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8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4B1A249C-FA64-4E2B-B263-35E363C2BA2E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3D8B8-7169-4EAA-AA8A-4522F5A87F9B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8F5B0-C538-4483-8D26-E06F0A3EBF03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C5EC5-CB2D-4956-A065-FE19976CBA24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A64740-793F-4EA2-9A44-6B2DFDB00852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F00D8-C8C0-496E-85A8-EBAEA4FCB67B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48418-9757-4D34-9BC5-C98928F3EDCE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5B3D81-8614-45E0-85A8-CDEFB1882346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AA664-0144-41DB-9B9A-F3836598FD18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ABEE3D-031E-436C-B76F-F3F3F43A4438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60AC6-266F-427B-9BEE-CF6AC1C296CA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80D642A-A2B1-45BA-BC2A-15DA4C155D08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086600" cy="1873250"/>
          </a:xfrm>
        </p:spPr>
        <p:txBody>
          <a:bodyPr/>
          <a:lstStyle/>
          <a:p>
            <a:r>
              <a:rPr lang="en-US" dirty="0" smtClean="0"/>
              <a:t>                                                 J2SE                          </a:t>
            </a:r>
            <a:br>
              <a:rPr lang="en-US" dirty="0" smtClean="0"/>
            </a:br>
            <a:r>
              <a:rPr lang="en-US" dirty="0" smtClean="0"/>
              <a:t>Packages , Scopes and Array of Objects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Static 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34290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k;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C000"/>
                </a:solidFill>
              </a:rPr>
              <a:t>static 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doStuff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// Some Code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public static void </a:t>
            </a:r>
            <a:r>
              <a:rPr lang="en-US" dirty="0" err="1" smtClean="0">
                <a:solidFill>
                  <a:srgbClr val="FFC000"/>
                </a:solidFill>
              </a:rPr>
              <a:t>someStuff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{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}//end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1752600"/>
            <a:ext cx="4419600" cy="42473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CallerClass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public static void main(String []a)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MyClass.k</a:t>
            </a:r>
            <a:r>
              <a:rPr lang="en-US" dirty="0" smtClean="0">
                <a:solidFill>
                  <a:srgbClr val="00B050"/>
                </a:solidFill>
              </a:rPr>
              <a:t>; // error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MyClass.p</a:t>
            </a:r>
            <a:r>
              <a:rPr lang="en-US" dirty="0" smtClean="0"/>
              <a:t> // OK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MyClass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MyClass.doStuff</a:t>
            </a:r>
            <a:r>
              <a:rPr lang="en-US" dirty="0" smtClean="0">
                <a:solidFill>
                  <a:srgbClr val="00B050"/>
                </a:solidFill>
              </a:rPr>
              <a:t>(); // error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MyClass.someStuff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obj.someStuff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}//end main	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1066800"/>
          </a:xfrm>
        </p:spPr>
        <p:txBody>
          <a:bodyPr/>
          <a:lstStyle/>
          <a:p>
            <a:r>
              <a:rPr lang="en-US" dirty="0" smtClean="0"/>
              <a:t>Write a program which ensures that only the single copy of the object is created.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this</a:t>
            </a:r>
            <a:r>
              <a:rPr lang="en-US" dirty="0" smtClean="0"/>
              <a:t> is a </a:t>
            </a:r>
            <a:r>
              <a:rPr lang="en-US" b="1" dirty="0" smtClean="0"/>
              <a:t>reference variable</a:t>
            </a:r>
            <a:r>
              <a:rPr lang="en-US" dirty="0" smtClean="0"/>
              <a:t> that refers to the current object.</a:t>
            </a:r>
          </a:p>
          <a:p>
            <a:r>
              <a:rPr lang="en-US" dirty="0" smtClean="0"/>
              <a:t>this() can be used to invoke constructor.</a:t>
            </a:r>
          </a:p>
          <a:p>
            <a:r>
              <a:rPr lang="en-US" dirty="0" smtClean="0"/>
              <a:t>this keyword can be used to invoke current class method.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777875"/>
          </a:xfrm>
          <a:ln>
            <a:noFill/>
          </a:ln>
        </p:spPr>
        <p:txBody>
          <a:bodyPr/>
          <a:lstStyle/>
          <a:p>
            <a:r>
              <a:rPr lang="en-US" dirty="0" smtClean="0"/>
              <a:t>Guess The Output 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7848600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 cost; String </a:t>
            </a:r>
            <a:r>
              <a:rPr lang="en-US" dirty="0" err="1" smtClean="0"/>
              <a:t>itemName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MyClass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             ,String                     ) {</a:t>
            </a:r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void display(){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(cost+” - ”+</a:t>
            </a:r>
            <a:r>
              <a:rPr lang="en-US" dirty="0" err="1" smtClean="0"/>
              <a:t>itemName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 []a)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new </a:t>
            </a:r>
            <a:r>
              <a:rPr lang="en-US" dirty="0" err="1" smtClean="0"/>
              <a:t>MyClass</a:t>
            </a:r>
            <a:r>
              <a:rPr lang="en-US" dirty="0" smtClean="0"/>
              <a:t>(200,”key board”).display();</a:t>
            </a:r>
          </a:p>
          <a:p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}//end class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3429000"/>
            <a:ext cx="990600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Output</a:t>
            </a:r>
            <a:br>
              <a:rPr lang="en-US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0-null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2362200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= cost;</a:t>
            </a:r>
            <a:br>
              <a:rPr lang="en-US" dirty="0" smtClean="0"/>
            </a:br>
            <a:r>
              <a:rPr lang="en-US" dirty="0" err="1" smtClean="0"/>
              <a:t>itemName</a:t>
            </a:r>
            <a:r>
              <a:rPr lang="en-US" dirty="0" smtClean="0"/>
              <a:t> = </a:t>
            </a:r>
            <a:r>
              <a:rPr lang="en-US" dirty="0" err="1" smtClean="0"/>
              <a:t>itemName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057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2057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itemName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090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090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090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701675"/>
          </a:xfrm>
        </p:spPr>
        <p:txBody>
          <a:bodyPr/>
          <a:lstStyle/>
          <a:p>
            <a:r>
              <a:rPr lang="en-US" dirty="0" smtClean="0"/>
              <a:t>The Correct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7848600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{	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 cost; String </a:t>
            </a:r>
            <a:r>
              <a:rPr lang="en-US" dirty="0" err="1" smtClean="0">
                <a:solidFill>
                  <a:srgbClr val="FFC000"/>
                </a:solidFill>
              </a:rPr>
              <a:t>itemName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MyClass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cost</a:t>
            </a:r>
            <a:r>
              <a:rPr lang="en-US" dirty="0" smtClean="0"/>
              <a:t>, String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itemName</a:t>
            </a:r>
            <a:r>
              <a:rPr lang="en-US" dirty="0" smtClean="0"/>
              <a:t>)	{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C000"/>
                </a:solidFill>
              </a:rPr>
              <a:t>this.cost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C000"/>
                </a:solidFill>
              </a:rPr>
              <a:t>this.itemName</a:t>
            </a:r>
            <a:r>
              <a:rPr lang="en-US" dirty="0" smtClean="0"/>
              <a:t> = 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itemName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void display(){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(cost+” - ”+</a:t>
            </a:r>
            <a:r>
              <a:rPr lang="en-US" dirty="0" err="1" smtClean="0"/>
              <a:t>itemName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 []a)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new </a:t>
            </a:r>
            <a:r>
              <a:rPr lang="en-US" dirty="0" err="1" smtClean="0"/>
              <a:t>MyClass</a:t>
            </a:r>
            <a:r>
              <a:rPr lang="en-US" dirty="0" smtClean="0"/>
              <a:t>(200,”key board”).display();</a:t>
            </a:r>
          </a:p>
          <a:p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}//end class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3429000"/>
            <a:ext cx="1752600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Output</a:t>
            </a:r>
            <a:br>
              <a:rPr lang="en-US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200-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kwyboard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25475"/>
          </a:xfrm>
        </p:spPr>
        <p:txBody>
          <a:bodyPr/>
          <a:lstStyle/>
          <a:p>
            <a:r>
              <a:rPr lang="en-US" dirty="0" smtClean="0"/>
              <a:t>Calling a Constructor and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777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cost, String </a:t>
            </a:r>
            <a:r>
              <a:rPr lang="en-US" dirty="0" err="1" smtClean="0"/>
              <a:t>itemName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MyClass</a:t>
            </a:r>
            <a:r>
              <a:rPr lang="en-US" dirty="0" smtClean="0"/>
              <a:t>()	{</a:t>
            </a:r>
          </a:p>
          <a:p>
            <a:r>
              <a:rPr lang="en-US" dirty="0" smtClean="0"/>
              <a:t>		this(200,”keyboard”);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MyClass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cost, String keyboard){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this.cost</a:t>
            </a:r>
            <a:r>
              <a:rPr lang="en-US" dirty="0" smtClean="0"/>
              <a:t> = cost;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this.itemName</a:t>
            </a:r>
            <a:r>
              <a:rPr lang="en-US" dirty="0" smtClean="0"/>
              <a:t> = </a:t>
            </a:r>
            <a:r>
              <a:rPr lang="en-US" dirty="0" err="1" smtClean="0"/>
              <a:t>itemName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doStuff</a:t>
            </a:r>
            <a:r>
              <a:rPr lang="en-US" dirty="0" smtClean="0"/>
              <a:t>(this)	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doStuff</a:t>
            </a:r>
            <a:r>
              <a:rPr lang="en-US" dirty="0" smtClean="0"/>
              <a:t>(</a:t>
            </a:r>
            <a:r>
              <a:rPr lang="en-US" dirty="0" err="1" smtClean="0"/>
              <a:t>MyClass</a:t>
            </a:r>
            <a:r>
              <a:rPr lang="en-US" dirty="0" smtClean="0"/>
              <a:t> ref)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return this;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777875"/>
          </a:xfrm>
        </p:spPr>
        <p:txBody>
          <a:bodyPr/>
          <a:lstStyle/>
          <a:p>
            <a:r>
              <a:rPr lang="en-US" dirty="0" smtClean="0"/>
              <a:t>Array Of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43332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Employee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void  </a:t>
            </a:r>
            <a:r>
              <a:rPr lang="en-US" dirty="0" err="1" smtClean="0"/>
              <a:t>doEmployeeStuff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// some code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}//end class</a:t>
            </a:r>
          </a:p>
          <a:p>
            <a:endParaRPr lang="en-US" dirty="0" smtClean="0"/>
          </a:p>
          <a:p>
            <a:r>
              <a:rPr lang="en-US" dirty="0" smtClean="0"/>
              <a:t>Array of Employees</a:t>
            </a:r>
          </a:p>
          <a:p>
            <a:endParaRPr lang="en-US" dirty="0" smtClean="0"/>
          </a:p>
          <a:p>
            <a:r>
              <a:rPr lang="en-US" dirty="0" smtClean="0"/>
              <a:t>Employee </a:t>
            </a:r>
            <a:r>
              <a:rPr lang="en-US" dirty="0" err="1" smtClean="0"/>
              <a:t>emp</a:t>
            </a:r>
            <a:r>
              <a:rPr lang="en-US" dirty="0" smtClean="0"/>
              <a:t>[ ] =  new Employee[ 5 ] ;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447800"/>
          <a:ext cx="4038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</a:t>
                      </a:r>
                      <a:r>
                        <a:rPr lang="en-US" sz="1400" dirty="0" smtClean="0"/>
                        <a:t>[0]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</a:t>
                      </a:r>
                      <a:r>
                        <a:rPr lang="en-US" sz="1400" dirty="0" smtClean="0"/>
                        <a:t>[1]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</a:t>
                      </a:r>
                      <a:r>
                        <a:rPr lang="en-US" sz="1400" dirty="0" smtClean="0"/>
                        <a:t>[2]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</a:t>
                      </a:r>
                      <a:r>
                        <a:rPr lang="en-US" sz="1400" dirty="0" smtClean="0"/>
                        <a:t>[3]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</a:t>
                      </a:r>
                      <a:r>
                        <a:rPr lang="en-US" sz="1400" dirty="0" smtClean="0"/>
                        <a:t>[4]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lowchart: Alternate Process 6"/>
          <p:cNvSpPr/>
          <p:nvPr/>
        </p:nvSpPr>
        <p:spPr bwMode="auto">
          <a:xfrm>
            <a:off x="5105400" y="1981200"/>
            <a:ext cx="3733800" cy="3276600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	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rPr>
              <a:t>Heap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1905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1905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1905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1905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1905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819401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</a:t>
            </a:r>
            <a:r>
              <a:rPr lang="en-US" dirty="0" smtClean="0"/>
              <a:t>[0] = new Employee();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[1] = new Employee();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[2] = new Employee();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[3] = new Employee();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[4] = new Employee();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914400" y="2514600"/>
            <a:ext cx="37338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5400000">
            <a:off x="3658394" y="3505200"/>
            <a:ext cx="1980406" cy="7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647700" y="2171700"/>
            <a:ext cx="6858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1639094" y="2170906"/>
            <a:ext cx="6858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324894" y="2170906"/>
            <a:ext cx="6858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5400000">
            <a:off x="3239294" y="2170906"/>
            <a:ext cx="6858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0">
            <a:off x="4001294" y="2170906"/>
            <a:ext cx="6858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648200" y="2819400"/>
            <a:ext cx="8382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648200" y="3200400"/>
            <a:ext cx="8382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4648200" y="3657600"/>
            <a:ext cx="8382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4648200" y="4114800"/>
            <a:ext cx="8382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4648200" y="4495800"/>
            <a:ext cx="8382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5638800" y="2667000"/>
            <a:ext cx="2895600" cy="3810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Employee@123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 rot="5400000" flipH="1" flipV="1">
            <a:off x="6438900" y="28575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5638800" y="3124200"/>
            <a:ext cx="2895600" cy="3810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Employee@af46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 rot="5400000" flipH="1" flipV="1">
            <a:off x="6438900" y="33147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5638800" y="3581400"/>
            <a:ext cx="2895600" cy="3810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Employee@abc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rot="5400000" flipH="1" flipV="1">
            <a:off x="6438900" y="37719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5638800" y="4038600"/>
            <a:ext cx="2895600" cy="3810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Employee@432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 flipH="1" flipV="1">
            <a:off x="6438900" y="42291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5638800" y="4495800"/>
            <a:ext cx="2895600" cy="38100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Employee@1a3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rot="5400000" flipH="1" flipV="1">
            <a:off x="6438900" y="46863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38" grpId="0" animBg="1"/>
      <p:bldP spid="42" grpId="0" animBg="1"/>
      <p:bldP spid="44" grpId="0" animBg="1"/>
      <p:bldP spid="46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01675"/>
          </a:xfrm>
        </p:spPr>
        <p:txBody>
          <a:bodyPr/>
          <a:lstStyle/>
          <a:p>
            <a:r>
              <a:rPr lang="en-US" dirty="0" smtClean="0"/>
              <a:t>The Complete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Employee</a:t>
            </a:r>
          </a:p>
          <a:p>
            <a:r>
              <a:rPr lang="en-US" dirty="0" smtClean="0"/>
              <a:t>{	void </a:t>
            </a:r>
            <a:r>
              <a:rPr lang="en-US" dirty="0" err="1" smtClean="0"/>
              <a:t>doEmployeeStuff</a:t>
            </a:r>
            <a:r>
              <a:rPr lang="en-US" dirty="0" smtClean="0"/>
              <a:t>() {    }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endParaRPr lang="en-US" dirty="0" smtClean="0"/>
          </a:p>
          <a:p>
            <a:r>
              <a:rPr lang="en-US" dirty="0" smtClean="0"/>
              <a:t>		Employee </a:t>
            </a:r>
            <a:r>
              <a:rPr lang="en-US" dirty="0" err="1" smtClean="0"/>
              <a:t>arr</a:t>
            </a:r>
            <a:r>
              <a:rPr lang="en-US" dirty="0" smtClean="0"/>
              <a:t>[] = new Employee[5];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for( </a:t>
            </a:r>
            <a:r>
              <a:rPr lang="en-US" dirty="0" err="1" smtClean="0"/>
              <a:t>int</a:t>
            </a:r>
            <a:r>
              <a:rPr lang="en-US" dirty="0" smtClean="0"/>
              <a:t> x = 0 ; x &lt; 5 ; x++)	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arr</a:t>
            </a:r>
            <a:r>
              <a:rPr lang="en-US" dirty="0" smtClean="0"/>
              <a:t>[ x ] = new Employee(); </a:t>
            </a:r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en-US" dirty="0" smtClean="0"/>
              <a:t>		for( </a:t>
            </a:r>
            <a:r>
              <a:rPr lang="en-US" dirty="0" err="1" smtClean="0"/>
              <a:t>int</a:t>
            </a:r>
            <a:r>
              <a:rPr lang="en-US" dirty="0" smtClean="0"/>
              <a:t> x = 0 ; x &lt; 5 ; x++)	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arr</a:t>
            </a:r>
            <a:r>
              <a:rPr lang="en-US" dirty="0" smtClean="0"/>
              <a:t>[ x ]. </a:t>
            </a:r>
            <a:r>
              <a:rPr lang="en-US" dirty="0" err="1" smtClean="0"/>
              <a:t>doEmployeeStuff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}//end main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a pure object oriented language. Passing a primitive type to the arguments use call by </a:t>
            </a:r>
            <a:r>
              <a:rPr lang="en-US" dirty="0" smtClean="0"/>
              <a:t>value </a:t>
            </a:r>
            <a:r>
              <a:rPr lang="en-US" dirty="0" smtClean="0"/>
              <a:t>mechanism. </a:t>
            </a:r>
          </a:p>
          <a:p>
            <a:r>
              <a:rPr lang="en-US" dirty="0" smtClean="0"/>
              <a:t>But quite often we might arise the need to use them as reference variables. </a:t>
            </a:r>
          </a:p>
          <a:p>
            <a:r>
              <a:rPr lang="en-US" dirty="0" smtClean="0"/>
              <a:t>The Solution is to wrap the primitive value in a class.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57200"/>
          </a:xfrm>
        </p:spPr>
        <p:txBody>
          <a:bodyPr/>
          <a:lstStyle/>
          <a:p>
            <a:r>
              <a:rPr lang="en-US" sz="2000" dirty="0" smtClean="0"/>
              <a:t>A </a:t>
            </a:r>
            <a:r>
              <a:rPr lang="en-US" sz="2000" b="1" dirty="0" smtClean="0"/>
              <a:t>Java package</a:t>
            </a:r>
            <a:r>
              <a:rPr lang="en-US" sz="2000" dirty="0" smtClean="0"/>
              <a:t> is a mechanism for organizing </a:t>
            </a:r>
            <a:r>
              <a:rPr lang="en-US" sz="2000" b="1" dirty="0" smtClean="0"/>
              <a:t>Java</a:t>
            </a:r>
            <a:r>
              <a:rPr lang="en-US" sz="2000" dirty="0" smtClean="0"/>
              <a:t> classes.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2286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 bwMode="auto">
          <a:xfrm rot="16200000" flipH="1">
            <a:off x="-349169" y="4299031"/>
            <a:ext cx="3288268" cy="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295400" y="2819400"/>
            <a:ext cx="76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057400" y="25908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lang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2"/>
          </p:cNvCxnSpPr>
          <p:nvPr/>
        </p:nvCxnSpPr>
        <p:spPr bwMode="auto">
          <a:xfrm rot="5400000">
            <a:off x="2054337" y="3267995"/>
            <a:ext cx="621268" cy="5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362200" y="3124200"/>
            <a:ext cx="838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76600" y="297180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Integer.java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362200" y="3581400"/>
            <a:ext cx="838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76600" y="34290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String.java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3429000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FF00"/>
                </a:solidFill>
              </a:rPr>
              <a:t>And some more classes</a:t>
            </a:r>
            <a:endParaRPr lang="en-US" sz="1400" i="1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295400" y="3886200"/>
            <a:ext cx="76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133600" y="37338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286000" y="4191000"/>
            <a:ext cx="838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352800" y="4038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File.java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286000" y="4724400"/>
            <a:ext cx="838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352800" y="4495800"/>
            <a:ext cx="17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PrintWriter.java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1981201" y="4419600"/>
            <a:ext cx="60959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181600" y="4495800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FF00"/>
                </a:solidFill>
              </a:rPr>
              <a:t>And some more classes</a:t>
            </a:r>
            <a:endParaRPr lang="en-US" sz="1400" i="1" dirty="0">
              <a:solidFill>
                <a:srgbClr val="FFFF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1295400" y="5029200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133600" y="487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util</a:t>
            </a:r>
            <a:endParaRPr lang="en-US" dirty="0"/>
          </a:p>
        </p:txBody>
      </p:sp>
      <p:cxnSp>
        <p:nvCxnSpPr>
          <p:cNvPr id="43" name="Straight Connector 42"/>
          <p:cNvCxnSpPr>
            <a:stCxn id="41" idx="2"/>
          </p:cNvCxnSpPr>
          <p:nvPr/>
        </p:nvCxnSpPr>
        <p:spPr bwMode="auto">
          <a:xfrm rot="5400000">
            <a:off x="1980970" y="5627363"/>
            <a:ext cx="773670" cy="11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362200" y="5410200"/>
            <a:ext cx="609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200400" y="5257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regx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2362200" y="5867400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276600" y="5715000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Scanner.java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599"/>
            <a:ext cx="8153400" cy="1006475"/>
          </a:xfrm>
        </p:spPr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Primitive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Wrapper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 of the Wrapper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Integer  </a:t>
            </a:r>
            <a:r>
              <a:rPr lang="en-US" dirty="0" smtClean="0"/>
              <a:t>a1 </a:t>
            </a:r>
            <a:r>
              <a:rPr lang="en-US" dirty="0" smtClean="0"/>
              <a:t>= new Integer(30);</a:t>
            </a:r>
          </a:p>
          <a:p>
            <a:pPr>
              <a:buNone/>
            </a:pPr>
            <a:r>
              <a:rPr lang="en-US" dirty="0" smtClean="0"/>
              <a:t>Integer  </a:t>
            </a:r>
            <a:r>
              <a:rPr lang="en-US" dirty="0" smtClean="0"/>
              <a:t>a2 </a:t>
            </a:r>
            <a:r>
              <a:rPr lang="en-US" dirty="0" smtClean="0"/>
              <a:t>= new Integer</a:t>
            </a:r>
            <a:r>
              <a:rPr lang="en-US" dirty="0" smtClean="0"/>
              <a:t>(“30”);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a3 = a1.intValue();</a:t>
            </a:r>
          </a:p>
          <a:p>
            <a:pPr>
              <a:buNone/>
            </a:pPr>
            <a:r>
              <a:rPr lang="en-US" dirty="0" smtClean="0"/>
              <a:t>byte b1 = a1.byteValue();</a:t>
            </a:r>
          </a:p>
          <a:p>
            <a:pPr>
              <a:buNone/>
            </a:pPr>
            <a:r>
              <a:rPr lang="en-US" dirty="0" smtClean="0"/>
              <a:t>float  f1 = a1.floatValue();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Boxing and Auto </a:t>
            </a:r>
            <a:r>
              <a:rPr lang="en-US" dirty="0" err="1" smtClean="0"/>
              <a:t>Unboxing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905000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  </a:t>
            </a:r>
            <a:r>
              <a:rPr lang="en-US" dirty="0" err="1" smtClean="0"/>
              <a:t>intObj</a:t>
            </a:r>
            <a:r>
              <a:rPr lang="en-US" dirty="0" smtClean="0"/>
              <a:t> =  30;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x = </a:t>
            </a:r>
            <a:r>
              <a:rPr lang="en-US" dirty="0" err="1" smtClean="0"/>
              <a:t>intObj</a:t>
            </a:r>
            <a:r>
              <a:rPr lang="en-US" dirty="0" smtClean="0"/>
              <a:t>;;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h  = x + </a:t>
            </a:r>
            <a:r>
              <a:rPr lang="en-US" dirty="0" err="1" smtClean="0"/>
              <a:t>intObj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8020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The above statements are equivalent to the following set of statements</a:t>
            </a:r>
            <a:r>
              <a:rPr lang="en-US" b="1" dirty="0" smtClean="0"/>
              <a:t>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Integer  </a:t>
            </a:r>
            <a:r>
              <a:rPr lang="en-US" dirty="0" err="1" smtClean="0"/>
              <a:t>intObj</a:t>
            </a:r>
            <a:r>
              <a:rPr lang="en-US" dirty="0" smtClean="0"/>
              <a:t>  = 30;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x = </a:t>
            </a:r>
            <a:r>
              <a:rPr lang="en-US" dirty="0" err="1" smtClean="0"/>
              <a:t>intObj.intValue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h = x + </a:t>
            </a:r>
            <a:r>
              <a:rPr lang="en-US" dirty="0" err="1" smtClean="0"/>
              <a:t>intObj.intValue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648200"/>
            <a:ext cx="5336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Conversion between data </a:t>
            </a:r>
            <a:r>
              <a:rPr lang="en-US" b="1" u="sng" dirty="0" smtClean="0"/>
              <a:t>types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x = </a:t>
            </a:r>
            <a:r>
              <a:rPr lang="en-US" dirty="0" err="1" smtClean="0"/>
              <a:t>Integer.parseInt</a:t>
            </a:r>
            <a:r>
              <a:rPr lang="en-US" dirty="0" smtClean="0"/>
              <a:t>("34"); // x=34 </a:t>
            </a:r>
            <a:br>
              <a:rPr lang="en-US" dirty="0" smtClean="0"/>
            </a:br>
            <a:r>
              <a:rPr lang="en-US" dirty="0" smtClean="0"/>
              <a:t>double y = </a:t>
            </a:r>
            <a:r>
              <a:rPr lang="en-US" dirty="0" err="1" smtClean="0"/>
              <a:t>Double.parseDouble</a:t>
            </a:r>
            <a:r>
              <a:rPr lang="en-US" dirty="0" smtClean="0"/>
              <a:t>("34.7"); // y =34.7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2667000"/>
            <a:ext cx="28809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END </a:t>
            </a:r>
            <a:endParaRPr lang="en-US" sz="8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In Depth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Creation of Package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514600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  p1;     </a:t>
            </a:r>
            <a:r>
              <a:rPr lang="en-US" dirty="0" smtClean="0">
                <a:solidFill>
                  <a:srgbClr val="92D050"/>
                </a:solidFill>
              </a:rPr>
              <a:t>// statement used to create packages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                         //  this statement must be the first statement of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7468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 p2.MyClass;   </a:t>
            </a:r>
            <a:r>
              <a:rPr lang="en-US" dirty="0" smtClean="0">
                <a:solidFill>
                  <a:srgbClr val="92D050"/>
                </a:solidFill>
              </a:rPr>
              <a:t>// this statement used to  import the package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               // this statement must be the second statement of the code or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// it becomes first statement if we are using default package.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3075"/>
            <a:ext cx="8153400" cy="822325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800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p1;</a:t>
            </a:r>
          </a:p>
          <a:p>
            <a:endParaRPr lang="en-US" dirty="0" smtClean="0"/>
          </a:p>
          <a:p>
            <a:r>
              <a:rPr lang="en-US" dirty="0" smtClean="0"/>
              <a:t>import p2;  </a:t>
            </a:r>
            <a:r>
              <a:rPr lang="en-US" dirty="0" smtClean="0">
                <a:solidFill>
                  <a:srgbClr val="92D050"/>
                </a:solidFill>
              </a:rPr>
              <a:t>// Error</a:t>
            </a:r>
          </a:p>
          <a:p>
            <a:r>
              <a:rPr lang="en-US" dirty="0" smtClean="0"/>
              <a:t>import p2.MyClass;  </a:t>
            </a:r>
            <a:r>
              <a:rPr lang="en-US" dirty="0" smtClean="0">
                <a:solidFill>
                  <a:srgbClr val="92D050"/>
                </a:solidFill>
              </a:rPr>
              <a:t>// importing a single 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p2.*;     </a:t>
            </a:r>
            <a:r>
              <a:rPr lang="en-US" dirty="0" smtClean="0">
                <a:solidFill>
                  <a:srgbClr val="92D050"/>
                </a:solidFill>
              </a:rPr>
              <a:t>// importing all classes </a:t>
            </a:r>
          </a:p>
          <a:p>
            <a:r>
              <a:rPr lang="en-US" dirty="0" smtClean="0"/>
              <a:t>Import p2.p3.TheClass;  </a:t>
            </a:r>
            <a:r>
              <a:rPr lang="en-US" dirty="0" smtClean="0">
                <a:solidFill>
                  <a:srgbClr val="92D050"/>
                </a:solidFill>
              </a:rPr>
              <a:t>// importing sub package and its class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/>
              <a:t>Import p2.p3.*;  </a:t>
            </a:r>
            <a:r>
              <a:rPr lang="en-US" dirty="0" smtClean="0">
                <a:solidFill>
                  <a:srgbClr val="92D050"/>
                </a:solidFill>
              </a:rPr>
              <a:t>// importing all classes inside package p3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HelloClass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java.util.Scanner</a:t>
            </a:r>
            <a:r>
              <a:rPr lang="en-US" dirty="0" smtClean="0"/>
              <a:t> sc = new </a:t>
            </a:r>
            <a:r>
              <a:rPr lang="en-US" dirty="0" err="1" smtClean="0"/>
              <a:t>java.util.Scanner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use the class without importing package</a:t>
            </a:r>
          </a:p>
          <a:p>
            <a:r>
              <a:rPr lang="en-US" dirty="0" smtClean="0"/>
              <a:t>    }//end main</a:t>
            </a:r>
          </a:p>
          <a:p>
            <a:r>
              <a:rPr lang="en-US" dirty="0" smtClean="0"/>
              <a:t>}//end class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</a:p>
          <a:p>
            <a:r>
              <a:rPr lang="en-US" dirty="0" smtClean="0"/>
              <a:t>protected</a:t>
            </a:r>
          </a:p>
          <a:p>
            <a:r>
              <a:rPr lang="en-US" dirty="0" smtClean="0"/>
              <a:t>public</a:t>
            </a:r>
          </a:p>
          <a:p>
            <a:r>
              <a:rPr lang="en-US" dirty="0" smtClean="0"/>
              <a:t>default (if no access specifier  is mentioned, then it is consider as default scope)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Specifier :  Data visible in all packages.</a:t>
            </a:r>
          </a:p>
          <a:p>
            <a:r>
              <a:rPr lang="en-US" dirty="0" smtClean="0"/>
              <a:t>Protected Specifier : Data visible in same package and sub classes of different package.</a:t>
            </a:r>
          </a:p>
          <a:p>
            <a:r>
              <a:rPr lang="en-US" dirty="0" smtClean="0"/>
              <a:t>Private Specifier : Data visible only within same class.</a:t>
            </a:r>
          </a:p>
          <a:p>
            <a:r>
              <a:rPr lang="en-US" dirty="0" smtClean="0"/>
              <a:t>Default : Data visible in entire package.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01675"/>
          </a:xfrm>
        </p:spPr>
        <p:txBody>
          <a:bodyPr/>
          <a:lstStyle/>
          <a:p>
            <a:r>
              <a:rPr lang="en-US" dirty="0" smtClean="0"/>
              <a:t>Different Access Levels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371600"/>
          <a:ext cx="8001000" cy="40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1295400"/>
                <a:gridCol w="1219200"/>
                <a:gridCol w="1333500"/>
                <a:gridCol w="13335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Access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Specifier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Same Class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Same Package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Different Class Same Package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Sub</a:t>
                      </a:r>
                      <a:r>
                        <a:rPr lang="en-US" sz="1400" baseline="0" dirty="0" smtClean="0"/>
                        <a:t> Class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Same Package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Different Package</a:t>
                      </a:r>
                      <a:r>
                        <a:rPr lang="en-US" sz="1400" baseline="0" dirty="0" smtClean="0"/>
                        <a:t>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Sub Class Different Package</a:t>
                      </a:r>
                      <a:endParaRPr lang="en-US" sz="1400" dirty="0"/>
                    </a:p>
                  </a:txBody>
                  <a:tcPr/>
                </a:tc>
              </a:tr>
              <a:tr h="7538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private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538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Default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538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Protected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7538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public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01675"/>
          </a:xfrm>
        </p:spPr>
        <p:txBody>
          <a:bodyPr/>
          <a:lstStyle/>
          <a:p>
            <a:r>
              <a:rPr lang="en-US" dirty="0" smtClean="0"/>
              <a:t>Scopes Of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648200"/>
          </a:xfrm>
        </p:spPr>
        <p:txBody>
          <a:bodyPr/>
          <a:lstStyle/>
          <a:p>
            <a:r>
              <a:rPr lang="en-US" dirty="0" smtClean="0"/>
              <a:t>In Java there are four types of variables:</a:t>
            </a:r>
          </a:p>
          <a:p>
            <a:pPr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Non Static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Static Fields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Local Variables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Parameters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1981200"/>
            <a:ext cx="591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 non-static field is the one that belongs to object. Such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variables are also called instance variable.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743200"/>
            <a:ext cx="6494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 static field is a variable that belongs to a class.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A static field has the same value for all objects that access it.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Static fields are also called class variables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2683" y="3886200"/>
            <a:ext cx="5801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 local variable is a variable declared inside a method.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 local variable is only accessible inside the method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that declared it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4953000"/>
            <a:ext cx="6186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 parameter is a variable that is passed to a method when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the method is called.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Ashishi Bansal (9654-144814) ashish.bansal.74@gmail.com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133600"/>
            <a:ext cx="1752600" cy="175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k;</a:t>
            </a:r>
          </a:p>
          <a:p>
            <a:r>
              <a:rPr lang="en-US" dirty="0" smtClean="0"/>
              <a:t>    static </a:t>
            </a:r>
            <a:r>
              <a:rPr lang="en-US" dirty="0" err="1" smtClean="0"/>
              <a:t>int</a:t>
            </a:r>
            <a:r>
              <a:rPr lang="en-US" dirty="0" smtClean="0"/>
              <a:t> p;</a:t>
            </a:r>
          </a:p>
          <a:p>
            <a:endParaRPr lang="en-US" dirty="0" smtClean="0"/>
          </a:p>
          <a:p>
            <a:r>
              <a:rPr lang="en-US" dirty="0" smtClean="0"/>
              <a:t>}//end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2286000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MyClass</a:t>
            </a:r>
            <a:r>
              <a:rPr lang="en-US" dirty="0" smtClean="0"/>
              <a:t>   obj1  =   new  </a:t>
            </a:r>
            <a:r>
              <a:rPr lang="en-US" dirty="0" err="1" smtClean="0"/>
              <a:t>MyClass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MyClass</a:t>
            </a:r>
            <a:r>
              <a:rPr lang="en-US" dirty="0" smtClean="0"/>
              <a:t>   obj2  =   new  </a:t>
            </a:r>
            <a:r>
              <a:rPr lang="en-US" dirty="0" err="1" smtClean="0"/>
              <a:t>MyClass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MyClass</a:t>
            </a:r>
            <a:r>
              <a:rPr lang="en-US" dirty="0" smtClean="0"/>
              <a:t>   obj3  =   new  </a:t>
            </a:r>
            <a:r>
              <a:rPr lang="en-US" dirty="0" err="1" smtClean="0"/>
              <a:t>MyClass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04800" y="3962400"/>
            <a:ext cx="8534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62000" y="4191000"/>
            <a:ext cx="1676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 [ k ]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62000" y="4724400"/>
            <a:ext cx="1676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 [ k 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62000" y="5257800"/>
            <a:ext cx="1676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3 [ k ]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5029200" y="4572000"/>
            <a:ext cx="9144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514600" y="4267200"/>
            <a:ext cx="24384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514600" y="5105400"/>
            <a:ext cx="243840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514600" y="4876800"/>
            <a:ext cx="24384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629400" y="4495800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three Object </a:t>
            </a:r>
            <a:br>
              <a:rPr lang="en-US" dirty="0" smtClean="0"/>
            </a:br>
            <a:r>
              <a:rPr lang="en-US" dirty="0" smtClean="0"/>
              <a:t>Access Same </a:t>
            </a:r>
            <a:br>
              <a:rPr lang="en-US" dirty="0" smtClean="0"/>
            </a:br>
            <a:r>
              <a:rPr lang="en-US" dirty="0" smtClean="0"/>
              <a:t>variable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1798</TotalTime>
  <Words>719</Words>
  <Application>Microsoft Office PowerPoint</Application>
  <PresentationFormat>On-screen Show (4:3)</PresentationFormat>
  <Paragraphs>300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10203789</vt:lpstr>
      <vt:lpstr>                 Core Java </vt:lpstr>
      <vt:lpstr>Java Packages</vt:lpstr>
      <vt:lpstr>Packages In Depth</vt:lpstr>
      <vt:lpstr>The Code</vt:lpstr>
      <vt:lpstr>Access Modifiers</vt:lpstr>
      <vt:lpstr>Continue…</vt:lpstr>
      <vt:lpstr>Different Access Levels </vt:lpstr>
      <vt:lpstr>Scopes Of the variable</vt:lpstr>
      <vt:lpstr>Static Variables</vt:lpstr>
      <vt:lpstr>Accessing Static Data </vt:lpstr>
      <vt:lpstr>Question ?</vt:lpstr>
      <vt:lpstr>this keyword</vt:lpstr>
      <vt:lpstr>Guess The Output ? </vt:lpstr>
      <vt:lpstr>The Correct Code</vt:lpstr>
      <vt:lpstr>Calling a Constructor and Methods</vt:lpstr>
      <vt:lpstr>Array Of Objects</vt:lpstr>
      <vt:lpstr>Slide 17</vt:lpstr>
      <vt:lpstr>The Complete Code</vt:lpstr>
      <vt:lpstr>Wrapper Classes</vt:lpstr>
      <vt:lpstr>Wrapper Classes</vt:lpstr>
      <vt:lpstr>Creating an Object of the Wrapper Class </vt:lpstr>
      <vt:lpstr>Auto Boxing and Auto Unboxing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ashish</cp:lastModifiedBy>
  <cp:revision>145</cp:revision>
  <dcterms:created xsi:type="dcterms:W3CDTF">2014-08-12T14:46:33Z</dcterms:created>
  <dcterms:modified xsi:type="dcterms:W3CDTF">2014-08-17T04:34:02Z</dcterms:modified>
</cp:coreProperties>
</file>