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5" r:id="rId15"/>
    <p:sldId id="270" r:id="rId16"/>
    <p:sldId id="271" r:id="rId17"/>
    <p:sldId id="272" r:id="rId18"/>
    <p:sldId id="273" r:id="rId19"/>
    <p:sldId id="284" r:id="rId20"/>
    <p:sldId id="285" r:id="rId21"/>
    <p:sldId id="274" r:id="rId22"/>
    <p:sldId id="269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80" r:id="rId32"/>
    <p:sldId id="281" r:id="rId33"/>
    <p:sldId id="282" r:id="rId34"/>
    <p:sldId id="28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08A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DC95B-6A8B-4ACE-A70D-DB6148B05F41}" type="datetimeFigureOut">
              <a:rPr lang="en-US" smtClean="0"/>
              <a:pPr/>
              <a:t>7/14/2015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1D555-A6AE-41E6-A656-C6CFF39EF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81000" y="457200"/>
            <a:ext cx="8397875" cy="5562600"/>
            <a:chOff x="240" y="288"/>
            <a:chExt cx="5290" cy="3504"/>
          </a:xfrm>
        </p:grpSpPr>
        <p:sp>
          <p:nvSpPr>
            <p:cNvPr id="25602" name="Rectangle 2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5608" name="Rectangle 8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5609" name="Line 9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6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536575" y="6248400"/>
            <a:ext cx="2054225" cy="457200"/>
          </a:xfrm>
        </p:spPr>
        <p:txBody>
          <a:bodyPr/>
          <a:lstStyle>
            <a:lvl1pPr>
              <a:defRPr/>
            </a:lvl1pPr>
          </a:lstStyle>
          <a:p>
            <a:fld id="{4B1A249C-FA64-4E2B-B263-35E363C2BA2E}" type="datetime1">
              <a:rPr lang="en-US" smtClean="0"/>
              <a:pPr/>
              <a:t>7/14/2015</a:t>
            </a:fld>
            <a:endParaRPr lang="en-US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251200" y="6248400"/>
            <a:ext cx="2887663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8150" y="62579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E3D8B8-7169-4EAA-AA8A-4522F5A87F9B}" type="datetime1">
              <a:rPr lang="en-US" smtClean="0"/>
              <a:pPr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473075"/>
            <a:ext cx="2038350" cy="5394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473075"/>
            <a:ext cx="5962650" cy="5394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08F5B0-C538-4483-8D26-E06F0A3EBF03}" type="datetime1">
              <a:rPr lang="en-US" smtClean="0"/>
              <a:pPr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1C5EC5-CB2D-4956-A065-FE19976CBA24}" type="datetime1">
              <a:rPr lang="en-US" smtClean="0"/>
              <a:pPr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A64740-793F-4EA2-9A44-6B2DFDB00852}" type="datetime1">
              <a:rPr lang="en-US" smtClean="0"/>
              <a:pPr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828800"/>
            <a:ext cx="40005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828800"/>
            <a:ext cx="40005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FF00D8-C8C0-496E-85A8-EBAEA4FCB67B}" type="datetime1">
              <a:rPr lang="en-US" smtClean="0"/>
              <a:pPr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148418-9757-4D34-9BC5-C98928F3EDCE}" type="datetime1">
              <a:rPr lang="en-US" smtClean="0"/>
              <a:pPr/>
              <a:t>7/14/2015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5B3D81-8614-45E0-85A8-CDEFB1882346}" type="datetime1">
              <a:rPr lang="en-US" smtClean="0"/>
              <a:pPr/>
              <a:t>7/14/2015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DAA664-0144-41DB-9B9A-F3836598FD18}" type="datetime1">
              <a:rPr lang="en-US" smtClean="0"/>
              <a:pPr/>
              <a:t>7/14/2015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ABEE3D-031E-436C-B76F-F3F3F43A4438}" type="datetime1">
              <a:rPr lang="en-US" smtClean="0"/>
              <a:pPr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260AC6-266F-427B-9BEE-CF6AC1C296CA}" type="datetime1">
              <a:rPr lang="en-US" smtClean="0"/>
              <a:pPr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28600" y="228600"/>
            <a:ext cx="8686800" cy="5943600"/>
            <a:chOff x="144" y="144"/>
            <a:chExt cx="5472" cy="3744"/>
          </a:xfrm>
        </p:grpSpPr>
        <p:sp>
          <p:nvSpPr>
            <p:cNvPr id="24578" name="Rectangle 2"/>
            <p:cNvSpPr>
              <a:spLocks noChangeArrowheads="1"/>
            </p:cNvSpPr>
            <p:nvPr/>
          </p:nvSpPr>
          <p:spPr bwMode="auto">
            <a:xfrm>
              <a:off x="144" y="144"/>
              <a:ext cx="5472" cy="3744"/>
            </a:xfrm>
            <a:prstGeom prst="rect">
              <a:avLst/>
            </a:prstGeom>
            <a:solidFill>
              <a:schemeClr val="bg1"/>
            </a:solidFill>
            <a:ln w="4445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4579" name="Rectangle 3"/>
            <p:cNvSpPr>
              <a:spLocks noChangeArrowheads="1"/>
            </p:cNvSpPr>
            <p:nvPr/>
          </p:nvSpPr>
          <p:spPr bwMode="blackWhite">
            <a:xfrm>
              <a:off x="193" y="193"/>
              <a:ext cx="5373" cy="36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4585" name="Line 9"/>
            <p:cNvSpPr>
              <a:spLocks noChangeShapeType="1"/>
            </p:cNvSpPr>
            <p:nvPr/>
          </p:nvSpPr>
          <p:spPr bwMode="auto">
            <a:xfrm>
              <a:off x="336" y="1092"/>
              <a:ext cx="51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73075"/>
            <a:ext cx="815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828800"/>
            <a:ext cx="8153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680D642A-A2B1-45BA-BC2A-15DA4C155D08}" type="datetime1">
              <a:rPr lang="en-US" smtClean="0"/>
              <a:pPr/>
              <a:t>7/14/2015</a:t>
            </a:fld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  <p:sp>
        <p:nvSpPr>
          <p:cNvPr id="2458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sldNum="0"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            Core Java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33800"/>
            <a:ext cx="7086600" cy="1873250"/>
          </a:xfrm>
        </p:spPr>
        <p:txBody>
          <a:bodyPr/>
          <a:lstStyle/>
          <a:p>
            <a:r>
              <a:rPr lang="en-US" dirty="0" smtClean="0"/>
              <a:t>                                                 J2SE                         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					Relationship</a:t>
            </a:r>
            <a:endParaRPr lang="en-US" u="sng" dirty="0"/>
          </a:p>
        </p:txBody>
      </p:sp>
      <p:pic>
        <p:nvPicPr>
          <p:cNvPr id="4" name="Picture 3" descr="jav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295400"/>
            <a:ext cx="2286000" cy="19431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53400" cy="930275"/>
          </a:xfrm>
        </p:spPr>
        <p:txBody>
          <a:bodyPr/>
          <a:lstStyle/>
          <a:p>
            <a:r>
              <a:rPr lang="en-US" dirty="0" smtClean="0"/>
              <a:t>Run time polymorphism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371600"/>
            <a:ext cx="34291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 Animal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doEat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sout</a:t>
            </a:r>
            <a:r>
              <a:rPr lang="en-US" dirty="0" smtClean="0"/>
              <a:t>(“Animal version”);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     // some more code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1295400"/>
            <a:ext cx="31727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 Dog extends Animal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doEat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sout</a:t>
            </a:r>
            <a:r>
              <a:rPr lang="en-US" dirty="0" smtClean="0"/>
              <a:t>(“Dog Version”);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     // some more code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457200" y="3733800"/>
            <a:ext cx="784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57200" y="4191000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Animal  a  = new Dog();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0" y="4191000"/>
            <a:ext cx="576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// correct code , this process is called </a:t>
            </a:r>
            <a:r>
              <a:rPr lang="en-US" b="1" dirty="0" err="1" smtClean="0">
                <a:solidFill>
                  <a:srgbClr val="00B050"/>
                </a:solidFill>
              </a:rPr>
              <a:t>downcasting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4724400"/>
            <a:ext cx="2653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Dog  d  = new  Animal();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0" y="47244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// Error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8791818">
            <a:off x="596776" y="53340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Rule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47800" y="5334000"/>
            <a:ext cx="590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Super Class Reference can get the sub class object </a:t>
            </a:r>
            <a:endParaRPr lang="en-US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153400" cy="701675"/>
          </a:xfrm>
        </p:spPr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066800"/>
            <a:ext cx="34548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Animal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doEat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sout</a:t>
            </a:r>
            <a:r>
              <a:rPr lang="en-US" dirty="0" smtClean="0"/>
              <a:t>(“Animal Version”);</a:t>
            </a:r>
          </a:p>
          <a:p>
            <a:r>
              <a:rPr lang="en-US" dirty="0" smtClean="0"/>
              <a:t>    }//</a:t>
            </a:r>
          </a:p>
          <a:p>
            <a:r>
              <a:rPr lang="en-US" dirty="0" smtClean="0"/>
              <a:t>}//end animal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200400"/>
            <a:ext cx="363432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Dog extends Animal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doEat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sout</a:t>
            </a:r>
            <a:r>
              <a:rPr lang="en-US" dirty="0" smtClean="0"/>
              <a:t>(“ Dog Version”);</a:t>
            </a:r>
          </a:p>
          <a:p>
            <a:r>
              <a:rPr lang="en-US" dirty="0" smtClean="0"/>
              <a:t>    }//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playGames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	</a:t>
            </a:r>
            <a:r>
              <a:rPr lang="en-US" dirty="0" err="1" smtClean="0"/>
              <a:t>sout</a:t>
            </a:r>
            <a:r>
              <a:rPr lang="en-US" dirty="0" smtClean="0"/>
              <a:t>(“Dog play Games”);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}//end animal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533400" y="3124200"/>
            <a:ext cx="3886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1867694" y="3618706"/>
            <a:ext cx="51054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648200" y="1752600"/>
            <a:ext cx="2667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Animal  a  = new Dog();</a:t>
            </a:r>
          </a:p>
          <a:p>
            <a:endParaRPr lang="en-US" dirty="0" smtClean="0"/>
          </a:p>
          <a:p>
            <a:r>
              <a:rPr lang="en-US" dirty="0" err="1" smtClean="0"/>
              <a:t>a.doEat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1800" y="2133600"/>
            <a:ext cx="1828800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Output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Dog Version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4343400" y="3124200"/>
            <a:ext cx="44958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648200" y="3505200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Calling of specific behavior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48200" y="40386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a.playGame</a:t>
            </a:r>
            <a:r>
              <a:rPr lang="en-US" dirty="0" smtClean="0"/>
              <a:t>() ; </a:t>
            </a:r>
            <a:br>
              <a:rPr lang="en-US" dirty="0" smtClean="0"/>
            </a:br>
            <a:r>
              <a:rPr lang="en-US" dirty="0" smtClean="0">
                <a:solidFill>
                  <a:srgbClr val="FFC000"/>
                </a:solidFill>
              </a:rPr>
              <a:t>// method not available in class Animal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48200" y="4800600"/>
            <a:ext cx="411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Solution of Above Problem</a:t>
            </a:r>
            <a:br>
              <a:rPr lang="en-US" dirty="0" smtClean="0"/>
            </a:br>
            <a:r>
              <a:rPr lang="en-US" dirty="0" smtClean="0"/>
              <a:t>Dog d = (Dog) a;</a:t>
            </a:r>
          </a:p>
          <a:p>
            <a:r>
              <a:rPr lang="en-US" dirty="0" err="1" smtClean="0"/>
              <a:t>d.playGame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>
                <a:solidFill>
                  <a:srgbClr val="FFC000"/>
                </a:solidFill>
              </a:rPr>
              <a:t>// </a:t>
            </a:r>
            <a:r>
              <a:rPr lang="en-US" dirty="0" err="1" smtClean="0">
                <a:solidFill>
                  <a:srgbClr val="FFC000"/>
                </a:solidFill>
              </a:rPr>
              <a:t>upcasting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4" dur="2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D91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  <p:bldP spid="16" grpId="0" build="allAtOnce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701675"/>
          </a:xfrm>
        </p:spPr>
        <p:txBody>
          <a:bodyPr/>
          <a:lstStyle/>
          <a:p>
            <a:r>
              <a:rPr lang="en-US" dirty="0" smtClean="0"/>
              <a:t>The Usage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371600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Example we have a class hierarchy like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2819400" y="2057400"/>
            <a:ext cx="12192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Animal</a:t>
            </a: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 bwMode="auto">
          <a:xfrm rot="5400000">
            <a:off x="3124200" y="2743200"/>
            <a:ext cx="609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1219200" y="3048000"/>
            <a:ext cx="62484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5400000">
            <a:off x="952500" y="3314700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685800" y="3581400"/>
            <a:ext cx="12192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Dog 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rot="5400000">
            <a:off x="2705894" y="3390106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2209800" y="3657600"/>
            <a:ext cx="16002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Cat 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rot="5400000">
            <a:off x="4229894" y="3390106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3962400" y="3657600"/>
            <a:ext cx="12192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Tiger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47800" y="4191000"/>
            <a:ext cx="35125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Animal  </a:t>
            </a:r>
            <a:r>
              <a:rPr lang="en-US" dirty="0" err="1" smtClean="0"/>
              <a:t>arr</a:t>
            </a:r>
            <a:r>
              <a:rPr lang="en-US" dirty="0" smtClean="0"/>
              <a:t> [ ] = new Animal [ 5 ];</a:t>
            </a:r>
          </a:p>
          <a:p>
            <a:r>
              <a:rPr lang="en-US" dirty="0" err="1" smtClean="0"/>
              <a:t>arr</a:t>
            </a:r>
            <a:r>
              <a:rPr lang="en-US" dirty="0" smtClean="0"/>
              <a:t>[ 0 ]  =  new Dog();</a:t>
            </a:r>
          </a:p>
          <a:p>
            <a:r>
              <a:rPr lang="en-US" dirty="0" err="1" smtClean="0"/>
              <a:t>arr</a:t>
            </a:r>
            <a:r>
              <a:rPr lang="en-US" dirty="0" smtClean="0"/>
              <a:t>[ 1 ]  =  new cat();</a:t>
            </a:r>
          </a:p>
          <a:p>
            <a:r>
              <a:rPr lang="en-US" dirty="0" err="1" smtClean="0"/>
              <a:t>arr</a:t>
            </a:r>
            <a:r>
              <a:rPr lang="en-US" dirty="0" smtClean="0"/>
              <a:t>[ 2 ]  =  new Tiger();</a:t>
            </a:r>
          </a:p>
          <a:p>
            <a:r>
              <a:rPr lang="en-US" dirty="0" err="1" smtClean="0"/>
              <a:t>arr</a:t>
            </a:r>
            <a:r>
              <a:rPr lang="en-US" dirty="0" smtClean="0"/>
              <a:t>[ 3 ]  =  new  Lion();</a:t>
            </a:r>
          </a:p>
          <a:p>
            <a:r>
              <a:rPr lang="en-US" dirty="0" err="1" smtClean="0"/>
              <a:t>arr</a:t>
            </a:r>
            <a:r>
              <a:rPr lang="en-US" dirty="0" smtClean="0"/>
              <a:t>[ 4 ]  =  new Rabbit();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 bwMode="auto">
          <a:xfrm rot="5400000">
            <a:off x="5753894" y="3390106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5562600" y="3657600"/>
            <a:ext cx="990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Lion	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 rot="5400000">
            <a:off x="7201694" y="3313906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6858000" y="3657600"/>
            <a:ext cx="12192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Rabbit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instanceOf</a:t>
            </a:r>
            <a:r>
              <a:rPr lang="en-US" dirty="0" smtClean="0"/>
              <a:t> operator and </a:t>
            </a:r>
            <a:r>
              <a:rPr lang="en-US" dirty="0" err="1" smtClean="0"/>
              <a:t>avioding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ClassCastException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2057400"/>
            <a:ext cx="5275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Iterating Animal Array and calling specific Methods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2895600"/>
            <a:ext cx="304025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for(Animal  a: </a:t>
            </a:r>
            <a:r>
              <a:rPr lang="en-US" dirty="0" err="1" smtClean="0"/>
              <a:t>arr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if( a  </a:t>
            </a:r>
            <a:r>
              <a:rPr lang="en-US" dirty="0" err="1" smtClean="0"/>
              <a:t>instanceof</a:t>
            </a:r>
            <a:r>
              <a:rPr lang="en-US" dirty="0" smtClean="0"/>
              <a:t> Dog)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	Dog  d  = (Dog) a;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d.playGames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}//end if</a:t>
            </a:r>
          </a:p>
          <a:p>
            <a:endParaRPr lang="en-US" dirty="0" smtClean="0"/>
          </a:p>
          <a:p>
            <a:r>
              <a:rPr lang="en-US" dirty="0" smtClean="0"/>
              <a:t>}//end for</a:t>
            </a:r>
            <a:endParaRPr lang="en-US" dirty="0"/>
          </a:p>
        </p:txBody>
      </p:sp>
      <p:sp>
        <p:nvSpPr>
          <p:cNvPr id="7" name="Cloud Callout 6"/>
          <p:cNvSpPr/>
          <p:nvPr/>
        </p:nvSpPr>
        <p:spPr bwMode="auto">
          <a:xfrm>
            <a:off x="5486400" y="2590800"/>
            <a:ext cx="3352800" cy="2895600"/>
          </a:xfrm>
          <a:prstGeom prst="cloudCallout">
            <a:avLst>
              <a:gd name="adj1" fmla="val -83974"/>
              <a:gd name="adj2" fmla="val -1077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instanceOf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operator is used to check whether the reference containing the specific class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Object or not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ClassCastException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2133600"/>
            <a:ext cx="16979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Animal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// some code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43200" y="2133600"/>
            <a:ext cx="28264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Dog extends Animal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// some code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67400" y="2057400"/>
            <a:ext cx="27623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Cat extends Animal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// some code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381000" y="3429000"/>
            <a:ext cx="8458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914400" y="3657600"/>
            <a:ext cx="6858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Animal  a  =  new  Dog();  // </a:t>
            </a:r>
            <a:r>
              <a:rPr lang="en-US" sz="2000" dirty="0" err="1" smtClean="0"/>
              <a:t>downcasting</a:t>
            </a:r>
            <a:r>
              <a:rPr lang="en-US" sz="2000" dirty="0" smtClean="0"/>
              <a:t> allowed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Cat  c  =  ( Cat )  a;  // Leads </a:t>
            </a:r>
            <a:r>
              <a:rPr lang="en-US" sz="2000" dirty="0" err="1" smtClean="0"/>
              <a:t>ClassCastException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Use </a:t>
            </a:r>
            <a:r>
              <a:rPr lang="en-US" sz="2000" dirty="0" err="1" smtClean="0">
                <a:solidFill>
                  <a:srgbClr val="FFC000"/>
                </a:solidFill>
              </a:rPr>
              <a:t>instanceOf</a:t>
            </a:r>
            <a:r>
              <a:rPr lang="en-US" sz="2000" dirty="0" smtClean="0">
                <a:solidFill>
                  <a:srgbClr val="FFC000"/>
                </a:solidFill>
              </a:rPr>
              <a:t> </a:t>
            </a:r>
            <a:r>
              <a:rPr lang="en-US" sz="2000" dirty="0" smtClean="0"/>
              <a:t>operator to avoid this exception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class is a super class for all java classes.</a:t>
            </a:r>
          </a:p>
          <a:p>
            <a:r>
              <a:rPr lang="en-US" dirty="0" smtClean="0"/>
              <a:t>By default all java classes extends Object class.</a:t>
            </a:r>
            <a:br>
              <a:rPr lang="en-US" dirty="0" smtClean="0"/>
            </a:br>
            <a:r>
              <a:rPr lang="en-US" dirty="0" smtClean="0"/>
              <a:t>	Like:</a:t>
            </a:r>
          </a:p>
          <a:p>
            <a:pPr lvl="1">
              <a:buNone/>
            </a:pPr>
            <a:r>
              <a:rPr lang="en-US" dirty="0" smtClean="0"/>
              <a:t>	class Animal </a:t>
            </a:r>
            <a:r>
              <a:rPr lang="en-US" dirty="0" smtClean="0">
                <a:solidFill>
                  <a:srgbClr val="FFC000"/>
                </a:solidFill>
              </a:rPr>
              <a:t>extends Objects</a:t>
            </a:r>
            <a:r>
              <a:rPr lang="en-US" dirty="0" smtClean="0"/>
              <a:t>{}</a:t>
            </a:r>
          </a:p>
          <a:p>
            <a:r>
              <a:rPr lang="en-US" dirty="0" smtClean="0"/>
              <a:t>equals(), </a:t>
            </a:r>
            <a:r>
              <a:rPr lang="en-US" dirty="0" err="1" smtClean="0"/>
              <a:t>hashcode</a:t>
            </a:r>
            <a:r>
              <a:rPr lang="en-US" dirty="0" smtClean="0"/>
              <a:t>(), </a:t>
            </a:r>
            <a:r>
              <a:rPr lang="en-US" dirty="0" err="1" smtClean="0"/>
              <a:t>toString</a:t>
            </a:r>
            <a:r>
              <a:rPr lang="en-US" dirty="0" smtClean="0"/>
              <a:t>() are most common methods of Object Class.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 Of </a:t>
            </a:r>
            <a:r>
              <a:rPr lang="en-US" dirty="0" err="1" smtClean="0"/>
              <a:t>toString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" y="1905000"/>
            <a:ext cx="17684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Animal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 x = 10; 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1242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 rot="5400000">
            <a:off x="2286794" y="3809206"/>
            <a:ext cx="39624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4648200" y="2133600"/>
            <a:ext cx="29996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Animal  a  =  new  Animal();</a:t>
            </a:r>
          </a:p>
          <a:p>
            <a:endParaRPr lang="en-US" dirty="0" smtClean="0"/>
          </a:p>
          <a:p>
            <a:r>
              <a:rPr lang="en-US" dirty="0" err="1" smtClean="0"/>
              <a:t>System.out.print</a:t>
            </a:r>
            <a:r>
              <a:rPr lang="en-US" dirty="0" smtClean="0"/>
              <a:t>(a) ;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00600" y="3505200"/>
            <a:ext cx="236481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 smtClean="0"/>
              <a:t>Output</a:t>
            </a:r>
          </a:p>
          <a:p>
            <a:r>
              <a:rPr lang="en-US" dirty="0" smtClean="0"/>
              <a:t>Animal@123abc</a:t>
            </a:r>
          </a:p>
          <a:p>
            <a:endParaRPr lang="en-US" dirty="0" smtClean="0"/>
          </a:p>
          <a:p>
            <a:r>
              <a:rPr lang="en-US" dirty="0" smtClean="0"/>
              <a:t>A unique ID of Object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0" y="2971800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// add some more code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19200" y="3581400"/>
            <a:ext cx="25314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 String </a:t>
            </a:r>
            <a:r>
              <a:rPr lang="en-US" dirty="0" err="1" smtClean="0"/>
              <a:t>toString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return “Hello”;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00600" y="3505200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Output</a:t>
            </a:r>
          </a:p>
          <a:p>
            <a:endParaRPr lang="en-US" u="sng" dirty="0" smtClean="0"/>
          </a:p>
          <a:p>
            <a:r>
              <a:rPr lang="en-US" dirty="0" smtClean="0"/>
              <a:t>Hello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02  E" pathEditMode="relative" ptsTypes="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9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0" grpId="1" animBg="1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equals()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905000"/>
            <a:ext cx="669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Use to test whether two objects are meaningfully equal or not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2362200"/>
            <a:ext cx="273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The job of == operator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819400"/>
            <a:ext cx="392928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The equals code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r>
              <a:rPr lang="en-US" dirty="0" smtClean="0"/>
              <a:t>Class Animal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eyes, weight;</a:t>
            </a:r>
          </a:p>
          <a:p>
            <a:endParaRPr lang="en-US" dirty="0" smtClean="0"/>
          </a:p>
          <a:p>
            <a:r>
              <a:rPr lang="en-US" dirty="0" smtClean="0"/>
              <a:t>     public </a:t>
            </a:r>
            <a:r>
              <a:rPr lang="en-US" dirty="0" err="1" smtClean="0"/>
              <a:t>boolean</a:t>
            </a:r>
            <a:r>
              <a:rPr lang="en-US" dirty="0" smtClean="0"/>
              <a:t> equals(Object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{</a:t>
            </a:r>
          </a:p>
          <a:p>
            <a:r>
              <a:rPr lang="en-US" dirty="0" smtClean="0"/>
              <a:t>	//some code</a:t>
            </a:r>
          </a:p>
          <a:p>
            <a:r>
              <a:rPr lang="en-US" dirty="0" smtClean="0"/>
              <a:t>     }	</a:t>
            </a:r>
          </a:p>
          <a:p>
            <a:r>
              <a:rPr lang="en-US" dirty="0" smtClean="0"/>
              <a:t>}//end class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2438400"/>
            <a:ext cx="4191000" cy="323165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public </a:t>
            </a:r>
            <a:r>
              <a:rPr lang="en-US" dirty="0" err="1" smtClean="0"/>
              <a:t>boolean</a:t>
            </a:r>
            <a:r>
              <a:rPr lang="en-US" dirty="0" smtClean="0"/>
              <a:t> equals(Object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en-US" sz="1600" dirty="0" smtClean="0"/>
              <a:t>if(</a:t>
            </a:r>
            <a:r>
              <a:rPr lang="en-US" sz="1600" dirty="0" err="1" smtClean="0"/>
              <a:t>obj</a:t>
            </a:r>
            <a:r>
              <a:rPr lang="en-US" sz="1600" dirty="0" smtClean="0"/>
              <a:t> </a:t>
            </a:r>
            <a:r>
              <a:rPr lang="en-US" sz="1600" dirty="0" err="1" smtClean="0"/>
              <a:t>instanceOf</a:t>
            </a:r>
            <a:r>
              <a:rPr lang="en-US" sz="1600" dirty="0" smtClean="0"/>
              <a:t>  Animal)</a:t>
            </a:r>
          </a:p>
          <a:p>
            <a:r>
              <a:rPr lang="en-US" sz="1600" dirty="0" smtClean="0"/>
              <a:t>   {</a:t>
            </a:r>
          </a:p>
          <a:p>
            <a:r>
              <a:rPr lang="en-US" sz="1600" dirty="0" smtClean="0"/>
              <a:t>      Animal  a =  (Animal) </a:t>
            </a:r>
            <a:r>
              <a:rPr lang="en-US" sz="1600" dirty="0" err="1" smtClean="0"/>
              <a:t>obj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 </a:t>
            </a:r>
            <a:r>
              <a:rPr lang="en-US" sz="1600" dirty="0" err="1" smtClean="0"/>
              <a:t>boolean</a:t>
            </a:r>
            <a:r>
              <a:rPr lang="en-US" sz="1600" dirty="0" smtClean="0"/>
              <a:t> b1 = </a:t>
            </a:r>
            <a:r>
              <a:rPr lang="en-US" sz="1600" dirty="0" err="1" smtClean="0"/>
              <a:t>this.eyes</a:t>
            </a:r>
            <a:r>
              <a:rPr lang="en-US" sz="1600" dirty="0" smtClean="0"/>
              <a:t> == </a:t>
            </a:r>
            <a:r>
              <a:rPr lang="en-US" sz="1600" dirty="0" err="1" smtClean="0"/>
              <a:t>a.eyes</a:t>
            </a:r>
            <a:r>
              <a:rPr lang="en-US" sz="1600" dirty="0" smtClean="0"/>
              <a:t>;</a:t>
            </a:r>
            <a:br>
              <a:rPr lang="en-US" sz="1600" dirty="0" smtClean="0"/>
            </a:br>
            <a:r>
              <a:rPr lang="en-US" sz="1600" dirty="0" smtClean="0"/>
              <a:t>      </a:t>
            </a:r>
            <a:r>
              <a:rPr lang="en-US" sz="1600" dirty="0" err="1" smtClean="0"/>
              <a:t>boolean</a:t>
            </a:r>
            <a:r>
              <a:rPr lang="en-US" sz="1600" dirty="0" smtClean="0"/>
              <a:t> b2 = </a:t>
            </a:r>
            <a:r>
              <a:rPr lang="en-US" sz="1600" dirty="0" err="1" smtClean="0"/>
              <a:t>this.weight</a:t>
            </a:r>
            <a:r>
              <a:rPr lang="en-US" sz="1600" dirty="0" smtClean="0"/>
              <a:t> == </a:t>
            </a:r>
            <a:r>
              <a:rPr lang="en-US" sz="1600" dirty="0" err="1" smtClean="0"/>
              <a:t>this.weight</a:t>
            </a:r>
            <a:r>
              <a:rPr lang="en-US" sz="1600" dirty="0" smtClean="0"/>
              <a:t>;</a:t>
            </a:r>
            <a:br>
              <a:rPr lang="en-US" sz="1600" dirty="0" smtClean="0"/>
            </a:br>
            <a:r>
              <a:rPr lang="en-US" sz="1600" dirty="0" smtClean="0"/>
              <a:t>       </a:t>
            </a:r>
          </a:p>
          <a:p>
            <a:r>
              <a:rPr lang="en-US" sz="1600" dirty="0" smtClean="0"/>
              <a:t>       return  b1&amp;&amp;b2; 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else   return false;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3276600" y="3886200"/>
            <a:ext cx="1219200" cy="6858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153400" cy="2209800"/>
          </a:xfrm>
        </p:spPr>
        <p:txBody>
          <a:bodyPr/>
          <a:lstStyle/>
          <a:p>
            <a:r>
              <a:rPr lang="en-US" dirty="0" smtClean="0"/>
              <a:t>Use to make variable final</a:t>
            </a:r>
          </a:p>
          <a:p>
            <a:r>
              <a:rPr lang="en-US" dirty="0" smtClean="0"/>
              <a:t>Use to make class non-Inherited </a:t>
            </a:r>
          </a:p>
          <a:p>
            <a:r>
              <a:rPr lang="en-US" dirty="0" smtClean="0"/>
              <a:t>Use to make method non-overridden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with Class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752600"/>
            <a:ext cx="618630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final  class  </a:t>
            </a:r>
            <a:r>
              <a:rPr lang="en-US" sz="2400" dirty="0" err="1" smtClean="0">
                <a:solidFill>
                  <a:srgbClr val="00B0F0"/>
                </a:solidFill>
              </a:rPr>
              <a:t>HondaCRV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    // …. Some code </a:t>
            </a:r>
          </a:p>
          <a:p>
            <a:r>
              <a:rPr lang="en-US" sz="2400" dirty="0" smtClean="0"/>
              <a:t>}</a:t>
            </a:r>
          </a:p>
          <a:p>
            <a:endParaRPr lang="en-US" sz="2400" dirty="0" smtClean="0"/>
          </a:p>
          <a:p>
            <a:r>
              <a:rPr lang="en-US" sz="2400" dirty="0" smtClean="0"/>
              <a:t>class  </a:t>
            </a:r>
            <a:r>
              <a:rPr lang="en-US" sz="2400" dirty="0" err="1" smtClean="0"/>
              <a:t>HondaNewCar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extends </a:t>
            </a:r>
            <a:r>
              <a:rPr lang="en-US" sz="2400" dirty="0" err="1" smtClean="0">
                <a:solidFill>
                  <a:srgbClr val="FF0000"/>
                </a:solidFill>
              </a:rPr>
              <a:t>HondaCRV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   // … some specific  code  for New Honda </a:t>
            </a:r>
          </a:p>
          <a:p>
            <a:r>
              <a:rPr lang="en-US" sz="2400" dirty="0" smtClean="0"/>
              <a:t>   //  car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705600" y="3657600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92D050"/>
                </a:solidFill>
              </a:rPr>
              <a:t>// error</a:t>
            </a:r>
            <a:endParaRPr lang="en-US" sz="24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153400" cy="990600"/>
          </a:xfrm>
        </p:spPr>
        <p:txBody>
          <a:bodyPr/>
          <a:lstStyle/>
          <a:p>
            <a:r>
              <a:rPr lang="en-US" dirty="0" smtClean="0"/>
              <a:t>Inheritance is a process of extending  features of one class into another.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3276600"/>
            <a:ext cx="9541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Animal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4267200"/>
            <a:ext cx="6719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Dog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5257800"/>
            <a:ext cx="1056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BullDog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2"/>
          </p:cNvCxnSpPr>
          <p:nvPr/>
        </p:nvCxnSpPr>
        <p:spPr bwMode="auto">
          <a:xfrm rot="5400000">
            <a:off x="1070893" y="3946639"/>
            <a:ext cx="621268" cy="198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rot="5400000">
            <a:off x="918493" y="4948907"/>
            <a:ext cx="621268" cy="198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971800" y="3276600"/>
            <a:ext cx="9926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Vehicle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95600" y="4267200"/>
            <a:ext cx="6206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Car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19400" y="5257800"/>
            <a:ext cx="12875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SportsCar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2" idx="2"/>
          </p:cNvCxnSpPr>
          <p:nvPr/>
        </p:nvCxnSpPr>
        <p:spPr bwMode="auto">
          <a:xfrm rot="5400000">
            <a:off x="3137926" y="3937004"/>
            <a:ext cx="621268" cy="391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5400000">
            <a:off x="2975893" y="4948907"/>
            <a:ext cx="621268" cy="198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5181600" y="3276600"/>
            <a:ext cx="13773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Electronics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05400" y="4267200"/>
            <a:ext cx="5437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TV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86400" y="5257800"/>
            <a:ext cx="7104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LCD 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 bwMode="auto">
          <a:xfrm rot="5400000">
            <a:off x="5486400" y="3810000"/>
            <a:ext cx="4572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18" idx="2"/>
          </p:cNvCxnSpPr>
          <p:nvPr/>
        </p:nvCxnSpPr>
        <p:spPr bwMode="auto">
          <a:xfrm rot="16200000" flipH="1">
            <a:off x="5343967" y="4669835"/>
            <a:ext cx="632936" cy="5663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7239000" y="3276600"/>
            <a:ext cx="8515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010400" y="4267200"/>
            <a:ext cx="15953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Mobile Phone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58000" y="5257800"/>
            <a:ext cx="1676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Smart Phone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 rot="16200000" flipH="1">
            <a:off x="6507839" y="3779161"/>
            <a:ext cx="621268" cy="3781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rot="5400000">
            <a:off x="7003139" y="4728807"/>
            <a:ext cx="621268" cy="4600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23" idx="2"/>
          </p:cNvCxnSpPr>
          <p:nvPr/>
        </p:nvCxnSpPr>
        <p:spPr bwMode="auto">
          <a:xfrm rot="16200000" flipH="1">
            <a:off x="7369845" y="3940845"/>
            <a:ext cx="621268" cy="314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with Methods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3634328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class </a:t>
            </a:r>
            <a:r>
              <a:rPr lang="en-US" dirty="0" err="1" smtClean="0">
                <a:solidFill>
                  <a:sysClr val="windowText" lastClr="000000"/>
                </a:solidFill>
              </a:rPr>
              <a:t>HondaCRV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{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     public  final  void  </a:t>
            </a:r>
            <a:r>
              <a:rPr lang="en-US" dirty="0" err="1" smtClean="0">
                <a:solidFill>
                  <a:sysClr val="windowText" lastClr="000000"/>
                </a:solidFill>
              </a:rPr>
              <a:t>moveFast</a:t>
            </a:r>
            <a:r>
              <a:rPr lang="en-US" dirty="0" smtClean="0">
                <a:solidFill>
                  <a:sysClr val="windowText" lastClr="000000"/>
                </a:solidFill>
              </a:rPr>
              <a:t>()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     {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           //… some code 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      } </a:t>
            </a:r>
          </a:p>
          <a:p>
            <a:endParaRPr lang="en-US" dirty="0" smtClean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}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Cloud Callout 6"/>
          <p:cNvSpPr/>
          <p:nvPr/>
        </p:nvSpPr>
        <p:spPr bwMode="auto">
          <a:xfrm>
            <a:off x="6096000" y="1295400"/>
            <a:ext cx="1981200" cy="1524000"/>
          </a:xfrm>
          <a:prstGeom prst="cloudCallout">
            <a:avLst>
              <a:gd name="adj1" fmla="val -122372"/>
              <a:gd name="adj2" fmla="val 124039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</a:rPr>
              <a:t>Not an overridden method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657600"/>
            <a:ext cx="6400800" cy="2308324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class </a:t>
            </a:r>
            <a:r>
              <a:rPr lang="en-US" dirty="0" err="1" smtClean="0">
                <a:solidFill>
                  <a:sysClr val="windowText" lastClr="000000"/>
                </a:solidFill>
              </a:rPr>
              <a:t>HondaCRVFaceLift</a:t>
            </a:r>
            <a:r>
              <a:rPr lang="en-US" dirty="0" smtClean="0">
                <a:solidFill>
                  <a:sysClr val="windowText" lastClr="000000"/>
                </a:solidFill>
              </a:rPr>
              <a:t>  extends </a:t>
            </a:r>
            <a:r>
              <a:rPr lang="en-US" dirty="0" err="1" smtClean="0">
                <a:solidFill>
                  <a:sysClr val="windowText" lastClr="000000"/>
                </a:solidFill>
              </a:rPr>
              <a:t>HondaCRV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{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     public  void  </a:t>
            </a:r>
            <a:r>
              <a:rPr lang="en-US" dirty="0" err="1" smtClean="0">
                <a:solidFill>
                  <a:sysClr val="windowText" lastClr="000000"/>
                </a:solidFill>
              </a:rPr>
              <a:t>moveFast</a:t>
            </a:r>
            <a:r>
              <a:rPr lang="en-US" dirty="0" smtClean="0">
                <a:solidFill>
                  <a:sysClr val="windowText" lastClr="000000"/>
                </a:solidFill>
              </a:rPr>
              <a:t>()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     {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           //… some code 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      } </a:t>
            </a:r>
          </a:p>
          <a:p>
            <a:endParaRPr lang="en-US" dirty="0" smtClean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}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defines with abstract keyword.</a:t>
            </a:r>
          </a:p>
          <a:p>
            <a:r>
              <a:rPr lang="en-US" dirty="0" smtClean="0"/>
              <a:t>May or may not have abstract methods.</a:t>
            </a:r>
          </a:p>
          <a:p>
            <a:r>
              <a:rPr lang="en-US" dirty="0" smtClean="0"/>
              <a:t>Can’t instantiate such class.</a:t>
            </a:r>
          </a:p>
          <a:p>
            <a:r>
              <a:rPr lang="en-US" dirty="0" smtClean="0"/>
              <a:t>Abstract method must be overridden by the sub class, otherwise make sub class also abstract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905000"/>
            <a:ext cx="24802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abstarct</a:t>
            </a:r>
            <a:r>
              <a:rPr lang="en-US" dirty="0" smtClean="0"/>
              <a:t>  class  Animal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public  void  </a:t>
            </a:r>
            <a:r>
              <a:rPr lang="en-US" dirty="0" err="1" smtClean="0"/>
              <a:t>doEat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//some code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4191000"/>
            <a:ext cx="34291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abstarct</a:t>
            </a:r>
            <a:r>
              <a:rPr lang="en-US" dirty="0" smtClean="0"/>
              <a:t>  class  Animal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public  abstract void  </a:t>
            </a:r>
            <a:r>
              <a:rPr lang="en-US" dirty="0" err="1" smtClean="0"/>
              <a:t>doEat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 rot="5400000">
            <a:off x="2362200" y="3886200"/>
            <a:ext cx="4267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4800600" y="1828800"/>
            <a:ext cx="372409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class  Animal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public  abstract void  </a:t>
            </a:r>
            <a:r>
              <a:rPr lang="en-US" dirty="0" err="1" smtClean="0">
                <a:solidFill>
                  <a:srgbClr val="FF0000"/>
                </a:solidFill>
              </a:rPr>
              <a:t>doEat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Or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Animal  a  =  new Animal();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Or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class  Dog  extends Animal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public void </a:t>
            </a:r>
            <a:r>
              <a:rPr lang="en-US" dirty="0" err="1" smtClean="0">
                <a:solidFill>
                  <a:srgbClr val="FF0000"/>
                </a:solidFill>
              </a:rPr>
              <a:t>playGame</a:t>
            </a:r>
            <a:r>
              <a:rPr lang="en-US" dirty="0" smtClean="0">
                <a:solidFill>
                  <a:srgbClr val="FF0000"/>
                </a:solidFill>
              </a:rPr>
              <a:t>() { //..     }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}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includes a concept called </a:t>
            </a:r>
            <a:r>
              <a:rPr lang="en-US" i="1" dirty="0" smtClean="0"/>
              <a:t>interfaces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A Java interface is a bit like a class, except a Java interface can only contain method signatures and fields.</a:t>
            </a:r>
          </a:p>
          <a:p>
            <a:r>
              <a:rPr lang="en-US" dirty="0" smtClean="0"/>
              <a:t>An Java interface cannot contain an implementation of the methods.</a:t>
            </a:r>
          </a:p>
          <a:p>
            <a:r>
              <a:rPr lang="en-US" dirty="0" smtClean="0"/>
              <a:t>We also called it as pure abstract class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153400" cy="701675"/>
          </a:xfrm>
        </p:spPr>
        <p:txBody>
          <a:bodyPr/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143000"/>
            <a:ext cx="4802918" cy="230832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ysClr val="windowText" lastClr="000000"/>
                </a:solidFill>
              </a:rPr>
              <a:t>public  interface  Moveable </a:t>
            </a:r>
          </a:p>
          <a:p>
            <a:r>
              <a:rPr lang="en-US" sz="2400" dirty="0" smtClean="0">
                <a:solidFill>
                  <a:sysClr val="windowText" lastClr="000000"/>
                </a:solidFill>
              </a:rPr>
              <a:t>{</a:t>
            </a:r>
          </a:p>
          <a:p>
            <a:r>
              <a:rPr lang="en-US" sz="2400" dirty="0" smtClean="0">
                <a:solidFill>
                  <a:sysClr val="windowText" lastClr="000000"/>
                </a:solidFill>
              </a:rPr>
              <a:t>     public </a:t>
            </a:r>
            <a:r>
              <a:rPr lang="en-US" sz="2400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sz="2400" dirty="0" smtClean="0">
                <a:solidFill>
                  <a:sysClr val="windowText" lastClr="000000"/>
                </a:solidFill>
              </a:rPr>
              <a:t> x = 10;</a:t>
            </a:r>
          </a:p>
          <a:p>
            <a:r>
              <a:rPr lang="en-US" sz="2400" dirty="0" smtClean="0">
                <a:solidFill>
                  <a:sysClr val="windowText" lastClr="000000"/>
                </a:solidFill>
              </a:rPr>
              <a:t>     public  void  </a:t>
            </a:r>
            <a:r>
              <a:rPr lang="en-US" sz="2400" dirty="0" err="1" smtClean="0">
                <a:solidFill>
                  <a:sysClr val="windowText" lastClr="000000"/>
                </a:solidFill>
              </a:rPr>
              <a:t>moveForward</a:t>
            </a:r>
            <a:r>
              <a:rPr lang="en-US" sz="2400" dirty="0" smtClean="0">
                <a:solidFill>
                  <a:sysClr val="windowText" lastClr="000000"/>
                </a:solidFill>
              </a:rPr>
              <a:t>( );</a:t>
            </a:r>
          </a:p>
          <a:p>
            <a:r>
              <a:rPr lang="en-US" sz="2400" dirty="0" smtClean="0">
                <a:solidFill>
                  <a:sysClr val="windowText" lastClr="000000"/>
                </a:solidFill>
              </a:rPr>
              <a:t>     public  void  </a:t>
            </a:r>
            <a:r>
              <a:rPr lang="en-US" sz="2400" dirty="0" err="1" smtClean="0">
                <a:solidFill>
                  <a:sysClr val="windowText" lastClr="000000"/>
                </a:solidFill>
              </a:rPr>
              <a:t>moveBackward</a:t>
            </a:r>
            <a:r>
              <a:rPr lang="en-US" sz="2400" dirty="0" smtClean="0">
                <a:solidFill>
                  <a:sysClr val="windowText" lastClr="000000"/>
                </a:solidFill>
              </a:rPr>
              <a:t>( );</a:t>
            </a:r>
          </a:p>
          <a:p>
            <a:r>
              <a:rPr lang="en-US" sz="2400" dirty="0" smtClean="0">
                <a:solidFill>
                  <a:sysClr val="windowText" lastClr="000000"/>
                </a:solidFill>
              </a:rPr>
              <a:t>}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3657600"/>
            <a:ext cx="4802918" cy="2308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ysClr val="windowText" lastClr="000000"/>
                </a:solidFill>
              </a:rPr>
              <a:t>public  interface  Moveable </a:t>
            </a:r>
          </a:p>
          <a:p>
            <a:r>
              <a:rPr lang="en-US" sz="2400" dirty="0" smtClean="0">
                <a:solidFill>
                  <a:sysClr val="windowText" lastClr="000000"/>
                </a:solidFill>
              </a:rPr>
              <a:t>{    private </a:t>
            </a:r>
            <a:r>
              <a:rPr lang="en-US" sz="2400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sz="2400" dirty="0" smtClean="0">
                <a:solidFill>
                  <a:sysClr val="windowText" lastClr="000000"/>
                </a:solidFill>
              </a:rPr>
              <a:t> x = 10;</a:t>
            </a:r>
          </a:p>
          <a:p>
            <a:r>
              <a:rPr lang="en-US" sz="2400" dirty="0" smtClean="0">
                <a:solidFill>
                  <a:sysClr val="windowText" lastClr="000000"/>
                </a:solidFill>
              </a:rPr>
              <a:t>     public  void  </a:t>
            </a:r>
            <a:r>
              <a:rPr lang="en-US" sz="2400" dirty="0" err="1" smtClean="0">
                <a:solidFill>
                  <a:sysClr val="windowText" lastClr="000000"/>
                </a:solidFill>
              </a:rPr>
              <a:t>moveForward</a:t>
            </a:r>
            <a:r>
              <a:rPr lang="en-US" sz="2400" dirty="0" smtClean="0">
                <a:solidFill>
                  <a:sysClr val="windowText" lastClr="000000"/>
                </a:solidFill>
              </a:rPr>
              <a:t>( )</a:t>
            </a:r>
          </a:p>
          <a:p>
            <a:r>
              <a:rPr lang="en-US" sz="2400" dirty="0" smtClean="0">
                <a:solidFill>
                  <a:sysClr val="windowText" lastClr="000000"/>
                </a:solidFill>
              </a:rPr>
              <a:t>     {  } </a:t>
            </a:r>
          </a:p>
          <a:p>
            <a:r>
              <a:rPr lang="en-US" sz="2400" dirty="0" smtClean="0">
                <a:solidFill>
                  <a:sysClr val="windowText" lastClr="000000"/>
                </a:solidFill>
              </a:rPr>
              <a:t>     public  void  </a:t>
            </a:r>
            <a:r>
              <a:rPr lang="en-US" sz="2400" dirty="0" err="1" smtClean="0">
                <a:solidFill>
                  <a:sysClr val="windowText" lastClr="000000"/>
                </a:solidFill>
              </a:rPr>
              <a:t>moveBackward</a:t>
            </a:r>
            <a:r>
              <a:rPr lang="en-US" sz="2400" dirty="0" smtClean="0">
                <a:solidFill>
                  <a:sysClr val="windowText" lastClr="000000"/>
                </a:solidFill>
              </a:rPr>
              <a:t>( );</a:t>
            </a:r>
          </a:p>
          <a:p>
            <a:r>
              <a:rPr lang="en-US" sz="2400" dirty="0" smtClean="0">
                <a:solidFill>
                  <a:sysClr val="windowText" lastClr="000000"/>
                </a:solidFill>
              </a:rPr>
              <a:t>}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53400" cy="701675"/>
          </a:xfrm>
        </p:spPr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153400" cy="4800600"/>
          </a:xfrm>
        </p:spPr>
        <p:txBody>
          <a:bodyPr/>
          <a:lstStyle/>
          <a:p>
            <a:r>
              <a:rPr lang="en-US" sz="2800" dirty="0" smtClean="0"/>
              <a:t>An interface is declared using the Java interface keyword.</a:t>
            </a:r>
          </a:p>
          <a:p>
            <a:r>
              <a:rPr lang="en-US" sz="2800" dirty="0" smtClean="0"/>
              <a:t>interface can be declared public or package scope (no access modifier).</a:t>
            </a:r>
          </a:p>
          <a:p>
            <a:r>
              <a:rPr lang="en-US" sz="2800" dirty="0" smtClean="0"/>
              <a:t>Interface variables are by default </a:t>
            </a:r>
          </a:p>
          <a:p>
            <a:pPr lvl="1"/>
            <a:r>
              <a:rPr lang="en-US" sz="2400" dirty="0" smtClean="0"/>
              <a:t>public static final</a:t>
            </a:r>
          </a:p>
          <a:p>
            <a:pPr lvl="1"/>
            <a:r>
              <a:rPr lang="en-US" sz="2400" dirty="0" smtClean="0"/>
              <a:t>So we can access x like </a:t>
            </a:r>
            <a:r>
              <a:rPr lang="en-US" sz="2400" b="1" dirty="0" err="1" smtClean="0">
                <a:solidFill>
                  <a:srgbClr val="FFC000"/>
                </a:solidFill>
              </a:rPr>
              <a:t>Moveable.x</a:t>
            </a:r>
            <a:endParaRPr lang="en-US" sz="2400" b="1" dirty="0" smtClean="0">
              <a:solidFill>
                <a:srgbClr val="FFC000"/>
              </a:solidFill>
            </a:endParaRPr>
          </a:p>
          <a:p>
            <a:r>
              <a:rPr lang="en-US" sz="2800" dirty="0" smtClean="0"/>
              <a:t>All interface methods are public and abstract.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153400" cy="701675"/>
          </a:xfrm>
        </p:spPr>
        <p:txBody>
          <a:bodyPr/>
          <a:lstStyle/>
          <a:p>
            <a:r>
              <a:rPr lang="en-US" dirty="0" smtClean="0"/>
              <a:t>Relationships using Interfaces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1" y="1143000"/>
            <a:ext cx="2895600" cy="15696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interface  Moveable</a:t>
            </a:r>
          </a:p>
          <a:p>
            <a:r>
              <a:rPr lang="en-US" sz="2400" dirty="0" smtClean="0"/>
              <a:t>{   </a:t>
            </a:r>
          </a:p>
          <a:p>
            <a:r>
              <a:rPr lang="en-US" sz="2400" dirty="0" smtClean="0"/>
              <a:t>     //…. Some  code </a:t>
            </a:r>
          </a:p>
          <a:p>
            <a:r>
              <a:rPr lang="en-US" sz="2400" dirty="0" smtClean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0400" y="1676400"/>
            <a:ext cx="5729454" cy="15696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Interface  Jumpable  extends Moveable  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   public void  bounce(); </a:t>
            </a:r>
          </a:p>
          <a:p>
            <a:r>
              <a:rPr lang="en-US" sz="2400" dirty="0" smtClean="0"/>
              <a:t>}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3505200"/>
            <a:ext cx="8178842" cy="224676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class Ball  implements Jumpable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{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 	public  void  </a:t>
            </a:r>
            <a:r>
              <a:rPr lang="en-US" sz="2000" dirty="0" err="1" smtClean="0">
                <a:solidFill>
                  <a:srgbClr val="002060"/>
                </a:solidFill>
              </a:rPr>
              <a:t>moveForward</a:t>
            </a:r>
            <a:r>
              <a:rPr lang="en-US" sz="2000" dirty="0" smtClean="0">
                <a:solidFill>
                  <a:srgbClr val="002060"/>
                </a:solidFill>
              </a:rPr>
              <a:t>( ) {  // ….  Implementation code }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	public  void  </a:t>
            </a:r>
            <a:r>
              <a:rPr lang="en-US" sz="2000" dirty="0" err="1" smtClean="0">
                <a:solidFill>
                  <a:srgbClr val="002060"/>
                </a:solidFill>
              </a:rPr>
              <a:t>moveBackward</a:t>
            </a:r>
            <a:r>
              <a:rPr lang="en-US" sz="2000" dirty="0" smtClean="0">
                <a:solidFill>
                  <a:srgbClr val="002060"/>
                </a:solidFill>
              </a:rPr>
              <a:t>( ) {  // ….  Implementation code }  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	public  void  bounce( ) {  // ….  Implementation code }  </a:t>
            </a: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r>
              <a:rPr lang="en-US" sz="2000" dirty="0" smtClean="0">
                <a:solidFill>
                  <a:srgbClr val="002060"/>
                </a:solidFill>
              </a:rPr>
              <a:t>}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153400" cy="625475"/>
          </a:xfrm>
        </p:spPr>
        <p:txBody>
          <a:bodyPr/>
          <a:lstStyle/>
          <a:p>
            <a:r>
              <a:rPr lang="en-US" sz="4200" dirty="0" smtClean="0"/>
              <a:t>Implementing the Multiple Interface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2743200"/>
          </a:xfrm>
        </p:spPr>
        <p:txBody>
          <a:bodyPr/>
          <a:lstStyle/>
          <a:p>
            <a:r>
              <a:rPr lang="en-US" sz="2400" dirty="0" smtClean="0"/>
              <a:t>OOPS allows us to drive new classes from existing classes. This is called inheritance.</a:t>
            </a:r>
          </a:p>
          <a:p>
            <a:r>
              <a:rPr lang="en-US" sz="2400" dirty="0" smtClean="0"/>
              <a:t>Sometimes it is necessary to drive a subclass from several classes, but this is not possible through classes all time.</a:t>
            </a:r>
          </a:p>
          <a:p>
            <a:r>
              <a:rPr lang="en-US" sz="2400" dirty="0" smtClean="0"/>
              <a:t>Because some times we need to drive subclass from several other classes.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Ashish</a:t>
            </a:r>
            <a:r>
              <a:rPr lang="en-US" dirty="0" smtClean="0"/>
              <a:t> </a:t>
            </a:r>
            <a:r>
              <a:rPr lang="en-US" dirty="0" err="1" smtClean="0"/>
              <a:t>Bansal</a:t>
            </a:r>
            <a:r>
              <a:rPr lang="en-US" dirty="0" smtClean="0"/>
              <a:t> (9654-144814) ashish.bansal@mkjit-solutions.com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581400" y="5486400"/>
            <a:ext cx="24384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Mobile Smart Phone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33400" y="4038600"/>
            <a:ext cx="21336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Electronic Device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276600" y="4038600"/>
            <a:ext cx="10668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Phone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800600" y="4038600"/>
            <a:ext cx="13716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Calculator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477000" y="4038600"/>
            <a:ext cx="21336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Music Player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 flipV="1">
            <a:off x="2514600" y="4572000"/>
            <a:ext cx="1524000" cy="9144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4876800" y="4495800"/>
            <a:ext cx="76200" cy="9144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5638800" y="4572000"/>
            <a:ext cx="1295400" cy="9144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 flipV="1">
            <a:off x="4114800" y="4495800"/>
            <a:ext cx="152400" cy="9144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ounded Rectangle 20"/>
          <p:cNvSpPr/>
          <p:nvPr/>
        </p:nvSpPr>
        <p:spPr bwMode="auto">
          <a:xfrm>
            <a:off x="304800" y="4876800"/>
            <a:ext cx="2590800" cy="129540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interface avoid diamond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 shape inheritance problem.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aseline="0" dirty="0" smtClean="0">
                <a:solidFill>
                  <a:srgbClr val="002060"/>
                </a:solidFill>
                <a:latin typeface="Arial" charset="0"/>
              </a:rPr>
              <a:t>For exp : Battery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is an Interface again?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So it’s a class like structure that contains only constants and abstract methods.</a:t>
            </a:r>
          </a:p>
          <a:p>
            <a:r>
              <a:rPr lang="en-US" sz="2800" dirty="0" smtClean="0"/>
              <a:t>Cannot be instantiated. Because it is not the part of Object class and does not have constructors.</a:t>
            </a:r>
          </a:p>
          <a:p>
            <a:r>
              <a:rPr lang="en-US" sz="2800" dirty="0" smtClean="0"/>
              <a:t>It supports Java multiple inheritance.</a:t>
            </a:r>
          </a:p>
          <a:p>
            <a:r>
              <a:rPr lang="en-US" sz="2800" dirty="0" smtClean="0"/>
              <a:t>It’s a protocol that completely separates the specification from implementation. 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533400"/>
            <a:ext cx="483016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Jumpable  ball  =  new  Ball ( );</a:t>
            </a:r>
          </a:p>
          <a:p>
            <a:endParaRPr lang="en-US" sz="2400" dirty="0" smtClean="0"/>
          </a:p>
          <a:p>
            <a:r>
              <a:rPr lang="en-US" sz="2400" dirty="0" smtClean="0"/>
              <a:t>Jumpable  dog  =  new  Dog ( );</a:t>
            </a:r>
          </a:p>
          <a:p>
            <a:endParaRPr lang="en-US" sz="2400" dirty="0" smtClean="0"/>
          </a:p>
          <a:p>
            <a:r>
              <a:rPr lang="en-US" sz="2400" dirty="0" smtClean="0"/>
              <a:t>Jumpable  toy =  new Toy( ); </a:t>
            </a:r>
          </a:p>
          <a:p>
            <a:endParaRPr lang="en-US" sz="2400" dirty="0" smtClean="0"/>
          </a:p>
          <a:p>
            <a:r>
              <a:rPr lang="en-US" sz="2400" dirty="0" smtClean="0"/>
              <a:t>Jumpable  cycle =  new  Cycle( ) ;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81051" y="3581400"/>
            <a:ext cx="86629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We can create the reference of interface 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Here the jumpable feature is implemented in different  type of instance </a:t>
            </a:r>
          </a:p>
          <a:p>
            <a:r>
              <a:rPr lang="en-US" sz="2000" dirty="0" smtClean="0"/>
              <a:t>    like </a:t>
            </a:r>
          </a:p>
          <a:p>
            <a:r>
              <a:rPr lang="en-US" sz="2000" dirty="0" smtClean="0"/>
              <a:t>	ball, dog , toy, cycle  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All implements the underlying method specific to their own behavior type </a:t>
            </a:r>
          </a:p>
          <a:p>
            <a:r>
              <a:rPr lang="en-US" sz="2000" dirty="0" smtClean="0"/>
              <a:t> 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828800"/>
            <a:ext cx="3544560" cy="397031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class  Animal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eyes;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legs;</a:t>
            </a:r>
          </a:p>
          <a:p>
            <a:endParaRPr lang="en-US" dirty="0" smtClean="0"/>
          </a:p>
          <a:p>
            <a:r>
              <a:rPr lang="en-US" dirty="0" smtClean="0"/>
              <a:t>	public void </a:t>
            </a:r>
            <a:r>
              <a:rPr lang="en-US" dirty="0" err="1" smtClean="0"/>
              <a:t>doEatFood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public void </a:t>
            </a:r>
            <a:r>
              <a:rPr lang="en-US" dirty="0" err="1" smtClean="0"/>
              <a:t>doWalk</a:t>
            </a:r>
            <a:r>
              <a:rPr lang="en-US" dirty="0" smtClean="0"/>
              <a:t>()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}</a:t>
            </a:r>
          </a:p>
          <a:p>
            <a:endParaRPr lang="en-US" dirty="0" smtClean="0"/>
          </a:p>
          <a:p>
            <a:r>
              <a:rPr lang="en-US" dirty="0" smtClean="0"/>
              <a:t>}//end animal class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1" y="1828800"/>
            <a:ext cx="297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Dog 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String tail;</a:t>
            </a:r>
          </a:p>
          <a:p>
            <a:endParaRPr lang="en-US" dirty="0" smtClean="0"/>
          </a:p>
          <a:p>
            <a:r>
              <a:rPr lang="en-US" dirty="0" smtClean="0"/>
              <a:t>     public void </a:t>
            </a:r>
            <a:r>
              <a:rPr lang="en-US" dirty="0" err="1" smtClean="0"/>
              <a:t>playGames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 {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4038600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}//end dog class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76800" y="3886200"/>
            <a:ext cx="26212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void </a:t>
            </a:r>
            <a:r>
              <a:rPr lang="en-US" dirty="0" err="1" smtClean="0"/>
              <a:t>doEatFood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4724400"/>
            <a:ext cx="2253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 void </a:t>
            </a:r>
            <a:r>
              <a:rPr lang="en-US" dirty="0" err="1" smtClean="0"/>
              <a:t>doWalk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7400" y="1828800"/>
            <a:ext cx="181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extends  Animal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236220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legs, eyes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3765E-6 L 1.11022E-16 0.2442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interface and 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</a:p>
          <a:p>
            <a:pPr marL="342900" lvl="1" indent="-342900">
              <a:buClr>
                <a:schemeClr val="accent2"/>
              </a:buClr>
              <a:buSzPct val="75000"/>
            </a:pPr>
            <a:r>
              <a:rPr lang="en-US" dirty="0" smtClean="0"/>
              <a:t>Use when we have strong is-a relationship </a:t>
            </a:r>
          </a:p>
          <a:p>
            <a:endParaRPr lang="en-US" dirty="0" smtClean="0"/>
          </a:p>
          <a:p>
            <a:r>
              <a:rPr lang="en-US" dirty="0" smtClean="0"/>
              <a:t>Interface </a:t>
            </a:r>
          </a:p>
          <a:p>
            <a:pPr lvl="1"/>
            <a:r>
              <a:rPr lang="en-US" dirty="0" smtClean="0"/>
              <a:t>When week is-a relationship impalements which also called kind-of relationship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219200" y="2895600"/>
            <a:ext cx="13716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Animal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733800" y="2895600"/>
            <a:ext cx="13716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Dog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2667000" y="3124200"/>
            <a:ext cx="9906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1447800" y="5105400"/>
            <a:ext cx="13716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Jumpable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962400" y="5105400"/>
            <a:ext cx="13716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Animal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>
            <a:off x="2895600" y="5334000"/>
            <a:ext cx="9906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Has- a relationship and uses-a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001000" cy="609600"/>
          </a:xfrm>
        </p:spPr>
        <p:txBody>
          <a:bodyPr/>
          <a:lstStyle/>
          <a:p>
            <a:r>
              <a:rPr lang="en-US" dirty="0" smtClean="0"/>
              <a:t>Uses when one object use another object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3000" y="2971800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Dog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162800" y="2971800"/>
            <a:ext cx="571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Tail</a:t>
            </a:r>
            <a:endParaRPr lang="en-US" sz="2000" dirty="0"/>
          </a:p>
        </p:txBody>
      </p:sp>
      <p:sp>
        <p:nvSpPr>
          <p:cNvPr id="7" name="Flowchart: Decision 6"/>
          <p:cNvSpPr/>
          <p:nvPr/>
        </p:nvSpPr>
        <p:spPr bwMode="auto">
          <a:xfrm>
            <a:off x="3505200" y="2667000"/>
            <a:ext cx="2133600" cy="1066800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use</a:t>
            </a:r>
          </a:p>
        </p:txBody>
      </p:sp>
      <p:cxnSp>
        <p:nvCxnSpPr>
          <p:cNvPr id="9" name="Straight Connector 8"/>
          <p:cNvCxnSpPr>
            <a:stCxn id="5" idx="3"/>
            <a:endCxn id="7" idx="1"/>
          </p:cNvCxnSpPr>
          <p:nvPr/>
        </p:nvCxnSpPr>
        <p:spPr bwMode="auto">
          <a:xfrm>
            <a:off x="1798949" y="3171855"/>
            <a:ext cx="1706251" cy="285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>
            <a:stCxn id="7" idx="3"/>
          </p:cNvCxnSpPr>
          <p:nvPr/>
        </p:nvCxnSpPr>
        <p:spPr bwMode="auto">
          <a:xfrm>
            <a:off x="5638800" y="3200400"/>
            <a:ext cx="1401451" cy="285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066800" y="4343400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Car 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086600" y="4343400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Engine</a:t>
            </a:r>
            <a:endParaRPr lang="en-US" sz="2000" dirty="0"/>
          </a:p>
        </p:txBody>
      </p:sp>
      <p:sp>
        <p:nvSpPr>
          <p:cNvPr id="14" name="Flowchart: Decision 13"/>
          <p:cNvSpPr/>
          <p:nvPr/>
        </p:nvSpPr>
        <p:spPr bwMode="auto">
          <a:xfrm>
            <a:off x="3429000" y="4038600"/>
            <a:ext cx="2133600" cy="1066800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use</a:t>
            </a:r>
          </a:p>
        </p:txBody>
      </p:sp>
      <p:cxnSp>
        <p:nvCxnSpPr>
          <p:cNvPr id="15" name="Straight Connector 14"/>
          <p:cNvCxnSpPr>
            <a:stCxn id="12" idx="3"/>
            <a:endCxn id="14" idx="1"/>
          </p:cNvCxnSpPr>
          <p:nvPr/>
        </p:nvCxnSpPr>
        <p:spPr bwMode="auto">
          <a:xfrm>
            <a:off x="1735573" y="4543455"/>
            <a:ext cx="1693427" cy="285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14" idx="3"/>
          </p:cNvCxnSpPr>
          <p:nvPr/>
        </p:nvCxnSpPr>
        <p:spPr bwMode="auto">
          <a:xfrm>
            <a:off x="5562600" y="4572000"/>
            <a:ext cx="1401451" cy="285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153400" cy="777875"/>
          </a:xfrm>
        </p:spPr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752600"/>
            <a:ext cx="23519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Dog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Tail  t ; </a:t>
            </a:r>
          </a:p>
          <a:p>
            <a:endParaRPr lang="en-US" dirty="0" smtClean="0"/>
          </a:p>
          <a:p>
            <a:r>
              <a:rPr lang="en-US" dirty="0" smtClean="0"/>
              <a:t>   // some other code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57600" y="1752600"/>
            <a:ext cx="31598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 Tail</a:t>
            </a:r>
          </a:p>
          <a:p>
            <a:r>
              <a:rPr lang="en-US" dirty="0" smtClean="0"/>
              <a:t> {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// some features of  dog tail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457200" y="3657600"/>
            <a:ext cx="81534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09600" y="3886200"/>
            <a:ext cx="23519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Car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Engine  e; </a:t>
            </a:r>
          </a:p>
          <a:p>
            <a:endParaRPr lang="en-US" dirty="0" smtClean="0"/>
          </a:p>
          <a:p>
            <a:r>
              <a:rPr lang="en-US" dirty="0" smtClean="0"/>
              <a:t>   // some other code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57600" y="3886200"/>
            <a:ext cx="31341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 Engine</a:t>
            </a:r>
          </a:p>
          <a:p>
            <a:r>
              <a:rPr lang="en-US" dirty="0" smtClean="0"/>
              <a:t> {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// some features of  Engine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153400" cy="625475"/>
          </a:xfrm>
        </p:spPr>
        <p:txBody>
          <a:bodyPr/>
          <a:lstStyle/>
          <a:p>
            <a:r>
              <a:rPr lang="en-US" dirty="0" smtClean="0"/>
              <a:t>The Complete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066800"/>
            <a:ext cx="39292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smtClean="0"/>
              <a:t>Animal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public </a:t>
            </a:r>
            <a:r>
              <a:rPr lang="en-US" dirty="0" smtClean="0"/>
              <a:t>void </a:t>
            </a:r>
            <a:r>
              <a:rPr lang="en-US" dirty="0" err="1" smtClean="0"/>
              <a:t>doEat</a:t>
            </a:r>
            <a:r>
              <a:rPr lang="en-US" dirty="0" smtClean="0"/>
              <a:t>(Food  f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{</a:t>
            </a:r>
          </a:p>
          <a:p>
            <a:r>
              <a:rPr lang="en-US" dirty="0" smtClean="0"/>
              <a:t>		// some generic </a:t>
            </a:r>
          </a:p>
          <a:p>
            <a:r>
              <a:rPr lang="en-US" dirty="0" smtClean="0"/>
              <a:t>		// eating behavior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3733800"/>
            <a:ext cx="387798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 Dog </a:t>
            </a:r>
            <a:r>
              <a:rPr lang="en-US" dirty="0" smtClean="0"/>
              <a:t>extends </a:t>
            </a:r>
            <a:r>
              <a:rPr lang="en-US" dirty="0" smtClean="0"/>
              <a:t>Animal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public void </a:t>
            </a:r>
            <a:r>
              <a:rPr lang="en-US" dirty="0" err="1" smtClean="0"/>
              <a:t>doEat</a:t>
            </a:r>
            <a:r>
              <a:rPr lang="en-US" dirty="0" smtClean="0"/>
              <a:t>(Food  f)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      // Dog eating behavior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1066800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 </a:t>
            </a:r>
            <a:r>
              <a:rPr lang="en-US" dirty="0" smtClean="0"/>
              <a:t>Food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calories; </a:t>
            </a:r>
          </a:p>
          <a:p>
            <a:endParaRPr lang="en-US" dirty="0" smtClean="0"/>
          </a:p>
          <a:p>
            <a:r>
              <a:rPr lang="en-US" dirty="0" smtClean="0"/>
              <a:t>    // some other code	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2971800"/>
            <a:ext cx="30957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 Biscuits extends Food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calories; </a:t>
            </a:r>
          </a:p>
          <a:p>
            <a:endParaRPr lang="en-US" dirty="0" smtClean="0"/>
          </a:p>
          <a:p>
            <a:r>
              <a:rPr lang="en-US" dirty="0" smtClean="0"/>
              <a:t>    // some other code	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 rot="5400000">
            <a:off x="2171700" y="3619500"/>
            <a:ext cx="4800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304800" y="3429000"/>
            <a:ext cx="4191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4572000" y="2895600"/>
            <a:ext cx="4191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4572000" y="4800600"/>
            <a:ext cx="4267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105400" y="4953000"/>
            <a:ext cx="31918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Dog  d  = new  Dog();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Biscuits b = new Biscuits();</a:t>
            </a:r>
          </a:p>
          <a:p>
            <a:r>
              <a:rPr lang="en-US" b="1" dirty="0" err="1" smtClean="0">
                <a:solidFill>
                  <a:srgbClr val="FFC000"/>
                </a:solidFill>
              </a:rPr>
              <a:t>d.doEat</a:t>
            </a:r>
            <a:r>
              <a:rPr lang="en-US" b="1" dirty="0" smtClean="0">
                <a:solidFill>
                  <a:srgbClr val="FFC000"/>
                </a:solidFill>
              </a:rPr>
              <a:t>( b );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153400" cy="2895600"/>
          </a:xfrm>
        </p:spPr>
        <p:txBody>
          <a:bodyPr/>
          <a:lstStyle/>
          <a:p>
            <a:r>
              <a:rPr lang="en-US" dirty="0" smtClean="0"/>
              <a:t>Write a code to implement the relationships between  the following entities.</a:t>
            </a:r>
          </a:p>
          <a:p>
            <a:pPr lvl="1"/>
            <a:r>
              <a:rPr lang="en-US" dirty="0" smtClean="0"/>
              <a:t>Engine , Car , Truck , Bus , Fuel , Petrol , Diesel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The Purpose of code is to find the power of engine on the basis of different fuel used.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4953000"/>
            <a:ext cx="806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You are free to write any formula to calculate power of engine, </a:t>
            </a:r>
            <a:br>
              <a:rPr lang="en-US" i="1" dirty="0" smtClean="0"/>
            </a:br>
            <a:r>
              <a:rPr lang="en-US" i="1" dirty="0" smtClean="0"/>
              <a:t>add functionality to class and you can also add any another class if required.</a:t>
            </a:r>
            <a:endParaRPr lang="en-US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73075"/>
            <a:ext cx="8153400" cy="593725"/>
          </a:xfrm>
        </p:spPr>
        <p:txBody>
          <a:bodyPr/>
          <a:lstStyle/>
          <a:p>
            <a:r>
              <a:rPr lang="en-US" dirty="0" smtClean="0"/>
              <a:t>Constructor Calling Sequence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1295400"/>
            <a:ext cx="3124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Animal</a:t>
            </a:r>
          </a:p>
          <a:p>
            <a:r>
              <a:rPr lang="en-US" dirty="0" smtClean="0"/>
              <a:t>{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// some other code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1752600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Animal()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// some Code	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19400" y="1219200"/>
            <a:ext cx="289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Dog </a:t>
            </a:r>
            <a:r>
              <a:rPr lang="en-US" dirty="0" smtClean="0">
                <a:solidFill>
                  <a:srgbClr val="FFC000"/>
                </a:solidFill>
              </a:rPr>
              <a:t>extends Animal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// some other code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1752600"/>
            <a:ext cx="17491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Dog()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// some Code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 bwMode="auto">
          <a:xfrm rot="5400000">
            <a:off x="1600200" y="2362200"/>
            <a:ext cx="2286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5715000" y="1143000"/>
            <a:ext cx="304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BullDog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FFC000"/>
                </a:solidFill>
              </a:rPr>
              <a:t>extends Dog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/>
              <a:t>{</a:t>
            </a:r>
          </a:p>
          <a:p>
            <a:r>
              <a:rPr lang="en-US" dirty="0" smtClean="0"/>
              <a:t>  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// some other code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72200" y="1752600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BullDog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// </a:t>
            </a:r>
            <a:r>
              <a:rPr lang="en-US" dirty="0" err="1" smtClean="0"/>
              <a:t>someCode</a:t>
            </a:r>
            <a:r>
              <a:rPr lang="en-US" dirty="0" smtClean="0"/>
              <a:t>	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>
            <a:off x="4496594" y="2361406"/>
            <a:ext cx="2286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457200" y="3657600"/>
            <a:ext cx="81534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2590800" y="4419600"/>
            <a:ext cx="365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BullDog</a:t>
            </a:r>
            <a:r>
              <a:rPr lang="en-US" dirty="0" smtClean="0"/>
              <a:t>   </a:t>
            </a:r>
            <a:r>
              <a:rPr lang="en-US" dirty="0" err="1" smtClean="0"/>
              <a:t>mydog</a:t>
            </a:r>
            <a:r>
              <a:rPr lang="en-US" dirty="0" smtClean="0"/>
              <a:t> = new </a:t>
            </a:r>
            <a:r>
              <a:rPr lang="en-US" dirty="0" err="1" smtClean="0"/>
              <a:t>BullDog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2133600" y="1828800"/>
            <a:ext cx="4572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4495800" y="1828800"/>
            <a:ext cx="4572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7620000" y="1828800"/>
            <a:ext cx="4572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893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893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893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3" grpId="0"/>
      <p:bldP spid="18" grpId="0"/>
      <p:bldP spid="19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854075"/>
          </a:xfrm>
        </p:spPr>
        <p:txBody>
          <a:bodyPr/>
          <a:lstStyle/>
          <a:p>
            <a:r>
              <a:rPr lang="en-US" dirty="0" smtClean="0"/>
              <a:t>The Multiple Constructors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1295400"/>
            <a:ext cx="3124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Animal</a:t>
            </a:r>
          </a:p>
          <a:p>
            <a:r>
              <a:rPr lang="en-US" dirty="0" smtClean="0"/>
              <a:t>{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// some other code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1752600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Animal()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{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   // some Code	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}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19400" y="1219200"/>
            <a:ext cx="289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Dog </a:t>
            </a:r>
            <a:r>
              <a:rPr lang="en-US" dirty="0" smtClean="0">
                <a:solidFill>
                  <a:srgbClr val="FFC000"/>
                </a:solidFill>
              </a:rPr>
              <a:t>extends Animal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  // some other code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1752600"/>
            <a:ext cx="17491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Dog()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{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   // some Code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}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rot="5400000">
            <a:off x="877094" y="3086100"/>
            <a:ext cx="3733006" cy="7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715000" y="1143000"/>
            <a:ext cx="304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BullDog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FFC000"/>
                </a:solidFill>
              </a:rPr>
              <a:t>extends Dog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/>
              <a:t>{</a:t>
            </a:r>
          </a:p>
          <a:p>
            <a:r>
              <a:rPr lang="en-US" dirty="0" smtClean="0"/>
              <a:t>  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// some other code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72200" y="1752600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BullDog</a:t>
            </a:r>
            <a:r>
              <a:rPr lang="en-US" dirty="0" smtClean="0">
                <a:solidFill>
                  <a:srgbClr val="FFC000"/>
                </a:solidFill>
              </a:rPr>
              <a:t>()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{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   // </a:t>
            </a:r>
            <a:r>
              <a:rPr lang="en-US" dirty="0" err="1" smtClean="0">
                <a:solidFill>
                  <a:srgbClr val="FFC000"/>
                </a:solidFill>
              </a:rPr>
              <a:t>someCode</a:t>
            </a:r>
            <a:r>
              <a:rPr lang="en-US" dirty="0" smtClean="0">
                <a:solidFill>
                  <a:srgbClr val="FFC000"/>
                </a:solidFill>
              </a:rPr>
              <a:t>	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}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457200" y="5181600"/>
            <a:ext cx="81534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2590800" y="5410200"/>
            <a:ext cx="365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BullDog</a:t>
            </a:r>
            <a:r>
              <a:rPr lang="en-US" dirty="0" smtClean="0"/>
              <a:t>   </a:t>
            </a:r>
            <a:r>
              <a:rPr lang="en-US" dirty="0" err="1" smtClean="0"/>
              <a:t>mydog</a:t>
            </a:r>
            <a:r>
              <a:rPr lang="en-US" dirty="0" smtClean="0"/>
              <a:t> = new </a:t>
            </a:r>
            <a:r>
              <a:rPr lang="en-US" dirty="0" err="1" smtClean="0"/>
              <a:t>BullDog</a:t>
            </a:r>
            <a:r>
              <a:rPr lang="en-US" dirty="0" smtClean="0"/>
              <a:t>();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 bwMode="auto">
          <a:xfrm rot="5400000">
            <a:off x="3810794" y="3123406"/>
            <a:ext cx="3657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914400" y="3124200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Animal(</a:t>
            </a:r>
            <a:r>
              <a:rPr lang="en-US" dirty="0" err="1" smtClean="0"/>
              <a:t>int</a:t>
            </a:r>
            <a:r>
              <a:rPr lang="en-US" dirty="0" smtClean="0"/>
              <a:t>  z)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// some Code	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super Keyword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1828800"/>
            <a:ext cx="2209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Animal 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</a:t>
            </a:r>
          </a:p>
          <a:p>
            <a:endParaRPr lang="en-US" dirty="0" smtClean="0"/>
          </a:p>
          <a:p>
            <a:r>
              <a:rPr lang="en-US" dirty="0" smtClean="0"/>
              <a:t>     Animal (</a:t>
            </a:r>
            <a:r>
              <a:rPr lang="en-US" dirty="0" err="1" smtClean="0"/>
              <a:t>int</a:t>
            </a:r>
            <a:r>
              <a:rPr lang="en-US" dirty="0" smtClean="0"/>
              <a:t>  x)</a:t>
            </a:r>
          </a:p>
          <a:p>
            <a:r>
              <a:rPr lang="en-US" dirty="0" smtClean="0"/>
              <a:t>     {</a:t>
            </a:r>
          </a:p>
          <a:p>
            <a:r>
              <a:rPr lang="en-US" dirty="0" smtClean="0"/>
              <a:t>          </a:t>
            </a:r>
          </a:p>
          <a:p>
            <a:r>
              <a:rPr lang="en-US" dirty="0" smtClean="0"/>
              <a:t>     }	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4200" y="1828800"/>
            <a:ext cx="2209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 Dog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Dog()</a:t>
            </a:r>
          </a:p>
          <a:p>
            <a:r>
              <a:rPr lang="en-US" dirty="0" smtClean="0"/>
              <a:t>     {</a:t>
            </a:r>
          </a:p>
          <a:p>
            <a:endParaRPr lang="en-US" dirty="0" smtClean="0"/>
          </a:p>
          <a:p>
            <a:r>
              <a:rPr lang="en-US" dirty="0" smtClean="0"/>
              <a:t>     }</a:t>
            </a:r>
          </a:p>
          <a:p>
            <a:endParaRPr lang="en-US" dirty="0" smtClean="0"/>
          </a:p>
          <a:p>
            <a:r>
              <a:rPr lang="en-US" dirty="0" smtClean="0"/>
              <a:t>     Dog(</a:t>
            </a:r>
            <a:r>
              <a:rPr lang="en-US" dirty="0" err="1" smtClean="0"/>
              <a:t>int</a:t>
            </a:r>
            <a:r>
              <a:rPr lang="en-US" dirty="0" smtClean="0"/>
              <a:t>  x)</a:t>
            </a:r>
          </a:p>
          <a:p>
            <a:r>
              <a:rPr lang="en-US" dirty="0" smtClean="0"/>
              <a:t>     {</a:t>
            </a:r>
          </a:p>
          <a:p>
            <a:r>
              <a:rPr lang="en-US" dirty="0" smtClean="0"/>
              <a:t>          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 </a:t>
            </a:r>
          </a:p>
          <a:p>
            <a:r>
              <a:rPr lang="en-US" dirty="0" smtClean="0"/>
              <a:t>    }	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10200" y="2514600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Dog  d  =  new  Dog(10);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3124200"/>
            <a:ext cx="396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ERROR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No Suitable Constructor Found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0" y="434340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super( x );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9800" y="5638800"/>
            <a:ext cx="476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super must be the first statement in block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4800600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//Some other code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Overriding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2057400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instance method in a subclass with the same signature 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2667000"/>
            <a:ext cx="79816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ability of a subclass to override a method allows a class to inherit from a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superclass</a:t>
            </a:r>
            <a:r>
              <a:rPr lang="en-US" dirty="0" smtClean="0"/>
              <a:t> whose behavior is "close enough" and then to modify </a:t>
            </a:r>
          </a:p>
          <a:p>
            <a:r>
              <a:rPr lang="en-US" dirty="0" smtClean="0"/>
              <a:t>behavior as needed.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625475"/>
          </a:xfrm>
        </p:spPr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524000"/>
            <a:ext cx="368562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Animal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// some code 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doEat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sout</a:t>
            </a:r>
            <a:r>
              <a:rPr lang="en-US" dirty="0" smtClean="0"/>
              <a:t>(“Animal Eat Food ”);</a:t>
            </a:r>
          </a:p>
          <a:p>
            <a:r>
              <a:rPr lang="en-US" dirty="0" smtClean="0"/>
              <a:t>    }	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1447800"/>
            <a:ext cx="418576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Dog extends Animal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// some code 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doEat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sout</a:t>
            </a:r>
            <a:r>
              <a:rPr lang="en-US" dirty="0" smtClean="0"/>
              <a:t>(“Dog eats biscuits ”);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public void </a:t>
            </a:r>
            <a:r>
              <a:rPr lang="en-US" dirty="0" err="1" smtClean="0"/>
              <a:t>playGame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sout</a:t>
            </a:r>
            <a:r>
              <a:rPr lang="en-US" dirty="0" smtClean="0"/>
              <a:t>(“Dog also plays games”);</a:t>
            </a:r>
          </a:p>
          <a:p>
            <a:r>
              <a:rPr lang="en-US" dirty="0" smtClean="0"/>
              <a:t>    }		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Cloud Callout 6"/>
          <p:cNvSpPr/>
          <p:nvPr/>
        </p:nvSpPr>
        <p:spPr bwMode="auto">
          <a:xfrm>
            <a:off x="381000" y="4724400"/>
            <a:ext cx="1981200" cy="1066800"/>
          </a:xfrm>
          <a:prstGeom prst="cloudCallout">
            <a:avLst>
              <a:gd name="adj1" fmla="val 28036"/>
              <a:gd name="adj2" fmla="val -154116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Generic behavior</a:t>
            </a:r>
          </a:p>
        </p:txBody>
      </p:sp>
      <p:sp>
        <p:nvSpPr>
          <p:cNvPr id="8" name="Cloud Callout 7"/>
          <p:cNvSpPr/>
          <p:nvPr/>
        </p:nvSpPr>
        <p:spPr bwMode="auto">
          <a:xfrm>
            <a:off x="6172200" y="304800"/>
            <a:ext cx="2819400" cy="1066800"/>
          </a:xfrm>
          <a:prstGeom prst="cloudCallout">
            <a:avLst>
              <a:gd name="adj1" fmla="val -17485"/>
              <a:gd name="adj2" fmla="val 188741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Specific implementation of Generic behavior</a:t>
            </a:r>
          </a:p>
        </p:txBody>
      </p:sp>
      <p:sp>
        <p:nvSpPr>
          <p:cNvPr id="9" name="Cloud Callout 8"/>
          <p:cNvSpPr/>
          <p:nvPr/>
        </p:nvSpPr>
        <p:spPr bwMode="auto">
          <a:xfrm>
            <a:off x="2514600" y="4953000"/>
            <a:ext cx="1981200" cy="1066800"/>
          </a:xfrm>
          <a:prstGeom prst="cloudCallout">
            <a:avLst>
              <a:gd name="adj1" fmla="val 58569"/>
              <a:gd name="adj2" fmla="val -107962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Specific behavior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of Overridden method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828800"/>
            <a:ext cx="34291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 Animal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doEat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sout</a:t>
            </a:r>
            <a:r>
              <a:rPr lang="en-US" dirty="0" smtClean="0"/>
              <a:t>(“Animal version”);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     // some more code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05400" y="1752600"/>
            <a:ext cx="31727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 Dog extends Animal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doEat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sout</a:t>
            </a:r>
            <a:r>
              <a:rPr lang="en-US" dirty="0" smtClean="0"/>
              <a:t>(“Dog Version”);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     // some more code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533400" y="4191000"/>
            <a:ext cx="784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1143000" y="4648200"/>
            <a:ext cx="2448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Dog  d  =  new  Dog();</a:t>
            </a:r>
          </a:p>
          <a:p>
            <a:r>
              <a:rPr lang="en-US" dirty="0" err="1" smtClean="0"/>
              <a:t>d.doEat</a:t>
            </a:r>
            <a:r>
              <a:rPr lang="en-US" dirty="0" smtClean="0"/>
              <a:t>();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203789">
  <a:themeElements>
    <a:clrScheme name="Office Theme 1">
      <a:dk1>
        <a:srgbClr val="666633"/>
      </a:dk1>
      <a:lt1>
        <a:srgbClr val="FFFFFF"/>
      </a:lt1>
      <a:dk2>
        <a:srgbClr val="000000"/>
      </a:dk2>
      <a:lt2>
        <a:srgbClr val="FFFFFF"/>
      </a:lt2>
      <a:accent1>
        <a:srgbClr val="666699"/>
      </a:accent1>
      <a:accent2>
        <a:srgbClr val="990000"/>
      </a:accent2>
      <a:accent3>
        <a:srgbClr val="AAAAAA"/>
      </a:accent3>
      <a:accent4>
        <a:srgbClr val="DADADA"/>
      </a:accent4>
      <a:accent5>
        <a:srgbClr val="B8B8CA"/>
      </a:accent5>
      <a:accent6>
        <a:srgbClr val="8A0000"/>
      </a:accent6>
      <a:hlink>
        <a:srgbClr val="999900"/>
      </a:hlink>
      <a:folHlink>
        <a:srgbClr val="FFFFFF"/>
      </a:folHlink>
    </a:clrScheme>
    <a:fontScheme name="Office Them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10203789</Template>
  <TotalTime>2793</TotalTime>
  <Words>1677</Words>
  <Application>Microsoft Office PowerPoint</Application>
  <PresentationFormat>On-screen Show (4:3)</PresentationFormat>
  <Paragraphs>621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10203789</vt:lpstr>
      <vt:lpstr>                 Core Java </vt:lpstr>
      <vt:lpstr>Inheritance In Java</vt:lpstr>
      <vt:lpstr>The Code</vt:lpstr>
      <vt:lpstr>Constructor Calling Sequence </vt:lpstr>
      <vt:lpstr>The Multiple Constructors </vt:lpstr>
      <vt:lpstr>The super Keyword</vt:lpstr>
      <vt:lpstr>Method Overriding </vt:lpstr>
      <vt:lpstr>The Code</vt:lpstr>
      <vt:lpstr>Calling of Overridden method </vt:lpstr>
      <vt:lpstr>Run time polymorphism</vt:lpstr>
      <vt:lpstr>Continue…</vt:lpstr>
      <vt:lpstr>The Usage</vt:lpstr>
      <vt:lpstr>instanceOf operator and avioding  ClassCastException</vt:lpstr>
      <vt:lpstr>ClassCastException</vt:lpstr>
      <vt:lpstr>Object Class</vt:lpstr>
      <vt:lpstr>The Use Of toString()</vt:lpstr>
      <vt:lpstr>equals()</vt:lpstr>
      <vt:lpstr>final Keyword</vt:lpstr>
      <vt:lpstr>final with Class </vt:lpstr>
      <vt:lpstr>final with Methods</vt:lpstr>
      <vt:lpstr>Abstract class</vt:lpstr>
      <vt:lpstr>The Code</vt:lpstr>
      <vt:lpstr>What is an Interface</vt:lpstr>
      <vt:lpstr>Continue..</vt:lpstr>
      <vt:lpstr>Continue…</vt:lpstr>
      <vt:lpstr>Relationships using Interfaces</vt:lpstr>
      <vt:lpstr>Implementing the Multiple Interface</vt:lpstr>
      <vt:lpstr>So what is an Interface again?</vt:lpstr>
      <vt:lpstr>Slide 29</vt:lpstr>
      <vt:lpstr>When to use interface and Abstract class</vt:lpstr>
      <vt:lpstr>Has- a relationship and uses-a relationship</vt:lpstr>
      <vt:lpstr>The Code</vt:lpstr>
      <vt:lpstr>The Complete Code</vt:lpstr>
      <vt:lpstr>Question ?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</dc:title>
  <dc:creator>ashish</dc:creator>
  <cp:lastModifiedBy>Bansals</cp:lastModifiedBy>
  <cp:revision>237</cp:revision>
  <dcterms:created xsi:type="dcterms:W3CDTF">2014-08-12T14:46:33Z</dcterms:created>
  <dcterms:modified xsi:type="dcterms:W3CDTF">2015-07-14T06:47:02Z</dcterms:modified>
</cp:coreProperties>
</file>