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8A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DC95B-6A8B-4ACE-A70D-DB6148B05F41}" type="datetimeFigureOut">
              <a:rPr lang="en-US" smtClean="0"/>
              <a:pPr/>
              <a:t>8/19/2014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1D555-A6AE-41E6-A656-C6CFF39EF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81000" y="457200"/>
            <a:ext cx="8397875" cy="5562600"/>
            <a:chOff x="240" y="288"/>
            <a:chExt cx="5290" cy="3504"/>
          </a:xfrm>
        </p:grpSpPr>
        <p:sp>
          <p:nvSpPr>
            <p:cNvPr id="25602" name="Rectangle 2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6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536575" y="6248400"/>
            <a:ext cx="2054225" cy="457200"/>
          </a:xfrm>
        </p:spPr>
        <p:txBody>
          <a:bodyPr/>
          <a:lstStyle>
            <a:lvl1pPr>
              <a:defRPr/>
            </a:lvl1pPr>
          </a:lstStyle>
          <a:p>
            <a:fld id="{D9AEDA53-318E-4DCC-9B1C-8E7F4E3A75E6}" type="datetime1">
              <a:rPr lang="en-US" smtClean="0"/>
              <a:pPr/>
              <a:t>8/19/2014</a:t>
            </a:fld>
            <a:endParaRPr lang="en-US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251200" y="6248400"/>
            <a:ext cx="2887663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ashishi Bansall (9654-144814) ashish.bansal.74@gmail.com</a:t>
            </a: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8150" y="62579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CDCD2F-679C-4D3F-B628-654DFFDD42EF}" type="datetime1">
              <a:rPr lang="en-US" smtClean="0"/>
              <a:pPr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ashishi Bansall (9654-144814) ashish.bansal.74@gmail.com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473075"/>
            <a:ext cx="2038350" cy="5394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73075"/>
            <a:ext cx="5962650" cy="5394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02BCB7-5689-4CD4-BCA8-CBECE991606F}" type="datetime1">
              <a:rPr lang="en-US" smtClean="0"/>
              <a:pPr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ashishi Bansall (9654-144814) ashish.bansal.74@gmail.com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516E3A-3773-42BE-B2C6-1969931D45DB}" type="datetime1">
              <a:rPr lang="en-US" smtClean="0"/>
              <a:pPr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ashishi Bansall (9654-144814) ashish.bansal.74@gmail.com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36935B-265E-4861-816F-7BC7B916ECC0}" type="datetime1">
              <a:rPr lang="en-US" smtClean="0"/>
              <a:pPr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ashishi Bansall (9654-144814) ashish.bansal.74@gmail.com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EBBB9F-86D0-4A3D-BD09-EA06BEED3EBF}" type="datetime1">
              <a:rPr lang="en-US" smtClean="0"/>
              <a:pPr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ashishi Bansall (9654-144814) ashish.bansal.74@gmail.com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8FF4CF-B56E-4162-B20A-F3E7D8CB2A13}" type="datetime1">
              <a:rPr lang="en-US" smtClean="0"/>
              <a:pPr/>
              <a:t>8/19/2014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ashishi Bansall (9654-144814) ashish.bansal.74@gmail.com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97616E-A419-485A-8DD0-A1D5CF941FD9}" type="datetime1">
              <a:rPr lang="en-US" smtClean="0"/>
              <a:pPr/>
              <a:t>8/19/2014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ashishi Bansall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13C615-33AE-47A9-B4BE-346B0DF380E7}" type="datetime1">
              <a:rPr lang="en-US" smtClean="0"/>
              <a:pPr/>
              <a:t>8/19/2014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ashishi Bansall (9654-144814) ashish.bansal.74@gmail.com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761EA5-30C8-42F3-8ED5-BD8C47D907DA}" type="datetime1">
              <a:rPr lang="en-US" smtClean="0"/>
              <a:pPr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ashishi Bansall (9654-144814) ashish.bansal.74@gmail.com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8E7BEE-C284-4F38-AAD6-D1FC92F997CE}" type="datetime1">
              <a:rPr lang="en-US" smtClean="0"/>
              <a:pPr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ashishi Bansall (9654-144814) ashish.bansal.74@gmail.com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28600" y="228600"/>
            <a:ext cx="8686800" cy="5943600"/>
            <a:chOff x="144" y="144"/>
            <a:chExt cx="5472" cy="3744"/>
          </a:xfrm>
        </p:grpSpPr>
        <p:sp>
          <p:nvSpPr>
            <p:cNvPr id="24578" name="Rectangle 2"/>
            <p:cNvSpPr>
              <a:spLocks noChangeArrowheads="1"/>
            </p:cNvSpPr>
            <p:nvPr/>
          </p:nvSpPr>
          <p:spPr bwMode="auto">
            <a:xfrm>
              <a:off x="144" y="144"/>
              <a:ext cx="5472" cy="3744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4579" name="Rectangle 3"/>
            <p:cNvSpPr>
              <a:spLocks noChangeArrowheads="1"/>
            </p:cNvSpPr>
            <p:nvPr/>
          </p:nvSpPr>
          <p:spPr bwMode="blackWhite">
            <a:xfrm>
              <a:off x="193" y="193"/>
              <a:ext cx="5373" cy="3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336" y="1092"/>
              <a:ext cx="51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73075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828800"/>
            <a:ext cx="815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50DF5E06-2394-46BB-9815-4AC7E565B06A}" type="datetime1">
              <a:rPr lang="en-US" smtClean="0"/>
              <a:pPr/>
              <a:t>8/19/2014</a:t>
            </a:fld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en-US" smtClean="0"/>
              <a:t>ashishi Bansall (9654-144814) ashish.bansal.74@gmail.com</a:t>
            </a:r>
            <a:endParaRPr lang="en-US"/>
          </a:p>
        </p:txBody>
      </p:sp>
      <p:sp>
        <p:nvSpPr>
          <p:cNvPr id="2458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sldNum="0"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      Core Java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733800"/>
            <a:ext cx="7086600" cy="1066800"/>
          </a:xfrm>
        </p:spPr>
        <p:txBody>
          <a:bodyPr/>
          <a:lstStyle/>
          <a:p>
            <a:r>
              <a:rPr lang="en-US" dirty="0" smtClean="0"/>
              <a:t>                                                      J2SE                          </a:t>
            </a:r>
            <a:br>
              <a:rPr lang="en-US" dirty="0" smtClean="0"/>
            </a:br>
            <a:r>
              <a:rPr lang="en-US" dirty="0" smtClean="0"/>
              <a:t>			      Exception Handling</a:t>
            </a:r>
            <a:endParaRPr lang="en-US" u="sng" dirty="0"/>
          </a:p>
        </p:txBody>
      </p:sp>
      <p:pic>
        <p:nvPicPr>
          <p:cNvPr id="4" name="Picture 3" descr="jav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295400"/>
            <a:ext cx="2286000" cy="19431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Multiple Exception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Bansall (9654-144814) ashish.bansal.74@gmail.com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1752600"/>
            <a:ext cx="441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</a:t>
            </a:r>
          </a:p>
          <a:p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3048000"/>
            <a:ext cx="3733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compile time error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Because the exception is not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catch in proper order.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2819400"/>
            <a:ext cx="2403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catch(</a:t>
            </a:r>
            <a:r>
              <a:rPr lang="en-US" dirty="0" err="1" smtClean="0"/>
              <a:t>IOException</a:t>
            </a:r>
            <a:r>
              <a:rPr lang="en-US" dirty="0" smtClean="0"/>
              <a:t>  e)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3657600"/>
            <a:ext cx="2095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catch(Exception e)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4495800"/>
            <a:ext cx="3480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catch(</a:t>
            </a:r>
            <a:r>
              <a:rPr lang="en-US" dirty="0" err="1" smtClean="0"/>
              <a:t>FileNotFoundException</a:t>
            </a:r>
            <a:r>
              <a:rPr lang="en-US" dirty="0" smtClean="0"/>
              <a:t> e)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3048000"/>
            <a:ext cx="4147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Rule of Exception catching is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first catch the sub class exception and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Then catch super class exception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9778E-7 L 0.00191 0.13252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6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4.95837E-6 L 2.77556E-17 0.12211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08141E-6 L 0.00139 -0.24491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1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and throws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Throw is used to throw an exception intentionally.</a:t>
            </a:r>
          </a:p>
          <a:p>
            <a:pPr lvl="1">
              <a:buNone/>
            </a:pPr>
            <a:r>
              <a:rPr lang="en-US" dirty="0" smtClean="0">
                <a:solidFill>
                  <a:srgbClr val="FFC000"/>
                </a:solidFill>
              </a:rPr>
              <a:t>throw new </a:t>
            </a:r>
            <a:r>
              <a:rPr lang="en-US" dirty="0" err="1" smtClean="0">
                <a:solidFill>
                  <a:srgbClr val="FFC000"/>
                </a:solidFill>
              </a:rPr>
              <a:t>ABCException</a:t>
            </a:r>
            <a:r>
              <a:rPr lang="en-US" dirty="0" smtClean="0">
                <a:solidFill>
                  <a:srgbClr val="FFC000"/>
                </a:solidFill>
              </a:rPr>
              <a:t>();</a:t>
            </a:r>
          </a:p>
          <a:p>
            <a:r>
              <a:rPr lang="en-US" dirty="0" smtClean="0"/>
              <a:t>Throws is a clause which used with method definition.</a:t>
            </a:r>
          </a:p>
          <a:p>
            <a:r>
              <a:rPr lang="en-US" dirty="0" smtClean="0"/>
              <a:t>Informing about the possible exceptions that one method may throw.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Bansall (9654-144814) ashish.bansal.74@gmail.com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701674"/>
          </a:xfrm>
        </p:spPr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Bansall (9654-144814) ashish.bansal.74@gmail.com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143000"/>
            <a:ext cx="600260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void  </a:t>
            </a:r>
            <a:r>
              <a:rPr lang="en-US" dirty="0" err="1" smtClean="0"/>
              <a:t>doStuff</a:t>
            </a:r>
            <a:r>
              <a:rPr lang="en-US" dirty="0" smtClean="0"/>
              <a:t>() throws  </a:t>
            </a:r>
            <a:r>
              <a:rPr lang="en-US" dirty="0" err="1" smtClean="0"/>
              <a:t>IOException</a:t>
            </a:r>
            <a:r>
              <a:rPr lang="en-US" dirty="0" smtClean="0"/>
              <a:t>, </a:t>
            </a:r>
            <a:r>
              <a:rPr lang="en-US" dirty="0" err="1" smtClean="0"/>
              <a:t>InterruptedException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// some code ….	</a:t>
            </a:r>
          </a:p>
          <a:p>
            <a:r>
              <a:rPr lang="en-US" dirty="0" smtClean="0"/>
              <a:t>}//end main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304800" y="2438400"/>
            <a:ext cx="85344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33400" y="2819400"/>
            <a:ext cx="32111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try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doStuff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catch(</a:t>
            </a:r>
            <a:r>
              <a:rPr lang="en-US" dirty="0" err="1" smtClean="0"/>
              <a:t>IoException</a:t>
            </a:r>
            <a:r>
              <a:rPr lang="en-US" dirty="0" smtClean="0"/>
              <a:t> e)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catch(</a:t>
            </a:r>
            <a:r>
              <a:rPr lang="en-US" dirty="0" err="1" smtClean="0"/>
              <a:t>InterruptedException</a:t>
            </a:r>
            <a:r>
              <a:rPr lang="en-US" dirty="0" smtClean="0"/>
              <a:t> e)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57800" y="3124200"/>
            <a:ext cx="3326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Calling such a method without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try-catch-finally will give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compile time error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53400" cy="777875"/>
          </a:xfrm>
        </p:spPr>
        <p:txBody>
          <a:bodyPr/>
          <a:lstStyle/>
          <a:p>
            <a:r>
              <a:rPr lang="en-US" dirty="0" smtClean="0"/>
              <a:t>The Correct sequence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Bansall (9654-144814) ashish.bansal.74@gmail.com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828800"/>
            <a:ext cx="20954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try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// some code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catch(Exception e)</a:t>
            </a:r>
          </a:p>
          <a:p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finally</a:t>
            </a:r>
          </a:p>
          <a:p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67000" y="1905000"/>
            <a:ext cx="20954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try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// some code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catch(Exception e)</a:t>
            </a:r>
          </a:p>
          <a:p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86600" y="1752600"/>
            <a:ext cx="16979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try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// some code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finally</a:t>
            </a:r>
          </a:p>
          <a:p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1779687"/>
            <a:ext cx="224933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try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// some code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catch(</a:t>
            </a:r>
            <a:r>
              <a:rPr lang="en-US" dirty="0" err="1" smtClean="0"/>
              <a:t>AException</a:t>
            </a:r>
            <a:r>
              <a:rPr lang="en-US" dirty="0" smtClean="0"/>
              <a:t> e)</a:t>
            </a:r>
          </a:p>
          <a:p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catch(</a:t>
            </a:r>
            <a:r>
              <a:rPr lang="en-US" dirty="0" err="1" smtClean="0"/>
              <a:t>BException</a:t>
            </a:r>
            <a:r>
              <a:rPr lang="en-US" dirty="0" smtClean="0"/>
              <a:t> e)</a:t>
            </a:r>
          </a:p>
          <a:p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catch(</a:t>
            </a:r>
            <a:r>
              <a:rPr lang="en-US" dirty="0" err="1" smtClean="0"/>
              <a:t>CException</a:t>
            </a:r>
            <a:r>
              <a:rPr lang="en-US" dirty="0" smtClean="0"/>
              <a:t> e)</a:t>
            </a:r>
          </a:p>
          <a:p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 rot="5400000">
            <a:off x="381000" y="3962400"/>
            <a:ext cx="4267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2667794" y="3961606"/>
            <a:ext cx="4267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4877594" y="3961606"/>
            <a:ext cx="4267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user define exceptions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Bansall (9654-144814) ashish.bansal.74@gmail.com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1905000"/>
            <a:ext cx="482279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 </a:t>
            </a:r>
            <a:r>
              <a:rPr lang="en-US" dirty="0" err="1" smtClean="0"/>
              <a:t>MyOwnException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extends  Exception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// some code..</a:t>
            </a:r>
          </a:p>
          <a:p>
            <a:r>
              <a:rPr lang="en-US" dirty="0" smtClean="0"/>
              <a:t>}//end class</a:t>
            </a:r>
          </a:p>
          <a:p>
            <a:endParaRPr lang="en-US" dirty="0" smtClean="0"/>
          </a:p>
          <a:p>
            <a:r>
              <a:rPr lang="en-US" dirty="0" smtClean="0"/>
              <a:t>//   in another method </a:t>
            </a:r>
          </a:p>
          <a:p>
            <a:endParaRPr lang="en-US" dirty="0" smtClean="0"/>
          </a:p>
          <a:p>
            <a:r>
              <a:rPr lang="en-US" dirty="0" smtClean="0"/>
              <a:t>public void </a:t>
            </a:r>
            <a:r>
              <a:rPr lang="en-US" dirty="0" err="1" smtClean="0"/>
              <a:t>doStuff</a:t>
            </a:r>
            <a:r>
              <a:rPr lang="en-US" dirty="0" smtClean="0"/>
              <a:t>() </a:t>
            </a:r>
            <a:r>
              <a:rPr lang="en-US" dirty="0" smtClean="0">
                <a:solidFill>
                  <a:srgbClr val="FFC000"/>
                </a:solidFill>
              </a:rPr>
              <a:t>throws </a:t>
            </a:r>
            <a:r>
              <a:rPr lang="en-US" dirty="0" err="1" smtClean="0">
                <a:solidFill>
                  <a:srgbClr val="FFC000"/>
                </a:solidFill>
              </a:rPr>
              <a:t>MyOwnException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if(</a:t>
            </a:r>
            <a:r>
              <a:rPr lang="en-US" dirty="0" err="1" smtClean="0"/>
              <a:t>someCondition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 </a:t>
            </a:r>
            <a:r>
              <a:rPr lang="en-US" dirty="0" smtClean="0">
                <a:solidFill>
                  <a:srgbClr val="FFC000"/>
                </a:solidFill>
              </a:rPr>
              <a:t>throw new </a:t>
            </a:r>
            <a:r>
              <a:rPr lang="en-US" dirty="0" err="1" smtClean="0">
                <a:solidFill>
                  <a:srgbClr val="FFC000"/>
                </a:solidFill>
              </a:rPr>
              <a:t>MyOwnException</a:t>
            </a:r>
            <a:r>
              <a:rPr lang="en-US" dirty="0" smtClean="0">
                <a:solidFill>
                  <a:srgbClr val="FFC000"/>
                </a:solidFill>
              </a:rPr>
              <a:t>();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A company needs a program dealing with its only plane with each flight having capacity of 10 seats. Program should ask for two alternatives for reserving seats.</a:t>
            </a:r>
          </a:p>
          <a:p>
            <a:pPr marL="514350" indent="-514350">
              <a:buNone/>
            </a:pPr>
            <a:r>
              <a:rPr lang="en-US" sz="2000" dirty="0" smtClean="0"/>
              <a:t>a) For smoking seats b) for non smoking seats.</a:t>
            </a:r>
          </a:p>
          <a:p>
            <a:pPr marL="514350" indent="-514350">
              <a:buNone/>
            </a:pPr>
            <a:r>
              <a:rPr lang="en-US" sz="2000" dirty="0" smtClean="0"/>
              <a:t>if one then assign a seat in the smoking section (seat no 1 to 5) if its type 2 then assign seats to non smoking section(seats 6 to 10).</a:t>
            </a:r>
          </a:p>
          <a:p>
            <a:pPr marL="514350" indent="-514350">
              <a:buAutoNum type="alphaLcParenR"/>
            </a:pPr>
            <a:r>
              <a:rPr lang="en-US" sz="2000" dirty="0" smtClean="0"/>
              <a:t>Print the Boarding pass indicating the person seat number and the section of the plane.</a:t>
            </a:r>
          </a:p>
          <a:p>
            <a:pPr marL="514350" indent="-514350">
              <a:buAutoNum type="alphaLcParenR"/>
            </a:pPr>
            <a:r>
              <a:rPr lang="en-US" sz="2000" dirty="0" smtClean="0"/>
              <a:t>If smoking section is full then application should ask the person, if it is acceptable to be placed in non smoking section and vice versa. </a:t>
            </a:r>
          </a:p>
          <a:p>
            <a:pPr marL="514350" indent="-514350">
              <a:buAutoNum type="alphaLcParenR"/>
            </a:pPr>
            <a:r>
              <a:rPr lang="en-US" sz="2000" dirty="0" smtClean="0"/>
              <a:t>If seats are full then inform about next flight schedule.</a:t>
            </a:r>
          </a:p>
          <a:p>
            <a:pPr marL="514350" indent="-514350">
              <a:buAutoNum type="alphaLcParenR"/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Bansall (9654-144814) ashish.bansal.74@gmail.com</a:t>
            </a:r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153400" cy="1143000"/>
          </a:xfrm>
        </p:spPr>
        <p:txBody>
          <a:bodyPr/>
          <a:lstStyle/>
          <a:p>
            <a:r>
              <a:rPr lang="en-US" dirty="0" smtClean="0"/>
              <a:t>End for Exception Handling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Bansall (9654-144814) ashish.bansal.74@gmail.com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exception handling enables your Java applications to handle errors sensibly.</a:t>
            </a:r>
          </a:p>
          <a:p>
            <a:r>
              <a:rPr lang="en-US" dirty="0" smtClean="0"/>
              <a:t>When an error occurs in a Java program it usually results in an exception being thrown.</a:t>
            </a:r>
          </a:p>
          <a:p>
            <a:r>
              <a:rPr lang="en-US" dirty="0" smtClean="0"/>
              <a:t>How you throw, catch and handle these exception matters.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Bansall (9654-144814) ashish.bansal.74@gmail.com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Java 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try-catch-finally.</a:t>
            </a:r>
          </a:p>
          <a:p>
            <a:r>
              <a:rPr lang="en-US" dirty="0" smtClean="0"/>
              <a:t>Exception hierarchies.</a:t>
            </a:r>
          </a:p>
          <a:p>
            <a:r>
              <a:rPr lang="en-US" dirty="0" smtClean="0"/>
              <a:t>Types of Exception.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Bansall (9654-144814) ashish.bansal.74@gmail.com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153400" cy="777875"/>
          </a:xfrm>
        </p:spPr>
        <p:txBody>
          <a:bodyPr/>
          <a:lstStyle/>
          <a:p>
            <a:r>
              <a:rPr lang="en-US" dirty="0" smtClean="0"/>
              <a:t>Types of Exception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Bansall (9654-144814) ashish.bansal.74@gmail.com</a:t>
            </a: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838200" y="2438400"/>
            <a:ext cx="3276600" cy="3276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Checked Exception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FFC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dirty="0" smtClean="0"/>
              <a:t>Checked exceptions must be explicitly caught or propagated as described in  basic try-catch exception handling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endParaRPr lang="en-US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dirty="0" smtClean="0"/>
              <a:t>Checked exceptions in Java extend the </a:t>
            </a:r>
            <a:r>
              <a:rPr lang="en-US" dirty="0" err="1" smtClean="0"/>
              <a:t>java.lang.Exception</a:t>
            </a:r>
            <a:r>
              <a:rPr lang="en-US" dirty="0" smtClean="0"/>
              <a:t> class</a:t>
            </a:r>
            <a:endParaRPr kumimoji="0" lang="en-US" sz="1800" i="0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800600" y="2514600"/>
            <a:ext cx="3581400" cy="3200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Unchecked Exception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u="sng" dirty="0" smtClean="0"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dirty="0" smtClean="0"/>
              <a:t>Unchecked exception don't have to be caught or declared thrown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endParaRPr kumimoji="0" lang="en-US" sz="180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dirty="0" smtClean="0"/>
              <a:t>Unchecked exceptions </a:t>
            </a:r>
            <a:br>
              <a:rPr lang="en-US" dirty="0" smtClean="0"/>
            </a:br>
            <a:r>
              <a:rPr lang="en-US" dirty="0" smtClean="0"/>
              <a:t>extend the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dirty="0" err="1" smtClean="0"/>
              <a:t>java.lang.RuntimeException</a:t>
            </a:r>
            <a:r>
              <a:rPr lang="en-US" dirty="0" smtClean="0"/>
              <a:t>.</a:t>
            </a:r>
            <a:endParaRPr kumimoji="0" lang="en-US" sz="180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3716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Java there are basically two types of exceptions:</a:t>
            </a:r>
          </a:p>
          <a:p>
            <a:r>
              <a:rPr lang="en-US" dirty="0" smtClean="0"/>
              <a:t>Checked exceptions and unchecked exceptions. C# only has unchecked exceptions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Hierarchy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Bansall (9654-144814) ashish.bansal.74@gmail.com</a:t>
            </a: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352800" y="1905000"/>
            <a:ext cx="1295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Throwable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828800" y="2667000"/>
            <a:ext cx="43434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>
            <a:off x="1677194" y="2819400"/>
            <a:ext cx="304006" cy="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5400000">
            <a:off x="6020594" y="2818606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1219200" y="2971800"/>
            <a:ext cx="1295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Error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562600" y="2971800"/>
            <a:ext cx="1295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Exception</a:t>
            </a:r>
          </a:p>
        </p:txBody>
      </p:sp>
      <p:cxnSp>
        <p:nvCxnSpPr>
          <p:cNvPr id="19" name="Straight Arrow Connector 18"/>
          <p:cNvCxnSpPr>
            <a:stCxn id="5" idx="2"/>
          </p:cNvCxnSpPr>
          <p:nvPr/>
        </p:nvCxnSpPr>
        <p:spPr bwMode="auto">
          <a:xfrm rot="5400000">
            <a:off x="3790950" y="2457450"/>
            <a:ext cx="381000" cy="38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>
            <a:off x="5981700" y="3543300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V="1">
            <a:off x="4495800" y="3733800"/>
            <a:ext cx="32766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rot="5400000">
            <a:off x="4343400" y="39624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5400000">
            <a:off x="7582694" y="3924300"/>
            <a:ext cx="380206" cy="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3200400" y="4114800"/>
            <a:ext cx="2057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RuntimeException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867400" y="4114800"/>
            <a:ext cx="2667000" cy="1828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</a:rPr>
              <a:t>IOException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ysClr val="windowText" lastClr="000000"/>
                </a:solidFill>
                <a:latin typeface="Arial" charset="0"/>
              </a:rPr>
              <a:t>FileNotFoundException</a:t>
            </a:r>
            <a:endParaRPr lang="en-US" dirty="0" smtClean="0">
              <a:solidFill>
                <a:sysClr val="windowText" lastClr="000000"/>
              </a:solidFill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ysClr val="windowText" lastClr="000000"/>
                </a:solidFill>
                <a:latin typeface="Arial" charset="0"/>
              </a:rPr>
              <a:t>InterruptedException</a:t>
            </a:r>
            <a:r>
              <a:rPr lang="en-US" dirty="0" smtClean="0">
                <a:solidFill>
                  <a:sysClr val="windowText" lastClr="000000"/>
                </a:solidFill>
                <a:latin typeface="Arial" charset="0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ysClr val="windowText" lastClr="000000"/>
                </a:solidFill>
                <a:latin typeface="Arial" charset="0"/>
              </a:rPr>
              <a:t>etc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 rot="5400000">
            <a:off x="4267200" y="46482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1524000" y="4800600"/>
            <a:ext cx="3810000" cy="1143000"/>
          </a:xfrm>
          <a:prstGeom prst="rect">
            <a:avLst/>
          </a:prstGeom>
          <a:solidFill>
            <a:schemeClr val="tx2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</a:rPr>
              <a:t>NullPointerException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ysClr val="windowText" lastClr="000000"/>
                </a:solidFill>
                <a:latin typeface="Arial" charset="0"/>
              </a:rPr>
              <a:t>ArrayIndexOutofBoundException</a:t>
            </a:r>
            <a:endParaRPr lang="en-US" dirty="0" smtClean="0">
              <a:solidFill>
                <a:sysClr val="windowText" lastClr="000000"/>
              </a:solidFill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</a:rPr>
              <a:t>NumberFormatException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ysClr val="windowText" lastClr="000000"/>
                </a:solidFill>
                <a:latin typeface="Arial" charset="0"/>
              </a:rPr>
              <a:t>etc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Call Stack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</a:t>
            </a:r>
            <a:r>
              <a:rPr lang="en-US" dirty="0" smtClean="0">
                <a:solidFill>
                  <a:srgbClr val="FFC000"/>
                </a:solidFill>
              </a:rPr>
              <a:t>Call stack</a:t>
            </a:r>
            <a:r>
              <a:rPr lang="en-US" dirty="0" smtClean="0"/>
              <a:t> we mean the sequence of method calls from the current method and back to the Main method of the program. If a method A calls B, and B calls C then the call stack looks like this:</a:t>
            </a:r>
          </a:p>
          <a:p>
            <a:pPr>
              <a:buNone/>
            </a:pPr>
            <a:r>
              <a:rPr lang="en-US" dirty="0" smtClean="0"/>
              <a:t>   A</a:t>
            </a:r>
            <a:br>
              <a:rPr lang="en-US" dirty="0" smtClean="0"/>
            </a:br>
            <a:r>
              <a:rPr lang="en-US" dirty="0" smtClean="0"/>
              <a:t>B</a:t>
            </a:r>
            <a:br>
              <a:rPr lang="en-US" dirty="0" smtClean="0"/>
            </a:b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Bansall (9654-144814) ashish.bansal.74@gmail.com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Try-catch and 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is the block which contains the code that may yield an exception. On the generation of exception it throws the object of Exception.</a:t>
            </a:r>
          </a:p>
          <a:p>
            <a:r>
              <a:rPr lang="en-US" dirty="0" smtClean="0"/>
              <a:t>Catch is the block which used to catch the exception.</a:t>
            </a:r>
          </a:p>
          <a:p>
            <a:r>
              <a:rPr lang="en-US" dirty="0" smtClean="0"/>
              <a:t>Finally contains the code that executes even if exception occurs.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Bansall (9654-144814) ashish.bansal.74@gmail.com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Bansall (9654-144814) ashish.bansal.74@gmail.com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2057400"/>
            <a:ext cx="387798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doStuff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System.oy.println</a:t>
            </a:r>
            <a:r>
              <a:rPr lang="en-US" dirty="0" smtClean="0"/>
              <a:t>(“A”);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 try</a:t>
            </a:r>
          </a:p>
          <a:p>
            <a:r>
              <a:rPr lang="en-US" dirty="0" smtClean="0"/>
              <a:t>  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(10/0);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catch(</a:t>
            </a:r>
            <a:r>
              <a:rPr lang="en-US" dirty="0" err="1" smtClean="0"/>
              <a:t>NullPointerException</a:t>
            </a:r>
            <a:r>
              <a:rPr lang="en-US" dirty="0" smtClean="0"/>
              <a:t>  e)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(“catch”);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(“B’);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2362200"/>
            <a:ext cx="2286000" cy="12003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Output</a:t>
            </a:r>
          </a:p>
          <a:p>
            <a:r>
              <a:rPr lang="en-US" dirty="0" smtClean="0"/>
              <a:t>A</a:t>
            </a:r>
          </a:p>
          <a:p>
            <a:r>
              <a:rPr lang="en-US" dirty="0" smtClean="0"/>
              <a:t>catch</a:t>
            </a:r>
          </a:p>
          <a:p>
            <a:r>
              <a:rPr lang="en-US" dirty="0" smtClean="0"/>
              <a:t>B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153400" cy="625475"/>
          </a:xfrm>
        </p:spPr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Bansall (9654-144814) ashish.bansal.74@gmail.com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143000"/>
            <a:ext cx="391645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doStuff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System.oy.println</a:t>
            </a:r>
            <a:r>
              <a:rPr lang="en-US" dirty="0" smtClean="0"/>
              <a:t>(“A”);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 try</a:t>
            </a:r>
          </a:p>
          <a:p>
            <a:r>
              <a:rPr lang="en-US" dirty="0" smtClean="0"/>
              <a:t>  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(10/0);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catch(</a:t>
            </a:r>
            <a:r>
              <a:rPr lang="en-US" dirty="0" err="1" smtClean="0"/>
              <a:t>NullPointerException</a:t>
            </a:r>
            <a:r>
              <a:rPr lang="en-US" dirty="0" smtClean="0"/>
              <a:t>  e)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(“catch”);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finally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	</a:t>
            </a:r>
            <a:r>
              <a:rPr lang="en-US" dirty="0" err="1" smtClean="0"/>
              <a:t>System.out.println</a:t>
            </a:r>
            <a:r>
              <a:rPr lang="en-US" dirty="0" smtClean="0"/>
              <a:t>(“finally”);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(“B’);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2600" y="2362200"/>
            <a:ext cx="2286000" cy="14773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Output</a:t>
            </a:r>
          </a:p>
          <a:p>
            <a:r>
              <a:rPr lang="en-US" dirty="0" smtClean="0"/>
              <a:t>A</a:t>
            </a:r>
          </a:p>
          <a:p>
            <a:r>
              <a:rPr lang="en-US" dirty="0" smtClean="0"/>
              <a:t>Catch</a:t>
            </a:r>
          </a:p>
          <a:p>
            <a:r>
              <a:rPr lang="en-US" dirty="0" smtClean="0"/>
              <a:t>finally</a:t>
            </a:r>
          </a:p>
          <a:p>
            <a:r>
              <a:rPr lang="en-US" dirty="0" smtClean="0"/>
              <a:t>B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203789">
  <a:themeElements>
    <a:clrScheme name="Office Theme 1">
      <a:dk1>
        <a:srgbClr val="666633"/>
      </a:dk1>
      <a:lt1>
        <a:srgbClr val="FFFFFF"/>
      </a:lt1>
      <a:dk2>
        <a:srgbClr val="000000"/>
      </a:dk2>
      <a:lt2>
        <a:srgbClr val="FFFFFF"/>
      </a:lt2>
      <a:accent1>
        <a:srgbClr val="666699"/>
      </a:accent1>
      <a:accent2>
        <a:srgbClr val="990000"/>
      </a:accent2>
      <a:accent3>
        <a:srgbClr val="AAAAAA"/>
      </a:accent3>
      <a:accent4>
        <a:srgbClr val="DADADA"/>
      </a:accent4>
      <a:accent5>
        <a:srgbClr val="B8B8CA"/>
      </a:accent5>
      <a:accent6>
        <a:srgbClr val="8A0000"/>
      </a:accent6>
      <a:hlink>
        <a:srgbClr val="999900"/>
      </a:hlink>
      <a:folHlink>
        <a:srgbClr val="FFFFFF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10203789</Template>
  <TotalTime>2031</TotalTime>
  <Words>699</Words>
  <Application>Microsoft Office PowerPoint</Application>
  <PresentationFormat>On-screen Show (4:3)</PresentationFormat>
  <Paragraphs>209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10203789</vt:lpstr>
      <vt:lpstr>                 Core Java </vt:lpstr>
      <vt:lpstr>Exception Handling</vt:lpstr>
      <vt:lpstr>Basic Java Exception Handling</vt:lpstr>
      <vt:lpstr>Types of Exception </vt:lpstr>
      <vt:lpstr>Exception Hierarchy </vt:lpstr>
      <vt:lpstr>The Call Stack </vt:lpstr>
      <vt:lpstr>Try-catch and finally</vt:lpstr>
      <vt:lpstr>Continue…</vt:lpstr>
      <vt:lpstr>Continue..</vt:lpstr>
      <vt:lpstr>Catching Multiple Exception</vt:lpstr>
      <vt:lpstr>throw and throws </vt:lpstr>
      <vt:lpstr>The Code</vt:lpstr>
      <vt:lpstr>The Correct sequence </vt:lpstr>
      <vt:lpstr>Creating user define exceptions</vt:lpstr>
      <vt:lpstr>Question ? </vt:lpstr>
      <vt:lpstr>End for Exception Handling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ashish</dc:creator>
  <cp:lastModifiedBy>ashish</cp:lastModifiedBy>
  <cp:revision>194</cp:revision>
  <dcterms:created xsi:type="dcterms:W3CDTF">2014-08-12T14:46:33Z</dcterms:created>
  <dcterms:modified xsi:type="dcterms:W3CDTF">2014-08-19T17:14:35Z</dcterms:modified>
</cp:coreProperties>
</file>