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sldIdLst>
    <p:sldId id="256" r:id="rId2"/>
    <p:sldId id="263" r:id="rId3"/>
    <p:sldId id="264" r:id="rId4"/>
    <p:sldId id="261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5" r:id="rId18"/>
    <p:sldId id="277" r:id="rId19"/>
    <p:sldId id="278" r:id="rId20"/>
    <p:sldId id="26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DC95B-6A8B-4ACE-A70D-DB6148B05F41}" type="datetimeFigureOut">
              <a:rPr lang="en-US" smtClean="0"/>
              <a:pPr/>
              <a:t>7/21/2015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1D555-A6AE-41E6-A656-C6CFF39EF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Hashtable</a:t>
            </a:r>
            <a:r>
              <a:rPr lang="en-US" baseline="0" dirty="0" smtClean="0"/>
              <a:t> does not let u have anything null.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1D555-A6AE-41E6-A656-C6CFF39EF31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0" y="457200"/>
            <a:ext cx="8397875" cy="5562600"/>
            <a:chOff x="240" y="288"/>
            <a:chExt cx="5290" cy="3504"/>
          </a:xfrm>
        </p:grpSpPr>
        <p:sp>
          <p:nvSpPr>
            <p:cNvPr id="25602" name="Rectangle 2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6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536575" y="6248400"/>
            <a:ext cx="2054225" cy="457200"/>
          </a:xfrm>
        </p:spPr>
        <p:txBody>
          <a:bodyPr/>
          <a:lstStyle>
            <a:lvl1pPr>
              <a:defRPr/>
            </a:lvl1pPr>
          </a:lstStyle>
          <a:p>
            <a:fld id="{28CC68CB-7DE5-4AA2-A2C1-51B49EEF2238}" type="datetime1">
              <a:rPr lang="en-US" smtClean="0"/>
              <a:pPr/>
              <a:t>7/21/2015</a:t>
            </a:fld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251200" y="6248400"/>
            <a:ext cx="28876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8150" y="62579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6BB2C4-9F9E-4D7F-B5E2-747A5977431C}" type="datetime1">
              <a:rPr lang="en-US" smtClean="0"/>
              <a:pPr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73075"/>
            <a:ext cx="2038350" cy="5394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73075"/>
            <a:ext cx="5962650" cy="5394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490CAB-E66D-4EB1-81DC-0D42C2C0EDF8}" type="datetime1">
              <a:rPr lang="en-US" smtClean="0"/>
              <a:pPr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5C18C7-3948-46C3-BEDE-BEF850D07C30}" type="datetime1">
              <a:rPr lang="en-US" smtClean="0"/>
              <a:pPr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4F1CA2-B0C3-44FA-94FA-DDA4BF7DCF63}" type="datetime1">
              <a:rPr lang="en-US" smtClean="0"/>
              <a:pPr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C4D529-CC2A-46FF-B4D2-ECB0EC6E4C95}" type="datetime1">
              <a:rPr lang="en-US" smtClean="0"/>
              <a:pPr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CC53D7-72EE-4BEC-AAA5-57034ECBFEA7}" type="datetime1">
              <a:rPr lang="en-US" smtClean="0"/>
              <a:pPr/>
              <a:t>7/21/2015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56720E-EB4D-41A7-96A8-CBF6BFB75E4A}" type="datetime1">
              <a:rPr lang="en-US" smtClean="0"/>
              <a:pPr/>
              <a:t>7/21/2015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F3DB4B-42A5-4914-BEF9-E34637B3A4C6}" type="datetime1">
              <a:rPr lang="en-US" smtClean="0"/>
              <a:pPr/>
              <a:t>7/21/2015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B59C55-A29A-4DC3-8D18-9429D6DABCBF}" type="datetime1">
              <a:rPr lang="en-US" smtClean="0"/>
              <a:pPr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F86512-AA92-42FA-A403-F456B859EA47}" type="datetime1">
              <a:rPr lang="en-US" smtClean="0"/>
              <a:pPr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8600" y="228600"/>
            <a:ext cx="8686800" cy="5943600"/>
            <a:chOff x="144" y="144"/>
            <a:chExt cx="5472" cy="3744"/>
          </a:xfrm>
        </p:grpSpPr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144" y="144"/>
              <a:ext cx="5472" cy="3744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blackWhite">
            <a:xfrm>
              <a:off x="193" y="193"/>
              <a:ext cx="5373" cy="3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336" y="1092"/>
              <a:ext cx="51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3075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815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779C6030-D1F4-4F6A-87D8-5A500AB1DFF1}" type="datetime1">
              <a:rPr lang="en-US" smtClean="0"/>
              <a:pPr/>
              <a:t>7/21/2015</a:t>
            </a:fld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7086600" cy="1873250"/>
          </a:xfrm>
        </p:spPr>
        <p:txBody>
          <a:bodyPr/>
          <a:lstStyle/>
          <a:p>
            <a:r>
              <a:rPr lang="en-US" dirty="0" smtClean="0"/>
              <a:t>                                              </a:t>
            </a:r>
            <a:endParaRPr lang="en-US" u="sng" dirty="0"/>
          </a:p>
        </p:txBody>
      </p:sp>
      <p:pic>
        <p:nvPicPr>
          <p:cNvPr id="4" name="Picture 3" descr="ja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762000"/>
            <a:ext cx="2743200" cy="161364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" name="Picture 4" descr="my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495800"/>
            <a:ext cx="1609725" cy="1371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2057400" y="4495800"/>
            <a:ext cx="6477000" cy="1371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Design &amp;  Content</a:t>
            </a:r>
            <a:r>
              <a:rPr kumimoji="0" lang="en-US" sz="11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1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copywrite</a:t>
            </a:r>
            <a:r>
              <a:rPr kumimoji="0" lang="en-US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lang="en-US" sz="1100" i="1" dirty="0" smtClean="0">
                <a:latin typeface="Arial" charset="0"/>
              </a:rPr>
              <a:t>©</a:t>
            </a:r>
            <a:endParaRPr kumimoji="0" lang="en-US" sz="1100" b="0" i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baseline="0" dirty="0" smtClean="0">
                <a:latin typeface="Aharoni" pitchFamily="2" charset="-79"/>
                <a:cs typeface="Aharoni" pitchFamily="2" charset="-79"/>
              </a:rPr>
              <a:t>MKJ IT Solutions</a:t>
            </a:r>
            <a:br>
              <a:rPr lang="en-US" sz="5400" baseline="0" dirty="0" smtClean="0">
                <a:latin typeface="Aharoni" pitchFamily="2" charset="-79"/>
                <a:cs typeface="Aharoni" pitchFamily="2" charset="-79"/>
              </a:rPr>
            </a:br>
            <a:r>
              <a:rPr lang="en-US" sz="2800" baseline="0" dirty="0" smtClean="0">
                <a:latin typeface="Aharoni" pitchFamily="2" charset="-79"/>
                <a:cs typeface="Aharoni" pitchFamily="2" charset="-79"/>
              </a:rPr>
              <a:t>New Delhi, India</a:t>
            </a:r>
            <a:r>
              <a:rPr lang="en-US" sz="5400" baseline="0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sz="5400" baseline="0" dirty="0" smtClean="0">
                <a:latin typeface="Aharoni" pitchFamily="2" charset="-79"/>
                <a:cs typeface="Aharoni" pitchFamily="2" charset="-79"/>
              </a:rPr>
            </a:br>
            <a:r>
              <a:rPr lang="en-US" sz="5400" baseline="0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US" sz="5400" baseline="0" dirty="0" smtClean="0">
                <a:latin typeface="Aharoni" pitchFamily="2" charset="-79"/>
                <a:cs typeface="Aharoni" pitchFamily="2" charset="-79"/>
              </a:rPr>
            </a:br>
            <a:endParaRPr kumimoji="0" lang="en-US" sz="5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657600" y="1219200"/>
            <a:ext cx="4495800" cy="2133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dirty="0" smtClean="0">
                <a:latin typeface="Arial" charset="0"/>
              </a:rPr>
              <a:t>Collections</a:t>
            </a: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46" name="AutoShape 2" descr="Image result for apache a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Image result for apache a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33400"/>
            <a:ext cx="5226431" cy="76944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4400" dirty="0" smtClean="0"/>
              <a:t>Map Type </a:t>
            </a:r>
            <a:r>
              <a:rPr lang="en-US" sz="4400" dirty="0" err="1" smtClean="0"/>
              <a:t>HashMap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91283" y="1752600"/>
            <a:ext cx="8686993" cy="255454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Its an unordered &amp; unsorted Collection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Key value of map is stored on the basis of </a:t>
            </a:r>
            <a:br>
              <a:rPr lang="en-US" sz="3200" dirty="0" smtClean="0">
                <a:solidFill>
                  <a:sysClr val="windowText" lastClr="000000"/>
                </a:solidFill>
              </a:rPr>
            </a:br>
            <a:r>
              <a:rPr lang="en-US" sz="3200" dirty="0" smtClean="0">
                <a:solidFill>
                  <a:sysClr val="windowText" lastClr="000000"/>
                </a:solidFill>
              </a:rPr>
              <a:t>  </a:t>
            </a:r>
            <a:r>
              <a:rPr lang="en-US" sz="3200" dirty="0" err="1" smtClean="0">
                <a:solidFill>
                  <a:sysClr val="windowText" lastClr="000000"/>
                </a:solidFill>
              </a:rPr>
              <a:t>hashcode</a:t>
            </a:r>
            <a:r>
              <a:rPr lang="en-US" sz="3200" dirty="0" smtClean="0">
                <a:solidFill>
                  <a:sysClr val="windowText" lastClr="000000"/>
                </a:solidFill>
              </a:rPr>
              <a:t>( )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ysClr val="windowText" lastClr="000000"/>
                </a:solidFill>
              </a:rPr>
              <a:t>Hashmap</a:t>
            </a:r>
            <a:r>
              <a:rPr lang="en-US" sz="3200" dirty="0" smtClean="0">
                <a:solidFill>
                  <a:sysClr val="windowText" lastClr="000000"/>
                </a:solidFill>
              </a:rPr>
              <a:t> allows us one null key and multiple</a:t>
            </a:r>
            <a:br>
              <a:rPr lang="en-US" sz="3200" dirty="0" smtClean="0">
                <a:solidFill>
                  <a:sysClr val="windowText" lastClr="000000"/>
                </a:solidFill>
              </a:rPr>
            </a:br>
            <a:r>
              <a:rPr lang="en-US" sz="3200" dirty="0" smtClean="0">
                <a:solidFill>
                  <a:sysClr val="windowText" lastClr="000000"/>
                </a:solidFill>
              </a:rPr>
              <a:t>null values.</a:t>
            </a:r>
            <a:endParaRPr lang="en-US" sz="32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5206875" cy="76944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4400" dirty="0" smtClean="0"/>
              <a:t>Map type </a:t>
            </a:r>
            <a:r>
              <a:rPr lang="en-US" sz="4400" dirty="0" err="1" smtClean="0"/>
              <a:t>Hashtable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91283" y="1752600"/>
            <a:ext cx="8299067" cy="35394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It’s a synchronized form of </a:t>
            </a:r>
            <a:r>
              <a:rPr lang="en-US" sz="3200" dirty="0" err="1" smtClean="0">
                <a:solidFill>
                  <a:sysClr val="windowText" lastClr="000000"/>
                </a:solidFill>
              </a:rPr>
              <a:t>HashMap</a:t>
            </a:r>
            <a:r>
              <a:rPr lang="en-US" sz="3200" dirty="0" smtClean="0">
                <a:solidFill>
                  <a:sysClr val="windowText" lastClr="000000"/>
                </a:solidFill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ysClr val="windowText" lastClr="000000"/>
                </a:solidFill>
              </a:rPr>
              <a:t>Hashtable</a:t>
            </a:r>
            <a:r>
              <a:rPr lang="en-US" sz="3200" dirty="0" smtClean="0">
                <a:solidFill>
                  <a:sysClr val="windowText" lastClr="000000"/>
                </a:solidFill>
              </a:rPr>
              <a:t> does not allow any null value or </a:t>
            </a:r>
            <a:br>
              <a:rPr lang="en-US" sz="3200" dirty="0" smtClean="0">
                <a:solidFill>
                  <a:sysClr val="windowText" lastClr="000000"/>
                </a:solidFill>
              </a:rPr>
            </a:br>
            <a:r>
              <a:rPr lang="en-US" sz="3200" dirty="0" smtClean="0">
                <a:solidFill>
                  <a:sysClr val="windowText" lastClr="000000"/>
                </a:solidFill>
              </a:rPr>
              <a:t>key in its structure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Its not sorted 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And not good for the scenarios where we</a:t>
            </a:r>
            <a:br>
              <a:rPr lang="en-US" sz="3200" dirty="0" smtClean="0">
                <a:solidFill>
                  <a:sysClr val="windowText" lastClr="000000"/>
                </a:solidFill>
              </a:rPr>
            </a:br>
            <a:r>
              <a:rPr lang="en-US" sz="3200" dirty="0" smtClean="0">
                <a:solidFill>
                  <a:sysClr val="windowText" lastClr="000000"/>
                </a:solidFill>
              </a:rPr>
              <a:t> mostly we majorly deal with insertion and </a:t>
            </a:r>
            <a:br>
              <a:rPr lang="en-US" sz="3200" dirty="0" smtClean="0">
                <a:solidFill>
                  <a:sysClr val="windowText" lastClr="000000"/>
                </a:solidFill>
              </a:rPr>
            </a:br>
            <a:r>
              <a:rPr lang="en-US" sz="3200" dirty="0" smtClean="0">
                <a:solidFill>
                  <a:sysClr val="windowText" lastClr="000000"/>
                </a:solidFill>
              </a:rPr>
              <a:t>deletion</a:t>
            </a:r>
            <a:endParaRPr lang="en-US" sz="32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609600"/>
            <a:ext cx="6744154" cy="76944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4400" dirty="0" smtClean="0"/>
              <a:t>Map type </a:t>
            </a:r>
            <a:r>
              <a:rPr lang="en-US" sz="4400" dirty="0" err="1" smtClean="0"/>
              <a:t>LinkedHashMap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91282" y="1981200"/>
            <a:ext cx="8219317" cy="255454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Its an ordered Collection.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It is found slower than </a:t>
            </a:r>
            <a:r>
              <a:rPr lang="en-US" sz="3200" dirty="0" err="1" smtClean="0">
                <a:solidFill>
                  <a:sysClr val="windowText" lastClr="000000"/>
                </a:solidFill>
              </a:rPr>
              <a:t>HashMap</a:t>
            </a:r>
            <a:r>
              <a:rPr lang="en-US" sz="3200" dirty="0" smtClean="0">
                <a:solidFill>
                  <a:sysClr val="windowText" lastClr="000000"/>
                </a:solidFill>
              </a:rPr>
              <a:t> in case of </a:t>
            </a:r>
            <a:br>
              <a:rPr lang="en-US" sz="3200" dirty="0" smtClean="0">
                <a:solidFill>
                  <a:sysClr val="windowText" lastClr="000000"/>
                </a:solidFill>
              </a:rPr>
            </a:br>
            <a:r>
              <a:rPr lang="en-US" sz="3200" dirty="0" smtClean="0">
                <a:solidFill>
                  <a:sysClr val="windowText" lastClr="000000"/>
                </a:solidFill>
              </a:rPr>
              <a:t>Insertion and deletion.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But it is good for fast iteration over </a:t>
            </a:r>
            <a:r>
              <a:rPr lang="en-US" sz="3200" dirty="0" err="1" smtClean="0">
                <a:solidFill>
                  <a:sysClr val="windowText" lastClr="000000"/>
                </a:solidFill>
              </a:rPr>
              <a:t>HashMap</a:t>
            </a:r>
            <a:endParaRPr lang="en-US" sz="3200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4891980" cy="76944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4400" dirty="0" smtClean="0"/>
              <a:t>Map type </a:t>
            </a:r>
            <a:r>
              <a:rPr lang="en-US" sz="4400" dirty="0" err="1" smtClean="0"/>
              <a:t>TreeMap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533400"/>
            <a:ext cx="3793026" cy="76944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NavigableMap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533400"/>
            <a:ext cx="2694969" cy="76944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4400" dirty="0" smtClean="0"/>
              <a:t>Navigable</a:t>
            </a:r>
            <a:endParaRPr lang="en-US" sz="4400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3200400" y="914400"/>
            <a:ext cx="1524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5638800" y="1447800"/>
            <a:ext cx="1676400" cy="6096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81000" y="2590800"/>
            <a:ext cx="8343951" cy="156966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Its a sorted Map in ascending order.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The Collection object must implements the </a:t>
            </a:r>
            <a:br>
              <a:rPr lang="en-US" sz="3200" dirty="0" smtClean="0">
                <a:solidFill>
                  <a:sysClr val="windowText" lastClr="000000"/>
                </a:solidFill>
              </a:rPr>
            </a:br>
            <a:r>
              <a:rPr lang="en-US" sz="3200" dirty="0" smtClean="0">
                <a:solidFill>
                  <a:sysClr val="windowText" lastClr="000000"/>
                </a:solidFill>
              </a:rPr>
              <a:t>comparable or comparator interface</a:t>
            </a:r>
            <a:endParaRPr lang="en-US" sz="32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685800"/>
          </a:xfrm>
        </p:spPr>
        <p:txBody>
          <a:bodyPr/>
          <a:lstStyle/>
          <a:p>
            <a:r>
              <a:rPr lang="en-US" dirty="0" smtClean="0"/>
              <a:t>Introduced in Java 1.6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200400" y="2438400"/>
            <a:ext cx="2133600" cy="6096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Navigable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8200" y="3505200"/>
            <a:ext cx="2743200" cy="6096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NavigableSet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715000" y="3505200"/>
            <a:ext cx="2819400" cy="6096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NavigableMap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14400" y="4876800"/>
            <a:ext cx="2743200" cy="609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TreeSet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791200" y="4800600"/>
            <a:ext cx="2743200" cy="609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TreeMap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2286000" y="2895600"/>
            <a:ext cx="762000" cy="5334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5486400" y="2895600"/>
            <a:ext cx="990600" cy="5334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438400" y="4191000"/>
            <a:ext cx="0" cy="6096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6705600" y="4114800"/>
            <a:ext cx="0" cy="6096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o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799" y="381000"/>
            <a:ext cx="8506259" cy="4724400"/>
          </a:xfrm>
          <a:prstGeom prst="rect">
            <a:avLst/>
          </a:prstGeom>
        </p:spPr>
      </p:pic>
      <p:pic>
        <p:nvPicPr>
          <p:cNvPr id="7" name="Picture 6" descr="output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257800"/>
            <a:ext cx="7593711" cy="762000"/>
          </a:xfrm>
          <a:prstGeom prst="rect">
            <a:avLst/>
          </a:prstGeom>
          <a:ln w="88900" cap="sq" cmpd="thickThin">
            <a:solidFill>
              <a:srgbClr val="FFFF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man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8458200" cy="3886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 descr="outMan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429000"/>
            <a:ext cx="7284879" cy="2514600"/>
          </a:xfrm>
          <a:prstGeom prst="rect">
            <a:avLst/>
          </a:prstGeom>
          <a:ln w="88900" cap="sq" cmpd="thickThin">
            <a:solidFill>
              <a:srgbClr val="C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Picture 8" descr="tails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04800"/>
            <a:ext cx="8849032" cy="3505200"/>
          </a:xfrm>
          <a:prstGeom prst="rect">
            <a:avLst/>
          </a:prstGeom>
        </p:spPr>
      </p:pic>
      <p:pic>
        <p:nvPicPr>
          <p:cNvPr id="10" name="Picture 9" descr="tailsetOu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3657600"/>
            <a:ext cx="7088957" cy="1828800"/>
          </a:xfrm>
          <a:prstGeom prst="rect">
            <a:avLst/>
          </a:prstGeom>
          <a:ln w="88900" cap="sq" cmpd="thickThin">
            <a:solidFill>
              <a:srgbClr val="C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153400" cy="533400"/>
          </a:xfrm>
        </p:spPr>
        <p:txBody>
          <a:bodyPr/>
          <a:lstStyle/>
          <a:p>
            <a:r>
              <a:rPr lang="en-US" sz="3600" dirty="0" smtClean="0"/>
              <a:t>Some more Methods floor( ) &amp; Ceiling( )</a:t>
            </a:r>
            <a:endParaRPr lang="en-US" sz="3600" dirty="0"/>
          </a:p>
        </p:txBody>
      </p:sp>
      <p:pic>
        <p:nvPicPr>
          <p:cNvPr id="6" name="Content Placeholder 5" descr="NewAd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066800"/>
            <a:ext cx="8610600" cy="4953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Left Arrow 6"/>
          <p:cNvSpPr/>
          <p:nvPr/>
        </p:nvSpPr>
        <p:spPr bwMode="auto">
          <a:xfrm>
            <a:off x="7086600" y="3124200"/>
            <a:ext cx="1676400" cy="9144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Add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codeFloorCeil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52400"/>
            <a:ext cx="8657164" cy="4191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 descr="cel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4038600"/>
            <a:ext cx="6202837" cy="2133600"/>
          </a:xfrm>
          <a:prstGeom prst="rect">
            <a:avLst/>
          </a:prstGeom>
          <a:ln w="88900" cap="sq" cmpd="thickThin">
            <a:solidFill>
              <a:srgbClr val="C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Rectangle 9"/>
          <p:cNvSpPr/>
          <p:nvPr/>
        </p:nvSpPr>
        <p:spPr bwMode="auto">
          <a:xfrm>
            <a:off x="6172200" y="4114800"/>
            <a:ext cx="28194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/>
            </a:r>
            <a:br>
              <a:rPr lang="en-US" dirty="0" smtClean="0">
                <a:solidFill>
                  <a:sysClr val="windowText" lastClr="000000"/>
                </a:solidFill>
                <a:latin typeface="Arial" charset="0"/>
              </a:rPr>
            </a:b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Less than (exclusive)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Less Than &amp; Equal to</a:t>
            </a:r>
            <a:br>
              <a:rPr lang="en-US" dirty="0" smtClean="0">
                <a:solidFill>
                  <a:sysClr val="windowText" lastClr="000000"/>
                </a:solidFill>
                <a:latin typeface="Arial" charset="0"/>
              </a:rPr>
            </a:b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(inclusive)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Greater Than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(exclusive)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Greater Than &amp; Equal to</a:t>
            </a:r>
            <a:br>
              <a:rPr lang="en-US" dirty="0" smtClean="0">
                <a:solidFill>
                  <a:sysClr val="windowText" lastClr="000000"/>
                </a:solidFill>
                <a:latin typeface="Arial" charset="0"/>
              </a:rPr>
            </a:b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(inclusive)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5257800" y="4572000"/>
            <a:ext cx="990600" cy="762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181600" y="4876800"/>
            <a:ext cx="990600" cy="762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410200" y="5257800"/>
            <a:ext cx="838200" cy="762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486400" y="5715000"/>
            <a:ext cx="685800" cy="152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hashCode</a:t>
            </a:r>
            <a:r>
              <a:rPr lang="en-US" dirty="0" smtClean="0"/>
              <a:t>() &amp; equals() contract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52600"/>
          <a:ext cx="82296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Required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(But Allowed)</a:t>
                      </a:r>
                      <a:endParaRPr lang="en-US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x.equals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( y )  == true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Go for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Hashcode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test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x.hashCode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( )  ==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y.hasshCode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( 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x.equals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( y) is always true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x.equals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( y ) == false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No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Hashcode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test requirement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x.hashCode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( )  !=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y.hasshCode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( )</a:t>
                      </a:r>
                    </a:p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x.equals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( y ) ==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false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153400" cy="838200"/>
          </a:xfrm>
        </p:spPr>
        <p:txBody>
          <a:bodyPr/>
          <a:lstStyle/>
          <a:p>
            <a:r>
              <a:rPr lang="en-US" dirty="0" smtClean="0"/>
              <a:t>MKJ IT Solution Specialization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40386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Java and Java Related All Technologies.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PHP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Android &amp; IOS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Oracle , SQL Server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CISCO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PMP Certifications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81000"/>
            <a:ext cx="16594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Advertisement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hashCode</a:t>
            </a:r>
            <a:r>
              <a:rPr lang="en-US" dirty="0" smtClean="0"/>
              <a:t>( )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Whenever the </a:t>
            </a:r>
            <a:r>
              <a:rPr lang="en-US" sz="2400" dirty="0" err="1" smtClean="0"/>
              <a:t>hashcode</a:t>
            </a:r>
            <a:r>
              <a:rPr lang="en-US" sz="2400" dirty="0" smtClean="0"/>
              <a:t> method is invoked on the same object once during the execution of same application , the </a:t>
            </a:r>
            <a:r>
              <a:rPr lang="en-US" sz="2400" dirty="0" err="1" smtClean="0"/>
              <a:t>hashcode</a:t>
            </a:r>
            <a:r>
              <a:rPr lang="en-US" sz="2400" dirty="0" smtClean="0"/>
              <a:t> method must return the same value.</a:t>
            </a:r>
          </a:p>
          <a:p>
            <a:r>
              <a:rPr lang="en-US" sz="2400" dirty="0" smtClean="0"/>
              <a:t>If the Two objects are equals according to equals( ) method, then calling of </a:t>
            </a:r>
            <a:r>
              <a:rPr lang="en-US" sz="2400" dirty="0" err="1" smtClean="0"/>
              <a:t>hashcode</a:t>
            </a:r>
            <a:r>
              <a:rPr lang="en-US" sz="2400" dirty="0" smtClean="0"/>
              <a:t>( ) on both object must produce the same integer result.</a:t>
            </a:r>
          </a:p>
          <a:p>
            <a:r>
              <a:rPr lang="en-US" sz="2400" dirty="0" smtClean="0"/>
              <a:t>Its NOT required that if equals ( ) method return false then the </a:t>
            </a:r>
            <a:r>
              <a:rPr lang="en-US" sz="2400" dirty="0" err="1" smtClean="0"/>
              <a:t>hashcode</a:t>
            </a:r>
            <a:r>
              <a:rPr lang="en-US" sz="2400" dirty="0" smtClean="0"/>
              <a:t> must always return the different integer result , because it may possible that in such case </a:t>
            </a:r>
            <a:r>
              <a:rPr lang="en-US" sz="2400" dirty="0" err="1" smtClean="0"/>
              <a:t>hashcode</a:t>
            </a:r>
            <a:r>
              <a:rPr lang="en-US" sz="2400" dirty="0" smtClean="0"/>
              <a:t> may return same integer number.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Different Collections and Their Features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4786503" cy="76944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4400" dirty="0" smtClean="0"/>
              <a:t>List Type </a:t>
            </a:r>
            <a:r>
              <a:rPr lang="en-US" sz="4400" dirty="0" err="1" smtClean="0"/>
              <a:t>ArrayList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590800"/>
            <a:ext cx="8752717" cy="255454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Use for fast iteration and fast random access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Its an ordered Collection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Its not sorted 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And not good for the scenarios where we</a:t>
            </a:r>
            <a:br>
              <a:rPr lang="en-US" sz="3200" dirty="0" smtClean="0">
                <a:solidFill>
                  <a:sysClr val="windowText" lastClr="000000"/>
                </a:solidFill>
              </a:rPr>
            </a:br>
            <a:r>
              <a:rPr lang="en-US" sz="3200" dirty="0" smtClean="0">
                <a:solidFill>
                  <a:sysClr val="windowText" lastClr="000000"/>
                </a:solidFill>
              </a:rPr>
              <a:t>  majorly deal with insertion and deletion</a:t>
            </a:r>
            <a:endParaRPr lang="en-US" sz="32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685800"/>
            <a:ext cx="4191789" cy="76944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4400" dirty="0" smtClean="0"/>
              <a:t>List Type Vector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752600"/>
            <a:ext cx="8547533" cy="255454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Vector is the legacy collection.</a:t>
            </a:r>
            <a:r>
              <a:rPr lang="en-US" sz="1600" i="1" dirty="0" smtClean="0">
                <a:solidFill>
                  <a:sysClr val="windowText" lastClr="000000"/>
                </a:solidFill>
              </a:rPr>
              <a:t>(along with </a:t>
            </a:r>
            <a:r>
              <a:rPr lang="en-US" sz="1600" i="1" dirty="0" err="1" smtClean="0">
                <a:solidFill>
                  <a:sysClr val="windowText" lastClr="000000"/>
                </a:solidFill>
              </a:rPr>
              <a:t>HashTable</a:t>
            </a:r>
            <a:r>
              <a:rPr lang="en-US" sz="1600" i="1" dirty="0" smtClean="0">
                <a:solidFill>
                  <a:sysClr val="windowText" lastClr="000000"/>
                </a:solidFill>
              </a:rPr>
              <a:t>)</a:t>
            </a:r>
            <a:r>
              <a:rPr lang="en-US" sz="3200" dirty="0" smtClean="0">
                <a:solidFill>
                  <a:sysClr val="windowText" lastClr="000000"/>
                </a:solidFill>
              </a:rPr>
              <a:t> 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Same as </a:t>
            </a:r>
            <a:r>
              <a:rPr lang="en-US" sz="3200" dirty="0" err="1" smtClean="0">
                <a:solidFill>
                  <a:sysClr val="windowText" lastClr="000000"/>
                </a:solidFill>
              </a:rPr>
              <a:t>ArrayList</a:t>
            </a:r>
            <a:r>
              <a:rPr lang="en-US" sz="3200" dirty="0" smtClean="0">
                <a:solidFill>
                  <a:sysClr val="windowText" lastClr="000000"/>
                </a:solidFill>
              </a:rPr>
              <a:t> but its methods are </a:t>
            </a:r>
            <a:br>
              <a:rPr lang="en-US" sz="3200" dirty="0" smtClean="0">
                <a:solidFill>
                  <a:sysClr val="windowText" lastClr="000000"/>
                </a:solidFill>
              </a:rPr>
            </a:br>
            <a:r>
              <a:rPr lang="en-US" sz="3200" dirty="0" smtClean="0">
                <a:solidFill>
                  <a:sysClr val="windowText" lastClr="000000"/>
                </a:solidFill>
              </a:rPr>
              <a:t>    synchronized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Use when performance does not play major </a:t>
            </a:r>
            <a:br>
              <a:rPr lang="en-US" sz="3200" dirty="0" smtClean="0">
                <a:solidFill>
                  <a:sysClr val="windowText" lastClr="000000"/>
                </a:solidFill>
              </a:rPr>
            </a:br>
            <a:r>
              <a:rPr lang="en-US" sz="3200" dirty="0" smtClean="0">
                <a:solidFill>
                  <a:sysClr val="windowText" lastClr="000000"/>
                </a:solidFill>
              </a:rPr>
              <a:t>    role and thread safety is the major concern.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609600"/>
            <a:ext cx="5133457" cy="76944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4400" dirty="0" smtClean="0"/>
              <a:t>List Type </a:t>
            </a:r>
            <a:r>
              <a:rPr lang="en-US" sz="4400" dirty="0" err="1" smtClean="0"/>
              <a:t>LinkedList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600200"/>
            <a:ext cx="8723863" cy="452431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ysClr val="windowText" lastClr="000000"/>
                </a:solidFill>
              </a:rPr>
              <a:t>LinkedList</a:t>
            </a:r>
            <a:r>
              <a:rPr lang="en-US" sz="3200" dirty="0" smtClean="0">
                <a:solidFill>
                  <a:sysClr val="windowText" lastClr="000000"/>
                </a:solidFill>
              </a:rPr>
              <a:t> is the ordered Collection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Elements are doubly linked to each others.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So that’s why it also supports two new </a:t>
            </a:r>
            <a:br>
              <a:rPr lang="en-US" sz="3200" dirty="0" smtClean="0">
                <a:solidFill>
                  <a:sysClr val="windowText" lastClr="000000"/>
                </a:solidFill>
              </a:rPr>
            </a:br>
            <a:r>
              <a:rPr lang="en-US" sz="3200" dirty="0" smtClean="0">
                <a:solidFill>
                  <a:sysClr val="windowText" lastClr="000000"/>
                </a:solidFill>
              </a:rPr>
              <a:t>methods , remove from beginning or end.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Its not sorted 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And not good for the scenarios where we</a:t>
            </a:r>
            <a:br>
              <a:rPr lang="en-US" sz="3200" dirty="0" smtClean="0">
                <a:solidFill>
                  <a:sysClr val="windowText" lastClr="000000"/>
                </a:solidFill>
              </a:rPr>
            </a:br>
            <a:r>
              <a:rPr lang="en-US" sz="3200" dirty="0" smtClean="0">
                <a:solidFill>
                  <a:sysClr val="windowText" lastClr="000000"/>
                </a:solidFill>
              </a:rPr>
              <a:t> majorly deal with iteration and random access </a:t>
            </a:r>
            <a:br>
              <a:rPr lang="en-US" sz="3200" dirty="0" smtClean="0">
                <a:solidFill>
                  <a:sysClr val="windowText" lastClr="000000"/>
                </a:solidFill>
              </a:rPr>
            </a:br>
            <a:r>
              <a:rPr lang="en-US" sz="3200" dirty="0" smtClean="0">
                <a:solidFill>
                  <a:sysClr val="windowText" lastClr="000000"/>
                </a:solidFill>
              </a:rPr>
              <a:t>of data 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Its good for Insertion and Deletion. </a:t>
            </a:r>
            <a:endParaRPr lang="en-US" sz="32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609600"/>
            <a:ext cx="4726294" cy="76944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4400" dirty="0" smtClean="0"/>
              <a:t>Set Type </a:t>
            </a:r>
            <a:r>
              <a:rPr lang="en-US" sz="4400" dirty="0" err="1" smtClean="0"/>
              <a:t>HashSet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91283" y="1752600"/>
            <a:ext cx="8752717" cy="255454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Its Unsorted and Unordered Collection.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It arrange the elements on the basis of </a:t>
            </a:r>
            <a:r>
              <a:rPr lang="en-US" sz="3200" dirty="0" err="1" smtClean="0">
                <a:solidFill>
                  <a:sysClr val="windowText" lastClr="000000"/>
                </a:solidFill>
              </a:rPr>
              <a:t>hashcode</a:t>
            </a:r>
            <a:r>
              <a:rPr lang="en-US" sz="3200" dirty="0" smtClean="0">
                <a:solidFill>
                  <a:sysClr val="windowText" lastClr="000000"/>
                </a:solidFill>
              </a:rPr>
              <a:t>( ).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Use when we want no duplicate and order of</a:t>
            </a:r>
            <a:br>
              <a:rPr lang="en-US" sz="3200" dirty="0" smtClean="0">
                <a:solidFill>
                  <a:sysClr val="windowText" lastClr="000000"/>
                </a:solidFill>
              </a:rPr>
            </a:br>
            <a:r>
              <a:rPr lang="en-US" sz="3200" dirty="0" smtClean="0">
                <a:solidFill>
                  <a:sysClr val="windowText" lastClr="000000"/>
                </a:solidFill>
              </a:rPr>
              <a:t>insertion does not play any role.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6547305" cy="76944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4400" dirty="0" smtClean="0"/>
              <a:t>Set Type </a:t>
            </a:r>
            <a:r>
              <a:rPr lang="en-US" sz="4400" dirty="0" err="1" smtClean="0"/>
              <a:t>LinkedHashSet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91283" y="1676400"/>
            <a:ext cx="9071714" cy="35394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Its an ordered version of </a:t>
            </a:r>
            <a:r>
              <a:rPr lang="en-US" sz="3200" dirty="0" err="1" smtClean="0">
                <a:solidFill>
                  <a:sysClr val="windowText" lastClr="000000"/>
                </a:solidFill>
              </a:rPr>
              <a:t>HashSet</a:t>
            </a:r>
            <a:r>
              <a:rPr lang="en-US" sz="3200" dirty="0" smtClean="0">
                <a:solidFill>
                  <a:sysClr val="windowText" lastClr="000000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Its not sorted 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It maintains doubly linked list across all </a:t>
            </a:r>
            <a:br>
              <a:rPr lang="en-US" sz="3200" dirty="0" smtClean="0">
                <a:solidFill>
                  <a:sysClr val="windowText" lastClr="000000"/>
                </a:solidFill>
              </a:rPr>
            </a:br>
            <a:r>
              <a:rPr lang="en-US" sz="3200" dirty="0" smtClean="0">
                <a:solidFill>
                  <a:sysClr val="windowText" lastClr="000000"/>
                </a:solidFill>
              </a:rPr>
              <a:t>elements.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Use this when we care about order of insertion 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And majorly deal with insertion and deletion </a:t>
            </a:r>
            <a:br>
              <a:rPr lang="en-US" sz="3200" dirty="0" smtClean="0">
                <a:solidFill>
                  <a:sysClr val="windowText" lastClr="000000"/>
                </a:solidFill>
              </a:rPr>
            </a:br>
            <a:r>
              <a:rPr lang="en-US" sz="3200" dirty="0" smtClean="0">
                <a:solidFill>
                  <a:sysClr val="windowText" lastClr="000000"/>
                </a:solidFill>
              </a:rPr>
              <a:t>process instead of iteration.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1371600"/>
            <a:ext cx="4538037" cy="76944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4400" dirty="0" smtClean="0"/>
              <a:t>Set Type </a:t>
            </a:r>
            <a:r>
              <a:rPr lang="en-US" sz="4400" dirty="0" err="1" smtClean="0"/>
              <a:t>TreeSet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590800"/>
            <a:ext cx="8343951" cy="206210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Its a sorted Collection in ascending order.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It used red-black tree Structure.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solidFill>
                  <a:sysClr val="windowText" lastClr="000000"/>
                </a:solidFill>
              </a:rPr>
              <a:t>The Collection object must implements the </a:t>
            </a:r>
            <a:br>
              <a:rPr lang="en-US" sz="3200" dirty="0" smtClean="0">
                <a:solidFill>
                  <a:sysClr val="windowText" lastClr="000000"/>
                </a:solidFill>
              </a:rPr>
            </a:br>
            <a:r>
              <a:rPr lang="en-US" sz="3200" dirty="0" smtClean="0">
                <a:solidFill>
                  <a:sysClr val="windowText" lastClr="000000"/>
                </a:solidFill>
              </a:rPr>
              <a:t>comparable or comparator interface</a:t>
            </a:r>
            <a:endParaRPr 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381000"/>
            <a:ext cx="3542958" cy="76944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NavigableSet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381000"/>
            <a:ext cx="2694969" cy="76944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4400" dirty="0" smtClean="0"/>
              <a:t>Navigable</a:t>
            </a:r>
            <a:endParaRPr lang="en-US" sz="4400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3276600" y="762000"/>
            <a:ext cx="16002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5105400" y="1219200"/>
            <a:ext cx="1066800" cy="762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203789">
  <a:themeElements>
    <a:clrScheme name="Office Theme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10203789</Template>
  <TotalTime>739</TotalTime>
  <Words>580</Words>
  <Application>Microsoft Office PowerPoint</Application>
  <PresentationFormat>On-screen Show (4:3)</PresentationFormat>
  <Paragraphs>134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10203789</vt:lpstr>
      <vt:lpstr>                 </vt:lpstr>
      <vt:lpstr>hashCode() &amp; equals() contract</vt:lpstr>
      <vt:lpstr>The hashCode( ) Contract</vt:lpstr>
      <vt:lpstr>The Different Collections and Their Features 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Sorted Collection</vt:lpstr>
      <vt:lpstr>Slide 15</vt:lpstr>
      <vt:lpstr>Slide 16</vt:lpstr>
      <vt:lpstr>Slide 17</vt:lpstr>
      <vt:lpstr>Some more Methods floor( ) &amp; Ceiling( )</vt:lpstr>
      <vt:lpstr>Slide 19</vt:lpstr>
      <vt:lpstr>MKJ IT Solution Specialization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ashish</dc:creator>
  <cp:lastModifiedBy>Bansals</cp:lastModifiedBy>
  <cp:revision>365</cp:revision>
  <dcterms:created xsi:type="dcterms:W3CDTF">2014-08-12T14:46:33Z</dcterms:created>
  <dcterms:modified xsi:type="dcterms:W3CDTF">2015-07-21T06:47:35Z</dcterms:modified>
</cp:coreProperties>
</file>