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33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07" r:id="rId25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9BB2C22-48D2-4986-853A-BE569D943F00}" type="slidenum"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IN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D7179D6-95DC-40A3-BC85-6E77A1226423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IN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5CF40BB7-D273-4AE5-B7EF-10C84921D5F2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kjit-solutions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335482"/>
            <a:ext cx="10789920" cy="1419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8000" spc="-1" dirty="0">
                <a:solidFill>
                  <a:srgbClr val="04617B"/>
                </a:solidFill>
                <a:latin typeface="Source Sans Pro Light"/>
              </a:rPr>
              <a:t>Java Concurrency </a:t>
            </a:r>
            <a:endParaRPr lang="en-IN" sz="80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3600" b="1" strike="noStrike" spc="-1" dirty="0">
                <a:solidFill>
                  <a:srgbClr val="DBF5F9"/>
                </a:solidFill>
                <a:latin typeface="Source Sans Pro"/>
              </a:rPr>
              <a:t>Handling Inter thread communication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F9408-94E8-457F-8935-CA63955C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25" y="0"/>
            <a:ext cx="1905000" cy="571500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D061FA15-0BB3-4032-9FB8-7A6FACF15815}"/>
              </a:ext>
            </a:extLst>
          </p:cNvPr>
          <p:cNvSpPr txBox="1"/>
          <p:nvPr/>
        </p:nvSpPr>
        <p:spPr>
          <a:xfrm>
            <a:off x="131213" y="83415"/>
            <a:ext cx="8067213" cy="24000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200" spc="-1" dirty="0">
                <a:solidFill>
                  <a:srgbClr val="04617B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MKJ IT Solutions</a:t>
            </a:r>
          </a:p>
          <a:p>
            <a:r>
              <a:rPr lang="en-IN" sz="2000" b="0" strike="noStrike" spc="-1" dirty="0">
                <a:solidFill>
                  <a:srgbClr val="04617B"/>
                </a:solidFill>
                <a:latin typeface="Source Sans Pro Light"/>
              </a:rPr>
              <a:t>The Corporate Training Company</a:t>
            </a:r>
          </a:p>
          <a:p>
            <a:r>
              <a:rPr lang="en-IN" sz="2000" dirty="0">
                <a:hlinkClick r:id="rId3"/>
              </a:rPr>
              <a:t>https://mkjit-solutions.com/</a:t>
            </a:r>
            <a:endParaRPr lang="en-IN" sz="2000" spc="-1" dirty="0">
              <a:solidFill>
                <a:srgbClr val="04617B"/>
              </a:solidFill>
              <a:latin typeface="Source Sans Pro Light"/>
            </a:endParaRPr>
          </a:p>
          <a:p>
            <a:endParaRPr lang="en-IN" sz="2000" b="0" strike="noStrike" spc="-1" dirty="0">
              <a:solidFill>
                <a:srgbClr val="04617B"/>
              </a:solidFill>
              <a:latin typeface="Source Sans Pro Light"/>
            </a:endParaRPr>
          </a:p>
          <a:p>
            <a:endParaRPr lang="en-IN" sz="2000" b="0" strike="noStrike" spc="-1" dirty="0">
              <a:solidFill>
                <a:srgbClr val="04617B"/>
              </a:solidFill>
              <a:latin typeface="Source Sans Pro Light"/>
            </a:endParaRPr>
          </a:p>
          <a:p>
            <a:endParaRPr lang="en-IN" sz="2000" spc="-1" dirty="0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2624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4460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43386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117527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82397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88293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8368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27535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12635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4186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97411"/>
            <a:ext cx="7433131" cy="107028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What is Concurrency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D0FAD-19C2-4461-875F-74E75B327750}"/>
              </a:ext>
            </a:extLst>
          </p:cNvPr>
          <p:cNvSpPr/>
          <p:nvPr/>
        </p:nvSpPr>
        <p:spPr>
          <a:xfrm>
            <a:off x="0" y="1631568"/>
            <a:ext cx="116689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Java 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Concurrency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 is a term that covers Parallel programming problems and Solutions on the Java platform.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So it means if the heavy task divided into small threads and each thread executes parallel then it will improves the throughput** of the task.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For example </a:t>
            </a:r>
            <a:r>
              <a:rPr lang="en-GB" dirty="0"/>
              <a:t>A modern computer has several CPU’s or several cores within one CPU. The ability to handle these multi-cores is the key for a successful high-volume application.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What we already aware about is Process Vs Threads.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A0541-24D5-4770-9A13-81377B5B4170}"/>
              </a:ext>
            </a:extLst>
          </p:cNvPr>
          <p:cNvSpPr/>
          <p:nvPr/>
        </p:nvSpPr>
        <p:spPr>
          <a:xfrm>
            <a:off x="0" y="6992932"/>
            <a:ext cx="11760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rgbClr val="0070C0"/>
                </a:solidFill>
                <a:latin typeface="arial" panose="020B0604020202020204" pitchFamily="34" charset="0"/>
              </a:rPr>
              <a:t>**</a:t>
            </a:r>
            <a:r>
              <a:rPr lang="en-GB" sz="1200" i="1" dirty="0">
                <a:solidFill>
                  <a:srgbClr val="0070C0"/>
                </a:solidFill>
              </a:rPr>
              <a:t>In general terms, throughput is the rate of production or the rate at which something is processed.  (source </a:t>
            </a:r>
            <a:r>
              <a:rPr lang="en-GB" sz="1200" i="1" dirty="0" err="1">
                <a:solidFill>
                  <a:srgbClr val="0070C0"/>
                </a:solidFill>
              </a:rPr>
              <a:t>wikipedia</a:t>
            </a:r>
            <a:r>
              <a:rPr lang="en-GB" sz="1200" i="1" dirty="0">
                <a:solidFill>
                  <a:srgbClr val="0070C0"/>
                </a:solidFill>
              </a:rPr>
              <a:t>)</a:t>
            </a:r>
            <a:endParaRPr lang="en-GB" sz="1200" i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48283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410046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52B03C-D8A2-4C5F-80E1-35BD940D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0" y="1625520"/>
            <a:ext cx="11410814" cy="5440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6CDEEF-B2E1-4EFD-800F-BA8DAAAF46A8}"/>
              </a:ext>
            </a:extLst>
          </p:cNvPr>
          <p:cNvSpPr txBox="1"/>
          <p:nvPr/>
        </p:nvSpPr>
        <p:spPr>
          <a:xfrm>
            <a:off x="2895432" y="468611"/>
            <a:ext cx="5479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i="1" dirty="0"/>
              <a:t>Thanks for Choosing us,</a:t>
            </a:r>
          </a:p>
          <a:p>
            <a:pPr algn="ctr"/>
            <a:r>
              <a:rPr lang="en-IN" sz="2800" i="1" dirty="0"/>
              <a:t>We happy to solve your doubts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9521704" cy="107028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Problem with concurrency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20FB8-C6A8-4817-AD2E-F61240B71AFA}"/>
              </a:ext>
            </a:extLst>
          </p:cNvPr>
          <p:cNvSpPr/>
          <p:nvPr/>
        </p:nvSpPr>
        <p:spPr>
          <a:xfrm>
            <a:off x="1587" y="1617757"/>
            <a:ext cx="11996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A4A4A"/>
                </a:solidFill>
                <a:latin typeface="inherit"/>
              </a:rPr>
              <a:t>1) Threads have their own execution stack, but a thread can also access shared data. Therefore we can face two basic problems 	a) Visibility issues of the data and </a:t>
            </a:r>
          </a:p>
          <a:p>
            <a:r>
              <a:rPr lang="en-GB" dirty="0">
                <a:solidFill>
                  <a:srgbClr val="4A4A4A"/>
                </a:solidFill>
                <a:latin typeface="inherit"/>
              </a:rPr>
              <a:t>	b) Access problems.</a:t>
            </a:r>
          </a:p>
          <a:p>
            <a:endParaRPr lang="en-GB" dirty="0">
              <a:solidFill>
                <a:srgbClr val="4A4A4A"/>
              </a:solidFill>
              <a:latin typeface="inherit"/>
            </a:endParaRPr>
          </a:p>
          <a:p>
            <a:r>
              <a:rPr lang="en-GB" dirty="0">
                <a:solidFill>
                  <a:srgbClr val="4A4A4A"/>
                </a:solidFill>
                <a:latin typeface="inherit"/>
              </a:rPr>
              <a:t>2) A visibility problem occurs if thread A reads shared data which is later changed by thread B and thread A is unaware of this change.</a:t>
            </a:r>
          </a:p>
          <a:p>
            <a:endParaRPr lang="en-GB" dirty="0">
              <a:solidFill>
                <a:srgbClr val="4A4A4A"/>
              </a:solidFill>
              <a:latin typeface="inherit"/>
            </a:endParaRPr>
          </a:p>
          <a:p>
            <a:r>
              <a:rPr lang="en-GB" dirty="0">
                <a:solidFill>
                  <a:srgbClr val="4A4A4A"/>
                </a:solidFill>
                <a:latin typeface="inherit"/>
              </a:rPr>
              <a:t>3) An access problem can occur if two or more threads access and changes the same shared data at the same time.</a:t>
            </a:r>
          </a:p>
          <a:p>
            <a:endParaRPr lang="en-GB" b="0" i="0" dirty="0">
              <a:solidFill>
                <a:srgbClr val="4A4A4A"/>
              </a:solidFill>
              <a:effectLst/>
              <a:latin typeface="inherit"/>
            </a:endParaRPr>
          </a:p>
          <a:p>
            <a:r>
              <a:rPr lang="en-GB" dirty="0">
                <a:solidFill>
                  <a:srgbClr val="4A4A4A"/>
                </a:solidFill>
                <a:latin typeface="inherit"/>
              </a:rPr>
              <a:t>4) This may leads to the problem like</a:t>
            </a:r>
            <a:r>
              <a:rPr lang="en-GB" b="0" i="0" dirty="0">
                <a:solidFill>
                  <a:srgbClr val="4A4A4A"/>
                </a:solidFill>
                <a:effectLst/>
                <a:latin typeface="inherit"/>
              </a:rPr>
              <a:t> application do not react properly or having wrong data which leads to further chaos.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E5905-FDF1-462F-A1E8-BB0470E4625C}"/>
              </a:ext>
            </a:extLst>
          </p:cNvPr>
          <p:cNvSpPr txBox="1"/>
          <p:nvPr/>
        </p:nvSpPr>
        <p:spPr>
          <a:xfrm>
            <a:off x="0" y="4568535"/>
            <a:ext cx="928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Solution :  java 1.5 onwards </a:t>
            </a:r>
            <a:r>
              <a:rPr lang="en-IN" sz="2800" dirty="0" err="1"/>
              <a:t>java.util.concurrent</a:t>
            </a:r>
            <a:r>
              <a:rPr lang="en-IN" sz="2800" dirty="0"/>
              <a:t> 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9F869-30EF-4DA8-BAD2-74769E8E601C}"/>
              </a:ext>
            </a:extLst>
          </p:cNvPr>
          <p:cNvSpPr/>
          <p:nvPr/>
        </p:nvSpPr>
        <p:spPr>
          <a:xfrm>
            <a:off x="0" y="5091755"/>
            <a:ext cx="118560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4A4A4A"/>
                </a:solidFill>
                <a:latin typeface="Open Sans"/>
              </a:rPr>
              <a:t>Java concurrent framework provides five classes for common special purpose synchronization issues</a:t>
            </a:r>
          </a:p>
          <a:p>
            <a:endParaRPr lang="en-IN" dirty="0">
              <a:solidFill>
                <a:srgbClr val="4A4A4A"/>
              </a:solidFill>
              <a:latin typeface="Open Sans"/>
            </a:endParaRPr>
          </a:p>
          <a:p>
            <a:pPr marL="342900" indent="-342900">
              <a:buAutoNum type="arabicParenR"/>
            </a:pPr>
            <a:r>
              <a:rPr lang="en-IN" dirty="0">
                <a:solidFill>
                  <a:srgbClr val="4A4A4A"/>
                </a:solidFill>
                <a:latin typeface="Open Sans"/>
              </a:rPr>
              <a:t>Semaphore</a:t>
            </a:r>
          </a:p>
          <a:p>
            <a:pPr marL="342900" indent="-342900">
              <a:buAutoNum type="arabicParenR"/>
            </a:pPr>
            <a:r>
              <a:rPr lang="en-IN" dirty="0">
                <a:solidFill>
                  <a:srgbClr val="4A4A4A"/>
                </a:solidFill>
                <a:latin typeface="Open Sans"/>
              </a:rPr>
              <a:t>Count Down Latch</a:t>
            </a:r>
          </a:p>
          <a:p>
            <a:pPr marL="342900" indent="-342900">
              <a:buAutoNum type="arabicParenR"/>
            </a:pPr>
            <a:r>
              <a:rPr lang="en-IN" dirty="0">
                <a:solidFill>
                  <a:srgbClr val="4A4A4A"/>
                </a:solidFill>
                <a:latin typeface="Open Sans"/>
              </a:rPr>
              <a:t>Cyclic Barrier</a:t>
            </a:r>
          </a:p>
          <a:p>
            <a:pPr marL="342900" indent="-342900">
              <a:buAutoNum type="arabicParenR"/>
            </a:pPr>
            <a:r>
              <a:rPr lang="en-IN" dirty="0">
                <a:solidFill>
                  <a:srgbClr val="4A4A4A"/>
                </a:solidFill>
                <a:latin typeface="Open Sans"/>
              </a:rPr>
              <a:t>Exchanger</a:t>
            </a:r>
          </a:p>
          <a:p>
            <a:pPr marL="342900" indent="-342900">
              <a:buAutoNum type="arabicParenR"/>
            </a:pPr>
            <a:r>
              <a:rPr lang="en-IN" dirty="0">
                <a:solidFill>
                  <a:srgbClr val="4A4A4A"/>
                </a:solidFill>
                <a:latin typeface="Open Sans"/>
              </a:rPr>
              <a:t>Phaser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7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339121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4278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22267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263404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112496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A2B-34D7-4926-AD08-F8C8D260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97411"/>
            <a:ext cx="4045696" cy="10702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395120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311</Words>
  <Application>Microsoft Office PowerPoint</Application>
  <PresentationFormat>Custom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Arial</vt:lpstr>
      <vt:lpstr>inherit</vt:lpstr>
      <vt:lpstr>Open Sans</vt:lpstr>
      <vt:lpstr>Source Code Pro Black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PowerPoint Presentation</vt:lpstr>
      <vt:lpstr>What is Concurrency ?</vt:lpstr>
      <vt:lpstr>The Problem with concurrency 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Title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ashish</dc:creator>
  <dc:description/>
  <cp:lastModifiedBy>ashish bansal</cp:lastModifiedBy>
  <cp:revision>159</cp:revision>
  <dcterms:created xsi:type="dcterms:W3CDTF">2018-12-21T14:55:43Z</dcterms:created>
  <dcterms:modified xsi:type="dcterms:W3CDTF">2019-12-27T10:32:48Z</dcterms:modified>
  <dc:language>en-IN</dc:language>
</cp:coreProperties>
</file>