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0" r:id="rId11"/>
    <p:sldId id="271" r:id="rId12"/>
    <p:sldId id="264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09BFC-015A-4FDC-89F0-32427DF308FF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F4AD1-9DC2-4AD9-A4A9-1D5FF518C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F4AD1-9DC2-4AD9-A4A9-1D5FF518CB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706-723A-4960-83A1-89E0AC64B201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F05-45BE-4D05-870B-110949AADFF5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EF1-0A07-4C61-AD34-D8D8460A54C2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914D-0AB6-43AF-A10E-CA6AB579A590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2783-7B7C-4AD9-AD96-375F42DAB936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DABA-A0EA-4134-BD25-F935DE9879E5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D0C-39E9-402C-8398-7B7973DD49F2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7D44-073C-4224-9DBB-FB1B6D85F932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1C35-F4F8-4FA6-B277-8C87565484AC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141-7BD8-4DF8-80D5-CA43E2489C76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8E1C-958E-4784-8A8A-C9B5179AC839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FDAB72-ACEF-45D2-9D32-7B75C4352D98}" type="datetime1">
              <a:rPr lang="en-US" smtClean="0"/>
              <a:pPr/>
              <a:t>7/8/2014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4C3AF8-BE4C-4050-A2FD-2D4307C77AF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066800"/>
          </a:xfrm>
        </p:spPr>
        <p:txBody>
          <a:bodyPr/>
          <a:lstStyle/>
          <a:p>
            <a:r>
              <a:rPr lang="en-US" dirty="0" smtClean="0"/>
              <a:t>Java Multi Threading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r>
              <a:rPr lang="en-US" dirty="0" smtClean="0"/>
              <a:t> (ashish@mkjit-solutions.com)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41148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public class </a:t>
            </a:r>
            <a:r>
              <a:rPr lang="en-US" sz="2400" dirty="0" err="1" smtClean="0">
                <a:solidFill>
                  <a:schemeClr val="accent1"/>
                </a:solidFill>
              </a:rPr>
              <a:t>MathsClass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 public </a:t>
            </a:r>
            <a:r>
              <a:rPr lang="en-US" sz="2400" dirty="0" err="1" smtClean="0">
                <a:solidFill>
                  <a:schemeClr val="accent1"/>
                </a:solidFill>
              </a:rPr>
              <a:t>int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doSum</a:t>
            </a:r>
            <a:r>
              <a:rPr lang="en-US" sz="2400" dirty="0" smtClean="0">
                <a:solidFill>
                  <a:schemeClr val="accent1"/>
                </a:solidFill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</a:rPr>
              <a:t>int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a,int</a:t>
            </a:r>
            <a:r>
              <a:rPr lang="en-US" sz="2400" dirty="0" smtClean="0">
                <a:solidFill>
                  <a:schemeClr val="accent1"/>
                </a:solidFill>
              </a:rPr>
              <a:t> b)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   </a:t>
            </a:r>
            <a:r>
              <a:rPr lang="en-US" sz="2400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	return </a:t>
            </a:r>
            <a:r>
              <a:rPr lang="en-US" sz="2400" dirty="0" smtClean="0">
                <a:solidFill>
                  <a:schemeClr val="accent1"/>
                </a:solidFill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</a:rPr>
              <a:t>a+b</a:t>
            </a:r>
            <a:r>
              <a:rPr lang="en-US" sz="2400" dirty="0" smtClean="0">
                <a:solidFill>
                  <a:schemeClr val="accent1"/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    }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762000" y="4876800"/>
            <a:ext cx="2971800" cy="1676400"/>
          </a:xfrm>
          <a:prstGeom prst="cloudCallout">
            <a:avLst>
              <a:gd name="adj1" fmla="val -17199"/>
              <a:gd name="adj2" fmla="val -91486"/>
            </a:avLst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Contains The Application Objective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838200"/>
            <a:ext cx="41148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class </a:t>
            </a:r>
            <a:r>
              <a:rPr lang="en-US" dirty="0" err="1" smtClean="0">
                <a:solidFill>
                  <a:schemeClr val="accent1"/>
                </a:solidFill>
              </a:rPr>
              <a:t>MathHandler</a:t>
            </a:r>
            <a:r>
              <a:rPr lang="en-US" dirty="0" smtClean="0">
                <a:solidFill>
                  <a:schemeClr val="accent1"/>
                </a:solidFill>
              </a:rPr>
              <a:t> implements  </a:t>
            </a:r>
            <a:r>
              <a:rPr lang="en-US" dirty="0" err="1" smtClean="0">
                <a:solidFill>
                  <a:schemeClr val="accent1"/>
                </a:solidFill>
              </a:rPr>
              <a:t>Runnable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a,b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err="1" smtClean="0">
                <a:solidFill>
                  <a:schemeClr val="accent1"/>
                </a:solidFill>
              </a:rPr>
              <a:t>MathClass</a:t>
            </a:r>
            <a:r>
              <a:rPr lang="en-US" dirty="0" smtClean="0">
                <a:solidFill>
                  <a:schemeClr val="accent1"/>
                </a:solidFill>
              </a:rPr>
              <a:t> mc;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 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MathHandler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a,int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b,MathClass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 {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</a:t>
            </a:r>
            <a:r>
              <a:rPr lang="en-US" dirty="0" err="1" smtClean="0">
                <a:solidFill>
                  <a:schemeClr val="accent1"/>
                </a:solidFill>
              </a:rPr>
              <a:t>this.a</a:t>
            </a:r>
            <a:r>
              <a:rPr lang="en-US" dirty="0" smtClean="0">
                <a:solidFill>
                  <a:schemeClr val="accent1"/>
                </a:solidFill>
              </a:rPr>
              <a:t> = a;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      </a:t>
            </a:r>
            <a:r>
              <a:rPr lang="en-US" dirty="0" err="1" smtClean="0">
                <a:solidFill>
                  <a:schemeClr val="accent1"/>
                </a:solidFill>
              </a:rPr>
              <a:t>this.b</a:t>
            </a:r>
            <a:r>
              <a:rPr lang="en-US" dirty="0" smtClean="0">
                <a:solidFill>
                  <a:schemeClr val="accent1"/>
                </a:solidFill>
              </a:rPr>
              <a:t> = b;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this.mc = mc;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 }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public void run()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{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 err="1" smtClean="0">
                <a:solidFill>
                  <a:schemeClr val="accent1"/>
                </a:solidFill>
              </a:rPr>
              <a:t>sout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mc.doSum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a,b</a:t>
            </a:r>
            <a:r>
              <a:rPr lang="en-US" dirty="0" smtClean="0">
                <a:solidFill>
                  <a:schemeClr val="accent1"/>
                </a:solidFill>
              </a:rPr>
              <a:t>)); 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  }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323088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Continue…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ThreadRunner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MathClass</a:t>
            </a:r>
            <a:r>
              <a:rPr lang="en-US" dirty="0" smtClean="0"/>
              <a:t> mc = new </a:t>
            </a:r>
            <a:r>
              <a:rPr lang="en-US" dirty="0" err="1" smtClean="0"/>
              <a:t>MathClass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    </a:t>
            </a:r>
            <a:r>
              <a:rPr lang="en-US" dirty="0" err="1" smtClean="0"/>
              <a:t>MathHandler</a:t>
            </a:r>
            <a:r>
              <a:rPr lang="en-US" dirty="0" smtClean="0"/>
              <a:t> </a:t>
            </a:r>
            <a:r>
              <a:rPr lang="en-US" dirty="0" err="1" smtClean="0"/>
              <a:t>mh</a:t>
            </a:r>
            <a:r>
              <a:rPr lang="en-US" dirty="0" smtClean="0"/>
              <a:t> = new </a:t>
            </a:r>
            <a:r>
              <a:rPr lang="en-US" dirty="0" err="1" smtClean="0"/>
              <a:t>MathHandler</a:t>
            </a:r>
            <a:r>
              <a:rPr lang="en-US" dirty="0" smtClean="0"/>
              <a:t>(10,20,mc);</a:t>
            </a:r>
          </a:p>
          <a:p>
            <a:pPr>
              <a:buNone/>
            </a:pPr>
            <a:r>
              <a:rPr lang="en-US" dirty="0" smtClean="0"/>
              <a:t>		Thread t = new Thread(</a:t>
            </a:r>
            <a:r>
              <a:rPr lang="en-US" dirty="0" err="1" smtClean="0"/>
              <a:t>mh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  <a:r>
              <a:rPr lang="en-US" dirty="0" smtClean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Method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getName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sleep();</a:t>
            </a:r>
          </a:p>
          <a:p>
            <a:r>
              <a:rPr lang="en-US" dirty="0" err="1" smtClean="0"/>
              <a:t>setPriority</a:t>
            </a:r>
            <a:r>
              <a:rPr lang="en-US" dirty="0" smtClean="0"/>
              <a:t>(); </a:t>
            </a:r>
          </a:p>
          <a:p>
            <a:r>
              <a:rPr lang="en-US" dirty="0" err="1" smtClean="0"/>
              <a:t>getPriority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 we can create threads but these threads are not fully executed by java alone.</a:t>
            </a:r>
          </a:p>
          <a:p>
            <a:r>
              <a:rPr lang="en-US" dirty="0" smtClean="0"/>
              <a:t>JVM depends on OS In build thread.</a:t>
            </a:r>
          </a:p>
          <a:p>
            <a:r>
              <a:rPr lang="en-US" dirty="0" smtClean="0"/>
              <a:t>Majorly for the services of Thread Scheduler.</a:t>
            </a:r>
          </a:p>
          <a:p>
            <a:r>
              <a:rPr lang="en-US" dirty="0" smtClean="0"/>
              <a:t>Scheduler pick any one thread at a time from the pool of threads (Thread pool).</a:t>
            </a:r>
          </a:p>
          <a:p>
            <a:pPr lvl="1"/>
            <a:r>
              <a:rPr lang="en-US" dirty="0" smtClean="0"/>
              <a:t>Based on priority of thread.</a:t>
            </a:r>
          </a:p>
          <a:p>
            <a:pPr lvl="1"/>
            <a:r>
              <a:rPr lang="en-US" dirty="0" smtClean="0"/>
              <a:t>Waiting time of Thread.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	</a:t>
            </a:r>
            <a:endParaRPr lang="en-US" dirty="0"/>
          </a:p>
        </p:txBody>
      </p:sp>
      <p:pic>
        <p:nvPicPr>
          <p:cNvPr id="6" name="Content Placeholder 5" descr="S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399"/>
            <a:ext cx="6324600" cy="40016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67000" y="2895600"/>
            <a:ext cx="3886200" cy="2286000"/>
            <a:chOff x="2895600" y="2286000"/>
            <a:chExt cx="3886200" cy="2286000"/>
          </a:xfrm>
        </p:grpSpPr>
        <p:sp>
          <p:nvSpPr>
            <p:cNvPr id="6" name="Rectangle 5"/>
            <p:cNvSpPr/>
            <p:nvPr/>
          </p:nvSpPr>
          <p:spPr>
            <a:xfrm>
              <a:off x="2895600" y="2286000"/>
              <a:ext cx="38862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2">
                      <a:lumMod val="75000"/>
                    </a:schemeClr>
                  </a:solidFill>
                </a:rPr>
                <a:t>The Resource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  <p:pic>
          <p:nvPicPr>
            <p:cNvPr id="8" name="Picture 7" descr="bu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3276600"/>
              <a:ext cx="2657475" cy="1266825"/>
            </a:xfrm>
            <a:prstGeom prst="rect">
              <a:avLst/>
            </a:prstGeom>
          </p:spPr>
        </p:pic>
      </p:grpSp>
      <p:pic>
        <p:nvPicPr>
          <p:cNvPr id="10" name="Picture 9" descr="use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1200150" cy="1200150"/>
          </a:xfrm>
          <a:prstGeom prst="rect">
            <a:avLst/>
          </a:prstGeom>
        </p:spPr>
      </p:pic>
      <p:pic>
        <p:nvPicPr>
          <p:cNvPr id="11" name="Picture 10" descr="use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524000"/>
            <a:ext cx="1200150" cy="1200150"/>
          </a:xfrm>
          <a:prstGeom prst="rect">
            <a:avLst/>
          </a:prstGeom>
        </p:spPr>
      </p:pic>
      <p:pic>
        <p:nvPicPr>
          <p:cNvPr id="12" name="Picture 11" descr="user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4953000"/>
            <a:ext cx="1143000" cy="1143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143000" y="28194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6629400" y="24384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629400" y="44196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Picture 21" descr="loc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400" y="2895600"/>
            <a:ext cx="533400" cy="533400"/>
          </a:xfrm>
          <a:prstGeom prst="rect">
            <a:avLst/>
          </a:prstGeom>
        </p:spPr>
      </p:pic>
      <p:pic>
        <p:nvPicPr>
          <p:cNvPr id="24" name="Picture 23" descr="Wai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3048000"/>
            <a:ext cx="199673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public void                         </a:t>
            </a:r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//  code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1981200"/>
            <a:ext cx="199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Synchronized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4419600"/>
            <a:ext cx="590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Such a Synchronization is called method Synchronization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Waiting of Object and Notifying 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Object class provide three important methods that allowed threads to communicate </a:t>
            </a:r>
          </a:p>
          <a:p>
            <a:pPr>
              <a:buNone/>
            </a:pPr>
            <a:r>
              <a:rPr lang="en-US" dirty="0" smtClean="0"/>
              <a:t>These methods are wait(), notify() and </a:t>
            </a:r>
            <a:r>
              <a:rPr lang="en-US" dirty="0" err="1" smtClean="0"/>
              <a:t>notifyAll</a:t>
            </a:r>
            <a:r>
              <a:rPr lang="en-US" dirty="0" smtClean="0"/>
              <a:t>()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2004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Rules to invoke these methods.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1148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Current Thread which Invoke these method must acquire lock first, otherwise </a:t>
            </a:r>
            <a:br>
              <a:rPr lang="en-US" sz="2800" b="1" dirty="0" smtClean="0"/>
            </a:br>
            <a:r>
              <a:rPr lang="en-US" sz="2800" b="1" dirty="0" smtClean="0"/>
              <a:t>it will leads an exception called</a:t>
            </a:r>
            <a:br>
              <a:rPr lang="en-US" sz="2800" b="1" dirty="0" smtClean="0"/>
            </a:br>
            <a:r>
              <a:rPr lang="en-US" sz="2800" b="1" dirty="0" err="1" smtClean="0"/>
              <a:t>java.lang.IllegalMonitorStateException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1722120"/>
          </a:xfrm>
        </p:spPr>
        <p:txBody>
          <a:bodyPr/>
          <a:lstStyle/>
          <a:p>
            <a:r>
              <a:rPr lang="en-US" dirty="0" smtClean="0"/>
              <a:t>By calling a wait() , object give up the monitor(execution area) and go to sleep , unit the another thread enter the same monitor and notify the object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r>
              <a:rPr lang="en-US" dirty="0" smtClean="0"/>
              <a:t> (ashish@mkjit-solutions.com)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" y="3810000"/>
            <a:ext cx="1524000" cy="1295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1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3505200"/>
            <a:ext cx="1905000" cy="205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 </a:t>
            </a:r>
            <a:br>
              <a:rPr lang="en-US" dirty="0" smtClean="0"/>
            </a:br>
            <a:r>
              <a:rPr lang="en-US" dirty="0" smtClean="0"/>
              <a:t>(Execution Area)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029200" y="3429000"/>
            <a:ext cx="3352800" cy="2514600"/>
            <a:chOff x="5029200" y="3429000"/>
            <a:chExt cx="3352800" cy="2514600"/>
          </a:xfrm>
        </p:grpSpPr>
        <p:sp>
          <p:nvSpPr>
            <p:cNvPr id="8" name="Rectangle 7"/>
            <p:cNvSpPr/>
            <p:nvPr/>
          </p:nvSpPr>
          <p:spPr>
            <a:xfrm>
              <a:off x="5029200" y="3429000"/>
              <a:ext cx="3352800" cy="2514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/>
              </a:r>
              <a:br>
                <a:rPr lang="en-US" dirty="0" smtClean="0">
                  <a:solidFill>
                    <a:schemeClr val="bg1"/>
                  </a:solidFill>
                </a:rPr>
              </a:br>
              <a:r>
                <a:rPr lang="en-US" dirty="0" smtClean="0">
                  <a:solidFill>
                    <a:schemeClr val="bg1"/>
                  </a:solidFill>
                </a:rPr>
                <a:t>Object When Inside Monitor it Acquires the Lock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867400" y="3581400"/>
              <a:ext cx="1828800" cy="1447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1 </a:t>
              </a:r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2590800" y="3200400"/>
            <a:ext cx="1981200" cy="1752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2</a:t>
            </a:r>
            <a:br>
              <a:rPr lang="en-US" dirty="0" smtClean="0"/>
            </a:br>
            <a:r>
              <a:rPr lang="en-US" dirty="0" smtClean="0"/>
              <a:t>Have to wait </a:t>
            </a:r>
            <a:r>
              <a:rPr lang="en-US" dirty="0" err="1" smtClean="0"/>
              <a:t>ouside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2514600"/>
            <a:ext cx="3352800" cy="236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3048000"/>
            <a:ext cx="228600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000" y="3200400"/>
            <a:ext cx="228600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2362200"/>
            <a:ext cx="21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Notify() by Object 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71600" y="2819400"/>
            <a:ext cx="22860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00555 L 0.35 -0.00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 Touch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Single Thread and Multi Thread Operations.</a:t>
            </a:r>
          </a:p>
          <a:p>
            <a:r>
              <a:rPr lang="en-US" dirty="0" smtClean="0"/>
              <a:t>Single Thread Program has an Initial entry point that is main method.</a:t>
            </a:r>
          </a:p>
          <a:p>
            <a:r>
              <a:rPr lang="en-US" dirty="0" smtClean="0"/>
              <a:t>Multi-Thread program has an initial entry point and then many entry and exit point.</a:t>
            </a:r>
          </a:p>
          <a:p>
            <a:r>
              <a:rPr lang="en-US" dirty="0" smtClean="0"/>
              <a:t>Java has built-in support of concurrent programming.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is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a smallest sequence of independent program that can be managed by Thread Scheduler.</a:t>
            </a:r>
          </a:p>
          <a:p>
            <a:r>
              <a:rPr lang="en-US" dirty="0" smtClean="0"/>
              <a:t>One process may contains several threads, each thread is independent and dedicated for its own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pic>
        <p:nvPicPr>
          <p:cNvPr id="6" name="Picture 5" descr="a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86200"/>
            <a:ext cx="575786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323088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Continue 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Threads share resources so that they cost less during processing and generate fastest result, but this may also leads to a common resources.</a:t>
            </a:r>
          </a:p>
          <a:p>
            <a:r>
              <a:rPr lang="en-US" dirty="0" smtClean="0"/>
              <a:t>A Thread itself not a program</a:t>
            </a:r>
            <a:br>
              <a:rPr lang="en-US" dirty="0" smtClean="0"/>
            </a:br>
            <a:r>
              <a:rPr lang="en-US" dirty="0" smtClean="0"/>
              <a:t>whereas it runs within </a:t>
            </a:r>
            <a:br>
              <a:rPr lang="en-US" dirty="0" smtClean="0"/>
            </a:br>
            <a:r>
              <a:rPr lang="en-US" dirty="0" smtClean="0"/>
              <a:t>the program.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sha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819400"/>
            <a:ext cx="42672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why threads are called light weight process. </a:t>
            </a:r>
          </a:p>
          <a:p>
            <a:r>
              <a:rPr lang="en-US" dirty="0" smtClean="0"/>
              <a:t>A thread are independent.</a:t>
            </a:r>
          </a:p>
          <a:p>
            <a:r>
              <a:rPr lang="en-US" dirty="0" smtClean="0"/>
              <a:t>Share execution path.</a:t>
            </a:r>
          </a:p>
          <a:p>
            <a:r>
              <a:rPr lang="en-US" dirty="0" smtClean="0"/>
              <a:t>Share same stack and heap.</a:t>
            </a:r>
          </a:p>
          <a:p>
            <a:r>
              <a:rPr lang="en-US" dirty="0" smtClean="0"/>
              <a:t>But each thread has its own stack.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" y="2209800"/>
            <a:ext cx="1676400" cy="1219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2286000" y="2819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95600" y="2133600"/>
            <a:ext cx="2667000" cy="1219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Runnable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2590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200" y="2057400"/>
            <a:ext cx="2667000" cy="1219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Running</a:t>
            </a:r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2743200" y="4038600"/>
            <a:ext cx="1676400" cy="1219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Wait</a:t>
            </a:r>
            <a:endParaRPr lang="en-US" sz="3200" dirty="0"/>
          </a:p>
        </p:txBody>
      </p:sp>
      <p:cxnSp>
        <p:nvCxnSpPr>
          <p:cNvPr id="21" name="Straight Arrow Connector 20"/>
          <p:cNvCxnSpPr>
            <a:stCxn id="15" idx="3"/>
          </p:cNvCxnSpPr>
          <p:nvPr/>
        </p:nvCxnSpPr>
        <p:spPr>
          <a:xfrm rot="5400000">
            <a:off x="4792312" y="2649141"/>
            <a:ext cx="1321550" cy="2219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11" idx="3"/>
          </p:cNvCxnSpPr>
          <p:nvPr/>
        </p:nvCxnSpPr>
        <p:spPr>
          <a:xfrm rot="16200000" flipV="1">
            <a:off x="3001613" y="3458812"/>
            <a:ext cx="864348" cy="2952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5257800" y="22860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72200" y="4724400"/>
            <a:ext cx="1676400" cy="1219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Exit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6705601" y="3886200"/>
            <a:ext cx="1523999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can be created by two ways </a:t>
            </a:r>
          </a:p>
          <a:p>
            <a:pPr lvl="1"/>
            <a:r>
              <a:rPr lang="en-US" dirty="0" smtClean="0"/>
              <a:t>By extending Thread class.</a:t>
            </a:r>
          </a:p>
          <a:p>
            <a:pPr lvl="1"/>
            <a:r>
              <a:rPr lang="en-US" dirty="0" smtClean="0"/>
              <a:t>By Implementing </a:t>
            </a:r>
            <a:r>
              <a:rPr lang="en-US" dirty="0" err="1" smtClean="0"/>
              <a:t>Runnable</a:t>
            </a:r>
            <a:r>
              <a:rPr lang="en-US" dirty="0" smtClean="0"/>
              <a:t> Interface.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 Using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MyThread</a:t>
            </a:r>
            <a:r>
              <a:rPr lang="en-US" dirty="0" smtClean="0"/>
              <a:t> extends Thread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void </a:t>
            </a:r>
          </a:p>
          <a:p>
            <a:pPr>
              <a:buNone/>
            </a:pP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//Thread Execution Code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______________________________________</a:t>
            </a:r>
            <a:br>
              <a:rPr lang="en-US" dirty="0" smtClean="0"/>
            </a:b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= new </a:t>
            </a:r>
            <a:r>
              <a:rPr lang="en-US" dirty="0" err="1" smtClean="0"/>
              <a:t>MyThread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               // will call run method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r>
              <a:rPr lang="en-US" dirty="0" smtClean="0"/>
              <a:t> (ashish@mkjit-solutions.com)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2819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Run()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638800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</a:t>
            </a:r>
            <a:r>
              <a:rPr lang="en-US" sz="2400" dirty="0" err="1" smtClean="0"/>
              <a:t>t.start</a:t>
            </a:r>
            <a:r>
              <a:rPr lang="en-US" sz="2400" dirty="0" smtClean="0"/>
              <a:t>( );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2514600"/>
            <a:ext cx="3077894" cy="13234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Bookman Old Style" pitchFamily="18" charset="0"/>
              </a:rPr>
              <a:t>So run() is responsible for </a:t>
            </a:r>
            <a:r>
              <a:rPr lang="en-US" sz="2000" i="1" dirty="0" smtClean="0">
                <a:latin typeface="Bookman Old Style" pitchFamily="18" charset="0"/>
              </a:rPr>
              <a:t>containing </a:t>
            </a:r>
            <a:r>
              <a:rPr lang="en-US" sz="2000" i="1" dirty="0" smtClean="0">
                <a:latin typeface="Bookman Old Style" pitchFamily="18" charset="0"/>
              </a:rPr>
              <a:t>the </a:t>
            </a:r>
            <a:r>
              <a:rPr lang="en-US" sz="2000" i="1" dirty="0" smtClean="0">
                <a:latin typeface="Bookman Old Style" pitchFamily="18" charset="0"/>
              </a:rPr>
              <a:t>code, </a:t>
            </a:r>
            <a:r>
              <a:rPr lang="en-US" sz="2000" i="1" dirty="0" smtClean="0">
                <a:latin typeface="Bookman Old Style" pitchFamily="18" charset="0"/>
              </a:rPr>
              <a:t>which </a:t>
            </a:r>
            <a:r>
              <a:rPr lang="en-US" sz="2000" i="1" dirty="0" smtClean="0">
                <a:latin typeface="Bookman Old Style" pitchFamily="18" charset="0"/>
              </a:rPr>
              <a:t>the thread </a:t>
            </a:r>
            <a:r>
              <a:rPr lang="en-US" sz="2000" i="1" dirty="0" smtClean="0">
                <a:latin typeface="Bookman Old Style" pitchFamily="18" charset="0"/>
              </a:rPr>
              <a:t>suppose to </a:t>
            </a:r>
            <a:r>
              <a:rPr lang="en-US" sz="2000" i="1" dirty="0" smtClean="0">
                <a:latin typeface="Bookman Old Style" pitchFamily="18" charset="0"/>
              </a:rPr>
              <a:t>execute.</a:t>
            </a:r>
            <a:endParaRPr lang="en-US" sz="2000" i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Runnable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MyThread</a:t>
            </a:r>
            <a:r>
              <a:rPr lang="en-US" dirty="0" smtClean="0"/>
              <a:t> implements </a:t>
            </a:r>
            <a:r>
              <a:rPr lang="en-US" dirty="0" err="1" smtClean="0"/>
              <a:t>Runnable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void run(){}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_________________________________________</a:t>
            </a:r>
            <a:br>
              <a:rPr lang="en-US" dirty="0" smtClean="0"/>
            </a:b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= new </a:t>
            </a:r>
            <a:r>
              <a:rPr lang="en-US" dirty="0" err="1" smtClean="0"/>
              <a:t>MyThread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Thread t = new Thread(</a:t>
            </a:r>
            <a:r>
              <a:rPr lang="en-US" dirty="0" err="1" smtClean="0"/>
              <a:t>mt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(ashish@mkjit-solutions.com)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3AF8-BE4C-4050-A2FD-2D4307C77AF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925</TotalTime>
  <Words>592</Words>
  <Application>Microsoft Office PowerPoint</Application>
  <PresentationFormat>On-screen Show (4:3)</PresentationFormat>
  <Paragraphs>169</Paragraphs>
  <Slides>20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Java Multi Threading </vt:lpstr>
      <vt:lpstr>The Thread Touch </vt:lpstr>
      <vt:lpstr>But what is Thread</vt:lpstr>
      <vt:lpstr>Continue ….</vt:lpstr>
      <vt:lpstr>Continue…</vt:lpstr>
      <vt:lpstr>Thread Life Cycle</vt:lpstr>
      <vt:lpstr>Creation of Thread</vt:lpstr>
      <vt:lpstr>Creating Thread Using Class</vt:lpstr>
      <vt:lpstr>Using Runnable Interface</vt:lpstr>
      <vt:lpstr>The Example</vt:lpstr>
      <vt:lpstr>Continue…</vt:lpstr>
      <vt:lpstr>Some Basic Method of Threads</vt:lpstr>
      <vt:lpstr>Thread Scheduler </vt:lpstr>
      <vt:lpstr>Synchronization  </vt:lpstr>
      <vt:lpstr>The Process</vt:lpstr>
      <vt:lpstr>The Code</vt:lpstr>
      <vt:lpstr>Waiting of Object and Notifying It </vt:lpstr>
      <vt:lpstr>Wait() </vt:lpstr>
      <vt:lpstr>Notify()</vt:lpstr>
      <vt:lpstr>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Multi Threading</dc:title>
  <dc:creator>ashish</dc:creator>
  <cp:lastModifiedBy>ashish</cp:lastModifiedBy>
  <cp:revision>60</cp:revision>
  <dcterms:created xsi:type="dcterms:W3CDTF">2014-07-07T16:16:48Z</dcterms:created>
  <dcterms:modified xsi:type="dcterms:W3CDTF">2014-07-08T12:53:37Z</dcterms:modified>
</cp:coreProperties>
</file>