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6" r:id="rId5"/>
    <p:sldId id="272" r:id="rId6"/>
    <p:sldId id="273" r:id="rId7"/>
    <p:sldId id="274" r:id="rId8"/>
    <p:sldId id="275" r:id="rId9"/>
    <p:sldId id="276" r:id="rId10"/>
    <p:sldId id="271" r:id="rId11"/>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41" name="PlaceHolder 2"/>
          <p:cNvSpPr>
            <a:spLocks noGrp="1"/>
          </p:cNvSpPr>
          <p:nvPr>
            <p:ph type="subTitle"/>
          </p:nvPr>
        </p:nvSpPr>
        <p:spPr>
          <a:xfrm>
            <a:off x="599760" y="1768680"/>
            <a:ext cx="107982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43"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45"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760" y="301320"/>
            <a:ext cx="1079820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5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599760" y="1768680"/>
            <a:ext cx="107982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54"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79" name="PlaceHolder 2"/>
          <p:cNvSpPr>
            <a:spLocks noGrp="1"/>
          </p:cNvSpPr>
          <p:nvPr>
            <p:ph type="subTitle"/>
          </p:nvPr>
        </p:nvSpPr>
        <p:spPr>
          <a:xfrm>
            <a:off x="599760" y="1768680"/>
            <a:ext cx="10798200" cy="43840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81"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83"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99760" y="301320"/>
            <a:ext cx="1079820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88"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92"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96"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100"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108"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760" y="301320"/>
            <a:ext cx="10798200" cy="5850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760" y="301320"/>
            <a:ext cx="10798200" cy="1261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99040" y="301320"/>
            <a:ext cx="10798200" cy="1261800"/>
          </a:xfrm>
          <a:prstGeom prst="rect">
            <a:avLst/>
          </a:prstGeom>
        </p:spPr>
        <p:txBody>
          <a:bodyPr lIns="0" tIns="0" rIns="0" bIns="0" anchor="ctr">
            <a:normAutofit/>
          </a:bodyPr>
          <a:lstStyle/>
          <a:p>
            <a:r>
              <a:rPr lang="en-IN" sz="1800" b="0" strike="noStrike" spc="-1">
                <a:latin typeface="Arial"/>
              </a:rPr>
              <a:t>Click to edit the title text format</a:t>
            </a:r>
          </a:p>
        </p:txBody>
      </p:sp>
      <p:sp>
        <p:nvSpPr>
          <p:cNvPr id="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040" y="301320"/>
            <a:ext cx="10798200" cy="1261800"/>
          </a:xfrm>
          <a:prstGeom prst="rect">
            <a:avLst/>
          </a:prstGeom>
        </p:spPr>
        <p:txBody>
          <a:bodyPr lIns="0" tIns="0" rIns="0" bIns="0" anchor="ctr">
            <a:normAutofit/>
          </a:bodyPr>
          <a:lstStyle/>
          <a:p>
            <a:r>
              <a:rPr lang="en-IN" sz="1800" b="0" strike="noStrike" spc="-1">
                <a:latin typeface="Arial"/>
              </a:rPr>
              <a:t>Click to edit the title text format</a:t>
            </a:r>
          </a:p>
        </p:txBody>
      </p:sp>
      <p:sp>
        <p:nvSpPr>
          <p:cNvPr id="39" name="PlaceHolder 2"/>
          <p:cNvSpPr>
            <a:spLocks noGrp="1"/>
          </p:cNvSpPr>
          <p:nvPr>
            <p:ph type="body"/>
          </p:nvPr>
        </p:nvSpPr>
        <p:spPr>
          <a:xfrm>
            <a:off x="599040" y="1828800"/>
            <a:ext cx="10830600" cy="5394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99760" y="301320"/>
            <a:ext cx="10798200" cy="1261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48640" y="301320"/>
            <a:ext cx="10798200" cy="44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IN" sz="8000" b="0" strike="noStrike" spc="-1" dirty="0">
                <a:solidFill>
                  <a:srgbClr val="04617B"/>
                </a:solidFill>
                <a:latin typeface="Source Sans Pro Light"/>
              </a:rPr>
              <a:t>Java 8 Date &amp; Time API</a:t>
            </a:r>
            <a:endParaRPr lang="en-IN" sz="8000" b="0" strike="noStrike" spc="-1" dirty="0">
              <a:latin typeface="Arial"/>
            </a:endParaRPr>
          </a:p>
        </p:txBody>
      </p:sp>
      <p:sp>
        <p:nvSpPr>
          <p:cNvPr id="115" name="CustomShape 2"/>
          <p:cNvSpPr/>
          <p:nvPr/>
        </p:nvSpPr>
        <p:spPr>
          <a:xfrm>
            <a:off x="552960" y="5216400"/>
            <a:ext cx="10789560" cy="1549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IN" sz="3600" b="1" strike="noStrike" spc="-1" dirty="0">
                <a:solidFill>
                  <a:srgbClr val="DBF5F9"/>
                </a:solidFill>
                <a:latin typeface="Source Sans Pro"/>
              </a:rPr>
              <a:t>Manipulating Date &amp; Time Using All New Date API</a:t>
            </a:r>
            <a:endParaRPr lang="en-IN" sz="3600" b="0" strike="noStrike" spc="-1" dirty="0">
              <a:latin typeface="Arial"/>
            </a:endParaRPr>
          </a:p>
        </p:txBody>
      </p:sp>
      <p:pic>
        <p:nvPicPr>
          <p:cNvPr id="116" name="Picture 115"/>
          <p:cNvPicPr/>
          <p:nvPr/>
        </p:nvPicPr>
        <p:blipFill>
          <a:blip r:embed="rId2"/>
          <a:stretch/>
        </p:blipFill>
        <p:spPr>
          <a:xfrm>
            <a:off x="9802800" y="6757560"/>
            <a:ext cx="2195640" cy="802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7000"/>
          </a:bodyPr>
          <a:lstStyle/>
          <a:p>
            <a:pPr>
              <a:lnSpc>
                <a:spcPct val="100000"/>
              </a:lnSpc>
            </a:pPr>
            <a:endParaRPr lang="en-IN" sz="6000" b="0" strike="noStrike" spc="-1" dirty="0">
              <a:latin typeface="Arial"/>
            </a:endParaRPr>
          </a:p>
        </p:txBody>
      </p:sp>
      <p:sp>
        <p:nvSpPr>
          <p:cNvPr id="3" name="TextBox 2">
            <a:extLst>
              <a:ext uri="{FF2B5EF4-FFF2-40B4-BE49-F238E27FC236}">
                <a16:creationId xmlns:a16="http://schemas.microsoft.com/office/drawing/2014/main" id="{BEB8B7EC-3533-41C6-AFE3-D117876094AB}"/>
              </a:ext>
            </a:extLst>
          </p:cNvPr>
          <p:cNvSpPr txBox="1"/>
          <p:nvPr/>
        </p:nvSpPr>
        <p:spPr>
          <a:xfrm>
            <a:off x="374073" y="467813"/>
            <a:ext cx="3406702" cy="830997"/>
          </a:xfrm>
          <a:prstGeom prst="rect">
            <a:avLst/>
          </a:prstGeom>
          <a:noFill/>
        </p:spPr>
        <p:txBody>
          <a:bodyPr wrap="none" rtlCol="0">
            <a:spAutoFit/>
          </a:bodyPr>
          <a:lstStyle/>
          <a:p>
            <a:r>
              <a:rPr lang="en-IN" sz="4800" dirty="0"/>
              <a:t>Introduction</a:t>
            </a:r>
          </a:p>
        </p:txBody>
      </p:sp>
      <p:sp>
        <p:nvSpPr>
          <p:cNvPr id="4" name="TextBox 3">
            <a:extLst>
              <a:ext uri="{FF2B5EF4-FFF2-40B4-BE49-F238E27FC236}">
                <a16:creationId xmlns:a16="http://schemas.microsoft.com/office/drawing/2014/main" id="{AB23097B-992F-425D-8E2D-F5677490C316}"/>
              </a:ext>
            </a:extLst>
          </p:cNvPr>
          <p:cNvSpPr txBox="1"/>
          <p:nvPr/>
        </p:nvSpPr>
        <p:spPr>
          <a:xfrm>
            <a:off x="183861" y="1645303"/>
            <a:ext cx="11814464" cy="2862322"/>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100F0E"/>
                </a:solidFill>
                <a:latin typeface="Oracle Sans"/>
              </a:rPr>
              <a:t>Java SE 8 will ship with a new date and time API in </a:t>
            </a:r>
            <a:r>
              <a:rPr lang="en-US" altLang="en-US" dirty="0" err="1">
                <a:solidFill>
                  <a:srgbClr val="4C5959"/>
                </a:solidFill>
                <a:latin typeface="Courier"/>
              </a:rPr>
              <a:t>java.time</a:t>
            </a:r>
            <a:r>
              <a:rPr lang="en-US" altLang="en-US" dirty="0">
                <a:solidFill>
                  <a:srgbClr val="100F0E"/>
                </a:solidFill>
                <a:latin typeface="Oracle Sans"/>
              </a:rPr>
              <a:t> that offers greatly improved safety and functionality for developers.</a:t>
            </a:r>
            <a:r>
              <a:rPr lang="en-US" altLang="en-US" dirty="0"/>
              <a:t> </a:t>
            </a:r>
          </a:p>
          <a:p>
            <a:endParaRPr lang="en-US" altLang="en-US" dirty="0">
              <a:solidFill>
                <a:srgbClr val="100F0E"/>
              </a:solidFill>
              <a:latin typeface="Oracle Sans"/>
            </a:endParaRPr>
          </a:p>
          <a:p>
            <a:r>
              <a:rPr lang="en-GB" dirty="0">
                <a:solidFill>
                  <a:srgbClr val="100F0E"/>
                </a:solidFill>
                <a:latin typeface="Oracle Sans"/>
              </a:rPr>
              <a:t>The new API models the domain well, with a good selection of classes for modelling a wide variety of developer use cases.</a:t>
            </a:r>
          </a:p>
          <a:p>
            <a:endParaRPr lang="en-GB" dirty="0">
              <a:solidFill>
                <a:srgbClr val="100F0E"/>
              </a:solidFill>
              <a:latin typeface="Oracle Sans"/>
            </a:endParaRPr>
          </a:p>
          <a:p>
            <a:r>
              <a:rPr lang="en-GB" dirty="0">
                <a:solidFill>
                  <a:srgbClr val="100F0E"/>
                </a:solidFill>
                <a:latin typeface="Oracle Sans"/>
              </a:rPr>
              <a:t>The existing classes (such as </a:t>
            </a:r>
            <a:r>
              <a:rPr lang="en-GB" dirty="0" err="1">
                <a:solidFill>
                  <a:srgbClr val="100F0E"/>
                </a:solidFill>
                <a:latin typeface="Oracle Sans"/>
              </a:rPr>
              <a:t>java.util.Date</a:t>
            </a:r>
            <a:r>
              <a:rPr lang="en-GB" dirty="0">
                <a:solidFill>
                  <a:srgbClr val="100F0E"/>
                </a:solidFill>
                <a:latin typeface="Oracle Sans"/>
              </a:rPr>
              <a:t> and </a:t>
            </a:r>
            <a:r>
              <a:rPr lang="en-GB" dirty="0" err="1">
                <a:solidFill>
                  <a:srgbClr val="100F0E"/>
                </a:solidFill>
                <a:latin typeface="Oracle Sans"/>
              </a:rPr>
              <a:t>SimpleDateFormatter</a:t>
            </a:r>
            <a:r>
              <a:rPr lang="en-GB" dirty="0">
                <a:solidFill>
                  <a:srgbClr val="100F0E"/>
                </a:solidFill>
                <a:latin typeface="Oracle Sans"/>
              </a:rPr>
              <a:t>) aren’t thread-safe, leading to potential concurrency issues.</a:t>
            </a:r>
          </a:p>
          <a:p>
            <a:endParaRPr lang="en-GB" dirty="0">
              <a:solidFill>
                <a:srgbClr val="100F0E"/>
              </a:solidFill>
              <a:latin typeface="Oracle Sans"/>
            </a:endParaRPr>
          </a:p>
          <a:p>
            <a:r>
              <a:rPr lang="en-GB" dirty="0"/>
              <a:t>Some of the date and time classes also exhibit quite poor API design. For example, years in </a:t>
            </a:r>
            <a:r>
              <a:rPr lang="en-GB" dirty="0" err="1"/>
              <a:t>java.util.Date</a:t>
            </a:r>
            <a:r>
              <a:rPr lang="en-GB" dirty="0"/>
              <a:t> start at 1900, months start at 1, and days start at 0—not very intuitive.</a:t>
            </a:r>
            <a:endParaRPr lang="en-IN"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686A-D95B-42FA-A064-822D831A17A7}"/>
              </a:ext>
            </a:extLst>
          </p:cNvPr>
          <p:cNvSpPr>
            <a:spLocks noGrp="1"/>
          </p:cNvSpPr>
          <p:nvPr>
            <p:ph type="title"/>
          </p:nvPr>
        </p:nvSpPr>
        <p:spPr>
          <a:xfrm>
            <a:off x="319206" y="145115"/>
            <a:ext cx="10798200" cy="1261800"/>
          </a:xfrm>
        </p:spPr>
        <p:txBody>
          <a:bodyPr/>
          <a:lstStyle/>
          <a:p>
            <a:r>
              <a:rPr lang="en-IN" dirty="0" err="1"/>
              <a:t>LocalDate</a:t>
            </a:r>
            <a:r>
              <a:rPr lang="en-IN" dirty="0"/>
              <a:t> &amp; </a:t>
            </a:r>
            <a:r>
              <a:rPr lang="en-IN" dirty="0" err="1"/>
              <a:t>LocalTime</a:t>
            </a:r>
            <a:r>
              <a:rPr lang="en-IN" dirty="0"/>
              <a:t> class</a:t>
            </a:r>
          </a:p>
        </p:txBody>
      </p:sp>
      <p:sp>
        <p:nvSpPr>
          <p:cNvPr id="4" name="Rectangle 3">
            <a:extLst>
              <a:ext uri="{FF2B5EF4-FFF2-40B4-BE49-F238E27FC236}">
                <a16:creationId xmlns:a16="http://schemas.microsoft.com/office/drawing/2014/main" id="{EC880465-CACE-4625-B885-257F2CE3E6C0}"/>
              </a:ext>
            </a:extLst>
          </p:cNvPr>
          <p:cNvSpPr/>
          <p:nvPr/>
        </p:nvSpPr>
        <p:spPr>
          <a:xfrm>
            <a:off x="101312" y="1707859"/>
            <a:ext cx="11897013" cy="1754326"/>
          </a:xfrm>
          <a:prstGeom prst="rect">
            <a:avLst/>
          </a:prstGeom>
        </p:spPr>
        <p:txBody>
          <a:bodyPr wrap="square">
            <a:spAutoFit/>
          </a:bodyPr>
          <a:lstStyle/>
          <a:p>
            <a:r>
              <a:rPr lang="en-IN" dirty="0"/>
              <a:t>The first classes you will probably encounter when using the new API are </a:t>
            </a:r>
            <a:r>
              <a:rPr lang="en-IN" dirty="0" err="1"/>
              <a:t>LocalDate</a:t>
            </a:r>
            <a:r>
              <a:rPr lang="en-IN" dirty="0"/>
              <a:t> and </a:t>
            </a:r>
            <a:r>
              <a:rPr lang="en-IN" dirty="0" err="1"/>
              <a:t>LocalTime</a:t>
            </a:r>
            <a:r>
              <a:rPr lang="en-IN" dirty="0"/>
              <a:t>.</a:t>
            </a:r>
          </a:p>
          <a:p>
            <a:endParaRPr lang="en-IN" dirty="0"/>
          </a:p>
          <a:p>
            <a:r>
              <a:rPr lang="en-IN" dirty="0"/>
              <a:t>They are local in the sense that they represent date and time from the context of the observer,</a:t>
            </a:r>
          </a:p>
          <a:p>
            <a:r>
              <a:rPr lang="en-IN" dirty="0"/>
              <a:t>such as a calendar on a desk or a clock on your wall. </a:t>
            </a:r>
          </a:p>
          <a:p>
            <a:endParaRPr lang="en-IN" dirty="0"/>
          </a:p>
          <a:p>
            <a:r>
              <a:rPr lang="en-IN" dirty="0"/>
              <a:t>There is also a composite class called </a:t>
            </a:r>
            <a:r>
              <a:rPr lang="en-IN" dirty="0" err="1"/>
              <a:t>LocalDateTime</a:t>
            </a:r>
            <a:r>
              <a:rPr lang="en-IN" dirty="0"/>
              <a:t>, which is a pairing of </a:t>
            </a:r>
            <a:r>
              <a:rPr lang="en-IN" dirty="0" err="1"/>
              <a:t>LocalDate</a:t>
            </a:r>
            <a:r>
              <a:rPr lang="en-IN" dirty="0"/>
              <a:t> and </a:t>
            </a:r>
            <a:r>
              <a:rPr lang="en-IN" dirty="0" err="1"/>
              <a:t>LocalTime</a:t>
            </a:r>
            <a:r>
              <a:rPr lang="en-IN" dirty="0"/>
              <a:t>.</a:t>
            </a:r>
          </a:p>
        </p:txBody>
      </p:sp>
      <p:sp>
        <p:nvSpPr>
          <p:cNvPr id="5" name="Rectangle 4">
            <a:extLst>
              <a:ext uri="{FF2B5EF4-FFF2-40B4-BE49-F238E27FC236}">
                <a16:creationId xmlns:a16="http://schemas.microsoft.com/office/drawing/2014/main" id="{ED92D45B-533B-42E6-B2BF-778460CA042D}"/>
              </a:ext>
            </a:extLst>
          </p:cNvPr>
          <p:cNvSpPr/>
          <p:nvPr/>
        </p:nvSpPr>
        <p:spPr>
          <a:xfrm>
            <a:off x="101312" y="3763129"/>
            <a:ext cx="11661197" cy="646331"/>
          </a:xfrm>
          <a:prstGeom prst="rect">
            <a:avLst/>
          </a:prstGeom>
        </p:spPr>
        <p:txBody>
          <a:bodyPr wrap="square">
            <a:spAutoFit/>
          </a:bodyPr>
          <a:lstStyle/>
          <a:p>
            <a:r>
              <a:rPr lang="en-IN" dirty="0" err="1"/>
              <a:t>LocalDate</a:t>
            </a:r>
            <a:r>
              <a:rPr lang="en-IN" dirty="0"/>
              <a:t>, </a:t>
            </a:r>
            <a:r>
              <a:rPr lang="en-IN" dirty="0" err="1"/>
              <a:t>LocalTime</a:t>
            </a:r>
            <a:r>
              <a:rPr lang="en-IN" dirty="0"/>
              <a:t>, and </a:t>
            </a:r>
            <a:r>
              <a:rPr lang="en-IN" dirty="0" err="1"/>
              <a:t>LocaleDateTime</a:t>
            </a:r>
            <a:r>
              <a:rPr lang="en-IN" dirty="0"/>
              <a:t> are the most commonly used classes in the new Date API. These classes provide information independent of time zone i.e. we need not worry about the time zone.</a:t>
            </a:r>
          </a:p>
        </p:txBody>
      </p:sp>
    </p:spTree>
    <p:extLst>
      <p:ext uri="{BB962C8B-B14F-4D97-AF65-F5344CB8AC3E}">
        <p14:creationId xmlns:p14="http://schemas.microsoft.com/office/powerpoint/2010/main" val="3144380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2687-62DC-4980-85E2-17F7293D5AB7}"/>
              </a:ext>
            </a:extLst>
          </p:cNvPr>
          <p:cNvSpPr>
            <a:spLocks noGrp="1"/>
          </p:cNvSpPr>
          <p:nvPr>
            <p:ph type="title"/>
          </p:nvPr>
        </p:nvSpPr>
        <p:spPr>
          <a:xfrm>
            <a:off x="236078" y="176271"/>
            <a:ext cx="10798200" cy="1261800"/>
          </a:xfrm>
        </p:spPr>
        <p:txBody>
          <a:bodyPr/>
          <a:lstStyle/>
          <a:p>
            <a:r>
              <a:rPr lang="en-IN" dirty="0"/>
              <a:t>Working with Date Class</a:t>
            </a:r>
          </a:p>
        </p:txBody>
      </p:sp>
      <p:sp>
        <p:nvSpPr>
          <p:cNvPr id="4" name="Rectangle 3">
            <a:extLst>
              <a:ext uri="{FF2B5EF4-FFF2-40B4-BE49-F238E27FC236}">
                <a16:creationId xmlns:a16="http://schemas.microsoft.com/office/drawing/2014/main" id="{F4EE0447-4F66-4143-B3DB-9DE740413CAE}"/>
              </a:ext>
            </a:extLst>
          </p:cNvPr>
          <p:cNvSpPr/>
          <p:nvPr/>
        </p:nvSpPr>
        <p:spPr>
          <a:xfrm>
            <a:off x="122093" y="1596976"/>
            <a:ext cx="11765107" cy="2308324"/>
          </a:xfrm>
          <a:prstGeom prst="rect">
            <a:avLst/>
          </a:prstGeom>
        </p:spPr>
        <p:txBody>
          <a:bodyPr wrap="square">
            <a:spAutoFit/>
          </a:bodyPr>
          <a:lstStyle/>
          <a:p>
            <a:pPr marL="342900" indent="-342900">
              <a:buAutoNum type="arabicParenR"/>
            </a:pPr>
            <a:r>
              <a:rPr lang="en-GB" dirty="0">
                <a:solidFill>
                  <a:srgbClr val="222222"/>
                </a:solidFill>
                <a:latin typeface="Arial" panose="020B0604020202020204" pitchFamily="34" charset="0"/>
              </a:rPr>
              <a:t>LocalDate represents date without time zone in ISO format. </a:t>
            </a:r>
            <a:br>
              <a:rPr lang="en-GB" dirty="0">
                <a:solidFill>
                  <a:srgbClr val="222222"/>
                </a:solidFill>
                <a:latin typeface="Arial" panose="020B0604020202020204" pitchFamily="34" charset="0"/>
              </a:rPr>
            </a:br>
            <a:endParaRPr lang="en-GB" dirty="0">
              <a:solidFill>
                <a:srgbClr val="222222"/>
              </a:solidFill>
              <a:latin typeface="Arial" panose="020B0604020202020204" pitchFamily="34" charset="0"/>
            </a:endParaRPr>
          </a:p>
          <a:p>
            <a:pPr marL="342900" indent="-342900">
              <a:buAutoNum type="arabicParenR"/>
            </a:pPr>
            <a:r>
              <a:rPr lang="en-GB" dirty="0">
                <a:solidFill>
                  <a:srgbClr val="222222"/>
                </a:solidFill>
                <a:latin typeface="Arial" panose="020B0604020202020204" pitchFamily="34" charset="0"/>
              </a:rPr>
              <a:t>This is one of the most commonly used classes in the new Date API. An instance of this class is immutable and represents date without information of the time and time zone. </a:t>
            </a:r>
            <a:br>
              <a:rPr lang="en-GB" dirty="0">
                <a:solidFill>
                  <a:srgbClr val="222222"/>
                </a:solidFill>
                <a:latin typeface="Arial" panose="020B0604020202020204" pitchFamily="34" charset="0"/>
              </a:rPr>
            </a:br>
            <a:endParaRPr lang="en-GB" dirty="0">
              <a:solidFill>
                <a:srgbClr val="222222"/>
              </a:solidFill>
              <a:latin typeface="Arial" panose="020B0604020202020204" pitchFamily="34" charset="0"/>
            </a:endParaRPr>
          </a:p>
          <a:p>
            <a:pPr marL="342900" indent="-342900">
              <a:buAutoNum type="arabicParenR"/>
            </a:pPr>
            <a:r>
              <a:rPr lang="en-GB" dirty="0">
                <a:solidFill>
                  <a:srgbClr val="222222"/>
                </a:solidFill>
                <a:latin typeface="Arial" panose="020B0604020202020204" pitchFamily="34" charset="0"/>
              </a:rPr>
              <a:t>LocalDate provides multiple utility methods to create an instance of this class. </a:t>
            </a:r>
            <a:br>
              <a:rPr lang="en-GB" dirty="0">
                <a:solidFill>
                  <a:srgbClr val="222222"/>
                </a:solidFill>
                <a:latin typeface="Arial" panose="020B0604020202020204" pitchFamily="34" charset="0"/>
              </a:rPr>
            </a:br>
            <a:endParaRPr lang="en-GB" dirty="0">
              <a:solidFill>
                <a:srgbClr val="222222"/>
              </a:solidFill>
              <a:latin typeface="Arial" panose="020B0604020202020204" pitchFamily="34" charset="0"/>
            </a:endParaRPr>
          </a:p>
          <a:p>
            <a:pPr marL="342900" indent="-342900">
              <a:buAutoNum type="arabicParenR"/>
            </a:pPr>
            <a:r>
              <a:rPr lang="en-GB" dirty="0">
                <a:solidFill>
                  <a:srgbClr val="222222"/>
                </a:solidFill>
                <a:latin typeface="Arial" panose="020B0604020202020204" pitchFamily="34" charset="0"/>
              </a:rPr>
              <a:t>We can use of static factory method of the LocalDate class to create an instance of this class.</a:t>
            </a:r>
            <a:endParaRPr lang="en-IN" dirty="0"/>
          </a:p>
        </p:txBody>
      </p:sp>
      <p:sp>
        <p:nvSpPr>
          <p:cNvPr id="5" name="TextBox 4">
            <a:extLst>
              <a:ext uri="{FF2B5EF4-FFF2-40B4-BE49-F238E27FC236}">
                <a16:creationId xmlns:a16="http://schemas.microsoft.com/office/drawing/2014/main" id="{64EF2778-4F1E-4CE1-AAA6-2C7DF82D713B}"/>
              </a:ext>
            </a:extLst>
          </p:cNvPr>
          <p:cNvSpPr txBox="1"/>
          <p:nvPr/>
        </p:nvSpPr>
        <p:spPr>
          <a:xfrm>
            <a:off x="1776846" y="4501572"/>
            <a:ext cx="761747" cy="369332"/>
          </a:xfrm>
          <a:prstGeom prst="rect">
            <a:avLst/>
          </a:prstGeom>
          <a:noFill/>
        </p:spPr>
        <p:txBody>
          <a:bodyPr wrap="none" rtlCol="0">
            <a:spAutoFit/>
          </a:bodyPr>
          <a:lstStyle/>
          <a:p>
            <a:r>
              <a:rPr lang="en-IN" dirty="0"/>
              <a:t>now()</a:t>
            </a:r>
          </a:p>
        </p:txBody>
      </p:sp>
      <p:sp>
        <p:nvSpPr>
          <p:cNvPr id="6" name="TextBox 5">
            <a:extLst>
              <a:ext uri="{FF2B5EF4-FFF2-40B4-BE49-F238E27FC236}">
                <a16:creationId xmlns:a16="http://schemas.microsoft.com/office/drawing/2014/main" id="{FE43E105-C78A-497C-9AE3-7E9B51D9F379}"/>
              </a:ext>
            </a:extLst>
          </p:cNvPr>
          <p:cNvSpPr txBox="1"/>
          <p:nvPr/>
        </p:nvSpPr>
        <p:spPr>
          <a:xfrm>
            <a:off x="8386959" y="4524655"/>
            <a:ext cx="530915" cy="369332"/>
          </a:xfrm>
          <a:prstGeom prst="rect">
            <a:avLst/>
          </a:prstGeom>
          <a:noFill/>
        </p:spPr>
        <p:txBody>
          <a:bodyPr wrap="none" rtlCol="0">
            <a:spAutoFit/>
          </a:bodyPr>
          <a:lstStyle/>
          <a:p>
            <a:r>
              <a:rPr lang="en-IN" dirty="0"/>
              <a:t>of()</a:t>
            </a:r>
          </a:p>
        </p:txBody>
      </p:sp>
      <p:cxnSp>
        <p:nvCxnSpPr>
          <p:cNvPr id="8" name="Straight Arrow Connector 7">
            <a:extLst>
              <a:ext uri="{FF2B5EF4-FFF2-40B4-BE49-F238E27FC236}">
                <a16:creationId xmlns:a16="http://schemas.microsoft.com/office/drawing/2014/main" id="{790B16AD-6916-48A9-AAA3-C77C2EA9BB3D}"/>
              </a:ext>
            </a:extLst>
          </p:cNvPr>
          <p:cNvCxnSpPr>
            <a:cxnSpLocks/>
          </p:cNvCxnSpPr>
          <p:nvPr/>
        </p:nvCxnSpPr>
        <p:spPr>
          <a:xfrm flipH="1">
            <a:off x="2566555" y="3905300"/>
            <a:ext cx="2119745" cy="8130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B8C3C83-DB34-4A15-82C9-7235E588DB75}"/>
              </a:ext>
            </a:extLst>
          </p:cNvPr>
          <p:cNvCxnSpPr>
            <a:cxnSpLocks/>
          </p:cNvCxnSpPr>
          <p:nvPr/>
        </p:nvCxnSpPr>
        <p:spPr>
          <a:xfrm>
            <a:off x="6276109" y="3905300"/>
            <a:ext cx="2088571" cy="8130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B66C0E-0F2C-4E04-8765-EFA756FDC1E3}"/>
              </a:ext>
            </a:extLst>
          </p:cNvPr>
          <p:cNvCxnSpPr>
            <a:cxnSpLocks/>
          </p:cNvCxnSpPr>
          <p:nvPr/>
        </p:nvCxnSpPr>
        <p:spPr>
          <a:xfrm>
            <a:off x="5645569" y="3905300"/>
            <a:ext cx="0" cy="3328391"/>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A2C79BE-14CC-473F-AC25-15C474A6DE1C}"/>
              </a:ext>
            </a:extLst>
          </p:cNvPr>
          <p:cNvSpPr/>
          <p:nvPr/>
        </p:nvSpPr>
        <p:spPr>
          <a:xfrm>
            <a:off x="685919" y="5005511"/>
            <a:ext cx="4481080" cy="923330"/>
          </a:xfrm>
          <a:prstGeom prst="rect">
            <a:avLst/>
          </a:prstGeom>
        </p:spPr>
        <p:txBody>
          <a:bodyPr wrap="square">
            <a:spAutoFit/>
          </a:bodyPr>
          <a:lstStyle/>
          <a:p>
            <a:r>
              <a:rPr lang="en-IN" dirty="0"/>
              <a:t>We can use </a:t>
            </a:r>
            <a:r>
              <a:rPr lang="en-IN" dirty="0" err="1">
                <a:solidFill>
                  <a:srgbClr val="FF0000"/>
                </a:solidFill>
              </a:rPr>
              <a:t>LocalDate.now</a:t>
            </a:r>
            <a:r>
              <a:rPr lang="en-IN" dirty="0">
                <a:solidFill>
                  <a:srgbClr val="FF0000"/>
                </a:solidFill>
              </a:rPr>
              <a:t>() </a:t>
            </a:r>
            <a:r>
              <a:rPr lang="en-IN" dirty="0"/>
              <a:t>factory method to get current date based on the system clock.</a:t>
            </a:r>
          </a:p>
        </p:txBody>
      </p:sp>
      <p:sp>
        <p:nvSpPr>
          <p:cNvPr id="17" name="Rectangle 16">
            <a:extLst>
              <a:ext uri="{FF2B5EF4-FFF2-40B4-BE49-F238E27FC236}">
                <a16:creationId xmlns:a16="http://schemas.microsoft.com/office/drawing/2014/main" id="{7AF640AF-5563-43E5-ABB0-D0AD6D8B94E6}"/>
              </a:ext>
            </a:extLst>
          </p:cNvPr>
          <p:cNvSpPr/>
          <p:nvPr/>
        </p:nvSpPr>
        <p:spPr>
          <a:xfrm>
            <a:off x="6124140" y="5069661"/>
            <a:ext cx="4481080" cy="646331"/>
          </a:xfrm>
          <a:prstGeom prst="rect">
            <a:avLst/>
          </a:prstGeom>
        </p:spPr>
        <p:txBody>
          <a:bodyPr wrap="square">
            <a:spAutoFit/>
          </a:bodyPr>
          <a:lstStyle/>
          <a:p>
            <a:r>
              <a:rPr lang="en-IN" dirty="0"/>
              <a:t>We can use </a:t>
            </a:r>
            <a:r>
              <a:rPr lang="en-IN" dirty="0" err="1">
                <a:solidFill>
                  <a:srgbClr val="FF0000"/>
                </a:solidFill>
              </a:rPr>
              <a:t>LocalDate.of</a:t>
            </a:r>
            <a:r>
              <a:rPr lang="en-IN" dirty="0">
                <a:solidFill>
                  <a:srgbClr val="FF0000"/>
                </a:solidFill>
              </a:rPr>
              <a:t>(2018,4,11) </a:t>
            </a:r>
            <a:r>
              <a:rPr lang="en-IN" dirty="0"/>
              <a:t>factory method to get customized date.</a:t>
            </a:r>
          </a:p>
        </p:txBody>
      </p:sp>
    </p:spTree>
    <p:extLst>
      <p:ext uri="{BB962C8B-B14F-4D97-AF65-F5344CB8AC3E}">
        <p14:creationId xmlns:p14="http://schemas.microsoft.com/office/powerpoint/2010/main" val="332937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02BE-1F83-46D6-9E58-47F28E694275}"/>
              </a:ext>
            </a:extLst>
          </p:cNvPr>
          <p:cNvSpPr>
            <a:spLocks noGrp="1"/>
          </p:cNvSpPr>
          <p:nvPr>
            <p:ph type="title"/>
          </p:nvPr>
        </p:nvSpPr>
        <p:spPr>
          <a:xfrm>
            <a:off x="3789507" y="0"/>
            <a:ext cx="4738254" cy="592282"/>
          </a:xfrm>
        </p:spPr>
        <p:txBody>
          <a:bodyPr>
            <a:normAutofit fontScale="90000"/>
          </a:bodyPr>
          <a:lstStyle/>
          <a:p>
            <a:r>
              <a:rPr lang="en-IN" dirty="0"/>
              <a:t>Current Date &amp; Time</a:t>
            </a:r>
          </a:p>
        </p:txBody>
      </p:sp>
      <p:pic>
        <p:nvPicPr>
          <p:cNvPr id="4" name="Picture 3">
            <a:extLst>
              <a:ext uri="{FF2B5EF4-FFF2-40B4-BE49-F238E27FC236}">
                <a16:creationId xmlns:a16="http://schemas.microsoft.com/office/drawing/2014/main" id="{61EA3E7E-31A3-4CAD-9DAE-05DD2D20F4E1}"/>
              </a:ext>
            </a:extLst>
          </p:cNvPr>
          <p:cNvPicPr>
            <a:picLocks noChangeAspect="1"/>
          </p:cNvPicPr>
          <p:nvPr/>
        </p:nvPicPr>
        <p:blipFill>
          <a:blip r:embed="rId2"/>
          <a:stretch>
            <a:fillRect/>
          </a:stretch>
        </p:blipFill>
        <p:spPr>
          <a:xfrm>
            <a:off x="0" y="665450"/>
            <a:ext cx="8777143" cy="2607975"/>
          </a:xfrm>
          <a:prstGeom prst="rect">
            <a:avLst/>
          </a:prstGeom>
        </p:spPr>
      </p:pic>
      <p:pic>
        <p:nvPicPr>
          <p:cNvPr id="5" name="Picture 4">
            <a:extLst>
              <a:ext uri="{FF2B5EF4-FFF2-40B4-BE49-F238E27FC236}">
                <a16:creationId xmlns:a16="http://schemas.microsoft.com/office/drawing/2014/main" id="{5D9EFBB5-D26C-49A1-8086-868A474A7011}"/>
              </a:ext>
            </a:extLst>
          </p:cNvPr>
          <p:cNvPicPr>
            <a:picLocks noChangeAspect="1"/>
          </p:cNvPicPr>
          <p:nvPr/>
        </p:nvPicPr>
        <p:blipFill>
          <a:blip r:embed="rId3"/>
          <a:stretch>
            <a:fillRect/>
          </a:stretch>
        </p:blipFill>
        <p:spPr>
          <a:xfrm>
            <a:off x="-1" y="3273425"/>
            <a:ext cx="8777143" cy="4286250"/>
          </a:xfrm>
          <a:prstGeom prst="rect">
            <a:avLst/>
          </a:prstGeom>
        </p:spPr>
      </p:pic>
    </p:spTree>
    <p:extLst>
      <p:ext uri="{BB962C8B-B14F-4D97-AF65-F5344CB8AC3E}">
        <p14:creationId xmlns:p14="http://schemas.microsoft.com/office/powerpoint/2010/main" val="307039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4D46-6807-4454-81A0-0539A53B575A}"/>
              </a:ext>
            </a:extLst>
          </p:cNvPr>
          <p:cNvSpPr>
            <a:spLocks noGrp="1"/>
          </p:cNvSpPr>
          <p:nvPr>
            <p:ph type="title"/>
          </p:nvPr>
        </p:nvSpPr>
        <p:spPr>
          <a:xfrm>
            <a:off x="371160" y="228584"/>
            <a:ext cx="10798200" cy="1261800"/>
          </a:xfrm>
        </p:spPr>
        <p:txBody>
          <a:bodyPr/>
          <a:lstStyle/>
          <a:p>
            <a:r>
              <a:rPr lang="en-IN" dirty="0"/>
              <a:t>Specific Date &amp; Time</a:t>
            </a:r>
          </a:p>
        </p:txBody>
      </p:sp>
      <p:pic>
        <p:nvPicPr>
          <p:cNvPr id="5" name="Picture 4">
            <a:extLst>
              <a:ext uri="{FF2B5EF4-FFF2-40B4-BE49-F238E27FC236}">
                <a16:creationId xmlns:a16="http://schemas.microsoft.com/office/drawing/2014/main" id="{D44715B6-D26B-4186-8A77-9B162555928C}"/>
              </a:ext>
            </a:extLst>
          </p:cNvPr>
          <p:cNvPicPr>
            <a:picLocks noChangeAspect="1"/>
          </p:cNvPicPr>
          <p:nvPr/>
        </p:nvPicPr>
        <p:blipFill>
          <a:blip r:embed="rId2"/>
          <a:stretch>
            <a:fillRect/>
          </a:stretch>
        </p:blipFill>
        <p:spPr>
          <a:xfrm>
            <a:off x="0" y="1894257"/>
            <a:ext cx="12118689" cy="807380"/>
          </a:xfrm>
          <a:prstGeom prst="rect">
            <a:avLst/>
          </a:prstGeom>
        </p:spPr>
      </p:pic>
    </p:spTree>
    <p:extLst>
      <p:ext uri="{BB962C8B-B14F-4D97-AF65-F5344CB8AC3E}">
        <p14:creationId xmlns:p14="http://schemas.microsoft.com/office/powerpoint/2010/main" val="236501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CCED-E03B-4DA1-86A5-7F4A7DD44E0C}"/>
              </a:ext>
            </a:extLst>
          </p:cNvPr>
          <p:cNvSpPr>
            <a:spLocks noGrp="1"/>
          </p:cNvSpPr>
          <p:nvPr>
            <p:ph type="title"/>
          </p:nvPr>
        </p:nvSpPr>
        <p:spPr/>
        <p:txBody>
          <a:bodyPr/>
          <a:lstStyle/>
          <a:p>
            <a:r>
              <a:rPr lang="en-IN" dirty="0"/>
              <a:t>Period Class</a:t>
            </a:r>
          </a:p>
        </p:txBody>
      </p:sp>
      <p:pic>
        <p:nvPicPr>
          <p:cNvPr id="4" name="Picture 3">
            <a:extLst>
              <a:ext uri="{FF2B5EF4-FFF2-40B4-BE49-F238E27FC236}">
                <a16:creationId xmlns:a16="http://schemas.microsoft.com/office/drawing/2014/main" id="{DE2B2221-E30B-4A2C-941F-BCF268340678}"/>
              </a:ext>
            </a:extLst>
          </p:cNvPr>
          <p:cNvPicPr>
            <a:picLocks noChangeAspect="1"/>
          </p:cNvPicPr>
          <p:nvPr/>
        </p:nvPicPr>
        <p:blipFill>
          <a:blip r:embed="rId2"/>
          <a:stretch>
            <a:fillRect/>
          </a:stretch>
        </p:blipFill>
        <p:spPr>
          <a:xfrm>
            <a:off x="0" y="1768644"/>
            <a:ext cx="11998325" cy="4479586"/>
          </a:xfrm>
          <a:prstGeom prst="rect">
            <a:avLst/>
          </a:prstGeom>
        </p:spPr>
      </p:pic>
    </p:spTree>
    <p:extLst>
      <p:ext uri="{BB962C8B-B14F-4D97-AF65-F5344CB8AC3E}">
        <p14:creationId xmlns:p14="http://schemas.microsoft.com/office/powerpoint/2010/main" val="410381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99040" y="841320"/>
            <a:ext cx="10798200" cy="5851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IN" sz="4000" b="1" strike="noStrike" spc="-1" dirty="0">
                <a:solidFill>
                  <a:srgbClr val="04617B"/>
                </a:solidFill>
                <a:latin typeface="Source Sans Pro Black"/>
              </a:rPr>
              <a:t>END of Date API</a:t>
            </a:r>
            <a:endParaRPr lang="en-IN"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4281</TotalTime>
  <Words>379</Words>
  <Application>Microsoft Office PowerPoint</Application>
  <PresentationFormat>Custom</PresentationFormat>
  <Paragraphs>31</Paragraphs>
  <Slides>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vt:i4>
      </vt:variant>
    </vt:vector>
  </HeadingPairs>
  <TitlesOfParts>
    <vt:vector size="19" baseType="lpstr">
      <vt:lpstr>Arial</vt:lpstr>
      <vt:lpstr>Courier</vt:lpstr>
      <vt:lpstr>Oracle Sans</vt:lpstr>
      <vt:lpstr>Source Sans Pro</vt:lpstr>
      <vt:lpstr>Source Sans Pro Black</vt:lpstr>
      <vt:lpstr>Source Sans Pro Light</vt:lpstr>
      <vt:lpstr>Symbol</vt:lpstr>
      <vt:lpstr>Wingdings</vt:lpstr>
      <vt:lpstr>Office Theme</vt:lpstr>
      <vt:lpstr>Office Theme</vt:lpstr>
      <vt:lpstr>Office Theme</vt:lpstr>
      <vt:lpstr>PowerPoint Presentation</vt:lpstr>
      <vt:lpstr>PowerPoint Presentation</vt:lpstr>
      <vt:lpstr>LocalDate &amp; LocalTime class</vt:lpstr>
      <vt:lpstr>Working with Date Class</vt:lpstr>
      <vt:lpstr>Current Date &amp; Time</vt:lpstr>
      <vt:lpstr>Specific Date &amp; Time</vt:lpstr>
      <vt:lpstr>Period 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ashish</dc:creator>
  <dc:description/>
  <cp:lastModifiedBy>ashish bansal</cp:lastModifiedBy>
  <cp:revision>36</cp:revision>
  <dcterms:created xsi:type="dcterms:W3CDTF">2019-08-24T18:43:10Z</dcterms:created>
  <dcterms:modified xsi:type="dcterms:W3CDTF">2020-02-17T11:00:43Z</dcterms:modified>
  <dc:language>en-IN</dc:language>
</cp:coreProperties>
</file>