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4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75870933-D028-49CD-A510-FF39951F8CBF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87BEEF-65B5-496E-8123-5939A77CF307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7D790-952F-44B4-8EEA-9EF2F7745490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E48F9-021F-4FBB-AF54-7BF611A08BBC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7FCE2D-42D7-4F93-A3DD-EED815C6D824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E8D3E-118B-4858-8D1D-4B1A0C39C470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1C2F5-1121-45B0-BA80-EF7350DA99C6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726FF-765B-4DD4-A039-B6534025CFC5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928F9-D50E-4DEE-9D56-F40B3DD1C452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33823-F57C-43F0-8B68-A445D8442FED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667B3-DABF-4D00-B51A-F106EFFFD64D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F36EA56-179A-42C4-9F50-15BFE3703B93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7086600" cy="1066800"/>
          </a:xfrm>
        </p:spPr>
        <p:txBody>
          <a:bodyPr/>
          <a:lstStyle/>
          <a:p>
            <a:r>
              <a:rPr lang="en-US" dirty="0" smtClean="0"/>
              <a:t>                                                      J2SE                          </a:t>
            </a:r>
            <a:br>
              <a:rPr lang="en-US" dirty="0" smtClean="0"/>
            </a:br>
            <a:r>
              <a:rPr lang="en-US" dirty="0" smtClean="0"/>
              <a:t>                 			    Java XML API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Character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76400"/>
          <a:ext cx="76962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59690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&amp;</a:t>
                      </a:r>
                      <a:r>
                        <a:rPr lang="en-US" sz="2800" b="1" dirty="0" err="1" smtClean="0"/>
                        <a:t>lt</a:t>
                      </a:r>
                      <a:r>
                        <a:rPr lang="en-US" sz="2800" b="1" dirty="0" smtClean="0"/>
                        <a:t>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&lt;</a:t>
                      </a:r>
                      <a:endParaRPr lang="en-US" sz="2800" b="1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&amp;</a:t>
                      </a:r>
                      <a:r>
                        <a:rPr lang="en-US" sz="2800" b="1" dirty="0" err="1" smtClean="0"/>
                        <a:t>gt</a:t>
                      </a:r>
                      <a:r>
                        <a:rPr lang="en-US" sz="2800" b="1" dirty="0" smtClean="0"/>
                        <a:t>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&gt;</a:t>
                      </a:r>
                      <a:endParaRPr lang="en-US" sz="2800" b="1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&amp;amp;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&amp;</a:t>
                      </a:r>
                      <a:endParaRPr lang="en-US" sz="2800" b="1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&amp;</a:t>
                      </a:r>
                      <a:r>
                        <a:rPr lang="en-US" sz="2800" b="1" dirty="0" err="1" smtClean="0"/>
                        <a:t>quot</a:t>
                      </a:r>
                      <a:r>
                        <a:rPr lang="en-US" sz="2800" b="1" dirty="0" smtClean="0"/>
                        <a:t>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“</a:t>
                      </a:r>
                      <a:endParaRPr lang="en-US" sz="2800" b="1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&amp;</a:t>
                      </a:r>
                      <a:r>
                        <a:rPr lang="en-US" sz="2800" b="1" dirty="0" err="1" smtClean="0"/>
                        <a:t>apos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‘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XML document with correct syntax is called well formatted.</a:t>
            </a:r>
          </a:p>
          <a:p>
            <a:pPr lvl="1"/>
            <a:r>
              <a:rPr lang="en-US" dirty="0" smtClean="0"/>
              <a:t>XML documents must have a root element</a:t>
            </a:r>
          </a:p>
          <a:p>
            <a:pPr lvl="1"/>
            <a:r>
              <a:rPr lang="en-US" dirty="0" smtClean="0"/>
              <a:t>XML elements must have a closing tag</a:t>
            </a:r>
          </a:p>
          <a:p>
            <a:pPr lvl="1"/>
            <a:r>
              <a:rPr lang="en-US" dirty="0" smtClean="0"/>
              <a:t>XML tags are case sensitive</a:t>
            </a:r>
          </a:p>
          <a:p>
            <a:pPr lvl="1"/>
            <a:r>
              <a:rPr lang="en-US" dirty="0" smtClean="0"/>
              <a:t>XML elements must be properly nested</a:t>
            </a:r>
          </a:p>
          <a:p>
            <a:pPr lvl="1"/>
            <a:r>
              <a:rPr lang="en-US" dirty="0" smtClean="0"/>
              <a:t>XML attribute values must be quoted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DTD stands for document type definition.</a:t>
            </a:r>
          </a:p>
          <a:p>
            <a:r>
              <a:rPr lang="en-US" dirty="0" smtClean="0"/>
              <a:t>DTD allows you to create rules for the elements within your XML .</a:t>
            </a:r>
          </a:p>
          <a:p>
            <a:r>
              <a:rPr lang="en-US" dirty="0" smtClean="0"/>
              <a:t>A DTD is declared at the top of your XML document.</a:t>
            </a:r>
          </a:p>
          <a:p>
            <a:r>
              <a:rPr lang="en-US" dirty="0" smtClean="0"/>
              <a:t>If you have to create your own XML elements , then you should create a DTD.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549275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724400"/>
          </a:xfrm>
        </p:spPr>
        <p:txBody>
          <a:bodyPr/>
          <a:lstStyle/>
          <a:p>
            <a:r>
              <a:rPr lang="en-US" dirty="0" smtClean="0"/>
              <a:t>If you are creating XML doc using pre-defined elements then a DTD should already exist.</a:t>
            </a:r>
          </a:p>
          <a:p>
            <a:r>
              <a:rPr lang="en-US" dirty="0" smtClean="0"/>
              <a:t>When u creating DTD , you are creating the syntax rules for any xml Document that uses DTD.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53400" cy="701675"/>
          </a:xfrm>
        </p:spPr>
        <p:txBody>
          <a:bodyPr/>
          <a:lstStyle/>
          <a:p>
            <a:r>
              <a:rPr lang="en-US" dirty="0" smtClean="0"/>
              <a:t>Internal DTD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678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version="1.0" standalone="yes"?&gt;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&lt;!DOCTYPE tutorials </a:t>
            </a:r>
            <a:r>
              <a:rPr lang="en-US" dirty="0" smtClean="0">
                <a:solidFill>
                  <a:srgbClr val="FFFF00"/>
                </a:solidFill>
              </a:rPr>
              <a:t>[</a:t>
            </a:r>
            <a:r>
              <a:rPr lang="en-US" dirty="0" smtClean="0"/>
              <a:t> &lt;!ELEMENT tutorials (tutorial)+&gt;</a:t>
            </a:r>
          </a:p>
          <a:p>
            <a:endParaRPr lang="en-US" dirty="0" smtClean="0"/>
          </a:p>
          <a:p>
            <a:r>
              <a:rPr lang="en-US" dirty="0" smtClean="0"/>
              <a:t>&lt;!ELEMENT tutorial (</a:t>
            </a:r>
            <a:r>
              <a:rPr lang="en-US" dirty="0" err="1" smtClean="0"/>
              <a:t>name,url</a:t>
            </a:r>
            <a:r>
              <a:rPr lang="en-US" dirty="0" smtClean="0"/>
              <a:t>)&gt; </a:t>
            </a:r>
          </a:p>
          <a:p>
            <a:r>
              <a:rPr lang="en-US" dirty="0" smtClean="0"/>
              <a:t>&lt;!ELEMENT name (#PCDATA)&gt; </a:t>
            </a:r>
          </a:p>
          <a:p>
            <a:r>
              <a:rPr lang="en-US" dirty="0" smtClean="0"/>
              <a:t>&lt;!ELEMENT </a:t>
            </a:r>
            <a:r>
              <a:rPr lang="en-US" dirty="0" err="1" smtClean="0"/>
              <a:t>url</a:t>
            </a:r>
            <a:r>
              <a:rPr lang="en-US" dirty="0" smtClean="0"/>
              <a:t> (#PCDATA)&gt; </a:t>
            </a:r>
          </a:p>
          <a:p>
            <a:r>
              <a:rPr lang="en-US" dirty="0" smtClean="0"/>
              <a:t>&lt;!ATTLIST tutorials type CDATA #REQUIRED&gt; 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 	</a:t>
            </a:r>
          </a:p>
          <a:p>
            <a:endParaRPr lang="en-US" dirty="0" smtClean="0"/>
          </a:p>
          <a:p>
            <a:r>
              <a:rPr lang="en-US" dirty="0" smtClean="0"/>
              <a:t>&lt;tutorials type="web"&gt;</a:t>
            </a:r>
          </a:p>
          <a:p>
            <a:r>
              <a:rPr lang="en-US" dirty="0" smtClean="0"/>
              <a:t>	 &lt;tutorial&gt;</a:t>
            </a:r>
          </a:p>
          <a:p>
            <a:r>
              <a:rPr lang="en-US" dirty="0" smtClean="0"/>
              <a:t>	    &lt;name&gt;XML Tutorial&lt;/name&gt; </a:t>
            </a:r>
          </a:p>
          <a:p>
            <a:r>
              <a:rPr lang="en-US" dirty="0" smtClean="0"/>
              <a:t>	   &lt;</a:t>
            </a:r>
            <a:r>
              <a:rPr lang="en-US" dirty="0" err="1" smtClean="0"/>
              <a:t>url</a:t>
            </a:r>
            <a:r>
              <a:rPr lang="en-US" dirty="0" smtClean="0"/>
              <a:t>&gt;http://www.mysite.com/xml/tutorial&lt;/url&gt;</a:t>
            </a:r>
          </a:p>
          <a:p>
            <a:r>
              <a:rPr lang="en-US" dirty="0" smtClean="0"/>
              <a:t>	&lt;/tutorial&gt; </a:t>
            </a:r>
          </a:p>
          <a:p>
            <a:r>
              <a:rPr lang="en-US" dirty="0" smtClean="0"/>
              <a:t>&lt;/tutorials&gt;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 bwMode="auto">
          <a:xfrm>
            <a:off x="6172200" y="228600"/>
            <a:ext cx="2514600" cy="1447800"/>
          </a:xfrm>
          <a:prstGeom prst="wedgeEllipseCallout">
            <a:avLst>
              <a:gd name="adj1" fmla="val -164784"/>
              <a:gd name="adj2" fmla="val 399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Code placed between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Doctype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tag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248400" y="1981200"/>
            <a:ext cx="2438400" cy="3810000"/>
          </a:xfrm>
          <a:prstGeom prst="wedgeRectCallout">
            <a:avLst>
              <a:gd name="adj1" fmla="val -104447"/>
              <a:gd name="adj2" fmla="val -440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!DOCTYPE : define the root element.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!ELEMENT defines the node element.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#PCDATA means data is </a:t>
            </a:r>
            <a:r>
              <a:rPr lang="en-US" dirty="0" err="1" smtClean="0">
                <a:latin typeface="Arial" charset="0"/>
              </a:rPr>
              <a:t>parseable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External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1752600"/>
          </a:xfrm>
        </p:spPr>
        <p:txBody>
          <a:bodyPr/>
          <a:lstStyle/>
          <a:p>
            <a:r>
              <a:rPr lang="en-US" dirty="0" smtClean="0"/>
              <a:t>Create DTD file </a:t>
            </a:r>
          </a:p>
          <a:p>
            <a:r>
              <a:rPr lang="en-US" dirty="0" smtClean="0"/>
              <a:t>Create XML Doc </a:t>
            </a:r>
          </a:p>
          <a:p>
            <a:r>
              <a:rPr lang="en-US" dirty="0" smtClean="0"/>
              <a:t>Use DTD entry to map with XML doc.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3521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MyDTD.dtd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&lt;!ELEMENT tutorials (tutorial)+&gt;</a:t>
            </a:r>
          </a:p>
          <a:p>
            <a:r>
              <a:rPr lang="en-US" dirty="0" smtClean="0"/>
              <a:t>….</a:t>
            </a:r>
            <a:br>
              <a:rPr lang="en-US" dirty="0" smtClean="0"/>
            </a:br>
            <a:r>
              <a:rPr lang="en-US" dirty="0" smtClean="0"/>
              <a:t>Some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3505200"/>
            <a:ext cx="4998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&lt;?xml version="1.0" standalone="no"?&gt;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&lt;!DOCTYPE tutorials SYSTEM “MyDTd.dtd"&gt;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&lt;tutorials type="web"&gt;</a:t>
            </a:r>
          </a:p>
          <a:p>
            <a:r>
              <a:rPr lang="en-US" dirty="0" smtClean="0"/>
              <a:t>  ….</a:t>
            </a:r>
          </a:p>
          <a:p>
            <a:r>
              <a:rPr lang="en-US" dirty="0" smtClean="0"/>
              <a:t>  some code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Paring XML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number of API to process XML file.</a:t>
            </a:r>
          </a:p>
          <a:p>
            <a:pPr lvl="1"/>
            <a:r>
              <a:rPr lang="en-US" dirty="0" smtClean="0"/>
              <a:t>DOM Parser</a:t>
            </a:r>
          </a:p>
          <a:p>
            <a:pPr lvl="1"/>
            <a:r>
              <a:rPr lang="en-US" dirty="0" smtClean="0"/>
              <a:t>SAX Parser</a:t>
            </a:r>
          </a:p>
          <a:p>
            <a:pPr lvl="1"/>
            <a:r>
              <a:rPr lang="en-US" dirty="0" smtClean="0"/>
              <a:t>XSL </a:t>
            </a:r>
          </a:p>
          <a:p>
            <a:pPr lvl="1"/>
            <a:r>
              <a:rPr lang="en-US" dirty="0" smtClean="0"/>
              <a:t>JAXB </a:t>
            </a:r>
          </a:p>
          <a:p>
            <a:pPr lvl="1"/>
            <a:r>
              <a:rPr lang="en-US" dirty="0" err="1" smtClean="0"/>
              <a:t>Xpath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4114800" y="3505200"/>
            <a:ext cx="4038600" cy="106680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Provides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behavior to access and modify XML data.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53400" cy="777875"/>
          </a:xfrm>
        </p:spPr>
        <p:txBody>
          <a:bodyPr/>
          <a:lstStyle/>
          <a:p>
            <a:r>
              <a:rPr lang="en-US" dirty="0" smtClean="0"/>
              <a:t>Java DOM Parser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Java DOM API for XML parsing is intended for working with XML as an object graph in </a:t>
            </a:r>
            <a:r>
              <a:rPr lang="en-US" dirty="0" smtClean="0"/>
              <a:t>memory.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DOM stands for  </a:t>
            </a:r>
            <a:r>
              <a:rPr lang="en-US" dirty="0" smtClean="0"/>
              <a:t>"Document Object </a:t>
            </a:r>
            <a:r>
              <a:rPr lang="en-US" dirty="0" smtClean="0"/>
              <a:t>Model".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/>
              <a:t>parser traverses the XML file and creates the corresponding DOM objects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These DOM objects are linked together in a tree </a:t>
            </a:r>
            <a:r>
              <a:rPr lang="en-US" dirty="0" smtClean="0"/>
              <a:t>structure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&lt;tutorials type="web"&gt;</a:t>
            </a:r>
          </a:p>
          <a:p>
            <a:r>
              <a:rPr lang="en-US" dirty="0" smtClean="0"/>
              <a:t>	 &lt;tutorial&gt;</a:t>
            </a:r>
          </a:p>
          <a:p>
            <a:r>
              <a:rPr lang="en-US" dirty="0" smtClean="0"/>
              <a:t>	    &lt;name&gt;XML Tutorial&lt;/name&gt; </a:t>
            </a:r>
          </a:p>
          <a:p>
            <a:r>
              <a:rPr lang="en-US" dirty="0" smtClean="0"/>
              <a:t>	   &lt;</a:t>
            </a:r>
            <a:r>
              <a:rPr lang="en-US" dirty="0" err="1" smtClean="0"/>
              <a:t>url</a:t>
            </a:r>
            <a:r>
              <a:rPr lang="en-US" dirty="0" smtClean="0"/>
              <a:t>&gt;http://www.mysite.com/xml/tutorial&lt;/url&gt;</a:t>
            </a:r>
          </a:p>
          <a:p>
            <a:r>
              <a:rPr lang="en-US" dirty="0" smtClean="0"/>
              <a:t>	&lt;/tutorial&gt; </a:t>
            </a:r>
          </a:p>
          <a:p>
            <a:r>
              <a:rPr lang="en-US" dirty="0" smtClean="0"/>
              <a:t>&lt;/tutorials&gt;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701675"/>
          </a:xfrm>
        </p:spPr>
        <p:txBody>
          <a:bodyPr/>
          <a:lstStyle/>
          <a:p>
            <a:r>
              <a:rPr lang="en-US" dirty="0" smtClean="0"/>
              <a:t>Creating a DOM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57200"/>
          </a:xfrm>
        </p:spPr>
        <p:txBody>
          <a:bodyPr/>
          <a:lstStyle/>
          <a:p>
            <a:pPr>
              <a:buNone/>
            </a:pPr>
            <a:r>
              <a:rPr lang="en-US" sz="1700" dirty="0" smtClean="0"/>
              <a:t>We can create DOM parser by using the </a:t>
            </a:r>
            <a:r>
              <a:rPr lang="en-US" sz="1700" dirty="0" err="1" smtClean="0">
                <a:solidFill>
                  <a:srgbClr val="FFFF00"/>
                </a:solidFill>
              </a:rPr>
              <a:t>javax.xml.parsers.DocumentBuilderFactory</a:t>
            </a:r>
            <a:r>
              <a:rPr lang="en-US" sz="1600" b="1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133600"/>
            <a:ext cx="83556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DocumentBuilderFactory</a:t>
            </a:r>
            <a:r>
              <a:rPr lang="en-US" dirty="0" smtClean="0"/>
              <a:t>  </a:t>
            </a:r>
            <a:r>
              <a:rPr lang="en-US" dirty="0" err="1" smtClean="0"/>
              <a:t>docFactory</a:t>
            </a:r>
            <a:r>
              <a:rPr lang="en-US" dirty="0" smtClean="0"/>
              <a:t> = </a:t>
            </a:r>
            <a:r>
              <a:rPr lang="en-US" dirty="0" err="1" smtClean="0"/>
              <a:t>DocumentBuilderFactory.newInstance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DocumentBuilder</a:t>
            </a:r>
            <a:r>
              <a:rPr lang="en-US" dirty="0" smtClean="0"/>
              <a:t> </a:t>
            </a:r>
            <a:r>
              <a:rPr lang="en-US" dirty="0" err="1" smtClean="0"/>
              <a:t>docBuilder</a:t>
            </a:r>
            <a:r>
              <a:rPr lang="en-US" dirty="0" smtClean="0"/>
              <a:t> = null;</a:t>
            </a:r>
          </a:p>
          <a:p>
            <a:endParaRPr lang="en-US" dirty="0" smtClean="0"/>
          </a:p>
          <a:p>
            <a:r>
              <a:rPr lang="en-US" dirty="0" smtClean="0"/>
              <a:t>try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docBuilder</a:t>
            </a:r>
            <a:r>
              <a:rPr lang="en-US" dirty="0" smtClean="0"/>
              <a:t> = </a:t>
            </a:r>
            <a:r>
              <a:rPr lang="en-US" dirty="0" err="1" smtClean="0"/>
              <a:t>docFactory.newDocumentBuilder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Catch(Exception e)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 bwMode="auto">
          <a:xfrm>
            <a:off x="4191000" y="4724400"/>
            <a:ext cx="2590800" cy="990600"/>
          </a:xfrm>
          <a:prstGeom prst="wedgeEllipseCallout">
            <a:avLst>
              <a:gd name="adj1" fmla="val -118855"/>
              <a:gd name="adj2" fmla="val -1031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docBuilder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the XML parser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701675"/>
          </a:xfrm>
        </p:spPr>
        <p:txBody>
          <a:bodyPr/>
          <a:lstStyle/>
          <a:p>
            <a:r>
              <a:rPr lang="en-US" dirty="0" smtClean="0"/>
              <a:t>How to Parse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62825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ry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Document doc = </a:t>
            </a:r>
            <a:r>
              <a:rPr lang="en-US" dirty="0" err="1" smtClean="0"/>
              <a:t>docBuilder.parse</a:t>
            </a:r>
            <a:r>
              <a:rPr lang="en-US" dirty="0" smtClean="0"/>
              <a:t>(“c:\\myfile.xml”);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catch(Exception e)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 bwMode="auto">
          <a:xfrm>
            <a:off x="3048000" y="2819400"/>
            <a:ext cx="2667000" cy="1447800"/>
          </a:xfrm>
          <a:prstGeom prst="wedgeEllipseCallout">
            <a:avLst>
              <a:gd name="adj1" fmla="val -56127"/>
              <a:gd name="adj2" fmla="val -70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doc object represent the XML file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572000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Now we can access the element information &amp; attribute values  </a:t>
            </a:r>
          </a:p>
          <a:p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Tutorials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XML Stands for Extensive Markup Language.</a:t>
            </a:r>
          </a:p>
          <a:p>
            <a:r>
              <a:rPr lang="en-US" sz="2800" dirty="0" smtClean="0"/>
              <a:t>XML is used to describe Data.</a:t>
            </a:r>
          </a:p>
          <a:p>
            <a:r>
              <a:rPr lang="en-US" sz="2800" dirty="0" smtClean="0"/>
              <a:t>Best part of XML is that it’s a software and hardware independent tool.</a:t>
            </a:r>
          </a:p>
          <a:p>
            <a:r>
              <a:rPr lang="en-US" sz="2800" dirty="0" smtClean="0"/>
              <a:t>XML is used to transport and store Data.</a:t>
            </a:r>
          </a:p>
          <a:p>
            <a:r>
              <a:rPr lang="en-US" sz="2800" dirty="0" smtClean="0"/>
              <a:t>XML has self-describing nature.</a:t>
            </a:r>
          </a:p>
          <a:p>
            <a:r>
              <a:rPr lang="en-US" sz="2800" dirty="0" smtClean="0"/>
              <a:t>XML is easily customized.</a:t>
            </a:r>
            <a:endParaRPr lang="en-US" sz="280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An 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2209800"/>
            <a:ext cx="5474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</a:t>
            </a:r>
            <a:r>
              <a:rPr lang="en-US" dirty="0" err="1" smtClean="0"/>
              <a:t>rootElement</a:t>
            </a:r>
            <a:r>
              <a:rPr lang="en-US" dirty="0" smtClean="0"/>
              <a:t> = </a:t>
            </a:r>
            <a:r>
              <a:rPr lang="en-US" dirty="0" err="1" smtClean="0"/>
              <a:t>doc.getDocumentElement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NodeList</a:t>
            </a:r>
            <a:r>
              <a:rPr lang="en-US" dirty="0" smtClean="0"/>
              <a:t> nodes = </a:t>
            </a:r>
            <a:r>
              <a:rPr lang="en-US" dirty="0" err="1" smtClean="0"/>
              <a:t>element.getChildNode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DOM parser</a:t>
            </a:r>
            <a:br>
              <a:rPr lang="en-US" dirty="0" smtClean="0"/>
            </a:br>
            <a:r>
              <a:rPr lang="en-US" dirty="0" smtClean="0"/>
              <a:t>other major XML APIs 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Schema Validation</a:t>
            </a:r>
          </a:p>
          <a:p>
            <a:r>
              <a:rPr lang="en-US" dirty="0" smtClean="0"/>
              <a:t>SAX parser.</a:t>
            </a:r>
          </a:p>
          <a:p>
            <a:r>
              <a:rPr lang="en-US" dirty="0" smtClean="0"/>
              <a:t>JAXB API.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777875"/>
          </a:xfrm>
        </p:spPr>
        <p:txBody>
          <a:bodyPr/>
          <a:lstStyle/>
          <a:p>
            <a:r>
              <a:rPr lang="en-US" dirty="0" smtClean="0"/>
              <a:t>Structure of XML Document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571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version="1.0" encoding="UTF-8"?&gt;</a:t>
            </a:r>
          </a:p>
          <a:p>
            <a:endParaRPr lang="en-US" dirty="0" smtClean="0"/>
          </a:p>
          <a:p>
            <a:r>
              <a:rPr lang="en-US" dirty="0" smtClean="0"/>
              <a:t>&lt;person&gt;</a:t>
            </a:r>
          </a:p>
          <a:p>
            <a:r>
              <a:rPr lang="en-US" dirty="0" smtClean="0"/>
              <a:t>	&lt;person-details&gt;</a:t>
            </a:r>
          </a:p>
          <a:p>
            <a:r>
              <a:rPr lang="en-US" dirty="0" smtClean="0"/>
              <a:t>		&lt;name&gt; Mike &lt;/name&gt;</a:t>
            </a:r>
          </a:p>
          <a:p>
            <a:r>
              <a:rPr lang="en-US" dirty="0" smtClean="0"/>
              <a:t>		&lt;city&gt; New York&lt;/city&gt;</a:t>
            </a:r>
          </a:p>
          <a:p>
            <a:r>
              <a:rPr lang="en-US" dirty="0" smtClean="0"/>
              <a:t>		&lt;domain&gt; testing &lt;/domain&gt;</a:t>
            </a:r>
          </a:p>
          <a:p>
            <a:r>
              <a:rPr lang="en-US" dirty="0" smtClean="0"/>
              <a:t>	&lt;/person-details&gt;</a:t>
            </a:r>
          </a:p>
          <a:p>
            <a:r>
              <a:rPr lang="en-US" dirty="0" smtClean="0"/>
              <a:t>	&lt;person-details&gt;</a:t>
            </a:r>
          </a:p>
          <a:p>
            <a:r>
              <a:rPr lang="en-US" dirty="0" smtClean="0"/>
              <a:t>		&lt;name&gt; Sang Yong &lt;/name&gt;</a:t>
            </a:r>
          </a:p>
          <a:p>
            <a:r>
              <a:rPr lang="en-US" dirty="0" smtClean="0"/>
              <a:t>		&lt;city&gt; Singapore &lt;/city&gt;</a:t>
            </a:r>
          </a:p>
          <a:p>
            <a:r>
              <a:rPr lang="en-US" dirty="0" smtClean="0"/>
              <a:t>		&lt;domain&gt; sales &lt;/domain&gt;</a:t>
            </a:r>
          </a:p>
          <a:p>
            <a:r>
              <a:rPr lang="en-US" dirty="0" smtClean="0"/>
              <a:t>	&lt;/person-details&gt;</a:t>
            </a:r>
          </a:p>
          <a:p>
            <a:endParaRPr lang="en-US" dirty="0" smtClean="0"/>
          </a:p>
          <a:p>
            <a:r>
              <a:rPr lang="en-US" dirty="0" smtClean="0"/>
              <a:t>&lt;/person&gt;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Notepad </a:t>
            </a:r>
          </a:p>
          <a:p>
            <a:r>
              <a:rPr lang="en-US" dirty="0" err="1" smtClean="0"/>
              <a:t>Xpontus</a:t>
            </a:r>
            <a:endParaRPr lang="en-US" dirty="0" smtClean="0"/>
          </a:p>
          <a:p>
            <a:r>
              <a:rPr lang="en-US" dirty="0" err="1" smtClean="0"/>
              <a:t>OxygenXML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 err="1" smtClean="0"/>
              <a:t>Cooktop</a:t>
            </a:r>
            <a:endParaRPr lang="en-US" dirty="0" smtClean="0"/>
          </a:p>
          <a:p>
            <a:r>
              <a:rPr lang="en-US" dirty="0" smtClean="0"/>
              <a:t>XML Pro</a:t>
            </a:r>
            <a:br>
              <a:rPr lang="en-US" dirty="0" smtClean="0"/>
            </a:br>
            <a:r>
              <a:rPr lang="en-US" dirty="0" smtClean="0"/>
              <a:t>and many more</a:t>
            </a:r>
          </a:p>
          <a:p>
            <a:r>
              <a:rPr lang="en-US" dirty="0" smtClean="0"/>
              <a:t>All Browsers (only viewers)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777875"/>
          </a:xfrm>
        </p:spPr>
        <p:txBody>
          <a:bodyPr/>
          <a:lstStyle/>
          <a:p>
            <a:r>
              <a:rPr lang="en-US" dirty="0" smtClean="0"/>
              <a:t>XML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153400" cy="2590800"/>
          </a:xfrm>
        </p:spPr>
        <p:txBody>
          <a:bodyPr/>
          <a:lstStyle/>
          <a:p>
            <a:r>
              <a:rPr lang="en-US" dirty="0" smtClean="0"/>
              <a:t>XML syntax refers to the rules that determine how an XML application can be written.</a:t>
            </a:r>
          </a:p>
          <a:p>
            <a:r>
              <a:rPr lang="en-US" dirty="0" smtClean="0"/>
              <a:t>XML documents only contains two major things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33800"/>
            <a:ext cx="61959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&lt;?xml version="1.0" encoding="UTF-8" standalone="no"?&gt;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&lt;root&gt;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	&lt;child&gt;Data&lt;/child&gt;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	&lt;child&gt;More Data&lt;/child&gt;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&lt;/root&gt;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6629400" y="4191000"/>
            <a:ext cx="2133600" cy="914400"/>
          </a:xfrm>
          <a:prstGeom prst="wedgeEllipseCallout">
            <a:avLst>
              <a:gd name="adj1" fmla="val -78335"/>
              <a:gd name="adj2" fmla="val -605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XML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Declaration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4800600" y="5105400"/>
            <a:ext cx="2133600" cy="914400"/>
          </a:xfrm>
          <a:prstGeom prst="wedgeEllipseCallout">
            <a:avLst>
              <a:gd name="adj1" fmla="val -80972"/>
              <a:gd name="adj2" fmla="val -713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Declaration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5334000" y="1828800"/>
            <a:ext cx="3429000" cy="1600200"/>
          </a:xfrm>
          <a:prstGeom prst="wedgeEllipseCallout">
            <a:avLst>
              <a:gd name="adj1" fmla="val -42794"/>
              <a:gd name="adj2" fmla="val -530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XML Declaration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Must be the first statement.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&lt;?XML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… ?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3581400" y="3200400"/>
            <a:ext cx="3200400" cy="2438400"/>
          </a:xfrm>
          <a:prstGeom prst="wedgeEllipseCallout">
            <a:avLst>
              <a:gd name="adj1" fmla="val -43953"/>
              <a:gd name="adj2" fmla="val -667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consist of markup &amp; data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markup is tag and attribute.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is the values   of tag &amp; attribute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6" grpId="0" animBg="1"/>
      <p:bldP spid="6" grpId="1" animBg="1"/>
      <p:bldP spid="7" grpId="0" animBg="1"/>
      <p:bldP spid="7" grpId="1" animBg="1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elements represented by Tags.</a:t>
            </a:r>
          </a:p>
          <a:p>
            <a:pPr lvl="1"/>
            <a:r>
              <a:rPr lang="en-US" dirty="0" smtClean="0"/>
              <a:t>&lt;tag&gt;Data&lt;/tag&gt;</a:t>
            </a:r>
          </a:p>
          <a:p>
            <a:r>
              <a:rPr lang="en-US" dirty="0" smtClean="0"/>
              <a:t>Empty Tag</a:t>
            </a:r>
          </a:p>
          <a:p>
            <a:pPr lvl="1"/>
            <a:r>
              <a:rPr lang="en-US" dirty="0" smtClean="0"/>
              <a:t>&lt;tag/&gt;</a:t>
            </a:r>
          </a:p>
          <a:p>
            <a:r>
              <a:rPr lang="en-US" dirty="0" smtClean="0"/>
              <a:t>Tags with attribute</a:t>
            </a:r>
          </a:p>
          <a:p>
            <a:pPr lvl="1"/>
            <a:r>
              <a:rPr lang="en-US" dirty="0" smtClean="0"/>
              <a:t>&lt;tag attribute=“value”&gt;Data&lt;/tag&gt;</a:t>
            </a:r>
          </a:p>
          <a:p>
            <a:pPr lvl="1"/>
            <a:r>
              <a:rPr lang="en-US" dirty="0" smtClean="0"/>
              <a:t>&lt;print color=“blue”&gt;XML Java API &lt;/print&gt;     or</a:t>
            </a:r>
          </a:p>
          <a:p>
            <a:pPr lvl="1"/>
            <a:r>
              <a:rPr lang="en-US" dirty="0" smtClean="0"/>
              <a:t>&lt;print color=“Pink”&gt;Happy Birthday&lt;/print&gt;  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01675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029200"/>
          </a:xfrm>
        </p:spPr>
        <p:txBody>
          <a:bodyPr/>
          <a:lstStyle/>
          <a:p>
            <a:r>
              <a:rPr lang="en-US" dirty="0" smtClean="0"/>
              <a:t>Elements can nested.</a:t>
            </a:r>
          </a:p>
          <a:p>
            <a:pPr lvl="1">
              <a:buNone/>
            </a:pPr>
            <a:r>
              <a:rPr lang="en-US" dirty="0" smtClean="0"/>
              <a:t>&lt;tutorial&gt; </a:t>
            </a:r>
          </a:p>
          <a:p>
            <a:pPr lvl="1">
              <a:buNone/>
            </a:pPr>
            <a:r>
              <a:rPr lang="en-US" dirty="0" smtClean="0"/>
              <a:t>		&lt;name&gt;XML&lt;/name&gt;</a:t>
            </a:r>
          </a:p>
          <a:p>
            <a:pPr lvl="1">
              <a:buNone/>
            </a:pPr>
            <a:r>
              <a:rPr lang="en-US" dirty="0" smtClean="0"/>
              <a:t> &lt;/tutorial&gt;</a:t>
            </a:r>
          </a:p>
          <a:p>
            <a:r>
              <a:rPr lang="en-US" dirty="0" smtClean="0"/>
              <a:t>Element Name</a:t>
            </a:r>
          </a:p>
          <a:p>
            <a:pPr lvl="1"/>
            <a:r>
              <a:rPr lang="en-US" dirty="0" smtClean="0"/>
              <a:t>Contains only characters (letters &amp; numbers).</a:t>
            </a:r>
          </a:p>
          <a:p>
            <a:pPr lvl="1"/>
            <a:r>
              <a:rPr lang="en-US" dirty="0" smtClean="0"/>
              <a:t>Must not contains spaces.</a:t>
            </a:r>
          </a:p>
          <a:p>
            <a:pPr lvl="1"/>
            <a:r>
              <a:rPr lang="en-US" dirty="0" smtClean="0"/>
              <a:t>Must not begin with numbers.</a:t>
            </a:r>
          </a:p>
          <a:p>
            <a:pPr lvl="1"/>
            <a:r>
              <a:rPr lang="en-US" dirty="0" smtClean="0"/>
              <a:t>Must not start with letter XML.</a:t>
            </a:r>
          </a:p>
          <a:p>
            <a:pPr lvl="1"/>
            <a:r>
              <a:rPr lang="en-US" dirty="0" smtClean="0"/>
              <a:t>Should not contain any special symbol .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cxnSp>
        <p:nvCxnSpPr>
          <p:cNvPr id="6" name="Straight Arrow Connector 5"/>
          <p:cNvCxnSpPr>
            <a:stCxn id="10" idx="1"/>
          </p:cNvCxnSpPr>
          <p:nvPr/>
        </p:nvCxnSpPr>
        <p:spPr bwMode="auto">
          <a:xfrm flipH="1">
            <a:off x="4038600" y="1724055"/>
            <a:ext cx="1143000" cy="3333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181600" y="1524000"/>
            <a:ext cx="2999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Inner Tag or nested tag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 bwMode="auto">
          <a:xfrm flipH="1" flipV="1">
            <a:off x="3200400" y="2514600"/>
            <a:ext cx="1371600" cy="3963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2710934"/>
            <a:ext cx="2553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Body of Tag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1143000"/>
          </a:xfrm>
        </p:spPr>
        <p:txBody>
          <a:bodyPr/>
          <a:lstStyle/>
          <a:p>
            <a:r>
              <a:rPr lang="en-US" dirty="0" smtClean="0"/>
              <a:t>Namespaces is used to prevent XML document by name conflictions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1242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&lt;books&gt;</a:t>
            </a:r>
          </a:p>
          <a:p>
            <a:r>
              <a:rPr lang="en-US" dirty="0" smtClean="0"/>
              <a:t>    &lt;book&gt; </a:t>
            </a:r>
          </a:p>
          <a:p>
            <a:r>
              <a:rPr lang="en-US" dirty="0" smtClean="0"/>
              <a:t>          &lt;title&gt;The Dream Saga&lt;/title&gt;</a:t>
            </a:r>
          </a:p>
          <a:p>
            <a:r>
              <a:rPr lang="en-US" dirty="0" smtClean="0"/>
              <a:t>          &lt;author&gt;</a:t>
            </a:r>
          </a:p>
          <a:p>
            <a:r>
              <a:rPr lang="en-US" dirty="0" smtClean="0"/>
              <a:t>	Matthew Mason</a:t>
            </a:r>
          </a:p>
          <a:p>
            <a:r>
              <a:rPr lang="en-US" dirty="0" smtClean="0"/>
              <a:t>          &lt;/author&gt; </a:t>
            </a:r>
          </a:p>
          <a:p>
            <a:r>
              <a:rPr lang="en-US" dirty="0" smtClean="0"/>
              <a:t>    &lt;/book&gt; </a:t>
            </a:r>
          </a:p>
          <a:p>
            <a:r>
              <a:rPr lang="en-US" dirty="0" smtClean="0"/>
              <a:t>&lt;/books&gt;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048000"/>
            <a:ext cx="44342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 smtClean="0"/>
              <a:t>       &lt;title&gt;Cool Books&lt;/title&gt;</a:t>
            </a:r>
          </a:p>
          <a:p>
            <a:r>
              <a:rPr lang="en-US" dirty="0" smtClean="0"/>
              <a:t> 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 &lt;p&gt;Here's a list of cool books...&lt;/p&gt;</a:t>
            </a:r>
          </a:p>
          <a:p>
            <a:r>
              <a:rPr lang="en-US" dirty="0" smtClean="0"/>
              <a:t>        (XML content goes here) </a:t>
            </a:r>
          </a:p>
          <a:p>
            <a:r>
              <a:rPr lang="en-US" dirty="0" smtClean="0"/>
              <a:t>     &lt;/body&gt; 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267200" y="2895600"/>
            <a:ext cx="0" cy="3124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 with namespaces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63946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bk:books</a:t>
            </a:r>
            <a:r>
              <a:rPr lang="en-US" dirty="0" smtClean="0"/>
              <a:t> </a:t>
            </a:r>
            <a:r>
              <a:rPr lang="en-US" dirty="0" err="1" smtClean="0"/>
              <a:t>xmlns:bk</a:t>
            </a:r>
            <a:r>
              <a:rPr lang="en-US" dirty="0" smtClean="0"/>
              <a:t>="http://somebooksite.com/book_spec"&gt; </a:t>
            </a:r>
          </a:p>
          <a:p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 err="1" smtClean="0"/>
              <a:t>bk:book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bk:title</a:t>
            </a:r>
            <a:r>
              <a:rPr lang="en-US" dirty="0" smtClean="0"/>
              <a:t>&gt;The Dream Saga&lt;/</a:t>
            </a:r>
            <a:r>
              <a:rPr lang="en-US" dirty="0" err="1" smtClean="0"/>
              <a:t>bk:title</a:t>
            </a:r>
            <a:r>
              <a:rPr lang="en-US" dirty="0" smtClean="0"/>
              <a:t>&gt; </a:t>
            </a:r>
          </a:p>
          <a:p>
            <a:endParaRPr lang="en-US" dirty="0" smtClean="0"/>
          </a:p>
          <a:p>
            <a:r>
              <a:rPr lang="en-US" dirty="0" smtClean="0"/>
              <a:t>       &lt;</a:t>
            </a:r>
            <a:r>
              <a:rPr lang="en-US" dirty="0" err="1" smtClean="0"/>
              <a:t>bk:author</a:t>
            </a:r>
            <a:r>
              <a:rPr lang="en-US" dirty="0" smtClean="0"/>
              <a:t>&gt;Matthew Mason&lt;/</a:t>
            </a:r>
            <a:r>
              <a:rPr lang="en-US" dirty="0" err="1" smtClean="0"/>
              <a:t>bk:author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bk:book</a:t>
            </a:r>
            <a:r>
              <a:rPr lang="en-US" dirty="0" smtClean="0"/>
              <a:t>&gt; </a:t>
            </a:r>
          </a:p>
          <a:p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bk:books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 bwMode="auto">
          <a:xfrm>
            <a:off x="6477000" y="2971800"/>
            <a:ext cx="2057400" cy="1219200"/>
          </a:xfrm>
          <a:prstGeom prst="wedgeEllipseCallout">
            <a:avLst>
              <a:gd name="adj1" fmla="val -78953"/>
              <a:gd name="adj2" fmla="val -863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value is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called URI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2819400" y="4572000"/>
            <a:ext cx="1752600" cy="838200"/>
          </a:xfrm>
          <a:prstGeom prst="wedgeEllipseCallout">
            <a:avLst>
              <a:gd name="adj1" fmla="val -145048"/>
              <a:gd name="adj2" fmla="val -2917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prefix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2559</TotalTime>
  <Words>736</Words>
  <Application>Microsoft Office PowerPoint</Application>
  <PresentationFormat>On-screen Show (4:3)</PresentationFormat>
  <Paragraphs>232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10203789</vt:lpstr>
      <vt:lpstr>                 Core Java </vt:lpstr>
      <vt:lpstr>XML Tutorials </vt:lpstr>
      <vt:lpstr>Structure of XML Document</vt:lpstr>
      <vt:lpstr>XML Editors</vt:lpstr>
      <vt:lpstr>XML Syntax</vt:lpstr>
      <vt:lpstr>XML Elements</vt:lpstr>
      <vt:lpstr>Continue….</vt:lpstr>
      <vt:lpstr>XML Namespaces</vt:lpstr>
      <vt:lpstr>XML Doc with namespaces</vt:lpstr>
      <vt:lpstr>Problematic Character </vt:lpstr>
      <vt:lpstr>XML Validation</vt:lpstr>
      <vt:lpstr>XML DTD</vt:lpstr>
      <vt:lpstr>Continue..</vt:lpstr>
      <vt:lpstr>Internal DTD </vt:lpstr>
      <vt:lpstr>Use External DTD</vt:lpstr>
      <vt:lpstr>Paring XML Data</vt:lpstr>
      <vt:lpstr>Java DOM Parser</vt:lpstr>
      <vt:lpstr>Creating a DOM parser</vt:lpstr>
      <vt:lpstr>How to Parse</vt:lpstr>
      <vt:lpstr>Accessing An Element</vt:lpstr>
      <vt:lpstr>END of DOM parser other major XML APIs are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304</cp:revision>
  <dcterms:created xsi:type="dcterms:W3CDTF">2014-08-12T14:46:33Z</dcterms:created>
  <dcterms:modified xsi:type="dcterms:W3CDTF">2015-03-18T07:17:19Z</dcterms:modified>
</cp:coreProperties>
</file>