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2" r:id="rId3"/>
    <p:sldId id="293" r:id="rId4"/>
    <p:sldId id="257" r:id="rId5"/>
    <p:sldId id="274" r:id="rId6"/>
    <p:sldId id="258" r:id="rId7"/>
    <p:sldId id="259" r:id="rId8"/>
    <p:sldId id="260" r:id="rId9"/>
    <p:sldId id="261" r:id="rId10"/>
    <p:sldId id="263" r:id="rId11"/>
    <p:sldId id="264" r:id="rId12"/>
    <p:sldId id="265" r:id="rId13"/>
    <p:sldId id="266" r:id="rId14"/>
    <p:sldId id="267" r:id="rId15"/>
    <p:sldId id="273" r:id="rId16"/>
    <p:sldId id="268" r:id="rId17"/>
    <p:sldId id="269" r:id="rId18"/>
    <p:sldId id="283" r:id="rId19"/>
    <p:sldId id="284" r:id="rId20"/>
    <p:sldId id="285" r:id="rId21"/>
    <p:sldId id="286" r:id="rId22"/>
    <p:sldId id="287" r:id="rId23"/>
    <p:sldId id="275" r:id="rId24"/>
    <p:sldId id="276" r:id="rId25"/>
    <p:sldId id="278" r:id="rId26"/>
    <p:sldId id="288" r:id="rId27"/>
    <p:sldId id="27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576"/>
    <a:srgbClr val="1E497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8" autoAdjust="0"/>
    <p:restoredTop sz="94660"/>
  </p:normalViewPr>
  <p:slideViewPr>
    <p:cSldViewPr>
      <p:cViewPr>
        <p:scale>
          <a:sx n="84" d="100"/>
          <a:sy n="84" d="100"/>
        </p:scale>
        <p:origin x="-996" y="-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3268CB-D3D7-4418-8286-0781B05C7058}" type="datetimeFigureOut">
              <a:rPr lang="en-US" smtClean="0"/>
              <a:pPr/>
              <a:t>3/30/2015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22A415-2142-43D8-85B5-D44A733BDC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24D554-A72C-49E9-A0FE-A5426E5C9072}" type="datetime1">
              <a:rPr lang="en-US" smtClean="0"/>
              <a:pPr/>
              <a:t>3/30/2015</a:t>
            </a:fld>
            <a:endParaRPr lang="en-US"/>
          </a:p>
        </p:txBody>
      </p:sp>
      <p:sp>
        <p:nvSpPr>
          <p:cNvPr id="5" name="Footer Placeholder 4"/>
          <p:cNvSpPr>
            <a:spLocks noGrp="1"/>
          </p:cNvSpPr>
          <p:nvPr>
            <p:ph type="ftr" sz="quarter" idx="11"/>
          </p:nvPr>
        </p:nvSpPr>
        <p:spPr/>
        <p:txBody>
          <a:bodyPr/>
          <a:lstStyle/>
          <a:p>
            <a:r>
              <a:rPr lang="en-US" smtClean="0"/>
              <a:t>ashish.bansal@mkjit-solutions.com</a:t>
            </a:r>
            <a:endParaRPr lang="en-US"/>
          </a:p>
        </p:txBody>
      </p:sp>
      <p:sp>
        <p:nvSpPr>
          <p:cNvPr id="6" name="Slide Number Placeholder 5"/>
          <p:cNvSpPr>
            <a:spLocks noGrp="1"/>
          </p:cNvSpPr>
          <p:nvPr>
            <p:ph type="sldNum" sz="quarter" idx="12"/>
          </p:nvPr>
        </p:nvSpPr>
        <p:spPr/>
        <p:txBody>
          <a:bodyPr/>
          <a:lstStyle/>
          <a:p>
            <a:fld id="{AC46F5BB-736D-4350-B988-2F15FC1495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A0EA99-ADF0-4D95-9B1F-F90526D6DAE0}" type="datetime1">
              <a:rPr lang="en-US" smtClean="0"/>
              <a:pPr/>
              <a:t>3/30/2015</a:t>
            </a:fld>
            <a:endParaRPr lang="en-US"/>
          </a:p>
        </p:txBody>
      </p:sp>
      <p:sp>
        <p:nvSpPr>
          <p:cNvPr id="5" name="Footer Placeholder 4"/>
          <p:cNvSpPr>
            <a:spLocks noGrp="1"/>
          </p:cNvSpPr>
          <p:nvPr>
            <p:ph type="ftr" sz="quarter" idx="11"/>
          </p:nvPr>
        </p:nvSpPr>
        <p:spPr/>
        <p:txBody>
          <a:bodyPr/>
          <a:lstStyle/>
          <a:p>
            <a:r>
              <a:rPr lang="en-US" smtClean="0"/>
              <a:t>ashish.bansal@mkjit-solutions.com</a:t>
            </a:r>
            <a:endParaRPr lang="en-US"/>
          </a:p>
        </p:txBody>
      </p:sp>
      <p:sp>
        <p:nvSpPr>
          <p:cNvPr id="6" name="Slide Number Placeholder 5"/>
          <p:cNvSpPr>
            <a:spLocks noGrp="1"/>
          </p:cNvSpPr>
          <p:nvPr>
            <p:ph type="sldNum" sz="quarter" idx="12"/>
          </p:nvPr>
        </p:nvSpPr>
        <p:spPr/>
        <p:txBody>
          <a:bodyPr/>
          <a:lstStyle/>
          <a:p>
            <a:fld id="{AC46F5BB-736D-4350-B988-2F15FC1495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94527-7F4E-4EC5-A4AF-8C366123FD0E}" type="datetime1">
              <a:rPr lang="en-US" smtClean="0"/>
              <a:pPr/>
              <a:t>3/30/2015</a:t>
            </a:fld>
            <a:endParaRPr lang="en-US"/>
          </a:p>
        </p:txBody>
      </p:sp>
      <p:sp>
        <p:nvSpPr>
          <p:cNvPr id="5" name="Footer Placeholder 4"/>
          <p:cNvSpPr>
            <a:spLocks noGrp="1"/>
          </p:cNvSpPr>
          <p:nvPr>
            <p:ph type="ftr" sz="quarter" idx="11"/>
          </p:nvPr>
        </p:nvSpPr>
        <p:spPr/>
        <p:txBody>
          <a:bodyPr/>
          <a:lstStyle/>
          <a:p>
            <a:r>
              <a:rPr lang="en-US" smtClean="0"/>
              <a:t>ashish.bansal@mkjit-solutions.com</a:t>
            </a:r>
            <a:endParaRPr lang="en-US"/>
          </a:p>
        </p:txBody>
      </p:sp>
      <p:sp>
        <p:nvSpPr>
          <p:cNvPr id="6" name="Slide Number Placeholder 5"/>
          <p:cNvSpPr>
            <a:spLocks noGrp="1"/>
          </p:cNvSpPr>
          <p:nvPr>
            <p:ph type="sldNum" sz="quarter" idx="12"/>
          </p:nvPr>
        </p:nvSpPr>
        <p:spPr/>
        <p:txBody>
          <a:bodyPr/>
          <a:lstStyle/>
          <a:p>
            <a:fld id="{AC46F5BB-736D-4350-B988-2F15FC1495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rPr lang="en-US" dirty="0" err="1" smtClean="0"/>
              <a:t>jklkl</a:t>
            </a:r>
            <a:endParaRPr lang="en-US" dirty="0"/>
          </a:p>
        </p:txBody>
      </p:sp>
      <p:sp>
        <p:nvSpPr>
          <p:cNvPr id="3" name="Content Placeholder 2"/>
          <p:cNvSpPr>
            <a:spLocks noGrp="1"/>
          </p:cNvSpPr>
          <p:nvPr>
            <p:ph idx="1"/>
          </p:nvPr>
        </p:nvSpPr>
        <p:spPr/>
        <p:txBody>
          <a:bodyPr/>
          <a:lstStyle>
            <a:lvl3pPr>
              <a:defRPr/>
            </a:lvl3pPr>
          </a:lstStyle>
          <a:p>
            <a:pPr lvl="0"/>
            <a:r>
              <a:rPr lang="en-US" dirty="0" smtClean="0"/>
              <a:t>Click to edit Master text styles</a:t>
            </a:r>
          </a:p>
          <a:p>
            <a:pPr lvl="1"/>
            <a:r>
              <a:rPr lang="en-US" dirty="0" smtClean="0"/>
              <a:t>Second level</a:t>
            </a:r>
          </a:p>
          <a:p>
            <a:pPr lvl="2"/>
            <a:r>
              <a:rPr lang="en-US" dirty="0" smtClean="0"/>
              <a:t>Third 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18E0825-57BF-4C42-B6B0-7741198B764F}" type="datetime1">
              <a:rPr lang="en-US" smtClean="0"/>
              <a:pPr/>
              <a:t>3/30/2015</a:t>
            </a:fld>
            <a:endParaRPr lang="en-US"/>
          </a:p>
        </p:txBody>
      </p:sp>
      <p:sp>
        <p:nvSpPr>
          <p:cNvPr id="5" name="Footer Placeholder 4"/>
          <p:cNvSpPr>
            <a:spLocks noGrp="1"/>
          </p:cNvSpPr>
          <p:nvPr>
            <p:ph type="ftr" sz="quarter" idx="11"/>
          </p:nvPr>
        </p:nvSpPr>
        <p:spPr/>
        <p:txBody>
          <a:bodyPr/>
          <a:lstStyle/>
          <a:p>
            <a:r>
              <a:rPr lang="en-US" smtClean="0"/>
              <a:t>ashish.bansal@mkjit-solutions.com</a:t>
            </a:r>
            <a:endParaRPr lang="en-US"/>
          </a:p>
        </p:txBody>
      </p:sp>
      <p:sp>
        <p:nvSpPr>
          <p:cNvPr id="6" name="Slide Number Placeholder 5"/>
          <p:cNvSpPr>
            <a:spLocks noGrp="1"/>
          </p:cNvSpPr>
          <p:nvPr>
            <p:ph type="sldNum" sz="quarter" idx="12"/>
          </p:nvPr>
        </p:nvSpPr>
        <p:spPr/>
        <p:txBody>
          <a:bodyPr/>
          <a:lstStyle/>
          <a:p>
            <a:fld id="{AC46F5BB-736D-4350-B988-2F15FC1495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EE24D-BB69-484E-8863-97E97155461B}" type="datetime1">
              <a:rPr lang="en-US" smtClean="0"/>
              <a:pPr/>
              <a:t>3/30/2015</a:t>
            </a:fld>
            <a:endParaRPr lang="en-US"/>
          </a:p>
        </p:txBody>
      </p:sp>
      <p:sp>
        <p:nvSpPr>
          <p:cNvPr id="5" name="Footer Placeholder 4"/>
          <p:cNvSpPr>
            <a:spLocks noGrp="1"/>
          </p:cNvSpPr>
          <p:nvPr>
            <p:ph type="ftr" sz="quarter" idx="11"/>
          </p:nvPr>
        </p:nvSpPr>
        <p:spPr/>
        <p:txBody>
          <a:bodyPr/>
          <a:lstStyle/>
          <a:p>
            <a:r>
              <a:rPr lang="en-US" smtClean="0"/>
              <a:t>ashish.bansal@mkjit-solutions.com</a:t>
            </a:r>
            <a:endParaRPr lang="en-US"/>
          </a:p>
        </p:txBody>
      </p:sp>
      <p:sp>
        <p:nvSpPr>
          <p:cNvPr id="6" name="Slide Number Placeholder 5"/>
          <p:cNvSpPr>
            <a:spLocks noGrp="1"/>
          </p:cNvSpPr>
          <p:nvPr>
            <p:ph type="sldNum" sz="quarter" idx="12"/>
          </p:nvPr>
        </p:nvSpPr>
        <p:spPr/>
        <p:txBody>
          <a:bodyPr/>
          <a:lstStyle/>
          <a:p>
            <a:fld id="{AC46F5BB-736D-4350-B988-2F15FC1495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C356FF-95CE-4BD6-B272-2A3A7170F0C1}" type="datetime1">
              <a:rPr lang="en-US" smtClean="0"/>
              <a:pPr/>
              <a:t>3/30/2015</a:t>
            </a:fld>
            <a:endParaRPr lang="en-US"/>
          </a:p>
        </p:txBody>
      </p:sp>
      <p:sp>
        <p:nvSpPr>
          <p:cNvPr id="6" name="Footer Placeholder 5"/>
          <p:cNvSpPr>
            <a:spLocks noGrp="1"/>
          </p:cNvSpPr>
          <p:nvPr>
            <p:ph type="ftr" sz="quarter" idx="11"/>
          </p:nvPr>
        </p:nvSpPr>
        <p:spPr/>
        <p:txBody>
          <a:bodyPr/>
          <a:lstStyle/>
          <a:p>
            <a:r>
              <a:rPr lang="en-US" smtClean="0"/>
              <a:t>ashish.bansal@mkjit-solutions.com</a:t>
            </a:r>
            <a:endParaRPr lang="en-US"/>
          </a:p>
        </p:txBody>
      </p:sp>
      <p:sp>
        <p:nvSpPr>
          <p:cNvPr id="7" name="Slide Number Placeholder 6"/>
          <p:cNvSpPr>
            <a:spLocks noGrp="1"/>
          </p:cNvSpPr>
          <p:nvPr>
            <p:ph type="sldNum" sz="quarter" idx="12"/>
          </p:nvPr>
        </p:nvSpPr>
        <p:spPr/>
        <p:txBody>
          <a:bodyPr/>
          <a:lstStyle/>
          <a:p>
            <a:fld id="{AC46F5BB-736D-4350-B988-2F15FC1495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BD2A98-D1D1-4D3A-8E1F-BD5C1E2B9A57}" type="datetime1">
              <a:rPr lang="en-US" smtClean="0"/>
              <a:pPr/>
              <a:t>3/30/2015</a:t>
            </a:fld>
            <a:endParaRPr lang="en-US"/>
          </a:p>
        </p:txBody>
      </p:sp>
      <p:sp>
        <p:nvSpPr>
          <p:cNvPr id="8" name="Footer Placeholder 7"/>
          <p:cNvSpPr>
            <a:spLocks noGrp="1"/>
          </p:cNvSpPr>
          <p:nvPr>
            <p:ph type="ftr" sz="quarter" idx="11"/>
          </p:nvPr>
        </p:nvSpPr>
        <p:spPr/>
        <p:txBody>
          <a:bodyPr/>
          <a:lstStyle/>
          <a:p>
            <a:r>
              <a:rPr lang="en-US" smtClean="0"/>
              <a:t>ashish.bansal@mkjit-solutions.com</a:t>
            </a:r>
            <a:endParaRPr lang="en-US"/>
          </a:p>
        </p:txBody>
      </p:sp>
      <p:sp>
        <p:nvSpPr>
          <p:cNvPr id="9" name="Slide Number Placeholder 8"/>
          <p:cNvSpPr>
            <a:spLocks noGrp="1"/>
          </p:cNvSpPr>
          <p:nvPr>
            <p:ph type="sldNum" sz="quarter" idx="12"/>
          </p:nvPr>
        </p:nvSpPr>
        <p:spPr/>
        <p:txBody>
          <a:bodyPr/>
          <a:lstStyle/>
          <a:p>
            <a:fld id="{AC46F5BB-736D-4350-B988-2F15FC1495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86386F-15DC-4B09-9AFC-1CCF00A8CF93}" type="datetime1">
              <a:rPr lang="en-US" smtClean="0"/>
              <a:pPr/>
              <a:t>3/30/2015</a:t>
            </a:fld>
            <a:endParaRPr lang="en-US"/>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sp>
        <p:nvSpPr>
          <p:cNvPr id="5" name="Slide Number Placeholder 4"/>
          <p:cNvSpPr>
            <a:spLocks noGrp="1"/>
          </p:cNvSpPr>
          <p:nvPr>
            <p:ph type="sldNum" sz="quarter" idx="12"/>
          </p:nvPr>
        </p:nvSpPr>
        <p:spPr/>
        <p:txBody>
          <a:bodyPr/>
          <a:lstStyle/>
          <a:p>
            <a:fld id="{AC46F5BB-736D-4350-B988-2F15FC1495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8103F-C3CD-43CE-9779-3138FE692722}" type="datetime1">
              <a:rPr lang="en-US" smtClean="0"/>
              <a:pPr/>
              <a:t>3/30/2015</a:t>
            </a:fld>
            <a:endParaRPr lang="en-US"/>
          </a:p>
        </p:txBody>
      </p:sp>
      <p:sp>
        <p:nvSpPr>
          <p:cNvPr id="3" name="Footer Placeholder 2"/>
          <p:cNvSpPr>
            <a:spLocks noGrp="1"/>
          </p:cNvSpPr>
          <p:nvPr>
            <p:ph type="ftr" sz="quarter" idx="11"/>
          </p:nvPr>
        </p:nvSpPr>
        <p:spPr/>
        <p:txBody>
          <a:bodyPr/>
          <a:lstStyle/>
          <a:p>
            <a:r>
              <a:rPr lang="en-US" smtClean="0"/>
              <a:t>ashish.bansal@mkjit-solutions.com</a:t>
            </a:r>
            <a:endParaRPr lang="en-US"/>
          </a:p>
        </p:txBody>
      </p:sp>
      <p:sp>
        <p:nvSpPr>
          <p:cNvPr id="4" name="Slide Number Placeholder 3"/>
          <p:cNvSpPr>
            <a:spLocks noGrp="1"/>
          </p:cNvSpPr>
          <p:nvPr>
            <p:ph type="sldNum" sz="quarter" idx="12"/>
          </p:nvPr>
        </p:nvSpPr>
        <p:spPr/>
        <p:txBody>
          <a:bodyPr/>
          <a:lstStyle/>
          <a:p>
            <a:fld id="{AC46F5BB-736D-4350-B988-2F15FC1495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07FEBC-8485-4CFC-AB84-0E4EA3DF0153}" type="datetime1">
              <a:rPr lang="en-US" smtClean="0"/>
              <a:pPr/>
              <a:t>3/30/2015</a:t>
            </a:fld>
            <a:endParaRPr lang="en-US"/>
          </a:p>
        </p:txBody>
      </p:sp>
      <p:sp>
        <p:nvSpPr>
          <p:cNvPr id="6" name="Footer Placeholder 5"/>
          <p:cNvSpPr>
            <a:spLocks noGrp="1"/>
          </p:cNvSpPr>
          <p:nvPr>
            <p:ph type="ftr" sz="quarter" idx="11"/>
          </p:nvPr>
        </p:nvSpPr>
        <p:spPr/>
        <p:txBody>
          <a:bodyPr/>
          <a:lstStyle/>
          <a:p>
            <a:r>
              <a:rPr lang="en-US" smtClean="0"/>
              <a:t>ashish.bansal@mkjit-solutions.com</a:t>
            </a:r>
            <a:endParaRPr lang="en-US"/>
          </a:p>
        </p:txBody>
      </p:sp>
      <p:sp>
        <p:nvSpPr>
          <p:cNvPr id="7" name="Slide Number Placeholder 6"/>
          <p:cNvSpPr>
            <a:spLocks noGrp="1"/>
          </p:cNvSpPr>
          <p:nvPr>
            <p:ph type="sldNum" sz="quarter" idx="12"/>
          </p:nvPr>
        </p:nvSpPr>
        <p:spPr/>
        <p:txBody>
          <a:bodyPr/>
          <a:lstStyle/>
          <a:p>
            <a:fld id="{AC46F5BB-736D-4350-B988-2F15FC1495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FE4433-6954-499F-A3A8-FE79DB646A68}" type="datetime1">
              <a:rPr lang="en-US" smtClean="0"/>
              <a:pPr/>
              <a:t>3/30/2015</a:t>
            </a:fld>
            <a:endParaRPr lang="en-US"/>
          </a:p>
        </p:txBody>
      </p:sp>
      <p:sp>
        <p:nvSpPr>
          <p:cNvPr id="6" name="Footer Placeholder 5"/>
          <p:cNvSpPr>
            <a:spLocks noGrp="1"/>
          </p:cNvSpPr>
          <p:nvPr>
            <p:ph type="ftr" sz="quarter" idx="11"/>
          </p:nvPr>
        </p:nvSpPr>
        <p:spPr/>
        <p:txBody>
          <a:bodyPr/>
          <a:lstStyle/>
          <a:p>
            <a:r>
              <a:rPr lang="en-US" smtClean="0"/>
              <a:t>ashish.bansal@mkjit-solutions.com</a:t>
            </a:r>
            <a:endParaRPr lang="en-US"/>
          </a:p>
        </p:txBody>
      </p:sp>
      <p:sp>
        <p:nvSpPr>
          <p:cNvPr id="7" name="Slide Number Placeholder 6"/>
          <p:cNvSpPr>
            <a:spLocks noGrp="1"/>
          </p:cNvSpPr>
          <p:nvPr>
            <p:ph type="sldNum" sz="quarter" idx="12"/>
          </p:nvPr>
        </p:nvSpPr>
        <p:spPr/>
        <p:txBody>
          <a:bodyPr/>
          <a:lstStyle/>
          <a:p>
            <a:fld id="{AC46F5BB-736D-4350-B988-2F15FC1495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739F3-6EB1-4548-B2EA-158FE1DF7B3B}" type="datetime1">
              <a:rPr lang="en-US" smtClean="0"/>
              <a:pPr/>
              <a:t>3/30/2015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ashish.bansal@mkjit-solutions.com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6F5BB-736D-4350-B988-2F15FC1495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solidFill>
                  <a:schemeClr val="bg1"/>
                </a:solidFill>
              </a:rPr>
              <a:t>SQL</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solidFill>
                  <a:srgbClr val="FFFF00"/>
                </a:solidFill>
              </a:rPr>
              <a:t>Views , Joins , Stored Procedures &amp; Triggers </a:t>
            </a:r>
            <a:endParaRPr lang="en-US" dirty="0">
              <a:solidFill>
                <a:srgbClr val="FFFF00"/>
              </a:solidFill>
            </a:endParaRPr>
          </a:p>
        </p:txBody>
      </p:sp>
      <p:sp>
        <p:nvSpPr>
          <p:cNvPr id="5" name="Footer Placeholder 4"/>
          <p:cNvSpPr>
            <a:spLocks noGrp="1"/>
          </p:cNvSpPr>
          <p:nvPr>
            <p:ph type="ftr" sz="quarter" idx="11"/>
          </p:nvPr>
        </p:nvSpPr>
        <p:spPr/>
        <p:txBody>
          <a:bodyPr/>
          <a:lstStyle/>
          <a:p>
            <a:r>
              <a:rPr lang="en-US" smtClean="0"/>
              <a:t>ashish.bansal@mkjit-solutions.com</a:t>
            </a:r>
            <a:endParaRPr lang="en-US"/>
          </a:p>
        </p:txBody>
      </p:sp>
      <p:sp>
        <p:nvSpPr>
          <p:cNvPr id="6" name="TextBox 5"/>
          <p:cNvSpPr txBox="1"/>
          <p:nvPr/>
        </p:nvSpPr>
        <p:spPr>
          <a:xfrm>
            <a:off x="4572000" y="289560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biLevel thresh="50000"/>
          </a:blip>
          <a:srcRect/>
          <a:stretch>
            <a:fillRect/>
          </a:stretch>
        </p:blipFill>
        <p:spPr bwMode="auto">
          <a:xfrm>
            <a:off x="228600" y="762000"/>
            <a:ext cx="8919720" cy="54102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0..0</a:t>
            </a:r>
            <a:endParaRPr lang="en-US" dirty="0"/>
          </a:p>
        </p:txBody>
      </p:sp>
      <p:pic>
        <p:nvPicPr>
          <p:cNvPr id="8194" name="Picture 2"/>
          <p:cNvPicPr>
            <a:picLocks noGrp="1" noChangeAspect="1" noChangeArrowheads="1"/>
          </p:cNvPicPr>
          <p:nvPr>
            <p:ph idx="1"/>
          </p:nvPr>
        </p:nvPicPr>
        <p:blipFill>
          <a:blip r:embed="rId2" cstate="print">
            <a:biLevel thresh="50000"/>
          </a:blip>
          <a:srcRect/>
          <a:stretch>
            <a:fillRect/>
          </a:stretch>
        </p:blipFill>
        <p:spPr bwMode="auto">
          <a:xfrm>
            <a:off x="457200" y="762000"/>
            <a:ext cx="8229600" cy="5105400"/>
          </a:xfrm>
          <a:prstGeom prst="rect">
            <a:avLst/>
          </a:prstGeom>
          <a:noFill/>
          <a:ln w="9525">
            <a:noFill/>
            <a:miter lim="800000"/>
            <a:headEnd/>
            <a:tailEnd/>
          </a:ln>
        </p:spPr>
      </p:pic>
      <p:cxnSp>
        <p:nvCxnSpPr>
          <p:cNvPr id="6" name="Straight Connector 5"/>
          <p:cNvCxnSpPr/>
          <p:nvPr/>
        </p:nvCxnSpPr>
        <p:spPr>
          <a:xfrm>
            <a:off x="5715000" y="5867400"/>
            <a:ext cx="1752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001000" y="5715000"/>
            <a:ext cx="5334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cstate="print">
            <a:biLevel thresh="50000"/>
          </a:blip>
          <a:srcRect/>
          <a:stretch>
            <a:fillRect/>
          </a:stretch>
        </p:blipFill>
        <p:spPr bwMode="auto">
          <a:xfrm>
            <a:off x="304800" y="1523999"/>
            <a:ext cx="8610600" cy="3986389"/>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cstate="print">
            <a:biLevel thresh="50000"/>
          </a:blip>
          <a:srcRect/>
          <a:stretch>
            <a:fillRect/>
          </a:stretch>
        </p:blipFill>
        <p:spPr bwMode="auto">
          <a:xfrm>
            <a:off x="457200" y="990600"/>
            <a:ext cx="8305800" cy="5135563"/>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cstate="print">
            <a:biLevel thresh="50000"/>
          </a:blip>
          <a:srcRect/>
          <a:stretch>
            <a:fillRect/>
          </a:stretch>
        </p:blipFill>
        <p:spPr bwMode="auto">
          <a:xfrm>
            <a:off x="457200" y="1295401"/>
            <a:ext cx="8229600" cy="4631486"/>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cstate="print">
            <a:biLevel thresh="50000"/>
          </a:blip>
          <a:srcRect/>
          <a:stretch>
            <a:fillRect/>
          </a:stretch>
        </p:blipFill>
        <p:spPr bwMode="auto">
          <a:xfrm>
            <a:off x="418471" y="533400"/>
            <a:ext cx="8725529" cy="5334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cstate="print">
            <a:biLevel thresh="50000"/>
          </a:blip>
          <a:srcRect/>
          <a:stretch>
            <a:fillRect/>
          </a:stretch>
        </p:blipFill>
        <p:spPr bwMode="auto">
          <a:xfrm>
            <a:off x="0" y="838200"/>
            <a:ext cx="8779848" cy="4863442"/>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3315" name="Picture 3"/>
          <p:cNvPicPr>
            <a:picLocks noGrp="1" noChangeAspect="1" noChangeArrowheads="1"/>
          </p:cNvPicPr>
          <p:nvPr>
            <p:ph idx="1"/>
          </p:nvPr>
        </p:nvPicPr>
        <p:blipFill>
          <a:blip r:embed="rId2" cstate="print">
            <a:biLevel thresh="50000"/>
          </a:blip>
          <a:srcRect/>
          <a:stretch>
            <a:fillRect/>
          </a:stretch>
        </p:blipFill>
        <p:spPr bwMode="auto">
          <a:xfrm>
            <a:off x="457200" y="1694903"/>
            <a:ext cx="8229600" cy="4336556"/>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Stored Procedures </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A stored procedure is nothing more than prepared SQL code that you save so you can </a:t>
            </a:r>
            <a:r>
              <a:rPr lang="en-US" dirty="0" smtClean="0">
                <a:solidFill>
                  <a:srgbClr val="FFFF00"/>
                </a:solidFill>
              </a:rPr>
              <a:t>reuse the code over and over again.</a:t>
            </a:r>
            <a:endParaRPr lang="en-US" dirty="0" smtClean="0">
              <a:solidFill>
                <a:schemeClr val="bg1"/>
              </a:solidFill>
            </a:endParaRPr>
          </a:p>
          <a:p>
            <a:r>
              <a:rPr lang="en-US" dirty="0" smtClean="0">
                <a:solidFill>
                  <a:schemeClr val="bg1"/>
                </a:solidFill>
              </a:rPr>
              <a:t>In addition to running the same SQL code over and over again you also have the ability to pass parameters to the stored procedure.</a:t>
            </a:r>
          </a:p>
          <a:p>
            <a:pPr>
              <a:buNone/>
            </a:pPr>
            <a:endParaRPr lang="en-US" dirty="0" smtClean="0">
              <a:solidFill>
                <a:schemeClr val="bg1"/>
              </a:solidFill>
            </a:endParaRPr>
          </a:p>
          <a:p>
            <a:pPr>
              <a:buNone/>
            </a:pPr>
            <a:endParaRPr lang="en-US" dirty="0">
              <a:solidFill>
                <a:srgbClr val="FFFF00"/>
              </a:solidFill>
            </a:endParaRPr>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Creating MYSQL Stored Procedure</a:t>
            </a:r>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sp>
        <p:nvSpPr>
          <p:cNvPr id="5" name="TextBox 4"/>
          <p:cNvSpPr txBox="1"/>
          <p:nvPr/>
        </p:nvSpPr>
        <p:spPr>
          <a:xfrm>
            <a:off x="609600" y="1447800"/>
            <a:ext cx="8409290" cy="4370427"/>
          </a:xfrm>
          <a:prstGeom prst="rect">
            <a:avLst/>
          </a:prstGeom>
          <a:noFill/>
          <a:ln>
            <a:solidFill>
              <a:schemeClr val="bg1"/>
            </a:solidFill>
          </a:ln>
        </p:spPr>
        <p:txBody>
          <a:bodyPr wrap="none" rtlCol="0">
            <a:spAutoFit/>
          </a:bodyPr>
          <a:lstStyle/>
          <a:p>
            <a:r>
              <a:rPr lang="en-US" sz="3200" dirty="0" err="1" smtClean="0">
                <a:solidFill>
                  <a:schemeClr val="bg1"/>
                </a:solidFill>
              </a:rPr>
              <a:t>mysql</a:t>
            </a:r>
            <a:r>
              <a:rPr lang="en-US" sz="3200" dirty="0" smtClean="0">
                <a:solidFill>
                  <a:schemeClr val="bg1"/>
                </a:solidFill>
              </a:rPr>
              <a:t>&gt; </a:t>
            </a:r>
            <a:r>
              <a:rPr lang="en-US" sz="3200" dirty="0" smtClean="0">
                <a:solidFill>
                  <a:srgbClr val="FFFF00"/>
                </a:solidFill>
              </a:rPr>
              <a:t>DELIMITER   //</a:t>
            </a:r>
          </a:p>
          <a:p>
            <a:r>
              <a:rPr lang="en-US" sz="3200" dirty="0" err="1" smtClean="0">
                <a:solidFill>
                  <a:schemeClr val="bg1"/>
                </a:solidFill>
              </a:rPr>
              <a:t>mysql</a:t>
            </a:r>
            <a:r>
              <a:rPr lang="en-US" sz="3200" dirty="0" smtClean="0">
                <a:solidFill>
                  <a:schemeClr val="bg1"/>
                </a:solidFill>
              </a:rPr>
              <a:t>&gt; </a:t>
            </a:r>
            <a:r>
              <a:rPr lang="en-US" sz="3200" dirty="0" smtClean="0">
                <a:solidFill>
                  <a:srgbClr val="FFC000"/>
                </a:solidFill>
              </a:rPr>
              <a:t>CREATE   PROCEDURE</a:t>
            </a:r>
            <a:r>
              <a:rPr lang="en-US" sz="3200" dirty="0" smtClean="0">
                <a:solidFill>
                  <a:schemeClr val="bg1"/>
                </a:solidFill>
              </a:rPr>
              <a:t>   </a:t>
            </a:r>
            <a:r>
              <a:rPr lang="en-US" sz="3200" dirty="0" err="1" smtClean="0">
                <a:solidFill>
                  <a:schemeClr val="accent2">
                    <a:lumMod val="60000"/>
                    <a:lumOff val="40000"/>
                  </a:schemeClr>
                </a:solidFill>
              </a:rPr>
              <a:t>getStudentName</a:t>
            </a:r>
            <a:r>
              <a:rPr lang="en-US" sz="3200" dirty="0" smtClean="0">
                <a:solidFill>
                  <a:schemeClr val="accent2">
                    <a:lumMod val="60000"/>
                    <a:lumOff val="40000"/>
                  </a:schemeClr>
                </a:solidFill>
              </a:rPr>
              <a:t>()</a:t>
            </a:r>
          </a:p>
          <a:p>
            <a:r>
              <a:rPr lang="en-US" sz="3200" dirty="0" err="1" smtClean="0">
                <a:solidFill>
                  <a:schemeClr val="bg1"/>
                </a:solidFill>
              </a:rPr>
              <a:t>mysql</a:t>
            </a:r>
            <a:r>
              <a:rPr lang="en-US" sz="3200" dirty="0" smtClean="0">
                <a:solidFill>
                  <a:schemeClr val="bg1"/>
                </a:solidFill>
              </a:rPr>
              <a:t>&gt; </a:t>
            </a:r>
            <a:r>
              <a:rPr lang="en-US" sz="3200" dirty="0" smtClean="0">
                <a:solidFill>
                  <a:srgbClr val="92D050"/>
                </a:solidFill>
              </a:rPr>
              <a:t>BEGIN</a:t>
            </a:r>
          </a:p>
          <a:p>
            <a:r>
              <a:rPr lang="en-US" sz="3200" dirty="0" err="1" smtClean="0">
                <a:solidFill>
                  <a:schemeClr val="bg1"/>
                </a:solidFill>
              </a:rPr>
              <a:t>mysql</a:t>
            </a:r>
            <a:r>
              <a:rPr lang="en-US" sz="3200" dirty="0" smtClean="0">
                <a:solidFill>
                  <a:schemeClr val="bg1"/>
                </a:solidFill>
              </a:rPr>
              <a:t>&gt; 	</a:t>
            </a:r>
            <a:r>
              <a:rPr lang="en-US" sz="3200" dirty="0" smtClean="0">
                <a:solidFill>
                  <a:srgbClr val="FFC000"/>
                </a:solidFill>
              </a:rPr>
              <a:t>SELECT * FROM Student;</a:t>
            </a:r>
          </a:p>
          <a:p>
            <a:r>
              <a:rPr lang="en-US" sz="3200" dirty="0" err="1" smtClean="0">
                <a:solidFill>
                  <a:schemeClr val="bg1"/>
                </a:solidFill>
              </a:rPr>
              <a:t>mysql</a:t>
            </a:r>
            <a:r>
              <a:rPr lang="en-US" sz="3200" dirty="0" smtClean="0">
                <a:solidFill>
                  <a:schemeClr val="bg1"/>
                </a:solidFill>
              </a:rPr>
              <a:t>&gt; </a:t>
            </a:r>
            <a:r>
              <a:rPr lang="en-US" sz="3200" dirty="0" smtClean="0">
                <a:solidFill>
                  <a:srgbClr val="92D050"/>
                </a:solidFill>
              </a:rPr>
              <a:t>END//</a:t>
            </a:r>
          </a:p>
          <a:p>
            <a:r>
              <a:rPr lang="en-US" sz="3200" dirty="0" err="1" smtClean="0">
                <a:solidFill>
                  <a:schemeClr val="bg1"/>
                </a:solidFill>
              </a:rPr>
              <a:t>mysql</a:t>
            </a:r>
            <a:r>
              <a:rPr lang="en-US" sz="3200" dirty="0" smtClean="0">
                <a:solidFill>
                  <a:schemeClr val="bg1"/>
                </a:solidFill>
              </a:rPr>
              <a:t>&gt;</a:t>
            </a:r>
          </a:p>
          <a:p>
            <a:r>
              <a:rPr lang="en-US" sz="3200" dirty="0" err="1" smtClean="0">
                <a:solidFill>
                  <a:schemeClr val="bg1"/>
                </a:solidFill>
              </a:rPr>
              <a:t>mysql</a:t>
            </a:r>
            <a:r>
              <a:rPr lang="en-US" sz="3200" dirty="0" smtClean="0">
                <a:solidFill>
                  <a:schemeClr val="bg1"/>
                </a:solidFill>
              </a:rPr>
              <a:t>&gt; </a:t>
            </a:r>
            <a:r>
              <a:rPr lang="en-US" sz="3200" dirty="0" smtClean="0">
                <a:solidFill>
                  <a:srgbClr val="FFFF00"/>
                </a:solidFill>
              </a:rPr>
              <a:t>DELIMITER  ;</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cxnSp>
        <p:nvCxnSpPr>
          <p:cNvPr id="7" name="Straight Connector 6"/>
          <p:cNvCxnSpPr/>
          <p:nvPr/>
        </p:nvCxnSpPr>
        <p:spPr>
          <a:xfrm>
            <a:off x="381000" y="1295400"/>
            <a:ext cx="8458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Views</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solidFill>
              </a:rPr>
              <a:t>A VIEW is actually a query and the output of the query becomes the content of the view.</a:t>
            </a:r>
          </a:p>
          <a:p>
            <a:r>
              <a:rPr lang="en-US" dirty="0" smtClean="0">
                <a:solidFill>
                  <a:schemeClr val="bg1"/>
                </a:solidFill>
              </a:rPr>
              <a:t>A VIEW is a data object which does not contain any data. It's contents are the resultant of a base table. They are operated just like base table but they doesn’t contain any data of their own.</a:t>
            </a:r>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Passing Parameters to Stored Procedures </a:t>
            </a:r>
            <a:endParaRPr lang="en-US" dirty="0">
              <a:solidFill>
                <a:schemeClr val="bg1"/>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solidFill>
                  <a:schemeClr val="bg1"/>
                </a:solidFill>
              </a:rPr>
              <a:t> The Parameters make the stored procedure more flexible and useful. </a:t>
            </a:r>
          </a:p>
          <a:p>
            <a:pPr>
              <a:buFont typeface="Wingdings" pitchFamily="2" charset="2"/>
              <a:buChar char="Ø"/>
            </a:pPr>
            <a:r>
              <a:rPr lang="en-US" dirty="0" smtClean="0">
                <a:solidFill>
                  <a:schemeClr val="bg1"/>
                </a:solidFill>
              </a:rPr>
              <a:t>In </a:t>
            </a:r>
            <a:r>
              <a:rPr lang="en-US" dirty="0" err="1" smtClean="0">
                <a:solidFill>
                  <a:schemeClr val="bg1"/>
                </a:solidFill>
              </a:rPr>
              <a:t>MySQL</a:t>
            </a:r>
            <a:r>
              <a:rPr lang="en-US" dirty="0" smtClean="0">
                <a:solidFill>
                  <a:schemeClr val="bg1"/>
                </a:solidFill>
              </a:rPr>
              <a:t> parameter has three modes</a:t>
            </a:r>
            <a:br>
              <a:rPr lang="en-US" dirty="0" smtClean="0">
                <a:solidFill>
                  <a:schemeClr val="bg1"/>
                </a:solidFill>
              </a:rPr>
            </a:br>
            <a:r>
              <a:rPr lang="en-US" dirty="0" smtClean="0">
                <a:solidFill>
                  <a:schemeClr val="bg1"/>
                </a:solidFill>
              </a:rPr>
              <a:t>IN,OUT, or INOUT.</a:t>
            </a:r>
          </a:p>
          <a:p>
            <a:pPr lvl="1">
              <a:buFont typeface="Wingdings" pitchFamily="2" charset="2"/>
              <a:buChar char="Ø"/>
            </a:pPr>
            <a:r>
              <a:rPr lang="en-US" dirty="0" smtClean="0">
                <a:solidFill>
                  <a:schemeClr val="bg1"/>
                </a:solidFill>
              </a:rPr>
              <a:t>IN (Default Mode) when u define an IN parameter it means the calling program has to pass the arguments.</a:t>
            </a:r>
          </a:p>
          <a:p>
            <a:pPr lvl="1">
              <a:buFont typeface="Wingdings" pitchFamily="2" charset="2"/>
              <a:buChar char="Ø"/>
            </a:pPr>
            <a:r>
              <a:rPr lang="en-US" dirty="0" smtClean="0">
                <a:solidFill>
                  <a:schemeClr val="bg1"/>
                </a:solidFill>
              </a:rPr>
              <a:t>The value of an IN parameter is protected.</a:t>
            </a:r>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cxnSp>
        <p:nvCxnSpPr>
          <p:cNvPr id="6" name="Straight Connector 5"/>
          <p:cNvCxnSpPr/>
          <p:nvPr/>
        </p:nvCxnSpPr>
        <p:spPr>
          <a:xfrm>
            <a:off x="228600" y="1524000"/>
            <a:ext cx="868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304800"/>
          </a:xfrm>
        </p:spPr>
        <p:txBody>
          <a:bodyPr>
            <a:normAutofit fontScale="90000"/>
          </a:bodyPr>
          <a:lstStyle/>
          <a:p>
            <a:pPr algn="l"/>
            <a:r>
              <a:rPr lang="en-US" sz="1600" dirty="0" smtClean="0">
                <a:solidFill>
                  <a:schemeClr val="bg1"/>
                </a:solidFill>
              </a:rPr>
              <a:t>Continue….</a:t>
            </a:r>
            <a:endParaRPr lang="en-US" sz="1600" dirty="0">
              <a:solidFill>
                <a:schemeClr val="bg1"/>
              </a:solidFill>
            </a:endParaRPr>
          </a:p>
        </p:txBody>
      </p:sp>
      <p:sp>
        <p:nvSpPr>
          <p:cNvPr id="3" name="Content Placeholder 2"/>
          <p:cNvSpPr>
            <a:spLocks noGrp="1"/>
          </p:cNvSpPr>
          <p:nvPr>
            <p:ph idx="1"/>
          </p:nvPr>
        </p:nvSpPr>
        <p:spPr>
          <a:xfrm>
            <a:off x="228600" y="304801"/>
            <a:ext cx="8458200" cy="4191000"/>
          </a:xfrm>
        </p:spPr>
        <p:txBody>
          <a:bodyPr/>
          <a:lstStyle/>
          <a:p>
            <a:pPr lvl="1">
              <a:buFont typeface="Wingdings" pitchFamily="2" charset="2"/>
              <a:buChar char="Ø"/>
            </a:pPr>
            <a:r>
              <a:rPr lang="en-US" dirty="0" smtClean="0">
                <a:solidFill>
                  <a:schemeClr val="bg1"/>
                </a:solidFill>
              </a:rPr>
              <a:t>OUT – The value of an out parameter can be changed inside the procedure and its new value is passed back to the calling program.</a:t>
            </a:r>
            <a:br>
              <a:rPr lang="en-US" dirty="0" smtClean="0">
                <a:solidFill>
                  <a:schemeClr val="bg1"/>
                </a:solidFill>
              </a:rPr>
            </a:br>
            <a:r>
              <a:rPr lang="en-US" dirty="0" smtClean="0">
                <a:solidFill>
                  <a:schemeClr val="bg1"/>
                </a:solidFill>
              </a:rPr>
              <a:t>(</a:t>
            </a:r>
            <a:r>
              <a:rPr lang="en-US" sz="1600" i="1" dirty="0" smtClean="0">
                <a:solidFill>
                  <a:schemeClr val="bg1"/>
                </a:solidFill>
              </a:rPr>
              <a:t>Note : the S/P cannot access the initial value of the OUT parameter when its starts</a:t>
            </a:r>
            <a:r>
              <a:rPr lang="en-US" dirty="0" smtClean="0">
                <a:solidFill>
                  <a:schemeClr val="bg1"/>
                </a:solidFill>
              </a:rPr>
              <a:t>)</a:t>
            </a:r>
          </a:p>
          <a:p>
            <a:pPr lvl="1">
              <a:buFont typeface="Wingdings" pitchFamily="2" charset="2"/>
              <a:buChar char="Ø"/>
            </a:pPr>
            <a:r>
              <a:rPr lang="en-US" dirty="0" smtClean="0">
                <a:solidFill>
                  <a:schemeClr val="bg1"/>
                </a:solidFill>
              </a:rPr>
              <a:t>INOUT : An INOUT parameter is the combination of IN parameter and OUT parameter. It means that the calling program may pass the argument, and the stored procedure can modify the INOUT parameter and pass the new value back to the calling program.</a:t>
            </a:r>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sp>
        <p:nvSpPr>
          <p:cNvPr id="5" name="TextBox 4"/>
          <p:cNvSpPr txBox="1"/>
          <p:nvPr/>
        </p:nvSpPr>
        <p:spPr>
          <a:xfrm>
            <a:off x="0" y="4800600"/>
            <a:ext cx="9144000" cy="830997"/>
          </a:xfrm>
          <a:prstGeom prst="rect">
            <a:avLst/>
          </a:prstGeom>
          <a:noFill/>
        </p:spPr>
        <p:txBody>
          <a:bodyPr wrap="square" rtlCol="0">
            <a:spAutoFit/>
          </a:bodyPr>
          <a:lstStyle/>
          <a:p>
            <a:r>
              <a:rPr lang="en-US" sz="2400" u="sng" dirty="0" smtClean="0">
                <a:solidFill>
                  <a:schemeClr val="bg1"/>
                </a:solidFill>
              </a:rPr>
              <a:t>Syntax</a:t>
            </a:r>
            <a:r>
              <a:rPr lang="en-US" sz="2400" dirty="0" smtClean="0">
                <a:solidFill>
                  <a:schemeClr val="bg1"/>
                </a:solidFill>
              </a:rPr>
              <a:t/>
            </a:r>
            <a:br>
              <a:rPr lang="en-US" sz="2400" dirty="0" smtClean="0">
                <a:solidFill>
                  <a:schemeClr val="bg1"/>
                </a:solidFill>
              </a:rPr>
            </a:br>
            <a:r>
              <a:rPr lang="en-US" sz="2400" dirty="0" err="1" smtClean="0">
                <a:solidFill>
                  <a:schemeClr val="bg1"/>
                </a:solidFill>
              </a:rPr>
              <a:t>getEmployeesByDept</a:t>
            </a:r>
            <a:r>
              <a:rPr lang="en-US" sz="2400" dirty="0" smtClean="0">
                <a:solidFill>
                  <a:schemeClr val="bg1"/>
                </a:solidFill>
              </a:rPr>
              <a:t>( MODE  </a:t>
            </a:r>
            <a:r>
              <a:rPr lang="en-US" sz="2400" dirty="0" err="1" smtClean="0">
                <a:solidFill>
                  <a:schemeClr val="bg1"/>
                </a:solidFill>
              </a:rPr>
              <a:t>param_name</a:t>
            </a:r>
            <a:r>
              <a:rPr lang="en-US" sz="2400" dirty="0" smtClean="0">
                <a:solidFill>
                  <a:schemeClr val="bg1"/>
                </a:solidFill>
              </a:rPr>
              <a:t>  </a:t>
            </a:r>
            <a:r>
              <a:rPr lang="en-US" sz="2400" dirty="0" err="1" smtClean="0">
                <a:solidFill>
                  <a:schemeClr val="bg1"/>
                </a:solidFill>
              </a:rPr>
              <a:t>param</a:t>
            </a:r>
            <a:r>
              <a:rPr lang="en-US" sz="2400" dirty="0" smtClean="0">
                <a:solidFill>
                  <a:schemeClr val="bg1"/>
                </a:solidFill>
              </a:rPr>
              <a:t>-type(</a:t>
            </a:r>
            <a:r>
              <a:rPr lang="en-US" sz="2400" dirty="0" err="1" smtClean="0">
                <a:solidFill>
                  <a:schemeClr val="bg1"/>
                </a:solidFill>
              </a:rPr>
              <a:t>param</a:t>
            </a:r>
            <a:r>
              <a:rPr lang="en-US" sz="2400" dirty="0" smtClean="0">
                <a:solidFill>
                  <a:schemeClr val="bg1"/>
                </a:solidFill>
              </a:rPr>
              <a:t> size))</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Example</a:t>
            </a:r>
            <a:endParaRPr lang="en-US" dirty="0"/>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sp>
        <p:nvSpPr>
          <p:cNvPr id="5" name="TextBox 4"/>
          <p:cNvSpPr txBox="1"/>
          <p:nvPr/>
        </p:nvSpPr>
        <p:spPr>
          <a:xfrm>
            <a:off x="533400" y="914400"/>
            <a:ext cx="6868868" cy="3416320"/>
          </a:xfrm>
          <a:prstGeom prst="rect">
            <a:avLst/>
          </a:prstGeom>
          <a:noFill/>
        </p:spPr>
        <p:txBody>
          <a:bodyPr wrap="none" rtlCol="0">
            <a:spAutoFit/>
          </a:bodyPr>
          <a:lstStyle/>
          <a:p>
            <a:pPr fontAlgn="base"/>
            <a:r>
              <a:rPr lang="en-US" dirty="0" smtClean="0">
                <a:solidFill>
                  <a:schemeClr val="bg1"/>
                </a:solidFill>
              </a:rPr>
              <a:t>DELIMITER //</a:t>
            </a:r>
          </a:p>
          <a:p>
            <a:pPr fontAlgn="base"/>
            <a:r>
              <a:rPr lang="en-US" dirty="0" smtClean="0">
                <a:solidFill>
                  <a:schemeClr val="bg1"/>
                </a:solidFill>
              </a:rPr>
              <a:t>CREATE PROCEDURE </a:t>
            </a:r>
            <a:r>
              <a:rPr lang="en-US" dirty="0" err="1" smtClean="0">
                <a:solidFill>
                  <a:srgbClr val="FF0000"/>
                </a:solidFill>
              </a:rPr>
              <a:t>GetEmployeeByDept</a:t>
            </a:r>
            <a:r>
              <a:rPr lang="en-US" dirty="0" smtClean="0">
                <a:solidFill>
                  <a:schemeClr val="bg1"/>
                </a:solidFill>
              </a:rPr>
              <a:t>(IN  </a:t>
            </a:r>
            <a:r>
              <a:rPr lang="en-US" dirty="0" err="1" smtClean="0">
                <a:solidFill>
                  <a:schemeClr val="accent2">
                    <a:lumMod val="60000"/>
                    <a:lumOff val="40000"/>
                  </a:schemeClr>
                </a:solidFill>
              </a:rPr>
              <a:t>dptName</a:t>
            </a:r>
            <a:r>
              <a:rPr lang="en-US" dirty="0" smtClean="0">
                <a:solidFill>
                  <a:schemeClr val="bg1"/>
                </a:solidFill>
              </a:rPr>
              <a:t> VARCHAR(255))</a:t>
            </a:r>
          </a:p>
          <a:p>
            <a:pPr fontAlgn="base"/>
            <a:r>
              <a:rPr lang="en-US" dirty="0" smtClean="0">
                <a:solidFill>
                  <a:schemeClr val="bg1"/>
                </a:solidFill>
              </a:rPr>
              <a:t>BEGIN</a:t>
            </a:r>
          </a:p>
          <a:p>
            <a:pPr fontAlgn="base"/>
            <a:r>
              <a:rPr lang="en-US" dirty="0" smtClean="0">
                <a:solidFill>
                  <a:schemeClr val="bg1"/>
                </a:solidFill>
              </a:rPr>
              <a:t>	SELECT * </a:t>
            </a:r>
          </a:p>
          <a:p>
            <a:pPr fontAlgn="base"/>
            <a:r>
              <a:rPr lang="en-US" dirty="0" smtClean="0">
                <a:solidFill>
                  <a:schemeClr val="bg1"/>
                </a:solidFill>
              </a:rPr>
              <a:t>	FROM Employee</a:t>
            </a:r>
          </a:p>
          <a:p>
            <a:pPr fontAlgn="base"/>
            <a:r>
              <a:rPr lang="en-US" dirty="0" smtClean="0">
                <a:solidFill>
                  <a:schemeClr val="bg1"/>
                </a:solidFill>
              </a:rPr>
              <a:t>	WHERE  department = </a:t>
            </a:r>
            <a:r>
              <a:rPr lang="en-US" dirty="0" err="1" smtClean="0">
                <a:solidFill>
                  <a:schemeClr val="accent2">
                    <a:lumMod val="60000"/>
                    <a:lumOff val="40000"/>
                  </a:schemeClr>
                </a:solidFill>
              </a:rPr>
              <a:t>dptName</a:t>
            </a:r>
            <a:r>
              <a:rPr lang="en-US" dirty="0" smtClean="0">
                <a:solidFill>
                  <a:schemeClr val="bg1"/>
                </a:solidFill>
              </a:rPr>
              <a:t>;</a:t>
            </a:r>
          </a:p>
          <a:p>
            <a:pPr fontAlgn="base"/>
            <a:r>
              <a:rPr lang="en-US" dirty="0" smtClean="0">
                <a:solidFill>
                  <a:schemeClr val="bg1"/>
                </a:solidFill>
              </a:rPr>
              <a:t>END //</a:t>
            </a:r>
          </a:p>
          <a:p>
            <a:pPr fontAlgn="base"/>
            <a:r>
              <a:rPr lang="en-US" dirty="0" smtClean="0">
                <a:solidFill>
                  <a:schemeClr val="bg1"/>
                </a:solidFill>
              </a:rPr>
              <a:t>DELIMITER ;</a:t>
            </a:r>
          </a:p>
          <a:p>
            <a:pPr fontAlgn="base"/>
            <a:endParaRPr lang="en-US" dirty="0" smtClean="0">
              <a:solidFill>
                <a:schemeClr val="bg1"/>
              </a:solidFill>
            </a:endParaRPr>
          </a:p>
          <a:p>
            <a:pPr fontAlgn="base"/>
            <a:endParaRPr lang="en-US" dirty="0" smtClean="0">
              <a:solidFill>
                <a:schemeClr val="bg1"/>
              </a:solidFill>
            </a:endParaRPr>
          </a:p>
          <a:p>
            <a:pPr fontAlgn="base"/>
            <a:r>
              <a:rPr lang="en-US" dirty="0" smtClean="0">
                <a:solidFill>
                  <a:schemeClr val="bg1"/>
                </a:solidFill>
              </a:rPr>
              <a:t>CALL </a:t>
            </a:r>
            <a:r>
              <a:rPr lang="en-US" dirty="0" err="1" smtClean="0">
                <a:solidFill>
                  <a:srgbClr val="FF0000"/>
                </a:solidFill>
              </a:rPr>
              <a:t>GetEmployeeByDept</a:t>
            </a:r>
            <a:r>
              <a:rPr lang="en-US" dirty="0" smtClean="0">
                <a:solidFill>
                  <a:schemeClr val="bg1"/>
                </a:solidFill>
              </a:rPr>
              <a:t>(‘Marketing’);</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MySQL</a:t>
            </a:r>
            <a:r>
              <a:rPr lang="en-US" dirty="0" smtClean="0">
                <a:solidFill>
                  <a:schemeClr val="bg1"/>
                </a:solidFill>
              </a:rPr>
              <a:t> Triggers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A trigger is a set of actions that are run automatically when a specified change operation (SQL INSERT, UPDATE, or DELETE statement) is performed on a specified table.</a:t>
            </a:r>
          </a:p>
          <a:p>
            <a:r>
              <a:rPr lang="en-US" dirty="0" smtClean="0">
                <a:solidFill>
                  <a:schemeClr val="bg1"/>
                </a:solidFill>
              </a:rPr>
              <a:t>A SQL triggers are special type of stored procedures </a:t>
            </a:r>
            <a:br>
              <a:rPr lang="en-US" dirty="0" smtClean="0">
                <a:solidFill>
                  <a:schemeClr val="bg1"/>
                </a:solidFill>
              </a:rPr>
            </a:br>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Where to use Triggers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Enforce business rules</a:t>
            </a:r>
          </a:p>
          <a:p>
            <a:r>
              <a:rPr lang="en-US" dirty="0" smtClean="0">
                <a:solidFill>
                  <a:schemeClr val="bg1"/>
                </a:solidFill>
              </a:rPr>
              <a:t>Validate user Input</a:t>
            </a:r>
          </a:p>
          <a:p>
            <a:r>
              <a:rPr lang="en-US" dirty="0" smtClean="0">
                <a:solidFill>
                  <a:schemeClr val="bg1"/>
                </a:solidFill>
              </a:rPr>
              <a:t>Generate Unique Value.</a:t>
            </a:r>
          </a:p>
          <a:p>
            <a:r>
              <a:rPr lang="en-US" dirty="0" smtClean="0">
                <a:solidFill>
                  <a:schemeClr val="bg1"/>
                </a:solidFill>
              </a:rPr>
              <a:t>Access system functions.</a:t>
            </a:r>
          </a:p>
          <a:p>
            <a:r>
              <a:rPr lang="en-US" dirty="0" smtClean="0">
                <a:solidFill>
                  <a:schemeClr val="bg1"/>
                </a:solidFill>
              </a:rPr>
              <a:t>Replicate data to different file.</a:t>
            </a:r>
          </a:p>
          <a:p>
            <a:r>
              <a:rPr lang="en-US" dirty="0" smtClean="0">
                <a:solidFill>
                  <a:schemeClr val="bg1"/>
                </a:solidFill>
              </a:rPr>
              <a:t>Perform some auditing task.</a:t>
            </a:r>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Trigger</a:t>
            </a:r>
            <a:endParaRPr lang="en-US" dirty="0"/>
          </a:p>
        </p:txBody>
      </p:sp>
      <p:sp>
        <p:nvSpPr>
          <p:cNvPr id="3" name="Content Placeholder 2"/>
          <p:cNvSpPr>
            <a:spLocks noGrp="1"/>
          </p:cNvSpPr>
          <p:nvPr>
            <p:ph idx="1"/>
          </p:nvPr>
        </p:nvSpPr>
        <p:spPr/>
        <p:txBody>
          <a:bodyPr/>
          <a:lstStyle/>
          <a:p>
            <a:pPr>
              <a:buNone/>
            </a:pPr>
            <a:r>
              <a:rPr lang="en-US" dirty="0" smtClean="0">
                <a:solidFill>
                  <a:srgbClr val="FFFF00"/>
                </a:solidFill>
              </a:rPr>
              <a:t>CREATE TRIGGER</a:t>
            </a:r>
            <a:r>
              <a:rPr lang="en-US" dirty="0" smtClean="0">
                <a:solidFill>
                  <a:schemeClr val="bg1"/>
                </a:solidFill>
              </a:rPr>
              <a:t>  [</a:t>
            </a:r>
            <a:r>
              <a:rPr lang="en-US" dirty="0" err="1" smtClean="0">
                <a:solidFill>
                  <a:schemeClr val="bg1"/>
                </a:solidFill>
              </a:rPr>
              <a:t>trigger_name</a:t>
            </a:r>
            <a:r>
              <a:rPr lang="en-US" dirty="0" smtClean="0">
                <a:solidFill>
                  <a:schemeClr val="bg1"/>
                </a:solidFill>
              </a:rPr>
              <a:t>] [</a:t>
            </a:r>
            <a:r>
              <a:rPr lang="en-US" dirty="0" err="1" smtClean="0">
                <a:solidFill>
                  <a:schemeClr val="bg1"/>
                </a:solidFill>
              </a:rPr>
              <a:t>trigger_time</a:t>
            </a:r>
            <a:r>
              <a:rPr lang="en-US" dirty="0" smtClean="0">
                <a:solidFill>
                  <a:schemeClr val="bg1"/>
                </a:solidFill>
              </a:rPr>
              <a:t>]  [</a:t>
            </a:r>
            <a:r>
              <a:rPr lang="en-US" dirty="0" err="1" smtClean="0">
                <a:solidFill>
                  <a:schemeClr val="bg1"/>
                </a:solidFill>
              </a:rPr>
              <a:t>trigger_event</a:t>
            </a:r>
            <a:r>
              <a:rPr lang="en-US" dirty="0" smtClean="0">
                <a:solidFill>
                  <a:schemeClr val="bg1"/>
                </a:solidFill>
              </a:rPr>
              <a:t>]</a:t>
            </a:r>
          </a:p>
          <a:p>
            <a:pPr>
              <a:buNone/>
            </a:pPr>
            <a:r>
              <a:rPr lang="en-US" dirty="0" smtClean="0">
                <a:solidFill>
                  <a:srgbClr val="FFFF00"/>
                </a:solidFill>
              </a:rPr>
              <a:t>ON</a:t>
            </a:r>
            <a:r>
              <a:rPr lang="en-US" dirty="0" smtClean="0">
                <a:solidFill>
                  <a:schemeClr val="bg1"/>
                </a:solidFill>
              </a:rPr>
              <a:t>  </a:t>
            </a:r>
            <a:r>
              <a:rPr lang="en-US" dirty="0" err="1" smtClean="0">
                <a:solidFill>
                  <a:schemeClr val="bg1"/>
                </a:solidFill>
              </a:rPr>
              <a:t>table_name</a:t>
            </a:r>
            <a:endParaRPr lang="en-US" dirty="0" smtClean="0">
              <a:solidFill>
                <a:schemeClr val="bg1"/>
              </a:solidFill>
            </a:endParaRPr>
          </a:p>
          <a:p>
            <a:pPr>
              <a:buNone/>
            </a:pPr>
            <a:r>
              <a:rPr lang="en-US" dirty="0" smtClean="0">
                <a:solidFill>
                  <a:srgbClr val="FFFF00"/>
                </a:solidFill>
              </a:rPr>
              <a:t>FOR EACH ROW</a:t>
            </a:r>
          </a:p>
          <a:p>
            <a:pPr>
              <a:buNone/>
            </a:pPr>
            <a:r>
              <a:rPr lang="en-US" dirty="0" smtClean="0">
                <a:solidFill>
                  <a:srgbClr val="FFFF00"/>
                </a:solidFill>
              </a:rPr>
              <a:t>BEGIN</a:t>
            </a:r>
          </a:p>
          <a:p>
            <a:pPr>
              <a:buNone/>
            </a:pPr>
            <a:r>
              <a:rPr lang="en-US" dirty="0" smtClean="0">
                <a:solidFill>
                  <a:schemeClr val="bg1"/>
                </a:solidFill>
              </a:rPr>
              <a:t>……</a:t>
            </a:r>
          </a:p>
          <a:p>
            <a:pPr>
              <a:buNone/>
            </a:pPr>
            <a:r>
              <a:rPr lang="en-US" dirty="0" smtClean="0">
                <a:solidFill>
                  <a:srgbClr val="FFFF00"/>
                </a:solidFill>
              </a:rPr>
              <a:t>END</a:t>
            </a:r>
            <a:endParaRPr lang="en-US" dirty="0">
              <a:solidFill>
                <a:srgbClr val="FFFF00"/>
              </a:solidFill>
            </a:endParaRPr>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cxnSp>
        <p:nvCxnSpPr>
          <p:cNvPr id="6" name="Straight Connector 5"/>
          <p:cNvCxnSpPr/>
          <p:nvPr/>
        </p:nvCxnSpPr>
        <p:spPr>
          <a:xfrm>
            <a:off x="228600" y="1219200"/>
            <a:ext cx="8763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ounded Rectangular Callout 6"/>
          <p:cNvSpPr/>
          <p:nvPr/>
        </p:nvSpPr>
        <p:spPr>
          <a:xfrm>
            <a:off x="6934200" y="2438400"/>
            <a:ext cx="1524000" cy="762000"/>
          </a:xfrm>
          <a:prstGeom prst="wedgeRoundRectCallout">
            <a:avLst>
              <a:gd name="adj1" fmla="val -26291"/>
              <a:gd name="adj2" fmla="val -692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Before Or</a:t>
            </a:r>
          </a:p>
          <a:p>
            <a:pPr algn="ctr"/>
            <a:r>
              <a:rPr lang="en-US" dirty="0" smtClean="0"/>
              <a:t>After</a:t>
            </a:r>
            <a:endParaRPr lang="en-US" dirty="0"/>
          </a:p>
        </p:txBody>
      </p:sp>
      <p:sp>
        <p:nvSpPr>
          <p:cNvPr id="8" name="Rounded Rectangular Callout 7"/>
          <p:cNvSpPr/>
          <p:nvPr/>
        </p:nvSpPr>
        <p:spPr>
          <a:xfrm>
            <a:off x="4572000" y="2286000"/>
            <a:ext cx="1524000" cy="762000"/>
          </a:xfrm>
          <a:prstGeom prst="wedgeRoundRectCallout">
            <a:avLst>
              <a:gd name="adj1" fmla="val -121846"/>
              <a:gd name="adj2" fmla="val -322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UPDATE or </a:t>
            </a:r>
            <a:br>
              <a:rPr lang="en-US" dirty="0" smtClean="0"/>
            </a:br>
            <a:r>
              <a:rPr lang="en-US" dirty="0" smtClean="0"/>
              <a:t>DELETE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pPr>
              <a:buNone/>
            </a:pPr>
            <a:r>
              <a:rPr lang="en-US" dirty="0" smtClean="0">
                <a:solidFill>
                  <a:schemeClr val="bg1"/>
                </a:solidFill>
              </a:rPr>
              <a:t>CREATE TRIGGER  </a:t>
            </a:r>
            <a:r>
              <a:rPr lang="en-US" dirty="0" err="1" smtClean="0">
                <a:solidFill>
                  <a:srgbClr val="FFFF00"/>
                </a:solidFill>
              </a:rPr>
              <a:t>update_audit</a:t>
            </a:r>
            <a:r>
              <a:rPr lang="en-US" dirty="0" smtClean="0">
                <a:solidFill>
                  <a:schemeClr val="bg1"/>
                </a:solidFill>
              </a:rPr>
              <a:t> BEFORE UPDATE</a:t>
            </a:r>
          </a:p>
          <a:p>
            <a:pPr>
              <a:buNone/>
            </a:pPr>
            <a:r>
              <a:rPr lang="en-US" dirty="0" smtClean="0">
                <a:solidFill>
                  <a:schemeClr val="bg1"/>
                </a:solidFill>
              </a:rPr>
              <a:t>ON </a:t>
            </a:r>
            <a:r>
              <a:rPr lang="en-US" dirty="0" smtClean="0">
                <a:solidFill>
                  <a:srgbClr val="92D050"/>
                </a:solidFill>
              </a:rPr>
              <a:t>SALES</a:t>
            </a:r>
          </a:p>
          <a:p>
            <a:pPr>
              <a:buNone/>
            </a:pPr>
            <a:r>
              <a:rPr lang="en-US" dirty="0" smtClean="0">
                <a:solidFill>
                  <a:schemeClr val="bg1"/>
                </a:solidFill>
              </a:rPr>
              <a:t>FOR EACH ROW</a:t>
            </a:r>
          </a:p>
          <a:p>
            <a:pPr>
              <a:buNone/>
            </a:pPr>
            <a:r>
              <a:rPr lang="en-US" dirty="0" smtClean="0">
                <a:solidFill>
                  <a:schemeClr val="bg1"/>
                </a:solidFill>
              </a:rPr>
              <a:t>BEGIN</a:t>
            </a:r>
          </a:p>
          <a:p>
            <a:pPr>
              <a:buNone/>
            </a:pPr>
            <a:r>
              <a:rPr lang="en-US" dirty="0" smtClean="0">
                <a:solidFill>
                  <a:schemeClr val="bg1"/>
                </a:solidFill>
              </a:rPr>
              <a:t>         CALL  </a:t>
            </a:r>
            <a:r>
              <a:rPr lang="en-US" dirty="0" err="1" smtClean="0">
                <a:solidFill>
                  <a:srgbClr val="FF0000"/>
                </a:solidFill>
              </a:rPr>
              <a:t>updateAuditProcedure</a:t>
            </a:r>
            <a:r>
              <a:rPr lang="en-US" dirty="0" smtClean="0">
                <a:solidFill>
                  <a:srgbClr val="FF0000"/>
                </a:solidFill>
              </a:rPr>
              <a:t>();</a:t>
            </a:r>
          </a:p>
          <a:p>
            <a:pPr>
              <a:buNone/>
            </a:pPr>
            <a:r>
              <a:rPr lang="en-US" dirty="0" smtClean="0">
                <a:solidFill>
                  <a:schemeClr val="bg1"/>
                </a:solidFill>
              </a:rPr>
              <a:t>END</a:t>
            </a:r>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cxnSp>
        <p:nvCxnSpPr>
          <p:cNvPr id="6" name="Straight Connector 5"/>
          <p:cNvCxnSpPr/>
          <p:nvPr/>
        </p:nvCxnSpPr>
        <p:spPr>
          <a:xfrm>
            <a:off x="381000" y="1295400"/>
            <a:ext cx="8153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19900" dirty="0" smtClean="0">
                <a:solidFill>
                  <a:schemeClr val="bg1"/>
                </a:solidFill>
              </a:rPr>
              <a:t>   END </a:t>
            </a:r>
            <a:endParaRPr lang="en-US" sz="19900" dirty="0">
              <a:solidFill>
                <a:schemeClr val="bg1"/>
              </a:solidFill>
            </a:endParaRPr>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and use “View”</a:t>
            </a:r>
            <a:endParaRPr lang="en-US" dirty="0"/>
          </a:p>
        </p:txBody>
      </p:sp>
      <p:sp>
        <p:nvSpPr>
          <p:cNvPr id="3" name="Content Placeholder 2"/>
          <p:cNvSpPr>
            <a:spLocks noGrp="1"/>
          </p:cNvSpPr>
          <p:nvPr>
            <p:ph idx="1"/>
          </p:nvPr>
        </p:nvSpPr>
        <p:spPr>
          <a:xfrm>
            <a:off x="457200" y="1295400"/>
            <a:ext cx="8229600" cy="4648200"/>
          </a:xfrm>
        </p:spPr>
        <p:txBody>
          <a:bodyPr>
            <a:normAutofit fontScale="92500" lnSpcReduction="10000"/>
          </a:bodyPr>
          <a:lstStyle/>
          <a:p>
            <a:pPr>
              <a:buNone/>
            </a:pPr>
            <a:r>
              <a:rPr lang="en-US" dirty="0" smtClean="0">
                <a:solidFill>
                  <a:schemeClr val="bg1"/>
                </a:solidFill>
              </a:rPr>
              <a:t>CREATE VIEW </a:t>
            </a:r>
            <a:r>
              <a:rPr lang="en-US" dirty="0" err="1" smtClean="0">
                <a:solidFill>
                  <a:schemeClr val="bg1"/>
                </a:solidFill>
              </a:rPr>
              <a:t>view_name</a:t>
            </a:r>
            <a:r>
              <a:rPr lang="en-US" dirty="0" smtClean="0">
                <a:solidFill>
                  <a:schemeClr val="bg1"/>
                </a:solidFill>
              </a:rPr>
              <a:t/>
            </a:r>
            <a:br>
              <a:rPr lang="en-US" dirty="0" smtClean="0">
                <a:solidFill>
                  <a:schemeClr val="bg1"/>
                </a:solidFill>
              </a:rPr>
            </a:br>
            <a:r>
              <a:rPr lang="en-US" dirty="0" smtClean="0">
                <a:solidFill>
                  <a:schemeClr val="bg1"/>
                </a:solidFill>
              </a:rPr>
              <a:t>AS</a:t>
            </a:r>
            <a:br>
              <a:rPr lang="en-US" dirty="0" smtClean="0">
                <a:solidFill>
                  <a:schemeClr val="bg1"/>
                </a:solidFill>
              </a:rPr>
            </a:br>
            <a:r>
              <a:rPr lang="en-US" dirty="0" smtClean="0">
                <a:solidFill>
                  <a:schemeClr val="bg1"/>
                </a:solidFill>
              </a:rPr>
              <a:t>SELECT </a:t>
            </a:r>
            <a:r>
              <a:rPr lang="en-US" dirty="0" err="1" smtClean="0">
                <a:solidFill>
                  <a:schemeClr val="bg1"/>
                </a:solidFill>
              </a:rPr>
              <a:t>column_list</a:t>
            </a:r>
            <a:r>
              <a:rPr lang="en-US" dirty="0" smtClean="0">
                <a:solidFill>
                  <a:schemeClr val="bg1"/>
                </a:solidFill>
              </a:rPr>
              <a:t/>
            </a:r>
            <a:br>
              <a:rPr lang="en-US" dirty="0" smtClean="0">
                <a:solidFill>
                  <a:schemeClr val="bg1"/>
                </a:solidFill>
              </a:rPr>
            </a:br>
            <a:r>
              <a:rPr lang="en-US" dirty="0" smtClean="0">
                <a:solidFill>
                  <a:schemeClr val="bg1"/>
                </a:solidFill>
              </a:rPr>
              <a:t>FROM </a:t>
            </a:r>
            <a:r>
              <a:rPr lang="en-US" dirty="0" err="1" smtClean="0">
                <a:solidFill>
                  <a:schemeClr val="bg1"/>
                </a:solidFill>
              </a:rPr>
              <a:t>table_name</a:t>
            </a:r>
            <a:r>
              <a:rPr lang="en-US" dirty="0" smtClean="0">
                <a:solidFill>
                  <a:schemeClr val="bg1"/>
                </a:solidFill>
              </a:rPr>
              <a:t> [WHERE condition];</a:t>
            </a:r>
          </a:p>
          <a:p>
            <a:pPr>
              <a:buNone/>
            </a:pPr>
            <a:r>
              <a:rPr lang="en-US" dirty="0" smtClean="0">
                <a:solidFill>
                  <a:srgbClr val="FFFF00"/>
                </a:solidFill>
              </a:rPr>
              <a:t>CREATE VIEW </a:t>
            </a:r>
            <a:r>
              <a:rPr lang="en-US" dirty="0" err="1" smtClean="0">
                <a:solidFill>
                  <a:srgbClr val="FFFF00"/>
                </a:solidFill>
              </a:rPr>
              <a:t>view_Employee</a:t>
            </a:r>
            <a:r>
              <a:rPr lang="en-US" dirty="0" smtClean="0">
                <a:solidFill>
                  <a:srgbClr val="FFFF00"/>
                </a:solidFill>
              </a:rPr>
              <a:t/>
            </a:r>
            <a:br>
              <a:rPr lang="en-US" dirty="0" smtClean="0">
                <a:solidFill>
                  <a:srgbClr val="FFFF00"/>
                </a:solidFill>
              </a:rPr>
            </a:br>
            <a:r>
              <a:rPr lang="en-US" dirty="0" smtClean="0">
                <a:solidFill>
                  <a:srgbClr val="FFFF00"/>
                </a:solidFill>
              </a:rPr>
              <a:t>AS</a:t>
            </a:r>
            <a:br>
              <a:rPr lang="en-US" dirty="0" smtClean="0">
                <a:solidFill>
                  <a:srgbClr val="FFFF00"/>
                </a:solidFill>
              </a:rPr>
            </a:br>
            <a:r>
              <a:rPr lang="en-US" dirty="0" smtClean="0">
                <a:solidFill>
                  <a:srgbClr val="FFFF00"/>
                </a:solidFill>
              </a:rPr>
              <a:t>SELECT </a:t>
            </a:r>
            <a:r>
              <a:rPr lang="en-US" dirty="0" err="1" smtClean="0">
                <a:solidFill>
                  <a:srgbClr val="FFFF00"/>
                </a:solidFill>
              </a:rPr>
              <a:t>emp_id</a:t>
            </a:r>
            <a:r>
              <a:rPr lang="en-US" dirty="0" smtClean="0">
                <a:solidFill>
                  <a:srgbClr val="FFFF00"/>
                </a:solidFill>
              </a:rPr>
              <a:t>, </a:t>
            </a:r>
            <a:r>
              <a:rPr lang="en-US" dirty="0" err="1" smtClean="0">
                <a:solidFill>
                  <a:srgbClr val="FFFF00"/>
                </a:solidFill>
              </a:rPr>
              <a:t>emp_name</a:t>
            </a:r>
            <a:r>
              <a:rPr lang="en-US" dirty="0" smtClean="0">
                <a:solidFill>
                  <a:srgbClr val="FFFF00"/>
                </a:solidFill>
              </a:rPr>
              <a:t/>
            </a:r>
            <a:br>
              <a:rPr lang="en-US" dirty="0" smtClean="0">
                <a:solidFill>
                  <a:srgbClr val="FFFF00"/>
                </a:solidFill>
              </a:rPr>
            </a:br>
            <a:r>
              <a:rPr lang="en-US" dirty="0" smtClean="0">
                <a:solidFill>
                  <a:srgbClr val="FFFF00"/>
                </a:solidFill>
              </a:rPr>
              <a:t>FROM Employee;</a:t>
            </a:r>
          </a:p>
          <a:p>
            <a:pPr>
              <a:buNone/>
            </a:pPr>
            <a:r>
              <a:rPr lang="en-US" dirty="0" smtClean="0">
                <a:solidFill>
                  <a:srgbClr val="FF0000"/>
                </a:solidFill>
              </a:rPr>
              <a:t>Select * from </a:t>
            </a:r>
            <a:r>
              <a:rPr lang="en-US" dirty="0" err="1" smtClean="0">
                <a:solidFill>
                  <a:srgbClr val="FF0000"/>
                </a:solidFill>
              </a:rPr>
              <a:t>view_Employee</a:t>
            </a:r>
            <a:r>
              <a:rPr lang="en-US" dirty="0" smtClean="0">
                <a:solidFill>
                  <a:srgbClr val="FF0000"/>
                </a:solidFill>
              </a:rPr>
              <a:t> where location=‘London’;</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clrChange>
              <a:clrFrom>
                <a:srgbClr val="003273"/>
              </a:clrFrom>
              <a:clrTo>
                <a:srgbClr val="003273">
                  <a:alpha val="0"/>
                </a:srgbClr>
              </a:clrTo>
            </a:clrChange>
            <a:biLevel thresh="50000"/>
          </a:blip>
          <a:srcRect/>
          <a:stretch>
            <a:fillRect/>
          </a:stretch>
        </p:blipFill>
        <p:spPr bwMode="auto">
          <a:xfrm>
            <a:off x="304800" y="304800"/>
            <a:ext cx="8839200" cy="60960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smtClean="0">
                <a:solidFill>
                  <a:schemeClr val="bg1"/>
                </a:solidFill>
              </a:rPr>
              <a:t>Need of Joins</a:t>
            </a:r>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ashish.bansal@mkjit-solutions.com</a:t>
            </a:r>
            <a:endParaRPr lang="en-US"/>
          </a:p>
        </p:txBody>
      </p:sp>
      <p:graphicFrame>
        <p:nvGraphicFramePr>
          <p:cNvPr id="5" name="Table 4"/>
          <p:cNvGraphicFramePr>
            <a:graphicFrameLocks noGrp="1"/>
          </p:cNvGraphicFramePr>
          <p:nvPr/>
        </p:nvGraphicFramePr>
        <p:xfrm>
          <a:off x="381000" y="762000"/>
          <a:ext cx="7848600" cy="1854200"/>
        </p:xfrm>
        <a:graphic>
          <a:graphicData uri="http://schemas.openxmlformats.org/drawingml/2006/table">
            <a:tbl>
              <a:tblPr firstRow="1" bandRow="1">
                <a:tableStyleId>{5C22544A-7EE6-4342-B048-85BDC9FD1C3A}</a:tableStyleId>
              </a:tblPr>
              <a:tblGrid>
                <a:gridCol w="2616200"/>
                <a:gridCol w="2616200"/>
                <a:gridCol w="2616200"/>
              </a:tblGrid>
              <a:tr h="370840">
                <a:tc>
                  <a:txBody>
                    <a:bodyPr/>
                    <a:lstStyle/>
                    <a:p>
                      <a:r>
                        <a:rPr lang="en-US" dirty="0" smtClean="0"/>
                        <a:t>Student Id</a:t>
                      </a:r>
                      <a:endParaRPr lang="en-US" dirty="0"/>
                    </a:p>
                  </a:txBody>
                  <a:tcPr/>
                </a:tc>
                <a:tc>
                  <a:txBody>
                    <a:bodyPr/>
                    <a:lstStyle/>
                    <a:p>
                      <a:r>
                        <a:rPr lang="en-US" dirty="0" smtClean="0"/>
                        <a:t>Student Name</a:t>
                      </a:r>
                      <a:endParaRPr lang="en-US" dirty="0"/>
                    </a:p>
                  </a:txBody>
                  <a:tcPr/>
                </a:tc>
                <a:tc>
                  <a:txBody>
                    <a:bodyPr/>
                    <a:lstStyle/>
                    <a:p>
                      <a:r>
                        <a:rPr lang="en-US" dirty="0" smtClean="0"/>
                        <a:t>Education</a:t>
                      </a:r>
                      <a:r>
                        <a:rPr lang="en-US" baseline="0" dirty="0" smtClean="0"/>
                        <a:t> Domain</a:t>
                      </a:r>
                      <a:endParaRPr lang="en-US" dirty="0"/>
                    </a:p>
                  </a:txBody>
                  <a:tcPr/>
                </a:tc>
              </a:tr>
              <a:tr h="370840">
                <a:tc>
                  <a:txBody>
                    <a:bodyPr/>
                    <a:lstStyle/>
                    <a:p>
                      <a:r>
                        <a:rPr lang="en-US" dirty="0" smtClean="0"/>
                        <a:t>101</a:t>
                      </a:r>
                      <a:endParaRPr lang="en-US" dirty="0"/>
                    </a:p>
                  </a:txBody>
                  <a:tcPr/>
                </a:tc>
                <a:tc>
                  <a:txBody>
                    <a:bodyPr/>
                    <a:lstStyle/>
                    <a:p>
                      <a:r>
                        <a:rPr lang="en-US" dirty="0" smtClean="0"/>
                        <a:t>Mike</a:t>
                      </a:r>
                      <a:endParaRPr lang="en-US" dirty="0"/>
                    </a:p>
                  </a:txBody>
                  <a:tcPr/>
                </a:tc>
                <a:tc>
                  <a:txBody>
                    <a:bodyPr/>
                    <a:lstStyle/>
                    <a:p>
                      <a:r>
                        <a:rPr lang="en-US" dirty="0" smtClean="0"/>
                        <a:t>Software</a:t>
                      </a:r>
                      <a:r>
                        <a:rPr lang="en-US" baseline="0" dirty="0" smtClean="0"/>
                        <a:t> Development</a:t>
                      </a:r>
                      <a:endParaRPr lang="en-US" dirty="0"/>
                    </a:p>
                  </a:txBody>
                  <a:tcPr/>
                </a:tc>
              </a:tr>
              <a:tr h="370840">
                <a:tc>
                  <a:txBody>
                    <a:bodyPr/>
                    <a:lstStyle/>
                    <a:p>
                      <a:r>
                        <a:rPr lang="en-US" dirty="0" smtClean="0"/>
                        <a:t>102</a:t>
                      </a:r>
                      <a:endParaRPr lang="en-US" dirty="0"/>
                    </a:p>
                  </a:txBody>
                  <a:tcPr/>
                </a:tc>
                <a:tc>
                  <a:txBody>
                    <a:bodyPr/>
                    <a:lstStyle/>
                    <a:p>
                      <a:r>
                        <a:rPr lang="en-US" dirty="0" smtClean="0"/>
                        <a:t>Jenny</a:t>
                      </a:r>
                      <a:endParaRPr lang="en-US" dirty="0"/>
                    </a:p>
                  </a:txBody>
                  <a:tcPr/>
                </a:tc>
                <a:tc>
                  <a:txBody>
                    <a:bodyPr/>
                    <a:lstStyle/>
                    <a:p>
                      <a:r>
                        <a:rPr lang="en-US" dirty="0" smtClean="0"/>
                        <a:t>Software</a:t>
                      </a:r>
                      <a:r>
                        <a:rPr lang="en-US" baseline="0" dirty="0" smtClean="0"/>
                        <a:t> Testing</a:t>
                      </a:r>
                      <a:endParaRPr lang="en-US" dirty="0" smtClean="0"/>
                    </a:p>
                  </a:txBody>
                  <a:tcPr/>
                </a:tc>
              </a:tr>
              <a:tr h="370840">
                <a:tc>
                  <a:txBody>
                    <a:bodyPr/>
                    <a:lstStyle/>
                    <a:p>
                      <a:r>
                        <a:rPr lang="en-US" dirty="0" smtClean="0"/>
                        <a:t>103</a:t>
                      </a:r>
                      <a:endParaRPr lang="en-US" dirty="0"/>
                    </a:p>
                  </a:txBody>
                  <a:tcPr/>
                </a:tc>
                <a:tc>
                  <a:txBody>
                    <a:bodyPr/>
                    <a:lstStyle/>
                    <a:p>
                      <a:r>
                        <a:rPr lang="en-US" dirty="0" err="1" smtClean="0"/>
                        <a:t>Ketty</a:t>
                      </a:r>
                      <a:endParaRPr lang="en-US" dirty="0"/>
                    </a:p>
                  </a:txBody>
                  <a:tcPr/>
                </a:tc>
                <a:tc>
                  <a:txBody>
                    <a:bodyPr/>
                    <a:lstStyle/>
                    <a:p>
                      <a:r>
                        <a:rPr lang="en-US" dirty="0" smtClean="0"/>
                        <a:t>Project</a:t>
                      </a:r>
                      <a:r>
                        <a:rPr lang="en-US" baseline="0" dirty="0" smtClean="0"/>
                        <a:t> Design &amp; Doc.</a:t>
                      </a:r>
                      <a:endParaRPr lang="en-US" dirty="0"/>
                    </a:p>
                  </a:txBody>
                  <a:tcPr/>
                </a:tc>
              </a:tr>
              <a:tr h="370840">
                <a:tc>
                  <a:txBody>
                    <a:bodyPr/>
                    <a:lstStyle/>
                    <a:p>
                      <a:r>
                        <a:rPr lang="en-US" dirty="0" smtClean="0"/>
                        <a:t>104</a:t>
                      </a:r>
                      <a:endParaRPr lang="en-US" dirty="0"/>
                    </a:p>
                  </a:txBody>
                  <a:tcPr/>
                </a:tc>
                <a:tc>
                  <a:txBody>
                    <a:bodyPr/>
                    <a:lstStyle/>
                    <a:p>
                      <a:r>
                        <a:rPr lang="en-US" dirty="0" smtClean="0"/>
                        <a:t>Enrique</a:t>
                      </a:r>
                      <a:endParaRPr lang="en-US" dirty="0"/>
                    </a:p>
                  </a:txBody>
                  <a:tcPr/>
                </a:tc>
                <a:tc>
                  <a:txBody>
                    <a:bodyPr/>
                    <a:lstStyle/>
                    <a:p>
                      <a:r>
                        <a:rPr lang="en-US" dirty="0" smtClean="0"/>
                        <a:t>Database</a:t>
                      </a:r>
                      <a:endParaRPr lang="en-US" dirty="0"/>
                    </a:p>
                  </a:txBody>
                  <a:tcPr/>
                </a:tc>
              </a:tr>
            </a:tbl>
          </a:graphicData>
        </a:graphic>
      </p:graphicFrame>
      <p:graphicFrame>
        <p:nvGraphicFramePr>
          <p:cNvPr id="6" name="Table 5"/>
          <p:cNvGraphicFramePr>
            <a:graphicFrameLocks noGrp="1"/>
          </p:cNvGraphicFramePr>
          <p:nvPr/>
        </p:nvGraphicFramePr>
        <p:xfrm>
          <a:off x="381000" y="2743200"/>
          <a:ext cx="7848600" cy="1463040"/>
        </p:xfrm>
        <a:graphic>
          <a:graphicData uri="http://schemas.openxmlformats.org/drawingml/2006/table">
            <a:tbl>
              <a:tblPr firstRow="1" bandRow="1">
                <a:tableStyleId>{5C22544A-7EE6-4342-B048-85BDC9FD1C3A}</a:tableStyleId>
              </a:tblPr>
              <a:tblGrid>
                <a:gridCol w="2616200"/>
                <a:gridCol w="2616200"/>
                <a:gridCol w="2616200"/>
              </a:tblGrid>
              <a:tr h="342900">
                <a:tc>
                  <a:txBody>
                    <a:bodyPr/>
                    <a:lstStyle/>
                    <a:p>
                      <a:r>
                        <a:rPr lang="en-US" dirty="0" smtClean="0"/>
                        <a:t>Course Id</a:t>
                      </a:r>
                      <a:endParaRPr lang="en-US" dirty="0"/>
                    </a:p>
                  </a:txBody>
                  <a:tcPr/>
                </a:tc>
                <a:tc>
                  <a:txBody>
                    <a:bodyPr/>
                    <a:lstStyle/>
                    <a:p>
                      <a:r>
                        <a:rPr lang="en-US" dirty="0" smtClean="0"/>
                        <a:t>Course</a:t>
                      </a:r>
                      <a:r>
                        <a:rPr lang="en-US" baseline="0" dirty="0" smtClean="0"/>
                        <a:t> Name</a:t>
                      </a:r>
                      <a:endParaRPr lang="en-US" dirty="0"/>
                    </a:p>
                  </a:txBody>
                  <a:tcPr/>
                </a:tc>
                <a:tc>
                  <a:txBody>
                    <a:bodyPr/>
                    <a:lstStyle/>
                    <a:p>
                      <a:r>
                        <a:rPr lang="en-US" dirty="0" smtClean="0"/>
                        <a:t>Duration</a:t>
                      </a:r>
                      <a:endParaRPr lang="en-US" dirty="0"/>
                    </a:p>
                  </a:txBody>
                  <a:tcPr/>
                </a:tc>
              </a:tr>
              <a:tr h="342900">
                <a:tc>
                  <a:txBody>
                    <a:bodyPr/>
                    <a:lstStyle/>
                    <a:p>
                      <a:r>
                        <a:rPr lang="en-US" dirty="0" smtClean="0"/>
                        <a:t>7789</a:t>
                      </a:r>
                      <a:endParaRPr lang="en-US" dirty="0"/>
                    </a:p>
                  </a:txBody>
                  <a:tcPr/>
                </a:tc>
                <a:tc>
                  <a:txBody>
                    <a:bodyPr/>
                    <a:lstStyle/>
                    <a:p>
                      <a:r>
                        <a:rPr lang="en-US" dirty="0" smtClean="0"/>
                        <a:t>Java</a:t>
                      </a:r>
                      <a:endParaRPr lang="en-US" dirty="0"/>
                    </a:p>
                  </a:txBody>
                  <a:tcPr/>
                </a:tc>
                <a:tc>
                  <a:txBody>
                    <a:bodyPr/>
                    <a:lstStyle/>
                    <a:p>
                      <a:r>
                        <a:rPr lang="en-US" dirty="0" smtClean="0"/>
                        <a:t>13</a:t>
                      </a:r>
                      <a:r>
                        <a:rPr lang="en-US" baseline="0" dirty="0" smtClean="0"/>
                        <a:t> Days</a:t>
                      </a:r>
                      <a:endParaRPr lang="en-US" dirty="0"/>
                    </a:p>
                  </a:txBody>
                  <a:tcPr/>
                </a:tc>
              </a:tr>
              <a:tr h="342900">
                <a:tc>
                  <a:txBody>
                    <a:bodyPr/>
                    <a:lstStyle/>
                    <a:p>
                      <a:r>
                        <a:rPr lang="en-US" dirty="0" smtClean="0"/>
                        <a:t>7788</a:t>
                      </a:r>
                      <a:endParaRPr lang="en-US" dirty="0"/>
                    </a:p>
                  </a:txBody>
                  <a:tcPr/>
                </a:tc>
                <a:tc>
                  <a:txBody>
                    <a:bodyPr/>
                    <a:lstStyle/>
                    <a:p>
                      <a:r>
                        <a:rPr lang="en-US" dirty="0" smtClean="0"/>
                        <a:t>HP Test Runner</a:t>
                      </a:r>
                      <a:endParaRPr lang="en-US" dirty="0"/>
                    </a:p>
                  </a:txBody>
                  <a:tcPr/>
                </a:tc>
                <a:tc>
                  <a:txBody>
                    <a:bodyPr/>
                    <a:lstStyle/>
                    <a:p>
                      <a:r>
                        <a:rPr lang="en-US" dirty="0" smtClean="0"/>
                        <a:t>5 Days</a:t>
                      </a:r>
                      <a:endParaRPr lang="en-US" dirty="0"/>
                    </a:p>
                  </a:txBody>
                  <a:tcPr/>
                </a:tc>
              </a:tr>
              <a:tr h="342900">
                <a:tc>
                  <a:txBody>
                    <a:bodyPr/>
                    <a:lstStyle/>
                    <a:p>
                      <a:r>
                        <a:rPr lang="en-US" dirty="0" smtClean="0"/>
                        <a:t>7765</a:t>
                      </a:r>
                      <a:endParaRPr lang="en-US" dirty="0"/>
                    </a:p>
                  </a:txBody>
                  <a:tcPr/>
                </a:tc>
                <a:tc>
                  <a:txBody>
                    <a:bodyPr/>
                    <a:lstStyle/>
                    <a:p>
                      <a:r>
                        <a:rPr lang="en-US" dirty="0" err="1" smtClean="0"/>
                        <a:t>Viso</a:t>
                      </a:r>
                      <a:r>
                        <a:rPr lang="en-US" dirty="0" smtClean="0"/>
                        <a:t> Doc and UML Editing</a:t>
                      </a:r>
                      <a:endParaRPr lang="en-US" dirty="0"/>
                    </a:p>
                  </a:txBody>
                  <a:tcPr/>
                </a:tc>
                <a:tc>
                  <a:txBody>
                    <a:bodyPr/>
                    <a:lstStyle/>
                    <a:p>
                      <a:r>
                        <a:rPr lang="en-US" dirty="0" smtClean="0"/>
                        <a:t>3 Days</a:t>
                      </a:r>
                      <a:endParaRPr lang="en-US" dirty="0"/>
                    </a:p>
                  </a:txBody>
                  <a:tcPr/>
                </a:tc>
              </a:tr>
            </a:tbl>
          </a:graphicData>
        </a:graphic>
      </p:graphicFrame>
      <p:graphicFrame>
        <p:nvGraphicFramePr>
          <p:cNvPr id="8" name="Table 7"/>
          <p:cNvGraphicFramePr>
            <a:graphicFrameLocks noGrp="1"/>
          </p:cNvGraphicFramePr>
          <p:nvPr/>
        </p:nvGraphicFramePr>
        <p:xfrm>
          <a:off x="381000" y="4343400"/>
          <a:ext cx="7924800" cy="2225040"/>
        </p:xfrm>
        <a:graphic>
          <a:graphicData uri="http://schemas.openxmlformats.org/drawingml/2006/table">
            <a:tbl>
              <a:tblPr firstRow="1" bandRow="1">
                <a:tableStyleId>{5C22544A-7EE6-4342-B048-85BDC9FD1C3A}</a:tableStyleId>
              </a:tblPr>
              <a:tblGrid>
                <a:gridCol w="2641600"/>
                <a:gridCol w="2641600"/>
                <a:gridCol w="2641600"/>
              </a:tblGrid>
              <a:tr h="370840">
                <a:tc>
                  <a:txBody>
                    <a:bodyPr/>
                    <a:lstStyle/>
                    <a:p>
                      <a:r>
                        <a:rPr lang="en-US" dirty="0" smtClean="0"/>
                        <a:t>Student ID</a:t>
                      </a:r>
                      <a:endParaRPr lang="en-US" dirty="0"/>
                    </a:p>
                  </a:txBody>
                  <a:tcPr/>
                </a:tc>
                <a:tc>
                  <a:txBody>
                    <a:bodyPr/>
                    <a:lstStyle/>
                    <a:p>
                      <a:r>
                        <a:rPr lang="en-US" dirty="0" smtClean="0"/>
                        <a:t>Course Id</a:t>
                      </a:r>
                      <a:endParaRPr lang="en-US" dirty="0"/>
                    </a:p>
                  </a:txBody>
                  <a:tcPr/>
                </a:tc>
                <a:tc>
                  <a:txBody>
                    <a:bodyPr/>
                    <a:lstStyle/>
                    <a:p>
                      <a:r>
                        <a:rPr lang="en-US" dirty="0" smtClean="0"/>
                        <a:t>Course </a:t>
                      </a:r>
                      <a:r>
                        <a:rPr lang="en-US" dirty="0" err="1" smtClean="0"/>
                        <a:t>Schedual</a:t>
                      </a:r>
                      <a:endParaRPr lang="en-US" dirty="0"/>
                    </a:p>
                  </a:txBody>
                  <a:tcPr/>
                </a:tc>
              </a:tr>
              <a:tr h="370840">
                <a:tc>
                  <a:txBody>
                    <a:bodyPr/>
                    <a:lstStyle/>
                    <a:p>
                      <a:r>
                        <a:rPr lang="en-US" dirty="0" smtClean="0"/>
                        <a:t>101</a:t>
                      </a:r>
                      <a:endParaRPr lang="en-US" dirty="0"/>
                    </a:p>
                  </a:txBody>
                  <a:tcPr/>
                </a:tc>
                <a:tc>
                  <a:txBody>
                    <a:bodyPr/>
                    <a:lstStyle/>
                    <a:p>
                      <a:r>
                        <a:rPr lang="en-US" dirty="0" smtClean="0"/>
                        <a:t>7765</a:t>
                      </a:r>
                      <a:endParaRPr lang="en-US" dirty="0"/>
                    </a:p>
                  </a:txBody>
                  <a:tcPr/>
                </a:tc>
                <a:tc>
                  <a:txBody>
                    <a:bodyPr/>
                    <a:lstStyle/>
                    <a:p>
                      <a:r>
                        <a:rPr lang="en-US" dirty="0" smtClean="0"/>
                        <a:t>May</a:t>
                      </a:r>
                      <a:endParaRPr lang="en-US" dirty="0"/>
                    </a:p>
                  </a:txBody>
                  <a:tcPr/>
                </a:tc>
              </a:tr>
              <a:tr h="370840">
                <a:tc>
                  <a:txBody>
                    <a:bodyPr/>
                    <a:lstStyle/>
                    <a:p>
                      <a:r>
                        <a:rPr lang="en-US" dirty="0" smtClean="0"/>
                        <a:t>102</a:t>
                      </a:r>
                      <a:endParaRPr lang="en-US" dirty="0"/>
                    </a:p>
                  </a:txBody>
                  <a:tcPr/>
                </a:tc>
                <a:tc>
                  <a:txBody>
                    <a:bodyPr/>
                    <a:lstStyle/>
                    <a:p>
                      <a:r>
                        <a:rPr lang="en-US" dirty="0" smtClean="0"/>
                        <a:t>7765</a:t>
                      </a:r>
                      <a:endParaRPr lang="en-US" dirty="0"/>
                    </a:p>
                  </a:txBody>
                  <a:tcPr/>
                </a:tc>
                <a:tc>
                  <a:txBody>
                    <a:bodyPr/>
                    <a:lstStyle/>
                    <a:p>
                      <a:r>
                        <a:rPr lang="en-US" dirty="0" smtClean="0"/>
                        <a:t>May</a:t>
                      </a:r>
                      <a:endParaRPr lang="en-US" dirty="0"/>
                    </a:p>
                  </a:txBody>
                  <a:tcPr/>
                </a:tc>
              </a:tr>
              <a:tr h="370840">
                <a:tc>
                  <a:txBody>
                    <a:bodyPr/>
                    <a:lstStyle/>
                    <a:p>
                      <a:r>
                        <a:rPr lang="en-US" dirty="0" smtClean="0"/>
                        <a:t>103</a:t>
                      </a:r>
                      <a:endParaRPr lang="en-US" dirty="0"/>
                    </a:p>
                  </a:txBody>
                  <a:tcPr/>
                </a:tc>
                <a:tc>
                  <a:txBody>
                    <a:bodyPr/>
                    <a:lstStyle/>
                    <a:p>
                      <a:r>
                        <a:rPr lang="en-US" dirty="0" smtClean="0"/>
                        <a:t>7789</a:t>
                      </a:r>
                      <a:endParaRPr lang="en-US" dirty="0"/>
                    </a:p>
                  </a:txBody>
                  <a:tcPr/>
                </a:tc>
                <a:tc>
                  <a:txBody>
                    <a:bodyPr/>
                    <a:lstStyle/>
                    <a:p>
                      <a:r>
                        <a:rPr lang="en-US" dirty="0" smtClean="0"/>
                        <a:t>December</a:t>
                      </a:r>
                      <a:endParaRPr lang="en-US" dirty="0"/>
                    </a:p>
                  </a:txBody>
                  <a:tcPr/>
                </a:tc>
              </a:tr>
              <a:tr h="370840">
                <a:tc>
                  <a:txBody>
                    <a:bodyPr/>
                    <a:lstStyle/>
                    <a:p>
                      <a:r>
                        <a:rPr lang="en-US" dirty="0" smtClean="0"/>
                        <a:t>101</a:t>
                      </a:r>
                      <a:endParaRPr lang="en-US" dirty="0"/>
                    </a:p>
                  </a:txBody>
                  <a:tcPr/>
                </a:tc>
                <a:tc>
                  <a:txBody>
                    <a:bodyPr/>
                    <a:lstStyle/>
                    <a:p>
                      <a:r>
                        <a:rPr lang="en-US" dirty="0" smtClean="0"/>
                        <a:t>7788</a:t>
                      </a:r>
                      <a:endParaRPr lang="en-US" dirty="0"/>
                    </a:p>
                  </a:txBody>
                  <a:tcPr/>
                </a:tc>
                <a:tc>
                  <a:txBody>
                    <a:bodyPr/>
                    <a:lstStyle/>
                    <a:p>
                      <a:r>
                        <a:rPr lang="en-US" dirty="0" smtClean="0"/>
                        <a:t>June</a:t>
                      </a:r>
                      <a:endParaRPr lang="en-US" dirty="0"/>
                    </a:p>
                  </a:txBody>
                  <a:tcPr/>
                </a:tc>
              </a:tr>
              <a:tr h="370840">
                <a:tc>
                  <a:txBody>
                    <a:bodyPr/>
                    <a:lstStyle/>
                    <a:p>
                      <a:r>
                        <a:rPr lang="en-US" dirty="0" smtClean="0"/>
                        <a:t>104</a:t>
                      </a:r>
                      <a:endParaRPr lang="en-US" dirty="0"/>
                    </a:p>
                  </a:txBody>
                  <a:tcPr/>
                </a:tc>
                <a:tc>
                  <a:txBody>
                    <a:bodyPr/>
                    <a:lstStyle/>
                    <a:p>
                      <a:r>
                        <a:rPr lang="en-US" dirty="0" smtClean="0"/>
                        <a:t>7788</a:t>
                      </a:r>
                      <a:endParaRPr lang="en-US" dirty="0"/>
                    </a:p>
                  </a:txBody>
                  <a:tcPr/>
                </a:tc>
                <a:tc>
                  <a:txBody>
                    <a:bodyPr/>
                    <a:lstStyle/>
                    <a:p>
                      <a:r>
                        <a:rPr lang="en-US" dirty="0" smtClean="0"/>
                        <a:t>June</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biLevel thresh="50000"/>
          </a:blip>
          <a:srcRect/>
          <a:stretch>
            <a:fillRect/>
          </a:stretch>
        </p:blipFill>
        <p:spPr bwMode="auto">
          <a:xfrm>
            <a:off x="381000" y="457200"/>
            <a:ext cx="8229600" cy="2263561"/>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biLevel thresh="50000"/>
          </a:blip>
          <a:srcRect/>
          <a:stretch>
            <a:fillRect/>
          </a:stretch>
        </p:blipFill>
        <p:spPr bwMode="auto">
          <a:xfrm>
            <a:off x="459548" y="2706857"/>
            <a:ext cx="8179188" cy="1255544"/>
          </a:xfrm>
          <a:prstGeom prst="rect">
            <a:avLst/>
          </a:prstGeom>
          <a:noFill/>
          <a:ln w="9525">
            <a:noFill/>
            <a:miter lim="800000"/>
            <a:headEnd/>
            <a:tailEnd/>
          </a:ln>
        </p:spPr>
      </p:pic>
      <p:cxnSp>
        <p:nvCxnSpPr>
          <p:cNvPr id="6" name="Straight Connector 5"/>
          <p:cNvCxnSpPr/>
          <p:nvPr/>
        </p:nvCxnSpPr>
        <p:spPr>
          <a:xfrm>
            <a:off x="228600" y="3733800"/>
            <a:ext cx="8534400" cy="0"/>
          </a:xfrm>
          <a:prstGeom prst="line">
            <a:avLst/>
          </a:prstGeom>
          <a:ln w="98425" cmpd="thinThick">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09800" y="3962400"/>
            <a:ext cx="5715000" cy="2246769"/>
          </a:xfrm>
          <a:prstGeom prst="rect">
            <a:avLst/>
          </a:prstGeom>
          <a:noFill/>
        </p:spPr>
        <p:txBody>
          <a:bodyPr wrap="square" rtlCol="0">
            <a:spAutoFit/>
          </a:bodyPr>
          <a:lstStyle/>
          <a:p>
            <a:r>
              <a:rPr lang="en-US" sz="2800" dirty="0" smtClean="0">
                <a:solidFill>
                  <a:schemeClr val="bg1"/>
                </a:solidFill>
              </a:rPr>
              <a:t>Select * from </a:t>
            </a:r>
            <a:r>
              <a:rPr lang="en-US" sz="2800" dirty="0" err="1" smtClean="0">
                <a:solidFill>
                  <a:schemeClr val="bg1"/>
                </a:solidFill>
              </a:rPr>
              <a:t>Table_One</a:t>
            </a:r>
            <a:r>
              <a:rPr lang="en-US" sz="2800" dirty="0" smtClean="0">
                <a:solidFill>
                  <a:schemeClr val="bg1"/>
                </a:solidFill>
              </a:rPr>
              <a:t> </a:t>
            </a:r>
            <a:br>
              <a:rPr lang="en-US" sz="2800" dirty="0" smtClean="0">
                <a:solidFill>
                  <a:schemeClr val="bg1"/>
                </a:solidFill>
              </a:rPr>
            </a:br>
            <a:r>
              <a:rPr lang="en-US" sz="2800" dirty="0" err="1" smtClean="0">
                <a:solidFill>
                  <a:schemeClr val="bg1"/>
                </a:solidFill>
              </a:rPr>
              <a:t>Join_Type</a:t>
            </a:r>
            <a:r>
              <a:rPr lang="en-US" sz="2800" dirty="0" smtClean="0">
                <a:solidFill>
                  <a:schemeClr val="bg1"/>
                </a:solidFill>
              </a:rPr>
              <a:t> </a:t>
            </a:r>
            <a:br>
              <a:rPr lang="en-US" sz="2800" dirty="0" smtClean="0">
                <a:solidFill>
                  <a:schemeClr val="bg1"/>
                </a:solidFill>
              </a:rPr>
            </a:br>
            <a:r>
              <a:rPr lang="en-US" sz="2800" dirty="0" err="1" smtClean="0">
                <a:solidFill>
                  <a:schemeClr val="bg1"/>
                </a:solidFill>
              </a:rPr>
              <a:t>Table_Two</a:t>
            </a:r>
            <a:r>
              <a:rPr lang="en-US" sz="2800" dirty="0" smtClean="0">
                <a:solidFill>
                  <a:schemeClr val="bg1"/>
                </a:solidFill>
              </a:rPr>
              <a:t> </a:t>
            </a:r>
            <a:br>
              <a:rPr lang="en-US" sz="2800" dirty="0" smtClean="0">
                <a:solidFill>
                  <a:schemeClr val="bg1"/>
                </a:solidFill>
              </a:rPr>
            </a:br>
            <a:r>
              <a:rPr lang="en-US" sz="2800" dirty="0" smtClean="0">
                <a:solidFill>
                  <a:srgbClr val="FFFF00"/>
                </a:solidFill>
              </a:rPr>
              <a:t>ON</a:t>
            </a:r>
          </a:p>
          <a:p>
            <a:r>
              <a:rPr lang="en-US" sz="2800" dirty="0" smtClean="0">
                <a:solidFill>
                  <a:schemeClr val="bg1"/>
                </a:solidFill>
              </a:rPr>
              <a:t>Condition</a:t>
            </a:r>
            <a:endParaRPr lang="en-US" sz="2800" dirty="0">
              <a:solidFill>
                <a:schemeClr val="bg1"/>
              </a:solidFill>
            </a:endParaRPr>
          </a:p>
        </p:txBody>
      </p:sp>
      <p:sp>
        <p:nvSpPr>
          <p:cNvPr id="8" name="TextBox 7"/>
          <p:cNvSpPr txBox="1"/>
          <p:nvPr/>
        </p:nvSpPr>
        <p:spPr>
          <a:xfrm rot="19026897">
            <a:off x="486246" y="4469321"/>
            <a:ext cx="1271567" cy="584775"/>
          </a:xfrm>
          <a:prstGeom prst="rect">
            <a:avLst/>
          </a:prstGeom>
          <a:noFill/>
        </p:spPr>
        <p:txBody>
          <a:bodyPr wrap="none" rtlCol="0">
            <a:spAutoFit/>
          </a:bodyPr>
          <a:lstStyle/>
          <a:p>
            <a:r>
              <a:rPr lang="en-US" sz="3200" dirty="0" smtClean="0">
                <a:solidFill>
                  <a:srgbClr val="FFFF00"/>
                </a:solidFill>
              </a:rPr>
              <a:t>Syntax</a:t>
            </a:r>
            <a:endParaRPr lang="en-US" sz="3200" dirty="0">
              <a:solidFill>
                <a:srgbClr val="FFFF00"/>
              </a:solidFill>
            </a:endParaRPr>
          </a:p>
        </p:txBody>
      </p:sp>
      <p:sp>
        <p:nvSpPr>
          <p:cNvPr id="9" name="Footer Placeholder 8"/>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biLevel thresh="50000"/>
          </a:blip>
          <a:srcRect/>
          <a:stretch>
            <a:fillRect/>
          </a:stretch>
        </p:blipFill>
        <p:spPr bwMode="auto">
          <a:xfrm>
            <a:off x="485775" y="1395413"/>
            <a:ext cx="8172450" cy="4067175"/>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biLevel thresh="50000"/>
          </a:blip>
          <a:srcRect/>
          <a:stretch>
            <a:fillRect/>
          </a:stretch>
        </p:blipFill>
        <p:spPr bwMode="auto">
          <a:xfrm>
            <a:off x="304800" y="762000"/>
            <a:ext cx="8458200" cy="51816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biLevel thresh="50000"/>
          </a:blip>
          <a:srcRect/>
          <a:stretch>
            <a:fillRect/>
          </a:stretch>
        </p:blipFill>
        <p:spPr bwMode="auto">
          <a:xfrm>
            <a:off x="381000" y="762000"/>
            <a:ext cx="8229600" cy="50292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ashish.bansal@mkjit-solutions.com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TotalTime>
  <Words>439</Words>
  <Application>Microsoft Office PowerPoint</Application>
  <PresentationFormat>On-screen Show (4:3)</PresentationFormat>
  <Paragraphs>147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SQL</vt:lpstr>
      <vt:lpstr>SQL Views</vt:lpstr>
      <vt:lpstr>How to create and use “View”</vt:lpstr>
      <vt:lpstr>Slide 4</vt:lpstr>
      <vt:lpstr>Need of Joins</vt:lpstr>
      <vt:lpstr>Slide 6</vt:lpstr>
      <vt:lpstr>Slide 7</vt:lpstr>
      <vt:lpstr>Slide 8</vt:lpstr>
      <vt:lpstr>Slide 9</vt:lpstr>
      <vt:lpstr>Slide 10</vt:lpstr>
      <vt:lpstr>0..0</vt:lpstr>
      <vt:lpstr>Slide 12</vt:lpstr>
      <vt:lpstr>Slide 13</vt:lpstr>
      <vt:lpstr>Slide 14</vt:lpstr>
      <vt:lpstr>Slide 15</vt:lpstr>
      <vt:lpstr>Slide 16</vt:lpstr>
      <vt:lpstr>Slide 17</vt:lpstr>
      <vt:lpstr>Stored Procedures </vt:lpstr>
      <vt:lpstr>Creating MYSQL Stored Procedure</vt:lpstr>
      <vt:lpstr>Passing Parameters to Stored Procedures </vt:lpstr>
      <vt:lpstr>Continue….</vt:lpstr>
      <vt:lpstr>Example</vt:lpstr>
      <vt:lpstr>MySQL Triggers</vt:lpstr>
      <vt:lpstr>Where to use Triggers</vt:lpstr>
      <vt:lpstr>Creating Trigger</vt:lpstr>
      <vt:lpstr>Example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Bansals</dc:creator>
  <cp:lastModifiedBy>Bansals</cp:lastModifiedBy>
  <cp:revision>70</cp:revision>
  <dcterms:created xsi:type="dcterms:W3CDTF">2015-01-18T08:41:26Z</dcterms:created>
  <dcterms:modified xsi:type="dcterms:W3CDTF">2015-03-30T06:49:44Z</dcterms:modified>
</cp:coreProperties>
</file>