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42"/>
  </p:notesMasterIdLst>
  <p:handoutMasterIdLst>
    <p:handoutMasterId r:id="rId43"/>
  </p:handoutMasterIdLst>
  <p:sldIdLst>
    <p:sldId id="256" r:id="rId4"/>
    <p:sldId id="313" r:id="rId5"/>
    <p:sldId id="312" r:id="rId6"/>
    <p:sldId id="314" r:id="rId7"/>
    <p:sldId id="311" r:id="rId8"/>
    <p:sldId id="317" r:id="rId9"/>
    <p:sldId id="318" r:id="rId10"/>
    <p:sldId id="319" r:id="rId11"/>
    <p:sldId id="320" r:id="rId12"/>
    <p:sldId id="326" r:id="rId13"/>
    <p:sldId id="321" r:id="rId14"/>
    <p:sldId id="327" r:id="rId15"/>
    <p:sldId id="328" r:id="rId16"/>
    <p:sldId id="325" r:id="rId17"/>
    <p:sldId id="329" r:id="rId18"/>
    <p:sldId id="330" r:id="rId19"/>
    <p:sldId id="355" r:id="rId20"/>
    <p:sldId id="360" r:id="rId21"/>
    <p:sldId id="359" r:id="rId22"/>
    <p:sldId id="361" r:id="rId23"/>
    <p:sldId id="362" r:id="rId24"/>
    <p:sldId id="363" r:id="rId25"/>
    <p:sldId id="364" r:id="rId26"/>
    <p:sldId id="365" r:id="rId27"/>
    <p:sldId id="366" r:id="rId28"/>
    <p:sldId id="367" r:id="rId29"/>
    <p:sldId id="357" r:id="rId30"/>
    <p:sldId id="358" r:id="rId31"/>
    <p:sldId id="331" r:id="rId32"/>
    <p:sldId id="341" r:id="rId33"/>
    <p:sldId id="342" r:id="rId34"/>
    <p:sldId id="345" r:id="rId35"/>
    <p:sldId id="346" r:id="rId36"/>
    <p:sldId id="347" r:id="rId37"/>
    <p:sldId id="348" r:id="rId38"/>
    <p:sldId id="349" r:id="rId39"/>
    <p:sldId id="350" r:id="rId40"/>
    <p:sldId id="307" r:id="rId41"/>
  </p:sldIdLst>
  <p:sldSz cx="119983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D7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95256" autoAdjust="0"/>
  </p:normalViewPr>
  <p:slideViewPr>
    <p:cSldViewPr snapToGrid="0">
      <p:cViewPr varScale="1">
        <p:scale>
          <a:sx n="77" d="100"/>
          <a:sy n="77" d="100"/>
        </p:scale>
        <p:origin x="12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D6D305A-CA7B-4779-B594-097B5F023979}"/>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DC6AFC47-4509-44A0-944F-3B86707182E6}"/>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DB0F1453-A00A-4C04-9E38-BDA337D01A76}" type="datetimeFigureOut">
              <a:rPr lang="en-IN" smtClean="0"/>
              <a:t>29-07-2022</a:t>
            </a:fld>
            <a:endParaRPr lang="en-IN"/>
          </a:p>
        </p:txBody>
      </p:sp>
      <p:sp>
        <p:nvSpPr>
          <p:cNvPr id="4" name="Footer Placeholder 3">
            <a:extLst>
              <a:ext uri="{FF2B5EF4-FFF2-40B4-BE49-F238E27FC236}">
                <a16:creationId xmlns:a16="http://schemas.microsoft.com/office/drawing/2014/main" xmlns="" id="{DB58641B-54A9-4C3B-9C5E-8F4FCE0DC967}"/>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IN"/>
              <a:t>www.mkjit-solutions.com</a:t>
            </a:r>
          </a:p>
        </p:txBody>
      </p:sp>
      <p:sp>
        <p:nvSpPr>
          <p:cNvPr id="5" name="Slide Number Placeholder 4">
            <a:extLst>
              <a:ext uri="{FF2B5EF4-FFF2-40B4-BE49-F238E27FC236}">
                <a16:creationId xmlns:a16="http://schemas.microsoft.com/office/drawing/2014/main" xmlns="" id="{AD2FAA6B-76FE-46D0-BDA6-5AF3E7407BC0}"/>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288700B8-99CF-47B8-A0F7-98D8A125EC72}" type="slidenum">
              <a:rPr lang="en-IN" smtClean="0"/>
              <a:t>‹#›</a:t>
            </a:fld>
            <a:endParaRPr lang="en-IN"/>
          </a:p>
        </p:txBody>
      </p:sp>
    </p:spTree>
    <p:extLst>
      <p:ext uri="{BB962C8B-B14F-4D97-AF65-F5344CB8AC3E}">
        <p14:creationId xmlns:p14="http://schemas.microsoft.com/office/powerpoint/2010/main" val="391003351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61259FF3-039D-4B48-8248-6589B39D45F3}" type="datetimeFigureOut">
              <a:rPr lang="en-IN" smtClean="0"/>
              <a:t>29-07-2022</a:t>
            </a:fld>
            <a:endParaRPr lang="en-IN"/>
          </a:p>
        </p:txBody>
      </p:sp>
      <p:sp>
        <p:nvSpPr>
          <p:cNvPr id="4" name="Slide Image Placeholder 3"/>
          <p:cNvSpPr>
            <a:spLocks noGrp="1" noRot="1" noChangeAspect="1"/>
          </p:cNvSpPr>
          <p:nvPr>
            <p:ph type="sldImg" idx="2"/>
          </p:nvPr>
        </p:nvSpPr>
        <p:spPr>
          <a:xfrm>
            <a:off x="915988" y="1336675"/>
            <a:ext cx="57277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IN"/>
              <a:t>www.mkjit-solutions.com</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8737E1B-707F-4F05-A642-11863F15CB4B}" type="slidenum">
              <a:rPr lang="en-IN" smtClean="0"/>
              <a:t>‹#›</a:t>
            </a:fld>
            <a:endParaRPr lang="en-IN"/>
          </a:p>
        </p:txBody>
      </p:sp>
    </p:spTree>
    <p:extLst>
      <p:ext uri="{BB962C8B-B14F-4D97-AF65-F5344CB8AC3E}">
        <p14:creationId xmlns:p14="http://schemas.microsoft.com/office/powerpoint/2010/main" val="418481483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1NF leads to duplication of data.</a:t>
            </a:r>
          </a:p>
        </p:txBody>
      </p:sp>
      <p:sp>
        <p:nvSpPr>
          <p:cNvPr id="4" name="Slide Number Placeholder 3"/>
          <p:cNvSpPr>
            <a:spLocks noGrp="1"/>
          </p:cNvSpPr>
          <p:nvPr>
            <p:ph type="sldNum" sz="quarter" idx="5"/>
          </p:nvPr>
        </p:nvSpPr>
        <p:spPr/>
        <p:txBody>
          <a:bodyPr/>
          <a:lstStyle/>
          <a:p>
            <a:fld id="{98737E1B-707F-4F05-A642-11863F15CB4B}" type="slidenum">
              <a:rPr lang="en-IN" smtClean="0"/>
              <a:t>4</a:t>
            </a:fld>
            <a:endParaRPr lang="en-IN"/>
          </a:p>
        </p:txBody>
      </p:sp>
      <p:sp>
        <p:nvSpPr>
          <p:cNvPr id="5" name="Footer Placeholder 4">
            <a:extLst>
              <a:ext uri="{FF2B5EF4-FFF2-40B4-BE49-F238E27FC236}">
                <a16:creationId xmlns:a16="http://schemas.microsoft.com/office/drawing/2014/main" xmlns="" id="{524CB8C4-AE64-46A3-9509-F3B0B4E54440}"/>
              </a:ext>
            </a:extLst>
          </p:cNvPr>
          <p:cNvSpPr>
            <a:spLocks noGrp="1"/>
          </p:cNvSpPr>
          <p:nvPr>
            <p:ph type="ftr" sz="quarter" idx="4"/>
          </p:nvPr>
        </p:nvSpPr>
        <p:spPr/>
        <p:txBody>
          <a:bodyPr/>
          <a:lstStyle/>
          <a:p>
            <a:r>
              <a:rPr lang="en-IN"/>
              <a:t>www.mkjit-solutions.com</a:t>
            </a:r>
          </a:p>
        </p:txBody>
      </p:sp>
    </p:spTree>
    <p:extLst>
      <p:ext uri="{BB962C8B-B14F-4D97-AF65-F5344CB8AC3E}">
        <p14:creationId xmlns:p14="http://schemas.microsoft.com/office/powerpoint/2010/main" val="348995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https://www.mysqltutorial.org/mysql-join/</a:t>
            </a:r>
          </a:p>
        </p:txBody>
      </p:sp>
      <p:sp>
        <p:nvSpPr>
          <p:cNvPr id="4" name="Footer Placeholder 3"/>
          <p:cNvSpPr>
            <a:spLocks noGrp="1"/>
          </p:cNvSpPr>
          <p:nvPr>
            <p:ph type="ftr" sz="quarter" idx="4"/>
          </p:nvPr>
        </p:nvSpPr>
        <p:spPr/>
        <p:txBody>
          <a:bodyPr/>
          <a:lstStyle/>
          <a:p>
            <a:r>
              <a:rPr lang="en-IN"/>
              <a:t>www.mkjit-solutions.com</a:t>
            </a:r>
          </a:p>
        </p:txBody>
      </p:sp>
      <p:sp>
        <p:nvSpPr>
          <p:cNvPr id="5" name="Slide Number Placeholder 4"/>
          <p:cNvSpPr>
            <a:spLocks noGrp="1"/>
          </p:cNvSpPr>
          <p:nvPr>
            <p:ph type="sldNum" sz="quarter" idx="5"/>
          </p:nvPr>
        </p:nvSpPr>
        <p:spPr/>
        <p:txBody>
          <a:bodyPr/>
          <a:lstStyle/>
          <a:p>
            <a:fld id="{98737E1B-707F-4F05-A642-11863F15CB4B}" type="slidenum">
              <a:rPr lang="en-IN" smtClean="0"/>
              <a:t>17</a:t>
            </a:fld>
            <a:endParaRPr lang="en-IN"/>
          </a:p>
        </p:txBody>
      </p:sp>
    </p:spTree>
    <p:extLst>
      <p:ext uri="{BB962C8B-B14F-4D97-AF65-F5344CB8AC3E}">
        <p14:creationId xmlns:p14="http://schemas.microsoft.com/office/powerpoint/2010/main" val="3044187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will not include the data which is not common in both table</a:t>
            </a:r>
          </a:p>
        </p:txBody>
      </p:sp>
      <p:sp>
        <p:nvSpPr>
          <p:cNvPr id="4" name="Footer Placeholder 3"/>
          <p:cNvSpPr>
            <a:spLocks noGrp="1"/>
          </p:cNvSpPr>
          <p:nvPr>
            <p:ph type="ftr" sz="quarter" idx="4"/>
          </p:nvPr>
        </p:nvSpPr>
        <p:spPr/>
        <p:txBody>
          <a:bodyPr/>
          <a:lstStyle/>
          <a:p>
            <a:r>
              <a:rPr lang="en-IN"/>
              <a:t>www.mkjit-solutions.com</a:t>
            </a:r>
          </a:p>
        </p:txBody>
      </p:sp>
      <p:sp>
        <p:nvSpPr>
          <p:cNvPr id="5" name="Slide Number Placeholder 4"/>
          <p:cNvSpPr>
            <a:spLocks noGrp="1"/>
          </p:cNvSpPr>
          <p:nvPr>
            <p:ph type="sldNum" sz="quarter" idx="5"/>
          </p:nvPr>
        </p:nvSpPr>
        <p:spPr/>
        <p:txBody>
          <a:bodyPr/>
          <a:lstStyle/>
          <a:p>
            <a:fld id="{98737E1B-707F-4F05-A642-11863F15CB4B}" type="slidenum">
              <a:rPr lang="en-IN" smtClean="0"/>
              <a:t>20</a:t>
            </a:fld>
            <a:endParaRPr lang="en-IN"/>
          </a:p>
        </p:txBody>
      </p:sp>
    </p:spTree>
    <p:extLst>
      <p:ext uri="{BB962C8B-B14F-4D97-AF65-F5344CB8AC3E}">
        <p14:creationId xmlns:p14="http://schemas.microsoft.com/office/powerpoint/2010/main" val="4011340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Right join exactly the reverse of the left join</a:t>
            </a:r>
          </a:p>
        </p:txBody>
      </p:sp>
      <p:sp>
        <p:nvSpPr>
          <p:cNvPr id="4" name="Footer Placeholder 3"/>
          <p:cNvSpPr>
            <a:spLocks noGrp="1"/>
          </p:cNvSpPr>
          <p:nvPr>
            <p:ph type="ftr" sz="quarter" idx="4"/>
          </p:nvPr>
        </p:nvSpPr>
        <p:spPr/>
        <p:txBody>
          <a:bodyPr/>
          <a:lstStyle/>
          <a:p>
            <a:r>
              <a:rPr lang="en-IN"/>
              <a:t>www.mkjit-solutions.com</a:t>
            </a:r>
          </a:p>
        </p:txBody>
      </p:sp>
      <p:sp>
        <p:nvSpPr>
          <p:cNvPr id="5" name="Slide Number Placeholder 4"/>
          <p:cNvSpPr>
            <a:spLocks noGrp="1"/>
          </p:cNvSpPr>
          <p:nvPr>
            <p:ph type="sldNum" sz="quarter" idx="5"/>
          </p:nvPr>
        </p:nvSpPr>
        <p:spPr/>
        <p:txBody>
          <a:bodyPr/>
          <a:lstStyle/>
          <a:p>
            <a:fld id="{98737E1B-707F-4F05-A642-11863F15CB4B}" type="slidenum">
              <a:rPr lang="en-IN" smtClean="0"/>
              <a:t>22</a:t>
            </a:fld>
            <a:endParaRPr lang="en-IN"/>
          </a:p>
        </p:txBody>
      </p:sp>
    </p:spTree>
    <p:extLst>
      <p:ext uri="{BB962C8B-B14F-4D97-AF65-F5344CB8AC3E}">
        <p14:creationId xmlns:p14="http://schemas.microsoft.com/office/powerpoint/2010/main" val="797386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http://www.brenkoweb.com/tutorials/mysql/mysql-stored-procedures</a:t>
            </a:r>
          </a:p>
          <a:p>
            <a:endParaRPr lang="en-IN" dirty="0"/>
          </a:p>
          <a:p>
            <a:r>
              <a:rPr lang="en-GB" b="0" i="0" dirty="0">
                <a:solidFill>
                  <a:srgbClr val="919191"/>
                </a:solidFill>
                <a:effectLst/>
                <a:latin typeface="Open Sans" panose="020B0606030504020204" pitchFamily="34" charset="0"/>
              </a:rPr>
              <a:t>Stored procedures are compiled when on need. Once it is compiled, it is put in cache. Every connection has a stored procedure cache. If the stored procedure is used multiple times in single connection the cache is accessed else, it works as query. If there are a number of stored procedures, the memory usage for every single connection gets increased. This in turn increases CPU usage. It is difficult to debug stored procedures. Store procedures have advantages and disadvantages. So their usage is decided by business requirements.</a:t>
            </a:r>
            <a:endParaRPr lang="en-IN" dirty="0"/>
          </a:p>
        </p:txBody>
      </p:sp>
      <p:sp>
        <p:nvSpPr>
          <p:cNvPr id="4" name="Footer Placeholder 3"/>
          <p:cNvSpPr>
            <a:spLocks noGrp="1"/>
          </p:cNvSpPr>
          <p:nvPr>
            <p:ph type="ftr" sz="quarter" idx="4"/>
          </p:nvPr>
        </p:nvSpPr>
        <p:spPr/>
        <p:txBody>
          <a:bodyPr/>
          <a:lstStyle/>
          <a:p>
            <a:r>
              <a:rPr lang="en-IN"/>
              <a:t>www.mkjit-solutions.com</a:t>
            </a:r>
          </a:p>
        </p:txBody>
      </p:sp>
      <p:sp>
        <p:nvSpPr>
          <p:cNvPr id="5" name="Slide Number Placeholder 4"/>
          <p:cNvSpPr>
            <a:spLocks noGrp="1"/>
          </p:cNvSpPr>
          <p:nvPr>
            <p:ph type="sldNum" sz="quarter" idx="5"/>
          </p:nvPr>
        </p:nvSpPr>
        <p:spPr/>
        <p:txBody>
          <a:bodyPr/>
          <a:lstStyle/>
          <a:p>
            <a:fld id="{98737E1B-707F-4F05-A642-11863F15CB4B}" type="slidenum">
              <a:rPr lang="en-IN" smtClean="0"/>
              <a:t>27</a:t>
            </a:fld>
            <a:endParaRPr lang="en-IN"/>
          </a:p>
        </p:txBody>
      </p:sp>
    </p:spTree>
    <p:extLst>
      <p:ext uri="{BB962C8B-B14F-4D97-AF65-F5344CB8AC3E}">
        <p14:creationId xmlns:p14="http://schemas.microsoft.com/office/powerpoint/2010/main" val="138353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http://www.brenkoweb.com/tutorials/mysql/mysql-stored-procedures</a:t>
            </a:r>
          </a:p>
          <a:p>
            <a:endParaRPr lang="en-IN" dirty="0"/>
          </a:p>
          <a:p>
            <a:r>
              <a:rPr lang="en-GB" b="0" i="0" dirty="0">
                <a:solidFill>
                  <a:srgbClr val="919191"/>
                </a:solidFill>
                <a:effectLst/>
                <a:latin typeface="Open Sans" panose="020B0606030504020204" pitchFamily="34" charset="0"/>
              </a:rPr>
              <a:t>Stored procedures are compiled when on need. Once it is compiled, it is put in cache. Every connection has a stored procedure cache. If the stored procedure is used multiple times in single connection the cache is accessed else, it works as query. If there are a number of stored procedures, the memory usage for every single connection gets increased. This in turn increases CPU usage. It is difficult to debug stored procedures. Store procedures have advantages and disadvantages. So their usage is decided by business requirements.</a:t>
            </a:r>
            <a:endParaRPr lang="en-IN" dirty="0"/>
          </a:p>
        </p:txBody>
      </p:sp>
      <p:sp>
        <p:nvSpPr>
          <p:cNvPr id="4" name="Footer Placeholder 3"/>
          <p:cNvSpPr>
            <a:spLocks noGrp="1"/>
          </p:cNvSpPr>
          <p:nvPr>
            <p:ph type="ftr" sz="quarter" idx="4"/>
          </p:nvPr>
        </p:nvSpPr>
        <p:spPr/>
        <p:txBody>
          <a:bodyPr/>
          <a:lstStyle/>
          <a:p>
            <a:r>
              <a:rPr lang="en-IN"/>
              <a:t>www.mkjit-solutions.com</a:t>
            </a:r>
          </a:p>
        </p:txBody>
      </p:sp>
      <p:sp>
        <p:nvSpPr>
          <p:cNvPr id="5" name="Slide Number Placeholder 4"/>
          <p:cNvSpPr>
            <a:spLocks noGrp="1"/>
          </p:cNvSpPr>
          <p:nvPr>
            <p:ph type="sldNum" sz="quarter" idx="5"/>
          </p:nvPr>
        </p:nvSpPr>
        <p:spPr/>
        <p:txBody>
          <a:bodyPr/>
          <a:lstStyle/>
          <a:p>
            <a:fld id="{98737E1B-707F-4F05-A642-11863F15CB4B}" type="slidenum">
              <a:rPr lang="en-IN" smtClean="0"/>
              <a:t>28</a:t>
            </a:fld>
            <a:endParaRPr lang="en-IN"/>
          </a:p>
        </p:txBody>
      </p:sp>
    </p:spTree>
    <p:extLst>
      <p:ext uri="{BB962C8B-B14F-4D97-AF65-F5344CB8AC3E}">
        <p14:creationId xmlns:p14="http://schemas.microsoft.com/office/powerpoint/2010/main" val="110506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27" name="PlaceHolder 2"/>
          <p:cNvSpPr>
            <a:spLocks noGrp="1"/>
          </p:cNvSpPr>
          <p:nvPr>
            <p:ph type="body"/>
          </p:nvPr>
        </p:nvSpPr>
        <p:spPr>
          <a:xfrm>
            <a:off x="599040" y="1828800"/>
            <a:ext cx="10830960" cy="2573280"/>
          </a:xfrm>
          <a:prstGeom prst="rect">
            <a:avLst/>
          </a:prstGeom>
        </p:spPr>
        <p:txBody>
          <a:bodyPr lIns="0" tIns="0" rIns="0" bIns="0">
            <a:normAutofit/>
          </a:bodyPr>
          <a:lstStyle/>
          <a:p>
            <a:endParaRPr lang="en-IN" sz="3200" b="0" strike="noStrike" spc="-1">
              <a:latin typeface="Source Sans Pro"/>
            </a:endParaRPr>
          </a:p>
        </p:txBody>
      </p:sp>
      <p:sp>
        <p:nvSpPr>
          <p:cNvPr id="28" name="PlaceHolder 3"/>
          <p:cNvSpPr>
            <a:spLocks noGrp="1"/>
          </p:cNvSpPr>
          <p:nvPr>
            <p:ph type="body"/>
          </p:nvPr>
        </p:nvSpPr>
        <p:spPr>
          <a:xfrm>
            <a:off x="599040" y="4646880"/>
            <a:ext cx="1083096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30"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31"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32" name="PlaceHolder 4"/>
          <p:cNvSpPr>
            <a:spLocks noGrp="1"/>
          </p:cNvSpPr>
          <p:nvPr>
            <p:ph type="body"/>
          </p:nvPr>
        </p:nvSpPr>
        <p:spPr>
          <a:xfrm>
            <a:off x="599040" y="4646880"/>
            <a:ext cx="5285160" cy="2573280"/>
          </a:xfrm>
          <a:prstGeom prst="rect">
            <a:avLst/>
          </a:prstGeom>
        </p:spPr>
        <p:txBody>
          <a:bodyPr lIns="0" tIns="0" rIns="0" bIns="0">
            <a:normAutofit/>
          </a:bodyPr>
          <a:lstStyle/>
          <a:p>
            <a:endParaRPr lang="en-IN" sz="3200" b="0" strike="noStrike" spc="-1">
              <a:latin typeface="Source Sans Pro"/>
            </a:endParaRPr>
          </a:p>
        </p:txBody>
      </p:sp>
      <p:sp>
        <p:nvSpPr>
          <p:cNvPr id="33" name="PlaceHolder 5"/>
          <p:cNvSpPr>
            <a:spLocks noGrp="1"/>
          </p:cNvSpPr>
          <p:nvPr>
            <p:ph type="body"/>
          </p:nvPr>
        </p:nvSpPr>
        <p:spPr>
          <a:xfrm>
            <a:off x="6148800" y="4646880"/>
            <a:ext cx="528516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35" name="PlaceHolder 2"/>
          <p:cNvSpPr>
            <a:spLocks noGrp="1"/>
          </p:cNvSpPr>
          <p:nvPr>
            <p:ph type="body"/>
          </p:nvPr>
        </p:nvSpPr>
        <p:spPr>
          <a:xfrm>
            <a:off x="599040" y="1828800"/>
            <a:ext cx="3487320" cy="2573280"/>
          </a:xfrm>
          <a:prstGeom prst="rect">
            <a:avLst/>
          </a:prstGeom>
        </p:spPr>
        <p:txBody>
          <a:bodyPr lIns="0" tIns="0" rIns="0" bIns="0">
            <a:normAutofit/>
          </a:bodyPr>
          <a:lstStyle/>
          <a:p>
            <a:endParaRPr lang="en-IN" sz="3200" b="0" strike="noStrike" spc="-1">
              <a:latin typeface="Source Sans Pro"/>
            </a:endParaRPr>
          </a:p>
        </p:txBody>
      </p:sp>
      <p:sp>
        <p:nvSpPr>
          <p:cNvPr id="36" name="PlaceHolder 3"/>
          <p:cNvSpPr>
            <a:spLocks noGrp="1"/>
          </p:cNvSpPr>
          <p:nvPr>
            <p:ph type="body"/>
          </p:nvPr>
        </p:nvSpPr>
        <p:spPr>
          <a:xfrm>
            <a:off x="4260960" y="1828800"/>
            <a:ext cx="3487320" cy="2573280"/>
          </a:xfrm>
          <a:prstGeom prst="rect">
            <a:avLst/>
          </a:prstGeom>
        </p:spPr>
        <p:txBody>
          <a:bodyPr lIns="0" tIns="0" rIns="0" bIns="0">
            <a:normAutofit/>
          </a:bodyPr>
          <a:lstStyle/>
          <a:p>
            <a:endParaRPr lang="en-IN" sz="3200" b="0" strike="noStrike" spc="-1">
              <a:latin typeface="Source Sans Pro"/>
            </a:endParaRPr>
          </a:p>
        </p:txBody>
      </p:sp>
      <p:sp>
        <p:nvSpPr>
          <p:cNvPr id="37" name="PlaceHolder 4"/>
          <p:cNvSpPr>
            <a:spLocks noGrp="1"/>
          </p:cNvSpPr>
          <p:nvPr>
            <p:ph type="body"/>
          </p:nvPr>
        </p:nvSpPr>
        <p:spPr>
          <a:xfrm>
            <a:off x="7923240" y="1828800"/>
            <a:ext cx="3487320" cy="2573280"/>
          </a:xfrm>
          <a:prstGeom prst="rect">
            <a:avLst/>
          </a:prstGeom>
        </p:spPr>
        <p:txBody>
          <a:bodyPr lIns="0" tIns="0" rIns="0" bIns="0">
            <a:normAutofit/>
          </a:bodyPr>
          <a:lstStyle/>
          <a:p>
            <a:endParaRPr lang="en-IN" sz="3200" b="0" strike="noStrike" spc="-1">
              <a:latin typeface="Source Sans Pro"/>
            </a:endParaRPr>
          </a:p>
        </p:txBody>
      </p:sp>
      <p:sp>
        <p:nvSpPr>
          <p:cNvPr id="38" name="PlaceHolder 5"/>
          <p:cNvSpPr>
            <a:spLocks noGrp="1"/>
          </p:cNvSpPr>
          <p:nvPr>
            <p:ph type="body"/>
          </p:nvPr>
        </p:nvSpPr>
        <p:spPr>
          <a:xfrm>
            <a:off x="599040" y="4646880"/>
            <a:ext cx="3487320" cy="2573280"/>
          </a:xfrm>
          <a:prstGeom prst="rect">
            <a:avLst/>
          </a:prstGeom>
        </p:spPr>
        <p:txBody>
          <a:bodyPr lIns="0" tIns="0" rIns="0" bIns="0">
            <a:normAutofit/>
          </a:bodyPr>
          <a:lstStyle/>
          <a:p>
            <a:endParaRPr lang="en-IN" sz="3200" b="0" strike="noStrike" spc="-1">
              <a:latin typeface="Source Sans Pro"/>
            </a:endParaRPr>
          </a:p>
        </p:txBody>
      </p:sp>
      <p:sp>
        <p:nvSpPr>
          <p:cNvPr id="39" name="PlaceHolder 6"/>
          <p:cNvSpPr>
            <a:spLocks noGrp="1"/>
          </p:cNvSpPr>
          <p:nvPr>
            <p:ph type="body"/>
          </p:nvPr>
        </p:nvSpPr>
        <p:spPr>
          <a:xfrm>
            <a:off x="4260960" y="4646880"/>
            <a:ext cx="3487320" cy="2573280"/>
          </a:xfrm>
          <a:prstGeom prst="rect">
            <a:avLst/>
          </a:prstGeom>
        </p:spPr>
        <p:txBody>
          <a:bodyPr lIns="0" tIns="0" rIns="0" bIns="0">
            <a:normAutofit/>
          </a:bodyPr>
          <a:lstStyle/>
          <a:p>
            <a:endParaRPr lang="en-IN" sz="3200" b="0" strike="noStrike" spc="-1">
              <a:latin typeface="Source Sans Pro"/>
            </a:endParaRPr>
          </a:p>
        </p:txBody>
      </p:sp>
      <p:sp>
        <p:nvSpPr>
          <p:cNvPr id="40" name="PlaceHolder 7"/>
          <p:cNvSpPr>
            <a:spLocks noGrp="1"/>
          </p:cNvSpPr>
          <p:nvPr>
            <p:ph type="body"/>
          </p:nvPr>
        </p:nvSpPr>
        <p:spPr>
          <a:xfrm>
            <a:off x="7923240" y="4646880"/>
            <a:ext cx="348732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47" name="PlaceHolder 2"/>
          <p:cNvSpPr>
            <a:spLocks noGrp="1"/>
          </p:cNvSpPr>
          <p:nvPr>
            <p:ph type="subTitle"/>
          </p:nvPr>
        </p:nvSpPr>
        <p:spPr>
          <a:xfrm>
            <a:off x="599040" y="1828800"/>
            <a:ext cx="10830960" cy="5394960"/>
          </a:xfrm>
          <a:prstGeom prst="rect">
            <a:avLst/>
          </a:prstGeom>
        </p:spPr>
        <p:txBody>
          <a:bodyPr lIns="0" tIns="0" rIns="0" bIns="0" anchor="ctr"/>
          <a:lstStyle/>
          <a:p>
            <a:pPr algn="ctr"/>
            <a:endParaRPr lang="en-IN" sz="4000" b="1" strike="noStrike" spc="-1">
              <a:solidFill>
                <a:srgbClr val="04617B"/>
              </a:solidFill>
              <a:latin typeface="Source Sans Pro Black"/>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49" name="PlaceHolder 2"/>
          <p:cNvSpPr>
            <a:spLocks noGrp="1"/>
          </p:cNvSpPr>
          <p:nvPr>
            <p:ph type="body"/>
          </p:nvPr>
        </p:nvSpPr>
        <p:spPr>
          <a:xfrm>
            <a:off x="599040" y="1828800"/>
            <a:ext cx="10830960" cy="539496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51" name="PlaceHolder 2"/>
          <p:cNvSpPr>
            <a:spLocks noGrp="1"/>
          </p:cNvSpPr>
          <p:nvPr>
            <p:ph type="body"/>
          </p:nvPr>
        </p:nvSpPr>
        <p:spPr>
          <a:xfrm>
            <a:off x="599040" y="1828800"/>
            <a:ext cx="5285160" cy="5394960"/>
          </a:xfrm>
          <a:prstGeom prst="rect">
            <a:avLst/>
          </a:prstGeom>
        </p:spPr>
        <p:txBody>
          <a:bodyPr lIns="0" tIns="0" rIns="0" bIns="0">
            <a:normAutofit/>
          </a:bodyPr>
          <a:lstStyle/>
          <a:p>
            <a:endParaRPr lang="en-IN" sz="3200" b="0" strike="noStrike" spc="-1">
              <a:latin typeface="Source Sans Pro"/>
            </a:endParaRPr>
          </a:p>
        </p:txBody>
      </p:sp>
      <p:sp>
        <p:nvSpPr>
          <p:cNvPr id="52" name="PlaceHolder 3"/>
          <p:cNvSpPr>
            <a:spLocks noGrp="1"/>
          </p:cNvSpPr>
          <p:nvPr>
            <p:ph type="body"/>
          </p:nvPr>
        </p:nvSpPr>
        <p:spPr>
          <a:xfrm>
            <a:off x="6148800" y="1828800"/>
            <a:ext cx="5285160" cy="539496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99040" y="301320"/>
            <a:ext cx="10798560" cy="5851800"/>
          </a:xfrm>
          <a:prstGeom prst="rect">
            <a:avLst/>
          </a:prstGeom>
        </p:spPr>
        <p:txBody>
          <a:bodyPr lIns="0" tIns="0" rIns="0" bIns="0" anchor="ctr"/>
          <a:lstStyle/>
          <a:p>
            <a:pPr algn="ctr"/>
            <a:endParaRPr lang="en-IN" sz="4000" b="1" strike="noStrike" spc="-1">
              <a:solidFill>
                <a:srgbClr val="04617B"/>
              </a:solidFill>
              <a:latin typeface="Source Sans Pro Black"/>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56"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57" name="PlaceHolder 3"/>
          <p:cNvSpPr>
            <a:spLocks noGrp="1"/>
          </p:cNvSpPr>
          <p:nvPr>
            <p:ph type="body"/>
          </p:nvPr>
        </p:nvSpPr>
        <p:spPr>
          <a:xfrm>
            <a:off x="6148800" y="1828800"/>
            <a:ext cx="5285160" cy="5394960"/>
          </a:xfrm>
          <a:prstGeom prst="rect">
            <a:avLst/>
          </a:prstGeom>
        </p:spPr>
        <p:txBody>
          <a:bodyPr lIns="0" tIns="0" rIns="0" bIns="0">
            <a:normAutofit/>
          </a:bodyPr>
          <a:lstStyle/>
          <a:p>
            <a:endParaRPr lang="en-IN" sz="3200" b="0" strike="noStrike" spc="-1">
              <a:latin typeface="Source Sans Pro"/>
            </a:endParaRPr>
          </a:p>
        </p:txBody>
      </p:sp>
      <p:sp>
        <p:nvSpPr>
          <p:cNvPr id="58" name="PlaceHolder 4"/>
          <p:cNvSpPr>
            <a:spLocks noGrp="1"/>
          </p:cNvSpPr>
          <p:nvPr>
            <p:ph type="body"/>
          </p:nvPr>
        </p:nvSpPr>
        <p:spPr>
          <a:xfrm>
            <a:off x="599040" y="4646880"/>
            <a:ext cx="528516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6" name="PlaceHolder 2"/>
          <p:cNvSpPr>
            <a:spLocks noGrp="1"/>
          </p:cNvSpPr>
          <p:nvPr>
            <p:ph type="subTitle"/>
          </p:nvPr>
        </p:nvSpPr>
        <p:spPr>
          <a:xfrm>
            <a:off x="599040" y="1828800"/>
            <a:ext cx="10830960" cy="5394960"/>
          </a:xfrm>
          <a:prstGeom prst="rect">
            <a:avLst/>
          </a:prstGeom>
        </p:spPr>
        <p:txBody>
          <a:bodyPr lIns="0" tIns="0" rIns="0" bIns="0" anchor="ctr"/>
          <a:lstStyle/>
          <a:p>
            <a:pPr algn="ctr"/>
            <a:endParaRPr lang="en-IN" sz="4000" b="1" strike="noStrike" spc="-1">
              <a:solidFill>
                <a:srgbClr val="04617B"/>
              </a:solidFill>
              <a:latin typeface="Source Sans Pro Black"/>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60" name="PlaceHolder 2"/>
          <p:cNvSpPr>
            <a:spLocks noGrp="1"/>
          </p:cNvSpPr>
          <p:nvPr>
            <p:ph type="body"/>
          </p:nvPr>
        </p:nvSpPr>
        <p:spPr>
          <a:xfrm>
            <a:off x="599040" y="1828800"/>
            <a:ext cx="5285160" cy="5394960"/>
          </a:xfrm>
          <a:prstGeom prst="rect">
            <a:avLst/>
          </a:prstGeom>
        </p:spPr>
        <p:txBody>
          <a:bodyPr lIns="0" tIns="0" rIns="0" bIns="0">
            <a:normAutofit/>
          </a:bodyPr>
          <a:lstStyle/>
          <a:p>
            <a:endParaRPr lang="en-IN" sz="3200" b="0" strike="noStrike" spc="-1">
              <a:latin typeface="Source Sans Pro"/>
            </a:endParaRPr>
          </a:p>
        </p:txBody>
      </p:sp>
      <p:sp>
        <p:nvSpPr>
          <p:cNvPr id="61"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62" name="PlaceHolder 4"/>
          <p:cNvSpPr>
            <a:spLocks noGrp="1"/>
          </p:cNvSpPr>
          <p:nvPr>
            <p:ph type="body"/>
          </p:nvPr>
        </p:nvSpPr>
        <p:spPr>
          <a:xfrm>
            <a:off x="6148800" y="4646880"/>
            <a:ext cx="528516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64"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65"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66" name="PlaceHolder 4"/>
          <p:cNvSpPr>
            <a:spLocks noGrp="1"/>
          </p:cNvSpPr>
          <p:nvPr>
            <p:ph type="body"/>
          </p:nvPr>
        </p:nvSpPr>
        <p:spPr>
          <a:xfrm>
            <a:off x="599040" y="4646880"/>
            <a:ext cx="1083096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68" name="PlaceHolder 2"/>
          <p:cNvSpPr>
            <a:spLocks noGrp="1"/>
          </p:cNvSpPr>
          <p:nvPr>
            <p:ph type="body"/>
          </p:nvPr>
        </p:nvSpPr>
        <p:spPr>
          <a:xfrm>
            <a:off x="599040" y="1828800"/>
            <a:ext cx="10830960" cy="2573280"/>
          </a:xfrm>
          <a:prstGeom prst="rect">
            <a:avLst/>
          </a:prstGeom>
        </p:spPr>
        <p:txBody>
          <a:bodyPr lIns="0" tIns="0" rIns="0" bIns="0">
            <a:normAutofit/>
          </a:bodyPr>
          <a:lstStyle/>
          <a:p>
            <a:endParaRPr lang="en-IN" sz="3200" b="0" strike="noStrike" spc="-1">
              <a:latin typeface="Source Sans Pro"/>
            </a:endParaRPr>
          </a:p>
        </p:txBody>
      </p:sp>
      <p:sp>
        <p:nvSpPr>
          <p:cNvPr id="69" name="PlaceHolder 3"/>
          <p:cNvSpPr>
            <a:spLocks noGrp="1"/>
          </p:cNvSpPr>
          <p:nvPr>
            <p:ph type="body"/>
          </p:nvPr>
        </p:nvSpPr>
        <p:spPr>
          <a:xfrm>
            <a:off x="599040" y="4646880"/>
            <a:ext cx="1083096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71"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72"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73" name="PlaceHolder 4"/>
          <p:cNvSpPr>
            <a:spLocks noGrp="1"/>
          </p:cNvSpPr>
          <p:nvPr>
            <p:ph type="body"/>
          </p:nvPr>
        </p:nvSpPr>
        <p:spPr>
          <a:xfrm>
            <a:off x="599040" y="4646880"/>
            <a:ext cx="5285160" cy="2573280"/>
          </a:xfrm>
          <a:prstGeom prst="rect">
            <a:avLst/>
          </a:prstGeom>
        </p:spPr>
        <p:txBody>
          <a:bodyPr lIns="0" tIns="0" rIns="0" bIns="0">
            <a:normAutofit/>
          </a:bodyPr>
          <a:lstStyle/>
          <a:p>
            <a:endParaRPr lang="en-IN" sz="3200" b="0" strike="noStrike" spc="-1">
              <a:latin typeface="Source Sans Pro"/>
            </a:endParaRPr>
          </a:p>
        </p:txBody>
      </p:sp>
      <p:sp>
        <p:nvSpPr>
          <p:cNvPr id="74" name="PlaceHolder 5"/>
          <p:cNvSpPr>
            <a:spLocks noGrp="1"/>
          </p:cNvSpPr>
          <p:nvPr>
            <p:ph type="body"/>
          </p:nvPr>
        </p:nvSpPr>
        <p:spPr>
          <a:xfrm>
            <a:off x="6148800" y="4646880"/>
            <a:ext cx="528516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76" name="PlaceHolder 2"/>
          <p:cNvSpPr>
            <a:spLocks noGrp="1"/>
          </p:cNvSpPr>
          <p:nvPr>
            <p:ph type="body"/>
          </p:nvPr>
        </p:nvSpPr>
        <p:spPr>
          <a:xfrm>
            <a:off x="599040" y="1828800"/>
            <a:ext cx="3487320" cy="2573280"/>
          </a:xfrm>
          <a:prstGeom prst="rect">
            <a:avLst/>
          </a:prstGeom>
        </p:spPr>
        <p:txBody>
          <a:bodyPr lIns="0" tIns="0" rIns="0" bIns="0">
            <a:normAutofit/>
          </a:bodyPr>
          <a:lstStyle/>
          <a:p>
            <a:endParaRPr lang="en-IN" sz="3200" b="0" strike="noStrike" spc="-1">
              <a:latin typeface="Source Sans Pro"/>
            </a:endParaRPr>
          </a:p>
        </p:txBody>
      </p:sp>
      <p:sp>
        <p:nvSpPr>
          <p:cNvPr id="77" name="PlaceHolder 3"/>
          <p:cNvSpPr>
            <a:spLocks noGrp="1"/>
          </p:cNvSpPr>
          <p:nvPr>
            <p:ph type="body"/>
          </p:nvPr>
        </p:nvSpPr>
        <p:spPr>
          <a:xfrm>
            <a:off x="4260960" y="1828800"/>
            <a:ext cx="3487320" cy="2573280"/>
          </a:xfrm>
          <a:prstGeom prst="rect">
            <a:avLst/>
          </a:prstGeom>
        </p:spPr>
        <p:txBody>
          <a:bodyPr lIns="0" tIns="0" rIns="0" bIns="0">
            <a:normAutofit/>
          </a:bodyPr>
          <a:lstStyle/>
          <a:p>
            <a:endParaRPr lang="en-IN" sz="3200" b="0" strike="noStrike" spc="-1">
              <a:latin typeface="Source Sans Pro"/>
            </a:endParaRPr>
          </a:p>
        </p:txBody>
      </p:sp>
      <p:sp>
        <p:nvSpPr>
          <p:cNvPr id="78" name="PlaceHolder 4"/>
          <p:cNvSpPr>
            <a:spLocks noGrp="1"/>
          </p:cNvSpPr>
          <p:nvPr>
            <p:ph type="body"/>
          </p:nvPr>
        </p:nvSpPr>
        <p:spPr>
          <a:xfrm>
            <a:off x="7923240" y="1828800"/>
            <a:ext cx="3487320" cy="2573280"/>
          </a:xfrm>
          <a:prstGeom prst="rect">
            <a:avLst/>
          </a:prstGeom>
        </p:spPr>
        <p:txBody>
          <a:bodyPr lIns="0" tIns="0" rIns="0" bIns="0">
            <a:normAutofit/>
          </a:bodyPr>
          <a:lstStyle/>
          <a:p>
            <a:endParaRPr lang="en-IN" sz="3200" b="0" strike="noStrike" spc="-1">
              <a:latin typeface="Source Sans Pro"/>
            </a:endParaRPr>
          </a:p>
        </p:txBody>
      </p:sp>
      <p:sp>
        <p:nvSpPr>
          <p:cNvPr id="79" name="PlaceHolder 5"/>
          <p:cNvSpPr>
            <a:spLocks noGrp="1"/>
          </p:cNvSpPr>
          <p:nvPr>
            <p:ph type="body"/>
          </p:nvPr>
        </p:nvSpPr>
        <p:spPr>
          <a:xfrm>
            <a:off x="599040" y="4646880"/>
            <a:ext cx="3487320" cy="2573280"/>
          </a:xfrm>
          <a:prstGeom prst="rect">
            <a:avLst/>
          </a:prstGeom>
        </p:spPr>
        <p:txBody>
          <a:bodyPr lIns="0" tIns="0" rIns="0" bIns="0">
            <a:normAutofit/>
          </a:bodyPr>
          <a:lstStyle/>
          <a:p>
            <a:endParaRPr lang="en-IN" sz="3200" b="0" strike="noStrike" spc="-1">
              <a:latin typeface="Source Sans Pro"/>
            </a:endParaRPr>
          </a:p>
        </p:txBody>
      </p:sp>
      <p:sp>
        <p:nvSpPr>
          <p:cNvPr id="80" name="PlaceHolder 6"/>
          <p:cNvSpPr>
            <a:spLocks noGrp="1"/>
          </p:cNvSpPr>
          <p:nvPr>
            <p:ph type="body"/>
          </p:nvPr>
        </p:nvSpPr>
        <p:spPr>
          <a:xfrm>
            <a:off x="4260960" y="4646880"/>
            <a:ext cx="3487320" cy="2573280"/>
          </a:xfrm>
          <a:prstGeom prst="rect">
            <a:avLst/>
          </a:prstGeom>
        </p:spPr>
        <p:txBody>
          <a:bodyPr lIns="0" tIns="0" rIns="0" bIns="0">
            <a:normAutofit/>
          </a:bodyPr>
          <a:lstStyle/>
          <a:p>
            <a:endParaRPr lang="en-IN" sz="3200" b="0" strike="noStrike" spc="-1">
              <a:latin typeface="Source Sans Pro"/>
            </a:endParaRPr>
          </a:p>
        </p:txBody>
      </p:sp>
      <p:sp>
        <p:nvSpPr>
          <p:cNvPr id="81" name="PlaceHolder 7"/>
          <p:cNvSpPr>
            <a:spLocks noGrp="1"/>
          </p:cNvSpPr>
          <p:nvPr>
            <p:ph type="body"/>
          </p:nvPr>
        </p:nvSpPr>
        <p:spPr>
          <a:xfrm>
            <a:off x="7923240" y="4646880"/>
            <a:ext cx="348732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88" name="PlaceHolder 2"/>
          <p:cNvSpPr>
            <a:spLocks noGrp="1"/>
          </p:cNvSpPr>
          <p:nvPr>
            <p:ph type="subTitle"/>
          </p:nvPr>
        </p:nvSpPr>
        <p:spPr>
          <a:xfrm>
            <a:off x="599040" y="1828800"/>
            <a:ext cx="10830960" cy="5394960"/>
          </a:xfrm>
          <a:prstGeom prst="rect">
            <a:avLst/>
          </a:prstGeom>
        </p:spPr>
        <p:txBody>
          <a:bodyPr lIns="0" tIns="0" rIns="0" bIns="0" anchor="ctr"/>
          <a:lstStyle/>
          <a:p>
            <a:pPr algn="ctr"/>
            <a:endParaRPr lang="en-IN" sz="4000" b="1" strike="noStrike" spc="-1">
              <a:solidFill>
                <a:srgbClr val="04617B"/>
              </a:solidFill>
              <a:latin typeface="Source Sans Pro Black"/>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90" name="PlaceHolder 2"/>
          <p:cNvSpPr>
            <a:spLocks noGrp="1"/>
          </p:cNvSpPr>
          <p:nvPr>
            <p:ph type="body"/>
          </p:nvPr>
        </p:nvSpPr>
        <p:spPr>
          <a:xfrm>
            <a:off x="599040" y="1828800"/>
            <a:ext cx="10830960" cy="539496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92" name="PlaceHolder 2"/>
          <p:cNvSpPr>
            <a:spLocks noGrp="1"/>
          </p:cNvSpPr>
          <p:nvPr>
            <p:ph type="body"/>
          </p:nvPr>
        </p:nvSpPr>
        <p:spPr>
          <a:xfrm>
            <a:off x="599040" y="1828800"/>
            <a:ext cx="5285160" cy="5394960"/>
          </a:xfrm>
          <a:prstGeom prst="rect">
            <a:avLst/>
          </a:prstGeom>
        </p:spPr>
        <p:txBody>
          <a:bodyPr lIns="0" tIns="0" rIns="0" bIns="0">
            <a:normAutofit/>
          </a:bodyPr>
          <a:lstStyle/>
          <a:p>
            <a:endParaRPr lang="en-IN" sz="3200" b="0" strike="noStrike" spc="-1">
              <a:latin typeface="Source Sans Pro"/>
            </a:endParaRPr>
          </a:p>
        </p:txBody>
      </p:sp>
      <p:sp>
        <p:nvSpPr>
          <p:cNvPr id="93" name="PlaceHolder 3"/>
          <p:cNvSpPr>
            <a:spLocks noGrp="1"/>
          </p:cNvSpPr>
          <p:nvPr>
            <p:ph type="body"/>
          </p:nvPr>
        </p:nvSpPr>
        <p:spPr>
          <a:xfrm>
            <a:off x="6148800" y="1828800"/>
            <a:ext cx="5285160" cy="539496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8" name="PlaceHolder 2"/>
          <p:cNvSpPr>
            <a:spLocks noGrp="1"/>
          </p:cNvSpPr>
          <p:nvPr>
            <p:ph type="body"/>
          </p:nvPr>
        </p:nvSpPr>
        <p:spPr>
          <a:xfrm>
            <a:off x="599040" y="1828800"/>
            <a:ext cx="10830960" cy="539496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99040" y="301320"/>
            <a:ext cx="10798560" cy="5851800"/>
          </a:xfrm>
          <a:prstGeom prst="rect">
            <a:avLst/>
          </a:prstGeom>
        </p:spPr>
        <p:txBody>
          <a:bodyPr lIns="0" tIns="0" rIns="0" bIns="0" anchor="ctr"/>
          <a:lstStyle/>
          <a:p>
            <a:pPr algn="ctr"/>
            <a:endParaRPr lang="en-IN" sz="4000" b="1" strike="noStrike" spc="-1">
              <a:solidFill>
                <a:srgbClr val="04617B"/>
              </a:solidFill>
              <a:latin typeface="Source Sans Pro Black"/>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97"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98" name="PlaceHolder 3"/>
          <p:cNvSpPr>
            <a:spLocks noGrp="1"/>
          </p:cNvSpPr>
          <p:nvPr>
            <p:ph type="body"/>
          </p:nvPr>
        </p:nvSpPr>
        <p:spPr>
          <a:xfrm>
            <a:off x="6148800" y="1828800"/>
            <a:ext cx="5285160" cy="5394960"/>
          </a:xfrm>
          <a:prstGeom prst="rect">
            <a:avLst/>
          </a:prstGeom>
        </p:spPr>
        <p:txBody>
          <a:bodyPr lIns="0" tIns="0" rIns="0" bIns="0">
            <a:normAutofit/>
          </a:bodyPr>
          <a:lstStyle/>
          <a:p>
            <a:endParaRPr lang="en-IN" sz="3200" b="0" strike="noStrike" spc="-1">
              <a:latin typeface="Source Sans Pro"/>
            </a:endParaRPr>
          </a:p>
        </p:txBody>
      </p:sp>
      <p:sp>
        <p:nvSpPr>
          <p:cNvPr id="99" name="PlaceHolder 4"/>
          <p:cNvSpPr>
            <a:spLocks noGrp="1"/>
          </p:cNvSpPr>
          <p:nvPr>
            <p:ph type="body"/>
          </p:nvPr>
        </p:nvSpPr>
        <p:spPr>
          <a:xfrm>
            <a:off x="599040" y="4646880"/>
            <a:ext cx="528516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101" name="PlaceHolder 2"/>
          <p:cNvSpPr>
            <a:spLocks noGrp="1"/>
          </p:cNvSpPr>
          <p:nvPr>
            <p:ph type="body"/>
          </p:nvPr>
        </p:nvSpPr>
        <p:spPr>
          <a:xfrm>
            <a:off x="599040" y="1828800"/>
            <a:ext cx="5285160" cy="5394960"/>
          </a:xfrm>
          <a:prstGeom prst="rect">
            <a:avLst/>
          </a:prstGeom>
        </p:spPr>
        <p:txBody>
          <a:bodyPr lIns="0" tIns="0" rIns="0" bIns="0">
            <a:normAutofit/>
          </a:bodyPr>
          <a:lstStyle/>
          <a:p>
            <a:endParaRPr lang="en-IN" sz="3200" b="0" strike="noStrike" spc="-1">
              <a:latin typeface="Source Sans Pro"/>
            </a:endParaRPr>
          </a:p>
        </p:txBody>
      </p:sp>
      <p:sp>
        <p:nvSpPr>
          <p:cNvPr id="102"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103" name="PlaceHolder 4"/>
          <p:cNvSpPr>
            <a:spLocks noGrp="1"/>
          </p:cNvSpPr>
          <p:nvPr>
            <p:ph type="body"/>
          </p:nvPr>
        </p:nvSpPr>
        <p:spPr>
          <a:xfrm>
            <a:off x="6148800" y="4646880"/>
            <a:ext cx="528516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105"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106"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107" name="PlaceHolder 4"/>
          <p:cNvSpPr>
            <a:spLocks noGrp="1"/>
          </p:cNvSpPr>
          <p:nvPr>
            <p:ph type="body"/>
          </p:nvPr>
        </p:nvSpPr>
        <p:spPr>
          <a:xfrm>
            <a:off x="599040" y="4646880"/>
            <a:ext cx="1083096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109" name="PlaceHolder 2"/>
          <p:cNvSpPr>
            <a:spLocks noGrp="1"/>
          </p:cNvSpPr>
          <p:nvPr>
            <p:ph type="body"/>
          </p:nvPr>
        </p:nvSpPr>
        <p:spPr>
          <a:xfrm>
            <a:off x="599040" y="1828800"/>
            <a:ext cx="10830960" cy="2573280"/>
          </a:xfrm>
          <a:prstGeom prst="rect">
            <a:avLst/>
          </a:prstGeom>
        </p:spPr>
        <p:txBody>
          <a:bodyPr lIns="0" tIns="0" rIns="0" bIns="0">
            <a:normAutofit/>
          </a:bodyPr>
          <a:lstStyle/>
          <a:p>
            <a:endParaRPr lang="en-IN" sz="3200" b="0" strike="noStrike" spc="-1">
              <a:latin typeface="Source Sans Pro"/>
            </a:endParaRPr>
          </a:p>
        </p:txBody>
      </p:sp>
      <p:sp>
        <p:nvSpPr>
          <p:cNvPr id="110" name="PlaceHolder 3"/>
          <p:cNvSpPr>
            <a:spLocks noGrp="1"/>
          </p:cNvSpPr>
          <p:nvPr>
            <p:ph type="body"/>
          </p:nvPr>
        </p:nvSpPr>
        <p:spPr>
          <a:xfrm>
            <a:off x="599040" y="4646880"/>
            <a:ext cx="1083096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112"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113"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114" name="PlaceHolder 4"/>
          <p:cNvSpPr>
            <a:spLocks noGrp="1"/>
          </p:cNvSpPr>
          <p:nvPr>
            <p:ph type="body"/>
          </p:nvPr>
        </p:nvSpPr>
        <p:spPr>
          <a:xfrm>
            <a:off x="599040" y="4646880"/>
            <a:ext cx="5285160" cy="2573280"/>
          </a:xfrm>
          <a:prstGeom prst="rect">
            <a:avLst/>
          </a:prstGeom>
        </p:spPr>
        <p:txBody>
          <a:bodyPr lIns="0" tIns="0" rIns="0" bIns="0">
            <a:normAutofit/>
          </a:bodyPr>
          <a:lstStyle/>
          <a:p>
            <a:endParaRPr lang="en-IN" sz="3200" b="0" strike="noStrike" spc="-1">
              <a:latin typeface="Source Sans Pro"/>
            </a:endParaRPr>
          </a:p>
        </p:txBody>
      </p:sp>
      <p:sp>
        <p:nvSpPr>
          <p:cNvPr id="115" name="PlaceHolder 5"/>
          <p:cNvSpPr>
            <a:spLocks noGrp="1"/>
          </p:cNvSpPr>
          <p:nvPr>
            <p:ph type="body"/>
          </p:nvPr>
        </p:nvSpPr>
        <p:spPr>
          <a:xfrm>
            <a:off x="6148800" y="4646880"/>
            <a:ext cx="528516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117" name="PlaceHolder 2"/>
          <p:cNvSpPr>
            <a:spLocks noGrp="1"/>
          </p:cNvSpPr>
          <p:nvPr>
            <p:ph type="body"/>
          </p:nvPr>
        </p:nvSpPr>
        <p:spPr>
          <a:xfrm>
            <a:off x="599040" y="1828800"/>
            <a:ext cx="3487320" cy="2573280"/>
          </a:xfrm>
          <a:prstGeom prst="rect">
            <a:avLst/>
          </a:prstGeom>
        </p:spPr>
        <p:txBody>
          <a:bodyPr lIns="0" tIns="0" rIns="0" bIns="0">
            <a:normAutofit/>
          </a:bodyPr>
          <a:lstStyle/>
          <a:p>
            <a:endParaRPr lang="en-IN" sz="3200" b="0" strike="noStrike" spc="-1">
              <a:latin typeface="Source Sans Pro"/>
            </a:endParaRPr>
          </a:p>
        </p:txBody>
      </p:sp>
      <p:sp>
        <p:nvSpPr>
          <p:cNvPr id="118" name="PlaceHolder 3"/>
          <p:cNvSpPr>
            <a:spLocks noGrp="1"/>
          </p:cNvSpPr>
          <p:nvPr>
            <p:ph type="body"/>
          </p:nvPr>
        </p:nvSpPr>
        <p:spPr>
          <a:xfrm>
            <a:off x="4260960" y="1828800"/>
            <a:ext cx="3487320" cy="2573280"/>
          </a:xfrm>
          <a:prstGeom prst="rect">
            <a:avLst/>
          </a:prstGeom>
        </p:spPr>
        <p:txBody>
          <a:bodyPr lIns="0" tIns="0" rIns="0" bIns="0">
            <a:normAutofit/>
          </a:bodyPr>
          <a:lstStyle/>
          <a:p>
            <a:endParaRPr lang="en-IN" sz="3200" b="0" strike="noStrike" spc="-1">
              <a:latin typeface="Source Sans Pro"/>
            </a:endParaRPr>
          </a:p>
        </p:txBody>
      </p:sp>
      <p:sp>
        <p:nvSpPr>
          <p:cNvPr id="119" name="PlaceHolder 4"/>
          <p:cNvSpPr>
            <a:spLocks noGrp="1"/>
          </p:cNvSpPr>
          <p:nvPr>
            <p:ph type="body"/>
          </p:nvPr>
        </p:nvSpPr>
        <p:spPr>
          <a:xfrm>
            <a:off x="7923240" y="1828800"/>
            <a:ext cx="3487320" cy="2573280"/>
          </a:xfrm>
          <a:prstGeom prst="rect">
            <a:avLst/>
          </a:prstGeom>
        </p:spPr>
        <p:txBody>
          <a:bodyPr lIns="0" tIns="0" rIns="0" bIns="0">
            <a:normAutofit/>
          </a:bodyPr>
          <a:lstStyle/>
          <a:p>
            <a:endParaRPr lang="en-IN" sz="3200" b="0" strike="noStrike" spc="-1">
              <a:latin typeface="Source Sans Pro"/>
            </a:endParaRPr>
          </a:p>
        </p:txBody>
      </p:sp>
      <p:sp>
        <p:nvSpPr>
          <p:cNvPr id="120" name="PlaceHolder 5"/>
          <p:cNvSpPr>
            <a:spLocks noGrp="1"/>
          </p:cNvSpPr>
          <p:nvPr>
            <p:ph type="body"/>
          </p:nvPr>
        </p:nvSpPr>
        <p:spPr>
          <a:xfrm>
            <a:off x="599040" y="4646880"/>
            <a:ext cx="3487320" cy="2573280"/>
          </a:xfrm>
          <a:prstGeom prst="rect">
            <a:avLst/>
          </a:prstGeom>
        </p:spPr>
        <p:txBody>
          <a:bodyPr lIns="0" tIns="0" rIns="0" bIns="0">
            <a:normAutofit/>
          </a:bodyPr>
          <a:lstStyle/>
          <a:p>
            <a:endParaRPr lang="en-IN" sz="3200" b="0" strike="noStrike" spc="-1">
              <a:latin typeface="Source Sans Pro"/>
            </a:endParaRPr>
          </a:p>
        </p:txBody>
      </p:sp>
      <p:sp>
        <p:nvSpPr>
          <p:cNvPr id="121" name="PlaceHolder 6"/>
          <p:cNvSpPr>
            <a:spLocks noGrp="1"/>
          </p:cNvSpPr>
          <p:nvPr>
            <p:ph type="body"/>
          </p:nvPr>
        </p:nvSpPr>
        <p:spPr>
          <a:xfrm>
            <a:off x="4260960" y="4646880"/>
            <a:ext cx="3487320" cy="2573280"/>
          </a:xfrm>
          <a:prstGeom prst="rect">
            <a:avLst/>
          </a:prstGeom>
        </p:spPr>
        <p:txBody>
          <a:bodyPr lIns="0" tIns="0" rIns="0" bIns="0">
            <a:normAutofit/>
          </a:bodyPr>
          <a:lstStyle/>
          <a:p>
            <a:endParaRPr lang="en-IN" sz="3200" b="0" strike="noStrike" spc="-1">
              <a:latin typeface="Source Sans Pro"/>
            </a:endParaRPr>
          </a:p>
        </p:txBody>
      </p:sp>
      <p:sp>
        <p:nvSpPr>
          <p:cNvPr id="122" name="PlaceHolder 7"/>
          <p:cNvSpPr>
            <a:spLocks noGrp="1"/>
          </p:cNvSpPr>
          <p:nvPr>
            <p:ph type="body"/>
          </p:nvPr>
        </p:nvSpPr>
        <p:spPr>
          <a:xfrm>
            <a:off x="7923240" y="4646880"/>
            <a:ext cx="348732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10" name="PlaceHolder 2"/>
          <p:cNvSpPr>
            <a:spLocks noGrp="1"/>
          </p:cNvSpPr>
          <p:nvPr>
            <p:ph type="body"/>
          </p:nvPr>
        </p:nvSpPr>
        <p:spPr>
          <a:xfrm>
            <a:off x="599040" y="1828800"/>
            <a:ext cx="5285160" cy="5394960"/>
          </a:xfrm>
          <a:prstGeom prst="rect">
            <a:avLst/>
          </a:prstGeom>
        </p:spPr>
        <p:txBody>
          <a:bodyPr lIns="0" tIns="0" rIns="0" bIns="0">
            <a:normAutofit/>
          </a:bodyPr>
          <a:lstStyle/>
          <a:p>
            <a:endParaRPr lang="en-IN" sz="3200" b="0" strike="noStrike" spc="-1">
              <a:latin typeface="Source Sans Pro"/>
            </a:endParaRPr>
          </a:p>
        </p:txBody>
      </p:sp>
      <p:sp>
        <p:nvSpPr>
          <p:cNvPr id="11" name="PlaceHolder 3"/>
          <p:cNvSpPr>
            <a:spLocks noGrp="1"/>
          </p:cNvSpPr>
          <p:nvPr>
            <p:ph type="body"/>
          </p:nvPr>
        </p:nvSpPr>
        <p:spPr>
          <a:xfrm>
            <a:off x="6148800" y="1828800"/>
            <a:ext cx="5285160" cy="539496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301320"/>
            <a:ext cx="10798560" cy="5851800"/>
          </a:xfrm>
          <a:prstGeom prst="rect">
            <a:avLst/>
          </a:prstGeom>
        </p:spPr>
        <p:txBody>
          <a:bodyPr lIns="0" tIns="0" rIns="0" bIns="0" anchor="ctr"/>
          <a:lstStyle/>
          <a:p>
            <a:pPr algn="ctr"/>
            <a:endParaRPr lang="en-IN" sz="4000" b="1" strike="noStrike" spc="-1">
              <a:solidFill>
                <a:srgbClr val="04617B"/>
              </a:solidFill>
              <a:latin typeface="Source Sans Pro Black"/>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15"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16" name="PlaceHolder 3"/>
          <p:cNvSpPr>
            <a:spLocks noGrp="1"/>
          </p:cNvSpPr>
          <p:nvPr>
            <p:ph type="body"/>
          </p:nvPr>
        </p:nvSpPr>
        <p:spPr>
          <a:xfrm>
            <a:off x="6148800" y="1828800"/>
            <a:ext cx="5285160" cy="5394960"/>
          </a:xfrm>
          <a:prstGeom prst="rect">
            <a:avLst/>
          </a:prstGeom>
        </p:spPr>
        <p:txBody>
          <a:bodyPr lIns="0" tIns="0" rIns="0" bIns="0">
            <a:normAutofit/>
          </a:bodyPr>
          <a:lstStyle/>
          <a:p>
            <a:endParaRPr lang="en-IN" sz="3200" b="0" strike="noStrike" spc="-1">
              <a:latin typeface="Source Sans Pro"/>
            </a:endParaRPr>
          </a:p>
        </p:txBody>
      </p:sp>
      <p:sp>
        <p:nvSpPr>
          <p:cNvPr id="17" name="PlaceHolder 4"/>
          <p:cNvSpPr>
            <a:spLocks noGrp="1"/>
          </p:cNvSpPr>
          <p:nvPr>
            <p:ph type="body"/>
          </p:nvPr>
        </p:nvSpPr>
        <p:spPr>
          <a:xfrm>
            <a:off x="599040" y="4646880"/>
            <a:ext cx="528516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19" name="PlaceHolder 2"/>
          <p:cNvSpPr>
            <a:spLocks noGrp="1"/>
          </p:cNvSpPr>
          <p:nvPr>
            <p:ph type="body"/>
          </p:nvPr>
        </p:nvSpPr>
        <p:spPr>
          <a:xfrm>
            <a:off x="599040" y="1828800"/>
            <a:ext cx="5285160" cy="5394960"/>
          </a:xfrm>
          <a:prstGeom prst="rect">
            <a:avLst/>
          </a:prstGeom>
        </p:spPr>
        <p:txBody>
          <a:bodyPr lIns="0" tIns="0" rIns="0" bIns="0">
            <a:normAutofit/>
          </a:bodyPr>
          <a:lstStyle/>
          <a:p>
            <a:endParaRPr lang="en-IN" sz="3200" b="0" strike="noStrike" spc="-1">
              <a:latin typeface="Source Sans Pro"/>
            </a:endParaRPr>
          </a:p>
        </p:txBody>
      </p:sp>
      <p:sp>
        <p:nvSpPr>
          <p:cNvPr id="20"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21" name="PlaceHolder 4"/>
          <p:cNvSpPr>
            <a:spLocks noGrp="1"/>
          </p:cNvSpPr>
          <p:nvPr>
            <p:ph type="body"/>
          </p:nvPr>
        </p:nvSpPr>
        <p:spPr>
          <a:xfrm>
            <a:off x="6148800" y="4646880"/>
            <a:ext cx="528516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n-IN" sz="6000" b="0" strike="noStrike" spc="-1">
              <a:solidFill>
                <a:srgbClr val="04617B"/>
              </a:solidFill>
              <a:latin typeface="Source Sans Pro Light"/>
            </a:endParaRPr>
          </a:p>
        </p:txBody>
      </p:sp>
      <p:sp>
        <p:nvSpPr>
          <p:cNvPr id="23"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24"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en-IN" sz="3200" b="0" strike="noStrike" spc="-1">
              <a:latin typeface="Source Sans Pro"/>
            </a:endParaRPr>
          </a:p>
        </p:txBody>
      </p:sp>
      <p:sp>
        <p:nvSpPr>
          <p:cNvPr id="25" name="PlaceHolder 4"/>
          <p:cNvSpPr>
            <a:spLocks noGrp="1"/>
          </p:cNvSpPr>
          <p:nvPr>
            <p:ph type="body"/>
          </p:nvPr>
        </p:nvSpPr>
        <p:spPr>
          <a:xfrm>
            <a:off x="599040" y="4646880"/>
            <a:ext cx="10830960" cy="2573280"/>
          </a:xfrm>
          <a:prstGeom prst="rect">
            <a:avLst/>
          </a:prstGeom>
        </p:spPr>
        <p:txBody>
          <a:bodyPr lIns="0" tIns="0" rIns="0" bIns="0">
            <a:normAutofit/>
          </a:bodyPr>
          <a:lstStyle/>
          <a:p>
            <a:endParaRPr lang="en-IN" sz="3200" b="0" strike="noStrike" spc="-1">
              <a:latin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563040" y="6887160"/>
            <a:ext cx="2795400" cy="521640"/>
          </a:xfrm>
          <a:prstGeom prst="rect">
            <a:avLst/>
          </a:prstGeom>
        </p:spPr>
        <p:txBody>
          <a:bodyPr lIns="0" tIns="0" rIns="0" bIns="0"/>
          <a:lstStyle/>
          <a:p>
            <a:endParaRPr lang="en-IN" sz="2400" b="0" strike="noStrike" spc="-1">
              <a:solidFill>
                <a:srgbClr val="DBF5F9"/>
              </a:solidFill>
              <a:latin typeface="Source Sans Pro"/>
            </a:endParaRPr>
          </a:p>
        </p:txBody>
      </p:sp>
      <p:sp>
        <p:nvSpPr>
          <p:cNvPr id="6" name="PlaceHolder 2"/>
          <p:cNvSpPr>
            <a:spLocks noGrp="1"/>
          </p:cNvSpPr>
          <p:nvPr>
            <p:ph type="ftr"/>
          </p:nvPr>
        </p:nvSpPr>
        <p:spPr>
          <a:xfrm>
            <a:off x="4066560" y="6887160"/>
            <a:ext cx="3803040" cy="521640"/>
          </a:xfrm>
          <a:prstGeom prst="rect">
            <a:avLst/>
          </a:prstGeom>
        </p:spPr>
        <p:txBody>
          <a:bodyPr lIns="0" tIns="0" rIns="0" bIns="0"/>
          <a:lstStyle/>
          <a:p>
            <a:pPr algn="ctr"/>
            <a:r>
              <a:rPr lang="en-GB" sz="2400" b="0" strike="noStrike" spc="-1">
                <a:solidFill>
                  <a:srgbClr val="DBF5F9"/>
                </a:solidFill>
                <a:latin typeface="Source Sans Pro"/>
              </a:rPr>
              <a:t>By Ashish Bansal (ashish.bansal.74@gmail.com)</a:t>
            </a:r>
            <a:endParaRPr lang="en-IN" sz="2400" b="0" strike="noStrike" spc="-1">
              <a:solidFill>
                <a:srgbClr val="DBF5F9"/>
              </a:solidFill>
              <a:latin typeface="Source Sans Pro"/>
            </a:endParaRPr>
          </a:p>
        </p:txBody>
      </p:sp>
      <p:sp>
        <p:nvSpPr>
          <p:cNvPr id="2" name="PlaceHolder 3"/>
          <p:cNvSpPr>
            <a:spLocks noGrp="1"/>
          </p:cNvSpPr>
          <p:nvPr>
            <p:ph type="sldNum"/>
          </p:nvPr>
        </p:nvSpPr>
        <p:spPr>
          <a:xfrm>
            <a:off x="8566200" y="6887160"/>
            <a:ext cx="2795400" cy="521640"/>
          </a:xfrm>
          <a:prstGeom prst="rect">
            <a:avLst/>
          </a:prstGeom>
        </p:spPr>
        <p:txBody>
          <a:bodyPr lIns="0" tIns="0" rIns="0" bIns="0"/>
          <a:lstStyle/>
          <a:p>
            <a:pPr algn="r"/>
            <a:fld id="{99BB2C22-48D2-4986-853A-BE569D943F00}" type="slidenum">
              <a:rPr lang="en-IN" sz="2400" b="0" strike="noStrike" spc="-1">
                <a:solidFill>
                  <a:srgbClr val="DBF5F9"/>
                </a:solidFill>
                <a:latin typeface="Source Sans Pro"/>
              </a:rPr>
              <a:t>‹#›</a:t>
            </a:fld>
            <a:endParaRPr lang="en-IN" sz="2400" b="0" strike="noStrike" spc="-1">
              <a:solidFill>
                <a:srgbClr val="DBF5F9"/>
              </a:solidFill>
              <a:latin typeface="Source Sans Pro"/>
            </a:endParaRPr>
          </a:p>
        </p:txBody>
      </p:sp>
      <p:sp>
        <p:nvSpPr>
          <p:cNvPr id="3" name="PlaceHolder 4"/>
          <p:cNvSpPr>
            <a:spLocks noGrp="1"/>
          </p:cNvSpPr>
          <p:nvPr>
            <p:ph type="title"/>
          </p:nvPr>
        </p:nvSpPr>
        <p:spPr>
          <a:xfrm>
            <a:off x="548640" y="301320"/>
            <a:ext cx="10798560" cy="4453560"/>
          </a:xfrm>
          <a:prstGeom prst="rect">
            <a:avLst/>
          </a:prstGeom>
        </p:spPr>
        <p:txBody>
          <a:bodyPr lIns="0" tIns="0" rIns="0" bIns="0" anchor="b">
            <a:normAutofit/>
          </a:bodyPr>
          <a:lstStyle/>
          <a:p>
            <a:r>
              <a:rPr lang="en-IN" sz="8000" b="0" strike="noStrike" spc="-1">
                <a:solidFill>
                  <a:srgbClr val="04617B"/>
                </a:solidFill>
                <a:latin typeface="Source Sans Pro Light"/>
              </a:rPr>
              <a:t>Click to edit the title text format</a:t>
            </a:r>
          </a:p>
        </p:txBody>
      </p:sp>
      <p:sp>
        <p:nvSpPr>
          <p:cNvPr id="4" name="PlaceHolder 5"/>
          <p:cNvSpPr>
            <a:spLocks noGrp="1"/>
          </p:cNvSpPr>
          <p:nvPr>
            <p:ph type="body"/>
          </p:nvPr>
        </p:nvSpPr>
        <p:spPr>
          <a:xfrm>
            <a:off x="552960" y="5216400"/>
            <a:ext cx="10789920" cy="1550160"/>
          </a:xfrm>
          <a:prstGeom prst="rect">
            <a:avLst/>
          </a:prstGeom>
        </p:spPr>
        <p:txBody>
          <a:bodyPr lIns="0" tIns="0" rIns="0" bIns="0">
            <a:normAutofit fontScale="35000"/>
          </a:bodyPr>
          <a:lstStyle/>
          <a:p>
            <a:pPr marL="432000" indent="-324000">
              <a:spcAft>
                <a:spcPts val="1233"/>
              </a:spcAft>
              <a:buClr>
                <a:srgbClr val="F49100"/>
              </a:buClr>
              <a:buSzPct val="45000"/>
              <a:buFont typeface="Wingdings" charset="2"/>
              <a:buChar char=""/>
            </a:pPr>
            <a:r>
              <a:rPr lang="en-IN" sz="2800" b="0" strike="noStrike" spc="-1">
                <a:solidFill>
                  <a:srgbClr val="DBF5F9"/>
                </a:solidFill>
                <a:latin typeface="Source Sans Pro"/>
              </a:rPr>
              <a:t>Click to edit the outline text format</a:t>
            </a:r>
          </a:p>
          <a:p>
            <a:pPr marL="864000" lvl="1" indent="-324000">
              <a:spcAft>
                <a:spcPts val="1123"/>
              </a:spcAft>
              <a:buClr>
                <a:srgbClr val="F49100"/>
              </a:buClr>
              <a:buSzPct val="75000"/>
              <a:buFont typeface="Symbol" charset="2"/>
              <a:buChar char=""/>
            </a:pPr>
            <a:r>
              <a:rPr lang="en-IN" sz="2200" b="0" strike="noStrike" spc="-1">
                <a:solidFill>
                  <a:srgbClr val="DBF5F9"/>
                </a:solidFill>
                <a:latin typeface="Source Sans Pro"/>
              </a:rPr>
              <a:t>Second Outline Level</a:t>
            </a:r>
          </a:p>
          <a:p>
            <a:pPr marL="1296000" lvl="2" indent="-288000">
              <a:spcAft>
                <a:spcPts val="850"/>
              </a:spcAft>
              <a:buClr>
                <a:srgbClr val="F49100"/>
              </a:buClr>
              <a:buSzPct val="45000"/>
              <a:buFont typeface="Wingdings" charset="2"/>
              <a:buChar char=""/>
            </a:pPr>
            <a:r>
              <a:rPr lang="en-IN" sz="2400" b="0" strike="noStrike" spc="-1">
                <a:solidFill>
                  <a:srgbClr val="DBF5F9"/>
                </a:solidFill>
                <a:latin typeface="Source Sans Pro"/>
              </a:rPr>
              <a:t>Third Outline Level</a:t>
            </a:r>
          </a:p>
          <a:p>
            <a:pPr marL="1728000" lvl="3" indent="-216000">
              <a:spcAft>
                <a:spcPts val="567"/>
              </a:spcAft>
              <a:buClr>
                <a:srgbClr val="F49100"/>
              </a:buClr>
              <a:buSzPct val="75000"/>
              <a:buFont typeface="Symbol" charset="2"/>
              <a:buChar char=""/>
            </a:pPr>
            <a:r>
              <a:rPr lang="en-IN" sz="2000" b="0" strike="noStrike" spc="-1">
                <a:solidFill>
                  <a:srgbClr val="DBF5F9"/>
                </a:solidFill>
                <a:latin typeface="Source Sans Pro"/>
              </a:rPr>
              <a:t>Fourth Outline Level</a:t>
            </a:r>
          </a:p>
          <a:p>
            <a:pPr marL="2160000" lvl="4" indent="-216000">
              <a:spcAft>
                <a:spcPts val="283"/>
              </a:spcAft>
              <a:buClr>
                <a:srgbClr val="F49100"/>
              </a:buClr>
              <a:buSzPct val="45000"/>
              <a:buFont typeface="Wingdings" charset="2"/>
              <a:buChar char=""/>
            </a:pPr>
            <a:r>
              <a:rPr lang="en-IN" sz="2000" b="0" strike="noStrike" spc="-1">
                <a:solidFill>
                  <a:srgbClr val="DBF5F9"/>
                </a:solidFill>
                <a:latin typeface="Source Sans Pro"/>
              </a:rPr>
              <a:t>Fifth Outline Level</a:t>
            </a:r>
          </a:p>
          <a:p>
            <a:pPr marL="2592000" lvl="5" indent="-216000">
              <a:spcAft>
                <a:spcPts val="283"/>
              </a:spcAft>
              <a:buClr>
                <a:srgbClr val="F49100"/>
              </a:buClr>
              <a:buSzPct val="45000"/>
              <a:buFont typeface="Wingdings" charset="2"/>
              <a:buChar char=""/>
            </a:pPr>
            <a:r>
              <a:rPr lang="en-IN" sz="2000" b="0" strike="noStrike" spc="-1">
                <a:solidFill>
                  <a:srgbClr val="DBF5F9"/>
                </a:solidFill>
                <a:latin typeface="Source Sans Pro"/>
              </a:rPr>
              <a:t>Sixth Outline Level</a:t>
            </a:r>
          </a:p>
          <a:p>
            <a:pPr marL="3024000" lvl="6" indent="-216000">
              <a:spcAft>
                <a:spcPts val="283"/>
              </a:spcAft>
              <a:buClr>
                <a:srgbClr val="F49100"/>
              </a:buClr>
              <a:buSzPct val="45000"/>
              <a:buFont typeface="Wingdings" charset="2"/>
              <a:buChar char=""/>
            </a:pPr>
            <a:r>
              <a:rPr lang="en-IN" sz="2000" b="0" strike="noStrike" spc="-1">
                <a:solidFill>
                  <a:srgbClr val="DBF5F9"/>
                </a:solidFill>
                <a:latin typeface="Source Sans Pro"/>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99040" y="121320"/>
            <a:ext cx="10798560" cy="1262160"/>
          </a:xfrm>
          <a:prstGeom prst="rect">
            <a:avLst/>
          </a:prstGeom>
        </p:spPr>
        <p:txBody>
          <a:bodyPr lIns="0" tIns="0" rIns="0" bIns="0" anchor="b">
            <a:normAutofit/>
          </a:bodyPr>
          <a:lstStyle/>
          <a:p>
            <a:r>
              <a:rPr lang="en-IN" sz="6000" b="0" strike="noStrike" spc="-1">
                <a:solidFill>
                  <a:srgbClr val="FFFFFF"/>
                </a:solidFill>
                <a:latin typeface="Source Sans Pro Light"/>
              </a:rPr>
              <a:t>Click to edit the title text format</a:t>
            </a:r>
          </a:p>
        </p:txBody>
      </p:sp>
      <p:sp>
        <p:nvSpPr>
          <p:cNvPr id="42" name="PlaceHolder 2"/>
          <p:cNvSpPr>
            <a:spLocks noGrp="1"/>
          </p:cNvSpPr>
          <p:nvPr>
            <p:ph type="body"/>
          </p:nvPr>
        </p:nvSpPr>
        <p:spPr>
          <a:xfrm>
            <a:off x="599040" y="1920240"/>
            <a:ext cx="10739520" cy="4663440"/>
          </a:xfrm>
          <a:prstGeom prst="rect">
            <a:avLst/>
          </a:prstGeom>
        </p:spPr>
        <p:txBody>
          <a:bodyPr lIns="0" tIns="0" rIns="0" bIns="0">
            <a:normAutofit/>
          </a:bodyPr>
          <a:lstStyle/>
          <a:p>
            <a:pPr marL="432000" indent="-324000">
              <a:spcAft>
                <a:spcPts val="1409"/>
              </a:spcAft>
              <a:buClr>
                <a:srgbClr val="04617B"/>
              </a:buClr>
              <a:buSzPct val="45000"/>
              <a:buFont typeface="Wingdings" charset="2"/>
              <a:buChar char=""/>
            </a:pPr>
            <a:r>
              <a:rPr lang="en-IN" sz="3200" b="0" strike="noStrike" spc="-1">
                <a:latin typeface="Source Sans Pro"/>
              </a:rPr>
              <a:t>Click to edit the outline text format</a:t>
            </a:r>
          </a:p>
          <a:p>
            <a:pPr marL="864000" lvl="1" indent="-324000">
              <a:spcAft>
                <a:spcPts val="1123"/>
              </a:spcAft>
              <a:buClr>
                <a:srgbClr val="04617B"/>
              </a:buClr>
              <a:buSzPct val="75000"/>
              <a:buFont typeface="Symbol" charset="2"/>
              <a:buChar char=""/>
            </a:pPr>
            <a:r>
              <a:rPr lang="en-IN" sz="2800" b="0" strike="noStrike" spc="-1">
                <a:latin typeface="Source Sans Pro"/>
              </a:rPr>
              <a:t>Second Outline Level</a:t>
            </a:r>
          </a:p>
          <a:p>
            <a:pPr marL="1296000" lvl="2" indent="-288000">
              <a:spcAft>
                <a:spcPts val="850"/>
              </a:spcAft>
              <a:buClr>
                <a:srgbClr val="04617B"/>
              </a:buClr>
              <a:buSzPct val="45000"/>
              <a:buFont typeface="Wingdings" charset="2"/>
              <a:buChar char=""/>
            </a:pPr>
            <a:r>
              <a:rPr lang="en-IN" sz="2400" b="0" strike="noStrike" spc="-1">
                <a:latin typeface="Source Sans Pro"/>
              </a:rPr>
              <a:t>Third Outline Level</a:t>
            </a:r>
          </a:p>
          <a:p>
            <a:pPr marL="1728000" lvl="3" indent="-216000">
              <a:spcAft>
                <a:spcPts val="567"/>
              </a:spcAft>
              <a:buClr>
                <a:srgbClr val="04617B"/>
              </a:buClr>
              <a:buSzPct val="75000"/>
              <a:buFont typeface="Symbol" charset="2"/>
              <a:buChar char=""/>
            </a:pPr>
            <a:r>
              <a:rPr lang="en-IN" sz="2400" b="0" strike="noStrike" spc="-1">
                <a:latin typeface="Source Sans Pro"/>
              </a:rPr>
              <a:t>Fourth Outline Level</a:t>
            </a:r>
          </a:p>
          <a:p>
            <a:pPr marL="2160000" lvl="4" indent="-216000">
              <a:spcAft>
                <a:spcPts val="283"/>
              </a:spcAft>
              <a:buClr>
                <a:srgbClr val="04617B"/>
              </a:buClr>
              <a:buSzPct val="45000"/>
              <a:buFont typeface="Wingdings" charset="2"/>
              <a:buChar char=""/>
            </a:pPr>
            <a:r>
              <a:rPr lang="en-IN" sz="2400" b="0" strike="noStrike" spc="-1">
                <a:latin typeface="Source Sans Pro"/>
              </a:rPr>
              <a:t>Fifth Outline Level</a:t>
            </a:r>
          </a:p>
          <a:p>
            <a:pPr marL="2592000" lvl="5" indent="-216000">
              <a:spcAft>
                <a:spcPts val="283"/>
              </a:spcAft>
              <a:buClr>
                <a:srgbClr val="04617B"/>
              </a:buClr>
              <a:buSzPct val="45000"/>
              <a:buFont typeface="Wingdings" charset="2"/>
              <a:buChar char=""/>
            </a:pPr>
            <a:r>
              <a:rPr lang="en-IN" sz="2400" b="0" strike="noStrike" spc="-1">
                <a:latin typeface="Source Sans Pro"/>
              </a:rPr>
              <a:t>Sixth Outline Level</a:t>
            </a:r>
          </a:p>
          <a:p>
            <a:pPr marL="3024000" lvl="6" indent="-216000">
              <a:spcAft>
                <a:spcPts val="283"/>
              </a:spcAft>
              <a:buClr>
                <a:srgbClr val="04617B"/>
              </a:buClr>
              <a:buSzPct val="45000"/>
              <a:buFont typeface="Wingdings" charset="2"/>
              <a:buChar char=""/>
            </a:pPr>
            <a:r>
              <a:rPr lang="en-IN" sz="2400" b="0" strike="noStrike" spc="-1">
                <a:latin typeface="Source Sans Pro"/>
              </a:rPr>
              <a:t>Seventh Outline Level</a:t>
            </a:r>
          </a:p>
        </p:txBody>
      </p:sp>
      <p:sp>
        <p:nvSpPr>
          <p:cNvPr id="43" name="PlaceHolder 3"/>
          <p:cNvSpPr>
            <a:spLocks noGrp="1"/>
          </p:cNvSpPr>
          <p:nvPr>
            <p:ph type="dt"/>
          </p:nvPr>
        </p:nvSpPr>
        <p:spPr>
          <a:xfrm>
            <a:off x="599040" y="6887160"/>
            <a:ext cx="2795400" cy="521640"/>
          </a:xfrm>
          <a:prstGeom prst="rect">
            <a:avLst/>
          </a:prstGeom>
        </p:spPr>
        <p:txBody>
          <a:bodyPr lIns="0" tIns="0" rIns="0" bIns="0"/>
          <a:lstStyle/>
          <a:p>
            <a:endParaRPr lang="en-IN" sz="2400" b="0" strike="noStrike" spc="-1">
              <a:solidFill>
                <a:srgbClr val="484848"/>
              </a:solidFill>
              <a:latin typeface="Source Sans Pro"/>
            </a:endParaRPr>
          </a:p>
        </p:txBody>
      </p:sp>
      <p:sp>
        <p:nvSpPr>
          <p:cNvPr id="44" name="PlaceHolder 4"/>
          <p:cNvSpPr>
            <a:spLocks noGrp="1"/>
          </p:cNvSpPr>
          <p:nvPr>
            <p:ph type="ftr"/>
          </p:nvPr>
        </p:nvSpPr>
        <p:spPr>
          <a:xfrm>
            <a:off x="4102560" y="6887160"/>
            <a:ext cx="3803040" cy="521640"/>
          </a:xfrm>
          <a:prstGeom prst="rect">
            <a:avLst/>
          </a:prstGeom>
        </p:spPr>
        <p:txBody>
          <a:bodyPr lIns="0" tIns="0" rIns="0" bIns="0"/>
          <a:lstStyle/>
          <a:p>
            <a:pPr algn="ctr"/>
            <a:r>
              <a:rPr lang="en-GB" sz="2400" b="0" strike="noStrike" spc="-1">
                <a:solidFill>
                  <a:srgbClr val="484848"/>
                </a:solidFill>
                <a:latin typeface="Source Sans Pro"/>
              </a:rPr>
              <a:t>By Ashish Bansal (ashish.bansal.74@gmail.com)</a:t>
            </a:r>
            <a:endParaRPr lang="en-IN" sz="2400" b="0" strike="noStrike" spc="-1">
              <a:solidFill>
                <a:srgbClr val="484848"/>
              </a:solidFill>
              <a:latin typeface="Source Sans Pro"/>
            </a:endParaRPr>
          </a:p>
        </p:txBody>
      </p:sp>
      <p:sp>
        <p:nvSpPr>
          <p:cNvPr id="45" name="PlaceHolder 5"/>
          <p:cNvSpPr>
            <a:spLocks noGrp="1"/>
          </p:cNvSpPr>
          <p:nvPr>
            <p:ph type="sldNum"/>
          </p:nvPr>
        </p:nvSpPr>
        <p:spPr>
          <a:xfrm>
            <a:off x="8602200" y="6887160"/>
            <a:ext cx="2795400" cy="521640"/>
          </a:xfrm>
          <a:prstGeom prst="rect">
            <a:avLst/>
          </a:prstGeom>
        </p:spPr>
        <p:txBody>
          <a:bodyPr lIns="0" tIns="0" rIns="0" bIns="0"/>
          <a:lstStyle/>
          <a:p>
            <a:pPr algn="r"/>
            <a:fld id="{4D7179D6-95DC-40A3-BC85-6E77A1226423}" type="slidenum">
              <a:rPr lang="en-IN" sz="2400" b="0" strike="noStrike" spc="-1">
                <a:solidFill>
                  <a:srgbClr val="484848"/>
                </a:solidFill>
                <a:latin typeface="Source Sans Pro"/>
              </a:rPr>
              <a:t>‹#›</a:t>
            </a:fld>
            <a:endParaRPr lang="en-IN" sz="2400" b="0" strike="noStrike" spc="-1">
              <a:solidFill>
                <a:srgbClr val="484848"/>
              </a:solidFill>
              <a:latin typeface="Source Sans Pro"/>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99040" y="301320"/>
            <a:ext cx="10798560" cy="1262160"/>
          </a:xfrm>
          <a:prstGeom prst="rect">
            <a:avLst/>
          </a:prstGeom>
        </p:spPr>
        <p:txBody>
          <a:bodyPr lIns="0" tIns="0" rIns="0" bIns="0" anchor="ctr">
            <a:normAutofit/>
          </a:bodyPr>
          <a:lstStyle/>
          <a:p>
            <a:r>
              <a:rPr lang="en-IN" sz="6000" b="0" strike="noStrike" spc="-1">
                <a:solidFill>
                  <a:srgbClr val="04617B"/>
                </a:solidFill>
                <a:latin typeface="Source Sans Pro Light"/>
              </a:rPr>
              <a:t>Click to edit the title text format</a:t>
            </a:r>
          </a:p>
        </p:txBody>
      </p:sp>
      <p:sp>
        <p:nvSpPr>
          <p:cNvPr id="83" name="PlaceHolder 2"/>
          <p:cNvSpPr>
            <a:spLocks noGrp="1"/>
          </p:cNvSpPr>
          <p:nvPr>
            <p:ph type="body"/>
          </p:nvPr>
        </p:nvSpPr>
        <p:spPr>
          <a:xfrm>
            <a:off x="599040" y="1828800"/>
            <a:ext cx="10830960" cy="5394960"/>
          </a:xfrm>
          <a:prstGeom prst="rect">
            <a:avLst/>
          </a:prstGeom>
        </p:spPr>
        <p:txBody>
          <a:bodyPr lIns="0" tIns="0" rIns="0" bIns="0">
            <a:normAutofit/>
          </a:bodyPr>
          <a:lstStyle/>
          <a:p>
            <a:pPr marL="432000" indent="-324000">
              <a:spcAft>
                <a:spcPts val="1412"/>
              </a:spcAft>
              <a:buClr>
                <a:srgbClr val="04617B"/>
              </a:buClr>
              <a:buSzPct val="45000"/>
              <a:buFont typeface="Wingdings" charset="2"/>
              <a:buChar char=""/>
            </a:pPr>
            <a:r>
              <a:rPr lang="en-IN" sz="3200" b="0" strike="noStrike" spc="-1">
                <a:latin typeface="Source Sans Pro"/>
              </a:rPr>
              <a:t>Click to edit the outline text format</a:t>
            </a:r>
          </a:p>
          <a:p>
            <a:pPr marL="864000" lvl="1" indent="-324000">
              <a:spcAft>
                <a:spcPts val="1123"/>
              </a:spcAft>
              <a:buClr>
                <a:srgbClr val="04617B"/>
              </a:buClr>
              <a:buSzPct val="75000"/>
              <a:buFont typeface="Symbol" charset="2"/>
              <a:buChar char=""/>
            </a:pPr>
            <a:r>
              <a:rPr lang="en-IN" sz="2800" b="0" strike="noStrike" spc="-1">
                <a:latin typeface="Source Sans Pro"/>
              </a:rPr>
              <a:t>Second Outline Level</a:t>
            </a:r>
          </a:p>
          <a:p>
            <a:pPr marL="1296000" lvl="2" indent="-288000">
              <a:spcAft>
                <a:spcPts val="850"/>
              </a:spcAft>
              <a:buClr>
                <a:srgbClr val="04617B"/>
              </a:buClr>
              <a:buSzPct val="45000"/>
              <a:buFont typeface="Wingdings" charset="2"/>
              <a:buChar char=""/>
            </a:pPr>
            <a:r>
              <a:rPr lang="en-IN" sz="2400" b="0" strike="noStrike" spc="-1">
                <a:latin typeface="Source Sans Pro"/>
              </a:rPr>
              <a:t>Third Outline Level</a:t>
            </a:r>
          </a:p>
          <a:p>
            <a:pPr marL="1728000" lvl="3" indent="-216000">
              <a:spcAft>
                <a:spcPts val="567"/>
              </a:spcAft>
              <a:buClr>
                <a:srgbClr val="04617B"/>
              </a:buClr>
              <a:buSzPct val="75000"/>
              <a:buFont typeface="Symbol" charset="2"/>
              <a:buChar char=""/>
            </a:pPr>
            <a:r>
              <a:rPr lang="en-IN" sz="2400" b="0" strike="noStrike" spc="-1">
                <a:latin typeface="Source Sans Pro"/>
              </a:rPr>
              <a:t>Fourth Outline Level</a:t>
            </a:r>
          </a:p>
          <a:p>
            <a:pPr marL="2160000" lvl="4" indent="-216000">
              <a:spcAft>
                <a:spcPts val="283"/>
              </a:spcAft>
              <a:buClr>
                <a:srgbClr val="04617B"/>
              </a:buClr>
              <a:buSzPct val="45000"/>
              <a:buFont typeface="Wingdings" charset="2"/>
              <a:buChar char=""/>
            </a:pPr>
            <a:r>
              <a:rPr lang="en-IN" sz="2400" b="0" strike="noStrike" spc="-1">
                <a:latin typeface="Source Sans Pro"/>
              </a:rPr>
              <a:t>Fifth Outline Level</a:t>
            </a:r>
          </a:p>
          <a:p>
            <a:pPr marL="2592000" lvl="5" indent="-216000">
              <a:spcAft>
                <a:spcPts val="283"/>
              </a:spcAft>
              <a:buClr>
                <a:srgbClr val="04617B"/>
              </a:buClr>
              <a:buSzPct val="45000"/>
              <a:buFont typeface="Wingdings" charset="2"/>
              <a:buChar char=""/>
            </a:pPr>
            <a:r>
              <a:rPr lang="en-IN" sz="2400" b="0" strike="noStrike" spc="-1">
                <a:latin typeface="Source Sans Pro"/>
              </a:rPr>
              <a:t>Sixth Outline Level</a:t>
            </a:r>
          </a:p>
          <a:p>
            <a:pPr marL="3024000" lvl="6" indent="-216000">
              <a:spcAft>
                <a:spcPts val="283"/>
              </a:spcAft>
              <a:buClr>
                <a:srgbClr val="04617B"/>
              </a:buClr>
              <a:buSzPct val="45000"/>
              <a:buFont typeface="Wingdings" charset="2"/>
              <a:buChar char=""/>
            </a:pPr>
            <a:r>
              <a:rPr lang="en-IN" sz="2400" b="0" strike="noStrike" spc="-1">
                <a:latin typeface="Source Sans Pro"/>
              </a:rPr>
              <a:t>Seventh Outline Level</a:t>
            </a:r>
          </a:p>
        </p:txBody>
      </p:sp>
      <p:sp>
        <p:nvSpPr>
          <p:cNvPr id="84" name="PlaceHolder 3"/>
          <p:cNvSpPr>
            <a:spLocks noGrp="1"/>
          </p:cNvSpPr>
          <p:nvPr>
            <p:ph type="dt"/>
          </p:nvPr>
        </p:nvSpPr>
        <p:spPr>
          <a:xfrm>
            <a:off x="599040" y="6827760"/>
            <a:ext cx="2795400" cy="521640"/>
          </a:xfrm>
          <a:prstGeom prst="rect">
            <a:avLst/>
          </a:prstGeom>
        </p:spPr>
        <p:txBody>
          <a:bodyPr lIns="0" tIns="0" rIns="0" bIns="0"/>
          <a:lstStyle/>
          <a:p>
            <a:endParaRPr lang="en-IN" sz="2400" b="0" strike="noStrike" spc="-1">
              <a:solidFill>
                <a:srgbClr val="484848"/>
              </a:solidFill>
              <a:latin typeface="Source Sans Pro"/>
            </a:endParaRPr>
          </a:p>
        </p:txBody>
      </p:sp>
      <p:sp>
        <p:nvSpPr>
          <p:cNvPr id="85" name="PlaceHolder 4"/>
          <p:cNvSpPr>
            <a:spLocks noGrp="1"/>
          </p:cNvSpPr>
          <p:nvPr>
            <p:ph type="ftr"/>
          </p:nvPr>
        </p:nvSpPr>
        <p:spPr>
          <a:xfrm>
            <a:off x="4102560" y="6827760"/>
            <a:ext cx="3803040" cy="521640"/>
          </a:xfrm>
          <a:prstGeom prst="rect">
            <a:avLst/>
          </a:prstGeom>
        </p:spPr>
        <p:txBody>
          <a:bodyPr lIns="0" tIns="0" rIns="0" bIns="0"/>
          <a:lstStyle/>
          <a:p>
            <a:pPr algn="ctr"/>
            <a:r>
              <a:rPr lang="en-GB" sz="2400" b="0" strike="noStrike" spc="-1">
                <a:solidFill>
                  <a:srgbClr val="484848"/>
                </a:solidFill>
                <a:latin typeface="Source Sans Pro"/>
              </a:rPr>
              <a:t>By Ashish Bansal (ashish.bansal.74@gmail.com)</a:t>
            </a:r>
            <a:endParaRPr lang="en-IN" sz="2400" b="0" strike="noStrike" spc="-1">
              <a:solidFill>
                <a:srgbClr val="484848"/>
              </a:solidFill>
              <a:latin typeface="Source Sans Pro"/>
            </a:endParaRPr>
          </a:p>
        </p:txBody>
      </p:sp>
      <p:sp>
        <p:nvSpPr>
          <p:cNvPr id="86" name="PlaceHolder 5"/>
          <p:cNvSpPr>
            <a:spLocks noGrp="1"/>
          </p:cNvSpPr>
          <p:nvPr>
            <p:ph type="sldNum"/>
          </p:nvPr>
        </p:nvSpPr>
        <p:spPr>
          <a:xfrm>
            <a:off x="9188640" y="6827760"/>
            <a:ext cx="2253600" cy="521640"/>
          </a:xfrm>
          <a:prstGeom prst="rect">
            <a:avLst/>
          </a:prstGeom>
        </p:spPr>
        <p:txBody>
          <a:bodyPr lIns="0" tIns="0" rIns="0" bIns="0"/>
          <a:lstStyle/>
          <a:p>
            <a:pPr algn="r"/>
            <a:fld id="{5CF40BB7-D273-4AE5-B7EF-10C84921D5F2}" type="slidenum">
              <a:rPr lang="en-IN" sz="2400" b="0" strike="noStrike" spc="-1">
                <a:solidFill>
                  <a:srgbClr val="484848"/>
                </a:solidFill>
                <a:latin typeface="Source Sans Pro"/>
              </a:rPr>
              <a:t>‹#›</a:t>
            </a:fld>
            <a:endParaRPr lang="en-IN" sz="2400" b="0" strike="noStrike" spc="-1">
              <a:solidFill>
                <a:srgbClr val="484848"/>
              </a:solidFill>
              <a:latin typeface="Source Sans Pro"/>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7.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1.wmf"/><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0.w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33.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6.wmf"/><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35.wmf"/><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5.xml"/><Relationship Id="rId1" Type="http://schemas.openxmlformats.org/officeDocument/2006/relationships/vmlDrawing" Target="../drawings/vmlDrawing6.vml"/><Relationship Id="rId5" Type="http://schemas.openxmlformats.org/officeDocument/2006/relationships/image" Target="../media/image39.png"/><Relationship Id="rId4" Type="http://schemas.openxmlformats.org/officeDocument/2006/relationships/image" Target="../media/image38.wmf"/></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facebook.com/mkjridita" TargetMode="External"/><Relationship Id="rId1" Type="http://schemas.openxmlformats.org/officeDocument/2006/relationships/slideLayout" Target="../slideLayouts/slideLayout30.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hyperlink" Target="linkedin.com/company/mkj-it-learning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34340" y="3387437"/>
            <a:ext cx="10789920" cy="1419397"/>
          </a:xfrm>
          <a:prstGeom prst="rect">
            <a:avLst/>
          </a:prstGeom>
          <a:noFill/>
          <a:ln>
            <a:noFill/>
          </a:ln>
        </p:spPr>
        <p:txBody>
          <a:bodyPr lIns="0" tIns="0" rIns="0" bIns="0" anchor="b">
            <a:normAutofit/>
          </a:bodyPr>
          <a:lstStyle/>
          <a:p>
            <a:r>
              <a:rPr lang="en-IN" sz="8000" spc="-1" dirty="0">
                <a:solidFill>
                  <a:srgbClr val="04617B"/>
                </a:solidFill>
                <a:latin typeface="Source Sans Pro Light"/>
              </a:rPr>
              <a:t>RDBMS</a:t>
            </a:r>
            <a:endParaRPr lang="en-IN" sz="8000" b="0" strike="noStrike" spc="-1" dirty="0">
              <a:solidFill>
                <a:srgbClr val="04617B"/>
              </a:solidFill>
              <a:latin typeface="Source Sans Pro Light"/>
            </a:endParaRPr>
          </a:p>
        </p:txBody>
      </p:sp>
      <p:sp>
        <p:nvSpPr>
          <p:cNvPr id="124" name="TextShape 2"/>
          <p:cNvSpPr txBox="1"/>
          <p:nvPr/>
        </p:nvSpPr>
        <p:spPr>
          <a:xfrm>
            <a:off x="552960" y="5216400"/>
            <a:ext cx="10789920" cy="797538"/>
          </a:xfrm>
          <a:prstGeom prst="rect">
            <a:avLst/>
          </a:prstGeom>
          <a:noFill/>
          <a:ln>
            <a:noFill/>
          </a:ln>
        </p:spPr>
        <p:txBody>
          <a:bodyPr lIns="0" tIns="0" rIns="0" bIns="0"/>
          <a:lstStyle/>
          <a:p>
            <a:r>
              <a:rPr lang="en-IN" sz="3600" b="1" strike="noStrike" spc="-1" dirty="0">
                <a:solidFill>
                  <a:srgbClr val="DBF5F9"/>
                </a:solidFill>
                <a:latin typeface="Source Sans Pro"/>
              </a:rPr>
              <a:t>Storing Data into Database</a:t>
            </a:r>
          </a:p>
        </p:txBody>
      </p:sp>
      <p:pic>
        <p:nvPicPr>
          <p:cNvPr id="3" name="Picture 2">
            <a:extLst>
              <a:ext uri="{FF2B5EF4-FFF2-40B4-BE49-F238E27FC236}">
                <a16:creationId xmlns:a16="http://schemas.microsoft.com/office/drawing/2014/main" xmlns="" id="{983F9408-94E8-457F-8935-CA63955C1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3325" y="0"/>
            <a:ext cx="1905000" cy="571500"/>
          </a:xfrm>
          <a:prstGeom prst="rect">
            <a:avLst/>
          </a:prstGeom>
        </p:spPr>
      </p:pic>
      <p:sp>
        <p:nvSpPr>
          <p:cNvPr id="7" name="TextShape 1">
            <a:extLst>
              <a:ext uri="{FF2B5EF4-FFF2-40B4-BE49-F238E27FC236}">
                <a16:creationId xmlns:a16="http://schemas.microsoft.com/office/drawing/2014/main" xmlns="" id="{D061FA15-0BB3-4032-9FB8-7A6FACF15815}"/>
              </a:ext>
            </a:extLst>
          </p:cNvPr>
          <p:cNvSpPr txBox="1"/>
          <p:nvPr/>
        </p:nvSpPr>
        <p:spPr>
          <a:xfrm>
            <a:off x="0" y="83415"/>
            <a:ext cx="8067213" cy="2539469"/>
          </a:xfrm>
          <a:prstGeom prst="rect">
            <a:avLst/>
          </a:prstGeom>
          <a:noFill/>
          <a:ln>
            <a:noFill/>
          </a:ln>
        </p:spPr>
        <p:txBody>
          <a:bodyPr lIns="0" tIns="0" rIns="0" bIns="0" anchor="b">
            <a:normAutofit/>
          </a:bodyPr>
          <a:lstStyle/>
          <a:p>
            <a:r>
              <a:rPr lang="en-IN" sz="6200" spc="-1" dirty="0">
                <a:solidFill>
                  <a:srgbClr val="04617B"/>
                </a:solidFill>
                <a:latin typeface="Source Code Pro Black" panose="020B0809030403020204" pitchFamily="49" charset="0"/>
                <a:ea typeface="Source Code Pro Black" panose="020B0809030403020204" pitchFamily="49" charset="0"/>
              </a:rPr>
              <a:t>MKJ IT Learnings</a:t>
            </a:r>
          </a:p>
          <a:p>
            <a:r>
              <a:rPr lang="en-IN" sz="2000" b="0" strike="noStrike" spc="-1" dirty="0">
                <a:solidFill>
                  <a:srgbClr val="04617B"/>
                </a:solidFill>
                <a:latin typeface="Source Sans Pro Light"/>
              </a:rPr>
              <a:t>The Corporate &amp; Online Training Company</a:t>
            </a:r>
          </a:p>
          <a:p>
            <a:r>
              <a:rPr lang="en-IN" sz="2000" b="0" u="sng" strike="noStrike" spc="-1" dirty="0">
                <a:solidFill>
                  <a:srgbClr val="002060"/>
                </a:solidFill>
                <a:latin typeface="Source Sans Pro Light"/>
              </a:rPr>
              <a:t>www.mkj-it-learnings.com</a:t>
            </a:r>
          </a:p>
          <a:p>
            <a:endParaRPr lang="en-IN" sz="2000" b="0" strike="noStrike" spc="-1" dirty="0">
              <a:solidFill>
                <a:srgbClr val="04617B"/>
              </a:solidFill>
              <a:latin typeface="Source Sans Pro Light"/>
            </a:endParaRPr>
          </a:p>
          <a:p>
            <a:endParaRPr lang="en-IN" sz="2000" spc="-1" dirty="0">
              <a:solidFill>
                <a:srgbClr val="04617B"/>
              </a:solidFill>
              <a:latin typeface="Source Sans Pro Light"/>
            </a:endParaRPr>
          </a:p>
        </p:txBody>
      </p:sp>
      <p:pic>
        <p:nvPicPr>
          <p:cNvPr id="2" name="Picture 1">
            <a:extLst>
              <a:ext uri="{FF2B5EF4-FFF2-40B4-BE49-F238E27FC236}">
                <a16:creationId xmlns:a16="http://schemas.microsoft.com/office/drawing/2014/main" xmlns="" id="{CE2A1258-2DE4-49A1-A065-888106728F47}"/>
              </a:ext>
            </a:extLst>
          </p:cNvPr>
          <p:cNvPicPr>
            <a:picLocks noChangeAspect="1"/>
          </p:cNvPicPr>
          <p:nvPr/>
        </p:nvPicPr>
        <p:blipFill>
          <a:blip r:embed="rId3"/>
          <a:stretch>
            <a:fillRect/>
          </a:stretch>
        </p:blipFill>
        <p:spPr>
          <a:xfrm>
            <a:off x="8198426" y="3287510"/>
            <a:ext cx="3352800" cy="1619250"/>
          </a:xfrm>
          <a:prstGeom prst="rect">
            <a:avLst/>
          </a:prstGeom>
        </p:spPr>
      </p:pic>
      <p:sp>
        <p:nvSpPr>
          <p:cNvPr id="4" name="TextBox 3">
            <a:extLst>
              <a:ext uri="{FF2B5EF4-FFF2-40B4-BE49-F238E27FC236}">
                <a16:creationId xmlns:a16="http://schemas.microsoft.com/office/drawing/2014/main" xmlns="" id="{EFC89965-E987-46A9-93ED-DE1AD7EC2C39}"/>
              </a:ext>
            </a:extLst>
          </p:cNvPr>
          <p:cNvSpPr txBox="1"/>
          <p:nvPr/>
        </p:nvSpPr>
        <p:spPr>
          <a:xfrm>
            <a:off x="8827477" y="7190343"/>
            <a:ext cx="2980368" cy="369332"/>
          </a:xfrm>
          <a:prstGeom prst="rect">
            <a:avLst/>
          </a:prstGeom>
          <a:noFill/>
        </p:spPr>
        <p:txBody>
          <a:bodyPr wrap="none" rtlCol="0">
            <a:spAutoFit/>
          </a:bodyPr>
          <a:lstStyle/>
          <a:p>
            <a:r>
              <a:rPr lang="en-IN" dirty="0"/>
              <a:t>Created By : Ashish Bansal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Alter Table and Drop Table</a:t>
            </a:r>
          </a:p>
        </p:txBody>
      </p:sp>
      <p:sp>
        <p:nvSpPr>
          <p:cNvPr id="3" name="Rectangle 2">
            <a:extLst>
              <a:ext uri="{FF2B5EF4-FFF2-40B4-BE49-F238E27FC236}">
                <a16:creationId xmlns:a16="http://schemas.microsoft.com/office/drawing/2014/main" xmlns="" id="{58762C00-BEAB-429D-9E5B-370EBF36107F}"/>
              </a:ext>
            </a:extLst>
          </p:cNvPr>
          <p:cNvSpPr/>
          <p:nvPr/>
        </p:nvSpPr>
        <p:spPr>
          <a:xfrm>
            <a:off x="341397" y="1688031"/>
            <a:ext cx="7900235" cy="646331"/>
          </a:xfrm>
          <a:prstGeom prst="rect">
            <a:avLst/>
          </a:prstGeom>
        </p:spPr>
        <p:txBody>
          <a:bodyPr wrap="square">
            <a:spAutoFit/>
          </a:bodyPr>
          <a:lstStyle/>
          <a:p>
            <a:r>
              <a:rPr lang="en-GB" b="1" dirty="0">
                <a:solidFill>
                  <a:schemeClr val="tx2">
                    <a:lumMod val="50000"/>
                  </a:schemeClr>
                </a:solidFill>
                <a:latin typeface="PT Sans"/>
              </a:rPr>
              <a:t>ALTER TABLE "</a:t>
            </a:r>
            <a:r>
              <a:rPr lang="en-GB" b="1" dirty="0" err="1">
                <a:solidFill>
                  <a:schemeClr val="tx2">
                    <a:lumMod val="50000"/>
                  </a:schemeClr>
                </a:solidFill>
                <a:latin typeface="PT Sans"/>
              </a:rPr>
              <a:t>table_name</a:t>
            </a:r>
            <a:r>
              <a:rPr lang="en-GB" b="1" dirty="0">
                <a:solidFill>
                  <a:schemeClr val="tx2">
                    <a:lumMod val="50000"/>
                  </a:schemeClr>
                </a:solidFill>
                <a:latin typeface="PT Sans"/>
              </a:rPr>
              <a:t>"</a:t>
            </a:r>
            <a:br>
              <a:rPr lang="en-GB" b="1" dirty="0">
                <a:solidFill>
                  <a:schemeClr val="tx2">
                    <a:lumMod val="50000"/>
                  </a:schemeClr>
                </a:solidFill>
                <a:latin typeface="PT Sans"/>
              </a:rPr>
            </a:br>
            <a:r>
              <a:rPr lang="en-GB" b="1" dirty="0">
                <a:solidFill>
                  <a:schemeClr val="tx2">
                    <a:lumMod val="50000"/>
                  </a:schemeClr>
                </a:solidFill>
                <a:latin typeface="PT Sans"/>
              </a:rPr>
              <a:t>ADD "</a:t>
            </a:r>
            <a:r>
              <a:rPr lang="en-GB" b="1" dirty="0" err="1">
                <a:solidFill>
                  <a:schemeClr val="tx2">
                    <a:lumMod val="50000"/>
                  </a:schemeClr>
                </a:solidFill>
                <a:latin typeface="PT Sans"/>
              </a:rPr>
              <a:t>column_name</a:t>
            </a:r>
            <a:r>
              <a:rPr lang="en-GB" b="1" dirty="0">
                <a:solidFill>
                  <a:schemeClr val="tx2">
                    <a:lumMod val="50000"/>
                  </a:schemeClr>
                </a:solidFill>
                <a:latin typeface="PT Sans"/>
              </a:rPr>
              <a:t>" "Data Type";</a:t>
            </a:r>
            <a:endParaRPr lang="en-IN" dirty="0">
              <a:solidFill>
                <a:schemeClr val="tx2">
                  <a:lumMod val="50000"/>
                </a:schemeClr>
              </a:solidFill>
            </a:endParaRPr>
          </a:p>
        </p:txBody>
      </p:sp>
    </p:spTree>
    <p:extLst>
      <p:ext uri="{BB962C8B-B14F-4D97-AF65-F5344CB8AC3E}">
        <p14:creationId xmlns:p14="http://schemas.microsoft.com/office/powerpoint/2010/main" val="2299968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CURD Operations</a:t>
            </a:r>
          </a:p>
        </p:txBody>
      </p:sp>
      <p:sp>
        <p:nvSpPr>
          <p:cNvPr id="3" name="TextBox 2">
            <a:extLst>
              <a:ext uri="{FF2B5EF4-FFF2-40B4-BE49-F238E27FC236}">
                <a16:creationId xmlns:a16="http://schemas.microsoft.com/office/drawing/2014/main" xmlns="" id="{3600BCF1-542A-443A-931A-C1A111A61239}"/>
              </a:ext>
            </a:extLst>
          </p:cNvPr>
          <p:cNvSpPr txBox="1"/>
          <p:nvPr/>
        </p:nvSpPr>
        <p:spPr>
          <a:xfrm>
            <a:off x="216568" y="2057400"/>
            <a:ext cx="11393906" cy="3970318"/>
          </a:xfrm>
          <a:prstGeom prst="rect">
            <a:avLst/>
          </a:prstGeom>
          <a:noFill/>
        </p:spPr>
        <p:txBody>
          <a:bodyPr wrap="square" rtlCol="0">
            <a:spAutoFit/>
          </a:bodyPr>
          <a:lstStyle/>
          <a:p>
            <a:r>
              <a:rPr lang="en-GB" b="1" dirty="0"/>
              <a:t>INSERT INTO "</a:t>
            </a:r>
            <a:r>
              <a:rPr lang="en-GB" b="1" dirty="0" err="1"/>
              <a:t>table_name</a:t>
            </a:r>
            <a:r>
              <a:rPr lang="en-GB" b="1" dirty="0"/>
              <a:t>" ("column1", "column2", ...)  VALUES ("value1", "value2", ...);</a:t>
            </a:r>
          </a:p>
          <a:p>
            <a:endParaRPr lang="en-GB" b="1" dirty="0"/>
          </a:p>
          <a:p>
            <a:endParaRPr lang="en-IN" dirty="0"/>
          </a:p>
          <a:p>
            <a:r>
              <a:rPr lang="en-GB" b="1" dirty="0"/>
              <a:t>UPDATE "</a:t>
            </a:r>
            <a:r>
              <a:rPr lang="en-GB" b="1" dirty="0" err="1"/>
              <a:t>table_name</a:t>
            </a:r>
            <a:r>
              <a:rPr lang="en-GB" b="1" dirty="0"/>
              <a:t>"</a:t>
            </a:r>
            <a:br>
              <a:rPr lang="en-GB" b="1" dirty="0"/>
            </a:br>
            <a:r>
              <a:rPr lang="en-GB" b="1" dirty="0"/>
              <a:t>SET "column_1" = [new value]</a:t>
            </a:r>
            <a:br>
              <a:rPr lang="en-GB" b="1" dirty="0"/>
            </a:br>
            <a:r>
              <a:rPr lang="en-GB" b="1" dirty="0"/>
              <a:t>WHERE "condition";</a:t>
            </a:r>
          </a:p>
          <a:p>
            <a:endParaRPr lang="en-GB" b="1" dirty="0"/>
          </a:p>
          <a:p>
            <a:endParaRPr lang="en-GB" b="1" dirty="0"/>
          </a:p>
          <a:p>
            <a:r>
              <a:rPr lang="en-GB" b="1" dirty="0"/>
              <a:t>Select statements </a:t>
            </a:r>
          </a:p>
          <a:p>
            <a:endParaRPr lang="en-GB" b="1" dirty="0"/>
          </a:p>
          <a:p>
            <a:endParaRPr lang="en-GB" b="1" dirty="0"/>
          </a:p>
          <a:p>
            <a:r>
              <a:rPr lang="en-GB" b="1" dirty="0"/>
              <a:t>DELETE  from "</a:t>
            </a:r>
            <a:r>
              <a:rPr lang="en-GB" b="1" dirty="0" err="1"/>
              <a:t>table_name</a:t>
            </a:r>
            <a:r>
              <a:rPr lang="en-GB" b="1" dirty="0"/>
              <a:t>"</a:t>
            </a:r>
            <a:br>
              <a:rPr lang="en-GB" b="1" dirty="0"/>
            </a:br>
            <a:r>
              <a:rPr lang="en-GB" b="1" dirty="0"/>
              <a:t>WHERE "condition";</a:t>
            </a:r>
          </a:p>
          <a:p>
            <a:endParaRPr lang="en-IN" dirty="0"/>
          </a:p>
        </p:txBody>
      </p:sp>
    </p:spTree>
    <p:extLst>
      <p:ext uri="{BB962C8B-B14F-4D97-AF65-F5344CB8AC3E}">
        <p14:creationId xmlns:p14="http://schemas.microsoft.com/office/powerpoint/2010/main" val="177539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99176" y="132290"/>
            <a:ext cx="10798560" cy="966371"/>
          </a:xfrm>
        </p:spPr>
        <p:txBody>
          <a:bodyPr/>
          <a:lstStyle/>
          <a:p>
            <a:r>
              <a:rPr lang="en-IN" dirty="0">
                <a:solidFill>
                  <a:schemeClr val="bg1"/>
                </a:solidFill>
              </a:rPr>
              <a:t>Insert Query</a:t>
            </a:r>
          </a:p>
        </p:txBody>
      </p:sp>
      <p:pic>
        <p:nvPicPr>
          <p:cNvPr id="3" name="Picture 2">
            <a:extLst>
              <a:ext uri="{FF2B5EF4-FFF2-40B4-BE49-F238E27FC236}">
                <a16:creationId xmlns:a16="http://schemas.microsoft.com/office/drawing/2014/main" xmlns="" id="{F2D026BB-43A0-4A52-85E9-7B5C54E686B4}"/>
              </a:ext>
            </a:extLst>
          </p:cNvPr>
          <p:cNvPicPr>
            <a:picLocks noChangeAspect="1"/>
          </p:cNvPicPr>
          <p:nvPr/>
        </p:nvPicPr>
        <p:blipFill>
          <a:blip r:embed="rId3"/>
          <a:stretch>
            <a:fillRect/>
          </a:stretch>
        </p:blipFill>
        <p:spPr>
          <a:xfrm>
            <a:off x="6842377" y="1549984"/>
            <a:ext cx="4924425" cy="4724400"/>
          </a:xfrm>
          <a:prstGeom prst="rect">
            <a:avLst/>
          </a:prstGeom>
        </p:spPr>
      </p:pic>
      <p:graphicFrame>
        <p:nvGraphicFramePr>
          <p:cNvPr id="4" name="Object 3">
            <a:hlinkClick r:id="" action="ppaction://ole?verb=0"/>
            <a:extLst>
              <a:ext uri="{FF2B5EF4-FFF2-40B4-BE49-F238E27FC236}">
                <a16:creationId xmlns:a16="http://schemas.microsoft.com/office/drawing/2014/main" xmlns="" id="{DB0DC3DC-04D1-4514-9A6D-68BF3A632DAB}"/>
              </a:ext>
            </a:extLst>
          </p:cNvPr>
          <p:cNvGraphicFramePr>
            <a:graphicFrameLocks noChangeAspect="1"/>
          </p:cNvGraphicFramePr>
          <p:nvPr>
            <p:extLst>
              <p:ext uri="{D42A27DB-BD31-4B8C-83A1-F6EECF244321}">
                <p14:modId xmlns:p14="http://schemas.microsoft.com/office/powerpoint/2010/main" val="696223422"/>
              </p:ext>
            </p:extLst>
          </p:nvPr>
        </p:nvGraphicFramePr>
        <p:xfrm>
          <a:off x="6479889" y="132290"/>
          <a:ext cx="3233774" cy="1285291"/>
        </p:xfrm>
        <a:graphic>
          <a:graphicData uri="http://schemas.openxmlformats.org/presentationml/2006/ole">
            <mc:AlternateContent xmlns:mc="http://schemas.openxmlformats.org/markup-compatibility/2006">
              <mc:Choice xmlns:v="urn:schemas-microsoft-com:vml" Requires="v">
                <p:oleObj spid="_x0000_s2065" name="Packager Shell Object" showAsIcon="1" r:id="rId4" imgW="883800" imgH="437400" progId="Package">
                  <p:embed/>
                </p:oleObj>
              </mc:Choice>
              <mc:Fallback>
                <p:oleObj name="Packager Shell Object" showAsIcon="1" r:id="rId4" imgW="883800" imgH="437400" progId="Package">
                  <p:embed/>
                  <p:pic>
                    <p:nvPicPr>
                      <p:cNvPr id="0" name=""/>
                      <p:cNvPicPr/>
                      <p:nvPr/>
                    </p:nvPicPr>
                    <p:blipFill>
                      <a:blip r:embed="rId5"/>
                      <a:stretch>
                        <a:fillRect/>
                      </a:stretch>
                    </p:blipFill>
                    <p:spPr>
                      <a:xfrm>
                        <a:off x="6479889" y="132290"/>
                        <a:ext cx="3233774" cy="1285291"/>
                      </a:xfrm>
                      <a:prstGeom prst="rect">
                        <a:avLst/>
                      </a:prstGeom>
                      <a:solidFill>
                        <a:schemeClr val="tx2">
                          <a:lumMod val="20000"/>
                          <a:lumOff val="80000"/>
                        </a:schemeClr>
                      </a:solidFill>
                      <a:ln>
                        <a:solidFill>
                          <a:schemeClr val="accent2">
                            <a:lumMod val="75000"/>
                          </a:schemeClr>
                        </a:solidFill>
                      </a:ln>
                    </p:spPr>
                  </p:pic>
                </p:oleObj>
              </mc:Fallback>
            </mc:AlternateContent>
          </a:graphicData>
        </a:graphic>
      </p:graphicFrame>
      <p:pic>
        <p:nvPicPr>
          <p:cNvPr id="5" name="Picture 4">
            <a:extLst>
              <a:ext uri="{FF2B5EF4-FFF2-40B4-BE49-F238E27FC236}">
                <a16:creationId xmlns:a16="http://schemas.microsoft.com/office/drawing/2014/main" xmlns="" id="{C165200F-7B6D-418A-9EE6-37DCA1575679}"/>
              </a:ext>
            </a:extLst>
          </p:cNvPr>
          <p:cNvPicPr>
            <a:picLocks noChangeAspect="1"/>
          </p:cNvPicPr>
          <p:nvPr/>
        </p:nvPicPr>
        <p:blipFill>
          <a:blip r:embed="rId6"/>
          <a:stretch>
            <a:fillRect/>
          </a:stretch>
        </p:blipFill>
        <p:spPr>
          <a:xfrm>
            <a:off x="99176" y="1217532"/>
            <a:ext cx="4629150" cy="2752725"/>
          </a:xfrm>
          <a:prstGeom prst="rect">
            <a:avLst/>
          </a:prstGeom>
        </p:spPr>
      </p:pic>
      <p:pic>
        <p:nvPicPr>
          <p:cNvPr id="7" name="Picture 6">
            <a:extLst>
              <a:ext uri="{FF2B5EF4-FFF2-40B4-BE49-F238E27FC236}">
                <a16:creationId xmlns:a16="http://schemas.microsoft.com/office/drawing/2014/main" xmlns="" id="{3BC6E17F-0DEE-466E-93D6-A50CD16BDFCB}"/>
              </a:ext>
            </a:extLst>
          </p:cNvPr>
          <p:cNvPicPr>
            <a:picLocks noChangeAspect="1"/>
          </p:cNvPicPr>
          <p:nvPr/>
        </p:nvPicPr>
        <p:blipFill>
          <a:blip r:embed="rId7"/>
          <a:stretch>
            <a:fillRect/>
          </a:stretch>
        </p:blipFill>
        <p:spPr>
          <a:xfrm>
            <a:off x="231523" y="3970257"/>
            <a:ext cx="3257550" cy="3343275"/>
          </a:xfrm>
          <a:prstGeom prst="rect">
            <a:avLst/>
          </a:prstGeom>
        </p:spPr>
      </p:pic>
      <p:cxnSp>
        <p:nvCxnSpPr>
          <p:cNvPr id="11" name="Straight Arrow Connector 10">
            <a:extLst>
              <a:ext uri="{FF2B5EF4-FFF2-40B4-BE49-F238E27FC236}">
                <a16:creationId xmlns:a16="http://schemas.microsoft.com/office/drawing/2014/main" xmlns="" id="{1E6CB6E2-D0E5-4B38-8DE4-5C6E0C8096EB}"/>
              </a:ext>
            </a:extLst>
          </p:cNvPr>
          <p:cNvCxnSpPr>
            <a:cxnSpLocks/>
          </p:cNvCxnSpPr>
          <p:nvPr/>
        </p:nvCxnSpPr>
        <p:spPr>
          <a:xfrm>
            <a:off x="4523874" y="3019926"/>
            <a:ext cx="2165684" cy="4331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9D0B3943-19F3-4E4C-9651-56557A325139}"/>
              </a:ext>
            </a:extLst>
          </p:cNvPr>
          <p:cNvCxnSpPr>
            <a:cxnSpLocks/>
          </p:cNvCxnSpPr>
          <p:nvPr/>
        </p:nvCxnSpPr>
        <p:spPr>
          <a:xfrm flipV="1">
            <a:off x="3705726" y="4271211"/>
            <a:ext cx="3136651" cy="13234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81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Update Query</a:t>
            </a:r>
          </a:p>
        </p:txBody>
      </p:sp>
      <p:pic>
        <p:nvPicPr>
          <p:cNvPr id="3" name="Picture 2">
            <a:extLst>
              <a:ext uri="{FF2B5EF4-FFF2-40B4-BE49-F238E27FC236}">
                <a16:creationId xmlns:a16="http://schemas.microsoft.com/office/drawing/2014/main" xmlns="" id="{CA014B45-CA50-4E69-94A8-B2B47CCD8CC7}"/>
              </a:ext>
            </a:extLst>
          </p:cNvPr>
          <p:cNvPicPr>
            <a:picLocks noChangeAspect="1"/>
          </p:cNvPicPr>
          <p:nvPr/>
        </p:nvPicPr>
        <p:blipFill>
          <a:blip r:embed="rId2"/>
          <a:stretch>
            <a:fillRect/>
          </a:stretch>
        </p:blipFill>
        <p:spPr>
          <a:xfrm>
            <a:off x="0" y="1469707"/>
            <a:ext cx="6270041" cy="2136458"/>
          </a:xfrm>
          <a:prstGeom prst="rect">
            <a:avLst/>
          </a:prstGeom>
          <a:ln w="38100">
            <a:solidFill>
              <a:schemeClr val="tx1"/>
            </a:solidFill>
          </a:ln>
        </p:spPr>
      </p:pic>
      <p:sp>
        <p:nvSpPr>
          <p:cNvPr id="4" name="Rectangle 3">
            <a:extLst>
              <a:ext uri="{FF2B5EF4-FFF2-40B4-BE49-F238E27FC236}">
                <a16:creationId xmlns:a16="http://schemas.microsoft.com/office/drawing/2014/main" xmlns="" id="{22B9C0D8-2F9E-49C2-80C0-347427E0A5C0}"/>
              </a:ext>
            </a:extLst>
          </p:cNvPr>
          <p:cNvSpPr/>
          <p:nvPr/>
        </p:nvSpPr>
        <p:spPr>
          <a:xfrm>
            <a:off x="0" y="3606165"/>
            <a:ext cx="11720346" cy="1323439"/>
          </a:xfrm>
          <a:prstGeom prst="rect">
            <a:avLst/>
          </a:prstGeom>
        </p:spPr>
        <p:txBody>
          <a:bodyPr wrap="square">
            <a:spAutoFit/>
          </a:bodyPr>
          <a:lstStyle/>
          <a:p>
            <a:r>
              <a:rPr lang="en-IN" sz="4000" dirty="0"/>
              <a:t>update instructor set </a:t>
            </a:r>
            <a:r>
              <a:rPr lang="en-IN" sz="4000" dirty="0" err="1"/>
              <a:t>jobstartyear</a:t>
            </a:r>
            <a:r>
              <a:rPr lang="en-IN" sz="4000" dirty="0"/>
              <a:t> = 2010 where </a:t>
            </a:r>
            <a:r>
              <a:rPr lang="en-IN" sz="4000" dirty="0" err="1"/>
              <a:t>instructorcode</a:t>
            </a:r>
            <a:r>
              <a:rPr lang="en-IN" sz="4000" dirty="0"/>
              <a:t> = 165;</a:t>
            </a:r>
          </a:p>
        </p:txBody>
      </p:sp>
      <p:pic>
        <p:nvPicPr>
          <p:cNvPr id="5" name="Picture 4">
            <a:extLst>
              <a:ext uri="{FF2B5EF4-FFF2-40B4-BE49-F238E27FC236}">
                <a16:creationId xmlns:a16="http://schemas.microsoft.com/office/drawing/2014/main" xmlns="" id="{95199EEA-5047-4433-B0C8-D769A1D77BD6}"/>
              </a:ext>
            </a:extLst>
          </p:cNvPr>
          <p:cNvPicPr>
            <a:picLocks noChangeAspect="1"/>
          </p:cNvPicPr>
          <p:nvPr/>
        </p:nvPicPr>
        <p:blipFill>
          <a:blip r:embed="rId3"/>
          <a:stretch>
            <a:fillRect/>
          </a:stretch>
        </p:blipFill>
        <p:spPr>
          <a:xfrm>
            <a:off x="3499602" y="4929604"/>
            <a:ext cx="8002588" cy="2473773"/>
          </a:xfrm>
          <a:prstGeom prst="rect">
            <a:avLst/>
          </a:prstGeom>
          <a:ln w="57150">
            <a:solidFill>
              <a:srgbClr val="0070C0"/>
            </a:solidFill>
          </a:ln>
        </p:spPr>
      </p:pic>
      <p:sp>
        <p:nvSpPr>
          <p:cNvPr id="6" name="Arrow: Curved Right 5">
            <a:extLst>
              <a:ext uri="{FF2B5EF4-FFF2-40B4-BE49-F238E27FC236}">
                <a16:creationId xmlns:a16="http://schemas.microsoft.com/office/drawing/2014/main" xmlns="" id="{8CE196C4-A45E-4A58-9044-9A32D24F817E}"/>
              </a:ext>
            </a:extLst>
          </p:cNvPr>
          <p:cNvSpPr/>
          <p:nvPr/>
        </p:nvSpPr>
        <p:spPr>
          <a:xfrm rot="19610843">
            <a:off x="1888957" y="5185611"/>
            <a:ext cx="782053" cy="140766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332147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Select Statements</a:t>
            </a:r>
          </a:p>
        </p:txBody>
      </p:sp>
      <p:sp>
        <p:nvSpPr>
          <p:cNvPr id="3" name="TextBox 2">
            <a:extLst>
              <a:ext uri="{FF2B5EF4-FFF2-40B4-BE49-F238E27FC236}">
                <a16:creationId xmlns:a16="http://schemas.microsoft.com/office/drawing/2014/main" xmlns="" id="{371DA40A-73C7-4959-9B52-2B11D16BFD95}"/>
              </a:ext>
            </a:extLst>
          </p:cNvPr>
          <p:cNvSpPr txBox="1"/>
          <p:nvPr/>
        </p:nvSpPr>
        <p:spPr>
          <a:xfrm>
            <a:off x="288758" y="1997242"/>
            <a:ext cx="1745029" cy="3139321"/>
          </a:xfrm>
          <a:prstGeom prst="rect">
            <a:avLst/>
          </a:prstGeom>
          <a:noFill/>
        </p:spPr>
        <p:txBody>
          <a:bodyPr wrap="none" rtlCol="0">
            <a:spAutoFit/>
          </a:bodyPr>
          <a:lstStyle/>
          <a:p>
            <a:pPr marL="342900" indent="-342900">
              <a:buAutoNum type="arabicParenR"/>
            </a:pPr>
            <a:r>
              <a:rPr lang="en-IN" dirty="0"/>
              <a:t>Where</a:t>
            </a:r>
          </a:p>
          <a:p>
            <a:pPr marL="342900" indent="-342900">
              <a:buAutoNum type="arabicParenR"/>
            </a:pPr>
            <a:r>
              <a:rPr lang="en-IN" dirty="0"/>
              <a:t>In </a:t>
            </a:r>
          </a:p>
          <a:p>
            <a:pPr marL="342900" indent="-342900">
              <a:buAutoNum type="arabicParenR"/>
            </a:pPr>
            <a:r>
              <a:rPr lang="en-IN" dirty="0"/>
              <a:t>Not In </a:t>
            </a:r>
          </a:p>
          <a:p>
            <a:pPr marL="342900" indent="-342900">
              <a:buAutoNum type="arabicParenR"/>
            </a:pPr>
            <a:r>
              <a:rPr lang="en-IN" dirty="0"/>
              <a:t>Between</a:t>
            </a:r>
          </a:p>
          <a:p>
            <a:pPr marL="342900" indent="-342900">
              <a:buAutoNum type="arabicParenR"/>
            </a:pPr>
            <a:r>
              <a:rPr lang="en-IN" dirty="0"/>
              <a:t>AND &amp; OR</a:t>
            </a:r>
          </a:p>
          <a:p>
            <a:pPr marL="342900" indent="-342900">
              <a:buAutoNum type="arabicParenR"/>
            </a:pPr>
            <a:r>
              <a:rPr lang="en-IN" dirty="0"/>
              <a:t>LIKE</a:t>
            </a:r>
          </a:p>
          <a:p>
            <a:pPr marL="342900" indent="-342900">
              <a:buAutoNum type="arabicParenR"/>
            </a:pPr>
            <a:r>
              <a:rPr lang="en-IN" dirty="0"/>
              <a:t>ORDER BY</a:t>
            </a:r>
          </a:p>
          <a:p>
            <a:pPr marL="342900" indent="-342900">
              <a:buAutoNum type="arabicParenR"/>
            </a:pPr>
            <a:r>
              <a:rPr lang="en-IN" dirty="0"/>
              <a:t>GROUP BY</a:t>
            </a:r>
          </a:p>
          <a:p>
            <a:pPr marL="342900" indent="-342900">
              <a:buAutoNum type="arabicParenR"/>
            </a:pPr>
            <a:r>
              <a:rPr lang="en-IN" dirty="0"/>
              <a:t>HAVING</a:t>
            </a:r>
          </a:p>
          <a:p>
            <a:pPr marL="342900" indent="-342900">
              <a:buAutoNum type="arabicParenR"/>
            </a:pPr>
            <a:r>
              <a:rPr lang="en-IN" dirty="0"/>
              <a:t>UNIQUE</a:t>
            </a:r>
          </a:p>
          <a:p>
            <a:endParaRPr lang="en-IN" dirty="0"/>
          </a:p>
        </p:txBody>
      </p:sp>
      <p:sp>
        <p:nvSpPr>
          <p:cNvPr id="4" name="TextBox 3">
            <a:extLst>
              <a:ext uri="{FF2B5EF4-FFF2-40B4-BE49-F238E27FC236}">
                <a16:creationId xmlns:a16="http://schemas.microsoft.com/office/drawing/2014/main" xmlns="" id="{192E561F-7596-43EB-A1E4-8CFD2E44BB2C}"/>
              </a:ext>
            </a:extLst>
          </p:cNvPr>
          <p:cNvSpPr txBox="1"/>
          <p:nvPr/>
        </p:nvSpPr>
        <p:spPr>
          <a:xfrm>
            <a:off x="4296187" y="1997242"/>
            <a:ext cx="1702133" cy="2585323"/>
          </a:xfrm>
          <a:prstGeom prst="rect">
            <a:avLst/>
          </a:prstGeom>
          <a:noFill/>
        </p:spPr>
        <p:txBody>
          <a:bodyPr wrap="none" rtlCol="0">
            <a:spAutoFit/>
          </a:bodyPr>
          <a:lstStyle/>
          <a:p>
            <a:r>
              <a:rPr lang="en-IN" dirty="0"/>
              <a:t>SQL Functions</a:t>
            </a:r>
          </a:p>
          <a:p>
            <a:endParaRPr lang="en-IN" dirty="0"/>
          </a:p>
          <a:p>
            <a:pPr marL="342900" indent="-342900">
              <a:buAutoNum type="arabicParenR"/>
            </a:pPr>
            <a:r>
              <a:rPr lang="en-IN" dirty="0"/>
              <a:t>Average</a:t>
            </a:r>
          </a:p>
          <a:p>
            <a:pPr marL="342900" indent="-342900">
              <a:buAutoNum type="arabicParenR"/>
            </a:pPr>
            <a:r>
              <a:rPr lang="en-IN" dirty="0"/>
              <a:t>Count</a:t>
            </a:r>
          </a:p>
          <a:p>
            <a:pPr marL="342900" indent="-342900">
              <a:buAutoNum type="arabicParenR"/>
            </a:pPr>
            <a:r>
              <a:rPr lang="en-IN" dirty="0"/>
              <a:t>MAX</a:t>
            </a:r>
          </a:p>
          <a:p>
            <a:pPr marL="342900" indent="-342900">
              <a:buAutoNum type="arabicParenR"/>
            </a:pPr>
            <a:r>
              <a:rPr lang="en-IN" dirty="0"/>
              <a:t>MIN</a:t>
            </a:r>
          </a:p>
          <a:p>
            <a:pPr marL="342900" indent="-342900">
              <a:buAutoNum type="arabicParenR"/>
            </a:pPr>
            <a:r>
              <a:rPr lang="en-IN" dirty="0"/>
              <a:t>SUM</a:t>
            </a:r>
          </a:p>
          <a:p>
            <a:pPr marL="342900" indent="-342900">
              <a:buAutoNum type="arabicParenR"/>
            </a:pPr>
            <a:r>
              <a:rPr lang="en-IN" dirty="0"/>
              <a:t>ROUND</a:t>
            </a:r>
          </a:p>
          <a:p>
            <a:pPr marL="342900" indent="-342900">
              <a:buAutoNum type="arabicParenR"/>
            </a:pPr>
            <a:endParaRPr lang="en-IN" dirty="0"/>
          </a:p>
        </p:txBody>
      </p:sp>
    </p:spTree>
    <p:extLst>
      <p:ext uri="{BB962C8B-B14F-4D97-AF65-F5344CB8AC3E}">
        <p14:creationId xmlns:p14="http://schemas.microsoft.com/office/powerpoint/2010/main" val="2769936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Select Statements – Group By</a:t>
            </a:r>
          </a:p>
        </p:txBody>
      </p:sp>
      <p:pic>
        <p:nvPicPr>
          <p:cNvPr id="3" name="Picture 2">
            <a:extLst>
              <a:ext uri="{FF2B5EF4-FFF2-40B4-BE49-F238E27FC236}">
                <a16:creationId xmlns:a16="http://schemas.microsoft.com/office/drawing/2014/main" xmlns="" id="{C2541CD3-DB54-4064-A66A-7104CD513246}"/>
              </a:ext>
            </a:extLst>
          </p:cNvPr>
          <p:cNvPicPr>
            <a:picLocks noChangeAspect="1"/>
          </p:cNvPicPr>
          <p:nvPr/>
        </p:nvPicPr>
        <p:blipFill>
          <a:blip r:embed="rId2"/>
          <a:stretch>
            <a:fillRect/>
          </a:stretch>
        </p:blipFill>
        <p:spPr>
          <a:xfrm>
            <a:off x="129004" y="1473533"/>
            <a:ext cx="4810125" cy="3914775"/>
          </a:xfrm>
          <a:prstGeom prst="rect">
            <a:avLst/>
          </a:prstGeom>
        </p:spPr>
      </p:pic>
      <p:pic>
        <p:nvPicPr>
          <p:cNvPr id="4" name="Picture 3">
            <a:extLst>
              <a:ext uri="{FF2B5EF4-FFF2-40B4-BE49-F238E27FC236}">
                <a16:creationId xmlns:a16="http://schemas.microsoft.com/office/drawing/2014/main" xmlns="" id="{1EB31A05-DE5A-4744-8B5A-9201EF85B580}"/>
              </a:ext>
            </a:extLst>
          </p:cNvPr>
          <p:cNvPicPr>
            <a:picLocks noChangeAspect="1"/>
          </p:cNvPicPr>
          <p:nvPr/>
        </p:nvPicPr>
        <p:blipFill>
          <a:blip r:embed="rId3"/>
          <a:stretch>
            <a:fillRect/>
          </a:stretch>
        </p:blipFill>
        <p:spPr>
          <a:xfrm>
            <a:off x="4108541" y="4717507"/>
            <a:ext cx="7760780" cy="2737269"/>
          </a:xfrm>
          <a:prstGeom prst="rect">
            <a:avLst/>
          </a:prstGeom>
        </p:spPr>
      </p:pic>
      <p:sp>
        <p:nvSpPr>
          <p:cNvPr id="5" name="Arrow: Curved Left 4">
            <a:extLst>
              <a:ext uri="{FF2B5EF4-FFF2-40B4-BE49-F238E27FC236}">
                <a16:creationId xmlns:a16="http://schemas.microsoft.com/office/drawing/2014/main" xmlns="" id="{05D62FCE-A21D-4AD3-85ED-37CEE5FDB8A0}"/>
              </a:ext>
            </a:extLst>
          </p:cNvPr>
          <p:cNvSpPr/>
          <p:nvPr/>
        </p:nvSpPr>
        <p:spPr>
          <a:xfrm rot="19801283">
            <a:off x="5576384" y="2642586"/>
            <a:ext cx="1088672" cy="2001040"/>
          </a:xfrm>
          <a:prstGeom prst="curvedLeftArrow">
            <a:avLst>
              <a:gd name="adj1" fmla="val 13552"/>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xmlns="" id="{83DBF0C8-DA43-41A1-A8F9-0C19BD4CB06E}"/>
              </a:ext>
            </a:extLst>
          </p:cNvPr>
          <p:cNvSpPr txBox="1"/>
          <p:nvPr/>
        </p:nvSpPr>
        <p:spPr>
          <a:xfrm>
            <a:off x="5265236" y="1565416"/>
            <a:ext cx="5912901" cy="646331"/>
          </a:xfrm>
          <a:prstGeom prst="rect">
            <a:avLst/>
          </a:prstGeom>
          <a:noFill/>
        </p:spPr>
        <p:txBody>
          <a:bodyPr wrap="none" rtlCol="0">
            <a:spAutoFit/>
          </a:bodyPr>
          <a:lstStyle/>
          <a:p>
            <a:r>
              <a:rPr lang="en-IN" dirty="0"/>
              <a:t>Objective : To find how many courses handled by trainer</a:t>
            </a:r>
          </a:p>
          <a:p>
            <a:r>
              <a:rPr lang="en-IN" dirty="0"/>
              <a:t>                   number 731</a:t>
            </a:r>
          </a:p>
        </p:txBody>
      </p:sp>
    </p:spTree>
    <p:extLst>
      <p:ext uri="{BB962C8B-B14F-4D97-AF65-F5344CB8AC3E}">
        <p14:creationId xmlns:p14="http://schemas.microsoft.com/office/powerpoint/2010/main" val="1458077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Select Statements – Group By Continue…</a:t>
            </a:r>
          </a:p>
        </p:txBody>
      </p:sp>
      <p:pic>
        <p:nvPicPr>
          <p:cNvPr id="3" name="Picture 2">
            <a:extLst>
              <a:ext uri="{FF2B5EF4-FFF2-40B4-BE49-F238E27FC236}">
                <a16:creationId xmlns:a16="http://schemas.microsoft.com/office/drawing/2014/main" xmlns="" id="{DFDE0531-CB74-4C93-9F20-3FF0A68CA82E}"/>
              </a:ext>
            </a:extLst>
          </p:cNvPr>
          <p:cNvPicPr>
            <a:picLocks noChangeAspect="1"/>
          </p:cNvPicPr>
          <p:nvPr/>
        </p:nvPicPr>
        <p:blipFill>
          <a:blip r:embed="rId2"/>
          <a:stretch>
            <a:fillRect/>
          </a:stretch>
        </p:blipFill>
        <p:spPr>
          <a:xfrm>
            <a:off x="241048" y="2493461"/>
            <a:ext cx="9143583" cy="4911842"/>
          </a:xfrm>
          <a:prstGeom prst="rect">
            <a:avLst/>
          </a:prstGeom>
        </p:spPr>
      </p:pic>
      <p:sp>
        <p:nvSpPr>
          <p:cNvPr id="4" name="TextBox 3">
            <a:extLst>
              <a:ext uri="{FF2B5EF4-FFF2-40B4-BE49-F238E27FC236}">
                <a16:creationId xmlns:a16="http://schemas.microsoft.com/office/drawing/2014/main" xmlns="" id="{EA59E272-66BB-47F5-8346-8323C9016997}"/>
              </a:ext>
            </a:extLst>
          </p:cNvPr>
          <p:cNvSpPr txBox="1"/>
          <p:nvPr/>
        </p:nvSpPr>
        <p:spPr>
          <a:xfrm>
            <a:off x="241049" y="1744577"/>
            <a:ext cx="6304130" cy="369332"/>
          </a:xfrm>
          <a:prstGeom prst="rect">
            <a:avLst/>
          </a:prstGeom>
          <a:noFill/>
        </p:spPr>
        <p:txBody>
          <a:bodyPr wrap="square" rtlCol="0">
            <a:spAutoFit/>
          </a:bodyPr>
          <a:lstStyle/>
          <a:p>
            <a:r>
              <a:rPr lang="en-IN" dirty="0"/>
              <a:t>Objective :  How many courses handled by trainers</a:t>
            </a:r>
          </a:p>
        </p:txBody>
      </p:sp>
      <p:sp>
        <p:nvSpPr>
          <p:cNvPr id="5" name="TextBox 4">
            <a:extLst>
              <a:ext uri="{FF2B5EF4-FFF2-40B4-BE49-F238E27FC236}">
                <a16:creationId xmlns:a16="http://schemas.microsoft.com/office/drawing/2014/main" xmlns="" id="{CD546628-D23B-4748-83AA-A0E85FE4180B}"/>
              </a:ext>
            </a:extLst>
          </p:cNvPr>
          <p:cNvSpPr txBox="1"/>
          <p:nvPr/>
        </p:nvSpPr>
        <p:spPr>
          <a:xfrm>
            <a:off x="7062536" y="6359346"/>
            <a:ext cx="4826962" cy="1200329"/>
          </a:xfrm>
          <a:prstGeom prst="rect">
            <a:avLst/>
          </a:prstGeom>
          <a:noFill/>
        </p:spPr>
        <p:txBody>
          <a:bodyPr wrap="none" rtlCol="0">
            <a:spAutoFit/>
          </a:bodyPr>
          <a:lstStyle/>
          <a:p>
            <a:r>
              <a:rPr lang="en-IN" i="1" dirty="0">
                <a:solidFill>
                  <a:schemeClr val="tx2">
                    <a:lumMod val="75000"/>
                  </a:schemeClr>
                </a:solidFill>
              </a:rPr>
              <a:t>Self Work : Change column name count(*) to </a:t>
            </a:r>
          </a:p>
          <a:p>
            <a:r>
              <a:rPr lang="en-IN" i="1" dirty="0">
                <a:solidFill>
                  <a:schemeClr val="tx2">
                    <a:lumMod val="75000"/>
                  </a:schemeClr>
                </a:solidFill>
              </a:rPr>
              <a:t>                   </a:t>
            </a:r>
            <a:r>
              <a:rPr lang="en-IN" i="1" dirty="0" err="1">
                <a:solidFill>
                  <a:schemeClr val="tx2">
                    <a:lumMod val="75000"/>
                  </a:schemeClr>
                </a:solidFill>
              </a:rPr>
              <a:t>Number_Of_Courses</a:t>
            </a:r>
            <a:endParaRPr lang="en-IN" i="1" dirty="0">
              <a:solidFill>
                <a:schemeClr val="tx2">
                  <a:lumMod val="75000"/>
                </a:schemeClr>
              </a:solidFill>
            </a:endParaRPr>
          </a:p>
          <a:p>
            <a:endParaRPr lang="en-IN" i="1" dirty="0">
              <a:solidFill>
                <a:schemeClr val="tx2">
                  <a:lumMod val="75000"/>
                </a:schemeClr>
              </a:solidFill>
            </a:endParaRPr>
          </a:p>
          <a:p>
            <a:r>
              <a:rPr lang="en-IN" i="1" dirty="0">
                <a:solidFill>
                  <a:schemeClr val="tx2">
                    <a:lumMod val="75000"/>
                  </a:schemeClr>
                </a:solidFill>
              </a:rPr>
              <a:t>Hint : learn ‘as’ constraint</a:t>
            </a:r>
          </a:p>
        </p:txBody>
      </p:sp>
    </p:spTree>
    <p:extLst>
      <p:ext uri="{BB962C8B-B14F-4D97-AF65-F5344CB8AC3E}">
        <p14:creationId xmlns:p14="http://schemas.microsoft.com/office/powerpoint/2010/main" val="39561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605D1-0FFC-43EC-B0A0-67B3318BF6EB}"/>
              </a:ext>
            </a:extLst>
          </p:cNvPr>
          <p:cNvSpPr>
            <a:spLocks noGrp="1"/>
          </p:cNvSpPr>
          <p:nvPr>
            <p:ph type="title"/>
          </p:nvPr>
        </p:nvSpPr>
        <p:spPr>
          <a:xfrm>
            <a:off x="364864" y="145203"/>
            <a:ext cx="10798560" cy="1262160"/>
          </a:xfrm>
        </p:spPr>
        <p:txBody>
          <a:bodyPr/>
          <a:lstStyle/>
          <a:p>
            <a:r>
              <a:rPr lang="en-IN" dirty="0">
                <a:solidFill>
                  <a:schemeClr val="bg1"/>
                </a:solidFill>
              </a:rPr>
              <a:t>Joins</a:t>
            </a:r>
          </a:p>
        </p:txBody>
      </p:sp>
      <p:sp>
        <p:nvSpPr>
          <p:cNvPr id="4" name="TextBox 3">
            <a:extLst>
              <a:ext uri="{FF2B5EF4-FFF2-40B4-BE49-F238E27FC236}">
                <a16:creationId xmlns:a16="http://schemas.microsoft.com/office/drawing/2014/main" xmlns="" id="{4E874341-2C99-4EC6-B01C-543B6DA071C3}"/>
              </a:ext>
            </a:extLst>
          </p:cNvPr>
          <p:cNvSpPr txBox="1"/>
          <p:nvPr/>
        </p:nvSpPr>
        <p:spPr>
          <a:xfrm>
            <a:off x="234175" y="1618930"/>
            <a:ext cx="11664175" cy="646331"/>
          </a:xfrm>
          <a:prstGeom prst="rect">
            <a:avLst/>
          </a:prstGeom>
          <a:noFill/>
        </p:spPr>
        <p:txBody>
          <a:bodyPr wrap="square">
            <a:spAutoFit/>
          </a:bodyPr>
          <a:lstStyle/>
          <a:p>
            <a:r>
              <a:rPr lang="en-GB" i="1" dirty="0">
                <a:effectLst/>
                <a:latin typeface="-apple-system"/>
              </a:rPr>
              <a:t>A relational database consists of multiple related tables linking together using common columns, which are known as </a:t>
            </a:r>
            <a:r>
              <a:rPr lang="en-GB" i="1" u="none" strike="noStrike" dirty="0">
                <a:effectLst/>
                <a:latin typeface="-apple-system"/>
              </a:rPr>
              <a:t>foreign key </a:t>
            </a:r>
            <a:r>
              <a:rPr lang="en-GB" i="1" dirty="0">
                <a:effectLst/>
                <a:latin typeface="-apple-system"/>
              </a:rPr>
              <a:t>columns. Because of this, data in each table is incomplete from the business perspective.</a:t>
            </a:r>
            <a:endParaRPr lang="en-IN" i="1" dirty="0"/>
          </a:p>
        </p:txBody>
      </p:sp>
      <p:pic>
        <p:nvPicPr>
          <p:cNvPr id="6" name="Picture 5">
            <a:extLst>
              <a:ext uri="{FF2B5EF4-FFF2-40B4-BE49-F238E27FC236}">
                <a16:creationId xmlns:a16="http://schemas.microsoft.com/office/drawing/2014/main" xmlns="" id="{BE9AAA4E-6CEF-4173-8EE3-8A98A5827002}"/>
              </a:ext>
            </a:extLst>
          </p:cNvPr>
          <p:cNvPicPr>
            <a:picLocks noChangeAspect="1"/>
          </p:cNvPicPr>
          <p:nvPr/>
        </p:nvPicPr>
        <p:blipFill>
          <a:blip r:embed="rId3"/>
          <a:stretch>
            <a:fillRect/>
          </a:stretch>
        </p:blipFill>
        <p:spPr>
          <a:xfrm>
            <a:off x="1228415" y="2298288"/>
            <a:ext cx="8448675" cy="3276600"/>
          </a:xfrm>
          <a:prstGeom prst="rect">
            <a:avLst/>
          </a:prstGeom>
        </p:spPr>
      </p:pic>
      <p:sp>
        <p:nvSpPr>
          <p:cNvPr id="8" name="Rectangle 2">
            <a:extLst>
              <a:ext uri="{FF2B5EF4-FFF2-40B4-BE49-F238E27FC236}">
                <a16:creationId xmlns:a16="http://schemas.microsoft.com/office/drawing/2014/main" xmlns="" id="{1881167E-72EF-4AD7-A187-0B20402229F6}"/>
              </a:ext>
            </a:extLst>
          </p:cNvPr>
          <p:cNvSpPr>
            <a:spLocks noChangeArrowheads="1"/>
          </p:cNvSpPr>
          <p:nvPr/>
        </p:nvSpPr>
        <p:spPr bwMode="auto">
          <a:xfrm>
            <a:off x="234175" y="5954751"/>
            <a:ext cx="119429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en-US" altLang="en-US" i="1" dirty="0">
                <a:latin typeface="-apple-system"/>
              </a:rPr>
              <a:t>To get complete information, we have to query data from both </a:t>
            </a:r>
            <a:r>
              <a:rPr lang="en-US" altLang="en-US" b="1" i="1" dirty="0">
                <a:latin typeface="-apple-system"/>
              </a:rPr>
              <a:t>Instructor &amp; Course</a:t>
            </a:r>
            <a:r>
              <a:rPr lang="en-US" altLang="en-US" i="1" dirty="0">
                <a:latin typeface="-apple-system"/>
              </a:rPr>
              <a:t> tables. </a:t>
            </a:r>
          </a:p>
          <a:p>
            <a:pPr marR="0" lvl="0" indent="0" eaLnBrk="1" fontAlgn="base" hangingPunct="1">
              <a:lnSpc>
                <a:spcPct val="100000"/>
              </a:lnSpc>
              <a:spcBef>
                <a:spcPct val="0"/>
              </a:spcBef>
              <a:spcAft>
                <a:spcPct val="0"/>
              </a:spcAft>
              <a:buClrTx/>
              <a:buSzTx/>
              <a:buFontTx/>
              <a:buNone/>
              <a:tabLst/>
            </a:pPr>
            <a:r>
              <a:rPr lang="en-GB" i="1" dirty="0">
                <a:latin typeface="-apple-system"/>
              </a:rPr>
              <a:t>A join is a method of linking data between one or more tables based on values of the common column between the tables.</a:t>
            </a:r>
            <a:endParaRPr lang="en-US" altLang="en-US" i="1" dirty="0">
              <a:latin typeface="-apple-system"/>
            </a:endParaRPr>
          </a:p>
        </p:txBody>
      </p:sp>
    </p:spTree>
    <p:extLst>
      <p:ext uri="{BB962C8B-B14F-4D97-AF65-F5344CB8AC3E}">
        <p14:creationId xmlns:p14="http://schemas.microsoft.com/office/powerpoint/2010/main" val="1758297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E5081-5741-465C-8561-22C92D6C0AB1}"/>
              </a:ext>
            </a:extLst>
          </p:cNvPr>
          <p:cNvSpPr>
            <a:spLocks noGrp="1"/>
          </p:cNvSpPr>
          <p:nvPr>
            <p:ph type="title"/>
          </p:nvPr>
        </p:nvSpPr>
        <p:spPr/>
        <p:txBody>
          <a:bodyPr/>
          <a:lstStyle/>
          <a:p>
            <a:r>
              <a:rPr lang="en-IN" dirty="0">
                <a:solidFill>
                  <a:schemeClr val="bg1"/>
                </a:solidFill>
              </a:rPr>
              <a:t>Terminology </a:t>
            </a:r>
          </a:p>
        </p:txBody>
      </p:sp>
      <p:sp>
        <p:nvSpPr>
          <p:cNvPr id="3" name="Text Placeholder 2">
            <a:extLst>
              <a:ext uri="{FF2B5EF4-FFF2-40B4-BE49-F238E27FC236}">
                <a16:creationId xmlns:a16="http://schemas.microsoft.com/office/drawing/2014/main" xmlns="" id="{9930628C-2D62-4BEB-BB4B-92DC5A1EC45E}"/>
              </a:ext>
            </a:extLst>
          </p:cNvPr>
          <p:cNvSpPr>
            <a:spLocks noGrp="1"/>
          </p:cNvSpPr>
          <p:nvPr>
            <p:ph type="body"/>
          </p:nvPr>
        </p:nvSpPr>
        <p:spPr>
          <a:xfrm>
            <a:off x="259070" y="1563479"/>
            <a:ext cx="11405391" cy="2363751"/>
          </a:xfrm>
        </p:spPr>
        <p:txBody>
          <a:bodyPr>
            <a:normAutofit fontScale="77500" lnSpcReduction="20000"/>
          </a:bodyPr>
          <a:lstStyle/>
          <a:p>
            <a:pPr marL="0" indent="0">
              <a:buNone/>
            </a:pPr>
            <a:r>
              <a:rPr lang="en-IN" b="1" dirty="0"/>
              <a:t>What is Left and Right Table ?</a:t>
            </a:r>
          </a:p>
          <a:p>
            <a:pPr>
              <a:buFont typeface="Wingdings" panose="05000000000000000000" pitchFamily="2" charset="2"/>
              <a:buChar char="ü"/>
            </a:pPr>
            <a:endParaRPr lang="en-IN" b="1" dirty="0"/>
          </a:p>
          <a:p>
            <a:pPr>
              <a:buFont typeface="Wingdings" panose="05000000000000000000" pitchFamily="2" charset="2"/>
              <a:buChar char="ü"/>
            </a:pPr>
            <a:r>
              <a:rPr lang="en-IN" dirty="0"/>
              <a:t> Left Table : - The Table which used to make select statement.</a:t>
            </a:r>
          </a:p>
          <a:p>
            <a:pPr>
              <a:buFont typeface="Wingdings" panose="05000000000000000000" pitchFamily="2" charset="2"/>
              <a:buChar char="ü"/>
            </a:pPr>
            <a:r>
              <a:rPr lang="en-IN" dirty="0"/>
              <a:t>Right Table :- The Table which used for joining left table </a:t>
            </a:r>
          </a:p>
          <a:p>
            <a:pPr marL="0" indent="0">
              <a:buNone/>
            </a:pPr>
            <a:endParaRPr lang="en-IN" b="1" dirty="0"/>
          </a:p>
        </p:txBody>
      </p:sp>
    </p:spTree>
    <p:extLst>
      <p:ext uri="{BB962C8B-B14F-4D97-AF65-F5344CB8AC3E}">
        <p14:creationId xmlns:p14="http://schemas.microsoft.com/office/powerpoint/2010/main" val="3833654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F14CC6-A751-4691-A533-DB72C773C997}"/>
              </a:ext>
            </a:extLst>
          </p:cNvPr>
          <p:cNvSpPr>
            <a:spLocks noGrp="1"/>
          </p:cNvSpPr>
          <p:nvPr>
            <p:ph type="title"/>
          </p:nvPr>
        </p:nvSpPr>
        <p:spPr/>
        <p:txBody>
          <a:bodyPr/>
          <a:lstStyle/>
          <a:p>
            <a:r>
              <a:rPr lang="en-IN" dirty="0">
                <a:solidFill>
                  <a:schemeClr val="bg1"/>
                </a:solidFill>
              </a:rPr>
              <a:t>Where to Use Inner Join</a:t>
            </a:r>
          </a:p>
        </p:txBody>
      </p:sp>
      <p:sp>
        <p:nvSpPr>
          <p:cNvPr id="4" name="TextBox 3">
            <a:extLst>
              <a:ext uri="{FF2B5EF4-FFF2-40B4-BE49-F238E27FC236}">
                <a16:creationId xmlns:a16="http://schemas.microsoft.com/office/drawing/2014/main" xmlns="" id="{C87A540E-9DF4-4B8A-848C-1C0D65BCF261}"/>
              </a:ext>
            </a:extLst>
          </p:cNvPr>
          <p:cNvSpPr txBox="1"/>
          <p:nvPr/>
        </p:nvSpPr>
        <p:spPr>
          <a:xfrm>
            <a:off x="269631" y="2004646"/>
            <a:ext cx="11085086" cy="369332"/>
          </a:xfrm>
          <a:prstGeom prst="rect">
            <a:avLst/>
          </a:prstGeom>
          <a:noFill/>
        </p:spPr>
        <p:txBody>
          <a:bodyPr wrap="none" rtlCol="0">
            <a:spAutoFit/>
          </a:bodyPr>
          <a:lstStyle/>
          <a:p>
            <a:r>
              <a:rPr lang="en-IN" dirty="0"/>
              <a:t>It produces the data set that includes rows from the left join which have matching rows from the right tables</a:t>
            </a:r>
          </a:p>
        </p:txBody>
      </p:sp>
      <p:pic>
        <p:nvPicPr>
          <p:cNvPr id="8" name="Picture 7">
            <a:extLst>
              <a:ext uri="{FF2B5EF4-FFF2-40B4-BE49-F238E27FC236}">
                <a16:creationId xmlns:a16="http://schemas.microsoft.com/office/drawing/2014/main" xmlns="" id="{084E246C-3320-48CA-B15F-5BBCD25E07B1}"/>
              </a:ext>
            </a:extLst>
          </p:cNvPr>
          <p:cNvPicPr>
            <a:picLocks noChangeAspect="1"/>
          </p:cNvPicPr>
          <p:nvPr/>
        </p:nvPicPr>
        <p:blipFill>
          <a:blip r:embed="rId2"/>
          <a:stretch>
            <a:fillRect/>
          </a:stretch>
        </p:blipFill>
        <p:spPr>
          <a:xfrm>
            <a:off x="3490790" y="2756822"/>
            <a:ext cx="4219575" cy="2428875"/>
          </a:xfrm>
          <a:prstGeom prst="rect">
            <a:avLst/>
          </a:prstGeom>
        </p:spPr>
      </p:pic>
      <p:sp>
        <p:nvSpPr>
          <p:cNvPr id="9" name="TextBox 8">
            <a:extLst>
              <a:ext uri="{FF2B5EF4-FFF2-40B4-BE49-F238E27FC236}">
                <a16:creationId xmlns:a16="http://schemas.microsoft.com/office/drawing/2014/main" xmlns="" id="{52907DEE-6F60-4DB5-AC2A-BA51332AFF14}"/>
              </a:ext>
            </a:extLst>
          </p:cNvPr>
          <p:cNvSpPr txBox="1"/>
          <p:nvPr/>
        </p:nvSpPr>
        <p:spPr>
          <a:xfrm>
            <a:off x="902677" y="5791200"/>
            <a:ext cx="4692310" cy="923330"/>
          </a:xfrm>
          <a:prstGeom prst="rect">
            <a:avLst/>
          </a:prstGeom>
          <a:noFill/>
        </p:spPr>
        <p:txBody>
          <a:bodyPr wrap="none" rtlCol="0">
            <a:spAutoFit/>
          </a:bodyPr>
          <a:lstStyle/>
          <a:p>
            <a:r>
              <a:rPr lang="en-IN" dirty="0"/>
              <a:t>Select * from Employee</a:t>
            </a:r>
          </a:p>
          <a:p>
            <a:r>
              <a:rPr lang="en-IN" dirty="0"/>
              <a:t>Inner Join </a:t>
            </a:r>
            <a:r>
              <a:rPr lang="en-IN" dirty="0" err="1"/>
              <a:t>EmployeeDetails</a:t>
            </a:r>
            <a:r>
              <a:rPr lang="en-IN" dirty="0"/>
              <a:t> </a:t>
            </a:r>
            <a:r>
              <a:rPr lang="en-IN" b="1" dirty="0">
                <a:solidFill>
                  <a:srgbClr val="0070C0"/>
                </a:solidFill>
              </a:rPr>
              <a:t>ON</a:t>
            </a:r>
          </a:p>
          <a:p>
            <a:r>
              <a:rPr lang="en-IN" dirty="0" err="1"/>
              <a:t>Employee.empID</a:t>
            </a:r>
            <a:r>
              <a:rPr lang="en-IN" dirty="0"/>
              <a:t> = </a:t>
            </a:r>
            <a:r>
              <a:rPr lang="en-IN" dirty="0" err="1"/>
              <a:t>EmployeeDetails.empID</a:t>
            </a:r>
            <a:endParaRPr lang="en-IN" dirty="0"/>
          </a:p>
        </p:txBody>
      </p:sp>
    </p:spTree>
    <p:extLst>
      <p:ext uri="{BB962C8B-B14F-4D97-AF65-F5344CB8AC3E}">
        <p14:creationId xmlns:p14="http://schemas.microsoft.com/office/powerpoint/2010/main" val="79557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301A2B-34D7-4926-AD08-F8C8D260BA8F}"/>
              </a:ext>
            </a:extLst>
          </p:cNvPr>
          <p:cNvSpPr>
            <a:spLocks noGrp="1"/>
          </p:cNvSpPr>
          <p:nvPr>
            <p:ph type="title"/>
          </p:nvPr>
        </p:nvSpPr>
        <p:spPr>
          <a:xfrm>
            <a:off x="290945" y="228600"/>
            <a:ext cx="11106655" cy="1334880"/>
          </a:xfrm>
        </p:spPr>
        <p:txBody>
          <a:bodyPr/>
          <a:lstStyle/>
          <a:p>
            <a:r>
              <a:rPr lang="en-IN" dirty="0">
                <a:solidFill>
                  <a:schemeClr val="bg1"/>
                </a:solidFill>
              </a:rPr>
              <a:t>Session Outline</a:t>
            </a:r>
          </a:p>
        </p:txBody>
      </p:sp>
      <p:sp>
        <p:nvSpPr>
          <p:cNvPr id="4" name="TextBox 3">
            <a:extLst>
              <a:ext uri="{FF2B5EF4-FFF2-40B4-BE49-F238E27FC236}">
                <a16:creationId xmlns:a16="http://schemas.microsoft.com/office/drawing/2014/main" xmlns="" id="{9C707A07-5C5A-4C88-8477-33E7BC23D21C}"/>
              </a:ext>
            </a:extLst>
          </p:cNvPr>
          <p:cNvSpPr txBox="1"/>
          <p:nvPr/>
        </p:nvSpPr>
        <p:spPr>
          <a:xfrm>
            <a:off x="218208" y="1683328"/>
            <a:ext cx="11346873" cy="4524315"/>
          </a:xfrm>
          <a:prstGeom prst="rect">
            <a:avLst/>
          </a:prstGeom>
          <a:noFill/>
        </p:spPr>
        <p:txBody>
          <a:bodyPr wrap="square" rtlCol="0">
            <a:spAutoFit/>
          </a:bodyPr>
          <a:lstStyle/>
          <a:p>
            <a:pPr marL="342900" indent="-342900">
              <a:buFont typeface="+mj-lt"/>
              <a:buAutoNum type="arabicPeriod"/>
            </a:pPr>
            <a:r>
              <a:rPr lang="en-IN" dirty="0"/>
              <a:t>DDL (Data Definition Language) Commands</a:t>
            </a:r>
          </a:p>
          <a:p>
            <a:pPr marL="342900" indent="-342900">
              <a:buFont typeface="+mj-lt"/>
              <a:buAutoNum type="arabicPeriod"/>
            </a:pPr>
            <a:endParaRPr lang="en-IN" dirty="0"/>
          </a:p>
          <a:p>
            <a:pPr marL="342900" indent="-342900">
              <a:buFont typeface="+mj-lt"/>
              <a:buAutoNum type="arabicPeriod"/>
            </a:pPr>
            <a:r>
              <a:rPr lang="en-IN" dirty="0"/>
              <a:t>DML (Data Manipulation Language) Commands</a:t>
            </a:r>
          </a:p>
          <a:p>
            <a:pPr marL="342900" indent="-342900">
              <a:buFont typeface="+mj-lt"/>
              <a:buAutoNum type="arabicPeriod"/>
            </a:pPr>
            <a:endParaRPr lang="en-IN" dirty="0"/>
          </a:p>
          <a:p>
            <a:pPr marL="342900" indent="-342900">
              <a:buFont typeface="+mj-lt"/>
              <a:buAutoNum type="arabicPeriod"/>
            </a:pPr>
            <a:r>
              <a:rPr lang="en-IN" dirty="0"/>
              <a:t>Select Operations.</a:t>
            </a:r>
          </a:p>
          <a:p>
            <a:pPr marL="342900" indent="-342900">
              <a:buFont typeface="+mj-lt"/>
              <a:buAutoNum type="arabicPeriod"/>
            </a:pPr>
            <a:endParaRPr lang="en-IN" dirty="0"/>
          </a:p>
          <a:p>
            <a:pPr marL="342900" indent="-342900">
              <a:buFont typeface="+mj-lt"/>
              <a:buAutoNum type="arabicPeriod"/>
            </a:pPr>
            <a:r>
              <a:rPr lang="en-IN" dirty="0"/>
              <a:t>Inbuild Functions.</a:t>
            </a:r>
          </a:p>
          <a:p>
            <a:pPr marL="342900" indent="-342900">
              <a:buFont typeface="+mj-lt"/>
              <a:buAutoNum type="arabicPeriod"/>
            </a:pPr>
            <a:endParaRPr lang="en-IN" dirty="0"/>
          </a:p>
          <a:p>
            <a:pPr marL="342900" indent="-342900">
              <a:buFont typeface="+mj-lt"/>
              <a:buAutoNum type="arabicPeriod"/>
            </a:pPr>
            <a:r>
              <a:rPr lang="en-IN" dirty="0"/>
              <a:t>Stored Procedures </a:t>
            </a:r>
          </a:p>
          <a:p>
            <a:pPr marL="342900" indent="-342900">
              <a:buFont typeface="+mj-lt"/>
              <a:buAutoNum type="arabicPeriod"/>
            </a:pPr>
            <a:endParaRPr lang="en-IN" dirty="0"/>
          </a:p>
          <a:p>
            <a:pPr marL="342900" indent="-342900">
              <a:buFont typeface="+mj-lt"/>
              <a:buAutoNum type="arabicPeriod"/>
            </a:pPr>
            <a:r>
              <a:rPr lang="en-IN" dirty="0"/>
              <a:t>Triggers </a:t>
            </a:r>
          </a:p>
          <a:p>
            <a:pPr marL="342900" indent="-342900">
              <a:buFont typeface="+mj-lt"/>
              <a:buAutoNum type="arabicPeriod"/>
            </a:pPr>
            <a:endParaRPr lang="en-IN" dirty="0"/>
          </a:p>
          <a:p>
            <a:pPr marL="342900" indent="-342900">
              <a:buFont typeface="+mj-lt"/>
              <a:buAutoNum type="arabicPeriod"/>
            </a:pPr>
            <a:r>
              <a:rPr lang="en-IN" dirty="0"/>
              <a:t>PL-SQL</a:t>
            </a:r>
          </a:p>
          <a:p>
            <a:endParaRPr lang="en-IN" dirty="0"/>
          </a:p>
          <a:p>
            <a:endParaRPr lang="en-IN" dirty="0"/>
          </a:p>
          <a:p>
            <a:endParaRPr lang="en-IN" dirty="0"/>
          </a:p>
        </p:txBody>
      </p:sp>
    </p:spTree>
    <p:extLst>
      <p:ext uri="{BB962C8B-B14F-4D97-AF65-F5344CB8AC3E}">
        <p14:creationId xmlns:p14="http://schemas.microsoft.com/office/powerpoint/2010/main" val="121174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E864A-BBD9-40EB-A4F5-2D667094C14C}"/>
              </a:ext>
            </a:extLst>
          </p:cNvPr>
          <p:cNvSpPr>
            <a:spLocks noGrp="1"/>
          </p:cNvSpPr>
          <p:nvPr>
            <p:ph type="title"/>
          </p:nvPr>
        </p:nvSpPr>
        <p:spPr/>
        <p:txBody>
          <a:bodyPr/>
          <a:lstStyle/>
          <a:p>
            <a:r>
              <a:rPr lang="en-IN" dirty="0"/>
              <a:t>Inner Join</a:t>
            </a:r>
          </a:p>
        </p:txBody>
      </p:sp>
      <p:pic>
        <p:nvPicPr>
          <p:cNvPr id="5" name="Picture 4">
            <a:extLst>
              <a:ext uri="{FF2B5EF4-FFF2-40B4-BE49-F238E27FC236}">
                <a16:creationId xmlns:a16="http://schemas.microsoft.com/office/drawing/2014/main" xmlns="" id="{F577FC3C-6712-4FFB-8E98-782582913C5C}"/>
              </a:ext>
            </a:extLst>
          </p:cNvPr>
          <p:cNvPicPr>
            <a:picLocks noChangeAspect="1"/>
          </p:cNvPicPr>
          <p:nvPr/>
        </p:nvPicPr>
        <p:blipFill>
          <a:blip r:embed="rId3"/>
          <a:stretch>
            <a:fillRect/>
          </a:stretch>
        </p:blipFill>
        <p:spPr>
          <a:xfrm>
            <a:off x="397129" y="1922272"/>
            <a:ext cx="3571875" cy="4714875"/>
          </a:xfrm>
          <a:prstGeom prst="rect">
            <a:avLst/>
          </a:prstGeom>
        </p:spPr>
      </p:pic>
      <p:pic>
        <p:nvPicPr>
          <p:cNvPr id="7" name="Picture 6">
            <a:extLst>
              <a:ext uri="{FF2B5EF4-FFF2-40B4-BE49-F238E27FC236}">
                <a16:creationId xmlns:a16="http://schemas.microsoft.com/office/drawing/2014/main" xmlns="" id="{A052A1D9-5203-417B-B1AD-91CF448FF9E0}"/>
              </a:ext>
            </a:extLst>
          </p:cNvPr>
          <p:cNvPicPr>
            <a:picLocks noChangeAspect="1"/>
          </p:cNvPicPr>
          <p:nvPr/>
        </p:nvPicPr>
        <p:blipFill>
          <a:blip r:embed="rId4"/>
          <a:stretch>
            <a:fillRect/>
          </a:stretch>
        </p:blipFill>
        <p:spPr>
          <a:xfrm>
            <a:off x="4053825" y="1665096"/>
            <a:ext cx="7343775" cy="5229225"/>
          </a:xfrm>
          <a:prstGeom prst="rect">
            <a:avLst/>
          </a:prstGeom>
        </p:spPr>
      </p:pic>
      <p:pic>
        <p:nvPicPr>
          <p:cNvPr id="9" name="Picture 8">
            <a:extLst>
              <a:ext uri="{FF2B5EF4-FFF2-40B4-BE49-F238E27FC236}">
                <a16:creationId xmlns:a16="http://schemas.microsoft.com/office/drawing/2014/main" xmlns="" id="{0AEFB4FE-D60C-4233-848F-D3E4F9F08C0A}"/>
              </a:ext>
            </a:extLst>
          </p:cNvPr>
          <p:cNvPicPr>
            <a:picLocks noChangeAspect="1"/>
          </p:cNvPicPr>
          <p:nvPr/>
        </p:nvPicPr>
        <p:blipFill>
          <a:blip r:embed="rId5"/>
          <a:stretch>
            <a:fillRect/>
          </a:stretch>
        </p:blipFill>
        <p:spPr>
          <a:xfrm>
            <a:off x="183307" y="1563480"/>
            <a:ext cx="11630025" cy="5924550"/>
          </a:xfrm>
          <a:prstGeom prst="rect">
            <a:avLst/>
          </a:prstGeom>
        </p:spPr>
      </p:pic>
    </p:spTree>
    <p:extLst>
      <p:ext uri="{BB962C8B-B14F-4D97-AF65-F5344CB8AC3E}">
        <p14:creationId xmlns:p14="http://schemas.microsoft.com/office/powerpoint/2010/main" val="3446780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7288D-1497-4A96-A07E-0EB2C5588BBB}"/>
              </a:ext>
            </a:extLst>
          </p:cNvPr>
          <p:cNvSpPr>
            <a:spLocks noGrp="1"/>
          </p:cNvSpPr>
          <p:nvPr>
            <p:ph type="title"/>
          </p:nvPr>
        </p:nvSpPr>
        <p:spPr/>
        <p:txBody>
          <a:bodyPr/>
          <a:lstStyle/>
          <a:p>
            <a:r>
              <a:rPr lang="en-IN" dirty="0"/>
              <a:t>Left Join </a:t>
            </a:r>
          </a:p>
        </p:txBody>
      </p:sp>
      <p:sp>
        <p:nvSpPr>
          <p:cNvPr id="3" name="Text Placeholder 2">
            <a:extLst>
              <a:ext uri="{FF2B5EF4-FFF2-40B4-BE49-F238E27FC236}">
                <a16:creationId xmlns:a16="http://schemas.microsoft.com/office/drawing/2014/main" xmlns="" id="{ACBA645D-AEFA-4683-B219-9DFB4065B32A}"/>
              </a:ext>
            </a:extLst>
          </p:cNvPr>
          <p:cNvSpPr>
            <a:spLocks noGrp="1"/>
          </p:cNvSpPr>
          <p:nvPr>
            <p:ph type="body"/>
          </p:nvPr>
        </p:nvSpPr>
        <p:spPr/>
        <p:txBody>
          <a:bodyPr>
            <a:normAutofit fontScale="70000" lnSpcReduction="20000"/>
          </a:bodyPr>
          <a:lstStyle/>
          <a:p>
            <a:r>
              <a:rPr lang="en-IN" dirty="0"/>
              <a:t>Return all records from the left table , even if there are no records matches in the right table.</a:t>
            </a:r>
          </a:p>
          <a:p>
            <a:r>
              <a:rPr lang="en-IN" dirty="0"/>
              <a:t>For unmatched values in the right tables null is displayed.</a:t>
            </a:r>
          </a:p>
        </p:txBody>
      </p:sp>
      <p:pic>
        <p:nvPicPr>
          <p:cNvPr id="5" name="Picture 4">
            <a:extLst>
              <a:ext uri="{FF2B5EF4-FFF2-40B4-BE49-F238E27FC236}">
                <a16:creationId xmlns:a16="http://schemas.microsoft.com/office/drawing/2014/main" xmlns="" id="{D0188F82-9846-461E-8369-F5D6C3119397}"/>
              </a:ext>
            </a:extLst>
          </p:cNvPr>
          <p:cNvPicPr>
            <a:picLocks noChangeAspect="1"/>
          </p:cNvPicPr>
          <p:nvPr/>
        </p:nvPicPr>
        <p:blipFill>
          <a:blip r:embed="rId2"/>
          <a:stretch>
            <a:fillRect/>
          </a:stretch>
        </p:blipFill>
        <p:spPr>
          <a:xfrm>
            <a:off x="2320607" y="3378200"/>
            <a:ext cx="4552950" cy="2352675"/>
          </a:xfrm>
          <a:prstGeom prst="rect">
            <a:avLst/>
          </a:prstGeom>
        </p:spPr>
      </p:pic>
    </p:spTree>
    <p:extLst>
      <p:ext uri="{BB962C8B-B14F-4D97-AF65-F5344CB8AC3E}">
        <p14:creationId xmlns:p14="http://schemas.microsoft.com/office/powerpoint/2010/main" val="1216011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C8AE3-B483-4924-B5F3-269A68DAB37C}"/>
              </a:ext>
            </a:extLst>
          </p:cNvPr>
          <p:cNvSpPr>
            <a:spLocks noGrp="1"/>
          </p:cNvSpPr>
          <p:nvPr>
            <p:ph type="title"/>
          </p:nvPr>
        </p:nvSpPr>
        <p:spPr>
          <a:xfrm>
            <a:off x="269856" y="203784"/>
            <a:ext cx="10798560" cy="1262160"/>
          </a:xfrm>
        </p:spPr>
        <p:txBody>
          <a:bodyPr/>
          <a:lstStyle/>
          <a:p>
            <a:r>
              <a:rPr lang="en-IN" dirty="0">
                <a:solidFill>
                  <a:schemeClr val="bg1"/>
                </a:solidFill>
              </a:rPr>
              <a:t>Left Join</a:t>
            </a:r>
          </a:p>
        </p:txBody>
      </p:sp>
      <p:sp>
        <p:nvSpPr>
          <p:cNvPr id="3" name="Text Placeholder 2">
            <a:extLst>
              <a:ext uri="{FF2B5EF4-FFF2-40B4-BE49-F238E27FC236}">
                <a16:creationId xmlns:a16="http://schemas.microsoft.com/office/drawing/2014/main" xmlns="" id="{5C905D69-58B8-48BF-8ABB-A34472C5315E}"/>
              </a:ext>
            </a:extLst>
          </p:cNvPr>
          <p:cNvSpPr>
            <a:spLocks noGrp="1"/>
          </p:cNvSpPr>
          <p:nvPr>
            <p:ph type="body"/>
          </p:nvPr>
        </p:nvSpPr>
        <p:spPr/>
        <p:txBody>
          <a:bodyPr/>
          <a:lstStyle/>
          <a:p>
            <a:endParaRPr lang="en-IN"/>
          </a:p>
        </p:txBody>
      </p:sp>
      <p:pic>
        <p:nvPicPr>
          <p:cNvPr id="5" name="Picture 4">
            <a:extLst>
              <a:ext uri="{FF2B5EF4-FFF2-40B4-BE49-F238E27FC236}">
                <a16:creationId xmlns:a16="http://schemas.microsoft.com/office/drawing/2014/main" xmlns="" id="{7233D902-6F5F-4346-A37A-4585A330CAE2}"/>
              </a:ext>
            </a:extLst>
          </p:cNvPr>
          <p:cNvPicPr>
            <a:picLocks noChangeAspect="1"/>
          </p:cNvPicPr>
          <p:nvPr/>
        </p:nvPicPr>
        <p:blipFill>
          <a:blip r:embed="rId3"/>
          <a:stretch>
            <a:fillRect/>
          </a:stretch>
        </p:blipFill>
        <p:spPr>
          <a:xfrm>
            <a:off x="0" y="1658112"/>
            <a:ext cx="11971337" cy="5901564"/>
          </a:xfrm>
          <a:prstGeom prst="rect">
            <a:avLst/>
          </a:prstGeom>
        </p:spPr>
      </p:pic>
    </p:spTree>
    <p:extLst>
      <p:ext uri="{BB962C8B-B14F-4D97-AF65-F5344CB8AC3E}">
        <p14:creationId xmlns:p14="http://schemas.microsoft.com/office/powerpoint/2010/main" val="1937744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76F9A4-8952-4A1A-AC7A-6D6992A505CF}"/>
              </a:ext>
            </a:extLst>
          </p:cNvPr>
          <p:cNvSpPr>
            <a:spLocks noGrp="1"/>
          </p:cNvSpPr>
          <p:nvPr>
            <p:ph type="title"/>
          </p:nvPr>
        </p:nvSpPr>
        <p:spPr/>
        <p:txBody>
          <a:bodyPr/>
          <a:lstStyle/>
          <a:p>
            <a:r>
              <a:rPr lang="en-IN" dirty="0">
                <a:solidFill>
                  <a:schemeClr val="bg1"/>
                </a:solidFill>
              </a:rPr>
              <a:t>SQL Full Join </a:t>
            </a:r>
          </a:p>
        </p:txBody>
      </p:sp>
      <p:pic>
        <p:nvPicPr>
          <p:cNvPr id="5" name="Picture 4">
            <a:extLst>
              <a:ext uri="{FF2B5EF4-FFF2-40B4-BE49-F238E27FC236}">
                <a16:creationId xmlns:a16="http://schemas.microsoft.com/office/drawing/2014/main" xmlns="" id="{748B7B87-62C1-4B59-B29F-73C3DAA6BEB5}"/>
              </a:ext>
            </a:extLst>
          </p:cNvPr>
          <p:cNvPicPr>
            <a:picLocks noChangeAspect="1"/>
          </p:cNvPicPr>
          <p:nvPr/>
        </p:nvPicPr>
        <p:blipFill>
          <a:blip r:embed="rId2"/>
          <a:stretch>
            <a:fillRect/>
          </a:stretch>
        </p:blipFill>
        <p:spPr>
          <a:xfrm>
            <a:off x="2330513" y="1870074"/>
            <a:ext cx="6800850" cy="3819525"/>
          </a:xfrm>
          <a:prstGeom prst="rect">
            <a:avLst/>
          </a:prstGeom>
        </p:spPr>
      </p:pic>
    </p:spTree>
    <p:extLst>
      <p:ext uri="{BB962C8B-B14F-4D97-AF65-F5344CB8AC3E}">
        <p14:creationId xmlns:p14="http://schemas.microsoft.com/office/powerpoint/2010/main" val="1582548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06B2B-61FB-4E08-ABFD-87FE17256903}"/>
              </a:ext>
            </a:extLst>
          </p:cNvPr>
          <p:cNvSpPr>
            <a:spLocks noGrp="1"/>
          </p:cNvSpPr>
          <p:nvPr>
            <p:ph type="title"/>
          </p:nvPr>
        </p:nvSpPr>
        <p:spPr>
          <a:xfrm>
            <a:off x="0" y="0"/>
            <a:ext cx="11397600" cy="1563480"/>
          </a:xfrm>
        </p:spPr>
        <p:txBody>
          <a:bodyPr/>
          <a:lstStyle/>
          <a:p>
            <a:r>
              <a:rPr lang="en-IN" dirty="0">
                <a:solidFill>
                  <a:schemeClr val="bg1"/>
                </a:solidFill>
              </a:rPr>
              <a:t>SQL Full Join (Union Clause in MYSQL)</a:t>
            </a:r>
          </a:p>
        </p:txBody>
      </p:sp>
      <p:pic>
        <p:nvPicPr>
          <p:cNvPr id="5" name="Picture 4">
            <a:extLst>
              <a:ext uri="{FF2B5EF4-FFF2-40B4-BE49-F238E27FC236}">
                <a16:creationId xmlns:a16="http://schemas.microsoft.com/office/drawing/2014/main" xmlns="" id="{61D3A395-CEB6-463C-9212-AFB455A17EA3}"/>
              </a:ext>
            </a:extLst>
          </p:cNvPr>
          <p:cNvPicPr>
            <a:picLocks noChangeAspect="1"/>
          </p:cNvPicPr>
          <p:nvPr/>
        </p:nvPicPr>
        <p:blipFill>
          <a:blip r:embed="rId2"/>
          <a:stretch>
            <a:fillRect/>
          </a:stretch>
        </p:blipFill>
        <p:spPr>
          <a:xfrm>
            <a:off x="-843" y="1403852"/>
            <a:ext cx="11998325" cy="6155823"/>
          </a:xfrm>
          <a:prstGeom prst="rect">
            <a:avLst/>
          </a:prstGeom>
        </p:spPr>
      </p:pic>
    </p:spTree>
    <p:extLst>
      <p:ext uri="{BB962C8B-B14F-4D97-AF65-F5344CB8AC3E}">
        <p14:creationId xmlns:p14="http://schemas.microsoft.com/office/powerpoint/2010/main" val="2795100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87A2D-227F-4E2C-90A4-DB24C8274427}"/>
              </a:ext>
            </a:extLst>
          </p:cNvPr>
          <p:cNvSpPr>
            <a:spLocks noGrp="1"/>
          </p:cNvSpPr>
          <p:nvPr>
            <p:ph type="title"/>
          </p:nvPr>
        </p:nvSpPr>
        <p:spPr>
          <a:xfrm>
            <a:off x="257664" y="142824"/>
            <a:ext cx="10798560" cy="1262160"/>
          </a:xfrm>
        </p:spPr>
        <p:txBody>
          <a:bodyPr/>
          <a:lstStyle/>
          <a:p>
            <a:r>
              <a:rPr lang="en-IN" dirty="0">
                <a:solidFill>
                  <a:schemeClr val="bg1"/>
                </a:solidFill>
              </a:rPr>
              <a:t>Cross Join</a:t>
            </a:r>
          </a:p>
        </p:txBody>
      </p:sp>
      <p:sp>
        <p:nvSpPr>
          <p:cNvPr id="3" name="Text Placeholder 2">
            <a:extLst>
              <a:ext uri="{FF2B5EF4-FFF2-40B4-BE49-F238E27FC236}">
                <a16:creationId xmlns:a16="http://schemas.microsoft.com/office/drawing/2014/main" xmlns="" id="{CD31E0BB-D4AD-4166-9206-07D9B03C1D59}"/>
              </a:ext>
            </a:extLst>
          </p:cNvPr>
          <p:cNvSpPr>
            <a:spLocks noGrp="1"/>
          </p:cNvSpPr>
          <p:nvPr>
            <p:ph type="body"/>
          </p:nvPr>
        </p:nvSpPr>
        <p:spPr>
          <a:xfrm>
            <a:off x="241464" y="1645920"/>
            <a:ext cx="10830960" cy="5394960"/>
          </a:xfrm>
        </p:spPr>
        <p:txBody>
          <a:bodyPr/>
          <a:lstStyle/>
          <a:p>
            <a:r>
              <a:rPr lang="en-IN" dirty="0"/>
              <a:t>Every record of left table associate with right table</a:t>
            </a:r>
          </a:p>
          <a:p>
            <a:r>
              <a:rPr lang="en-IN" dirty="0"/>
              <a:t>No need of any common column between tables.</a:t>
            </a:r>
          </a:p>
        </p:txBody>
      </p:sp>
    </p:spTree>
    <p:extLst>
      <p:ext uri="{BB962C8B-B14F-4D97-AF65-F5344CB8AC3E}">
        <p14:creationId xmlns:p14="http://schemas.microsoft.com/office/powerpoint/2010/main" val="377643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3D30D6-03FE-4CBB-8BA0-4645897563D4}"/>
              </a:ext>
            </a:extLst>
          </p:cNvPr>
          <p:cNvSpPr>
            <a:spLocks noGrp="1"/>
          </p:cNvSpPr>
          <p:nvPr>
            <p:ph type="title"/>
          </p:nvPr>
        </p:nvSpPr>
        <p:spPr>
          <a:xfrm>
            <a:off x="282048" y="57480"/>
            <a:ext cx="10798560" cy="1262160"/>
          </a:xfrm>
        </p:spPr>
        <p:txBody>
          <a:bodyPr/>
          <a:lstStyle/>
          <a:p>
            <a:r>
              <a:rPr lang="en-IN" dirty="0">
                <a:solidFill>
                  <a:schemeClr val="bg1"/>
                </a:solidFill>
              </a:rPr>
              <a:t>Cross Join</a:t>
            </a:r>
          </a:p>
        </p:txBody>
      </p:sp>
      <p:pic>
        <p:nvPicPr>
          <p:cNvPr id="5" name="Picture 4">
            <a:extLst>
              <a:ext uri="{FF2B5EF4-FFF2-40B4-BE49-F238E27FC236}">
                <a16:creationId xmlns:a16="http://schemas.microsoft.com/office/drawing/2014/main" xmlns="" id="{711792FD-A485-435A-9D64-77168B3DCC81}"/>
              </a:ext>
            </a:extLst>
          </p:cNvPr>
          <p:cNvPicPr>
            <a:picLocks noChangeAspect="1"/>
          </p:cNvPicPr>
          <p:nvPr/>
        </p:nvPicPr>
        <p:blipFill>
          <a:blip r:embed="rId2"/>
          <a:stretch>
            <a:fillRect/>
          </a:stretch>
        </p:blipFill>
        <p:spPr>
          <a:xfrm>
            <a:off x="85344" y="1152065"/>
            <a:ext cx="11998325" cy="6106290"/>
          </a:xfrm>
          <a:prstGeom prst="rect">
            <a:avLst/>
          </a:prstGeom>
        </p:spPr>
      </p:pic>
    </p:spTree>
    <p:extLst>
      <p:ext uri="{BB962C8B-B14F-4D97-AF65-F5344CB8AC3E}">
        <p14:creationId xmlns:p14="http://schemas.microsoft.com/office/powerpoint/2010/main" val="3417663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53181A-6733-4415-9F9C-85CCA2B6A400}"/>
              </a:ext>
            </a:extLst>
          </p:cNvPr>
          <p:cNvSpPr>
            <a:spLocks noGrp="1"/>
          </p:cNvSpPr>
          <p:nvPr>
            <p:ph type="title"/>
          </p:nvPr>
        </p:nvSpPr>
        <p:spPr>
          <a:xfrm>
            <a:off x="309109" y="57135"/>
            <a:ext cx="10798560" cy="1262160"/>
          </a:xfrm>
        </p:spPr>
        <p:txBody>
          <a:bodyPr/>
          <a:lstStyle/>
          <a:p>
            <a:r>
              <a:rPr lang="en-IN" dirty="0">
                <a:solidFill>
                  <a:schemeClr val="bg1"/>
                </a:solidFill>
              </a:rPr>
              <a:t>Stored Procedure</a:t>
            </a:r>
          </a:p>
        </p:txBody>
      </p:sp>
      <p:sp>
        <p:nvSpPr>
          <p:cNvPr id="5" name="TextBox 4">
            <a:extLst>
              <a:ext uri="{FF2B5EF4-FFF2-40B4-BE49-F238E27FC236}">
                <a16:creationId xmlns:a16="http://schemas.microsoft.com/office/drawing/2014/main" xmlns="" id="{22A10B65-D253-4ADC-924E-5A4D3B64B219}"/>
              </a:ext>
            </a:extLst>
          </p:cNvPr>
          <p:cNvSpPr txBox="1"/>
          <p:nvPr/>
        </p:nvSpPr>
        <p:spPr>
          <a:xfrm>
            <a:off x="175294" y="1630740"/>
            <a:ext cx="11410823" cy="2062103"/>
          </a:xfrm>
          <a:prstGeom prst="rect">
            <a:avLst/>
          </a:prstGeom>
          <a:noFill/>
        </p:spPr>
        <p:txBody>
          <a:bodyPr wrap="square">
            <a:spAutoFit/>
          </a:bodyPr>
          <a:lstStyle/>
          <a:p>
            <a:r>
              <a:rPr lang="en-GB" sz="1600" b="0" i="1" dirty="0">
                <a:solidFill>
                  <a:srgbClr val="919191"/>
                </a:solidFill>
                <a:effectLst/>
                <a:latin typeface="Open Sans" panose="020B0606030504020204" pitchFamily="34" charset="0"/>
              </a:rPr>
              <a:t>RDBMS databases has </a:t>
            </a:r>
            <a:r>
              <a:rPr lang="en-GB" sz="1600" b="1" i="1" dirty="0">
                <a:solidFill>
                  <a:srgbClr val="919191"/>
                </a:solidFill>
                <a:effectLst/>
                <a:latin typeface="Open Sans" panose="020B0606030504020204" pitchFamily="34" charset="0"/>
              </a:rPr>
              <a:t>the feature called stored procedure</a:t>
            </a:r>
            <a:r>
              <a:rPr lang="en-GB" sz="1600" b="0" i="1" dirty="0">
                <a:solidFill>
                  <a:srgbClr val="919191"/>
                </a:solidFill>
                <a:effectLst/>
                <a:latin typeface="Open Sans" panose="020B0606030504020204" pitchFamily="34" charset="0"/>
              </a:rPr>
              <a:t>, which is a set of SQL statements which can perform repetitive task. The stored procedure can be called using applications like </a:t>
            </a:r>
            <a:r>
              <a:rPr lang="en-GB" sz="1600" b="1" i="1" dirty="0">
                <a:solidFill>
                  <a:srgbClr val="919191"/>
                </a:solidFill>
                <a:effectLst/>
                <a:latin typeface="Open Sans" panose="020B0606030504020204" pitchFamily="34" charset="0"/>
              </a:rPr>
              <a:t>Java</a:t>
            </a:r>
            <a:r>
              <a:rPr lang="en-GB" sz="1600" b="0" i="1" dirty="0">
                <a:solidFill>
                  <a:srgbClr val="919191"/>
                </a:solidFill>
                <a:effectLst/>
                <a:latin typeface="Open Sans" panose="020B0606030504020204" pitchFamily="34" charset="0"/>
              </a:rPr>
              <a:t> ... or other stored procedures. </a:t>
            </a:r>
          </a:p>
          <a:p>
            <a:endParaRPr lang="en-GB" sz="1600" i="1" dirty="0">
              <a:solidFill>
                <a:srgbClr val="919191"/>
              </a:solidFill>
              <a:latin typeface="Open Sans" panose="020B0606030504020204" pitchFamily="34" charset="0"/>
            </a:endParaRPr>
          </a:p>
          <a:p>
            <a:r>
              <a:rPr lang="en-GB" sz="1600" b="0" i="1" dirty="0">
                <a:solidFill>
                  <a:srgbClr val="919191"/>
                </a:solidFill>
                <a:effectLst/>
                <a:latin typeface="Open Sans" panose="020B0606030504020204" pitchFamily="34" charset="0"/>
              </a:rPr>
              <a:t>Stored procedure limits the user's direct access to data tables. It gives an interface and secure mechanism to manipulate data. With stored procedures, the repetition of code is avoided and the code block can be called whenever necessary. It allows variable declaration, parameter passing; return multiple values, flow statements.</a:t>
            </a:r>
          </a:p>
          <a:p>
            <a:endParaRPr lang="en-GB" sz="1600" i="1" dirty="0">
              <a:solidFill>
                <a:srgbClr val="919191"/>
              </a:solidFill>
              <a:latin typeface="Open Sans" panose="020B0606030504020204" pitchFamily="34" charset="0"/>
            </a:endParaRPr>
          </a:p>
          <a:p>
            <a:r>
              <a:rPr lang="en-GB" sz="1600" i="1" dirty="0">
                <a:solidFill>
                  <a:srgbClr val="919191"/>
                </a:solidFill>
                <a:latin typeface="Open Sans" panose="020B0606030504020204" pitchFamily="34" charset="0"/>
              </a:rPr>
              <a:t>Stored procedures are created using CREATE PROCEDURE </a:t>
            </a:r>
            <a:endParaRPr lang="en-IN" sz="1600" i="1" dirty="0">
              <a:solidFill>
                <a:srgbClr val="919191"/>
              </a:solidFill>
              <a:latin typeface="Open Sans" panose="020B0606030504020204" pitchFamily="34" charset="0"/>
            </a:endParaRPr>
          </a:p>
        </p:txBody>
      </p:sp>
    </p:spTree>
    <p:extLst>
      <p:ext uri="{BB962C8B-B14F-4D97-AF65-F5344CB8AC3E}">
        <p14:creationId xmlns:p14="http://schemas.microsoft.com/office/powerpoint/2010/main" val="345882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53181A-6733-4415-9F9C-85CCA2B6A400}"/>
              </a:ext>
            </a:extLst>
          </p:cNvPr>
          <p:cNvSpPr>
            <a:spLocks noGrp="1"/>
          </p:cNvSpPr>
          <p:nvPr>
            <p:ph type="title"/>
          </p:nvPr>
        </p:nvSpPr>
        <p:spPr>
          <a:xfrm>
            <a:off x="309109" y="57135"/>
            <a:ext cx="10798560" cy="1262160"/>
          </a:xfrm>
        </p:spPr>
        <p:txBody>
          <a:bodyPr/>
          <a:lstStyle/>
          <a:p>
            <a:r>
              <a:rPr lang="en-IN" dirty="0">
                <a:solidFill>
                  <a:schemeClr val="bg1"/>
                </a:solidFill>
              </a:rPr>
              <a:t>Stored Procedure- Creation </a:t>
            </a:r>
            <a:r>
              <a:rPr lang="en-IN">
                <a:solidFill>
                  <a:schemeClr val="bg1"/>
                </a:solidFill>
              </a:rPr>
              <a:t>&amp; Calling</a:t>
            </a:r>
            <a:endParaRPr lang="en-IN" dirty="0">
              <a:solidFill>
                <a:schemeClr val="bg1"/>
              </a:solidFill>
            </a:endParaRPr>
          </a:p>
        </p:txBody>
      </p:sp>
      <p:pic>
        <p:nvPicPr>
          <p:cNvPr id="7" name="Picture 6">
            <a:extLst>
              <a:ext uri="{FF2B5EF4-FFF2-40B4-BE49-F238E27FC236}">
                <a16:creationId xmlns:a16="http://schemas.microsoft.com/office/drawing/2014/main" xmlns="" id="{28F179C6-C915-4323-B0E3-A986155BEF0E}"/>
              </a:ext>
            </a:extLst>
          </p:cNvPr>
          <p:cNvPicPr>
            <a:picLocks noChangeAspect="1"/>
          </p:cNvPicPr>
          <p:nvPr/>
        </p:nvPicPr>
        <p:blipFill>
          <a:blip r:embed="rId3"/>
          <a:stretch>
            <a:fillRect/>
          </a:stretch>
        </p:blipFill>
        <p:spPr>
          <a:xfrm>
            <a:off x="879214" y="1718168"/>
            <a:ext cx="9658350" cy="2266950"/>
          </a:xfrm>
          <a:prstGeom prst="rect">
            <a:avLst/>
          </a:prstGeom>
        </p:spPr>
      </p:pic>
      <p:pic>
        <p:nvPicPr>
          <p:cNvPr id="9" name="Picture 8">
            <a:extLst>
              <a:ext uri="{FF2B5EF4-FFF2-40B4-BE49-F238E27FC236}">
                <a16:creationId xmlns:a16="http://schemas.microsoft.com/office/drawing/2014/main" xmlns="" id="{156D509C-BA9E-491B-9AB7-861B9C5CE3AB}"/>
              </a:ext>
            </a:extLst>
          </p:cNvPr>
          <p:cNvPicPr>
            <a:picLocks noChangeAspect="1"/>
          </p:cNvPicPr>
          <p:nvPr/>
        </p:nvPicPr>
        <p:blipFill>
          <a:blip r:embed="rId4"/>
          <a:stretch>
            <a:fillRect/>
          </a:stretch>
        </p:blipFill>
        <p:spPr>
          <a:xfrm>
            <a:off x="101533" y="4517532"/>
            <a:ext cx="3895725" cy="1323975"/>
          </a:xfrm>
          <a:prstGeom prst="rect">
            <a:avLst/>
          </a:prstGeom>
        </p:spPr>
      </p:pic>
      <p:pic>
        <p:nvPicPr>
          <p:cNvPr id="11" name="Picture 10">
            <a:extLst>
              <a:ext uri="{FF2B5EF4-FFF2-40B4-BE49-F238E27FC236}">
                <a16:creationId xmlns:a16="http://schemas.microsoft.com/office/drawing/2014/main" xmlns="" id="{8FF01FC3-D2C0-4F82-8319-C8C415EA17B9}"/>
              </a:ext>
            </a:extLst>
          </p:cNvPr>
          <p:cNvPicPr>
            <a:picLocks noChangeAspect="1"/>
          </p:cNvPicPr>
          <p:nvPr/>
        </p:nvPicPr>
        <p:blipFill>
          <a:blip r:embed="rId5"/>
          <a:stretch>
            <a:fillRect/>
          </a:stretch>
        </p:blipFill>
        <p:spPr>
          <a:xfrm>
            <a:off x="4864061" y="4172971"/>
            <a:ext cx="6819900" cy="3162300"/>
          </a:xfrm>
          <a:prstGeom prst="rect">
            <a:avLst/>
          </a:prstGeom>
        </p:spPr>
      </p:pic>
    </p:spTree>
    <p:extLst>
      <p:ext uri="{BB962C8B-B14F-4D97-AF65-F5344CB8AC3E}">
        <p14:creationId xmlns:p14="http://schemas.microsoft.com/office/powerpoint/2010/main" val="1567855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PL-SQL</a:t>
            </a:r>
          </a:p>
        </p:txBody>
      </p:sp>
      <p:sp>
        <p:nvSpPr>
          <p:cNvPr id="3" name="TextBox 2">
            <a:extLst>
              <a:ext uri="{FF2B5EF4-FFF2-40B4-BE49-F238E27FC236}">
                <a16:creationId xmlns:a16="http://schemas.microsoft.com/office/drawing/2014/main" xmlns="" id="{4F3AFDEA-5796-465E-9C6A-F29E20ABE23E}"/>
              </a:ext>
            </a:extLst>
          </p:cNvPr>
          <p:cNvSpPr txBox="1"/>
          <p:nvPr/>
        </p:nvSpPr>
        <p:spPr>
          <a:xfrm>
            <a:off x="267629" y="1862254"/>
            <a:ext cx="11450571" cy="3416320"/>
          </a:xfrm>
          <a:prstGeom prst="rect">
            <a:avLst/>
          </a:prstGeom>
          <a:noFill/>
        </p:spPr>
        <p:txBody>
          <a:bodyPr wrap="none" rtlCol="0">
            <a:spAutoFit/>
          </a:bodyPr>
          <a:lstStyle/>
          <a:p>
            <a:pPr marL="285750" indent="-285750">
              <a:buFont typeface="Arial" panose="020B0604020202020204" pitchFamily="34" charset="0"/>
              <a:buChar char="•"/>
            </a:pPr>
            <a:r>
              <a:rPr lang="en-IN" dirty="0"/>
              <a:t>Pl – SQL is the blocked programming language for Database.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Program units can be named or unnamed blocks.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Unnamed blocks are known to be as anonymous blocks because its not going to be saved in the database. </a:t>
            </a:r>
            <a:br>
              <a:rPr lang="en-IN" dirty="0"/>
            </a:br>
            <a:r>
              <a:rPr lang="en-IN" dirty="0"/>
              <a:t>So it will never have name.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typically use such blocks whenever we need to perform one time activity.</a:t>
            </a:r>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xmlns="" id="{1B911CB2-2129-49D3-B9A6-E4213A265F13}"/>
              </a:ext>
            </a:extLst>
          </p:cNvPr>
          <p:cNvPicPr>
            <a:picLocks noChangeAspect="1"/>
          </p:cNvPicPr>
          <p:nvPr/>
        </p:nvPicPr>
        <p:blipFill>
          <a:blip r:embed="rId2"/>
          <a:stretch>
            <a:fillRect/>
          </a:stretch>
        </p:blipFill>
        <p:spPr>
          <a:xfrm>
            <a:off x="599040" y="4297376"/>
            <a:ext cx="7192706" cy="3151521"/>
          </a:xfrm>
          <a:prstGeom prst="rect">
            <a:avLst/>
          </a:prstGeom>
        </p:spPr>
      </p:pic>
      <p:sp>
        <p:nvSpPr>
          <p:cNvPr id="5" name="TextBox 4">
            <a:extLst>
              <a:ext uri="{FF2B5EF4-FFF2-40B4-BE49-F238E27FC236}">
                <a16:creationId xmlns:a16="http://schemas.microsoft.com/office/drawing/2014/main" xmlns="" id="{30EBA71B-4A48-4012-B1CE-E4C0A94BCF0D}"/>
              </a:ext>
            </a:extLst>
          </p:cNvPr>
          <p:cNvSpPr txBox="1"/>
          <p:nvPr/>
        </p:nvSpPr>
        <p:spPr>
          <a:xfrm>
            <a:off x="7575319" y="4705814"/>
            <a:ext cx="4423006" cy="1754326"/>
          </a:xfrm>
          <a:prstGeom prst="rect">
            <a:avLst/>
          </a:prstGeom>
          <a:noFill/>
        </p:spPr>
        <p:txBody>
          <a:bodyPr wrap="none" rtlCol="0">
            <a:spAutoFit/>
          </a:bodyPr>
          <a:lstStyle/>
          <a:p>
            <a:pPr marL="285750" indent="-285750">
              <a:buFont typeface="Wingdings" panose="05000000000000000000" pitchFamily="2" charset="2"/>
              <a:buChar char="Ø"/>
            </a:pPr>
            <a:r>
              <a:rPr lang="en-IN" dirty="0"/>
              <a:t>BEGIN and END are the starting and </a:t>
            </a:r>
            <a:br>
              <a:rPr lang="en-IN" dirty="0"/>
            </a:br>
            <a:r>
              <a:rPr lang="en-IN" dirty="0"/>
              <a:t>ending of the block.</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DBMS_OUTPUT is used to render </a:t>
            </a:r>
            <a:br>
              <a:rPr lang="en-IN" dirty="0"/>
            </a:br>
            <a:r>
              <a:rPr lang="en-IN" dirty="0"/>
              <a:t>output either on console or file system.</a:t>
            </a:r>
          </a:p>
          <a:p>
            <a:endParaRPr lang="en-IN" dirty="0"/>
          </a:p>
        </p:txBody>
      </p:sp>
    </p:spTree>
    <p:extLst>
      <p:ext uri="{BB962C8B-B14F-4D97-AF65-F5344CB8AC3E}">
        <p14:creationId xmlns:p14="http://schemas.microsoft.com/office/powerpoint/2010/main" val="316275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649146-D0F9-4EFB-A949-C14D2719BB4B}"/>
              </a:ext>
            </a:extLst>
          </p:cNvPr>
          <p:cNvSpPr>
            <a:spLocks noGrp="1"/>
          </p:cNvSpPr>
          <p:nvPr>
            <p:ph type="title"/>
          </p:nvPr>
        </p:nvSpPr>
        <p:spPr>
          <a:xfrm>
            <a:off x="214576" y="166238"/>
            <a:ext cx="10798560" cy="1262160"/>
          </a:xfrm>
        </p:spPr>
        <p:txBody>
          <a:bodyPr/>
          <a:lstStyle/>
          <a:p>
            <a:r>
              <a:rPr lang="en-IN" dirty="0">
                <a:solidFill>
                  <a:schemeClr val="bg1"/>
                </a:solidFill>
              </a:rPr>
              <a:t>Relational Database</a:t>
            </a:r>
          </a:p>
        </p:txBody>
      </p:sp>
      <p:sp>
        <p:nvSpPr>
          <p:cNvPr id="4" name="TextBox 3">
            <a:extLst>
              <a:ext uri="{FF2B5EF4-FFF2-40B4-BE49-F238E27FC236}">
                <a16:creationId xmlns:a16="http://schemas.microsoft.com/office/drawing/2014/main" xmlns="" id="{1CC9FA2E-CA03-488E-AA73-823EB2F4A3CC}"/>
              </a:ext>
            </a:extLst>
          </p:cNvPr>
          <p:cNvSpPr txBox="1"/>
          <p:nvPr/>
        </p:nvSpPr>
        <p:spPr>
          <a:xfrm>
            <a:off x="214577" y="1901536"/>
            <a:ext cx="11672624" cy="5078313"/>
          </a:xfrm>
          <a:prstGeom prst="rect">
            <a:avLst/>
          </a:prstGeom>
          <a:noFill/>
        </p:spPr>
        <p:txBody>
          <a:bodyPr wrap="square" rtlCol="0">
            <a:spAutoFit/>
          </a:bodyPr>
          <a:lstStyle/>
          <a:p>
            <a:pPr marL="285750" indent="-285750">
              <a:buFont typeface="Arial" panose="020B0604020202020204" pitchFamily="34" charset="0"/>
              <a:buChar char="•"/>
            </a:pPr>
            <a:r>
              <a:rPr lang="en-IN" dirty="0"/>
              <a:t>Data stored in rows and columns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Values are atomic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Columns are undistinguished and having unique names.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is in sequence.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Support SQL for quiring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Focused on Normalization  </a:t>
            </a:r>
            <a:br>
              <a:rPr lang="en-IN" dirty="0"/>
            </a:br>
            <a:r>
              <a:rPr lang="en-IN" dirty="0"/>
              <a:t>(normalization is the process to store the data to avoid duplication and redundancy).</a:t>
            </a:r>
          </a:p>
          <a:p>
            <a:pPr marL="742950" lvl="1" indent="-285750">
              <a:buFont typeface="Arial" panose="020B0604020202020204" pitchFamily="34" charset="0"/>
              <a:buChar char="•"/>
            </a:pPr>
            <a:r>
              <a:rPr lang="en-IN" dirty="0"/>
              <a:t>To minimize duplication of data.</a:t>
            </a:r>
          </a:p>
          <a:p>
            <a:pPr marL="742950" lvl="1" indent="-285750">
              <a:buFont typeface="Arial" panose="020B0604020202020204" pitchFamily="34" charset="0"/>
              <a:buChar char="•"/>
            </a:pPr>
            <a:r>
              <a:rPr lang="en-IN" dirty="0"/>
              <a:t>To minimize or avoid data modification issues.</a:t>
            </a:r>
          </a:p>
          <a:p>
            <a:pPr marL="742950" lvl="1" indent="-285750">
              <a:buFont typeface="Arial" panose="020B0604020202020204" pitchFamily="34" charset="0"/>
              <a:buChar char="•"/>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2935615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PL-SQL Continue..</a:t>
            </a:r>
          </a:p>
        </p:txBody>
      </p:sp>
      <p:pic>
        <p:nvPicPr>
          <p:cNvPr id="3" name="Picture 2">
            <a:extLst>
              <a:ext uri="{FF2B5EF4-FFF2-40B4-BE49-F238E27FC236}">
                <a16:creationId xmlns:a16="http://schemas.microsoft.com/office/drawing/2014/main" xmlns="" id="{2903E4A2-CBB7-48FD-9989-30E4D3F8C1F0}"/>
              </a:ext>
            </a:extLst>
          </p:cNvPr>
          <p:cNvPicPr>
            <a:picLocks noChangeAspect="1"/>
          </p:cNvPicPr>
          <p:nvPr/>
        </p:nvPicPr>
        <p:blipFill>
          <a:blip r:embed="rId3"/>
          <a:stretch>
            <a:fillRect/>
          </a:stretch>
        </p:blipFill>
        <p:spPr>
          <a:xfrm>
            <a:off x="186588" y="1608137"/>
            <a:ext cx="7434497" cy="5650218"/>
          </a:xfrm>
          <a:prstGeom prst="rect">
            <a:avLst/>
          </a:prstGeom>
          <a:ln>
            <a:solidFill>
              <a:schemeClr val="tx1"/>
            </a:solidFill>
          </a:ln>
        </p:spPr>
      </p:pic>
      <p:sp>
        <p:nvSpPr>
          <p:cNvPr id="4" name="TextBox 3">
            <a:extLst>
              <a:ext uri="{FF2B5EF4-FFF2-40B4-BE49-F238E27FC236}">
                <a16:creationId xmlns:a16="http://schemas.microsoft.com/office/drawing/2014/main" xmlns="" id="{B6F4ACB3-4AEF-4C0B-99C9-E80F181E8BD2}"/>
              </a:ext>
            </a:extLst>
          </p:cNvPr>
          <p:cNvSpPr txBox="1"/>
          <p:nvPr/>
        </p:nvSpPr>
        <p:spPr>
          <a:xfrm>
            <a:off x="7621086" y="1906859"/>
            <a:ext cx="4377240" cy="2923877"/>
          </a:xfrm>
          <a:prstGeom prst="rect">
            <a:avLst/>
          </a:prstGeom>
          <a:noFill/>
        </p:spPr>
        <p:txBody>
          <a:bodyPr wrap="square" rtlCol="0">
            <a:spAutoFit/>
          </a:bodyPr>
          <a:lstStyle/>
          <a:p>
            <a:pPr marL="285750" indent="-285750">
              <a:buFont typeface="Wingdings" panose="05000000000000000000" pitchFamily="2" charset="2"/>
              <a:buChar char="Ø"/>
            </a:pPr>
            <a:r>
              <a:rPr lang="en-IN" dirty="0"/>
              <a:t>Declare section is used to declare and </a:t>
            </a:r>
            <a:br>
              <a:rPr lang="en-IN" dirty="0"/>
            </a:br>
            <a:r>
              <a:rPr lang="en-IN" dirty="0"/>
              <a:t>initialize variables.</a:t>
            </a:r>
            <a:br>
              <a:rPr lang="en-IN" dirty="0"/>
            </a:br>
            <a:r>
              <a:rPr lang="en-IN" dirty="0"/>
              <a:t>All variables consider as local scope.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Assignment operator is </a:t>
            </a:r>
            <a:br>
              <a:rPr lang="en-IN" dirty="0"/>
            </a:br>
            <a:r>
              <a:rPr lang="en-IN" sz="4000" dirty="0"/>
              <a:t>:=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Concatenation operator is </a:t>
            </a:r>
            <a:r>
              <a:rPr lang="en-IN" sz="3600" dirty="0"/>
              <a:t>||</a:t>
            </a:r>
            <a:endParaRPr lang="en-IN" dirty="0"/>
          </a:p>
        </p:txBody>
      </p:sp>
      <p:graphicFrame>
        <p:nvGraphicFramePr>
          <p:cNvPr id="5" name="Object 4">
            <a:hlinkClick r:id="" action="ppaction://ole?verb=0"/>
            <a:extLst>
              <a:ext uri="{FF2B5EF4-FFF2-40B4-BE49-F238E27FC236}">
                <a16:creationId xmlns:a16="http://schemas.microsoft.com/office/drawing/2014/main" xmlns="" id="{4E3BE0B7-1D66-464D-8B55-574CDA606CEC}"/>
              </a:ext>
            </a:extLst>
          </p:cNvPr>
          <p:cNvGraphicFramePr>
            <a:graphicFrameLocks noChangeAspect="1"/>
          </p:cNvGraphicFramePr>
          <p:nvPr>
            <p:extLst>
              <p:ext uri="{D42A27DB-BD31-4B8C-83A1-F6EECF244321}">
                <p14:modId xmlns:p14="http://schemas.microsoft.com/office/powerpoint/2010/main" val="3672155420"/>
              </p:ext>
            </p:extLst>
          </p:nvPr>
        </p:nvGraphicFramePr>
        <p:xfrm>
          <a:off x="8353734" y="4830736"/>
          <a:ext cx="2016441" cy="926019"/>
        </p:xfrm>
        <a:graphic>
          <a:graphicData uri="http://schemas.openxmlformats.org/presentationml/2006/ole">
            <mc:AlternateContent xmlns:mc="http://schemas.openxmlformats.org/markup-compatibility/2006">
              <mc:Choice xmlns:v="urn:schemas-microsoft-com:vml" Requires="v">
                <p:oleObj spid="_x0000_s3104" name="Packager Shell Object" showAsIcon="1" r:id="rId4" imgW="954720" imgH="437400" progId="Package">
                  <p:embed/>
                </p:oleObj>
              </mc:Choice>
              <mc:Fallback>
                <p:oleObj name="Packager Shell Object" showAsIcon="1" r:id="rId4" imgW="954720" imgH="437400" progId="Package">
                  <p:embed/>
                  <p:pic>
                    <p:nvPicPr>
                      <p:cNvPr id="0" name=""/>
                      <p:cNvPicPr/>
                      <p:nvPr/>
                    </p:nvPicPr>
                    <p:blipFill>
                      <a:blip r:embed="rId5"/>
                      <a:stretch>
                        <a:fillRect/>
                      </a:stretch>
                    </p:blipFill>
                    <p:spPr>
                      <a:xfrm>
                        <a:off x="8353734" y="4830736"/>
                        <a:ext cx="2016441" cy="926019"/>
                      </a:xfrm>
                      <a:prstGeom prst="rect">
                        <a:avLst/>
                      </a:prstGeom>
                      <a:solidFill>
                        <a:schemeClr val="bg2">
                          <a:lumMod val="90000"/>
                        </a:schemeClr>
                      </a:solidFill>
                      <a:ln>
                        <a:solidFill>
                          <a:schemeClr val="tx1"/>
                        </a:solidFill>
                      </a:ln>
                    </p:spPr>
                  </p:pic>
                </p:oleObj>
              </mc:Fallback>
            </mc:AlternateContent>
          </a:graphicData>
        </a:graphic>
      </p:graphicFrame>
      <p:graphicFrame>
        <p:nvGraphicFramePr>
          <p:cNvPr id="6" name="Object 5">
            <a:hlinkClick r:id="" action="ppaction://ole?verb=0"/>
            <a:extLst>
              <a:ext uri="{FF2B5EF4-FFF2-40B4-BE49-F238E27FC236}">
                <a16:creationId xmlns:a16="http://schemas.microsoft.com/office/drawing/2014/main" xmlns="" id="{0049C3DD-67D0-48B5-A705-138523C4876D}"/>
              </a:ext>
            </a:extLst>
          </p:cNvPr>
          <p:cNvGraphicFramePr>
            <a:graphicFrameLocks noChangeAspect="1"/>
          </p:cNvGraphicFramePr>
          <p:nvPr>
            <p:extLst>
              <p:ext uri="{D42A27DB-BD31-4B8C-83A1-F6EECF244321}">
                <p14:modId xmlns:p14="http://schemas.microsoft.com/office/powerpoint/2010/main" val="3525739888"/>
              </p:ext>
            </p:extLst>
          </p:nvPr>
        </p:nvGraphicFramePr>
        <p:xfrm>
          <a:off x="8258717" y="6168560"/>
          <a:ext cx="2290338" cy="800952"/>
        </p:xfrm>
        <a:graphic>
          <a:graphicData uri="http://schemas.openxmlformats.org/presentationml/2006/ole">
            <mc:AlternateContent xmlns:mc="http://schemas.openxmlformats.org/markup-compatibility/2006">
              <mc:Choice xmlns:v="urn:schemas-microsoft-com:vml" Requires="v">
                <p:oleObj spid="_x0000_s3105" name="Packager Shell Object" showAsIcon="1" r:id="rId6" imgW="1277280" imgH="437400" progId="Package">
                  <p:embed/>
                </p:oleObj>
              </mc:Choice>
              <mc:Fallback>
                <p:oleObj name="Packager Shell Object" showAsIcon="1" r:id="rId6" imgW="1277280" imgH="437400" progId="Package">
                  <p:embed/>
                  <p:pic>
                    <p:nvPicPr>
                      <p:cNvPr id="0" name=""/>
                      <p:cNvPicPr/>
                      <p:nvPr/>
                    </p:nvPicPr>
                    <p:blipFill>
                      <a:blip r:embed="rId7"/>
                      <a:stretch>
                        <a:fillRect/>
                      </a:stretch>
                    </p:blipFill>
                    <p:spPr>
                      <a:xfrm>
                        <a:off x="8258717" y="6168560"/>
                        <a:ext cx="2290338" cy="800952"/>
                      </a:xfrm>
                      <a:prstGeom prst="rect">
                        <a:avLst/>
                      </a:prstGeom>
                      <a:solidFill>
                        <a:schemeClr val="bg2">
                          <a:lumMod val="90000"/>
                        </a:schemeClr>
                      </a:solidFill>
                      <a:ln>
                        <a:solidFill>
                          <a:schemeClr val="tx1"/>
                        </a:solidFill>
                      </a:ln>
                    </p:spPr>
                  </p:pic>
                </p:oleObj>
              </mc:Fallback>
            </mc:AlternateContent>
          </a:graphicData>
        </a:graphic>
      </p:graphicFrame>
    </p:spTree>
    <p:extLst>
      <p:ext uri="{BB962C8B-B14F-4D97-AF65-F5344CB8AC3E}">
        <p14:creationId xmlns:p14="http://schemas.microsoft.com/office/powerpoint/2010/main" val="4086435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PL-SQL Data Types</a:t>
            </a:r>
          </a:p>
        </p:txBody>
      </p:sp>
      <p:graphicFrame>
        <p:nvGraphicFramePr>
          <p:cNvPr id="3" name="Table 3">
            <a:extLst>
              <a:ext uri="{FF2B5EF4-FFF2-40B4-BE49-F238E27FC236}">
                <a16:creationId xmlns:a16="http://schemas.microsoft.com/office/drawing/2014/main" xmlns="" id="{20768173-B500-4A88-9A9B-16968EAC4BA3}"/>
              </a:ext>
            </a:extLst>
          </p:cNvPr>
          <p:cNvGraphicFramePr>
            <a:graphicFrameLocks noGrp="1"/>
          </p:cNvGraphicFramePr>
          <p:nvPr>
            <p:extLst>
              <p:ext uri="{D42A27DB-BD31-4B8C-83A1-F6EECF244321}">
                <p14:modId xmlns:p14="http://schemas.microsoft.com/office/powerpoint/2010/main" val="2385785701"/>
              </p:ext>
            </p:extLst>
          </p:nvPr>
        </p:nvGraphicFramePr>
        <p:xfrm>
          <a:off x="323385" y="1639229"/>
          <a:ext cx="11485756" cy="4214346"/>
        </p:xfrm>
        <a:graphic>
          <a:graphicData uri="http://schemas.openxmlformats.org/drawingml/2006/table">
            <a:tbl>
              <a:tblPr firstRow="1" bandRow="1">
                <a:tableStyleId>{5C22544A-7EE6-4342-B048-85BDC9FD1C3A}</a:tableStyleId>
              </a:tblPr>
              <a:tblGrid>
                <a:gridCol w="2391118">
                  <a:extLst>
                    <a:ext uri="{9D8B030D-6E8A-4147-A177-3AD203B41FA5}">
                      <a16:colId xmlns:a16="http://schemas.microsoft.com/office/drawing/2014/main" xmlns="" val="1059251349"/>
                    </a:ext>
                  </a:extLst>
                </a:gridCol>
                <a:gridCol w="9094638">
                  <a:extLst>
                    <a:ext uri="{9D8B030D-6E8A-4147-A177-3AD203B41FA5}">
                      <a16:colId xmlns:a16="http://schemas.microsoft.com/office/drawing/2014/main" xmlns="" val="2336454672"/>
                    </a:ext>
                  </a:extLst>
                </a:gridCol>
              </a:tblGrid>
              <a:tr h="702391">
                <a:tc gridSpan="2">
                  <a:txBody>
                    <a:bodyPr/>
                    <a:lstStyle/>
                    <a:p>
                      <a:pPr algn="ctr"/>
                      <a:r>
                        <a:rPr lang="en-IN" sz="4000" dirty="0">
                          <a:solidFill>
                            <a:schemeClr val="bg1"/>
                          </a:solidFill>
                        </a:rPr>
                        <a:t>Basic Data Types</a:t>
                      </a:r>
                    </a:p>
                  </a:txBody>
                  <a:tcPr/>
                </a:tc>
                <a:tc hMerge="1">
                  <a:txBody>
                    <a:bodyPr/>
                    <a:lstStyle/>
                    <a:p>
                      <a:endParaRPr lang="en-IN" dirty="0"/>
                    </a:p>
                  </a:txBody>
                  <a:tcPr/>
                </a:tc>
                <a:extLst>
                  <a:ext uri="{0D108BD9-81ED-4DB2-BD59-A6C34878D82A}">
                    <a16:rowId xmlns:a16="http://schemas.microsoft.com/office/drawing/2014/main" xmlns="" val="4219566860"/>
                  </a:ext>
                </a:extLst>
              </a:tr>
              <a:tr h="702391">
                <a:tc>
                  <a:txBody>
                    <a:bodyPr/>
                    <a:lstStyle/>
                    <a:p>
                      <a:r>
                        <a:rPr lang="en-IN" dirty="0"/>
                        <a:t>Varchar2 </a:t>
                      </a:r>
                    </a:p>
                  </a:txBody>
                  <a:tcPr/>
                </a:tc>
                <a:tc>
                  <a:txBody>
                    <a:bodyPr/>
                    <a:lstStyle/>
                    <a:p>
                      <a:r>
                        <a:rPr lang="en-IN" dirty="0"/>
                        <a:t>Variable length character , max size 4000 &amp; min size should be 1.</a:t>
                      </a:r>
                    </a:p>
                  </a:txBody>
                  <a:tcPr/>
                </a:tc>
                <a:extLst>
                  <a:ext uri="{0D108BD9-81ED-4DB2-BD59-A6C34878D82A}">
                    <a16:rowId xmlns:a16="http://schemas.microsoft.com/office/drawing/2014/main" xmlns="" val="342108484"/>
                  </a:ext>
                </a:extLst>
              </a:tr>
              <a:tr h="702391">
                <a:tc>
                  <a:txBody>
                    <a:bodyPr/>
                    <a:lstStyle/>
                    <a:p>
                      <a:r>
                        <a:rPr lang="en-IN" dirty="0"/>
                        <a:t>Number(</a:t>
                      </a:r>
                      <a:r>
                        <a:rPr lang="en-IN" dirty="0" err="1"/>
                        <a:t>p,s</a:t>
                      </a:r>
                      <a:r>
                        <a:rPr lang="en-IN" dirty="0"/>
                        <a:t>)</a:t>
                      </a:r>
                    </a:p>
                  </a:txBody>
                  <a:tcPr/>
                </a:tc>
                <a:tc>
                  <a:txBody>
                    <a:bodyPr/>
                    <a:lstStyle/>
                    <a:p>
                      <a:r>
                        <a:rPr lang="en-IN" dirty="0"/>
                        <a:t>P stands for precision and s stands for scale. The precision p can range from 1 to 38, and scale can have range from 84 to 127.</a:t>
                      </a:r>
                    </a:p>
                  </a:txBody>
                  <a:tcPr/>
                </a:tc>
                <a:extLst>
                  <a:ext uri="{0D108BD9-81ED-4DB2-BD59-A6C34878D82A}">
                    <a16:rowId xmlns:a16="http://schemas.microsoft.com/office/drawing/2014/main" xmlns="" val="3300362595"/>
                  </a:ext>
                </a:extLst>
              </a:tr>
              <a:tr h="702391">
                <a:tc>
                  <a:txBody>
                    <a:bodyPr/>
                    <a:lstStyle/>
                    <a:p>
                      <a:r>
                        <a:rPr lang="en-IN" dirty="0"/>
                        <a:t>Long</a:t>
                      </a:r>
                    </a:p>
                  </a:txBody>
                  <a:tcPr/>
                </a:tc>
                <a:tc>
                  <a:txBody>
                    <a:bodyPr/>
                    <a:lstStyle/>
                    <a:p>
                      <a:r>
                        <a:rPr lang="en-IN" dirty="0"/>
                        <a:t>Character data variable </a:t>
                      </a:r>
                      <a:r>
                        <a:rPr lang="en-IN" dirty="0" err="1"/>
                        <a:t>upto</a:t>
                      </a:r>
                      <a:r>
                        <a:rPr lang="en-IN" dirty="0"/>
                        <a:t> 2GB.</a:t>
                      </a:r>
                    </a:p>
                  </a:txBody>
                  <a:tcPr/>
                </a:tc>
                <a:extLst>
                  <a:ext uri="{0D108BD9-81ED-4DB2-BD59-A6C34878D82A}">
                    <a16:rowId xmlns:a16="http://schemas.microsoft.com/office/drawing/2014/main" xmlns="" val="4157297873"/>
                  </a:ext>
                </a:extLst>
              </a:tr>
              <a:tr h="702391">
                <a:tc>
                  <a:txBody>
                    <a:bodyPr/>
                    <a:lstStyle/>
                    <a:p>
                      <a:r>
                        <a:rPr lang="en-IN" dirty="0"/>
                        <a:t>DATE</a:t>
                      </a:r>
                    </a:p>
                  </a:txBody>
                  <a:tcPr/>
                </a:tc>
                <a:tc>
                  <a:txBody>
                    <a:bodyPr/>
                    <a:lstStyle/>
                    <a:p>
                      <a:r>
                        <a:rPr lang="en-IN" dirty="0"/>
                        <a:t>Valid date</a:t>
                      </a:r>
                    </a:p>
                  </a:txBody>
                  <a:tcPr/>
                </a:tc>
                <a:extLst>
                  <a:ext uri="{0D108BD9-81ED-4DB2-BD59-A6C34878D82A}">
                    <a16:rowId xmlns:a16="http://schemas.microsoft.com/office/drawing/2014/main" xmlns="" val="1460901387"/>
                  </a:ext>
                </a:extLst>
              </a:tr>
              <a:tr h="702391">
                <a:tc gridSpan="2">
                  <a:txBody>
                    <a:bodyPr/>
                    <a:lstStyle/>
                    <a:p>
                      <a:r>
                        <a:rPr lang="en-IN" dirty="0"/>
                        <a:t>Many more data type and sub data types are available , like Integer which is a sub type of Number data type, which takes only whole number.</a:t>
                      </a:r>
                    </a:p>
                  </a:txBody>
                  <a:tcPr/>
                </a:tc>
                <a:tc hMerge="1">
                  <a:txBody>
                    <a:bodyPr/>
                    <a:lstStyle/>
                    <a:p>
                      <a:endParaRPr lang="en-IN" dirty="0"/>
                    </a:p>
                  </a:txBody>
                  <a:tcPr/>
                </a:tc>
                <a:extLst>
                  <a:ext uri="{0D108BD9-81ED-4DB2-BD59-A6C34878D82A}">
                    <a16:rowId xmlns:a16="http://schemas.microsoft.com/office/drawing/2014/main" xmlns="" val="2727944566"/>
                  </a:ext>
                </a:extLst>
              </a:tr>
            </a:tbl>
          </a:graphicData>
        </a:graphic>
      </p:graphicFrame>
    </p:spTree>
    <p:extLst>
      <p:ext uri="{BB962C8B-B14F-4D97-AF65-F5344CB8AC3E}">
        <p14:creationId xmlns:p14="http://schemas.microsoft.com/office/powerpoint/2010/main" val="253575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PL-SQL Type conversion</a:t>
            </a:r>
          </a:p>
        </p:txBody>
      </p:sp>
      <p:graphicFrame>
        <p:nvGraphicFramePr>
          <p:cNvPr id="4" name="Table 3">
            <a:extLst>
              <a:ext uri="{FF2B5EF4-FFF2-40B4-BE49-F238E27FC236}">
                <a16:creationId xmlns:a16="http://schemas.microsoft.com/office/drawing/2014/main" xmlns="" id="{4BC37DA3-F52D-4A76-932C-AD6844A3EB0F}"/>
              </a:ext>
            </a:extLst>
          </p:cNvPr>
          <p:cNvGraphicFramePr>
            <a:graphicFrameLocks noGrp="1"/>
          </p:cNvGraphicFramePr>
          <p:nvPr>
            <p:extLst>
              <p:ext uri="{D42A27DB-BD31-4B8C-83A1-F6EECF244321}">
                <p14:modId xmlns:p14="http://schemas.microsoft.com/office/powerpoint/2010/main" val="1067886404"/>
              </p:ext>
            </p:extLst>
          </p:nvPr>
        </p:nvGraphicFramePr>
        <p:xfrm>
          <a:off x="127720" y="1661434"/>
          <a:ext cx="11742883" cy="4236806"/>
        </p:xfrm>
        <a:graphic>
          <a:graphicData uri="http://schemas.openxmlformats.org/drawingml/2006/table">
            <a:tbl>
              <a:tblPr firstRow="1" bandRow="1">
                <a:tableStyleId>{5C22544A-7EE6-4342-B048-85BDC9FD1C3A}</a:tableStyleId>
              </a:tblPr>
              <a:tblGrid>
                <a:gridCol w="4071165">
                  <a:extLst>
                    <a:ext uri="{9D8B030D-6E8A-4147-A177-3AD203B41FA5}">
                      <a16:colId xmlns:a16="http://schemas.microsoft.com/office/drawing/2014/main" xmlns="" val="1059251349"/>
                    </a:ext>
                  </a:extLst>
                </a:gridCol>
                <a:gridCol w="7671718">
                  <a:extLst>
                    <a:ext uri="{9D8B030D-6E8A-4147-A177-3AD203B41FA5}">
                      <a16:colId xmlns:a16="http://schemas.microsoft.com/office/drawing/2014/main" xmlns="" val="2336454672"/>
                    </a:ext>
                  </a:extLst>
                </a:gridCol>
              </a:tblGrid>
              <a:tr h="797873">
                <a:tc gridSpan="2">
                  <a:txBody>
                    <a:bodyPr/>
                    <a:lstStyle/>
                    <a:p>
                      <a:pPr algn="ctr"/>
                      <a:r>
                        <a:rPr lang="en-IN" sz="4000" dirty="0">
                          <a:solidFill>
                            <a:schemeClr val="bg1"/>
                          </a:solidFill>
                        </a:rPr>
                        <a:t>Type Conversion</a:t>
                      </a:r>
                    </a:p>
                  </a:txBody>
                  <a:tcPr/>
                </a:tc>
                <a:tc hMerge="1">
                  <a:txBody>
                    <a:bodyPr/>
                    <a:lstStyle/>
                    <a:p>
                      <a:endParaRPr lang="en-IN" dirty="0"/>
                    </a:p>
                  </a:txBody>
                  <a:tcPr/>
                </a:tc>
                <a:extLst>
                  <a:ext uri="{0D108BD9-81ED-4DB2-BD59-A6C34878D82A}">
                    <a16:rowId xmlns:a16="http://schemas.microsoft.com/office/drawing/2014/main" xmlns="" val="4219566860"/>
                  </a:ext>
                </a:extLst>
              </a:tr>
              <a:tr h="799410">
                <a:tc gridSpan="2">
                  <a:txBody>
                    <a:bodyPr/>
                    <a:lstStyle/>
                    <a:p>
                      <a:r>
                        <a:rPr lang="en-IN" dirty="0"/>
                        <a:t>If we want to convert the values to the different data type , we should use type conversion functions.</a:t>
                      </a:r>
                    </a:p>
                  </a:txBody>
                  <a:tcPr/>
                </a:tc>
                <a:tc hMerge="1">
                  <a:txBody>
                    <a:bodyPr/>
                    <a:lstStyle/>
                    <a:p>
                      <a:endParaRPr lang="en-IN" dirty="0"/>
                    </a:p>
                  </a:txBody>
                  <a:tcPr/>
                </a:tc>
                <a:extLst>
                  <a:ext uri="{0D108BD9-81ED-4DB2-BD59-A6C34878D82A}">
                    <a16:rowId xmlns:a16="http://schemas.microsoft.com/office/drawing/2014/main" xmlns="" val="142155456"/>
                  </a:ext>
                </a:extLst>
              </a:tr>
              <a:tr h="799410">
                <a:tc>
                  <a:txBody>
                    <a:bodyPr/>
                    <a:lstStyle/>
                    <a:p>
                      <a:r>
                        <a:rPr lang="en-IN" dirty="0" err="1"/>
                        <a:t>to_char</a:t>
                      </a:r>
                      <a:r>
                        <a:rPr lang="en-IN" dirty="0"/>
                        <a:t>(value,[format_mask])</a:t>
                      </a:r>
                    </a:p>
                  </a:txBody>
                  <a:tcPr/>
                </a:tc>
                <a:tc>
                  <a:txBody>
                    <a:bodyPr/>
                    <a:lstStyle/>
                    <a:p>
                      <a:pPr marL="285750" indent="-285750">
                        <a:buFont typeface="Arial" panose="020B0604020202020204" pitchFamily="34" charset="0"/>
                        <a:buChar char="•"/>
                      </a:pPr>
                      <a:r>
                        <a:rPr lang="en-IN" dirty="0"/>
                        <a:t>Use to convert number or date to String. </a:t>
                      </a:r>
                    </a:p>
                    <a:p>
                      <a:pPr marL="285750" indent="-285750">
                        <a:buFont typeface="Arial" panose="020B0604020202020204" pitchFamily="34" charset="0"/>
                        <a:buChar char="•"/>
                      </a:pPr>
                      <a:r>
                        <a:rPr lang="en-IN" dirty="0"/>
                        <a:t>Format_mask is optional use to provide format to the String</a:t>
                      </a:r>
                    </a:p>
                  </a:txBody>
                  <a:tcPr/>
                </a:tc>
                <a:extLst>
                  <a:ext uri="{0D108BD9-81ED-4DB2-BD59-A6C34878D82A}">
                    <a16:rowId xmlns:a16="http://schemas.microsoft.com/office/drawing/2014/main" xmlns="" val="3300362595"/>
                  </a:ext>
                </a:extLst>
              </a:tr>
              <a:tr h="799410">
                <a:tc>
                  <a:txBody>
                    <a:bodyPr/>
                    <a:lstStyle/>
                    <a:p>
                      <a:r>
                        <a:rPr lang="en-IN" dirty="0" err="1"/>
                        <a:t>To_number</a:t>
                      </a:r>
                      <a:r>
                        <a:rPr lang="en-IN" dirty="0"/>
                        <a:t>(String , [</a:t>
                      </a:r>
                      <a:r>
                        <a:rPr lang="en-IN" dirty="0" err="1"/>
                        <a:t>format_mask</a:t>
                      </a:r>
                      <a:r>
                        <a:rPr lang="en-IN" dirty="0"/>
                        <a:t>])</a:t>
                      </a:r>
                    </a:p>
                  </a:txBody>
                  <a:tcPr/>
                </a:tc>
                <a:tc>
                  <a:txBody>
                    <a:bodyPr/>
                    <a:lstStyle/>
                    <a:p>
                      <a:pPr marL="285750" indent="-285750">
                        <a:buFont typeface="Arial" panose="020B0604020202020204" pitchFamily="34" charset="0"/>
                        <a:buChar char="•"/>
                      </a:pPr>
                      <a:r>
                        <a:rPr lang="en-IN" dirty="0"/>
                        <a:t>Use to convert String to number and format_mask is optional , which is use to provide formatting</a:t>
                      </a:r>
                    </a:p>
                  </a:txBody>
                  <a:tcPr/>
                </a:tc>
                <a:extLst>
                  <a:ext uri="{0D108BD9-81ED-4DB2-BD59-A6C34878D82A}">
                    <a16:rowId xmlns:a16="http://schemas.microsoft.com/office/drawing/2014/main" xmlns="" val="4157297873"/>
                  </a:ext>
                </a:extLst>
              </a:tr>
              <a:tr h="1040703">
                <a:tc>
                  <a:txBody>
                    <a:bodyPr/>
                    <a:lstStyle/>
                    <a:p>
                      <a:r>
                        <a:rPr lang="en-IN" dirty="0" err="1"/>
                        <a:t>To_date</a:t>
                      </a:r>
                      <a:r>
                        <a:rPr lang="en-IN" dirty="0"/>
                        <a:t>(String,[format_mask])</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Use to convert String to date and format_mask is optional , which is use to provide formatted date.</a:t>
                      </a:r>
                    </a:p>
                    <a:p>
                      <a:endParaRPr lang="en-IN" dirty="0"/>
                    </a:p>
                  </a:txBody>
                  <a:tcPr/>
                </a:tc>
                <a:extLst>
                  <a:ext uri="{0D108BD9-81ED-4DB2-BD59-A6C34878D82A}">
                    <a16:rowId xmlns:a16="http://schemas.microsoft.com/office/drawing/2014/main" xmlns="" val="1460901387"/>
                  </a:ext>
                </a:extLst>
              </a:tr>
            </a:tbl>
          </a:graphicData>
        </a:graphic>
      </p:graphicFrame>
    </p:spTree>
    <p:extLst>
      <p:ext uri="{BB962C8B-B14F-4D97-AF65-F5344CB8AC3E}">
        <p14:creationId xmlns:p14="http://schemas.microsoft.com/office/powerpoint/2010/main" val="1451333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PL-SQL</a:t>
            </a:r>
          </a:p>
        </p:txBody>
      </p:sp>
      <p:pic>
        <p:nvPicPr>
          <p:cNvPr id="3" name="Picture 2">
            <a:extLst>
              <a:ext uri="{FF2B5EF4-FFF2-40B4-BE49-F238E27FC236}">
                <a16:creationId xmlns:a16="http://schemas.microsoft.com/office/drawing/2014/main" xmlns="" id="{F57E4453-DDC4-4696-8715-C24599781C90}"/>
              </a:ext>
            </a:extLst>
          </p:cNvPr>
          <p:cNvPicPr>
            <a:picLocks noChangeAspect="1"/>
          </p:cNvPicPr>
          <p:nvPr/>
        </p:nvPicPr>
        <p:blipFill>
          <a:blip r:embed="rId3"/>
          <a:stretch>
            <a:fillRect/>
          </a:stretch>
        </p:blipFill>
        <p:spPr>
          <a:xfrm>
            <a:off x="182988" y="1593385"/>
            <a:ext cx="6509709" cy="5966290"/>
          </a:xfrm>
          <a:prstGeom prst="rect">
            <a:avLst/>
          </a:prstGeom>
        </p:spPr>
      </p:pic>
      <p:sp>
        <p:nvSpPr>
          <p:cNvPr id="4" name="TextBox 3">
            <a:extLst>
              <a:ext uri="{FF2B5EF4-FFF2-40B4-BE49-F238E27FC236}">
                <a16:creationId xmlns:a16="http://schemas.microsoft.com/office/drawing/2014/main" xmlns="" id="{C03818E5-EC45-4C2A-8B18-37EB55355E77}"/>
              </a:ext>
            </a:extLst>
          </p:cNvPr>
          <p:cNvSpPr txBox="1"/>
          <p:nvPr/>
        </p:nvSpPr>
        <p:spPr>
          <a:xfrm>
            <a:off x="6969512" y="2207941"/>
            <a:ext cx="4717958" cy="2031325"/>
          </a:xfrm>
          <a:prstGeom prst="rect">
            <a:avLst/>
          </a:prstGeom>
          <a:noFill/>
        </p:spPr>
        <p:txBody>
          <a:bodyPr wrap="none" rtlCol="0">
            <a:spAutoFit/>
          </a:bodyPr>
          <a:lstStyle/>
          <a:p>
            <a:pPr marL="285750" indent="-285750">
              <a:buFont typeface="Arial" panose="020B0604020202020204" pitchFamily="34" charset="0"/>
              <a:buChar char="•"/>
            </a:pPr>
            <a:r>
              <a:rPr lang="en-IN" dirty="0"/>
              <a:t>Assigning any number more than 4 digits </a:t>
            </a:r>
            <a:br>
              <a:rPr lang="en-IN" dirty="0"/>
            </a:br>
            <a:r>
              <a:rPr lang="en-IN" dirty="0"/>
              <a:t>leads compile time error.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Assigning date in different format leads </a:t>
            </a:r>
            <a:br>
              <a:rPr lang="en-IN" dirty="0"/>
            </a:br>
            <a:r>
              <a:rPr lang="en-IN" dirty="0"/>
              <a:t>compile time error.</a:t>
            </a:r>
          </a:p>
          <a:p>
            <a:endParaRPr lang="en-IN" dirty="0"/>
          </a:p>
          <a:p>
            <a:endParaRPr lang="en-IN" dirty="0"/>
          </a:p>
        </p:txBody>
      </p:sp>
      <p:graphicFrame>
        <p:nvGraphicFramePr>
          <p:cNvPr id="5" name="Object 4">
            <a:hlinkClick r:id="" action="ppaction://ole?verb=0"/>
            <a:extLst>
              <a:ext uri="{FF2B5EF4-FFF2-40B4-BE49-F238E27FC236}">
                <a16:creationId xmlns:a16="http://schemas.microsoft.com/office/drawing/2014/main" xmlns="" id="{F4EB3264-22A7-4884-8BAE-F93203C9CFB5}"/>
              </a:ext>
            </a:extLst>
          </p:cNvPr>
          <p:cNvGraphicFramePr>
            <a:graphicFrameLocks noChangeAspect="1"/>
          </p:cNvGraphicFramePr>
          <p:nvPr>
            <p:extLst>
              <p:ext uri="{D42A27DB-BD31-4B8C-83A1-F6EECF244321}">
                <p14:modId xmlns:p14="http://schemas.microsoft.com/office/powerpoint/2010/main" val="2149215911"/>
              </p:ext>
            </p:extLst>
          </p:nvPr>
        </p:nvGraphicFramePr>
        <p:xfrm>
          <a:off x="7556165" y="4239266"/>
          <a:ext cx="4131305" cy="1492461"/>
        </p:xfrm>
        <a:graphic>
          <a:graphicData uri="http://schemas.openxmlformats.org/presentationml/2006/ole">
            <mc:AlternateContent xmlns:mc="http://schemas.openxmlformats.org/markup-compatibility/2006">
              <mc:Choice xmlns:v="urn:schemas-microsoft-com:vml" Requires="v">
                <p:oleObj spid="_x0000_s4113" name="Packager Shell Object" showAsIcon="1" r:id="rId4" imgW="1212480" imgH="437400" progId="Package">
                  <p:embed/>
                </p:oleObj>
              </mc:Choice>
              <mc:Fallback>
                <p:oleObj name="Packager Shell Object" showAsIcon="1" r:id="rId4" imgW="1212480" imgH="437400" progId="Package">
                  <p:embed/>
                  <p:pic>
                    <p:nvPicPr>
                      <p:cNvPr id="0" name=""/>
                      <p:cNvPicPr/>
                      <p:nvPr/>
                    </p:nvPicPr>
                    <p:blipFill>
                      <a:blip r:embed="rId5"/>
                      <a:stretch>
                        <a:fillRect/>
                      </a:stretch>
                    </p:blipFill>
                    <p:spPr>
                      <a:xfrm>
                        <a:off x="7556165" y="4239266"/>
                        <a:ext cx="4131305" cy="1492461"/>
                      </a:xfrm>
                      <a:prstGeom prst="rect">
                        <a:avLst/>
                      </a:prstGeom>
                      <a:solidFill>
                        <a:schemeClr val="bg2">
                          <a:lumMod val="90000"/>
                        </a:schemeClr>
                      </a:solidFill>
                      <a:ln>
                        <a:solidFill>
                          <a:schemeClr val="tx1"/>
                        </a:solidFill>
                      </a:ln>
                    </p:spPr>
                  </p:pic>
                </p:oleObj>
              </mc:Fallback>
            </mc:AlternateContent>
          </a:graphicData>
        </a:graphic>
      </p:graphicFrame>
    </p:spTree>
    <p:extLst>
      <p:ext uri="{BB962C8B-B14F-4D97-AF65-F5344CB8AC3E}">
        <p14:creationId xmlns:p14="http://schemas.microsoft.com/office/powerpoint/2010/main" val="1801009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PL-SQL %TYPE &amp; %ROWTYPE</a:t>
            </a:r>
          </a:p>
        </p:txBody>
      </p:sp>
      <p:sp>
        <p:nvSpPr>
          <p:cNvPr id="3" name="TextBox 2">
            <a:extLst>
              <a:ext uri="{FF2B5EF4-FFF2-40B4-BE49-F238E27FC236}">
                <a16:creationId xmlns:a16="http://schemas.microsoft.com/office/drawing/2014/main" xmlns="" id="{BFBD36D6-746A-49E1-8DCB-8835F699D42D}"/>
              </a:ext>
            </a:extLst>
          </p:cNvPr>
          <p:cNvSpPr txBox="1"/>
          <p:nvPr/>
        </p:nvSpPr>
        <p:spPr>
          <a:xfrm>
            <a:off x="234176" y="1884556"/>
            <a:ext cx="10843546" cy="923330"/>
          </a:xfrm>
          <a:prstGeom prst="rect">
            <a:avLst/>
          </a:prstGeom>
          <a:noFill/>
        </p:spPr>
        <p:txBody>
          <a:bodyPr wrap="none" rtlCol="0">
            <a:spAutoFit/>
          </a:bodyPr>
          <a:lstStyle/>
          <a:p>
            <a:pPr marL="285750" indent="-285750">
              <a:buFont typeface="Arial" panose="020B0604020202020204" pitchFamily="34" charset="0"/>
              <a:buChar char="•"/>
            </a:pPr>
            <a:r>
              <a:rPr lang="en-IN" dirty="0"/>
              <a:t>%TYPE used to assign datatype of a column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%ROWTYPE used to assigned entire row to the variable so that further value can be accessed easily.</a:t>
            </a:r>
          </a:p>
        </p:txBody>
      </p:sp>
      <p:pic>
        <p:nvPicPr>
          <p:cNvPr id="4" name="Picture 3">
            <a:extLst>
              <a:ext uri="{FF2B5EF4-FFF2-40B4-BE49-F238E27FC236}">
                <a16:creationId xmlns:a16="http://schemas.microsoft.com/office/drawing/2014/main" xmlns="" id="{83ADB842-13FF-43CD-995B-AA3476838A36}"/>
              </a:ext>
            </a:extLst>
          </p:cNvPr>
          <p:cNvPicPr>
            <a:picLocks noChangeAspect="1"/>
          </p:cNvPicPr>
          <p:nvPr/>
        </p:nvPicPr>
        <p:blipFill>
          <a:blip r:embed="rId3"/>
          <a:stretch>
            <a:fillRect/>
          </a:stretch>
        </p:blipFill>
        <p:spPr>
          <a:xfrm>
            <a:off x="234176" y="2807886"/>
            <a:ext cx="7997011" cy="4541892"/>
          </a:xfrm>
          <a:prstGeom prst="rect">
            <a:avLst/>
          </a:prstGeom>
        </p:spPr>
      </p:pic>
      <p:graphicFrame>
        <p:nvGraphicFramePr>
          <p:cNvPr id="5" name="Object 4">
            <a:hlinkClick r:id="" action="ppaction://ole?verb=0" highlightClick="1"/>
            <a:extLst>
              <a:ext uri="{FF2B5EF4-FFF2-40B4-BE49-F238E27FC236}">
                <a16:creationId xmlns:a16="http://schemas.microsoft.com/office/drawing/2014/main" xmlns="" id="{B3FEEF4F-524D-4908-959A-CEC6DF72DC38}"/>
              </a:ext>
            </a:extLst>
          </p:cNvPr>
          <p:cNvGraphicFramePr>
            <a:graphicFrameLocks noChangeAspect="1"/>
          </p:cNvGraphicFramePr>
          <p:nvPr>
            <p:extLst>
              <p:ext uri="{D42A27DB-BD31-4B8C-83A1-F6EECF244321}">
                <p14:modId xmlns:p14="http://schemas.microsoft.com/office/powerpoint/2010/main" val="1149610876"/>
              </p:ext>
            </p:extLst>
          </p:nvPr>
        </p:nvGraphicFramePr>
        <p:xfrm>
          <a:off x="8720253" y="3088275"/>
          <a:ext cx="2813522" cy="1327038"/>
        </p:xfrm>
        <a:graphic>
          <a:graphicData uri="http://schemas.openxmlformats.org/presentationml/2006/ole">
            <mc:AlternateContent xmlns:mc="http://schemas.openxmlformats.org/markup-compatibility/2006">
              <mc:Choice xmlns:v="urn:schemas-microsoft-com:vml" Requires="v">
                <p:oleObj spid="_x0000_s5152" name="Packager Shell Object" showAsIcon="1" r:id="rId4" imgW="1135080" imgH="437400" progId="Package">
                  <p:embed/>
                </p:oleObj>
              </mc:Choice>
              <mc:Fallback>
                <p:oleObj name="Packager Shell Object" showAsIcon="1" r:id="rId4" imgW="1135080" imgH="437400" progId="Package">
                  <p:embed/>
                  <p:pic>
                    <p:nvPicPr>
                      <p:cNvPr id="0" name=""/>
                      <p:cNvPicPr/>
                      <p:nvPr/>
                    </p:nvPicPr>
                    <p:blipFill>
                      <a:blip r:embed="rId5"/>
                      <a:stretch>
                        <a:fillRect/>
                      </a:stretch>
                    </p:blipFill>
                    <p:spPr>
                      <a:xfrm>
                        <a:off x="8720253" y="3088275"/>
                        <a:ext cx="2813522" cy="1327038"/>
                      </a:xfrm>
                      <a:prstGeom prst="rect">
                        <a:avLst/>
                      </a:prstGeom>
                      <a:solidFill>
                        <a:schemeClr val="bg2">
                          <a:lumMod val="90000"/>
                        </a:schemeClr>
                      </a:solidFill>
                      <a:ln>
                        <a:solidFill>
                          <a:schemeClr val="tx1"/>
                        </a:solidFill>
                      </a:ln>
                    </p:spPr>
                  </p:pic>
                </p:oleObj>
              </mc:Fallback>
            </mc:AlternateContent>
          </a:graphicData>
        </a:graphic>
      </p:graphicFrame>
      <p:graphicFrame>
        <p:nvGraphicFramePr>
          <p:cNvPr id="6" name="Object 5">
            <a:hlinkClick r:id="" action="ppaction://ole?verb=0"/>
            <a:extLst>
              <a:ext uri="{FF2B5EF4-FFF2-40B4-BE49-F238E27FC236}">
                <a16:creationId xmlns:a16="http://schemas.microsoft.com/office/drawing/2014/main" xmlns="" id="{ED964E6A-4E66-47C3-94CE-F9C920D36F2E}"/>
              </a:ext>
            </a:extLst>
          </p:cNvPr>
          <p:cNvGraphicFramePr>
            <a:graphicFrameLocks noChangeAspect="1"/>
          </p:cNvGraphicFramePr>
          <p:nvPr>
            <p:extLst>
              <p:ext uri="{D42A27DB-BD31-4B8C-83A1-F6EECF244321}">
                <p14:modId xmlns:p14="http://schemas.microsoft.com/office/powerpoint/2010/main" val="2680655017"/>
              </p:ext>
            </p:extLst>
          </p:nvPr>
        </p:nvGraphicFramePr>
        <p:xfrm>
          <a:off x="8597202" y="5164676"/>
          <a:ext cx="3166947" cy="1020885"/>
        </p:xfrm>
        <a:graphic>
          <a:graphicData uri="http://schemas.openxmlformats.org/presentationml/2006/ole">
            <mc:AlternateContent xmlns:mc="http://schemas.openxmlformats.org/markup-compatibility/2006">
              <mc:Choice xmlns:v="urn:schemas-microsoft-com:vml" Requires="v">
                <p:oleObj spid="_x0000_s5153" name="Packager Shell Object" showAsIcon="1" r:id="rId6" imgW="1406160" imgH="437400" progId="Package">
                  <p:embed/>
                </p:oleObj>
              </mc:Choice>
              <mc:Fallback>
                <p:oleObj name="Packager Shell Object" showAsIcon="1" r:id="rId6" imgW="1406160" imgH="437400" progId="Package">
                  <p:embed/>
                  <p:pic>
                    <p:nvPicPr>
                      <p:cNvPr id="0" name=""/>
                      <p:cNvPicPr/>
                      <p:nvPr/>
                    </p:nvPicPr>
                    <p:blipFill>
                      <a:blip r:embed="rId7"/>
                      <a:stretch>
                        <a:fillRect/>
                      </a:stretch>
                    </p:blipFill>
                    <p:spPr>
                      <a:xfrm>
                        <a:off x="8597202" y="5164676"/>
                        <a:ext cx="3166947" cy="1020885"/>
                      </a:xfrm>
                      <a:prstGeom prst="rect">
                        <a:avLst/>
                      </a:prstGeom>
                      <a:solidFill>
                        <a:schemeClr val="bg2">
                          <a:lumMod val="90000"/>
                        </a:schemeClr>
                      </a:solidFill>
                      <a:ln>
                        <a:solidFill>
                          <a:schemeClr val="tx1"/>
                        </a:solidFill>
                      </a:ln>
                    </p:spPr>
                  </p:pic>
                </p:oleObj>
              </mc:Fallback>
            </mc:AlternateContent>
          </a:graphicData>
        </a:graphic>
      </p:graphicFrame>
    </p:spTree>
    <p:extLst>
      <p:ext uri="{BB962C8B-B14F-4D97-AF65-F5344CB8AC3E}">
        <p14:creationId xmlns:p14="http://schemas.microsoft.com/office/powerpoint/2010/main" val="1759889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PL-SQL Control Statements</a:t>
            </a:r>
          </a:p>
        </p:txBody>
      </p:sp>
      <p:sp>
        <p:nvSpPr>
          <p:cNvPr id="3" name="TextBox 2">
            <a:extLst>
              <a:ext uri="{FF2B5EF4-FFF2-40B4-BE49-F238E27FC236}">
                <a16:creationId xmlns:a16="http://schemas.microsoft.com/office/drawing/2014/main" xmlns="" id="{84B7A05D-3141-4FB4-91B1-C0CE3B9EBE12}"/>
              </a:ext>
            </a:extLst>
          </p:cNvPr>
          <p:cNvSpPr txBox="1"/>
          <p:nvPr/>
        </p:nvSpPr>
        <p:spPr>
          <a:xfrm>
            <a:off x="309108" y="1761893"/>
            <a:ext cx="3047409" cy="2862322"/>
          </a:xfrm>
          <a:prstGeom prst="rect">
            <a:avLst/>
          </a:prstGeom>
          <a:noFill/>
        </p:spPr>
        <p:txBody>
          <a:bodyPr wrap="square" rtlCol="0">
            <a:spAutoFit/>
          </a:bodyPr>
          <a:lstStyle/>
          <a:p>
            <a:r>
              <a:rPr lang="en-IN" dirty="0"/>
              <a:t>IF </a:t>
            </a:r>
            <a:r>
              <a:rPr lang="en-IN" i="1" dirty="0">
                <a:solidFill>
                  <a:schemeClr val="accent1">
                    <a:lumMod val="75000"/>
                  </a:schemeClr>
                </a:solidFill>
              </a:rPr>
              <a:t>&lt;Condition&gt;</a:t>
            </a:r>
          </a:p>
          <a:p>
            <a:endParaRPr lang="en-IN" dirty="0"/>
          </a:p>
          <a:p>
            <a:r>
              <a:rPr lang="en-IN" dirty="0"/>
              <a:t>THEN  </a:t>
            </a:r>
          </a:p>
          <a:p>
            <a:r>
              <a:rPr lang="en-IN" i="1" dirty="0">
                <a:solidFill>
                  <a:schemeClr val="accent1">
                    <a:lumMod val="75000"/>
                  </a:schemeClr>
                </a:solidFill>
              </a:rPr>
              <a:t> 	statements  </a:t>
            </a:r>
          </a:p>
          <a:p>
            <a:r>
              <a:rPr lang="en-IN" i="1" dirty="0">
                <a:solidFill>
                  <a:schemeClr val="accent1">
                    <a:lumMod val="75000"/>
                  </a:schemeClr>
                </a:solidFill>
              </a:rPr>
              <a:t> 	statements </a:t>
            </a:r>
            <a:endParaRPr lang="en-IN" dirty="0"/>
          </a:p>
          <a:p>
            <a:r>
              <a:rPr lang="en-IN" dirty="0"/>
              <a:t>ELSE </a:t>
            </a:r>
          </a:p>
          <a:p>
            <a:r>
              <a:rPr lang="en-IN" dirty="0"/>
              <a:t> 	</a:t>
            </a:r>
            <a:r>
              <a:rPr lang="en-IN" i="1" dirty="0">
                <a:solidFill>
                  <a:schemeClr val="accent1">
                    <a:lumMod val="75000"/>
                  </a:schemeClr>
                </a:solidFill>
              </a:rPr>
              <a:t>statements</a:t>
            </a:r>
          </a:p>
          <a:p>
            <a:r>
              <a:rPr lang="en-IN" i="1" dirty="0">
                <a:solidFill>
                  <a:schemeClr val="accent1">
                    <a:lumMod val="75000"/>
                  </a:schemeClr>
                </a:solidFill>
              </a:rPr>
              <a:t>	 statements  </a:t>
            </a:r>
          </a:p>
          <a:p>
            <a:endParaRPr lang="en-IN" dirty="0"/>
          </a:p>
          <a:p>
            <a:r>
              <a:rPr lang="en-IN" dirty="0"/>
              <a:t>END IF;</a:t>
            </a:r>
          </a:p>
        </p:txBody>
      </p:sp>
      <p:graphicFrame>
        <p:nvGraphicFramePr>
          <p:cNvPr id="4" name="Object 3">
            <a:hlinkClick r:id="" action="ppaction://ole?verb=0" highlightClick="1"/>
            <a:extLst>
              <a:ext uri="{FF2B5EF4-FFF2-40B4-BE49-F238E27FC236}">
                <a16:creationId xmlns:a16="http://schemas.microsoft.com/office/drawing/2014/main" xmlns="" id="{1ACED392-3304-4969-9C46-30174E8613C9}"/>
              </a:ext>
            </a:extLst>
          </p:cNvPr>
          <p:cNvGraphicFramePr>
            <a:graphicFrameLocks noChangeAspect="1"/>
          </p:cNvGraphicFramePr>
          <p:nvPr>
            <p:extLst>
              <p:ext uri="{D42A27DB-BD31-4B8C-83A1-F6EECF244321}">
                <p14:modId xmlns:p14="http://schemas.microsoft.com/office/powerpoint/2010/main" val="3063026584"/>
              </p:ext>
            </p:extLst>
          </p:nvPr>
        </p:nvGraphicFramePr>
        <p:xfrm>
          <a:off x="2805185" y="1678219"/>
          <a:ext cx="3180820" cy="1310308"/>
        </p:xfrm>
        <a:graphic>
          <a:graphicData uri="http://schemas.openxmlformats.org/presentationml/2006/ole">
            <mc:AlternateContent xmlns:mc="http://schemas.openxmlformats.org/markup-compatibility/2006">
              <mc:Choice xmlns:v="urn:schemas-microsoft-com:vml" Requires="v">
                <p:oleObj spid="_x0000_s6161" name="Packager Shell Object" showAsIcon="1" r:id="rId3" imgW="1064160" imgH="437400" progId="Package">
                  <p:embed/>
                </p:oleObj>
              </mc:Choice>
              <mc:Fallback>
                <p:oleObj name="Packager Shell Object" showAsIcon="1" r:id="rId3" imgW="1064160" imgH="437400" progId="Package">
                  <p:embed/>
                  <p:pic>
                    <p:nvPicPr>
                      <p:cNvPr id="0" name=""/>
                      <p:cNvPicPr/>
                      <p:nvPr/>
                    </p:nvPicPr>
                    <p:blipFill>
                      <a:blip r:embed="rId4"/>
                      <a:stretch>
                        <a:fillRect/>
                      </a:stretch>
                    </p:blipFill>
                    <p:spPr>
                      <a:xfrm>
                        <a:off x="2805185" y="1678219"/>
                        <a:ext cx="3180820" cy="1310308"/>
                      </a:xfrm>
                      <a:prstGeom prst="rect">
                        <a:avLst/>
                      </a:prstGeom>
                      <a:solidFill>
                        <a:schemeClr val="bg2">
                          <a:lumMod val="90000"/>
                        </a:schemeClr>
                      </a:solidFill>
                      <a:ln>
                        <a:solidFill>
                          <a:schemeClr val="tx1"/>
                        </a:solidFill>
                      </a:ln>
                    </p:spPr>
                  </p:pic>
                </p:oleObj>
              </mc:Fallback>
            </mc:AlternateContent>
          </a:graphicData>
        </a:graphic>
      </p:graphicFrame>
      <p:sp>
        <p:nvSpPr>
          <p:cNvPr id="5" name="Rectangle 4">
            <a:extLst>
              <a:ext uri="{FF2B5EF4-FFF2-40B4-BE49-F238E27FC236}">
                <a16:creationId xmlns:a16="http://schemas.microsoft.com/office/drawing/2014/main" xmlns="" id="{0634D9AD-D25E-4173-9B02-A9C6930B907F}"/>
              </a:ext>
            </a:extLst>
          </p:cNvPr>
          <p:cNvSpPr/>
          <p:nvPr/>
        </p:nvSpPr>
        <p:spPr>
          <a:xfrm>
            <a:off x="243569" y="5118417"/>
            <a:ext cx="11511185" cy="2031325"/>
          </a:xfrm>
          <a:prstGeom prst="rect">
            <a:avLst/>
          </a:prstGeom>
          <a:ln>
            <a:solidFill>
              <a:schemeClr val="tx1"/>
            </a:solidFill>
          </a:ln>
        </p:spPr>
        <p:txBody>
          <a:bodyPr wrap="square">
            <a:spAutoFit/>
          </a:bodyPr>
          <a:lstStyle/>
          <a:p>
            <a:r>
              <a:rPr lang="en-GB" dirty="0">
                <a:latin typeface="Roboto"/>
              </a:rPr>
              <a:t>Note:</a:t>
            </a:r>
          </a:p>
          <a:p>
            <a:r>
              <a:rPr lang="en-GB" dirty="0">
                <a:latin typeface="Roboto"/>
              </a:rPr>
              <a:t>The </a:t>
            </a:r>
            <a:r>
              <a:rPr lang="en-GB" b="1" dirty="0">
                <a:latin typeface="Roboto"/>
              </a:rPr>
              <a:t>PLSQL EXTRACT function</a:t>
            </a:r>
            <a:r>
              <a:rPr lang="en-GB" dirty="0">
                <a:latin typeface="Roboto"/>
              </a:rPr>
              <a:t> is used for extracting a specific value such as year, month, day or hour from a date</a:t>
            </a:r>
          </a:p>
          <a:p>
            <a:endParaRPr lang="en-GB" dirty="0">
              <a:latin typeface="Roboto"/>
            </a:endParaRPr>
          </a:p>
          <a:p>
            <a:r>
              <a:rPr lang="en-GB" b="1" dirty="0">
                <a:latin typeface="Roboto"/>
              </a:rPr>
              <a:t>Syntax : </a:t>
            </a:r>
          </a:p>
          <a:p>
            <a:endParaRPr lang="en-GB" dirty="0">
              <a:latin typeface="Roboto"/>
            </a:endParaRPr>
          </a:p>
          <a:p>
            <a:r>
              <a:rPr lang="en-GB" i="1" dirty="0">
                <a:latin typeface="Roboto"/>
              </a:rPr>
              <a:t>EXTRACT (field from source)</a:t>
            </a:r>
            <a:endParaRPr lang="en-IN" i="1" dirty="0"/>
          </a:p>
        </p:txBody>
      </p:sp>
      <p:pic>
        <p:nvPicPr>
          <p:cNvPr id="7" name="Picture 6">
            <a:extLst>
              <a:ext uri="{FF2B5EF4-FFF2-40B4-BE49-F238E27FC236}">
                <a16:creationId xmlns:a16="http://schemas.microsoft.com/office/drawing/2014/main" xmlns="" id="{B05766BD-4F57-464B-BFBE-EC8F7BAC835E}"/>
              </a:ext>
            </a:extLst>
          </p:cNvPr>
          <p:cNvPicPr>
            <a:picLocks noChangeAspect="1"/>
          </p:cNvPicPr>
          <p:nvPr/>
        </p:nvPicPr>
        <p:blipFill>
          <a:blip r:embed="rId5"/>
          <a:stretch>
            <a:fillRect/>
          </a:stretch>
        </p:blipFill>
        <p:spPr>
          <a:xfrm>
            <a:off x="7597702" y="1597390"/>
            <a:ext cx="3190875" cy="3467100"/>
          </a:xfrm>
          <a:prstGeom prst="rect">
            <a:avLst/>
          </a:prstGeom>
        </p:spPr>
      </p:pic>
    </p:spTree>
    <p:extLst>
      <p:ext uri="{BB962C8B-B14F-4D97-AF65-F5344CB8AC3E}">
        <p14:creationId xmlns:p14="http://schemas.microsoft.com/office/powerpoint/2010/main" val="2320176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PL-SQL for loop</a:t>
            </a:r>
          </a:p>
        </p:txBody>
      </p:sp>
      <p:sp>
        <p:nvSpPr>
          <p:cNvPr id="3" name="TextBox 2">
            <a:extLst>
              <a:ext uri="{FF2B5EF4-FFF2-40B4-BE49-F238E27FC236}">
                <a16:creationId xmlns:a16="http://schemas.microsoft.com/office/drawing/2014/main" xmlns="" id="{3F258A11-5DFD-4D0E-BC10-DD1101EEB4FC}"/>
              </a:ext>
            </a:extLst>
          </p:cNvPr>
          <p:cNvSpPr txBox="1"/>
          <p:nvPr/>
        </p:nvSpPr>
        <p:spPr>
          <a:xfrm>
            <a:off x="0" y="1492698"/>
            <a:ext cx="5750292" cy="1754326"/>
          </a:xfrm>
          <a:prstGeom prst="rect">
            <a:avLst/>
          </a:prstGeom>
          <a:noFill/>
          <a:ln>
            <a:solidFill>
              <a:schemeClr val="tx1"/>
            </a:solidFill>
          </a:ln>
        </p:spPr>
        <p:txBody>
          <a:bodyPr wrap="none" rtlCol="0">
            <a:spAutoFit/>
          </a:bodyPr>
          <a:lstStyle/>
          <a:p>
            <a:pPr marL="342900" indent="-342900">
              <a:buFont typeface="+mj-lt"/>
              <a:buAutoNum type="arabicPeriod"/>
            </a:pPr>
            <a:r>
              <a:rPr lang="en-IN" dirty="0"/>
              <a:t>PL/SQL support two versions of for loop </a:t>
            </a:r>
            <a:br>
              <a:rPr lang="en-IN" dirty="0"/>
            </a:br>
            <a:r>
              <a:rPr lang="en-IN" dirty="0"/>
              <a:t>	a) numeric and </a:t>
            </a:r>
            <a:br>
              <a:rPr lang="en-IN" dirty="0"/>
            </a:br>
            <a:r>
              <a:rPr lang="en-IN" dirty="0"/>
              <a:t>	b) cursor FOR loop</a:t>
            </a:r>
          </a:p>
          <a:p>
            <a:pPr marL="342900" indent="-342900">
              <a:buFont typeface="+mj-lt"/>
              <a:buAutoNum type="arabicPeriod"/>
            </a:pPr>
            <a:r>
              <a:rPr lang="en-IN" dirty="0"/>
              <a:t>The numeric for loop iterates across defined range.</a:t>
            </a:r>
          </a:p>
          <a:p>
            <a:pPr marL="342900" indent="-342900">
              <a:buFont typeface="+mj-lt"/>
              <a:buAutoNum type="arabicPeriod"/>
            </a:pPr>
            <a:r>
              <a:rPr lang="en-IN" dirty="0"/>
              <a:t>While the cursor for loop iterates over returned </a:t>
            </a:r>
            <a:br>
              <a:rPr lang="en-IN" dirty="0"/>
            </a:br>
            <a:r>
              <a:rPr lang="en-IN" dirty="0"/>
              <a:t>select statements.</a:t>
            </a:r>
          </a:p>
        </p:txBody>
      </p:sp>
      <p:sp>
        <p:nvSpPr>
          <p:cNvPr id="4" name="TextBox 3">
            <a:extLst>
              <a:ext uri="{FF2B5EF4-FFF2-40B4-BE49-F238E27FC236}">
                <a16:creationId xmlns:a16="http://schemas.microsoft.com/office/drawing/2014/main" xmlns="" id="{CB6C2D91-A751-4887-B403-4A7B39672B9D}"/>
              </a:ext>
            </a:extLst>
          </p:cNvPr>
          <p:cNvSpPr txBox="1"/>
          <p:nvPr/>
        </p:nvSpPr>
        <p:spPr>
          <a:xfrm>
            <a:off x="121986" y="3261619"/>
            <a:ext cx="954107" cy="369332"/>
          </a:xfrm>
          <a:prstGeom prst="rect">
            <a:avLst/>
          </a:prstGeom>
          <a:noFill/>
        </p:spPr>
        <p:txBody>
          <a:bodyPr wrap="none" rtlCol="0">
            <a:spAutoFit/>
          </a:bodyPr>
          <a:lstStyle/>
          <a:p>
            <a:r>
              <a:rPr lang="en-IN" i="1" dirty="0"/>
              <a:t>Syntax:</a:t>
            </a:r>
          </a:p>
        </p:txBody>
      </p:sp>
      <p:sp>
        <p:nvSpPr>
          <p:cNvPr id="5" name="TextBox 4">
            <a:extLst>
              <a:ext uri="{FF2B5EF4-FFF2-40B4-BE49-F238E27FC236}">
                <a16:creationId xmlns:a16="http://schemas.microsoft.com/office/drawing/2014/main" xmlns="" id="{AB91A0C2-5922-41F0-B139-11522B87110C}"/>
              </a:ext>
            </a:extLst>
          </p:cNvPr>
          <p:cNvSpPr txBox="1"/>
          <p:nvPr/>
        </p:nvSpPr>
        <p:spPr>
          <a:xfrm>
            <a:off x="121986" y="3790987"/>
            <a:ext cx="1569660" cy="1200329"/>
          </a:xfrm>
          <a:prstGeom prst="rect">
            <a:avLst/>
          </a:prstGeom>
          <a:noFill/>
          <a:ln>
            <a:solidFill>
              <a:schemeClr val="tx1"/>
            </a:solidFill>
          </a:ln>
        </p:spPr>
        <p:txBody>
          <a:bodyPr wrap="none" rtlCol="0">
            <a:spAutoFit/>
          </a:bodyPr>
          <a:lstStyle/>
          <a:p>
            <a:r>
              <a:rPr lang="en-IN" dirty="0"/>
              <a:t>For </a:t>
            </a:r>
            <a:r>
              <a:rPr lang="en-IN" dirty="0" err="1"/>
              <a:t>i</a:t>
            </a:r>
            <a:r>
              <a:rPr lang="en-IN" dirty="0"/>
              <a:t> IN </a:t>
            </a:r>
            <a:r>
              <a:rPr lang="en-IN" dirty="0" err="1"/>
              <a:t>x..y</a:t>
            </a:r>
            <a:endParaRPr lang="en-IN" dirty="0"/>
          </a:p>
          <a:p>
            <a:r>
              <a:rPr lang="en-IN" dirty="0"/>
              <a:t>LOOP</a:t>
            </a:r>
          </a:p>
          <a:p>
            <a:r>
              <a:rPr lang="en-IN" dirty="0"/>
              <a:t>   </a:t>
            </a:r>
            <a:r>
              <a:rPr lang="en-IN" i="1" dirty="0">
                <a:solidFill>
                  <a:schemeClr val="accent1">
                    <a:lumMod val="75000"/>
                  </a:schemeClr>
                </a:solidFill>
              </a:rPr>
              <a:t>statements </a:t>
            </a:r>
          </a:p>
          <a:p>
            <a:r>
              <a:rPr lang="en-IN" dirty="0"/>
              <a:t>END LOOP;</a:t>
            </a:r>
          </a:p>
        </p:txBody>
      </p:sp>
      <p:sp>
        <p:nvSpPr>
          <p:cNvPr id="6" name="TextBox 5">
            <a:extLst>
              <a:ext uri="{FF2B5EF4-FFF2-40B4-BE49-F238E27FC236}">
                <a16:creationId xmlns:a16="http://schemas.microsoft.com/office/drawing/2014/main" xmlns="" id="{89C4EF6F-2FDC-4115-9CCC-80FF8362B5AE}"/>
              </a:ext>
            </a:extLst>
          </p:cNvPr>
          <p:cNvSpPr txBox="1"/>
          <p:nvPr/>
        </p:nvSpPr>
        <p:spPr>
          <a:xfrm>
            <a:off x="2032808" y="3768685"/>
            <a:ext cx="2839239" cy="1200329"/>
          </a:xfrm>
          <a:prstGeom prst="rect">
            <a:avLst/>
          </a:prstGeom>
          <a:noFill/>
          <a:ln>
            <a:solidFill>
              <a:schemeClr val="tx1"/>
            </a:solidFill>
          </a:ln>
        </p:spPr>
        <p:txBody>
          <a:bodyPr wrap="none" rtlCol="0">
            <a:spAutoFit/>
          </a:bodyPr>
          <a:lstStyle/>
          <a:p>
            <a:r>
              <a:rPr lang="en-IN" dirty="0"/>
              <a:t>For </a:t>
            </a:r>
            <a:r>
              <a:rPr lang="en-IN" dirty="0" err="1"/>
              <a:t>i</a:t>
            </a:r>
            <a:r>
              <a:rPr lang="en-IN" dirty="0"/>
              <a:t> IN (select statement)</a:t>
            </a:r>
          </a:p>
          <a:p>
            <a:r>
              <a:rPr lang="en-IN" dirty="0"/>
              <a:t>LOOP</a:t>
            </a:r>
          </a:p>
          <a:p>
            <a:r>
              <a:rPr lang="en-IN" dirty="0"/>
              <a:t>   </a:t>
            </a:r>
            <a:r>
              <a:rPr lang="en-IN" i="1" dirty="0">
                <a:solidFill>
                  <a:schemeClr val="accent1">
                    <a:lumMod val="75000"/>
                  </a:schemeClr>
                </a:solidFill>
              </a:rPr>
              <a:t>statements</a:t>
            </a:r>
            <a:r>
              <a:rPr lang="en-IN" dirty="0"/>
              <a:t> </a:t>
            </a:r>
          </a:p>
          <a:p>
            <a:r>
              <a:rPr lang="en-IN" dirty="0"/>
              <a:t>END LOOP;</a:t>
            </a:r>
          </a:p>
        </p:txBody>
      </p:sp>
      <p:pic>
        <p:nvPicPr>
          <p:cNvPr id="8" name="Picture 7">
            <a:extLst>
              <a:ext uri="{FF2B5EF4-FFF2-40B4-BE49-F238E27FC236}">
                <a16:creationId xmlns:a16="http://schemas.microsoft.com/office/drawing/2014/main" xmlns="" id="{2784F2F6-2C96-4A12-9421-19971E552ADD}"/>
              </a:ext>
            </a:extLst>
          </p:cNvPr>
          <p:cNvPicPr>
            <a:picLocks noChangeAspect="1"/>
          </p:cNvPicPr>
          <p:nvPr/>
        </p:nvPicPr>
        <p:blipFill>
          <a:blip r:embed="rId2"/>
          <a:stretch>
            <a:fillRect/>
          </a:stretch>
        </p:blipFill>
        <p:spPr>
          <a:xfrm>
            <a:off x="5882484" y="172700"/>
            <a:ext cx="5414091" cy="7085655"/>
          </a:xfrm>
          <a:prstGeom prst="rect">
            <a:avLst/>
          </a:prstGeom>
          <a:ln w="19050">
            <a:solidFill>
              <a:schemeClr val="tx1"/>
            </a:solidFill>
          </a:ln>
        </p:spPr>
      </p:pic>
    </p:spTree>
    <p:extLst>
      <p:ext uri="{BB962C8B-B14F-4D97-AF65-F5344CB8AC3E}">
        <p14:creationId xmlns:p14="http://schemas.microsoft.com/office/powerpoint/2010/main" val="1593082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PL-SQL - Procedures</a:t>
            </a:r>
          </a:p>
        </p:txBody>
      </p:sp>
      <p:sp>
        <p:nvSpPr>
          <p:cNvPr id="3" name="Rectangle 2">
            <a:extLst>
              <a:ext uri="{FF2B5EF4-FFF2-40B4-BE49-F238E27FC236}">
                <a16:creationId xmlns:a16="http://schemas.microsoft.com/office/drawing/2014/main" xmlns="" id="{12191786-EBED-46C5-A522-3B3DD6283135}"/>
              </a:ext>
            </a:extLst>
          </p:cNvPr>
          <p:cNvSpPr/>
          <p:nvPr/>
        </p:nvSpPr>
        <p:spPr>
          <a:xfrm>
            <a:off x="190268" y="1636121"/>
            <a:ext cx="11540815" cy="2862322"/>
          </a:xfrm>
          <a:prstGeom prst="rect">
            <a:avLst/>
          </a:prstGeom>
        </p:spPr>
        <p:txBody>
          <a:bodyPr wrap="square">
            <a:spAutoFit/>
          </a:bodyPr>
          <a:lstStyle/>
          <a:p>
            <a:pPr marL="342900" indent="-342900">
              <a:buFont typeface="+mj-lt"/>
              <a:buAutoNum type="arabicPeriod"/>
            </a:pPr>
            <a:r>
              <a:rPr lang="en-GB" b="1" dirty="0">
                <a:latin typeface="Roboto"/>
              </a:rPr>
              <a:t>Stored Procedures</a:t>
            </a:r>
            <a:r>
              <a:rPr lang="en-GB" dirty="0">
                <a:latin typeface="Roboto"/>
              </a:rPr>
              <a:t> are created to perform one or more DML operations on Database.</a:t>
            </a:r>
          </a:p>
          <a:p>
            <a:pPr marL="342900" indent="-342900">
              <a:buFont typeface="+mj-lt"/>
              <a:buAutoNum type="arabicPeriod"/>
            </a:pPr>
            <a:r>
              <a:rPr lang="en-GB" dirty="0">
                <a:latin typeface="Roboto"/>
              </a:rPr>
              <a:t>It is nothing but the group of SQL statements that accepts some input in the form of parameters and performs some task and may or may not returns a value.</a:t>
            </a:r>
          </a:p>
          <a:p>
            <a:pPr marL="342900" indent="-342900">
              <a:buFont typeface="+mj-lt"/>
              <a:buAutoNum type="arabicPeriod"/>
            </a:pPr>
            <a:r>
              <a:rPr lang="en-GB" dirty="0"/>
              <a:t>Both function as well as stored procedure have a </a:t>
            </a:r>
            <a:r>
              <a:rPr lang="en-GB" b="1" dirty="0"/>
              <a:t>unique named block</a:t>
            </a:r>
            <a:r>
              <a:rPr lang="en-GB" dirty="0"/>
              <a:t> of code which is compiled and stored in the database.</a:t>
            </a:r>
            <a:endParaRPr lang="en-GB" dirty="0">
              <a:latin typeface="Roboto"/>
            </a:endParaRPr>
          </a:p>
          <a:p>
            <a:pPr marL="342900" indent="-342900">
              <a:buFont typeface="+mj-lt"/>
              <a:buAutoNum type="arabicPeriod"/>
            </a:pPr>
            <a:r>
              <a:rPr lang="en-GB" dirty="0"/>
              <a:t>The most important part is parameters. Parameters are used to pass values to the Procedure. There are 3 different types of parameters, they are as follows:</a:t>
            </a:r>
          </a:p>
          <a:p>
            <a:pPr marL="1200150" lvl="2" indent="-285750">
              <a:buFont typeface="Arial" panose="020B0604020202020204" pitchFamily="34" charset="0"/>
              <a:buChar char="•"/>
            </a:pPr>
            <a:r>
              <a:rPr lang="en-GB" dirty="0"/>
              <a:t> IN</a:t>
            </a:r>
          </a:p>
          <a:p>
            <a:pPr marL="1200150" lvl="2" indent="-285750">
              <a:buFont typeface="Arial" panose="020B0604020202020204" pitchFamily="34" charset="0"/>
              <a:buChar char="•"/>
            </a:pPr>
            <a:r>
              <a:rPr lang="en-GB" dirty="0"/>
              <a:t> OUT </a:t>
            </a:r>
          </a:p>
          <a:p>
            <a:pPr marL="1200150" lvl="2" indent="-285750">
              <a:buFont typeface="Arial" panose="020B0604020202020204" pitchFamily="34" charset="0"/>
              <a:buChar char="•"/>
            </a:pPr>
            <a:r>
              <a:rPr lang="en-GB" dirty="0"/>
              <a:t> IN OUT</a:t>
            </a:r>
            <a:endParaRPr lang="en-IN" dirty="0"/>
          </a:p>
        </p:txBody>
      </p:sp>
      <p:graphicFrame>
        <p:nvGraphicFramePr>
          <p:cNvPr id="4" name="Table 4">
            <a:extLst>
              <a:ext uri="{FF2B5EF4-FFF2-40B4-BE49-F238E27FC236}">
                <a16:creationId xmlns:a16="http://schemas.microsoft.com/office/drawing/2014/main" xmlns="" id="{5D85D812-AB92-479A-85BD-2122B5D1403C}"/>
              </a:ext>
            </a:extLst>
          </p:cNvPr>
          <p:cNvGraphicFramePr>
            <a:graphicFrameLocks noGrp="1"/>
          </p:cNvGraphicFramePr>
          <p:nvPr>
            <p:extLst>
              <p:ext uri="{D42A27DB-BD31-4B8C-83A1-F6EECF244321}">
                <p14:modId xmlns:p14="http://schemas.microsoft.com/office/powerpoint/2010/main" val="2728818021"/>
              </p:ext>
            </p:extLst>
          </p:nvPr>
        </p:nvGraphicFramePr>
        <p:xfrm>
          <a:off x="405096" y="4866872"/>
          <a:ext cx="11225626" cy="2593292"/>
        </p:xfrm>
        <a:graphic>
          <a:graphicData uri="http://schemas.openxmlformats.org/drawingml/2006/table">
            <a:tbl>
              <a:tblPr firstRow="1" bandRow="1">
                <a:tableStyleId>{5C22544A-7EE6-4342-B048-85BDC9FD1C3A}</a:tableStyleId>
              </a:tblPr>
              <a:tblGrid>
                <a:gridCol w="933050">
                  <a:extLst>
                    <a:ext uri="{9D8B030D-6E8A-4147-A177-3AD203B41FA5}">
                      <a16:colId xmlns:a16="http://schemas.microsoft.com/office/drawing/2014/main" xmlns="" val="4141389273"/>
                    </a:ext>
                  </a:extLst>
                </a:gridCol>
                <a:gridCol w="10292576">
                  <a:extLst>
                    <a:ext uri="{9D8B030D-6E8A-4147-A177-3AD203B41FA5}">
                      <a16:colId xmlns:a16="http://schemas.microsoft.com/office/drawing/2014/main" xmlns="" val="3973423743"/>
                    </a:ext>
                  </a:extLst>
                </a:gridCol>
              </a:tblGrid>
              <a:tr h="856500">
                <a:tc>
                  <a:txBody>
                    <a:bodyPr/>
                    <a:lstStyle/>
                    <a:p>
                      <a:r>
                        <a:rPr lang="en-IN" dirty="0"/>
                        <a:t>IN</a:t>
                      </a:r>
                    </a:p>
                  </a:txBody>
                  <a:tcPr/>
                </a:tc>
                <a:tc>
                  <a:txBody>
                    <a:bodyPr/>
                    <a:lstStyle/>
                    <a:p>
                      <a:r>
                        <a:rPr lang="en-GB" sz="1800" b="1" i="0" kern="1200" dirty="0">
                          <a:solidFill>
                            <a:schemeClr val="lt1"/>
                          </a:solidFill>
                          <a:effectLst/>
                          <a:latin typeface="+mn-lt"/>
                          <a:ea typeface="+mn-ea"/>
                          <a:cs typeface="+mn-cs"/>
                        </a:rPr>
                        <a:t>IN</a:t>
                      </a:r>
                      <a:r>
                        <a:rPr lang="en-GB" sz="1800" b="0" i="0" kern="1200" dirty="0">
                          <a:solidFill>
                            <a:schemeClr val="lt1"/>
                          </a:solidFill>
                          <a:effectLst/>
                          <a:latin typeface="+mn-lt"/>
                          <a:ea typeface="+mn-ea"/>
                          <a:cs typeface="+mn-cs"/>
                        </a:rPr>
                        <a:t> mode refers to </a:t>
                      </a:r>
                      <a:r>
                        <a:rPr lang="en-GB" sz="1800" b="1" i="0" kern="1200" dirty="0">
                          <a:solidFill>
                            <a:schemeClr val="lt1"/>
                          </a:solidFill>
                          <a:effectLst/>
                          <a:latin typeface="+mn-lt"/>
                          <a:ea typeface="+mn-ea"/>
                          <a:cs typeface="+mn-cs"/>
                        </a:rPr>
                        <a:t>READ ONLY mode</a:t>
                      </a:r>
                      <a:r>
                        <a:rPr lang="en-GB" sz="1800" b="0" i="0" kern="1200" dirty="0">
                          <a:solidFill>
                            <a:schemeClr val="lt1"/>
                          </a:solidFill>
                          <a:effectLst/>
                          <a:latin typeface="+mn-lt"/>
                          <a:ea typeface="+mn-ea"/>
                          <a:cs typeface="+mn-cs"/>
                        </a:rPr>
                        <a:t> which is used for a variable by which it will accept the value from the user. It is the default parameter mode.</a:t>
                      </a:r>
                      <a:endParaRPr lang="en-IN" dirty="0"/>
                    </a:p>
                  </a:txBody>
                  <a:tcPr/>
                </a:tc>
                <a:extLst>
                  <a:ext uri="{0D108BD9-81ED-4DB2-BD59-A6C34878D82A}">
                    <a16:rowId xmlns:a16="http://schemas.microsoft.com/office/drawing/2014/main" xmlns="" val="497482865"/>
                  </a:ext>
                </a:extLst>
              </a:tr>
              <a:tr h="868396">
                <a:tc>
                  <a:txBody>
                    <a:bodyPr/>
                    <a:lstStyle/>
                    <a:p>
                      <a:r>
                        <a:rPr lang="en-IN" dirty="0"/>
                        <a:t>OUT</a:t>
                      </a:r>
                    </a:p>
                  </a:txBody>
                  <a:tcPr/>
                </a:tc>
                <a:tc>
                  <a:txBody>
                    <a:bodyPr/>
                    <a:lstStyle/>
                    <a:p>
                      <a:r>
                        <a:rPr lang="en-GB" sz="1800" b="1" i="0" kern="1200" dirty="0">
                          <a:solidFill>
                            <a:schemeClr val="dk1"/>
                          </a:solidFill>
                          <a:effectLst/>
                          <a:latin typeface="+mn-lt"/>
                          <a:ea typeface="+mn-ea"/>
                          <a:cs typeface="+mn-cs"/>
                        </a:rPr>
                        <a:t>OUT</a:t>
                      </a:r>
                      <a:r>
                        <a:rPr lang="en-GB" sz="1800" b="0" i="0" kern="1200" dirty="0">
                          <a:solidFill>
                            <a:schemeClr val="dk1"/>
                          </a:solidFill>
                          <a:effectLst/>
                          <a:latin typeface="+mn-lt"/>
                          <a:ea typeface="+mn-ea"/>
                          <a:cs typeface="+mn-cs"/>
                        </a:rPr>
                        <a:t> mode refers to </a:t>
                      </a:r>
                      <a:r>
                        <a:rPr lang="en-GB" sz="1800" b="1" i="0" kern="1200" dirty="0">
                          <a:solidFill>
                            <a:schemeClr val="dk1"/>
                          </a:solidFill>
                          <a:effectLst/>
                          <a:latin typeface="+mn-lt"/>
                          <a:ea typeface="+mn-ea"/>
                          <a:cs typeface="+mn-cs"/>
                        </a:rPr>
                        <a:t>WRITE ONLY mode</a:t>
                      </a:r>
                      <a:r>
                        <a:rPr lang="en-GB" sz="1800" b="0" i="0" kern="1200" dirty="0">
                          <a:solidFill>
                            <a:schemeClr val="dk1"/>
                          </a:solidFill>
                          <a:effectLst/>
                          <a:latin typeface="+mn-lt"/>
                          <a:ea typeface="+mn-ea"/>
                          <a:cs typeface="+mn-cs"/>
                        </a:rPr>
                        <a:t> which is used for a variable that will return the value to the user.</a:t>
                      </a:r>
                      <a:endParaRPr lang="en-IN" dirty="0"/>
                    </a:p>
                  </a:txBody>
                  <a:tcPr/>
                </a:tc>
                <a:extLst>
                  <a:ext uri="{0D108BD9-81ED-4DB2-BD59-A6C34878D82A}">
                    <a16:rowId xmlns:a16="http://schemas.microsoft.com/office/drawing/2014/main" xmlns="" val="1690815594"/>
                  </a:ext>
                </a:extLst>
              </a:tr>
              <a:tr h="868396">
                <a:tc>
                  <a:txBody>
                    <a:bodyPr/>
                    <a:lstStyle/>
                    <a:p>
                      <a:r>
                        <a:rPr lang="en-IN" dirty="0"/>
                        <a:t>IN OUT</a:t>
                      </a:r>
                    </a:p>
                  </a:txBody>
                  <a:tcPr/>
                </a:tc>
                <a:tc>
                  <a:txBody>
                    <a:bodyPr/>
                    <a:lstStyle/>
                    <a:p>
                      <a:r>
                        <a:rPr lang="en-GB" sz="1800" b="1" i="0" kern="1200" dirty="0">
                          <a:solidFill>
                            <a:schemeClr val="dk1"/>
                          </a:solidFill>
                          <a:effectLst/>
                          <a:latin typeface="+mn-lt"/>
                          <a:ea typeface="+mn-ea"/>
                          <a:cs typeface="+mn-cs"/>
                        </a:rPr>
                        <a:t>IN OUT</a:t>
                      </a:r>
                      <a:r>
                        <a:rPr lang="en-GB" sz="1800" b="0" i="0" kern="1200" dirty="0">
                          <a:solidFill>
                            <a:schemeClr val="dk1"/>
                          </a:solidFill>
                          <a:effectLst/>
                          <a:latin typeface="+mn-lt"/>
                          <a:ea typeface="+mn-ea"/>
                          <a:cs typeface="+mn-cs"/>
                        </a:rPr>
                        <a:t> mode refers to </a:t>
                      </a:r>
                      <a:r>
                        <a:rPr lang="en-GB" sz="1800" b="1" i="0" kern="1200" dirty="0">
                          <a:solidFill>
                            <a:schemeClr val="dk1"/>
                          </a:solidFill>
                          <a:effectLst/>
                          <a:latin typeface="+mn-lt"/>
                          <a:ea typeface="+mn-ea"/>
                          <a:cs typeface="+mn-cs"/>
                        </a:rPr>
                        <a:t>READ AND WRITE mode</a:t>
                      </a:r>
                      <a:r>
                        <a:rPr lang="en-GB" sz="1800" b="0" i="0" kern="1200" dirty="0">
                          <a:solidFill>
                            <a:schemeClr val="dk1"/>
                          </a:solidFill>
                          <a:effectLst/>
                          <a:latin typeface="+mn-lt"/>
                          <a:ea typeface="+mn-ea"/>
                          <a:cs typeface="+mn-cs"/>
                        </a:rPr>
                        <a:t> which is used for a variable that will either accept a value from the user or it will return the value to the user.</a:t>
                      </a:r>
                      <a:endParaRPr lang="en-IN" dirty="0"/>
                    </a:p>
                  </a:txBody>
                  <a:tcPr/>
                </a:tc>
                <a:extLst>
                  <a:ext uri="{0D108BD9-81ED-4DB2-BD59-A6C34878D82A}">
                    <a16:rowId xmlns:a16="http://schemas.microsoft.com/office/drawing/2014/main" xmlns="" val="2504039586"/>
                  </a:ext>
                </a:extLst>
              </a:tr>
            </a:tbl>
          </a:graphicData>
        </a:graphic>
      </p:graphicFrame>
    </p:spTree>
    <p:extLst>
      <p:ext uri="{BB962C8B-B14F-4D97-AF65-F5344CB8AC3E}">
        <p14:creationId xmlns:p14="http://schemas.microsoft.com/office/powerpoint/2010/main" val="4068772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86CDEEF-B2E1-4EFD-800F-BA8DAAAF46A8}"/>
              </a:ext>
            </a:extLst>
          </p:cNvPr>
          <p:cNvSpPr txBox="1"/>
          <p:nvPr/>
        </p:nvSpPr>
        <p:spPr>
          <a:xfrm>
            <a:off x="2906583" y="212133"/>
            <a:ext cx="5724461" cy="1015663"/>
          </a:xfrm>
          <a:prstGeom prst="rect">
            <a:avLst/>
          </a:prstGeom>
          <a:noFill/>
        </p:spPr>
        <p:txBody>
          <a:bodyPr wrap="square" rtlCol="0">
            <a:spAutoFit/>
          </a:bodyPr>
          <a:lstStyle/>
          <a:p>
            <a:pPr algn="ctr"/>
            <a:r>
              <a:rPr lang="en-IN" sz="3200" b="1" i="1" dirty="0"/>
              <a:t>MKJ IT Learnings </a:t>
            </a:r>
          </a:p>
          <a:p>
            <a:pPr algn="ctr"/>
            <a:r>
              <a:rPr lang="en-IN" sz="2800" i="1" dirty="0"/>
              <a:t>Training for professionals </a:t>
            </a:r>
          </a:p>
        </p:txBody>
      </p:sp>
      <p:pic>
        <p:nvPicPr>
          <p:cNvPr id="6" name="Picture 5">
            <a:hlinkClick r:id="rId2"/>
            <a:extLst>
              <a:ext uri="{FF2B5EF4-FFF2-40B4-BE49-F238E27FC236}">
                <a16:creationId xmlns:a16="http://schemas.microsoft.com/office/drawing/2014/main" xmlns="" id="{7CBE1D39-67D9-4951-9693-04017A7EF9E3}"/>
              </a:ext>
            </a:extLst>
          </p:cNvPr>
          <p:cNvPicPr>
            <a:picLocks noChangeAspect="1"/>
          </p:cNvPicPr>
          <p:nvPr/>
        </p:nvPicPr>
        <p:blipFill>
          <a:blip r:embed="rId3"/>
          <a:stretch>
            <a:fillRect/>
          </a:stretch>
        </p:blipFill>
        <p:spPr>
          <a:xfrm>
            <a:off x="1233703" y="6253032"/>
            <a:ext cx="771525" cy="762000"/>
          </a:xfrm>
          <a:prstGeom prst="rect">
            <a:avLst/>
          </a:prstGeom>
        </p:spPr>
      </p:pic>
      <p:pic>
        <p:nvPicPr>
          <p:cNvPr id="7" name="Picture 6">
            <a:hlinkClick r:id="rId4" action="ppaction://hlinkfile"/>
            <a:extLst>
              <a:ext uri="{FF2B5EF4-FFF2-40B4-BE49-F238E27FC236}">
                <a16:creationId xmlns:a16="http://schemas.microsoft.com/office/drawing/2014/main" xmlns="" id="{75C0C8D5-0D33-431D-9A66-13DBD01D2624}"/>
              </a:ext>
            </a:extLst>
          </p:cNvPr>
          <p:cNvPicPr>
            <a:picLocks noChangeAspect="1"/>
          </p:cNvPicPr>
          <p:nvPr/>
        </p:nvPicPr>
        <p:blipFill>
          <a:blip r:embed="rId5"/>
          <a:stretch>
            <a:fillRect/>
          </a:stretch>
        </p:blipFill>
        <p:spPr>
          <a:xfrm>
            <a:off x="2312063" y="6200644"/>
            <a:ext cx="823337" cy="814388"/>
          </a:xfrm>
          <a:prstGeom prst="rect">
            <a:avLst/>
          </a:prstGeom>
        </p:spPr>
      </p:pic>
      <p:pic>
        <p:nvPicPr>
          <p:cNvPr id="5" name="Picture 4">
            <a:extLst>
              <a:ext uri="{FF2B5EF4-FFF2-40B4-BE49-F238E27FC236}">
                <a16:creationId xmlns:a16="http://schemas.microsoft.com/office/drawing/2014/main" xmlns="" id="{B47E02DC-285F-4BBD-BEE8-B93FB99E4022}"/>
              </a:ext>
            </a:extLst>
          </p:cNvPr>
          <p:cNvPicPr>
            <a:picLocks noChangeAspect="1"/>
          </p:cNvPicPr>
          <p:nvPr/>
        </p:nvPicPr>
        <p:blipFill>
          <a:blip r:embed="rId6"/>
          <a:stretch>
            <a:fillRect/>
          </a:stretch>
        </p:blipFill>
        <p:spPr>
          <a:xfrm>
            <a:off x="-1" y="1667052"/>
            <a:ext cx="11998325" cy="33346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57048-4856-44E8-8004-F55A6FEDB0E8}"/>
              </a:ext>
            </a:extLst>
          </p:cNvPr>
          <p:cNvSpPr>
            <a:spLocks noGrp="1"/>
          </p:cNvSpPr>
          <p:nvPr>
            <p:ph type="title"/>
          </p:nvPr>
        </p:nvSpPr>
        <p:spPr/>
        <p:txBody>
          <a:bodyPr/>
          <a:lstStyle/>
          <a:p>
            <a:r>
              <a:rPr lang="en-IN" dirty="0">
                <a:solidFill>
                  <a:schemeClr val="bg1"/>
                </a:solidFill>
              </a:rPr>
              <a:t>First Normal Form</a:t>
            </a:r>
          </a:p>
        </p:txBody>
      </p:sp>
      <p:sp>
        <p:nvSpPr>
          <p:cNvPr id="4" name="TextBox 3">
            <a:extLst>
              <a:ext uri="{FF2B5EF4-FFF2-40B4-BE49-F238E27FC236}">
                <a16:creationId xmlns:a16="http://schemas.microsoft.com/office/drawing/2014/main" xmlns="" id="{82D5B1FC-06DB-4DB6-8A30-E4D9FD38ABCE}"/>
              </a:ext>
            </a:extLst>
          </p:cNvPr>
          <p:cNvSpPr txBox="1"/>
          <p:nvPr/>
        </p:nvSpPr>
        <p:spPr>
          <a:xfrm>
            <a:off x="332509" y="1870363"/>
            <a:ext cx="10588336" cy="1754326"/>
          </a:xfrm>
          <a:prstGeom prst="rect">
            <a:avLst/>
          </a:prstGeom>
          <a:noFill/>
        </p:spPr>
        <p:txBody>
          <a:bodyPr wrap="square" rtlCol="0">
            <a:spAutoFit/>
          </a:bodyPr>
          <a:lstStyle/>
          <a:p>
            <a:r>
              <a:rPr lang="en-IN" b="1" dirty="0"/>
              <a:t>First normal form focus on primary key </a:t>
            </a:r>
          </a:p>
          <a:p>
            <a:endParaRPr lang="en-IN" dirty="0"/>
          </a:p>
          <a:p>
            <a:pPr marL="342900" indent="-342900">
              <a:buFont typeface="+mj-lt"/>
              <a:buAutoNum type="arabicPeriod"/>
            </a:pPr>
            <a:r>
              <a:rPr lang="en-IN" dirty="0"/>
              <a:t>Each set of column must have unique value.</a:t>
            </a:r>
          </a:p>
          <a:p>
            <a:pPr marL="342900" indent="-342900">
              <a:buFont typeface="+mj-lt"/>
              <a:buAutoNum type="arabicPeriod"/>
            </a:pPr>
            <a:r>
              <a:rPr lang="en-IN" dirty="0"/>
              <a:t>Each row should have a primary key .</a:t>
            </a:r>
          </a:p>
          <a:p>
            <a:endParaRPr lang="en-IN" dirty="0"/>
          </a:p>
          <a:p>
            <a:endParaRPr lang="en-IN" dirty="0"/>
          </a:p>
        </p:txBody>
      </p:sp>
      <p:graphicFrame>
        <p:nvGraphicFramePr>
          <p:cNvPr id="5" name="Table 5">
            <a:extLst>
              <a:ext uri="{FF2B5EF4-FFF2-40B4-BE49-F238E27FC236}">
                <a16:creationId xmlns:a16="http://schemas.microsoft.com/office/drawing/2014/main" xmlns="" id="{4FA01944-8436-4A23-B47F-9DA94B021063}"/>
              </a:ext>
            </a:extLst>
          </p:cNvPr>
          <p:cNvGraphicFramePr>
            <a:graphicFrameLocks noGrp="1"/>
          </p:cNvGraphicFramePr>
          <p:nvPr>
            <p:extLst>
              <p:ext uri="{D42A27DB-BD31-4B8C-83A1-F6EECF244321}">
                <p14:modId xmlns:p14="http://schemas.microsoft.com/office/powerpoint/2010/main" val="4105969124"/>
              </p:ext>
            </p:extLst>
          </p:nvPr>
        </p:nvGraphicFramePr>
        <p:xfrm>
          <a:off x="420302" y="3624688"/>
          <a:ext cx="4338232" cy="2586530"/>
        </p:xfrm>
        <a:graphic>
          <a:graphicData uri="http://schemas.openxmlformats.org/drawingml/2006/table">
            <a:tbl>
              <a:tblPr firstRow="1" bandRow="1">
                <a:tableStyleId>{21E4AEA4-8DFA-4A89-87EB-49C32662AFE0}</a:tableStyleId>
              </a:tblPr>
              <a:tblGrid>
                <a:gridCol w="1223154">
                  <a:extLst>
                    <a:ext uri="{9D8B030D-6E8A-4147-A177-3AD203B41FA5}">
                      <a16:colId xmlns:a16="http://schemas.microsoft.com/office/drawing/2014/main" xmlns="" val="729511466"/>
                    </a:ext>
                  </a:extLst>
                </a:gridCol>
                <a:gridCol w="2160112">
                  <a:extLst>
                    <a:ext uri="{9D8B030D-6E8A-4147-A177-3AD203B41FA5}">
                      <a16:colId xmlns:a16="http://schemas.microsoft.com/office/drawing/2014/main" xmlns="" val="341206873"/>
                    </a:ext>
                  </a:extLst>
                </a:gridCol>
                <a:gridCol w="954966">
                  <a:extLst>
                    <a:ext uri="{9D8B030D-6E8A-4147-A177-3AD203B41FA5}">
                      <a16:colId xmlns:a16="http://schemas.microsoft.com/office/drawing/2014/main" xmlns="" val="989913804"/>
                    </a:ext>
                  </a:extLst>
                </a:gridCol>
              </a:tblGrid>
              <a:tr h="647090">
                <a:tc>
                  <a:txBody>
                    <a:bodyPr/>
                    <a:lstStyle/>
                    <a:p>
                      <a:r>
                        <a:rPr lang="en-IN" dirty="0"/>
                        <a:t>Student Name</a:t>
                      </a:r>
                    </a:p>
                  </a:txBody>
                  <a:tcPr/>
                </a:tc>
                <a:tc>
                  <a:txBody>
                    <a:bodyPr/>
                    <a:lstStyle/>
                    <a:p>
                      <a:r>
                        <a:rPr lang="en-IN" dirty="0"/>
                        <a:t>Course</a:t>
                      </a:r>
                    </a:p>
                  </a:txBody>
                  <a:tcPr/>
                </a:tc>
                <a:tc>
                  <a:txBody>
                    <a:bodyPr/>
                    <a:lstStyle/>
                    <a:p>
                      <a:r>
                        <a:rPr lang="en-IN" dirty="0"/>
                        <a:t>Age</a:t>
                      </a:r>
                    </a:p>
                  </a:txBody>
                  <a:tcPr/>
                </a:tc>
                <a:extLst>
                  <a:ext uri="{0D108BD9-81ED-4DB2-BD59-A6C34878D82A}">
                    <a16:rowId xmlns:a16="http://schemas.microsoft.com/office/drawing/2014/main" xmlns="" val="1513615241"/>
                  </a:ext>
                </a:extLst>
              </a:tr>
              <a:tr h="646480">
                <a:tc>
                  <a:txBody>
                    <a:bodyPr/>
                    <a:lstStyle/>
                    <a:p>
                      <a:r>
                        <a:rPr lang="en-IN" dirty="0"/>
                        <a:t>Ramesh</a:t>
                      </a:r>
                    </a:p>
                  </a:txBody>
                  <a:tcPr/>
                </a:tc>
                <a:tc>
                  <a:txBody>
                    <a:bodyPr/>
                    <a:lstStyle/>
                    <a:p>
                      <a:r>
                        <a:rPr lang="en-IN" dirty="0"/>
                        <a:t>Java, Salesforce</a:t>
                      </a:r>
                    </a:p>
                  </a:txBody>
                  <a:tcPr/>
                </a:tc>
                <a:tc>
                  <a:txBody>
                    <a:bodyPr/>
                    <a:lstStyle/>
                    <a:p>
                      <a:r>
                        <a:rPr lang="en-IN" dirty="0"/>
                        <a:t>24</a:t>
                      </a:r>
                    </a:p>
                  </a:txBody>
                  <a:tcPr/>
                </a:tc>
                <a:extLst>
                  <a:ext uri="{0D108BD9-81ED-4DB2-BD59-A6C34878D82A}">
                    <a16:rowId xmlns:a16="http://schemas.microsoft.com/office/drawing/2014/main" xmlns="" val="3033729049"/>
                  </a:ext>
                </a:extLst>
              </a:tr>
              <a:tr h="646480">
                <a:tc>
                  <a:txBody>
                    <a:bodyPr/>
                    <a:lstStyle/>
                    <a:p>
                      <a:r>
                        <a:rPr lang="en-IN" dirty="0"/>
                        <a:t>Rakesh</a:t>
                      </a:r>
                    </a:p>
                  </a:txBody>
                  <a:tcPr/>
                </a:tc>
                <a:tc>
                  <a:txBody>
                    <a:bodyPr/>
                    <a:lstStyle/>
                    <a:p>
                      <a:r>
                        <a:rPr lang="en-IN" dirty="0"/>
                        <a:t>Excel</a:t>
                      </a:r>
                    </a:p>
                  </a:txBody>
                  <a:tcPr/>
                </a:tc>
                <a:tc>
                  <a:txBody>
                    <a:bodyPr/>
                    <a:lstStyle/>
                    <a:p>
                      <a:r>
                        <a:rPr lang="en-IN" dirty="0"/>
                        <a:t>26</a:t>
                      </a:r>
                    </a:p>
                  </a:txBody>
                  <a:tcPr/>
                </a:tc>
                <a:extLst>
                  <a:ext uri="{0D108BD9-81ED-4DB2-BD59-A6C34878D82A}">
                    <a16:rowId xmlns:a16="http://schemas.microsoft.com/office/drawing/2014/main" xmlns="" val="1565972816"/>
                  </a:ext>
                </a:extLst>
              </a:tr>
              <a:tr h="646480">
                <a:tc>
                  <a:txBody>
                    <a:bodyPr/>
                    <a:lstStyle/>
                    <a:p>
                      <a:r>
                        <a:rPr lang="en-IN" dirty="0"/>
                        <a:t>Lokesh</a:t>
                      </a:r>
                    </a:p>
                  </a:txBody>
                  <a:tcPr/>
                </a:tc>
                <a:tc>
                  <a:txBody>
                    <a:bodyPr/>
                    <a:lstStyle/>
                    <a:p>
                      <a:r>
                        <a:rPr lang="en-IN" dirty="0"/>
                        <a:t>Spring Cloud</a:t>
                      </a:r>
                    </a:p>
                  </a:txBody>
                  <a:tcPr/>
                </a:tc>
                <a:tc>
                  <a:txBody>
                    <a:bodyPr/>
                    <a:lstStyle/>
                    <a:p>
                      <a:r>
                        <a:rPr lang="en-IN" dirty="0"/>
                        <a:t>31</a:t>
                      </a:r>
                    </a:p>
                  </a:txBody>
                  <a:tcPr/>
                </a:tc>
                <a:extLst>
                  <a:ext uri="{0D108BD9-81ED-4DB2-BD59-A6C34878D82A}">
                    <a16:rowId xmlns:a16="http://schemas.microsoft.com/office/drawing/2014/main" xmlns="" val="4049124144"/>
                  </a:ext>
                </a:extLst>
              </a:tr>
            </a:tbl>
          </a:graphicData>
        </a:graphic>
      </p:graphicFrame>
      <p:graphicFrame>
        <p:nvGraphicFramePr>
          <p:cNvPr id="7" name="Table 6">
            <a:extLst>
              <a:ext uri="{FF2B5EF4-FFF2-40B4-BE49-F238E27FC236}">
                <a16:creationId xmlns:a16="http://schemas.microsoft.com/office/drawing/2014/main" xmlns="" id="{97EF4310-39AE-4F8A-AA3A-BDEA01021BA5}"/>
              </a:ext>
            </a:extLst>
          </p:cNvPr>
          <p:cNvGraphicFramePr>
            <a:graphicFrameLocks noGrp="1"/>
          </p:cNvGraphicFramePr>
          <p:nvPr>
            <p:extLst>
              <p:ext uri="{D42A27DB-BD31-4B8C-83A1-F6EECF244321}">
                <p14:modId xmlns:p14="http://schemas.microsoft.com/office/powerpoint/2010/main" val="3350403029"/>
              </p:ext>
            </p:extLst>
          </p:nvPr>
        </p:nvGraphicFramePr>
        <p:xfrm>
          <a:off x="6719121" y="3420985"/>
          <a:ext cx="4084157" cy="3197984"/>
        </p:xfrm>
        <a:graphic>
          <a:graphicData uri="http://schemas.openxmlformats.org/drawingml/2006/table">
            <a:tbl>
              <a:tblPr firstRow="1" bandRow="1">
                <a:tableStyleId>{5C22544A-7EE6-4342-B048-85BDC9FD1C3A}</a:tableStyleId>
              </a:tblPr>
              <a:tblGrid>
                <a:gridCol w="1147787">
                  <a:extLst>
                    <a:ext uri="{9D8B030D-6E8A-4147-A177-3AD203B41FA5}">
                      <a16:colId xmlns:a16="http://schemas.microsoft.com/office/drawing/2014/main" xmlns="" val="4028457364"/>
                    </a:ext>
                  </a:extLst>
                </a:gridCol>
                <a:gridCol w="2020729">
                  <a:extLst>
                    <a:ext uri="{9D8B030D-6E8A-4147-A177-3AD203B41FA5}">
                      <a16:colId xmlns:a16="http://schemas.microsoft.com/office/drawing/2014/main" xmlns="" val="541846766"/>
                    </a:ext>
                  </a:extLst>
                </a:gridCol>
                <a:gridCol w="915641">
                  <a:extLst>
                    <a:ext uri="{9D8B030D-6E8A-4147-A177-3AD203B41FA5}">
                      <a16:colId xmlns:a16="http://schemas.microsoft.com/office/drawing/2014/main" xmlns="" val="3263044709"/>
                    </a:ext>
                  </a:extLst>
                </a:gridCol>
              </a:tblGrid>
              <a:tr h="0">
                <a:tc>
                  <a:txBody>
                    <a:bodyPr/>
                    <a:lstStyle/>
                    <a:p>
                      <a:r>
                        <a:rPr lang="en-IN" dirty="0"/>
                        <a:t>Student Name</a:t>
                      </a:r>
                    </a:p>
                  </a:txBody>
                  <a:tcPr/>
                </a:tc>
                <a:tc>
                  <a:txBody>
                    <a:bodyPr/>
                    <a:lstStyle/>
                    <a:p>
                      <a:r>
                        <a:rPr lang="en-IN" dirty="0"/>
                        <a:t>Course</a:t>
                      </a:r>
                    </a:p>
                  </a:txBody>
                  <a:tcPr/>
                </a:tc>
                <a:tc>
                  <a:txBody>
                    <a:bodyPr/>
                    <a:lstStyle/>
                    <a:p>
                      <a:r>
                        <a:rPr lang="en-IN" dirty="0"/>
                        <a:t>Age</a:t>
                      </a:r>
                    </a:p>
                  </a:txBody>
                  <a:tcPr/>
                </a:tc>
                <a:extLst>
                  <a:ext uri="{0D108BD9-81ED-4DB2-BD59-A6C34878D82A}">
                    <a16:rowId xmlns:a16="http://schemas.microsoft.com/office/drawing/2014/main" xmlns="" val="2000400330"/>
                  </a:ext>
                </a:extLst>
              </a:tr>
              <a:tr h="639476">
                <a:tc>
                  <a:txBody>
                    <a:bodyPr/>
                    <a:lstStyle/>
                    <a:p>
                      <a:r>
                        <a:rPr lang="en-IN" dirty="0"/>
                        <a:t>Ramesh</a:t>
                      </a:r>
                    </a:p>
                  </a:txBody>
                  <a:tcPr/>
                </a:tc>
                <a:tc>
                  <a:txBody>
                    <a:bodyPr/>
                    <a:lstStyle/>
                    <a:p>
                      <a:r>
                        <a:rPr lang="en-IN" dirty="0"/>
                        <a:t>Java</a:t>
                      </a:r>
                    </a:p>
                  </a:txBody>
                  <a:tcPr/>
                </a:tc>
                <a:tc>
                  <a:txBody>
                    <a:bodyPr/>
                    <a:lstStyle/>
                    <a:p>
                      <a:r>
                        <a:rPr lang="en-IN" dirty="0"/>
                        <a:t>24</a:t>
                      </a:r>
                    </a:p>
                  </a:txBody>
                  <a:tcPr/>
                </a:tc>
                <a:extLst>
                  <a:ext uri="{0D108BD9-81ED-4DB2-BD59-A6C34878D82A}">
                    <a16:rowId xmlns:a16="http://schemas.microsoft.com/office/drawing/2014/main" xmlns="" val="460543039"/>
                  </a:ext>
                </a:extLst>
              </a:tr>
              <a:tr h="639476">
                <a:tc>
                  <a:txBody>
                    <a:bodyPr/>
                    <a:lstStyle/>
                    <a:p>
                      <a:r>
                        <a:rPr lang="en-IN" dirty="0"/>
                        <a:t>Ramesh</a:t>
                      </a:r>
                    </a:p>
                  </a:txBody>
                  <a:tcPr/>
                </a:tc>
                <a:tc>
                  <a:txBody>
                    <a:bodyPr/>
                    <a:lstStyle/>
                    <a:p>
                      <a:r>
                        <a:rPr lang="en-IN" dirty="0"/>
                        <a:t>Salesforce</a:t>
                      </a:r>
                    </a:p>
                  </a:txBody>
                  <a:tcPr/>
                </a:tc>
                <a:tc>
                  <a:txBody>
                    <a:bodyPr/>
                    <a:lstStyle/>
                    <a:p>
                      <a:r>
                        <a:rPr lang="en-IN" dirty="0"/>
                        <a:t>24</a:t>
                      </a:r>
                    </a:p>
                  </a:txBody>
                  <a:tcPr/>
                </a:tc>
                <a:extLst>
                  <a:ext uri="{0D108BD9-81ED-4DB2-BD59-A6C34878D82A}">
                    <a16:rowId xmlns:a16="http://schemas.microsoft.com/office/drawing/2014/main" xmlns="" val="361267131"/>
                  </a:ext>
                </a:extLst>
              </a:tr>
              <a:tr h="639476">
                <a:tc>
                  <a:txBody>
                    <a:bodyPr/>
                    <a:lstStyle/>
                    <a:p>
                      <a:r>
                        <a:rPr lang="en-IN" dirty="0"/>
                        <a:t>Rakesh</a:t>
                      </a:r>
                    </a:p>
                  </a:txBody>
                  <a:tcPr/>
                </a:tc>
                <a:tc>
                  <a:txBody>
                    <a:bodyPr/>
                    <a:lstStyle/>
                    <a:p>
                      <a:r>
                        <a:rPr lang="en-IN" dirty="0"/>
                        <a:t>Excel</a:t>
                      </a:r>
                    </a:p>
                  </a:txBody>
                  <a:tcPr/>
                </a:tc>
                <a:tc>
                  <a:txBody>
                    <a:bodyPr/>
                    <a:lstStyle/>
                    <a:p>
                      <a:r>
                        <a:rPr lang="en-IN" dirty="0"/>
                        <a:t>26</a:t>
                      </a:r>
                    </a:p>
                  </a:txBody>
                  <a:tcPr/>
                </a:tc>
                <a:extLst>
                  <a:ext uri="{0D108BD9-81ED-4DB2-BD59-A6C34878D82A}">
                    <a16:rowId xmlns:a16="http://schemas.microsoft.com/office/drawing/2014/main" xmlns="" val="2284987146"/>
                  </a:ext>
                </a:extLst>
              </a:tr>
              <a:tr h="639476">
                <a:tc>
                  <a:txBody>
                    <a:bodyPr/>
                    <a:lstStyle/>
                    <a:p>
                      <a:r>
                        <a:rPr lang="en-IN" dirty="0"/>
                        <a:t>Lokesh</a:t>
                      </a:r>
                    </a:p>
                  </a:txBody>
                  <a:tcPr/>
                </a:tc>
                <a:tc>
                  <a:txBody>
                    <a:bodyPr/>
                    <a:lstStyle/>
                    <a:p>
                      <a:r>
                        <a:rPr lang="en-IN" dirty="0"/>
                        <a:t>Spring Cloud</a:t>
                      </a:r>
                    </a:p>
                  </a:txBody>
                  <a:tcPr/>
                </a:tc>
                <a:tc>
                  <a:txBody>
                    <a:bodyPr/>
                    <a:lstStyle/>
                    <a:p>
                      <a:r>
                        <a:rPr lang="en-IN" dirty="0"/>
                        <a:t>31</a:t>
                      </a:r>
                    </a:p>
                  </a:txBody>
                  <a:tcPr/>
                </a:tc>
                <a:extLst>
                  <a:ext uri="{0D108BD9-81ED-4DB2-BD59-A6C34878D82A}">
                    <a16:rowId xmlns:a16="http://schemas.microsoft.com/office/drawing/2014/main" xmlns="" val="352649892"/>
                  </a:ext>
                </a:extLst>
              </a:tr>
            </a:tbl>
          </a:graphicData>
        </a:graphic>
      </p:graphicFrame>
      <p:cxnSp>
        <p:nvCxnSpPr>
          <p:cNvPr id="9" name="Straight Arrow Connector 8">
            <a:extLst>
              <a:ext uri="{FF2B5EF4-FFF2-40B4-BE49-F238E27FC236}">
                <a16:creationId xmlns:a16="http://schemas.microsoft.com/office/drawing/2014/main" xmlns="" id="{F7404AEF-F41E-4676-A616-8CC463F985B8}"/>
              </a:ext>
            </a:extLst>
          </p:cNvPr>
          <p:cNvCxnSpPr>
            <a:cxnSpLocks/>
          </p:cNvCxnSpPr>
          <p:nvPr/>
        </p:nvCxnSpPr>
        <p:spPr>
          <a:xfrm>
            <a:off x="4876102" y="4559968"/>
            <a:ext cx="14765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555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Second Normal Form-</a:t>
            </a:r>
          </a:p>
        </p:txBody>
      </p:sp>
      <p:sp>
        <p:nvSpPr>
          <p:cNvPr id="4" name="TextBox 3">
            <a:extLst>
              <a:ext uri="{FF2B5EF4-FFF2-40B4-BE49-F238E27FC236}">
                <a16:creationId xmlns:a16="http://schemas.microsoft.com/office/drawing/2014/main" xmlns="" id="{89E6FE05-74C1-41AD-A5AD-89BD14B50211}"/>
              </a:ext>
            </a:extLst>
          </p:cNvPr>
          <p:cNvSpPr txBox="1"/>
          <p:nvPr/>
        </p:nvSpPr>
        <p:spPr>
          <a:xfrm>
            <a:off x="312820" y="1864895"/>
            <a:ext cx="9240253" cy="1477328"/>
          </a:xfrm>
          <a:prstGeom prst="rect">
            <a:avLst/>
          </a:prstGeom>
          <a:noFill/>
        </p:spPr>
        <p:txBody>
          <a:bodyPr wrap="square" rtlCol="0">
            <a:spAutoFit/>
          </a:bodyPr>
          <a:lstStyle/>
          <a:p>
            <a:pPr marL="342900" indent="-342900">
              <a:buFont typeface="+mj-lt"/>
              <a:buAutoNum type="arabicPeriod"/>
            </a:pPr>
            <a:r>
              <a:rPr lang="en-IN" dirty="0"/>
              <a:t>Table should be in 1NF.</a:t>
            </a:r>
          </a:p>
          <a:p>
            <a:pPr marL="342900" indent="-342900">
              <a:buFont typeface="+mj-lt"/>
              <a:buAutoNum type="arabicPeriod"/>
            </a:pPr>
            <a:endParaRPr lang="en-IN" dirty="0"/>
          </a:p>
          <a:p>
            <a:pPr marL="342900" indent="-342900">
              <a:buFont typeface="+mj-lt"/>
              <a:buAutoNum type="arabicPeriod"/>
            </a:pPr>
            <a:r>
              <a:rPr lang="en-IN" dirty="0"/>
              <a:t>There should not be any partial dependency on Primary key.</a:t>
            </a:r>
          </a:p>
          <a:p>
            <a:pPr marL="342900" indent="-342900">
              <a:buFont typeface="+mj-lt"/>
              <a:buAutoNum type="arabicPeriod"/>
            </a:pPr>
            <a:endParaRPr lang="en-IN" dirty="0"/>
          </a:p>
          <a:p>
            <a:endParaRPr lang="en-IN" dirty="0"/>
          </a:p>
        </p:txBody>
      </p:sp>
      <p:graphicFrame>
        <p:nvGraphicFramePr>
          <p:cNvPr id="8" name="Table 8">
            <a:extLst>
              <a:ext uri="{FF2B5EF4-FFF2-40B4-BE49-F238E27FC236}">
                <a16:creationId xmlns:a16="http://schemas.microsoft.com/office/drawing/2014/main" xmlns="" id="{93C54437-AA2B-447F-B14F-850D7835B77A}"/>
              </a:ext>
            </a:extLst>
          </p:cNvPr>
          <p:cNvGraphicFramePr>
            <a:graphicFrameLocks noGrp="1"/>
          </p:cNvGraphicFramePr>
          <p:nvPr>
            <p:extLst>
              <p:ext uri="{D42A27DB-BD31-4B8C-83A1-F6EECF244321}">
                <p14:modId xmlns:p14="http://schemas.microsoft.com/office/powerpoint/2010/main" val="1442867656"/>
              </p:ext>
            </p:extLst>
          </p:nvPr>
        </p:nvGraphicFramePr>
        <p:xfrm>
          <a:off x="5550276" y="3824783"/>
          <a:ext cx="3486680" cy="2991632"/>
        </p:xfrm>
        <a:graphic>
          <a:graphicData uri="http://schemas.openxmlformats.org/drawingml/2006/table">
            <a:tbl>
              <a:tblPr firstRow="1" bandRow="1">
                <a:tableStyleId>{5C22544A-7EE6-4342-B048-85BDC9FD1C3A}</a:tableStyleId>
              </a:tblPr>
              <a:tblGrid>
                <a:gridCol w="1693974">
                  <a:extLst>
                    <a:ext uri="{9D8B030D-6E8A-4147-A177-3AD203B41FA5}">
                      <a16:colId xmlns:a16="http://schemas.microsoft.com/office/drawing/2014/main" xmlns="" val="4261496867"/>
                    </a:ext>
                  </a:extLst>
                </a:gridCol>
                <a:gridCol w="1792706">
                  <a:extLst>
                    <a:ext uri="{9D8B030D-6E8A-4147-A177-3AD203B41FA5}">
                      <a16:colId xmlns:a16="http://schemas.microsoft.com/office/drawing/2014/main" xmlns="" val="990327661"/>
                    </a:ext>
                  </a:extLst>
                </a:gridCol>
              </a:tblGrid>
              <a:tr h="0">
                <a:tc>
                  <a:txBody>
                    <a:bodyPr/>
                    <a:lstStyle/>
                    <a:p>
                      <a:r>
                        <a:rPr lang="en-IN" dirty="0"/>
                        <a:t>Student Name</a:t>
                      </a:r>
                    </a:p>
                  </a:txBody>
                  <a:tcPr/>
                </a:tc>
                <a:tc>
                  <a:txBody>
                    <a:bodyPr/>
                    <a:lstStyle/>
                    <a:p>
                      <a:r>
                        <a:rPr lang="en-IN" dirty="0"/>
                        <a:t>Course</a:t>
                      </a:r>
                    </a:p>
                  </a:txBody>
                  <a:tcPr/>
                </a:tc>
                <a:extLst>
                  <a:ext uri="{0D108BD9-81ED-4DB2-BD59-A6C34878D82A}">
                    <a16:rowId xmlns:a16="http://schemas.microsoft.com/office/drawing/2014/main" xmlns="" val="2613730685"/>
                  </a:ext>
                </a:extLst>
              </a:tr>
              <a:tr h="587888">
                <a:tc>
                  <a:txBody>
                    <a:bodyPr/>
                    <a:lstStyle/>
                    <a:p>
                      <a:r>
                        <a:rPr lang="en-IN" dirty="0"/>
                        <a:t>Ramesh</a:t>
                      </a:r>
                    </a:p>
                  </a:txBody>
                  <a:tcPr/>
                </a:tc>
                <a:tc>
                  <a:txBody>
                    <a:bodyPr/>
                    <a:lstStyle/>
                    <a:p>
                      <a:r>
                        <a:rPr lang="en-IN" dirty="0"/>
                        <a:t>Java</a:t>
                      </a:r>
                    </a:p>
                  </a:txBody>
                  <a:tcPr/>
                </a:tc>
                <a:extLst>
                  <a:ext uri="{0D108BD9-81ED-4DB2-BD59-A6C34878D82A}">
                    <a16:rowId xmlns:a16="http://schemas.microsoft.com/office/drawing/2014/main" xmlns="" val="2341419819"/>
                  </a:ext>
                </a:extLst>
              </a:tr>
              <a:tr h="587888">
                <a:tc>
                  <a:txBody>
                    <a:bodyPr/>
                    <a:lstStyle/>
                    <a:p>
                      <a:r>
                        <a:rPr lang="en-IN" dirty="0"/>
                        <a:t>Rakesh</a:t>
                      </a:r>
                    </a:p>
                  </a:txBody>
                  <a:tcPr/>
                </a:tc>
                <a:tc>
                  <a:txBody>
                    <a:bodyPr/>
                    <a:lstStyle/>
                    <a:p>
                      <a:r>
                        <a:rPr lang="en-IN" dirty="0"/>
                        <a:t>Excel</a:t>
                      </a:r>
                    </a:p>
                  </a:txBody>
                  <a:tcPr/>
                </a:tc>
                <a:extLst>
                  <a:ext uri="{0D108BD9-81ED-4DB2-BD59-A6C34878D82A}">
                    <a16:rowId xmlns:a16="http://schemas.microsoft.com/office/drawing/2014/main" xmlns="" val="2202741071"/>
                  </a:ext>
                </a:extLst>
              </a:tr>
              <a:tr h="587888">
                <a:tc>
                  <a:txBody>
                    <a:bodyPr/>
                    <a:lstStyle/>
                    <a:p>
                      <a:r>
                        <a:rPr lang="en-IN" dirty="0"/>
                        <a:t>Lokesh</a:t>
                      </a:r>
                    </a:p>
                  </a:txBody>
                  <a:tcPr/>
                </a:tc>
                <a:tc>
                  <a:txBody>
                    <a:bodyPr/>
                    <a:lstStyle/>
                    <a:p>
                      <a:r>
                        <a:rPr lang="en-IN" dirty="0"/>
                        <a:t>Spring Cloud</a:t>
                      </a:r>
                    </a:p>
                  </a:txBody>
                  <a:tcPr/>
                </a:tc>
                <a:extLst>
                  <a:ext uri="{0D108BD9-81ED-4DB2-BD59-A6C34878D82A}">
                    <a16:rowId xmlns:a16="http://schemas.microsoft.com/office/drawing/2014/main" xmlns="" val="987320751"/>
                  </a:ext>
                </a:extLst>
              </a:tr>
              <a:tr h="587888">
                <a:tc>
                  <a:txBody>
                    <a:bodyPr/>
                    <a:lstStyle/>
                    <a:p>
                      <a:r>
                        <a:rPr lang="en-IN" dirty="0"/>
                        <a:t>Ramesh</a:t>
                      </a:r>
                    </a:p>
                  </a:txBody>
                  <a:tcPr/>
                </a:tc>
                <a:tc>
                  <a:txBody>
                    <a:bodyPr/>
                    <a:lstStyle/>
                    <a:p>
                      <a:r>
                        <a:rPr lang="en-IN" dirty="0"/>
                        <a:t>Salesforce</a:t>
                      </a:r>
                    </a:p>
                  </a:txBody>
                  <a:tcPr/>
                </a:tc>
                <a:extLst>
                  <a:ext uri="{0D108BD9-81ED-4DB2-BD59-A6C34878D82A}">
                    <a16:rowId xmlns:a16="http://schemas.microsoft.com/office/drawing/2014/main" xmlns="" val="281519793"/>
                  </a:ext>
                </a:extLst>
              </a:tr>
            </a:tbl>
          </a:graphicData>
        </a:graphic>
      </p:graphicFrame>
      <p:graphicFrame>
        <p:nvGraphicFramePr>
          <p:cNvPr id="10" name="Table 8">
            <a:extLst>
              <a:ext uri="{FF2B5EF4-FFF2-40B4-BE49-F238E27FC236}">
                <a16:creationId xmlns:a16="http://schemas.microsoft.com/office/drawing/2014/main" xmlns="" id="{DC686161-A93C-470A-99DC-E370F9941BF0}"/>
              </a:ext>
            </a:extLst>
          </p:cNvPr>
          <p:cNvGraphicFramePr>
            <a:graphicFrameLocks noGrp="1"/>
          </p:cNvGraphicFramePr>
          <p:nvPr>
            <p:extLst>
              <p:ext uri="{D42A27DB-BD31-4B8C-83A1-F6EECF244321}">
                <p14:modId xmlns:p14="http://schemas.microsoft.com/office/powerpoint/2010/main" val="1779345426"/>
              </p:ext>
            </p:extLst>
          </p:nvPr>
        </p:nvGraphicFramePr>
        <p:xfrm>
          <a:off x="965004" y="3824783"/>
          <a:ext cx="3739706" cy="2551953"/>
        </p:xfrm>
        <a:graphic>
          <a:graphicData uri="http://schemas.openxmlformats.org/drawingml/2006/table">
            <a:tbl>
              <a:tblPr firstRow="1" bandRow="1">
                <a:tableStyleId>{5C22544A-7EE6-4342-B048-85BDC9FD1C3A}</a:tableStyleId>
              </a:tblPr>
              <a:tblGrid>
                <a:gridCol w="1869853">
                  <a:extLst>
                    <a:ext uri="{9D8B030D-6E8A-4147-A177-3AD203B41FA5}">
                      <a16:colId xmlns:a16="http://schemas.microsoft.com/office/drawing/2014/main" xmlns="" val="4261496867"/>
                    </a:ext>
                  </a:extLst>
                </a:gridCol>
                <a:gridCol w="1869853">
                  <a:extLst>
                    <a:ext uri="{9D8B030D-6E8A-4147-A177-3AD203B41FA5}">
                      <a16:colId xmlns:a16="http://schemas.microsoft.com/office/drawing/2014/main" xmlns="" val="990327661"/>
                    </a:ext>
                  </a:extLst>
                </a:gridCol>
              </a:tblGrid>
              <a:tr h="438336">
                <a:tc>
                  <a:txBody>
                    <a:bodyPr/>
                    <a:lstStyle/>
                    <a:p>
                      <a:r>
                        <a:rPr lang="en-IN" dirty="0"/>
                        <a:t>Student Name</a:t>
                      </a:r>
                    </a:p>
                  </a:txBody>
                  <a:tcPr/>
                </a:tc>
                <a:tc>
                  <a:txBody>
                    <a:bodyPr/>
                    <a:lstStyle/>
                    <a:p>
                      <a:r>
                        <a:rPr lang="en-IN" dirty="0"/>
                        <a:t>Age</a:t>
                      </a:r>
                    </a:p>
                  </a:txBody>
                  <a:tcPr/>
                </a:tc>
                <a:extLst>
                  <a:ext uri="{0D108BD9-81ED-4DB2-BD59-A6C34878D82A}">
                    <a16:rowId xmlns:a16="http://schemas.microsoft.com/office/drawing/2014/main" xmlns="" val="2613730685"/>
                  </a:ext>
                </a:extLst>
              </a:tr>
              <a:tr h="704539">
                <a:tc>
                  <a:txBody>
                    <a:bodyPr/>
                    <a:lstStyle/>
                    <a:p>
                      <a:r>
                        <a:rPr lang="en-IN" dirty="0"/>
                        <a:t>Ramesh</a:t>
                      </a:r>
                    </a:p>
                  </a:txBody>
                  <a:tcPr/>
                </a:tc>
                <a:tc>
                  <a:txBody>
                    <a:bodyPr/>
                    <a:lstStyle/>
                    <a:p>
                      <a:r>
                        <a:rPr lang="en-IN"/>
                        <a:t>24</a:t>
                      </a:r>
                      <a:endParaRPr lang="en-IN" dirty="0"/>
                    </a:p>
                  </a:txBody>
                  <a:tcPr/>
                </a:tc>
                <a:extLst>
                  <a:ext uri="{0D108BD9-81ED-4DB2-BD59-A6C34878D82A}">
                    <a16:rowId xmlns:a16="http://schemas.microsoft.com/office/drawing/2014/main" xmlns="" val="2341419819"/>
                  </a:ext>
                </a:extLst>
              </a:tr>
              <a:tr h="704539">
                <a:tc>
                  <a:txBody>
                    <a:bodyPr/>
                    <a:lstStyle/>
                    <a:p>
                      <a:r>
                        <a:rPr lang="en-IN" dirty="0"/>
                        <a:t>Rakesh</a:t>
                      </a:r>
                    </a:p>
                  </a:txBody>
                  <a:tcPr/>
                </a:tc>
                <a:tc>
                  <a:txBody>
                    <a:bodyPr/>
                    <a:lstStyle/>
                    <a:p>
                      <a:r>
                        <a:rPr lang="en-IN"/>
                        <a:t>26</a:t>
                      </a:r>
                      <a:endParaRPr lang="en-IN" dirty="0"/>
                    </a:p>
                  </a:txBody>
                  <a:tcPr/>
                </a:tc>
                <a:extLst>
                  <a:ext uri="{0D108BD9-81ED-4DB2-BD59-A6C34878D82A}">
                    <a16:rowId xmlns:a16="http://schemas.microsoft.com/office/drawing/2014/main" xmlns="" val="2202741071"/>
                  </a:ext>
                </a:extLst>
              </a:tr>
              <a:tr h="704539">
                <a:tc>
                  <a:txBody>
                    <a:bodyPr/>
                    <a:lstStyle/>
                    <a:p>
                      <a:r>
                        <a:rPr lang="en-IN" dirty="0"/>
                        <a:t>Lokesh</a:t>
                      </a:r>
                    </a:p>
                  </a:txBody>
                  <a:tcPr/>
                </a:tc>
                <a:tc>
                  <a:txBody>
                    <a:bodyPr/>
                    <a:lstStyle/>
                    <a:p>
                      <a:r>
                        <a:rPr lang="en-IN" dirty="0"/>
                        <a:t>31</a:t>
                      </a:r>
                    </a:p>
                  </a:txBody>
                  <a:tcPr/>
                </a:tc>
                <a:extLst>
                  <a:ext uri="{0D108BD9-81ED-4DB2-BD59-A6C34878D82A}">
                    <a16:rowId xmlns:a16="http://schemas.microsoft.com/office/drawing/2014/main" xmlns="" val="987320751"/>
                  </a:ext>
                </a:extLst>
              </a:tr>
            </a:tbl>
          </a:graphicData>
        </a:graphic>
      </p:graphicFrame>
    </p:spTree>
    <p:extLst>
      <p:ext uri="{BB962C8B-B14F-4D97-AF65-F5344CB8AC3E}">
        <p14:creationId xmlns:p14="http://schemas.microsoft.com/office/powerpoint/2010/main" val="360777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a:solidFill>
                  <a:schemeClr val="bg1"/>
                </a:solidFill>
              </a:rPr>
              <a:t>Creation of Table</a:t>
            </a:r>
            <a:endParaRPr lang="en-IN" dirty="0">
              <a:solidFill>
                <a:schemeClr val="bg1"/>
              </a:solidFill>
            </a:endParaRPr>
          </a:p>
        </p:txBody>
      </p:sp>
      <p:sp>
        <p:nvSpPr>
          <p:cNvPr id="3" name="TextBox 2">
            <a:extLst>
              <a:ext uri="{FF2B5EF4-FFF2-40B4-BE49-F238E27FC236}">
                <a16:creationId xmlns:a16="http://schemas.microsoft.com/office/drawing/2014/main" xmlns="" id="{03DCC812-3502-4F83-89F0-FC28D5D64C79}"/>
              </a:ext>
            </a:extLst>
          </p:cNvPr>
          <p:cNvSpPr txBox="1"/>
          <p:nvPr/>
        </p:nvSpPr>
        <p:spPr>
          <a:xfrm>
            <a:off x="409074" y="1961147"/>
            <a:ext cx="9930924" cy="3416320"/>
          </a:xfrm>
          <a:prstGeom prst="rect">
            <a:avLst/>
          </a:prstGeom>
          <a:noFill/>
        </p:spPr>
        <p:txBody>
          <a:bodyPr wrap="none" rtlCol="0">
            <a:spAutoFit/>
          </a:bodyPr>
          <a:lstStyle/>
          <a:p>
            <a:r>
              <a:rPr lang="en-IN" dirty="0"/>
              <a:t>Create table is the command which includes , information of attributes along with data type and </a:t>
            </a:r>
          </a:p>
          <a:p>
            <a:r>
              <a:rPr lang="en-IN" dirty="0"/>
              <a:t>constraints .</a:t>
            </a:r>
          </a:p>
          <a:p>
            <a:endParaRPr lang="en-IN" dirty="0"/>
          </a:p>
          <a:p>
            <a:r>
              <a:rPr lang="en-IN" b="1" u="sng" dirty="0"/>
              <a:t>Constraints</a:t>
            </a:r>
          </a:p>
          <a:p>
            <a:endParaRPr lang="en-IN" b="1" u="sng" dirty="0"/>
          </a:p>
          <a:p>
            <a:pPr marL="342900" indent="-342900">
              <a:buAutoNum type="arabicParenR"/>
            </a:pPr>
            <a:r>
              <a:rPr lang="en-IN" dirty="0"/>
              <a:t>Primary Key </a:t>
            </a:r>
          </a:p>
          <a:p>
            <a:pPr marL="342900" indent="-342900">
              <a:buAutoNum type="arabicParenR"/>
            </a:pPr>
            <a:r>
              <a:rPr lang="en-IN" dirty="0"/>
              <a:t>Not Null</a:t>
            </a:r>
          </a:p>
          <a:p>
            <a:pPr marL="342900" indent="-342900">
              <a:buAutoNum type="arabicParenR"/>
            </a:pPr>
            <a:r>
              <a:rPr lang="en-IN" dirty="0"/>
              <a:t>Unique</a:t>
            </a:r>
          </a:p>
          <a:p>
            <a:pPr marL="342900" indent="-342900">
              <a:buAutoNum type="arabicParenR"/>
            </a:pPr>
            <a:r>
              <a:rPr lang="en-IN" dirty="0"/>
              <a:t>Foreign Key </a:t>
            </a:r>
          </a:p>
          <a:p>
            <a:pPr marL="342900" indent="-342900">
              <a:buAutoNum type="arabicParenR"/>
            </a:pPr>
            <a:r>
              <a:rPr lang="en-IN" dirty="0"/>
              <a:t>Check Constraints.  (used for better data validation purpose)</a:t>
            </a:r>
          </a:p>
          <a:p>
            <a:pPr marL="342900" indent="-342900">
              <a:buAutoNum type="arabicParenR"/>
            </a:pPr>
            <a:r>
              <a:rPr lang="en-IN" dirty="0"/>
              <a:t>Default </a:t>
            </a:r>
          </a:p>
          <a:p>
            <a:pPr marL="342900" indent="-342900">
              <a:buAutoNum type="arabicParenR"/>
            </a:pPr>
            <a:r>
              <a:rPr lang="en-IN" dirty="0"/>
              <a:t>Index</a:t>
            </a:r>
          </a:p>
        </p:txBody>
      </p:sp>
    </p:spTree>
    <p:extLst>
      <p:ext uri="{BB962C8B-B14F-4D97-AF65-F5344CB8AC3E}">
        <p14:creationId xmlns:p14="http://schemas.microsoft.com/office/powerpoint/2010/main" val="46770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10798560" cy="966371"/>
          </a:xfrm>
        </p:spPr>
        <p:txBody>
          <a:bodyPr/>
          <a:lstStyle/>
          <a:p>
            <a:r>
              <a:rPr lang="en-IN" dirty="0">
                <a:solidFill>
                  <a:schemeClr val="bg1"/>
                </a:solidFill>
              </a:rPr>
              <a:t>Syntax of Creation of Table</a:t>
            </a:r>
          </a:p>
        </p:txBody>
      </p:sp>
      <p:sp>
        <p:nvSpPr>
          <p:cNvPr id="3" name="TextBox 2">
            <a:extLst>
              <a:ext uri="{FF2B5EF4-FFF2-40B4-BE49-F238E27FC236}">
                <a16:creationId xmlns:a16="http://schemas.microsoft.com/office/drawing/2014/main" xmlns="" id="{5621A8F6-FBCE-4400-9CF4-727300A72AB5}"/>
              </a:ext>
            </a:extLst>
          </p:cNvPr>
          <p:cNvSpPr txBox="1"/>
          <p:nvPr/>
        </p:nvSpPr>
        <p:spPr>
          <a:xfrm>
            <a:off x="397041" y="1744579"/>
            <a:ext cx="7748337" cy="2677656"/>
          </a:xfrm>
          <a:prstGeom prst="rect">
            <a:avLst/>
          </a:prstGeom>
          <a:noFill/>
        </p:spPr>
        <p:txBody>
          <a:bodyPr wrap="square" rtlCol="0">
            <a:spAutoFit/>
          </a:bodyPr>
          <a:lstStyle/>
          <a:p>
            <a:r>
              <a:rPr lang="en-IN" sz="2800" dirty="0"/>
              <a:t>CREATE TABLE </a:t>
            </a:r>
            <a:r>
              <a:rPr lang="en-IN" sz="2800" i="1" dirty="0" err="1"/>
              <a:t>table_name</a:t>
            </a:r>
            <a:r>
              <a:rPr lang="en-IN" sz="2800" i="1" dirty="0"/>
              <a:t> </a:t>
            </a:r>
            <a:r>
              <a:rPr lang="en-IN" sz="2800" dirty="0"/>
              <a:t>(</a:t>
            </a:r>
            <a:br>
              <a:rPr lang="en-IN" sz="2800" dirty="0"/>
            </a:br>
            <a:r>
              <a:rPr lang="en-IN" sz="2800" i="1" dirty="0"/>
              <a:t>    column1 datatype</a:t>
            </a:r>
            <a:r>
              <a:rPr lang="en-IN" sz="2800" dirty="0"/>
              <a:t> </a:t>
            </a:r>
            <a:r>
              <a:rPr lang="en-IN" sz="2800" i="1" dirty="0">
                <a:solidFill>
                  <a:srgbClr val="00B0F0"/>
                </a:solidFill>
              </a:rPr>
              <a:t>constraint</a:t>
            </a:r>
            <a:r>
              <a:rPr lang="en-IN" sz="2800" dirty="0"/>
              <a:t>,</a:t>
            </a:r>
            <a:br>
              <a:rPr lang="en-IN" sz="2800" dirty="0"/>
            </a:br>
            <a:r>
              <a:rPr lang="en-IN" sz="2800" i="1" dirty="0"/>
              <a:t>    column2 datatype</a:t>
            </a:r>
            <a:r>
              <a:rPr lang="en-IN" sz="2800" dirty="0"/>
              <a:t> </a:t>
            </a:r>
            <a:r>
              <a:rPr lang="en-IN" sz="2800" i="1" dirty="0">
                <a:solidFill>
                  <a:srgbClr val="00B0F0"/>
                </a:solidFill>
              </a:rPr>
              <a:t>constraint</a:t>
            </a:r>
            <a:r>
              <a:rPr lang="en-IN" sz="2800" dirty="0"/>
              <a:t>,</a:t>
            </a:r>
            <a:br>
              <a:rPr lang="en-IN" sz="2800" dirty="0"/>
            </a:br>
            <a:r>
              <a:rPr lang="en-IN" sz="2800" i="1" dirty="0"/>
              <a:t>    column3 datatype</a:t>
            </a:r>
            <a:r>
              <a:rPr lang="en-IN" sz="2800" dirty="0"/>
              <a:t> </a:t>
            </a:r>
            <a:r>
              <a:rPr lang="en-IN" sz="2800" i="1" dirty="0">
                <a:solidFill>
                  <a:srgbClr val="00B0F0"/>
                </a:solidFill>
              </a:rPr>
              <a:t>constraint</a:t>
            </a:r>
            <a:r>
              <a:rPr lang="en-IN" sz="2800" dirty="0"/>
              <a:t>,</a:t>
            </a:r>
            <a:br>
              <a:rPr lang="en-IN" sz="2800" dirty="0"/>
            </a:br>
            <a:r>
              <a:rPr lang="en-IN" sz="2800" dirty="0"/>
              <a:t>    ....</a:t>
            </a:r>
            <a:br>
              <a:rPr lang="en-IN" sz="2800" dirty="0"/>
            </a:br>
            <a:r>
              <a:rPr lang="en-IN" sz="2800" dirty="0"/>
              <a:t>);</a:t>
            </a:r>
          </a:p>
        </p:txBody>
      </p:sp>
    </p:spTree>
    <p:extLst>
      <p:ext uri="{BB962C8B-B14F-4D97-AF65-F5344CB8AC3E}">
        <p14:creationId xmlns:p14="http://schemas.microsoft.com/office/powerpoint/2010/main" val="78828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39" y="301320"/>
            <a:ext cx="12977235" cy="966371"/>
          </a:xfrm>
        </p:spPr>
        <p:txBody>
          <a:bodyPr>
            <a:normAutofit/>
          </a:bodyPr>
          <a:lstStyle/>
          <a:p>
            <a:r>
              <a:rPr lang="en-IN" sz="4000" dirty="0">
                <a:solidFill>
                  <a:schemeClr val="bg1"/>
                </a:solidFill>
              </a:rPr>
              <a:t>Creation of Table </a:t>
            </a:r>
          </a:p>
        </p:txBody>
      </p:sp>
      <p:sp>
        <p:nvSpPr>
          <p:cNvPr id="4" name="Rectangle 3">
            <a:extLst>
              <a:ext uri="{FF2B5EF4-FFF2-40B4-BE49-F238E27FC236}">
                <a16:creationId xmlns:a16="http://schemas.microsoft.com/office/drawing/2014/main" xmlns="" id="{6396A951-7C2E-4A1B-BC5F-D0711E22A56F}"/>
              </a:ext>
            </a:extLst>
          </p:cNvPr>
          <p:cNvSpPr/>
          <p:nvPr/>
        </p:nvSpPr>
        <p:spPr>
          <a:xfrm>
            <a:off x="293270" y="1711547"/>
            <a:ext cx="5705892"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IN" sz="2400" dirty="0"/>
              <a:t>create table Instructor(</a:t>
            </a:r>
          </a:p>
          <a:p>
            <a:r>
              <a:rPr lang="en-IN" sz="2400" dirty="0"/>
              <a:t>  	</a:t>
            </a:r>
            <a:r>
              <a:rPr lang="en-IN" sz="2400" dirty="0" err="1"/>
              <a:t>instructorCode</a:t>
            </a:r>
            <a:r>
              <a:rPr lang="en-IN" sz="2400" dirty="0"/>
              <a:t> int </a:t>
            </a:r>
            <a:r>
              <a:rPr lang="en-IN" sz="2400" dirty="0">
                <a:solidFill>
                  <a:srgbClr val="00B0F0"/>
                </a:solidFill>
              </a:rPr>
              <a:t>Primary Key</a:t>
            </a:r>
            <a:r>
              <a:rPr lang="en-IN" sz="2400" dirty="0"/>
              <a:t>,</a:t>
            </a:r>
          </a:p>
          <a:p>
            <a:r>
              <a:rPr lang="en-IN" sz="2400" dirty="0"/>
              <a:t>	 name varchar(20) </a:t>
            </a:r>
            <a:r>
              <a:rPr lang="en-IN" sz="2400" dirty="0">
                <a:solidFill>
                  <a:srgbClr val="00B0F0"/>
                </a:solidFill>
              </a:rPr>
              <a:t>not null</a:t>
            </a:r>
            <a:r>
              <a:rPr lang="en-IN" sz="2400" dirty="0"/>
              <a:t>,</a:t>
            </a:r>
          </a:p>
          <a:p>
            <a:r>
              <a:rPr lang="en-IN" sz="2400" dirty="0"/>
              <a:t>	 salary int </a:t>
            </a:r>
            <a:r>
              <a:rPr lang="en-IN" sz="2400" dirty="0">
                <a:solidFill>
                  <a:srgbClr val="00B0F0"/>
                </a:solidFill>
              </a:rPr>
              <a:t>not null</a:t>
            </a:r>
            <a:r>
              <a:rPr lang="en-IN" sz="2400" dirty="0"/>
              <a:t>,</a:t>
            </a:r>
          </a:p>
          <a:p>
            <a:r>
              <a:rPr lang="en-IN" sz="2400" dirty="0"/>
              <a:t>	 </a:t>
            </a:r>
            <a:r>
              <a:rPr lang="en-IN" sz="2400" dirty="0" err="1"/>
              <a:t>jobStartYear</a:t>
            </a:r>
            <a:r>
              <a:rPr lang="en-IN" sz="2400" dirty="0"/>
              <a:t> int </a:t>
            </a:r>
            <a:r>
              <a:rPr lang="en-IN" sz="2400" dirty="0">
                <a:solidFill>
                  <a:srgbClr val="00B0F0"/>
                </a:solidFill>
              </a:rPr>
              <a:t>not null</a:t>
            </a:r>
          </a:p>
          <a:p>
            <a:r>
              <a:rPr lang="en-IN" sz="2400" dirty="0"/>
              <a:t>);</a:t>
            </a:r>
          </a:p>
        </p:txBody>
      </p:sp>
      <p:sp>
        <p:nvSpPr>
          <p:cNvPr id="6" name="Rectangle 5">
            <a:extLst>
              <a:ext uri="{FF2B5EF4-FFF2-40B4-BE49-F238E27FC236}">
                <a16:creationId xmlns:a16="http://schemas.microsoft.com/office/drawing/2014/main" xmlns="" id="{16F87D5A-93E0-4D3C-8BA1-705F74A6D452}"/>
              </a:ext>
            </a:extLst>
          </p:cNvPr>
          <p:cNvSpPr/>
          <p:nvPr/>
        </p:nvSpPr>
        <p:spPr>
          <a:xfrm>
            <a:off x="3717758" y="4150895"/>
            <a:ext cx="7121023" cy="313932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IN" dirty="0"/>
              <a:t>Create Table </a:t>
            </a:r>
            <a:r>
              <a:rPr lang="en-IN" dirty="0" err="1"/>
              <a:t>InstructorInfo</a:t>
            </a:r>
            <a:r>
              <a:rPr lang="en-IN" dirty="0"/>
              <a:t>(</a:t>
            </a:r>
          </a:p>
          <a:p>
            <a:endParaRPr lang="en-IN" dirty="0"/>
          </a:p>
          <a:p>
            <a:r>
              <a:rPr lang="en-IN" dirty="0" err="1"/>
              <a:t>recordId</a:t>
            </a:r>
            <a:r>
              <a:rPr lang="en-IN" dirty="0"/>
              <a:t> int </a:t>
            </a:r>
            <a:r>
              <a:rPr lang="en-IN" dirty="0">
                <a:solidFill>
                  <a:srgbClr val="00B0F0"/>
                </a:solidFill>
              </a:rPr>
              <a:t>primary key</a:t>
            </a:r>
            <a:r>
              <a:rPr lang="en-IN" dirty="0"/>
              <a:t>,</a:t>
            </a:r>
          </a:p>
          <a:p>
            <a:r>
              <a:rPr lang="en-IN" dirty="0" err="1"/>
              <a:t>instructorCode</a:t>
            </a:r>
            <a:r>
              <a:rPr lang="en-IN" dirty="0"/>
              <a:t> int references Instructor(</a:t>
            </a:r>
            <a:r>
              <a:rPr lang="en-IN" dirty="0" err="1"/>
              <a:t>instructorCode</a:t>
            </a:r>
            <a:r>
              <a:rPr lang="en-IN" dirty="0"/>
              <a:t>),</a:t>
            </a:r>
          </a:p>
          <a:p>
            <a:r>
              <a:rPr lang="en-IN" dirty="0"/>
              <a:t>address varchar(100),</a:t>
            </a:r>
          </a:p>
          <a:p>
            <a:r>
              <a:rPr lang="en-IN" dirty="0"/>
              <a:t>email varchar(30),</a:t>
            </a:r>
          </a:p>
          <a:p>
            <a:r>
              <a:rPr lang="en-IN" dirty="0"/>
              <a:t>phone number(10),</a:t>
            </a:r>
          </a:p>
          <a:p>
            <a:r>
              <a:rPr lang="en-IN" dirty="0" err="1"/>
              <a:t>firstLanguage</a:t>
            </a:r>
            <a:r>
              <a:rPr lang="en-IN" dirty="0"/>
              <a:t> varchar(20),</a:t>
            </a:r>
          </a:p>
          <a:p>
            <a:r>
              <a:rPr lang="en-IN" dirty="0" err="1"/>
              <a:t>secondLanguage</a:t>
            </a:r>
            <a:r>
              <a:rPr lang="en-IN" dirty="0"/>
              <a:t> Varchar(20)</a:t>
            </a:r>
          </a:p>
          <a:p>
            <a:endParaRPr lang="en-IN" dirty="0"/>
          </a:p>
          <a:p>
            <a:r>
              <a:rPr lang="en-IN" dirty="0"/>
              <a:t>);</a:t>
            </a:r>
          </a:p>
        </p:txBody>
      </p:sp>
      <p:cxnSp>
        <p:nvCxnSpPr>
          <p:cNvPr id="8" name="Straight Connector 7">
            <a:extLst>
              <a:ext uri="{FF2B5EF4-FFF2-40B4-BE49-F238E27FC236}">
                <a16:creationId xmlns:a16="http://schemas.microsoft.com/office/drawing/2014/main" xmlns="" id="{99C04ED2-8F59-478B-A490-FFBA17545FD2}"/>
              </a:ext>
            </a:extLst>
          </p:cNvPr>
          <p:cNvCxnSpPr/>
          <p:nvPr/>
        </p:nvCxnSpPr>
        <p:spPr>
          <a:xfrm>
            <a:off x="1961147" y="4019871"/>
            <a:ext cx="0" cy="10213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C7AB2B66-E1A1-46EB-AE2C-0579701A0974}"/>
              </a:ext>
            </a:extLst>
          </p:cNvPr>
          <p:cNvCxnSpPr/>
          <p:nvPr/>
        </p:nvCxnSpPr>
        <p:spPr>
          <a:xfrm>
            <a:off x="1961147" y="5041232"/>
            <a:ext cx="175661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CD85367A-D914-4D43-AD0F-FDDA3AA9FB9B}"/>
              </a:ext>
            </a:extLst>
          </p:cNvPr>
          <p:cNvSpPr txBox="1"/>
          <p:nvPr/>
        </p:nvSpPr>
        <p:spPr>
          <a:xfrm>
            <a:off x="1648241" y="4094395"/>
            <a:ext cx="312906" cy="369332"/>
          </a:xfrm>
          <a:prstGeom prst="rect">
            <a:avLst/>
          </a:prstGeom>
          <a:noFill/>
        </p:spPr>
        <p:txBody>
          <a:bodyPr wrap="none" rtlCol="0">
            <a:spAutoFit/>
          </a:bodyPr>
          <a:lstStyle/>
          <a:p>
            <a:r>
              <a:rPr lang="en-IN" dirty="0"/>
              <a:t>1</a:t>
            </a:r>
          </a:p>
        </p:txBody>
      </p:sp>
      <p:sp>
        <p:nvSpPr>
          <p:cNvPr id="12" name="TextBox 11">
            <a:extLst>
              <a:ext uri="{FF2B5EF4-FFF2-40B4-BE49-F238E27FC236}">
                <a16:creationId xmlns:a16="http://schemas.microsoft.com/office/drawing/2014/main" xmlns="" id="{B571FE69-52D1-4B38-883E-F19B76D8D0B6}"/>
              </a:ext>
            </a:extLst>
          </p:cNvPr>
          <p:cNvSpPr txBox="1"/>
          <p:nvPr/>
        </p:nvSpPr>
        <p:spPr>
          <a:xfrm>
            <a:off x="3404852" y="5172257"/>
            <a:ext cx="312906" cy="369332"/>
          </a:xfrm>
          <a:prstGeom prst="rect">
            <a:avLst/>
          </a:prstGeom>
          <a:noFill/>
        </p:spPr>
        <p:txBody>
          <a:bodyPr wrap="none" rtlCol="0">
            <a:spAutoFit/>
          </a:bodyPr>
          <a:lstStyle/>
          <a:p>
            <a:r>
              <a:rPr lang="en-IN" dirty="0"/>
              <a:t>1</a:t>
            </a:r>
          </a:p>
        </p:txBody>
      </p:sp>
      <p:graphicFrame>
        <p:nvGraphicFramePr>
          <p:cNvPr id="15" name="Object 14">
            <a:hlinkClick r:id="" action="ppaction://ole?verb=0"/>
            <a:extLst>
              <a:ext uri="{FF2B5EF4-FFF2-40B4-BE49-F238E27FC236}">
                <a16:creationId xmlns:a16="http://schemas.microsoft.com/office/drawing/2014/main" xmlns="" id="{3811DC13-E1F9-4B4E-9BDE-6611CB23722A}"/>
              </a:ext>
            </a:extLst>
          </p:cNvPr>
          <p:cNvGraphicFramePr>
            <a:graphicFrameLocks noChangeAspect="1"/>
          </p:cNvGraphicFramePr>
          <p:nvPr>
            <p:extLst>
              <p:ext uri="{D42A27DB-BD31-4B8C-83A1-F6EECF244321}">
                <p14:modId xmlns:p14="http://schemas.microsoft.com/office/powerpoint/2010/main" val="4007053412"/>
              </p:ext>
            </p:extLst>
          </p:nvPr>
        </p:nvGraphicFramePr>
        <p:xfrm>
          <a:off x="7405936" y="2233779"/>
          <a:ext cx="3142533" cy="1546058"/>
        </p:xfrm>
        <a:graphic>
          <a:graphicData uri="http://schemas.openxmlformats.org/presentationml/2006/ole">
            <mc:AlternateContent xmlns:mc="http://schemas.openxmlformats.org/markup-compatibility/2006">
              <mc:Choice xmlns:v="urn:schemas-microsoft-com:vml" Requires="v">
                <p:oleObj spid="_x0000_s1041" name="Packager Shell Object" showAsIcon="1" r:id="rId3" imgW="890280" imgH="437400" progId="Package">
                  <p:embed/>
                </p:oleObj>
              </mc:Choice>
              <mc:Fallback>
                <p:oleObj name="Packager Shell Object" showAsIcon="1" r:id="rId3" imgW="890280" imgH="437400" progId="Package">
                  <p:embed/>
                  <p:pic>
                    <p:nvPicPr>
                      <p:cNvPr id="0" name=""/>
                      <p:cNvPicPr/>
                      <p:nvPr/>
                    </p:nvPicPr>
                    <p:blipFill>
                      <a:blip r:embed="rId4"/>
                      <a:stretch>
                        <a:fillRect/>
                      </a:stretch>
                    </p:blipFill>
                    <p:spPr>
                      <a:xfrm>
                        <a:off x="7405936" y="2233779"/>
                        <a:ext cx="3142533" cy="1546058"/>
                      </a:xfrm>
                      <a:prstGeom prst="rect">
                        <a:avLst/>
                      </a:prstGeom>
                      <a:solidFill>
                        <a:schemeClr val="bg2">
                          <a:lumMod val="90000"/>
                        </a:schemeClr>
                      </a:solidFill>
                    </p:spPr>
                  </p:pic>
                </p:oleObj>
              </mc:Fallback>
            </mc:AlternateContent>
          </a:graphicData>
        </a:graphic>
      </p:graphicFrame>
    </p:spTree>
    <p:extLst>
      <p:ext uri="{BB962C8B-B14F-4D97-AF65-F5344CB8AC3E}">
        <p14:creationId xmlns:p14="http://schemas.microsoft.com/office/powerpoint/2010/main" val="3745823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CAED6-13E3-447E-AD17-EFEB458BBA74}"/>
              </a:ext>
            </a:extLst>
          </p:cNvPr>
          <p:cNvSpPr>
            <a:spLocks noGrp="1"/>
          </p:cNvSpPr>
          <p:nvPr>
            <p:ph type="title"/>
          </p:nvPr>
        </p:nvSpPr>
        <p:spPr>
          <a:xfrm>
            <a:off x="599040" y="301320"/>
            <a:ext cx="3816843" cy="981070"/>
          </a:xfrm>
        </p:spPr>
        <p:txBody>
          <a:bodyPr/>
          <a:lstStyle/>
          <a:p>
            <a:r>
              <a:rPr lang="en-IN" dirty="0">
                <a:solidFill>
                  <a:schemeClr val="bg1"/>
                </a:solidFill>
              </a:rPr>
              <a:t>Continue…</a:t>
            </a:r>
          </a:p>
        </p:txBody>
      </p:sp>
      <p:sp>
        <p:nvSpPr>
          <p:cNvPr id="3" name="Rectangle 2">
            <a:extLst>
              <a:ext uri="{FF2B5EF4-FFF2-40B4-BE49-F238E27FC236}">
                <a16:creationId xmlns:a16="http://schemas.microsoft.com/office/drawing/2014/main" xmlns="" id="{85C4E612-B519-486E-BFC4-4DF3CCBE2DE3}"/>
              </a:ext>
            </a:extLst>
          </p:cNvPr>
          <p:cNvSpPr/>
          <p:nvPr/>
        </p:nvSpPr>
        <p:spPr>
          <a:xfrm>
            <a:off x="189968" y="1633208"/>
            <a:ext cx="4478286"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dirty="0"/>
              <a:t>create table Courses(</a:t>
            </a:r>
          </a:p>
          <a:p>
            <a:r>
              <a:rPr lang="en-IN" dirty="0"/>
              <a:t>   </a:t>
            </a:r>
            <a:r>
              <a:rPr lang="en-IN" dirty="0" err="1"/>
              <a:t>CourseName</a:t>
            </a:r>
            <a:r>
              <a:rPr lang="en-IN" dirty="0"/>
              <a:t> varchar(30) </a:t>
            </a:r>
            <a:r>
              <a:rPr lang="en-IN" dirty="0">
                <a:solidFill>
                  <a:srgbClr val="00B0F0"/>
                </a:solidFill>
              </a:rPr>
              <a:t>Primary Key</a:t>
            </a:r>
            <a:r>
              <a:rPr lang="en-IN" dirty="0"/>
              <a:t>,</a:t>
            </a:r>
          </a:p>
          <a:p>
            <a:r>
              <a:rPr lang="en-IN" dirty="0"/>
              <a:t>   Category varchar(30) </a:t>
            </a:r>
            <a:r>
              <a:rPr lang="en-IN" dirty="0">
                <a:solidFill>
                  <a:srgbClr val="00B0F0"/>
                </a:solidFill>
              </a:rPr>
              <a:t>not null</a:t>
            </a:r>
            <a:r>
              <a:rPr lang="en-IN" dirty="0"/>
              <a:t>,</a:t>
            </a:r>
          </a:p>
          <a:p>
            <a:r>
              <a:rPr lang="en-IN" dirty="0"/>
              <a:t>   Duration int </a:t>
            </a:r>
            <a:r>
              <a:rPr lang="en-IN" dirty="0">
                <a:solidFill>
                  <a:srgbClr val="00B0F0"/>
                </a:solidFill>
              </a:rPr>
              <a:t>default 30</a:t>
            </a:r>
            <a:r>
              <a:rPr lang="en-IN" dirty="0"/>
              <a:t>,</a:t>
            </a:r>
          </a:p>
          <a:p>
            <a:r>
              <a:rPr lang="en-IN" dirty="0"/>
              <a:t>   </a:t>
            </a:r>
            <a:r>
              <a:rPr lang="en-IN" dirty="0" err="1"/>
              <a:t>TestInclude</a:t>
            </a:r>
            <a:r>
              <a:rPr lang="en-IN" dirty="0"/>
              <a:t> int </a:t>
            </a:r>
            <a:r>
              <a:rPr lang="en-IN" dirty="0">
                <a:solidFill>
                  <a:srgbClr val="00B0F0"/>
                </a:solidFill>
              </a:rPr>
              <a:t>default 4</a:t>
            </a:r>
          </a:p>
          <a:p>
            <a:r>
              <a:rPr lang="en-IN" dirty="0"/>
              <a:t> </a:t>
            </a:r>
          </a:p>
          <a:p>
            <a:r>
              <a:rPr lang="en-IN" dirty="0"/>
              <a:t>);</a:t>
            </a:r>
          </a:p>
        </p:txBody>
      </p:sp>
      <p:sp>
        <p:nvSpPr>
          <p:cNvPr id="4" name="Rectangle 3">
            <a:extLst>
              <a:ext uri="{FF2B5EF4-FFF2-40B4-BE49-F238E27FC236}">
                <a16:creationId xmlns:a16="http://schemas.microsoft.com/office/drawing/2014/main" xmlns="" id="{5B243DEA-E648-450B-A132-5620DAEA5079}"/>
              </a:ext>
            </a:extLst>
          </p:cNvPr>
          <p:cNvSpPr/>
          <p:nvPr/>
        </p:nvSpPr>
        <p:spPr>
          <a:xfrm>
            <a:off x="7330071" y="1633207"/>
            <a:ext cx="4478286"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IN" dirty="0"/>
              <a:t>Create Table </a:t>
            </a:r>
            <a:r>
              <a:rPr lang="en-IN" dirty="0" err="1"/>
              <a:t>InstructorInfo</a:t>
            </a:r>
            <a:r>
              <a:rPr lang="en-IN" dirty="0"/>
              <a:t>(</a:t>
            </a:r>
          </a:p>
          <a:p>
            <a:r>
              <a:rPr lang="en-IN" dirty="0"/>
              <a:t> ……</a:t>
            </a:r>
          </a:p>
          <a:p>
            <a:endParaRPr lang="en-IN" dirty="0"/>
          </a:p>
          <a:p>
            <a:r>
              <a:rPr lang="en-IN" dirty="0"/>
              <a:t>);</a:t>
            </a:r>
          </a:p>
          <a:p>
            <a:endParaRPr lang="en-IN" dirty="0"/>
          </a:p>
          <a:p>
            <a:r>
              <a:rPr lang="en-IN" dirty="0"/>
              <a:t>Created in Last Step</a:t>
            </a:r>
          </a:p>
        </p:txBody>
      </p:sp>
      <p:sp>
        <p:nvSpPr>
          <p:cNvPr id="5" name="Rectangle 4">
            <a:extLst>
              <a:ext uri="{FF2B5EF4-FFF2-40B4-BE49-F238E27FC236}">
                <a16:creationId xmlns:a16="http://schemas.microsoft.com/office/drawing/2014/main" xmlns="" id="{AD5C52FF-555A-4BFE-9882-0CAD5B5F77F6}"/>
              </a:ext>
            </a:extLst>
          </p:cNvPr>
          <p:cNvSpPr/>
          <p:nvPr/>
        </p:nvSpPr>
        <p:spPr>
          <a:xfrm>
            <a:off x="2099510" y="4513476"/>
            <a:ext cx="8939463"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sz="2400" dirty="0"/>
              <a:t>create table </a:t>
            </a:r>
            <a:r>
              <a:rPr lang="en-IN" sz="2400" dirty="0" err="1"/>
              <a:t>InstructorCourseInfo</a:t>
            </a:r>
            <a:r>
              <a:rPr lang="en-IN" sz="2400" dirty="0"/>
              <a:t>(</a:t>
            </a:r>
          </a:p>
          <a:p>
            <a:r>
              <a:rPr lang="en-IN" sz="2400" dirty="0"/>
              <a:t>   </a:t>
            </a:r>
            <a:r>
              <a:rPr lang="en-IN" sz="2400" dirty="0" err="1"/>
              <a:t>icInfoID</a:t>
            </a:r>
            <a:r>
              <a:rPr lang="en-IN" sz="2400" dirty="0"/>
              <a:t> int </a:t>
            </a:r>
            <a:r>
              <a:rPr lang="en-IN" sz="2400" dirty="0">
                <a:solidFill>
                  <a:srgbClr val="00B0F0"/>
                </a:solidFill>
              </a:rPr>
              <a:t>primary key</a:t>
            </a:r>
            <a:r>
              <a:rPr lang="en-IN" sz="2400" dirty="0"/>
              <a:t>,</a:t>
            </a:r>
          </a:p>
          <a:p>
            <a:r>
              <a:rPr lang="en-IN" sz="2400" dirty="0"/>
              <a:t>   </a:t>
            </a:r>
            <a:r>
              <a:rPr lang="en-IN" sz="2400" dirty="0" err="1"/>
              <a:t>CourseName</a:t>
            </a:r>
            <a:r>
              <a:rPr lang="en-IN" sz="2400" dirty="0"/>
              <a:t> varchar(30) references Courses(</a:t>
            </a:r>
            <a:r>
              <a:rPr lang="en-IN" sz="2400" dirty="0" err="1"/>
              <a:t>courseName</a:t>
            </a:r>
            <a:r>
              <a:rPr lang="en-IN" sz="2400" dirty="0"/>
              <a:t>),</a:t>
            </a:r>
          </a:p>
          <a:p>
            <a:r>
              <a:rPr lang="en-IN" sz="2400" dirty="0"/>
              <a:t>   </a:t>
            </a:r>
            <a:r>
              <a:rPr lang="en-IN" sz="2400" dirty="0" err="1"/>
              <a:t>instructorCode</a:t>
            </a:r>
            <a:r>
              <a:rPr lang="en-IN" sz="2400" dirty="0"/>
              <a:t> int references Instructor(</a:t>
            </a:r>
            <a:r>
              <a:rPr lang="en-IN" sz="2400" dirty="0" err="1"/>
              <a:t>instructorCode</a:t>
            </a:r>
            <a:r>
              <a:rPr lang="en-IN" sz="2400" dirty="0"/>
              <a:t>)</a:t>
            </a:r>
          </a:p>
          <a:p>
            <a:r>
              <a:rPr lang="en-IN" sz="2400" dirty="0"/>
              <a:t>);</a:t>
            </a:r>
          </a:p>
        </p:txBody>
      </p:sp>
      <p:cxnSp>
        <p:nvCxnSpPr>
          <p:cNvPr id="7" name="Straight Connector 6">
            <a:extLst>
              <a:ext uri="{FF2B5EF4-FFF2-40B4-BE49-F238E27FC236}">
                <a16:creationId xmlns:a16="http://schemas.microsoft.com/office/drawing/2014/main" xmlns="" id="{D1286C92-68C4-4C22-A5CF-B60386414E09}"/>
              </a:ext>
            </a:extLst>
          </p:cNvPr>
          <p:cNvCxnSpPr>
            <a:endCxn id="4" idx="1"/>
          </p:cNvCxnSpPr>
          <p:nvPr/>
        </p:nvCxnSpPr>
        <p:spPr>
          <a:xfrm>
            <a:off x="4668254" y="2510370"/>
            <a:ext cx="26618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F971B359-54FA-4BAA-B28F-9F1C15378F50}"/>
              </a:ext>
            </a:extLst>
          </p:cNvPr>
          <p:cNvSpPr txBox="1"/>
          <p:nvPr/>
        </p:nvSpPr>
        <p:spPr>
          <a:xfrm>
            <a:off x="4813832" y="2088379"/>
            <a:ext cx="2595582" cy="369332"/>
          </a:xfrm>
          <a:prstGeom prst="rect">
            <a:avLst/>
          </a:prstGeom>
          <a:noFill/>
        </p:spPr>
        <p:txBody>
          <a:bodyPr wrap="none" rtlCol="0">
            <a:spAutoFit/>
          </a:bodyPr>
          <a:lstStyle/>
          <a:p>
            <a:r>
              <a:rPr lang="en-IN" dirty="0"/>
              <a:t>N                                M</a:t>
            </a:r>
          </a:p>
        </p:txBody>
      </p:sp>
      <p:sp>
        <p:nvSpPr>
          <p:cNvPr id="9" name="Arrow: Down 8">
            <a:extLst>
              <a:ext uri="{FF2B5EF4-FFF2-40B4-BE49-F238E27FC236}">
                <a16:creationId xmlns:a16="http://schemas.microsoft.com/office/drawing/2014/main" xmlns="" id="{92D97E7B-077D-4C3E-8993-A7D90CC7CBF0}"/>
              </a:ext>
            </a:extLst>
          </p:cNvPr>
          <p:cNvSpPr/>
          <p:nvPr/>
        </p:nvSpPr>
        <p:spPr>
          <a:xfrm>
            <a:off x="5522495" y="2767263"/>
            <a:ext cx="1046747" cy="1660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xmlns="" id="{8E3A8253-199A-4404-8242-28C4AC98B4FA}"/>
              </a:ext>
            </a:extLst>
          </p:cNvPr>
          <p:cNvSpPr txBox="1"/>
          <p:nvPr/>
        </p:nvSpPr>
        <p:spPr>
          <a:xfrm>
            <a:off x="84221" y="7073689"/>
            <a:ext cx="7742504" cy="369332"/>
          </a:xfrm>
          <a:prstGeom prst="rect">
            <a:avLst/>
          </a:prstGeom>
          <a:noFill/>
        </p:spPr>
        <p:txBody>
          <a:bodyPr wrap="none" rtlCol="0">
            <a:spAutoFit/>
          </a:bodyPr>
          <a:lstStyle/>
          <a:p>
            <a:r>
              <a:rPr lang="en-IN" i="1" dirty="0">
                <a:solidFill>
                  <a:schemeClr val="tx2">
                    <a:lumMod val="50000"/>
                  </a:schemeClr>
                </a:solidFill>
              </a:rPr>
              <a:t>Note :-  Go Through Student and Batch Table Creation Script </a:t>
            </a:r>
            <a:r>
              <a:rPr lang="en-IN" i="1">
                <a:solidFill>
                  <a:schemeClr val="tx2">
                    <a:lumMod val="50000"/>
                  </a:schemeClr>
                </a:solidFill>
              </a:rPr>
              <a:t>in Script File.</a:t>
            </a:r>
            <a:endParaRPr lang="en-IN" i="1" dirty="0">
              <a:solidFill>
                <a:schemeClr val="tx2">
                  <a:lumMod val="50000"/>
                </a:schemeClr>
              </a:solidFill>
            </a:endParaRPr>
          </a:p>
        </p:txBody>
      </p:sp>
    </p:spTree>
    <p:extLst>
      <p:ext uri="{BB962C8B-B14F-4D97-AF65-F5344CB8AC3E}">
        <p14:creationId xmlns:p14="http://schemas.microsoft.com/office/powerpoint/2010/main" val="3955398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8232</TotalTime>
  <Words>1291</Words>
  <Application>Microsoft Office PowerPoint</Application>
  <PresentationFormat>Custom</PresentationFormat>
  <Paragraphs>339</Paragraphs>
  <Slides>38</Slides>
  <Notes>6</Notes>
  <HiddenSlides>0</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2</vt:i4>
      </vt:variant>
      <vt:variant>
        <vt:lpstr>Slide Titles</vt:lpstr>
      </vt:variant>
      <vt:variant>
        <vt:i4>38</vt:i4>
      </vt:variant>
    </vt:vector>
  </HeadingPairs>
  <TitlesOfParts>
    <vt:vector size="56" baseType="lpstr">
      <vt:lpstr>-apple-system</vt:lpstr>
      <vt:lpstr>Arial</vt:lpstr>
      <vt:lpstr>Calibri</vt:lpstr>
      <vt:lpstr>DejaVu Sans</vt:lpstr>
      <vt:lpstr>Open Sans</vt:lpstr>
      <vt:lpstr>PT Sans</vt:lpstr>
      <vt:lpstr>Roboto</vt:lpstr>
      <vt:lpstr>Source Code Pro Black</vt:lpstr>
      <vt:lpstr>Source Sans Pro</vt:lpstr>
      <vt:lpstr>Source Sans Pro Black</vt:lpstr>
      <vt:lpstr>Source Sans Pro Light</vt:lpstr>
      <vt:lpstr>Symbol</vt:lpstr>
      <vt:lpstr>Wingdings</vt:lpstr>
      <vt:lpstr>Office Theme</vt:lpstr>
      <vt:lpstr>Office Theme</vt:lpstr>
      <vt:lpstr>Office Theme</vt:lpstr>
      <vt:lpstr>Package</vt:lpstr>
      <vt:lpstr>Packager Shell Object</vt:lpstr>
      <vt:lpstr>PowerPoint Presentation</vt:lpstr>
      <vt:lpstr>Session Outline</vt:lpstr>
      <vt:lpstr>Relational Database</vt:lpstr>
      <vt:lpstr>First Normal Form</vt:lpstr>
      <vt:lpstr>Second Normal Form-</vt:lpstr>
      <vt:lpstr>Creation of Table</vt:lpstr>
      <vt:lpstr>Syntax of Creation of Table</vt:lpstr>
      <vt:lpstr>Creation of Table </vt:lpstr>
      <vt:lpstr>Continue…</vt:lpstr>
      <vt:lpstr>Alter Table and Drop Table</vt:lpstr>
      <vt:lpstr>CURD Operations</vt:lpstr>
      <vt:lpstr>Insert Query</vt:lpstr>
      <vt:lpstr>Update Query</vt:lpstr>
      <vt:lpstr>Select Statements</vt:lpstr>
      <vt:lpstr>Select Statements – Group By</vt:lpstr>
      <vt:lpstr>Select Statements – Group By Continue…</vt:lpstr>
      <vt:lpstr>Joins</vt:lpstr>
      <vt:lpstr>Terminology </vt:lpstr>
      <vt:lpstr>Where to Use Inner Join</vt:lpstr>
      <vt:lpstr>Inner Join</vt:lpstr>
      <vt:lpstr>Left Join </vt:lpstr>
      <vt:lpstr>Left Join</vt:lpstr>
      <vt:lpstr>SQL Full Join </vt:lpstr>
      <vt:lpstr>SQL Full Join (Union Clause in MYSQL)</vt:lpstr>
      <vt:lpstr>Cross Join</vt:lpstr>
      <vt:lpstr>Cross Join</vt:lpstr>
      <vt:lpstr>Stored Procedure</vt:lpstr>
      <vt:lpstr>Stored Procedure- Creation &amp; Calling</vt:lpstr>
      <vt:lpstr>PL-SQL</vt:lpstr>
      <vt:lpstr>PL-SQL Continue..</vt:lpstr>
      <vt:lpstr>PL-SQL Data Types</vt:lpstr>
      <vt:lpstr>PL-SQL Type conversion</vt:lpstr>
      <vt:lpstr>PL-SQL</vt:lpstr>
      <vt:lpstr>PL-SQL %TYPE &amp; %ROWTYPE</vt:lpstr>
      <vt:lpstr>PL-SQL Control Statements</vt:lpstr>
      <vt:lpstr>PL-SQL for loop</vt:lpstr>
      <vt:lpstr>PL-SQL - Procedures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subject/>
  <dc:creator>ashish</dc:creator>
  <dc:description/>
  <cp:lastModifiedBy>Hp</cp:lastModifiedBy>
  <cp:revision>286</cp:revision>
  <dcterms:created xsi:type="dcterms:W3CDTF">2018-12-21T14:55:43Z</dcterms:created>
  <dcterms:modified xsi:type="dcterms:W3CDTF">2022-07-29T13:38:36Z</dcterms:modified>
  <dc:language>en-IN</dc:language>
</cp:coreProperties>
</file>