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sldIdLst>
    <p:sldId id="264" r:id="rId4"/>
    <p:sldId id="269" r:id="rId5"/>
    <p:sldId id="270" r:id="rId6"/>
    <p:sldId id="274" r:id="rId7"/>
    <p:sldId id="275" r:id="rId8"/>
    <p:sldId id="268" r:id="rId9"/>
    <p:sldId id="267" r:id="rId10"/>
    <p:sldId id="271" r:id="rId11"/>
    <p:sldId id="273" r:id="rId12"/>
    <p:sldId id="265" r:id="rId13"/>
    <p:sldId id="272" r:id="rId14"/>
    <p:sldId id="280" r:id="rId15"/>
    <p:sldId id="282" r:id="rId16"/>
    <p:sldId id="281" r:id="rId17"/>
    <p:sldId id="276" r:id="rId18"/>
    <p:sldId id="278" r:id="rId19"/>
    <p:sldId id="279" r:id="rId20"/>
    <p:sldId id="285" r:id="rId21"/>
    <p:sldId id="283" r:id="rId22"/>
    <p:sldId id="284" r:id="rId23"/>
    <p:sldId id="277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80"/>
  </p:normalViewPr>
  <p:slideViewPr>
    <p:cSldViewPr snapToGrid="0" snapToObjects="1">
      <p:cViewPr varScale="1">
        <p:scale>
          <a:sx n="113" d="100"/>
          <a:sy n="113" d="100"/>
        </p:scale>
        <p:origin x="591" y="7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13D5-7299-4C56-B237-43330339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Non-Volatile Memory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15E6D-E9BE-4488-BA70-47BA56D71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4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0B5D5-EA0A-44D3-9E92-1356B78D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Allocator Results (</a:t>
            </a:r>
            <a:r>
              <a:rPr lang="en-CA" dirty="0" err="1"/>
              <a:t>Alloc</a:t>
            </a:r>
            <a:r>
              <a:rPr lang="en-CA" dirty="0"/>
              <a:t>/Free/</a:t>
            </a:r>
            <a:r>
              <a:rPr lang="en-CA" dirty="0" err="1"/>
              <a:t>Alloc</a:t>
            </a:r>
            <a:r>
              <a:rPr lang="en-CA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2010F9-B291-420B-A8B2-DDE25E4008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201266"/>
              </p:ext>
            </p:extLst>
          </p:nvPr>
        </p:nvGraphicFramePr>
        <p:xfrm>
          <a:off x="355144" y="1130852"/>
          <a:ext cx="7847952" cy="521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5600249" imgH="3719409" progId="Acrobat.Document.DC">
                  <p:embed/>
                </p:oleObj>
              </mc:Choice>
              <mc:Fallback>
                <p:oleObj name="Acrobat Document" r:id="rId3" imgW="5600249" imgH="37194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144" y="1130852"/>
                        <a:ext cx="7847952" cy="521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61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734614-3C6E-4506-83AE-16AD2C90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Alloc</a:t>
            </a:r>
            <a:r>
              <a:rPr lang="en-CA" dirty="0"/>
              <a:t>/free – 256 bytes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6FD7CE3-7C0B-46C4-B60A-34A360D1D26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11515"/>
              </p:ext>
            </p:extLst>
          </p:nvPr>
        </p:nvGraphicFramePr>
        <p:xfrm>
          <a:off x="385011" y="1150687"/>
          <a:ext cx="7910215" cy="525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Acrobat Document" r:id="rId3" imgW="5600249" imgH="3719409" progId="Acrobat.Document.DC">
                  <p:embed/>
                </p:oleObj>
              </mc:Choice>
              <mc:Fallback>
                <p:oleObj name="Acrobat Document" r:id="rId3" imgW="5600249" imgH="37194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011" y="1150687"/>
                        <a:ext cx="7910215" cy="5253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18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AEB2D1-F793-4B95-A273-8B21CED9A0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189448"/>
              </p:ext>
            </p:extLst>
          </p:nvPr>
        </p:nvGraphicFramePr>
        <p:xfrm>
          <a:off x="111184" y="1849773"/>
          <a:ext cx="8768563" cy="402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Acrobat Document" r:id="rId3" imgW="3295410" imgH="1514285" progId="Acrobat.Document.DC">
                  <p:embed/>
                </p:oleObj>
              </mc:Choice>
              <mc:Fallback>
                <p:oleObj name="Acrobat Document" r:id="rId3" imgW="3295410" imgH="151428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84" y="1849773"/>
                        <a:ext cx="8768563" cy="402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2028D03-1C2A-4AB4-9F56-29EDC82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Observation: deferred fencing wins</a:t>
            </a:r>
          </a:p>
        </p:txBody>
      </p:sp>
    </p:spTree>
    <p:extLst>
      <p:ext uri="{BB962C8B-B14F-4D97-AF65-F5344CB8AC3E}">
        <p14:creationId xmlns:p14="http://schemas.microsoft.com/office/powerpoint/2010/main" val="354808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NVm</a:t>
            </a:r>
            <a:r>
              <a:rPr lang="en-CA" dirty="0"/>
              <a:t> bottlenecks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BD45783-9C73-4B0C-9CCC-8A5D49EF1EC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410212"/>
              </p:ext>
            </p:extLst>
          </p:nvPr>
        </p:nvGraphicFramePr>
        <p:xfrm>
          <a:off x="582613" y="1490663"/>
          <a:ext cx="76644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Acrobat Document" r:id="rId3" imgW="3295410" imgH="2009622" progId="Acrobat.Document.DC">
                  <p:embed/>
                </p:oleObj>
              </mc:Choice>
              <mc:Fallback>
                <p:oleObj name="Acrobat Document" r:id="rId3" imgW="3295410" imgH="200962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1490663"/>
                        <a:ext cx="76644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6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Fencing is expensive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E6180DC-381A-41D2-9CCC-CC1A48E1F15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93115"/>
              </p:ext>
            </p:extLst>
          </p:nvPr>
        </p:nvGraphicFramePr>
        <p:xfrm>
          <a:off x="592138" y="1490663"/>
          <a:ext cx="76454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Acrobat Document" r:id="rId3" imgW="2438214" imgH="1490396" progId="Acrobat.Document.DC">
                  <p:embed/>
                </p:oleObj>
              </mc:Choice>
              <mc:Fallback>
                <p:oleObj name="Acrobat Document" r:id="rId3" imgW="2438214" imgH="149039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1490663"/>
                        <a:ext cx="76454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88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70293-9E6C-4A7B-BABA-35C032BC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Transaction Layer – required for </a:t>
            </a:r>
            <a:r>
              <a:rPr lang="en-CA" i="1" dirty="0"/>
              <a:t>application</a:t>
            </a:r>
            <a:r>
              <a:rPr lang="en-CA" dirty="0"/>
              <a:t> consistency with persistence</a:t>
            </a:r>
          </a:p>
          <a:p>
            <a:endParaRPr lang="en-CA" dirty="0"/>
          </a:p>
          <a:p>
            <a:r>
              <a:rPr lang="en-CA" dirty="0"/>
              <a:t>Processor Layer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Flush – pushes data into the pipeline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Fence – ensures data is within the persistence domain</a:t>
            </a:r>
          </a:p>
          <a:p>
            <a:pPr lvl="1" indent="0">
              <a:buNone/>
            </a:pPr>
            <a:endParaRPr lang="en-CA" dirty="0"/>
          </a:p>
          <a:p>
            <a:r>
              <a:rPr lang="en-CA" dirty="0"/>
              <a:t>NVM Layer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64 bytes – cache line size, memory write back size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256 bytes – NVM storage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40F0FA-5204-4736-8294-32390F83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90" y="4242651"/>
            <a:ext cx="3842163" cy="19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3077E-77C5-4199-AE26-7889755E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the benefit of deferring: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Flush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Fence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What is the correct usage pattern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Sequential write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Random write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How do we balance: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Efficiency versus crash consistency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Capacity versus Persistence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12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3077E-77C5-4199-AE26-7889755E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Replace malloc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Not enough for application crash consistency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Applications can make consistent</a:t>
            </a:r>
          </a:p>
          <a:p>
            <a:endParaRPr lang="en-CA" dirty="0"/>
          </a:p>
          <a:p>
            <a:r>
              <a:rPr lang="en-CA" dirty="0"/>
              <a:t>New API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Expose transactional memory interface (PMDK object model, for example)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Expose flush/fence interfaces</a:t>
            </a:r>
            <a:endParaRPr lang="en-CA" b="1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b="1" dirty="0"/>
              <a:t>What are the right guarantees here?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Allocator models</a:t>
            </a:r>
          </a:p>
        </p:txBody>
      </p:sp>
    </p:spTree>
    <p:extLst>
      <p:ext uri="{BB962C8B-B14F-4D97-AF65-F5344CB8AC3E}">
        <p14:creationId xmlns:p14="http://schemas.microsoft.com/office/powerpoint/2010/main" val="281116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C981-A34E-4CF5-9934-3FA9134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Best solution will offer: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No persistence guarantee </a:t>
            </a:r>
            <a:r>
              <a:rPr lang="en-CA" i="1" dirty="0"/>
              <a:t>upon return from malloc</a:t>
            </a:r>
            <a:r>
              <a:rPr lang="en-CA" dirty="0"/>
              <a:t> unless needed by allocator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Aggressive flush (to fill pipeline) and conservative </a:t>
            </a:r>
            <a:r>
              <a:rPr lang="en-CA" b="1" dirty="0"/>
              <a:t>SFENCE</a:t>
            </a:r>
            <a:endParaRPr lang="en-CA" dirty="0"/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SFENCE is needed when the allocation might be externally visible.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Many operations fence memory (e.g., atomics)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Mechanisms for applications to move to persistent memory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Use appropriate consistency guarantee mechanisms at each layer: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They’re all “transactional memory”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Versioning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Shadowing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Logging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Atomics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ACA5F-AD46-4B22-B80C-115A0628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6719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3077E-77C5-4199-AE26-7889755E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TSX for Cache Pinning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Changes cannot become visible until </a:t>
            </a:r>
            <a:r>
              <a:rPr lang="en-CA" b="1" dirty="0"/>
              <a:t>XEND</a:t>
            </a:r>
            <a:endParaRPr lang="en-CA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b="1" dirty="0"/>
              <a:t>XEND</a:t>
            </a:r>
            <a:r>
              <a:rPr lang="en-CA" dirty="0"/>
              <a:t> is ordered by </a:t>
            </a:r>
            <a:r>
              <a:rPr lang="en-CA" b="1" dirty="0"/>
              <a:t>SFENCE</a:t>
            </a:r>
            <a:r>
              <a:rPr lang="en-CA" dirty="0"/>
              <a:t> (persistence)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b="1" dirty="0"/>
              <a:t>Good for small (&lt; 4KB) </a:t>
            </a:r>
            <a:r>
              <a:rPr lang="en-CA" dirty="0"/>
              <a:t>operations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b="1" dirty="0"/>
              <a:t>Excellent for tiny (&lt;512 byte) </a:t>
            </a:r>
            <a:r>
              <a:rPr lang="en-CA" dirty="0"/>
              <a:t>operations</a:t>
            </a:r>
          </a:p>
          <a:p>
            <a:endParaRPr lang="en-CA" dirty="0"/>
          </a:p>
          <a:p>
            <a:r>
              <a:rPr lang="en-CA" b="1" dirty="0"/>
              <a:t>Build a TSX based NVM log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Has been done before (simulation); need to do it on real memory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 dirty="0"/>
              <a:t>Useful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CA"/>
              <a:t>Performant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areas to explore</a:t>
            </a:r>
          </a:p>
        </p:txBody>
      </p:sp>
    </p:spTree>
    <p:extLst>
      <p:ext uri="{BB962C8B-B14F-4D97-AF65-F5344CB8AC3E}">
        <p14:creationId xmlns:p14="http://schemas.microsoft.com/office/powerpoint/2010/main" val="374766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DD6B-731D-4D1A-AE71-EE1585A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NonVolatile</a:t>
            </a:r>
            <a:r>
              <a:rPr lang="en-CA" dirty="0"/>
              <a:t> memory (apache Pass)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23F912-C885-47F9-991E-E606695D0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138" y="2255412"/>
            <a:ext cx="4225925" cy="31663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1F8FE4-4184-4F41-A86C-D3B2D744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49800" y="2960264"/>
            <a:ext cx="4106863" cy="1756622"/>
          </a:xfrm>
        </p:spPr>
      </p:pic>
    </p:spTree>
    <p:extLst>
      <p:ext uri="{BB962C8B-B14F-4D97-AF65-F5344CB8AC3E}">
        <p14:creationId xmlns:p14="http://schemas.microsoft.com/office/powerpoint/2010/main" val="82498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3077E-77C5-4199-AE26-7889755E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B939EF-B402-43BC-BDFC-C82EC688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6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F44-D3BF-4450-8E15-171A0D6F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3811-EFF7-41E3-843F-45DE70FAB8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7D3F5-77A3-433A-8468-7E88AB662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63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60B931-C2A1-49A6-80B6-886C2F3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583150-34C5-4B18-AB2E-F3B0201C27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1F49F-0BA2-4CE9-A02B-DAB40AD5FF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AF987E-1CA4-4763-814A-CD7BE5D998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5DA96C-E44E-4056-9A9D-414603E594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567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85CF9E-E66A-4F83-AD5D-5B271019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Byte addressable</a:t>
            </a:r>
          </a:p>
          <a:p>
            <a:r>
              <a:rPr lang="en-CA" dirty="0"/>
              <a:t>Accessed/used similar to DRAM</a:t>
            </a:r>
          </a:p>
          <a:p>
            <a:r>
              <a:rPr lang="en-CA" dirty="0"/>
              <a:t>Write is substantially slower than read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Higher latency (~2x)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CA" dirty="0"/>
              <a:t>Lower bandwidth (~20%)</a:t>
            </a:r>
          </a:p>
          <a:p>
            <a:r>
              <a:rPr lang="en-CA" dirty="0"/>
              <a:t>Read is somewhat slower than DRAM read (~2x)</a:t>
            </a:r>
          </a:p>
          <a:p>
            <a:r>
              <a:rPr lang="en-CA" dirty="0"/>
              <a:t>CPU sees it as </a:t>
            </a:r>
            <a:r>
              <a:rPr lang="en-CA" b="1" dirty="0"/>
              <a:t>memory</a:t>
            </a:r>
            <a:r>
              <a:rPr lang="en-CA" dirty="0"/>
              <a:t>; subject to caching behaviors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BF14E-1B63-45B0-A047-BA407EF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Non-volatile memory</a:t>
            </a:r>
          </a:p>
        </p:txBody>
      </p:sp>
    </p:spTree>
    <p:extLst>
      <p:ext uri="{BB962C8B-B14F-4D97-AF65-F5344CB8AC3E}">
        <p14:creationId xmlns:p14="http://schemas.microsoft.com/office/powerpoint/2010/main" val="225919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C43DBE-4014-4880-8884-6562FDF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1E5139-51FC-485F-896D-98EE8C3E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73" y="1490663"/>
            <a:ext cx="571511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845F6-27A2-433A-85D9-47959A67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981A5-F36E-452D-AB42-CE0A251F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73" y="1490663"/>
            <a:ext cx="571511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5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5CADEC-66BE-4CAC-A3C4-F588483A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24" y="1490663"/>
            <a:ext cx="5904214" cy="467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B30A8-46DA-4594-ABB2-F0D1701B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domain</a:t>
            </a:r>
          </a:p>
        </p:txBody>
      </p:sp>
    </p:spTree>
    <p:extLst>
      <p:ext uri="{BB962C8B-B14F-4D97-AF65-F5344CB8AC3E}">
        <p14:creationId xmlns:p14="http://schemas.microsoft.com/office/powerpoint/2010/main" val="373217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5D31E5-7EE7-466E-B16A-350587AE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Fundamental to resource allocation</a:t>
            </a:r>
          </a:p>
          <a:p>
            <a:endParaRPr lang="en-CA" dirty="0"/>
          </a:p>
          <a:p>
            <a:r>
              <a:rPr lang="en-CA" b="1" dirty="0" err="1"/>
              <a:t>Jemalloc</a:t>
            </a:r>
            <a:r>
              <a:rPr lang="en-CA" dirty="0"/>
              <a:t> – state of the art memory allocator, scales well across processors, used by the PMDK; PMDK has strong consistency guarantees for the object allocator</a:t>
            </a:r>
          </a:p>
          <a:p>
            <a:r>
              <a:rPr lang="en-CA" b="1" dirty="0" err="1"/>
              <a:t>nvm</a:t>
            </a:r>
            <a:r>
              <a:rPr lang="en-CA" b="1" dirty="0"/>
              <a:t>-malloc</a:t>
            </a:r>
            <a:r>
              <a:rPr lang="en-CA" dirty="0"/>
              <a:t> – alternative allocator for non-volatile memory (</a:t>
            </a:r>
            <a:r>
              <a:rPr lang="en-CA" dirty="0" err="1"/>
              <a:t>Hasso</a:t>
            </a:r>
            <a:r>
              <a:rPr lang="en-CA" dirty="0"/>
              <a:t>-Plattner Institute) with excellent performance and strong consistency guarantees</a:t>
            </a:r>
          </a:p>
          <a:p>
            <a:r>
              <a:rPr lang="en-CA" b="1" dirty="0" err="1"/>
              <a:t>glibc</a:t>
            </a:r>
            <a:r>
              <a:rPr lang="en-CA" dirty="0"/>
              <a:t> malloc – The standard GNU memory allocator (for DRAM)</a:t>
            </a:r>
          </a:p>
          <a:p>
            <a:r>
              <a:rPr lang="en-CA" b="1" dirty="0" err="1"/>
              <a:t>pmcto</a:t>
            </a:r>
            <a:r>
              <a:rPr lang="en-CA" b="1" dirty="0"/>
              <a:t> </a:t>
            </a:r>
            <a:r>
              <a:rPr lang="en-CA" dirty="0"/>
              <a:t>malloc – From the PMDK, it offers open-to-close consistency only (so no fence/flush except during shutdown)</a:t>
            </a:r>
          </a:p>
          <a:p>
            <a:r>
              <a:rPr lang="en-CA" b="1" dirty="0" err="1"/>
              <a:t>pmobj</a:t>
            </a:r>
            <a:r>
              <a:rPr lang="en-CA" dirty="0"/>
              <a:t> malloc – From the PMDK, it offers object consistency with an application level API for flush/fence. </a:t>
            </a:r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504CC-A56D-4A31-B932-8222179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Allocators</a:t>
            </a:r>
          </a:p>
        </p:txBody>
      </p:sp>
    </p:spTree>
    <p:extLst>
      <p:ext uri="{BB962C8B-B14F-4D97-AF65-F5344CB8AC3E}">
        <p14:creationId xmlns:p14="http://schemas.microsoft.com/office/powerpoint/2010/main" val="305050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69D5A-9D57-4CEE-AFB1-D588064F867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01307"/>
              </p:ext>
            </p:extLst>
          </p:nvPr>
        </p:nvGraphicFramePr>
        <p:xfrm>
          <a:off x="145525" y="991352"/>
          <a:ext cx="7970322" cy="529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5600249" imgH="3719409" progId="Acrobat.Document.DC">
                  <p:embed/>
                </p:oleObj>
              </mc:Choice>
              <mc:Fallback>
                <p:oleObj name="Acrobat Document" r:id="rId3" imgW="5600249" imgH="37194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525" y="991352"/>
                        <a:ext cx="7970322" cy="529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EE143E00-BE5B-4EDD-9AD7-C0790FE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Allocation Only – 64 bytes</a:t>
            </a:r>
          </a:p>
        </p:txBody>
      </p:sp>
    </p:spTree>
    <p:extLst>
      <p:ext uri="{BB962C8B-B14F-4D97-AF65-F5344CB8AC3E}">
        <p14:creationId xmlns:p14="http://schemas.microsoft.com/office/powerpoint/2010/main" val="374652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CA6354-9C67-4325-A9C5-9689E275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Allocation only – 256 Bytes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0BBB16-D2EE-4EC8-B185-02CAD2A5938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71692"/>
              </p:ext>
            </p:extLst>
          </p:nvPr>
        </p:nvGraphicFramePr>
        <p:xfrm>
          <a:off x="218756" y="1040275"/>
          <a:ext cx="8002094" cy="531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Acrobat Document" r:id="rId3" imgW="5600249" imgH="3719409" progId="Acrobat.Document.DC">
                  <p:embed/>
                </p:oleObj>
              </mc:Choice>
              <mc:Fallback>
                <p:oleObj name="Acrobat Document" r:id="rId3" imgW="5600249" imgH="37194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756" y="1040275"/>
                        <a:ext cx="8002094" cy="531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8906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165</TotalTime>
  <Words>455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Acrobat Document</vt:lpstr>
      <vt:lpstr>Non-Volatile Memory Allocation</vt:lpstr>
      <vt:lpstr>NonVolatile memory (apache Pass)</vt:lpstr>
      <vt:lpstr>Non-volatile memory</vt:lpstr>
      <vt:lpstr>PowerPoint Presentation</vt:lpstr>
      <vt:lpstr>PowerPoint Presentation</vt:lpstr>
      <vt:lpstr>Persistence domain</vt:lpstr>
      <vt:lpstr>Memory Allocators</vt:lpstr>
      <vt:lpstr>Allocation Only – 64 bytes</vt:lpstr>
      <vt:lpstr>Allocation only – 256 Bytes</vt:lpstr>
      <vt:lpstr>Allocator Results (Alloc/Free/Alloc)</vt:lpstr>
      <vt:lpstr>Alloc/free – 256 bytes</vt:lpstr>
      <vt:lpstr>Observation: deferred fencing wins</vt:lpstr>
      <vt:lpstr>NVm bottlenecks</vt:lpstr>
      <vt:lpstr>Fencing is expensive</vt:lpstr>
      <vt:lpstr>Domains</vt:lpstr>
      <vt:lpstr>questions</vt:lpstr>
      <vt:lpstr>Allocator models</vt:lpstr>
      <vt:lpstr>Observations</vt:lpstr>
      <vt:lpstr>Other areas to explore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Tony Mason</cp:lastModifiedBy>
  <cp:revision>25</cp:revision>
  <dcterms:created xsi:type="dcterms:W3CDTF">2016-03-09T16:46:53Z</dcterms:created>
  <dcterms:modified xsi:type="dcterms:W3CDTF">2018-12-13T04:30:28Z</dcterms:modified>
</cp:coreProperties>
</file>