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71" r:id="rId2"/>
    <p:sldId id="334" r:id="rId3"/>
    <p:sldId id="335" r:id="rId4"/>
    <p:sldId id="302" r:id="rId5"/>
    <p:sldId id="304" r:id="rId6"/>
    <p:sldId id="305" r:id="rId7"/>
    <p:sldId id="306" r:id="rId8"/>
    <p:sldId id="307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2"/>
    <p:restoredTop sz="93959"/>
  </p:normalViewPr>
  <p:slideViewPr>
    <p:cSldViewPr snapToGrid="0" snapToObjects="1">
      <p:cViewPr varScale="1">
        <p:scale>
          <a:sx n="150" d="100"/>
          <a:sy n="150" d="100"/>
        </p:scale>
        <p:origin x="176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46FA2-1D2A-6549-80D6-0C23207994F6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E491D-C553-0E47-B5E2-359F38712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3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I post HW 02 early then it is possible to </a:t>
            </a:r>
            <a:r>
              <a:rPr lang="en-US" dirty="0" err="1" smtClean="0"/>
              <a:t>mis</a:t>
            </a:r>
            <a:r>
              <a:rPr lang="en-US" dirty="0" smtClean="0"/>
              <a:t>-upload HW PDF files;</a:t>
            </a:r>
            <a:r>
              <a:rPr lang="en-US" baseline="0" dirty="0" smtClean="0"/>
              <a:t> want to avoid that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8E491D-C553-0E47-B5E2-359F38712A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8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F15EB357-AE88-9F47-B131-36A4FB50D978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9440" y="3581400"/>
            <a:ext cx="5235138" cy="1905000"/>
          </a:xfrm>
        </p:spPr>
        <p:txBody>
          <a:bodyPr/>
          <a:lstStyle>
            <a:lvl1pPr marL="0" indent="0">
              <a:buFont typeface="Wingdings" charset="0"/>
              <a:buNone/>
              <a:defRPr sz="2800">
                <a:latin typeface="Palatino"/>
                <a:cs typeface="Palatino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512284"/>
            <a:ext cx="1966344" cy="19331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 dirty="0"/>
          </a:p>
        </p:txBody>
      </p:sp>
      <p:sp>
        <p:nvSpPr>
          <p:cNvPr id="88072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88073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505254"/>
            <a:ext cx="1905000" cy="200346"/>
          </a:xfrm>
        </p:spPr>
        <p:txBody>
          <a:bodyPr/>
          <a:lstStyle>
            <a:lvl1pPr>
              <a:defRPr/>
            </a:lvl1pPr>
          </a:lstStyle>
          <a:p>
            <a:fld id="{4D2D4257-6C15-224C-8DC2-DCD1A34E52A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8076" name="Group 12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88066" name="Oval 2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292929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8067" name="Rectangle 3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88068" name="Rectangle 4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292929"/>
                </a:solidFill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880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F17C3-15C2-DE46-A6A4-6FC2E4FFC6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71EFE-CF74-014A-B355-1FE784D8A8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02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646155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808115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16CA18-62AE-B34C-A151-070DF961BC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F1BF-07F9-B647-8658-AC5FA594FB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F5024-359D-6B46-98D1-05D86B9A12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7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AAC6A8-8C03-6943-85EF-B4FF116F35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3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EC3C6A-BBE0-B94A-B791-E44AA6B2DA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0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C6648-A2D1-2B45-B1A1-07A4BC236D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9F4B-0DFF-E349-9FC8-2EF87F8443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29292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A1627-C93F-144E-9BE4-AD3FCD384D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5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0" y="961470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1447794" y="962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292929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86830" y="96839"/>
            <a:ext cx="8240861" cy="7451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6830" y="1171186"/>
            <a:ext cx="8247965" cy="4924814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7570" y="6505254"/>
            <a:ext cx="1986676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latin typeface="Arial" charset="0"/>
                <a:ea typeface="ＭＳ Ｐゴシック" charset="0"/>
              </a:rPr>
              <a:t>© 2017 by George B. Adams III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292929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704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5522" y="6505254"/>
            <a:ext cx="1905000" cy="19331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664D00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4D326016-910B-5547-A662-1BDDCCEB8203}" type="slidenum">
              <a:rPr lang="en-US" smtClean="0">
                <a:latin typeface="Arial" charset="0"/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447675" indent="-44767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charset="0"/>
        <a:buChar char="¡"/>
        <a:defRPr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charset="0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0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2017.08.30</a:t>
            </a:r>
            <a:endParaRPr lang="en-US" dirty="0" smtClean="0"/>
          </a:p>
          <a:p>
            <a:r>
              <a:rPr lang="en-US" dirty="0" smtClean="0"/>
              <a:t>Oh what a tangled web we weave 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Sir Walter Scott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05 – Logic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94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Tables for key 2-input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has tables for AND, OR, NOT, NAND, NOR</a:t>
            </a:r>
          </a:p>
          <a:p>
            <a:r>
              <a:rPr lang="en-US" dirty="0" smtClean="0"/>
              <a:t>Here are XOR and XNOR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63176"/>
              </p:ext>
            </p:extLst>
          </p:nvPr>
        </p:nvGraphicFramePr>
        <p:xfrm>
          <a:off x="2308186" y="4050883"/>
          <a:ext cx="25019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967"/>
                <a:gridCol w="833967"/>
                <a:gridCol w="8339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A⊕B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50454"/>
              </p:ext>
            </p:extLst>
          </p:nvPr>
        </p:nvGraphicFramePr>
        <p:xfrm>
          <a:off x="5245100" y="4070561"/>
          <a:ext cx="25019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73100"/>
                <a:gridCol w="118110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(A⊕B)’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 descr="xor-xn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28" y="2968975"/>
            <a:ext cx="4575708" cy="938378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Seeing other talents in 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Look at the truth table for NAND</a:t>
            </a:r>
          </a:p>
          <a:p>
            <a:r>
              <a:rPr lang="en-US" dirty="0" smtClean="0"/>
              <a:t>Do other truth tables lie within?</a:t>
            </a:r>
          </a:p>
          <a:p>
            <a:r>
              <a:rPr lang="en-US" dirty="0" smtClean="0"/>
              <a:t>Look for NOT in NAND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02309"/>
              </p:ext>
            </p:extLst>
          </p:nvPr>
        </p:nvGraphicFramePr>
        <p:xfrm>
          <a:off x="6680199" y="1493838"/>
          <a:ext cx="200660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1"/>
                <a:gridCol w="520700"/>
                <a:gridCol w="952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(AB)’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97502"/>
              </p:ext>
            </p:extLst>
          </p:nvPr>
        </p:nvGraphicFramePr>
        <p:xfrm>
          <a:off x="4775200" y="2819400"/>
          <a:ext cx="12319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950"/>
                <a:gridCol w="61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775200" y="3378200"/>
            <a:ext cx="1231900" cy="995679"/>
          </a:xfrm>
          <a:prstGeom prst="rect">
            <a:avLst/>
          </a:prstGeom>
          <a:solidFill>
            <a:srgbClr val="FFFF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9000" y="3086100"/>
            <a:ext cx="1447800" cy="998537"/>
          </a:xfrm>
          <a:prstGeom prst="rect">
            <a:avLst/>
          </a:prstGeom>
          <a:solidFill>
            <a:srgbClr val="008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80199" y="3086100"/>
            <a:ext cx="558801" cy="998537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80199" y="2044700"/>
            <a:ext cx="2006601" cy="457200"/>
          </a:xfrm>
          <a:prstGeom prst="rect">
            <a:avLst/>
          </a:prstGeom>
          <a:solidFill>
            <a:srgbClr val="660066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692899" y="3606800"/>
            <a:ext cx="2006601" cy="457200"/>
          </a:xfrm>
          <a:prstGeom prst="rect">
            <a:avLst/>
          </a:prstGeom>
          <a:solidFill>
            <a:srgbClr val="660066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7" grpId="1" animBg="1"/>
      <p:bldP spid="9" grpId="0" animBg="1"/>
      <p:bldP spid="9" grpId="1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NOT gate(s)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620" b="-26620"/>
          <a:stretch>
            <a:fillRect/>
          </a:stretch>
        </p:blipFill>
        <p:spPr/>
      </p:pic>
      <p:sp>
        <p:nvSpPr>
          <p:cNvPr id="5" name="Oval 4"/>
          <p:cNvSpPr/>
          <p:nvPr/>
        </p:nvSpPr>
        <p:spPr>
          <a:xfrm>
            <a:off x="2943781" y="3325299"/>
            <a:ext cx="1486316" cy="1486316"/>
          </a:xfrm>
          <a:prstGeom prst="ellipse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89222" y="4165336"/>
            <a:ext cx="1486316" cy="1486316"/>
          </a:xfrm>
          <a:prstGeom prst="ellipse">
            <a:avLst/>
          </a:prstGeom>
          <a:solidFill>
            <a:srgbClr val="0000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50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truth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logic expression</a:t>
            </a:r>
            <a:br>
              <a:rPr lang="en-US" dirty="0" smtClean="0"/>
            </a:br>
            <a:r>
              <a:rPr lang="en-US" dirty="0" smtClean="0"/>
              <a:t>is another way to define</a:t>
            </a:r>
            <a:br>
              <a:rPr lang="en-US" dirty="0" smtClean="0"/>
            </a:br>
            <a:r>
              <a:rPr lang="en-US" dirty="0" smtClean="0"/>
              <a:t>a function</a:t>
            </a:r>
          </a:p>
          <a:p>
            <a:r>
              <a:rPr lang="en-US" dirty="0" smtClean="0"/>
              <a:t>Relate truth table and</a:t>
            </a:r>
            <a:br>
              <a:rPr lang="en-US" dirty="0" smtClean="0"/>
            </a:br>
            <a:r>
              <a:rPr lang="en-US" dirty="0" smtClean="0"/>
              <a:t>logic expression</a:t>
            </a:r>
          </a:p>
          <a:p>
            <a:r>
              <a:rPr lang="en-US" dirty="0" smtClean="0"/>
              <a:t>Sum of Products (SOP)</a:t>
            </a:r>
            <a:br>
              <a:rPr lang="en-US" dirty="0" smtClean="0"/>
            </a:br>
            <a:r>
              <a:rPr lang="en-US" dirty="0" smtClean="0"/>
              <a:t>form</a:t>
            </a:r>
            <a:r>
              <a:rPr lang="en-US" dirty="0"/>
              <a:t> </a:t>
            </a:r>
            <a:r>
              <a:rPr lang="en-US" dirty="0" smtClean="0"/>
              <a:t>Boolean expressions</a:t>
            </a:r>
          </a:p>
          <a:p>
            <a:pPr lvl="1"/>
            <a:r>
              <a:rPr lang="en-US" dirty="0" smtClean="0"/>
              <a:t>SOP has AND term for</a:t>
            </a:r>
            <a:br>
              <a:rPr lang="en-US" dirty="0" smtClean="0"/>
            </a:br>
            <a:r>
              <a:rPr lang="en-US" dirty="0" smtClean="0"/>
              <a:t>each 1; </a:t>
            </a:r>
            <a:r>
              <a:rPr lang="en-US" dirty="0" err="1" smtClean="0"/>
              <a:t>ORs</a:t>
            </a:r>
            <a:r>
              <a:rPr lang="en-US" dirty="0" smtClean="0"/>
              <a:t> these terms</a:t>
            </a:r>
            <a:br>
              <a:rPr lang="en-US" dirty="0" smtClean="0"/>
            </a:br>
            <a:r>
              <a:rPr lang="en-US" dirty="0" smtClean="0"/>
              <a:t>together to form all 1s</a:t>
            </a:r>
            <a:br>
              <a:rPr lang="en-US" dirty="0" smtClean="0"/>
            </a:br>
            <a:r>
              <a:rPr lang="en-US" dirty="0" smtClean="0"/>
              <a:t>in the function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77318"/>
              </p:ext>
            </p:extLst>
          </p:nvPr>
        </p:nvGraphicFramePr>
        <p:xfrm>
          <a:off x="5372100" y="1767841"/>
          <a:ext cx="37719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69900"/>
                <a:gridCol w="457200"/>
                <a:gridCol w="242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 smtClean="0"/>
                    </a:p>
                    <a:p>
                      <a:pPr algn="ctr"/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20044" y="1767841"/>
            <a:ext cx="207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A’B’C’ + A’BC</a:t>
            </a:r>
          </a:p>
          <a:p>
            <a:pPr algn="ctr"/>
            <a:r>
              <a:rPr lang="en-US" sz="2800" dirty="0" smtClean="0"/>
              <a:t>+ ABC’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72100" y="2721948"/>
            <a:ext cx="1701800" cy="453052"/>
            <a:chOff x="5372100" y="2721948"/>
            <a:chExt cx="1701800" cy="453052"/>
          </a:xfrm>
        </p:grpSpPr>
        <p:sp>
          <p:nvSpPr>
            <p:cNvPr id="7" name="Rectangle 6"/>
            <p:cNvSpPr/>
            <p:nvPr/>
          </p:nvSpPr>
          <p:spPr>
            <a:xfrm>
              <a:off x="5372100" y="2721948"/>
              <a:ext cx="1308100" cy="45305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43700" y="2721948"/>
              <a:ext cx="330200" cy="45305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384800" y="4296748"/>
            <a:ext cx="1701800" cy="453052"/>
            <a:chOff x="5384800" y="4296748"/>
            <a:chExt cx="1701800" cy="453052"/>
          </a:xfrm>
        </p:grpSpPr>
        <p:sp>
          <p:nvSpPr>
            <p:cNvPr id="9" name="Rectangle 8"/>
            <p:cNvSpPr/>
            <p:nvPr/>
          </p:nvSpPr>
          <p:spPr>
            <a:xfrm>
              <a:off x="5384800" y="4296748"/>
              <a:ext cx="1308100" cy="45305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756400" y="4296748"/>
              <a:ext cx="330200" cy="45305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397500" y="5871548"/>
            <a:ext cx="1701800" cy="453052"/>
            <a:chOff x="5397500" y="5871548"/>
            <a:chExt cx="1701800" cy="453052"/>
          </a:xfrm>
        </p:grpSpPr>
        <p:sp>
          <p:nvSpPr>
            <p:cNvPr id="10" name="Rectangle 9"/>
            <p:cNvSpPr/>
            <p:nvPr/>
          </p:nvSpPr>
          <p:spPr>
            <a:xfrm>
              <a:off x="5397500" y="5871548"/>
              <a:ext cx="1308100" cy="453052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69100" y="5871548"/>
              <a:ext cx="330200" cy="453052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74694" y="5793741"/>
            <a:ext cx="86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ABC’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85104" y="2694941"/>
            <a:ext cx="1047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A’B’C’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74694" y="4257041"/>
            <a:ext cx="868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A’BC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9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(AB)’ = A’ + B’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(A + B)’ = A’B’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910266"/>
              </p:ext>
            </p:extLst>
          </p:nvPr>
        </p:nvGraphicFramePr>
        <p:xfrm>
          <a:off x="3842658" y="1417638"/>
          <a:ext cx="522514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60400"/>
                <a:gridCol w="1304471"/>
                <a:gridCol w="689429"/>
                <a:gridCol w="622300"/>
                <a:gridCol w="1300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(AB)’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A’ + B’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49990"/>
              </p:ext>
            </p:extLst>
          </p:nvPr>
        </p:nvGraphicFramePr>
        <p:xfrm>
          <a:off x="3855358" y="4173538"/>
          <a:ext cx="522514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60400"/>
                <a:gridCol w="1304471"/>
                <a:gridCol w="689429"/>
                <a:gridCol w="622300"/>
                <a:gridCol w="13008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(A + B)’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B’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A’B’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demorgans-law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96"/>
          <a:stretch/>
        </p:blipFill>
        <p:spPr>
          <a:xfrm>
            <a:off x="228601" y="2324100"/>
            <a:ext cx="3473162" cy="939800"/>
          </a:xfrm>
          <a:prstGeom prst="rect">
            <a:avLst/>
          </a:prstGeom>
        </p:spPr>
      </p:pic>
      <p:pic>
        <p:nvPicPr>
          <p:cNvPr id="7" name="Picture 6" descr="demorgans-law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91"/>
          <a:stretch/>
        </p:blipFill>
        <p:spPr>
          <a:xfrm>
            <a:off x="241300" y="4758329"/>
            <a:ext cx="3460463" cy="949318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key characteristics of HW?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0146"/>
            <a:ext cx="8458200" cy="50927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Two steady voltage levels w/ “gap”</a:t>
            </a:r>
            <a:r>
              <a:rPr lang="en-US" dirty="0" smtClean="0"/>
              <a:t> between “quality” voltages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Quality of gate output equals or exceeds input</a:t>
            </a:r>
            <a:r>
              <a:rPr lang="en-US" dirty="0" smtClean="0"/>
              <a:t>, so errors do not accumulate incrementally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Gates react to inputs </a:t>
            </a:r>
            <a:r>
              <a:rPr lang="en-US" i="1" dirty="0" smtClean="0">
                <a:solidFill>
                  <a:srgbClr val="0000FF"/>
                </a:solidFill>
              </a:rPr>
              <a:t>fast</a:t>
            </a:r>
            <a:r>
              <a:rPr lang="en-US" dirty="0" smtClean="0"/>
              <a:t>, ~ 10</a:t>
            </a:r>
            <a:r>
              <a:rPr lang="en-US" baseline="30000" dirty="0" smtClean="0"/>
              <a:t>-9</a:t>
            </a:r>
            <a:r>
              <a:rPr lang="en-US" dirty="0" smtClean="0"/>
              <a:t> second</a:t>
            </a:r>
          </a:p>
          <a:p>
            <a:r>
              <a:rPr lang="en-US" dirty="0" smtClean="0"/>
              <a:t>MOSFET transistors are small, </a:t>
            </a:r>
            <a:r>
              <a:rPr lang="en-US" dirty="0" smtClean="0">
                <a:solidFill>
                  <a:srgbClr val="0000FF"/>
                </a:solidFill>
              </a:rPr>
              <a:t>billions on a chip</a:t>
            </a:r>
          </a:p>
          <a:p>
            <a:r>
              <a:rPr lang="en-US" dirty="0" smtClean="0"/>
              <a:t>Complementary MOS (CMOS) is LOW POWER, billions </a:t>
            </a:r>
            <a:r>
              <a:rPr lang="en-US" dirty="0" smtClean="0"/>
              <a:t>of transistors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yet chip stays cool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Chips are cheap</a:t>
            </a:r>
            <a:r>
              <a:rPr lang="en-US" dirty="0">
                <a:solidFill>
                  <a:srgbClr val="0000FF"/>
                </a:solidFill>
              </a:rPr>
              <a:t>:</a:t>
            </a:r>
            <a:r>
              <a:rPr lang="en-US" dirty="0" smtClean="0"/>
              <a:t> HW </a:t>
            </a:r>
            <a:r>
              <a:rPr lang="en-US" dirty="0" smtClean="0"/>
              <a:t>is affordable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2700"/>
          </a:xfrm>
        </p:spPr>
        <p:txBody>
          <a:bodyPr>
            <a:normAutofit/>
          </a:bodyPr>
          <a:lstStyle/>
          <a:p>
            <a:r>
              <a:rPr lang="en-US" dirty="0" smtClean="0"/>
              <a:t>Grammar of the schematic</a:t>
            </a:r>
          </a:p>
          <a:p>
            <a:r>
              <a:rPr lang="en-US" dirty="0"/>
              <a:t>L</a:t>
            </a:r>
            <a:r>
              <a:rPr lang="en-US" dirty="0" smtClean="0"/>
              <a:t>ogic gates</a:t>
            </a:r>
            <a:br>
              <a:rPr lang="en-US" dirty="0" smtClean="0"/>
            </a:br>
            <a:r>
              <a:rPr lang="en-US" dirty="0" smtClean="0"/>
              <a:t>   AND, OR, NOT, NAND, NOR, XOR, XNOR</a:t>
            </a:r>
          </a:p>
          <a:p>
            <a:r>
              <a:rPr lang="en-US" dirty="0" smtClean="0"/>
              <a:t>Truth tables within truth tables</a:t>
            </a:r>
          </a:p>
          <a:p>
            <a:r>
              <a:rPr lang="en-US" dirty="0" smtClean="0"/>
              <a:t>Characteristics of HW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Truth </a:t>
            </a:r>
            <a:r>
              <a:rPr lang="en-US" dirty="0" smtClean="0">
                <a:latin typeface="Arial" charset="0"/>
                <a:cs typeface="Arial" charset="0"/>
              </a:rPr>
              <a:t>tables </a:t>
            </a:r>
            <a:r>
              <a:rPr lang="en-US" dirty="0">
                <a:latin typeface="Arial" charset="0"/>
                <a:cs typeface="Arial" charset="0"/>
              </a:rPr>
              <a:t>to Boolean </a:t>
            </a:r>
            <a:r>
              <a:rPr lang="en-US" dirty="0" smtClean="0">
                <a:latin typeface="Arial" charset="0"/>
                <a:cs typeface="Arial" charset="0"/>
              </a:rPr>
              <a:t>expressions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From a Truth table you can create a </a:t>
            </a:r>
            <a:r>
              <a:rPr lang="en-US" dirty="0" smtClean="0">
                <a:latin typeface="Arial" charset="0"/>
                <a:cs typeface="Arial" charset="0"/>
              </a:rPr>
              <a:t>Boolean </a:t>
            </a:r>
            <a:r>
              <a:rPr lang="en-US" dirty="0">
                <a:latin typeface="Arial" charset="0"/>
                <a:cs typeface="Arial" charset="0"/>
              </a:rPr>
              <a:t>expression</a:t>
            </a:r>
          </a:p>
          <a:p>
            <a:r>
              <a:rPr lang="en-US" dirty="0">
                <a:latin typeface="Arial" charset="0"/>
                <a:cs typeface="Arial" charset="0"/>
              </a:rPr>
              <a:t>You can represent a</a:t>
            </a:r>
            <a:r>
              <a:rPr lang="en-US" dirty="0" smtClean="0">
                <a:latin typeface="Arial" charset="0"/>
                <a:cs typeface="Arial" charset="0"/>
              </a:rPr>
              <a:t> Boolean </a:t>
            </a:r>
            <a:r>
              <a:rPr lang="en-US" dirty="0">
                <a:latin typeface="Arial" charset="0"/>
                <a:cs typeface="Arial" charset="0"/>
              </a:rPr>
              <a:t>function </a:t>
            </a:r>
            <a:r>
              <a:rPr lang="en-US" dirty="0" smtClean="0">
                <a:latin typeface="Arial" charset="0"/>
                <a:cs typeface="Arial" charset="0"/>
              </a:rPr>
              <a:t>as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Sum of </a:t>
            </a:r>
            <a:r>
              <a:rPr lang="en-US" dirty="0" smtClean="0">
                <a:latin typeface="Arial" charset="0"/>
                <a:cs typeface="Arial" charset="0"/>
              </a:rPr>
              <a:t>products</a:t>
            </a:r>
            <a:r>
              <a:rPr lang="en-US" dirty="0">
                <a:latin typeface="Arial" charset="0"/>
                <a:cs typeface="Arial" charset="0"/>
              </a:rPr>
              <a:t>: Example z=</a:t>
            </a:r>
            <a:r>
              <a:rPr lang="en-US" dirty="0" err="1" smtClean="0">
                <a:latin typeface="Arial" charset="0"/>
                <a:cs typeface="Arial" charset="0"/>
              </a:rPr>
              <a:t>xy</a:t>
            </a:r>
            <a:r>
              <a:rPr lang="en-US" dirty="0" smtClean="0">
                <a:latin typeface="Arial" charset="0"/>
                <a:cs typeface="Arial" charset="0"/>
              </a:rPr>
              <a:t> + </a:t>
            </a:r>
            <a:r>
              <a:rPr lang="en-US" dirty="0" err="1" smtClean="0">
                <a:latin typeface="Arial" charset="0"/>
                <a:cs typeface="Arial" charset="0"/>
              </a:rPr>
              <a:t>xy</a:t>
            </a:r>
            <a:r>
              <a:rPr lang="ja-JP" altLang="en-US" dirty="0" smtClean="0">
                <a:latin typeface="Arial" charset="0"/>
                <a:cs typeface="Arial" charset="0"/>
              </a:rPr>
              <a:t>’</a:t>
            </a:r>
            <a:endParaRPr lang="en-US" altLang="ja-JP" dirty="0" smtClean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o</a:t>
            </a:r>
            <a:r>
              <a:rPr lang="en-US" dirty="0" smtClean="0">
                <a:latin typeface="Arial" charset="0"/>
                <a:cs typeface="Arial" charset="0"/>
              </a:rPr>
              <a:t>r as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Product of sums: Example z=(</a:t>
            </a:r>
            <a:r>
              <a:rPr lang="en-US" dirty="0" err="1">
                <a:latin typeface="Arial" charset="0"/>
                <a:cs typeface="Arial" charset="0"/>
              </a:rPr>
              <a:t>x+y</a:t>
            </a:r>
            <a:r>
              <a:rPr lang="en-US" dirty="0">
                <a:latin typeface="Arial" charset="0"/>
                <a:cs typeface="Arial" charset="0"/>
              </a:rPr>
              <a:t>)(x</a:t>
            </a:r>
            <a:r>
              <a:rPr lang="ja-JP" altLang="en-US" dirty="0" smtClean="0">
                <a:latin typeface="Arial" charset="0"/>
                <a:cs typeface="Arial" charset="0"/>
              </a:rPr>
              <a:t>’</a:t>
            </a:r>
            <a:r>
              <a:rPr lang="en-US" altLang="ja-JP" dirty="0" smtClean="0">
                <a:latin typeface="Arial" charset="0"/>
                <a:cs typeface="Arial" charset="0"/>
              </a:rPr>
              <a:t>+ </a:t>
            </a:r>
            <a:r>
              <a:rPr lang="en-US" dirty="0" smtClean="0">
                <a:latin typeface="Arial" charset="0"/>
                <a:cs typeface="Arial" charset="0"/>
              </a:rPr>
              <a:t>y</a:t>
            </a:r>
            <a:r>
              <a:rPr lang="ja-JP" altLang="en-US" dirty="0" smtClean="0">
                <a:latin typeface="Arial" charset="0"/>
                <a:cs typeface="Arial" charset="0"/>
              </a:rPr>
              <a:t>’</a:t>
            </a:r>
            <a:r>
              <a:rPr lang="en-US" dirty="0" smtClean="0">
                <a:latin typeface="Arial" charset="0"/>
                <a:cs typeface="Arial" charset="0"/>
              </a:rPr>
              <a:t>)</a:t>
            </a:r>
          </a:p>
          <a:p>
            <a:pPr lvl="2"/>
            <a:r>
              <a:rPr lang="en-US" dirty="0" smtClean="0">
                <a:latin typeface="Arial" charset="0"/>
                <a:cs typeface="Arial" charset="0"/>
              </a:rPr>
              <a:t>POS has an OR term for each 0 in the function; </a:t>
            </a:r>
            <a:r>
              <a:rPr lang="en-US" dirty="0" err="1" smtClean="0">
                <a:latin typeface="Arial" charset="0"/>
                <a:cs typeface="Arial" charset="0"/>
              </a:rPr>
              <a:t>ANDs</a:t>
            </a:r>
            <a:r>
              <a:rPr lang="en-US" dirty="0" smtClean="0">
                <a:latin typeface="Arial" charset="0"/>
                <a:cs typeface="Arial" charset="0"/>
              </a:rPr>
              <a:t> these terms together to for all 0s in function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22238"/>
            <a:ext cx="7543800" cy="679473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Sum of </a:t>
            </a:r>
            <a:r>
              <a:rPr lang="en-US" dirty="0" smtClean="0">
                <a:latin typeface="Arial" charset="0"/>
                <a:cs typeface="Arial" charset="0"/>
              </a:rPr>
              <a:t>Products (SOP) form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77078"/>
            <a:ext cx="8385870" cy="36750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C</a:t>
            </a:r>
            <a:r>
              <a:rPr lang="en-US" sz="2600" dirty="0" smtClean="0">
                <a:latin typeface="Arial" charset="0"/>
                <a:cs typeface="Arial" charset="0"/>
              </a:rPr>
              <a:t>reate Sum </a:t>
            </a:r>
            <a:r>
              <a:rPr lang="en-US" sz="2600" dirty="0">
                <a:latin typeface="Arial" charset="0"/>
                <a:cs typeface="Arial" charset="0"/>
              </a:rPr>
              <a:t>of </a:t>
            </a:r>
            <a:r>
              <a:rPr lang="en-US" sz="2600" dirty="0" smtClean="0">
                <a:latin typeface="Arial" charset="0"/>
                <a:cs typeface="Arial" charset="0"/>
              </a:rPr>
              <a:t>Products form</a:t>
            </a:r>
            <a:br>
              <a:rPr lang="en-US" sz="2600" dirty="0" smtClean="0">
                <a:latin typeface="Arial" charset="0"/>
                <a:cs typeface="Arial" charset="0"/>
              </a:rPr>
            </a:br>
            <a:r>
              <a:rPr lang="en-US" sz="2600" dirty="0" smtClean="0">
                <a:latin typeface="Arial" charset="0"/>
                <a:cs typeface="Arial" charset="0"/>
              </a:rPr>
              <a:t>(the OR of AND-terms) from </a:t>
            </a:r>
            <a:r>
              <a:rPr lang="en-US" sz="2600" dirty="0">
                <a:latin typeface="Arial" charset="0"/>
                <a:cs typeface="Arial" charset="0"/>
              </a:rPr>
              <a:t>a truth </a:t>
            </a:r>
            <a:r>
              <a:rPr lang="en-US" sz="2600" dirty="0" smtClean="0">
                <a:latin typeface="Arial" charset="0"/>
                <a:cs typeface="Arial" charset="0"/>
              </a:rPr>
              <a:t>table</a:t>
            </a:r>
            <a:endParaRPr lang="en-US" sz="26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AND outputs 1 for a single input value combination, 0 else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If input X = 1 </a:t>
            </a:r>
            <a:r>
              <a:rPr lang="en-US" sz="2200" dirty="0">
                <a:latin typeface="Arial" charset="0"/>
                <a:cs typeface="Arial" charset="0"/>
              </a:rPr>
              <a:t>then use </a:t>
            </a:r>
            <a:r>
              <a:rPr lang="en-US" sz="2200" dirty="0" smtClean="0">
                <a:latin typeface="Arial" charset="0"/>
                <a:cs typeface="Arial" charset="0"/>
              </a:rPr>
              <a:t>X in the AND term, </a:t>
            </a:r>
            <a:r>
              <a:rPr lang="en-US" sz="2200" dirty="0">
                <a:latin typeface="Arial" charset="0"/>
                <a:cs typeface="Arial" charset="0"/>
              </a:rPr>
              <a:t>if </a:t>
            </a:r>
            <a:r>
              <a:rPr lang="en-US" sz="2200" dirty="0" smtClean="0">
                <a:latin typeface="Arial" charset="0"/>
                <a:cs typeface="Arial" charset="0"/>
              </a:rPr>
              <a:t>X = 0 </a:t>
            </a:r>
            <a:r>
              <a:rPr lang="en-US" sz="2200" dirty="0">
                <a:latin typeface="Arial" charset="0"/>
                <a:cs typeface="Arial" charset="0"/>
              </a:rPr>
              <a:t>use </a:t>
            </a:r>
            <a:r>
              <a:rPr lang="en-US" sz="2200" dirty="0" smtClean="0">
                <a:latin typeface="Arial" charset="0"/>
                <a:cs typeface="Arial" charset="0"/>
              </a:rPr>
              <a:t>X’</a:t>
            </a:r>
            <a:endParaRPr lang="en-US" altLang="ja-JP" sz="22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OR together AND-terms gives Boolean expression that generates every 1 in the output, and every 0 as side effect</a:t>
            </a:r>
            <a:endParaRPr lang="en-US" sz="26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14330"/>
              </p:ext>
            </p:extLst>
          </p:nvPr>
        </p:nvGraphicFramePr>
        <p:xfrm>
          <a:off x="1352550" y="3889376"/>
          <a:ext cx="2095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352550" y="3898900"/>
            <a:ext cx="4587379" cy="2070100"/>
            <a:chOff x="1352550" y="3898900"/>
            <a:chExt cx="4587379" cy="2070100"/>
          </a:xfrm>
        </p:grpSpPr>
        <p:sp>
          <p:nvSpPr>
            <p:cNvPr id="3" name="TextBox 2"/>
            <p:cNvSpPr txBox="1"/>
            <p:nvPr/>
          </p:nvSpPr>
          <p:spPr>
            <a:xfrm>
              <a:off x="4013200" y="3898900"/>
              <a:ext cx="1926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 = X’Y + XY’</a:t>
              </a:r>
              <a:endParaRPr lang="en-US" sz="28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409950" y="4422120"/>
              <a:ext cx="1339850" cy="81028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390900" y="4422120"/>
              <a:ext cx="2133600" cy="131067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52550" y="49530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2550" y="54864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3106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22238"/>
            <a:ext cx="7543800" cy="686568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Product of Sums </a:t>
            </a:r>
            <a:r>
              <a:rPr lang="en-US" dirty="0" smtClean="0">
                <a:latin typeface="Arial" charset="0"/>
                <a:cs typeface="Arial" charset="0"/>
              </a:rPr>
              <a:t>(POS) form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84173"/>
            <a:ext cx="8128000" cy="36750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C</a:t>
            </a:r>
            <a:r>
              <a:rPr lang="en-US" sz="2600" dirty="0" smtClean="0">
                <a:latin typeface="Arial" charset="0"/>
                <a:cs typeface="Arial" charset="0"/>
              </a:rPr>
              <a:t>reate Product of Sums form</a:t>
            </a:r>
            <a:br>
              <a:rPr lang="en-US" sz="2600" dirty="0" smtClean="0">
                <a:latin typeface="Arial" charset="0"/>
                <a:cs typeface="Arial" charset="0"/>
              </a:rPr>
            </a:br>
            <a:r>
              <a:rPr lang="en-US" sz="2600" dirty="0" smtClean="0">
                <a:latin typeface="Arial" charset="0"/>
                <a:cs typeface="Arial" charset="0"/>
              </a:rPr>
              <a:t>(the AND of OR-terms) from </a:t>
            </a:r>
            <a:r>
              <a:rPr lang="en-US" sz="2600" dirty="0">
                <a:latin typeface="Arial" charset="0"/>
                <a:cs typeface="Arial" charset="0"/>
              </a:rPr>
              <a:t>a truth </a:t>
            </a:r>
            <a:r>
              <a:rPr lang="en-US" sz="2600" dirty="0" smtClean="0">
                <a:latin typeface="Arial" charset="0"/>
                <a:cs typeface="Arial" charset="0"/>
              </a:rPr>
              <a:t>table</a:t>
            </a:r>
            <a:endParaRPr lang="en-US" sz="2600" dirty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OR outputs 0 for a single input value combination, 1 else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If input X = 0 </a:t>
            </a:r>
            <a:r>
              <a:rPr lang="en-US" sz="2200" dirty="0">
                <a:latin typeface="Arial" charset="0"/>
                <a:cs typeface="Arial" charset="0"/>
              </a:rPr>
              <a:t>then use </a:t>
            </a:r>
            <a:r>
              <a:rPr lang="en-US" sz="2200" dirty="0" smtClean="0">
                <a:latin typeface="Arial" charset="0"/>
                <a:cs typeface="Arial" charset="0"/>
              </a:rPr>
              <a:t>X in the OR term, </a:t>
            </a:r>
            <a:r>
              <a:rPr lang="en-US" sz="2200" dirty="0">
                <a:latin typeface="Arial" charset="0"/>
                <a:cs typeface="Arial" charset="0"/>
              </a:rPr>
              <a:t>if </a:t>
            </a:r>
            <a:r>
              <a:rPr lang="en-US" sz="2200" dirty="0" smtClean="0">
                <a:latin typeface="Arial" charset="0"/>
                <a:cs typeface="Arial" charset="0"/>
              </a:rPr>
              <a:t>X = 1 </a:t>
            </a:r>
            <a:r>
              <a:rPr lang="en-US" sz="2200" dirty="0">
                <a:latin typeface="Arial" charset="0"/>
                <a:cs typeface="Arial" charset="0"/>
              </a:rPr>
              <a:t>use </a:t>
            </a:r>
            <a:r>
              <a:rPr lang="en-US" sz="2200" dirty="0" smtClean="0">
                <a:latin typeface="Arial" charset="0"/>
                <a:cs typeface="Arial" charset="0"/>
              </a:rPr>
              <a:t>X’</a:t>
            </a:r>
            <a:endParaRPr lang="en-US" altLang="ja-JP" sz="2200" dirty="0" smtClean="0">
              <a:latin typeface="Arial" charset="0"/>
              <a:cs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sz="2200" dirty="0" smtClean="0">
                <a:latin typeface="Arial" charset="0"/>
                <a:cs typeface="Arial" charset="0"/>
              </a:rPr>
              <a:t>AND together OR-terms gives Boolean expression that generates every 0 in the output, and every 1 as side effect</a:t>
            </a:r>
            <a:endParaRPr lang="en-US" sz="2600" dirty="0">
              <a:latin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87542"/>
              </p:ext>
            </p:extLst>
          </p:nvPr>
        </p:nvGraphicFramePr>
        <p:xfrm>
          <a:off x="1352550" y="3889376"/>
          <a:ext cx="20955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500"/>
                <a:gridCol w="698500"/>
                <a:gridCol w="6985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352550" y="3898900"/>
            <a:ext cx="5374429" cy="2565400"/>
            <a:chOff x="1352550" y="3898900"/>
            <a:chExt cx="5374429" cy="2565400"/>
          </a:xfrm>
        </p:grpSpPr>
        <p:sp>
          <p:nvSpPr>
            <p:cNvPr id="3" name="TextBox 2"/>
            <p:cNvSpPr txBox="1"/>
            <p:nvPr/>
          </p:nvSpPr>
          <p:spPr>
            <a:xfrm>
              <a:off x="4013200" y="3898900"/>
              <a:ext cx="27137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Z = (X + Y)(X’ + Y’)</a:t>
              </a:r>
              <a:endParaRPr lang="en-US" sz="2800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5041900" y="4371320"/>
              <a:ext cx="0" cy="37848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352550" y="44196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52550" y="5981700"/>
              <a:ext cx="2038350" cy="48260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3390900" y="4648200"/>
              <a:ext cx="1651000" cy="10160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045200" y="4419600"/>
              <a:ext cx="0" cy="78740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3416300" y="5207000"/>
              <a:ext cx="2628900" cy="1054100"/>
            </a:xfrm>
            <a:prstGeom prst="line">
              <a:avLst/>
            </a:prstGeom>
            <a:ln w="5715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694776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sing Blackboard for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01 due Thursday, Aug. 31 at 11:58p</a:t>
            </a:r>
          </a:p>
          <a:p>
            <a:r>
              <a:rPr lang="en-US" dirty="0" smtClean="0"/>
              <a:t>Type HW 01 text answers into the Word file; insert images of answer diagrams; then upload PDF export to correct place within Blackboard</a:t>
            </a:r>
          </a:p>
          <a:p>
            <a:pPr lvl="1"/>
            <a:r>
              <a:rPr lang="en-US" dirty="0" smtClean="0"/>
              <a:t>GTAs will score, typically within 1 week</a:t>
            </a:r>
          </a:p>
          <a:p>
            <a:r>
              <a:rPr lang="en-US" dirty="0" smtClean="0"/>
              <a:t>Lab 01 download assignment Word file from Blackboard; upload PDF with answers prior to start of your lab session</a:t>
            </a:r>
          </a:p>
          <a:p>
            <a:pPr lvl="1"/>
            <a:r>
              <a:rPr lang="en-US" dirty="0" smtClean="0"/>
              <a:t>GTA will open PDF for discussion and scoring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Boolean </a:t>
            </a:r>
            <a:r>
              <a:rPr lang="en-US" dirty="0">
                <a:latin typeface="Arial" charset="0"/>
                <a:cs typeface="Arial" charset="0"/>
              </a:rPr>
              <a:t>e</a:t>
            </a:r>
            <a:r>
              <a:rPr lang="en-US" dirty="0" smtClean="0">
                <a:latin typeface="Arial" charset="0"/>
                <a:cs typeface="Arial" charset="0"/>
              </a:rPr>
              <a:t>xpression reduction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cs typeface="Arial" charset="0"/>
              </a:rPr>
              <a:t>You can simplify Boolean expressions to use fewer </a:t>
            </a:r>
            <a:r>
              <a:rPr lang="en-US" sz="2800" dirty="0" smtClean="0">
                <a:latin typeface="Arial" charset="0"/>
                <a:cs typeface="Arial" charset="0"/>
              </a:rPr>
              <a:t>gates</a:t>
            </a:r>
            <a:endParaRPr lang="en-US" sz="28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cs typeface="Arial" charset="0"/>
              </a:rPr>
              <a:t>Example: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z =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c </a:t>
            </a:r>
            <a:r>
              <a:rPr lang="en-US" sz="2400" dirty="0" smtClean="0">
                <a:latin typeface="Arial" charset="0"/>
                <a:cs typeface="Arial" charset="0"/>
              </a:rPr>
              <a:t> +  </a:t>
            </a:r>
            <a:r>
              <a:rPr lang="en-US" sz="2400" dirty="0">
                <a:latin typeface="Arial" charset="0"/>
                <a:cs typeface="Arial" charset="0"/>
              </a:rPr>
              <a:t>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b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+  ac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+  </a:t>
            </a:r>
            <a:r>
              <a:rPr lang="en-US" sz="2400" dirty="0" err="1">
                <a:latin typeface="Arial" charset="0"/>
                <a:cs typeface="Arial" charset="0"/>
              </a:rPr>
              <a:t>abc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latin typeface="Arial" charset="0"/>
                <a:cs typeface="Arial" charset="0"/>
              </a:rPr>
              <a:t>; 4 </a:t>
            </a:r>
            <a:r>
              <a:rPr lang="en-US" altLang="ja-JP" sz="2400" dirty="0" err="1" smtClean="0">
                <a:latin typeface="Arial" charset="0"/>
                <a:cs typeface="Arial" charset="0"/>
              </a:rPr>
              <a:t>ANDs</a:t>
            </a:r>
            <a:r>
              <a:rPr lang="en-US" altLang="ja-JP" sz="2400" dirty="0" smtClean="0">
                <a:latin typeface="Arial" charset="0"/>
                <a:cs typeface="Arial" charset="0"/>
              </a:rPr>
              <a:t>, 1 (big) OR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=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(c+1) + ac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(1+b)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= a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b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+ ac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altLang="ja-JP" sz="2400" dirty="0" smtClean="0">
                <a:latin typeface="Arial" charset="0"/>
                <a:cs typeface="Arial" charset="0"/>
              </a:rPr>
              <a:t>			    ; 2 </a:t>
            </a:r>
            <a:r>
              <a:rPr lang="en-US" altLang="ja-JP" sz="2400" dirty="0" err="1" smtClean="0">
                <a:latin typeface="Arial" charset="0"/>
                <a:cs typeface="Arial" charset="0"/>
              </a:rPr>
              <a:t>ANDs</a:t>
            </a:r>
            <a:r>
              <a:rPr lang="en-US" altLang="ja-JP" sz="2400" dirty="0" smtClean="0">
                <a:latin typeface="Arial" charset="0"/>
                <a:cs typeface="Arial" charset="0"/>
              </a:rPr>
              <a:t>, 1 OR</a:t>
            </a:r>
            <a:endParaRPr lang="en-US" sz="2400" dirty="0">
              <a:latin typeface="Arial" charset="0"/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  <a:cs typeface="Arial" charset="0"/>
              </a:rPr>
              <a:t>Example: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m =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 err="1">
                <a:latin typeface="Arial" charset="0"/>
                <a:cs typeface="Arial" charset="0"/>
              </a:rPr>
              <a:t>yz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 +  </a:t>
            </a:r>
            <a:r>
              <a:rPr lang="en-US" sz="2400" dirty="0">
                <a:latin typeface="Arial" charset="0"/>
                <a:cs typeface="Arial" charset="0"/>
              </a:rPr>
              <a:t>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 err="1">
                <a:latin typeface="Arial" charset="0"/>
                <a:cs typeface="Arial" charset="0"/>
              </a:rPr>
              <a:t>yz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cs typeface="Arial" charset="0"/>
              </a:rPr>
              <a:t>+  x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y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 + </a:t>
            </a:r>
            <a:r>
              <a:rPr lang="en-US" sz="2400" dirty="0" smtClean="0">
                <a:latin typeface="Arial" charset="0"/>
                <a:cs typeface="Arial" charset="0"/>
              </a:rPr>
              <a:t> xyz  ; 4 </a:t>
            </a:r>
            <a:r>
              <a:rPr lang="en-US" sz="2400" dirty="0" err="1" smtClean="0">
                <a:latin typeface="Arial" charset="0"/>
                <a:cs typeface="Arial" charset="0"/>
              </a:rPr>
              <a:t>ANDs</a:t>
            </a:r>
            <a:r>
              <a:rPr lang="en-US" sz="2400" dirty="0" smtClean="0">
                <a:latin typeface="Arial" charset="0"/>
                <a:cs typeface="Arial" charset="0"/>
              </a:rPr>
              <a:t>, 1 big OR</a:t>
            </a:r>
            <a:endParaRPr lang="en-US" sz="2400" dirty="0">
              <a:latin typeface="Arial" charset="0"/>
              <a:cs typeface="Arial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y(</a:t>
            </a:r>
            <a:r>
              <a:rPr lang="en-US" sz="2400" dirty="0" err="1">
                <a:latin typeface="Arial" charset="0"/>
                <a:cs typeface="Arial" charset="0"/>
              </a:rPr>
              <a:t>z+z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) +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y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 + xyz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</a:t>
            </a:r>
            <a:r>
              <a:rPr lang="en-US" sz="2400" dirty="0" smtClean="0">
                <a:latin typeface="Arial" charset="0"/>
                <a:cs typeface="Arial" charset="0"/>
              </a:rPr>
              <a:t>x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y +  x</a:t>
            </a:r>
            <a:r>
              <a:rPr lang="ja-JP" altLang="en-US" sz="2400" dirty="0" smtClean="0">
                <a:latin typeface="Arial" charset="0"/>
                <a:cs typeface="Arial" charset="0"/>
              </a:rPr>
              <a:t>’</a:t>
            </a:r>
            <a:r>
              <a:rPr lang="en-US" sz="2400" dirty="0" smtClean="0">
                <a:latin typeface="Arial" charset="0"/>
                <a:cs typeface="Arial" charset="0"/>
              </a:rPr>
              <a:t>y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 + xyz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cs typeface="Arial" charset="0"/>
              </a:rPr>
              <a:t>y+y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) + xyz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400" dirty="0">
                <a:latin typeface="Arial" charset="0"/>
                <a:cs typeface="Arial" charset="0"/>
              </a:rPr>
              <a:t>    = x</a:t>
            </a:r>
            <a:r>
              <a:rPr lang="ja-JP" altLang="en-US" sz="2400" dirty="0">
                <a:latin typeface="Arial" charset="0"/>
                <a:cs typeface="Arial" charset="0"/>
              </a:rPr>
              <a:t>’</a:t>
            </a:r>
            <a:r>
              <a:rPr lang="en-US" sz="2400" dirty="0">
                <a:latin typeface="Arial" charset="0"/>
                <a:cs typeface="Arial" charset="0"/>
              </a:rPr>
              <a:t> + </a:t>
            </a:r>
            <a:r>
              <a:rPr lang="en-US" sz="2400" dirty="0" smtClean="0">
                <a:latin typeface="Arial" charset="0"/>
                <a:cs typeface="Arial" charset="0"/>
              </a:rPr>
              <a:t>xyz			      ; 1 AND, 1 OR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274638"/>
            <a:ext cx="4318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Incompletely specified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8718452"/>
              </p:ext>
            </p:extLst>
          </p:nvPr>
        </p:nvGraphicFramePr>
        <p:xfrm>
          <a:off x="50800" y="571500"/>
          <a:ext cx="40386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3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  <a:tr h="33767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 marL="91153" marR="91153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</a:t>
                      </a:r>
                    </a:p>
                  </a:txBody>
                  <a:tcPr marL="91153" marR="91153" marT="0" marB="0">
                    <a:solidFill>
                      <a:srgbClr val="0080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089400" y="1600200"/>
            <a:ext cx="5054600" cy="51892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Table input is all combinations of 4 binary digits </a:t>
            </a:r>
            <a:r>
              <a:rPr lang="en-US" dirty="0" smtClean="0"/>
              <a:t>(gold columns)</a:t>
            </a:r>
            <a:endParaRPr lang="en-US" dirty="0"/>
          </a:p>
          <a:p>
            <a:r>
              <a:rPr lang="en-US" dirty="0"/>
              <a:t>Function is to increment a </a:t>
            </a:r>
            <a:r>
              <a:rPr lang="en-US" dirty="0" smtClean="0"/>
              <a:t>decimal digit value modulo 10</a:t>
            </a:r>
            <a:endParaRPr lang="en-US" dirty="0"/>
          </a:p>
          <a:p>
            <a:r>
              <a:rPr lang="en-US" dirty="0"/>
              <a:t>Binary inputs </a:t>
            </a:r>
            <a:r>
              <a:rPr lang="en-US" dirty="0" smtClean="0"/>
              <a:t>combinations 1010 </a:t>
            </a:r>
            <a:r>
              <a:rPr lang="en-US" dirty="0"/>
              <a:t>through </a:t>
            </a:r>
            <a:r>
              <a:rPr lang="en-US" dirty="0" smtClean="0"/>
              <a:t>1111 do not represent a decimal digit, so we </a:t>
            </a:r>
            <a:r>
              <a:rPr lang="en-US" dirty="0">
                <a:solidFill>
                  <a:srgbClr val="0000FF"/>
                </a:solidFill>
              </a:rPr>
              <a:t>Don’t Care</a:t>
            </a:r>
            <a:r>
              <a:rPr lang="en-US" dirty="0"/>
              <a:t> how the circuit behaves for these </a:t>
            </a:r>
            <a:r>
              <a:rPr lang="en-US" dirty="0" smtClean="0"/>
              <a:t>cases, denote with X</a:t>
            </a:r>
            <a:endParaRPr lang="en-US" dirty="0"/>
          </a:p>
          <a:p>
            <a:r>
              <a:rPr lang="en-US" dirty="0" smtClean="0"/>
              <a:t>If we don’t care how it behaves, then </a:t>
            </a:r>
            <a:r>
              <a:rPr lang="en-US" dirty="0" smtClean="0">
                <a:solidFill>
                  <a:srgbClr val="0000FF"/>
                </a:solidFill>
              </a:rPr>
              <a:t>We Can Choose</a:t>
            </a:r>
            <a:r>
              <a:rPr lang="en-US" dirty="0" smtClean="0"/>
              <a:t> any way we want for how it behaves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Usually choose </a:t>
            </a:r>
            <a:r>
              <a:rPr lang="en-US" i="1" dirty="0" smtClean="0">
                <a:solidFill>
                  <a:srgbClr val="008000"/>
                </a:solidFill>
              </a:rPr>
              <a:t>simple and cheap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         e.g., replace X in Z by   Z = D’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799" y="140038"/>
            <a:ext cx="20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</a:t>
            </a:r>
            <a:r>
              <a:rPr lang="en-US" u="sng" dirty="0" smtClean="0"/>
              <a:t>           INPUTS____             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104804" y="141408"/>
            <a:ext cx="2008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 </a:t>
            </a:r>
            <a:r>
              <a:rPr lang="en-US" u="sng" dirty="0" smtClean="0"/>
              <a:t>        OUTPUTS____             </a:t>
            </a:r>
            <a:endParaRPr lang="en-US" u="sn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5024-359D-6B46-98D1-05D86B9A129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ap 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Visual technique for </a:t>
            </a:r>
            <a:r>
              <a:rPr lang="en-US" dirty="0">
                <a:latin typeface="Arial" charset="0"/>
                <a:cs typeface="Arial" charset="0"/>
              </a:rPr>
              <a:t>simplification of </a:t>
            </a:r>
            <a:r>
              <a:rPr lang="en-US" dirty="0" smtClean="0">
                <a:latin typeface="Arial" charset="0"/>
                <a:cs typeface="Arial" charset="0"/>
              </a:rPr>
              <a:t>Boolean expressions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err="1" smtClean="0">
                <a:latin typeface="Arial" charset="0"/>
                <a:cs typeface="Arial" charset="0"/>
              </a:rPr>
              <a:t>Karnaugh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map </a:t>
            </a:r>
            <a:r>
              <a:rPr lang="en-US" dirty="0" smtClean="0">
                <a:latin typeface="Arial" charset="0"/>
                <a:cs typeface="Arial" charset="0"/>
              </a:rPr>
              <a:t>depicts </a:t>
            </a:r>
            <a:r>
              <a:rPr lang="en-US" dirty="0">
                <a:latin typeface="Arial" charset="0"/>
                <a:cs typeface="Arial" charset="0"/>
              </a:rPr>
              <a:t>truth </a:t>
            </a:r>
            <a:r>
              <a:rPr lang="en-US" dirty="0" smtClean="0">
                <a:latin typeface="Arial" charset="0"/>
                <a:cs typeface="Arial" charset="0"/>
              </a:rPr>
              <a:t>tables using algebraic adjacency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Adjacent columns or rows </a:t>
            </a:r>
            <a:r>
              <a:rPr lang="en-US" dirty="0" smtClean="0">
                <a:latin typeface="Arial" charset="0"/>
                <a:cs typeface="Arial" charset="0"/>
              </a:rPr>
              <a:t>in the map differ by only </a:t>
            </a:r>
            <a:r>
              <a:rPr lang="en-US" dirty="0">
                <a:latin typeface="Arial" charset="0"/>
                <a:cs typeface="Arial" charset="0"/>
              </a:rPr>
              <a:t>by one </a:t>
            </a:r>
            <a:r>
              <a:rPr lang="en-US" dirty="0" smtClean="0">
                <a:latin typeface="Arial" charset="0"/>
                <a:cs typeface="Arial" charset="0"/>
              </a:rPr>
              <a:t>variable</a:t>
            </a:r>
            <a:endParaRPr lang="en-US" dirty="0">
              <a:latin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Makes refactoring obvious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444067" cy="4525963"/>
          </a:xfrm>
        </p:spPr>
        <p:txBody>
          <a:bodyPr/>
          <a:lstStyle/>
          <a:p>
            <a:r>
              <a:rPr lang="en-US" dirty="0" smtClean="0"/>
              <a:t>Given Sum of Products </a:t>
            </a:r>
            <a:r>
              <a:rPr lang="en-US" dirty="0" smtClean="0"/>
              <a:t>(SOP) expression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 = X’Y’Z+X’YZ’+X’YZ+XYZ’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Create this truth </a:t>
            </a:r>
            <a:r>
              <a:rPr lang="en-US" dirty="0" smtClean="0"/>
              <a:t>table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Now, create a </a:t>
            </a:r>
            <a:r>
              <a:rPr lang="en-US" dirty="0" err="1" smtClean="0"/>
              <a:t>Karnaugh</a:t>
            </a:r>
            <a:r>
              <a:rPr lang="en-US" dirty="0" smtClean="0"/>
              <a:t> </a:t>
            </a:r>
            <a:r>
              <a:rPr lang="en-US" dirty="0" smtClean="0"/>
              <a:t>map </a:t>
            </a:r>
            <a:r>
              <a:rPr lang="en-US" dirty="0" smtClean="0"/>
              <a:t>and </a:t>
            </a:r>
            <a:r>
              <a:rPr lang="en-US" dirty="0" smtClean="0"/>
              <a:t>fill the map with the function, R, values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34860"/>
              </p:ext>
            </p:extLst>
          </p:nvPr>
        </p:nvGraphicFramePr>
        <p:xfrm>
          <a:off x="6371167" y="1767841"/>
          <a:ext cx="20700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368300"/>
                <a:gridCol w="457200"/>
                <a:gridCol w="83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5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86568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ap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2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75164977"/>
              </p:ext>
            </p:extLst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57233"/>
              </p:ext>
            </p:extLst>
          </p:nvPr>
        </p:nvGraphicFramePr>
        <p:xfrm>
          <a:off x="1473200" y="1590041"/>
          <a:ext cx="20700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368300"/>
                <a:gridCol w="457200"/>
                <a:gridCol w="83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730500" y="2171700"/>
            <a:ext cx="3530599" cy="1600200"/>
            <a:chOff x="2730500" y="2171700"/>
            <a:chExt cx="3530599" cy="1600200"/>
          </a:xfrm>
        </p:grpSpPr>
        <p:sp>
          <p:nvSpPr>
            <p:cNvPr id="4" name="Rectangle 3"/>
            <p:cNvSpPr/>
            <p:nvPr/>
          </p:nvSpPr>
          <p:spPr>
            <a:xfrm>
              <a:off x="2730500" y="2171700"/>
              <a:ext cx="812799" cy="990600"/>
            </a:xfrm>
            <a:prstGeom prst="rect">
              <a:avLst/>
            </a:prstGeom>
            <a:solidFill>
              <a:srgbClr val="008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448300" y="2781300"/>
              <a:ext cx="812799" cy="990600"/>
            </a:xfrm>
            <a:prstGeom prst="rect">
              <a:avLst/>
            </a:prstGeom>
            <a:solidFill>
              <a:srgbClr val="008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30500" y="2794000"/>
            <a:ext cx="4343399" cy="1397000"/>
            <a:chOff x="2730500" y="1765300"/>
            <a:chExt cx="4343399" cy="1397000"/>
          </a:xfrm>
        </p:grpSpPr>
        <p:sp>
          <p:nvSpPr>
            <p:cNvPr id="20" name="Rectangle 19"/>
            <p:cNvSpPr/>
            <p:nvPr/>
          </p:nvSpPr>
          <p:spPr>
            <a:xfrm>
              <a:off x="2730500" y="2171700"/>
              <a:ext cx="812799" cy="990600"/>
            </a:xfrm>
            <a:prstGeom prst="rect">
              <a:avLst/>
            </a:prstGeom>
            <a:solidFill>
              <a:srgbClr val="660066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61100" y="1765300"/>
              <a:ext cx="812799" cy="990600"/>
            </a:xfrm>
            <a:prstGeom prst="rect">
              <a:avLst/>
            </a:prstGeom>
            <a:solidFill>
              <a:srgbClr val="660066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717800" y="2781300"/>
            <a:ext cx="5168899" cy="3441676"/>
            <a:chOff x="2730500" y="736600"/>
            <a:chExt cx="5168899" cy="3441676"/>
          </a:xfrm>
          <a:solidFill>
            <a:srgbClr val="FFFF00">
              <a:alpha val="30000"/>
            </a:srgbClr>
          </a:solidFill>
        </p:grpSpPr>
        <p:sp>
          <p:nvSpPr>
            <p:cNvPr id="23" name="Rectangle 22"/>
            <p:cNvSpPr/>
            <p:nvPr/>
          </p:nvSpPr>
          <p:spPr>
            <a:xfrm>
              <a:off x="2730500" y="3187676"/>
              <a:ext cx="812799" cy="9906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086600" y="736600"/>
              <a:ext cx="812799" cy="990600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17800" y="2781300"/>
            <a:ext cx="5981699" cy="2425724"/>
            <a:chOff x="2730500" y="-279400"/>
            <a:chExt cx="5981699" cy="2425724"/>
          </a:xfrm>
          <a:solidFill>
            <a:srgbClr val="FFFF00">
              <a:alpha val="30000"/>
            </a:srgbClr>
          </a:solidFill>
        </p:grpSpPr>
        <p:sp>
          <p:nvSpPr>
            <p:cNvPr id="26" name="Rectangle 25"/>
            <p:cNvSpPr/>
            <p:nvPr/>
          </p:nvSpPr>
          <p:spPr>
            <a:xfrm>
              <a:off x="2730500" y="1155724"/>
              <a:ext cx="812799" cy="9906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99400" y="-279400"/>
              <a:ext cx="812799" cy="990600"/>
            </a:xfrm>
            <a:prstGeom prst="rect">
              <a:avLst/>
            </a:prstGeom>
            <a:solidFill>
              <a:srgbClr val="FF0000">
                <a:alpha val="3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38208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79473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ap </a:t>
            </a:r>
            <a:r>
              <a:rPr lang="en-US" dirty="0" smtClean="0">
                <a:latin typeface="Arial" charset="0"/>
                <a:cs typeface="Arial" charset="0"/>
              </a:rPr>
              <a:t>for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R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89400" y="4013201"/>
            <a:ext cx="4775200" cy="18922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Any 2 left-right or up-down adjacent 1s define 1 input that is both 0 and1, so can omit from the sum of products term </a:t>
            </a:r>
          </a:p>
          <a:p>
            <a:endParaRPr lang="en-US" sz="28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76182109"/>
              </p:ext>
            </p:extLst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059686"/>
              </p:ext>
            </p:extLst>
          </p:nvPr>
        </p:nvGraphicFramePr>
        <p:xfrm>
          <a:off x="1473200" y="1590041"/>
          <a:ext cx="2070099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/>
                <a:gridCol w="368300"/>
                <a:gridCol w="457200"/>
                <a:gridCol w="838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Z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00FF"/>
                          </a:solidFill>
                        </a:rPr>
                        <a:t>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279900" y="2679700"/>
            <a:ext cx="4495800" cy="3774420"/>
            <a:chOff x="4279900" y="2679700"/>
            <a:chExt cx="4495800" cy="3774420"/>
          </a:xfrm>
        </p:grpSpPr>
        <p:sp>
          <p:nvSpPr>
            <p:cNvPr id="2" name="Oval 1"/>
            <p:cNvSpPr/>
            <p:nvPr/>
          </p:nvSpPr>
          <p:spPr>
            <a:xfrm>
              <a:off x="6350000" y="26797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9900" y="5930900"/>
              <a:ext cx="449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X=0 and X=1 so oval is just YZ’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292600" y="2514600"/>
            <a:ext cx="4495800" cy="3952220"/>
            <a:chOff x="4279900" y="2501900"/>
            <a:chExt cx="4495800" cy="3952220"/>
          </a:xfrm>
        </p:grpSpPr>
        <p:sp>
          <p:nvSpPr>
            <p:cNvPr id="29" name="Oval 28"/>
            <p:cNvSpPr/>
            <p:nvPr/>
          </p:nvSpPr>
          <p:spPr>
            <a:xfrm rot="16200000">
              <a:off x="5930900" y="29083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79900" y="5930900"/>
              <a:ext cx="449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Z</a:t>
              </a:r>
              <a:r>
                <a:rPr lang="en-US" sz="2800" dirty="0" smtClean="0">
                  <a:solidFill>
                    <a:srgbClr val="FF0000"/>
                  </a:solidFill>
                </a:rPr>
                <a:t>=0 and Z=1 so oval is just X’Y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79900" y="3276600"/>
            <a:ext cx="4495800" cy="3190220"/>
            <a:chOff x="4279900" y="3263900"/>
            <a:chExt cx="4495800" cy="3190220"/>
          </a:xfrm>
        </p:grpSpPr>
        <p:sp>
          <p:nvSpPr>
            <p:cNvPr id="32" name="Oval 31"/>
            <p:cNvSpPr/>
            <p:nvPr/>
          </p:nvSpPr>
          <p:spPr>
            <a:xfrm>
              <a:off x="5562600" y="32639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79900" y="5930900"/>
              <a:ext cx="4495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Y=0 and Y=1 so oval is just X’Z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61363" y="1691956"/>
            <a:ext cx="3094827" cy="1541210"/>
            <a:chOff x="4661363" y="1691956"/>
            <a:chExt cx="3094827" cy="1541210"/>
          </a:xfrm>
        </p:grpSpPr>
        <p:sp>
          <p:nvSpPr>
            <p:cNvPr id="4" name="TextBox 3"/>
            <p:cNvSpPr txBox="1"/>
            <p:nvPr/>
          </p:nvSpPr>
          <p:spPr>
            <a:xfrm>
              <a:off x="6605678" y="169564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89533" y="169195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61363" y="2709946"/>
              <a:ext cx="3666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0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99760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658189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ap </a:t>
            </a:r>
            <a:r>
              <a:rPr lang="en-US" dirty="0" smtClean="0">
                <a:latin typeface="Arial" charset="0"/>
                <a:cs typeface="Arial" charset="0"/>
              </a:rPr>
              <a:t>adjacency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752601"/>
            <a:ext cx="4025900" cy="41909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Any two cells that differ by only 1 input variable are adjacent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Here are some adjacent cell pairs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Note that the left-right and top-bottom edges of this K-map are adjacent </a:t>
            </a:r>
          </a:p>
          <a:p>
            <a:endParaRPr lang="en-US" sz="28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92472046"/>
              </p:ext>
            </p:extLst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6350000" y="2679700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12000" y="2692400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51369" y="2674823"/>
            <a:ext cx="4826691" cy="656547"/>
            <a:chOff x="4651369" y="2674823"/>
            <a:chExt cx="4826691" cy="656547"/>
          </a:xfrm>
        </p:grpSpPr>
        <p:sp>
          <p:nvSpPr>
            <p:cNvPr id="4" name="Block Arc 3"/>
            <p:cNvSpPr/>
            <p:nvPr/>
          </p:nvSpPr>
          <p:spPr>
            <a:xfrm rot="5400000">
              <a:off x="5103807" y="2231233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16200000" flipH="1">
              <a:off x="8377922" y="2222385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6489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6723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" charset="0"/>
                <a:cs typeface="Arial" charset="0"/>
              </a:rPr>
              <a:t>K-map </a:t>
            </a:r>
            <a:r>
              <a:rPr lang="en-US" dirty="0" smtClean="0">
                <a:latin typeface="Arial" charset="0"/>
                <a:cs typeface="Arial" charset="0"/>
              </a:rPr>
              <a:t>and bigger groupings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37683"/>
            <a:ext cx="4025900" cy="497839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Any adjacent group of size 2</a:t>
            </a:r>
            <a:r>
              <a:rPr lang="en-US" sz="3600" baseline="30000" dirty="0" smtClean="0">
                <a:latin typeface="Arial" charset="0"/>
                <a:cs typeface="Arial" charset="0"/>
              </a:rPr>
              <a:t>j</a:t>
            </a:r>
            <a:r>
              <a:rPr lang="en-US" sz="2800" dirty="0" smtClean="0">
                <a:latin typeface="Arial" charset="0"/>
                <a:cs typeface="Arial" charset="0"/>
              </a:rPr>
              <a:t> is a valid simplification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For this map what groups are possible? 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XZ’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XZ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Y’Z’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Y’Z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X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Y’</a:t>
            </a:r>
            <a:endParaRPr lang="en-US" sz="28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282263577"/>
              </p:ext>
            </p:extLst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Oval 1"/>
          <p:cNvSpPr/>
          <p:nvPr/>
        </p:nvSpPr>
        <p:spPr>
          <a:xfrm>
            <a:off x="7111982" y="3246302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112000" y="2692400"/>
            <a:ext cx="1435100" cy="6223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51369" y="2674823"/>
            <a:ext cx="4826691" cy="656547"/>
            <a:chOff x="4651369" y="2674823"/>
            <a:chExt cx="4826691" cy="656547"/>
          </a:xfrm>
        </p:grpSpPr>
        <p:sp>
          <p:nvSpPr>
            <p:cNvPr id="4" name="Block Arc 3"/>
            <p:cNvSpPr/>
            <p:nvPr/>
          </p:nvSpPr>
          <p:spPr>
            <a:xfrm rot="5400000">
              <a:off x="5103807" y="2231233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16200000" flipH="1">
              <a:off x="8377922" y="2222385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7465" y="3247290"/>
            <a:ext cx="4826691" cy="656547"/>
            <a:chOff x="4651369" y="2674823"/>
            <a:chExt cx="4826691" cy="656547"/>
          </a:xfrm>
        </p:grpSpPr>
        <p:sp>
          <p:nvSpPr>
            <p:cNvPr id="11" name="Block Arc 10"/>
            <p:cNvSpPr/>
            <p:nvPr/>
          </p:nvSpPr>
          <p:spPr>
            <a:xfrm rot="5400000">
              <a:off x="5103807" y="2231233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6200000" flipH="1">
              <a:off x="8377922" y="2222385"/>
              <a:ext cx="647699" cy="1552576"/>
            </a:xfrm>
            <a:prstGeom prst="blockArc">
              <a:avLst>
                <a:gd name="adj1" fmla="val 10800000"/>
                <a:gd name="adj2" fmla="val 144295"/>
                <a:gd name="adj3" fmla="val 706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7082693" y="2633786"/>
            <a:ext cx="1574800" cy="1293446"/>
          </a:xfrm>
          <a:prstGeom prst="ellipse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747846" y="2692399"/>
            <a:ext cx="4642268" cy="1190873"/>
            <a:chOff x="4747846" y="2692399"/>
            <a:chExt cx="4642268" cy="1190873"/>
          </a:xfrm>
        </p:grpSpPr>
        <p:sp>
          <p:nvSpPr>
            <p:cNvPr id="6" name="Block Arc 5"/>
            <p:cNvSpPr/>
            <p:nvPr/>
          </p:nvSpPr>
          <p:spPr>
            <a:xfrm rot="5400000">
              <a:off x="4930041" y="2510204"/>
              <a:ext cx="1155701" cy="1520092"/>
            </a:xfrm>
            <a:prstGeom prst="blockArc">
              <a:avLst>
                <a:gd name="adj1" fmla="val 10800000"/>
                <a:gd name="adj2" fmla="val 21599987"/>
                <a:gd name="adj3" fmla="val 302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 rot="16200000" flipH="1">
              <a:off x="8052217" y="2545376"/>
              <a:ext cx="1155701" cy="1520092"/>
            </a:xfrm>
            <a:prstGeom prst="blockArc">
              <a:avLst>
                <a:gd name="adj1" fmla="val 10800000"/>
                <a:gd name="adj2" fmla="val 21599987"/>
                <a:gd name="adj3" fmla="val 3022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33615" y="4816231"/>
            <a:ext cx="5453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So this truth table, in the form of a K-map, can be written in simplified SOP form (cover all the 1s) as  X + Y’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536443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2" grpId="0" animBg="1"/>
      <p:bldP spid="2" grpId="1" animBg="1"/>
      <p:bldP spid="15" grpId="0" animBg="1"/>
      <p:bldP spid="15" grpId="1" animBg="1"/>
      <p:bldP spid="3" grpId="0" animBg="1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679473"/>
          </a:xfrm>
        </p:spPr>
        <p:txBody>
          <a:bodyPr/>
          <a:lstStyle/>
          <a:p>
            <a:r>
              <a:rPr lang="en-US" dirty="0" err="1">
                <a:latin typeface="Arial" charset="0"/>
                <a:cs typeface="Arial" charset="0"/>
              </a:rPr>
              <a:t>Karnaugh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m</a:t>
            </a:r>
            <a:r>
              <a:rPr lang="en-US" dirty="0" smtClean="0">
                <a:latin typeface="Arial" charset="0"/>
                <a:cs typeface="Arial" charset="0"/>
              </a:rPr>
              <a:t>ap </a:t>
            </a:r>
            <a:r>
              <a:rPr lang="en-US" dirty="0" smtClean="0">
                <a:latin typeface="Arial" charset="0"/>
                <a:cs typeface="Arial" charset="0"/>
              </a:rPr>
              <a:t>and Don’t Care</a:t>
            </a:r>
            <a:endParaRPr lang="en-US" dirty="0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86527"/>
            <a:ext cx="4142154" cy="5105399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Arial" charset="0"/>
                <a:cs typeface="Arial" charset="0"/>
              </a:rPr>
              <a:t>K-map cells fill with X just fine, too</a:t>
            </a:r>
          </a:p>
          <a:p>
            <a:r>
              <a:rPr lang="en-US" sz="2800" dirty="0" smtClean="0">
                <a:latin typeface="Arial" charset="0"/>
                <a:cs typeface="Arial" charset="0"/>
              </a:rPr>
              <a:t>Find biggest cover groups using each X as best helps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This cover does not use X and yields</a:t>
            </a:r>
            <a:b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</a:br>
            <a:r>
              <a:rPr lang="en-US" sz="2800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YZ + XY + XZ’</a:t>
            </a:r>
            <a:endParaRPr lang="en-US" sz="2800" dirty="0" smtClean="0">
              <a:solidFill>
                <a:srgbClr val="008000"/>
              </a:solidFill>
              <a:latin typeface="Arial" charset="0"/>
              <a:cs typeface="Arial" charset="0"/>
            </a:endParaRPr>
          </a:p>
          <a:p>
            <a: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This cover uses X, gives</a:t>
            </a:r>
            <a:b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X + YZ </a:t>
            </a:r>
            <a:b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</a:br>
            <a:r>
              <a:rPr lang="en-US" sz="2800" dirty="0" smtClean="0">
                <a:solidFill>
                  <a:srgbClr val="008000"/>
                </a:solidFill>
                <a:latin typeface="Arial" charset="0"/>
                <a:cs typeface="Arial" charset="0"/>
              </a:rPr>
              <a:t>a simpler expression and a simpler circuit</a:t>
            </a:r>
            <a:endParaRPr lang="en-US" sz="2800" dirty="0" smtClean="0">
              <a:latin typeface="Arial" charset="0"/>
              <a:cs typeface="Arial" charset="0"/>
            </a:endParaRPr>
          </a:p>
          <a:p>
            <a:endParaRPr lang="en-US" sz="2800" dirty="0">
              <a:latin typeface="Arial" charset="0"/>
              <a:cs typeface="Arial" charset="0"/>
            </a:endParaRPr>
          </a:p>
        </p:txBody>
      </p:sp>
      <p:graphicFrame>
        <p:nvGraphicFramePr>
          <p:cNvPr id="691266" name="Group 66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71538603"/>
              </p:ext>
            </p:extLst>
          </p:nvPr>
        </p:nvGraphicFramePr>
        <p:xfrm>
          <a:off x="4648200" y="1719263"/>
          <a:ext cx="4038600" cy="2128838"/>
        </p:xfrm>
        <a:graphic>
          <a:graphicData uri="http://schemas.openxmlformats.org/drawingml/2006/table">
            <a:tbl>
              <a:tblPr/>
              <a:tblGrid>
                <a:gridCol w="809625"/>
                <a:gridCol w="806450"/>
                <a:gridCol w="806450"/>
                <a:gridCol w="806450"/>
                <a:gridCol w="809625"/>
              </a:tblGrid>
              <a:tr h="1012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XY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5572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58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355865" y="2576139"/>
            <a:ext cx="2230311" cy="1435100"/>
            <a:chOff x="6355865" y="2576139"/>
            <a:chExt cx="2230311" cy="1435100"/>
          </a:xfrm>
        </p:grpSpPr>
        <p:sp>
          <p:nvSpPr>
            <p:cNvPr id="2" name="Oval 1"/>
            <p:cNvSpPr/>
            <p:nvPr/>
          </p:nvSpPr>
          <p:spPr>
            <a:xfrm rot="5400000">
              <a:off x="6750529" y="2982539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151076" y="2692400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355865" y="3232629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59787" y="2633786"/>
            <a:ext cx="2297706" cy="1293446"/>
            <a:chOff x="6359787" y="2633786"/>
            <a:chExt cx="2297706" cy="1293446"/>
          </a:xfrm>
        </p:grpSpPr>
        <p:sp>
          <p:nvSpPr>
            <p:cNvPr id="13" name="Oval 12"/>
            <p:cNvSpPr/>
            <p:nvPr/>
          </p:nvSpPr>
          <p:spPr>
            <a:xfrm>
              <a:off x="7082693" y="2633786"/>
              <a:ext cx="1574800" cy="1293446"/>
            </a:xfrm>
            <a:prstGeom prst="ellipse">
              <a:avLst/>
            </a:prstGeom>
            <a:noFill/>
            <a:ln w="5715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59787" y="3229695"/>
              <a:ext cx="1435100" cy="622300"/>
            </a:xfrm>
            <a:prstGeom prst="ellipse">
              <a:avLst/>
            </a:prstGeom>
            <a:noFill/>
            <a:ln w="38100" cmpd="sng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25835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  <a:cs typeface="Arial" charset="0"/>
              </a:rPr>
              <a:t>Value from </a:t>
            </a:r>
            <a:r>
              <a:rPr lang="en-US" dirty="0" smtClean="0">
                <a:latin typeface="Arial" charset="0"/>
                <a:cs typeface="Arial" charset="0"/>
              </a:rPr>
              <a:t>unused </a:t>
            </a:r>
            <a:r>
              <a:rPr lang="en-US" dirty="0">
                <a:latin typeface="Arial" charset="0"/>
                <a:cs typeface="Arial" charset="0"/>
              </a:rPr>
              <a:t>g</a:t>
            </a:r>
            <a:r>
              <a:rPr lang="en-US" dirty="0" smtClean="0">
                <a:latin typeface="Arial" charset="0"/>
                <a:cs typeface="Arial" charset="0"/>
              </a:rPr>
              <a:t>ates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U</a:t>
            </a:r>
            <a:r>
              <a:rPr lang="en-US" dirty="0" smtClean="0">
                <a:latin typeface="Arial" charset="0"/>
                <a:cs typeface="Arial" charset="0"/>
              </a:rPr>
              <a:t>se “left over” </a:t>
            </a:r>
            <a:r>
              <a:rPr lang="en-US" dirty="0">
                <a:latin typeface="Arial" charset="0"/>
                <a:cs typeface="Arial" charset="0"/>
              </a:rPr>
              <a:t>gates </a:t>
            </a:r>
            <a:r>
              <a:rPr lang="en-US" dirty="0" smtClean="0">
                <a:latin typeface="Arial" charset="0"/>
                <a:cs typeface="Arial" charset="0"/>
              </a:rPr>
              <a:t>on a chip to </a:t>
            </a:r>
            <a:r>
              <a:rPr lang="en-US" dirty="0">
                <a:latin typeface="Arial" charset="0"/>
                <a:cs typeface="Arial" charset="0"/>
              </a:rPr>
              <a:t>do other operations instead of adding a new </a:t>
            </a:r>
            <a:r>
              <a:rPr lang="en-US" dirty="0" smtClean="0">
                <a:latin typeface="Arial" charset="0"/>
                <a:cs typeface="Arial" charset="0"/>
              </a:rPr>
              <a:t>chip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Example:</a:t>
            </a:r>
          </a:p>
          <a:p>
            <a:pPr marL="457200" lvl="1" indent="0" eaLnBrk="1" hangingPunct="1">
              <a:buNone/>
            </a:pPr>
            <a:r>
              <a:rPr lang="en-US" dirty="0" smtClean="0">
                <a:latin typeface="Arial" charset="0"/>
                <a:cs typeface="Arial" charset="0"/>
              </a:rPr>
              <a:t>X NAND </a:t>
            </a:r>
            <a:r>
              <a:rPr lang="en-US" dirty="0">
                <a:latin typeface="Arial" charset="0"/>
                <a:cs typeface="Arial" charset="0"/>
              </a:rPr>
              <a:t>1</a:t>
            </a:r>
            <a:r>
              <a:rPr lang="en-US" dirty="0" smtClean="0">
                <a:latin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cs typeface="Arial" charset="0"/>
              </a:rPr>
              <a:t>= </a:t>
            </a:r>
            <a:r>
              <a:rPr lang="en-US" dirty="0" smtClean="0">
                <a:latin typeface="Arial" charset="0"/>
                <a:cs typeface="Arial" charset="0"/>
              </a:rPr>
              <a:t>X’  ; no need to use an inverter 				chip when there is a spare 				</a:t>
            </a:r>
            <a:r>
              <a:rPr lang="en-US" dirty="0" err="1" smtClean="0">
                <a:latin typeface="Arial" charset="0"/>
                <a:cs typeface="Arial" charset="0"/>
              </a:rPr>
              <a:t>NAND</a:t>
            </a:r>
            <a:r>
              <a:rPr lang="en-US" dirty="0" smtClean="0">
                <a:latin typeface="Arial" charset="0"/>
                <a:cs typeface="Arial" charset="0"/>
              </a:rPr>
              <a:t> gate in a chip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Today is last day to submit Clicker quiz question answers on paper</a:t>
            </a:r>
          </a:p>
          <a:p>
            <a:r>
              <a:rPr lang="en-US" dirty="0" smtClean="0"/>
              <a:t>Lowest 3 quiz scores will be dropped</a:t>
            </a:r>
          </a:p>
          <a:p>
            <a:r>
              <a:rPr lang="en-US" dirty="0" smtClean="0"/>
              <a:t>All clicker quiz scores to date are entered in Blackboard; review and advise me by email if you have missing </a:t>
            </a:r>
            <a:r>
              <a:rPr lang="en-US" dirty="0" smtClean="0"/>
              <a:t>scores</a:t>
            </a:r>
            <a:endParaRPr lang="en-US" dirty="0" smtClean="0"/>
          </a:p>
          <a:p>
            <a:r>
              <a:rPr lang="en-US" dirty="0" smtClean="0"/>
              <a:t>Homework 02 (HW02) will post on Friday, due Thursday, Sep. 07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with only NAND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9613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Convert SOP to only NAND by inverting twice and simplifying</a:t>
            </a:r>
            <a:endParaRPr lang="en-US" dirty="0" smtClean="0"/>
          </a:p>
          <a:p>
            <a:r>
              <a:rPr lang="en-US" dirty="0" smtClean="0"/>
              <a:t>Example (Lab 01):  </a:t>
            </a:r>
            <a:r>
              <a:rPr lang="en-US" dirty="0"/>
              <a:t>z = x XOR y = </a:t>
            </a:r>
            <a:r>
              <a:rPr lang="en-US" dirty="0" err="1"/>
              <a:t>xy</a:t>
            </a:r>
            <a:r>
              <a:rPr lang="en-US" dirty="0"/>
              <a:t>'+</a:t>
            </a:r>
            <a:r>
              <a:rPr lang="en-US" dirty="0" err="1" smtClean="0"/>
              <a:t>x'y</a:t>
            </a:r>
            <a:r>
              <a:rPr lang="en-US" dirty="0" smtClean="0"/>
              <a:t>  as SOP form</a:t>
            </a:r>
            <a:endParaRPr lang="en-US" dirty="0"/>
          </a:p>
          <a:p>
            <a:r>
              <a:rPr lang="en-US" dirty="0" smtClean="0"/>
              <a:t>Negate SOP twice and apply </a:t>
            </a:r>
            <a:r>
              <a:rPr lang="en-US" dirty="0"/>
              <a:t>De </a:t>
            </a:r>
            <a:r>
              <a:rPr lang="en-US" dirty="0" smtClean="0"/>
              <a:t>Morgan’s Law</a:t>
            </a:r>
            <a:endParaRPr lang="en-US" dirty="0"/>
          </a:p>
          <a:p>
            <a:r>
              <a:rPr lang="en-US" dirty="0" smtClean="0"/>
              <a:t>z </a:t>
            </a:r>
            <a:r>
              <a:rPr lang="en-US" dirty="0"/>
              <a:t>= ((</a:t>
            </a:r>
            <a:r>
              <a:rPr lang="en-US" dirty="0" err="1"/>
              <a:t>xy</a:t>
            </a:r>
            <a:r>
              <a:rPr lang="en-US" dirty="0"/>
              <a:t>'+</a:t>
            </a:r>
            <a:r>
              <a:rPr lang="en-US" dirty="0" err="1"/>
              <a:t>x'y</a:t>
            </a:r>
            <a:r>
              <a:rPr lang="en-US" dirty="0"/>
              <a:t>)')' = ((</a:t>
            </a:r>
            <a:r>
              <a:rPr lang="en-US" dirty="0" err="1"/>
              <a:t>xy</a:t>
            </a:r>
            <a:r>
              <a:rPr lang="en-US" dirty="0"/>
              <a:t>')'(</a:t>
            </a:r>
            <a:r>
              <a:rPr lang="en-US" dirty="0" err="1"/>
              <a:t>x'y</a:t>
            </a:r>
            <a:r>
              <a:rPr lang="en-US" dirty="0"/>
              <a:t>)'</a:t>
            </a:r>
            <a:r>
              <a:rPr lang="en-US" dirty="0" smtClean="0"/>
              <a:t>)’</a:t>
            </a:r>
            <a:br>
              <a:rPr lang="en-US" dirty="0" smtClean="0"/>
            </a:br>
            <a:r>
              <a:rPr lang="en-US" dirty="0" smtClean="0"/>
              <a:t>                          = </a:t>
            </a:r>
            <a:r>
              <a:rPr lang="en-US" dirty="0"/>
              <a:t>(x NAND y') NAND (x' NAND  y)</a:t>
            </a:r>
          </a:p>
          <a:p>
            <a:endParaRPr lang="en-US" dirty="0"/>
          </a:p>
          <a:p>
            <a:r>
              <a:rPr lang="en-US" dirty="0"/>
              <a:t>Also, since x'= (x x)' = x NAND x and y' = y NAND y </a:t>
            </a:r>
            <a:r>
              <a:rPr lang="en-US" dirty="0" smtClean="0"/>
              <a:t>then: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z = (x NAND (y NAND y)) NAND ((x NAND x) NAND y</a:t>
            </a:r>
            <a:r>
              <a:rPr lang="en-US" dirty="0" smtClean="0"/>
              <a:t>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Compare this expression with the Lab 01 circuit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01 – first circuit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1219200"/>
            <a:ext cx="8547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Look for the “words” of the schematic, link those words into the “statement of meaning,” see the grammar of abstraction used in the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8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for</a:t>
            </a:r>
            <a:r>
              <a:rPr lang="en-US" dirty="0">
                <a:solidFill>
                  <a:srgbClr val="0000FF"/>
                </a:solidFill>
              </a:rPr>
              <a:t> the “words” of the schematic</a:t>
            </a:r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6" name="Rounded Rectangle 5"/>
          <p:cNvSpPr/>
          <p:nvPr/>
        </p:nvSpPr>
        <p:spPr>
          <a:xfrm>
            <a:off x="2616200" y="2781300"/>
            <a:ext cx="4749800" cy="36322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sz="6000" dirty="0" smtClean="0"/>
              <a:t>LOGIC GATES</a:t>
            </a:r>
            <a:endParaRPr lang="en-US" sz="6000" dirty="0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7500" y="1181100"/>
            <a:ext cx="8547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Lab 01 reads – “</a:t>
            </a:r>
            <a:r>
              <a:rPr lang="en-US" sz="2800" dirty="0" smtClean="0">
                <a:solidFill>
                  <a:srgbClr val="0000FF"/>
                </a:solidFill>
              </a:rPr>
              <a:t>build </a:t>
            </a:r>
            <a:r>
              <a:rPr lang="en-US" sz="2800" dirty="0">
                <a:solidFill>
                  <a:srgbClr val="0000FF"/>
                </a:solidFill>
              </a:rPr>
              <a:t>a circuit using multiple two-input NAND gates</a:t>
            </a:r>
            <a:r>
              <a:rPr lang="en-US" sz="2800" dirty="0"/>
              <a:t> </a:t>
            </a:r>
            <a:r>
              <a:rPr lang="en-US" sz="2800" dirty="0" smtClean="0"/>
              <a:t>…” 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2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for more “words”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5" name="Rounded Rectangle 4"/>
          <p:cNvSpPr/>
          <p:nvPr/>
        </p:nvSpPr>
        <p:spPr>
          <a:xfrm>
            <a:off x="330200" y="2806700"/>
            <a:ext cx="2273300" cy="3632200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6000" dirty="0" smtClean="0"/>
              <a:t>INPUT</a:t>
            </a:r>
            <a:endParaRPr lang="en-US" sz="6000" dirty="0"/>
          </a:p>
        </p:txBody>
      </p:sp>
      <p:sp>
        <p:nvSpPr>
          <p:cNvPr id="6" name="Rounded Rectangle 5"/>
          <p:cNvSpPr/>
          <p:nvPr/>
        </p:nvSpPr>
        <p:spPr>
          <a:xfrm>
            <a:off x="2616200" y="2781300"/>
            <a:ext cx="4749800" cy="36322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1219200"/>
            <a:ext cx="8547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01 reads – “build a circuit using multiple two-input NAND gates to implement … </a:t>
            </a:r>
            <a:r>
              <a:rPr lang="en-US" sz="2800" dirty="0" smtClean="0">
                <a:solidFill>
                  <a:srgbClr val="0000FF"/>
                </a:solidFill>
              </a:rPr>
              <a:t>the two</a:t>
            </a:r>
            <a:r>
              <a:rPr lang="en-US" sz="2800" dirty="0">
                <a:solidFill>
                  <a:srgbClr val="0000FF"/>
                </a:solidFill>
              </a:rPr>
              <a:t>-</a:t>
            </a:r>
            <a:r>
              <a:rPr lang="en-US" sz="2800" dirty="0" smtClean="0">
                <a:solidFill>
                  <a:srgbClr val="0000FF"/>
                </a:solidFill>
              </a:rPr>
              <a:t>input</a:t>
            </a:r>
            <a:r>
              <a:rPr lang="en-US" sz="2800" dirty="0" smtClean="0"/>
              <a:t> …”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01 – first circuit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336800"/>
            <a:ext cx="8229600" cy="4525963"/>
          </a:xfrm>
        </p:spPr>
      </p:pic>
      <p:sp>
        <p:nvSpPr>
          <p:cNvPr id="5" name="Rounded Rectangle 4"/>
          <p:cNvSpPr/>
          <p:nvPr/>
        </p:nvSpPr>
        <p:spPr>
          <a:xfrm>
            <a:off x="330200" y="2806700"/>
            <a:ext cx="2273300" cy="3632200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16200" y="2781300"/>
            <a:ext cx="4749800" cy="36322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6000" y="2755900"/>
            <a:ext cx="1511300" cy="36322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sz="5400" dirty="0" smtClean="0"/>
              <a:t>OUTPUT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0200" y="1219200"/>
            <a:ext cx="85470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01 reads – “build a circuit using multiple two-input NAND gates to implement … </a:t>
            </a:r>
            <a:r>
              <a:rPr lang="en-US" sz="2800" dirty="0" smtClean="0"/>
              <a:t>the two</a:t>
            </a:r>
            <a:r>
              <a:rPr lang="en-US" sz="2800" dirty="0"/>
              <a:t>-input </a:t>
            </a:r>
            <a:r>
              <a:rPr lang="en-US" sz="2800" dirty="0" smtClean="0"/>
              <a:t>… </a:t>
            </a:r>
            <a:r>
              <a:rPr lang="en-US" sz="2800" dirty="0" smtClean="0">
                <a:solidFill>
                  <a:srgbClr val="0000FF"/>
                </a:solidFill>
              </a:rPr>
              <a:t>XNOR function.</a:t>
            </a:r>
            <a:r>
              <a:rPr lang="en-US" sz="2800" dirty="0" smtClean="0"/>
              <a:t>”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7938"/>
            <a:ext cx="8229600" cy="882927"/>
          </a:xfrm>
        </p:spPr>
        <p:txBody>
          <a:bodyPr/>
          <a:lstStyle/>
          <a:p>
            <a:pPr algn="l"/>
            <a:r>
              <a:rPr lang="en-US" dirty="0" smtClean="0"/>
              <a:t>See the grammar of the diagram</a:t>
            </a:r>
            <a:endParaRPr lang="en-US" dirty="0"/>
          </a:p>
        </p:txBody>
      </p:sp>
      <p:pic>
        <p:nvPicPr>
          <p:cNvPr id="4" name="Content Placeholder 3" descr="lab-01 circui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572" b="-20572"/>
          <a:stretch>
            <a:fillRect/>
          </a:stretch>
        </p:blipFill>
        <p:spPr>
          <a:xfrm>
            <a:off x="457200" y="2844800"/>
            <a:ext cx="8229600" cy="4525963"/>
          </a:xfrm>
        </p:spPr>
      </p:pic>
      <p:sp>
        <p:nvSpPr>
          <p:cNvPr id="5" name="Rounded Rectangle 4"/>
          <p:cNvSpPr/>
          <p:nvPr/>
        </p:nvSpPr>
        <p:spPr>
          <a:xfrm>
            <a:off x="330200" y="3225800"/>
            <a:ext cx="2273300" cy="3632200"/>
          </a:xfrm>
          <a:prstGeom prst="round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616200" y="3200400"/>
            <a:ext cx="4749800" cy="3657600"/>
          </a:xfrm>
          <a:prstGeom prst="roundRect">
            <a:avLst/>
          </a:prstGeom>
          <a:solidFill>
            <a:srgbClr val="3366FF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6000" y="3175000"/>
            <a:ext cx="1511300" cy="3683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779000" y="-1143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93700" y="964432"/>
            <a:ext cx="8356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Flowing from left to right to enhance readability:</a:t>
            </a:r>
          </a:p>
          <a:p>
            <a:r>
              <a:rPr lang="en-US" sz="2800" dirty="0" smtClean="0"/>
              <a:t>                                 input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 </a:t>
            </a:r>
            <a:r>
              <a:rPr lang="en-US" sz="2800" dirty="0" smtClean="0"/>
              <a:t>logic</a:t>
            </a:r>
            <a:r>
              <a:rPr lang="en-US" sz="2800" dirty="0"/>
              <a:t> </a:t>
            </a:r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/>
              <a:t> output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79400" y="15192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Now see hardware as software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68300" y="2374900"/>
            <a:ext cx="864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Data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</a:rPr>
              <a:t>(inputs)</a:t>
            </a:r>
            <a:r>
              <a:rPr lang="en-US" sz="2800" dirty="0" smtClean="0"/>
              <a:t>, algorithm </a:t>
            </a:r>
            <a:r>
              <a:rPr lang="en-US" sz="2800" dirty="0" smtClean="0">
                <a:solidFill>
                  <a:srgbClr val="BFBFBF"/>
                </a:solidFill>
              </a:rPr>
              <a:t>(logic)</a:t>
            </a:r>
            <a:r>
              <a:rPr lang="en-US" sz="2800" dirty="0" smtClean="0"/>
              <a:t>, transformed data </a:t>
            </a:r>
            <a:r>
              <a:rPr lang="en-US" sz="2800" dirty="0" smtClean="0">
                <a:solidFill>
                  <a:srgbClr val="BFBFBF"/>
                </a:solidFill>
              </a:rPr>
              <a:t>(output)</a:t>
            </a:r>
            <a:endParaRPr lang="en-US" sz="2800" dirty="0">
              <a:solidFill>
                <a:srgbClr val="BFBFB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4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</a:t>
            </a:r>
            <a:r>
              <a:rPr lang="en-US" dirty="0" smtClean="0"/>
              <a:t>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914900" cy="52752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way to </a:t>
            </a:r>
            <a:r>
              <a:rPr lang="en-US" i="1" dirty="0" smtClean="0"/>
              <a:t>define a Boolean function</a:t>
            </a:r>
          </a:p>
          <a:p>
            <a:r>
              <a:rPr lang="en-US" dirty="0"/>
              <a:t>V</a:t>
            </a:r>
            <a:r>
              <a:rPr lang="en-US" dirty="0" smtClean="0"/>
              <a:t>alue in consistent table organization</a:t>
            </a:r>
          </a:p>
          <a:p>
            <a:pPr lvl="1"/>
            <a:r>
              <a:rPr lang="en-US" dirty="0" smtClean="0"/>
              <a:t>List input variable columns in a useful order, then</a:t>
            </a:r>
          </a:p>
          <a:p>
            <a:pPr lvl="1"/>
            <a:r>
              <a:rPr lang="en-US" dirty="0" smtClean="0"/>
              <a:t>Have rightmost column “alternate” at 2</a:t>
            </a:r>
            <a:r>
              <a:rPr lang="en-US" baseline="30000" dirty="0" smtClean="0"/>
              <a:t>0</a:t>
            </a:r>
            <a:r>
              <a:rPr lang="en-US" dirty="0" smtClean="0"/>
              <a:t> interval, next column left at 2</a:t>
            </a:r>
            <a:r>
              <a:rPr lang="en-US" baseline="30000" dirty="0" smtClean="0"/>
              <a:t>1</a:t>
            </a:r>
            <a:r>
              <a:rPr lang="en-US" dirty="0" smtClean="0"/>
              <a:t> interval, and</a:t>
            </a:r>
            <a:br>
              <a:rPr lang="en-US" dirty="0" smtClean="0"/>
            </a:br>
            <a:r>
              <a:rPr lang="en-US" dirty="0" err="1" smtClean="0"/>
              <a:t>k</a:t>
            </a:r>
            <a:r>
              <a:rPr lang="en-US" baseline="30000" dirty="0" err="1" smtClean="0"/>
              <a:t>th</a:t>
            </a:r>
            <a:r>
              <a:rPr lang="en-US" dirty="0" smtClean="0"/>
              <a:t> column at 2</a:t>
            </a:r>
            <a:r>
              <a:rPr lang="en-US" baseline="30000" dirty="0" smtClean="0"/>
              <a:t>k</a:t>
            </a:r>
            <a:r>
              <a:rPr lang="en-US" dirty="0" smtClean="0"/>
              <a:t> interval</a:t>
            </a:r>
            <a:endParaRPr lang="en-US" baseline="30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05612"/>
              </p:ext>
            </p:extLst>
          </p:nvPr>
        </p:nvGraphicFramePr>
        <p:xfrm>
          <a:off x="5372100" y="1767841"/>
          <a:ext cx="37719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"/>
                <a:gridCol w="469900"/>
                <a:gridCol w="457200"/>
                <a:gridCol w="2425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ABC</a:t>
                      </a:r>
                      <a:br>
                        <a:rPr lang="en-US" sz="2800" dirty="0" smtClean="0"/>
                      </a:br>
                      <a:r>
                        <a:rPr lang="en-US" sz="2800" dirty="0" smtClean="0"/>
                        <a:t>(3-input</a:t>
                      </a:r>
                      <a:r>
                        <a:rPr lang="en-US" sz="2800" baseline="0" dirty="0" smtClean="0"/>
                        <a:t> AND)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73800" y="2743200"/>
            <a:ext cx="406400" cy="10033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29300" y="2743200"/>
            <a:ext cx="406400" cy="20320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84800" y="2743200"/>
            <a:ext cx="406400" cy="4064000"/>
          </a:xfrm>
          <a:prstGeom prst="rect">
            <a:avLst/>
          </a:prstGeom>
          <a:solidFill>
            <a:srgbClr val="008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2017 by George B. Adams III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CA18-62AE-B34C-A151-070DF961BC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3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TM10203755">
  <a:themeElements>
    <a:clrScheme name="Office Theme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1900</Words>
  <Application>Microsoft Macintosh PowerPoint</Application>
  <PresentationFormat>On-screen Show (4:3)</PresentationFormat>
  <Paragraphs>739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ＭＳ Ｐゴシック</vt:lpstr>
      <vt:lpstr>Palatino</vt:lpstr>
      <vt:lpstr>Times New Roman</vt:lpstr>
      <vt:lpstr>Wingdings</vt:lpstr>
      <vt:lpstr>Arial</vt:lpstr>
      <vt:lpstr>TM10203755</vt:lpstr>
      <vt:lpstr>Lecture 05 – Logic and circuits</vt:lpstr>
      <vt:lpstr>Using Blackboard for assignments</vt:lpstr>
      <vt:lpstr>Announcements</vt:lpstr>
      <vt:lpstr>Lab 01 – first circuit</vt:lpstr>
      <vt:lpstr>Look for the “words” of the schematic</vt:lpstr>
      <vt:lpstr>Look for more “words”</vt:lpstr>
      <vt:lpstr>Lab 01 – first circuit</vt:lpstr>
      <vt:lpstr>See the grammar of the diagram</vt:lpstr>
      <vt:lpstr>Truth tables</vt:lpstr>
      <vt:lpstr>Tables for key 2-input functions</vt:lpstr>
      <vt:lpstr>Seeing other talents in truth tables</vt:lpstr>
      <vt:lpstr>Find the NOT gate(s)</vt:lpstr>
      <vt:lpstr>Example truth tables</vt:lpstr>
      <vt:lpstr>De Morgan’s Laws</vt:lpstr>
      <vt:lpstr>What are key characteristics of HW?</vt:lpstr>
      <vt:lpstr>What to know summary</vt:lpstr>
      <vt:lpstr>Truth tables to Boolean expressions</vt:lpstr>
      <vt:lpstr>Sum of Products (SOP) form</vt:lpstr>
      <vt:lpstr>Product of Sums (POS) form</vt:lpstr>
      <vt:lpstr>Boolean expression reduction</vt:lpstr>
      <vt:lpstr>Incompletely specified functions</vt:lpstr>
      <vt:lpstr>Karnaugh map </vt:lpstr>
      <vt:lpstr>Example</vt:lpstr>
      <vt:lpstr>Karnaugh map for R</vt:lpstr>
      <vt:lpstr>Karnaugh map for R</vt:lpstr>
      <vt:lpstr>Karnaugh map adjacency</vt:lpstr>
      <vt:lpstr>K-map and bigger groupings</vt:lpstr>
      <vt:lpstr>Karnaugh map and Don’t Care</vt:lpstr>
      <vt:lpstr>Value from unused gates</vt:lpstr>
      <vt:lpstr>Building with only NAND</vt:lpstr>
    </vt:vector>
  </TitlesOfParts>
  <Company>Purdue University</Company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CS250 Computer Architecture</dc:title>
  <dc:creator>George Adams</dc:creator>
  <cp:lastModifiedBy>George Bunch Adams III</cp:lastModifiedBy>
  <cp:revision>76</cp:revision>
  <dcterms:created xsi:type="dcterms:W3CDTF">2017-01-09T11:24:18Z</dcterms:created>
  <dcterms:modified xsi:type="dcterms:W3CDTF">2017-08-30T17:14:47Z</dcterms:modified>
</cp:coreProperties>
</file>