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71" r:id="rId2"/>
    <p:sldId id="380" r:id="rId3"/>
    <p:sldId id="390" r:id="rId4"/>
    <p:sldId id="368" r:id="rId5"/>
    <p:sldId id="369" r:id="rId6"/>
    <p:sldId id="370" r:id="rId7"/>
    <p:sldId id="371" r:id="rId8"/>
    <p:sldId id="372" r:id="rId9"/>
    <p:sldId id="381" r:id="rId10"/>
    <p:sldId id="353" r:id="rId11"/>
    <p:sldId id="354" r:id="rId12"/>
    <p:sldId id="355" r:id="rId13"/>
    <p:sldId id="356" r:id="rId14"/>
    <p:sldId id="366" r:id="rId15"/>
    <p:sldId id="35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9"/>
    <p:restoredTop sz="91480"/>
  </p:normalViewPr>
  <p:slideViewPr>
    <p:cSldViewPr snapToGrid="0" snapToObjects="1">
      <p:cViewPr>
        <p:scale>
          <a:sx n="130" d="100"/>
          <a:sy n="130" d="100"/>
        </p:scale>
        <p:origin x="928" y="1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8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6FA2-1D2A-6549-80D6-0C23207994F6}" type="datetimeFigureOut">
              <a:rPr lang="en-US" smtClean="0"/>
              <a:t>9/3/17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E491D-C553-0E47-B5E2-359F3871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Bring to class:</a:t>
            </a:r>
            <a:r>
              <a:rPr lang="en-US" baseline="0" dirty="0" smtClean="0"/>
              <a:t>  Pentium chip, 7400 data sheet, ABE 5-pole, 25-throw 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 we do all the time.  Speed of this operation is very important.  How many gate delays</a:t>
            </a:r>
            <a:r>
              <a:rPr lang="en-US" baseline="0" dirty="0" smtClean="0"/>
              <a:t> for this circuit?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B1E2-4BBE-174E-B8CA-93A6A3395C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59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Replication is the HW Engineer’s friend, just like Iteration is the SW developer’s friend.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B1E2-4BBE-174E-B8CA-93A6A3395C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69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cut at timing depicting needs a tweak.  Circuit tweaked by moving NAND4.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7B1E2-4BBE-174E-B8CA-93A6A3395C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9440" y="3581400"/>
            <a:ext cx="5235138" cy="1905000"/>
          </a:xfrm>
        </p:spPr>
        <p:txBody>
          <a:bodyPr/>
          <a:lstStyle>
            <a:lvl1pPr marL="0" indent="0">
              <a:buFont typeface="Wingdings" charset="0"/>
              <a:buNone/>
              <a:defRPr sz="2800">
                <a:latin typeface="Palatino"/>
                <a:cs typeface="Palatino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512284"/>
            <a:ext cx="1966344" cy="1933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 dirty="0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05254"/>
            <a:ext cx="1905000" cy="200346"/>
          </a:xfrm>
        </p:spPr>
        <p:txBody>
          <a:bodyPr/>
          <a:lstStyle>
            <a:lvl1pPr>
              <a:defRPr/>
            </a:lvl1pPr>
          </a:lstStyle>
          <a:p>
            <a:fld id="{4D2D4257-6C15-224C-8DC2-DCD1A34E52A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88066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8067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F17C3-15C2-DE46-A6A4-6FC2E4FFC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71EFE-CF74-014A-B355-1FE784D8A8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CA18-62AE-B34C-A151-070DF961BC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4F1BF-07F9-B647-8658-AC5FA594F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F5024-359D-6B46-98D1-05D86B9A12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AC6A8-8C03-6943-85EF-B4FF116F35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C3C6A-BBE0-B94A-B791-E44AA6B2D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C6648-A2D1-2B45-B1A1-07A4BC236D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E9F4B-0DFF-E349-9FC8-2EF87F8443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A1627-C93F-144E-9BE4-AD3FCD384D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96147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47794" y="962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6830" y="96839"/>
            <a:ext cx="8240861" cy="74519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830" y="1171186"/>
            <a:ext cx="8247965" cy="492481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570" y="6505254"/>
            <a:ext cx="1986676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ea typeface="ＭＳ Ｐゴシック" charset="0"/>
              </a:rPr>
              <a:t>© 2017 by George B. Adams III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5522" y="6505254"/>
            <a:ext cx="1905000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D326016-910B-5547-A662-1BDDCCEB8203}" type="slidenum">
              <a:rPr lang="en-US" smtClean="0"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8200" y="3581399"/>
            <a:ext cx="7620000" cy="2704165"/>
          </a:xfrm>
        </p:spPr>
        <p:txBody>
          <a:bodyPr/>
          <a:lstStyle/>
          <a:p>
            <a:r>
              <a:rPr lang="en-US" sz="2000" dirty="0" smtClean="0"/>
              <a:t>2017.09.01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“And </a:t>
            </a:r>
            <a:r>
              <a:rPr lang="en-US" sz="2000" dirty="0"/>
              <a:t>you do Addition</a:t>
            </a:r>
            <a:r>
              <a:rPr lang="en-US" sz="2000" dirty="0" smtClean="0"/>
              <a:t>?” </a:t>
            </a:r>
            <a:r>
              <a:rPr lang="en-US" sz="2000" dirty="0"/>
              <a:t>the White Queen asked. </a:t>
            </a:r>
            <a:r>
              <a:rPr lang="en-US" sz="2000" dirty="0" smtClean="0"/>
              <a:t>“What's </a:t>
            </a:r>
            <a:r>
              <a:rPr lang="en-US" sz="2000" dirty="0"/>
              <a:t>one and one </a:t>
            </a:r>
            <a:r>
              <a:rPr lang="en-US" sz="2000" dirty="0" smtClean="0"/>
              <a:t>and one </a:t>
            </a:r>
            <a:r>
              <a:rPr lang="en-US" sz="2000" dirty="0"/>
              <a:t>and one and one and one and one and one and one and one</a:t>
            </a:r>
            <a:r>
              <a:rPr lang="en-US" sz="2000" dirty="0" smtClean="0"/>
              <a:t>?”</a:t>
            </a:r>
            <a:endParaRPr lang="en-US" sz="2000" dirty="0"/>
          </a:p>
          <a:p>
            <a:r>
              <a:rPr lang="en-US" sz="2000" dirty="0" smtClean="0"/>
              <a:t>“I </a:t>
            </a:r>
            <a:r>
              <a:rPr lang="en-US" sz="2000" dirty="0"/>
              <a:t>don't know</a:t>
            </a:r>
            <a:r>
              <a:rPr lang="en-US" sz="2000" dirty="0" smtClean="0"/>
              <a:t>,” </a:t>
            </a:r>
            <a:r>
              <a:rPr lang="en-US" sz="2000" dirty="0"/>
              <a:t>said Alice. </a:t>
            </a:r>
            <a:r>
              <a:rPr lang="en-US" sz="2000" dirty="0" smtClean="0"/>
              <a:t>“I </a:t>
            </a:r>
            <a:r>
              <a:rPr lang="en-US" sz="2000" dirty="0"/>
              <a:t>lost count</a:t>
            </a:r>
            <a:r>
              <a:rPr lang="en-US" sz="2000" dirty="0" smtClean="0"/>
              <a:t>.”</a:t>
            </a:r>
            <a:endParaRPr lang="en-US" sz="2000" dirty="0"/>
          </a:p>
          <a:p>
            <a:r>
              <a:rPr lang="en-US" sz="2000" dirty="0" smtClean="0"/>
              <a:t>“She </a:t>
            </a:r>
            <a:r>
              <a:rPr lang="en-US" sz="2000" dirty="0"/>
              <a:t>can't do Addition</a:t>
            </a:r>
            <a:r>
              <a:rPr lang="en-US" sz="2000" dirty="0" smtClean="0"/>
              <a:t>,” </a:t>
            </a:r>
            <a:r>
              <a:rPr lang="en-US" sz="2000" dirty="0"/>
              <a:t>the Red Queen interrupted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from </a:t>
            </a:r>
            <a:r>
              <a:rPr lang="en-US" sz="2000" i="1" dirty="0" smtClean="0"/>
              <a:t>Through the Looking-Glass</a:t>
            </a:r>
            <a:r>
              <a:rPr lang="en-US" sz="2000" dirty="0" smtClean="0"/>
              <a:t> by Lewis Carroll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8200" y="1443038"/>
            <a:ext cx="8305800" cy="1600200"/>
          </a:xfrm>
        </p:spPr>
        <p:txBody>
          <a:bodyPr/>
          <a:lstStyle/>
          <a:p>
            <a:r>
              <a:rPr lang="en-US" dirty="0" smtClean="0"/>
              <a:t>Lecture 06 – Adding and remembering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 specifications (specs)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32"/>
            <a:ext cx="8229600" cy="4851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ensure gate operation in a wide variety of environments, extensive engineering and measurement performed</a:t>
            </a:r>
          </a:p>
          <a:p>
            <a:r>
              <a:rPr lang="en-US" dirty="0" smtClean="0"/>
              <a:t>Gate speed is always of interest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Propagation delay</a:t>
            </a:r>
            <a:r>
              <a:rPr lang="en-US" dirty="0" smtClean="0"/>
              <a:t> – elapsed time from a gate input change until a gate output change</a:t>
            </a:r>
          </a:p>
          <a:p>
            <a:pPr lvl="1"/>
            <a:r>
              <a:rPr lang="en-US" dirty="0" smtClean="0"/>
              <a:t>May not be symmetric:  Low to high transition T</a:t>
            </a:r>
            <a:r>
              <a:rPr lang="en-US" baseline="-25000" dirty="0" smtClean="0"/>
              <a:t>PLH</a:t>
            </a:r>
            <a:r>
              <a:rPr lang="en-US" dirty="0" smtClean="0"/>
              <a:t> may take longer than H to L, T</a:t>
            </a:r>
            <a:r>
              <a:rPr lang="en-US" baseline="-25000" dirty="0" smtClean="0"/>
              <a:t>PHL</a:t>
            </a:r>
            <a:r>
              <a:rPr lang="en-US" dirty="0" smtClean="0"/>
              <a:t>, or vice versa</a:t>
            </a:r>
          </a:p>
          <a:p>
            <a:pPr lvl="1"/>
            <a:r>
              <a:rPr lang="en-US" dirty="0" smtClean="0"/>
              <a:t>Input changes that do not cause an output change do not define T</a:t>
            </a:r>
            <a:r>
              <a:rPr lang="en-US" baseline="-25000" dirty="0" smtClean="0"/>
              <a:t>PLH</a:t>
            </a:r>
            <a:r>
              <a:rPr lang="en-US" dirty="0" smtClean="0"/>
              <a:t> or T</a:t>
            </a:r>
            <a:r>
              <a:rPr lang="en-US" baseline="-25000" dirty="0" smtClean="0"/>
              <a:t>PHL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1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2800" cy="561641"/>
          </a:xfrm>
        </p:spPr>
        <p:txBody>
          <a:bodyPr>
            <a:noAutofit/>
          </a:bodyPr>
          <a:lstStyle/>
          <a:p>
            <a:r>
              <a:rPr lang="en-US" dirty="0" smtClean="0"/>
              <a:t>Look 7400 NAND Data Sheet (specs)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the data sheet from Texas Instruments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Combinatorial logic</a:t>
            </a:r>
            <a:r>
              <a:rPr lang="en-US" dirty="0" smtClean="0"/>
              <a:t> – implements </a:t>
            </a:r>
            <a:r>
              <a:rPr lang="en-US" i="1" dirty="0" smtClean="0"/>
              <a:t>functions of logic inputs</a:t>
            </a:r>
            <a:r>
              <a:rPr lang="en-US" dirty="0" smtClean="0"/>
              <a:t> to generate a result or </a:t>
            </a:r>
            <a:r>
              <a:rPr lang="en-US" dirty="0"/>
              <a:t>output </a:t>
            </a:r>
            <a:r>
              <a:rPr lang="en-US" dirty="0" smtClean="0"/>
              <a:t>(defined by its truth table)</a:t>
            </a:r>
          </a:p>
          <a:p>
            <a:r>
              <a:rPr lang="en-US" dirty="0" smtClean="0"/>
              <a:t>Nice, but a logic circuit will be more powerful if its </a:t>
            </a:r>
            <a:r>
              <a:rPr lang="en-US" i="1" dirty="0" smtClean="0"/>
              <a:t>output can also be a function of time</a:t>
            </a:r>
          </a:p>
          <a:p>
            <a:r>
              <a:rPr lang="en-US" dirty="0" smtClean="0"/>
              <a:t>What does it mean for a function to include time as an input?  For a circuit?</a:t>
            </a:r>
          </a:p>
          <a:p>
            <a:pPr lvl="1"/>
            <a:r>
              <a:rPr lang="en-US" dirty="0" smtClean="0"/>
              <a:t>Function and circuit behavior will depend on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sz="4000" dirty="0" smtClean="0">
                <a:solidFill>
                  <a:srgbClr val="3366FF"/>
                </a:solidFill>
              </a:rPr>
              <a:t>HISTORY</a:t>
            </a:r>
            <a:endParaRPr lang="en-US" dirty="0" smtClean="0">
              <a:solidFill>
                <a:srgbClr val="3366FF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9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30" y="211143"/>
            <a:ext cx="8240861" cy="745196"/>
          </a:xfrm>
        </p:spPr>
        <p:txBody>
          <a:bodyPr>
            <a:noAutofit/>
          </a:bodyPr>
          <a:lstStyle/>
          <a:p>
            <a:r>
              <a:rPr lang="en-US" sz="3000" dirty="0" smtClean="0"/>
              <a:t>“One time a guy handed me a picture, he said, ‘Here’s a picture of me, when I was younger.’</a:t>
            </a:r>
            <a:endParaRPr lang="en-US" sz="3000" dirty="0"/>
          </a:p>
        </p:txBody>
      </p:sp>
      <p:pic>
        <p:nvPicPr>
          <p:cNvPr id="10" name="Content Placeholder 9" descr="George Adams_portrait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" r="98"/>
          <a:stretch/>
        </p:blipFill>
        <p:spPr>
          <a:xfrm>
            <a:off x="942986" y="2372571"/>
            <a:ext cx="4029075" cy="4024764"/>
          </a:xfrm>
        </p:spPr>
      </p:pic>
      <p:sp>
        <p:nvSpPr>
          <p:cNvPr id="12" name="TextBox 11"/>
          <p:cNvSpPr txBox="1"/>
          <p:nvPr/>
        </p:nvSpPr>
        <p:spPr>
          <a:xfrm>
            <a:off x="486831" y="1059814"/>
            <a:ext cx="7771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</a:t>
            </a:r>
            <a:r>
              <a:rPr lang="en-US" sz="3000" dirty="0" smtClean="0"/>
              <a:t>very picture of you is when you were younger!” – </a:t>
            </a:r>
            <a:r>
              <a:rPr lang="en-US" sz="3000" i="1" dirty="0" smtClean="0"/>
              <a:t>Mitch </a:t>
            </a:r>
            <a:r>
              <a:rPr lang="en-US" sz="3000" i="1" dirty="0" err="1" smtClean="0"/>
              <a:t>Hedberg</a:t>
            </a:r>
            <a:r>
              <a:rPr lang="en-US" sz="3000" i="1" dirty="0" smtClean="0"/>
              <a:t>, </a:t>
            </a:r>
            <a:r>
              <a:rPr lang="en-US" sz="3000" i="1" dirty="0" err="1" smtClean="0"/>
              <a:t>paraprosdokian</a:t>
            </a:r>
            <a:r>
              <a:rPr lang="en-US" sz="3000" i="1" dirty="0" smtClean="0"/>
              <a:t> comedian</a:t>
            </a:r>
            <a:endParaRPr lang="en-US" sz="3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30989" y="2707653"/>
            <a:ext cx="2684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This photo is a </a:t>
            </a:r>
            <a:r>
              <a:rPr lang="en-US" sz="3200" b="1" dirty="0" smtClean="0"/>
              <a:t>memory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30989" y="4539731"/>
            <a:ext cx="2886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/>
              <a:t>How can </a:t>
            </a:r>
            <a:r>
              <a:rPr lang="en-US" sz="3200" dirty="0" smtClean="0"/>
              <a:t>we build a circuit with </a:t>
            </a:r>
            <a:r>
              <a:rPr lang="en-US" sz="3200" b="1" dirty="0" smtClean="0"/>
              <a:t>memory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439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recent history, a video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clap my hands so that you can both</a:t>
            </a:r>
          </a:p>
          <a:p>
            <a:pPr lvl="1"/>
            <a:r>
              <a:rPr lang="en-US" dirty="0" smtClean="0"/>
              <a:t>look directly at them to see them moving, and</a:t>
            </a:r>
          </a:p>
          <a:p>
            <a:pPr lvl="1"/>
            <a:r>
              <a:rPr lang="en-US" dirty="0" smtClean="0"/>
              <a:t>see them moving in the projected video</a:t>
            </a:r>
          </a:p>
          <a:p>
            <a:r>
              <a:rPr lang="en-US" dirty="0"/>
              <a:t>V</a:t>
            </a:r>
            <a:r>
              <a:rPr lang="en-US" dirty="0" smtClean="0"/>
              <a:t>ideo is a fraction of a second delayed compared to what your eyes see directly</a:t>
            </a:r>
          </a:p>
          <a:p>
            <a:r>
              <a:rPr lang="en-US" dirty="0" smtClean="0"/>
              <a:t>You could say that my video is </a:t>
            </a:r>
            <a:r>
              <a:rPr lang="en-US" i="1" dirty="0" smtClean="0">
                <a:solidFill>
                  <a:srgbClr val="0070C0"/>
                </a:solidFill>
              </a:rPr>
              <a:t>HISTORIC</a:t>
            </a:r>
          </a:p>
          <a:p>
            <a:r>
              <a:rPr lang="en-US" dirty="0" smtClean="0"/>
              <a:t>Video is history because of </a:t>
            </a:r>
            <a:r>
              <a:rPr lang="en-US" dirty="0">
                <a:solidFill>
                  <a:srgbClr val="0070C0"/>
                </a:solidFill>
              </a:rPr>
              <a:t>signal propagation </a:t>
            </a:r>
            <a:r>
              <a:rPr lang="en-US" dirty="0" smtClean="0">
                <a:solidFill>
                  <a:srgbClr val="0070C0"/>
                </a:solidFill>
              </a:rPr>
              <a:t>time </a:t>
            </a:r>
            <a:r>
              <a:rPr lang="en-US" dirty="0"/>
              <a:t>in the </a:t>
            </a:r>
            <a:r>
              <a:rPr lang="en-US" dirty="0" smtClean="0"/>
              <a:t>document </a:t>
            </a:r>
            <a:r>
              <a:rPr lang="en-US" dirty="0"/>
              <a:t>camera </a:t>
            </a:r>
            <a:r>
              <a:rPr lang="en-US" dirty="0" smtClean="0"/>
              <a:t>and projector circuits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1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as </a:t>
            </a:r>
            <a:r>
              <a:rPr lang="en-US" i="1" dirty="0" smtClean="0"/>
              <a:t>location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01469"/>
            <a:ext cx="8247965" cy="5094531"/>
          </a:xfrm>
        </p:spPr>
        <p:txBody>
          <a:bodyPr/>
          <a:lstStyle/>
          <a:p>
            <a:r>
              <a:rPr lang="en-US" dirty="0" smtClean="0"/>
              <a:t>We can go looking for </a:t>
            </a:r>
            <a:r>
              <a:rPr lang="en-US" i="1" dirty="0" smtClean="0"/>
              <a:t>history</a:t>
            </a:r>
            <a:r>
              <a:rPr lang="en-US" dirty="0" smtClean="0"/>
              <a:t> in digital circuits</a:t>
            </a:r>
          </a:p>
          <a:p>
            <a:r>
              <a:rPr lang="en-US" dirty="0" smtClean="0"/>
              <a:t>Where is </a:t>
            </a:r>
            <a:r>
              <a:rPr lang="en-US" i="1" dirty="0" smtClean="0"/>
              <a:t>history</a:t>
            </a:r>
            <a:r>
              <a:rPr lang="en-US" dirty="0" smtClean="0"/>
              <a:t> in our Lab 01 circuit?</a:t>
            </a:r>
            <a:endParaRPr lang="en-US" dirty="0"/>
          </a:p>
        </p:txBody>
      </p:sp>
      <p:pic>
        <p:nvPicPr>
          <p:cNvPr id="4" name="Picture 3" descr="lab-01 circu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96136"/>
            <a:ext cx="8213558" cy="3200400"/>
          </a:xfrm>
          <a:prstGeom prst="rect">
            <a:avLst/>
          </a:prstGeom>
        </p:spPr>
      </p:pic>
      <p:pic>
        <p:nvPicPr>
          <p:cNvPr id="24" name="Picture 23" descr="lab-01-propagation-for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3206296"/>
            <a:ext cx="8213558" cy="3200400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751840" y="2109949"/>
            <a:ext cx="2194560" cy="4479627"/>
            <a:chOff x="751840" y="2378373"/>
            <a:chExt cx="2194560" cy="4479627"/>
          </a:xfrm>
        </p:grpSpPr>
        <p:sp>
          <p:nvSpPr>
            <p:cNvPr id="5" name="Rounded Rectangle 4"/>
            <p:cNvSpPr/>
            <p:nvPr/>
          </p:nvSpPr>
          <p:spPr>
            <a:xfrm>
              <a:off x="751840" y="3332480"/>
              <a:ext cx="2194560" cy="3525520"/>
            </a:xfrm>
            <a:prstGeom prst="roundRect">
              <a:avLst/>
            </a:prstGeom>
            <a:solidFill>
              <a:srgbClr val="0000FF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1925" y="2378373"/>
              <a:ext cx="21644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Let inputs          	=</a:t>
              </a:r>
              <a:r>
                <a:rPr lang="en-US" sz="2800" i="1" dirty="0" smtClean="0"/>
                <a:t> Now</a:t>
              </a:r>
              <a:r>
                <a:rPr lang="en-US" sz="2800" dirty="0" smtClean="0"/>
                <a:t>   </a:t>
              </a:r>
              <a:r>
                <a:rPr lang="en-US" sz="2800" dirty="0" smtClean="0">
                  <a:sym typeface="Wingdings"/>
                </a:rPr>
                <a:t></a:t>
              </a:r>
              <a:endParaRPr lang="en-US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46400" y="2109949"/>
            <a:ext cx="1446585" cy="4489787"/>
            <a:chOff x="2946400" y="2378373"/>
            <a:chExt cx="1446585" cy="4489787"/>
          </a:xfrm>
        </p:grpSpPr>
        <p:sp>
          <p:nvSpPr>
            <p:cNvPr id="8" name="Rounded Rectangle 7"/>
            <p:cNvSpPr/>
            <p:nvPr/>
          </p:nvSpPr>
          <p:spPr>
            <a:xfrm>
              <a:off x="2946400" y="3342640"/>
              <a:ext cx="1402080" cy="3525520"/>
            </a:xfrm>
            <a:prstGeom prst="roundRect">
              <a:avLst/>
            </a:prstGeom>
            <a:solidFill>
              <a:srgbClr val="00800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46400" y="2378373"/>
              <a:ext cx="144658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Here is response to the</a:t>
              </a:r>
            </a:p>
            <a:p>
              <a:pPr algn="ctr"/>
              <a:r>
                <a:rPr lang="en-US" sz="2400" dirty="0" smtClean="0"/>
                <a:t>inputs of</a:t>
              </a:r>
            </a:p>
            <a:p>
              <a:pPr algn="ctr"/>
              <a:r>
                <a:rPr lang="en-US" sz="2400" i="1" dirty="0" smtClean="0"/>
                <a:t>10ns ago</a:t>
              </a:r>
              <a:endParaRPr lang="en-US" sz="2400" i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43400" y="3074216"/>
            <a:ext cx="1500733" cy="3525520"/>
            <a:chOff x="4323080" y="3342640"/>
            <a:chExt cx="1500733" cy="3525520"/>
          </a:xfrm>
        </p:grpSpPr>
        <p:sp>
          <p:nvSpPr>
            <p:cNvPr id="9" name="Rounded Rectangle 8"/>
            <p:cNvSpPr/>
            <p:nvPr/>
          </p:nvSpPr>
          <p:spPr>
            <a:xfrm>
              <a:off x="4323080" y="3342640"/>
              <a:ext cx="1402080" cy="3525520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86776" y="3477363"/>
              <a:ext cx="14370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Here is </a:t>
              </a:r>
              <a:r>
                <a:rPr lang="en-US" sz="2400" dirty="0" smtClean="0">
                  <a:sym typeface="Wingdings"/>
                </a:rPr>
                <a:t></a:t>
              </a:r>
              <a:endParaRPr lang="en-US" sz="2400" dirty="0" smtClean="0"/>
            </a:p>
            <a:p>
              <a:r>
                <a:rPr lang="en-US" sz="2400" i="1" dirty="0" smtClean="0"/>
                <a:t>20ns ago</a:t>
              </a:r>
              <a:endParaRPr lang="en-US" sz="2400" i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50560" y="3074216"/>
            <a:ext cx="1491232" cy="3525520"/>
            <a:chOff x="5750560" y="3342640"/>
            <a:chExt cx="1491232" cy="3525520"/>
          </a:xfrm>
        </p:grpSpPr>
        <p:sp>
          <p:nvSpPr>
            <p:cNvPr id="10" name="Rounded Rectangle 9"/>
            <p:cNvSpPr/>
            <p:nvPr/>
          </p:nvSpPr>
          <p:spPr>
            <a:xfrm>
              <a:off x="5750560" y="3342640"/>
              <a:ext cx="1402080" cy="352552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19403" y="3501798"/>
              <a:ext cx="14223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Here is </a:t>
              </a:r>
              <a:r>
                <a:rPr lang="en-US" sz="2400" i="1" dirty="0" smtClean="0">
                  <a:sym typeface="Wingdings"/>
                </a:rPr>
                <a:t> </a:t>
              </a:r>
              <a:r>
                <a:rPr lang="en-US" sz="2400" i="1" dirty="0" smtClean="0"/>
                <a:t>30ns ago</a:t>
              </a:r>
              <a:endParaRPr lang="en-US" sz="2400" i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152640" y="3074216"/>
            <a:ext cx="1625600" cy="3525520"/>
            <a:chOff x="7152640" y="3342640"/>
            <a:chExt cx="1625600" cy="3525520"/>
          </a:xfrm>
        </p:grpSpPr>
        <p:sp>
          <p:nvSpPr>
            <p:cNvPr id="11" name="Rounded Rectangle 10"/>
            <p:cNvSpPr/>
            <p:nvPr/>
          </p:nvSpPr>
          <p:spPr>
            <a:xfrm>
              <a:off x="7152640" y="3342640"/>
              <a:ext cx="1625600" cy="3525520"/>
            </a:xfrm>
            <a:prstGeom prst="roundRect">
              <a:avLst/>
            </a:prstGeom>
            <a:solidFill>
              <a:srgbClr val="80000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15208" y="3512969"/>
              <a:ext cx="14137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/>
                <a:t>Here is </a:t>
              </a:r>
              <a:r>
                <a:rPr lang="en-US" sz="2400" i="1" dirty="0" smtClean="0">
                  <a:sym typeface="Wingdings"/>
                </a:rPr>
                <a:t> </a:t>
              </a:r>
              <a:r>
                <a:rPr lang="en-US" sz="2400" i="1" dirty="0" smtClean="0"/>
                <a:t>35ns ago</a:t>
              </a:r>
              <a:endParaRPr lang="en-US" sz="2400" i="1" dirty="0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87570" y="6515578"/>
            <a:ext cx="1986676" cy="193316"/>
          </a:xfrm>
        </p:spPr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25522" y="6236830"/>
            <a:ext cx="1905000" cy="193316"/>
          </a:xfrm>
        </p:spPr>
        <p:txBody>
          <a:bodyPr/>
          <a:lstStyle/>
          <a:p>
            <a:fld id="{F616CA18-62AE-B34C-A151-070DF961BCFA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2946400" y="2229556"/>
            <a:ext cx="0" cy="43600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>
            <a:off x="4312346" y="3061235"/>
            <a:ext cx="0" cy="35255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5734736" y="3058414"/>
            <a:ext cx="0" cy="35255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/>
          <p:nvPr/>
        </p:nvCxnSpPr>
        <p:spPr bwMode="auto">
          <a:xfrm>
            <a:off x="7157126" y="3055593"/>
            <a:ext cx="0" cy="35255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8551294" y="3066883"/>
            <a:ext cx="0" cy="35255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6387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 hardware circuit we really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operation is performed most frequently by computer hardware?</a:t>
            </a:r>
          </a:p>
          <a:p>
            <a:pPr lvl="1"/>
            <a:r>
              <a:rPr lang="en-US" dirty="0" smtClean="0"/>
              <a:t>Pointing to data?</a:t>
            </a:r>
          </a:p>
          <a:p>
            <a:pPr lvl="1"/>
            <a:r>
              <a:rPr lang="en-US" dirty="0" smtClean="0"/>
              <a:t>Function call and return?</a:t>
            </a:r>
          </a:p>
          <a:p>
            <a:pPr lvl="1"/>
            <a:r>
              <a:rPr lang="en-US" dirty="0" smtClean="0"/>
              <a:t>Memory allocation?</a:t>
            </a:r>
          </a:p>
          <a:p>
            <a:pPr lvl="1"/>
            <a:r>
              <a:rPr lang="en-US" dirty="0" smtClean="0"/>
              <a:t>Summing?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 of the above need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0070C0"/>
                </a:solidFill>
              </a:rPr>
              <a:t>ddition</a:t>
            </a:r>
          </a:p>
          <a:p>
            <a:r>
              <a:rPr lang="en-US" dirty="0" smtClean="0"/>
              <a:t>Design a circuit that adds its inputs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HW01 Solution posted on  Blackboard</a:t>
            </a:r>
          </a:p>
          <a:p>
            <a:r>
              <a:rPr lang="en-US" dirty="0" smtClean="0"/>
              <a:t>HW02 will post soon, due Thursday, Sep. 07</a:t>
            </a:r>
          </a:p>
          <a:p>
            <a:r>
              <a:rPr lang="en-US" dirty="0" smtClean="0"/>
              <a:t>Piazza reminder</a:t>
            </a:r>
          </a:p>
          <a:p>
            <a:pPr lvl="1"/>
            <a:r>
              <a:rPr lang="en-US" dirty="0" smtClean="0"/>
              <a:t>Do not post your solutions to HW or Lab</a:t>
            </a:r>
          </a:p>
          <a:p>
            <a:pPr lvl="1"/>
            <a:r>
              <a:rPr lang="en-US" dirty="0" smtClean="0"/>
              <a:t>Doing so is a violation of course policy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6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inary addition and the </a:t>
            </a:r>
            <a:r>
              <a:rPr lang="en-US" dirty="0"/>
              <a:t>H</a:t>
            </a:r>
            <a:r>
              <a:rPr lang="en-US" dirty="0" smtClean="0"/>
              <a:t>alf </a:t>
            </a:r>
            <a:r>
              <a:rPr lang="en-US" dirty="0"/>
              <a:t>A</a:t>
            </a:r>
            <a:r>
              <a:rPr lang="en-US" dirty="0" smtClean="0"/>
              <a:t>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start circuit design, try adding just 2 bits (no carry in)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82021"/>
              </p:ext>
            </p:extLst>
          </p:nvPr>
        </p:nvGraphicFramePr>
        <p:xfrm>
          <a:off x="457200" y="2230120"/>
          <a:ext cx="47955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/>
                <a:gridCol w="944880"/>
                <a:gridCol w="955040"/>
                <a:gridCol w="782320"/>
                <a:gridCol w="1148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Carry 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Augend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Sum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Carry out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1412240" y="2230120"/>
            <a:ext cx="1910080" cy="18542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gure-2.1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8687" y="4122420"/>
            <a:ext cx="6161153" cy="273558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312160" y="2230120"/>
            <a:ext cx="782320" cy="1854200"/>
          </a:xfrm>
          <a:prstGeom prst="roundRect">
            <a:avLst/>
          </a:prstGeom>
          <a:solidFill>
            <a:srgbClr val="660066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94480" y="2230120"/>
            <a:ext cx="1158240" cy="1854200"/>
          </a:xfrm>
          <a:prstGeom prst="round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26880" y="2895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86560" y="4429760"/>
            <a:ext cx="1325703" cy="970260"/>
            <a:chOff x="1686560" y="4429760"/>
            <a:chExt cx="1325703" cy="970260"/>
          </a:xfrm>
        </p:grpSpPr>
        <p:sp>
          <p:nvSpPr>
            <p:cNvPr id="10" name="TextBox 9"/>
            <p:cNvSpPr txBox="1"/>
            <p:nvPr/>
          </p:nvSpPr>
          <p:spPr>
            <a:xfrm>
              <a:off x="1686560" y="4429760"/>
              <a:ext cx="13257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Addend</a:t>
              </a:r>
              <a:endParaRPr lang="en-US" sz="28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86560" y="4876800"/>
              <a:ext cx="13060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Augend</a:t>
              </a:r>
              <a:endParaRPr lang="en-US" sz="2800" dirty="0"/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addition – Full </a:t>
            </a:r>
            <a:r>
              <a:rPr lang="en-US" dirty="0"/>
              <a:t>A</a:t>
            </a:r>
            <a:r>
              <a:rPr lang="en-US" dirty="0" smtClean="0"/>
              <a:t>dder</a:t>
            </a:r>
            <a:endParaRPr lang="en-US" dirty="0"/>
          </a:p>
        </p:txBody>
      </p:sp>
      <p:pic>
        <p:nvPicPr>
          <p:cNvPr id="4" name="Content Placeholder 3" descr="figure-2.12.jpe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9" r="6619"/>
          <a:stretch>
            <a:fillRect/>
          </a:stretch>
        </p:blipFill>
        <p:spPr/>
      </p:pic>
      <p:sp>
        <p:nvSpPr>
          <p:cNvPr id="23" name="Rounded Rectangle 22"/>
          <p:cNvSpPr/>
          <p:nvPr/>
        </p:nvSpPr>
        <p:spPr>
          <a:xfrm>
            <a:off x="2123440" y="1285240"/>
            <a:ext cx="1778000" cy="3291840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Half adder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519615" y="908150"/>
            <a:ext cx="2355955" cy="833675"/>
            <a:chOff x="6129215" y="2482950"/>
            <a:chExt cx="2355955" cy="833675"/>
          </a:xfrm>
        </p:grpSpPr>
        <p:sp>
          <p:nvSpPr>
            <p:cNvPr id="25" name="TextBox 24"/>
            <p:cNvSpPr txBox="1"/>
            <p:nvPr/>
          </p:nvSpPr>
          <p:spPr>
            <a:xfrm>
              <a:off x="6300769" y="2482950"/>
              <a:ext cx="2184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Adds carry in</a:t>
              </a:r>
              <a:endParaRPr lang="en-US" sz="2400" dirty="0"/>
            </a:p>
          </p:txBody>
        </p:sp>
        <p:cxnSp>
          <p:nvCxnSpPr>
            <p:cNvPr id="26" name="Straight Arrow Connector 25"/>
            <p:cNvCxnSpPr>
              <a:stCxn id="25" idx="1"/>
            </p:cNvCxnSpPr>
            <p:nvPr/>
          </p:nvCxnSpPr>
          <p:spPr>
            <a:xfrm flipH="1">
              <a:off x="6129215" y="2713783"/>
              <a:ext cx="171554" cy="602842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894080" y="1280160"/>
            <a:ext cx="1162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Addend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894080" y="1625600"/>
            <a:ext cx="11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Augend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881120" y="1442720"/>
            <a:ext cx="7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Sum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3881120" y="36322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Carry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367548" y="1977227"/>
            <a:ext cx="262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(sum of 3-bits)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5879861" y="2627948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Carry</a:t>
            </a:r>
            <a:endParaRPr lang="en-US" sz="2400" dirty="0"/>
          </a:p>
        </p:txBody>
      </p:sp>
      <p:sp>
        <p:nvSpPr>
          <p:cNvPr id="36" name="Rounded Rectangle 35"/>
          <p:cNvSpPr/>
          <p:nvPr/>
        </p:nvSpPr>
        <p:spPr>
          <a:xfrm>
            <a:off x="4552017" y="1281333"/>
            <a:ext cx="1543983" cy="2290298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Half adder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8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allAtOnce" animBg="1"/>
      <p:bldP spid="23" grpId="1" build="allAtOnce" animBg="1"/>
      <p:bldP spid="28" grpId="0"/>
      <p:bldP spid="29" grpId="0"/>
      <p:bldP spid="30" grpId="0"/>
      <p:bldP spid="31" grpId="0"/>
      <p:bldP spid="35" grpId="0"/>
      <p:bldP spid="36" grpId="0" build="allAtOnce" animBg="1"/>
      <p:bldP spid="36" grpI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4-bit adder constructed via </a:t>
            </a:r>
            <a:r>
              <a:rPr lang="en-US" i="1" dirty="0" smtClean="0"/>
              <a:t>Replication</a:t>
            </a:r>
            <a:endParaRPr lang="en-US" i="1" dirty="0"/>
          </a:p>
        </p:txBody>
      </p:sp>
      <p:pic>
        <p:nvPicPr>
          <p:cNvPr id="4" name="Content Placeholder 3" descr="4-bit-adder 2048 pix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67" b="-1586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702246" y="1211590"/>
            <a:ext cx="7739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Input of 4-bit addend A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A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 and augend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B</a:t>
            </a:r>
            <a:r>
              <a:rPr lang="en-US" sz="2800" baseline="-25000" dirty="0" smtClean="0"/>
              <a:t>0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956560" y="5450840"/>
            <a:ext cx="429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Output of 4-bit sum </a:t>
            </a:r>
            <a:r>
              <a:rPr lang="en-US" sz="2800" dirty="0"/>
              <a:t>S</a:t>
            </a:r>
            <a:r>
              <a:rPr lang="en-US" sz="2800" baseline="-25000" dirty="0"/>
              <a:t>3</a:t>
            </a:r>
            <a:r>
              <a:rPr lang="en-US" sz="2800" dirty="0"/>
              <a:t>S</a:t>
            </a:r>
            <a:r>
              <a:rPr lang="en-US" sz="2800" baseline="-25000" dirty="0"/>
              <a:t>2</a:t>
            </a:r>
            <a:r>
              <a:rPr lang="en-US" sz="2800" dirty="0"/>
              <a:t>S</a:t>
            </a:r>
            <a:r>
              <a:rPr lang="en-US" sz="2800" baseline="-25000" dirty="0"/>
              <a:t>1</a:t>
            </a:r>
            <a:r>
              <a:rPr lang="en-US" sz="2800" dirty="0"/>
              <a:t>S</a:t>
            </a:r>
            <a:r>
              <a:rPr lang="en-US" sz="2800" baseline="-25000" dirty="0"/>
              <a:t>0</a:t>
            </a:r>
            <a:r>
              <a:rPr lang="en-US" sz="2800" dirty="0" smtClean="0"/>
              <a:t> 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674515" y="3037840"/>
            <a:ext cx="615553" cy="122092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Carry in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8035" y="2466149"/>
            <a:ext cx="615553" cy="234845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 smtClean="0"/>
              <a:t>Output carry C</a:t>
            </a:r>
            <a:r>
              <a:rPr lang="en-US" sz="2800" baseline="-25000" dirty="0" smtClean="0"/>
              <a:t>3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645920" y="5450840"/>
            <a:ext cx="851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MSB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826590" y="5450840"/>
            <a:ext cx="695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  <a:r>
              <a:rPr lang="en-US" sz="2800" dirty="0" smtClean="0"/>
              <a:t>SB</a:t>
            </a:r>
            <a:endParaRPr lang="en-US" sz="2800" dirty="0"/>
          </a:p>
        </p:txBody>
      </p:sp>
      <p:grpSp>
        <p:nvGrpSpPr>
          <p:cNvPr id="165" name="Group 164"/>
          <p:cNvGrpSpPr/>
          <p:nvPr/>
        </p:nvGrpSpPr>
        <p:grpSpPr>
          <a:xfrm>
            <a:off x="882650" y="1915160"/>
            <a:ext cx="7823615" cy="1621790"/>
            <a:chOff x="844550" y="2245360"/>
            <a:chExt cx="7823615" cy="1621790"/>
          </a:xfrm>
        </p:grpSpPr>
        <p:grpSp>
          <p:nvGrpSpPr>
            <p:cNvPr id="30" name="Group 29"/>
            <p:cNvGrpSpPr/>
            <p:nvPr/>
          </p:nvGrpSpPr>
          <p:grpSpPr>
            <a:xfrm>
              <a:off x="7735570" y="3665237"/>
              <a:ext cx="932595" cy="180749"/>
              <a:chOff x="7735570" y="3665237"/>
              <a:chExt cx="932595" cy="180749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H="1">
                <a:off x="7735570" y="3665237"/>
                <a:ext cx="932595" cy="294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7735570" y="3665237"/>
                <a:ext cx="0" cy="18074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002270" y="3665237"/>
                <a:ext cx="0" cy="18074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844550" y="2245360"/>
              <a:ext cx="7575514" cy="1621790"/>
              <a:chOff x="844550" y="2245360"/>
              <a:chExt cx="7575514" cy="162179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6921500" y="2245360"/>
                <a:ext cx="1498564" cy="1621790"/>
                <a:chOff x="6921500" y="2245360"/>
                <a:chExt cx="1498564" cy="162179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8153364" y="2245360"/>
                  <a:ext cx="264160" cy="563879"/>
                  <a:chOff x="8153364" y="2245360"/>
                  <a:chExt cx="264160" cy="563879"/>
                </a:xfrm>
              </p:grpSpPr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8417524" y="2245360"/>
                    <a:ext cx="0" cy="55880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8153364" y="2250439"/>
                    <a:ext cx="0" cy="55880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6921500" y="2514600"/>
                  <a:ext cx="1231864" cy="635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7188200" y="2647950"/>
                  <a:ext cx="1231864" cy="635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6921500" y="2514600"/>
                  <a:ext cx="0" cy="135255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7194550" y="2641600"/>
                  <a:ext cx="0" cy="122555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/>
              <p:cNvGrpSpPr/>
              <p:nvPr/>
            </p:nvGrpSpPr>
            <p:grpSpPr>
              <a:xfrm>
                <a:off x="4895850" y="2245360"/>
                <a:ext cx="1498564" cy="1621790"/>
                <a:chOff x="6921500" y="2245360"/>
                <a:chExt cx="1498564" cy="162179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8153364" y="2245360"/>
                  <a:ext cx="264160" cy="563879"/>
                  <a:chOff x="8153364" y="2245360"/>
                  <a:chExt cx="264160" cy="563879"/>
                </a:xfrm>
              </p:grpSpPr>
              <p:cxnSp>
                <p:nvCxnSpPr>
                  <p:cNvPr id="57" name="Straight Connector 56"/>
                  <p:cNvCxnSpPr/>
                  <p:nvPr/>
                </p:nvCxnSpPr>
                <p:spPr>
                  <a:xfrm>
                    <a:off x="8417524" y="2245360"/>
                    <a:ext cx="0" cy="55880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>
                    <a:off x="8153364" y="2250439"/>
                    <a:ext cx="0" cy="55880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921500" y="2514600"/>
                  <a:ext cx="1231864" cy="635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7188200" y="2647950"/>
                  <a:ext cx="1231864" cy="635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921500" y="2514600"/>
                  <a:ext cx="0" cy="135255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7194550" y="2641600"/>
                  <a:ext cx="10498" cy="122555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2870200" y="2245360"/>
                <a:ext cx="1498564" cy="1621790"/>
                <a:chOff x="6921500" y="2245360"/>
                <a:chExt cx="1498564" cy="1621790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8153364" y="2245360"/>
                  <a:ext cx="264160" cy="563879"/>
                  <a:chOff x="8153364" y="2245360"/>
                  <a:chExt cx="264160" cy="563879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>
                    <a:off x="8417524" y="2245360"/>
                    <a:ext cx="0" cy="55880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8153364" y="2250439"/>
                    <a:ext cx="0" cy="55880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" name="Straight Connector 60"/>
                <p:cNvCxnSpPr/>
                <p:nvPr/>
              </p:nvCxnSpPr>
              <p:spPr>
                <a:xfrm flipH="1">
                  <a:off x="6921500" y="2514600"/>
                  <a:ext cx="1231864" cy="635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7188200" y="2647950"/>
                  <a:ext cx="1231864" cy="635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921500" y="2514600"/>
                  <a:ext cx="0" cy="135255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7194550" y="2641600"/>
                  <a:ext cx="0" cy="122555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/>
              <p:cNvGrpSpPr/>
              <p:nvPr/>
            </p:nvGrpSpPr>
            <p:grpSpPr>
              <a:xfrm>
                <a:off x="844550" y="2245360"/>
                <a:ext cx="1498564" cy="1621790"/>
                <a:chOff x="6921500" y="2245360"/>
                <a:chExt cx="1498564" cy="1621790"/>
              </a:xfrm>
            </p:grpSpPr>
            <p:grpSp>
              <p:nvGrpSpPr>
                <p:cNvPr id="68" name="Group 67"/>
                <p:cNvGrpSpPr/>
                <p:nvPr/>
              </p:nvGrpSpPr>
              <p:grpSpPr>
                <a:xfrm>
                  <a:off x="8153364" y="2245360"/>
                  <a:ext cx="264160" cy="563879"/>
                  <a:chOff x="8153364" y="2245360"/>
                  <a:chExt cx="264160" cy="563879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>
                    <a:off x="8417524" y="2245360"/>
                    <a:ext cx="0" cy="55880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8153364" y="2250439"/>
                    <a:ext cx="0" cy="558800"/>
                  </a:xfrm>
                  <a:prstGeom prst="lin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6921500" y="2514600"/>
                  <a:ext cx="1231864" cy="635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H="1">
                  <a:off x="7188200" y="2647950"/>
                  <a:ext cx="1231864" cy="635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921500" y="2514600"/>
                  <a:ext cx="0" cy="135255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7194550" y="2641600"/>
                  <a:ext cx="0" cy="122555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86" name="Group 185"/>
          <p:cNvGrpSpPr/>
          <p:nvPr/>
        </p:nvGrpSpPr>
        <p:grpSpPr>
          <a:xfrm>
            <a:off x="1443273" y="3056448"/>
            <a:ext cx="6858294" cy="442402"/>
            <a:chOff x="1405173" y="3335848"/>
            <a:chExt cx="6858294" cy="442402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8263467" y="3335866"/>
              <a:ext cx="0" cy="442384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484533" y="3462865"/>
              <a:ext cx="778934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467563" y="3462865"/>
              <a:ext cx="0" cy="315385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248315" y="3335860"/>
              <a:ext cx="0" cy="442384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469381" y="3462859"/>
              <a:ext cx="778934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452411" y="3462859"/>
              <a:ext cx="0" cy="315385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224696" y="3335854"/>
              <a:ext cx="0" cy="442384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445762" y="3462853"/>
              <a:ext cx="778934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428792" y="3462853"/>
              <a:ext cx="0" cy="315385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2201077" y="3335848"/>
              <a:ext cx="0" cy="442384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422143" y="3462847"/>
              <a:ext cx="778934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1405173" y="3462847"/>
              <a:ext cx="0" cy="315385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1036851" y="4102106"/>
            <a:ext cx="6195799" cy="245526"/>
            <a:chOff x="998751" y="4267206"/>
            <a:chExt cx="6195799" cy="245526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061141" y="4267224"/>
              <a:ext cx="0" cy="126976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7188140" y="4385756"/>
              <a:ext cx="0" cy="126976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061141" y="4394200"/>
              <a:ext cx="133409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5045989" y="4267218"/>
              <a:ext cx="0" cy="126976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172988" y="4385750"/>
              <a:ext cx="0" cy="126976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5045989" y="4394194"/>
              <a:ext cx="133409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022370" y="4267212"/>
              <a:ext cx="0" cy="126976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3149369" y="4385744"/>
              <a:ext cx="0" cy="126976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022370" y="4394188"/>
              <a:ext cx="133409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998751" y="4267206"/>
              <a:ext cx="0" cy="126976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125750" y="4385738"/>
              <a:ext cx="0" cy="126976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998751" y="4394182"/>
              <a:ext cx="133409" cy="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7505663" y="4089424"/>
            <a:ext cx="668867" cy="1202243"/>
            <a:chOff x="7467563" y="4267224"/>
            <a:chExt cx="668867" cy="1202243"/>
          </a:xfrm>
        </p:grpSpPr>
        <p:grpSp>
          <p:nvGrpSpPr>
            <p:cNvPr id="120" name="Group 119"/>
            <p:cNvGrpSpPr/>
            <p:nvPr/>
          </p:nvGrpSpPr>
          <p:grpSpPr>
            <a:xfrm>
              <a:off x="7467563" y="4267224"/>
              <a:ext cx="133409" cy="261326"/>
              <a:chOff x="7467563" y="4267224"/>
              <a:chExt cx="133409" cy="261326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7467563" y="4402644"/>
                <a:ext cx="133409" cy="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7594574" y="4267224"/>
                <a:ext cx="0" cy="12586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7467563" y="4402690"/>
                <a:ext cx="0" cy="125860"/>
              </a:xfrm>
              <a:prstGeom prst="line">
                <a:avLst/>
              </a:prstGeom>
              <a:ln>
                <a:solidFill>
                  <a:srgbClr val="008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Connector 118"/>
            <p:cNvCxnSpPr/>
            <p:nvPr/>
          </p:nvCxnSpPr>
          <p:spPr>
            <a:xfrm>
              <a:off x="8136430" y="4267224"/>
              <a:ext cx="0" cy="120224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5754370" y="3356201"/>
            <a:ext cx="1607397" cy="1605267"/>
            <a:chOff x="5716270" y="3597501"/>
            <a:chExt cx="1607397" cy="1605267"/>
          </a:xfrm>
        </p:grpSpPr>
        <p:grpSp>
          <p:nvGrpSpPr>
            <p:cNvPr id="31" name="Group 30"/>
            <p:cNvGrpSpPr/>
            <p:nvPr/>
          </p:nvGrpSpPr>
          <p:grpSpPr>
            <a:xfrm>
              <a:off x="5716270" y="3597501"/>
              <a:ext cx="932595" cy="180749"/>
              <a:chOff x="7735570" y="3597501"/>
              <a:chExt cx="932595" cy="180749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7735570" y="3597501"/>
                <a:ext cx="932595" cy="2949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735570" y="3597501"/>
                <a:ext cx="0" cy="180749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8002270" y="3597501"/>
                <a:ext cx="0" cy="180749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/>
            <p:cNvCxnSpPr/>
            <p:nvPr/>
          </p:nvCxnSpPr>
          <p:spPr>
            <a:xfrm>
              <a:off x="6648865" y="3597501"/>
              <a:ext cx="0" cy="159678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6648865" y="5190072"/>
              <a:ext cx="674802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7323667" y="4936067"/>
              <a:ext cx="0" cy="266701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/>
          <p:cNvGrpSpPr/>
          <p:nvPr/>
        </p:nvGrpSpPr>
        <p:grpSpPr>
          <a:xfrm>
            <a:off x="5490511" y="4089418"/>
            <a:ext cx="668867" cy="1202243"/>
            <a:chOff x="7467563" y="4267224"/>
            <a:chExt cx="668867" cy="1202243"/>
          </a:xfrm>
        </p:grpSpPr>
        <p:grpSp>
          <p:nvGrpSpPr>
            <p:cNvPr id="169" name="Group 168"/>
            <p:cNvGrpSpPr/>
            <p:nvPr/>
          </p:nvGrpSpPr>
          <p:grpSpPr>
            <a:xfrm>
              <a:off x="7467563" y="4267224"/>
              <a:ext cx="133409" cy="261326"/>
              <a:chOff x="7467563" y="4267224"/>
              <a:chExt cx="133409" cy="261326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>
                <a:off x="7467563" y="4402644"/>
                <a:ext cx="133409" cy="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7594574" y="4267224"/>
                <a:ext cx="0" cy="12586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7467563" y="4402690"/>
                <a:ext cx="0" cy="125860"/>
              </a:xfrm>
              <a:prstGeom prst="line">
                <a:avLst/>
              </a:prstGeom>
              <a:ln>
                <a:solidFill>
                  <a:srgbClr val="66006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Straight Connector 169"/>
            <p:cNvCxnSpPr/>
            <p:nvPr/>
          </p:nvCxnSpPr>
          <p:spPr>
            <a:xfrm>
              <a:off x="8136430" y="4267224"/>
              <a:ext cx="0" cy="1202243"/>
            </a:xfrm>
            <a:prstGeom prst="line">
              <a:avLst/>
            </a:prstGeom>
            <a:ln>
              <a:solidFill>
                <a:srgbClr val="6600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3730751" y="3318095"/>
            <a:ext cx="1607397" cy="1643373"/>
            <a:chOff x="5716270" y="3597501"/>
            <a:chExt cx="1607397" cy="1643373"/>
          </a:xfrm>
        </p:grpSpPr>
        <p:grpSp>
          <p:nvGrpSpPr>
            <p:cNvPr id="141" name="Group 140"/>
            <p:cNvGrpSpPr/>
            <p:nvPr/>
          </p:nvGrpSpPr>
          <p:grpSpPr>
            <a:xfrm>
              <a:off x="5716270" y="3597501"/>
              <a:ext cx="932595" cy="180749"/>
              <a:chOff x="7735570" y="3597501"/>
              <a:chExt cx="932595" cy="180749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 flipH="1">
                <a:off x="7735570" y="3597501"/>
                <a:ext cx="932595" cy="2949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7735570" y="3597501"/>
                <a:ext cx="0" cy="180749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8002270" y="3597501"/>
                <a:ext cx="0" cy="180749"/>
              </a:xfrm>
              <a:prstGeom prst="line">
                <a:avLst/>
              </a:prstGeom>
              <a:ln>
                <a:solidFill>
                  <a:srgbClr val="FFF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Straight Connector 141"/>
            <p:cNvCxnSpPr/>
            <p:nvPr/>
          </p:nvCxnSpPr>
          <p:spPr>
            <a:xfrm>
              <a:off x="6648865" y="3597501"/>
              <a:ext cx="0" cy="1643373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6648865" y="5240874"/>
              <a:ext cx="67480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V="1">
              <a:off x="7323667" y="4936067"/>
              <a:ext cx="0" cy="29632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3466892" y="4089412"/>
            <a:ext cx="668867" cy="1202243"/>
            <a:chOff x="7467563" y="4267224"/>
            <a:chExt cx="668867" cy="1202243"/>
          </a:xfrm>
        </p:grpSpPr>
        <p:grpSp>
          <p:nvGrpSpPr>
            <p:cNvPr id="175" name="Group 174"/>
            <p:cNvGrpSpPr/>
            <p:nvPr/>
          </p:nvGrpSpPr>
          <p:grpSpPr>
            <a:xfrm>
              <a:off x="7467563" y="4267224"/>
              <a:ext cx="133409" cy="261326"/>
              <a:chOff x="7467563" y="4267224"/>
              <a:chExt cx="133409" cy="261326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>
                <a:off x="7467563" y="4402644"/>
                <a:ext cx="133409" cy="0"/>
              </a:xfrm>
              <a:prstGeom prst="line">
                <a:avLst/>
              </a:prstGeom>
              <a:ln>
                <a:solidFill>
                  <a:srgbClr val="CCFFCC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7594574" y="4267224"/>
                <a:ext cx="0" cy="125860"/>
              </a:xfrm>
              <a:prstGeom prst="line">
                <a:avLst/>
              </a:prstGeom>
              <a:ln>
                <a:solidFill>
                  <a:srgbClr val="CCFFCC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7467563" y="4402690"/>
                <a:ext cx="0" cy="125860"/>
              </a:xfrm>
              <a:prstGeom prst="line">
                <a:avLst/>
              </a:prstGeom>
              <a:ln>
                <a:solidFill>
                  <a:srgbClr val="CCFFCC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Straight Connector 175"/>
            <p:cNvCxnSpPr/>
            <p:nvPr/>
          </p:nvCxnSpPr>
          <p:spPr>
            <a:xfrm>
              <a:off x="8136430" y="4267224"/>
              <a:ext cx="0" cy="1202243"/>
            </a:xfrm>
            <a:prstGeom prst="line">
              <a:avLst/>
            </a:prstGeom>
            <a:ln>
              <a:solidFill>
                <a:srgbClr val="CCFFC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/>
          <p:cNvGrpSpPr/>
          <p:nvPr/>
        </p:nvGrpSpPr>
        <p:grpSpPr>
          <a:xfrm>
            <a:off x="1707132" y="3330789"/>
            <a:ext cx="1607397" cy="1617972"/>
            <a:chOff x="5716270" y="3597501"/>
            <a:chExt cx="1607397" cy="1617972"/>
          </a:xfrm>
        </p:grpSpPr>
        <p:grpSp>
          <p:nvGrpSpPr>
            <p:cNvPr id="149" name="Group 148"/>
            <p:cNvGrpSpPr/>
            <p:nvPr/>
          </p:nvGrpSpPr>
          <p:grpSpPr>
            <a:xfrm>
              <a:off x="5716270" y="3597501"/>
              <a:ext cx="932595" cy="180749"/>
              <a:chOff x="7735570" y="3597501"/>
              <a:chExt cx="932595" cy="180749"/>
            </a:xfrm>
          </p:grpSpPr>
          <p:cxnSp>
            <p:nvCxnSpPr>
              <p:cNvPr id="153" name="Straight Connector 152"/>
              <p:cNvCxnSpPr/>
              <p:nvPr/>
            </p:nvCxnSpPr>
            <p:spPr>
              <a:xfrm flipH="1">
                <a:off x="7735570" y="3597501"/>
                <a:ext cx="932595" cy="2949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7735570" y="3597501"/>
                <a:ext cx="0" cy="180749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02270" y="3597501"/>
                <a:ext cx="0" cy="180749"/>
              </a:xfrm>
              <a:prstGeom prst="line">
                <a:avLst/>
              </a:prstGeom>
              <a:ln>
                <a:solidFill>
                  <a:srgbClr val="00009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0" name="Straight Connector 149"/>
            <p:cNvCxnSpPr/>
            <p:nvPr/>
          </p:nvCxnSpPr>
          <p:spPr>
            <a:xfrm>
              <a:off x="6648865" y="3597501"/>
              <a:ext cx="0" cy="1617972"/>
            </a:xfrm>
            <a:prstGeom prst="line">
              <a:avLst/>
            </a:prstGeom>
            <a:ln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6648865" y="5215473"/>
              <a:ext cx="674802" cy="0"/>
            </a:xfrm>
            <a:prstGeom prst="line">
              <a:avLst/>
            </a:prstGeom>
            <a:ln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7323667" y="4936067"/>
              <a:ext cx="0" cy="279406"/>
            </a:xfrm>
            <a:prstGeom prst="line">
              <a:avLst/>
            </a:prstGeom>
            <a:ln>
              <a:solidFill>
                <a:srgbClr val="00009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/>
          <p:cNvGrpSpPr/>
          <p:nvPr/>
        </p:nvGrpSpPr>
        <p:grpSpPr>
          <a:xfrm>
            <a:off x="1443273" y="4089406"/>
            <a:ext cx="668867" cy="1202243"/>
            <a:chOff x="7467563" y="4267224"/>
            <a:chExt cx="668867" cy="1202243"/>
          </a:xfrm>
        </p:grpSpPr>
        <p:grpSp>
          <p:nvGrpSpPr>
            <p:cNvPr id="181" name="Group 180"/>
            <p:cNvGrpSpPr/>
            <p:nvPr/>
          </p:nvGrpSpPr>
          <p:grpSpPr>
            <a:xfrm>
              <a:off x="7467563" y="4267224"/>
              <a:ext cx="133409" cy="261326"/>
              <a:chOff x="7467563" y="4267224"/>
              <a:chExt cx="133409" cy="261326"/>
            </a:xfrm>
          </p:grpSpPr>
          <p:cxnSp>
            <p:nvCxnSpPr>
              <p:cNvPr id="183" name="Straight Connector 182"/>
              <p:cNvCxnSpPr/>
              <p:nvPr/>
            </p:nvCxnSpPr>
            <p:spPr>
              <a:xfrm>
                <a:off x="7467563" y="4402644"/>
                <a:ext cx="133409" cy="0"/>
              </a:xfrm>
              <a:prstGeom prst="line">
                <a:avLst/>
              </a:prstGeom>
              <a:ln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7594574" y="4267224"/>
                <a:ext cx="0" cy="125860"/>
              </a:xfrm>
              <a:prstGeom prst="line">
                <a:avLst/>
              </a:prstGeom>
              <a:ln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7467563" y="4402690"/>
                <a:ext cx="0" cy="125860"/>
              </a:xfrm>
              <a:prstGeom prst="line">
                <a:avLst/>
              </a:prstGeom>
              <a:ln>
                <a:solidFill>
                  <a:srgbClr val="8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Straight Connector 181"/>
            <p:cNvCxnSpPr/>
            <p:nvPr/>
          </p:nvCxnSpPr>
          <p:spPr>
            <a:xfrm>
              <a:off x="8136430" y="4267224"/>
              <a:ext cx="0" cy="1202243"/>
            </a:xfrm>
            <a:prstGeom prst="line">
              <a:avLst/>
            </a:prstGeom>
            <a:ln>
              <a:solidFill>
                <a:srgbClr val="8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624575" y="3470483"/>
            <a:ext cx="674802" cy="1482500"/>
            <a:chOff x="586475" y="3597483"/>
            <a:chExt cx="674802" cy="1482500"/>
          </a:xfrm>
        </p:grpSpPr>
        <p:cxnSp>
          <p:nvCxnSpPr>
            <p:cNvPr id="158" name="Straight Connector 157"/>
            <p:cNvCxnSpPr/>
            <p:nvPr/>
          </p:nvCxnSpPr>
          <p:spPr>
            <a:xfrm>
              <a:off x="586475" y="3597483"/>
              <a:ext cx="0" cy="1465566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586475" y="5079983"/>
              <a:ext cx="674802" cy="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 flipV="1">
              <a:off x="1261277" y="4936049"/>
              <a:ext cx="0" cy="12700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80311" y="6043739"/>
            <a:ext cx="472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Circuit propagation delay (units of gate delays) =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75393" y="5965454"/>
            <a:ext cx="1863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800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0066"/>
                </a:solidFill>
              </a:rPr>
              <a:t>4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5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CFFCC"/>
                </a:solidFill>
              </a:rPr>
              <a:t>6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90"/>
                </a:solidFill>
              </a:rPr>
              <a:t>7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800000"/>
                </a:solidFill>
              </a:rPr>
              <a:t>8</a:t>
            </a:r>
            <a:r>
              <a:rPr lang="en-US" dirty="0" smtClean="0"/>
              <a:t> </a:t>
            </a:r>
            <a:r>
              <a:rPr lang="en-US" sz="2400" b="1" dirty="0" smtClean="0">
                <a:solidFill>
                  <a:srgbClr val="3366FF"/>
                </a:solidFill>
              </a:rPr>
              <a:t>9</a:t>
            </a:r>
            <a:endParaRPr lang="en-US" b="1" dirty="0">
              <a:solidFill>
                <a:srgbClr val="3366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64-bit ripple-carry adder</a:t>
            </a:r>
            <a:endParaRPr lang="en-US" dirty="0"/>
          </a:p>
        </p:txBody>
      </p:sp>
      <p:pic>
        <p:nvPicPr>
          <p:cNvPr id="4" name="Picture 3" descr="4-bit-add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912" y="3615752"/>
            <a:ext cx="506845" cy="211351"/>
          </a:xfrm>
          <a:prstGeom prst="rect">
            <a:avLst/>
          </a:prstGeom>
          <a:ln w="28575" cmpd="sng">
            <a:solidFill>
              <a:srgbClr val="0000FF"/>
            </a:solidFill>
          </a:ln>
        </p:spPr>
      </p:pic>
      <p:pic>
        <p:nvPicPr>
          <p:cNvPr id="37" name="Picture 36" descr="4-bit-adder 2048 pi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19312"/>
            <a:ext cx="8213558" cy="3429000"/>
          </a:xfrm>
          <a:prstGeom prst="rect">
            <a:avLst/>
          </a:prstGeom>
          <a:ln w="38100" cmpd="sng">
            <a:solidFill>
              <a:srgbClr val="0000FF"/>
            </a:solidFill>
          </a:ln>
        </p:spPr>
      </p:pic>
      <p:grpSp>
        <p:nvGrpSpPr>
          <p:cNvPr id="38" name="Group 37"/>
          <p:cNvGrpSpPr/>
          <p:nvPr/>
        </p:nvGrpSpPr>
        <p:grpSpPr>
          <a:xfrm>
            <a:off x="697782" y="3616072"/>
            <a:ext cx="7475233" cy="215831"/>
            <a:chOff x="697782" y="3616072"/>
            <a:chExt cx="7475233" cy="215831"/>
          </a:xfrm>
        </p:grpSpPr>
        <p:pic>
          <p:nvPicPr>
            <p:cNvPr id="21" name="Picture 20" descr="4-bit-ad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6170" y="361607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22" name="Picture 21" descr="4-bit-ad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428" y="361639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23" name="Picture 22" descr="4-bit-ad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686" y="361671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24" name="Picture 23" descr="4-bit-ad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944" y="361703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25" name="Picture 24" descr="4-bit-ad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202" y="361735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26" name="Picture 25" descr="4-bit-ad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7460" y="361767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27" name="Picture 26" descr="4-bit-ad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718" y="361799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28" name="Picture 27" descr="4-bit-ad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1976" y="361831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29" name="Picture 28" descr="4-bit-ad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234" y="361863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30" name="Picture 29" descr="4-bit-ad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6492" y="361895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31" name="Picture 30" descr="4-bit-ad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8750" y="361927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32" name="Picture 31" descr="4-bit-ad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008" y="361959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33" name="Picture 32" descr="4-bit-ad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266" y="361991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34" name="Picture 33" descr="4-bit-ad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5524" y="362023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  <p:pic>
          <p:nvPicPr>
            <p:cNvPr id="35" name="Picture 34" descr="4-bit-ad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82" y="3620552"/>
              <a:ext cx="506845" cy="211351"/>
            </a:xfrm>
            <a:prstGeom prst="rect">
              <a:avLst/>
            </a:prstGeom>
            <a:ln w="28575" cmpd="sng">
              <a:solidFill>
                <a:srgbClr val="0000FF"/>
              </a:solidFill>
            </a:ln>
          </p:spPr>
        </p:pic>
      </p:grpSp>
      <p:sp>
        <p:nvSpPr>
          <p:cNvPr id="39" name="TextBox 38"/>
          <p:cNvSpPr txBox="1"/>
          <p:nvPr/>
        </p:nvSpPr>
        <p:spPr>
          <a:xfrm>
            <a:off x="1416679" y="1417638"/>
            <a:ext cx="6310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Replicate 4-bit ripple carry adder 16 times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1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0.44636 0.0025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09" y="11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el die on waf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5900" y="469900"/>
            <a:ext cx="6172200" cy="59182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C6648-A2D1-2B45-B1A1-07A4BC236D8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9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73039"/>
            <a:ext cx="8737600" cy="728662"/>
          </a:xfrm>
        </p:spPr>
        <p:txBody>
          <a:bodyPr/>
          <a:lstStyle/>
          <a:p>
            <a:r>
              <a:rPr lang="en-US" sz="3600" dirty="0"/>
              <a:t>W</a:t>
            </a:r>
            <a:r>
              <a:rPr lang="en-US" sz="3600" dirty="0" smtClean="0"/>
              <a:t>hat capability to implement next?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247965" cy="5129602"/>
          </a:xfrm>
        </p:spPr>
        <p:txBody>
          <a:bodyPr/>
          <a:lstStyle/>
          <a:p>
            <a:r>
              <a:rPr lang="en-US" dirty="0" smtClean="0"/>
              <a:t>Hardware that can ADD can readily be extended to </a:t>
            </a:r>
            <a:r>
              <a:rPr lang="en-US" dirty="0" smtClean="0">
                <a:solidFill>
                  <a:srgbClr val="0070C0"/>
                </a:solidFill>
              </a:rPr>
              <a:t>execute instructions </a:t>
            </a:r>
            <a:r>
              <a:rPr lang="en-US" dirty="0" smtClean="0"/>
              <a:t>generally: subtract, compare,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Hardware that can execute our code </a:t>
            </a:r>
            <a:r>
              <a:rPr lang="en-US" dirty="0" smtClean="0">
                <a:solidFill>
                  <a:srgbClr val="0070C0"/>
                </a:solidFill>
              </a:rPr>
              <a:t>autonomously</a:t>
            </a:r>
            <a:r>
              <a:rPr lang="en-US" dirty="0" smtClean="0"/>
              <a:t> (on its own, without us inputting each instruction manually) is the goal</a:t>
            </a:r>
          </a:p>
          <a:p>
            <a:r>
              <a:rPr lang="en-US" dirty="0" smtClean="0"/>
              <a:t>Must have </a:t>
            </a:r>
            <a:r>
              <a:rPr lang="en-US" dirty="0" smtClean="0">
                <a:solidFill>
                  <a:srgbClr val="0070C0"/>
                </a:solidFill>
              </a:rPr>
              <a:t>memory</a:t>
            </a:r>
            <a:r>
              <a:rPr lang="en-US" dirty="0" smtClean="0"/>
              <a:t> hardware to store  programs and allow their instructions to be read by the execution circuit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M10203755">
  <a:themeElements>
    <a:clrScheme name="Office Them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5083</TotalTime>
  <Words>844</Words>
  <Application>Microsoft Macintosh PowerPoint</Application>
  <PresentationFormat>On-screen Show (4:3)</PresentationFormat>
  <Paragraphs>168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Mangal</vt:lpstr>
      <vt:lpstr>ＭＳ Ｐゴシック</vt:lpstr>
      <vt:lpstr>Palatino</vt:lpstr>
      <vt:lpstr>Times New Roman</vt:lpstr>
      <vt:lpstr>Wingdings</vt:lpstr>
      <vt:lpstr>TM10203755</vt:lpstr>
      <vt:lpstr>Lecture 06 – Adding and remembering</vt:lpstr>
      <vt:lpstr>A  hardware circuit we really need</vt:lpstr>
      <vt:lpstr>Announcements</vt:lpstr>
      <vt:lpstr>Binary addition and the Half Adder</vt:lpstr>
      <vt:lpstr>Binary addition – Full Adder</vt:lpstr>
      <vt:lpstr>4-bit adder constructed via Replication</vt:lpstr>
      <vt:lpstr>64-bit ripple-carry adder</vt:lpstr>
      <vt:lpstr>PowerPoint Presentation</vt:lpstr>
      <vt:lpstr>What capability to implement next? </vt:lpstr>
      <vt:lpstr>Gate specifications (specs)</vt:lpstr>
      <vt:lpstr>Look 7400 NAND Data Sheet (specs)</vt:lpstr>
      <vt:lpstr>Logic Circuits</vt:lpstr>
      <vt:lpstr>“One time a guy handed me a picture, he said, ‘Here’s a picture of me, when I was younger.’</vt:lpstr>
      <vt:lpstr>Very recent history, a video example</vt:lpstr>
      <vt:lpstr>History as location</vt:lpstr>
    </vt:vector>
  </TitlesOfParts>
  <Company>Purdue University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CS250 Computer Architecture</dc:title>
  <dc:creator>George Adams</dc:creator>
  <cp:lastModifiedBy>George Bunch Adams III</cp:lastModifiedBy>
  <cp:revision>185</cp:revision>
  <dcterms:created xsi:type="dcterms:W3CDTF">2017-01-09T11:24:18Z</dcterms:created>
  <dcterms:modified xsi:type="dcterms:W3CDTF">2017-09-03T13:57:44Z</dcterms:modified>
</cp:coreProperties>
</file>