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522" r:id="rId2"/>
    <p:sldId id="524" r:id="rId3"/>
    <p:sldId id="1449" r:id="rId4"/>
    <p:sldId id="525" r:id="rId5"/>
    <p:sldId id="526" r:id="rId6"/>
    <p:sldId id="532" r:id="rId7"/>
    <p:sldId id="533" r:id="rId8"/>
    <p:sldId id="1448" r:id="rId9"/>
    <p:sldId id="1444" r:id="rId10"/>
    <p:sldId id="1445" r:id="rId11"/>
    <p:sldId id="537" r:id="rId12"/>
    <p:sldId id="531" r:id="rId13"/>
    <p:sldId id="536" r:id="rId14"/>
    <p:sldId id="538" r:id="rId15"/>
    <p:sldId id="1450" r:id="rId16"/>
    <p:sldId id="543" r:id="rId17"/>
    <p:sldId id="1451" r:id="rId18"/>
    <p:sldId id="1442" r:id="rId19"/>
    <p:sldId id="541" r:id="rId20"/>
    <p:sldId id="542" r:id="rId21"/>
    <p:sldId id="544" r:id="rId22"/>
    <p:sldId id="545" r:id="rId23"/>
    <p:sldId id="546" r:id="rId24"/>
    <p:sldId id="547" r:id="rId25"/>
    <p:sldId id="551" r:id="rId26"/>
    <p:sldId id="550" r:id="rId27"/>
    <p:sldId id="552" r:id="rId28"/>
    <p:sldId id="55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236"/>
    <p:restoredTop sz="91489"/>
  </p:normalViewPr>
  <p:slideViewPr>
    <p:cSldViewPr snapToGrid="0" snapToObjects="1">
      <p:cViewPr>
        <p:scale>
          <a:sx n="119" d="100"/>
          <a:sy n="119" d="100"/>
        </p:scale>
        <p:origin x="176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46FA2-1D2A-6549-80D6-0C23207994F6}" type="datetimeFigureOut">
              <a:rPr lang="en-US" smtClean="0"/>
              <a:t>9/8/17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E491D-C553-0E47-B5E2-359F3871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3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Easy SOP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B1E2-4BBE-174E-B8CA-93A6A3395C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57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B1E2-4BBE-174E-B8CA-93A6A3395C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0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9440" y="3581400"/>
            <a:ext cx="5235138" cy="1905000"/>
          </a:xfrm>
        </p:spPr>
        <p:txBody>
          <a:bodyPr/>
          <a:lstStyle>
            <a:lvl1pPr marL="0" indent="0">
              <a:buFont typeface="Wingdings" charset="0"/>
              <a:buNone/>
              <a:defRPr sz="2800">
                <a:latin typeface="Palatino"/>
                <a:cs typeface="Palatino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512284"/>
            <a:ext cx="1966344" cy="19331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 dirty="0"/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88073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05254"/>
            <a:ext cx="1905000" cy="200346"/>
          </a:xfrm>
        </p:spPr>
        <p:txBody>
          <a:bodyPr/>
          <a:lstStyle>
            <a:lvl1pPr>
              <a:defRPr/>
            </a:lvl1pPr>
          </a:lstStyle>
          <a:p>
            <a:fld id="{4D2D4257-6C15-224C-8DC2-DCD1A34E52A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8076" name="Group 12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88066" name="Oval 2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292929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8067" name="Rectangle 3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8068" name="Rectangle 4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8F17C3-15C2-DE46-A6A4-6FC2E4FFC6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71EFE-CF74-014A-B355-1FE784D8A8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0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6CA18-62AE-B34C-A151-070DF961BC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4F1BF-07F9-B647-8658-AC5FA594FB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5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F5024-359D-6B46-98D1-05D86B9A12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7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AC6A8-8C03-6943-85EF-B4FF116F35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C3C6A-BBE0-B94A-B791-E44AA6B2DA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C6648-A2D1-2B45-B1A1-07A4BC236D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E9F4B-0DFF-E349-9FC8-2EF87F8443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A1627-C93F-144E-9BE4-AD3FCD384D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5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96147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1447794" y="962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86830" y="96839"/>
            <a:ext cx="8240861" cy="74519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6830" y="1171186"/>
            <a:ext cx="8247965" cy="492481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7570" y="6505254"/>
            <a:ext cx="1986676" cy="1933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664D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ea typeface="ＭＳ Ｐゴシック" charset="0"/>
              </a:rPr>
              <a:t>© 2017 by George B. Adams III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29292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25522" y="6505254"/>
            <a:ext cx="1905000" cy="1933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664D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D326016-910B-5547-A662-1BDDCCEB8203}" type="slidenum">
              <a:rPr lang="en-US" smtClean="0">
                <a:latin typeface="Arial" charset="0"/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¡"/>
        <a:defRPr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8200" y="3581399"/>
            <a:ext cx="7620000" cy="2704165"/>
          </a:xfrm>
        </p:spPr>
        <p:txBody>
          <a:bodyPr/>
          <a:lstStyle/>
          <a:p>
            <a:r>
              <a:rPr lang="en-US" sz="2000" dirty="0" smtClean="0"/>
              <a:t>2017.09.08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What I try to do </a:t>
            </a:r>
            <a:r>
              <a:rPr lang="mr-IN" sz="2000" dirty="0" smtClean="0"/>
              <a:t>…</a:t>
            </a:r>
            <a:r>
              <a:rPr lang="en-US" sz="2000" dirty="0" smtClean="0"/>
              <a:t> </a:t>
            </a:r>
            <a:r>
              <a:rPr lang="en-US" sz="2000" dirty="0"/>
              <a:t>is to trace the chain of relationships running from elementary particles, fundamental building blocks of matter everywhere in the universe, </a:t>
            </a:r>
            <a:r>
              <a:rPr lang="mr-IN" sz="2000" dirty="0" smtClean="0"/>
              <a:t>…</a:t>
            </a:r>
            <a:r>
              <a:rPr lang="en-US" sz="2000" dirty="0" smtClean="0"/>
              <a:t> </a:t>
            </a:r>
            <a:r>
              <a:rPr lang="en-US" sz="2000" dirty="0"/>
              <a:t>all the way to complex entities, and in particular complex adaptive system like </a:t>
            </a:r>
            <a:r>
              <a:rPr lang="en-US" sz="2000" dirty="0" smtClean="0"/>
              <a:t>jaguars.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Murray </a:t>
            </a:r>
            <a:r>
              <a:rPr lang="en-US" sz="2000" dirty="0"/>
              <a:t>Gell-</a:t>
            </a:r>
            <a:r>
              <a:rPr lang="en-US" sz="2000" dirty="0" smtClean="0"/>
              <a:t>Mann, physicist</a:t>
            </a:r>
            <a:endParaRPr lang="en-US" sz="2000" dirty="0"/>
          </a:p>
          <a:p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© 2017 by George B. Adams III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1443038"/>
            <a:ext cx="8305800" cy="1600200"/>
          </a:xfrm>
        </p:spPr>
        <p:txBody>
          <a:bodyPr/>
          <a:lstStyle/>
          <a:p>
            <a:r>
              <a:rPr lang="en-US" dirty="0" smtClean="0"/>
              <a:t>Lecture 08 – Sequential circuits and key computer building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waveform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5679" y="4797222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Rising and falling edges are </a:t>
            </a:r>
            <a:r>
              <a:rPr lang="en-US" dirty="0"/>
              <a:t>often drawn in diagrams as if </a:t>
            </a:r>
            <a:r>
              <a:rPr lang="en-US" dirty="0" smtClean="0"/>
              <a:t>ideally digital</a:t>
            </a:r>
            <a:r>
              <a:rPr lang="en-US" dirty="0"/>
              <a:t>, i.e., drawn as vertical </a:t>
            </a:r>
            <a:r>
              <a:rPr lang="en-US" dirty="0" smtClean="0"/>
              <a:t>lines</a:t>
            </a:r>
          </a:p>
          <a:p>
            <a:r>
              <a:rPr lang="en-US" dirty="0" smtClean="0"/>
              <a:t>See our textbook Figure 2.18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 descr="figure-2.18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51" y="3321720"/>
            <a:ext cx="6937699" cy="318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9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lip-flop design using clock edges</a:t>
            </a:r>
            <a:endParaRPr lang="en-US" dirty="0"/>
          </a:p>
        </p:txBody>
      </p:sp>
      <p:pic>
        <p:nvPicPr>
          <p:cNvPr id="5" name="Content Placeholder 4" descr="d-master-slav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48" b="-22948"/>
          <a:stretch>
            <a:fillRect/>
          </a:stretch>
        </p:blipFill>
        <p:spPr>
          <a:xfrm>
            <a:off x="1240503" y="909692"/>
            <a:ext cx="6662994" cy="3664390"/>
          </a:xfrm>
        </p:spPr>
      </p:pic>
      <p:cxnSp>
        <p:nvCxnSpPr>
          <p:cNvPr id="7" name="Elbow Connector 6"/>
          <p:cNvCxnSpPr/>
          <p:nvPr/>
        </p:nvCxnSpPr>
        <p:spPr>
          <a:xfrm flipV="1">
            <a:off x="1917316" y="4397685"/>
            <a:ext cx="3318387" cy="665202"/>
          </a:xfrm>
          <a:prstGeom prst="bentConnector3">
            <a:avLst>
              <a:gd name="adj1" fmla="val 50000"/>
            </a:avLst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3588258" y="4397685"/>
            <a:ext cx="3794101" cy="665202"/>
          </a:xfrm>
          <a:prstGeom prst="bentConnector3">
            <a:avLst>
              <a:gd name="adj1" fmla="val 50000"/>
            </a:avLst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6903" y="5039133"/>
            <a:ext cx="219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Clock waveform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2065" y="1218587"/>
            <a:ext cx="3621548" cy="2867725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73692" y="4215633"/>
            <a:ext cx="2505997" cy="823500"/>
            <a:chOff x="473692" y="4594770"/>
            <a:chExt cx="2505997" cy="823500"/>
          </a:xfrm>
        </p:grpSpPr>
        <p:sp>
          <p:nvSpPr>
            <p:cNvPr id="24" name="TextBox 23"/>
            <p:cNvSpPr txBox="1"/>
            <p:nvPr/>
          </p:nvSpPr>
          <p:spPr>
            <a:xfrm>
              <a:off x="473692" y="4594770"/>
              <a:ext cx="2505997" cy="690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b="1" dirty="0" err="1" smtClean="0">
                  <a:solidFill>
                    <a:srgbClr val="FF0000"/>
                  </a:solidFill>
                </a:rPr>
                <a:t>Reg_In_i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  input  ignored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>
              <a:off x="1735667" y="5094111"/>
              <a:ext cx="869496" cy="324159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5" name="Group 44"/>
          <p:cNvGrpSpPr/>
          <p:nvPr/>
        </p:nvGrpSpPr>
        <p:grpSpPr>
          <a:xfrm>
            <a:off x="2600961" y="1500463"/>
            <a:ext cx="3275732" cy="4739123"/>
            <a:chOff x="2600961" y="1879600"/>
            <a:chExt cx="3275732" cy="4739123"/>
          </a:xfrm>
        </p:grpSpPr>
        <p:grpSp>
          <p:nvGrpSpPr>
            <p:cNvPr id="26" name="Group 25"/>
            <p:cNvGrpSpPr/>
            <p:nvPr/>
          </p:nvGrpSpPr>
          <p:grpSpPr>
            <a:xfrm>
              <a:off x="2600961" y="1879600"/>
              <a:ext cx="3275732" cy="4739123"/>
              <a:chOff x="2600961" y="1879600"/>
              <a:chExt cx="3275732" cy="473912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600961" y="5787726"/>
                <a:ext cx="32757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00FF"/>
                    </a:solidFill>
                  </a:rPr>
                  <a:t>Rising edge loads first D flip-flop with </a:t>
                </a:r>
                <a:r>
                  <a:rPr lang="en-US" sz="2400" dirty="0" err="1" smtClean="0">
                    <a:solidFill>
                      <a:srgbClr val="0000FF"/>
                    </a:solidFill>
                  </a:rPr>
                  <a:t>Reg_In_i</a:t>
                </a:r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2882900" y="1879600"/>
                <a:ext cx="1384300" cy="2897222"/>
                <a:chOff x="2882900" y="1879600"/>
                <a:chExt cx="1384300" cy="2897222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2882900" y="1879600"/>
                  <a:ext cx="1384300" cy="1143000"/>
                </a:xfrm>
                <a:prstGeom prst="rect">
                  <a:avLst/>
                </a:prstGeom>
                <a:solidFill>
                  <a:srgbClr val="0000FF">
                    <a:alpha val="50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3378200" y="3124200"/>
                  <a:ext cx="114300" cy="1652622"/>
                </a:xfrm>
                <a:prstGeom prst="straightConnector1">
                  <a:avLst/>
                </a:prstGeom>
                <a:ln w="57150" cmpd="sng">
                  <a:solidFill>
                    <a:srgbClr val="0000FF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/>
            <p:cNvCxnSpPr/>
            <p:nvPr/>
          </p:nvCxnSpPr>
          <p:spPr bwMode="auto">
            <a:xfrm flipV="1">
              <a:off x="3104444" y="5442024"/>
              <a:ext cx="483814" cy="43791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6" name="Group 45"/>
          <p:cNvGrpSpPr/>
          <p:nvPr/>
        </p:nvGrpSpPr>
        <p:grpSpPr>
          <a:xfrm>
            <a:off x="4787900" y="1513163"/>
            <a:ext cx="4356100" cy="3442570"/>
            <a:chOff x="4787900" y="1892300"/>
            <a:chExt cx="4356100" cy="3442570"/>
          </a:xfrm>
        </p:grpSpPr>
        <p:grpSp>
          <p:nvGrpSpPr>
            <p:cNvPr id="27" name="Group 26"/>
            <p:cNvGrpSpPr/>
            <p:nvPr/>
          </p:nvGrpSpPr>
          <p:grpSpPr>
            <a:xfrm>
              <a:off x="4787900" y="1892300"/>
              <a:ext cx="4356100" cy="3442570"/>
              <a:chOff x="4787900" y="1892300"/>
              <a:chExt cx="4356100" cy="344257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977866" y="4503873"/>
                <a:ext cx="31661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660066"/>
                    </a:solidFill>
                  </a:rPr>
                  <a:t>Falling edge loads 2nd D flip-flop from 1st</a:t>
                </a: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4787900" y="1892300"/>
                <a:ext cx="1384300" cy="2884522"/>
                <a:chOff x="4787900" y="1892300"/>
                <a:chExt cx="1384300" cy="2884522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4787900" y="1892300"/>
                  <a:ext cx="1384300" cy="1143000"/>
                </a:xfrm>
                <a:prstGeom prst="rect">
                  <a:avLst/>
                </a:prstGeom>
                <a:solidFill>
                  <a:srgbClr val="660066">
                    <a:alpha val="50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5556250" y="3124200"/>
                  <a:ext cx="0" cy="1652622"/>
                </a:xfrm>
                <a:prstGeom prst="straightConnector1">
                  <a:avLst/>
                </a:prstGeom>
                <a:ln w="57150" cmpd="sng">
                  <a:solidFill>
                    <a:srgbClr val="660066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8" name="Straight Arrow Connector 37"/>
            <p:cNvCxnSpPr/>
            <p:nvPr/>
          </p:nvCxnSpPr>
          <p:spPr bwMode="auto">
            <a:xfrm flipH="1">
              <a:off x="5556250" y="5094111"/>
              <a:ext cx="421616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7" name="Group 46"/>
          <p:cNvGrpSpPr/>
          <p:nvPr/>
        </p:nvGrpSpPr>
        <p:grpSpPr>
          <a:xfrm>
            <a:off x="6660444" y="5062887"/>
            <a:ext cx="2562578" cy="1176701"/>
            <a:chOff x="6660444" y="5442024"/>
            <a:chExt cx="2562578" cy="1176701"/>
          </a:xfrm>
        </p:grpSpPr>
        <p:sp>
          <p:nvSpPr>
            <p:cNvPr id="28" name="TextBox 27"/>
            <p:cNvSpPr txBox="1"/>
            <p:nvPr/>
          </p:nvSpPr>
          <p:spPr>
            <a:xfrm>
              <a:off x="6759632" y="5787728"/>
              <a:ext cx="24633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8000"/>
                  </a:solidFill>
                </a:rPr>
                <a:t>Reg_In_i</a:t>
              </a:r>
              <a:r>
                <a:rPr lang="en-US" sz="2400" dirty="0" smtClean="0">
                  <a:solidFill>
                    <a:srgbClr val="008000"/>
                  </a:solidFill>
                </a:rPr>
                <a:t> again ignored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6660444" y="5442024"/>
              <a:ext cx="99188" cy="55519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2640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Edge-triggered, n-bit register</a:t>
            </a:r>
            <a:endParaRPr lang="en-US" sz="3600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6722516" y="1837237"/>
            <a:ext cx="897466" cy="2175949"/>
            <a:chOff x="7171267" y="1837237"/>
            <a:chExt cx="897466" cy="2175949"/>
          </a:xfrm>
        </p:grpSpPr>
        <p:grpSp>
          <p:nvGrpSpPr>
            <p:cNvPr id="100" name="Group 99"/>
            <p:cNvGrpSpPr/>
            <p:nvPr/>
          </p:nvGrpSpPr>
          <p:grpSpPr>
            <a:xfrm>
              <a:off x="7332096" y="1837237"/>
              <a:ext cx="648130" cy="1269998"/>
              <a:chOff x="7332096" y="3945520"/>
              <a:chExt cx="648130" cy="1269998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7797787" y="4377330"/>
                <a:ext cx="0" cy="82972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Group 98"/>
              <p:cNvGrpSpPr/>
              <p:nvPr/>
            </p:nvGrpSpPr>
            <p:grpSpPr>
              <a:xfrm>
                <a:off x="7332096" y="3945520"/>
                <a:ext cx="648130" cy="470126"/>
                <a:chOff x="7332096" y="3945520"/>
                <a:chExt cx="648130" cy="470126"/>
              </a:xfrm>
            </p:grpSpPr>
            <p:sp>
              <p:nvSpPr>
                <p:cNvPr id="97" name="TextBox 96"/>
                <p:cNvSpPr txBox="1"/>
                <p:nvPr/>
              </p:nvSpPr>
              <p:spPr>
                <a:xfrm>
                  <a:off x="7628447" y="3945520"/>
                  <a:ext cx="35177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R</a:t>
                  </a:r>
                  <a:endParaRPr lang="en-US" sz="2400" dirty="0"/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7332096" y="3953981"/>
                  <a:ext cx="3260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S</a:t>
                  </a:r>
                </a:p>
              </p:txBody>
            </p:sp>
          </p:grpSp>
          <p:cxnSp>
            <p:nvCxnSpPr>
              <p:cNvPr id="108" name="Straight Connector 107"/>
              <p:cNvCxnSpPr/>
              <p:nvPr/>
            </p:nvCxnSpPr>
            <p:spPr>
              <a:xfrm>
                <a:off x="7484502" y="4385791"/>
                <a:ext cx="0" cy="82972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/>
            <p:cNvGrpSpPr/>
            <p:nvPr/>
          </p:nvGrpSpPr>
          <p:grpSpPr>
            <a:xfrm>
              <a:off x="7171267" y="3115720"/>
              <a:ext cx="897466" cy="897466"/>
              <a:chOff x="7171267" y="3115720"/>
              <a:chExt cx="897466" cy="89746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171267" y="3115720"/>
                <a:ext cx="897466" cy="897466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222037" y="3149574"/>
                <a:ext cx="7976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1-bit</a:t>
                </a:r>
              </a:p>
              <a:p>
                <a:r>
                  <a:rPr lang="en-US" sz="2400" dirty="0" smtClean="0"/>
                  <a:t>latch</a:t>
                </a:r>
                <a:endParaRPr lang="en-US" sz="2400" dirty="0"/>
              </a:p>
            </p:txBody>
          </p:sp>
        </p:grpSp>
      </p:grpSp>
      <p:cxnSp>
        <p:nvCxnSpPr>
          <p:cNvPr id="9" name="Straight Arrow Connector 8"/>
          <p:cNvCxnSpPr/>
          <p:nvPr/>
        </p:nvCxnSpPr>
        <p:spPr>
          <a:xfrm>
            <a:off x="8018073" y="2307395"/>
            <a:ext cx="14767" cy="2433993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035763" y="4013186"/>
            <a:ext cx="0" cy="7958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7950" y="4741418"/>
            <a:ext cx="495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 smtClean="0"/>
              <a:t>0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5503262" y="1845704"/>
            <a:ext cx="897466" cy="3357373"/>
            <a:chOff x="7171267" y="2175923"/>
            <a:chExt cx="897466" cy="3357373"/>
          </a:xfrm>
        </p:grpSpPr>
        <p:sp>
          <p:nvSpPr>
            <p:cNvPr id="25" name="Rectangle 24"/>
            <p:cNvSpPr/>
            <p:nvPr/>
          </p:nvSpPr>
          <p:spPr>
            <a:xfrm>
              <a:off x="7171267" y="3445933"/>
              <a:ext cx="897466" cy="897466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7806266" y="3107267"/>
              <a:ext cx="0" cy="33866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484514" y="2616200"/>
              <a:ext cx="0" cy="82972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484514" y="4343399"/>
              <a:ext cx="0" cy="79586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222037" y="3479787"/>
              <a:ext cx="79766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1-bit</a:t>
              </a:r>
            </a:p>
            <a:p>
              <a:pPr algn="ctr"/>
              <a:r>
                <a:rPr lang="en-US" sz="2400" dirty="0" smtClean="0"/>
                <a:t>F-F</a:t>
              </a:r>
              <a:endParaRPr lang="en-US" sz="2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06707" y="2175923"/>
              <a:ext cx="4667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r>
                <a:rPr lang="en-US" sz="2400" baseline="-25000" dirty="0"/>
                <a:t>1</a:t>
              </a:r>
              <a:endParaRPr lang="en-US" sz="2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7704670" y="3445933"/>
              <a:ext cx="93133" cy="11853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797803" y="3445933"/>
              <a:ext cx="84664" cy="11853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806266" y="3107267"/>
              <a:ext cx="26246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306701" y="5071631"/>
              <a:ext cx="4957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Q</a:t>
              </a:r>
              <a:r>
                <a:rPr lang="en-US" sz="2400" baseline="-25000" dirty="0"/>
                <a:t>1</a:t>
              </a:r>
              <a:endParaRPr lang="en-US" sz="2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284008" y="1845698"/>
            <a:ext cx="897466" cy="3357373"/>
            <a:chOff x="7171267" y="2175923"/>
            <a:chExt cx="897466" cy="3357373"/>
          </a:xfrm>
        </p:grpSpPr>
        <p:sp>
          <p:nvSpPr>
            <p:cNvPr id="36" name="Rectangle 35"/>
            <p:cNvSpPr/>
            <p:nvPr/>
          </p:nvSpPr>
          <p:spPr>
            <a:xfrm>
              <a:off x="7171267" y="3445933"/>
              <a:ext cx="897466" cy="897466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7806266" y="3107267"/>
              <a:ext cx="0" cy="33866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484514" y="2616200"/>
              <a:ext cx="0" cy="82972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484514" y="4343399"/>
              <a:ext cx="0" cy="79586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222037" y="3479787"/>
              <a:ext cx="79766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1-bit</a:t>
              </a:r>
            </a:p>
            <a:p>
              <a:pPr algn="ctr"/>
              <a:r>
                <a:rPr lang="en-US" sz="2400" dirty="0" smtClean="0"/>
                <a:t>F-F</a:t>
              </a:r>
              <a:endParaRPr lang="en-US" sz="2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06707" y="2175923"/>
              <a:ext cx="4667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r>
                <a:rPr lang="en-US" sz="2400" baseline="-25000" dirty="0"/>
                <a:t>2</a:t>
              </a:r>
              <a:endParaRPr lang="en-US" sz="2400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7704670" y="3445933"/>
              <a:ext cx="93133" cy="11853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7797803" y="3445933"/>
              <a:ext cx="84664" cy="11853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806266" y="3107267"/>
              <a:ext cx="26246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306701" y="5071631"/>
              <a:ext cx="4957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Q</a:t>
              </a:r>
              <a:r>
                <a:rPr lang="en-US" sz="2400" baseline="-25000" dirty="0"/>
                <a:t>2</a:t>
              </a:r>
              <a:endParaRPr lang="en-US" sz="24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845500" y="1845686"/>
            <a:ext cx="897466" cy="3357373"/>
            <a:chOff x="7171267" y="2175923"/>
            <a:chExt cx="897466" cy="3357373"/>
          </a:xfrm>
        </p:grpSpPr>
        <p:sp>
          <p:nvSpPr>
            <p:cNvPr id="58" name="Rectangle 57"/>
            <p:cNvSpPr/>
            <p:nvPr/>
          </p:nvSpPr>
          <p:spPr>
            <a:xfrm>
              <a:off x="7171267" y="3445933"/>
              <a:ext cx="897466" cy="897466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7806266" y="3107267"/>
              <a:ext cx="0" cy="33866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484514" y="2616200"/>
              <a:ext cx="0" cy="82972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484514" y="4343399"/>
              <a:ext cx="0" cy="79586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222037" y="3479787"/>
              <a:ext cx="79766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1-bit</a:t>
              </a:r>
            </a:p>
            <a:p>
              <a:pPr algn="ctr"/>
              <a:r>
                <a:rPr lang="en-US" sz="2400" dirty="0" smtClean="0"/>
                <a:t>F-F</a:t>
              </a:r>
              <a:endParaRPr lang="en-US" sz="2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306707" y="2175923"/>
              <a:ext cx="637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r>
                <a:rPr lang="en-US" sz="2400" baseline="-25000" dirty="0" smtClean="0"/>
                <a:t>n-2</a:t>
              </a:r>
              <a:endParaRPr lang="en-US" sz="2400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7704670" y="3445933"/>
              <a:ext cx="93133" cy="11853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7797803" y="3445933"/>
              <a:ext cx="84664" cy="11853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806266" y="3107267"/>
              <a:ext cx="26246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306701" y="5071631"/>
              <a:ext cx="666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Q</a:t>
              </a:r>
              <a:r>
                <a:rPr lang="en-US" sz="2400" baseline="-25000" dirty="0" smtClean="0"/>
                <a:t>n-2</a:t>
              </a:r>
              <a:endParaRPr lang="en-US" sz="24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26246" y="1845680"/>
            <a:ext cx="897466" cy="3357373"/>
            <a:chOff x="7171267" y="2175923"/>
            <a:chExt cx="897466" cy="3357373"/>
          </a:xfrm>
        </p:grpSpPr>
        <p:sp>
          <p:nvSpPr>
            <p:cNvPr id="69" name="Rectangle 68"/>
            <p:cNvSpPr/>
            <p:nvPr/>
          </p:nvSpPr>
          <p:spPr>
            <a:xfrm>
              <a:off x="7171267" y="3445933"/>
              <a:ext cx="897466" cy="897466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7806266" y="3107267"/>
              <a:ext cx="0" cy="33866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7484514" y="2616200"/>
              <a:ext cx="0" cy="82972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7484514" y="4343399"/>
              <a:ext cx="0" cy="79586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222037" y="3479787"/>
              <a:ext cx="79766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1-bit</a:t>
              </a:r>
            </a:p>
            <a:p>
              <a:pPr algn="ctr"/>
              <a:r>
                <a:rPr lang="en-US" sz="2400" dirty="0" smtClean="0"/>
                <a:t>F-F</a:t>
              </a:r>
              <a:endParaRPr lang="en-US" sz="2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306707" y="2175923"/>
              <a:ext cx="637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r>
                <a:rPr lang="en-US" sz="2400" baseline="-25000" dirty="0" smtClean="0"/>
                <a:t>n-1</a:t>
              </a:r>
              <a:endParaRPr lang="en-US" sz="2400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7704670" y="3445933"/>
              <a:ext cx="93133" cy="11853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7797803" y="3445933"/>
              <a:ext cx="84664" cy="11853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7806266" y="3107267"/>
              <a:ext cx="26246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306701" y="5071631"/>
              <a:ext cx="666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Q</a:t>
              </a:r>
              <a:r>
                <a:rPr lang="en-US" sz="2400" baseline="-25000" dirty="0" smtClean="0"/>
                <a:t>n-1</a:t>
              </a:r>
              <a:endParaRPr lang="en-US" sz="2400" dirty="0"/>
            </a:p>
          </p:txBody>
        </p:sp>
      </p:grpSp>
      <p:cxnSp>
        <p:nvCxnSpPr>
          <p:cNvPr id="80" name="Straight Connector 79"/>
          <p:cNvCxnSpPr/>
          <p:nvPr/>
        </p:nvCxnSpPr>
        <p:spPr>
          <a:xfrm flipH="1">
            <a:off x="6400728" y="2777024"/>
            <a:ext cx="95678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5173008" y="2777018"/>
            <a:ext cx="965253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3945287" y="2777012"/>
            <a:ext cx="9737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1489845" y="2777000"/>
            <a:ext cx="99065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586867" y="1845730"/>
            <a:ext cx="850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7357537" y="4741438"/>
            <a:ext cx="1079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</a:t>
            </a:r>
            <a:endParaRPr lang="en-US" sz="24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3217290" y="3513648"/>
            <a:ext cx="465692" cy="110066"/>
            <a:chOff x="3666041" y="3843861"/>
            <a:chExt cx="465692" cy="110066"/>
          </a:xfrm>
        </p:grpSpPr>
        <p:sp>
          <p:nvSpPr>
            <p:cNvPr id="90" name="Oval 89"/>
            <p:cNvSpPr/>
            <p:nvPr/>
          </p:nvSpPr>
          <p:spPr>
            <a:xfrm>
              <a:off x="4021667" y="3843861"/>
              <a:ext cx="110066" cy="11006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843854" y="3843861"/>
              <a:ext cx="110066" cy="11006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666041" y="3843861"/>
              <a:ext cx="110066" cy="11006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457200" y="5288174"/>
            <a:ext cx="8288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V-shape on clock input means edge-triggered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Falling clock edge is when</a:t>
            </a:r>
            <a:r>
              <a:rPr lang="en-US" sz="2000" dirty="0"/>
              <a:t> </a:t>
            </a:r>
            <a:r>
              <a:rPr lang="en-US" sz="2000" dirty="0" smtClean="0"/>
              <a:t>newly-stored A bit appears on Q output</a:t>
            </a:r>
            <a:endParaRPr lang="en-US" sz="24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6722480" y="1845710"/>
            <a:ext cx="2385013" cy="2167440"/>
            <a:chOff x="7171231" y="1845710"/>
            <a:chExt cx="2385013" cy="2167440"/>
          </a:xfrm>
        </p:grpSpPr>
        <p:grpSp>
          <p:nvGrpSpPr>
            <p:cNvPr id="105" name="Group 104"/>
            <p:cNvGrpSpPr/>
            <p:nvPr/>
          </p:nvGrpSpPr>
          <p:grpSpPr>
            <a:xfrm>
              <a:off x="7204192" y="1845710"/>
              <a:ext cx="2352052" cy="2133608"/>
              <a:chOff x="7204192" y="1845710"/>
              <a:chExt cx="2352052" cy="2133608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7306707" y="1845710"/>
                <a:ext cx="2249537" cy="1388544"/>
                <a:chOff x="7306707" y="1845710"/>
                <a:chExt cx="2249537" cy="1388544"/>
              </a:xfrm>
            </p:grpSpPr>
            <p:grpSp>
              <p:nvGrpSpPr>
                <p:cNvPr id="102" name="Group 101"/>
                <p:cNvGrpSpPr/>
                <p:nvPr/>
              </p:nvGrpSpPr>
              <p:grpSpPr>
                <a:xfrm>
                  <a:off x="7306707" y="1845710"/>
                  <a:ext cx="466744" cy="1270004"/>
                  <a:chOff x="7306707" y="1845710"/>
                  <a:chExt cx="466744" cy="1270004"/>
                </a:xfrm>
              </p:grpSpPr>
              <p:cxnSp>
                <p:nvCxnSpPr>
                  <p:cNvPr id="8" name="Straight Connector 7"/>
                  <p:cNvCxnSpPr/>
                  <p:nvPr/>
                </p:nvCxnSpPr>
                <p:spPr>
                  <a:xfrm>
                    <a:off x="7484514" y="2285987"/>
                    <a:ext cx="0" cy="82972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306707" y="1845710"/>
                    <a:ext cx="46674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/>
                      <a:t>A</a:t>
                    </a:r>
                    <a:r>
                      <a:rPr lang="en-US" sz="2400" baseline="-25000" dirty="0" smtClean="0"/>
                      <a:t>0</a:t>
                    </a:r>
                    <a:endParaRPr lang="en-US" sz="2400" dirty="0"/>
                  </a:p>
                </p:txBody>
              </p:sp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7704670" y="2442309"/>
                  <a:ext cx="1851574" cy="791945"/>
                  <a:chOff x="7704670" y="2442309"/>
                  <a:chExt cx="1851574" cy="791945"/>
                </a:xfrm>
              </p:grpSpPr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7806266" y="2442309"/>
                    <a:ext cx="1749978" cy="673411"/>
                    <a:chOff x="7806266" y="2442309"/>
                    <a:chExt cx="1749978" cy="673411"/>
                  </a:xfrm>
                </p:grpSpPr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7989661" y="2442309"/>
                      <a:ext cx="1566583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Edge-triggered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Clock</a:t>
                      </a:r>
                      <a:endParaRPr lang="en-US" dirty="0"/>
                    </a:p>
                  </p:txBody>
                </p:sp>
                <p:cxnSp>
                  <p:nvCxnSpPr>
                    <p:cNvPr id="7" name="Straight Connector 6"/>
                    <p:cNvCxnSpPr/>
                    <p:nvPr/>
                  </p:nvCxnSpPr>
                  <p:spPr>
                    <a:xfrm>
                      <a:off x="7806266" y="2777054"/>
                      <a:ext cx="0" cy="338666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>
                      <a:off x="7806266" y="2777054"/>
                      <a:ext cx="262467" cy="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7704670" y="3115720"/>
                    <a:ext cx="93133" cy="118534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797803" y="3115720"/>
                    <a:ext cx="84664" cy="118534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TextBox 93"/>
              <p:cNvSpPr txBox="1"/>
              <p:nvPr/>
            </p:nvSpPr>
            <p:spPr>
              <a:xfrm>
                <a:off x="7204192" y="3148321"/>
                <a:ext cx="7976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/>
                  <a:t>1-bit</a:t>
                </a:r>
              </a:p>
              <a:p>
                <a:pPr algn="ctr"/>
                <a:r>
                  <a:rPr lang="en-US" sz="2400" dirty="0" smtClean="0"/>
                  <a:t>F-F</a:t>
                </a:r>
                <a:endParaRPr lang="en-US" sz="2400" dirty="0"/>
              </a:p>
            </p:txBody>
          </p:sp>
        </p:grpSp>
        <p:sp>
          <p:nvSpPr>
            <p:cNvPr id="110" name="Rectangle 109"/>
            <p:cNvSpPr/>
            <p:nvPr/>
          </p:nvSpPr>
          <p:spPr>
            <a:xfrm>
              <a:off x="7171231" y="3115684"/>
              <a:ext cx="897466" cy="897466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564617" y="1831466"/>
            <a:ext cx="1108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INPUTS</a:t>
            </a:r>
            <a:endParaRPr lang="en-US" sz="24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550493" y="1297898"/>
            <a:ext cx="716804" cy="813795"/>
          </a:xfrm>
          <a:prstGeom prst="line">
            <a:avLst/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Putting together the sequential circuit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67297" y="1570514"/>
            <a:ext cx="2556836" cy="2413000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69089" y="1566298"/>
            <a:ext cx="1075126" cy="24130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1707155" y="2410716"/>
            <a:ext cx="2122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State register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633014" y="3809970"/>
            <a:ext cx="169334" cy="169328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02348" y="3809970"/>
            <a:ext cx="152400" cy="15240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</p:cNvCxnSpPr>
          <p:nvPr/>
        </p:nvCxnSpPr>
        <p:spPr>
          <a:xfrm flipH="1">
            <a:off x="2802348" y="3979298"/>
            <a:ext cx="4304" cy="25400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1016" y="4097822"/>
            <a:ext cx="1381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Clock ___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4267297" y="2125019"/>
            <a:ext cx="25347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f</a:t>
            </a:r>
            <a:r>
              <a:rPr lang="en-US" sz="2800" smtClean="0"/>
              <a:t>( )</a:t>
            </a:r>
          </a:p>
          <a:p>
            <a:pPr algn="ctr"/>
            <a:r>
              <a:rPr lang="en-US" sz="2800" dirty="0" smtClean="0"/>
              <a:t>Combinatorial logic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2030576" y="4097822"/>
            <a:ext cx="1519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__↑ Clock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04919" y="4190437"/>
            <a:ext cx="1826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Clock ↓____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3335748" y="2810888"/>
            <a:ext cx="931549" cy="0"/>
          </a:xfrm>
          <a:prstGeom prst="line">
            <a:avLst/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7789332" y="2810888"/>
            <a:ext cx="16927" cy="2091283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616903" y="4868303"/>
            <a:ext cx="6189356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633837" y="2768593"/>
            <a:ext cx="0" cy="2133578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616903" y="2810882"/>
            <a:ext cx="652186" cy="0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824133" y="2819349"/>
            <a:ext cx="1222695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5800" y="4885229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lock </a:t>
            </a:r>
            <a:r>
              <a:rPr lang="en-US" sz="2400" dirty="0" smtClean="0">
                <a:solidFill>
                  <a:srgbClr val="0000FF"/>
                </a:solidFill>
              </a:rPr>
              <a:t>rising edge ↑ admits</a:t>
            </a:r>
            <a:r>
              <a:rPr lang="en-US" sz="2400" dirty="0" smtClean="0"/>
              <a:t> Next State bits into State register Clock </a:t>
            </a:r>
            <a:r>
              <a:rPr lang="en-US" sz="2400" dirty="0" smtClean="0">
                <a:solidFill>
                  <a:srgbClr val="0000FF"/>
                </a:solidFill>
              </a:rPr>
              <a:t>falling edge ↓ reveals </a:t>
            </a:r>
            <a:r>
              <a:rPr lang="en-US" sz="2400" dirty="0" smtClean="0"/>
              <a:t>these bits on State register outputs,</a:t>
            </a:r>
            <a:br>
              <a:rPr lang="en-US" sz="2400" dirty="0" smtClean="0"/>
            </a:br>
            <a:r>
              <a:rPr lang="en-US" sz="2400" dirty="0" smtClean="0"/>
              <a:t>	where these bits are now called the Current State</a:t>
            </a:r>
          </a:p>
          <a:p>
            <a:r>
              <a:rPr lang="en-US" sz="2400" dirty="0" smtClean="0"/>
              <a:t>Falling </a:t>
            </a:r>
            <a:r>
              <a:rPr lang="en-US" sz="2400" dirty="0"/>
              <a:t>edge </a:t>
            </a:r>
            <a:r>
              <a:rPr lang="en-US" sz="2400" dirty="0" smtClean="0"/>
              <a:t>↓ is a </a:t>
            </a:r>
            <a:r>
              <a:rPr lang="en-US" sz="2400" b="1" dirty="0" smtClean="0">
                <a:solidFill>
                  <a:srgbClr val="008000"/>
                </a:solidFill>
              </a:rPr>
              <a:t>starting gun</a:t>
            </a:r>
            <a:r>
              <a:rPr lang="en-US" sz="2400" dirty="0" smtClean="0"/>
              <a:t> for the Combinatorial logic, 	which instantly starts to perform its designed function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2446875" y="2540829"/>
            <a:ext cx="2415195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Current state 1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6359348" y="2558686"/>
            <a:ext cx="1598339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Next sate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2472275" y="2515429"/>
            <a:ext cx="2415195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Current state 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2030576" y="1297898"/>
            <a:ext cx="1519917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616903" y="1297898"/>
            <a:ext cx="467632" cy="723228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7681178" y="2560580"/>
            <a:ext cx="1254520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Output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53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6 0.00556 L 0.07223 0.00371 L 0.06945 0.30371 L -0.60416 0.30556 L -0.60416 -0.00185 L -0.57222 0.00371 " pathEditMode="relative" rAng="0" ptsTypes="AAAAAA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53" y="1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222 0.0037 L -0.49305 0.0039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305 -0.00186 L -0.43194 0.003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" y="27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9" grpId="0"/>
      <p:bldP spid="29" grpId="1"/>
      <p:bldP spid="29" grpId="2"/>
      <p:bldP spid="31" grpId="0"/>
      <p:bldP spid="31" grpId="1"/>
      <p:bldP spid="3" grpId="0" build="p"/>
      <p:bldP spid="27" grpId="0" animBg="1"/>
      <p:bldP spid="27" grpId="1" animBg="1"/>
      <p:bldP spid="27" grpId="2" animBg="1"/>
      <p:bldP spid="27" grpId="3" animBg="1"/>
      <p:bldP spid="27" grpId="4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3550493" y="1297898"/>
            <a:ext cx="716804" cy="813795"/>
          </a:xfrm>
          <a:prstGeom prst="line">
            <a:avLst/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sequential </a:t>
            </a:r>
            <a:r>
              <a:rPr lang="en-US" dirty="0"/>
              <a:t>c</a:t>
            </a:r>
            <a:r>
              <a:rPr lang="en-US" dirty="0" smtClean="0"/>
              <a:t>ircuit - abstractly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616903" y="1566298"/>
            <a:ext cx="6384097" cy="3335873"/>
            <a:chOff x="1616903" y="1777973"/>
            <a:chExt cx="6384097" cy="3335873"/>
          </a:xfrm>
        </p:grpSpPr>
        <p:sp>
          <p:nvSpPr>
            <p:cNvPr id="5" name="Rectangle 4"/>
            <p:cNvSpPr/>
            <p:nvPr/>
          </p:nvSpPr>
          <p:spPr>
            <a:xfrm>
              <a:off x="4267297" y="1782189"/>
              <a:ext cx="2556836" cy="2413000"/>
            </a:xfrm>
            <a:prstGeom prst="rect">
              <a:avLst/>
            </a:prstGeom>
            <a:noFill/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269089" y="1777973"/>
              <a:ext cx="4532939" cy="2993189"/>
              <a:chOff x="5291808" y="1777973"/>
              <a:chExt cx="4532939" cy="2993189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291808" y="1777973"/>
                <a:ext cx="1075126" cy="241300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rot="16200000">
                <a:off x="4729874" y="2622391"/>
                <a:ext cx="21228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State register</a:t>
                </a:r>
                <a:endParaRPr lang="en-US" sz="2800" dirty="0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V="1">
                <a:off x="5655733" y="4021645"/>
                <a:ext cx="169334" cy="169328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825067" y="4021645"/>
                <a:ext cx="152400" cy="152400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7" idx="2"/>
              </p:cNvCxnSpPr>
              <p:nvPr/>
            </p:nvCxnSpPr>
            <p:spPr>
              <a:xfrm flipH="1">
                <a:off x="5825067" y="4190973"/>
                <a:ext cx="4304" cy="25400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419635" y="4309497"/>
                <a:ext cx="8517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Clock</a:t>
                </a:r>
                <a:endParaRPr lang="en-US" sz="24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290016" y="2336694"/>
                <a:ext cx="253473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/>
                  <a:t>f</a:t>
                </a:r>
                <a:r>
                  <a:rPr lang="en-US" sz="2800" smtClean="0"/>
                  <a:t>( )</a:t>
                </a:r>
              </a:p>
              <a:p>
                <a:pPr algn="ctr"/>
                <a:r>
                  <a:rPr lang="en-US" sz="2800" dirty="0" smtClean="0"/>
                  <a:t>Combinatorial logic</a:t>
                </a:r>
                <a:endParaRPr lang="en-US" sz="2800" dirty="0"/>
              </a:p>
            </p:txBody>
          </p:sp>
        </p:grpSp>
        <p:cxnSp>
          <p:nvCxnSpPr>
            <p:cNvPr id="49" name="Straight Connector 48"/>
            <p:cNvCxnSpPr/>
            <p:nvPr/>
          </p:nvCxnSpPr>
          <p:spPr>
            <a:xfrm>
              <a:off x="3335748" y="3022563"/>
              <a:ext cx="931549" cy="0"/>
            </a:xfrm>
            <a:prstGeom prst="line">
              <a:avLst/>
            </a:prstGeom>
            <a:ln w="762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7789332" y="3022563"/>
              <a:ext cx="16927" cy="2091283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616903" y="5079978"/>
              <a:ext cx="6189356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633837" y="2980268"/>
              <a:ext cx="0" cy="2133578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1616903" y="3022557"/>
              <a:ext cx="652186" cy="0"/>
            </a:xfrm>
            <a:prstGeom prst="straightConnector1">
              <a:avLst/>
            </a:prstGeom>
            <a:ln w="762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824133" y="3031024"/>
              <a:ext cx="1176867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1023689" y="5473700"/>
            <a:ext cx="7096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his abstraction represents </a:t>
            </a:r>
            <a:r>
              <a:rPr lang="en-US" sz="3200" smtClean="0"/>
              <a:t>any computer</a:t>
            </a:r>
            <a:endParaRPr lang="en-US" sz="3200" dirty="0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2578459" y="2540829"/>
            <a:ext cx="215202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Current state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16200000">
            <a:off x="6306859" y="2549290"/>
            <a:ext cx="1722822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Next state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4617" y="1831466"/>
            <a:ext cx="1108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INPUTS</a:t>
            </a:r>
            <a:endParaRPr lang="en-US" sz="2400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030576" y="1297898"/>
            <a:ext cx="1519917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616903" y="1297898"/>
            <a:ext cx="467632" cy="723228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7681178" y="2560580"/>
            <a:ext cx="1254520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Output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65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0" y="96839"/>
            <a:ext cx="8333785" cy="745196"/>
          </a:xfrm>
        </p:spPr>
        <p:txBody>
          <a:bodyPr/>
          <a:lstStyle/>
          <a:p>
            <a:r>
              <a:rPr lang="en-US" dirty="0" smtClean="0"/>
              <a:t>Sequential </a:t>
            </a:r>
            <a:r>
              <a:rPr lang="en-US" smtClean="0"/>
              <a:t>circuit &amp; program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programming languages are intended to be executed line-by-line in sequence</a:t>
            </a:r>
          </a:p>
          <a:p>
            <a:r>
              <a:rPr lang="en-US" dirty="0" smtClean="0"/>
              <a:t>Sequential circuit, with its current-state, next-state operation, makes a good match with such programs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2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Pointing – a fundamental program action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400692" cy="4924814"/>
          </a:xfrm>
        </p:spPr>
        <p:txBody>
          <a:bodyPr/>
          <a:lstStyle/>
          <a:p>
            <a:r>
              <a:rPr lang="en-US" dirty="0" smtClean="0"/>
              <a:t>All of these actions are synonyms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Name </a:t>
            </a:r>
            <a:r>
              <a:rPr lang="en-US" dirty="0"/>
              <a:t>one of N </a:t>
            </a:r>
            <a:r>
              <a:rPr lang="en-US" dirty="0" smtClean="0"/>
              <a:t>choices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Select</a:t>
            </a:r>
            <a:r>
              <a:rPr lang="en-US" dirty="0" smtClean="0"/>
              <a:t> one of </a:t>
            </a:r>
            <a:r>
              <a:rPr lang="en-US" dirty="0"/>
              <a:t>N</a:t>
            </a:r>
            <a:r>
              <a:rPr lang="en-US" dirty="0" smtClean="0"/>
              <a:t> choices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Point</a:t>
            </a:r>
            <a:r>
              <a:rPr lang="en-US" dirty="0" smtClean="0"/>
              <a:t> to one </a:t>
            </a:r>
            <a:r>
              <a:rPr lang="en-US" dirty="0"/>
              <a:t>of N</a:t>
            </a:r>
            <a:r>
              <a:rPr lang="en-US" dirty="0" smtClean="0"/>
              <a:t> choices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Address</a:t>
            </a:r>
            <a:r>
              <a:rPr lang="en-US" dirty="0" smtClean="0"/>
              <a:t> </a:t>
            </a:r>
            <a:r>
              <a:rPr lang="en-US" dirty="0"/>
              <a:t>one of N</a:t>
            </a:r>
            <a:r>
              <a:rPr lang="en-US" dirty="0" smtClean="0"/>
              <a:t> choices</a:t>
            </a:r>
          </a:p>
          <a:p>
            <a:r>
              <a:rPr lang="en-US" dirty="0" smtClean="0"/>
              <a:t>Programs name, select, point, or addresses frequently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Need a circuit to {</a:t>
            </a:r>
            <a:r>
              <a:rPr lang="en-US" dirty="0" smtClean="0">
                <a:solidFill>
                  <a:srgbClr val="0070C0"/>
                </a:solidFill>
              </a:rPr>
              <a:t>name, select, point, address</a:t>
            </a:r>
            <a:r>
              <a:rPr lang="en-US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6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Pointing, visually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3155796" y="2273667"/>
            <a:ext cx="2567272" cy="256727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Interpret and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address, select, name, or point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to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 c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hosen item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2587083" y="3412274"/>
            <a:ext cx="568712" cy="25647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985349" y="2698597"/>
            <a:ext cx="1589256" cy="170613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Name</a:t>
            </a:r>
          </a:p>
          <a:p>
            <a:pPr algn="ctr"/>
            <a:r>
              <a:rPr lang="en-US" sz="2400" dirty="0"/>
              <a:t>Selection</a:t>
            </a:r>
          </a:p>
          <a:p>
            <a:pPr algn="ctr"/>
            <a:r>
              <a:rPr lang="en-US" sz="2400" dirty="0"/>
              <a:t>Address</a:t>
            </a:r>
          </a:p>
          <a:p>
            <a:pPr algn="ctr"/>
            <a:r>
              <a:rPr lang="en-US" sz="2400" dirty="0"/>
              <a:t>Pointer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4439432" y="1699708"/>
            <a:ext cx="0" cy="5739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>
            <a:stCxn id="6" idx="7"/>
          </p:cNvCxnSpPr>
          <p:nvPr/>
        </p:nvCxnSpPr>
        <p:spPr bwMode="auto">
          <a:xfrm flipV="1">
            <a:off x="5347100" y="1986688"/>
            <a:ext cx="657303" cy="6629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6" idx="6"/>
          </p:cNvCxnSpPr>
          <p:nvPr/>
        </p:nvCxnSpPr>
        <p:spPr bwMode="auto">
          <a:xfrm flipV="1">
            <a:off x="5723068" y="3550024"/>
            <a:ext cx="1366221" cy="727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5347100" y="4442255"/>
            <a:ext cx="1314607" cy="13154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stCxn id="6" idx="4"/>
          </p:cNvCxnSpPr>
          <p:nvPr/>
        </p:nvCxnSpPr>
        <p:spPr bwMode="auto">
          <a:xfrm>
            <a:off x="4439432" y="4840939"/>
            <a:ext cx="0" cy="7315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0" name="Triangle 59"/>
          <p:cNvSpPr/>
          <p:nvPr/>
        </p:nvSpPr>
        <p:spPr bwMode="auto">
          <a:xfrm>
            <a:off x="4152452" y="1333948"/>
            <a:ext cx="559397" cy="365760"/>
          </a:xfrm>
          <a:prstGeom prst="triangl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1" name="Snip Diagonal Corner Rectangle 60"/>
          <p:cNvSpPr/>
          <p:nvPr/>
        </p:nvSpPr>
        <p:spPr bwMode="auto">
          <a:xfrm>
            <a:off x="5939858" y="1297658"/>
            <a:ext cx="821119" cy="758677"/>
          </a:xfrm>
          <a:prstGeom prst="snip2Diag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3" name="Plaque 62"/>
          <p:cNvSpPr/>
          <p:nvPr/>
        </p:nvSpPr>
        <p:spPr bwMode="auto">
          <a:xfrm>
            <a:off x="7089286" y="3184264"/>
            <a:ext cx="710005" cy="710005"/>
          </a:xfrm>
          <a:prstGeom prst="plaqu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4" name="Chord 63"/>
          <p:cNvSpPr/>
          <p:nvPr/>
        </p:nvSpPr>
        <p:spPr bwMode="auto">
          <a:xfrm rot="14828419">
            <a:off x="6405975" y="5454127"/>
            <a:ext cx="742278" cy="742278"/>
          </a:xfrm>
          <a:prstGeom prst="chor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5" name="Regular Pentagon 64"/>
          <p:cNvSpPr/>
          <p:nvPr/>
        </p:nvSpPr>
        <p:spPr bwMode="auto">
          <a:xfrm>
            <a:off x="4066397" y="5572461"/>
            <a:ext cx="753036" cy="738973"/>
          </a:xfrm>
          <a:prstGeom prst="pentagon">
            <a:avLst/>
          </a:prstGeom>
          <a:solidFill>
            <a:srgbClr val="C1C1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2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for pointing – the </a:t>
            </a:r>
            <a:r>
              <a:rPr lang="en-US" dirty="0" smtClean="0">
                <a:solidFill>
                  <a:srgbClr val="0070C0"/>
                </a:solidFill>
              </a:rPr>
              <a:t>decoder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2-bit number (input) with bits XY and 2</a:t>
            </a:r>
            <a:r>
              <a:rPr lang="en-US" baseline="30000" dirty="0" smtClean="0"/>
              <a:t>2</a:t>
            </a:r>
            <a:r>
              <a:rPr lang="en-US" dirty="0" smtClean="0"/>
              <a:t> =4 locations to point to: D0, D1, D2, D3</a:t>
            </a:r>
          </a:p>
          <a:p>
            <a:r>
              <a:rPr lang="en-US" dirty="0" smtClean="0"/>
              <a:t>Truth table and circuit; 2 inputs, 2</a:t>
            </a:r>
            <a:r>
              <a:rPr lang="en-US" baseline="30000" dirty="0" smtClean="0"/>
              <a:t>2</a:t>
            </a:r>
            <a:r>
              <a:rPr lang="en-US" dirty="0" smtClean="0"/>
              <a:t> outputs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Content Placeholder 5" descr="2x4-deco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1707" y="3283975"/>
            <a:ext cx="4283088" cy="283169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189901"/>
              </p:ext>
            </p:extLst>
          </p:nvPr>
        </p:nvGraphicFramePr>
        <p:xfrm>
          <a:off x="633363" y="3283975"/>
          <a:ext cx="337819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033"/>
                <a:gridCol w="563033"/>
                <a:gridCol w="563033"/>
                <a:gridCol w="563033"/>
                <a:gridCol w="563033"/>
                <a:gridCol w="5630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1C1C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9B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9B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9B98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9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Pointing, larger example – 3x8 Decoder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59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0685" y="5376333"/>
            <a:ext cx="7502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Three address bits 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name</a:t>
            </a:r>
            <a:r>
              <a:rPr lang="en-US" sz="2400" dirty="0" smtClean="0"/>
              <a:t> 2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= 8 locations (8 rows)</a:t>
            </a:r>
          </a:p>
          <a:p>
            <a:r>
              <a:rPr lang="en-US" sz="2400" dirty="0" smtClean="0"/>
              <a:t>Eight outputs, Y</a:t>
            </a:r>
            <a:r>
              <a:rPr lang="en-US" sz="2400" baseline="-25000" dirty="0" smtClean="0"/>
              <a:t>7</a:t>
            </a:r>
            <a:r>
              <a:rPr lang="en-US" sz="2400" dirty="0"/>
              <a:t>Y</a:t>
            </a:r>
            <a:r>
              <a:rPr lang="en-US" sz="2400" baseline="-25000" dirty="0" smtClean="0"/>
              <a:t>6</a:t>
            </a:r>
            <a:r>
              <a:rPr lang="en-US" sz="2400" dirty="0" smtClean="0"/>
              <a:t> … Y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Y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 each </a:t>
            </a:r>
            <a:r>
              <a:rPr lang="en-US" sz="2400" dirty="0" smtClean="0">
                <a:solidFill>
                  <a:srgbClr val="0000FF"/>
                </a:solidFill>
              </a:rPr>
              <a:t>point</a:t>
            </a:r>
            <a:r>
              <a:rPr lang="en-US" sz="2400" dirty="0" smtClean="0"/>
              <a:t> to 1 distinct location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971800" y="2108200"/>
            <a:ext cx="5715000" cy="2829560"/>
          </a:xfrm>
          <a:prstGeom prst="line">
            <a:avLst/>
          </a:prstGeom>
          <a:ln w="5715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1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wish a DRC environment for </a:t>
            </a:r>
            <a:r>
              <a:rPr lang="en-US" dirty="0" smtClean="0"/>
              <a:t>midterm</a:t>
            </a:r>
            <a:endParaRPr lang="en-US" dirty="0"/>
          </a:p>
          <a:p>
            <a:pPr lvl="1"/>
            <a:r>
              <a:rPr lang="en-US" dirty="0"/>
              <a:t>Provide me your Letter of </a:t>
            </a:r>
            <a:r>
              <a:rPr lang="en-US" dirty="0" smtClean="0"/>
              <a:t>Accommodation by Wednesday, Sep. 13</a:t>
            </a:r>
            <a:endParaRPr lang="en-US" dirty="0"/>
          </a:p>
          <a:p>
            <a:pPr lvl="1"/>
            <a:r>
              <a:rPr lang="en-US" dirty="0"/>
              <a:t>Request DRC evening time for </a:t>
            </a:r>
            <a:r>
              <a:rPr lang="en-US" dirty="0" smtClean="0"/>
              <a:t>Sep. 21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 consideration of the CS Career Fair there will be no clicker quiz on Monday, Sep. 11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8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6839"/>
            <a:ext cx="8597900" cy="745196"/>
          </a:xfrm>
        </p:spPr>
        <p:txBody>
          <a:bodyPr/>
          <a:lstStyle/>
          <a:p>
            <a:r>
              <a:rPr lang="en-US" dirty="0" smtClean="0"/>
              <a:t>Lab kit 74HC138  3-to-8 decoder circuit</a:t>
            </a:r>
            <a:endParaRPr lang="en-US" dirty="0"/>
          </a:p>
        </p:txBody>
      </p:sp>
      <p:pic>
        <p:nvPicPr>
          <p:cNvPr id="7" name="Content Placeholder 6" descr="74138 demux circuit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352" y="1993488"/>
            <a:ext cx="5393268" cy="4525963"/>
          </a:xfrm>
        </p:spPr>
      </p:pic>
      <p:sp>
        <p:nvSpPr>
          <p:cNvPr id="8" name="Rounded Rectangle 7"/>
          <p:cNvSpPr/>
          <p:nvPr/>
        </p:nvSpPr>
        <p:spPr>
          <a:xfrm>
            <a:off x="4275667" y="1993488"/>
            <a:ext cx="702733" cy="4525963"/>
          </a:xfrm>
          <a:prstGeom prst="roundRect">
            <a:avLst/>
          </a:prstGeom>
          <a:solidFill>
            <a:srgbClr val="008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65200" y="1993488"/>
            <a:ext cx="3149600" cy="1981200"/>
          </a:xfrm>
          <a:prstGeom prst="roundRect">
            <a:avLst/>
          </a:prstGeom>
          <a:solidFill>
            <a:srgbClr val="0000FF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429933" y="3966293"/>
            <a:ext cx="1676394" cy="2553158"/>
          </a:xfrm>
          <a:prstGeom prst="roundRect">
            <a:avLst/>
          </a:prstGeom>
          <a:solidFill>
            <a:srgbClr val="0000FF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978400" y="1993487"/>
            <a:ext cx="660400" cy="4525963"/>
          </a:xfrm>
          <a:prstGeom prst="roundRect">
            <a:avLst/>
          </a:prstGeom>
          <a:solidFill>
            <a:srgbClr val="0000FF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65199" y="3966292"/>
            <a:ext cx="1464733" cy="1718663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2" idx="3"/>
          </p:cNvCxnSpPr>
          <p:nvPr/>
        </p:nvCxnSpPr>
        <p:spPr>
          <a:xfrm flipV="1">
            <a:off x="2429932" y="4812888"/>
            <a:ext cx="1786468" cy="127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16400" y="2416821"/>
            <a:ext cx="0" cy="3683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299202" y="1993487"/>
            <a:ext cx="423332" cy="482601"/>
          </a:xfrm>
          <a:prstGeom prst="roundRect">
            <a:avLst/>
          </a:prstGeom>
          <a:solidFill>
            <a:srgbClr val="008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299124" y="2874054"/>
            <a:ext cx="423332" cy="482601"/>
          </a:xfrm>
          <a:prstGeom prst="roundRect">
            <a:avLst/>
          </a:prstGeom>
          <a:solidFill>
            <a:srgbClr val="0000FF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299046" y="4167576"/>
            <a:ext cx="423332" cy="482601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773329" y="1959617"/>
            <a:ext cx="1707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 SOP terms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773323" y="2778991"/>
            <a:ext cx="2370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 smtClean="0"/>
              <a:t>Power to drive </a:t>
            </a:r>
            <a:r>
              <a:rPr lang="en-US" sz="2400" smtClean="0"/>
              <a:t>many gate inputs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773317" y="3668851"/>
            <a:ext cx="2223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 smtClean="0"/>
              <a:t>Signals used if wish to link two or four 74138s into larger</a:t>
            </a:r>
            <a:br>
              <a:rPr lang="en-US" sz="2400" dirty="0" smtClean="0"/>
            </a:br>
            <a:r>
              <a:rPr lang="en-US" sz="2400" dirty="0" smtClean="0"/>
              <a:t>4-to-16 or a</a:t>
            </a:r>
            <a:br>
              <a:rPr lang="en-US" sz="2400" dirty="0" smtClean="0"/>
            </a:br>
            <a:r>
              <a:rPr lang="en-US" sz="2400" dirty="0" smtClean="0"/>
              <a:t>5-to-32 decoder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6204" y="1124325"/>
            <a:ext cx="8651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Decoders take in an address, output a selection, </a:t>
            </a:r>
            <a:r>
              <a:rPr lang="en-US" sz="2800" dirty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pointer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Multiplexer/</a:t>
            </a:r>
            <a:r>
              <a:rPr lang="en-US" sz="3200" dirty="0" err="1" smtClean="0"/>
              <a:t>demultiplexer</a:t>
            </a:r>
            <a:r>
              <a:rPr lang="en-US" sz="3200" dirty="0" smtClean="0"/>
              <a:t> for memory access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Bus – collection of N wires used to carry N bits of data simultaneously from place to place</a:t>
            </a:r>
          </a:p>
          <a:p>
            <a:r>
              <a:rPr lang="en-US" dirty="0" smtClean="0"/>
              <a:t>Circuit to select 1 from 2</a:t>
            </a:r>
            <a:r>
              <a:rPr lang="en-US" baseline="30000" dirty="0" smtClean="0"/>
              <a:t>k</a:t>
            </a:r>
            <a:r>
              <a:rPr lang="en-US" dirty="0" smtClean="0"/>
              <a:t> data buses</a:t>
            </a:r>
            <a:endParaRPr lang="en-US" dirty="0"/>
          </a:p>
          <a:p>
            <a:pPr lvl="1"/>
            <a:r>
              <a:rPr lang="en-US" dirty="0" smtClean="0"/>
              <a:t>Multiplexer (Mux):  select 1 of 2</a:t>
            </a:r>
            <a:r>
              <a:rPr lang="en-US" baseline="30000" dirty="0" smtClean="0"/>
              <a:t>k</a:t>
            </a:r>
            <a:r>
              <a:rPr lang="en-US" dirty="0" smtClean="0"/>
              <a:t> input buses and forward selected input to the 1 output bus</a:t>
            </a:r>
          </a:p>
          <a:p>
            <a:pPr lvl="1"/>
            <a:r>
              <a:rPr lang="en-US" dirty="0" err="1" smtClean="0"/>
              <a:t>Demultiplexer</a:t>
            </a:r>
            <a:r>
              <a:rPr lang="en-US" dirty="0" smtClean="0"/>
              <a:t> (</a:t>
            </a:r>
            <a:r>
              <a:rPr lang="en-US" dirty="0" err="1"/>
              <a:t>D</a:t>
            </a:r>
            <a:r>
              <a:rPr lang="en-US" dirty="0" err="1" smtClean="0"/>
              <a:t>emux</a:t>
            </a:r>
            <a:r>
              <a:rPr lang="en-US" dirty="0" smtClean="0"/>
              <a:t>):  forward the 1 input bus to the selected 1 of 2</a:t>
            </a:r>
            <a:r>
              <a:rPr lang="en-US" baseline="30000" dirty="0" smtClean="0"/>
              <a:t>k</a:t>
            </a:r>
            <a:r>
              <a:rPr lang="en-US" dirty="0" smtClean="0"/>
              <a:t> output buses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Mux used to read </a:t>
            </a:r>
            <a:r>
              <a:rPr lang="en-US" dirty="0" smtClean="0"/>
              <a:t>from the pointed to memory location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Demux</a:t>
            </a:r>
            <a:r>
              <a:rPr lang="en-US" dirty="0" smtClean="0">
                <a:solidFill>
                  <a:srgbClr val="0070C0"/>
                </a:solidFill>
              </a:rPr>
              <a:t> used to write</a:t>
            </a:r>
            <a:r>
              <a:rPr lang="en-US" dirty="0" smtClean="0"/>
              <a:t> to the pointed to memory location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74251:  1-of-8 mux/</a:t>
            </a:r>
            <a:r>
              <a:rPr lang="en-US" dirty="0" err="1"/>
              <a:t>d</a:t>
            </a:r>
            <a:r>
              <a:rPr lang="en-US" dirty="0" err="1" smtClean="0"/>
              <a:t>emux</a:t>
            </a:r>
            <a:r>
              <a:rPr lang="en-US" dirty="0" smtClean="0"/>
              <a:t> circuit</a:t>
            </a:r>
            <a:endParaRPr lang="en-US" dirty="0"/>
          </a:p>
        </p:txBody>
      </p:sp>
      <p:pic>
        <p:nvPicPr>
          <p:cNvPr id="5" name="Content Placeholder 4" descr="74251 mux-demux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1100" y="1195669"/>
            <a:ext cx="6781800" cy="5684744"/>
          </a:xfrm>
        </p:spPr>
      </p:pic>
      <p:grpSp>
        <p:nvGrpSpPr>
          <p:cNvPr id="61" name="Group 60"/>
          <p:cNvGrpSpPr/>
          <p:nvPr/>
        </p:nvGrpSpPr>
        <p:grpSpPr>
          <a:xfrm>
            <a:off x="54990" y="4622794"/>
            <a:ext cx="3399410" cy="523220"/>
            <a:chOff x="54990" y="4622794"/>
            <a:chExt cx="3399410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4990" y="4622794"/>
              <a:ext cx="1993899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8 SOP terms</a:t>
              </a:r>
              <a:endParaRPr lang="en-US" sz="2800" dirty="0"/>
            </a:p>
          </p:txBody>
        </p:sp>
        <p:cxnSp>
          <p:nvCxnSpPr>
            <p:cNvPr id="14" name="Straight Arrow Connector 13"/>
            <p:cNvCxnSpPr>
              <a:stCxn id="9" idx="3"/>
            </p:cNvCxnSpPr>
            <p:nvPr/>
          </p:nvCxnSpPr>
          <p:spPr>
            <a:xfrm>
              <a:off x="2048889" y="4884404"/>
              <a:ext cx="1405511" cy="932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60663" y="2582333"/>
            <a:ext cx="5180398" cy="1905884"/>
            <a:chOff x="1660663" y="2582333"/>
            <a:chExt cx="5180398" cy="1905884"/>
          </a:xfrm>
        </p:grpSpPr>
        <p:sp>
          <p:nvSpPr>
            <p:cNvPr id="6" name="TextBox 5"/>
            <p:cNvSpPr txBox="1"/>
            <p:nvPr/>
          </p:nvSpPr>
          <p:spPr>
            <a:xfrm>
              <a:off x="1660663" y="3683888"/>
              <a:ext cx="16206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</a:rPr>
                <a:t>Data path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2226733" y="2582333"/>
              <a:ext cx="4605867" cy="0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327400" y="2854122"/>
              <a:ext cx="3505200" cy="0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35861" y="3133527"/>
              <a:ext cx="3505200" cy="0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335855" y="3404465"/>
              <a:ext cx="3505200" cy="0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335849" y="3675403"/>
              <a:ext cx="3505200" cy="0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335843" y="3946341"/>
              <a:ext cx="3505200" cy="0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335837" y="4217279"/>
              <a:ext cx="3505200" cy="0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335831" y="4488217"/>
              <a:ext cx="3505200" cy="0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327400" y="2582333"/>
              <a:ext cx="0" cy="1905884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699897" y="2700867"/>
            <a:ext cx="2413077" cy="4143820"/>
            <a:chOff x="3699897" y="2700867"/>
            <a:chExt cx="2413077" cy="4143820"/>
          </a:xfrm>
        </p:grpSpPr>
        <p:sp>
          <p:nvSpPr>
            <p:cNvPr id="8" name="TextBox 7"/>
            <p:cNvSpPr txBox="1"/>
            <p:nvPr/>
          </p:nvSpPr>
          <p:spPr>
            <a:xfrm rot="16200000">
              <a:off x="3374665" y="5572023"/>
              <a:ext cx="20221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Control path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4368802" y="3200397"/>
              <a:ext cx="0" cy="164592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4732877" y="3496733"/>
              <a:ext cx="0" cy="132584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5071551" y="3801533"/>
              <a:ext cx="0" cy="1029501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5418692" y="4021667"/>
              <a:ext cx="0" cy="817829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5765833" y="4360333"/>
              <a:ext cx="0" cy="487623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6112974" y="4622794"/>
              <a:ext cx="0" cy="21669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038583" y="2963333"/>
              <a:ext cx="0" cy="1850773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3699897" y="2700867"/>
              <a:ext cx="0" cy="2104766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50698" y="5215478"/>
            <a:ext cx="1931711" cy="1166986"/>
            <a:chOff x="50698" y="5215478"/>
            <a:chExt cx="1931711" cy="1166986"/>
          </a:xfrm>
        </p:grpSpPr>
        <p:sp>
          <p:nvSpPr>
            <p:cNvPr id="10" name="TextBox 9"/>
            <p:cNvSpPr txBox="1"/>
            <p:nvPr/>
          </p:nvSpPr>
          <p:spPr>
            <a:xfrm>
              <a:off x="50698" y="5215478"/>
              <a:ext cx="1363235" cy="116698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800" dirty="0" smtClean="0"/>
                <a:t>3 pairs of input drivers</a:t>
              </a:r>
              <a:endParaRPr lang="en-US" sz="2800" dirty="0"/>
            </a:p>
          </p:txBody>
        </p:sp>
        <p:sp>
          <p:nvSpPr>
            <p:cNvPr id="63" name="Left Brace 62"/>
            <p:cNvSpPr/>
            <p:nvPr/>
          </p:nvSpPr>
          <p:spPr>
            <a:xfrm>
              <a:off x="1718750" y="5309540"/>
              <a:ext cx="263659" cy="955868"/>
            </a:xfrm>
            <a:prstGeom prst="leftBrace">
              <a:avLst>
                <a:gd name="adj1" fmla="val 5971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>
              <a:stCxn id="63" idx="1"/>
            </p:cNvCxnSpPr>
            <p:nvPr/>
          </p:nvCxnSpPr>
          <p:spPr>
            <a:xfrm flipH="1">
              <a:off x="1413933" y="5787474"/>
              <a:ext cx="304817" cy="3726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821292" y="6282256"/>
            <a:ext cx="1249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Enable’</a:t>
            </a:r>
            <a:endParaRPr lang="en-US" sz="28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7205133" y="2506133"/>
            <a:ext cx="1744151" cy="2384524"/>
            <a:chOff x="7205133" y="2506133"/>
            <a:chExt cx="1744151" cy="2384524"/>
          </a:xfrm>
        </p:grpSpPr>
        <p:sp>
          <p:nvSpPr>
            <p:cNvPr id="69" name="Right Brace 68"/>
            <p:cNvSpPr/>
            <p:nvPr/>
          </p:nvSpPr>
          <p:spPr>
            <a:xfrm>
              <a:off x="7205133" y="2506133"/>
              <a:ext cx="431800" cy="2116661"/>
            </a:xfrm>
            <a:prstGeom prst="rightBrace">
              <a:avLst>
                <a:gd name="adj1" fmla="val 29902"/>
                <a:gd name="adj2" fmla="val 50000"/>
              </a:avLst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687728" y="2582333"/>
              <a:ext cx="126155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B1 to B8 are </a:t>
              </a:r>
              <a:r>
                <a:rPr lang="en-US" sz="2400" dirty="0" err="1" smtClean="0"/>
                <a:t>Demux</a:t>
              </a:r>
              <a:r>
                <a:rPr lang="en-US" sz="2400" dirty="0" smtClean="0"/>
                <a:t> outputs, but Mux inputs</a:t>
              </a:r>
              <a:endParaRPr lang="en-US" sz="2400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083463" y="1955769"/>
            <a:ext cx="16259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is	    </a:t>
            </a:r>
            <a:r>
              <a:rPr lang="en-US" sz="2400" dirty="0" err="1" smtClean="0"/>
              <a:t>Demux</a:t>
            </a:r>
            <a:r>
              <a:rPr lang="en-US" sz="2400" dirty="0" smtClean="0"/>
              <a:t> input, Mux output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of 2</a:t>
            </a:r>
            <a:r>
              <a:rPr lang="en-US" baseline="30000" dirty="0" smtClean="0"/>
              <a:t>n</a:t>
            </a:r>
            <a:r>
              <a:rPr lang="en-US" dirty="0" smtClean="0"/>
              <a:t> multiplexer, more abstractly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7570" y="6547587"/>
            <a:ext cx="1986676" cy="193316"/>
          </a:xfrm>
        </p:spPr>
        <p:txBody>
          <a:bodyPr/>
          <a:lstStyle/>
          <a:p>
            <a:r>
              <a:rPr lang="en-US" dirty="0" smtClean="0"/>
              <a:t>© 2017 by George B. Adams III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25522" y="6547587"/>
            <a:ext cx="1905000" cy="193316"/>
          </a:xfrm>
        </p:spPr>
        <p:txBody>
          <a:bodyPr/>
          <a:lstStyle/>
          <a:p>
            <a:fld id="{F616CA18-62AE-B34C-A151-070DF961BCF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685436" y="3626552"/>
            <a:ext cx="4351276" cy="11627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Mux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2940460" y="2751663"/>
            <a:ext cx="17155" cy="87488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3389191" y="2748842"/>
            <a:ext cx="17155" cy="87488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6744788" y="2746021"/>
            <a:ext cx="17155" cy="87488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2764861" y="2257776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213592" y="2254955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55078" y="2252134"/>
            <a:ext cx="77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3600" baseline="30000" dirty="0" smtClean="0"/>
              <a:t>n-1</a:t>
            </a:r>
            <a:endParaRPr lang="en-US" sz="2800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2160906" y="3778952"/>
            <a:ext cx="54751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383713" y="2130781"/>
            <a:ext cx="954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7200" dirty="0" smtClean="0"/>
              <a:t>…</a:t>
            </a:r>
            <a:endParaRPr lang="en-US" sz="7200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2172196" y="3987796"/>
            <a:ext cx="54751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183486" y="4648192"/>
            <a:ext cx="54751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 rot="16200000">
            <a:off x="1780527" y="3941751"/>
            <a:ext cx="655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4400" dirty="0" smtClean="0"/>
              <a:t>…</a:t>
            </a:r>
            <a:endParaRPr lang="en-US" sz="4400" dirty="0"/>
          </a:p>
        </p:txBody>
      </p:sp>
      <p:sp>
        <p:nvSpPr>
          <p:cNvPr id="24" name="TextBox 23"/>
          <p:cNvSpPr txBox="1"/>
          <p:nvPr/>
        </p:nvSpPr>
        <p:spPr>
          <a:xfrm>
            <a:off x="1830714" y="344027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842004" y="3691456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39183" y="4337741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65849" y="1284121"/>
            <a:ext cx="3990451" cy="9541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Input lines; selected from;</a:t>
            </a:r>
            <a:br>
              <a:rPr lang="en-US" sz="2800" dirty="0" smtClean="0"/>
            </a:br>
            <a:r>
              <a:rPr lang="en-US" sz="2800" dirty="0" smtClean="0"/>
              <a:t>one is sent to output</a:t>
            </a:r>
            <a:endParaRPr lang="en-US" sz="2800" dirty="0"/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4852497" y="4747856"/>
            <a:ext cx="17155" cy="87488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4246162" y="5585648"/>
            <a:ext cx="1229824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O</a:t>
            </a:r>
            <a:r>
              <a:rPr lang="en-US" sz="2800" dirty="0" smtClean="0"/>
              <a:t>utput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231019" y="3477886"/>
            <a:ext cx="1509601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r>
              <a:rPr lang="en-US" sz="2800" dirty="0" smtClean="0"/>
              <a:t>Selection </a:t>
            </a:r>
            <a:r>
              <a:rPr lang="en-US" sz="2800" dirty="0" smtClean="0">
                <a:solidFill>
                  <a:srgbClr val="0000FF"/>
                </a:solidFill>
              </a:rPr>
              <a:t>Address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Pointer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8878" y="5245100"/>
            <a:ext cx="212459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No circuit now; just a box labeled Mux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6279371" y="4978400"/>
            <a:ext cx="275707" cy="3683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6055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Multiplexer also used to choose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one of several outcomes</a:t>
            </a:r>
          </a:p>
          <a:p>
            <a:r>
              <a:rPr lang="en-US" dirty="0" smtClean="0"/>
              <a:t>Like a Java switch/case statement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3C6A-BBE0-B94A-B791-E44AA6B2DA5B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5722894" y="3270954"/>
            <a:ext cx="3150828" cy="2863865"/>
            <a:chOff x="5722894" y="3270954"/>
            <a:chExt cx="3150828" cy="2863865"/>
          </a:xfrm>
        </p:grpSpPr>
        <p:grpSp>
          <p:nvGrpSpPr>
            <p:cNvPr id="24" name="Group 23"/>
            <p:cNvGrpSpPr/>
            <p:nvPr/>
          </p:nvGrpSpPr>
          <p:grpSpPr>
            <a:xfrm>
              <a:off x="5722894" y="3270954"/>
              <a:ext cx="3150828" cy="1600194"/>
              <a:chOff x="5359586" y="3194753"/>
              <a:chExt cx="3514136" cy="1784705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5372285" y="3194753"/>
                <a:ext cx="3501437" cy="1784705"/>
                <a:chOff x="5372285" y="3194753"/>
                <a:chExt cx="3501437" cy="1784705"/>
              </a:xfrm>
            </p:grpSpPr>
            <p:pic>
              <p:nvPicPr>
                <p:cNvPr id="19" name="Picture 18" descr="2x1-mux-abstractly-trapezoid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6230651" y="2336387"/>
                  <a:ext cx="1784705" cy="3501437"/>
                </a:xfrm>
                <a:prstGeom prst="rect">
                  <a:avLst/>
                </a:prstGeom>
              </p:spPr>
            </p:pic>
            <p:sp>
              <p:nvSpPr>
                <p:cNvPr id="20" name="Rectangle 19"/>
                <p:cNvSpPr/>
                <p:nvPr/>
              </p:nvSpPr>
              <p:spPr bwMode="auto">
                <a:xfrm>
                  <a:off x="6007100" y="3784600"/>
                  <a:ext cx="546100" cy="3048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 bwMode="auto">
                <a:xfrm>
                  <a:off x="7721600" y="3784600"/>
                  <a:ext cx="546100" cy="3048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" name="Right Triangle 22"/>
              <p:cNvSpPr>
                <a:spLocks noChangeAspect="1"/>
              </p:cNvSpPr>
              <p:nvPr/>
            </p:nvSpPr>
            <p:spPr bwMode="auto">
              <a:xfrm>
                <a:off x="5359586" y="3664652"/>
                <a:ext cx="865516" cy="864168"/>
              </a:xfrm>
              <a:prstGeom prst="rtTriangl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844103" y="4934491"/>
              <a:ext cx="2918898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8000"/>
                  </a:solidFill>
                </a:rPr>
                <a:t>Even more abstract mux symbol used in textbook</a:t>
              </a:r>
              <a:endParaRPr lang="en-US" sz="24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-98237" y="2130781"/>
            <a:ext cx="5635623" cy="4045285"/>
            <a:chOff x="-98237" y="2130781"/>
            <a:chExt cx="5635623" cy="4045285"/>
          </a:xfrm>
        </p:grpSpPr>
        <p:grpSp>
          <p:nvGrpSpPr>
            <p:cNvPr id="33" name="Group 32"/>
            <p:cNvGrpSpPr/>
            <p:nvPr/>
          </p:nvGrpSpPr>
          <p:grpSpPr>
            <a:xfrm>
              <a:off x="-98237" y="2257776"/>
              <a:ext cx="5635623" cy="3918290"/>
              <a:chOff x="-352237" y="2257776"/>
              <a:chExt cx="5635623" cy="391829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635165" y="2257776"/>
                <a:ext cx="4648221" cy="3918290"/>
                <a:chOff x="2451265" y="2252134"/>
                <a:chExt cx="4648221" cy="3918290"/>
              </a:xfrm>
            </p:grpSpPr>
            <p:sp>
              <p:nvSpPr>
                <p:cNvPr id="6" name="Rectangle 5"/>
                <p:cNvSpPr/>
                <p:nvPr/>
              </p:nvSpPr>
              <p:spPr bwMode="auto">
                <a:xfrm>
                  <a:off x="2451265" y="3626552"/>
                  <a:ext cx="4351276" cy="116275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4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ＭＳ Ｐゴシック" charset="0"/>
                    </a:rPr>
                    <a:t>Mux</a:t>
                  </a:r>
                  <a:endParaRPr kumimoji="0" lang="en-US" sz="4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endParaRPr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 bwMode="auto">
                <a:xfrm>
                  <a:off x="2706289" y="2751663"/>
                  <a:ext cx="17155" cy="874889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" name="Straight Arrow Connector 7"/>
                <p:cNvCxnSpPr/>
                <p:nvPr/>
              </p:nvCxnSpPr>
              <p:spPr bwMode="auto">
                <a:xfrm>
                  <a:off x="3155020" y="2748842"/>
                  <a:ext cx="17155" cy="874889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" name="Straight Arrow Connector 8"/>
                <p:cNvCxnSpPr/>
                <p:nvPr/>
              </p:nvCxnSpPr>
              <p:spPr bwMode="auto">
                <a:xfrm>
                  <a:off x="6510617" y="2746021"/>
                  <a:ext cx="17155" cy="874889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2530690" y="2257776"/>
                  <a:ext cx="36665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0</a:t>
                  </a:r>
                  <a:endParaRPr lang="en-US" sz="2800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979421" y="2254955"/>
                  <a:ext cx="36665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1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320907" y="2252134"/>
                  <a:ext cx="77857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2</a:t>
                  </a:r>
                  <a:r>
                    <a:rPr lang="en-US" sz="3600" baseline="30000" dirty="0" smtClean="0"/>
                    <a:t>n-1</a:t>
                  </a:r>
                  <a:endParaRPr lang="en-US" sz="2800" dirty="0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 bwMode="auto">
                <a:xfrm>
                  <a:off x="4618326" y="4747856"/>
                  <a:ext cx="17155" cy="874889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3937852" y="5585648"/>
                  <a:ext cx="1378102" cy="584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dirty="0"/>
                    <a:t>O</a:t>
                  </a:r>
                  <a:r>
                    <a:rPr lang="en-US" sz="3200" dirty="0" smtClean="0"/>
                    <a:t>utput</a:t>
                  </a:r>
                  <a:endParaRPr lang="en-US" sz="3200" dirty="0"/>
                </a:p>
              </p:txBody>
            </p:sp>
          </p:grpSp>
          <p:cxnSp>
            <p:nvCxnSpPr>
              <p:cNvPr id="26" name="Straight Arrow Connector 25"/>
              <p:cNvCxnSpPr/>
              <p:nvPr/>
            </p:nvCxnSpPr>
            <p:spPr bwMode="auto">
              <a:xfrm>
                <a:off x="85235" y="3778952"/>
                <a:ext cx="547511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Straight Arrow Connector 26"/>
              <p:cNvCxnSpPr/>
              <p:nvPr/>
            </p:nvCxnSpPr>
            <p:spPr bwMode="auto">
              <a:xfrm>
                <a:off x="96525" y="3987796"/>
                <a:ext cx="547511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Straight Arrow Connector 27"/>
              <p:cNvCxnSpPr/>
              <p:nvPr/>
            </p:nvCxnSpPr>
            <p:spPr bwMode="auto">
              <a:xfrm>
                <a:off x="107815" y="4648192"/>
                <a:ext cx="547511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9" name="TextBox 28"/>
              <p:cNvSpPr txBox="1"/>
              <p:nvPr/>
            </p:nvSpPr>
            <p:spPr>
              <a:xfrm rot="16200000">
                <a:off x="-295144" y="3941751"/>
                <a:ext cx="65525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r-IN" sz="4400" dirty="0" smtClean="0"/>
                  <a:t>…</a:t>
                </a:r>
                <a:endParaRPr lang="en-US" sz="44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-244957" y="3440279"/>
                <a:ext cx="3666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0</a:t>
                </a:r>
                <a:endParaRPr lang="en-US" sz="28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-233667" y="3691456"/>
                <a:ext cx="3666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1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-236488" y="4337741"/>
                <a:ext cx="3733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n</a:t>
                </a: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549342" y="2130781"/>
              <a:ext cx="95472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7200" dirty="0" smtClean="0"/>
                <a:t>…</a:t>
              </a:r>
              <a:endParaRPr lang="en-US" sz="7200" dirty="0"/>
            </a:p>
          </p:txBody>
        </p:sp>
      </p:grpSp>
      <p:sp>
        <p:nvSpPr>
          <p:cNvPr id="15" name="Rounded Rectangle 14"/>
          <p:cNvSpPr/>
          <p:nvPr/>
        </p:nvSpPr>
        <p:spPr bwMode="auto">
          <a:xfrm>
            <a:off x="5537386" y="2780996"/>
            <a:ext cx="3506253" cy="3519443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14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4-bit binary counter using T flip-flops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 flip-flop changes state if T=1, not if T=0</a:t>
            </a:r>
          </a:p>
          <a:p>
            <a:r>
              <a:rPr lang="en-US" dirty="0"/>
              <a:t>C</a:t>
            </a:r>
            <a:r>
              <a:rPr lang="en-US" dirty="0" smtClean="0"/>
              <a:t>ircuit that </a:t>
            </a:r>
            <a:r>
              <a:rPr lang="en-US" i="1" dirty="0" smtClean="0"/>
              <a:t>counts modulo 2</a:t>
            </a:r>
            <a:r>
              <a:rPr lang="en-US" i="1" baseline="30000" dirty="0" smtClean="0"/>
              <a:t>n</a:t>
            </a:r>
            <a:r>
              <a:rPr lang="en-US" dirty="0" smtClean="0"/>
              <a:t> </a:t>
            </a:r>
          </a:p>
          <a:p>
            <a:r>
              <a:rPr lang="en-US" smtClean="0">
                <a:solidFill>
                  <a:srgbClr val="0000FF"/>
                </a:solidFill>
              </a:rPr>
              <a:t>Think of this circuit as the code written in hardware that implements the binary counting algorithm </a:t>
            </a:r>
            <a:r>
              <a:rPr lang="en-US" smtClean="0"/>
              <a:t>(à la CS251)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6" descr="4-bit-binary-counter-with-t-f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33500"/>
            <a:ext cx="8213558" cy="173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3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counter in lab kit</a:t>
            </a:r>
            <a:endParaRPr lang="en-US" dirty="0"/>
          </a:p>
        </p:txBody>
      </p:sp>
      <p:pic>
        <p:nvPicPr>
          <p:cNvPr id="7" name="Content Placeholder 6" descr="74163 circuit per TI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r="954"/>
          <a:stretch>
            <a:fillRect/>
          </a:stretch>
        </p:blipFill>
        <p:spPr>
          <a:xfrm>
            <a:off x="33891" y="1079500"/>
            <a:ext cx="5272436" cy="577850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97500" y="1193800"/>
            <a:ext cx="3594100" cy="5092700"/>
          </a:xfrm>
        </p:spPr>
        <p:txBody>
          <a:bodyPr/>
          <a:lstStyle/>
          <a:p>
            <a:r>
              <a:rPr lang="en-US" dirty="0" smtClean="0"/>
              <a:t>More complex than previous circuit to include these capabilities</a:t>
            </a:r>
          </a:p>
          <a:p>
            <a:pPr lvl="1"/>
            <a:r>
              <a:rPr lang="en-US" dirty="0" smtClean="0"/>
              <a:t>Can load a chosen 4-bit count value</a:t>
            </a:r>
          </a:p>
          <a:p>
            <a:pPr lvl="1"/>
            <a:r>
              <a:rPr lang="en-US" dirty="0" smtClean="0"/>
              <a:t>Faster, because AND gates are not daisy-chained</a:t>
            </a:r>
          </a:p>
          <a:p>
            <a:pPr lvl="1"/>
            <a:r>
              <a:rPr lang="en-US" dirty="0" err="1" smtClean="0"/>
              <a:t>RCO</a:t>
            </a:r>
            <a:r>
              <a:rPr lang="en-US" dirty="0" smtClean="0"/>
              <a:t> (carry-out) allows n-bit chaining of counters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491" y="1651000"/>
            <a:ext cx="778909" cy="4216400"/>
            <a:chOff x="8491" y="1651000"/>
            <a:chExt cx="778909" cy="4216400"/>
          </a:xfrm>
        </p:grpSpPr>
        <p:sp>
          <p:nvSpPr>
            <p:cNvPr id="8" name="Donut 7"/>
            <p:cNvSpPr/>
            <p:nvPr/>
          </p:nvSpPr>
          <p:spPr bwMode="auto">
            <a:xfrm>
              <a:off x="8491" y="1651000"/>
              <a:ext cx="778909" cy="711200"/>
            </a:xfrm>
            <a:prstGeom prst="donut">
              <a:avLst>
                <a:gd name="adj" fmla="val 10714"/>
              </a:avLst>
            </a:prstGeom>
            <a:solidFill>
              <a:srgbClr val="FF6600"/>
            </a:solidFill>
            <a:ln w="95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Donut 8"/>
            <p:cNvSpPr/>
            <p:nvPr/>
          </p:nvSpPr>
          <p:spPr bwMode="auto">
            <a:xfrm>
              <a:off x="8491" y="2184400"/>
              <a:ext cx="778909" cy="711200"/>
            </a:xfrm>
            <a:prstGeom prst="donut">
              <a:avLst>
                <a:gd name="adj" fmla="val 10714"/>
              </a:avLst>
            </a:prstGeom>
            <a:solidFill>
              <a:srgbClr val="FF6600"/>
            </a:solidFill>
            <a:ln w="95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Donut 9"/>
            <p:cNvSpPr/>
            <p:nvPr/>
          </p:nvSpPr>
          <p:spPr bwMode="auto">
            <a:xfrm>
              <a:off x="8491" y="3175000"/>
              <a:ext cx="778909" cy="711200"/>
            </a:xfrm>
            <a:prstGeom prst="donut">
              <a:avLst>
                <a:gd name="adj" fmla="val 10714"/>
              </a:avLst>
            </a:prstGeom>
            <a:solidFill>
              <a:srgbClr val="FF6600"/>
            </a:solidFill>
            <a:ln w="95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Donut 10"/>
            <p:cNvSpPr/>
            <p:nvPr/>
          </p:nvSpPr>
          <p:spPr bwMode="auto">
            <a:xfrm>
              <a:off x="8491" y="4165600"/>
              <a:ext cx="778909" cy="711200"/>
            </a:xfrm>
            <a:prstGeom prst="donut">
              <a:avLst>
                <a:gd name="adj" fmla="val 10714"/>
              </a:avLst>
            </a:prstGeom>
            <a:solidFill>
              <a:srgbClr val="FF6600"/>
            </a:solidFill>
            <a:ln w="95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Donut 11"/>
            <p:cNvSpPr/>
            <p:nvPr/>
          </p:nvSpPr>
          <p:spPr bwMode="auto">
            <a:xfrm>
              <a:off x="8491" y="5156200"/>
              <a:ext cx="778909" cy="711200"/>
            </a:xfrm>
            <a:prstGeom prst="donut">
              <a:avLst>
                <a:gd name="adj" fmla="val 10714"/>
              </a:avLst>
            </a:prstGeom>
            <a:solidFill>
              <a:srgbClr val="FF6600"/>
            </a:solidFill>
            <a:ln w="95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08037" y="2959100"/>
            <a:ext cx="778909" cy="2654300"/>
            <a:chOff x="1708037" y="2959100"/>
            <a:chExt cx="778909" cy="2654300"/>
          </a:xfrm>
        </p:grpSpPr>
        <p:sp>
          <p:nvSpPr>
            <p:cNvPr id="14" name="Donut 13"/>
            <p:cNvSpPr/>
            <p:nvPr/>
          </p:nvSpPr>
          <p:spPr bwMode="auto">
            <a:xfrm>
              <a:off x="1708037" y="2959100"/>
              <a:ext cx="778909" cy="711200"/>
            </a:xfrm>
            <a:prstGeom prst="donut">
              <a:avLst>
                <a:gd name="adj" fmla="val 10714"/>
              </a:avLst>
            </a:prstGeom>
            <a:solidFill>
              <a:srgbClr val="FF6600"/>
            </a:solidFill>
            <a:ln w="95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Donut 14"/>
            <p:cNvSpPr/>
            <p:nvPr/>
          </p:nvSpPr>
          <p:spPr bwMode="auto">
            <a:xfrm>
              <a:off x="1708037" y="3924300"/>
              <a:ext cx="778909" cy="711200"/>
            </a:xfrm>
            <a:prstGeom prst="donut">
              <a:avLst>
                <a:gd name="adj" fmla="val 10714"/>
              </a:avLst>
            </a:prstGeom>
            <a:solidFill>
              <a:srgbClr val="FF6600"/>
            </a:solidFill>
            <a:ln w="95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Donut 15"/>
            <p:cNvSpPr/>
            <p:nvPr/>
          </p:nvSpPr>
          <p:spPr bwMode="auto">
            <a:xfrm>
              <a:off x="1708037" y="4902200"/>
              <a:ext cx="778909" cy="711200"/>
            </a:xfrm>
            <a:prstGeom prst="donut">
              <a:avLst>
                <a:gd name="adj" fmla="val 10714"/>
              </a:avLst>
            </a:prstGeom>
            <a:solidFill>
              <a:srgbClr val="FF6600"/>
            </a:solidFill>
            <a:ln w="95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7" name="Donut 16"/>
          <p:cNvSpPr/>
          <p:nvPr/>
        </p:nvSpPr>
        <p:spPr bwMode="auto">
          <a:xfrm>
            <a:off x="4512464" y="5987370"/>
            <a:ext cx="778909" cy="711200"/>
          </a:xfrm>
          <a:prstGeom prst="donut">
            <a:avLst>
              <a:gd name="adj" fmla="val 10714"/>
            </a:avLst>
          </a:prstGeom>
          <a:solidFill>
            <a:srgbClr val="FF6600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12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  <p:bldP spid="17" grpId="0" animBg="1"/>
      <p:bldP spid="1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274639"/>
            <a:ext cx="8826500" cy="745196"/>
          </a:xfrm>
        </p:spPr>
        <p:txBody>
          <a:bodyPr/>
          <a:lstStyle/>
          <a:p>
            <a:r>
              <a:rPr lang="en-US" sz="3600" dirty="0" smtClean="0"/>
              <a:t>Binary counter algorithm, with better initialization, I/O, and optimized performance</a:t>
            </a:r>
            <a:endParaRPr lang="en-US" sz="3600" dirty="0"/>
          </a:p>
        </p:txBody>
      </p:sp>
      <p:pic>
        <p:nvPicPr>
          <p:cNvPr id="7" name="Content Placeholder 6" descr="74163 circuit per TI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r="954"/>
          <a:stretch>
            <a:fillRect/>
          </a:stretch>
        </p:blipFill>
        <p:spPr>
          <a:xfrm>
            <a:off x="33891" y="1079500"/>
            <a:ext cx="5272436" cy="577850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97500" y="1193800"/>
            <a:ext cx="3594100" cy="5092700"/>
          </a:xfrm>
        </p:spPr>
        <p:txBody>
          <a:bodyPr/>
          <a:lstStyle/>
          <a:p>
            <a:r>
              <a:rPr lang="en-US" dirty="0" smtClean="0"/>
              <a:t>Core algorithm plus these </a:t>
            </a:r>
            <a:r>
              <a:rPr lang="en-US" dirty="0" smtClean="0">
                <a:solidFill>
                  <a:srgbClr val="0000FF"/>
                </a:solidFill>
              </a:rPr>
              <a:t>user interface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performance</a:t>
            </a:r>
            <a:r>
              <a:rPr lang="en-US" dirty="0" smtClean="0"/>
              <a:t> capabilities:</a:t>
            </a:r>
          </a:p>
          <a:p>
            <a:pPr lvl="1"/>
            <a:r>
              <a:rPr lang="en-US" dirty="0" smtClean="0"/>
              <a:t>Can load a chosen 4-bit count value</a:t>
            </a:r>
          </a:p>
          <a:p>
            <a:pPr lvl="1"/>
            <a:r>
              <a:rPr lang="en-US" dirty="0" smtClean="0"/>
              <a:t>Faster, because AND gates are not daisy-chained</a:t>
            </a:r>
          </a:p>
          <a:p>
            <a:pPr lvl="1"/>
            <a:r>
              <a:rPr lang="en-US" dirty="0" err="1" smtClean="0"/>
              <a:t>RCO</a:t>
            </a:r>
            <a:r>
              <a:rPr lang="en-US" dirty="0" smtClean="0"/>
              <a:t> (carry-out) allows n-bit chaining of counters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9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Combinatorial circuits implement truth tables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Sequential circuits implement finite state machines</a:t>
            </a:r>
          </a:p>
          <a:p>
            <a:r>
              <a:rPr lang="en-US" dirty="0" smtClean="0"/>
              <a:t>Fundamental sequential circuit is the latch and its more usable cousins, the flip-flops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Key basic computer building blocks include: register, decoder, mux/</a:t>
            </a:r>
            <a:r>
              <a:rPr lang="en-US" dirty="0" err="1" smtClean="0">
                <a:solidFill>
                  <a:srgbClr val="0000FF"/>
                </a:solidFill>
              </a:rPr>
              <a:t>demux</a:t>
            </a:r>
            <a:r>
              <a:rPr lang="en-US" dirty="0" smtClean="0">
                <a:solidFill>
                  <a:srgbClr val="0000FF"/>
                </a:solidFill>
              </a:rPr>
              <a:t>, counter</a:t>
            </a:r>
          </a:p>
          <a:p>
            <a:r>
              <a:rPr lang="en-US" dirty="0" smtClean="0"/>
              <a:t>Hardware can be viewed as the lowest level code in a hierarchy of abstraction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024-359D-6B46-98D1-05D86B9A129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1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247965" cy="5084648"/>
          </a:xfrm>
        </p:spPr>
        <p:txBody>
          <a:bodyPr/>
          <a:lstStyle/>
          <a:p>
            <a:r>
              <a:rPr lang="en-US" i="1" dirty="0" smtClean="0">
                <a:solidFill>
                  <a:srgbClr val="0070C0"/>
                </a:solidFill>
              </a:rPr>
              <a:t>Readily-preventable</a:t>
            </a:r>
            <a:r>
              <a:rPr lang="en-US" dirty="0" smtClean="0">
                <a:solidFill>
                  <a:srgbClr val="0070C0"/>
                </a:solidFill>
              </a:rPr>
              <a:t> late assignment submission leniency </a:t>
            </a:r>
            <a:r>
              <a:rPr lang="en-US" dirty="0" smtClean="0"/>
              <a:t>ends Monday, Sep. 11</a:t>
            </a:r>
          </a:p>
          <a:p>
            <a:pPr lvl="1"/>
            <a:r>
              <a:rPr lang="en-US" dirty="0" smtClean="0"/>
              <a:t>Avoid preventable late submission “sad stories”</a:t>
            </a:r>
          </a:p>
          <a:p>
            <a:pPr lvl="2"/>
            <a:r>
              <a:rPr lang="en-US" dirty="0" smtClean="0"/>
              <a:t>I uploaded Word on time, forgot “PDF!” until too late</a:t>
            </a:r>
          </a:p>
          <a:p>
            <a:pPr lvl="2"/>
            <a:r>
              <a:rPr lang="en-US" dirty="0" smtClean="0"/>
              <a:t>I just totally forgot about the deadline</a:t>
            </a:r>
          </a:p>
          <a:p>
            <a:pPr lvl="2"/>
            <a:r>
              <a:rPr lang="en-US" dirty="0" smtClean="0"/>
              <a:t>I started my upload </a:t>
            </a:r>
            <a:r>
              <a:rPr lang="en-US" i="1" dirty="0" smtClean="0"/>
              <a:t>early</a:t>
            </a:r>
            <a:r>
              <a:rPr lang="en-US" dirty="0" smtClean="0"/>
              <a:t>, at 11:57:50 p.m.,</a:t>
            </a:r>
          </a:p>
          <a:p>
            <a:pPr marL="890588" lvl="2" indent="0">
              <a:buNone/>
            </a:pPr>
            <a:r>
              <a:rPr lang="en-US" dirty="0"/>
              <a:t> </a:t>
            </a:r>
            <a:r>
              <a:rPr lang="en-US" dirty="0" smtClean="0"/>
              <a:t>     but it didn’t finish until after 11:58:00 p.m.</a:t>
            </a:r>
          </a:p>
          <a:p>
            <a:pPr marL="890588" lvl="2" indent="0">
              <a:buNone/>
            </a:pPr>
            <a:r>
              <a:rPr lang="en-US" dirty="0"/>
              <a:t>	 </a:t>
            </a:r>
            <a:r>
              <a:rPr lang="en-US" dirty="0" smtClean="0"/>
              <a:t>     because my roommate was binge-watching 8K video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Help yourself live happy; </a:t>
            </a:r>
            <a:r>
              <a:rPr lang="en-US" dirty="0" smtClean="0">
                <a:solidFill>
                  <a:srgbClr val="0070C0"/>
                </a:solidFill>
              </a:rPr>
              <a:t>upload with care, early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The sad story you prevent will be your own</a:t>
            </a:r>
            <a:br>
              <a:rPr lang="en-US" dirty="0" smtClean="0">
                <a:solidFill>
                  <a:srgbClr val="00B050"/>
                </a:solidFill>
              </a:rPr>
            </a:br>
            <a:endParaRPr lang="en-US" dirty="0" smtClean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5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Combinatorial and Sequential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2029"/>
            <a:ext cx="8229600" cy="53232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Combinatorial circuits </a:t>
            </a:r>
            <a:r>
              <a:rPr lang="en-US" dirty="0" smtClean="0"/>
              <a:t>implement </a:t>
            </a:r>
            <a:r>
              <a:rPr lang="en-US" dirty="0" smtClean="0">
                <a:solidFill>
                  <a:srgbClr val="00B050"/>
                </a:solidFill>
              </a:rPr>
              <a:t>Boolean functions</a:t>
            </a:r>
            <a:r>
              <a:rPr lang="en-US" dirty="0" smtClean="0"/>
              <a:t> that are defined by truth tables</a:t>
            </a:r>
          </a:p>
          <a:p>
            <a:pPr lvl="1"/>
            <a:r>
              <a:rPr lang="en-US" dirty="0" smtClean="0"/>
              <a:t>Output = f(inputs);  </a:t>
            </a:r>
            <a:r>
              <a:rPr lang="en-US" i="1" dirty="0" smtClean="0"/>
              <a:t>Inputs alone determine outputs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ability to retain </a:t>
            </a:r>
            <a:r>
              <a:rPr lang="en-US" dirty="0" smtClean="0"/>
              <a:t>a history </a:t>
            </a:r>
            <a:r>
              <a:rPr lang="en-US" dirty="0"/>
              <a:t>of </a:t>
            </a:r>
            <a:r>
              <a:rPr lang="en-US" dirty="0" smtClean="0"/>
              <a:t>previous inputs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Sequential circuits </a:t>
            </a:r>
            <a:r>
              <a:rPr lang="en-US" dirty="0" smtClean="0"/>
              <a:t>implement </a:t>
            </a:r>
            <a:r>
              <a:rPr lang="en-US" dirty="0" smtClean="0">
                <a:solidFill>
                  <a:srgbClr val="00B050"/>
                </a:solidFill>
              </a:rPr>
              <a:t>finite state machines</a:t>
            </a:r>
            <a:r>
              <a:rPr lang="en-US" dirty="0" smtClean="0"/>
              <a:t> (computers) and are defined by next state diagrams</a:t>
            </a:r>
          </a:p>
          <a:p>
            <a:pPr lvl="1"/>
            <a:r>
              <a:rPr lang="en-US" dirty="0" smtClean="0"/>
              <a:t>Memory of all past sequential circuit inputs is represented by the </a:t>
            </a:r>
            <a:r>
              <a:rPr lang="en-US" dirty="0" smtClean="0">
                <a:solidFill>
                  <a:srgbClr val="0070C0"/>
                </a:solidFill>
              </a:rPr>
              <a:t>current state</a:t>
            </a:r>
            <a:r>
              <a:rPr lang="en-US" dirty="0" smtClean="0"/>
              <a:t>, implemented as </a:t>
            </a:r>
            <a:r>
              <a:rPr lang="en-US" dirty="0" smtClean="0">
                <a:solidFill>
                  <a:srgbClr val="FF0000"/>
                </a:solidFill>
              </a:rPr>
              <a:t>bits stored in a register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Next state </a:t>
            </a:r>
            <a:r>
              <a:rPr lang="en-US" dirty="0" smtClean="0"/>
              <a:t>= f(current state, current inputs)</a:t>
            </a:r>
            <a:br>
              <a:rPr lang="en-US" dirty="0" smtClean="0"/>
            </a:br>
            <a:r>
              <a:rPr lang="en-US" dirty="0" smtClean="0"/>
              <a:t>where f( ) is a combinatorial function and circuit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3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circuit viewed in time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Circuit transitions from one state to the next state, and so 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1168400" y="3604275"/>
            <a:ext cx="618067" cy="1642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State </a:t>
            </a:r>
            <a:r>
              <a:rPr lang="en-US" sz="3200" i="1" dirty="0" err="1" smtClean="0">
                <a:solidFill>
                  <a:schemeClr val="tx1"/>
                </a:solidFill>
              </a:rPr>
              <a:t>i</a:t>
            </a:r>
            <a:endParaRPr lang="en-US" sz="3200" i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00027" y="3604269"/>
            <a:ext cx="618067" cy="1642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State </a:t>
            </a:r>
            <a:r>
              <a:rPr lang="en-US" sz="3200" i="1" dirty="0" smtClean="0">
                <a:solidFill>
                  <a:schemeClr val="tx1"/>
                </a:solidFill>
              </a:rPr>
              <a:t>i+1</a:t>
            </a:r>
            <a:endParaRPr lang="en-US" sz="3200" i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31654" y="3604263"/>
            <a:ext cx="618067" cy="1642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State </a:t>
            </a:r>
            <a:r>
              <a:rPr lang="en-US" sz="3200" i="1" dirty="0" smtClean="0">
                <a:solidFill>
                  <a:schemeClr val="tx1"/>
                </a:solidFill>
              </a:rPr>
              <a:t>i+2</a:t>
            </a:r>
            <a:endParaRPr lang="en-US" sz="3200" i="1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83141" y="3845309"/>
            <a:ext cx="2788570" cy="2149439"/>
            <a:chOff x="983141" y="4482834"/>
            <a:chExt cx="2788570" cy="2149439"/>
          </a:xfrm>
        </p:grpSpPr>
        <p:sp>
          <p:nvSpPr>
            <p:cNvPr id="9" name="10-Point Star 8"/>
            <p:cNvSpPr/>
            <p:nvPr/>
          </p:nvSpPr>
          <p:spPr>
            <a:xfrm>
              <a:off x="2404533" y="4482834"/>
              <a:ext cx="1041400" cy="1139031"/>
            </a:xfrm>
            <a:prstGeom prst="star10">
              <a:avLst>
                <a:gd name="adj" fmla="val 26342"/>
                <a:gd name="hf" fmla="val 105146"/>
              </a:avLst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</a:rPr>
                <a:t>f()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786467" y="5054600"/>
              <a:ext cx="846666" cy="8467"/>
            </a:xfrm>
            <a:prstGeom prst="straightConnector1">
              <a:avLst/>
            </a:prstGeom>
            <a:ln w="762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896533" y="5257801"/>
              <a:ext cx="736600" cy="868362"/>
            </a:xfrm>
            <a:prstGeom prst="straightConnector1">
              <a:avLst/>
            </a:prstGeom>
            <a:ln w="762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83141" y="5924387"/>
              <a:ext cx="104637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INPUTS</a:t>
              </a:r>
            </a:p>
            <a:p>
              <a:r>
                <a:rPr lang="en-US" sz="2000" dirty="0"/>
                <a:t>a</a:t>
              </a:r>
              <a:r>
                <a:rPr lang="en-US" sz="2000" dirty="0" smtClean="0"/>
                <a:t>t time </a:t>
              </a:r>
              <a:r>
                <a:rPr lang="en-US" sz="2000" dirty="0" err="1" smtClean="0"/>
                <a:t>i</a:t>
              </a:r>
              <a:endParaRPr lang="en-US" sz="20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3268133" y="5054600"/>
              <a:ext cx="503578" cy="8467"/>
            </a:xfrm>
            <a:prstGeom prst="straightConnector1">
              <a:avLst/>
            </a:prstGeom>
            <a:ln w="762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506304" y="3845303"/>
            <a:ext cx="2788567" cy="2171741"/>
            <a:chOff x="983144" y="4482834"/>
            <a:chExt cx="2788567" cy="2171741"/>
          </a:xfrm>
        </p:grpSpPr>
        <p:sp>
          <p:nvSpPr>
            <p:cNvPr id="23" name="10-Point Star 22"/>
            <p:cNvSpPr/>
            <p:nvPr/>
          </p:nvSpPr>
          <p:spPr>
            <a:xfrm>
              <a:off x="2404533" y="4482834"/>
              <a:ext cx="1041400" cy="1139031"/>
            </a:xfrm>
            <a:prstGeom prst="star10">
              <a:avLst>
                <a:gd name="adj" fmla="val 26342"/>
                <a:gd name="hf" fmla="val 105146"/>
              </a:avLst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</a:rPr>
                <a:t>f()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1786467" y="5054600"/>
              <a:ext cx="846666" cy="8467"/>
            </a:xfrm>
            <a:prstGeom prst="straightConnector1">
              <a:avLst/>
            </a:prstGeom>
            <a:ln w="762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896533" y="5257801"/>
              <a:ext cx="736600" cy="868362"/>
            </a:xfrm>
            <a:prstGeom prst="straightConnector1">
              <a:avLst/>
            </a:prstGeom>
            <a:ln w="762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83144" y="5946689"/>
              <a:ext cx="13044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INPUTS</a:t>
              </a:r>
            </a:p>
            <a:p>
              <a:r>
                <a:rPr lang="en-US" sz="2000" dirty="0"/>
                <a:t>a</a:t>
              </a:r>
              <a:r>
                <a:rPr lang="en-US" sz="2000" dirty="0" smtClean="0"/>
                <a:t>t time i+1</a:t>
              </a:r>
              <a:endParaRPr lang="en-US" sz="20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3268133" y="5054600"/>
              <a:ext cx="503578" cy="8467"/>
            </a:xfrm>
            <a:prstGeom prst="straightConnector1">
              <a:avLst/>
            </a:prstGeom>
            <a:ln w="762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7061194" y="4137658"/>
            <a:ext cx="883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• • •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84454" y="6051730"/>
            <a:ext cx="7169844" cy="369332"/>
            <a:chOff x="155188" y="6055819"/>
            <a:chExt cx="7169844" cy="369332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>
              <a:off x="804725" y="6253316"/>
              <a:ext cx="6520307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155188" y="6055819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Time</a:t>
              </a:r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70156" y="2252549"/>
            <a:ext cx="6377002" cy="1189021"/>
            <a:chOff x="970156" y="2252549"/>
            <a:chExt cx="6377002" cy="1189021"/>
          </a:xfrm>
        </p:grpSpPr>
        <p:sp>
          <p:nvSpPr>
            <p:cNvPr id="10" name="TextBox 9"/>
            <p:cNvSpPr txBox="1"/>
            <p:nvPr/>
          </p:nvSpPr>
          <p:spPr>
            <a:xfrm>
              <a:off x="970156" y="2252549"/>
              <a:ext cx="6377002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Register (collection of 1-bit memories) to hold current state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1527717" y="2652659"/>
              <a:ext cx="0" cy="788911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Group 33"/>
          <p:cNvGrpSpPr/>
          <p:nvPr/>
        </p:nvGrpSpPr>
        <p:grpSpPr>
          <a:xfrm>
            <a:off x="2761786" y="2795239"/>
            <a:ext cx="3876318" cy="1241414"/>
            <a:chOff x="2761786" y="2795239"/>
            <a:chExt cx="3876318" cy="1241414"/>
          </a:xfrm>
        </p:grpSpPr>
        <p:sp>
          <p:nvSpPr>
            <p:cNvPr id="29" name="TextBox 28"/>
            <p:cNvSpPr txBox="1"/>
            <p:nvPr/>
          </p:nvSpPr>
          <p:spPr>
            <a:xfrm>
              <a:off x="2761786" y="2795239"/>
              <a:ext cx="3876318" cy="7078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C</a:t>
              </a:r>
              <a:r>
                <a:rPr lang="en-US" sz="2000" dirty="0" smtClean="0">
                  <a:solidFill>
                    <a:srgbClr val="00B050"/>
                  </a:solidFill>
                </a:rPr>
                <a:t>ombinatorial circuit to compute</a:t>
              </a:r>
            </a:p>
            <a:p>
              <a:r>
                <a:rPr lang="en-US" sz="2000" dirty="0" err="1" smtClean="0">
                  <a:solidFill>
                    <a:srgbClr val="00B050"/>
                  </a:solidFill>
                </a:rPr>
                <a:t>next_state</a:t>
              </a:r>
              <a:r>
                <a:rPr lang="en-US" sz="2000" dirty="0" smtClean="0">
                  <a:solidFill>
                    <a:srgbClr val="00B050"/>
                  </a:solidFill>
                </a:rPr>
                <a:t> = f(current state, inputs)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flipH="1">
              <a:off x="3042619" y="3497945"/>
              <a:ext cx="116011" cy="53870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9591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Improved register component: RS Flip-Flop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RS flip-flop is S’R’ latch controlled by a clock</a:t>
            </a:r>
          </a:p>
          <a:p>
            <a:pPr lvl="1"/>
            <a:r>
              <a:rPr lang="en-US" dirty="0" smtClean="0"/>
              <a:t>If Clock=1, then</a:t>
            </a:r>
            <a:br>
              <a:rPr lang="en-US" dirty="0" smtClean="0"/>
            </a:br>
            <a:r>
              <a:rPr lang="en-US" dirty="0" smtClean="0"/>
              <a:t>S and R inverted</a:t>
            </a:r>
            <a:br>
              <a:rPr lang="en-US" dirty="0" smtClean="0"/>
            </a:br>
            <a:r>
              <a:rPr lang="en-US" dirty="0" smtClean="0"/>
              <a:t>and sent to </a:t>
            </a:r>
            <a:br>
              <a:rPr lang="en-US" dirty="0" smtClean="0"/>
            </a:br>
            <a:r>
              <a:rPr lang="en-US" dirty="0" smtClean="0"/>
              <a:t>latch</a:t>
            </a:r>
          </a:p>
          <a:p>
            <a:pPr lvl="1"/>
            <a:r>
              <a:rPr lang="en-US" dirty="0" smtClean="0"/>
              <a:t>If Clock=0, then</a:t>
            </a:r>
            <a:br>
              <a:rPr lang="en-US" dirty="0" smtClean="0"/>
            </a:br>
            <a:r>
              <a:rPr lang="en-US" dirty="0" smtClean="0"/>
              <a:t>latch sees S’=1</a:t>
            </a:r>
            <a:br>
              <a:rPr lang="en-US" dirty="0" smtClean="0"/>
            </a:br>
            <a:r>
              <a:rPr lang="en-US" dirty="0" smtClean="0"/>
              <a:t>and R’=1</a:t>
            </a:r>
          </a:p>
          <a:p>
            <a:r>
              <a:rPr lang="en-US" dirty="0" smtClean="0"/>
              <a:t>Characteristic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clocked-rs-flip-fl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590" y="1913462"/>
            <a:ext cx="4150984" cy="2253854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89353"/>
              </p:ext>
            </p:extLst>
          </p:nvPr>
        </p:nvGraphicFramePr>
        <p:xfrm>
          <a:off x="4694659" y="4482792"/>
          <a:ext cx="3743299" cy="1919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582"/>
                <a:gridCol w="381262"/>
                <a:gridCol w="909501"/>
                <a:gridCol w="2001954"/>
              </a:tblGrid>
              <a:tr h="3838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6761" marR="76761" marT="38381" marB="383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6761" marR="76761" marT="38381" marB="383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Q(t+1)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6761" marR="76761" marT="38381" marB="383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Comment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6761" marR="76761" marT="38381" marB="38381"/>
                </a:tc>
              </a:tr>
              <a:tr h="3838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76761" marR="76761" marT="38381" marB="383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76761" marR="76761" marT="38381" marB="383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Q(t)</a:t>
                      </a:r>
                      <a:endParaRPr lang="en-US" sz="2000" dirty="0"/>
                    </a:p>
                  </a:txBody>
                  <a:tcPr marL="76761" marR="76761" marT="38381" marB="383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 change</a:t>
                      </a:r>
                      <a:endParaRPr lang="en-US" sz="2000" dirty="0"/>
                    </a:p>
                  </a:txBody>
                  <a:tcPr marL="76761" marR="76761" marT="38381" marB="38381"/>
                </a:tc>
              </a:tr>
              <a:tr h="3838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76761" marR="76761" marT="38381" marB="383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76761" marR="76761" marT="38381" marB="383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76761" marR="76761" marT="38381" marB="383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Reset</a:t>
                      </a:r>
                      <a:endParaRPr lang="en-US" sz="2000" dirty="0"/>
                    </a:p>
                  </a:txBody>
                  <a:tcPr marL="76761" marR="76761" marT="38381" marB="38381"/>
                </a:tc>
              </a:tr>
              <a:tr h="3838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76761" marR="76761" marT="38381" marB="383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76761" marR="76761" marT="38381" marB="383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76761" marR="76761" marT="38381" marB="383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Set</a:t>
                      </a:r>
                      <a:endParaRPr lang="en-US" sz="2000" dirty="0"/>
                    </a:p>
                  </a:txBody>
                  <a:tcPr marL="76761" marR="76761" marT="38381" marB="38381"/>
                </a:tc>
              </a:tr>
              <a:tr h="3838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76761" marR="76761" marT="38381" marB="383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76761" marR="76761" marT="38381" marB="383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marL="76761" marR="76761" marT="38381" marB="383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Not allowed</a:t>
                      </a:r>
                      <a:endParaRPr lang="en-US" sz="2000" dirty="0"/>
                    </a:p>
                  </a:txBody>
                  <a:tcPr marL="76761" marR="76761" marT="38381" marB="3838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32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 (data) Flip-Flop:  simpler to use than RS F-F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 (data) flip-flop is an RS F-F with R = S’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Characteristic</a:t>
            </a:r>
            <a:br>
              <a:rPr lang="en-US" dirty="0" smtClean="0"/>
            </a:br>
            <a:r>
              <a:rPr lang="en-US" dirty="0" smtClean="0"/>
              <a:t>table, </a:t>
            </a:r>
            <a:r>
              <a:rPr lang="en-US" dirty="0" smtClean="0">
                <a:solidFill>
                  <a:srgbClr val="0070C0"/>
                </a:solidFill>
              </a:rPr>
              <a:t>whenever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clock is high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300366"/>
              </p:ext>
            </p:extLst>
          </p:nvPr>
        </p:nvGraphicFramePr>
        <p:xfrm>
          <a:off x="4179573" y="4797776"/>
          <a:ext cx="400494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745"/>
                <a:gridCol w="1083420"/>
                <a:gridCol w="23847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Q(t+1)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Comment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Reset, or clear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Set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clocked-d-flip-fl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336" y="1799165"/>
            <a:ext cx="6073329" cy="271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F-F easier to use in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flip-flops are sensitive to their input whenever the Clock is at the high logic level</a:t>
            </a:r>
          </a:p>
          <a:p>
            <a:r>
              <a:rPr lang="en-US" dirty="0" smtClean="0"/>
              <a:t>Want to have more precise control of when flip-flop will sense its input</a:t>
            </a:r>
          </a:p>
          <a:p>
            <a:pPr lvl="1"/>
            <a:r>
              <a:rPr lang="en-US" dirty="0" smtClean="0"/>
              <a:t>Prevent F-F from watching the changeable output of a continuously computing  combinatorial circuit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logic signal voltage waveform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a precise marker of time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07314" y="4855895"/>
            <a:ext cx="1045308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44073" y="3640635"/>
            <a:ext cx="1045308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80832" y="4867625"/>
            <a:ext cx="1045308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617591" y="3652365"/>
            <a:ext cx="1045308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54350" y="4879355"/>
            <a:ext cx="1045308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952622" y="3640635"/>
            <a:ext cx="191451" cy="121526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426140" y="3652365"/>
            <a:ext cx="191451" cy="120353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89381" y="3640635"/>
            <a:ext cx="191451" cy="123872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62899" y="3652365"/>
            <a:ext cx="191451" cy="122699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913179" y="4851991"/>
            <a:ext cx="5992344" cy="23460"/>
            <a:chOff x="1608019" y="4372711"/>
            <a:chExt cx="5992344" cy="2346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608019" y="4372711"/>
              <a:ext cx="1045308" cy="0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081537" y="4384441"/>
              <a:ext cx="1045308" cy="0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555055" y="4396171"/>
              <a:ext cx="1045308" cy="0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149938" y="3646500"/>
            <a:ext cx="3518826" cy="11730"/>
            <a:chOff x="2844778" y="3167220"/>
            <a:chExt cx="3518826" cy="1173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2844778" y="3167220"/>
              <a:ext cx="1045308" cy="0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318296" y="3178950"/>
              <a:ext cx="1045308" cy="0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958487" y="3646500"/>
            <a:ext cx="2664969" cy="1215260"/>
            <a:chOff x="2653327" y="3167220"/>
            <a:chExt cx="2664969" cy="1215260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2653327" y="3167220"/>
              <a:ext cx="191451" cy="1215260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126845" y="3178950"/>
              <a:ext cx="191451" cy="1203530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195246" y="3646500"/>
            <a:ext cx="2664969" cy="1238720"/>
            <a:chOff x="4036621" y="3313755"/>
            <a:chExt cx="2664969" cy="123872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4036621" y="3313755"/>
              <a:ext cx="191451" cy="1238720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510139" y="3325485"/>
              <a:ext cx="191451" cy="1226990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1507362" y="5291286"/>
            <a:ext cx="2519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1)  Low level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13254" y="5292655"/>
            <a:ext cx="5732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1)  Low level		</a:t>
            </a:r>
            <a:r>
              <a:rPr lang="en-US" sz="3600" dirty="0" smtClean="0">
                <a:solidFill>
                  <a:srgbClr val="FF0000"/>
                </a:solidFill>
              </a:rPr>
              <a:t>2) High level</a:t>
            </a:r>
            <a:r>
              <a:rPr lang="en-US" sz="3600" dirty="0" smtClean="0"/>
              <a:t>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13254" y="5300721"/>
            <a:ext cx="57323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1)  Low level		2) High level 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3) Rising edge</a:t>
            </a:r>
            <a:r>
              <a:rPr lang="en-US" sz="3600" dirty="0" smtClean="0"/>
              <a:t>		</a:t>
            </a:r>
            <a:endParaRPr lang="en-US" sz="3600" dirty="0"/>
          </a:p>
        </p:txBody>
      </p:sp>
      <p:sp>
        <p:nvSpPr>
          <p:cNvPr id="37" name="TextBox 36"/>
          <p:cNvSpPr txBox="1"/>
          <p:nvPr/>
        </p:nvSpPr>
        <p:spPr>
          <a:xfrm>
            <a:off x="1516123" y="5300721"/>
            <a:ext cx="6129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1)  Low level		2) High level </a:t>
            </a:r>
          </a:p>
          <a:p>
            <a:r>
              <a:rPr lang="en-US" sz="3600" dirty="0" smtClean="0"/>
              <a:t>3) Rising edge		</a:t>
            </a:r>
            <a:r>
              <a:rPr lang="en-US" sz="3600" dirty="0" smtClean="0">
                <a:solidFill>
                  <a:srgbClr val="FF0000"/>
                </a:solidFill>
              </a:rPr>
              <a:t>4) Falling edge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16123" y="5295770"/>
            <a:ext cx="6129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1)  Low level		2) High level </a:t>
            </a:r>
          </a:p>
          <a:p>
            <a:r>
              <a:rPr lang="en-US" sz="3600" dirty="0" smtClean="0"/>
              <a:t>3) Rising edge		4) Falling edge</a:t>
            </a:r>
            <a:endParaRPr lang="en-US" sz="3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907314" y="3467699"/>
            <a:ext cx="7130321" cy="369332"/>
            <a:chOff x="1602154" y="2988419"/>
            <a:chExt cx="7130321" cy="369332"/>
          </a:xfrm>
        </p:grpSpPr>
        <p:sp>
          <p:nvSpPr>
            <p:cNvPr id="4" name="Rectangle 3"/>
            <p:cNvSpPr/>
            <p:nvPr/>
          </p:nvSpPr>
          <p:spPr>
            <a:xfrm>
              <a:off x="1602154" y="3077392"/>
              <a:ext cx="5992343" cy="276810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94498" y="2988419"/>
              <a:ext cx="1137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 band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13176" y="4607799"/>
            <a:ext cx="7084516" cy="369332"/>
            <a:chOff x="1608016" y="4128519"/>
            <a:chExt cx="7084516" cy="369332"/>
          </a:xfrm>
        </p:grpSpPr>
        <p:sp>
          <p:nvSpPr>
            <p:cNvPr id="40" name="Rectangle 39"/>
            <p:cNvSpPr/>
            <p:nvPr/>
          </p:nvSpPr>
          <p:spPr>
            <a:xfrm>
              <a:off x="1608016" y="4190430"/>
              <a:ext cx="5992343" cy="276810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97498" y="4128519"/>
              <a:ext cx="109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 band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83548" y="2483278"/>
            <a:ext cx="5016066" cy="912968"/>
            <a:chOff x="1478388" y="1541068"/>
            <a:chExt cx="5016066" cy="912968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1602154" y="2042170"/>
              <a:ext cx="0" cy="41186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629918" y="2040121"/>
              <a:ext cx="0" cy="41186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657682" y="2038072"/>
              <a:ext cx="0" cy="41186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685446" y="2036023"/>
              <a:ext cx="0" cy="41186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713210" y="2033974"/>
              <a:ext cx="0" cy="41186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1608019" y="2042170"/>
              <a:ext cx="4467957" cy="0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478388" y="1541068"/>
              <a:ext cx="5016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</a:t>
              </a:r>
              <a:r>
                <a:rPr lang="en-US" sz="3200" baseline="30000" dirty="0" smtClean="0"/>
                <a:t>-9</a:t>
              </a:r>
              <a:r>
                <a:rPr lang="en-US" sz="2400" dirty="0" smtClean="0"/>
                <a:t>seconds per tic mark, for example</a:t>
              </a:r>
              <a:endParaRPr lang="en-US" sz="240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90794" y="1992301"/>
            <a:ext cx="240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Time advances </a:t>
            </a:r>
            <a:r>
              <a:rPr lang="en-US" sz="2400" dirty="0" smtClean="0">
                <a:sym typeface="Wingdings"/>
              </a:rPr>
              <a:t>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851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5" grpId="0"/>
      <p:bldP spid="35" grpId="1"/>
      <p:bldP spid="36" grpId="0"/>
      <p:bldP spid="36" grpId="1"/>
      <p:bldP spid="37" grpId="0"/>
      <p:bldP spid="37" grpId="1"/>
      <p:bldP spid="38" grpId="0"/>
    </p:bldLst>
  </p:timing>
</p:sld>
</file>

<file path=ppt/theme/theme1.xml><?xml version="1.0" encoding="utf-8"?>
<a:theme xmlns:a="http://schemas.openxmlformats.org/drawingml/2006/main" name="TM10203755">
  <a:themeElements>
    <a:clrScheme name="Office Theme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6611</TotalTime>
  <Words>1507</Words>
  <Application>Microsoft Macintosh PowerPoint</Application>
  <PresentationFormat>On-screen Show (4:3)</PresentationFormat>
  <Paragraphs>448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Calibri</vt:lpstr>
      <vt:lpstr>Mangal</vt:lpstr>
      <vt:lpstr>ＭＳ Ｐゴシック</vt:lpstr>
      <vt:lpstr>Palatino</vt:lpstr>
      <vt:lpstr>Times New Roman</vt:lpstr>
      <vt:lpstr>Wingdings</vt:lpstr>
      <vt:lpstr>Arial</vt:lpstr>
      <vt:lpstr>TM10203755</vt:lpstr>
      <vt:lpstr>Lecture 08 – Sequential circuits and key computer building blocks</vt:lpstr>
      <vt:lpstr>Announcements</vt:lpstr>
      <vt:lpstr>Announcements</vt:lpstr>
      <vt:lpstr>Combinatorial and Sequential circuits</vt:lpstr>
      <vt:lpstr>Sequential circuit viewed in time </vt:lpstr>
      <vt:lpstr>Improved register component: RS Flip-Flop</vt:lpstr>
      <vt:lpstr>D (data) Flip-Flop:  simpler to use than RS F-F</vt:lpstr>
      <vt:lpstr>Making F-F easier to use in time</vt:lpstr>
      <vt:lpstr>Digital logic signal voltage waveform</vt:lpstr>
      <vt:lpstr>Digital waveform</vt:lpstr>
      <vt:lpstr>Flip-flop design using clock edges</vt:lpstr>
      <vt:lpstr>Edge-triggered, n-bit register</vt:lpstr>
      <vt:lpstr>Putting together the sequential circuit</vt:lpstr>
      <vt:lpstr>The sequential circuit - abstractly</vt:lpstr>
      <vt:lpstr>Sequential circuit &amp; program execution</vt:lpstr>
      <vt:lpstr>Pointing – a fundamental program action </vt:lpstr>
      <vt:lpstr>Pointing, visually</vt:lpstr>
      <vt:lpstr>Circuit for pointing – the decoder</vt:lpstr>
      <vt:lpstr>Pointing, larger example – 3x8 Decoder</vt:lpstr>
      <vt:lpstr>Lab kit 74HC138  3-to-8 decoder circuit</vt:lpstr>
      <vt:lpstr>Multiplexer/demultiplexer for memory access</vt:lpstr>
      <vt:lpstr>74251:  1-of-8 mux/demux circuit</vt:lpstr>
      <vt:lpstr>1 of 2n multiplexer, more abstractly</vt:lpstr>
      <vt:lpstr>Multiplexer also used to choose</vt:lpstr>
      <vt:lpstr>4-bit binary counter using T flip-flops</vt:lpstr>
      <vt:lpstr>Binary counter in lab kit</vt:lpstr>
      <vt:lpstr>Binary counter algorithm, with better initialization, I/O, and optimized performance</vt:lpstr>
      <vt:lpstr>Summary</vt:lpstr>
    </vt:vector>
  </TitlesOfParts>
  <Company>Purdue University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CS250 Computer Architecture</dc:title>
  <dc:creator>George Adams</dc:creator>
  <cp:lastModifiedBy>George Bunch Adams III</cp:lastModifiedBy>
  <cp:revision>264</cp:revision>
  <dcterms:created xsi:type="dcterms:W3CDTF">2017-01-09T11:24:18Z</dcterms:created>
  <dcterms:modified xsi:type="dcterms:W3CDTF">2017-09-08T20:37:59Z</dcterms:modified>
</cp:coreProperties>
</file>