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628" r:id="rId2"/>
    <p:sldId id="629" r:id="rId3"/>
    <p:sldId id="631" r:id="rId4"/>
    <p:sldId id="632" r:id="rId5"/>
    <p:sldId id="635" r:id="rId6"/>
    <p:sldId id="636" r:id="rId7"/>
    <p:sldId id="637" r:id="rId8"/>
    <p:sldId id="638" r:id="rId9"/>
    <p:sldId id="639" r:id="rId10"/>
    <p:sldId id="640" r:id="rId11"/>
    <p:sldId id="641" r:id="rId12"/>
    <p:sldId id="642" r:id="rId13"/>
    <p:sldId id="643" r:id="rId14"/>
    <p:sldId id="645" r:id="rId15"/>
    <p:sldId id="644" r:id="rId16"/>
    <p:sldId id="1453" r:id="rId17"/>
    <p:sldId id="1455" r:id="rId18"/>
    <p:sldId id="1456" r:id="rId19"/>
    <p:sldId id="64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259"/>
    <p:restoredTop sz="91356"/>
  </p:normalViewPr>
  <p:slideViewPr>
    <p:cSldViewPr snapToGrid="0" snapToObjects="1">
      <p:cViewPr>
        <p:scale>
          <a:sx n="122" d="100"/>
          <a:sy n="122" d="100"/>
        </p:scale>
        <p:origin x="5192" y="1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6FA2-1D2A-6549-80D6-0C23207994F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E491D-C553-0E47-B5E2-359F3871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4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Von Neumann clearly better at social media than Aiken (Harvard vs</a:t>
            </a:r>
            <a:r>
              <a:rPr lang="en-US" sz="1200" baseline="0" dirty="0" smtClean="0"/>
              <a:t> Von Neumann architectures)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like most programs you wrote for CS180 and CS240.  Is like the IRC Chat server that you wrote,</a:t>
            </a:r>
            <a:r>
              <a:rPr lang="en-US" baseline="0" dirty="0" smtClean="0"/>
              <a:t> Spring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9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Simple, single purpose computers often do not have</a:t>
            </a:r>
            <a:r>
              <a:rPr lang="en-US" baseline="0" dirty="0" smtClean="0"/>
              <a:t> a HALT instruction:  Apple TV, a microwave oven controller, </a:t>
            </a:r>
            <a:r>
              <a:rPr lang="mr-IN" baseline="0" dirty="0" smtClean="0"/>
              <a:t>…</a:t>
            </a:r>
            <a:endParaRPr lang="en-US" baseline="0" dirty="0" smtClean="0"/>
          </a:p>
          <a:p>
            <a:r>
              <a:rPr lang="en-US" baseline="0" dirty="0" smtClean="0"/>
              <a:t>For these computer systems, to stop execution we must remove the power 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0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9440" y="3581400"/>
            <a:ext cx="5235138" cy="1905000"/>
          </a:xfrm>
        </p:spPr>
        <p:txBody>
          <a:bodyPr/>
          <a:lstStyle>
            <a:lvl1pPr marL="0" indent="0">
              <a:buFont typeface="Wingdings" charset="0"/>
              <a:buNone/>
              <a:defRPr sz="2800">
                <a:latin typeface="Palatino"/>
                <a:cs typeface="Palatino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512284"/>
            <a:ext cx="1966344" cy="19331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 dirty="0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05254"/>
            <a:ext cx="1905000" cy="200346"/>
          </a:xfrm>
        </p:spPr>
        <p:txBody>
          <a:bodyPr/>
          <a:lstStyle>
            <a:lvl1pPr>
              <a:defRPr/>
            </a:lvl1pPr>
          </a:lstStyle>
          <a:p>
            <a:fld id="{4D2D4257-6C15-224C-8DC2-DCD1A34E52A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88066" name="Oval 2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8067" name="Rectangle 3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F17C3-15C2-DE46-A6A4-6FC2E4FFC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71EFE-CF74-014A-B355-1FE784D8A8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6CA18-62AE-B34C-A151-070DF961BC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4F1BF-07F9-B647-8658-AC5FA594F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F5024-359D-6B46-98D1-05D86B9A12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AC6A8-8C03-6943-85EF-B4FF116F35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C3C6A-BBE0-B94A-B791-E44AA6B2DA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C6648-A2D1-2B45-B1A1-07A4BC236D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E9F4B-0DFF-E349-9FC8-2EF87F8443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A1627-C93F-144E-9BE4-AD3FCD384D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96147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447794" y="962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6830" y="96839"/>
            <a:ext cx="8240861" cy="74519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830" y="1171186"/>
            <a:ext cx="8247965" cy="492481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7570" y="6505254"/>
            <a:ext cx="1986676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ea typeface="ＭＳ Ｐゴシック" charset="0"/>
              </a:rPr>
              <a:t>© 2017 by George B. Adams III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5522" y="6505254"/>
            <a:ext cx="1905000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D326016-910B-5547-A662-1BDDCCEB8203}" type="slidenum">
              <a:rPr lang="en-US" smtClean="0"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¡"/>
        <a:defRPr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ba@purdue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8200" y="3581399"/>
            <a:ext cx="7620000" cy="2704165"/>
          </a:xfrm>
        </p:spPr>
        <p:txBody>
          <a:bodyPr/>
          <a:lstStyle/>
          <a:p>
            <a:r>
              <a:rPr lang="en-US" sz="2400" dirty="0" smtClean="0"/>
              <a:t>2017.09.11</a:t>
            </a:r>
          </a:p>
          <a:p>
            <a:endParaRPr lang="en-US" sz="2400" dirty="0" smtClean="0"/>
          </a:p>
          <a:p>
            <a:pPr algn="r"/>
            <a:r>
              <a:rPr lang="en-US" sz="2400" dirty="0" smtClean="0"/>
              <a:t>Details create the big picture.</a:t>
            </a:r>
          </a:p>
          <a:p>
            <a:pPr algn="r"/>
            <a:r>
              <a:rPr lang="en-US" sz="2400" dirty="0" smtClean="0"/>
              <a:t>– Sanford Weill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© 2017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47440" y="1443038"/>
            <a:ext cx="8305800" cy="1600200"/>
          </a:xfrm>
        </p:spPr>
        <p:txBody>
          <a:bodyPr/>
          <a:lstStyle/>
          <a:p>
            <a:r>
              <a:rPr lang="en-US" smtClean="0"/>
              <a:t>Lectures 09 </a:t>
            </a:r>
            <a:r>
              <a:rPr lang="en-US" dirty="0" smtClean="0"/>
              <a:t>– Processors:  An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processor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programmable logic processor is often called the CPU (Central Processing Unit)</a:t>
            </a:r>
          </a:p>
          <a:p>
            <a:r>
              <a:rPr lang="en-US" dirty="0" smtClean="0"/>
              <a:t>CPUs today usually comprise a collection of </a:t>
            </a:r>
            <a:r>
              <a:rPr lang="en-US" dirty="0" smtClean="0">
                <a:solidFill>
                  <a:srgbClr val="0000FF"/>
                </a:solidFill>
              </a:rPr>
              <a:t>specialized computational engines</a:t>
            </a:r>
          </a:p>
          <a:p>
            <a:pPr lvl="1"/>
            <a:r>
              <a:rPr lang="en-US" dirty="0" smtClean="0"/>
              <a:t>Graphics:  accelerates the processing needed for video games; packed as a </a:t>
            </a:r>
            <a:r>
              <a:rPr lang="en-US" dirty="0" smtClean="0">
                <a:solidFill>
                  <a:srgbClr val="0000FF"/>
                </a:solidFill>
              </a:rPr>
              <a:t>core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chip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0000FF"/>
                </a:solidFill>
              </a:rPr>
              <a:t>card</a:t>
            </a:r>
          </a:p>
          <a:p>
            <a:pPr lvl="1"/>
            <a:r>
              <a:rPr lang="en-US" dirty="0" smtClean="0"/>
              <a:t>Pattern:  accelerates searches and queries</a:t>
            </a:r>
          </a:p>
          <a:p>
            <a:pPr lvl="1"/>
            <a:r>
              <a:rPr lang="en-US" dirty="0" smtClean="0"/>
              <a:t>AI:  accelerates learning algorithms</a:t>
            </a:r>
          </a:p>
          <a:p>
            <a:pPr lvl="1"/>
            <a:r>
              <a:rPr lang="en-US" dirty="0" smtClean="0"/>
              <a:t>Others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63606"/>
            <a:ext cx="8428570" cy="492481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Processors used in a wide variety of roles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Coprocessor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</a:t>
            </a:r>
            <a:r>
              <a:rPr lang="en-US" dirty="0" smtClean="0"/>
              <a:t>perate with and under control of another, more sophisticated processor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Implies separately packaged from controlling processor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Microcontroller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Used to indicate processor is dedicated to control of a physical system, e.g., electro-mechanical robot joint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Embedded system processor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Runs a smart gadget – router, phone, Blu-ray player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General-purpose processor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Heart of the personal computer, warehouse computer, smartphone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microcontroller application</a:t>
            </a:r>
            <a:endParaRPr lang="en-US" dirty="0"/>
          </a:p>
        </p:txBody>
      </p:sp>
      <p:pic>
        <p:nvPicPr>
          <p:cNvPr id="6" name="Content Placeholder 5" descr="figure-4.5.jpe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" r="489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memories can be written to only once and then read from many times, called a Read-Only Memory (ROM)</a:t>
            </a:r>
          </a:p>
          <a:p>
            <a:r>
              <a:rPr lang="en-US" dirty="0" smtClean="0"/>
              <a:t>Program for a microcontroller typically is stored in ROM, e.g., automobile engine control computer</a:t>
            </a:r>
          </a:p>
          <a:p>
            <a:r>
              <a:rPr lang="en-US" dirty="0" smtClean="0"/>
              <a:t>Some ROM can be re-written, PROM (programmable ROM)</a:t>
            </a:r>
          </a:p>
          <a:p>
            <a:r>
              <a:rPr lang="en-US" dirty="0" smtClean="0"/>
              <a:t>Embedded system processor often PROM to permit </a:t>
            </a:r>
            <a:r>
              <a:rPr lang="en-US" dirty="0" smtClean="0">
                <a:solidFill>
                  <a:srgbClr val="0000FF"/>
                </a:solidFill>
              </a:rPr>
              <a:t>firmware</a:t>
            </a:r>
            <a:r>
              <a:rPr lang="en-US" dirty="0" smtClean="0"/>
              <a:t> upgrades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translation to machine code</a:t>
            </a:r>
            <a:endParaRPr lang="en-US" dirty="0"/>
          </a:p>
        </p:txBody>
      </p:sp>
      <p:pic>
        <p:nvPicPr>
          <p:cNvPr id="6" name="Content Placeholder 5" descr="figure-4.6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01" r="-5101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44600" y="2514600"/>
            <a:ext cx="7391767" cy="2823865"/>
            <a:chOff x="1244600" y="2514600"/>
            <a:chExt cx="7391767" cy="2823865"/>
          </a:xfrm>
        </p:grpSpPr>
        <p:sp>
          <p:nvSpPr>
            <p:cNvPr id="3" name="Donut 2"/>
            <p:cNvSpPr/>
            <p:nvPr/>
          </p:nvSpPr>
          <p:spPr bwMode="auto">
            <a:xfrm>
              <a:off x="6934200" y="2514600"/>
              <a:ext cx="1143000" cy="1358900"/>
            </a:xfrm>
            <a:prstGeom prst="donut">
              <a:avLst>
                <a:gd name="adj" fmla="val 942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44600" y="4876800"/>
              <a:ext cx="7391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50000"/>
                    </a:schemeClr>
                  </a:solidFill>
                </a:rPr>
                <a:t>Fetched from memory and executed within the processor</a:t>
              </a:r>
              <a:endParaRPr lang="en-US" sz="2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7518400" y="3949700"/>
              <a:ext cx="0" cy="100330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CC9900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6378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Fetch-Execute algorith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25769"/>
            <a:ext cx="8247965" cy="5070231"/>
          </a:xfrm>
        </p:spPr>
        <p:txBody>
          <a:bodyPr/>
          <a:lstStyle/>
          <a:p>
            <a:r>
              <a:rPr lang="en-US" dirty="0" smtClean="0"/>
              <a:t>At highest level of abstraction, a processor circuit is designed to do this: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254724"/>
            <a:ext cx="8229600" cy="470095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charset="0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Repeat forever</a:t>
            </a:r>
            <a:r>
              <a:rPr lang="en-US" dirty="0" smtClean="0">
                <a:solidFill>
                  <a:srgbClr val="0000FF"/>
                </a:solidFill>
              </a:rPr>
              <a:t>*</a:t>
            </a:r>
            <a:r>
              <a:rPr lang="en-US" dirty="0" smtClean="0">
                <a:solidFill>
                  <a:srgbClr val="FF0000"/>
                </a:solidFill>
              </a:rPr>
              <a:t> {</a:t>
            </a:r>
          </a:p>
          <a:p>
            <a:pPr marL="0" indent="0">
              <a:buFont typeface="Wingdings" charset="0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FETCH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008000"/>
                </a:solidFill>
              </a:rPr>
              <a:t>access the next program instruction</a:t>
            </a:r>
          </a:p>
          <a:p>
            <a:pPr marL="0" indent="0">
              <a:buFont typeface="Wingdings" charset="0"/>
              <a:buNone/>
            </a:pPr>
            <a:r>
              <a:rPr lang="en-US" dirty="0" smtClean="0"/>
              <a:t>		from the location where it is stored.</a:t>
            </a:r>
          </a:p>
          <a:p>
            <a:pPr marL="0" indent="0">
              <a:buFont typeface="Wingdings" charset="0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EXECUTE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008000"/>
                </a:solidFill>
              </a:rPr>
              <a:t>perform the action(s)</a:t>
            </a:r>
            <a:r>
              <a:rPr lang="en-US" dirty="0" smtClean="0"/>
              <a:t> described by 		the instruction.</a:t>
            </a:r>
          </a:p>
          <a:p>
            <a:pPr marL="0" indent="0">
              <a:buFont typeface="Wingdings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lnSpc>
                <a:spcPct val="60000"/>
              </a:lnSpc>
              <a:buFont typeface="Wingdings" charset="0"/>
              <a:buNone/>
            </a:pPr>
            <a:endParaRPr lang="en-US" dirty="0" smtClean="0"/>
          </a:p>
          <a:p>
            <a:pPr marL="0" indent="0">
              <a:lnSpc>
                <a:spcPct val="60000"/>
              </a:lnSpc>
              <a:buFont typeface="Wingdings" charset="0"/>
              <a:buNone/>
            </a:pPr>
            <a:r>
              <a:rPr lang="en-US" dirty="0" smtClean="0">
                <a:solidFill>
                  <a:srgbClr val="0000FF"/>
                </a:solidFill>
              </a:rPr>
              <a:t>*</a:t>
            </a:r>
            <a:r>
              <a:rPr lang="en-US" sz="2000" dirty="0" smtClean="0">
                <a:solidFill>
                  <a:srgbClr val="0000FF"/>
                </a:solidFill>
              </a:rPr>
              <a:t>Provided the hardware receives power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and has not been instructed to halt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is a sequence of instructions</a:t>
            </a:r>
          </a:p>
          <a:p>
            <a:r>
              <a:rPr lang="en-US" dirty="0" smtClean="0"/>
              <a:t>Memory hardware can be designed as a sequence of locations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075734" y="3431696"/>
            <a:ext cx="1387724" cy="33348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77522" y="3853038"/>
            <a:ext cx="1387724" cy="33348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79310" y="4274380"/>
            <a:ext cx="1387724" cy="33348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81098" y="4695722"/>
            <a:ext cx="1387724" cy="33348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66932" y="3433487"/>
            <a:ext cx="1387724" cy="333488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68720" y="3854829"/>
            <a:ext cx="1387724" cy="333488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70508" y="4276171"/>
            <a:ext cx="1387724" cy="333488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772296" y="4697513"/>
            <a:ext cx="1387724" cy="333488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774084" y="5118855"/>
            <a:ext cx="1387724" cy="333488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75872" y="5540197"/>
            <a:ext cx="1387724" cy="333488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1040" y="2969108"/>
            <a:ext cx="1245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Program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31491" y="2970896"/>
            <a:ext cx="1256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2467045" y="3591267"/>
            <a:ext cx="1332161" cy="89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2468833" y="4001851"/>
            <a:ext cx="1299887" cy="197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470621" y="4423193"/>
            <a:ext cx="1299887" cy="197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472409" y="4844535"/>
            <a:ext cx="1299887" cy="197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1043487" y="5568872"/>
            <a:ext cx="2624871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Map instructions to memory locations</a:t>
            </a:r>
            <a:endParaRPr lang="en-US" sz="2400" dirty="0"/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 bwMode="auto">
          <a:xfrm flipV="1">
            <a:off x="2355923" y="5029210"/>
            <a:ext cx="537884" cy="5396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Rounded Rectangle 26"/>
          <p:cNvSpPr/>
          <p:nvPr/>
        </p:nvSpPr>
        <p:spPr bwMode="auto">
          <a:xfrm>
            <a:off x="914400" y="2969108"/>
            <a:ext cx="1721224" cy="2291381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6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ach instruction stored in </a:t>
            </a:r>
            <a:r>
              <a:rPr lang="en-US" dirty="0"/>
              <a:t>a memory </a:t>
            </a:r>
            <a:r>
              <a:rPr lang="en-US" dirty="0" smtClean="0"/>
              <a:t>location</a:t>
            </a:r>
          </a:p>
          <a:p>
            <a:r>
              <a:rPr lang="en-US" dirty="0"/>
              <a:t>U</a:t>
            </a:r>
            <a:r>
              <a:rPr lang="en-US" dirty="0" smtClean="0"/>
              <a:t>se multiplexer to point to one location; read instruction (copy its bits); send to processor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075734" y="3431696"/>
            <a:ext cx="1387724" cy="33348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Instruction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77522" y="3853038"/>
            <a:ext cx="1387724" cy="33348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Instruction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79310" y="4274380"/>
            <a:ext cx="1387724" cy="33348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Instruction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81098" y="4695722"/>
            <a:ext cx="1387724" cy="33348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Instruction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66932" y="3433487"/>
            <a:ext cx="1387724" cy="333488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Location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68720" y="3854829"/>
            <a:ext cx="1387724" cy="333488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Location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70508" y="4276171"/>
            <a:ext cx="1387724" cy="333488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Location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772296" y="4697513"/>
            <a:ext cx="1387724" cy="333488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Location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774084" y="5118855"/>
            <a:ext cx="1387724" cy="333488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Location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75872" y="5540197"/>
            <a:ext cx="1387724" cy="333488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Location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1040" y="2969108"/>
            <a:ext cx="1245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Program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31491" y="2970896"/>
            <a:ext cx="1256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</a:t>
            </a:r>
            <a:endParaRPr lang="en-US" sz="2400" dirty="0"/>
          </a:p>
        </p:txBody>
      </p:sp>
      <p:sp>
        <p:nvSpPr>
          <p:cNvPr id="20" name="Trapezoid 19"/>
          <p:cNvSpPr/>
          <p:nvPr/>
        </p:nvSpPr>
        <p:spPr bwMode="auto">
          <a:xfrm rot="5400000">
            <a:off x="4874306" y="4419365"/>
            <a:ext cx="2482795" cy="422265"/>
          </a:xfrm>
          <a:prstGeom prst="trapezoid">
            <a:avLst>
              <a:gd name="adj" fmla="val 683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Multiplexer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22" name="Straight Arrow Connector 21"/>
          <p:cNvCxnSpPr>
            <a:stCxn id="12" idx="3"/>
          </p:cNvCxnSpPr>
          <p:nvPr/>
        </p:nvCxnSpPr>
        <p:spPr bwMode="auto">
          <a:xfrm flipV="1">
            <a:off x="5154656" y="3593054"/>
            <a:ext cx="749915" cy="71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56444" y="4003638"/>
            <a:ext cx="749915" cy="71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5158232" y="4424980"/>
            <a:ext cx="749915" cy="71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160020" y="4846322"/>
            <a:ext cx="749915" cy="71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161808" y="5267664"/>
            <a:ext cx="749915" cy="71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5163596" y="5689006"/>
            <a:ext cx="749915" cy="71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467045" y="3591267"/>
            <a:ext cx="1332161" cy="89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endCxn id="13" idx="1"/>
          </p:cNvCxnSpPr>
          <p:nvPr/>
        </p:nvCxnSpPr>
        <p:spPr bwMode="auto">
          <a:xfrm>
            <a:off x="2468833" y="4001851"/>
            <a:ext cx="1299887" cy="197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endCxn id="14" idx="1"/>
          </p:cNvCxnSpPr>
          <p:nvPr/>
        </p:nvCxnSpPr>
        <p:spPr bwMode="auto">
          <a:xfrm>
            <a:off x="2470621" y="4423193"/>
            <a:ext cx="1299887" cy="197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endCxn id="15" idx="1"/>
          </p:cNvCxnSpPr>
          <p:nvPr/>
        </p:nvCxnSpPr>
        <p:spPr bwMode="auto">
          <a:xfrm>
            <a:off x="2472409" y="4844535"/>
            <a:ext cx="1299887" cy="197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6329036" y="4541521"/>
            <a:ext cx="749915" cy="71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7006790" y="4274371"/>
            <a:ext cx="173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o Processor</a:t>
            </a:r>
            <a:endParaRPr lang="en-US" sz="24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6169274" y="3251937"/>
            <a:ext cx="285269" cy="3128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6458158" y="2972687"/>
            <a:ext cx="118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</a:t>
            </a:r>
            <a:endParaRPr lang="en-US" sz="2400" dirty="0"/>
          </a:p>
        </p:txBody>
      </p:sp>
      <p:sp>
        <p:nvSpPr>
          <p:cNvPr id="55" name="Rounded Rectangle 54"/>
          <p:cNvSpPr/>
          <p:nvPr/>
        </p:nvSpPr>
        <p:spPr bwMode="auto">
          <a:xfrm>
            <a:off x="914400" y="2969108"/>
            <a:ext cx="1721224" cy="2291381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of addresses sent to multiplexer determines dynamic sequence of instructions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Determining address of next instruction is key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075734" y="3431696"/>
            <a:ext cx="1387724" cy="33348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Instruction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77522" y="3853038"/>
            <a:ext cx="1387724" cy="33348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Instruction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79310" y="4274380"/>
            <a:ext cx="1387724" cy="33348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Instruction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81098" y="4695722"/>
            <a:ext cx="1387724" cy="33348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Instruction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66932" y="3433487"/>
            <a:ext cx="1387724" cy="333488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Location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68720" y="3854829"/>
            <a:ext cx="1387724" cy="333488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Location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70508" y="4276171"/>
            <a:ext cx="1387724" cy="333488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Location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772296" y="4697513"/>
            <a:ext cx="1387724" cy="333488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Location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774084" y="5118855"/>
            <a:ext cx="1387724" cy="333488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Location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75872" y="5540197"/>
            <a:ext cx="1387724" cy="333488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Location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1040" y="2969108"/>
            <a:ext cx="1245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Program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31491" y="2970896"/>
            <a:ext cx="1256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</a:t>
            </a:r>
            <a:endParaRPr lang="en-US" sz="2400" dirty="0"/>
          </a:p>
        </p:txBody>
      </p:sp>
      <p:sp>
        <p:nvSpPr>
          <p:cNvPr id="20" name="Trapezoid 19"/>
          <p:cNvSpPr/>
          <p:nvPr/>
        </p:nvSpPr>
        <p:spPr bwMode="auto">
          <a:xfrm rot="5400000">
            <a:off x="4874306" y="4419365"/>
            <a:ext cx="2482795" cy="422265"/>
          </a:xfrm>
          <a:prstGeom prst="trapezoid">
            <a:avLst>
              <a:gd name="adj" fmla="val 683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Multiplexer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22" name="Straight Arrow Connector 21"/>
          <p:cNvCxnSpPr>
            <a:stCxn id="12" idx="3"/>
          </p:cNvCxnSpPr>
          <p:nvPr/>
        </p:nvCxnSpPr>
        <p:spPr bwMode="auto">
          <a:xfrm flipV="1">
            <a:off x="5154656" y="3593054"/>
            <a:ext cx="749915" cy="71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56444" y="4003638"/>
            <a:ext cx="749915" cy="71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5158232" y="4424980"/>
            <a:ext cx="749915" cy="71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160020" y="4846322"/>
            <a:ext cx="749915" cy="71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161808" y="5267664"/>
            <a:ext cx="749915" cy="71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5163596" y="5689006"/>
            <a:ext cx="749915" cy="71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467045" y="3591267"/>
            <a:ext cx="1332161" cy="89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endCxn id="13" idx="1"/>
          </p:cNvCxnSpPr>
          <p:nvPr/>
        </p:nvCxnSpPr>
        <p:spPr bwMode="auto">
          <a:xfrm>
            <a:off x="2468833" y="4001851"/>
            <a:ext cx="1299887" cy="197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endCxn id="14" idx="1"/>
          </p:cNvCxnSpPr>
          <p:nvPr/>
        </p:nvCxnSpPr>
        <p:spPr bwMode="auto">
          <a:xfrm>
            <a:off x="2470621" y="4423193"/>
            <a:ext cx="1299887" cy="197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endCxn id="15" idx="1"/>
          </p:cNvCxnSpPr>
          <p:nvPr/>
        </p:nvCxnSpPr>
        <p:spPr bwMode="auto">
          <a:xfrm>
            <a:off x="2472409" y="4844535"/>
            <a:ext cx="1299887" cy="197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6329036" y="4541521"/>
            <a:ext cx="749915" cy="71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7006790" y="4274371"/>
            <a:ext cx="173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o Processor</a:t>
            </a:r>
            <a:endParaRPr lang="en-US" sz="24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6169274" y="3251937"/>
            <a:ext cx="285269" cy="3128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6458158" y="2972687"/>
            <a:ext cx="118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</a:t>
            </a:r>
            <a:endParaRPr lang="en-US" sz="2400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914400" y="2969108"/>
            <a:ext cx="1721224" cy="2291381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rate and instruction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364093" cy="4924814"/>
          </a:xfrm>
        </p:spPr>
        <p:txBody>
          <a:bodyPr/>
          <a:lstStyle/>
          <a:p>
            <a:r>
              <a:rPr lang="en-US" dirty="0" smtClean="0"/>
              <a:t>Fetch-Execute cycle of the processor circuit has a pace set by a </a:t>
            </a:r>
            <a:r>
              <a:rPr lang="en-US" dirty="0" smtClean="0">
                <a:solidFill>
                  <a:srgbClr val="0070C0"/>
                </a:solidFill>
              </a:rPr>
              <a:t>clock</a:t>
            </a:r>
            <a:r>
              <a:rPr lang="en-US" dirty="0" smtClean="0"/>
              <a:t> signal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Number of clock cycles necessary </a:t>
            </a:r>
            <a:r>
              <a:rPr lang="en-US" dirty="0" smtClean="0"/>
              <a:t>to Fetch and Execute an instruction and the </a:t>
            </a:r>
            <a:r>
              <a:rPr lang="en-US" dirty="0" smtClean="0">
                <a:solidFill>
                  <a:srgbClr val="0070C0"/>
                </a:solidFill>
              </a:rPr>
              <a:t>clock cycle frequency </a:t>
            </a:r>
            <a:r>
              <a:rPr lang="en-US" dirty="0" smtClean="0"/>
              <a:t>depends on</a:t>
            </a:r>
          </a:p>
          <a:p>
            <a:pPr lvl="1"/>
            <a:r>
              <a:rPr lang="en-US" dirty="0" smtClean="0"/>
              <a:t>Speed of memory technology storing operand(s) and result (may be slower than processor circuit)</a:t>
            </a:r>
          </a:p>
          <a:p>
            <a:pPr lvl="1"/>
            <a:r>
              <a:rPr lang="en-US" dirty="0" smtClean="0"/>
              <a:t>Specific instruction to be executed</a:t>
            </a:r>
          </a:p>
          <a:p>
            <a:pPr lvl="1"/>
            <a:r>
              <a:rPr lang="en-US" dirty="0" smtClean="0"/>
              <a:t>Processor circuit design</a:t>
            </a:r>
          </a:p>
          <a:p>
            <a:pPr lvl="1"/>
            <a:r>
              <a:rPr lang="en-US" dirty="0" smtClean="0"/>
              <a:t>History of instruction execution (current state)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for 2017.09.11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03 </a:t>
            </a:r>
            <a:r>
              <a:rPr lang="en-US" dirty="0"/>
              <a:t>– </a:t>
            </a:r>
            <a:r>
              <a:rPr lang="en-US" dirty="0" smtClean="0"/>
              <a:t>starts this week</a:t>
            </a:r>
            <a:endParaRPr lang="en-US" dirty="0"/>
          </a:p>
          <a:p>
            <a:r>
              <a:rPr lang="en-US" dirty="0" smtClean="0"/>
              <a:t>HW 03 due Thursday</a:t>
            </a:r>
            <a:endParaRPr lang="en-US" dirty="0"/>
          </a:p>
          <a:p>
            <a:r>
              <a:rPr lang="en-US" dirty="0" smtClean="0"/>
              <a:t>Read textbook chapter 3</a:t>
            </a:r>
          </a:p>
          <a:p>
            <a:r>
              <a:rPr lang="en-US" dirty="0">
                <a:solidFill>
                  <a:srgbClr val="0000FF"/>
                </a:solidFill>
              </a:rPr>
              <a:t>Review your Blackboard scores</a:t>
            </a:r>
          </a:p>
          <a:p>
            <a:pPr lvl="1"/>
            <a:r>
              <a:rPr lang="en-US" dirty="0"/>
              <a:t>Should </a:t>
            </a:r>
            <a:r>
              <a:rPr lang="en-US" dirty="0" smtClean="0"/>
              <a:t>see </a:t>
            </a:r>
            <a:r>
              <a:rPr lang="en-US" dirty="0" err="1" smtClean="0"/>
              <a:t>iClicker</a:t>
            </a:r>
            <a:r>
              <a:rPr lang="en-US" dirty="0" smtClean="0"/>
              <a:t> scores  for Sessions 1 thru 6</a:t>
            </a:r>
          </a:p>
          <a:p>
            <a:pPr lvl="1"/>
            <a:r>
              <a:rPr lang="en-US" dirty="0" smtClean="0"/>
              <a:t>If missing </a:t>
            </a:r>
            <a:r>
              <a:rPr lang="en-US" dirty="0" err="1" smtClean="0"/>
              <a:t>iClicker</a:t>
            </a:r>
            <a:r>
              <a:rPr lang="en-US" dirty="0" smtClean="0"/>
              <a:t> scores, email </a:t>
            </a:r>
            <a:r>
              <a:rPr lang="en-US" dirty="0" smtClean="0">
                <a:hlinkClick r:id="rId3"/>
              </a:rPr>
              <a:t>gba@purdue.edu</a:t>
            </a:r>
            <a:r>
              <a:rPr lang="en-US" dirty="0" smtClean="0"/>
              <a:t> by noon Friday, 9/15 so we can diagnose and fix</a:t>
            </a:r>
          </a:p>
          <a:p>
            <a:pPr lvl="1"/>
            <a:r>
              <a:rPr lang="en-US" dirty="0" smtClean="0"/>
              <a:t>Lab and HW scores will be appearing gradually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8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Hardware:  Digital logic (chapter 2)</a:t>
            </a:r>
          </a:p>
          <a:p>
            <a:pPr lvl="1"/>
            <a:r>
              <a:rPr lang="en-US" dirty="0" smtClean="0"/>
              <a:t>Gates</a:t>
            </a:r>
          </a:p>
          <a:p>
            <a:pPr lvl="1"/>
            <a:r>
              <a:rPr lang="en-US" dirty="0" smtClean="0"/>
              <a:t>Combinatorial and sequential circuits</a:t>
            </a:r>
          </a:p>
          <a:p>
            <a:pPr lvl="1"/>
            <a:r>
              <a:rPr lang="en-US" dirty="0" smtClean="0"/>
              <a:t>Adders, decoders, mux/</a:t>
            </a:r>
            <a:r>
              <a:rPr lang="en-US" dirty="0" err="1" smtClean="0"/>
              <a:t>demux</a:t>
            </a:r>
            <a:r>
              <a:rPr lang="en-US" dirty="0" smtClean="0"/>
              <a:t>, latch, flip-flops, registers</a:t>
            </a:r>
          </a:p>
          <a:p>
            <a:r>
              <a:rPr lang="en-US" dirty="0" smtClean="0"/>
              <a:t>Data types:  </a:t>
            </a:r>
            <a:r>
              <a:rPr lang="en-US" dirty="0"/>
              <a:t>R</a:t>
            </a:r>
            <a:r>
              <a:rPr lang="en-US" dirty="0" smtClean="0"/>
              <a:t>epresentations for character, integer, and floating point (chapter 3)</a:t>
            </a:r>
          </a:p>
          <a:p>
            <a:r>
              <a:rPr lang="en-US" dirty="0" smtClean="0"/>
              <a:t>Software:  Instructions for what to compute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Big prize:  Automation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3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has an App model:  </a:t>
            </a:r>
          </a:p>
          <a:p>
            <a:pPr lvl="1"/>
            <a:r>
              <a:rPr lang="en-US" dirty="0" smtClean="0"/>
              <a:t>Start App [software</a:t>
            </a:r>
            <a:r>
              <a:rPr lang="en-US" dirty="0"/>
              <a:t>]</a:t>
            </a:r>
            <a:endParaRPr lang="en-US" dirty="0" smtClean="0"/>
          </a:p>
          <a:p>
            <a:pPr lvl="1"/>
            <a:r>
              <a:rPr lang="en-US" dirty="0" smtClean="0"/>
              <a:t>User provides input (optional)</a:t>
            </a:r>
          </a:p>
          <a:p>
            <a:pPr lvl="1"/>
            <a:r>
              <a:rPr lang="en-US" dirty="0" smtClean="0"/>
              <a:t>User gets result(s)</a:t>
            </a:r>
          </a:p>
          <a:p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Hardware to run the App</a:t>
            </a:r>
          </a:p>
          <a:p>
            <a:pPr lvl="1"/>
            <a:r>
              <a:rPr lang="en-US" dirty="0" smtClean="0"/>
              <a:t>App software in a form that the hardware can access </a:t>
            </a:r>
            <a:r>
              <a:rPr lang="en-US" dirty="0" smtClean="0">
                <a:solidFill>
                  <a:srgbClr val="0000FF"/>
                </a:solidFill>
              </a:rPr>
              <a:t>without user assistance</a:t>
            </a:r>
          </a:p>
          <a:p>
            <a:pPr lvl="1"/>
            <a:r>
              <a:rPr lang="en-US" dirty="0" smtClean="0"/>
              <a:t>Compare with Lab 02, counting with Clock 4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idea: store program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egisters store bit strings</a:t>
            </a:r>
          </a:p>
          <a:p>
            <a:r>
              <a:rPr lang="en-US" dirty="0" smtClean="0"/>
              <a:t>Bit strings can be interpreted as char, </a:t>
            </a:r>
            <a:r>
              <a:rPr lang="en-US" dirty="0" err="1" smtClean="0"/>
              <a:t>int</a:t>
            </a:r>
            <a:r>
              <a:rPr lang="en-US" dirty="0" smtClean="0"/>
              <a:t>, float,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Let bit strings be interpreted as instructions</a:t>
            </a:r>
          </a:p>
          <a:p>
            <a:r>
              <a:rPr lang="en-US" dirty="0" smtClean="0"/>
              <a:t>Now it is clear that a program can be pre-stored in a computer so that when a user wants a computation performed all that is needed is any required data input</a:t>
            </a:r>
          </a:p>
          <a:p>
            <a:r>
              <a:rPr lang="en-US" dirty="0"/>
              <a:t>H</a:t>
            </a:r>
            <a:r>
              <a:rPr lang="en-US" dirty="0" smtClean="0"/>
              <a:t>ardware that stores bits is </a:t>
            </a:r>
            <a:r>
              <a:rPr lang="en-US" dirty="0" smtClean="0">
                <a:solidFill>
                  <a:srgbClr val="0000FF"/>
                </a:solidFill>
              </a:rPr>
              <a:t>memory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Harvard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Idea by Howard Aiken, Harvard physicist, to IBM Nov. 1937</a:t>
            </a:r>
          </a:p>
          <a:p>
            <a:r>
              <a:rPr lang="en-US" sz="2400" dirty="0" smtClean="0"/>
              <a:t>Built by IBM in Endicott, NY and delivered to Harvard in Feb. 1944 as the Mark </a:t>
            </a:r>
            <a:r>
              <a:rPr lang="en-US" sz="2400" dirty="0"/>
              <a:t>1</a:t>
            </a:r>
            <a:r>
              <a:rPr lang="en-US" sz="2400" dirty="0" smtClean="0"/>
              <a:t> computer</a:t>
            </a:r>
          </a:p>
          <a:p>
            <a:r>
              <a:rPr lang="en-US" sz="2400" dirty="0" smtClean="0"/>
              <a:t>Has separate memories for program (instructions) and data</a:t>
            </a:r>
          </a:p>
          <a:p>
            <a:r>
              <a:rPr lang="en-US" sz="2400" dirty="0" smtClean="0"/>
              <a:t>Input/output (I/O)</a:t>
            </a:r>
            <a:br>
              <a:rPr lang="en-US" sz="2400" dirty="0" smtClean="0"/>
            </a:br>
            <a:r>
              <a:rPr lang="en-US" sz="2400" dirty="0" smtClean="0"/>
              <a:t>to connect to</a:t>
            </a:r>
            <a:br>
              <a:rPr lang="en-US" sz="2400" dirty="0" smtClean="0"/>
            </a:br>
            <a:r>
              <a:rPr lang="en-US" sz="2400" dirty="0" smtClean="0"/>
              <a:t>the</a:t>
            </a:r>
            <a:r>
              <a:rPr lang="en-US" sz="2400" dirty="0"/>
              <a:t> </a:t>
            </a:r>
            <a:r>
              <a:rPr lang="en-US" sz="2400" dirty="0" smtClean="0"/>
              <a:t>world</a:t>
            </a:r>
          </a:p>
          <a:p>
            <a:r>
              <a:rPr lang="en-US" sz="2400" dirty="0" smtClean="0"/>
              <a:t>Processor to</a:t>
            </a:r>
            <a:br>
              <a:rPr lang="en-US" sz="2400" dirty="0" smtClean="0"/>
            </a:br>
            <a:r>
              <a:rPr lang="en-US" sz="2400" dirty="0" smtClean="0"/>
              <a:t>carry out the</a:t>
            </a:r>
            <a:br>
              <a:rPr lang="en-US" sz="2400" dirty="0" smtClean="0"/>
            </a:br>
            <a:r>
              <a:rPr lang="en-US" sz="2400" dirty="0" smtClean="0"/>
              <a:t>computations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figure-4.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4"/>
          <a:stretch/>
        </p:blipFill>
        <p:spPr>
          <a:xfrm>
            <a:off x="3565769" y="2840897"/>
            <a:ext cx="5573732" cy="373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(John) Von Neumann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83263"/>
            <a:ext cx="8452016" cy="4924814"/>
          </a:xfrm>
        </p:spPr>
        <p:txBody>
          <a:bodyPr/>
          <a:lstStyle/>
          <a:p>
            <a:r>
              <a:rPr lang="en-US" sz="2400" dirty="0" smtClean="0"/>
              <a:t>Developed during his June 1945 train ride from Philadelphia to Los Alamos, NM</a:t>
            </a:r>
          </a:p>
          <a:p>
            <a:r>
              <a:rPr lang="en-US" sz="2400" dirty="0" smtClean="0"/>
              <a:t>He had programmed Mark 1 in August 1944</a:t>
            </a:r>
          </a:p>
          <a:p>
            <a:r>
              <a:rPr lang="en-US" sz="2400" dirty="0" smtClean="0"/>
              <a:t>One memory for both data and program</a:t>
            </a:r>
          </a:p>
          <a:p>
            <a:r>
              <a:rPr lang="en-US" sz="2400" dirty="0" smtClean="0"/>
              <a:t>Same I/O, same</a:t>
            </a:r>
            <a:br>
              <a:rPr lang="en-US" sz="2400" dirty="0" smtClean="0"/>
            </a:br>
            <a:r>
              <a:rPr lang="en-US" sz="2400" dirty="0" smtClean="0"/>
              <a:t>processor as Aiken’s</a:t>
            </a:r>
            <a:br>
              <a:rPr lang="en-US" sz="2400" dirty="0" smtClean="0"/>
            </a:br>
            <a:r>
              <a:rPr lang="en-US" sz="2400" dirty="0" smtClean="0"/>
              <a:t>“Harvard” design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figure-4.2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0" r="3207"/>
          <a:stretch/>
        </p:blipFill>
        <p:spPr>
          <a:xfrm>
            <a:off x="3627351" y="2772506"/>
            <a:ext cx="5343769" cy="373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85122"/>
            <a:ext cx="8366714" cy="515431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Harvard pro</a:t>
            </a:r>
          </a:p>
          <a:p>
            <a:pPr lvl="1"/>
            <a:r>
              <a:rPr lang="en-US" dirty="0" smtClean="0"/>
              <a:t>Can optimize one memory for storing data, other for storing program</a:t>
            </a:r>
          </a:p>
          <a:p>
            <a:pPr lvl="1"/>
            <a:r>
              <a:rPr lang="en-US" dirty="0" smtClean="0"/>
              <a:t>Can access data and program simultaneously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Harvard con</a:t>
            </a:r>
          </a:p>
          <a:p>
            <a:pPr lvl="1"/>
            <a:r>
              <a:rPr lang="en-US" dirty="0" smtClean="0"/>
              <a:t>Less flexible, memory is physically partitioned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Von Neumann pro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Cheaper</a:t>
            </a:r>
            <a:r>
              <a:rPr lang="en-US" dirty="0" smtClean="0"/>
              <a:t>: each $ spent on memory helps store either data or program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Less secure</a:t>
            </a:r>
            <a:r>
              <a:rPr lang="en-US" dirty="0" smtClean="0"/>
              <a:t>: hardware cannot distinguish between program instructions and data values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2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of processor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510632" cy="4924814"/>
          </a:xfrm>
        </p:spPr>
        <p:txBody>
          <a:bodyPr/>
          <a:lstStyle/>
          <a:p>
            <a:r>
              <a:rPr lang="en-US" dirty="0" smtClean="0"/>
              <a:t>Not programmable by user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Fixed logic processor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circuit is built (“hardwired”) for one function, e.g., traffic signal sequencer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Selectable logic processor</a:t>
            </a:r>
            <a:r>
              <a:rPr lang="en-US" dirty="0" smtClean="0"/>
              <a:t> – user can select from multiple hardwired functions, e.g., car with </a:t>
            </a:r>
            <a:r>
              <a:rPr lang="en-US" dirty="0" err="1" smtClean="0"/>
              <a:t>Econo</a:t>
            </a:r>
            <a:r>
              <a:rPr lang="en-US" dirty="0" smtClean="0"/>
              <a:t> and Sport modes for car’s automatic transmission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Parameterized logic processor</a:t>
            </a:r>
            <a:r>
              <a:rPr lang="en-US" dirty="0" smtClean="0"/>
              <a:t> – computes fixed function on variable use input, e.g., programmable video recorder</a:t>
            </a:r>
          </a:p>
          <a:p>
            <a:r>
              <a:rPr lang="en-US" dirty="0" smtClean="0"/>
              <a:t>Programmable by user:  </a:t>
            </a:r>
            <a:r>
              <a:rPr lang="en-US" dirty="0" smtClean="0">
                <a:solidFill>
                  <a:srgbClr val="0000FF"/>
                </a:solidFill>
              </a:rPr>
              <a:t>programmable logic processor</a:t>
            </a:r>
            <a:r>
              <a:rPr lang="en-US" dirty="0" smtClean="0"/>
              <a:t>, e.g., laptop computer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1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10203755">
  <a:themeElements>
    <a:clrScheme name="Office Them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9468</TotalTime>
  <Words>1129</Words>
  <Application>Microsoft Macintosh PowerPoint</Application>
  <PresentationFormat>On-screen Show (4:3)</PresentationFormat>
  <Paragraphs>192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Mangal</vt:lpstr>
      <vt:lpstr>ＭＳ Ｐゴシック</vt:lpstr>
      <vt:lpstr>Palatino</vt:lpstr>
      <vt:lpstr>Times New Roman</vt:lpstr>
      <vt:lpstr>Wingdings</vt:lpstr>
      <vt:lpstr>Arial</vt:lpstr>
      <vt:lpstr>TM10203755</vt:lpstr>
      <vt:lpstr>Lectures 09 – Processors:  An overview</vt:lpstr>
      <vt:lpstr>Assignment for 2017.09.11</vt:lpstr>
      <vt:lpstr>Components of a computer</vt:lpstr>
      <vt:lpstr>Automation</vt:lpstr>
      <vt:lpstr>Key idea: store program in memory</vt:lpstr>
      <vt:lpstr>Harvard architecture</vt:lpstr>
      <vt:lpstr>(John) Von Neumann architecture</vt:lpstr>
      <vt:lpstr>Comparison of architectures</vt:lpstr>
      <vt:lpstr>Range of processor capabilities</vt:lpstr>
      <vt:lpstr>Hierarchical processor structure</vt:lpstr>
      <vt:lpstr>Processor categories</vt:lpstr>
      <vt:lpstr>Example microcontroller application</vt:lpstr>
      <vt:lpstr>Stored programs</vt:lpstr>
      <vt:lpstr>Program translation to machine code</vt:lpstr>
      <vt:lpstr>Processor Fetch-Execute algorithm</vt:lpstr>
      <vt:lpstr>Storing programs</vt:lpstr>
      <vt:lpstr>Reading an instruction</vt:lpstr>
      <vt:lpstr>Storing programs</vt:lpstr>
      <vt:lpstr>Clock rate and instruction rate</vt:lpstr>
    </vt:vector>
  </TitlesOfParts>
  <Company>Purdue University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CS250 Computer Architecture</dc:title>
  <dc:creator>George Adams</dc:creator>
  <cp:lastModifiedBy>George Bunch Adams III</cp:lastModifiedBy>
  <cp:revision>327</cp:revision>
  <dcterms:created xsi:type="dcterms:W3CDTF">2017-01-09T11:24:18Z</dcterms:created>
  <dcterms:modified xsi:type="dcterms:W3CDTF">2017-09-11T21:26:33Z</dcterms:modified>
</cp:coreProperties>
</file>