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1478" r:id="rId2"/>
    <p:sldId id="1482" r:id="rId3"/>
    <p:sldId id="657" r:id="rId4"/>
    <p:sldId id="1481" r:id="rId5"/>
    <p:sldId id="1479" r:id="rId6"/>
    <p:sldId id="1480" r:id="rId7"/>
    <p:sldId id="1483" r:id="rId8"/>
    <p:sldId id="1477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1457" r:id="rId17"/>
    <p:sldId id="14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857"/>
    <p:restoredTop sz="91279"/>
  </p:normalViewPr>
  <p:slideViewPr>
    <p:cSldViewPr snapToGrid="0" snapToObjects="1">
      <p:cViewPr>
        <p:scale>
          <a:sx n="145" d="100"/>
          <a:sy n="145" d="100"/>
        </p:scale>
        <p:origin x="176" y="1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8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9/13/17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Examples:  result(s) complex</a:t>
            </a:r>
            <a:r>
              <a:rPr lang="en-US" baseline="0" dirty="0" smtClean="0"/>
              <a:t> number math</a:t>
            </a:r>
          </a:p>
          <a:p>
            <a:r>
              <a:rPr lang="en-US" baseline="0" dirty="0" smtClean="0"/>
              <a:t>A + B in a C program might be adding integers, might be adding floating point, cannot use same circuit, so the + in C will be translated to different instructions to the processor.  The + is OVERLOADED.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0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38200" y="3581399"/>
            <a:ext cx="7620000" cy="2704165"/>
          </a:xfrm>
        </p:spPr>
        <p:txBody>
          <a:bodyPr/>
          <a:lstStyle/>
          <a:p>
            <a:pPr algn="r"/>
            <a:r>
              <a:rPr lang="en-US" sz="2400" dirty="0" smtClean="0"/>
              <a:t>2017.09.13</a:t>
            </a:r>
          </a:p>
          <a:p>
            <a:r>
              <a:rPr lang="en-US" sz="2400" dirty="0" smtClean="0"/>
              <a:t>I </a:t>
            </a:r>
            <a:r>
              <a:rPr lang="en-US" sz="2400" dirty="0"/>
              <a:t>have a worm's eye view and a bird's eye view </a:t>
            </a:r>
            <a:r>
              <a:rPr lang="en-US" sz="2400" dirty="0" smtClean="0"/>
              <a:t>simultaneously, </a:t>
            </a:r>
            <a:r>
              <a:rPr lang="en-US" sz="2400" dirty="0"/>
              <a:t>and it's immensely helpful to understand what is happening on the shop floor when you are harnessing many talents and telling an intimate story on a large scale</a:t>
            </a:r>
            <a:r>
              <a:rPr lang="en-US" sz="2400" dirty="0" smtClean="0"/>
              <a:t>.</a:t>
            </a:r>
          </a:p>
          <a:p>
            <a:pPr algn="r"/>
            <a:r>
              <a:rPr lang="en-US" sz="2400" dirty="0" smtClean="0"/>
              <a:t>– Richard Eyre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47440" y="1443038"/>
            <a:ext cx="8305800" cy="1600200"/>
          </a:xfrm>
        </p:spPr>
        <p:txBody>
          <a:bodyPr/>
          <a:lstStyle/>
          <a:p>
            <a:r>
              <a:rPr lang="en-US" dirty="0" smtClean="0"/>
              <a:t>Lecture 10 – From programs to bits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control: start and stop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29" y="1044189"/>
            <a:ext cx="8520401" cy="4924814"/>
          </a:xfrm>
        </p:spPr>
        <p:txBody>
          <a:bodyPr/>
          <a:lstStyle/>
          <a:p>
            <a:r>
              <a:rPr lang="en-US" sz="2800" dirty="0" smtClean="0"/>
              <a:t>Processor circuits are designed to do this: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00FF"/>
                </a:solidFill>
                <a:latin typeface="Courier"/>
                <a:cs typeface="Courier"/>
              </a:rPr>
              <a:t>while(true){ Fetch, Execute }</a:t>
            </a:r>
          </a:p>
          <a:p>
            <a:r>
              <a:rPr lang="en-US" sz="2800" dirty="0"/>
              <a:t>P</a:t>
            </a:r>
            <a:r>
              <a:rPr lang="en-US" sz="2800" dirty="0" smtClean="0"/>
              <a:t>rocessors loop forever unless their design includes a halt instruction and until HALT is fetched</a:t>
            </a:r>
          </a:p>
          <a:p>
            <a:r>
              <a:rPr lang="en-US" sz="2800" dirty="0" smtClean="0">
                <a:latin typeface="Calibri (Body)"/>
                <a:cs typeface="Calibri (Body)"/>
              </a:rPr>
              <a:t>Programming consequence: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latin typeface="Calibri (Body)"/>
                <a:cs typeface="Calibri (Body)"/>
              </a:rPr>
              <a:t>either plan for the program to halt using HALT, or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libri (Body)"/>
                <a:cs typeface="Calibri (Body)"/>
              </a:rPr>
              <a:t>w</a:t>
            </a:r>
            <a:r>
              <a:rPr lang="en-US" sz="2400" dirty="0" smtClean="0">
                <a:solidFill>
                  <a:srgbClr val="0000FF"/>
                </a:solidFill>
                <a:latin typeface="Calibri (Body)"/>
                <a:cs typeface="Calibri (Body)"/>
              </a:rPr>
              <a:t>rite the program as an infinite loop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alibri (Body)"/>
                <a:cs typeface="Calibri (Body)"/>
              </a:rPr>
              <a:t>o</a:t>
            </a:r>
            <a:r>
              <a:rPr lang="en-US" sz="2400" dirty="0" smtClean="0">
                <a:solidFill>
                  <a:srgbClr val="0000FF"/>
                </a:solidFill>
                <a:latin typeface="Calibri (Body)"/>
                <a:cs typeface="Calibri (Body)"/>
              </a:rPr>
              <a:t>therwise program behavior is not predictable</a:t>
            </a:r>
          </a:p>
          <a:p>
            <a:r>
              <a:rPr lang="en-US" sz="2800" dirty="0" smtClean="0">
                <a:latin typeface="Calibri (Body)"/>
                <a:cs typeface="Calibri (Body)"/>
              </a:rPr>
              <a:t>Figure 4.5 door-opening 𝜇controller program is a </a:t>
            </a:r>
            <a:r>
              <a:rPr lang="en-US" sz="2800" dirty="0" err="1" smtClean="0">
                <a:latin typeface="Courier"/>
                <a:cs typeface="Courier"/>
              </a:rPr>
              <a:t>do_forever</a:t>
            </a:r>
            <a:r>
              <a:rPr lang="en-US" sz="2800" dirty="0" smtClean="0">
                <a:latin typeface="Courier"/>
                <a:cs typeface="Courier"/>
              </a:rPr>
              <a:t> </a:t>
            </a:r>
            <a:r>
              <a:rPr lang="en-US" sz="2800" dirty="0" smtClean="0">
                <a:latin typeface="Calibri (Body)"/>
                <a:cs typeface="Calibri (Body)"/>
              </a:rPr>
              <a:t>loop</a:t>
            </a:r>
          </a:p>
          <a:p>
            <a:r>
              <a:rPr lang="en-US" sz="2800" dirty="0" smtClean="0">
                <a:latin typeface="Calibri (Body)"/>
                <a:cs typeface="Calibri (Body)"/>
              </a:rPr>
              <a:t>Infinite loop for a general purpose computer comes from the</a:t>
            </a:r>
            <a:r>
              <a:rPr lang="en-US" sz="2800" dirty="0" smtClean="0">
                <a:solidFill>
                  <a:srgbClr val="0000FF"/>
                </a:solidFill>
                <a:latin typeface="Calibri (Body)"/>
                <a:cs typeface="Calibri (Body)"/>
              </a:rPr>
              <a:t> operating system</a:t>
            </a:r>
            <a:endParaRPr lang="en-US" sz="2800" dirty="0">
              <a:solidFill>
                <a:srgbClr val="0000FF"/>
              </a:solidFill>
              <a:latin typeface="Calibri (Body)"/>
              <a:cs typeface="Calibri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the Fetch-Execute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74364"/>
            <a:ext cx="8247965" cy="4924814"/>
          </a:xfrm>
        </p:spPr>
        <p:txBody>
          <a:bodyPr/>
          <a:lstStyle/>
          <a:p>
            <a:r>
              <a:rPr lang="en-US" dirty="0" smtClean="0"/>
              <a:t>Starting is called </a:t>
            </a:r>
            <a:r>
              <a:rPr lang="en-US" dirty="0" smtClean="0">
                <a:solidFill>
                  <a:srgbClr val="0000FF"/>
                </a:solidFill>
              </a:rPr>
              <a:t>bootstrap</a:t>
            </a:r>
          </a:p>
          <a:p>
            <a:r>
              <a:rPr lang="en-US" dirty="0" smtClean="0"/>
              <a:t>Many different ways to do it</a:t>
            </a:r>
          </a:p>
          <a:p>
            <a:r>
              <a:rPr lang="en-US" dirty="0" smtClean="0"/>
              <a:t>Simple idea:  give all flip-flops a common reset capability</a:t>
            </a:r>
          </a:p>
          <a:p>
            <a:pPr lvl="1"/>
            <a:r>
              <a:rPr lang="en-US" dirty="0" smtClean="0"/>
              <a:t>When power turned on, reset asserted long enough to initialize all registers</a:t>
            </a:r>
          </a:p>
          <a:p>
            <a:pPr lvl="1"/>
            <a:r>
              <a:rPr lang="en-US" dirty="0" smtClean="0"/>
              <a:t>When reset assert period ends, all combinatorial logic will have a known input from which starting Fetch-Execute at a fixed memory location can be assured</a:t>
            </a:r>
          </a:p>
          <a:p>
            <a:pPr lvl="1"/>
            <a:r>
              <a:rPr lang="en-US" dirty="0" smtClean="0"/>
              <a:t>Typical for scenario such as Fig. 4.5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more complex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 and desktop computer bootstrap sequences comprise a chain of steps</a:t>
            </a:r>
          </a:p>
          <a:p>
            <a:r>
              <a:rPr lang="en-US" dirty="0" smtClean="0"/>
              <a:t>At each step a smaller, simpler program loads and then fetch-executes a larger, more complicated program of the next stage</a:t>
            </a:r>
          </a:p>
          <a:p>
            <a:r>
              <a:rPr lang="en-US" dirty="0" smtClean="0"/>
              <a:t>Early stages may involve hardware reset, firmware, loading a Basic I/O System (BIOS)</a:t>
            </a:r>
          </a:p>
          <a:p>
            <a:r>
              <a:rPr lang="en-US" dirty="0" smtClean="0"/>
              <a:t>The final stage loads the operating system from long-term storage into main memory and starts Fetch-Execute cycle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1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Booting battery-powered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442247" cy="492481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/>
              <a:t>Battery-powered computers (laptops, smart phones) are powered on at the time the battery is installed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The power switch does not turn such computers off, rather the computer enters a very low power mode, operating only a tiny circuit that watches for the device to be “turned on”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the technical data, “specs,” for my laptop says it can sustain this mode, called sleeping, for at least 1 month</a:t>
            </a:r>
          </a:p>
          <a:p>
            <a:pPr>
              <a:lnSpc>
                <a:spcPct val="110000"/>
              </a:lnSpc>
            </a:pPr>
            <a:r>
              <a:rPr lang="en-US" sz="2800" dirty="0" smtClean="0"/>
              <a:t>Turning battery-powered computers “on” sends them into a higher power mode that completes the boot up process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7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(Chapter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63727"/>
            <a:ext cx="8247965" cy="4924814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Processors have various types and roles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Processors typically packaged as a single chip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Fetch-Execute never stops, so there must always be a next step in the software a computer runs or else an explicit HALT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High level languages that enhance programmer productivity require considerable translation to be rendered into the language of the processor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© 2017 by George B. Adams III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5.1 to 5.5 – the instruction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Program steps in a high level language are called </a:t>
            </a:r>
            <a:r>
              <a:rPr lang="en-US" sz="2800" dirty="0" smtClean="0">
                <a:solidFill>
                  <a:srgbClr val="0070C0"/>
                </a:solidFill>
              </a:rPr>
              <a:t>statements</a:t>
            </a:r>
          </a:p>
          <a:p>
            <a:r>
              <a:rPr lang="en-US" sz="2800" dirty="0" smtClean="0"/>
              <a:t>Program steps taken by a processor circuit are called </a:t>
            </a:r>
            <a:r>
              <a:rPr lang="en-US" sz="2800" dirty="0" smtClean="0">
                <a:solidFill>
                  <a:srgbClr val="0070C0"/>
                </a:solidFill>
              </a:rPr>
              <a:t>instructions</a:t>
            </a:r>
          </a:p>
          <a:p>
            <a:r>
              <a:rPr lang="en-US" sz="2800" dirty="0" smtClean="0"/>
              <a:t>Statements must be converted (</a:t>
            </a:r>
            <a:r>
              <a:rPr lang="en-US" sz="2800" dirty="0" smtClean="0">
                <a:solidFill>
                  <a:srgbClr val="00B050"/>
                </a:solidFill>
              </a:rPr>
              <a:t>compiled or interpreted</a:t>
            </a:r>
            <a:r>
              <a:rPr lang="en-US" sz="2800" dirty="0" smtClean="0"/>
              <a:t>) into instructions before a processor circuit can Fetch–Execute</a:t>
            </a:r>
          </a:p>
          <a:p>
            <a:r>
              <a:rPr lang="en-US" sz="2800" dirty="0" smtClean="0"/>
              <a:t>Instructions are</a:t>
            </a:r>
          </a:p>
          <a:p>
            <a:pPr lvl="1"/>
            <a:r>
              <a:rPr lang="en-US" sz="2400" dirty="0" smtClean="0"/>
              <a:t>Direct input to a sequential circuit – must be logic 0 and 1 values represented by low and high voltages</a:t>
            </a:r>
          </a:p>
          <a:p>
            <a:pPr lvl="1"/>
            <a:r>
              <a:rPr lang="en-US" sz="2400" dirty="0" smtClean="0"/>
              <a:t>Represented by strings of </a:t>
            </a:r>
            <a:r>
              <a:rPr lang="en-US" sz="2400" dirty="0" smtClean="0">
                <a:solidFill>
                  <a:srgbClr val="0070C0"/>
                </a:solidFill>
              </a:rPr>
              <a:t>bits</a:t>
            </a:r>
            <a:r>
              <a:rPr lang="en-US" sz="2400" dirty="0" smtClean="0"/>
              <a:t>, binary digits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</a:t>
            </a:r>
            <a:r>
              <a:rPr lang="en-US" sz="3200" dirty="0" smtClean="0"/>
              <a:t>omponents of a processor instruction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63606"/>
            <a:ext cx="8247965" cy="5441648"/>
          </a:xfrm>
        </p:spPr>
        <p:txBody>
          <a:bodyPr/>
          <a:lstStyle/>
          <a:p>
            <a:pPr>
              <a:lnSpc>
                <a:spcPts val="2660"/>
              </a:lnSpc>
              <a:spcBef>
                <a:spcPts val="372"/>
              </a:spcBef>
            </a:pPr>
            <a:r>
              <a:rPr lang="en-US" sz="2800" dirty="0" smtClean="0"/>
              <a:t>Operation</a:t>
            </a:r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/>
              <a:t>Represented by an </a:t>
            </a:r>
            <a:r>
              <a:rPr lang="en-US" sz="2400" dirty="0">
                <a:solidFill>
                  <a:srgbClr val="0070C0"/>
                </a:solidFill>
              </a:rPr>
              <a:t>opcode</a:t>
            </a:r>
            <a:r>
              <a:rPr lang="en-US" sz="2400" dirty="0"/>
              <a:t>, operation </a:t>
            </a:r>
            <a:r>
              <a:rPr lang="en-US" sz="2400" dirty="0" smtClean="0"/>
              <a:t>code (a bit string)</a:t>
            </a:r>
            <a:endParaRPr lang="en-US" sz="2400" dirty="0"/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 smtClean="0"/>
              <a:t>Opcode is input for decoder that selects, from available combinatorial circuits, the one that performs the desired  computation</a:t>
            </a:r>
          </a:p>
          <a:p>
            <a:pPr>
              <a:lnSpc>
                <a:spcPts val="2660"/>
              </a:lnSpc>
              <a:spcBef>
                <a:spcPts val="372"/>
              </a:spcBef>
            </a:pPr>
            <a:r>
              <a:rPr lang="en-US" sz="2800" dirty="0" smtClean="0"/>
              <a:t>Operand(s) of the operation</a:t>
            </a:r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 smtClean="0">
                <a:solidFill>
                  <a:srgbClr val="7030A0"/>
                </a:solidFill>
              </a:rPr>
              <a:t>Number </a:t>
            </a:r>
            <a:r>
              <a:rPr lang="en-US" sz="2400" dirty="0" smtClean="0"/>
              <a:t>of operands is</a:t>
            </a:r>
            <a:r>
              <a:rPr lang="en-US" sz="2400" dirty="0" smtClean="0">
                <a:solidFill>
                  <a:srgbClr val="7030A0"/>
                </a:solidFill>
              </a:rPr>
              <a:t> implied </a:t>
            </a:r>
            <a:r>
              <a:rPr lang="en-US" sz="2400" dirty="0" smtClean="0"/>
              <a:t>by the operation itself</a:t>
            </a:r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Operand type(s) are implicitly declared </a:t>
            </a:r>
            <a:r>
              <a:rPr lang="en-US" sz="2400" dirty="0" smtClean="0"/>
              <a:t>by operation</a:t>
            </a:r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 smtClean="0"/>
              <a:t>Location of each </a:t>
            </a:r>
            <a:r>
              <a:rPr lang="en-US" sz="2400" dirty="0"/>
              <a:t>operand </a:t>
            </a:r>
            <a:r>
              <a:rPr lang="en-US" sz="2400" dirty="0" smtClean="0">
                <a:solidFill>
                  <a:srgbClr val="0070C0"/>
                </a:solidFill>
              </a:rPr>
              <a:t>value</a:t>
            </a:r>
            <a:r>
              <a:rPr lang="en-US" sz="2400" dirty="0" smtClean="0"/>
              <a:t> bit string </a:t>
            </a:r>
            <a:r>
              <a:rPr lang="en-US" sz="2400" dirty="0"/>
              <a:t>i</a:t>
            </a:r>
            <a:r>
              <a:rPr lang="en-US" sz="2400" dirty="0" smtClean="0"/>
              <a:t>s </a:t>
            </a:r>
            <a:r>
              <a:rPr lang="en-US" sz="2400" dirty="0">
                <a:solidFill>
                  <a:srgbClr val="7030A0"/>
                </a:solidFill>
              </a:rPr>
              <a:t>immediate,</a:t>
            </a:r>
            <a:r>
              <a:rPr lang="en-US" sz="2400" dirty="0">
                <a:solidFill>
                  <a:srgbClr val="00B050"/>
                </a:solidFill>
              </a:rPr>
              <a:t> implied,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{named, addressed, selected, or pointed to</a:t>
            </a:r>
            <a:r>
              <a:rPr lang="en-US" sz="2400" dirty="0" smtClean="0">
                <a:solidFill>
                  <a:srgbClr val="FFC000"/>
                </a:solidFill>
              </a:rPr>
              <a:t>}</a:t>
            </a:r>
          </a:p>
          <a:p>
            <a:pPr>
              <a:lnSpc>
                <a:spcPts val="2660"/>
              </a:lnSpc>
              <a:spcBef>
                <a:spcPts val="372"/>
              </a:spcBef>
            </a:pPr>
            <a:r>
              <a:rPr lang="en-US" sz="2800" dirty="0" smtClean="0"/>
              <a:t>Result of the operation</a:t>
            </a:r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>
                <a:solidFill>
                  <a:srgbClr val="C00000"/>
                </a:solidFill>
              </a:rPr>
              <a:t>Result type is implicitly declared </a:t>
            </a:r>
            <a:r>
              <a:rPr lang="en-US" sz="2400" dirty="0"/>
              <a:t>by opcode</a:t>
            </a:r>
          </a:p>
          <a:p>
            <a:pPr lvl="1">
              <a:lnSpc>
                <a:spcPts val="2660"/>
              </a:lnSpc>
              <a:spcBef>
                <a:spcPts val="372"/>
              </a:spcBef>
            </a:pPr>
            <a:r>
              <a:rPr lang="en-US" sz="2400" dirty="0"/>
              <a:t>L</a:t>
            </a:r>
            <a:r>
              <a:rPr lang="en-US" sz="2400" dirty="0" smtClean="0"/>
              <a:t>ocation to receive result </a:t>
            </a:r>
            <a:r>
              <a:rPr lang="en-US" sz="2400" dirty="0" smtClean="0">
                <a:solidFill>
                  <a:srgbClr val="0070C0"/>
                </a:solidFill>
              </a:rPr>
              <a:t>value</a:t>
            </a:r>
            <a:r>
              <a:rPr lang="en-US" sz="2400" dirty="0" smtClean="0"/>
              <a:t> is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</a:rPr>
              <a:t>implied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or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FFC000"/>
                </a:solidFill>
              </a:rPr>
              <a:t>{named</a:t>
            </a:r>
            <a:r>
              <a:rPr lang="en-US" sz="2400" dirty="0">
                <a:solidFill>
                  <a:srgbClr val="FFC000"/>
                </a:solidFill>
              </a:rPr>
              <a:t>, addressed, selected, or </a:t>
            </a:r>
            <a:r>
              <a:rPr lang="en-US" sz="2400" dirty="0" smtClean="0">
                <a:solidFill>
                  <a:srgbClr val="FFC000"/>
                </a:solidFill>
              </a:rPr>
              <a:t>pointed to}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Implications of implication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063606"/>
            <a:ext cx="8247965" cy="5441648"/>
          </a:xfrm>
        </p:spPr>
        <p:txBody>
          <a:bodyPr/>
          <a:lstStyle/>
          <a:p>
            <a:r>
              <a:rPr lang="en-US" sz="2800" dirty="0" smtClean="0"/>
              <a:t>Implication means “it goes without saying,” which means no bits in the instruction bit string are required for this information</a:t>
            </a:r>
          </a:p>
          <a:p>
            <a:r>
              <a:rPr lang="en-US" sz="2800" dirty="0" smtClean="0"/>
              <a:t>Using </a:t>
            </a:r>
            <a:r>
              <a:rPr lang="en-US" sz="2800" dirty="0" smtClean="0">
                <a:solidFill>
                  <a:srgbClr val="0070C0"/>
                </a:solidFill>
              </a:rPr>
              <a:t>implication</a:t>
            </a:r>
            <a:r>
              <a:rPr lang="en-US" sz="2800" dirty="0" smtClean="0"/>
              <a:t> to specify the </a:t>
            </a:r>
            <a:r>
              <a:rPr lang="en-US" sz="2800" dirty="0"/>
              <a:t>storage location(s)</a:t>
            </a:r>
            <a:endParaRPr lang="en-US" sz="2800" dirty="0" smtClean="0"/>
          </a:p>
          <a:p>
            <a:pPr lvl="1"/>
            <a:r>
              <a:rPr lang="en-US" sz="2400" dirty="0" smtClean="0"/>
              <a:t>means </a:t>
            </a:r>
            <a:r>
              <a:rPr lang="en-US" sz="2400" dirty="0"/>
              <a:t>that if other location(s) are desired for storing operand(s) and/or result(s) then </a:t>
            </a:r>
            <a:r>
              <a:rPr lang="en-US" sz="2400" dirty="0">
                <a:solidFill>
                  <a:srgbClr val="0070C0"/>
                </a:solidFill>
              </a:rPr>
              <a:t>a new opcode is </a:t>
            </a:r>
            <a:r>
              <a:rPr lang="en-US" sz="2400" dirty="0" smtClean="0">
                <a:solidFill>
                  <a:srgbClr val="0070C0"/>
                </a:solidFill>
              </a:rPr>
              <a:t>required that implies it is </a:t>
            </a:r>
            <a:r>
              <a:rPr lang="en-US" sz="2400" dirty="0" smtClean="0"/>
              <a:t>paired </a:t>
            </a:r>
            <a:r>
              <a:rPr lang="en-US" sz="2400" dirty="0"/>
              <a:t>with explicit location </a:t>
            </a:r>
            <a:r>
              <a:rPr lang="en-US" sz="2400" dirty="0" smtClean="0"/>
              <a:t>information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implication</a:t>
            </a:r>
            <a:r>
              <a:rPr lang="en-US" dirty="0"/>
              <a:t> to specify</a:t>
            </a:r>
          </a:p>
          <a:p>
            <a:pPr lvl="1"/>
            <a:r>
              <a:rPr lang="en-US" sz="2400" dirty="0" smtClean="0"/>
              <a:t>the type of operand(s) and type of result(s) means that a change in data type requires </a:t>
            </a:r>
            <a:r>
              <a:rPr lang="en-US" sz="2400" dirty="0" smtClean="0">
                <a:solidFill>
                  <a:srgbClr val="0070C0"/>
                </a:solidFill>
              </a:rPr>
              <a:t>a new operation definition and a new opcode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03 </a:t>
            </a:r>
            <a:r>
              <a:rPr lang="en-US" dirty="0"/>
              <a:t>– </a:t>
            </a:r>
            <a:r>
              <a:rPr lang="en-US" dirty="0" smtClean="0"/>
              <a:t>this week</a:t>
            </a:r>
            <a:endParaRPr lang="en-US" dirty="0"/>
          </a:p>
          <a:p>
            <a:r>
              <a:rPr lang="en-US" dirty="0" smtClean="0"/>
              <a:t>HW 03 due Thursday</a:t>
            </a:r>
            <a:endParaRPr lang="en-US" dirty="0"/>
          </a:p>
          <a:p>
            <a:r>
              <a:rPr lang="en-US" dirty="0" smtClean="0"/>
              <a:t>Read textbook chapter 3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 time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523062" cy="4924814"/>
          </a:xfrm>
        </p:spPr>
        <p:txBody>
          <a:bodyPr/>
          <a:lstStyle/>
          <a:p>
            <a:r>
              <a:rPr lang="en-US" dirty="0" smtClean="0"/>
              <a:t>Thursday, Sep. 21, 6:30pm - 7:30pm</a:t>
            </a:r>
          </a:p>
          <a:p>
            <a:r>
              <a:rPr lang="en-US" dirty="0" smtClean="0"/>
              <a:t>Location - attend the room for your lecture</a:t>
            </a:r>
          </a:p>
          <a:p>
            <a:pPr lvl="1"/>
            <a:r>
              <a:rPr lang="en-US" dirty="0" smtClean="0"/>
              <a:t>LE1:  </a:t>
            </a:r>
            <a:r>
              <a:rPr lang="de-DE" dirty="0"/>
              <a:t>WALC </a:t>
            </a:r>
            <a:r>
              <a:rPr lang="de-DE" dirty="0" smtClean="0"/>
              <a:t>1055</a:t>
            </a:r>
          </a:p>
          <a:p>
            <a:pPr lvl="1"/>
            <a:r>
              <a:rPr lang="de-DE" dirty="0" smtClean="0"/>
              <a:t>LE2:  PHYS 112</a:t>
            </a:r>
            <a:br>
              <a:rPr lang="de-DE" dirty="0" smtClean="0"/>
            </a:br>
            <a:endParaRPr lang="en-US" dirty="0" smtClean="0"/>
          </a:p>
          <a:p>
            <a:r>
              <a:rPr lang="en-US" dirty="0"/>
              <a:t>If you wish a DRC environment for midterm</a:t>
            </a:r>
          </a:p>
          <a:p>
            <a:pPr lvl="1"/>
            <a:r>
              <a:rPr lang="en-US" dirty="0"/>
              <a:t>Provide me your Letter of Accommodation by Wednesday, Sep. 13</a:t>
            </a:r>
          </a:p>
          <a:p>
            <a:pPr lvl="1"/>
            <a:r>
              <a:rPr lang="en-US" dirty="0"/>
              <a:t>Request DRC evening time for Sep. 21 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3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 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lecture on Friday, Sep. 22</a:t>
            </a:r>
          </a:p>
          <a:p>
            <a:r>
              <a:rPr lang="en-US" dirty="0"/>
              <a:t>No GBA office hours on Friday, Sep. </a:t>
            </a:r>
            <a:r>
              <a:rPr lang="en-US" dirty="0" smtClean="0"/>
              <a:t>22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Lab sessions week of Sep. 18 unchanged</a:t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 covers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523062" cy="4924814"/>
          </a:xfrm>
        </p:spPr>
        <p:txBody>
          <a:bodyPr/>
          <a:lstStyle/>
          <a:p>
            <a:r>
              <a:rPr lang="en-US" dirty="0" smtClean="0"/>
              <a:t>Lectures 01 through 12</a:t>
            </a:r>
          </a:p>
          <a:p>
            <a:r>
              <a:rPr lang="en-US" dirty="0" smtClean="0"/>
              <a:t>Labs 01 through 03</a:t>
            </a:r>
          </a:p>
          <a:p>
            <a:r>
              <a:rPr lang="en-US" dirty="0" smtClean="0"/>
              <a:t>HW 01 through 03</a:t>
            </a:r>
          </a:p>
          <a:p>
            <a:r>
              <a:rPr lang="en-US" dirty="0" smtClean="0"/>
              <a:t>Textbook chapters 1 through 5.5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 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523062" cy="4924814"/>
          </a:xfrm>
        </p:spPr>
        <p:txBody>
          <a:bodyPr/>
          <a:lstStyle/>
          <a:p>
            <a:r>
              <a:rPr lang="en-US" dirty="0" smtClean="0"/>
              <a:t>Test format</a:t>
            </a:r>
          </a:p>
          <a:p>
            <a:pPr lvl="1"/>
            <a:r>
              <a:rPr lang="en-US" dirty="0" smtClean="0"/>
              <a:t>Bring PU ID, several #2 pencils, and an eraser:  nothing else allowed at your seat</a:t>
            </a:r>
          </a:p>
          <a:p>
            <a:pPr lvl="1"/>
            <a:r>
              <a:rPr lang="en-US" dirty="0" smtClean="0"/>
              <a:t>TAs and I will not take questions during the exam; re-read carefully and then choose an answer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/>
              <a:t>materials will be included in exam </a:t>
            </a:r>
            <a:r>
              <a:rPr lang="en-US" dirty="0" smtClean="0"/>
              <a:t>document</a:t>
            </a:r>
          </a:p>
          <a:p>
            <a:pPr lvl="1"/>
            <a:r>
              <a:rPr lang="en-US" dirty="0"/>
              <a:t>Exam is closed book, no notes, no </a:t>
            </a:r>
            <a:r>
              <a:rPr lang="en-US" dirty="0" smtClean="0"/>
              <a:t>calculator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Midterm 1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523062" cy="4924814"/>
          </a:xfrm>
        </p:spPr>
        <p:txBody>
          <a:bodyPr/>
          <a:lstStyle/>
          <a:p>
            <a:r>
              <a:rPr lang="en-US" dirty="0" smtClean="0"/>
              <a:t>Test format mostly or entirely multiple choice</a:t>
            </a:r>
          </a:p>
          <a:p>
            <a:r>
              <a:rPr lang="en-US" dirty="0" smtClean="0"/>
              <a:t>More information in next lecture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64617" y="1831466"/>
            <a:ext cx="1108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INPUTS</a:t>
            </a:r>
            <a:endParaRPr lang="en-US" sz="24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550493" y="1297898"/>
            <a:ext cx="716804" cy="813795"/>
          </a:xfrm>
          <a:prstGeom prst="line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</a:t>
            </a:r>
            <a:r>
              <a:rPr lang="en-US" dirty="0" smtClean="0"/>
              <a:t>equential circuit </a:t>
            </a:r>
            <a:r>
              <a:rPr lang="en-US" dirty="0" smtClean="0">
                <a:solidFill>
                  <a:srgbClr val="00B050"/>
                </a:solidFill>
              </a:rPr>
              <a:t>for Fetch-Execute cycle</a:t>
            </a:r>
            <a:endParaRPr lang="en-US" dirty="0">
              <a:solidFill>
                <a:srgbClr val="00B050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616903" y="1566298"/>
            <a:ext cx="6384097" cy="3335873"/>
            <a:chOff x="1616903" y="1777973"/>
            <a:chExt cx="6384097" cy="3335873"/>
          </a:xfrm>
        </p:grpSpPr>
        <p:sp>
          <p:nvSpPr>
            <p:cNvPr id="5" name="Rectangle 4"/>
            <p:cNvSpPr/>
            <p:nvPr/>
          </p:nvSpPr>
          <p:spPr>
            <a:xfrm>
              <a:off x="4267297" y="1782189"/>
              <a:ext cx="2556836" cy="2413000"/>
            </a:xfrm>
            <a:prstGeom prst="rect">
              <a:avLst/>
            </a:prstGeom>
            <a:noFill/>
            <a:ln w="38100" cmpd="sng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269089" y="1777973"/>
              <a:ext cx="4532939" cy="2993189"/>
              <a:chOff x="5291808" y="1777973"/>
              <a:chExt cx="4532939" cy="2993189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291808" y="1777973"/>
                <a:ext cx="1075126" cy="2413000"/>
              </a:xfrm>
              <a:prstGeom prst="rect">
                <a:avLst/>
              </a:prstGeom>
              <a:solidFill>
                <a:srgbClr val="FFFFFF"/>
              </a:solidFill>
              <a:ln w="38100" cmpd="sng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 rot="16200000">
                <a:off x="4729874" y="2622391"/>
                <a:ext cx="21228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State register</a:t>
                </a:r>
                <a:endParaRPr lang="en-US" sz="2800" dirty="0"/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5655733" y="4021645"/>
                <a:ext cx="169334" cy="169328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825067" y="4021645"/>
                <a:ext cx="152400" cy="152400"/>
              </a:xfrm>
              <a:prstGeom prst="line">
                <a:avLst/>
              </a:prstGeom>
              <a:ln w="381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7" idx="2"/>
              </p:cNvCxnSpPr>
              <p:nvPr/>
            </p:nvCxnSpPr>
            <p:spPr>
              <a:xfrm flipH="1">
                <a:off x="5825067" y="4190973"/>
                <a:ext cx="4304" cy="254005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419635" y="4309497"/>
                <a:ext cx="85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Clock</a:t>
                </a:r>
                <a:endParaRPr lang="en-US" sz="24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7290016" y="2336694"/>
                <a:ext cx="253473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/>
                  <a:t>f</a:t>
                </a:r>
                <a:r>
                  <a:rPr lang="en-US" sz="2800" smtClean="0"/>
                  <a:t>( )</a:t>
                </a:r>
              </a:p>
              <a:p>
                <a:pPr algn="ctr"/>
                <a:r>
                  <a:rPr lang="en-US" sz="2800" dirty="0" smtClean="0"/>
                  <a:t>Combinatorial logic</a:t>
                </a:r>
                <a:endParaRPr lang="en-US" sz="2800" dirty="0"/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>
              <a:off x="3335748" y="3022563"/>
              <a:ext cx="931549" cy="0"/>
            </a:xfrm>
            <a:prstGeom prst="line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789332" y="3022563"/>
              <a:ext cx="16927" cy="2091283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616903" y="5079978"/>
              <a:ext cx="6189356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633837" y="2980268"/>
              <a:ext cx="0" cy="2133578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1616903" y="3022557"/>
              <a:ext cx="652186" cy="0"/>
            </a:xfrm>
            <a:prstGeom prst="straightConnector1">
              <a:avLst/>
            </a:prstGeom>
            <a:ln w="762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6824133" y="3031024"/>
              <a:ext cx="1176867" cy="0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1023689" y="5473700"/>
            <a:ext cx="709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his abstraction represents any computer</a:t>
            </a:r>
            <a:endParaRPr lang="en-US" sz="3200" dirty="0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2578459" y="2540829"/>
            <a:ext cx="2152026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Current state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 rot="16200000">
            <a:off x="6306859" y="2549290"/>
            <a:ext cx="172282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Next state</a:t>
            </a:r>
            <a:endParaRPr lang="en-US" sz="2800" b="1" dirty="0">
              <a:solidFill>
                <a:srgbClr val="0000FF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2030576" y="1297898"/>
            <a:ext cx="1519917" cy="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16200000">
            <a:off x="7681178" y="2560580"/>
            <a:ext cx="1254520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Output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741068" y="2235347"/>
            <a:ext cx="2122885" cy="8739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All bits in memory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2192" y="1626580"/>
            <a:ext cx="1610262" cy="7121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smtClean="0">
                <a:solidFill>
                  <a:srgbClr val="00B050"/>
                </a:solidFill>
              </a:rPr>
              <a:t>External inputs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91453" y="5467838"/>
            <a:ext cx="70936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</a:t>
            </a:r>
            <a:r>
              <a:rPr lang="en-US" sz="3200" dirty="0" smtClean="0"/>
              <a:t>his abstraction represents any computer </a:t>
            </a:r>
            <a:r>
              <a:rPr lang="en-US" sz="3200" dirty="0" smtClean="0">
                <a:solidFill>
                  <a:srgbClr val="00B050"/>
                </a:solidFill>
              </a:rPr>
              <a:t>executing any program</a:t>
            </a:r>
            <a:endParaRPr lang="en-US" sz="3200" dirty="0">
              <a:solidFill>
                <a:srgbClr val="00B05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616903" y="1297898"/>
            <a:ext cx="467632" cy="723228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6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 rate and instruction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830" y="1171186"/>
            <a:ext cx="8364093" cy="4924814"/>
          </a:xfrm>
        </p:spPr>
        <p:txBody>
          <a:bodyPr/>
          <a:lstStyle/>
          <a:p>
            <a:r>
              <a:rPr lang="en-US" dirty="0" smtClean="0"/>
              <a:t>The pace of the processor Fetch-Execute cycle is set by a </a:t>
            </a:r>
            <a:r>
              <a:rPr lang="en-US" dirty="0" smtClean="0">
                <a:solidFill>
                  <a:srgbClr val="0070C0"/>
                </a:solidFill>
              </a:rPr>
              <a:t>clock</a:t>
            </a:r>
            <a:r>
              <a:rPr lang="en-US" dirty="0" smtClean="0"/>
              <a:t> signal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Number of clock cycles necessary </a:t>
            </a:r>
            <a:r>
              <a:rPr lang="en-US" dirty="0" smtClean="0"/>
              <a:t>to Fetch and Execute an instruction and the </a:t>
            </a:r>
            <a:r>
              <a:rPr lang="en-US" dirty="0" smtClean="0">
                <a:solidFill>
                  <a:srgbClr val="0070C0"/>
                </a:solidFill>
              </a:rPr>
              <a:t>clock cycle frequency </a:t>
            </a:r>
            <a:r>
              <a:rPr lang="en-US" dirty="0" smtClean="0"/>
              <a:t>depends on</a:t>
            </a:r>
          </a:p>
          <a:p>
            <a:pPr lvl="1"/>
            <a:r>
              <a:rPr lang="en-US" dirty="0" smtClean="0"/>
              <a:t>Speed of memory technology storing operand(s) and result (may be slower than processor circuit)</a:t>
            </a:r>
          </a:p>
          <a:p>
            <a:pPr lvl="1"/>
            <a:r>
              <a:rPr lang="en-US" dirty="0" smtClean="0"/>
              <a:t>Specific instruction to be executed</a:t>
            </a:r>
          </a:p>
          <a:p>
            <a:pPr lvl="1"/>
            <a:r>
              <a:rPr lang="en-US" dirty="0" smtClean="0"/>
              <a:t>Processor circuit design</a:t>
            </a:r>
          </a:p>
          <a:p>
            <a:pPr lvl="1"/>
            <a:r>
              <a:rPr lang="en-US" dirty="0" smtClean="0"/>
              <a:t>History of instruction execution (current state)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10547</TotalTime>
  <Words>1111</Words>
  <Application>Microsoft Macintosh PowerPoint</Application>
  <PresentationFormat>On-screen Show (4:3)</PresentationFormat>
  <Paragraphs>147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(Body)</vt:lpstr>
      <vt:lpstr>Courier</vt:lpstr>
      <vt:lpstr>ＭＳ Ｐゴシック</vt:lpstr>
      <vt:lpstr>Palatino</vt:lpstr>
      <vt:lpstr>Times New Roman</vt:lpstr>
      <vt:lpstr>Wingdings</vt:lpstr>
      <vt:lpstr>TM10203755</vt:lpstr>
      <vt:lpstr>Lecture 10 – From programs to bits </vt:lpstr>
      <vt:lpstr>Assignments</vt:lpstr>
      <vt:lpstr>Midterm 1 time and location</vt:lpstr>
      <vt:lpstr>Midterm 1 adjustments</vt:lpstr>
      <vt:lpstr>Midterm 1 covers</vt:lpstr>
      <vt:lpstr>Midterm 1 logistics</vt:lpstr>
      <vt:lpstr>Midterm 1 format</vt:lpstr>
      <vt:lpstr>Sequential circuit for Fetch-Execute cycle</vt:lpstr>
      <vt:lpstr>Clock rate and instruction rate</vt:lpstr>
      <vt:lpstr>Processor control: start and stop</vt:lpstr>
      <vt:lpstr>Starting the Fetch-Execute cycle</vt:lpstr>
      <vt:lpstr>Starting more complex processors</vt:lpstr>
      <vt:lpstr>Booting battery-powered computers</vt:lpstr>
      <vt:lpstr>Summary (Chapter 4)</vt:lpstr>
      <vt:lpstr>Chapter 5.1 to 5.5 – the instruction set</vt:lpstr>
      <vt:lpstr>Components of a processor instruction</vt:lpstr>
      <vt:lpstr>Implications of implication</vt:lpstr>
    </vt:vector>
  </TitlesOfParts>
  <Company>Purdue University</Company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389</cp:revision>
  <dcterms:created xsi:type="dcterms:W3CDTF">2017-01-09T11:24:18Z</dcterms:created>
  <dcterms:modified xsi:type="dcterms:W3CDTF">2017-09-14T02:12:40Z</dcterms:modified>
</cp:coreProperties>
</file>