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6"/>
  </p:notesMasterIdLst>
  <p:sldIdLst>
    <p:sldId id="1485" r:id="rId2"/>
    <p:sldId id="1486" r:id="rId3"/>
    <p:sldId id="586" r:id="rId4"/>
    <p:sldId id="585" r:id="rId5"/>
    <p:sldId id="587" r:id="rId6"/>
    <p:sldId id="588" r:id="rId7"/>
    <p:sldId id="590" r:id="rId8"/>
    <p:sldId id="589" r:id="rId9"/>
    <p:sldId id="1475" r:id="rId10"/>
    <p:sldId id="593" r:id="rId11"/>
    <p:sldId id="615" r:id="rId12"/>
    <p:sldId id="616" r:id="rId13"/>
    <p:sldId id="617" r:id="rId14"/>
    <p:sldId id="575" r:id="rId15"/>
    <p:sldId id="576" r:id="rId16"/>
    <p:sldId id="577" r:id="rId17"/>
    <p:sldId id="578" r:id="rId18"/>
    <p:sldId id="600" r:id="rId19"/>
    <p:sldId id="599" r:id="rId20"/>
    <p:sldId id="597" r:id="rId21"/>
    <p:sldId id="602" r:id="rId22"/>
    <p:sldId id="603" r:id="rId23"/>
    <p:sldId id="604" r:id="rId24"/>
    <p:sldId id="1484" r:id="rId25"/>
    <p:sldId id="606" r:id="rId26"/>
    <p:sldId id="607" r:id="rId27"/>
    <p:sldId id="608" r:id="rId28"/>
    <p:sldId id="609" r:id="rId29"/>
    <p:sldId id="610" r:id="rId30"/>
    <p:sldId id="611" r:id="rId31"/>
    <p:sldId id="612" r:id="rId32"/>
    <p:sldId id="613" r:id="rId33"/>
    <p:sldId id="614" r:id="rId34"/>
    <p:sldId id="626"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BFBFBF"/>
    <a:srgbClr val="C1C1C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987"/>
    <p:restoredTop sz="91219"/>
  </p:normalViewPr>
  <p:slideViewPr>
    <p:cSldViewPr snapToGrid="0" snapToObjects="1">
      <p:cViewPr>
        <p:scale>
          <a:sx n="160" d="100"/>
          <a:sy n="160" d="100"/>
        </p:scale>
        <p:origin x="272" y="832"/>
      </p:cViewPr>
      <p:guideLst>
        <p:guide orient="horz" pos="2160"/>
        <p:guide pos="2880"/>
      </p:guideLst>
    </p:cSldViewPr>
  </p:slideViewPr>
  <p:notesTextViewPr>
    <p:cViewPr>
      <p:scale>
        <a:sx n="100" d="100"/>
        <a:sy n="100" d="100"/>
      </p:scale>
      <p:origin x="0" y="0"/>
    </p:cViewPr>
  </p:notesTextViewPr>
  <p:sorterViewPr>
    <p:cViewPr>
      <p:scale>
        <a:sx n="120" d="100"/>
        <a:sy n="120" d="100"/>
      </p:scale>
      <p:origin x="0" y="8024"/>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946FA2-1D2A-6549-80D6-0C23207994F6}" type="datetimeFigureOut">
              <a:rPr lang="en-US" smtClean="0"/>
              <a:t>9/18/17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8E491D-C553-0E47-B5E2-359F38712AA4}" type="slidenum">
              <a:rPr lang="en-US" smtClean="0"/>
              <a:t>‹#›</a:t>
            </a:fld>
            <a:endParaRPr lang="en-US"/>
          </a:p>
        </p:txBody>
      </p:sp>
    </p:spTree>
    <p:extLst>
      <p:ext uri="{BB962C8B-B14F-4D97-AF65-F5344CB8AC3E}">
        <p14:creationId xmlns:p14="http://schemas.microsoft.com/office/powerpoint/2010/main" val="13866300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Have an example here   0010 + 1100 (+2</a:t>
            </a:r>
            <a:r>
              <a:rPr lang="en-US" baseline="0" dirty="0" smtClean="0"/>
              <a:t> + -3) = 1110  but (-1 + -3 = -4)  looks like  1110 + 1100 = 1010 w carry out = -5 w carry out, do carry around for 1010 + 1 = 1011 = -4</a:t>
            </a:r>
            <a:endParaRPr lang="en-US" dirty="0" smtClean="0"/>
          </a:p>
        </p:txBody>
      </p:sp>
      <p:sp>
        <p:nvSpPr>
          <p:cNvPr id="4" name="Slide Number Placeholder 3"/>
          <p:cNvSpPr>
            <a:spLocks noGrp="1"/>
          </p:cNvSpPr>
          <p:nvPr>
            <p:ph type="sldNum" sz="quarter" idx="10"/>
          </p:nvPr>
        </p:nvSpPr>
        <p:spPr/>
        <p:txBody>
          <a:bodyPr/>
          <a:lstStyle/>
          <a:p>
            <a:fld id="{DAC7B1E2-4BBE-174E-B8CA-93A6A3395CEE}" type="slidenum">
              <a:rPr lang="en-US" smtClean="0"/>
              <a:t>3</a:t>
            </a:fld>
            <a:endParaRPr lang="en-US"/>
          </a:p>
        </p:txBody>
      </p:sp>
    </p:spTree>
    <p:extLst>
      <p:ext uri="{BB962C8B-B14F-4D97-AF65-F5344CB8AC3E}">
        <p14:creationId xmlns:p14="http://schemas.microsoft.com/office/powerpoint/2010/main" val="2056478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sz="2400" dirty="0" smtClean="0"/>
              <a:t>Negation shortcut equivalent to Invert and add 1:</a:t>
            </a:r>
          </a:p>
          <a:p>
            <a:pPr lvl="1">
              <a:lnSpc>
                <a:spcPct val="90000"/>
              </a:lnSpc>
            </a:pPr>
            <a:r>
              <a:rPr lang="en-US" sz="1800" i="1" dirty="0" smtClean="0"/>
              <a:t>Starting from the least significant digit, scan leftwards for the first 1 and invert all bits that more significant</a:t>
            </a:r>
          </a:p>
          <a:p>
            <a:pPr lvl="1">
              <a:lnSpc>
                <a:spcPct val="90000"/>
              </a:lnSpc>
            </a:pPr>
            <a:r>
              <a:rPr lang="en-US" sz="1800" dirty="0" smtClean="0"/>
              <a:t>This is equivalent to finding the place where carry propagation stops for the add 1 to the inverted bit string</a:t>
            </a:r>
          </a:p>
          <a:p>
            <a:endParaRPr lang="en-US" dirty="0"/>
          </a:p>
        </p:txBody>
      </p:sp>
      <p:sp>
        <p:nvSpPr>
          <p:cNvPr id="4" name="Slide Number Placeholder 3"/>
          <p:cNvSpPr>
            <a:spLocks noGrp="1"/>
          </p:cNvSpPr>
          <p:nvPr>
            <p:ph type="sldNum" sz="quarter" idx="10"/>
          </p:nvPr>
        </p:nvSpPr>
        <p:spPr/>
        <p:txBody>
          <a:bodyPr/>
          <a:lstStyle/>
          <a:p>
            <a:fld id="{308E491D-C553-0E47-B5E2-359F38712AA4}" type="slidenum">
              <a:rPr lang="en-US" smtClean="0"/>
              <a:t>8</a:t>
            </a:fld>
            <a:endParaRPr lang="en-US"/>
          </a:p>
        </p:txBody>
      </p:sp>
    </p:spTree>
    <p:extLst>
      <p:ext uri="{BB962C8B-B14F-4D97-AF65-F5344CB8AC3E}">
        <p14:creationId xmlns:p14="http://schemas.microsoft.com/office/powerpoint/2010/main" val="1267195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Have an example here   0010 + 1100 (+2</a:t>
            </a:r>
            <a:r>
              <a:rPr lang="en-US" baseline="0" dirty="0" smtClean="0"/>
              <a:t> + -3) = 1110  but (-1 + -3 = -4)  looks like  1110 + 1100 = 1010 w carry out = -5 w carry out, do carry around for 1010 + 1 = 1011 = -4</a:t>
            </a:r>
            <a:endParaRPr lang="en-US" dirty="0" smtClean="0"/>
          </a:p>
        </p:txBody>
      </p:sp>
      <p:sp>
        <p:nvSpPr>
          <p:cNvPr id="4" name="Slide Number Placeholder 3"/>
          <p:cNvSpPr>
            <a:spLocks noGrp="1"/>
          </p:cNvSpPr>
          <p:nvPr>
            <p:ph type="sldNum" sz="quarter" idx="10"/>
          </p:nvPr>
        </p:nvSpPr>
        <p:spPr/>
        <p:txBody>
          <a:bodyPr/>
          <a:lstStyle/>
          <a:p>
            <a:fld id="{DAC7B1E2-4BBE-174E-B8CA-93A6A3395CEE}" type="slidenum">
              <a:rPr lang="en-US" smtClean="0"/>
              <a:t>10</a:t>
            </a:fld>
            <a:endParaRPr lang="en-US"/>
          </a:p>
        </p:txBody>
      </p:sp>
    </p:spTree>
    <p:extLst>
      <p:ext uri="{BB962C8B-B14F-4D97-AF65-F5344CB8AC3E}">
        <p14:creationId xmlns:p14="http://schemas.microsoft.com/office/powerpoint/2010/main" val="546925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Half a byte is a </a:t>
            </a:r>
            <a:r>
              <a:rPr lang="en-US" dirty="0" err="1" smtClean="0"/>
              <a:t>nybble</a:t>
            </a:r>
            <a:r>
              <a:rPr lang="en-US" dirty="0" smtClean="0"/>
              <a:t>.  Who says CS majors don’t have a sense of humor?</a:t>
            </a:r>
            <a:endParaRPr lang="en-US" dirty="0"/>
          </a:p>
        </p:txBody>
      </p:sp>
      <p:sp>
        <p:nvSpPr>
          <p:cNvPr id="4" name="Slide Number Placeholder 3"/>
          <p:cNvSpPr>
            <a:spLocks noGrp="1"/>
          </p:cNvSpPr>
          <p:nvPr>
            <p:ph type="sldNum" sz="quarter" idx="10"/>
          </p:nvPr>
        </p:nvSpPr>
        <p:spPr/>
        <p:txBody>
          <a:bodyPr/>
          <a:lstStyle/>
          <a:p>
            <a:fld id="{DAC7B1E2-4BBE-174E-B8CA-93A6A3395CEE}" type="slidenum">
              <a:rPr lang="en-US" smtClean="0"/>
              <a:t>12</a:t>
            </a:fld>
            <a:endParaRPr lang="en-US"/>
          </a:p>
        </p:txBody>
      </p:sp>
    </p:spTree>
    <p:extLst>
      <p:ext uri="{BB962C8B-B14F-4D97-AF65-F5344CB8AC3E}">
        <p14:creationId xmlns:p14="http://schemas.microsoft.com/office/powerpoint/2010/main" val="612046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Internal wiring does not affect programmer.  </a:t>
            </a:r>
            <a:endParaRPr lang="en-US" dirty="0"/>
          </a:p>
        </p:txBody>
      </p:sp>
      <p:sp>
        <p:nvSpPr>
          <p:cNvPr id="4" name="Slide Number Placeholder 3"/>
          <p:cNvSpPr>
            <a:spLocks noGrp="1"/>
          </p:cNvSpPr>
          <p:nvPr>
            <p:ph type="sldNum" sz="quarter" idx="10"/>
          </p:nvPr>
        </p:nvSpPr>
        <p:spPr/>
        <p:txBody>
          <a:bodyPr/>
          <a:lstStyle/>
          <a:p>
            <a:fld id="{DAC7B1E2-4BBE-174E-B8CA-93A6A3395CEE}" type="slidenum">
              <a:rPr lang="en-US" smtClean="0"/>
              <a:t>15</a:t>
            </a:fld>
            <a:endParaRPr lang="en-US"/>
          </a:p>
        </p:txBody>
      </p:sp>
    </p:spTree>
    <p:extLst>
      <p:ext uri="{BB962C8B-B14F-4D97-AF65-F5344CB8AC3E}">
        <p14:creationId xmlns:p14="http://schemas.microsoft.com/office/powerpoint/2010/main" val="448630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lot like playing around with the size of the fields in instructions to gain or</a:t>
            </a:r>
            <a:r>
              <a:rPr lang="en-US" baseline="0" dirty="0" smtClean="0"/>
              <a:t> loose expressivity </a:t>
            </a:r>
            <a:r>
              <a:rPr lang="en-US" baseline="0" dirty="0" err="1" smtClean="0"/>
              <a:t>w.r.t</a:t>
            </a:r>
            <a:r>
              <a:rPr lang="en-US" baseline="0" dirty="0" smtClean="0"/>
              <a:t>. # registers, range of offset, etc.</a:t>
            </a:r>
            <a:endParaRPr lang="en-US" dirty="0"/>
          </a:p>
        </p:txBody>
      </p:sp>
      <p:sp>
        <p:nvSpPr>
          <p:cNvPr id="4" name="Slide Number Placeholder 3"/>
          <p:cNvSpPr>
            <a:spLocks noGrp="1"/>
          </p:cNvSpPr>
          <p:nvPr>
            <p:ph type="sldNum" sz="quarter" idx="10"/>
          </p:nvPr>
        </p:nvSpPr>
        <p:spPr/>
        <p:txBody>
          <a:bodyPr/>
          <a:lstStyle/>
          <a:p>
            <a:fld id="{DAC7B1E2-4BBE-174E-B8CA-93A6A3395CEE}" type="slidenum">
              <a:rPr lang="en-US" smtClean="0"/>
              <a:t>22</a:t>
            </a:fld>
            <a:endParaRPr lang="en-US"/>
          </a:p>
        </p:txBody>
      </p:sp>
    </p:spTree>
    <p:extLst>
      <p:ext uri="{BB962C8B-B14F-4D97-AF65-F5344CB8AC3E}">
        <p14:creationId xmlns:p14="http://schemas.microsoft.com/office/powerpoint/2010/main" val="983104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Yada</a:t>
            </a:r>
            <a:r>
              <a:rPr lang="en-US" dirty="0" smtClean="0"/>
              <a:t>, </a:t>
            </a:r>
            <a:r>
              <a:rPr lang="en-US" dirty="0" err="1" smtClean="0"/>
              <a:t>yada</a:t>
            </a:r>
            <a:r>
              <a:rPr lang="en-US" dirty="0" smtClean="0"/>
              <a:t>, </a:t>
            </a:r>
            <a:r>
              <a:rPr lang="en-US" dirty="0" err="1" smtClean="0"/>
              <a:t>yada</a:t>
            </a:r>
            <a:endParaRPr lang="en-US" dirty="0"/>
          </a:p>
        </p:txBody>
      </p:sp>
      <p:sp>
        <p:nvSpPr>
          <p:cNvPr id="4" name="Slide Number Placeholder 3"/>
          <p:cNvSpPr>
            <a:spLocks noGrp="1"/>
          </p:cNvSpPr>
          <p:nvPr>
            <p:ph type="sldNum" sz="quarter" idx="10"/>
          </p:nvPr>
        </p:nvSpPr>
        <p:spPr/>
        <p:txBody>
          <a:bodyPr/>
          <a:lstStyle/>
          <a:p>
            <a:fld id="{DAC7B1E2-4BBE-174E-B8CA-93A6A3395CEE}" type="slidenum">
              <a:rPr lang="en-US" smtClean="0"/>
              <a:t>25</a:t>
            </a:fld>
            <a:endParaRPr lang="en-US"/>
          </a:p>
        </p:txBody>
      </p:sp>
    </p:spTree>
    <p:extLst>
      <p:ext uri="{BB962C8B-B14F-4D97-AF65-F5344CB8AC3E}">
        <p14:creationId xmlns:p14="http://schemas.microsoft.com/office/powerpoint/2010/main" val="554748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8070" name="Rectangle 6"/>
          <p:cNvSpPr>
            <a:spLocks noGrp="1" noChangeArrowheads="1"/>
          </p:cNvSpPr>
          <p:nvPr>
            <p:ph type="subTitle" idx="1"/>
          </p:nvPr>
        </p:nvSpPr>
        <p:spPr>
          <a:xfrm>
            <a:off x="2689440" y="3581400"/>
            <a:ext cx="5235138" cy="1905000"/>
          </a:xfrm>
        </p:spPr>
        <p:txBody>
          <a:bodyPr/>
          <a:lstStyle>
            <a:lvl1pPr marL="0" indent="0">
              <a:buFont typeface="Wingdings" charset="0"/>
              <a:buNone/>
              <a:defRPr sz="2800">
                <a:latin typeface="Palatino"/>
                <a:cs typeface="Palatino"/>
              </a:defRPr>
            </a:lvl1pPr>
          </a:lstStyle>
          <a:p>
            <a:pPr lvl="0"/>
            <a:r>
              <a:rPr lang="en-US" noProof="0" dirty="0" smtClean="0"/>
              <a:t>Click to edit Master subtitle style</a:t>
            </a:r>
          </a:p>
        </p:txBody>
      </p:sp>
      <p:sp>
        <p:nvSpPr>
          <p:cNvPr id="88071" name="Rectangle 7"/>
          <p:cNvSpPr>
            <a:spLocks noGrp="1" noChangeArrowheads="1"/>
          </p:cNvSpPr>
          <p:nvPr>
            <p:ph type="dt" sz="half" idx="2"/>
          </p:nvPr>
        </p:nvSpPr>
        <p:spPr>
          <a:xfrm>
            <a:off x="685800" y="6512284"/>
            <a:ext cx="1966344" cy="193316"/>
          </a:xfrm>
        </p:spPr>
        <p:txBody>
          <a:bodyPr/>
          <a:lstStyle>
            <a:lvl1pPr>
              <a:defRPr/>
            </a:lvl1pPr>
          </a:lstStyle>
          <a:p>
            <a:r>
              <a:rPr lang="en-US" smtClean="0"/>
              <a:t>© 2017 by George B. Adams III</a:t>
            </a:r>
            <a:endParaRPr lang="en-US" dirty="0"/>
          </a:p>
        </p:txBody>
      </p:sp>
      <p:sp>
        <p:nvSpPr>
          <p:cNvPr id="88072" name="Rectangle 8"/>
          <p:cNvSpPr>
            <a:spLocks noGrp="1" noChangeArrowheads="1"/>
          </p:cNvSpPr>
          <p:nvPr>
            <p:ph type="ftr" sz="quarter" idx="3"/>
          </p:nvPr>
        </p:nvSpPr>
        <p:spPr>
          <a:xfrm>
            <a:off x="3124200" y="6248400"/>
            <a:ext cx="2895600" cy="457200"/>
          </a:xfrm>
        </p:spPr>
        <p:txBody>
          <a:bodyPr/>
          <a:lstStyle>
            <a:lvl1pPr>
              <a:defRPr/>
            </a:lvl1pPr>
          </a:lstStyle>
          <a:p>
            <a:endParaRPr lang="en-US">
              <a:solidFill>
                <a:srgbClr val="292929"/>
              </a:solidFill>
            </a:endParaRPr>
          </a:p>
        </p:txBody>
      </p:sp>
      <p:sp>
        <p:nvSpPr>
          <p:cNvPr id="88073" name="Rectangle 9"/>
          <p:cNvSpPr>
            <a:spLocks noGrp="1" noChangeArrowheads="1"/>
          </p:cNvSpPr>
          <p:nvPr>
            <p:ph type="sldNum" sz="quarter" idx="4"/>
          </p:nvPr>
        </p:nvSpPr>
        <p:spPr>
          <a:xfrm>
            <a:off x="6553200" y="6505254"/>
            <a:ext cx="1905000" cy="200346"/>
          </a:xfrm>
        </p:spPr>
        <p:txBody>
          <a:bodyPr/>
          <a:lstStyle>
            <a:lvl1pPr>
              <a:defRPr/>
            </a:lvl1pPr>
          </a:lstStyle>
          <a:p>
            <a:fld id="{4D2D4257-6C15-224C-8DC2-DCD1A34E52A9}" type="slidenum">
              <a:rPr lang="en-US" smtClean="0"/>
              <a:pPr/>
              <a:t>‹#›</a:t>
            </a:fld>
            <a:endParaRPr lang="en-US" dirty="0"/>
          </a:p>
        </p:txBody>
      </p:sp>
      <p:grpSp>
        <p:nvGrpSpPr>
          <p:cNvPr id="88076" name="Group 12"/>
          <p:cNvGrpSpPr>
            <a:grpSpLocks/>
          </p:cNvGrpSpPr>
          <p:nvPr/>
        </p:nvGrpSpPr>
        <p:grpSpPr bwMode="auto">
          <a:xfrm>
            <a:off x="0" y="914400"/>
            <a:ext cx="8686800" cy="2514600"/>
            <a:chOff x="0" y="576"/>
            <a:chExt cx="5472" cy="1584"/>
          </a:xfrm>
        </p:grpSpPr>
        <p:sp>
          <p:nvSpPr>
            <p:cNvPr id="88066" name="Oval 2"/>
            <p:cNvSpPr>
              <a:spLocks noChangeArrowheads="1"/>
            </p:cNvSpPr>
            <p:nvPr/>
          </p:nvSpPr>
          <p:spPr bwMode="auto">
            <a:xfrm>
              <a:off x="144" y="576"/>
              <a:ext cx="1584" cy="1584"/>
            </a:xfrm>
            <a:prstGeom prst="ellipse">
              <a:avLst/>
            </a:prstGeom>
            <a:noFill/>
            <a:ln w="12700">
              <a:solidFill>
                <a:schemeClr val="accent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a:solidFill>
                  <a:srgbClr val="292929"/>
                </a:solidFill>
                <a:latin typeface="Arial" charset="0"/>
                <a:ea typeface="ＭＳ Ｐゴシック" charset="0"/>
              </a:endParaRPr>
            </a:p>
          </p:txBody>
        </p:sp>
        <p:sp>
          <p:nvSpPr>
            <p:cNvPr id="88067" name="Rectangle 3"/>
            <p:cNvSpPr>
              <a:spLocks noChangeArrowheads="1"/>
            </p:cNvSpPr>
            <p:nvPr/>
          </p:nvSpPr>
          <p:spPr bwMode="hidden">
            <a:xfrm>
              <a:off x="0" y="1056"/>
              <a:ext cx="2976" cy="720"/>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sz="2400">
                <a:solidFill>
                  <a:srgbClr val="292929"/>
                </a:solidFill>
                <a:latin typeface="Times New Roman" charset="0"/>
                <a:ea typeface="ＭＳ Ｐゴシック" charset="0"/>
              </a:endParaRPr>
            </a:p>
          </p:txBody>
        </p:sp>
        <p:sp>
          <p:nvSpPr>
            <p:cNvPr id="88068" name="Rectangle 4"/>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sz="2400">
                <a:solidFill>
                  <a:srgbClr val="292929"/>
                </a:solidFill>
                <a:latin typeface="Times New Roman" charset="0"/>
                <a:ea typeface="ＭＳ Ｐゴシック" charset="0"/>
              </a:endParaRPr>
            </a:p>
          </p:txBody>
        </p:sp>
      </p:grpSp>
      <p:sp>
        <p:nvSpPr>
          <p:cNvPr id="88069" name="Rectangle 5"/>
          <p:cNvSpPr>
            <a:spLocks noGrp="1" noChangeArrowheads="1"/>
          </p:cNvSpPr>
          <p:nvPr>
            <p:ph type="ctrTitle"/>
          </p:nvPr>
        </p:nvSpPr>
        <p:spPr>
          <a:xfrm>
            <a:off x="838200" y="1443038"/>
            <a:ext cx="7086600" cy="1600200"/>
          </a:xfrm>
        </p:spPr>
        <p:txBody>
          <a:bodyPr anchor="ctr"/>
          <a:lstStyle>
            <a:lvl1pPr>
              <a:defRPr/>
            </a:lvl1pPr>
          </a:lstStyle>
          <a:p>
            <a:pPr lvl="0"/>
            <a:r>
              <a:rPr lang="en-US" noProof="0" dirty="0" smtClean="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 2017 by George B. Adams III</a:t>
            </a:r>
            <a:endParaRPr lang="en-US"/>
          </a:p>
        </p:txBody>
      </p:sp>
      <p:sp>
        <p:nvSpPr>
          <p:cNvPr id="5" name="Footer Placeholder 4"/>
          <p:cNvSpPr>
            <a:spLocks noGrp="1"/>
          </p:cNvSpPr>
          <p:nvPr>
            <p:ph type="ftr" sz="quarter" idx="11"/>
          </p:nvPr>
        </p:nvSpPr>
        <p:spPr/>
        <p:txBody>
          <a:bodyPr/>
          <a:lstStyle>
            <a:lvl1pPr>
              <a:defRPr/>
            </a:lvl1pPr>
          </a:lstStyle>
          <a:p>
            <a:endParaRPr lang="en-US">
              <a:solidFill>
                <a:srgbClr val="292929"/>
              </a:solidFill>
            </a:endParaRPr>
          </a:p>
        </p:txBody>
      </p:sp>
      <p:sp>
        <p:nvSpPr>
          <p:cNvPr id="6" name="Slide Number Placeholder 5"/>
          <p:cNvSpPr>
            <a:spLocks noGrp="1"/>
          </p:cNvSpPr>
          <p:nvPr>
            <p:ph type="sldNum" sz="quarter" idx="12"/>
          </p:nvPr>
        </p:nvSpPr>
        <p:spPr/>
        <p:txBody>
          <a:bodyPr/>
          <a:lstStyle>
            <a:lvl1pPr>
              <a:defRPr/>
            </a:lvl1pPr>
          </a:lstStyle>
          <a:p>
            <a:fld id="{8D8F17C3-15C2-DE46-A6A4-6FC2E4FFC645}" type="slidenum">
              <a:rPr lang="en-US"/>
              <a:pPr/>
              <a:t>‹#›</a:t>
            </a:fld>
            <a:endParaRPr lang="en-US"/>
          </a:p>
        </p:txBody>
      </p:sp>
    </p:spTree>
    <p:extLst>
      <p:ext uri="{BB962C8B-B14F-4D97-AF65-F5344CB8AC3E}">
        <p14:creationId xmlns:p14="http://schemas.microsoft.com/office/powerpoint/2010/main" val="2720872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96838"/>
            <a:ext cx="1919287" cy="59991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31863" y="96838"/>
            <a:ext cx="5607050" cy="5999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 2017 by George B. Adams III</a:t>
            </a:r>
            <a:endParaRPr lang="en-US"/>
          </a:p>
        </p:txBody>
      </p:sp>
      <p:sp>
        <p:nvSpPr>
          <p:cNvPr id="5" name="Footer Placeholder 4"/>
          <p:cNvSpPr>
            <a:spLocks noGrp="1"/>
          </p:cNvSpPr>
          <p:nvPr>
            <p:ph type="ftr" sz="quarter" idx="11"/>
          </p:nvPr>
        </p:nvSpPr>
        <p:spPr/>
        <p:txBody>
          <a:bodyPr/>
          <a:lstStyle>
            <a:lvl1pPr>
              <a:defRPr/>
            </a:lvl1pPr>
          </a:lstStyle>
          <a:p>
            <a:endParaRPr lang="en-US">
              <a:solidFill>
                <a:srgbClr val="292929"/>
              </a:solidFill>
            </a:endParaRPr>
          </a:p>
        </p:txBody>
      </p:sp>
      <p:sp>
        <p:nvSpPr>
          <p:cNvPr id="6" name="Slide Number Placeholder 5"/>
          <p:cNvSpPr>
            <a:spLocks noGrp="1"/>
          </p:cNvSpPr>
          <p:nvPr>
            <p:ph type="sldNum" sz="quarter" idx="12"/>
          </p:nvPr>
        </p:nvSpPr>
        <p:spPr/>
        <p:txBody>
          <a:bodyPr/>
          <a:lstStyle>
            <a:lvl1pPr>
              <a:defRPr/>
            </a:lvl1pPr>
          </a:lstStyle>
          <a:p>
            <a:fld id="{18171EFE-CF74-014A-B355-1FE784D8A8B9}" type="slidenum">
              <a:rPr lang="en-US"/>
              <a:pPr/>
              <a:t>‹#›</a:t>
            </a:fld>
            <a:endParaRPr lang="en-US"/>
          </a:p>
        </p:txBody>
      </p:sp>
    </p:spTree>
    <p:extLst>
      <p:ext uri="{BB962C8B-B14F-4D97-AF65-F5344CB8AC3E}">
        <p14:creationId xmlns:p14="http://schemas.microsoft.com/office/powerpoint/2010/main" val="2892802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 2017 by George B. Adams III</a:t>
            </a:r>
            <a:endParaRPr lang="en-US"/>
          </a:p>
        </p:txBody>
      </p:sp>
      <p:sp>
        <p:nvSpPr>
          <p:cNvPr id="5" name="Footer Placeholder 4"/>
          <p:cNvSpPr>
            <a:spLocks noGrp="1"/>
          </p:cNvSpPr>
          <p:nvPr>
            <p:ph type="ftr" sz="quarter" idx="11"/>
          </p:nvPr>
        </p:nvSpPr>
        <p:spPr/>
        <p:txBody>
          <a:bodyPr/>
          <a:lstStyle>
            <a:lvl1pPr>
              <a:defRPr/>
            </a:lvl1pPr>
          </a:lstStyle>
          <a:p>
            <a:endParaRPr lang="en-US">
              <a:solidFill>
                <a:srgbClr val="292929"/>
              </a:solidFill>
            </a:endParaRPr>
          </a:p>
        </p:txBody>
      </p:sp>
      <p:sp>
        <p:nvSpPr>
          <p:cNvPr id="6" name="Slide Number Placeholder 5"/>
          <p:cNvSpPr>
            <a:spLocks noGrp="1"/>
          </p:cNvSpPr>
          <p:nvPr>
            <p:ph type="sldNum" sz="quarter" idx="12"/>
          </p:nvPr>
        </p:nvSpPr>
        <p:spPr/>
        <p:txBody>
          <a:bodyPr/>
          <a:lstStyle>
            <a:lvl1pPr>
              <a:defRPr/>
            </a:lvl1pPr>
          </a:lstStyle>
          <a:p>
            <a:fld id="{F616CA18-62AE-B34C-A151-070DF961BCFA}" type="slidenum">
              <a:rPr lang="en-US"/>
              <a:pPr/>
              <a:t>‹#›</a:t>
            </a:fld>
            <a:endParaRPr lang="en-US"/>
          </a:p>
        </p:txBody>
      </p:sp>
    </p:spTree>
    <p:extLst>
      <p:ext uri="{BB962C8B-B14F-4D97-AF65-F5344CB8AC3E}">
        <p14:creationId xmlns:p14="http://schemas.microsoft.com/office/powerpoint/2010/main" val="17096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 2017 by George B. Adams III</a:t>
            </a:r>
            <a:endParaRPr lang="en-US"/>
          </a:p>
        </p:txBody>
      </p:sp>
      <p:sp>
        <p:nvSpPr>
          <p:cNvPr id="5" name="Footer Placeholder 4"/>
          <p:cNvSpPr>
            <a:spLocks noGrp="1"/>
          </p:cNvSpPr>
          <p:nvPr>
            <p:ph type="ftr" sz="quarter" idx="11"/>
          </p:nvPr>
        </p:nvSpPr>
        <p:spPr/>
        <p:txBody>
          <a:bodyPr/>
          <a:lstStyle>
            <a:lvl1pPr>
              <a:defRPr/>
            </a:lvl1pPr>
          </a:lstStyle>
          <a:p>
            <a:endParaRPr lang="en-US">
              <a:solidFill>
                <a:srgbClr val="292929"/>
              </a:solidFill>
            </a:endParaRPr>
          </a:p>
        </p:txBody>
      </p:sp>
      <p:sp>
        <p:nvSpPr>
          <p:cNvPr id="6" name="Slide Number Placeholder 5"/>
          <p:cNvSpPr>
            <a:spLocks noGrp="1"/>
          </p:cNvSpPr>
          <p:nvPr>
            <p:ph type="sldNum" sz="quarter" idx="12"/>
          </p:nvPr>
        </p:nvSpPr>
        <p:spPr/>
        <p:txBody>
          <a:bodyPr/>
          <a:lstStyle>
            <a:lvl1pPr>
              <a:defRPr/>
            </a:lvl1pPr>
          </a:lstStyle>
          <a:p>
            <a:fld id="{9064F1BF-07F9-B647-8658-AC5FA594FBAA}" type="slidenum">
              <a:rPr lang="en-US"/>
              <a:pPr/>
              <a:t>‹#›</a:t>
            </a:fld>
            <a:endParaRPr lang="en-US"/>
          </a:p>
        </p:txBody>
      </p:sp>
    </p:spTree>
    <p:extLst>
      <p:ext uri="{BB962C8B-B14F-4D97-AF65-F5344CB8AC3E}">
        <p14:creationId xmlns:p14="http://schemas.microsoft.com/office/powerpoint/2010/main" val="3552151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49325" y="1981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56163" y="1981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 2017 by George B. Adams III</a:t>
            </a:r>
            <a:endParaRPr lang="en-US"/>
          </a:p>
        </p:txBody>
      </p:sp>
      <p:sp>
        <p:nvSpPr>
          <p:cNvPr id="6" name="Footer Placeholder 5"/>
          <p:cNvSpPr>
            <a:spLocks noGrp="1"/>
          </p:cNvSpPr>
          <p:nvPr>
            <p:ph type="ftr" sz="quarter" idx="11"/>
          </p:nvPr>
        </p:nvSpPr>
        <p:spPr/>
        <p:txBody>
          <a:bodyPr/>
          <a:lstStyle>
            <a:lvl1pPr>
              <a:defRPr/>
            </a:lvl1pPr>
          </a:lstStyle>
          <a:p>
            <a:endParaRPr lang="en-US">
              <a:solidFill>
                <a:srgbClr val="292929"/>
              </a:solidFill>
            </a:endParaRPr>
          </a:p>
        </p:txBody>
      </p:sp>
      <p:sp>
        <p:nvSpPr>
          <p:cNvPr id="7" name="Slide Number Placeholder 6"/>
          <p:cNvSpPr>
            <a:spLocks noGrp="1"/>
          </p:cNvSpPr>
          <p:nvPr>
            <p:ph type="sldNum" sz="quarter" idx="12"/>
          </p:nvPr>
        </p:nvSpPr>
        <p:spPr/>
        <p:txBody>
          <a:bodyPr/>
          <a:lstStyle>
            <a:lvl1pPr>
              <a:defRPr/>
            </a:lvl1pPr>
          </a:lstStyle>
          <a:p>
            <a:fld id="{BA0F5024-359D-6B46-98D1-05D86B9A129A}" type="slidenum">
              <a:rPr lang="en-US"/>
              <a:pPr/>
              <a:t>‹#›</a:t>
            </a:fld>
            <a:endParaRPr lang="en-US"/>
          </a:p>
        </p:txBody>
      </p:sp>
    </p:spTree>
    <p:extLst>
      <p:ext uri="{BB962C8B-B14F-4D97-AF65-F5344CB8AC3E}">
        <p14:creationId xmlns:p14="http://schemas.microsoft.com/office/powerpoint/2010/main" val="3013379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 2017 by George B. Adams III</a:t>
            </a:r>
            <a:endParaRPr lang="en-US"/>
          </a:p>
        </p:txBody>
      </p:sp>
      <p:sp>
        <p:nvSpPr>
          <p:cNvPr id="8" name="Footer Placeholder 7"/>
          <p:cNvSpPr>
            <a:spLocks noGrp="1"/>
          </p:cNvSpPr>
          <p:nvPr>
            <p:ph type="ftr" sz="quarter" idx="11"/>
          </p:nvPr>
        </p:nvSpPr>
        <p:spPr/>
        <p:txBody>
          <a:bodyPr/>
          <a:lstStyle>
            <a:lvl1pPr>
              <a:defRPr/>
            </a:lvl1pPr>
          </a:lstStyle>
          <a:p>
            <a:endParaRPr lang="en-US">
              <a:solidFill>
                <a:srgbClr val="292929"/>
              </a:solidFill>
            </a:endParaRPr>
          </a:p>
        </p:txBody>
      </p:sp>
      <p:sp>
        <p:nvSpPr>
          <p:cNvPr id="9" name="Slide Number Placeholder 8"/>
          <p:cNvSpPr>
            <a:spLocks noGrp="1"/>
          </p:cNvSpPr>
          <p:nvPr>
            <p:ph type="sldNum" sz="quarter" idx="12"/>
          </p:nvPr>
        </p:nvSpPr>
        <p:spPr/>
        <p:txBody>
          <a:bodyPr/>
          <a:lstStyle>
            <a:lvl1pPr>
              <a:defRPr/>
            </a:lvl1pPr>
          </a:lstStyle>
          <a:p>
            <a:fld id="{44AAC6A8-8C03-6943-85EF-B4FF116F3551}" type="slidenum">
              <a:rPr lang="en-US"/>
              <a:pPr/>
              <a:t>‹#›</a:t>
            </a:fld>
            <a:endParaRPr lang="en-US"/>
          </a:p>
        </p:txBody>
      </p:sp>
    </p:spTree>
    <p:extLst>
      <p:ext uri="{BB962C8B-B14F-4D97-AF65-F5344CB8AC3E}">
        <p14:creationId xmlns:p14="http://schemas.microsoft.com/office/powerpoint/2010/main" val="1843339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 2017 by George B. Adams III</a:t>
            </a:r>
            <a:endParaRPr lang="en-US"/>
          </a:p>
        </p:txBody>
      </p:sp>
      <p:sp>
        <p:nvSpPr>
          <p:cNvPr id="4" name="Footer Placeholder 3"/>
          <p:cNvSpPr>
            <a:spLocks noGrp="1"/>
          </p:cNvSpPr>
          <p:nvPr>
            <p:ph type="ftr" sz="quarter" idx="11"/>
          </p:nvPr>
        </p:nvSpPr>
        <p:spPr/>
        <p:txBody>
          <a:bodyPr/>
          <a:lstStyle>
            <a:lvl1pPr>
              <a:defRPr/>
            </a:lvl1pPr>
          </a:lstStyle>
          <a:p>
            <a:endParaRPr lang="en-US">
              <a:solidFill>
                <a:srgbClr val="292929"/>
              </a:solidFill>
            </a:endParaRPr>
          </a:p>
        </p:txBody>
      </p:sp>
      <p:sp>
        <p:nvSpPr>
          <p:cNvPr id="5" name="Slide Number Placeholder 4"/>
          <p:cNvSpPr>
            <a:spLocks noGrp="1"/>
          </p:cNvSpPr>
          <p:nvPr>
            <p:ph type="sldNum" sz="quarter" idx="12"/>
          </p:nvPr>
        </p:nvSpPr>
        <p:spPr/>
        <p:txBody>
          <a:bodyPr/>
          <a:lstStyle>
            <a:lvl1pPr>
              <a:defRPr/>
            </a:lvl1pPr>
          </a:lstStyle>
          <a:p>
            <a:fld id="{57EC3C6A-BBE0-B94A-B791-E44AA6B2DA5B}" type="slidenum">
              <a:rPr lang="en-US"/>
              <a:pPr/>
              <a:t>‹#›</a:t>
            </a:fld>
            <a:endParaRPr lang="en-US"/>
          </a:p>
        </p:txBody>
      </p:sp>
    </p:spTree>
    <p:extLst>
      <p:ext uri="{BB962C8B-B14F-4D97-AF65-F5344CB8AC3E}">
        <p14:creationId xmlns:p14="http://schemas.microsoft.com/office/powerpoint/2010/main" val="3407501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 2017 by George B. Adams III</a:t>
            </a:r>
            <a:endParaRPr lang="en-US"/>
          </a:p>
        </p:txBody>
      </p:sp>
      <p:sp>
        <p:nvSpPr>
          <p:cNvPr id="3" name="Footer Placeholder 2"/>
          <p:cNvSpPr>
            <a:spLocks noGrp="1"/>
          </p:cNvSpPr>
          <p:nvPr>
            <p:ph type="ftr" sz="quarter" idx="11"/>
          </p:nvPr>
        </p:nvSpPr>
        <p:spPr/>
        <p:txBody>
          <a:bodyPr/>
          <a:lstStyle>
            <a:lvl1pPr>
              <a:defRPr/>
            </a:lvl1pPr>
          </a:lstStyle>
          <a:p>
            <a:endParaRPr lang="en-US">
              <a:solidFill>
                <a:srgbClr val="292929"/>
              </a:solidFill>
            </a:endParaRPr>
          </a:p>
        </p:txBody>
      </p:sp>
      <p:sp>
        <p:nvSpPr>
          <p:cNvPr id="4" name="Slide Number Placeholder 3"/>
          <p:cNvSpPr>
            <a:spLocks noGrp="1"/>
          </p:cNvSpPr>
          <p:nvPr>
            <p:ph type="sldNum" sz="quarter" idx="12"/>
          </p:nvPr>
        </p:nvSpPr>
        <p:spPr/>
        <p:txBody>
          <a:bodyPr/>
          <a:lstStyle>
            <a:lvl1pPr>
              <a:defRPr/>
            </a:lvl1pPr>
          </a:lstStyle>
          <a:p>
            <a:fld id="{01BC6648-A2D1-2B45-B1A1-07A4BC236D8A}" type="slidenum">
              <a:rPr lang="en-US"/>
              <a:pPr/>
              <a:t>‹#›</a:t>
            </a:fld>
            <a:endParaRPr lang="en-US"/>
          </a:p>
        </p:txBody>
      </p:sp>
    </p:spTree>
    <p:extLst>
      <p:ext uri="{BB962C8B-B14F-4D97-AF65-F5344CB8AC3E}">
        <p14:creationId xmlns:p14="http://schemas.microsoft.com/office/powerpoint/2010/main" val="2421537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 2017 by George B. Adams III</a:t>
            </a:r>
            <a:endParaRPr lang="en-US"/>
          </a:p>
        </p:txBody>
      </p:sp>
      <p:sp>
        <p:nvSpPr>
          <p:cNvPr id="6" name="Footer Placeholder 5"/>
          <p:cNvSpPr>
            <a:spLocks noGrp="1"/>
          </p:cNvSpPr>
          <p:nvPr>
            <p:ph type="ftr" sz="quarter" idx="11"/>
          </p:nvPr>
        </p:nvSpPr>
        <p:spPr/>
        <p:txBody>
          <a:bodyPr/>
          <a:lstStyle>
            <a:lvl1pPr>
              <a:defRPr/>
            </a:lvl1pPr>
          </a:lstStyle>
          <a:p>
            <a:endParaRPr lang="en-US">
              <a:solidFill>
                <a:srgbClr val="292929"/>
              </a:solidFill>
            </a:endParaRPr>
          </a:p>
        </p:txBody>
      </p:sp>
      <p:sp>
        <p:nvSpPr>
          <p:cNvPr id="7" name="Slide Number Placeholder 6"/>
          <p:cNvSpPr>
            <a:spLocks noGrp="1"/>
          </p:cNvSpPr>
          <p:nvPr>
            <p:ph type="sldNum" sz="quarter" idx="12"/>
          </p:nvPr>
        </p:nvSpPr>
        <p:spPr/>
        <p:txBody>
          <a:bodyPr/>
          <a:lstStyle>
            <a:lvl1pPr>
              <a:defRPr/>
            </a:lvl1pPr>
          </a:lstStyle>
          <a:p>
            <a:fld id="{C7FE9F4B-0DFF-E349-9FC8-2EF87F8443D2}" type="slidenum">
              <a:rPr lang="en-US"/>
              <a:pPr/>
              <a:t>‹#›</a:t>
            </a:fld>
            <a:endParaRPr lang="en-US"/>
          </a:p>
        </p:txBody>
      </p:sp>
    </p:spTree>
    <p:extLst>
      <p:ext uri="{BB962C8B-B14F-4D97-AF65-F5344CB8AC3E}">
        <p14:creationId xmlns:p14="http://schemas.microsoft.com/office/powerpoint/2010/main" val="189814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 2017 by George B. Adams III</a:t>
            </a:r>
            <a:endParaRPr lang="en-US"/>
          </a:p>
        </p:txBody>
      </p:sp>
      <p:sp>
        <p:nvSpPr>
          <p:cNvPr id="6" name="Footer Placeholder 5"/>
          <p:cNvSpPr>
            <a:spLocks noGrp="1"/>
          </p:cNvSpPr>
          <p:nvPr>
            <p:ph type="ftr" sz="quarter" idx="11"/>
          </p:nvPr>
        </p:nvSpPr>
        <p:spPr/>
        <p:txBody>
          <a:bodyPr/>
          <a:lstStyle>
            <a:lvl1pPr>
              <a:defRPr/>
            </a:lvl1pPr>
          </a:lstStyle>
          <a:p>
            <a:endParaRPr lang="en-US">
              <a:solidFill>
                <a:srgbClr val="292929"/>
              </a:solidFill>
            </a:endParaRPr>
          </a:p>
        </p:txBody>
      </p:sp>
      <p:sp>
        <p:nvSpPr>
          <p:cNvPr id="7" name="Slide Number Placeholder 6"/>
          <p:cNvSpPr>
            <a:spLocks noGrp="1"/>
          </p:cNvSpPr>
          <p:nvPr>
            <p:ph type="sldNum" sz="quarter" idx="12"/>
          </p:nvPr>
        </p:nvSpPr>
        <p:spPr/>
        <p:txBody>
          <a:bodyPr/>
          <a:lstStyle>
            <a:lvl1pPr>
              <a:defRPr/>
            </a:lvl1pPr>
          </a:lstStyle>
          <a:p>
            <a:fld id="{331A1627-C93F-144E-9BE4-AD3FCD384D73}" type="slidenum">
              <a:rPr lang="en-US"/>
              <a:pPr/>
              <a:t>‹#›</a:t>
            </a:fld>
            <a:endParaRPr lang="en-US"/>
          </a:p>
        </p:txBody>
      </p:sp>
    </p:spTree>
    <p:extLst>
      <p:ext uri="{BB962C8B-B14F-4D97-AF65-F5344CB8AC3E}">
        <p14:creationId xmlns:p14="http://schemas.microsoft.com/office/powerpoint/2010/main" val="5157559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0" y="961470"/>
            <a:ext cx="2133600" cy="101600"/>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sz="2400">
              <a:solidFill>
                <a:srgbClr val="292929"/>
              </a:solidFill>
              <a:latin typeface="Times New Roman" charset="0"/>
              <a:ea typeface="ＭＳ Ｐゴシック" charset="0"/>
            </a:endParaRPr>
          </a:p>
        </p:txBody>
      </p:sp>
      <p:sp>
        <p:nvSpPr>
          <p:cNvPr id="87043" name="Rectangle 3"/>
          <p:cNvSpPr>
            <a:spLocks noChangeArrowheads="1"/>
          </p:cNvSpPr>
          <p:nvPr/>
        </p:nvSpPr>
        <p:spPr bwMode="auto">
          <a:xfrm>
            <a:off x="1447794" y="962950"/>
            <a:ext cx="7239000" cy="1016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sz="2400">
              <a:solidFill>
                <a:srgbClr val="292929"/>
              </a:solidFill>
              <a:latin typeface="Times New Roman" charset="0"/>
              <a:ea typeface="ＭＳ Ｐゴシック" charset="0"/>
            </a:endParaRPr>
          </a:p>
        </p:txBody>
      </p:sp>
      <p:sp>
        <p:nvSpPr>
          <p:cNvPr id="87044" name="Rectangle 4"/>
          <p:cNvSpPr>
            <a:spLocks noGrp="1" noChangeArrowheads="1"/>
          </p:cNvSpPr>
          <p:nvPr>
            <p:ph type="title"/>
          </p:nvPr>
        </p:nvSpPr>
        <p:spPr bwMode="auto">
          <a:xfrm>
            <a:off x="486830" y="96839"/>
            <a:ext cx="8240861" cy="745196"/>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endParaRPr lang="en-US" dirty="0"/>
          </a:p>
        </p:txBody>
      </p:sp>
      <p:sp>
        <p:nvSpPr>
          <p:cNvPr id="87045" name="Rectangle 5"/>
          <p:cNvSpPr>
            <a:spLocks noGrp="1" noChangeArrowheads="1"/>
          </p:cNvSpPr>
          <p:nvPr>
            <p:ph type="body" idx="1"/>
          </p:nvPr>
        </p:nvSpPr>
        <p:spPr bwMode="auto">
          <a:xfrm>
            <a:off x="486830" y="1171186"/>
            <a:ext cx="8247965" cy="4924814"/>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7046" name="Rectangle 6"/>
          <p:cNvSpPr>
            <a:spLocks noGrp="1" noChangeArrowheads="1"/>
          </p:cNvSpPr>
          <p:nvPr>
            <p:ph type="dt" sz="half" idx="2"/>
          </p:nvPr>
        </p:nvSpPr>
        <p:spPr bwMode="auto">
          <a:xfrm>
            <a:off x="487570" y="6505254"/>
            <a:ext cx="1986676" cy="193316"/>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solidFill>
                  <a:srgbClr val="664D00"/>
                </a:solidFill>
              </a:defRPr>
            </a:lvl1pPr>
          </a:lstStyle>
          <a:p>
            <a:pPr defTabSz="914400" fontAlgn="base">
              <a:spcBef>
                <a:spcPct val="0"/>
              </a:spcBef>
              <a:spcAft>
                <a:spcPct val="0"/>
              </a:spcAft>
            </a:pPr>
            <a:r>
              <a:rPr lang="en-US" smtClean="0">
                <a:latin typeface="Arial" charset="0"/>
                <a:ea typeface="ＭＳ Ｐゴシック" charset="0"/>
              </a:rPr>
              <a:t>© 2017 by George B. Adams III</a:t>
            </a:r>
            <a:endParaRPr lang="en-US" dirty="0">
              <a:latin typeface="Arial" charset="0"/>
              <a:ea typeface="ＭＳ Ｐゴシック" charset="0"/>
            </a:endParaRPr>
          </a:p>
        </p:txBody>
      </p:sp>
      <p:sp>
        <p:nvSpPr>
          <p:cNvPr id="87047" name="Rectangle 7"/>
          <p:cNvSpPr>
            <a:spLocks noGrp="1" noChangeArrowheads="1"/>
          </p:cNvSpPr>
          <p:nvPr>
            <p:ph type="ftr" sz="quarter" idx="3"/>
          </p:nvPr>
        </p:nvSpPr>
        <p:spPr bwMode="auto">
          <a:xfrm>
            <a:off x="3352800" y="6248400"/>
            <a:ext cx="2895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pPr defTabSz="914400" fontAlgn="base">
              <a:spcBef>
                <a:spcPct val="0"/>
              </a:spcBef>
              <a:spcAft>
                <a:spcPct val="0"/>
              </a:spcAft>
            </a:pPr>
            <a:endParaRPr lang="en-US" dirty="0">
              <a:solidFill>
                <a:srgbClr val="292929"/>
              </a:solidFill>
              <a:latin typeface="Arial" charset="0"/>
              <a:ea typeface="ＭＳ Ｐゴシック" charset="0"/>
            </a:endParaRPr>
          </a:p>
        </p:txBody>
      </p:sp>
      <p:sp>
        <p:nvSpPr>
          <p:cNvPr id="87048" name="Rectangle 8"/>
          <p:cNvSpPr>
            <a:spLocks noGrp="1" noChangeArrowheads="1"/>
          </p:cNvSpPr>
          <p:nvPr>
            <p:ph type="sldNum" sz="quarter" idx="4"/>
          </p:nvPr>
        </p:nvSpPr>
        <p:spPr bwMode="auto">
          <a:xfrm>
            <a:off x="6825522" y="6505254"/>
            <a:ext cx="1905000" cy="193316"/>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solidFill>
                  <a:srgbClr val="664D00"/>
                </a:solidFill>
              </a:defRPr>
            </a:lvl1pPr>
          </a:lstStyle>
          <a:p>
            <a:pPr defTabSz="914400" fontAlgn="base">
              <a:spcBef>
                <a:spcPct val="0"/>
              </a:spcBef>
              <a:spcAft>
                <a:spcPct val="0"/>
              </a:spcAft>
            </a:pPr>
            <a:fld id="{4D326016-910B-5547-A662-1BDDCCEB8203}" type="slidenum">
              <a:rPr lang="en-US" smtClean="0">
                <a:latin typeface="Arial" charset="0"/>
                <a:ea typeface="ＭＳ Ｐゴシック" charset="0"/>
              </a:rPr>
              <a:pPr defTabSz="914400" fontAlgn="base">
                <a:spcBef>
                  <a:spcPct val="0"/>
                </a:spcBef>
                <a:spcAft>
                  <a:spcPct val="0"/>
                </a:spcAft>
              </a:pPr>
              <a:t>‹#›</a:t>
            </a:fld>
            <a:endParaRPr lang="en-US" dirty="0">
              <a:latin typeface="Arial" charset="0"/>
              <a:ea typeface="ＭＳ Ｐゴシック"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fontAlgn="base" hangingPunct="1">
        <a:spcBef>
          <a:spcPct val="0"/>
        </a:spcBef>
        <a:spcAft>
          <a:spcPct val="0"/>
        </a:spcAft>
        <a:defRPr sz="4000">
          <a:solidFill>
            <a:schemeClr val="tx1"/>
          </a:solidFill>
          <a:latin typeface="+mj-lt"/>
          <a:ea typeface="+mj-ea"/>
          <a:cs typeface="+mj-cs"/>
        </a:defRPr>
      </a:lvl1pPr>
      <a:lvl2pPr algn="l" rtl="0" eaLnBrk="1" fontAlgn="base" hangingPunct="1">
        <a:spcBef>
          <a:spcPct val="0"/>
        </a:spcBef>
        <a:spcAft>
          <a:spcPct val="0"/>
        </a:spcAft>
        <a:defRPr sz="4000">
          <a:solidFill>
            <a:schemeClr val="tx2"/>
          </a:solidFill>
          <a:latin typeface="Arial" charset="0"/>
          <a:ea typeface="ＭＳ Ｐゴシック" charset="0"/>
        </a:defRPr>
      </a:lvl2pPr>
      <a:lvl3pPr algn="l" rtl="0" eaLnBrk="1" fontAlgn="base" hangingPunct="1">
        <a:spcBef>
          <a:spcPct val="0"/>
        </a:spcBef>
        <a:spcAft>
          <a:spcPct val="0"/>
        </a:spcAft>
        <a:defRPr sz="4000">
          <a:solidFill>
            <a:schemeClr val="tx2"/>
          </a:solidFill>
          <a:latin typeface="Arial" charset="0"/>
          <a:ea typeface="ＭＳ Ｐゴシック" charset="0"/>
        </a:defRPr>
      </a:lvl3pPr>
      <a:lvl4pPr algn="l" rtl="0" eaLnBrk="1" fontAlgn="base" hangingPunct="1">
        <a:spcBef>
          <a:spcPct val="0"/>
        </a:spcBef>
        <a:spcAft>
          <a:spcPct val="0"/>
        </a:spcAft>
        <a:defRPr sz="4000">
          <a:solidFill>
            <a:schemeClr val="tx2"/>
          </a:solidFill>
          <a:latin typeface="Arial" charset="0"/>
          <a:ea typeface="ＭＳ Ｐゴシック" charset="0"/>
        </a:defRPr>
      </a:lvl4pPr>
      <a:lvl5pPr algn="l" rtl="0" eaLnBrk="1" fontAlgn="base" hangingPunct="1">
        <a:spcBef>
          <a:spcPct val="0"/>
        </a:spcBef>
        <a:spcAft>
          <a:spcPct val="0"/>
        </a:spcAft>
        <a:defRPr sz="4000">
          <a:solidFill>
            <a:schemeClr val="tx2"/>
          </a:solidFill>
          <a:latin typeface="Arial" charset="0"/>
          <a:ea typeface="ＭＳ Ｐゴシック" charset="0"/>
        </a:defRPr>
      </a:lvl5pPr>
      <a:lvl6pPr marL="457200" algn="l" rtl="0" eaLnBrk="1" fontAlgn="base" hangingPunct="1">
        <a:spcBef>
          <a:spcPct val="0"/>
        </a:spcBef>
        <a:spcAft>
          <a:spcPct val="0"/>
        </a:spcAft>
        <a:defRPr sz="4000">
          <a:solidFill>
            <a:schemeClr val="tx2"/>
          </a:solidFill>
          <a:latin typeface="Arial" charset="0"/>
          <a:ea typeface="ＭＳ Ｐゴシック" charset="0"/>
        </a:defRPr>
      </a:lvl6pPr>
      <a:lvl7pPr marL="914400" algn="l" rtl="0" eaLnBrk="1" fontAlgn="base" hangingPunct="1">
        <a:spcBef>
          <a:spcPct val="0"/>
        </a:spcBef>
        <a:spcAft>
          <a:spcPct val="0"/>
        </a:spcAft>
        <a:defRPr sz="4000">
          <a:solidFill>
            <a:schemeClr val="tx2"/>
          </a:solidFill>
          <a:latin typeface="Arial" charset="0"/>
          <a:ea typeface="ＭＳ Ｐゴシック" charset="0"/>
        </a:defRPr>
      </a:lvl7pPr>
      <a:lvl8pPr marL="1371600" algn="l" rtl="0" eaLnBrk="1" fontAlgn="base" hangingPunct="1">
        <a:spcBef>
          <a:spcPct val="0"/>
        </a:spcBef>
        <a:spcAft>
          <a:spcPct val="0"/>
        </a:spcAft>
        <a:defRPr sz="4000">
          <a:solidFill>
            <a:schemeClr val="tx2"/>
          </a:solidFill>
          <a:latin typeface="Arial" charset="0"/>
          <a:ea typeface="ＭＳ Ｐゴシック" charset="0"/>
        </a:defRPr>
      </a:lvl8pPr>
      <a:lvl9pPr marL="1828800" algn="l" rtl="0" eaLnBrk="1" fontAlgn="base" hangingPunct="1">
        <a:spcBef>
          <a:spcPct val="0"/>
        </a:spcBef>
        <a:spcAft>
          <a:spcPct val="0"/>
        </a:spcAft>
        <a:defRPr sz="4000">
          <a:solidFill>
            <a:schemeClr val="tx2"/>
          </a:solidFill>
          <a:latin typeface="Arial" charset="0"/>
          <a:ea typeface="ＭＳ Ｐゴシック" charset="0"/>
        </a:defRPr>
      </a:lvl9pPr>
    </p:titleStyle>
    <p:bodyStyle>
      <a:lvl1pPr marL="447675" indent="-447675" algn="l" rtl="0" eaLnBrk="1" fontAlgn="base" hangingPunct="1">
        <a:spcBef>
          <a:spcPct val="20000"/>
        </a:spcBef>
        <a:spcAft>
          <a:spcPct val="0"/>
        </a:spcAft>
        <a:buClr>
          <a:schemeClr val="accent1"/>
        </a:buClr>
        <a:buSzPct val="70000"/>
        <a:buFont typeface="Wingdings" charset="0"/>
        <a:buChar char="n"/>
        <a:defRPr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charset="0"/>
        <a:buChar char="¡"/>
        <a:defRPr sz="2800">
          <a:solidFill>
            <a:schemeClr val="tx1"/>
          </a:solidFill>
          <a:latin typeface="+mn-lt"/>
          <a:ea typeface="+mn-ea"/>
        </a:defRPr>
      </a:lvl2pPr>
      <a:lvl3pPr marL="1293813" indent="-403225" algn="l" rtl="0" eaLnBrk="1" fontAlgn="base" hangingPunct="1">
        <a:spcBef>
          <a:spcPct val="20000"/>
        </a:spcBef>
        <a:spcAft>
          <a:spcPct val="0"/>
        </a:spcAft>
        <a:buClr>
          <a:schemeClr val="accent1"/>
        </a:buClr>
        <a:buSzPct val="70000"/>
        <a:buFont typeface="Wingdings" charset="0"/>
        <a:buChar char="n"/>
        <a:defRPr sz="2400">
          <a:solidFill>
            <a:schemeClr val="tx1"/>
          </a:solidFill>
          <a:latin typeface="+mn-lt"/>
          <a:ea typeface="+mn-ea"/>
        </a:defRPr>
      </a:lvl3pPr>
      <a:lvl4pPr marL="1681163" indent="-385763" algn="l" rtl="0" eaLnBrk="1" fontAlgn="base" hangingPunct="1">
        <a:spcBef>
          <a:spcPct val="20000"/>
        </a:spcBef>
        <a:spcAft>
          <a:spcPct val="0"/>
        </a:spcAft>
        <a:buClr>
          <a:schemeClr val="hlink"/>
        </a:buClr>
        <a:buSzPct val="75000"/>
        <a:buFont typeface="Wingdings" charset="0"/>
        <a:buChar char="¡"/>
        <a:defRPr sz="2000">
          <a:solidFill>
            <a:schemeClr val="tx1"/>
          </a:solidFill>
          <a:latin typeface="+mn-lt"/>
          <a:ea typeface="+mn-ea"/>
        </a:defRPr>
      </a:lvl4pPr>
      <a:lvl5pPr marL="20701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838200" y="3581399"/>
            <a:ext cx="7620000" cy="2704165"/>
          </a:xfrm>
        </p:spPr>
        <p:txBody>
          <a:bodyPr/>
          <a:lstStyle/>
          <a:p>
            <a:r>
              <a:rPr lang="en-US" sz="2000" dirty="0" smtClean="0"/>
              <a:t>2017.09.18</a:t>
            </a:r>
            <a:br>
              <a:rPr lang="en-US" sz="2000" dirty="0" smtClean="0"/>
            </a:br>
            <a:endParaRPr lang="en-US" sz="2000" dirty="0" smtClean="0"/>
          </a:p>
          <a:p>
            <a:r>
              <a:rPr lang="en-US" sz="2000" dirty="0"/>
              <a:t>There is always another way to say the same thing that doesn't look at all like the way you said it before. I don't know what the reason for this is. I think it is somehow a representation of the simplicity of nature. </a:t>
            </a:r>
            <a:endParaRPr lang="en-US" sz="2000" dirty="0" smtClean="0"/>
          </a:p>
          <a:p>
            <a:pPr algn="r"/>
            <a:r>
              <a:rPr lang="en-US" sz="2000" dirty="0" smtClean="0"/>
              <a:t>Richard </a:t>
            </a:r>
            <a:r>
              <a:rPr lang="en-US" sz="2000" dirty="0"/>
              <a:t>P. </a:t>
            </a:r>
            <a:r>
              <a:rPr lang="en-US" sz="2000" dirty="0" smtClean="0"/>
              <a:t>Feynman</a:t>
            </a:r>
          </a:p>
        </p:txBody>
      </p:sp>
      <p:sp>
        <p:nvSpPr>
          <p:cNvPr id="4" name="Date Placeholder 3"/>
          <p:cNvSpPr>
            <a:spLocks noGrp="1"/>
          </p:cNvSpPr>
          <p:nvPr>
            <p:ph type="dt" sz="half" idx="2"/>
          </p:nvPr>
        </p:nvSpPr>
        <p:spPr/>
        <p:txBody>
          <a:bodyPr/>
          <a:lstStyle/>
          <a:p>
            <a:r>
              <a:rPr lang="en-US" dirty="0" smtClean="0"/>
              <a:t>© 2017 by George B. Adams III</a:t>
            </a:r>
            <a:endParaRPr lang="en-US" dirty="0"/>
          </a:p>
        </p:txBody>
      </p:sp>
      <p:sp>
        <p:nvSpPr>
          <p:cNvPr id="5" name="Slide Number Placeholder 4"/>
          <p:cNvSpPr>
            <a:spLocks noGrp="1"/>
          </p:cNvSpPr>
          <p:nvPr>
            <p:ph type="sldNum" sz="quarter" idx="4"/>
          </p:nvPr>
        </p:nvSpPr>
        <p:spPr/>
        <p:txBody>
          <a:bodyPr/>
          <a:lstStyle/>
          <a:p>
            <a:fld id="{F616CA18-62AE-B34C-A151-070DF961BCFA}" type="slidenum">
              <a:rPr lang="en-US" smtClean="0"/>
              <a:pPr/>
              <a:t>1</a:t>
            </a:fld>
            <a:endParaRPr lang="en-US"/>
          </a:p>
        </p:txBody>
      </p:sp>
      <p:sp>
        <p:nvSpPr>
          <p:cNvPr id="6" name="Title 5"/>
          <p:cNvSpPr>
            <a:spLocks noGrp="1"/>
          </p:cNvSpPr>
          <p:nvPr>
            <p:ph type="ctrTitle"/>
          </p:nvPr>
        </p:nvSpPr>
        <p:spPr>
          <a:xfrm>
            <a:off x="447440" y="1443038"/>
            <a:ext cx="8305800" cy="1600200"/>
          </a:xfrm>
        </p:spPr>
        <p:txBody>
          <a:bodyPr/>
          <a:lstStyle/>
          <a:p>
            <a:r>
              <a:rPr lang="en-US" dirty="0" smtClean="0"/>
              <a:t>Lecture 12 – Representation (part 2)</a:t>
            </a:r>
            <a:endParaRPr lang="en-US" dirty="0"/>
          </a:p>
        </p:txBody>
      </p:sp>
    </p:spTree>
    <p:extLst>
      <p:ext uri="{BB962C8B-B14F-4D97-AF65-F5344CB8AC3E}">
        <p14:creationId xmlns:p14="http://schemas.microsoft.com/office/powerpoint/2010/main" val="19495052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of sign extension in 2’s comp</a:t>
            </a:r>
            <a:endParaRPr lang="en-US" dirty="0"/>
          </a:p>
        </p:txBody>
      </p:sp>
      <p:sp>
        <p:nvSpPr>
          <p:cNvPr id="4" name="Content Placeholder 3"/>
          <p:cNvSpPr>
            <a:spLocks noGrp="1"/>
          </p:cNvSpPr>
          <p:nvPr>
            <p:ph sz="half" idx="1"/>
          </p:nvPr>
        </p:nvSpPr>
        <p:spPr>
          <a:xfrm>
            <a:off x="457200" y="1600200"/>
            <a:ext cx="4038600" cy="5257800"/>
          </a:xfrm>
        </p:spPr>
        <p:txBody>
          <a:bodyPr>
            <a:normAutofit fontScale="85000" lnSpcReduction="20000"/>
          </a:bodyPr>
          <a:lstStyle/>
          <a:p>
            <a:pPr marL="0" indent="0">
              <a:buNone/>
            </a:pPr>
            <a:r>
              <a:rPr lang="en-US" dirty="0" smtClean="0"/>
              <a:t>     2	=	    0 0 1 0</a:t>
            </a:r>
          </a:p>
          <a:p>
            <a:pPr marL="0" indent="0">
              <a:buNone/>
            </a:pPr>
            <a:r>
              <a:rPr lang="en-US" u="sng" dirty="0" smtClean="0"/>
              <a:t>+ -3</a:t>
            </a:r>
            <a:r>
              <a:rPr lang="en-US" dirty="0" smtClean="0"/>
              <a:t>	=	</a:t>
            </a:r>
            <a:r>
              <a:rPr lang="en-US" u="sng" dirty="0" smtClean="0"/>
              <a:t>+  1 1 0 1</a:t>
            </a:r>
          </a:p>
          <a:p>
            <a:pPr marL="0" indent="0">
              <a:buNone/>
            </a:pPr>
            <a:r>
              <a:rPr lang="en-US" dirty="0" smtClean="0"/>
              <a:t>   -1	=  	 </a:t>
            </a:r>
            <a:r>
              <a:rPr lang="en-US" dirty="0" smtClean="0">
                <a:solidFill>
                  <a:srgbClr val="0000FF"/>
                </a:solidFill>
              </a:rPr>
              <a:t>0 </a:t>
            </a:r>
            <a:r>
              <a:rPr lang="en-US" dirty="0" smtClean="0"/>
              <a:t>1 1 1 1</a:t>
            </a:r>
          </a:p>
          <a:p>
            <a:pPr marL="0" indent="0">
              <a:buNone/>
            </a:pPr>
            <a:r>
              <a:rPr lang="en-US" dirty="0"/>
              <a:t>	</a:t>
            </a:r>
            <a:r>
              <a:rPr lang="en-US" dirty="0" smtClean="0"/>
              <a:t>	C</a:t>
            </a:r>
            <a:r>
              <a:rPr lang="en-US" baseline="-25000" dirty="0" smtClean="0"/>
              <a:t>3</a:t>
            </a:r>
            <a:r>
              <a:rPr lang="en-US" dirty="0" smtClean="0"/>
              <a:t>S</a:t>
            </a:r>
            <a:r>
              <a:rPr lang="en-US" baseline="-25000" dirty="0" smtClean="0"/>
              <a:t>3</a:t>
            </a:r>
            <a:r>
              <a:rPr lang="en-US" dirty="0" smtClean="0"/>
              <a:t>S</a:t>
            </a:r>
            <a:r>
              <a:rPr lang="en-US" baseline="-25000" dirty="0" smtClean="0"/>
              <a:t>2</a:t>
            </a:r>
            <a:r>
              <a:rPr lang="en-US" dirty="0" smtClean="0"/>
              <a:t>S</a:t>
            </a:r>
            <a:r>
              <a:rPr lang="en-US" baseline="-25000" dirty="0" smtClean="0"/>
              <a:t>1</a:t>
            </a:r>
            <a:r>
              <a:rPr lang="en-US" dirty="0" smtClean="0"/>
              <a:t>S</a:t>
            </a:r>
            <a:r>
              <a:rPr lang="en-US" baseline="-25000" dirty="0" smtClean="0"/>
              <a:t>0</a:t>
            </a:r>
            <a:endParaRPr lang="en-US" dirty="0" smtClean="0"/>
          </a:p>
          <a:p>
            <a:pPr marL="0" indent="0">
              <a:buNone/>
            </a:pPr>
            <a:endParaRPr lang="en-US" dirty="0" smtClean="0"/>
          </a:p>
          <a:p>
            <a:pPr marL="0" indent="0">
              <a:buNone/>
            </a:pPr>
            <a:r>
              <a:rPr lang="en-US" dirty="0" smtClean="0"/>
              <a:t>• Now sum bits 1111 denote negative result because sign bit = 1, which we expect.</a:t>
            </a:r>
            <a:endParaRPr lang="en-US" dirty="0"/>
          </a:p>
          <a:p>
            <a:pPr marL="0" indent="0">
              <a:buNone/>
            </a:pPr>
            <a:r>
              <a:rPr lang="en-US" dirty="0" smtClean="0"/>
              <a:t/>
            </a:r>
            <a:br>
              <a:rPr lang="en-US" dirty="0" smtClean="0"/>
            </a:br>
            <a:r>
              <a:rPr lang="en-US" dirty="0" smtClean="0"/>
              <a:t>• What is magnitude of this negative result?</a:t>
            </a:r>
            <a:br>
              <a:rPr lang="en-US" dirty="0" smtClean="0"/>
            </a:br>
            <a:r>
              <a:rPr lang="en-US" dirty="0" smtClean="0"/>
              <a:t>Bitwise negate and add 1 to obtain positive counterpart to see magnitude easily:                       </a:t>
            </a:r>
            <a:r>
              <a:rPr lang="en-US" dirty="0"/>
              <a:t>(</a:t>
            </a:r>
            <a:r>
              <a:rPr lang="en-US" dirty="0" smtClean="0"/>
              <a:t>1111)’+1 = 0000 +1 = 0001 </a:t>
            </a:r>
            <a:endParaRPr lang="en-US" dirty="0"/>
          </a:p>
        </p:txBody>
      </p:sp>
      <p:sp>
        <p:nvSpPr>
          <p:cNvPr id="5" name="Content Placeholder 4"/>
          <p:cNvSpPr>
            <a:spLocks noGrp="1"/>
          </p:cNvSpPr>
          <p:nvPr>
            <p:ph sz="half" idx="2"/>
          </p:nvPr>
        </p:nvSpPr>
        <p:spPr>
          <a:xfrm>
            <a:off x="4648200" y="1600200"/>
            <a:ext cx="4038600" cy="5257800"/>
          </a:xfrm>
        </p:spPr>
        <p:txBody>
          <a:bodyPr>
            <a:normAutofit fontScale="85000" lnSpcReduction="20000"/>
          </a:bodyPr>
          <a:lstStyle/>
          <a:p>
            <a:pPr marL="0" indent="0">
              <a:buNone/>
            </a:pPr>
            <a:r>
              <a:rPr lang="en-US" dirty="0" smtClean="0"/>
              <a:t>   </a:t>
            </a:r>
            <a:r>
              <a:rPr lang="en-US" dirty="0"/>
              <a:t> </a:t>
            </a:r>
            <a:r>
              <a:rPr lang="en-US" dirty="0" smtClean="0"/>
              <a:t>2	=    </a:t>
            </a:r>
            <a:r>
              <a:rPr lang="en-US" dirty="0" smtClean="0">
                <a:solidFill>
                  <a:srgbClr val="00B050"/>
                </a:solidFill>
              </a:rPr>
              <a:t>0 0 0 0 </a:t>
            </a:r>
            <a:r>
              <a:rPr lang="en-US" dirty="0" smtClean="0"/>
              <a:t>0 0 1 0</a:t>
            </a:r>
            <a:endParaRPr lang="en-US" dirty="0"/>
          </a:p>
          <a:p>
            <a:pPr marL="0" indent="0">
              <a:buNone/>
            </a:pPr>
            <a:r>
              <a:rPr lang="en-US" u="sng" dirty="0"/>
              <a:t>+ -3</a:t>
            </a:r>
            <a:r>
              <a:rPr lang="en-US" dirty="0"/>
              <a:t>	</a:t>
            </a:r>
            <a:r>
              <a:rPr lang="en-US" dirty="0" smtClean="0"/>
              <a:t>=</a:t>
            </a:r>
            <a:r>
              <a:rPr lang="en-US" u="sng" dirty="0" smtClean="0"/>
              <a:t>+  </a:t>
            </a:r>
            <a:r>
              <a:rPr lang="en-US" u="sng" dirty="0" smtClean="0">
                <a:solidFill>
                  <a:srgbClr val="00B050"/>
                </a:solidFill>
              </a:rPr>
              <a:t>1 1 1 1 </a:t>
            </a:r>
            <a:r>
              <a:rPr lang="en-US" u="sng" dirty="0" smtClean="0"/>
              <a:t>1 1 0 1</a:t>
            </a:r>
            <a:endParaRPr lang="en-US" u="sng" dirty="0"/>
          </a:p>
          <a:p>
            <a:pPr marL="0" indent="0">
              <a:buNone/>
            </a:pPr>
            <a:r>
              <a:rPr lang="en-US" dirty="0"/>
              <a:t>   </a:t>
            </a:r>
            <a:r>
              <a:rPr lang="en-US" dirty="0" smtClean="0"/>
              <a:t>-1	= </a:t>
            </a:r>
            <a:r>
              <a:rPr lang="en-US" dirty="0" smtClean="0">
                <a:solidFill>
                  <a:srgbClr val="0000FF"/>
                </a:solidFill>
              </a:rPr>
              <a:t>0 </a:t>
            </a:r>
            <a:r>
              <a:rPr lang="en-US" dirty="0" smtClean="0"/>
              <a:t>1 1 1 </a:t>
            </a:r>
            <a:r>
              <a:rPr lang="en-US" dirty="0"/>
              <a:t>1</a:t>
            </a:r>
            <a:r>
              <a:rPr lang="en-US" dirty="0" smtClean="0"/>
              <a:t> 1 1 1 1</a:t>
            </a:r>
          </a:p>
          <a:p>
            <a:pPr marL="0" indent="0">
              <a:buNone/>
            </a:pPr>
            <a:r>
              <a:rPr lang="en-US" dirty="0"/>
              <a:t> </a:t>
            </a:r>
            <a:r>
              <a:rPr lang="en-US" dirty="0" smtClean="0"/>
              <a:t>	</a:t>
            </a:r>
            <a:r>
              <a:rPr lang="en-US" dirty="0"/>
              <a:t> </a:t>
            </a:r>
            <a:r>
              <a:rPr lang="en-US" dirty="0" smtClean="0"/>
              <a:t> C</a:t>
            </a:r>
            <a:r>
              <a:rPr lang="en-US" baseline="-25000" dirty="0" smtClean="0"/>
              <a:t>7</a:t>
            </a:r>
            <a:r>
              <a:rPr lang="en-US" dirty="0" smtClean="0"/>
              <a:t>S</a:t>
            </a:r>
            <a:r>
              <a:rPr lang="en-US" baseline="-25000" dirty="0" smtClean="0"/>
              <a:t>7</a:t>
            </a:r>
            <a:r>
              <a:rPr lang="en-US" dirty="0" smtClean="0"/>
              <a:t>S</a:t>
            </a:r>
            <a:r>
              <a:rPr lang="en-US" baseline="-25000" dirty="0" smtClean="0"/>
              <a:t>6</a:t>
            </a:r>
            <a:r>
              <a:rPr lang="en-US" dirty="0" smtClean="0"/>
              <a:t>S</a:t>
            </a:r>
            <a:r>
              <a:rPr lang="en-US" baseline="-25000" dirty="0" smtClean="0"/>
              <a:t>5</a:t>
            </a:r>
            <a:r>
              <a:rPr lang="en-US" dirty="0" smtClean="0"/>
              <a:t>S</a:t>
            </a:r>
            <a:r>
              <a:rPr lang="en-US" baseline="-25000" dirty="0" smtClean="0"/>
              <a:t>4</a:t>
            </a:r>
            <a:r>
              <a:rPr lang="en-US" dirty="0" smtClean="0"/>
              <a:t>S</a:t>
            </a:r>
            <a:r>
              <a:rPr lang="en-US" baseline="-25000" dirty="0" smtClean="0"/>
              <a:t>3</a:t>
            </a:r>
            <a:r>
              <a:rPr lang="en-US" dirty="0" smtClean="0"/>
              <a:t>S</a:t>
            </a:r>
            <a:r>
              <a:rPr lang="en-US" baseline="-25000" dirty="0" smtClean="0"/>
              <a:t>2</a:t>
            </a:r>
            <a:r>
              <a:rPr lang="en-US" dirty="0" smtClean="0"/>
              <a:t>S</a:t>
            </a:r>
            <a:r>
              <a:rPr lang="en-US" baseline="-25000" dirty="0" smtClean="0"/>
              <a:t>1</a:t>
            </a:r>
            <a:r>
              <a:rPr lang="en-US" dirty="0" smtClean="0"/>
              <a:t>S</a:t>
            </a:r>
            <a:r>
              <a:rPr lang="en-US" baseline="-25000" dirty="0" smtClean="0"/>
              <a:t>0</a:t>
            </a:r>
            <a:br>
              <a:rPr lang="en-US" baseline="-25000" dirty="0" smtClean="0"/>
            </a:br>
            <a:endParaRPr lang="en-US" dirty="0" smtClean="0"/>
          </a:p>
          <a:p>
            <a:pPr marL="0" indent="0">
              <a:buNone/>
            </a:pPr>
            <a:r>
              <a:rPr lang="en-US" dirty="0" smtClean="0"/>
              <a:t>• Green bits show sign</a:t>
            </a:r>
            <a:br>
              <a:rPr lang="en-US" dirty="0" smtClean="0"/>
            </a:br>
            <a:r>
              <a:rPr lang="en-US" dirty="0" smtClean="0"/>
              <a:t>    extension; blue, carry out</a:t>
            </a:r>
          </a:p>
          <a:p>
            <a:pPr marL="0" indent="0">
              <a:buNone/>
            </a:pPr>
            <a:r>
              <a:rPr lang="en-US" dirty="0"/>
              <a:t>• Same </a:t>
            </a:r>
            <a:r>
              <a:rPr lang="en-US" dirty="0" smtClean="0"/>
              <a:t>sum, -1, in 8-bit format</a:t>
            </a:r>
            <a:endParaRPr lang="en-US" b="1" dirty="0" smtClean="0"/>
          </a:p>
          <a:p>
            <a:pPr marL="0" indent="0">
              <a:buNone/>
            </a:pPr>
            <a:endParaRPr lang="en-US" dirty="0" smtClean="0"/>
          </a:p>
          <a:p>
            <a:pPr marL="0" indent="0">
              <a:buNone/>
            </a:pPr>
            <a:r>
              <a:rPr lang="en-US" dirty="0" smtClean="0"/>
              <a:t>• To convert 2’s complement to a 2’s comp representation using more bits, extend the sign bit into the additional bit positions </a:t>
            </a:r>
          </a:p>
          <a:p>
            <a:pPr marL="0" indent="0">
              <a:buNone/>
            </a:pPr>
            <a:endParaRPr lang="en-US" dirty="0"/>
          </a:p>
        </p:txBody>
      </p:sp>
      <p:sp>
        <p:nvSpPr>
          <p:cNvPr id="3" name="Date Placeholder 2"/>
          <p:cNvSpPr>
            <a:spLocks noGrp="1"/>
          </p:cNvSpPr>
          <p:nvPr>
            <p:ph type="dt" sz="half" idx="10"/>
          </p:nvPr>
        </p:nvSpPr>
        <p:spPr/>
        <p:txBody>
          <a:bodyPr/>
          <a:lstStyle/>
          <a:p>
            <a:r>
              <a:rPr lang="en-US" smtClean="0"/>
              <a:t>© 2017 by George B. Adams III</a:t>
            </a:r>
            <a:endParaRPr lang="en-US"/>
          </a:p>
        </p:txBody>
      </p:sp>
      <p:sp>
        <p:nvSpPr>
          <p:cNvPr id="6" name="Slide Number Placeholder 5"/>
          <p:cNvSpPr>
            <a:spLocks noGrp="1"/>
          </p:cNvSpPr>
          <p:nvPr>
            <p:ph type="sldNum" sz="quarter" idx="12"/>
          </p:nvPr>
        </p:nvSpPr>
        <p:spPr/>
        <p:txBody>
          <a:bodyPr/>
          <a:lstStyle/>
          <a:p>
            <a:fld id="{BA0F5024-359D-6B46-98D1-05D86B9A129A}" type="slidenum">
              <a:rPr lang="en-US" smtClean="0"/>
              <a:pPr/>
              <a:t>10</a:t>
            </a:fld>
            <a:endParaRPr lang="en-US"/>
          </a:p>
        </p:txBody>
      </p:sp>
    </p:spTree>
    <p:extLst>
      <p:ext uri="{BB962C8B-B14F-4D97-AF65-F5344CB8AC3E}">
        <p14:creationId xmlns:p14="http://schemas.microsoft.com/office/powerpoint/2010/main" val="265417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Binary coded decimal (BCD) integers</a:t>
            </a:r>
            <a:endParaRPr lang="en-US" dirty="0"/>
          </a:p>
        </p:txBody>
      </p:sp>
      <p:sp>
        <p:nvSpPr>
          <p:cNvPr id="4" name="Content Placeholder 3"/>
          <p:cNvSpPr>
            <a:spLocks noGrp="1"/>
          </p:cNvSpPr>
          <p:nvPr>
            <p:ph idx="1"/>
          </p:nvPr>
        </p:nvSpPr>
        <p:spPr>
          <a:xfrm>
            <a:off x="457199" y="1600200"/>
            <a:ext cx="8322733" cy="4876800"/>
          </a:xfrm>
        </p:spPr>
        <p:txBody>
          <a:bodyPr>
            <a:normAutofit fontScale="92500" lnSpcReduction="20000"/>
          </a:bodyPr>
          <a:lstStyle/>
          <a:p>
            <a:r>
              <a:rPr lang="en-US" dirty="0" smtClean="0"/>
              <a:t>Pioneered by IBM for banking</a:t>
            </a:r>
          </a:p>
          <a:p>
            <a:r>
              <a:rPr lang="en-US" dirty="0" smtClean="0"/>
              <a:t>$0.01 in binary is the </a:t>
            </a:r>
            <a:r>
              <a:rPr lang="en-US" dirty="0"/>
              <a:t>repeating fraction 0.00</a:t>
            </a:r>
            <a:r>
              <a:rPr lang="en-US" dirty="0">
                <a:solidFill>
                  <a:srgbClr val="0000FF"/>
                </a:solidFill>
              </a:rPr>
              <a:t>00001010001111010111</a:t>
            </a:r>
            <a:r>
              <a:rPr lang="en-US" dirty="0">
                <a:solidFill>
                  <a:srgbClr val="008000"/>
                </a:solidFill>
              </a:rPr>
              <a:t>00001010001111010111</a:t>
            </a:r>
            <a:r>
              <a:rPr lang="en-US" dirty="0">
                <a:solidFill>
                  <a:srgbClr val="0000FF"/>
                </a:solidFill>
              </a:rPr>
              <a:t>00001010001111010111</a:t>
            </a:r>
            <a:r>
              <a:rPr lang="en-US" dirty="0"/>
              <a:t>..</a:t>
            </a:r>
            <a:r>
              <a:rPr lang="en-US" dirty="0" smtClean="0"/>
              <a:t>.</a:t>
            </a:r>
          </a:p>
          <a:p>
            <a:r>
              <a:rPr lang="en-US" dirty="0" smtClean="0"/>
              <a:t>BCD encodes 1 decimal digit per byte</a:t>
            </a:r>
          </a:p>
          <a:p>
            <a:pPr lvl="1"/>
            <a:r>
              <a:rPr lang="en-US" dirty="0" smtClean="0"/>
              <a:t>0x00, 0x01, … 0x08, 0x09</a:t>
            </a:r>
          </a:p>
          <a:p>
            <a:pPr lvl="1"/>
            <a:r>
              <a:rPr lang="en-US" dirty="0" smtClean="0"/>
              <a:t>Bytes 0x0A through 0x0F reserved; standard use is + = 0x0C and – = 0x0D</a:t>
            </a:r>
          </a:p>
          <a:p>
            <a:pPr lvl="1"/>
            <a:r>
              <a:rPr lang="en-US" dirty="0" smtClean="0"/>
              <a:t>Sign-magnitude format, but</a:t>
            </a:r>
          </a:p>
          <a:p>
            <a:pPr lvl="1"/>
            <a:r>
              <a:rPr lang="en-US" dirty="0" smtClean="0"/>
              <a:t>Sign placed last so number of decimal digits within an encoded number may vary:  scanning terminates when a sign encountered</a:t>
            </a:r>
            <a:endParaRPr lang="en-US" dirty="0"/>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11</a:t>
            </a:fld>
            <a:endParaRPr lang="en-US"/>
          </a:p>
        </p:txBody>
      </p:sp>
    </p:spTree>
    <p:extLst>
      <p:ext uri="{BB962C8B-B14F-4D97-AF65-F5344CB8AC3E}">
        <p14:creationId xmlns:p14="http://schemas.microsoft.com/office/powerpoint/2010/main" val="21092017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Packed BCD (space efficient BCD)</a:t>
            </a:r>
            <a:endParaRPr lang="en-US" dirty="0"/>
          </a:p>
        </p:txBody>
      </p:sp>
      <p:sp>
        <p:nvSpPr>
          <p:cNvPr id="4" name="Content Placeholder 3"/>
          <p:cNvSpPr>
            <a:spLocks noGrp="1"/>
          </p:cNvSpPr>
          <p:nvPr>
            <p:ph idx="1"/>
          </p:nvPr>
        </p:nvSpPr>
        <p:spPr>
          <a:xfrm>
            <a:off x="457199" y="1600199"/>
            <a:ext cx="8322733" cy="5012267"/>
          </a:xfrm>
        </p:spPr>
        <p:txBody>
          <a:bodyPr>
            <a:normAutofit fontScale="92500" lnSpcReduction="10000"/>
          </a:bodyPr>
          <a:lstStyle/>
          <a:p>
            <a:r>
              <a:rPr lang="en-US" dirty="0" smtClean="0"/>
              <a:t>Packed BCD encodes 2 decimal digits per byte</a:t>
            </a:r>
          </a:p>
          <a:p>
            <a:pPr lvl="1"/>
            <a:r>
              <a:rPr lang="en-US" dirty="0" smtClean="0"/>
              <a:t>0x00, 0x01, … 0x08, 0x09, 0x10, 0x11, … 0x99</a:t>
            </a:r>
          </a:p>
          <a:p>
            <a:pPr lvl="1"/>
            <a:r>
              <a:rPr lang="en-US" dirty="0" smtClean="0"/>
              <a:t>Hex digits 0xA through 0xF reserved; standard use is + = 0xC and – = 0xD</a:t>
            </a:r>
          </a:p>
          <a:p>
            <a:pPr lvl="1"/>
            <a:r>
              <a:rPr lang="en-US" dirty="0" smtClean="0"/>
              <a:t>Note: each nibble (½ byte) holds 1 decimal digit or sign symbol</a:t>
            </a:r>
          </a:p>
          <a:p>
            <a:pPr lvl="2"/>
            <a:r>
              <a:rPr lang="en-US" dirty="0" smtClean="0"/>
              <a:t>Numbers with an odd number of decimal digits can “tuck” sign in after least significant digit in last nibble</a:t>
            </a:r>
          </a:p>
          <a:p>
            <a:pPr lvl="2"/>
            <a:r>
              <a:rPr lang="en-US" dirty="0" smtClean="0"/>
              <a:t>Numbers with an even number of digits will need to be padded to a whole number of bytes using some agreeable definition for the nibble after the sign symbol</a:t>
            </a:r>
          </a:p>
          <a:p>
            <a:pPr lvl="1"/>
            <a:r>
              <a:rPr lang="en-US" dirty="0" smtClean="0"/>
              <a:t>Why packed BCD? </a:t>
            </a:r>
            <a:r>
              <a:rPr lang="en-US" dirty="0" smtClean="0">
                <a:solidFill>
                  <a:srgbClr val="0000FF"/>
                </a:solidFill>
              </a:rPr>
              <a:t> Less wasted space than BCD</a:t>
            </a:r>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12</a:t>
            </a:fld>
            <a:endParaRPr lang="en-US"/>
          </a:p>
        </p:txBody>
      </p:sp>
    </p:spTree>
    <p:extLst>
      <p:ext uri="{BB962C8B-B14F-4D97-AF65-F5344CB8AC3E}">
        <p14:creationId xmlns:p14="http://schemas.microsoft.com/office/powerpoint/2010/main" val="8411671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BCD</a:t>
            </a:r>
            <a:endParaRPr lang="en-US" dirty="0"/>
          </a:p>
        </p:txBody>
      </p:sp>
      <p:sp>
        <p:nvSpPr>
          <p:cNvPr id="3" name="Content Placeholder 2"/>
          <p:cNvSpPr>
            <a:spLocks noGrp="1"/>
          </p:cNvSpPr>
          <p:nvPr>
            <p:ph idx="1"/>
          </p:nvPr>
        </p:nvSpPr>
        <p:spPr/>
        <p:txBody>
          <a:bodyPr>
            <a:normAutofit/>
          </a:bodyPr>
          <a:lstStyle/>
          <a:p>
            <a:r>
              <a:rPr lang="en-US" dirty="0" smtClean="0"/>
              <a:t>Disadvantages</a:t>
            </a:r>
          </a:p>
          <a:p>
            <a:pPr lvl="1"/>
            <a:r>
              <a:rPr lang="en-US" dirty="0" smtClean="0"/>
              <a:t>Takes more space than unsigned or 2’s complement binary (more bits)</a:t>
            </a:r>
          </a:p>
          <a:p>
            <a:pPr lvl="1"/>
            <a:r>
              <a:rPr lang="en-US" dirty="0" smtClean="0"/>
              <a:t>Hardware circuits for +, –, *, / are somewhat more complex</a:t>
            </a:r>
          </a:p>
          <a:p>
            <a:r>
              <a:rPr lang="en-US" dirty="0" smtClean="0"/>
              <a:t>Advantages</a:t>
            </a:r>
          </a:p>
          <a:p>
            <a:pPr lvl="1"/>
            <a:r>
              <a:rPr lang="en-US" dirty="0" smtClean="0"/>
              <a:t>Can emulate base 10 human math; </a:t>
            </a:r>
            <a:r>
              <a:rPr lang="en-US" dirty="0" smtClean="0">
                <a:solidFill>
                  <a:srgbClr val="0000FF"/>
                </a:solidFill>
              </a:rPr>
              <a:t>used in Excel</a:t>
            </a:r>
          </a:p>
          <a:p>
            <a:pPr lvl="1"/>
            <a:r>
              <a:rPr lang="en-US" dirty="0" smtClean="0"/>
              <a:t>Avoids needing a repeating fraction for $0.01</a:t>
            </a: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13</a:t>
            </a:fld>
            <a:endParaRPr lang="en-US"/>
          </a:p>
        </p:txBody>
      </p:sp>
    </p:spTree>
    <p:extLst>
      <p:ext uri="{BB962C8B-B14F-4D97-AF65-F5344CB8AC3E}">
        <p14:creationId xmlns:p14="http://schemas.microsoft.com/office/powerpoint/2010/main" val="2255959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Overflow and underflow</a:t>
            </a:r>
            <a:endParaRPr lang="en-US" dirty="0"/>
          </a:p>
        </p:txBody>
      </p:sp>
      <p:sp>
        <p:nvSpPr>
          <p:cNvPr id="3" name="Content Placeholder 2"/>
          <p:cNvSpPr>
            <a:spLocks noGrp="1"/>
          </p:cNvSpPr>
          <p:nvPr>
            <p:ph idx="1"/>
          </p:nvPr>
        </p:nvSpPr>
        <p:spPr/>
        <p:txBody>
          <a:bodyPr/>
          <a:lstStyle/>
          <a:p>
            <a:r>
              <a:rPr lang="en-US" dirty="0" smtClean="0"/>
              <a:t>Overflow means operation result is greater than the maximum representable value;</a:t>
            </a:r>
            <a:br>
              <a:rPr lang="en-US" dirty="0" smtClean="0"/>
            </a:br>
            <a:r>
              <a:rPr lang="en-US" dirty="0" smtClean="0"/>
              <a:t>Underflow result is less than smallest representable value</a:t>
            </a:r>
          </a:p>
          <a:p>
            <a:r>
              <a:rPr lang="en-US" dirty="0" smtClean="0"/>
              <a:t>Hardware can generate overflow and underflow signals</a:t>
            </a:r>
          </a:p>
          <a:p>
            <a:pPr lvl="1"/>
            <a:r>
              <a:rPr lang="en-US" dirty="0" smtClean="0"/>
              <a:t>Carry out from </a:t>
            </a:r>
            <a:r>
              <a:rPr lang="en-US" dirty="0" err="1" smtClean="0"/>
              <a:t>MSB</a:t>
            </a:r>
            <a:r>
              <a:rPr lang="en-US" dirty="0" smtClean="0"/>
              <a:t> is an overflow signal</a:t>
            </a:r>
          </a:p>
          <a:p>
            <a:r>
              <a:rPr lang="en-US" dirty="0" smtClean="0"/>
              <a:t>Overflow/underflow can signal software to execute special case code or throw an exception</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14</a:t>
            </a:fld>
            <a:endParaRPr lang="en-US"/>
          </a:p>
        </p:txBody>
      </p:sp>
    </p:spTree>
    <p:extLst>
      <p:ext uri="{BB962C8B-B14F-4D97-AF65-F5344CB8AC3E}">
        <p14:creationId xmlns:p14="http://schemas.microsoft.com/office/powerpoint/2010/main" val="1728095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Storage order for bits and bytes</a:t>
            </a:r>
            <a:endParaRPr lang="en-US" dirty="0"/>
          </a:p>
        </p:txBody>
      </p:sp>
      <p:sp>
        <p:nvSpPr>
          <p:cNvPr id="4" name="Content Placeholder 3"/>
          <p:cNvSpPr>
            <a:spLocks noGrp="1"/>
          </p:cNvSpPr>
          <p:nvPr>
            <p:ph idx="1"/>
          </p:nvPr>
        </p:nvSpPr>
        <p:spPr>
          <a:xfrm>
            <a:off x="457200" y="1600200"/>
            <a:ext cx="8229600" cy="4756150"/>
          </a:xfrm>
        </p:spPr>
        <p:txBody>
          <a:bodyPr>
            <a:normAutofit fontScale="77500" lnSpcReduction="20000"/>
          </a:bodyPr>
          <a:lstStyle/>
          <a:p>
            <a:r>
              <a:rPr lang="en-US" dirty="0" smtClean="0"/>
              <a:t>Storage order </a:t>
            </a:r>
            <a:r>
              <a:rPr lang="en-US" dirty="0"/>
              <a:t>of </a:t>
            </a:r>
            <a:r>
              <a:rPr lang="en-US" dirty="0" smtClean="0"/>
              <a:t>bits within a byte </a:t>
            </a:r>
            <a:r>
              <a:rPr lang="en-US" dirty="0"/>
              <a:t>is handled by </a:t>
            </a:r>
            <a:r>
              <a:rPr lang="en-US" dirty="0" smtClean="0"/>
              <a:t>hardware and </a:t>
            </a:r>
            <a:r>
              <a:rPr lang="en-US" dirty="0"/>
              <a:t>usually </a:t>
            </a:r>
            <a:r>
              <a:rPr lang="en-US" dirty="0" smtClean="0"/>
              <a:t>completely hidden </a:t>
            </a:r>
            <a:r>
              <a:rPr lang="en-US" dirty="0"/>
              <a:t>from software</a:t>
            </a:r>
          </a:p>
          <a:p>
            <a:r>
              <a:rPr lang="en-US" dirty="0" smtClean="0"/>
              <a:t>Memory is most often byte-addressed, so byte order is exposed to software</a:t>
            </a:r>
          </a:p>
          <a:p>
            <a:r>
              <a:rPr lang="en-US" dirty="0"/>
              <a:t>How multi-byte items span bytes is a </a:t>
            </a:r>
            <a:r>
              <a:rPr lang="en-US" i="1" dirty="0" smtClean="0"/>
              <a:t>HW design choice</a:t>
            </a:r>
          </a:p>
          <a:p>
            <a:pPr lvl="1"/>
            <a:r>
              <a:rPr lang="en-US" dirty="0"/>
              <a:t>Affects connection (wires) between storage and ALU</a:t>
            </a:r>
          </a:p>
          <a:p>
            <a:pPr lvl="1"/>
            <a:r>
              <a:rPr lang="en-US" dirty="0"/>
              <a:t>Informs how to send/receive data via a </a:t>
            </a:r>
            <a:r>
              <a:rPr lang="en-US" dirty="0" smtClean="0"/>
              <a:t>network</a:t>
            </a:r>
            <a:endParaRPr lang="en-US" dirty="0"/>
          </a:p>
          <a:p>
            <a:r>
              <a:rPr lang="en-US" dirty="0" smtClean="0"/>
              <a:t>I/O done via memory, so byte order of multi-byte items may need translation between communicating computers</a:t>
            </a:r>
          </a:p>
          <a:p>
            <a:r>
              <a:rPr lang="en-US" dirty="0" smtClean="0">
                <a:solidFill>
                  <a:srgbClr val="0000FF"/>
                </a:solidFill>
              </a:rPr>
              <a:t>Byte order visible and important to the programmer</a:t>
            </a:r>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15</a:t>
            </a:fld>
            <a:endParaRPr lang="en-US"/>
          </a:p>
        </p:txBody>
      </p:sp>
    </p:spTree>
    <p:extLst>
      <p:ext uri="{BB962C8B-B14F-4D97-AF65-F5344CB8AC3E}">
        <p14:creationId xmlns:p14="http://schemas.microsoft.com/office/powerpoint/2010/main" val="152499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Big endian and Little endian</a:t>
            </a:r>
            <a:endParaRPr lang="en-US" dirty="0"/>
          </a:p>
        </p:txBody>
      </p:sp>
      <p:sp>
        <p:nvSpPr>
          <p:cNvPr id="4" name="Content Placeholder 3"/>
          <p:cNvSpPr>
            <a:spLocks noGrp="1"/>
          </p:cNvSpPr>
          <p:nvPr>
            <p:ph idx="1"/>
          </p:nvPr>
        </p:nvSpPr>
        <p:spPr>
          <a:xfrm>
            <a:off x="457200" y="1600200"/>
            <a:ext cx="8229600" cy="4998352"/>
          </a:xfrm>
        </p:spPr>
        <p:txBody>
          <a:bodyPr>
            <a:normAutofit fontScale="85000" lnSpcReduction="10000"/>
          </a:bodyPr>
          <a:lstStyle/>
          <a:p>
            <a:r>
              <a:rPr lang="en-US" dirty="0" smtClean="0"/>
              <a:t>There </a:t>
            </a:r>
            <a:r>
              <a:rPr lang="en-US" dirty="0"/>
              <a:t>are two multi-byte storage schemes named by which “end” of the multi-byte item is </a:t>
            </a:r>
            <a:r>
              <a:rPr lang="en-US" dirty="0" smtClean="0"/>
              <a:t>first</a:t>
            </a:r>
          </a:p>
          <a:p>
            <a:r>
              <a:rPr lang="en-US" i="1" dirty="0" smtClean="0">
                <a:solidFill>
                  <a:srgbClr val="FF6600"/>
                </a:solidFill>
              </a:rPr>
              <a:t>We first imagine that </a:t>
            </a:r>
            <a:r>
              <a:rPr lang="en-US" i="1" dirty="0">
                <a:solidFill>
                  <a:srgbClr val="FF6600"/>
                </a:solidFill>
              </a:rPr>
              <a:t>memory is read from lowest address </a:t>
            </a:r>
            <a:r>
              <a:rPr lang="en-US" i="1" dirty="0" smtClean="0">
                <a:solidFill>
                  <a:srgbClr val="FF6600"/>
                </a:solidFill>
              </a:rPr>
              <a:t>number to </a:t>
            </a:r>
            <a:r>
              <a:rPr lang="en-US" i="1" dirty="0">
                <a:solidFill>
                  <a:srgbClr val="FF6600"/>
                </a:solidFill>
              </a:rPr>
              <a:t>highest </a:t>
            </a:r>
            <a:r>
              <a:rPr lang="en-US" i="1" dirty="0" smtClean="0">
                <a:solidFill>
                  <a:srgbClr val="FF6600"/>
                </a:solidFill>
              </a:rPr>
              <a:t>address number</a:t>
            </a:r>
            <a:r>
              <a:rPr lang="en-US" i="1" dirty="0" smtClean="0"/>
              <a:t>,</a:t>
            </a:r>
            <a:r>
              <a:rPr lang="en-US" dirty="0" smtClean="0"/>
              <a:t> then</a:t>
            </a:r>
            <a:endParaRPr lang="en-US" i="1" dirty="0"/>
          </a:p>
          <a:p>
            <a:pPr lvl="1"/>
            <a:r>
              <a:rPr lang="en-US" dirty="0">
                <a:solidFill>
                  <a:srgbClr val="0000FF"/>
                </a:solidFill>
              </a:rPr>
              <a:t>Big endian</a:t>
            </a:r>
            <a:r>
              <a:rPr lang="en-US" dirty="0"/>
              <a:t> </a:t>
            </a:r>
            <a:r>
              <a:rPr lang="en-US" dirty="0" smtClean="0"/>
              <a:t>– most significant byte, “Big” byte, comes first, i.e., placed </a:t>
            </a:r>
            <a:r>
              <a:rPr lang="en-US" dirty="0"/>
              <a:t>in lowest numbered memory location of the locations spanned (</a:t>
            </a:r>
            <a:r>
              <a:rPr lang="en-US" dirty="0" smtClean="0"/>
              <a:t>“Big</a:t>
            </a:r>
            <a:r>
              <a:rPr lang="en-US" dirty="0"/>
              <a:t>” end appears first when reading memory), remaining bytes follow in MSB to LSB </a:t>
            </a:r>
            <a:r>
              <a:rPr lang="en-US" dirty="0" smtClean="0"/>
              <a:t>order</a:t>
            </a:r>
            <a:br>
              <a:rPr lang="en-US" dirty="0" smtClean="0"/>
            </a:br>
            <a:endParaRPr lang="en-US" dirty="0"/>
          </a:p>
          <a:p>
            <a:pPr lvl="1"/>
            <a:r>
              <a:rPr lang="en-US" dirty="0">
                <a:solidFill>
                  <a:srgbClr val="0000FF"/>
                </a:solidFill>
              </a:rPr>
              <a:t>Little endian</a:t>
            </a:r>
            <a:r>
              <a:rPr lang="en-US" dirty="0"/>
              <a:t> – </a:t>
            </a:r>
            <a:r>
              <a:rPr lang="en-US" dirty="0" smtClean="0"/>
              <a:t>the reverse of Big endian; least significant byte, “Little” byte, </a:t>
            </a:r>
            <a:r>
              <a:rPr lang="en-US" dirty="0"/>
              <a:t>placed in lowest address followed by remaining bytes in LSB to MSB order (</a:t>
            </a:r>
            <a:r>
              <a:rPr lang="en-US" dirty="0" smtClean="0"/>
              <a:t>“Little</a:t>
            </a:r>
            <a:r>
              <a:rPr lang="en-US" dirty="0"/>
              <a:t>” end </a:t>
            </a:r>
            <a:r>
              <a:rPr lang="en-US" dirty="0" smtClean="0"/>
              <a:t>first</a:t>
            </a:r>
            <a:r>
              <a:rPr lang="en-US" dirty="0"/>
              <a:t>)</a:t>
            </a:r>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16</a:t>
            </a:fld>
            <a:endParaRPr lang="en-US"/>
          </a:p>
        </p:txBody>
      </p:sp>
    </p:spTree>
    <p:extLst>
      <p:ext uri="{BB962C8B-B14F-4D97-AF65-F5344CB8AC3E}">
        <p14:creationId xmlns:p14="http://schemas.microsoft.com/office/powerpoint/2010/main" val="32426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and comparison</a:t>
            </a:r>
            <a:endParaRPr lang="en-US" dirty="0"/>
          </a:p>
        </p:txBody>
      </p:sp>
      <p:sp>
        <p:nvSpPr>
          <p:cNvPr id="3" name="Content Placeholder 2"/>
          <p:cNvSpPr>
            <a:spLocks noGrp="1"/>
          </p:cNvSpPr>
          <p:nvPr>
            <p:ph idx="1"/>
          </p:nvPr>
        </p:nvSpPr>
        <p:spPr>
          <a:xfrm>
            <a:off x="302846" y="1436320"/>
            <a:ext cx="8383954" cy="4525963"/>
          </a:xfrm>
        </p:spPr>
        <p:txBody>
          <a:bodyPr/>
          <a:lstStyle/>
          <a:p>
            <a:r>
              <a:rPr lang="en-US" dirty="0" smtClean="0"/>
              <a:t>Consider 0x00C0F380 = 0x </a:t>
            </a:r>
            <a:r>
              <a:rPr lang="en-US" dirty="0" smtClean="0">
                <a:solidFill>
                  <a:srgbClr val="FF0000"/>
                </a:solidFill>
              </a:rPr>
              <a:t>00 </a:t>
            </a:r>
            <a:r>
              <a:rPr lang="en-US" dirty="0" smtClean="0">
                <a:solidFill>
                  <a:srgbClr val="008000"/>
                </a:solidFill>
              </a:rPr>
              <a:t>C0 </a:t>
            </a:r>
            <a:r>
              <a:rPr lang="en-US" dirty="0" smtClean="0">
                <a:solidFill>
                  <a:srgbClr val="0000FF"/>
                </a:solidFill>
              </a:rPr>
              <a:t>F3 </a:t>
            </a:r>
            <a:r>
              <a:rPr lang="en-US" dirty="0" smtClean="0">
                <a:solidFill>
                  <a:srgbClr val="660066"/>
                </a:solidFill>
              </a:rPr>
              <a:t>80 =</a:t>
            </a:r>
            <a:r>
              <a:rPr lang="en-US" dirty="0" smtClean="0"/>
              <a:t/>
            </a:r>
            <a:br>
              <a:rPr lang="en-US" dirty="0" smtClean="0"/>
            </a:br>
            <a:r>
              <a:rPr lang="en-US" dirty="0" smtClean="0"/>
              <a:t>0b</a:t>
            </a:r>
            <a:r>
              <a:rPr lang="en-US" dirty="0" smtClean="0">
                <a:solidFill>
                  <a:srgbClr val="FF0000"/>
                </a:solidFill>
              </a:rPr>
              <a:t>0000 0000</a:t>
            </a:r>
            <a:r>
              <a:rPr lang="en-US" dirty="0" smtClean="0"/>
              <a:t> </a:t>
            </a:r>
            <a:r>
              <a:rPr lang="en-US" dirty="0" smtClean="0">
                <a:solidFill>
                  <a:srgbClr val="008000"/>
                </a:solidFill>
              </a:rPr>
              <a:t>1100 0000</a:t>
            </a:r>
            <a:r>
              <a:rPr lang="en-US" dirty="0" smtClean="0"/>
              <a:t> </a:t>
            </a:r>
            <a:r>
              <a:rPr lang="en-US" dirty="0" smtClean="0">
                <a:solidFill>
                  <a:srgbClr val="0000FF"/>
                </a:solidFill>
              </a:rPr>
              <a:t>1111 0011</a:t>
            </a:r>
            <a:r>
              <a:rPr lang="en-US" dirty="0" smtClean="0"/>
              <a:t> </a:t>
            </a:r>
            <a:r>
              <a:rPr lang="en-US" dirty="0" smtClean="0">
                <a:solidFill>
                  <a:srgbClr val="660066"/>
                </a:solidFill>
              </a:rPr>
              <a:t>1000 0000</a:t>
            </a:r>
          </a:p>
          <a:p>
            <a:endParaRPr lang="en-US" dirty="0"/>
          </a:p>
        </p:txBody>
      </p:sp>
      <p:sp>
        <p:nvSpPr>
          <p:cNvPr id="6" name="Left Brace 5"/>
          <p:cNvSpPr/>
          <p:nvPr/>
        </p:nvSpPr>
        <p:spPr>
          <a:xfrm rot="16200000">
            <a:off x="2087348" y="1706279"/>
            <a:ext cx="221226" cy="1700133"/>
          </a:xfrm>
          <a:prstGeom prst="leftBrace">
            <a:avLst>
              <a:gd name="adj1" fmla="val 78703"/>
              <a:gd name="adj2"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Left Brace 6"/>
          <p:cNvSpPr/>
          <p:nvPr/>
        </p:nvSpPr>
        <p:spPr>
          <a:xfrm rot="16200000">
            <a:off x="7574042" y="1702993"/>
            <a:ext cx="221226" cy="1700133"/>
          </a:xfrm>
          <a:prstGeom prst="leftBrace">
            <a:avLst>
              <a:gd name="adj1" fmla="val 78703"/>
              <a:gd name="adj2"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p:cNvSpPr txBox="1"/>
          <p:nvPr/>
        </p:nvSpPr>
        <p:spPr>
          <a:xfrm>
            <a:off x="823478" y="2589133"/>
            <a:ext cx="2803472" cy="461665"/>
          </a:xfrm>
          <a:prstGeom prst="rect">
            <a:avLst/>
          </a:prstGeom>
          <a:noFill/>
        </p:spPr>
        <p:txBody>
          <a:bodyPr wrap="none" rtlCol="0">
            <a:spAutoFit/>
          </a:bodyPr>
          <a:lstStyle/>
          <a:p>
            <a:r>
              <a:rPr lang="en-US" sz="2400" dirty="0" smtClean="0"/>
              <a:t>Most significant byte</a:t>
            </a:r>
            <a:endParaRPr lang="en-US" sz="2400" dirty="0"/>
          </a:p>
        </p:txBody>
      </p:sp>
      <p:sp>
        <p:nvSpPr>
          <p:cNvPr id="9" name="TextBox 8"/>
          <p:cNvSpPr txBox="1"/>
          <p:nvPr/>
        </p:nvSpPr>
        <p:spPr>
          <a:xfrm>
            <a:off x="6310172" y="2602235"/>
            <a:ext cx="2807980" cy="461665"/>
          </a:xfrm>
          <a:prstGeom prst="rect">
            <a:avLst/>
          </a:prstGeom>
          <a:noFill/>
        </p:spPr>
        <p:txBody>
          <a:bodyPr wrap="none" rtlCol="0">
            <a:spAutoFit/>
          </a:bodyPr>
          <a:lstStyle/>
          <a:p>
            <a:r>
              <a:rPr lang="en-US" sz="2400" dirty="0" smtClean="0"/>
              <a:t>Least significant byte</a:t>
            </a:r>
            <a:endParaRPr lang="en-US" sz="2400" dirty="0"/>
          </a:p>
        </p:txBody>
      </p:sp>
      <p:graphicFrame>
        <p:nvGraphicFramePr>
          <p:cNvPr id="5" name="Table 4"/>
          <p:cNvGraphicFramePr>
            <a:graphicFrameLocks noGrp="1"/>
          </p:cNvGraphicFramePr>
          <p:nvPr>
            <p:extLst/>
          </p:nvPr>
        </p:nvGraphicFramePr>
        <p:xfrm>
          <a:off x="3375732" y="3281829"/>
          <a:ext cx="5114821" cy="2743200"/>
        </p:xfrm>
        <a:graphic>
          <a:graphicData uri="http://schemas.openxmlformats.org/drawingml/2006/table">
            <a:tbl>
              <a:tblPr bandRow="1">
                <a:tableStyleId>{5C22544A-7EE6-4342-B048-85BDC9FD1C3A}</a:tableStyleId>
              </a:tblPr>
              <a:tblGrid>
                <a:gridCol w="1761613"/>
                <a:gridCol w="1745226"/>
                <a:gridCol w="1607982"/>
              </a:tblGrid>
              <a:tr h="370840">
                <a:tc rowSpan="2">
                  <a:txBody>
                    <a:bodyPr/>
                    <a:lstStyle/>
                    <a:p>
                      <a:pPr algn="ctr"/>
                      <a:r>
                        <a:rPr lang="en-US" sz="2400" dirty="0" smtClean="0"/>
                        <a:t>Memory address</a:t>
                      </a:r>
                      <a:endParaRPr lang="en-US" sz="2400" dirty="0"/>
                    </a:p>
                  </a:txBody>
                  <a:tcPr anchor="b">
                    <a:solidFill>
                      <a:srgbClr val="558ED5"/>
                    </a:solidFill>
                  </a:tcPr>
                </a:tc>
                <a:tc gridSpan="2">
                  <a:txBody>
                    <a:bodyPr/>
                    <a:lstStyle/>
                    <a:p>
                      <a:pPr algn="ctr"/>
                      <a:r>
                        <a:rPr lang="en-US" sz="2400" dirty="0" smtClean="0"/>
                        <a:t>Byte at given location</a:t>
                      </a:r>
                      <a:endParaRPr lang="en-US" sz="2400" dirty="0"/>
                    </a:p>
                  </a:txBody>
                  <a:tcPr>
                    <a:solidFill>
                      <a:srgbClr val="558ED5"/>
                    </a:solidFill>
                  </a:tcPr>
                </a:tc>
                <a:tc hMerge="1">
                  <a:txBody>
                    <a:bodyPr/>
                    <a:lstStyle/>
                    <a:p>
                      <a:endParaRPr lang="en-US" dirty="0"/>
                    </a:p>
                  </a:txBody>
                  <a:tcPr/>
                </a:tc>
              </a:tr>
              <a:tr h="370840">
                <a:tc vMerge="1">
                  <a:txBody>
                    <a:bodyPr/>
                    <a:lstStyle/>
                    <a:p>
                      <a:endParaRPr lang="en-US" dirty="0"/>
                    </a:p>
                  </a:txBody>
                  <a:tcPr/>
                </a:tc>
                <a:tc>
                  <a:txBody>
                    <a:bodyPr/>
                    <a:lstStyle/>
                    <a:p>
                      <a:pPr algn="l"/>
                      <a:r>
                        <a:rPr lang="en-US" sz="2400" dirty="0" smtClean="0"/>
                        <a:t>Little endian</a:t>
                      </a:r>
                      <a:endParaRPr lang="en-US" sz="2400" dirty="0"/>
                    </a:p>
                  </a:txBody>
                  <a:tcPr anchor="ctr">
                    <a:solidFill>
                      <a:srgbClr val="558ED5"/>
                    </a:solidFill>
                  </a:tcPr>
                </a:tc>
                <a:tc>
                  <a:txBody>
                    <a:bodyPr/>
                    <a:lstStyle/>
                    <a:p>
                      <a:pPr algn="l"/>
                      <a:r>
                        <a:rPr lang="en-US" sz="2400" dirty="0" smtClean="0"/>
                        <a:t>Big endian</a:t>
                      </a:r>
                      <a:endParaRPr lang="en-US" sz="2400" dirty="0"/>
                    </a:p>
                  </a:txBody>
                  <a:tcPr anchor="ctr">
                    <a:solidFill>
                      <a:srgbClr val="558ED5"/>
                    </a:solidFill>
                  </a:tcPr>
                </a:tc>
              </a:tr>
              <a:tr h="370840">
                <a:tc>
                  <a:txBody>
                    <a:bodyPr/>
                    <a:lstStyle/>
                    <a:p>
                      <a:pPr algn="r"/>
                      <a:r>
                        <a:rPr lang="en-US" sz="2400" dirty="0" smtClean="0"/>
                        <a:t>0x00000000</a:t>
                      </a:r>
                      <a:endParaRPr lang="en-US" sz="2400" dirty="0"/>
                    </a:p>
                  </a:txBody>
                  <a:tcPr/>
                </a:tc>
                <a:tc>
                  <a:txBody>
                    <a:bodyPr/>
                    <a:lstStyle/>
                    <a:p>
                      <a:r>
                        <a:rPr lang="en-US" sz="2400" dirty="0" smtClean="0">
                          <a:solidFill>
                            <a:srgbClr val="660066"/>
                          </a:solidFill>
                        </a:rPr>
                        <a:t>1000 0000</a:t>
                      </a:r>
                      <a:endParaRPr lang="en-US" sz="2400" dirty="0"/>
                    </a:p>
                  </a:txBody>
                  <a:tcPr/>
                </a:tc>
                <a:tc>
                  <a:txBody>
                    <a:bodyPr/>
                    <a:lstStyle/>
                    <a:p>
                      <a:r>
                        <a:rPr lang="en-US" sz="2400" dirty="0" smtClean="0">
                          <a:solidFill>
                            <a:srgbClr val="FF0000"/>
                          </a:solidFill>
                        </a:rPr>
                        <a:t>0000 0000</a:t>
                      </a:r>
                      <a:endParaRPr lang="en-US" sz="2400" dirty="0"/>
                    </a:p>
                  </a:txBody>
                  <a:tcPr/>
                </a:tc>
              </a:tr>
              <a:tr h="370840">
                <a:tc>
                  <a:txBody>
                    <a:bodyPr/>
                    <a:lstStyle/>
                    <a:p>
                      <a:pPr algn="r"/>
                      <a:r>
                        <a:rPr lang="en-US" sz="2400" dirty="0" smtClean="0"/>
                        <a:t>0x00000001</a:t>
                      </a:r>
                      <a:endParaRPr lang="en-US" sz="2400" dirty="0"/>
                    </a:p>
                  </a:txBody>
                  <a:tcPr/>
                </a:tc>
                <a:tc>
                  <a:txBody>
                    <a:bodyPr/>
                    <a:lstStyle/>
                    <a:p>
                      <a:r>
                        <a:rPr lang="en-US" sz="2400" dirty="0" smtClean="0">
                          <a:solidFill>
                            <a:srgbClr val="0000FF"/>
                          </a:solidFill>
                        </a:rPr>
                        <a:t>1111 0000</a:t>
                      </a:r>
                      <a:endParaRPr lang="en-US" sz="2400" dirty="0"/>
                    </a:p>
                  </a:txBody>
                  <a:tcPr/>
                </a:tc>
                <a:tc>
                  <a:txBody>
                    <a:bodyPr/>
                    <a:lstStyle/>
                    <a:p>
                      <a:r>
                        <a:rPr lang="en-US" sz="2400" dirty="0" smtClean="0">
                          <a:solidFill>
                            <a:srgbClr val="008000"/>
                          </a:solidFill>
                        </a:rPr>
                        <a:t>1100 0000</a:t>
                      </a:r>
                      <a:endParaRPr lang="en-US" sz="2400" dirty="0"/>
                    </a:p>
                  </a:txBody>
                  <a:tcPr/>
                </a:tc>
              </a:tr>
              <a:tr h="370840">
                <a:tc>
                  <a:txBody>
                    <a:bodyPr/>
                    <a:lstStyle/>
                    <a:p>
                      <a:pPr algn="r"/>
                      <a:r>
                        <a:rPr lang="en-US" sz="2400" dirty="0" smtClean="0"/>
                        <a:t>0x00000002</a:t>
                      </a:r>
                      <a:endParaRPr lang="en-US" sz="2400" dirty="0"/>
                    </a:p>
                  </a:txBody>
                  <a:tcPr/>
                </a:tc>
                <a:tc>
                  <a:txBody>
                    <a:bodyPr/>
                    <a:lstStyle/>
                    <a:p>
                      <a:r>
                        <a:rPr lang="en-US" sz="2400" dirty="0" smtClean="0">
                          <a:solidFill>
                            <a:srgbClr val="008000"/>
                          </a:solidFill>
                        </a:rPr>
                        <a:t>1100 0000</a:t>
                      </a:r>
                      <a:endParaRPr lang="en-US" sz="2400" dirty="0"/>
                    </a:p>
                  </a:txBody>
                  <a:tcPr/>
                </a:tc>
                <a:tc>
                  <a:txBody>
                    <a:bodyPr/>
                    <a:lstStyle/>
                    <a:p>
                      <a:r>
                        <a:rPr lang="en-US" sz="2400" dirty="0" smtClean="0">
                          <a:solidFill>
                            <a:srgbClr val="0000FF"/>
                          </a:solidFill>
                        </a:rPr>
                        <a:t>1111 0011</a:t>
                      </a:r>
                      <a:endParaRPr lang="en-US" sz="2400" dirty="0"/>
                    </a:p>
                  </a:txBody>
                  <a:tcPr/>
                </a:tc>
              </a:tr>
              <a:tr h="370840">
                <a:tc>
                  <a:txBody>
                    <a:bodyPr/>
                    <a:lstStyle/>
                    <a:p>
                      <a:pPr algn="r"/>
                      <a:r>
                        <a:rPr lang="en-US" sz="2400" dirty="0" smtClean="0"/>
                        <a:t>0x00000003</a:t>
                      </a:r>
                      <a:endParaRPr lang="en-US" sz="2400" dirty="0"/>
                    </a:p>
                  </a:txBody>
                  <a:tcPr/>
                </a:tc>
                <a:tc>
                  <a:txBody>
                    <a:bodyPr/>
                    <a:lstStyle/>
                    <a:p>
                      <a:r>
                        <a:rPr lang="en-US" sz="2400" dirty="0" smtClean="0">
                          <a:solidFill>
                            <a:srgbClr val="FF0000"/>
                          </a:solidFill>
                        </a:rPr>
                        <a:t>0000 0000</a:t>
                      </a:r>
                      <a:endParaRPr lang="en-US" sz="2400" dirty="0"/>
                    </a:p>
                  </a:txBody>
                  <a:tcPr/>
                </a:tc>
                <a:tc>
                  <a:txBody>
                    <a:bodyPr/>
                    <a:lstStyle/>
                    <a:p>
                      <a:r>
                        <a:rPr lang="en-US" sz="2400" dirty="0" smtClean="0">
                          <a:solidFill>
                            <a:srgbClr val="660066"/>
                          </a:solidFill>
                        </a:rPr>
                        <a:t>1000 0000</a:t>
                      </a:r>
                      <a:endParaRPr lang="en-US" sz="2400" dirty="0"/>
                    </a:p>
                  </a:txBody>
                  <a:tcPr/>
                </a:tc>
              </a:tr>
            </a:tbl>
          </a:graphicData>
        </a:graphic>
      </p:graphicFrame>
      <p:grpSp>
        <p:nvGrpSpPr>
          <p:cNvPr id="13" name="Group 12"/>
          <p:cNvGrpSpPr/>
          <p:nvPr/>
        </p:nvGrpSpPr>
        <p:grpSpPr>
          <a:xfrm>
            <a:off x="302847" y="3987871"/>
            <a:ext cx="2851687" cy="2308324"/>
            <a:chOff x="516195" y="3994595"/>
            <a:chExt cx="2302385" cy="2308324"/>
          </a:xfrm>
        </p:grpSpPr>
        <p:cxnSp>
          <p:nvCxnSpPr>
            <p:cNvPr id="11" name="Straight Arrow Connector 10"/>
            <p:cNvCxnSpPr/>
            <p:nvPr/>
          </p:nvCxnSpPr>
          <p:spPr>
            <a:xfrm>
              <a:off x="2818580" y="4215962"/>
              <a:ext cx="0" cy="1921074"/>
            </a:xfrm>
            <a:prstGeom prst="straightConnector1">
              <a:avLst/>
            </a:prstGeom>
            <a:ln w="571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16195" y="3994595"/>
              <a:ext cx="2216396" cy="2308324"/>
            </a:xfrm>
            <a:prstGeom prst="rect">
              <a:avLst/>
            </a:prstGeom>
            <a:noFill/>
          </p:spPr>
          <p:txBody>
            <a:bodyPr wrap="square" rtlCol="0">
              <a:spAutoFit/>
            </a:bodyPr>
            <a:lstStyle/>
            <a:p>
              <a:pPr algn="r"/>
              <a:r>
                <a:rPr lang="en-US" sz="2400" dirty="0" smtClean="0"/>
                <a:t>Addresses </a:t>
              </a:r>
              <a:r>
                <a:rPr lang="en-US" sz="2400" dirty="0"/>
                <a:t>arbitrarily </a:t>
              </a:r>
              <a:r>
                <a:rPr lang="en-US" sz="2400" dirty="0" smtClean="0"/>
                <a:t>start </a:t>
              </a:r>
              <a:r>
                <a:rPr lang="en-US" sz="2400" dirty="0"/>
                <a:t>at </a:t>
              </a:r>
              <a:r>
                <a:rPr lang="en-US" sz="2400" dirty="0" smtClean="0"/>
                <a:t>0x00000000</a:t>
              </a:r>
              <a:r>
                <a:rPr lang="en-US" sz="2400" dirty="0"/>
                <a:t>.</a:t>
              </a:r>
              <a:r>
                <a:rPr lang="en-US" sz="2400" dirty="0" smtClean="0"/>
                <a:t> Memory addresses are accessed in the arrow-indicated sequence.</a:t>
              </a:r>
              <a:endParaRPr lang="en-US" sz="2400" dirty="0"/>
            </a:p>
          </p:txBody>
        </p:sp>
      </p:gr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10" name="Slide Number Placeholder 9"/>
          <p:cNvSpPr>
            <a:spLocks noGrp="1"/>
          </p:cNvSpPr>
          <p:nvPr>
            <p:ph type="sldNum" sz="quarter" idx="12"/>
          </p:nvPr>
        </p:nvSpPr>
        <p:spPr/>
        <p:txBody>
          <a:bodyPr/>
          <a:lstStyle/>
          <a:p>
            <a:fld id="{F616CA18-62AE-B34C-A151-070DF961BCFA}" type="slidenum">
              <a:rPr lang="en-US" smtClean="0"/>
              <a:pPr/>
              <a:t>17</a:t>
            </a:fld>
            <a:endParaRPr lang="en-US"/>
          </a:p>
        </p:txBody>
      </p:sp>
    </p:spTree>
    <p:extLst>
      <p:ext uri="{BB962C8B-B14F-4D97-AF65-F5344CB8AC3E}">
        <p14:creationId xmlns:p14="http://schemas.microsoft.com/office/powerpoint/2010/main" val="178619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IEEE Floating Point Standard</a:t>
            </a:r>
            <a:endParaRPr lang="en-US" dirty="0"/>
          </a:p>
        </p:txBody>
      </p:sp>
      <p:sp>
        <p:nvSpPr>
          <p:cNvPr id="3" name="Content Placeholder 2"/>
          <p:cNvSpPr>
            <a:spLocks noGrp="1"/>
          </p:cNvSpPr>
          <p:nvPr>
            <p:ph idx="1"/>
          </p:nvPr>
        </p:nvSpPr>
        <p:spPr>
          <a:xfrm>
            <a:off x="457200" y="1195754"/>
            <a:ext cx="8338914" cy="5525721"/>
          </a:xfrm>
        </p:spPr>
        <p:txBody>
          <a:bodyPr>
            <a:normAutofit fontScale="77500" lnSpcReduction="20000"/>
          </a:bodyPr>
          <a:lstStyle/>
          <a:p>
            <a:r>
              <a:rPr lang="en-US" dirty="0"/>
              <a:t>IEEE </a:t>
            </a:r>
            <a:r>
              <a:rPr lang="en-US" dirty="0" smtClean="0"/>
              <a:t>754 </a:t>
            </a:r>
            <a:r>
              <a:rPr lang="en-US" dirty="0"/>
              <a:t>standard </a:t>
            </a:r>
            <a:r>
              <a:rPr lang="en-US" dirty="0" smtClean="0"/>
              <a:t>for floating point (FP) specifies</a:t>
            </a:r>
            <a:endParaRPr lang="en-US" dirty="0"/>
          </a:p>
          <a:p>
            <a:pPr lvl="1"/>
            <a:r>
              <a:rPr lang="en-US" dirty="0">
                <a:solidFill>
                  <a:srgbClr val="0000FF"/>
                </a:solidFill>
              </a:rPr>
              <a:t>FP </a:t>
            </a:r>
            <a:r>
              <a:rPr lang="en-US" dirty="0" smtClean="0">
                <a:solidFill>
                  <a:srgbClr val="0000FF"/>
                </a:solidFill>
              </a:rPr>
              <a:t>format </a:t>
            </a:r>
            <a:r>
              <a:rPr lang="en-US" dirty="0">
                <a:solidFill>
                  <a:srgbClr val="0000FF"/>
                </a:solidFill>
              </a:rPr>
              <a:t>specified at the bit-string level</a:t>
            </a:r>
            <a:r>
              <a:rPr lang="en-US" dirty="0"/>
              <a:t>:  transfer of FP data between computers requires no format conversion</a:t>
            </a:r>
          </a:p>
          <a:p>
            <a:pPr lvl="1"/>
            <a:r>
              <a:rPr lang="en-US" dirty="0"/>
              <a:t>Results produced as if using infinitely precise arithmetic then </a:t>
            </a:r>
            <a:r>
              <a:rPr lang="en-US" dirty="0" smtClean="0">
                <a:solidFill>
                  <a:srgbClr val="0000FF"/>
                </a:solidFill>
              </a:rPr>
              <a:t>rounded</a:t>
            </a:r>
            <a:r>
              <a:rPr lang="en-US" dirty="0" smtClean="0"/>
              <a:t> </a:t>
            </a:r>
            <a:r>
              <a:rPr lang="en-US" dirty="0"/>
              <a:t>according to specific rules</a:t>
            </a:r>
          </a:p>
          <a:p>
            <a:pPr lvl="1"/>
            <a:r>
              <a:rPr lang="en-US" dirty="0">
                <a:solidFill>
                  <a:srgbClr val="0000FF"/>
                </a:solidFill>
              </a:rPr>
              <a:t>Exceptional conditions (overflow, divide by zero, etc.) can propagate </a:t>
            </a:r>
            <a:r>
              <a:rPr lang="en-US" dirty="0"/>
              <a:t>through a computation in a benign manner, then be handled by software in a controlled fashion</a:t>
            </a:r>
            <a:endParaRPr lang="en-US" b="1" dirty="0"/>
          </a:p>
          <a:p>
            <a:r>
              <a:rPr lang="en-US" dirty="0" smtClean="0"/>
              <a:t>FP software and data run unmodified </a:t>
            </a:r>
            <a:r>
              <a:rPr lang="en-US" dirty="0"/>
              <a:t>on diverse computers</a:t>
            </a:r>
          </a:p>
          <a:p>
            <a:r>
              <a:rPr lang="en-US" dirty="0"/>
              <a:t>B</a:t>
            </a:r>
            <a:r>
              <a:rPr lang="en-US" dirty="0" smtClean="0"/>
              <a:t>etter </a:t>
            </a:r>
            <a:r>
              <a:rPr lang="en-US" dirty="0"/>
              <a:t>environment for numerical computation</a:t>
            </a:r>
          </a:p>
          <a:p>
            <a:pPr lvl="1"/>
            <a:r>
              <a:rPr lang="en-US" dirty="0" smtClean="0"/>
              <a:t>Encourages </a:t>
            </a:r>
            <a:r>
              <a:rPr lang="en-US" dirty="0"/>
              <a:t>standard elementary functions</a:t>
            </a:r>
          </a:p>
          <a:p>
            <a:pPr lvl="1"/>
            <a:r>
              <a:rPr lang="en-US" dirty="0" smtClean="0"/>
              <a:t>Provides </a:t>
            </a:r>
            <a:r>
              <a:rPr lang="en-US" dirty="0"/>
              <a:t>better support for diagnosis of runtime </a:t>
            </a:r>
            <a:r>
              <a:rPr lang="en-US" dirty="0" smtClean="0"/>
              <a:t>anomalies</a:t>
            </a:r>
          </a:p>
          <a:p>
            <a:r>
              <a:rPr lang="en-US" dirty="0" smtClean="0">
                <a:solidFill>
                  <a:srgbClr val="0000FF"/>
                </a:solidFill>
              </a:rPr>
              <a:t>Issues:</a:t>
            </a:r>
            <a:r>
              <a:rPr lang="en-US" dirty="0" smtClean="0"/>
              <a:t>  </a:t>
            </a:r>
            <a:r>
              <a:rPr lang="en-US" dirty="0" smtClean="0">
                <a:solidFill>
                  <a:srgbClr val="FF0000"/>
                </a:solidFill>
              </a:rPr>
              <a:t>Addition of FP numbers is not associative, etc.</a:t>
            </a:r>
          </a:p>
          <a:p>
            <a:pPr lvl="1"/>
            <a:r>
              <a:rPr lang="en-US" dirty="0" smtClean="0">
                <a:solidFill>
                  <a:srgbClr val="008000"/>
                </a:solidFill>
              </a:rPr>
              <a:t>See CS courses in numerical analysis / scientific computation for details</a:t>
            </a:r>
            <a:endParaRPr lang="en-US" dirty="0">
              <a:solidFill>
                <a:srgbClr val="008000"/>
              </a:solidFill>
            </a:endParaRP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18</a:t>
            </a:fld>
            <a:endParaRPr lang="en-US"/>
          </a:p>
        </p:txBody>
      </p:sp>
    </p:spTree>
    <p:extLst>
      <p:ext uri="{BB962C8B-B14F-4D97-AF65-F5344CB8AC3E}">
        <p14:creationId xmlns:p14="http://schemas.microsoft.com/office/powerpoint/2010/main" val="1993222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Reasons for IEEE Floating Point Standard</a:t>
            </a:r>
            <a:endParaRPr lang="en-US" sz="3600" dirty="0"/>
          </a:p>
        </p:txBody>
      </p:sp>
      <p:sp>
        <p:nvSpPr>
          <p:cNvPr id="3" name="Content Placeholder 2"/>
          <p:cNvSpPr>
            <a:spLocks noGrp="1"/>
          </p:cNvSpPr>
          <p:nvPr>
            <p:ph idx="1"/>
          </p:nvPr>
        </p:nvSpPr>
        <p:spPr>
          <a:xfrm>
            <a:off x="486830" y="1174056"/>
            <a:ext cx="8229600" cy="4999176"/>
          </a:xfrm>
        </p:spPr>
        <p:txBody>
          <a:bodyPr>
            <a:normAutofit/>
          </a:bodyPr>
          <a:lstStyle/>
          <a:p>
            <a:r>
              <a:rPr lang="en-US" sz="2600" dirty="0" smtClean="0">
                <a:solidFill>
                  <a:srgbClr val="000000"/>
                </a:solidFill>
              </a:rPr>
              <a:t>FP data could not be directly exchanged between different computers because formats were incompatible</a:t>
            </a:r>
          </a:p>
          <a:p>
            <a:r>
              <a:rPr lang="en-US" sz="2600" dirty="0" smtClean="0">
                <a:solidFill>
                  <a:srgbClr val="000000"/>
                </a:solidFill>
              </a:rPr>
              <a:t>FP software could not be easily ported from one computer to another</a:t>
            </a:r>
          </a:p>
          <a:p>
            <a:r>
              <a:rPr lang="en-US" sz="2800" dirty="0"/>
              <a:t>Unsigned integers and 2’s complement have only one implementation given a </a:t>
            </a:r>
            <a:r>
              <a:rPr lang="en-US" sz="2800" dirty="0" smtClean="0"/>
              <a:t>fixed </a:t>
            </a:r>
            <a:r>
              <a:rPr lang="en-US" sz="2800" dirty="0"/>
              <a:t>number of bits</a:t>
            </a:r>
          </a:p>
          <a:p>
            <a:pPr>
              <a:buFont typeface="Lucida Grande"/>
              <a:buChar char=" "/>
            </a:pPr>
            <a:r>
              <a:rPr lang="en-US" sz="2800" dirty="0">
                <a:solidFill>
                  <a:srgbClr val="0000FF"/>
                </a:solidFill>
              </a:rPr>
              <a:t>But # </a:t>
            </a:r>
            <a:r>
              <a:rPr lang="en-US" sz="2800" dirty="0" smtClean="0">
                <a:solidFill>
                  <a:srgbClr val="0000FF"/>
                </a:solidFill>
              </a:rPr>
              <a:t>of bits </a:t>
            </a:r>
            <a:r>
              <a:rPr lang="en-US" sz="2800" dirty="0">
                <a:solidFill>
                  <a:srgbClr val="0000FF"/>
                </a:solidFill>
              </a:rPr>
              <a:t>does not define a FP representation, so a standard is needed; IEEE developed it in 1985.</a:t>
            </a:r>
          </a:p>
          <a:p>
            <a:r>
              <a:rPr lang="en-US" sz="2600" dirty="0" smtClean="0">
                <a:solidFill>
                  <a:srgbClr val="000000"/>
                </a:solidFill>
              </a:rPr>
              <a:t>William </a:t>
            </a:r>
            <a:r>
              <a:rPr lang="en-US" sz="2600" dirty="0" err="1" smtClean="0">
                <a:solidFill>
                  <a:srgbClr val="000000"/>
                </a:solidFill>
              </a:rPr>
              <a:t>Kahan</a:t>
            </a:r>
            <a:r>
              <a:rPr lang="en-US" sz="2600" dirty="0" smtClean="0">
                <a:solidFill>
                  <a:srgbClr val="000000"/>
                </a:solidFill>
              </a:rPr>
              <a:t> (</a:t>
            </a:r>
            <a:r>
              <a:rPr lang="en-US" sz="2600" dirty="0" err="1" smtClean="0">
                <a:solidFill>
                  <a:srgbClr val="000000"/>
                </a:solidFill>
              </a:rPr>
              <a:t>UCBerkeley</a:t>
            </a:r>
            <a:r>
              <a:rPr lang="en-US" sz="2600" dirty="0" smtClean="0">
                <a:solidFill>
                  <a:srgbClr val="000000"/>
                </a:solidFill>
              </a:rPr>
              <a:t>) received ACM Turing Award for his work on IEEE FP Standard in 1989</a:t>
            </a:r>
            <a:endParaRPr lang="en-US" sz="2600" dirty="0">
              <a:solidFill>
                <a:srgbClr val="000000"/>
              </a:solidFill>
            </a:endParaRP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19</a:t>
            </a:fld>
            <a:endParaRPr lang="en-US"/>
          </a:p>
        </p:txBody>
      </p:sp>
    </p:spTree>
    <p:extLst>
      <p:ext uri="{BB962C8B-B14F-4D97-AF65-F5344CB8AC3E}">
        <p14:creationId xmlns:p14="http://schemas.microsoft.com/office/powerpoint/2010/main" val="711304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1’s complement</a:t>
            </a:r>
            <a:endParaRPr lang="en-US" dirty="0"/>
          </a:p>
        </p:txBody>
      </p:sp>
      <p:sp>
        <p:nvSpPr>
          <p:cNvPr id="3" name="Content Placeholder 2"/>
          <p:cNvSpPr>
            <a:spLocks noGrp="1"/>
          </p:cNvSpPr>
          <p:nvPr>
            <p:ph idx="1"/>
          </p:nvPr>
        </p:nvSpPr>
        <p:spPr/>
        <p:txBody>
          <a:bodyPr/>
          <a:lstStyle/>
          <a:p>
            <a:r>
              <a:rPr lang="en-US" sz="2900" dirty="0" smtClean="0"/>
              <a:t>What </a:t>
            </a:r>
            <a:r>
              <a:rPr lang="en-US" sz="2900" dirty="0"/>
              <a:t>mathematical operations are </a:t>
            </a:r>
            <a:r>
              <a:rPr lang="en-US" sz="2900" dirty="0" smtClean="0"/>
              <a:t>fast &amp; cheap?</a:t>
            </a:r>
          </a:p>
          <a:p>
            <a:pPr lvl="1"/>
            <a:r>
              <a:rPr lang="en-US" dirty="0" smtClean="0"/>
              <a:t>Negation (for converting X–Y to X + -Y so can subtract with an adder circuit)</a:t>
            </a:r>
          </a:p>
          <a:p>
            <a:pPr lvl="1"/>
            <a:r>
              <a:rPr lang="en-US" dirty="0" smtClean="0"/>
              <a:t>Conversion </a:t>
            </a:r>
            <a:r>
              <a:rPr lang="en-US" dirty="0"/>
              <a:t>to/from </a:t>
            </a:r>
            <a:r>
              <a:rPr lang="en-US" dirty="0" smtClean="0"/>
              <a:t>sign magnitude</a:t>
            </a:r>
          </a:p>
          <a:p>
            <a:pPr lvl="1"/>
            <a:r>
              <a:rPr lang="en-US" dirty="0" smtClean="0"/>
              <a:t>Addition and subtraction </a:t>
            </a:r>
            <a:r>
              <a:rPr lang="en-US" i="1" dirty="0">
                <a:solidFill>
                  <a:srgbClr val="00B050"/>
                </a:solidFill>
              </a:rPr>
              <a:t>automatically generate the correct </a:t>
            </a:r>
            <a:r>
              <a:rPr lang="en-US" i="1" dirty="0" smtClean="0">
                <a:solidFill>
                  <a:srgbClr val="00B050"/>
                </a:solidFill>
              </a:rPr>
              <a:t>sign (nice)</a:t>
            </a:r>
            <a:r>
              <a:rPr lang="en-US" dirty="0" smtClean="0"/>
              <a:t>, but</a:t>
            </a:r>
            <a:r>
              <a:rPr lang="en-US" dirty="0"/>
              <a:t/>
            </a:r>
            <a:br>
              <a:rPr lang="en-US" dirty="0"/>
            </a:br>
            <a:endParaRPr lang="en-US" dirty="0" smtClean="0"/>
          </a:p>
          <a:p>
            <a:pPr lvl="1"/>
            <a:r>
              <a:rPr lang="en-US" dirty="0" smtClean="0">
                <a:solidFill>
                  <a:srgbClr val="0070C0"/>
                </a:solidFill>
              </a:rPr>
              <a:t>There is an issue with the output bits from the full adders</a:t>
            </a: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a:t>
            </a:fld>
            <a:endParaRPr lang="en-US"/>
          </a:p>
        </p:txBody>
      </p:sp>
    </p:spTree>
    <p:extLst>
      <p:ext uri="{BB962C8B-B14F-4D97-AF65-F5344CB8AC3E}">
        <p14:creationId xmlns:p14="http://schemas.microsoft.com/office/powerpoint/2010/main" val="61194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numbers</a:t>
            </a:r>
            <a:endParaRPr lang="en-US" dirty="0"/>
          </a:p>
        </p:txBody>
      </p:sp>
      <p:sp>
        <p:nvSpPr>
          <p:cNvPr id="3" name="Content Placeholder 2"/>
          <p:cNvSpPr>
            <a:spLocks noGrp="1"/>
          </p:cNvSpPr>
          <p:nvPr>
            <p:ph idx="1"/>
          </p:nvPr>
        </p:nvSpPr>
        <p:spPr>
          <a:xfrm>
            <a:off x="457199" y="1339848"/>
            <a:ext cx="8326968" cy="5158319"/>
          </a:xfrm>
        </p:spPr>
        <p:txBody>
          <a:bodyPr>
            <a:normAutofit fontScale="92500" lnSpcReduction="10000"/>
          </a:bodyPr>
          <a:lstStyle/>
          <a:p>
            <a:r>
              <a:rPr lang="en-US" dirty="0" smtClean="0"/>
              <a:t>Floating point (FP) mimics scientific notation</a:t>
            </a:r>
            <a:br>
              <a:rPr lang="en-US" dirty="0" smtClean="0"/>
            </a:br>
            <a:r>
              <a:rPr lang="en-US" dirty="0" smtClean="0">
                <a:solidFill>
                  <a:srgbClr val="0070C0"/>
                </a:solidFill>
              </a:rPr>
              <a:t>± a</a:t>
            </a:r>
            <a:r>
              <a:rPr lang="en-US" dirty="0" smtClean="0">
                <a:solidFill>
                  <a:srgbClr val="0000FF"/>
                </a:solidFill>
              </a:rPr>
              <a:t> </a:t>
            </a:r>
            <a:r>
              <a:rPr lang="en-US" dirty="0"/>
              <a:t>x</a:t>
            </a:r>
            <a:r>
              <a:rPr lang="en-US" dirty="0" smtClean="0">
                <a:solidFill>
                  <a:srgbClr val="0000FF"/>
                </a:solidFill>
              </a:rPr>
              <a:t> </a:t>
            </a:r>
            <a:r>
              <a:rPr lang="en-US" dirty="0" err="1" smtClean="0">
                <a:solidFill>
                  <a:srgbClr val="0070C0"/>
                </a:solidFill>
              </a:rPr>
              <a:t>r</a:t>
            </a:r>
            <a:r>
              <a:rPr lang="en-US" baseline="30000" dirty="0" err="1" smtClean="0">
                <a:solidFill>
                  <a:srgbClr val="0070C0"/>
                </a:solidFill>
              </a:rPr>
              <a:t>b</a:t>
            </a:r>
            <a:r>
              <a:rPr lang="en-US" dirty="0" smtClean="0"/>
              <a:t> where </a:t>
            </a:r>
            <a:r>
              <a:rPr lang="en-US" dirty="0" smtClean="0">
                <a:solidFill>
                  <a:srgbClr val="0070C0"/>
                </a:solidFill>
              </a:rPr>
              <a:t>a</a:t>
            </a:r>
            <a:r>
              <a:rPr lang="en-US" dirty="0" smtClean="0"/>
              <a:t> =</a:t>
            </a:r>
            <a:r>
              <a:rPr lang="en-US" i="1" dirty="0" smtClean="0"/>
              <a:t>significant digits</a:t>
            </a:r>
            <a:r>
              <a:rPr lang="en-US" dirty="0" smtClean="0"/>
              <a:t>, </a:t>
            </a:r>
            <a:r>
              <a:rPr lang="en-US" dirty="0" smtClean="0">
                <a:solidFill>
                  <a:srgbClr val="0070C0"/>
                </a:solidFill>
              </a:rPr>
              <a:t>b</a:t>
            </a:r>
            <a:r>
              <a:rPr lang="en-US" dirty="0" smtClean="0"/>
              <a:t> </a:t>
            </a:r>
            <a:r>
              <a:rPr lang="en-US" i="1" dirty="0" smtClean="0"/>
              <a:t>order of magnitude</a:t>
            </a:r>
            <a:r>
              <a:rPr lang="en-US" dirty="0" smtClean="0"/>
              <a:t>, </a:t>
            </a:r>
            <a:r>
              <a:rPr lang="en-US" dirty="0" smtClean="0">
                <a:solidFill>
                  <a:srgbClr val="0070C0"/>
                </a:solidFill>
              </a:rPr>
              <a:t>r</a:t>
            </a:r>
            <a:r>
              <a:rPr lang="en-US" dirty="0" smtClean="0"/>
              <a:t> is </a:t>
            </a:r>
            <a:r>
              <a:rPr lang="en-US" i="1" dirty="0" smtClean="0"/>
              <a:t>radix</a:t>
            </a:r>
            <a:r>
              <a:rPr lang="en-US" dirty="0" smtClean="0"/>
              <a:t> or </a:t>
            </a:r>
            <a:r>
              <a:rPr lang="en-US" i="1" dirty="0" smtClean="0"/>
              <a:t>base</a:t>
            </a:r>
          </a:p>
          <a:p>
            <a:r>
              <a:rPr lang="en-US" dirty="0" smtClean="0"/>
              <a:t>Example:  Avogadro’s number 6.023 x 10</a:t>
            </a:r>
            <a:r>
              <a:rPr lang="en-US" baseline="30000" dirty="0" smtClean="0"/>
              <a:t>23</a:t>
            </a:r>
          </a:p>
          <a:p>
            <a:pPr lvl="1"/>
            <a:r>
              <a:rPr lang="en-US" dirty="0" smtClean="0"/>
              <a:t>+6.023 is the </a:t>
            </a:r>
            <a:r>
              <a:rPr lang="en-US" dirty="0" err="1" smtClean="0">
                <a:solidFill>
                  <a:srgbClr val="0070C0"/>
                </a:solidFill>
              </a:rPr>
              <a:t>significand</a:t>
            </a:r>
            <a:r>
              <a:rPr lang="en-US" dirty="0" smtClean="0"/>
              <a:t> or </a:t>
            </a:r>
            <a:r>
              <a:rPr lang="en-US" dirty="0" smtClean="0">
                <a:solidFill>
                  <a:srgbClr val="0070C0"/>
                </a:solidFill>
              </a:rPr>
              <a:t>mantissa</a:t>
            </a:r>
            <a:r>
              <a:rPr lang="en-US" dirty="0" smtClean="0"/>
              <a:t>; shown here with 4 significant digits (non-padding zero digits)</a:t>
            </a:r>
          </a:p>
          <a:p>
            <a:pPr lvl="1"/>
            <a:r>
              <a:rPr lang="en-US" dirty="0" smtClean="0"/>
              <a:t>23 is the </a:t>
            </a:r>
            <a:r>
              <a:rPr lang="en-US" dirty="0" smtClean="0">
                <a:solidFill>
                  <a:srgbClr val="0070C0"/>
                </a:solidFill>
              </a:rPr>
              <a:t>exponent</a:t>
            </a:r>
          </a:p>
          <a:p>
            <a:pPr lvl="1"/>
            <a:r>
              <a:rPr lang="en-US" dirty="0" smtClean="0"/>
              <a:t>10 is the radix, or base</a:t>
            </a:r>
          </a:p>
          <a:p>
            <a:pPr lvl="1"/>
            <a:r>
              <a:rPr lang="en-US" dirty="0" smtClean="0">
                <a:solidFill>
                  <a:srgbClr val="0070C0"/>
                </a:solidFill>
              </a:rPr>
              <a:t>Normalized form</a:t>
            </a:r>
            <a:r>
              <a:rPr lang="en-US" dirty="0" smtClean="0"/>
              <a:t>:  b is chosen so that 1 ≤ |a| &lt; r</a:t>
            </a:r>
          </a:p>
          <a:p>
            <a:r>
              <a:rPr lang="en-US" dirty="0" smtClean="0"/>
              <a:t>Binary is degenerate case for normalization</a:t>
            </a:r>
            <a:r>
              <a:rPr lang="en-US" dirty="0"/>
              <a:t>, 1 ≤ |a| &lt; </a:t>
            </a:r>
            <a:r>
              <a:rPr lang="en-US" dirty="0" smtClean="0"/>
              <a:t>2, so most significant digit must be 1</a:t>
            </a:r>
          </a:p>
          <a:p>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20</a:t>
            </a:fld>
            <a:endParaRPr lang="en-US"/>
          </a:p>
        </p:txBody>
      </p:sp>
    </p:spTree>
    <p:extLst>
      <p:ext uri="{BB962C8B-B14F-4D97-AF65-F5344CB8AC3E}">
        <p14:creationId xmlns:p14="http://schemas.microsoft.com/office/powerpoint/2010/main" val="190072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 and Range</a:t>
            </a:r>
            <a:endParaRPr lang="en-US" dirty="0"/>
          </a:p>
        </p:txBody>
      </p:sp>
      <p:sp>
        <p:nvSpPr>
          <p:cNvPr id="3" name="Content Placeholder 2"/>
          <p:cNvSpPr>
            <a:spLocks noGrp="1"/>
          </p:cNvSpPr>
          <p:nvPr>
            <p:ph idx="1"/>
          </p:nvPr>
        </p:nvSpPr>
        <p:spPr/>
        <p:txBody>
          <a:bodyPr>
            <a:normAutofit fontScale="92500" lnSpcReduction="10000"/>
          </a:bodyPr>
          <a:lstStyle/>
          <a:p>
            <a:r>
              <a:rPr lang="en-US" sz="3300" dirty="0">
                <a:solidFill>
                  <a:srgbClr val="0070C0"/>
                </a:solidFill>
              </a:rPr>
              <a:t>Precision</a:t>
            </a:r>
            <a:r>
              <a:rPr lang="en-US" sz="3300" dirty="0"/>
              <a:t> is the resolution of a</a:t>
            </a:r>
            <a:r>
              <a:rPr lang="en-US" sz="3300" dirty="0" smtClean="0"/>
              <a:t> </a:t>
            </a:r>
            <a:r>
              <a:rPr lang="en-US" sz="3300" dirty="0"/>
              <a:t>representation system</a:t>
            </a:r>
          </a:p>
          <a:p>
            <a:pPr lvl="1"/>
            <a:r>
              <a:rPr lang="en-US" sz="2900" dirty="0"/>
              <a:t>Defined as the minimum difference </a:t>
            </a:r>
            <a:r>
              <a:rPr lang="en-US" sz="2900" dirty="0" smtClean="0"/>
              <a:t>between any two representations</a:t>
            </a:r>
          </a:p>
          <a:p>
            <a:pPr lvl="1"/>
            <a:r>
              <a:rPr lang="en-US" sz="2900" dirty="0" smtClean="0"/>
              <a:t>For 32-bit integers, precision is </a:t>
            </a:r>
            <a:r>
              <a:rPr lang="en-US" sz="2900" dirty="0"/>
              <a:t>±1 </a:t>
            </a:r>
            <a:r>
              <a:rPr lang="en-US" sz="2900" dirty="0" smtClean="0"/>
              <a:t>(± 2</a:t>
            </a:r>
            <a:r>
              <a:rPr lang="en-US" sz="2900" baseline="30000" dirty="0" smtClean="0"/>
              <a:t>0</a:t>
            </a:r>
            <a:r>
              <a:rPr lang="en-US" sz="2900" dirty="0" smtClean="0"/>
              <a:t>)</a:t>
            </a:r>
          </a:p>
          <a:p>
            <a:pPr lvl="1"/>
            <a:r>
              <a:rPr lang="en-US" sz="2900" dirty="0" smtClean="0"/>
              <a:t>For IEEE FP precision is </a:t>
            </a:r>
            <a:r>
              <a:rPr lang="en-US" sz="2900" dirty="0"/>
              <a:t>equal to </a:t>
            </a:r>
            <a:r>
              <a:rPr lang="en-US" sz="2900" dirty="0" smtClean="0"/>
              <a:t>± the weighted positional value </a:t>
            </a:r>
            <a:r>
              <a:rPr lang="en-US" sz="2900" dirty="0"/>
              <a:t>of the </a:t>
            </a:r>
            <a:r>
              <a:rPr lang="en-US" sz="2900" dirty="0" smtClean="0"/>
              <a:t>mantissa LSB</a:t>
            </a:r>
          </a:p>
          <a:p>
            <a:r>
              <a:rPr lang="en-US" sz="3300" dirty="0" smtClean="0">
                <a:solidFill>
                  <a:srgbClr val="0070C0"/>
                </a:solidFill>
              </a:rPr>
              <a:t>Range</a:t>
            </a:r>
            <a:r>
              <a:rPr lang="en-US" sz="3300" dirty="0" smtClean="0"/>
              <a:t> is a pair of numbers (smallest, largest) that bounds all representable numbers in a given system</a:t>
            </a:r>
          </a:p>
          <a:p>
            <a:pPr lvl="1"/>
            <a:r>
              <a:rPr lang="en-US" sz="2900" dirty="0" smtClean="0"/>
              <a:t>For 32-bit unsigned integers range is (0, 2</a:t>
            </a:r>
            <a:r>
              <a:rPr lang="en-US" sz="2900" baseline="30000" dirty="0" smtClean="0"/>
              <a:t>32</a:t>
            </a:r>
            <a:r>
              <a:rPr lang="en-US" sz="2900" dirty="0" smtClean="0"/>
              <a:t>-1)</a:t>
            </a:r>
            <a:endParaRPr lang="en-US" sz="2900" dirty="0"/>
          </a:p>
          <a:p>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21</a:t>
            </a:fld>
            <a:endParaRPr lang="en-US"/>
          </a:p>
        </p:txBody>
      </p:sp>
    </p:spTree>
    <p:extLst>
      <p:ext uri="{BB962C8B-B14F-4D97-AF65-F5344CB8AC3E}">
        <p14:creationId xmlns:p14="http://schemas.microsoft.com/office/powerpoint/2010/main" val="6173672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54.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00" y="7840"/>
            <a:ext cx="8875059" cy="6858000"/>
          </a:xfrm>
          <a:prstGeom prst="rect">
            <a:avLst/>
          </a:prstGeom>
        </p:spPr>
      </p:pic>
      <p:sp>
        <p:nvSpPr>
          <p:cNvPr id="3" name="TextBox 2"/>
          <p:cNvSpPr txBox="1"/>
          <p:nvPr/>
        </p:nvSpPr>
        <p:spPr>
          <a:xfrm>
            <a:off x="3005663" y="2718286"/>
            <a:ext cx="565980" cy="584776"/>
          </a:xfrm>
          <a:prstGeom prst="rect">
            <a:avLst/>
          </a:prstGeom>
          <a:noFill/>
        </p:spPr>
        <p:txBody>
          <a:bodyPr wrap="none" rtlCol="0">
            <a:spAutoFit/>
          </a:bodyPr>
          <a:lstStyle/>
          <a:p>
            <a:r>
              <a:rPr lang="en-US" sz="1600" dirty="0" smtClean="0"/>
              <a:t>MSB</a:t>
            </a:r>
          </a:p>
          <a:p>
            <a:r>
              <a:rPr lang="en-US" sz="1600" dirty="0" smtClean="0"/>
              <a:t>30</a:t>
            </a:r>
            <a:endParaRPr lang="en-US" sz="1600" dirty="0"/>
          </a:p>
        </p:txBody>
      </p:sp>
      <p:sp>
        <p:nvSpPr>
          <p:cNvPr id="4" name="TextBox 3"/>
          <p:cNvSpPr txBox="1"/>
          <p:nvPr/>
        </p:nvSpPr>
        <p:spPr>
          <a:xfrm>
            <a:off x="3094559" y="3516702"/>
            <a:ext cx="763350" cy="338554"/>
          </a:xfrm>
          <a:prstGeom prst="rect">
            <a:avLst/>
          </a:prstGeom>
          <a:noFill/>
        </p:spPr>
        <p:txBody>
          <a:bodyPr wrap="none" rtlCol="0">
            <a:spAutoFit/>
          </a:bodyPr>
          <a:lstStyle/>
          <a:p>
            <a:r>
              <a:rPr lang="en-US" sz="1600" dirty="0" smtClean="0"/>
              <a:t>(8 bits)</a:t>
            </a:r>
            <a:endParaRPr lang="en-US" sz="1600" dirty="0"/>
          </a:p>
        </p:txBody>
      </p:sp>
      <p:sp>
        <p:nvSpPr>
          <p:cNvPr id="5" name="TextBox 4"/>
          <p:cNvSpPr txBox="1"/>
          <p:nvPr/>
        </p:nvSpPr>
        <p:spPr>
          <a:xfrm>
            <a:off x="3846719" y="3513870"/>
            <a:ext cx="2974392" cy="338554"/>
          </a:xfrm>
          <a:prstGeom prst="rect">
            <a:avLst/>
          </a:prstGeom>
          <a:noFill/>
        </p:spPr>
        <p:txBody>
          <a:bodyPr wrap="none" rtlCol="0">
            <a:spAutoFit/>
          </a:bodyPr>
          <a:lstStyle/>
          <a:p>
            <a:r>
              <a:rPr lang="en-US" sz="1600" dirty="0" smtClean="0"/>
              <a:t>(23 bits or about 7 decimal digits)</a:t>
            </a:r>
            <a:endParaRPr lang="en-US" sz="1600" dirty="0"/>
          </a:p>
        </p:txBody>
      </p:sp>
      <p:sp>
        <p:nvSpPr>
          <p:cNvPr id="6" name="TextBox 5"/>
          <p:cNvSpPr txBox="1"/>
          <p:nvPr/>
        </p:nvSpPr>
        <p:spPr>
          <a:xfrm>
            <a:off x="2724835" y="3513870"/>
            <a:ext cx="562774" cy="584776"/>
          </a:xfrm>
          <a:prstGeom prst="rect">
            <a:avLst/>
          </a:prstGeom>
          <a:noFill/>
        </p:spPr>
        <p:txBody>
          <a:bodyPr wrap="none" rtlCol="0">
            <a:spAutoFit/>
          </a:bodyPr>
          <a:lstStyle/>
          <a:p>
            <a:r>
              <a:rPr lang="en-US" sz="1600" dirty="0" smtClean="0"/>
              <a:t>  ↑</a:t>
            </a:r>
          </a:p>
          <a:p>
            <a:r>
              <a:rPr lang="en-US" sz="1600" dirty="0" smtClean="0"/>
              <a:t> sign</a:t>
            </a:r>
            <a:endParaRPr lang="en-US" sz="1600" dirty="0"/>
          </a:p>
        </p:txBody>
      </p:sp>
      <p:sp>
        <p:nvSpPr>
          <p:cNvPr id="7" name="TextBox 6"/>
          <p:cNvSpPr txBox="1"/>
          <p:nvPr/>
        </p:nvSpPr>
        <p:spPr>
          <a:xfrm>
            <a:off x="3828383" y="2714670"/>
            <a:ext cx="1300744" cy="584776"/>
          </a:xfrm>
          <a:prstGeom prst="rect">
            <a:avLst/>
          </a:prstGeom>
          <a:noFill/>
        </p:spPr>
        <p:txBody>
          <a:bodyPr wrap="none" rtlCol="0">
            <a:spAutoFit/>
          </a:bodyPr>
          <a:lstStyle/>
          <a:p>
            <a:r>
              <a:rPr lang="en-US" sz="1600" i="1" dirty="0" smtClean="0"/>
              <a:t>Next-to-MSB</a:t>
            </a:r>
          </a:p>
          <a:p>
            <a:r>
              <a:rPr lang="en-US" sz="1600" i="1" dirty="0" smtClean="0"/>
              <a:t>22</a:t>
            </a:r>
            <a:endParaRPr lang="en-US" sz="1600" i="1" dirty="0"/>
          </a:p>
        </p:txBody>
      </p:sp>
      <p:sp>
        <p:nvSpPr>
          <p:cNvPr id="8" name="TextBox 7"/>
          <p:cNvSpPr txBox="1"/>
          <p:nvPr/>
        </p:nvSpPr>
        <p:spPr>
          <a:xfrm>
            <a:off x="1581743" y="4014062"/>
            <a:ext cx="867345" cy="338554"/>
          </a:xfrm>
          <a:prstGeom prst="rect">
            <a:avLst/>
          </a:prstGeom>
          <a:noFill/>
        </p:spPr>
        <p:txBody>
          <a:bodyPr wrap="none" rtlCol="0">
            <a:spAutoFit/>
          </a:bodyPr>
          <a:lstStyle/>
          <a:p>
            <a:r>
              <a:rPr lang="en-US" sz="1600" dirty="0" smtClean="0"/>
              <a:t>(11 bits)</a:t>
            </a:r>
            <a:endParaRPr lang="en-US" sz="1600" dirty="0"/>
          </a:p>
        </p:txBody>
      </p:sp>
      <p:sp>
        <p:nvSpPr>
          <p:cNvPr id="9" name="TextBox 8"/>
          <p:cNvSpPr txBox="1"/>
          <p:nvPr/>
        </p:nvSpPr>
        <p:spPr>
          <a:xfrm>
            <a:off x="3225312" y="4018286"/>
            <a:ext cx="4739828" cy="338554"/>
          </a:xfrm>
          <a:prstGeom prst="rect">
            <a:avLst/>
          </a:prstGeom>
          <a:noFill/>
        </p:spPr>
        <p:txBody>
          <a:bodyPr wrap="square" rtlCol="0">
            <a:spAutoFit/>
          </a:bodyPr>
          <a:lstStyle/>
          <a:p>
            <a:r>
              <a:rPr lang="en-US" sz="1600" dirty="0" smtClean="0"/>
              <a:t>(53 bits or about 16 decimal digits or 1 part in 10</a:t>
            </a:r>
            <a:r>
              <a:rPr lang="en-US" sz="1600" baseline="30000" dirty="0" smtClean="0"/>
              <a:t>16</a:t>
            </a:r>
            <a:r>
              <a:rPr lang="en-US" sz="1600" dirty="0" smtClean="0"/>
              <a:t>)</a:t>
            </a:r>
            <a:endParaRPr lang="en-US" sz="1600" dirty="0"/>
          </a:p>
        </p:txBody>
      </p:sp>
      <p:sp>
        <p:nvSpPr>
          <p:cNvPr id="10" name="TextBox 9"/>
          <p:cNvSpPr txBox="1"/>
          <p:nvPr/>
        </p:nvSpPr>
        <p:spPr>
          <a:xfrm>
            <a:off x="642853" y="4968275"/>
            <a:ext cx="7871033" cy="1477328"/>
          </a:xfrm>
          <a:prstGeom prst="rect">
            <a:avLst/>
          </a:prstGeom>
          <a:noFill/>
        </p:spPr>
        <p:txBody>
          <a:bodyPr wrap="square" rtlCol="0">
            <a:spAutoFit/>
          </a:bodyPr>
          <a:lstStyle/>
          <a:p>
            <a:r>
              <a:rPr lang="en-US" i="1" dirty="0" smtClean="0"/>
              <a:t>Precision</a:t>
            </a:r>
            <a:r>
              <a:rPr lang="en-US" dirty="0" smtClean="0"/>
              <a:t> is determined by the number of digits in the mantissa; </a:t>
            </a:r>
            <a:r>
              <a:rPr lang="en-US" i="1" dirty="0" smtClean="0"/>
              <a:t>Range</a:t>
            </a:r>
            <a:r>
              <a:rPr lang="en-US" dirty="0" smtClean="0"/>
              <a:t> by number of digits in the exponent. Assume a fixed word length. Then moving the dividing line between the exponent and mantissa fields left decreases range and increases precision.  If moved right, then the opposite is true.  This is the</a:t>
            </a:r>
            <a:r>
              <a:rPr lang="en-US" dirty="0" smtClean="0">
                <a:solidFill>
                  <a:srgbClr val="FF6600"/>
                </a:solidFill>
              </a:rPr>
              <a:t> range/precision tradeoff for FP</a:t>
            </a:r>
            <a:r>
              <a:rPr lang="en-US" dirty="0" smtClean="0"/>
              <a:t>.</a:t>
            </a:r>
            <a:endParaRPr lang="en-US" dirty="0"/>
          </a:p>
        </p:txBody>
      </p:sp>
      <p:sp>
        <p:nvSpPr>
          <p:cNvPr id="11" name="TextBox 10"/>
          <p:cNvSpPr txBox="1"/>
          <p:nvPr/>
        </p:nvSpPr>
        <p:spPr>
          <a:xfrm>
            <a:off x="3510863" y="2721726"/>
            <a:ext cx="476813" cy="338554"/>
          </a:xfrm>
          <a:prstGeom prst="rect">
            <a:avLst/>
          </a:prstGeom>
          <a:noFill/>
        </p:spPr>
        <p:txBody>
          <a:bodyPr wrap="none" rtlCol="0">
            <a:spAutoFit/>
          </a:bodyPr>
          <a:lstStyle/>
          <a:p>
            <a:r>
              <a:rPr lang="en-US" sz="1600" dirty="0"/>
              <a:t>L</a:t>
            </a:r>
            <a:r>
              <a:rPr lang="en-US" sz="1600" dirty="0" smtClean="0"/>
              <a:t>SB</a:t>
            </a:r>
          </a:p>
        </p:txBody>
      </p:sp>
      <p:sp>
        <p:nvSpPr>
          <p:cNvPr id="12" name="TextBox 11"/>
          <p:cNvSpPr txBox="1"/>
          <p:nvPr/>
        </p:nvSpPr>
        <p:spPr>
          <a:xfrm>
            <a:off x="5842783" y="2709486"/>
            <a:ext cx="476813" cy="338554"/>
          </a:xfrm>
          <a:prstGeom prst="rect">
            <a:avLst/>
          </a:prstGeom>
          <a:noFill/>
        </p:spPr>
        <p:txBody>
          <a:bodyPr wrap="none" rtlCol="0">
            <a:spAutoFit/>
          </a:bodyPr>
          <a:lstStyle/>
          <a:p>
            <a:r>
              <a:rPr lang="en-US" sz="1600" dirty="0"/>
              <a:t>L</a:t>
            </a:r>
            <a:r>
              <a:rPr lang="en-US" sz="1600" dirty="0" smtClean="0"/>
              <a:t>SB</a:t>
            </a:r>
          </a:p>
        </p:txBody>
      </p:sp>
      <p:sp>
        <p:nvSpPr>
          <p:cNvPr id="13" name="TextBox 12"/>
          <p:cNvSpPr txBox="1"/>
          <p:nvPr/>
        </p:nvSpPr>
        <p:spPr>
          <a:xfrm>
            <a:off x="1297110" y="4327237"/>
            <a:ext cx="2899314" cy="609398"/>
          </a:xfrm>
          <a:prstGeom prst="rect">
            <a:avLst/>
          </a:prstGeom>
          <a:noFill/>
        </p:spPr>
        <p:txBody>
          <a:bodyPr wrap="none" rtlCol="0">
            <a:spAutoFit/>
          </a:bodyPr>
          <a:lstStyle/>
          <a:p>
            <a:pPr>
              <a:lnSpc>
                <a:spcPct val="60000"/>
              </a:lnSpc>
            </a:pPr>
            <a:r>
              <a:rPr lang="en-US" dirty="0" smtClean="0"/>
              <a:t>                  ←|</a:t>
            </a:r>
            <a:r>
              <a:rPr lang="en-US" dirty="0"/>
              <a:t>→</a:t>
            </a:r>
            <a:endParaRPr lang="en-US" dirty="0" smtClean="0"/>
          </a:p>
          <a:p>
            <a:pPr>
              <a:lnSpc>
                <a:spcPct val="60000"/>
              </a:lnSpc>
            </a:pPr>
            <a:r>
              <a:rPr lang="en-US" dirty="0" smtClean="0"/>
              <a:t>                      |</a:t>
            </a:r>
          </a:p>
          <a:p>
            <a:pPr>
              <a:lnSpc>
                <a:spcPct val="60000"/>
              </a:lnSpc>
            </a:pPr>
            <a:r>
              <a:rPr lang="en-US" dirty="0" smtClean="0"/>
              <a:t>less range←|→less precision</a:t>
            </a:r>
            <a:endParaRPr lang="en-US" dirty="0"/>
          </a:p>
        </p:txBody>
      </p:sp>
      <p:sp>
        <p:nvSpPr>
          <p:cNvPr id="14" name="Date Placeholder 13"/>
          <p:cNvSpPr>
            <a:spLocks noGrp="1"/>
          </p:cNvSpPr>
          <p:nvPr>
            <p:ph type="dt" sz="half" idx="10"/>
          </p:nvPr>
        </p:nvSpPr>
        <p:spPr/>
        <p:txBody>
          <a:bodyPr/>
          <a:lstStyle/>
          <a:p>
            <a:r>
              <a:rPr lang="en-US" smtClean="0"/>
              <a:t>© 2017 by George B. Adams III</a:t>
            </a:r>
            <a:endParaRPr lang="en-US"/>
          </a:p>
        </p:txBody>
      </p:sp>
      <p:sp>
        <p:nvSpPr>
          <p:cNvPr id="15" name="Slide Number Placeholder 14"/>
          <p:cNvSpPr>
            <a:spLocks noGrp="1"/>
          </p:cNvSpPr>
          <p:nvPr>
            <p:ph type="sldNum" sz="quarter" idx="12"/>
          </p:nvPr>
        </p:nvSpPr>
        <p:spPr/>
        <p:txBody>
          <a:bodyPr/>
          <a:lstStyle/>
          <a:p>
            <a:fld id="{01BC6648-A2D1-2B45-B1A1-07A4BC236D8A}" type="slidenum">
              <a:rPr lang="en-US" smtClean="0"/>
              <a:pPr/>
              <a:t>22</a:t>
            </a:fld>
            <a:endParaRPr lang="en-US"/>
          </a:p>
        </p:txBody>
      </p:sp>
    </p:spTree>
    <p:extLst>
      <p:ext uri="{BB962C8B-B14F-4D97-AF65-F5344CB8AC3E}">
        <p14:creationId xmlns:p14="http://schemas.microsoft.com/office/powerpoint/2010/main" val="15979897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54.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7840"/>
            <a:ext cx="8875059" cy="6858000"/>
          </a:xfrm>
          <a:prstGeom prst="rect">
            <a:avLst/>
          </a:prstGeom>
        </p:spPr>
      </p:pic>
      <p:sp>
        <p:nvSpPr>
          <p:cNvPr id="3" name="TextBox 2"/>
          <p:cNvSpPr txBox="1"/>
          <p:nvPr/>
        </p:nvSpPr>
        <p:spPr>
          <a:xfrm>
            <a:off x="3005663" y="2718286"/>
            <a:ext cx="565980" cy="584776"/>
          </a:xfrm>
          <a:prstGeom prst="rect">
            <a:avLst/>
          </a:prstGeom>
          <a:noFill/>
        </p:spPr>
        <p:txBody>
          <a:bodyPr wrap="none" rtlCol="0">
            <a:spAutoFit/>
          </a:bodyPr>
          <a:lstStyle/>
          <a:p>
            <a:r>
              <a:rPr lang="en-US" sz="1600" dirty="0" smtClean="0"/>
              <a:t>MSB</a:t>
            </a:r>
          </a:p>
          <a:p>
            <a:r>
              <a:rPr lang="en-US" sz="1600" dirty="0" smtClean="0"/>
              <a:t>30</a:t>
            </a:r>
            <a:endParaRPr lang="en-US" sz="1600" dirty="0"/>
          </a:p>
        </p:txBody>
      </p:sp>
      <p:sp>
        <p:nvSpPr>
          <p:cNvPr id="4" name="TextBox 3"/>
          <p:cNvSpPr txBox="1"/>
          <p:nvPr/>
        </p:nvSpPr>
        <p:spPr>
          <a:xfrm>
            <a:off x="3094559" y="3516702"/>
            <a:ext cx="763350" cy="338554"/>
          </a:xfrm>
          <a:prstGeom prst="rect">
            <a:avLst/>
          </a:prstGeom>
          <a:noFill/>
        </p:spPr>
        <p:txBody>
          <a:bodyPr wrap="none" rtlCol="0">
            <a:spAutoFit/>
          </a:bodyPr>
          <a:lstStyle/>
          <a:p>
            <a:r>
              <a:rPr lang="en-US" sz="1600" dirty="0" smtClean="0"/>
              <a:t>(8 bits)</a:t>
            </a:r>
            <a:endParaRPr lang="en-US" sz="1600" dirty="0"/>
          </a:p>
        </p:txBody>
      </p:sp>
      <p:sp>
        <p:nvSpPr>
          <p:cNvPr id="5" name="TextBox 4"/>
          <p:cNvSpPr txBox="1"/>
          <p:nvPr/>
        </p:nvSpPr>
        <p:spPr>
          <a:xfrm>
            <a:off x="3846719" y="3513870"/>
            <a:ext cx="2974392" cy="338554"/>
          </a:xfrm>
          <a:prstGeom prst="rect">
            <a:avLst/>
          </a:prstGeom>
          <a:noFill/>
        </p:spPr>
        <p:txBody>
          <a:bodyPr wrap="none" rtlCol="0">
            <a:spAutoFit/>
          </a:bodyPr>
          <a:lstStyle/>
          <a:p>
            <a:r>
              <a:rPr lang="en-US" sz="1600" dirty="0" smtClean="0"/>
              <a:t>(23 bits or about 7 decimal digits)</a:t>
            </a:r>
            <a:endParaRPr lang="en-US" sz="1600" dirty="0"/>
          </a:p>
        </p:txBody>
      </p:sp>
      <p:sp>
        <p:nvSpPr>
          <p:cNvPr id="6" name="TextBox 5"/>
          <p:cNvSpPr txBox="1"/>
          <p:nvPr/>
        </p:nvSpPr>
        <p:spPr>
          <a:xfrm>
            <a:off x="2724835" y="3513870"/>
            <a:ext cx="562774" cy="584776"/>
          </a:xfrm>
          <a:prstGeom prst="rect">
            <a:avLst/>
          </a:prstGeom>
          <a:noFill/>
        </p:spPr>
        <p:txBody>
          <a:bodyPr wrap="none" rtlCol="0">
            <a:spAutoFit/>
          </a:bodyPr>
          <a:lstStyle/>
          <a:p>
            <a:r>
              <a:rPr lang="en-US" sz="1600" dirty="0" smtClean="0"/>
              <a:t>  ↑</a:t>
            </a:r>
          </a:p>
          <a:p>
            <a:r>
              <a:rPr lang="en-US" sz="1600" dirty="0" smtClean="0"/>
              <a:t> sign</a:t>
            </a:r>
            <a:endParaRPr lang="en-US" sz="1600" dirty="0"/>
          </a:p>
        </p:txBody>
      </p:sp>
      <p:sp>
        <p:nvSpPr>
          <p:cNvPr id="7" name="TextBox 6"/>
          <p:cNvSpPr txBox="1"/>
          <p:nvPr/>
        </p:nvSpPr>
        <p:spPr>
          <a:xfrm>
            <a:off x="3828383" y="2714670"/>
            <a:ext cx="1300744" cy="584776"/>
          </a:xfrm>
          <a:prstGeom prst="rect">
            <a:avLst/>
          </a:prstGeom>
          <a:noFill/>
        </p:spPr>
        <p:txBody>
          <a:bodyPr wrap="none" rtlCol="0">
            <a:spAutoFit/>
          </a:bodyPr>
          <a:lstStyle/>
          <a:p>
            <a:r>
              <a:rPr lang="en-US" sz="1600" i="1" dirty="0" smtClean="0"/>
              <a:t>Next-to-MSB</a:t>
            </a:r>
          </a:p>
          <a:p>
            <a:r>
              <a:rPr lang="en-US" sz="1600" i="1" dirty="0" smtClean="0"/>
              <a:t>22</a:t>
            </a:r>
            <a:endParaRPr lang="en-US" sz="1600" i="1" dirty="0"/>
          </a:p>
        </p:txBody>
      </p:sp>
      <p:sp>
        <p:nvSpPr>
          <p:cNvPr id="8" name="TextBox 7"/>
          <p:cNvSpPr txBox="1"/>
          <p:nvPr/>
        </p:nvSpPr>
        <p:spPr>
          <a:xfrm>
            <a:off x="1581743" y="4014062"/>
            <a:ext cx="867345" cy="338554"/>
          </a:xfrm>
          <a:prstGeom prst="rect">
            <a:avLst/>
          </a:prstGeom>
          <a:noFill/>
        </p:spPr>
        <p:txBody>
          <a:bodyPr wrap="none" rtlCol="0">
            <a:spAutoFit/>
          </a:bodyPr>
          <a:lstStyle/>
          <a:p>
            <a:r>
              <a:rPr lang="en-US" sz="1600" dirty="0" smtClean="0"/>
              <a:t>(11 bits)</a:t>
            </a:r>
            <a:endParaRPr lang="en-US" sz="1600" dirty="0"/>
          </a:p>
        </p:txBody>
      </p:sp>
      <p:sp>
        <p:nvSpPr>
          <p:cNvPr id="9" name="TextBox 8"/>
          <p:cNvSpPr txBox="1"/>
          <p:nvPr/>
        </p:nvSpPr>
        <p:spPr>
          <a:xfrm>
            <a:off x="3092032" y="4018286"/>
            <a:ext cx="4739828" cy="338554"/>
          </a:xfrm>
          <a:prstGeom prst="rect">
            <a:avLst/>
          </a:prstGeom>
          <a:noFill/>
        </p:spPr>
        <p:txBody>
          <a:bodyPr wrap="square" rtlCol="0">
            <a:spAutoFit/>
          </a:bodyPr>
          <a:lstStyle/>
          <a:p>
            <a:r>
              <a:rPr lang="en-US" sz="1600" dirty="0" smtClean="0"/>
              <a:t>(53 bits or about 16 decimal digits or 1 part in 10</a:t>
            </a:r>
            <a:r>
              <a:rPr lang="en-US" sz="1600" baseline="30000" dirty="0" smtClean="0"/>
              <a:t>16</a:t>
            </a:r>
            <a:r>
              <a:rPr lang="en-US" sz="1600" dirty="0" smtClean="0"/>
              <a:t>)</a:t>
            </a:r>
            <a:endParaRPr lang="en-US" sz="1600" dirty="0"/>
          </a:p>
        </p:txBody>
      </p:sp>
      <p:sp>
        <p:nvSpPr>
          <p:cNvPr id="10" name="TextBox 9"/>
          <p:cNvSpPr txBox="1"/>
          <p:nvPr/>
        </p:nvSpPr>
        <p:spPr>
          <a:xfrm>
            <a:off x="1142143" y="4697873"/>
            <a:ext cx="6859715" cy="1477328"/>
          </a:xfrm>
          <a:prstGeom prst="rect">
            <a:avLst/>
          </a:prstGeom>
          <a:noFill/>
        </p:spPr>
        <p:txBody>
          <a:bodyPr wrap="square" rtlCol="0">
            <a:spAutoFit/>
          </a:bodyPr>
          <a:lstStyle/>
          <a:p>
            <a:r>
              <a:rPr lang="en-US" i="1" dirty="0" smtClean="0">
                <a:solidFill>
                  <a:srgbClr val="000000"/>
                </a:solidFill>
              </a:rPr>
              <a:t>STORAGE REPRESENTATION of Floating Point is depicted above.</a:t>
            </a:r>
            <a:endParaRPr lang="en-US" dirty="0" smtClean="0">
              <a:solidFill>
                <a:srgbClr val="000000"/>
              </a:solidFill>
            </a:endParaRPr>
          </a:p>
          <a:p>
            <a:r>
              <a:rPr lang="en-US" i="1" dirty="0" smtClean="0">
                <a:solidFill>
                  <a:srgbClr val="FF6600"/>
                </a:solidFill>
              </a:rPr>
              <a:t>Sign is a 1-bit field identical in definition to sign-magnitude format.</a:t>
            </a:r>
          </a:p>
          <a:p>
            <a:r>
              <a:rPr lang="en-US" i="1" dirty="0" smtClean="0">
                <a:solidFill>
                  <a:srgbClr val="FF6600"/>
                </a:solidFill>
              </a:rPr>
              <a:t>Exponent is an integer, but has a new representation scheme.</a:t>
            </a:r>
          </a:p>
          <a:p>
            <a:r>
              <a:rPr lang="en-US" i="1" dirty="0" smtClean="0">
                <a:solidFill>
                  <a:srgbClr val="FF6600"/>
                </a:solidFill>
              </a:rPr>
              <a:t>Mantissa is stored without its MSB (most significant bit)</a:t>
            </a:r>
          </a:p>
          <a:p>
            <a:r>
              <a:rPr lang="en-US" i="1" dirty="0" smtClean="0">
                <a:solidFill>
                  <a:srgbClr val="000000"/>
                </a:solidFill>
              </a:rPr>
              <a:t>ALU hardware takes advantage of this </a:t>
            </a:r>
            <a:r>
              <a:rPr lang="en-US" b="1" i="1" dirty="0" smtClean="0">
                <a:solidFill>
                  <a:srgbClr val="000000"/>
                </a:solidFill>
              </a:rPr>
              <a:t>deeply thought out scheme</a:t>
            </a:r>
            <a:r>
              <a:rPr lang="en-US" i="1" dirty="0" smtClean="0">
                <a:solidFill>
                  <a:srgbClr val="000000"/>
                </a:solidFill>
              </a:rPr>
              <a:t>.</a:t>
            </a:r>
            <a:r>
              <a:rPr lang="en-US" i="1" dirty="0" smtClean="0">
                <a:solidFill>
                  <a:srgbClr val="FF6600"/>
                </a:solidFill>
              </a:rPr>
              <a:t> </a:t>
            </a:r>
            <a:endParaRPr lang="en-US" i="1" dirty="0">
              <a:solidFill>
                <a:srgbClr val="FF6600"/>
              </a:solidFill>
            </a:endParaRPr>
          </a:p>
        </p:txBody>
      </p:sp>
      <p:sp>
        <p:nvSpPr>
          <p:cNvPr id="11" name="TextBox 10"/>
          <p:cNvSpPr txBox="1"/>
          <p:nvPr/>
        </p:nvSpPr>
        <p:spPr>
          <a:xfrm>
            <a:off x="3510863" y="2721726"/>
            <a:ext cx="476813" cy="338554"/>
          </a:xfrm>
          <a:prstGeom prst="rect">
            <a:avLst/>
          </a:prstGeom>
          <a:noFill/>
        </p:spPr>
        <p:txBody>
          <a:bodyPr wrap="none" rtlCol="0">
            <a:spAutoFit/>
          </a:bodyPr>
          <a:lstStyle/>
          <a:p>
            <a:r>
              <a:rPr lang="en-US" sz="1600" dirty="0"/>
              <a:t>L</a:t>
            </a:r>
            <a:r>
              <a:rPr lang="en-US" sz="1600" dirty="0" smtClean="0"/>
              <a:t>SB</a:t>
            </a:r>
          </a:p>
        </p:txBody>
      </p:sp>
      <p:sp>
        <p:nvSpPr>
          <p:cNvPr id="12" name="TextBox 11"/>
          <p:cNvSpPr txBox="1"/>
          <p:nvPr/>
        </p:nvSpPr>
        <p:spPr>
          <a:xfrm>
            <a:off x="5842783" y="2709486"/>
            <a:ext cx="476813" cy="338554"/>
          </a:xfrm>
          <a:prstGeom prst="rect">
            <a:avLst/>
          </a:prstGeom>
          <a:noFill/>
        </p:spPr>
        <p:txBody>
          <a:bodyPr wrap="none" rtlCol="0">
            <a:spAutoFit/>
          </a:bodyPr>
          <a:lstStyle/>
          <a:p>
            <a:r>
              <a:rPr lang="en-US" sz="1600" dirty="0"/>
              <a:t>L</a:t>
            </a:r>
            <a:r>
              <a:rPr lang="en-US" sz="1600" dirty="0" smtClean="0"/>
              <a:t>SB</a:t>
            </a:r>
          </a:p>
        </p:txBody>
      </p:sp>
      <p:sp>
        <p:nvSpPr>
          <p:cNvPr id="13" name="Date Placeholder 12"/>
          <p:cNvSpPr>
            <a:spLocks noGrp="1"/>
          </p:cNvSpPr>
          <p:nvPr>
            <p:ph type="dt" sz="half" idx="10"/>
          </p:nvPr>
        </p:nvSpPr>
        <p:spPr/>
        <p:txBody>
          <a:bodyPr/>
          <a:lstStyle/>
          <a:p>
            <a:r>
              <a:rPr lang="en-US" smtClean="0"/>
              <a:t>© 2017 by George B. Adams III</a:t>
            </a:r>
            <a:endParaRPr lang="en-US"/>
          </a:p>
        </p:txBody>
      </p:sp>
      <p:sp>
        <p:nvSpPr>
          <p:cNvPr id="14" name="Slide Number Placeholder 13"/>
          <p:cNvSpPr>
            <a:spLocks noGrp="1"/>
          </p:cNvSpPr>
          <p:nvPr>
            <p:ph type="sldNum" sz="quarter" idx="12"/>
          </p:nvPr>
        </p:nvSpPr>
        <p:spPr/>
        <p:txBody>
          <a:bodyPr/>
          <a:lstStyle/>
          <a:p>
            <a:fld id="{01BC6648-A2D1-2B45-B1A1-07A4BC236D8A}" type="slidenum">
              <a:rPr lang="en-US" smtClean="0"/>
              <a:pPr/>
              <a:t>23</a:t>
            </a:fld>
            <a:endParaRPr lang="en-US"/>
          </a:p>
        </p:txBody>
      </p:sp>
    </p:spTree>
    <p:extLst>
      <p:ext uri="{BB962C8B-B14F-4D97-AF65-F5344CB8AC3E}">
        <p14:creationId xmlns:p14="http://schemas.microsoft.com/office/powerpoint/2010/main" val="2966724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Range of values in IEEE floating point</a:t>
            </a:r>
            <a:endParaRPr lang="en-US" dirty="0"/>
          </a:p>
        </p:txBody>
      </p:sp>
      <p:sp>
        <p:nvSpPr>
          <p:cNvPr id="5" name="Content Placeholder 4"/>
          <p:cNvSpPr>
            <a:spLocks noGrp="1"/>
          </p:cNvSpPr>
          <p:nvPr>
            <p:ph idx="1"/>
          </p:nvPr>
        </p:nvSpPr>
        <p:spPr/>
        <p:txBody>
          <a:bodyPr/>
          <a:lstStyle/>
          <a:p>
            <a:r>
              <a:rPr lang="en-US" dirty="0" smtClean="0"/>
              <a:t>Single-precision (32-bit format) range is</a:t>
            </a:r>
            <a:br>
              <a:rPr lang="en-US" dirty="0" smtClean="0"/>
            </a:br>
            <a:r>
              <a:rPr lang="en-US" dirty="0" smtClean="0"/>
              <a:t>		2</a:t>
            </a:r>
            <a:r>
              <a:rPr lang="en-US" baseline="30000" dirty="0" smtClean="0"/>
              <a:t>-126</a:t>
            </a:r>
            <a:r>
              <a:rPr lang="en-US" dirty="0" smtClean="0"/>
              <a:t>  to  2</a:t>
            </a:r>
            <a:r>
              <a:rPr lang="en-US" baseline="30000" dirty="0" smtClean="0"/>
              <a:t>127</a:t>
            </a:r>
            <a:endParaRPr lang="en-US" dirty="0" smtClean="0"/>
          </a:p>
          <a:p>
            <a:r>
              <a:rPr lang="en-US" dirty="0" smtClean="0"/>
              <a:t>Double precision (64-bit format) range is</a:t>
            </a:r>
            <a:br>
              <a:rPr lang="en-US" dirty="0" smtClean="0"/>
            </a:br>
            <a:r>
              <a:rPr lang="en-US" dirty="0" smtClean="0"/>
              <a:t>		2</a:t>
            </a:r>
            <a:r>
              <a:rPr lang="en-US" baseline="30000" dirty="0" smtClean="0"/>
              <a:t>-1022</a:t>
            </a:r>
            <a:r>
              <a:rPr lang="en-US" dirty="0" smtClean="0"/>
              <a:t>  to  2</a:t>
            </a:r>
            <a:r>
              <a:rPr lang="en-US" baseline="30000" dirty="0" smtClean="0"/>
              <a:t>1023</a:t>
            </a:r>
            <a:endParaRPr lang="en-US" dirty="0" smtClean="0"/>
          </a:p>
          <a:p>
            <a:r>
              <a:rPr lang="en-US" dirty="0"/>
              <a:t>A</a:t>
            </a:r>
            <a:r>
              <a:rPr lang="en-US" dirty="0" smtClean="0"/>
              <a:t>pproximately equivalent decimal ranges</a:t>
            </a:r>
            <a:br>
              <a:rPr lang="en-US" dirty="0" smtClean="0"/>
            </a:br>
            <a:r>
              <a:rPr lang="en-US" dirty="0" smtClean="0"/>
              <a:t>	10</a:t>
            </a:r>
            <a:r>
              <a:rPr lang="en-US" baseline="30000" dirty="0" smtClean="0"/>
              <a:t>-38</a:t>
            </a:r>
            <a:r>
              <a:rPr lang="en-US" dirty="0" smtClean="0"/>
              <a:t> to 10</a:t>
            </a:r>
            <a:r>
              <a:rPr lang="en-US" baseline="30000" dirty="0" smtClean="0"/>
              <a:t>38</a:t>
            </a:r>
            <a:r>
              <a:rPr lang="en-US" dirty="0" smtClean="0"/>
              <a:t>   and   10</a:t>
            </a:r>
            <a:r>
              <a:rPr lang="en-US" baseline="30000" dirty="0" smtClean="0"/>
              <a:t>-308</a:t>
            </a:r>
            <a:r>
              <a:rPr lang="en-US" dirty="0" smtClean="0"/>
              <a:t> to 10</a:t>
            </a:r>
            <a:r>
              <a:rPr lang="en-US" baseline="30000" dirty="0" smtClean="0"/>
              <a:t>308</a:t>
            </a:r>
            <a:br>
              <a:rPr lang="en-US" baseline="30000" dirty="0" smtClean="0"/>
            </a:br>
            <a:endParaRPr lang="en-US" baseline="30000" dirty="0" smtClean="0"/>
          </a:p>
          <a:p>
            <a:r>
              <a:rPr lang="en-US" sz="2400" dirty="0"/>
              <a:t>Exponents for equal values expressed in radix 2 versus 10 </a:t>
            </a:r>
            <a:r>
              <a:rPr lang="en-US" sz="2400" dirty="0" smtClean="0"/>
              <a:t>are in </a:t>
            </a:r>
            <a:r>
              <a:rPr lang="en-US" sz="2400" dirty="0"/>
              <a:t>the ratio </a:t>
            </a:r>
            <a:r>
              <a:rPr lang="en-US" sz="2400" dirty="0" smtClean="0"/>
              <a:t>of  </a:t>
            </a:r>
            <a:r>
              <a:rPr lang="en-US" sz="2400" dirty="0"/>
              <a:t>ln 10 / ln 2 ≅ 3.3</a:t>
            </a:r>
          </a:p>
          <a:p>
            <a:r>
              <a:rPr lang="en-US" sz="2400" dirty="0"/>
              <a:t>In other words, 3.3 bits </a:t>
            </a:r>
            <a:r>
              <a:rPr lang="en-US" sz="2400" dirty="0" smtClean="0"/>
              <a:t>equal the range of </a:t>
            </a:r>
            <a:r>
              <a:rPr lang="en-US" sz="2400" dirty="0"/>
              <a:t>1 decimal </a:t>
            </a:r>
            <a:r>
              <a:rPr lang="en-US" sz="2400" dirty="0" smtClean="0"/>
              <a:t>digit</a:t>
            </a:r>
            <a:endParaRPr lang="en-US" sz="2400" dirty="0"/>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3" name="Slide Number Placeholder 2"/>
          <p:cNvSpPr>
            <a:spLocks noGrp="1"/>
          </p:cNvSpPr>
          <p:nvPr>
            <p:ph type="sldNum" sz="quarter" idx="12"/>
          </p:nvPr>
        </p:nvSpPr>
        <p:spPr/>
        <p:txBody>
          <a:bodyPr/>
          <a:lstStyle/>
          <a:p>
            <a:fld id="{01BC6648-A2D1-2B45-B1A1-07A4BC236D8A}" type="slidenum">
              <a:rPr lang="en-US" smtClean="0"/>
              <a:pPr/>
              <a:t>24</a:t>
            </a:fld>
            <a:endParaRPr lang="en-US"/>
          </a:p>
        </p:txBody>
      </p:sp>
    </p:spTree>
    <p:extLst>
      <p:ext uri="{BB962C8B-B14F-4D97-AF65-F5344CB8AC3E}">
        <p14:creationId xmlns:p14="http://schemas.microsoft.com/office/powerpoint/2010/main" val="8650446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IEEE FP implementation details</a:t>
            </a:r>
            <a:endParaRPr lang="en-US" dirty="0"/>
          </a:p>
        </p:txBody>
      </p:sp>
      <p:sp>
        <p:nvSpPr>
          <p:cNvPr id="4" name="Content Placeholder 3"/>
          <p:cNvSpPr>
            <a:spLocks noGrp="1"/>
          </p:cNvSpPr>
          <p:nvPr>
            <p:ph idx="1"/>
          </p:nvPr>
        </p:nvSpPr>
        <p:spPr>
          <a:xfrm>
            <a:off x="457200" y="1600199"/>
            <a:ext cx="8489704" cy="5191807"/>
          </a:xfrm>
        </p:spPr>
        <p:txBody>
          <a:bodyPr>
            <a:normAutofit/>
          </a:bodyPr>
          <a:lstStyle/>
          <a:p>
            <a:r>
              <a:rPr lang="en-US" dirty="0" smtClean="0"/>
              <a:t>Format:</a:t>
            </a:r>
            <a:br>
              <a:rPr lang="en-US" dirty="0" smtClean="0"/>
            </a:br>
            <a:r>
              <a:rPr lang="en-US" sz="2600" dirty="0" smtClean="0">
                <a:solidFill>
                  <a:srgbClr val="0000FF"/>
                </a:solidFill>
              </a:rPr>
              <a:t>Sign | Biased exponent | Mantissa </a:t>
            </a:r>
            <a:r>
              <a:rPr lang="en-US" sz="2600" i="1" dirty="0" smtClean="0">
                <a:solidFill>
                  <a:srgbClr val="FF6600"/>
                </a:solidFill>
              </a:rPr>
              <a:t>with hidden 1 MSB</a:t>
            </a:r>
            <a:r>
              <a:rPr lang="en-US" sz="2600" dirty="0"/>
              <a:t/>
            </a:r>
            <a:br>
              <a:rPr lang="en-US" sz="2600" dirty="0"/>
            </a:br>
            <a:r>
              <a:rPr lang="en-US" sz="2600" dirty="0" smtClean="0"/>
              <a:t/>
            </a:r>
            <a:br>
              <a:rPr lang="en-US" sz="2600" dirty="0" smtClean="0"/>
            </a:br>
            <a:r>
              <a:rPr lang="en-US" sz="2600" dirty="0" smtClean="0"/>
              <a:t>or  </a:t>
            </a:r>
            <a:r>
              <a:rPr lang="en-US" sz="2800" dirty="0" err="1" smtClean="0">
                <a:solidFill>
                  <a:srgbClr val="0000FF"/>
                </a:solidFill>
              </a:rPr>
              <a:t>s|E|M</a:t>
            </a:r>
            <a:r>
              <a:rPr lang="en-US" sz="2800" dirty="0" smtClean="0">
                <a:solidFill>
                  <a:srgbClr val="0000FF"/>
                </a:solidFill>
              </a:rPr>
              <a:t/>
            </a:r>
            <a:br>
              <a:rPr lang="en-US" sz="2800" dirty="0" smtClean="0">
                <a:solidFill>
                  <a:srgbClr val="0000FF"/>
                </a:solidFill>
              </a:rPr>
            </a:br>
            <a:endParaRPr lang="en-US" sz="2600" dirty="0" smtClean="0">
              <a:solidFill>
                <a:srgbClr val="0000FF"/>
              </a:solidFill>
            </a:endParaRPr>
          </a:p>
          <a:p>
            <a:r>
              <a:rPr lang="en-US" dirty="0" smtClean="0">
                <a:solidFill>
                  <a:srgbClr val="FF6600"/>
                </a:solidFill>
              </a:rPr>
              <a:t>Sign field</a:t>
            </a:r>
            <a:r>
              <a:rPr lang="en-US" dirty="0" smtClean="0"/>
              <a:t> definition same as ever:</a:t>
            </a:r>
            <a:br>
              <a:rPr lang="en-US" dirty="0" smtClean="0"/>
            </a:br>
            <a:r>
              <a:rPr lang="en-US" dirty="0" smtClean="0"/>
              <a:t>    0 means  +</a:t>
            </a:r>
            <a:br>
              <a:rPr lang="en-US" dirty="0" smtClean="0"/>
            </a:br>
            <a:r>
              <a:rPr lang="en-US" dirty="0" smtClean="0"/>
              <a:t>    1 means  –</a:t>
            </a:r>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25</a:t>
            </a:fld>
            <a:endParaRPr lang="en-US"/>
          </a:p>
        </p:txBody>
      </p:sp>
    </p:spTree>
    <p:extLst>
      <p:ext uri="{BB962C8B-B14F-4D97-AF65-F5344CB8AC3E}">
        <p14:creationId xmlns:p14="http://schemas.microsoft.com/office/powerpoint/2010/main" val="210586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IEEE FP implementation details</a:t>
            </a:r>
            <a:endParaRPr lang="en-US" dirty="0"/>
          </a:p>
        </p:txBody>
      </p:sp>
      <p:sp>
        <p:nvSpPr>
          <p:cNvPr id="4" name="Content Placeholder 3"/>
          <p:cNvSpPr>
            <a:spLocks noGrp="1"/>
          </p:cNvSpPr>
          <p:nvPr>
            <p:ph idx="1"/>
          </p:nvPr>
        </p:nvSpPr>
        <p:spPr>
          <a:xfrm>
            <a:off x="457200" y="1600200"/>
            <a:ext cx="8489704" cy="4962832"/>
          </a:xfrm>
        </p:spPr>
        <p:txBody>
          <a:bodyPr>
            <a:normAutofit fontScale="77500" lnSpcReduction="20000"/>
          </a:bodyPr>
          <a:lstStyle/>
          <a:p>
            <a:r>
              <a:rPr lang="en-US" dirty="0" smtClean="0">
                <a:solidFill>
                  <a:srgbClr val="FF6600"/>
                </a:solidFill>
              </a:rPr>
              <a:t>Exponent</a:t>
            </a:r>
            <a:r>
              <a:rPr lang="en-US" dirty="0" smtClean="0"/>
              <a:t> representation:  </a:t>
            </a:r>
            <a:r>
              <a:rPr lang="en-US" i="1" dirty="0" smtClean="0"/>
              <a:t>Biased unsigned integer</a:t>
            </a:r>
          </a:p>
          <a:p>
            <a:r>
              <a:rPr lang="en-US" dirty="0" smtClean="0">
                <a:solidFill>
                  <a:srgbClr val="0000FF"/>
                </a:solidFill>
              </a:rPr>
              <a:t>Bias makes comparing </a:t>
            </a:r>
            <a:r>
              <a:rPr lang="en-US" dirty="0">
                <a:solidFill>
                  <a:srgbClr val="0000FF"/>
                </a:solidFill>
              </a:rPr>
              <a:t>two FP </a:t>
            </a:r>
            <a:r>
              <a:rPr lang="en-US" dirty="0" smtClean="0">
                <a:solidFill>
                  <a:srgbClr val="0000FF"/>
                </a:solidFill>
              </a:rPr>
              <a:t>numbers much easier</a:t>
            </a:r>
            <a:endParaRPr lang="en-US" dirty="0">
              <a:solidFill>
                <a:srgbClr val="0000FF"/>
              </a:solidFill>
            </a:endParaRPr>
          </a:p>
          <a:p>
            <a:pPr lvl="1"/>
            <a:r>
              <a:rPr lang="en-US" dirty="0" smtClean="0"/>
              <a:t>Range of 8-bit exponent </a:t>
            </a:r>
            <a:r>
              <a:rPr lang="en-US" dirty="0" smtClean="0">
                <a:solidFill>
                  <a:srgbClr val="0000FF"/>
                </a:solidFill>
              </a:rPr>
              <a:t>e</a:t>
            </a:r>
            <a:r>
              <a:rPr lang="en-US" dirty="0" smtClean="0"/>
              <a:t> is –127 to +127 in sign magnitude</a:t>
            </a:r>
          </a:p>
          <a:p>
            <a:pPr lvl="1"/>
            <a:r>
              <a:rPr lang="en-US" dirty="0" smtClean="0"/>
              <a:t>Represent </a:t>
            </a:r>
            <a:r>
              <a:rPr lang="en-US" dirty="0" smtClean="0">
                <a:solidFill>
                  <a:srgbClr val="0000FF"/>
                </a:solidFill>
              </a:rPr>
              <a:t>e</a:t>
            </a:r>
            <a:r>
              <a:rPr lang="en-US" dirty="0" smtClean="0"/>
              <a:t> as unsigned integer </a:t>
            </a:r>
            <a:r>
              <a:rPr lang="en-US" dirty="0" smtClean="0">
                <a:solidFill>
                  <a:srgbClr val="0000FF"/>
                </a:solidFill>
              </a:rPr>
              <a:t>E = </a:t>
            </a:r>
            <a:r>
              <a:rPr lang="en-US" dirty="0" err="1" smtClean="0">
                <a:solidFill>
                  <a:srgbClr val="0000FF"/>
                </a:solidFill>
              </a:rPr>
              <a:t>e+Bias</a:t>
            </a:r>
            <a:r>
              <a:rPr lang="en-US" dirty="0" smtClean="0"/>
              <a:t> where Bias = 127</a:t>
            </a:r>
          </a:p>
          <a:p>
            <a:pPr lvl="1"/>
            <a:r>
              <a:rPr lang="en-US" dirty="0" smtClean="0"/>
              <a:t>Thus,  0 ≤ E ≤ 255</a:t>
            </a:r>
          </a:p>
          <a:p>
            <a:pPr lvl="1">
              <a:lnSpc>
                <a:spcPct val="120000"/>
              </a:lnSpc>
            </a:pPr>
            <a:r>
              <a:rPr lang="en-US" dirty="0"/>
              <a:t>Consider FP numbers  x</a:t>
            </a:r>
            <a:r>
              <a:rPr lang="en-US" baseline="-25000" dirty="0"/>
              <a:t>1</a:t>
            </a:r>
            <a:r>
              <a:rPr lang="en-US" dirty="0"/>
              <a:t> = s</a:t>
            </a:r>
            <a:r>
              <a:rPr lang="en-US" baseline="-25000" dirty="0"/>
              <a:t>1</a:t>
            </a:r>
            <a:r>
              <a:rPr lang="en-US" dirty="0"/>
              <a:t>E</a:t>
            </a:r>
            <a:r>
              <a:rPr lang="en-US" baseline="-25000" dirty="0"/>
              <a:t>1</a:t>
            </a:r>
            <a:r>
              <a:rPr lang="en-US" dirty="0"/>
              <a:t>M</a:t>
            </a:r>
            <a:r>
              <a:rPr lang="en-US" baseline="-25000" dirty="0"/>
              <a:t>1</a:t>
            </a:r>
            <a:r>
              <a:rPr lang="en-US" dirty="0"/>
              <a:t> and x</a:t>
            </a:r>
            <a:r>
              <a:rPr lang="en-US" baseline="-25000" dirty="0"/>
              <a:t>2</a:t>
            </a:r>
            <a:r>
              <a:rPr lang="en-US" dirty="0"/>
              <a:t> = </a:t>
            </a:r>
            <a:r>
              <a:rPr lang="en-US" dirty="0" smtClean="0"/>
              <a:t>s</a:t>
            </a:r>
            <a:r>
              <a:rPr lang="en-US" baseline="-25000" dirty="0" smtClean="0"/>
              <a:t>2</a:t>
            </a:r>
            <a:r>
              <a:rPr lang="en-US" dirty="0" smtClean="0"/>
              <a:t>E</a:t>
            </a:r>
            <a:r>
              <a:rPr lang="en-US" baseline="-25000" dirty="0" smtClean="0"/>
              <a:t>2</a:t>
            </a:r>
            <a:r>
              <a:rPr lang="en-US" dirty="0" smtClean="0"/>
              <a:t>M</a:t>
            </a:r>
            <a:r>
              <a:rPr lang="en-US" baseline="-25000" dirty="0" smtClean="0"/>
              <a:t>2</a:t>
            </a:r>
          </a:p>
          <a:p>
            <a:pPr lvl="1">
              <a:lnSpc>
                <a:spcPct val="120000"/>
              </a:lnSpc>
            </a:pPr>
            <a:r>
              <a:rPr lang="en-US" i="1" dirty="0" smtClean="0">
                <a:solidFill>
                  <a:srgbClr val="008000"/>
                </a:solidFill>
              </a:rPr>
              <a:t>Let </a:t>
            </a:r>
            <a:r>
              <a:rPr lang="en-US" i="1" dirty="0">
                <a:solidFill>
                  <a:srgbClr val="008000"/>
                </a:solidFill>
              </a:rPr>
              <a:t>⦁ </a:t>
            </a:r>
            <a:r>
              <a:rPr lang="en-US" i="1" dirty="0" smtClean="0">
                <a:solidFill>
                  <a:srgbClr val="008000"/>
                </a:solidFill>
              </a:rPr>
              <a:t>denote </a:t>
            </a:r>
            <a:r>
              <a:rPr lang="en-US" i="1" dirty="0">
                <a:solidFill>
                  <a:srgbClr val="008000"/>
                </a:solidFill>
              </a:rPr>
              <a:t>concatenation of bit </a:t>
            </a:r>
            <a:r>
              <a:rPr lang="en-US" i="1" dirty="0" smtClean="0">
                <a:solidFill>
                  <a:srgbClr val="008000"/>
                </a:solidFill>
              </a:rPr>
              <a:t>fields</a:t>
            </a:r>
            <a:r>
              <a:rPr lang="en-US" dirty="0" smtClean="0"/>
              <a:t> and interpret the bit strings </a:t>
            </a:r>
            <a:r>
              <a:rPr lang="en-US" dirty="0"/>
              <a:t>s</a:t>
            </a:r>
            <a:r>
              <a:rPr lang="en-US" baseline="-25000" dirty="0"/>
              <a:t>1</a:t>
            </a:r>
            <a:r>
              <a:rPr lang="en-US" dirty="0"/>
              <a:t>⦁E</a:t>
            </a:r>
            <a:r>
              <a:rPr lang="en-US" baseline="-25000" dirty="0"/>
              <a:t>1</a:t>
            </a:r>
            <a:r>
              <a:rPr lang="en-US" dirty="0"/>
              <a:t>⦁M</a:t>
            </a:r>
            <a:r>
              <a:rPr lang="en-US" baseline="-25000" dirty="0"/>
              <a:t>1</a:t>
            </a:r>
            <a:r>
              <a:rPr lang="en-US" dirty="0"/>
              <a:t> </a:t>
            </a:r>
            <a:r>
              <a:rPr lang="en-US" dirty="0" smtClean="0"/>
              <a:t> and  </a:t>
            </a:r>
            <a:r>
              <a:rPr lang="en-US" dirty="0"/>
              <a:t>s</a:t>
            </a:r>
            <a:r>
              <a:rPr lang="en-US" baseline="-25000" dirty="0"/>
              <a:t>2</a:t>
            </a:r>
            <a:r>
              <a:rPr lang="en-US" dirty="0"/>
              <a:t>⦁E</a:t>
            </a:r>
            <a:r>
              <a:rPr lang="en-US" baseline="-25000" dirty="0"/>
              <a:t>2</a:t>
            </a:r>
            <a:r>
              <a:rPr lang="en-US" dirty="0"/>
              <a:t>⦁</a:t>
            </a:r>
            <a:r>
              <a:rPr lang="en-US" dirty="0" smtClean="0"/>
              <a:t>M</a:t>
            </a:r>
            <a:r>
              <a:rPr lang="en-US" baseline="-25000" dirty="0" smtClean="0"/>
              <a:t>2</a:t>
            </a:r>
            <a:r>
              <a:rPr lang="en-US" dirty="0" smtClean="0"/>
              <a:t> as sign magnitude numbers</a:t>
            </a:r>
            <a:endParaRPr lang="en-US" dirty="0"/>
          </a:p>
          <a:p>
            <a:pPr lvl="1">
              <a:lnSpc>
                <a:spcPct val="120000"/>
              </a:lnSpc>
            </a:pPr>
            <a:r>
              <a:rPr lang="en-US" dirty="0" smtClean="0"/>
              <a:t>FP numbers  x</a:t>
            </a:r>
            <a:r>
              <a:rPr lang="en-US" baseline="-25000" dirty="0" smtClean="0"/>
              <a:t>1</a:t>
            </a:r>
            <a:r>
              <a:rPr lang="en-US" dirty="0" smtClean="0"/>
              <a:t> &gt; x</a:t>
            </a:r>
            <a:r>
              <a:rPr lang="en-US" baseline="-25000" dirty="0" smtClean="0"/>
              <a:t>2 </a:t>
            </a:r>
            <a:r>
              <a:rPr lang="en-US" dirty="0"/>
              <a:t> </a:t>
            </a:r>
            <a:r>
              <a:rPr lang="en-US" dirty="0" smtClean="0"/>
              <a:t>if and only if  s</a:t>
            </a:r>
            <a:r>
              <a:rPr lang="en-US" baseline="-25000" dirty="0" smtClean="0"/>
              <a:t>1</a:t>
            </a:r>
            <a:r>
              <a:rPr lang="en-US" dirty="0" smtClean="0"/>
              <a:t>⦁E</a:t>
            </a:r>
            <a:r>
              <a:rPr lang="en-US" baseline="-25000" dirty="0" smtClean="0"/>
              <a:t>1</a:t>
            </a:r>
            <a:r>
              <a:rPr lang="en-US" dirty="0" smtClean="0"/>
              <a:t>⦁M</a:t>
            </a:r>
            <a:r>
              <a:rPr lang="en-US" baseline="-25000" dirty="0" smtClean="0"/>
              <a:t>1</a:t>
            </a:r>
            <a:r>
              <a:rPr lang="en-US" dirty="0" smtClean="0"/>
              <a:t> &gt;  s</a:t>
            </a:r>
            <a:r>
              <a:rPr lang="en-US" baseline="-25000" dirty="0" smtClean="0"/>
              <a:t>2</a:t>
            </a:r>
            <a:r>
              <a:rPr lang="en-US" dirty="0" smtClean="0"/>
              <a:t>⦁E</a:t>
            </a:r>
            <a:r>
              <a:rPr lang="en-US" baseline="-25000" dirty="0" smtClean="0"/>
              <a:t>2</a:t>
            </a:r>
            <a:r>
              <a:rPr lang="en-US" dirty="0" smtClean="0"/>
              <a:t>⦁M</a:t>
            </a:r>
            <a:r>
              <a:rPr lang="en-US" baseline="-25000" dirty="0" smtClean="0"/>
              <a:t>2</a:t>
            </a:r>
            <a:endParaRPr lang="en-US" dirty="0" smtClean="0"/>
          </a:p>
          <a:p>
            <a:pPr lvl="1"/>
            <a:r>
              <a:rPr lang="en-US" dirty="0" smtClean="0">
                <a:solidFill>
                  <a:srgbClr val="0000FF"/>
                </a:solidFill>
              </a:rPr>
              <a:t>Biased exponents permits comparing FP numbers using </a:t>
            </a:r>
            <a:r>
              <a:rPr lang="en-US" i="1" dirty="0" smtClean="0">
                <a:solidFill>
                  <a:srgbClr val="0000FF"/>
                </a:solidFill>
              </a:rPr>
              <a:t>integer</a:t>
            </a:r>
            <a:r>
              <a:rPr lang="en-US" dirty="0" smtClean="0">
                <a:solidFill>
                  <a:srgbClr val="0000FF"/>
                </a:solidFill>
              </a:rPr>
              <a:t> </a:t>
            </a:r>
            <a:r>
              <a:rPr lang="en-US" i="1" dirty="0" smtClean="0">
                <a:solidFill>
                  <a:srgbClr val="0000FF"/>
                </a:solidFill>
              </a:rPr>
              <a:t>compare</a:t>
            </a:r>
            <a:r>
              <a:rPr lang="en-US" dirty="0" smtClean="0">
                <a:solidFill>
                  <a:srgbClr val="0000FF"/>
                </a:solidFill>
              </a:rPr>
              <a:t> hardware</a:t>
            </a:r>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26</a:t>
            </a:fld>
            <a:endParaRPr lang="en-US"/>
          </a:p>
        </p:txBody>
      </p:sp>
    </p:spTree>
    <p:extLst>
      <p:ext uri="{BB962C8B-B14F-4D97-AF65-F5344CB8AC3E}">
        <p14:creationId xmlns:p14="http://schemas.microsoft.com/office/powerpoint/2010/main" val="1436569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IEEE FP implementation details</a:t>
            </a:r>
            <a:endParaRPr lang="en-US" dirty="0"/>
          </a:p>
        </p:txBody>
      </p:sp>
      <p:sp>
        <p:nvSpPr>
          <p:cNvPr id="4" name="Content Placeholder 3"/>
          <p:cNvSpPr>
            <a:spLocks noGrp="1"/>
          </p:cNvSpPr>
          <p:nvPr>
            <p:ph idx="1"/>
          </p:nvPr>
        </p:nvSpPr>
        <p:spPr>
          <a:xfrm>
            <a:off x="457199" y="1152939"/>
            <a:ext cx="8425152" cy="5495341"/>
          </a:xfrm>
        </p:spPr>
        <p:txBody>
          <a:bodyPr>
            <a:normAutofit lnSpcReduction="10000"/>
          </a:bodyPr>
          <a:lstStyle/>
          <a:p>
            <a:r>
              <a:rPr lang="en-US" dirty="0">
                <a:solidFill>
                  <a:srgbClr val="FF6600"/>
                </a:solidFill>
              </a:rPr>
              <a:t>Normalized mantissa</a:t>
            </a:r>
            <a:r>
              <a:rPr lang="en-US" dirty="0"/>
              <a:t> </a:t>
            </a:r>
            <a:r>
              <a:rPr lang="en-US" dirty="0" smtClean="0"/>
              <a:t>has one significant digit to the left of the radix point</a:t>
            </a:r>
          </a:p>
          <a:p>
            <a:r>
              <a:rPr lang="en-US" dirty="0" smtClean="0"/>
              <a:t>In binary, this digit </a:t>
            </a:r>
            <a:r>
              <a:rPr lang="en-US" b="1" dirty="0" smtClean="0">
                <a:solidFill>
                  <a:srgbClr val="0000FF"/>
                </a:solidFill>
              </a:rPr>
              <a:t>must</a:t>
            </a:r>
            <a:r>
              <a:rPr lang="en-US" dirty="0" smtClean="0"/>
              <a:t> be 1, no other choice</a:t>
            </a:r>
          </a:p>
          <a:p>
            <a:r>
              <a:rPr lang="en-US" dirty="0" smtClean="0"/>
              <a:t>Mantissa form is always  1.m</a:t>
            </a:r>
            <a:r>
              <a:rPr lang="en-US" baseline="-25000" dirty="0" smtClean="0"/>
              <a:t>22</a:t>
            </a:r>
            <a:r>
              <a:rPr lang="en-US" dirty="0" smtClean="0"/>
              <a:t>m</a:t>
            </a:r>
            <a:r>
              <a:rPr lang="en-US" baseline="-25000" dirty="0" smtClean="0"/>
              <a:t>21</a:t>
            </a:r>
            <a:r>
              <a:rPr lang="en-US" dirty="0"/>
              <a:t>…</a:t>
            </a:r>
            <a:r>
              <a:rPr lang="en-US" dirty="0" smtClean="0"/>
              <a:t>m</a:t>
            </a:r>
            <a:r>
              <a:rPr lang="en-US" baseline="-25000" dirty="0" smtClean="0"/>
              <a:t>1</a:t>
            </a:r>
            <a:r>
              <a:rPr lang="en-US" dirty="0" smtClean="0"/>
              <a:t>m</a:t>
            </a:r>
            <a:r>
              <a:rPr lang="en-US" baseline="-25000" dirty="0" smtClean="0"/>
              <a:t>0</a:t>
            </a:r>
            <a:r>
              <a:rPr lang="en-US" dirty="0" smtClean="0"/>
              <a:t>  so</a:t>
            </a:r>
            <a:endParaRPr lang="en-US" baseline="-25000" dirty="0" smtClean="0"/>
          </a:p>
          <a:p>
            <a:pPr lvl="1"/>
            <a:r>
              <a:rPr lang="en-US" i="1" dirty="0" smtClean="0">
                <a:solidFill>
                  <a:srgbClr val="0000FF"/>
                </a:solidFill>
              </a:rPr>
              <a:t>Neither FP registers nor memory store the 1</a:t>
            </a:r>
          </a:p>
          <a:p>
            <a:pPr lvl="1"/>
            <a:r>
              <a:rPr lang="en-US" dirty="0" smtClean="0"/>
              <a:t>ALU </a:t>
            </a:r>
            <a:r>
              <a:rPr lang="en-US" dirty="0" smtClean="0">
                <a:solidFill>
                  <a:srgbClr val="000000"/>
                </a:solidFill>
              </a:rPr>
              <a:t>inserts</a:t>
            </a:r>
            <a:r>
              <a:rPr lang="en-US" dirty="0" smtClean="0"/>
              <a:t> this 1 bit into each incoming operand, implements this MSB within ALU circuits, then strips it from each result on the way to storage</a:t>
            </a:r>
          </a:p>
          <a:p>
            <a:pPr lvl="1"/>
            <a:r>
              <a:rPr lang="en-US" dirty="0" smtClean="0"/>
              <a:t>Compute with one more bit of precision </a:t>
            </a:r>
            <a:r>
              <a:rPr lang="en-US" i="1" dirty="0" smtClean="0">
                <a:solidFill>
                  <a:srgbClr val="0000FF"/>
                </a:solidFill>
              </a:rPr>
              <a:t>with no memory cost</a:t>
            </a:r>
          </a:p>
          <a:p>
            <a:pPr lvl="1"/>
            <a:r>
              <a:rPr lang="en-US" dirty="0" smtClean="0"/>
              <a:t>Called the </a:t>
            </a:r>
            <a:r>
              <a:rPr lang="en-US" i="1" dirty="0" smtClean="0">
                <a:solidFill>
                  <a:srgbClr val="FF6600"/>
                </a:solidFill>
              </a:rPr>
              <a:t>hidden</a:t>
            </a:r>
            <a:r>
              <a:rPr lang="en-US" dirty="0" smtClean="0">
                <a:solidFill>
                  <a:srgbClr val="FF6600"/>
                </a:solidFill>
              </a:rPr>
              <a:t> </a:t>
            </a:r>
            <a:r>
              <a:rPr lang="en-US" i="1" dirty="0" smtClean="0">
                <a:solidFill>
                  <a:srgbClr val="FF6600"/>
                </a:solidFill>
              </a:rPr>
              <a:t>bit</a:t>
            </a:r>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27</a:t>
            </a:fld>
            <a:endParaRPr lang="en-US"/>
          </a:p>
        </p:txBody>
      </p:sp>
    </p:spTree>
    <p:extLst>
      <p:ext uri="{BB962C8B-B14F-4D97-AF65-F5344CB8AC3E}">
        <p14:creationId xmlns:p14="http://schemas.microsoft.com/office/powerpoint/2010/main" val="272892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6830" y="174991"/>
            <a:ext cx="8240861" cy="745196"/>
          </a:xfrm>
        </p:spPr>
        <p:txBody>
          <a:bodyPr>
            <a:noAutofit/>
          </a:bodyPr>
          <a:lstStyle/>
          <a:p>
            <a:r>
              <a:rPr lang="en-US" sz="2800" dirty="0" smtClean="0"/>
              <a:t>IEEE FP support for diagnosis of runtime anomalies</a:t>
            </a:r>
            <a:endParaRPr lang="en-US" sz="2800" dirty="0"/>
          </a:p>
        </p:txBody>
      </p:sp>
      <p:sp>
        <p:nvSpPr>
          <p:cNvPr id="4" name="Content Placeholder 3"/>
          <p:cNvSpPr>
            <a:spLocks noGrp="1"/>
          </p:cNvSpPr>
          <p:nvPr>
            <p:ph idx="1"/>
          </p:nvPr>
        </p:nvSpPr>
        <p:spPr>
          <a:xfrm>
            <a:off x="457199" y="1200647"/>
            <a:ext cx="8425152" cy="5447633"/>
          </a:xfrm>
        </p:spPr>
        <p:txBody>
          <a:bodyPr>
            <a:normAutofit fontScale="92500" lnSpcReduction="10000"/>
          </a:bodyPr>
          <a:lstStyle/>
          <a:p>
            <a:r>
              <a:rPr lang="en-US" sz="3000" dirty="0" smtClean="0"/>
              <a:t>Smallest &amp; largest </a:t>
            </a:r>
            <a:r>
              <a:rPr lang="en-US" sz="3000" dirty="0"/>
              <a:t>biased exponent </a:t>
            </a:r>
            <a:r>
              <a:rPr lang="en-US" sz="3000" dirty="0" smtClean="0"/>
              <a:t>values reserved for special uses (and Mantissa MSB=0 in these uses)</a:t>
            </a:r>
            <a:endParaRPr lang="en-US" sz="3000" dirty="0"/>
          </a:p>
          <a:p>
            <a:pPr marL="971550" lvl="1" indent="-514350">
              <a:buFont typeface="+mj-lt"/>
              <a:buAutoNum type="arabicParenR"/>
            </a:pPr>
            <a:r>
              <a:rPr lang="en-US" dirty="0">
                <a:solidFill>
                  <a:srgbClr val="0000FF"/>
                </a:solidFill>
              </a:rPr>
              <a:t>±</a:t>
            </a:r>
            <a:r>
              <a:rPr lang="en-US" dirty="0" smtClean="0">
                <a:solidFill>
                  <a:srgbClr val="0000FF"/>
                </a:solidFill>
              </a:rPr>
              <a:t>0</a:t>
            </a:r>
            <a:r>
              <a:rPr lang="en-US" dirty="0" smtClean="0"/>
              <a:t> written as </a:t>
            </a:r>
            <a:r>
              <a:rPr lang="en-US" dirty="0"/>
              <a:t>Sign= 0 or </a:t>
            </a:r>
            <a:r>
              <a:rPr lang="en-US" dirty="0" smtClean="0"/>
              <a:t>1, E</a:t>
            </a:r>
            <a:r>
              <a:rPr lang="en-US" dirty="0"/>
              <a:t>=</a:t>
            </a:r>
            <a:r>
              <a:rPr lang="en-US" dirty="0" smtClean="0"/>
              <a:t>0, &amp; Mantissa m bits are all 0s</a:t>
            </a:r>
            <a:endParaRPr lang="en-US" dirty="0"/>
          </a:p>
          <a:p>
            <a:pPr marL="971550" lvl="1" indent="-514350">
              <a:buFont typeface="+mj-lt"/>
              <a:buAutoNum type="arabicParenR"/>
            </a:pPr>
            <a:r>
              <a:rPr lang="en-US" dirty="0" smtClean="0">
                <a:solidFill>
                  <a:srgbClr val="0000FF"/>
                </a:solidFill>
              </a:rPr>
              <a:t>de</a:t>
            </a:r>
            <a:r>
              <a:rPr lang="en-US" dirty="0">
                <a:solidFill>
                  <a:srgbClr val="0000FF"/>
                </a:solidFill>
              </a:rPr>
              <a:t>-normalized number</a:t>
            </a:r>
            <a:r>
              <a:rPr lang="en-US" dirty="0"/>
              <a:t>, </a:t>
            </a:r>
            <a:r>
              <a:rPr lang="en-US" dirty="0">
                <a:solidFill>
                  <a:srgbClr val="00B050"/>
                </a:solidFill>
              </a:rPr>
              <a:t>used for gradual </a:t>
            </a:r>
            <a:r>
              <a:rPr lang="en-US" dirty="0" smtClean="0">
                <a:solidFill>
                  <a:srgbClr val="00B050"/>
                </a:solidFill>
              </a:rPr>
              <a:t>underflow</a:t>
            </a:r>
            <a:r>
              <a:rPr lang="en-US" dirty="0"/>
              <a:t>, </a:t>
            </a:r>
            <a:r>
              <a:rPr lang="en-US" dirty="0" smtClean="0"/>
              <a:t>written</a:t>
            </a:r>
            <a:br>
              <a:rPr lang="en-US" dirty="0" smtClean="0"/>
            </a:br>
            <a:r>
              <a:rPr lang="en-US" dirty="0" smtClean="0"/>
              <a:t>E=0 and Mantissa </a:t>
            </a:r>
            <a:r>
              <a:rPr lang="en-US" dirty="0"/>
              <a:t>m bits ≠</a:t>
            </a:r>
            <a:r>
              <a:rPr lang="en-US" dirty="0" smtClean="0"/>
              <a:t>0, except Mantissa MSB=0</a:t>
            </a:r>
            <a:endParaRPr lang="en-US" dirty="0"/>
          </a:p>
          <a:p>
            <a:pPr marL="971550" lvl="1" indent="-514350">
              <a:buFont typeface="+mj-lt"/>
              <a:buAutoNum type="arabicParenR"/>
            </a:pPr>
            <a:r>
              <a:rPr lang="en-US" dirty="0">
                <a:solidFill>
                  <a:srgbClr val="0000FF"/>
                </a:solidFill>
              </a:rPr>
              <a:t>±∞</a:t>
            </a:r>
            <a:r>
              <a:rPr lang="en-US" dirty="0"/>
              <a:t> (</a:t>
            </a:r>
            <a:r>
              <a:rPr lang="en-US" dirty="0" smtClean="0"/>
              <a:t>± overflows are set </a:t>
            </a:r>
            <a:r>
              <a:rPr lang="en-US" dirty="0"/>
              <a:t>to ±∞</a:t>
            </a:r>
            <a:r>
              <a:rPr lang="en-US" dirty="0" smtClean="0"/>
              <a:t>) written as</a:t>
            </a:r>
            <a:r>
              <a:rPr lang="en-US" dirty="0"/>
              <a:t/>
            </a:r>
            <a:br>
              <a:rPr lang="en-US" dirty="0"/>
            </a:br>
            <a:r>
              <a:rPr lang="en-US" dirty="0"/>
              <a:t> Sign= 0 or </a:t>
            </a:r>
            <a:r>
              <a:rPr lang="en-US" dirty="0" smtClean="0"/>
              <a:t>1, E=255, and m bits =0</a:t>
            </a:r>
            <a:endParaRPr lang="en-US" dirty="0"/>
          </a:p>
          <a:p>
            <a:pPr marL="971550" lvl="1" indent="-514350">
              <a:buFont typeface="+mj-lt"/>
              <a:buAutoNum type="arabicParenR"/>
            </a:pPr>
            <a:r>
              <a:rPr lang="en-US" i="1" dirty="0">
                <a:solidFill>
                  <a:srgbClr val="0000FF"/>
                </a:solidFill>
              </a:rPr>
              <a:t>Not a Number</a:t>
            </a:r>
            <a:r>
              <a:rPr lang="en-US" dirty="0">
                <a:solidFill>
                  <a:srgbClr val="0000FF"/>
                </a:solidFill>
              </a:rPr>
              <a:t> (</a:t>
            </a:r>
            <a:r>
              <a:rPr lang="en-US" dirty="0" err="1">
                <a:solidFill>
                  <a:srgbClr val="0000FF"/>
                </a:solidFill>
              </a:rPr>
              <a:t>NaN</a:t>
            </a:r>
            <a:r>
              <a:rPr lang="en-US" dirty="0" smtClean="0">
                <a:solidFill>
                  <a:srgbClr val="0000FF"/>
                </a:solidFill>
              </a:rPr>
              <a:t>)</a:t>
            </a:r>
            <a:r>
              <a:rPr lang="en-US" dirty="0" smtClean="0"/>
              <a:t> written E</a:t>
            </a:r>
            <a:r>
              <a:rPr lang="en-US" dirty="0"/>
              <a:t>=255 </a:t>
            </a:r>
            <a:r>
              <a:rPr lang="en-US" dirty="0" smtClean="0"/>
              <a:t>&amp; m bits ≠0</a:t>
            </a:r>
          </a:p>
          <a:p>
            <a:pPr lvl="2"/>
            <a:r>
              <a:rPr lang="en-US" sz="2800" dirty="0" smtClean="0">
                <a:solidFill>
                  <a:srgbClr val="00B050"/>
                </a:solidFill>
              </a:rPr>
              <a:t>Example computations that have a result of </a:t>
            </a:r>
            <a:r>
              <a:rPr lang="en-US" sz="2800" dirty="0" err="1" smtClean="0">
                <a:solidFill>
                  <a:srgbClr val="00B050"/>
                </a:solidFill>
              </a:rPr>
              <a:t>NaN</a:t>
            </a:r>
            <a:r>
              <a:rPr lang="en-US" sz="2800" dirty="0" smtClean="0"/>
              <a:t>:</a:t>
            </a:r>
            <a:br>
              <a:rPr lang="en-US" sz="2800" dirty="0" smtClean="0"/>
            </a:br>
            <a:r>
              <a:rPr lang="en-US" sz="2800" dirty="0" smtClean="0"/>
              <a:t>0</a:t>
            </a:r>
            <a:r>
              <a:rPr lang="en-US" sz="2800" dirty="0"/>
              <a:t>/0 , x+∞ , √-x </a:t>
            </a:r>
            <a:r>
              <a:rPr lang="en-US" sz="2800" dirty="0" smtClean="0"/>
              <a:t>,</a:t>
            </a:r>
            <a:br>
              <a:rPr lang="en-US" sz="2800" dirty="0" smtClean="0"/>
            </a:br>
            <a:r>
              <a:rPr lang="en-US" sz="2800" dirty="0" smtClean="0"/>
              <a:t>&gt; or &lt; applied </a:t>
            </a:r>
            <a:r>
              <a:rPr lang="en-US" sz="2800" dirty="0"/>
              <a:t>to unordered </a:t>
            </a:r>
            <a:r>
              <a:rPr lang="en-US" sz="2800" dirty="0" smtClean="0"/>
              <a:t>operands</a:t>
            </a:r>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28</a:t>
            </a:fld>
            <a:endParaRPr lang="en-US"/>
          </a:p>
        </p:txBody>
      </p:sp>
    </p:spTree>
    <p:extLst>
      <p:ext uri="{BB962C8B-B14F-4D97-AF65-F5344CB8AC3E}">
        <p14:creationId xmlns:p14="http://schemas.microsoft.com/office/powerpoint/2010/main" val="1634896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IEEE FP support for </a:t>
            </a:r>
            <a:r>
              <a:rPr lang="en-US" dirty="0" smtClean="0">
                <a:solidFill>
                  <a:srgbClr val="0070C0"/>
                </a:solidFill>
              </a:rPr>
              <a:t>low noise computation</a:t>
            </a:r>
            <a:endParaRPr lang="en-US" dirty="0">
              <a:solidFill>
                <a:srgbClr val="0070C0"/>
              </a:solidFill>
            </a:endParaRPr>
          </a:p>
        </p:txBody>
      </p:sp>
      <p:sp>
        <p:nvSpPr>
          <p:cNvPr id="4" name="Content Placeholder 3"/>
          <p:cNvSpPr>
            <a:spLocks noGrp="1"/>
          </p:cNvSpPr>
          <p:nvPr>
            <p:ph idx="1"/>
          </p:nvPr>
        </p:nvSpPr>
        <p:spPr>
          <a:xfrm>
            <a:off x="457199" y="1600199"/>
            <a:ext cx="8425152" cy="5048081"/>
          </a:xfrm>
        </p:spPr>
        <p:txBody>
          <a:bodyPr>
            <a:normAutofit fontScale="92500"/>
          </a:bodyPr>
          <a:lstStyle/>
          <a:p>
            <a:r>
              <a:rPr lang="en-US" sz="3300" dirty="0" smtClean="0"/>
              <a:t>Rounding modes are crucial to retain precision</a:t>
            </a:r>
          </a:p>
          <a:p>
            <a:r>
              <a:rPr lang="en-US" sz="3300" dirty="0" smtClean="0"/>
              <a:t>Inaccurate rounding may inject noise into a computation:  result = true value + error</a:t>
            </a:r>
          </a:p>
          <a:p>
            <a:r>
              <a:rPr lang="en-US" sz="3300" dirty="0" smtClean="0"/>
              <a:t>Rounding modes in IEEE 754 FP</a:t>
            </a:r>
          </a:p>
          <a:p>
            <a:pPr lvl="1"/>
            <a:r>
              <a:rPr lang="en-US" sz="2900" dirty="0" smtClean="0"/>
              <a:t>Round to nearest:  As if computation was done with infinite precision (only slightly hard to do; this is the </a:t>
            </a:r>
            <a:r>
              <a:rPr lang="en-US" sz="2900" i="1" dirty="0" smtClean="0"/>
              <a:t>default</a:t>
            </a:r>
            <a:r>
              <a:rPr lang="en-US" sz="2900" dirty="0" smtClean="0"/>
              <a:t> mode)</a:t>
            </a:r>
          </a:p>
          <a:p>
            <a:pPr lvl="1"/>
            <a:r>
              <a:rPr lang="en-US" sz="2900" dirty="0" smtClean="0"/>
              <a:t>Round towards </a:t>
            </a:r>
            <a:r>
              <a:rPr lang="en-US" sz="2900" dirty="0"/>
              <a:t>+</a:t>
            </a:r>
            <a:r>
              <a:rPr lang="en-US" sz="2900" dirty="0" smtClean="0"/>
              <a:t>∞, round towards –∞</a:t>
            </a:r>
          </a:p>
          <a:p>
            <a:pPr lvl="1"/>
            <a:r>
              <a:rPr lang="en-US" sz="2900" dirty="0" smtClean="0"/>
              <a:t>Round towards 0 (simply drop some number of least significant digits, a.k.a. truncation)</a:t>
            </a:r>
          </a:p>
          <a:p>
            <a:endParaRPr lang="en-US" dirty="0"/>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29</a:t>
            </a:fld>
            <a:endParaRPr lang="en-US"/>
          </a:p>
        </p:txBody>
      </p:sp>
    </p:spTree>
    <p:extLst>
      <p:ext uri="{BB962C8B-B14F-4D97-AF65-F5344CB8AC3E}">
        <p14:creationId xmlns:p14="http://schemas.microsoft.com/office/powerpoint/2010/main" val="65364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addition in 1’s comp</a:t>
            </a:r>
            <a:endParaRPr lang="en-US" dirty="0"/>
          </a:p>
        </p:txBody>
      </p:sp>
      <p:sp>
        <p:nvSpPr>
          <p:cNvPr id="4" name="Content Placeholder 3"/>
          <p:cNvSpPr>
            <a:spLocks noGrp="1"/>
          </p:cNvSpPr>
          <p:nvPr>
            <p:ph sz="half" idx="1"/>
          </p:nvPr>
        </p:nvSpPr>
        <p:spPr>
          <a:xfrm>
            <a:off x="457200" y="1168400"/>
            <a:ext cx="4038600" cy="5257800"/>
          </a:xfrm>
        </p:spPr>
        <p:txBody>
          <a:bodyPr>
            <a:normAutofit fontScale="85000" lnSpcReduction="20000"/>
          </a:bodyPr>
          <a:lstStyle/>
          <a:p>
            <a:pPr marL="0" indent="0">
              <a:buNone/>
            </a:pPr>
            <a:r>
              <a:rPr lang="en-US" dirty="0" smtClean="0"/>
              <a:t>     2	=	    0 0 1 0</a:t>
            </a:r>
          </a:p>
          <a:p>
            <a:pPr marL="0" indent="0">
              <a:buNone/>
            </a:pPr>
            <a:r>
              <a:rPr lang="en-US" u="sng" dirty="0" smtClean="0"/>
              <a:t>+ -3</a:t>
            </a:r>
            <a:r>
              <a:rPr lang="en-US" dirty="0" smtClean="0"/>
              <a:t>	=	</a:t>
            </a:r>
            <a:r>
              <a:rPr lang="en-US" u="sng" dirty="0" smtClean="0"/>
              <a:t>+  1 1 0 0</a:t>
            </a:r>
          </a:p>
          <a:p>
            <a:pPr marL="0" indent="0">
              <a:buNone/>
            </a:pPr>
            <a:r>
              <a:rPr lang="en-US" dirty="0" smtClean="0"/>
              <a:t>   -1	=  	 </a:t>
            </a:r>
            <a:r>
              <a:rPr lang="en-US" dirty="0" smtClean="0">
                <a:solidFill>
                  <a:srgbClr val="0000FF"/>
                </a:solidFill>
              </a:rPr>
              <a:t>0 </a:t>
            </a:r>
            <a:r>
              <a:rPr lang="en-US" dirty="0" smtClean="0"/>
              <a:t>1 1 1 0</a:t>
            </a:r>
          </a:p>
          <a:p>
            <a:pPr marL="0" indent="0">
              <a:buNone/>
            </a:pPr>
            <a:r>
              <a:rPr lang="en-US" dirty="0"/>
              <a:t>	</a:t>
            </a:r>
            <a:r>
              <a:rPr lang="en-US" dirty="0" smtClean="0"/>
              <a:t>	C</a:t>
            </a:r>
            <a:r>
              <a:rPr lang="en-US" baseline="-25000" dirty="0"/>
              <a:t>3</a:t>
            </a:r>
            <a:r>
              <a:rPr lang="en-US" dirty="0" smtClean="0"/>
              <a:t>S</a:t>
            </a:r>
            <a:r>
              <a:rPr lang="en-US" baseline="-25000" dirty="0" smtClean="0"/>
              <a:t>3</a:t>
            </a:r>
            <a:r>
              <a:rPr lang="en-US" dirty="0" smtClean="0"/>
              <a:t>S</a:t>
            </a:r>
            <a:r>
              <a:rPr lang="en-US" baseline="-25000" dirty="0" smtClean="0"/>
              <a:t>2</a:t>
            </a:r>
            <a:r>
              <a:rPr lang="en-US" dirty="0" smtClean="0"/>
              <a:t>S</a:t>
            </a:r>
            <a:r>
              <a:rPr lang="en-US" baseline="-25000" dirty="0" smtClean="0"/>
              <a:t>1</a:t>
            </a:r>
            <a:r>
              <a:rPr lang="en-US" dirty="0" smtClean="0"/>
              <a:t>S</a:t>
            </a:r>
            <a:r>
              <a:rPr lang="en-US" baseline="-25000" dirty="0" smtClean="0"/>
              <a:t>0</a:t>
            </a:r>
            <a:endParaRPr lang="en-US" dirty="0" smtClean="0"/>
          </a:p>
          <a:p>
            <a:pPr marL="0" indent="0">
              <a:buNone/>
            </a:pPr>
            <a:r>
              <a:rPr lang="en-US" dirty="0" smtClean="0"/>
              <a:t>• Why show blue C</a:t>
            </a:r>
            <a:r>
              <a:rPr lang="en-US" baseline="-25000" dirty="0" smtClean="0"/>
              <a:t>3</a:t>
            </a:r>
            <a:r>
              <a:rPr lang="en-US" dirty="0" smtClean="0"/>
              <a:t> = 0?</a:t>
            </a:r>
            <a:br>
              <a:rPr lang="en-US" dirty="0" smtClean="0"/>
            </a:br>
            <a:r>
              <a:rPr lang="en-US" dirty="0" smtClean="0"/>
              <a:t>   Full adder (FA) will create it. </a:t>
            </a:r>
            <a:br>
              <a:rPr lang="en-US" dirty="0" smtClean="0"/>
            </a:br>
            <a:r>
              <a:rPr lang="en-US" dirty="0" smtClean="0"/>
              <a:t>•</a:t>
            </a:r>
            <a:r>
              <a:rPr lang="en-US" dirty="0"/>
              <a:t> </a:t>
            </a:r>
            <a:r>
              <a:rPr lang="en-US" dirty="0" smtClean="0">
                <a:solidFill>
                  <a:srgbClr val="00B050"/>
                </a:solidFill>
              </a:rPr>
              <a:t>Is the result correct?</a:t>
            </a:r>
            <a:endParaRPr lang="en-US" dirty="0">
              <a:solidFill>
                <a:srgbClr val="00B050"/>
              </a:solidFill>
            </a:endParaRPr>
          </a:p>
          <a:p>
            <a:pPr marL="0" indent="0">
              <a:buNone/>
            </a:pPr>
            <a:r>
              <a:rPr lang="en-US" dirty="0" smtClean="0"/>
              <a:t>• 1110 sum is negative</a:t>
            </a:r>
            <a:br>
              <a:rPr lang="en-US" dirty="0" smtClean="0"/>
            </a:br>
            <a:r>
              <a:rPr lang="en-US" dirty="0" smtClean="0"/>
              <a:t>   because sign bit = 1.</a:t>
            </a:r>
            <a:br>
              <a:rPr lang="en-US" dirty="0" smtClean="0"/>
            </a:br>
            <a:r>
              <a:rPr lang="en-US" dirty="0" smtClean="0"/>
              <a:t>• What is magnitude of result?</a:t>
            </a:r>
            <a:br>
              <a:rPr lang="en-US" dirty="0" smtClean="0"/>
            </a:br>
            <a:r>
              <a:rPr lang="en-US" dirty="0" smtClean="0"/>
              <a:t>Bitwise negate to obtain positive counterpart to see magnitude clearly:</a:t>
            </a:r>
            <a:br>
              <a:rPr lang="en-US" dirty="0" smtClean="0"/>
            </a:br>
            <a:r>
              <a:rPr lang="en-US" dirty="0" smtClean="0"/>
              <a:t>           |1110|=0001= 1</a:t>
            </a:r>
            <a:r>
              <a:rPr lang="en-US" baseline="-25000" dirty="0" smtClean="0"/>
              <a:t>(base 10) </a:t>
            </a:r>
          </a:p>
          <a:p>
            <a:pPr marL="0" indent="0">
              <a:buNone/>
            </a:pPr>
            <a:r>
              <a:rPr lang="en-US" dirty="0"/>
              <a:t>• </a:t>
            </a:r>
            <a:r>
              <a:rPr lang="en-US" dirty="0" smtClean="0"/>
              <a:t>1110 = -1</a:t>
            </a:r>
            <a:r>
              <a:rPr lang="en-US" baseline="-25000" dirty="0" smtClean="0"/>
              <a:t>10 </a:t>
            </a:r>
            <a:r>
              <a:rPr lang="en-US" dirty="0" smtClean="0"/>
              <a:t>, </a:t>
            </a:r>
            <a:r>
              <a:rPr lang="en-US" dirty="0" smtClean="0">
                <a:solidFill>
                  <a:srgbClr val="00B050"/>
                </a:solidFill>
              </a:rPr>
              <a:t>result is correct</a:t>
            </a:r>
            <a:endParaRPr lang="en-US" dirty="0">
              <a:solidFill>
                <a:srgbClr val="00B050"/>
              </a:solidFill>
            </a:endParaRPr>
          </a:p>
        </p:txBody>
      </p:sp>
      <p:sp>
        <p:nvSpPr>
          <p:cNvPr id="5" name="Content Placeholder 4"/>
          <p:cNvSpPr>
            <a:spLocks noGrp="1"/>
          </p:cNvSpPr>
          <p:nvPr>
            <p:ph sz="half" idx="2"/>
          </p:nvPr>
        </p:nvSpPr>
        <p:spPr>
          <a:xfrm>
            <a:off x="4648200" y="1168400"/>
            <a:ext cx="4038600" cy="5257800"/>
          </a:xfrm>
        </p:spPr>
        <p:txBody>
          <a:bodyPr>
            <a:normAutofit fontScale="85000" lnSpcReduction="20000"/>
          </a:bodyPr>
          <a:lstStyle/>
          <a:p>
            <a:pPr marL="0" indent="0">
              <a:buNone/>
            </a:pPr>
            <a:r>
              <a:rPr lang="en-US" dirty="0" smtClean="0"/>
              <a:t>   -3	=</a:t>
            </a:r>
            <a:r>
              <a:rPr lang="en-US" dirty="0"/>
              <a:t>	   </a:t>
            </a:r>
            <a:r>
              <a:rPr lang="en-US" dirty="0" smtClean="0"/>
              <a:t> 1 1 0 0</a:t>
            </a:r>
            <a:endParaRPr lang="en-US" dirty="0"/>
          </a:p>
          <a:p>
            <a:pPr marL="0" indent="0">
              <a:buNone/>
            </a:pPr>
            <a:r>
              <a:rPr lang="en-US" u="sng" dirty="0"/>
              <a:t>+ </a:t>
            </a:r>
            <a:r>
              <a:rPr lang="en-US" u="sng" dirty="0" smtClean="0"/>
              <a:t> 7</a:t>
            </a:r>
            <a:r>
              <a:rPr lang="en-US" dirty="0"/>
              <a:t>	</a:t>
            </a:r>
            <a:r>
              <a:rPr lang="en-US" dirty="0" smtClean="0"/>
              <a:t>=	</a:t>
            </a:r>
            <a:r>
              <a:rPr lang="en-US" u="sng" dirty="0" smtClean="0"/>
              <a:t>+  0 1 </a:t>
            </a:r>
            <a:r>
              <a:rPr lang="en-US" u="sng" dirty="0"/>
              <a:t>1</a:t>
            </a:r>
            <a:r>
              <a:rPr lang="en-US" u="sng" dirty="0" smtClean="0"/>
              <a:t> 1</a:t>
            </a:r>
            <a:endParaRPr lang="en-US" u="sng" dirty="0"/>
          </a:p>
          <a:p>
            <a:pPr marL="0" indent="0">
              <a:buNone/>
            </a:pPr>
            <a:r>
              <a:rPr lang="en-US" dirty="0"/>
              <a:t>    </a:t>
            </a:r>
            <a:r>
              <a:rPr lang="en-US" dirty="0" smtClean="0"/>
              <a:t>4	=</a:t>
            </a:r>
            <a:r>
              <a:rPr lang="en-US" dirty="0"/>
              <a:t>	</a:t>
            </a:r>
            <a:r>
              <a:rPr lang="en-US" dirty="0">
                <a:solidFill>
                  <a:srgbClr val="0000FF"/>
                </a:solidFill>
              </a:rPr>
              <a:t> </a:t>
            </a:r>
            <a:r>
              <a:rPr lang="en-US" dirty="0" smtClean="0">
                <a:solidFill>
                  <a:srgbClr val="0000FF"/>
                </a:solidFill>
              </a:rPr>
              <a:t>1 </a:t>
            </a:r>
            <a:r>
              <a:rPr lang="en-US" dirty="0"/>
              <a:t>0</a:t>
            </a:r>
            <a:r>
              <a:rPr lang="en-US" dirty="0" smtClean="0"/>
              <a:t> 0 1 1</a:t>
            </a:r>
          </a:p>
          <a:p>
            <a:pPr marL="0" indent="0">
              <a:buNone/>
            </a:pPr>
            <a:r>
              <a:rPr lang="en-US" dirty="0" smtClean="0"/>
              <a:t>		C</a:t>
            </a:r>
            <a:r>
              <a:rPr lang="en-US" baseline="-25000" dirty="0" smtClean="0"/>
              <a:t>3</a:t>
            </a:r>
            <a:r>
              <a:rPr lang="en-US" dirty="0" smtClean="0"/>
              <a:t>S</a:t>
            </a:r>
            <a:r>
              <a:rPr lang="en-US" baseline="-25000" dirty="0" smtClean="0"/>
              <a:t>3</a:t>
            </a:r>
            <a:r>
              <a:rPr lang="en-US" dirty="0" smtClean="0"/>
              <a:t>S</a:t>
            </a:r>
            <a:r>
              <a:rPr lang="en-US" baseline="-25000" dirty="0" smtClean="0"/>
              <a:t>2</a:t>
            </a:r>
            <a:r>
              <a:rPr lang="en-US" dirty="0" smtClean="0"/>
              <a:t>S</a:t>
            </a:r>
            <a:r>
              <a:rPr lang="en-US" baseline="-25000" dirty="0" smtClean="0"/>
              <a:t>1</a:t>
            </a:r>
            <a:r>
              <a:rPr lang="en-US" dirty="0" smtClean="0"/>
              <a:t>S</a:t>
            </a:r>
            <a:r>
              <a:rPr lang="en-US" baseline="-25000" dirty="0" smtClean="0"/>
              <a:t>0</a:t>
            </a:r>
            <a:endParaRPr lang="en-US" dirty="0" smtClean="0"/>
          </a:p>
          <a:p>
            <a:pPr marL="0" indent="0">
              <a:buNone/>
            </a:pPr>
            <a:r>
              <a:rPr lang="en-US" dirty="0" smtClean="0"/>
              <a:t>• Full adder (FA) output,</a:t>
            </a:r>
            <a:br>
              <a:rPr lang="en-US" dirty="0" smtClean="0"/>
            </a:br>
            <a:r>
              <a:rPr lang="en-US" dirty="0" smtClean="0"/>
              <a:t>        |</a:t>
            </a:r>
            <a:r>
              <a:rPr lang="en-US" dirty="0"/>
              <a:t>0</a:t>
            </a:r>
            <a:r>
              <a:rPr lang="en-US" dirty="0" smtClean="0"/>
              <a:t>011| = 0011 = 3</a:t>
            </a:r>
            <a:r>
              <a:rPr lang="en-US" baseline="-25000" dirty="0" smtClean="0"/>
              <a:t>10</a:t>
            </a:r>
            <a:r>
              <a:rPr lang="en-US" dirty="0"/>
              <a:t/>
            </a:r>
            <a:br>
              <a:rPr lang="en-US" dirty="0"/>
            </a:br>
            <a:r>
              <a:rPr lang="en-US" dirty="0" smtClean="0"/>
              <a:t>   </a:t>
            </a:r>
            <a:r>
              <a:rPr lang="en-US" b="1" dirty="0" smtClean="0">
                <a:solidFill>
                  <a:srgbClr val="FF0000"/>
                </a:solidFill>
              </a:rPr>
              <a:t>Result is not correct.</a:t>
            </a:r>
          </a:p>
          <a:p>
            <a:pPr marL="0" indent="0">
              <a:buNone/>
            </a:pPr>
            <a:r>
              <a:rPr lang="en-US" dirty="0" smtClean="0"/>
              <a:t>• But, connecting C</a:t>
            </a:r>
            <a:r>
              <a:rPr lang="en-US" baseline="-25000" dirty="0" smtClean="0"/>
              <a:t>3</a:t>
            </a:r>
            <a:r>
              <a:rPr lang="en-US" dirty="0" smtClean="0"/>
              <a:t> to C</a:t>
            </a:r>
            <a:r>
              <a:rPr lang="en-US" baseline="-25000" dirty="0" smtClean="0"/>
              <a:t>IN</a:t>
            </a:r>
            <a:r>
              <a:rPr lang="en-US" dirty="0"/>
              <a:t/>
            </a:r>
            <a:br>
              <a:rPr lang="en-US" dirty="0"/>
            </a:br>
            <a:r>
              <a:rPr lang="en-US" dirty="0" smtClean="0"/>
              <a:t>   yields 0100, and</a:t>
            </a:r>
            <a:br>
              <a:rPr lang="en-US" dirty="0" smtClean="0"/>
            </a:br>
            <a:r>
              <a:rPr lang="en-US" dirty="0" smtClean="0"/>
              <a:t>    |0100|= 0100 = 4</a:t>
            </a:r>
            <a:r>
              <a:rPr lang="en-US" baseline="-25000" dirty="0" smtClean="0"/>
              <a:t>10</a:t>
            </a:r>
            <a:r>
              <a:rPr lang="en-US" dirty="0"/>
              <a:t/>
            </a:r>
            <a:br>
              <a:rPr lang="en-US" dirty="0"/>
            </a:br>
            <a:r>
              <a:rPr lang="en-US" dirty="0" smtClean="0"/>
              <a:t>• Sum = 0100 </a:t>
            </a:r>
            <a:r>
              <a:rPr lang="en-US" dirty="0"/>
              <a:t>=</a:t>
            </a:r>
            <a:r>
              <a:rPr lang="en-US" dirty="0" smtClean="0"/>
              <a:t> 4 has been</a:t>
            </a:r>
            <a:br>
              <a:rPr lang="en-US" dirty="0" smtClean="0"/>
            </a:br>
            <a:r>
              <a:rPr lang="en-US" dirty="0" smtClean="0"/>
              <a:t>   corrected.</a:t>
            </a:r>
          </a:p>
          <a:p>
            <a:pPr marL="0" indent="0">
              <a:buNone/>
            </a:pPr>
            <a:r>
              <a:rPr lang="en-US" dirty="0" smtClean="0">
                <a:solidFill>
                  <a:srgbClr val="0000FF"/>
                </a:solidFill>
              </a:rPr>
              <a:t>• </a:t>
            </a:r>
            <a:r>
              <a:rPr lang="en-US" i="1" dirty="0" smtClean="0">
                <a:solidFill>
                  <a:srgbClr val="0000FF"/>
                </a:solidFill>
              </a:rPr>
              <a:t>For 1’s complement, always add Carry Out of MSB to Carry In to LSB to “correct” the result</a:t>
            </a:r>
            <a:endParaRPr lang="en-US" i="1" dirty="0">
              <a:solidFill>
                <a:srgbClr val="0000FF"/>
              </a:solidFill>
            </a:endParaRPr>
          </a:p>
        </p:txBody>
      </p:sp>
      <p:sp>
        <p:nvSpPr>
          <p:cNvPr id="3" name="Date Placeholder 2"/>
          <p:cNvSpPr>
            <a:spLocks noGrp="1"/>
          </p:cNvSpPr>
          <p:nvPr>
            <p:ph type="dt" sz="half" idx="10"/>
          </p:nvPr>
        </p:nvSpPr>
        <p:spPr/>
        <p:txBody>
          <a:bodyPr/>
          <a:lstStyle/>
          <a:p>
            <a:r>
              <a:rPr lang="en-US" smtClean="0"/>
              <a:t>© 2017 by George B. Adams III</a:t>
            </a:r>
            <a:endParaRPr lang="en-US"/>
          </a:p>
        </p:txBody>
      </p:sp>
      <p:sp>
        <p:nvSpPr>
          <p:cNvPr id="6" name="Slide Number Placeholder 5"/>
          <p:cNvSpPr>
            <a:spLocks noGrp="1"/>
          </p:cNvSpPr>
          <p:nvPr>
            <p:ph type="sldNum" sz="quarter" idx="12"/>
          </p:nvPr>
        </p:nvSpPr>
        <p:spPr/>
        <p:txBody>
          <a:bodyPr/>
          <a:lstStyle/>
          <a:p>
            <a:fld id="{BA0F5024-359D-6B46-98D1-05D86B9A129A}" type="slidenum">
              <a:rPr lang="en-US" smtClean="0"/>
              <a:pPr/>
              <a:t>3</a:t>
            </a:fld>
            <a:endParaRPr lang="en-US"/>
          </a:p>
        </p:txBody>
      </p:sp>
    </p:spTree>
    <p:extLst>
      <p:ext uri="{BB962C8B-B14F-4D97-AF65-F5344CB8AC3E}">
        <p14:creationId xmlns:p14="http://schemas.microsoft.com/office/powerpoint/2010/main" val="182089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interpretation of FP</a:t>
            </a:r>
            <a:endParaRPr lang="en-US" dirty="0"/>
          </a:p>
        </p:txBody>
      </p:sp>
      <p:sp>
        <p:nvSpPr>
          <p:cNvPr id="3" name="Content Placeholder 2"/>
          <p:cNvSpPr>
            <a:spLocks noGrp="1"/>
          </p:cNvSpPr>
          <p:nvPr>
            <p:ph idx="1"/>
          </p:nvPr>
        </p:nvSpPr>
        <p:spPr>
          <a:xfrm>
            <a:off x="457199" y="1600200"/>
            <a:ext cx="8350865" cy="4905477"/>
          </a:xfrm>
        </p:spPr>
        <p:txBody>
          <a:bodyPr>
            <a:normAutofit fontScale="92500" lnSpcReduction="10000"/>
          </a:bodyPr>
          <a:lstStyle/>
          <a:p>
            <a:r>
              <a:rPr lang="en-US" dirty="0" smtClean="0"/>
              <a:t>Interpret the following bit string in IEEE FP, then write its value in decimal scientific notation</a:t>
            </a:r>
          </a:p>
          <a:p>
            <a:pPr>
              <a:buFont typeface="Lucida Grande"/>
              <a:buChar char=" "/>
            </a:pPr>
            <a:r>
              <a:rPr lang="en-US" dirty="0" smtClean="0"/>
              <a:t>1100  0001  1111  0000  0000  0000  0000  0000</a:t>
            </a:r>
            <a:br>
              <a:rPr lang="en-US" dirty="0" smtClean="0"/>
            </a:br>
            <a:endParaRPr lang="en-US" dirty="0" smtClean="0"/>
          </a:p>
          <a:p>
            <a:r>
              <a:rPr lang="en-US" dirty="0" smtClean="0">
                <a:solidFill>
                  <a:srgbClr val="FF6600"/>
                </a:solidFill>
              </a:rPr>
              <a:t>1  10000011  11100000000000000000000</a:t>
            </a:r>
            <a:r>
              <a:rPr lang="en-US" dirty="0" smtClean="0"/>
              <a:t> (</a:t>
            </a:r>
            <a:r>
              <a:rPr lang="en-US" dirty="0" err="1" smtClean="0"/>
              <a:t>sEM</a:t>
            </a:r>
            <a:r>
              <a:rPr lang="en-US" dirty="0" smtClean="0"/>
              <a:t>)</a:t>
            </a:r>
            <a:br>
              <a:rPr lang="en-US" dirty="0" smtClean="0"/>
            </a:br>
            <a:endParaRPr lang="en-US" dirty="0" smtClean="0"/>
          </a:p>
          <a:p>
            <a:r>
              <a:rPr lang="en-US" dirty="0" smtClean="0"/>
              <a:t>Recalling hidden 1, three IEEE FP fields literally say</a:t>
            </a:r>
            <a:br>
              <a:rPr lang="en-US" dirty="0" smtClean="0"/>
            </a:br>
            <a:r>
              <a:rPr lang="en-US" dirty="0" smtClean="0"/>
              <a:t>      </a:t>
            </a:r>
            <a:r>
              <a:rPr lang="en-US" dirty="0" smtClean="0">
                <a:solidFill>
                  <a:srgbClr val="FF6600"/>
                </a:solidFill>
              </a:rPr>
              <a:t>–</a:t>
            </a:r>
            <a:r>
              <a:rPr lang="en-US" dirty="0" smtClean="0"/>
              <a:t>   </a:t>
            </a:r>
            <a:r>
              <a:rPr lang="en-US" dirty="0" smtClean="0">
                <a:solidFill>
                  <a:srgbClr val="FF6600"/>
                </a:solidFill>
              </a:rPr>
              <a:t>131</a:t>
            </a:r>
            <a:r>
              <a:rPr lang="en-US" dirty="0" smtClean="0"/>
              <a:t>   1.</a:t>
            </a:r>
            <a:r>
              <a:rPr lang="en-US" dirty="0" smtClean="0">
                <a:solidFill>
                  <a:srgbClr val="FF6600"/>
                </a:solidFill>
              </a:rPr>
              <a:t>11100000000000000000000</a:t>
            </a:r>
            <a:r>
              <a:rPr lang="en-US" dirty="0" smtClean="0"/>
              <a:t/>
            </a:r>
            <a:br>
              <a:rPr lang="en-US" dirty="0" smtClean="0"/>
            </a:br>
            <a:r>
              <a:rPr lang="en-US" dirty="0" smtClean="0"/>
              <a:t>which is</a:t>
            </a:r>
            <a:r>
              <a:rPr lang="en-US" dirty="0"/>
              <a:t> </a:t>
            </a:r>
            <a:r>
              <a:rPr lang="en-US" dirty="0" smtClean="0"/>
              <a:t> -1.111 x 2</a:t>
            </a:r>
            <a:r>
              <a:rPr lang="en-US" baseline="30000" dirty="0" smtClean="0"/>
              <a:t>131–127</a:t>
            </a:r>
            <a:r>
              <a:rPr lang="en-US" dirty="0" smtClean="0"/>
              <a:t> = </a:t>
            </a:r>
            <a:r>
              <a:rPr lang="en-US" dirty="0" smtClean="0">
                <a:solidFill>
                  <a:srgbClr val="0000FF"/>
                </a:solidFill>
              </a:rPr>
              <a:t>-1.111 x 2</a:t>
            </a:r>
            <a:r>
              <a:rPr lang="en-US" baseline="30000" dirty="0" smtClean="0">
                <a:solidFill>
                  <a:srgbClr val="0000FF"/>
                </a:solidFill>
              </a:rPr>
              <a:t>4</a:t>
            </a: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30</a:t>
            </a:fld>
            <a:endParaRPr lang="en-US"/>
          </a:p>
        </p:txBody>
      </p:sp>
    </p:spTree>
    <p:extLst>
      <p:ext uri="{BB962C8B-B14F-4D97-AF65-F5344CB8AC3E}">
        <p14:creationId xmlns:p14="http://schemas.microsoft.com/office/powerpoint/2010/main" val="136089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Conversion between bases</a:t>
            </a:r>
            <a:endParaRPr lang="en-US" dirty="0"/>
          </a:p>
        </p:txBody>
      </p:sp>
      <p:sp>
        <p:nvSpPr>
          <p:cNvPr id="3" name="Content Placeholder 2"/>
          <p:cNvSpPr>
            <a:spLocks noGrp="1"/>
          </p:cNvSpPr>
          <p:nvPr>
            <p:ph idx="1"/>
          </p:nvPr>
        </p:nvSpPr>
        <p:spPr>
          <a:xfrm>
            <a:off x="457199" y="1160586"/>
            <a:ext cx="8350865" cy="5345092"/>
          </a:xfrm>
        </p:spPr>
        <p:txBody>
          <a:bodyPr>
            <a:normAutofit fontScale="92500" lnSpcReduction="10000"/>
          </a:bodyPr>
          <a:lstStyle/>
          <a:p>
            <a:r>
              <a:rPr lang="en-US" dirty="0" smtClean="0"/>
              <a:t>Normalized, weighted positional form is</a:t>
            </a:r>
            <a:br>
              <a:rPr lang="en-US" dirty="0" smtClean="0"/>
            </a:br>
            <a:r>
              <a:rPr lang="en-US" dirty="0" smtClean="0"/>
              <a:t>d</a:t>
            </a:r>
            <a:r>
              <a:rPr lang="en-US" baseline="-25000" dirty="0" smtClean="0"/>
              <a:t>0</a:t>
            </a:r>
            <a:r>
              <a:rPr lang="en-US" dirty="0" smtClean="0"/>
              <a:t>r</a:t>
            </a:r>
            <a:r>
              <a:rPr lang="en-US" baseline="30000" dirty="0" smtClean="0"/>
              <a:t>0</a:t>
            </a:r>
            <a:r>
              <a:rPr lang="en-US" dirty="0" smtClean="0"/>
              <a:t> + d</a:t>
            </a:r>
            <a:r>
              <a:rPr lang="en-US" baseline="-25000" dirty="0"/>
              <a:t>-</a:t>
            </a:r>
            <a:r>
              <a:rPr lang="en-US" baseline="-25000" dirty="0" smtClean="0"/>
              <a:t>1</a:t>
            </a:r>
            <a:r>
              <a:rPr lang="en-US" dirty="0" smtClean="0"/>
              <a:t>r</a:t>
            </a:r>
            <a:r>
              <a:rPr lang="en-US" baseline="30000" dirty="0" smtClean="0"/>
              <a:t>-</a:t>
            </a:r>
            <a:r>
              <a:rPr lang="en-US" baseline="30000" dirty="0"/>
              <a:t>1</a:t>
            </a:r>
            <a:r>
              <a:rPr lang="en-US" dirty="0"/>
              <a:t> +…+ d</a:t>
            </a:r>
            <a:r>
              <a:rPr lang="en-US" baseline="-25000" dirty="0"/>
              <a:t>-</a:t>
            </a:r>
            <a:r>
              <a:rPr lang="en-US" baseline="-25000" dirty="0" err="1" smtClean="0"/>
              <a:t>j</a:t>
            </a:r>
            <a:r>
              <a:rPr lang="en-US" dirty="0" err="1" smtClean="0"/>
              <a:t>r</a:t>
            </a:r>
            <a:r>
              <a:rPr lang="en-US" baseline="30000" dirty="0" smtClean="0"/>
              <a:t>-j </a:t>
            </a:r>
            <a:r>
              <a:rPr lang="en-US" dirty="0"/>
              <a:t> </a:t>
            </a:r>
            <a:r>
              <a:rPr lang="en-US" dirty="0" smtClean="0"/>
              <a:t>x </a:t>
            </a:r>
            <a:r>
              <a:rPr lang="en-US" dirty="0" err="1" smtClean="0"/>
              <a:t>r</a:t>
            </a:r>
            <a:r>
              <a:rPr lang="en-US" baseline="30000" dirty="0" err="1" smtClean="0"/>
              <a:t>B</a:t>
            </a:r>
            <a:r>
              <a:rPr lang="en-US" dirty="0" smtClean="0"/>
              <a:t> = d</a:t>
            </a:r>
            <a:r>
              <a:rPr lang="en-US" baseline="-25000" dirty="0" smtClean="0"/>
              <a:t>0</a:t>
            </a:r>
            <a:r>
              <a:rPr lang="en-US" dirty="0" smtClean="0"/>
              <a:t>.d</a:t>
            </a:r>
            <a:r>
              <a:rPr lang="en-US" baseline="-25000" dirty="0" smtClean="0"/>
              <a:t>-1</a:t>
            </a:r>
            <a:r>
              <a:rPr lang="is-IS" dirty="0" smtClean="0"/>
              <a:t>…d</a:t>
            </a:r>
            <a:r>
              <a:rPr lang="is-IS" baseline="-25000" dirty="0" smtClean="0"/>
              <a:t>-j</a:t>
            </a:r>
            <a:r>
              <a:rPr lang="is-IS" dirty="0" smtClean="0"/>
              <a:t> x </a:t>
            </a:r>
            <a:r>
              <a:rPr lang="en-US" dirty="0" err="1" smtClean="0"/>
              <a:t>r</a:t>
            </a:r>
            <a:r>
              <a:rPr lang="en-US" baseline="30000" dirty="0" err="1" smtClean="0"/>
              <a:t>B</a:t>
            </a:r>
            <a:endParaRPr lang="en-US" dirty="0"/>
          </a:p>
          <a:p>
            <a:r>
              <a:rPr lang="en-US" dirty="0" err="1" smtClean="0"/>
              <a:t>Denormalize</a:t>
            </a:r>
            <a:r>
              <a:rPr lang="en-US" dirty="0" smtClean="0"/>
              <a:t> to obtain exponent=0</a:t>
            </a:r>
          </a:p>
          <a:p>
            <a:r>
              <a:rPr lang="en-US" dirty="0" smtClean="0">
                <a:solidFill>
                  <a:srgbClr val="FF6600"/>
                </a:solidFill>
              </a:rPr>
              <a:t>2</a:t>
            </a:r>
            <a:r>
              <a:rPr lang="en-US" baseline="30000" dirty="0" smtClean="0">
                <a:solidFill>
                  <a:srgbClr val="FF6600"/>
                </a:solidFill>
              </a:rPr>
              <a:t>0</a:t>
            </a:r>
            <a:r>
              <a:rPr lang="en-US" dirty="0" smtClean="0">
                <a:solidFill>
                  <a:srgbClr val="FF6600"/>
                </a:solidFill>
              </a:rPr>
              <a:t> = Y</a:t>
            </a:r>
            <a:r>
              <a:rPr lang="en-US" baseline="30000" dirty="0" smtClean="0">
                <a:solidFill>
                  <a:srgbClr val="FF6600"/>
                </a:solidFill>
              </a:rPr>
              <a:t>0</a:t>
            </a:r>
            <a:r>
              <a:rPr lang="en-US" dirty="0" smtClean="0"/>
              <a:t> for any Y a positive integer, so</a:t>
            </a:r>
          </a:p>
          <a:p>
            <a:pPr lvl="1"/>
            <a:r>
              <a:rPr lang="en-US" dirty="0"/>
              <a:t>s</a:t>
            </a:r>
            <a:r>
              <a:rPr lang="en-US" dirty="0" smtClean="0"/>
              <a:t>hift mantissa binary point to be compatible with 2</a:t>
            </a:r>
            <a:r>
              <a:rPr lang="en-US" baseline="30000" dirty="0" smtClean="0"/>
              <a:t>0</a:t>
            </a:r>
            <a:endParaRPr lang="en-US" dirty="0"/>
          </a:p>
          <a:p>
            <a:pPr lvl="1"/>
            <a:r>
              <a:rPr lang="en-US" dirty="0"/>
              <a:t>n</a:t>
            </a:r>
            <a:r>
              <a:rPr lang="en-US" dirty="0" smtClean="0"/>
              <a:t>ow can replace base 2 with base Y as Y</a:t>
            </a:r>
            <a:r>
              <a:rPr lang="en-US" baseline="30000" dirty="0" smtClean="0"/>
              <a:t>0</a:t>
            </a:r>
            <a:endParaRPr lang="en-US" dirty="0" smtClean="0"/>
          </a:p>
          <a:p>
            <a:pPr lvl="1"/>
            <a:r>
              <a:rPr lang="en-US" dirty="0" smtClean="0"/>
              <a:t>then convert mantissa from base 2 to base Y and re-</a:t>
            </a:r>
            <a:r>
              <a:rPr lang="en-US" dirty="0" err="1" smtClean="0"/>
              <a:t>normallize</a:t>
            </a:r>
            <a:endParaRPr lang="en-US" dirty="0" smtClean="0"/>
          </a:p>
          <a:p>
            <a:r>
              <a:rPr lang="en-US" dirty="0" smtClean="0"/>
              <a:t>Example:	-</a:t>
            </a:r>
            <a:r>
              <a:rPr lang="en-US" dirty="0">
                <a:solidFill>
                  <a:srgbClr val="0000FF"/>
                </a:solidFill>
              </a:rPr>
              <a:t>1.111</a:t>
            </a:r>
            <a:r>
              <a:rPr lang="en-US" dirty="0"/>
              <a:t> x </a:t>
            </a:r>
            <a:r>
              <a:rPr lang="en-US" dirty="0" smtClean="0"/>
              <a:t>2</a:t>
            </a:r>
            <a:r>
              <a:rPr lang="en-US" baseline="30000" dirty="0" smtClean="0">
                <a:solidFill>
                  <a:srgbClr val="0000FF"/>
                </a:solidFill>
              </a:rPr>
              <a:t>4</a:t>
            </a:r>
            <a:r>
              <a:rPr lang="en-US" dirty="0"/>
              <a:t> </a:t>
            </a:r>
            <a:r>
              <a:rPr lang="en-US" dirty="0" smtClean="0"/>
              <a:t>=</a:t>
            </a:r>
            <a:r>
              <a:rPr lang="en-US" baseline="30000" dirty="0" smtClean="0"/>
              <a:t> </a:t>
            </a:r>
            <a:r>
              <a:rPr lang="en-US" dirty="0" smtClean="0"/>
              <a:t>-</a:t>
            </a:r>
            <a:r>
              <a:rPr lang="en-US" dirty="0" smtClean="0">
                <a:solidFill>
                  <a:srgbClr val="0000FF"/>
                </a:solidFill>
              </a:rPr>
              <a:t>11110</a:t>
            </a:r>
            <a:r>
              <a:rPr lang="en-US" dirty="0" smtClean="0"/>
              <a:t>.0 x </a:t>
            </a:r>
            <a:r>
              <a:rPr lang="en-US" dirty="0" smtClean="0">
                <a:solidFill>
                  <a:srgbClr val="FF6600"/>
                </a:solidFill>
              </a:rPr>
              <a:t>2</a:t>
            </a:r>
            <a:r>
              <a:rPr lang="en-US" baseline="30000" dirty="0" smtClean="0">
                <a:solidFill>
                  <a:srgbClr val="FF6600"/>
                </a:solidFill>
              </a:rPr>
              <a:t>0</a:t>
            </a:r>
            <a:r>
              <a:rPr lang="en-US" dirty="0" smtClean="0"/>
              <a:t>						= -</a:t>
            </a:r>
            <a:r>
              <a:rPr lang="en-US" dirty="0" smtClean="0">
                <a:solidFill>
                  <a:srgbClr val="0000FF"/>
                </a:solidFill>
              </a:rPr>
              <a:t>30</a:t>
            </a:r>
            <a:r>
              <a:rPr lang="en-US" dirty="0" smtClean="0"/>
              <a:t>.0 x </a:t>
            </a:r>
            <a:r>
              <a:rPr lang="en-US" dirty="0" smtClean="0">
                <a:solidFill>
                  <a:srgbClr val="FF6600"/>
                </a:solidFill>
              </a:rPr>
              <a:t>10</a:t>
            </a:r>
            <a:r>
              <a:rPr lang="en-US" baseline="30000" dirty="0" smtClean="0">
                <a:solidFill>
                  <a:srgbClr val="FF6600"/>
                </a:solidFill>
              </a:rPr>
              <a:t>0</a:t>
            </a:r>
            <a:r>
              <a:rPr lang="en-US" dirty="0" smtClean="0"/>
              <a:t>						= </a:t>
            </a:r>
            <a:r>
              <a:rPr lang="en-US" dirty="0" smtClean="0">
                <a:solidFill>
                  <a:srgbClr val="0000FF"/>
                </a:solidFill>
              </a:rPr>
              <a:t>-3.0 x 10</a:t>
            </a:r>
            <a:r>
              <a:rPr lang="en-US" baseline="30000" dirty="0" smtClean="0">
                <a:solidFill>
                  <a:srgbClr val="0000FF"/>
                </a:solidFill>
              </a:rPr>
              <a:t>1</a:t>
            </a:r>
            <a:endParaRPr lang="en-US" dirty="0" smtClean="0">
              <a:solidFill>
                <a:srgbClr val="0000FF"/>
              </a:solidFill>
            </a:endParaRP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31</a:t>
            </a:fld>
            <a:endParaRPr lang="en-US"/>
          </a:p>
        </p:txBody>
      </p:sp>
    </p:spTree>
    <p:extLst>
      <p:ext uri="{BB962C8B-B14F-4D97-AF65-F5344CB8AC3E}">
        <p14:creationId xmlns:p14="http://schemas.microsoft.com/office/powerpoint/2010/main" val="185646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decimal scientific to FP</a:t>
            </a:r>
            <a:endParaRPr lang="en-US" dirty="0"/>
          </a:p>
        </p:txBody>
      </p:sp>
      <p:sp>
        <p:nvSpPr>
          <p:cNvPr id="3" name="Content Placeholder 2"/>
          <p:cNvSpPr>
            <a:spLocks noGrp="1"/>
          </p:cNvSpPr>
          <p:nvPr>
            <p:ph idx="1"/>
          </p:nvPr>
        </p:nvSpPr>
        <p:spPr>
          <a:xfrm>
            <a:off x="457200" y="1222963"/>
            <a:ext cx="8229600" cy="5498511"/>
          </a:xfrm>
        </p:spPr>
        <p:txBody>
          <a:bodyPr>
            <a:normAutofit fontScale="77500" lnSpcReduction="20000"/>
          </a:bodyPr>
          <a:lstStyle/>
          <a:p>
            <a:r>
              <a:rPr lang="en-US" dirty="0" smtClean="0"/>
              <a:t>What bit string represents -9.175 x 10</a:t>
            </a:r>
            <a:r>
              <a:rPr lang="en-US" baseline="30000" dirty="0" smtClean="0"/>
              <a:t>1</a:t>
            </a:r>
            <a:r>
              <a:rPr lang="en-US" dirty="0" smtClean="0"/>
              <a:t> in IEEE FP?</a:t>
            </a:r>
          </a:p>
          <a:p>
            <a:r>
              <a:rPr lang="en-US" dirty="0" smtClean="0"/>
              <a:t>Step 1:  determine sign bit   Sign = –</a:t>
            </a:r>
          </a:p>
          <a:p>
            <a:r>
              <a:rPr lang="en-US" dirty="0" smtClean="0"/>
              <a:t>Step 2:  </a:t>
            </a:r>
            <a:r>
              <a:rPr lang="en-US" dirty="0"/>
              <a:t>express -9.175 x 10</a:t>
            </a:r>
            <a:r>
              <a:rPr lang="en-US" baseline="30000" dirty="0"/>
              <a:t>1</a:t>
            </a:r>
            <a:r>
              <a:rPr lang="en-US" dirty="0" smtClean="0"/>
              <a:t> using x10</a:t>
            </a:r>
            <a:r>
              <a:rPr lang="en-US" baseline="30000" dirty="0" smtClean="0"/>
              <a:t>0</a:t>
            </a:r>
            <a:r>
              <a:rPr lang="en-US" dirty="0" smtClean="0"/>
              <a:t>:  91.75 x10</a:t>
            </a:r>
            <a:r>
              <a:rPr lang="en-US" baseline="30000" dirty="0" smtClean="0"/>
              <a:t>0</a:t>
            </a:r>
            <a:endParaRPr lang="en-US" dirty="0" smtClean="0"/>
          </a:p>
          <a:p>
            <a:r>
              <a:rPr lang="en-US" dirty="0" smtClean="0"/>
              <a:t>Step 3:  convert integer &amp; fraction of 91.75 to binary 						1011011.11 x10</a:t>
            </a:r>
            <a:r>
              <a:rPr lang="en-US" baseline="30000" dirty="0" smtClean="0"/>
              <a:t>0</a:t>
            </a:r>
            <a:r>
              <a:rPr lang="en-US" dirty="0" smtClean="0"/>
              <a:t> or, equally, x2</a:t>
            </a:r>
            <a:r>
              <a:rPr lang="en-US" baseline="30000" dirty="0" smtClean="0"/>
              <a:t>0</a:t>
            </a:r>
            <a:endParaRPr lang="en-US" dirty="0" smtClean="0"/>
          </a:p>
          <a:p>
            <a:r>
              <a:rPr lang="en-US" dirty="0" smtClean="0"/>
              <a:t>Step 4:  normalize binary rational number and use 2</a:t>
            </a:r>
            <a:r>
              <a:rPr lang="en-US" baseline="30000" dirty="0" smtClean="0"/>
              <a:t>a</a:t>
            </a:r>
            <a:r>
              <a:rPr lang="en-US" dirty="0" smtClean="0"/>
              <a:t/>
            </a:r>
            <a:br>
              <a:rPr lang="en-US" dirty="0" smtClean="0"/>
            </a:br>
            <a:r>
              <a:rPr lang="en-US" dirty="0" smtClean="0"/>
              <a:t>						1.01101111 x 2</a:t>
            </a:r>
            <a:r>
              <a:rPr lang="en-US" baseline="30000" dirty="0" smtClean="0"/>
              <a:t>6</a:t>
            </a:r>
          </a:p>
          <a:p>
            <a:r>
              <a:rPr lang="en-US" dirty="0" smtClean="0"/>
              <a:t>Step 5:  compute E=</a:t>
            </a:r>
            <a:r>
              <a:rPr lang="en-US" dirty="0" err="1" smtClean="0"/>
              <a:t>e+Bias</a:t>
            </a:r>
            <a:r>
              <a:rPr lang="en-US" dirty="0" smtClean="0"/>
              <a:t>=6+127=133= 10000101</a:t>
            </a:r>
          </a:p>
          <a:p>
            <a:r>
              <a:rPr lang="en-US" dirty="0" smtClean="0"/>
              <a:t>Step 6:  strip mantissa of MSB 1. and assemble fields</a:t>
            </a:r>
            <a:br>
              <a:rPr lang="en-US" dirty="0" smtClean="0"/>
            </a:br>
            <a:r>
              <a:rPr lang="en-US" dirty="0" smtClean="0"/>
              <a:t>                    1  10000101  01101111000000000000000</a:t>
            </a:r>
            <a:br>
              <a:rPr lang="en-US" dirty="0" smtClean="0"/>
            </a:br>
            <a:r>
              <a:rPr lang="en-US" dirty="0" smtClean="0">
                <a:solidFill>
                  <a:srgbClr val="0000FF"/>
                </a:solidFill>
              </a:rPr>
              <a:t>regrouped 1100 0010 1011 0111 1000 0000 0000 0000</a:t>
            </a:r>
            <a:r>
              <a:rPr lang="en-US" dirty="0" smtClean="0"/>
              <a:t/>
            </a:r>
            <a:br>
              <a:rPr lang="en-US" dirty="0" smtClean="0"/>
            </a:br>
            <a:r>
              <a:rPr lang="en-US" dirty="0" smtClean="0"/>
              <a:t>in hex    0x    C        2       B        7        8        0       0        0</a:t>
            </a:r>
            <a:br>
              <a:rPr lang="en-US" dirty="0" smtClean="0"/>
            </a:br>
            <a:r>
              <a:rPr lang="en-US" dirty="0" smtClean="0">
                <a:solidFill>
                  <a:srgbClr val="0000FF"/>
                </a:solidFill>
              </a:rPr>
              <a:t>or           OxC2B78000</a:t>
            </a:r>
            <a:endParaRPr lang="en-US" dirty="0">
              <a:solidFill>
                <a:srgbClr val="0000FF"/>
              </a:solidFill>
            </a:endParaRP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32</a:t>
            </a:fld>
            <a:endParaRPr lang="en-US"/>
          </a:p>
        </p:txBody>
      </p:sp>
    </p:spTree>
    <p:extLst>
      <p:ext uri="{BB962C8B-B14F-4D97-AF65-F5344CB8AC3E}">
        <p14:creationId xmlns:p14="http://schemas.microsoft.com/office/powerpoint/2010/main" val="84062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830" y="87070"/>
            <a:ext cx="8240861" cy="745196"/>
          </a:xfrm>
        </p:spPr>
        <p:txBody>
          <a:bodyPr>
            <a:normAutofit/>
          </a:bodyPr>
          <a:lstStyle/>
          <a:p>
            <a:r>
              <a:rPr lang="en-US" sz="3200" dirty="0" smtClean="0"/>
              <a:t>Steps in IEEE floating point ADD and SUB</a:t>
            </a:r>
            <a:endParaRPr lang="en-US" sz="3200" dirty="0"/>
          </a:p>
        </p:txBody>
      </p:sp>
      <p:sp>
        <p:nvSpPr>
          <p:cNvPr id="3" name="Content Placeholder 2"/>
          <p:cNvSpPr>
            <a:spLocks noGrp="1"/>
          </p:cNvSpPr>
          <p:nvPr>
            <p:ph idx="1"/>
          </p:nvPr>
        </p:nvSpPr>
        <p:spPr>
          <a:xfrm>
            <a:off x="486830" y="1099627"/>
            <a:ext cx="8378874" cy="4924814"/>
          </a:xfrm>
        </p:spPr>
        <p:txBody>
          <a:bodyPr/>
          <a:lstStyle/>
          <a:p>
            <a:r>
              <a:rPr lang="en-US" dirty="0" smtClean="0"/>
              <a:t>Align mantissas of operands (shift left or right)</a:t>
            </a:r>
          </a:p>
          <a:p>
            <a:r>
              <a:rPr lang="en-US" dirty="0" smtClean="0"/>
              <a:t>Add or subtract mantissas as usual</a:t>
            </a:r>
          </a:p>
          <a:p>
            <a:r>
              <a:rPr lang="en-US" dirty="0"/>
              <a:t>N</a:t>
            </a:r>
            <a:r>
              <a:rPr lang="en-US" dirty="0" smtClean="0"/>
              <a:t>ormalize mantissa of result (shift again)</a:t>
            </a:r>
          </a:p>
          <a:p>
            <a:r>
              <a:rPr lang="en-US" dirty="0" smtClean="0"/>
              <a:t>Round mantissa of result</a:t>
            </a:r>
          </a:p>
          <a:p>
            <a:r>
              <a:rPr lang="en-US" dirty="0" smtClean="0"/>
              <a:t>Check for overflow or underflow and other runtime anomalies (override bits in result as required)</a:t>
            </a:r>
            <a:br>
              <a:rPr lang="en-US" dirty="0" smtClean="0"/>
            </a:br>
            <a:r>
              <a:rPr lang="en-US" dirty="0" smtClean="0"/>
              <a:t/>
            </a:r>
            <a:br>
              <a:rPr lang="en-US" dirty="0" smtClean="0"/>
            </a:br>
            <a:r>
              <a:rPr lang="en-US" dirty="0" smtClean="0">
                <a:solidFill>
                  <a:srgbClr val="0070C0"/>
                </a:solidFill>
              </a:rPr>
              <a:t>Quite different from and more complex than integer addition and subtraction</a:t>
            </a:r>
            <a:endParaRPr lang="en-US" dirty="0">
              <a:solidFill>
                <a:srgbClr val="0070C0"/>
              </a:solidFill>
            </a:endParaRP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33</a:t>
            </a:fld>
            <a:endParaRPr lang="en-US"/>
          </a:p>
        </p:txBody>
      </p:sp>
    </p:spTree>
    <p:extLst>
      <p:ext uri="{BB962C8B-B14F-4D97-AF65-F5344CB8AC3E}">
        <p14:creationId xmlns:p14="http://schemas.microsoft.com/office/powerpoint/2010/main" val="967220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There are many representational forms</a:t>
            </a:r>
          </a:p>
          <a:p>
            <a:r>
              <a:rPr lang="en-US" dirty="0"/>
              <a:t>All programmers can expect to work with </a:t>
            </a:r>
            <a:r>
              <a:rPr lang="en-US" dirty="0" smtClean="0"/>
              <a:t>character, integer, and floating point </a:t>
            </a:r>
            <a:r>
              <a:rPr lang="en-US" dirty="0"/>
              <a:t>data representations</a:t>
            </a:r>
          </a:p>
          <a:p>
            <a:r>
              <a:rPr lang="en-US" dirty="0">
                <a:solidFill>
                  <a:srgbClr val="000000"/>
                </a:solidFill>
              </a:rPr>
              <a:t>Some programming tasks </a:t>
            </a:r>
            <a:r>
              <a:rPr lang="en-US" dirty="0" smtClean="0">
                <a:solidFill>
                  <a:srgbClr val="000000"/>
                </a:solidFill>
              </a:rPr>
              <a:t>benefit from </a:t>
            </a:r>
            <a:r>
              <a:rPr lang="en-US" dirty="0">
                <a:solidFill>
                  <a:srgbClr val="000000"/>
                </a:solidFill>
              </a:rPr>
              <a:t>specialized representational </a:t>
            </a:r>
            <a:r>
              <a:rPr lang="en-US" dirty="0" smtClean="0">
                <a:solidFill>
                  <a:srgbClr val="000000"/>
                </a:solidFill>
              </a:rPr>
              <a:t>forms (BCD, etc.)</a:t>
            </a:r>
            <a:endParaRPr lang="en-US" dirty="0">
              <a:solidFill>
                <a:srgbClr val="000000"/>
              </a:solidFill>
            </a:endParaRP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34</a:t>
            </a:fld>
            <a:endParaRPr lang="en-US"/>
          </a:p>
        </p:txBody>
      </p:sp>
    </p:spTree>
    <p:extLst>
      <p:ext uri="{BB962C8B-B14F-4D97-AF65-F5344CB8AC3E}">
        <p14:creationId xmlns:p14="http://schemas.microsoft.com/office/powerpoint/2010/main" val="1831491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1’s complement</a:t>
            </a:r>
            <a:endParaRPr lang="en-US" dirty="0"/>
          </a:p>
        </p:txBody>
      </p:sp>
      <p:sp>
        <p:nvSpPr>
          <p:cNvPr id="3" name="Content Placeholder 2"/>
          <p:cNvSpPr>
            <a:spLocks noGrp="1"/>
          </p:cNvSpPr>
          <p:nvPr>
            <p:ph idx="1"/>
          </p:nvPr>
        </p:nvSpPr>
        <p:spPr>
          <a:xfrm>
            <a:off x="486831" y="1171186"/>
            <a:ext cx="8172140" cy="4924814"/>
          </a:xfrm>
        </p:spPr>
        <p:txBody>
          <a:bodyPr/>
          <a:lstStyle/>
          <a:p>
            <a:r>
              <a:rPr lang="en-US" dirty="0" smtClean="0"/>
              <a:t>What </a:t>
            </a:r>
            <a:r>
              <a:rPr lang="en-US" dirty="0"/>
              <a:t>mathematical operations are </a:t>
            </a:r>
            <a:r>
              <a:rPr lang="en-US" dirty="0" smtClean="0"/>
              <a:t>not fast &amp; cheap?</a:t>
            </a:r>
          </a:p>
          <a:p>
            <a:pPr lvl="1"/>
            <a:r>
              <a:rPr lang="en-US" dirty="0" smtClean="0"/>
              <a:t>Addition and subtraction need </a:t>
            </a:r>
            <a:r>
              <a:rPr lang="en-US" dirty="0"/>
              <a:t>“end-around </a:t>
            </a:r>
            <a:r>
              <a:rPr lang="en-US" dirty="0" smtClean="0"/>
              <a:t>carry” to achieve correct result</a:t>
            </a:r>
          </a:p>
          <a:p>
            <a:pPr lvl="2"/>
            <a:r>
              <a:rPr lang="en-US" dirty="0" smtClean="0"/>
              <a:t>Connect Carry Out of MSB to Carry In to LSB</a:t>
            </a:r>
          </a:p>
          <a:p>
            <a:pPr lvl="2"/>
            <a:r>
              <a:rPr lang="en-US" dirty="0" smtClean="0"/>
              <a:t>End-Around-Carry increases 1’s complement ripple carry adder propagation delay by 2n gates because the end-</a:t>
            </a:r>
            <a:r>
              <a:rPr lang="en-US" dirty="0" err="1" smtClean="0"/>
              <a:t>arround</a:t>
            </a:r>
            <a:r>
              <a:rPr lang="en-US" dirty="0" smtClean="0"/>
              <a:t>-carry can propagate to the sum MSB</a:t>
            </a:r>
          </a:p>
          <a:p>
            <a:pPr lvl="1"/>
            <a:r>
              <a:rPr lang="en-US" dirty="0" smtClean="0"/>
              <a:t>Signed addition and subtraction, two </a:t>
            </a:r>
            <a:r>
              <a:rPr lang="en-US" dirty="0" smtClean="0">
                <a:solidFill>
                  <a:srgbClr val="0000FF"/>
                </a:solidFill>
              </a:rPr>
              <a:t>very popular</a:t>
            </a:r>
            <a:r>
              <a:rPr lang="en-US" dirty="0" smtClean="0"/>
              <a:t> operations, are noticeably slower than unsigned addition</a:t>
            </a:r>
            <a:endParaRPr lang="en-US" dirty="0"/>
          </a:p>
          <a:p>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4</a:t>
            </a:fld>
            <a:endParaRPr lang="en-US"/>
          </a:p>
        </p:txBody>
      </p:sp>
    </p:spTree>
    <p:extLst>
      <p:ext uri="{BB962C8B-B14F-4D97-AF65-F5344CB8AC3E}">
        <p14:creationId xmlns:p14="http://schemas.microsoft.com/office/powerpoint/2010/main" val="95559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Two’s complement integers</a:t>
            </a:r>
            <a:endParaRPr lang="en-US" dirty="0"/>
          </a:p>
        </p:txBody>
      </p:sp>
      <p:sp>
        <p:nvSpPr>
          <p:cNvPr id="3" name="Content Placeholder 2"/>
          <p:cNvSpPr>
            <a:spLocks noGrp="1"/>
          </p:cNvSpPr>
          <p:nvPr>
            <p:ph idx="1"/>
          </p:nvPr>
        </p:nvSpPr>
        <p:spPr/>
        <p:txBody>
          <a:bodyPr/>
          <a:lstStyle/>
          <a:p>
            <a:r>
              <a:rPr lang="en-US" dirty="0" smtClean="0"/>
              <a:t>Positive integers use weighted positional</a:t>
            </a:r>
          </a:p>
          <a:p>
            <a:r>
              <a:rPr lang="en-US" dirty="0" smtClean="0"/>
              <a:t>Negative integers formed by inverting all bits of corresponding positive value and adding 1</a:t>
            </a:r>
          </a:p>
          <a:p>
            <a:r>
              <a:rPr lang="en-US" dirty="0" smtClean="0"/>
              <a:t>Example in 4 bits</a:t>
            </a:r>
          </a:p>
          <a:p>
            <a:pPr lvl="1"/>
            <a:r>
              <a:rPr lang="en-US" dirty="0" smtClean="0"/>
              <a:t>0010 represents +2</a:t>
            </a:r>
          </a:p>
          <a:p>
            <a:pPr lvl="1"/>
            <a:r>
              <a:rPr lang="en-US" dirty="0" smtClean="0"/>
              <a:t>1110 represents -2; leftmost bit usable as sign</a:t>
            </a:r>
          </a:p>
          <a:p>
            <a:r>
              <a:rPr lang="en-US" dirty="0" smtClean="0"/>
              <a:t>Quirk:  one more negative integer than there are positive integers</a:t>
            </a:r>
          </a:p>
          <a:p>
            <a:r>
              <a:rPr lang="en-US" dirty="0" smtClean="0"/>
              <a:t>Only one representation for zero</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5</a:t>
            </a:fld>
            <a:endParaRPr lang="en-US"/>
          </a:p>
        </p:txBody>
      </p:sp>
    </p:spTree>
    <p:extLst>
      <p:ext uri="{BB962C8B-B14F-4D97-AF65-F5344CB8AC3E}">
        <p14:creationId xmlns:p14="http://schemas.microsoft.com/office/powerpoint/2010/main" val="163638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39.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0"/>
            <a:ext cx="8875059" cy="6858000"/>
          </a:xfrm>
          <a:prstGeom prst="rect">
            <a:avLst/>
          </a:prstGeom>
        </p:spPr>
      </p:pic>
      <p:sp>
        <p:nvSpPr>
          <p:cNvPr id="3" name="TextBox 2"/>
          <p:cNvSpPr txBox="1"/>
          <p:nvPr/>
        </p:nvSpPr>
        <p:spPr>
          <a:xfrm>
            <a:off x="3492490" y="6091381"/>
            <a:ext cx="5275590" cy="369332"/>
          </a:xfrm>
          <a:prstGeom prst="rect">
            <a:avLst/>
          </a:prstGeom>
          <a:noFill/>
        </p:spPr>
        <p:txBody>
          <a:bodyPr wrap="square" rtlCol="0">
            <a:spAutoFit/>
          </a:bodyPr>
          <a:lstStyle/>
          <a:p>
            <a:r>
              <a:rPr lang="en-US" dirty="0" smtClean="0"/>
              <a:t>(Again, written in decimal notation)</a:t>
            </a:r>
            <a:endParaRPr lang="en-US" dirty="0"/>
          </a:p>
        </p:txBody>
      </p:sp>
      <p:sp>
        <p:nvSpPr>
          <p:cNvPr id="4" name="TextBox 3"/>
          <p:cNvSpPr txBox="1"/>
          <p:nvPr/>
        </p:nvSpPr>
        <p:spPr>
          <a:xfrm>
            <a:off x="5546636" y="5882640"/>
            <a:ext cx="861774" cy="271869"/>
          </a:xfrm>
          <a:prstGeom prst="rect">
            <a:avLst/>
          </a:prstGeom>
          <a:noFill/>
        </p:spPr>
        <p:txBody>
          <a:bodyPr vert="vert" wrap="none" rtlCol="0">
            <a:spAutoFit/>
          </a:bodyPr>
          <a:lstStyle/>
          <a:p>
            <a:r>
              <a:rPr lang="en-US" sz="4400" dirty="0" smtClean="0"/>
              <a:t>}</a:t>
            </a:r>
            <a:endParaRPr lang="en-US" sz="1400" dirty="0"/>
          </a:p>
        </p:txBody>
      </p:sp>
      <p:sp>
        <p:nvSpPr>
          <p:cNvPr id="5" name="TextBox 4"/>
          <p:cNvSpPr txBox="1"/>
          <p:nvPr/>
        </p:nvSpPr>
        <p:spPr>
          <a:xfrm>
            <a:off x="3646716" y="5882640"/>
            <a:ext cx="861774" cy="271869"/>
          </a:xfrm>
          <a:prstGeom prst="rect">
            <a:avLst/>
          </a:prstGeom>
          <a:noFill/>
        </p:spPr>
        <p:txBody>
          <a:bodyPr vert="vert" wrap="none" rtlCol="0">
            <a:spAutoFit/>
          </a:bodyPr>
          <a:lstStyle/>
          <a:p>
            <a:r>
              <a:rPr lang="en-US" sz="4400" dirty="0" smtClean="0"/>
              <a:t>}</a:t>
            </a:r>
            <a:endParaRPr lang="en-US" sz="1400" dirty="0"/>
          </a:p>
        </p:txBody>
      </p:sp>
      <p:sp>
        <p:nvSpPr>
          <p:cNvPr id="6" name="Date Placeholder 5"/>
          <p:cNvSpPr>
            <a:spLocks noGrp="1"/>
          </p:cNvSpPr>
          <p:nvPr>
            <p:ph type="dt" sz="half" idx="10"/>
          </p:nvPr>
        </p:nvSpPr>
        <p:spPr/>
        <p:txBody>
          <a:bodyPr/>
          <a:lstStyle/>
          <a:p>
            <a:r>
              <a:rPr lang="en-US" smtClean="0"/>
              <a:t>© 2017 by George B. Adams III</a:t>
            </a:r>
            <a:endParaRPr lang="en-US"/>
          </a:p>
        </p:txBody>
      </p:sp>
      <p:sp>
        <p:nvSpPr>
          <p:cNvPr id="7" name="Slide Number Placeholder 6"/>
          <p:cNvSpPr>
            <a:spLocks noGrp="1"/>
          </p:cNvSpPr>
          <p:nvPr>
            <p:ph type="sldNum" sz="quarter" idx="12"/>
          </p:nvPr>
        </p:nvSpPr>
        <p:spPr/>
        <p:txBody>
          <a:bodyPr/>
          <a:lstStyle/>
          <a:p>
            <a:fld id="{01BC6648-A2D1-2B45-B1A1-07A4BC236D8A}" type="slidenum">
              <a:rPr lang="en-US" smtClean="0"/>
              <a:pPr/>
              <a:t>6</a:t>
            </a:fld>
            <a:endParaRPr lang="en-US"/>
          </a:p>
        </p:txBody>
      </p:sp>
    </p:spTree>
    <p:extLst>
      <p:ext uri="{BB962C8B-B14F-4D97-AF65-F5344CB8AC3E}">
        <p14:creationId xmlns:p14="http://schemas.microsoft.com/office/powerpoint/2010/main" val="2049951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comparing interpretations</a:t>
            </a:r>
            <a:endParaRPr lang="en-US" dirty="0"/>
          </a:p>
        </p:txBody>
      </p:sp>
      <p:graphicFrame>
        <p:nvGraphicFramePr>
          <p:cNvPr id="6" name="Content Placeholder 5"/>
          <p:cNvGraphicFramePr>
            <a:graphicFrameLocks noGrp="1"/>
          </p:cNvGraphicFramePr>
          <p:nvPr>
            <p:ph idx="1"/>
            <p:extLst/>
          </p:nvPr>
        </p:nvGraphicFramePr>
        <p:xfrm>
          <a:off x="487570" y="3697508"/>
          <a:ext cx="8247060" cy="2123440"/>
        </p:xfrm>
        <a:graphic>
          <a:graphicData uri="http://schemas.openxmlformats.org/drawingml/2006/table">
            <a:tbl>
              <a:tblPr firstRow="1" bandRow="1">
                <a:tableStyleId>{5C22544A-7EE6-4342-B048-85BDC9FD1C3A}</a:tableStyleId>
              </a:tblPr>
              <a:tblGrid>
                <a:gridCol w="1649412"/>
                <a:gridCol w="1649412"/>
                <a:gridCol w="1649412"/>
                <a:gridCol w="1649412"/>
                <a:gridCol w="1649412"/>
              </a:tblGrid>
              <a:tr h="0">
                <a:tc>
                  <a:txBody>
                    <a:bodyPr/>
                    <a:lstStyle/>
                    <a:p>
                      <a:pPr algn="ctr"/>
                      <a:r>
                        <a:rPr lang="en-US" dirty="0" smtClean="0">
                          <a:solidFill>
                            <a:schemeClr val="tx1"/>
                          </a:solidFill>
                        </a:rPr>
                        <a:t>Given binary string</a:t>
                      </a:r>
                      <a:endParaRPr lang="en-US" dirty="0">
                        <a:solidFill>
                          <a:schemeClr val="tx1"/>
                        </a:solidFill>
                      </a:endParaRPr>
                    </a:p>
                  </a:txBody>
                  <a:tcPr/>
                </a:tc>
                <a:tc>
                  <a:txBody>
                    <a:bodyPr/>
                    <a:lstStyle/>
                    <a:p>
                      <a:pPr algn="ctr"/>
                      <a:r>
                        <a:rPr lang="en-US" dirty="0" smtClean="0">
                          <a:solidFill>
                            <a:schemeClr val="tx1"/>
                          </a:solidFill>
                        </a:rPr>
                        <a:t>Unsigned integer</a:t>
                      </a:r>
                      <a:endParaRPr lang="en-US" dirty="0">
                        <a:solidFill>
                          <a:schemeClr val="tx1"/>
                        </a:solidFill>
                      </a:endParaRPr>
                    </a:p>
                  </a:txBody>
                  <a:tcPr/>
                </a:tc>
                <a:tc>
                  <a:txBody>
                    <a:bodyPr/>
                    <a:lstStyle/>
                    <a:p>
                      <a:pPr algn="ctr"/>
                      <a:r>
                        <a:rPr lang="en-US" dirty="0" smtClean="0">
                          <a:solidFill>
                            <a:schemeClr val="tx1"/>
                          </a:solidFill>
                        </a:rPr>
                        <a:t>Sign magnitude</a:t>
                      </a:r>
                      <a:endParaRPr lang="en-US" dirty="0">
                        <a:solidFill>
                          <a:schemeClr val="tx1"/>
                        </a:solidFill>
                      </a:endParaRPr>
                    </a:p>
                  </a:txBody>
                  <a:tcPr/>
                </a:tc>
                <a:tc>
                  <a:txBody>
                    <a:bodyPr/>
                    <a:lstStyle/>
                    <a:p>
                      <a:pPr algn="ctr"/>
                      <a:r>
                        <a:rPr lang="en-US" dirty="0" smtClean="0">
                          <a:solidFill>
                            <a:schemeClr val="tx1"/>
                          </a:solidFill>
                        </a:rPr>
                        <a:t>1’s complement</a:t>
                      </a:r>
                      <a:endParaRPr lang="en-US" dirty="0">
                        <a:solidFill>
                          <a:schemeClr val="tx1"/>
                        </a:solidFill>
                      </a:endParaRPr>
                    </a:p>
                  </a:txBody>
                  <a:tcPr/>
                </a:tc>
                <a:tc>
                  <a:txBody>
                    <a:bodyPr/>
                    <a:lstStyle/>
                    <a:p>
                      <a:pPr algn="ctr"/>
                      <a:r>
                        <a:rPr lang="en-US" dirty="0" smtClean="0">
                          <a:solidFill>
                            <a:schemeClr val="tx1"/>
                          </a:solidFill>
                        </a:rPr>
                        <a:t>2’s complement</a:t>
                      </a:r>
                      <a:endParaRPr lang="en-US" dirty="0">
                        <a:solidFill>
                          <a:schemeClr val="tx1"/>
                        </a:solidFill>
                      </a:endParaRPr>
                    </a:p>
                  </a:txBody>
                  <a:tcPr/>
                </a:tc>
              </a:tr>
              <a:tr h="370840">
                <a:tc>
                  <a:txBody>
                    <a:bodyPr/>
                    <a:lstStyle/>
                    <a:p>
                      <a:pPr algn="ctr"/>
                      <a:r>
                        <a:rPr lang="en-US" dirty="0" smtClean="0"/>
                        <a:t>0011</a:t>
                      </a:r>
                      <a:endParaRPr lang="en-US" dirty="0"/>
                    </a:p>
                  </a:txBody>
                  <a:tcPr/>
                </a:tc>
                <a:tc>
                  <a:txBody>
                    <a:bodyPr/>
                    <a:lstStyle/>
                    <a:p>
                      <a:pPr algn="ctr"/>
                      <a:r>
                        <a:rPr lang="en-US" dirty="0" smtClean="0"/>
                        <a:t> 3</a:t>
                      </a:r>
                      <a:endParaRPr lang="en-US" dirty="0"/>
                    </a:p>
                  </a:txBody>
                  <a:tcPr/>
                </a:tc>
                <a:tc>
                  <a:txBody>
                    <a:bodyPr/>
                    <a:lstStyle/>
                    <a:p>
                      <a:pPr algn="ctr"/>
                      <a:r>
                        <a:rPr lang="en-US" dirty="0" smtClean="0"/>
                        <a:t> 3</a:t>
                      </a:r>
                      <a:endParaRPr lang="en-US" dirty="0"/>
                    </a:p>
                  </a:txBody>
                  <a:tcPr/>
                </a:tc>
                <a:tc>
                  <a:txBody>
                    <a:bodyPr/>
                    <a:lstStyle/>
                    <a:p>
                      <a:pPr algn="ctr"/>
                      <a:r>
                        <a:rPr lang="en-US" dirty="0" smtClean="0"/>
                        <a:t> 3</a:t>
                      </a:r>
                      <a:endParaRPr lang="en-US" dirty="0"/>
                    </a:p>
                  </a:txBody>
                  <a:tcPr/>
                </a:tc>
                <a:tc>
                  <a:txBody>
                    <a:bodyPr/>
                    <a:lstStyle/>
                    <a:p>
                      <a:pPr algn="ctr"/>
                      <a:r>
                        <a:rPr lang="en-US" dirty="0" smtClean="0"/>
                        <a:t> 3</a:t>
                      </a:r>
                      <a:endParaRPr lang="en-US" dirty="0"/>
                    </a:p>
                  </a:txBody>
                  <a:tcPr/>
                </a:tc>
              </a:tr>
              <a:tr h="370840">
                <a:tc>
                  <a:txBody>
                    <a:bodyPr/>
                    <a:lstStyle/>
                    <a:p>
                      <a:pPr algn="ctr"/>
                      <a:r>
                        <a:rPr lang="en-US" dirty="0" smtClean="0"/>
                        <a:t>1100</a:t>
                      </a:r>
                      <a:endParaRPr lang="en-US" dirty="0"/>
                    </a:p>
                  </a:txBody>
                  <a:tcPr/>
                </a:tc>
                <a:tc>
                  <a:txBody>
                    <a:bodyPr/>
                    <a:lstStyle/>
                    <a:p>
                      <a:pPr algn="ctr"/>
                      <a:r>
                        <a:rPr lang="en-US" dirty="0" smtClean="0"/>
                        <a:t>12</a:t>
                      </a:r>
                      <a:endParaRPr lang="en-US" dirty="0"/>
                    </a:p>
                  </a:txBody>
                  <a:tcPr/>
                </a:tc>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r>
              <a:tr h="370840">
                <a:tc>
                  <a:txBody>
                    <a:bodyPr/>
                    <a:lstStyle/>
                    <a:p>
                      <a:pPr algn="ctr"/>
                      <a:r>
                        <a:rPr lang="en-US" dirty="0" smtClean="0"/>
                        <a:t>1101</a:t>
                      </a:r>
                      <a:endParaRPr lang="en-US" dirty="0"/>
                    </a:p>
                  </a:txBody>
                  <a:tcPr/>
                </a:tc>
                <a:tc>
                  <a:txBody>
                    <a:bodyPr/>
                    <a:lstStyle/>
                    <a:p>
                      <a:pPr algn="ctr"/>
                      <a:r>
                        <a:rPr lang="en-US" dirty="0" smtClean="0"/>
                        <a:t>13</a:t>
                      </a:r>
                      <a:endParaRPr lang="en-US" dirty="0"/>
                    </a:p>
                  </a:txBody>
                  <a:tcPr/>
                </a:tc>
                <a:tc>
                  <a:txBody>
                    <a:bodyPr/>
                    <a:lstStyle/>
                    <a:p>
                      <a:pPr algn="ctr"/>
                      <a:r>
                        <a:rPr lang="en-US" dirty="0" smtClean="0"/>
                        <a:t>-5</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t>1111</a:t>
                      </a:r>
                      <a:endParaRPr lang="en-US" dirty="0"/>
                    </a:p>
                  </a:txBody>
                  <a:tcPr/>
                </a:tc>
                <a:tc>
                  <a:txBody>
                    <a:bodyPr/>
                    <a:lstStyle/>
                    <a:p>
                      <a:pPr algn="ctr"/>
                      <a:r>
                        <a:rPr lang="en-US" dirty="0" smtClean="0"/>
                        <a:t>15</a:t>
                      </a:r>
                      <a:endParaRPr lang="en-US" dirty="0"/>
                    </a:p>
                  </a:txBody>
                  <a:tcPr/>
                </a:tc>
                <a:tc>
                  <a:txBody>
                    <a:bodyPr/>
                    <a:lstStyle/>
                    <a:p>
                      <a:pPr algn="ctr"/>
                      <a:r>
                        <a:rPr lang="en-US" dirty="0" smtClean="0"/>
                        <a:t>-7</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bl>
          </a:graphicData>
        </a:graphic>
      </p:graphicFrame>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7</a:t>
            </a:fld>
            <a:endParaRPr lang="en-US"/>
          </a:p>
        </p:txBody>
      </p:sp>
      <p:sp>
        <p:nvSpPr>
          <p:cNvPr id="7" name="Content Placeholder 2"/>
          <p:cNvSpPr txBox="1">
            <a:spLocks/>
          </p:cNvSpPr>
          <p:nvPr/>
        </p:nvSpPr>
        <p:spPr bwMode="auto">
          <a:xfrm>
            <a:off x="486830" y="1171186"/>
            <a:ext cx="8247965" cy="2160122"/>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20000"/>
              </a:spcBef>
              <a:spcAft>
                <a:spcPct val="0"/>
              </a:spcAft>
              <a:buClr>
                <a:schemeClr val="accent1"/>
              </a:buClr>
              <a:buSzPct val="70000"/>
              <a:buFont typeface="Wingdings" charset="0"/>
              <a:buChar char="n"/>
              <a:defRPr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charset="0"/>
              <a:buChar char="¡"/>
              <a:defRPr sz="2800">
                <a:solidFill>
                  <a:schemeClr val="tx1"/>
                </a:solidFill>
                <a:latin typeface="+mn-lt"/>
                <a:ea typeface="+mn-ea"/>
              </a:defRPr>
            </a:lvl2pPr>
            <a:lvl3pPr marL="1293813" indent="-403225" algn="l" rtl="0" eaLnBrk="1" fontAlgn="base" hangingPunct="1">
              <a:spcBef>
                <a:spcPct val="20000"/>
              </a:spcBef>
              <a:spcAft>
                <a:spcPct val="0"/>
              </a:spcAft>
              <a:buClr>
                <a:schemeClr val="accent1"/>
              </a:buClr>
              <a:buSzPct val="70000"/>
              <a:buFont typeface="Wingdings" charset="0"/>
              <a:buChar char="n"/>
              <a:defRPr sz="2400">
                <a:solidFill>
                  <a:schemeClr val="tx1"/>
                </a:solidFill>
                <a:latin typeface="+mn-lt"/>
                <a:ea typeface="+mn-ea"/>
              </a:defRPr>
            </a:lvl3pPr>
            <a:lvl4pPr marL="1681163" indent="-385763" algn="l" rtl="0" eaLnBrk="1" fontAlgn="base" hangingPunct="1">
              <a:spcBef>
                <a:spcPct val="20000"/>
              </a:spcBef>
              <a:spcAft>
                <a:spcPct val="0"/>
              </a:spcAft>
              <a:buClr>
                <a:schemeClr val="hlink"/>
              </a:buClr>
              <a:buSzPct val="75000"/>
              <a:buFont typeface="Wingdings" charset="0"/>
              <a:buChar char="¡"/>
              <a:defRPr sz="2000">
                <a:solidFill>
                  <a:schemeClr val="tx1"/>
                </a:solidFill>
                <a:latin typeface="+mn-lt"/>
                <a:ea typeface="+mn-ea"/>
              </a:defRPr>
            </a:lvl4pPr>
            <a:lvl5pPr marL="20701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9pPr>
          </a:lstStyle>
          <a:p>
            <a:r>
              <a:rPr lang="en-US" sz="2800" dirty="0"/>
              <a:t>T</a:t>
            </a:r>
            <a:r>
              <a:rPr lang="en-US" sz="2800" dirty="0" smtClean="0"/>
              <a:t>able shows how </a:t>
            </a:r>
            <a:r>
              <a:rPr lang="en-US" sz="2800" dirty="0"/>
              <a:t>given binary strings are interpreted in each data </a:t>
            </a:r>
            <a:r>
              <a:rPr lang="en-US" sz="2800" dirty="0" smtClean="0"/>
              <a:t>representation</a:t>
            </a:r>
          </a:p>
          <a:p>
            <a:r>
              <a:rPr lang="en-US" sz="2800" dirty="0" smtClean="0"/>
              <a:t>Interpretation expressed as a decimal number </a:t>
            </a:r>
          </a:p>
          <a:p>
            <a:r>
              <a:rPr lang="en-US" sz="2800" dirty="0" smtClean="0"/>
              <a:t>Care taken </a:t>
            </a:r>
            <a:r>
              <a:rPr lang="en-US" sz="2800" dirty="0"/>
              <a:t>to show </a:t>
            </a:r>
            <a:r>
              <a:rPr lang="en-US" sz="2800" dirty="0" smtClean="0"/>
              <a:t>sign for zero </a:t>
            </a:r>
          </a:p>
        </p:txBody>
      </p:sp>
    </p:spTree>
    <p:extLst>
      <p:ext uri="{BB962C8B-B14F-4D97-AF65-F5344CB8AC3E}">
        <p14:creationId xmlns:p14="http://schemas.microsoft.com/office/powerpoint/2010/main" val="1841293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Evaluate 2’s complement</a:t>
            </a:r>
            <a:endParaRPr lang="en-US" sz="3600" dirty="0"/>
          </a:p>
        </p:txBody>
      </p:sp>
      <p:sp>
        <p:nvSpPr>
          <p:cNvPr id="3" name="Content Placeholder 2"/>
          <p:cNvSpPr>
            <a:spLocks noGrp="1"/>
          </p:cNvSpPr>
          <p:nvPr>
            <p:ph idx="1"/>
          </p:nvPr>
        </p:nvSpPr>
        <p:spPr>
          <a:xfrm>
            <a:off x="457200" y="1600200"/>
            <a:ext cx="8229600" cy="4871720"/>
          </a:xfrm>
        </p:spPr>
        <p:txBody>
          <a:bodyPr>
            <a:noAutofit/>
          </a:bodyPr>
          <a:lstStyle/>
          <a:p>
            <a:pPr>
              <a:lnSpc>
                <a:spcPct val="90000"/>
              </a:lnSpc>
            </a:pPr>
            <a:r>
              <a:rPr lang="en-US" sz="2400" dirty="0"/>
              <a:t>Negation, a less frequent operation, is slower and</a:t>
            </a:r>
            <a:br>
              <a:rPr lang="en-US" sz="2400" dirty="0"/>
            </a:br>
            <a:r>
              <a:rPr lang="en-US" sz="2400" dirty="0"/>
              <a:t>more expensive in 2’s than </a:t>
            </a:r>
            <a:r>
              <a:rPr lang="en-US" sz="2400" dirty="0" smtClean="0"/>
              <a:t>in sign-magnitude </a:t>
            </a:r>
            <a:r>
              <a:rPr lang="en-US" sz="2400" dirty="0"/>
              <a:t>or 1’s:</a:t>
            </a:r>
          </a:p>
          <a:p>
            <a:pPr lvl="1">
              <a:lnSpc>
                <a:spcPct val="90000"/>
              </a:lnSpc>
            </a:pPr>
            <a:r>
              <a:rPr lang="en-US" sz="1800" i="1" dirty="0"/>
              <a:t>Invert all bits and then add 1 </a:t>
            </a:r>
            <a:endParaRPr lang="en-US" sz="1800" i="1" dirty="0" smtClean="0"/>
          </a:p>
          <a:p>
            <a:pPr>
              <a:lnSpc>
                <a:spcPct val="90000"/>
              </a:lnSpc>
            </a:pPr>
            <a:r>
              <a:rPr lang="en-US" sz="2400" dirty="0" smtClean="0"/>
              <a:t>2’s has only one </a:t>
            </a:r>
            <a:r>
              <a:rPr lang="en-US" sz="2400" dirty="0"/>
              <a:t>representation for </a:t>
            </a:r>
            <a:r>
              <a:rPr lang="en-US" sz="2400" dirty="0" smtClean="0"/>
              <a:t>zero			</a:t>
            </a:r>
            <a:r>
              <a:rPr lang="en-US" sz="2400" dirty="0" smtClean="0">
                <a:solidFill>
                  <a:srgbClr val="0070C0"/>
                </a:solidFill>
              </a:rPr>
              <a:t>√</a:t>
            </a:r>
            <a:endParaRPr lang="en-US" sz="2400" dirty="0">
              <a:solidFill>
                <a:srgbClr val="0070C0"/>
              </a:solidFill>
            </a:endParaRPr>
          </a:p>
          <a:p>
            <a:pPr>
              <a:lnSpc>
                <a:spcPct val="90000"/>
              </a:lnSpc>
            </a:pPr>
            <a:r>
              <a:rPr lang="en-US" sz="2400" dirty="0" smtClean="0"/>
              <a:t>2’s high-order </a:t>
            </a:r>
            <a:r>
              <a:rPr lang="en-US" sz="2400" dirty="0"/>
              <a:t>bit serves as </a:t>
            </a:r>
            <a:r>
              <a:rPr lang="en-US" sz="2400" dirty="0" smtClean="0"/>
              <a:t>the sign			</a:t>
            </a:r>
            <a:r>
              <a:rPr lang="en-US" sz="2400" dirty="0" smtClean="0">
                <a:solidFill>
                  <a:srgbClr val="0070C0"/>
                </a:solidFill>
              </a:rPr>
              <a:t>√</a:t>
            </a:r>
          </a:p>
          <a:p>
            <a:pPr>
              <a:lnSpc>
                <a:spcPct val="90000"/>
              </a:lnSpc>
            </a:pPr>
            <a:r>
              <a:rPr lang="en-US" sz="2400" dirty="0" smtClean="0"/>
              <a:t>Addition and subtraction generate correct result sign	</a:t>
            </a:r>
            <a:r>
              <a:rPr lang="en-US" sz="2400" dirty="0" smtClean="0">
                <a:solidFill>
                  <a:srgbClr val="0070C0"/>
                </a:solidFill>
              </a:rPr>
              <a:t>√</a:t>
            </a:r>
          </a:p>
          <a:p>
            <a:pPr>
              <a:lnSpc>
                <a:spcPct val="90000"/>
              </a:lnSpc>
            </a:pPr>
            <a:r>
              <a:rPr lang="en-US" sz="2400" dirty="0" smtClean="0"/>
              <a:t>Correct numeric result requires no end-around carry	</a:t>
            </a:r>
            <a:r>
              <a:rPr lang="en-US" sz="2400" dirty="0" smtClean="0">
                <a:solidFill>
                  <a:srgbClr val="0070C0"/>
                </a:solidFill>
              </a:rPr>
              <a:t>√</a:t>
            </a:r>
          </a:p>
          <a:p>
            <a:pPr lvl="1">
              <a:lnSpc>
                <a:spcPct val="90000"/>
              </a:lnSpc>
            </a:pPr>
            <a:r>
              <a:rPr lang="en-US" sz="1800" dirty="0"/>
              <a:t>t</a:t>
            </a:r>
            <a:r>
              <a:rPr lang="en-US" sz="1800" dirty="0" smtClean="0"/>
              <a:t>hus, </a:t>
            </a:r>
            <a:r>
              <a:rPr lang="en-US" sz="1800" i="1" dirty="0" smtClean="0"/>
              <a:t> 2’s add/subtract hardware circuit is identical to</a:t>
            </a:r>
            <a:br>
              <a:rPr lang="en-US" sz="1800" i="1" dirty="0" smtClean="0"/>
            </a:br>
            <a:r>
              <a:rPr lang="en-US" sz="1800" i="1" dirty="0" smtClean="0"/>
              <a:t>unsigned integer add/subtract hardware circuit	</a:t>
            </a:r>
            <a:r>
              <a:rPr lang="en-US" sz="1800" dirty="0" smtClean="0"/>
              <a:t>		</a:t>
            </a:r>
            <a:r>
              <a:rPr lang="en-US" sz="2400" dirty="0" smtClean="0">
                <a:solidFill>
                  <a:srgbClr val="0070C0"/>
                </a:solidFill>
              </a:rPr>
              <a:t>√√</a:t>
            </a:r>
            <a:r>
              <a:rPr lang="en-US" sz="2200" dirty="0" smtClean="0"/>
              <a:t/>
            </a:r>
            <a:br>
              <a:rPr lang="en-US" sz="2200" dirty="0" smtClean="0"/>
            </a:br>
            <a:r>
              <a:rPr lang="en-US" sz="2200" dirty="0" smtClean="0"/>
              <a:t/>
            </a:r>
            <a:br>
              <a:rPr lang="en-US" sz="2200" dirty="0" smtClean="0"/>
            </a:br>
            <a:endParaRPr lang="en-US" sz="2200" dirty="0" smtClean="0"/>
          </a:p>
          <a:p>
            <a:pPr>
              <a:lnSpc>
                <a:spcPct val="90000"/>
              </a:lnSpc>
            </a:pPr>
            <a:r>
              <a:rPr lang="en-US" sz="2200" dirty="0">
                <a:solidFill>
                  <a:srgbClr val="00B050"/>
                </a:solidFill>
              </a:rPr>
              <a:t>M</a:t>
            </a:r>
            <a:r>
              <a:rPr lang="en-US" sz="2200" dirty="0" smtClean="0">
                <a:solidFill>
                  <a:srgbClr val="00B050"/>
                </a:solidFill>
              </a:rPr>
              <a:t>odern computers use unsigned and 2’s complement as their </a:t>
            </a:r>
            <a:r>
              <a:rPr lang="en-US" sz="2200" dirty="0">
                <a:solidFill>
                  <a:srgbClr val="00B050"/>
                </a:solidFill>
              </a:rPr>
              <a:t>native integer representations (built into the ALU circuitry) </a:t>
            </a:r>
            <a:r>
              <a:rPr lang="en-US" sz="2200" dirty="0" smtClean="0"/>
              <a:t>		</a:t>
            </a:r>
            <a:br>
              <a:rPr lang="en-US" sz="2200" dirty="0" smtClean="0"/>
            </a:br>
            <a:endParaRPr lang="en-US" sz="2200" dirty="0" smtClean="0">
              <a:solidFill>
                <a:srgbClr val="FF0000"/>
              </a:solidFill>
            </a:endParaRPr>
          </a:p>
        </p:txBody>
      </p:sp>
      <p:sp>
        <p:nvSpPr>
          <p:cNvPr id="4" name="TextBox 3"/>
          <p:cNvSpPr txBox="1"/>
          <p:nvPr/>
        </p:nvSpPr>
        <p:spPr>
          <a:xfrm>
            <a:off x="7775357" y="2216792"/>
            <a:ext cx="338554" cy="461665"/>
          </a:xfrm>
          <a:prstGeom prst="rect">
            <a:avLst/>
          </a:prstGeom>
          <a:noFill/>
        </p:spPr>
        <p:txBody>
          <a:bodyPr wrap="none" rtlCol="0">
            <a:spAutoFit/>
          </a:bodyPr>
          <a:lstStyle/>
          <a:p>
            <a:r>
              <a:rPr lang="en-US" sz="2400" b="1" dirty="0" smtClean="0">
                <a:solidFill>
                  <a:srgbClr val="FF0000"/>
                </a:solidFill>
              </a:rPr>
              <a:t>–</a:t>
            </a:r>
            <a:endParaRPr lang="en-US" sz="2400" b="1" dirty="0">
              <a:solidFill>
                <a:srgbClr val="FF0000"/>
              </a:solidFill>
            </a:endParaRPr>
          </a:p>
        </p:txBody>
      </p:sp>
      <p:sp>
        <p:nvSpPr>
          <p:cNvPr id="7" name="TextBox 6"/>
          <p:cNvSpPr txBox="1"/>
          <p:nvPr/>
        </p:nvSpPr>
        <p:spPr>
          <a:xfrm>
            <a:off x="3272667" y="1055082"/>
            <a:ext cx="2383693" cy="461665"/>
          </a:xfrm>
          <a:prstGeom prst="rect">
            <a:avLst/>
          </a:prstGeom>
          <a:noFill/>
        </p:spPr>
        <p:txBody>
          <a:bodyPr wrap="square" rtlCol="0">
            <a:spAutoFit/>
          </a:bodyPr>
          <a:lstStyle/>
          <a:p>
            <a:r>
              <a:rPr lang="en-US" sz="2400" dirty="0" smtClean="0"/>
              <a:t> </a:t>
            </a:r>
            <a:r>
              <a:rPr lang="en-US" sz="2400" dirty="0" smtClean="0">
                <a:solidFill>
                  <a:srgbClr val="0070C0"/>
                </a:solidFill>
              </a:rPr>
              <a:t>√</a:t>
            </a:r>
            <a:r>
              <a:rPr lang="en-US" sz="2400" dirty="0" smtClean="0">
                <a:solidFill>
                  <a:srgbClr val="0000FF"/>
                </a:solidFill>
              </a:rPr>
              <a:t> </a:t>
            </a:r>
            <a:r>
              <a:rPr lang="en-US" sz="2400" dirty="0" smtClean="0"/>
              <a:t>= good  </a:t>
            </a:r>
            <a:r>
              <a:rPr lang="en-US" sz="2400" b="1" dirty="0" smtClean="0">
                <a:solidFill>
                  <a:srgbClr val="FF0000"/>
                </a:solidFill>
              </a:rPr>
              <a:t>–</a:t>
            </a:r>
            <a:r>
              <a:rPr lang="en-US" sz="2400" dirty="0" smtClean="0"/>
              <a:t> = bad</a:t>
            </a:r>
            <a:endParaRPr lang="en-US" sz="2400" dirty="0"/>
          </a:p>
        </p:txBody>
      </p:sp>
      <p:sp>
        <p:nvSpPr>
          <p:cNvPr id="5" name="Date Placeholder 4"/>
          <p:cNvSpPr>
            <a:spLocks noGrp="1"/>
          </p:cNvSpPr>
          <p:nvPr>
            <p:ph type="dt" sz="half" idx="10"/>
          </p:nvPr>
        </p:nvSpPr>
        <p:spPr/>
        <p:txBody>
          <a:bodyPr/>
          <a:lstStyle/>
          <a:p>
            <a:r>
              <a:rPr lang="en-US" smtClean="0"/>
              <a:t>© 2017 by George B. Adams III</a:t>
            </a:r>
            <a:endParaRPr lang="en-US"/>
          </a:p>
        </p:txBody>
      </p:sp>
      <p:sp>
        <p:nvSpPr>
          <p:cNvPr id="6" name="Slide Number Placeholder 5"/>
          <p:cNvSpPr>
            <a:spLocks noGrp="1"/>
          </p:cNvSpPr>
          <p:nvPr>
            <p:ph type="sldNum" sz="quarter" idx="12"/>
          </p:nvPr>
        </p:nvSpPr>
        <p:spPr/>
        <p:txBody>
          <a:bodyPr/>
          <a:lstStyle/>
          <a:p>
            <a:fld id="{F616CA18-62AE-B34C-A151-070DF961BCFA}" type="slidenum">
              <a:rPr lang="en-US" smtClean="0"/>
              <a:pPr/>
              <a:t>8</a:t>
            </a:fld>
            <a:endParaRPr lang="en-US"/>
          </a:p>
        </p:txBody>
      </p:sp>
    </p:spTree>
    <p:extLst>
      <p:ext uri="{BB962C8B-B14F-4D97-AF65-F5344CB8AC3E}">
        <p14:creationId xmlns:p14="http://schemas.microsoft.com/office/powerpoint/2010/main" val="1461451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down)">
                                      <p:cBhvr>
                                        <p:cTn id="15" dur="580">
                                          <p:stCondLst>
                                            <p:cond delay="0"/>
                                          </p:stCondLst>
                                        </p:cTn>
                                        <p:tgtEl>
                                          <p:spTgt spid="4">
                                            <p:txEl>
                                              <p:pRg st="0" end="0"/>
                                            </p:txEl>
                                          </p:spTgt>
                                        </p:tgtEl>
                                      </p:cBhvr>
                                    </p:animEffect>
                                    <p:anim calcmode="lin" valueType="num">
                                      <p:cBhvr>
                                        <p:cTn id="16"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4">
                                            <p:txEl>
                                              <p:pRg st="0" end="0"/>
                                            </p:txEl>
                                          </p:spTgt>
                                        </p:tgtEl>
                                      </p:cBhvr>
                                      <p:to x="100000" y="60000"/>
                                    </p:animScale>
                                    <p:animScale>
                                      <p:cBhvr>
                                        <p:cTn id="22" dur="166" decel="50000">
                                          <p:stCondLst>
                                            <p:cond delay="676"/>
                                          </p:stCondLst>
                                        </p:cTn>
                                        <p:tgtEl>
                                          <p:spTgt spid="4">
                                            <p:txEl>
                                              <p:pRg st="0" end="0"/>
                                            </p:txEl>
                                          </p:spTgt>
                                        </p:tgtEl>
                                      </p:cBhvr>
                                      <p:to x="100000" y="100000"/>
                                    </p:animScale>
                                    <p:animScale>
                                      <p:cBhvr>
                                        <p:cTn id="23" dur="26">
                                          <p:stCondLst>
                                            <p:cond delay="1312"/>
                                          </p:stCondLst>
                                        </p:cTn>
                                        <p:tgtEl>
                                          <p:spTgt spid="4">
                                            <p:txEl>
                                              <p:pRg st="0" end="0"/>
                                            </p:txEl>
                                          </p:spTgt>
                                        </p:tgtEl>
                                      </p:cBhvr>
                                      <p:to x="100000" y="80000"/>
                                    </p:animScale>
                                    <p:animScale>
                                      <p:cBhvr>
                                        <p:cTn id="24" dur="166" decel="50000">
                                          <p:stCondLst>
                                            <p:cond delay="1338"/>
                                          </p:stCondLst>
                                        </p:cTn>
                                        <p:tgtEl>
                                          <p:spTgt spid="4">
                                            <p:txEl>
                                              <p:pRg st="0" end="0"/>
                                            </p:txEl>
                                          </p:spTgt>
                                        </p:tgtEl>
                                      </p:cBhvr>
                                      <p:to x="100000" y="100000"/>
                                    </p:animScale>
                                    <p:animScale>
                                      <p:cBhvr>
                                        <p:cTn id="25" dur="26">
                                          <p:stCondLst>
                                            <p:cond delay="1642"/>
                                          </p:stCondLst>
                                        </p:cTn>
                                        <p:tgtEl>
                                          <p:spTgt spid="4">
                                            <p:txEl>
                                              <p:pRg st="0" end="0"/>
                                            </p:txEl>
                                          </p:spTgt>
                                        </p:tgtEl>
                                      </p:cBhvr>
                                      <p:to x="100000" y="90000"/>
                                    </p:animScale>
                                    <p:animScale>
                                      <p:cBhvr>
                                        <p:cTn id="26" dur="166" decel="50000">
                                          <p:stCondLst>
                                            <p:cond delay="1668"/>
                                          </p:stCondLst>
                                        </p:cTn>
                                        <p:tgtEl>
                                          <p:spTgt spid="4">
                                            <p:txEl>
                                              <p:pRg st="0" end="0"/>
                                            </p:txEl>
                                          </p:spTgt>
                                        </p:tgtEl>
                                      </p:cBhvr>
                                      <p:to x="100000" y="100000"/>
                                    </p:animScale>
                                    <p:animScale>
                                      <p:cBhvr>
                                        <p:cTn id="27" dur="26">
                                          <p:stCondLst>
                                            <p:cond delay="1808"/>
                                          </p:stCondLst>
                                        </p:cTn>
                                        <p:tgtEl>
                                          <p:spTgt spid="4">
                                            <p:txEl>
                                              <p:pRg st="0" end="0"/>
                                            </p:txEl>
                                          </p:spTgt>
                                        </p:tgtEl>
                                      </p:cBhvr>
                                      <p:to x="100000" y="95000"/>
                                    </p:animScale>
                                    <p:animScale>
                                      <p:cBhvr>
                                        <p:cTn id="28" dur="166" decel="50000">
                                          <p:stCondLst>
                                            <p:cond delay="1834"/>
                                          </p:stCondLst>
                                        </p:cTn>
                                        <p:tgtEl>
                                          <p:spTgt spid="4">
                                            <p:txEl>
                                              <p:pRg st="0" end="0"/>
                                            </p:txEl>
                                          </p:spTgt>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4"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Increase # bits, same value: Sign extension</a:t>
            </a:r>
            <a:endParaRPr lang="en-US" sz="3600" dirty="0"/>
          </a:p>
        </p:txBody>
      </p:sp>
      <p:sp>
        <p:nvSpPr>
          <p:cNvPr id="3" name="Content Placeholder 2"/>
          <p:cNvSpPr>
            <a:spLocks noGrp="1"/>
          </p:cNvSpPr>
          <p:nvPr>
            <p:ph idx="1"/>
          </p:nvPr>
        </p:nvSpPr>
        <p:spPr>
          <a:xfrm>
            <a:off x="486830" y="1086516"/>
            <a:ext cx="8247965" cy="4924814"/>
          </a:xfrm>
        </p:spPr>
        <p:txBody>
          <a:bodyPr/>
          <a:lstStyle/>
          <a:p>
            <a:r>
              <a:rPr lang="en-US" sz="2800" dirty="0" smtClean="0">
                <a:solidFill>
                  <a:srgbClr val="0070C0"/>
                </a:solidFill>
              </a:rPr>
              <a:t>Sign extension</a:t>
            </a:r>
            <a:r>
              <a:rPr lang="en-US" sz="2800" dirty="0" smtClean="0"/>
              <a:t>:  used to increase size of integer representation </a:t>
            </a:r>
            <a:r>
              <a:rPr lang="en-US" sz="2800" i="1" dirty="0" smtClean="0"/>
              <a:t>without changing the value represented</a:t>
            </a:r>
            <a:r>
              <a:rPr lang="en-US" sz="2800" dirty="0" smtClean="0"/>
              <a:t>, e.g., convert from 32-bit to 64-bit</a:t>
            </a:r>
          </a:p>
          <a:p>
            <a:r>
              <a:rPr lang="en-US" sz="2800" dirty="0" smtClean="0"/>
              <a:t>Value to not change, so LSB position must remain fixed; extend from high-weight bit position</a:t>
            </a:r>
          </a:p>
          <a:p>
            <a:r>
              <a:rPr lang="en-US" sz="2800" dirty="0" smtClean="0"/>
              <a:t>For unsigned numbers, “sign extension” accomplished by adding </a:t>
            </a:r>
            <a:r>
              <a:rPr lang="en-US" sz="2800" dirty="0" smtClean="0">
                <a:solidFill>
                  <a:srgbClr val="0070C0"/>
                </a:solidFill>
              </a:rPr>
              <a:t>leading zeros</a:t>
            </a:r>
          </a:p>
          <a:p>
            <a:r>
              <a:rPr lang="en-US" sz="2800" dirty="0"/>
              <a:t>For 2’s complement </a:t>
            </a:r>
            <a:r>
              <a:rPr lang="en-US" sz="2800" dirty="0" smtClean="0"/>
              <a:t>extend by copying MSB (sign) bit into the new high-weight bit positions </a:t>
            </a:r>
            <a:endParaRPr lang="en-US" sz="2800" dirty="0"/>
          </a:p>
          <a:p>
            <a:r>
              <a:rPr lang="en-US" sz="2800" dirty="0" smtClean="0"/>
              <a:t>What </a:t>
            </a:r>
            <a:r>
              <a:rPr lang="en-US" sz="2800" dirty="0"/>
              <a:t>hardware is </a:t>
            </a:r>
            <a:r>
              <a:rPr lang="en-US" sz="2800" dirty="0" smtClean="0"/>
              <a:t>needed to replicate a bit </a:t>
            </a:r>
            <a:r>
              <a:rPr lang="en-US" sz="2800" i="1" dirty="0" smtClean="0"/>
              <a:t>k</a:t>
            </a:r>
            <a:r>
              <a:rPr lang="en-US" sz="2800" dirty="0" smtClean="0"/>
              <a:t> times?</a:t>
            </a:r>
          </a:p>
          <a:p>
            <a:pPr lvl="1"/>
            <a:r>
              <a:rPr lang="en-US" sz="2400" dirty="0" smtClean="0"/>
              <a:t>A wire with </a:t>
            </a:r>
            <a:r>
              <a:rPr lang="en-US" sz="2400" i="1" dirty="0" smtClean="0"/>
              <a:t>k+1</a:t>
            </a:r>
            <a:r>
              <a:rPr lang="en-US" sz="2400" dirty="0" smtClean="0"/>
              <a:t> branches</a:t>
            </a:r>
            <a:endParaRPr lang="en-US" sz="2400"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9</a:t>
            </a:fld>
            <a:endParaRPr lang="en-US"/>
          </a:p>
        </p:txBody>
      </p:sp>
      <p:grpSp>
        <p:nvGrpSpPr>
          <p:cNvPr id="27" name="Group 26"/>
          <p:cNvGrpSpPr/>
          <p:nvPr/>
        </p:nvGrpSpPr>
        <p:grpSpPr>
          <a:xfrm>
            <a:off x="5020404" y="5758963"/>
            <a:ext cx="2904400" cy="1072818"/>
            <a:chOff x="5020404" y="5758963"/>
            <a:chExt cx="2904400" cy="1072818"/>
          </a:xfrm>
        </p:grpSpPr>
        <p:cxnSp>
          <p:nvCxnSpPr>
            <p:cNvPr id="7" name="Straight Connector 6"/>
            <p:cNvCxnSpPr/>
            <p:nvPr/>
          </p:nvCxnSpPr>
          <p:spPr bwMode="auto">
            <a:xfrm flipH="1" flipV="1">
              <a:off x="5064369" y="5917223"/>
              <a:ext cx="2206869" cy="2936"/>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 name="Straight Arrow Connector 8"/>
            <p:cNvCxnSpPr/>
            <p:nvPr/>
          </p:nvCxnSpPr>
          <p:spPr bwMode="auto">
            <a:xfrm>
              <a:off x="5081953" y="5920159"/>
              <a:ext cx="0" cy="281354"/>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 name="Straight Arrow Connector 9"/>
            <p:cNvCxnSpPr/>
            <p:nvPr/>
          </p:nvCxnSpPr>
          <p:spPr bwMode="auto">
            <a:xfrm>
              <a:off x="5234353" y="5920159"/>
              <a:ext cx="0" cy="281354"/>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 name="Straight Arrow Connector 10"/>
            <p:cNvCxnSpPr/>
            <p:nvPr/>
          </p:nvCxnSpPr>
          <p:spPr bwMode="auto">
            <a:xfrm>
              <a:off x="5386753" y="5920159"/>
              <a:ext cx="0" cy="281354"/>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 name="Straight Arrow Connector 11"/>
            <p:cNvCxnSpPr/>
            <p:nvPr/>
          </p:nvCxnSpPr>
          <p:spPr bwMode="auto">
            <a:xfrm>
              <a:off x="5539153" y="5920159"/>
              <a:ext cx="0" cy="281354"/>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 name="Straight Arrow Connector 12"/>
            <p:cNvCxnSpPr/>
            <p:nvPr/>
          </p:nvCxnSpPr>
          <p:spPr bwMode="auto">
            <a:xfrm>
              <a:off x="5691553" y="5920159"/>
              <a:ext cx="0" cy="281354"/>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 name="Straight Arrow Connector 13"/>
            <p:cNvCxnSpPr/>
            <p:nvPr/>
          </p:nvCxnSpPr>
          <p:spPr bwMode="auto">
            <a:xfrm>
              <a:off x="5843953" y="5920159"/>
              <a:ext cx="0" cy="281354"/>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 name="Straight Arrow Connector 14"/>
            <p:cNvCxnSpPr/>
            <p:nvPr/>
          </p:nvCxnSpPr>
          <p:spPr bwMode="auto">
            <a:xfrm>
              <a:off x="5996353" y="5920159"/>
              <a:ext cx="0" cy="281354"/>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 name="Straight Arrow Connector 15"/>
            <p:cNvCxnSpPr/>
            <p:nvPr/>
          </p:nvCxnSpPr>
          <p:spPr bwMode="auto">
            <a:xfrm>
              <a:off x="6148753" y="5920159"/>
              <a:ext cx="0" cy="281354"/>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 name="Straight Arrow Connector 16"/>
            <p:cNvCxnSpPr/>
            <p:nvPr/>
          </p:nvCxnSpPr>
          <p:spPr bwMode="auto">
            <a:xfrm>
              <a:off x="6301153" y="5920159"/>
              <a:ext cx="0" cy="281354"/>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 name="Straight Arrow Connector 17"/>
            <p:cNvCxnSpPr/>
            <p:nvPr/>
          </p:nvCxnSpPr>
          <p:spPr bwMode="auto">
            <a:xfrm>
              <a:off x="6453553" y="5920159"/>
              <a:ext cx="0" cy="281354"/>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 name="Straight Arrow Connector 18"/>
            <p:cNvCxnSpPr/>
            <p:nvPr/>
          </p:nvCxnSpPr>
          <p:spPr bwMode="auto">
            <a:xfrm>
              <a:off x="6605953" y="5920159"/>
              <a:ext cx="0" cy="281354"/>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0" name="Straight Arrow Connector 19"/>
            <p:cNvCxnSpPr/>
            <p:nvPr/>
          </p:nvCxnSpPr>
          <p:spPr bwMode="auto">
            <a:xfrm>
              <a:off x="6758353" y="5920159"/>
              <a:ext cx="0" cy="281354"/>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1" name="Straight Arrow Connector 20"/>
            <p:cNvCxnSpPr/>
            <p:nvPr/>
          </p:nvCxnSpPr>
          <p:spPr bwMode="auto">
            <a:xfrm>
              <a:off x="6910753" y="5920159"/>
              <a:ext cx="0" cy="281354"/>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2" name="Straight Arrow Connector 21"/>
            <p:cNvCxnSpPr/>
            <p:nvPr/>
          </p:nvCxnSpPr>
          <p:spPr bwMode="auto">
            <a:xfrm>
              <a:off x="7063153" y="5920159"/>
              <a:ext cx="0" cy="281354"/>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3" name="TextBox 22"/>
            <p:cNvSpPr txBox="1"/>
            <p:nvPr/>
          </p:nvSpPr>
          <p:spPr>
            <a:xfrm>
              <a:off x="7262443" y="5758963"/>
              <a:ext cx="662361" cy="400110"/>
            </a:xfrm>
            <a:prstGeom prst="rect">
              <a:avLst/>
            </a:prstGeom>
            <a:noFill/>
          </p:spPr>
          <p:txBody>
            <a:bodyPr wrap="none" rtlCol="0">
              <a:spAutoFit/>
            </a:bodyPr>
            <a:lstStyle/>
            <a:p>
              <a:r>
                <a:rPr lang="en-US" sz="2000" dirty="0" smtClean="0"/>
                <a:t>MSB</a:t>
              </a:r>
              <a:endParaRPr lang="en-US" sz="2000" dirty="0"/>
            </a:p>
          </p:txBody>
        </p:sp>
        <p:sp>
          <p:nvSpPr>
            <p:cNvPr id="25" name="Right Brace 24"/>
            <p:cNvSpPr/>
            <p:nvPr/>
          </p:nvSpPr>
          <p:spPr bwMode="auto">
            <a:xfrm rot="5400000">
              <a:off x="5930936" y="5288046"/>
              <a:ext cx="306677" cy="2127742"/>
            </a:xfrm>
            <a:prstGeom prst="rightBrace">
              <a:avLst>
                <a:gd name="adj1" fmla="val 59938"/>
                <a:gd name="adj2" fmla="val 50000"/>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26" name="TextBox 25"/>
            <p:cNvSpPr txBox="1"/>
            <p:nvPr/>
          </p:nvSpPr>
          <p:spPr>
            <a:xfrm>
              <a:off x="5926015" y="6431671"/>
              <a:ext cx="301686" cy="400110"/>
            </a:xfrm>
            <a:prstGeom prst="rect">
              <a:avLst/>
            </a:prstGeom>
            <a:noFill/>
          </p:spPr>
          <p:txBody>
            <a:bodyPr wrap="none" rtlCol="0">
              <a:spAutoFit/>
            </a:bodyPr>
            <a:lstStyle/>
            <a:p>
              <a:r>
                <a:rPr lang="en-US" sz="2000" dirty="0" smtClean="0"/>
                <a:t>k</a:t>
              </a:r>
              <a:endParaRPr lang="en-US" sz="2000" dirty="0"/>
            </a:p>
          </p:txBody>
        </p:sp>
      </p:grpSp>
    </p:spTree>
    <p:extLst>
      <p:ext uri="{BB962C8B-B14F-4D97-AF65-F5344CB8AC3E}">
        <p14:creationId xmlns:p14="http://schemas.microsoft.com/office/powerpoint/2010/main" val="315248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9"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dissolve">
                                      <p:cBhvr>
                                        <p:cTn id="29" dur="3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theme/theme1.xml><?xml version="1.0" encoding="utf-8"?>
<a:theme xmlns:a="http://schemas.openxmlformats.org/drawingml/2006/main" name="TM10203755">
  <a:themeElements>
    <a:clrScheme name="Office Theme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Office Theme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Office Theme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Office Theme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Office Theme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Office Theme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Office Theme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Office Theme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14568</TotalTime>
  <Words>2483</Words>
  <Application>Microsoft Macintosh PowerPoint</Application>
  <PresentationFormat>On-screen Show (4:3)</PresentationFormat>
  <Paragraphs>390</Paragraphs>
  <Slides>34</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Calibri</vt:lpstr>
      <vt:lpstr>Lucida Grande</vt:lpstr>
      <vt:lpstr>ＭＳ Ｐゴシック</vt:lpstr>
      <vt:lpstr>Palatino</vt:lpstr>
      <vt:lpstr>Times New Roman</vt:lpstr>
      <vt:lpstr>Wingdings</vt:lpstr>
      <vt:lpstr>Arial</vt:lpstr>
      <vt:lpstr>TM10203755</vt:lpstr>
      <vt:lpstr>Lecture 12 – Representation (part 2)</vt:lpstr>
      <vt:lpstr>Evaluate 1’s complement</vt:lpstr>
      <vt:lpstr>Examples of addition in 1’s comp</vt:lpstr>
      <vt:lpstr>Evaluate 1’s complement</vt:lpstr>
      <vt:lpstr>Two’s complement integers</vt:lpstr>
      <vt:lpstr>PowerPoint Presentation</vt:lpstr>
      <vt:lpstr>Example: comparing interpretations</vt:lpstr>
      <vt:lpstr>Evaluate 2’s complement</vt:lpstr>
      <vt:lpstr>Increase # bits, same value: Sign extension</vt:lpstr>
      <vt:lpstr>Example of sign extension in 2’s comp</vt:lpstr>
      <vt:lpstr>Binary coded decimal (BCD) integers</vt:lpstr>
      <vt:lpstr>Packed BCD (space efficient BCD)</vt:lpstr>
      <vt:lpstr>Evaluating BCD</vt:lpstr>
      <vt:lpstr>Overflow and underflow</vt:lpstr>
      <vt:lpstr>Storage order for bits and bytes</vt:lpstr>
      <vt:lpstr>Big endian and Little endian</vt:lpstr>
      <vt:lpstr>Example and comparison</vt:lpstr>
      <vt:lpstr>IEEE Floating Point Standard</vt:lpstr>
      <vt:lpstr>Reasons for IEEE Floating Point Standard</vt:lpstr>
      <vt:lpstr>Floating point numbers</vt:lpstr>
      <vt:lpstr>Precision and Range</vt:lpstr>
      <vt:lpstr>PowerPoint Presentation</vt:lpstr>
      <vt:lpstr>PowerPoint Presentation</vt:lpstr>
      <vt:lpstr>Range of values in IEEE floating point</vt:lpstr>
      <vt:lpstr>IEEE FP implementation details</vt:lpstr>
      <vt:lpstr>IEEE FP implementation details</vt:lpstr>
      <vt:lpstr>IEEE FP implementation details</vt:lpstr>
      <vt:lpstr>IEEE FP support for diagnosis of runtime anomalies</vt:lpstr>
      <vt:lpstr>IEEE FP support for low noise computation</vt:lpstr>
      <vt:lpstr>Example interpretation of FP</vt:lpstr>
      <vt:lpstr>Conversion between bases</vt:lpstr>
      <vt:lpstr>Example decimal scientific to FP</vt:lpstr>
      <vt:lpstr>Steps in IEEE floating point ADD and SUB</vt:lpstr>
      <vt:lpstr>Summary</vt:lpstr>
    </vt:vector>
  </TitlesOfParts>
  <Company>Purdue University</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CS250 Computer Architecture</dc:title>
  <dc:creator>George Adams</dc:creator>
  <cp:lastModifiedBy>George Bunch Adams III</cp:lastModifiedBy>
  <cp:revision>458</cp:revision>
  <dcterms:created xsi:type="dcterms:W3CDTF">2017-01-09T11:24:18Z</dcterms:created>
  <dcterms:modified xsi:type="dcterms:W3CDTF">2017-09-18T16:23:19Z</dcterms:modified>
</cp:coreProperties>
</file>