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8"/>
  </p:notesMasterIdLst>
  <p:sldIdLst>
    <p:sldId id="1497" r:id="rId2"/>
    <p:sldId id="1489" r:id="rId3"/>
    <p:sldId id="687" r:id="rId4"/>
    <p:sldId id="688" r:id="rId5"/>
    <p:sldId id="689" r:id="rId6"/>
    <p:sldId id="690" r:id="rId7"/>
    <p:sldId id="691" r:id="rId8"/>
    <p:sldId id="692" r:id="rId9"/>
    <p:sldId id="693" r:id="rId10"/>
    <p:sldId id="694" r:id="rId11"/>
    <p:sldId id="1495" r:id="rId12"/>
    <p:sldId id="695" r:id="rId13"/>
    <p:sldId id="696" r:id="rId14"/>
    <p:sldId id="699" r:id="rId15"/>
    <p:sldId id="700" r:id="rId16"/>
    <p:sldId id="724" r:id="rId17"/>
    <p:sldId id="725" r:id="rId18"/>
    <p:sldId id="726" r:id="rId19"/>
    <p:sldId id="701" r:id="rId20"/>
    <p:sldId id="1498" r:id="rId21"/>
    <p:sldId id="1499" r:id="rId22"/>
    <p:sldId id="1500" r:id="rId23"/>
    <p:sldId id="702" r:id="rId24"/>
    <p:sldId id="703" r:id="rId25"/>
    <p:sldId id="704" r:id="rId26"/>
    <p:sldId id="705" r:id="rId27"/>
    <p:sldId id="706" r:id="rId28"/>
    <p:sldId id="711" r:id="rId29"/>
    <p:sldId id="712" r:id="rId30"/>
    <p:sldId id="1496" r:id="rId31"/>
    <p:sldId id="713" r:id="rId32"/>
    <p:sldId id="714" r:id="rId33"/>
    <p:sldId id="715" r:id="rId34"/>
    <p:sldId id="1501" r:id="rId35"/>
    <p:sldId id="1502" r:id="rId36"/>
    <p:sldId id="716" r:id="rId37"/>
    <p:sldId id="717" r:id="rId38"/>
    <p:sldId id="1503" r:id="rId39"/>
    <p:sldId id="718" r:id="rId40"/>
    <p:sldId id="719" r:id="rId41"/>
    <p:sldId id="720" r:id="rId42"/>
    <p:sldId id="721" r:id="rId43"/>
    <p:sldId id="722" r:id="rId44"/>
    <p:sldId id="723" r:id="rId45"/>
    <p:sldId id="727" r:id="rId46"/>
    <p:sldId id="728"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009051"/>
    <a:srgbClr val="0096FF"/>
    <a:srgbClr val="FC6400"/>
    <a:srgbClr val="FF9300"/>
    <a:srgbClr val="FFFFFF"/>
    <a:srgbClr val="BFBFBF"/>
    <a:srgbClr val="C1C1C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5797"/>
    <p:restoredTop sz="91109"/>
  </p:normalViewPr>
  <p:slideViewPr>
    <p:cSldViewPr snapToGrid="0" snapToObjects="1">
      <p:cViewPr>
        <p:scale>
          <a:sx n="140" d="100"/>
          <a:sy n="140" d="100"/>
        </p:scale>
        <p:origin x="5288" y="1416"/>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8024"/>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946FA2-1D2A-6549-80D6-0C23207994F6}" type="datetimeFigureOut">
              <a:rPr lang="en-US" smtClean="0"/>
              <a:t>9/28/17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E491D-C553-0E47-B5E2-359F38712AA4}" type="slidenum">
              <a:rPr lang="en-US" smtClean="0"/>
              <a:t>‹#›</a:t>
            </a:fld>
            <a:endParaRPr lang="en-US"/>
          </a:p>
        </p:txBody>
      </p:sp>
    </p:spTree>
    <p:extLst>
      <p:ext uri="{BB962C8B-B14F-4D97-AF65-F5344CB8AC3E}">
        <p14:creationId xmlns:p14="http://schemas.microsoft.com/office/powerpoint/2010/main" val="13866300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Transistor</a:t>
            </a:r>
          </a:p>
          <a:p>
            <a:r>
              <a:rPr lang="en-US" dirty="0" smtClean="0"/>
              <a:t>Gate</a:t>
            </a:r>
          </a:p>
          <a:p>
            <a:r>
              <a:rPr lang="en-US" dirty="0" smtClean="0"/>
              <a:t>Adder,</a:t>
            </a:r>
            <a:r>
              <a:rPr lang="en-US" baseline="0" dirty="0" smtClean="0"/>
              <a:t> Flip-Flop</a:t>
            </a:r>
          </a:p>
          <a:p>
            <a:r>
              <a:rPr lang="en-US" baseline="0" dirty="0" smtClean="0"/>
              <a:t>Arithmetic Logic Unit; Register; Memory</a:t>
            </a:r>
          </a:p>
          <a:p>
            <a:endParaRPr lang="en-US" baseline="0" dirty="0" smtClean="0"/>
          </a:p>
          <a:p>
            <a:r>
              <a:rPr lang="en-US" baseline="0" dirty="0" smtClean="0"/>
              <a:t>LOAD (memory referencing instruction) and ADD (register referencing instruction) shows the bleed through between levels of abstraction (HW to SW):  If HW wasn’t such a WIMP then all memory would be as fast as registers and as fast as the ALU and ADD would reference MEMORY directly instead of a proxy for memory (in very early computers this was what happened).</a:t>
            </a:r>
            <a:endParaRPr lang="en-US" dirty="0"/>
          </a:p>
        </p:txBody>
      </p:sp>
      <p:sp>
        <p:nvSpPr>
          <p:cNvPr id="4" name="Slide Number Placeholder 3"/>
          <p:cNvSpPr>
            <a:spLocks noGrp="1"/>
          </p:cNvSpPr>
          <p:nvPr>
            <p:ph type="sldNum" sz="quarter" idx="10"/>
          </p:nvPr>
        </p:nvSpPr>
        <p:spPr/>
        <p:txBody>
          <a:bodyPr/>
          <a:lstStyle/>
          <a:p>
            <a:fld id="{08F97C1A-E121-4842-984E-1E320A1FC1A7}" type="slidenum">
              <a:rPr lang="en-US" smtClean="0"/>
              <a:t>4</a:t>
            </a:fld>
            <a:endParaRPr lang="en-US"/>
          </a:p>
        </p:txBody>
      </p:sp>
    </p:spTree>
    <p:extLst>
      <p:ext uri="{BB962C8B-B14F-4D97-AF65-F5344CB8AC3E}">
        <p14:creationId xmlns:p14="http://schemas.microsoft.com/office/powerpoint/2010/main" val="398281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8E491D-C553-0E47-B5E2-359F38712AA4}" type="slidenum">
              <a:rPr lang="en-US" smtClean="0"/>
              <a:t>8</a:t>
            </a:fld>
            <a:endParaRPr lang="en-US"/>
          </a:p>
        </p:txBody>
      </p:sp>
    </p:spTree>
    <p:extLst>
      <p:ext uri="{BB962C8B-B14F-4D97-AF65-F5344CB8AC3E}">
        <p14:creationId xmlns:p14="http://schemas.microsoft.com/office/powerpoint/2010/main" val="1032210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Seeing “Nobody” in the instruction:  unused offset field.</a:t>
            </a:r>
          </a:p>
          <a:p>
            <a:r>
              <a:rPr lang="en-US" dirty="0" smtClean="0"/>
              <a:t>Circuit must</a:t>
            </a:r>
            <a:r>
              <a:rPr lang="en-US" baseline="0" dirty="0" smtClean="0"/>
              <a:t> be designed to ignore content of this field for the ADD instruction.</a:t>
            </a:r>
            <a:endParaRPr lang="en-US" dirty="0"/>
          </a:p>
        </p:txBody>
      </p:sp>
      <p:sp>
        <p:nvSpPr>
          <p:cNvPr id="4" name="Slide Number Placeholder 3"/>
          <p:cNvSpPr>
            <a:spLocks noGrp="1"/>
          </p:cNvSpPr>
          <p:nvPr>
            <p:ph type="sldNum" sz="quarter" idx="10"/>
          </p:nvPr>
        </p:nvSpPr>
        <p:spPr/>
        <p:txBody>
          <a:bodyPr/>
          <a:lstStyle/>
          <a:p>
            <a:fld id="{308E491D-C553-0E47-B5E2-359F38712AA4}" type="slidenum">
              <a:rPr lang="en-US" smtClean="0"/>
              <a:t>11</a:t>
            </a:fld>
            <a:endParaRPr lang="en-US"/>
          </a:p>
        </p:txBody>
      </p:sp>
    </p:spTree>
    <p:extLst>
      <p:ext uri="{BB962C8B-B14F-4D97-AF65-F5344CB8AC3E}">
        <p14:creationId xmlns:p14="http://schemas.microsoft.com/office/powerpoint/2010/main" val="480224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Seeing “Nobody” in the instruction:  unused offset field.</a:t>
            </a:r>
          </a:p>
          <a:p>
            <a:r>
              <a:rPr lang="en-US" dirty="0" smtClean="0"/>
              <a:t>Circuit must</a:t>
            </a:r>
            <a:r>
              <a:rPr lang="en-US" baseline="0" dirty="0" smtClean="0"/>
              <a:t> be designed to ignore content of this field for the ADD instruction.</a:t>
            </a:r>
            <a:endParaRPr lang="en-US" dirty="0"/>
          </a:p>
        </p:txBody>
      </p:sp>
      <p:sp>
        <p:nvSpPr>
          <p:cNvPr id="4" name="Slide Number Placeholder 3"/>
          <p:cNvSpPr>
            <a:spLocks noGrp="1"/>
          </p:cNvSpPr>
          <p:nvPr>
            <p:ph type="sldNum" sz="quarter" idx="10"/>
          </p:nvPr>
        </p:nvSpPr>
        <p:spPr/>
        <p:txBody>
          <a:bodyPr/>
          <a:lstStyle/>
          <a:p>
            <a:fld id="{308E491D-C553-0E47-B5E2-359F38712AA4}" type="slidenum">
              <a:rPr lang="en-US" smtClean="0"/>
              <a:t>15</a:t>
            </a:fld>
            <a:endParaRPr lang="en-US"/>
          </a:p>
        </p:txBody>
      </p:sp>
    </p:spTree>
    <p:extLst>
      <p:ext uri="{BB962C8B-B14F-4D97-AF65-F5344CB8AC3E}">
        <p14:creationId xmlns:p14="http://schemas.microsoft.com/office/powerpoint/2010/main" val="754674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no</a:t>
            </a:r>
            <a:r>
              <a:rPr lang="en-US" baseline="0" dirty="0" smtClean="0"/>
              <a:t> explicit types in hardware; you have to figure out the data type by context and thinking.</a:t>
            </a:r>
            <a:endParaRPr lang="en-US" dirty="0"/>
          </a:p>
        </p:txBody>
      </p:sp>
      <p:sp>
        <p:nvSpPr>
          <p:cNvPr id="4" name="Slide Number Placeholder 3"/>
          <p:cNvSpPr>
            <a:spLocks noGrp="1"/>
          </p:cNvSpPr>
          <p:nvPr>
            <p:ph type="sldNum" sz="quarter" idx="10"/>
          </p:nvPr>
        </p:nvSpPr>
        <p:spPr/>
        <p:txBody>
          <a:bodyPr/>
          <a:lstStyle/>
          <a:p>
            <a:fld id="{308E491D-C553-0E47-B5E2-359F38712AA4}" type="slidenum">
              <a:rPr lang="en-US" smtClean="0"/>
              <a:t>24</a:t>
            </a:fld>
            <a:endParaRPr lang="en-US"/>
          </a:p>
        </p:txBody>
      </p:sp>
    </p:spTree>
    <p:extLst>
      <p:ext uri="{BB962C8B-B14F-4D97-AF65-F5344CB8AC3E}">
        <p14:creationId xmlns:p14="http://schemas.microsoft.com/office/powerpoint/2010/main" val="432679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thought question</a:t>
            </a:r>
            <a:r>
              <a:rPr lang="en-US" baseline="0" dirty="0" smtClean="0"/>
              <a:t> #1, #2, #3, and #4 here.</a:t>
            </a:r>
            <a:endParaRPr lang="en-US" dirty="0"/>
          </a:p>
        </p:txBody>
      </p:sp>
      <p:sp>
        <p:nvSpPr>
          <p:cNvPr id="4" name="Slide Number Placeholder 3"/>
          <p:cNvSpPr>
            <a:spLocks noGrp="1"/>
          </p:cNvSpPr>
          <p:nvPr>
            <p:ph type="sldNum" sz="quarter" idx="10"/>
          </p:nvPr>
        </p:nvSpPr>
        <p:spPr/>
        <p:txBody>
          <a:bodyPr/>
          <a:lstStyle/>
          <a:p>
            <a:fld id="{308E491D-C553-0E47-B5E2-359F38712AA4}" type="slidenum">
              <a:rPr lang="en-US" smtClean="0"/>
              <a:t>32</a:t>
            </a:fld>
            <a:endParaRPr lang="en-US"/>
          </a:p>
        </p:txBody>
      </p:sp>
    </p:spTree>
    <p:extLst>
      <p:ext uri="{BB962C8B-B14F-4D97-AF65-F5344CB8AC3E}">
        <p14:creationId xmlns:p14="http://schemas.microsoft.com/office/powerpoint/2010/main" val="287108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8070" name="Rectangle 6"/>
          <p:cNvSpPr>
            <a:spLocks noGrp="1" noChangeArrowheads="1"/>
          </p:cNvSpPr>
          <p:nvPr>
            <p:ph type="subTitle" idx="1"/>
          </p:nvPr>
        </p:nvSpPr>
        <p:spPr>
          <a:xfrm>
            <a:off x="2689440" y="3581400"/>
            <a:ext cx="5235138" cy="1905000"/>
          </a:xfrm>
        </p:spPr>
        <p:txBody>
          <a:bodyPr/>
          <a:lstStyle>
            <a:lvl1pPr marL="0" indent="0">
              <a:buFont typeface="Wingdings" charset="0"/>
              <a:buNone/>
              <a:defRPr sz="2800">
                <a:latin typeface="Palatino"/>
                <a:cs typeface="Palatino"/>
              </a:defRPr>
            </a:lvl1pPr>
          </a:lstStyle>
          <a:p>
            <a:pPr lvl="0"/>
            <a:r>
              <a:rPr lang="en-US" noProof="0" dirty="0" smtClean="0"/>
              <a:t>Click to edit Master subtitle style</a:t>
            </a:r>
          </a:p>
        </p:txBody>
      </p:sp>
      <p:sp>
        <p:nvSpPr>
          <p:cNvPr id="88071" name="Rectangle 7"/>
          <p:cNvSpPr>
            <a:spLocks noGrp="1" noChangeArrowheads="1"/>
          </p:cNvSpPr>
          <p:nvPr>
            <p:ph type="dt" sz="half" idx="2"/>
          </p:nvPr>
        </p:nvSpPr>
        <p:spPr>
          <a:xfrm>
            <a:off x="685800" y="6512284"/>
            <a:ext cx="1966344" cy="193316"/>
          </a:xfrm>
        </p:spPr>
        <p:txBody>
          <a:bodyPr/>
          <a:lstStyle>
            <a:lvl1pPr>
              <a:defRPr/>
            </a:lvl1pPr>
          </a:lstStyle>
          <a:p>
            <a:r>
              <a:rPr lang="en-US" smtClean="0"/>
              <a:t>© 2017 by George B. Adams III</a:t>
            </a:r>
            <a:endParaRPr lang="en-US" dirty="0"/>
          </a:p>
        </p:txBody>
      </p:sp>
      <p:sp>
        <p:nvSpPr>
          <p:cNvPr id="88072" name="Rectangle 8"/>
          <p:cNvSpPr>
            <a:spLocks noGrp="1" noChangeArrowheads="1"/>
          </p:cNvSpPr>
          <p:nvPr>
            <p:ph type="ftr" sz="quarter" idx="3"/>
          </p:nvPr>
        </p:nvSpPr>
        <p:spPr>
          <a:xfrm>
            <a:off x="3124200" y="6248400"/>
            <a:ext cx="2895600" cy="457200"/>
          </a:xfrm>
        </p:spPr>
        <p:txBody>
          <a:bodyPr/>
          <a:lstStyle>
            <a:lvl1pPr>
              <a:defRPr/>
            </a:lvl1pPr>
          </a:lstStyle>
          <a:p>
            <a:endParaRPr lang="en-US">
              <a:solidFill>
                <a:srgbClr val="292929"/>
              </a:solidFill>
            </a:endParaRPr>
          </a:p>
        </p:txBody>
      </p:sp>
      <p:sp>
        <p:nvSpPr>
          <p:cNvPr id="88073" name="Rectangle 9"/>
          <p:cNvSpPr>
            <a:spLocks noGrp="1" noChangeArrowheads="1"/>
          </p:cNvSpPr>
          <p:nvPr>
            <p:ph type="sldNum" sz="quarter" idx="4"/>
          </p:nvPr>
        </p:nvSpPr>
        <p:spPr>
          <a:xfrm>
            <a:off x="6553200" y="6505254"/>
            <a:ext cx="1905000" cy="200346"/>
          </a:xfrm>
        </p:spPr>
        <p:txBody>
          <a:bodyPr/>
          <a:lstStyle>
            <a:lvl1pPr>
              <a:defRPr/>
            </a:lvl1pPr>
          </a:lstStyle>
          <a:p>
            <a:fld id="{4D2D4257-6C15-224C-8DC2-DCD1A34E52A9}" type="slidenum">
              <a:rPr lang="en-US" smtClean="0"/>
              <a:pPr/>
              <a:t>‹#›</a:t>
            </a:fld>
            <a:endParaRPr lang="en-US" dirty="0"/>
          </a:p>
        </p:txBody>
      </p:sp>
      <p:grpSp>
        <p:nvGrpSpPr>
          <p:cNvPr id="88076" name="Group 12"/>
          <p:cNvGrpSpPr>
            <a:grpSpLocks/>
          </p:cNvGrpSpPr>
          <p:nvPr/>
        </p:nvGrpSpPr>
        <p:grpSpPr bwMode="auto">
          <a:xfrm>
            <a:off x="0" y="914400"/>
            <a:ext cx="8686800" cy="2514600"/>
            <a:chOff x="0" y="576"/>
            <a:chExt cx="5472" cy="1584"/>
          </a:xfrm>
        </p:grpSpPr>
        <p:sp>
          <p:nvSpPr>
            <p:cNvPr id="88066" name="Oval 2"/>
            <p:cNvSpPr>
              <a:spLocks noChangeArrowheads="1"/>
            </p:cNvSpPr>
            <p:nvPr/>
          </p:nvSpPr>
          <p:spPr bwMode="auto">
            <a:xfrm>
              <a:off x="144" y="576"/>
              <a:ext cx="1584" cy="1584"/>
            </a:xfrm>
            <a:prstGeom prst="ellipse">
              <a:avLst/>
            </a:prstGeom>
            <a:noFill/>
            <a:ln w="12700">
              <a:solidFill>
                <a:schemeClr val="accent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a:solidFill>
                  <a:srgbClr val="292929"/>
                </a:solidFill>
                <a:latin typeface="Arial" charset="0"/>
                <a:ea typeface="ＭＳ Ｐゴシック" charset="0"/>
              </a:endParaRPr>
            </a:p>
          </p:txBody>
        </p:sp>
        <p:sp>
          <p:nvSpPr>
            <p:cNvPr id="88067" name="Rectangle 3"/>
            <p:cNvSpPr>
              <a:spLocks noChangeArrowheads="1"/>
            </p:cNvSpPr>
            <p:nvPr/>
          </p:nvSpPr>
          <p:spPr bwMode="hidden">
            <a:xfrm>
              <a:off x="0" y="1056"/>
              <a:ext cx="2976" cy="72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sp>
          <p:nvSpPr>
            <p:cNvPr id="88068" name="Rectangle 4"/>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grpSp>
      <p:sp>
        <p:nvSpPr>
          <p:cNvPr id="88069" name="Rectangle 5"/>
          <p:cNvSpPr>
            <a:spLocks noGrp="1" noChangeArrowheads="1"/>
          </p:cNvSpPr>
          <p:nvPr>
            <p:ph type="ctrTitle"/>
          </p:nvPr>
        </p:nvSpPr>
        <p:spPr>
          <a:xfrm>
            <a:off x="838200" y="1443038"/>
            <a:ext cx="7086600" cy="1600200"/>
          </a:xfrm>
        </p:spPr>
        <p:txBody>
          <a:bodyPr anchor="ctr"/>
          <a:lstStyle>
            <a:lvl1pPr>
              <a:defRPr/>
            </a:lvl1pPr>
          </a:lstStyle>
          <a:p>
            <a:pPr lvl="0"/>
            <a:r>
              <a:rPr lang="en-US" noProof="0" dirty="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 2017 by George B. Adams III</a:t>
            </a:r>
            <a:endParaRPr lang="en-US"/>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8D8F17C3-15C2-DE46-A6A4-6FC2E4FFC645}" type="slidenum">
              <a:rPr lang="en-US"/>
              <a:pPr/>
              <a:t>‹#›</a:t>
            </a:fld>
            <a:endParaRPr lang="en-US"/>
          </a:p>
        </p:txBody>
      </p:sp>
    </p:spTree>
    <p:extLst>
      <p:ext uri="{BB962C8B-B14F-4D97-AF65-F5344CB8AC3E}">
        <p14:creationId xmlns:p14="http://schemas.microsoft.com/office/powerpoint/2010/main" val="2720872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 2017 by George B. Adams III</a:t>
            </a:r>
            <a:endParaRPr lang="en-US"/>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18171EFE-CF74-014A-B355-1FE784D8A8B9}" type="slidenum">
              <a:rPr lang="en-US"/>
              <a:pPr/>
              <a:t>‹#›</a:t>
            </a:fld>
            <a:endParaRPr lang="en-US"/>
          </a:p>
        </p:txBody>
      </p:sp>
    </p:spTree>
    <p:extLst>
      <p:ext uri="{BB962C8B-B14F-4D97-AF65-F5344CB8AC3E}">
        <p14:creationId xmlns:p14="http://schemas.microsoft.com/office/powerpoint/2010/main" val="2892802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 2017 by George B. Adams III</a:t>
            </a:r>
            <a:endParaRPr lang="en-US"/>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F616CA18-62AE-B34C-A151-070DF961BCFA}" type="slidenum">
              <a:rPr lang="en-US"/>
              <a:pPr/>
              <a:t>‹#›</a:t>
            </a:fld>
            <a:endParaRPr lang="en-US"/>
          </a:p>
        </p:txBody>
      </p:sp>
    </p:spTree>
    <p:extLst>
      <p:ext uri="{BB962C8B-B14F-4D97-AF65-F5344CB8AC3E}">
        <p14:creationId xmlns:p14="http://schemas.microsoft.com/office/powerpoint/2010/main" val="17096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 2017 by George B. Adams III</a:t>
            </a:r>
            <a:endParaRPr lang="en-US"/>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9064F1BF-07F9-B647-8658-AC5FA594FBAA}" type="slidenum">
              <a:rPr lang="en-US"/>
              <a:pPr/>
              <a:t>‹#›</a:t>
            </a:fld>
            <a:endParaRPr lang="en-US"/>
          </a:p>
        </p:txBody>
      </p:sp>
    </p:spTree>
    <p:extLst>
      <p:ext uri="{BB962C8B-B14F-4D97-AF65-F5344CB8AC3E}">
        <p14:creationId xmlns:p14="http://schemas.microsoft.com/office/powerpoint/2010/main" val="355215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 2017 by George B. Adams III</a:t>
            </a:r>
            <a:endParaRPr lang="en-US"/>
          </a:p>
        </p:txBody>
      </p:sp>
      <p:sp>
        <p:nvSpPr>
          <p:cNvPr id="6" name="Footer Placeholder 5"/>
          <p:cNvSpPr>
            <a:spLocks noGrp="1"/>
          </p:cNvSpPr>
          <p:nvPr>
            <p:ph type="ftr" sz="quarter" idx="11"/>
          </p:nvPr>
        </p:nvSpPr>
        <p:spPr/>
        <p:txBody>
          <a:bodyPr/>
          <a:lstStyle>
            <a:lvl1pPr>
              <a:defRPr/>
            </a:lvl1pPr>
          </a:lstStyle>
          <a:p>
            <a:endParaRPr lang="en-US">
              <a:solidFill>
                <a:srgbClr val="292929"/>
              </a:solidFill>
            </a:endParaRPr>
          </a:p>
        </p:txBody>
      </p:sp>
      <p:sp>
        <p:nvSpPr>
          <p:cNvPr id="7" name="Slide Number Placeholder 6"/>
          <p:cNvSpPr>
            <a:spLocks noGrp="1"/>
          </p:cNvSpPr>
          <p:nvPr>
            <p:ph type="sldNum" sz="quarter" idx="12"/>
          </p:nvPr>
        </p:nvSpPr>
        <p:spPr/>
        <p:txBody>
          <a:bodyPr/>
          <a:lstStyle>
            <a:lvl1pPr>
              <a:defRPr/>
            </a:lvl1pPr>
          </a:lstStyle>
          <a:p>
            <a:fld id="{BA0F5024-359D-6B46-98D1-05D86B9A129A}" type="slidenum">
              <a:rPr lang="en-US"/>
              <a:pPr/>
              <a:t>‹#›</a:t>
            </a:fld>
            <a:endParaRPr lang="en-US"/>
          </a:p>
        </p:txBody>
      </p:sp>
    </p:spTree>
    <p:extLst>
      <p:ext uri="{BB962C8B-B14F-4D97-AF65-F5344CB8AC3E}">
        <p14:creationId xmlns:p14="http://schemas.microsoft.com/office/powerpoint/2010/main" val="301337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 2017 by George B. Adams III</a:t>
            </a:r>
            <a:endParaRPr lang="en-US"/>
          </a:p>
        </p:txBody>
      </p:sp>
      <p:sp>
        <p:nvSpPr>
          <p:cNvPr id="8" name="Footer Placeholder 7"/>
          <p:cNvSpPr>
            <a:spLocks noGrp="1"/>
          </p:cNvSpPr>
          <p:nvPr>
            <p:ph type="ftr" sz="quarter" idx="11"/>
          </p:nvPr>
        </p:nvSpPr>
        <p:spPr/>
        <p:txBody>
          <a:bodyPr/>
          <a:lstStyle>
            <a:lvl1pPr>
              <a:defRPr/>
            </a:lvl1pPr>
          </a:lstStyle>
          <a:p>
            <a:endParaRPr lang="en-US">
              <a:solidFill>
                <a:srgbClr val="292929"/>
              </a:solidFill>
            </a:endParaRPr>
          </a:p>
        </p:txBody>
      </p:sp>
      <p:sp>
        <p:nvSpPr>
          <p:cNvPr id="9" name="Slide Number Placeholder 8"/>
          <p:cNvSpPr>
            <a:spLocks noGrp="1"/>
          </p:cNvSpPr>
          <p:nvPr>
            <p:ph type="sldNum" sz="quarter" idx="12"/>
          </p:nvPr>
        </p:nvSpPr>
        <p:spPr/>
        <p:txBody>
          <a:bodyPr/>
          <a:lstStyle>
            <a:lvl1pPr>
              <a:defRPr/>
            </a:lvl1pPr>
          </a:lstStyle>
          <a:p>
            <a:fld id="{44AAC6A8-8C03-6943-85EF-B4FF116F3551}" type="slidenum">
              <a:rPr lang="en-US"/>
              <a:pPr/>
              <a:t>‹#›</a:t>
            </a:fld>
            <a:endParaRPr lang="en-US"/>
          </a:p>
        </p:txBody>
      </p:sp>
    </p:spTree>
    <p:extLst>
      <p:ext uri="{BB962C8B-B14F-4D97-AF65-F5344CB8AC3E}">
        <p14:creationId xmlns:p14="http://schemas.microsoft.com/office/powerpoint/2010/main" val="184333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 2017 by George B. Adams III</a:t>
            </a:r>
            <a:endParaRPr lang="en-US"/>
          </a:p>
        </p:txBody>
      </p:sp>
      <p:sp>
        <p:nvSpPr>
          <p:cNvPr id="4" name="Footer Placeholder 3"/>
          <p:cNvSpPr>
            <a:spLocks noGrp="1"/>
          </p:cNvSpPr>
          <p:nvPr>
            <p:ph type="ftr" sz="quarter" idx="11"/>
          </p:nvPr>
        </p:nvSpPr>
        <p:spPr/>
        <p:txBody>
          <a:bodyPr/>
          <a:lstStyle>
            <a:lvl1pPr>
              <a:defRPr/>
            </a:lvl1pPr>
          </a:lstStyle>
          <a:p>
            <a:endParaRPr lang="en-US">
              <a:solidFill>
                <a:srgbClr val="292929"/>
              </a:solidFill>
            </a:endParaRPr>
          </a:p>
        </p:txBody>
      </p:sp>
      <p:sp>
        <p:nvSpPr>
          <p:cNvPr id="5" name="Slide Number Placeholder 4"/>
          <p:cNvSpPr>
            <a:spLocks noGrp="1"/>
          </p:cNvSpPr>
          <p:nvPr>
            <p:ph type="sldNum" sz="quarter" idx="12"/>
          </p:nvPr>
        </p:nvSpPr>
        <p:spPr/>
        <p:txBody>
          <a:bodyPr/>
          <a:lstStyle>
            <a:lvl1pPr>
              <a:defRPr/>
            </a:lvl1pPr>
          </a:lstStyle>
          <a:p>
            <a:fld id="{57EC3C6A-BBE0-B94A-B791-E44AA6B2DA5B}" type="slidenum">
              <a:rPr lang="en-US"/>
              <a:pPr/>
              <a:t>‹#›</a:t>
            </a:fld>
            <a:endParaRPr lang="en-US"/>
          </a:p>
        </p:txBody>
      </p:sp>
    </p:spTree>
    <p:extLst>
      <p:ext uri="{BB962C8B-B14F-4D97-AF65-F5344CB8AC3E}">
        <p14:creationId xmlns:p14="http://schemas.microsoft.com/office/powerpoint/2010/main" val="340750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 2017 by George B. Adams III</a:t>
            </a:r>
            <a:endParaRPr lang="en-US"/>
          </a:p>
        </p:txBody>
      </p:sp>
      <p:sp>
        <p:nvSpPr>
          <p:cNvPr id="3" name="Footer Placeholder 2"/>
          <p:cNvSpPr>
            <a:spLocks noGrp="1"/>
          </p:cNvSpPr>
          <p:nvPr>
            <p:ph type="ftr" sz="quarter" idx="11"/>
          </p:nvPr>
        </p:nvSpPr>
        <p:spPr/>
        <p:txBody>
          <a:bodyPr/>
          <a:lstStyle>
            <a:lvl1pPr>
              <a:defRPr/>
            </a:lvl1pPr>
          </a:lstStyle>
          <a:p>
            <a:endParaRPr lang="en-US">
              <a:solidFill>
                <a:srgbClr val="292929"/>
              </a:solidFill>
            </a:endParaRPr>
          </a:p>
        </p:txBody>
      </p:sp>
      <p:sp>
        <p:nvSpPr>
          <p:cNvPr id="4" name="Slide Number Placeholder 3"/>
          <p:cNvSpPr>
            <a:spLocks noGrp="1"/>
          </p:cNvSpPr>
          <p:nvPr>
            <p:ph type="sldNum" sz="quarter" idx="12"/>
          </p:nvPr>
        </p:nvSpPr>
        <p:spPr/>
        <p:txBody>
          <a:bodyPr/>
          <a:lstStyle>
            <a:lvl1pPr>
              <a:defRPr/>
            </a:lvl1pPr>
          </a:lstStyle>
          <a:p>
            <a:fld id="{01BC6648-A2D1-2B45-B1A1-07A4BC236D8A}" type="slidenum">
              <a:rPr lang="en-US"/>
              <a:pPr/>
              <a:t>‹#›</a:t>
            </a:fld>
            <a:endParaRPr lang="en-US"/>
          </a:p>
        </p:txBody>
      </p:sp>
    </p:spTree>
    <p:extLst>
      <p:ext uri="{BB962C8B-B14F-4D97-AF65-F5344CB8AC3E}">
        <p14:creationId xmlns:p14="http://schemas.microsoft.com/office/powerpoint/2010/main" val="2421537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 2017 by George B. Adams III</a:t>
            </a:r>
            <a:endParaRPr lang="en-US"/>
          </a:p>
        </p:txBody>
      </p:sp>
      <p:sp>
        <p:nvSpPr>
          <p:cNvPr id="6" name="Footer Placeholder 5"/>
          <p:cNvSpPr>
            <a:spLocks noGrp="1"/>
          </p:cNvSpPr>
          <p:nvPr>
            <p:ph type="ftr" sz="quarter" idx="11"/>
          </p:nvPr>
        </p:nvSpPr>
        <p:spPr/>
        <p:txBody>
          <a:bodyPr/>
          <a:lstStyle>
            <a:lvl1pPr>
              <a:defRPr/>
            </a:lvl1pPr>
          </a:lstStyle>
          <a:p>
            <a:endParaRPr lang="en-US">
              <a:solidFill>
                <a:srgbClr val="292929"/>
              </a:solidFill>
            </a:endParaRPr>
          </a:p>
        </p:txBody>
      </p:sp>
      <p:sp>
        <p:nvSpPr>
          <p:cNvPr id="7" name="Slide Number Placeholder 6"/>
          <p:cNvSpPr>
            <a:spLocks noGrp="1"/>
          </p:cNvSpPr>
          <p:nvPr>
            <p:ph type="sldNum" sz="quarter" idx="12"/>
          </p:nvPr>
        </p:nvSpPr>
        <p:spPr/>
        <p:txBody>
          <a:bodyPr/>
          <a:lstStyle>
            <a:lvl1pPr>
              <a:defRPr/>
            </a:lvl1pPr>
          </a:lstStyle>
          <a:p>
            <a:fld id="{C7FE9F4B-0DFF-E349-9FC8-2EF87F8443D2}" type="slidenum">
              <a:rPr lang="en-US"/>
              <a:pPr/>
              <a:t>‹#›</a:t>
            </a:fld>
            <a:endParaRPr lang="en-US"/>
          </a:p>
        </p:txBody>
      </p:sp>
    </p:spTree>
    <p:extLst>
      <p:ext uri="{BB962C8B-B14F-4D97-AF65-F5344CB8AC3E}">
        <p14:creationId xmlns:p14="http://schemas.microsoft.com/office/powerpoint/2010/main" val="189814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 2017 by George B. Adams III</a:t>
            </a:r>
            <a:endParaRPr lang="en-US"/>
          </a:p>
        </p:txBody>
      </p:sp>
      <p:sp>
        <p:nvSpPr>
          <p:cNvPr id="6" name="Footer Placeholder 5"/>
          <p:cNvSpPr>
            <a:spLocks noGrp="1"/>
          </p:cNvSpPr>
          <p:nvPr>
            <p:ph type="ftr" sz="quarter" idx="11"/>
          </p:nvPr>
        </p:nvSpPr>
        <p:spPr/>
        <p:txBody>
          <a:bodyPr/>
          <a:lstStyle>
            <a:lvl1pPr>
              <a:defRPr/>
            </a:lvl1pPr>
          </a:lstStyle>
          <a:p>
            <a:endParaRPr lang="en-US">
              <a:solidFill>
                <a:srgbClr val="292929"/>
              </a:solidFill>
            </a:endParaRPr>
          </a:p>
        </p:txBody>
      </p:sp>
      <p:sp>
        <p:nvSpPr>
          <p:cNvPr id="7" name="Slide Number Placeholder 6"/>
          <p:cNvSpPr>
            <a:spLocks noGrp="1"/>
          </p:cNvSpPr>
          <p:nvPr>
            <p:ph type="sldNum" sz="quarter" idx="12"/>
          </p:nvPr>
        </p:nvSpPr>
        <p:spPr/>
        <p:txBody>
          <a:bodyPr/>
          <a:lstStyle>
            <a:lvl1pPr>
              <a:defRPr/>
            </a:lvl1pPr>
          </a:lstStyle>
          <a:p>
            <a:fld id="{331A1627-C93F-144E-9BE4-AD3FCD384D73}" type="slidenum">
              <a:rPr lang="en-US"/>
              <a:pPr/>
              <a:t>‹#›</a:t>
            </a:fld>
            <a:endParaRPr lang="en-US"/>
          </a:p>
        </p:txBody>
      </p:sp>
    </p:spTree>
    <p:extLst>
      <p:ext uri="{BB962C8B-B14F-4D97-AF65-F5344CB8AC3E}">
        <p14:creationId xmlns:p14="http://schemas.microsoft.com/office/powerpoint/2010/main" val="5157559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0" y="961470"/>
            <a:ext cx="2133600" cy="10160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sp>
        <p:nvSpPr>
          <p:cNvPr id="87043" name="Rectangle 3"/>
          <p:cNvSpPr>
            <a:spLocks noChangeArrowheads="1"/>
          </p:cNvSpPr>
          <p:nvPr/>
        </p:nvSpPr>
        <p:spPr bwMode="auto">
          <a:xfrm>
            <a:off x="1447794" y="962950"/>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sp>
        <p:nvSpPr>
          <p:cNvPr id="87044" name="Rectangle 4"/>
          <p:cNvSpPr>
            <a:spLocks noGrp="1" noChangeArrowheads="1"/>
          </p:cNvSpPr>
          <p:nvPr>
            <p:ph type="title"/>
          </p:nvPr>
        </p:nvSpPr>
        <p:spPr bwMode="auto">
          <a:xfrm>
            <a:off x="486830" y="96839"/>
            <a:ext cx="8240861" cy="745196"/>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endParaRPr lang="en-US" dirty="0"/>
          </a:p>
        </p:txBody>
      </p:sp>
      <p:sp>
        <p:nvSpPr>
          <p:cNvPr id="87045" name="Rectangle 5"/>
          <p:cNvSpPr>
            <a:spLocks noGrp="1" noChangeArrowheads="1"/>
          </p:cNvSpPr>
          <p:nvPr>
            <p:ph type="body" idx="1"/>
          </p:nvPr>
        </p:nvSpPr>
        <p:spPr bwMode="auto">
          <a:xfrm>
            <a:off x="486830" y="1171186"/>
            <a:ext cx="8247965" cy="4924814"/>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7046" name="Rectangle 6"/>
          <p:cNvSpPr>
            <a:spLocks noGrp="1" noChangeArrowheads="1"/>
          </p:cNvSpPr>
          <p:nvPr>
            <p:ph type="dt" sz="half" idx="2"/>
          </p:nvPr>
        </p:nvSpPr>
        <p:spPr bwMode="auto">
          <a:xfrm>
            <a:off x="487570" y="6505254"/>
            <a:ext cx="1986676" cy="193316"/>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solidFill>
                  <a:srgbClr val="664D00"/>
                </a:solidFill>
              </a:defRPr>
            </a:lvl1pPr>
          </a:lstStyle>
          <a:p>
            <a:pPr defTabSz="914400" fontAlgn="base">
              <a:spcBef>
                <a:spcPct val="0"/>
              </a:spcBef>
              <a:spcAft>
                <a:spcPct val="0"/>
              </a:spcAft>
            </a:pPr>
            <a:r>
              <a:rPr lang="en-US" smtClean="0">
                <a:latin typeface="Arial" charset="0"/>
                <a:ea typeface="ＭＳ Ｐゴシック" charset="0"/>
              </a:rPr>
              <a:t>© 2017 by George B. Adams III</a:t>
            </a:r>
            <a:endParaRPr lang="en-US" dirty="0">
              <a:latin typeface="Arial" charset="0"/>
              <a:ea typeface="ＭＳ Ｐゴシック" charset="0"/>
            </a:endParaRPr>
          </a:p>
        </p:txBody>
      </p:sp>
      <p:sp>
        <p:nvSpPr>
          <p:cNvPr id="87047" name="Rectangle 7"/>
          <p:cNvSpPr>
            <a:spLocks noGrp="1" noChangeArrowheads="1"/>
          </p:cNvSpPr>
          <p:nvPr>
            <p:ph type="ftr" sz="quarter" idx="3"/>
          </p:nvPr>
        </p:nvSpPr>
        <p:spPr bwMode="auto">
          <a:xfrm>
            <a:off x="3352800" y="6248400"/>
            <a:ext cx="2895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pPr defTabSz="914400" fontAlgn="base">
              <a:spcBef>
                <a:spcPct val="0"/>
              </a:spcBef>
              <a:spcAft>
                <a:spcPct val="0"/>
              </a:spcAft>
            </a:pPr>
            <a:endParaRPr lang="en-US" dirty="0">
              <a:solidFill>
                <a:srgbClr val="292929"/>
              </a:solidFill>
              <a:latin typeface="Arial" charset="0"/>
              <a:ea typeface="ＭＳ Ｐゴシック" charset="0"/>
            </a:endParaRPr>
          </a:p>
        </p:txBody>
      </p:sp>
      <p:sp>
        <p:nvSpPr>
          <p:cNvPr id="87048" name="Rectangle 8"/>
          <p:cNvSpPr>
            <a:spLocks noGrp="1" noChangeArrowheads="1"/>
          </p:cNvSpPr>
          <p:nvPr>
            <p:ph type="sldNum" sz="quarter" idx="4"/>
          </p:nvPr>
        </p:nvSpPr>
        <p:spPr bwMode="auto">
          <a:xfrm>
            <a:off x="6825522" y="6505254"/>
            <a:ext cx="1905000" cy="193316"/>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solidFill>
                  <a:srgbClr val="664D00"/>
                </a:solidFill>
              </a:defRPr>
            </a:lvl1pPr>
          </a:lstStyle>
          <a:p>
            <a:pPr defTabSz="914400" fontAlgn="base">
              <a:spcBef>
                <a:spcPct val="0"/>
              </a:spcBef>
              <a:spcAft>
                <a:spcPct val="0"/>
              </a:spcAft>
            </a:pPr>
            <a:fld id="{4D326016-910B-5547-A662-1BDDCCEB8203}" type="slidenum">
              <a:rPr lang="en-US" smtClean="0">
                <a:latin typeface="Arial" charset="0"/>
                <a:ea typeface="ＭＳ Ｐゴシック" charset="0"/>
              </a:rPr>
              <a:pPr defTabSz="914400" fontAlgn="base">
                <a:spcBef>
                  <a:spcPct val="0"/>
                </a:spcBef>
                <a:spcAft>
                  <a:spcPct val="0"/>
                </a:spcAft>
              </a:pPr>
              <a:t>‹#›</a:t>
            </a:fld>
            <a:endParaRPr lang="en-US" dirty="0">
              <a:latin typeface="Arial" charset="0"/>
              <a:ea typeface="ＭＳ Ｐゴシック"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fontAlgn="base" hangingPunct="1">
        <a:spcBef>
          <a:spcPct val="0"/>
        </a:spcBef>
        <a:spcAft>
          <a:spcPct val="0"/>
        </a:spcAft>
        <a:defRPr sz="4000">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Arial" charset="0"/>
          <a:ea typeface="ＭＳ Ｐゴシック" charset="0"/>
        </a:defRPr>
      </a:lvl2pPr>
      <a:lvl3pPr algn="l" rtl="0" eaLnBrk="1" fontAlgn="base" hangingPunct="1">
        <a:spcBef>
          <a:spcPct val="0"/>
        </a:spcBef>
        <a:spcAft>
          <a:spcPct val="0"/>
        </a:spcAft>
        <a:defRPr sz="4000">
          <a:solidFill>
            <a:schemeClr val="tx2"/>
          </a:solidFill>
          <a:latin typeface="Arial" charset="0"/>
          <a:ea typeface="ＭＳ Ｐゴシック" charset="0"/>
        </a:defRPr>
      </a:lvl3pPr>
      <a:lvl4pPr algn="l" rtl="0" eaLnBrk="1" fontAlgn="base" hangingPunct="1">
        <a:spcBef>
          <a:spcPct val="0"/>
        </a:spcBef>
        <a:spcAft>
          <a:spcPct val="0"/>
        </a:spcAft>
        <a:defRPr sz="4000">
          <a:solidFill>
            <a:schemeClr val="tx2"/>
          </a:solidFill>
          <a:latin typeface="Arial" charset="0"/>
          <a:ea typeface="ＭＳ Ｐゴシック" charset="0"/>
        </a:defRPr>
      </a:lvl4pPr>
      <a:lvl5pPr algn="l" rtl="0" eaLnBrk="1" fontAlgn="base" hangingPunct="1">
        <a:spcBef>
          <a:spcPct val="0"/>
        </a:spcBef>
        <a:spcAft>
          <a:spcPct val="0"/>
        </a:spcAft>
        <a:defRPr sz="4000">
          <a:solidFill>
            <a:schemeClr val="tx2"/>
          </a:solidFill>
          <a:latin typeface="Arial" charset="0"/>
          <a:ea typeface="ＭＳ Ｐゴシック" charset="0"/>
        </a:defRPr>
      </a:lvl5pPr>
      <a:lvl6pPr marL="457200" algn="l" rtl="0" eaLnBrk="1" fontAlgn="base" hangingPunct="1">
        <a:spcBef>
          <a:spcPct val="0"/>
        </a:spcBef>
        <a:spcAft>
          <a:spcPct val="0"/>
        </a:spcAft>
        <a:defRPr sz="4000">
          <a:solidFill>
            <a:schemeClr val="tx2"/>
          </a:solidFill>
          <a:latin typeface="Arial" charset="0"/>
          <a:ea typeface="ＭＳ Ｐゴシック" charset="0"/>
        </a:defRPr>
      </a:lvl6pPr>
      <a:lvl7pPr marL="914400" algn="l" rtl="0" eaLnBrk="1" fontAlgn="base" hangingPunct="1">
        <a:spcBef>
          <a:spcPct val="0"/>
        </a:spcBef>
        <a:spcAft>
          <a:spcPct val="0"/>
        </a:spcAft>
        <a:defRPr sz="4000">
          <a:solidFill>
            <a:schemeClr val="tx2"/>
          </a:solidFill>
          <a:latin typeface="Arial" charset="0"/>
          <a:ea typeface="ＭＳ Ｐゴシック" charset="0"/>
        </a:defRPr>
      </a:lvl7pPr>
      <a:lvl8pPr marL="1371600" algn="l" rtl="0" eaLnBrk="1" fontAlgn="base" hangingPunct="1">
        <a:spcBef>
          <a:spcPct val="0"/>
        </a:spcBef>
        <a:spcAft>
          <a:spcPct val="0"/>
        </a:spcAft>
        <a:defRPr sz="4000">
          <a:solidFill>
            <a:schemeClr val="tx2"/>
          </a:solidFill>
          <a:latin typeface="Arial" charset="0"/>
          <a:ea typeface="ＭＳ Ｐゴシック" charset="0"/>
        </a:defRPr>
      </a:lvl8pPr>
      <a:lvl9pPr marL="1828800" algn="l" rtl="0" eaLnBrk="1" fontAlgn="base" hangingPunct="1">
        <a:spcBef>
          <a:spcPct val="0"/>
        </a:spcBef>
        <a:spcAft>
          <a:spcPct val="0"/>
        </a:spcAft>
        <a:defRPr sz="4000">
          <a:solidFill>
            <a:schemeClr val="tx2"/>
          </a:solidFill>
          <a:latin typeface="Arial" charset="0"/>
          <a:ea typeface="ＭＳ Ｐゴシック" charset="0"/>
        </a:defRPr>
      </a:lvl9pPr>
    </p:titleStyle>
    <p:bodyStyle>
      <a:lvl1pPr marL="447675" indent="-447675" algn="l" rtl="0" eaLnBrk="1" fontAlgn="base" hangingPunct="1">
        <a:spcBef>
          <a:spcPct val="20000"/>
        </a:spcBef>
        <a:spcAft>
          <a:spcPct val="0"/>
        </a:spcAft>
        <a:buClr>
          <a:schemeClr val="accent1"/>
        </a:buClr>
        <a:buSzPct val="70000"/>
        <a:buFont typeface="Wingdings" charset="0"/>
        <a:buChar char="n"/>
        <a:defRPr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charset="0"/>
        <a:buChar char="¡"/>
        <a:defRPr sz="28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charset="0"/>
        <a:buChar char="n"/>
        <a:defRPr sz="24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charset="0"/>
        <a:buChar char="¡"/>
        <a:defRPr sz="2000">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838200" y="3071433"/>
            <a:ext cx="7620000" cy="2704165"/>
          </a:xfrm>
        </p:spPr>
        <p:txBody>
          <a:bodyPr/>
          <a:lstStyle/>
          <a:p>
            <a:pPr>
              <a:lnSpc>
                <a:spcPct val="80000"/>
              </a:lnSpc>
            </a:pPr>
            <a:r>
              <a:rPr lang="en-US" sz="2400" dirty="0" smtClean="0"/>
              <a:t>				2017.09.25 and 2017.09.27</a:t>
            </a:r>
          </a:p>
          <a:p>
            <a:r>
              <a:rPr lang="en-US" sz="2400" dirty="0"/>
              <a:t>King: Young Lady, look along the road and tell me if you can see either of my messengers.</a:t>
            </a:r>
          </a:p>
          <a:p>
            <a:r>
              <a:rPr lang="en-US" sz="2400" dirty="0"/>
              <a:t>Alice: I see nobody on the road.</a:t>
            </a:r>
          </a:p>
          <a:p>
            <a:r>
              <a:rPr lang="en-US" sz="2400" dirty="0"/>
              <a:t>King: I only wish I had such eyes. To see nobody, at such a distance, too! It's enough for me to see real people by this light</a:t>
            </a:r>
            <a:r>
              <a:rPr lang="en-US" sz="2400" dirty="0" smtClean="0"/>
              <a:t>.</a:t>
            </a:r>
          </a:p>
          <a:p>
            <a:pPr algn="r"/>
            <a:r>
              <a:rPr lang="en-US" sz="1800" dirty="0"/>
              <a:t>from </a:t>
            </a:r>
            <a:r>
              <a:rPr lang="en-US" sz="1800" i="1" dirty="0"/>
              <a:t>Through the Looking-Glass, and What Alice Found </a:t>
            </a:r>
            <a:r>
              <a:rPr lang="en-US" sz="1800" i="1" dirty="0" smtClean="0"/>
              <a:t>There</a:t>
            </a:r>
          </a:p>
          <a:p>
            <a:pPr algn="r"/>
            <a:r>
              <a:rPr lang="en-US" sz="1800" dirty="0" smtClean="0"/>
              <a:t>by </a:t>
            </a:r>
            <a:r>
              <a:rPr lang="en-US" sz="1800" dirty="0"/>
              <a:t>Lewis Carroll (Charles </a:t>
            </a:r>
            <a:r>
              <a:rPr lang="en-US" sz="1800" dirty="0" err="1"/>
              <a:t>Lutwidge</a:t>
            </a:r>
            <a:r>
              <a:rPr lang="en-US" sz="1800" dirty="0"/>
              <a:t> Dodgson), 1871.</a:t>
            </a:r>
          </a:p>
          <a:p>
            <a:endParaRPr lang="en-US" sz="2400" dirty="0" smtClean="0"/>
          </a:p>
        </p:txBody>
      </p:sp>
      <p:sp>
        <p:nvSpPr>
          <p:cNvPr id="4" name="Date Placeholder 3"/>
          <p:cNvSpPr>
            <a:spLocks noGrp="1"/>
          </p:cNvSpPr>
          <p:nvPr>
            <p:ph type="dt" sz="half" idx="2"/>
          </p:nvPr>
        </p:nvSpPr>
        <p:spPr/>
        <p:txBody>
          <a:bodyPr/>
          <a:lstStyle/>
          <a:p>
            <a:r>
              <a:rPr lang="en-US" dirty="0" smtClean="0"/>
              <a:t>© 2017 by George B. Adams III</a:t>
            </a:r>
            <a:endParaRPr lang="en-US" dirty="0"/>
          </a:p>
        </p:txBody>
      </p:sp>
      <p:sp>
        <p:nvSpPr>
          <p:cNvPr id="5" name="Slide Number Placeholder 4"/>
          <p:cNvSpPr>
            <a:spLocks noGrp="1"/>
          </p:cNvSpPr>
          <p:nvPr>
            <p:ph type="sldNum" sz="quarter" idx="4"/>
          </p:nvPr>
        </p:nvSpPr>
        <p:spPr/>
        <p:txBody>
          <a:bodyPr/>
          <a:lstStyle/>
          <a:p>
            <a:fld id="{F616CA18-62AE-B34C-A151-070DF961BCFA}" type="slidenum">
              <a:rPr lang="en-US" smtClean="0"/>
              <a:pPr/>
              <a:t>1</a:t>
            </a:fld>
            <a:endParaRPr lang="en-US"/>
          </a:p>
        </p:txBody>
      </p:sp>
      <p:sp>
        <p:nvSpPr>
          <p:cNvPr id="6" name="Title 5"/>
          <p:cNvSpPr>
            <a:spLocks noGrp="1"/>
          </p:cNvSpPr>
          <p:nvPr>
            <p:ph type="ctrTitle"/>
          </p:nvPr>
        </p:nvSpPr>
        <p:spPr>
          <a:xfrm>
            <a:off x="447440" y="1443038"/>
            <a:ext cx="8305800" cy="1600200"/>
          </a:xfrm>
        </p:spPr>
        <p:txBody>
          <a:bodyPr/>
          <a:lstStyle/>
          <a:p>
            <a:r>
              <a:rPr lang="en-US" sz="3600" dirty="0" smtClean="0"/>
              <a:t>Lectures 15 &amp; 16 – Designing a computer </a:t>
            </a:r>
            <a:endParaRPr lang="en-US" sz="3600" dirty="0"/>
          </a:p>
        </p:txBody>
      </p:sp>
    </p:spTree>
    <p:extLst>
      <p:ext uri="{BB962C8B-B14F-4D97-AF65-F5344CB8AC3E}">
        <p14:creationId xmlns:p14="http://schemas.microsoft.com/office/powerpoint/2010/main" val="782396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language program</a:t>
            </a:r>
            <a:endParaRPr lang="en-US" dirty="0"/>
          </a:p>
        </p:txBody>
      </p:sp>
      <p:sp>
        <p:nvSpPr>
          <p:cNvPr id="3" name="Content Placeholder 2"/>
          <p:cNvSpPr>
            <a:spLocks noGrp="1"/>
          </p:cNvSpPr>
          <p:nvPr>
            <p:ph idx="1"/>
          </p:nvPr>
        </p:nvSpPr>
        <p:spPr>
          <a:xfrm>
            <a:off x="486830" y="984912"/>
            <a:ext cx="8441270" cy="5520342"/>
          </a:xfrm>
        </p:spPr>
        <p:txBody>
          <a:bodyPr/>
          <a:lstStyle/>
          <a:p>
            <a:pPr>
              <a:spcBef>
                <a:spcPts val="300"/>
              </a:spcBef>
            </a:pPr>
            <a:r>
              <a:rPr lang="en-US" dirty="0" smtClean="0"/>
              <a:t>Assembly language expresses programs using the instruction set of the processor</a:t>
            </a:r>
          </a:p>
          <a:p>
            <a:pPr>
              <a:spcBef>
                <a:spcPts val="300"/>
              </a:spcBef>
            </a:pPr>
            <a:r>
              <a:rPr lang="en-US" sz="2200" dirty="0" smtClean="0">
                <a:latin typeface="Courier"/>
                <a:cs typeface="Courier"/>
              </a:rPr>
              <a:t>Assembly instr.  ; Comments</a:t>
            </a:r>
            <a:br>
              <a:rPr lang="en-US" sz="2200" dirty="0" smtClean="0">
                <a:latin typeface="Courier"/>
                <a:cs typeface="Courier"/>
              </a:rPr>
            </a:br>
            <a:r>
              <a:rPr lang="en-US" sz="2200" dirty="0" smtClean="0">
                <a:solidFill>
                  <a:srgbClr val="0000FF"/>
                </a:solidFill>
                <a:latin typeface="Courier"/>
                <a:cs typeface="Courier"/>
              </a:rPr>
              <a:t>load  r2, 20(r1) ; r2 </a:t>
            </a:r>
            <a:r>
              <a:rPr lang="en-US" sz="2200" dirty="0" smtClean="0">
                <a:solidFill>
                  <a:srgbClr val="0000FF"/>
                </a:solidFill>
                <a:latin typeface="Courier"/>
                <a:cs typeface="Courier"/>
                <a:sym typeface="Wingdings"/>
              </a:rPr>
              <a:t> </a:t>
            </a:r>
            <a:r>
              <a:rPr lang="en-US" sz="2200" dirty="0" err="1" smtClean="0">
                <a:solidFill>
                  <a:srgbClr val="0000FF"/>
                </a:solidFill>
                <a:latin typeface="Courier"/>
                <a:cs typeface="Courier"/>
                <a:sym typeface="Wingdings"/>
              </a:rPr>
              <a:t>Data_Memory</a:t>
            </a:r>
            <a:r>
              <a:rPr lang="en-US" sz="2200" dirty="0" smtClean="0">
                <a:solidFill>
                  <a:srgbClr val="0000FF"/>
                </a:solidFill>
                <a:latin typeface="Courier"/>
                <a:cs typeface="Courier"/>
                <a:sym typeface="Wingdings"/>
              </a:rPr>
              <a:t>[20+r1]</a:t>
            </a:r>
            <a:br>
              <a:rPr lang="en-US" sz="2200" dirty="0" smtClean="0">
                <a:solidFill>
                  <a:srgbClr val="0000FF"/>
                </a:solidFill>
                <a:latin typeface="Courier"/>
                <a:cs typeface="Courier"/>
                <a:sym typeface="Wingdings"/>
              </a:rPr>
            </a:br>
            <a:r>
              <a:rPr lang="en-US" sz="2200" dirty="0" smtClean="0">
                <a:solidFill>
                  <a:srgbClr val="0000FF"/>
                </a:solidFill>
                <a:latin typeface="Courier"/>
                <a:cs typeface="Courier"/>
                <a:sym typeface="Wingdings"/>
              </a:rPr>
              <a:t>load  r3, 24(r1) ; r3  </a:t>
            </a:r>
            <a:r>
              <a:rPr lang="en-US" sz="2200" dirty="0" err="1" smtClean="0">
                <a:solidFill>
                  <a:srgbClr val="0000FF"/>
                </a:solidFill>
                <a:latin typeface="Courier"/>
                <a:cs typeface="Courier"/>
                <a:sym typeface="Wingdings"/>
              </a:rPr>
              <a:t>Data_Memory</a:t>
            </a:r>
            <a:r>
              <a:rPr lang="en-US" sz="2200" dirty="0" smtClean="0">
                <a:solidFill>
                  <a:srgbClr val="0000FF"/>
                </a:solidFill>
                <a:latin typeface="Courier"/>
                <a:cs typeface="Courier"/>
                <a:sym typeface="Wingdings"/>
              </a:rPr>
              <a:t>[24+r1]</a:t>
            </a:r>
            <a:br>
              <a:rPr lang="en-US" sz="2200" dirty="0" smtClean="0">
                <a:solidFill>
                  <a:srgbClr val="0000FF"/>
                </a:solidFill>
                <a:latin typeface="Courier"/>
                <a:cs typeface="Courier"/>
                <a:sym typeface="Wingdings"/>
              </a:rPr>
            </a:br>
            <a:r>
              <a:rPr lang="en-US" sz="2200" dirty="0" smtClean="0">
                <a:solidFill>
                  <a:srgbClr val="0000FF"/>
                </a:solidFill>
                <a:latin typeface="Courier"/>
                <a:cs typeface="Courier"/>
                <a:sym typeface="Wingdings"/>
              </a:rPr>
              <a:t>add   r4, r2, r3 ; r4  r2 + r3</a:t>
            </a:r>
            <a:br>
              <a:rPr lang="en-US" sz="2200" dirty="0" smtClean="0">
                <a:solidFill>
                  <a:srgbClr val="0000FF"/>
                </a:solidFill>
                <a:latin typeface="Courier"/>
                <a:cs typeface="Courier"/>
                <a:sym typeface="Wingdings"/>
              </a:rPr>
            </a:br>
            <a:r>
              <a:rPr lang="en-US" sz="2200" dirty="0" smtClean="0">
                <a:solidFill>
                  <a:srgbClr val="0000FF"/>
                </a:solidFill>
                <a:latin typeface="Courier"/>
                <a:cs typeface="Courier"/>
                <a:sym typeface="Wingdings"/>
              </a:rPr>
              <a:t>store r4, 28(r1) ; </a:t>
            </a:r>
            <a:r>
              <a:rPr lang="en-US" sz="2200" dirty="0" err="1" smtClean="0">
                <a:solidFill>
                  <a:srgbClr val="0000FF"/>
                </a:solidFill>
                <a:latin typeface="Courier"/>
                <a:cs typeface="Courier"/>
                <a:sym typeface="Wingdings"/>
              </a:rPr>
              <a:t>Data_Memory</a:t>
            </a:r>
            <a:r>
              <a:rPr lang="en-US" sz="2200" dirty="0" smtClean="0">
                <a:solidFill>
                  <a:srgbClr val="0000FF"/>
                </a:solidFill>
                <a:latin typeface="Courier"/>
                <a:cs typeface="Courier"/>
                <a:sym typeface="Wingdings"/>
              </a:rPr>
              <a:t>[28+r1]  r4</a:t>
            </a:r>
            <a:br>
              <a:rPr lang="en-US" sz="2200" dirty="0" smtClean="0">
                <a:solidFill>
                  <a:srgbClr val="0000FF"/>
                </a:solidFill>
                <a:latin typeface="Courier"/>
                <a:cs typeface="Courier"/>
                <a:sym typeface="Wingdings"/>
              </a:rPr>
            </a:br>
            <a:r>
              <a:rPr lang="en-US" sz="2200" dirty="0" smtClean="0">
                <a:solidFill>
                  <a:srgbClr val="0000FF"/>
                </a:solidFill>
                <a:latin typeface="Courier"/>
                <a:cs typeface="Courier"/>
                <a:sym typeface="Wingdings"/>
              </a:rPr>
              <a:t>jump  60(r7)   ; fetch at </a:t>
            </a:r>
            <a:r>
              <a:rPr lang="en-US" sz="2200" dirty="0" err="1" smtClean="0">
                <a:solidFill>
                  <a:srgbClr val="0000FF"/>
                </a:solidFill>
                <a:latin typeface="Courier"/>
                <a:cs typeface="Courier"/>
                <a:sym typeface="Wingdings"/>
              </a:rPr>
              <a:t>Instr</a:t>
            </a:r>
            <a:r>
              <a:rPr lang="en-US" sz="2200" dirty="0" smtClean="0">
                <a:solidFill>
                  <a:srgbClr val="0000FF"/>
                </a:solidFill>
                <a:latin typeface="Courier"/>
                <a:cs typeface="Courier"/>
                <a:sym typeface="Wingdings"/>
              </a:rPr>
              <a:t>._Memory[60+r7]</a:t>
            </a:r>
            <a:br>
              <a:rPr lang="en-US" sz="2200" dirty="0" smtClean="0">
                <a:solidFill>
                  <a:srgbClr val="0000FF"/>
                </a:solidFill>
                <a:latin typeface="Courier"/>
                <a:cs typeface="Courier"/>
                <a:sym typeface="Wingdings"/>
              </a:rPr>
            </a:br>
            <a:r>
              <a:rPr lang="en-US" sz="2200" dirty="0" smtClean="0">
                <a:solidFill>
                  <a:srgbClr val="0000FF"/>
                </a:solidFill>
                <a:latin typeface="Courier"/>
                <a:cs typeface="Courier"/>
                <a:sym typeface="Wingdings"/>
              </a:rPr>
              <a:t> </a:t>
            </a:r>
          </a:p>
          <a:p>
            <a:pPr>
              <a:spcBef>
                <a:spcPts val="300"/>
              </a:spcBef>
            </a:pPr>
            <a:r>
              <a:rPr lang="en-US" sz="2400" dirty="0" smtClean="0">
                <a:sym typeface="Wingdings"/>
              </a:rPr>
              <a:t>• r1, r2, r3, r4, r7 are registers; they store bit strings</a:t>
            </a:r>
            <a:br>
              <a:rPr lang="en-US" sz="2400" dirty="0" smtClean="0">
                <a:sym typeface="Wingdings"/>
              </a:rPr>
            </a:br>
            <a:r>
              <a:rPr lang="en-US" sz="2400" dirty="0" smtClean="0">
                <a:sym typeface="Wingdings"/>
              </a:rPr>
              <a:t>• “x  y” means “x” receives the result of y</a:t>
            </a:r>
            <a:br>
              <a:rPr lang="en-US" sz="2400" dirty="0" smtClean="0">
                <a:sym typeface="Wingdings"/>
              </a:rPr>
            </a:br>
            <a:r>
              <a:rPr lang="en-US" sz="2400" dirty="0" smtClean="0">
                <a:sym typeface="Wingdings"/>
              </a:rPr>
              <a:t>•</a:t>
            </a:r>
            <a:r>
              <a:rPr lang="en-US" sz="2400" dirty="0">
                <a:sym typeface="Wingdings"/>
              </a:rPr>
              <a:t> </a:t>
            </a:r>
            <a:r>
              <a:rPr lang="en-US" sz="2400" dirty="0" smtClean="0">
                <a:sym typeface="Wingdings"/>
              </a:rPr>
              <a:t>Memory[x] denotes the contents of memory at address x</a:t>
            </a:r>
            <a:r>
              <a:rPr lang="en-US" sz="2400" i="1" dirty="0">
                <a:sym typeface="Wingdings"/>
              </a:rPr>
              <a:t/>
            </a:r>
            <a:br>
              <a:rPr lang="en-US" sz="2400" i="1" dirty="0">
                <a:sym typeface="Wingdings"/>
              </a:rPr>
            </a:br>
            <a:r>
              <a:rPr lang="en-US" sz="2400" i="1" dirty="0" smtClean="0">
                <a:sym typeface="Wingdings"/>
              </a:rPr>
              <a:t>• </a:t>
            </a:r>
            <a:r>
              <a:rPr lang="en-US" sz="2400" dirty="0" smtClean="0">
                <a:sym typeface="Wingdings"/>
              </a:rPr>
              <a:t>20</a:t>
            </a:r>
            <a:r>
              <a:rPr lang="en-US" sz="2400" dirty="0">
                <a:sym typeface="Wingdings"/>
              </a:rPr>
              <a:t>, 24, 28 are </a:t>
            </a:r>
            <a:r>
              <a:rPr lang="en-US" sz="2400" dirty="0" smtClean="0">
                <a:sym typeface="Wingdings"/>
              </a:rPr>
              <a:t>immediate values encoded into an instr.; here they serve as an </a:t>
            </a:r>
            <a:r>
              <a:rPr lang="en-US" sz="2400" i="1" dirty="0" smtClean="0">
                <a:sym typeface="Wingdings"/>
              </a:rPr>
              <a:t>offset</a:t>
            </a:r>
            <a:r>
              <a:rPr lang="en-US" sz="2400" dirty="0" smtClean="0">
                <a:sym typeface="Wingdings"/>
              </a:rPr>
              <a:t>, an amount to add to a memory address held in a register (pointer arithmetic)</a:t>
            </a:r>
          </a:p>
        </p:txBody>
      </p:sp>
      <p:sp>
        <p:nvSpPr>
          <p:cNvPr id="4" name="Date Placeholder 3"/>
          <p:cNvSpPr>
            <a:spLocks noGrp="1"/>
          </p:cNvSpPr>
          <p:nvPr>
            <p:ph type="dt" sz="half" idx="10"/>
          </p:nvPr>
        </p:nvSpPr>
        <p:spPr/>
        <p:txBody>
          <a:bodyPr/>
          <a:lstStyle/>
          <a:p>
            <a:r>
              <a:rPr lang="en-US" dirty="0" smtClean="0"/>
              <a:t>© 2017 by George B. Adams III</a:t>
            </a:r>
            <a:endParaRPr lang="en-US" dirty="0"/>
          </a:p>
        </p:txBody>
      </p:sp>
      <p:sp>
        <p:nvSpPr>
          <p:cNvPr id="5" name="Slide Number Placeholder 4"/>
          <p:cNvSpPr>
            <a:spLocks noGrp="1"/>
          </p:cNvSpPr>
          <p:nvPr>
            <p:ph type="sldNum" sz="quarter" idx="12"/>
          </p:nvPr>
        </p:nvSpPr>
        <p:spPr/>
        <p:txBody>
          <a:bodyPr/>
          <a:lstStyle/>
          <a:p>
            <a:fld id="{F616CA18-62AE-B34C-A151-070DF961BCFA}" type="slidenum">
              <a:rPr lang="en-US" smtClean="0"/>
              <a:pPr/>
              <a:t>10</a:t>
            </a:fld>
            <a:endParaRPr lang="en-US"/>
          </a:p>
        </p:txBody>
      </p:sp>
    </p:spTree>
    <p:extLst>
      <p:ext uri="{BB962C8B-B14F-4D97-AF65-F5344CB8AC3E}">
        <p14:creationId xmlns:p14="http://schemas.microsoft.com/office/powerpoint/2010/main" val="275466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code is for humans</a:t>
            </a:r>
            <a:endParaRPr lang="en-US" dirty="0"/>
          </a:p>
        </p:txBody>
      </p:sp>
      <p:sp>
        <p:nvSpPr>
          <p:cNvPr id="3" name="Content Placeholder 2"/>
          <p:cNvSpPr>
            <a:spLocks noGrp="1"/>
          </p:cNvSpPr>
          <p:nvPr>
            <p:ph idx="1"/>
          </p:nvPr>
        </p:nvSpPr>
        <p:spPr>
          <a:xfrm>
            <a:off x="486830" y="1051921"/>
            <a:ext cx="8370120" cy="5229614"/>
          </a:xfrm>
        </p:spPr>
        <p:txBody>
          <a:bodyPr/>
          <a:lstStyle/>
          <a:p>
            <a:r>
              <a:rPr lang="en-US" sz="2800" dirty="0" smtClean="0"/>
              <a:t>Example assembly instruction </a:t>
            </a:r>
            <a:br>
              <a:rPr lang="en-US" sz="2800" dirty="0" smtClean="0"/>
            </a:br>
            <a:r>
              <a:rPr lang="en-US" dirty="0" smtClean="0"/>
              <a:t>        </a:t>
            </a:r>
            <a:r>
              <a:rPr lang="en-US" sz="2400" dirty="0" smtClean="0">
                <a:solidFill>
                  <a:srgbClr val="0070C0"/>
                </a:solidFill>
                <a:latin typeface="Courier"/>
                <a:cs typeface="Courier"/>
                <a:sym typeface="Wingdings"/>
              </a:rPr>
              <a:t>add </a:t>
            </a:r>
            <a:r>
              <a:rPr lang="en-US" sz="2400" dirty="0">
                <a:solidFill>
                  <a:srgbClr val="0070C0"/>
                </a:solidFill>
                <a:latin typeface="Courier"/>
                <a:cs typeface="Courier"/>
                <a:sym typeface="Wingdings"/>
              </a:rPr>
              <a:t>r4, r2, </a:t>
            </a:r>
            <a:r>
              <a:rPr lang="en-US" sz="2400" dirty="0" smtClean="0">
                <a:solidFill>
                  <a:srgbClr val="0070C0"/>
                </a:solidFill>
                <a:latin typeface="Courier"/>
                <a:cs typeface="Courier"/>
                <a:sym typeface="Wingdings"/>
              </a:rPr>
              <a:t>r3</a:t>
            </a:r>
          </a:p>
          <a:p>
            <a:r>
              <a:rPr lang="en-US" sz="2800" dirty="0" smtClean="0">
                <a:cs typeface="Courier"/>
                <a:sym typeface="Wingdings"/>
              </a:rPr>
              <a:t>Bit string for </a:t>
            </a:r>
            <a:r>
              <a:rPr lang="en-US" sz="2800" dirty="0" smtClean="0">
                <a:solidFill>
                  <a:srgbClr val="0070C0"/>
                </a:solidFill>
                <a:latin typeface="Courier"/>
                <a:cs typeface="Courier"/>
                <a:sym typeface="Wingdings"/>
              </a:rPr>
              <a:t>add r4, r2, r3 </a:t>
            </a:r>
            <a:r>
              <a:rPr lang="en-US" sz="2800" dirty="0" smtClean="0">
                <a:cs typeface="Courier"/>
                <a:sym typeface="Wingdings"/>
              </a:rPr>
              <a:t>in ASCII is</a:t>
            </a:r>
            <a:r>
              <a:rPr lang="en-US" sz="2800" dirty="0" smtClean="0">
                <a:latin typeface="Courier"/>
                <a:cs typeface="Courier"/>
                <a:sym typeface="Wingdings"/>
              </a:rPr>
              <a:t/>
            </a:r>
            <a:br>
              <a:rPr lang="en-US" sz="2800" dirty="0" smtClean="0">
                <a:latin typeface="Courier"/>
                <a:cs typeface="Courier"/>
                <a:sym typeface="Wingdings"/>
              </a:rPr>
            </a:br>
            <a:r>
              <a:rPr lang="en-US" sz="2800" dirty="0" smtClean="0">
                <a:solidFill>
                  <a:srgbClr val="0070C0"/>
                </a:solidFill>
                <a:latin typeface="Courier"/>
                <a:cs typeface="Courier"/>
                <a:sym typeface="Wingdings"/>
              </a:rPr>
              <a:t>0x6164642072342C2072322C207233</a:t>
            </a:r>
            <a:endParaRPr lang="en-US" sz="2800" dirty="0">
              <a:solidFill>
                <a:srgbClr val="0070C0"/>
              </a:solidFill>
              <a:latin typeface="Courier"/>
              <a:cs typeface="Courier"/>
              <a:sym typeface="Wingdings"/>
            </a:endParaRPr>
          </a:p>
          <a:p>
            <a:pPr lvl="1"/>
            <a:r>
              <a:rPr lang="en-US" sz="2000" dirty="0" smtClean="0">
                <a:cs typeface="Courier"/>
                <a:sym typeface="Wingdings"/>
              </a:rPr>
              <a:t>Contains 28 0x digits, or 112 bits:  </a:t>
            </a:r>
            <a:r>
              <a:rPr lang="en-US" sz="2000" dirty="0" smtClean="0">
                <a:solidFill>
                  <a:srgbClr val="FF0000"/>
                </a:solidFill>
                <a:cs typeface="Courier"/>
                <a:sym typeface="Wingdings"/>
              </a:rPr>
              <a:t>so many hardware wires</a:t>
            </a:r>
          </a:p>
          <a:p>
            <a:pPr lvl="1"/>
            <a:r>
              <a:rPr lang="en-US" sz="2000" dirty="0" smtClean="0">
                <a:cs typeface="Courier"/>
                <a:sym typeface="Wingdings"/>
              </a:rPr>
              <a:t>Contains characters to aid human readability –  spaces and commas – </a:t>
            </a:r>
            <a:r>
              <a:rPr lang="en-US" sz="2000" dirty="0" smtClean="0">
                <a:solidFill>
                  <a:srgbClr val="FF0000"/>
                </a:solidFill>
                <a:cs typeface="Courier"/>
                <a:sym typeface="Wingdings"/>
              </a:rPr>
              <a:t>not needed as inputs to a logic circuit</a:t>
            </a:r>
          </a:p>
          <a:p>
            <a:pPr lvl="1"/>
            <a:r>
              <a:rPr lang="en-US" sz="2000" dirty="0" smtClean="0">
                <a:cs typeface="Courier"/>
                <a:sym typeface="Wingdings"/>
              </a:rPr>
              <a:t>Contains mnemonics to aid human readability – add, </a:t>
            </a:r>
            <a:r>
              <a:rPr lang="en-US" sz="2000" dirty="0" err="1" smtClean="0">
                <a:cs typeface="Courier"/>
                <a:sym typeface="Wingdings"/>
              </a:rPr>
              <a:t>rX</a:t>
            </a:r>
            <a:r>
              <a:rPr lang="en-US" sz="2000" dirty="0" smtClean="0">
                <a:cs typeface="Courier"/>
                <a:sym typeface="Wingdings"/>
              </a:rPr>
              <a:t> – </a:t>
            </a:r>
            <a:r>
              <a:rPr lang="en-US" sz="2000" dirty="0" smtClean="0">
                <a:solidFill>
                  <a:srgbClr val="FF0000"/>
                </a:solidFill>
                <a:cs typeface="Courier"/>
                <a:sym typeface="Wingdings"/>
              </a:rPr>
              <a:t>unnecessary for logic circuit</a:t>
            </a:r>
          </a:p>
          <a:p>
            <a:r>
              <a:rPr lang="en-US" sz="2600" dirty="0" smtClean="0">
                <a:cs typeface="Courier"/>
                <a:sym typeface="Wingdings"/>
              </a:rPr>
              <a:t>An assembler </a:t>
            </a:r>
            <a:r>
              <a:rPr lang="en-US" sz="2600" dirty="0" smtClean="0">
                <a:solidFill>
                  <a:srgbClr val="0070C0"/>
                </a:solidFill>
                <a:cs typeface="Courier"/>
                <a:sym typeface="Wingdings"/>
              </a:rPr>
              <a:t>maps, different from compiling,</a:t>
            </a:r>
            <a:r>
              <a:rPr lang="en-US" sz="2600" dirty="0" smtClean="0">
                <a:cs typeface="Courier"/>
                <a:sym typeface="Wingdings"/>
              </a:rPr>
              <a:t> </a:t>
            </a:r>
            <a:r>
              <a:rPr lang="en-US" sz="2600" dirty="0" err="1" smtClean="0">
                <a:cs typeface="Courier"/>
                <a:sym typeface="Wingdings"/>
              </a:rPr>
              <a:t>instrs</a:t>
            </a:r>
            <a:r>
              <a:rPr lang="en-US" sz="2600" dirty="0" smtClean="0">
                <a:cs typeface="Courier"/>
                <a:sym typeface="Wingdings"/>
              </a:rPr>
              <a:t>. onto a representation better-suited for logic circuit inputs</a:t>
            </a:r>
          </a:p>
          <a:p>
            <a:r>
              <a:rPr lang="en-US" sz="2600" dirty="0" smtClean="0"/>
              <a:t>Assembly language has a </a:t>
            </a:r>
            <a:r>
              <a:rPr lang="en-US" sz="2600" dirty="0"/>
              <a:t>1-to-1 correspondence to voltages on </a:t>
            </a:r>
            <a:r>
              <a:rPr lang="en-US" sz="2600" dirty="0" smtClean="0"/>
              <a:t>wires in the processor hardware circuit</a:t>
            </a:r>
            <a:r>
              <a:rPr lang="en-US" sz="2600" dirty="0" smtClean="0">
                <a:cs typeface="Courier"/>
                <a:sym typeface="Wingdings"/>
              </a:rPr>
              <a:t> </a:t>
            </a:r>
            <a:r>
              <a:rPr lang="en-US" dirty="0" smtClean="0">
                <a:cs typeface="Courier"/>
                <a:sym typeface="Wingdings"/>
              </a:rPr>
              <a:t/>
            </a:r>
            <a:br>
              <a:rPr lang="en-US" dirty="0" smtClean="0">
                <a:cs typeface="Courier"/>
                <a:sym typeface="Wingdings"/>
              </a:rPr>
            </a:br>
            <a:endParaRPr lang="en-US" dirty="0" smtClean="0">
              <a:cs typeface="Courier"/>
              <a:sym typeface="Wingdings"/>
            </a:endParaRPr>
          </a:p>
        </p:txBody>
      </p:sp>
      <p:sp>
        <p:nvSpPr>
          <p:cNvPr id="4" name="Date Placeholder 3"/>
          <p:cNvSpPr>
            <a:spLocks noGrp="1"/>
          </p:cNvSpPr>
          <p:nvPr>
            <p:ph type="dt" sz="half" idx="10"/>
          </p:nvPr>
        </p:nvSpPr>
        <p:spPr/>
        <p:txBody>
          <a:bodyPr/>
          <a:lstStyle/>
          <a:p>
            <a:r>
              <a:rPr lang="en-US" dirty="0" smtClean="0"/>
              <a:t>© 2017 by George B. Adams III</a:t>
            </a:r>
            <a:endParaRPr lang="en-US" dirty="0"/>
          </a:p>
        </p:txBody>
      </p:sp>
      <p:sp>
        <p:nvSpPr>
          <p:cNvPr id="5" name="Slide Number Placeholder 4"/>
          <p:cNvSpPr>
            <a:spLocks noGrp="1"/>
          </p:cNvSpPr>
          <p:nvPr>
            <p:ph type="sldNum" sz="quarter" idx="12"/>
          </p:nvPr>
        </p:nvSpPr>
        <p:spPr/>
        <p:txBody>
          <a:bodyPr/>
          <a:lstStyle/>
          <a:p>
            <a:fld id="{F616CA18-62AE-B34C-A151-070DF961BCFA}" type="slidenum">
              <a:rPr lang="en-US" smtClean="0"/>
              <a:pPr/>
              <a:t>11</a:t>
            </a:fld>
            <a:endParaRPr lang="en-US"/>
          </a:p>
        </p:txBody>
      </p:sp>
    </p:spTree>
    <p:extLst>
      <p:ext uri="{BB962C8B-B14F-4D97-AF65-F5344CB8AC3E}">
        <p14:creationId xmlns:p14="http://schemas.microsoft.com/office/powerpoint/2010/main" val="1288239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the instruction representation</a:t>
            </a:r>
            <a:endParaRPr lang="en-US" dirty="0"/>
          </a:p>
        </p:txBody>
      </p:sp>
      <p:sp>
        <p:nvSpPr>
          <p:cNvPr id="3" name="Content Placeholder 2"/>
          <p:cNvSpPr>
            <a:spLocks noGrp="1"/>
          </p:cNvSpPr>
          <p:nvPr>
            <p:ph idx="1"/>
          </p:nvPr>
        </p:nvSpPr>
        <p:spPr>
          <a:xfrm>
            <a:off x="486830" y="1051916"/>
            <a:ext cx="8566969" cy="4924814"/>
          </a:xfrm>
        </p:spPr>
        <p:txBody>
          <a:bodyPr/>
          <a:lstStyle/>
          <a:p>
            <a:r>
              <a:rPr lang="en-US" dirty="0" smtClean="0"/>
              <a:t>Chap. 6 example develops 4 instructions, but let’s imagine that our little computer</a:t>
            </a:r>
          </a:p>
          <a:p>
            <a:pPr lvl="1"/>
            <a:r>
              <a:rPr lang="en-US" dirty="0" smtClean="0"/>
              <a:t>has </a:t>
            </a:r>
            <a:r>
              <a:rPr lang="en-US" dirty="0"/>
              <a:t>32-bit instructions, 32-bit default integer size, and 32-bit memory </a:t>
            </a:r>
            <a:r>
              <a:rPr lang="en-US" dirty="0" smtClean="0"/>
              <a:t>addresses</a:t>
            </a:r>
            <a:br>
              <a:rPr lang="en-US" dirty="0" smtClean="0"/>
            </a:br>
            <a:r>
              <a:rPr lang="en-US" dirty="0" smtClean="0">
                <a:solidFill>
                  <a:srgbClr val="0070C0"/>
                </a:solidFill>
              </a:rPr>
              <a:t>(when each of these important bit strings is the same size, the processor circuit is simpler, faster)</a:t>
            </a:r>
            <a:endParaRPr lang="en-US" dirty="0">
              <a:solidFill>
                <a:srgbClr val="0070C0"/>
              </a:solidFill>
            </a:endParaRPr>
          </a:p>
          <a:p>
            <a:pPr lvl="1"/>
            <a:r>
              <a:rPr lang="en-US" dirty="0" smtClean="0"/>
              <a:t>has up to 32 instructions</a:t>
            </a:r>
          </a:p>
          <a:p>
            <a:pPr lvl="1"/>
            <a:r>
              <a:rPr lang="en-US" dirty="0"/>
              <a:t>h</a:t>
            </a:r>
            <a:r>
              <a:rPr lang="en-US" dirty="0" smtClean="0"/>
              <a:t>as 16 registers used to store operands and results</a:t>
            </a:r>
          </a:p>
          <a:p>
            <a:pPr lvl="1"/>
            <a:r>
              <a:rPr lang="en-US" dirty="0" smtClean="0"/>
              <a:t>has immediate value integers with largest range</a:t>
            </a:r>
          </a:p>
          <a:p>
            <a:r>
              <a:rPr lang="en-US" dirty="0" smtClean="0"/>
              <a:t>These four design choices are enough to fully define the instruction representation, or format </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12</a:t>
            </a:fld>
            <a:endParaRPr lang="en-US"/>
          </a:p>
        </p:txBody>
      </p:sp>
    </p:spTree>
    <p:extLst>
      <p:ext uri="{BB962C8B-B14F-4D97-AF65-F5344CB8AC3E}">
        <p14:creationId xmlns:p14="http://schemas.microsoft.com/office/powerpoint/2010/main" val="1944391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the design choices set the format</a:t>
            </a:r>
            <a:endParaRPr lang="en-US" dirty="0"/>
          </a:p>
        </p:txBody>
      </p:sp>
      <p:sp>
        <p:nvSpPr>
          <p:cNvPr id="3" name="Content Placeholder 2"/>
          <p:cNvSpPr>
            <a:spLocks noGrp="1"/>
          </p:cNvSpPr>
          <p:nvPr>
            <p:ph idx="1"/>
          </p:nvPr>
        </p:nvSpPr>
        <p:spPr>
          <a:xfrm>
            <a:off x="486830" y="1055722"/>
            <a:ext cx="8466339" cy="5449532"/>
          </a:xfrm>
        </p:spPr>
        <p:txBody>
          <a:bodyPr/>
          <a:lstStyle/>
          <a:p>
            <a:pPr>
              <a:lnSpc>
                <a:spcPct val="90000"/>
              </a:lnSpc>
            </a:pPr>
            <a:r>
              <a:rPr lang="en-US" dirty="0" smtClean="0"/>
              <a:t>“32-bit </a:t>
            </a:r>
            <a:r>
              <a:rPr lang="en-US" dirty="0"/>
              <a:t>instructions</a:t>
            </a:r>
            <a:r>
              <a:rPr lang="en-US" dirty="0" smtClean="0"/>
              <a:t>” = </a:t>
            </a:r>
            <a:r>
              <a:rPr lang="en-US" dirty="0" smtClean="0">
                <a:solidFill>
                  <a:srgbClr val="0000FF"/>
                </a:solidFill>
              </a:rPr>
              <a:t>instr. format is 32 bits</a:t>
            </a:r>
            <a:endParaRPr lang="en-US" dirty="0">
              <a:solidFill>
                <a:srgbClr val="0000FF"/>
              </a:solidFill>
            </a:endParaRPr>
          </a:p>
          <a:p>
            <a:pPr>
              <a:lnSpc>
                <a:spcPct val="90000"/>
              </a:lnSpc>
            </a:pPr>
            <a:r>
              <a:rPr lang="en-US" dirty="0" smtClean="0"/>
              <a:t>Opcodes are 5 bits because</a:t>
            </a:r>
          </a:p>
          <a:p>
            <a:pPr lvl="1">
              <a:lnSpc>
                <a:spcPct val="90000"/>
              </a:lnSpc>
            </a:pPr>
            <a:r>
              <a:rPr lang="en-US" dirty="0" smtClean="0"/>
              <a:t>“Up to 32 instructions” requires sufficient </a:t>
            </a:r>
            <a:r>
              <a:rPr lang="en-US" dirty="0" smtClean="0">
                <a:solidFill>
                  <a:srgbClr val="0000FF"/>
                </a:solidFill>
              </a:rPr>
              <a:t>opcode bits to name ≤ 32 </a:t>
            </a:r>
            <a:r>
              <a:rPr lang="en-US" dirty="0"/>
              <a:t>≤ 2</a:t>
            </a:r>
            <a:r>
              <a:rPr lang="en-US" baseline="30000" dirty="0"/>
              <a:t>5</a:t>
            </a:r>
            <a:r>
              <a:rPr lang="en-US" dirty="0"/>
              <a:t>, so 5 bits is enough</a:t>
            </a:r>
          </a:p>
          <a:p>
            <a:pPr lvl="1">
              <a:lnSpc>
                <a:spcPct val="90000"/>
              </a:lnSpc>
            </a:pPr>
            <a:r>
              <a:rPr lang="en-US" dirty="0" smtClean="0"/>
              <a:t>&gt;5 opcode bits would deprive immediate integer operands of bit(s) and, thus, range</a:t>
            </a:r>
          </a:p>
          <a:p>
            <a:pPr>
              <a:lnSpc>
                <a:spcPct val="90000"/>
              </a:lnSpc>
            </a:pPr>
            <a:r>
              <a:rPr lang="en-US" dirty="0" smtClean="0"/>
              <a:t>Register addresses are 4 bits because</a:t>
            </a:r>
          </a:p>
          <a:p>
            <a:pPr lvl="1">
              <a:lnSpc>
                <a:spcPct val="90000"/>
              </a:lnSpc>
            </a:pPr>
            <a:r>
              <a:rPr lang="en-US" dirty="0" smtClean="0"/>
              <a:t> </a:t>
            </a:r>
            <a:r>
              <a:rPr lang="en-US" dirty="0" smtClean="0">
                <a:solidFill>
                  <a:srgbClr val="0000FF"/>
                </a:solidFill>
              </a:rPr>
              <a:t>4-bit addresses can point to 16 locations</a:t>
            </a:r>
          </a:p>
          <a:p>
            <a:pPr>
              <a:lnSpc>
                <a:spcPct val="90000"/>
              </a:lnSpc>
            </a:pPr>
            <a:r>
              <a:rPr lang="en-US" dirty="0" smtClean="0"/>
              <a:t>Immediate values have all remaining bits</a:t>
            </a:r>
          </a:p>
          <a:p>
            <a:pPr lvl="1">
              <a:lnSpc>
                <a:spcPct val="90000"/>
              </a:lnSpc>
            </a:pPr>
            <a:r>
              <a:rPr lang="en-US" dirty="0" smtClean="0">
                <a:solidFill>
                  <a:srgbClr val="0000FF"/>
                </a:solidFill>
              </a:rPr>
              <a:t>largest range of immediate values</a:t>
            </a:r>
            <a:r>
              <a:rPr lang="en-US" dirty="0" smtClean="0"/>
              <a:t>, implies “give all remaining bits in the format to immediate values”</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13</a:t>
            </a:fld>
            <a:endParaRPr lang="en-US"/>
          </a:p>
        </p:txBody>
      </p:sp>
    </p:spTree>
    <p:extLst>
      <p:ext uri="{BB962C8B-B14F-4D97-AF65-F5344CB8AC3E}">
        <p14:creationId xmlns:p14="http://schemas.microsoft.com/office/powerpoint/2010/main" val="112409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format example</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14</a:t>
            </a:fld>
            <a:endParaRPr lang="en-US"/>
          </a:p>
        </p:txBody>
      </p:sp>
      <p:sp>
        <p:nvSpPr>
          <p:cNvPr id="7" name="Content Placeholder 6"/>
          <p:cNvSpPr>
            <a:spLocks noGrp="1"/>
          </p:cNvSpPr>
          <p:nvPr>
            <p:ph idx="1"/>
          </p:nvPr>
        </p:nvSpPr>
        <p:spPr>
          <a:xfrm>
            <a:off x="486830" y="1171186"/>
            <a:ext cx="8339118" cy="4924814"/>
          </a:xfrm>
        </p:spPr>
        <p:txBody>
          <a:bodyPr/>
          <a:lstStyle/>
          <a:p>
            <a:r>
              <a:rPr lang="en-US" dirty="0" smtClean="0"/>
              <a:t>Preceding translates to this format, ordering of fields within the bit string </a:t>
            </a:r>
            <a:r>
              <a:rPr lang="en-US" smtClean="0"/>
              <a:t>is a design choice</a:t>
            </a:r>
            <a:endParaRPr lang="en-US" dirty="0"/>
          </a:p>
        </p:txBody>
      </p:sp>
      <p:pic>
        <p:nvPicPr>
          <p:cNvPr id="8" name="Picture 7" descr="figure-6.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889" y="2192109"/>
            <a:ext cx="7642223" cy="4374336"/>
          </a:xfrm>
          <a:prstGeom prst="rect">
            <a:avLst/>
          </a:prstGeom>
        </p:spPr>
      </p:pic>
      <p:sp>
        <p:nvSpPr>
          <p:cNvPr id="9" name="TextBox 8"/>
          <p:cNvSpPr txBox="1"/>
          <p:nvPr/>
        </p:nvSpPr>
        <p:spPr>
          <a:xfrm>
            <a:off x="1578666" y="4952327"/>
            <a:ext cx="6853158" cy="646331"/>
          </a:xfrm>
          <a:prstGeom prst="rect">
            <a:avLst/>
          </a:prstGeom>
          <a:noFill/>
        </p:spPr>
        <p:txBody>
          <a:bodyPr wrap="none" rtlCol="0">
            <a:spAutoFit/>
          </a:bodyPr>
          <a:lstStyle/>
          <a:p>
            <a:r>
              <a:rPr lang="en-US" b="1" dirty="0" smtClean="0">
                <a:solidFill>
                  <a:srgbClr val="FF6600"/>
                </a:solidFill>
                <a:latin typeface="Courier"/>
                <a:cs typeface="Courier"/>
              </a:rPr>
              <a:t>______ _____ _____ _____ ______________________</a:t>
            </a:r>
            <a:br>
              <a:rPr lang="en-US" b="1" dirty="0" smtClean="0">
                <a:solidFill>
                  <a:srgbClr val="FF6600"/>
                </a:solidFill>
                <a:latin typeface="Courier"/>
                <a:cs typeface="Courier"/>
              </a:rPr>
            </a:br>
            <a:r>
              <a:rPr lang="en-US" b="1" dirty="0" smtClean="0">
                <a:solidFill>
                  <a:srgbClr val="FF6600"/>
                </a:solidFill>
                <a:latin typeface="Courier"/>
                <a:cs typeface="Courier"/>
              </a:rPr>
              <a:t>5 bits 4 bit 4 bit 4 bit 15 bits (all the rest)</a:t>
            </a:r>
            <a:endParaRPr lang="en-US" b="1" dirty="0">
              <a:solidFill>
                <a:srgbClr val="FF6600"/>
              </a:solidFill>
              <a:latin typeface="Courier"/>
              <a:cs typeface="Courier"/>
            </a:endParaRPr>
          </a:p>
        </p:txBody>
      </p:sp>
    </p:spTree>
    <p:extLst>
      <p:ext uri="{BB962C8B-B14F-4D97-AF65-F5344CB8AC3E}">
        <p14:creationId xmlns:p14="http://schemas.microsoft.com/office/powerpoint/2010/main" val="59620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code to machine code</a:t>
            </a:r>
            <a:endParaRPr lang="en-US" dirty="0"/>
          </a:p>
        </p:txBody>
      </p:sp>
      <p:sp>
        <p:nvSpPr>
          <p:cNvPr id="3" name="Content Placeholder 2"/>
          <p:cNvSpPr>
            <a:spLocks noGrp="1"/>
          </p:cNvSpPr>
          <p:nvPr>
            <p:ph idx="1"/>
          </p:nvPr>
        </p:nvSpPr>
        <p:spPr>
          <a:xfrm>
            <a:off x="486830" y="1075774"/>
            <a:ext cx="8370120" cy="4924814"/>
          </a:xfrm>
        </p:spPr>
        <p:txBody>
          <a:bodyPr/>
          <a:lstStyle/>
          <a:p>
            <a:pPr>
              <a:spcBef>
                <a:spcPts val="168"/>
              </a:spcBef>
            </a:pPr>
            <a:r>
              <a:rPr lang="en-US" sz="2400" dirty="0" smtClean="0"/>
              <a:t>Consider this integer addition assembly language instruction</a:t>
            </a:r>
            <a:r>
              <a:rPr lang="en-US" sz="2800" dirty="0" smtClean="0"/>
              <a:t> </a:t>
            </a:r>
            <a:br>
              <a:rPr lang="en-US" sz="2800" dirty="0" smtClean="0"/>
            </a:br>
            <a:r>
              <a:rPr lang="en-US" dirty="0" smtClean="0"/>
              <a:t>        </a:t>
            </a:r>
            <a:r>
              <a:rPr lang="en-US" sz="2400" dirty="0" smtClean="0">
                <a:solidFill>
                  <a:srgbClr val="0000FF"/>
                </a:solidFill>
                <a:latin typeface="Courier"/>
                <a:cs typeface="Courier"/>
                <a:sym typeface="Wingdings"/>
              </a:rPr>
              <a:t>add   </a:t>
            </a:r>
            <a:r>
              <a:rPr lang="en-US" sz="2400" dirty="0">
                <a:solidFill>
                  <a:srgbClr val="0000FF"/>
                </a:solidFill>
                <a:latin typeface="Courier"/>
                <a:cs typeface="Courier"/>
                <a:sym typeface="Wingdings"/>
              </a:rPr>
              <a:t>r4, r2, r3 ; r4  r2 + </a:t>
            </a:r>
            <a:r>
              <a:rPr lang="en-US" sz="2400" dirty="0" smtClean="0">
                <a:solidFill>
                  <a:srgbClr val="0000FF"/>
                </a:solidFill>
                <a:latin typeface="Courier"/>
                <a:cs typeface="Courier"/>
                <a:sym typeface="Wingdings"/>
              </a:rPr>
              <a:t>r3</a:t>
            </a:r>
            <a:endParaRPr lang="en-US" sz="2800" dirty="0">
              <a:solidFill>
                <a:srgbClr val="0000FF"/>
              </a:solidFill>
              <a:latin typeface="Courier"/>
              <a:cs typeface="Courier"/>
              <a:sym typeface="Wingdings"/>
            </a:endParaRPr>
          </a:p>
          <a:p>
            <a:pPr>
              <a:spcBef>
                <a:spcPts val="168"/>
              </a:spcBef>
            </a:pPr>
            <a:r>
              <a:rPr lang="en-US" sz="2400" dirty="0"/>
              <a:t>T</a:t>
            </a:r>
            <a:r>
              <a:rPr lang="en-US" sz="2400" dirty="0" smtClean="0"/>
              <a:t>he assembler will map this character string to a machine language bit string in the chosen representational format, and the 1’s and 0’s correspond to voltages on wires in the circuit </a:t>
            </a:r>
            <a:endParaRPr lang="en-US" sz="2400"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15</a:t>
            </a:fld>
            <a:endParaRPr lang="en-US"/>
          </a:p>
        </p:txBody>
      </p:sp>
      <p:pic>
        <p:nvPicPr>
          <p:cNvPr id="7" name="Picture 6" descr="figure-6.3.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51" y="3210849"/>
            <a:ext cx="8569899" cy="3380143"/>
          </a:xfrm>
          <a:prstGeom prst="rect">
            <a:avLst/>
          </a:prstGeom>
        </p:spPr>
      </p:pic>
      <p:sp>
        <p:nvSpPr>
          <p:cNvPr id="8" name="TextBox 7"/>
          <p:cNvSpPr txBox="1"/>
          <p:nvPr/>
        </p:nvSpPr>
        <p:spPr>
          <a:xfrm>
            <a:off x="870516" y="4980053"/>
            <a:ext cx="7467813" cy="646331"/>
          </a:xfrm>
          <a:prstGeom prst="rect">
            <a:avLst/>
          </a:prstGeom>
          <a:noFill/>
        </p:spPr>
        <p:txBody>
          <a:bodyPr wrap="square" rtlCol="0">
            <a:spAutoFit/>
          </a:bodyPr>
          <a:lstStyle/>
          <a:p>
            <a:r>
              <a:rPr lang="en-US" dirty="0" smtClean="0">
                <a:latin typeface="Courier"/>
                <a:cs typeface="Courier"/>
              </a:rPr>
              <a:t>Opcode  </a:t>
            </a:r>
            <a:r>
              <a:rPr lang="en-US" dirty="0" err="1" smtClean="0">
                <a:latin typeface="Courier"/>
                <a:cs typeface="Courier"/>
              </a:rPr>
              <a:t>PointerPointer</a:t>
            </a:r>
            <a:r>
              <a:rPr lang="en-US" dirty="0" err="1">
                <a:latin typeface="Courier"/>
                <a:cs typeface="Courier"/>
              </a:rPr>
              <a:t>P</a:t>
            </a:r>
            <a:r>
              <a:rPr lang="en-US" dirty="0" err="1" smtClean="0">
                <a:latin typeface="Courier"/>
                <a:cs typeface="Courier"/>
              </a:rPr>
              <a:t>ointer</a:t>
            </a:r>
            <a:r>
              <a:rPr lang="en-US" dirty="0" smtClean="0">
                <a:latin typeface="Courier"/>
                <a:cs typeface="Courier"/>
              </a:rPr>
              <a:t> Unused offset, here set</a:t>
            </a:r>
            <a:br>
              <a:rPr lang="en-US" dirty="0" smtClean="0">
                <a:latin typeface="Courier"/>
                <a:cs typeface="Courier"/>
              </a:rPr>
            </a:br>
            <a:r>
              <a:rPr lang="en-US" dirty="0" smtClean="0">
                <a:latin typeface="Courier"/>
                <a:cs typeface="Courier"/>
              </a:rPr>
              <a:t>                              arbitrarily to all 0</a:t>
            </a:r>
            <a:endParaRPr lang="en-US" dirty="0">
              <a:latin typeface="Courier"/>
              <a:cs typeface="Courier"/>
            </a:endParaRPr>
          </a:p>
        </p:txBody>
      </p:sp>
      <p:grpSp>
        <p:nvGrpSpPr>
          <p:cNvPr id="50" name="Group 49"/>
          <p:cNvGrpSpPr/>
          <p:nvPr/>
        </p:nvGrpSpPr>
        <p:grpSpPr>
          <a:xfrm>
            <a:off x="810844" y="3311771"/>
            <a:ext cx="3155470" cy="1670537"/>
            <a:chOff x="810844" y="3311771"/>
            <a:chExt cx="3155470" cy="1670537"/>
          </a:xfrm>
        </p:grpSpPr>
        <p:sp>
          <p:nvSpPr>
            <p:cNvPr id="9" name="Donut 8"/>
            <p:cNvSpPr/>
            <p:nvPr/>
          </p:nvSpPr>
          <p:spPr bwMode="auto">
            <a:xfrm>
              <a:off x="3282468" y="3311771"/>
              <a:ext cx="683846" cy="693615"/>
            </a:xfrm>
            <a:prstGeom prst="donut">
              <a:avLst>
                <a:gd name="adj" fmla="val 9286"/>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4" name="Frame 13"/>
            <p:cNvSpPr/>
            <p:nvPr/>
          </p:nvSpPr>
          <p:spPr bwMode="auto">
            <a:xfrm>
              <a:off x="810844" y="4142154"/>
              <a:ext cx="1250464" cy="840154"/>
            </a:xfrm>
            <a:prstGeom prst="frame">
              <a:avLst>
                <a:gd name="adj1" fmla="val 8294"/>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cxnSp>
          <p:nvCxnSpPr>
            <p:cNvPr id="21" name="Straight Arrow Connector 20"/>
            <p:cNvCxnSpPr>
              <a:stCxn id="14" idx="2"/>
              <a:endCxn id="9" idx="3"/>
            </p:cNvCxnSpPr>
            <p:nvPr/>
          </p:nvCxnSpPr>
          <p:spPr bwMode="auto">
            <a:xfrm flipV="1">
              <a:off x="1436076" y="3903808"/>
              <a:ext cx="1946539" cy="1078500"/>
            </a:xfrm>
            <a:prstGeom prst="straightConnector1">
              <a:avLst/>
            </a:prstGeom>
            <a:solidFill>
              <a:schemeClr val="accent1"/>
            </a:solidFill>
            <a:ln w="38100" cap="flat" cmpd="sng" algn="ctr">
              <a:solidFill>
                <a:schemeClr val="tx1"/>
              </a:solidFill>
              <a:prstDash val="solid"/>
              <a:round/>
              <a:headEnd type="arrow"/>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48" name="Group 47"/>
          <p:cNvGrpSpPr/>
          <p:nvPr/>
        </p:nvGrpSpPr>
        <p:grpSpPr>
          <a:xfrm>
            <a:off x="1998758" y="3303963"/>
            <a:ext cx="3366484" cy="1684210"/>
            <a:chOff x="1998758" y="3303963"/>
            <a:chExt cx="3366484" cy="1684210"/>
          </a:xfrm>
        </p:grpSpPr>
        <p:sp>
          <p:nvSpPr>
            <p:cNvPr id="11" name="Donut 10"/>
            <p:cNvSpPr/>
            <p:nvPr/>
          </p:nvSpPr>
          <p:spPr bwMode="auto">
            <a:xfrm>
              <a:off x="4681396" y="3303963"/>
              <a:ext cx="683846" cy="693615"/>
            </a:xfrm>
            <a:prstGeom prst="donut">
              <a:avLst>
                <a:gd name="adj" fmla="val 9286"/>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6" name="Frame 15"/>
            <p:cNvSpPr/>
            <p:nvPr/>
          </p:nvSpPr>
          <p:spPr bwMode="auto">
            <a:xfrm>
              <a:off x="1998758" y="4148019"/>
              <a:ext cx="990627" cy="840154"/>
            </a:xfrm>
            <a:prstGeom prst="frame">
              <a:avLst>
                <a:gd name="adj1" fmla="val 8294"/>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cxnSp>
          <p:nvCxnSpPr>
            <p:cNvPr id="23" name="Straight Arrow Connector 22"/>
            <p:cNvCxnSpPr>
              <a:stCxn id="16" idx="2"/>
              <a:endCxn id="11" idx="3"/>
            </p:cNvCxnSpPr>
            <p:nvPr/>
          </p:nvCxnSpPr>
          <p:spPr bwMode="auto">
            <a:xfrm flipV="1">
              <a:off x="2494072" y="3896000"/>
              <a:ext cx="2287471" cy="1092173"/>
            </a:xfrm>
            <a:prstGeom prst="straightConnector1">
              <a:avLst/>
            </a:prstGeom>
            <a:solidFill>
              <a:schemeClr val="accent1"/>
            </a:solidFill>
            <a:ln w="38100" cap="flat" cmpd="sng" algn="ctr">
              <a:solidFill>
                <a:schemeClr val="tx1"/>
              </a:solidFill>
              <a:prstDash val="solid"/>
              <a:round/>
              <a:headEnd type="arrow"/>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47" name="Group 46"/>
          <p:cNvGrpSpPr/>
          <p:nvPr/>
        </p:nvGrpSpPr>
        <p:grpSpPr>
          <a:xfrm>
            <a:off x="2922909" y="3300059"/>
            <a:ext cx="3044107" cy="1693979"/>
            <a:chOff x="2922909" y="3300059"/>
            <a:chExt cx="3044107" cy="1693979"/>
          </a:xfrm>
        </p:grpSpPr>
        <p:sp>
          <p:nvSpPr>
            <p:cNvPr id="12" name="Donut 11"/>
            <p:cNvSpPr/>
            <p:nvPr/>
          </p:nvSpPr>
          <p:spPr bwMode="auto">
            <a:xfrm>
              <a:off x="5283170" y="3300059"/>
              <a:ext cx="683846" cy="693615"/>
            </a:xfrm>
            <a:prstGeom prst="donut">
              <a:avLst>
                <a:gd name="adj" fmla="val 9286"/>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7" name="Frame 16"/>
            <p:cNvSpPr/>
            <p:nvPr/>
          </p:nvSpPr>
          <p:spPr bwMode="auto">
            <a:xfrm>
              <a:off x="2922909" y="4153884"/>
              <a:ext cx="990627" cy="840154"/>
            </a:xfrm>
            <a:prstGeom prst="frame">
              <a:avLst>
                <a:gd name="adj1" fmla="val 8294"/>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cxnSp>
          <p:nvCxnSpPr>
            <p:cNvPr id="26" name="Straight Arrow Connector 25"/>
            <p:cNvCxnSpPr>
              <a:stCxn id="17" idx="2"/>
            </p:cNvCxnSpPr>
            <p:nvPr/>
          </p:nvCxnSpPr>
          <p:spPr bwMode="auto">
            <a:xfrm flipV="1">
              <a:off x="3418223" y="3896000"/>
              <a:ext cx="1947019" cy="1098038"/>
            </a:xfrm>
            <a:prstGeom prst="straightConnector1">
              <a:avLst/>
            </a:prstGeom>
            <a:solidFill>
              <a:schemeClr val="accent1"/>
            </a:solidFill>
            <a:ln w="38100" cap="flat" cmpd="sng" algn="ctr">
              <a:solidFill>
                <a:schemeClr val="tx1"/>
              </a:solidFill>
              <a:prstDash val="solid"/>
              <a:round/>
              <a:headEnd type="arrow"/>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49" name="Group 48"/>
          <p:cNvGrpSpPr/>
          <p:nvPr/>
        </p:nvGrpSpPr>
        <p:grpSpPr>
          <a:xfrm>
            <a:off x="3847060" y="3307867"/>
            <a:ext cx="990627" cy="1692036"/>
            <a:chOff x="3847060" y="3307867"/>
            <a:chExt cx="990627" cy="1692036"/>
          </a:xfrm>
        </p:grpSpPr>
        <p:sp>
          <p:nvSpPr>
            <p:cNvPr id="10" name="Donut 9"/>
            <p:cNvSpPr/>
            <p:nvPr/>
          </p:nvSpPr>
          <p:spPr bwMode="auto">
            <a:xfrm>
              <a:off x="4030777" y="3307867"/>
              <a:ext cx="683846" cy="693615"/>
            </a:xfrm>
            <a:prstGeom prst="donut">
              <a:avLst>
                <a:gd name="adj" fmla="val 9286"/>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8" name="Frame 17"/>
            <p:cNvSpPr/>
            <p:nvPr/>
          </p:nvSpPr>
          <p:spPr bwMode="auto">
            <a:xfrm>
              <a:off x="3847060" y="4159749"/>
              <a:ext cx="990627" cy="840154"/>
            </a:xfrm>
            <a:prstGeom prst="frame">
              <a:avLst>
                <a:gd name="adj1" fmla="val 8294"/>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cxnSp>
          <p:nvCxnSpPr>
            <p:cNvPr id="31" name="Straight Arrow Connector 30"/>
            <p:cNvCxnSpPr>
              <a:stCxn id="18" idx="2"/>
              <a:endCxn id="10" idx="4"/>
            </p:cNvCxnSpPr>
            <p:nvPr/>
          </p:nvCxnSpPr>
          <p:spPr bwMode="auto">
            <a:xfrm flipV="1">
              <a:off x="4342374" y="4001482"/>
              <a:ext cx="30326" cy="998421"/>
            </a:xfrm>
            <a:prstGeom prst="straightConnector1">
              <a:avLst/>
            </a:prstGeom>
            <a:solidFill>
              <a:schemeClr val="accent1"/>
            </a:solidFill>
            <a:ln w="38100" cap="flat" cmpd="sng" algn="ctr">
              <a:solidFill>
                <a:schemeClr val="tx1"/>
              </a:solidFill>
              <a:prstDash val="solid"/>
              <a:round/>
              <a:headEnd type="arrow"/>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45" name="Group 44"/>
          <p:cNvGrpSpPr/>
          <p:nvPr/>
        </p:nvGrpSpPr>
        <p:grpSpPr>
          <a:xfrm>
            <a:off x="4771211" y="3298507"/>
            <a:ext cx="3552174" cy="1707261"/>
            <a:chOff x="4771211" y="3298507"/>
            <a:chExt cx="3552174" cy="1707261"/>
          </a:xfrm>
        </p:grpSpPr>
        <p:sp>
          <p:nvSpPr>
            <p:cNvPr id="19" name="Frame 18"/>
            <p:cNvSpPr/>
            <p:nvPr/>
          </p:nvSpPr>
          <p:spPr bwMode="auto">
            <a:xfrm>
              <a:off x="4771211" y="4165614"/>
              <a:ext cx="3552174" cy="840154"/>
            </a:xfrm>
            <a:prstGeom prst="frame">
              <a:avLst>
                <a:gd name="adj1" fmla="val 8294"/>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34" name="Donut 33"/>
            <p:cNvSpPr/>
            <p:nvPr/>
          </p:nvSpPr>
          <p:spPr bwMode="auto">
            <a:xfrm>
              <a:off x="5887757" y="3298507"/>
              <a:ext cx="683846" cy="693615"/>
            </a:xfrm>
            <a:prstGeom prst="donut">
              <a:avLst>
                <a:gd name="adj" fmla="val 9286"/>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cxnSp>
          <p:nvCxnSpPr>
            <p:cNvPr id="42" name="Straight Arrow Connector 41"/>
            <p:cNvCxnSpPr>
              <a:stCxn id="19" idx="2"/>
              <a:endCxn id="34" idx="4"/>
            </p:cNvCxnSpPr>
            <p:nvPr/>
          </p:nvCxnSpPr>
          <p:spPr bwMode="auto">
            <a:xfrm flipH="1" flipV="1">
              <a:off x="6229680" y="3992122"/>
              <a:ext cx="317618" cy="1013646"/>
            </a:xfrm>
            <a:prstGeom prst="straightConnector1">
              <a:avLst/>
            </a:prstGeom>
            <a:solidFill>
              <a:schemeClr val="accent1"/>
            </a:solidFill>
            <a:ln w="38100" cap="flat" cmpd="sng" algn="ctr">
              <a:solidFill>
                <a:schemeClr val="tx1"/>
              </a:solidFill>
              <a:prstDash val="solid"/>
              <a:round/>
              <a:headEnd type="arrow"/>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18224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dissolv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dissolve">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dissolve">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dissolve">
                                      <p:cBhvr>
                                        <p:cTn id="27" dur="500"/>
                                        <p:tgtEl>
                                          <p:spTgt spid="4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dissolve">
                                      <p:cBhvr>
                                        <p:cTn id="3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to format correspondence</a:t>
            </a:r>
            <a:endParaRPr lang="en-US" dirty="0"/>
          </a:p>
        </p:txBody>
      </p:sp>
      <p:sp>
        <p:nvSpPr>
          <p:cNvPr id="3" name="Content Placeholder 2"/>
          <p:cNvSpPr>
            <a:spLocks noGrp="1"/>
          </p:cNvSpPr>
          <p:nvPr>
            <p:ph idx="1"/>
          </p:nvPr>
        </p:nvSpPr>
        <p:spPr>
          <a:xfrm>
            <a:off x="486830" y="984912"/>
            <a:ext cx="8657170" cy="4924814"/>
          </a:xfrm>
        </p:spPr>
        <p:txBody>
          <a:bodyPr/>
          <a:lstStyle/>
          <a:p>
            <a:r>
              <a:rPr lang="en-US" sz="2200" dirty="0" smtClean="0">
                <a:latin typeface="Courier"/>
                <a:cs typeface="Courier"/>
              </a:rPr>
              <a:t>Assembly instr.  ; Comments</a:t>
            </a:r>
            <a:br>
              <a:rPr lang="en-US" sz="2200" dirty="0" smtClean="0">
                <a:latin typeface="Courier"/>
                <a:cs typeface="Courier"/>
              </a:rPr>
            </a:br>
            <a:r>
              <a:rPr lang="en-US" sz="2200" dirty="0" smtClean="0">
                <a:solidFill>
                  <a:srgbClr val="0000FF"/>
                </a:solidFill>
                <a:latin typeface="Courier"/>
                <a:cs typeface="Courier"/>
              </a:rPr>
              <a:t>load  r2, 20(r1) ; r2 </a:t>
            </a:r>
            <a:r>
              <a:rPr lang="en-US" sz="2200" dirty="0" smtClean="0">
                <a:solidFill>
                  <a:srgbClr val="0000FF"/>
                </a:solidFill>
                <a:latin typeface="Courier"/>
                <a:cs typeface="Courier"/>
                <a:sym typeface="Wingdings"/>
              </a:rPr>
              <a:t> </a:t>
            </a:r>
            <a:r>
              <a:rPr lang="en-US" sz="2200" dirty="0" err="1" smtClean="0">
                <a:solidFill>
                  <a:srgbClr val="0000FF"/>
                </a:solidFill>
                <a:latin typeface="Courier"/>
                <a:cs typeface="Courier"/>
                <a:sym typeface="Wingdings"/>
              </a:rPr>
              <a:t>Data_Memory</a:t>
            </a:r>
            <a:r>
              <a:rPr lang="en-US" sz="2200" dirty="0" smtClean="0">
                <a:solidFill>
                  <a:srgbClr val="0000FF"/>
                </a:solidFill>
                <a:latin typeface="Courier"/>
                <a:cs typeface="Courier"/>
                <a:sym typeface="Wingdings"/>
              </a:rPr>
              <a:t>[20+r1]</a:t>
            </a:r>
            <a:br>
              <a:rPr lang="en-US" sz="2200" dirty="0" smtClean="0">
                <a:solidFill>
                  <a:srgbClr val="0000FF"/>
                </a:solidFill>
                <a:latin typeface="Courier"/>
                <a:cs typeface="Courier"/>
                <a:sym typeface="Wingdings"/>
              </a:rPr>
            </a:br>
            <a:r>
              <a:rPr lang="en-US" sz="2200" dirty="0" smtClean="0">
                <a:solidFill>
                  <a:srgbClr val="0000FF"/>
                </a:solidFill>
                <a:latin typeface="Courier"/>
                <a:cs typeface="Courier"/>
                <a:sym typeface="Wingdings"/>
              </a:rPr>
              <a:t>load  r3, 24(r1) ; r3  </a:t>
            </a:r>
            <a:r>
              <a:rPr lang="en-US" sz="2200" dirty="0" err="1" smtClean="0">
                <a:solidFill>
                  <a:srgbClr val="0000FF"/>
                </a:solidFill>
                <a:latin typeface="Courier"/>
                <a:cs typeface="Courier"/>
                <a:sym typeface="Wingdings"/>
              </a:rPr>
              <a:t>Data_Memory</a:t>
            </a:r>
            <a:r>
              <a:rPr lang="en-US" sz="2200" dirty="0" smtClean="0">
                <a:solidFill>
                  <a:srgbClr val="0000FF"/>
                </a:solidFill>
                <a:latin typeface="Courier"/>
                <a:cs typeface="Courier"/>
                <a:sym typeface="Wingdings"/>
              </a:rPr>
              <a:t>[24+r1]</a:t>
            </a:r>
            <a:br>
              <a:rPr lang="en-US" sz="2200" dirty="0" smtClean="0">
                <a:solidFill>
                  <a:srgbClr val="0000FF"/>
                </a:solidFill>
                <a:latin typeface="Courier"/>
                <a:cs typeface="Courier"/>
                <a:sym typeface="Wingdings"/>
              </a:rPr>
            </a:br>
            <a:r>
              <a:rPr lang="en-US" sz="2200" dirty="0" smtClean="0">
                <a:solidFill>
                  <a:srgbClr val="0000FF"/>
                </a:solidFill>
                <a:latin typeface="Courier"/>
                <a:cs typeface="Courier"/>
                <a:sym typeface="Wingdings"/>
              </a:rPr>
              <a:t>add   r4, r2, r3 ; r4  r2 + r3</a:t>
            </a:r>
            <a:br>
              <a:rPr lang="en-US" sz="2200" dirty="0" smtClean="0">
                <a:solidFill>
                  <a:srgbClr val="0000FF"/>
                </a:solidFill>
                <a:latin typeface="Courier"/>
                <a:cs typeface="Courier"/>
                <a:sym typeface="Wingdings"/>
              </a:rPr>
            </a:br>
            <a:r>
              <a:rPr lang="en-US" sz="2200" dirty="0" smtClean="0">
                <a:solidFill>
                  <a:srgbClr val="0000FF"/>
                </a:solidFill>
                <a:latin typeface="Courier"/>
                <a:cs typeface="Courier"/>
                <a:sym typeface="Wingdings"/>
              </a:rPr>
              <a:t>store r4, 28(r1) ; </a:t>
            </a:r>
            <a:r>
              <a:rPr lang="en-US" sz="2200" dirty="0" err="1" smtClean="0">
                <a:solidFill>
                  <a:srgbClr val="0000FF"/>
                </a:solidFill>
                <a:latin typeface="Courier"/>
                <a:cs typeface="Courier"/>
                <a:sym typeface="Wingdings"/>
              </a:rPr>
              <a:t>Data_Memory</a:t>
            </a:r>
            <a:r>
              <a:rPr lang="en-US" sz="2200" dirty="0" smtClean="0">
                <a:solidFill>
                  <a:srgbClr val="0000FF"/>
                </a:solidFill>
                <a:latin typeface="Courier"/>
                <a:cs typeface="Courier"/>
                <a:sym typeface="Wingdings"/>
              </a:rPr>
              <a:t>[28+r1]  r4</a:t>
            </a:r>
            <a:br>
              <a:rPr lang="en-US" sz="2200" dirty="0" smtClean="0">
                <a:solidFill>
                  <a:srgbClr val="0000FF"/>
                </a:solidFill>
                <a:latin typeface="Courier"/>
                <a:cs typeface="Courier"/>
                <a:sym typeface="Wingdings"/>
              </a:rPr>
            </a:br>
            <a:r>
              <a:rPr lang="en-US" sz="2200" dirty="0" smtClean="0">
                <a:solidFill>
                  <a:srgbClr val="0000FF"/>
                </a:solidFill>
                <a:latin typeface="Courier"/>
                <a:cs typeface="Courier"/>
                <a:sym typeface="Wingdings"/>
              </a:rPr>
              <a:t>jump  60(r7)   ; Fetch at </a:t>
            </a:r>
            <a:r>
              <a:rPr lang="en-US" sz="2200" dirty="0" err="1" smtClean="0">
                <a:solidFill>
                  <a:srgbClr val="0000FF"/>
                </a:solidFill>
                <a:latin typeface="Courier"/>
                <a:cs typeface="Courier"/>
                <a:sym typeface="Wingdings"/>
              </a:rPr>
              <a:t>Instr</a:t>
            </a:r>
            <a:r>
              <a:rPr lang="en-US" sz="2200" dirty="0" smtClean="0">
                <a:solidFill>
                  <a:srgbClr val="0000FF"/>
                </a:solidFill>
                <a:latin typeface="Courier"/>
                <a:cs typeface="Courier"/>
                <a:sym typeface="Wingdings"/>
              </a:rPr>
              <a:t>._Memory[60+r7]</a:t>
            </a:r>
            <a:br>
              <a:rPr lang="en-US" sz="2200" dirty="0" smtClean="0">
                <a:solidFill>
                  <a:srgbClr val="0000FF"/>
                </a:solidFill>
                <a:latin typeface="Courier"/>
                <a:cs typeface="Courier"/>
                <a:sym typeface="Wingdings"/>
              </a:rPr>
            </a:br>
            <a:r>
              <a:rPr lang="en-US" sz="1050" dirty="0" smtClean="0">
                <a:solidFill>
                  <a:srgbClr val="0000FF"/>
                </a:solidFill>
                <a:latin typeface="Courier"/>
                <a:cs typeface="Courier"/>
                <a:sym typeface="Wingdings"/>
              </a:rPr>
              <a:t> </a:t>
            </a:r>
            <a:endParaRPr lang="en-US" sz="2200" dirty="0" smtClean="0">
              <a:solidFill>
                <a:srgbClr val="0000FF"/>
              </a:solidFill>
              <a:latin typeface="Courier"/>
              <a:cs typeface="Courier"/>
              <a:sym typeface="Wingdings"/>
            </a:endParaRPr>
          </a:p>
          <a:p>
            <a:r>
              <a:rPr lang="en-US" sz="2800" dirty="0" smtClean="0">
                <a:sym typeface="Wingdings"/>
              </a:rPr>
              <a:t>Corresponding instruction format representation</a:t>
            </a:r>
            <a:br>
              <a:rPr lang="en-US" sz="2800" dirty="0" smtClean="0">
                <a:sym typeface="Wingdings"/>
              </a:rPr>
            </a:br>
            <a:r>
              <a:rPr lang="en-US" sz="2400" dirty="0" smtClean="0">
                <a:solidFill>
                  <a:srgbClr val="0000FF"/>
                </a:solidFill>
                <a:latin typeface="Courier"/>
                <a:cs typeface="Courier"/>
              </a:rPr>
              <a:t>load  </a:t>
            </a:r>
            <a:r>
              <a:rPr lang="en-US" sz="2400" dirty="0" err="1" smtClean="0">
                <a:solidFill>
                  <a:srgbClr val="0000FF"/>
                </a:solidFill>
                <a:latin typeface="Courier"/>
                <a:cs typeface="Courier"/>
              </a:rPr>
              <a:t>dst</a:t>
            </a:r>
            <a:r>
              <a:rPr lang="en-US" sz="2400" dirty="0" err="1">
                <a:solidFill>
                  <a:srgbClr val="0000FF"/>
                </a:solidFill>
                <a:latin typeface="Courier"/>
                <a:cs typeface="Courier"/>
              </a:rPr>
              <a:t>_</a:t>
            </a:r>
            <a:r>
              <a:rPr lang="en-US" sz="2400" dirty="0" err="1" smtClean="0">
                <a:solidFill>
                  <a:srgbClr val="0000FF"/>
                </a:solidFill>
                <a:latin typeface="Courier"/>
                <a:cs typeface="Courier"/>
              </a:rPr>
              <a:t>reg</a:t>
            </a:r>
            <a:r>
              <a:rPr lang="en-US" sz="2400" dirty="0" smtClean="0">
                <a:solidFill>
                  <a:srgbClr val="0000FF"/>
                </a:solidFill>
                <a:latin typeface="Courier"/>
                <a:cs typeface="Courier"/>
              </a:rPr>
              <a:t>, offset(</a:t>
            </a:r>
            <a:r>
              <a:rPr lang="en-US" sz="2400" dirty="0" err="1" smtClean="0">
                <a:solidFill>
                  <a:srgbClr val="0000FF"/>
                </a:solidFill>
                <a:latin typeface="Courier"/>
                <a:cs typeface="Courier"/>
              </a:rPr>
              <a:t>reg_A</a:t>
            </a:r>
            <a:r>
              <a:rPr lang="en-US" sz="2400" dirty="0" smtClean="0">
                <a:solidFill>
                  <a:srgbClr val="0000FF"/>
                </a:solidFill>
                <a:latin typeface="Courier"/>
                <a:cs typeface="Courier"/>
              </a:rPr>
              <a:t>)</a:t>
            </a:r>
            <a:r>
              <a:rPr lang="en-US" sz="2400" dirty="0">
                <a:solidFill>
                  <a:srgbClr val="0000FF"/>
                </a:solidFill>
                <a:latin typeface="Courier"/>
                <a:cs typeface="Courier"/>
                <a:sym typeface="Wingdings"/>
              </a:rPr>
              <a:t/>
            </a:r>
            <a:br>
              <a:rPr lang="en-US" sz="2400" dirty="0">
                <a:solidFill>
                  <a:srgbClr val="0000FF"/>
                </a:solidFill>
                <a:latin typeface="Courier"/>
                <a:cs typeface="Courier"/>
                <a:sym typeface="Wingdings"/>
              </a:rPr>
            </a:br>
            <a:r>
              <a:rPr lang="en-US" sz="2400" dirty="0">
                <a:solidFill>
                  <a:srgbClr val="0000FF"/>
                </a:solidFill>
                <a:latin typeface="Courier"/>
                <a:cs typeface="Courier"/>
                <a:sym typeface="Wingdings"/>
              </a:rPr>
              <a:t>load  </a:t>
            </a:r>
            <a:r>
              <a:rPr lang="en-US" sz="2400" dirty="0" err="1" smtClean="0">
                <a:solidFill>
                  <a:srgbClr val="0000FF"/>
                </a:solidFill>
                <a:latin typeface="Courier"/>
                <a:cs typeface="Courier"/>
                <a:sym typeface="Wingdings"/>
              </a:rPr>
              <a:t>dst_reg</a:t>
            </a:r>
            <a:r>
              <a:rPr lang="en-US" sz="2400" dirty="0" smtClean="0">
                <a:solidFill>
                  <a:srgbClr val="0000FF"/>
                </a:solidFill>
                <a:latin typeface="Courier"/>
                <a:cs typeface="Courier"/>
                <a:sym typeface="Wingdings"/>
              </a:rPr>
              <a:t>, offset(</a:t>
            </a:r>
            <a:r>
              <a:rPr lang="en-US" sz="2400" dirty="0" err="1" smtClean="0">
                <a:solidFill>
                  <a:srgbClr val="0000FF"/>
                </a:solidFill>
                <a:latin typeface="Courier"/>
                <a:cs typeface="Courier"/>
                <a:sym typeface="Wingdings"/>
              </a:rPr>
              <a:t>reg_A</a:t>
            </a:r>
            <a:r>
              <a:rPr lang="en-US" sz="2400" dirty="0" smtClean="0">
                <a:solidFill>
                  <a:srgbClr val="0000FF"/>
                </a:solidFill>
                <a:latin typeface="Courier"/>
                <a:cs typeface="Courier"/>
                <a:sym typeface="Wingdings"/>
              </a:rPr>
              <a:t>)</a:t>
            </a:r>
            <a:r>
              <a:rPr lang="en-US" sz="2400" dirty="0">
                <a:solidFill>
                  <a:srgbClr val="0000FF"/>
                </a:solidFill>
                <a:latin typeface="Courier"/>
                <a:cs typeface="Courier"/>
                <a:sym typeface="Wingdings"/>
              </a:rPr>
              <a:t/>
            </a:r>
            <a:br>
              <a:rPr lang="en-US" sz="2400" dirty="0">
                <a:solidFill>
                  <a:srgbClr val="0000FF"/>
                </a:solidFill>
                <a:latin typeface="Courier"/>
                <a:cs typeface="Courier"/>
                <a:sym typeface="Wingdings"/>
              </a:rPr>
            </a:br>
            <a:r>
              <a:rPr lang="en-US" sz="2400" dirty="0">
                <a:solidFill>
                  <a:srgbClr val="0000FF"/>
                </a:solidFill>
                <a:latin typeface="Courier"/>
                <a:cs typeface="Courier"/>
                <a:sym typeface="Wingdings"/>
              </a:rPr>
              <a:t>add   </a:t>
            </a:r>
            <a:r>
              <a:rPr lang="en-US" sz="2400" dirty="0" err="1" smtClean="0">
                <a:solidFill>
                  <a:srgbClr val="0000FF"/>
                </a:solidFill>
                <a:latin typeface="Courier"/>
                <a:cs typeface="Courier"/>
                <a:sym typeface="Wingdings"/>
              </a:rPr>
              <a:t>dst_reg</a:t>
            </a:r>
            <a:r>
              <a:rPr lang="en-US" sz="2400" dirty="0" smtClean="0">
                <a:solidFill>
                  <a:srgbClr val="0000FF"/>
                </a:solidFill>
                <a:latin typeface="Courier"/>
                <a:cs typeface="Courier"/>
                <a:sym typeface="Wingdings"/>
              </a:rPr>
              <a:t>, </a:t>
            </a:r>
            <a:r>
              <a:rPr lang="en-US" sz="2400" dirty="0" err="1" smtClean="0">
                <a:solidFill>
                  <a:srgbClr val="0000FF"/>
                </a:solidFill>
                <a:latin typeface="Courier"/>
                <a:cs typeface="Courier"/>
                <a:sym typeface="Wingdings"/>
              </a:rPr>
              <a:t>reg_A</a:t>
            </a:r>
            <a:r>
              <a:rPr lang="en-US" sz="2400" dirty="0" smtClean="0">
                <a:solidFill>
                  <a:srgbClr val="0000FF"/>
                </a:solidFill>
                <a:latin typeface="Courier"/>
                <a:cs typeface="Courier"/>
                <a:sym typeface="Wingdings"/>
              </a:rPr>
              <a:t>, </a:t>
            </a:r>
            <a:r>
              <a:rPr lang="en-US" sz="2400" dirty="0" err="1" smtClean="0">
                <a:solidFill>
                  <a:srgbClr val="0000FF"/>
                </a:solidFill>
                <a:latin typeface="Courier"/>
                <a:cs typeface="Courier"/>
                <a:sym typeface="Wingdings"/>
              </a:rPr>
              <a:t>reg_B</a:t>
            </a:r>
            <a:r>
              <a:rPr lang="en-US" sz="2400" dirty="0">
                <a:solidFill>
                  <a:srgbClr val="0000FF"/>
                </a:solidFill>
                <a:latin typeface="Courier"/>
                <a:cs typeface="Courier"/>
                <a:sym typeface="Wingdings"/>
              </a:rPr>
              <a:t/>
            </a:r>
            <a:br>
              <a:rPr lang="en-US" sz="2400" dirty="0">
                <a:solidFill>
                  <a:srgbClr val="0000FF"/>
                </a:solidFill>
                <a:latin typeface="Courier"/>
                <a:cs typeface="Courier"/>
                <a:sym typeface="Wingdings"/>
              </a:rPr>
            </a:br>
            <a:r>
              <a:rPr lang="en-US" sz="2400" dirty="0">
                <a:solidFill>
                  <a:srgbClr val="0000FF"/>
                </a:solidFill>
                <a:latin typeface="Courier"/>
                <a:cs typeface="Courier"/>
                <a:sym typeface="Wingdings"/>
              </a:rPr>
              <a:t>store </a:t>
            </a:r>
            <a:r>
              <a:rPr lang="en-US" sz="2400" dirty="0" err="1" smtClean="0">
                <a:solidFill>
                  <a:srgbClr val="0000FF"/>
                </a:solidFill>
                <a:latin typeface="Courier"/>
                <a:cs typeface="Courier"/>
                <a:sym typeface="Wingdings"/>
              </a:rPr>
              <a:t>reg_B</a:t>
            </a:r>
            <a:r>
              <a:rPr lang="en-US" sz="2400" dirty="0" smtClean="0">
                <a:solidFill>
                  <a:srgbClr val="0000FF"/>
                </a:solidFill>
                <a:latin typeface="Courier"/>
                <a:cs typeface="Courier"/>
                <a:sym typeface="Wingdings"/>
              </a:rPr>
              <a:t>,   offset(</a:t>
            </a:r>
            <a:r>
              <a:rPr lang="en-US" sz="2400" dirty="0" err="1" smtClean="0">
                <a:solidFill>
                  <a:srgbClr val="0000FF"/>
                </a:solidFill>
                <a:latin typeface="Courier"/>
                <a:cs typeface="Courier"/>
                <a:sym typeface="Wingdings"/>
              </a:rPr>
              <a:t>reg_A</a:t>
            </a:r>
            <a:r>
              <a:rPr lang="en-US" sz="2400" dirty="0" smtClean="0">
                <a:solidFill>
                  <a:srgbClr val="0000FF"/>
                </a:solidFill>
                <a:latin typeface="Courier"/>
                <a:cs typeface="Courier"/>
                <a:sym typeface="Wingdings"/>
              </a:rPr>
              <a:t>)</a:t>
            </a:r>
            <a:r>
              <a:rPr lang="en-US" sz="2400" dirty="0">
                <a:solidFill>
                  <a:srgbClr val="0000FF"/>
                </a:solidFill>
                <a:latin typeface="Courier"/>
                <a:cs typeface="Courier"/>
                <a:sym typeface="Wingdings"/>
              </a:rPr>
              <a:t/>
            </a:r>
            <a:br>
              <a:rPr lang="en-US" sz="2400" dirty="0">
                <a:solidFill>
                  <a:srgbClr val="0000FF"/>
                </a:solidFill>
                <a:latin typeface="Courier"/>
                <a:cs typeface="Courier"/>
                <a:sym typeface="Wingdings"/>
              </a:rPr>
            </a:br>
            <a:r>
              <a:rPr lang="en-US" sz="2400" dirty="0">
                <a:solidFill>
                  <a:srgbClr val="0000FF"/>
                </a:solidFill>
                <a:latin typeface="Courier"/>
                <a:cs typeface="Courier"/>
                <a:sym typeface="Wingdings"/>
              </a:rPr>
              <a:t>jump  </a:t>
            </a:r>
            <a:r>
              <a:rPr lang="en-US" sz="2400" dirty="0" smtClean="0">
                <a:solidFill>
                  <a:srgbClr val="0000FF"/>
                </a:solidFill>
                <a:latin typeface="Courier"/>
                <a:cs typeface="Courier"/>
                <a:sym typeface="Wingdings"/>
              </a:rPr>
              <a:t>offset(</a:t>
            </a:r>
            <a:r>
              <a:rPr lang="en-US" sz="2400" dirty="0" err="1" smtClean="0">
                <a:solidFill>
                  <a:srgbClr val="0000FF"/>
                </a:solidFill>
                <a:latin typeface="Courier"/>
                <a:cs typeface="Courier"/>
                <a:sym typeface="Wingdings"/>
              </a:rPr>
              <a:t>reg_A</a:t>
            </a:r>
            <a:r>
              <a:rPr lang="en-US" sz="2400" dirty="0" smtClean="0">
                <a:solidFill>
                  <a:srgbClr val="0000FF"/>
                </a:solidFill>
                <a:latin typeface="Courier"/>
                <a:cs typeface="Courier"/>
                <a:sym typeface="Wingdings"/>
              </a:rPr>
              <a:t>)</a:t>
            </a:r>
          </a:p>
          <a:p>
            <a:r>
              <a:rPr lang="en-US" sz="2800" dirty="0" smtClean="0">
                <a:cs typeface="Courier"/>
                <a:sym typeface="Wingdings"/>
              </a:rPr>
              <a:t>One-to-one correspondence of assembly to instruction format, </a:t>
            </a:r>
            <a:r>
              <a:rPr lang="en-US" sz="2800" i="1" dirty="0" smtClean="0">
                <a:cs typeface="Courier"/>
                <a:sym typeface="Wingdings"/>
              </a:rPr>
              <a:t>but often order is permuted</a:t>
            </a:r>
            <a:endParaRPr lang="en-US" sz="2800" i="1" dirty="0" smtClean="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16</a:t>
            </a:fld>
            <a:endParaRPr lang="en-US"/>
          </a:p>
        </p:txBody>
      </p:sp>
    </p:spTree>
    <p:extLst>
      <p:ext uri="{BB962C8B-B14F-4D97-AF65-F5344CB8AC3E}">
        <p14:creationId xmlns:p14="http://schemas.microsoft.com/office/powerpoint/2010/main" val="726421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to pseudo-machine code</a:t>
            </a:r>
            <a:endParaRPr lang="en-US" dirty="0"/>
          </a:p>
        </p:txBody>
      </p:sp>
      <p:sp>
        <p:nvSpPr>
          <p:cNvPr id="3" name="Content Placeholder 2"/>
          <p:cNvSpPr>
            <a:spLocks noGrp="1"/>
          </p:cNvSpPr>
          <p:nvPr>
            <p:ph idx="1"/>
          </p:nvPr>
        </p:nvSpPr>
        <p:spPr>
          <a:xfrm>
            <a:off x="486830" y="984912"/>
            <a:ext cx="8657170" cy="5520342"/>
          </a:xfrm>
        </p:spPr>
        <p:txBody>
          <a:bodyPr/>
          <a:lstStyle/>
          <a:p>
            <a:r>
              <a:rPr lang="en-US" sz="2200" dirty="0" smtClean="0">
                <a:latin typeface="Courier"/>
                <a:cs typeface="Courier"/>
              </a:rPr>
              <a:t>Assembly instr.  ; Comments</a:t>
            </a:r>
            <a:br>
              <a:rPr lang="en-US" sz="2200" dirty="0" smtClean="0">
                <a:latin typeface="Courier"/>
                <a:cs typeface="Courier"/>
              </a:rPr>
            </a:br>
            <a:r>
              <a:rPr lang="en-US" sz="2200" dirty="0" smtClean="0">
                <a:solidFill>
                  <a:srgbClr val="0000FF"/>
                </a:solidFill>
                <a:latin typeface="Courier"/>
                <a:cs typeface="Courier"/>
              </a:rPr>
              <a:t>load  r2, 20(r1) ; </a:t>
            </a:r>
            <a:r>
              <a:rPr lang="en-US" sz="2200" dirty="0" err="1">
                <a:solidFill>
                  <a:srgbClr val="0000FF"/>
                </a:solidFill>
                <a:latin typeface="Courier"/>
                <a:cs typeface="Courier"/>
                <a:sym typeface="Wingdings"/>
              </a:rPr>
              <a:t>d</a:t>
            </a:r>
            <a:r>
              <a:rPr lang="en-US" sz="2000" dirty="0" err="1" smtClean="0">
                <a:solidFill>
                  <a:srgbClr val="0000FF"/>
                </a:solidFill>
                <a:latin typeface="Courier"/>
                <a:cs typeface="Courier"/>
              </a:rPr>
              <a:t>st_reg</a:t>
            </a:r>
            <a:r>
              <a:rPr lang="en-US" sz="2000" dirty="0">
                <a:solidFill>
                  <a:srgbClr val="0000FF"/>
                </a:solidFill>
                <a:latin typeface="Courier"/>
                <a:cs typeface="Courier"/>
              </a:rPr>
              <a:t>, offset(</a:t>
            </a:r>
            <a:r>
              <a:rPr lang="en-US" sz="2000" dirty="0" err="1">
                <a:solidFill>
                  <a:srgbClr val="0000FF"/>
                </a:solidFill>
                <a:latin typeface="Courier"/>
                <a:cs typeface="Courier"/>
              </a:rPr>
              <a:t>reg_A</a:t>
            </a:r>
            <a:r>
              <a:rPr lang="en-US" sz="2000" dirty="0" smtClean="0">
                <a:solidFill>
                  <a:srgbClr val="0000FF"/>
                </a:solidFill>
                <a:latin typeface="Courier"/>
                <a:cs typeface="Courier"/>
              </a:rPr>
              <a:t>)</a:t>
            </a:r>
            <a:br>
              <a:rPr lang="en-US" sz="2000" dirty="0" smtClean="0">
                <a:solidFill>
                  <a:srgbClr val="0000FF"/>
                </a:solidFill>
                <a:latin typeface="Courier"/>
                <a:cs typeface="Courier"/>
              </a:rPr>
            </a:br>
            <a:r>
              <a:rPr lang="en-US" sz="2200" dirty="0" smtClean="0">
                <a:solidFill>
                  <a:srgbClr val="0000FF"/>
                </a:solidFill>
                <a:latin typeface="Courier"/>
                <a:cs typeface="Courier"/>
                <a:sym typeface="Wingdings"/>
              </a:rPr>
              <a:t>load  r3, 24(r1) ; </a:t>
            </a:r>
            <a:r>
              <a:rPr lang="en-US" sz="2200" dirty="0" err="1">
                <a:solidFill>
                  <a:srgbClr val="0000FF"/>
                </a:solidFill>
                <a:latin typeface="Courier"/>
                <a:cs typeface="Courier"/>
                <a:sym typeface="Wingdings"/>
              </a:rPr>
              <a:t>d</a:t>
            </a:r>
            <a:r>
              <a:rPr lang="en-US" sz="2000" dirty="0" err="1" smtClean="0">
                <a:solidFill>
                  <a:srgbClr val="0000FF"/>
                </a:solidFill>
                <a:latin typeface="Courier"/>
                <a:cs typeface="Courier"/>
                <a:sym typeface="Wingdings"/>
              </a:rPr>
              <a:t>st_reg</a:t>
            </a:r>
            <a:r>
              <a:rPr lang="en-US" sz="2000" dirty="0">
                <a:solidFill>
                  <a:srgbClr val="0000FF"/>
                </a:solidFill>
                <a:latin typeface="Courier"/>
                <a:cs typeface="Courier"/>
                <a:sym typeface="Wingdings"/>
              </a:rPr>
              <a:t>, offset(</a:t>
            </a:r>
            <a:r>
              <a:rPr lang="en-US" sz="2000" dirty="0" err="1">
                <a:solidFill>
                  <a:srgbClr val="0000FF"/>
                </a:solidFill>
                <a:latin typeface="Courier"/>
                <a:cs typeface="Courier"/>
                <a:sym typeface="Wingdings"/>
              </a:rPr>
              <a:t>reg_A</a:t>
            </a:r>
            <a:r>
              <a:rPr lang="en-US" sz="2000" dirty="0" smtClean="0">
                <a:solidFill>
                  <a:srgbClr val="0000FF"/>
                </a:solidFill>
                <a:latin typeface="Courier"/>
                <a:cs typeface="Courier"/>
                <a:sym typeface="Wingdings"/>
              </a:rPr>
              <a:t>)</a:t>
            </a:r>
            <a:br>
              <a:rPr lang="en-US" sz="2000" dirty="0" smtClean="0">
                <a:solidFill>
                  <a:srgbClr val="0000FF"/>
                </a:solidFill>
                <a:latin typeface="Courier"/>
                <a:cs typeface="Courier"/>
                <a:sym typeface="Wingdings"/>
              </a:rPr>
            </a:br>
            <a:r>
              <a:rPr lang="en-US" sz="2200" dirty="0" smtClean="0">
                <a:solidFill>
                  <a:srgbClr val="0000FF"/>
                </a:solidFill>
                <a:latin typeface="Courier"/>
                <a:cs typeface="Courier"/>
                <a:sym typeface="Wingdings"/>
              </a:rPr>
              <a:t>add   r4, r2, r3 ; </a:t>
            </a:r>
            <a:r>
              <a:rPr lang="en-US" sz="2000" dirty="0" err="1">
                <a:solidFill>
                  <a:srgbClr val="0000FF"/>
                </a:solidFill>
                <a:latin typeface="Courier"/>
                <a:cs typeface="Courier"/>
                <a:sym typeface="Wingdings"/>
              </a:rPr>
              <a:t>dst_reg</a:t>
            </a:r>
            <a:r>
              <a:rPr lang="en-US" sz="2000" dirty="0">
                <a:solidFill>
                  <a:srgbClr val="0000FF"/>
                </a:solidFill>
                <a:latin typeface="Courier"/>
                <a:cs typeface="Courier"/>
                <a:sym typeface="Wingdings"/>
              </a:rPr>
              <a:t>, </a:t>
            </a:r>
            <a:r>
              <a:rPr lang="en-US" sz="2000" dirty="0" err="1">
                <a:solidFill>
                  <a:srgbClr val="0000FF"/>
                </a:solidFill>
                <a:latin typeface="Courier"/>
                <a:cs typeface="Courier"/>
                <a:sym typeface="Wingdings"/>
              </a:rPr>
              <a:t>reg_A</a:t>
            </a:r>
            <a:r>
              <a:rPr lang="en-US" sz="2000" dirty="0">
                <a:solidFill>
                  <a:srgbClr val="0000FF"/>
                </a:solidFill>
                <a:latin typeface="Courier"/>
                <a:cs typeface="Courier"/>
                <a:sym typeface="Wingdings"/>
              </a:rPr>
              <a:t>, </a:t>
            </a:r>
            <a:r>
              <a:rPr lang="en-US" sz="2000" dirty="0" err="1">
                <a:solidFill>
                  <a:srgbClr val="0000FF"/>
                </a:solidFill>
                <a:latin typeface="Courier"/>
                <a:cs typeface="Courier"/>
                <a:sym typeface="Wingdings"/>
              </a:rPr>
              <a:t>reg_B</a:t>
            </a:r>
            <a:r>
              <a:rPr lang="en-US" sz="2200" dirty="0" smtClean="0">
                <a:solidFill>
                  <a:srgbClr val="0000FF"/>
                </a:solidFill>
                <a:latin typeface="Courier"/>
                <a:cs typeface="Courier"/>
                <a:sym typeface="Wingdings"/>
              </a:rPr>
              <a:t/>
            </a:r>
            <a:br>
              <a:rPr lang="en-US" sz="2200" dirty="0" smtClean="0">
                <a:solidFill>
                  <a:srgbClr val="0000FF"/>
                </a:solidFill>
                <a:latin typeface="Courier"/>
                <a:cs typeface="Courier"/>
                <a:sym typeface="Wingdings"/>
              </a:rPr>
            </a:br>
            <a:r>
              <a:rPr lang="en-US" sz="2200" dirty="0" smtClean="0">
                <a:solidFill>
                  <a:srgbClr val="0000FF"/>
                </a:solidFill>
                <a:latin typeface="Courier"/>
                <a:cs typeface="Courier"/>
                <a:sym typeface="Wingdings"/>
              </a:rPr>
              <a:t>store r4, 28(r1) ; </a:t>
            </a:r>
            <a:r>
              <a:rPr lang="en-US" sz="2000" dirty="0" err="1">
                <a:solidFill>
                  <a:srgbClr val="0000FF"/>
                </a:solidFill>
                <a:latin typeface="Courier"/>
                <a:cs typeface="Courier"/>
                <a:sym typeface="Wingdings"/>
              </a:rPr>
              <a:t>reg_B</a:t>
            </a:r>
            <a:r>
              <a:rPr lang="en-US" sz="2000" dirty="0">
                <a:solidFill>
                  <a:srgbClr val="0000FF"/>
                </a:solidFill>
                <a:latin typeface="Courier"/>
                <a:cs typeface="Courier"/>
                <a:sym typeface="Wingdings"/>
              </a:rPr>
              <a:t>, </a:t>
            </a:r>
            <a:r>
              <a:rPr lang="en-US" sz="2000" dirty="0" smtClean="0">
                <a:solidFill>
                  <a:srgbClr val="0000FF"/>
                </a:solidFill>
                <a:latin typeface="Courier"/>
                <a:cs typeface="Courier"/>
                <a:sym typeface="Wingdings"/>
              </a:rPr>
              <a:t>offset</a:t>
            </a:r>
            <a:r>
              <a:rPr lang="en-US" sz="2000" dirty="0">
                <a:solidFill>
                  <a:srgbClr val="0000FF"/>
                </a:solidFill>
                <a:latin typeface="Courier"/>
                <a:cs typeface="Courier"/>
                <a:sym typeface="Wingdings"/>
              </a:rPr>
              <a:t>(</a:t>
            </a:r>
            <a:r>
              <a:rPr lang="en-US" sz="2000" dirty="0" err="1">
                <a:solidFill>
                  <a:srgbClr val="0000FF"/>
                </a:solidFill>
                <a:latin typeface="Courier"/>
                <a:cs typeface="Courier"/>
                <a:sym typeface="Wingdings"/>
              </a:rPr>
              <a:t>reg_A</a:t>
            </a:r>
            <a:r>
              <a:rPr lang="en-US" sz="2000" dirty="0">
                <a:solidFill>
                  <a:srgbClr val="0000FF"/>
                </a:solidFill>
                <a:latin typeface="Courier"/>
                <a:cs typeface="Courier"/>
                <a:sym typeface="Wingdings"/>
              </a:rPr>
              <a:t>)</a:t>
            </a:r>
            <a:r>
              <a:rPr lang="en-US" sz="2200" dirty="0" smtClean="0">
                <a:solidFill>
                  <a:srgbClr val="0000FF"/>
                </a:solidFill>
                <a:latin typeface="Courier"/>
                <a:cs typeface="Courier"/>
                <a:sym typeface="Wingdings"/>
              </a:rPr>
              <a:t/>
            </a:r>
            <a:br>
              <a:rPr lang="en-US" sz="2200" dirty="0" smtClean="0">
                <a:solidFill>
                  <a:srgbClr val="0000FF"/>
                </a:solidFill>
                <a:latin typeface="Courier"/>
                <a:cs typeface="Courier"/>
                <a:sym typeface="Wingdings"/>
              </a:rPr>
            </a:br>
            <a:r>
              <a:rPr lang="en-US" sz="2200" dirty="0" smtClean="0">
                <a:solidFill>
                  <a:srgbClr val="0000FF"/>
                </a:solidFill>
                <a:latin typeface="Courier"/>
                <a:cs typeface="Courier"/>
                <a:sym typeface="Wingdings"/>
              </a:rPr>
              <a:t>jump  60(r7)     ; </a:t>
            </a:r>
            <a:r>
              <a:rPr lang="en-US" sz="2000" dirty="0">
                <a:solidFill>
                  <a:srgbClr val="0000FF"/>
                </a:solidFill>
                <a:latin typeface="Courier"/>
                <a:cs typeface="Courier"/>
                <a:sym typeface="Wingdings"/>
              </a:rPr>
              <a:t>offset(</a:t>
            </a:r>
            <a:r>
              <a:rPr lang="en-US" sz="2000" dirty="0" err="1">
                <a:solidFill>
                  <a:srgbClr val="0000FF"/>
                </a:solidFill>
                <a:latin typeface="Courier"/>
                <a:cs typeface="Courier"/>
                <a:sym typeface="Wingdings"/>
              </a:rPr>
              <a:t>reg_A</a:t>
            </a:r>
            <a:r>
              <a:rPr lang="en-US" sz="2000" dirty="0">
                <a:solidFill>
                  <a:srgbClr val="0000FF"/>
                </a:solidFill>
                <a:latin typeface="Courier"/>
                <a:cs typeface="Courier"/>
                <a:sym typeface="Wingdings"/>
              </a:rPr>
              <a:t>)</a:t>
            </a:r>
            <a:r>
              <a:rPr lang="en-US" sz="2200" dirty="0" smtClean="0">
                <a:solidFill>
                  <a:srgbClr val="0000FF"/>
                </a:solidFill>
                <a:latin typeface="Courier"/>
                <a:cs typeface="Courier"/>
                <a:sym typeface="Wingdings"/>
              </a:rPr>
              <a:t/>
            </a:r>
            <a:br>
              <a:rPr lang="en-US" sz="2200" dirty="0" smtClean="0">
                <a:solidFill>
                  <a:srgbClr val="0000FF"/>
                </a:solidFill>
                <a:latin typeface="Courier"/>
                <a:cs typeface="Courier"/>
                <a:sym typeface="Wingdings"/>
              </a:rPr>
            </a:br>
            <a:r>
              <a:rPr lang="en-US" sz="1050" dirty="0" smtClean="0">
                <a:solidFill>
                  <a:srgbClr val="0000FF"/>
                </a:solidFill>
                <a:latin typeface="Courier"/>
                <a:cs typeface="Courier"/>
                <a:sym typeface="Wingdings"/>
              </a:rPr>
              <a:t> </a:t>
            </a:r>
            <a:endParaRPr lang="en-US" sz="2200" dirty="0" smtClean="0">
              <a:solidFill>
                <a:srgbClr val="0000FF"/>
              </a:solidFill>
              <a:latin typeface="Courier"/>
              <a:cs typeface="Courier"/>
              <a:sym typeface="Wingdings"/>
            </a:endParaRPr>
          </a:p>
          <a:p>
            <a:pPr>
              <a:lnSpc>
                <a:spcPct val="90000"/>
              </a:lnSpc>
            </a:pPr>
            <a:r>
              <a:rPr lang="en-US" sz="2800" dirty="0" smtClean="0">
                <a:sym typeface="Wingdings"/>
              </a:rPr>
              <a:t>Corresponding </a:t>
            </a:r>
            <a:r>
              <a:rPr lang="en-US" sz="2800" i="1" dirty="0" smtClean="0">
                <a:sym typeface="Wingdings"/>
              </a:rPr>
              <a:t>pseudo-machine code</a:t>
            </a:r>
            <a:r>
              <a:rPr lang="en-US" sz="2800" dirty="0" smtClean="0">
                <a:sym typeface="Wingdings"/>
              </a:rPr>
              <a:t> representation:  still has </a:t>
            </a:r>
            <a:r>
              <a:rPr lang="en-US" sz="2800" i="1" dirty="0" smtClean="0">
                <a:sym typeface="Wingdings"/>
              </a:rPr>
              <a:t>X </a:t>
            </a:r>
            <a:r>
              <a:rPr lang="en-US" sz="2800" i="1" dirty="0">
                <a:sym typeface="Wingdings"/>
              </a:rPr>
              <a:t>= don</a:t>
            </a:r>
            <a:r>
              <a:rPr lang="mr-IN" sz="2800" i="1" dirty="0">
                <a:sym typeface="Wingdings"/>
              </a:rPr>
              <a:t>’</a:t>
            </a:r>
            <a:r>
              <a:rPr lang="en-US" sz="2800" i="1" dirty="0">
                <a:sym typeface="Wingdings"/>
              </a:rPr>
              <a:t>t </a:t>
            </a:r>
            <a:r>
              <a:rPr lang="en-US" sz="2800" i="1" dirty="0" smtClean="0">
                <a:sym typeface="Wingdings"/>
              </a:rPr>
              <a:t>care </a:t>
            </a:r>
            <a:r>
              <a:rPr lang="en-US" sz="2800" dirty="0" smtClean="0">
                <a:sym typeface="Wingdings"/>
              </a:rPr>
              <a:t>for unused field</a:t>
            </a:r>
            <a:r>
              <a:rPr lang="en-US" sz="2800" i="1" dirty="0" smtClean="0">
                <a:sym typeface="Wingdings"/>
              </a:rPr>
              <a:t>s</a:t>
            </a:r>
            <a:r>
              <a:rPr lang="en-US" sz="2800" dirty="0" smtClean="0">
                <a:sym typeface="Wingdings"/>
              </a:rPr>
              <a:t/>
            </a:r>
            <a:br>
              <a:rPr lang="en-US" sz="2800" dirty="0" smtClean="0">
                <a:sym typeface="Wingdings"/>
              </a:rPr>
            </a:br>
            <a:r>
              <a:rPr lang="en-US" sz="2800" dirty="0" smtClean="0">
                <a:sym typeface="Wingdings"/>
              </a:rPr>
              <a:t>  </a:t>
            </a:r>
            <a:r>
              <a:rPr lang="en-US" sz="2400" dirty="0" smtClean="0">
                <a:sym typeface="Wingdings"/>
              </a:rPr>
              <a:t>(Spaces are only for readability, Dreg = </a:t>
            </a:r>
            <a:r>
              <a:rPr lang="en-US" sz="2400" dirty="0" err="1" smtClean="0">
                <a:sym typeface="Wingdings"/>
              </a:rPr>
              <a:t>dst_reg</a:t>
            </a:r>
            <a:r>
              <a:rPr lang="en-US" sz="2400" dirty="0" smtClean="0">
                <a:sym typeface="Wingdings"/>
              </a:rPr>
              <a:t>)</a:t>
            </a:r>
            <a:r>
              <a:rPr lang="en-US" sz="2800" dirty="0" smtClean="0">
                <a:sym typeface="Wingdings"/>
              </a:rPr>
              <a:t/>
            </a:r>
            <a:br>
              <a:rPr lang="en-US" sz="2800" dirty="0" smtClean="0">
                <a:sym typeface="Wingdings"/>
              </a:rPr>
            </a:br>
            <a:r>
              <a:rPr lang="en-US" sz="2400" dirty="0" smtClean="0">
                <a:solidFill>
                  <a:srgbClr val="0000FF"/>
                </a:solidFill>
                <a:latin typeface="Courier"/>
                <a:cs typeface="Courier"/>
              </a:rPr>
              <a:t>Opcode </a:t>
            </a:r>
            <a:r>
              <a:rPr lang="en-US" sz="2400" dirty="0" err="1" smtClean="0">
                <a:solidFill>
                  <a:srgbClr val="0000FF"/>
                </a:solidFill>
                <a:latin typeface="Courier"/>
                <a:cs typeface="Courier"/>
              </a:rPr>
              <a:t>regA</a:t>
            </a:r>
            <a:r>
              <a:rPr lang="en-US" sz="2400" dirty="0" smtClean="0">
                <a:solidFill>
                  <a:srgbClr val="0000FF"/>
                </a:solidFill>
                <a:latin typeface="Courier"/>
                <a:cs typeface="Courier"/>
              </a:rPr>
              <a:t> </a:t>
            </a:r>
            <a:r>
              <a:rPr lang="en-US" sz="2400" dirty="0" err="1" smtClean="0">
                <a:solidFill>
                  <a:srgbClr val="0000FF"/>
                </a:solidFill>
                <a:latin typeface="Courier"/>
                <a:cs typeface="Courier"/>
              </a:rPr>
              <a:t>regB</a:t>
            </a:r>
            <a:r>
              <a:rPr lang="en-US" sz="2400" dirty="0" smtClean="0">
                <a:solidFill>
                  <a:srgbClr val="0000FF"/>
                </a:solidFill>
                <a:latin typeface="Courier"/>
                <a:cs typeface="Courier"/>
              </a:rPr>
              <a:t> Dreg Offset</a:t>
            </a:r>
            <a:br>
              <a:rPr lang="en-US" sz="2400" dirty="0" smtClean="0">
                <a:solidFill>
                  <a:srgbClr val="0000FF"/>
                </a:solidFill>
                <a:latin typeface="Courier"/>
                <a:cs typeface="Courier"/>
              </a:rPr>
            </a:br>
            <a:r>
              <a:rPr lang="en-US" sz="2400" dirty="0" smtClean="0">
                <a:solidFill>
                  <a:srgbClr val="0000FF"/>
                </a:solidFill>
                <a:latin typeface="Courier"/>
                <a:cs typeface="Courier"/>
              </a:rPr>
              <a:t>00010  0001 XXXX 0010 000000000010100</a:t>
            </a:r>
            <a:r>
              <a:rPr lang="en-US" sz="2400" dirty="0">
                <a:solidFill>
                  <a:srgbClr val="0000FF"/>
                </a:solidFill>
                <a:latin typeface="Courier"/>
                <a:cs typeface="Courier"/>
                <a:sym typeface="Wingdings"/>
              </a:rPr>
              <a:t/>
            </a:r>
            <a:br>
              <a:rPr lang="en-US" sz="2400" dirty="0">
                <a:solidFill>
                  <a:srgbClr val="0000FF"/>
                </a:solidFill>
                <a:latin typeface="Courier"/>
                <a:cs typeface="Courier"/>
                <a:sym typeface="Wingdings"/>
              </a:rPr>
            </a:br>
            <a:r>
              <a:rPr lang="en-US" sz="2400" dirty="0" smtClean="0">
                <a:solidFill>
                  <a:srgbClr val="0000FF"/>
                </a:solidFill>
                <a:latin typeface="Courier"/>
                <a:cs typeface="Courier"/>
                <a:sym typeface="Wingdings"/>
              </a:rPr>
              <a:t>00010  0001 XXXX 0011 000000000011000</a:t>
            </a:r>
            <a:r>
              <a:rPr lang="en-US" sz="2400" dirty="0">
                <a:solidFill>
                  <a:srgbClr val="0000FF"/>
                </a:solidFill>
                <a:latin typeface="Courier"/>
                <a:cs typeface="Courier"/>
                <a:sym typeface="Wingdings"/>
              </a:rPr>
              <a:t/>
            </a:r>
            <a:br>
              <a:rPr lang="en-US" sz="2400" dirty="0">
                <a:solidFill>
                  <a:srgbClr val="0000FF"/>
                </a:solidFill>
                <a:latin typeface="Courier"/>
                <a:cs typeface="Courier"/>
                <a:sym typeface="Wingdings"/>
              </a:rPr>
            </a:br>
            <a:r>
              <a:rPr lang="en-US" sz="2400" dirty="0" smtClean="0">
                <a:solidFill>
                  <a:srgbClr val="0000FF"/>
                </a:solidFill>
                <a:latin typeface="Courier"/>
                <a:cs typeface="Courier"/>
                <a:sym typeface="Wingdings"/>
              </a:rPr>
              <a:t>00001  0010 0011 0100 XXXXXXXXXXXXXXX</a:t>
            </a:r>
            <a:r>
              <a:rPr lang="en-US" sz="2400" dirty="0">
                <a:solidFill>
                  <a:srgbClr val="0000FF"/>
                </a:solidFill>
                <a:latin typeface="Courier"/>
                <a:cs typeface="Courier"/>
                <a:sym typeface="Wingdings"/>
              </a:rPr>
              <a:t/>
            </a:r>
            <a:br>
              <a:rPr lang="en-US" sz="2400" dirty="0">
                <a:solidFill>
                  <a:srgbClr val="0000FF"/>
                </a:solidFill>
                <a:latin typeface="Courier"/>
                <a:cs typeface="Courier"/>
                <a:sym typeface="Wingdings"/>
              </a:rPr>
            </a:br>
            <a:r>
              <a:rPr lang="en-US" sz="2400" dirty="0" smtClean="0">
                <a:solidFill>
                  <a:srgbClr val="0000FF"/>
                </a:solidFill>
                <a:latin typeface="Courier"/>
                <a:cs typeface="Courier"/>
                <a:sym typeface="Wingdings"/>
              </a:rPr>
              <a:t>00011  0001 0100 XXXX 000000000011100</a:t>
            </a:r>
            <a:r>
              <a:rPr lang="en-US" sz="2400" dirty="0">
                <a:solidFill>
                  <a:srgbClr val="0000FF"/>
                </a:solidFill>
                <a:latin typeface="Courier"/>
                <a:cs typeface="Courier"/>
                <a:sym typeface="Wingdings"/>
              </a:rPr>
              <a:t/>
            </a:r>
            <a:br>
              <a:rPr lang="en-US" sz="2400" dirty="0">
                <a:solidFill>
                  <a:srgbClr val="0000FF"/>
                </a:solidFill>
                <a:latin typeface="Courier"/>
                <a:cs typeface="Courier"/>
                <a:sym typeface="Wingdings"/>
              </a:rPr>
            </a:br>
            <a:r>
              <a:rPr lang="en-US" sz="2400" dirty="0" smtClean="0">
                <a:solidFill>
                  <a:srgbClr val="0000FF"/>
                </a:solidFill>
                <a:latin typeface="Courier"/>
                <a:cs typeface="Courier"/>
                <a:sym typeface="Wingdings"/>
              </a:rPr>
              <a:t>00100  0111 XXXX XXXX 000000000111100</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17</a:t>
            </a:fld>
            <a:endParaRPr lang="en-US"/>
          </a:p>
        </p:txBody>
      </p:sp>
    </p:spTree>
    <p:extLst>
      <p:ext uri="{BB962C8B-B14F-4D97-AF65-F5344CB8AC3E}">
        <p14:creationId xmlns:p14="http://schemas.microsoft.com/office/powerpoint/2010/main" val="520659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Actual machine code</a:t>
            </a:r>
            <a:endParaRPr lang="en-US" dirty="0"/>
          </a:p>
        </p:txBody>
      </p:sp>
      <p:sp>
        <p:nvSpPr>
          <p:cNvPr id="3" name="Content Placeholder 2"/>
          <p:cNvSpPr>
            <a:spLocks noGrp="1"/>
          </p:cNvSpPr>
          <p:nvPr>
            <p:ph idx="1"/>
          </p:nvPr>
        </p:nvSpPr>
        <p:spPr>
          <a:xfrm>
            <a:off x="486830" y="992863"/>
            <a:ext cx="8097772" cy="5463596"/>
          </a:xfrm>
        </p:spPr>
        <p:txBody>
          <a:bodyPr/>
          <a:lstStyle/>
          <a:p>
            <a:r>
              <a:rPr lang="en-US" sz="2200" dirty="0" smtClean="0">
                <a:latin typeface="Courier"/>
                <a:cs typeface="Courier"/>
              </a:rPr>
              <a:t>Assembly instr.  ; Comments</a:t>
            </a:r>
            <a:br>
              <a:rPr lang="en-US" sz="2200" dirty="0" smtClean="0">
                <a:latin typeface="Courier"/>
                <a:cs typeface="Courier"/>
              </a:rPr>
            </a:br>
            <a:r>
              <a:rPr lang="en-US" sz="2200" dirty="0" smtClean="0">
                <a:solidFill>
                  <a:srgbClr val="0000FF"/>
                </a:solidFill>
                <a:latin typeface="Courier"/>
                <a:cs typeface="Courier"/>
              </a:rPr>
              <a:t>load  r2, 20(r1) ; </a:t>
            </a:r>
            <a:r>
              <a:rPr lang="en-US" sz="2200" dirty="0" err="1">
                <a:solidFill>
                  <a:srgbClr val="0000FF"/>
                </a:solidFill>
                <a:latin typeface="Courier"/>
                <a:cs typeface="Courier"/>
                <a:sym typeface="Wingdings"/>
              </a:rPr>
              <a:t>d</a:t>
            </a:r>
            <a:r>
              <a:rPr lang="en-US" sz="2000" dirty="0" err="1" smtClean="0">
                <a:solidFill>
                  <a:srgbClr val="0000FF"/>
                </a:solidFill>
                <a:latin typeface="Courier"/>
                <a:cs typeface="Courier"/>
              </a:rPr>
              <a:t>st_reg</a:t>
            </a:r>
            <a:r>
              <a:rPr lang="en-US" sz="2000" dirty="0">
                <a:solidFill>
                  <a:srgbClr val="0000FF"/>
                </a:solidFill>
                <a:latin typeface="Courier"/>
                <a:cs typeface="Courier"/>
              </a:rPr>
              <a:t>, offset(</a:t>
            </a:r>
            <a:r>
              <a:rPr lang="en-US" sz="2000" dirty="0" err="1">
                <a:solidFill>
                  <a:srgbClr val="0000FF"/>
                </a:solidFill>
                <a:latin typeface="Courier"/>
                <a:cs typeface="Courier"/>
              </a:rPr>
              <a:t>reg_A</a:t>
            </a:r>
            <a:r>
              <a:rPr lang="en-US" sz="2000" dirty="0" smtClean="0">
                <a:solidFill>
                  <a:srgbClr val="0000FF"/>
                </a:solidFill>
                <a:latin typeface="Courier"/>
                <a:cs typeface="Courier"/>
              </a:rPr>
              <a:t>)</a:t>
            </a:r>
            <a:br>
              <a:rPr lang="en-US" sz="2000" dirty="0" smtClean="0">
                <a:solidFill>
                  <a:srgbClr val="0000FF"/>
                </a:solidFill>
                <a:latin typeface="Courier"/>
                <a:cs typeface="Courier"/>
              </a:rPr>
            </a:br>
            <a:r>
              <a:rPr lang="en-US" sz="2200" dirty="0" smtClean="0">
                <a:solidFill>
                  <a:srgbClr val="0000FF"/>
                </a:solidFill>
                <a:latin typeface="Courier"/>
                <a:cs typeface="Courier"/>
                <a:sym typeface="Wingdings"/>
              </a:rPr>
              <a:t>load  r3, 24(r1) ; </a:t>
            </a:r>
            <a:r>
              <a:rPr lang="en-US" sz="2200" dirty="0" err="1">
                <a:solidFill>
                  <a:srgbClr val="0000FF"/>
                </a:solidFill>
                <a:latin typeface="Courier"/>
                <a:cs typeface="Courier"/>
                <a:sym typeface="Wingdings"/>
              </a:rPr>
              <a:t>d</a:t>
            </a:r>
            <a:r>
              <a:rPr lang="en-US" sz="2000" dirty="0" err="1" smtClean="0">
                <a:solidFill>
                  <a:srgbClr val="0000FF"/>
                </a:solidFill>
                <a:latin typeface="Courier"/>
                <a:cs typeface="Courier"/>
                <a:sym typeface="Wingdings"/>
              </a:rPr>
              <a:t>st_reg</a:t>
            </a:r>
            <a:r>
              <a:rPr lang="en-US" sz="2000" dirty="0">
                <a:solidFill>
                  <a:srgbClr val="0000FF"/>
                </a:solidFill>
                <a:latin typeface="Courier"/>
                <a:cs typeface="Courier"/>
                <a:sym typeface="Wingdings"/>
              </a:rPr>
              <a:t>, offset(</a:t>
            </a:r>
            <a:r>
              <a:rPr lang="en-US" sz="2000" dirty="0" err="1">
                <a:solidFill>
                  <a:srgbClr val="0000FF"/>
                </a:solidFill>
                <a:latin typeface="Courier"/>
                <a:cs typeface="Courier"/>
                <a:sym typeface="Wingdings"/>
              </a:rPr>
              <a:t>reg_A</a:t>
            </a:r>
            <a:r>
              <a:rPr lang="en-US" sz="2000" dirty="0" smtClean="0">
                <a:solidFill>
                  <a:srgbClr val="0000FF"/>
                </a:solidFill>
                <a:latin typeface="Courier"/>
                <a:cs typeface="Courier"/>
                <a:sym typeface="Wingdings"/>
              </a:rPr>
              <a:t>)</a:t>
            </a:r>
            <a:br>
              <a:rPr lang="en-US" sz="2000" dirty="0" smtClean="0">
                <a:solidFill>
                  <a:srgbClr val="0000FF"/>
                </a:solidFill>
                <a:latin typeface="Courier"/>
                <a:cs typeface="Courier"/>
                <a:sym typeface="Wingdings"/>
              </a:rPr>
            </a:br>
            <a:r>
              <a:rPr lang="en-US" sz="2200" dirty="0" smtClean="0">
                <a:solidFill>
                  <a:srgbClr val="0000FF"/>
                </a:solidFill>
                <a:latin typeface="Courier"/>
                <a:cs typeface="Courier"/>
                <a:sym typeface="Wingdings"/>
              </a:rPr>
              <a:t>add   r4, r2, r3 ; </a:t>
            </a:r>
            <a:r>
              <a:rPr lang="en-US" sz="2000" dirty="0" err="1">
                <a:solidFill>
                  <a:srgbClr val="0000FF"/>
                </a:solidFill>
                <a:latin typeface="Courier"/>
                <a:cs typeface="Courier"/>
                <a:sym typeface="Wingdings"/>
              </a:rPr>
              <a:t>dst_reg</a:t>
            </a:r>
            <a:r>
              <a:rPr lang="en-US" sz="2000" dirty="0">
                <a:solidFill>
                  <a:srgbClr val="0000FF"/>
                </a:solidFill>
                <a:latin typeface="Courier"/>
                <a:cs typeface="Courier"/>
                <a:sym typeface="Wingdings"/>
              </a:rPr>
              <a:t>, </a:t>
            </a:r>
            <a:r>
              <a:rPr lang="en-US" sz="2000" dirty="0" err="1">
                <a:solidFill>
                  <a:srgbClr val="0000FF"/>
                </a:solidFill>
                <a:latin typeface="Courier"/>
                <a:cs typeface="Courier"/>
                <a:sym typeface="Wingdings"/>
              </a:rPr>
              <a:t>reg_A</a:t>
            </a:r>
            <a:r>
              <a:rPr lang="en-US" sz="2000" dirty="0">
                <a:solidFill>
                  <a:srgbClr val="0000FF"/>
                </a:solidFill>
                <a:latin typeface="Courier"/>
                <a:cs typeface="Courier"/>
                <a:sym typeface="Wingdings"/>
              </a:rPr>
              <a:t>, </a:t>
            </a:r>
            <a:r>
              <a:rPr lang="en-US" sz="2000" dirty="0" err="1">
                <a:solidFill>
                  <a:srgbClr val="0000FF"/>
                </a:solidFill>
                <a:latin typeface="Courier"/>
                <a:cs typeface="Courier"/>
                <a:sym typeface="Wingdings"/>
              </a:rPr>
              <a:t>reg_B</a:t>
            </a:r>
            <a:r>
              <a:rPr lang="en-US" sz="2200" dirty="0" smtClean="0">
                <a:solidFill>
                  <a:srgbClr val="0000FF"/>
                </a:solidFill>
                <a:latin typeface="Courier"/>
                <a:cs typeface="Courier"/>
                <a:sym typeface="Wingdings"/>
              </a:rPr>
              <a:t/>
            </a:r>
            <a:br>
              <a:rPr lang="en-US" sz="2200" dirty="0" smtClean="0">
                <a:solidFill>
                  <a:srgbClr val="0000FF"/>
                </a:solidFill>
                <a:latin typeface="Courier"/>
                <a:cs typeface="Courier"/>
                <a:sym typeface="Wingdings"/>
              </a:rPr>
            </a:br>
            <a:r>
              <a:rPr lang="en-US" sz="2200" dirty="0" smtClean="0">
                <a:solidFill>
                  <a:srgbClr val="0000FF"/>
                </a:solidFill>
                <a:latin typeface="Courier"/>
                <a:cs typeface="Courier"/>
                <a:sym typeface="Wingdings"/>
              </a:rPr>
              <a:t>store r4, 28(r1) ; </a:t>
            </a:r>
            <a:r>
              <a:rPr lang="en-US" sz="2000" dirty="0" err="1">
                <a:solidFill>
                  <a:srgbClr val="0000FF"/>
                </a:solidFill>
                <a:latin typeface="Courier"/>
                <a:cs typeface="Courier"/>
                <a:sym typeface="Wingdings"/>
              </a:rPr>
              <a:t>reg_B</a:t>
            </a:r>
            <a:r>
              <a:rPr lang="en-US" sz="2000" dirty="0">
                <a:solidFill>
                  <a:srgbClr val="0000FF"/>
                </a:solidFill>
                <a:latin typeface="Courier"/>
                <a:cs typeface="Courier"/>
                <a:sym typeface="Wingdings"/>
              </a:rPr>
              <a:t>, </a:t>
            </a:r>
            <a:r>
              <a:rPr lang="en-US" sz="2000" dirty="0" smtClean="0">
                <a:solidFill>
                  <a:srgbClr val="0000FF"/>
                </a:solidFill>
                <a:latin typeface="Courier"/>
                <a:cs typeface="Courier"/>
                <a:sym typeface="Wingdings"/>
              </a:rPr>
              <a:t>offset</a:t>
            </a:r>
            <a:r>
              <a:rPr lang="en-US" sz="2000" dirty="0">
                <a:solidFill>
                  <a:srgbClr val="0000FF"/>
                </a:solidFill>
                <a:latin typeface="Courier"/>
                <a:cs typeface="Courier"/>
                <a:sym typeface="Wingdings"/>
              </a:rPr>
              <a:t>(</a:t>
            </a:r>
            <a:r>
              <a:rPr lang="en-US" sz="2000" dirty="0" err="1">
                <a:solidFill>
                  <a:srgbClr val="0000FF"/>
                </a:solidFill>
                <a:latin typeface="Courier"/>
                <a:cs typeface="Courier"/>
                <a:sym typeface="Wingdings"/>
              </a:rPr>
              <a:t>reg_A</a:t>
            </a:r>
            <a:r>
              <a:rPr lang="en-US" sz="2000" dirty="0">
                <a:solidFill>
                  <a:srgbClr val="0000FF"/>
                </a:solidFill>
                <a:latin typeface="Courier"/>
                <a:cs typeface="Courier"/>
                <a:sym typeface="Wingdings"/>
              </a:rPr>
              <a:t>)</a:t>
            </a:r>
            <a:r>
              <a:rPr lang="en-US" sz="2200" dirty="0" smtClean="0">
                <a:solidFill>
                  <a:srgbClr val="0000FF"/>
                </a:solidFill>
                <a:latin typeface="Courier"/>
                <a:cs typeface="Courier"/>
                <a:sym typeface="Wingdings"/>
              </a:rPr>
              <a:t/>
            </a:r>
            <a:br>
              <a:rPr lang="en-US" sz="2200" dirty="0" smtClean="0">
                <a:solidFill>
                  <a:srgbClr val="0000FF"/>
                </a:solidFill>
                <a:latin typeface="Courier"/>
                <a:cs typeface="Courier"/>
                <a:sym typeface="Wingdings"/>
              </a:rPr>
            </a:br>
            <a:r>
              <a:rPr lang="en-US" sz="2200" dirty="0" smtClean="0">
                <a:solidFill>
                  <a:srgbClr val="0000FF"/>
                </a:solidFill>
                <a:latin typeface="Courier"/>
                <a:cs typeface="Courier"/>
                <a:sym typeface="Wingdings"/>
              </a:rPr>
              <a:t>jump  60(r7)     ; </a:t>
            </a:r>
            <a:r>
              <a:rPr lang="en-US" sz="2000" dirty="0">
                <a:solidFill>
                  <a:srgbClr val="0000FF"/>
                </a:solidFill>
                <a:latin typeface="Courier"/>
                <a:cs typeface="Courier"/>
                <a:sym typeface="Wingdings"/>
              </a:rPr>
              <a:t>offset(</a:t>
            </a:r>
            <a:r>
              <a:rPr lang="en-US" sz="2000" dirty="0" err="1">
                <a:solidFill>
                  <a:srgbClr val="0000FF"/>
                </a:solidFill>
                <a:latin typeface="Courier"/>
                <a:cs typeface="Courier"/>
                <a:sym typeface="Wingdings"/>
              </a:rPr>
              <a:t>reg_A</a:t>
            </a:r>
            <a:r>
              <a:rPr lang="en-US" sz="2000" dirty="0">
                <a:solidFill>
                  <a:srgbClr val="0000FF"/>
                </a:solidFill>
                <a:latin typeface="Courier"/>
                <a:cs typeface="Courier"/>
                <a:sym typeface="Wingdings"/>
              </a:rPr>
              <a:t>)</a:t>
            </a:r>
            <a:r>
              <a:rPr lang="en-US" sz="2200" dirty="0" smtClean="0">
                <a:solidFill>
                  <a:srgbClr val="0000FF"/>
                </a:solidFill>
                <a:latin typeface="Courier"/>
                <a:cs typeface="Courier"/>
                <a:sym typeface="Wingdings"/>
              </a:rPr>
              <a:t/>
            </a:r>
            <a:br>
              <a:rPr lang="en-US" sz="2200" dirty="0" smtClean="0">
                <a:solidFill>
                  <a:srgbClr val="0000FF"/>
                </a:solidFill>
                <a:latin typeface="Courier"/>
                <a:cs typeface="Courier"/>
                <a:sym typeface="Wingdings"/>
              </a:rPr>
            </a:br>
            <a:r>
              <a:rPr lang="en-US" sz="1050" dirty="0" smtClean="0">
                <a:solidFill>
                  <a:srgbClr val="0000FF"/>
                </a:solidFill>
                <a:latin typeface="Courier"/>
                <a:cs typeface="Courier"/>
                <a:sym typeface="Wingdings"/>
              </a:rPr>
              <a:t> </a:t>
            </a:r>
            <a:endParaRPr lang="en-US" sz="2200" dirty="0" smtClean="0">
              <a:solidFill>
                <a:srgbClr val="0000FF"/>
              </a:solidFill>
              <a:latin typeface="Courier"/>
              <a:cs typeface="Courier"/>
              <a:sym typeface="Wingdings"/>
            </a:endParaRPr>
          </a:p>
          <a:p>
            <a:r>
              <a:rPr lang="en-US" sz="2800" dirty="0">
                <a:sym typeface="Wingdings"/>
              </a:rPr>
              <a:t>M</a:t>
            </a:r>
            <a:r>
              <a:rPr lang="en-US" sz="2800" dirty="0" smtClean="0">
                <a:sym typeface="Wingdings"/>
              </a:rPr>
              <a:t>achine code </a:t>
            </a:r>
            <a:r>
              <a:rPr lang="en-US" sz="2800" i="1" dirty="0" smtClean="0">
                <a:sym typeface="Wingdings"/>
              </a:rPr>
              <a:t>showing one choice for values of X’s </a:t>
            </a:r>
            <a:r>
              <a:rPr lang="en-US" sz="2800" dirty="0" smtClean="0">
                <a:sym typeface="Wingdings"/>
              </a:rPr>
              <a:t/>
            </a:r>
            <a:br>
              <a:rPr lang="en-US" sz="2800" dirty="0" smtClean="0">
                <a:sym typeface="Wingdings"/>
              </a:rPr>
            </a:br>
            <a:r>
              <a:rPr lang="en-US" sz="2400" dirty="0" smtClean="0">
                <a:solidFill>
                  <a:srgbClr val="0000FF"/>
                </a:solidFill>
                <a:latin typeface="Courier"/>
                <a:cs typeface="Courier"/>
              </a:rPr>
              <a:t>00010000111110010000000000010100</a:t>
            </a:r>
            <a:r>
              <a:rPr lang="en-US" sz="2400" dirty="0">
                <a:solidFill>
                  <a:srgbClr val="0000FF"/>
                </a:solidFill>
                <a:latin typeface="Courier"/>
                <a:cs typeface="Courier"/>
                <a:sym typeface="Wingdings"/>
              </a:rPr>
              <a:t/>
            </a:r>
            <a:br>
              <a:rPr lang="en-US" sz="2400" dirty="0">
                <a:solidFill>
                  <a:srgbClr val="0000FF"/>
                </a:solidFill>
                <a:latin typeface="Courier"/>
                <a:cs typeface="Courier"/>
                <a:sym typeface="Wingdings"/>
              </a:rPr>
            </a:br>
            <a:r>
              <a:rPr lang="en-US" sz="2400" dirty="0" smtClean="0">
                <a:solidFill>
                  <a:srgbClr val="0000FF"/>
                </a:solidFill>
                <a:latin typeface="Courier"/>
                <a:cs typeface="Courier"/>
                <a:sym typeface="Wingdings"/>
              </a:rPr>
              <a:t>00010000100000011000000000011000</a:t>
            </a:r>
            <a:r>
              <a:rPr lang="en-US" sz="2400" dirty="0">
                <a:solidFill>
                  <a:srgbClr val="0000FF"/>
                </a:solidFill>
                <a:latin typeface="Courier"/>
                <a:cs typeface="Courier"/>
                <a:sym typeface="Wingdings"/>
              </a:rPr>
              <a:t/>
            </a:r>
            <a:br>
              <a:rPr lang="en-US" sz="2400" dirty="0">
                <a:solidFill>
                  <a:srgbClr val="0000FF"/>
                </a:solidFill>
                <a:latin typeface="Courier"/>
                <a:cs typeface="Courier"/>
                <a:sym typeface="Wingdings"/>
              </a:rPr>
            </a:br>
            <a:r>
              <a:rPr lang="en-US" sz="2400" dirty="0" smtClean="0">
                <a:solidFill>
                  <a:srgbClr val="0000FF"/>
                </a:solidFill>
                <a:latin typeface="Courier"/>
                <a:cs typeface="Courier"/>
                <a:sym typeface="Wingdings"/>
              </a:rPr>
              <a:t>00001001000110100101010101010101</a:t>
            </a:r>
            <a:r>
              <a:rPr lang="en-US" sz="2400" dirty="0">
                <a:solidFill>
                  <a:srgbClr val="0000FF"/>
                </a:solidFill>
                <a:latin typeface="Courier"/>
                <a:cs typeface="Courier"/>
                <a:sym typeface="Wingdings"/>
              </a:rPr>
              <a:t/>
            </a:r>
            <a:br>
              <a:rPr lang="en-US" sz="2400" dirty="0">
                <a:solidFill>
                  <a:srgbClr val="0000FF"/>
                </a:solidFill>
                <a:latin typeface="Courier"/>
                <a:cs typeface="Courier"/>
                <a:sym typeface="Wingdings"/>
              </a:rPr>
            </a:br>
            <a:r>
              <a:rPr lang="en-US" sz="2400" dirty="0" smtClean="0">
                <a:solidFill>
                  <a:srgbClr val="0000FF"/>
                </a:solidFill>
                <a:latin typeface="Courier"/>
                <a:cs typeface="Courier"/>
                <a:sym typeface="Wingdings"/>
              </a:rPr>
              <a:t>00011000101000011000000000011100</a:t>
            </a:r>
            <a:r>
              <a:rPr lang="en-US" sz="2400" dirty="0">
                <a:solidFill>
                  <a:srgbClr val="0000FF"/>
                </a:solidFill>
                <a:latin typeface="Courier"/>
                <a:cs typeface="Courier"/>
                <a:sym typeface="Wingdings"/>
              </a:rPr>
              <a:t/>
            </a:r>
            <a:br>
              <a:rPr lang="en-US" sz="2400" dirty="0">
                <a:solidFill>
                  <a:srgbClr val="0000FF"/>
                </a:solidFill>
                <a:latin typeface="Courier"/>
                <a:cs typeface="Courier"/>
                <a:sym typeface="Wingdings"/>
              </a:rPr>
            </a:br>
            <a:r>
              <a:rPr lang="en-US" sz="2400" dirty="0" smtClean="0">
                <a:solidFill>
                  <a:srgbClr val="0000FF"/>
                </a:solidFill>
                <a:latin typeface="Courier"/>
                <a:cs typeface="Courier"/>
                <a:sym typeface="Wingdings"/>
              </a:rPr>
              <a:t>00100011110011001000000000111100</a:t>
            </a:r>
          </a:p>
          <a:p>
            <a:r>
              <a:rPr lang="en-US" sz="2400" dirty="0" smtClean="0">
                <a:sym typeface="Wingdings"/>
              </a:rPr>
              <a:t>These five 32-bit strings are how the processor sees this program:  a sequence of 5 collections of 32 voltage levels</a:t>
            </a:r>
            <a:r>
              <a:rPr lang="en-US" sz="2000" dirty="0" smtClean="0">
                <a:sym typeface="Wingdings"/>
              </a:rPr>
              <a:t> </a:t>
            </a:r>
            <a:endParaRPr lang="en-US" sz="2000" dirty="0" smtClean="0">
              <a:solidFill>
                <a:srgbClr val="0000FF"/>
              </a:solidFill>
              <a:latin typeface="Courier"/>
              <a:cs typeface="Courier"/>
              <a:sym typeface="Wingdings"/>
            </a:endParaRP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18</a:t>
            </a:fld>
            <a:endParaRPr lang="en-US"/>
          </a:p>
        </p:txBody>
      </p:sp>
    </p:spTree>
    <p:extLst>
      <p:ext uri="{BB962C8B-B14F-4D97-AF65-F5344CB8AC3E}">
        <p14:creationId xmlns:p14="http://schemas.microsoft.com/office/powerpoint/2010/main" val="18725780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468" y="96839"/>
            <a:ext cx="8585200" cy="745196"/>
          </a:xfrm>
        </p:spPr>
        <p:txBody>
          <a:bodyPr/>
          <a:lstStyle/>
          <a:p>
            <a:r>
              <a:rPr lang="en-US" sz="3600" dirty="0" smtClean="0"/>
              <a:t>Where are instructions stored in memory?</a:t>
            </a:r>
            <a:endParaRPr lang="en-US" sz="3600" dirty="0"/>
          </a:p>
        </p:txBody>
      </p:sp>
      <p:sp>
        <p:nvSpPr>
          <p:cNvPr id="3" name="Content Placeholder 2"/>
          <p:cNvSpPr>
            <a:spLocks noGrp="1"/>
          </p:cNvSpPr>
          <p:nvPr>
            <p:ph idx="1"/>
          </p:nvPr>
        </p:nvSpPr>
        <p:spPr>
          <a:xfrm>
            <a:off x="457200" y="1126048"/>
            <a:ext cx="8390468" cy="5300152"/>
          </a:xfrm>
        </p:spPr>
        <p:txBody>
          <a:bodyPr>
            <a:normAutofit fontScale="92500"/>
          </a:bodyPr>
          <a:lstStyle/>
          <a:p>
            <a:r>
              <a:rPr lang="en-US" dirty="0" smtClean="0"/>
              <a:t>Memory is a 1-dimensional (1-D) array of storage locations, one location after another, sequential</a:t>
            </a:r>
          </a:p>
          <a:p>
            <a:r>
              <a:rPr lang="en-US" dirty="0" smtClean="0"/>
              <a:t>Programs are sequences of statements, 1-D</a:t>
            </a:r>
          </a:p>
          <a:p>
            <a:r>
              <a:rPr lang="en-US" dirty="0" smtClean="0">
                <a:solidFill>
                  <a:srgbClr val="0070C0"/>
                </a:solidFill>
              </a:rPr>
              <a:t>Simplest storage strategy: </a:t>
            </a:r>
          </a:p>
          <a:p>
            <a:pPr lvl="1"/>
            <a:r>
              <a:rPr lang="en-US" dirty="0" smtClean="0"/>
              <a:t>Store instructions in sequential memory locations</a:t>
            </a:r>
          </a:p>
          <a:p>
            <a:r>
              <a:rPr lang="en-US" dirty="0" smtClean="0"/>
              <a:t>Performance evaluation:</a:t>
            </a:r>
          </a:p>
          <a:p>
            <a:pPr lvl="1"/>
            <a:r>
              <a:rPr lang="en-US" dirty="0" smtClean="0"/>
              <a:t>Computing the address of the next location in a sequence requires only adding a fixed increment to the address of the current location [simple and fast]</a:t>
            </a:r>
          </a:p>
          <a:p>
            <a:pPr lvl="1"/>
            <a:r>
              <a:rPr lang="en-US" dirty="0" smtClean="0"/>
              <a:t>Next location function must be able to create any 32-bit address, so can call a subroutine located anywhere</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19</a:t>
            </a:fld>
            <a:endParaRPr lang="en-US"/>
          </a:p>
        </p:txBody>
      </p:sp>
    </p:spTree>
    <p:extLst>
      <p:ext uri="{BB962C8B-B14F-4D97-AF65-F5344CB8AC3E}">
        <p14:creationId xmlns:p14="http://schemas.microsoft.com/office/powerpoint/2010/main" val="771952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Assignments</a:t>
            </a:r>
            <a:endParaRPr lang="en-US" dirty="0"/>
          </a:p>
        </p:txBody>
      </p:sp>
      <p:sp>
        <p:nvSpPr>
          <p:cNvPr id="3" name="Content Placeholder 2"/>
          <p:cNvSpPr>
            <a:spLocks noGrp="1"/>
          </p:cNvSpPr>
          <p:nvPr>
            <p:ph idx="1"/>
          </p:nvPr>
        </p:nvSpPr>
        <p:spPr/>
        <p:txBody>
          <a:bodyPr/>
          <a:lstStyle/>
          <a:p>
            <a:r>
              <a:rPr lang="en-US" dirty="0" smtClean="0"/>
              <a:t>Read chapter 6</a:t>
            </a:r>
          </a:p>
          <a:p>
            <a:r>
              <a:rPr lang="en-US" dirty="0" smtClean="0"/>
              <a:t>Lab 04 this week</a:t>
            </a:r>
          </a:p>
          <a:p>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a:t>
            </a:fld>
            <a:endParaRPr lang="en-US"/>
          </a:p>
        </p:txBody>
      </p:sp>
    </p:spTree>
    <p:extLst>
      <p:ext uri="{BB962C8B-B14F-4D97-AF65-F5344CB8AC3E}">
        <p14:creationId xmlns:p14="http://schemas.microsoft.com/office/powerpoint/2010/main" val="2076113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838200" y="3071433"/>
            <a:ext cx="7620000" cy="2704165"/>
          </a:xfrm>
        </p:spPr>
        <p:txBody>
          <a:bodyPr/>
          <a:lstStyle/>
          <a:p>
            <a:pPr>
              <a:lnSpc>
                <a:spcPct val="80000"/>
              </a:lnSpc>
            </a:pPr>
            <a:r>
              <a:rPr lang="en-US" sz="2400" dirty="0" smtClean="0"/>
              <a:t>				2017.09.25 and 2017.09.27</a:t>
            </a:r>
          </a:p>
          <a:p>
            <a:r>
              <a:rPr lang="en-US" sz="2400" dirty="0"/>
              <a:t>King: Young Lady, look along the road and tell me if you can see either of my messengers.</a:t>
            </a:r>
          </a:p>
          <a:p>
            <a:r>
              <a:rPr lang="en-US" sz="2400" dirty="0"/>
              <a:t>Alice: I see nobody on the road.</a:t>
            </a:r>
          </a:p>
          <a:p>
            <a:r>
              <a:rPr lang="en-US" sz="2400" dirty="0"/>
              <a:t>King: I only wish I had such eyes. To see nobody, at such a distance, too! It's enough for me to see real people by this light</a:t>
            </a:r>
            <a:r>
              <a:rPr lang="en-US" sz="2400" dirty="0" smtClean="0"/>
              <a:t>.</a:t>
            </a:r>
          </a:p>
          <a:p>
            <a:pPr algn="r"/>
            <a:r>
              <a:rPr lang="en-US" sz="1800" dirty="0"/>
              <a:t>from </a:t>
            </a:r>
            <a:r>
              <a:rPr lang="en-US" sz="1800" i="1" dirty="0"/>
              <a:t>Through the Looking-Glass, and What Alice Found </a:t>
            </a:r>
            <a:r>
              <a:rPr lang="en-US" sz="1800" i="1" dirty="0" smtClean="0"/>
              <a:t>There</a:t>
            </a:r>
          </a:p>
          <a:p>
            <a:pPr algn="r"/>
            <a:r>
              <a:rPr lang="en-US" sz="1800" dirty="0" smtClean="0"/>
              <a:t>by </a:t>
            </a:r>
            <a:r>
              <a:rPr lang="en-US" sz="1800" dirty="0"/>
              <a:t>Lewis Carroll (Charles </a:t>
            </a:r>
            <a:r>
              <a:rPr lang="en-US" sz="1800" dirty="0" err="1"/>
              <a:t>Lutwidge</a:t>
            </a:r>
            <a:r>
              <a:rPr lang="en-US" sz="1800" dirty="0"/>
              <a:t> Dodgson), 1871.</a:t>
            </a:r>
          </a:p>
          <a:p>
            <a:endParaRPr lang="en-US" sz="2400" dirty="0" smtClean="0"/>
          </a:p>
        </p:txBody>
      </p:sp>
      <p:sp>
        <p:nvSpPr>
          <p:cNvPr id="4" name="Date Placeholder 3"/>
          <p:cNvSpPr>
            <a:spLocks noGrp="1"/>
          </p:cNvSpPr>
          <p:nvPr>
            <p:ph type="dt" sz="half" idx="2"/>
          </p:nvPr>
        </p:nvSpPr>
        <p:spPr/>
        <p:txBody>
          <a:bodyPr/>
          <a:lstStyle/>
          <a:p>
            <a:r>
              <a:rPr lang="en-US" dirty="0" smtClean="0"/>
              <a:t>© 2017 by George B. Adams III</a:t>
            </a:r>
            <a:endParaRPr lang="en-US" dirty="0"/>
          </a:p>
        </p:txBody>
      </p:sp>
      <p:sp>
        <p:nvSpPr>
          <p:cNvPr id="5" name="Slide Number Placeholder 4"/>
          <p:cNvSpPr>
            <a:spLocks noGrp="1"/>
          </p:cNvSpPr>
          <p:nvPr>
            <p:ph type="sldNum" sz="quarter" idx="4"/>
          </p:nvPr>
        </p:nvSpPr>
        <p:spPr/>
        <p:txBody>
          <a:bodyPr/>
          <a:lstStyle/>
          <a:p>
            <a:fld id="{F616CA18-62AE-B34C-A151-070DF961BCFA}" type="slidenum">
              <a:rPr lang="en-US" smtClean="0"/>
              <a:pPr/>
              <a:t>20</a:t>
            </a:fld>
            <a:endParaRPr lang="en-US"/>
          </a:p>
        </p:txBody>
      </p:sp>
      <p:sp>
        <p:nvSpPr>
          <p:cNvPr id="6" name="Title 5"/>
          <p:cNvSpPr>
            <a:spLocks noGrp="1"/>
          </p:cNvSpPr>
          <p:nvPr>
            <p:ph type="ctrTitle"/>
          </p:nvPr>
        </p:nvSpPr>
        <p:spPr>
          <a:xfrm>
            <a:off x="447440" y="1443038"/>
            <a:ext cx="8305800" cy="1600200"/>
          </a:xfrm>
        </p:spPr>
        <p:txBody>
          <a:bodyPr/>
          <a:lstStyle/>
          <a:p>
            <a:r>
              <a:rPr lang="en-US" sz="3600" dirty="0" smtClean="0"/>
              <a:t>Lectures 15 &amp; 16 – Designing a computer </a:t>
            </a:r>
            <a:endParaRPr lang="en-US" sz="3600" dirty="0"/>
          </a:p>
        </p:txBody>
      </p:sp>
    </p:spTree>
    <p:extLst>
      <p:ext uri="{BB962C8B-B14F-4D97-AF65-F5344CB8AC3E}">
        <p14:creationId xmlns:p14="http://schemas.microsoft.com/office/powerpoint/2010/main" val="16719326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Assignments</a:t>
            </a:r>
            <a:endParaRPr lang="en-US" dirty="0"/>
          </a:p>
        </p:txBody>
      </p:sp>
      <p:sp>
        <p:nvSpPr>
          <p:cNvPr id="3" name="Content Placeholder 2"/>
          <p:cNvSpPr>
            <a:spLocks noGrp="1"/>
          </p:cNvSpPr>
          <p:nvPr>
            <p:ph idx="1"/>
          </p:nvPr>
        </p:nvSpPr>
        <p:spPr/>
        <p:txBody>
          <a:bodyPr/>
          <a:lstStyle/>
          <a:p>
            <a:r>
              <a:rPr lang="en-US" dirty="0" smtClean="0"/>
              <a:t>Re-read chapter 6</a:t>
            </a:r>
          </a:p>
          <a:p>
            <a:r>
              <a:rPr lang="en-US" dirty="0" smtClean="0"/>
              <a:t>Lab 04 this week</a:t>
            </a:r>
          </a:p>
          <a:p>
            <a:r>
              <a:rPr lang="en-US" dirty="0" smtClean="0"/>
              <a:t>Read chapters 7 and 9</a:t>
            </a:r>
          </a:p>
          <a:p>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21</a:t>
            </a:fld>
            <a:endParaRPr lang="en-US"/>
          </a:p>
        </p:txBody>
      </p:sp>
    </p:spTree>
    <p:extLst>
      <p:ext uri="{BB962C8B-B14F-4D97-AF65-F5344CB8AC3E}">
        <p14:creationId xmlns:p14="http://schemas.microsoft.com/office/powerpoint/2010/main" val="348645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lstStyle/>
          <a:p>
            <a:r>
              <a:rPr lang="de-DE" sz="2800" dirty="0" err="1" smtClean="0"/>
              <a:t>Midterm</a:t>
            </a:r>
            <a:r>
              <a:rPr lang="de-DE" sz="2800" dirty="0" smtClean="0"/>
              <a:t> 1 </a:t>
            </a:r>
            <a:r>
              <a:rPr lang="de-DE" sz="2800" dirty="0" err="1" smtClean="0"/>
              <a:t>scanning</a:t>
            </a:r>
            <a:r>
              <a:rPr lang="de-DE" sz="2800" dirty="0" smtClean="0"/>
              <a:t> </a:t>
            </a:r>
            <a:r>
              <a:rPr lang="de-DE" sz="2800" dirty="0" err="1" smtClean="0"/>
              <a:t>starts</a:t>
            </a:r>
            <a:r>
              <a:rPr lang="de-DE" sz="2800" dirty="0" smtClean="0"/>
              <a:t> </a:t>
            </a:r>
            <a:r>
              <a:rPr lang="de-DE" sz="2800" dirty="0" err="1" smtClean="0"/>
              <a:t>tomorrow</a:t>
            </a:r>
            <a:r>
              <a:rPr lang="de-DE" sz="2800" dirty="0" smtClean="0"/>
              <a:t>; </a:t>
            </a:r>
            <a:r>
              <a:rPr lang="de-DE" sz="2800" dirty="0" err="1" smtClean="0"/>
              <a:t>discuss</a:t>
            </a:r>
            <a:r>
              <a:rPr lang="de-DE" sz="2800" dirty="0" smtClean="0"/>
              <a:t> </a:t>
            </a:r>
            <a:r>
              <a:rPr lang="de-DE" sz="2800" dirty="0" err="1" smtClean="0"/>
              <a:t>Fri</a:t>
            </a:r>
            <a:r>
              <a:rPr lang="de-DE" sz="2800" dirty="0" smtClean="0"/>
              <a:t>.</a:t>
            </a:r>
            <a:endParaRPr lang="de-DE" sz="2800" dirty="0"/>
          </a:p>
          <a:p>
            <a:r>
              <a:rPr lang="de-DE" sz="2800" dirty="0" err="1" smtClean="0"/>
              <a:t>Lecture</a:t>
            </a:r>
            <a:r>
              <a:rPr lang="de-DE" sz="2800" dirty="0" smtClean="0"/>
              <a:t> </a:t>
            </a:r>
            <a:r>
              <a:rPr lang="de-DE" sz="2800" dirty="0" err="1" smtClean="0"/>
              <a:t>canceled</a:t>
            </a:r>
            <a:r>
              <a:rPr lang="de-DE" sz="2800" dirty="0" smtClean="0"/>
              <a:t> </a:t>
            </a:r>
            <a:r>
              <a:rPr lang="de-DE" sz="2800" dirty="0" err="1" smtClean="0"/>
              <a:t>because</a:t>
            </a:r>
            <a:r>
              <a:rPr lang="de-DE" sz="2800" dirty="0" smtClean="0"/>
              <a:t> </a:t>
            </a:r>
            <a:r>
              <a:rPr lang="de-DE" sz="2800" dirty="0" err="1" smtClean="0"/>
              <a:t>Midterm</a:t>
            </a:r>
            <a:r>
              <a:rPr lang="de-DE" sz="2800" dirty="0" smtClean="0"/>
              <a:t> #2 </a:t>
            </a:r>
            <a:r>
              <a:rPr lang="de-DE" sz="2800" dirty="0" err="1" smtClean="0"/>
              <a:t>is</a:t>
            </a:r>
            <a:r>
              <a:rPr lang="de-DE" sz="2800" dirty="0" smtClean="0"/>
              <a:t> an </a:t>
            </a:r>
            <a:r>
              <a:rPr lang="de-DE" sz="2800" dirty="0" err="1" smtClean="0"/>
              <a:t>evening</a:t>
            </a:r>
            <a:r>
              <a:rPr lang="de-DE" sz="2800" dirty="0" smtClean="0"/>
              <a:t> </a:t>
            </a:r>
            <a:r>
              <a:rPr lang="de-DE" sz="2800" dirty="0" err="1" smtClean="0"/>
              <a:t>exam</a:t>
            </a:r>
            <a:r>
              <a:rPr lang="de-DE" sz="2800" dirty="0" smtClean="0"/>
              <a:t>:  </a:t>
            </a:r>
            <a:r>
              <a:rPr lang="de-DE" sz="2800" dirty="0" err="1" smtClean="0"/>
              <a:t>Monday</a:t>
            </a:r>
            <a:r>
              <a:rPr lang="de-DE" sz="2800" dirty="0" smtClean="0"/>
              <a:t>, Nov. 20</a:t>
            </a:r>
          </a:p>
          <a:p>
            <a:r>
              <a:rPr lang="de-DE" sz="2800" dirty="0" err="1" smtClean="0"/>
              <a:t>My</a:t>
            </a:r>
            <a:r>
              <a:rPr lang="de-DE" sz="2800" dirty="0" smtClean="0"/>
              <a:t> </a:t>
            </a:r>
            <a:r>
              <a:rPr lang="de-DE" sz="2800" dirty="0" err="1" smtClean="0"/>
              <a:t>office</a:t>
            </a:r>
            <a:r>
              <a:rPr lang="de-DE" sz="2800" dirty="0" smtClean="0"/>
              <a:t> </a:t>
            </a:r>
            <a:r>
              <a:rPr lang="de-DE" sz="2800" dirty="0" err="1" smtClean="0"/>
              <a:t>hours</a:t>
            </a:r>
            <a:r>
              <a:rPr lang="de-DE" sz="2800" dirty="0"/>
              <a:t> </a:t>
            </a:r>
            <a:r>
              <a:rPr lang="de-DE" sz="2800" dirty="0" err="1" smtClean="0"/>
              <a:t>are</a:t>
            </a:r>
            <a:r>
              <a:rPr lang="de-DE" sz="2800" dirty="0" smtClean="0"/>
              <a:t> </a:t>
            </a:r>
            <a:r>
              <a:rPr lang="de-DE" sz="2800" dirty="0" err="1" smtClean="0"/>
              <a:t>rescheduled</a:t>
            </a:r>
            <a:r>
              <a:rPr lang="de-DE" sz="2800" dirty="0" smtClean="0"/>
              <a:t>, same </a:t>
            </a:r>
            <a:r>
              <a:rPr lang="de-DE" sz="2800" dirty="0" err="1" smtClean="0"/>
              <a:t>number</a:t>
            </a:r>
            <a:endParaRPr lang="de-DE" sz="2800" dirty="0" smtClean="0"/>
          </a:p>
          <a:p>
            <a:pPr lvl="1"/>
            <a:r>
              <a:rPr lang="de-DE" sz="2000" dirty="0"/>
              <a:t>W 10:00am - 11:00am in HAAS 122 (MR at </a:t>
            </a:r>
            <a:r>
              <a:rPr lang="de-DE" sz="2000" dirty="0" err="1"/>
              <a:t>this</a:t>
            </a:r>
            <a:r>
              <a:rPr lang="de-DE" sz="2000" dirty="0"/>
              <a:t> time </a:t>
            </a:r>
            <a:r>
              <a:rPr lang="de-DE" sz="2000" dirty="0" err="1"/>
              <a:t>deleted</a:t>
            </a:r>
            <a:r>
              <a:rPr lang="de-DE" sz="2000" dirty="0"/>
              <a:t>)</a:t>
            </a:r>
          </a:p>
          <a:p>
            <a:pPr lvl="1"/>
            <a:r>
              <a:rPr lang="de-DE" sz="2000" dirty="0"/>
              <a:t>MW 2:20pm - </a:t>
            </a:r>
            <a:r>
              <a:rPr lang="de-DE" sz="2000" dirty="0" smtClean="0"/>
              <a:t>3:20pm</a:t>
            </a:r>
            <a:r>
              <a:rPr lang="de-DE" sz="2000" dirty="0"/>
              <a:t> in MATH 175 (F at </a:t>
            </a:r>
            <a:r>
              <a:rPr lang="de-DE" sz="2000" dirty="0" err="1"/>
              <a:t>this</a:t>
            </a:r>
            <a:r>
              <a:rPr lang="de-DE" sz="2000" dirty="0"/>
              <a:t> time </a:t>
            </a:r>
            <a:r>
              <a:rPr lang="de-DE" sz="2000" dirty="0" err="1" smtClean="0"/>
              <a:t>deleted</a:t>
            </a:r>
            <a:r>
              <a:rPr lang="de-DE" sz="2000" dirty="0" smtClean="0"/>
              <a:t>, due </a:t>
            </a:r>
            <a:r>
              <a:rPr lang="de-DE" sz="2000" dirty="0" err="1" smtClean="0"/>
              <a:t>to</a:t>
            </a:r>
            <a:r>
              <a:rPr lang="de-DE" sz="2000" dirty="0" smtClean="0"/>
              <a:t> CS </a:t>
            </a:r>
            <a:r>
              <a:rPr lang="de-DE" sz="2000" dirty="0" err="1" smtClean="0"/>
              <a:t>department</a:t>
            </a:r>
            <a:r>
              <a:rPr lang="de-DE" sz="2000" dirty="0" smtClean="0"/>
              <a:t> </a:t>
            </a:r>
            <a:r>
              <a:rPr lang="de-DE" sz="2000" dirty="0" err="1" smtClean="0"/>
              <a:t>meeting</a:t>
            </a:r>
            <a:r>
              <a:rPr lang="de-DE" sz="2000" dirty="0" smtClean="0"/>
              <a:t> </a:t>
            </a:r>
            <a:r>
              <a:rPr lang="de-DE" sz="2000" dirty="0" err="1" smtClean="0"/>
              <a:t>schedule</a:t>
            </a:r>
            <a:r>
              <a:rPr lang="de-DE" sz="2000" dirty="0" smtClean="0"/>
              <a:t>)</a:t>
            </a:r>
            <a:endParaRPr lang="de-DE" sz="2000" dirty="0"/>
          </a:p>
          <a:p>
            <a:pPr lvl="1"/>
            <a:r>
              <a:rPr lang="de-DE" sz="2000" dirty="0"/>
              <a:t>R 2:00pm - 6:00pm in HAAS 122 (</a:t>
            </a:r>
            <a:r>
              <a:rPr lang="de-DE" sz="2000" dirty="0" err="1"/>
              <a:t>starts</a:t>
            </a:r>
            <a:r>
              <a:rPr lang="de-DE" sz="2000" dirty="0"/>
              <a:t> 2 </a:t>
            </a:r>
            <a:r>
              <a:rPr lang="de-DE" sz="2000" dirty="0" err="1"/>
              <a:t>hours</a:t>
            </a:r>
            <a:r>
              <a:rPr lang="de-DE" sz="2000" dirty="0"/>
              <a:t> </a:t>
            </a:r>
            <a:r>
              <a:rPr lang="de-DE" sz="2000" dirty="0" err="1"/>
              <a:t>earlier</a:t>
            </a:r>
            <a:r>
              <a:rPr lang="de-DE" sz="2000" dirty="0"/>
              <a:t>)</a:t>
            </a:r>
          </a:p>
          <a:p>
            <a:pPr lvl="1"/>
            <a:r>
              <a:rPr lang="de-DE" sz="2000" dirty="0"/>
              <a:t>M </a:t>
            </a:r>
            <a:r>
              <a:rPr lang="de-DE" sz="2000" dirty="0" smtClean="0"/>
              <a:t>4:30 </a:t>
            </a:r>
            <a:r>
              <a:rPr lang="de-DE" sz="2000" dirty="0"/>
              <a:t>- 5:30pm </a:t>
            </a:r>
            <a:r>
              <a:rPr lang="de-DE" sz="2000" dirty="0" err="1" smtClean="0"/>
              <a:t>and</a:t>
            </a:r>
            <a:r>
              <a:rPr lang="de-DE" sz="2000" dirty="0"/>
              <a:t> W </a:t>
            </a:r>
            <a:r>
              <a:rPr lang="de-DE" sz="2000" dirty="0" smtClean="0"/>
              <a:t>4:30 </a:t>
            </a:r>
            <a:r>
              <a:rPr lang="de-DE" sz="2000" dirty="0"/>
              <a:t>- 6:00pm in HAAS 122 (M time </a:t>
            </a:r>
            <a:r>
              <a:rPr lang="de-DE" sz="2000" dirty="0" err="1"/>
              <a:t>added</a:t>
            </a:r>
            <a:r>
              <a:rPr lang="de-DE" sz="2000" dirty="0"/>
              <a:t>)</a:t>
            </a:r>
          </a:p>
          <a:p>
            <a:pPr lvl="1"/>
            <a:r>
              <a:rPr lang="de-DE" sz="2000" dirty="0" err="1"/>
              <a:t>By</a:t>
            </a:r>
            <a:r>
              <a:rPr lang="de-DE" sz="2000" dirty="0"/>
              <a:t> </a:t>
            </a:r>
            <a:r>
              <a:rPr lang="de-DE" sz="2000" dirty="0" err="1"/>
              <a:t>appointment</a:t>
            </a:r>
            <a:r>
              <a:rPr lang="de-DE" sz="2000" dirty="0"/>
              <a:t> </a:t>
            </a:r>
            <a:r>
              <a:rPr lang="de-DE" sz="2000" dirty="0" err="1"/>
              <a:t>for</a:t>
            </a:r>
            <a:r>
              <a:rPr lang="de-DE" sz="2000" dirty="0"/>
              <a:t> </a:t>
            </a:r>
            <a:r>
              <a:rPr lang="de-DE" sz="2000" dirty="0" err="1"/>
              <a:t>other</a:t>
            </a:r>
            <a:r>
              <a:rPr lang="de-DE" sz="2000" dirty="0"/>
              <a:t> </a:t>
            </a:r>
            <a:r>
              <a:rPr lang="de-DE" sz="2000" dirty="0" err="1"/>
              <a:t>times</a:t>
            </a:r>
            <a:r>
              <a:rPr lang="de-DE" sz="2000" dirty="0"/>
              <a:t> </a:t>
            </a:r>
            <a:r>
              <a:rPr lang="de-DE" sz="2000" dirty="0" err="1" smtClean="0"/>
              <a:t>or</a:t>
            </a:r>
            <a:r>
              <a:rPr lang="de-DE" sz="2000" dirty="0" smtClean="0"/>
              <a:t> </a:t>
            </a:r>
            <a:r>
              <a:rPr lang="de-DE" sz="2000" dirty="0"/>
              <a:t>a private </a:t>
            </a:r>
            <a:r>
              <a:rPr lang="de-DE" sz="2000" dirty="0" err="1" smtClean="0"/>
              <a:t>meeting</a:t>
            </a:r>
            <a:r>
              <a:rPr lang="de-DE" sz="2000" dirty="0" smtClean="0"/>
              <a:t>.</a:t>
            </a:r>
            <a:endParaRPr lang="de-DE" sz="2000" dirty="0"/>
          </a:p>
        </p:txBody>
      </p:sp>
      <p:sp>
        <p:nvSpPr>
          <p:cNvPr id="4" name="Date Placeholder 3"/>
          <p:cNvSpPr>
            <a:spLocks noGrp="1"/>
          </p:cNvSpPr>
          <p:nvPr>
            <p:ph type="dt" sz="half" idx="10"/>
          </p:nvPr>
        </p:nvSpPr>
        <p:spPr/>
        <p:txBody>
          <a:bodyPr/>
          <a:lstStyle/>
          <a:p>
            <a:r>
              <a:rPr lang="en-US" dirty="0" smtClean="0"/>
              <a:t>© 2017 by George B. Adams III</a:t>
            </a:r>
            <a:endParaRPr lang="en-US" dirty="0"/>
          </a:p>
        </p:txBody>
      </p:sp>
      <p:sp>
        <p:nvSpPr>
          <p:cNvPr id="5" name="Slide Number Placeholder 4"/>
          <p:cNvSpPr>
            <a:spLocks noGrp="1"/>
          </p:cNvSpPr>
          <p:nvPr>
            <p:ph type="sldNum" sz="quarter" idx="12"/>
          </p:nvPr>
        </p:nvSpPr>
        <p:spPr/>
        <p:txBody>
          <a:bodyPr/>
          <a:lstStyle/>
          <a:p>
            <a:fld id="{F616CA18-62AE-B34C-A151-070DF961BCFA}" type="slidenum">
              <a:rPr lang="en-US" smtClean="0"/>
              <a:pPr/>
              <a:t>22</a:t>
            </a:fld>
            <a:endParaRPr lang="en-US"/>
          </a:p>
        </p:txBody>
      </p:sp>
    </p:spTree>
    <p:extLst>
      <p:ext uri="{BB962C8B-B14F-4D97-AF65-F5344CB8AC3E}">
        <p14:creationId xmlns:p14="http://schemas.microsoft.com/office/powerpoint/2010/main" val="1344554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Time to:  </a:t>
            </a:r>
            <a:r>
              <a:rPr lang="en-US" dirty="0"/>
              <a:t>1) Fetch </a:t>
            </a:r>
            <a:r>
              <a:rPr lang="en-US" dirty="0" smtClean="0"/>
              <a:t>instruction</a:t>
            </a:r>
            <a:endParaRPr lang="en-US" dirty="0"/>
          </a:p>
        </p:txBody>
      </p:sp>
      <p:sp>
        <p:nvSpPr>
          <p:cNvPr id="3" name="Content Placeholder 2"/>
          <p:cNvSpPr>
            <a:spLocks noGrp="1"/>
          </p:cNvSpPr>
          <p:nvPr>
            <p:ph idx="1"/>
          </p:nvPr>
        </p:nvSpPr>
        <p:spPr>
          <a:xfrm>
            <a:off x="486830" y="1075774"/>
            <a:ext cx="8336054" cy="5429480"/>
          </a:xfrm>
        </p:spPr>
        <p:txBody>
          <a:bodyPr/>
          <a:lstStyle/>
          <a:p>
            <a:r>
              <a:rPr lang="en-US" dirty="0" smtClean="0"/>
              <a:t>Instructions are in memory; fetch one means</a:t>
            </a:r>
            <a:br>
              <a:rPr lang="en-US" dirty="0" smtClean="0"/>
            </a:br>
            <a:r>
              <a:rPr lang="en-US" dirty="0" smtClean="0"/>
              <a:t>  </a:t>
            </a:r>
            <a:r>
              <a:rPr lang="en-US" sz="2800" dirty="0" err="1" smtClean="0">
                <a:solidFill>
                  <a:srgbClr val="0070C0"/>
                </a:solidFill>
              </a:rPr>
              <a:t>Processor_control</a:t>
            </a:r>
            <a:r>
              <a:rPr lang="en-US" sz="2800" dirty="0" smtClean="0">
                <a:solidFill>
                  <a:srgbClr val="0070C0"/>
                </a:solidFill>
              </a:rPr>
              <a:t> ← Memory[address of instr.]</a:t>
            </a:r>
          </a:p>
          <a:p>
            <a:r>
              <a:rPr lang="en-US" dirty="0" smtClean="0"/>
              <a:t>Need circuit that can hold and output a 32-bit address to instruction memory: </a:t>
            </a:r>
            <a:r>
              <a:rPr lang="en-US" dirty="0" smtClean="0">
                <a:solidFill>
                  <a:srgbClr val="00B050"/>
                </a:solidFill>
              </a:rPr>
              <a:t>32-bit register</a:t>
            </a:r>
          </a:p>
          <a:p>
            <a:r>
              <a:rPr lang="en-US" dirty="0" smtClean="0"/>
              <a:t>Memory is addressed byte-by-byte</a:t>
            </a:r>
          </a:p>
          <a:p>
            <a:pPr lvl="1"/>
            <a:r>
              <a:rPr lang="en-US" dirty="0" smtClean="0"/>
              <a:t>Fetch one instruction means give memory circuit address of first byte and have hardware designed to provide that byte followed by next 3 bytes</a:t>
            </a:r>
          </a:p>
          <a:p>
            <a:pPr lvl="1"/>
            <a:r>
              <a:rPr lang="en-US" dirty="0" smtClean="0">
                <a:solidFill>
                  <a:srgbClr val="00B050"/>
                </a:solidFill>
              </a:rPr>
              <a:t>Thus,</a:t>
            </a:r>
            <a:r>
              <a:rPr lang="en-US" dirty="0" smtClean="0"/>
              <a:t> following 32-bit instr. will start at</a:t>
            </a:r>
            <a:br>
              <a:rPr lang="en-US" dirty="0" smtClean="0"/>
            </a:br>
            <a:r>
              <a:rPr lang="en-US" dirty="0" smtClean="0"/>
              <a:t>byte address = </a:t>
            </a:r>
            <a:r>
              <a:rPr lang="en-US" dirty="0" smtClean="0">
                <a:solidFill>
                  <a:srgbClr val="0070C0"/>
                </a:solidFill>
              </a:rPr>
              <a:t>Current instruction address + 4</a:t>
            </a:r>
            <a:endParaRPr lang="en-US" dirty="0">
              <a:solidFill>
                <a:srgbClr val="0070C0"/>
              </a:solidFill>
            </a:endParaRP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23</a:t>
            </a:fld>
            <a:endParaRPr lang="en-US"/>
          </a:p>
        </p:txBody>
      </p:sp>
    </p:spTree>
    <p:extLst>
      <p:ext uri="{BB962C8B-B14F-4D97-AF65-F5344CB8AC3E}">
        <p14:creationId xmlns:p14="http://schemas.microsoft.com/office/powerpoint/2010/main" val="125986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Fetch circuit </a:t>
            </a:r>
            <a:r>
              <a:rPr lang="mr-IN" sz="3200" dirty="0" smtClean="0"/>
              <a:t>–</a:t>
            </a:r>
            <a:r>
              <a:rPr lang="en-US" sz="3200" dirty="0" smtClean="0"/>
              <a:t> automating </a:t>
            </a:r>
            <a:r>
              <a:rPr lang="en-US" sz="3200" i="1" dirty="0" smtClean="0"/>
              <a:t>straight-line</a:t>
            </a:r>
            <a:r>
              <a:rPr lang="en-US" sz="3200" dirty="0" smtClean="0"/>
              <a:t> code</a:t>
            </a:r>
            <a:endParaRPr lang="en-US" sz="3200" dirty="0"/>
          </a:p>
        </p:txBody>
      </p:sp>
      <p:pic>
        <p:nvPicPr>
          <p:cNvPr id="6" name="Content Placeholder 5" descr="figure-6.4.jpeg"/>
          <p:cNvPicPr>
            <a:picLocks noGrp="1" noChangeAspect="1"/>
          </p:cNvPicPr>
          <p:nvPr>
            <p:ph idx="1"/>
          </p:nvPr>
        </p:nvPicPr>
        <p:blipFill>
          <a:blip r:embed="rId3">
            <a:extLst>
              <a:ext uri="{28A0092B-C50C-407E-A947-70E740481C1C}">
                <a14:useLocalDpi xmlns:a14="http://schemas.microsoft.com/office/drawing/2010/main" val="0"/>
              </a:ext>
            </a:extLst>
          </a:blip>
          <a:srcRect l="5977" r="5977"/>
          <a:stretch>
            <a:fillRect/>
          </a:stretch>
        </p:blipFill>
        <p:spPr>
          <a:xfrm>
            <a:off x="0" y="1084587"/>
            <a:ext cx="9144000" cy="5459831"/>
          </a:xfrm>
        </p:spPr>
      </p:pic>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24</a:t>
            </a:fld>
            <a:endParaRPr lang="en-US"/>
          </a:p>
        </p:txBody>
      </p:sp>
      <p:sp>
        <p:nvSpPr>
          <p:cNvPr id="12" name="TextBox 11"/>
          <p:cNvSpPr txBox="1"/>
          <p:nvPr/>
        </p:nvSpPr>
        <p:spPr>
          <a:xfrm>
            <a:off x="3963466" y="5166216"/>
            <a:ext cx="3661835" cy="646331"/>
          </a:xfrm>
          <a:prstGeom prst="rect">
            <a:avLst/>
          </a:prstGeom>
          <a:noFill/>
          <a:ln w="12700" cmpd="sng">
            <a:solidFill>
              <a:schemeClr val="tx1"/>
            </a:solidFill>
          </a:ln>
        </p:spPr>
        <p:txBody>
          <a:bodyPr wrap="square" rtlCol="0">
            <a:spAutoFit/>
          </a:bodyPr>
          <a:lstStyle/>
          <a:p>
            <a:r>
              <a:rPr lang="en-US" dirty="0" smtClean="0"/>
              <a:t>32 </a:t>
            </a:r>
            <a:r>
              <a:rPr lang="en-US" smtClean="0"/>
              <a:t>wires that </a:t>
            </a:r>
            <a:r>
              <a:rPr lang="en-US" dirty="0" smtClean="0"/>
              <a:t>connect to the address input of instruction memory</a:t>
            </a:r>
            <a:endParaRPr lang="en-US" dirty="0"/>
          </a:p>
        </p:txBody>
      </p:sp>
      <p:grpSp>
        <p:nvGrpSpPr>
          <p:cNvPr id="29" name="Group 28"/>
          <p:cNvGrpSpPr/>
          <p:nvPr/>
        </p:nvGrpSpPr>
        <p:grpSpPr>
          <a:xfrm>
            <a:off x="193753" y="1638979"/>
            <a:ext cx="2639324" cy="2585323"/>
            <a:chOff x="193753" y="1638979"/>
            <a:chExt cx="2639324" cy="2585323"/>
          </a:xfrm>
        </p:grpSpPr>
        <p:sp>
          <p:nvSpPr>
            <p:cNvPr id="7" name="TextBox 6"/>
            <p:cNvSpPr txBox="1"/>
            <p:nvPr/>
          </p:nvSpPr>
          <p:spPr>
            <a:xfrm>
              <a:off x="193753" y="1638979"/>
              <a:ext cx="2043401" cy="2585323"/>
            </a:xfrm>
            <a:prstGeom prst="rect">
              <a:avLst/>
            </a:prstGeom>
            <a:noFill/>
            <a:ln w="12700" cmpd="sng">
              <a:solidFill>
                <a:schemeClr val="tx1"/>
              </a:solidFill>
            </a:ln>
          </p:spPr>
          <p:txBody>
            <a:bodyPr wrap="square" rtlCol="0">
              <a:spAutoFit/>
            </a:bodyPr>
            <a:lstStyle/>
            <a:p>
              <a:r>
                <a:rPr lang="en-US" dirty="0" smtClean="0"/>
                <a:t>Register that holds </a:t>
              </a:r>
              <a:r>
                <a:rPr lang="en-US" dirty="0" err="1" smtClean="0">
                  <a:solidFill>
                    <a:srgbClr val="00B050"/>
                  </a:solidFill>
                </a:rPr>
                <a:t>Current_instruction_pointer</a:t>
              </a:r>
              <a:r>
                <a:rPr lang="en-US" dirty="0" smtClean="0"/>
                <a:t> (address) to the location in memory of the instruction to be fetched, also known as the </a:t>
              </a:r>
              <a:r>
                <a:rPr lang="en-US" dirty="0">
                  <a:solidFill>
                    <a:srgbClr val="00B050"/>
                  </a:solidFill>
                </a:rPr>
                <a:t>C</a:t>
              </a:r>
              <a:r>
                <a:rPr lang="en-US" dirty="0" smtClean="0">
                  <a:solidFill>
                    <a:srgbClr val="00B050"/>
                  </a:solidFill>
                </a:rPr>
                <a:t>urrent Instruction</a:t>
              </a:r>
              <a:endParaRPr lang="en-US" dirty="0">
                <a:solidFill>
                  <a:srgbClr val="00B050"/>
                </a:solidFill>
              </a:endParaRPr>
            </a:p>
          </p:txBody>
        </p:sp>
        <p:cxnSp>
          <p:nvCxnSpPr>
            <p:cNvPr id="14" name="Straight Arrow Connector 13"/>
            <p:cNvCxnSpPr/>
            <p:nvPr/>
          </p:nvCxnSpPr>
          <p:spPr bwMode="auto">
            <a:xfrm>
              <a:off x="2237154" y="3692769"/>
              <a:ext cx="595923" cy="9769"/>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32" name="Group 31"/>
          <p:cNvGrpSpPr/>
          <p:nvPr/>
        </p:nvGrpSpPr>
        <p:grpSpPr>
          <a:xfrm>
            <a:off x="5177692" y="1549124"/>
            <a:ext cx="3745390" cy="1200329"/>
            <a:chOff x="5177692" y="1549124"/>
            <a:chExt cx="3745390" cy="1200329"/>
          </a:xfrm>
        </p:grpSpPr>
        <p:sp>
          <p:nvSpPr>
            <p:cNvPr id="10" name="TextBox 9"/>
            <p:cNvSpPr txBox="1"/>
            <p:nvPr/>
          </p:nvSpPr>
          <p:spPr>
            <a:xfrm>
              <a:off x="5565190" y="1549124"/>
              <a:ext cx="3357892" cy="1200329"/>
            </a:xfrm>
            <a:prstGeom prst="rect">
              <a:avLst/>
            </a:prstGeom>
            <a:noFill/>
            <a:ln w="12700" cmpd="sng">
              <a:solidFill>
                <a:schemeClr val="tx1"/>
              </a:solidFill>
            </a:ln>
          </p:spPr>
          <p:txBody>
            <a:bodyPr wrap="square" rtlCol="0">
              <a:spAutoFit/>
            </a:bodyPr>
            <a:lstStyle/>
            <a:p>
              <a:r>
                <a:rPr lang="en-US" dirty="0" smtClean="0"/>
                <a:t>32 wires carrying the value </a:t>
              </a:r>
              <a:r>
                <a:rPr lang="en-US" dirty="0" err="1" smtClean="0"/>
                <a:t>Current_instruction</a:t>
              </a:r>
              <a:r>
                <a:rPr lang="en-US" dirty="0" err="1"/>
                <a:t>_</a:t>
              </a:r>
              <a:r>
                <a:rPr lang="en-US" dirty="0" err="1" smtClean="0"/>
                <a:t>pointer</a:t>
              </a:r>
              <a:r>
                <a:rPr lang="en-US" dirty="0" smtClean="0"/>
                <a:t> + 4, also known as the </a:t>
              </a:r>
              <a:r>
                <a:rPr lang="en-US" dirty="0" err="1" smtClean="0">
                  <a:solidFill>
                    <a:srgbClr val="00B050"/>
                  </a:solidFill>
                </a:rPr>
                <a:t>Default_next_instruction_pointer</a:t>
              </a:r>
              <a:endParaRPr lang="en-US" dirty="0">
                <a:solidFill>
                  <a:srgbClr val="00B050"/>
                </a:solidFill>
              </a:endParaRPr>
            </a:p>
          </p:txBody>
        </p:sp>
        <p:cxnSp>
          <p:nvCxnSpPr>
            <p:cNvPr id="15" name="Straight Arrow Connector 14"/>
            <p:cNvCxnSpPr/>
            <p:nvPr/>
          </p:nvCxnSpPr>
          <p:spPr bwMode="auto">
            <a:xfrm flipH="1">
              <a:off x="5177692" y="2168769"/>
              <a:ext cx="387499"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30" name="Group 29"/>
          <p:cNvGrpSpPr/>
          <p:nvPr/>
        </p:nvGrpSpPr>
        <p:grpSpPr>
          <a:xfrm>
            <a:off x="4591538" y="2893600"/>
            <a:ext cx="3907919" cy="369332"/>
            <a:chOff x="4591538" y="2942445"/>
            <a:chExt cx="3907919" cy="369332"/>
          </a:xfrm>
        </p:grpSpPr>
        <p:sp>
          <p:nvSpPr>
            <p:cNvPr id="8" name="TextBox 7"/>
            <p:cNvSpPr txBox="1"/>
            <p:nvPr/>
          </p:nvSpPr>
          <p:spPr>
            <a:xfrm>
              <a:off x="5354814" y="2942445"/>
              <a:ext cx="3144643" cy="369332"/>
            </a:xfrm>
            <a:prstGeom prst="rect">
              <a:avLst/>
            </a:prstGeom>
            <a:noFill/>
            <a:ln w="12700" cmpd="sng">
              <a:solidFill>
                <a:schemeClr val="tx1"/>
              </a:solidFill>
            </a:ln>
          </p:spPr>
          <p:txBody>
            <a:bodyPr wrap="none" rtlCol="0">
              <a:spAutoFit/>
            </a:bodyPr>
            <a:lstStyle/>
            <a:p>
              <a:r>
                <a:rPr lang="en-US" dirty="0" smtClean="0"/>
                <a:t>Symbol for integer adder circuit</a:t>
              </a:r>
              <a:endParaRPr lang="en-US" dirty="0"/>
            </a:p>
          </p:txBody>
        </p:sp>
        <p:cxnSp>
          <p:nvCxnSpPr>
            <p:cNvPr id="18" name="Straight Arrow Connector 17"/>
            <p:cNvCxnSpPr>
              <a:stCxn id="8" idx="1"/>
            </p:cNvCxnSpPr>
            <p:nvPr/>
          </p:nvCxnSpPr>
          <p:spPr bwMode="auto">
            <a:xfrm flipH="1">
              <a:off x="4591538" y="3127111"/>
              <a:ext cx="763276"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31" name="Group 30"/>
          <p:cNvGrpSpPr/>
          <p:nvPr/>
        </p:nvGrpSpPr>
        <p:grpSpPr>
          <a:xfrm>
            <a:off x="3581828" y="2934591"/>
            <a:ext cx="4764834" cy="1735913"/>
            <a:chOff x="3581828" y="2934591"/>
            <a:chExt cx="4764834" cy="1735913"/>
          </a:xfrm>
        </p:grpSpPr>
        <p:sp>
          <p:nvSpPr>
            <p:cNvPr id="9" name="TextBox 8"/>
            <p:cNvSpPr txBox="1"/>
            <p:nvPr/>
          </p:nvSpPr>
          <p:spPr>
            <a:xfrm>
              <a:off x="5360105" y="3327059"/>
              <a:ext cx="2986557" cy="1343445"/>
            </a:xfrm>
            <a:prstGeom prst="rect">
              <a:avLst/>
            </a:prstGeom>
            <a:noFill/>
            <a:ln w="12700" cmpd="sng">
              <a:solidFill>
                <a:schemeClr val="tx1"/>
              </a:solidFill>
            </a:ln>
          </p:spPr>
          <p:txBody>
            <a:bodyPr wrap="square" rtlCol="0">
              <a:spAutoFit/>
            </a:bodyPr>
            <a:lstStyle/>
            <a:p>
              <a:pPr>
                <a:lnSpc>
                  <a:spcPct val="90000"/>
                </a:lnSpc>
              </a:pPr>
              <a:r>
                <a:rPr lang="en-US" dirty="0" smtClean="0"/>
                <a:t>Amount to add to point to the next instruction, given the design choice of a fixed-size, 4-byte long instruction format AND byte-addressed memory</a:t>
              </a:r>
              <a:endParaRPr lang="en-US" dirty="0"/>
            </a:p>
          </p:txBody>
        </p:sp>
        <p:cxnSp>
          <p:nvCxnSpPr>
            <p:cNvPr id="21" name="Straight Arrow Connector 20"/>
            <p:cNvCxnSpPr/>
            <p:nvPr/>
          </p:nvCxnSpPr>
          <p:spPr bwMode="auto">
            <a:xfrm flipH="1" flipV="1">
              <a:off x="3581828" y="2934591"/>
              <a:ext cx="306326" cy="1061016"/>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4" name="Straight Connector 23"/>
            <p:cNvCxnSpPr/>
            <p:nvPr/>
          </p:nvCxnSpPr>
          <p:spPr bwMode="auto">
            <a:xfrm>
              <a:off x="3888154" y="3995607"/>
              <a:ext cx="147195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33" name="TextBox 32"/>
          <p:cNvSpPr txBox="1"/>
          <p:nvPr/>
        </p:nvSpPr>
        <p:spPr>
          <a:xfrm>
            <a:off x="2394885" y="2831275"/>
            <a:ext cx="418654" cy="493981"/>
          </a:xfrm>
          <a:prstGeom prst="rect">
            <a:avLst/>
          </a:prstGeom>
          <a:noFill/>
        </p:spPr>
        <p:txBody>
          <a:bodyPr wrap="none" rtlCol="0">
            <a:spAutoFit/>
          </a:bodyPr>
          <a:lstStyle/>
          <a:p>
            <a:pPr>
              <a:lnSpc>
                <a:spcPct val="70000"/>
              </a:lnSpc>
            </a:pPr>
            <a:r>
              <a:rPr lang="en-US" dirty="0" smtClean="0">
                <a:solidFill>
                  <a:srgbClr val="FF6600"/>
                </a:solidFill>
              </a:rPr>
              <a:t>32</a:t>
            </a:r>
          </a:p>
          <a:p>
            <a:pPr>
              <a:lnSpc>
                <a:spcPct val="70000"/>
              </a:lnSpc>
            </a:pPr>
            <a:r>
              <a:rPr lang="en-US" dirty="0" smtClean="0">
                <a:solidFill>
                  <a:srgbClr val="FF6600"/>
                </a:solidFill>
              </a:rPr>
              <a:t> /</a:t>
            </a:r>
            <a:endParaRPr lang="en-US" dirty="0">
              <a:solidFill>
                <a:srgbClr val="FF6600"/>
              </a:solidFill>
            </a:endParaRPr>
          </a:p>
        </p:txBody>
      </p:sp>
      <p:sp>
        <p:nvSpPr>
          <p:cNvPr id="34" name="TextBox 33"/>
          <p:cNvSpPr txBox="1"/>
          <p:nvPr/>
        </p:nvSpPr>
        <p:spPr>
          <a:xfrm>
            <a:off x="3104129" y="2842847"/>
            <a:ext cx="418654" cy="493981"/>
          </a:xfrm>
          <a:prstGeom prst="rect">
            <a:avLst/>
          </a:prstGeom>
          <a:noFill/>
        </p:spPr>
        <p:txBody>
          <a:bodyPr wrap="none" rtlCol="0">
            <a:spAutoFit/>
          </a:bodyPr>
          <a:lstStyle/>
          <a:p>
            <a:pPr>
              <a:lnSpc>
                <a:spcPct val="70000"/>
              </a:lnSpc>
            </a:pPr>
            <a:r>
              <a:rPr lang="en-US" dirty="0" smtClean="0">
                <a:solidFill>
                  <a:srgbClr val="FF6600"/>
                </a:solidFill>
              </a:rPr>
              <a:t>32</a:t>
            </a:r>
          </a:p>
          <a:p>
            <a:pPr>
              <a:lnSpc>
                <a:spcPct val="70000"/>
              </a:lnSpc>
            </a:pPr>
            <a:r>
              <a:rPr lang="en-US" dirty="0" smtClean="0">
                <a:solidFill>
                  <a:srgbClr val="FF6600"/>
                </a:solidFill>
              </a:rPr>
              <a:t> /</a:t>
            </a:r>
            <a:endParaRPr lang="en-US" dirty="0">
              <a:solidFill>
                <a:srgbClr val="FF6600"/>
              </a:solidFill>
            </a:endParaRPr>
          </a:p>
        </p:txBody>
      </p:sp>
      <p:sp>
        <p:nvSpPr>
          <p:cNvPr id="35" name="TextBox 34"/>
          <p:cNvSpPr txBox="1"/>
          <p:nvPr/>
        </p:nvSpPr>
        <p:spPr>
          <a:xfrm>
            <a:off x="3569148" y="2444121"/>
            <a:ext cx="418654" cy="493981"/>
          </a:xfrm>
          <a:prstGeom prst="rect">
            <a:avLst/>
          </a:prstGeom>
          <a:noFill/>
        </p:spPr>
        <p:txBody>
          <a:bodyPr wrap="none" rtlCol="0">
            <a:spAutoFit/>
          </a:bodyPr>
          <a:lstStyle/>
          <a:p>
            <a:pPr>
              <a:lnSpc>
                <a:spcPct val="70000"/>
              </a:lnSpc>
            </a:pPr>
            <a:r>
              <a:rPr lang="en-US" dirty="0" smtClean="0">
                <a:solidFill>
                  <a:srgbClr val="FF6600"/>
                </a:solidFill>
              </a:rPr>
              <a:t>32</a:t>
            </a:r>
          </a:p>
          <a:p>
            <a:pPr>
              <a:lnSpc>
                <a:spcPct val="70000"/>
              </a:lnSpc>
            </a:pPr>
            <a:r>
              <a:rPr lang="en-US" dirty="0" smtClean="0">
                <a:solidFill>
                  <a:srgbClr val="FF6600"/>
                </a:solidFill>
              </a:rPr>
              <a:t> /</a:t>
            </a:r>
            <a:endParaRPr lang="en-US" dirty="0">
              <a:solidFill>
                <a:srgbClr val="FF6600"/>
              </a:solidFill>
            </a:endParaRPr>
          </a:p>
        </p:txBody>
      </p:sp>
      <p:sp>
        <p:nvSpPr>
          <p:cNvPr id="36" name="TextBox 35"/>
          <p:cNvSpPr txBox="1"/>
          <p:nvPr/>
        </p:nvSpPr>
        <p:spPr>
          <a:xfrm>
            <a:off x="4591538" y="2633130"/>
            <a:ext cx="418654" cy="493981"/>
          </a:xfrm>
          <a:prstGeom prst="rect">
            <a:avLst/>
          </a:prstGeom>
          <a:noFill/>
        </p:spPr>
        <p:txBody>
          <a:bodyPr wrap="none" rtlCol="0">
            <a:spAutoFit/>
          </a:bodyPr>
          <a:lstStyle/>
          <a:p>
            <a:pPr>
              <a:lnSpc>
                <a:spcPct val="70000"/>
              </a:lnSpc>
            </a:pPr>
            <a:r>
              <a:rPr lang="en-US" dirty="0" smtClean="0">
                <a:solidFill>
                  <a:srgbClr val="FF6600"/>
                </a:solidFill>
              </a:rPr>
              <a:t>32</a:t>
            </a:r>
          </a:p>
          <a:p>
            <a:pPr>
              <a:lnSpc>
                <a:spcPct val="70000"/>
              </a:lnSpc>
            </a:pPr>
            <a:r>
              <a:rPr lang="en-US" dirty="0" smtClean="0">
                <a:solidFill>
                  <a:srgbClr val="FF6600"/>
                </a:solidFill>
              </a:rPr>
              <a:t> /</a:t>
            </a:r>
            <a:endParaRPr lang="en-US" dirty="0">
              <a:solidFill>
                <a:srgbClr val="FF6600"/>
              </a:solidFill>
            </a:endParaRPr>
          </a:p>
        </p:txBody>
      </p:sp>
      <p:grpSp>
        <p:nvGrpSpPr>
          <p:cNvPr id="44" name="Group 43"/>
          <p:cNvGrpSpPr/>
          <p:nvPr/>
        </p:nvGrpSpPr>
        <p:grpSpPr>
          <a:xfrm>
            <a:off x="166080" y="4344487"/>
            <a:ext cx="3155461" cy="1734160"/>
            <a:chOff x="166080" y="4344487"/>
            <a:chExt cx="3155461" cy="1734160"/>
          </a:xfrm>
        </p:grpSpPr>
        <p:grpSp>
          <p:nvGrpSpPr>
            <p:cNvPr id="43" name="Group 42"/>
            <p:cNvGrpSpPr/>
            <p:nvPr/>
          </p:nvGrpSpPr>
          <p:grpSpPr>
            <a:xfrm>
              <a:off x="166080" y="4425472"/>
              <a:ext cx="3155461" cy="1653175"/>
              <a:chOff x="166080" y="4425472"/>
              <a:chExt cx="3155461" cy="1653175"/>
            </a:xfrm>
          </p:grpSpPr>
          <p:cxnSp>
            <p:nvCxnSpPr>
              <p:cNvPr id="38" name="Straight Connector 37"/>
              <p:cNvCxnSpPr/>
              <p:nvPr/>
            </p:nvCxnSpPr>
            <p:spPr bwMode="auto">
              <a:xfrm>
                <a:off x="664308" y="4425472"/>
                <a:ext cx="1730577"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9" name="TextBox 38"/>
              <p:cNvSpPr txBox="1"/>
              <p:nvPr/>
            </p:nvSpPr>
            <p:spPr>
              <a:xfrm>
                <a:off x="166080" y="4601319"/>
                <a:ext cx="3155461" cy="1477328"/>
              </a:xfrm>
              <a:prstGeom prst="rect">
                <a:avLst/>
              </a:prstGeom>
              <a:noFill/>
            </p:spPr>
            <p:txBody>
              <a:bodyPr wrap="square" rtlCol="0">
                <a:spAutoFit/>
              </a:bodyPr>
              <a:lstStyle/>
              <a:p>
                <a:r>
                  <a:rPr lang="en-US" dirty="0" smtClean="0"/>
                  <a:t>This symbol actually represents many wires much of the time (abstraction).  For clarity, when needed, we add a label showing the number of wires.</a:t>
                </a:r>
              </a:p>
            </p:txBody>
          </p:sp>
        </p:grpSp>
        <p:sp>
          <p:nvSpPr>
            <p:cNvPr id="41" name="Isosceles Triangle 40"/>
            <p:cNvSpPr/>
            <p:nvPr/>
          </p:nvSpPr>
          <p:spPr bwMode="auto">
            <a:xfrm rot="5400000">
              <a:off x="2316515" y="4304006"/>
              <a:ext cx="157731" cy="238694"/>
            </a:xfrm>
            <a:prstGeom prst="triangle">
              <a:avLst/>
            </a:prstGeom>
            <a:solidFill>
              <a:srgbClr val="3366FF"/>
            </a:solidFill>
            <a:ln w="9525" cap="flat" cmpd="sng" algn="ctr">
              <a:solidFill>
                <a:srgbClr val="3366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grpSp>
      <p:sp>
        <p:nvSpPr>
          <p:cNvPr id="42" name="TextBox 41"/>
          <p:cNvSpPr txBox="1"/>
          <p:nvPr/>
        </p:nvSpPr>
        <p:spPr>
          <a:xfrm>
            <a:off x="1345698" y="4107110"/>
            <a:ext cx="418654" cy="493981"/>
          </a:xfrm>
          <a:prstGeom prst="rect">
            <a:avLst/>
          </a:prstGeom>
          <a:noFill/>
        </p:spPr>
        <p:txBody>
          <a:bodyPr wrap="none" rtlCol="0">
            <a:spAutoFit/>
          </a:bodyPr>
          <a:lstStyle/>
          <a:p>
            <a:pPr>
              <a:lnSpc>
                <a:spcPct val="70000"/>
              </a:lnSpc>
            </a:pPr>
            <a:r>
              <a:rPr lang="en-US" dirty="0" smtClean="0">
                <a:solidFill>
                  <a:srgbClr val="FF6600"/>
                </a:solidFill>
              </a:rPr>
              <a:t>32</a:t>
            </a:r>
          </a:p>
          <a:p>
            <a:pPr>
              <a:lnSpc>
                <a:spcPct val="70000"/>
              </a:lnSpc>
            </a:pPr>
            <a:r>
              <a:rPr lang="en-US" dirty="0" smtClean="0">
                <a:solidFill>
                  <a:srgbClr val="FF6600"/>
                </a:solidFill>
              </a:rPr>
              <a:t> /</a:t>
            </a:r>
            <a:endParaRPr lang="en-US" dirty="0">
              <a:solidFill>
                <a:srgbClr val="FF6600"/>
              </a:solidFill>
            </a:endParaRPr>
          </a:p>
        </p:txBody>
      </p:sp>
    </p:spTree>
    <p:extLst>
      <p:ext uri="{BB962C8B-B14F-4D97-AF65-F5344CB8AC3E}">
        <p14:creationId xmlns:p14="http://schemas.microsoft.com/office/powerpoint/2010/main" val="33849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dissolv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dissolv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dissolv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dissolv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dissolve">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dissolve">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dissolve">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dissolve">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dissolve">
                                      <p:cBhvr>
                                        <p:cTn id="5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3" grpId="0"/>
      <p:bldP spid="34" grpId="0"/>
      <p:bldP spid="35" grpId="0"/>
      <p:bldP spid="36" grpId="0"/>
      <p:bldP spid="4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circuit is a sequential circuit</a:t>
            </a:r>
            <a:endParaRPr lang="en-US" dirty="0"/>
          </a:p>
        </p:txBody>
      </p:sp>
      <p:pic>
        <p:nvPicPr>
          <p:cNvPr id="6" name="Content Placeholder 5" descr="figure-6.4.jpeg"/>
          <p:cNvPicPr>
            <a:picLocks noGrp="1" noChangeAspect="1"/>
          </p:cNvPicPr>
          <p:nvPr>
            <p:ph idx="1"/>
          </p:nvPr>
        </p:nvPicPr>
        <p:blipFill rotWithShape="1">
          <a:blip r:embed="rId2">
            <a:extLst>
              <a:ext uri="{28A0092B-C50C-407E-A947-70E740481C1C}">
                <a14:useLocalDpi xmlns:a14="http://schemas.microsoft.com/office/drawing/2010/main" val="0"/>
              </a:ext>
            </a:extLst>
          </a:blip>
          <a:srcRect l="20808" t="3988" r="20751"/>
          <a:stretch/>
        </p:blipFill>
        <p:spPr>
          <a:xfrm>
            <a:off x="115543" y="1081378"/>
            <a:ext cx="5474613" cy="4728374"/>
          </a:xfrm>
        </p:spPr>
      </p:pic>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25</a:t>
            </a:fld>
            <a:endParaRPr lang="en-US"/>
          </a:p>
        </p:txBody>
      </p:sp>
      <p:grpSp>
        <p:nvGrpSpPr>
          <p:cNvPr id="7" name="Group 6"/>
          <p:cNvGrpSpPr/>
          <p:nvPr/>
        </p:nvGrpSpPr>
        <p:grpSpPr>
          <a:xfrm>
            <a:off x="3792840" y="1370639"/>
            <a:ext cx="4671361" cy="2517720"/>
            <a:chOff x="1616903" y="1777973"/>
            <a:chExt cx="6189356" cy="3335873"/>
          </a:xfrm>
        </p:grpSpPr>
        <p:sp>
          <p:nvSpPr>
            <p:cNvPr id="8" name="Rectangle 7"/>
            <p:cNvSpPr/>
            <p:nvPr/>
          </p:nvSpPr>
          <p:spPr>
            <a:xfrm>
              <a:off x="4267297" y="1782189"/>
              <a:ext cx="2556836" cy="2413000"/>
            </a:xfrm>
            <a:prstGeom prst="rect">
              <a:avLst/>
            </a:prstGeom>
            <a:no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2269089" y="1777973"/>
              <a:ext cx="4569616" cy="2993189"/>
              <a:chOff x="5291808" y="1777973"/>
              <a:chExt cx="4569616" cy="2993189"/>
            </a:xfrm>
          </p:grpSpPr>
          <p:sp>
            <p:nvSpPr>
              <p:cNvPr id="16" name="Rectangle 15"/>
              <p:cNvSpPr/>
              <p:nvPr/>
            </p:nvSpPr>
            <p:spPr>
              <a:xfrm>
                <a:off x="5291808" y="1777973"/>
                <a:ext cx="1075126" cy="2413000"/>
              </a:xfrm>
              <a:prstGeom prst="rect">
                <a:avLst/>
              </a:prstGeom>
              <a:solidFill>
                <a:srgbClr val="FFFFFF"/>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rot="16200000">
                <a:off x="4935782" y="2436351"/>
                <a:ext cx="1736567" cy="950152"/>
              </a:xfrm>
              <a:prstGeom prst="rect">
                <a:avLst/>
              </a:prstGeom>
              <a:noFill/>
            </p:spPr>
            <p:txBody>
              <a:bodyPr wrap="square" rtlCol="0">
                <a:spAutoFit/>
              </a:bodyPr>
              <a:lstStyle/>
              <a:p>
                <a:pPr>
                  <a:lnSpc>
                    <a:spcPct val="70000"/>
                  </a:lnSpc>
                </a:pPr>
                <a:r>
                  <a:rPr lang="en-US" sz="2800" dirty="0" smtClean="0"/>
                  <a:t>State register</a:t>
                </a:r>
                <a:endParaRPr lang="en-US" sz="2800" dirty="0"/>
              </a:p>
            </p:txBody>
          </p:sp>
          <p:cxnSp>
            <p:nvCxnSpPr>
              <p:cNvPr id="18" name="Straight Connector 17"/>
              <p:cNvCxnSpPr/>
              <p:nvPr/>
            </p:nvCxnSpPr>
            <p:spPr>
              <a:xfrm flipV="1">
                <a:off x="5655733" y="4021645"/>
                <a:ext cx="169334" cy="169328"/>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825067" y="4021645"/>
                <a:ext cx="152400" cy="1524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6" idx="2"/>
              </p:cNvCxnSpPr>
              <p:nvPr/>
            </p:nvCxnSpPr>
            <p:spPr>
              <a:xfrm flipH="1">
                <a:off x="5825067" y="4190973"/>
                <a:ext cx="4304" cy="25400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419635" y="4309497"/>
                <a:ext cx="851766" cy="461665"/>
              </a:xfrm>
              <a:prstGeom prst="rect">
                <a:avLst/>
              </a:prstGeom>
              <a:noFill/>
            </p:spPr>
            <p:txBody>
              <a:bodyPr wrap="none" rtlCol="0">
                <a:spAutoFit/>
              </a:bodyPr>
              <a:lstStyle/>
              <a:p>
                <a:r>
                  <a:rPr lang="en-US" sz="2400" dirty="0" smtClean="0"/>
                  <a:t>Clock</a:t>
                </a:r>
                <a:endParaRPr lang="en-US" sz="2400" dirty="0"/>
              </a:p>
            </p:txBody>
          </p:sp>
          <p:sp>
            <p:nvSpPr>
              <p:cNvPr id="22" name="TextBox 21"/>
              <p:cNvSpPr txBox="1"/>
              <p:nvPr/>
            </p:nvSpPr>
            <p:spPr>
              <a:xfrm>
                <a:off x="7326693" y="1789221"/>
                <a:ext cx="2534731" cy="2242851"/>
              </a:xfrm>
              <a:prstGeom prst="rect">
                <a:avLst/>
              </a:prstGeom>
              <a:noFill/>
              <a:ln>
                <a:solidFill>
                  <a:srgbClr val="0000FF"/>
                </a:solidFill>
              </a:ln>
            </p:spPr>
            <p:txBody>
              <a:bodyPr wrap="square" rtlCol="0">
                <a:spAutoFit/>
              </a:bodyPr>
              <a:lstStyle/>
              <a:p>
                <a:pPr algn="ctr"/>
                <a:r>
                  <a:rPr lang="en-US" sz="2800" dirty="0" err="1" smtClean="0"/>
                  <a:t>Combina-torial</a:t>
                </a:r>
                <a:r>
                  <a:rPr lang="en-US" sz="2800" dirty="0" smtClean="0"/>
                  <a:t> logic,</a:t>
                </a:r>
              </a:p>
              <a:p>
                <a:pPr algn="ctr"/>
                <a:r>
                  <a:rPr lang="en-US" sz="2400" dirty="0" smtClean="0">
                    <a:solidFill>
                      <a:srgbClr val="0000FF"/>
                    </a:solidFill>
                  </a:rPr>
                  <a:t>32-bit</a:t>
                </a:r>
              </a:p>
              <a:p>
                <a:pPr algn="ctr"/>
                <a:r>
                  <a:rPr lang="en-US" sz="2400" dirty="0">
                    <a:solidFill>
                      <a:srgbClr val="0000FF"/>
                    </a:solidFill>
                  </a:rPr>
                  <a:t>i</a:t>
                </a:r>
                <a:r>
                  <a:rPr lang="en-US" sz="2400" dirty="0" smtClean="0">
                    <a:solidFill>
                      <a:srgbClr val="0000FF"/>
                    </a:solidFill>
                  </a:rPr>
                  <a:t>nteger adder</a:t>
                </a:r>
                <a:endParaRPr lang="en-US" sz="2400" dirty="0">
                  <a:solidFill>
                    <a:srgbClr val="0000FF"/>
                  </a:solidFill>
                </a:endParaRPr>
              </a:p>
            </p:txBody>
          </p:sp>
        </p:grpSp>
        <p:cxnSp>
          <p:nvCxnSpPr>
            <p:cNvPr id="10" name="Straight Connector 9"/>
            <p:cNvCxnSpPr/>
            <p:nvPr/>
          </p:nvCxnSpPr>
          <p:spPr>
            <a:xfrm>
              <a:off x="3335748" y="3022563"/>
              <a:ext cx="931549" cy="0"/>
            </a:xfrm>
            <a:prstGeom prst="line">
              <a:avLst/>
            </a:prstGeom>
            <a:ln w="762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7789332" y="3022563"/>
              <a:ext cx="16927" cy="2091283"/>
            </a:xfrm>
            <a:prstGeom prst="line">
              <a:avLst/>
            </a:prstGeom>
            <a:ln w="762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616903" y="5079978"/>
              <a:ext cx="6189356" cy="0"/>
            </a:xfrm>
            <a:prstGeom prst="line">
              <a:avLst/>
            </a:prstGeom>
            <a:ln w="762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633837" y="2980268"/>
              <a:ext cx="0" cy="2133578"/>
            </a:xfrm>
            <a:prstGeom prst="line">
              <a:avLst/>
            </a:prstGeom>
            <a:ln w="762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1616903" y="3022557"/>
              <a:ext cx="652186" cy="0"/>
            </a:xfrm>
            <a:prstGeom prst="straightConnector1">
              <a:avLst/>
            </a:prstGeom>
            <a:ln w="762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824133" y="3031024"/>
              <a:ext cx="965199" cy="0"/>
            </a:xfrm>
            <a:prstGeom prst="line">
              <a:avLst/>
            </a:prstGeom>
            <a:ln w="76200" cmpd="sng">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5407263" y="2309978"/>
            <a:ext cx="558045" cy="2099255"/>
            <a:chOff x="5407263" y="2739341"/>
            <a:chExt cx="558045" cy="2099255"/>
          </a:xfrm>
        </p:grpSpPr>
        <p:cxnSp>
          <p:nvCxnSpPr>
            <p:cNvPr id="25" name="Straight Connector 24"/>
            <p:cNvCxnSpPr/>
            <p:nvPr/>
          </p:nvCxnSpPr>
          <p:spPr bwMode="auto">
            <a:xfrm>
              <a:off x="5407263" y="2739341"/>
              <a:ext cx="0" cy="2099255"/>
            </a:xfrm>
            <a:prstGeom prst="line">
              <a:avLst/>
            </a:prstGeom>
            <a:solidFill>
              <a:schemeClr val="accent1"/>
            </a:solidFill>
            <a:ln w="5715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Arrow Connector 30"/>
            <p:cNvCxnSpPr/>
            <p:nvPr/>
          </p:nvCxnSpPr>
          <p:spPr bwMode="auto">
            <a:xfrm>
              <a:off x="5407263" y="4838596"/>
              <a:ext cx="558045" cy="0"/>
            </a:xfrm>
            <a:prstGeom prst="straightConnector1">
              <a:avLst/>
            </a:prstGeom>
            <a:solidFill>
              <a:schemeClr val="accent1"/>
            </a:solidFill>
            <a:ln w="57150" cap="flat" cmpd="sng" algn="ctr">
              <a:solidFill>
                <a:srgbClr val="0000FF"/>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32" name="TextBox 31"/>
          <p:cNvSpPr txBox="1"/>
          <p:nvPr/>
        </p:nvSpPr>
        <p:spPr>
          <a:xfrm>
            <a:off x="5946078" y="4072463"/>
            <a:ext cx="2838332" cy="923330"/>
          </a:xfrm>
          <a:prstGeom prst="rect">
            <a:avLst/>
          </a:prstGeom>
          <a:noFill/>
        </p:spPr>
        <p:txBody>
          <a:bodyPr wrap="square" rtlCol="0">
            <a:spAutoFit/>
          </a:bodyPr>
          <a:lstStyle/>
          <a:p>
            <a:r>
              <a:rPr lang="en-US" dirty="0" smtClean="0">
                <a:solidFill>
                  <a:srgbClr val="0000FF"/>
                </a:solidFill>
              </a:rPr>
              <a:t>Program counter, which functions as the </a:t>
            </a:r>
            <a:r>
              <a:rPr lang="en-US" dirty="0" err="1" smtClean="0">
                <a:solidFill>
                  <a:srgbClr val="0000FF"/>
                </a:solidFill>
              </a:rPr>
              <a:t>Current_instruction_pointer</a:t>
            </a:r>
            <a:endParaRPr lang="en-US" dirty="0">
              <a:solidFill>
                <a:srgbClr val="0000FF"/>
              </a:solidFill>
            </a:endParaRPr>
          </a:p>
        </p:txBody>
      </p:sp>
      <p:sp>
        <p:nvSpPr>
          <p:cNvPr id="33" name="TextBox 32"/>
          <p:cNvSpPr txBox="1"/>
          <p:nvPr/>
        </p:nvSpPr>
        <p:spPr>
          <a:xfrm rot="16200000">
            <a:off x="966263" y="2593287"/>
            <a:ext cx="949411" cy="369332"/>
          </a:xfrm>
          <a:prstGeom prst="rect">
            <a:avLst/>
          </a:prstGeom>
          <a:noFill/>
        </p:spPr>
        <p:txBody>
          <a:bodyPr wrap="none" rtlCol="0">
            <a:spAutoFit/>
          </a:bodyPr>
          <a:lstStyle/>
          <a:p>
            <a:r>
              <a:rPr lang="en-US" dirty="0" smtClean="0"/>
              <a:t>Register</a:t>
            </a:r>
            <a:endParaRPr lang="en-US" dirty="0"/>
          </a:p>
        </p:txBody>
      </p:sp>
      <p:grpSp>
        <p:nvGrpSpPr>
          <p:cNvPr id="38" name="Group 37"/>
          <p:cNvGrpSpPr/>
          <p:nvPr/>
        </p:nvGrpSpPr>
        <p:grpSpPr>
          <a:xfrm>
            <a:off x="486831" y="3629721"/>
            <a:ext cx="3449066" cy="1686656"/>
            <a:chOff x="486831" y="3915969"/>
            <a:chExt cx="3449066" cy="1686656"/>
          </a:xfrm>
        </p:grpSpPr>
        <p:cxnSp>
          <p:nvCxnSpPr>
            <p:cNvPr id="35" name="Straight Connector 34"/>
            <p:cNvCxnSpPr/>
            <p:nvPr/>
          </p:nvCxnSpPr>
          <p:spPr bwMode="auto">
            <a:xfrm>
              <a:off x="1445846" y="3915969"/>
              <a:ext cx="9769" cy="442742"/>
            </a:xfrm>
            <a:prstGeom prst="line">
              <a:avLst/>
            </a:prstGeom>
            <a:solidFill>
              <a:schemeClr val="accent1"/>
            </a:solidFill>
            <a:ln w="19050" cap="flat" cmpd="sng" algn="ctr">
              <a:solidFill>
                <a:srgbClr val="FF66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6" name="TextBox 35"/>
            <p:cNvSpPr txBox="1"/>
            <p:nvPr/>
          </p:nvSpPr>
          <p:spPr>
            <a:xfrm rot="16200000">
              <a:off x="1078935" y="4442139"/>
              <a:ext cx="684991" cy="369332"/>
            </a:xfrm>
            <a:prstGeom prst="rect">
              <a:avLst/>
            </a:prstGeom>
            <a:noFill/>
          </p:spPr>
          <p:txBody>
            <a:bodyPr wrap="none" rtlCol="0">
              <a:spAutoFit/>
            </a:bodyPr>
            <a:lstStyle/>
            <a:p>
              <a:r>
                <a:rPr lang="en-US" dirty="0" smtClean="0">
                  <a:solidFill>
                    <a:srgbClr val="FC6400"/>
                  </a:solidFill>
                </a:rPr>
                <a:t>Clock</a:t>
              </a:r>
              <a:endParaRPr lang="en-US" dirty="0">
                <a:solidFill>
                  <a:srgbClr val="FC6400"/>
                </a:solidFill>
              </a:endParaRPr>
            </a:p>
          </p:txBody>
        </p:sp>
        <p:sp>
          <p:nvSpPr>
            <p:cNvPr id="37" name="TextBox 36"/>
            <p:cNvSpPr txBox="1"/>
            <p:nvPr/>
          </p:nvSpPr>
          <p:spPr>
            <a:xfrm>
              <a:off x="486831" y="4956294"/>
              <a:ext cx="3449066" cy="646331"/>
            </a:xfrm>
            <a:prstGeom prst="rect">
              <a:avLst/>
            </a:prstGeom>
            <a:noFill/>
            <a:ln w="12700">
              <a:solidFill>
                <a:srgbClr val="FC6400"/>
              </a:solidFill>
            </a:ln>
          </p:spPr>
          <p:txBody>
            <a:bodyPr wrap="square" rtlCol="0">
              <a:spAutoFit/>
            </a:bodyPr>
            <a:lstStyle/>
            <a:p>
              <a:r>
                <a:rPr lang="en-US" dirty="0">
                  <a:solidFill>
                    <a:srgbClr val="FC6400"/>
                  </a:solidFill>
                </a:rPr>
                <a:t>O</a:t>
              </a:r>
              <a:r>
                <a:rPr lang="en-US" dirty="0" smtClean="0">
                  <a:solidFill>
                    <a:srgbClr val="FC6400"/>
                  </a:solidFill>
                </a:rPr>
                <a:t>range used to show information abstracted out of Chapter 6 figures</a:t>
              </a:r>
              <a:endParaRPr lang="en-US" dirty="0">
                <a:solidFill>
                  <a:srgbClr val="FC6400"/>
                </a:solidFill>
              </a:endParaRPr>
            </a:p>
          </p:txBody>
        </p:sp>
      </p:grpSp>
      <p:sp>
        <p:nvSpPr>
          <p:cNvPr id="24" name="TextBox 23"/>
          <p:cNvSpPr txBox="1"/>
          <p:nvPr/>
        </p:nvSpPr>
        <p:spPr>
          <a:xfrm>
            <a:off x="337931" y="6000585"/>
            <a:ext cx="8468139" cy="369332"/>
          </a:xfrm>
          <a:prstGeom prst="rect">
            <a:avLst/>
          </a:prstGeom>
          <a:noFill/>
        </p:spPr>
        <p:txBody>
          <a:bodyPr wrap="square" rtlCol="0">
            <a:spAutoFit/>
          </a:bodyPr>
          <a:lstStyle/>
          <a:p>
            <a:r>
              <a:rPr lang="en-US" dirty="0" smtClean="0"/>
              <a:t>Fetch uses history (previous fetch location) to determine where to fetch next:  sequential</a:t>
            </a:r>
            <a:endParaRPr lang="en-US" dirty="0"/>
          </a:p>
        </p:txBody>
      </p:sp>
    </p:spTree>
    <p:extLst>
      <p:ext uri="{BB962C8B-B14F-4D97-AF65-F5344CB8AC3E}">
        <p14:creationId xmlns:p14="http://schemas.microsoft.com/office/powerpoint/2010/main" val="66595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ssolv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
                                            <p:txEl>
                                              <p:pRg st="0" end="0"/>
                                            </p:txEl>
                                          </p:spTgt>
                                        </p:tgtEl>
                                        <p:attrNameLst>
                                          <p:attrName>style.visibility</p:attrName>
                                        </p:attrNameLst>
                                      </p:cBhvr>
                                      <p:to>
                                        <p:strVal val="visible"/>
                                      </p:to>
                                    </p:set>
                                    <p:animEffect transition="in" filter="wipe(left)">
                                      <p:cBhvr>
                                        <p:cTn id="27" dur="10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fetch to instruction memory</a:t>
            </a:r>
            <a:endParaRPr lang="en-US" dirty="0"/>
          </a:p>
        </p:txBody>
      </p:sp>
      <p:pic>
        <p:nvPicPr>
          <p:cNvPr id="6" name="Content Placeholder 5" descr="figure-6.5.jpeg"/>
          <p:cNvPicPr>
            <a:picLocks noGrp="1" noChangeAspect="1"/>
          </p:cNvPicPr>
          <p:nvPr>
            <p:ph idx="1"/>
          </p:nvPr>
        </p:nvPicPr>
        <p:blipFill>
          <a:blip r:embed="rId2">
            <a:extLst>
              <a:ext uri="{28A0092B-C50C-407E-A947-70E740481C1C}">
                <a14:useLocalDpi xmlns:a14="http://schemas.microsoft.com/office/drawing/2010/main" val="0"/>
              </a:ext>
            </a:extLst>
          </a:blip>
          <a:srcRect l="-9894" r="-9894"/>
          <a:stretch>
            <a:fillRect/>
          </a:stretch>
        </p:blipFill>
        <p:spPr>
          <a:xfrm>
            <a:off x="0" y="1084586"/>
            <a:ext cx="9144000" cy="5459831"/>
          </a:xfrm>
        </p:spPr>
      </p:pic>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26</a:t>
            </a:fld>
            <a:endParaRPr lang="en-US"/>
          </a:p>
        </p:txBody>
      </p:sp>
      <p:sp>
        <p:nvSpPr>
          <p:cNvPr id="8" name="TextBox 7"/>
          <p:cNvSpPr txBox="1"/>
          <p:nvPr/>
        </p:nvSpPr>
        <p:spPr>
          <a:xfrm>
            <a:off x="6396730" y="3087260"/>
            <a:ext cx="2209961" cy="2246769"/>
          </a:xfrm>
          <a:prstGeom prst="rect">
            <a:avLst/>
          </a:prstGeom>
          <a:noFill/>
          <a:ln w="12700" cmpd="sng">
            <a:solidFill>
              <a:srgbClr val="292929"/>
            </a:solidFill>
          </a:ln>
        </p:spPr>
        <p:txBody>
          <a:bodyPr wrap="square" rtlCol="0">
            <a:spAutoFit/>
          </a:bodyPr>
          <a:lstStyle/>
          <a:p>
            <a:r>
              <a:rPr lang="en-US" sz="2000" dirty="0" smtClean="0"/>
              <a:t>Get </a:t>
            </a:r>
            <a:r>
              <a:rPr lang="en-US" sz="2000" b="1" dirty="0" smtClean="0"/>
              <a:t>a copy</a:t>
            </a:r>
            <a:r>
              <a:rPr lang="en-US" sz="2000" dirty="0" smtClean="0"/>
              <a:t> of the bit string at the location pointed to by </a:t>
            </a:r>
            <a:r>
              <a:rPr lang="en-US" sz="2000" dirty="0" err="1" smtClean="0"/>
              <a:t>address_in</a:t>
            </a:r>
            <a:r>
              <a:rPr lang="en-US" sz="2000" dirty="0" smtClean="0"/>
              <a:t>.</a:t>
            </a:r>
          </a:p>
          <a:p>
            <a:r>
              <a:rPr lang="en-US" sz="2000" dirty="0" smtClean="0"/>
              <a:t>Send bit string to be interpreted as an </a:t>
            </a:r>
            <a:r>
              <a:rPr lang="en-US" sz="2000" dirty="0" smtClean="0">
                <a:solidFill>
                  <a:srgbClr val="008000"/>
                </a:solidFill>
              </a:rPr>
              <a:t>instruction</a:t>
            </a:r>
            <a:endParaRPr lang="en-US" sz="2000" dirty="0">
              <a:solidFill>
                <a:srgbClr val="008000"/>
              </a:solidFill>
            </a:endParaRPr>
          </a:p>
        </p:txBody>
      </p:sp>
      <p:grpSp>
        <p:nvGrpSpPr>
          <p:cNvPr id="11" name="Group 10"/>
          <p:cNvGrpSpPr/>
          <p:nvPr/>
        </p:nvGrpSpPr>
        <p:grpSpPr>
          <a:xfrm>
            <a:off x="924251" y="3252257"/>
            <a:ext cx="2605616" cy="1938992"/>
            <a:chOff x="868594" y="3252257"/>
            <a:chExt cx="2605616" cy="1938992"/>
          </a:xfrm>
        </p:grpSpPr>
        <p:sp>
          <p:nvSpPr>
            <p:cNvPr id="7" name="TextBox 6"/>
            <p:cNvSpPr txBox="1"/>
            <p:nvPr/>
          </p:nvSpPr>
          <p:spPr>
            <a:xfrm>
              <a:off x="868594" y="3252257"/>
              <a:ext cx="2001831" cy="1938992"/>
            </a:xfrm>
            <a:prstGeom prst="rect">
              <a:avLst/>
            </a:prstGeom>
            <a:noFill/>
            <a:ln w="12700" cmpd="sng">
              <a:solidFill>
                <a:schemeClr val="tx1"/>
              </a:solidFill>
            </a:ln>
          </p:spPr>
          <p:txBody>
            <a:bodyPr wrap="square" rtlCol="0">
              <a:spAutoFit/>
            </a:bodyPr>
            <a:lstStyle/>
            <a:p>
              <a:r>
                <a:rPr lang="en-US" sz="2000" dirty="0" smtClean="0"/>
                <a:t>Instruction memory input is a pointer, a bit string to be interpreted as an </a:t>
              </a:r>
              <a:r>
                <a:rPr lang="en-US" sz="2000" dirty="0" smtClean="0">
                  <a:solidFill>
                    <a:srgbClr val="008000"/>
                  </a:solidFill>
                </a:rPr>
                <a:t>address</a:t>
              </a:r>
              <a:endParaRPr lang="en-US" sz="2000" dirty="0">
                <a:solidFill>
                  <a:srgbClr val="008000"/>
                </a:solidFill>
              </a:endParaRPr>
            </a:p>
          </p:txBody>
        </p:sp>
        <p:cxnSp>
          <p:nvCxnSpPr>
            <p:cNvPr id="10" name="Straight Arrow Connector 9"/>
            <p:cNvCxnSpPr/>
            <p:nvPr/>
          </p:nvCxnSpPr>
          <p:spPr bwMode="auto">
            <a:xfrm>
              <a:off x="2868528" y="3907692"/>
              <a:ext cx="605682" cy="19539"/>
            </a:xfrm>
            <a:prstGeom prst="straightConnector1">
              <a:avLst/>
            </a:prstGeom>
            <a:solidFill>
              <a:schemeClr val="accent1"/>
            </a:solidFill>
            <a:ln w="12700" cap="flat" cmpd="sng" algn="ctr">
              <a:solidFill>
                <a:srgbClr val="292929"/>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153537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Build processor control </a:t>
            </a:r>
            <a:r>
              <a:rPr lang="mr-IN" sz="3600" dirty="0" smtClean="0"/>
              <a:t>–</a:t>
            </a:r>
            <a:r>
              <a:rPr lang="en-US" sz="3600" dirty="0" smtClean="0"/>
              <a:t> decode instr.</a:t>
            </a:r>
            <a:endParaRPr lang="en-US" sz="3600" dirty="0"/>
          </a:p>
        </p:txBody>
      </p:sp>
      <p:sp>
        <p:nvSpPr>
          <p:cNvPr id="3" name="Content Placeholder 2"/>
          <p:cNvSpPr>
            <a:spLocks noGrp="1"/>
          </p:cNvSpPr>
          <p:nvPr>
            <p:ph idx="1"/>
          </p:nvPr>
        </p:nvSpPr>
        <p:spPr/>
        <p:txBody>
          <a:bodyPr/>
          <a:lstStyle/>
          <a:p>
            <a:r>
              <a:rPr lang="en-US" dirty="0" smtClean="0"/>
              <a:t>Decoding an instruction means to</a:t>
            </a:r>
          </a:p>
          <a:p>
            <a:pPr lvl="1"/>
            <a:r>
              <a:rPr lang="en-US" dirty="0" smtClean="0"/>
              <a:t>Interpret all fields of instruction format and</a:t>
            </a:r>
          </a:p>
          <a:p>
            <a:pPr lvl="1"/>
            <a:r>
              <a:rPr lang="en-US" dirty="0" smtClean="0"/>
              <a:t>Generate logic signals to tell the data path circuit what to do (control the data path)</a:t>
            </a:r>
          </a:p>
          <a:p>
            <a:r>
              <a:rPr lang="en-US" dirty="0" smtClean="0"/>
              <a:t>A well-chosen instruction format makes decoding cheaper (simpler circuit) and faster</a:t>
            </a:r>
            <a:br>
              <a:rPr lang="en-US" dirty="0" smtClean="0"/>
            </a:br>
            <a:endParaRPr lang="en-US" dirty="0" smtClean="0"/>
          </a:p>
          <a:p>
            <a:r>
              <a:rPr lang="en-US" dirty="0" smtClean="0"/>
              <a:t>Very easy decoding for our textbook example, just partition the bit fields of the format</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27</a:t>
            </a:fld>
            <a:endParaRPr lang="en-US"/>
          </a:p>
        </p:txBody>
      </p:sp>
    </p:spTree>
    <p:extLst>
      <p:ext uri="{BB962C8B-B14F-4D97-AF65-F5344CB8AC3E}">
        <p14:creationId xmlns:p14="http://schemas.microsoft.com/office/powerpoint/2010/main" val="3519175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434" y="96839"/>
            <a:ext cx="8461133" cy="745196"/>
          </a:xfrm>
        </p:spPr>
        <p:txBody>
          <a:bodyPr/>
          <a:lstStyle/>
          <a:p>
            <a:r>
              <a:rPr lang="en-US" dirty="0" smtClean="0"/>
              <a:t>Decode for the example processor</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28</a:t>
            </a:fld>
            <a:endParaRPr lang="en-US"/>
          </a:p>
        </p:txBody>
      </p:sp>
      <p:pic>
        <p:nvPicPr>
          <p:cNvPr id="8" name="Content Placeholder 7" descr="figure-6.6.jpeg"/>
          <p:cNvPicPr>
            <a:picLocks noGrp="1" noChangeAspect="1"/>
          </p:cNvPicPr>
          <p:nvPr>
            <p:ph idx="1"/>
          </p:nvPr>
        </p:nvPicPr>
        <p:blipFill rotWithShape="1">
          <a:blip r:embed="rId2">
            <a:extLst>
              <a:ext uri="{28A0092B-C50C-407E-A947-70E740481C1C}">
                <a14:useLocalDpi xmlns:a14="http://schemas.microsoft.com/office/drawing/2010/main" val="0"/>
              </a:ext>
            </a:extLst>
          </a:blip>
          <a:srcRect l="10567" r="-9209"/>
          <a:stretch/>
        </p:blipFill>
        <p:spPr>
          <a:xfrm>
            <a:off x="230981" y="1155284"/>
            <a:ext cx="7441526" cy="5334069"/>
          </a:xfrm>
        </p:spPr>
      </p:pic>
      <p:sp>
        <p:nvSpPr>
          <p:cNvPr id="9" name="TextBox 8"/>
          <p:cNvSpPr txBox="1"/>
          <p:nvPr/>
        </p:nvSpPr>
        <p:spPr>
          <a:xfrm>
            <a:off x="5433588" y="2454089"/>
            <a:ext cx="3463923" cy="3416320"/>
          </a:xfrm>
          <a:prstGeom prst="rect">
            <a:avLst/>
          </a:prstGeom>
          <a:noFill/>
          <a:ln w="12700" cmpd="sng">
            <a:solidFill>
              <a:srgbClr val="292929"/>
            </a:solidFill>
          </a:ln>
        </p:spPr>
        <p:txBody>
          <a:bodyPr wrap="square" rtlCol="0">
            <a:spAutoFit/>
          </a:bodyPr>
          <a:lstStyle/>
          <a:p>
            <a:r>
              <a:rPr lang="en-US" dirty="0" smtClean="0"/>
              <a:t>Bit string from </a:t>
            </a:r>
            <a:r>
              <a:rPr lang="en-US" dirty="0" err="1" smtClean="0"/>
              <a:t>Instruction_Memory</a:t>
            </a:r>
            <a:r>
              <a:rPr lang="en-US" dirty="0" smtClean="0"/>
              <a:t> Data-Out wires is decoded</a:t>
            </a:r>
            <a:r>
              <a:rPr lang="en-US" dirty="0"/>
              <a:t> </a:t>
            </a:r>
            <a:r>
              <a:rPr lang="en-US" dirty="0" smtClean="0"/>
              <a:t>by grouping wires according to the instruction format fields.  Most instruction sets are more complex to decode.</a:t>
            </a:r>
          </a:p>
          <a:p>
            <a:r>
              <a:rPr lang="en-US" dirty="0" smtClean="0"/>
              <a:t>Wire group functions are:</a:t>
            </a:r>
          </a:p>
          <a:p>
            <a:r>
              <a:rPr lang="en-US" dirty="0" smtClean="0"/>
              <a:t>• Pointing (3 instances, 4 bits each)</a:t>
            </a:r>
            <a:br>
              <a:rPr lang="en-US" dirty="0" smtClean="0"/>
            </a:br>
            <a:r>
              <a:rPr lang="en-US" dirty="0" smtClean="0"/>
              <a:t>• Value delivery (offset, 15 bits)</a:t>
            </a:r>
            <a:br>
              <a:rPr lang="en-US" dirty="0" smtClean="0"/>
            </a:br>
            <a:r>
              <a:rPr lang="en-US" dirty="0" smtClean="0"/>
              <a:t>• Operation selection for</a:t>
            </a:r>
            <a:br>
              <a:rPr lang="en-US" dirty="0" smtClean="0"/>
            </a:br>
            <a:r>
              <a:rPr lang="en-US" dirty="0" smtClean="0"/>
              <a:t>      arithmetic/logic unit (ALU)</a:t>
            </a:r>
            <a:br>
              <a:rPr lang="en-US" dirty="0" smtClean="0"/>
            </a:br>
            <a:r>
              <a:rPr lang="en-US" dirty="0" smtClean="0"/>
              <a:t>      (another pointer, 5 bits)</a:t>
            </a:r>
            <a:endParaRPr lang="en-US" dirty="0"/>
          </a:p>
        </p:txBody>
      </p:sp>
      <p:sp>
        <p:nvSpPr>
          <p:cNvPr id="10" name="TextBox 9"/>
          <p:cNvSpPr txBox="1"/>
          <p:nvPr/>
        </p:nvSpPr>
        <p:spPr>
          <a:xfrm>
            <a:off x="1116368" y="2348656"/>
            <a:ext cx="418654" cy="493981"/>
          </a:xfrm>
          <a:prstGeom prst="rect">
            <a:avLst/>
          </a:prstGeom>
          <a:noFill/>
        </p:spPr>
        <p:txBody>
          <a:bodyPr wrap="none" rtlCol="0">
            <a:spAutoFit/>
          </a:bodyPr>
          <a:lstStyle/>
          <a:p>
            <a:pPr>
              <a:lnSpc>
                <a:spcPct val="70000"/>
              </a:lnSpc>
            </a:pPr>
            <a:r>
              <a:rPr lang="en-US" dirty="0" smtClean="0">
                <a:solidFill>
                  <a:srgbClr val="FF6600"/>
                </a:solidFill>
              </a:rPr>
              <a:t>32</a:t>
            </a:r>
          </a:p>
          <a:p>
            <a:pPr>
              <a:lnSpc>
                <a:spcPct val="70000"/>
              </a:lnSpc>
            </a:pPr>
            <a:r>
              <a:rPr lang="en-US" dirty="0" smtClean="0">
                <a:solidFill>
                  <a:srgbClr val="FF6600"/>
                </a:solidFill>
              </a:rPr>
              <a:t> /</a:t>
            </a:r>
            <a:endParaRPr lang="en-US" dirty="0">
              <a:solidFill>
                <a:srgbClr val="FF6600"/>
              </a:solidFill>
            </a:endParaRPr>
          </a:p>
        </p:txBody>
      </p:sp>
      <p:sp>
        <p:nvSpPr>
          <p:cNvPr id="11" name="TextBox 10"/>
          <p:cNvSpPr txBox="1"/>
          <p:nvPr/>
        </p:nvSpPr>
        <p:spPr>
          <a:xfrm>
            <a:off x="1681673" y="2343294"/>
            <a:ext cx="418654" cy="493981"/>
          </a:xfrm>
          <a:prstGeom prst="rect">
            <a:avLst/>
          </a:prstGeom>
          <a:noFill/>
        </p:spPr>
        <p:txBody>
          <a:bodyPr wrap="none" rtlCol="0">
            <a:spAutoFit/>
          </a:bodyPr>
          <a:lstStyle/>
          <a:p>
            <a:pPr>
              <a:lnSpc>
                <a:spcPct val="70000"/>
              </a:lnSpc>
            </a:pPr>
            <a:r>
              <a:rPr lang="en-US" dirty="0" smtClean="0">
                <a:solidFill>
                  <a:srgbClr val="FF6600"/>
                </a:solidFill>
              </a:rPr>
              <a:t>32</a:t>
            </a:r>
          </a:p>
          <a:p>
            <a:pPr>
              <a:lnSpc>
                <a:spcPct val="70000"/>
              </a:lnSpc>
            </a:pPr>
            <a:r>
              <a:rPr lang="en-US" dirty="0" smtClean="0">
                <a:solidFill>
                  <a:srgbClr val="FF6600"/>
                </a:solidFill>
              </a:rPr>
              <a:t> /</a:t>
            </a:r>
          </a:p>
        </p:txBody>
      </p:sp>
      <p:sp>
        <p:nvSpPr>
          <p:cNvPr id="12" name="TextBox 11"/>
          <p:cNvSpPr txBox="1"/>
          <p:nvPr/>
        </p:nvSpPr>
        <p:spPr>
          <a:xfrm>
            <a:off x="2011220" y="2063106"/>
            <a:ext cx="418654" cy="493981"/>
          </a:xfrm>
          <a:prstGeom prst="rect">
            <a:avLst/>
          </a:prstGeom>
          <a:noFill/>
        </p:spPr>
        <p:txBody>
          <a:bodyPr wrap="none" rtlCol="0">
            <a:spAutoFit/>
          </a:bodyPr>
          <a:lstStyle/>
          <a:p>
            <a:pPr>
              <a:lnSpc>
                <a:spcPct val="70000"/>
              </a:lnSpc>
            </a:pPr>
            <a:r>
              <a:rPr lang="en-US" dirty="0" smtClean="0">
                <a:solidFill>
                  <a:srgbClr val="FF6600"/>
                </a:solidFill>
              </a:rPr>
              <a:t>32</a:t>
            </a:r>
          </a:p>
          <a:p>
            <a:pPr>
              <a:lnSpc>
                <a:spcPct val="70000"/>
              </a:lnSpc>
            </a:pPr>
            <a:r>
              <a:rPr lang="en-US" dirty="0" smtClean="0">
                <a:solidFill>
                  <a:srgbClr val="FF6600"/>
                </a:solidFill>
              </a:rPr>
              <a:t> /</a:t>
            </a:r>
            <a:endParaRPr lang="en-US" dirty="0">
              <a:solidFill>
                <a:srgbClr val="FF6600"/>
              </a:solidFill>
            </a:endParaRPr>
          </a:p>
        </p:txBody>
      </p:sp>
      <p:sp>
        <p:nvSpPr>
          <p:cNvPr id="13" name="TextBox 12"/>
          <p:cNvSpPr txBox="1"/>
          <p:nvPr/>
        </p:nvSpPr>
        <p:spPr>
          <a:xfrm>
            <a:off x="2817110" y="2202092"/>
            <a:ext cx="418654" cy="493981"/>
          </a:xfrm>
          <a:prstGeom prst="rect">
            <a:avLst/>
          </a:prstGeom>
          <a:noFill/>
        </p:spPr>
        <p:txBody>
          <a:bodyPr wrap="none" rtlCol="0">
            <a:spAutoFit/>
          </a:bodyPr>
          <a:lstStyle/>
          <a:p>
            <a:pPr>
              <a:lnSpc>
                <a:spcPct val="70000"/>
              </a:lnSpc>
            </a:pPr>
            <a:r>
              <a:rPr lang="en-US" dirty="0" smtClean="0">
                <a:solidFill>
                  <a:srgbClr val="FF6600"/>
                </a:solidFill>
              </a:rPr>
              <a:t>32</a:t>
            </a:r>
          </a:p>
          <a:p>
            <a:pPr>
              <a:lnSpc>
                <a:spcPct val="70000"/>
              </a:lnSpc>
            </a:pPr>
            <a:r>
              <a:rPr lang="en-US" dirty="0" smtClean="0">
                <a:solidFill>
                  <a:srgbClr val="FF6600"/>
                </a:solidFill>
              </a:rPr>
              <a:t> /</a:t>
            </a:r>
            <a:endParaRPr lang="en-US" dirty="0">
              <a:solidFill>
                <a:srgbClr val="FF6600"/>
              </a:solidFill>
            </a:endParaRPr>
          </a:p>
        </p:txBody>
      </p:sp>
      <p:sp>
        <p:nvSpPr>
          <p:cNvPr id="14" name="TextBox 13"/>
          <p:cNvSpPr txBox="1"/>
          <p:nvPr/>
        </p:nvSpPr>
        <p:spPr>
          <a:xfrm rot="16200000">
            <a:off x="848126" y="3488226"/>
            <a:ext cx="1992853" cy="369332"/>
          </a:xfrm>
          <a:prstGeom prst="rect">
            <a:avLst/>
          </a:prstGeom>
          <a:noFill/>
        </p:spPr>
        <p:txBody>
          <a:bodyPr wrap="none" rtlCol="0">
            <a:spAutoFit/>
          </a:bodyPr>
          <a:lstStyle/>
          <a:p>
            <a:r>
              <a:rPr lang="en-US" dirty="0" smtClean="0">
                <a:solidFill>
                  <a:srgbClr val="FF6600"/>
                </a:solidFill>
              </a:rPr>
              <a:t>Address, or pointer</a:t>
            </a:r>
            <a:endParaRPr lang="en-US" dirty="0">
              <a:solidFill>
                <a:srgbClr val="FF6600"/>
              </a:solidFill>
            </a:endParaRPr>
          </a:p>
        </p:txBody>
      </p:sp>
      <p:sp>
        <p:nvSpPr>
          <p:cNvPr id="15" name="TextBox 14"/>
          <p:cNvSpPr txBox="1"/>
          <p:nvPr/>
        </p:nvSpPr>
        <p:spPr>
          <a:xfrm rot="16200000">
            <a:off x="2568250" y="1701683"/>
            <a:ext cx="872542" cy="369332"/>
          </a:xfrm>
          <a:prstGeom prst="rect">
            <a:avLst/>
          </a:prstGeom>
          <a:noFill/>
        </p:spPr>
        <p:txBody>
          <a:bodyPr wrap="none" rtlCol="0">
            <a:spAutoFit/>
          </a:bodyPr>
          <a:lstStyle/>
          <a:p>
            <a:r>
              <a:rPr lang="en-US" dirty="0" smtClean="0">
                <a:solidFill>
                  <a:srgbClr val="FF6600"/>
                </a:solidFill>
              </a:rPr>
              <a:t>Pointer</a:t>
            </a:r>
            <a:endParaRPr lang="en-US" dirty="0">
              <a:solidFill>
                <a:srgbClr val="FF6600"/>
              </a:solidFill>
            </a:endParaRPr>
          </a:p>
        </p:txBody>
      </p:sp>
      <p:sp>
        <p:nvSpPr>
          <p:cNvPr id="16" name="TextBox 15"/>
          <p:cNvSpPr txBox="1"/>
          <p:nvPr/>
        </p:nvSpPr>
        <p:spPr>
          <a:xfrm rot="16200000">
            <a:off x="1680363" y="1465125"/>
            <a:ext cx="1031051" cy="369332"/>
          </a:xfrm>
          <a:prstGeom prst="rect">
            <a:avLst/>
          </a:prstGeom>
          <a:noFill/>
        </p:spPr>
        <p:txBody>
          <a:bodyPr wrap="none" rtlCol="0">
            <a:spAutoFit/>
          </a:bodyPr>
          <a:lstStyle/>
          <a:p>
            <a:r>
              <a:rPr lang="en-US" dirty="0" smtClean="0">
                <a:solidFill>
                  <a:srgbClr val="FF6600"/>
                </a:solidFill>
              </a:rPr>
              <a:t>Constant</a:t>
            </a:r>
            <a:endParaRPr lang="en-US" dirty="0">
              <a:solidFill>
                <a:srgbClr val="FF6600"/>
              </a:solidFill>
            </a:endParaRPr>
          </a:p>
        </p:txBody>
      </p:sp>
      <p:sp>
        <p:nvSpPr>
          <p:cNvPr id="17" name="TextBox 16"/>
          <p:cNvSpPr txBox="1"/>
          <p:nvPr/>
        </p:nvSpPr>
        <p:spPr>
          <a:xfrm rot="16200000">
            <a:off x="300498" y="3492181"/>
            <a:ext cx="1967205" cy="369332"/>
          </a:xfrm>
          <a:prstGeom prst="rect">
            <a:avLst/>
          </a:prstGeom>
          <a:noFill/>
        </p:spPr>
        <p:txBody>
          <a:bodyPr wrap="none" rtlCol="0">
            <a:spAutoFit/>
          </a:bodyPr>
          <a:lstStyle/>
          <a:p>
            <a:r>
              <a:rPr lang="en-US" dirty="0" smtClean="0">
                <a:solidFill>
                  <a:srgbClr val="FF6600"/>
                </a:solidFill>
              </a:rPr>
              <a:t>Pointer, or address</a:t>
            </a:r>
            <a:endParaRPr lang="en-US" dirty="0">
              <a:solidFill>
                <a:srgbClr val="FF6600"/>
              </a:solidFill>
            </a:endParaRPr>
          </a:p>
        </p:txBody>
      </p:sp>
      <p:sp>
        <p:nvSpPr>
          <p:cNvPr id="18" name="TextBox 17"/>
          <p:cNvSpPr txBox="1"/>
          <p:nvPr/>
        </p:nvSpPr>
        <p:spPr>
          <a:xfrm>
            <a:off x="3128035" y="4050289"/>
            <a:ext cx="418654" cy="493981"/>
          </a:xfrm>
          <a:prstGeom prst="rect">
            <a:avLst/>
          </a:prstGeom>
          <a:noFill/>
        </p:spPr>
        <p:txBody>
          <a:bodyPr wrap="none" rtlCol="0">
            <a:spAutoFit/>
          </a:bodyPr>
          <a:lstStyle/>
          <a:p>
            <a:pPr>
              <a:lnSpc>
                <a:spcPct val="70000"/>
              </a:lnSpc>
            </a:pPr>
            <a:r>
              <a:rPr lang="en-US" dirty="0" smtClean="0">
                <a:solidFill>
                  <a:srgbClr val="FF6600"/>
                </a:solidFill>
              </a:rPr>
              <a:t>32</a:t>
            </a:r>
          </a:p>
          <a:p>
            <a:pPr>
              <a:lnSpc>
                <a:spcPct val="70000"/>
              </a:lnSpc>
            </a:pPr>
            <a:r>
              <a:rPr lang="en-US" dirty="0" smtClean="0">
                <a:solidFill>
                  <a:srgbClr val="FF6600"/>
                </a:solidFill>
              </a:rPr>
              <a:t> /</a:t>
            </a:r>
            <a:endParaRPr lang="en-US" dirty="0">
              <a:solidFill>
                <a:srgbClr val="FF6600"/>
              </a:solidFill>
            </a:endParaRPr>
          </a:p>
        </p:txBody>
      </p:sp>
      <p:sp>
        <p:nvSpPr>
          <p:cNvPr id="19" name="TextBox 18"/>
          <p:cNvSpPr txBox="1"/>
          <p:nvPr/>
        </p:nvSpPr>
        <p:spPr>
          <a:xfrm rot="16200000">
            <a:off x="2722387" y="3368775"/>
            <a:ext cx="1202673" cy="369332"/>
          </a:xfrm>
          <a:prstGeom prst="rect">
            <a:avLst/>
          </a:prstGeom>
          <a:noFill/>
        </p:spPr>
        <p:txBody>
          <a:bodyPr wrap="none" rtlCol="0">
            <a:spAutoFit/>
          </a:bodyPr>
          <a:lstStyle/>
          <a:p>
            <a:r>
              <a:rPr lang="en-US" dirty="0" smtClean="0">
                <a:solidFill>
                  <a:srgbClr val="FF6600"/>
                </a:solidFill>
              </a:rPr>
              <a:t>Instruction</a:t>
            </a:r>
            <a:endParaRPr lang="en-US" dirty="0">
              <a:solidFill>
                <a:srgbClr val="FF6600"/>
              </a:solidFill>
            </a:endParaRPr>
          </a:p>
        </p:txBody>
      </p:sp>
      <p:sp>
        <p:nvSpPr>
          <p:cNvPr id="20" name="TextBox 19"/>
          <p:cNvSpPr txBox="1"/>
          <p:nvPr/>
        </p:nvSpPr>
        <p:spPr>
          <a:xfrm>
            <a:off x="3898506" y="4796832"/>
            <a:ext cx="301660" cy="493981"/>
          </a:xfrm>
          <a:prstGeom prst="rect">
            <a:avLst/>
          </a:prstGeom>
          <a:noFill/>
        </p:spPr>
        <p:txBody>
          <a:bodyPr wrap="none" rtlCol="0">
            <a:spAutoFit/>
          </a:bodyPr>
          <a:lstStyle/>
          <a:p>
            <a:pPr>
              <a:lnSpc>
                <a:spcPct val="70000"/>
              </a:lnSpc>
            </a:pPr>
            <a:r>
              <a:rPr lang="en-US" dirty="0" smtClean="0">
                <a:solidFill>
                  <a:srgbClr val="FF6600"/>
                </a:solidFill>
              </a:rPr>
              <a:t>/</a:t>
            </a:r>
          </a:p>
          <a:p>
            <a:pPr>
              <a:lnSpc>
                <a:spcPct val="70000"/>
              </a:lnSpc>
            </a:pPr>
            <a:r>
              <a:rPr lang="en-US" dirty="0">
                <a:solidFill>
                  <a:srgbClr val="FF6600"/>
                </a:solidFill>
              </a:rPr>
              <a:t>5</a:t>
            </a:r>
          </a:p>
        </p:txBody>
      </p:sp>
      <p:sp>
        <p:nvSpPr>
          <p:cNvPr id="21" name="TextBox 20"/>
          <p:cNvSpPr txBox="1"/>
          <p:nvPr/>
        </p:nvSpPr>
        <p:spPr>
          <a:xfrm>
            <a:off x="3813836" y="4334426"/>
            <a:ext cx="418654" cy="493981"/>
          </a:xfrm>
          <a:prstGeom prst="rect">
            <a:avLst/>
          </a:prstGeom>
          <a:noFill/>
        </p:spPr>
        <p:txBody>
          <a:bodyPr wrap="none" rtlCol="0">
            <a:spAutoFit/>
          </a:bodyPr>
          <a:lstStyle/>
          <a:p>
            <a:pPr>
              <a:lnSpc>
                <a:spcPct val="70000"/>
              </a:lnSpc>
            </a:pPr>
            <a:r>
              <a:rPr lang="en-US" dirty="0" smtClean="0">
                <a:solidFill>
                  <a:srgbClr val="FF6600"/>
                </a:solidFill>
              </a:rPr>
              <a:t>15</a:t>
            </a:r>
          </a:p>
          <a:p>
            <a:pPr>
              <a:lnSpc>
                <a:spcPct val="70000"/>
              </a:lnSpc>
            </a:pPr>
            <a:r>
              <a:rPr lang="en-US" dirty="0" smtClean="0">
                <a:solidFill>
                  <a:srgbClr val="FF6600"/>
                </a:solidFill>
              </a:rPr>
              <a:t> /</a:t>
            </a:r>
            <a:endParaRPr lang="en-US" dirty="0">
              <a:solidFill>
                <a:srgbClr val="FF6600"/>
              </a:solidFill>
            </a:endParaRPr>
          </a:p>
        </p:txBody>
      </p:sp>
      <p:sp>
        <p:nvSpPr>
          <p:cNvPr id="22" name="TextBox 21"/>
          <p:cNvSpPr txBox="1"/>
          <p:nvPr/>
        </p:nvSpPr>
        <p:spPr>
          <a:xfrm>
            <a:off x="3822303" y="3694213"/>
            <a:ext cx="301660" cy="493981"/>
          </a:xfrm>
          <a:prstGeom prst="rect">
            <a:avLst/>
          </a:prstGeom>
          <a:noFill/>
        </p:spPr>
        <p:txBody>
          <a:bodyPr wrap="none" rtlCol="0">
            <a:spAutoFit/>
          </a:bodyPr>
          <a:lstStyle/>
          <a:p>
            <a:pPr>
              <a:lnSpc>
                <a:spcPct val="70000"/>
              </a:lnSpc>
            </a:pPr>
            <a:r>
              <a:rPr lang="en-US" dirty="0">
                <a:solidFill>
                  <a:srgbClr val="FF6600"/>
                </a:solidFill>
              </a:rPr>
              <a:t>4</a:t>
            </a:r>
            <a:endParaRPr lang="en-US" dirty="0" smtClean="0">
              <a:solidFill>
                <a:srgbClr val="FF6600"/>
              </a:solidFill>
            </a:endParaRPr>
          </a:p>
          <a:p>
            <a:pPr>
              <a:lnSpc>
                <a:spcPct val="70000"/>
              </a:lnSpc>
            </a:pPr>
            <a:r>
              <a:rPr lang="en-US" dirty="0" smtClean="0">
                <a:solidFill>
                  <a:srgbClr val="FF6600"/>
                </a:solidFill>
              </a:rPr>
              <a:t>/</a:t>
            </a:r>
            <a:endParaRPr lang="en-US" dirty="0">
              <a:solidFill>
                <a:srgbClr val="FF6600"/>
              </a:solidFill>
            </a:endParaRPr>
          </a:p>
        </p:txBody>
      </p:sp>
      <p:sp>
        <p:nvSpPr>
          <p:cNvPr id="23" name="TextBox 22"/>
          <p:cNvSpPr txBox="1"/>
          <p:nvPr/>
        </p:nvSpPr>
        <p:spPr>
          <a:xfrm>
            <a:off x="3974681" y="3343325"/>
            <a:ext cx="301660" cy="493981"/>
          </a:xfrm>
          <a:prstGeom prst="rect">
            <a:avLst/>
          </a:prstGeom>
          <a:noFill/>
        </p:spPr>
        <p:txBody>
          <a:bodyPr wrap="none" rtlCol="0">
            <a:spAutoFit/>
          </a:bodyPr>
          <a:lstStyle/>
          <a:p>
            <a:pPr>
              <a:lnSpc>
                <a:spcPct val="70000"/>
              </a:lnSpc>
            </a:pPr>
            <a:r>
              <a:rPr lang="en-US" dirty="0">
                <a:solidFill>
                  <a:srgbClr val="FF6600"/>
                </a:solidFill>
              </a:rPr>
              <a:t>4</a:t>
            </a:r>
            <a:endParaRPr lang="en-US" dirty="0" smtClean="0">
              <a:solidFill>
                <a:srgbClr val="FF6600"/>
              </a:solidFill>
            </a:endParaRPr>
          </a:p>
          <a:p>
            <a:pPr>
              <a:lnSpc>
                <a:spcPct val="70000"/>
              </a:lnSpc>
            </a:pPr>
            <a:r>
              <a:rPr lang="en-US" dirty="0" smtClean="0">
                <a:solidFill>
                  <a:srgbClr val="FF6600"/>
                </a:solidFill>
              </a:rPr>
              <a:t>/</a:t>
            </a:r>
            <a:endParaRPr lang="en-US" dirty="0">
              <a:solidFill>
                <a:srgbClr val="FF6600"/>
              </a:solidFill>
            </a:endParaRPr>
          </a:p>
        </p:txBody>
      </p:sp>
      <p:sp>
        <p:nvSpPr>
          <p:cNvPr id="24" name="TextBox 23"/>
          <p:cNvSpPr txBox="1"/>
          <p:nvPr/>
        </p:nvSpPr>
        <p:spPr>
          <a:xfrm>
            <a:off x="3853019" y="2975503"/>
            <a:ext cx="301660" cy="493981"/>
          </a:xfrm>
          <a:prstGeom prst="rect">
            <a:avLst/>
          </a:prstGeom>
          <a:noFill/>
        </p:spPr>
        <p:txBody>
          <a:bodyPr wrap="none" rtlCol="0">
            <a:spAutoFit/>
          </a:bodyPr>
          <a:lstStyle/>
          <a:p>
            <a:pPr>
              <a:lnSpc>
                <a:spcPct val="70000"/>
              </a:lnSpc>
            </a:pPr>
            <a:r>
              <a:rPr lang="en-US" dirty="0">
                <a:solidFill>
                  <a:srgbClr val="FF6600"/>
                </a:solidFill>
              </a:rPr>
              <a:t>4</a:t>
            </a:r>
            <a:endParaRPr lang="en-US" dirty="0" smtClean="0">
              <a:solidFill>
                <a:srgbClr val="FF6600"/>
              </a:solidFill>
            </a:endParaRPr>
          </a:p>
          <a:p>
            <a:pPr>
              <a:lnSpc>
                <a:spcPct val="70000"/>
              </a:lnSpc>
            </a:pPr>
            <a:r>
              <a:rPr lang="en-US" dirty="0" smtClean="0">
                <a:solidFill>
                  <a:srgbClr val="FF6600"/>
                </a:solidFill>
              </a:rPr>
              <a:t>/</a:t>
            </a:r>
            <a:endParaRPr lang="en-US" dirty="0">
              <a:solidFill>
                <a:srgbClr val="FF6600"/>
              </a:solidFill>
            </a:endParaRPr>
          </a:p>
        </p:txBody>
      </p:sp>
      <p:sp>
        <p:nvSpPr>
          <p:cNvPr id="25" name="TextBox 24"/>
          <p:cNvSpPr txBox="1"/>
          <p:nvPr/>
        </p:nvSpPr>
        <p:spPr>
          <a:xfrm>
            <a:off x="4328153" y="4959762"/>
            <a:ext cx="1147069" cy="867930"/>
          </a:xfrm>
          <a:prstGeom prst="rect">
            <a:avLst/>
          </a:prstGeom>
          <a:noFill/>
        </p:spPr>
        <p:txBody>
          <a:bodyPr wrap="square" rtlCol="0">
            <a:spAutoFit/>
          </a:bodyPr>
          <a:lstStyle/>
          <a:p>
            <a:pPr>
              <a:lnSpc>
                <a:spcPct val="70000"/>
              </a:lnSpc>
            </a:pPr>
            <a:r>
              <a:rPr lang="en-US" dirty="0" smtClean="0">
                <a:solidFill>
                  <a:srgbClr val="FF6600"/>
                </a:solidFill>
              </a:rPr>
              <a:t>Control, selects operation (points)</a:t>
            </a:r>
          </a:p>
        </p:txBody>
      </p:sp>
      <p:sp>
        <p:nvSpPr>
          <p:cNvPr id="26" name="TextBox 25"/>
          <p:cNvSpPr txBox="1"/>
          <p:nvPr/>
        </p:nvSpPr>
        <p:spPr>
          <a:xfrm>
            <a:off x="4328153" y="4150343"/>
            <a:ext cx="1005842" cy="480131"/>
          </a:xfrm>
          <a:prstGeom prst="rect">
            <a:avLst/>
          </a:prstGeom>
          <a:noFill/>
        </p:spPr>
        <p:txBody>
          <a:bodyPr wrap="square" rtlCol="0">
            <a:spAutoFit/>
          </a:bodyPr>
          <a:lstStyle/>
          <a:p>
            <a:pPr>
              <a:lnSpc>
                <a:spcPct val="70000"/>
              </a:lnSpc>
            </a:pPr>
            <a:r>
              <a:rPr lang="en-US" dirty="0" smtClean="0">
                <a:solidFill>
                  <a:srgbClr val="FF6600"/>
                </a:solidFill>
              </a:rPr>
              <a:t>Value</a:t>
            </a:r>
            <a:r>
              <a:rPr lang="en-US" smtClean="0">
                <a:solidFill>
                  <a:srgbClr val="FF6600"/>
                </a:solidFill>
              </a:rPr>
              <a:t>, constant</a:t>
            </a:r>
            <a:endParaRPr lang="en-US" dirty="0" smtClean="0">
              <a:solidFill>
                <a:srgbClr val="FF6600"/>
              </a:solidFill>
            </a:endParaRPr>
          </a:p>
        </p:txBody>
      </p:sp>
      <p:sp>
        <p:nvSpPr>
          <p:cNvPr id="27" name="TextBox 26"/>
          <p:cNvSpPr txBox="1"/>
          <p:nvPr/>
        </p:nvSpPr>
        <p:spPr>
          <a:xfrm>
            <a:off x="4328153" y="3713038"/>
            <a:ext cx="872542" cy="300082"/>
          </a:xfrm>
          <a:prstGeom prst="rect">
            <a:avLst/>
          </a:prstGeom>
          <a:noFill/>
        </p:spPr>
        <p:txBody>
          <a:bodyPr wrap="none" rtlCol="0">
            <a:spAutoFit/>
          </a:bodyPr>
          <a:lstStyle/>
          <a:p>
            <a:pPr>
              <a:lnSpc>
                <a:spcPct val="70000"/>
              </a:lnSpc>
            </a:pPr>
            <a:r>
              <a:rPr lang="en-US" dirty="0" smtClean="0">
                <a:solidFill>
                  <a:srgbClr val="FF6600"/>
                </a:solidFill>
              </a:rPr>
              <a:t>Pointer</a:t>
            </a:r>
          </a:p>
        </p:txBody>
      </p:sp>
      <p:sp>
        <p:nvSpPr>
          <p:cNvPr id="28" name="TextBox 27"/>
          <p:cNvSpPr txBox="1"/>
          <p:nvPr/>
        </p:nvSpPr>
        <p:spPr>
          <a:xfrm>
            <a:off x="4328153" y="3348951"/>
            <a:ext cx="872542" cy="300082"/>
          </a:xfrm>
          <a:prstGeom prst="rect">
            <a:avLst/>
          </a:prstGeom>
          <a:noFill/>
        </p:spPr>
        <p:txBody>
          <a:bodyPr wrap="none" rtlCol="0">
            <a:spAutoFit/>
          </a:bodyPr>
          <a:lstStyle/>
          <a:p>
            <a:pPr>
              <a:lnSpc>
                <a:spcPct val="70000"/>
              </a:lnSpc>
            </a:pPr>
            <a:r>
              <a:rPr lang="en-US" dirty="0" smtClean="0">
                <a:solidFill>
                  <a:srgbClr val="FF6600"/>
                </a:solidFill>
              </a:rPr>
              <a:t>Pointer</a:t>
            </a:r>
          </a:p>
        </p:txBody>
      </p:sp>
      <p:sp>
        <p:nvSpPr>
          <p:cNvPr id="29" name="TextBox 28"/>
          <p:cNvSpPr txBox="1"/>
          <p:nvPr/>
        </p:nvSpPr>
        <p:spPr>
          <a:xfrm>
            <a:off x="4328153" y="2976397"/>
            <a:ext cx="872542" cy="300082"/>
          </a:xfrm>
          <a:prstGeom prst="rect">
            <a:avLst/>
          </a:prstGeom>
          <a:noFill/>
        </p:spPr>
        <p:txBody>
          <a:bodyPr wrap="none" rtlCol="0">
            <a:spAutoFit/>
          </a:bodyPr>
          <a:lstStyle/>
          <a:p>
            <a:pPr>
              <a:lnSpc>
                <a:spcPct val="70000"/>
              </a:lnSpc>
            </a:pPr>
            <a:r>
              <a:rPr lang="en-US" dirty="0" smtClean="0">
                <a:solidFill>
                  <a:srgbClr val="FF6600"/>
                </a:solidFill>
              </a:rPr>
              <a:t>Pointer</a:t>
            </a:r>
          </a:p>
        </p:txBody>
      </p:sp>
    </p:spTree>
    <p:extLst>
      <p:ext uri="{BB962C8B-B14F-4D97-AF65-F5344CB8AC3E}">
        <p14:creationId xmlns:p14="http://schemas.microsoft.com/office/powerpoint/2010/main" val="175625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dissolv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dissolv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dissolv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dissolve">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dissolve">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dissolve">
                                      <p:cBhvr>
                                        <p:cTn id="72" dur="50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dissolve">
                                      <p:cBhvr>
                                        <p:cTn id="77" dur="500"/>
                                        <p:tgtEl>
                                          <p:spTgt spid="22"/>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dissolve">
                                      <p:cBhvr>
                                        <p:cTn id="82" dur="500"/>
                                        <p:tgtEl>
                                          <p:spTgt spid="27"/>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dissolve">
                                      <p:cBhvr>
                                        <p:cTn id="87" dur="500"/>
                                        <p:tgtEl>
                                          <p:spTgt spid="23"/>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dissolve">
                                      <p:cBhvr>
                                        <p:cTn id="92" dur="5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dissolve">
                                      <p:cBhvr>
                                        <p:cTn id="97" dur="500"/>
                                        <p:tgtEl>
                                          <p:spTgt spid="24"/>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29"/>
                                        </p:tgtEl>
                                        <p:attrNameLst>
                                          <p:attrName>style.visibility</p:attrName>
                                        </p:attrNameLst>
                                      </p:cBhvr>
                                      <p:to>
                                        <p:strVal val="visible"/>
                                      </p:to>
                                    </p:set>
                                    <p:animEffect transition="in" filter="dissolve">
                                      <p:cBhvr>
                                        <p:cTn id="10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3600" dirty="0" smtClean="0"/>
              <a:t>Time to:  </a:t>
            </a:r>
            <a:r>
              <a:rPr lang="en-US" sz="3600" dirty="0"/>
              <a:t>2) Locate and read </a:t>
            </a:r>
            <a:r>
              <a:rPr lang="en-US" sz="3600" dirty="0" smtClean="0"/>
              <a:t>operands</a:t>
            </a:r>
            <a:endParaRPr lang="en-US" sz="3600" dirty="0"/>
          </a:p>
        </p:txBody>
      </p:sp>
      <p:sp>
        <p:nvSpPr>
          <p:cNvPr id="3" name="Content Placeholder 2"/>
          <p:cNvSpPr>
            <a:spLocks noGrp="1"/>
          </p:cNvSpPr>
          <p:nvPr>
            <p:ph idx="1"/>
          </p:nvPr>
        </p:nvSpPr>
        <p:spPr>
          <a:xfrm>
            <a:off x="486830" y="1377927"/>
            <a:ext cx="8247965" cy="4924814"/>
          </a:xfrm>
        </p:spPr>
        <p:txBody>
          <a:bodyPr/>
          <a:lstStyle/>
          <a:p>
            <a:r>
              <a:rPr lang="en-US" sz="2800" dirty="0" smtClean="0"/>
              <a:t>Instruction memory provides one instruction per fetch</a:t>
            </a:r>
          </a:p>
          <a:p>
            <a:r>
              <a:rPr lang="en-US" sz="2800" dirty="0"/>
              <a:t>I</a:t>
            </a:r>
            <a:r>
              <a:rPr lang="en-US" sz="2800" dirty="0" smtClean="0"/>
              <a:t>nstructions need up to three accesses to memory</a:t>
            </a:r>
          </a:p>
          <a:p>
            <a:r>
              <a:rPr lang="en-US" sz="2800" dirty="0" smtClean="0"/>
              <a:t>For speed of execution, want memory that supports three, independent simultaneous accesses; need not be a large # of locations</a:t>
            </a:r>
          </a:p>
          <a:p>
            <a:r>
              <a:rPr lang="en-US" sz="2800" dirty="0" smtClean="0"/>
              <a:t>Today’s technology’s solution is the </a:t>
            </a:r>
            <a:r>
              <a:rPr lang="en-US" sz="2800" dirty="0" smtClean="0">
                <a:solidFill>
                  <a:srgbClr val="0070C0"/>
                </a:solidFill>
              </a:rPr>
              <a:t>register unit</a:t>
            </a:r>
            <a:r>
              <a:rPr lang="en-US" sz="2800" dirty="0" smtClean="0"/>
              <a:t>, a.k.a. the </a:t>
            </a:r>
            <a:r>
              <a:rPr lang="en-US" sz="2800" dirty="0" smtClean="0">
                <a:solidFill>
                  <a:srgbClr val="0070C0"/>
                </a:solidFill>
              </a:rPr>
              <a:t>register file</a:t>
            </a:r>
          </a:p>
          <a:p>
            <a:pPr lvl="1"/>
            <a:r>
              <a:rPr lang="en-US" sz="2400" dirty="0" smtClean="0">
                <a:solidFill>
                  <a:srgbClr val="0070C0"/>
                </a:solidFill>
              </a:rPr>
              <a:t>A small collection of registers, each sized to hold the default size integer and address bit string</a:t>
            </a:r>
            <a:endParaRPr lang="en-US" sz="2400" dirty="0">
              <a:solidFill>
                <a:srgbClr val="0070C0"/>
              </a:solidFill>
            </a:endParaRP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29</a:t>
            </a:fld>
            <a:endParaRPr lang="en-US"/>
          </a:p>
        </p:txBody>
      </p:sp>
    </p:spTree>
    <p:extLst>
      <p:ext uri="{BB962C8B-B14F-4D97-AF65-F5344CB8AC3E}">
        <p14:creationId xmlns:p14="http://schemas.microsoft.com/office/powerpoint/2010/main" val="21863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lstStyle/>
          <a:p>
            <a:r>
              <a:rPr lang="de-DE" dirty="0" err="1" smtClean="0"/>
              <a:t>Midterm</a:t>
            </a:r>
            <a:r>
              <a:rPr lang="de-DE" dirty="0" smtClean="0"/>
              <a:t> 1 </a:t>
            </a:r>
            <a:r>
              <a:rPr lang="de-DE" dirty="0" err="1" smtClean="0"/>
              <a:t>complete</a:t>
            </a:r>
            <a:r>
              <a:rPr lang="de-DE" dirty="0" smtClean="0"/>
              <a:t>; </a:t>
            </a:r>
            <a:r>
              <a:rPr lang="de-DE" dirty="0" err="1" smtClean="0"/>
              <a:t>scanned</a:t>
            </a:r>
            <a:r>
              <a:rPr lang="de-DE" dirty="0" smtClean="0"/>
              <a:t> </a:t>
            </a:r>
            <a:r>
              <a:rPr lang="de-DE" dirty="0" err="1" smtClean="0"/>
              <a:t>tomorrow</a:t>
            </a:r>
            <a:r>
              <a:rPr lang="de-DE" dirty="0" smtClean="0"/>
              <a:t>; </a:t>
            </a:r>
            <a:r>
              <a:rPr lang="de-DE" dirty="0" err="1" smtClean="0"/>
              <a:t>discuss</a:t>
            </a:r>
            <a:r>
              <a:rPr lang="de-DE" dirty="0" smtClean="0"/>
              <a:t> </a:t>
            </a:r>
            <a:r>
              <a:rPr lang="de-DE" dirty="0" err="1" smtClean="0"/>
              <a:t>Wed</a:t>
            </a:r>
            <a:r>
              <a:rPr lang="de-DE" dirty="0" smtClean="0"/>
              <a:t>.</a:t>
            </a:r>
          </a:p>
          <a:p>
            <a:r>
              <a:rPr lang="de-DE" dirty="0" smtClean="0"/>
              <a:t>Final </a:t>
            </a:r>
            <a:r>
              <a:rPr lang="de-DE" dirty="0" err="1" smtClean="0"/>
              <a:t>Exam</a:t>
            </a:r>
            <a:r>
              <a:rPr lang="de-DE" dirty="0" smtClean="0"/>
              <a:t> time </a:t>
            </a:r>
            <a:r>
              <a:rPr lang="de-DE" dirty="0" err="1" smtClean="0"/>
              <a:t>and</a:t>
            </a:r>
            <a:r>
              <a:rPr lang="de-DE" dirty="0" smtClean="0"/>
              <a:t> </a:t>
            </a:r>
            <a:r>
              <a:rPr lang="de-DE" dirty="0" err="1" smtClean="0"/>
              <a:t>place</a:t>
            </a:r>
            <a:r>
              <a:rPr lang="de-DE" dirty="0" smtClean="0"/>
              <a:t>:</a:t>
            </a:r>
            <a:br>
              <a:rPr lang="de-DE" dirty="0" smtClean="0"/>
            </a:br>
            <a:r>
              <a:rPr lang="de-DE" dirty="0" err="1" smtClean="0"/>
              <a:t>Monday</a:t>
            </a:r>
            <a:r>
              <a:rPr lang="de-DE" dirty="0" smtClean="0"/>
              <a:t>, </a:t>
            </a:r>
            <a:r>
              <a:rPr lang="de-DE" dirty="0" err="1" smtClean="0"/>
              <a:t>Dec</a:t>
            </a:r>
            <a:r>
              <a:rPr lang="de-DE" dirty="0" smtClean="0"/>
              <a:t>. 11</a:t>
            </a:r>
            <a:br>
              <a:rPr lang="de-DE" dirty="0" smtClean="0"/>
            </a:br>
            <a:r>
              <a:rPr lang="de-DE" dirty="0" smtClean="0"/>
              <a:t>10</a:t>
            </a:r>
            <a:r>
              <a:rPr lang="de-DE" dirty="0"/>
              <a:t>:</a:t>
            </a:r>
            <a:r>
              <a:rPr lang="de-DE" dirty="0" smtClean="0"/>
              <a:t>30am </a:t>
            </a:r>
            <a:r>
              <a:rPr lang="de-DE" dirty="0" err="1" smtClean="0"/>
              <a:t>to</a:t>
            </a:r>
            <a:r>
              <a:rPr lang="de-DE" dirty="0" smtClean="0"/>
              <a:t> </a:t>
            </a:r>
            <a:r>
              <a:rPr lang="de-DE" dirty="0"/>
              <a:t>12:</a:t>
            </a:r>
            <a:r>
              <a:rPr lang="de-DE" dirty="0" smtClean="0"/>
              <a:t>30pm</a:t>
            </a:r>
            <a:br>
              <a:rPr lang="de-DE" dirty="0" smtClean="0"/>
            </a:br>
            <a:r>
              <a:rPr lang="de-DE" dirty="0" smtClean="0"/>
              <a:t>in STEW 183 </a:t>
            </a:r>
            <a:r>
              <a:rPr lang="de-DE" dirty="0" err="1" smtClean="0"/>
              <a:t>a.k.a</a:t>
            </a:r>
            <a:r>
              <a:rPr lang="de-DE" dirty="0" smtClean="0"/>
              <a:t>. Loeb Playhouse</a:t>
            </a:r>
          </a:p>
          <a:p>
            <a:endParaRPr lang="de-DE" dirty="0"/>
          </a:p>
          <a:p>
            <a:endParaRPr lang="de-DE" dirty="0" smtClean="0"/>
          </a:p>
          <a:p>
            <a:endParaRPr lang="de-DE" dirty="0"/>
          </a:p>
          <a:p>
            <a:r>
              <a:rPr lang="de-DE" dirty="0" err="1"/>
              <a:t>a</a:t>
            </a:r>
            <a:r>
              <a:rPr lang="de-DE" dirty="0" err="1" smtClean="0"/>
              <a:t>.k.a</a:t>
            </a:r>
            <a:r>
              <a:rPr lang="de-DE" dirty="0" smtClean="0"/>
              <a:t>. – also </a:t>
            </a:r>
            <a:r>
              <a:rPr lang="de-DE" dirty="0" err="1" smtClean="0"/>
              <a:t>known</a:t>
            </a:r>
            <a:r>
              <a:rPr lang="de-DE" dirty="0" smtClean="0"/>
              <a:t> </a:t>
            </a:r>
            <a:r>
              <a:rPr lang="de-DE" dirty="0" err="1" smtClean="0"/>
              <a:t>as</a:t>
            </a:r>
            <a:r>
              <a:rPr lang="de-DE" dirty="0" smtClean="0"/>
              <a:t> </a:t>
            </a:r>
            <a:endParaRPr lang="de-DE" dirty="0"/>
          </a:p>
          <a:p>
            <a:pPr marL="0" indent="0">
              <a:buNone/>
            </a:pP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a:t>
            </a:fld>
            <a:endParaRPr lang="en-US"/>
          </a:p>
        </p:txBody>
      </p:sp>
    </p:spTree>
    <p:extLst>
      <p:ext uri="{BB962C8B-B14F-4D97-AF65-F5344CB8AC3E}">
        <p14:creationId xmlns:p14="http://schemas.microsoft.com/office/powerpoint/2010/main" val="1425692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3600" dirty="0" smtClean="0"/>
              <a:t>Time to:  </a:t>
            </a:r>
            <a:r>
              <a:rPr lang="en-US" sz="3600" dirty="0"/>
              <a:t>2) Locate and read </a:t>
            </a:r>
            <a:r>
              <a:rPr lang="en-US" sz="3600" dirty="0" smtClean="0"/>
              <a:t>operands</a:t>
            </a:r>
            <a:endParaRPr lang="en-US" sz="3600" dirty="0"/>
          </a:p>
        </p:txBody>
      </p:sp>
      <p:sp>
        <p:nvSpPr>
          <p:cNvPr id="3" name="Content Placeholder 2"/>
          <p:cNvSpPr>
            <a:spLocks noGrp="1"/>
          </p:cNvSpPr>
          <p:nvPr>
            <p:ph idx="1"/>
          </p:nvPr>
        </p:nvSpPr>
        <p:spPr/>
        <p:txBody>
          <a:bodyPr/>
          <a:lstStyle/>
          <a:p>
            <a:r>
              <a:rPr lang="en-US" dirty="0" smtClean="0"/>
              <a:t>Operands in the instruction format are</a:t>
            </a:r>
          </a:p>
          <a:p>
            <a:pPr lvl="1"/>
            <a:r>
              <a:rPr lang="en-US" dirty="0" err="1"/>
              <a:t>r</a:t>
            </a:r>
            <a:r>
              <a:rPr lang="en-US" dirty="0" err="1" smtClean="0"/>
              <a:t>eg</a:t>
            </a:r>
            <a:r>
              <a:rPr lang="en-US" dirty="0" smtClean="0"/>
              <a:t> A, </a:t>
            </a:r>
            <a:r>
              <a:rPr lang="en-US" dirty="0" err="1" smtClean="0"/>
              <a:t>reg</a:t>
            </a:r>
            <a:r>
              <a:rPr lang="en-US" dirty="0" smtClean="0"/>
              <a:t> B, and offset  which are, respectively</a:t>
            </a:r>
          </a:p>
          <a:p>
            <a:pPr lvl="1"/>
            <a:r>
              <a:rPr lang="en-US" dirty="0"/>
              <a:t>p</a:t>
            </a:r>
            <a:r>
              <a:rPr lang="en-US" dirty="0" smtClean="0"/>
              <a:t>ointer, pointer, and immediate value</a:t>
            </a:r>
          </a:p>
          <a:p>
            <a:r>
              <a:rPr lang="en-US" dirty="0" smtClean="0"/>
              <a:t>Pointer bit strings should be delivered to the address input(s) of the register unit, which in turn outputs bit string(s) that, if delivered to the arithmetic/logic unit (ALU), will be interpreted as operand(s) </a:t>
            </a:r>
          </a:p>
          <a:p>
            <a:r>
              <a:rPr lang="en-US" dirty="0" smtClean="0"/>
              <a:t>Immediate value bit strings should be sent directly to the ALU</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30</a:t>
            </a:fld>
            <a:endParaRPr lang="en-US"/>
          </a:p>
        </p:txBody>
      </p:sp>
    </p:spTree>
    <p:extLst>
      <p:ext uri="{BB962C8B-B14F-4D97-AF65-F5344CB8AC3E}">
        <p14:creationId xmlns:p14="http://schemas.microsoft.com/office/powerpoint/2010/main" val="3670114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Unit details</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31</a:t>
            </a:fld>
            <a:endParaRPr lang="en-US"/>
          </a:p>
        </p:txBody>
      </p:sp>
      <p:sp>
        <p:nvSpPr>
          <p:cNvPr id="7" name="Content Placeholder 6"/>
          <p:cNvSpPr>
            <a:spLocks noGrp="1"/>
          </p:cNvSpPr>
          <p:nvPr>
            <p:ph idx="1"/>
          </p:nvPr>
        </p:nvSpPr>
        <p:spPr>
          <a:xfrm>
            <a:off x="486830" y="1078048"/>
            <a:ext cx="8247965" cy="5427205"/>
          </a:xfrm>
        </p:spPr>
        <p:txBody>
          <a:bodyPr/>
          <a:lstStyle/>
          <a:p>
            <a:pPr>
              <a:spcBef>
                <a:spcPts val="0"/>
              </a:spcBef>
            </a:pPr>
            <a:r>
              <a:rPr lang="en-US" sz="2400" dirty="0" smtClean="0"/>
              <a:t>Contains </a:t>
            </a:r>
            <a:r>
              <a:rPr lang="en-US" sz="2400" dirty="0"/>
              <a:t>16 32-bit </a:t>
            </a:r>
            <a:r>
              <a:rPr lang="en-US" sz="2400" dirty="0" smtClean="0"/>
              <a:t>registers</a:t>
            </a:r>
          </a:p>
          <a:p>
            <a:pPr>
              <a:spcBef>
                <a:spcPts val="0"/>
              </a:spcBef>
            </a:pPr>
            <a:r>
              <a:rPr lang="en-US" sz="2400" dirty="0" smtClean="0"/>
              <a:t>Inputs:  45 wires</a:t>
            </a:r>
          </a:p>
          <a:p>
            <a:pPr lvl="1">
              <a:spcBef>
                <a:spcPts val="0"/>
              </a:spcBef>
            </a:pPr>
            <a:r>
              <a:rPr lang="en-US" sz="2400" dirty="0" smtClean="0"/>
              <a:t>Because </a:t>
            </a:r>
            <a:r>
              <a:rPr lang="en-US" sz="2400" dirty="0"/>
              <a:t>1 </a:t>
            </a:r>
            <a:r>
              <a:rPr lang="en-US" sz="2400" dirty="0" smtClean="0"/>
              <a:t>instr. </a:t>
            </a:r>
            <a:r>
              <a:rPr lang="en-US" sz="2400" dirty="0"/>
              <a:t>may access </a:t>
            </a:r>
            <a:r>
              <a:rPr lang="en-US" sz="2400" dirty="0" err="1"/>
              <a:t>reg</a:t>
            </a:r>
            <a:r>
              <a:rPr lang="en-US" sz="2400" dirty="0"/>
              <a:t> A, </a:t>
            </a:r>
            <a:r>
              <a:rPr lang="en-US" sz="2400" dirty="0" err="1"/>
              <a:t>reg</a:t>
            </a:r>
            <a:r>
              <a:rPr lang="en-US" sz="2400" dirty="0"/>
              <a:t> B, </a:t>
            </a:r>
            <a:r>
              <a:rPr lang="en-US" sz="2400" dirty="0" smtClean="0"/>
              <a:t>and </a:t>
            </a:r>
            <a:r>
              <a:rPr lang="en-US" sz="2400" dirty="0" err="1" smtClean="0"/>
              <a:t>dst</a:t>
            </a:r>
            <a:r>
              <a:rPr lang="en-US" sz="2400" dirty="0" smtClean="0"/>
              <a:t> </a:t>
            </a:r>
            <a:r>
              <a:rPr lang="en-US" sz="2400" dirty="0" err="1"/>
              <a:t>reg</a:t>
            </a:r>
            <a:r>
              <a:rPr lang="en-US" sz="2400" dirty="0" smtClean="0"/>
              <a:t>,  need three 4-bit addresses [12 bits]</a:t>
            </a:r>
          </a:p>
          <a:p>
            <a:pPr lvl="1">
              <a:spcBef>
                <a:spcPts val="0"/>
              </a:spcBef>
            </a:pPr>
            <a:r>
              <a:rPr lang="en-US" sz="2400" dirty="0" err="1" smtClean="0"/>
              <a:t>Write_Enable</a:t>
            </a:r>
            <a:r>
              <a:rPr lang="en-US" sz="2400" dirty="0" smtClean="0"/>
              <a:t> control signal </a:t>
            </a:r>
            <a:r>
              <a:rPr lang="en-US" sz="2400" i="1" dirty="0" smtClean="0">
                <a:solidFill>
                  <a:srgbClr val="FFC000"/>
                </a:solidFill>
              </a:rPr>
              <a:t>(abstracted out, </a:t>
            </a:r>
            <a:r>
              <a:rPr lang="en-US" sz="2400" dirty="0" smtClean="0">
                <a:solidFill>
                  <a:srgbClr val="FFC000"/>
                </a:solidFill>
              </a:rPr>
              <a:t>not shown </a:t>
            </a:r>
            <a:r>
              <a:rPr lang="en-US" sz="2400" i="1" dirty="0" smtClean="0">
                <a:solidFill>
                  <a:srgbClr val="FFC000"/>
                </a:solidFill>
              </a:rPr>
              <a:t>in textbook figures) </a:t>
            </a:r>
            <a:r>
              <a:rPr lang="en-US" sz="2400" dirty="0" smtClean="0"/>
              <a:t>to enable storing a result when appropriate [1 bit]</a:t>
            </a:r>
          </a:p>
          <a:p>
            <a:pPr lvl="1">
              <a:spcBef>
                <a:spcPts val="0"/>
              </a:spcBef>
            </a:pPr>
            <a:r>
              <a:rPr lang="en-US" sz="2400" dirty="0" smtClean="0"/>
              <a:t>Result value to be written [32 bits]</a:t>
            </a:r>
          </a:p>
          <a:p>
            <a:pPr>
              <a:spcBef>
                <a:spcPts val="0"/>
              </a:spcBef>
            </a:pPr>
            <a:r>
              <a:rPr lang="en-US" sz="2400" dirty="0" smtClean="0"/>
              <a:t>Outputs:  64 wires</a:t>
            </a:r>
          </a:p>
          <a:p>
            <a:pPr lvl="1">
              <a:spcBef>
                <a:spcPts val="0"/>
              </a:spcBef>
            </a:pPr>
            <a:r>
              <a:rPr lang="en-US" sz="2400" dirty="0"/>
              <a:t>C</a:t>
            </a:r>
            <a:r>
              <a:rPr lang="en-US" sz="2400" dirty="0" smtClean="0"/>
              <a:t>opies of the 32-bit contents of any 2 of 16 registers, including ability to duplicate contents of one register to both outputs</a:t>
            </a:r>
          </a:p>
          <a:p>
            <a:pPr>
              <a:spcBef>
                <a:spcPts val="0"/>
              </a:spcBef>
            </a:pPr>
            <a:r>
              <a:rPr lang="en-US" sz="2400" dirty="0">
                <a:solidFill>
                  <a:srgbClr val="0000FF"/>
                </a:solidFill>
              </a:rPr>
              <a:t>Register is the fastest memory technology available </a:t>
            </a:r>
            <a:r>
              <a:rPr lang="en-US" sz="2400" dirty="0" smtClean="0">
                <a:solidFill>
                  <a:srgbClr val="0000FF"/>
                </a:solidFill>
              </a:rPr>
              <a:t>today; easily keeps up with computational, combinatorial circuits</a:t>
            </a:r>
            <a:endParaRPr lang="en-US" sz="2400" dirty="0">
              <a:solidFill>
                <a:srgbClr val="0000FF"/>
              </a:solidFill>
            </a:endParaRPr>
          </a:p>
        </p:txBody>
      </p:sp>
    </p:spTree>
    <p:extLst>
      <p:ext uri="{BB962C8B-B14F-4D97-AF65-F5344CB8AC3E}">
        <p14:creationId xmlns:p14="http://schemas.microsoft.com/office/powerpoint/2010/main" val="28545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3"/>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operands, completing Fetch</a:t>
            </a:r>
            <a:endParaRPr lang="en-US" dirty="0"/>
          </a:p>
        </p:txBody>
      </p:sp>
      <p:pic>
        <p:nvPicPr>
          <p:cNvPr id="6" name="Content Placeholder 5" descr="figure-6.7.jpeg"/>
          <p:cNvPicPr>
            <a:picLocks noGrp="1" noChangeAspect="1"/>
          </p:cNvPicPr>
          <p:nvPr>
            <p:ph idx="1"/>
          </p:nvPr>
        </p:nvPicPr>
        <p:blipFill>
          <a:blip r:embed="rId3">
            <a:extLst>
              <a:ext uri="{28A0092B-C50C-407E-A947-70E740481C1C}">
                <a14:useLocalDpi xmlns:a14="http://schemas.microsoft.com/office/drawing/2010/main" val="0"/>
              </a:ext>
            </a:extLst>
          </a:blip>
          <a:srcRect l="-6672" r="-6672"/>
          <a:stretch>
            <a:fillRect/>
          </a:stretch>
        </p:blipFill>
        <p:spPr>
          <a:xfrm>
            <a:off x="105312" y="1171185"/>
            <a:ext cx="8933377" cy="5334069"/>
          </a:xfrm>
        </p:spPr>
      </p:pic>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32</a:t>
            </a:fld>
            <a:endParaRPr lang="en-US"/>
          </a:p>
        </p:txBody>
      </p:sp>
      <p:sp>
        <p:nvSpPr>
          <p:cNvPr id="11" name="Frame 10"/>
          <p:cNvSpPr/>
          <p:nvPr/>
        </p:nvSpPr>
        <p:spPr bwMode="auto">
          <a:xfrm>
            <a:off x="4647494" y="1937191"/>
            <a:ext cx="981063" cy="2758290"/>
          </a:xfrm>
          <a:prstGeom prst="frame">
            <a:avLst>
              <a:gd name="adj1" fmla="val 8294"/>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grpSp>
        <p:nvGrpSpPr>
          <p:cNvPr id="16" name="Group 15"/>
          <p:cNvGrpSpPr/>
          <p:nvPr/>
        </p:nvGrpSpPr>
        <p:grpSpPr>
          <a:xfrm>
            <a:off x="3933962" y="2233919"/>
            <a:ext cx="981063" cy="2143217"/>
            <a:chOff x="3933962" y="2233919"/>
            <a:chExt cx="981063" cy="2143217"/>
          </a:xfrm>
          <a:solidFill>
            <a:srgbClr val="008000"/>
          </a:solidFill>
        </p:grpSpPr>
        <p:sp>
          <p:nvSpPr>
            <p:cNvPr id="14" name="Frame 13"/>
            <p:cNvSpPr/>
            <p:nvPr/>
          </p:nvSpPr>
          <p:spPr bwMode="auto">
            <a:xfrm>
              <a:off x="3933962" y="2233919"/>
              <a:ext cx="981063" cy="556428"/>
            </a:xfrm>
            <a:prstGeom prst="frame">
              <a:avLst>
                <a:gd name="adj1" fmla="val 8294"/>
              </a:avLst>
            </a:prstGeom>
            <a:grp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5" name="Frame 14"/>
            <p:cNvSpPr/>
            <p:nvPr/>
          </p:nvSpPr>
          <p:spPr bwMode="auto">
            <a:xfrm>
              <a:off x="3933962" y="3820708"/>
              <a:ext cx="981063" cy="556428"/>
            </a:xfrm>
            <a:prstGeom prst="frame">
              <a:avLst>
                <a:gd name="adj1" fmla="val 8294"/>
              </a:avLst>
            </a:prstGeom>
            <a:grp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grpSp>
      <p:grpSp>
        <p:nvGrpSpPr>
          <p:cNvPr id="28" name="Group 27"/>
          <p:cNvGrpSpPr/>
          <p:nvPr/>
        </p:nvGrpSpPr>
        <p:grpSpPr>
          <a:xfrm>
            <a:off x="5339914" y="4618506"/>
            <a:ext cx="3353183" cy="369332"/>
            <a:chOff x="5339914" y="4618506"/>
            <a:chExt cx="3353183" cy="369332"/>
          </a:xfrm>
        </p:grpSpPr>
        <p:sp>
          <p:nvSpPr>
            <p:cNvPr id="10" name="TextBox 9"/>
            <p:cNvSpPr txBox="1"/>
            <p:nvPr/>
          </p:nvSpPr>
          <p:spPr>
            <a:xfrm>
              <a:off x="6117264" y="4618506"/>
              <a:ext cx="2575833" cy="369332"/>
            </a:xfrm>
            <a:prstGeom prst="rect">
              <a:avLst/>
            </a:prstGeom>
            <a:noFill/>
            <a:ln w="12700" cmpd="sng">
              <a:solidFill>
                <a:schemeClr val="tx1"/>
              </a:solidFill>
            </a:ln>
          </p:spPr>
          <p:txBody>
            <a:bodyPr wrap="none" rtlCol="0">
              <a:spAutoFit/>
            </a:bodyPr>
            <a:lstStyle/>
            <a:p>
              <a:r>
                <a:rPr lang="en-US" dirty="0" smtClean="0"/>
                <a:t>15-bit value direct to </a:t>
              </a:r>
              <a:r>
                <a:rPr lang="en-US" dirty="0" err="1" smtClean="0"/>
                <a:t>ALU</a:t>
              </a:r>
              <a:endParaRPr lang="en-US" dirty="0"/>
            </a:p>
          </p:txBody>
        </p:sp>
        <p:cxnSp>
          <p:nvCxnSpPr>
            <p:cNvPr id="19" name="Straight Arrow Connector 18"/>
            <p:cNvCxnSpPr>
              <a:stCxn id="10" idx="1"/>
            </p:cNvCxnSpPr>
            <p:nvPr/>
          </p:nvCxnSpPr>
          <p:spPr bwMode="auto">
            <a:xfrm flipH="1">
              <a:off x="5339914" y="4803172"/>
              <a:ext cx="77735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29" name="Group 28"/>
          <p:cNvGrpSpPr/>
          <p:nvPr/>
        </p:nvGrpSpPr>
        <p:grpSpPr>
          <a:xfrm>
            <a:off x="5628557" y="5099902"/>
            <a:ext cx="3064540" cy="646331"/>
            <a:chOff x="5628557" y="5099902"/>
            <a:chExt cx="3064540" cy="646331"/>
          </a:xfrm>
        </p:grpSpPr>
        <p:sp>
          <p:nvSpPr>
            <p:cNvPr id="17" name="TextBox 16"/>
            <p:cNvSpPr txBox="1"/>
            <p:nvPr/>
          </p:nvSpPr>
          <p:spPr>
            <a:xfrm>
              <a:off x="6294888" y="5099902"/>
              <a:ext cx="2398209" cy="646331"/>
            </a:xfrm>
            <a:prstGeom prst="rect">
              <a:avLst/>
            </a:prstGeom>
            <a:noFill/>
            <a:ln w="12700" cmpd="sng">
              <a:solidFill>
                <a:srgbClr val="292929"/>
              </a:solidFill>
            </a:ln>
          </p:spPr>
          <p:txBody>
            <a:bodyPr wrap="square" rtlCol="0">
              <a:spAutoFit/>
            </a:bodyPr>
            <a:lstStyle/>
            <a:p>
              <a:r>
                <a:rPr lang="en-US" dirty="0" smtClean="0"/>
                <a:t>5 bits of control signals (pointer) direct to ALU</a:t>
              </a:r>
              <a:endParaRPr lang="en-US" dirty="0"/>
            </a:p>
          </p:txBody>
        </p:sp>
        <p:cxnSp>
          <p:nvCxnSpPr>
            <p:cNvPr id="21" name="Straight Arrow Connector 20"/>
            <p:cNvCxnSpPr>
              <a:stCxn id="17" idx="1"/>
            </p:cNvCxnSpPr>
            <p:nvPr/>
          </p:nvCxnSpPr>
          <p:spPr bwMode="auto">
            <a:xfrm flipH="1" flipV="1">
              <a:off x="5628557" y="5099902"/>
              <a:ext cx="666331" cy="323166"/>
            </a:xfrm>
            <a:prstGeom prst="straightConnector1">
              <a:avLst/>
            </a:prstGeom>
            <a:solidFill>
              <a:schemeClr val="accent1"/>
            </a:solidFill>
            <a:ln w="12700" cap="flat" cmpd="sng" algn="ctr">
              <a:solidFill>
                <a:srgbClr val="292929"/>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31" name="Group 30"/>
          <p:cNvGrpSpPr/>
          <p:nvPr/>
        </p:nvGrpSpPr>
        <p:grpSpPr>
          <a:xfrm>
            <a:off x="3783876" y="2696309"/>
            <a:ext cx="4538692" cy="1402614"/>
            <a:chOff x="3783876" y="2696309"/>
            <a:chExt cx="4538692" cy="1402614"/>
          </a:xfrm>
        </p:grpSpPr>
        <p:grpSp>
          <p:nvGrpSpPr>
            <p:cNvPr id="13" name="Group 12"/>
            <p:cNvGrpSpPr/>
            <p:nvPr/>
          </p:nvGrpSpPr>
          <p:grpSpPr>
            <a:xfrm>
              <a:off x="3783876" y="2696309"/>
              <a:ext cx="4538692" cy="1402614"/>
              <a:chOff x="3783876" y="2696309"/>
              <a:chExt cx="4538692" cy="1402614"/>
            </a:xfrm>
          </p:grpSpPr>
          <p:sp>
            <p:nvSpPr>
              <p:cNvPr id="8" name="Frame 7"/>
              <p:cNvSpPr/>
              <p:nvPr/>
            </p:nvSpPr>
            <p:spPr bwMode="auto">
              <a:xfrm>
                <a:off x="3783876" y="3112612"/>
                <a:ext cx="1250464" cy="840154"/>
              </a:xfrm>
              <a:prstGeom prst="frame">
                <a:avLst>
                  <a:gd name="adj1" fmla="val 8294"/>
                </a:avLst>
              </a:prstGeom>
              <a:solidFill>
                <a:srgbClr val="FF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9" name="Frame 8"/>
              <p:cNvSpPr/>
              <p:nvPr/>
            </p:nvSpPr>
            <p:spPr bwMode="auto">
              <a:xfrm>
                <a:off x="6514830" y="2696309"/>
                <a:ext cx="1807738" cy="1402614"/>
              </a:xfrm>
              <a:prstGeom prst="frame">
                <a:avLst>
                  <a:gd name="adj1" fmla="val 8294"/>
                </a:avLst>
              </a:prstGeom>
              <a:solidFill>
                <a:srgbClr val="FF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grpSp>
        <p:sp>
          <p:nvSpPr>
            <p:cNvPr id="30" name="TextBox 29"/>
            <p:cNvSpPr txBox="1"/>
            <p:nvPr/>
          </p:nvSpPr>
          <p:spPr>
            <a:xfrm>
              <a:off x="6623540" y="2829423"/>
              <a:ext cx="915635" cy="369332"/>
            </a:xfrm>
            <a:prstGeom prst="rect">
              <a:avLst/>
            </a:prstGeom>
            <a:noFill/>
          </p:spPr>
          <p:txBody>
            <a:bodyPr wrap="none" rtlCol="0">
              <a:spAutoFit/>
            </a:bodyPr>
            <a:lstStyle/>
            <a:p>
              <a:r>
                <a:rPr lang="en-US" b="1" dirty="0" smtClean="0">
                  <a:solidFill>
                    <a:srgbClr val="3366FF"/>
                  </a:solidFill>
                </a:rPr>
                <a:t>Copy of</a:t>
              </a:r>
              <a:endParaRPr lang="en-US" b="1" dirty="0">
                <a:solidFill>
                  <a:srgbClr val="3366FF"/>
                </a:solidFill>
              </a:endParaRPr>
            </a:p>
          </p:txBody>
        </p:sp>
      </p:grpSp>
      <p:grpSp>
        <p:nvGrpSpPr>
          <p:cNvPr id="49" name="Group 48"/>
          <p:cNvGrpSpPr/>
          <p:nvPr/>
        </p:nvGrpSpPr>
        <p:grpSpPr>
          <a:xfrm>
            <a:off x="5052044" y="2574542"/>
            <a:ext cx="211667" cy="1777980"/>
            <a:chOff x="4495755" y="2784231"/>
            <a:chExt cx="211667" cy="1777980"/>
          </a:xfrm>
        </p:grpSpPr>
        <p:cxnSp>
          <p:nvCxnSpPr>
            <p:cNvPr id="50" name="Straight Connector 49"/>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1" name="Straight Connector 50"/>
            <p:cNvCxnSpPr/>
            <p:nvPr/>
          </p:nvCxnSpPr>
          <p:spPr bwMode="auto">
            <a:xfrm>
              <a:off x="4495755" y="290276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2" name="Straight Connector 51"/>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3" name="Straight Connector 52"/>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4" name="Straight Connector 53"/>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5" name="Straight Connector 54"/>
            <p:cNvCxnSpPr/>
            <p:nvPr/>
          </p:nvCxnSpPr>
          <p:spPr bwMode="auto">
            <a:xfrm>
              <a:off x="4495755" y="337689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6" name="Straight Connector 55"/>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7" name="Straight Connector 56"/>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8" name="Straight Connector 57"/>
            <p:cNvCxnSpPr/>
            <p:nvPr/>
          </p:nvCxnSpPr>
          <p:spPr bwMode="auto">
            <a:xfrm>
              <a:off x="4495755" y="373248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9" name="Straight Connector 58"/>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0" name="Straight Connector 59"/>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1" name="Straight Connector 60"/>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2" name="Straight Connector 61"/>
            <p:cNvCxnSpPr/>
            <p:nvPr/>
          </p:nvCxnSpPr>
          <p:spPr bwMode="auto">
            <a:xfrm>
              <a:off x="4495755" y="420661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3" name="Straight Connector 62"/>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4" name="Straight Connector 63"/>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5" name="Straight Connector 64"/>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32" name="Group 31"/>
          <p:cNvGrpSpPr/>
          <p:nvPr/>
        </p:nvGrpSpPr>
        <p:grpSpPr>
          <a:xfrm>
            <a:off x="5052044" y="2579730"/>
            <a:ext cx="211667" cy="1777980"/>
            <a:chOff x="4495755" y="2784231"/>
            <a:chExt cx="211667" cy="1777980"/>
          </a:xfrm>
        </p:grpSpPr>
        <p:cxnSp>
          <p:nvCxnSpPr>
            <p:cNvPr id="33" name="Straight Connector 32"/>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4" name="Straight Connector 33"/>
            <p:cNvCxnSpPr/>
            <p:nvPr/>
          </p:nvCxnSpPr>
          <p:spPr bwMode="auto">
            <a:xfrm>
              <a:off x="4495755" y="290276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5" name="Straight Connector 34"/>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6" name="Straight Connector 35"/>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7" name="Straight Connector 36"/>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8" name="Straight Connector 37"/>
            <p:cNvCxnSpPr/>
            <p:nvPr/>
          </p:nvCxnSpPr>
          <p:spPr bwMode="auto">
            <a:xfrm>
              <a:off x="4495755" y="3376891"/>
              <a:ext cx="211667" cy="0"/>
            </a:xfrm>
            <a:prstGeom prst="line">
              <a:avLst/>
            </a:prstGeom>
            <a:solidFill>
              <a:schemeClr val="accent1"/>
            </a:solidFill>
            <a:ln w="762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9" name="Straight Connector 38"/>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0" name="Straight Connector 39"/>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1" name="Straight Connector 40"/>
            <p:cNvCxnSpPr/>
            <p:nvPr/>
          </p:nvCxnSpPr>
          <p:spPr bwMode="auto">
            <a:xfrm>
              <a:off x="4495755" y="373248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2" name="Straight Connector 41"/>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4" name="Straight Connector 43"/>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5" name="Straight Connector 44"/>
            <p:cNvCxnSpPr/>
            <p:nvPr/>
          </p:nvCxnSpPr>
          <p:spPr bwMode="auto">
            <a:xfrm>
              <a:off x="4495755" y="4206615"/>
              <a:ext cx="211667" cy="0"/>
            </a:xfrm>
            <a:prstGeom prst="line">
              <a:avLst/>
            </a:prstGeom>
            <a:solidFill>
              <a:schemeClr val="accent1"/>
            </a:solidFill>
            <a:ln w="762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6" name="Straight Connector 45"/>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7" name="Straight Connector 46"/>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8" name="Straight Connector 47"/>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16228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dissolve">
                                      <p:cBhvr>
                                        <p:cTn id="15" dur="500"/>
                                        <p:tgtEl>
                                          <p:spTgt spid="4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dissolve">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dissolve">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dissolv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dissolve">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dissolve">
                                      <p:cBhvr>
                                        <p:cTn id="4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Time to:  </a:t>
            </a:r>
            <a:r>
              <a:rPr lang="en-US" dirty="0"/>
              <a:t>3) Execute </a:t>
            </a:r>
            <a:r>
              <a:rPr lang="en-US" dirty="0" smtClean="0"/>
              <a:t>instruction</a:t>
            </a:r>
            <a:endParaRPr lang="en-US" dirty="0"/>
          </a:p>
        </p:txBody>
      </p:sp>
      <p:sp>
        <p:nvSpPr>
          <p:cNvPr id="3" name="Content Placeholder 2"/>
          <p:cNvSpPr>
            <a:spLocks noGrp="1"/>
          </p:cNvSpPr>
          <p:nvPr>
            <p:ph idx="1"/>
          </p:nvPr>
        </p:nvSpPr>
        <p:spPr>
          <a:xfrm>
            <a:off x="486830" y="1069587"/>
            <a:ext cx="8509240" cy="5256235"/>
          </a:xfrm>
        </p:spPr>
        <p:txBody>
          <a:bodyPr/>
          <a:lstStyle/>
          <a:p>
            <a:pPr>
              <a:spcBef>
                <a:spcPts val="368"/>
              </a:spcBef>
            </a:pPr>
            <a:r>
              <a:rPr lang="en-US" dirty="0" smtClean="0"/>
              <a:t>Execution circuit (</a:t>
            </a:r>
            <a:r>
              <a:rPr lang="en-US" dirty="0" err="1" smtClean="0"/>
              <a:t>ALU</a:t>
            </a:r>
            <a:r>
              <a:rPr lang="en-US" dirty="0" smtClean="0"/>
              <a:t>) supports all instructions</a:t>
            </a:r>
          </a:p>
          <a:p>
            <a:pPr>
              <a:spcBef>
                <a:spcPts val="368"/>
              </a:spcBef>
            </a:pPr>
            <a:r>
              <a:rPr lang="en-US" sz="2200" u="sng" dirty="0" err="1" smtClean="0">
                <a:solidFill>
                  <a:srgbClr val="0000FF"/>
                </a:solidFill>
                <a:latin typeface="Courier"/>
                <a:cs typeface="Courier"/>
                <a:sym typeface="Wingdings"/>
              </a:rPr>
              <a:t>Instr</a:t>
            </a:r>
            <a:r>
              <a:rPr lang="en-US" sz="2200" dirty="0" smtClean="0">
                <a:solidFill>
                  <a:srgbClr val="0000FF"/>
                </a:solidFill>
                <a:latin typeface="Courier"/>
                <a:cs typeface="Courier"/>
                <a:sym typeface="Wingdings"/>
              </a:rPr>
              <a:t> </a:t>
            </a:r>
            <a:r>
              <a:rPr lang="en-US" sz="2200" u="sng" dirty="0" smtClean="0">
                <a:solidFill>
                  <a:srgbClr val="0000FF"/>
                </a:solidFill>
                <a:latin typeface="Courier"/>
                <a:cs typeface="Courier"/>
                <a:sym typeface="Wingdings"/>
              </a:rPr>
              <a:t>Definition						</a:t>
            </a:r>
            <a:r>
              <a:rPr lang="en-US" sz="2200" dirty="0" smtClean="0">
                <a:solidFill>
                  <a:srgbClr val="0000FF"/>
                </a:solidFill>
                <a:latin typeface="Courier"/>
                <a:cs typeface="Courier"/>
                <a:sym typeface="Wingdings"/>
              </a:rPr>
              <a:t/>
            </a:r>
            <a:br>
              <a:rPr lang="en-US" sz="2200" dirty="0" smtClean="0">
                <a:solidFill>
                  <a:srgbClr val="0000FF"/>
                </a:solidFill>
                <a:latin typeface="Courier"/>
                <a:cs typeface="Courier"/>
                <a:sym typeface="Wingdings"/>
              </a:rPr>
            </a:br>
            <a:r>
              <a:rPr lang="en-US" sz="2200" dirty="0" smtClean="0">
                <a:solidFill>
                  <a:srgbClr val="0000FF"/>
                </a:solidFill>
                <a:latin typeface="Courier"/>
                <a:cs typeface="Courier"/>
                <a:sym typeface="Wingdings"/>
              </a:rPr>
              <a:t>add   </a:t>
            </a:r>
            <a:r>
              <a:rPr lang="en-US" sz="2200" dirty="0" err="1" smtClean="0">
                <a:solidFill>
                  <a:srgbClr val="0000FF"/>
                </a:solidFill>
                <a:latin typeface="Courier"/>
                <a:cs typeface="Courier"/>
                <a:sym typeface="Wingdings"/>
              </a:rPr>
              <a:t>dst_reg</a:t>
            </a:r>
            <a:r>
              <a:rPr lang="en-US" sz="2200" dirty="0" smtClean="0">
                <a:solidFill>
                  <a:srgbClr val="0000FF"/>
                </a:solidFill>
                <a:latin typeface="Courier"/>
                <a:cs typeface="Courier"/>
                <a:sym typeface="Wingdings"/>
              </a:rPr>
              <a:t> </a:t>
            </a:r>
            <a:r>
              <a:rPr lang="en-US" sz="2200" dirty="0">
                <a:solidFill>
                  <a:srgbClr val="0000FF"/>
                </a:solidFill>
                <a:latin typeface="Courier"/>
                <a:cs typeface="Courier"/>
                <a:sym typeface="Wingdings"/>
              </a:rPr>
              <a:t>←</a:t>
            </a:r>
            <a:r>
              <a:rPr lang="en-US" sz="2200" dirty="0" smtClean="0">
                <a:solidFill>
                  <a:srgbClr val="0000FF"/>
                </a:solidFill>
                <a:latin typeface="Courier"/>
                <a:cs typeface="Courier"/>
                <a:sym typeface="Wingdings"/>
              </a:rPr>
              <a:t> </a:t>
            </a:r>
            <a:r>
              <a:rPr lang="en-US" sz="2200" dirty="0" err="1" smtClean="0">
                <a:solidFill>
                  <a:srgbClr val="0000FF"/>
                </a:solidFill>
                <a:latin typeface="Courier"/>
                <a:cs typeface="Courier"/>
                <a:sym typeface="Wingdings"/>
              </a:rPr>
              <a:t>reg_A</a:t>
            </a:r>
            <a:r>
              <a:rPr lang="en-US" sz="2200" dirty="0" smtClean="0">
                <a:solidFill>
                  <a:srgbClr val="0000FF"/>
                </a:solidFill>
                <a:latin typeface="Courier"/>
                <a:cs typeface="Courier"/>
                <a:sym typeface="Wingdings"/>
              </a:rPr>
              <a:t> </a:t>
            </a:r>
            <a:r>
              <a:rPr lang="en-US" sz="2200" b="1" dirty="0" smtClean="0">
                <a:solidFill>
                  <a:srgbClr val="FF0000"/>
                </a:solidFill>
                <a:latin typeface="Courier"/>
                <a:cs typeface="Courier"/>
                <a:sym typeface="Wingdings"/>
              </a:rPr>
              <a:t>+</a:t>
            </a:r>
            <a:r>
              <a:rPr lang="en-US" sz="2200" dirty="0" smtClean="0">
                <a:solidFill>
                  <a:srgbClr val="0000FF"/>
                </a:solidFill>
                <a:latin typeface="Courier"/>
                <a:cs typeface="Courier"/>
                <a:sym typeface="Wingdings"/>
              </a:rPr>
              <a:t> </a:t>
            </a:r>
            <a:r>
              <a:rPr lang="en-US" sz="2200" dirty="0" err="1" smtClean="0">
                <a:solidFill>
                  <a:srgbClr val="0000FF"/>
                </a:solidFill>
                <a:latin typeface="Courier"/>
                <a:cs typeface="Courier"/>
                <a:sym typeface="Wingdings"/>
              </a:rPr>
              <a:t>reg_B</a:t>
            </a:r>
            <a:r>
              <a:rPr lang="en-US" sz="2200" dirty="0">
                <a:solidFill>
                  <a:srgbClr val="0000FF"/>
                </a:solidFill>
                <a:latin typeface="Courier"/>
                <a:cs typeface="Courier"/>
                <a:sym typeface="Wingdings"/>
              </a:rPr>
              <a:t/>
            </a:r>
            <a:br>
              <a:rPr lang="en-US" sz="2200" dirty="0">
                <a:solidFill>
                  <a:srgbClr val="0000FF"/>
                </a:solidFill>
                <a:latin typeface="Courier"/>
                <a:cs typeface="Courier"/>
                <a:sym typeface="Wingdings"/>
              </a:rPr>
            </a:br>
            <a:r>
              <a:rPr lang="en-US" sz="2200" dirty="0" smtClean="0">
                <a:solidFill>
                  <a:srgbClr val="0000FF"/>
                </a:solidFill>
                <a:latin typeface="Courier"/>
                <a:cs typeface="Courier"/>
                <a:sym typeface="Wingdings"/>
              </a:rPr>
              <a:t>load  </a:t>
            </a:r>
            <a:r>
              <a:rPr lang="en-US" sz="2200" dirty="0" err="1" smtClean="0">
                <a:solidFill>
                  <a:srgbClr val="0000FF"/>
                </a:solidFill>
                <a:latin typeface="Courier"/>
                <a:cs typeface="Courier"/>
                <a:sym typeface="Wingdings"/>
              </a:rPr>
              <a:t>dst_reg</a:t>
            </a:r>
            <a:r>
              <a:rPr lang="en-US" sz="2200" dirty="0" smtClean="0">
                <a:solidFill>
                  <a:srgbClr val="0000FF"/>
                </a:solidFill>
                <a:latin typeface="Courier"/>
                <a:cs typeface="Courier"/>
                <a:sym typeface="Wingdings"/>
              </a:rPr>
              <a:t> ← </a:t>
            </a:r>
            <a:r>
              <a:rPr lang="en-US" sz="2200" dirty="0" err="1" smtClean="0">
                <a:solidFill>
                  <a:srgbClr val="0000FF"/>
                </a:solidFill>
                <a:latin typeface="Courier"/>
                <a:cs typeface="Courier"/>
                <a:sym typeface="Wingdings"/>
              </a:rPr>
              <a:t>Data_Memory</a:t>
            </a:r>
            <a:r>
              <a:rPr lang="en-US" sz="2200" dirty="0" smtClean="0">
                <a:solidFill>
                  <a:srgbClr val="0000FF"/>
                </a:solidFill>
                <a:latin typeface="Courier"/>
                <a:cs typeface="Courier"/>
                <a:sym typeface="Wingdings"/>
              </a:rPr>
              <a:t>[offset </a:t>
            </a:r>
            <a:r>
              <a:rPr lang="en-US" sz="2200" b="1" dirty="0" smtClean="0">
                <a:solidFill>
                  <a:srgbClr val="FF0000"/>
                </a:solidFill>
                <a:latin typeface="Courier"/>
                <a:cs typeface="Courier"/>
                <a:sym typeface="Wingdings"/>
              </a:rPr>
              <a:t>+</a:t>
            </a:r>
            <a:r>
              <a:rPr lang="en-US" sz="2200" dirty="0" smtClean="0">
                <a:solidFill>
                  <a:srgbClr val="0000FF"/>
                </a:solidFill>
                <a:latin typeface="Courier"/>
                <a:cs typeface="Courier"/>
                <a:sym typeface="Wingdings"/>
              </a:rPr>
              <a:t> </a:t>
            </a:r>
            <a:r>
              <a:rPr lang="en-US" sz="2200" dirty="0" err="1" smtClean="0">
                <a:solidFill>
                  <a:srgbClr val="0000FF"/>
                </a:solidFill>
                <a:latin typeface="Courier"/>
                <a:cs typeface="Courier"/>
                <a:sym typeface="Wingdings"/>
              </a:rPr>
              <a:t>reg</a:t>
            </a:r>
            <a:r>
              <a:rPr lang="en-US" sz="2200" dirty="0" smtClean="0">
                <a:solidFill>
                  <a:srgbClr val="0000FF"/>
                </a:solidFill>
                <a:latin typeface="Courier"/>
                <a:cs typeface="Courier"/>
                <a:sym typeface="Wingdings"/>
              </a:rPr>
              <a:t>_</a:t>
            </a:r>
            <a:r>
              <a:rPr lang="en-US" sz="2200" b="1" dirty="0" smtClean="0">
                <a:solidFill>
                  <a:srgbClr val="00B050"/>
                </a:solidFill>
                <a:latin typeface="Courier"/>
                <a:cs typeface="Courier"/>
                <a:sym typeface="Wingdings"/>
              </a:rPr>
              <a:t>?</a:t>
            </a:r>
            <a:r>
              <a:rPr lang="en-US" sz="2200" dirty="0" smtClean="0">
                <a:solidFill>
                  <a:srgbClr val="0000FF"/>
                </a:solidFill>
                <a:latin typeface="Courier"/>
                <a:cs typeface="Courier"/>
                <a:sym typeface="Wingdings"/>
              </a:rPr>
              <a:t>]</a:t>
            </a:r>
            <a:r>
              <a:rPr lang="en-US" sz="2200" dirty="0">
                <a:solidFill>
                  <a:srgbClr val="0000FF"/>
                </a:solidFill>
                <a:latin typeface="Courier"/>
                <a:cs typeface="Courier"/>
                <a:sym typeface="Wingdings"/>
              </a:rPr>
              <a:t/>
            </a:r>
            <a:br>
              <a:rPr lang="en-US" sz="2200" dirty="0">
                <a:solidFill>
                  <a:srgbClr val="0000FF"/>
                </a:solidFill>
                <a:latin typeface="Courier"/>
                <a:cs typeface="Courier"/>
                <a:sym typeface="Wingdings"/>
              </a:rPr>
            </a:br>
            <a:r>
              <a:rPr lang="en-US" sz="2200" dirty="0" smtClean="0">
                <a:solidFill>
                  <a:srgbClr val="0000FF"/>
                </a:solidFill>
                <a:latin typeface="Courier"/>
                <a:cs typeface="Courier"/>
                <a:sym typeface="Wingdings"/>
              </a:rPr>
              <a:t>store </a:t>
            </a:r>
            <a:r>
              <a:rPr lang="en-US" sz="2200" dirty="0" err="1" smtClean="0">
                <a:solidFill>
                  <a:srgbClr val="0000FF"/>
                </a:solidFill>
                <a:latin typeface="Courier"/>
                <a:cs typeface="Courier"/>
                <a:sym typeface="Wingdings"/>
              </a:rPr>
              <a:t>Data_Memory</a:t>
            </a:r>
            <a:r>
              <a:rPr lang="en-US" sz="2200" dirty="0" smtClean="0">
                <a:solidFill>
                  <a:srgbClr val="0000FF"/>
                </a:solidFill>
                <a:latin typeface="Courier"/>
                <a:cs typeface="Courier"/>
                <a:sym typeface="Wingdings"/>
              </a:rPr>
              <a:t>[offset </a:t>
            </a:r>
            <a:r>
              <a:rPr lang="en-US" sz="2200" b="1" dirty="0" smtClean="0">
                <a:solidFill>
                  <a:srgbClr val="FF0000"/>
                </a:solidFill>
                <a:latin typeface="Courier"/>
                <a:cs typeface="Courier"/>
                <a:sym typeface="Wingdings"/>
              </a:rPr>
              <a:t>+</a:t>
            </a:r>
            <a:r>
              <a:rPr lang="en-US" sz="2200" dirty="0" smtClean="0">
                <a:solidFill>
                  <a:srgbClr val="0000FF"/>
                </a:solidFill>
                <a:latin typeface="Courier"/>
                <a:cs typeface="Courier"/>
                <a:sym typeface="Wingdings"/>
              </a:rPr>
              <a:t> </a:t>
            </a:r>
            <a:r>
              <a:rPr lang="en-US" sz="2200" dirty="0" err="1" smtClean="0">
                <a:solidFill>
                  <a:srgbClr val="0000FF"/>
                </a:solidFill>
                <a:latin typeface="Courier"/>
                <a:cs typeface="Courier"/>
                <a:sym typeface="Wingdings"/>
              </a:rPr>
              <a:t>reg</a:t>
            </a:r>
            <a:r>
              <a:rPr lang="en-US" sz="2200" dirty="0" smtClean="0">
                <a:solidFill>
                  <a:srgbClr val="0000FF"/>
                </a:solidFill>
                <a:latin typeface="Courier"/>
                <a:cs typeface="Courier"/>
                <a:sym typeface="Wingdings"/>
              </a:rPr>
              <a:t>_</a:t>
            </a:r>
            <a:r>
              <a:rPr lang="en-US" sz="2200" b="1" dirty="0" smtClean="0">
                <a:solidFill>
                  <a:srgbClr val="00B050"/>
                </a:solidFill>
                <a:latin typeface="Courier"/>
                <a:cs typeface="Courier"/>
                <a:sym typeface="Wingdings"/>
              </a:rPr>
              <a:t>?</a:t>
            </a:r>
            <a:r>
              <a:rPr lang="en-US" sz="2200" dirty="0" smtClean="0">
                <a:solidFill>
                  <a:srgbClr val="0000FF"/>
                </a:solidFill>
                <a:latin typeface="Courier"/>
                <a:cs typeface="Courier"/>
                <a:sym typeface="Wingdings"/>
              </a:rPr>
              <a:t>] </a:t>
            </a:r>
            <a:r>
              <a:rPr lang="en-US" sz="2200" dirty="0">
                <a:solidFill>
                  <a:srgbClr val="0000FF"/>
                </a:solidFill>
                <a:latin typeface="Courier"/>
                <a:cs typeface="Courier"/>
                <a:sym typeface="Wingdings"/>
              </a:rPr>
              <a:t>←</a:t>
            </a:r>
            <a:r>
              <a:rPr lang="en-US" sz="2200" dirty="0" smtClean="0">
                <a:solidFill>
                  <a:srgbClr val="0000FF"/>
                </a:solidFill>
                <a:latin typeface="Courier"/>
                <a:cs typeface="Courier"/>
                <a:sym typeface="Wingdings"/>
              </a:rPr>
              <a:t> </a:t>
            </a:r>
            <a:r>
              <a:rPr lang="en-US" sz="2200" dirty="0" err="1" smtClean="0">
                <a:solidFill>
                  <a:srgbClr val="0000FF"/>
                </a:solidFill>
                <a:latin typeface="Courier"/>
                <a:cs typeface="Courier"/>
                <a:sym typeface="Wingdings"/>
              </a:rPr>
              <a:t>reg</a:t>
            </a:r>
            <a:r>
              <a:rPr lang="en-US" sz="2200" dirty="0" smtClean="0">
                <a:solidFill>
                  <a:srgbClr val="0000FF"/>
                </a:solidFill>
                <a:latin typeface="Courier"/>
                <a:cs typeface="Courier"/>
                <a:sym typeface="Wingdings"/>
              </a:rPr>
              <a:t>_</a:t>
            </a:r>
            <a:r>
              <a:rPr lang="en-US" sz="2200" b="1" dirty="0" smtClean="0">
                <a:solidFill>
                  <a:srgbClr val="00B050"/>
                </a:solidFill>
                <a:latin typeface="Courier"/>
                <a:cs typeface="Courier"/>
                <a:sym typeface="Wingdings"/>
              </a:rPr>
              <a:t>?</a:t>
            </a:r>
            <a:r>
              <a:rPr lang="en-US" sz="2200" dirty="0">
                <a:solidFill>
                  <a:srgbClr val="0000FF"/>
                </a:solidFill>
                <a:latin typeface="Courier"/>
                <a:cs typeface="Courier"/>
                <a:sym typeface="Wingdings"/>
              </a:rPr>
              <a:t/>
            </a:r>
            <a:br>
              <a:rPr lang="en-US" sz="2200" dirty="0">
                <a:solidFill>
                  <a:srgbClr val="0000FF"/>
                </a:solidFill>
                <a:latin typeface="Courier"/>
                <a:cs typeface="Courier"/>
                <a:sym typeface="Wingdings"/>
              </a:rPr>
            </a:br>
            <a:r>
              <a:rPr lang="en-US" sz="2200" dirty="0">
                <a:solidFill>
                  <a:srgbClr val="0000FF"/>
                </a:solidFill>
                <a:latin typeface="Courier"/>
                <a:cs typeface="Courier"/>
                <a:sym typeface="Wingdings"/>
              </a:rPr>
              <a:t>jump  </a:t>
            </a:r>
            <a:r>
              <a:rPr lang="en-US" sz="2200" dirty="0" smtClean="0">
                <a:solidFill>
                  <a:srgbClr val="0000FF"/>
                </a:solidFill>
                <a:latin typeface="Courier"/>
                <a:cs typeface="Courier"/>
                <a:sym typeface="Wingdings"/>
              </a:rPr>
              <a:t>Fetch at </a:t>
            </a:r>
            <a:r>
              <a:rPr lang="en-US" sz="2200" dirty="0" err="1" smtClean="0">
                <a:solidFill>
                  <a:srgbClr val="0000FF"/>
                </a:solidFill>
                <a:latin typeface="Courier"/>
                <a:cs typeface="Courier"/>
                <a:sym typeface="Wingdings"/>
              </a:rPr>
              <a:t>Instr_Memory</a:t>
            </a:r>
            <a:r>
              <a:rPr lang="en-US" sz="2200" dirty="0" smtClean="0">
                <a:solidFill>
                  <a:srgbClr val="0000FF"/>
                </a:solidFill>
                <a:latin typeface="Courier"/>
                <a:cs typeface="Courier"/>
                <a:sym typeface="Wingdings"/>
              </a:rPr>
              <a:t>[offset </a:t>
            </a:r>
            <a:r>
              <a:rPr lang="en-US" sz="2200" b="1" dirty="0" smtClean="0">
                <a:solidFill>
                  <a:srgbClr val="FF0000"/>
                </a:solidFill>
                <a:latin typeface="Courier"/>
                <a:cs typeface="Courier"/>
                <a:sym typeface="Wingdings"/>
              </a:rPr>
              <a:t>+</a:t>
            </a:r>
            <a:r>
              <a:rPr lang="en-US" sz="2200" dirty="0" smtClean="0">
                <a:solidFill>
                  <a:srgbClr val="0000FF"/>
                </a:solidFill>
                <a:latin typeface="Courier"/>
                <a:cs typeface="Courier"/>
                <a:sym typeface="Wingdings"/>
              </a:rPr>
              <a:t> </a:t>
            </a:r>
            <a:r>
              <a:rPr lang="en-US" sz="2200" dirty="0" err="1" smtClean="0">
                <a:solidFill>
                  <a:srgbClr val="0000FF"/>
                </a:solidFill>
                <a:latin typeface="Courier"/>
                <a:cs typeface="Courier"/>
                <a:sym typeface="Wingdings"/>
              </a:rPr>
              <a:t>reg</a:t>
            </a:r>
            <a:r>
              <a:rPr lang="en-US" sz="2200" dirty="0" smtClean="0">
                <a:solidFill>
                  <a:srgbClr val="0000FF"/>
                </a:solidFill>
                <a:latin typeface="Courier"/>
                <a:cs typeface="Courier"/>
                <a:sym typeface="Wingdings"/>
              </a:rPr>
              <a:t>_</a:t>
            </a:r>
            <a:r>
              <a:rPr lang="en-US" sz="2200" b="1" dirty="0" smtClean="0">
                <a:solidFill>
                  <a:srgbClr val="00B050"/>
                </a:solidFill>
                <a:latin typeface="Courier"/>
                <a:cs typeface="Courier"/>
                <a:sym typeface="Wingdings"/>
              </a:rPr>
              <a:t>?</a:t>
            </a:r>
            <a:r>
              <a:rPr lang="en-US" sz="2200" dirty="0" smtClean="0">
                <a:solidFill>
                  <a:srgbClr val="0000FF"/>
                </a:solidFill>
                <a:latin typeface="Courier"/>
                <a:cs typeface="Courier"/>
                <a:sym typeface="Wingdings"/>
              </a:rPr>
              <a:t>]</a:t>
            </a:r>
            <a:endParaRPr lang="en-US" sz="2200" dirty="0" smtClean="0">
              <a:solidFill>
                <a:srgbClr val="0000FF"/>
              </a:solidFill>
            </a:endParaRPr>
          </a:p>
          <a:p>
            <a:pPr>
              <a:spcBef>
                <a:spcPts val="368"/>
              </a:spcBef>
            </a:pPr>
            <a:r>
              <a:rPr lang="en-US" dirty="0" smtClean="0">
                <a:solidFill>
                  <a:srgbClr val="FC6400"/>
                </a:solidFill>
              </a:rPr>
              <a:t>What does each instruction </a:t>
            </a:r>
            <a:r>
              <a:rPr lang="en-US" i="1" dirty="0" smtClean="0">
                <a:solidFill>
                  <a:srgbClr val="FC6400"/>
                </a:solidFill>
              </a:rPr>
              <a:t>ask of the ALU</a:t>
            </a:r>
            <a:r>
              <a:rPr lang="en-US" dirty="0" smtClean="0">
                <a:solidFill>
                  <a:srgbClr val="FC6400"/>
                </a:solidFill>
              </a:rPr>
              <a:t>?  </a:t>
            </a:r>
          </a:p>
          <a:p>
            <a:pPr lvl="1">
              <a:spcBef>
                <a:spcPts val="368"/>
              </a:spcBef>
            </a:pPr>
            <a:r>
              <a:rPr lang="en-US" dirty="0" smtClean="0"/>
              <a:t>add:      </a:t>
            </a:r>
            <a:r>
              <a:rPr lang="en-US" dirty="0" smtClean="0">
                <a:solidFill>
                  <a:srgbClr val="FF0000"/>
                </a:solidFill>
              </a:rPr>
              <a:t>add</a:t>
            </a:r>
            <a:r>
              <a:rPr lang="en-US" dirty="0" smtClean="0"/>
              <a:t> values sourced from </a:t>
            </a:r>
            <a:r>
              <a:rPr lang="en-US" dirty="0" err="1" smtClean="0"/>
              <a:t>reg</a:t>
            </a:r>
            <a:r>
              <a:rPr lang="en-US" dirty="0" smtClean="0"/>
              <a:t> A and </a:t>
            </a:r>
            <a:r>
              <a:rPr lang="en-US" dirty="0" err="1" smtClean="0"/>
              <a:t>reg</a:t>
            </a:r>
            <a:r>
              <a:rPr lang="en-US" dirty="0" smtClean="0"/>
              <a:t> B</a:t>
            </a:r>
          </a:p>
          <a:p>
            <a:pPr lvl="1">
              <a:spcBef>
                <a:spcPts val="368"/>
              </a:spcBef>
            </a:pPr>
            <a:r>
              <a:rPr lang="en-US" dirty="0" smtClean="0"/>
              <a:t>load:	  </a:t>
            </a:r>
            <a:r>
              <a:rPr lang="en-US" dirty="0" smtClean="0">
                <a:solidFill>
                  <a:srgbClr val="FF0000"/>
                </a:solidFill>
              </a:rPr>
              <a:t>add</a:t>
            </a:r>
            <a:r>
              <a:rPr lang="en-US" dirty="0" smtClean="0"/>
              <a:t> Offset and value sourced from </a:t>
            </a:r>
            <a:r>
              <a:rPr lang="en-US" dirty="0" err="1" smtClean="0"/>
              <a:t>Reg</a:t>
            </a:r>
            <a:r>
              <a:rPr lang="en-US" dirty="0" smtClean="0"/>
              <a:t> </a:t>
            </a:r>
            <a:r>
              <a:rPr lang="en-US" b="1" dirty="0" smtClean="0">
                <a:solidFill>
                  <a:srgbClr val="00B050"/>
                </a:solidFill>
              </a:rPr>
              <a:t>?</a:t>
            </a:r>
          </a:p>
          <a:p>
            <a:pPr lvl="1">
              <a:spcBef>
                <a:spcPts val="368"/>
              </a:spcBef>
            </a:pPr>
            <a:r>
              <a:rPr lang="en-US" dirty="0" smtClean="0"/>
              <a:t>store:   </a:t>
            </a:r>
            <a:r>
              <a:rPr lang="en-US" dirty="0" smtClean="0">
                <a:solidFill>
                  <a:srgbClr val="FF0000"/>
                </a:solidFill>
              </a:rPr>
              <a:t>add</a:t>
            </a:r>
            <a:r>
              <a:rPr lang="en-US" dirty="0" smtClean="0"/>
              <a:t> Offset </a:t>
            </a:r>
            <a:r>
              <a:rPr lang="en-US" dirty="0"/>
              <a:t>and value sourced from </a:t>
            </a:r>
            <a:r>
              <a:rPr lang="en-US" dirty="0" err="1" smtClean="0"/>
              <a:t>Reg</a:t>
            </a:r>
            <a:r>
              <a:rPr lang="en-US" dirty="0" smtClean="0"/>
              <a:t> </a:t>
            </a:r>
            <a:r>
              <a:rPr lang="en-US" b="1" dirty="0" smtClean="0">
                <a:solidFill>
                  <a:srgbClr val="00B050"/>
                </a:solidFill>
              </a:rPr>
              <a:t>?</a:t>
            </a:r>
            <a:r>
              <a:rPr lang="en-US" dirty="0" smtClean="0"/>
              <a:t> jump:   </a:t>
            </a:r>
            <a:r>
              <a:rPr lang="en-US" dirty="0" smtClean="0">
                <a:solidFill>
                  <a:srgbClr val="FF0000"/>
                </a:solidFill>
              </a:rPr>
              <a:t>add</a:t>
            </a:r>
            <a:r>
              <a:rPr lang="en-US" dirty="0" smtClean="0"/>
              <a:t> Offset </a:t>
            </a:r>
            <a:r>
              <a:rPr lang="en-US" dirty="0"/>
              <a:t>and value sourced from </a:t>
            </a:r>
            <a:r>
              <a:rPr lang="en-US" dirty="0" err="1" smtClean="0"/>
              <a:t>Reg</a:t>
            </a:r>
            <a:r>
              <a:rPr lang="en-US" dirty="0" smtClean="0"/>
              <a:t> </a:t>
            </a:r>
            <a:r>
              <a:rPr lang="en-US" b="1" dirty="0" smtClean="0">
                <a:solidFill>
                  <a:srgbClr val="00B050"/>
                </a:solidFill>
              </a:rPr>
              <a:t>?</a:t>
            </a:r>
          </a:p>
          <a:p>
            <a:pPr>
              <a:spcBef>
                <a:spcPts val="368"/>
              </a:spcBef>
            </a:pPr>
            <a:r>
              <a:rPr lang="en-US" dirty="0" smtClean="0">
                <a:solidFill>
                  <a:srgbClr val="FC6400"/>
                </a:solidFill>
              </a:rPr>
              <a:t>Must design so that ALU can </a:t>
            </a:r>
            <a:r>
              <a:rPr lang="en-US" dirty="0" smtClean="0">
                <a:solidFill>
                  <a:srgbClr val="0070C0"/>
                </a:solidFill>
              </a:rPr>
              <a:t>add</a:t>
            </a:r>
            <a:r>
              <a:rPr lang="en-US" dirty="0" smtClean="0">
                <a:solidFill>
                  <a:srgbClr val="FC6400"/>
                </a:solidFill>
              </a:rPr>
              <a:t> for all 4 instr.</a:t>
            </a:r>
          </a:p>
        </p:txBody>
      </p:sp>
      <p:sp>
        <p:nvSpPr>
          <p:cNvPr id="4" name="Date Placeholder 3"/>
          <p:cNvSpPr>
            <a:spLocks noGrp="1"/>
          </p:cNvSpPr>
          <p:nvPr>
            <p:ph type="dt" sz="half" idx="10"/>
          </p:nvPr>
        </p:nvSpPr>
        <p:spPr/>
        <p:txBody>
          <a:bodyPr/>
          <a:lstStyle/>
          <a:p>
            <a:r>
              <a:rPr lang="en-US" dirty="0" smtClean="0"/>
              <a:t>© 2017 by George B. Adams III</a:t>
            </a:r>
            <a:endParaRPr lang="en-US" dirty="0"/>
          </a:p>
        </p:txBody>
      </p:sp>
      <p:sp>
        <p:nvSpPr>
          <p:cNvPr id="5" name="Slide Number Placeholder 4"/>
          <p:cNvSpPr>
            <a:spLocks noGrp="1"/>
          </p:cNvSpPr>
          <p:nvPr>
            <p:ph type="sldNum" sz="quarter" idx="12"/>
          </p:nvPr>
        </p:nvSpPr>
        <p:spPr/>
        <p:txBody>
          <a:bodyPr/>
          <a:lstStyle/>
          <a:p>
            <a:fld id="{F616CA18-62AE-B34C-A151-070DF961BCFA}" type="slidenum">
              <a:rPr lang="en-US" smtClean="0"/>
              <a:pPr/>
              <a:t>33</a:t>
            </a:fld>
            <a:endParaRPr lang="en-US"/>
          </a:p>
        </p:txBody>
      </p:sp>
    </p:spTree>
    <p:extLst>
      <p:ext uri="{BB962C8B-B14F-4D97-AF65-F5344CB8AC3E}">
        <p14:creationId xmlns:p14="http://schemas.microsoft.com/office/powerpoint/2010/main" val="4451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Design ALU input (operands) circuit</a:t>
            </a:r>
            <a:endParaRPr lang="en-US" dirty="0"/>
          </a:p>
        </p:txBody>
      </p:sp>
      <p:sp>
        <p:nvSpPr>
          <p:cNvPr id="3" name="Content Placeholder 2"/>
          <p:cNvSpPr>
            <a:spLocks noGrp="1"/>
          </p:cNvSpPr>
          <p:nvPr>
            <p:ph idx="1"/>
          </p:nvPr>
        </p:nvSpPr>
        <p:spPr>
          <a:xfrm>
            <a:off x="486830" y="1069587"/>
            <a:ext cx="8509240" cy="5256235"/>
          </a:xfrm>
        </p:spPr>
        <p:txBody>
          <a:bodyPr/>
          <a:lstStyle/>
          <a:p>
            <a:pPr>
              <a:spcBef>
                <a:spcPts val="368"/>
              </a:spcBef>
            </a:pPr>
            <a:r>
              <a:rPr lang="en-US" dirty="0" smtClean="0"/>
              <a:t>Textbook author’s design choice is </a:t>
            </a:r>
            <a:r>
              <a:rPr lang="en-US" dirty="0" smtClean="0">
                <a:solidFill>
                  <a:srgbClr val="0070C0"/>
                </a:solidFill>
              </a:rPr>
              <a:t>implement</a:t>
            </a:r>
            <a:r>
              <a:rPr lang="en-US" dirty="0" smtClean="0"/>
              <a:t/>
            </a:r>
            <a:br>
              <a:rPr lang="en-US" dirty="0" smtClean="0"/>
            </a:br>
            <a:r>
              <a:rPr lang="en-US" dirty="0" smtClean="0"/>
              <a:t>    </a:t>
            </a:r>
            <a:r>
              <a:rPr lang="en-US" dirty="0" smtClean="0">
                <a:solidFill>
                  <a:srgbClr val="FF0000"/>
                </a:solidFill>
              </a:rPr>
              <a:t>add</a:t>
            </a:r>
            <a:r>
              <a:rPr lang="en-US" dirty="0" smtClean="0"/>
              <a:t> </a:t>
            </a:r>
            <a:r>
              <a:rPr lang="en-US" dirty="0"/>
              <a:t>Offset and value sourced from </a:t>
            </a:r>
            <a:r>
              <a:rPr lang="en-US" dirty="0" err="1"/>
              <a:t>Reg</a:t>
            </a:r>
            <a:r>
              <a:rPr lang="en-US" dirty="0"/>
              <a:t> </a:t>
            </a:r>
            <a:r>
              <a:rPr lang="en-US" b="1" dirty="0" smtClean="0">
                <a:solidFill>
                  <a:srgbClr val="00B050"/>
                </a:solidFill>
              </a:rPr>
              <a:t>?</a:t>
            </a:r>
            <a:br>
              <a:rPr lang="en-US" b="1" dirty="0" smtClean="0">
                <a:solidFill>
                  <a:srgbClr val="00B050"/>
                </a:solidFill>
              </a:rPr>
            </a:br>
            <a:r>
              <a:rPr lang="en-US" dirty="0">
                <a:solidFill>
                  <a:srgbClr val="0070C0"/>
                </a:solidFill>
              </a:rPr>
              <a:t>a</a:t>
            </a:r>
            <a:r>
              <a:rPr lang="en-US" dirty="0" smtClean="0">
                <a:solidFill>
                  <a:srgbClr val="0070C0"/>
                </a:solidFill>
              </a:rPr>
              <a:t>s</a:t>
            </a:r>
            <a:r>
              <a:rPr lang="en-US" dirty="0">
                <a:solidFill>
                  <a:srgbClr val="0070C0"/>
                </a:solidFill>
              </a:rPr>
              <a:t/>
            </a:r>
            <a:br>
              <a:rPr lang="en-US" dirty="0">
                <a:solidFill>
                  <a:srgbClr val="0070C0"/>
                </a:solidFill>
              </a:rPr>
            </a:br>
            <a:r>
              <a:rPr lang="en-US" dirty="0" smtClean="0">
                <a:solidFill>
                  <a:srgbClr val="0070C0"/>
                </a:solidFill>
              </a:rPr>
              <a:t>                       </a:t>
            </a:r>
            <a:r>
              <a:rPr lang="en-US" dirty="0" smtClean="0"/>
              <a:t>Offset + </a:t>
            </a:r>
            <a:r>
              <a:rPr lang="en-US" dirty="0" err="1" smtClean="0"/>
              <a:t>reg</a:t>
            </a:r>
            <a:r>
              <a:rPr lang="en-US" dirty="0" smtClean="0"/>
              <a:t> A</a:t>
            </a:r>
          </a:p>
          <a:p>
            <a:pPr lvl="1">
              <a:spcBef>
                <a:spcPts val="368"/>
              </a:spcBef>
            </a:pPr>
            <a:endParaRPr lang="en-US" sz="2400" dirty="0"/>
          </a:p>
          <a:p>
            <a:pPr lvl="1">
              <a:spcBef>
                <a:spcPts val="368"/>
              </a:spcBef>
            </a:pPr>
            <a:r>
              <a:rPr lang="en-US" sz="2400" dirty="0" smtClean="0"/>
              <a:t>Could have </a:t>
            </a:r>
            <a:r>
              <a:rPr lang="en-US" sz="2400" dirty="0" err="1" smtClean="0"/>
              <a:t>choosen</a:t>
            </a:r>
            <a:r>
              <a:rPr lang="en-US" sz="2400" dirty="0" smtClean="0"/>
              <a:t>   Offset + </a:t>
            </a:r>
            <a:r>
              <a:rPr lang="en-US" sz="2400" dirty="0" err="1" smtClean="0"/>
              <a:t>reg</a:t>
            </a:r>
            <a:r>
              <a:rPr lang="en-US" sz="2400" dirty="0" smtClean="0"/>
              <a:t> B</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34</a:t>
            </a:fld>
            <a:endParaRPr lang="en-US"/>
          </a:p>
        </p:txBody>
      </p:sp>
    </p:spTree>
    <p:extLst>
      <p:ext uri="{BB962C8B-B14F-4D97-AF65-F5344CB8AC3E}">
        <p14:creationId xmlns:p14="http://schemas.microsoft.com/office/powerpoint/2010/main" val="62711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Design ALU input (operands) circuit</a:t>
            </a:r>
            <a:endParaRPr lang="en-US" dirty="0"/>
          </a:p>
        </p:txBody>
      </p:sp>
      <p:sp>
        <p:nvSpPr>
          <p:cNvPr id="3" name="Content Placeholder 2"/>
          <p:cNvSpPr>
            <a:spLocks noGrp="1"/>
          </p:cNvSpPr>
          <p:nvPr>
            <p:ph idx="1"/>
          </p:nvPr>
        </p:nvSpPr>
        <p:spPr>
          <a:xfrm>
            <a:off x="486830" y="1069587"/>
            <a:ext cx="8509240" cy="5256235"/>
          </a:xfrm>
        </p:spPr>
        <p:txBody>
          <a:bodyPr/>
          <a:lstStyle/>
          <a:p>
            <a:pPr>
              <a:spcBef>
                <a:spcPts val="368"/>
              </a:spcBef>
            </a:pPr>
            <a:r>
              <a:rPr lang="en-US" sz="2800" dirty="0" smtClean="0"/>
              <a:t>Design question #1:</a:t>
            </a:r>
            <a:r>
              <a:rPr lang="en-US" sz="2800" dirty="0" smtClean="0">
                <a:solidFill>
                  <a:srgbClr val="0000FF"/>
                </a:solidFill>
              </a:rPr>
              <a:t>  </a:t>
            </a:r>
            <a:r>
              <a:rPr lang="en-US" sz="2800" dirty="0"/>
              <a:t>How </a:t>
            </a:r>
            <a:r>
              <a:rPr lang="en-US" sz="2800" dirty="0" smtClean="0"/>
              <a:t>should </a:t>
            </a:r>
            <a:r>
              <a:rPr lang="en-US" sz="2800" dirty="0"/>
              <a:t>we build the ALU input circuit so that the ADD instr.</a:t>
            </a:r>
            <a:r>
              <a:rPr lang="en-US" sz="2800" dirty="0">
                <a:solidFill>
                  <a:srgbClr val="0000FF"/>
                </a:solidFill>
              </a:rPr>
              <a:t> </a:t>
            </a:r>
            <a:r>
              <a:rPr lang="en-US" sz="2800" dirty="0">
                <a:solidFill>
                  <a:srgbClr val="0070C0"/>
                </a:solidFill>
              </a:rPr>
              <a:t>sends the selected operands</a:t>
            </a:r>
            <a:r>
              <a:rPr lang="en-US" sz="2800" dirty="0"/>
              <a:t> </a:t>
            </a:r>
            <a:r>
              <a:rPr lang="en-US" sz="2800" dirty="0" err="1"/>
              <a:t>reg</a:t>
            </a:r>
            <a:r>
              <a:rPr lang="en-US" sz="2800" dirty="0"/>
              <a:t> A and </a:t>
            </a:r>
            <a:r>
              <a:rPr lang="en-US" sz="2800" dirty="0" err="1"/>
              <a:t>reg</a:t>
            </a:r>
            <a:r>
              <a:rPr lang="en-US" sz="2800" dirty="0"/>
              <a:t> B to the ALU, while the LOAD/STORE/JUMP </a:t>
            </a:r>
            <a:r>
              <a:rPr lang="en-US" sz="2800" dirty="0" err="1"/>
              <a:t>instrs</a:t>
            </a:r>
            <a:r>
              <a:rPr lang="en-US" sz="2800" dirty="0"/>
              <a:t>. </a:t>
            </a:r>
            <a:r>
              <a:rPr lang="en-US" sz="2800" dirty="0">
                <a:solidFill>
                  <a:srgbClr val="0070C0"/>
                </a:solidFill>
              </a:rPr>
              <a:t>send the selected operands</a:t>
            </a:r>
            <a:r>
              <a:rPr lang="en-US" sz="2800" dirty="0"/>
              <a:t> Offset and </a:t>
            </a:r>
            <a:r>
              <a:rPr lang="en-US" sz="2800" dirty="0" err="1"/>
              <a:t>reg</a:t>
            </a:r>
            <a:r>
              <a:rPr lang="en-US" sz="2800" dirty="0"/>
              <a:t> A to the ALU?</a:t>
            </a:r>
          </a:p>
          <a:p>
            <a:pPr lvl="1">
              <a:spcBef>
                <a:spcPts val="368"/>
              </a:spcBef>
            </a:pPr>
            <a:r>
              <a:rPr lang="en-US" sz="2400" dirty="0">
                <a:solidFill>
                  <a:srgbClr val="0000FF"/>
                </a:solidFill>
              </a:rPr>
              <a:t>Answer:  </a:t>
            </a:r>
            <a:r>
              <a:rPr lang="en-US" sz="2400" dirty="0"/>
              <a:t>use a MUX to select Offset or </a:t>
            </a:r>
            <a:r>
              <a:rPr lang="en-US" sz="2400" dirty="0" err="1"/>
              <a:t>reg</a:t>
            </a:r>
            <a:r>
              <a:rPr lang="en-US" sz="2400" dirty="0"/>
              <a:t> B as </a:t>
            </a:r>
            <a:r>
              <a:rPr lang="en-US" sz="2400" dirty="0" smtClean="0"/>
              <a:t>needed</a:t>
            </a:r>
            <a:br>
              <a:rPr lang="en-US" sz="2400" dirty="0" smtClean="0"/>
            </a:br>
            <a:endParaRPr lang="en-US" sz="2400" dirty="0" smtClean="0"/>
          </a:p>
          <a:p>
            <a:pPr>
              <a:spcBef>
                <a:spcPts val="368"/>
              </a:spcBef>
            </a:pPr>
            <a:r>
              <a:rPr lang="en-US" sz="2800" dirty="0" smtClean="0"/>
              <a:t>Design question #2:  What must the design include </a:t>
            </a:r>
            <a:r>
              <a:rPr lang="en-US" sz="2800" dirty="0" smtClean="0">
                <a:solidFill>
                  <a:srgbClr val="0070C0"/>
                </a:solidFill>
              </a:rPr>
              <a:t>to permit sending the Offset to the ALU</a:t>
            </a:r>
            <a:r>
              <a:rPr lang="en-US" sz="2800" dirty="0" smtClean="0"/>
              <a:t>?</a:t>
            </a:r>
          </a:p>
          <a:p>
            <a:pPr lvl="1">
              <a:spcBef>
                <a:spcPts val="368"/>
              </a:spcBef>
            </a:pPr>
            <a:r>
              <a:rPr lang="en-US" sz="2400" dirty="0" smtClean="0">
                <a:solidFill>
                  <a:srgbClr val="0070C0"/>
                </a:solidFill>
              </a:rPr>
              <a:t>Answer:</a:t>
            </a:r>
            <a:r>
              <a:rPr lang="en-US" sz="2400" dirty="0" smtClean="0"/>
              <a:t>  the 15-bit size of the Offset must be increase to 32 bits without changing the value of the Offset:  </a:t>
            </a:r>
            <a:r>
              <a:rPr lang="en-US" sz="2400" dirty="0" smtClean="0">
                <a:solidFill>
                  <a:srgbClr val="0070C0"/>
                </a:solidFill>
              </a:rPr>
              <a:t>sign extend</a:t>
            </a:r>
            <a:endParaRPr lang="en-US" sz="2400" dirty="0">
              <a:solidFill>
                <a:srgbClr val="0070C0"/>
              </a:solidFill>
            </a:endParaRP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35</a:t>
            </a:fld>
            <a:endParaRPr lang="en-US"/>
          </a:p>
        </p:txBody>
      </p:sp>
    </p:spTree>
    <p:extLst>
      <p:ext uri="{BB962C8B-B14F-4D97-AF65-F5344CB8AC3E}">
        <p14:creationId xmlns:p14="http://schemas.microsoft.com/office/powerpoint/2010/main" val="38679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Arithmetic/</a:t>
            </a:r>
            <a:r>
              <a:rPr lang="en-US" dirty="0" smtClean="0"/>
              <a:t>Logic Unit (</a:t>
            </a:r>
            <a:r>
              <a:rPr lang="en-US" dirty="0" err="1" smtClean="0"/>
              <a:t>ALU</a:t>
            </a:r>
            <a:r>
              <a:rPr lang="en-US" dirty="0" smtClean="0"/>
              <a:t>) in action</a:t>
            </a:r>
            <a:endParaRPr lang="en-US" dirty="0"/>
          </a:p>
        </p:txBody>
      </p:sp>
      <p:pic>
        <p:nvPicPr>
          <p:cNvPr id="6" name="Content Placeholder 5" descr="figure-6.8.jpeg"/>
          <p:cNvPicPr>
            <a:picLocks noGrp="1" noChangeAspect="1"/>
          </p:cNvPicPr>
          <p:nvPr>
            <p:ph idx="1"/>
          </p:nvPr>
        </p:nvPicPr>
        <p:blipFill rotWithShape="1">
          <a:blip r:embed="rId2">
            <a:extLst>
              <a:ext uri="{28A0092B-C50C-407E-A947-70E740481C1C}">
                <a14:useLocalDpi xmlns:a14="http://schemas.microsoft.com/office/drawing/2010/main" val="0"/>
              </a:ext>
            </a:extLst>
          </a:blip>
          <a:srcRect l="-6672" r="-6672" b="18084"/>
          <a:stretch/>
        </p:blipFill>
        <p:spPr>
          <a:xfrm>
            <a:off x="105313" y="1180955"/>
            <a:ext cx="8933375" cy="4369454"/>
          </a:xfrm>
        </p:spPr>
      </p:pic>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36</a:t>
            </a:fld>
            <a:endParaRPr lang="en-US"/>
          </a:p>
        </p:txBody>
      </p:sp>
      <p:sp>
        <p:nvSpPr>
          <p:cNvPr id="7" name="TextBox 6"/>
          <p:cNvSpPr txBox="1"/>
          <p:nvPr/>
        </p:nvSpPr>
        <p:spPr>
          <a:xfrm>
            <a:off x="4448632" y="3213073"/>
            <a:ext cx="1960460" cy="277897"/>
          </a:xfrm>
          <a:prstGeom prst="rect">
            <a:avLst/>
          </a:prstGeom>
          <a:noFill/>
        </p:spPr>
        <p:txBody>
          <a:bodyPr wrap="square" rtlCol="0">
            <a:spAutoFit/>
          </a:bodyPr>
          <a:lstStyle/>
          <a:p>
            <a:pPr>
              <a:lnSpc>
                <a:spcPct val="60000"/>
              </a:lnSpc>
            </a:pPr>
            <a:r>
              <a:rPr lang="en-US" smtClean="0">
                <a:solidFill>
                  <a:srgbClr val="FF6600"/>
                </a:solidFill>
              </a:rPr>
              <a:t>reg</a:t>
            </a:r>
            <a:r>
              <a:rPr lang="en-US" dirty="0" smtClean="0">
                <a:solidFill>
                  <a:srgbClr val="FF6600"/>
                </a:solidFill>
              </a:rPr>
              <a:t> A 32-bit value</a:t>
            </a:r>
            <a:endParaRPr lang="en-US" dirty="0">
              <a:solidFill>
                <a:srgbClr val="FF6600"/>
              </a:solidFill>
            </a:endParaRPr>
          </a:p>
        </p:txBody>
      </p:sp>
      <p:sp>
        <p:nvSpPr>
          <p:cNvPr id="8" name="TextBox 7"/>
          <p:cNvSpPr txBox="1"/>
          <p:nvPr/>
        </p:nvSpPr>
        <p:spPr>
          <a:xfrm>
            <a:off x="4455887" y="3578433"/>
            <a:ext cx="1843314" cy="258532"/>
          </a:xfrm>
          <a:prstGeom prst="rect">
            <a:avLst/>
          </a:prstGeom>
          <a:noFill/>
        </p:spPr>
        <p:txBody>
          <a:bodyPr wrap="square" rtlCol="0">
            <a:spAutoFit/>
          </a:bodyPr>
          <a:lstStyle/>
          <a:p>
            <a:pPr>
              <a:lnSpc>
                <a:spcPct val="60000"/>
              </a:lnSpc>
            </a:pPr>
            <a:r>
              <a:rPr lang="en-US" dirty="0" err="1" smtClean="0">
                <a:solidFill>
                  <a:srgbClr val="FF6600"/>
                </a:solidFill>
              </a:rPr>
              <a:t>reg</a:t>
            </a:r>
            <a:r>
              <a:rPr lang="en-US" dirty="0" smtClean="0">
                <a:solidFill>
                  <a:srgbClr val="FF6600"/>
                </a:solidFill>
              </a:rPr>
              <a:t> B 32-bit</a:t>
            </a:r>
            <a:r>
              <a:rPr lang="en-US" dirty="0">
                <a:solidFill>
                  <a:srgbClr val="FF6600"/>
                </a:solidFill>
              </a:rPr>
              <a:t>s</a:t>
            </a:r>
          </a:p>
        </p:txBody>
      </p:sp>
      <p:sp>
        <p:nvSpPr>
          <p:cNvPr id="10" name="TextBox 9"/>
          <p:cNvSpPr txBox="1"/>
          <p:nvPr/>
        </p:nvSpPr>
        <p:spPr>
          <a:xfrm>
            <a:off x="5149316" y="4221107"/>
            <a:ext cx="873102" cy="494494"/>
          </a:xfrm>
          <a:prstGeom prst="rect">
            <a:avLst/>
          </a:prstGeom>
          <a:solidFill>
            <a:schemeClr val="bg1"/>
          </a:solidFill>
          <a:ln w="38100" cmpd="sng">
            <a:solidFill>
              <a:srgbClr val="FC6400"/>
            </a:solidFill>
          </a:ln>
        </p:spPr>
        <p:txBody>
          <a:bodyPr wrap="square" rtlCol="0">
            <a:spAutoFit/>
          </a:bodyPr>
          <a:lstStyle/>
          <a:p>
            <a:pPr algn="ctr">
              <a:lnSpc>
                <a:spcPct val="80000"/>
              </a:lnSpc>
            </a:pPr>
            <a:r>
              <a:rPr lang="en-US" sz="1600" dirty="0" smtClean="0">
                <a:solidFill>
                  <a:srgbClr val="FC6400"/>
                </a:solidFill>
              </a:rPr>
              <a:t>Sign extend</a:t>
            </a:r>
            <a:endParaRPr lang="en-US" sz="1600" dirty="0">
              <a:solidFill>
                <a:srgbClr val="FC6400"/>
              </a:solidFill>
            </a:endParaRPr>
          </a:p>
        </p:txBody>
      </p:sp>
      <p:grpSp>
        <p:nvGrpSpPr>
          <p:cNvPr id="24" name="Group 23"/>
          <p:cNvGrpSpPr/>
          <p:nvPr/>
        </p:nvGrpSpPr>
        <p:grpSpPr>
          <a:xfrm>
            <a:off x="5647228" y="1472935"/>
            <a:ext cx="1031868" cy="2351740"/>
            <a:chOff x="5647228" y="1472935"/>
            <a:chExt cx="1031868" cy="2351740"/>
          </a:xfrm>
        </p:grpSpPr>
        <p:sp>
          <p:nvSpPr>
            <p:cNvPr id="11" name="TextBox 10"/>
            <p:cNvSpPr txBox="1"/>
            <p:nvPr/>
          </p:nvSpPr>
          <p:spPr>
            <a:xfrm>
              <a:off x="5647228" y="1472935"/>
              <a:ext cx="1031868" cy="646331"/>
            </a:xfrm>
            <a:prstGeom prst="rect">
              <a:avLst/>
            </a:prstGeom>
            <a:noFill/>
            <a:ln w="12700">
              <a:solidFill>
                <a:schemeClr val="tx1"/>
              </a:solidFill>
            </a:ln>
          </p:spPr>
          <p:txBody>
            <a:bodyPr wrap="square" rtlCol="0">
              <a:spAutoFit/>
            </a:bodyPr>
            <a:lstStyle/>
            <a:p>
              <a:r>
                <a:rPr lang="en-US" dirty="0" smtClean="0"/>
                <a:t>Selected operand</a:t>
              </a:r>
              <a:endParaRPr lang="en-US" dirty="0"/>
            </a:p>
          </p:txBody>
        </p:sp>
        <p:cxnSp>
          <p:nvCxnSpPr>
            <p:cNvPr id="13" name="Straight Arrow Connector 12"/>
            <p:cNvCxnSpPr>
              <a:stCxn id="11" idx="2"/>
            </p:cNvCxnSpPr>
            <p:nvPr/>
          </p:nvCxnSpPr>
          <p:spPr bwMode="auto">
            <a:xfrm flipH="1">
              <a:off x="6133388" y="2119266"/>
              <a:ext cx="29774" cy="1705409"/>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23" name="Group 22"/>
          <p:cNvGrpSpPr/>
          <p:nvPr/>
        </p:nvGrpSpPr>
        <p:grpSpPr>
          <a:xfrm>
            <a:off x="5536257" y="4072231"/>
            <a:ext cx="3295686" cy="958213"/>
            <a:chOff x="5536257" y="4072231"/>
            <a:chExt cx="3295686" cy="958213"/>
          </a:xfrm>
        </p:grpSpPr>
        <p:sp>
          <p:nvSpPr>
            <p:cNvPr id="19" name="TextBox 18"/>
            <p:cNvSpPr txBox="1"/>
            <p:nvPr/>
          </p:nvSpPr>
          <p:spPr>
            <a:xfrm>
              <a:off x="6619546" y="4473240"/>
              <a:ext cx="2212397" cy="557204"/>
            </a:xfrm>
            <a:prstGeom prst="rect">
              <a:avLst/>
            </a:prstGeom>
            <a:noFill/>
          </p:spPr>
          <p:txBody>
            <a:bodyPr wrap="square" rtlCol="0">
              <a:spAutoFit/>
            </a:bodyPr>
            <a:lstStyle/>
            <a:p>
              <a:pPr>
                <a:lnSpc>
                  <a:spcPts val="1760"/>
                </a:lnSpc>
              </a:pPr>
              <a:r>
                <a:rPr lang="en-US" dirty="0" smtClean="0">
                  <a:solidFill>
                    <a:srgbClr val="FF6600"/>
                  </a:solidFill>
                </a:rPr>
                <a:t>32-bit sign extended offset value</a:t>
              </a:r>
              <a:endParaRPr lang="en-US" dirty="0">
                <a:solidFill>
                  <a:srgbClr val="FF6600"/>
                </a:solidFill>
              </a:endParaRPr>
            </a:p>
          </p:txBody>
        </p:sp>
        <p:cxnSp>
          <p:nvCxnSpPr>
            <p:cNvPr id="20" name="Straight Arrow Connector 19"/>
            <p:cNvCxnSpPr/>
            <p:nvPr/>
          </p:nvCxnSpPr>
          <p:spPr bwMode="auto">
            <a:xfrm flipH="1" flipV="1">
              <a:off x="5536257" y="4072231"/>
              <a:ext cx="634150" cy="88522"/>
            </a:xfrm>
            <a:prstGeom prst="straightConnector1">
              <a:avLst/>
            </a:prstGeom>
            <a:solidFill>
              <a:schemeClr val="accent1"/>
            </a:solidFill>
            <a:ln w="19050" cap="flat" cmpd="sng" algn="ctr">
              <a:solidFill>
                <a:srgbClr val="FF66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4" name="Straight Arrow Connector 43"/>
            <p:cNvCxnSpPr>
              <a:stCxn id="19" idx="1"/>
            </p:cNvCxnSpPr>
            <p:nvPr/>
          </p:nvCxnSpPr>
          <p:spPr bwMode="auto">
            <a:xfrm flipH="1" flipV="1">
              <a:off x="6163162" y="4160753"/>
              <a:ext cx="456384" cy="591089"/>
            </a:xfrm>
            <a:prstGeom prst="straightConnector1">
              <a:avLst/>
            </a:prstGeom>
            <a:solidFill>
              <a:schemeClr val="accent1"/>
            </a:solidFill>
            <a:ln w="19050" cap="flat" cmpd="sng" algn="ctr">
              <a:solidFill>
                <a:srgbClr val="FF6600"/>
              </a:solidFill>
              <a:prstDash val="solid"/>
              <a:round/>
              <a:headEnd type="none" w="med" len="med"/>
              <a:tailEnd type="non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30" name="Group 29"/>
          <p:cNvGrpSpPr/>
          <p:nvPr/>
        </p:nvGrpSpPr>
        <p:grpSpPr>
          <a:xfrm>
            <a:off x="5536256" y="4842933"/>
            <a:ext cx="3469198" cy="560771"/>
            <a:chOff x="5536256" y="4842933"/>
            <a:chExt cx="3469198" cy="560771"/>
          </a:xfrm>
        </p:grpSpPr>
        <p:sp>
          <p:nvSpPr>
            <p:cNvPr id="14" name="TextBox 13"/>
            <p:cNvSpPr txBox="1"/>
            <p:nvPr/>
          </p:nvSpPr>
          <p:spPr>
            <a:xfrm>
              <a:off x="6577830" y="5034372"/>
              <a:ext cx="2427624" cy="369332"/>
            </a:xfrm>
            <a:prstGeom prst="rect">
              <a:avLst/>
            </a:prstGeom>
            <a:noFill/>
          </p:spPr>
          <p:txBody>
            <a:bodyPr wrap="square" rtlCol="0">
              <a:spAutoFit/>
            </a:bodyPr>
            <a:lstStyle/>
            <a:p>
              <a:r>
                <a:rPr lang="en-US" dirty="0" smtClean="0">
                  <a:solidFill>
                    <a:srgbClr val="FF6600"/>
                  </a:solidFill>
                </a:rPr>
                <a:t>15 bit offset in 2’s comp</a:t>
              </a:r>
              <a:endParaRPr lang="en-US" dirty="0">
                <a:solidFill>
                  <a:srgbClr val="FF6600"/>
                </a:solidFill>
              </a:endParaRPr>
            </a:p>
          </p:txBody>
        </p:sp>
        <p:cxnSp>
          <p:nvCxnSpPr>
            <p:cNvPr id="26" name="Straight Arrow Connector 25"/>
            <p:cNvCxnSpPr>
              <a:stCxn id="14" idx="1"/>
            </p:cNvCxnSpPr>
            <p:nvPr/>
          </p:nvCxnSpPr>
          <p:spPr bwMode="auto">
            <a:xfrm flipH="1" flipV="1">
              <a:off x="5536256" y="4842933"/>
              <a:ext cx="1041574" cy="376105"/>
            </a:xfrm>
            <a:prstGeom prst="straightConnector1">
              <a:avLst/>
            </a:prstGeom>
            <a:solidFill>
              <a:schemeClr val="accent1"/>
            </a:solidFill>
            <a:ln w="12700" cap="flat" cmpd="sng" algn="ctr">
              <a:solidFill>
                <a:srgbClr val="FF66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28" name="TextBox 27"/>
          <p:cNvSpPr txBox="1"/>
          <p:nvPr/>
        </p:nvSpPr>
        <p:spPr>
          <a:xfrm>
            <a:off x="488472" y="5533533"/>
            <a:ext cx="8167057" cy="923330"/>
          </a:xfrm>
          <a:prstGeom prst="rect">
            <a:avLst/>
          </a:prstGeom>
          <a:noFill/>
          <a:ln w="19050" cmpd="sng">
            <a:solidFill>
              <a:schemeClr val="tx1"/>
            </a:solidFill>
          </a:ln>
        </p:spPr>
        <p:txBody>
          <a:bodyPr wrap="square" rtlCol="0">
            <a:spAutoFit/>
          </a:bodyPr>
          <a:lstStyle/>
          <a:p>
            <a:r>
              <a:rPr lang="en-US" dirty="0" smtClean="0"/>
              <a:t>Mux circuit chooses 1 of 2</a:t>
            </a:r>
            <a:r>
              <a:rPr lang="en-US" baseline="30000" dirty="0"/>
              <a:t>1</a:t>
            </a:r>
            <a:r>
              <a:rPr lang="en-US" dirty="0" smtClean="0"/>
              <a:t> inputs to connect to ALU.  Mux must receive a 1-bit signal controlling which 1 of 2</a:t>
            </a:r>
            <a:r>
              <a:rPr lang="en-US" baseline="30000" dirty="0"/>
              <a:t>1</a:t>
            </a:r>
            <a:r>
              <a:rPr lang="en-US" dirty="0" smtClean="0"/>
              <a:t> inputs is selected.  </a:t>
            </a:r>
            <a:r>
              <a:rPr lang="en-US" dirty="0" smtClean="0">
                <a:solidFill>
                  <a:srgbClr val="FC6400"/>
                </a:solidFill>
              </a:rPr>
              <a:t>Mux control input wire (1-bit pointer to sign-extended offset or to </a:t>
            </a:r>
            <a:r>
              <a:rPr lang="en-US" dirty="0" err="1" smtClean="0">
                <a:solidFill>
                  <a:srgbClr val="FC6400"/>
                </a:solidFill>
              </a:rPr>
              <a:t>reg</a:t>
            </a:r>
            <a:r>
              <a:rPr lang="en-US" dirty="0" smtClean="0">
                <a:solidFill>
                  <a:srgbClr val="FC6400"/>
                </a:solidFill>
              </a:rPr>
              <a:t> B) is abstracted out of diagram.</a:t>
            </a:r>
            <a:r>
              <a:rPr lang="en-US" dirty="0" smtClean="0"/>
              <a:t> </a:t>
            </a:r>
            <a:endParaRPr lang="en-US" dirty="0"/>
          </a:p>
        </p:txBody>
      </p:sp>
      <p:grpSp>
        <p:nvGrpSpPr>
          <p:cNvPr id="31" name="Group 30"/>
          <p:cNvGrpSpPr/>
          <p:nvPr/>
        </p:nvGrpSpPr>
        <p:grpSpPr>
          <a:xfrm>
            <a:off x="6577830" y="3869234"/>
            <a:ext cx="2152692" cy="646331"/>
            <a:chOff x="6425429" y="4344814"/>
            <a:chExt cx="2152692" cy="646331"/>
          </a:xfrm>
        </p:grpSpPr>
        <p:sp>
          <p:nvSpPr>
            <p:cNvPr id="32" name="TextBox 31"/>
            <p:cNvSpPr txBox="1"/>
            <p:nvPr/>
          </p:nvSpPr>
          <p:spPr>
            <a:xfrm>
              <a:off x="6970376" y="4344814"/>
              <a:ext cx="1607745" cy="646331"/>
            </a:xfrm>
            <a:prstGeom prst="rect">
              <a:avLst/>
            </a:prstGeom>
            <a:noFill/>
            <a:ln w="12700">
              <a:solidFill>
                <a:schemeClr val="tx1"/>
              </a:solidFill>
            </a:ln>
          </p:spPr>
          <p:txBody>
            <a:bodyPr wrap="square" rtlCol="0">
              <a:spAutoFit/>
            </a:bodyPr>
            <a:lstStyle/>
            <a:p>
              <a:r>
                <a:rPr lang="en-US" dirty="0" err="1" smtClean="0"/>
                <a:t>Opcode</a:t>
              </a:r>
              <a:r>
                <a:rPr lang="en-US" dirty="0" smtClean="0"/>
                <a:t> bits to control </a:t>
              </a:r>
              <a:r>
                <a:rPr lang="en-US" dirty="0" err="1" smtClean="0"/>
                <a:t>ALU</a:t>
              </a:r>
              <a:endParaRPr lang="en-US" dirty="0"/>
            </a:p>
          </p:txBody>
        </p:sp>
        <p:cxnSp>
          <p:nvCxnSpPr>
            <p:cNvPr id="33" name="Straight Arrow Connector 32"/>
            <p:cNvCxnSpPr>
              <a:stCxn id="32" idx="1"/>
            </p:cNvCxnSpPr>
            <p:nvPr/>
          </p:nvCxnSpPr>
          <p:spPr bwMode="auto">
            <a:xfrm flipH="1">
              <a:off x="6425429" y="4667980"/>
              <a:ext cx="544947" cy="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90827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dissolv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dissolv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dissolve">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dissolve">
                                      <p:cBhvr>
                                        <p:cTn id="4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animBg="1"/>
      <p:bldP spid="2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dirty="0" smtClean="0"/>
              <a:t>ALU has produced </a:t>
            </a:r>
            <a:r>
              <a:rPr lang="en-US" sz="2800" smtClean="0"/>
              <a:t>a result; what next?</a:t>
            </a:r>
            <a:endParaRPr lang="en-US" sz="2800"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37</a:t>
            </a:fld>
            <a:endParaRPr lang="en-US"/>
          </a:p>
        </p:txBody>
      </p:sp>
      <p:grpSp>
        <p:nvGrpSpPr>
          <p:cNvPr id="13" name="Group 12"/>
          <p:cNvGrpSpPr/>
          <p:nvPr/>
        </p:nvGrpSpPr>
        <p:grpSpPr>
          <a:xfrm>
            <a:off x="957942" y="1299029"/>
            <a:ext cx="7228116" cy="4361542"/>
            <a:chOff x="537030" y="1299029"/>
            <a:chExt cx="7228116" cy="4361542"/>
          </a:xfrm>
        </p:grpSpPr>
        <p:pic>
          <p:nvPicPr>
            <p:cNvPr id="7" name="Content Placeholder 5" descr="figure-6.8.jpeg"/>
            <p:cNvPicPr>
              <a:picLocks noChangeAspect="1"/>
            </p:cNvPicPr>
            <p:nvPr/>
          </p:nvPicPr>
          <p:blipFill rotWithShape="1">
            <a:blip r:embed="rId2">
              <a:extLst>
                <a:ext uri="{28A0092B-C50C-407E-A947-70E740481C1C}">
                  <a14:useLocalDpi xmlns:a14="http://schemas.microsoft.com/office/drawing/2010/main" val="0"/>
                </a:ext>
              </a:extLst>
            </a:blip>
            <a:srcRect l="4421" t="2214" r="3869" b="16019"/>
            <a:stretch/>
          </p:blipFill>
          <p:spPr>
            <a:xfrm>
              <a:off x="537030" y="1299029"/>
              <a:ext cx="7228116" cy="4361542"/>
            </a:xfrm>
            <a:prstGeom prst="rect">
              <a:avLst/>
            </a:prstGeom>
          </p:spPr>
        </p:pic>
        <p:sp>
          <p:nvSpPr>
            <p:cNvPr id="10" name="Rectangle 9"/>
            <p:cNvSpPr/>
            <p:nvPr/>
          </p:nvSpPr>
          <p:spPr bwMode="auto">
            <a:xfrm>
              <a:off x="5101771" y="2227943"/>
              <a:ext cx="1030515" cy="776514"/>
            </a:xfrm>
            <a:prstGeom prst="rect">
              <a:avLst/>
            </a:prstGeom>
            <a:solidFill>
              <a:schemeClr val="bg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1" name="Rectangle 10"/>
            <p:cNvSpPr/>
            <p:nvPr/>
          </p:nvSpPr>
          <p:spPr bwMode="auto">
            <a:xfrm>
              <a:off x="4630058" y="2619824"/>
              <a:ext cx="1030515" cy="776514"/>
            </a:xfrm>
            <a:prstGeom prst="rect">
              <a:avLst/>
            </a:prstGeom>
            <a:solidFill>
              <a:schemeClr val="bg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2" name="Rectangle 11"/>
            <p:cNvSpPr/>
            <p:nvPr/>
          </p:nvSpPr>
          <p:spPr bwMode="auto">
            <a:xfrm>
              <a:off x="4622801" y="3432423"/>
              <a:ext cx="1030515" cy="232434"/>
            </a:xfrm>
            <a:prstGeom prst="rect">
              <a:avLst/>
            </a:prstGeom>
            <a:solidFill>
              <a:schemeClr val="bg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grpSp>
    </p:spTree>
    <p:extLst>
      <p:ext uri="{BB962C8B-B14F-4D97-AF65-F5344CB8AC3E}">
        <p14:creationId xmlns:p14="http://schemas.microsoft.com/office/powerpoint/2010/main" val="10099091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dirty="0" smtClean="0"/>
              <a:t>Time to:  </a:t>
            </a:r>
            <a:r>
              <a:rPr lang="en-US" sz="2800" dirty="0"/>
              <a:t>4) Write </a:t>
            </a:r>
            <a:r>
              <a:rPr lang="en-US" sz="2800" dirty="0" smtClean="0"/>
              <a:t>result </a:t>
            </a:r>
            <a:r>
              <a:rPr lang="en-US" sz="2800" dirty="0"/>
              <a:t>into specified </a:t>
            </a:r>
            <a:r>
              <a:rPr lang="en-US" sz="2800" dirty="0" smtClean="0"/>
              <a:t>location  </a:t>
            </a:r>
            <a:endParaRPr lang="en-US" sz="2800" dirty="0"/>
          </a:p>
        </p:txBody>
      </p:sp>
      <p:sp>
        <p:nvSpPr>
          <p:cNvPr id="3" name="Content Placeholder 2"/>
          <p:cNvSpPr>
            <a:spLocks noGrp="1"/>
          </p:cNvSpPr>
          <p:nvPr>
            <p:ph idx="1"/>
          </p:nvPr>
        </p:nvSpPr>
        <p:spPr/>
        <p:txBody>
          <a:bodyPr/>
          <a:lstStyle/>
          <a:p>
            <a:r>
              <a:rPr lang="en-US" dirty="0" smtClean="0"/>
              <a:t>What are the results and where do they go?</a:t>
            </a:r>
          </a:p>
          <a:p>
            <a:pPr lvl="1"/>
            <a:r>
              <a:rPr lang="en-US" dirty="0" smtClean="0"/>
              <a:t>ADD:  ALU output is the result, deliver to </a:t>
            </a:r>
            <a:r>
              <a:rPr lang="en-US" dirty="0" err="1" smtClean="0">
                <a:solidFill>
                  <a:srgbClr val="0000FF"/>
                </a:solidFill>
              </a:rPr>
              <a:t>dst</a:t>
            </a:r>
            <a:r>
              <a:rPr lang="en-US" dirty="0" smtClean="0">
                <a:solidFill>
                  <a:srgbClr val="0000FF"/>
                </a:solidFill>
              </a:rPr>
              <a:t> </a:t>
            </a:r>
            <a:r>
              <a:rPr lang="en-US" dirty="0" err="1" smtClean="0">
                <a:solidFill>
                  <a:srgbClr val="0000FF"/>
                </a:solidFill>
              </a:rPr>
              <a:t>reg</a:t>
            </a:r>
            <a:endParaRPr lang="en-US" dirty="0" smtClean="0">
              <a:solidFill>
                <a:srgbClr val="0000FF"/>
              </a:solidFill>
            </a:endParaRPr>
          </a:p>
          <a:p>
            <a:pPr lvl="1"/>
            <a:r>
              <a:rPr lang="en-US" dirty="0"/>
              <a:t>JUMP:  </a:t>
            </a:r>
            <a:r>
              <a:rPr lang="en-US" dirty="0" err="1"/>
              <a:t>ALU</a:t>
            </a:r>
            <a:r>
              <a:rPr lang="en-US" dirty="0"/>
              <a:t> output is </a:t>
            </a:r>
            <a:r>
              <a:rPr lang="en-US" dirty="0" err="1"/>
              <a:t>Next_instruction_pointer</a:t>
            </a:r>
            <a:r>
              <a:rPr lang="en-US" dirty="0"/>
              <a:t>, must </a:t>
            </a:r>
            <a:r>
              <a:rPr lang="en-US" dirty="0">
                <a:solidFill>
                  <a:srgbClr val="0000FF"/>
                </a:solidFill>
              </a:rPr>
              <a:t>deliver to </a:t>
            </a:r>
            <a:r>
              <a:rPr lang="en-US" dirty="0" err="1">
                <a:solidFill>
                  <a:srgbClr val="0000FF"/>
                </a:solidFill>
              </a:rPr>
              <a:t>Instruction_pointer_register</a:t>
            </a:r>
            <a:endParaRPr lang="en-US" dirty="0">
              <a:solidFill>
                <a:srgbClr val="0000FF"/>
              </a:solidFill>
            </a:endParaRPr>
          </a:p>
          <a:p>
            <a:pPr lvl="1"/>
            <a:r>
              <a:rPr lang="en-US" dirty="0" smtClean="0"/>
              <a:t>LOAD:  ALU output is </a:t>
            </a:r>
            <a:r>
              <a:rPr lang="en-US" dirty="0" smtClean="0">
                <a:solidFill>
                  <a:srgbClr val="0000FF"/>
                </a:solidFill>
              </a:rPr>
              <a:t>pointer that must be send to data memory</a:t>
            </a:r>
            <a:r>
              <a:rPr lang="en-US" dirty="0" smtClean="0"/>
              <a:t>, which then produces </a:t>
            </a:r>
            <a:r>
              <a:rPr lang="en-US" dirty="0" smtClean="0">
                <a:solidFill>
                  <a:srgbClr val="0000FF"/>
                </a:solidFill>
              </a:rPr>
              <a:t>copy of the location contents which, finally, must be written</a:t>
            </a:r>
            <a:r>
              <a:rPr lang="en-US" dirty="0" smtClean="0"/>
              <a:t> into </a:t>
            </a:r>
            <a:r>
              <a:rPr lang="en-US" dirty="0" err="1" smtClean="0">
                <a:solidFill>
                  <a:srgbClr val="0000FF"/>
                </a:solidFill>
              </a:rPr>
              <a:t>dst</a:t>
            </a:r>
            <a:r>
              <a:rPr lang="en-US" dirty="0" smtClean="0">
                <a:solidFill>
                  <a:srgbClr val="0000FF"/>
                </a:solidFill>
              </a:rPr>
              <a:t> </a:t>
            </a:r>
            <a:r>
              <a:rPr lang="en-US" dirty="0" err="1" smtClean="0">
                <a:solidFill>
                  <a:srgbClr val="0000FF"/>
                </a:solidFill>
              </a:rPr>
              <a:t>reg</a:t>
            </a:r>
            <a:r>
              <a:rPr lang="en-US" dirty="0" smtClean="0"/>
              <a:t> </a:t>
            </a:r>
          </a:p>
          <a:p>
            <a:pPr lvl="1"/>
            <a:r>
              <a:rPr lang="en-US" dirty="0" smtClean="0"/>
              <a:t>STORE:  </a:t>
            </a:r>
            <a:r>
              <a:rPr lang="en-US" dirty="0" err="1" smtClean="0"/>
              <a:t>ALU</a:t>
            </a:r>
            <a:r>
              <a:rPr lang="en-US" dirty="0" smtClean="0"/>
              <a:t> output is </a:t>
            </a:r>
            <a:r>
              <a:rPr lang="en-US" dirty="0" smtClean="0">
                <a:solidFill>
                  <a:srgbClr val="0000FF"/>
                </a:solidFill>
              </a:rPr>
              <a:t>pointer that must be sent to data memory</a:t>
            </a:r>
            <a:r>
              <a:rPr lang="en-US" dirty="0" smtClean="0"/>
              <a:t> </a:t>
            </a:r>
            <a:r>
              <a:rPr lang="en-US" dirty="0" smtClean="0">
                <a:solidFill>
                  <a:srgbClr val="00B050"/>
                </a:solidFill>
              </a:rPr>
              <a:t>along with the value from </a:t>
            </a:r>
            <a:r>
              <a:rPr lang="en-US" dirty="0" err="1" smtClean="0">
                <a:solidFill>
                  <a:srgbClr val="00B050"/>
                </a:solidFill>
              </a:rPr>
              <a:t>reg</a:t>
            </a:r>
            <a:r>
              <a:rPr lang="en-US" dirty="0" smtClean="0">
                <a:solidFill>
                  <a:srgbClr val="00B050"/>
                </a:solidFill>
              </a:rPr>
              <a:t> B</a:t>
            </a:r>
            <a:r>
              <a:rPr lang="en-US" dirty="0" smtClean="0"/>
              <a:t> </a:t>
            </a:r>
            <a:r>
              <a:rPr lang="en-US" dirty="0" smtClean="0">
                <a:solidFill>
                  <a:srgbClr val="00B050"/>
                </a:solidFill>
              </a:rPr>
              <a:t>to be written</a:t>
            </a:r>
            <a:r>
              <a:rPr lang="en-US" dirty="0" smtClean="0">
                <a:solidFill>
                  <a:srgbClr val="0000FF"/>
                </a:solidFill>
              </a:rPr>
              <a:t> into the data memory location</a:t>
            </a:r>
          </a:p>
          <a:p>
            <a:pPr lvl="1"/>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38</a:t>
            </a:fld>
            <a:endParaRPr lang="en-US"/>
          </a:p>
        </p:txBody>
      </p:sp>
    </p:spTree>
    <p:extLst>
      <p:ext uri="{BB962C8B-B14F-4D97-AF65-F5344CB8AC3E}">
        <p14:creationId xmlns:p14="http://schemas.microsoft.com/office/powerpoint/2010/main" val="29158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 ADD result where it belongs</a:t>
            </a:r>
            <a:endParaRPr lang="en-US" dirty="0"/>
          </a:p>
        </p:txBody>
      </p:sp>
      <p:pic>
        <p:nvPicPr>
          <p:cNvPr id="6" name="Content Placeholder 5" descr="figure-6.9.jpeg"/>
          <p:cNvPicPr>
            <a:picLocks noGrp="1" noChangeAspect="1"/>
          </p:cNvPicPr>
          <p:nvPr>
            <p:ph idx="1"/>
          </p:nvPr>
        </p:nvPicPr>
        <p:blipFill rotWithShape="1">
          <a:blip r:embed="rId2">
            <a:extLst>
              <a:ext uri="{28A0092B-C50C-407E-A947-70E740481C1C}">
                <a14:useLocalDpi xmlns:a14="http://schemas.microsoft.com/office/drawing/2010/main" val="0"/>
              </a:ext>
            </a:extLst>
          </a:blip>
          <a:srcRect l="-10297" t="2215" r="-10297" b="17044"/>
          <a:stretch/>
        </p:blipFill>
        <p:spPr>
          <a:xfrm>
            <a:off x="105312" y="1078992"/>
            <a:ext cx="8933377" cy="4306824"/>
          </a:xfrm>
        </p:spPr>
      </p:pic>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39</a:t>
            </a:fld>
            <a:endParaRPr lang="en-US"/>
          </a:p>
        </p:txBody>
      </p:sp>
      <p:grpSp>
        <p:nvGrpSpPr>
          <p:cNvPr id="82" name="Group 81"/>
          <p:cNvGrpSpPr/>
          <p:nvPr/>
        </p:nvGrpSpPr>
        <p:grpSpPr>
          <a:xfrm>
            <a:off x="3686901" y="1457606"/>
            <a:ext cx="2854577" cy="2640367"/>
            <a:chOff x="3686901" y="1667918"/>
            <a:chExt cx="2854577" cy="2640367"/>
          </a:xfrm>
        </p:grpSpPr>
        <p:grpSp>
          <p:nvGrpSpPr>
            <p:cNvPr id="24" name="Group 23"/>
            <p:cNvGrpSpPr/>
            <p:nvPr/>
          </p:nvGrpSpPr>
          <p:grpSpPr>
            <a:xfrm>
              <a:off x="3686901" y="1680309"/>
              <a:ext cx="2854577" cy="2627976"/>
              <a:chOff x="3686901" y="1680309"/>
              <a:chExt cx="2854577" cy="2627976"/>
            </a:xfrm>
          </p:grpSpPr>
          <p:cxnSp>
            <p:nvCxnSpPr>
              <p:cNvPr id="8" name="Straight Connector 7"/>
              <p:cNvCxnSpPr/>
              <p:nvPr/>
            </p:nvCxnSpPr>
            <p:spPr bwMode="auto">
              <a:xfrm>
                <a:off x="6447692" y="3712310"/>
                <a:ext cx="93786" cy="0"/>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 name="Straight Connector 8"/>
              <p:cNvCxnSpPr/>
              <p:nvPr/>
            </p:nvCxnSpPr>
            <p:spPr bwMode="auto">
              <a:xfrm flipV="1">
                <a:off x="6541478" y="1748692"/>
                <a:ext cx="0" cy="1963618"/>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p:nvCxnSpPr>
            <p:spPr bwMode="auto">
              <a:xfrm>
                <a:off x="6154615" y="1758461"/>
                <a:ext cx="386863" cy="0"/>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6" name="Straight Connector 15"/>
              <p:cNvCxnSpPr/>
              <p:nvPr/>
            </p:nvCxnSpPr>
            <p:spPr bwMode="auto">
              <a:xfrm>
                <a:off x="3722077" y="1680309"/>
                <a:ext cx="2301631" cy="0"/>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8" name="Straight Connector 17"/>
              <p:cNvCxnSpPr/>
              <p:nvPr/>
            </p:nvCxnSpPr>
            <p:spPr bwMode="auto">
              <a:xfrm flipV="1">
                <a:off x="3712308" y="1680309"/>
                <a:ext cx="0" cy="1103922"/>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Straight Connector 20"/>
              <p:cNvCxnSpPr/>
              <p:nvPr/>
            </p:nvCxnSpPr>
            <p:spPr bwMode="auto">
              <a:xfrm>
                <a:off x="3712308" y="2784231"/>
                <a:ext cx="644769" cy="0"/>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81" name="Straight Connector 180"/>
              <p:cNvCxnSpPr/>
              <p:nvPr/>
            </p:nvCxnSpPr>
            <p:spPr bwMode="auto">
              <a:xfrm>
                <a:off x="3686901" y="4308285"/>
                <a:ext cx="644769" cy="0"/>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78" name="TextBox 77"/>
            <p:cNvSpPr txBox="1"/>
            <p:nvPr/>
          </p:nvSpPr>
          <p:spPr>
            <a:xfrm>
              <a:off x="3809991" y="1667918"/>
              <a:ext cx="2146178" cy="369332"/>
            </a:xfrm>
            <a:prstGeom prst="rect">
              <a:avLst/>
            </a:prstGeom>
            <a:noFill/>
          </p:spPr>
          <p:txBody>
            <a:bodyPr wrap="none" rtlCol="0">
              <a:spAutoFit/>
            </a:bodyPr>
            <a:lstStyle/>
            <a:p>
              <a:r>
                <a:rPr lang="en-US" dirty="0" smtClean="0"/>
                <a:t>ADD result data path</a:t>
              </a:r>
              <a:endParaRPr lang="en-US" dirty="0"/>
            </a:p>
          </p:txBody>
        </p:sp>
      </p:grpSp>
      <p:grpSp>
        <p:nvGrpSpPr>
          <p:cNvPr id="109" name="Group 108"/>
          <p:cNvGrpSpPr/>
          <p:nvPr/>
        </p:nvGrpSpPr>
        <p:grpSpPr>
          <a:xfrm>
            <a:off x="4495755" y="2573919"/>
            <a:ext cx="211667" cy="1777980"/>
            <a:chOff x="4495755" y="2784231"/>
            <a:chExt cx="211667" cy="1777980"/>
          </a:xfrm>
        </p:grpSpPr>
        <p:cxnSp>
          <p:nvCxnSpPr>
            <p:cNvPr id="91" name="Straight Connector 90"/>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4" name="Straight Connector 93"/>
            <p:cNvCxnSpPr/>
            <p:nvPr/>
          </p:nvCxnSpPr>
          <p:spPr bwMode="auto">
            <a:xfrm>
              <a:off x="4495755" y="290276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5" name="Straight Connector 94"/>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6" name="Straight Connector 95"/>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7" name="Straight Connector 96"/>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8" name="Straight Connector 97"/>
            <p:cNvCxnSpPr/>
            <p:nvPr/>
          </p:nvCxnSpPr>
          <p:spPr bwMode="auto">
            <a:xfrm>
              <a:off x="4495755" y="3376891"/>
              <a:ext cx="211667" cy="0"/>
            </a:xfrm>
            <a:prstGeom prst="line">
              <a:avLst/>
            </a:prstGeom>
            <a:solidFill>
              <a:schemeClr val="accent1"/>
            </a:solidFill>
            <a:ln w="762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9" name="Straight Connector 98"/>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0" name="Straight Connector 99"/>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1" name="Straight Connector 100"/>
            <p:cNvCxnSpPr/>
            <p:nvPr/>
          </p:nvCxnSpPr>
          <p:spPr bwMode="auto">
            <a:xfrm>
              <a:off x="4495755" y="373248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2" name="Straight Connector 101"/>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3" name="Straight Connector 102"/>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4" name="Straight Connector 103"/>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5" name="Straight Connector 104"/>
            <p:cNvCxnSpPr/>
            <p:nvPr/>
          </p:nvCxnSpPr>
          <p:spPr bwMode="auto">
            <a:xfrm>
              <a:off x="4495755" y="420661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6" name="Straight Connector 105"/>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7" name="Straight Connector 106"/>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8" name="Straight Connector 107"/>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180" name="TextBox 179"/>
          <p:cNvSpPr txBox="1"/>
          <p:nvPr/>
        </p:nvSpPr>
        <p:spPr>
          <a:xfrm>
            <a:off x="431258" y="5239165"/>
            <a:ext cx="8281484" cy="1323439"/>
          </a:xfrm>
          <a:prstGeom prst="rect">
            <a:avLst/>
          </a:prstGeom>
          <a:noFill/>
        </p:spPr>
        <p:txBody>
          <a:bodyPr wrap="square" rtlCol="0">
            <a:spAutoFit/>
          </a:bodyPr>
          <a:lstStyle/>
          <a:p>
            <a:pPr marL="0" lvl="1"/>
            <a:r>
              <a:rPr lang="en-US" sz="2000" dirty="0"/>
              <a:t>ADD:  ALU output is </a:t>
            </a:r>
            <a:r>
              <a:rPr lang="en-US" sz="2000" dirty="0" smtClean="0"/>
              <a:t>the result</a:t>
            </a:r>
            <a:r>
              <a:rPr lang="en-US" sz="2000" dirty="0"/>
              <a:t>, deliver to </a:t>
            </a:r>
            <a:r>
              <a:rPr lang="en-US" sz="2000" dirty="0" err="1">
                <a:solidFill>
                  <a:srgbClr val="0000FF"/>
                </a:solidFill>
              </a:rPr>
              <a:t>dst</a:t>
            </a:r>
            <a:r>
              <a:rPr lang="en-US" sz="2000" dirty="0">
                <a:solidFill>
                  <a:srgbClr val="0000FF"/>
                </a:solidFill>
              </a:rPr>
              <a:t> </a:t>
            </a:r>
            <a:r>
              <a:rPr lang="en-US" sz="2000" dirty="0" smtClean="0">
                <a:solidFill>
                  <a:srgbClr val="0000FF"/>
                </a:solidFill>
              </a:rPr>
              <a:t>reg</a:t>
            </a:r>
            <a:r>
              <a:rPr lang="en-US" sz="2000" dirty="0" smtClean="0"/>
              <a:t>.  Result has the meaning “integer” because the integer adder was used; however, we cannot tell if the integer representation is unsigned or 2’s by looking at the voltages on the wires because the same adder circuit works with both formats.</a:t>
            </a:r>
            <a:endParaRPr lang="en-US" sz="2000" dirty="0"/>
          </a:p>
        </p:txBody>
      </p:sp>
    </p:spTree>
    <p:extLst>
      <p:ext uri="{BB962C8B-B14F-4D97-AF65-F5344CB8AC3E}">
        <p14:creationId xmlns:p14="http://schemas.microsoft.com/office/powerpoint/2010/main" val="19794520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 Simple Computer</a:t>
            </a:r>
            <a:endParaRPr lang="en-US" dirty="0"/>
          </a:p>
        </p:txBody>
      </p:sp>
      <p:sp>
        <p:nvSpPr>
          <p:cNvPr id="3" name="Content Placeholder 2"/>
          <p:cNvSpPr>
            <a:spLocks noGrp="1"/>
          </p:cNvSpPr>
          <p:nvPr>
            <p:ph idx="1"/>
          </p:nvPr>
        </p:nvSpPr>
        <p:spPr/>
        <p:txBody>
          <a:bodyPr>
            <a:normAutofit/>
          </a:bodyPr>
          <a:lstStyle/>
          <a:p>
            <a:r>
              <a:rPr lang="en-US" dirty="0" smtClean="0"/>
              <a:t>We are moving up the levels of abstraction in the computing platform</a:t>
            </a:r>
          </a:p>
          <a:p>
            <a:pPr lvl="1"/>
            <a:r>
              <a:rPr lang="en-US" dirty="0" smtClean="0"/>
              <a:t>“Bare metal” computer :=: Arithmetic</a:t>
            </a:r>
            <a:r>
              <a:rPr lang="en-US" dirty="0"/>
              <a:t> </a:t>
            </a:r>
            <a:r>
              <a:rPr lang="en-US" dirty="0" smtClean="0"/>
              <a:t>and logic  	      unit (ALU), Multiplexers, Registers, Memory</a:t>
            </a:r>
          </a:p>
          <a:p>
            <a:pPr lvl="2"/>
            <a:r>
              <a:rPr lang="en-US" dirty="0" smtClean="0"/>
              <a:t>Function units :=: full adder, decoder, flip-flop</a:t>
            </a:r>
          </a:p>
          <a:p>
            <a:pPr lvl="3"/>
            <a:r>
              <a:rPr lang="en-US" dirty="0" smtClean="0"/>
              <a:t>Logic device :=: gates</a:t>
            </a:r>
          </a:p>
          <a:p>
            <a:pPr lvl="4"/>
            <a:r>
              <a:rPr lang="en-US" dirty="0" smtClean="0"/>
              <a:t>Electronic device :=: transistor</a:t>
            </a:r>
          </a:p>
          <a:p>
            <a:r>
              <a:rPr lang="en-US" dirty="0" smtClean="0"/>
              <a:t>This follows the trend in abstraction from Lab 01 to 02 to 03</a:t>
            </a:r>
          </a:p>
        </p:txBody>
      </p:sp>
      <p:sp>
        <p:nvSpPr>
          <p:cNvPr id="5" name="Up Arrow 4"/>
          <p:cNvSpPr/>
          <p:nvPr/>
        </p:nvSpPr>
        <p:spPr>
          <a:xfrm>
            <a:off x="961169" y="2693761"/>
            <a:ext cx="356463" cy="1596511"/>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6" name="Slide Number Placeholder 5"/>
          <p:cNvSpPr>
            <a:spLocks noGrp="1"/>
          </p:cNvSpPr>
          <p:nvPr>
            <p:ph type="sldNum" sz="quarter" idx="12"/>
          </p:nvPr>
        </p:nvSpPr>
        <p:spPr/>
        <p:txBody>
          <a:bodyPr/>
          <a:lstStyle/>
          <a:p>
            <a:fld id="{F616CA18-62AE-B34C-A151-070DF961BCFA}" type="slidenum">
              <a:rPr lang="en-US" smtClean="0"/>
              <a:pPr/>
              <a:t>4</a:t>
            </a:fld>
            <a:endParaRPr lang="en-US"/>
          </a:p>
        </p:txBody>
      </p:sp>
    </p:spTree>
    <p:extLst>
      <p:ext uri="{BB962C8B-B14F-4D97-AF65-F5344CB8AC3E}">
        <p14:creationId xmlns:p14="http://schemas.microsoft.com/office/powerpoint/2010/main" val="2136646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 </a:t>
            </a:r>
            <a:r>
              <a:rPr lang="en-US" dirty="0" smtClean="0">
                <a:solidFill>
                  <a:srgbClr val="00B050"/>
                </a:solidFill>
              </a:rPr>
              <a:t>LOAD </a:t>
            </a:r>
            <a:r>
              <a:rPr lang="en-US" dirty="0" smtClean="0"/>
              <a:t>result where it belongs</a:t>
            </a:r>
            <a:endParaRPr lang="en-US" dirty="0">
              <a:solidFill>
                <a:srgbClr val="00B050"/>
              </a:solidFill>
            </a:endParaRPr>
          </a:p>
        </p:txBody>
      </p:sp>
      <p:pic>
        <p:nvPicPr>
          <p:cNvPr id="6" name="Content Placeholder 5" descr="figure-6.9.jpeg"/>
          <p:cNvPicPr>
            <a:picLocks noGrp="1" noChangeAspect="1"/>
          </p:cNvPicPr>
          <p:nvPr>
            <p:ph idx="1"/>
          </p:nvPr>
        </p:nvPicPr>
        <p:blipFill>
          <a:blip r:embed="rId2">
            <a:extLst>
              <a:ext uri="{28A0092B-C50C-407E-A947-70E740481C1C}">
                <a14:useLocalDpi xmlns:a14="http://schemas.microsoft.com/office/drawing/2010/main" val="0"/>
              </a:ext>
            </a:extLst>
          </a:blip>
          <a:srcRect l="-10297" r="-10297"/>
          <a:stretch>
            <a:fillRect/>
          </a:stretch>
        </p:blipFill>
        <p:spPr>
          <a:xfrm>
            <a:off x="105312" y="1171181"/>
            <a:ext cx="8933377" cy="5334069"/>
          </a:xfrm>
        </p:spPr>
      </p:pic>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40</a:t>
            </a:fld>
            <a:endParaRPr lang="en-US"/>
          </a:p>
        </p:txBody>
      </p:sp>
      <p:grpSp>
        <p:nvGrpSpPr>
          <p:cNvPr id="84" name="Group 83"/>
          <p:cNvGrpSpPr/>
          <p:nvPr/>
        </p:nvGrpSpPr>
        <p:grpSpPr>
          <a:xfrm>
            <a:off x="3632194" y="1513358"/>
            <a:ext cx="4490599" cy="2800782"/>
            <a:chOff x="3632194" y="1509129"/>
            <a:chExt cx="4490599" cy="2800782"/>
          </a:xfrm>
        </p:grpSpPr>
        <p:grpSp>
          <p:nvGrpSpPr>
            <p:cNvPr id="46" name="Group 45"/>
            <p:cNvGrpSpPr/>
            <p:nvPr/>
          </p:nvGrpSpPr>
          <p:grpSpPr>
            <a:xfrm>
              <a:off x="3632194" y="1509129"/>
              <a:ext cx="4490599" cy="2800782"/>
              <a:chOff x="3405546" y="1429016"/>
              <a:chExt cx="4490599" cy="2800782"/>
            </a:xfrm>
          </p:grpSpPr>
          <p:cxnSp>
            <p:nvCxnSpPr>
              <p:cNvPr id="47" name="Straight Connector 46"/>
              <p:cNvCxnSpPr/>
              <p:nvPr/>
            </p:nvCxnSpPr>
            <p:spPr bwMode="auto">
              <a:xfrm>
                <a:off x="6237972" y="3739823"/>
                <a:ext cx="444180" cy="0"/>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8" name="Straight Connector 47"/>
              <p:cNvCxnSpPr/>
              <p:nvPr/>
            </p:nvCxnSpPr>
            <p:spPr bwMode="auto">
              <a:xfrm flipV="1">
                <a:off x="7896145" y="1429016"/>
                <a:ext cx="0" cy="2686853"/>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9" name="Straight Connector 48"/>
              <p:cNvCxnSpPr/>
              <p:nvPr/>
            </p:nvCxnSpPr>
            <p:spPr bwMode="auto">
              <a:xfrm>
                <a:off x="5927967" y="1460820"/>
                <a:ext cx="1968178" cy="0"/>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0" name="Straight Connector 49"/>
              <p:cNvCxnSpPr/>
              <p:nvPr/>
            </p:nvCxnSpPr>
            <p:spPr bwMode="auto">
              <a:xfrm>
                <a:off x="3414019" y="1494043"/>
                <a:ext cx="2393789" cy="0"/>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2" name="Straight Connector 51"/>
              <p:cNvCxnSpPr/>
              <p:nvPr/>
            </p:nvCxnSpPr>
            <p:spPr bwMode="auto">
              <a:xfrm flipV="1">
                <a:off x="3414019" y="1484673"/>
                <a:ext cx="0" cy="1279275"/>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3" name="Straight Connector 52"/>
              <p:cNvCxnSpPr/>
              <p:nvPr/>
            </p:nvCxnSpPr>
            <p:spPr bwMode="auto">
              <a:xfrm flipV="1">
                <a:off x="3414019" y="2756545"/>
                <a:ext cx="716410" cy="1"/>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5" name="Straight Connector 54"/>
              <p:cNvCxnSpPr/>
              <p:nvPr/>
            </p:nvCxnSpPr>
            <p:spPr bwMode="auto">
              <a:xfrm>
                <a:off x="7533372" y="4086956"/>
                <a:ext cx="362773" cy="0"/>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5" name="Straight Connector 84"/>
              <p:cNvCxnSpPr/>
              <p:nvPr/>
            </p:nvCxnSpPr>
            <p:spPr bwMode="auto">
              <a:xfrm flipV="1">
                <a:off x="3405546" y="4229797"/>
                <a:ext cx="716410" cy="1"/>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80" name="TextBox 79"/>
            <p:cNvSpPr txBox="1"/>
            <p:nvPr/>
          </p:nvSpPr>
          <p:spPr>
            <a:xfrm rot="16200000">
              <a:off x="7069673" y="1985297"/>
              <a:ext cx="1363133" cy="646331"/>
            </a:xfrm>
            <a:prstGeom prst="rect">
              <a:avLst/>
            </a:prstGeom>
            <a:noFill/>
          </p:spPr>
          <p:txBody>
            <a:bodyPr wrap="square" rtlCol="0">
              <a:spAutoFit/>
            </a:bodyPr>
            <a:lstStyle/>
            <a:p>
              <a:r>
                <a:rPr lang="en-US" dirty="0" smtClean="0">
                  <a:solidFill>
                    <a:srgbClr val="008000"/>
                  </a:solidFill>
                </a:rPr>
                <a:t>LOAD result data path</a:t>
              </a:r>
              <a:endParaRPr lang="en-US" dirty="0">
                <a:solidFill>
                  <a:srgbClr val="008000"/>
                </a:solidFill>
              </a:endParaRPr>
            </a:p>
          </p:txBody>
        </p:sp>
      </p:grpSp>
      <p:grpSp>
        <p:nvGrpSpPr>
          <p:cNvPr id="109" name="Group 108"/>
          <p:cNvGrpSpPr/>
          <p:nvPr/>
        </p:nvGrpSpPr>
        <p:grpSpPr>
          <a:xfrm>
            <a:off x="4495755" y="2809631"/>
            <a:ext cx="211667" cy="1777980"/>
            <a:chOff x="4495755" y="2784231"/>
            <a:chExt cx="211667" cy="1777980"/>
          </a:xfrm>
        </p:grpSpPr>
        <p:cxnSp>
          <p:nvCxnSpPr>
            <p:cNvPr id="91" name="Straight Connector 90"/>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4" name="Straight Connector 93"/>
            <p:cNvCxnSpPr/>
            <p:nvPr/>
          </p:nvCxnSpPr>
          <p:spPr bwMode="auto">
            <a:xfrm>
              <a:off x="4495755" y="290276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5" name="Straight Connector 94"/>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6" name="Straight Connector 95"/>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7" name="Straight Connector 96"/>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8" name="Straight Connector 97"/>
            <p:cNvCxnSpPr/>
            <p:nvPr/>
          </p:nvCxnSpPr>
          <p:spPr bwMode="auto">
            <a:xfrm>
              <a:off x="4495755" y="3376891"/>
              <a:ext cx="211667" cy="0"/>
            </a:xfrm>
            <a:prstGeom prst="line">
              <a:avLst/>
            </a:prstGeom>
            <a:solidFill>
              <a:schemeClr val="accent1"/>
            </a:solidFill>
            <a:ln w="76200" cap="flat" cmpd="sng" algn="ctr">
              <a:solidFill>
                <a:srgbClr val="008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9" name="Straight Connector 98"/>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0" name="Straight Connector 99"/>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1" name="Straight Connector 100"/>
            <p:cNvCxnSpPr/>
            <p:nvPr/>
          </p:nvCxnSpPr>
          <p:spPr bwMode="auto">
            <a:xfrm>
              <a:off x="4495755" y="373248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2" name="Straight Connector 101"/>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3" name="Straight Connector 102"/>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4" name="Straight Connector 103"/>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5" name="Straight Connector 104"/>
            <p:cNvCxnSpPr/>
            <p:nvPr/>
          </p:nvCxnSpPr>
          <p:spPr bwMode="auto">
            <a:xfrm>
              <a:off x="4495755" y="420661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6" name="Straight Connector 105"/>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7" name="Straight Connector 106"/>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8" name="Straight Connector 107"/>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7" name="Group 6"/>
          <p:cNvGrpSpPr/>
          <p:nvPr/>
        </p:nvGrpSpPr>
        <p:grpSpPr>
          <a:xfrm>
            <a:off x="635050" y="5393258"/>
            <a:ext cx="7873900" cy="1137396"/>
            <a:chOff x="635050" y="5367858"/>
            <a:chExt cx="7873900" cy="1137396"/>
          </a:xfrm>
        </p:grpSpPr>
        <p:sp>
          <p:nvSpPr>
            <p:cNvPr id="3" name="Rectangle 2"/>
            <p:cNvSpPr/>
            <p:nvPr/>
          </p:nvSpPr>
          <p:spPr bwMode="auto">
            <a:xfrm>
              <a:off x="2226733" y="6070600"/>
              <a:ext cx="4598789" cy="434654"/>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80" name="TextBox 179"/>
            <p:cNvSpPr txBox="1"/>
            <p:nvPr/>
          </p:nvSpPr>
          <p:spPr>
            <a:xfrm>
              <a:off x="635050" y="5367858"/>
              <a:ext cx="7873900" cy="1015663"/>
            </a:xfrm>
            <a:prstGeom prst="rect">
              <a:avLst/>
            </a:prstGeom>
            <a:noFill/>
          </p:spPr>
          <p:txBody>
            <a:bodyPr wrap="square" rtlCol="0">
              <a:spAutoFit/>
            </a:bodyPr>
            <a:lstStyle/>
            <a:p>
              <a:pPr marL="0" lvl="1"/>
              <a:r>
                <a:rPr lang="en-US" sz="2000" dirty="0"/>
                <a:t>LOAD:  ALU output is </a:t>
              </a:r>
              <a:r>
                <a:rPr lang="en-US" sz="2000" dirty="0">
                  <a:solidFill>
                    <a:srgbClr val="0000FF"/>
                  </a:solidFill>
                </a:rPr>
                <a:t>pointer </a:t>
              </a:r>
              <a:r>
                <a:rPr lang="en-US" sz="2000" dirty="0" smtClean="0">
                  <a:solidFill>
                    <a:srgbClr val="0000FF"/>
                  </a:solidFill>
                </a:rPr>
                <a:t>sent </a:t>
              </a:r>
              <a:r>
                <a:rPr lang="en-US" sz="2000" dirty="0">
                  <a:solidFill>
                    <a:srgbClr val="0000FF"/>
                  </a:solidFill>
                </a:rPr>
                <a:t>to data memory</a:t>
              </a:r>
              <a:r>
                <a:rPr lang="en-US" sz="2000" dirty="0"/>
                <a:t>, which then produces </a:t>
              </a:r>
              <a:r>
                <a:rPr lang="en-US" sz="2000" dirty="0" smtClean="0">
                  <a:solidFill>
                    <a:srgbClr val="0000FF"/>
                  </a:solidFill>
                </a:rPr>
                <a:t>a copy </a:t>
              </a:r>
              <a:r>
                <a:rPr lang="en-US" sz="2000" dirty="0">
                  <a:solidFill>
                    <a:srgbClr val="0000FF"/>
                  </a:solidFill>
                </a:rPr>
                <a:t>of the location contents which, finally, must be written</a:t>
              </a:r>
              <a:r>
                <a:rPr lang="en-US" sz="2000" dirty="0"/>
                <a:t> into </a:t>
              </a:r>
              <a:r>
                <a:rPr lang="en-US" sz="2000" dirty="0" err="1" smtClean="0">
                  <a:solidFill>
                    <a:srgbClr val="0000FF"/>
                  </a:solidFill>
                </a:rPr>
                <a:t>dst_reg</a:t>
              </a:r>
              <a:r>
                <a:rPr lang="en-US" sz="2000" dirty="0" smtClean="0">
                  <a:solidFill>
                    <a:srgbClr val="0000FF"/>
                  </a:solidFill>
                </a:rPr>
                <a:t>; </a:t>
              </a:r>
              <a:r>
                <a:rPr lang="en-US" sz="2000" dirty="0">
                  <a:solidFill>
                    <a:srgbClr val="292929"/>
                  </a:solidFill>
                </a:rPr>
                <a:t>R</a:t>
              </a:r>
              <a:r>
                <a:rPr lang="en-US" sz="2000" dirty="0" smtClean="0">
                  <a:solidFill>
                    <a:srgbClr val="292929"/>
                  </a:solidFill>
                </a:rPr>
                <a:t>esult is a bit string from memory:  no inherent meaning.</a:t>
              </a:r>
              <a:endParaRPr lang="en-US" sz="2000" dirty="0">
                <a:solidFill>
                  <a:srgbClr val="292929"/>
                </a:solidFill>
              </a:endParaRPr>
            </a:p>
          </p:txBody>
        </p:sp>
      </p:grpSp>
      <p:grpSp>
        <p:nvGrpSpPr>
          <p:cNvPr id="88" name="Group 87"/>
          <p:cNvGrpSpPr/>
          <p:nvPr/>
        </p:nvGrpSpPr>
        <p:grpSpPr>
          <a:xfrm>
            <a:off x="7374469" y="3520823"/>
            <a:ext cx="364066" cy="1337720"/>
            <a:chOff x="7374469" y="3495423"/>
            <a:chExt cx="364066" cy="1337720"/>
          </a:xfrm>
        </p:grpSpPr>
        <p:sp>
          <p:nvSpPr>
            <p:cNvPr id="89" name="Rectangle 88"/>
            <p:cNvSpPr/>
            <p:nvPr/>
          </p:nvSpPr>
          <p:spPr bwMode="auto">
            <a:xfrm>
              <a:off x="7374469" y="3495423"/>
              <a:ext cx="364066" cy="1337720"/>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grpSp>
          <p:nvGrpSpPr>
            <p:cNvPr id="90" name="Group 89"/>
            <p:cNvGrpSpPr/>
            <p:nvPr/>
          </p:nvGrpSpPr>
          <p:grpSpPr>
            <a:xfrm>
              <a:off x="7425221" y="3495423"/>
              <a:ext cx="211673" cy="1337720"/>
              <a:chOff x="4495755" y="2784231"/>
              <a:chExt cx="211673" cy="1777980"/>
            </a:xfrm>
          </p:grpSpPr>
          <p:cxnSp>
            <p:nvCxnSpPr>
              <p:cNvPr id="92" name="Straight Connector 91"/>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3" name="Straight Connector 92"/>
              <p:cNvCxnSpPr/>
              <p:nvPr/>
            </p:nvCxnSpPr>
            <p:spPr bwMode="auto">
              <a:xfrm>
                <a:off x="4495761" y="3378332"/>
                <a:ext cx="211667" cy="0"/>
              </a:xfrm>
              <a:prstGeom prst="line">
                <a:avLst/>
              </a:prstGeom>
              <a:solidFill>
                <a:schemeClr val="accent1"/>
              </a:solidFill>
              <a:ln w="76200" cap="flat" cmpd="sng" algn="ctr">
                <a:solidFill>
                  <a:srgbClr val="008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0" name="Straight Connector 109"/>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1" name="Straight Connector 110"/>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2" name="Straight Connector 111"/>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3" name="Straight Connector 112"/>
              <p:cNvCxnSpPr/>
              <p:nvPr/>
            </p:nvCxnSpPr>
            <p:spPr bwMode="auto">
              <a:xfrm>
                <a:off x="4495755" y="29013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4" name="Straight Connector 113"/>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5" name="Straight Connector 114"/>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6" name="Straight Connector 115"/>
              <p:cNvCxnSpPr/>
              <p:nvPr/>
            </p:nvCxnSpPr>
            <p:spPr bwMode="auto">
              <a:xfrm>
                <a:off x="4495755" y="373248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7" name="Straight Connector 116"/>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8" name="Straight Connector 117"/>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9" name="Straight Connector 118"/>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0" name="Straight Connector 119"/>
              <p:cNvCxnSpPr/>
              <p:nvPr/>
            </p:nvCxnSpPr>
            <p:spPr bwMode="auto">
              <a:xfrm>
                <a:off x="4495755" y="420661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1" name="Straight Connector 120"/>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2" name="Straight Connector 121"/>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3" name="Straight Connector 122"/>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cxnSp>
        <p:nvCxnSpPr>
          <p:cNvPr id="9" name="Straight Arrow Connector 8"/>
          <p:cNvCxnSpPr/>
          <p:nvPr/>
        </p:nvCxnSpPr>
        <p:spPr bwMode="auto">
          <a:xfrm>
            <a:off x="6908800" y="3824165"/>
            <a:ext cx="465669" cy="142565"/>
          </a:xfrm>
          <a:prstGeom prst="straightConnector1">
            <a:avLst/>
          </a:prstGeom>
          <a:solidFill>
            <a:schemeClr val="accent1"/>
          </a:solidFill>
          <a:ln w="28575" cap="flat" cmpd="sng" algn="ctr">
            <a:solidFill>
              <a:srgbClr val="00905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8" name="Straight Arrow Connector 57"/>
          <p:cNvCxnSpPr/>
          <p:nvPr/>
        </p:nvCxnSpPr>
        <p:spPr bwMode="auto">
          <a:xfrm>
            <a:off x="7636889" y="3966730"/>
            <a:ext cx="123131" cy="204568"/>
          </a:xfrm>
          <a:prstGeom prst="straightConnector1">
            <a:avLst/>
          </a:prstGeom>
          <a:solidFill>
            <a:schemeClr val="accent1"/>
          </a:solidFill>
          <a:ln w="28575" cap="flat" cmpd="sng" algn="ctr">
            <a:solidFill>
              <a:srgbClr val="00905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9815127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 </a:t>
            </a:r>
            <a:r>
              <a:rPr lang="en-US" dirty="0" smtClean="0">
                <a:solidFill>
                  <a:schemeClr val="accent1">
                    <a:lumMod val="75000"/>
                  </a:schemeClr>
                </a:solidFill>
              </a:rPr>
              <a:t>STORE</a:t>
            </a:r>
            <a:r>
              <a:rPr lang="en-US" dirty="0" smtClean="0">
                <a:solidFill>
                  <a:schemeClr val="accent1">
                    <a:lumMod val="50000"/>
                  </a:schemeClr>
                </a:solidFill>
              </a:rPr>
              <a:t> </a:t>
            </a:r>
            <a:r>
              <a:rPr lang="en-US" dirty="0" smtClean="0"/>
              <a:t>result where it belongs</a:t>
            </a:r>
            <a:endParaRPr lang="en-US" dirty="0">
              <a:solidFill>
                <a:schemeClr val="accent1">
                  <a:lumMod val="50000"/>
                </a:schemeClr>
              </a:solidFill>
            </a:endParaRPr>
          </a:p>
        </p:txBody>
      </p:sp>
      <p:pic>
        <p:nvPicPr>
          <p:cNvPr id="6" name="Content Placeholder 5" descr="figure-6.9.jpeg"/>
          <p:cNvPicPr>
            <a:picLocks noGrp="1" noChangeAspect="1"/>
          </p:cNvPicPr>
          <p:nvPr>
            <p:ph idx="1"/>
          </p:nvPr>
        </p:nvPicPr>
        <p:blipFill>
          <a:blip r:embed="rId2">
            <a:extLst>
              <a:ext uri="{28A0092B-C50C-407E-A947-70E740481C1C}">
                <a14:useLocalDpi xmlns:a14="http://schemas.microsoft.com/office/drawing/2010/main" val="0"/>
              </a:ext>
            </a:extLst>
          </a:blip>
          <a:srcRect l="-10297" r="-10297"/>
          <a:stretch>
            <a:fillRect/>
          </a:stretch>
        </p:blipFill>
        <p:spPr>
          <a:xfrm>
            <a:off x="105312" y="1171185"/>
            <a:ext cx="8933377" cy="5334069"/>
          </a:xfrm>
        </p:spPr>
      </p:pic>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41</a:t>
            </a:fld>
            <a:endParaRPr lang="en-US"/>
          </a:p>
        </p:txBody>
      </p:sp>
      <p:grpSp>
        <p:nvGrpSpPr>
          <p:cNvPr id="86" name="Group 85"/>
          <p:cNvGrpSpPr/>
          <p:nvPr/>
        </p:nvGrpSpPr>
        <p:grpSpPr>
          <a:xfrm>
            <a:off x="4898286" y="3879199"/>
            <a:ext cx="2344456" cy="1051364"/>
            <a:chOff x="4898286" y="3879199"/>
            <a:chExt cx="2344456" cy="1051364"/>
          </a:xfrm>
        </p:grpSpPr>
        <p:grpSp>
          <p:nvGrpSpPr>
            <p:cNvPr id="63" name="Group 62"/>
            <p:cNvGrpSpPr/>
            <p:nvPr/>
          </p:nvGrpSpPr>
          <p:grpSpPr>
            <a:xfrm>
              <a:off x="4898286" y="3879199"/>
              <a:ext cx="2002041" cy="659262"/>
              <a:chOff x="4519238" y="3646686"/>
              <a:chExt cx="2002041" cy="659262"/>
            </a:xfrm>
          </p:grpSpPr>
          <p:cxnSp>
            <p:nvCxnSpPr>
              <p:cNvPr id="64" name="Straight Connector 63"/>
              <p:cNvCxnSpPr/>
              <p:nvPr/>
            </p:nvCxnSpPr>
            <p:spPr bwMode="auto">
              <a:xfrm>
                <a:off x="6077099" y="3646686"/>
                <a:ext cx="444180" cy="0"/>
              </a:xfrm>
              <a:prstGeom prst="line">
                <a:avLst/>
              </a:prstGeom>
              <a:solidFill>
                <a:schemeClr val="accent1"/>
              </a:solidFill>
              <a:ln w="57150" cap="flat" cmpd="sng" algn="ctr">
                <a:solidFill>
                  <a:schemeClr val="accent1">
                    <a:lumMod val="75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6" name="Straight Connector 65"/>
              <p:cNvCxnSpPr/>
              <p:nvPr/>
            </p:nvCxnSpPr>
            <p:spPr bwMode="auto">
              <a:xfrm flipV="1">
                <a:off x="5208953" y="3806086"/>
                <a:ext cx="143933" cy="67734"/>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8" name="Straight Connector 67"/>
              <p:cNvCxnSpPr/>
              <p:nvPr/>
            </p:nvCxnSpPr>
            <p:spPr bwMode="auto">
              <a:xfrm>
                <a:off x="4667085" y="4305947"/>
                <a:ext cx="1854194" cy="1"/>
              </a:xfrm>
              <a:prstGeom prst="line">
                <a:avLst/>
              </a:prstGeom>
              <a:solidFill>
                <a:schemeClr val="accent1"/>
              </a:solidFill>
              <a:ln w="57150" cap="flat" cmpd="sng" algn="ctr">
                <a:solidFill>
                  <a:schemeClr val="accent1">
                    <a:lumMod val="75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9" name="Straight Connector 68"/>
              <p:cNvCxnSpPr/>
              <p:nvPr/>
            </p:nvCxnSpPr>
            <p:spPr bwMode="auto">
              <a:xfrm flipV="1">
                <a:off x="4667085" y="3731356"/>
                <a:ext cx="0" cy="574591"/>
              </a:xfrm>
              <a:prstGeom prst="line">
                <a:avLst/>
              </a:prstGeom>
              <a:solidFill>
                <a:schemeClr val="accent1"/>
              </a:solidFill>
              <a:ln w="57150" cap="flat" cmpd="sng" algn="ctr">
                <a:solidFill>
                  <a:schemeClr val="accent1">
                    <a:lumMod val="75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0" name="Straight Connector 69"/>
              <p:cNvCxnSpPr/>
              <p:nvPr/>
            </p:nvCxnSpPr>
            <p:spPr bwMode="auto">
              <a:xfrm>
                <a:off x="4519238" y="3731356"/>
                <a:ext cx="689715" cy="0"/>
              </a:xfrm>
              <a:prstGeom prst="line">
                <a:avLst/>
              </a:prstGeom>
              <a:solidFill>
                <a:schemeClr val="accent1"/>
              </a:solidFill>
              <a:ln w="57150" cap="flat" cmpd="sng" algn="ctr">
                <a:solidFill>
                  <a:schemeClr val="accent1">
                    <a:lumMod val="75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81" name="TextBox 80"/>
            <p:cNvSpPr txBox="1"/>
            <p:nvPr/>
          </p:nvSpPr>
          <p:spPr>
            <a:xfrm>
              <a:off x="4931016" y="4561231"/>
              <a:ext cx="2311726" cy="369332"/>
            </a:xfrm>
            <a:prstGeom prst="rect">
              <a:avLst/>
            </a:prstGeom>
            <a:noFill/>
          </p:spPr>
          <p:txBody>
            <a:bodyPr wrap="square" rtlCol="0">
              <a:spAutoFit/>
            </a:bodyPr>
            <a:lstStyle/>
            <a:p>
              <a:r>
                <a:rPr lang="en-US" dirty="0" smtClean="0">
                  <a:solidFill>
                    <a:schemeClr val="accent1">
                      <a:lumMod val="75000"/>
                    </a:schemeClr>
                  </a:solidFill>
                </a:rPr>
                <a:t>STORE result data path</a:t>
              </a:r>
              <a:endParaRPr lang="en-US" dirty="0">
                <a:solidFill>
                  <a:schemeClr val="accent1">
                    <a:lumMod val="75000"/>
                  </a:schemeClr>
                </a:solidFill>
              </a:endParaRPr>
            </a:p>
          </p:txBody>
        </p:sp>
      </p:grpSp>
      <p:grpSp>
        <p:nvGrpSpPr>
          <p:cNvPr id="109" name="Group 108"/>
          <p:cNvGrpSpPr/>
          <p:nvPr/>
        </p:nvGrpSpPr>
        <p:grpSpPr>
          <a:xfrm>
            <a:off x="4495755" y="2784231"/>
            <a:ext cx="211667" cy="1777980"/>
            <a:chOff x="4495755" y="2784231"/>
            <a:chExt cx="211667" cy="1777980"/>
          </a:xfrm>
        </p:grpSpPr>
        <p:cxnSp>
          <p:nvCxnSpPr>
            <p:cNvPr id="91" name="Straight Connector 90"/>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4" name="Straight Connector 93"/>
            <p:cNvCxnSpPr/>
            <p:nvPr/>
          </p:nvCxnSpPr>
          <p:spPr bwMode="auto">
            <a:xfrm>
              <a:off x="4495755" y="290276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5" name="Straight Connector 94"/>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6" name="Straight Connector 95"/>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7" name="Straight Connector 96"/>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8" name="Straight Connector 97"/>
            <p:cNvCxnSpPr/>
            <p:nvPr/>
          </p:nvCxnSpPr>
          <p:spPr bwMode="auto">
            <a:xfrm>
              <a:off x="4495755" y="337689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9" name="Straight Connector 98"/>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0" name="Straight Connector 99"/>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1" name="Straight Connector 100"/>
            <p:cNvCxnSpPr/>
            <p:nvPr/>
          </p:nvCxnSpPr>
          <p:spPr bwMode="auto">
            <a:xfrm>
              <a:off x="4495755" y="373248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2" name="Straight Connector 101"/>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3" name="Straight Connector 102"/>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4" name="Straight Connector 103"/>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5" name="Straight Connector 104"/>
            <p:cNvCxnSpPr/>
            <p:nvPr/>
          </p:nvCxnSpPr>
          <p:spPr bwMode="auto">
            <a:xfrm>
              <a:off x="4495755" y="420661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6" name="Straight Connector 105"/>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7" name="Straight Connector 106"/>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8" name="Straight Connector 107"/>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7" name="Group 6"/>
          <p:cNvGrpSpPr/>
          <p:nvPr/>
        </p:nvGrpSpPr>
        <p:grpSpPr>
          <a:xfrm>
            <a:off x="343342" y="5477929"/>
            <a:ext cx="8457317" cy="1103528"/>
            <a:chOff x="343342" y="5401726"/>
            <a:chExt cx="8457317" cy="1103528"/>
          </a:xfrm>
        </p:grpSpPr>
        <p:sp>
          <p:nvSpPr>
            <p:cNvPr id="3" name="Rectangle 2"/>
            <p:cNvSpPr/>
            <p:nvPr/>
          </p:nvSpPr>
          <p:spPr bwMode="auto">
            <a:xfrm>
              <a:off x="2133600" y="6062133"/>
              <a:ext cx="4885267" cy="443121"/>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80" name="TextBox 179"/>
            <p:cNvSpPr txBox="1"/>
            <p:nvPr/>
          </p:nvSpPr>
          <p:spPr>
            <a:xfrm>
              <a:off x="343342" y="5401726"/>
              <a:ext cx="8457317" cy="1015663"/>
            </a:xfrm>
            <a:prstGeom prst="rect">
              <a:avLst/>
            </a:prstGeom>
            <a:noFill/>
          </p:spPr>
          <p:txBody>
            <a:bodyPr wrap="square" rtlCol="0">
              <a:spAutoFit/>
            </a:bodyPr>
            <a:lstStyle/>
            <a:p>
              <a:pPr lvl="1"/>
              <a:r>
                <a:rPr lang="en-US" sz="2000" dirty="0"/>
                <a:t>STORE:  ALU output is </a:t>
              </a:r>
              <a:r>
                <a:rPr lang="en-US" sz="2000" dirty="0">
                  <a:solidFill>
                    <a:srgbClr val="0000FF"/>
                  </a:solidFill>
                </a:rPr>
                <a:t>pointer </a:t>
              </a:r>
              <a:r>
                <a:rPr lang="en-US" sz="2000" dirty="0" smtClean="0">
                  <a:solidFill>
                    <a:srgbClr val="0000FF"/>
                  </a:solidFill>
                </a:rPr>
                <a:t>sent </a:t>
              </a:r>
              <a:r>
                <a:rPr lang="en-US" sz="2000" dirty="0">
                  <a:solidFill>
                    <a:srgbClr val="0000FF"/>
                  </a:solidFill>
                </a:rPr>
                <a:t>to data memory</a:t>
              </a:r>
              <a:r>
                <a:rPr lang="en-US" sz="2000" dirty="0"/>
                <a:t> </a:t>
              </a:r>
              <a:r>
                <a:rPr lang="en-US" sz="2000" dirty="0">
                  <a:solidFill>
                    <a:srgbClr val="008000"/>
                  </a:solidFill>
                </a:rPr>
                <a:t>along with the value from </a:t>
              </a:r>
              <a:r>
                <a:rPr lang="en-US" sz="2000" dirty="0" err="1">
                  <a:solidFill>
                    <a:srgbClr val="008000"/>
                  </a:solidFill>
                </a:rPr>
                <a:t>reg</a:t>
              </a:r>
              <a:r>
                <a:rPr lang="en-US" sz="2000" dirty="0">
                  <a:solidFill>
                    <a:srgbClr val="008000"/>
                  </a:solidFill>
                </a:rPr>
                <a:t> B</a:t>
              </a:r>
              <a:r>
                <a:rPr lang="en-US" sz="2000" dirty="0"/>
                <a:t> </a:t>
              </a:r>
              <a:r>
                <a:rPr lang="en-US" sz="2000" dirty="0">
                  <a:solidFill>
                    <a:srgbClr val="0000FF"/>
                  </a:solidFill>
                </a:rPr>
                <a:t>to be written into the data memory </a:t>
              </a:r>
              <a:r>
                <a:rPr lang="en-US" sz="2000" dirty="0" smtClean="0">
                  <a:solidFill>
                    <a:srgbClr val="0000FF"/>
                  </a:solidFill>
                </a:rPr>
                <a:t>location. </a:t>
              </a:r>
              <a:r>
                <a:rPr lang="en-US" sz="2000" dirty="0" smtClean="0">
                  <a:solidFill>
                    <a:srgbClr val="292929"/>
                  </a:solidFill>
                </a:rPr>
                <a:t>Result is a bit string from </a:t>
              </a:r>
              <a:r>
                <a:rPr lang="en-US" sz="2000" dirty="0" err="1" smtClean="0">
                  <a:solidFill>
                    <a:srgbClr val="292929"/>
                  </a:solidFill>
                </a:rPr>
                <a:t>reg_B</a:t>
              </a:r>
              <a:r>
                <a:rPr lang="en-US" sz="2000" dirty="0" smtClean="0">
                  <a:solidFill>
                    <a:srgbClr val="292929"/>
                  </a:solidFill>
                </a:rPr>
                <a:t> written in memory, where it has no inherent meaning.</a:t>
              </a:r>
              <a:endParaRPr lang="en-US" sz="2000" dirty="0">
                <a:solidFill>
                  <a:srgbClr val="292929"/>
                </a:solidFill>
              </a:endParaRPr>
            </a:p>
          </p:txBody>
        </p:sp>
      </p:grpSp>
      <p:grpSp>
        <p:nvGrpSpPr>
          <p:cNvPr id="15" name="Group 14"/>
          <p:cNvGrpSpPr/>
          <p:nvPr/>
        </p:nvGrpSpPr>
        <p:grpSpPr>
          <a:xfrm>
            <a:off x="7374469" y="3495423"/>
            <a:ext cx="364066" cy="1337720"/>
            <a:chOff x="7374469" y="3495423"/>
            <a:chExt cx="364066" cy="1337720"/>
          </a:xfrm>
        </p:grpSpPr>
        <p:sp>
          <p:nvSpPr>
            <p:cNvPr id="14" name="Rectangle 13"/>
            <p:cNvSpPr/>
            <p:nvPr/>
          </p:nvSpPr>
          <p:spPr bwMode="auto">
            <a:xfrm>
              <a:off x="7374469" y="3495423"/>
              <a:ext cx="364066" cy="1337720"/>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grpSp>
          <p:nvGrpSpPr>
            <p:cNvPr id="88" name="Group 87"/>
            <p:cNvGrpSpPr/>
            <p:nvPr/>
          </p:nvGrpSpPr>
          <p:grpSpPr>
            <a:xfrm>
              <a:off x="7425221" y="3495423"/>
              <a:ext cx="211667" cy="1337720"/>
              <a:chOff x="4495755" y="2784231"/>
              <a:chExt cx="211667" cy="1777980"/>
            </a:xfrm>
          </p:grpSpPr>
          <p:cxnSp>
            <p:nvCxnSpPr>
              <p:cNvPr id="89" name="Straight Connector 88"/>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0" name="Straight Connector 89"/>
              <p:cNvCxnSpPr/>
              <p:nvPr/>
            </p:nvCxnSpPr>
            <p:spPr bwMode="auto">
              <a:xfrm>
                <a:off x="4495755" y="290276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2" name="Straight Connector 91"/>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3" name="Straight Connector 92"/>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0" name="Straight Connector 109"/>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1" name="Straight Connector 110"/>
              <p:cNvCxnSpPr/>
              <p:nvPr/>
            </p:nvCxnSpPr>
            <p:spPr bwMode="auto">
              <a:xfrm>
                <a:off x="4495755" y="337689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2" name="Straight Connector 111"/>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3" name="Straight Connector 112"/>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4" name="Straight Connector 113"/>
              <p:cNvCxnSpPr/>
              <p:nvPr/>
            </p:nvCxnSpPr>
            <p:spPr bwMode="auto">
              <a:xfrm>
                <a:off x="4495755" y="3732487"/>
                <a:ext cx="211667" cy="0"/>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5" name="Straight Connector 114"/>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6" name="Straight Connector 115"/>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7" name="Straight Connector 116"/>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8" name="Straight Connector 117"/>
              <p:cNvCxnSpPr/>
              <p:nvPr/>
            </p:nvCxnSpPr>
            <p:spPr bwMode="auto">
              <a:xfrm>
                <a:off x="4495755" y="420661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9" name="Straight Connector 118"/>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0" name="Straight Connector 119"/>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1" name="Straight Connector 120"/>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cxnSp>
        <p:nvCxnSpPr>
          <p:cNvPr id="9" name="Straight Arrow Connector 8"/>
          <p:cNvCxnSpPr>
            <a:endCxn id="14" idx="1"/>
          </p:cNvCxnSpPr>
          <p:nvPr/>
        </p:nvCxnSpPr>
        <p:spPr bwMode="auto">
          <a:xfrm>
            <a:off x="6900327" y="3879199"/>
            <a:ext cx="474142" cy="285084"/>
          </a:xfrm>
          <a:prstGeom prst="straightConnector1">
            <a:avLst/>
          </a:prstGeom>
          <a:solidFill>
            <a:schemeClr val="accent1"/>
          </a:solidFill>
          <a:ln w="28575" cap="flat" cmpd="sng" algn="ctr">
            <a:solidFill>
              <a:schemeClr val="accent1">
                <a:lumMod val="75000"/>
              </a:schemeClr>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 name="Straight Connector 10"/>
          <p:cNvCxnSpPr/>
          <p:nvPr/>
        </p:nvCxnSpPr>
        <p:spPr bwMode="auto">
          <a:xfrm flipV="1">
            <a:off x="6900327" y="4206615"/>
            <a:ext cx="579973" cy="331847"/>
          </a:xfrm>
          <a:prstGeom prst="line">
            <a:avLst/>
          </a:prstGeom>
          <a:solidFill>
            <a:schemeClr val="accent1"/>
          </a:solidFill>
          <a:ln w="3810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076856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 </a:t>
            </a:r>
            <a:r>
              <a:rPr lang="en-US" dirty="0" smtClean="0">
                <a:solidFill>
                  <a:srgbClr val="FF0000"/>
                </a:solidFill>
              </a:rPr>
              <a:t>JUMP </a:t>
            </a:r>
            <a:r>
              <a:rPr lang="en-US" dirty="0" smtClean="0"/>
              <a:t>result where it belongs</a:t>
            </a:r>
            <a:endParaRPr lang="en-US" dirty="0">
              <a:solidFill>
                <a:srgbClr val="FF0000"/>
              </a:solidFill>
            </a:endParaRPr>
          </a:p>
        </p:txBody>
      </p:sp>
      <p:pic>
        <p:nvPicPr>
          <p:cNvPr id="6" name="Content Placeholder 5" descr="figure-6.9.jpeg"/>
          <p:cNvPicPr>
            <a:picLocks noGrp="1" noChangeAspect="1"/>
          </p:cNvPicPr>
          <p:nvPr>
            <p:ph idx="1"/>
          </p:nvPr>
        </p:nvPicPr>
        <p:blipFill>
          <a:blip r:embed="rId2">
            <a:extLst>
              <a:ext uri="{28A0092B-C50C-407E-A947-70E740481C1C}">
                <a14:useLocalDpi xmlns:a14="http://schemas.microsoft.com/office/drawing/2010/main" val="0"/>
              </a:ext>
            </a:extLst>
          </a:blip>
          <a:srcRect l="-10297" r="-10297"/>
          <a:stretch>
            <a:fillRect/>
          </a:stretch>
        </p:blipFill>
        <p:spPr>
          <a:xfrm>
            <a:off x="105312" y="1171185"/>
            <a:ext cx="8933377" cy="5334069"/>
          </a:xfrm>
        </p:spPr>
      </p:pic>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42</a:t>
            </a:fld>
            <a:endParaRPr lang="en-US"/>
          </a:p>
        </p:txBody>
      </p:sp>
      <p:grpSp>
        <p:nvGrpSpPr>
          <p:cNvPr id="83" name="Group 82"/>
          <p:cNvGrpSpPr/>
          <p:nvPr/>
        </p:nvGrpSpPr>
        <p:grpSpPr>
          <a:xfrm>
            <a:off x="1104900" y="1633422"/>
            <a:ext cx="5510826" cy="2127251"/>
            <a:chOff x="1104900" y="1633422"/>
            <a:chExt cx="5510826" cy="2127251"/>
          </a:xfrm>
        </p:grpSpPr>
        <p:grpSp>
          <p:nvGrpSpPr>
            <p:cNvPr id="25" name="Group 24"/>
            <p:cNvGrpSpPr/>
            <p:nvPr/>
          </p:nvGrpSpPr>
          <p:grpSpPr>
            <a:xfrm>
              <a:off x="1104900" y="1633422"/>
              <a:ext cx="5510826" cy="2127251"/>
              <a:chOff x="1030652" y="1705709"/>
              <a:chExt cx="5510826" cy="2127251"/>
            </a:xfrm>
          </p:grpSpPr>
          <p:cxnSp>
            <p:nvCxnSpPr>
              <p:cNvPr id="26" name="Straight Connector 25"/>
              <p:cNvCxnSpPr/>
              <p:nvPr/>
            </p:nvCxnSpPr>
            <p:spPr bwMode="auto">
              <a:xfrm>
                <a:off x="6373444" y="3832960"/>
                <a:ext cx="168034"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7" name="Straight Connector 26"/>
              <p:cNvCxnSpPr/>
              <p:nvPr/>
            </p:nvCxnSpPr>
            <p:spPr bwMode="auto">
              <a:xfrm flipV="1">
                <a:off x="6541478" y="1752596"/>
                <a:ext cx="0" cy="2067173"/>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6080367" y="1752596"/>
                <a:ext cx="461111" cy="5865"/>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9" name="Straight Connector 28"/>
              <p:cNvCxnSpPr/>
              <p:nvPr/>
            </p:nvCxnSpPr>
            <p:spPr bwMode="auto">
              <a:xfrm>
                <a:off x="2916602" y="1705709"/>
                <a:ext cx="3043606"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Connector 30"/>
              <p:cNvCxnSpPr/>
              <p:nvPr/>
            </p:nvCxnSpPr>
            <p:spPr bwMode="auto">
              <a:xfrm flipH="1" flipV="1">
                <a:off x="1030652" y="1752596"/>
                <a:ext cx="1708150" cy="5865"/>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1" name="Straight Connector 40"/>
              <p:cNvCxnSpPr/>
              <p:nvPr/>
            </p:nvCxnSpPr>
            <p:spPr bwMode="auto">
              <a:xfrm flipV="1">
                <a:off x="1030652" y="1758462"/>
                <a:ext cx="0" cy="1279275"/>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4" name="Straight Connector 43"/>
              <p:cNvCxnSpPr/>
              <p:nvPr/>
            </p:nvCxnSpPr>
            <p:spPr bwMode="auto">
              <a:xfrm flipV="1">
                <a:off x="1030652" y="3043603"/>
                <a:ext cx="311150" cy="1"/>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7" name="Straight Connector 86"/>
              <p:cNvCxnSpPr/>
              <p:nvPr/>
            </p:nvCxnSpPr>
            <p:spPr bwMode="auto">
              <a:xfrm flipV="1">
                <a:off x="1415885" y="2409087"/>
                <a:ext cx="0" cy="1286933"/>
              </a:xfrm>
              <a:prstGeom prst="line">
                <a:avLst/>
              </a:prstGeom>
              <a:solidFill>
                <a:schemeClr val="accent1"/>
              </a:solidFill>
              <a:ln w="57150" cap="flat" cmpd="sng" algn="ctr">
                <a:solidFill>
                  <a:srgbClr val="FF0000"/>
                </a:solidFill>
                <a:prstDash val="sys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79" name="TextBox 78"/>
            <p:cNvSpPr txBox="1"/>
            <p:nvPr/>
          </p:nvSpPr>
          <p:spPr>
            <a:xfrm>
              <a:off x="3822163" y="1890100"/>
              <a:ext cx="2266892" cy="369332"/>
            </a:xfrm>
            <a:prstGeom prst="rect">
              <a:avLst/>
            </a:prstGeom>
            <a:noFill/>
          </p:spPr>
          <p:txBody>
            <a:bodyPr wrap="none" rtlCol="0">
              <a:spAutoFit/>
            </a:bodyPr>
            <a:lstStyle/>
            <a:p>
              <a:r>
                <a:rPr lang="en-US" dirty="0" smtClean="0">
                  <a:solidFill>
                    <a:srgbClr val="FF0000"/>
                  </a:solidFill>
                </a:rPr>
                <a:t>JUMP result data path</a:t>
              </a:r>
              <a:endParaRPr lang="en-US" dirty="0">
                <a:solidFill>
                  <a:srgbClr val="FF0000"/>
                </a:solidFill>
              </a:endParaRPr>
            </a:p>
          </p:txBody>
        </p:sp>
      </p:grpSp>
      <p:grpSp>
        <p:nvGrpSpPr>
          <p:cNvPr id="109" name="Group 108"/>
          <p:cNvGrpSpPr/>
          <p:nvPr/>
        </p:nvGrpSpPr>
        <p:grpSpPr>
          <a:xfrm>
            <a:off x="4495755" y="2784231"/>
            <a:ext cx="211667" cy="1777980"/>
            <a:chOff x="4495755" y="2784231"/>
            <a:chExt cx="211667" cy="1777980"/>
          </a:xfrm>
        </p:grpSpPr>
        <p:cxnSp>
          <p:nvCxnSpPr>
            <p:cNvPr id="91" name="Straight Connector 90"/>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4" name="Straight Connector 93"/>
            <p:cNvCxnSpPr/>
            <p:nvPr/>
          </p:nvCxnSpPr>
          <p:spPr bwMode="auto">
            <a:xfrm>
              <a:off x="4495755" y="290276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5" name="Straight Connector 94"/>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6" name="Straight Connector 95"/>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7" name="Straight Connector 96"/>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8" name="Straight Connector 97"/>
            <p:cNvCxnSpPr/>
            <p:nvPr/>
          </p:nvCxnSpPr>
          <p:spPr bwMode="auto">
            <a:xfrm>
              <a:off x="4495755" y="337689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9" name="Straight Connector 98"/>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0" name="Straight Connector 99"/>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1" name="Straight Connector 100"/>
            <p:cNvCxnSpPr/>
            <p:nvPr/>
          </p:nvCxnSpPr>
          <p:spPr bwMode="auto">
            <a:xfrm>
              <a:off x="4495755" y="373248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2" name="Straight Connector 101"/>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3" name="Straight Connector 102"/>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4" name="Straight Connector 103"/>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5" name="Straight Connector 104"/>
            <p:cNvCxnSpPr/>
            <p:nvPr/>
          </p:nvCxnSpPr>
          <p:spPr bwMode="auto">
            <a:xfrm>
              <a:off x="4495755" y="420661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6" name="Straight Connector 105"/>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7" name="Straight Connector 106"/>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8" name="Straight Connector 107"/>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7" name="Group 6"/>
          <p:cNvGrpSpPr/>
          <p:nvPr/>
        </p:nvGrpSpPr>
        <p:grpSpPr>
          <a:xfrm>
            <a:off x="486830" y="5393259"/>
            <a:ext cx="8240861" cy="1015663"/>
            <a:chOff x="486830" y="5393259"/>
            <a:chExt cx="8240861" cy="1015663"/>
          </a:xfrm>
        </p:grpSpPr>
        <p:sp>
          <p:nvSpPr>
            <p:cNvPr id="3" name="Rectangle 2"/>
            <p:cNvSpPr/>
            <p:nvPr/>
          </p:nvSpPr>
          <p:spPr bwMode="auto">
            <a:xfrm>
              <a:off x="2252133" y="6087533"/>
              <a:ext cx="4639734" cy="321389"/>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80" name="TextBox 179"/>
            <p:cNvSpPr txBox="1"/>
            <p:nvPr/>
          </p:nvSpPr>
          <p:spPr>
            <a:xfrm>
              <a:off x="486830" y="5393259"/>
              <a:ext cx="8240861" cy="1015663"/>
            </a:xfrm>
            <a:prstGeom prst="rect">
              <a:avLst/>
            </a:prstGeom>
            <a:noFill/>
          </p:spPr>
          <p:txBody>
            <a:bodyPr wrap="square" rtlCol="0">
              <a:spAutoFit/>
            </a:bodyPr>
            <a:lstStyle/>
            <a:p>
              <a:pPr lvl="1"/>
              <a:r>
                <a:rPr lang="en-US" sz="2000" dirty="0"/>
                <a:t>JUMP:  ALU output </a:t>
              </a:r>
              <a:r>
                <a:rPr lang="en-US" sz="2000" dirty="0" smtClean="0"/>
                <a:t>is </a:t>
              </a:r>
              <a:r>
                <a:rPr lang="en-US" sz="2000" dirty="0" smtClean="0">
                  <a:solidFill>
                    <a:srgbClr val="FF0000"/>
                  </a:solidFill>
                </a:rPr>
                <a:t>a</a:t>
              </a:r>
              <a:r>
                <a:rPr lang="en-US" sz="2000" dirty="0" smtClean="0"/>
                <a:t> </a:t>
              </a:r>
              <a:r>
                <a:rPr lang="en-US" sz="2000" dirty="0" smtClean="0">
                  <a:solidFill>
                    <a:srgbClr val="FF0000"/>
                  </a:solidFill>
                </a:rPr>
                <a:t>computed</a:t>
              </a:r>
              <a:r>
                <a:rPr lang="en-US" sz="2000" dirty="0" smtClean="0"/>
                <a:t> </a:t>
              </a:r>
              <a:r>
                <a:rPr lang="en-US" sz="2000" dirty="0" err="1">
                  <a:solidFill>
                    <a:srgbClr val="FF0000"/>
                  </a:solidFill>
                </a:rPr>
                <a:t>Next_instruction_pointer</a:t>
              </a:r>
              <a:r>
                <a:rPr lang="en-US" sz="2000" dirty="0"/>
                <a:t>, must </a:t>
              </a:r>
              <a:r>
                <a:rPr lang="en-US" sz="2000" dirty="0">
                  <a:solidFill>
                    <a:srgbClr val="0000FF"/>
                  </a:solidFill>
                </a:rPr>
                <a:t>deliver to </a:t>
              </a:r>
              <a:r>
                <a:rPr lang="en-US" sz="2000" dirty="0" err="1" smtClean="0">
                  <a:solidFill>
                    <a:srgbClr val="0000FF"/>
                  </a:solidFill>
                </a:rPr>
                <a:t>Instruction_pointer_register</a:t>
              </a:r>
              <a:r>
                <a:rPr lang="en-US" sz="2000" dirty="0" smtClean="0">
                  <a:solidFill>
                    <a:srgbClr val="0000FF"/>
                  </a:solidFill>
                </a:rPr>
                <a:t>.  </a:t>
              </a:r>
              <a:r>
                <a:rPr lang="en-US" sz="2000" dirty="0" smtClean="0">
                  <a:solidFill>
                    <a:srgbClr val="292929"/>
                  </a:solidFill>
                </a:rPr>
                <a:t>Result meaning is </a:t>
              </a:r>
              <a:r>
                <a:rPr lang="en-US" sz="2000" dirty="0" smtClean="0">
                  <a:solidFill>
                    <a:srgbClr val="00B050"/>
                  </a:solidFill>
                </a:rPr>
                <a:t>location of next instruction on the </a:t>
              </a:r>
              <a:r>
                <a:rPr lang="en-US" sz="2000" b="1" dirty="0" smtClean="0">
                  <a:solidFill>
                    <a:srgbClr val="00B050"/>
                  </a:solidFill>
                </a:rPr>
                <a:t>run-time execution path</a:t>
              </a:r>
              <a:r>
                <a:rPr lang="en-US" sz="2000" dirty="0" smtClean="0">
                  <a:solidFill>
                    <a:srgbClr val="292929"/>
                  </a:solidFill>
                </a:rPr>
                <a:t>.</a:t>
              </a:r>
              <a:endParaRPr lang="en-US" sz="2000" dirty="0">
                <a:solidFill>
                  <a:srgbClr val="292929"/>
                </a:solidFill>
              </a:endParaRPr>
            </a:p>
          </p:txBody>
        </p:sp>
      </p:grpSp>
    </p:spTree>
    <p:extLst>
      <p:ext uri="{BB962C8B-B14F-4D97-AF65-F5344CB8AC3E}">
        <p14:creationId xmlns:p14="http://schemas.microsoft.com/office/powerpoint/2010/main" val="16919929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Result:  </a:t>
            </a:r>
            <a:r>
              <a:rPr lang="en-US" sz="3600" dirty="0" err="1" smtClean="0">
                <a:solidFill>
                  <a:srgbClr val="7030A0"/>
                </a:solidFill>
              </a:rPr>
              <a:t>Default_next_instruction_pointer</a:t>
            </a:r>
            <a:endParaRPr lang="en-US" sz="3600" dirty="0">
              <a:solidFill>
                <a:srgbClr val="7030A0"/>
              </a:solidFill>
            </a:endParaRPr>
          </a:p>
        </p:txBody>
      </p:sp>
      <p:pic>
        <p:nvPicPr>
          <p:cNvPr id="6" name="Content Placeholder 5" descr="figure-6.9.jpeg"/>
          <p:cNvPicPr>
            <a:picLocks noGrp="1" noChangeAspect="1"/>
          </p:cNvPicPr>
          <p:nvPr>
            <p:ph idx="1"/>
          </p:nvPr>
        </p:nvPicPr>
        <p:blipFill>
          <a:blip r:embed="rId2">
            <a:extLst>
              <a:ext uri="{28A0092B-C50C-407E-A947-70E740481C1C}">
                <a14:useLocalDpi xmlns:a14="http://schemas.microsoft.com/office/drawing/2010/main" val="0"/>
              </a:ext>
            </a:extLst>
          </a:blip>
          <a:srcRect l="-10297" r="-10297"/>
          <a:stretch>
            <a:fillRect/>
          </a:stretch>
        </p:blipFill>
        <p:spPr>
          <a:xfrm>
            <a:off x="105312" y="1171185"/>
            <a:ext cx="8933377" cy="5334069"/>
          </a:xfrm>
        </p:spPr>
      </p:pic>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43</a:t>
            </a:fld>
            <a:endParaRPr lang="en-US"/>
          </a:p>
        </p:txBody>
      </p:sp>
      <p:grpSp>
        <p:nvGrpSpPr>
          <p:cNvPr id="109" name="Group 108"/>
          <p:cNvGrpSpPr/>
          <p:nvPr/>
        </p:nvGrpSpPr>
        <p:grpSpPr>
          <a:xfrm>
            <a:off x="4495755" y="2784231"/>
            <a:ext cx="211667" cy="1777980"/>
            <a:chOff x="4495755" y="2784231"/>
            <a:chExt cx="211667" cy="1777980"/>
          </a:xfrm>
        </p:grpSpPr>
        <p:cxnSp>
          <p:nvCxnSpPr>
            <p:cNvPr id="91" name="Straight Connector 90"/>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4" name="Straight Connector 93"/>
            <p:cNvCxnSpPr/>
            <p:nvPr/>
          </p:nvCxnSpPr>
          <p:spPr bwMode="auto">
            <a:xfrm>
              <a:off x="4495755" y="290276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5" name="Straight Connector 94"/>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6" name="Straight Connector 95"/>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7" name="Straight Connector 96"/>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8" name="Straight Connector 97"/>
            <p:cNvCxnSpPr/>
            <p:nvPr/>
          </p:nvCxnSpPr>
          <p:spPr bwMode="auto">
            <a:xfrm>
              <a:off x="4495755" y="337689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9" name="Straight Connector 98"/>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0" name="Straight Connector 99"/>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1" name="Straight Connector 100"/>
            <p:cNvCxnSpPr/>
            <p:nvPr/>
          </p:nvCxnSpPr>
          <p:spPr bwMode="auto">
            <a:xfrm>
              <a:off x="4495755" y="373248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2" name="Straight Connector 101"/>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3" name="Straight Connector 102"/>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4" name="Straight Connector 103"/>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5" name="Straight Connector 104"/>
            <p:cNvCxnSpPr/>
            <p:nvPr/>
          </p:nvCxnSpPr>
          <p:spPr bwMode="auto">
            <a:xfrm>
              <a:off x="4495755" y="420661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6" name="Straight Connector 105"/>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7" name="Straight Connector 106"/>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8" name="Straight Connector 107"/>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3" name="Rectangle 2"/>
          <p:cNvSpPr/>
          <p:nvPr/>
        </p:nvSpPr>
        <p:spPr bwMode="auto">
          <a:xfrm>
            <a:off x="2076996" y="6032003"/>
            <a:ext cx="5403535" cy="354726"/>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grpSp>
        <p:nvGrpSpPr>
          <p:cNvPr id="17" name="Group 16"/>
          <p:cNvGrpSpPr/>
          <p:nvPr/>
        </p:nvGrpSpPr>
        <p:grpSpPr>
          <a:xfrm>
            <a:off x="1159933" y="1718730"/>
            <a:ext cx="2142067" cy="1184033"/>
            <a:chOff x="1159933" y="1718730"/>
            <a:chExt cx="2142067" cy="1184033"/>
          </a:xfrm>
        </p:grpSpPr>
        <p:cxnSp>
          <p:nvCxnSpPr>
            <p:cNvPr id="34" name="Straight Connector 33"/>
            <p:cNvCxnSpPr/>
            <p:nvPr/>
          </p:nvCxnSpPr>
          <p:spPr bwMode="auto">
            <a:xfrm flipH="1">
              <a:off x="2679700" y="2818099"/>
              <a:ext cx="622300" cy="1"/>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8" name="Straight Connector 37"/>
            <p:cNvCxnSpPr/>
            <p:nvPr/>
          </p:nvCxnSpPr>
          <p:spPr bwMode="auto">
            <a:xfrm>
              <a:off x="3302000" y="1752600"/>
              <a:ext cx="0" cy="1065501"/>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1" name="Straight Connector 40"/>
            <p:cNvCxnSpPr/>
            <p:nvPr/>
          </p:nvCxnSpPr>
          <p:spPr bwMode="auto">
            <a:xfrm>
              <a:off x="2946400" y="1752600"/>
              <a:ext cx="355600" cy="0"/>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4" name="Straight Connector 43"/>
            <p:cNvCxnSpPr/>
            <p:nvPr/>
          </p:nvCxnSpPr>
          <p:spPr bwMode="auto">
            <a:xfrm flipV="1">
              <a:off x="1176867" y="1744133"/>
              <a:ext cx="1652979" cy="8467"/>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6" name="Straight Connector 45"/>
            <p:cNvCxnSpPr/>
            <p:nvPr/>
          </p:nvCxnSpPr>
          <p:spPr bwMode="auto">
            <a:xfrm>
              <a:off x="1159934" y="1718730"/>
              <a:ext cx="0" cy="1184033"/>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8" name="Straight Connector 47"/>
            <p:cNvCxnSpPr/>
            <p:nvPr/>
          </p:nvCxnSpPr>
          <p:spPr bwMode="auto">
            <a:xfrm>
              <a:off x="1159933" y="2902763"/>
              <a:ext cx="262467" cy="0"/>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8" name="TextBox 7"/>
          <p:cNvSpPr txBox="1"/>
          <p:nvPr/>
        </p:nvSpPr>
        <p:spPr>
          <a:xfrm>
            <a:off x="338831" y="5597716"/>
            <a:ext cx="8466339" cy="707886"/>
          </a:xfrm>
          <a:prstGeom prst="rect">
            <a:avLst/>
          </a:prstGeom>
          <a:noFill/>
        </p:spPr>
        <p:txBody>
          <a:bodyPr wrap="square" rtlCol="0">
            <a:spAutoFit/>
          </a:bodyPr>
          <a:lstStyle/>
          <a:p>
            <a:pPr marL="0" lvl="1"/>
            <a:r>
              <a:rPr lang="en-US" sz="2000" dirty="0" err="1" smtClean="0">
                <a:solidFill>
                  <a:srgbClr val="660066"/>
                </a:solidFill>
              </a:rPr>
              <a:t>Default_next_instruction_pointer</a:t>
            </a:r>
            <a:r>
              <a:rPr lang="en-US" sz="2000" dirty="0" smtClean="0"/>
              <a:t> is computed after every fetch because it is likely to be needed.  </a:t>
            </a:r>
            <a:r>
              <a:rPr lang="en-US" sz="2000" dirty="0" smtClean="0">
                <a:solidFill>
                  <a:srgbClr val="292929"/>
                </a:solidFill>
              </a:rPr>
              <a:t>Result </a:t>
            </a:r>
            <a:r>
              <a:rPr lang="en-US" sz="2000" dirty="0">
                <a:solidFill>
                  <a:srgbClr val="292929"/>
                </a:solidFill>
              </a:rPr>
              <a:t>meaning is location of </a:t>
            </a:r>
            <a:r>
              <a:rPr lang="en-US" sz="2000" dirty="0" err="1" smtClean="0">
                <a:solidFill>
                  <a:srgbClr val="292929"/>
                </a:solidFill>
              </a:rPr>
              <a:t>sequentially_next</a:t>
            </a:r>
            <a:r>
              <a:rPr lang="en-US" sz="2000" dirty="0" smtClean="0">
                <a:solidFill>
                  <a:srgbClr val="292929"/>
                </a:solidFill>
              </a:rPr>
              <a:t> instruction.</a:t>
            </a:r>
            <a:endParaRPr lang="en-US" sz="2000" dirty="0">
              <a:solidFill>
                <a:srgbClr val="0000FF"/>
              </a:solidFill>
            </a:endParaRPr>
          </a:p>
        </p:txBody>
      </p:sp>
      <p:sp>
        <p:nvSpPr>
          <p:cNvPr id="7" name="TextBox 6"/>
          <p:cNvSpPr txBox="1"/>
          <p:nvPr/>
        </p:nvSpPr>
        <p:spPr>
          <a:xfrm>
            <a:off x="3730752" y="1884417"/>
            <a:ext cx="3324821" cy="369332"/>
          </a:xfrm>
          <a:prstGeom prst="rect">
            <a:avLst/>
          </a:prstGeom>
          <a:noFill/>
          <a:ln w="19050">
            <a:solidFill>
              <a:srgbClr val="7030A0"/>
            </a:solidFill>
          </a:ln>
        </p:spPr>
        <p:txBody>
          <a:bodyPr wrap="none" rtlCol="0">
            <a:spAutoFit/>
          </a:bodyPr>
          <a:lstStyle/>
          <a:p>
            <a:r>
              <a:rPr lang="en-US" dirty="0" err="1" smtClean="0">
                <a:solidFill>
                  <a:srgbClr val="7030A0"/>
                </a:solidFill>
              </a:rPr>
              <a:t>Default_next_instruction_pointer</a:t>
            </a:r>
            <a:endParaRPr lang="en-US" dirty="0">
              <a:solidFill>
                <a:srgbClr val="7030A0"/>
              </a:solidFill>
            </a:endParaRPr>
          </a:p>
        </p:txBody>
      </p:sp>
      <p:cxnSp>
        <p:nvCxnSpPr>
          <p:cNvPr id="10" name="Straight Arrow Connector 9"/>
          <p:cNvCxnSpPr/>
          <p:nvPr/>
        </p:nvCxnSpPr>
        <p:spPr bwMode="auto">
          <a:xfrm flipH="1">
            <a:off x="3302000" y="2066544"/>
            <a:ext cx="410464" cy="18288"/>
          </a:xfrm>
          <a:prstGeom prst="straightConnector1">
            <a:avLst/>
          </a:prstGeom>
          <a:solidFill>
            <a:schemeClr val="accent1"/>
          </a:solidFill>
          <a:ln w="38100" cap="flat" cmpd="sng" algn="ctr">
            <a:solidFill>
              <a:srgbClr val="7030A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476621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result paths, overlapped</a:t>
            </a:r>
            <a:endParaRPr lang="en-US" dirty="0"/>
          </a:p>
        </p:txBody>
      </p:sp>
      <p:pic>
        <p:nvPicPr>
          <p:cNvPr id="6" name="Content Placeholder 5" descr="figure-6.9.jpeg"/>
          <p:cNvPicPr>
            <a:picLocks noGrp="1" noChangeAspect="1"/>
          </p:cNvPicPr>
          <p:nvPr>
            <p:ph idx="1"/>
          </p:nvPr>
        </p:nvPicPr>
        <p:blipFill rotWithShape="1">
          <a:blip r:embed="rId2">
            <a:extLst>
              <a:ext uri="{28A0092B-C50C-407E-A947-70E740481C1C}">
                <a14:useLocalDpi xmlns:a14="http://schemas.microsoft.com/office/drawing/2010/main" val="0"/>
              </a:ext>
            </a:extLst>
          </a:blip>
          <a:srcRect l="-10297" r="-10297" b="19101"/>
          <a:stretch/>
        </p:blipFill>
        <p:spPr>
          <a:xfrm>
            <a:off x="105312" y="1171185"/>
            <a:ext cx="8933377" cy="4315215"/>
          </a:xfrm>
        </p:spPr>
      </p:pic>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44</a:t>
            </a:fld>
            <a:endParaRPr lang="en-US"/>
          </a:p>
        </p:txBody>
      </p:sp>
      <p:grpSp>
        <p:nvGrpSpPr>
          <p:cNvPr id="82" name="Group 81"/>
          <p:cNvGrpSpPr/>
          <p:nvPr/>
        </p:nvGrpSpPr>
        <p:grpSpPr>
          <a:xfrm>
            <a:off x="3712308" y="1667918"/>
            <a:ext cx="2829170" cy="2044392"/>
            <a:chOff x="3712308" y="1667918"/>
            <a:chExt cx="2829170" cy="2044392"/>
          </a:xfrm>
        </p:grpSpPr>
        <p:grpSp>
          <p:nvGrpSpPr>
            <p:cNvPr id="24" name="Group 23"/>
            <p:cNvGrpSpPr/>
            <p:nvPr/>
          </p:nvGrpSpPr>
          <p:grpSpPr>
            <a:xfrm>
              <a:off x="3712308" y="1680309"/>
              <a:ext cx="2829170" cy="2032001"/>
              <a:chOff x="3712308" y="1680309"/>
              <a:chExt cx="2829170" cy="2032001"/>
            </a:xfrm>
          </p:grpSpPr>
          <p:cxnSp>
            <p:nvCxnSpPr>
              <p:cNvPr id="8" name="Straight Connector 7"/>
              <p:cNvCxnSpPr/>
              <p:nvPr/>
            </p:nvCxnSpPr>
            <p:spPr bwMode="auto">
              <a:xfrm>
                <a:off x="6447692" y="3712310"/>
                <a:ext cx="93786" cy="0"/>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 name="Straight Connector 8"/>
              <p:cNvCxnSpPr/>
              <p:nvPr/>
            </p:nvCxnSpPr>
            <p:spPr bwMode="auto">
              <a:xfrm flipV="1">
                <a:off x="6541478" y="1748692"/>
                <a:ext cx="0" cy="1963618"/>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p:nvCxnSpPr>
            <p:spPr bwMode="auto">
              <a:xfrm>
                <a:off x="6154615" y="1758461"/>
                <a:ext cx="386863" cy="0"/>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6" name="Straight Connector 15"/>
              <p:cNvCxnSpPr/>
              <p:nvPr/>
            </p:nvCxnSpPr>
            <p:spPr bwMode="auto">
              <a:xfrm>
                <a:off x="3722077" y="1680309"/>
                <a:ext cx="2301631" cy="0"/>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8" name="Straight Connector 17"/>
              <p:cNvCxnSpPr/>
              <p:nvPr/>
            </p:nvCxnSpPr>
            <p:spPr bwMode="auto">
              <a:xfrm flipV="1">
                <a:off x="3712308" y="1680309"/>
                <a:ext cx="0" cy="1103922"/>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Straight Connector 20"/>
              <p:cNvCxnSpPr/>
              <p:nvPr/>
            </p:nvCxnSpPr>
            <p:spPr bwMode="auto">
              <a:xfrm>
                <a:off x="3712308" y="2784231"/>
                <a:ext cx="644769" cy="0"/>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78" name="TextBox 77"/>
            <p:cNvSpPr txBox="1"/>
            <p:nvPr/>
          </p:nvSpPr>
          <p:spPr>
            <a:xfrm>
              <a:off x="3809991" y="1667918"/>
              <a:ext cx="2146178" cy="369332"/>
            </a:xfrm>
            <a:prstGeom prst="rect">
              <a:avLst/>
            </a:prstGeom>
            <a:noFill/>
          </p:spPr>
          <p:txBody>
            <a:bodyPr wrap="none" rtlCol="0">
              <a:spAutoFit/>
            </a:bodyPr>
            <a:lstStyle/>
            <a:p>
              <a:r>
                <a:rPr lang="en-US" dirty="0" smtClean="0"/>
                <a:t>ADD result data path</a:t>
              </a:r>
              <a:endParaRPr lang="en-US" dirty="0"/>
            </a:p>
          </p:txBody>
        </p:sp>
      </p:grpSp>
      <p:grpSp>
        <p:nvGrpSpPr>
          <p:cNvPr id="83" name="Group 82"/>
          <p:cNvGrpSpPr/>
          <p:nvPr/>
        </p:nvGrpSpPr>
        <p:grpSpPr>
          <a:xfrm>
            <a:off x="1104900" y="1633422"/>
            <a:ext cx="5510826" cy="2127251"/>
            <a:chOff x="1104900" y="1633422"/>
            <a:chExt cx="5510826" cy="2127251"/>
          </a:xfrm>
        </p:grpSpPr>
        <p:grpSp>
          <p:nvGrpSpPr>
            <p:cNvPr id="25" name="Group 24"/>
            <p:cNvGrpSpPr/>
            <p:nvPr/>
          </p:nvGrpSpPr>
          <p:grpSpPr>
            <a:xfrm>
              <a:off x="1104900" y="1633422"/>
              <a:ext cx="5510826" cy="2127251"/>
              <a:chOff x="1030652" y="1705709"/>
              <a:chExt cx="5510826" cy="2127251"/>
            </a:xfrm>
          </p:grpSpPr>
          <p:cxnSp>
            <p:nvCxnSpPr>
              <p:cNvPr id="26" name="Straight Connector 25"/>
              <p:cNvCxnSpPr/>
              <p:nvPr/>
            </p:nvCxnSpPr>
            <p:spPr bwMode="auto">
              <a:xfrm>
                <a:off x="6373444" y="3832960"/>
                <a:ext cx="168034"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7" name="Straight Connector 26"/>
              <p:cNvCxnSpPr/>
              <p:nvPr/>
            </p:nvCxnSpPr>
            <p:spPr bwMode="auto">
              <a:xfrm flipV="1">
                <a:off x="6541478" y="1752596"/>
                <a:ext cx="0" cy="2067173"/>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6080367" y="1752596"/>
                <a:ext cx="461111" cy="5865"/>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9" name="Straight Connector 28"/>
              <p:cNvCxnSpPr/>
              <p:nvPr/>
            </p:nvCxnSpPr>
            <p:spPr bwMode="auto">
              <a:xfrm>
                <a:off x="2916602" y="1705709"/>
                <a:ext cx="3043606"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Connector 30"/>
              <p:cNvCxnSpPr/>
              <p:nvPr/>
            </p:nvCxnSpPr>
            <p:spPr bwMode="auto">
              <a:xfrm flipH="1" flipV="1">
                <a:off x="1030652" y="1752596"/>
                <a:ext cx="1708150" cy="5865"/>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1" name="Straight Connector 40"/>
              <p:cNvCxnSpPr/>
              <p:nvPr/>
            </p:nvCxnSpPr>
            <p:spPr bwMode="auto">
              <a:xfrm flipV="1">
                <a:off x="1030652" y="1758462"/>
                <a:ext cx="0" cy="1279275"/>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4" name="Straight Connector 43"/>
              <p:cNvCxnSpPr/>
              <p:nvPr/>
            </p:nvCxnSpPr>
            <p:spPr bwMode="auto">
              <a:xfrm flipV="1">
                <a:off x="1030652" y="3043603"/>
                <a:ext cx="311150" cy="1"/>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7" name="Straight Connector 86"/>
              <p:cNvCxnSpPr/>
              <p:nvPr/>
            </p:nvCxnSpPr>
            <p:spPr bwMode="auto">
              <a:xfrm flipV="1">
                <a:off x="1415885" y="2409087"/>
                <a:ext cx="0" cy="1286933"/>
              </a:xfrm>
              <a:prstGeom prst="line">
                <a:avLst/>
              </a:prstGeom>
              <a:solidFill>
                <a:schemeClr val="accent1"/>
              </a:solidFill>
              <a:ln w="57150" cap="flat" cmpd="sng" algn="ctr">
                <a:solidFill>
                  <a:srgbClr val="FF0000"/>
                </a:solidFill>
                <a:prstDash val="sys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1" name="Straight Connector 110"/>
              <p:cNvCxnSpPr/>
              <p:nvPr/>
            </p:nvCxnSpPr>
            <p:spPr bwMode="auto">
              <a:xfrm flipV="1">
                <a:off x="1483615" y="2409081"/>
                <a:ext cx="0" cy="1286933"/>
              </a:xfrm>
              <a:prstGeom prst="line">
                <a:avLst/>
              </a:prstGeom>
              <a:solidFill>
                <a:schemeClr val="accent1"/>
              </a:solidFill>
              <a:ln w="57150" cap="flat" cmpd="sng" algn="ctr">
                <a:solidFill>
                  <a:srgbClr val="660066"/>
                </a:solidFill>
                <a:prstDash val="sys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79" name="TextBox 78"/>
            <p:cNvSpPr txBox="1"/>
            <p:nvPr/>
          </p:nvSpPr>
          <p:spPr>
            <a:xfrm>
              <a:off x="3822163" y="1890100"/>
              <a:ext cx="2266892" cy="369332"/>
            </a:xfrm>
            <a:prstGeom prst="rect">
              <a:avLst/>
            </a:prstGeom>
            <a:noFill/>
          </p:spPr>
          <p:txBody>
            <a:bodyPr wrap="none" rtlCol="0">
              <a:spAutoFit/>
            </a:bodyPr>
            <a:lstStyle/>
            <a:p>
              <a:r>
                <a:rPr lang="en-US" dirty="0" smtClean="0">
                  <a:solidFill>
                    <a:srgbClr val="FF0000"/>
                  </a:solidFill>
                </a:rPr>
                <a:t>JUMP result data path</a:t>
              </a:r>
              <a:endParaRPr lang="en-US" dirty="0">
                <a:solidFill>
                  <a:srgbClr val="FF0000"/>
                </a:solidFill>
              </a:endParaRPr>
            </a:p>
          </p:txBody>
        </p:sp>
      </p:grpSp>
      <p:grpSp>
        <p:nvGrpSpPr>
          <p:cNvPr id="84" name="Group 83"/>
          <p:cNvGrpSpPr/>
          <p:nvPr/>
        </p:nvGrpSpPr>
        <p:grpSpPr>
          <a:xfrm>
            <a:off x="3640667" y="1540933"/>
            <a:ext cx="4482126" cy="2626136"/>
            <a:chOff x="3640667" y="1540933"/>
            <a:chExt cx="4482126" cy="2626136"/>
          </a:xfrm>
        </p:grpSpPr>
        <p:grpSp>
          <p:nvGrpSpPr>
            <p:cNvPr id="46" name="Group 45"/>
            <p:cNvGrpSpPr/>
            <p:nvPr/>
          </p:nvGrpSpPr>
          <p:grpSpPr>
            <a:xfrm>
              <a:off x="3640667" y="1540933"/>
              <a:ext cx="4482126" cy="2626136"/>
              <a:chOff x="3414019" y="1460820"/>
              <a:chExt cx="4482126" cy="2626136"/>
            </a:xfrm>
          </p:grpSpPr>
          <p:cxnSp>
            <p:nvCxnSpPr>
              <p:cNvPr id="47" name="Straight Connector 46"/>
              <p:cNvCxnSpPr/>
              <p:nvPr/>
            </p:nvCxnSpPr>
            <p:spPr bwMode="auto">
              <a:xfrm>
                <a:off x="6237972" y="3739823"/>
                <a:ext cx="444180" cy="0"/>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8" name="Straight Connector 47"/>
              <p:cNvCxnSpPr/>
              <p:nvPr/>
            </p:nvCxnSpPr>
            <p:spPr bwMode="auto">
              <a:xfrm flipV="1">
                <a:off x="7896145" y="1460820"/>
                <a:ext cx="0" cy="2626136"/>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9" name="Straight Connector 48"/>
              <p:cNvCxnSpPr/>
              <p:nvPr/>
            </p:nvCxnSpPr>
            <p:spPr bwMode="auto">
              <a:xfrm>
                <a:off x="5927967" y="1460820"/>
                <a:ext cx="1968178" cy="0"/>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0" name="Straight Connector 49"/>
              <p:cNvCxnSpPr/>
              <p:nvPr/>
            </p:nvCxnSpPr>
            <p:spPr bwMode="auto">
              <a:xfrm>
                <a:off x="3414019" y="1494043"/>
                <a:ext cx="2393789" cy="0"/>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2" name="Straight Connector 51"/>
              <p:cNvCxnSpPr/>
              <p:nvPr/>
            </p:nvCxnSpPr>
            <p:spPr bwMode="auto">
              <a:xfrm flipV="1">
                <a:off x="3414019" y="1460820"/>
                <a:ext cx="0" cy="1279275"/>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3" name="Straight Connector 52"/>
              <p:cNvCxnSpPr/>
              <p:nvPr/>
            </p:nvCxnSpPr>
            <p:spPr bwMode="auto">
              <a:xfrm flipV="1">
                <a:off x="3414019" y="2756545"/>
                <a:ext cx="716410" cy="1"/>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5" name="Straight Connector 54"/>
              <p:cNvCxnSpPr/>
              <p:nvPr/>
            </p:nvCxnSpPr>
            <p:spPr bwMode="auto">
              <a:xfrm>
                <a:off x="7533372" y="4086956"/>
                <a:ext cx="362773" cy="0"/>
              </a:xfrm>
              <a:prstGeom prst="line">
                <a:avLst/>
              </a:prstGeom>
              <a:solidFill>
                <a:schemeClr val="accent1"/>
              </a:solidFill>
              <a:ln w="57150" cap="flat" cmpd="sng" algn="ctr">
                <a:solidFill>
                  <a:srgbClr val="008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80" name="TextBox 79"/>
            <p:cNvSpPr txBox="1"/>
            <p:nvPr/>
          </p:nvSpPr>
          <p:spPr>
            <a:xfrm rot="16200000">
              <a:off x="7069673" y="1985297"/>
              <a:ext cx="1363133" cy="646331"/>
            </a:xfrm>
            <a:prstGeom prst="rect">
              <a:avLst/>
            </a:prstGeom>
            <a:noFill/>
          </p:spPr>
          <p:txBody>
            <a:bodyPr wrap="square" rtlCol="0">
              <a:spAutoFit/>
            </a:bodyPr>
            <a:lstStyle/>
            <a:p>
              <a:r>
                <a:rPr lang="en-US" dirty="0" smtClean="0">
                  <a:solidFill>
                    <a:srgbClr val="008000"/>
                  </a:solidFill>
                </a:rPr>
                <a:t>LOAD result data path</a:t>
              </a:r>
              <a:endParaRPr lang="en-US" dirty="0">
                <a:solidFill>
                  <a:srgbClr val="008000"/>
                </a:solidFill>
              </a:endParaRPr>
            </a:p>
          </p:txBody>
        </p:sp>
      </p:grpSp>
      <p:grpSp>
        <p:nvGrpSpPr>
          <p:cNvPr id="86" name="Group 85"/>
          <p:cNvGrpSpPr/>
          <p:nvPr/>
        </p:nvGrpSpPr>
        <p:grpSpPr>
          <a:xfrm>
            <a:off x="4898286" y="3879199"/>
            <a:ext cx="2344456" cy="1051364"/>
            <a:chOff x="4898286" y="3879199"/>
            <a:chExt cx="2344456" cy="1051364"/>
          </a:xfrm>
        </p:grpSpPr>
        <p:grpSp>
          <p:nvGrpSpPr>
            <p:cNvPr id="63" name="Group 62"/>
            <p:cNvGrpSpPr/>
            <p:nvPr/>
          </p:nvGrpSpPr>
          <p:grpSpPr>
            <a:xfrm>
              <a:off x="4898286" y="3879199"/>
              <a:ext cx="2002041" cy="659262"/>
              <a:chOff x="4519238" y="3646686"/>
              <a:chExt cx="2002041" cy="659262"/>
            </a:xfrm>
          </p:grpSpPr>
          <p:cxnSp>
            <p:nvCxnSpPr>
              <p:cNvPr id="64" name="Straight Connector 63"/>
              <p:cNvCxnSpPr/>
              <p:nvPr/>
            </p:nvCxnSpPr>
            <p:spPr bwMode="auto">
              <a:xfrm>
                <a:off x="6077099" y="3646686"/>
                <a:ext cx="444180" cy="0"/>
              </a:xfrm>
              <a:prstGeom prst="line">
                <a:avLst/>
              </a:prstGeom>
              <a:solidFill>
                <a:schemeClr val="accent1"/>
              </a:solidFill>
              <a:ln w="57150" cap="flat" cmpd="sng" algn="ctr">
                <a:solidFill>
                  <a:schemeClr val="accent1">
                    <a:lumMod val="75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6" name="Straight Connector 65"/>
              <p:cNvCxnSpPr/>
              <p:nvPr/>
            </p:nvCxnSpPr>
            <p:spPr bwMode="auto">
              <a:xfrm flipV="1">
                <a:off x="5208953" y="3806086"/>
                <a:ext cx="143933" cy="67734"/>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8" name="Straight Connector 67"/>
              <p:cNvCxnSpPr/>
              <p:nvPr/>
            </p:nvCxnSpPr>
            <p:spPr bwMode="auto">
              <a:xfrm>
                <a:off x="4667085" y="4305947"/>
                <a:ext cx="1854194" cy="1"/>
              </a:xfrm>
              <a:prstGeom prst="line">
                <a:avLst/>
              </a:prstGeom>
              <a:solidFill>
                <a:schemeClr val="accent1"/>
              </a:solidFill>
              <a:ln w="57150" cap="flat" cmpd="sng" algn="ctr">
                <a:solidFill>
                  <a:schemeClr val="accent1">
                    <a:lumMod val="75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9" name="Straight Connector 68"/>
              <p:cNvCxnSpPr/>
              <p:nvPr/>
            </p:nvCxnSpPr>
            <p:spPr bwMode="auto">
              <a:xfrm flipV="1">
                <a:off x="4667085" y="3731356"/>
                <a:ext cx="0" cy="574591"/>
              </a:xfrm>
              <a:prstGeom prst="line">
                <a:avLst/>
              </a:prstGeom>
              <a:solidFill>
                <a:schemeClr val="accent1"/>
              </a:solidFill>
              <a:ln w="57150" cap="flat" cmpd="sng" algn="ctr">
                <a:solidFill>
                  <a:schemeClr val="accent1">
                    <a:lumMod val="75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0" name="Straight Connector 69"/>
              <p:cNvCxnSpPr/>
              <p:nvPr/>
            </p:nvCxnSpPr>
            <p:spPr bwMode="auto">
              <a:xfrm>
                <a:off x="4519238" y="3731356"/>
                <a:ext cx="689715" cy="0"/>
              </a:xfrm>
              <a:prstGeom prst="line">
                <a:avLst/>
              </a:prstGeom>
              <a:solidFill>
                <a:schemeClr val="accent1"/>
              </a:solidFill>
              <a:ln w="57150" cap="flat" cmpd="sng" algn="ctr">
                <a:solidFill>
                  <a:schemeClr val="accent1">
                    <a:lumMod val="75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81" name="TextBox 80"/>
            <p:cNvSpPr txBox="1"/>
            <p:nvPr/>
          </p:nvSpPr>
          <p:spPr>
            <a:xfrm>
              <a:off x="4931016" y="4561231"/>
              <a:ext cx="2311726" cy="369332"/>
            </a:xfrm>
            <a:prstGeom prst="rect">
              <a:avLst/>
            </a:prstGeom>
            <a:noFill/>
          </p:spPr>
          <p:txBody>
            <a:bodyPr wrap="square" rtlCol="0">
              <a:spAutoFit/>
            </a:bodyPr>
            <a:lstStyle/>
            <a:p>
              <a:r>
                <a:rPr lang="en-US" dirty="0" smtClean="0">
                  <a:solidFill>
                    <a:schemeClr val="accent1">
                      <a:lumMod val="75000"/>
                    </a:schemeClr>
                  </a:solidFill>
                </a:rPr>
                <a:t>STORE result data path</a:t>
              </a:r>
              <a:endParaRPr lang="en-US" dirty="0">
                <a:solidFill>
                  <a:schemeClr val="accent1">
                    <a:lumMod val="75000"/>
                  </a:schemeClr>
                </a:solidFill>
              </a:endParaRPr>
            </a:p>
          </p:txBody>
        </p:sp>
      </p:grpSp>
      <p:grpSp>
        <p:nvGrpSpPr>
          <p:cNvPr id="109" name="Group 108"/>
          <p:cNvGrpSpPr/>
          <p:nvPr/>
        </p:nvGrpSpPr>
        <p:grpSpPr>
          <a:xfrm>
            <a:off x="4495755" y="2784231"/>
            <a:ext cx="211667" cy="1777980"/>
            <a:chOff x="4495755" y="2784231"/>
            <a:chExt cx="211667" cy="1777980"/>
          </a:xfrm>
        </p:grpSpPr>
        <p:cxnSp>
          <p:nvCxnSpPr>
            <p:cNvPr id="91" name="Straight Connector 90"/>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4" name="Straight Connector 93"/>
            <p:cNvCxnSpPr/>
            <p:nvPr/>
          </p:nvCxnSpPr>
          <p:spPr bwMode="auto">
            <a:xfrm>
              <a:off x="4495755" y="290276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5" name="Straight Connector 94"/>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6" name="Straight Connector 95"/>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7" name="Straight Connector 96"/>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8" name="Straight Connector 97"/>
            <p:cNvCxnSpPr/>
            <p:nvPr/>
          </p:nvCxnSpPr>
          <p:spPr bwMode="auto">
            <a:xfrm>
              <a:off x="4495755" y="3376891"/>
              <a:ext cx="211667" cy="0"/>
            </a:xfrm>
            <a:prstGeom prst="line">
              <a:avLst/>
            </a:prstGeom>
            <a:solidFill>
              <a:schemeClr val="accent1"/>
            </a:solidFill>
            <a:ln w="762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9" name="Straight Connector 98"/>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0" name="Straight Connector 99"/>
            <p:cNvCxnSpPr/>
            <p:nvPr/>
          </p:nvCxnSpPr>
          <p:spPr bwMode="auto">
            <a:xfrm>
              <a:off x="4495755" y="3613955"/>
              <a:ext cx="211667" cy="0"/>
            </a:xfrm>
            <a:prstGeom prst="line">
              <a:avLst/>
            </a:prstGeom>
            <a:solidFill>
              <a:schemeClr val="accent1"/>
            </a:solidFill>
            <a:ln w="76200" cap="flat" cmpd="sng" algn="ctr">
              <a:solidFill>
                <a:srgbClr val="008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1" name="Straight Connector 100"/>
            <p:cNvCxnSpPr/>
            <p:nvPr/>
          </p:nvCxnSpPr>
          <p:spPr bwMode="auto">
            <a:xfrm>
              <a:off x="4495755" y="373248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2" name="Straight Connector 101"/>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3" name="Straight Connector 102"/>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4" name="Straight Connector 103"/>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5" name="Straight Connector 104"/>
            <p:cNvCxnSpPr/>
            <p:nvPr/>
          </p:nvCxnSpPr>
          <p:spPr bwMode="auto">
            <a:xfrm>
              <a:off x="4495755" y="420661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6" name="Straight Connector 105"/>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7" name="Straight Connector 106"/>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8" name="Straight Connector 107"/>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180" name="TextBox 179"/>
          <p:cNvSpPr txBox="1"/>
          <p:nvPr/>
        </p:nvSpPr>
        <p:spPr>
          <a:xfrm>
            <a:off x="486830" y="5570380"/>
            <a:ext cx="8240861" cy="830997"/>
          </a:xfrm>
          <a:prstGeom prst="rect">
            <a:avLst/>
          </a:prstGeom>
          <a:noFill/>
        </p:spPr>
        <p:txBody>
          <a:bodyPr wrap="square" rtlCol="0">
            <a:spAutoFit/>
          </a:bodyPr>
          <a:lstStyle/>
          <a:p>
            <a:pPr marL="0" lvl="1"/>
            <a:r>
              <a:rPr lang="en-US" sz="2400" dirty="0" smtClean="0"/>
              <a:t>Input choices by Mux M3 and Mux M1 control where ADD, LOAD, and JUMP results are delivered </a:t>
            </a:r>
            <a:r>
              <a:rPr lang="en-US" sz="2400" i="1" dirty="0" smtClean="0">
                <a:solidFill>
                  <a:srgbClr val="FC6400"/>
                </a:solidFill>
              </a:rPr>
              <a:t>(Mux control abstracted)</a:t>
            </a:r>
            <a:endParaRPr lang="en-US" sz="2400" i="1" dirty="0">
              <a:solidFill>
                <a:srgbClr val="FC6400"/>
              </a:solidFill>
            </a:endParaRPr>
          </a:p>
        </p:txBody>
      </p:sp>
      <p:grpSp>
        <p:nvGrpSpPr>
          <p:cNvPr id="85" name="Group 84"/>
          <p:cNvGrpSpPr/>
          <p:nvPr/>
        </p:nvGrpSpPr>
        <p:grpSpPr>
          <a:xfrm>
            <a:off x="1159933" y="1718730"/>
            <a:ext cx="2142067" cy="1184033"/>
            <a:chOff x="1159933" y="1718730"/>
            <a:chExt cx="2142067" cy="1184033"/>
          </a:xfrm>
        </p:grpSpPr>
        <p:cxnSp>
          <p:nvCxnSpPr>
            <p:cNvPr id="88" name="Straight Connector 87"/>
            <p:cNvCxnSpPr/>
            <p:nvPr/>
          </p:nvCxnSpPr>
          <p:spPr bwMode="auto">
            <a:xfrm flipH="1">
              <a:off x="2679700" y="2818099"/>
              <a:ext cx="622300" cy="1"/>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9" name="Straight Connector 88"/>
            <p:cNvCxnSpPr/>
            <p:nvPr/>
          </p:nvCxnSpPr>
          <p:spPr bwMode="auto">
            <a:xfrm>
              <a:off x="3302000" y="1752600"/>
              <a:ext cx="0" cy="1065501"/>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0" name="Straight Connector 89"/>
            <p:cNvCxnSpPr/>
            <p:nvPr/>
          </p:nvCxnSpPr>
          <p:spPr bwMode="auto">
            <a:xfrm>
              <a:off x="2946400" y="1752600"/>
              <a:ext cx="355600" cy="0"/>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2" name="Straight Connector 91"/>
            <p:cNvCxnSpPr/>
            <p:nvPr/>
          </p:nvCxnSpPr>
          <p:spPr bwMode="auto">
            <a:xfrm flipV="1">
              <a:off x="1176867" y="1744133"/>
              <a:ext cx="1652979" cy="8467"/>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3" name="Straight Connector 92"/>
            <p:cNvCxnSpPr/>
            <p:nvPr/>
          </p:nvCxnSpPr>
          <p:spPr bwMode="auto">
            <a:xfrm>
              <a:off x="1159934" y="1718730"/>
              <a:ext cx="0" cy="1184033"/>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0" name="Straight Connector 109"/>
            <p:cNvCxnSpPr/>
            <p:nvPr/>
          </p:nvCxnSpPr>
          <p:spPr bwMode="auto">
            <a:xfrm>
              <a:off x="1159933" y="2902763"/>
              <a:ext cx="262467" cy="0"/>
            </a:xfrm>
            <a:prstGeom prst="line">
              <a:avLst/>
            </a:prstGeom>
            <a:solidFill>
              <a:schemeClr val="accent1"/>
            </a:solidFill>
            <a:ln w="57150" cap="flat" cmpd="sng" algn="ctr">
              <a:solidFill>
                <a:srgbClr val="660066"/>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112" name="Group 111"/>
          <p:cNvGrpSpPr/>
          <p:nvPr/>
        </p:nvGrpSpPr>
        <p:grpSpPr>
          <a:xfrm>
            <a:off x="7374469" y="3495423"/>
            <a:ext cx="364066" cy="1337720"/>
            <a:chOff x="7374469" y="3495423"/>
            <a:chExt cx="364066" cy="1337720"/>
          </a:xfrm>
        </p:grpSpPr>
        <p:sp>
          <p:nvSpPr>
            <p:cNvPr id="113" name="Rectangle 112"/>
            <p:cNvSpPr/>
            <p:nvPr/>
          </p:nvSpPr>
          <p:spPr bwMode="auto">
            <a:xfrm>
              <a:off x="7374469" y="3495423"/>
              <a:ext cx="364066" cy="1337720"/>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grpSp>
          <p:nvGrpSpPr>
            <p:cNvPr id="114" name="Group 113"/>
            <p:cNvGrpSpPr/>
            <p:nvPr/>
          </p:nvGrpSpPr>
          <p:grpSpPr>
            <a:xfrm>
              <a:off x="7425221" y="3495423"/>
              <a:ext cx="211667" cy="1337720"/>
              <a:chOff x="4495755" y="2784231"/>
              <a:chExt cx="211667" cy="1777980"/>
            </a:xfrm>
          </p:grpSpPr>
          <p:cxnSp>
            <p:nvCxnSpPr>
              <p:cNvPr id="115" name="Straight Connector 114"/>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6" name="Straight Connector 115"/>
              <p:cNvCxnSpPr/>
              <p:nvPr/>
            </p:nvCxnSpPr>
            <p:spPr bwMode="auto">
              <a:xfrm>
                <a:off x="4495755" y="2902763"/>
                <a:ext cx="211667" cy="0"/>
              </a:xfrm>
              <a:prstGeom prst="line">
                <a:avLst/>
              </a:prstGeom>
              <a:solidFill>
                <a:schemeClr val="accent1"/>
              </a:solidFill>
              <a:ln w="76200" cap="flat" cmpd="sng" algn="ctr">
                <a:solidFill>
                  <a:srgbClr val="008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7" name="Straight Connector 116"/>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8" name="Straight Connector 117"/>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9" name="Straight Connector 118"/>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0" name="Straight Connector 119"/>
              <p:cNvCxnSpPr/>
              <p:nvPr/>
            </p:nvCxnSpPr>
            <p:spPr bwMode="auto">
              <a:xfrm>
                <a:off x="4495755" y="337689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1" name="Straight Connector 120"/>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2" name="Straight Connector 121"/>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3" name="Straight Connector 122"/>
              <p:cNvCxnSpPr/>
              <p:nvPr/>
            </p:nvCxnSpPr>
            <p:spPr bwMode="auto">
              <a:xfrm>
                <a:off x="4495755" y="3732487"/>
                <a:ext cx="211667" cy="0"/>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4" name="Straight Connector 123"/>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5" name="Straight Connector 124"/>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6" name="Straight Connector 125"/>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7" name="Straight Connector 126"/>
              <p:cNvCxnSpPr/>
              <p:nvPr/>
            </p:nvCxnSpPr>
            <p:spPr bwMode="auto">
              <a:xfrm>
                <a:off x="4495755" y="420661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8" name="Straight Connector 127"/>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Connector 128"/>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0" name="Straight Connector 129"/>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spTree>
    <p:extLst>
      <p:ext uri="{BB962C8B-B14F-4D97-AF65-F5344CB8AC3E}">
        <p14:creationId xmlns:p14="http://schemas.microsoft.com/office/powerpoint/2010/main" val="20018654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6.9 is fundamental</a:t>
            </a:r>
            <a:endParaRPr lang="en-US" dirty="0"/>
          </a:p>
        </p:txBody>
      </p:sp>
      <p:pic>
        <p:nvPicPr>
          <p:cNvPr id="6" name="Content Placeholder 5" descr="figure-6.9.jpeg"/>
          <p:cNvPicPr>
            <a:picLocks noGrp="1" noChangeAspect="1"/>
          </p:cNvPicPr>
          <p:nvPr>
            <p:ph idx="1"/>
          </p:nvPr>
        </p:nvPicPr>
        <p:blipFill rotWithShape="1">
          <a:blip r:embed="rId2">
            <a:extLst>
              <a:ext uri="{28A0092B-C50C-407E-A947-70E740481C1C}">
                <a14:useLocalDpi xmlns:a14="http://schemas.microsoft.com/office/drawing/2010/main" val="0"/>
              </a:ext>
            </a:extLst>
          </a:blip>
          <a:srcRect l="-126" t="1745" r="-341" b="17909"/>
          <a:stretch/>
        </p:blipFill>
        <p:spPr>
          <a:xfrm>
            <a:off x="886049" y="1168842"/>
            <a:ext cx="7442422" cy="4285753"/>
          </a:xfrm>
        </p:spPr>
      </p:pic>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45</a:t>
            </a:fld>
            <a:endParaRPr lang="en-US"/>
          </a:p>
        </p:txBody>
      </p:sp>
      <p:grpSp>
        <p:nvGrpSpPr>
          <p:cNvPr id="109" name="Group 108"/>
          <p:cNvGrpSpPr/>
          <p:nvPr/>
        </p:nvGrpSpPr>
        <p:grpSpPr>
          <a:xfrm>
            <a:off x="4501427" y="2688819"/>
            <a:ext cx="211667" cy="1777980"/>
            <a:chOff x="4495755" y="2784231"/>
            <a:chExt cx="211667" cy="1777980"/>
          </a:xfrm>
        </p:grpSpPr>
        <p:cxnSp>
          <p:nvCxnSpPr>
            <p:cNvPr id="91" name="Straight Connector 90"/>
            <p:cNvCxnSpPr/>
            <p:nvPr/>
          </p:nvCxnSpPr>
          <p:spPr bwMode="auto">
            <a:xfrm>
              <a:off x="4495755" y="278423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4" name="Straight Connector 93"/>
            <p:cNvCxnSpPr/>
            <p:nvPr/>
          </p:nvCxnSpPr>
          <p:spPr bwMode="auto">
            <a:xfrm>
              <a:off x="4495755" y="290276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5" name="Straight Connector 94"/>
            <p:cNvCxnSpPr/>
            <p:nvPr/>
          </p:nvCxnSpPr>
          <p:spPr bwMode="auto">
            <a:xfrm>
              <a:off x="4495755" y="302129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6" name="Straight Connector 95"/>
            <p:cNvCxnSpPr/>
            <p:nvPr/>
          </p:nvCxnSpPr>
          <p:spPr bwMode="auto">
            <a:xfrm>
              <a:off x="4495755" y="313982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7" name="Straight Connector 96"/>
            <p:cNvCxnSpPr/>
            <p:nvPr/>
          </p:nvCxnSpPr>
          <p:spPr bwMode="auto">
            <a:xfrm>
              <a:off x="4495755" y="325835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8" name="Straight Connector 97"/>
            <p:cNvCxnSpPr/>
            <p:nvPr/>
          </p:nvCxnSpPr>
          <p:spPr bwMode="auto">
            <a:xfrm>
              <a:off x="4495755" y="337689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9" name="Straight Connector 98"/>
            <p:cNvCxnSpPr/>
            <p:nvPr/>
          </p:nvCxnSpPr>
          <p:spPr bwMode="auto">
            <a:xfrm>
              <a:off x="4495755" y="349542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0" name="Straight Connector 99"/>
            <p:cNvCxnSpPr/>
            <p:nvPr/>
          </p:nvCxnSpPr>
          <p:spPr bwMode="auto">
            <a:xfrm>
              <a:off x="4495755" y="361395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1" name="Straight Connector 100"/>
            <p:cNvCxnSpPr/>
            <p:nvPr/>
          </p:nvCxnSpPr>
          <p:spPr bwMode="auto">
            <a:xfrm>
              <a:off x="4495755" y="373248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2" name="Straight Connector 101"/>
            <p:cNvCxnSpPr/>
            <p:nvPr/>
          </p:nvCxnSpPr>
          <p:spPr bwMode="auto">
            <a:xfrm>
              <a:off x="4495755" y="385101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3" name="Straight Connector 102"/>
            <p:cNvCxnSpPr/>
            <p:nvPr/>
          </p:nvCxnSpPr>
          <p:spPr bwMode="auto">
            <a:xfrm>
              <a:off x="4495755" y="396955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4" name="Straight Connector 103"/>
            <p:cNvCxnSpPr/>
            <p:nvPr/>
          </p:nvCxnSpPr>
          <p:spPr bwMode="auto">
            <a:xfrm>
              <a:off x="4495755" y="4088083"/>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5" name="Straight Connector 104"/>
            <p:cNvCxnSpPr/>
            <p:nvPr/>
          </p:nvCxnSpPr>
          <p:spPr bwMode="auto">
            <a:xfrm>
              <a:off x="4495755" y="4206615"/>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6" name="Straight Connector 105"/>
            <p:cNvCxnSpPr/>
            <p:nvPr/>
          </p:nvCxnSpPr>
          <p:spPr bwMode="auto">
            <a:xfrm>
              <a:off x="4495755" y="4325147"/>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7" name="Straight Connector 106"/>
            <p:cNvCxnSpPr/>
            <p:nvPr/>
          </p:nvCxnSpPr>
          <p:spPr bwMode="auto">
            <a:xfrm>
              <a:off x="4495755" y="4443679"/>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8" name="Straight Connector 107"/>
            <p:cNvCxnSpPr/>
            <p:nvPr/>
          </p:nvCxnSpPr>
          <p:spPr bwMode="auto">
            <a:xfrm>
              <a:off x="4495755" y="4562211"/>
              <a:ext cx="211667" cy="0"/>
            </a:xfrm>
            <a:prstGeom prst="line">
              <a:avLst/>
            </a:prstGeom>
            <a:solidFill>
              <a:schemeClr val="accent1"/>
            </a:solidFill>
            <a:ln w="38100"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8" name="TextBox 7"/>
          <p:cNvSpPr txBox="1"/>
          <p:nvPr/>
        </p:nvSpPr>
        <p:spPr>
          <a:xfrm>
            <a:off x="486830" y="5508702"/>
            <a:ext cx="8240861" cy="923330"/>
          </a:xfrm>
          <a:prstGeom prst="rect">
            <a:avLst/>
          </a:prstGeom>
          <a:noFill/>
        </p:spPr>
        <p:txBody>
          <a:bodyPr wrap="square" rtlCol="0">
            <a:spAutoFit/>
          </a:bodyPr>
          <a:lstStyle/>
          <a:p>
            <a:pPr algn="ctr"/>
            <a:r>
              <a:rPr lang="en-US" dirty="0" smtClean="0">
                <a:solidFill>
                  <a:srgbClr val="FF6600"/>
                </a:solidFill>
              </a:rPr>
              <a:t>Learn the function of each wire and device, the number of bits anywhere, the data type of every bit string, and the operation of abstracted control circuitry and you will know the central processing unit (CPU) of a computer</a:t>
            </a:r>
            <a:endParaRPr lang="en-US" dirty="0">
              <a:solidFill>
                <a:srgbClr val="FF6600"/>
              </a:solidFill>
            </a:endParaRPr>
          </a:p>
        </p:txBody>
      </p:sp>
    </p:spTree>
    <p:extLst>
      <p:ext uri="{BB962C8B-B14F-4D97-AF65-F5344CB8AC3E}">
        <p14:creationId xmlns:p14="http://schemas.microsoft.com/office/powerpoint/2010/main" val="10466748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86830" y="1075774"/>
            <a:ext cx="8247965" cy="4924814"/>
          </a:xfrm>
        </p:spPr>
        <p:txBody>
          <a:bodyPr/>
          <a:lstStyle/>
          <a:p>
            <a:r>
              <a:rPr lang="en-US" dirty="0" smtClean="0"/>
              <a:t>A circuit that can fetch and execute instructions is programmable</a:t>
            </a:r>
          </a:p>
          <a:p>
            <a:r>
              <a:rPr lang="en-US" dirty="0" smtClean="0"/>
              <a:t>The bits in machine code instructions control the operation of the data path; not all instruction format bit positions contain information for every instruction</a:t>
            </a:r>
          </a:p>
          <a:p>
            <a:r>
              <a:rPr lang="en-US" dirty="0" smtClean="0"/>
              <a:t>Multiplexers route bits traveling on buses from hardware units to a hardware unit</a:t>
            </a:r>
          </a:p>
          <a:p>
            <a:r>
              <a:rPr lang="en-US" dirty="0" smtClean="0"/>
              <a:t>Meaning of bits is set by the hardware unit (1) receiving the bits or (2) computing the bits</a:t>
            </a:r>
          </a:p>
          <a:p>
            <a:endParaRPr lang="en-US" dirty="0" smtClean="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46</a:t>
            </a:fld>
            <a:endParaRPr lang="en-US"/>
          </a:p>
        </p:txBody>
      </p:sp>
    </p:spTree>
    <p:extLst>
      <p:ext uri="{BB962C8B-B14F-4D97-AF65-F5344CB8AC3E}">
        <p14:creationId xmlns:p14="http://schemas.microsoft.com/office/powerpoint/2010/main" val="1425869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Components of a computer </a:t>
            </a:r>
            <a:endParaRPr lang="en-US" dirty="0"/>
          </a:p>
        </p:txBody>
      </p:sp>
      <p:sp>
        <p:nvSpPr>
          <p:cNvPr id="3" name="Content Placeholder 2"/>
          <p:cNvSpPr>
            <a:spLocks noGrp="1"/>
          </p:cNvSpPr>
          <p:nvPr>
            <p:ph idx="1"/>
          </p:nvPr>
        </p:nvSpPr>
        <p:spPr>
          <a:xfrm>
            <a:off x="457200" y="1329268"/>
            <a:ext cx="8229600" cy="4796896"/>
          </a:xfrm>
        </p:spPr>
        <p:txBody>
          <a:bodyPr>
            <a:normAutofit/>
          </a:bodyPr>
          <a:lstStyle/>
          <a:p>
            <a:r>
              <a:rPr lang="en-US" sz="2800" dirty="0" smtClean="0"/>
              <a:t>Useful decomposition of computer components for design considerations: input</a:t>
            </a:r>
            <a:r>
              <a:rPr lang="en-US" sz="2800" dirty="0"/>
              <a:t> </a:t>
            </a:r>
            <a:r>
              <a:rPr lang="en-US" sz="2800" dirty="0" smtClean="0"/>
              <a:t>and output (I/O), memory, and data path and control (processor)</a:t>
            </a:r>
          </a:p>
          <a:p>
            <a:r>
              <a:rPr lang="en-US" sz="2800" dirty="0"/>
              <a:t>K</a:t>
            </a:r>
            <a:r>
              <a:rPr lang="en-US" sz="2800" dirty="0" smtClean="0"/>
              <a:t>ey design quality concerns: user, delight, translation, performance</a:t>
            </a:r>
          </a:p>
          <a:p>
            <a:pPr marL="457200" lvl="1" indent="0">
              <a:buNone/>
            </a:pPr>
            <a:endParaRPr lang="en-US" sz="2400" dirty="0"/>
          </a:p>
        </p:txBody>
      </p:sp>
      <p:sp>
        <p:nvSpPr>
          <p:cNvPr id="4" name="Rounded Rectangle 3"/>
          <p:cNvSpPr/>
          <p:nvPr/>
        </p:nvSpPr>
        <p:spPr>
          <a:xfrm>
            <a:off x="3395120" y="4842971"/>
            <a:ext cx="1828800" cy="168486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Memory</a:t>
            </a:r>
            <a:endParaRPr lang="en-US" dirty="0"/>
          </a:p>
        </p:txBody>
      </p:sp>
      <p:sp>
        <p:nvSpPr>
          <p:cNvPr id="7" name="Rounded Rectangle 6"/>
          <p:cNvSpPr/>
          <p:nvPr/>
        </p:nvSpPr>
        <p:spPr>
          <a:xfrm>
            <a:off x="1261520" y="4842971"/>
            <a:ext cx="1659466" cy="168486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Processor</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Right Arrow 7"/>
          <p:cNvSpPr/>
          <p:nvPr/>
        </p:nvSpPr>
        <p:spPr>
          <a:xfrm>
            <a:off x="5020720" y="5740466"/>
            <a:ext cx="1507066" cy="57573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a:t>
            </a:r>
            <a:endParaRPr lang="en-US" dirty="0"/>
          </a:p>
        </p:txBody>
      </p:sp>
      <p:sp>
        <p:nvSpPr>
          <p:cNvPr id="9" name="Left Arrow 8"/>
          <p:cNvSpPr/>
          <p:nvPr/>
        </p:nvSpPr>
        <p:spPr>
          <a:xfrm>
            <a:off x="5020720" y="5088476"/>
            <a:ext cx="1507066" cy="5842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Input</a:t>
            </a:r>
            <a:endParaRPr lang="en-US" dirty="0"/>
          </a:p>
        </p:txBody>
      </p:sp>
      <p:sp>
        <p:nvSpPr>
          <p:cNvPr id="20" name="Oval Callout 19"/>
          <p:cNvSpPr/>
          <p:nvPr/>
        </p:nvSpPr>
        <p:spPr>
          <a:xfrm>
            <a:off x="4394225" y="3877746"/>
            <a:ext cx="1744131" cy="812800"/>
          </a:xfrm>
          <a:prstGeom prst="wedgeEllipseCallout">
            <a:avLst/>
          </a:prstGeom>
          <a:gradFill flip="none" rotWithShape="1">
            <a:gsLst>
              <a:gs pos="0">
                <a:schemeClr val="tx1"/>
              </a:gs>
              <a:gs pos="100000">
                <a:srgbClr val="FFFFFF"/>
              </a:gs>
            </a:gsLst>
            <a:lin ang="189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Program Translation</a:t>
            </a:r>
            <a:endParaRPr lang="en-US" dirty="0"/>
          </a:p>
        </p:txBody>
      </p:sp>
      <p:grpSp>
        <p:nvGrpSpPr>
          <p:cNvPr id="32" name="Group 31"/>
          <p:cNvGrpSpPr/>
          <p:nvPr/>
        </p:nvGrpSpPr>
        <p:grpSpPr>
          <a:xfrm>
            <a:off x="1845779" y="5723474"/>
            <a:ext cx="1854142" cy="668892"/>
            <a:chOff x="2192926" y="5410195"/>
            <a:chExt cx="1854142" cy="668892"/>
          </a:xfrm>
        </p:grpSpPr>
        <p:sp>
          <p:nvSpPr>
            <p:cNvPr id="19" name="Frame 18"/>
            <p:cNvSpPr/>
            <p:nvPr/>
          </p:nvSpPr>
          <p:spPr>
            <a:xfrm>
              <a:off x="2407561" y="5440518"/>
              <a:ext cx="499533" cy="562402"/>
            </a:xfrm>
            <a:prstGeom prst="frame">
              <a:avLst/>
            </a:prstGeom>
            <a:solidFill>
              <a:srgbClr val="660066"/>
            </a:solid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Curved Right Arrow 12"/>
            <p:cNvSpPr/>
            <p:nvPr/>
          </p:nvSpPr>
          <p:spPr>
            <a:xfrm>
              <a:off x="2692400" y="5410195"/>
              <a:ext cx="1354668" cy="668892"/>
            </a:xfrm>
            <a:prstGeom prst="curved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Wingdings"/>
                </a:rPr>
                <a:t></a:t>
              </a:r>
              <a:r>
                <a:rPr lang="en-US" dirty="0" smtClean="0">
                  <a:solidFill>
                    <a:schemeClr val="tx1"/>
                  </a:solidFill>
                </a:rPr>
                <a:t>Operands</a:t>
              </a:r>
            </a:p>
            <a:p>
              <a:pPr algn="ctr"/>
              <a:r>
                <a:rPr lang="en-US" dirty="0" smtClean="0">
                  <a:solidFill>
                    <a:schemeClr val="tx1"/>
                  </a:solidFill>
                </a:rPr>
                <a:t>Results </a:t>
              </a:r>
              <a:r>
                <a:rPr lang="en-US" dirty="0" smtClean="0">
                  <a:solidFill>
                    <a:schemeClr val="tx1"/>
                  </a:solidFill>
                  <a:sym typeface="Wingdings"/>
                </a:rPr>
                <a:t></a:t>
              </a:r>
              <a:endParaRPr lang="en-US" dirty="0">
                <a:solidFill>
                  <a:schemeClr val="tx1"/>
                </a:solidFill>
              </a:endParaRPr>
            </a:p>
          </p:txBody>
        </p:sp>
        <p:sp>
          <p:nvSpPr>
            <p:cNvPr id="22" name="TextBox 21"/>
            <p:cNvSpPr txBox="1"/>
            <p:nvPr/>
          </p:nvSpPr>
          <p:spPr>
            <a:xfrm>
              <a:off x="2192926" y="5616975"/>
              <a:ext cx="563375" cy="369332"/>
            </a:xfrm>
            <a:prstGeom prst="rect">
              <a:avLst/>
            </a:prstGeom>
            <a:noFill/>
          </p:spPr>
          <p:txBody>
            <a:bodyPr wrap="none" rtlCol="0">
              <a:spAutoFit/>
            </a:bodyPr>
            <a:lstStyle/>
            <a:p>
              <a:r>
                <a:rPr lang="en-US" dirty="0" smtClean="0">
                  <a:solidFill>
                    <a:schemeClr val="bg1"/>
                  </a:solidFill>
                </a:rPr>
                <a:t>ALU</a:t>
              </a:r>
              <a:endParaRPr lang="en-US" dirty="0">
                <a:solidFill>
                  <a:schemeClr val="bg1"/>
                </a:solidFill>
              </a:endParaRPr>
            </a:p>
          </p:txBody>
        </p:sp>
      </p:grpSp>
      <p:sp>
        <p:nvSpPr>
          <p:cNvPr id="24" name="Horizontal Scroll 23"/>
          <p:cNvSpPr/>
          <p:nvPr/>
        </p:nvSpPr>
        <p:spPr>
          <a:xfrm>
            <a:off x="2048912" y="5108983"/>
            <a:ext cx="1540934" cy="436696"/>
          </a:xfrm>
          <a:prstGeom prst="horizontalScroll">
            <a:avLst/>
          </a:prstGeom>
          <a:solidFill>
            <a:srgbClr val="008000"/>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Instructions</a:t>
            </a:r>
            <a:endParaRPr lang="en-US" dirty="0"/>
          </a:p>
        </p:txBody>
      </p:sp>
      <p:grpSp>
        <p:nvGrpSpPr>
          <p:cNvPr id="30" name="Group 29"/>
          <p:cNvGrpSpPr/>
          <p:nvPr/>
        </p:nvGrpSpPr>
        <p:grpSpPr>
          <a:xfrm>
            <a:off x="2057448" y="3793079"/>
            <a:ext cx="2060427" cy="897467"/>
            <a:chOff x="846667" y="3479800"/>
            <a:chExt cx="2060427" cy="897467"/>
          </a:xfrm>
        </p:grpSpPr>
        <p:sp>
          <p:nvSpPr>
            <p:cNvPr id="29" name="Round Single Corner Rectangle 28"/>
            <p:cNvSpPr/>
            <p:nvPr/>
          </p:nvSpPr>
          <p:spPr>
            <a:xfrm>
              <a:off x="846667" y="3479800"/>
              <a:ext cx="2060427" cy="897467"/>
            </a:xfrm>
            <a:prstGeom prst="round1Rect">
              <a:avLst/>
            </a:prstGeom>
            <a:blipFill rotWithShape="1">
              <a:blip r:embed="rId2"/>
              <a:tile tx="0" ty="0" sx="100000" sy="100000" flip="none" algn="tl"/>
            </a:blip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Smiley Face 9"/>
            <p:cNvSpPr/>
            <p:nvPr/>
          </p:nvSpPr>
          <p:spPr>
            <a:xfrm>
              <a:off x="931307" y="3572934"/>
              <a:ext cx="524934" cy="474187"/>
            </a:xfrm>
            <a:prstGeom prst="smileyFace">
              <a:avLst/>
            </a:prstGeom>
            <a:solidFill>
              <a:srgbClr val="FF00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1413920" y="3674517"/>
              <a:ext cx="1400594" cy="646331"/>
            </a:xfrm>
            <a:prstGeom prst="rect">
              <a:avLst/>
            </a:prstGeom>
            <a:noFill/>
          </p:spPr>
          <p:txBody>
            <a:bodyPr wrap="none" rtlCol="0">
              <a:spAutoFit/>
            </a:bodyPr>
            <a:lstStyle/>
            <a:p>
              <a:r>
                <a:rPr lang="en-US" dirty="0" smtClean="0"/>
                <a:t>Performance</a:t>
              </a:r>
            </a:p>
            <a:p>
              <a:r>
                <a:rPr lang="en-US" dirty="0" smtClean="0"/>
                <a:t>Evaluation</a:t>
              </a:r>
              <a:endParaRPr lang="en-US" dirty="0"/>
            </a:p>
          </p:txBody>
        </p:sp>
      </p:grpSp>
      <p:grpSp>
        <p:nvGrpSpPr>
          <p:cNvPr id="31" name="Group 30"/>
          <p:cNvGrpSpPr/>
          <p:nvPr/>
        </p:nvGrpSpPr>
        <p:grpSpPr>
          <a:xfrm>
            <a:off x="1225006" y="5181612"/>
            <a:ext cx="919263" cy="646798"/>
            <a:chOff x="1572153" y="4868333"/>
            <a:chExt cx="919263" cy="646798"/>
          </a:xfrm>
        </p:grpSpPr>
        <p:sp>
          <p:nvSpPr>
            <p:cNvPr id="14" name="Arc 13"/>
            <p:cNvSpPr/>
            <p:nvPr/>
          </p:nvSpPr>
          <p:spPr>
            <a:xfrm rot="5144772">
              <a:off x="2091257" y="5139261"/>
              <a:ext cx="211669" cy="254000"/>
            </a:xfrm>
            <a:prstGeom prst="arc">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Arc 14"/>
            <p:cNvSpPr/>
            <p:nvPr/>
          </p:nvSpPr>
          <p:spPr>
            <a:xfrm rot="5144772">
              <a:off x="2026333" y="5068302"/>
              <a:ext cx="353936" cy="395911"/>
            </a:xfrm>
            <a:prstGeom prst="arc">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Arc 15"/>
            <p:cNvSpPr/>
            <p:nvPr/>
          </p:nvSpPr>
          <p:spPr>
            <a:xfrm rot="5144772">
              <a:off x="1984051" y="5007765"/>
              <a:ext cx="497752" cy="516979"/>
            </a:xfrm>
            <a:prstGeom prst="arc">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32-Point Star 27"/>
            <p:cNvSpPr/>
            <p:nvPr/>
          </p:nvSpPr>
          <p:spPr>
            <a:xfrm>
              <a:off x="1794933" y="4868333"/>
              <a:ext cx="536659" cy="491064"/>
            </a:xfrm>
            <a:prstGeom prst="star32">
              <a:avLst/>
            </a:prstGeom>
            <a:solidFill>
              <a:srgbClr val="FF00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1572153" y="4976405"/>
              <a:ext cx="883250" cy="369332"/>
            </a:xfrm>
            <a:prstGeom prst="rect">
              <a:avLst/>
            </a:prstGeom>
            <a:noFill/>
          </p:spPr>
          <p:txBody>
            <a:bodyPr wrap="none" rtlCol="0">
              <a:spAutoFit/>
            </a:bodyPr>
            <a:lstStyle/>
            <a:p>
              <a:r>
                <a:rPr lang="en-US" dirty="0" smtClean="0">
                  <a:solidFill>
                    <a:schemeClr val="bg1"/>
                  </a:solidFill>
                </a:rPr>
                <a:t>Control</a:t>
              </a:r>
              <a:endParaRPr lang="en-US" dirty="0">
                <a:solidFill>
                  <a:schemeClr val="bg1"/>
                </a:solidFill>
              </a:endParaRPr>
            </a:p>
          </p:txBody>
        </p:sp>
      </p:grpSp>
      <p:grpSp>
        <p:nvGrpSpPr>
          <p:cNvPr id="37" name="Group 36"/>
          <p:cNvGrpSpPr/>
          <p:nvPr/>
        </p:nvGrpSpPr>
        <p:grpSpPr>
          <a:xfrm>
            <a:off x="6815654" y="4986864"/>
            <a:ext cx="1340346" cy="702730"/>
            <a:chOff x="7162801" y="4673585"/>
            <a:chExt cx="1340346" cy="702730"/>
          </a:xfrm>
        </p:grpSpPr>
        <p:sp>
          <p:nvSpPr>
            <p:cNvPr id="33" name="Smiley Face 32"/>
            <p:cNvSpPr/>
            <p:nvPr/>
          </p:nvSpPr>
          <p:spPr>
            <a:xfrm>
              <a:off x="7162801" y="4673585"/>
              <a:ext cx="677333" cy="702730"/>
            </a:xfrm>
            <a:prstGeom prst="smileyFace">
              <a:avLst/>
            </a:prstGeom>
            <a:gradFill flip="none" rotWithShape="1">
              <a:gsLst>
                <a:gs pos="0">
                  <a:schemeClr val="bg1">
                    <a:lumMod val="50000"/>
                  </a:schemeClr>
                </a:gs>
                <a:gs pos="100000">
                  <a:srgbClr val="FFFFFF"/>
                </a:gs>
              </a:gsLst>
              <a:path path="circle">
                <a:fillToRect l="100000" t="100000"/>
              </a:path>
              <a:tileRect r="-100000" b="-100000"/>
            </a:gra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882464" y="4871885"/>
              <a:ext cx="620683" cy="369332"/>
            </a:xfrm>
            <a:prstGeom prst="rect">
              <a:avLst/>
            </a:prstGeom>
            <a:noFill/>
          </p:spPr>
          <p:txBody>
            <a:bodyPr wrap="none" rtlCol="0">
              <a:spAutoFit/>
            </a:bodyPr>
            <a:lstStyle/>
            <a:p>
              <a:r>
                <a:rPr lang="en-US" dirty="0" smtClean="0"/>
                <a:t>User</a:t>
              </a:r>
              <a:endParaRPr lang="en-US" dirty="0"/>
            </a:p>
          </p:txBody>
        </p:sp>
      </p:grpSp>
      <p:grpSp>
        <p:nvGrpSpPr>
          <p:cNvPr id="38" name="Group 37"/>
          <p:cNvGrpSpPr/>
          <p:nvPr/>
        </p:nvGrpSpPr>
        <p:grpSpPr>
          <a:xfrm>
            <a:off x="6900317" y="5837117"/>
            <a:ext cx="1489734" cy="509188"/>
            <a:chOff x="7247464" y="5523838"/>
            <a:chExt cx="1489734" cy="509188"/>
          </a:xfrm>
        </p:grpSpPr>
        <p:sp>
          <p:nvSpPr>
            <p:cNvPr id="34" name="Heart 33"/>
            <p:cNvSpPr/>
            <p:nvPr/>
          </p:nvSpPr>
          <p:spPr>
            <a:xfrm>
              <a:off x="7247464" y="5523838"/>
              <a:ext cx="516467" cy="509188"/>
            </a:xfrm>
            <a:prstGeom prst="heart">
              <a:avLst/>
            </a:prstGeom>
            <a:solidFill>
              <a:srgbClr val="FF0000"/>
            </a:solidFill>
            <a:ln>
              <a:solidFill>
                <a:srgbClr val="FF0000"/>
              </a:solidFill>
            </a:ln>
            <a:effectLst>
              <a:glow rad="101600">
                <a:srgbClr val="FF7174">
                  <a:alpha val="75000"/>
                </a:srgbClr>
              </a:glow>
              <a:outerShdw blurRad="40000" dist="23000" dir="5400000" rotWithShape="0">
                <a:srgbClr val="000000">
                  <a:alpha val="35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7882464" y="5533993"/>
              <a:ext cx="854734" cy="369332"/>
            </a:xfrm>
            <a:prstGeom prst="rect">
              <a:avLst/>
            </a:prstGeom>
            <a:noFill/>
          </p:spPr>
          <p:txBody>
            <a:bodyPr wrap="none" rtlCol="0">
              <a:spAutoFit/>
            </a:bodyPr>
            <a:lstStyle/>
            <a:p>
              <a:r>
                <a:rPr lang="en-US" dirty="0" smtClean="0"/>
                <a:t>Delight</a:t>
              </a:r>
              <a:endParaRPr lang="en-US" dirty="0"/>
            </a:p>
          </p:txBody>
        </p:sp>
      </p:grpSp>
      <p:sp>
        <p:nvSpPr>
          <p:cNvPr id="5" name="Date Placeholder 4"/>
          <p:cNvSpPr>
            <a:spLocks noGrp="1"/>
          </p:cNvSpPr>
          <p:nvPr>
            <p:ph type="dt" sz="half" idx="10"/>
          </p:nvPr>
        </p:nvSpPr>
        <p:spPr/>
        <p:txBody>
          <a:bodyPr/>
          <a:lstStyle/>
          <a:p>
            <a:r>
              <a:rPr lang="en-US" smtClean="0"/>
              <a:t>© 2017 by George B. Adams III</a:t>
            </a:r>
            <a:endParaRPr lang="en-US"/>
          </a:p>
        </p:txBody>
      </p:sp>
      <p:sp>
        <p:nvSpPr>
          <p:cNvPr id="6" name="Slide Number Placeholder 5"/>
          <p:cNvSpPr>
            <a:spLocks noGrp="1"/>
          </p:cNvSpPr>
          <p:nvPr>
            <p:ph type="sldNum" sz="quarter" idx="12"/>
          </p:nvPr>
        </p:nvSpPr>
        <p:spPr/>
        <p:txBody>
          <a:bodyPr/>
          <a:lstStyle/>
          <a:p>
            <a:fld id="{F616CA18-62AE-B34C-A151-070DF961BCFA}" type="slidenum">
              <a:rPr lang="en-US" smtClean="0"/>
              <a:pPr/>
              <a:t>5</a:t>
            </a:fld>
            <a:endParaRPr lang="en-US"/>
          </a:p>
        </p:txBody>
      </p:sp>
    </p:spTree>
    <p:extLst>
      <p:ext uri="{BB962C8B-B14F-4D97-AF65-F5344CB8AC3E}">
        <p14:creationId xmlns:p14="http://schemas.microsoft.com/office/powerpoint/2010/main" val="20628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7" grpId="0" animBg="1"/>
      <p:bldP spid="8" grpId="0" animBg="1"/>
      <p:bldP spid="9" grpId="0" animBg="1"/>
      <p:bldP spid="20"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Necessary basics</a:t>
            </a:r>
            <a:endParaRPr lang="en-US" dirty="0"/>
          </a:p>
        </p:txBody>
      </p:sp>
      <p:sp>
        <p:nvSpPr>
          <p:cNvPr id="3" name="Content Placeholder 2"/>
          <p:cNvSpPr>
            <a:spLocks noGrp="1"/>
          </p:cNvSpPr>
          <p:nvPr>
            <p:ph idx="1"/>
          </p:nvPr>
        </p:nvSpPr>
        <p:spPr/>
        <p:txBody>
          <a:bodyPr>
            <a:normAutofit/>
          </a:bodyPr>
          <a:lstStyle/>
          <a:p>
            <a:r>
              <a:rPr lang="en-US" dirty="0" smtClean="0"/>
              <a:t>Input – cannot compute without telling computer what to do</a:t>
            </a:r>
          </a:p>
          <a:p>
            <a:r>
              <a:rPr lang="en-US" dirty="0" smtClean="0"/>
              <a:t>Output – cannot know what computer did without output</a:t>
            </a:r>
          </a:p>
          <a:p>
            <a:r>
              <a:rPr lang="en-US" dirty="0" smtClean="0"/>
              <a:t>Operations – execution is about performing operations</a:t>
            </a:r>
          </a:p>
          <a:p>
            <a:r>
              <a:rPr lang="en-US" dirty="0" smtClean="0"/>
              <a:t>Programmed decision making – execution is much more powerful if the computer can make decisions</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6</a:t>
            </a:fld>
            <a:endParaRPr lang="en-US"/>
          </a:p>
        </p:txBody>
      </p:sp>
    </p:spTree>
    <p:extLst>
      <p:ext uri="{BB962C8B-B14F-4D97-AF65-F5344CB8AC3E}">
        <p14:creationId xmlns:p14="http://schemas.microsoft.com/office/powerpoint/2010/main" val="107386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irst focus – </a:t>
            </a:r>
            <a:r>
              <a:rPr lang="en-US" dirty="0" smtClean="0">
                <a:solidFill>
                  <a:srgbClr val="0070C0"/>
                </a:solidFill>
              </a:rPr>
              <a:t>the data path </a:t>
            </a:r>
            <a:r>
              <a:rPr lang="en-US" dirty="0" smtClean="0"/>
              <a:t>(Chapter 6)</a:t>
            </a:r>
            <a:endParaRPr lang="en-US" dirty="0"/>
          </a:p>
        </p:txBody>
      </p:sp>
      <p:sp>
        <p:nvSpPr>
          <p:cNvPr id="3" name="Content Placeholder 2"/>
          <p:cNvSpPr>
            <a:spLocks noGrp="1"/>
          </p:cNvSpPr>
          <p:nvPr>
            <p:ph idx="1"/>
          </p:nvPr>
        </p:nvSpPr>
        <p:spPr>
          <a:xfrm>
            <a:off x="486830" y="1171186"/>
            <a:ext cx="8657170" cy="4924814"/>
          </a:xfrm>
        </p:spPr>
        <p:txBody>
          <a:bodyPr/>
          <a:lstStyle/>
          <a:p>
            <a:r>
              <a:rPr lang="en-US" dirty="0" smtClean="0"/>
              <a:t>Design a circuit to perform</a:t>
            </a:r>
          </a:p>
          <a:p>
            <a:pPr lvl="1"/>
            <a:r>
              <a:rPr lang="en-US" dirty="0" smtClean="0"/>
              <a:t>1) Fetch an instruction</a:t>
            </a:r>
          </a:p>
          <a:p>
            <a:pPr lvl="1"/>
            <a:r>
              <a:rPr lang="en-US" dirty="0" smtClean="0"/>
              <a:t>2) </a:t>
            </a:r>
            <a:r>
              <a:rPr lang="en-US" dirty="0"/>
              <a:t>R</a:t>
            </a:r>
            <a:r>
              <a:rPr lang="en-US" dirty="0" smtClean="0"/>
              <a:t>ead operands from specified location(s)</a:t>
            </a:r>
          </a:p>
          <a:p>
            <a:pPr lvl="1"/>
            <a:r>
              <a:rPr lang="en-US" dirty="0" smtClean="0"/>
              <a:t>3) Execute the instruction</a:t>
            </a:r>
          </a:p>
          <a:p>
            <a:pPr lvl="1"/>
            <a:r>
              <a:rPr lang="en-US" dirty="0" smtClean="0"/>
              <a:t>4) Write the result into specified location</a:t>
            </a:r>
          </a:p>
          <a:p>
            <a:pPr lvl="1"/>
            <a:r>
              <a:rPr lang="en-US" dirty="0" smtClean="0"/>
              <a:t>5) Repeat the above</a:t>
            </a:r>
          </a:p>
          <a:p>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7</a:t>
            </a:fld>
            <a:endParaRPr lang="en-US"/>
          </a:p>
        </p:txBody>
      </p:sp>
    </p:spTree>
    <p:extLst>
      <p:ext uri="{BB962C8B-B14F-4D97-AF65-F5344CB8AC3E}">
        <p14:creationId xmlns:p14="http://schemas.microsoft.com/office/powerpoint/2010/main" val="923509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design practice:  1 step at a time</a:t>
            </a:r>
            <a:endParaRPr lang="en-US" dirty="0"/>
          </a:p>
        </p:txBody>
      </p:sp>
      <p:sp>
        <p:nvSpPr>
          <p:cNvPr id="3" name="Content Placeholder 2"/>
          <p:cNvSpPr>
            <a:spLocks noGrp="1"/>
          </p:cNvSpPr>
          <p:nvPr>
            <p:ph idx="1"/>
          </p:nvPr>
        </p:nvSpPr>
        <p:spPr>
          <a:xfrm>
            <a:off x="486830" y="1080465"/>
            <a:ext cx="8247965" cy="5280577"/>
          </a:xfrm>
        </p:spPr>
        <p:txBody>
          <a:bodyPr/>
          <a:lstStyle/>
          <a:p>
            <a:pPr>
              <a:lnSpc>
                <a:spcPct val="90000"/>
              </a:lnSpc>
            </a:pPr>
            <a:r>
              <a:rPr lang="en-US" dirty="0" smtClean="0"/>
              <a:t>Design requires considering options, making trade offs</a:t>
            </a:r>
          </a:p>
          <a:p>
            <a:pPr>
              <a:lnSpc>
                <a:spcPct val="90000"/>
              </a:lnSpc>
            </a:pPr>
            <a:r>
              <a:rPr lang="en-US" dirty="0" smtClean="0"/>
              <a:t>Dividing a </a:t>
            </a:r>
            <a:r>
              <a:rPr lang="en-US" i="1" dirty="0" smtClean="0"/>
              <a:t>system</a:t>
            </a:r>
            <a:r>
              <a:rPr lang="en-US" dirty="0" smtClean="0"/>
              <a:t> design into a collection of </a:t>
            </a:r>
            <a:r>
              <a:rPr lang="en-US" i="1" dirty="0" smtClean="0"/>
              <a:t>subsystem</a:t>
            </a:r>
            <a:r>
              <a:rPr lang="en-US" dirty="0" smtClean="0"/>
              <a:t> design tasks is helpful</a:t>
            </a:r>
          </a:p>
          <a:p>
            <a:pPr>
              <a:lnSpc>
                <a:spcPct val="90000"/>
              </a:lnSpc>
            </a:pPr>
            <a:r>
              <a:rPr lang="en-US" dirty="0" smtClean="0"/>
              <a:t>Data path circuit must accomplish 4 tasks, so start with Task 1:  </a:t>
            </a:r>
            <a:r>
              <a:rPr lang="en-US" dirty="0" smtClean="0">
                <a:solidFill>
                  <a:srgbClr val="008000"/>
                </a:solidFill>
              </a:rPr>
              <a:t>Fetch</a:t>
            </a:r>
            <a:r>
              <a:rPr lang="en-US" dirty="0" smtClean="0"/>
              <a:t> </a:t>
            </a:r>
            <a:r>
              <a:rPr lang="en-US" dirty="0" smtClean="0">
                <a:solidFill>
                  <a:srgbClr val="0070C0"/>
                </a:solidFill>
              </a:rPr>
              <a:t>instruction</a:t>
            </a:r>
          </a:p>
          <a:p>
            <a:pPr lvl="1">
              <a:lnSpc>
                <a:spcPct val="90000"/>
              </a:lnSpc>
            </a:pPr>
            <a:r>
              <a:rPr lang="en-US" dirty="0" smtClean="0"/>
              <a:t>For a </a:t>
            </a:r>
            <a:r>
              <a:rPr lang="en-US" i="1" dirty="0" smtClean="0"/>
              <a:t>stored </a:t>
            </a:r>
            <a:r>
              <a:rPr lang="en-US" dirty="0" smtClean="0"/>
              <a:t>program computer, </a:t>
            </a:r>
            <a:r>
              <a:rPr lang="en-US" dirty="0" smtClean="0">
                <a:solidFill>
                  <a:srgbClr val="008000"/>
                </a:solidFill>
              </a:rPr>
              <a:t>Fetch</a:t>
            </a:r>
            <a:r>
              <a:rPr lang="en-US" dirty="0" smtClean="0"/>
              <a:t> </a:t>
            </a:r>
            <a:r>
              <a:rPr lang="en-US" i="1" dirty="0" smtClean="0"/>
              <a:t>must</a:t>
            </a:r>
            <a:r>
              <a:rPr lang="en-US" dirty="0" smtClean="0"/>
              <a:t> mean “read from memory”</a:t>
            </a:r>
          </a:p>
          <a:p>
            <a:pPr lvl="1">
              <a:lnSpc>
                <a:spcPct val="90000"/>
              </a:lnSpc>
            </a:pPr>
            <a:r>
              <a:rPr lang="en-US" dirty="0" smtClean="0">
                <a:solidFill>
                  <a:srgbClr val="0070C0"/>
                </a:solidFill>
              </a:rPr>
              <a:t>instruction</a:t>
            </a:r>
            <a:r>
              <a:rPr lang="en-US" dirty="0" smtClean="0"/>
              <a:t> means a bit string to interpret using the </a:t>
            </a:r>
            <a:r>
              <a:rPr lang="en-US" dirty="0" smtClean="0">
                <a:solidFill>
                  <a:srgbClr val="0070C0"/>
                </a:solidFill>
              </a:rPr>
              <a:t>instruction format</a:t>
            </a:r>
          </a:p>
          <a:p>
            <a:pPr lvl="1">
              <a:lnSpc>
                <a:spcPct val="90000"/>
              </a:lnSpc>
            </a:pPr>
            <a:r>
              <a:rPr lang="en-US" dirty="0"/>
              <a:t>w</a:t>
            </a:r>
            <a:r>
              <a:rPr lang="en-US" dirty="0" smtClean="0"/>
              <a:t>ill abbreviate instruction as instr.</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8</a:t>
            </a:fld>
            <a:endParaRPr lang="en-US"/>
          </a:p>
        </p:txBody>
      </p:sp>
    </p:spTree>
    <p:extLst>
      <p:ext uri="{BB962C8B-B14F-4D97-AF65-F5344CB8AC3E}">
        <p14:creationId xmlns:p14="http://schemas.microsoft.com/office/powerpoint/2010/main" val="1561832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Choose the instruction set</a:t>
            </a:r>
            <a:endParaRPr lang="en-US" dirty="0"/>
          </a:p>
        </p:txBody>
      </p:sp>
      <p:sp>
        <p:nvSpPr>
          <p:cNvPr id="3" name="Content Placeholder 2"/>
          <p:cNvSpPr>
            <a:spLocks noGrp="1"/>
          </p:cNvSpPr>
          <p:nvPr>
            <p:ph idx="1"/>
          </p:nvPr>
        </p:nvSpPr>
        <p:spPr>
          <a:xfrm>
            <a:off x="486830" y="1171186"/>
            <a:ext cx="8247965" cy="5334068"/>
          </a:xfrm>
        </p:spPr>
        <p:txBody>
          <a:bodyPr/>
          <a:lstStyle/>
          <a:p>
            <a:r>
              <a:rPr lang="en-US" sz="2800" dirty="0" smtClean="0"/>
              <a:t>Chapter 6, Fig. 6.1 develops an instruction set of four operations (tiny, instructive example)</a:t>
            </a:r>
          </a:p>
          <a:p>
            <a:endParaRPr lang="en-US" sz="2800" dirty="0"/>
          </a:p>
          <a:p>
            <a:endParaRPr lang="en-US" sz="2800" dirty="0" smtClean="0"/>
          </a:p>
          <a:p>
            <a:endParaRPr lang="en-US" sz="2800" dirty="0"/>
          </a:p>
          <a:p>
            <a:r>
              <a:rPr lang="en-US" sz="2400" dirty="0" smtClean="0"/>
              <a:t>Note: </a:t>
            </a:r>
            <a:r>
              <a:rPr lang="en-US" sz="2400" dirty="0" smtClean="0">
                <a:solidFill>
                  <a:srgbClr val="0070C0"/>
                </a:solidFill>
              </a:rPr>
              <a:t>add</a:t>
            </a:r>
            <a:r>
              <a:rPr lang="en-US" sz="2400" dirty="0" smtClean="0"/>
              <a:t> operands and result come from/go to registers</a:t>
            </a:r>
          </a:p>
          <a:p>
            <a:r>
              <a:rPr lang="en-US" sz="2400" dirty="0">
                <a:solidFill>
                  <a:srgbClr val="0070C0"/>
                </a:solidFill>
              </a:rPr>
              <a:t>l</a:t>
            </a:r>
            <a:r>
              <a:rPr lang="en-US" sz="2400" dirty="0" smtClean="0">
                <a:solidFill>
                  <a:srgbClr val="0070C0"/>
                </a:solidFill>
              </a:rPr>
              <a:t>oad</a:t>
            </a:r>
            <a:r>
              <a:rPr lang="en-US" sz="2400" dirty="0" smtClean="0"/>
              <a:t> and </a:t>
            </a:r>
            <a:r>
              <a:rPr lang="en-US" sz="2400" dirty="0" smtClean="0">
                <a:solidFill>
                  <a:srgbClr val="0070C0"/>
                </a:solidFill>
              </a:rPr>
              <a:t>store</a:t>
            </a:r>
            <a:r>
              <a:rPr lang="en-US" sz="2400" dirty="0" smtClean="0"/>
              <a:t> copy between registers and data memory</a:t>
            </a:r>
          </a:p>
          <a:p>
            <a:pPr lvl="1"/>
            <a:r>
              <a:rPr lang="en-US" sz="2000" dirty="0" smtClean="0"/>
              <a:t>data memory implies Harvard-style instruction set architecture (ISA)</a:t>
            </a:r>
          </a:p>
          <a:p>
            <a:pPr lvl="1"/>
            <a:r>
              <a:rPr lang="en-US" sz="2000" dirty="0">
                <a:solidFill>
                  <a:srgbClr val="0070C0"/>
                </a:solidFill>
              </a:rPr>
              <a:t>l</a:t>
            </a:r>
            <a:r>
              <a:rPr lang="en-US" sz="2000" dirty="0" smtClean="0">
                <a:solidFill>
                  <a:srgbClr val="0070C0"/>
                </a:solidFill>
              </a:rPr>
              <a:t>oad</a:t>
            </a:r>
            <a:r>
              <a:rPr lang="en-US" sz="2000" dirty="0" smtClean="0"/>
              <a:t> and </a:t>
            </a:r>
            <a:r>
              <a:rPr lang="en-US" sz="2000" dirty="0" smtClean="0">
                <a:solidFill>
                  <a:srgbClr val="0070C0"/>
                </a:solidFill>
              </a:rPr>
              <a:t>store</a:t>
            </a:r>
            <a:r>
              <a:rPr lang="en-US" sz="2000" dirty="0" smtClean="0"/>
              <a:t> are elements of instruction set because today’s main memory technology is much, much slower than NAND-based circuits</a:t>
            </a:r>
          </a:p>
          <a:p>
            <a:r>
              <a:rPr lang="en-US" sz="2400" dirty="0">
                <a:solidFill>
                  <a:srgbClr val="0070C0"/>
                </a:solidFill>
              </a:rPr>
              <a:t>j</a:t>
            </a:r>
            <a:r>
              <a:rPr lang="en-US" sz="2400" dirty="0" smtClean="0">
                <a:solidFill>
                  <a:srgbClr val="0070C0"/>
                </a:solidFill>
              </a:rPr>
              <a:t>ump</a:t>
            </a:r>
            <a:r>
              <a:rPr lang="en-US" sz="2400" dirty="0" smtClean="0"/>
              <a:t> supports code sequences other than purely sequential, or </a:t>
            </a:r>
            <a:r>
              <a:rPr lang="en-US" sz="2400" i="1" dirty="0" smtClean="0"/>
              <a:t>straight line</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9</a:t>
            </a:fld>
            <a:endParaRPr lang="en-US"/>
          </a:p>
        </p:txBody>
      </p:sp>
      <p:pic>
        <p:nvPicPr>
          <p:cNvPr id="6" name="Picture 5" descr="figure-6.1.jpeg"/>
          <p:cNvPicPr>
            <a:picLocks noChangeAspect="1"/>
          </p:cNvPicPr>
          <p:nvPr/>
        </p:nvPicPr>
        <p:blipFill rotWithShape="1">
          <a:blip r:embed="rId2">
            <a:extLst>
              <a:ext uri="{28A0092B-C50C-407E-A947-70E740481C1C}">
                <a14:useLocalDpi xmlns:a14="http://schemas.microsoft.com/office/drawing/2010/main" val="0"/>
              </a:ext>
            </a:extLst>
          </a:blip>
          <a:srcRect t="10053" b="40700"/>
          <a:stretch/>
        </p:blipFill>
        <p:spPr>
          <a:xfrm>
            <a:off x="544429" y="2075296"/>
            <a:ext cx="8055142" cy="1637174"/>
          </a:xfrm>
          <a:prstGeom prst="rect">
            <a:avLst/>
          </a:prstGeom>
        </p:spPr>
      </p:pic>
    </p:spTree>
    <p:extLst>
      <p:ext uri="{BB962C8B-B14F-4D97-AF65-F5344CB8AC3E}">
        <p14:creationId xmlns:p14="http://schemas.microsoft.com/office/powerpoint/2010/main" val="985914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TM10203755">
  <a:themeElements>
    <a:clrScheme name="Office Theme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Office Theme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Office Theme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Office Theme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Office Theme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Office Theme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Office Theme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18941</TotalTime>
  <Words>2723</Words>
  <Application>Microsoft Macintosh PowerPoint</Application>
  <PresentationFormat>On-screen Show (4:3)</PresentationFormat>
  <Paragraphs>421</Paragraphs>
  <Slides>46</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Calibri</vt:lpstr>
      <vt:lpstr>Courier</vt:lpstr>
      <vt:lpstr>Mangal</vt:lpstr>
      <vt:lpstr>ＭＳ Ｐゴシック</vt:lpstr>
      <vt:lpstr>Palatino</vt:lpstr>
      <vt:lpstr>Times New Roman</vt:lpstr>
      <vt:lpstr>Wingdings</vt:lpstr>
      <vt:lpstr>Arial</vt:lpstr>
      <vt:lpstr>TM10203755</vt:lpstr>
      <vt:lpstr>Lectures 15 &amp; 16 – Designing a computer </vt:lpstr>
      <vt:lpstr>Assignments</vt:lpstr>
      <vt:lpstr>Announcements</vt:lpstr>
      <vt:lpstr>Design a Simple Computer</vt:lpstr>
      <vt:lpstr>Components of a computer </vt:lpstr>
      <vt:lpstr>Necessary basics</vt:lpstr>
      <vt:lpstr>First focus – the data path (Chapter 6)</vt:lpstr>
      <vt:lpstr>Good design practice:  1 step at a time</vt:lpstr>
      <vt:lpstr>Choose the instruction set</vt:lpstr>
      <vt:lpstr>Assembly language program</vt:lpstr>
      <vt:lpstr>Assembly code is for humans</vt:lpstr>
      <vt:lpstr>Define the instruction representation</vt:lpstr>
      <vt:lpstr>How the design choices set the format</vt:lpstr>
      <vt:lpstr>Instruction format example</vt:lpstr>
      <vt:lpstr>Assembly code to machine code</vt:lpstr>
      <vt:lpstr>Assembly to format correspondence</vt:lpstr>
      <vt:lpstr>Assembly to pseudo-machine code</vt:lpstr>
      <vt:lpstr>Actual machine code</vt:lpstr>
      <vt:lpstr>Where are instructions stored in memory?</vt:lpstr>
      <vt:lpstr>Lectures 15 &amp; 16 – Designing a computer </vt:lpstr>
      <vt:lpstr>Assignments</vt:lpstr>
      <vt:lpstr>Announcements</vt:lpstr>
      <vt:lpstr>Time to:  1) Fetch instruction</vt:lpstr>
      <vt:lpstr>Fetch circuit – automating straight-line code</vt:lpstr>
      <vt:lpstr>Fetch circuit is a sequential circuit</vt:lpstr>
      <vt:lpstr>Connect fetch to instruction memory</vt:lpstr>
      <vt:lpstr>Build processor control – decode instr.</vt:lpstr>
      <vt:lpstr>Decode for the example processor</vt:lpstr>
      <vt:lpstr>Time to:  2) Locate and read operands</vt:lpstr>
      <vt:lpstr>Time to:  2) Locate and read operands</vt:lpstr>
      <vt:lpstr>Register Unit details</vt:lpstr>
      <vt:lpstr>Read operands, completing Fetch</vt:lpstr>
      <vt:lpstr>Time to:  3) Execute instruction</vt:lpstr>
      <vt:lpstr>Design ALU input (operands) circuit</vt:lpstr>
      <vt:lpstr>Design ALU input (operands) circuit</vt:lpstr>
      <vt:lpstr>Arithmetic/Logic Unit (ALU) in action</vt:lpstr>
      <vt:lpstr>ALU has produced a result; what next?</vt:lpstr>
      <vt:lpstr>Time to:  4) Write result into specified location  </vt:lpstr>
      <vt:lpstr>Put ADD result where it belongs</vt:lpstr>
      <vt:lpstr>Put LOAD result where it belongs</vt:lpstr>
      <vt:lpstr>Put STORE result where it belongs</vt:lpstr>
      <vt:lpstr>Put JUMP result where it belongs</vt:lpstr>
      <vt:lpstr>Result:  Default_next_instruction_pointer</vt:lpstr>
      <vt:lpstr>All result paths, overlapped</vt:lpstr>
      <vt:lpstr>Figure 6.9 is fundamental</vt:lpstr>
      <vt:lpstr>Summary</vt:lpstr>
    </vt:vector>
  </TitlesOfParts>
  <Company>Purdue University</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CS250 Computer Architecture</dc:title>
  <dc:creator>George Adams</dc:creator>
  <cp:lastModifiedBy>George Bunch Adams III</cp:lastModifiedBy>
  <cp:revision>574</cp:revision>
  <dcterms:created xsi:type="dcterms:W3CDTF">2017-01-09T11:24:18Z</dcterms:created>
  <dcterms:modified xsi:type="dcterms:W3CDTF">2017-09-28T17:59:09Z</dcterms:modified>
</cp:coreProperties>
</file>