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811" r:id="rId2"/>
    <p:sldId id="812" r:id="rId3"/>
    <p:sldId id="813" r:id="rId4"/>
    <p:sldId id="814" r:id="rId5"/>
    <p:sldId id="815" r:id="rId6"/>
    <p:sldId id="1515" r:id="rId7"/>
    <p:sldId id="1516" r:id="rId8"/>
    <p:sldId id="1517" r:id="rId9"/>
    <p:sldId id="1518" r:id="rId10"/>
    <p:sldId id="821" r:id="rId11"/>
    <p:sldId id="1514" r:id="rId12"/>
    <p:sldId id="822" r:id="rId13"/>
    <p:sldId id="823" r:id="rId14"/>
    <p:sldId id="824" r:id="rId15"/>
    <p:sldId id="825" r:id="rId16"/>
    <p:sldId id="1510" r:id="rId17"/>
    <p:sldId id="826" r:id="rId18"/>
    <p:sldId id="827" r:id="rId19"/>
    <p:sldId id="828" r:id="rId20"/>
    <p:sldId id="829" r:id="rId21"/>
    <p:sldId id="830" r:id="rId22"/>
    <p:sldId id="83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7030A0"/>
    <a:srgbClr val="CC9900"/>
    <a:srgbClr val="009051"/>
    <a:srgbClr val="FF9300"/>
    <a:srgbClr val="B3B3B3"/>
    <a:srgbClr val="0096FF"/>
    <a:srgbClr val="FC6400"/>
    <a:srgbClr val="FFFF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2"/>
    <p:restoredTop sz="91429"/>
  </p:normalViewPr>
  <p:slideViewPr>
    <p:cSldViewPr snapToGrid="0" snapToObjects="1">
      <p:cViewPr>
        <p:scale>
          <a:sx n="236" d="100"/>
          <a:sy n="236" d="100"/>
        </p:scale>
        <p:origin x="144" y="-3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3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2017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8200" y="3071433"/>
            <a:ext cx="7620000" cy="270416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					</a:t>
            </a:r>
            <a:r>
              <a:rPr lang="en-US" sz="2400" smtClean="0"/>
              <a:t>	</a:t>
            </a:r>
            <a:r>
              <a:rPr lang="en-US" sz="2400" smtClean="0"/>
              <a:t>2017.10.11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I feel the need – the need for speed!</a:t>
            </a:r>
          </a:p>
          <a:p>
            <a:pPr algn="r"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 smtClean="0"/>
              <a:t>     –</a:t>
            </a:r>
            <a:r>
              <a:rPr lang="en-US" sz="2400" i="1" dirty="0" smtClean="0"/>
              <a:t> Lt. Pete “Maverick” Mitchell </a:t>
            </a:r>
            <a:r>
              <a:rPr lang="en-US" sz="2000" dirty="0" smtClean="0"/>
              <a:t>and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400" i="1" dirty="0" err="1" smtClean="0"/>
              <a:t>Lt.jg</a:t>
            </a:r>
            <a:r>
              <a:rPr lang="en-US" sz="2400" i="1" dirty="0" smtClean="0"/>
              <a:t> Nick “Goose” Bradshaw</a:t>
            </a:r>
            <a:endParaRPr lang="en-US" sz="2000" i="1" dirty="0" smtClean="0"/>
          </a:p>
          <a:p>
            <a:pPr algn="r">
              <a:spcAft>
                <a:spcPts val="600"/>
              </a:spcAft>
            </a:pPr>
            <a:r>
              <a:rPr lang="en-US" sz="2000" i="1" dirty="0" smtClean="0"/>
              <a:t>           </a:t>
            </a:r>
            <a:r>
              <a:rPr lang="en-US" sz="2000" dirty="0" smtClean="0"/>
              <a:t>in the movie </a:t>
            </a:r>
            <a:r>
              <a:rPr lang="en-US" sz="2400" i="1" dirty="0" smtClean="0"/>
              <a:t>Top Gun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47440" y="1443038"/>
            <a:ext cx="8305800" cy="1600200"/>
          </a:xfrm>
        </p:spPr>
        <p:txBody>
          <a:bodyPr/>
          <a:lstStyle/>
          <a:p>
            <a:r>
              <a:rPr lang="en-US" dirty="0" smtClean="0"/>
              <a:t>Lecture 22 – </a:t>
            </a:r>
            <a:r>
              <a:rPr lang="en-US" sz="3600" dirty="0" smtClean="0"/>
              <a:t>More speed using pipelining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2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6839"/>
            <a:ext cx="8915400" cy="745196"/>
          </a:xfrm>
        </p:spPr>
        <p:txBody>
          <a:bodyPr>
            <a:normAutofit/>
          </a:bodyPr>
          <a:lstStyle/>
          <a:p>
            <a:r>
              <a:rPr lang="en-US" dirty="0"/>
              <a:t>One-instruction-per-clock-cycle design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figure-6.9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7" r="-10297"/>
          <a:stretch>
            <a:fillRect/>
          </a:stretch>
        </p:blipFill>
        <p:spPr>
          <a:xfrm>
            <a:off x="105312" y="1171185"/>
            <a:ext cx="8933377" cy="533406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587500" y="2286000"/>
            <a:ext cx="1816100" cy="3175001"/>
            <a:chOff x="1587500" y="2286000"/>
            <a:chExt cx="1816100" cy="3175001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1612900" y="2286000"/>
              <a:ext cx="0" cy="138778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 flipV="1">
              <a:off x="1587500" y="2983195"/>
              <a:ext cx="67945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/>
            <p:nvPr/>
          </p:nvCxnSpPr>
          <p:spPr bwMode="auto">
            <a:xfrm flipV="1">
              <a:off x="1854200" y="2983196"/>
              <a:ext cx="0" cy="131485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1854200" y="4272655"/>
              <a:ext cx="32385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>
              <a:off x="3035300" y="4653655"/>
              <a:ext cx="3683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/>
            <p:nvPr/>
          </p:nvCxnSpPr>
          <p:spPr bwMode="auto">
            <a:xfrm flipH="1">
              <a:off x="2425700" y="4933055"/>
              <a:ext cx="36830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2178050" y="3852149"/>
              <a:ext cx="0" cy="158345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4" name="Straight Connector 133"/>
            <p:cNvCxnSpPr/>
            <p:nvPr/>
          </p:nvCxnSpPr>
          <p:spPr bwMode="auto">
            <a:xfrm flipH="1">
              <a:off x="2146300" y="3857604"/>
              <a:ext cx="889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Straight Connector 136"/>
            <p:cNvCxnSpPr/>
            <p:nvPr/>
          </p:nvCxnSpPr>
          <p:spPr bwMode="auto">
            <a:xfrm flipH="1">
              <a:off x="2146300" y="5426054"/>
              <a:ext cx="889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Connector 137"/>
            <p:cNvCxnSpPr/>
            <p:nvPr/>
          </p:nvCxnSpPr>
          <p:spPr bwMode="auto">
            <a:xfrm flipV="1">
              <a:off x="3035300" y="3820117"/>
              <a:ext cx="0" cy="164088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/>
          <p:cNvGrpSpPr/>
          <p:nvPr/>
        </p:nvGrpSpPr>
        <p:grpSpPr>
          <a:xfrm>
            <a:off x="3403600" y="2784231"/>
            <a:ext cx="2209800" cy="2390124"/>
            <a:chOff x="3403600" y="2784231"/>
            <a:chExt cx="2209800" cy="2390124"/>
          </a:xfrm>
        </p:grpSpPr>
        <p:grpSp>
          <p:nvGrpSpPr>
            <p:cNvPr id="109" name="Group 108"/>
            <p:cNvGrpSpPr/>
            <p:nvPr/>
          </p:nvGrpSpPr>
          <p:grpSpPr>
            <a:xfrm>
              <a:off x="4495755" y="2784231"/>
              <a:ext cx="211667" cy="1777980"/>
              <a:chOff x="4495755" y="2784231"/>
              <a:chExt cx="211667" cy="1777980"/>
            </a:xfrm>
          </p:grpSpPr>
          <p:cxnSp>
            <p:nvCxnSpPr>
              <p:cNvPr id="91" name="Straight Connector 90"/>
              <p:cNvCxnSpPr/>
              <p:nvPr/>
            </p:nvCxnSpPr>
            <p:spPr bwMode="auto">
              <a:xfrm>
                <a:off x="4495755" y="278423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4495755" y="302129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>
                <a:off x="4495755" y="313982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>
                <a:off x="4495755" y="325835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>
                <a:off x="4495755" y="337689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>
                <a:off x="4495755" y="349542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5755" y="361395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4495755" y="373248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664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>
                <a:off x="4495755" y="385101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>
                <a:off x="4495755" y="396955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4495755" y="408808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4495755" y="420661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664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>
                <a:off x="4495755" y="432514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Straight Connector 106"/>
              <p:cNvCxnSpPr/>
              <p:nvPr/>
            </p:nvCxnSpPr>
            <p:spPr bwMode="auto">
              <a:xfrm>
                <a:off x="4495755" y="444367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Straight Connector 107"/>
              <p:cNvCxnSpPr/>
              <p:nvPr/>
            </p:nvCxnSpPr>
            <p:spPr bwMode="auto">
              <a:xfrm>
                <a:off x="4495755" y="456221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 flipH="1" flipV="1">
              <a:off x="3632200" y="3612255"/>
              <a:ext cx="698500" cy="1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 flipV="1">
              <a:off x="3632200" y="3955155"/>
              <a:ext cx="698500" cy="1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 flipV="1">
              <a:off x="3632200" y="4298055"/>
              <a:ext cx="698500" cy="1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 flipH="1">
              <a:off x="3632202" y="4920355"/>
              <a:ext cx="520698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/>
            <p:nvPr/>
          </p:nvCxnSpPr>
          <p:spPr bwMode="auto">
            <a:xfrm flipH="1">
              <a:off x="3632200" y="5174355"/>
              <a:ext cx="19812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 bwMode="auto">
            <a:xfrm flipH="1">
              <a:off x="4889500" y="3599371"/>
              <a:ext cx="7239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 flipV="1">
              <a:off x="4885266" y="3954787"/>
              <a:ext cx="711200" cy="206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7" name="TextBox 66"/>
            <p:cNvSpPr txBox="1"/>
            <p:nvPr/>
          </p:nvSpPr>
          <p:spPr>
            <a:xfrm>
              <a:off x="4152900" y="4743962"/>
              <a:ext cx="1041400" cy="271869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>
                  <a:solidFill>
                    <a:srgbClr val="0000FF"/>
                  </a:solidFill>
                </a:rPr>
                <a:t>Sign extend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5334000" y="4075383"/>
              <a:ext cx="12700" cy="85767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5194300" y="4905298"/>
              <a:ext cx="1397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>
              <a:off x="5346700" y="4105198"/>
              <a:ext cx="2667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5054600" y="3956855"/>
              <a:ext cx="0" cy="60535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029199" y="4562211"/>
              <a:ext cx="584201" cy="33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/>
            <p:nvPr/>
          </p:nvCxnSpPr>
          <p:spPr bwMode="auto">
            <a:xfrm flipV="1">
              <a:off x="3403600" y="3613955"/>
              <a:ext cx="228600" cy="1039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/>
            <p:cNvCxnSpPr/>
            <p:nvPr/>
          </p:nvCxnSpPr>
          <p:spPr bwMode="auto">
            <a:xfrm flipV="1">
              <a:off x="3403600" y="3941330"/>
              <a:ext cx="228600" cy="71345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Connector 110"/>
            <p:cNvCxnSpPr/>
            <p:nvPr/>
          </p:nvCxnSpPr>
          <p:spPr bwMode="auto">
            <a:xfrm flipV="1">
              <a:off x="3403600" y="4299755"/>
              <a:ext cx="228602" cy="35502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3403600" y="4658180"/>
              <a:ext cx="228602" cy="2748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3403600" y="4653655"/>
              <a:ext cx="228600" cy="520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Group 44"/>
          <p:cNvGrpSpPr/>
          <p:nvPr/>
        </p:nvGrpSpPr>
        <p:grpSpPr>
          <a:xfrm>
            <a:off x="5596466" y="1695450"/>
            <a:ext cx="1312334" cy="2870149"/>
            <a:chOff x="5723466" y="1568450"/>
            <a:chExt cx="1312334" cy="2870149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6570133" y="3680417"/>
              <a:ext cx="46566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5858933" y="3896317"/>
              <a:ext cx="28151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5744633" y="3470867"/>
              <a:ext cx="39581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D14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5738283" y="4436067"/>
              <a:ext cx="1297517" cy="25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D14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/>
            <p:nvPr/>
          </p:nvCxnSpPr>
          <p:spPr bwMode="auto">
            <a:xfrm flipV="1">
              <a:off x="6722533" y="1568450"/>
              <a:ext cx="0" cy="211196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6288616" y="1578567"/>
              <a:ext cx="46566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5723466" y="3725149"/>
              <a:ext cx="0" cy="35446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5841999" y="3788931"/>
              <a:ext cx="0" cy="2355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Straight Connector 130"/>
            <p:cNvCxnSpPr/>
            <p:nvPr/>
          </p:nvCxnSpPr>
          <p:spPr bwMode="auto">
            <a:xfrm>
              <a:off x="5723466" y="3724019"/>
              <a:ext cx="118533" cy="6491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Straight Connector 131"/>
            <p:cNvCxnSpPr/>
            <p:nvPr/>
          </p:nvCxnSpPr>
          <p:spPr bwMode="auto">
            <a:xfrm flipV="1">
              <a:off x="5723466" y="4024442"/>
              <a:ext cx="135467" cy="5517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Connector 138"/>
            <p:cNvCxnSpPr/>
            <p:nvPr/>
          </p:nvCxnSpPr>
          <p:spPr bwMode="auto">
            <a:xfrm flipV="1">
              <a:off x="6140450" y="3249891"/>
              <a:ext cx="0" cy="35559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 flipV="1">
              <a:off x="6148917" y="3752815"/>
              <a:ext cx="0" cy="35559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/>
            <p:nvPr/>
          </p:nvCxnSpPr>
          <p:spPr bwMode="auto">
            <a:xfrm flipV="1">
              <a:off x="6570133" y="3442939"/>
              <a:ext cx="1" cy="46057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 flipH="1" flipV="1">
              <a:off x="6140451" y="3249891"/>
              <a:ext cx="429682" cy="19304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6140450" y="3903511"/>
              <a:ext cx="429684" cy="18282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Connector 144"/>
            <p:cNvCxnSpPr/>
            <p:nvPr/>
          </p:nvCxnSpPr>
          <p:spPr bwMode="auto">
            <a:xfrm flipH="1">
              <a:off x="6140450" y="3693117"/>
              <a:ext cx="148166" cy="5969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Connector 145"/>
            <p:cNvCxnSpPr/>
            <p:nvPr/>
          </p:nvCxnSpPr>
          <p:spPr bwMode="auto">
            <a:xfrm flipH="1" flipV="1">
              <a:off x="6140450" y="3605487"/>
              <a:ext cx="148166" cy="7493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5"/>
          <p:cNvGrpSpPr/>
          <p:nvPr/>
        </p:nvGrpSpPr>
        <p:grpSpPr>
          <a:xfrm>
            <a:off x="3092450" y="1638300"/>
            <a:ext cx="2919269" cy="1198852"/>
            <a:chOff x="3213100" y="1504950"/>
            <a:chExt cx="2919269" cy="1198852"/>
          </a:xfrm>
        </p:grpSpPr>
        <p:cxnSp>
          <p:nvCxnSpPr>
            <p:cNvPr id="179" name="Straight Connector 178"/>
            <p:cNvCxnSpPr/>
            <p:nvPr/>
          </p:nvCxnSpPr>
          <p:spPr bwMode="auto">
            <a:xfrm>
              <a:off x="3213100" y="1504950"/>
              <a:ext cx="2919269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1" name="Straight Connector 180"/>
            <p:cNvCxnSpPr/>
            <p:nvPr/>
          </p:nvCxnSpPr>
          <p:spPr bwMode="auto">
            <a:xfrm flipV="1">
              <a:off x="3759200" y="1517650"/>
              <a:ext cx="0" cy="115440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Straight Connector 181"/>
            <p:cNvCxnSpPr/>
            <p:nvPr/>
          </p:nvCxnSpPr>
          <p:spPr bwMode="auto">
            <a:xfrm flipH="1">
              <a:off x="3727450" y="2703802"/>
              <a:ext cx="635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Group 62"/>
          <p:cNvGrpSpPr/>
          <p:nvPr/>
        </p:nvGrpSpPr>
        <p:grpSpPr>
          <a:xfrm>
            <a:off x="1987550" y="1752600"/>
            <a:ext cx="1314450" cy="1505759"/>
            <a:chOff x="1860550" y="1879600"/>
            <a:chExt cx="1314450" cy="1505759"/>
          </a:xfrm>
        </p:grpSpPr>
        <p:cxnSp>
          <p:nvCxnSpPr>
            <p:cNvPr id="147" name="Straight Connector 146"/>
            <p:cNvCxnSpPr/>
            <p:nvPr/>
          </p:nvCxnSpPr>
          <p:spPr bwMode="auto">
            <a:xfrm flipH="1">
              <a:off x="2552700" y="2945099"/>
              <a:ext cx="62230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8" name="Straight Connector 147"/>
            <p:cNvCxnSpPr/>
            <p:nvPr/>
          </p:nvCxnSpPr>
          <p:spPr bwMode="auto">
            <a:xfrm>
              <a:off x="3175000" y="1879600"/>
              <a:ext cx="0" cy="10655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9" name="Straight Connector 148"/>
            <p:cNvCxnSpPr/>
            <p:nvPr/>
          </p:nvCxnSpPr>
          <p:spPr bwMode="auto">
            <a:xfrm>
              <a:off x="2819400" y="1879600"/>
              <a:ext cx="3556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" name="Straight Connector 152"/>
            <p:cNvCxnSpPr/>
            <p:nvPr/>
          </p:nvCxnSpPr>
          <p:spPr bwMode="auto">
            <a:xfrm flipH="1">
              <a:off x="1860550" y="2811749"/>
              <a:ext cx="29845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Connector 153"/>
            <p:cNvCxnSpPr/>
            <p:nvPr/>
          </p:nvCxnSpPr>
          <p:spPr bwMode="auto">
            <a:xfrm>
              <a:off x="2159000" y="2538699"/>
              <a:ext cx="0" cy="3725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4"/>
            <p:cNvCxnSpPr/>
            <p:nvPr/>
          </p:nvCxnSpPr>
          <p:spPr bwMode="auto">
            <a:xfrm>
              <a:off x="2159000" y="3012827"/>
              <a:ext cx="0" cy="3725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5"/>
            <p:cNvCxnSpPr/>
            <p:nvPr/>
          </p:nvCxnSpPr>
          <p:spPr bwMode="auto">
            <a:xfrm>
              <a:off x="2159000" y="2538699"/>
              <a:ext cx="393700" cy="1664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6"/>
            <p:cNvCxnSpPr/>
            <p:nvPr/>
          </p:nvCxnSpPr>
          <p:spPr bwMode="auto">
            <a:xfrm flipV="1">
              <a:off x="2150396" y="3206750"/>
              <a:ext cx="393700" cy="13074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57"/>
            <p:cNvCxnSpPr/>
            <p:nvPr/>
          </p:nvCxnSpPr>
          <p:spPr bwMode="auto">
            <a:xfrm>
              <a:off x="2535492" y="2705100"/>
              <a:ext cx="0" cy="5016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3" name="Straight Connector 182"/>
            <p:cNvCxnSpPr/>
            <p:nvPr/>
          </p:nvCxnSpPr>
          <p:spPr bwMode="auto">
            <a:xfrm flipH="1" flipV="1">
              <a:off x="2150396" y="2911231"/>
              <a:ext cx="161004" cy="529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4" name="Straight Connector 183"/>
            <p:cNvCxnSpPr/>
            <p:nvPr/>
          </p:nvCxnSpPr>
          <p:spPr bwMode="auto">
            <a:xfrm flipH="1">
              <a:off x="2139950" y="2945099"/>
              <a:ext cx="158750" cy="8466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64"/>
          <p:cNvGrpSpPr/>
          <p:nvPr/>
        </p:nvGrpSpPr>
        <p:grpSpPr>
          <a:xfrm>
            <a:off x="1085850" y="1693333"/>
            <a:ext cx="1743996" cy="1955053"/>
            <a:chOff x="958850" y="1820333"/>
            <a:chExt cx="1743996" cy="1955053"/>
          </a:xfrm>
        </p:grpSpPr>
        <p:cxnSp>
          <p:nvCxnSpPr>
            <p:cNvPr id="150" name="Straight Connector 149"/>
            <p:cNvCxnSpPr/>
            <p:nvPr/>
          </p:nvCxnSpPr>
          <p:spPr bwMode="auto">
            <a:xfrm>
              <a:off x="958850" y="1820333"/>
              <a:ext cx="1743996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1" name="Straight Connector 150"/>
            <p:cNvCxnSpPr/>
            <p:nvPr/>
          </p:nvCxnSpPr>
          <p:spPr bwMode="auto">
            <a:xfrm>
              <a:off x="975784" y="1845730"/>
              <a:ext cx="0" cy="126446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2" name="Straight Connector 151"/>
            <p:cNvCxnSpPr/>
            <p:nvPr/>
          </p:nvCxnSpPr>
          <p:spPr bwMode="auto">
            <a:xfrm>
              <a:off x="958850" y="3103845"/>
              <a:ext cx="34925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3" name="Straight Connector 162"/>
            <p:cNvCxnSpPr/>
            <p:nvPr/>
          </p:nvCxnSpPr>
          <p:spPr bwMode="auto">
            <a:xfrm>
              <a:off x="1375834" y="2402689"/>
              <a:ext cx="0" cy="137269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/>
          <p:cNvGrpSpPr/>
          <p:nvPr/>
        </p:nvGrpSpPr>
        <p:grpSpPr>
          <a:xfrm>
            <a:off x="6889750" y="3370541"/>
            <a:ext cx="1047750" cy="1568450"/>
            <a:chOff x="6889750" y="3370541"/>
            <a:chExt cx="1047750" cy="1568450"/>
          </a:xfrm>
        </p:grpSpPr>
        <p:grpSp>
          <p:nvGrpSpPr>
            <p:cNvPr id="112" name="Group 111"/>
            <p:cNvGrpSpPr/>
            <p:nvPr/>
          </p:nvGrpSpPr>
          <p:grpSpPr>
            <a:xfrm>
              <a:off x="7374469" y="3495423"/>
              <a:ext cx="364066" cy="1337720"/>
              <a:chOff x="7374469" y="3495423"/>
              <a:chExt cx="364066" cy="1337720"/>
            </a:xfrm>
          </p:grpSpPr>
          <p:sp>
            <p:nvSpPr>
              <p:cNvPr id="113" name="Rectangle 112"/>
              <p:cNvSpPr/>
              <p:nvPr/>
            </p:nvSpPr>
            <p:spPr bwMode="auto">
              <a:xfrm>
                <a:off x="7374469" y="3495423"/>
                <a:ext cx="364066" cy="133772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7425221" y="3495423"/>
                <a:ext cx="211667" cy="1337720"/>
                <a:chOff x="4495755" y="2784231"/>
                <a:chExt cx="211667" cy="177798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4495755" y="2784231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4495755" y="2902763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4495755" y="3021295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4495755" y="3139827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>
                  <a:off x="4495755" y="3258359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0" name="Straight Connector 119"/>
                <p:cNvCxnSpPr/>
                <p:nvPr/>
              </p:nvCxnSpPr>
              <p:spPr bwMode="auto">
                <a:xfrm>
                  <a:off x="4495755" y="3376891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1" name="Straight Connector 120"/>
                <p:cNvCxnSpPr/>
                <p:nvPr/>
              </p:nvCxnSpPr>
              <p:spPr bwMode="auto">
                <a:xfrm>
                  <a:off x="4495755" y="3495423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2" name="Straight Connector 121"/>
                <p:cNvCxnSpPr/>
                <p:nvPr/>
              </p:nvCxnSpPr>
              <p:spPr bwMode="auto">
                <a:xfrm>
                  <a:off x="4495755" y="3613955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3" name="Straight Connector 122"/>
                <p:cNvCxnSpPr/>
                <p:nvPr/>
              </p:nvCxnSpPr>
              <p:spPr bwMode="auto">
                <a:xfrm>
                  <a:off x="4495755" y="3732487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4" name="Straight Connector 123"/>
                <p:cNvCxnSpPr/>
                <p:nvPr/>
              </p:nvCxnSpPr>
              <p:spPr bwMode="auto">
                <a:xfrm>
                  <a:off x="4495755" y="3851019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5" name="Straight Connector 124"/>
                <p:cNvCxnSpPr/>
                <p:nvPr/>
              </p:nvCxnSpPr>
              <p:spPr bwMode="auto">
                <a:xfrm>
                  <a:off x="4495755" y="3969551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6" name="Straight Connector 125"/>
                <p:cNvCxnSpPr/>
                <p:nvPr/>
              </p:nvCxnSpPr>
              <p:spPr bwMode="auto">
                <a:xfrm>
                  <a:off x="4495755" y="4088083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" name="Straight Connector 126"/>
                <p:cNvCxnSpPr/>
                <p:nvPr/>
              </p:nvCxnSpPr>
              <p:spPr bwMode="auto">
                <a:xfrm>
                  <a:off x="4495755" y="4206615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8" name="Straight Connector 127"/>
                <p:cNvCxnSpPr/>
                <p:nvPr/>
              </p:nvCxnSpPr>
              <p:spPr bwMode="auto">
                <a:xfrm>
                  <a:off x="4495755" y="4325147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9" name="Straight Connector 128"/>
                <p:cNvCxnSpPr/>
                <p:nvPr/>
              </p:nvCxnSpPr>
              <p:spPr bwMode="auto">
                <a:xfrm>
                  <a:off x="4495755" y="4443679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0" name="Straight Connector 129"/>
                <p:cNvCxnSpPr/>
                <p:nvPr/>
              </p:nvCxnSpPr>
              <p:spPr bwMode="auto">
                <a:xfrm>
                  <a:off x="4495755" y="4562211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8" name="Straight Connector 7"/>
            <p:cNvCxnSpPr/>
            <p:nvPr/>
          </p:nvCxnSpPr>
          <p:spPr bwMode="auto">
            <a:xfrm>
              <a:off x="6908800" y="3376891"/>
              <a:ext cx="0" cy="155616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4" name="Straight Connector 163"/>
            <p:cNvCxnSpPr/>
            <p:nvPr/>
          </p:nvCxnSpPr>
          <p:spPr bwMode="auto">
            <a:xfrm>
              <a:off x="7753350" y="3370541"/>
              <a:ext cx="0" cy="155616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Connector 164"/>
            <p:cNvCxnSpPr/>
            <p:nvPr/>
          </p:nvCxnSpPr>
          <p:spPr bwMode="auto">
            <a:xfrm>
              <a:off x="6889750" y="3376891"/>
              <a:ext cx="889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Straight Connector 165"/>
            <p:cNvCxnSpPr/>
            <p:nvPr/>
          </p:nvCxnSpPr>
          <p:spPr bwMode="auto">
            <a:xfrm>
              <a:off x="6889750" y="4938991"/>
              <a:ext cx="889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7" name="Straight Connector 166"/>
            <p:cNvCxnSpPr/>
            <p:nvPr/>
          </p:nvCxnSpPr>
          <p:spPr bwMode="auto">
            <a:xfrm>
              <a:off x="7738535" y="4164142"/>
              <a:ext cx="198965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Group 46"/>
          <p:cNvGrpSpPr/>
          <p:nvPr/>
        </p:nvGrpSpPr>
        <p:grpSpPr>
          <a:xfrm>
            <a:off x="6161616" y="1517650"/>
            <a:ext cx="1960034" cy="2646492"/>
            <a:chOff x="6034616" y="1644650"/>
            <a:chExt cx="1960034" cy="2646492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7810500" y="4291142"/>
              <a:ext cx="18415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8" name="Straight Connector 167"/>
            <p:cNvCxnSpPr/>
            <p:nvPr/>
          </p:nvCxnSpPr>
          <p:spPr bwMode="auto">
            <a:xfrm flipV="1">
              <a:off x="7981950" y="1644650"/>
              <a:ext cx="0" cy="263379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Connector 168"/>
            <p:cNvCxnSpPr/>
            <p:nvPr/>
          </p:nvCxnSpPr>
          <p:spPr bwMode="auto">
            <a:xfrm flipH="1">
              <a:off x="6034616" y="1676400"/>
              <a:ext cx="194733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Group 48"/>
          <p:cNvGrpSpPr/>
          <p:nvPr/>
        </p:nvGrpSpPr>
        <p:grpSpPr>
          <a:xfrm>
            <a:off x="2982246" y="1631950"/>
            <a:ext cx="3033320" cy="1205202"/>
            <a:chOff x="2848896" y="1752600"/>
            <a:chExt cx="3033320" cy="1205202"/>
          </a:xfrm>
        </p:grpSpPr>
        <p:cxnSp>
          <p:nvCxnSpPr>
            <p:cNvPr id="170" name="Straight Connector 169"/>
            <p:cNvCxnSpPr/>
            <p:nvPr/>
          </p:nvCxnSpPr>
          <p:spPr bwMode="auto">
            <a:xfrm flipH="1">
              <a:off x="2848896" y="1758950"/>
              <a:ext cx="303332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Straight Connector 172"/>
            <p:cNvCxnSpPr/>
            <p:nvPr/>
          </p:nvCxnSpPr>
          <p:spPr bwMode="auto">
            <a:xfrm flipV="1">
              <a:off x="3505200" y="1752600"/>
              <a:ext cx="0" cy="10528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Straight Connector 173"/>
            <p:cNvCxnSpPr/>
            <p:nvPr/>
          </p:nvCxnSpPr>
          <p:spPr bwMode="auto">
            <a:xfrm flipH="1">
              <a:off x="3473450" y="2957802"/>
              <a:ext cx="73885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Group 61"/>
          <p:cNvGrpSpPr/>
          <p:nvPr/>
        </p:nvGrpSpPr>
        <p:grpSpPr>
          <a:xfrm>
            <a:off x="1085850" y="1686983"/>
            <a:ext cx="1743996" cy="1889306"/>
            <a:chOff x="1085850" y="1680633"/>
            <a:chExt cx="1743996" cy="1889306"/>
          </a:xfrm>
        </p:grpSpPr>
        <p:cxnSp>
          <p:nvCxnSpPr>
            <p:cNvPr id="175" name="Straight Connector 174"/>
            <p:cNvCxnSpPr/>
            <p:nvPr/>
          </p:nvCxnSpPr>
          <p:spPr bwMode="auto">
            <a:xfrm flipH="1">
              <a:off x="1085850" y="1680633"/>
              <a:ext cx="1743996" cy="1858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6" name="Straight Connector 175"/>
            <p:cNvCxnSpPr/>
            <p:nvPr/>
          </p:nvCxnSpPr>
          <p:spPr bwMode="auto">
            <a:xfrm flipV="1">
              <a:off x="1104900" y="1712383"/>
              <a:ext cx="0" cy="129621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Straight Connector 176"/>
            <p:cNvCxnSpPr/>
            <p:nvPr/>
          </p:nvCxnSpPr>
          <p:spPr bwMode="auto">
            <a:xfrm flipV="1">
              <a:off x="1193800" y="2976846"/>
              <a:ext cx="127000" cy="63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Straight Connector 177"/>
            <p:cNvCxnSpPr/>
            <p:nvPr/>
          </p:nvCxnSpPr>
          <p:spPr bwMode="auto">
            <a:xfrm flipV="1">
              <a:off x="1502834" y="2411699"/>
              <a:ext cx="0" cy="115824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2" name="Group 81"/>
          <p:cNvGrpSpPr/>
          <p:nvPr/>
        </p:nvGrpSpPr>
        <p:grpSpPr>
          <a:xfrm>
            <a:off x="4476750" y="2898531"/>
            <a:ext cx="234950" cy="2118"/>
            <a:chOff x="4476750" y="2898531"/>
            <a:chExt cx="234950" cy="2118"/>
          </a:xfrm>
        </p:grpSpPr>
        <p:cxnSp>
          <p:nvCxnSpPr>
            <p:cNvPr id="187" name="Straight Connector 186"/>
            <p:cNvCxnSpPr/>
            <p:nvPr/>
          </p:nvCxnSpPr>
          <p:spPr bwMode="auto">
            <a:xfrm>
              <a:off x="4483100" y="2898531"/>
              <a:ext cx="224322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" name="Straight Connector 187"/>
            <p:cNvCxnSpPr/>
            <p:nvPr/>
          </p:nvCxnSpPr>
          <p:spPr bwMode="auto">
            <a:xfrm flipH="1">
              <a:off x="4476750" y="2900649"/>
              <a:ext cx="23495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66FF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1" name="Group 190"/>
          <p:cNvGrpSpPr/>
          <p:nvPr/>
        </p:nvGrpSpPr>
        <p:grpSpPr>
          <a:xfrm>
            <a:off x="147627" y="2268135"/>
            <a:ext cx="1602856" cy="2928066"/>
            <a:chOff x="424548" y="2153559"/>
            <a:chExt cx="1602856" cy="2928066"/>
          </a:xfrm>
        </p:grpSpPr>
        <p:sp>
          <p:nvSpPr>
            <p:cNvPr id="192" name="Frame 191"/>
            <p:cNvSpPr/>
            <p:nvPr/>
          </p:nvSpPr>
          <p:spPr>
            <a:xfrm>
              <a:off x="1723137" y="2153559"/>
              <a:ext cx="211662" cy="1405651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24548" y="4158295"/>
              <a:ext cx="1602856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292929"/>
                  </a:solidFill>
                </a:rPr>
                <a:t>The only clocked device,</a:t>
              </a:r>
            </a:p>
            <a:p>
              <a:pPr algn="ctr"/>
              <a:r>
                <a:rPr lang="en-US" dirty="0">
                  <a:solidFill>
                    <a:srgbClr val="292929"/>
                  </a:solidFill>
                </a:rPr>
                <a:t>t</a:t>
              </a:r>
              <a:r>
                <a:rPr lang="en-US" dirty="0" smtClean="0">
                  <a:solidFill>
                    <a:srgbClr val="292929"/>
                  </a:solidFill>
                </a:rPr>
                <a:t>he PC register</a:t>
              </a:r>
              <a:endParaRPr lang="en-US" dirty="0">
                <a:solidFill>
                  <a:srgbClr val="292929"/>
                </a:solidFill>
              </a:endParaRPr>
            </a:p>
          </p:txBody>
        </p:sp>
        <p:cxnSp>
          <p:nvCxnSpPr>
            <p:cNvPr id="194" name="Straight Arrow Connector 193"/>
            <p:cNvCxnSpPr>
              <a:stCxn id="193" idx="0"/>
            </p:cNvCxnSpPr>
            <p:nvPr/>
          </p:nvCxnSpPr>
          <p:spPr>
            <a:xfrm flipV="1">
              <a:off x="1225976" y="3606481"/>
              <a:ext cx="555254" cy="551814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>
            <a:off x="253826" y="2654436"/>
            <a:ext cx="7977086" cy="665202"/>
            <a:chOff x="582071" y="2539860"/>
            <a:chExt cx="7529130" cy="665202"/>
          </a:xfrm>
        </p:grpSpPr>
        <p:cxnSp>
          <p:nvCxnSpPr>
            <p:cNvPr id="196" name="Elbow Connector 195"/>
            <p:cNvCxnSpPr/>
            <p:nvPr/>
          </p:nvCxnSpPr>
          <p:spPr>
            <a:xfrm flipV="1">
              <a:off x="582071" y="2539860"/>
              <a:ext cx="1103668" cy="665202"/>
            </a:xfrm>
            <a:prstGeom prst="bentConnector3">
              <a:avLst>
                <a:gd name="adj1" fmla="val 6369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Elbow Connector 196"/>
            <p:cNvCxnSpPr/>
            <p:nvPr/>
          </p:nvCxnSpPr>
          <p:spPr>
            <a:xfrm>
              <a:off x="1685739" y="2539860"/>
              <a:ext cx="6425462" cy="665202"/>
            </a:xfrm>
            <a:prstGeom prst="bentConnector3">
              <a:avLst>
                <a:gd name="adj1" fmla="val 294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>
            <a:off x="282473" y="2911447"/>
            <a:ext cx="684991" cy="369332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1735021" y="2912667"/>
            <a:ext cx="48910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ircuitry put into action by current instruction bits 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1743800" y="3374986"/>
            <a:ext cx="61937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Long signal paths imply long propagation time, implies </a:t>
            </a:r>
            <a:r>
              <a:rPr lang="en-US" b="1" dirty="0" smtClean="0"/>
              <a:t>long</a:t>
            </a:r>
            <a:r>
              <a:rPr lang="en-US" dirty="0" smtClean="0"/>
              <a:t> </a:t>
            </a:r>
            <a:r>
              <a:rPr lang="en-US" b="1" dirty="0" smtClean="0"/>
              <a:t>wait </a:t>
            </a:r>
            <a:r>
              <a:rPr lang="en-US" dirty="0" smtClean="0"/>
              <a:t>for current instruction </a:t>
            </a:r>
            <a:r>
              <a:rPr lang="en-US" b="1" dirty="0" smtClean="0"/>
              <a:t>to complete fetch-execute</a:t>
            </a:r>
            <a:r>
              <a:rPr lang="en-US" dirty="0" smtClean="0"/>
              <a:t>, implies a </a:t>
            </a:r>
            <a:r>
              <a:rPr lang="en-US" b="1" dirty="0" smtClean="0"/>
              <a:t>long</a:t>
            </a:r>
            <a:r>
              <a:rPr lang="en-US" dirty="0" smtClean="0"/>
              <a:t> </a:t>
            </a:r>
            <a:r>
              <a:rPr lang="en-US" b="1" dirty="0" smtClean="0"/>
              <a:t>wait</a:t>
            </a:r>
            <a:r>
              <a:rPr lang="en-US" dirty="0" smtClean="0"/>
              <a:t> </a:t>
            </a:r>
            <a:r>
              <a:rPr lang="en-US" b="1" dirty="0" smtClean="0"/>
              <a:t>until</a:t>
            </a:r>
            <a:r>
              <a:rPr lang="en-US" dirty="0" smtClean="0"/>
              <a:t> the circuit can </a:t>
            </a:r>
            <a:r>
              <a:rPr lang="en-US" b="1" dirty="0" smtClean="0"/>
              <a:t>fetch the next instruction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0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9" grpId="0" animBg="1"/>
      <p:bldP spid="2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design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75488"/>
            <a:ext cx="8247965" cy="5429765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300"/>
              </a:spcBef>
            </a:pPr>
            <a:r>
              <a:rPr lang="en-US" dirty="0" smtClean="0"/>
              <a:t>Designs should be evaluated against a set of criteria important for the given user, e.g., </a:t>
            </a:r>
          </a:p>
          <a:p>
            <a:pPr lvl="1">
              <a:lnSpc>
                <a:spcPts val="3200"/>
              </a:lnSpc>
              <a:spcBef>
                <a:spcPts val="300"/>
              </a:spcBef>
            </a:pPr>
            <a:r>
              <a:rPr lang="en-US" dirty="0" smtClean="0"/>
              <a:t>Software compatibility</a:t>
            </a:r>
          </a:p>
          <a:p>
            <a:pPr lvl="1">
              <a:lnSpc>
                <a:spcPts val="3200"/>
              </a:lnSpc>
              <a:spcBef>
                <a:spcPts val="300"/>
              </a:spcBef>
            </a:pPr>
            <a:r>
              <a:rPr lang="en-US" dirty="0" smtClean="0"/>
              <a:t>Performance</a:t>
            </a:r>
          </a:p>
          <a:p>
            <a:pPr lvl="1">
              <a:lnSpc>
                <a:spcPts val="3200"/>
              </a:lnSpc>
              <a:spcBef>
                <a:spcPts val="300"/>
              </a:spcBef>
            </a:pPr>
            <a:r>
              <a:rPr lang="en-US" dirty="0" smtClean="0"/>
              <a:t>Price</a:t>
            </a:r>
          </a:p>
          <a:p>
            <a:pPr lvl="1">
              <a:lnSpc>
                <a:spcPts val="3200"/>
              </a:lnSpc>
              <a:spcBef>
                <a:spcPts val="300"/>
              </a:spcBef>
            </a:pPr>
            <a:r>
              <a:rPr lang="en-US" dirty="0" smtClean="0"/>
              <a:t>Power consumption</a:t>
            </a:r>
          </a:p>
          <a:p>
            <a:pPr lvl="1">
              <a:lnSpc>
                <a:spcPts val="3200"/>
              </a:lnSpc>
              <a:spcBef>
                <a:spcPts val="300"/>
              </a:spcBef>
            </a:pPr>
            <a:r>
              <a:rPr lang="mr-IN" dirty="0" smtClean="0"/>
              <a:t>…</a:t>
            </a:r>
            <a:endParaRPr lang="en-US" dirty="0" smtClean="0"/>
          </a:p>
          <a:p>
            <a:pPr>
              <a:lnSpc>
                <a:spcPts val="3200"/>
              </a:lnSpc>
              <a:spcBef>
                <a:spcPts val="300"/>
              </a:spcBef>
            </a:pPr>
            <a:r>
              <a:rPr lang="en-US" dirty="0" smtClean="0"/>
              <a:t>Which criteria are common to most users?</a:t>
            </a:r>
          </a:p>
          <a:p>
            <a:pPr lvl="1">
              <a:lnSpc>
                <a:spcPts val="3200"/>
              </a:lnSpc>
              <a:spcBef>
                <a:spcPts val="300"/>
              </a:spcBef>
            </a:pPr>
            <a:r>
              <a:rPr lang="en-US" dirty="0" smtClean="0"/>
              <a:t>After software compatibility, users often care next most about performance</a:t>
            </a:r>
          </a:p>
          <a:p>
            <a:pPr>
              <a:lnSpc>
                <a:spcPts val="3200"/>
              </a:lnSpc>
              <a:spcBef>
                <a:spcPts val="900"/>
              </a:spcBef>
            </a:pPr>
            <a:r>
              <a:rPr lang="en-US" dirty="0" smtClean="0"/>
              <a:t>Much effort in computer architecture focused on performance and power consumption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time to do laundry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07718" indent="-307718" defTabSz="820583"/>
            <a:r>
              <a:rPr lang="en-US" dirty="0" smtClean="0"/>
              <a:t>Assume you have:</a:t>
            </a:r>
          </a:p>
          <a:p>
            <a:pPr marL="666723" lvl="1" indent="-256432" defTabSz="820583"/>
            <a:r>
              <a:rPr lang="en-US" dirty="0" smtClean="0"/>
              <a:t>One washer (takes 30 minutes)</a:t>
            </a:r>
          </a:p>
          <a:p>
            <a:pPr marL="974442" lvl="2" indent="-205146" defTabSz="820583"/>
            <a:endParaRPr lang="en-US" dirty="0" smtClean="0"/>
          </a:p>
          <a:p>
            <a:pPr marL="974442" lvl="2" indent="-205146" defTabSz="820583"/>
            <a:endParaRPr lang="en-US" dirty="0" smtClean="0"/>
          </a:p>
          <a:p>
            <a:pPr marL="666723" lvl="1" indent="-256432" defTabSz="820583"/>
            <a:r>
              <a:rPr lang="en-US" dirty="0" smtClean="0"/>
              <a:t>One drier (takes 40 minutes)</a:t>
            </a:r>
          </a:p>
          <a:p>
            <a:pPr marL="974442" lvl="2" indent="-205146" defTabSz="820583"/>
            <a:endParaRPr lang="en-US" dirty="0" smtClean="0"/>
          </a:p>
          <a:p>
            <a:pPr marL="974442" lvl="2" indent="-205146" defTabSz="820583"/>
            <a:endParaRPr lang="en-US" dirty="0" smtClean="0"/>
          </a:p>
          <a:p>
            <a:pPr marL="666723" lvl="1" indent="-256432" defTabSz="820583"/>
            <a:r>
              <a:rPr lang="en-US" dirty="0" smtClean="0"/>
              <a:t>One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folder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 (takes 20 minutes)</a:t>
            </a:r>
          </a:p>
          <a:p>
            <a:pPr marL="974442" lvl="2" indent="-205146" defTabSz="820583"/>
            <a:endParaRPr lang="en-US" dirty="0" smtClean="0"/>
          </a:p>
          <a:p>
            <a:pPr marL="974442" lvl="2" indent="-205146" defTabSz="820583"/>
            <a:endParaRPr lang="en-US" dirty="0" smtClean="0"/>
          </a:p>
          <a:p>
            <a:pPr marL="307718" indent="-307718" defTabSz="820583"/>
            <a:r>
              <a:rPr lang="en-US" dirty="0"/>
              <a:t>T</a:t>
            </a:r>
            <a:r>
              <a:rPr lang="en-US" dirty="0" smtClean="0"/>
              <a:t>akes 90 minutes to wash, dry, and fold 1 load of laundry.</a:t>
            </a:r>
            <a:br>
              <a:rPr lang="en-US" dirty="0" smtClean="0"/>
            </a:br>
            <a:endParaRPr lang="en-US" dirty="0" smtClean="0"/>
          </a:p>
          <a:p>
            <a:pPr marL="666723" lvl="1" indent="-256432" defTabSz="820583"/>
            <a:r>
              <a:rPr lang="en-US" sz="4700" dirty="0" smtClean="0">
                <a:solidFill>
                  <a:srgbClr val="FF0000"/>
                </a:solidFill>
              </a:rPr>
              <a:t> How long does it take to do 4 loads?</a:t>
            </a:r>
          </a:p>
          <a:p>
            <a:endParaRPr lang="en-US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64859" y="2269938"/>
            <a:ext cx="611909" cy="705971"/>
            <a:chOff x="4012" y="2316"/>
            <a:chExt cx="424" cy="504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8" name="AutoShape 15"/>
              <p:cNvSpPr>
                <a:spLocks noChangeArrowheads="1"/>
              </p:cNvSpPr>
              <p:nvPr/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AutoShape 16"/>
              <p:cNvSpPr>
                <a:spLocks noChangeArrowheads="1"/>
              </p:cNvSpPr>
              <p:nvPr/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Oval 17"/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5164859" y="3278468"/>
            <a:ext cx="601807" cy="572901"/>
            <a:chOff x="4007" y="2964"/>
            <a:chExt cx="417" cy="409"/>
          </a:xfrm>
        </p:grpSpPr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4009" y="3157"/>
              <a:ext cx="415" cy="216"/>
              <a:chOff x="4009" y="3157"/>
              <a:chExt cx="415" cy="216"/>
            </a:xfrm>
          </p:grpSpPr>
          <p:sp>
            <p:nvSpPr>
              <p:cNvPr id="15" name="Freeform 21"/>
              <p:cNvSpPr>
                <a:spLocks/>
              </p:cNvSpPr>
              <p:nvPr/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22"/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23"/>
              <p:cNvSpPr>
                <a:spLocks noChangeArrowheads="1"/>
              </p:cNvSpPr>
              <p:nvPr/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24"/>
              <p:cNvSpPr>
                <a:spLocks noChangeArrowheads="1"/>
              </p:cNvSpPr>
              <p:nvPr/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4007" y="2964"/>
              <a:ext cx="217" cy="409"/>
              <a:chOff x="4007" y="2964"/>
              <a:chExt cx="217" cy="409"/>
            </a:xfrm>
          </p:grpSpPr>
          <p:sp>
            <p:nvSpPr>
              <p:cNvPr id="13" name="Oval 26"/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7"/>
              <p:cNvSpPr>
                <a:spLocks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" name="Group 28"/>
          <p:cNvGrpSpPr>
            <a:grpSpLocks/>
          </p:cNvGrpSpPr>
          <p:nvPr/>
        </p:nvGrpSpPr>
        <p:grpSpPr bwMode="auto">
          <a:xfrm>
            <a:off x="5164859" y="1328644"/>
            <a:ext cx="611909" cy="705971"/>
            <a:chOff x="4020" y="1580"/>
            <a:chExt cx="424" cy="504"/>
          </a:xfrm>
        </p:grpSpPr>
        <p:grpSp>
          <p:nvGrpSpPr>
            <p:cNvPr id="20" name="Group 29"/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22" name="Group 30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24" name="AutoShape 31"/>
                <p:cNvSpPr>
                  <a:spLocks noChangeArrowheads="1"/>
                </p:cNvSpPr>
                <p:nvPr/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AutoShape 32"/>
                <p:cNvSpPr>
                  <a:spLocks noChangeArrowheads="1"/>
                </p:cNvSpPr>
                <p:nvPr/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AutoShape 33"/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830" y="96839"/>
            <a:ext cx="8542870" cy="745196"/>
          </a:xfrm>
        </p:spPr>
        <p:txBody>
          <a:bodyPr>
            <a:normAutofit/>
          </a:bodyPr>
          <a:lstStyle/>
          <a:p>
            <a:r>
              <a:rPr lang="en-US" dirty="0" smtClean="0"/>
              <a:t>One-load-at-a-time process (sequential)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909" y="5406059"/>
            <a:ext cx="8201603" cy="109919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 loads </a:t>
            </a:r>
            <a:r>
              <a:rPr lang="en-US" dirty="0" smtClean="0"/>
              <a:t>done </a:t>
            </a:r>
            <a:r>
              <a:rPr lang="en-US" dirty="0">
                <a:solidFill>
                  <a:srgbClr val="FF0000"/>
                </a:solidFill>
              </a:rPr>
              <a:t>sequentially</a:t>
            </a:r>
            <a:r>
              <a:rPr lang="en-US" dirty="0"/>
              <a:t> </a:t>
            </a:r>
            <a:r>
              <a:rPr lang="en-US" dirty="0" smtClean="0"/>
              <a:t>takes </a:t>
            </a:r>
            <a:r>
              <a:rPr lang="en-US" dirty="0">
                <a:solidFill>
                  <a:srgbClr val="FF0000"/>
                </a:solidFill>
              </a:rPr>
              <a:t>6 </a:t>
            </a:r>
            <a:r>
              <a:rPr lang="en-US" dirty="0" smtClean="0">
                <a:solidFill>
                  <a:srgbClr val="FF0000"/>
                </a:solidFill>
              </a:rPr>
              <a:t>hours</a:t>
            </a:r>
          </a:p>
          <a:p>
            <a:r>
              <a:rPr lang="en-US" dirty="0" smtClean="0"/>
              <a:t>Is there a faster way to process 4 loads?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0737" y="1361141"/>
            <a:ext cx="6647149" cy="3923460"/>
            <a:chOff x="1177637" y="1411941"/>
            <a:chExt cx="6647149" cy="3923460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1553026" y="2386853"/>
              <a:ext cx="392222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algn="ctr" eaLnBrk="1" hangingPunct="1"/>
              <a:r>
                <a:rPr lang="en-US" sz="1600" b="1">
                  <a:latin typeface="Arial" charset="0"/>
                </a:rPr>
                <a:t>30</a:t>
              </a:r>
            </a:p>
          </p:txBody>
        </p:sp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1542762" y="2382651"/>
              <a:ext cx="1362364" cy="0"/>
              <a:chOff x="952" y="1400"/>
              <a:chExt cx="944" cy="0"/>
            </a:xfrm>
          </p:grpSpPr>
          <p:sp>
            <p:nvSpPr>
              <p:cNvPr id="34822" name="Line 6"/>
              <p:cNvSpPr>
                <a:spLocks noChangeShapeType="1"/>
              </p:cNvSpPr>
              <p:nvPr/>
            </p:nvSpPr>
            <p:spPr bwMode="auto">
              <a:xfrm>
                <a:off x="952" y="1400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3" name="Line 7"/>
              <p:cNvSpPr>
                <a:spLocks noChangeShapeType="1"/>
              </p:cNvSpPr>
              <p:nvPr/>
            </p:nvSpPr>
            <p:spPr bwMode="auto">
              <a:xfrm>
                <a:off x="1280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4" name="Line 8"/>
              <p:cNvSpPr>
                <a:spLocks noChangeShapeType="1"/>
              </p:cNvSpPr>
              <p:nvPr/>
            </p:nvSpPr>
            <p:spPr bwMode="auto">
              <a:xfrm>
                <a:off x="1680" y="1400"/>
                <a:ext cx="21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2084117" y="2386853"/>
              <a:ext cx="392222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algn="ctr" eaLnBrk="1" hangingPunct="1"/>
              <a:r>
                <a:rPr lang="en-US" sz="1600" b="1">
                  <a:latin typeface="Arial" charset="0"/>
                </a:rPr>
                <a:t>40</a:t>
              </a: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2557481" y="2386853"/>
              <a:ext cx="392222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algn="ctr" eaLnBrk="1" hangingPunct="1"/>
              <a:r>
                <a:rPr lang="en-US" sz="1600" b="1">
                  <a:latin typeface="Arial" charset="0"/>
                </a:rPr>
                <a:t>20</a:t>
              </a:r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1993035" y="2231372"/>
              <a:ext cx="0" cy="268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2570307" y="2231372"/>
              <a:ext cx="0" cy="268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2939762" y="2231372"/>
              <a:ext cx="0" cy="268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2984663" y="2386853"/>
              <a:ext cx="392222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algn="ctr" eaLnBrk="1" hangingPunct="1"/>
              <a:r>
                <a:rPr lang="en-US" sz="1600" b="1">
                  <a:latin typeface="Arial" charset="0"/>
                </a:rPr>
                <a:t>30</a:t>
              </a:r>
            </a:p>
          </p:txBody>
        </p:sp>
        <p:grpSp>
          <p:nvGrpSpPr>
            <p:cNvPr id="34831" name="Group 15"/>
            <p:cNvGrpSpPr>
              <a:grpSpLocks/>
            </p:cNvGrpSpPr>
            <p:nvPr/>
          </p:nvGrpSpPr>
          <p:grpSpPr bwMode="auto">
            <a:xfrm>
              <a:off x="2974398" y="2382651"/>
              <a:ext cx="1362364" cy="0"/>
              <a:chOff x="1944" y="1400"/>
              <a:chExt cx="944" cy="0"/>
            </a:xfrm>
          </p:grpSpPr>
          <p:sp>
            <p:nvSpPr>
              <p:cNvPr id="34832" name="Line 16"/>
              <p:cNvSpPr>
                <a:spLocks noChangeShapeType="1"/>
              </p:cNvSpPr>
              <p:nvPr/>
            </p:nvSpPr>
            <p:spPr bwMode="auto">
              <a:xfrm>
                <a:off x="1944" y="1400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3" name="Line 17"/>
              <p:cNvSpPr>
                <a:spLocks noChangeShapeType="1"/>
              </p:cNvSpPr>
              <p:nvPr/>
            </p:nvSpPr>
            <p:spPr bwMode="auto">
              <a:xfrm>
                <a:off x="2272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4" name="Line 18"/>
              <p:cNvSpPr>
                <a:spLocks noChangeShapeType="1"/>
              </p:cNvSpPr>
              <p:nvPr/>
            </p:nvSpPr>
            <p:spPr bwMode="auto">
              <a:xfrm>
                <a:off x="2672" y="1400"/>
                <a:ext cx="21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3515754" y="2386853"/>
              <a:ext cx="392222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algn="ctr" eaLnBrk="1" hangingPunct="1"/>
              <a:r>
                <a:rPr lang="en-US" sz="1600" b="1">
                  <a:latin typeface="Arial" charset="0"/>
                </a:rPr>
                <a:t>40</a:t>
              </a:r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3989117" y="2386853"/>
              <a:ext cx="392222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algn="ctr" eaLnBrk="1" hangingPunct="1"/>
              <a:r>
                <a:rPr lang="en-US" sz="1600" b="1">
                  <a:latin typeface="Arial" charset="0"/>
                </a:rPr>
                <a:t>20</a:t>
              </a:r>
            </a:p>
          </p:txBody>
        </p:sp>
        <p:sp>
          <p:nvSpPr>
            <p:cNvPr id="34837" name="Line 21"/>
            <p:cNvSpPr>
              <a:spLocks noChangeShapeType="1"/>
            </p:cNvSpPr>
            <p:nvPr/>
          </p:nvSpPr>
          <p:spPr bwMode="auto">
            <a:xfrm>
              <a:off x="3424671" y="2231372"/>
              <a:ext cx="0" cy="268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>
              <a:off x="4001944" y="2231372"/>
              <a:ext cx="0" cy="268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>
              <a:off x="4371398" y="2231372"/>
              <a:ext cx="0" cy="268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4416299" y="2386853"/>
              <a:ext cx="392222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algn="ctr" eaLnBrk="1" hangingPunct="1"/>
              <a:r>
                <a:rPr lang="en-US" sz="1600" b="1">
                  <a:latin typeface="Arial" charset="0"/>
                </a:rPr>
                <a:t>30</a:t>
              </a:r>
            </a:p>
          </p:txBody>
        </p:sp>
        <p:grpSp>
          <p:nvGrpSpPr>
            <p:cNvPr id="34841" name="Group 25"/>
            <p:cNvGrpSpPr>
              <a:grpSpLocks/>
            </p:cNvGrpSpPr>
            <p:nvPr/>
          </p:nvGrpSpPr>
          <p:grpSpPr bwMode="auto">
            <a:xfrm>
              <a:off x="4406034" y="2382651"/>
              <a:ext cx="1362364" cy="0"/>
              <a:chOff x="2936" y="1400"/>
              <a:chExt cx="944" cy="0"/>
            </a:xfrm>
          </p:grpSpPr>
          <p:sp>
            <p:nvSpPr>
              <p:cNvPr id="34842" name="Line 26"/>
              <p:cNvSpPr>
                <a:spLocks noChangeShapeType="1"/>
              </p:cNvSpPr>
              <p:nvPr/>
            </p:nvSpPr>
            <p:spPr bwMode="auto">
              <a:xfrm>
                <a:off x="2936" y="1400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3" name="Line 27"/>
              <p:cNvSpPr>
                <a:spLocks noChangeShapeType="1"/>
              </p:cNvSpPr>
              <p:nvPr/>
            </p:nvSpPr>
            <p:spPr bwMode="auto">
              <a:xfrm>
                <a:off x="3264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4" name="Line 28"/>
              <p:cNvSpPr>
                <a:spLocks noChangeShapeType="1"/>
              </p:cNvSpPr>
              <p:nvPr/>
            </p:nvSpPr>
            <p:spPr bwMode="auto">
              <a:xfrm>
                <a:off x="3664" y="1400"/>
                <a:ext cx="21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5" name="Rectangle 29"/>
            <p:cNvSpPr>
              <a:spLocks noChangeArrowheads="1"/>
            </p:cNvSpPr>
            <p:nvPr/>
          </p:nvSpPr>
          <p:spPr bwMode="auto">
            <a:xfrm>
              <a:off x="4947390" y="2386853"/>
              <a:ext cx="392222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algn="ctr" eaLnBrk="1" hangingPunct="1"/>
              <a:r>
                <a:rPr lang="en-US" sz="1600" b="1">
                  <a:latin typeface="Arial" charset="0"/>
                </a:rPr>
                <a:t>40</a:t>
              </a:r>
            </a:p>
          </p:txBody>
        </p:sp>
        <p:sp>
          <p:nvSpPr>
            <p:cNvPr id="34846" name="Rectangle 30"/>
            <p:cNvSpPr>
              <a:spLocks noChangeArrowheads="1"/>
            </p:cNvSpPr>
            <p:nvPr/>
          </p:nvSpPr>
          <p:spPr bwMode="auto">
            <a:xfrm>
              <a:off x="5420754" y="2386853"/>
              <a:ext cx="392222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algn="ctr" eaLnBrk="1" hangingPunct="1"/>
              <a:r>
                <a:rPr lang="en-US" sz="1600" b="1">
                  <a:latin typeface="Arial" charset="0"/>
                </a:rPr>
                <a:t>20</a:t>
              </a:r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>
              <a:off x="4856307" y="2231372"/>
              <a:ext cx="0" cy="268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>
              <a:off x="5433580" y="2231372"/>
              <a:ext cx="0" cy="268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5803035" y="2231372"/>
              <a:ext cx="0" cy="268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34850" name="Rectangle 34"/>
            <p:cNvSpPr>
              <a:spLocks noChangeArrowheads="1"/>
            </p:cNvSpPr>
            <p:nvPr/>
          </p:nvSpPr>
          <p:spPr bwMode="auto">
            <a:xfrm>
              <a:off x="5847935" y="2386853"/>
              <a:ext cx="392222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algn="ctr" eaLnBrk="1" hangingPunct="1"/>
              <a:r>
                <a:rPr lang="en-US" sz="1600" b="1">
                  <a:latin typeface="Arial" charset="0"/>
                </a:rPr>
                <a:t>30</a:t>
              </a:r>
            </a:p>
          </p:txBody>
        </p:sp>
        <p:grpSp>
          <p:nvGrpSpPr>
            <p:cNvPr id="34851" name="Group 35"/>
            <p:cNvGrpSpPr>
              <a:grpSpLocks/>
            </p:cNvGrpSpPr>
            <p:nvPr/>
          </p:nvGrpSpPr>
          <p:grpSpPr bwMode="auto">
            <a:xfrm>
              <a:off x="5837671" y="2382651"/>
              <a:ext cx="1362364" cy="0"/>
              <a:chOff x="3928" y="1400"/>
              <a:chExt cx="944" cy="0"/>
            </a:xfrm>
          </p:grpSpPr>
          <p:sp>
            <p:nvSpPr>
              <p:cNvPr id="34852" name="Line 36"/>
              <p:cNvSpPr>
                <a:spLocks noChangeShapeType="1"/>
              </p:cNvSpPr>
              <p:nvPr/>
            </p:nvSpPr>
            <p:spPr bwMode="auto">
              <a:xfrm>
                <a:off x="3928" y="1400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3" name="Line 37"/>
              <p:cNvSpPr>
                <a:spLocks noChangeShapeType="1"/>
              </p:cNvSpPr>
              <p:nvPr/>
            </p:nvSpPr>
            <p:spPr bwMode="auto">
              <a:xfrm>
                <a:off x="4256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4" name="Line 38"/>
              <p:cNvSpPr>
                <a:spLocks noChangeShapeType="1"/>
              </p:cNvSpPr>
              <p:nvPr/>
            </p:nvSpPr>
            <p:spPr bwMode="auto">
              <a:xfrm>
                <a:off x="4656" y="1400"/>
                <a:ext cx="21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55" name="Rectangle 39"/>
            <p:cNvSpPr>
              <a:spLocks noChangeArrowheads="1"/>
            </p:cNvSpPr>
            <p:nvPr/>
          </p:nvSpPr>
          <p:spPr bwMode="auto">
            <a:xfrm>
              <a:off x="6379026" y="2386853"/>
              <a:ext cx="392222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algn="ctr" eaLnBrk="1" hangingPunct="1"/>
              <a:r>
                <a:rPr lang="en-US" sz="1600" b="1">
                  <a:latin typeface="Arial" charset="0"/>
                </a:rPr>
                <a:t>40</a:t>
              </a:r>
            </a:p>
          </p:txBody>
        </p:sp>
        <p:sp>
          <p:nvSpPr>
            <p:cNvPr id="34856" name="Rectangle 40"/>
            <p:cNvSpPr>
              <a:spLocks noChangeArrowheads="1"/>
            </p:cNvSpPr>
            <p:nvPr/>
          </p:nvSpPr>
          <p:spPr bwMode="auto">
            <a:xfrm>
              <a:off x="6852390" y="2386853"/>
              <a:ext cx="392222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algn="ctr" eaLnBrk="1" hangingPunct="1"/>
              <a:r>
                <a:rPr lang="en-US" sz="1600" b="1">
                  <a:latin typeface="Arial" charset="0"/>
                </a:rPr>
                <a:t>20</a:t>
              </a:r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6287944" y="2231372"/>
              <a:ext cx="0" cy="268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>
              <a:off x="6865216" y="2231372"/>
              <a:ext cx="0" cy="268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7234670" y="1761132"/>
              <a:ext cx="9941" cy="3536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grpSp>
          <p:nvGrpSpPr>
            <p:cNvPr id="34860" name="Group 44"/>
            <p:cNvGrpSpPr>
              <a:grpSpLocks/>
            </p:cNvGrpSpPr>
            <p:nvPr/>
          </p:nvGrpSpPr>
          <p:grpSpPr bwMode="auto">
            <a:xfrm>
              <a:off x="1525444" y="2735637"/>
              <a:ext cx="1395556" cy="627529"/>
              <a:chOff x="940" y="1652"/>
              <a:chExt cx="967" cy="448"/>
            </a:xfrm>
          </p:grpSpPr>
          <p:grpSp>
            <p:nvGrpSpPr>
              <p:cNvPr id="34861" name="Group 45"/>
              <p:cNvGrpSpPr>
                <a:grpSpLocks/>
              </p:cNvGrpSpPr>
              <p:nvPr/>
            </p:nvGrpSpPr>
            <p:grpSpPr bwMode="auto">
              <a:xfrm>
                <a:off x="940" y="1652"/>
                <a:ext cx="305" cy="448"/>
                <a:chOff x="940" y="1652"/>
                <a:chExt cx="305" cy="448"/>
              </a:xfrm>
            </p:grpSpPr>
            <p:grpSp>
              <p:nvGrpSpPr>
                <p:cNvPr id="34862" name="Group 46"/>
                <p:cNvGrpSpPr>
                  <a:grpSpLocks/>
                </p:cNvGrpSpPr>
                <p:nvPr/>
              </p:nvGrpSpPr>
              <p:grpSpPr bwMode="auto">
                <a:xfrm>
                  <a:off x="940" y="1652"/>
                  <a:ext cx="305" cy="448"/>
                  <a:chOff x="940" y="1652"/>
                  <a:chExt cx="305" cy="448"/>
                </a:xfrm>
              </p:grpSpPr>
              <p:sp>
                <p:nvSpPr>
                  <p:cNvPr id="34863" name="AutoShape 47"/>
                  <p:cNvSpPr>
                    <a:spLocks noChangeArrowheads="1"/>
                  </p:cNvSpPr>
                  <p:nvPr/>
                </p:nvSpPr>
                <p:spPr bwMode="auto">
                  <a:xfrm>
                    <a:off x="940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64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1010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865" name="AutoShape 49"/>
                <p:cNvSpPr>
                  <a:spLocks noChangeArrowheads="1"/>
                </p:cNvSpPr>
                <p:nvPr/>
              </p:nvSpPr>
              <p:spPr bwMode="auto">
                <a:xfrm>
                  <a:off x="1002" y="17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66" name="Group 50"/>
              <p:cNvGrpSpPr>
                <a:grpSpLocks/>
              </p:cNvGrpSpPr>
              <p:nvPr/>
            </p:nvGrpSpPr>
            <p:grpSpPr bwMode="auto">
              <a:xfrm>
                <a:off x="1241" y="1652"/>
                <a:ext cx="378" cy="448"/>
                <a:chOff x="1241" y="1652"/>
                <a:chExt cx="378" cy="448"/>
              </a:xfrm>
            </p:grpSpPr>
            <p:grpSp>
              <p:nvGrpSpPr>
                <p:cNvPr id="34867" name="Group 51"/>
                <p:cNvGrpSpPr>
                  <a:grpSpLocks/>
                </p:cNvGrpSpPr>
                <p:nvPr/>
              </p:nvGrpSpPr>
              <p:grpSpPr bwMode="auto">
                <a:xfrm>
                  <a:off x="1241" y="1652"/>
                  <a:ext cx="378" cy="448"/>
                  <a:chOff x="1241" y="1652"/>
                  <a:chExt cx="378" cy="448"/>
                </a:xfrm>
              </p:grpSpPr>
              <p:sp>
                <p:nvSpPr>
                  <p:cNvPr id="34868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1241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69" name="AutoShape 53"/>
                  <p:cNvSpPr>
                    <a:spLocks noChangeArrowheads="1"/>
                  </p:cNvSpPr>
                  <p:nvPr/>
                </p:nvSpPr>
                <p:spPr bwMode="auto">
                  <a:xfrm>
                    <a:off x="1327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870" name="Oval 54"/>
                <p:cNvSpPr>
                  <a:spLocks noChangeArrowheads="1"/>
                </p:cNvSpPr>
                <p:nvPr/>
              </p:nvSpPr>
              <p:spPr bwMode="auto">
                <a:xfrm>
                  <a:off x="1356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1" name="AutoShape 55"/>
                <p:cNvSpPr>
                  <a:spLocks noChangeArrowheads="1"/>
                </p:cNvSpPr>
                <p:nvPr/>
              </p:nvSpPr>
              <p:spPr bwMode="auto">
                <a:xfrm>
                  <a:off x="1288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72" name="Freeform 56"/>
              <p:cNvSpPr>
                <a:spLocks/>
              </p:cNvSpPr>
              <p:nvPr/>
            </p:nvSpPr>
            <p:spPr bwMode="auto">
              <a:xfrm>
                <a:off x="1805" y="18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3" name="Rectangle 57"/>
              <p:cNvSpPr>
                <a:spLocks noChangeArrowheads="1"/>
              </p:cNvSpPr>
              <p:nvPr/>
            </p:nvSpPr>
            <p:spPr bwMode="auto">
              <a:xfrm>
                <a:off x="1801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4" name="Rectangle 58"/>
              <p:cNvSpPr>
                <a:spLocks noChangeArrowheads="1"/>
              </p:cNvSpPr>
              <p:nvPr/>
            </p:nvSpPr>
            <p:spPr bwMode="auto">
              <a:xfrm>
                <a:off x="1808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5" name="Rectangle 59"/>
              <p:cNvSpPr>
                <a:spLocks noChangeArrowheads="1"/>
              </p:cNvSpPr>
              <p:nvPr/>
            </p:nvSpPr>
            <p:spPr bwMode="auto">
              <a:xfrm>
                <a:off x="1625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76" name="Group 60"/>
              <p:cNvGrpSpPr>
                <a:grpSpLocks/>
              </p:cNvGrpSpPr>
              <p:nvPr/>
            </p:nvGrpSpPr>
            <p:grpSpPr bwMode="auto">
              <a:xfrm>
                <a:off x="1623" y="1709"/>
                <a:ext cx="194" cy="364"/>
                <a:chOff x="1623" y="1709"/>
                <a:chExt cx="194" cy="364"/>
              </a:xfrm>
            </p:grpSpPr>
            <p:sp>
              <p:nvSpPr>
                <p:cNvPr id="34877" name="Oval 61"/>
                <p:cNvSpPr>
                  <a:spLocks noChangeArrowheads="1"/>
                </p:cNvSpPr>
                <p:nvPr/>
              </p:nvSpPr>
              <p:spPr bwMode="auto">
                <a:xfrm>
                  <a:off x="1699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8" name="Freeform 62"/>
                <p:cNvSpPr>
                  <a:spLocks/>
                </p:cNvSpPr>
                <p:nvPr/>
              </p:nvSpPr>
              <p:spPr bwMode="auto">
                <a:xfrm>
                  <a:off x="1623" y="17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879" name="Rectangle 63"/>
            <p:cNvSpPr>
              <a:spLocks noChangeArrowheads="1"/>
            </p:cNvSpPr>
            <p:nvPr/>
          </p:nvSpPr>
          <p:spPr bwMode="auto">
            <a:xfrm>
              <a:off x="1177637" y="1411941"/>
              <a:ext cx="642891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eaLnBrk="1" hangingPunct="1"/>
              <a:r>
                <a:rPr lang="en-US" sz="1600" b="1" dirty="0">
                  <a:latin typeface="Arial" charset="0"/>
                </a:rPr>
                <a:t>6 PM</a:t>
              </a:r>
            </a:p>
          </p:txBody>
        </p:sp>
        <p:sp>
          <p:nvSpPr>
            <p:cNvPr id="34880" name="Line 64"/>
            <p:cNvSpPr>
              <a:spLocks noChangeShapeType="1"/>
            </p:cNvSpPr>
            <p:nvPr/>
          </p:nvSpPr>
          <p:spPr bwMode="auto">
            <a:xfrm>
              <a:off x="1513898" y="1934416"/>
              <a:ext cx="57207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34881" name="Line 65"/>
            <p:cNvSpPr>
              <a:spLocks noChangeShapeType="1"/>
            </p:cNvSpPr>
            <p:nvPr/>
          </p:nvSpPr>
          <p:spPr bwMode="auto">
            <a:xfrm flipH="1">
              <a:off x="1508123" y="1761132"/>
              <a:ext cx="5773" cy="3536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34882" name="Rectangle 66"/>
            <p:cNvSpPr>
              <a:spLocks noChangeArrowheads="1"/>
            </p:cNvSpPr>
            <p:nvPr/>
          </p:nvSpPr>
          <p:spPr bwMode="auto">
            <a:xfrm>
              <a:off x="2297546" y="1423147"/>
              <a:ext cx="278108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7</a:t>
              </a:r>
            </a:p>
          </p:txBody>
        </p:sp>
        <p:sp>
          <p:nvSpPr>
            <p:cNvPr id="34883" name="Rectangle 67"/>
            <p:cNvSpPr>
              <a:spLocks noChangeArrowheads="1"/>
            </p:cNvSpPr>
            <p:nvPr/>
          </p:nvSpPr>
          <p:spPr bwMode="auto">
            <a:xfrm>
              <a:off x="3267364" y="1423147"/>
              <a:ext cx="278108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8</a:t>
              </a:r>
            </a:p>
          </p:txBody>
        </p:sp>
        <p:sp>
          <p:nvSpPr>
            <p:cNvPr id="34884" name="Rectangle 68"/>
            <p:cNvSpPr>
              <a:spLocks noChangeArrowheads="1"/>
            </p:cNvSpPr>
            <p:nvPr/>
          </p:nvSpPr>
          <p:spPr bwMode="auto">
            <a:xfrm>
              <a:off x="4191001" y="1423147"/>
              <a:ext cx="278108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9</a:t>
              </a:r>
            </a:p>
          </p:txBody>
        </p:sp>
        <p:sp>
          <p:nvSpPr>
            <p:cNvPr id="34885" name="Rectangle 69"/>
            <p:cNvSpPr>
              <a:spLocks noChangeArrowheads="1"/>
            </p:cNvSpPr>
            <p:nvPr/>
          </p:nvSpPr>
          <p:spPr bwMode="auto">
            <a:xfrm>
              <a:off x="5045364" y="1434353"/>
              <a:ext cx="392222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10</a:t>
              </a:r>
            </a:p>
          </p:txBody>
        </p:sp>
        <p:sp>
          <p:nvSpPr>
            <p:cNvPr id="34886" name="Rectangle 70"/>
            <p:cNvSpPr>
              <a:spLocks noChangeArrowheads="1"/>
            </p:cNvSpPr>
            <p:nvPr/>
          </p:nvSpPr>
          <p:spPr bwMode="auto">
            <a:xfrm>
              <a:off x="6038273" y="1423147"/>
              <a:ext cx="380900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11</a:t>
              </a:r>
            </a:p>
          </p:txBody>
        </p:sp>
        <p:sp>
          <p:nvSpPr>
            <p:cNvPr id="34887" name="Rectangle 71"/>
            <p:cNvSpPr>
              <a:spLocks noChangeArrowheads="1"/>
            </p:cNvSpPr>
            <p:nvPr/>
          </p:nvSpPr>
          <p:spPr bwMode="auto">
            <a:xfrm>
              <a:off x="6806191" y="1411941"/>
              <a:ext cx="1018595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algn="ctr" eaLnBrk="1" hangingPunct="1"/>
              <a:r>
                <a:rPr lang="en-US" sz="1600" b="1">
                  <a:latin typeface="Arial" charset="0"/>
                </a:rPr>
                <a:t>Midnight</a:t>
              </a:r>
            </a:p>
          </p:txBody>
        </p:sp>
        <p:grpSp>
          <p:nvGrpSpPr>
            <p:cNvPr id="34888" name="Group 72"/>
            <p:cNvGrpSpPr>
              <a:grpSpLocks/>
            </p:cNvGrpSpPr>
            <p:nvPr/>
          </p:nvGrpSpPr>
          <p:grpSpPr bwMode="auto">
            <a:xfrm>
              <a:off x="2910898" y="3385578"/>
              <a:ext cx="1395556" cy="627529"/>
              <a:chOff x="1900" y="2116"/>
              <a:chExt cx="967" cy="448"/>
            </a:xfrm>
          </p:grpSpPr>
          <p:grpSp>
            <p:nvGrpSpPr>
              <p:cNvPr id="34889" name="Group 73"/>
              <p:cNvGrpSpPr>
                <a:grpSpLocks/>
              </p:cNvGrpSpPr>
              <p:nvPr/>
            </p:nvGrpSpPr>
            <p:grpSpPr bwMode="auto">
              <a:xfrm>
                <a:off x="1900" y="2116"/>
                <a:ext cx="305" cy="448"/>
                <a:chOff x="1900" y="2116"/>
                <a:chExt cx="305" cy="448"/>
              </a:xfrm>
            </p:grpSpPr>
            <p:grpSp>
              <p:nvGrpSpPr>
                <p:cNvPr id="34890" name="Group 74"/>
                <p:cNvGrpSpPr>
                  <a:grpSpLocks/>
                </p:cNvGrpSpPr>
                <p:nvPr/>
              </p:nvGrpSpPr>
              <p:grpSpPr bwMode="auto">
                <a:xfrm>
                  <a:off x="1900" y="2116"/>
                  <a:ext cx="305" cy="448"/>
                  <a:chOff x="1900" y="2116"/>
                  <a:chExt cx="305" cy="448"/>
                </a:xfrm>
              </p:grpSpPr>
              <p:sp>
                <p:nvSpPr>
                  <p:cNvPr id="34891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1900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92" name="AutoShape 76"/>
                  <p:cNvSpPr>
                    <a:spLocks noChangeArrowheads="1"/>
                  </p:cNvSpPr>
                  <p:nvPr/>
                </p:nvSpPr>
                <p:spPr bwMode="auto">
                  <a:xfrm>
                    <a:off x="1970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893" name="AutoShape 77"/>
                <p:cNvSpPr>
                  <a:spLocks noChangeArrowheads="1"/>
                </p:cNvSpPr>
                <p:nvPr/>
              </p:nvSpPr>
              <p:spPr bwMode="auto">
                <a:xfrm>
                  <a:off x="1962" y="222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94" name="Group 78"/>
              <p:cNvGrpSpPr>
                <a:grpSpLocks/>
              </p:cNvGrpSpPr>
              <p:nvPr/>
            </p:nvGrpSpPr>
            <p:grpSpPr bwMode="auto">
              <a:xfrm>
                <a:off x="2201" y="2116"/>
                <a:ext cx="378" cy="448"/>
                <a:chOff x="2201" y="2116"/>
                <a:chExt cx="378" cy="448"/>
              </a:xfrm>
            </p:grpSpPr>
            <p:grpSp>
              <p:nvGrpSpPr>
                <p:cNvPr id="34895" name="Group 79"/>
                <p:cNvGrpSpPr>
                  <a:grpSpLocks/>
                </p:cNvGrpSpPr>
                <p:nvPr/>
              </p:nvGrpSpPr>
              <p:grpSpPr bwMode="auto">
                <a:xfrm>
                  <a:off x="2201" y="2116"/>
                  <a:ext cx="378" cy="448"/>
                  <a:chOff x="2201" y="2116"/>
                  <a:chExt cx="378" cy="448"/>
                </a:xfrm>
              </p:grpSpPr>
              <p:sp>
                <p:nvSpPr>
                  <p:cNvPr id="34896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2201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97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2287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898" name="Oval 82"/>
                <p:cNvSpPr>
                  <a:spLocks noChangeArrowheads="1"/>
                </p:cNvSpPr>
                <p:nvPr/>
              </p:nvSpPr>
              <p:spPr bwMode="auto">
                <a:xfrm>
                  <a:off x="2316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9" name="AutoShape 83"/>
                <p:cNvSpPr>
                  <a:spLocks noChangeArrowheads="1"/>
                </p:cNvSpPr>
                <p:nvPr/>
              </p:nvSpPr>
              <p:spPr bwMode="auto">
                <a:xfrm>
                  <a:off x="2248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900" name="Freeform 84"/>
              <p:cNvSpPr>
                <a:spLocks/>
              </p:cNvSpPr>
              <p:nvPr/>
            </p:nvSpPr>
            <p:spPr bwMode="auto">
              <a:xfrm>
                <a:off x="2765" y="234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1" name="Rectangle 85"/>
              <p:cNvSpPr>
                <a:spLocks noChangeArrowheads="1"/>
              </p:cNvSpPr>
              <p:nvPr/>
            </p:nvSpPr>
            <p:spPr bwMode="auto">
              <a:xfrm>
                <a:off x="2761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2" name="Rectangle 86"/>
              <p:cNvSpPr>
                <a:spLocks noChangeArrowheads="1"/>
              </p:cNvSpPr>
              <p:nvPr/>
            </p:nvSpPr>
            <p:spPr bwMode="auto">
              <a:xfrm>
                <a:off x="2768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3" name="Rectangle 87"/>
              <p:cNvSpPr>
                <a:spLocks noChangeArrowheads="1"/>
              </p:cNvSpPr>
              <p:nvPr/>
            </p:nvSpPr>
            <p:spPr bwMode="auto">
              <a:xfrm>
                <a:off x="2585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904" name="Group 88"/>
              <p:cNvGrpSpPr>
                <a:grpSpLocks/>
              </p:cNvGrpSpPr>
              <p:nvPr/>
            </p:nvGrpSpPr>
            <p:grpSpPr bwMode="auto">
              <a:xfrm>
                <a:off x="2583" y="2173"/>
                <a:ext cx="194" cy="364"/>
                <a:chOff x="2583" y="2173"/>
                <a:chExt cx="194" cy="364"/>
              </a:xfrm>
            </p:grpSpPr>
            <p:sp>
              <p:nvSpPr>
                <p:cNvPr id="34905" name="Oval 89"/>
                <p:cNvSpPr>
                  <a:spLocks noChangeArrowheads="1"/>
                </p:cNvSpPr>
                <p:nvPr/>
              </p:nvSpPr>
              <p:spPr bwMode="auto">
                <a:xfrm>
                  <a:off x="2659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6" name="Freeform 90"/>
                <p:cNvSpPr>
                  <a:spLocks/>
                </p:cNvSpPr>
                <p:nvPr/>
              </p:nvSpPr>
              <p:spPr bwMode="auto">
                <a:xfrm>
                  <a:off x="2583" y="224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907" name="Group 91"/>
            <p:cNvGrpSpPr>
              <a:grpSpLocks/>
            </p:cNvGrpSpPr>
            <p:nvPr/>
          </p:nvGrpSpPr>
          <p:grpSpPr bwMode="auto">
            <a:xfrm>
              <a:off x="4227080" y="4013107"/>
              <a:ext cx="1395556" cy="627529"/>
              <a:chOff x="2812" y="2564"/>
              <a:chExt cx="967" cy="448"/>
            </a:xfrm>
          </p:grpSpPr>
          <p:grpSp>
            <p:nvGrpSpPr>
              <p:cNvPr id="34908" name="Group 92"/>
              <p:cNvGrpSpPr>
                <a:grpSpLocks/>
              </p:cNvGrpSpPr>
              <p:nvPr/>
            </p:nvGrpSpPr>
            <p:grpSpPr bwMode="auto">
              <a:xfrm>
                <a:off x="2812" y="2564"/>
                <a:ext cx="305" cy="448"/>
                <a:chOff x="2812" y="2564"/>
                <a:chExt cx="305" cy="448"/>
              </a:xfrm>
            </p:grpSpPr>
            <p:grpSp>
              <p:nvGrpSpPr>
                <p:cNvPr id="34909" name="Group 93"/>
                <p:cNvGrpSpPr>
                  <a:grpSpLocks/>
                </p:cNvGrpSpPr>
                <p:nvPr/>
              </p:nvGrpSpPr>
              <p:grpSpPr bwMode="auto">
                <a:xfrm>
                  <a:off x="2812" y="2564"/>
                  <a:ext cx="305" cy="448"/>
                  <a:chOff x="2812" y="2564"/>
                  <a:chExt cx="305" cy="448"/>
                </a:xfrm>
              </p:grpSpPr>
              <p:sp>
                <p:nvSpPr>
                  <p:cNvPr id="34910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2812" y="263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11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2882" y="256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912" name="AutoShape 96"/>
                <p:cNvSpPr>
                  <a:spLocks noChangeArrowheads="1"/>
                </p:cNvSpPr>
                <p:nvPr/>
              </p:nvSpPr>
              <p:spPr bwMode="auto">
                <a:xfrm>
                  <a:off x="2874" y="266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913" name="Group 97"/>
              <p:cNvGrpSpPr>
                <a:grpSpLocks/>
              </p:cNvGrpSpPr>
              <p:nvPr/>
            </p:nvGrpSpPr>
            <p:grpSpPr bwMode="auto">
              <a:xfrm>
                <a:off x="3113" y="2564"/>
                <a:ext cx="378" cy="448"/>
                <a:chOff x="3113" y="2564"/>
                <a:chExt cx="378" cy="448"/>
              </a:xfrm>
            </p:grpSpPr>
            <p:grpSp>
              <p:nvGrpSpPr>
                <p:cNvPr id="34914" name="Group 98"/>
                <p:cNvGrpSpPr>
                  <a:grpSpLocks/>
                </p:cNvGrpSpPr>
                <p:nvPr/>
              </p:nvGrpSpPr>
              <p:grpSpPr bwMode="auto">
                <a:xfrm>
                  <a:off x="3113" y="2564"/>
                  <a:ext cx="378" cy="448"/>
                  <a:chOff x="3113" y="2564"/>
                  <a:chExt cx="378" cy="448"/>
                </a:xfrm>
              </p:grpSpPr>
              <p:sp>
                <p:nvSpPr>
                  <p:cNvPr id="34915" name="AutoShape 99"/>
                  <p:cNvSpPr>
                    <a:spLocks noChangeArrowheads="1"/>
                  </p:cNvSpPr>
                  <p:nvPr/>
                </p:nvSpPr>
                <p:spPr bwMode="auto">
                  <a:xfrm>
                    <a:off x="3113" y="263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16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256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917" name="Oval 101"/>
                <p:cNvSpPr>
                  <a:spLocks noChangeArrowheads="1"/>
                </p:cNvSpPr>
                <p:nvPr/>
              </p:nvSpPr>
              <p:spPr bwMode="auto">
                <a:xfrm>
                  <a:off x="3228" y="260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8" name="AutoShape 102"/>
                <p:cNvSpPr>
                  <a:spLocks noChangeArrowheads="1"/>
                </p:cNvSpPr>
                <p:nvPr/>
              </p:nvSpPr>
              <p:spPr bwMode="auto">
                <a:xfrm>
                  <a:off x="3160" y="281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919" name="Freeform 103"/>
              <p:cNvSpPr>
                <a:spLocks/>
              </p:cNvSpPr>
              <p:nvPr/>
            </p:nvSpPr>
            <p:spPr bwMode="auto">
              <a:xfrm>
                <a:off x="3677" y="279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0" name="Rectangle 104"/>
              <p:cNvSpPr>
                <a:spLocks noChangeArrowheads="1"/>
              </p:cNvSpPr>
              <p:nvPr/>
            </p:nvSpPr>
            <p:spPr bwMode="auto">
              <a:xfrm>
                <a:off x="3673" y="279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1" name="Rectangle 105"/>
              <p:cNvSpPr>
                <a:spLocks noChangeArrowheads="1"/>
              </p:cNvSpPr>
              <p:nvPr/>
            </p:nvSpPr>
            <p:spPr bwMode="auto">
              <a:xfrm>
                <a:off x="3680" y="287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2" name="Rectangle 106"/>
              <p:cNvSpPr>
                <a:spLocks noChangeArrowheads="1"/>
              </p:cNvSpPr>
              <p:nvPr/>
            </p:nvSpPr>
            <p:spPr bwMode="auto">
              <a:xfrm>
                <a:off x="3497" y="287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923" name="Group 107"/>
              <p:cNvGrpSpPr>
                <a:grpSpLocks/>
              </p:cNvGrpSpPr>
              <p:nvPr/>
            </p:nvGrpSpPr>
            <p:grpSpPr bwMode="auto">
              <a:xfrm>
                <a:off x="3495" y="2621"/>
                <a:ext cx="194" cy="364"/>
                <a:chOff x="3495" y="2621"/>
                <a:chExt cx="194" cy="364"/>
              </a:xfrm>
            </p:grpSpPr>
            <p:sp>
              <p:nvSpPr>
                <p:cNvPr id="34924" name="Oval 108"/>
                <p:cNvSpPr>
                  <a:spLocks noChangeArrowheads="1"/>
                </p:cNvSpPr>
                <p:nvPr/>
              </p:nvSpPr>
              <p:spPr bwMode="auto">
                <a:xfrm>
                  <a:off x="3571" y="262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5" name="Freeform 109"/>
                <p:cNvSpPr>
                  <a:spLocks/>
                </p:cNvSpPr>
                <p:nvPr/>
              </p:nvSpPr>
              <p:spPr bwMode="auto">
                <a:xfrm>
                  <a:off x="3495" y="268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926" name="Group 110"/>
            <p:cNvGrpSpPr>
              <a:grpSpLocks/>
            </p:cNvGrpSpPr>
            <p:nvPr/>
          </p:nvGrpSpPr>
          <p:grpSpPr bwMode="auto">
            <a:xfrm>
              <a:off x="5727989" y="4707872"/>
              <a:ext cx="1395556" cy="627529"/>
              <a:chOff x="3852" y="3060"/>
              <a:chExt cx="967" cy="448"/>
            </a:xfrm>
          </p:grpSpPr>
          <p:grpSp>
            <p:nvGrpSpPr>
              <p:cNvPr id="34927" name="Group 111"/>
              <p:cNvGrpSpPr>
                <a:grpSpLocks/>
              </p:cNvGrpSpPr>
              <p:nvPr/>
            </p:nvGrpSpPr>
            <p:grpSpPr bwMode="auto">
              <a:xfrm>
                <a:off x="3852" y="3060"/>
                <a:ext cx="305" cy="448"/>
                <a:chOff x="3852" y="3060"/>
                <a:chExt cx="305" cy="448"/>
              </a:xfrm>
            </p:grpSpPr>
            <p:grpSp>
              <p:nvGrpSpPr>
                <p:cNvPr id="34928" name="Group 112"/>
                <p:cNvGrpSpPr>
                  <a:grpSpLocks/>
                </p:cNvGrpSpPr>
                <p:nvPr/>
              </p:nvGrpSpPr>
              <p:grpSpPr bwMode="auto">
                <a:xfrm>
                  <a:off x="3852" y="3060"/>
                  <a:ext cx="305" cy="448"/>
                  <a:chOff x="3852" y="3060"/>
                  <a:chExt cx="305" cy="448"/>
                </a:xfrm>
              </p:grpSpPr>
              <p:sp>
                <p:nvSpPr>
                  <p:cNvPr id="34929" name="AutoShape 113"/>
                  <p:cNvSpPr>
                    <a:spLocks noChangeArrowheads="1"/>
                  </p:cNvSpPr>
                  <p:nvPr/>
                </p:nvSpPr>
                <p:spPr bwMode="auto">
                  <a:xfrm>
                    <a:off x="3852" y="3131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30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22" y="3060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931" name="AutoShape 115"/>
                <p:cNvSpPr>
                  <a:spLocks noChangeArrowheads="1"/>
                </p:cNvSpPr>
                <p:nvPr/>
              </p:nvSpPr>
              <p:spPr bwMode="auto">
                <a:xfrm>
                  <a:off x="3914" y="3164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932" name="Group 116"/>
              <p:cNvGrpSpPr>
                <a:grpSpLocks/>
              </p:cNvGrpSpPr>
              <p:nvPr/>
            </p:nvGrpSpPr>
            <p:grpSpPr bwMode="auto">
              <a:xfrm>
                <a:off x="4153" y="3060"/>
                <a:ext cx="378" cy="448"/>
                <a:chOff x="4153" y="3060"/>
                <a:chExt cx="378" cy="448"/>
              </a:xfrm>
            </p:grpSpPr>
            <p:grpSp>
              <p:nvGrpSpPr>
                <p:cNvPr id="34933" name="Group 117"/>
                <p:cNvGrpSpPr>
                  <a:grpSpLocks/>
                </p:cNvGrpSpPr>
                <p:nvPr/>
              </p:nvGrpSpPr>
              <p:grpSpPr bwMode="auto">
                <a:xfrm>
                  <a:off x="4153" y="3060"/>
                  <a:ext cx="378" cy="448"/>
                  <a:chOff x="4153" y="3060"/>
                  <a:chExt cx="378" cy="448"/>
                </a:xfrm>
              </p:grpSpPr>
              <p:sp>
                <p:nvSpPr>
                  <p:cNvPr id="34934" name="AutoShape 118"/>
                  <p:cNvSpPr>
                    <a:spLocks noChangeArrowheads="1"/>
                  </p:cNvSpPr>
                  <p:nvPr/>
                </p:nvSpPr>
                <p:spPr bwMode="auto">
                  <a:xfrm>
                    <a:off x="4153" y="3131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35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4239" y="3060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936" name="Oval 120"/>
                <p:cNvSpPr>
                  <a:spLocks noChangeArrowheads="1"/>
                </p:cNvSpPr>
                <p:nvPr/>
              </p:nvSpPr>
              <p:spPr bwMode="auto">
                <a:xfrm>
                  <a:off x="4268" y="3096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7" name="AutoShape 121"/>
                <p:cNvSpPr>
                  <a:spLocks noChangeArrowheads="1"/>
                </p:cNvSpPr>
                <p:nvPr/>
              </p:nvSpPr>
              <p:spPr bwMode="auto">
                <a:xfrm>
                  <a:off x="4200" y="3306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938" name="Freeform 122"/>
              <p:cNvSpPr>
                <a:spLocks/>
              </p:cNvSpPr>
              <p:nvPr/>
            </p:nvSpPr>
            <p:spPr bwMode="auto">
              <a:xfrm>
                <a:off x="4717" y="3289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9" name="Rectangle 123"/>
              <p:cNvSpPr>
                <a:spLocks noChangeArrowheads="1"/>
              </p:cNvSpPr>
              <p:nvPr/>
            </p:nvSpPr>
            <p:spPr bwMode="auto">
              <a:xfrm>
                <a:off x="4713" y="3289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40" name="Rectangle 124"/>
              <p:cNvSpPr>
                <a:spLocks noChangeArrowheads="1"/>
              </p:cNvSpPr>
              <p:nvPr/>
            </p:nvSpPr>
            <p:spPr bwMode="auto">
              <a:xfrm>
                <a:off x="4720" y="3370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41" name="Rectangle 125"/>
              <p:cNvSpPr>
                <a:spLocks noChangeArrowheads="1"/>
              </p:cNvSpPr>
              <p:nvPr/>
            </p:nvSpPr>
            <p:spPr bwMode="auto">
              <a:xfrm>
                <a:off x="4537" y="3370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942" name="Group 126"/>
              <p:cNvGrpSpPr>
                <a:grpSpLocks/>
              </p:cNvGrpSpPr>
              <p:nvPr/>
            </p:nvGrpSpPr>
            <p:grpSpPr bwMode="auto">
              <a:xfrm>
                <a:off x="4535" y="3117"/>
                <a:ext cx="194" cy="364"/>
                <a:chOff x="4535" y="3117"/>
                <a:chExt cx="194" cy="364"/>
              </a:xfrm>
            </p:grpSpPr>
            <p:sp>
              <p:nvSpPr>
                <p:cNvPr id="34943" name="Oval 127"/>
                <p:cNvSpPr>
                  <a:spLocks noChangeArrowheads="1"/>
                </p:cNvSpPr>
                <p:nvPr/>
              </p:nvSpPr>
              <p:spPr bwMode="auto">
                <a:xfrm>
                  <a:off x="4611" y="3117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4" name="Freeform 128"/>
                <p:cNvSpPr>
                  <a:spLocks/>
                </p:cNvSpPr>
                <p:nvPr/>
              </p:nvSpPr>
              <p:spPr bwMode="auto">
                <a:xfrm>
                  <a:off x="4535" y="3185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945" name="Rectangle 129"/>
            <p:cNvSpPr>
              <a:spLocks noChangeArrowheads="1"/>
            </p:cNvSpPr>
            <p:nvPr/>
          </p:nvSpPr>
          <p:spPr bwMode="auto">
            <a:xfrm>
              <a:off x="3913909" y="1897997"/>
              <a:ext cx="573795" cy="280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eaLnBrk="1" hangingPunct="1"/>
              <a:r>
                <a:rPr lang="en-US" sz="1300" i="1">
                  <a:latin typeface="Arial" charset="0"/>
                </a:rPr>
                <a:t>Time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Laundry </a:t>
            </a:r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6500"/>
            <a:ext cx="8229600" cy="1098550"/>
          </a:xfrm>
        </p:spPr>
        <p:txBody>
          <a:bodyPr>
            <a:normAutofit/>
          </a:bodyPr>
          <a:lstStyle/>
          <a:p>
            <a:r>
              <a:rPr lang="en-US" dirty="0" smtClean="0"/>
              <a:t>Overlap the loads – start each new load as soon as possible, </a:t>
            </a:r>
            <a:r>
              <a:rPr lang="en-US" i="1" dirty="0" smtClean="0"/>
              <a:t>given available resources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34750" y="2378962"/>
            <a:ext cx="7024221" cy="3959011"/>
            <a:chOff x="2090450" y="2785362"/>
            <a:chExt cx="7024221" cy="3959011"/>
          </a:xfrm>
        </p:grpSpPr>
        <p:sp>
          <p:nvSpPr>
            <p:cNvPr id="35844" name="Rectangle 4"/>
            <p:cNvSpPr>
              <a:spLocks noChangeArrowheads="1"/>
            </p:cNvSpPr>
            <p:nvPr/>
          </p:nvSpPr>
          <p:spPr bwMode="auto">
            <a:xfrm>
              <a:off x="2090450" y="2785362"/>
              <a:ext cx="660977" cy="336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 dirty="0">
                  <a:latin typeface="Arial" charset="0"/>
                </a:rPr>
                <a:t>6 PM</a:t>
              </a:r>
            </a:p>
          </p:txBody>
        </p:sp>
        <p:sp>
          <p:nvSpPr>
            <p:cNvPr id="35845" name="Line 5"/>
            <p:cNvSpPr>
              <a:spLocks noChangeShapeType="1"/>
            </p:cNvSpPr>
            <p:nvPr/>
          </p:nvSpPr>
          <p:spPr bwMode="auto">
            <a:xfrm>
              <a:off x="2426711" y="3307836"/>
              <a:ext cx="5749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2420939" y="3183825"/>
              <a:ext cx="0" cy="35074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3210359" y="2796568"/>
              <a:ext cx="297295" cy="336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7</a:t>
              </a: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4180177" y="2796568"/>
              <a:ext cx="297295" cy="336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8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5103814" y="2796568"/>
              <a:ext cx="297295" cy="336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9</a:t>
              </a: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5958177" y="2807774"/>
              <a:ext cx="411307" cy="336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10</a:t>
              </a: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6951087" y="2796568"/>
              <a:ext cx="399761" cy="336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11</a:t>
              </a: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7710200" y="2785362"/>
              <a:ext cx="1037648" cy="336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/>
              <a:r>
                <a:rPr lang="en-US" sz="1600" b="1">
                  <a:latin typeface="Arial" charset="0"/>
                </a:rPr>
                <a:t>Midnight</a:t>
              </a:r>
            </a:p>
          </p:txBody>
        </p:sp>
        <p:grpSp>
          <p:nvGrpSpPr>
            <p:cNvPr id="35854" name="Group 14"/>
            <p:cNvGrpSpPr>
              <a:grpSpLocks/>
            </p:cNvGrpSpPr>
            <p:nvPr/>
          </p:nvGrpSpPr>
          <p:grpSpPr bwMode="auto">
            <a:xfrm>
              <a:off x="2461348" y="4109057"/>
              <a:ext cx="1401330" cy="627529"/>
              <a:chOff x="956" y="1652"/>
              <a:chExt cx="971" cy="448"/>
            </a:xfrm>
          </p:grpSpPr>
          <p:grpSp>
            <p:nvGrpSpPr>
              <p:cNvPr id="35855" name="Group 15"/>
              <p:cNvGrpSpPr>
                <a:grpSpLocks/>
              </p:cNvGrpSpPr>
              <p:nvPr/>
            </p:nvGrpSpPr>
            <p:grpSpPr bwMode="auto">
              <a:xfrm>
                <a:off x="956" y="1652"/>
                <a:ext cx="305" cy="448"/>
                <a:chOff x="956" y="1652"/>
                <a:chExt cx="305" cy="448"/>
              </a:xfrm>
            </p:grpSpPr>
            <p:grpSp>
              <p:nvGrpSpPr>
                <p:cNvPr id="35856" name="Group 16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5" cy="448"/>
                  <a:chOff x="956" y="1652"/>
                  <a:chExt cx="305" cy="448"/>
                </a:xfrm>
              </p:grpSpPr>
              <p:sp>
                <p:nvSpPr>
                  <p:cNvPr id="35857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956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858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1026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859" name="AutoShape 19"/>
                <p:cNvSpPr>
                  <a:spLocks noChangeArrowheads="1"/>
                </p:cNvSpPr>
                <p:nvPr/>
              </p:nvSpPr>
              <p:spPr bwMode="auto">
                <a:xfrm>
                  <a:off x="1018" y="17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860" name="Group 20"/>
              <p:cNvGrpSpPr>
                <a:grpSpLocks/>
              </p:cNvGrpSpPr>
              <p:nvPr/>
            </p:nvGrpSpPr>
            <p:grpSpPr bwMode="auto">
              <a:xfrm>
                <a:off x="1257" y="1652"/>
                <a:ext cx="378" cy="448"/>
                <a:chOff x="1257" y="1652"/>
                <a:chExt cx="378" cy="448"/>
              </a:xfrm>
            </p:grpSpPr>
            <p:grpSp>
              <p:nvGrpSpPr>
                <p:cNvPr id="35861" name="Group 21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sp>
                <p:nvSpPr>
                  <p:cNvPr id="35862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1257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863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1343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864" name="Oval 24"/>
                <p:cNvSpPr>
                  <a:spLocks noChangeArrowheads="1"/>
                </p:cNvSpPr>
                <p:nvPr/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5" name="AutoShape 25"/>
                <p:cNvSpPr>
                  <a:spLocks noChangeArrowheads="1"/>
                </p:cNvSpPr>
                <p:nvPr/>
              </p:nvSpPr>
              <p:spPr bwMode="auto">
                <a:xfrm>
                  <a:off x="1304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866" name="Freeform 26"/>
              <p:cNvSpPr>
                <a:spLocks/>
              </p:cNvSpPr>
              <p:nvPr/>
            </p:nvSpPr>
            <p:spPr bwMode="auto">
              <a:xfrm>
                <a:off x="1825" y="18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7" name="Rectangle 27"/>
              <p:cNvSpPr>
                <a:spLocks noChangeArrowheads="1"/>
              </p:cNvSpPr>
              <p:nvPr/>
            </p:nvSpPr>
            <p:spPr bwMode="auto">
              <a:xfrm>
                <a:off x="1821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8" name="Rectangle 28"/>
              <p:cNvSpPr>
                <a:spLocks noChangeArrowheads="1"/>
              </p:cNvSpPr>
              <p:nvPr/>
            </p:nvSpPr>
            <p:spPr bwMode="auto">
              <a:xfrm>
                <a:off x="1828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Rectangle 29"/>
              <p:cNvSpPr>
                <a:spLocks noChangeArrowheads="1"/>
              </p:cNvSpPr>
              <p:nvPr/>
            </p:nvSpPr>
            <p:spPr bwMode="auto">
              <a:xfrm>
                <a:off x="1645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870" name="Group 30"/>
              <p:cNvGrpSpPr>
                <a:grpSpLocks/>
              </p:cNvGrpSpPr>
              <p:nvPr/>
            </p:nvGrpSpPr>
            <p:grpSpPr bwMode="auto">
              <a:xfrm>
                <a:off x="1647" y="1709"/>
                <a:ext cx="194" cy="364"/>
                <a:chOff x="1647" y="1709"/>
                <a:chExt cx="194" cy="364"/>
              </a:xfrm>
            </p:grpSpPr>
            <p:sp>
              <p:nvSpPr>
                <p:cNvPr id="35871" name="Oval 31"/>
                <p:cNvSpPr>
                  <a:spLocks noChangeArrowheads="1"/>
                </p:cNvSpPr>
                <p:nvPr/>
              </p:nvSpPr>
              <p:spPr bwMode="auto">
                <a:xfrm>
                  <a:off x="1719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2" name="Freeform 32"/>
                <p:cNvSpPr>
                  <a:spLocks/>
                </p:cNvSpPr>
                <p:nvPr/>
              </p:nvSpPr>
              <p:spPr bwMode="auto">
                <a:xfrm>
                  <a:off x="1647" y="17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873" name="Group 33"/>
            <p:cNvGrpSpPr>
              <a:grpSpLocks/>
            </p:cNvGrpSpPr>
            <p:nvPr/>
          </p:nvGrpSpPr>
          <p:grpSpPr bwMode="auto">
            <a:xfrm>
              <a:off x="3038621" y="4758998"/>
              <a:ext cx="1395557" cy="627529"/>
              <a:chOff x="1356" y="2116"/>
              <a:chExt cx="967" cy="448"/>
            </a:xfrm>
          </p:grpSpPr>
          <p:grpSp>
            <p:nvGrpSpPr>
              <p:cNvPr id="35874" name="Group 34"/>
              <p:cNvGrpSpPr>
                <a:grpSpLocks/>
              </p:cNvGrpSpPr>
              <p:nvPr/>
            </p:nvGrpSpPr>
            <p:grpSpPr bwMode="auto">
              <a:xfrm>
                <a:off x="1356" y="2116"/>
                <a:ext cx="305" cy="448"/>
                <a:chOff x="1356" y="2116"/>
                <a:chExt cx="305" cy="448"/>
              </a:xfrm>
            </p:grpSpPr>
            <p:grpSp>
              <p:nvGrpSpPr>
                <p:cNvPr id="35875" name="Group 35"/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5" cy="448"/>
                  <a:chOff x="1356" y="2116"/>
                  <a:chExt cx="305" cy="448"/>
                </a:xfrm>
              </p:grpSpPr>
              <p:sp>
                <p:nvSpPr>
                  <p:cNvPr id="35876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1356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877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1426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878" name="AutoShape 38"/>
                <p:cNvSpPr>
                  <a:spLocks noChangeArrowheads="1"/>
                </p:cNvSpPr>
                <p:nvPr/>
              </p:nvSpPr>
              <p:spPr bwMode="auto">
                <a:xfrm>
                  <a:off x="1418" y="222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879" name="Group 39"/>
              <p:cNvGrpSpPr>
                <a:grpSpLocks/>
              </p:cNvGrpSpPr>
              <p:nvPr/>
            </p:nvGrpSpPr>
            <p:grpSpPr bwMode="auto">
              <a:xfrm>
                <a:off x="1657" y="2116"/>
                <a:ext cx="378" cy="448"/>
                <a:chOff x="1657" y="2116"/>
                <a:chExt cx="378" cy="448"/>
              </a:xfrm>
            </p:grpSpPr>
            <p:grpSp>
              <p:nvGrpSpPr>
                <p:cNvPr id="35880" name="Group 40"/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8" cy="448"/>
                  <a:chOff x="1657" y="2116"/>
                  <a:chExt cx="378" cy="448"/>
                </a:xfrm>
              </p:grpSpPr>
              <p:sp>
                <p:nvSpPr>
                  <p:cNvPr id="35881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1657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882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1743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883" name="Oval 43"/>
                <p:cNvSpPr>
                  <a:spLocks noChangeArrowheads="1"/>
                </p:cNvSpPr>
                <p:nvPr/>
              </p:nvSpPr>
              <p:spPr bwMode="auto"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4" name="AutoShape 44"/>
                <p:cNvSpPr>
                  <a:spLocks noChangeArrowheads="1"/>
                </p:cNvSpPr>
                <p:nvPr/>
              </p:nvSpPr>
              <p:spPr bwMode="auto">
                <a:xfrm>
                  <a:off x="1704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885" name="Freeform 45"/>
              <p:cNvSpPr>
                <a:spLocks/>
              </p:cNvSpPr>
              <p:nvPr/>
            </p:nvSpPr>
            <p:spPr bwMode="auto">
              <a:xfrm>
                <a:off x="2221" y="234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6" name="Rectangle 46"/>
              <p:cNvSpPr>
                <a:spLocks noChangeArrowheads="1"/>
              </p:cNvSpPr>
              <p:nvPr/>
            </p:nvSpPr>
            <p:spPr bwMode="auto">
              <a:xfrm>
                <a:off x="2217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7" name="Rectangle 47"/>
              <p:cNvSpPr>
                <a:spLocks noChangeArrowheads="1"/>
              </p:cNvSpPr>
              <p:nvPr/>
            </p:nvSpPr>
            <p:spPr bwMode="auto">
              <a:xfrm>
                <a:off x="2224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8" name="Rectangle 48"/>
              <p:cNvSpPr>
                <a:spLocks noChangeArrowheads="1"/>
              </p:cNvSpPr>
              <p:nvPr/>
            </p:nvSpPr>
            <p:spPr bwMode="auto">
              <a:xfrm>
                <a:off x="2041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889" name="Group 49"/>
              <p:cNvGrpSpPr>
                <a:grpSpLocks/>
              </p:cNvGrpSpPr>
              <p:nvPr/>
            </p:nvGrpSpPr>
            <p:grpSpPr bwMode="auto">
              <a:xfrm>
                <a:off x="2039" y="2173"/>
                <a:ext cx="194" cy="364"/>
                <a:chOff x="2039" y="2173"/>
                <a:chExt cx="194" cy="364"/>
              </a:xfrm>
            </p:grpSpPr>
            <p:sp>
              <p:nvSpPr>
                <p:cNvPr id="35890" name="Oval 50"/>
                <p:cNvSpPr>
                  <a:spLocks noChangeArrowheads="1"/>
                </p:cNvSpPr>
                <p:nvPr/>
              </p:nvSpPr>
              <p:spPr bwMode="auto">
                <a:xfrm>
                  <a:off x="2115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91" name="Freeform 51"/>
                <p:cNvSpPr>
                  <a:spLocks/>
                </p:cNvSpPr>
                <p:nvPr/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892" name="Group 52"/>
            <p:cNvGrpSpPr>
              <a:grpSpLocks/>
            </p:cNvGrpSpPr>
            <p:nvPr/>
          </p:nvGrpSpPr>
          <p:grpSpPr bwMode="auto">
            <a:xfrm>
              <a:off x="3638984" y="5442557"/>
              <a:ext cx="1395557" cy="627529"/>
              <a:chOff x="1772" y="2604"/>
              <a:chExt cx="967" cy="448"/>
            </a:xfrm>
          </p:grpSpPr>
          <p:grpSp>
            <p:nvGrpSpPr>
              <p:cNvPr id="35893" name="Group 53"/>
              <p:cNvGrpSpPr>
                <a:grpSpLocks/>
              </p:cNvGrpSpPr>
              <p:nvPr/>
            </p:nvGrpSpPr>
            <p:grpSpPr bwMode="auto">
              <a:xfrm>
                <a:off x="1772" y="2604"/>
                <a:ext cx="305" cy="448"/>
                <a:chOff x="1772" y="2604"/>
                <a:chExt cx="305" cy="448"/>
              </a:xfrm>
            </p:grpSpPr>
            <p:grpSp>
              <p:nvGrpSpPr>
                <p:cNvPr id="35894" name="Group 54"/>
                <p:cNvGrpSpPr>
                  <a:grpSpLocks/>
                </p:cNvGrpSpPr>
                <p:nvPr/>
              </p:nvGrpSpPr>
              <p:grpSpPr bwMode="auto">
                <a:xfrm>
                  <a:off x="1772" y="2604"/>
                  <a:ext cx="305" cy="448"/>
                  <a:chOff x="1772" y="2604"/>
                  <a:chExt cx="305" cy="448"/>
                </a:xfrm>
              </p:grpSpPr>
              <p:sp>
                <p:nvSpPr>
                  <p:cNvPr id="35895" name="AutoShape 55"/>
                  <p:cNvSpPr>
                    <a:spLocks noChangeArrowheads="1"/>
                  </p:cNvSpPr>
                  <p:nvPr/>
                </p:nvSpPr>
                <p:spPr bwMode="auto">
                  <a:xfrm>
                    <a:off x="1772" y="267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896" name="AutoShape 56"/>
                  <p:cNvSpPr>
                    <a:spLocks noChangeArrowheads="1"/>
                  </p:cNvSpPr>
                  <p:nvPr/>
                </p:nvSpPr>
                <p:spPr bwMode="auto">
                  <a:xfrm>
                    <a:off x="1842" y="260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897" name="AutoShape 57"/>
                <p:cNvSpPr>
                  <a:spLocks noChangeArrowheads="1"/>
                </p:cNvSpPr>
                <p:nvPr/>
              </p:nvSpPr>
              <p:spPr bwMode="auto">
                <a:xfrm>
                  <a:off x="1834" y="270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898" name="Group 58"/>
              <p:cNvGrpSpPr>
                <a:grpSpLocks/>
              </p:cNvGrpSpPr>
              <p:nvPr/>
            </p:nvGrpSpPr>
            <p:grpSpPr bwMode="auto">
              <a:xfrm>
                <a:off x="2073" y="2604"/>
                <a:ext cx="378" cy="448"/>
                <a:chOff x="2073" y="2604"/>
                <a:chExt cx="378" cy="448"/>
              </a:xfrm>
            </p:grpSpPr>
            <p:grpSp>
              <p:nvGrpSpPr>
                <p:cNvPr id="35899" name="Group 59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sp>
                <p:nvSpPr>
                  <p:cNvPr id="35900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2073" y="267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01" name="AutoShape 61"/>
                  <p:cNvSpPr>
                    <a:spLocks noChangeArrowheads="1"/>
                  </p:cNvSpPr>
                  <p:nvPr/>
                </p:nvSpPr>
                <p:spPr bwMode="auto">
                  <a:xfrm>
                    <a:off x="2159" y="260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902" name="Oval 62"/>
                <p:cNvSpPr>
                  <a:spLocks noChangeArrowheads="1"/>
                </p:cNvSpPr>
                <p:nvPr/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03" name="AutoShape 63"/>
                <p:cNvSpPr>
                  <a:spLocks noChangeArrowheads="1"/>
                </p:cNvSpPr>
                <p:nvPr/>
              </p:nvSpPr>
              <p:spPr bwMode="auto">
                <a:xfrm>
                  <a:off x="2120" y="285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904" name="Freeform 64"/>
              <p:cNvSpPr>
                <a:spLocks/>
              </p:cNvSpPr>
              <p:nvPr/>
            </p:nvSpPr>
            <p:spPr bwMode="auto">
              <a:xfrm>
                <a:off x="2637" y="283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5" name="Rectangle 65"/>
              <p:cNvSpPr>
                <a:spLocks noChangeArrowheads="1"/>
              </p:cNvSpPr>
              <p:nvPr/>
            </p:nvSpPr>
            <p:spPr bwMode="auto">
              <a:xfrm>
                <a:off x="2633" y="283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6" name="Rectangle 66"/>
              <p:cNvSpPr>
                <a:spLocks noChangeArrowheads="1"/>
              </p:cNvSpPr>
              <p:nvPr/>
            </p:nvSpPr>
            <p:spPr bwMode="auto">
              <a:xfrm>
                <a:off x="2640" y="291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7" name="Rectangle 67"/>
              <p:cNvSpPr>
                <a:spLocks noChangeArrowheads="1"/>
              </p:cNvSpPr>
              <p:nvPr/>
            </p:nvSpPr>
            <p:spPr bwMode="auto">
              <a:xfrm>
                <a:off x="2457" y="291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08" name="Group 68"/>
              <p:cNvGrpSpPr>
                <a:grpSpLocks/>
              </p:cNvGrpSpPr>
              <p:nvPr/>
            </p:nvGrpSpPr>
            <p:grpSpPr bwMode="auto">
              <a:xfrm>
                <a:off x="2455" y="2661"/>
                <a:ext cx="194" cy="364"/>
                <a:chOff x="2455" y="2661"/>
                <a:chExt cx="194" cy="364"/>
              </a:xfrm>
            </p:grpSpPr>
            <p:sp>
              <p:nvSpPr>
                <p:cNvPr id="35909" name="Oval 69"/>
                <p:cNvSpPr>
                  <a:spLocks noChangeArrowheads="1"/>
                </p:cNvSpPr>
                <p:nvPr/>
              </p:nvSpPr>
              <p:spPr bwMode="auto">
                <a:xfrm>
                  <a:off x="2531" y="266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0" name="Freeform 70"/>
                <p:cNvSpPr>
                  <a:spLocks/>
                </p:cNvSpPr>
                <p:nvPr/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911" name="Group 71"/>
            <p:cNvGrpSpPr>
              <a:grpSpLocks/>
            </p:cNvGrpSpPr>
            <p:nvPr/>
          </p:nvGrpSpPr>
          <p:grpSpPr bwMode="auto">
            <a:xfrm>
              <a:off x="4239348" y="6070087"/>
              <a:ext cx="1395557" cy="627529"/>
              <a:chOff x="2188" y="3052"/>
              <a:chExt cx="967" cy="448"/>
            </a:xfrm>
          </p:grpSpPr>
          <p:grpSp>
            <p:nvGrpSpPr>
              <p:cNvPr id="35912" name="Group 72"/>
              <p:cNvGrpSpPr>
                <a:grpSpLocks/>
              </p:cNvGrpSpPr>
              <p:nvPr/>
            </p:nvGrpSpPr>
            <p:grpSpPr bwMode="auto">
              <a:xfrm>
                <a:off x="2188" y="3052"/>
                <a:ext cx="305" cy="448"/>
                <a:chOff x="2188" y="3052"/>
                <a:chExt cx="305" cy="448"/>
              </a:xfrm>
            </p:grpSpPr>
            <p:grpSp>
              <p:nvGrpSpPr>
                <p:cNvPr id="35913" name="Group 73"/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5" cy="448"/>
                  <a:chOff x="2188" y="3052"/>
                  <a:chExt cx="305" cy="448"/>
                </a:xfrm>
              </p:grpSpPr>
              <p:sp>
                <p:nvSpPr>
                  <p:cNvPr id="35914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2188" y="31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15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2258" y="30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916" name="AutoShape 76"/>
                <p:cNvSpPr>
                  <a:spLocks noChangeArrowheads="1"/>
                </p:cNvSpPr>
                <p:nvPr/>
              </p:nvSpPr>
              <p:spPr bwMode="auto">
                <a:xfrm>
                  <a:off x="2250" y="31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917" name="Group 77"/>
              <p:cNvGrpSpPr>
                <a:grpSpLocks/>
              </p:cNvGrpSpPr>
              <p:nvPr/>
            </p:nvGrpSpPr>
            <p:grpSpPr bwMode="auto">
              <a:xfrm>
                <a:off x="2489" y="3052"/>
                <a:ext cx="378" cy="448"/>
                <a:chOff x="2489" y="3052"/>
                <a:chExt cx="378" cy="448"/>
              </a:xfrm>
            </p:grpSpPr>
            <p:grpSp>
              <p:nvGrpSpPr>
                <p:cNvPr id="35918" name="Group 78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sp>
                <p:nvSpPr>
                  <p:cNvPr id="35919" name="AutoShape 79"/>
                  <p:cNvSpPr>
                    <a:spLocks noChangeArrowheads="1"/>
                  </p:cNvSpPr>
                  <p:nvPr/>
                </p:nvSpPr>
                <p:spPr bwMode="auto">
                  <a:xfrm>
                    <a:off x="2489" y="31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20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30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921" name="Oval 81"/>
                <p:cNvSpPr>
                  <a:spLocks noChangeArrowheads="1"/>
                </p:cNvSpPr>
                <p:nvPr/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2" name="AutoShape 82"/>
                <p:cNvSpPr>
                  <a:spLocks noChangeArrowheads="1"/>
                </p:cNvSpPr>
                <p:nvPr/>
              </p:nvSpPr>
              <p:spPr bwMode="auto">
                <a:xfrm>
                  <a:off x="2536" y="32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923" name="Freeform 83"/>
              <p:cNvSpPr>
                <a:spLocks/>
              </p:cNvSpPr>
              <p:nvPr/>
            </p:nvSpPr>
            <p:spPr bwMode="auto">
              <a:xfrm>
                <a:off x="3053" y="32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4" name="Rectangle 84"/>
              <p:cNvSpPr>
                <a:spLocks noChangeArrowheads="1"/>
              </p:cNvSpPr>
              <p:nvPr/>
            </p:nvSpPr>
            <p:spPr bwMode="auto">
              <a:xfrm>
                <a:off x="3049" y="32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5" name="Rectangle 85"/>
              <p:cNvSpPr>
                <a:spLocks noChangeArrowheads="1"/>
              </p:cNvSpPr>
              <p:nvPr/>
            </p:nvSpPr>
            <p:spPr bwMode="auto">
              <a:xfrm>
                <a:off x="3056" y="33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6" name="Rectangle 86"/>
              <p:cNvSpPr>
                <a:spLocks noChangeArrowheads="1"/>
              </p:cNvSpPr>
              <p:nvPr/>
            </p:nvSpPr>
            <p:spPr bwMode="auto">
              <a:xfrm>
                <a:off x="2873" y="33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7" name="Group 87"/>
              <p:cNvGrpSpPr>
                <a:grpSpLocks/>
              </p:cNvGrpSpPr>
              <p:nvPr/>
            </p:nvGrpSpPr>
            <p:grpSpPr bwMode="auto">
              <a:xfrm>
                <a:off x="2871" y="3109"/>
                <a:ext cx="194" cy="364"/>
                <a:chOff x="2871" y="3109"/>
                <a:chExt cx="194" cy="364"/>
              </a:xfrm>
            </p:grpSpPr>
            <p:sp>
              <p:nvSpPr>
                <p:cNvPr id="35928" name="Oval 88"/>
                <p:cNvSpPr>
                  <a:spLocks noChangeArrowheads="1"/>
                </p:cNvSpPr>
                <p:nvPr/>
              </p:nvSpPr>
              <p:spPr bwMode="auto">
                <a:xfrm>
                  <a:off x="2947" y="31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9" name="Freeform 89"/>
                <p:cNvSpPr>
                  <a:spLocks/>
                </p:cNvSpPr>
                <p:nvPr/>
              </p:nvSpPr>
              <p:spPr bwMode="auto">
                <a:xfrm>
                  <a:off x="2871" y="31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5930" name="Rectangle 90"/>
            <p:cNvSpPr>
              <a:spLocks noChangeArrowheads="1"/>
            </p:cNvSpPr>
            <p:nvPr/>
          </p:nvSpPr>
          <p:spPr bwMode="auto">
            <a:xfrm>
              <a:off x="4826723" y="3271417"/>
              <a:ext cx="593148" cy="289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/>
              <a:r>
                <a:rPr lang="en-US" sz="1300" i="1">
                  <a:latin typeface="Arial" charset="0"/>
                </a:rPr>
                <a:t>Time</a:t>
              </a:r>
            </a:p>
          </p:txBody>
        </p:sp>
        <p:grpSp>
          <p:nvGrpSpPr>
            <p:cNvPr id="35931" name="Group 91"/>
            <p:cNvGrpSpPr>
              <a:grpSpLocks/>
            </p:cNvGrpSpPr>
            <p:nvPr/>
          </p:nvGrpSpPr>
          <p:grpSpPr bwMode="auto">
            <a:xfrm>
              <a:off x="2444030" y="3183170"/>
              <a:ext cx="3195204" cy="3507440"/>
              <a:chOff x="944" y="991"/>
              <a:chExt cx="2214" cy="2504"/>
            </a:xfrm>
          </p:grpSpPr>
          <p:sp>
            <p:nvSpPr>
              <p:cNvPr id="35932" name="Rectangle 92"/>
              <p:cNvSpPr>
                <a:spLocks noChangeArrowheads="1"/>
              </p:cNvSpPr>
              <p:nvPr/>
            </p:nvSpPr>
            <p:spPr bwMode="auto">
              <a:xfrm>
                <a:off x="953" y="1403"/>
                <a:ext cx="285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1" hangingPunct="1"/>
                <a:r>
                  <a:rPr lang="en-US" sz="1600" b="1" dirty="0">
                    <a:latin typeface="Arial" charset="0"/>
                  </a:rPr>
                  <a:t>30</a:t>
                </a:r>
              </a:p>
            </p:txBody>
          </p:sp>
          <p:sp>
            <p:nvSpPr>
              <p:cNvPr id="35933" name="Line 93"/>
              <p:cNvSpPr>
                <a:spLocks noChangeShapeType="1"/>
              </p:cNvSpPr>
              <p:nvPr/>
            </p:nvSpPr>
            <p:spPr bwMode="auto">
              <a:xfrm>
                <a:off x="944" y="1362"/>
                <a:ext cx="281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4" name="Line 94"/>
              <p:cNvSpPr>
                <a:spLocks noChangeShapeType="1"/>
              </p:cNvSpPr>
              <p:nvPr/>
            </p:nvSpPr>
            <p:spPr bwMode="auto">
              <a:xfrm>
                <a:off x="1256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35" name="Group 95"/>
              <p:cNvGrpSpPr>
                <a:grpSpLocks/>
              </p:cNvGrpSpPr>
              <p:nvPr/>
            </p:nvGrpSpPr>
            <p:grpSpPr bwMode="auto">
              <a:xfrm>
                <a:off x="1264" y="1292"/>
                <a:ext cx="400" cy="351"/>
                <a:chOff x="1264" y="1292"/>
                <a:chExt cx="400" cy="351"/>
              </a:xfrm>
            </p:grpSpPr>
            <p:sp>
              <p:nvSpPr>
                <p:cNvPr id="35936" name="Line 96"/>
                <p:cNvSpPr>
                  <a:spLocks noChangeShapeType="1"/>
                </p:cNvSpPr>
                <p:nvPr/>
              </p:nvSpPr>
              <p:spPr bwMode="auto">
                <a:xfrm>
                  <a:off x="1264" y="1400"/>
                  <a:ext cx="377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37" name="Rectangle 97"/>
                <p:cNvSpPr>
                  <a:spLocks noChangeArrowheads="1"/>
                </p:cNvSpPr>
                <p:nvPr/>
              </p:nvSpPr>
              <p:spPr bwMode="auto">
                <a:xfrm>
                  <a:off x="1321" y="1403"/>
                  <a:ext cx="285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1" hangingPunct="1"/>
                  <a:r>
                    <a:rPr lang="en-US" sz="1600" b="1">
                      <a:latin typeface="Arial" charset="0"/>
                    </a:rPr>
                    <a:t>40</a:t>
                  </a:r>
                </a:p>
              </p:txBody>
            </p:sp>
            <p:sp>
              <p:nvSpPr>
                <p:cNvPr id="35938" name="Line 98"/>
                <p:cNvSpPr>
                  <a:spLocks noChangeShapeType="1"/>
                </p:cNvSpPr>
                <p:nvPr/>
              </p:nvSpPr>
              <p:spPr bwMode="auto">
                <a:xfrm>
                  <a:off x="1664" y="1292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939" name="Group 99"/>
              <p:cNvGrpSpPr>
                <a:grpSpLocks/>
              </p:cNvGrpSpPr>
              <p:nvPr/>
            </p:nvGrpSpPr>
            <p:grpSpPr bwMode="auto">
              <a:xfrm>
                <a:off x="1680" y="1292"/>
                <a:ext cx="392" cy="351"/>
                <a:chOff x="1680" y="1292"/>
                <a:chExt cx="392" cy="351"/>
              </a:xfrm>
            </p:grpSpPr>
            <p:sp>
              <p:nvSpPr>
                <p:cNvPr id="35940" name="Line 100"/>
                <p:cNvSpPr>
                  <a:spLocks noChangeShapeType="1"/>
                </p:cNvSpPr>
                <p:nvPr/>
              </p:nvSpPr>
              <p:spPr bwMode="auto">
                <a:xfrm>
                  <a:off x="1680" y="1400"/>
                  <a:ext cx="377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1" name="Rectangle 101"/>
                <p:cNvSpPr>
                  <a:spLocks noChangeArrowheads="1"/>
                </p:cNvSpPr>
                <p:nvPr/>
              </p:nvSpPr>
              <p:spPr bwMode="auto">
                <a:xfrm>
                  <a:off x="1729" y="1403"/>
                  <a:ext cx="285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1" hangingPunct="1"/>
                  <a:r>
                    <a:rPr lang="en-US" sz="1600" b="1">
                      <a:latin typeface="Arial" charset="0"/>
                    </a:rPr>
                    <a:t>40</a:t>
                  </a:r>
                </a:p>
              </p:txBody>
            </p:sp>
            <p:sp>
              <p:nvSpPr>
                <p:cNvPr id="35942" name="Line 102"/>
                <p:cNvSpPr>
                  <a:spLocks noChangeShapeType="1"/>
                </p:cNvSpPr>
                <p:nvPr/>
              </p:nvSpPr>
              <p:spPr bwMode="auto">
                <a:xfrm>
                  <a:off x="2072" y="1292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943" name="Group 103"/>
              <p:cNvGrpSpPr>
                <a:grpSpLocks/>
              </p:cNvGrpSpPr>
              <p:nvPr/>
            </p:nvGrpSpPr>
            <p:grpSpPr bwMode="auto">
              <a:xfrm>
                <a:off x="2088" y="1292"/>
                <a:ext cx="392" cy="351"/>
                <a:chOff x="2088" y="1292"/>
                <a:chExt cx="392" cy="351"/>
              </a:xfrm>
            </p:grpSpPr>
            <p:sp>
              <p:nvSpPr>
                <p:cNvPr id="35944" name="Line 104"/>
                <p:cNvSpPr>
                  <a:spLocks noChangeShapeType="1"/>
                </p:cNvSpPr>
                <p:nvPr/>
              </p:nvSpPr>
              <p:spPr bwMode="auto">
                <a:xfrm>
                  <a:off x="2088" y="1400"/>
                  <a:ext cx="377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45" name="Rectangle 105"/>
                <p:cNvSpPr>
                  <a:spLocks noChangeArrowheads="1"/>
                </p:cNvSpPr>
                <p:nvPr/>
              </p:nvSpPr>
              <p:spPr bwMode="auto">
                <a:xfrm>
                  <a:off x="2137" y="1403"/>
                  <a:ext cx="285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1" hangingPunct="1"/>
                  <a:r>
                    <a:rPr lang="en-US" sz="1600" b="1">
                      <a:latin typeface="Arial" charset="0"/>
                    </a:rPr>
                    <a:t>40</a:t>
                  </a:r>
                </a:p>
              </p:txBody>
            </p:sp>
            <p:sp>
              <p:nvSpPr>
                <p:cNvPr id="35946" name="Line 106"/>
                <p:cNvSpPr>
                  <a:spLocks noChangeShapeType="1"/>
                </p:cNvSpPr>
                <p:nvPr/>
              </p:nvSpPr>
              <p:spPr bwMode="auto">
                <a:xfrm>
                  <a:off x="2480" y="1292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947" name="Line 107"/>
              <p:cNvSpPr>
                <a:spLocks noChangeShapeType="1"/>
              </p:cNvSpPr>
              <p:nvPr/>
            </p:nvSpPr>
            <p:spPr bwMode="auto">
              <a:xfrm>
                <a:off x="2500" y="1400"/>
                <a:ext cx="377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8" name="Line 108"/>
              <p:cNvSpPr>
                <a:spLocks noChangeShapeType="1"/>
              </p:cNvSpPr>
              <p:nvPr/>
            </p:nvSpPr>
            <p:spPr bwMode="auto">
              <a:xfrm>
                <a:off x="2916" y="1432"/>
                <a:ext cx="21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9" name="Rectangle 109"/>
              <p:cNvSpPr>
                <a:spLocks noChangeArrowheads="1"/>
              </p:cNvSpPr>
              <p:nvPr/>
            </p:nvSpPr>
            <p:spPr bwMode="auto">
              <a:xfrm>
                <a:off x="2545" y="1403"/>
                <a:ext cx="285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1" hangingPunct="1"/>
                <a:r>
                  <a:rPr lang="en-US" sz="1600" b="1">
                    <a:latin typeface="Arial" charset="0"/>
                  </a:rPr>
                  <a:t>40</a:t>
                </a:r>
              </a:p>
            </p:txBody>
          </p:sp>
          <p:sp>
            <p:nvSpPr>
              <p:cNvPr id="35950" name="Rectangle 110"/>
              <p:cNvSpPr>
                <a:spLocks noChangeArrowheads="1"/>
              </p:cNvSpPr>
              <p:nvPr/>
            </p:nvSpPr>
            <p:spPr bwMode="auto">
              <a:xfrm>
                <a:off x="2873" y="1403"/>
                <a:ext cx="285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1" hangingPunct="1"/>
                <a:r>
                  <a:rPr lang="en-US" sz="1600" b="1" dirty="0">
                    <a:latin typeface="Arial" charset="0"/>
                  </a:rPr>
                  <a:t>20</a:t>
                </a:r>
              </a:p>
            </p:txBody>
          </p:sp>
          <p:sp>
            <p:nvSpPr>
              <p:cNvPr id="35951" name="Line 111"/>
              <p:cNvSpPr>
                <a:spLocks noChangeShapeType="1"/>
              </p:cNvSpPr>
              <p:nvPr/>
            </p:nvSpPr>
            <p:spPr bwMode="auto">
              <a:xfrm>
                <a:off x="2888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2" name="Line 112"/>
              <p:cNvSpPr>
                <a:spLocks noChangeShapeType="1"/>
              </p:cNvSpPr>
              <p:nvPr/>
            </p:nvSpPr>
            <p:spPr bwMode="auto">
              <a:xfrm>
                <a:off x="3148" y="991"/>
                <a:ext cx="10" cy="25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3" name="Line 113"/>
              <p:cNvSpPr>
                <a:spLocks noChangeShapeType="1"/>
              </p:cNvSpPr>
              <p:nvPr/>
            </p:nvSpPr>
            <p:spPr bwMode="auto">
              <a:xfrm>
                <a:off x="1265" y="1362"/>
                <a:ext cx="317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4" name="Line 114"/>
              <p:cNvSpPr>
                <a:spLocks noChangeShapeType="1"/>
              </p:cNvSpPr>
              <p:nvPr/>
            </p:nvSpPr>
            <p:spPr bwMode="auto">
              <a:xfrm>
                <a:off x="1680" y="1368"/>
                <a:ext cx="317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5" name="Line 115"/>
              <p:cNvSpPr>
                <a:spLocks noChangeShapeType="1"/>
              </p:cNvSpPr>
              <p:nvPr/>
            </p:nvSpPr>
            <p:spPr bwMode="auto">
              <a:xfrm>
                <a:off x="2088" y="1368"/>
                <a:ext cx="317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6" name="Line 116"/>
              <p:cNvSpPr>
                <a:spLocks noChangeShapeType="1"/>
              </p:cNvSpPr>
              <p:nvPr/>
            </p:nvSpPr>
            <p:spPr bwMode="auto">
              <a:xfrm>
                <a:off x="1683" y="1432"/>
                <a:ext cx="21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7" name="Line 117"/>
              <p:cNvSpPr>
                <a:spLocks noChangeShapeType="1"/>
              </p:cNvSpPr>
              <p:nvPr/>
            </p:nvSpPr>
            <p:spPr bwMode="auto">
              <a:xfrm>
                <a:off x="2088" y="1432"/>
                <a:ext cx="21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8" name="Line 118"/>
              <p:cNvSpPr>
                <a:spLocks noChangeShapeType="1"/>
              </p:cNvSpPr>
              <p:nvPr/>
            </p:nvSpPr>
            <p:spPr bwMode="auto">
              <a:xfrm>
                <a:off x="2500" y="1432"/>
                <a:ext cx="21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5687707" y="6159598"/>
              <a:ext cx="3426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 loads in</a:t>
              </a:r>
              <a:r>
                <a:rPr lang="en-US" sz="3200" dirty="0" smtClean="0">
                  <a:solidFill>
                    <a:srgbClr val="FF0000"/>
                  </a:solidFill>
                </a:rPr>
                <a:t> 3.5 hours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</a:t>
            </a:r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995049" y="1530475"/>
            <a:ext cx="4480086" cy="4330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56985" tIns="22794" rIns="56985" bIns="22794">
            <a:spAutoFit/>
          </a:bodyPr>
          <a:lstStyle/>
          <a:p>
            <a:pPr marL="307718" indent="-307718">
              <a:spcBef>
                <a:spcPct val="20000"/>
              </a:spcBef>
              <a:buFont typeface="Wingdings" charset="0"/>
              <a:buChar char="§"/>
            </a:pPr>
            <a:r>
              <a:rPr lang="en-US" sz="2400" dirty="0" smtClean="0">
                <a:solidFill>
                  <a:srgbClr val="0432FF"/>
                </a:solidFill>
              </a:rPr>
              <a:t>Latency</a:t>
            </a:r>
            <a:r>
              <a:rPr lang="en-US" sz="2400" dirty="0" smtClean="0"/>
              <a:t> is the time from start to finish to wash one load of clothes</a:t>
            </a:r>
          </a:p>
          <a:p>
            <a:pPr marL="307718" indent="-307718">
              <a:spcBef>
                <a:spcPct val="20000"/>
              </a:spcBef>
              <a:buFont typeface="Wingdings" charset="0"/>
              <a:buChar char="§"/>
            </a:pPr>
            <a:r>
              <a:rPr lang="en-US" sz="2400" dirty="0" smtClean="0">
                <a:solidFill>
                  <a:srgbClr val="0432FF"/>
                </a:solidFill>
              </a:rPr>
              <a:t>Throughput</a:t>
            </a:r>
            <a:r>
              <a:rPr lang="en-US" sz="2400" dirty="0" smtClean="0"/>
              <a:t> is the rate at which loads are completed</a:t>
            </a:r>
            <a:endParaRPr lang="en-US" sz="2400" dirty="0"/>
          </a:p>
          <a:p>
            <a:pPr marL="307718" indent="-307718">
              <a:spcBef>
                <a:spcPct val="20000"/>
              </a:spcBef>
              <a:buFont typeface="Wingdings" charset="0"/>
              <a:buChar char="§"/>
            </a:pPr>
            <a:r>
              <a:rPr lang="en-US" sz="2400" dirty="0"/>
              <a:t>Pipelining </a:t>
            </a:r>
            <a:r>
              <a:rPr lang="en-US" sz="2400" b="1" dirty="0">
                <a:solidFill>
                  <a:srgbClr val="FF0000"/>
                </a:solidFill>
              </a:rPr>
              <a:t>does not </a:t>
            </a:r>
            <a:r>
              <a:rPr lang="en-US" sz="2400" dirty="0">
                <a:solidFill>
                  <a:srgbClr val="FF0000"/>
                </a:solidFill>
              </a:rPr>
              <a:t>decrease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latency</a:t>
            </a:r>
            <a:r>
              <a:rPr lang="en-US" sz="2400" dirty="0"/>
              <a:t> of a load, </a:t>
            </a:r>
            <a:r>
              <a:rPr lang="en-US" sz="2400" dirty="0" smtClean="0"/>
              <a:t>pipelining </a:t>
            </a:r>
            <a:r>
              <a:rPr lang="en-US" sz="2400" dirty="0">
                <a:solidFill>
                  <a:srgbClr val="0432FF"/>
                </a:solidFill>
              </a:rPr>
              <a:t>increases throughput </a:t>
            </a:r>
            <a:r>
              <a:rPr lang="en-US" sz="2400" dirty="0" smtClean="0"/>
              <a:t>when there is </a:t>
            </a:r>
            <a:r>
              <a:rPr lang="en-US" sz="2400" dirty="0"/>
              <a:t>a collection of loads</a:t>
            </a:r>
          </a:p>
          <a:p>
            <a:pPr marL="307718" indent="-307718">
              <a:spcBef>
                <a:spcPct val="20000"/>
              </a:spcBef>
              <a:buFont typeface="Wingdings" charset="0"/>
              <a:buChar char="§"/>
            </a:pPr>
            <a:r>
              <a:rPr lang="en-US" sz="2400" dirty="0" smtClean="0"/>
              <a:t>Ideal technique?  No</a:t>
            </a:r>
            <a:br>
              <a:rPr lang="en-US" sz="2400" dirty="0" smtClean="0"/>
            </a:br>
            <a:r>
              <a:rPr lang="en-US" sz="2400" dirty="0" smtClean="0"/>
              <a:t>Darn good?  Yes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90200" y="1584932"/>
            <a:ext cx="3548783" cy="3912253"/>
            <a:chOff x="598921" y="1567424"/>
            <a:chExt cx="3548783" cy="3912253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598921" y="1567424"/>
              <a:ext cx="642891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eaLnBrk="1" hangingPunct="1"/>
              <a:r>
                <a:rPr lang="en-US" sz="1600" b="1" dirty="0">
                  <a:latin typeface="Arial" charset="0"/>
                </a:rPr>
                <a:t>6 PM</a:t>
              </a:r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935182" y="2089897"/>
              <a:ext cx="3175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929409" y="1972235"/>
              <a:ext cx="0" cy="2689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 anchor="ctr"/>
            <a:lstStyle/>
            <a:p>
              <a:endParaRPr lang="en-US"/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1718831" y="1578630"/>
              <a:ext cx="278108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7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2688649" y="1578630"/>
              <a:ext cx="278108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8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3612285" y="1578630"/>
              <a:ext cx="278108" cy="32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eaLnBrk="1" hangingPunct="1"/>
              <a:r>
                <a:rPr lang="en-US" sz="1600" b="1">
                  <a:latin typeface="Arial" charset="0"/>
                </a:rPr>
                <a:t>9</a:t>
              </a:r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3335194" y="2053478"/>
              <a:ext cx="573795" cy="280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1204" tIns="39889" rIns="81204" bIns="39889">
              <a:spAutoFit/>
            </a:bodyPr>
            <a:lstStyle/>
            <a:p>
              <a:pPr eaLnBrk="1" hangingPunct="1"/>
              <a:r>
                <a:rPr lang="en-US" sz="1300" i="1">
                  <a:latin typeface="Arial" charset="0"/>
                </a:rPr>
                <a:t>Time</a:t>
              </a:r>
            </a:p>
          </p:txBody>
        </p:sp>
        <p:grpSp>
          <p:nvGrpSpPr>
            <p:cNvPr id="37900" name="Group 12"/>
            <p:cNvGrpSpPr>
              <a:grpSpLocks/>
            </p:cNvGrpSpPr>
            <p:nvPr/>
          </p:nvGrpSpPr>
          <p:grpSpPr bwMode="auto">
            <a:xfrm>
              <a:off x="952500" y="2386853"/>
              <a:ext cx="3195204" cy="491658"/>
              <a:chOff x="944" y="1292"/>
              <a:chExt cx="2214" cy="351"/>
            </a:xfrm>
          </p:grpSpPr>
          <p:sp>
            <p:nvSpPr>
              <p:cNvPr id="37901" name="Rectangle 13"/>
              <p:cNvSpPr>
                <a:spLocks noChangeArrowheads="1"/>
              </p:cNvSpPr>
              <p:nvPr/>
            </p:nvSpPr>
            <p:spPr bwMode="auto">
              <a:xfrm>
                <a:off x="953" y="1403"/>
                <a:ext cx="285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1" hangingPunct="1"/>
                <a:r>
                  <a:rPr lang="en-US" sz="1600" b="1">
                    <a:latin typeface="Arial" charset="0"/>
                  </a:rPr>
                  <a:t>30</a:t>
                </a:r>
              </a:p>
            </p:txBody>
          </p:sp>
          <p:sp>
            <p:nvSpPr>
              <p:cNvPr id="37902" name="Line 14"/>
              <p:cNvSpPr>
                <a:spLocks noChangeShapeType="1"/>
              </p:cNvSpPr>
              <p:nvPr/>
            </p:nvSpPr>
            <p:spPr bwMode="auto">
              <a:xfrm>
                <a:off x="944" y="1368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3" name="Line 15"/>
              <p:cNvSpPr>
                <a:spLocks noChangeShapeType="1"/>
              </p:cNvSpPr>
              <p:nvPr/>
            </p:nvSpPr>
            <p:spPr bwMode="auto">
              <a:xfrm>
                <a:off x="1264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904" name="Group 16"/>
              <p:cNvGrpSpPr>
                <a:grpSpLocks/>
              </p:cNvGrpSpPr>
              <p:nvPr/>
            </p:nvGrpSpPr>
            <p:grpSpPr bwMode="auto">
              <a:xfrm>
                <a:off x="1280" y="1292"/>
                <a:ext cx="384" cy="351"/>
                <a:chOff x="1280" y="1292"/>
                <a:chExt cx="384" cy="351"/>
              </a:xfrm>
            </p:grpSpPr>
            <p:sp>
              <p:nvSpPr>
                <p:cNvPr id="37905" name="Line 17"/>
                <p:cNvSpPr>
                  <a:spLocks noChangeShapeType="1"/>
                </p:cNvSpPr>
                <p:nvPr/>
              </p:nvSpPr>
              <p:spPr bwMode="auto">
                <a:xfrm>
                  <a:off x="1280" y="1400"/>
                  <a:ext cx="360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0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21" y="1403"/>
                  <a:ext cx="285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1" hangingPunct="1"/>
                  <a:r>
                    <a:rPr lang="en-US" sz="1600" b="1">
                      <a:latin typeface="Arial" charset="0"/>
                    </a:rPr>
                    <a:t>40</a:t>
                  </a:r>
                </a:p>
              </p:txBody>
            </p:sp>
            <p:sp>
              <p:nvSpPr>
                <p:cNvPr id="37907" name="Line 19"/>
                <p:cNvSpPr>
                  <a:spLocks noChangeShapeType="1"/>
                </p:cNvSpPr>
                <p:nvPr/>
              </p:nvSpPr>
              <p:spPr bwMode="auto">
                <a:xfrm>
                  <a:off x="1664" y="1292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908" name="Group 20"/>
              <p:cNvGrpSpPr>
                <a:grpSpLocks/>
              </p:cNvGrpSpPr>
              <p:nvPr/>
            </p:nvGrpSpPr>
            <p:grpSpPr bwMode="auto">
              <a:xfrm>
                <a:off x="1688" y="1292"/>
                <a:ext cx="384" cy="351"/>
                <a:chOff x="1688" y="1292"/>
                <a:chExt cx="384" cy="351"/>
              </a:xfrm>
            </p:grpSpPr>
            <p:sp>
              <p:nvSpPr>
                <p:cNvPr id="37909" name="Line 21"/>
                <p:cNvSpPr>
                  <a:spLocks noChangeShapeType="1"/>
                </p:cNvSpPr>
                <p:nvPr/>
              </p:nvSpPr>
              <p:spPr bwMode="auto">
                <a:xfrm>
                  <a:off x="1688" y="1400"/>
                  <a:ext cx="360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10" name="Rectangle 22"/>
                <p:cNvSpPr>
                  <a:spLocks noChangeArrowheads="1"/>
                </p:cNvSpPr>
                <p:nvPr/>
              </p:nvSpPr>
              <p:spPr bwMode="auto">
                <a:xfrm>
                  <a:off x="1729" y="1403"/>
                  <a:ext cx="285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1" hangingPunct="1"/>
                  <a:r>
                    <a:rPr lang="en-US" sz="1600" b="1">
                      <a:latin typeface="Arial" charset="0"/>
                    </a:rPr>
                    <a:t>40</a:t>
                  </a:r>
                </a:p>
              </p:txBody>
            </p:sp>
            <p:sp>
              <p:nvSpPr>
                <p:cNvPr id="37911" name="Line 23"/>
                <p:cNvSpPr>
                  <a:spLocks noChangeShapeType="1"/>
                </p:cNvSpPr>
                <p:nvPr/>
              </p:nvSpPr>
              <p:spPr bwMode="auto">
                <a:xfrm>
                  <a:off x="2072" y="1292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912" name="Group 24"/>
              <p:cNvGrpSpPr>
                <a:grpSpLocks/>
              </p:cNvGrpSpPr>
              <p:nvPr/>
            </p:nvGrpSpPr>
            <p:grpSpPr bwMode="auto">
              <a:xfrm>
                <a:off x="2096" y="1292"/>
                <a:ext cx="384" cy="351"/>
                <a:chOff x="2096" y="1292"/>
                <a:chExt cx="384" cy="351"/>
              </a:xfrm>
            </p:grpSpPr>
            <p:sp>
              <p:nvSpPr>
                <p:cNvPr id="37913" name="Line 25"/>
                <p:cNvSpPr>
                  <a:spLocks noChangeShapeType="1"/>
                </p:cNvSpPr>
                <p:nvPr/>
              </p:nvSpPr>
              <p:spPr bwMode="auto">
                <a:xfrm>
                  <a:off x="2096" y="1400"/>
                  <a:ext cx="360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14" name="Rectangle 26"/>
                <p:cNvSpPr>
                  <a:spLocks noChangeArrowheads="1"/>
                </p:cNvSpPr>
                <p:nvPr/>
              </p:nvSpPr>
              <p:spPr bwMode="auto">
                <a:xfrm>
                  <a:off x="2137" y="1403"/>
                  <a:ext cx="285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1" hangingPunct="1"/>
                  <a:r>
                    <a:rPr lang="en-US" sz="1600" b="1">
                      <a:latin typeface="Arial" charset="0"/>
                    </a:rPr>
                    <a:t>40</a:t>
                  </a:r>
                </a:p>
              </p:txBody>
            </p:sp>
            <p:sp>
              <p:nvSpPr>
                <p:cNvPr id="37915" name="Line 27"/>
                <p:cNvSpPr>
                  <a:spLocks noChangeShapeType="1"/>
                </p:cNvSpPr>
                <p:nvPr/>
              </p:nvSpPr>
              <p:spPr bwMode="auto">
                <a:xfrm>
                  <a:off x="2480" y="1292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916" name="Line 28"/>
              <p:cNvSpPr>
                <a:spLocks noChangeShapeType="1"/>
              </p:cNvSpPr>
              <p:nvPr/>
            </p:nvSpPr>
            <p:spPr bwMode="auto">
              <a:xfrm>
                <a:off x="2504" y="1400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7" name="Line 29"/>
              <p:cNvSpPr>
                <a:spLocks noChangeShapeType="1"/>
              </p:cNvSpPr>
              <p:nvPr/>
            </p:nvSpPr>
            <p:spPr bwMode="auto">
              <a:xfrm>
                <a:off x="2904" y="1432"/>
                <a:ext cx="21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8" name="Rectangle 30"/>
              <p:cNvSpPr>
                <a:spLocks noChangeArrowheads="1"/>
              </p:cNvSpPr>
              <p:nvPr/>
            </p:nvSpPr>
            <p:spPr bwMode="auto">
              <a:xfrm>
                <a:off x="2545" y="1403"/>
                <a:ext cx="285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1" hangingPunct="1"/>
                <a:r>
                  <a:rPr lang="en-US" sz="1600" b="1">
                    <a:latin typeface="Arial" charset="0"/>
                  </a:rPr>
                  <a:t>40</a:t>
                </a:r>
              </a:p>
            </p:txBody>
          </p:sp>
          <p:sp>
            <p:nvSpPr>
              <p:cNvPr id="37919" name="Rectangle 31"/>
              <p:cNvSpPr>
                <a:spLocks noChangeArrowheads="1"/>
              </p:cNvSpPr>
              <p:nvPr/>
            </p:nvSpPr>
            <p:spPr bwMode="auto">
              <a:xfrm>
                <a:off x="2873" y="1403"/>
                <a:ext cx="285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1" hangingPunct="1"/>
                <a:r>
                  <a:rPr lang="en-US" sz="1600" b="1">
                    <a:latin typeface="Arial" charset="0"/>
                  </a:rPr>
                  <a:t>20</a:t>
                </a:r>
              </a:p>
            </p:txBody>
          </p:sp>
          <p:sp>
            <p:nvSpPr>
              <p:cNvPr id="37920" name="Line 32"/>
              <p:cNvSpPr>
                <a:spLocks noChangeShapeType="1"/>
              </p:cNvSpPr>
              <p:nvPr/>
            </p:nvSpPr>
            <p:spPr bwMode="auto">
              <a:xfrm>
                <a:off x="2888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1" name="Line 33"/>
              <p:cNvSpPr>
                <a:spLocks noChangeShapeType="1"/>
              </p:cNvSpPr>
              <p:nvPr/>
            </p:nvSpPr>
            <p:spPr bwMode="auto">
              <a:xfrm>
                <a:off x="3144" y="129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2" name="Line 34"/>
              <p:cNvSpPr>
                <a:spLocks noChangeShapeType="1"/>
              </p:cNvSpPr>
              <p:nvPr/>
            </p:nvSpPr>
            <p:spPr bwMode="auto">
              <a:xfrm>
                <a:off x="1280" y="1368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3" name="Line 35"/>
              <p:cNvSpPr>
                <a:spLocks noChangeShapeType="1"/>
              </p:cNvSpPr>
              <p:nvPr/>
            </p:nvSpPr>
            <p:spPr bwMode="auto">
              <a:xfrm>
                <a:off x="1688" y="1368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4" name="Line 36"/>
              <p:cNvSpPr>
                <a:spLocks noChangeShapeType="1"/>
              </p:cNvSpPr>
              <p:nvPr/>
            </p:nvSpPr>
            <p:spPr bwMode="auto">
              <a:xfrm>
                <a:off x="2096" y="1368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5" name="Line 37"/>
              <p:cNvSpPr>
                <a:spLocks noChangeShapeType="1"/>
              </p:cNvSpPr>
              <p:nvPr/>
            </p:nvSpPr>
            <p:spPr bwMode="auto">
              <a:xfrm>
                <a:off x="1688" y="1432"/>
                <a:ext cx="21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6" name="Line 38"/>
              <p:cNvSpPr>
                <a:spLocks noChangeShapeType="1"/>
              </p:cNvSpPr>
              <p:nvPr/>
            </p:nvSpPr>
            <p:spPr bwMode="auto">
              <a:xfrm>
                <a:off x="2096" y="1432"/>
                <a:ext cx="21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Line 39"/>
              <p:cNvSpPr>
                <a:spLocks noChangeShapeType="1"/>
              </p:cNvSpPr>
              <p:nvPr/>
            </p:nvSpPr>
            <p:spPr bwMode="auto">
              <a:xfrm>
                <a:off x="2504" y="1432"/>
                <a:ext cx="21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28" name="Group 40"/>
            <p:cNvGrpSpPr>
              <a:grpSpLocks/>
            </p:cNvGrpSpPr>
            <p:nvPr/>
          </p:nvGrpSpPr>
          <p:grpSpPr bwMode="auto">
            <a:xfrm>
              <a:off x="969819" y="2891118"/>
              <a:ext cx="3173557" cy="2588559"/>
              <a:chOff x="956" y="1652"/>
              <a:chExt cx="2199" cy="1848"/>
            </a:xfrm>
          </p:grpSpPr>
          <p:grpSp>
            <p:nvGrpSpPr>
              <p:cNvPr id="37929" name="Group 41"/>
              <p:cNvGrpSpPr>
                <a:grpSpLocks/>
              </p:cNvGrpSpPr>
              <p:nvPr/>
            </p:nvGrpSpPr>
            <p:grpSpPr bwMode="auto">
              <a:xfrm>
                <a:off x="956" y="1652"/>
                <a:ext cx="967" cy="448"/>
                <a:chOff x="956" y="1652"/>
                <a:chExt cx="967" cy="448"/>
              </a:xfrm>
            </p:grpSpPr>
            <p:grpSp>
              <p:nvGrpSpPr>
                <p:cNvPr id="37930" name="Group 42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5" cy="448"/>
                  <a:chOff x="956" y="1652"/>
                  <a:chExt cx="305" cy="448"/>
                </a:xfrm>
              </p:grpSpPr>
              <p:grpSp>
                <p:nvGrpSpPr>
                  <p:cNvPr id="37931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956" y="1652"/>
                    <a:ext cx="305" cy="448"/>
                    <a:chOff x="956" y="1652"/>
                    <a:chExt cx="305" cy="448"/>
                  </a:xfrm>
                </p:grpSpPr>
                <p:sp>
                  <p:nvSpPr>
                    <p:cNvPr id="37932" name="AutoShap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6" y="1723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33" name="AutoShap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6" y="1652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7934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1018" y="1756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35" name="Group 47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grpSp>
                <p:nvGrpSpPr>
                  <p:cNvPr id="37936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1257" y="1652"/>
                    <a:ext cx="378" cy="448"/>
                    <a:chOff x="1257" y="1652"/>
                    <a:chExt cx="378" cy="448"/>
                  </a:xfrm>
                </p:grpSpPr>
                <p:sp>
                  <p:nvSpPr>
                    <p:cNvPr id="37937" name="AutoShap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7" y="1723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38" name="AutoShap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3" y="1652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793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372" y="1688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40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1304" y="1898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941" name="Freeform 53"/>
                <p:cNvSpPr>
                  <a:spLocks/>
                </p:cNvSpPr>
                <p:nvPr/>
              </p:nvSpPr>
              <p:spPr bwMode="auto">
                <a:xfrm>
                  <a:off x="1821" y="1881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42" name="Rectangle 54"/>
                <p:cNvSpPr>
                  <a:spLocks noChangeArrowheads="1"/>
                </p:cNvSpPr>
                <p:nvPr/>
              </p:nvSpPr>
              <p:spPr bwMode="auto">
                <a:xfrm>
                  <a:off x="1817" y="1881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43" name="Rectangle 55"/>
                <p:cNvSpPr>
                  <a:spLocks noChangeArrowheads="1"/>
                </p:cNvSpPr>
                <p:nvPr/>
              </p:nvSpPr>
              <p:spPr bwMode="auto">
                <a:xfrm>
                  <a:off x="1824" y="1962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44" name="Rectangle 56"/>
                <p:cNvSpPr>
                  <a:spLocks noChangeArrowheads="1"/>
                </p:cNvSpPr>
                <p:nvPr/>
              </p:nvSpPr>
              <p:spPr bwMode="auto">
                <a:xfrm>
                  <a:off x="1641" y="1962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7945" name="Group 57"/>
                <p:cNvGrpSpPr>
                  <a:grpSpLocks/>
                </p:cNvGrpSpPr>
                <p:nvPr/>
              </p:nvGrpSpPr>
              <p:grpSpPr bwMode="auto">
                <a:xfrm>
                  <a:off x="1639" y="1709"/>
                  <a:ext cx="194" cy="364"/>
                  <a:chOff x="1639" y="1709"/>
                  <a:chExt cx="194" cy="364"/>
                </a:xfrm>
              </p:grpSpPr>
              <p:sp>
                <p:nvSpPr>
                  <p:cNvPr id="37946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1715" y="1709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47" name="Freeform 59"/>
                  <p:cNvSpPr>
                    <a:spLocks/>
                  </p:cNvSpPr>
                  <p:nvPr/>
                </p:nvSpPr>
                <p:spPr bwMode="auto">
                  <a:xfrm>
                    <a:off x="1639" y="1777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48" name="Group 60"/>
              <p:cNvGrpSpPr>
                <a:grpSpLocks/>
              </p:cNvGrpSpPr>
              <p:nvPr/>
            </p:nvGrpSpPr>
            <p:grpSpPr bwMode="auto">
              <a:xfrm>
                <a:off x="1356" y="2116"/>
                <a:ext cx="967" cy="448"/>
                <a:chOff x="1356" y="2116"/>
                <a:chExt cx="967" cy="448"/>
              </a:xfrm>
            </p:grpSpPr>
            <p:grpSp>
              <p:nvGrpSpPr>
                <p:cNvPr id="37949" name="Group 61"/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5" cy="448"/>
                  <a:chOff x="1356" y="2116"/>
                  <a:chExt cx="305" cy="448"/>
                </a:xfrm>
              </p:grpSpPr>
              <p:grpSp>
                <p:nvGrpSpPr>
                  <p:cNvPr id="3795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356" y="2116"/>
                    <a:ext cx="305" cy="448"/>
                    <a:chOff x="1356" y="2116"/>
                    <a:chExt cx="305" cy="448"/>
                  </a:xfrm>
                </p:grpSpPr>
                <p:sp>
                  <p:nvSpPr>
                    <p:cNvPr id="37951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6" y="2187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52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6" y="2116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7953" name="AutoShape 65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2220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54" name="Group 66"/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8" cy="448"/>
                  <a:chOff x="1657" y="2116"/>
                  <a:chExt cx="378" cy="448"/>
                </a:xfrm>
              </p:grpSpPr>
              <p:grpSp>
                <p:nvGrpSpPr>
                  <p:cNvPr id="37955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657" y="2116"/>
                    <a:ext cx="378" cy="448"/>
                    <a:chOff x="1657" y="2116"/>
                    <a:chExt cx="378" cy="448"/>
                  </a:xfrm>
                </p:grpSpPr>
                <p:sp>
                  <p:nvSpPr>
                    <p:cNvPr id="37956" name="AutoShap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7" y="2187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57" name="AutoShap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3" y="2116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7958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1772" y="2152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59" name="AutoShape 71"/>
                  <p:cNvSpPr>
                    <a:spLocks noChangeArrowheads="1"/>
                  </p:cNvSpPr>
                  <p:nvPr/>
                </p:nvSpPr>
                <p:spPr bwMode="auto">
                  <a:xfrm>
                    <a:off x="1704" y="2362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960" name="Freeform 72"/>
                <p:cNvSpPr>
                  <a:spLocks/>
                </p:cNvSpPr>
                <p:nvPr/>
              </p:nvSpPr>
              <p:spPr bwMode="auto">
                <a:xfrm>
                  <a:off x="2221" y="2345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6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17" y="2345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62" name="Rectangle 74"/>
                <p:cNvSpPr>
                  <a:spLocks noChangeArrowheads="1"/>
                </p:cNvSpPr>
                <p:nvPr/>
              </p:nvSpPr>
              <p:spPr bwMode="auto">
                <a:xfrm>
                  <a:off x="2224" y="2426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63" name="Rectangle 75"/>
                <p:cNvSpPr>
                  <a:spLocks noChangeArrowheads="1"/>
                </p:cNvSpPr>
                <p:nvPr/>
              </p:nvSpPr>
              <p:spPr bwMode="auto">
                <a:xfrm>
                  <a:off x="2041" y="2426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7964" name="Group 76"/>
                <p:cNvGrpSpPr>
                  <a:grpSpLocks/>
                </p:cNvGrpSpPr>
                <p:nvPr/>
              </p:nvGrpSpPr>
              <p:grpSpPr bwMode="auto">
                <a:xfrm>
                  <a:off x="2039" y="2173"/>
                  <a:ext cx="194" cy="364"/>
                  <a:chOff x="2039" y="2173"/>
                  <a:chExt cx="194" cy="364"/>
                </a:xfrm>
              </p:grpSpPr>
              <p:sp>
                <p:nvSpPr>
                  <p:cNvPr id="37965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2115" y="2173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66" name="Freeform 78"/>
                  <p:cNvSpPr>
                    <a:spLocks/>
                  </p:cNvSpPr>
                  <p:nvPr/>
                </p:nvSpPr>
                <p:spPr bwMode="auto">
                  <a:xfrm>
                    <a:off x="2039" y="2241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67" name="Group 79"/>
              <p:cNvGrpSpPr>
                <a:grpSpLocks/>
              </p:cNvGrpSpPr>
              <p:nvPr/>
            </p:nvGrpSpPr>
            <p:grpSpPr bwMode="auto">
              <a:xfrm>
                <a:off x="1772" y="2604"/>
                <a:ext cx="967" cy="448"/>
                <a:chOff x="1772" y="2604"/>
                <a:chExt cx="967" cy="448"/>
              </a:xfrm>
            </p:grpSpPr>
            <p:grpSp>
              <p:nvGrpSpPr>
                <p:cNvPr id="37968" name="Group 80"/>
                <p:cNvGrpSpPr>
                  <a:grpSpLocks/>
                </p:cNvGrpSpPr>
                <p:nvPr/>
              </p:nvGrpSpPr>
              <p:grpSpPr bwMode="auto">
                <a:xfrm>
                  <a:off x="1772" y="2604"/>
                  <a:ext cx="305" cy="448"/>
                  <a:chOff x="1772" y="2604"/>
                  <a:chExt cx="305" cy="448"/>
                </a:xfrm>
              </p:grpSpPr>
              <p:grpSp>
                <p:nvGrpSpPr>
                  <p:cNvPr id="37969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1772" y="2604"/>
                    <a:ext cx="305" cy="448"/>
                    <a:chOff x="1772" y="2604"/>
                    <a:chExt cx="305" cy="448"/>
                  </a:xfrm>
                </p:grpSpPr>
                <p:sp>
                  <p:nvSpPr>
                    <p:cNvPr id="37970" name="AutoShap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2" y="2675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71" name="AutoShap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2" y="2604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7972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1834" y="2708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73" name="Group 85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grpSp>
                <p:nvGrpSpPr>
                  <p:cNvPr id="37974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073" y="2604"/>
                    <a:ext cx="378" cy="448"/>
                    <a:chOff x="2073" y="2604"/>
                    <a:chExt cx="378" cy="448"/>
                  </a:xfrm>
                </p:grpSpPr>
                <p:sp>
                  <p:nvSpPr>
                    <p:cNvPr id="37975" name="AutoShap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75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76" name="AutoShap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9" y="2604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7977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2188" y="2640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78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2120" y="2850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979" name="Freeform 91"/>
                <p:cNvSpPr>
                  <a:spLocks/>
                </p:cNvSpPr>
                <p:nvPr/>
              </p:nvSpPr>
              <p:spPr bwMode="auto">
                <a:xfrm>
                  <a:off x="2637" y="2833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80" name="Rectangle 92"/>
                <p:cNvSpPr>
                  <a:spLocks noChangeArrowheads="1"/>
                </p:cNvSpPr>
                <p:nvPr/>
              </p:nvSpPr>
              <p:spPr bwMode="auto">
                <a:xfrm>
                  <a:off x="2633" y="2833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81" name="Rectangle 93"/>
                <p:cNvSpPr>
                  <a:spLocks noChangeArrowheads="1"/>
                </p:cNvSpPr>
                <p:nvPr/>
              </p:nvSpPr>
              <p:spPr bwMode="auto">
                <a:xfrm>
                  <a:off x="2640" y="2914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82" name="Rectangle 94"/>
                <p:cNvSpPr>
                  <a:spLocks noChangeArrowheads="1"/>
                </p:cNvSpPr>
                <p:nvPr/>
              </p:nvSpPr>
              <p:spPr bwMode="auto">
                <a:xfrm>
                  <a:off x="2457" y="2914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7983" name="Group 95"/>
                <p:cNvGrpSpPr>
                  <a:grpSpLocks/>
                </p:cNvGrpSpPr>
                <p:nvPr/>
              </p:nvGrpSpPr>
              <p:grpSpPr bwMode="auto">
                <a:xfrm>
                  <a:off x="2455" y="2661"/>
                  <a:ext cx="194" cy="364"/>
                  <a:chOff x="2455" y="2661"/>
                  <a:chExt cx="194" cy="364"/>
                </a:xfrm>
              </p:grpSpPr>
              <p:sp>
                <p:nvSpPr>
                  <p:cNvPr id="37984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2531" y="2661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85" name="Freeform 97"/>
                  <p:cNvSpPr>
                    <a:spLocks/>
                  </p:cNvSpPr>
                  <p:nvPr/>
                </p:nvSpPr>
                <p:spPr bwMode="auto">
                  <a:xfrm>
                    <a:off x="2455" y="2729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86" name="Group 98"/>
              <p:cNvGrpSpPr>
                <a:grpSpLocks/>
              </p:cNvGrpSpPr>
              <p:nvPr/>
            </p:nvGrpSpPr>
            <p:grpSpPr bwMode="auto">
              <a:xfrm>
                <a:off x="2188" y="3052"/>
                <a:ext cx="967" cy="448"/>
                <a:chOff x="2188" y="3052"/>
                <a:chExt cx="967" cy="448"/>
              </a:xfrm>
            </p:grpSpPr>
            <p:grpSp>
              <p:nvGrpSpPr>
                <p:cNvPr id="37987" name="Group 99"/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5" cy="448"/>
                  <a:chOff x="2188" y="3052"/>
                  <a:chExt cx="305" cy="448"/>
                </a:xfrm>
              </p:grpSpPr>
              <p:grpSp>
                <p:nvGrpSpPr>
                  <p:cNvPr id="37988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2188" y="3052"/>
                    <a:ext cx="305" cy="448"/>
                    <a:chOff x="2188" y="3052"/>
                    <a:chExt cx="305" cy="448"/>
                  </a:xfrm>
                </p:grpSpPr>
                <p:sp>
                  <p:nvSpPr>
                    <p:cNvPr id="37989" name="AutoShap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8" y="3123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90" name="AutoShap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8" y="3052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7991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2250" y="3156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92" name="Group 104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grpSp>
                <p:nvGrpSpPr>
                  <p:cNvPr id="37993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2489" y="3052"/>
                    <a:ext cx="378" cy="448"/>
                    <a:chOff x="2489" y="3052"/>
                    <a:chExt cx="378" cy="448"/>
                  </a:xfrm>
                </p:grpSpPr>
                <p:sp>
                  <p:nvSpPr>
                    <p:cNvPr id="37994" name="AutoShap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9" y="3123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95" name="AutoShap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5" y="3052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7996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2604" y="3088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97" name="AutoShape 109"/>
                  <p:cNvSpPr>
                    <a:spLocks noChangeArrowheads="1"/>
                  </p:cNvSpPr>
                  <p:nvPr/>
                </p:nvSpPr>
                <p:spPr bwMode="auto">
                  <a:xfrm>
                    <a:off x="2536" y="3298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998" name="Freeform 110"/>
                <p:cNvSpPr>
                  <a:spLocks/>
                </p:cNvSpPr>
                <p:nvPr/>
              </p:nvSpPr>
              <p:spPr bwMode="auto">
                <a:xfrm>
                  <a:off x="3053" y="3281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99" name="Rectangle 111"/>
                <p:cNvSpPr>
                  <a:spLocks noChangeArrowheads="1"/>
                </p:cNvSpPr>
                <p:nvPr/>
              </p:nvSpPr>
              <p:spPr bwMode="auto">
                <a:xfrm>
                  <a:off x="3049" y="3281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00" name="Rectangle 112"/>
                <p:cNvSpPr>
                  <a:spLocks noChangeArrowheads="1"/>
                </p:cNvSpPr>
                <p:nvPr/>
              </p:nvSpPr>
              <p:spPr bwMode="auto">
                <a:xfrm>
                  <a:off x="3056" y="3362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2873" y="3362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8002" name="Group 114"/>
                <p:cNvGrpSpPr>
                  <a:grpSpLocks/>
                </p:cNvGrpSpPr>
                <p:nvPr/>
              </p:nvGrpSpPr>
              <p:grpSpPr bwMode="auto">
                <a:xfrm>
                  <a:off x="2871" y="3109"/>
                  <a:ext cx="194" cy="364"/>
                  <a:chOff x="2871" y="3109"/>
                  <a:chExt cx="194" cy="364"/>
                </a:xfrm>
              </p:grpSpPr>
              <p:sp>
                <p:nvSpPr>
                  <p:cNvPr id="38003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2947" y="3109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004" name="Freeform 116"/>
                  <p:cNvSpPr>
                    <a:spLocks/>
                  </p:cNvSpPr>
                  <p:nvPr/>
                </p:nvSpPr>
                <p:spPr bwMode="auto">
                  <a:xfrm>
                    <a:off x="2871" y="3177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239098" y="5740400"/>
            <a:ext cx="1405464" cy="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32FF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2482713" y="5689599"/>
            <a:ext cx="90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432FF"/>
                </a:solidFill>
              </a:rPr>
              <a:t>Latency</a:t>
            </a:r>
            <a:endParaRPr lang="en-US" dirty="0">
              <a:solidFill>
                <a:srgbClr val="0432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239098" y="4869655"/>
            <a:ext cx="0" cy="10824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/>
        </p:nvCxnSpPr>
        <p:spPr bwMode="auto">
          <a:xfrm>
            <a:off x="3644562" y="4869655"/>
            <a:ext cx="0" cy="10739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8" name="Straight Connector 127"/>
          <p:cNvCxnSpPr/>
          <p:nvPr/>
        </p:nvCxnSpPr>
        <p:spPr bwMode="auto">
          <a:xfrm>
            <a:off x="2433832" y="2921005"/>
            <a:ext cx="0" cy="12191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>
            <a:off x="1858106" y="2921005"/>
            <a:ext cx="0" cy="601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Straight Arrow Connector 131"/>
          <p:cNvCxnSpPr/>
          <p:nvPr/>
        </p:nvCxnSpPr>
        <p:spPr bwMode="auto">
          <a:xfrm flipV="1">
            <a:off x="1858098" y="3437463"/>
            <a:ext cx="559953" cy="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32FF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5" name="TextBox 134"/>
          <p:cNvSpPr txBox="1"/>
          <p:nvPr/>
        </p:nvSpPr>
        <p:spPr>
          <a:xfrm>
            <a:off x="1856175" y="2836325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>
                <a:solidFill>
                  <a:srgbClr val="0432FF"/>
                </a:solidFill>
              </a:rPr>
              <a:t>   1   </a:t>
            </a:r>
            <a:r>
              <a:rPr lang="en-US" sz="1600" dirty="0" smtClean="0">
                <a:solidFill>
                  <a:srgbClr val="0432FF"/>
                </a:solidFill>
              </a:rPr>
              <a:t/>
            </a:r>
            <a:br>
              <a:rPr lang="en-US" sz="1600" dirty="0" smtClean="0">
                <a:solidFill>
                  <a:srgbClr val="0432FF"/>
                </a:solidFill>
              </a:rPr>
            </a:br>
            <a:r>
              <a:rPr lang="en-US" sz="1600" dirty="0" smtClean="0">
                <a:solidFill>
                  <a:srgbClr val="0432FF"/>
                </a:solidFill>
              </a:rPr>
              <a:t>Thru</a:t>
            </a:r>
            <a:endParaRPr lang="en-US" sz="16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5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565495" y="1170968"/>
            <a:ext cx="8027555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546" marR="138473" indent="-307149">
              <a:spcBef>
                <a:spcPts val="830"/>
              </a:spcBef>
              <a:buFont typeface="Microsoft Sans Serif"/>
              <a:buChar char="▪"/>
              <a:tabLst>
                <a:tab pos="319115" algn="l"/>
              </a:tabLst>
            </a:pPr>
            <a:r>
              <a:rPr sz="2000" spc="-4" dirty="0" smtClean="0">
                <a:latin typeface="Trebuchet MS"/>
                <a:cs typeface="Trebuchet MS"/>
              </a:rPr>
              <a:t>Pipelining </a:t>
            </a:r>
            <a:r>
              <a:rPr sz="2000" i="1" spc="-4" dirty="0" smtClean="0">
                <a:latin typeface="Trebuchet MS"/>
                <a:cs typeface="Trebuchet MS"/>
              </a:rPr>
              <a:t>does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sz="2000" i="1" spc="-4" dirty="0" smtClean="0">
                <a:latin typeface="Trebuchet MS"/>
                <a:cs typeface="Trebuchet MS"/>
              </a:rPr>
              <a:t>not </a:t>
            </a:r>
            <a:r>
              <a:rPr sz="2000" spc="-4" dirty="0" smtClean="0">
                <a:latin typeface="Trebuchet MS"/>
                <a:cs typeface="Trebuchet MS"/>
              </a:rPr>
              <a:t>improve</a:t>
            </a:r>
            <a:r>
              <a:rPr sz="2000" spc="-9" dirty="0" smtClean="0">
                <a:latin typeface="Trebuchet MS"/>
                <a:cs typeface="Trebuchet MS"/>
              </a:rPr>
              <a:t> execution time </a:t>
            </a:r>
            <a:r>
              <a:rPr sz="2000" spc="-4" dirty="0" smtClean="0">
                <a:latin typeface="Trebuchet MS"/>
                <a:cs typeface="Trebuchet MS"/>
              </a:rPr>
              <a:t>of </a:t>
            </a:r>
            <a:r>
              <a:rPr lang="en-US" sz="2000" spc="-4" dirty="0" smtClean="0">
                <a:latin typeface="Trebuchet MS"/>
                <a:cs typeface="Trebuchet MS"/>
              </a:rPr>
              <a:t>a single task</a:t>
            </a:r>
            <a:br>
              <a:rPr lang="en-US" sz="2000" spc="-4" dirty="0" smtClean="0">
                <a:latin typeface="Trebuchet MS"/>
                <a:cs typeface="Trebuchet MS"/>
              </a:rPr>
            </a:br>
            <a:endParaRPr lang="en-US" sz="2000" spc="-9" dirty="0" smtClean="0">
              <a:latin typeface="Trebuchet MS"/>
              <a:cs typeface="Trebuchet MS"/>
            </a:endParaRPr>
          </a:p>
          <a:p>
            <a:pPr marL="318546" marR="138473" indent="-307149">
              <a:spcBef>
                <a:spcPts val="830"/>
              </a:spcBef>
              <a:buFont typeface="Microsoft Sans Serif"/>
              <a:buChar char="▪"/>
              <a:tabLst>
                <a:tab pos="319115" algn="l"/>
              </a:tabLst>
            </a:pPr>
            <a:r>
              <a:rPr lang="en-US" sz="2000" spc="-4" dirty="0" smtClean="0">
                <a:solidFill>
                  <a:srgbClr val="FF0000"/>
                </a:solidFill>
                <a:latin typeface="Trebuchet MS"/>
                <a:cs typeface="Trebuchet MS"/>
              </a:rPr>
              <a:t>Every subtask of the full task</a:t>
            </a:r>
            <a:r>
              <a:rPr sz="2000" spc="-9" dirty="0" smtClean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9" dirty="0">
                <a:solidFill>
                  <a:srgbClr val="FF0000"/>
                </a:solidFill>
                <a:latin typeface="Trebuchet MS"/>
                <a:cs typeface="Trebuchet MS"/>
              </a:rPr>
              <a:t>takes </a:t>
            </a:r>
            <a:r>
              <a:rPr sz="2000" i="1" spc="-9" dirty="0">
                <a:solidFill>
                  <a:srgbClr val="FF0000"/>
                </a:solidFill>
                <a:latin typeface="Trebuchet MS"/>
                <a:cs typeface="Trebuchet MS"/>
              </a:rPr>
              <a:t>longer</a:t>
            </a:r>
            <a:r>
              <a:rPr sz="2000" i="1" spc="-9" dirty="0">
                <a:latin typeface="Trebuchet MS"/>
                <a:cs typeface="Trebuchet MS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sz="2000" spc="-9" dirty="0">
                <a:solidFill>
                  <a:srgbClr val="FF0000"/>
                </a:solidFill>
                <a:latin typeface="Trebuchet MS"/>
                <a:cs typeface="Trebuchet MS"/>
              </a:rPr>
              <a:t>execute</a:t>
            </a:r>
            <a:r>
              <a:rPr sz="2000" spc="-9" dirty="0">
                <a:latin typeface="Trebuchet MS"/>
                <a:cs typeface="Trebuchet MS"/>
              </a:rPr>
              <a:t> than </a:t>
            </a:r>
            <a:r>
              <a:rPr lang="en-US" sz="2000" spc="-4" dirty="0" smtClean="0">
                <a:latin typeface="Trebuchet MS"/>
                <a:cs typeface="Trebuchet MS"/>
              </a:rPr>
              <a:t>without pipelining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lang="en-US" sz="2000" spc="-4" dirty="0" smtClean="0">
                <a:latin typeface="Trebuchet MS"/>
                <a:cs typeface="Trebuchet MS"/>
              </a:rPr>
              <a:t>because of</a:t>
            </a:r>
            <a:endParaRPr lang="en-US" sz="2000" spc="-4" dirty="0">
              <a:latin typeface="Trebuchet MS"/>
              <a:cs typeface="Trebuchet MS"/>
            </a:endParaRPr>
          </a:p>
          <a:p>
            <a:pPr marL="775746" marR="138473" lvl="1" indent="-307149">
              <a:spcBef>
                <a:spcPts val="830"/>
              </a:spcBef>
              <a:buFont typeface="Microsoft Sans Serif"/>
              <a:buChar char="▪"/>
              <a:tabLst>
                <a:tab pos="319115" algn="l"/>
              </a:tabLst>
            </a:pPr>
            <a:r>
              <a:rPr lang="en-US" sz="2000" spc="-4" dirty="0" smtClean="0">
                <a:latin typeface="Trebuchet MS"/>
                <a:cs typeface="Trebuchet MS"/>
              </a:rPr>
              <a:t>slowest subtask in the pipeline delays faster subtasks</a:t>
            </a:r>
            <a:endParaRPr lang="en-US" sz="2000" spc="-4" dirty="0">
              <a:latin typeface="Trebuchet MS"/>
              <a:cs typeface="Trebuchet MS"/>
            </a:endParaRPr>
          </a:p>
          <a:p>
            <a:pPr marL="775746" marR="138473" lvl="1" indent="-307149">
              <a:spcBef>
                <a:spcPts val="830"/>
              </a:spcBef>
              <a:buFont typeface="Microsoft Sans Serif"/>
              <a:buChar char="▪"/>
              <a:tabLst>
                <a:tab pos="319115" algn="l"/>
              </a:tabLst>
            </a:pPr>
            <a:r>
              <a:rPr lang="en-US" sz="2000" spc="-4" dirty="0">
                <a:latin typeface="Trebuchet MS"/>
                <a:cs typeface="Trebuchet MS"/>
              </a:rPr>
              <a:t>p</a:t>
            </a:r>
            <a:r>
              <a:rPr lang="en-US" sz="2000" spc="-4" dirty="0" smtClean="0">
                <a:latin typeface="Trebuchet MS"/>
                <a:cs typeface="Trebuchet MS"/>
              </a:rPr>
              <a:t>ossible dependence of one task on a previous task</a:t>
            </a:r>
            <a:br>
              <a:rPr lang="en-US" sz="2000" spc="-4" dirty="0" smtClean="0">
                <a:latin typeface="Trebuchet MS"/>
                <a:cs typeface="Trebuchet MS"/>
              </a:rPr>
            </a:br>
            <a:endParaRPr sz="2000" dirty="0">
              <a:latin typeface="Trebuchet MS"/>
              <a:cs typeface="Trebuchet MS"/>
            </a:endParaRPr>
          </a:p>
          <a:p>
            <a:pPr marL="318546" marR="78069" indent="-307149">
              <a:spcBef>
                <a:spcPts val="426"/>
              </a:spcBef>
              <a:buFont typeface="Microsoft Sans Serif"/>
              <a:buChar char="▪"/>
              <a:tabLst>
                <a:tab pos="319115" algn="l"/>
              </a:tabLst>
            </a:pPr>
            <a:r>
              <a:rPr lang="en-US" sz="2000" spc="-4" dirty="0">
                <a:latin typeface="Trebuchet MS"/>
                <a:cs typeface="Trebuchet MS"/>
              </a:rPr>
              <a:t>P</a:t>
            </a:r>
            <a:r>
              <a:rPr sz="2000" spc="-4" dirty="0" smtClean="0">
                <a:latin typeface="Trebuchet MS"/>
                <a:cs typeface="Trebuchet MS"/>
              </a:rPr>
              <a:t>ipelining </a:t>
            </a:r>
            <a:r>
              <a:rPr lang="en-US" sz="2000" spc="-4" dirty="0" smtClean="0">
                <a:latin typeface="Trebuchet MS"/>
                <a:cs typeface="Trebuchet MS"/>
              </a:rPr>
              <a:t>does </a:t>
            </a:r>
            <a:r>
              <a:rPr sz="2000" spc="-4" dirty="0" smtClean="0">
                <a:latin typeface="Trebuchet MS"/>
                <a:cs typeface="Trebuchet MS"/>
              </a:rPr>
              <a:t>increase </a:t>
            </a:r>
            <a:r>
              <a:rPr sz="2000" spc="-9" dirty="0" smtClean="0">
                <a:solidFill>
                  <a:srgbClr val="FF3300"/>
                </a:solidFill>
                <a:latin typeface="Trebuchet MS"/>
                <a:cs typeface="Trebuchet MS"/>
              </a:rPr>
              <a:t>throughput</a:t>
            </a:r>
            <a:r>
              <a:rPr sz="2000" spc="-9" dirty="0" smtClean="0">
                <a:latin typeface="Trebuchet MS"/>
                <a:cs typeface="Trebuchet MS"/>
              </a:rPr>
              <a:t>,</a:t>
            </a:r>
            <a:r>
              <a:rPr sz="2000" spc="-4" dirty="0" smtClean="0">
                <a:latin typeface="Trebuchet MS"/>
                <a:cs typeface="Trebuchet MS"/>
              </a:rPr>
              <a:t> </a:t>
            </a:r>
            <a:r>
              <a:rPr lang="en-US" sz="2000" spc="-9" dirty="0" smtClean="0">
                <a:solidFill>
                  <a:srgbClr val="0000FF"/>
                </a:solidFill>
                <a:latin typeface="Trebuchet MS"/>
                <a:cs typeface="Trebuchet MS"/>
              </a:rPr>
              <a:t>the a</a:t>
            </a:r>
            <a:r>
              <a:rPr sz="2000" spc="-9" dirty="0" smtClean="0">
                <a:solidFill>
                  <a:srgbClr val="0000FF"/>
                </a:solidFill>
                <a:latin typeface="Trebuchet MS"/>
                <a:cs typeface="Trebuchet MS"/>
              </a:rPr>
              <a:t>mount </a:t>
            </a:r>
            <a:r>
              <a:rPr sz="2000" spc="-4" dirty="0">
                <a:solidFill>
                  <a:srgbClr val="0000FF"/>
                </a:solidFill>
                <a:latin typeface="Trebuchet MS"/>
                <a:cs typeface="Trebuchet MS"/>
              </a:rPr>
              <a:t>of </a:t>
            </a:r>
            <a:r>
              <a:rPr sz="2000" spc="-9" dirty="0">
                <a:solidFill>
                  <a:srgbClr val="0000FF"/>
                </a:solidFill>
                <a:latin typeface="Trebuchet MS"/>
                <a:cs typeface="Trebuchet MS"/>
              </a:rPr>
              <a:t>work </a:t>
            </a:r>
            <a:r>
              <a:rPr lang="en-US" sz="2000" spc="-9" dirty="0" smtClean="0">
                <a:solidFill>
                  <a:srgbClr val="0000FF"/>
                </a:solidFill>
                <a:latin typeface="Trebuchet MS"/>
                <a:cs typeface="Trebuchet MS"/>
              </a:rPr>
              <a:t>completed</a:t>
            </a:r>
            <a:r>
              <a:rPr sz="2000" spc="-9" dirty="0" smtClean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-4" dirty="0">
                <a:solidFill>
                  <a:srgbClr val="0000FF"/>
                </a:solidFill>
                <a:latin typeface="Trebuchet MS"/>
                <a:cs typeface="Trebuchet MS"/>
              </a:rPr>
              <a:t>per </a:t>
            </a:r>
            <a:r>
              <a:rPr sz="2000" spc="-9" dirty="0">
                <a:solidFill>
                  <a:srgbClr val="0000FF"/>
                </a:solidFill>
                <a:latin typeface="Trebuchet MS"/>
                <a:cs typeface="Trebuchet MS"/>
              </a:rPr>
              <a:t>unit </a:t>
            </a:r>
            <a:r>
              <a:rPr sz="2000" spc="-4" dirty="0" smtClean="0">
                <a:solidFill>
                  <a:srgbClr val="0000FF"/>
                </a:solidFill>
                <a:latin typeface="Trebuchet MS"/>
                <a:cs typeface="Trebuchet MS"/>
              </a:rPr>
              <a:t>time</a:t>
            </a:r>
            <a:r>
              <a:rPr lang="en-US" sz="2000" spc="-4" dirty="0">
                <a:latin typeface="Trebuchet MS"/>
                <a:cs typeface="Trebuchet MS"/>
              </a:rPr>
              <a:t>,</a:t>
            </a:r>
            <a:r>
              <a:rPr lang="en-US" sz="2000" spc="-4" dirty="0" smtClean="0">
                <a:latin typeface="Trebuchet MS"/>
                <a:cs typeface="Trebuchet MS"/>
              </a:rPr>
              <a:t> because multiple task</a:t>
            </a:r>
            <a:r>
              <a:rPr sz="2000" spc="-4" dirty="0" smtClean="0">
                <a:latin typeface="Trebuchet MS"/>
                <a:cs typeface="Trebuchet MS"/>
              </a:rPr>
              <a:t>s </a:t>
            </a:r>
            <a:r>
              <a:rPr sz="2000" spc="-4" dirty="0">
                <a:latin typeface="Trebuchet MS"/>
                <a:cs typeface="Trebuchet MS"/>
              </a:rPr>
              <a:t>are </a:t>
            </a:r>
            <a:r>
              <a:rPr lang="en-US" sz="2000" spc="-4" dirty="0" smtClean="0">
                <a:latin typeface="Trebuchet MS"/>
                <a:cs typeface="Trebuchet MS"/>
              </a:rPr>
              <a:t>being processed simultaneously</a:t>
            </a:r>
            <a:br>
              <a:rPr lang="en-US" sz="2000" spc="-4" dirty="0" smtClean="0">
                <a:latin typeface="Trebuchet MS"/>
                <a:cs typeface="Trebuchet MS"/>
              </a:rPr>
            </a:br>
            <a:endParaRPr sz="2000" dirty="0">
              <a:latin typeface="Trebuchet MS"/>
              <a:cs typeface="Trebuchet MS"/>
            </a:endParaRPr>
          </a:p>
          <a:p>
            <a:pPr marL="318546" marR="4559" indent="-307149">
              <a:spcBef>
                <a:spcPts val="426"/>
              </a:spcBef>
              <a:buFont typeface="Microsoft Sans Serif"/>
              <a:buChar char="▪"/>
              <a:tabLst>
                <a:tab pos="319115" algn="l"/>
              </a:tabLst>
            </a:pPr>
            <a:r>
              <a:rPr lang="en-US" sz="2000" spc="-4" dirty="0">
                <a:latin typeface="Trebuchet MS"/>
                <a:cs typeface="Trebuchet MS"/>
              </a:rPr>
              <a:t>R</a:t>
            </a:r>
            <a:r>
              <a:rPr sz="2000" spc="-4" dirty="0" smtClean="0">
                <a:latin typeface="Trebuchet MS"/>
                <a:cs typeface="Trebuchet MS"/>
              </a:rPr>
              <a:t>esult </a:t>
            </a:r>
            <a:r>
              <a:rPr sz="2000" spc="-4" dirty="0">
                <a:latin typeface="Trebuchet MS"/>
                <a:cs typeface="Trebuchet MS"/>
              </a:rPr>
              <a:t>is </a:t>
            </a:r>
            <a:r>
              <a:rPr lang="en-US" sz="2000" spc="-9" dirty="0" smtClean="0">
                <a:latin typeface="Trebuchet MS"/>
                <a:cs typeface="Trebuchet MS"/>
              </a:rPr>
              <a:t>reduced</a:t>
            </a:r>
            <a:r>
              <a:rPr sz="2000" spc="-9" dirty="0" smtClean="0">
                <a:latin typeface="Trebuchet MS"/>
                <a:cs typeface="Trebuchet MS"/>
              </a:rPr>
              <a:t> </a:t>
            </a:r>
            <a:r>
              <a:rPr lang="en-US" sz="2000" spc="-9" dirty="0" smtClean="0">
                <a:latin typeface="Trebuchet MS"/>
                <a:cs typeface="Trebuchet MS"/>
              </a:rPr>
              <a:t>total</a:t>
            </a:r>
            <a:r>
              <a:rPr sz="2000" spc="-9" dirty="0" smtClean="0">
                <a:latin typeface="Trebuchet MS"/>
                <a:cs typeface="Trebuchet MS"/>
              </a:rPr>
              <a:t> </a:t>
            </a:r>
            <a:r>
              <a:rPr sz="2000" spc="-9" dirty="0">
                <a:latin typeface="Trebuchet MS"/>
                <a:cs typeface="Trebuchet MS"/>
              </a:rPr>
              <a:t>time </a:t>
            </a:r>
            <a:r>
              <a:rPr sz="2000" spc="-4" dirty="0">
                <a:latin typeface="Trebuchet MS"/>
                <a:cs typeface="Trebuchet MS"/>
              </a:rPr>
              <a:t>for a </a:t>
            </a:r>
            <a:r>
              <a:rPr sz="2000" i="1" spc="-4" dirty="0">
                <a:latin typeface="Trebuchet MS"/>
                <a:cs typeface="Trebuchet MS"/>
              </a:rPr>
              <a:t>sequence </a:t>
            </a:r>
            <a:r>
              <a:rPr sz="2000" spc="-4" dirty="0">
                <a:latin typeface="Trebuchet MS"/>
                <a:cs typeface="Trebuchet MS"/>
              </a:rPr>
              <a:t>of </a:t>
            </a:r>
            <a:r>
              <a:rPr lang="en-US" sz="2000" spc="-4" dirty="0" smtClean="0">
                <a:latin typeface="Trebuchet MS"/>
                <a:cs typeface="Trebuchet MS"/>
              </a:rPr>
              <a:t>task</a:t>
            </a:r>
            <a:r>
              <a:rPr sz="2000" spc="-4" dirty="0" smtClean="0">
                <a:latin typeface="Trebuchet MS"/>
                <a:cs typeface="Trebuchet MS"/>
              </a:rPr>
              <a:t>s</a:t>
            </a:r>
            <a:r>
              <a:rPr lang="en-US" sz="2000" spc="-4" dirty="0" smtClean="0">
                <a:latin typeface="Trebuchet MS"/>
                <a:cs typeface="Trebuchet MS"/>
              </a:rPr>
              <a:t/>
            </a:r>
            <a:br>
              <a:rPr lang="en-US" sz="2000" spc="-4" dirty="0" smtClean="0">
                <a:latin typeface="Trebuchet MS"/>
                <a:cs typeface="Trebuchet MS"/>
              </a:rPr>
            </a:br>
            <a:endParaRPr lang="en-US" sz="2000" spc="-9" dirty="0" smtClean="0">
              <a:latin typeface="Trebuchet MS"/>
              <a:cs typeface="Trebuchet MS"/>
            </a:endParaRPr>
          </a:p>
          <a:p>
            <a:pPr marL="318546" marR="4559" indent="-307149">
              <a:spcBef>
                <a:spcPts val="426"/>
              </a:spcBef>
              <a:buFont typeface="Microsoft Sans Serif"/>
              <a:buChar char="▪"/>
              <a:tabLst>
                <a:tab pos="319115" algn="l"/>
              </a:tabLst>
            </a:pPr>
            <a:r>
              <a:rPr lang="en-US" sz="2000" spc="-9" dirty="0" smtClean="0">
                <a:solidFill>
                  <a:srgbClr val="008000"/>
                </a:solidFill>
                <a:latin typeface="Trebuchet MS"/>
                <a:cs typeface="Trebuchet MS"/>
              </a:rPr>
              <a:t>Workload comprised of many tasks is finished sooner because more work is being done simultaneously:  there is more </a:t>
            </a:r>
            <a:r>
              <a:rPr lang="en-US" sz="2000" i="1" spc="-9" dirty="0" smtClean="0">
                <a:solidFill>
                  <a:srgbClr val="008000"/>
                </a:solidFill>
                <a:latin typeface="Trebuchet MS"/>
                <a:cs typeface="Trebuchet MS"/>
              </a:rPr>
              <a:t>parallelism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" dirty="0"/>
              <a:t>P</a:t>
            </a:r>
            <a:r>
              <a:rPr lang="en-US" spc="-4" dirty="0" smtClean="0"/>
              <a:t>ipelining</a:t>
            </a:r>
            <a:r>
              <a:rPr lang="en-US" spc="-27" dirty="0" smtClean="0"/>
              <a:t> </a:t>
            </a:r>
            <a:r>
              <a:rPr lang="en-US" spc="-9" dirty="0" smtClean="0"/>
              <a:t>key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96839"/>
            <a:ext cx="8587320" cy="745196"/>
          </a:xfrm>
        </p:spPr>
        <p:txBody>
          <a:bodyPr/>
          <a:lstStyle/>
          <a:p>
            <a:r>
              <a:rPr lang="en-US" sz="3200" dirty="0" smtClean="0"/>
              <a:t>Pipelining a processor circuit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Hardware implementation technique whereby multiple instructions are overlapped in time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Fetch-Execute cycle can iterate faster than any one instruction can complete</a:t>
            </a:r>
          </a:p>
          <a:p>
            <a:pPr lvl="1"/>
            <a:r>
              <a:rPr lang="en-US" dirty="0" smtClean="0"/>
              <a:t>Pipelining is </a:t>
            </a:r>
            <a:r>
              <a:rPr lang="en-US" i="1" dirty="0" smtClean="0"/>
              <a:t>the</a:t>
            </a:r>
            <a:r>
              <a:rPr lang="en-US" dirty="0" smtClean="0"/>
              <a:t> </a:t>
            </a:r>
            <a:r>
              <a:rPr lang="en-US" i="1" dirty="0" smtClean="0"/>
              <a:t>most basic processor speedup technique</a:t>
            </a:r>
          </a:p>
          <a:p>
            <a:r>
              <a:rPr lang="en-US" dirty="0" smtClean="0"/>
              <a:t>Exploits parallelism (independence) among machine instructions, called </a:t>
            </a:r>
            <a:r>
              <a:rPr lang="en-US" dirty="0" smtClean="0">
                <a:solidFill>
                  <a:srgbClr val="0000FF"/>
                </a:solidFill>
              </a:rPr>
              <a:t>instruction level parallelism (ILP)</a:t>
            </a:r>
          </a:p>
          <a:p>
            <a:pPr lvl="1"/>
            <a:r>
              <a:rPr lang="en-US" dirty="0">
                <a:sym typeface="Wingdings"/>
              </a:rPr>
              <a:t>E</a:t>
            </a:r>
            <a:r>
              <a:rPr lang="en-US" dirty="0" smtClean="0">
                <a:sym typeface="Wingdings"/>
              </a:rPr>
              <a:t>asy for programmer to use because not visible to code</a:t>
            </a:r>
            <a:endParaRPr lang="en-US" dirty="0" smtClean="0"/>
          </a:p>
          <a:p>
            <a:r>
              <a:rPr lang="en-US" dirty="0" smtClean="0"/>
              <a:t>Hardware designer issues are</a:t>
            </a:r>
          </a:p>
          <a:p>
            <a:pPr lvl="1"/>
            <a:r>
              <a:rPr lang="en-US" dirty="0" smtClean="0"/>
              <a:t>Choose the number of stages</a:t>
            </a:r>
          </a:p>
          <a:p>
            <a:pPr lvl="1"/>
            <a:r>
              <a:rPr lang="en-US" dirty="0" smtClean="0"/>
              <a:t>Try for similar propagation delay for each </a:t>
            </a:r>
            <a:r>
              <a:rPr lang="en-US" dirty="0"/>
              <a:t>pipeline </a:t>
            </a:r>
            <a:r>
              <a:rPr lang="en-US" dirty="0" smtClean="0"/>
              <a:t>stage</a:t>
            </a:r>
          </a:p>
          <a:p>
            <a:pPr lvl="1"/>
            <a:r>
              <a:rPr lang="en-US" dirty="0" smtClean="0"/>
              <a:t>Focus on </a:t>
            </a:r>
            <a:r>
              <a:rPr lang="en-US" dirty="0" smtClean="0">
                <a:solidFill>
                  <a:srgbClr val="0000FF"/>
                </a:solidFill>
              </a:rPr>
              <a:t>throughput </a:t>
            </a:r>
            <a:r>
              <a:rPr lang="en-US" dirty="0" smtClean="0"/>
              <a:t>– </a:t>
            </a:r>
            <a:r>
              <a:rPr lang="en-US" i="1" dirty="0" smtClean="0"/>
              <a:t>rate of instruction</a:t>
            </a:r>
            <a:r>
              <a:rPr lang="en-US" i="1" dirty="0"/>
              <a:t> </a:t>
            </a:r>
            <a:r>
              <a:rPr lang="en-US" i="1" dirty="0" smtClean="0"/>
              <a:t>completion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5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design (text Fig. 5.3)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Break the work for one instruction into </a:t>
            </a:r>
            <a:r>
              <a:rPr lang="en-US" dirty="0" smtClean="0">
                <a:solidFill>
                  <a:srgbClr val="0000FF"/>
                </a:solidFill>
              </a:rPr>
              <a:t>stages</a:t>
            </a:r>
          </a:p>
          <a:p>
            <a:r>
              <a:rPr lang="en-US" dirty="0" smtClean="0"/>
              <a:t>Change one-instruction-per-clock-cycle design to one-instruction-</a:t>
            </a:r>
            <a:r>
              <a:rPr lang="en-US" dirty="0" smtClean="0">
                <a:solidFill>
                  <a:srgbClr val="0000FF"/>
                </a:solidFill>
              </a:rPr>
              <a:t>stage</a:t>
            </a:r>
            <a:r>
              <a:rPr lang="en-US" dirty="0" smtClean="0"/>
              <a:t>-per-clock-cycle</a:t>
            </a:r>
          </a:p>
          <a:p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dirty="0" smtClean="0">
                <a:solidFill>
                  <a:srgbClr val="0000FF"/>
                </a:solidFill>
              </a:rPr>
              <a:t>verlap as many instructions as there are stages</a:t>
            </a:r>
            <a:r>
              <a:rPr lang="en-US" dirty="0" smtClean="0"/>
              <a:t>, ideally</a:t>
            </a:r>
          </a:p>
          <a:p>
            <a:r>
              <a:rPr lang="en-US" dirty="0"/>
              <a:t>C</a:t>
            </a:r>
            <a:r>
              <a:rPr lang="en-US" dirty="0" smtClean="0"/>
              <a:t>omplete all stages every clock cycle, ideally</a:t>
            </a:r>
          </a:p>
          <a:p>
            <a:r>
              <a:rPr lang="en-US" dirty="0" smtClean="0"/>
              <a:t>Non-ideal operation comes from</a:t>
            </a:r>
          </a:p>
          <a:p>
            <a:pPr lvl="1"/>
            <a:r>
              <a:rPr lang="en-US" dirty="0" smtClean="0"/>
              <a:t>Stage needs a bit string or a control signal that has not yet reached the stage or does not yet exist</a:t>
            </a:r>
          </a:p>
          <a:p>
            <a:pPr lvl="1"/>
            <a:r>
              <a:rPr lang="en-US" dirty="0" smtClean="0"/>
              <a:t>External memory cannot keep pace with stage circuits of the pipelined processor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7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gure-6.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37"/>
          <a:stretch/>
        </p:blipFill>
        <p:spPr>
          <a:xfrm>
            <a:off x="1427125" y="2149981"/>
            <a:ext cx="6520253" cy="3838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727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The secret to completing instructions more rapidly?   (</a:t>
            </a:r>
            <a:r>
              <a:rPr lang="en-US" i="1" dirty="0">
                <a:solidFill>
                  <a:srgbClr val="00B050"/>
                </a:solidFill>
              </a:rPr>
              <a:t>D</a:t>
            </a:r>
            <a:r>
              <a:rPr lang="en-US" i="1" dirty="0" smtClean="0">
                <a:solidFill>
                  <a:srgbClr val="00B050"/>
                </a:solidFill>
              </a:rPr>
              <a:t>o less per clock cycle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58039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Break data &amp; control paths into short segments, called stages</a:t>
            </a:r>
          </a:p>
          <a:p>
            <a:r>
              <a:rPr lang="en-US" sz="2400" dirty="0" smtClean="0"/>
              <a:t>Stage starts with register of inputs to combinatorial circuits that compute result of that stage and pass to next register</a:t>
            </a:r>
          </a:p>
        </p:txBody>
      </p:sp>
      <p:sp>
        <p:nvSpPr>
          <p:cNvPr id="5" name="Frame 4"/>
          <p:cNvSpPr/>
          <p:nvPr/>
        </p:nvSpPr>
        <p:spPr>
          <a:xfrm>
            <a:off x="1933283" y="3091353"/>
            <a:ext cx="196544" cy="1277490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3406967" y="3968043"/>
            <a:ext cx="196544" cy="1944569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5314596" y="3472963"/>
            <a:ext cx="196544" cy="2069986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442107" y="3472963"/>
            <a:ext cx="196544" cy="2069986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7478910" y="3474183"/>
            <a:ext cx="196544" cy="2069986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4962" y="5614297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Orange boxes are the pipeline registers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3317" y="5825342"/>
            <a:ext cx="8533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•   </a:t>
            </a:r>
            <a:r>
              <a:rPr lang="en-US" sz="2400" dirty="0" smtClean="0"/>
              <a:t>Clock speed now limited only by the propagation delay within </a:t>
            </a:r>
          </a:p>
          <a:p>
            <a:r>
              <a:rPr lang="en-US" sz="2400" dirty="0" smtClean="0"/>
              <a:t>    the slowest stage, rather than propagation delay of entire circuit</a:t>
            </a:r>
            <a:endParaRPr lang="en-US" sz="24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chapter 5.13 through 5.17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igure-6.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46"/>
          <a:stretch/>
        </p:blipFill>
        <p:spPr>
          <a:xfrm>
            <a:off x="1169982" y="2149098"/>
            <a:ext cx="6517664" cy="3822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73"/>
            <a:ext cx="8229600" cy="891186"/>
          </a:xfrm>
        </p:spPr>
        <p:txBody>
          <a:bodyPr>
            <a:normAutofit/>
          </a:bodyPr>
          <a:lstStyle/>
          <a:p>
            <a:r>
              <a:rPr lang="en-US" dirty="0" smtClean="0"/>
              <a:t>What does each stage do?</a:t>
            </a:r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1673639" y="3091363"/>
            <a:ext cx="196544" cy="1277490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3147323" y="3962403"/>
            <a:ext cx="196544" cy="1944576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5054952" y="3472973"/>
            <a:ext cx="196544" cy="2069986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182463" y="3472973"/>
            <a:ext cx="196544" cy="2069986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7219266" y="3474193"/>
            <a:ext cx="196544" cy="2069986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2402029" y="1205904"/>
            <a:ext cx="229420" cy="1460923"/>
          </a:xfrm>
          <a:prstGeom prst="leftBrace">
            <a:avLst>
              <a:gd name="adj1" fmla="val 45542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69889" y="2149432"/>
            <a:ext cx="0" cy="37236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47201" y="2146146"/>
            <a:ext cx="0" cy="408858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55633" y="2142860"/>
            <a:ext cx="0" cy="408858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83119" y="2139574"/>
            <a:ext cx="0" cy="408858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20471" y="2136288"/>
            <a:ext cx="0" cy="408858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5400000">
            <a:off x="4086707" y="978864"/>
            <a:ext cx="229420" cy="1908432"/>
          </a:xfrm>
          <a:prstGeom prst="leftBrace">
            <a:avLst>
              <a:gd name="adj1" fmla="val 45542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5604666" y="1390633"/>
            <a:ext cx="229420" cy="1127485"/>
          </a:xfrm>
          <a:prstGeom prst="leftBrace">
            <a:avLst>
              <a:gd name="adj1" fmla="val 45542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5400000">
            <a:off x="6685037" y="1434463"/>
            <a:ext cx="229420" cy="1041448"/>
          </a:xfrm>
          <a:prstGeom prst="leftBrace">
            <a:avLst>
              <a:gd name="adj1" fmla="val 45542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73639" y="983809"/>
            <a:ext cx="16091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 smtClean="0"/>
              <a:t>IF:</a:t>
            </a:r>
            <a:br>
              <a:rPr lang="en-US" sz="2000" dirty="0" smtClean="0"/>
            </a:br>
            <a:r>
              <a:rPr lang="en-US" sz="2000" dirty="0" smtClean="0"/>
              <a:t>Instr. </a:t>
            </a:r>
            <a:r>
              <a:rPr lang="en-US" sz="2000" dirty="0"/>
              <a:t>f</a:t>
            </a:r>
            <a:r>
              <a:rPr lang="en-US" sz="2000" dirty="0" smtClean="0"/>
              <a:t>etch &amp; </a:t>
            </a:r>
            <a:r>
              <a:rPr lang="en-US" sz="2000" dirty="0" err="1" smtClean="0"/>
              <a:t>next_PC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377013" y="980523"/>
            <a:ext cx="166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/>
              <a:t>ID:</a:t>
            </a:r>
            <a:br>
              <a:rPr lang="en-US" sz="2000" dirty="0" smtClean="0"/>
            </a:br>
            <a:r>
              <a:rPr lang="en-US" sz="2000" dirty="0" smtClean="0"/>
              <a:t>Decode &amp; reg. access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106469" y="982167"/>
            <a:ext cx="122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/>
              <a:t>EX: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/>
              <a:t>Execute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6083927" y="982145"/>
            <a:ext cx="1561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 smtClean="0"/>
              <a:t>MEM:</a:t>
            </a:r>
            <a:br>
              <a:rPr lang="en-US" sz="2000" dirty="0" smtClean="0"/>
            </a:br>
            <a:r>
              <a:rPr lang="en-US" sz="2000" dirty="0" smtClean="0"/>
              <a:t>access</a:t>
            </a:r>
          </a:p>
          <a:p>
            <a:pPr algn="ctr">
              <a:lnSpc>
                <a:spcPts val="2000"/>
              </a:lnSpc>
            </a:pPr>
            <a:r>
              <a:rPr lang="en-US" sz="2000" dirty="0" smtClean="0"/>
              <a:t>Data mem.</a:t>
            </a:r>
            <a:endParaRPr lang="en-US" sz="2000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7722389" y="1431177"/>
            <a:ext cx="229420" cy="1041448"/>
          </a:xfrm>
          <a:prstGeom prst="leftBrace">
            <a:avLst>
              <a:gd name="adj1" fmla="val 45542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037992" y="978859"/>
            <a:ext cx="1789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smtClean="0"/>
              <a:t>WB:</a:t>
            </a:r>
            <a:br>
              <a:rPr lang="en-US" sz="2000" smtClean="0"/>
            </a:br>
            <a:r>
              <a:rPr lang="en-US" sz="2000" smtClean="0"/>
              <a:t>Write </a:t>
            </a:r>
            <a:r>
              <a:rPr lang="en-US" sz="2000" dirty="0" smtClean="0"/>
              <a:t>back (result)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857007" y="6106914"/>
            <a:ext cx="789399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IF/ID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/>
              <a:t>Reg.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716275" y="6103628"/>
            <a:ext cx="880469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ID/EX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/>
              <a:t>Reg.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638911" y="6100342"/>
            <a:ext cx="1290137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EX/MEM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/>
              <a:t>Reg.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815561" y="6097056"/>
            <a:ext cx="1421333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MEM/WB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/>
              <a:t>Reg.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412275" y="5728978"/>
            <a:ext cx="727483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PC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/>
              <a:t>Reg.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6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igure-6.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8"/>
          <a:stretch/>
        </p:blipFill>
        <p:spPr>
          <a:xfrm>
            <a:off x="1422321" y="2318408"/>
            <a:ext cx="6519305" cy="380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600"/>
            <a:ext cx="8229600" cy="787400"/>
          </a:xfrm>
        </p:spPr>
        <p:txBody>
          <a:bodyPr>
            <a:normAutofit/>
          </a:bodyPr>
          <a:lstStyle/>
          <a:p>
            <a:r>
              <a:rPr lang="en-US" dirty="0" smtClean="0"/>
              <a:t>Clocking the stage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229600" cy="5772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432FF"/>
                </a:solidFill>
              </a:rPr>
              <a:t>Rising clock edge loads all stage registers with </a:t>
            </a:r>
            <a:r>
              <a:rPr lang="en-US" sz="2400" u="sng" dirty="0" smtClean="0">
                <a:solidFill>
                  <a:srgbClr val="0432FF"/>
                </a:solidFill>
              </a:rPr>
              <a:t>bits from preceding stage circuits</a:t>
            </a:r>
            <a:r>
              <a:rPr lang="en-US" sz="2400" dirty="0" smtClean="0"/>
              <a:t>, falling edge transfers these bits to register output, putting circuits of next stage to work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Frame 4"/>
          <p:cNvSpPr/>
          <p:nvPr/>
        </p:nvSpPr>
        <p:spPr>
          <a:xfrm>
            <a:off x="1927639" y="3260693"/>
            <a:ext cx="196544" cy="1277490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3401323" y="4143021"/>
            <a:ext cx="196544" cy="1905854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5308952" y="3642303"/>
            <a:ext cx="196544" cy="2069986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436463" y="3642303"/>
            <a:ext cx="196544" cy="2069986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7473266" y="3643523"/>
            <a:ext cx="196544" cy="2069986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78439" y="3324193"/>
            <a:ext cx="0" cy="1158907"/>
          </a:xfrm>
          <a:prstGeom prst="line">
            <a:avLst/>
          </a:prstGeom>
          <a:ln w="762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62947" y="4188177"/>
            <a:ext cx="0" cy="1865556"/>
          </a:xfrm>
          <a:prstGeom prst="line">
            <a:avLst/>
          </a:prstGeom>
          <a:ln w="762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69339" y="3679793"/>
            <a:ext cx="0" cy="2007052"/>
          </a:xfrm>
          <a:prstGeom prst="line">
            <a:avLst/>
          </a:prstGeom>
          <a:ln w="762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99639" y="3679793"/>
            <a:ext cx="0" cy="2007052"/>
          </a:xfrm>
          <a:prstGeom prst="line">
            <a:avLst/>
          </a:prstGeom>
          <a:ln w="762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28339" y="3679793"/>
            <a:ext cx="0" cy="2007052"/>
          </a:xfrm>
          <a:prstGeom prst="line">
            <a:avLst/>
          </a:prstGeom>
          <a:ln w="762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ight Arrow 3"/>
          <p:cNvSpPr/>
          <p:nvPr/>
        </p:nvSpPr>
        <p:spPr bwMode="auto">
          <a:xfrm>
            <a:off x="2245420" y="4950743"/>
            <a:ext cx="1155903" cy="849472"/>
          </a:xfrm>
          <a:prstGeom prst="rightArrow">
            <a:avLst/>
          </a:prstGeom>
          <a:solidFill>
            <a:srgbClr val="0432FF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4150889" y="4188177"/>
            <a:ext cx="1155903" cy="1742797"/>
          </a:xfrm>
          <a:prstGeom prst="rightArrow">
            <a:avLst>
              <a:gd name="adj1" fmla="val 50000"/>
              <a:gd name="adj2" fmla="val 52548"/>
            </a:avLst>
          </a:prstGeom>
          <a:solidFill>
            <a:srgbClr val="0432FF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5596203" y="4263593"/>
            <a:ext cx="836911" cy="1316586"/>
          </a:xfrm>
          <a:prstGeom prst="rightArrow">
            <a:avLst>
              <a:gd name="adj1" fmla="val 50000"/>
              <a:gd name="adj2" fmla="val 39618"/>
            </a:avLst>
          </a:prstGeom>
          <a:solidFill>
            <a:srgbClr val="0432FF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825522" y="4528713"/>
            <a:ext cx="652516" cy="861757"/>
          </a:xfrm>
          <a:prstGeom prst="rightArrow">
            <a:avLst>
              <a:gd name="adj1" fmla="val 50000"/>
              <a:gd name="adj2" fmla="val 39618"/>
            </a:avLst>
          </a:prstGeom>
          <a:solidFill>
            <a:srgbClr val="0432FF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1516054" y="3700884"/>
            <a:ext cx="411703" cy="407249"/>
          </a:xfrm>
          <a:prstGeom prst="rightArrow">
            <a:avLst>
              <a:gd name="adj1" fmla="val 50000"/>
              <a:gd name="adj2" fmla="val 39618"/>
            </a:avLst>
          </a:prstGeom>
          <a:solidFill>
            <a:srgbClr val="0432FF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igure-6.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8"/>
          <a:stretch/>
        </p:blipFill>
        <p:spPr>
          <a:xfrm>
            <a:off x="1422321" y="2318408"/>
            <a:ext cx="6519305" cy="380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793750"/>
          </a:xfrm>
        </p:spPr>
        <p:txBody>
          <a:bodyPr>
            <a:normAutofit/>
          </a:bodyPr>
          <a:lstStyle/>
          <a:p>
            <a:r>
              <a:rPr lang="en-US" dirty="0" smtClean="0"/>
              <a:t>Clocking the stage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229600" cy="5772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Rising clock edge loads all stage registers with data from preceding combinatorial circuits, </a:t>
            </a:r>
            <a:r>
              <a:rPr lang="en-US" sz="2400" dirty="0">
                <a:solidFill>
                  <a:srgbClr val="7030A0"/>
                </a:solidFill>
              </a:rPr>
              <a:t>falling edge transfers data to register output, putting combinatorial circuits of next stage to </a:t>
            </a:r>
            <a:r>
              <a:rPr lang="en-US" sz="2400" dirty="0" smtClean="0">
                <a:solidFill>
                  <a:srgbClr val="7030A0"/>
                </a:solidFill>
              </a:rPr>
              <a:t>work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1927639" y="3260693"/>
            <a:ext cx="196544" cy="1277490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3401323" y="4143021"/>
            <a:ext cx="196544" cy="1910712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5308952" y="3642303"/>
            <a:ext cx="196544" cy="2069986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436463" y="3642303"/>
            <a:ext cx="196544" cy="2069986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7473266" y="3643523"/>
            <a:ext cx="196544" cy="2069986"/>
          </a:xfrm>
          <a:prstGeom prst="frame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67339" y="3324193"/>
            <a:ext cx="0" cy="1158907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40559" y="4166533"/>
            <a:ext cx="0" cy="1865556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5539" y="3679793"/>
            <a:ext cx="0" cy="2007052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75839" y="3679793"/>
            <a:ext cx="0" cy="2007052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04539" y="3679793"/>
            <a:ext cx="0" cy="2007052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130432" y="3894721"/>
            <a:ext cx="390931" cy="111554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597867" y="4452492"/>
            <a:ext cx="402466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5" idx="3"/>
          </p:cNvCxnSpPr>
          <p:nvPr/>
        </p:nvCxnSpPr>
        <p:spPr bwMode="auto">
          <a:xfrm>
            <a:off x="2124183" y="3899438"/>
            <a:ext cx="39718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3598766" y="4767213"/>
            <a:ext cx="402466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599665" y="5081934"/>
            <a:ext cx="402466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3605974" y="5618490"/>
            <a:ext cx="402466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612283" y="5841221"/>
            <a:ext cx="402466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508740" y="4447986"/>
            <a:ext cx="402466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5515050" y="4757301"/>
            <a:ext cx="402466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515949" y="4909703"/>
            <a:ext cx="402466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640471" y="4643674"/>
            <a:ext cx="402466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641374" y="5293853"/>
            <a:ext cx="402466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7670313" y="4538183"/>
            <a:ext cx="153488" cy="41029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061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HW06 Version </a:t>
            </a:r>
            <a:r>
              <a:rPr lang="en-US" dirty="0"/>
              <a:t>2:  corrects typo in </a:t>
            </a:r>
            <a:r>
              <a:rPr lang="en-US" dirty="0" smtClean="0"/>
              <a:t>Q </a:t>
            </a:r>
            <a:r>
              <a:rPr lang="en-US" dirty="0"/>
              <a:t>2 by</a:t>
            </a:r>
          </a:p>
          <a:p>
            <a:pPr lvl="1"/>
            <a:r>
              <a:rPr lang="en-US" dirty="0"/>
              <a:t>change </a:t>
            </a:r>
            <a:r>
              <a:rPr lang="en-US" dirty="0" smtClean="0"/>
              <a:t>".</a:t>
            </a:r>
            <a:r>
              <a:rPr lang="en-US" dirty="0"/>
              <a:t>LL2:  BRR -40 </a:t>
            </a:r>
            <a:r>
              <a:rPr lang="en-US" dirty="0" smtClean="0"/>
              <a:t>"</a:t>
            </a:r>
            <a:endParaRPr lang="en-US" dirty="0"/>
          </a:p>
          <a:p>
            <a:pPr lvl="1"/>
            <a:r>
              <a:rPr lang="en-US" dirty="0"/>
              <a:t>to        </a:t>
            </a:r>
            <a:r>
              <a:rPr lang="en-US" dirty="0" smtClean="0"/>
              <a:t>  ".</a:t>
            </a:r>
            <a:r>
              <a:rPr lang="en-US" dirty="0"/>
              <a:t>LL2:  BRR -36 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Next lab will be posted for Tues, Oct. 17</a:t>
            </a:r>
          </a:p>
          <a:p>
            <a:r>
              <a:rPr lang="en-US" dirty="0" smtClean="0"/>
              <a:t>Lab attendance not required this week</a:t>
            </a:r>
          </a:p>
          <a:p>
            <a:r>
              <a:rPr lang="en-US" dirty="0" smtClean="0"/>
              <a:t>Lab session attendance not required on Tues, Nov. 21 (Thanksgiving week)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79" y="122239"/>
            <a:ext cx="8823599" cy="745196"/>
          </a:xfrm>
        </p:spPr>
        <p:txBody>
          <a:bodyPr>
            <a:normAutofit/>
          </a:bodyPr>
          <a:lstStyle/>
          <a:p>
            <a:r>
              <a:rPr lang="en-US" smtClean="0"/>
              <a:t>Look for </a:t>
            </a:r>
            <a:r>
              <a:rPr lang="en-US" dirty="0" smtClean="0"/>
              <a:t>steps within fetch-execute cycle</a:t>
            </a:r>
            <a:endParaRPr lang="en-US" dirty="0">
              <a:solidFill>
                <a:srgbClr val="660066"/>
              </a:solidFill>
            </a:endParaRPr>
          </a:p>
        </p:txBody>
      </p:sp>
      <p:pic>
        <p:nvPicPr>
          <p:cNvPr id="6" name="Content Placeholder 5" descr="figure-6.9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" r="194" b="18901"/>
          <a:stretch/>
        </p:blipFill>
        <p:spPr>
          <a:xfrm>
            <a:off x="861237" y="1171186"/>
            <a:ext cx="7400261" cy="432584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4495755" y="2784231"/>
            <a:ext cx="211667" cy="1777980"/>
            <a:chOff x="4495755" y="2784231"/>
            <a:chExt cx="211667" cy="1777980"/>
          </a:xfrm>
        </p:grpSpPr>
        <p:cxnSp>
          <p:nvCxnSpPr>
            <p:cNvPr id="91" name="Straight Connector 90"/>
            <p:cNvCxnSpPr/>
            <p:nvPr/>
          </p:nvCxnSpPr>
          <p:spPr bwMode="auto">
            <a:xfrm>
              <a:off x="4495755" y="2784231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4495755" y="2902763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4495755" y="3021295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4495755" y="3139827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4495755" y="3258359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4495755" y="3376891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4495755" y="3495423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4495755" y="3613955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4495755" y="3732487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4495755" y="3851019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4495755" y="3969551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4495755" y="4088083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4495755" y="4206615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4495755" y="4325147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4495755" y="4443679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4495755" y="4562211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2" name="Group 111"/>
          <p:cNvGrpSpPr/>
          <p:nvPr/>
        </p:nvGrpSpPr>
        <p:grpSpPr>
          <a:xfrm>
            <a:off x="7374469" y="3495423"/>
            <a:ext cx="364066" cy="1337720"/>
            <a:chOff x="7374469" y="3495423"/>
            <a:chExt cx="364066" cy="1337720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7374469" y="3495423"/>
              <a:ext cx="364066" cy="133772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7425221" y="3495423"/>
              <a:ext cx="211667" cy="1337720"/>
              <a:chOff x="4495755" y="2784231"/>
              <a:chExt cx="211667" cy="1777980"/>
            </a:xfrm>
          </p:grpSpPr>
          <p:cxnSp>
            <p:nvCxnSpPr>
              <p:cNvPr id="115" name="Straight Connector 114"/>
              <p:cNvCxnSpPr/>
              <p:nvPr/>
            </p:nvCxnSpPr>
            <p:spPr bwMode="auto">
              <a:xfrm>
                <a:off x="4495755" y="278423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4495755" y="290276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>
                <a:off x="4495755" y="302129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4495755" y="313982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9" name="Straight Connector 118"/>
              <p:cNvCxnSpPr/>
              <p:nvPr/>
            </p:nvCxnSpPr>
            <p:spPr bwMode="auto">
              <a:xfrm>
                <a:off x="4495755" y="325835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>
                <a:off x="4495755" y="337689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>
                <a:off x="4495755" y="349542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>
                <a:off x="4495755" y="361395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" name="Straight Connector 122"/>
              <p:cNvCxnSpPr/>
              <p:nvPr/>
            </p:nvCxnSpPr>
            <p:spPr bwMode="auto">
              <a:xfrm>
                <a:off x="4495755" y="373248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>
                <a:off x="4495755" y="385101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4495755" y="396955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4495755" y="408808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4495755" y="420661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4495755" y="432514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4495755" y="444367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>
                <a:off x="4495755" y="456221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" name="TextBox 2"/>
          <p:cNvSpPr txBox="1"/>
          <p:nvPr/>
        </p:nvSpPr>
        <p:spPr>
          <a:xfrm>
            <a:off x="390792" y="5624620"/>
            <a:ext cx="8362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Observe signals as they propagate through the processor circuit.</a:t>
            </a:r>
          </a:p>
          <a:p>
            <a:pPr algn="ctr"/>
            <a:r>
              <a:rPr lang="en-US" sz="2400" dirty="0" smtClean="0"/>
              <a:t>Look for </a:t>
            </a:r>
            <a:r>
              <a:rPr lang="en-US" sz="2400" dirty="0" smtClean="0">
                <a:solidFill>
                  <a:srgbClr val="0432FF"/>
                </a:solidFill>
              </a:rPr>
              <a:t>a sequence of simple actions </a:t>
            </a:r>
            <a:r>
              <a:rPr lang="en-US" sz="2400" dirty="0" smtClean="0"/>
              <a:t>that execute an instruction.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57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80" y="363539"/>
            <a:ext cx="8240861" cy="7451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1) </a:t>
            </a:r>
            <a:r>
              <a:rPr lang="en-US" dirty="0" smtClean="0">
                <a:solidFill>
                  <a:srgbClr val="FF6600"/>
                </a:solidFill>
              </a:rPr>
              <a:t>Fetch an instruction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60066"/>
                </a:solidFill>
              </a:rPr>
              <a:t>compute the </a:t>
            </a:r>
            <a:r>
              <a:rPr lang="en-US" dirty="0" err="1" smtClean="0">
                <a:solidFill>
                  <a:srgbClr val="660066"/>
                </a:solidFill>
              </a:rPr>
              <a:t>Default_Next_Instruction_Pointer</a:t>
            </a:r>
            <a:endParaRPr lang="en-US" dirty="0">
              <a:solidFill>
                <a:srgbClr val="660066"/>
              </a:solidFill>
            </a:endParaRPr>
          </a:p>
        </p:txBody>
      </p:sp>
      <p:pic>
        <p:nvPicPr>
          <p:cNvPr id="6" name="Content Placeholder 5" descr="figure-6.9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r="-1555" b="18503"/>
          <a:stretch/>
        </p:blipFill>
        <p:spPr>
          <a:xfrm>
            <a:off x="871870" y="1171185"/>
            <a:ext cx="7519271" cy="43471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4495755" y="2784231"/>
            <a:ext cx="211667" cy="1777980"/>
            <a:chOff x="4495755" y="2784231"/>
            <a:chExt cx="211667" cy="1777980"/>
          </a:xfrm>
        </p:grpSpPr>
        <p:cxnSp>
          <p:nvCxnSpPr>
            <p:cNvPr id="91" name="Straight Connector 90"/>
            <p:cNvCxnSpPr/>
            <p:nvPr/>
          </p:nvCxnSpPr>
          <p:spPr bwMode="auto">
            <a:xfrm>
              <a:off x="4495755" y="2784231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4495755" y="2902763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4495755" y="3021295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4495755" y="3139827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4495755" y="3258359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4495755" y="3376891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4495755" y="3495423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4495755" y="3613955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4495755" y="3732487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4495755" y="3851019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4495755" y="3969551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4495755" y="4088083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4495755" y="4206615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4495755" y="4325147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4495755" y="4443679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4495755" y="4562211"/>
              <a:ext cx="21166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80" name="TextBox 179"/>
          <p:cNvSpPr txBox="1"/>
          <p:nvPr/>
        </p:nvSpPr>
        <p:spPr>
          <a:xfrm>
            <a:off x="1854201" y="5661040"/>
            <a:ext cx="653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/>
              <a:t>Fetch using </a:t>
            </a:r>
            <a:r>
              <a:rPr lang="en-US" sz="2400" dirty="0" err="1" smtClean="0">
                <a:solidFill>
                  <a:srgbClr val="FF6600"/>
                </a:solidFill>
              </a:rPr>
              <a:t>Current_Instruction_Pointer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i="1" dirty="0" smtClean="0"/>
              <a:t>a</a:t>
            </a:r>
            <a:r>
              <a:rPr lang="en-US" sz="2400" dirty="0" smtClean="0"/>
              <a:t>lso </a:t>
            </a:r>
            <a:r>
              <a:rPr lang="en-US" sz="2400" i="1" dirty="0" smtClean="0"/>
              <a:t>k</a:t>
            </a:r>
            <a:r>
              <a:rPr lang="en-US" sz="2400" dirty="0" smtClean="0"/>
              <a:t>nown </a:t>
            </a:r>
            <a:r>
              <a:rPr lang="en-US" sz="2400" i="1" dirty="0" smtClean="0"/>
              <a:t>a</a:t>
            </a:r>
            <a:r>
              <a:rPr lang="en-US" sz="2400" dirty="0" smtClean="0"/>
              <a:t>s (a.k.a.) the Program Counter</a:t>
            </a:r>
            <a:endParaRPr lang="en-US" sz="2400" i="1" dirty="0">
              <a:solidFill>
                <a:srgbClr val="0000FF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7374469" y="3495423"/>
            <a:ext cx="364066" cy="1337720"/>
            <a:chOff x="7374469" y="3495423"/>
            <a:chExt cx="364066" cy="1337720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7374469" y="3495423"/>
              <a:ext cx="364066" cy="133772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7425221" y="3495423"/>
              <a:ext cx="211667" cy="1337720"/>
              <a:chOff x="4495755" y="2784231"/>
              <a:chExt cx="211667" cy="1777980"/>
            </a:xfrm>
          </p:grpSpPr>
          <p:cxnSp>
            <p:nvCxnSpPr>
              <p:cNvPr id="115" name="Straight Connector 114"/>
              <p:cNvCxnSpPr/>
              <p:nvPr/>
            </p:nvCxnSpPr>
            <p:spPr bwMode="auto">
              <a:xfrm>
                <a:off x="4495755" y="278423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4495755" y="290276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>
                <a:off x="4495755" y="302129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4495755" y="313982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9" name="Straight Connector 118"/>
              <p:cNvCxnSpPr/>
              <p:nvPr/>
            </p:nvCxnSpPr>
            <p:spPr bwMode="auto">
              <a:xfrm>
                <a:off x="4495755" y="325835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>
                <a:off x="4495755" y="337689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>
                <a:off x="4495755" y="349542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>
                <a:off x="4495755" y="361395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" name="Straight Connector 122"/>
              <p:cNvCxnSpPr/>
              <p:nvPr/>
            </p:nvCxnSpPr>
            <p:spPr bwMode="auto">
              <a:xfrm>
                <a:off x="4495755" y="373248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>
                <a:off x="4495755" y="385101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4495755" y="396955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4495755" y="408808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4495755" y="420661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4495755" y="432514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4495755" y="444367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>
                <a:off x="4495755" y="456221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36" name="Group 135"/>
          <p:cNvGrpSpPr/>
          <p:nvPr/>
        </p:nvGrpSpPr>
        <p:grpSpPr>
          <a:xfrm>
            <a:off x="1987550" y="1752600"/>
            <a:ext cx="1314450" cy="1505759"/>
            <a:chOff x="1987550" y="1752600"/>
            <a:chExt cx="1314450" cy="1505759"/>
          </a:xfrm>
        </p:grpSpPr>
        <p:cxnSp>
          <p:nvCxnSpPr>
            <p:cNvPr id="137" name="Straight Connector 136"/>
            <p:cNvCxnSpPr/>
            <p:nvPr/>
          </p:nvCxnSpPr>
          <p:spPr bwMode="auto">
            <a:xfrm flipH="1">
              <a:off x="2679700" y="2818099"/>
              <a:ext cx="62230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Connector 137"/>
            <p:cNvCxnSpPr/>
            <p:nvPr/>
          </p:nvCxnSpPr>
          <p:spPr bwMode="auto">
            <a:xfrm>
              <a:off x="3302000" y="1752600"/>
              <a:ext cx="0" cy="10655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2946400" y="1752600"/>
              <a:ext cx="3556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1987550" y="2684749"/>
              <a:ext cx="29845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>
              <a:off x="2286000" y="2411699"/>
              <a:ext cx="0" cy="3725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Connector 144"/>
            <p:cNvCxnSpPr/>
            <p:nvPr/>
          </p:nvCxnSpPr>
          <p:spPr bwMode="auto">
            <a:xfrm>
              <a:off x="2286000" y="2885827"/>
              <a:ext cx="0" cy="3725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Connector 145"/>
            <p:cNvCxnSpPr/>
            <p:nvPr/>
          </p:nvCxnSpPr>
          <p:spPr bwMode="auto">
            <a:xfrm>
              <a:off x="2286000" y="2411699"/>
              <a:ext cx="393700" cy="1664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7" name="Straight Connector 146"/>
            <p:cNvCxnSpPr/>
            <p:nvPr/>
          </p:nvCxnSpPr>
          <p:spPr bwMode="auto">
            <a:xfrm flipV="1">
              <a:off x="2277396" y="3079750"/>
              <a:ext cx="393700" cy="13074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8" name="Straight Connector 147"/>
            <p:cNvCxnSpPr/>
            <p:nvPr/>
          </p:nvCxnSpPr>
          <p:spPr bwMode="auto">
            <a:xfrm>
              <a:off x="2662492" y="2578100"/>
              <a:ext cx="0" cy="5016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69"/>
            <p:cNvCxnSpPr/>
            <p:nvPr/>
          </p:nvCxnSpPr>
          <p:spPr bwMode="auto">
            <a:xfrm flipH="1" flipV="1">
              <a:off x="2286000" y="2784231"/>
              <a:ext cx="152400" cy="529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 bwMode="auto">
            <a:xfrm flipH="1">
              <a:off x="2277396" y="2837149"/>
              <a:ext cx="148304" cy="6561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1439098" y="1723554"/>
            <a:ext cx="3670513" cy="4353353"/>
            <a:chOff x="1439098" y="1723554"/>
            <a:chExt cx="3670513" cy="4353353"/>
          </a:xfrm>
        </p:grpSpPr>
        <p:grpSp>
          <p:nvGrpSpPr>
            <p:cNvPr id="23" name="Group 22"/>
            <p:cNvGrpSpPr/>
            <p:nvPr/>
          </p:nvGrpSpPr>
          <p:grpSpPr>
            <a:xfrm>
              <a:off x="1587500" y="2286000"/>
              <a:ext cx="1816100" cy="2647055"/>
              <a:chOff x="1587500" y="2286000"/>
              <a:chExt cx="1816100" cy="2647055"/>
            </a:xfrm>
          </p:grpSpPr>
          <p:cxnSp>
            <p:nvCxnSpPr>
              <p:cNvPr id="7" name="Straight Connector 6"/>
              <p:cNvCxnSpPr/>
              <p:nvPr/>
            </p:nvCxnSpPr>
            <p:spPr bwMode="auto">
              <a:xfrm>
                <a:off x="1612900" y="2286000"/>
                <a:ext cx="0" cy="138778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Straight Connector 130"/>
              <p:cNvCxnSpPr/>
              <p:nvPr/>
            </p:nvCxnSpPr>
            <p:spPr bwMode="auto">
              <a:xfrm flipH="1">
                <a:off x="1587500" y="2983195"/>
                <a:ext cx="6350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Straight Connector 131"/>
              <p:cNvCxnSpPr/>
              <p:nvPr/>
            </p:nvCxnSpPr>
            <p:spPr bwMode="auto">
              <a:xfrm flipV="1">
                <a:off x="1854200" y="2983196"/>
                <a:ext cx="0" cy="131485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 flipH="1">
                <a:off x="1854200" y="4272655"/>
                <a:ext cx="3683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 flipH="1">
                <a:off x="3035300" y="4653655"/>
                <a:ext cx="3683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 flipH="1">
                <a:off x="2425700" y="4933055"/>
                <a:ext cx="368300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>
                <a:off x="2222500" y="4272655"/>
                <a:ext cx="215900" cy="64098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 flipH="1">
                <a:off x="2806700" y="4654780"/>
                <a:ext cx="228600" cy="25886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8" name="TextBox 57"/>
            <p:cNvSpPr txBox="1"/>
            <p:nvPr/>
          </p:nvSpPr>
          <p:spPr>
            <a:xfrm>
              <a:off x="2136341" y="4913640"/>
              <a:ext cx="972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6600"/>
                  </a:solidFill>
                </a:rPr>
                <a:t>Fetched</a:t>
              </a:r>
            </a:p>
            <a:p>
              <a:pPr algn="ctr"/>
              <a:r>
                <a:rPr lang="en-US" sz="1400" dirty="0" smtClean="0">
                  <a:solidFill>
                    <a:srgbClr val="FF6600"/>
                  </a:solidFill>
                </a:rPr>
                <a:t>instruction</a:t>
              </a:r>
              <a:endParaRPr lang="en-US" sz="1400" dirty="0">
                <a:solidFill>
                  <a:srgbClr val="FF66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360098" y="4690130"/>
              <a:ext cx="246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FF6600"/>
                  </a:solidFill>
                </a:rPr>
                <a:t>Current_Instruction_Pointer</a:t>
              </a:r>
              <a:r>
                <a:rPr lang="en-US" sz="1400" dirty="0" smtClean="0">
                  <a:solidFill>
                    <a:srgbClr val="FF6600"/>
                  </a:solidFill>
                </a:rPr>
                <a:t> </a:t>
              </a:r>
              <a:r>
                <a:rPr lang="en-US" sz="1400" dirty="0" smtClean="0">
                  <a:solidFill>
                    <a:srgbClr val="FF6600"/>
                  </a:solidFill>
                  <a:sym typeface="Wingdings"/>
                </a:rPr>
                <a:t></a:t>
              </a:r>
              <a:endParaRPr lang="en-US" sz="1400" dirty="0">
                <a:solidFill>
                  <a:srgbClr val="FF66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28950" y="1723554"/>
              <a:ext cx="20806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660066"/>
                  </a:solidFill>
                  <a:sym typeface="Wingdings"/>
                </a:rPr>
                <a:t>   </a:t>
              </a:r>
              <a:r>
                <a:rPr lang="en-US" sz="1400" dirty="0" err="1" smtClean="0">
                  <a:solidFill>
                    <a:srgbClr val="660066"/>
                  </a:solidFill>
                </a:rPr>
                <a:t>Default_Next</a:t>
              </a:r>
              <a:r>
                <a:rPr lang="en-US" sz="1400" dirty="0" smtClean="0">
                  <a:solidFill>
                    <a:srgbClr val="660066"/>
                  </a:solidFill>
                </a:rPr>
                <a:t>_</a:t>
              </a:r>
              <a:br>
                <a:rPr lang="en-US" sz="1400" dirty="0" smtClean="0">
                  <a:solidFill>
                    <a:srgbClr val="660066"/>
                  </a:solidFill>
                </a:rPr>
              </a:br>
              <a:r>
                <a:rPr lang="en-US" sz="1400" dirty="0" err="1" smtClean="0">
                  <a:solidFill>
                    <a:srgbClr val="660066"/>
                  </a:solidFill>
                </a:rPr>
                <a:t>Instruction_Pointer</a:t>
              </a:r>
              <a:endParaRPr lang="en-US" sz="1400" dirty="0">
                <a:solidFill>
                  <a:srgbClr val="66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98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80" y="376239"/>
            <a:ext cx="8240861" cy="7451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1) </a:t>
            </a:r>
            <a:r>
              <a:rPr lang="en-US" dirty="0" smtClean="0">
                <a:solidFill>
                  <a:srgbClr val="FF6600"/>
                </a:solidFill>
              </a:rPr>
              <a:t>Fetch</a:t>
            </a:r>
            <a:r>
              <a:rPr lang="en-US" dirty="0" smtClean="0"/>
              <a:t>, 2)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Decode instr.,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 operands, and sign extend offset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 descr="figure-6.9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r="194" b="19101"/>
          <a:stretch/>
        </p:blipFill>
        <p:spPr>
          <a:xfrm>
            <a:off x="871869" y="1171185"/>
            <a:ext cx="7389629" cy="431521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486830" y="5595475"/>
            <a:ext cx="8240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 smtClean="0"/>
              <a:t>Decode, point to, and access registers and sign extend offset.</a:t>
            </a:r>
            <a:br>
              <a:rPr lang="en-US" sz="2400" dirty="0" smtClean="0"/>
            </a:br>
            <a:r>
              <a:rPr lang="en-US" sz="2400" dirty="0" smtClean="0"/>
              <a:t>All of this is performed by the circuit </a:t>
            </a:r>
            <a:r>
              <a:rPr lang="en-US" sz="2400" b="1" i="1" dirty="0" smtClean="0"/>
              <a:t>regardless</a:t>
            </a:r>
            <a:r>
              <a:rPr lang="en-US" sz="2400" dirty="0" smtClean="0"/>
              <a:t> of opcode.</a:t>
            </a:r>
            <a:endParaRPr lang="en-US" sz="2400" i="1" dirty="0">
              <a:solidFill>
                <a:srgbClr val="0000FF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7374469" y="3495423"/>
            <a:ext cx="364066" cy="1337720"/>
            <a:chOff x="7374469" y="3495423"/>
            <a:chExt cx="364066" cy="1337720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7374469" y="3495423"/>
              <a:ext cx="364066" cy="133772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7425221" y="3495423"/>
              <a:ext cx="211667" cy="1337720"/>
              <a:chOff x="4495755" y="2784231"/>
              <a:chExt cx="211667" cy="1777980"/>
            </a:xfrm>
          </p:grpSpPr>
          <p:cxnSp>
            <p:nvCxnSpPr>
              <p:cNvPr id="115" name="Straight Connector 114"/>
              <p:cNvCxnSpPr/>
              <p:nvPr/>
            </p:nvCxnSpPr>
            <p:spPr bwMode="auto">
              <a:xfrm>
                <a:off x="4495755" y="278423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4495755" y="290276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>
                <a:off x="4495755" y="302129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4495755" y="313982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9" name="Straight Connector 118"/>
              <p:cNvCxnSpPr/>
              <p:nvPr/>
            </p:nvCxnSpPr>
            <p:spPr bwMode="auto">
              <a:xfrm>
                <a:off x="4495755" y="325835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>
                <a:off x="4495755" y="337689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>
                <a:off x="4495755" y="349542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>
                <a:off x="4495755" y="361395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" name="Straight Connector 122"/>
              <p:cNvCxnSpPr/>
              <p:nvPr/>
            </p:nvCxnSpPr>
            <p:spPr bwMode="auto">
              <a:xfrm>
                <a:off x="4495755" y="373248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>
                <a:off x="4495755" y="385101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4495755" y="396955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4495755" y="408808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4495755" y="420661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4495755" y="432514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4495755" y="444367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>
                <a:off x="4495755" y="456221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54" name="Group 53"/>
          <p:cNvGrpSpPr/>
          <p:nvPr/>
        </p:nvGrpSpPr>
        <p:grpSpPr>
          <a:xfrm>
            <a:off x="1587500" y="2286000"/>
            <a:ext cx="1816100" cy="2647055"/>
            <a:chOff x="1587500" y="2286000"/>
            <a:chExt cx="1816100" cy="2647055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1612900" y="2286000"/>
              <a:ext cx="0" cy="138778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1587500" y="2983195"/>
              <a:ext cx="635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/>
            <p:nvPr/>
          </p:nvCxnSpPr>
          <p:spPr bwMode="auto">
            <a:xfrm flipV="1">
              <a:off x="1854200" y="2983196"/>
              <a:ext cx="0" cy="131485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1854200" y="4272655"/>
              <a:ext cx="3683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>
              <a:off x="3035300" y="4653655"/>
              <a:ext cx="3683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/>
            <p:nvPr/>
          </p:nvCxnSpPr>
          <p:spPr bwMode="auto">
            <a:xfrm flipH="1">
              <a:off x="2425700" y="4933055"/>
              <a:ext cx="36830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 flipV="1">
              <a:off x="2222500" y="4298055"/>
              <a:ext cx="215900" cy="6072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/>
            <p:nvPr/>
          </p:nvCxnSpPr>
          <p:spPr bwMode="auto">
            <a:xfrm flipV="1">
              <a:off x="2806700" y="4653655"/>
              <a:ext cx="228600" cy="2770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/>
          <p:cNvGrpSpPr/>
          <p:nvPr/>
        </p:nvGrpSpPr>
        <p:grpSpPr>
          <a:xfrm>
            <a:off x="3403600" y="2784231"/>
            <a:ext cx="2209800" cy="2390124"/>
            <a:chOff x="3403600" y="2784231"/>
            <a:chExt cx="2209800" cy="2390124"/>
          </a:xfrm>
        </p:grpSpPr>
        <p:grpSp>
          <p:nvGrpSpPr>
            <p:cNvPr id="109" name="Group 108"/>
            <p:cNvGrpSpPr/>
            <p:nvPr/>
          </p:nvGrpSpPr>
          <p:grpSpPr>
            <a:xfrm>
              <a:off x="4495755" y="2784231"/>
              <a:ext cx="211667" cy="1777980"/>
              <a:chOff x="4495755" y="2784231"/>
              <a:chExt cx="211667" cy="1777980"/>
            </a:xfrm>
          </p:grpSpPr>
          <p:cxnSp>
            <p:nvCxnSpPr>
              <p:cNvPr id="91" name="Straight Connector 90"/>
              <p:cNvCxnSpPr/>
              <p:nvPr/>
            </p:nvCxnSpPr>
            <p:spPr bwMode="auto">
              <a:xfrm>
                <a:off x="4495755" y="278423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4495755" y="290276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4495755" y="302129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>
                <a:off x="4495755" y="313982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>
                <a:off x="4495755" y="325835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>
                <a:off x="4495755" y="337689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>
                <a:off x="4495755" y="349542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5755" y="361395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4495755" y="373248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>
                <a:off x="4495755" y="385101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>
                <a:off x="4495755" y="396955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4495755" y="408808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4495755" y="420661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>
                <a:off x="4495755" y="432514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Straight Connector 106"/>
              <p:cNvCxnSpPr/>
              <p:nvPr/>
            </p:nvCxnSpPr>
            <p:spPr bwMode="auto">
              <a:xfrm>
                <a:off x="4495755" y="444367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Straight Connector 107"/>
              <p:cNvCxnSpPr/>
              <p:nvPr/>
            </p:nvCxnSpPr>
            <p:spPr bwMode="auto">
              <a:xfrm>
                <a:off x="4495755" y="456221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 flipH="1" flipV="1">
              <a:off x="3632200" y="3612255"/>
              <a:ext cx="698500" cy="1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 flipV="1">
              <a:off x="3632200" y="3955155"/>
              <a:ext cx="698500" cy="1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 flipV="1">
              <a:off x="3632200" y="4298055"/>
              <a:ext cx="698500" cy="1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 flipH="1">
              <a:off x="3632202" y="4920355"/>
              <a:ext cx="520698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/>
            <p:nvPr/>
          </p:nvCxnSpPr>
          <p:spPr bwMode="auto">
            <a:xfrm flipH="1">
              <a:off x="3632200" y="5174355"/>
              <a:ext cx="19812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 bwMode="auto">
            <a:xfrm flipH="1">
              <a:off x="4889500" y="3599371"/>
              <a:ext cx="7239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 flipV="1">
              <a:off x="4885266" y="3954787"/>
              <a:ext cx="711200" cy="206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5194300" y="4905298"/>
              <a:ext cx="1397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7" name="TextBox 66"/>
            <p:cNvSpPr txBox="1"/>
            <p:nvPr/>
          </p:nvSpPr>
          <p:spPr>
            <a:xfrm>
              <a:off x="4152900" y="4743962"/>
              <a:ext cx="1041400" cy="271869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>
                  <a:solidFill>
                    <a:srgbClr val="0000FF"/>
                  </a:solidFill>
                </a:rPr>
                <a:t>Sign extend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5334000" y="4075383"/>
              <a:ext cx="12700" cy="85767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>
              <a:off x="5346700" y="4105198"/>
              <a:ext cx="2667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5054600" y="3956855"/>
              <a:ext cx="0" cy="60535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029199" y="4562211"/>
              <a:ext cx="584201" cy="33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/>
            <p:nvPr/>
          </p:nvCxnSpPr>
          <p:spPr bwMode="auto">
            <a:xfrm flipV="1">
              <a:off x="3403600" y="3613955"/>
              <a:ext cx="228600" cy="1039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/>
            <p:cNvCxnSpPr/>
            <p:nvPr/>
          </p:nvCxnSpPr>
          <p:spPr bwMode="auto">
            <a:xfrm flipV="1">
              <a:off x="3403600" y="3941330"/>
              <a:ext cx="228600" cy="71345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Connector 110"/>
            <p:cNvCxnSpPr/>
            <p:nvPr/>
          </p:nvCxnSpPr>
          <p:spPr bwMode="auto">
            <a:xfrm flipV="1">
              <a:off x="3403600" y="4299755"/>
              <a:ext cx="228602" cy="35502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3403600" y="4658180"/>
              <a:ext cx="228602" cy="2748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3403600" y="4653655"/>
              <a:ext cx="228600" cy="520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6"/>
            <p:cNvCxnSpPr/>
            <p:nvPr/>
          </p:nvCxnSpPr>
          <p:spPr bwMode="auto">
            <a:xfrm>
              <a:off x="4330700" y="3599371"/>
              <a:ext cx="165055" cy="13311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57"/>
            <p:cNvCxnSpPr/>
            <p:nvPr/>
          </p:nvCxnSpPr>
          <p:spPr bwMode="auto">
            <a:xfrm>
              <a:off x="4330700" y="3969551"/>
              <a:ext cx="165055" cy="23706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58"/>
            <p:cNvCxnSpPr/>
            <p:nvPr/>
          </p:nvCxnSpPr>
          <p:spPr bwMode="auto">
            <a:xfrm flipV="1">
              <a:off x="4330700" y="2902763"/>
              <a:ext cx="165055" cy="139699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59"/>
            <p:cNvCxnSpPr/>
            <p:nvPr/>
          </p:nvCxnSpPr>
          <p:spPr bwMode="auto">
            <a:xfrm flipH="1">
              <a:off x="4707422" y="3599371"/>
              <a:ext cx="177844" cy="13311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Connector 160"/>
            <p:cNvCxnSpPr/>
            <p:nvPr/>
          </p:nvCxnSpPr>
          <p:spPr bwMode="auto">
            <a:xfrm flipH="1">
              <a:off x="4707422" y="3954787"/>
              <a:ext cx="177844" cy="25182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7" name="Group 136"/>
          <p:cNvGrpSpPr/>
          <p:nvPr/>
        </p:nvGrpSpPr>
        <p:grpSpPr>
          <a:xfrm>
            <a:off x="1987550" y="1752600"/>
            <a:ext cx="1314450" cy="1505759"/>
            <a:chOff x="1987550" y="1752600"/>
            <a:chExt cx="1314450" cy="1505759"/>
          </a:xfrm>
        </p:grpSpPr>
        <p:cxnSp>
          <p:nvCxnSpPr>
            <p:cNvPr id="138" name="Straight Connector 137"/>
            <p:cNvCxnSpPr/>
            <p:nvPr/>
          </p:nvCxnSpPr>
          <p:spPr bwMode="auto">
            <a:xfrm flipH="1">
              <a:off x="2679700" y="2818099"/>
              <a:ext cx="62230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3302000" y="1752600"/>
              <a:ext cx="0" cy="10655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2946400" y="1752600"/>
              <a:ext cx="3556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987550" y="2684749"/>
              <a:ext cx="29845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Connector 144"/>
            <p:cNvCxnSpPr/>
            <p:nvPr/>
          </p:nvCxnSpPr>
          <p:spPr bwMode="auto">
            <a:xfrm>
              <a:off x="2286000" y="2411699"/>
              <a:ext cx="0" cy="3725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Connector 145"/>
            <p:cNvCxnSpPr/>
            <p:nvPr/>
          </p:nvCxnSpPr>
          <p:spPr bwMode="auto">
            <a:xfrm>
              <a:off x="2286000" y="2885827"/>
              <a:ext cx="0" cy="3725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7" name="Straight Connector 146"/>
            <p:cNvCxnSpPr/>
            <p:nvPr/>
          </p:nvCxnSpPr>
          <p:spPr bwMode="auto">
            <a:xfrm>
              <a:off x="2286000" y="2411699"/>
              <a:ext cx="393700" cy="1664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8" name="Straight Connector 147"/>
            <p:cNvCxnSpPr/>
            <p:nvPr/>
          </p:nvCxnSpPr>
          <p:spPr bwMode="auto">
            <a:xfrm flipV="1">
              <a:off x="2277396" y="3079750"/>
              <a:ext cx="393700" cy="13074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9" name="Straight Connector 148"/>
            <p:cNvCxnSpPr/>
            <p:nvPr/>
          </p:nvCxnSpPr>
          <p:spPr bwMode="auto">
            <a:xfrm>
              <a:off x="2662492" y="2578100"/>
              <a:ext cx="0" cy="5016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4"/>
            <p:cNvCxnSpPr/>
            <p:nvPr/>
          </p:nvCxnSpPr>
          <p:spPr bwMode="auto">
            <a:xfrm flipH="1" flipV="1">
              <a:off x="2286000" y="2784231"/>
              <a:ext cx="152400" cy="529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5"/>
            <p:cNvCxnSpPr/>
            <p:nvPr/>
          </p:nvCxnSpPr>
          <p:spPr bwMode="auto">
            <a:xfrm flipH="1">
              <a:off x="2277396" y="2818101"/>
              <a:ext cx="148304" cy="8466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1035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80" y="96839"/>
            <a:ext cx="8551859" cy="745196"/>
          </a:xfrm>
        </p:spPr>
        <p:txBody>
          <a:bodyPr>
            <a:normAutofit/>
          </a:bodyPr>
          <a:lstStyle/>
          <a:p>
            <a:r>
              <a:rPr lang="en-US" dirty="0" smtClean="0"/>
              <a:t>1) </a:t>
            </a:r>
            <a:r>
              <a:rPr lang="en-US" dirty="0" smtClean="0">
                <a:solidFill>
                  <a:srgbClr val="FF6600"/>
                </a:solidFill>
              </a:rPr>
              <a:t>Fetch</a:t>
            </a:r>
            <a:r>
              <a:rPr lang="en-US" dirty="0" smtClean="0"/>
              <a:t>, 2)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Decode</a:t>
            </a:r>
            <a:r>
              <a:rPr lang="en-US" dirty="0" smtClean="0"/>
              <a:t>, 3)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66FF"/>
                </a:solidFill>
              </a:rPr>
              <a:t>Execute</a:t>
            </a:r>
            <a:r>
              <a:rPr lang="en-US" dirty="0" smtClean="0"/>
              <a:t> instr.</a:t>
            </a:r>
            <a:endParaRPr lang="en-US" dirty="0"/>
          </a:p>
        </p:txBody>
      </p:sp>
      <p:pic>
        <p:nvPicPr>
          <p:cNvPr id="6" name="Content Placeholder 5" descr="figure-6.9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r="51" b="18069"/>
          <a:stretch/>
        </p:blipFill>
        <p:spPr>
          <a:xfrm>
            <a:off x="871869" y="1171185"/>
            <a:ext cx="7400261" cy="437023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530494" y="5785975"/>
            <a:ext cx="808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 err="1" smtClean="0"/>
              <a:t>ALU</a:t>
            </a:r>
            <a:r>
              <a:rPr lang="en-US" sz="2400" dirty="0" smtClean="0"/>
              <a:t> and M2 control inputs are functions of </a:t>
            </a:r>
            <a:r>
              <a:rPr lang="en-US" sz="2400" dirty="0" err="1" smtClean="0"/>
              <a:t>Opcode</a:t>
            </a:r>
            <a:r>
              <a:rPr lang="en-US" sz="2400" dirty="0" smtClean="0"/>
              <a:t> field bits </a:t>
            </a:r>
            <a:endParaRPr lang="en-US" sz="2400" i="1" dirty="0">
              <a:solidFill>
                <a:srgbClr val="0000FF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7374469" y="3495423"/>
            <a:ext cx="364066" cy="1337720"/>
            <a:chOff x="7374469" y="3495423"/>
            <a:chExt cx="364066" cy="1337720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7374469" y="3495423"/>
              <a:ext cx="364066" cy="133772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7425221" y="3495423"/>
              <a:ext cx="211667" cy="1337720"/>
              <a:chOff x="4495755" y="2784231"/>
              <a:chExt cx="211667" cy="1777980"/>
            </a:xfrm>
          </p:grpSpPr>
          <p:cxnSp>
            <p:nvCxnSpPr>
              <p:cNvPr id="115" name="Straight Connector 114"/>
              <p:cNvCxnSpPr/>
              <p:nvPr/>
            </p:nvCxnSpPr>
            <p:spPr bwMode="auto">
              <a:xfrm>
                <a:off x="4495755" y="278423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4495755" y="290276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>
                <a:off x="4495755" y="302129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4495755" y="313982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9" name="Straight Connector 118"/>
              <p:cNvCxnSpPr/>
              <p:nvPr/>
            </p:nvCxnSpPr>
            <p:spPr bwMode="auto">
              <a:xfrm>
                <a:off x="4495755" y="325835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>
                <a:off x="4495755" y="337689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>
                <a:off x="4495755" y="349542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>
                <a:off x="4495755" y="361395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" name="Straight Connector 122"/>
              <p:cNvCxnSpPr/>
              <p:nvPr/>
            </p:nvCxnSpPr>
            <p:spPr bwMode="auto">
              <a:xfrm>
                <a:off x="4495755" y="373248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>
                <a:off x="4495755" y="385101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4495755" y="396955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4495755" y="408808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4495755" y="420661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4495755" y="432514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4495755" y="444367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>
                <a:off x="4495755" y="456221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54" name="Group 53"/>
          <p:cNvGrpSpPr/>
          <p:nvPr/>
        </p:nvGrpSpPr>
        <p:grpSpPr>
          <a:xfrm>
            <a:off x="1587500" y="2286000"/>
            <a:ext cx="1816100" cy="3175001"/>
            <a:chOff x="1587500" y="2286000"/>
            <a:chExt cx="1816100" cy="3175001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1612900" y="2286000"/>
              <a:ext cx="0" cy="138778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 flipV="1">
              <a:off x="1587500" y="2983195"/>
              <a:ext cx="67945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/>
            <p:nvPr/>
          </p:nvCxnSpPr>
          <p:spPr bwMode="auto">
            <a:xfrm flipV="1">
              <a:off x="1854200" y="2983196"/>
              <a:ext cx="0" cy="131485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1854200" y="4272655"/>
              <a:ext cx="32385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>
              <a:off x="3035300" y="4653655"/>
              <a:ext cx="3683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/>
            <p:nvPr/>
          </p:nvCxnSpPr>
          <p:spPr bwMode="auto">
            <a:xfrm flipH="1">
              <a:off x="2425700" y="4933055"/>
              <a:ext cx="36830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2178050" y="3852149"/>
              <a:ext cx="0" cy="158345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4" name="Straight Connector 133"/>
            <p:cNvCxnSpPr/>
            <p:nvPr/>
          </p:nvCxnSpPr>
          <p:spPr bwMode="auto">
            <a:xfrm flipH="1">
              <a:off x="2146300" y="3857604"/>
              <a:ext cx="889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Straight Connector 136"/>
            <p:cNvCxnSpPr/>
            <p:nvPr/>
          </p:nvCxnSpPr>
          <p:spPr bwMode="auto">
            <a:xfrm flipH="1">
              <a:off x="2146300" y="5426054"/>
              <a:ext cx="889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Connector 137"/>
            <p:cNvCxnSpPr/>
            <p:nvPr/>
          </p:nvCxnSpPr>
          <p:spPr bwMode="auto">
            <a:xfrm flipV="1">
              <a:off x="3035300" y="3820117"/>
              <a:ext cx="0" cy="164088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1" name="Straight Connector 150"/>
            <p:cNvCxnSpPr/>
            <p:nvPr/>
          </p:nvCxnSpPr>
          <p:spPr bwMode="auto">
            <a:xfrm>
              <a:off x="2178050" y="4298055"/>
              <a:ext cx="260350" cy="60724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2" name="Straight Connector 151"/>
            <p:cNvCxnSpPr/>
            <p:nvPr/>
          </p:nvCxnSpPr>
          <p:spPr bwMode="auto">
            <a:xfrm flipH="1">
              <a:off x="2762250" y="4653655"/>
              <a:ext cx="273050" cy="27704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/>
          <p:cNvGrpSpPr/>
          <p:nvPr/>
        </p:nvGrpSpPr>
        <p:grpSpPr>
          <a:xfrm>
            <a:off x="3403600" y="2784231"/>
            <a:ext cx="2209800" cy="2390124"/>
            <a:chOff x="3403600" y="2784231"/>
            <a:chExt cx="2209800" cy="2390124"/>
          </a:xfrm>
        </p:grpSpPr>
        <p:grpSp>
          <p:nvGrpSpPr>
            <p:cNvPr id="109" name="Group 108"/>
            <p:cNvGrpSpPr/>
            <p:nvPr/>
          </p:nvGrpSpPr>
          <p:grpSpPr>
            <a:xfrm>
              <a:off x="4495755" y="2784231"/>
              <a:ext cx="389511" cy="1777980"/>
              <a:chOff x="4495755" y="2784231"/>
              <a:chExt cx="389511" cy="1777980"/>
            </a:xfrm>
          </p:grpSpPr>
          <p:cxnSp>
            <p:nvCxnSpPr>
              <p:cNvPr id="91" name="Straight Connector 90"/>
              <p:cNvCxnSpPr/>
              <p:nvPr/>
            </p:nvCxnSpPr>
            <p:spPr bwMode="auto">
              <a:xfrm>
                <a:off x="4495755" y="278423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4495755" y="290276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432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4495755" y="302129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>
                <a:off x="4495755" y="313982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>
                <a:off x="4495755" y="325835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>
                <a:off x="4495755" y="337689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>
                <a:off x="4495755" y="349542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5755" y="361395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4495755" y="373248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>
                <a:off x="4495755" y="385101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>
                <a:off x="4495755" y="396955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4495755" y="408808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4495755" y="420661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>
                <a:off x="4495755" y="432514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Straight Connector 106"/>
              <p:cNvCxnSpPr/>
              <p:nvPr/>
            </p:nvCxnSpPr>
            <p:spPr bwMode="auto">
              <a:xfrm>
                <a:off x="4495755" y="444367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Straight Connector 107"/>
              <p:cNvCxnSpPr/>
              <p:nvPr/>
            </p:nvCxnSpPr>
            <p:spPr bwMode="auto">
              <a:xfrm>
                <a:off x="4495755" y="456221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 flipV="1">
                <a:off x="4707422" y="3612255"/>
                <a:ext cx="177844" cy="12023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 flipV="1">
                <a:off x="4707422" y="3969551"/>
                <a:ext cx="177844" cy="23706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 flipH="1" flipV="1">
              <a:off x="3632200" y="3612255"/>
              <a:ext cx="698500" cy="1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 flipV="1">
              <a:off x="3632200" y="3955155"/>
              <a:ext cx="698500" cy="1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 flipV="1">
              <a:off x="3632200" y="4298055"/>
              <a:ext cx="698500" cy="1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 flipH="1">
              <a:off x="3632202" y="4920355"/>
              <a:ext cx="520698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/>
            <p:nvPr/>
          </p:nvCxnSpPr>
          <p:spPr bwMode="auto">
            <a:xfrm flipH="1">
              <a:off x="3632200" y="5174355"/>
              <a:ext cx="19812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 bwMode="auto">
            <a:xfrm flipH="1">
              <a:off x="4889500" y="3599371"/>
              <a:ext cx="7239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 flipV="1">
              <a:off x="4885266" y="3954787"/>
              <a:ext cx="711200" cy="206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7" name="TextBox 66"/>
            <p:cNvSpPr txBox="1"/>
            <p:nvPr/>
          </p:nvSpPr>
          <p:spPr>
            <a:xfrm>
              <a:off x="4152900" y="4743962"/>
              <a:ext cx="1041400" cy="271869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>
                  <a:solidFill>
                    <a:srgbClr val="0000FF"/>
                  </a:solidFill>
                </a:rPr>
                <a:t>Sign extend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5334000" y="4075383"/>
              <a:ext cx="12700" cy="85767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5194300" y="4905298"/>
              <a:ext cx="1397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>
              <a:off x="5346700" y="4105198"/>
              <a:ext cx="2667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5054600" y="3956855"/>
              <a:ext cx="0" cy="60535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029199" y="4562211"/>
              <a:ext cx="584201" cy="33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/>
            <p:nvPr/>
          </p:nvCxnSpPr>
          <p:spPr bwMode="auto">
            <a:xfrm flipV="1">
              <a:off x="3403600" y="3613955"/>
              <a:ext cx="228600" cy="1039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/>
            <p:cNvCxnSpPr/>
            <p:nvPr/>
          </p:nvCxnSpPr>
          <p:spPr bwMode="auto">
            <a:xfrm flipV="1">
              <a:off x="3403600" y="3941330"/>
              <a:ext cx="228600" cy="71345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Connector 110"/>
            <p:cNvCxnSpPr/>
            <p:nvPr/>
          </p:nvCxnSpPr>
          <p:spPr bwMode="auto">
            <a:xfrm flipV="1">
              <a:off x="3403600" y="4299755"/>
              <a:ext cx="228602" cy="35502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3403600" y="4658180"/>
              <a:ext cx="228602" cy="2748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3403600" y="4653655"/>
              <a:ext cx="228600" cy="520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" name="Straight Connector 152"/>
            <p:cNvCxnSpPr/>
            <p:nvPr/>
          </p:nvCxnSpPr>
          <p:spPr bwMode="auto">
            <a:xfrm flipH="1" flipV="1">
              <a:off x="4330700" y="3612255"/>
              <a:ext cx="165055" cy="1202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59"/>
            <p:cNvCxnSpPr/>
            <p:nvPr/>
          </p:nvCxnSpPr>
          <p:spPr bwMode="auto">
            <a:xfrm flipH="1" flipV="1">
              <a:off x="4330700" y="3954787"/>
              <a:ext cx="165055" cy="25182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Connector 160"/>
            <p:cNvCxnSpPr/>
            <p:nvPr/>
          </p:nvCxnSpPr>
          <p:spPr bwMode="auto">
            <a:xfrm flipH="1">
              <a:off x="4330701" y="2902763"/>
              <a:ext cx="165054" cy="13945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7"/>
          <p:cNvGrpSpPr/>
          <p:nvPr/>
        </p:nvGrpSpPr>
        <p:grpSpPr>
          <a:xfrm>
            <a:off x="5596466" y="1695450"/>
            <a:ext cx="1312334" cy="3510655"/>
            <a:chOff x="5596466" y="1695450"/>
            <a:chExt cx="1312334" cy="3510655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6443133" y="3807417"/>
              <a:ext cx="46566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5731933" y="4023317"/>
              <a:ext cx="28151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5617633" y="3597867"/>
              <a:ext cx="39581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D14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5611283" y="4563067"/>
              <a:ext cx="1297517" cy="25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D14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5611283" y="5179017"/>
              <a:ext cx="62441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/>
            <p:nvPr/>
          </p:nvCxnSpPr>
          <p:spPr bwMode="auto">
            <a:xfrm flipV="1">
              <a:off x="6235700" y="4151442"/>
              <a:ext cx="0" cy="105466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/>
            <p:nvPr/>
          </p:nvCxnSpPr>
          <p:spPr bwMode="auto">
            <a:xfrm flipV="1">
              <a:off x="6595533" y="1695450"/>
              <a:ext cx="0" cy="211196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6161616" y="1705567"/>
              <a:ext cx="46566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5596466" y="3852149"/>
              <a:ext cx="0" cy="35446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5714999" y="3915931"/>
              <a:ext cx="0" cy="2355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Straight Connector 130"/>
            <p:cNvCxnSpPr/>
            <p:nvPr/>
          </p:nvCxnSpPr>
          <p:spPr bwMode="auto">
            <a:xfrm>
              <a:off x="5596466" y="3851019"/>
              <a:ext cx="118533" cy="6491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Straight Connector 131"/>
            <p:cNvCxnSpPr/>
            <p:nvPr/>
          </p:nvCxnSpPr>
          <p:spPr bwMode="auto">
            <a:xfrm flipV="1">
              <a:off x="5596466" y="4151442"/>
              <a:ext cx="135467" cy="5517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Connector 138"/>
            <p:cNvCxnSpPr/>
            <p:nvPr/>
          </p:nvCxnSpPr>
          <p:spPr bwMode="auto">
            <a:xfrm flipV="1">
              <a:off x="6013450" y="3376891"/>
              <a:ext cx="0" cy="35559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 flipV="1">
              <a:off x="6021917" y="3879815"/>
              <a:ext cx="0" cy="35559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/>
            <p:nvPr/>
          </p:nvCxnSpPr>
          <p:spPr bwMode="auto">
            <a:xfrm flipV="1">
              <a:off x="6443133" y="3569939"/>
              <a:ext cx="1" cy="46057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 flipH="1" flipV="1">
              <a:off x="6013451" y="3376891"/>
              <a:ext cx="429682" cy="19304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6013450" y="4030511"/>
              <a:ext cx="429684" cy="18282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Connector 144"/>
            <p:cNvCxnSpPr/>
            <p:nvPr/>
          </p:nvCxnSpPr>
          <p:spPr bwMode="auto">
            <a:xfrm flipH="1">
              <a:off x="6013450" y="3820117"/>
              <a:ext cx="148166" cy="5969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Connector 145"/>
            <p:cNvCxnSpPr/>
            <p:nvPr/>
          </p:nvCxnSpPr>
          <p:spPr bwMode="auto">
            <a:xfrm flipH="1" flipV="1">
              <a:off x="6013450" y="3732487"/>
              <a:ext cx="148166" cy="7493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V="1">
              <a:off x="5654456" y="4208149"/>
              <a:ext cx="0" cy="96991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7" name="Group 146"/>
          <p:cNvGrpSpPr/>
          <p:nvPr/>
        </p:nvGrpSpPr>
        <p:grpSpPr>
          <a:xfrm>
            <a:off x="1987550" y="1752600"/>
            <a:ext cx="1314450" cy="1505759"/>
            <a:chOff x="1987550" y="1752600"/>
            <a:chExt cx="1314450" cy="1505759"/>
          </a:xfrm>
        </p:grpSpPr>
        <p:cxnSp>
          <p:nvCxnSpPr>
            <p:cNvPr id="148" name="Straight Connector 147"/>
            <p:cNvCxnSpPr/>
            <p:nvPr/>
          </p:nvCxnSpPr>
          <p:spPr bwMode="auto">
            <a:xfrm flipH="1">
              <a:off x="2679700" y="2818099"/>
              <a:ext cx="62230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9" name="Straight Connector 148"/>
            <p:cNvCxnSpPr/>
            <p:nvPr/>
          </p:nvCxnSpPr>
          <p:spPr bwMode="auto">
            <a:xfrm>
              <a:off x="3302000" y="1752600"/>
              <a:ext cx="0" cy="10655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0" name="Straight Connector 149"/>
            <p:cNvCxnSpPr/>
            <p:nvPr/>
          </p:nvCxnSpPr>
          <p:spPr bwMode="auto">
            <a:xfrm>
              <a:off x="2946400" y="1752600"/>
              <a:ext cx="3556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Connector 153"/>
            <p:cNvCxnSpPr/>
            <p:nvPr/>
          </p:nvCxnSpPr>
          <p:spPr bwMode="auto">
            <a:xfrm flipH="1">
              <a:off x="1987550" y="2684749"/>
              <a:ext cx="29845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4"/>
            <p:cNvCxnSpPr/>
            <p:nvPr/>
          </p:nvCxnSpPr>
          <p:spPr bwMode="auto">
            <a:xfrm>
              <a:off x="2286000" y="2411699"/>
              <a:ext cx="0" cy="3725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5"/>
            <p:cNvCxnSpPr/>
            <p:nvPr/>
          </p:nvCxnSpPr>
          <p:spPr bwMode="auto">
            <a:xfrm>
              <a:off x="2286000" y="2885827"/>
              <a:ext cx="0" cy="3725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6"/>
            <p:cNvCxnSpPr/>
            <p:nvPr/>
          </p:nvCxnSpPr>
          <p:spPr bwMode="auto">
            <a:xfrm>
              <a:off x="2286000" y="2411699"/>
              <a:ext cx="393700" cy="1664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57"/>
            <p:cNvCxnSpPr/>
            <p:nvPr/>
          </p:nvCxnSpPr>
          <p:spPr bwMode="auto">
            <a:xfrm flipV="1">
              <a:off x="2277396" y="3079750"/>
              <a:ext cx="393700" cy="13074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58"/>
            <p:cNvCxnSpPr/>
            <p:nvPr/>
          </p:nvCxnSpPr>
          <p:spPr bwMode="auto">
            <a:xfrm>
              <a:off x="2662492" y="2578100"/>
              <a:ext cx="0" cy="5016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Connector 164"/>
            <p:cNvCxnSpPr/>
            <p:nvPr/>
          </p:nvCxnSpPr>
          <p:spPr bwMode="auto">
            <a:xfrm flipH="1" flipV="1">
              <a:off x="2266950" y="2784231"/>
              <a:ext cx="171450" cy="529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Straight Connector 165"/>
            <p:cNvCxnSpPr/>
            <p:nvPr/>
          </p:nvCxnSpPr>
          <p:spPr bwMode="auto">
            <a:xfrm flipH="1">
              <a:off x="2277396" y="2818101"/>
              <a:ext cx="148304" cy="8466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0439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6839"/>
            <a:ext cx="8915400" cy="74519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Fetch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Decode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FF"/>
                </a:solidFill>
              </a:rPr>
              <a:t>Ex</a:t>
            </a:r>
            <a:r>
              <a:rPr lang="en-US" dirty="0" smtClean="0"/>
              <a:t>, 4) access </a:t>
            </a:r>
            <a:r>
              <a:rPr lang="en-US" dirty="0" smtClean="0">
                <a:solidFill>
                  <a:srgbClr val="008000"/>
                </a:solidFill>
              </a:rPr>
              <a:t>Data Mem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6" name="Content Placeholder 5" descr="figure-6.9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7" r="-10297" b="15053"/>
          <a:stretch/>
        </p:blipFill>
        <p:spPr>
          <a:xfrm>
            <a:off x="105312" y="1171185"/>
            <a:ext cx="8933377" cy="453111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292100" y="5433474"/>
            <a:ext cx="8522291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>
                <a:solidFill>
                  <a:srgbClr val="008000"/>
                </a:solidFill>
              </a:rPr>
              <a:t>Data Memory (DM) </a:t>
            </a:r>
            <a:r>
              <a:rPr lang="en-US" sz="2000" i="1" dirty="0" smtClean="0">
                <a:solidFill>
                  <a:srgbClr val="008000"/>
                </a:solidFill>
              </a:rPr>
              <a:t>always receives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66FF"/>
                </a:solidFill>
              </a:rPr>
              <a:t>Addr</a:t>
            </a:r>
            <a:r>
              <a:rPr lang="en-US" sz="2000" dirty="0" smtClean="0">
                <a:solidFill>
                  <a:srgbClr val="FF66FF"/>
                </a:solidFill>
              </a:rPr>
              <a:t>._In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008000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Data_In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008000"/>
                </a:solidFill>
              </a:rPr>
              <a:t>bit strings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err="1" smtClean="0"/>
              <a:t>READ_Enable</a:t>
            </a:r>
            <a:r>
              <a:rPr lang="en-US" sz="2000" dirty="0" smtClean="0"/>
              <a:t> (RE) </a:t>
            </a:r>
            <a:r>
              <a:rPr lang="en-US" sz="2000" dirty="0"/>
              <a:t>&amp;</a:t>
            </a:r>
            <a:r>
              <a:rPr lang="en-US" sz="2000" dirty="0" smtClean="0"/>
              <a:t> </a:t>
            </a:r>
            <a:r>
              <a:rPr lang="en-US" sz="2000" dirty="0" err="1" smtClean="0"/>
              <a:t>WRITE_Enable</a:t>
            </a:r>
            <a:r>
              <a:rPr lang="en-US" sz="2000" dirty="0" smtClean="0"/>
              <a:t> (WE) DM controls are functions of Opcode.</a:t>
            </a:r>
            <a:br>
              <a:rPr lang="en-US" sz="2000" dirty="0" smtClean="0"/>
            </a:br>
            <a:r>
              <a:rPr lang="en-US" sz="2000" dirty="0" smtClean="0"/>
              <a:t>DM </a:t>
            </a:r>
            <a:r>
              <a:rPr lang="en-US" sz="2000" dirty="0" smtClean="0">
                <a:solidFill>
                  <a:srgbClr val="008000"/>
                </a:solidFill>
              </a:rPr>
              <a:t>reads </a:t>
            </a:r>
            <a:r>
              <a:rPr lang="en-US" sz="2000" i="1" dirty="0" smtClean="0"/>
              <a:t>at</a:t>
            </a:r>
            <a:r>
              <a:rPr lang="en-US" sz="2000" dirty="0" smtClean="0"/>
              <a:t> </a:t>
            </a:r>
            <a:r>
              <a:rPr lang="en-US" sz="2000" dirty="0" err="1" smtClean="0"/>
              <a:t>Addr</a:t>
            </a:r>
            <a:r>
              <a:rPr lang="en-US" sz="2000" dirty="0" smtClean="0"/>
              <a:t>._In </a:t>
            </a:r>
            <a:r>
              <a:rPr lang="en-US" sz="2000" i="1" dirty="0" smtClean="0"/>
              <a:t>if </a:t>
            </a:r>
            <a:r>
              <a:rPr lang="en-US" sz="2000" dirty="0" smtClean="0"/>
              <a:t>RE = true, </a:t>
            </a:r>
            <a:r>
              <a:rPr lang="en-US" sz="2000" i="1" dirty="0" smtClean="0">
                <a:solidFill>
                  <a:srgbClr val="008000"/>
                </a:solidFill>
              </a:rPr>
              <a:t>writes </a:t>
            </a:r>
            <a:r>
              <a:rPr lang="en-US" sz="2000" dirty="0" err="1" smtClean="0"/>
              <a:t>Reg_B_Value</a:t>
            </a:r>
            <a:r>
              <a:rPr lang="en-US" sz="2000" dirty="0" smtClean="0"/>
              <a:t> </a:t>
            </a:r>
            <a:r>
              <a:rPr lang="en-US" sz="2000" i="1" dirty="0" smtClean="0"/>
              <a:t>at</a:t>
            </a:r>
            <a:r>
              <a:rPr lang="en-US" sz="2000" dirty="0" smtClean="0"/>
              <a:t> </a:t>
            </a:r>
            <a:r>
              <a:rPr lang="en-US" sz="2000" dirty="0" err="1" smtClean="0"/>
              <a:t>Addr</a:t>
            </a:r>
            <a:r>
              <a:rPr lang="en-US" sz="2000" dirty="0" smtClean="0"/>
              <a:t>._IN </a:t>
            </a:r>
            <a:r>
              <a:rPr lang="en-US" sz="2000" i="1" dirty="0" smtClean="0"/>
              <a:t>if  </a:t>
            </a:r>
            <a:r>
              <a:rPr lang="en-US" sz="2000" dirty="0" smtClean="0"/>
              <a:t>WE = true,</a:t>
            </a:r>
            <a:br>
              <a:rPr lang="en-US" sz="2000" dirty="0" smtClean="0"/>
            </a:br>
            <a:r>
              <a:rPr lang="en-US" sz="2000" dirty="0" smtClean="0"/>
              <a:t>    and </a:t>
            </a:r>
            <a:r>
              <a:rPr lang="en-US" sz="2000" i="1" dirty="0" smtClean="0">
                <a:solidFill>
                  <a:srgbClr val="008000"/>
                </a:solidFill>
              </a:rPr>
              <a:t>does nothing</a:t>
            </a:r>
            <a:r>
              <a:rPr lang="en-US" sz="2000" dirty="0" smtClean="0"/>
              <a:t> if RE = WE = false.</a:t>
            </a:r>
            <a:endParaRPr lang="en-US" sz="2000" i="1" dirty="0">
              <a:solidFill>
                <a:srgbClr val="0000FF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587500" y="2286000"/>
            <a:ext cx="1816100" cy="3175001"/>
            <a:chOff x="1587500" y="2286000"/>
            <a:chExt cx="1816100" cy="3175001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1612900" y="2286000"/>
              <a:ext cx="0" cy="138778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 flipV="1">
              <a:off x="1587500" y="2983195"/>
              <a:ext cx="67945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/>
            <p:nvPr/>
          </p:nvCxnSpPr>
          <p:spPr bwMode="auto">
            <a:xfrm flipV="1">
              <a:off x="1854200" y="2983196"/>
              <a:ext cx="0" cy="131485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1854200" y="4272655"/>
              <a:ext cx="32385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>
              <a:off x="3035300" y="4653655"/>
              <a:ext cx="3683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/>
            <p:nvPr/>
          </p:nvCxnSpPr>
          <p:spPr bwMode="auto">
            <a:xfrm flipH="1">
              <a:off x="2425700" y="4933055"/>
              <a:ext cx="36830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2178050" y="3852149"/>
              <a:ext cx="0" cy="158345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4" name="Straight Connector 133"/>
            <p:cNvCxnSpPr/>
            <p:nvPr/>
          </p:nvCxnSpPr>
          <p:spPr bwMode="auto">
            <a:xfrm flipH="1">
              <a:off x="2146300" y="3857604"/>
              <a:ext cx="889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Straight Connector 136"/>
            <p:cNvCxnSpPr/>
            <p:nvPr/>
          </p:nvCxnSpPr>
          <p:spPr bwMode="auto">
            <a:xfrm flipH="1">
              <a:off x="2146300" y="5426054"/>
              <a:ext cx="889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Connector 137"/>
            <p:cNvCxnSpPr/>
            <p:nvPr/>
          </p:nvCxnSpPr>
          <p:spPr bwMode="auto">
            <a:xfrm flipV="1">
              <a:off x="3035300" y="3820117"/>
              <a:ext cx="0" cy="164088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58"/>
            <p:cNvCxnSpPr/>
            <p:nvPr/>
          </p:nvCxnSpPr>
          <p:spPr bwMode="auto">
            <a:xfrm>
              <a:off x="2178050" y="4272655"/>
              <a:ext cx="247650" cy="63264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59"/>
            <p:cNvCxnSpPr/>
            <p:nvPr/>
          </p:nvCxnSpPr>
          <p:spPr bwMode="auto">
            <a:xfrm flipH="1">
              <a:off x="2794000" y="4653655"/>
              <a:ext cx="241300" cy="25164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/>
          <p:cNvGrpSpPr/>
          <p:nvPr/>
        </p:nvGrpSpPr>
        <p:grpSpPr>
          <a:xfrm>
            <a:off x="3403600" y="2784231"/>
            <a:ext cx="2209800" cy="2390124"/>
            <a:chOff x="3403600" y="2784231"/>
            <a:chExt cx="2209800" cy="2390124"/>
          </a:xfrm>
        </p:grpSpPr>
        <p:grpSp>
          <p:nvGrpSpPr>
            <p:cNvPr id="109" name="Group 108"/>
            <p:cNvGrpSpPr/>
            <p:nvPr/>
          </p:nvGrpSpPr>
          <p:grpSpPr>
            <a:xfrm>
              <a:off x="4495755" y="2784231"/>
              <a:ext cx="389511" cy="1777980"/>
              <a:chOff x="4495755" y="2784231"/>
              <a:chExt cx="389511" cy="1777980"/>
            </a:xfrm>
          </p:grpSpPr>
          <p:cxnSp>
            <p:nvCxnSpPr>
              <p:cNvPr id="91" name="Straight Connector 90"/>
              <p:cNvCxnSpPr/>
              <p:nvPr/>
            </p:nvCxnSpPr>
            <p:spPr bwMode="auto">
              <a:xfrm>
                <a:off x="4495755" y="278423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4495755" y="290276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4495755" y="302129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>
                <a:off x="4495755" y="313982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>
                <a:off x="4495755" y="325835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>
                <a:off x="4495755" y="337689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>
                <a:off x="4495755" y="349542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5755" y="361395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4495755" y="373248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>
                <a:off x="4495755" y="385101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>
                <a:off x="4495755" y="396955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4495755" y="408808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4495755" y="420661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>
                <a:off x="4495755" y="432514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Straight Connector 106"/>
              <p:cNvCxnSpPr/>
              <p:nvPr/>
            </p:nvCxnSpPr>
            <p:spPr bwMode="auto">
              <a:xfrm>
                <a:off x="4495755" y="444367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Straight Connector 107"/>
              <p:cNvCxnSpPr/>
              <p:nvPr/>
            </p:nvCxnSpPr>
            <p:spPr bwMode="auto">
              <a:xfrm>
                <a:off x="4495755" y="456221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8" name="Straight Connector 167"/>
              <p:cNvCxnSpPr/>
              <p:nvPr/>
            </p:nvCxnSpPr>
            <p:spPr bwMode="auto">
              <a:xfrm flipV="1">
                <a:off x="4707422" y="3597867"/>
                <a:ext cx="177844" cy="13462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 flipV="1">
                <a:off x="4707422" y="3969551"/>
                <a:ext cx="177844" cy="24379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 flipH="1" flipV="1">
              <a:off x="3632200" y="3612255"/>
              <a:ext cx="698500" cy="1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 flipV="1">
              <a:off x="3632200" y="3955155"/>
              <a:ext cx="698500" cy="1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 flipV="1">
              <a:off x="3632200" y="4298055"/>
              <a:ext cx="698500" cy="1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 flipH="1">
              <a:off x="3632202" y="4920355"/>
              <a:ext cx="520698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/>
            <p:nvPr/>
          </p:nvCxnSpPr>
          <p:spPr bwMode="auto">
            <a:xfrm flipH="1">
              <a:off x="3632200" y="5174355"/>
              <a:ext cx="19812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 bwMode="auto">
            <a:xfrm flipH="1">
              <a:off x="4889500" y="3599371"/>
              <a:ext cx="7239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D14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 flipV="1">
              <a:off x="4885266" y="3954787"/>
              <a:ext cx="711200" cy="206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D14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7" name="TextBox 66"/>
            <p:cNvSpPr txBox="1"/>
            <p:nvPr/>
          </p:nvSpPr>
          <p:spPr>
            <a:xfrm>
              <a:off x="4152900" y="4743962"/>
              <a:ext cx="1041400" cy="271869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>
                  <a:solidFill>
                    <a:srgbClr val="0000FF"/>
                  </a:solidFill>
                </a:rPr>
                <a:t>Sign extend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5334000" y="4075383"/>
              <a:ext cx="12700" cy="85767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D14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5194300" y="4905298"/>
              <a:ext cx="1397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D14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>
              <a:off x="5346700" y="4105198"/>
              <a:ext cx="2667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D14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5054600" y="3956855"/>
              <a:ext cx="0" cy="60535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D14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029199" y="4562211"/>
              <a:ext cx="584201" cy="33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D14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/>
            <p:nvPr/>
          </p:nvCxnSpPr>
          <p:spPr bwMode="auto">
            <a:xfrm flipV="1">
              <a:off x="3403600" y="3613955"/>
              <a:ext cx="228600" cy="1039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/>
            <p:cNvCxnSpPr/>
            <p:nvPr/>
          </p:nvCxnSpPr>
          <p:spPr bwMode="auto">
            <a:xfrm flipV="1">
              <a:off x="3403600" y="3941330"/>
              <a:ext cx="228600" cy="71345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Connector 110"/>
            <p:cNvCxnSpPr/>
            <p:nvPr/>
          </p:nvCxnSpPr>
          <p:spPr bwMode="auto">
            <a:xfrm flipV="1">
              <a:off x="3403600" y="4299755"/>
              <a:ext cx="228602" cy="35502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3403600" y="4658180"/>
              <a:ext cx="228602" cy="2748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3403600" y="4653655"/>
              <a:ext cx="228600" cy="520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Connector 160"/>
            <p:cNvCxnSpPr/>
            <p:nvPr/>
          </p:nvCxnSpPr>
          <p:spPr bwMode="auto">
            <a:xfrm>
              <a:off x="4330700" y="3612255"/>
              <a:ext cx="165055" cy="1202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Straight Connector 161"/>
            <p:cNvCxnSpPr/>
            <p:nvPr/>
          </p:nvCxnSpPr>
          <p:spPr bwMode="auto">
            <a:xfrm>
              <a:off x="4330700" y="3969551"/>
              <a:ext cx="165055" cy="23706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3" name="Straight Connector 162"/>
            <p:cNvCxnSpPr/>
            <p:nvPr/>
          </p:nvCxnSpPr>
          <p:spPr bwMode="auto">
            <a:xfrm flipV="1">
              <a:off x="4330700" y="2902763"/>
              <a:ext cx="165055" cy="139529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7"/>
          <p:cNvGrpSpPr/>
          <p:nvPr/>
        </p:nvGrpSpPr>
        <p:grpSpPr>
          <a:xfrm>
            <a:off x="5596466" y="1695450"/>
            <a:ext cx="1312334" cy="3510655"/>
            <a:chOff x="5596466" y="1695450"/>
            <a:chExt cx="1312334" cy="3510655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6443133" y="3807417"/>
              <a:ext cx="46566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5731933" y="4023317"/>
              <a:ext cx="28151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5617633" y="3597867"/>
              <a:ext cx="39581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D14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5611283" y="4563067"/>
              <a:ext cx="1297517" cy="25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D14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5611283" y="5179017"/>
              <a:ext cx="62441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/>
            <p:nvPr/>
          </p:nvCxnSpPr>
          <p:spPr bwMode="auto">
            <a:xfrm flipV="1">
              <a:off x="6235700" y="4151442"/>
              <a:ext cx="0" cy="105466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/>
            <p:nvPr/>
          </p:nvCxnSpPr>
          <p:spPr bwMode="auto">
            <a:xfrm flipV="1">
              <a:off x="6595533" y="1695450"/>
              <a:ext cx="0" cy="211196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6161616" y="1705567"/>
              <a:ext cx="46566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5596466" y="3852149"/>
              <a:ext cx="0" cy="35446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5714999" y="3915931"/>
              <a:ext cx="0" cy="2355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Straight Connector 130"/>
            <p:cNvCxnSpPr/>
            <p:nvPr/>
          </p:nvCxnSpPr>
          <p:spPr bwMode="auto">
            <a:xfrm>
              <a:off x="5596466" y="3851019"/>
              <a:ext cx="118533" cy="6491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Straight Connector 131"/>
            <p:cNvCxnSpPr/>
            <p:nvPr/>
          </p:nvCxnSpPr>
          <p:spPr bwMode="auto">
            <a:xfrm flipV="1">
              <a:off x="5596466" y="4151442"/>
              <a:ext cx="135467" cy="5517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Connector 138"/>
            <p:cNvCxnSpPr/>
            <p:nvPr/>
          </p:nvCxnSpPr>
          <p:spPr bwMode="auto">
            <a:xfrm flipV="1">
              <a:off x="6013450" y="3376891"/>
              <a:ext cx="0" cy="35559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 flipV="1">
              <a:off x="6021917" y="3879815"/>
              <a:ext cx="0" cy="35559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/>
            <p:nvPr/>
          </p:nvCxnSpPr>
          <p:spPr bwMode="auto">
            <a:xfrm flipV="1">
              <a:off x="6443133" y="3569939"/>
              <a:ext cx="1" cy="46057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 flipH="1" flipV="1">
              <a:off x="6013451" y="3376891"/>
              <a:ext cx="429682" cy="19304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6013450" y="4030511"/>
              <a:ext cx="429684" cy="18282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Connector 144"/>
            <p:cNvCxnSpPr/>
            <p:nvPr/>
          </p:nvCxnSpPr>
          <p:spPr bwMode="auto">
            <a:xfrm flipH="1">
              <a:off x="6013450" y="3820117"/>
              <a:ext cx="148166" cy="5969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Connector 145"/>
            <p:cNvCxnSpPr/>
            <p:nvPr/>
          </p:nvCxnSpPr>
          <p:spPr bwMode="auto">
            <a:xfrm flipH="1" flipV="1">
              <a:off x="6013450" y="3732487"/>
              <a:ext cx="148166" cy="7493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0" name="Straight Connector 149"/>
            <p:cNvCxnSpPr/>
            <p:nvPr/>
          </p:nvCxnSpPr>
          <p:spPr bwMode="auto">
            <a:xfrm flipV="1">
              <a:off x="5643823" y="4176251"/>
              <a:ext cx="0" cy="99810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4" name="Group 143"/>
          <p:cNvGrpSpPr/>
          <p:nvPr/>
        </p:nvGrpSpPr>
        <p:grpSpPr>
          <a:xfrm>
            <a:off x="1987550" y="1752600"/>
            <a:ext cx="1314450" cy="1505759"/>
            <a:chOff x="1987550" y="1752600"/>
            <a:chExt cx="1314450" cy="1505759"/>
          </a:xfrm>
        </p:grpSpPr>
        <p:cxnSp>
          <p:nvCxnSpPr>
            <p:cNvPr id="147" name="Straight Connector 146"/>
            <p:cNvCxnSpPr/>
            <p:nvPr/>
          </p:nvCxnSpPr>
          <p:spPr bwMode="auto">
            <a:xfrm flipH="1">
              <a:off x="2679700" y="2818099"/>
              <a:ext cx="62230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8" name="Straight Connector 147"/>
            <p:cNvCxnSpPr/>
            <p:nvPr/>
          </p:nvCxnSpPr>
          <p:spPr bwMode="auto">
            <a:xfrm>
              <a:off x="3302000" y="1752600"/>
              <a:ext cx="0" cy="10655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9" name="Straight Connector 148"/>
            <p:cNvCxnSpPr/>
            <p:nvPr/>
          </p:nvCxnSpPr>
          <p:spPr bwMode="auto">
            <a:xfrm>
              <a:off x="2946400" y="1752600"/>
              <a:ext cx="3556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" name="Straight Connector 152"/>
            <p:cNvCxnSpPr/>
            <p:nvPr/>
          </p:nvCxnSpPr>
          <p:spPr bwMode="auto">
            <a:xfrm flipH="1">
              <a:off x="1987550" y="2684749"/>
              <a:ext cx="29845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Connector 153"/>
            <p:cNvCxnSpPr/>
            <p:nvPr/>
          </p:nvCxnSpPr>
          <p:spPr bwMode="auto">
            <a:xfrm>
              <a:off x="2286000" y="2411699"/>
              <a:ext cx="0" cy="3725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4"/>
            <p:cNvCxnSpPr/>
            <p:nvPr/>
          </p:nvCxnSpPr>
          <p:spPr bwMode="auto">
            <a:xfrm>
              <a:off x="2286000" y="2885827"/>
              <a:ext cx="0" cy="3725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5"/>
            <p:cNvCxnSpPr/>
            <p:nvPr/>
          </p:nvCxnSpPr>
          <p:spPr bwMode="auto">
            <a:xfrm>
              <a:off x="2286000" y="2411699"/>
              <a:ext cx="393700" cy="1664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6"/>
            <p:cNvCxnSpPr/>
            <p:nvPr/>
          </p:nvCxnSpPr>
          <p:spPr bwMode="auto">
            <a:xfrm flipV="1">
              <a:off x="2277396" y="3079750"/>
              <a:ext cx="393700" cy="13074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57"/>
            <p:cNvCxnSpPr/>
            <p:nvPr/>
          </p:nvCxnSpPr>
          <p:spPr bwMode="auto">
            <a:xfrm>
              <a:off x="2662492" y="2578100"/>
              <a:ext cx="0" cy="5016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Connector 168"/>
            <p:cNvCxnSpPr/>
            <p:nvPr/>
          </p:nvCxnSpPr>
          <p:spPr bwMode="auto">
            <a:xfrm flipH="1" flipV="1">
              <a:off x="2277396" y="2784231"/>
              <a:ext cx="161004" cy="529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Straight Connector 169"/>
            <p:cNvCxnSpPr/>
            <p:nvPr/>
          </p:nvCxnSpPr>
          <p:spPr bwMode="auto">
            <a:xfrm flipH="1">
              <a:off x="2277396" y="2818101"/>
              <a:ext cx="161004" cy="8466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/>
          <p:cNvGrpSpPr/>
          <p:nvPr/>
        </p:nvGrpSpPr>
        <p:grpSpPr>
          <a:xfrm>
            <a:off x="6244702" y="3370541"/>
            <a:ext cx="1692798" cy="1805914"/>
            <a:chOff x="6244702" y="3370541"/>
            <a:chExt cx="1692798" cy="1805914"/>
          </a:xfrm>
        </p:grpSpPr>
        <p:grpSp>
          <p:nvGrpSpPr>
            <p:cNvPr id="112" name="Group 111"/>
            <p:cNvGrpSpPr/>
            <p:nvPr/>
          </p:nvGrpSpPr>
          <p:grpSpPr>
            <a:xfrm>
              <a:off x="6908800" y="3495423"/>
              <a:ext cx="829735" cy="1337720"/>
              <a:chOff x="6908800" y="3495423"/>
              <a:chExt cx="829735" cy="1337720"/>
            </a:xfrm>
          </p:grpSpPr>
          <p:sp>
            <p:nvSpPr>
              <p:cNvPr id="113" name="Rectangle 112"/>
              <p:cNvSpPr/>
              <p:nvPr/>
            </p:nvSpPr>
            <p:spPr bwMode="auto">
              <a:xfrm>
                <a:off x="7374469" y="3495423"/>
                <a:ext cx="364066" cy="133772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6908800" y="3495423"/>
                <a:ext cx="728088" cy="1337720"/>
                <a:chOff x="3979334" y="2784231"/>
                <a:chExt cx="728088" cy="177798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4495755" y="2784231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4495755" y="2902763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4495755" y="3021295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4495755" y="3139827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>
                  <a:off x="4495755" y="3258359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0" name="Straight Connector 119"/>
                <p:cNvCxnSpPr/>
                <p:nvPr/>
              </p:nvCxnSpPr>
              <p:spPr bwMode="auto">
                <a:xfrm>
                  <a:off x="4495755" y="3376891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1" name="Straight Connector 120"/>
                <p:cNvCxnSpPr/>
                <p:nvPr/>
              </p:nvCxnSpPr>
              <p:spPr bwMode="auto">
                <a:xfrm>
                  <a:off x="4495755" y="3495423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2" name="Straight Connector 121"/>
                <p:cNvCxnSpPr/>
                <p:nvPr/>
              </p:nvCxnSpPr>
              <p:spPr bwMode="auto">
                <a:xfrm>
                  <a:off x="4495755" y="3613955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3" name="Straight Connector 122"/>
                <p:cNvCxnSpPr/>
                <p:nvPr/>
              </p:nvCxnSpPr>
              <p:spPr bwMode="auto">
                <a:xfrm>
                  <a:off x="4495755" y="3732487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4" name="Straight Connector 123"/>
                <p:cNvCxnSpPr/>
                <p:nvPr/>
              </p:nvCxnSpPr>
              <p:spPr bwMode="auto">
                <a:xfrm>
                  <a:off x="4495755" y="3851019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5" name="Straight Connector 124"/>
                <p:cNvCxnSpPr/>
                <p:nvPr/>
              </p:nvCxnSpPr>
              <p:spPr bwMode="auto">
                <a:xfrm>
                  <a:off x="4495755" y="3969551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6" name="Straight Connector 125"/>
                <p:cNvCxnSpPr/>
                <p:nvPr/>
              </p:nvCxnSpPr>
              <p:spPr bwMode="auto">
                <a:xfrm>
                  <a:off x="4495755" y="4088083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" name="Straight Connector 126"/>
                <p:cNvCxnSpPr/>
                <p:nvPr/>
              </p:nvCxnSpPr>
              <p:spPr bwMode="auto">
                <a:xfrm>
                  <a:off x="4495755" y="4206615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8" name="Straight Connector 127"/>
                <p:cNvCxnSpPr/>
                <p:nvPr/>
              </p:nvCxnSpPr>
              <p:spPr bwMode="auto">
                <a:xfrm>
                  <a:off x="4495755" y="4325147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9" name="Straight Connector 128"/>
                <p:cNvCxnSpPr/>
                <p:nvPr/>
              </p:nvCxnSpPr>
              <p:spPr bwMode="auto">
                <a:xfrm>
                  <a:off x="4495755" y="4443679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0" name="Straight Connector 129"/>
                <p:cNvCxnSpPr/>
                <p:nvPr/>
              </p:nvCxnSpPr>
              <p:spPr bwMode="auto">
                <a:xfrm>
                  <a:off x="4495755" y="4562211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1" name="Straight Connector 170"/>
                <p:cNvCxnSpPr/>
                <p:nvPr/>
              </p:nvCxnSpPr>
              <p:spPr bwMode="auto">
                <a:xfrm flipV="1">
                  <a:off x="3979334" y="3139827"/>
                  <a:ext cx="516421" cy="59079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FF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2" name="Straight Connector 171"/>
                <p:cNvCxnSpPr/>
                <p:nvPr/>
              </p:nvCxnSpPr>
              <p:spPr bwMode="auto">
                <a:xfrm flipV="1">
                  <a:off x="3979334" y="3198906"/>
                  <a:ext cx="516421" cy="1007709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8" name="Straight Connector 7"/>
            <p:cNvCxnSpPr/>
            <p:nvPr/>
          </p:nvCxnSpPr>
          <p:spPr bwMode="auto">
            <a:xfrm>
              <a:off x="6908800" y="3376891"/>
              <a:ext cx="0" cy="155616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4" name="Straight Connector 163"/>
            <p:cNvCxnSpPr/>
            <p:nvPr/>
          </p:nvCxnSpPr>
          <p:spPr bwMode="auto">
            <a:xfrm>
              <a:off x="7753350" y="3370541"/>
              <a:ext cx="0" cy="155616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Connector 164"/>
            <p:cNvCxnSpPr/>
            <p:nvPr/>
          </p:nvCxnSpPr>
          <p:spPr bwMode="auto">
            <a:xfrm>
              <a:off x="6889750" y="3376891"/>
              <a:ext cx="889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Straight Connector 165"/>
            <p:cNvCxnSpPr/>
            <p:nvPr/>
          </p:nvCxnSpPr>
          <p:spPr bwMode="auto">
            <a:xfrm>
              <a:off x="6889750" y="4938991"/>
              <a:ext cx="889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7" name="Straight Connector 166"/>
            <p:cNvCxnSpPr/>
            <p:nvPr/>
          </p:nvCxnSpPr>
          <p:spPr bwMode="auto">
            <a:xfrm>
              <a:off x="7738535" y="4164142"/>
              <a:ext cx="198965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1" name="Straight Connector 150"/>
            <p:cNvCxnSpPr/>
            <p:nvPr/>
          </p:nvCxnSpPr>
          <p:spPr bwMode="auto">
            <a:xfrm flipV="1">
              <a:off x="6244702" y="5174355"/>
              <a:ext cx="1027968" cy="21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2" name="Straight Connector 151"/>
            <p:cNvCxnSpPr/>
            <p:nvPr/>
          </p:nvCxnSpPr>
          <p:spPr bwMode="auto">
            <a:xfrm>
              <a:off x="7272670" y="4933055"/>
              <a:ext cx="0" cy="2413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2517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6839"/>
            <a:ext cx="8915400" cy="74519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Fetch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Decode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FF"/>
                </a:solidFill>
              </a:rPr>
              <a:t>Ex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8000"/>
                </a:solidFill>
              </a:rPr>
              <a:t> Mem</a:t>
            </a:r>
            <a:r>
              <a:rPr lang="en-US" dirty="0" smtClean="0"/>
              <a:t>, 5)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Write Back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figure-6.9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r="-380" b="19141"/>
          <a:stretch/>
        </p:blipFill>
        <p:spPr>
          <a:xfrm>
            <a:off x="871869" y="1171185"/>
            <a:ext cx="7432159" cy="431308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105312" y="5484274"/>
            <a:ext cx="893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 smtClean="0"/>
              <a:t>Bit strings from all sources of results are routed by M3 and M1 to the appropriate destination register (32-bit </a:t>
            </a:r>
            <a:r>
              <a:rPr lang="en-US" sz="2400" dirty="0" err="1" smtClean="0"/>
              <a:t>pgm</a:t>
            </a:r>
            <a:r>
              <a:rPr lang="en-US" sz="2400" dirty="0" smtClean="0"/>
              <a:t>. ctr. </a:t>
            </a:r>
            <a:r>
              <a:rPr lang="en-US" sz="2400" i="1" dirty="0" smtClean="0"/>
              <a:t>is</a:t>
            </a:r>
            <a:r>
              <a:rPr lang="en-US" sz="2400" dirty="0" smtClean="0"/>
              <a:t> a register).</a:t>
            </a:r>
            <a:br>
              <a:rPr lang="en-US" sz="2400" dirty="0" smtClean="0"/>
            </a:br>
            <a:r>
              <a:rPr lang="en-US" sz="2400" dirty="0" smtClean="0"/>
              <a:t>M3 and M1 control signals are functions of the Opcode.</a:t>
            </a:r>
            <a:endParaRPr lang="en-US" sz="2400" i="1" dirty="0">
              <a:solidFill>
                <a:srgbClr val="0000FF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587500" y="2286000"/>
            <a:ext cx="1816100" cy="3175001"/>
            <a:chOff x="1587500" y="2286000"/>
            <a:chExt cx="1816100" cy="3175001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1612900" y="2286000"/>
              <a:ext cx="0" cy="138778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 flipV="1">
              <a:off x="1587500" y="2983195"/>
              <a:ext cx="67945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/>
            <p:nvPr/>
          </p:nvCxnSpPr>
          <p:spPr bwMode="auto">
            <a:xfrm flipV="1">
              <a:off x="1854200" y="2983196"/>
              <a:ext cx="0" cy="131485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1854200" y="4272655"/>
              <a:ext cx="32385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>
              <a:off x="3035300" y="4653655"/>
              <a:ext cx="3683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/>
            <p:nvPr/>
          </p:nvCxnSpPr>
          <p:spPr bwMode="auto">
            <a:xfrm flipH="1">
              <a:off x="2425700" y="4933055"/>
              <a:ext cx="36830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2178050" y="3852149"/>
              <a:ext cx="0" cy="158345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4" name="Straight Connector 133"/>
            <p:cNvCxnSpPr/>
            <p:nvPr/>
          </p:nvCxnSpPr>
          <p:spPr bwMode="auto">
            <a:xfrm flipH="1">
              <a:off x="2146300" y="3857604"/>
              <a:ext cx="889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Straight Connector 136"/>
            <p:cNvCxnSpPr/>
            <p:nvPr/>
          </p:nvCxnSpPr>
          <p:spPr bwMode="auto">
            <a:xfrm flipH="1">
              <a:off x="2146300" y="5426054"/>
              <a:ext cx="889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Connector 137"/>
            <p:cNvCxnSpPr/>
            <p:nvPr/>
          </p:nvCxnSpPr>
          <p:spPr bwMode="auto">
            <a:xfrm flipV="1">
              <a:off x="3035300" y="3820117"/>
              <a:ext cx="0" cy="164088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1" name="Straight Connector 170"/>
            <p:cNvCxnSpPr/>
            <p:nvPr/>
          </p:nvCxnSpPr>
          <p:spPr bwMode="auto">
            <a:xfrm>
              <a:off x="2178050" y="4272655"/>
              <a:ext cx="247650" cy="63264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0" name="Straight Connector 189"/>
            <p:cNvCxnSpPr/>
            <p:nvPr/>
          </p:nvCxnSpPr>
          <p:spPr bwMode="auto">
            <a:xfrm flipH="1">
              <a:off x="2794000" y="4653655"/>
              <a:ext cx="211394" cy="2667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/>
          <p:cNvGrpSpPr/>
          <p:nvPr/>
        </p:nvGrpSpPr>
        <p:grpSpPr>
          <a:xfrm>
            <a:off x="3403600" y="2784231"/>
            <a:ext cx="2209800" cy="2390124"/>
            <a:chOff x="3403600" y="2784231"/>
            <a:chExt cx="2209800" cy="2390124"/>
          </a:xfrm>
        </p:grpSpPr>
        <p:grpSp>
          <p:nvGrpSpPr>
            <p:cNvPr id="109" name="Group 108"/>
            <p:cNvGrpSpPr/>
            <p:nvPr/>
          </p:nvGrpSpPr>
          <p:grpSpPr>
            <a:xfrm>
              <a:off x="4495755" y="2784231"/>
              <a:ext cx="412774" cy="1777980"/>
              <a:chOff x="4495755" y="2784231"/>
              <a:chExt cx="412774" cy="1777980"/>
            </a:xfrm>
          </p:grpSpPr>
          <p:cxnSp>
            <p:nvCxnSpPr>
              <p:cNvPr id="91" name="Straight Connector 90"/>
              <p:cNvCxnSpPr/>
              <p:nvPr/>
            </p:nvCxnSpPr>
            <p:spPr bwMode="auto">
              <a:xfrm>
                <a:off x="4495755" y="278423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4495755" y="302129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>
                <a:off x="4495755" y="313982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>
                <a:off x="4495755" y="325835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>
                <a:off x="4495755" y="337689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>
                <a:off x="4495755" y="349542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5755" y="361395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4495755" y="373248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>
                <a:off x="4495755" y="385101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>
                <a:off x="4495755" y="396955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4495755" y="4088083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4495755" y="4206615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>
                <a:off x="4495755" y="4325147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Straight Connector 106"/>
              <p:cNvCxnSpPr/>
              <p:nvPr/>
            </p:nvCxnSpPr>
            <p:spPr bwMode="auto">
              <a:xfrm>
                <a:off x="4495755" y="4443679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Straight Connector 107"/>
              <p:cNvCxnSpPr/>
              <p:nvPr/>
            </p:nvCxnSpPr>
            <p:spPr bwMode="auto">
              <a:xfrm>
                <a:off x="4495755" y="4562211"/>
                <a:ext cx="21166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1" name="Straight Connector 190"/>
              <p:cNvCxnSpPr/>
              <p:nvPr/>
            </p:nvCxnSpPr>
            <p:spPr bwMode="auto">
              <a:xfrm flipV="1">
                <a:off x="4707422" y="3597867"/>
                <a:ext cx="177844" cy="13462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" name="Straight Connector 191"/>
              <p:cNvCxnSpPr/>
              <p:nvPr/>
            </p:nvCxnSpPr>
            <p:spPr bwMode="auto">
              <a:xfrm flipV="1">
                <a:off x="4720211" y="3948809"/>
                <a:ext cx="188318" cy="23807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 flipH="1" flipV="1">
              <a:off x="3632200" y="3612255"/>
              <a:ext cx="698500" cy="1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 flipV="1">
              <a:off x="3632200" y="3955155"/>
              <a:ext cx="698500" cy="1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 flipV="1">
              <a:off x="3632200" y="4298055"/>
              <a:ext cx="698500" cy="1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 flipH="1">
              <a:off x="3632202" y="4920355"/>
              <a:ext cx="520698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/>
            <p:nvPr/>
          </p:nvCxnSpPr>
          <p:spPr bwMode="auto">
            <a:xfrm flipH="1">
              <a:off x="3632200" y="5174355"/>
              <a:ext cx="19812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 bwMode="auto">
            <a:xfrm flipH="1">
              <a:off x="4889500" y="3599371"/>
              <a:ext cx="7239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 flipV="1">
              <a:off x="4885266" y="3954787"/>
              <a:ext cx="711200" cy="206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7" name="TextBox 66"/>
            <p:cNvSpPr txBox="1"/>
            <p:nvPr/>
          </p:nvSpPr>
          <p:spPr>
            <a:xfrm>
              <a:off x="4152900" y="4743962"/>
              <a:ext cx="1041400" cy="271869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>
                  <a:solidFill>
                    <a:srgbClr val="0000FF"/>
                  </a:solidFill>
                </a:rPr>
                <a:t>Sign extend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5334000" y="4075383"/>
              <a:ext cx="12700" cy="85767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5194300" y="4905298"/>
              <a:ext cx="1397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>
              <a:off x="5346700" y="4105198"/>
              <a:ext cx="2667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5054600" y="3956855"/>
              <a:ext cx="0" cy="60535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029199" y="4562211"/>
              <a:ext cx="584201" cy="33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/>
            <p:nvPr/>
          </p:nvCxnSpPr>
          <p:spPr bwMode="auto">
            <a:xfrm flipV="1">
              <a:off x="3403600" y="3613955"/>
              <a:ext cx="228600" cy="1039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/>
            <p:cNvCxnSpPr/>
            <p:nvPr/>
          </p:nvCxnSpPr>
          <p:spPr bwMode="auto">
            <a:xfrm flipV="1">
              <a:off x="3403600" y="3941330"/>
              <a:ext cx="228600" cy="71345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Connector 110"/>
            <p:cNvCxnSpPr/>
            <p:nvPr/>
          </p:nvCxnSpPr>
          <p:spPr bwMode="auto">
            <a:xfrm flipV="1">
              <a:off x="3403600" y="4299755"/>
              <a:ext cx="228602" cy="35502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3403600" y="4658180"/>
              <a:ext cx="228602" cy="2748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3403600" y="4653655"/>
              <a:ext cx="228600" cy="5207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Group 44"/>
          <p:cNvGrpSpPr/>
          <p:nvPr/>
        </p:nvGrpSpPr>
        <p:grpSpPr>
          <a:xfrm>
            <a:off x="5596466" y="1695450"/>
            <a:ext cx="1312334" cy="3510655"/>
            <a:chOff x="5723466" y="1568450"/>
            <a:chExt cx="1312334" cy="3510655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6570133" y="3680417"/>
              <a:ext cx="46566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5858933" y="3896317"/>
              <a:ext cx="28151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5744633" y="3470867"/>
              <a:ext cx="39581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D14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5738283" y="4436067"/>
              <a:ext cx="1297517" cy="25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D14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5738283" y="5052017"/>
              <a:ext cx="62441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4D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/>
            <p:nvPr/>
          </p:nvCxnSpPr>
          <p:spPr bwMode="auto">
            <a:xfrm flipV="1">
              <a:off x="6362700" y="4024442"/>
              <a:ext cx="0" cy="105466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4D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/>
            <p:nvPr/>
          </p:nvCxnSpPr>
          <p:spPr bwMode="auto">
            <a:xfrm flipV="1">
              <a:off x="6722533" y="1568450"/>
              <a:ext cx="0" cy="211196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6288616" y="1578567"/>
              <a:ext cx="46566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5723466" y="3725149"/>
              <a:ext cx="0" cy="35446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5841999" y="3788931"/>
              <a:ext cx="0" cy="2355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1" name="Straight Connector 130"/>
            <p:cNvCxnSpPr/>
            <p:nvPr/>
          </p:nvCxnSpPr>
          <p:spPr bwMode="auto">
            <a:xfrm>
              <a:off x="5723466" y="3724019"/>
              <a:ext cx="118533" cy="6491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2" name="Straight Connector 131"/>
            <p:cNvCxnSpPr/>
            <p:nvPr/>
          </p:nvCxnSpPr>
          <p:spPr bwMode="auto">
            <a:xfrm flipV="1">
              <a:off x="5723466" y="4024442"/>
              <a:ext cx="135467" cy="5517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Connector 138"/>
            <p:cNvCxnSpPr/>
            <p:nvPr/>
          </p:nvCxnSpPr>
          <p:spPr bwMode="auto">
            <a:xfrm flipV="1">
              <a:off x="6140450" y="3249891"/>
              <a:ext cx="0" cy="35559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 flipV="1">
              <a:off x="6148917" y="3752815"/>
              <a:ext cx="0" cy="35559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/>
            <p:nvPr/>
          </p:nvCxnSpPr>
          <p:spPr bwMode="auto">
            <a:xfrm flipV="1">
              <a:off x="6570133" y="3442939"/>
              <a:ext cx="1" cy="46057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 flipH="1" flipV="1">
              <a:off x="6140451" y="3249891"/>
              <a:ext cx="429682" cy="19304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6140450" y="3903511"/>
              <a:ext cx="429684" cy="18282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Connector 144"/>
            <p:cNvCxnSpPr/>
            <p:nvPr/>
          </p:nvCxnSpPr>
          <p:spPr bwMode="auto">
            <a:xfrm flipH="1">
              <a:off x="6140450" y="3693117"/>
              <a:ext cx="148166" cy="5969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6" name="Straight Connector 145"/>
            <p:cNvCxnSpPr/>
            <p:nvPr/>
          </p:nvCxnSpPr>
          <p:spPr bwMode="auto">
            <a:xfrm flipH="1" flipV="1">
              <a:off x="6140450" y="3605487"/>
              <a:ext cx="148166" cy="7493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V="1">
              <a:off x="5781447" y="4059880"/>
              <a:ext cx="0" cy="101922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4D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Group 62"/>
          <p:cNvGrpSpPr/>
          <p:nvPr/>
        </p:nvGrpSpPr>
        <p:grpSpPr>
          <a:xfrm>
            <a:off x="1987550" y="1752600"/>
            <a:ext cx="1314450" cy="1505759"/>
            <a:chOff x="1860550" y="1879600"/>
            <a:chExt cx="1314450" cy="1505759"/>
          </a:xfrm>
        </p:grpSpPr>
        <p:cxnSp>
          <p:nvCxnSpPr>
            <p:cNvPr id="147" name="Straight Connector 146"/>
            <p:cNvCxnSpPr/>
            <p:nvPr/>
          </p:nvCxnSpPr>
          <p:spPr bwMode="auto">
            <a:xfrm flipH="1">
              <a:off x="2552700" y="2945099"/>
              <a:ext cx="62230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8" name="Straight Connector 147"/>
            <p:cNvCxnSpPr/>
            <p:nvPr/>
          </p:nvCxnSpPr>
          <p:spPr bwMode="auto">
            <a:xfrm>
              <a:off x="3175000" y="1879600"/>
              <a:ext cx="0" cy="10655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9" name="Straight Connector 148"/>
            <p:cNvCxnSpPr/>
            <p:nvPr/>
          </p:nvCxnSpPr>
          <p:spPr bwMode="auto">
            <a:xfrm>
              <a:off x="2819400" y="1879600"/>
              <a:ext cx="3556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" name="Straight Connector 152"/>
            <p:cNvCxnSpPr/>
            <p:nvPr/>
          </p:nvCxnSpPr>
          <p:spPr bwMode="auto">
            <a:xfrm flipH="1">
              <a:off x="1860550" y="2811749"/>
              <a:ext cx="298450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Connector 153"/>
            <p:cNvCxnSpPr/>
            <p:nvPr/>
          </p:nvCxnSpPr>
          <p:spPr bwMode="auto">
            <a:xfrm>
              <a:off x="2159000" y="2538699"/>
              <a:ext cx="0" cy="3725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4"/>
            <p:cNvCxnSpPr/>
            <p:nvPr/>
          </p:nvCxnSpPr>
          <p:spPr bwMode="auto">
            <a:xfrm>
              <a:off x="2159000" y="3012827"/>
              <a:ext cx="0" cy="3725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5"/>
            <p:cNvCxnSpPr/>
            <p:nvPr/>
          </p:nvCxnSpPr>
          <p:spPr bwMode="auto">
            <a:xfrm>
              <a:off x="2159000" y="2538699"/>
              <a:ext cx="393700" cy="1664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6"/>
            <p:cNvCxnSpPr/>
            <p:nvPr/>
          </p:nvCxnSpPr>
          <p:spPr bwMode="auto">
            <a:xfrm flipV="1">
              <a:off x="2150396" y="3206750"/>
              <a:ext cx="393700" cy="13074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57"/>
            <p:cNvCxnSpPr/>
            <p:nvPr/>
          </p:nvCxnSpPr>
          <p:spPr bwMode="auto">
            <a:xfrm>
              <a:off x="2535492" y="2705100"/>
              <a:ext cx="0" cy="5016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3" name="Straight Connector 182"/>
            <p:cNvCxnSpPr/>
            <p:nvPr/>
          </p:nvCxnSpPr>
          <p:spPr bwMode="auto">
            <a:xfrm flipH="1" flipV="1">
              <a:off x="2150396" y="2911231"/>
              <a:ext cx="161004" cy="5291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4" name="Straight Connector 183"/>
            <p:cNvCxnSpPr/>
            <p:nvPr/>
          </p:nvCxnSpPr>
          <p:spPr bwMode="auto">
            <a:xfrm flipH="1">
              <a:off x="2139950" y="2945099"/>
              <a:ext cx="158750" cy="8466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/>
          <p:cNvGrpSpPr/>
          <p:nvPr/>
        </p:nvGrpSpPr>
        <p:grpSpPr>
          <a:xfrm>
            <a:off x="6237815" y="3370541"/>
            <a:ext cx="2127702" cy="1835564"/>
            <a:chOff x="6237815" y="3370541"/>
            <a:chExt cx="2127702" cy="1835564"/>
          </a:xfrm>
        </p:grpSpPr>
        <p:grpSp>
          <p:nvGrpSpPr>
            <p:cNvPr id="112" name="Group 111"/>
            <p:cNvGrpSpPr/>
            <p:nvPr/>
          </p:nvGrpSpPr>
          <p:grpSpPr>
            <a:xfrm>
              <a:off x="7374469" y="3495423"/>
              <a:ext cx="364066" cy="1337720"/>
              <a:chOff x="7374469" y="3495423"/>
              <a:chExt cx="364066" cy="1337720"/>
            </a:xfrm>
          </p:grpSpPr>
          <p:sp>
            <p:nvSpPr>
              <p:cNvPr id="113" name="Rectangle 112"/>
              <p:cNvSpPr/>
              <p:nvPr/>
            </p:nvSpPr>
            <p:spPr bwMode="auto">
              <a:xfrm>
                <a:off x="7374469" y="3495423"/>
                <a:ext cx="364066" cy="133772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7425221" y="3495423"/>
                <a:ext cx="211667" cy="1337720"/>
                <a:chOff x="4495755" y="2784231"/>
                <a:chExt cx="211667" cy="177798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4495755" y="2784231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4495755" y="2902763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4495755" y="3021295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4495755" y="3139827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>
                  <a:off x="4495755" y="3258359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0" name="Straight Connector 119"/>
                <p:cNvCxnSpPr/>
                <p:nvPr/>
              </p:nvCxnSpPr>
              <p:spPr bwMode="auto">
                <a:xfrm>
                  <a:off x="4495755" y="3376891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1" name="Straight Connector 120"/>
                <p:cNvCxnSpPr/>
                <p:nvPr/>
              </p:nvCxnSpPr>
              <p:spPr bwMode="auto">
                <a:xfrm>
                  <a:off x="4495755" y="3495423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2" name="Straight Connector 121"/>
                <p:cNvCxnSpPr/>
                <p:nvPr/>
              </p:nvCxnSpPr>
              <p:spPr bwMode="auto">
                <a:xfrm>
                  <a:off x="4495755" y="3613955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3" name="Straight Connector 122"/>
                <p:cNvCxnSpPr/>
                <p:nvPr/>
              </p:nvCxnSpPr>
              <p:spPr bwMode="auto">
                <a:xfrm>
                  <a:off x="4495755" y="3732487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4" name="Straight Connector 123"/>
                <p:cNvCxnSpPr/>
                <p:nvPr/>
              </p:nvCxnSpPr>
              <p:spPr bwMode="auto">
                <a:xfrm>
                  <a:off x="4495755" y="3851019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5" name="Straight Connector 124"/>
                <p:cNvCxnSpPr/>
                <p:nvPr/>
              </p:nvCxnSpPr>
              <p:spPr bwMode="auto">
                <a:xfrm>
                  <a:off x="4495755" y="3969551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6" name="Straight Connector 125"/>
                <p:cNvCxnSpPr/>
                <p:nvPr/>
              </p:nvCxnSpPr>
              <p:spPr bwMode="auto">
                <a:xfrm>
                  <a:off x="4495755" y="4088083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" name="Straight Connector 126"/>
                <p:cNvCxnSpPr/>
                <p:nvPr/>
              </p:nvCxnSpPr>
              <p:spPr bwMode="auto">
                <a:xfrm>
                  <a:off x="4495755" y="4206615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8" name="Straight Connector 127"/>
                <p:cNvCxnSpPr/>
                <p:nvPr/>
              </p:nvCxnSpPr>
              <p:spPr bwMode="auto">
                <a:xfrm>
                  <a:off x="4495755" y="4325147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9" name="Straight Connector 128"/>
                <p:cNvCxnSpPr/>
                <p:nvPr/>
              </p:nvCxnSpPr>
              <p:spPr bwMode="auto">
                <a:xfrm>
                  <a:off x="4495755" y="4443679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0" name="Straight Connector 129"/>
                <p:cNvCxnSpPr/>
                <p:nvPr/>
              </p:nvCxnSpPr>
              <p:spPr bwMode="auto">
                <a:xfrm>
                  <a:off x="4495755" y="4562211"/>
                  <a:ext cx="211667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8" name="Straight Connector 7"/>
            <p:cNvCxnSpPr/>
            <p:nvPr/>
          </p:nvCxnSpPr>
          <p:spPr bwMode="auto">
            <a:xfrm>
              <a:off x="6908800" y="3376891"/>
              <a:ext cx="0" cy="155616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4" name="Straight Connector 163"/>
            <p:cNvCxnSpPr/>
            <p:nvPr/>
          </p:nvCxnSpPr>
          <p:spPr bwMode="auto">
            <a:xfrm>
              <a:off x="7753350" y="3370541"/>
              <a:ext cx="0" cy="155616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Connector 164"/>
            <p:cNvCxnSpPr/>
            <p:nvPr/>
          </p:nvCxnSpPr>
          <p:spPr bwMode="auto">
            <a:xfrm>
              <a:off x="6889750" y="3376891"/>
              <a:ext cx="889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Straight Connector 165"/>
            <p:cNvCxnSpPr/>
            <p:nvPr/>
          </p:nvCxnSpPr>
          <p:spPr bwMode="auto">
            <a:xfrm>
              <a:off x="6889750" y="4938991"/>
              <a:ext cx="8890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7" name="Straight Connector 166"/>
            <p:cNvCxnSpPr/>
            <p:nvPr/>
          </p:nvCxnSpPr>
          <p:spPr bwMode="auto">
            <a:xfrm>
              <a:off x="7738535" y="4164142"/>
              <a:ext cx="198965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58"/>
            <p:cNvCxnSpPr/>
            <p:nvPr/>
          </p:nvCxnSpPr>
          <p:spPr bwMode="auto">
            <a:xfrm>
              <a:off x="6237815" y="5176060"/>
              <a:ext cx="21277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59"/>
            <p:cNvCxnSpPr/>
            <p:nvPr/>
          </p:nvCxnSpPr>
          <p:spPr bwMode="auto">
            <a:xfrm flipH="1">
              <a:off x="7289800" y="4933055"/>
              <a:ext cx="1" cy="27305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Group 46"/>
          <p:cNvGrpSpPr/>
          <p:nvPr/>
        </p:nvGrpSpPr>
        <p:grpSpPr>
          <a:xfrm>
            <a:off x="6117220" y="1517650"/>
            <a:ext cx="2248297" cy="3654288"/>
            <a:chOff x="5990220" y="1644650"/>
            <a:chExt cx="2248297" cy="3654288"/>
          </a:xfrm>
        </p:grpSpPr>
        <p:cxnSp>
          <p:nvCxnSpPr>
            <p:cNvPr id="169" name="Straight Connector 168"/>
            <p:cNvCxnSpPr/>
            <p:nvPr/>
          </p:nvCxnSpPr>
          <p:spPr bwMode="auto">
            <a:xfrm flipH="1">
              <a:off x="6034616" y="1676400"/>
              <a:ext cx="194733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2" name="Straight Connector 171"/>
            <p:cNvCxnSpPr/>
            <p:nvPr/>
          </p:nvCxnSpPr>
          <p:spPr bwMode="auto">
            <a:xfrm flipV="1">
              <a:off x="5990220" y="1921076"/>
              <a:ext cx="0" cy="40511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Straight Connector 161"/>
            <p:cNvCxnSpPr/>
            <p:nvPr/>
          </p:nvCxnSpPr>
          <p:spPr bwMode="auto">
            <a:xfrm>
              <a:off x="5990220" y="2326190"/>
              <a:ext cx="2248297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8" name="Straight Connector 167"/>
            <p:cNvCxnSpPr/>
            <p:nvPr/>
          </p:nvCxnSpPr>
          <p:spPr bwMode="auto">
            <a:xfrm flipV="1">
              <a:off x="7981950" y="1644650"/>
              <a:ext cx="0" cy="263379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Connector 160"/>
            <p:cNvCxnSpPr/>
            <p:nvPr/>
          </p:nvCxnSpPr>
          <p:spPr bwMode="auto">
            <a:xfrm flipV="1">
              <a:off x="8238517" y="2326190"/>
              <a:ext cx="0" cy="297274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7810500" y="4291142"/>
              <a:ext cx="18415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Group 22"/>
          <p:cNvGrpSpPr/>
          <p:nvPr/>
        </p:nvGrpSpPr>
        <p:grpSpPr>
          <a:xfrm>
            <a:off x="2870522" y="1631950"/>
            <a:ext cx="3245361" cy="1205202"/>
            <a:chOff x="2870522" y="1631950"/>
            <a:chExt cx="3245361" cy="1205202"/>
          </a:xfrm>
        </p:grpSpPr>
        <p:grpSp>
          <p:nvGrpSpPr>
            <p:cNvPr id="46" name="Group 45"/>
            <p:cNvGrpSpPr/>
            <p:nvPr/>
          </p:nvGrpSpPr>
          <p:grpSpPr>
            <a:xfrm>
              <a:off x="3193310" y="1638300"/>
              <a:ext cx="2919269" cy="1198852"/>
              <a:chOff x="3313960" y="1504950"/>
              <a:chExt cx="2919269" cy="1198852"/>
            </a:xfrm>
          </p:grpSpPr>
          <p:cxnSp>
            <p:nvCxnSpPr>
              <p:cNvPr id="179" name="Straight Connector 178"/>
              <p:cNvCxnSpPr/>
              <p:nvPr/>
            </p:nvCxnSpPr>
            <p:spPr bwMode="auto">
              <a:xfrm>
                <a:off x="3313960" y="1504950"/>
                <a:ext cx="2919269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66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1" name="Straight Connector 180"/>
              <p:cNvCxnSpPr/>
              <p:nvPr/>
            </p:nvCxnSpPr>
            <p:spPr bwMode="auto">
              <a:xfrm flipV="1">
                <a:off x="3759200" y="1517650"/>
                <a:ext cx="0" cy="115440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66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flipH="1">
                <a:off x="3727450" y="2703802"/>
                <a:ext cx="63500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66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9" name="Group 48"/>
            <p:cNvGrpSpPr/>
            <p:nvPr/>
          </p:nvGrpSpPr>
          <p:grpSpPr>
            <a:xfrm>
              <a:off x="2870522" y="1631950"/>
              <a:ext cx="3245361" cy="1205202"/>
              <a:chOff x="2737172" y="1618120"/>
              <a:chExt cx="3245361" cy="1205202"/>
            </a:xfrm>
          </p:grpSpPr>
          <p:cxnSp>
            <p:nvCxnSpPr>
              <p:cNvPr id="170" name="Straight Connector 169"/>
              <p:cNvCxnSpPr/>
              <p:nvPr/>
            </p:nvCxnSpPr>
            <p:spPr bwMode="auto">
              <a:xfrm flipH="1">
                <a:off x="2872044" y="1624470"/>
                <a:ext cx="303332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 flipV="1">
                <a:off x="3505200" y="1618120"/>
                <a:ext cx="0" cy="10528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" name="Straight Connector 173"/>
              <p:cNvCxnSpPr/>
              <p:nvPr/>
            </p:nvCxnSpPr>
            <p:spPr bwMode="auto">
              <a:xfrm flipH="1">
                <a:off x="3473450" y="2823322"/>
                <a:ext cx="738854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>
                <a:off x="2737172" y="2187766"/>
                <a:ext cx="324536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accent1">
                    <a:lumMod val="5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9" name="Straight Connector 188"/>
              <p:cNvCxnSpPr/>
              <p:nvPr/>
            </p:nvCxnSpPr>
            <p:spPr bwMode="auto">
              <a:xfrm flipH="1">
                <a:off x="2737173" y="1832332"/>
                <a:ext cx="1" cy="353028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accent1">
                    <a:lumMod val="5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" name="Group 16"/>
          <p:cNvGrpSpPr/>
          <p:nvPr/>
        </p:nvGrpSpPr>
        <p:grpSpPr>
          <a:xfrm>
            <a:off x="1085850" y="1688389"/>
            <a:ext cx="1743996" cy="1959997"/>
            <a:chOff x="1085850" y="1688389"/>
            <a:chExt cx="1743996" cy="1959997"/>
          </a:xfrm>
        </p:grpSpPr>
        <p:grpSp>
          <p:nvGrpSpPr>
            <p:cNvPr id="65" name="Group 64"/>
            <p:cNvGrpSpPr/>
            <p:nvPr/>
          </p:nvGrpSpPr>
          <p:grpSpPr>
            <a:xfrm>
              <a:off x="1085850" y="1693333"/>
              <a:ext cx="1743996" cy="1955053"/>
              <a:chOff x="958850" y="1820333"/>
              <a:chExt cx="1743996" cy="1955053"/>
            </a:xfrm>
          </p:grpSpPr>
          <p:cxnSp>
            <p:nvCxnSpPr>
              <p:cNvPr id="150" name="Straight Connector 149"/>
              <p:cNvCxnSpPr/>
              <p:nvPr/>
            </p:nvCxnSpPr>
            <p:spPr bwMode="auto">
              <a:xfrm>
                <a:off x="958850" y="1820333"/>
                <a:ext cx="1743996" cy="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660066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>
                <a:off x="975784" y="1845730"/>
                <a:ext cx="0" cy="126446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660066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958850" y="3103845"/>
                <a:ext cx="349250" cy="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660066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>
                <a:off x="1375834" y="2402689"/>
                <a:ext cx="0" cy="1372697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660066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2" name="Group 61"/>
            <p:cNvGrpSpPr/>
            <p:nvPr/>
          </p:nvGrpSpPr>
          <p:grpSpPr>
            <a:xfrm>
              <a:off x="1103227" y="1688389"/>
              <a:ext cx="1671154" cy="1649120"/>
              <a:chOff x="1548666" y="1477051"/>
              <a:chExt cx="1671154" cy="1649120"/>
            </a:xfrm>
          </p:grpSpPr>
          <p:cxnSp>
            <p:nvCxnSpPr>
              <p:cNvPr id="175" name="Straight Connector 174"/>
              <p:cNvCxnSpPr/>
              <p:nvPr/>
            </p:nvCxnSpPr>
            <p:spPr bwMode="auto">
              <a:xfrm flipH="1">
                <a:off x="1564909" y="1478921"/>
                <a:ext cx="1654911" cy="17635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66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6" name="Straight Connector 175"/>
              <p:cNvCxnSpPr/>
              <p:nvPr/>
            </p:nvCxnSpPr>
            <p:spPr bwMode="auto">
              <a:xfrm flipV="1">
                <a:off x="1548666" y="1477051"/>
                <a:ext cx="0" cy="112572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66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7" name="Straight Connector 176"/>
              <p:cNvCxnSpPr/>
              <p:nvPr/>
            </p:nvCxnSpPr>
            <p:spPr bwMode="auto">
              <a:xfrm>
                <a:off x="1637566" y="2761312"/>
                <a:ext cx="28878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66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8" name="Straight Connector 177"/>
              <p:cNvCxnSpPr/>
              <p:nvPr/>
            </p:nvCxnSpPr>
            <p:spPr bwMode="auto">
              <a:xfrm flipV="1">
                <a:off x="1953320" y="1967931"/>
                <a:ext cx="0" cy="115824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66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82" name="Group 81"/>
          <p:cNvGrpSpPr/>
          <p:nvPr/>
        </p:nvGrpSpPr>
        <p:grpSpPr>
          <a:xfrm>
            <a:off x="4330700" y="2898531"/>
            <a:ext cx="381000" cy="1401224"/>
            <a:chOff x="4330700" y="2898531"/>
            <a:chExt cx="381000" cy="1401224"/>
          </a:xfrm>
        </p:grpSpPr>
        <p:cxnSp>
          <p:nvCxnSpPr>
            <p:cNvPr id="187" name="Straight Connector 186"/>
            <p:cNvCxnSpPr/>
            <p:nvPr/>
          </p:nvCxnSpPr>
          <p:spPr bwMode="auto">
            <a:xfrm>
              <a:off x="4483100" y="2898531"/>
              <a:ext cx="224322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" name="Straight Connector 187"/>
            <p:cNvCxnSpPr/>
            <p:nvPr/>
          </p:nvCxnSpPr>
          <p:spPr bwMode="auto">
            <a:xfrm flipH="1">
              <a:off x="4476750" y="2900649"/>
              <a:ext cx="23495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66FF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" name="Straight Connector 184"/>
            <p:cNvCxnSpPr/>
            <p:nvPr/>
          </p:nvCxnSpPr>
          <p:spPr bwMode="auto">
            <a:xfrm flipV="1">
              <a:off x="4330700" y="2902763"/>
              <a:ext cx="165055" cy="139699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2016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23508</TotalTime>
  <Words>1043</Words>
  <Application>Microsoft Macintosh PowerPoint</Application>
  <PresentationFormat>On-screen Show (4:3)</PresentationFormat>
  <Paragraphs>228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Microsoft Sans Serif</vt:lpstr>
      <vt:lpstr>ＭＳ Ｐゴシック</vt:lpstr>
      <vt:lpstr>Palatino</vt:lpstr>
      <vt:lpstr>Times New Roman</vt:lpstr>
      <vt:lpstr>Trebuchet MS</vt:lpstr>
      <vt:lpstr>Wingdings</vt:lpstr>
      <vt:lpstr>Arial</vt:lpstr>
      <vt:lpstr>TM10203755</vt:lpstr>
      <vt:lpstr>Lecture 22 – More speed using pipelining </vt:lpstr>
      <vt:lpstr>Assignment for today</vt:lpstr>
      <vt:lpstr>Announcements</vt:lpstr>
      <vt:lpstr>Look for steps within fetch-execute cycle</vt:lpstr>
      <vt:lpstr>1) Fetch an instruction and compute the Default_Next_Instruction_Pointer</vt:lpstr>
      <vt:lpstr>1) Fetch, 2) Decode instr., access operands, and sign extend offset</vt:lpstr>
      <vt:lpstr>1) Fetch, 2) Decode, 3) Execute instr.</vt:lpstr>
      <vt:lpstr>Fetch, Decode, Ex, 4) access Data Mem</vt:lpstr>
      <vt:lpstr>Fetch, Decode, Ex, Mem, 5) Write Back</vt:lpstr>
      <vt:lpstr>One-instruction-per-clock-cycle design</vt:lpstr>
      <vt:lpstr>Processor design criteria</vt:lpstr>
      <vt:lpstr>Example:  time to do laundry</vt:lpstr>
      <vt:lpstr>One-load-at-a-time process (sequential)</vt:lpstr>
      <vt:lpstr>Laundry pipelining</vt:lpstr>
      <vt:lpstr>Pipelining terminology</vt:lpstr>
      <vt:lpstr>Pipelining key characteristics</vt:lpstr>
      <vt:lpstr>Pipelining a processor circuit</vt:lpstr>
      <vt:lpstr>Pipelined design (text Fig. 5.3)</vt:lpstr>
      <vt:lpstr>The secret to completing instructions more rapidly?   (Do less per clock cycle)</vt:lpstr>
      <vt:lpstr>What does each stage do?</vt:lpstr>
      <vt:lpstr>Clocking the stage registers</vt:lpstr>
      <vt:lpstr>Clocking the stage registers</vt:lpstr>
    </vt:vector>
  </TitlesOfParts>
  <Company>Purdue University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666</cp:revision>
  <dcterms:created xsi:type="dcterms:W3CDTF">2017-01-09T11:24:18Z</dcterms:created>
  <dcterms:modified xsi:type="dcterms:W3CDTF">2017-10-12T14:33:02Z</dcterms:modified>
</cp:coreProperties>
</file>