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8"/>
  </p:notesMasterIdLst>
  <p:sldIdLst>
    <p:sldId id="1524" r:id="rId2"/>
    <p:sldId id="1529" r:id="rId3"/>
    <p:sldId id="884" r:id="rId4"/>
    <p:sldId id="885" r:id="rId5"/>
    <p:sldId id="886" r:id="rId6"/>
    <p:sldId id="887" r:id="rId7"/>
    <p:sldId id="888" r:id="rId8"/>
    <p:sldId id="889" r:id="rId9"/>
    <p:sldId id="890" r:id="rId10"/>
    <p:sldId id="891" r:id="rId11"/>
    <p:sldId id="892" r:id="rId12"/>
    <p:sldId id="893" r:id="rId13"/>
    <p:sldId id="894" r:id="rId14"/>
    <p:sldId id="895" r:id="rId15"/>
    <p:sldId id="896" r:id="rId16"/>
    <p:sldId id="897" r:id="rId17"/>
    <p:sldId id="898" r:id="rId18"/>
    <p:sldId id="900" r:id="rId19"/>
    <p:sldId id="1530" r:id="rId20"/>
    <p:sldId id="901" r:id="rId21"/>
    <p:sldId id="1525" r:id="rId22"/>
    <p:sldId id="1527" r:id="rId23"/>
    <p:sldId id="1528" r:id="rId24"/>
    <p:sldId id="1533" r:id="rId25"/>
    <p:sldId id="902" r:id="rId26"/>
    <p:sldId id="903" r:id="rId27"/>
    <p:sldId id="904" r:id="rId28"/>
    <p:sldId id="905" r:id="rId29"/>
    <p:sldId id="906" r:id="rId30"/>
    <p:sldId id="907" r:id="rId31"/>
    <p:sldId id="908" r:id="rId32"/>
    <p:sldId id="909" r:id="rId33"/>
    <p:sldId id="910" r:id="rId34"/>
    <p:sldId id="911" r:id="rId35"/>
    <p:sldId id="912" r:id="rId36"/>
    <p:sldId id="914" r:id="rId37"/>
    <p:sldId id="1531" r:id="rId38"/>
    <p:sldId id="915" r:id="rId39"/>
    <p:sldId id="916" r:id="rId40"/>
    <p:sldId id="917" r:id="rId41"/>
    <p:sldId id="918" r:id="rId42"/>
    <p:sldId id="919" r:id="rId43"/>
    <p:sldId id="920" r:id="rId44"/>
    <p:sldId id="921" r:id="rId45"/>
    <p:sldId id="1523" r:id="rId46"/>
    <p:sldId id="924" r:id="rId47"/>
    <p:sldId id="925" r:id="rId48"/>
    <p:sldId id="926" r:id="rId49"/>
    <p:sldId id="927" r:id="rId50"/>
    <p:sldId id="928" r:id="rId51"/>
    <p:sldId id="929" r:id="rId52"/>
    <p:sldId id="930" r:id="rId53"/>
    <p:sldId id="931" r:id="rId54"/>
    <p:sldId id="932" r:id="rId55"/>
    <p:sldId id="933" r:id="rId56"/>
    <p:sldId id="934" r:id="rId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009051"/>
    <a:srgbClr val="FF9300"/>
    <a:srgbClr val="7030A0"/>
    <a:srgbClr val="CC9900"/>
    <a:srgbClr val="B3B3B3"/>
    <a:srgbClr val="0096FF"/>
    <a:srgbClr val="FC6400"/>
    <a:srgbClr val="FFFFFF"/>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5722"/>
    <p:restoredTop sz="91404"/>
  </p:normalViewPr>
  <p:slideViewPr>
    <p:cSldViewPr snapToGrid="0" snapToObjects="1">
      <p:cViewPr>
        <p:scale>
          <a:sx n="160" d="100"/>
          <a:sy n="160" d="100"/>
        </p:scale>
        <p:origin x="3168" y="1168"/>
      </p:cViewPr>
      <p:guideLst>
        <p:guide orient="horz" pos="2160"/>
        <p:guide pos="2880"/>
      </p:guideLst>
    </p:cSldViewPr>
  </p:slideViewPr>
  <p:notesTextViewPr>
    <p:cViewPr>
      <p:scale>
        <a:sx n="100" d="100"/>
        <a:sy n="100" d="100"/>
      </p:scale>
      <p:origin x="0" y="0"/>
    </p:cViewPr>
  </p:notesTextViewPr>
  <p:sorterViewPr>
    <p:cViewPr>
      <p:scale>
        <a:sx n="120" d="100"/>
        <a:sy n="120" d="100"/>
      </p:scale>
      <p:origin x="0" y="802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946FA2-1D2A-6549-80D6-0C23207994F6}" type="datetimeFigureOut">
              <a:rPr lang="en-US" smtClean="0"/>
              <a:t>10/19/17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8E491D-C553-0E47-B5E2-359F38712AA4}" type="slidenum">
              <a:rPr lang="en-US" smtClean="0"/>
              <a:t>‹#›</a:t>
            </a:fld>
            <a:endParaRPr lang="en-US"/>
          </a:p>
        </p:txBody>
      </p:sp>
    </p:spTree>
    <p:extLst>
      <p:ext uri="{BB962C8B-B14F-4D97-AF65-F5344CB8AC3E}">
        <p14:creationId xmlns:p14="http://schemas.microsoft.com/office/powerpoint/2010/main" val="13866300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walk the path before you know</a:t>
            </a:r>
            <a:r>
              <a:rPr lang="en-US" baseline="0" dirty="0" smtClean="0"/>
              <a:t> the path.</a:t>
            </a:r>
          </a:p>
          <a:p>
            <a:r>
              <a:rPr lang="en-US" baseline="0" dirty="0" smtClean="0"/>
              <a:t>Speculative fetch can obtain the correct instructions before it is certain that they are the correct instructions to execute.</a:t>
            </a:r>
            <a:endParaRPr lang="en-US" dirty="0"/>
          </a:p>
        </p:txBody>
      </p:sp>
      <p:sp>
        <p:nvSpPr>
          <p:cNvPr id="4" name="Slide Number Placeholder 3"/>
          <p:cNvSpPr>
            <a:spLocks noGrp="1"/>
          </p:cNvSpPr>
          <p:nvPr>
            <p:ph type="sldNum" sz="quarter" idx="10"/>
          </p:nvPr>
        </p:nvSpPr>
        <p:spPr/>
        <p:txBody>
          <a:bodyPr/>
          <a:lstStyle/>
          <a:p>
            <a:fld id="{308E491D-C553-0E47-B5E2-359F38712AA4}" type="slidenum">
              <a:rPr lang="en-US" smtClean="0"/>
              <a:t>6</a:t>
            </a:fld>
            <a:endParaRPr lang="en-US"/>
          </a:p>
        </p:txBody>
      </p:sp>
    </p:spTree>
    <p:extLst>
      <p:ext uri="{BB962C8B-B14F-4D97-AF65-F5344CB8AC3E}">
        <p14:creationId xmlns:p14="http://schemas.microsoft.com/office/powerpoint/2010/main" val="1943566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a:t>
            </a:r>
            <a:r>
              <a:rPr lang="en-US" baseline="0" dirty="0" smtClean="0"/>
              <a:t> 3 stall cycles per dependence this snippet of code will run quite slowly.</a:t>
            </a:r>
          </a:p>
          <a:p>
            <a:r>
              <a:rPr lang="en-US" baseline="0" dirty="0" smtClean="0"/>
              <a:t>Finding a better way is becoming imperative.</a:t>
            </a:r>
            <a:endParaRPr lang="en-US" dirty="0"/>
          </a:p>
        </p:txBody>
      </p:sp>
      <p:sp>
        <p:nvSpPr>
          <p:cNvPr id="4" name="Slide Number Placeholder 3"/>
          <p:cNvSpPr>
            <a:spLocks noGrp="1"/>
          </p:cNvSpPr>
          <p:nvPr>
            <p:ph type="sldNum" sz="quarter" idx="10"/>
          </p:nvPr>
        </p:nvSpPr>
        <p:spPr/>
        <p:txBody>
          <a:bodyPr/>
          <a:lstStyle/>
          <a:p>
            <a:fld id="{308E491D-C553-0E47-B5E2-359F38712AA4}" type="slidenum">
              <a:rPr lang="en-US" smtClean="0"/>
              <a:t>33</a:t>
            </a:fld>
            <a:endParaRPr lang="en-US"/>
          </a:p>
        </p:txBody>
      </p:sp>
    </p:spTree>
    <p:extLst>
      <p:ext uri="{BB962C8B-B14F-4D97-AF65-F5344CB8AC3E}">
        <p14:creationId xmlns:p14="http://schemas.microsoft.com/office/powerpoint/2010/main" val="1556857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C7B1E2-4BBE-174E-B8CA-93A6A3395CEE}" type="slidenum">
              <a:rPr lang="en-US" smtClean="0"/>
              <a:t>54</a:t>
            </a:fld>
            <a:endParaRPr lang="en-US"/>
          </a:p>
        </p:txBody>
      </p:sp>
    </p:spTree>
    <p:extLst>
      <p:ext uri="{BB962C8B-B14F-4D97-AF65-F5344CB8AC3E}">
        <p14:creationId xmlns:p14="http://schemas.microsoft.com/office/powerpoint/2010/main" val="224379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1957 – John Backus led team that developed the FORTRAN</a:t>
            </a:r>
            <a:r>
              <a:rPr lang="en-US" baseline="0" dirty="0" smtClean="0"/>
              <a:t> compiler, regarded as the first complete compiler.</a:t>
            </a:r>
            <a:endParaRPr lang="en-US" dirty="0"/>
          </a:p>
        </p:txBody>
      </p:sp>
      <p:sp>
        <p:nvSpPr>
          <p:cNvPr id="4" name="Slide Number Placeholder 3"/>
          <p:cNvSpPr>
            <a:spLocks noGrp="1"/>
          </p:cNvSpPr>
          <p:nvPr>
            <p:ph type="sldNum" sz="quarter" idx="10"/>
          </p:nvPr>
        </p:nvSpPr>
        <p:spPr/>
        <p:txBody>
          <a:bodyPr/>
          <a:lstStyle/>
          <a:p>
            <a:fld id="{DAC7B1E2-4BBE-174E-B8CA-93A6A3395CEE}" type="slidenum">
              <a:rPr lang="en-US" smtClean="0"/>
              <a:t>55</a:t>
            </a:fld>
            <a:endParaRPr lang="en-US"/>
          </a:p>
        </p:txBody>
      </p:sp>
    </p:spTree>
    <p:extLst>
      <p:ext uri="{BB962C8B-B14F-4D97-AF65-F5344CB8AC3E}">
        <p14:creationId xmlns:p14="http://schemas.microsoft.com/office/powerpoint/2010/main" val="2082196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8070" name="Rectangle 6"/>
          <p:cNvSpPr>
            <a:spLocks noGrp="1" noChangeArrowheads="1"/>
          </p:cNvSpPr>
          <p:nvPr>
            <p:ph type="subTitle" idx="1"/>
          </p:nvPr>
        </p:nvSpPr>
        <p:spPr>
          <a:xfrm>
            <a:off x="2689440" y="3581400"/>
            <a:ext cx="5235138" cy="1905000"/>
          </a:xfrm>
        </p:spPr>
        <p:txBody>
          <a:bodyPr/>
          <a:lstStyle>
            <a:lvl1pPr marL="0" indent="0">
              <a:buFont typeface="Wingdings" charset="0"/>
              <a:buNone/>
              <a:defRPr sz="2800">
                <a:latin typeface="Palatino"/>
                <a:cs typeface="Palatino"/>
              </a:defRPr>
            </a:lvl1pPr>
          </a:lstStyle>
          <a:p>
            <a:pPr lvl="0"/>
            <a:r>
              <a:rPr lang="en-US" noProof="0" dirty="0" smtClean="0"/>
              <a:t>Click to edit Master subtitle style</a:t>
            </a:r>
          </a:p>
        </p:txBody>
      </p:sp>
      <p:sp>
        <p:nvSpPr>
          <p:cNvPr id="88071" name="Rectangle 7"/>
          <p:cNvSpPr>
            <a:spLocks noGrp="1" noChangeArrowheads="1"/>
          </p:cNvSpPr>
          <p:nvPr>
            <p:ph type="dt" sz="half" idx="2"/>
          </p:nvPr>
        </p:nvSpPr>
        <p:spPr>
          <a:xfrm>
            <a:off x="685800" y="6512284"/>
            <a:ext cx="1966344" cy="193316"/>
          </a:xfrm>
        </p:spPr>
        <p:txBody>
          <a:bodyPr/>
          <a:lstStyle>
            <a:lvl1pPr>
              <a:defRPr/>
            </a:lvl1pPr>
          </a:lstStyle>
          <a:p>
            <a:r>
              <a:rPr lang="en-US" smtClean="0"/>
              <a:t>© 2017 by George B. Adams III</a:t>
            </a:r>
            <a:endParaRPr lang="en-US" dirty="0"/>
          </a:p>
        </p:txBody>
      </p:sp>
      <p:sp>
        <p:nvSpPr>
          <p:cNvPr id="88072" name="Rectangle 8"/>
          <p:cNvSpPr>
            <a:spLocks noGrp="1" noChangeArrowheads="1"/>
          </p:cNvSpPr>
          <p:nvPr>
            <p:ph type="ftr" sz="quarter" idx="3"/>
          </p:nvPr>
        </p:nvSpPr>
        <p:spPr>
          <a:xfrm>
            <a:off x="3124200" y="6248400"/>
            <a:ext cx="2895600" cy="457200"/>
          </a:xfrm>
        </p:spPr>
        <p:txBody>
          <a:bodyPr/>
          <a:lstStyle>
            <a:lvl1pPr>
              <a:defRPr/>
            </a:lvl1pPr>
          </a:lstStyle>
          <a:p>
            <a:endParaRPr lang="en-US">
              <a:solidFill>
                <a:srgbClr val="292929"/>
              </a:solidFill>
            </a:endParaRPr>
          </a:p>
        </p:txBody>
      </p:sp>
      <p:sp>
        <p:nvSpPr>
          <p:cNvPr id="88073" name="Rectangle 9"/>
          <p:cNvSpPr>
            <a:spLocks noGrp="1" noChangeArrowheads="1"/>
          </p:cNvSpPr>
          <p:nvPr>
            <p:ph type="sldNum" sz="quarter" idx="4"/>
          </p:nvPr>
        </p:nvSpPr>
        <p:spPr>
          <a:xfrm>
            <a:off x="6553200" y="6505254"/>
            <a:ext cx="1905000" cy="200346"/>
          </a:xfrm>
        </p:spPr>
        <p:txBody>
          <a:bodyPr/>
          <a:lstStyle>
            <a:lvl1pPr>
              <a:defRPr/>
            </a:lvl1pPr>
          </a:lstStyle>
          <a:p>
            <a:fld id="{4D2D4257-6C15-224C-8DC2-DCD1A34E52A9}" type="slidenum">
              <a:rPr lang="en-US" smtClean="0"/>
              <a:pPr/>
              <a:t>‹#›</a:t>
            </a:fld>
            <a:endParaRPr lang="en-US" dirty="0"/>
          </a:p>
        </p:txBody>
      </p:sp>
      <p:grpSp>
        <p:nvGrpSpPr>
          <p:cNvPr id="88076" name="Group 12"/>
          <p:cNvGrpSpPr>
            <a:grpSpLocks/>
          </p:cNvGrpSpPr>
          <p:nvPr/>
        </p:nvGrpSpPr>
        <p:grpSpPr bwMode="auto">
          <a:xfrm>
            <a:off x="0" y="914400"/>
            <a:ext cx="8686800" cy="2514600"/>
            <a:chOff x="0" y="576"/>
            <a:chExt cx="5472" cy="1584"/>
          </a:xfrm>
        </p:grpSpPr>
        <p:sp>
          <p:nvSpPr>
            <p:cNvPr id="88066" name="Oval 2"/>
            <p:cNvSpPr>
              <a:spLocks noChangeArrowheads="1"/>
            </p:cNvSpPr>
            <p:nvPr/>
          </p:nvSpPr>
          <p:spPr bwMode="auto">
            <a:xfrm>
              <a:off x="144" y="576"/>
              <a:ext cx="1584" cy="1584"/>
            </a:xfrm>
            <a:prstGeom prst="ellipse">
              <a:avLst/>
            </a:prstGeom>
            <a:noFill/>
            <a:ln w="12700">
              <a:solidFill>
                <a:schemeClr val="accent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914400" fontAlgn="base">
                <a:spcBef>
                  <a:spcPct val="0"/>
                </a:spcBef>
                <a:spcAft>
                  <a:spcPct val="0"/>
                </a:spcAft>
              </a:pPr>
              <a:endParaRPr lang="en-US">
                <a:solidFill>
                  <a:srgbClr val="292929"/>
                </a:solidFill>
                <a:latin typeface="Arial" charset="0"/>
                <a:ea typeface="ＭＳ Ｐゴシック" charset="0"/>
              </a:endParaRPr>
            </a:p>
          </p:txBody>
        </p:sp>
        <p:sp>
          <p:nvSpPr>
            <p:cNvPr id="88067" name="Rectangle 3"/>
            <p:cNvSpPr>
              <a:spLocks noChangeArrowheads="1"/>
            </p:cNvSpPr>
            <p:nvPr/>
          </p:nvSpPr>
          <p:spPr bwMode="hidden">
            <a:xfrm>
              <a:off x="0" y="1056"/>
              <a:ext cx="2976" cy="720"/>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914400" fontAlgn="base">
                <a:spcBef>
                  <a:spcPct val="0"/>
                </a:spcBef>
                <a:spcAft>
                  <a:spcPct val="0"/>
                </a:spcAft>
              </a:pPr>
              <a:endParaRPr lang="en-US" sz="2400">
                <a:solidFill>
                  <a:srgbClr val="292929"/>
                </a:solidFill>
                <a:latin typeface="Times New Roman" charset="0"/>
                <a:ea typeface="ＭＳ Ｐゴシック" charset="0"/>
              </a:endParaRPr>
            </a:p>
          </p:txBody>
        </p:sp>
        <p:sp>
          <p:nvSpPr>
            <p:cNvPr id="88068" name="Rectangle 4"/>
            <p:cNvSpPr>
              <a:spLocks noChangeArrowheads="1"/>
            </p:cNvSpPr>
            <p:nvPr/>
          </p:nvSpPr>
          <p:spPr bwMode="hidden">
            <a:xfrm>
              <a:off x="2496" y="1056"/>
              <a:ext cx="2976" cy="72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914400" fontAlgn="base">
                <a:spcBef>
                  <a:spcPct val="0"/>
                </a:spcBef>
                <a:spcAft>
                  <a:spcPct val="0"/>
                </a:spcAft>
              </a:pPr>
              <a:endParaRPr lang="en-US" sz="2400">
                <a:solidFill>
                  <a:srgbClr val="292929"/>
                </a:solidFill>
                <a:latin typeface="Times New Roman" charset="0"/>
                <a:ea typeface="ＭＳ Ｐゴシック" charset="0"/>
              </a:endParaRPr>
            </a:p>
          </p:txBody>
        </p:sp>
      </p:grpSp>
      <p:sp>
        <p:nvSpPr>
          <p:cNvPr id="88069" name="Rectangle 5"/>
          <p:cNvSpPr>
            <a:spLocks noGrp="1" noChangeArrowheads="1"/>
          </p:cNvSpPr>
          <p:nvPr>
            <p:ph type="ctrTitle"/>
          </p:nvPr>
        </p:nvSpPr>
        <p:spPr>
          <a:xfrm>
            <a:off x="838200" y="1443038"/>
            <a:ext cx="7086600" cy="1600200"/>
          </a:xfrm>
        </p:spPr>
        <p:txBody>
          <a:bodyPr anchor="ctr"/>
          <a:lstStyle>
            <a:lvl1pPr>
              <a:defRPr/>
            </a:lvl1pPr>
          </a:lstStyle>
          <a:p>
            <a:pPr lvl="0"/>
            <a:r>
              <a:rPr lang="en-US" noProof="0" dirty="0" smtClean="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 2017 by George B. Adams III</a:t>
            </a:r>
            <a:endParaRPr lang="en-US"/>
          </a:p>
        </p:txBody>
      </p:sp>
      <p:sp>
        <p:nvSpPr>
          <p:cNvPr id="5" name="Footer Placeholder 4"/>
          <p:cNvSpPr>
            <a:spLocks noGrp="1"/>
          </p:cNvSpPr>
          <p:nvPr>
            <p:ph type="ftr" sz="quarter" idx="11"/>
          </p:nvPr>
        </p:nvSpPr>
        <p:spPr/>
        <p:txBody>
          <a:bodyPr/>
          <a:lstStyle>
            <a:lvl1pPr>
              <a:defRPr/>
            </a:lvl1pPr>
          </a:lstStyle>
          <a:p>
            <a:endParaRPr lang="en-US">
              <a:solidFill>
                <a:srgbClr val="292929"/>
              </a:solidFill>
            </a:endParaRPr>
          </a:p>
        </p:txBody>
      </p:sp>
      <p:sp>
        <p:nvSpPr>
          <p:cNvPr id="6" name="Slide Number Placeholder 5"/>
          <p:cNvSpPr>
            <a:spLocks noGrp="1"/>
          </p:cNvSpPr>
          <p:nvPr>
            <p:ph type="sldNum" sz="quarter" idx="12"/>
          </p:nvPr>
        </p:nvSpPr>
        <p:spPr/>
        <p:txBody>
          <a:bodyPr/>
          <a:lstStyle>
            <a:lvl1pPr>
              <a:defRPr/>
            </a:lvl1pPr>
          </a:lstStyle>
          <a:p>
            <a:fld id="{8D8F17C3-15C2-DE46-A6A4-6FC2E4FFC645}" type="slidenum">
              <a:rPr lang="en-US"/>
              <a:pPr/>
              <a:t>‹#›</a:t>
            </a:fld>
            <a:endParaRPr lang="en-US"/>
          </a:p>
        </p:txBody>
      </p:sp>
    </p:spTree>
    <p:extLst>
      <p:ext uri="{BB962C8B-B14F-4D97-AF65-F5344CB8AC3E}">
        <p14:creationId xmlns:p14="http://schemas.microsoft.com/office/powerpoint/2010/main" val="2720872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1313" y="96838"/>
            <a:ext cx="1919287" cy="59991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31863" y="96838"/>
            <a:ext cx="5607050" cy="5999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 2017 by George B. Adams III</a:t>
            </a:r>
            <a:endParaRPr lang="en-US"/>
          </a:p>
        </p:txBody>
      </p:sp>
      <p:sp>
        <p:nvSpPr>
          <p:cNvPr id="5" name="Footer Placeholder 4"/>
          <p:cNvSpPr>
            <a:spLocks noGrp="1"/>
          </p:cNvSpPr>
          <p:nvPr>
            <p:ph type="ftr" sz="quarter" idx="11"/>
          </p:nvPr>
        </p:nvSpPr>
        <p:spPr/>
        <p:txBody>
          <a:bodyPr/>
          <a:lstStyle>
            <a:lvl1pPr>
              <a:defRPr/>
            </a:lvl1pPr>
          </a:lstStyle>
          <a:p>
            <a:endParaRPr lang="en-US">
              <a:solidFill>
                <a:srgbClr val="292929"/>
              </a:solidFill>
            </a:endParaRPr>
          </a:p>
        </p:txBody>
      </p:sp>
      <p:sp>
        <p:nvSpPr>
          <p:cNvPr id="6" name="Slide Number Placeholder 5"/>
          <p:cNvSpPr>
            <a:spLocks noGrp="1"/>
          </p:cNvSpPr>
          <p:nvPr>
            <p:ph type="sldNum" sz="quarter" idx="12"/>
          </p:nvPr>
        </p:nvSpPr>
        <p:spPr/>
        <p:txBody>
          <a:bodyPr/>
          <a:lstStyle>
            <a:lvl1pPr>
              <a:defRPr/>
            </a:lvl1pPr>
          </a:lstStyle>
          <a:p>
            <a:fld id="{18171EFE-CF74-014A-B355-1FE784D8A8B9}" type="slidenum">
              <a:rPr lang="en-US"/>
              <a:pPr/>
              <a:t>‹#›</a:t>
            </a:fld>
            <a:endParaRPr lang="en-US"/>
          </a:p>
        </p:txBody>
      </p:sp>
    </p:spTree>
    <p:extLst>
      <p:ext uri="{BB962C8B-B14F-4D97-AF65-F5344CB8AC3E}">
        <p14:creationId xmlns:p14="http://schemas.microsoft.com/office/powerpoint/2010/main" val="2892802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 2017 by George B. Adams III</a:t>
            </a:r>
            <a:endParaRPr lang="en-US"/>
          </a:p>
        </p:txBody>
      </p:sp>
      <p:sp>
        <p:nvSpPr>
          <p:cNvPr id="5" name="Footer Placeholder 4"/>
          <p:cNvSpPr>
            <a:spLocks noGrp="1"/>
          </p:cNvSpPr>
          <p:nvPr>
            <p:ph type="ftr" sz="quarter" idx="11"/>
          </p:nvPr>
        </p:nvSpPr>
        <p:spPr/>
        <p:txBody>
          <a:bodyPr/>
          <a:lstStyle>
            <a:lvl1pPr>
              <a:defRPr/>
            </a:lvl1pPr>
          </a:lstStyle>
          <a:p>
            <a:endParaRPr lang="en-US">
              <a:solidFill>
                <a:srgbClr val="292929"/>
              </a:solidFill>
            </a:endParaRPr>
          </a:p>
        </p:txBody>
      </p:sp>
      <p:sp>
        <p:nvSpPr>
          <p:cNvPr id="6" name="Slide Number Placeholder 5"/>
          <p:cNvSpPr>
            <a:spLocks noGrp="1"/>
          </p:cNvSpPr>
          <p:nvPr>
            <p:ph type="sldNum" sz="quarter" idx="12"/>
          </p:nvPr>
        </p:nvSpPr>
        <p:spPr/>
        <p:txBody>
          <a:bodyPr/>
          <a:lstStyle>
            <a:lvl1pPr>
              <a:defRPr/>
            </a:lvl1pPr>
          </a:lstStyle>
          <a:p>
            <a:fld id="{F616CA18-62AE-B34C-A151-070DF961BCFA}" type="slidenum">
              <a:rPr lang="en-US"/>
              <a:pPr/>
              <a:t>‹#›</a:t>
            </a:fld>
            <a:endParaRPr lang="en-US"/>
          </a:p>
        </p:txBody>
      </p:sp>
    </p:spTree>
    <p:extLst>
      <p:ext uri="{BB962C8B-B14F-4D97-AF65-F5344CB8AC3E}">
        <p14:creationId xmlns:p14="http://schemas.microsoft.com/office/powerpoint/2010/main" val="170963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 2017 by George B. Adams III</a:t>
            </a:r>
            <a:endParaRPr lang="en-US"/>
          </a:p>
        </p:txBody>
      </p:sp>
      <p:sp>
        <p:nvSpPr>
          <p:cNvPr id="5" name="Footer Placeholder 4"/>
          <p:cNvSpPr>
            <a:spLocks noGrp="1"/>
          </p:cNvSpPr>
          <p:nvPr>
            <p:ph type="ftr" sz="quarter" idx="11"/>
          </p:nvPr>
        </p:nvSpPr>
        <p:spPr/>
        <p:txBody>
          <a:bodyPr/>
          <a:lstStyle>
            <a:lvl1pPr>
              <a:defRPr/>
            </a:lvl1pPr>
          </a:lstStyle>
          <a:p>
            <a:endParaRPr lang="en-US">
              <a:solidFill>
                <a:srgbClr val="292929"/>
              </a:solidFill>
            </a:endParaRPr>
          </a:p>
        </p:txBody>
      </p:sp>
      <p:sp>
        <p:nvSpPr>
          <p:cNvPr id="6" name="Slide Number Placeholder 5"/>
          <p:cNvSpPr>
            <a:spLocks noGrp="1"/>
          </p:cNvSpPr>
          <p:nvPr>
            <p:ph type="sldNum" sz="quarter" idx="12"/>
          </p:nvPr>
        </p:nvSpPr>
        <p:spPr/>
        <p:txBody>
          <a:bodyPr/>
          <a:lstStyle>
            <a:lvl1pPr>
              <a:defRPr/>
            </a:lvl1pPr>
          </a:lstStyle>
          <a:p>
            <a:fld id="{9064F1BF-07F9-B647-8658-AC5FA594FBAA}" type="slidenum">
              <a:rPr lang="en-US"/>
              <a:pPr/>
              <a:t>‹#›</a:t>
            </a:fld>
            <a:endParaRPr lang="en-US"/>
          </a:p>
        </p:txBody>
      </p:sp>
    </p:spTree>
    <p:extLst>
      <p:ext uri="{BB962C8B-B14F-4D97-AF65-F5344CB8AC3E}">
        <p14:creationId xmlns:p14="http://schemas.microsoft.com/office/powerpoint/2010/main" val="3552151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49325" y="1981200"/>
            <a:ext cx="375443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56163" y="1981200"/>
            <a:ext cx="375443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 2017 by George B. Adams III</a:t>
            </a:r>
            <a:endParaRPr lang="en-US"/>
          </a:p>
        </p:txBody>
      </p:sp>
      <p:sp>
        <p:nvSpPr>
          <p:cNvPr id="6" name="Footer Placeholder 5"/>
          <p:cNvSpPr>
            <a:spLocks noGrp="1"/>
          </p:cNvSpPr>
          <p:nvPr>
            <p:ph type="ftr" sz="quarter" idx="11"/>
          </p:nvPr>
        </p:nvSpPr>
        <p:spPr/>
        <p:txBody>
          <a:bodyPr/>
          <a:lstStyle>
            <a:lvl1pPr>
              <a:defRPr/>
            </a:lvl1pPr>
          </a:lstStyle>
          <a:p>
            <a:endParaRPr lang="en-US">
              <a:solidFill>
                <a:srgbClr val="292929"/>
              </a:solidFill>
            </a:endParaRPr>
          </a:p>
        </p:txBody>
      </p:sp>
      <p:sp>
        <p:nvSpPr>
          <p:cNvPr id="7" name="Slide Number Placeholder 6"/>
          <p:cNvSpPr>
            <a:spLocks noGrp="1"/>
          </p:cNvSpPr>
          <p:nvPr>
            <p:ph type="sldNum" sz="quarter" idx="12"/>
          </p:nvPr>
        </p:nvSpPr>
        <p:spPr/>
        <p:txBody>
          <a:bodyPr/>
          <a:lstStyle>
            <a:lvl1pPr>
              <a:defRPr/>
            </a:lvl1pPr>
          </a:lstStyle>
          <a:p>
            <a:fld id="{BA0F5024-359D-6B46-98D1-05D86B9A129A}" type="slidenum">
              <a:rPr lang="en-US"/>
              <a:pPr/>
              <a:t>‹#›</a:t>
            </a:fld>
            <a:endParaRPr lang="en-US"/>
          </a:p>
        </p:txBody>
      </p:sp>
    </p:spTree>
    <p:extLst>
      <p:ext uri="{BB962C8B-B14F-4D97-AF65-F5344CB8AC3E}">
        <p14:creationId xmlns:p14="http://schemas.microsoft.com/office/powerpoint/2010/main" val="3013379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 2017 by George B. Adams III</a:t>
            </a:r>
            <a:endParaRPr lang="en-US"/>
          </a:p>
        </p:txBody>
      </p:sp>
      <p:sp>
        <p:nvSpPr>
          <p:cNvPr id="8" name="Footer Placeholder 7"/>
          <p:cNvSpPr>
            <a:spLocks noGrp="1"/>
          </p:cNvSpPr>
          <p:nvPr>
            <p:ph type="ftr" sz="quarter" idx="11"/>
          </p:nvPr>
        </p:nvSpPr>
        <p:spPr/>
        <p:txBody>
          <a:bodyPr/>
          <a:lstStyle>
            <a:lvl1pPr>
              <a:defRPr/>
            </a:lvl1pPr>
          </a:lstStyle>
          <a:p>
            <a:endParaRPr lang="en-US">
              <a:solidFill>
                <a:srgbClr val="292929"/>
              </a:solidFill>
            </a:endParaRPr>
          </a:p>
        </p:txBody>
      </p:sp>
      <p:sp>
        <p:nvSpPr>
          <p:cNvPr id="9" name="Slide Number Placeholder 8"/>
          <p:cNvSpPr>
            <a:spLocks noGrp="1"/>
          </p:cNvSpPr>
          <p:nvPr>
            <p:ph type="sldNum" sz="quarter" idx="12"/>
          </p:nvPr>
        </p:nvSpPr>
        <p:spPr/>
        <p:txBody>
          <a:bodyPr/>
          <a:lstStyle>
            <a:lvl1pPr>
              <a:defRPr/>
            </a:lvl1pPr>
          </a:lstStyle>
          <a:p>
            <a:fld id="{44AAC6A8-8C03-6943-85EF-B4FF116F3551}" type="slidenum">
              <a:rPr lang="en-US"/>
              <a:pPr/>
              <a:t>‹#›</a:t>
            </a:fld>
            <a:endParaRPr lang="en-US"/>
          </a:p>
        </p:txBody>
      </p:sp>
    </p:spTree>
    <p:extLst>
      <p:ext uri="{BB962C8B-B14F-4D97-AF65-F5344CB8AC3E}">
        <p14:creationId xmlns:p14="http://schemas.microsoft.com/office/powerpoint/2010/main" val="1843339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 2017 by George B. Adams III</a:t>
            </a:r>
            <a:endParaRPr lang="en-US"/>
          </a:p>
        </p:txBody>
      </p:sp>
      <p:sp>
        <p:nvSpPr>
          <p:cNvPr id="4" name="Footer Placeholder 3"/>
          <p:cNvSpPr>
            <a:spLocks noGrp="1"/>
          </p:cNvSpPr>
          <p:nvPr>
            <p:ph type="ftr" sz="quarter" idx="11"/>
          </p:nvPr>
        </p:nvSpPr>
        <p:spPr/>
        <p:txBody>
          <a:bodyPr/>
          <a:lstStyle>
            <a:lvl1pPr>
              <a:defRPr/>
            </a:lvl1pPr>
          </a:lstStyle>
          <a:p>
            <a:endParaRPr lang="en-US">
              <a:solidFill>
                <a:srgbClr val="292929"/>
              </a:solidFill>
            </a:endParaRPr>
          </a:p>
        </p:txBody>
      </p:sp>
      <p:sp>
        <p:nvSpPr>
          <p:cNvPr id="5" name="Slide Number Placeholder 4"/>
          <p:cNvSpPr>
            <a:spLocks noGrp="1"/>
          </p:cNvSpPr>
          <p:nvPr>
            <p:ph type="sldNum" sz="quarter" idx="12"/>
          </p:nvPr>
        </p:nvSpPr>
        <p:spPr/>
        <p:txBody>
          <a:bodyPr/>
          <a:lstStyle>
            <a:lvl1pPr>
              <a:defRPr/>
            </a:lvl1pPr>
          </a:lstStyle>
          <a:p>
            <a:fld id="{57EC3C6A-BBE0-B94A-B791-E44AA6B2DA5B}" type="slidenum">
              <a:rPr lang="en-US"/>
              <a:pPr/>
              <a:t>‹#›</a:t>
            </a:fld>
            <a:endParaRPr lang="en-US"/>
          </a:p>
        </p:txBody>
      </p:sp>
    </p:spTree>
    <p:extLst>
      <p:ext uri="{BB962C8B-B14F-4D97-AF65-F5344CB8AC3E}">
        <p14:creationId xmlns:p14="http://schemas.microsoft.com/office/powerpoint/2010/main" val="3407501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 2017 by George B. Adams III</a:t>
            </a:r>
            <a:endParaRPr lang="en-US"/>
          </a:p>
        </p:txBody>
      </p:sp>
      <p:sp>
        <p:nvSpPr>
          <p:cNvPr id="3" name="Footer Placeholder 2"/>
          <p:cNvSpPr>
            <a:spLocks noGrp="1"/>
          </p:cNvSpPr>
          <p:nvPr>
            <p:ph type="ftr" sz="quarter" idx="11"/>
          </p:nvPr>
        </p:nvSpPr>
        <p:spPr/>
        <p:txBody>
          <a:bodyPr/>
          <a:lstStyle>
            <a:lvl1pPr>
              <a:defRPr/>
            </a:lvl1pPr>
          </a:lstStyle>
          <a:p>
            <a:endParaRPr lang="en-US">
              <a:solidFill>
                <a:srgbClr val="292929"/>
              </a:solidFill>
            </a:endParaRPr>
          </a:p>
        </p:txBody>
      </p:sp>
      <p:sp>
        <p:nvSpPr>
          <p:cNvPr id="4" name="Slide Number Placeholder 3"/>
          <p:cNvSpPr>
            <a:spLocks noGrp="1"/>
          </p:cNvSpPr>
          <p:nvPr>
            <p:ph type="sldNum" sz="quarter" idx="12"/>
          </p:nvPr>
        </p:nvSpPr>
        <p:spPr/>
        <p:txBody>
          <a:bodyPr/>
          <a:lstStyle>
            <a:lvl1pPr>
              <a:defRPr/>
            </a:lvl1pPr>
          </a:lstStyle>
          <a:p>
            <a:fld id="{01BC6648-A2D1-2B45-B1A1-07A4BC236D8A}" type="slidenum">
              <a:rPr lang="en-US"/>
              <a:pPr/>
              <a:t>‹#›</a:t>
            </a:fld>
            <a:endParaRPr lang="en-US"/>
          </a:p>
        </p:txBody>
      </p:sp>
    </p:spTree>
    <p:extLst>
      <p:ext uri="{BB962C8B-B14F-4D97-AF65-F5344CB8AC3E}">
        <p14:creationId xmlns:p14="http://schemas.microsoft.com/office/powerpoint/2010/main" val="2421537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 2017 by George B. Adams III</a:t>
            </a:r>
            <a:endParaRPr lang="en-US"/>
          </a:p>
        </p:txBody>
      </p:sp>
      <p:sp>
        <p:nvSpPr>
          <p:cNvPr id="6" name="Footer Placeholder 5"/>
          <p:cNvSpPr>
            <a:spLocks noGrp="1"/>
          </p:cNvSpPr>
          <p:nvPr>
            <p:ph type="ftr" sz="quarter" idx="11"/>
          </p:nvPr>
        </p:nvSpPr>
        <p:spPr/>
        <p:txBody>
          <a:bodyPr/>
          <a:lstStyle>
            <a:lvl1pPr>
              <a:defRPr/>
            </a:lvl1pPr>
          </a:lstStyle>
          <a:p>
            <a:endParaRPr lang="en-US">
              <a:solidFill>
                <a:srgbClr val="292929"/>
              </a:solidFill>
            </a:endParaRPr>
          </a:p>
        </p:txBody>
      </p:sp>
      <p:sp>
        <p:nvSpPr>
          <p:cNvPr id="7" name="Slide Number Placeholder 6"/>
          <p:cNvSpPr>
            <a:spLocks noGrp="1"/>
          </p:cNvSpPr>
          <p:nvPr>
            <p:ph type="sldNum" sz="quarter" idx="12"/>
          </p:nvPr>
        </p:nvSpPr>
        <p:spPr/>
        <p:txBody>
          <a:bodyPr/>
          <a:lstStyle>
            <a:lvl1pPr>
              <a:defRPr/>
            </a:lvl1pPr>
          </a:lstStyle>
          <a:p>
            <a:fld id="{C7FE9F4B-0DFF-E349-9FC8-2EF87F8443D2}" type="slidenum">
              <a:rPr lang="en-US"/>
              <a:pPr/>
              <a:t>‹#›</a:t>
            </a:fld>
            <a:endParaRPr lang="en-US"/>
          </a:p>
        </p:txBody>
      </p:sp>
    </p:spTree>
    <p:extLst>
      <p:ext uri="{BB962C8B-B14F-4D97-AF65-F5344CB8AC3E}">
        <p14:creationId xmlns:p14="http://schemas.microsoft.com/office/powerpoint/2010/main" val="189814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 2017 by George B. Adams III</a:t>
            </a:r>
            <a:endParaRPr lang="en-US"/>
          </a:p>
        </p:txBody>
      </p:sp>
      <p:sp>
        <p:nvSpPr>
          <p:cNvPr id="6" name="Footer Placeholder 5"/>
          <p:cNvSpPr>
            <a:spLocks noGrp="1"/>
          </p:cNvSpPr>
          <p:nvPr>
            <p:ph type="ftr" sz="quarter" idx="11"/>
          </p:nvPr>
        </p:nvSpPr>
        <p:spPr/>
        <p:txBody>
          <a:bodyPr/>
          <a:lstStyle>
            <a:lvl1pPr>
              <a:defRPr/>
            </a:lvl1pPr>
          </a:lstStyle>
          <a:p>
            <a:endParaRPr lang="en-US">
              <a:solidFill>
                <a:srgbClr val="292929"/>
              </a:solidFill>
            </a:endParaRPr>
          </a:p>
        </p:txBody>
      </p:sp>
      <p:sp>
        <p:nvSpPr>
          <p:cNvPr id="7" name="Slide Number Placeholder 6"/>
          <p:cNvSpPr>
            <a:spLocks noGrp="1"/>
          </p:cNvSpPr>
          <p:nvPr>
            <p:ph type="sldNum" sz="quarter" idx="12"/>
          </p:nvPr>
        </p:nvSpPr>
        <p:spPr/>
        <p:txBody>
          <a:bodyPr/>
          <a:lstStyle>
            <a:lvl1pPr>
              <a:defRPr/>
            </a:lvl1pPr>
          </a:lstStyle>
          <a:p>
            <a:fld id="{331A1627-C93F-144E-9BE4-AD3FCD384D73}" type="slidenum">
              <a:rPr lang="en-US"/>
              <a:pPr/>
              <a:t>‹#›</a:t>
            </a:fld>
            <a:endParaRPr lang="en-US"/>
          </a:p>
        </p:txBody>
      </p:sp>
    </p:spTree>
    <p:extLst>
      <p:ext uri="{BB962C8B-B14F-4D97-AF65-F5344CB8AC3E}">
        <p14:creationId xmlns:p14="http://schemas.microsoft.com/office/powerpoint/2010/main" val="5157559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0" y="961470"/>
            <a:ext cx="2133600" cy="101600"/>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914400" fontAlgn="base">
              <a:spcBef>
                <a:spcPct val="0"/>
              </a:spcBef>
              <a:spcAft>
                <a:spcPct val="0"/>
              </a:spcAft>
            </a:pPr>
            <a:endParaRPr lang="en-US" sz="2400">
              <a:solidFill>
                <a:srgbClr val="292929"/>
              </a:solidFill>
              <a:latin typeface="Times New Roman" charset="0"/>
              <a:ea typeface="ＭＳ Ｐゴシック" charset="0"/>
            </a:endParaRPr>
          </a:p>
        </p:txBody>
      </p:sp>
      <p:sp>
        <p:nvSpPr>
          <p:cNvPr id="87043" name="Rectangle 3"/>
          <p:cNvSpPr>
            <a:spLocks noChangeArrowheads="1"/>
          </p:cNvSpPr>
          <p:nvPr/>
        </p:nvSpPr>
        <p:spPr bwMode="auto">
          <a:xfrm>
            <a:off x="1447794" y="962950"/>
            <a:ext cx="7239000" cy="1016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914400" fontAlgn="base">
              <a:spcBef>
                <a:spcPct val="0"/>
              </a:spcBef>
              <a:spcAft>
                <a:spcPct val="0"/>
              </a:spcAft>
            </a:pPr>
            <a:endParaRPr lang="en-US" sz="2400">
              <a:solidFill>
                <a:srgbClr val="292929"/>
              </a:solidFill>
              <a:latin typeface="Times New Roman" charset="0"/>
              <a:ea typeface="ＭＳ Ｐゴシック" charset="0"/>
            </a:endParaRPr>
          </a:p>
        </p:txBody>
      </p:sp>
      <p:sp>
        <p:nvSpPr>
          <p:cNvPr id="87044" name="Rectangle 4"/>
          <p:cNvSpPr>
            <a:spLocks noGrp="1" noChangeArrowheads="1"/>
          </p:cNvSpPr>
          <p:nvPr>
            <p:ph type="title"/>
          </p:nvPr>
        </p:nvSpPr>
        <p:spPr bwMode="auto">
          <a:xfrm>
            <a:off x="486830" y="96839"/>
            <a:ext cx="8240861" cy="745196"/>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endParaRPr lang="en-US" dirty="0"/>
          </a:p>
        </p:txBody>
      </p:sp>
      <p:sp>
        <p:nvSpPr>
          <p:cNvPr id="87045" name="Rectangle 5"/>
          <p:cNvSpPr>
            <a:spLocks noGrp="1" noChangeArrowheads="1"/>
          </p:cNvSpPr>
          <p:nvPr>
            <p:ph type="body" idx="1"/>
          </p:nvPr>
        </p:nvSpPr>
        <p:spPr bwMode="auto">
          <a:xfrm>
            <a:off x="486830" y="1171186"/>
            <a:ext cx="8247965" cy="4924814"/>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7046" name="Rectangle 6"/>
          <p:cNvSpPr>
            <a:spLocks noGrp="1" noChangeArrowheads="1"/>
          </p:cNvSpPr>
          <p:nvPr>
            <p:ph type="dt" sz="half" idx="2"/>
          </p:nvPr>
        </p:nvSpPr>
        <p:spPr bwMode="auto">
          <a:xfrm>
            <a:off x="487570" y="6505254"/>
            <a:ext cx="1986676" cy="193316"/>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solidFill>
                  <a:srgbClr val="664D00"/>
                </a:solidFill>
              </a:defRPr>
            </a:lvl1pPr>
          </a:lstStyle>
          <a:p>
            <a:pPr defTabSz="914400" fontAlgn="base">
              <a:spcBef>
                <a:spcPct val="0"/>
              </a:spcBef>
              <a:spcAft>
                <a:spcPct val="0"/>
              </a:spcAft>
            </a:pPr>
            <a:r>
              <a:rPr lang="en-US" smtClean="0">
                <a:latin typeface="Arial" charset="0"/>
                <a:ea typeface="ＭＳ Ｐゴシック" charset="0"/>
              </a:rPr>
              <a:t>© 2017 by George B. Adams III</a:t>
            </a:r>
            <a:endParaRPr lang="en-US" dirty="0">
              <a:latin typeface="Arial" charset="0"/>
              <a:ea typeface="ＭＳ Ｐゴシック" charset="0"/>
            </a:endParaRPr>
          </a:p>
        </p:txBody>
      </p:sp>
      <p:sp>
        <p:nvSpPr>
          <p:cNvPr id="87047" name="Rectangle 7"/>
          <p:cNvSpPr>
            <a:spLocks noGrp="1" noChangeArrowheads="1"/>
          </p:cNvSpPr>
          <p:nvPr>
            <p:ph type="ftr" sz="quarter" idx="3"/>
          </p:nvPr>
        </p:nvSpPr>
        <p:spPr bwMode="auto">
          <a:xfrm>
            <a:off x="3352800" y="6248400"/>
            <a:ext cx="28956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pPr defTabSz="914400" fontAlgn="base">
              <a:spcBef>
                <a:spcPct val="0"/>
              </a:spcBef>
              <a:spcAft>
                <a:spcPct val="0"/>
              </a:spcAft>
            </a:pPr>
            <a:endParaRPr lang="en-US" dirty="0">
              <a:solidFill>
                <a:srgbClr val="292929"/>
              </a:solidFill>
              <a:latin typeface="Arial" charset="0"/>
              <a:ea typeface="ＭＳ Ｐゴシック" charset="0"/>
            </a:endParaRPr>
          </a:p>
        </p:txBody>
      </p:sp>
      <p:sp>
        <p:nvSpPr>
          <p:cNvPr id="87048" name="Rectangle 8"/>
          <p:cNvSpPr>
            <a:spLocks noGrp="1" noChangeArrowheads="1"/>
          </p:cNvSpPr>
          <p:nvPr>
            <p:ph type="sldNum" sz="quarter" idx="4"/>
          </p:nvPr>
        </p:nvSpPr>
        <p:spPr bwMode="auto">
          <a:xfrm>
            <a:off x="6825522" y="6505254"/>
            <a:ext cx="1905000" cy="193316"/>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solidFill>
                  <a:srgbClr val="664D00"/>
                </a:solidFill>
              </a:defRPr>
            </a:lvl1pPr>
          </a:lstStyle>
          <a:p>
            <a:pPr defTabSz="914400" fontAlgn="base">
              <a:spcBef>
                <a:spcPct val="0"/>
              </a:spcBef>
              <a:spcAft>
                <a:spcPct val="0"/>
              </a:spcAft>
            </a:pPr>
            <a:fld id="{4D326016-910B-5547-A662-1BDDCCEB8203}" type="slidenum">
              <a:rPr lang="en-US" smtClean="0">
                <a:latin typeface="Arial" charset="0"/>
                <a:ea typeface="ＭＳ Ｐゴシック" charset="0"/>
              </a:rPr>
              <a:pPr defTabSz="914400" fontAlgn="base">
                <a:spcBef>
                  <a:spcPct val="0"/>
                </a:spcBef>
                <a:spcAft>
                  <a:spcPct val="0"/>
                </a:spcAft>
              </a:pPr>
              <a:t>‹#›</a:t>
            </a:fld>
            <a:endParaRPr lang="en-US" dirty="0">
              <a:latin typeface="Arial" charset="0"/>
              <a:ea typeface="ＭＳ Ｐゴシック"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fontAlgn="base" hangingPunct="1">
        <a:spcBef>
          <a:spcPct val="0"/>
        </a:spcBef>
        <a:spcAft>
          <a:spcPct val="0"/>
        </a:spcAft>
        <a:defRPr sz="4000">
          <a:solidFill>
            <a:schemeClr val="tx1"/>
          </a:solidFill>
          <a:latin typeface="+mj-lt"/>
          <a:ea typeface="+mj-ea"/>
          <a:cs typeface="+mj-cs"/>
        </a:defRPr>
      </a:lvl1pPr>
      <a:lvl2pPr algn="l" rtl="0" eaLnBrk="1" fontAlgn="base" hangingPunct="1">
        <a:spcBef>
          <a:spcPct val="0"/>
        </a:spcBef>
        <a:spcAft>
          <a:spcPct val="0"/>
        </a:spcAft>
        <a:defRPr sz="4000">
          <a:solidFill>
            <a:schemeClr val="tx2"/>
          </a:solidFill>
          <a:latin typeface="Arial" charset="0"/>
          <a:ea typeface="ＭＳ Ｐゴシック" charset="0"/>
        </a:defRPr>
      </a:lvl2pPr>
      <a:lvl3pPr algn="l" rtl="0" eaLnBrk="1" fontAlgn="base" hangingPunct="1">
        <a:spcBef>
          <a:spcPct val="0"/>
        </a:spcBef>
        <a:spcAft>
          <a:spcPct val="0"/>
        </a:spcAft>
        <a:defRPr sz="4000">
          <a:solidFill>
            <a:schemeClr val="tx2"/>
          </a:solidFill>
          <a:latin typeface="Arial" charset="0"/>
          <a:ea typeface="ＭＳ Ｐゴシック" charset="0"/>
        </a:defRPr>
      </a:lvl3pPr>
      <a:lvl4pPr algn="l" rtl="0" eaLnBrk="1" fontAlgn="base" hangingPunct="1">
        <a:spcBef>
          <a:spcPct val="0"/>
        </a:spcBef>
        <a:spcAft>
          <a:spcPct val="0"/>
        </a:spcAft>
        <a:defRPr sz="4000">
          <a:solidFill>
            <a:schemeClr val="tx2"/>
          </a:solidFill>
          <a:latin typeface="Arial" charset="0"/>
          <a:ea typeface="ＭＳ Ｐゴシック" charset="0"/>
        </a:defRPr>
      </a:lvl4pPr>
      <a:lvl5pPr algn="l" rtl="0" eaLnBrk="1" fontAlgn="base" hangingPunct="1">
        <a:spcBef>
          <a:spcPct val="0"/>
        </a:spcBef>
        <a:spcAft>
          <a:spcPct val="0"/>
        </a:spcAft>
        <a:defRPr sz="4000">
          <a:solidFill>
            <a:schemeClr val="tx2"/>
          </a:solidFill>
          <a:latin typeface="Arial" charset="0"/>
          <a:ea typeface="ＭＳ Ｐゴシック" charset="0"/>
        </a:defRPr>
      </a:lvl5pPr>
      <a:lvl6pPr marL="457200" algn="l" rtl="0" eaLnBrk="1" fontAlgn="base" hangingPunct="1">
        <a:spcBef>
          <a:spcPct val="0"/>
        </a:spcBef>
        <a:spcAft>
          <a:spcPct val="0"/>
        </a:spcAft>
        <a:defRPr sz="4000">
          <a:solidFill>
            <a:schemeClr val="tx2"/>
          </a:solidFill>
          <a:latin typeface="Arial" charset="0"/>
          <a:ea typeface="ＭＳ Ｐゴシック" charset="0"/>
        </a:defRPr>
      </a:lvl6pPr>
      <a:lvl7pPr marL="914400" algn="l" rtl="0" eaLnBrk="1" fontAlgn="base" hangingPunct="1">
        <a:spcBef>
          <a:spcPct val="0"/>
        </a:spcBef>
        <a:spcAft>
          <a:spcPct val="0"/>
        </a:spcAft>
        <a:defRPr sz="4000">
          <a:solidFill>
            <a:schemeClr val="tx2"/>
          </a:solidFill>
          <a:latin typeface="Arial" charset="0"/>
          <a:ea typeface="ＭＳ Ｐゴシック" charset="0"/>
        </a:defRPr>
      </a:lvl7pPr>
      <a:lvl8pPr marL="1371600" algn="l" rtl="0" eaLnBrk="1" fontAlgn="base" hangingPunct="1">
        <a:spcBef>
          <a:spcPct val="0"/>
        </a:spcBef>
        <a:spcAft>
          <a:spcPct val="0"/>
        </a:spcAft>
        <a:defRPr sz="4000">
          <a:solidFill>
            <a:schemeClr val="tx2"/>
          </a:solidFill>
          <a:latin typeface="Arial" charset="0"/>
          <a:ea typeface="ＭＳ Ｐゴシック" charset="0"/>
        </a:defRPr>
      </a:lvl8pPr>
      <a:lvl9pPr marL="1828800" algn="l" rtl="0" eaLnBrk="1" fontAlgn="base" hangingPunct="1">
        <a:spcBef>
          <a:spcPct val="0"/>
        </a:spcBef>
        <a:spcAft>
          <a:spcPct val="0"/>
        </a:spcAft>
        <a:defRPr sz="4000">
          <a:solidFill>
            <a:schemeClr val="tx2"/>
          </a:solidFill>
          <a:latin typeface="Arial" charset="0"/>
          <a:ea typeface="ＭＳ Ｐゴシック" charset="0"/>
        </a:defRPr>
      </a:lvl9pPr>
    </p:titleStyle>
    <p:bodyStyle>
      <a:lvl1pPr marL="447675" indent="-447675" algn="l" rtl="0" eaLnBrk="1" fontAlgn="base" hangingPunct="1">
        <a:spcBef>
          <a:spcPct val="20000"/>
        </a:spcBef>
        <a:spcAft>
          <a:spcPct val="0"/>
        </a:spcAft>
        <a:buClr>
          <a:schemeClr val="accent1"/>
        </a:buClr>
        <a:buSzPct val="70000"/>
        <a:buFont typeface="Wingdings" charset="0"/>
        <a:buChar char="n"/>
        <a:defRPr sz="32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charset="0"/>
        <a:buChar char="¡"/>
        <a:defRPr sz="2800">
          <a:solidFill>
            <a:schemeClr val="tx1"/>
          </a:solidFill>
          <a:latin typeface="+mn-lt"/>
          <a:ea typeface="+mn-ea"/>
        </a:defRPr>
      </a:lvl2pPr>
      <a:lvl3pPr marL="1293813" indent="-403225" algn="l" rtl="0" eaLnBrk="1" fontAlgn="base" hangingPunct="1">
        <a:spcBef>
          <a:spcPct val="20000"/>
        </a:spcBef>
        <a:spcAft>
          <a:spcPct val="0"/>
        </a:spcAft>
        <a:buClr>
          <a:schemeClr val="accent1"/>
        </a:buClr>
        <a:buSzPct val="70000"/>
        <a:buFont typeface="Wingdings" charset="0"/>
        <a:buChar char="n"/>
        <a:defRPr sz="2400">
          <a:solidFill>
            <a:schemeClr val="tx1"/>
          </a:solidFill>
          <a:latin typeface="+mn-lt"/>
          <a:ea typeface="+mn-ea"/>
        </a:defRPr>
      </a:lvl3pPr>
      <a:lvl4pPr marL="1681163" indent="-385763" algn="l" rtl="0" eaLnBrk="1" fontAlgn="base" hangingPunct="1">
        <a:spcBef>
          <a:spcPct val="20000"/>
        </a:spcBef>
        <a:spcAft>
          <a:spcPct val="0"/>
        </a:spcAft>
        <a:buClr>
          <a:schemeClr val="hlink"/>
        </a:buClr>
        <a:buSzPct val="75000"/>
        <a:buFont typeface="Wingdings" charset="0"/>
        <a:buChar char="¡"/>
        <a:defRPr sz="2000">
          <a:solidFill>
            <a:schemeClr val="tx1"/>
          </a:solidFill>
          <a:latin typeface="+mn-lt"/>
          <a:ea typeface="+mn-ea"/>
        </a:defRPr>
      </a:lvl4pPr>
      <a:lvl5pPr marL="20701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imdb.com/name/nm0000129/?ref_=tt_trv_qu" TargetMode="External"/><Relationship Id="rId3" Type="http://schemas.openxmlformats.org/officeDocument/2006/relationships/hyperlink" Target="http://www.imdb.com/name/nm0268199/?ref_=tt_trv_q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558800" y="3071433"/>
            <a:ext cx="8194440" cy="2704165"/>
          </a:xfrm>
        </p:spPr>
        <p:txBody>
          <a:bodyPr/>
          <a:lstStyle/>
          <a:p>
            <a:pPr>
              <a:lnSpc>
                <a:spcPct val="80000"/>
              </a:lnSpc>
            </a:pPr>
            <a:r>
              <a:rPr lang="en-US" sz="2400" dirty="0" smtClean="0"/>
              <a:t>						</a:t>
            </a:r>
            <a:r>
              <a:rPr lang="en-US" sz="2400" dirty="0"/>
              <a:t>	</a:t>
            </a:r>
            <a:r>
              <a:rPr lang="en-US" sz="2400" dirty="0" smtClean="0"/>
              <a:t>2017.10.18</a:t>
            </a:r>
          </a:p>
          <a:p>
            <a:r>
              <a:rPr lang="en-US" sz="2400" b="1" dirty="0" smtClean="0">
                <a:hlinkClick r:id="rId2"/>
              </a:rPr>
              <a:t>John </a:t>
            </a:r>
            <a:r>
              <a:rPr lang="en-US" sz="2400" b="1" dirty="0">
                <a:hlinkClick r:id="rId2"/>
              </a:rPr>
              <a:t>Anderton</a:t>
            </a:r>
            <a:r>
              <a:rPr lang="en-US" sz="2400" dirty="0"/>
              <a:t>: Why'd you catch that? </a:t>
            </a:r>
          </a:p>
          <a:p>
            <a:r>
              <a:rPr lang="en-US" sz="2400" b="1" dirty="0">
                <a:hlinkClick r:id="rId3"/>
              </a:rPr>
              <a:t>Danny Witwer</a:t>
            </a:r>
            <a:r>
              <a:rPr lang="en-US" sz="2400" dirty="0"/>
              <a:t>: Because it was going to fall. </a:t>
            </a:r>
          </a:p>
          <a:p>
            <a:r>
              <a:rPr lang="en-US" sz="2400" b="1" dirty="0">
                <a:hlinkClick r:id="rId2"/>
              </a:rPr>
              <a:t>John Anderton</a:t>
            </a:r>
            <a:r>
              <a:rPr lang="en-US" sz="2400" dirty="0"/>
              <a:t>: You're certain? </a:t>
            </a:r>
          </a:p>
          <a:p>
            <a:r>
              <a:rPr lang="en-US" sz="2400" b="1" dirty="0">
                <a:hlinkClick r:id="rId3"/>
              </a:rPr>
              <a:t>Danny Witwer</a:t>
            </a:r>
            <a:r>
              <a:rPr lang="en-US" sz="2400" dirty="0"/>
              <a:t>: Yeah</a:t>
            </a:r>
            <a:r>
              <a:rPr lang="en-US" sz="2400" dirty="0" smtClean="0"/>
              <a:t>.</a:t>
            </a:r>
          </a:p>
          <a:p>
            <a:endParaRPr lang="en-US" sz="2400" dirty="0"/>
          </a:p>
          <a:p>
            <a:pPr algn="r">
              <a:lnSpc>
                <a:spcPct val="80000"/>
              </a:lnSpc>
            </a:pPr>
            <a:r>
              <a:rPr lang="en-US" sz="2400" dirty="0" smtClean="0"/>
              <a:t>– from the movie </a:t>
            </a:r>
            <a:r>
              <a:rPr lang="en-US" sz="2400" i="1" dirty="0" smtClean="0"/>
              <a:t>Minority Report</a:t>
            </a:r>
          </a:p>
          <a:p>
            <a:pPr>
              <a:lnSpc>
                <a:spcPct val="80000"/>
              </a:lnSpc>
            </a:pPr>
            <a:endParaRPr lang="en-US" sz="2400" dirty="0"/>
          </a:p>
        </p:txBody>
      </p:sp>
      <p:sp>
        <p:nvSpPr>
          <p:cNvPr id="4" name="Date Placeholder 3"/>
          <p:cNvSpPr>
            <a:spLocks noGrp="1"/>
          </p:cNvSpPr>
          <p:nvPr>
            <p:ph type="dt" sz="half" idx="2"/>
          </p:nvPr>
        </p:nvSpPr>
        <p:spPr/>
        <p:txBody>
          <a:bodyPr/>
          <a:lstStyle/>
          <a:p>
            <a:r>
              <a:rPr lang="en-US" dirty="0" smtClean="0"/>
              <a:t>© 2017 by George B. Adams III</a:t>
            </a:r>
            <a:endParaRPr lang="en-US" dirty="0"/>
          </a:p>
        </p:txBody>
      </p:sp>
      <p:sp>
        <p:nvSpPr>
          <p:cNvPr id="5" name="Slide Number Placeholder 4"/>
          <p:cNvSpPr>
            <a:spLocks noGrp="1"/>
          </p:cNvSpPr>
          <p:nvPr>
            <p:ph type="sldNum" sz="quarter" idx="4"/>
          </p:nvPr>
        </p:nvSpPr>
        <p:spPr/>
        <p:txBody>
          <a:bodyPr/>
          <a:lstStyle/>
          <a:p>
            <a:fld id="{F616CA18-62AE-B34C-A151-070DF961BCFA}" type="slidenum">
              <a:rPr lang="en-US" smtClean="0"/>
              <a:pPr/>
              <a:t>1</a:t>
            </a:fld>
            <a:endParaRPr lang="en-US"/>
          </a:p>
        </p:txBody>
      </p:sp>
      <p:sp>
        <p:nvSpPr>
          <p:cNvPr id="6" name="Title 5"/>
          <p:cNvSpPr>
            <a:spLocks noGrp="1"/>
          </p:cNvSpPr>
          <p:nvPr>
            <p:ph type="ctrTitle"/>
          </p:nvPr>
        </p:nvSpPr>
        <p:spPr>
          <a:xfrm>
            <a:off x="447440" y="1443038"/>
            <a:ext cx="8305800" cy="1600200"/>
          </a:xfrm>
        </p:spPr>
        <p:txBody>
          <a:bodyPr/>
          <a:lstStyle/>
          <a:p>
            <a:r>
              <a:rPr lang="en-US" dirty="0" smtClean="0"/>
              <a:t>Lecture 24 – Control and data hazard 			mitigation </a:t>
            </a:r>
            <a:endParaRPr lang="en-US" dirty="0"/>
          </a:p>
        </p:txBody>
      </p:sp>
    </p:spTree>
    <p:extLst>
      <p:ext uri="{BB962C8B-B14F-4D97-AF65-F5344CB8AC3E}">
        <p14:creationId xmlns:p14="http://schemas.microsoft.com/office/powerpoint/2010/main" val="11133157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 branch is taken</a:t>
            </a:r>
            <a:endParaRPr lang="en-US" dirty="0"/>
          </a:p>
        </p:txBody>
      </p:sp>
      <p:sp>
        <p:nvSpPr>
          <p:cNvPr id="3" name="Content Placeholder 2"/>
          <p:cNvSpPr>
            <a:spLocks noGrp="1"/>
          </p:cNvSpPr>
          <p:nvPr>
            <p:ph idx="1"/>
          </p:nvPr>
        </p:nvSpPr>
        <p:spPr/>
        <p:txBody>
          <a:bodyPr>
            <a:normAutofit/>
          </a:bodyPr>
          <a:lstStyle/>
          <a:p>
            <a:r>
              <a:rPr lang="en-US" dirty="0" smtClean="0">
                <a:solidFill>
                  <a:srgbClr val="0000FF"/>
                </a:solidFill>
              </a:rPr>
              <a:t>Predict taken</a:t>
            </a:r>
            <a:r>
              <a:rPr lang="en-US" dirty="0" smtClean="0"/>
              <a:t> can be a good strategy for branches at the end of loop constructs</a:t>
            </a:r>
          </a:p>
          <a:p>
            <a:pPr lvl="1"/>
            <a:r>
              <a:rPr lang="en-US" dirty="0" smtClean="0"/>
              <a:t>Might predict branches with a negative offset field value are always taken</a:t>
            </a:r>
          </a:p>
          <a:p>
            <a:pPr lvl="1"/>
            <a:r>
              <a:rPr lang="en-US" dirty="0" err="1" smtClean="0"/>
              <a:t>Mispredict</a:t>
            </a:r>
            <a:r>
              <a:rPr lang="en-US" dirty="0" smtClean="0"/>
              <a:t> only on final iteration</a:t>
            </a:r>
          </a:p>
          <a:p>
            <a:r>
              <a:rPr lang="en-US" dirty="0" smtClean="0"/>
              <a:t>Fixed prediction is, however, a rigid approach, relying on stereotypical branch behavior</a:t>
            </a:r>
          </a:p>
          <a:p>
            <a:r>
              <a:rPr lang="en-US" dirty="0" smtClean="0"/>
              <a:t>What might be better?</a:t>
            </a:r>
          </a:p>
          <a:p>
            <a:pPr marL="457200" lvl="1" indent="0">
              <a:buNone/>
            </a:pPr>
            <a:endParaRPr lang="en-US" dirty="0" smtClean="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10</a:t>
            </a:fld>
            <a:endParaRPr lang="en-US"/>
          </a:p>
        </p:txBody>
      </p:sp>
    </p:spTree>
    <p:extLst>
      <p:ext uri="{BB962C8B-B14F-4D97-AF65-F5344CB8AC3E}">
        <p14:creationId xmlns:p14="http://schemas.microsoft.com/office/powerpoint/2010/main" val="171798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830" y="96839"/>
            <a:ext cx="7979837" cy="745196"/>
          </a:xfrm>
        </p:spPr>
        <p:txBody>
          <a:bodyPr>
            <a:normAutofit fontScale="90000"/>
          </a:bodyPr>
          <a:lstStyle/>
          <a:p>
            <a:r>
              <a:rPr lang="en-US" dirty="0" smtClean="0"/>
              <a:t>Branch fall through, target, and delay slot</a:t>
            </a:r>
            <a:endParaRPr lang="en-US" dirty="0"/>
          </a:p>
        </p:txBody>
      </p:sp>
      <p:sp>
        <p:nvSpPr>
          <p:cNvPr id="3" name="Content Placeholder 2"/>
          <p:cNvSpPr>
            <a:spLocks noGrp="1"/>
          </p:cNvSpPr>
          <p:nvPr>
            <p:ph idx="1"/>
          </p:nvPr>
        </p:nvSpPr>
        <p:spPr>
          <a:xfrm>
            <a:off x="457200" y="1241778"/>
            <a:ext cx="8420100" cy="5356774"/>
          </a:xfrm>
        </p:spPr>
        <p:txBody>
          <a:bodyPr>
            <a:normAutofit/>
          </a:bodyPr>
          <a:lstStyle/>
          <a:p>
            <a:r>
              <a:rPr lang="en-US" dirty="0" smtClean="0"/>
              <a:t>When branch not taken, next instruction is from the </a:t>
            </a:r>
            <a:r>
              <a:rPr lang="en-US" dirty="0" smtClean="0">
                <a:solidFill>
                  <a:srgbClr val="0000FF"/>
                </a:solidFill>
              </a:rPr>
              <a:t>fall through</a:t>
            </a:r>
            <a:r>
              <a:rPr lang="en-US" dirty="0" smtClean="0"/>
              <a:t> location</a:t>
            </a:r>
          </a:p>
          <a:p>
            <a:r>
              <a:rPr lang="en-US" dirty="0" smtClean="0"/>
              <a:t>When branch is taken, next instruction is from the branch </a:t>
            </a:r>
            <a:r>
              <a:rPr lang="en-US" dirty="0" smtClean="0">
                <a:solidFill>
                  <a:srgbClr val="0000FF"/>
                </a:solidFill>
              </a:rPr>
              <a:t>target </a:t>
            </a:r>
            <a:r>
              <a:rPr lang="en-US" dirty="0" smtClean="0"/>
              <a:t>location</a:t>
            </a:r>
          </a:p>
          <a:p>
            <a:r>
              <a:rPr lang="en-US" dirty="0"/>
              <a:t>Instruction fetch cycles occurring </a:t>
            </a:r>
            <a:r>
              <a:rPr lang="en-US" i="1" dirty="0"/>
              <a:t>after</a:t>
            </a:r>
            <a:r>
              <a:rPr lang="en-US" dirty="0"/>
              <a:t> the branch instruction fetch and </a:t>
            </a:r>
            <a:r>
              <a:rPr lang="en-US" i="1" dirty="0"/>
              <a:t>before</a:t>
            </a:r>
            <a:r>
              <a:rPr lang="en-US" dirty="0"/>
              <a:t> the branch resolves are </a:t>
            </a:r>
            <a:r>
              <a:rPr lang="en-US" dirty="0" smtClean="0"/>
              <a:t>called the </a:t>
            </a:r>
            <a:r>
              <a:rPr lang="en-US" dirty="0">
                <a:solidFill>
                  <a:srgbClr val="0000FF"/>
                </a:solidFill>
              </a:rPr>
              <a:t>branch delay </a:t>
            </a:r>
            <a:r>
              <a:rPr lang="en-US" dirty="0" smtClean="0">
                <a:solidFill>
                  <a:srgbClr val="0000FF"/>
                </a:solidFill>
              </a:rPr>
              <a:t>slot</a:t>
            </a:r>
            <a:endParaRPr lang="en-US" dirty="0">
              <a:solidFill>
                <a:srgbClr val="0000FF"/>
              </a:solidFill>
            </a:endParaRPr>
          </a:p>
          <a:p>
            <a:r>
              <a:rPr lang="en-US" dirty="0" smtClean="0">
                <a:solidFill>
                  <a:srgbClr val="008000"/>
                </a:solidFill>
              </a:rPr>
              <a:t>What instructions would we most like to fetch while waiting for a branch to resolve?</a:t>
            </a:r>
          </a:p>
          <a:p>
            <a:endParaRPr lang="en-US" dirty="0" smtClean="0"/>
          </a:p>
          <a:p>
            <a:endParaRPr lang="en-US" dirty="0" smtClean="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11</a:t>
            </a:fld>
            <a:endParaRPr lang="en-US"/>
          </a:p>
        </p:txBody>
      </p:sp>
    </p:spTree>
    <p:extLst>
      <p:ext uri="{BB962C8B-B14F-4D97-AF65-F5344CB8AC3E}">
        <p14:creationId xmlns:p14="http://schemas.microsoft.com/office/powerpoint/2010/main" val="1260967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829" y="106246"/>
            <a:ext cx="8591319" cy="745196"/>
          </a:xfrm>
        </p:spPr>
        <p:txBody>
          <a:bodyPr>
            <a:normAutofit fontScale="90000"/>
          </a:bodyPr>
          <a:lstStyle/>
          <a:p>
            <a:r>
              <a:rPr lang="en-US" dirty="0" smtClean="0"/>
              <a:t>Code rescheduling applied to branch hazards</a:t>
            </a:r>
            <a:endParaRPr lang="en-US" dirty="0"/>
          </a:p>
        </p:txBody>
      </p:sp>
      <p:sp>
        <p:nvSpPr>
          <p:cNvPr id="3" name="Content Placeholder 2"/>
          <p:cNvSpPr>
            <a:spLocks noGrp="1"/>
          </p:cNvSpPr>
          <p:nvPr>
            <p:ph idx="1"/>
          </p:nvPr>
        </p:nvSpPr>
        <p:spPr>
          <a:xfrm>
            <a:off x="486830" y="1171186"/>
            <a:ext cx="8352370" cy="4924814"/>
          </a:xfrm>
        </p:spPr>
        <p:txBody>
          <a:bodyPr/>
          <a:lstStyle/>
          <a:p>
            <a:r>
              <a:rPr lang="en-US" dirty="0" smtClean="0">
                <a:solidFill>
                  <a:srgbClr val="0432FF"/>
                </a:solidFill>
              </a:rPr>
              <a:t>Code rescheduling</a:t>
            </a:r>
            <a:r>
              <a:rPr lang="en-US" dirty="0" smtClean="0"/>
              <a:t>:  change the default order of machine instructions to have fewer pipeline stalls but without changing the meaning of the program</a:t>
            </a:r>
          </a:p>
          <a:p>
            <a:r>
              <a:rPr lang="en-US" dirty="0" smtClean="0"/>
              <a:t>Strategy</a:t>
            </a:r>
            <a:r>
              <a:rPr lang="en-US" dirty="0"/>
              <a:t>:  </a:t>
            </a:r>
            <a:r>
              <a:rPr lang="en-US" dirty="0" smtClean="0"/>
              <a:t>apply code scheduling and hardware design, in combination, to make productive use of the time between fetching a branch instruction and when the </a:t>
            </a:r>
            <a:r>
              <a:rPr lang="en-US" dirty="0"/>
              <a:t>branch i</a:t>
            </a:r>
            <a:r>
              <a:rPr lang="en-US" dirty="0" smtClean="0"/>
              <a:t>s resolved</a:t>
            </a:r>
          </a:p>
          <a:p>
            <a:r>
              <a:rPr lang="en-US" dirty="0" smtClean="0"/>
              <a:t>Technique is called </a:t>
            </a:r>
            <a:r>
              <a:rPr lang="en-US" dirty="0" smtClean="0">
                <a:solidFill>
                  <a:srgbClr val="0000FF"/>
                </a:solidFill>
              </a:rPr>
              <a:t>delayed branch</a:t>
            </a:r>
            <a:r>
              <a:rPr lang="en-US" dirty="0" smtClean="0"/>
              <a:t> instruction</a:t>
            </a: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12</a:t>
            </a:fld>
            <a:endParaRPr lang="en-US"/>
          </a:p>
        </p:txBody>
      </p:sp>
    </p:spTree>
    <p:extLst>
      <p:ext uri="{BB962C8B-B14F-4D97-AF65-F5344CB8AC3E}">
        <p14:creationId xmlns:p14="http://schemas.microsoft.com/office/powerpoint/2010/main" val="17044967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49"/>
            <a:ext cx="8229600" cy="844832"/>
          </a:xfrm>
        </p:spPr>
        <p:txBody>
          <a:bodyPr>
            <a:normAutofit/>
          </a:bodyPr>
          <a:lstStyle/>
          <a:p>
            <a:r>
              <a:rPr lang="en-US" dirty="0" smtClean="0"/>
              <a:t>Delayed branch implementation</a:t>
            </a:r>
            <a:endParaRPr lang="en-US" dirty="0"/>
          </a:p>
        </p:txBody>
      </p:sp>
      <p:sp>
        <p:nvSpPr>
          <p:cNvPr id="3" name="Content Placeholder 2"/>
          <p:cNvSpPr>
            <a:spLocks noGrp="1"/>
          </p:cNvSpPr>
          <p:nvPr>
            <p:ph idx="1"/>
          </p:nvPr>
        </p:nvSpPr>
        <p:spPr>
          <a:xfrm>
            <a:off x="457200" y="1079978"/>
            <a:ext cx="8432800" cy="5425275"/>
          </a:xfrm>
        </p:spPr>
        <p:txBody>
          <a:bodyPr>
            <a:normAutofit fontScale="77500" lnSpcReduction="20000"/>
          </a:bodyPr>
          <a:lstStyle/>
          <a:p>
            <a:r>
              <a:rPr lang="en-US" dirty="0" smtClean="0"/>
              <a:t>Assume that the pipeline design will fetch K instructions before a branch instruction resolves, then because </a:t>
            </a:r>
            <a:r>
              <a:rPr lang="en-US" i="1" dirty="0" smtClean="0"/>
              <a:t>instructions from before a branch must execute regardless of how the branch resolves</a:t>
            </a:r>
          </a:p>
          <a:p>
            <a:pPr lvl="1"/>
            <a:r>
              <a:rPr lang="en-US" dirty="0" smtClean="0"/>
              <a:t>Look for up to K instructions from before the branch that, </a:t>
            </a:r>
            <a:r>
              <a:rPr lang="en-US" dirty="0" smtClean="0">
                <a:solidFill>
                  <a:srgbClr val="FF0000"/>
                </a:solidFill>
              </a:rPr>
              <a:t>crucially</a:t>
            </a:r>
            <a:r>
              <a:rPr lang="en-US" dirty="0" smtClean="0"/>
              <a:t>, the branch does not depend on for the information that controls the branch decision</a:t>
            </a:r>
          </a:p>
          <a:p>
            <a:pPr lvl="1"/>
            <a:r>
              <a:rPr lang="en-US" dirty="0" smtClean="0"/>
              <a:t>Place these J≤K instructions followed by K-J NOPs after the branch inside the branch delay slot locations in instruction memory</a:t>
            </a:r>
          </a:p>
          <a:p>
            <a:pPr lvl="1"/>
            <a:r>
              <a:rPr lang="en-US" dirty="0" smtClean="0"/>
              <a:t>These </a:t>
            </a:r>
            <a:r>
              <a:rPr lang="en-US" dirty="0"/>
              <a:t>J</a:t>
            </a:r>
            <a:r>
              <a:rPr lang="en-US" dirty="0" smtClean="0"/>
              <a:t> instructions and the K-J NOPs will be fetched by default and J of them are guaranteed to be useful</a:t>
            </a:r>
          </a:p>
          <a:p>
            <a:pPr lvl="1"/>
            <a:r>
              <a:rPr lang="en-US" dirty="0" smtClean="0"/>
              <a:t>Hardware must now be designed to NOT replace J instructions with NOP in the event the branch is taken</a:t>
            </a:r>
          </a:p>
          <a:p>
            <a:pPr lvl="1"/>
            <a:r>
              <a:rPr lang="en-US" dirty="0" smtClean="0">
                <a:solidFill>
                  <a:srgbClr val="009051"/>
                </a:solidFill>
              </a:rPr>
              <a:t>Compilers can usually fill ~50% </a:t>
            </a:r>
            <a:r>
              <a:rPr lang="en-US" dirty="0" smtClean="0"/>
              <a:t>of </a:t>
            </a:r>
            <a:r>
              <a:rPr lang="en-US" dirty="0" smtClean="0">
                <a:solidFill>
                  <a:srgbClr val="0000FF"/>
                </a:solidFill>
              </a:rPr>
              <a:t>branch delay slot</a:t>
            </a:r>
            <a:endParaRPr lang="en-US" dirty="0"/>
          </a:p>
          <a:p>
            <a:pPr lvl="1"/>
            <a:r>
              <a:rPr lang="en-US" dirty="0" smtClean="0"/>
              <a:t>Fill is less than 100% because of dependence of branch on preceding instructions</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13</a:t>
            </a:fld>
            <a:endParaRPr lang="en-US"/>
          </a:p>
        </p:txBody>
      </p:sp>
    </p:spTree>
    <p:extLst>
      <p:ext uri="{BB962C8B-B14F-4D97-AF65-F5344CB8AC3E}">
        <p14:creationId xmlns:p14="http://schemas.microsoft.com/office/powerpoint/2010/main" val="4450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808"/>
            <a:ext cx="8686800" cy="598286"/>
          </a:xfrm>
        </p:spPr>
        <p:txBody>
          <a:bodyPr/>
          <a:lstStyle/>
          <a:p>
            <a:r>
              <a:rPr lang="en-US" sz="2800" dirty="0" smtClean="0"/>
              <a:t>Example:  delayed branch; </a:t>
            </a:r>
            <a:r>
              <a:rPr lang="en-US" sz="2800" dirty="0" err="1" smtClean="0"/>
              <a:t>beq</a:t>
            </a:r>
            <a:r>
              <a:rPr lang="en-US" sz="2800" dirty="0" smtClean="0"/>
              <a:t> target is PC+4+(4*offset)</a:t>
            </a:r>
            <a:endParaRPr lang="en-US" sz="28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060624207"/>
              </p:ext>
            </p:extLst>
          </p:nvPr>
        </p:nvGraphicFramePr>
        <p:xfrm>
          <a:off x="457200" y="840197"/>
          <a:ext cx="8229600" cy="1752600"/>
        </p:xfrm>
        <a:graphic>
          <a:graphicData uri="http://schemas.openxmlformats.org/drawingml/2006/table">
            <a:tbl>
              <a:tblPr firstRow="1" bandRow="1">
                <a:tableStyleId>{5C22544A-7EE6-4342-B048-85BDC9FD1C3A}</a:tableStyleId>
              </a:tblPr>
              <a:tblGrid>
                <a:gridCol w="677504"/>
                <a:gridCol w="1693163"/>
                <a:gridCol w="721988"/>
                <a:gridCol w="749530"/>
                <a:gridCol w="718299"/>
                <a:gridCol w="739119"/>
                <a:gridCol w="749530"/>
                <a:gridCol w="759939"/>
                <a:gridCol w="718300"/>
                <a:gridCol w="702228"/>
              </a:tblGrid>
              <a:tr h="370840">
                <a:tc>
                  <a:txBody>
                    <a:bodyPr/>
                    <a:lstStyle/>
                    <a:p>
                      <a:r>
                        <a:rPr lang="en-US" dirty="0" smtClean="0"/>
                        <a:t>Instr. No.</a:t>
                      </a:r>
                      <a:endParaRPr lang="en-US" dirty="0"/>
                    </a:p>
                  </a:txBody>
                  <a:tcPr/>
                </a:tc>
                <a:tc>
                  <a:txBody>
                    <a:bodyPr/>
                    <a:lstStyle/>
                    <a:p>
                      <a:r>
                        <a:rPr lang="en-US" dirty="0" smtClean="0"/>
                        <a:t>Clock</a:t>
                      </a:r>
                      <a:r>
                        <a:rPr lang="en-US" baseline="0" dirty="0" smtClean="0"/>
                        <a:t> cycle</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r>
              <a:tr h="370840">
                <a:tc>
                  <a:txBody>
                    <a:bodyPr/>
                    <a:lstStyle/>
                    <a:p>
                      <a:r>
                        <a:rPr lang="en-US" dirty="0" smtClean="0">
                          <a:solidFill>
                            <a:srgbClr val="FF6600"/>
                          </a:solidFill>
                        </a:rPr>
                        <a:t>1</a:t>
                      </a:r>
                      <a:endParaRPr lang="en-US" dirty="0">
                        <a:solidFill>
                          <a:srgbClr val="FF6600"/>
                        </a:solidFill>
                      </a:endParaRPr>
                    </a:p>
                  </a:txBody>
                  <a:tcPr/>
                </a:tc>
                <a:tc>
                  <a:txBody>
                    <a:bodyPr/>
                    <a:lstStyle/>
                    <a:p>
                      <a:r>
                        <a:rPr lang="en-US" dirty="0" smtClean="0">
                          <a:solidFill>
                            <a:srgbClr val="FF6600"/>
                          </a:solidFill>
                        </a:rPr>
                        <a:t>add R4,R5,R6</a:t>
                      </a:r>
                      <a:endParaRPr lang="en-US" dirty="0">
                        <a:solidFill>
                          <a:srgbClr val="FF6600"/>
                        </a:solidFill>
                      </a:endParaRPr>
                    </a:p>
                  </a:txBody>
                  <a:tcPr/>
                </a:tc>
                <a:tc>
                  <a:txBody>
                    <a:bodyPr/>
                    <a:lstStyle/>
                    <a:p>
                      <a:pPr algn="ctr"/>
                      <a:r>
                        <a:rPr lang="en-US" dirty="0" smtClean="0">
                          <a:solidFill>
                            <a:srgbClr val="FF6600"/>
                          </a:solidFill>
                        </a:rPr>
                        <a:t>IF</a:t>
                      </a:r>
                      <a:endParaRPr lang="en-US" dirty="0">
                        <a:solidFill>
                          <a:srgbClr val="FF6600"/>
                        </a:solidFill>
                      </a:endParaRPr>
                    </a:p>
                  </a:txBody>
                  <a:tcPr/>
                </a:tc>
                <a:tc>
                  <a:txBody>
                    <a:bodyPr/>
                    <a:lstStyle/>
                    <a:p>
                      <a:pPr algn="ctr"/>
                      <a:r>
                        <a:rPr lang="en-US" dirty="0" smtClean="0">
                          <a:solidFill>
                            <a:srgbClr val="FF6600"/>
                          </a:solidFill>
                        </a:rPr>
                        <a:t>ID</a:t>
                      </a:r>
                      <a:endParaRPr lang="en-US" dirty="0">
                        <a:solidFill>
                          <a:srgbClr val="FF6600"/>
                        </a:solidFill>
                      </a:endParaRPr>
                    </a:p>
                  </a:txBody>
                  <a:tcPr/>
                </a:tc>
                <a:tc>
                  <a:txBody>
                    <a:bodyPr/>
                    <a:lstStyle/>
                    <a:p>
                      <a:pPr algn="ctr"/>
                      <a:r>
                        <a:rPr lang="en-US" dirty="0" smtClean="0">
                          <a:solidFill>
                            <a:srgbClr val="FF6600"/>
                          </a:solidFill>
                        </a:rPr>
                        <a:t>EX</a:t>
                      </a:r>
                      <a:endParaRPr lang="en-US" dirty="0">
                        <a:solidFill>
                          <a:srgbClr val="FF6600"/>
                        </a:solidFill>
                      </a:endParaRPr>
                    </a:p>
                  </a:txBody>
                  <a:tcPr/>
                </a:tc>
                <a:tc>
                  <a:txBody>
                    <a:bodyPr/>
                    <a:lstStyle/>
                    <a:p>
                      <a:pPr algn="ctr"/>
                      <a:r>
                        <a:rPr lang="en-US" dirty="0" smtClean="0">
                          <a:solidFill>
                            <a:srgbClr val="FF6600"/>
                          </a:solidFill>
                        </a:rPr>
                        <a:t>MEM</a:t>
                      </a:r>
                      <a:endParaRPr lang="en-US" dirty="0">
                        <a:solidFill>
                          <a:srgbClr val="FF6600"/>
                        </a:solidFill>
                      </a:endParaRPr>
                    </a:p>
                  </a:txBody>
                  <a:tcPr/>
                </a:tc>
                <a:tc>
                  <a:txBody>
                    <a:bodyPr/>
                    <a:lstStyle/>
                    <a:p>
                      <a:pPr algn="ctr"/>
                      <a:r>
                        <a:rPr lang="en-US" dirty="0" smtClean="0">
                          <a:solidFill>
                            <a:srgbClr val="FF6600"/>
                          </a:solidFill>
                        </a:rPr>
                        <a:t>WB</a:t>
                      </a:r>
                      <a:endParaRPr lang="en-US" dirty="0">
                        <a:solidFill>
                          <a:srgbClr val="FF6600"/>
                        </a:solidFill>
                      </a:endParaRPr>
                    </a:p>
                  </a:txBody>
                  <a:tcPr/>
                </a:tc>
                <a:tc>
                  <a:txBody>
                    <a:bodyPr/>
                    <a:lstStyle/>
                    <a:p>
                      <a:pPr algn="ctr"/>
                      <a:endParaRPr lang="en-US" dirty="0">
                        <a:solidFill>
                          <a:srgbClr val="FF6600"/>
                        </a:solidFill>
                      </a:endParaRPr>
                    </a:p>
                  </a:txBody>
                  <a:tcPr/>
                </a:tc>
                <a:tc>
                  <a:txBody>
                    <a:bodyPr/>
                    <a:lstStyle/>
                    <a:p>
                      <a:pPr algn="ctr"/>
                      <a:endParaRPr lang="en-US">
                        <a:solidFill>
                          <a:srgbClr val="FF6600"/>
                        </a:solidFill>
                      </a:endParaRPr>
                    </a:p>
                  </a:txBody>
                  <a:tcPr/>
                </a:tc>
                <a:tc>
                  <a:txBody>
                    <a:bodyPr/>
                    <a:lstStyle/>
                    <a:p>
                      <a:pPr algn="ctr"/>
                      <a:endParaRPr lang="en-US"/>
                    </a:p>
                  </a:txBody>
                  <a:tcPr/>
                </a:tc>
              </a:tr>
              <a:tr h="370840">
                <a:tc>
                  <a:txBody>
                    <a:bodyPr/>
                    <a:lstStyle/>
                    <a:p>
                      <a:r>
                        <a:rPr lang="en-US" dirty="0" smtClean="0">
                          <a:solidFill>
                            <a:srgbClr val="FF6600"/>
                          </a:solidFill>
                        </a:rPr>
                        <a:t>2</a:t>
                      </a:r>
                      <a:endParaRPr lang="en-US" dirty="0">
                        <a:solidFill>
                          <a:srgbClr val="FF6600"/>
                        </a:solidFill>
                      </a:endParaRPr>
                    </a:p>
                  </a:txBody>
                  <a:tcPr/>
                </a:tc>
                <a:tc>
                  <a:txBody>
                    <a:bodyPr/>
                    <a:lstStyle/>
                    <a:p>
                      <a:r>
                        <a:rPr lang="en-US" dirty="0" err="1" smtClean="0">
                          <a:solidFill>
                            <a:srgbClr val="FF6600"/>
                          </a:solidFill>
                        </a:rPr>
                        <a:t>beq</a:t>
                      </a:r>
                      <a:r>
                        <a:rPr lang="en-US" dirty="0" smtClean="0">
                          <a:solidFill>
                            <a:srgbClr val="FF6600"/>
                          </a:solidFill>
                        </a:rPr>
                        <a:t> R1,R2,</a:t>
                      </a:r>
                      <a:r>
                        <a:rPr lang="en-US" b="1" dirty="0" smtClean="0">
                          <a:solidFill>
                            <a:srgbClr val="FF6600"/>
                          </a:solidFill>
                        </a:rPr>
                        <a:t>40</a:t>
                      </a:r>
                      <a:endParaRPr lang="en-US" b="1" dirty="0">
                        <a:solidFill>
                          <a:srgbClr val="FF6600"/>
                        </a:solidFill>
                      </a:endParaRPr>
                    </a:p>
                  </a:txBody>
                  <a:tcPr/>
                </a:tc>
                <a:tc>
                  <a:txBody>
                    <a:bodyPr/>
                    <a:lstStyle/>
                    <a:p>
                      <a:pPr algn="ctr"/>
                      <a:endParaRPr lang="en-US" dirty="0">
                        <a:solidFill>
                          <a:srgbClr val="FF6600"/>
                        </a:solidFill>
                      </a:endParaRPr>
                    </a:p>
                  </a:txBody>
                  <a:tcPr/>
                </a:tc>
                <a:tc>
                  <a:txBody>
                    <a:bodyPr/>
                    <a:lstStyle/>
                    <a:p>
                      <a:pPr algn="ctr"/>
                      <a:r>
                        <a:rPr lang="en-US" dirty="0" smtClean="0">
                          <a:solidFill>
                            <a:srgbClr val="FF6600"/>
                          </a:solidFill>
                        </a:rPr>
                        <a:t>IF</a:t>
                      </a:r>
                      <a:endParaRPr lang="en-US" dirty="0">
                        <a:solidFill>
                          <a:srgbClr val="FF6600"/>
                        </a:solidFill>
                      </a:endParaRPr>
                    </a:p>
                  </a:txBody>
                  <a:tcPr/>
                </a:tc>
                <a:tc>
                  <a:txBody>
                    <a:bodyPr/>
                    <a:lstStyle/>
                    <a:p>
                      <a:pPr algn="ctr"/>
                      <a:r>
                        <a:rPr lang="en-US" dirty="0" smtClean="0">
                          <a:solidFill>
                            <a:srgbClr val="FF6600"/>
                          </a:solidFill>
                        </a:rPr>
                        <a:t>ID</a:t>
                      </a:r>
                      <a:endParaRPr lang="en-US" dirty="0">
                        <a:solidFill>
                          <a:srgbClr val="FF6600"/>
                        </a:solidFill>
                      </a:endParaRPr>
                    </a:p>
                  </a:txBody>
                  <a:tcPr/>
                </a:tc>
                <a:tc>
                  <a:txBody>
                    <a:bodyPr/>
                    <a:lstStyle/>
                    <a:p>
                      <a:pPr algn="ctr"/>
                      <a:r>
                        <a:rPr lang="en-US" dirty="0" smtClean="0">
                          <a:solidFill>
                            <a:srgbClr val="FF6600"/>
                          </a:solidFill>
                        </a:rPr>
                        <a:t>EX</a:t>
                      </a:r>
                      <a:endParaRPr lang="en-US" dirty="0">
                        <a:solidFill>
                          <a:srgbClr val="FF6600"/>
                        </a:solidFill>
                      </a:endParaRPr>
                    </a:p>
                  </a:txBody>
                  <a:tcPr/>
                </a:tc>
                <a:tc>
                  <a:txBody>
                    <a:bodyPr/>
                    <a:lstStyle/>
                    <a:p>
                      <a:pPr algn="ctr"/>
                      <a:r>
                        <a:rPr lang="en-US" dirty="0" smtClean="0">
                          <a:solidFill>
                            <a:srgbClr val="FF6600"/>
                          </a:solidFill>
                        </a:rPr>
                        <a:t>MEM</a:t>
                      </a:r>
                      <a:endParaRPr lang="en-US" dirty="0">
                        <a:solidFill>
                          <a:srgbClr val="FF6600"/>
                        </a:solidFill>
                      </a:endParaRPr>
                    </a:p>
                  </a:txBody>
                  <a:tcPr/>
                </a:tc>
                <a:tc>
                  <a:txBody>
                    <a:bodyPr/>
                    <a:lstStyle/>
                    <a:p>
                      <a:pPr algn="ctr"/>
                      <a:r>
                        <a:rPr lang="en-US" dirty="0" smtClean="0">
                          <a:solidFill>
                            <a:srgbClr val="FF6600"/>
                          </a:solidFill>
                        </a:rPr>
                        <a:t>WB</a:t>
                      </a:r>
                      <a:endParaRPr lang="en-US" dirty="0">
                        <a:solidFill>
                          <a:srgbClr val="FF6600"/>
                        </a:solidFill>
                      </a:endParaRPr>
                    </a:p>
                  </a:txBody>
                  <a:tcPr/>
                </a:tc>
                <a:tc>
                  <a:txBody>
                    <a:bodyPr/>
                    <a:lstStyle/>
                    <a:p>
                      <a:pPr algn="ctr"/>
                      <a:endParaRPr lang="en-US" dirty="0">
                        <a:solidFill>
                          <a:srgbClr val="FF6600"/>
                        </a:solidFill>
                      </a:endParaRPr>
                    </a:p>
                  </a:txBody>
                  <a:tcPr/>
                </a:tc>
                <a:tc>
                  <a:txBody>
                    <a:bodyPr/>
                    <a:lstStyle/>
                    <a:p>
                      <a:pPr algn="ctr"/>
                      <a:endParaRPr lang="en-US" dirty="0"/>
                    </a:p>
                  </a:txBody>
                  <a:tcPr/>
                </a:tc>
              </a:tr>
              <a:tr h="370840">
                <a:tc>
                  <a:txBody>
                    <a:bodyPr/>
                    <a:lstStyle/>
                    <a:p>
                      <a:r>
                        <a:rPr lang="en-US" dirty="0" smtClean="0">
                          <a:solidFill>
                            <a:srgbClr val="FF6600"/>
                          </a:solidFill>
                        </a:rPr>
                        <a:t>3</a:t>
                      </a:r>
                      <a:endParaRPr lang="en-US" dirty="0">
                        <a:solidFill>
                          <a:srgbClr val="FF6600"/>
                        </a:solidFill>
                      </a:endParaRPr>
                    </a:p>
                  </a:txBody>
                  <a:tcPr/>
                </a:tc>
                <a:tc>
                  <a:txBody>
                    <a:bodyPr/>
                    <a:lstStyle/>
                    <a:p>
                      <a:r>
                        <a:rPr lang="en-US" dirty="0" err="1" smtClean="0">
                          <a:solidFill>
                            <a:srgbClr val="FF6600"/>
                          </a:solidFill>
                        </a:rPr>
                        <a:t>lw</a:t>
                      </a:r>
                      <a:r>
                        <a:rPr lang="en-US" dirty="0" smtClean="0">
                          <a:solidFill>
                            <a:srgbClr val="FF6600"/>
                          </a:solidFill>
                        </a:rPr>
                        <a:t>    R3,300(R0)</a:t>
                      </a:r>
                      <a:endParaRPr lang="en-US" dirty="0">
                        <a:solidFill>
                          <a:srgbClr val="FF6600"/>
                        </a:solidFill>
                      </a:endParaRPr>
                    </a:p>
                  </a:txBody>
                  <a:tcPr/>
                </a:tc>
                <a:tc>
                  <a:txBody>
                    <a:bodyPr/>
                    <a:lstStyle/>
                    <a:p>
                      <a:pPr algn="ctr"/>
                      <a:endParaRPr lang="en-US" dirty="0">
                        <a:solidFill>
                          <a:srgbClr val="FF6600"/>
                        </a:solidFill>
                      </a:endParaRPr>
                    </a:p>
                  </a:txBody>
                  <a:tcPr/>
                </a:tc>
                <a:tc>
                  <a:txBody>
                    <a:bodyPr/>
                    <a:lstStyle/>
                    <a:p>
                      <a:pPr algn="ctr"/>
                      <a:endParaRPr lang="en-US" dirty="0">
                        <a:solidFill>
                          <a:srgbClr val="FF6600"/>
                        </a:solidFill>
                      </a:endParaRPr>
                    </a:p>
                  </a:txBody>
                  <a:tcPr/>
                </a:tc>
                <a:tc>
                  <a:txBody>
                    <a:bodyPr/>
                    <a:lstStyle/>
                    <a:p>
                      <a:pPr algn="ctr"/>
                      <a:r>
                        <a:rPr lang="en-US" dirty="0" smtClean="0">
                          <a:solidFill>
                            <a:srgbClr val="FF6600"/>
                          </a:solidFill>
                        </a:rPr>
                        <a:t>IF</a:t>
                      </a:r>
                      <a:endParaRPr lang="en-US" dirty="0">
                        <a:solidFill>
                          <a:srgbClr val="FF6600"/>
                        </a:solidFill>
                      </a:endParaRPr>
                    </a:p>
                  </a:txBody>
                  <a:tcPr/>
                </a:tc>
                <a:tc>
                  <a:txBody>
                    <a:bodyPr/>
                    <a:lstStyle/>
                    <a:p>
                      <a:pPr algn="ctr"/>
                      <a:r>
                        <a:rPr lang="en-US" dirty="0" smtClean="0">
                          <a:solidFill>
                            <a:srgbClr val="FF6600"/>
                          </a:solidFill>
                        </a:rPr>
                        <a:t>ID</a:t>
                      </a:r>
                      <a:endParaRPr lang="en-US" dirty="0">
                        <a:solidFill>
                          <a:srgbClr val="FF6600"/>
                        </a:solidFill>
                      </a:endParaRPr>
                    </a:p>
                  </a:txBody>
                  <a:tcPr/>
                </a:tc>
                <a:tc>
                  <a:txBody>
                    <a:bodyPr/>
                    <a:lstStyle/>
                    <a:p>
                      <a:pPr algn="ctr"/>
                      <a:r>
                        <a:rPr lang="en-US" dirty="0" smtClean="0">
                          <a:solidFill>
                            <a:srgbClr val="FF6600"/>
                          </a:solidFill>
                        </a:rPr>
                        <a:t>EX</a:t>
                      </a:r>
                      <a:endParaRPr lang="en-US" dirty="0">
                        <a:solidFill>
                          <a:srgbClr val="FF6600"/>
                        </a:solidFill>
                      </a:endParaRPr>
                    </a:p>
                  </a:txBody>
                  <a:tcPr/>
                </a:tc>
                <a:tc>
                  <a:txBody>
                    <a:bodyPr/>
                    <a:lstStyle/>
                    <a:p>
                      <a:pPr algn="ctr"/>
                      <a:r>
                        <a:rPr lang="en-US" dirty="0" smtClean="0">
                          <a:solidFill>
                            <a:srgbClr val="FF6600"/>
                          </a:solidFill>
                        </a:rPr>
                        <a:t>MEM</a:t>
                      </a:r>
                      <a:endParaRPr lang="en-US" dirty="0">
                        <a:solidFill>
                          <a:srgbClr val="FF6600"/>
                        </a:solidFill>
                      </a:endParaRPr>
                    </a:p>
                  </a:txBody>
                  <a:tcPr/>
                </a:tc>
                <a:tc>
                  <a:txBody>
                    <a:bodyPr/>
                    <a:lstStyle/>
                    <a:p>
                      <a:pPr algn="ctr"/>
                      <a:r>
                        <a:rPr lang="en-US" dirty="0" smtClean="0">
                          <a:solidFill>
                            <a:srgbClr val="FF6600"/>
                          </a:solidFill>
                        </a:rPr>
                        <a:t>WB</a:t>
                      </a:r>
                      <a:endParaRPr lang="en-US" dirty="0">
                        <a:solidFill>
                          <a:srgbClr val="FF6600"/>
                        </a:solidFill>
                      </a:endParaRPr>
                    </a:p>
                  </a:txBody>
                  <a:tcPr/>
                </a:tc>
                <a:tc>
                  <a:txBody>
                    <a:bodyPr/>
                    <a:lstStyle/>
                    <a:p>
                      <a:pPr algn="ctr"/>
                      <a:endParaRPr lang="en-US" dirty="0"/>
                    </a:p>
                  </a:txBody>
                  <a:tcPr/>
                </a:tc>
              </a:tr>
            </a:tbl>
          </a:graphicData>
        </a:graphic>
      </p:graphicFrame>
      <p:graphicFrame>
        <p:nvGraphicFramePr>
          <p:cNvPr id="6" name="Content Placeholder 6"/>
          <p:cNvGraphicFramePr>
            <a:graphicFrameLocks noGrp="1"/>
          </p:cNvGraphicFramePr>
          <p:nvPr>
            <p:ph idx="1"/>
            <p:extLst>
              <p:ext uri="{D42A27DB-BD31-4B8C-83A1-F6EECF244321}">
                <p14:modId xmlns:p14="http://schemas.microsoft.com/office/powerpoint/2010/main" val="156306553"/>
              </p:ext>
            </p:extLst>
          </p:nvPr>
        </p:nvGraphicFramePr>
        <p:xfrm>
          <a:off x="484680" y="3824389"/>
          <a:ext cx="8229600" cy="2113280"/>
        </p:xfrm>
        <a:graphic>
          <a:graphicData uri="http://schemas.openxmlformats.org/drawingml/2006/table">
            <a:tbl>
              <a:tblPr firstRow="1" bandRow="1">
                <a:tableStyleId>{5C22544A-7EE6-4342-B048-85BDC9FD1C3A}</a:tableStyleId>
              </a:tblPr>
              <a:tblGrid>
                <a:gridCol w="677504"/>
                <a:gridCol w="1691083"/>
                <a:gridCol w="724068"/>
                <a:gridCol w="749530"/>
                <a:gridCol w="718299"/>
                <a:gridCol w="739119"/>
                <a:gridCol w="749530"/>
                <a:gridCol w="759939"/>
                <a:gridCol w="718300"/>
                <a:gridCol w="702228"/>
              </a:tblGrid>
              <a:tr h="370840">
                <a:tc>
                  <a:txBody>
                    <a:bodyPr/>
                    <a:lstStyle/>
                    <a:p>
                      <a:r>
                        <a:rPr lang="en-US" dirty="0" smtClean="0"/>
                        <a:t>Instr. No.</a:t>
                      </a:r>
                      <a:endParaRPr lang="en-US" dirty="0"/>
                    </a:p>
                  </a:txBody>
                  <a:tcPr/>
                </a:tc>
                <a:tc>
                  <a:txBody>
                    <a:bodyPr/>
                    <a:lstStyle/>
                    <a:p>
                      <a:r>
                        <a:rPr lang="en-US" dirty="0" smtClean="0"/>
                        <a:t>Clock</a:t>
                      </a:r>
                      <a:r>
                        <a:rPr lang="en-US" baseline="0" dirty="0" smtClean="0"/>
                        <a:t> cycle</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r>
              <a:tr h="370840">
                <a:tc>
                  <a:txBody>
                    <a:bodyPr/>
                    <a:lstStyle/>
                    <a:p>
                      <a:r>
                        <a:rPr lang="en-US" dirty="0" smtClean="0"/>
                        <a:t>1</a:t>
                      </a:r>
                      <a:endParaRPr lang="en-US" dirty="0"/>
                    </a:p>
                  </a:txBody>
                  <a:tcPr/>
                </a:tc>
                <a:tc>
                  <a:txBody>
                    <a:bodyPr/>
                    <a:lstStyle/>
                    <a:p>
                      <a:r>
                        <a:rPr lang="en-US" b="0" dirty="0" err="1" smtClean="0"/>
                        <a:t>beq</a:t>
                      </a:r>
                      <a:r>
                        <a:rPr lang="en-US" b="0" dirty="0" smtClean="0"/>
                        <a:t> R1,R2,</a:t>
                      </a:r>
                      <a:r>
                        <a:rPr lang="en-US" b="1" dirty="0" smtClean="0"/>
                        <a:t>41</a:t>
                      </a:r>
                      <a:endParaRPr lang="en-US" b="1" dirty="0"/>
                    </a:p>
                  </a:txBody>
                  <a:tcPr>
                    <a:solidFill>
                      <a:schemeClr val="accent5">
                        <a:lumMod val="50000"/>
                        <a:alpha val="25000"/>
                      </a:schemeClr>
                    </a:solidFill>
                  </a:tcPr>
                </a:tc>
                <a:tc>
                  <a:txBody>
                    <a:bodyPr/>
                    <a:lstStyle/>
                    <a:p>
                      <a:pPr algn="ctr"/>
                      <a:r>
                        <a:rPr lang="en-US" dirty="0" smtClean="0"/>
                        <a:t>IF</a:t>
                      </a:r>
                      <a:endParaRPr lang="en-US" dirty="0"/>
                    </a:p>
                  </a:txBody>
                  <a:tcPr>
                    <a:solidFill>
                      <a:schemeClr val="accent5">
                        <a:lumMod val="50000"/>
                        <a:alpha val="25000"/>
                      </a:schemeClr>
                    </a:solidFill>
                  </a:tcPr>
                </a:tc>
                <a:tc>
                  <a:txBody>
                    <a:bodyPr/>
                    <a:lstStyle/>
                    <a:p>
                      <a:pPr algn="ctr"/>
                      <a:r>
                        <a:rPr lang="en-US" dirty="0" smtClean="0"/>
                        <a:t>ID</a:t>
                      </a:r>
                      <a:endParaRPr lang="en-US" dirty="0"/>
                    </a:p>
                  </a:txBody>
                  <a:tcPr>
                    <a:solidFill>
                      <a:schemeClr val="accent5">
                        <a:lumMod val="50000"/>
                        <a:alpha val="25000"/>
                      </a:schemeClr>
                    </a:solidFill>
                  </a:tcPr>
                </a:tc>
                <a:tc>
                  <a:txBody>
                    <a:bodyPr/>
                    <a:lstStyle/>
                    <a:p>
                      <a:pPr algn="ctr"/>
                      <a:r>
                        <a:rPr lang="en-US" dirty="0" smtClean="0"/>
                        <a:t>EX</a:t>
                      </a:r>
                      <a:endParaRPr lang="en-US" dirty="0"/>
                    </a:p>
                  </a:txBody>
                  <a:tcPr>
                    <a:solidFill>
                      <a:schemeClr val="accent5">
                        <a:lumMod val="50000"/>
                        <a:alpha val="25000"/>
                      </a:schemeClr>
                    </a:solidFill>
                  </a:tcPr>
                </a:tc>
                <a:tc>
                  <a:txBody>
                    <a:bodyPr/>
                    <a:lstStyle/>
                    <a:p>
                      <a:pPr algn="ctr"/>
                      <a:r>
                        <a:rPr lang="en-US" dirty="0" smtClean="0"/>
                        <a:t>MEM</a:t>
                      </a:r>
                      <a:endParaRPr lang="en-US" dirty="0"/>
                    </a:p>
                  </a:txBody>
                  <a:tcPr>
                    <a:solidFill>
                      <a:schemeClr val="accent5">
                        <a:lumMod val="50000"/>
                        <a:alpha val="25000"/>
                      </a:schemeClr>
                    </a:solidFill>
                  </a:tcPr>
                </a:tc>
                <a:tc>
                  <a:txBody>
                    <a:bodyPr/>
                    <a:lstStyle/>
                    <a:p>
                      <a:pPr algn="ctr"/>
                      <a:r>
                        <a:rPr lang="en-US" dirty="0" smtClean="0"/>
                        <a:t>WB</a:t>
                      </a:r>
                      <a:endParaRPr lang="en-US" dirty="0"/>
                    </a:p>
                  </a:txBody>
                  <a:tcPr>
                    <a:solidFill>
                      <a:schemeClr val="accent5">
                        <a:lumMod val="50000"/>
                        <a:alpha val="25000"/>
                      </a:schemeClr>
                    </a:solidFill>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r>
              <a:tr h="370840">
                <a:tc>
                  <a:txBody>
                    <a:bodyPr/>
                    <a:lstStyle/>
                    <a:p>
                      <a:r>
                        <a:rPr lang="en-US" dirty="0" smtClean="0"/>
                        <a:t>2</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add R4,R5,R6</a:t>
                      </a:r>
                    </a:p>
                  </a:txBody>
                  <a:tcPr>
                    <a:solidFill>
                      <a:srgbClr val="008000">
                        <a:alpha val="25000"/>
                      </a:srgbClr>
                    </a:solidFill>
                  </a:tcPr>
                </a:tc>
                <a:tc>
                  <a:txBody>
                    <a:bodyPr/>
                    <a:lstStyle/>
                    <a:p>
                      <a:pPr algn="ctr"/>
                      <a:endParaRPr lang="en-US" dirty="0"/>
                    </a:p>
                  </a:txBody>
                  <a:tcPr>
                    <a:solidFill>
                      <a:srgbClr val="008000">
                        <a:alpha val="25000"/>
                      </a:srgbClr>
                    </a:solidFill>
                  </a:tcPr>
                </a:tc>
                <a:tc>
                  <a:txBody>
                    <a:bodyPr/>
                    <a:lstStyle/>
                    <a:p>
                      <a:pPr algn="ctr"/>
                      <a:r>
                        <a:rPr lang="en-US" dirty="0" smtClean="0"/>
                        <a:t>IF</a:t>
                      </a:r>
                      <a:endParaRPr lang="en-US" dirty="0"/>
                    </a:p>
                  </a:txBody>
                  <a:tcPr>
                    <a:solidFill>
                      <a:srgbClr val="008000">
                        <a:alpha val="25000"/>
                      </a:srgbClr>
                    </a:solidFill>
                  </a:tcPr>
                </a:tc>
                <a:tc>
                  <a:txBody>
                    <a:bodyPr/>
                    <a:lstStyle/>
                    <a:p>
                      <a:pPr algn="ctr"/>
                      <a:r>
                        <a:rPr lang="en-US" dirty="0" smtClean="0"/>
                        <a:t>ID</a:t>
                      </a:r>
                      <a:endParaRPr lang="en-US" dirty="0"/>
                    </a:p>
                  </a:txBody>
                  <a:tcPr>
                    <a:solidFill>
                      <a:srgbClr val="008000">
                        <a:alpha val="25000"/>
                      </a:srgbClr>
                    </a:solidFill>
                  </a:tcPr>
                </a:tc>
                <a:tc>
                  <a:txBody>
                    <a:bodyPr/>
                    <a:lstStyle/>
                    <a:p>
                      <a:pPr algn="ctr"/>
                      <a:r>
                        <a:rPr lang="en-US" dirty="0" smtClean="0"/>
                        <a:t>EX</a:t>
                      </a:r>
                      <a:endParaRPr lang="en-US" dirty="0"/>
                    </a:p>
                  </a:txBody>
                  <a:tcPr>
                    <a:solidFill>
                      <a:srgbClr val="008000">
                        <a:alpha val="25000"/>
                      </a:srgbClr>
                    </a:solidFill>
                  </a:tcPr>
                </a:tc>
                <a:tc>
                  <a:txBody>
                    <a:bodyPr/>
                    <a:lstStyle/>
                    <a:p>
                      <a:pPr algn="ctr"/>
                      <a:r>
                        <a:rPr lang="en-US" dirty="0" smtClean="0"/>
                        <a:t>MEM</a:t>
                      </a:r>
                      <a:endParaRPr lang="en-US" dirty="0"/>
                    </a:p>
                  </a:txBody>
                  <a:tcPr>
                    <a:solidFill>
                      <a:srgbClr val="008000">
                        <a:alpha val="25000"/>
                      </a:srgbClr>
                    </a:solidFill>
                  </a:tcPr>
                </a:tc>
                <a:tc>
                  <a:txBody>
                    <a:bodyPr/>
                    <a:lstStyle/>
                    <a:p>
                      <a:pPr algn="ctr"/>
                      <a:r>
                        <a:rPr lang="en-US" dirty="0" smtClean="0"/>
                        <a:t>WB</a:t>
                      </a:r>
                      <a:endParaRPr lang="en-US" dirty="0"/>
                    </a:p>
                  </a:txBody>
                  <a:tcPr>
                    <a:solidFill>
                      <a:srgbClr val="008000">
                        <a:alpha val="25000"/>
                      </a:srgbClr>
                    </a:solidFill>
                  </a:tcPr>
                </a:tc>
                <a:tc>
                  <a:txBody>
                    <a:bodyPr/>
                    <a:lstStyle/>
                    <a:p>
                      <a:pPr algn="ctr"/>
                      <a:endParaRPr lang="en-US" dirty="0"/>
                    </a:p>
                  </a:txBody>
                  <a:tcPr/>
                </a:tc>
                <a:tc>
                  <a:txBody>
                    <a:bodyPr/>
                    <a:lstStyle/>
                    <a:p>
                      <a:pPr algn="ctr"/>
                      <a:endParaRPr lang="en-US" dirty="0"/>
                    </a:p>
                  </a:txBody>
                  <a:tcPr/>
                </a:tc>
              </a:tr>
              <a:tr h="370840">
                <a:tc>
                  <a:txBody>
                    <a:bodyPr/>
                    <a:lstStyle/>
                    <a:p>
                      <a:r>
                        <a:rPr lang="en-US" dirty="0" smtClean="0"/>
                        <a:t>–– 3</a:t>
                      </a:r>
                    </a:p>
                    <a:p>
                      <a:r>
                        <a:rPr lang="en-US" dirty="0" smtClean="0"/>
                        <a:t> </a:t>
                      </a:r>
                      <a:r>
                        <a:rPr lang="en-US" sz="3600" baseline="42000" dirty="0" smtClean="0"/>
                        <a:t>\</a:t>
                      </a:r>
                      <a:r>
                        <a:rPr lang="en-US" dirty="0" smtClean="0"/>
                        <a:t> </a:t>
                      </a:r>
                      <a:r>
                        <a:rPr lang="en-US" sz="2400" baseline="16000" dirty="0" smtClean="0"/>
                        <a:t>43</a:t>
                      </a:r>
                      <a:endParaRPr lang="en-US" sz="2400" baseline="16000" dirty="0"/>
                    </a:p>
                  </a:txBody>
                  <a:tcPr/>
                </a:tc>
                <a:tc>
                  <a:txBody>
                    <a:bodyPr/>
                    <a:lstStyle/>
                    <a:p>
                      <a:r>
                        <a:rPr lang="en-US" dirty="0" err="1" smtClean="0"/>
                        <a:t>lw</a:t>
                      </a:r>
                      <a:r>
                        <a:rPr lang="en-US" dirty="0" smtClean="0"/>
                        <a:t> R3,300(R0)</a:t>
                      </a:r>
                    </a:p>
                    <a:p>
                      <a:r>
                        <a:rPr lang="en-US" dirty="0" smtClean="0"/>
                        <a:t>or R7,R8,R9</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smtClean="0"/>
                        <a:t>––</a:t>
                      </a:r>
                      <a:r>
                        <a:rPr lang="en-US" baseline="0" dirty="0" smtClean="0"/>
                        <a:t> </a:t>
                      </a:r>
                      <a:r>
                        <a:rPr lang="en-US" dirty="0" smtClean="0">
                          <a:solidFill>
                            <a:schemeClr val="tx1"/>
                          </a:solidFill>
                        </a:rPr>
                        <a:t>IF</a:t>
                      </a:r>
                    </a:p>
                    <a:p>
                      <a:pPr algn="ctr"/>
                      <a:r>
                        <a:rPr lang="en-US" sz="3200" baseline="42000" dirty="0" smtClean="0"/>
                        <a:t> \ </a:t>
                      </a:r>
                      <a:r>
                        <a:rPr lang="en-US" dirty="0" smtClean="0"/>
                        <a:t> </a:t>
                      </a:r>
                      <a:r>
                        <a:rPr lang="en-US" dirty="0" smtClean="0">
                          <a:solidFill>
                            <a:schemeClr val="tx1"/>
                          </a:solidFill>
                        </a:rPr>
                        <a:t>IF</a:t>
                      </a:r>
                      <a:endParaRPr lang="en-US" dirty="0">
                        <a:solidFill>
                          <a:schemeClr val="tx1"/>
                        </a:solidFill>
                      </a:endParaRPr>
                    </a:p>
                  </a:txBody>
                  <a:tcPr/>
                </a:tc>
                <a:tc>
                  <a:txBody>
                    <a:bodyPr/>
                    <a:lstStyle/>
                    <a:p>
                      <a:pPr algn="ctr"/>
                      <a:r>
                        <a:rPr lang="en-US" dirty="0" smtClean="0"/>
                        <a:t>ID</a:t>
                      </a:r>
                    </a:p>
                    <a:p>
                      <a:pPr algn="ctr"/>
                      <a:r>
                        <a:rPr lang="en-US" dirty="0" smtClean="0"/>
                        <a:t>ID</a:t>
                      </a:r>
                      <a:endParaRPr lang="en-US" dirty="0"/>
                    </a:p>
                  </a:txBody>
                  <a:tcPr/>
                </a:tc>
                <a:tc>
                  <a:txBody>
                    <a:bodyPr/>
                    <a:lstStyle/>
                    <a:p>
                      <a:pPr algn="ctr"/>
                      <a:r>
                        <a:rPr lang="en-US" dirty="0" smtClean="0"/>
                        <a:t>EX</a:t>
                      </a:r>
                    </a:p>
                    <a:p>
                      <a:pPr algn="ctr"/>
                      <a:r>
                        <a:rPr lang="en-US" dirty="0" smtClean="0"/>
                        <a:t>EX</a:t>
                      </a:r>
                      <a:endParaRPr lang="en-US" dirty="0"/>
                    </a:p>
                  </a:txBody>
                  <a:tcPr/>
                </a:tc>
                <a:tc>
                  <a:txBody>
                    <a:bodyPr/>
                    <a:lstStyle/>
                    <a:p>
                      <a:pPr algn="ctr"/>
                      <a:r>
                        <a:rPr lang="en-US" dirty="0" smtClean="0"/>
                        <a:t>MEM</a:t>
                      </a:r>
                    </a:p>
                    <a:p>
                      <a:pPr algn="ctr"/>
                      <a:r>
                        <a:rPr lang="en-US" dirty="0" smtClean="0"/>
                        <a:t>MEM</a:t>
                      </a:r>
                      <a:endParaRPr lang="en-US" dirty="0"/>
                    </a:p>
                  </a:txBody>
                  <a:tcPr/>
                </a:tc>
                <a:tc>
                  <a:txBody>
                    <a:bodyPr/>
                    <a:lstStyle/>
                    <a:p>
                      <a:pPr algn="ctr"/>
                      <a:r>
                        <a:rPr lang="en-US" dirty="0" smtClean="0"/>
                        <a:t>WB</a:t>
                      </a:r>
                    </a:p>
                    <a:p>
                      <a:pPr algn="ctr"/>
                      <a:r>
                        <a:rPr lang="en-US" dirty="0" smtClean="0"/>
                        <a:t>WB</a:t>
                      </a:r>
                      <a:endParaRPr lang="en-US" dirty="0"/>
                    </a:p>
                  </a:txBody>
                  <a:tcPr/>
                </a:tc>
                <a:tc>
                  <a:txBody>
                    <a:bodyPr/>
                    <a:lstStyle/>
                    <a:p>
                      <a:pPr algn="ctr"/>
                      <a:endParaRPr lang="en-US" dirty="0"/>
                    </a:p>
                  </a:txBody>
                  <a:tcPr/>
                </a:tc>
              </a:tr>
            </a:tbl>
          </a:graphicData>
        </a:graphic>
      </p:graphicFrame>
      <p:sp>
        <p:nvSpPr>
          <p:cNvPr id="3" name="TextBox 2"/>
          <p:cNvSpPr txBox="1"/>
          <p:nvPr/>
        </p:nvSpPr>
        <p:spPr>
          <a:xfrm>
            <a:off x="280937" y="2633854"/>
            <a:ext cx="8788881" cy="1200329"/>
          </a:xfrm>
          <a:prstGeom prst="rect">
            <a:avLst/>
          </a:prstGeom>
          <a:noFill/>
        </p:spPr>
        <p:txBody>
          <a:bodyPr wrap="none" rtlCol="0">
            <a:spAutoFit/>
          </a:bodyPr>
          <a:lstStyle/>
          <a:p>
            <a:r>
              <a:rPr lang="en-US" sz="2400" dirty="0" smtClean="0">
                <a:solidFill>
                  <a:srgbClr val="FF6600"/>
                </a:solidFill>
              </a:rPr>
              <a:t>Above:  original code sequence; </a:t>
            </a:r>
            <a:r>
              <a:rPr lang="en-US" sz="2400" b="1" dirty="0" smtClean="0"/>
              <a:t>no dependence </a:t>
            </a:r>
            <a:r>
              <a:rPr lang="en-US" sz="2400" dirty="0" smtClean="0">
                <a:solidFill>
                  <a:srgbClr val="FF6600"/>
                </a:solidFill>
              </a:rPr>
              <a:t>from </a:t>
            </a:r>
            <a:r>
              <a:rPr lang="en-US" sz="2400" i="1" dirty="0" smtClean="0">
                <a:solidFill>
                  <a:srgbClr val="FF6600"/>
                </a:solidFill>
              </a:rPr>
              <a:t>add</a:t>
            </a:r>
            <a:r>
              <a:rPr lang="en-US" sz="2400" dirty="0" smtClean="0">
                <a:solidFill>
                  <a:srgbClr val="FF6600"/>
                </a:solidFill>
              </a:rPr>
              <a:t> to </a:t>
            </a:r>
            <a:r>
              <a:rPr lang="en-US" sz="2400" i="1" dirty="0" err="1" smtClean="0">
                <a:solidFill>
                  <a:srgbClr val="FF6600"/>
                </a:solidFill>
              </a:rPr>
              <a:t>beq</a:t>
            </a:r>
            <a:endParaRPr lang="en-US" sz="2400" i="1" dirty="0" smtClean="0">
              <a:solidFill>
                <a:srgbClr val="FF6600"/>
              </a:solidFill>
            </a:endParaRPr>
          </a:p>
          <a:p>
            <a:r>
              <a:rPr lang="en-US" sz="2400" dirty="0" smtClean="0"/>
              <a:t>Below:  </a:t>
            </a:r>
            <a:r>
              <a:rPr lang="en-US" sz="2400" dirty="0">
                <a:solidFill>
                  <a:srgbClr val="008000"/>
                </a:solidFill>
              </a:rPr>
              <a:t>R</a:t>
            </a:r>
            <a:r>
              <a:rPr lang="en-US" sz="2400" dirty="0" smtClean="0">
                <a:solidFill>
                  <a:srgbClr val="008000"/>
                </a:solidFill>
              </a:rPr>
              <a:t>escheduled instruction sequence:</a:t>
            </a:r>
            <a:r>
              <a:rPr lang="en-US" sz="2400" dirty="0" smtClean="0"/>
              <a:t> </a:t>
            </a:r>
            <a:r>
              <a:rPr lang="en-US" sz="2400" i="1" dirty="0" smtClean="0"/>
              <a:t>add</a:t>
            </a:r>
            <a:r>
              <a:rPr lang="en-US" sz="2400" dirty="0" smtClean="0"/>
              <a:t> fills </a:t>
            </a:r>
            <a:r>
              <a:rPr lang="en-US" sz="2400" i="1" dirty="0" err="1" smtClean="0"/>
              <a:t>beq</a:t>
            </a:r>
            <a:r>
              <a:rPr lang="en-US" sz="2400" dirty="0" smtClean="0"/>
              <a:t> </a:t>
            </a:r>
            <a:r>
              <a:rPr lang="en-US" sz="2400" dirty="0" smtClean="0">
                <a:solidFill>
                  <a:srgbClr val="0000FF"/>
                </a:solidFill>
              </a:rPr>
              <a:t>delay slot</a:t>
            </a:r>
            <a:r>
              <a:rPr lang="en-US" sz="2400" dirty="0" smtClean="0"/>
              <a:t>;</a:t>
            </a:r>
          </a:p>
          <a:p>
            <a:r>
              <a:rPr lang="en-US" sz="2400" dirty="0">
                <a:solidFill>
                  <a:srgbClr val="0000FF"/>
                </a:solidFill>
              </a:rPr>
              <a:t> </a:t>
            </a:r>
            <a:r>
              <a:rPr lang="en-US" sz="2400" dirty="0" smtClean="0">
                <a:solidFill>
                  <a:srgbClr val="0000FF"/>
                </a:solidFill>
              </a:rPr>
              <a:t>  </a:t>
            </a:r>
            <a:r>
              <a:rPr lang="en-US" sz="2400" dirty="0" smtClean="0">
                <a:solidFill>
                  <a:srgbClr val="000000"/>
                </a:solidFill>
              </a:rPr>
              <a:t>IF fetches the rescheduled </a:t>
            </a:r>
            <a:r>
              <a:rPr lang="en-US" sz="2400" i="1" dirty="0" smtClean="0">
                <a:solidFill>
                  <a:srgbClr val="000000"/>
                </a:solidFill>
              </a:rPr>
              <a:t>add</a:t>
            </a:r>
            <a:r>
              <a:rPr lang="en-US" sz="2400" dirty="0" smtClean="0">
                <a:solidFill>
                  <a:srgbClr val="000000"/>
                </a:solidFill>
              </a:rPr>
              <a:t>, then fetches based on resolved </a:t>
            </a:r>
            <a:r>
              <a:rPr lang="en-US" sz="2400" i="1" dirty="0" err="1" smtClean="0">
                <a:solidFill>
                  <a:srgbClr val="000000"/>
                </a:solidFill>
              </a:rPr>
              <a:t>beq</a:t>
            </a:r>
            <a:endParaRPr lang="en-US" sz="2400" i="1" dirty="0">
              <a:solidFill>
                <a:srgbClr val="000000"/>
              </a:solidFill>
            </a:endParaRPr>
          </a:p>
        </p:txBody>
      </p:sp>
      <p:sp>
        <p:nvSpPr>
          <p:cNvPr id="8" name="TextBox 7"/>
          <p:cNvSpPr txBox="1"/>
          <p:nvPr/>
        </p:nvSpPr>
        <p:spPr>
          <a:xfrm>
            <a:off x="432630" y="5848943"/>
            <a:ext cx="8202120" cy="830997"/>
          </a:xfrm>
          <a:prstGeom prst="rect">
            <a:avLst/>
          </a:prstGeom>
          <a:noFill/>
        </p:spPr>
        <p:txBody>
          <a:bodyPr wrap="square" rtlCol="0">
            <a:spAutoFit/>
          </a:bodyPr>
          <a:lstStyle/>
          <a:p>
            <a:r>
              <a:rPr lang="en-US" sz="2400" dirty="0" smtClean="0"/>
              <a:t>If </a:t>
            </a:r>
            <a:r>
              <a:rPr lang="en-US" sz="2400" b="1" dirty="0" err="1" smtClean="0"/>
              <a:t>beq</a:t>
            </a:r>
            <a:r>
              <a:rPr lang="en-US" sz="2400" dirty="0" smtClean="0"/>
              <a:t> not taken, fetch </a:t>
            </a:r>
            <a:r>
              <a:rPr lang="en-US" sz="2400" b="1" dirty="0" err="1" smtClean="0"/>
              <a:t>lw</a:t>
            </a:r>
            <a:r>
              <a:rPr lang="en-US" sz="2400" dirty="0" smtClean="0"/>
              <a:t> at PC+4, else fetch </a:t>
            </a:r>
            <a:r>
              <a:rPr lang="en-US" sz="2400" b="1" dirty="0" smtClean="0"/>
              <a:t>or</a:t>
            </a:r>
            <a:r>
              <a:rPr lang="en-US" sz="2400" dirty="0" smtClean="0"/>
              <a:t> at PC+4+(4*41) = PC+164</a:t>
            </a:r>
            <a:r>
              <a:rPr lang="en-US" sz="2400" baseline="-25000" dirty="0" smtClean="0"/>
              <a:t>10 </a:t>
            </a:r>
            <a:r>
              <a:rPr lang="en-US" sz="2400" dirty="0" smtClean="0"/>
              <a:t>= 42 </a:t>
            </a:r>
            <a:r>
              <a:rPr lang="en-US" sz="2400" dirty="0" err="1" smtClean="0"/>
              <a:t>instrs</a:t>
            </a:r>
            <a:r>
              <a:rPr lang="en-US" sz="2400" dirty="0" smtClean="0"/>
              <a:t>. beyond </a:t>
            </a:r>
            <a:r>
              <a:rPr lang="en-US" sz="2400" b="1" dirty="0" err="1" smtClean="0"/>
              <a:t>beq</a:t>
            </a:r>
            <a:r>
              <a:rPr lang="en-US" sz="2400" dirty="0" smtClean="0"/>
              <a:t>.  </a:t>
            </a:r>
            <a:r>
              <a:rPr lang="en-US" sz="2400" dirty="0" smtClean="0">
                <a:solidFill>
                  <a:srgbClr val="008000"/>
                </a:solidFill>
              </a:rPr>
              <a:t>Rescheduling changes offset.</a:t>
            </a:r>
            <a:endParaRPr lang="en-US" sz="2400" b="1" dirty="0">
              <a:solidFill>
                <a:srgbClr val="008000"/>
              </a:solidFill>
            </a:endParaRP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14</a:t>
            </a:fld>
            <a:endParaRPr lang="en-US"/>
          </a:p>
        </p:txBody>
      </p:sp>
    </p:spTree>
    <p:extLst>
      <p:ext uri="{BB962C8B-B14F-4D97-AF65-F5344CB8AC3E}">
        <p14:creationId xmlns:p14="http://schemas.microsoft.com/office/powerpoint/2010/main" val="6754780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Speculative filling of branch delay slot</a:t>
            </a:r>
            <a:endParaRPr lang="en-US" dirty="0"/>
          </a:p>
        </p:txBody>
      </p:sp>
      <p:sp>
        <p:nvSpPr>
          <p:cNvPr id="3" name="Content Placeholder 2"/>
          <p:cNvSpPr>
            <a:spLocks noGrp="1"/>
          </p:cNvSpPr>
          <p:nvPr>
            <p:ph idx="1"/>
          </p:nvPr>
        </p:nvSpPr>
        <p:spPr>
          <a:xfrm>
            <a:off x="457199" y="1232370"/>
            <a:ext cx="8449733" cy="5366182"/>
          </a:xfrm>
        </p:spPr>
        <p:txBody>
          <a:bodyPr>
            <a:normAutofit fontScale="85000" lnSpcReduction="10000"/>
          </a:bodyPr>
          <a:lstStyle/>
          <a:p>
            <a:r>
              <a:rPr lang="en-US" dirty="0" smtClean="0"/>
              <a:t>Delay slot can be filled with certainty by</a:t>
            </a:r>
          </a:p>
          <a:p>
            <a:pPr lvl="1"/>
            <a:r>
              <a:rPr lang="en-US" dirty="0" smtClean="0">
                <a:solidFill>
                  <a:srgbClr val="7030A0"/>
                </a:solidFill>
              </a:rPr>
              <a:t>NOP instructions</a:t>
            </a:r>
            <a:r>
              <a:rPr lang="en-US" dirty="0" smtClean="0"/>
              <a:t>, which is slow and always correct</a:t>
            </a:r>
          </a:p>
          <a:p>
            <a:pPr lvl="1"/>
            <a:r>
              <a:rPr lang="en-US" dirty="0" smtClean="0">
                <a:solidFill>
                  <a:srgbClr val="7030A0"/>
                </a:solidFill>
              </a:rPr>
              <a:t>Independent instructions from before the branch plus NOPs</a:t>
            </a:r>
            <a:r>
              <a:rPr lang="en-US" dirty="0" smtClean="0"/>
              <a:t>, which reduces execution time and is always correct</a:t>
            </a:r>
          </a:p>
          <a:p>
            <a:r>
              <a:rPr lang="en-US" dirty="0" smtClean="0"/>
              <a:t>If certainty not possible, then can speculate (predict) by </a:t>
            </a:r>
            <a:r>
              <a:rPr lang="en-US" dirty="0" smtClean="0">
                <a:solidFill>
                  <a:srgbClr val="0432FF"/>
                </a:solidFill>
              </a:rPr>
              <a:t>filling from a possible execution path </a:t>
            </a:r>
            <a:r>
              <a:rPr lang="en-US" dirty="0" smtClean="0"/>
              <a:t>after branch</a:t>
            </a:r>
          </a:p>
          <a:p>
            <a:pPr lvl="1"/>
            <a:r>
              <a:rPr lang="en-US" dirty="0" smtClean="0"/>
              <a:t>If</a:t>
            </a:r>
            <a:r>
              <a:rPr lang="en-US" dirty="0" smtClean="0">
                <a:solidFill>
                  <a:srgbClr val="009051"/>
                </a:solidFill>
              </a:rPr>
              <a:t> predict branch not taken</a:t>
            </a:r>
            <a:r>
              <a:rPr lang="en-US" dirty="0" smtClean="0"/>
              <a:t>, then </a:t>
            </a:r>
            <a:r>
              <a:rPr lang="en-US" dirty="0" smtClean="0">
                <a:solidFill>
                  <a:srgbClr val="009051"/>
                </a:solidFill>
              </a:rPr>
              <a:t>should schedule from fall through path (the not-taken path)</a:t>
            </a:r>
          </a:p>
          <a:p>
            <a:pPr lvl="2"/>
            <a:r>
              <a:rPr lang="en-US" dirty="0" smtClean="0"/>
              <a:t>If branch is taken, then the instruction(s) speculatively placed in delay slot will be executed and, thus, must have been vetted to not cause program to be incorrect if branch is not taken</a:t>
            </a:r>
          </a:p>
          <a:p>
            <a:pPr lvl="1"/>
            <a:r>
              <a:rPr lang="en-US" dirty="0" smtClean="0"/>
              <a:t>If</a:t>
            </a:r>
            <a:r>
              <a:rPr lang="en-US" dirty="0" smtClean="0">
                <a:solidFill>
                  <a:srgbClr val="009051"/>
                </a:solidFill>
              </a:rPr>
              <a:t> predict taken</a:t>
            </a:r>
            <a:r>
              <a:rPr lang="en-US" dirty="0" smtClean="0"/>
              <a:t>, then </a:t>
            </a:r>
            <a:r>
              <a:rPr lang="en-US" dirty="0" smtClean="0">
                <a:solidFill>
                  <a:srgbClr val="009051"/>
                </a:solidFill>
              </a:rPr>
              <a:t>schedule from target (the taken path)</a:t>
            </a:r>
          </a:p>
          <a:p>
            <a:pPr lvl="2"/>
            <a:r>
              <a:rPr lang="en-US" dirty="0" smtClean="0"/>
              <a:t>Again, instruction(s) speculatively placed in delay slot must not cause program to be incorrect if branch not taken</a:t>
            </a:r>
          </a:p>
          <a:p>
            <a:endParaRPr lang="en-US" dirty="0" smtClean="0"/>
          </a:p>
          <a:p>
            <a:endParaRPr lang="en-US" dirty="0" smtClean="0"/>
          </a:p>
          <a:p>
            <a:endParaRPr lang="en-US" dirty="0" smtClean="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15</a:t>
            </a:fld>
            <a:endParaRPr lang="en-US"/>
          </a:p>
        </p:txBody>
      </p:sp>
    </p:spTree>
    <p:extLst>
      <p:ext uri="{BB962C8B-B14F-4D97-AF65-F5344CB8AC3E}">
        <p14:creationId xmlns:p14="http://schemas.microsoft.com/office/powerpoint/2010/main" val="1160440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4074"/>
            <a:ext cx="8229600" cy="685058"/>
          </a:xfrm>
        </p:spPr>
        <p:txBody>
          <a:bodyPr/>
          <a:lstStyle/>
          <a:p>
            <a:r>
              <a:rPr lang="en-US" dirty="0" smtClean="0"/>
              <a:t>Scheduling a branch delay slot, 3 cases</a:t>
            </a:r>
            <a:endParaRPr lang="en-US" dirty="0"/>
          </a:p>
        </p:txBody>
      </p:sp>
      <p:graphicFrame>
        <p:nvGraphicFramePr>
          <p:cNvPr id="6" name="Content Placeholder 5"/>
          <p:cNvGraphicFramePr>
            <a:graphicFrameLocks noGrp="1"/>
          </p:cNvGraphicFramePr>
          <p:nvPr>
            <p:ph idx="1"/>
            <p:extLst/>
          </p:nvPr>
        </p:nvGraphicFramePr>
        <p:xfrm>
          <a:off x="457200" y="845283"/>
          <a:ext cx="8229600" cy="5191760"/>
        </p:xfrm>
        <a:graphic>
          <a:graphicData uri="http://schemas.openxmlformats.org/drawingml/2006/table">
            <a:tbl>
              <a:tblPr firstRow="1" bandRow="1">
                <a:tableStyleId>{5C22544A-7EE6-4342-B048-85BDC9FD1C3A}</a:tableStyleId>
              </a:tblPr>
              <a:tblGrid>
                <a:gridCol w="2570668"/>
                <a:gridCol w="208280"/>
                <a:gridCol w="2568222"/>
                <a:gridCol w="225778"/>
                <a:gridCol w="2656652"/>
              </a:tblGrid>
              <a:tr h="370840">
                <a:tc>
                  <a:txBody>
                    <a:bodyPr/>
                    <a:lstStyle/>
                    <a:p>
                      <a:r>
                        <a:rPr lang="en-US" dirty="0" smtClean="0"/>
                        <a:t>From before</a:t>
                      </a:r>
                      <a:endParaRPr lang="en-US" dirty="0"/>
                    </a:p>
                  </a:txBody>
                  <a:tcPr>
                    <a:lnB w="38100" cap="flat" cmpd="sng" algn="ctr">
                      <a:solidFill>
                        <a:scrgbClr r="0" g="0" b="0"/>
                      </a:solidFill>
                      <a:prstDash val="solid"/>
                      <a:round/>
                      <a:headEnd type="none" w="med" len="med"/>
                      <a:tailEnd type="none" w="med" len="med"/>
                    </a:lnB>
                  </a:tcPr>
                </a:tc>
                <a:tc>
                  <a:txBody>
                    <a:bodyPr/>
                    <a:lstStyle/>
                    <a:p>
                      <a:endParaRPr lang="en-US"/>
                    </a:p>
                  </a:txBody>
                  <a:tcPr/>
                </a:tc>
                <a:tc>
                  <a:txBody>
                    <a:bodyPr/>
                    <a:lstStyle/>
                    <a:p>
                      <a:r>
                        <a:rPr lang="en-US" dirty="0" smtClean="0"/>
                        <a:t>From target</a:t>
                      </a:r>
                      <a:endParaRPr lang="en-US" dirty="0"/>
                    </a:p>
                  </a:txBody>
                  <a:tcPr>
                    <a:lnB w="38100" cap="flat" cmpd="sng" algn="ctr">
                      <a:solidFill>
                        <a:scrgbClr r="0" g="0" b="0"/>
                      </a:solidFill>
                      <a:prstDash val="solid"/>
                      <a:round/>
                      <a:headEnd type="none" w="med" len="med"/>
                      <a:tailEnd type="none" w="med" len="med"/>
                    </a:lnB>
                  </a:tcPr>
                </a:tc>
                <a:tc>
                  <a:txBody>
                    <a:bodyPr/>
                    <a:lstStyle/>
                    <a:p>
                      <a:endParaRPr lang="en-US" dirty="0"/>
                    </a:p>
                  </a:txBody>
                  <a:tcPr/>
                </a:tc>
                <a:tc>
                  <a:txBody>
                    <a:bodyPr/>
                    <a:lstStyle/>
                    <a:p>
                      <a:r>
                        <a:rPr lang="en-US" dirty="0" smtClean="0"/>
                        <a:t>From fall through</a:t>
                      </a:r>
                      <a:endParaRPr lang="en-US" dirty="0"/>
                    </a:p>
                  </a:txBody>
                  <a:tcPr>
                    <a:lnB w="38100" cap="flat" cmpd="sng" algn="ctr">
                      <a:solidFill>
                        <a:scrgbClr r="0" g="0" b="0"/>
                      </a:solidFill>
                      <a:prstDash val="solid"/>
                      <a:round/>
                      <a:headEnd type="none" w="med" len="med"/>
                      <a:tailEnd type="none" w="med" len="med"/>
                    </a:lnB>
                  </a:tcPr>
                </a:tc>
              </a:tr>
              <a:tr h="370840">
                <a:tc>
                  <a:txBody>
                    <a:bodyPr/>
                    <a:lstStyle/>
                    <a:p>
                      <a:r>
                        <a:rPr lang="en-US" dirty="0" smtClean="0"/>
                        <a:t>add $1, $2, $3</a:t>
                      </a:r>
                      <a:endParaRPr lang="en-US" dirty="0"/>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tcPr>
                </a:tc>
                <a:tc>
                  <a:txBody>
                    <a:bodyPr/>
                    <a:lstStyle/>
                    <a:p>
                      <a:endParaRPr lang="en-US" dirty="0"/>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tcPr>
                </a:tc>
                <a:tc>
                  <a:txBody>
                    <a:bodyPr/>
                    <a:lstStyle/>
                    <a:p>
                      <a:r>
                        <a:rPr lang="en-US" dirty="0" smtClean="0"/>
                        <a:t>sub $4, $5, $6</a:t>
                      </a:r>
                      <a:endParaRPr lang="en-US" dirty="0"/>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tcPr>
                </a:tc>
                <a:tc>
                  <a:txBody>
                    <a:bodyPr/>
                    <a:lstStyle/>
                    <a:p>
                      <a:endParaRPr lang="en-US" dirty="0"/>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tcPr>
                </a:tc>
                <a:tc>
                  <a:txBody>
                    <a:bodyPr/>
                    <a:lstStyle/>
                    <a:p>
                      <a:r>
                        <a:rPr lang="en-US" dirty="0" smtClean="0"/>
                        <a:t>add $1, $2, $3</a:t>
                      </a:r>
                      <a:endParaRPr lang="en-US" dirty="0"/>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tcPr>
                </a:tc>
              </a:tr>
              <a:tr h="370840">
                <a:tc>
                  <a:txBody>
                    <a:bodyPr/>
                    <a:lstStyle/>
                    <a:p>
                      <a:r>
                        <a:rPr lang="en-US" dirty="0" smtClean="0"/>
                        <a:t>If $2 = 0 then</a:t>
                      </a:r>
                      <a:endParaRPr lang="en-US" dirty="0"/>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tcPr>
                </a:tc>
                <a:tc>
                  <a:txBody>
                    <a:bodyPr/>
                    <a:lstStyle/>
                    <a:p>
                      <a:endParaRPr lang="en-US" dirty="0"/>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tcPr>
                </a:tc>
                <a:tc>
                  <a:txBody>
                    <a:bodyPr/>
                    <a:lstStyle/>
                    <a:p>
                      <a:r>
                        <a:rPr lang="is-IS" dirty="0" smtClean="0"/>
                        <a:t>…</a:t>
                      </a:r>
                      <a:endParaRPr lang="en-US" dirty="0"/>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tcPr>
                </a:tc>
                <a:tc>
                  <a:txBody>
                    <a:bodyPr/>
                    <a:lstStyle/>
                    <a:p>
                      <a:endParaRPr lang="en-US" dirty="0"/>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tcPr>
                </a:tc>
                <a:tc>
                  <a:txBody>
                    <a:bodyPr/>
                    <a:lstStyle/>
                    <a:p>
                      <a:r>
                        <a:rPr lang="en-US" dirty="0" smtClean="0"/>
                        <a:t>If $1 = 0 then</a:t>
                      </a:r>
                      <a:endParaRPr lang="en-US" dirty="0"/>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tcPr>
                </a:tc>
              </a:tr>
              <a:tr h="370840">
                <a:tc>
                  <a:txBody>
                    <a:bodyPr/>
                    <a:lstStyle/>
                    <a:p>
                      <a:r>
                        <a:rPr lang="en-US" dirty="0" smtClean="0"/>
                        <a:t>Delay slot</a:t>
                      </a:r>
                      <a:endParaRPr lang="en-US" dirty="0"/>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solidFill>
                      <a:srgbClr val="008000">
                        <a:alpha val="50000"/>
                      </a:srgbClr>
                    </a:solidFill>
                  </a:tcPr>
                </a:tc>
                <a:tc>
                  <a:txBody>
                    <a:bodyPr/>
                    <a:lstStyle/>
                    <a:p>
                      <a:endParaRPr lang="en-US" dirty="0"/>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tcPr>
                </a:tc>
                <a:tc>
                  <a:txBody>
                    <a:bodyPr/>
                    <a:lstStyle/>
                    <a:p>
                      <a:r>
                        <a:rPr lang="en-US" dirty="0" smtClean="0"/>
                        <a:t>add $1, $2, $3</a:t>
                      </a:r>
                      <a:endParaRPr lang="en-US" dirty="0"/>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tcPr>
                </a:tc>
                <a:tc>
                  <a:txBody>
                    <a:bodyPr/>
                    <a:lstStyle/>
                    <a:p>
                      <a:endParaRPr lang="en-US" dirty="0"/>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tcPr>
                </a:tc>
                <a:tc>
                  <a:txBody>
                    <a:bodyPr/>
                    <a:lstStyle/>
                    <a:p>
                      <a:r>
                        <a:rPr lang="en-US" dirty="0" smtClean="0"/>
                        <a:t>Delay slot</a:t>
                      </a:r>
                      <a:endParaRPr lang="en-US" dirty="0"/>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solidFill>
                      <a:srgbClr val="008000">
                        <a:alpha val="50000"/>
                      </a:srgbClr>
                    </a:solidFill>
                  </a:tcPr>
                </a:tc>
              </a:tr>
              <a:tr h="370840">
                <a:tc>
                  <a:txBody>
                    <a:bodyPr/>
                    <a:lstStyle/>
                    <a:p>
                      <a:r>
                        <a:rPr lang="is-IS" dirty="0" smtClean="0"/>
                        <a:t>…</a:t>
                      </a:r>
                      <a:endParaRPr lang="en-US" dirty="0"/>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tcPr>
                </a:tc>
                <a:tc>
                  <a:txBody>
                    <a:bodyPr/>
                    <a:lstStyle/>
                    <a:p>
                      <a:endParaRPr lang="en-US" dirty="0"/>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tcPr>
                </a:tc>
                <a:tc>
                  <a:txBody>
                    <a:bodyPr/>
                    <a:lstStyle/>
                    <a:p>
                      <a:r>
                        <a:rPr lang="en-US" dirty="0" smtClean="0"/>
                        <a:t>If $1 = 0 then</a:t>
                      </a:r>
                      <a:endParaRPr lang="en-US" dirty="0"/>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tcPr>
                </a:tc>
                <a:tc>
                  <a:txBody>
                    <a:bodyPr/>
                    <a:lstStyle/>
                    <a:p>
                      <a:endParaRPr lang="en-US" dirty="0"/>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sub $4, $5, $6</a:t>
                      </a:r>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tcPr>
                </a:tc>
              </a:tr>
              <a:tr h="370840">
                <a:tc>
                  <a:txBody>
                    <a:bodyPr/>
                    <a:lstStyle/>
                    <a:p>
                      <a:r>
                        <a:rPr lang="en-US" dirty="0" smtClean="0"/>
                        <a:t>Target</a:t>
                      </a:r>
                      <a:endParaRPr lang="en-US" dirty="0"/>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B w="38100" cap="flat" cmpd="sng" algn="ctr">
                      <a:solidFill>
                        <a:scrgbClr r="0" g="0" b="0"/>
                      </a:solidFill>
                      <a:prstDash val="solid"/>
                      <a:round/>
                      <a:headEnd type="none" w="med" len="med"/>
                      <a:tailEnd type="none" w="med" len="med"/>
                    </a:lnB>
                  </a:tcPr>
                </a:tc>
                <a:tc>
                  <a:txBody>
                    <a:bodyPr/>
                    <a:lstStyle/>
                    <a:p>
                      <a:endParaRPr lang="en-US" dirty="0"/>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tcPr>
                </a:tc>
                <a:tc>
                  <a:txBody>
                    <a:bodyPr/>
                    <a:lstStyle/>
                    <a:p>
                      <a:r>
                        <a:rPr lang="en-US" dirty="0" smtClean="0"/>
                        <a:t>Delay slot</a:t>
                      </a:r>
                      <a:endParaRPr lang="en-US" dirty="0"/>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B w="38100" cap="flat" cmpd="sng" algn="ctr">
                      <a:solidFill>
                        <a:scrgbClr r="0" g="0" b="0"/>
                      </a:solidFill>
                      <a:prstDash val="solid"/>
                      <a:round/>
                      <a:headEnd type="none" w="med" len="med"/>
                      <a:tailEnd type="none" w="med" len="med"/>
                    </a:lnB>
                    <a:solidFill>
                      <a:srgbClr val="008000">
                        <a:alpha val="50000"/>
                      </a:srgbClr>
                    </a:solidFill>
                  </a:tcPr>
                </a:tc>
                <a:tc>
                  <a:txBody>
                    <a:bodyPr/>
                    <a:lstStyle/>
                    <a:p>
                      <a:endParaRPr lang="en-US" dirty="0"/>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tcPr>
                </a:tc>
                <a:tc>
                  <a:txBody>
                    <a:bodyPr/>
                    <a:lstStyle/>
                    <a:p>
                      <a:r>
                        <a:rPr lang="en-US" dirty="0" smtClean="0"/>
                        <a:t>...</a:t>
                      </a:r>
                      <a:endParaRPr lang="en-US" dirty="0"/>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B w="38100" cap="flat" cmpd="sng" algn="ctr">
                      <a:solidFill>
                        <a:scrgbClr r="0" g="0" b="0"/>
                      </a:solidFill>
                      <a:prstDash val="solid"/>
                      <a:round/>
                      <a:headEnd type="none" w="med" len="med"/>
                      <a:tailEnd type="none" w="med" len="med"/>
                    </a:lnB>
                  </a:tcPr>
                </a:tc>
              </a:tr>
              <a:tr h="370840">
                <a:tc>
                  <a:txBody>
                    <a:bodyPr/>
                    <a:lstStyle/>
                    <a:p>
                      <a:endParaRPr lang="en-US" dirty="0"/>
                    </a:p>
                  </a:txBody>
                  <a:tcPr>
                    <a:lnT w="38100" cap="flat" cmpd="sng" algn="ctr">
                      <a:solidFill>
                        <a:scrgbClr r="0" g="0" b="0"/>
                      </a:solidFill>
                      <a:prstDash val="solid"/>
                      <a:round/>
                      <a:headEnd type="none" w="med" len="med"/>
                      <a:tailEnd type="none" w="med" len="med"/>
                    </a:lnT>
                  </a:tcPr>
                </a:tc>
                <a:tc>
                  <a:txBody>
                    <a:bodyPr/>
                    <a:lstStyle/>
                    <a:p>
                      <a:endParaRPr lang="en-US" dirty="0"/>
                    </a:p>
                  </a:txBody>
                  <a:tcPr/>
                </a:tc>
                <a:tc>
                  <a:txBody>
                    <a:bodyPr/>
                    <a:lstStyle/>
                    <a:p>
                      <a:endParaRPr lang="en-US" dirty="0"/>
                    </a:p>
                  </a:txBody>
                  <a:tcPr>
                    <a:lnT w="38100" cap="flat" cmpd="sng" algn="ctr">
                      <a:solidFill>
                        <a:scrgbClr r="0" g="0" b="0"/>
                      </a:solidFill>
                      <a:prstDash val="solid"/>
                      <a:round/>
                      <a:headEnd type="none" w="med" len="med"/>
                      <a:tailEnd type="none" w="med" len="med"/>
                    </a:lnT>
                  </a:tcPr>
                </a:tc>
                <a:tc>
                  <a:txBody>
                    <a:bodyPr/>
                    <a:lstStyle/>
                    <a:p>
                      <a:endParaRPr lang="en-US" dirty="0"/>
                    </a:p>
                  </a:txBody>
                  <a:tcPr/>
                </a:tc>
                <a:tc>
                  <a:txBody>
                    <a:bodyPr/>
                    <a:lstStyle/>
                    <a:p>
                      <a:endParaRPr lang="en-US" dirty="0"/>
                    </a:p>
                  </a:txBody>
                  <a:tcPr>
                    <a:lnT w="38100" cap="flat" cmpd="sng" algn="ctr">
                      <a:solidFill>
                        <a:scrgbClr r="0" g="0" b="0"/>
                      </a:solidFill>
                      <a:prstDash val="solid"/>
                      <a:round/>
                      <a:headEnd type="none" w="med" len="med"/>
                      <a:tailEnd type="none" w="med" len="med"/>
                    </a:lnT>
                  </a:tcPr>
                </a:tc>
              </a:tr>
              <a:tr h="370840">
                <a:tc>
                  <a:txBody>
                    <a:bodyPr/>
                    <a:lstStyle/>
                    <a:p>
                      <a:r>
                        <a:rPr lang="en-US" dirty="0" smtClean="0"/>
                        <a:t>Becomes</a:t>
                      </a:r>
                      <a:endParaRPr lang="en-US" dirty="0"/>
                    </a:p>
                  </a:txBody>
                  <a:tcPr/>
                </a:tc>
                <a:tc>
                  <a:txBody>
                    <a:bodyPr/>
                    <a:lstStyle/>
                    <a:p>
                      <a:endParaRPr lang="en-US" dirty="0"/>
                    </a:p>
                  </a:txBody>
                  <a:tcPr/>
                </a:tc>
                <a:tc>
                  <a:txBody>
                    <a:bodyPr/>
                    <a:lstStyle/>
                    <a:p>
                      <a:r>
                        <a:rPr lang="en-US" dirty="0" smtClean="0"/>
                        <a:t>Becomes</a:t>
                      </a:r>
                      <a:endParaRPr lang="en-US" dirty="0"/>
                    </a:p>
                  </a:txBody>
                  <a:tcPr/>
                </a:tc>
                <a:tc>
                  <a:txBody>
                    <a:bodyPr/>
                    <a:lstStyle/>
                    <a:p>
                      <a:endParaRPr lang="en-US" dirty="0"/>
                    </a:p>
                  </a:txBody>
                  <a:tcPr/>
                </a:tc>
                <a:tc>
                  <a:txBody>
                    <a:bodyPr/>
                    <a:lstStyle/>
                    <a:p>
                      <a:r>
                        <a:rPr lang="en-US" dirty="0" smtClean="0"/>
                        <a:t>Becomes</a:t>
                      </a:r>
                      <a:endParaRPr lang="en-US" dirty="0"/>
                    </a:p>
                  </a:txBody>
                  <a:tcPr/>
                </a:tc>
              </a:tr>
              <a:tr h="370840">
                <a:tc>
                  <a:txBody>
                    <a:bodyPr/>
                    <a:lstStyle/>
                    <a:p>
                      <a:endParaRPr lang="en-US" dirty="0"/>
                    </a:p>
                  </a:txBody>
                  <a:tcPr>
                    <a:lnB w="38100" cap="flat" cmpd="sng" algn="ctr">
                      <a:solidFill>
                        <a:scrgbClr r="0" g="0" b="0"/>
                      </a:solidFill>
                      <a:prstDash val="solid"/>
                      <a:round/>
                      <a:headEnd type="none" w="med" len="med"/>
                      <a:tailEnd type="none" w="med" len="med"/>
                    </a:lnB>
                  </a:tcPr>
                </a:tc>
                <a:tc>
                  <a:txBody>
                    <a:bodyPr/>
                    <a:lstStyle/>
                    <a:p>
                      <a:endParaRPr lang="en-US" dirty="0"/>
                    </a:p>
                  </a:txBody>
                  <a:tcPr/>
                </a:tc>
                <a:tc>
                  <a:txBody>
                    <a:bodyPr/>
                    <a:lstStyle/>
                    <a:p>
                      <a:endParaRPr lang="en-US" dirty="0"/>
                    </a:p>
                  </a:txBody>
                  <a:tcPr>
                    <a:lnB w="38100" cap="flat" cmpd="sng" algn="ctr">
                      <a:solidFill>
                        <a:scrgbClr r="0" g="0" b="0"/>
                      </a:solidFill>
                      <a:prstDash val="solid"/>
                      <a:round/>
                      <a:headEnd type="none" w="med" len="med"/>
                      <a:tailEnd type="none" w="med" len="med"/>
                    </a:lnB>
                  </a:tcPr>
                </a:tc>
                <a:tc>
                  <a:txBody>
                    <a:bodyPr/>
                    <a:lstStyle/>
                    <a:p>
                      <a:endParaRPr lang="en-US" dirty="0"/>
                    </a:p>
                  </a:txBody>
                  <a:tcPr/>
                </a:tc>
                <a:tc>
                  <a:txBody>
                    <a:bodyPr/>
                    <a:lstStyle/>
                    <a:p>
                      <a:endParaRPr lang="en-US"/>
                    </a:p>
                  </a:txBody>
                  <a:tcPr>
                    <a:lnB w="38100" cap="flat" cmpd="sng" algn="ctr">
                      <a:solidFill>
                        <a:scrgbClr r="0" g="0" b="0"/>
                      </a:solidFill>
                      <a:prstDash val="solid"/>
                      <a:round/>
                      <a:headEnd type="none" w="med" len="med"/>
                      <a:tailEnd type="none" w="med" len="med"/>
                    </a:lnB>
                  </a:tcPr>
                </a:tc>
              </a:tr>
              <a:tr h="370840">
                <a:tc>
                  <a:txBody>
                    <a:bodyPr/>
                    <a:lstStyle/>
                    <a:p>
                      <a:endParaRPr lang="en-US" dirty="0"/>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tcPr>
                </a:tc>
                <a:tc>
                  <a:txBody>
                    <a:bodyPr/>
                    <a:lstStyle/>
                    <a:p>
                      <a:endParaRPr lang="en-US"/>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bg1">
                              <a:lumMod val="50000"/>
                            </a:schemeClr>
                          </a:solidFill>
                        </a:rPr>
                        <a:t>sub $4, $5, $6 </a:t>
                      </a:r>
                      <a:r>
                        <a:rPr lang="en-US" dirty="0" smtClean="0">
                          <a:solidFill>
                            <a:srgbClr val="000000"/>
                          </a:solidFill>
                        </a:rPr>
                        <a:t>*</a:t>
                      </a:r>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tcPr>
                </a:tc>
                <a:tc>
                  <a:txBody>
                    <a:bodyPr/>
                    <a:lstStyle/>
                    <a:p>
                      <a:endParaRPr lang="en-US"/>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tcPr>
                </a:tc>
                <a:tc>
                  <a:txBody>
                    <a:bodyPr/>
                    <a:lstStyle/>
                    <a:p>
                      <a:r>
                        <a:rPr lang="en-US" dirty="0" smtClean="0"/>
                        <a:t>add $1, $2, $3</a:t>
                      </a:r>
                      <a:endParaRPr lang="en-US" dirty="0"/>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If $2 = 0 then</a:t>
                      </a:r>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solidFill>
                      <a:srgbClr val="FFFFFF"/>
                    </a:solidFill>
                  </a:tcPr>
                </a:tc>
                <a:tc>
                  <a:txBody>
                    <a:bodyPr/>
                    <a:lstStyle/>
                    <a:p>
                      <a:endParaRPr lang="en-US"/>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tcPr>
                </a:tc>
                <a:tc>
                  <a:txBody>
                    <a:bodyPr/>
                    <a:lstStyle/>
                    <a:p>
                      <a:r>
                        <a:rPr lang="is-IS" dirty="0" smtClean="0"/>
                        <a:t>…</a:t>
                      </a:r>
                      <a:endParaRPr lang="en-US" dirty="0"/>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tcPr>
                </a:tc>
                <a:tc>
                  <a:txBody>
                    <a:bodyPr/>
                    <a:lstStyle/>
                    <a:p>
                      <a:endParaRPr lang="en-US"/>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If $1 = 0 then</a:t>
                      </a:r>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noFill/>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add $1, $2, $3</a:t>
                      </a:r>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solidFill>
                      <a:srgbClr val="008000">
                        <a:alpha val="50000"/>
                      </a:srgbClr>
                    </a:solidFill>
                  </a:tcPr>
                </a:tc>
                <a:tc>
                  <a:txBody>
                    <a:bodyPr/>
                    <a:lstStyle/>
                    <a:p>
                      <a:endParaRPr lang="en-US"/>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tcPr>
                </a:tc>
                <a:tc>
                  <a:txBody>
                    <a:bodyPr/>
                    <a:lstStyle/>
                    <a:p>
                      <a:r>
                        <a:rPr lang="en-US" dirty="0" smtClean="0"/>
                        <a:t>add $1, $2, $3</a:t>
                      </a:r>
                      <a:endParaRPr lang="en-US" dirty="0"/>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tcPr>
                </a:tc>
                <a:tc>
                  <a:txBody>
                    <a:bodyPr/>
                    <a:lstStyle/>
                    <a:p>
                      <a:endParaRPr lang="en-US"/>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sub $4, $5, $6</a:t>
                      </a:r>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solidFill>
                      <a:srgbClr val="008000">
                        <a:alpha val="50000"/>
                      </a:srgbClr>
                    </a:solidFill>
                  </a:tcPr>
                </a:tc>
              </a:tr>
              <a:tr h="370840">
                <a:tc>
                  <a:txBody>
                    <a:bodyPr/>
                    <a:lstStyle/>
                    <a:p>
                      <a:r>
                        <a:rPr lang="is-IS" dirty="0" smtClean="0"/>
                        <a:t>…</a:t>
                      </a:r>
                      <a:endParaRPr lang="en-US" dirty="0"/>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tcPr>
                </a:tc>
                <a:tc>
                  <a:txBody>
                    <a:bodyPr/>
                    <a:lstStyle/>
                    <a:p>
                      <a:endParaRPr lang="en-US"/>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tcPr>
                </a:tc>
                <a:tc>
                  <a:txBody>
                    <a:bodyPr/>
                    <a:lstStyle/>
                    <a:p>
                      <a:r>
                        <a:rPr lang="en-US" dirty="0" smtClean="0"/>
                        <a:t>If $1 = 0 then</a:t>
                      </a:r>
                      <a:endParaRPr lang="en-US" dirty="0"/>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noFill/>
                  </a:tcPr>
                </a:tc>
                <a:tc>
                  <a:txBody>
                    <a:bodyPr/>
                    <a:lstStyle/>
                    <a:p>
                      <a:endParaRPr lang="en-US" dirty="0"/>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tcPr>
                </a:tc>
                <a:tc>
                  <a:txBody>
                    <a:bodyPr/>
                    <a:lstStyle/>
                    <a:p>
                      <a:r>
                        <a:rPr lang="is-IS" dirty="0" smtClean="0"/>
                        <a:t>…</a:t>
                      </a:r>
                      <a:endParaRPr lang="en-US" dirty="0"/>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tcPr>
                </a:tc>
              </a:tr>
              <a:tr h="370840">
                <a:tc>
                  <a:txBody>
                    <a:bodyPr/>
                    <a:lstStyle/>
                    <a:p>
                      <a:r>
                        <a:rPr lang="en-US" dirty="0" smtClean="0"/>
                        <a:t>Target</a:t>
                      </a:r>
                      <a:endParaRPr lang="en-US" dirty="0"/>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B w="38100" cap="flat" cmpd="sng" algn="ctr">
                      <a:solidFill>
                        <a:scrgbClr r="0" g="0" b="0"/>
                      </a:solidFill>
                      <a:prstDash val="solid"/>
                      <a:round/>
                      <a:headEnd type="none" w="med" len="med"/>
                      <a:tailEnd type="none" w="med" len="med"/>
                    </a:lnB>
                  </a:tcPr>
                </a:tc>
                <a:tc>
                  <a:txBody>
                    <a:bodyPr/>
                    <a:lstStyle/>
                    <a:p>
                      <a:endParaRPr lang="en-US"/>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sub $4, $5, $6 *</a:t>
                      </a:r>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B w="38100" cap="flat" cmpd="sng" algn="ctr">
                      <a:solidFill>
                        <a:scrgbClr r="0" g="0" b="0"/>
                      </a:solidFill>
                      <a:prstDash val="solid"/>
                      <a:round/>
                      <a:headEnd type="none" w="med" len="med"/>
                      <a:tailEnd type="none" w="med" len="med"/>
                    </a:lnB>
                    <a:solidFill>
                      <a:srgbClr val="008000">
                        <a:alpha val="50000"/>
                      </a:srgbClr>
                    </a:solidFill>
                  </a:tcPr>
                </a:tc>
                <a:tc>
                  <a:txBody>
                    <a:bodyPr/>
                    <a:lstStyle/>
                    <a:p>
                      <a:endParaRPr lang="en-US" dirty="0"/>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tcPr>
                </a:tc>
                <a:tc>
                  <a:txBody>
                    <a:bodyPr/>
                    <a:lstStyle/>
                    <a:p>
                      <a:endParaRPr lang="en-US" dirty="0"/>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B w="38100" cap="flat" cmpd="sng" algn="ctr">
                      <a:solidFill>
                        <a:scrgbClr r="0" g="0" b="0"/>
                      </a:solidFill>
                      <a:prstDash val="solid"/>
                      <a:round/>
                      <a:headEnd type="none" w="med" len="med"/>
                      <a:tailEnd type="none" w="med" len="med"/>
                    </a:lnB>
                  </a:tcPr>
                </a:tc>
              </a:tr>
            </a:tbl>
          </a:graphicData>
        </a:graphic>
      </p:graphicFrame>
      <p:cxnSp>
        <p:nvCxnSpPr>
          <p:cNvPr id="8" name="Straight Connector 7"/>
          <p:cNvCxnSpPr/>
          <p:nvPr/>
        </p:nvCxnSpPr>
        <p:spPr>
          <a:xfrm>
            <a:off x="1937926" y="1803884"/>
            <a:ext cx="628351" cy="940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2566277" y="1813292"/>
            <a:ext cx="0" cy="10912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7584014" y="1805772"/>
            <a:ext cx="628351" cy="940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8212365" y="1815180"/>
            <a:ext cx="0" cy="10912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7584014" y="4780823"/>
            <a:ext cx="628351" cy="940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V="1">
            <a:off x="8212365" y="4790231"/>
            <a:ext cx="0" cy="10912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1937926" y="4771415"/>
            <a:ext cx="628351" cy="940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2566277" y="4780823"/>
            <a:ext cx="0" cy="10912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4797213" y="2510498"/>
            <a:ext cx="628351" cy="940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V="1">
            <a:off x="5425564" y="1432620"/>
            <a:ext cx="0" cy="10912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4797213" y="5483876"/>
            <a:ext cx="628351" cy="940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5425564" y="4771415"/>
            <a:ext cx="0" cy="73546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H="1">
            <a:off x="1808835" y="2904551"/>
            <a:ext cx="757442"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a:off x="7584014" y="2903621"/>
            <a:ext cx="628351" cy="2818"/>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a:off x="1808835" y="5851908"/>
            <a:ext cx="757442"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7584014" y="5878672"/>
            <a:ext cx="628351" cy="2818"/>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H="1">
            <a:off x="4797213" y="1432620"/>
            <a:ext cx="628351"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a:off x="4797213" y="4771415"/>
            <a:ext cx="628351"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2" name="Down Arrow 31"/>
          <p:cNvSpPr/>
          <p:nvPr/>
        </p:nvSpPr>
        <p:spPr>
          <a:xfrm>
            <a:off x="1608667" y="3318477"/>
            <a:ext cx="200168" cy="72437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Down Arrow 32"/>
          <p:cNvSpPr/>
          <p:nvPr/>
        </p:nvSpPr>
        <p:spPr>
          <a:xfrm>
            <a:off x="4432655" y="3320365"/>
            <a:ext cx="200168" cy="72437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Down Arrow 33"/>
          <p:cNvSpPr/>
          <p:nvPr/>
        </p:nvSpPr>
        <p:spPr>
          <a:xfrm>
            <a:off x="7256643" y="3322253"/>
            <a:ext cx="200168" cy="72437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3132672" y="6032513"/>
            <a:ext cx="2910411" cy="830997"/>
          </a:xfrm>
          <a:prstGeom prst="rect">
            <a:avLst/>
          </a:prstGeom>
          <a:noFill/>
        </p:spPr>
        <p:txBody>
          <a:bodyPr wrap="square" rtlCol="0">
            <a:spAutoFit/>
          </a:bodyPr>
          <a:lstStyle/>
          <a:p>
            <a:r>
              <a:rPr lang="en-US" sz="1600" b="1" dirty="0" smtClean="0"/>
              <a:t>* </a:t>
            </a:r>
            <a:r>
              <a:rPr lang="en-US" sz="1600" b="1" dirty="0"/>
              <a:t>s</a:t>
            </a:r>
            <a:r>
              <a:rPr lang="en-US" sz="1600" b="1" dirty="0" smtClean="0"/>
              <a:t>ub</a:t>
            </a:r>
            <a:r>
              <a:rPr lang="en-US" sz="1600" dirty="0" smtClean="0"/>
              <a:t> must be copied when it can be reached by an execution path not containing this branch</a:t>
            </a:r>
          </a:p>
        </p:txBody>
      </p:sp>
      <p:sp>
        <p:nvSpPr>
          <p:cNvPr id="3" name="Date Placeholder 2"/>
          <p:cNvSpPr>
            <a:spLocks noGrp="1"/>
          </p:cNvSpPr>
          <p:nvPr>
            <p:ph type="dt" sz="half" idx="10"/>
          </p:nvPr>
        </p:nvSpPr>
        <p:spPr/>
        <p:txBody>
          <a:bodyPr/>
          <a:lstStyle/>
          <a:p>
            <a:r>
              <a:rPr lang="en-US" smtClean="0"/>
              <a:t>© 2017 by George B. Adams III</a:t>
            </a:r>
            <a:endParaRPr lang="en-US"/>
          </a:p>
        </p:txBody>
      </p:sp>
      <p:sp>
        <p:nvSpPr>
          <p:cNvPr id="4" name="Slide Number Placeholder 3"/>
          <p:cNvSpPr>
            <a:spLocks noGrp="1"/>
          </p:cNvSpPr>
          <p:nvPr>
            <p:ph type="sldNum" sz="quarter" idx="12"/>
          </p:nvPr>
        </p:nvSpPr>
        <p:spPr/>
        <p:txBody>
          <a:bodyPr/>
          <a:lstStyle/>
          <a:p>
            <a:fld id="{F616CA18-62AE-B34C-A151-070DF961BCFA}" type="slidenum">
              <a:rPr lang="en-US" smtClean="0"/>
              <a:pPr/>
              <a:t>16</a:t>
            </a:fld>
            <a:endParaRPr lang="en-US"/>
          </a:p>
        </p:txBody>
      </p:sp>
      <p:sp>
        <p:nvSpPr>
          <p:cNvPr id="29" name="TextBox 28"/>
          <p:cNvSpPr txBox="1"/>
          <p:nvPr/>
        </p:nvSpPr>
        <p:spPr>
          <a:xfrm>
            <a:off x="457194" y="6032507"/>
            <a:ext cx="2556940" cy="584775"/>
          </a:xfrm>
          <a:prstGeom prst="rect">
            <a:avLst/>
          </a:prstGeom>
          <a:noFill/>
        </p:spPr>
        <p:txBody>
          <a:bodyPr wrap="square" rtlCol="0">
            <a:spAutoFit/>
          </a:bodyPr>
          <a:lstStyle/>
          <a:p>
            <a:r>
              <a:rPr lang="en-US" sz="1600" b="1" dirty="0" smtClean="0"/>
              <a:t>add</a:t>
            </a:r>
            <a:r>
              <a:rPr lang="en-US" sz="1600" dirty="0" smtClean="0"/>
              <a:t> instr. is moved, or scheduled, into delay slot</a:t>
            </a:r>
          </a:p>
        </p:txBody>
      </p:sp>
      <p:sp>
        <p:nvSpPr>
          <p:cNvPr id="35" name="TextBox 34"/>
          <p:cNvSpPr txBox="1"/>
          <p:nvPr/>
        </p:nvSpPr>
        <p:spPr>
          <a:xfrm>
            <a:off x="6045213" y="6032506"/>
            <a:ext cx="2556940" cy="830997"/>
          </a:xfrm>
          <a:prstGeom prst="rect">
            <a:avLst/>
          </a:prstGeom>
          <a:noFill/>
        </p:spPr>
        <p:txBody>
          <a:bodyPr wrap="square" rtlCol="0">
            <a:spAutoFit/>
          </a:bodyPr>
          <a:lstStyle/>
          <a:p>
            <a:r>
              <a:rPr lang="en-US" sz="1600" b="1" dirty="0" smtClean="0"/>
              <a:t>sub</a:t>
            </a:r>
            <a:r>
              <a:rPr lang="en-US" sz="1600" dirty="0" smtClean="0"/>
              <a:t> instr. is placed in delay slot by the compiler, same as other two cases</a:t>
            </a:r>
          </a:p>
        </p:txBody>
      </p:sp>
    </p:spTree>
    <p:extLst>
      <p:ext uri="{BB962C8B-B14F-4D97-AF65-F5344CB8AC3E}">
        <p14:creationId xmlns:p14="http://schemas.microsoft.com/office/powerpoint/2010/main" val="696567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
            </a:r>
            <a:r>
              <a:rPr lang="en-US" dirty="0" smtClean="0"/>
              <a:t>elayed branch limitations</a:t>
            </a:r>
            <a:endParaRPr lang="en-US" dirty="0"/>
          </a:p>
        </p:txBody>
      </p:sp>
      <p:sp>
        <p:nvSpPr>
          <p:cNvPr id="3" name="Content Placeholder 2"/>
          <p:cNvSpPr>
            <a:spLocks noGrp="1"/>
          </p:cNvSpPr>
          <p:nvPr>
            <p:ph idx="1"/>
          </p:nvPr>
        </p:nvSpPr>
        <p:spPr>
          <a:xfrm>
            <a:off x="486830" y="1171186"/>
            <a:ext cx="8247965" cy="5334068"/>
          </a:xfrm>
        </p:spPr>
        <p:txBody>
          <a:bodyPr>
            <a:normAutofit fontScale="92500" lnSpcReduction="10000"/>
          </a:bodyPr>
          <a:lstStyle/>
          <a:p>
            <a:r>
              <a:rPr lang="en-US" dirty="0" smtClean="0"/>
              <a:t>Limitations are</a:t>
            </a:r>
          </a:p>
          <a:p>
            <a:pPr lvl="1"/>
            <a:r>
              <a:rPr lang="en-US" dirty="0" smtClean="0"/>
              <a:t>Instruction(s) in the delay slot WILL be executed and NOT nullified, so execution must be OK even if scheduled from the dynamically wrong execution path</a:t>
            </a:r>
          </a:p>
          <a:p>
            <a:pPr lvl="1"/>
            <a:r>
              <a:rPr lang="en-US" dirty="0"/>
              <a:t>C</a:t>
            </a:r>
            <a:r>
              <a:rPr lang="en-US" dirty="0" smtClean="0"/>
              <a:t>annot violate dependences when moving instructions to fill the delay slot</a:t>
            </a:r>
          </a:p>
          <a:p>
            <a:pPr lvl="1"/>
            <a:r>
              <a:rPr lang="en-US" dirty="0" smtClean="0"/>
              <a:t>Inability to predict at compile time whether a branch is likely taken or not to inform scheduling decision</a:t>
            </a:r>
          </a:p>
          <a:p>
            <a:pPr lvl="1"/>
            <a:r>
              <a:rPr lang="en-US" dirty="0" smtClean="0"/>
              <a:t>More pipeline stages means faster clock rate (good for performance) but  typically means longer branch delay slots, and longer slots are harder to fill usefully (bad for performance)</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17</a:t>
            </a:fld>
            <a:endParaRPr lang="en-US"/>
          </a:p>
        </p:txBody>
      </p:sp>
    </p:spTree>
    <p:extLst>
      <p:ext uri="{BB962C8B-B14F-4D97-AF65-F5344CB8AC3E}">
        <p14:creationId xmlns:p14="http://schemas.microsoft.com/office/powerpoint/2010/main" val="3430314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 based on branch history</a:t>
            </a:r>
            <a:endParaRPr lang="en-US" dirty="0"/>
          </a:p>
        </p:txBody>
      </p:sp>
      <p:sp>
        <p:nvSpPr>
          <p:cNvPr id="3" name="Content Placeholder 2"/>
          <p:cNvSpPr>
            <a:spLocks noGrp="1"/>
          </p:cNvSpPr>
          <p:nvPr>
            <p:ph idx="1"/>
          </p:nvPr>
        </p:nvSpPr>
        <p:spPr>
          <a:xfrm>
            <a:off x="404970" y="1030640"/>
            <a:ext cx="8485029" cy="5667930"/>
          </a:xfrm>
        </p:spPr>
        <p:txBody>
          <a:bodyPr>
            <a:normAutofit fontScale="77500" lnSpcReduction="20000"/>
          </a:bodyPr>
          <a:lstStyle/>
          <a:p>
            <a:pPr>
              <a:lnSpc>
                <a:spcPct val="120000"/>
              </a:lnSpc>
            </a:pPr>
            <a:r>
              <a:rPr lang="en-US" dirty="0" smtClean="0">
                <a:solidFill>
                  <a:srgbClr val="0000FF"/>
                </a:solidFill>
              </a:rPr>
              <a:t>Dynamic branch prediction</a:t>
            </a:r>
            <a:r>
              <a:rPr lang="en-US" dirty="0" smtClean="0"/>
              <a:t> – each time a given branch instr. is executed, use the branch resolution – taken or not taken – to inform (update) the prediction for that branch instr.</a:t>
            </a:r>
            <a:endParaRPr lang="en-US" dirty="0"/>
          </a:p>
          <a:p>
            <a:pPr>
              <a:lnSpc>
                <a:spcPct val="120000"/>
              </a:lnSpc>
            </a:pPr>
            <a:r>
              <a:rPr lang="en-US" dirty="0" smtClean="0"/>
              <a:t>Example: a 1-bit predictor (has 1 bit of history of prediction)</a:t>
            </a:r>
          </a:p>
          <a:p>
            <a:pPr>
              <a:lnSpc>
                <a:spcPct val="120000"/>
              </a:lnSpc>
            </a:pPr>
            <a:r>
              <a:rPr lang="en-US" dirty="0" smtClean="0">
                <a:solidFill>
                  <a:srgbClr val="009051"/>
                </a:solidFill>
              </a:rPr>
              <a:t>State diagram </a:t>
            </a:r>
            <a:r>
              <a:rPr lang="en-US" dirty="0" smtClean="0"/>
              <a:t>of 1-bit predictor:</a:t>
            </a:r>
          </a:p>
          <a:p>
            <a:pPr>
              <a:lnSpc>
                <a:spcPct val="120000"/>
              </a:lnSpc>
            </a:pPr>
            <a:endParaRPr lang="en-US" dirty="0"/>
          </a:p>
          <a:p>
            <a:pPr>
              <a:lnSpc>
                <a:spcPct val="120000"/>
              </a:lnSpc>
            </a:pPr>
            <a:endParaRPr lang="en-US" dirty="0" smtClean="0"/>
          </a:p>
          <a:p>
            <a:pPr>
              <a:lnSpc>
                <a:spcPct val="120000"/>
              </a:lnSpc>
            </a:pPr>
            <a:endParaRPr lang="en-US" dirty="0"/>
          </a:p>
          <a:p>
            <a:pPr>
              <a:lnSpc>
                <a:spcPct val="120000"/>
              </a:lnSpc>
            </a:pPr>
            <a:endParaRPr lang="en-US" dirty="0" smtClean="0"/>
          </a:p>
          <a:p>
            <a:pPr>
              <a:lnSpc>
                <a:spcPct val="120000"/>
              </a:lnSpc>
            </a:pPr>
            <a:endParaRPr lang="en-US" dirty="0" smtClean="0"/>
          </a:p>
          <a:p>
            <a:pPr>
              <a:lnSpc>
                <a:spcPct val="120000"/>
              </a:lnSpc>
            </a:pPr>
            <a:endParaRPr lang="en-US" dirty="0"/>
          </a:p>
          <a:p>
            <a:pPr>
              <a:lnSpc>
                <a:spcPct val="120000"/>
              </a:lnSpc>
            </a:pPr>
            <a:r>
              <a:rPr lang="en-US" dirty="0" smtClean="0"/>
              <a:t>1-bit predictor strategy:  </a:t>
            </a:r>
            <a:r>
              <a:rPr lang="en-US" dirty="0" smtClean="0">
                <a:solidFill>
                  <a:srgbClr val="7030A0"/>
                </a:solidFill>
              </a:rPr>
              <a:t>If </a:t>
            </a:r>
            <a:r>
              <a:rPr lang="en-US" dirty="0" err="1" smtClean="0">
                <a:solidFill>
                  <a:srgbClr val="7030A0"/>
                </a:solidFill>
              </a:rPr>
              <a:t>mispredict</a:t>
            </a:r>
            <a:r>
              <a:rPr lang="en-US" dirty="0" smtClean="0">
                <a:solidFill>
                  <a:srgbClr val="7030A0"/>
                </a:solidFill>
              </a:rPr>
              <a:t>, change prediction</a:t>
            </a:r>
          </a:p>
          <a:p>
            <a:pPr>
              <a:lnSpc>
                <a:spcPct val="120000"/>
              </a:lnSpc>
            </a:pPr>
            <a:endParaRPr lang="en-US" dirty="0" smtClean="0">
              <a:solidFill>
                <a:srgbClr val="7030A0"/>
              </a:solidFill>
            </a:endParaRP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18</a:t>
            </a:fld>
            <a:endParaRPr lang="en-US"/>
          </a:p>
        </p:txBody>
      </p:sp>
      <p:grpSp>
        <p:nvGrpSpPr>
          <p:cNvPr id="29" name="Group 28"/>
          <p:cNvGrpSpPr/>
          <p:nvPr/>
        </p:nvGrpSpPr>
        <p:grpSpPr>
          <a:xfrm>
            <a:off x="1568231" y="3227329"/>
            <a:ext cx="6238834" cy="2352599"/>
            <a:chOff x="2262504" y="3014108"/>
            <a:chExt cx="6238834" cy="2352599"/>
          </a:xfrm>
        </p:grpSpPr>
        <p:grpSp>
          <p:nvGrpSpPr>
            <p:cNvPr id="17" name="Group 16"/>
            <p:cNvGrpSpPr/>
            <p:nvPr/>
          </p:nvGrpSpPr>
          <p:grpSpPr>
            <a:xfrm>
              <a:off x="2262504" y="3148425"/>
              <a:ext cx="6238834" cy="2218282"/>
              <a:chOff x="1204161" y="2623477"/>
              <a:chExt cx="6238834" cy="2218282"/>
            </a:xfrm>
          </p:grpSpPr>
          <p:sp>
            <p:nvSpPr>
              <p:cNvPr id="7" name="Oval 6"/>
              <p:cNvSpPr/>
              <p:nvPr/>
            </p:nvSpPr>
            <p:spPr>
              <a:xfrm>
                <a:off x="1204161" y="4012019"/>
                <a:ext cx="2718728" cy="82785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7030A0"/>
                    </a:solidFill>
                  </a:rPr>
                  <a:t>Predict branch will be taken</a:t>
                </a:r>
                <a:endParaRPr lang="en-US" sz="2000" dirty="0">
                  <a:solidFill>
                    <a:srgbClr val="7030A0"/>
                  </a:solidFill>
                </a:endParaRPr>
              </a:p>
            </p:txBody>
          </p:sp>
          <p:sp>
            <p:nvSpPr>
              <p:cNvPr id="8" name="Oval 7"/>
              <p:cNvSpPr/>
              <p:nvPr/>
            </p:nvSpPr>
            <p:spPr>
              <a:xfrm>
                <a:off x="4724267" y="4013907"/>
                <a:ext cx="2718728" cy="82785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7030A0"/>
                    </a:solidFill>
                  </a:rPr>
                  <a:t>Predict branch will not be taken</a:t>
                </a:r>
                <a:endParaRPr lang="en-US" sz="2000" dirty="0">
                  <a:solidFill>
                    <a:srgbClr val="7030A0"/>
                  </a:solidFill>
                </a:endParaRPr>
              </a:p>
            </p:txBody>
          </p:sp>
          <p:sp>
            <p:nvSpPr>
              <p:cNvPr id="22" name="Oval 21"/>
              <p:cNvSpPr/>
              <p:nvPr/>
            </p:nvSpPr>
            <p:spPr>
              <a:xfrm>
                <a:off x="1627487" y="2623477"/>
                <a:ext cx="1112628" cy="33879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7030A0"/>
                    </a:solidFill>
                  </a:rPr>
                  <a:t>State</a:t>
                </a:r>
                <a:endParaRPr lang="en-US" sz="2000" dirty="0">
                  <a:solidFill>
                    <a:srgbClr val="7030A0"/>
                  </a:solidFill>
                </a:endParaRPr>
              </a:p>
            </p:txBody>
          </p:sp>
        </p:grpSp>
        <p:grpSp>
          <p:nvGrpSpPr>
            <p:cNvPr id="28" name="Group 27"/>
            <p:cNvGrpSpPr/>
            <p:nvPr/>
          </p:nvGrpSpPr>
          <p:grpSpPr>
            <a:xfrm>
              <a:off x="3684902" y="3014108"/>
              <a:ext cx="4276608" cy="369332"/>
              <a:chOff x="2685830" y="6832593"/>
              <a:chExt cx="4276608" cy="369332"/>
            </a:xfrm>
          </p:grpSpPr>
          <p:cxnSp>
            <p:nvCxnSpPr>
              <p:cNvPr id="24" name="Straight Arrow Connector 23"/>
              <p:cNvCxnSpPr/>
              <p:nvPr/>
            </p:nvCxnSpPr>
            <p:spPr bwMode="auto">
              <a:xfrm>
                <a:off x="2810939" y="7137405"/>
                <a:ext cx="4151499" cy="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5" name="TextBox 24"/>
              <p:cNvSpPr txBox="1"/>
              <p:nvPr/>
            </p:nvSpPr>
            <p:spPr>
              <a:xfrm>
                <a:off x="2685830" y="6832593"/>
                <a:ext cx="4272003" cy="369332"/>
              </a:xfrm>
              <a:prstGeom prst="rect">
                <a:avLst/>
              </a:prstGeom>
              <a:noFill/>
            </p:spPr>
            <p:txBody>
              <a:bodyPr wrap="none" rtlCol="0">
                <a:spAutoFit/>
              </a:bodyPr>
              <a:lstStyle/>
              <a:p>
                <a:r>
                  <a:rPr lang="en-US" dirty="0" smtClean="0"/>
                  <a:t>State transition, labeled by causal condition</a:t>
                </a:r>
                <a:endParaRPr lang="en-US" dirty="0"/>
              </a:p>
            </p:txBody>
          </p:sp>
        </p:grpSp>
      </p:grpSp>
      <p:grpSp>
        <p:nvGrpSpPr>
          <p:cNvPr id="20" name="Group 19"/>
          <p:cNvGrpSpPr/>
          <p:nvPr/>
        </p:nvGrpSpPr>
        <p:grpSpPr>
          <a:xfrm>
            <a:off x="3888811" y="4510769"/>
            <a:ext cx="1597674" cy="707886"/>
            <a:chOff x="3490875" y="3693087"/>
            <a:chExt cx="1597674" cy="707886"/>
          </a:xfrm>
        </p:grpSpPr>
        <p:cxnSp>
          <p:nvCxnSpPr>
            <p:cNvPr id="11" name="Straight Arrow Connector 10"/>
            <p:cNvCxnSpPr>
              <a:stCxn id="7" idx="7"/>
              <a:endCxn id="8" idx="1"/>
            </p:cNvCxnSpPr>
            <p:nvPr/>
          </p:nvCxnSpPr>
          <p:spPr>
            <a:xfrm>
              <a:off x="3490875" y="4061693"/>
              <a:ext cx="1597674" cy="1888"/>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650052" y="3693087"/>
              <a:ext cx="1307629" cy="707886"/>
            </a:xfrm>
            <a:prstGeom prst="rect">
              <a:avLst/>
            </a:prstGeom>
            <a:noFill/>
          </p:spPr>
          <p:txBody>
            <a:bodyPr wrap="square" rtlCol="0">
              <a:spAutoFit/>
            </a:bodyPr>
            <a:lstStyle/>
            <a:p>
              <a:pPr algn="ctr"/>
              <a:r>
                <a:rPr lang="en-US" sz="2000" dirty="0" smtClean="0"/>
                <a:t>Branch is not taken</a:t>
              </a:r>
              <a:endParaRPr lang="en-US" sz="2000" dirty="0"/>
            </a:p>
          </p:txBody>
        </p:sp>
      </p:grpSp>
      <p:grpSp>
        <p:nvGrpSpPr>
          <p:cNvPr id="18" name="Group 17"/>
          <p:cNvGrpSpPr/>
          <p:nvPr/>
        </p:nvGrpSpPr>
        <p:grpSpPr>
          <a:xfrm>
            <a:off x="2138304" y="4037160"/>
            <a:ext cx="1764842" cy="1224596"/>
            <a:chOff x="1740368" y="3283086"/>
            <a:chExt cx="1764842" cy="1224596"/>
          </a:xfrm>
        </p:grpSpPr>
        <p:sp>
          <p:nvSpPr>
            <p:cNvPr id="9" name="Circular Arrow 8"/>
            <p:cNvSpPr/>
            <p:nvPr/>
          </p:nvSpPr>
          <p:spPr>
            <a:xfrm>
              <a:off x="2107264" y="3504147"/>
              <a:ext cx="865482" cy="1003535"/>
            </a:xfrm>
            <a:prstGeom prst="circularArrow">
              <a:avLst>
                <a:gd name="adj1" fmla="val 4376"/>
                <a:gd name="adj2" fmla="val 499110"/>
                <a:gd name="adj3" fmla="val 21334784"/>
                <a:gd name="adj4" fmla="val 10902206"/>
                <a:gd name="adj5" fmla="val 13659"/>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3" name="TextBox 12"/>
            <p:cNvSpPr txBox="1"/>
            <p:nvPr/>
          </p:nvSpPr>
          <p:spPr>
            <a:xfrm>
              <a:off x="1740368" y="3283086"/>
              <a:ext cx="1764842" cy="400110"/>
            </a:xfrm>
            <a:prstGeom prst="rect">
              <a:avLst/>
            </a:prstGeom>
            <a:noFill/>
          </p:spPr>
          <p:txBody>
            <a:bodyPr wrap="none" rtlCol="0">
              <a:spAutoFit/>
            </a:bodyPr>
            <a:lstStyle/>
            <a:p>
              <a:r>
                <a:rPr lang="en-US" sz="2000" dirty="0" smtClean="0"/>
                <a:t>Branch is taken</a:t>
              </a:r>
              <a:endParaRPr lang="en-US" sz="2000" dirty="0"/>
            </a:p>
          </p:txBody>
        </p:sp>
      </p:grpSp>
      <p:grpSp>
        <p:nvGrpSpPr>
          <p:cNvPr id="19" name="Group 18"/>
          <p:cNvGrpSpPr/>
          <p:nvPr/>
        </p:nvGrpSpPr>
        <p:grpSpPr>
          <a:xfrm>
            <a:off x="5419130" y="4027435"/>
            <a:ext cx="2183939" cy="1242272"/>
            <a:chOff x="5021194" y="3265410"/>
            <a:chExt cx="2183939" cy="1242272"/>
          </a:xfrm>
        </p:grpSpPr>
        <p:sp>
          <p:nvSpPr>
            <p:cNvPr id="10" name="Circular Arrow 9"/>
            <p:cNvSpPr/>
            <p:nvPr/>
          </p:nvSpPr>
          <p:spPr>
            <a:xfrm>
              <a:off x="5687718" y="3504147"/>
              <a:ext cx="865482" cy="1003535"/>
            </a:xfrm>
            <a:prstGeom prst="circularArrow">
              <a:avLst>
                <a:gd name="adj1" fmla="val 4376"/>
                <a:gd name="adj2" fmla="val 499110"/>
                <a:gd name="adj3" fmla="val 21334784"/>
                <a:gd name="adj4" fmla="val 10902206"/>
                <a:gd name="adj5" fmla="val 13659"/>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5021194" y="3265410"/>
              <a:ext cx="2183939" cy="400110"/>
            </a:xfrm>
            <a:prstGeom prst="rect">
              <a:avLst/>
            </a:prstGeom>
            <a:noFill/>
          </p:spPr>
          <p:txBody>
            <a:bodyPr wrap="square" rtlCol="0">
              <a:spAutoFit/>
            </a:bodyPr>
            <a:lstStyle/>
            <a:p>
              <a:r>
                <a:rPr lang="en-US" sz="2000" dirty="0" smtClean="0"/>
                <a:t>Branch is not </a:t>
              </a:r>
              <a:r>
                <a:rPr lang="en-US" sz="2000" dirty="0"/>
                <a:t>t</a:t>
              </a:r>
              <a:r>
                <a:rPr lang="en-US" sz="2000" dirty="0" smtClean="0"/>
                <a:t>aken</a:t>
              </a:r>
              <a:endParaRPr lang="en-US" sz="2000" dirty="0"/>
            </a:p>
          </p:txBody>
        </p:sp>
      </p:grpSp>
      <p:grpSp>
        <p:nvGrpSpPr>
          <p:cNvPr id="21" name="Group 20"/>
          <p:cNvGrpSpPr/>
          <p:nvPr/>
        </p:nvGrpSpPr>
        <p:grpSpPr>
          <a:xfrm>
            <a:off x="3853249" y="5458006"/>
            <a:ext cx="1810952" cy="400110"/>
            <a:chOff x="3455313" y="4640324"/>
            <a:chExt cx="1810952" cy="400110"/>
          </a:xfrm>
        </p:grpSpPr>
        <p:cxnSp>
          <p:nvCxnSpPr>
            <p:cNvPr id="12" name="Straight Arrow Connector 11"/>
            <p:cNvCxnSpPr>
              <a:stCxn id="8" idx="3"/>
              <a:endCxn id="7" idx="5"/>
            </p:cNvCxnSpPr>
            <p:nvPr/>
          </p:nvCxnSpPr>
          <p:spPr>
            <a:xfrm flipH="1" flipV="1">
              <a:off x="3490875" y="4647073"/>
              <a:ext cx="1597674" cy="1888"/>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455313" y="4640324"/>
              <a:ext cx="1810952" cy="400110"/>
            </a:xfrm>
            <a:prstGeom prst="rect">
              <a:avLst/>
            </a:prstGeom>
            <a:noFill/>
          </p:spPr>
          <p:txBody>
            <a:bodyPr wrap="square" rtlCol="0">
              <a:spAutoFit/>
            </a:bodyPr>
            <a:lstStyle/>
            <a:p>
              <a:pPr algn="ctr"/>
              <a:r>
                <a:rPr lang="en-US" sz="2000" dirty="0" smtClean="0"/>
                <a:t>Branch is taken</a:t>
              </a:r>
              <a:endParaRPr lang="en-US" sz="2000" dirty="0"/>
            </a:p>
          </p:txBody>
        </p:sp>
      </p:grpSp>
    </p:spTree>
    <p:extLst>
      <p:ext uri="{BB962C8B-B14F-4D97-AF65-F5344CB8AC3E}">
        <p14:creationId xmlns:p14="http://schemas.microsoft.com/office/powerpoint/2010/main" val="1174488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dissolve">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dissolve">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dissolv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dissolve">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830" y="96839"/>
            <a:ext cx="8243692" cy="745196"/>
          </a:xfrm>
        </p:spPr>
        <p:txBody>
          <a:bodyPr/>
          <a:lstStyle/>
          <a:p>
            <a:r>
              <a:rPr lang="en-US" dirty="0" smtClean="0"/>
              <a:t>Is 1 bit able to improve performance?</a:t>
            </a:r>
            <a:endParaRPr lang="en-US" dirty="0"/>
          </a:p>
        </p:txBody>
      </p:sp>
      <p:sp>
        <p:nvSpPr>
          <p:cNvPr id="3" name="Content Placeholder 2"/>
          <p:cNvSpPr>
            <a:spLocks noGrp="1"/>
          </p:cNvSpPr>
          <p:nvPr>
            <p:ph idx="1"/>
          </p:nvPr>
        </p:nvSpPr>
        <p:spPr/>
        <p:txBody>
          <a:bodyPr/>
          <a:lstStyle/>
          <a:p>
            <a:pPr>
              <a:spcBef>
                <a:spcPts val="0"/>
              </a:spcBef>
            </a:pPr>
            <a:r>
              <a:rPr lang="en-US" sz="3600" dirty="0"/>
              <a:t>Dynamic prediction using just 1 bit of memory per each branch instruction can often achieve 90+% correct guessing</a:t>
            </a:r>
            <a:r>
              <a:rPr lang="en-US" sz="3600" baseline="30000" dirty="0"/>
              <a:t>*</a:t>
            </a:r>
            <a:br>
              <a:rPr lang="en-US" sz="3600" baseline="30000" dirty="0"/>
            </a:br>
            <a:endParaRPr lang="en-US" sz="3600" dirty="0"/>
          </a:p>
          <a:p>
            <a:pPr>
              <a:spcBef>
                <a:spcPts val="0"/>
              </a:spcBef>
              <a:buFont typeface="Lucida Grande"/>
              <a:buChar char="*"/>
            </a:pPr>
            <a:r>
              <a:rPr lang="en-US" sz="1600" dirty="0"/>
              <a:t>Past performance is not a guarantee of future results.  Your program’s mileage may vary.  Limited by available branch history memory.  Better performance available with optional 2-bit history memory at higher </a:t>
            </a:r>
            <a:r>
              <a:rPr lang="en-US" sz="1600" dirty="0" smtClean="0"/>
              <a:t>cost</a:t>
            </a:r>
            <a:r>
              <a:rPr lang="en-US" sz="1600" dirty="0"/>
              <a:t>.</a:t>
            </a: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19</a:t>
            </a:fld>
            <a:endParaRPr lang="en-US"/>
          </a:p>
        </p:txBody>
      </p:sp>
    </p:spTree>
    <p:extLst>
      <p:ext uri="{BB962C8B-B14F-4D97-AF65-F5344CB8AC3E}">
        <p14:creationId xmlns:p14="http://schemas.microsoft.com/office/powerpoint/2010/main" val="9958778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a:t>
            </a:r>
            <a:endParaRPr lang="en-US" dirty="0"/>
          </a:p>
        </p:txBody>
      </p:sp>
      <p:sp>
        <p:nvSpPr>
          <p:cNvPr id="3" name="Content Placeholder 2"/>
          <p:cNvSpPr>
            <a:spLocks noGrp="1"/>
          </p:cNvSpPr>
          <p:nvPr>
            <p:ph idx="1"/>
          </p:nvPr>
        </p:nvSpPr>
        <p:spPr>
          <a:xfrm>
            <a:off x="486830" y="1171186"/>
            <a:ext cx="8377770" cy="4924814"/>
          </a:xfrm>
        </p:spPr>
        <p:txBody>
          <a:bodyPr/>
          <a:lstStyle/>
          <a:p>
            <a:r>
              <a:rPr lang="en-US" dirty="0" smtClean="0"/>
              <a:t>Midterm 2 covers</a:t>
            </a:r>
          </a:p>
          <a:p>
            <a:pPr lvl="1"/>
            <a:r>
              <a:rPr lang="en-US" dirty="0" smtClean="0"/>
              <a:t>Lectures through Oct. 23</a:t>
            </a:r>
          </a:p>
          <a:p>
            <a:pPr lvl="1"/>
            <a:r>
              <a:rPr lang="en-US" dirty="0" smtClean="0"/>
              <a:t>Labs 01 to 05</a:t>
            </a:r>
          </a:p>
          <a:p>
            <a:pPr lvl="1"/>
            <a:r>
              <a:rPr lang="en-US" dirty="0" smtClean="0"/>
              <a:t>Homework 01 to 07</a:t>
            </a:r>
          </a:p>
          <a:p>
            <a:pPr lvl="1"/>
            <a:r>
              <a:rPr lang="en-US" dirty="0" smtClean="0"/>
              <a:t>Text chapters 1 to 9</a:t>
            </a:r>
          </a:p>
          <a:p>
            <a:pPr lvl="1"/>
            <a:r>
              <a:rPr lang="en-US" dirty="0" smtClean="0"/>
              <a:t>Emphasis is on material covered Sep. 18 to Oct. 23</a:t>
            </a:r>
          </a:p>
          <a:p>
            <a:r>
              <a:rPr lang="en-US" dirty="0" smtClean="0"/>
              <a:t>HW 07 issues Oct. 20</a:t>
            </a:r>
          </a:p>
          <a:p>
            <a:r>
              <a:rPr lang="en-US" dirty="0" smtClean="0"/>
              <a:t>Midterm 2 practice exam soon, new format</a:t>
            </a:r>
          </a:p>
          <a:p>
            <a:r>
              <a:rPr lang="en-US" dirty="0" smtClean="0"/>
              <a:t>Midterm 1 practice exam (HW04) will score as 15 (maximum HW score) for all submitted</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a:t>
            </a:fld>
            <a:endParaRPr lang="en-US"/>
          </a:p>
        </p:txBody>
      </p:sp>
    </p:spTree>
    <p:extLst>
      <p:ext uri="{BB962C8B-B14F-4D97-AF65-F5344CB8AC3E}">
        <p14:creationId xmlns:p14="http://schemas.microsoft.com/office/powerpoint/2010/main" val="9242661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and operation</a:t>
            </a:r>
            <a:endParaRPr lang="en-US" dirty="0"/>
          </a:p>
        </p:txBody>
      </p:sp>
      <p:sp>
        <p:nvSpPr>
          <p:cNvPr id="3" name="Content Placeholder 2"/>
          <p:cNvSpPr>
            <a:spLocks noGrp="1"/>
          </p:cNvSpPr>
          <p:nvPr>
            <p:ph idx="1"/>
          </p:nvPr>
        </p:nvSpPr>
        <p:spPr>
          <a:xfrm>
            <a:off x="457200" y="1233327"/>
            <a:ext cx="8404578" cy="5121275"/>
          </a:xfrm>
        </p:spPr>
        <p:txBody>
          <a:bodyPr>
            <a:normAutofit/>
          </a:bodyPr>
          <a:lstStyle/>
          <a:p>
            <a:r>
              <a:rPr lang="en-US" dirty="0"/>
              <a:t>D</a:t>
            </a:r>
            <a:r>
              <a:rPr lang="en-US" dirty="0" smtClean="0"/>
              <a:t>atabase in hardware (fast) records info for N most recently executed branch instructions</a:t>
            </a:r>
          </a:p>
          <a:p>
            <a:r>
              <a:rPr lang="en-US" dirty="0" smtClean="0">
                <a:solidFill>
                  <a:srgbClr val="0432FF"/>
                </a:solidFill>
              </a:rPr>
              <a:t>When a branch instruction is detected</a:t>
            </a:r>
            <a:r>
              <a:rPr lang="en-US" dirty="0" smtClean="0"/>
              <a:t>, look up its prediction in table and fetch at predicted </a:t>
            </a:r>
            <a:r>
              <a:rPr lang="en-US" dirty="0" err="1" smtClean="0"/>
              <a:t>next_instruction_address</a:t>
            </a:r>
            <a:r>
              <a:rPr lang="en-US" dirty="0" smtClean="0"/>
              <a:t> ∈{default, target}</a:t>
            </a:r>
          </a:p>
          <a:p>
            <a:r>
              <a:rPr lang="en-US" dirty="0" smtClean="0"/>
              <a:t>How should we index this table of predictions?</a:t>
            </a:r>
            <a:endParaRPr lang="en-US" dirty="0"/>
          </a:p>
          <a:p>
            <a:r>
              <a:rPr lang="en-US" dirty="0" smtClean="0"/>
              <a:t>By instr. address </a:t>
            </a: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20</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973083412"/>
              </p:ext>
            </p:extLst>
          </p:nvPr>
        </p:nvGraphicFramePr>
        <p:xfrm>
          <a:off x="3885267" y="4619997"/>
          <a:ext cx="4778964" cy="1889760"/>
        </p:xfrm>
        <a:graphic>
          <a:graphicData uri="http://schemas.openxmlformats.org/drawingml/2006/table">
            <a:tbl>
              <a:tblPr firstRow="1" bandRow="1">
                <a:tableStyleId>{5C22544A-7EE6-4342-B048-85BDC9FD1C3A}</a:tableStyleId>
              </a:tblPr>
              <a:tblGrid>
                <a:gridCol w="2389482"/>
                <a:gridCol w="2389482"/>
              </a:tblGrid>
              <a:tr h="370840">
                <a:tc>
                  <a:txBody>
                    <a:bodyPr/>
                    <a:lstStyle/>
                    <a:p>
                      <a:r>
                        <a:rPr lang="en-US" sz="2000" dirty="0" smtClean="0">
                          <a:solidFill>
                            <a:schemeClr val="tx1"/>
                          </a:solidFill>
                        </a:rPr>
                        <a:t>Address of this branch</a:t>
                      </a:r>
                      <a:r>
                        <a:rPr lang="en-US" sz="2000" baseline="0" dirty="0" smtClean="0">
                          <a:solidFill>
                            <a:schemeClr val="tx1"/>
                          </a:solidFill>
                        </a:rPr>
                        <a:t> i</a:t>
                      </a:r>
                      <a:r>
                        <a:rPr lang="en-US" sz="2000" dirty="0" smtClean="0">
                          <a:solidFill>
                            <a:schemeClr val="tx1"/>
                          </a:solidFill>
                        </a:rPr>
                        <a:t>nstruction</a:t>
                      </a:r>
                      <a:endParaRPr lang="en-US" sz="2000" dirty="0">
                        <a:solidFill>
                          <a:schemeClr val="tx1"/>
                        </a:solidFill>
                      </a:endParaRPr>
                    </a:p>
                  </a:txBody>
                  <a:tcPr/>
                </a:tc>
                <a:tc>
                  <a:txBody>
                    <a:bodyPr/>
                    <a:lstStyle/>
                    <a:p>
                      <a:r>
                        <a:rPr lang="en-US" sz="2000" dirty="0" smtClean="0">
                          <a:solidFill>
                            <a:schemeClr val="tx1"/>
                          </a:solidFill>
                        </a:rPr>
                        <a:t>Prediction for this branch instruction</a:t>
                      </a:r>
                      <a:endParaRPr lang="en-US" sz="2000" dirty="0">
                        <a:solidFill>
                          <a:schemeClr val="tx1"/>
                        </a:solidFill>
                      </a:endParaRPr>
                    </a:p>
                  </a:txBody>
                  <a:tcPr/>
                </a:tc>
              </a:tr>
              <a:tr h="370840">
                <a:tc>
                  <a:txBody>
                    <a:bodyPr/>
                    <a:lstStyle/>
                    <a:p>
                      <a:r>
                        <a:rPr lang="en-US" sz="2000" dirty="0" smtClean="0"/>
                        <a:t>0x00403560</a:t>
                      </a:r>
                      <a:endParaRPr lang="en-US" sz="2000" dirty="0"/>
                    </a:p>
                  </a:txBody>
                  <a:tcPr/>
                </a:tc>
                <a:tc>
                  <a:txBody>
                    <a:bodyPr/>
                    <a:lstStyle/>
                    <a:p>
                      <a:r>
                        <a:rPr lang="en-US" sz="2000" dirty="0" smtClean="0"/>
                        <a:t>Taken</a:t>
                      </a:r>
                      <a:endParaRPr lang="en-US" sz="2000" dirty="0"/>
                    </a:p>
                  </a:txBody>
                  <a:tcPr/>
                </a:tc>
              </a:tr>
              <a:tr h="370840">
                <a:tc>
                  <a:txBody>
                    <a:bodyPr/>
                    <a:lstStyle/>
                    <a:p>
                      <a:r>
                        <a:rPr lang="en-US" sz="2000" dirty="0" smtClean="0"/>
                        <a:t>0x00403584</a:t>
                      </a:r>
                      <a:endParaRPr lang="en-US" sz="2000" dirty="0"/>
                    </a:p>
                  </a:txBody>
                  <a:tcPr/>
                </a:tc>
                <a:tc>
                  <a:txBody>
                    <a:bodyPr/>
                    <a:lstStyle/>
                    <a:p>
                      <a:r>
                        <a:rPr lang="en-US" sz="2000" dirty="0" smtClean="0"/>
                        <a:t>Not taken</a:t>
                      </a:r>
                      <a:endParaRPr lang="en-US" sz="2000" dirty="0"/>
                    </a:p>
                  </a:txBody>
                  <a:tcPr/>
                </a:tc>
              </a:tr>
              <a:tr h="370840">
                <a:tc>
                  <a:txBody>
                    <a:bodyPr/>
                    <a:lstStyle/>
                    <a:p>
                      <a:r>
                        <a:rPr lang="mr-IN" sz="2000" dirty="0" smtClean="0"/>
                        <a:t>…</a:t>
                      </a:r>
                      <a:endParaRPr lang="en-US" sz="2000" dirty="0"/>
                    </a:p>
                  </a:txBody>
                  <a:tcPr/>
                </a:tc>
                <a:tc>
                  <a:txBody>
                    <a:bodyPr/>
                    <a:lstStyle/>
                    <a:p>
                      <a:r>
                        <a:rPr lang="mr-IN" sz="2000" dirty="0" smtClean="0"/>
                        <a:t>…</a:t>
                      </a:r>
                      <a:endParaRPr lang="en-US" sz="2000" dirty="0"/>
                    </a:p>
                  </a:txBody>
                  <a:tcPr/>
                </a:tc>
              </a:tr>
            </a:tbl>
          </a:graphicData>
        </a:graphic>
      </p:graphicFrame>
    </p:spTree>
    <p:extLst>
      <p:ext uri="{BB962C8B-B14F-4D97-AF65-F5344CB8AC3E}">
        <p14:creationId xmlns:p14="http://schemas.microsoft.com/office/powerpoint/2010/main" val="2098087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9"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dissolve">
                                      <p:cBhvr>
                                        <p:cTn id="2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831" y="333915"/>
            <a:ext cx="8243692" cy="745196"/>
          </a:xfrm>
        </p:spPr>
        <p:txBody>
          <a:bodyPr/>
          <a:lstStyle/>
          <a:p>
            <a:pPr algn="ctr"/>
            <a:r>
              <a:rPr lang="en-US" sz="3600" dirty="0" smtClean="0"/>
              <a:t>How soon can a branch instruction be </a:t>
            </a:r>
            <a:r>
              <a:rPr lang="en-US" sz="3600" smtClean="0"/>
              <a:t>detected in the circuit of </a:t>
            </a:r>
            <a:r>
              <a:rPr lang="en-US" sz="3600" dirty="0" smtClean="0"/>
              <a:t>Fig. 6.9?</a:t>
            </a:r>
            <a:endParaRPr lang="en-US" sz="3600" dirty="0"/>
          </a:p>
        </p:txBody>
      </p:sp>
      <p:sp>
        <p:nvSpPr>
          <p:cNvPr id="3" name="Content Placeholder 2"/>
          <p:cNvSpPr>
            <a:spLocks noGrp="1"/>
          </p:cNvSpPr>
          <p:nvPr>
            <p:ph idx="1"/>
          </p:nvPr>
        </p:nvSpPr>
        <p:spPr>
          <a:xfrm>
            <a:off x="486831" y="1134533"/>
            <a:ext cx="8013702" cy="5328386"/>
          </a:xfrm>
        </p:spPr>
        <p:txBody>
          <a:bodyPr/>
          <a:lstStyle/>
          <a:p>
            <a:pPr>
              <a:lnSpc>
                <a:spcPts val="2800"/>
              </a:lnSpc>
              <a:spcBef>
                <a:spcPts val="0"/>
              </a:spcBef>
            </a:pPr>
            <a:r>
              <a:rPr lang="en-US" sz="2400" dirty="0" smtClean="0"/>
              <a:t>To answer well, we need to establish the precise scenario of the question and the requirements for an answer</a:t>
            </a:r>
          </a:p>
          <a:p>
            <a:pPr lvl="1">
              <a:lnSpc>
                <a:spcPts val="2800"/>
              </a:lnSpc>
              <a:spcBef>
                <a:spcPts val="0"/>
              </a:spcBef>
            </a:pPr>
            <a:r>
              <a:rPr lang="en-US" sz="2400" dirty="0" smtClean="0"/>
              <a:t>Scenario</a:t>
            </a:r>
          </a:p>
          <a:p>
            <a:pPr lvl="2">
              <a:lnSpc>
                <a:spcPts val="2800"/>
              </a:lnSpc>
              <a:spcBef>
                <a:spcPts val="0"/>
              </a:spcBef>
            </a:pPr>
            <a:r>
              <a:rPr lang="en-US" sz="2000" dirty="0" smtClean="0"/>
              <a:t>circuit of Fig. 6.9</a:t>
            </a:r>
          </a:p>
          <a:p>
            <a:pPr lvl="2">
              <a:lnSpc>
                <a:spcPts val="2800"/>
              </a:lnSpc>
              <a:spcBef>
                <a:spcPts val="0"/>
              </a:spcBef>
            </a:pPr>
            <a:r>
              <a:rPr lang="en-US" sz="2000" dirty="0" smtClean="0"/>
              <a:t>and an executing program</a:t>
            </a:r>
          </a:p>
          <a:p>
            <a:pPr lvl="1">
              <a:lnSpc>
                <a:spcPts val="2800"/>
              </a:lnSpc>
              <a:spcBef>
                <a:spcPts val="0"/>
              </a:spcBef>
            </a:pPr>
            <a:r>
              <a:rPr lang="en-US" sz="2400" dirty="0" smtClean="0"/>
              <a:t>Requirements for an answer</a:t>
            </a:r>
          </a:p>
          <a:p>
            <a:pPr lvl="2">
              <a:lnSpc>
                <a:spcPts val="2800"/>
              </a:lnSpc>
              <a:spcBef>
                <a:spcPts val="0"/>
              </a:spcBef>
            </a:pPr>
            <a:r>
              <a:rPr lang="en-US" sz="2000" dirty="0" smtClean="0"/>
              <a:t>distinguish branch instructions from all other instructions and from program data</a:t>
            </a:r>
            <a:endParaRPr lang="en-US" sz="2400" dirty="0"/>
          </a:p>
          <a:p>
            <a:pPr>
              <a:spcBef>
                <a:spcPts val="0"/>
              </a:spcBef>
            </a:pPr>
            <a:r>
              <a:rPr lang="en-US" dirty="0"/>
              <a:t>W</a:t>
            </a:r>
            <a:r>
              <a:rPr lang="en-US" dirty="0" smtClean="0"/>
              <a:t>hat, exactly, is a branch instruction?</a:t>
            </a:r>
          </a:p>
          <a:p>
            <a:pPr lvl="1">
              <a:spcBef>
                <a:spcPts val="0"/>
              </a:spcBef>
            </a:pPr>
            <a:r>
              <a:rPr lang="en-US" dirty="0" smtClean="0"/>
              <a:t>A bit string that, when interpreted according to the instruction format, has a certain opcode</a:t>
            </a:r>
          </a:p>
          <a:p>
            <a:pPr>
              <a:spcBef>
                <a:spcPts val="0"/>
              </a:spcBef>
            </a:pPr>
            <a:r>
              <a:rPr lang="en-US" dirty="0" smtClean="0"/>
              <a:t>Thus, an answer to “how soon to detect?” is</a:t>
            </a:r>
            <a:br>
              <a:rPr lang="en-US" dirty="0" smtClean="0"/>
            </a:br>
            <a:r>
              <a:rPr lang="en-US" dirty="0" smtClean="0"/>
              <a:t>   </a:t>
            </a:r>
            <a:r>
              <a:rPr lang="en-US" dirty="0" smtClean="0">
                <a:solidFill>
                  <a:srgbClr val="7030A0"/>
                </a:solidFill>
              </a:rPr>
              <a:t>As soon as an instruction is decoded</a:t>
            </a:r>
          </a:p>
          <a:p>
            <a:pPr>
              <a:lnSpc>
                <a:spcPts val="2800"/>
              </a:lnSpc>
              <a:spcBef>
                <a:spcPts val="0"/>
              </a:spcBef>
            </a:pPr>
            <a:endParaRPr lang="en-US" dirty="0" smtClean="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21</a:t>
            </a:fld>
            <a:endParaRPr lang="en-US"/>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t="1855" b="18974"/>
          <a:stretch/>
        </p:blipFill>
        <p:spPr>
          <a:xfrm>
            <a:off x="5647265" y="1845736"/>
            <a:ext cx="2599266" cy="1481775"/>
          </a:xfrm>
          <a:prstGeom prst="rect">
            <a:avLst/>
          </a:prstGeom>
        </p:spPr>
      </p:pic>
      <p:grpSp>
        <p:nvGrpSpPr>
          <p:cNvPr id="13" name="Group 12"/>
          <p:cNvGrpSpPr/>
          <p:nvPr/>
        </p:nvGrpSpPr>
        <p:grpSpPr>
          <a:xfrm>
            <a:off x="1786473" y="2237315"/>
            <a:ext cx="6595532" cy="1819232"/>
            <a:chOff x="1786473" y="2237315"/>
            <a:chExt cx="6595532" cy="1819232"/>
          </a:xfrm>
        </p:grpSpPr>
        <p:sp>
          <p:nvSpPr>
            <p:cNvPr id="10" name="Rounded Rectangle 9"/>
            <p:cNvSpPr/>
            <p:nvPr/>
          </p:nvSpPr>
          <p:spPr bwMode="auto">
            <a:xfrm>
              <a:off x="6460075" y="2946397"/>
              <a:ext cx="762000" cy="406396"/>
            </a:xfrm>
            <a:prstGeom prst="roundRect">
              <a:avLst/>
            </a:prstGeom>
            <a:solidFill>
              <a:srgbClr val="7030A0">
                <a:alpha val="25098"/>
              </a:srgbClr>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11" name="TextBox 10"/>
            <p:cNvSpPr txBox="1"/>
            <p:nvPr/>
          </p:nvSpPr>
          <p:spPr>
            <a:xfrm>
              <a:off x="1786473" y="3268126"/>
              <a:ext cx="6595532" cy="788421"/>
            </a:xfrm>
            <a:prstGeom prst="rect">
              <a:avLst/>
            </a:prstGeom>
            <a:noFill/>
            <a:ln w="28575">
              <a:solidFill>
                <a:srgbClr val="7030A0"/>
              </a:solidFill>
            </a:ln>
          </p:spPr>
          <p:txBody>
            <a:bodyPr wrap="square" rtlCol="0">
              <a:spAutoFit/>
            </a:bodyPr>
            <a:lstStyle/>
            <a:p>
              <a:pPr marL="0" lvl="2">
                <a:lnSpc>
                  <a:spcPts val="2800"/>
                </a:lnSpc>
              </a:pPr>
              <a:r>
                <a:rPr lang="en-US" sz="2000" dirty="0">
                  <a:solidFill>
                    <a:srgbClr val="7030A0"/>
                  </a:solidFill>
                </a:rPr>
                <a:t>distinguish branch instructions from all other instructions and from program </a:t>
              </a:r>
              <a:r>
                <a:rPr lang="en-US" sz="2000" dirty="0" smtClean="0">
                  <a:solidFill>
                    <a:srgbClr val="7030A0"/>
                  </a:solidFill>
                </a:rPr>
                <a:t>data</a:t>
              </a:r>
              <a:endParaRPr lang="en-US" sz="2400" dirty="0">
                <a:solidFill>
                  <a:srgbClr val="7030A0"/>
                </a:solidFill>
              </a:endParaRPr>
            </a:p>
          </p:txBody>
        </p:sp>
        <p:sp>
          <p:nvSpPr>
            <p:cNvPr id="12" name="TextBox 11"/>
            <p:cNvSpPr txBox="1"/>
            <p:nvPr/>
          </p:nvSpPr>
          <p:spPr>
            <a:xfrm>
              <a:off x="1786473" y="2237315"/>
              <a:ext cx="1901098" cy="400110"/>
            </a:xfrm>
            <a:prstGeom prst="rect">
              <a:avLst/>
            </a:prstGeom>
            <a:noFill/>
            <a:ln w="28575">
              <a:solidFill>
                <a:srgbClr val="7030A0"/>
              </a:solidFill>
            </a:ln>
          </p:spPr>
          <p:txBody>
            <a:bodyPr wrap="none" rtlCol="0">
              <a:spAutoFit/>
            </a:bodyPr>
            <a:lstStyle/>
            <a:p>
              <a:pPr marL="0" lvl="2"/>
              <a:r>
                <a:rPr lang="en-US" sz="2000" dirty="0">
                  <a:solidFill>
                    <a:srgbClr val="7030A0"/>
                  </a:solidFill>
                </a:rPr>
                <a:t>circuit of Fig. </a:t>
              </a:r>
              <a:r>
                <a:rPr lang="en-US" sz="2000" dirty="0" smtClean="0">
                  <a:solidFill>
                    <a:srgbClr val="7030A0"/>
                  </a:solidFill>
                </a:rPr>
                <a:t>6.9</a:t>
              </a:r>
              <a:endParaRPr lang="en-US" sz="2000" dirty="0">
                <a:solidFill>
                  <a:srgbClr val="7030A0"/>
                </a:solidFill>
              </a:endParaRPr>
            </a:p>
          </p:txBody>
        </p:sp>
      </p:grpSp>
    </p:spTree>
    <p:extLst>
      <p:ext uri="{BB962C8B-B14F-4D97-AF65-F5344CB8AC3E}">
        <p14:creationId xmlns:p14="http://schemas.microsoft.com/office/powerpoint/2010/main" val="1657157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dissolve">
                                      <p:cBhvr>
                                        <p:cTn id="48" dur="3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Might there be another answer?</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22</a:t>
            </a:fld>
            <a:endParaRPr lang="en-US"/>
          </a:p>
        </p:txBody>
      </p:sp>
      <p:sp>
        <p:nvSpPr>
          <p:cNvPr id="7" name="Content Placeholder 6"/>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solidFill>
                  <a:srgbClr val="FF0000"/>
                </a:solidFill>
              </a:rPr>
              <a:t>First answer does not make use of all info</a:t>
            </a:r>
            <a:endParaRPr lang="en-US" dirty="0">
              <a:solidFill>
                <a:srgbClr val="FF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366" y="1171186"/>
            <a:ext cx="6197269" cy="4665481"/>
          </a:xfrm>
          <a:prstGeom prst="rect">
            <a:avLst/>
          </a:prstGeom>
          <a:ln>
            <a:noFill/>
          </a:ln>
          <a:effectLst>
            <a:outerShdw blurRad="292100" dist="139700" dir="2700000" algn="tl" rotWithShape="0">
              <a:srgbClr val="333333">
                <a:alpha val="65000"/>
              </a:srgbClr>
            </a:outerShdw>
          </a:effectLst>
        </p:spPr>
      </p:pic>
      <p:grpSp>
        <p:nvGrpSpPr>
          <p:cNvPr id="11" name="Group 10"/>
          <p:cNvGrpSpPr/>
          <p:nvPr/>
        </p:nvGrpSpPr>
        <p:grpSpPr>
          <a:xfrm>
            <a:off x="1176793" y="2981443"/>
            <a:ext cx="3466769" cy="2934327"/>
            <a:chOff x="1176793" y="2981443"/>
            <a:chExt cx="3466769" cy="2934327"/>
          </a:xfrm>
        </p:grpSpPr>
        <p:sp>
          <p:nvSpPr>
            <p:cNvPr id="9" name="Rounded Rectangle 8"/>
            <p:cNvSpPr/>
            <p:nvPr/>
          </p:nvSpPr>
          <p:spPr bwMode="auto">
            <a:xfrm>
              <a:off x="2678950" y="2981443"/>
              <a:ext cx="1964612" cy="199079"/>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cxnSp>
          <p:nvCxnSpPr>
            <p:cNvPr id="10" name="Straight Arrow Connector 9"/>
            <p:cNvCxnSpPr/>
            <p:nvPr/>
          </p:nvCxnSpPr>
          <p:spPr bwMode="auto">
            <a:xfrm>
              <a:off x="1176793" y="3077155"/>
              <a:ext cx="1502157" cy="7951"/>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 name="Straight Arrow Connector 12"/>
            <p:cNvCxnSpPr/>
            <p:nvPr/>
          </p:nvCxnSpPr>
          <p:spPr bwMode="auto">
            <a:xfrm flipV="1">
              <a:off x="1176793" y="3077156"/>
              <a:ext cx="0" cy="2838614"/>
            </a:xfrm>
            <a:prstGeom prst="straightConnector1">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2048860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8" end="8"/>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150" y="96839"/>
            <a:ext cx="8499944" cy="745196"/>
          </a:xfrm>
        </p:spPr>
        <p:txBody>
          <a:bodyPr/>
          <a:lstStyle/>
          <a:p>
            <a:r>
              <a:rPr lang="en-US" sz="3600" dirty="0" smtClean="0"/>
              <a:t>How make use of “executing program” info?</a:t>
            </a:r>
            <a:endParaRPr lang="en-US" sz="3600" dirty="0"/>
          </a:p>
        </p:txBody>
      </p:sp>
      <p:sp>
        <p:nvSpPr>
          <p:cNvPr id="3" name="Content Placeholder 2"/>
          <p:cNvSpPr>
            <a:spLocks noGrp="1"/>
          </p:cNvSpPr>
          <p:nvPr>
            <p:ph idx="1"/>
          </p:nvPr>
        </p:nvSpPr>
        <p:spPr>
          <a:xfrm>
            <a:off x="486830" y="1113183"/>
            <a:ext cx="8386826" cy="5279665"/>
          </a:xfrm>
        </p:spPr>
        <p:txBody>
          <a:bodyPr/>
          <a:lstStyle/>
          <a:p>
            <a:pPr>
              <a:lnSpc>
                <a:spcPts val="3200"/>
              </a:lnSpc>
            </a:pPr>
            <a:r>
              <a:rPr lang="en-US" dirty="0" smtClean="0">
                <a:sym typeface="Wingdings"/>
              </a:rPr>
              <a:t>Example of an executing program </a:t>
            </a:r>
            <a:r>
              <a:rPr lang="en-US" dirty="0" smtClean="0">
                <a:solidFill>
                  <a:srgbClr val="0432FF"/>
                </a:solidFill>
                <a:sym typeface="Wingdings"/>
              </a:rPr>
              <a:t>(blue bits)</a:t>
            </a:r>
            <a:r>
              <a:rPr lang="en-US" dirty="0">
                <a:solidFill>
                  <a:srgbClr val="0432FF"/>
                </a:solidFill>
                <a:sym typeface="Wingdings"/>
              </a:rPr>
              <a:t/>
            </a:r>
            <a:br>
              <a:rPr lang="en-US" dirty="0">
                <a:solidFill>
                  <a:srgbClr val="0432FF"/>
                </a:solidFill>
                <a:sym typeface="Wingdings"/>
              </a:rPr>
            </a:br>
            <a:r>
              <a:rPr lang="en-US" sz="2400" dirty="0" smtClean="0">
                <a:sym typeface="Wingdings"/>
              </a:rPr>
              <a:t>0x00400000 </a:t>
            </a:r>
            <a:r>
              <a:rPr lang="en-US" sz="2400" dirty="0" smtClean="0">
                <a:solidFill>
                  <a:srgbClr val="0000FF"/>
                </a:solidFill>
                <a:latin typeface="Courier"/>
                <a:cs typeface="Courier"/>
              </a:rPr>
              <a:t>00010000111110010000000000010100</a:t>
            </a:r>
            <a:r>
              <a:rPr lang="en-US" sz="2400" dirty="0">
                <a:solidFill>
                  <a:srgbClr val="0000FF"/>
                </a:solidFill>
                <a:latin typeface="Courier"/>
                <a:cs typeface="Courier"/>
                <a:sym typeface="Wingdings"/>
              </a:rPr>
              <a:t/>
            </a:r>
            <a:br>
              <a:rPr lang="en-US" sz="2400" dirty="0">
                <a:solidFill>
                  <a:srgbClr val="0000FF"/>
                </a:solidFill>
                <a:latin typeface="Courier"/>
                <a:cs typeface="Courier"/>
                <a:sym typeface="Wingdings"/>
              </a:rPr>
            </a:br>
            <a:r>
              <a:rPr lang="en-US" sz="2400" dirty="0" smtClean="0">
                <a:sym typeface="Wingdings"/>
              </a:rPr>
              <a:t>0x00400004 </a:t>
            </a:r>
            <a:r>
              <a:rPr lang="en-US" sz="2400" dirty="0" smtClean="0">
                <a:solidFill>
                  <a:srgbClr val="0000FF"/>
                </a:solidFill>
                <a:latin typeface="Courier"/>
                <a:cs typeface="Courier"/>
                <a:sym typeface="Wingdings"/>
              </a:rPr>
              <a:t>00010000100000011000000000011000</a:t>
            </a:r>
            <a:r>
              <a:rPr lang="en-US" sz="2400" dirty="0">
                <a:solidFill>
                  <a:srgbClr val="0000FF"/>
                </a:solidFill>
                <a:latin typeface="Courier"/>
                <a:cs typeface="Courier"/>
                <a:sym typeface="Wingdings"/>
              </a:rPr>
              <a:t/>
            </a:r>
            <a:br>
              <a:rPr lang="en-US" sz="2400" dirty="0">
                <a:solidFill>
                  <a:srgbClr val="0000FF"/>
                </a:solidFill>
                <a:latin typeface="Courier"/>
                <a:cs typeface="Courier"/>
                <a:sym typeface="Wingdings"/>
              </a:rPr>
            </a:br>
            <a:r>
              <a:rPr lang="en-US" sz="2400" dirty="0" smtClean="0">
                <a:sym typeface="Wingdings"/>
              </a:rPr>
              <a:t>0x00400008 </a:t>
            </a:r>
            <a:r>
              <a:rPr lang="en-US" sz="2400" dirty="0" smtClean="0">
                <a:solidFill>
                  <a:srgbClr val="0000FF"/>
                </a:solidFill>
                <a:latin typeface="Courier"/>
                <a:cs typeface="Courier"/>
                <a:sym typeface="Wingdings"/>
              </a:rPr>
              <a:t>00001001000110100101010101010101</a:t>
            </a:r>
            <a:endParaRPr lang="en-US" sz="2800" dirty="0">
              <a:solidFill>
                <a:srgbClr val="0000FF"/>
              </a:solidFill>
              <a:latin typeface="Courier"/>
              <a:cs typeface="Courier"/>
              <a:sym typeface="Wingdings"/>
            </a:endParaRPr>
          </a:p>
          <a:p>
            <a:pPr>
              <a:lnSpc>
                <a:spcPts val="2800"/>
              </a:lnSpc>
            </a:pPr>
            <a:r>
              <a:rPr lang="en-US" dirty="0" smtClean="0"/>
              <a:t>Examining program carefully reveals </a:t>
            </a:r>
            <a:r>
              <a:rPr lang="en-US" dirty="0" err="1" smtClean="0"/>
              <a:t>instrs</a:t>
            </a:r>
            <a:r>
              <a:rPr lang="en-US" dirty="0" smtClean="0"/>
              <a:t>. are</a:t>
            </a:r>
          </a:p>
          <a:p>
            <a:pPr lvl="1">
              <a:lnSpc>
                <a:spcPts val="2800"/>
              </a:lnSpc>
            </a:pPr>
            <a:r>
              <a:rPr lang="en-US" dirty="0" smtClean="0">
                <a:solidFill>
                  <a:srgbClr val="009051"/>
                </a:solidFill>
              </a:rPr>
              <a:t>Unchanging bit strings</a:t>
            </a:r>
            <a:r>
              <a:rPr lang="en-US" dirty="0" smtClean="0"/>
              <a:t> </a:t>
            </a:r>
            <a:r>
              <a:rPr lang="en-US" i="1" dirty="0" smtClean="0"/>
              <a:t>(only read, never written)</a:t>
            </a:r>
          </a:p>
          <a:p>
            <a:pPr lvl="1">
              <a:lnSpc>
                <a:spcPts val="2800"/>
              </a:lnSpc>
            </a:pPr>
            <a:r>
              <a:rPr lang="en-US" dirty="0" smtClean="0">
                <a:solidFill>
                  <a:srgbClr val="009051"/>
                </a:solidFill>
              </a:rPr>
              <a:t>Each at a fixed address</a:t>
            </a:r>
            <a:r>
              <a:rPr lang="en-US" dirty="0" smtClean="0"/>
              <a:t> </a:t>
            </a:r>
            <a:r>
              <a:rPr lang="en-US" i="1" dirty="0" smtClean="0"/>
              <a:t>(in instruction memory)</a:t>
            </a:r>
          </a:p>
          <a:p>
            <a:pPr>
              <a:lnSpc>
                <a:spcPts val="2800"/>
              </a:lnSpc>
            </a:pPr>
            <a:r>
              <a:rPr lang="en-US" dirty="0" smtClean="0"/>
              <a:t>Conclusions</a:t>
            </a:r>
          </a:p>
          <a:p>
            <a:pPr lvl="1">
              <a:lnSpc>
                <a:spcPts val="2800"/>
              </a:lnSpc>
            </a:pPr>
            <a:r>
              <a:rPr lang="en-US" dirty="0" smtClean="0"/>
              <a:t>Record fetch addresses of decoded branch </a:t>
            </a:r>
            <a:r>
              <a:rPr lang="en-US" dirty="0" err="1" smtClean="0"/>
              <a:t>instrs</a:t>
            </a:r>
            <a:r>
              <a:rPr lang="en-US" dirty="0" smtClean="0"/>
              <a:t>., then in future can </a:t>
            </a:r>
            <a:r>
              <a:rPr lang="en-US" dirty="0" smtClean="0">
                <a:solidFill>
                  <a:srgbClr val="0432FF"/>
                </a:solidFill>
              </a:rPr>
              <a:t>detect each branch based on fetch address alone, no need to wait to decode</a:t>
            </a:r>
          </a:p>
          <a:p>
            <a:pPr lvl="1">
              <a:lnSpc>
                <a:spcPts val="2800"/>
              </a:lnSpc>
            </a:pPr>
            <a:r>
              <a:rPr lang="en-US" dirty="0" smtClean="0"/>
              <a:t>Target address is constant; </a:t>
            </a:r>
            <a:r>
              <a:rPr lang="en-US" dirty="0" smtClean="0">
                <a:solidFill>
                  <a:srgbClr val="0432FF"/>
                </a:solidFill>
              </a:rPr>
              <a:t>compute once, save, and look up in future; faster than re-computing</a:t>
            </a: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23</a:t>
            </a:fld>
            <a:endParaRPr lang="en-US"/>
          </a:p>
        </p:txBody>
      </p:sp>
    </p:spTree>
    <p:extLst>
      <p:ext uri="{BB962C8B-B14F-4D97-AF65-F5344CB8AC3E}">
        <p14:creationId xmlns:p14="http://schemas.microsoft.com/office/powerpoint/2010/main" val="166642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24</a:t>
            </a:fld>
            <a:endParaRPr lang="en-US"/>
          </a:p>
        </p:txBody>
      </p:sp>
    </p:spTree>
    <p:extLst>
      <p:ext uri="{BB962C8B-B14F-4D97-AF65-F5344CB8AC3E}">
        <p14:creationId xmlns:p14="http://schemas.microsoft.com/office/powerpoint/2010/main" val="7599167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830" y="96839"/>
            <a:ext cx="8516059" cy="745196"/>
          </a:xfrm>
        </p:spPr>
        <p:txBody>
          <a:bodyPr/>
          <a:lstStyle/>
          <a:p>
            <a:r>
              <a:rPr lang="en-US" sz="3600" dirty="0" smtClean="0"/>
              <a:t>Branch prediction fast enough for zero stall</a:t>
            </a:r>
            <a:endParaRPr lang="en-US" sz="3600" dirty="0"/>
          </a:p>
        </p:txBody>
      </p:sp>
      <p:sp>
        <p:nvSpPr>
          <p:cNvPr id="3" name="Content Placeholder 2"/>
          <p:cNvSpPr>
            <a:spLocks noGrp="1"/>
          </p:cNvSpPr>
          <p:nvPr>
            <p:ph idx="1"/>
          </p:nvPr>
        </p:nvSpPr>
        <p:spPr>
          <a:xfrm>
            <a:off x="486829" y="3450611"/>
            <a:ext cx="8339119" cy="3109219"/>
          </a:xfrm>
        </p:spPr>
        <p:txBody>
          <a:bodyPr>
            <a:noAutofit/>
          </a:bodyPr>
          <a:lstStyle/>
          <a:p>
            <a:pPr>
              <a:spcBef>
                <a:spcPts val="0"/>
              </a:spcBef>
            </a:pPr>
            <a:r>
              <a:rPr lang="en-US" sz="2400" dirty="0" smtClean="0"/>
              <a:t>Locate branch prediction table hardware within IF stage</a:t>
            </a:r>
          </a:p>
          <a:p>
            <a:pPr>
              <a:spcBef>
                <a:spcPts val="0"/>
              </a:spcBef>
            </a:pPr>
            <a:r>
              <a:rPr lang="en-US" sz="2400" dirty="0" smtClean="0"/>
              <a:t>For each new PC fetch address, compare PC with all branch instr. addresses in the branch prediction table</a:t>
            </a:r>
          </a:p>
          <a:p>
            <a:pPr>
              <a:spcBef>
                <a:spcPts val="0"/>
              </a:spcBef>
            </a:pPr>
            <a:r>
              <a:rPr lang="en-US" sz="2400" dirty="0" smtClean="0"/>
              <a:t>If match, then </a:t>
            </a:r>
            <a:r>
              <a:rPr lang="en-US" sz="2400" u="sng" dirty="0" smtClean="0"/>
              <a:t>branch detected</a:t>
            </a:r>
            <a:r>
              <a:rPr lang="en-US" sz="2400" dirty="0" smtClean="0"/>
              <a:t> (in IF stage, no decode)</a:t>
            </a:r>
          </a:p>
          <a:p>
            <a:pPr>
              <a:spcBef>
                <a:spcPts val="0"/>
              </a:spcBef>
            </a:pPr>
            <a:r>
              <a:rPr lang="en-US" sz="2400" dirty="0" smtClean="0"/>
              <a:t>If match, control mux M1 so as to make M1 output, a.k.a.,</a:t>
            </a:r>
          </a:p>
          <a:p>
            <a:pPr marL="0" indent="0">
              <a:spcBef>
                <a:spcPts val="0"/>
              </a:spcBef>
              <a:buNone/>
            </a:pPr>
            <a:r>
              <a:rPr lang="en-US" sz="2400" dirty="0" smtClean="0"/>
              <a:t>	</a:t>
            </a:r>
            <a:r>
              <a:rPr lang="en-US" sz="2400" dirty="0" err="1" smtClean="0">
                <a:solidFill>
                  <a:srgbClr val="009051"/>
                </a:solidFill>
              </a:rPr>
              <a:t>Next_instruction_address</a:t>
            </a:r>
            <a:r>
              <a:rPr lang="en-US" sz="2400" dirty="0" smtClean="0">
                <a:solidFill>
                  <a:srgbClr val="009051"/>
                </a:solidFill>
              </a:rPr>
              <a:t>  =  </a:t>
            </a:r>
            <a:r>
              <a:rPr lang="en-US" sz="2400" dirty="0" err="1" smtClean="0">
                <a:solidFill>
                  <a:srgbClr val="009051"/>
                </a:solidFill>
              </a:rPr>
              <a:t>Branch_target_address</a:t>
            </a:r>
            <a:r>
              <a:rPr lang="en-US" sz="2400" dirty="0" smtClean="0"/>
              <a:t> </a:t>
            </a:r>
            <a:endParaRPr lang="en-US" sz="2400" dirty="0"/>
          </a:p>
          <a:p>
            <a:pPr>
              <a:spcBef>
                <a:spcPts val="0"/>
              </a:spcBef>
            </a:pPr>
            <a:r>
              <a:rPr lang="en-US" sz="2400" dirty="0" smtClean="0"/>
              <a:t>IF stage will fetch at </a:t>
            </a:r>
            <a:r>
              <a:rPr lang="en-US" sz="2400" dirty="0" err="1" smtClean="0"/>
              <a:t>Branch_target_address</a:t>
            </a:r>
            <a:r>
              <a:rPr lang="en-US" sz="2400" dirty="0" smtClean="0"/>
              <a:t>  with next clock</a:t>
            </a:r>
          </a:p>
          <a:p>
            <a:pPr>
              <a:spcBef>
                <a:spcPts val="0"/>
              </a:spcBef>
            </a:pPr>
            <a:r>
              <a:rPr lang="en-US" sz="2400" i="1" dirty="0" smtClean="0"/>
              <a:t>Zero stall cycles</a:t>
            </a: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25</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126868096"/>
              </p:ext>
            </p:extLst>
          </p:nvPr>
        </p:nvGraphicFramePr>
        <p:xfrm>
          <a:off x="3794952" y="1124197"/>
          <a:ext cx="4766420" cy="2194560"/>
        </p:xfrm>
        <a:graphic>
          <a:graphicData uri="http://schemas.openxmlformats.org/drawingml/2006/table">
            <a:tbl>
              <a:tblPr firstRow="1" bandRow="1">
                <a:tableStyleId>{5C22544A-7EE6-4342-B048-85BDC9FD1C3A}</a:tableStyleId>
              </a:tblPr>
              <a:tblGrid>
                <a:gridCol w="2383210"/>
                <a:gridCol w="2383210"/>
              </a:tblGrid>
              <a:tr h="370840">
                <a:tc>
                  <a:txBody>
                    <a:bodyPr/>
                    <a:lstStyle/>
                    <a:p>
                      <a:r>
                        <a:rPr lang="en-US" sz="2000" dirty="0" smtClean="0">
                          <a:solidFill>
                            <a:schemeClr val="tx1"/>
                          </a:solidFill>
                        </a:rPr>
                        <a:t>Branch</a:t>
                      </a:r>
                      <a:r>
                        <a:rPr lang="en-US" sz="2000" baseline="0" dirty="0" smtClean="0">
                          <a:solidFill>
                            <a:schemeClr val="tx1"/>
                          </a:solidFill>
                        </a:rPr>
                        <a:t> i</a:t>
                      </a:r>
                      <a:r>
                        <a:rPr lang="en-US" sz="2000" dirty="0" smtClean="0">
                          <a:solidFill>
                            <a:schemeClr val="tx1"/>
                          </a:solidFill>
                        </a:rPr>
                        <a:t>nstruction address</a:t>
                      </a:r>
                      <a:endParaRPr lang="en-US" sz="2000" dirty="0">
                        <a:solidFill>
                          <a:schemeClr val="tx1"/>
                        </a:solidFill>
                      </a:endParaRPr>
                    </a:p>
                  </a:txBody>
                  <a:tcPr/>
                </a:tc>
                <a:tc>
                  <a:txBody>
                    <a:bodyPr/>
                    <a:lstStyle/>
                    <a:p>
                      <a:r>
                        <a:rPr lang="en-US" sz="2000" dirty="0" smtClean="0">
                          <a:solidFill>
                            <a:schemeClr val="tx1"/>
                          </a:solidFill>
                        </a:rPr>
                        <a:t>Branch target address (saved computed</a:t>
                      </a:r>
                      <a:r>
                        <a:rPr lang="en-US" sz="2000" baseline="0" dirty="0" smtClean="0">
                          <a:solidFill>
                            <a:schemeClr val="tx1"/>
                          </a:solidFill>
                        </a:rPr>
                        <a:t> value)</a:t>
                      </a:r>
                      <a:endParaRPr lang="en-US" sz="2000" dirty="0">
                        <a:solidFill>
                          <a:schemeClr val="tx1"/>
                        </a:solidFill>
                      </a:endParaRPr>
                    </a:p>
                  </a:txBody>
                  <a:tcPr/>
                </a:tc>
              </a:tr>
              <a:tr h="370840">
                <a:tc>
                  <a:txBody>
                    <a:bodyPr/>
                    <a:lstStyle/>
                    <a:p>
                      <a:r>
                        <a:rPr lang="en-US" sz="2000" dirty="0" smtClean="0"/>
                        <a:t>0x00403560</a:t>
                      </a:r>
                      <a:endParaRPr lang="en-US" sz="2000" dirty="0"/>
                    </a:p>
                  </a:txBody>
                  <a:tcPr/>
                </a:tc>
                <a:tc>
                  <a:txBody>
                    <a:bodyPr/>
                    <a:lstStyle/>
                    <a:p>
                      <a:r>
                        <a:rPr lang="en-US" sz="2000" dirty="0" smtClean="0"/>
                        <a:t>0x00403568</a:t>
                      </a:r>
                      <a:endParaRPr lang="en-US" sz="2000" dirty="0"/>
                    </a:p>
                  </a:txBody>
                  <a:tcPr/>
                </a:tc>
              </a:tr>
              <a:tr h="370840">
                <a:tc>
                  <a:txBody>
                    <a:bodyPr/>
                    <a:lstStyle/>
                    <a:p>
                      <a:r>
                        <a:rPr lang="en-US" sz="2000" dirty="0" smtClean="0"/>
                        <a:t>0x00403584</a:t>
                      </a:r>
                      <a:endParaRPr lang="en-US" sz="2000" dirty="0"/>
                    </a:p>
                  </a:txBody>
                  <a:tcPr/>
                </a:tc>
                <a:tc>
                  <a:txBody>
                    <a:bodyPr/>
                    <a:lstStyle/>
                    <a:p>
                      <a:r>
                        <a:rPr lang="en-US" sz="2000" dirty="0" smtClean="0"/>
                        <a:t>0x0040359C</a:t>
                      </a:r>
                      <a:endParaRPr lang="en-US" sz="2000" dirty="0"/>
                    </a:p>
                  </a:txBody>
                  <a:tcPr/>
                </a:tc>
              </a:tr>
              <a:tr h="370840">
                <a:tc>
                  <a:txBody>
                    <a:bodyPr/>
                    <a:lstStyle/>
                    <a:p>
                      <a:r>
                        <a:rPr lang="mr-IN" sz="2000" dirty="0" smtClean="0"/>
                        <a:t>…</a:t>
                      </a:r>
                      <a:endParaRPr lang="en-US" sz="2000" dirty="0"/>
                    </a:p>
                  </a:txBody>
                  <a:tcPr/>
                </a:tc>
                <a:tc>
                  <a:txBody>
                    <a:bodyPr/>
                    <a:lstStyle/>
                    <a:p>
                      <a:r>
                        <a:rPr lang="mr-IN" sz="2000" dirty="0" smtClean="0"/>
                        <a:t>…</a:t>
                      </a:r>
                      <a:endParaRPr lang="en-US" sz="2000" dirty="0"/>
                    </a:p>
                  </a:txBody>
                  <a:tcPr/>
                </a:tc>
              </a:tr>
            </a:tbl>
          </a:graphicData>
        </a:graphic>
      </p:graphicFrame>
      <p:sp>
        <p:nvSpPr>
          <p:cNvPr id="7" name="TextBox 6"/>
          <p:cNvSpPr txBox="1"/>
          <p:nvPr/>
        </p:nvSpPr>
        <p:spPr>
          <a:xfrm>
            <a:off x="486829" y="1134255"/>
            <a:ext cx="3352401" cy="2246769"/>
          </a:xfrm>
          <a:prstGeom prst="rect">
            <a:avLst/>
          </a:prstGeom>
          <a:noFill/>
        </p:spPr>
        <p:txBody>
          <a:bodyPr wrap="square" rtlCol="0">
            <a:spAutoFit/>
          </a:bodyPr>
          <a:lstStyle/>
          <a:p>
            <a:r>
              <a:rPr lang="en-US" sz="2000" dirty="0" smtClean="0"/>
              <a:t>Every time a branch instr</a:t>
            </a:r>
            <a:r>
              <a:rPr lang="en-US" sz="2000" dirty="0"/>
              <a:t>.</a:t>
            </a:r>
            <a:r>
              <a:rPr lang="en-US" sz="2000" dirty="0" smtClean="0"/>
              <a:t> is taken, have the processor record the address of the branch and its computed target address in a table that can be searched in fraction of a clock cycle.  Fast hardware.</a:t>
            </a:r>
            <a:endParaRPr lang="en-US" sz="2000" dirty="0"/>
          </a:p>
        </p:txBody>
      </p:sp>
    </p:spTree>
    <p:extLst>
      <p:ext uri="{BB962C8B-B14F-4D97-AF65-F5344CB8AC3E}">
        <p14:creationId xmlns:p14="http://schemas.microsoft.com/office/powerpoint/2010/main" val="867044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of branching</a:t>
            </a:r>
            <a:endParaRPr lang="en-US" dirty="0"/>
          </a:p>
        </p:txBody>
      </p:sp>
      <p:sp>
        <p:nvSpPr>
          <p:cNvPr id="3" name="Content Placeholder 2"/>
          <p:cNvSpPr>
            <a:spLocks noGrp="1"/>
          </p:cNvSpPr>
          <p:nvPr>
            <p:ph idx="1"/>
          </p:nvPr>
        </p:nvSpPr>
        <p:spPr>
          <a:xfrm>
            <a:off x="457199" y="1202268"/>
            <a:ext cx="8394373" cy="4923896"/>
          </a:xfrm>
        </p:spPr>
        <p:txBody>
          <a:bodyPr>
            <a:normAutofit fontScale="92500"/>
          </a:bodyPr>
          <a:lstStyle/>
          <a:p>
            <a:r>
              <a:rPr lang="en-US" dirty="0" smtClean="0"/>
              <a:t>Delayed branch instructions losing popularity</a:t>
            </a:r>
          </a:p>
          <a:p>
            <a:pPr lvl="1"/>
            <a:r>
              <a:rPr lang="en-US" dirty="0" smtClean="0"/>
              <a:t>Processor design trending toward pipelines with more stages and fetching multiple instructions per clock</a:t>
            </a:r>
          </a:p>
          <a:p>
            <a:pPr lvl="1"/>
            <a:r>
              <a:rPr lang="en-US" dirty="0" smtClean="0"/>
              <a:t>Thus, branch delay slot harder to usefully fill</a:t>
            </a:r>
          </a:p>
          <a:p>
            <a:pPr lvl="1"/>
            <a:r>
              <a:rPr lang="en-US" dirty="0" smtClean="0"/>
              <a:t>Delay slot not as valuable for keeping pipeline busy</a:t>
            </a:r>
          </a:p>
          <a:p>
            <a:r>
              <a:rPr lang="en-US" dirty="0" smtClean="0"/>
              <a:t>Dynamic predictors increasingly popular</a:t>
            </a:r>
          </a:p>
          <a:p>
            <a:pPr lvl="1"/>
            <a:r>
              <a:rPr lang="en-US" dirty="0" smtClean="0"/>
              <a:t>A hardware solution, so benefits from Moore’s Law</a:t>
            </a:r>
          </a:p>
          <a:p>
            <a:pPr lvl="1"/>
            <a:r>
              <a:rPr lang="en-US" dirty="0" smtClean="0"/>
              <a:t>Does not require coordination by software</a:t>
            </a:r>
          </a:p>
          <a:p>
            <a:pPr lvl="1"/>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26</a:t>
            </a:fld>
            <a:endParaRPr lang="en-US"/>
          </a:p>
        </p:txBody>
      </p:sp>
    </p:spTree>
    <p:extLst>
      <p:ext uri="{BB962C8B-B14F-4D97-AF65-F5344CB8AC3E}">
        <p14:creationId xmlns:p14="http://schemas.microsoft.com/office/powerpoint/2010/main" val="17419296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FF0000"/>
                </a:solidFill>
              </a:rPr>
              <a:t>Data hazards </a:t>
            </a:r>
            <a:r>
              <a:rPr lang="en-US" dirty="0" smtClean="0"/>
              <a:t>in a pipeline</a:t>
            </a:r>
            <a:endParaRPr lang="en-US" dirty="0"/>
          </a:p>
        </p:txBody>
      </p:sp>
      <p:sp>
        <p:nvSpPr>
          <p:cNvPr id="4" name="Content Placeholder 3"/>
          <p:cNvSpPr>
            <a:spLocks noGrp="1"/>
          </p:cNvSpPr>
          <p:nvPr>
            <p:ph idx="1"/>
          </p:nvPr>
        </p:nvSpPr>
        <p:spPr>
          <a:xfrm>
            <a:off x="457199" y="1223920"/>
            <a:ext cx="8322733" cy="4525963"/>
          </a:xfrm>
        </p:spPr>
        <p:txBody>
          <a:bodyPr/>
          <a:lstStyle/>
          <a:p>
            <a:r>
              <a:rPr lang="en-US" dirty="0" smtClean="0"/>
              <a:t>Data hazards </a:t>
            </a:r>
            <a:r>
              <a:rPr lang="en-US" i="1" dirty="0" smtClean="0">
                <a:solidFill>
                  <a:srgbClr val="0000FF"/>
                </a:solidFill>
              </a:rPr>
              <a:t>occur when pipelining changes the order of read/write accesses to operands (data)</a:t>
            </a:r>
            <a:r>
              <a:rPr lang="en-US" dirty="0" smtClean="0"/>
              <a:t> from that of sequentially executing instructions on an non-pipelined processor</a:t>
            </a:r>
          </a:p>
          <a:p>
            <a:r>
              <a:rPr lang="en-US" dirty="0"/>
              <a:t>I</a:t>
            </a:r>
            <a:r>
              <a:rPr lang="en-US" dirty="0" smtClean="0"/>
              <a:t>nstruction overlap </a:t>
            </a:r>
            <a:r>
              <a:rPr lang="en-US" dirty="0"/>
              <a:t>is the cause of data hazards</a:t>
            </a:r>
          </a:p>
          <a:p>
            <a:r>
              <a:rPr lang="en-US" dirty="0" smtClean="0"/>
              <a:t>Programs assume </a:t>
            </a:r>
            <a:r>
              <a:rPr lang="en-US" i="1" dirty="0" smtClean="0"/>
              <a:t>sequential semantics</a:t>
            </a:r>
            <a:r>
              <a:rPr lang="en-US" dirty="0" smtClean="0"/>
              <a:t>, </a:t>
            </a:r>
            <a:r>
              <a:rPr lang="en-US" dirty="0" smtClean="0">
                <a:solidFill>
                  <a:srgbClr val="0000FF"/>
                </a:solidFill>
              </a:rPr>
              <a:t>violation of sequential meaning is an error</a:t>
            </a:r>
            <a:endParaRPr lang="en-US" i="1" dirty="0">
              <a:solidFill>
                <a:srgbClr val="0000FF"/>
              </a:solidFill>
            </a:endParaRPr>
          </a:p>
        </p:txBody>
      </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27</a:t>
            </a:fld>
            <a:endParaRPr lang="en-US"/>
          </a:p>
        </p:txBody>
      </p:sp>
    </p:spTree>
    <p:extLst>
      <p:ext uri="{BB962C8B-B14F-4D97-AF65-F5344CB8AC3E}">
        <p14:creationId xmlns:p14="http://schemas.microsoft.com/office/powerpoint/2010/main" val="2114652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Dependence (*a.k.a. dependency)</a:t>
            </a:r>
            <a:endParaRPr lang="en-US" dirty="0"/>
          </a:p>
        </p:txBody>
      </p:sp>
      <p:sp>
        <p:nvSpPr>
          <p:cNvPr id="3" name="Content Placeholder 2"/>
          <p:cNvSpPr>
            <a:spLocks noGrp="1"/>
          </p:cNvSpPr>
          <p:nvPr>
            <p:ph idx="1"/>
          </p:nvPr>
        </p:nvSpPr>
        <p:spPr>
          <a:xfrm>
            <a:off x="457200" y="1166519"/>
            <a:ext cx="8229600" cy="5338735"/>
          </a:xfrm>
        </p:spPr>
        <p:txBody>
          <a:bodyPr>
            <a:normAutofit fontScale="77500" lnSpcReduction="20000"/>
          </a:bodyPr>
          <a:lstStyle/>
          <a:p>
            <a:pPr>
              <a:lnSpc>
                <a:spcPct val="120000"/>
              </a:lnSpc>
            </a:pPr>
            <a:r>
              <a:rPr lang="en-US" dirty="0" smtClean="0">
                <a:solidFill>
                  <a:srgbClr val="0000FF"/>
                </a:solidFill>
              </a:rPr>
              <a:t>Dependence</a:t>
            </a:r>
            <a:r>
              <a:rPr lang="en-US" dirty="0"/>
              <a:t> </a:t>
            </a:r>
            <a:r>
              <a:rPr lang="en-US" dirty="0" smtClean="0"/>
              <a:t>is a property of a program whereby a fixed sequential relationship exists between actions of the code</a:t>
            </a:r>
          </a:p>
          <a:p>
            <a:pPr>
              <a:lnSpc>
                <a:spcPct val="120000"/>
              </a:lnSpc>
            </a:pPr>
            <a:r>
              <a:rPr lang="en-US" dirty="0" smtClean="0"/>
              <a:t>Example code with a dependence</a:t>
            </a:r>
          </a:p>
          <a:p>
            <a:pPr marL="457200" lvl="1" indent="0">
              <a:lnSpc>
                <a:spcPct val="120000"/>
              </a:lnSpc>
              <a:buNone/>
            </a:pPr>
            <a:r>
              <a:rPr lang="en-US" dirty="0" smtClean="0"/>
              <a:t>ADD R3, R4, R5	@ </a:t>
            </a:r>
            <a:r>
              <a:rPr lang="en-US" dirty="0" smtClean="0">
                <a:solidFill>
                  <a:srgbClr val="FF6600"/>
                </a:solidFill>
              </a:rPr>
              <a:t>R3</a:t>
            </a:r>
            <a:r>
              <a:rPr lang="en-US" dirty="0" smtClean="0"/>
              <a:t> </a:t>
            </a:r>
            <a:r>
              <a:rPr lang="en-US" dirty="0" smtClean="0">
                <a:sym typeface="Wingdings"/>
              </a:rPr>
              <a:t> R4 + R5</a:t>
            </a:r>
          </a:p>
          <a:p>
            <a:pPr marL="457200" lvl="1" indent="0">
              <a:lnSpc>
                <a:spcPct val="120000"/>
              </a:lnSpc>
              <a:buNone/>
            </a:pPr>
            <a:r>
              <a:rPr lang="en-US" dirty="0" smtClean="0">
                <a:sym typeface="Wingdings"/>
              </a:rPr>
              <a:t>SUB  R1, R3, R7	@ R1  </a:t>
            </a:r>
            <a:r>
              <a:rPr lang="en-US" dirty="0" smtClean="0">
                <a:solidFill>
                  <a:srgbClr val="FF6600"/>
                </a:solidFill>
                <a:sym typeface="Wingdings"/>
              </a:rPr>
              <a:t>R3</a:t>
            </a:r>
            <a:r>
              <a:rPr lang="en-US" dirty="0" smtClean="0">
                <a:sym typeface="Wingdings"/>
              </a:rPr>
              <a:t> – R7</a:t>
            </a:r>
          </a:p>
          <a:p>
            <a:pPr lvl="1">
              <a:lnSpc>
                <a:spcPct val="120000"/>
              </a:lnSpc>
            </a:pPr>
            <a:r>
              <a:rPr lang="en-US" dirty="0" smtClean="0">
                <a:sym typeface="Wingdings"/>
              </a:rPr>
              <a:t>The dependence is that R3 must be computed by the ADD instruction before the SUB instruction may be allowed access to R3, else the SUB will use an incorrect Minuend value</a:t>
            </a:r>
            <a:endParaRPr lang="en-US" dirty="0" smtClean="0"/>
          </a:p>
          <a:p>
            <a:pPr>
              <a:lnSpc>
                <a:spcPct val="120000"/>
              </a:lnSpc>
            </a:pPr>
            <a:r>
              <a:rPr lang="en-US" dirty="0" smtClean="0"/>
              <a:t>Execution correctness requires that dependences not be violated, but sequencing may slow execution</a:t>
            </a:r>
          </a:p>
          <a:p>
            <a:pPr marL="0" indent="0">
              <a:lnSpc>
                <a:spcPct val="120000"/>
              </a:lnSpc>
              <a:buNone/>
            </a:pPr>
            <a:r>
              <a:rPr lang="en-US" dirty="0"/>
              <a:t/>
            </a:r>
            <a:br>
              <a:rPr lang="en-US" dirty="0"/>
            </a:br>
            <a:r>
              <a:rPr lang="en-US" sz="3000" dirty="0" smtClean="0"/>
              <a:t>* Dependence:  from </a:t>
            </a:r>
            <a:r>
              <a:rPr lang="en-US" sz="3000" i="1" dirty="0" smtClean="0"/>
              <a:t>depend on</a:t>
            </a:r>
            <a:r>
              <a:rPr lang="en-US" sz="3000" dirty="0" smtClean="0"/>
              <a:t/>
            </a:r>
            <a:br>
              <a:rPr lang="en-US" sz="3000" dirty="0" smtClean="0"/>
            </a:br>
            <a:r>
              <a:rPr lang="en-US" sz="3000" dirty="0" smtClean="0"/>
              <a:t>   Dependency:  a province or country controlled by another</a:t>
            </a:r>
            <a:endParaRPr lang="en-US" dirty="0" smtClean="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28</a:t>
            </a:fld>
            <a:endParaRPr lang="en-US"/>
          </a:p>
        </p:txBody>
      </p:sp>
    </p:spTree>
    <p:extLst>
      <p:ext uri="{BB962C8B-B14F-4D97-AF65-F5344CB8AC3E}">
        <p14:creationId xmlns:p14="http://schemas.microsoft.com/office/powerpoint/2010/main" val="1100079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Reducing dependence-caused execution delay</a:t>
            </a:r>
            <a:endParaRPr lang="en-US" sz="3200" dirty="0"/>
          </a:p>
        </p:txBody>
      </p:sp>
      <p:sp>
        <p:nvSpPr>
          <p:cNvPr id="3" name="Content Placeholder 2"/>
          <p:cNvSpPr>
            <a:spLocks noGrp="1"/>
          </p:cNvSpPr>
          <p:nvPr>
            <p:ph idx="1"/>
          </p:nvPr>
        </p:nvSpPr>
        <p:spPr/>
        <p:txBody>
          <a:bodyPr/>
          <a:lstStyle/>
          <a:p>
            <a:r>
              <a:rPr lang="en-US" dirty="0" smtClean="0"/>
              <a:t>Sometimes programs can </a:t>
            </a:r>
            <a:r>
              <a:rPr lang="en-US" dirty="0"/>
              <a:t>be written differently to </a:t>
            </a:r>
            <a:r>
              <a:rPr lang="en-US" dirty="0" smtClean="0"/>
              <a:t>remove dependences</a:t>
            </a:r>
            <a:br>
              <a:rPr lang="en-US" dirty="0" smtClean="0"/>
            </a:br>
            <a:endParaRPr lang="en-US" dirty="0" smtClean="0"/>
          </a:p>
          <a:p>
            <a:r>
              <a:rPr lang="en-US" dirty="0" smtClean="0"/>
              <a:t>Sometimes one type of dependence can be exchanged for another that does not delay execution as much</a:t>
            </a:r>
            <a:br>
              <a:rPr lang="en-US" dirty="0" smtClean="0"/>
            </a:br>
            <a:endParaRPr lang="en-US" dirty="0"/>
          </a:p>
          <a:p>
            <a:r>
              <a:rPr lang="en-US" dirty="0" smtClean="0"/>
              <a:t>Sometimes hardware </a:t>
            </a:r>
            <a:r>
              <a:rPr lang="en-US" dirty="0"/>
              <a:t>design </a:t>
            </a:r>
            <a:r>
              <a:rPr lang="en-US" dirty="0" smtClean="0"/>
              <a:t>enhancements can </a:t>
            </a:r>
            <a:r>
              <a:rPr lang="en-US" dirty="0"/>
              <a:t>reduce the delay </a:t>
            </a:r>
            <a:r>
              <a:rPr lang="en-US" dirty="0" smtClean="0"/>
              <a:t>of </a:t>
            </a:r>
            <a:r>
              <a:rPr lang="en-US" dirty="0"/>
              <a:t>sequencing situations</a:t>
            </a:r>
            <a:br>
              <a:rPr lang="en-US" dirty="0"/>
            </a:b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29</a:t>
            </a:fld>
            <a:endParaRPr lang="en-US"/>
          </a:p>
        </p:txBody>
      </p:sp>
    </p:spTree>
    <p:extLst>
      <p:ext uri="{BB962C8B-B14F-4D97-AF65-F5344CB8AC3E}">
        <p14:creationId xmlns:p14="http://schemas.microsoft.com/office/powerpoint/2010/main" val="20679481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Control hazards </a:t>
            </a:r>
            <a:r>
              <a:rPr lang="en-US" dirty="0" smtClean="0"/>
              <a:t>in a pipeline</a:t>
            </a:r>
            <a:endParaRPr lang="en-US" dirty="0"/>
          </a:p>
        </p:txBody>
      </p:sp>
      <p:sp>
        <p:nvSpPr>
          <p:cNvPr id="3" name="Content Placeholder 2"/>
          <p:cNvSpPr>
            <a:spLocks noGrp="1"/>
          </p:cNvSpPr>
          <p:nvPr>
            <p:ph idx="1"/>
          </p:nvPr>
        </p:nvSpPr>
        <p:spPr>
          <a:xfrm>
            <a:off x="486830" y="1171186"/>
            <a:ext cx="8247965" cy="5334068"/>
          </a:xfrm>
        </p:spPr>
        <p:txBody>
          <a:bodyPr>
            <a:normAutofit fontScale="92500" lnSpcReduction="20000"/>
          </a:bodyPr>
          <a:lstStyle/>
          <a:p>
            <a:pPr>
              <a:lnSpc>
                <a:spcPct val="110000"/>
              </a:lnSpc>
            </a:pPr>
            <a:r>
              <a:rPr lang="en-US" dirty="0" smtClean="0"/>
              <a:t>Control hazard – hardware will fetch </a:t>
            </a:r>
            <a:r>
              <a:rPr lang="en-US" dirty="0" smtClean="0">
                <a:solidFill>
                  <a:srgbClr val="0000FF"/>
                </a:solidFill>
              </a:rPr>
              <a:t>before</a:t>
            </a:r>
            <a:r>
              <a:rPr lang="en-US" dirty="0" smtClean="0"/>
              <a:t> the </a:t>
            </a:r>
            <a:r>
              <a:rPr lang="en-US" dirty="0" err="1" smtClean="0"/>
              <a:t>next_instruction_address</a:t>
            </a:r>
            <a:r>
              <a:rPr lang="en-US" dirty="0" smtClean="0"/>
              <a:t> is certain</a:t>
            </a:r>
          </a:p>
          <a:p>
            <a:pPr>
              <a:lnSpc>
                <a:spcPct val="110000"/>
              </a:lnSpc>
            </a:pPr>
            <a:r>
              <a:rPr lang="en-US" dirty="0" smtClean="0"/>
              <a:t>Cause in pipeline:  branch instructions</a:t>
            </a:r>
          </a:p>
          <a:p>
            <a:pPr>
              <a:lnSpc>
                <a:spcPct val="110000"/>
              </a:lnSpc>
            </a:pPr>
            <a:r>
              <a:rPr lang="en-US" dirty="0" smtClean="0"/>
              <a:t>Actual sequence </a:t>
            </a:r>
            <a:r>
              <a:rPr lang="en-US" dirty="0"/>
              <a:t>of </a:t>
            </a:r>
            <a:r>
              <a:rPr lang="en-US" dirty="0" smtClean="0"/>
              <a:t>executed </a:t>
            </a:r>
            <a:r>
              <a:rPr lang="en-US" dirty="0"/>
              <a:t>instructions is called </a:t>
            </a:r>
            <a:r>
              <a:rPr lang="en-US" dirty="0" smtClean="0"/>
              <a:t>the program </a:t>
            </a:r>
            <a:r>
              <a:rPr lang="en-US" dirty="0">
                <a:solidFill>
                  <a:srgbClr val="0000FF"/>
                </a:solidFill>
              </a:rPr>
              <a:t>instruction execution </a:t>
            </a:r>
            <a:r>
              <a:rPr lang="en-US" dirty="0" smtClean="0">
                <a:solidFill>
                  <a:srgbClr val="0000FF"/>
                </a:solidFill>
              </a:rPr>
              <a:t>trace</a:t>
            </a:r>
          </a:p>
          <a:p>
            <a:pPr>
              <a:lnSpc>
                <a:spcPct val="110000"/>
              </a:lnSpc>
            </a:pPr>
            <a:r>
              <a:rPr lang="en-US" dirty="0" smtClean="0"/>
              <a:t>Branch instructions mean instruction </a:t>
            </a:r>
            <a:r>
              <a:rPr lang="en-US" dirty="0"/>
              <a:t>execution trace </a:t>
            </a:r>
            <a:r>
              <a:rPr lang="en-US" dirty="0" smtClean="0"/>
              <a:t>need not be </a:t>
            </a:r>
            <a:r>
              <a:rPr lang="en-US" dirty="0"/>
              <a:t>a </a:t>
            </a:r>
            <a:r>
              <a:rPr lang="en-US" dirty="0" smtClean="0"/>
              <a:t>linear; further, trace may be unknowable until </a:t>
            </a:r>
            <a:r>
              <a:rPr lang="en-US" dirty="0" smtClean="0">
                <a:solidFill>
                  <a:srgbClr val="0000FF"/>
                </a:solidFill>
              </a:rPr>
              <a:t>run time</a:t>
            </a:r>
          </a:p>
          <a:p>
            <a:pPr>
              <a:lnSpc>
                <a:spcPct val="110000"/>
              </a:lnSpc>
            </a:pPr>
            <a:r>
              <a:rPr lang="en-US" dirty="0" smtClean="0"/>
              <a:t>How to cope with control hazards?</a:t>
            </a:r>
            <a:br>
              <a:rPr lang="en-US" dirty="0" smtClean="0"/>
            </a:br>
            <a:r>
              <a:rPr lang="en-US" dirty="0" smtClean="0"/>
              <a:t>    </a:t>
            </a:r>
            <a:r>
              <a:rPr lang="en-US" dirty="0" smtClean="0">
                <a:solidFill>
                  <a:srgbClr val="0000FF"/>
                </a:solidFill>
              </a:rPr>
              <a:t>Many different designs have been tried to cope with control hazard stalls</a:t>
            </a:r>
            <a:endParaRPr lang="en-US" dirty="0">
              <a:solidFill>
                <a:srgbClr val="0000FF"/>
              </a:solidFill>
            </a:endParaRP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3</a:t>
            </a:fld>
            <a:endParaRPr lang="en-US"/>
          </a:p>
        </p:txBody>
      </p:sp>
    </p:spTree>
    <p:extLst>
      <p:ext uri="{BB962C8B-B14F-4D97-AF65-F5344CB8AC3E}">
        <p14:creationId xmlns:p14="http://schemas.microsoft.com/office/powerpoint/2010/main" val="28205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Data dependence</a:t>
            </a:r>
            <a:r>
              <a:rPr lang="en-US" dirty="0" smtClean="0"/>
              <a:t>,</a:t>
            </a:r>
            <a:r>
              <a:rPr lang="en-US" dirty="0" smtClean="0">
                <a:solidFill>
                  <a:srgbClr val="FF0000"/>
                </a:solidFill>
              </a:rPr>
              <a:t> </a:t>
            </a:r>
            <a:r>
              <a:rPr lang="en-US" dirty="0" smtClean="0"/>
              <a:t>a program property</a:t>
            </a:r>
            <a:endParaRPr lang="en-US" dirty="0"/>
          </a:p>
        </p:txBody>
      </p:sp>
      <p:sp>
        <p:nvSpPr>
          <p:cNvPr id="3" name="Content Placeholder 2"/>
          <p:cNvSpPr>
            <a:spLocks noGrp="1"/>
          </p:cNvSpPr>
          <p:nvPr>
            <p:ph idx="1"/>
          </p:nvPr>
        </p:nvSpPr>
        <p:spPr>
          <a:xfrm>
            <a:off x="457200" y="1233326"/>
            <a:ext cx="8229600" cy="5271927"/>
          </a:xfrm>
        </p:spPr>
        <p:txBody>
          <a:bodyPr>
            <a:normAutofit fontScale="92500" lnSpcReduction="20000"/>
          </a:bodyPr>
          <a:lstStyle/>
          <a:p>
            <a:r>
              <a:rPr lang="en-US" dirty="0" smtClean="0">
                <a:solidFill>
                  <a:srgbClr val="0000FF"/>
                </a:solidFill>
              </a:rPr>
              <a:t>Data dependence</a:t>
            </a:r>
            <a:r>
              <a:rPr lang="en-US" dirty="0" smtClean="0"/>
              <a:t>, or</a:t>
            </a:r>
            <a:r>
              <a:rPr lang="en-US" dirty="0" smtClean="0">
                <a:solidFill>
                  <a:srgbClr val="0000FF"/>
                </a:solidFill>
              </a:rPr>
              <a:t> true data dependence</a:t>
            </a:r>
            <a:r>
              <a:rPr lang="en-US" dirty="0" smtClean="0"/>
              <a:t>: a </a:t>
            </a:r>
            <a:r>
              <a:rPr lang="en-US" i="1" dirty="0" smtClean="0"/>
              <a:t>value flows </a:t>
            </a:r>
            <a:r>
              <a:rPr lang="en-US" dirty="0" smtClean="0"/>
              <a:t>from one instruction to another</a:t>
            </a:r>
          </a:p>
          <a:p>
            <a:r>
              <a:rPr lang="en-US" dirty="0" smtClean="0"/>
              <a:t>The flowing value is the result of one instruction that becomes an operand for a later instruction</a:t>
            </a:r>
          </a:p>
          <a:p>
            <a:r>
              <a:rPr lang="en-US" dirty="0" smtClean="0">
                <a:solidFill>
                  <a:srgbClr val="009051"/>
                </a:solidFill>
              </a:rPr>
              <a:t>Program </a:t>
            </a:r>
            <a:r>
              <a:rPr lang="en-US" dirty="0">
                <a:solidFill>
                  <a:srgbClr val="009051"/>
                </a:solidFill>
              </a:rPr>
              <a:t>correctness </a:t>
            </a:r>
            <a:r>
              <a:rPr lang="en-US" dirty="0" smtClean="0">
                <a:solidFill>
                  <a:srgbClr val="009051"/>
                </a:solidFill>
              </a:rPr>
              <a:t>requires this flow </a:t>
            </a:r>
            <a:endParaRPr lang="en-US" dirty="0">
              <a:solidFill>
                <a:srgbClr val="009051"/>
              </a:solidFill>
            </a:endParaRPr>
          </a:p>
          <a:p>
            <a:r>
              <a:rPr lang="en-US" dirty="0" smtClean="0">
                <a:solidFill>
                  <a:srgbClr val="0000FF"/>
                </a:solidFill>
              </a:rPr>
              <a:t>Flow occurs via a register or a memory location</a:t>
            </a:r>
          </a:p>
          <a:p>
            <a:pPr lvl="1"/>
            <a:r>
              <a:rPr lang="en-US" dirty="0" smtClean="0"/>
              <a:t>Flow through a register is directly visible to the hardware because each register address is a static machine instruction field</a:t>
            </a:r>
          </a:p>
          <a:p>
            <a:pPr lvl="1"/>
            <a:r>
              <a:rPr lang="en-US" dirty="0" smtClean="0"/>
              <a:t>Flow through a memory location cannot be determined from static information alone</a:t>
            </a:r>
          </a:p>
          <a:p>
            <a:pPr lvl="2"/>
            <a:r>
              <a:rPr lang="en-US" dirty="0" smtClean="0">
                <a:solidFill>
                  <a:srgbClr val="FF6600"/>
                </a:solidFill>
              </a:rPr>
              <a:t>100+R4 and 20+R6 may be identical</a:t>
            </a:r>
            <a:r>
              <a:rPr lang="en-US" dirty="0" smtClean="0"/>
              <a:t> </a:t>
            </a:r>
            <a:r>
              <a:rPr lang="en-US" dirty="0" smtClean="0">
                <a:solidFill>
                  <a:srgbClr val="FF6600"/>
                </a:solidFill>
              </a:rPr>
              <a:t>addresses</a:t>
            </a:r>
          </a:p>
          <a:p>
            <a:pPr lvl="2"/>
            <a:r>
              <a:rPr lang="en-US" dirty="0" smtClean="0">
                <a:solidFill>
                  <a:srgbClr val="FF6600"/>
                </a:solidFill>
              </a:rPr>
              <a:t>20+R4 and 20+R4 may be different addresses</a:t>
            </a:r>
            <a:r>
              <a:rPr lang="en-US" dirty="0" smtClean="0"/>
              <a:t> if R4 changes between two instructions using 20+R4 as an address</a:t>
            </a: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30</a:t>
            </a:fld>
            <a:endParaRPr lang="en-US"/>
          </a:p>
        </p:txBody>
      </p:sp>
    </p:spTree>
    <p:extLst>
      <p:ext uri="{BB962C8B-B14F-4D97-AF65-F5344CB8AC3E}">
        <p14:creationId xmlns:p14="http://schemas.microsoft.com/office/powerpoint/2010/main" val="112907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Recall stalls from Fig. 5.5</a:t>
            </a:r>
            <a:endParaRPr lang="en-US" dirty="0"/>
          </a:p>
        </p:txBody>
      </p:sp>
      <p:sp>
        <p:nvSpPr>
          <p:cNvPr id="4" name="Content Placeholder 3"/>
          <p:cNvSpPr>
            <a:spLocks noGrp="1"/>
          </p:cNvSpPr>
          <p:nvPr>
            <p:ph idx="1"/>
          </p:nvPr>
        </p:nvSpPr>
        <p:spPr>
          <a:xfrm>
            <a:off x="457200" y="1234439"/>
            <a:ext cx="8229600" cy="5121275"/>
          </a:xfrm>
        </p:spPr>
        <p:txBody>
          <a:bodyPr>
            <a:normAutofit fontScale="92500" lnSpcReduction="10000"/>
          </a:bodyPr>
          <a:lstStyle/>
          <a:p>
            <a:r>
              <a:rPr lang="en-US" dirty="0" smtClean="0"/>
              <a:t>ADD R1, R2, R3    ; R1 </a:t>
            </a:r>
            <a:r>
              <a:rPr lang="en-US" dirty="0" smtClean="0">
                <a:sym typeface="Wingdings"/>
              </a:rPr>
              <a:t> R2 + R3  , Instr. K</a:t>
            </a:r>
            <a:r>
              <a:rPr lang="en-US" dirty="0" smtClean="0"/>
              <a:t/>
            </a:r>
            <a:br>
              <a:rPr lang="en-US" dirty="0" smtClean="0"/>
            </a:br>
            <a:r>
              <a:rPr lang="en-US" dirty="0" smtClean="0"/>
              <a:t>SUB  R4, R1, R5    ; R4 </a:t>
            </a:r>
            <a:r>
              <a:rPr lang="en-US" dirty="0" smtClean="0">
                <a:sym typeface="Wingdings"/>
              </a:rPr>
              <a:t> </a:t>
            </a:r>
            <a:r>
              <a:rPr lang="en-US" dirty="0" smtClean="0">
                <a:solidFill>
                  <a:srgbClr val="FF0000"/>
                </a:solidFill>
                <a:sym typeface="Wingdings"/>
              </a:rPr>
              <a:t>R1</a:t>
            </a:r>
            <a:r>
              <a:rPr lang="en-US" dirty="0" smtClean="0">
                <a:sym typeface="Wingdings"/>
              </a:rPr>
              <a:t> – R5  , Instr. K+1</a:t>
            </a:r>
            <a:br>
              <a:rPr lang="en-US" dirty="0" smtClean="0">
                <a:sym typeface="Wingdings"/>
              </a:rPr>
            </a:br>
            <a:endParaRPr lang="en-US" dirty="0" smtClean="0">
              <a:sym typeface="Wingdings"/>
            </a:endParaRPr>
          </a:p>
          <a:p>
            <a:r>
              <a:rPr lang="en-US" dirty="0" smtClean="0">
                <a:sym typeface="Wingdings"/>
              </a:rPr>
              <a:t>SUB must be stalled until ADD result is written to R1 so that R1 pointer field in SUB machine language instruction does not cause use of the result in R1 from an instruction earlier than the ADD</a:t>
            </a:r>
          </a:p>
          <a:p>
            <a:endParaRPr lang="en-US" dirty="0">
              <a:sym typeface="Wingdings"/>
            </a:endParaRPr>
          </a:p>
          <a:p>
            <a:r>
              <a:rPr lang="en-US" dirty="0" smtClean="0">
                <a:solidFill>
                  <a:srgbClr val="0000FF"/>
                </a:solidFill>
                <a:sym typeface="Wingdings"/>
              </a:rPr>
              <a:t>One</a:t>
            </a:r>
            <a:r>
              <a:rPr lang="en-US" dirty="0" smtClean="0">
                <a:sym typeface="Wingdings"/>
              </a:rPr>
              <a:t> data dependence coping strategy:</a:t>
            </a:r>
            <a:br>
              <a:rPr lang="en-US" dirty="0" smtClean="0">
                <a:sym typeface="Wingdings"/>
              </a:rPr>
            </a:br>
            <a:r>
              <a:rPr lang="en-US" dirty="0" smtClean="0">
                <a:sym typeface="Wingdings"/>
              </a:rPr>
              <a:t>        stall when required</a:t>
            </a:r>
          </a:p>
        </p:txBody>
      </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31</a:t>
            </a:fld>
            <a:endParaRPr lang="en-US"/>
          </a:p>
        </p:txBody>
      </p:sp>
    </p:spTree>
    <p:extLst>
      <p:ext uri="{BB962C8B-B14F-4D97-AF65-F5344CB8AC3E}">
        <p14:creationId xmlns:p14="http://schemas.microsoft.com/office/powerpoint/2010/main" val="1274424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8641"/>
            <a:ext cx="8229600" cy="1143000"/>
          </a:xfrm>
        </p:spPr>
        <p:txBody>
          <a:bodyPr>
            <a:noAutofit/>
          </a:bodyPr>
          <a:lstStyle/>
          <a:p>
            <a:r>
              <a:rPr lang="en-US" sz="3200" dirty="0" smtClean="0"/>
              <a:t>Inst. K+1 depends on K; stall until result written and detected (one of many design options)</a:t>
            </a:r>
            <a:endParaRPr lang="en-US" sz="3200" dirty="0"/>
          </a:p>
        </p:txBody>
      </p:sp>
      <p:pic>
        <p:nvPicPr>
          <p:cNvPr id="4" name="Picture 3" descr="figure-5.5.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958" y="1238399"/>
            <a:ext cx="8366842" cy="5263987"/>
          </a:xfrm>
          <a:prstGeom prst="rect">
            <a:avLst/>
          </a:prstGeom>
        </p:spPr>
      </p:pic>
      <p:sp>
        <p:nvSpPr>
          <p:cNvPr id="6" name="TextBox 5"/>
          <p:cNvSpPr txBox="1"/>
          <p:nvPr/>
        </p:nvSpPr>
        <p:spPr>
          <a:xfrm>
            <a:off x="1537189" y="5236157"/>
            <a:ext cx="6831105" cy="461665"/>
          </a:xfrm>
          <a:prstGeom prst="rect">
            <a:avLst/>
          </a:prstGeom>
          <a:noFill/>
        </p:spPr>
        <p:txBody>
          <a:bodyPr wrap="square" rtlCol="0">
            <a:spAutoFit/>
          </a:bodyPr>
          <a:lstStyle/>
          <a:p>
            <a:r>
              <a:rPr lang="en-US" sz="2400" dirty="0" smtClean="0">
                <a:solidFill>
                  <a:srgbClr val="660066"/>
                </a:solidFill>
              </a:rPr>
              <a:t>Stalls</a:t>
            </a:r>
            <a:r>
              <a:rPr lang="en-US" sz="2400" dirty="0" smtClean="0">
                <a:solidFill>
                  <a:srgbClr val="FF6600"/>
                </a:solidFill>
              </a:rPr>
              <a:t>/</a:t>
            </a:r>
            <a:r>
              <a:rPr lang="en-US" sz="2400" dirty="0" smtClean="0"/>
              <a:t>NOPs</a:t>
            </a:r>
            <a:r>
              <a:rPr lang="en-US" sz="2400" dirty="0" smtClean="0">
                <a:solidFill>
                  <a:srgbClr val="FF6600"/>
                </a:solidFill>
              </a:rPr>
              <a:t> = 3 clocks wasted time = throughput loss</a:t>
            </a:r>
          </a:p>
        </p:txBody>
      </p:sp>
      <p:grpSp>
        <p:nvGrpSpPr>
          <p:cNvPr id="181" name="Group 180"/>
          <p:cNvGrpSpPr/>
          <p:nvPr/>
        </p:nvGrpSpPr>
        <p:grpSpPr>
          <a:xfrm>
            <a:off x="2785485" y="2139227"/>
            <a:ext cx="4639781" cy="253111"/>
            <a:chOff x="2785485" y="2139227"/>
            <a:chExt cx="4639781" cy="253111"/>
          </a:xfrm>
        </p:grpSpPr>
        <p:cxnSp>
          <p:nvCxnSpPr>
            <p:cNvPr id="8" name="Straight Arrow Connector 7"/>
            <p:cNvCxnSpPr/>
            <p:nvPr/>
          </p:nvCxnSpPr>
          <p:spPr>
            <a:xfrm>
              <a:off x="2785485" y="2139227"/>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4141005" y="2140447"/>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5496525" y="2141667"/>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6861927" y="2142887"/>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grpSp>
      <p:grpSp>
        <p:nvGrpSpPr>
          <p:cNvPr id="182" name="Group 181"/>
          <p:cNvGrpSpPr/>
          <p:nvPr/>
        </p:nvGrpSpPr>
        <p:grpSpPr>
          <a:xfrm>
            <a:off x="2783363" y="2456721"/>
            <a:ext cx="4639781" cy="253111"/>
            <a:chOff x="2783363" y="2456721"/>
            <a:chExt cx="4639781" cy="253111"/>
          </a:xfrm>
        </p:grpSpPr>
        <p:cxnSp>
          <p:nvCxnSpPr>
            <p:cNvPr id="110" name="Straight Arrow Connector 109"/>
            <p:cNvCxnSpPr/>
            <p:nvPr/>
          </p:nvCxnSpPr>
          <p:spPr>
            <a:xfrm>
              <a:off x="2783363" y="2456721"/>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4138883" y="2457941"/>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5494403" y="2459161"/>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6859805" y="2460381"/>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grpSp>
      <p:grpSp>
        <p:nvGrpSpPr>
          <p:cNvPr id="189" name="Group 188"/>
          <p:cNvGrpSpPr/>
          <p:nvPr/>
        </p:nvGrpSpPr>
        <p:grpSpPr>
          <a:xfrm>
            <a:off x="2770631" y="4361685"/>
            <a:ext cx="4639781" cy="253111"/>
            <a:chOff x="2770631" y="4361685"/>
            <a:chExt cx="4639781" cy="253111"/>
          </a:xfrm>
        </p:grpSpPr>
        <p:cxnSp>
          <p:nvCxnSpPr>
            <p:cNvPr id="146" name="Straight Arrow Connector 145"/>
            <p:cNvCxnSpPr/>
            <p:nvPr/>
          </p:nvCxnSpPr>
          <p:spPr>
            <a:xfrm>
              <a:off x="2770631" y="4361685"/>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4126151" y="4362905"/>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5481671" y="4364125"/>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50" name="Straight Arrow Connector 149"/>
            <p:cNvCxnSpPr/>
            <p:nvPr/>
          </p:nvCxnSpPr>
          <p:spPr>
            <a:xfrm>
              <a:off x="6847073" y="4365345"/>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grpSp>
      <p:grpSp>
        <p:nvGrpSpPr>
          <p:cNvPr id="190" name="Group 189"/>
          <p:cNvGrpSpPr/>
          <p:nvPr/>
        </p:nvGrpSpPr>
        <p:grpSpPr>
          <a:xfrm>
            <a:off x="2768509" y="4679179"/>
            <a:ext cx="4639781" cy="253111"/>
            <a:chOff x="2768509" y="4679179"/>
            <a:chExt cx="4639781" cy="253111"/>
          </a:xfrm>
        </p:grpSpPr>
        <p:cxnSp>
          <p:nvCxnSpPr>
            <p:cNvPr id="152" name="Straight Arrow Connector 151"/>
            <p:cNvCxnSpPr/>
            <p:nvPr/>
          </p:nvCxnSpPr>
          <p:spPr>
            <a:xfrm>
              <a:off x="2768509" y="4679179"/>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4124029" y="4680399"/>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5479549" y="4681619"/>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6844951" y="4682839"/>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grpSp>
      <p:grpSp>
        <p:nvGrpSpPr>
          <p:cNvPr id="184" name="Group 183"/>
          <p:cNvGrpSpPr/>
          <p:nvPr/>
        </p:nvGrpSpPr>
        <p:grpSpPr>
          <a:xfrm>
            <a:off x="1923833" y="2774215"/>
            <a:ext cx="5497189" cy="477501"/>
            <a:chOff x="1923833" y="2774215"/>
            <a:chExt cx="5497189" cy="477501"/>
          </a:xfrm>
        </p:grpSpPr>
        <p:sp>
          <p:nvSpPr>
            <p:cNvPr id="160" name="Donut 159"/>
            <p:cNvSpPr/>
            <p:nvPr/>
          </p:nvSpPr>
          <p:spPr>
            <a:xfrm>
              <a:off x="3295433" y="2916612"/>
              <a:ext cx="927317" cy="325043"/>
            </a:xfrm>
            <a:prstGeom prst="donut">
              <a:avLst>
                <a:gd name="adj" fmla="val 6666"/>
              </a:avLst>
            </a:prstGeom>
            <a:solidFill>
              <a:srgbClr val="660066"/>
            </a:solidFill>
            <a:ln>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nvGrpSpPr>
            <p:cNvPr id="115" name="Group 114"/>
            <p:cNvGrpSpPr/>
            <p:nvPr/>
          </p:nvGrpSpPr>
          <p:grpSpPr>
            <a:xfrm>
              <a:off x="2781241" y="2774215"/>
              <a:ext cx="4639781" cy="253111"/>
              <a:chOff x="3515104" y="2139227"/>
              <a:chExt cx="3548852" cy="253111"/>
            </a:xfrm>
          </p:grpSpPr>
          <p:cxnSp>
            <p:nvCxnSpPr>
              <p:cNvPr id="116" name="Straight Arrow Connector 115"/>
              <p:cNvCxnSpPr/>
              <p:nvPr/>
            </p:nvCxnSpPr>
            <p:spPr>
              <a:xfrm>
                <a:off x="3515104" y="2139227"/>
                <a:ext cx="430884" cy="249451"/>
              </a:xfrm>
              <a:prstGeom prst="straightConnector1">
                <a:avLst/>
              </a:prstGeom>
              <a:ln>
                <a:solidFill>
                  <a:srgbClr val="660066"/>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4551907" y="2140447"/>
                <a:ext cx="430884" cy="249451"/>
              </a:xfrm>
              <a:prstGeom prst="straightConnector1">
                <a:avLst/>
              </a:prstGeom>
              <a:ln>
                <a:solidFill>
                  <a:srgbClr val="660066"/>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5588710" y="2141667"/>
                <a:ext cx="430884"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6633072" y="2142887"/>
                <a:ext cx="430884"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grpSp>
        <p:sp>
          <p:nvSpPr>
            <p:cNvPr id="162" name="Donut 161"/>
            <p:cNvSpPr/>
            <p:nvPr/>
          </p:nvSpPr>
          <p:spPr>
            <a:xfrm>
              <a:off x="5917634" y="2906490"/>
              <a:ext cx="927317" cy="325043"/>
            </a:xfrm>
            <a:prstGeom prst="donut">
              <a:avLst>
                <a:gd name="adj" fmla="val 6666"/>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64" name="TextBox 163"/>
            <p:cNvSpPr txBox="1"/>
            <p:nvPr/>
          </p:nvSpPr>
          <p:spPr>
            <a:xfrm>
              <a:off x="4761494" y="2882384"/>
              <a:ext cx="774934" cy="369332"/>
            </a:xfrm>
            <a:prstGeom prst="rect">
              <a:avLst/>
            </a:prstGeom>
            <a:noFill/>
          </p:spPr>
          <p:txBody>
            <a:bodyPr wrap="none" rtlCol="0">
              <a:spAutoFit/>
            </a:bodyPr>
            <a:lstStyle/>
            <a:p>
              <a:r>
                <a:rPr lang="en-US" dirty="0" smtClean="0"/>
                <a:t>NOP 1</a:t>
              </a:r>
              <a:endParaRPr lang="en-US" dirty="0"/>
            </a:p>
          </p:txBody>
        </p:sp>
        <p:sp>
          <p:nvSpPr>
            <p:cNvPr id="191" name="Donut 190"/>
            <p:cNvSpPr/>
            <p:nvPr/>
          </p:nvSpPr>
          <p:spPr>
            <a:xfrm>
              <a:off x="1923833" y="2922962"/>
              <a:ext cx="927317" cy="325043"/>
            </a:xfrm>
            <a:prstGeom prst="donut">
              <a:avLst>
                <a:gd name="adj" fmla="val 6666"/>
              </a:avLst>
            </a:prstGeom>
            <a:solidFill>
              <a:srgbClr val="660066"/>
            </a:solidFill>
            <a:ln>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185" name="Group 184"/>
          <p:cNvGrpSpPr/>
          <p:nvPr/>
        </p:nvGrpSpPr>
        <p:grpSpPr>
          <a:xfrm>
            <a:off x="1923833" y="3091709"/>
            <a:ext cx="6269505" cy="477507"/>
            <a:chOff x="1923833" y="3091709"/>
            <a:chExt cx="6269505" cy="477507"/>
          </a:xfrm>
        </p:grpSpPr>
        <p:cxnSp>
          <p:nvCxnSpPr>
            <p:cNvPr id="122" name="Straight Arrow Connector 121"/>
            <p:cNvCxnSpPr/>
            <p:nvPr/>
          </p:nvCxnSpPr>
          <p:spPr>
            <a:xfrm>
              <a:off x="2779119" y="3091709"/>
              <a:ext cx="563339" cy="249451"/>
            </a:xfrm>
            <a:prstGeom prst="straightConnector1">
              <a:avLst/>
            </a:prstGeom>
            <a:ln>
              <a:solidFill>
                <a:srgbClr val="660066"/>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4134639" y="3092929"/>
              <a:ext cx="563339" cy="249451"/>
            </a:xfrm>
            <a:prstGeom prst="straightConnector1">
              <a:avLst/>
            </a:prstGeom>
            <a:ln>
              <a:solidFill>
                <a:srgbClr val="660066"/>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p:nvPr/>
          </p:nvCxnSpPr>
          <p:spPr>
            <a:xfrm>
              <a:off x="5490159" y="3094149"/>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a:off x="6855561" y="3095369"/>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161" name="Donut 160"/>
            <p:cNvSpPr/>
            <p:nvPr/>
          </p:nvSpPr>
          <p:spPr>
            <a:xfrm>
              <a:off x="3295433" y="3241655"/>
              <a:ext cx="927317" cy="325043"/>
            </a:xfrm>
            <a:prstGeom prst="donut">
              <a:avLst>
                <a:gd name="adj" fmla="val 6666"/>
              </a:avLst>
            </a:prstGeom>
            <a:solidFill>
              <a:srgbClr val="660066"/>
            </a:solidFill>
            <a:ln>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63" name="Donut 162"/>
            <p:cNvSpPr/>
            <p:nvPr/>
          </p:nvSpPr>
          <p:spPr>
            <a:xfrm>
              <a:off x="7266021" y="3221411"/>
              <a:ext cx="927317" cy="325043"/>
            </a:xfrm>
            <a:prstGeom prst="donut">
              <a:avLst>
                <a:gd name="adj" fmla="val 6666"/>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65" name="TextBox 164"/>
            <p:cNvSpPr txBox="1"/>
            <p:nvPr/>
          </p:nvSpPr>
          <p:spPr>
            <a:xfrm>
              <a:off x="4761494" y="3199884"/>
              <a:ext cx="774934" cy="369332"/>
            </a:xfrm>
            <a:prstGeom prst="rect">
              <a:avLst/>
            </a:prstGeom>
            <a:noFill/>
          </p:spPr>
          <p:txBody>
            <a:bodyPr wrap="none" rtlCol="0">
              <a:spAutoFit/>
            </a:bodyPr>
            <a:lstStyle/>
            <a:p>
              <a:r>
                <a:rPr lang="en-US" dirty="0" smtClean="0"/>
                <a:t>NOP 2</a:t>
              </a:r>
              <a:endParaRPr lang="en-US" dirty="0"/>
            </a:p>
          </p:txBody>
        </p:sp>
        <p:sp>
          <p:nvSpPr>
            <p:cNvPr id="167" name="TextBox 166"/>
            <p:cNvSpPr txBox="1"/>
            <p:nvPr/>
          </p:nvSpPr>
          <p:spPr>
            <a:xfrm>
              <a:off x="6114044" y="3194050"/>
              <a:ext cx="774934" cy="369332"/>
            </a:xfrm>
            <a:prstGeom prst="rect">
              <a:avLst/>
            </a:prstGeom>
            <a:noFill/>
          </p:spPr>
          <p:txBody>
            <a:bodyPr wrap="none" rtlCol="0">
              <a:spAutoFit/>
            </a:bodyPr>
            <a:lstStyle/>
            <a:p>
              <a:r>
                <a:rPr lang="en-US" dirty="0" smtClean="0"/>
                <a:t>NOP 1</a:t>
              </a:r>
              <a:endParaRPr lang="en-US" dirty="0"/>
            </a:p>
          </p:txBody>
        </p:sp>
        <p:sp>
          <p:nvSpPr>
            <p:cNvPr id="192" name="Donut 191"/>
            <p:cNvSpPr/>
            <p:nvPr/>
          </p:nvSpPr>
          <p:spPr>
            <a:xfrm>
              <a:off x="1923833" y="3241655"/>
              <a:ext cx="927317" cy="325043"/>
            </a:xfrm>
            <a:prstGeom prst="donut">
              <a:avLst>
                <a:gd name="adj" fmla="val 6666"/>
              </a:avLst>
            </a:prstGeom>
            <a:solidFill>
              <a:srgbClr val="660066"/>
            </a:solidFill>
            <a:ln>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187" name="Group 186"/>
          <p:cNvGrpSpPr/>
          <p:nvPr/>
        </p:nvGrpSpPr>
        <p:grpSpPr>
          <a:xfrm>
            <a:off x="2774875" y="3726697"/>
            <a:ext cx="5485703" cy="496987"/>
            <a:chOff x="2774875" y="3726697"/>
            <a:chExt cx="5485703" cy="496987"/>
          </a:xfrm>
        </p:grpSpPr>
        <p:grpSp>
          <p:nvGrpSpPr>
            <p:cNvPr id="133" name="Group 132"/>
            <p:cNvGrpSpPr/>
            <p:nvPr/>
          </p:nvGrpSpPr>
          <p:grpSpPr>
            <a:xfrm>
              <a:off x="2774875" y="3726697"/>
              <a:ext cx="4639781" cy="253111"/>
              <a:chOff x="3515104" y="2139227"/>
              <a:chExt cx="3548852" cy="253111"/>
            </a:xfrm>
          </p:grpSpPr>
          <p:cxnSp>
            <p:nvCxnSpPr>
              <p:cNvPr id="134" name="Straight Arrow Connector 133"/>
              <p:cNvCxnSpPr/>
              <p:nvPr/>
            </p:nvCxnSpPr>
            <p:spPr>
              <a:xfrm>
                <a:off x="3515104" y="2139227"/>
                <a:ext cx="430884"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4551907" y="2140447"/>
                <a:ext cx="430884"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5588710" y="2141667"/>
                <a:ext cx="430884"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6633072" y="2142887"/>
                <a:ext cx="430884"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grpSp>
        <p:sp>
          <p:nvSpPr>
            <p:cNvPr id="169" name="TextBox 168"/>
            <p:cNvSpPr txBox="1"/>
            <p:nvPr/>
          </p:nvSpPr>
          <p:spPr>
            <a:xfrm>
              <a:off x="6114044" y="3854352"/>
              <a:ext cx="774934" cy="369332"/>
            </a:xfrm>
            <a:prstGeom prst="rect">
              <a:avLst/>
            </a:prstGeom>
            <a:noFill/>
          </p:spPr>
          <p:txBody>
            <a:bodyPr wrap="none" rtlCol="0">
              <a:spAutoFit/>
            </a:bodyPr>
            <a:lstStyle/>
            <a:p>
              <a:r>
                <a:rPr lang="en-US" dirty="0" smtClean="0"/>
                <a:t>NOP 3</a:t>
              </a:r>
              <a:endParaRPr lang="en-US" dirty="0"/>
            </a:p>
          </p:txBody>
        </p:sp>
        <p:sp>
          <p:nvSpPr>
            <p:cNvPr id="171" name="TextBox 170"/>
            <p:cNvSpPr txBox="1"/>
            <p:nvPr/>
          </p:nvSpPr>
          <p:spPr>
            <a:xfrm>
              <a:off x="7485644" y="3841652"/>
              <a:ext cx="774934" cy="369332"/>
            </a:xfrm>
            <a:prstGeom prst="rect">
              <a:avLst/>
            </a:prstGeom>
            <a:noFill/>
          </p:spPr>
          <p:txBody>
            <a:bodyPr wrap="none" rtlCol="0">
              <a:spAutoFit/>
            </a:bodyPr>
            <a:lstStyle/>
            <a:p>
              <a:r>
                <a:rPr lang="en-US" dirty="0" smtClean="0"/>
                <a:t>NOP 2</a:t>
              </a:r>
              <a:endParaRPr lang="en-US" dirty="0"/>
            </a:p>
          </p:txBody>
        </p:sp>
      </p:grpSp>
      <p:grpSp>
        <p:nvGrpSpPr>
          <p:cNvPr id="188" name="Group 187"/>
          <p:cNvGrpSpPr/>
          <p:nvPr/>
        </p:nvGrpSpPr>
        <p:grpSpPr>
          <a:xfrm>
            <a:off x="2772753" y="4044191"/>
            <a:ext cx="5487825" cy="488975"/>
            <a:chOff x="2772753" y="4044191"/>
            <a:chExt cx="5487825" cy="488975"/>
          </a:xfrm>
        </p:grpSpPr>
        <p:cxnSp>
          <p:nvCxnSpPr>
            <p:cNvPr id="140" name="Straight Arrow Connector 139"/>
            <p:cNvCxnSpPr/>
            <p:nvPr/>
          </p:nvCxnSpPr>
          <p:spPr>
            <a:xfrm>
              <a:off x="2772753" y="4044191"/>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4128273" y="4045411"/>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5483793" y="4046631"/>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6849195" y="4047851"/>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172" name="TextBox 171"/>
            <p:cNvSpPr txBox="1"/>
            <p:nvPr/>
          </p:nvSpPr>
          <p:spPr>
            <a:xfrm>
              <a:off x="7485644" y="4163834"/>
              <a:ext cx="774934" cy="369332"/>
            </a:xfrm>
            <a:prstGeom prst="rect">
              <a:avLst/>
            </a:prstGeom>
            <a:noFill/>
          </p:spPr>
          <p:txBody>
            <a:bodyPr wrap="none" rtlCol="0">
              <a:spAutoFit/>
            </a:bodyPr>
            <a:lstStyle/>
            <a:p>
              <a:r>
                <a:rPr lang="en-US" dirty="0" smtClean="0"/>
                <a:t>NOP 3</a:t>
              </a:r>
              <a:endParaRPr lang="en-US" dirty="0"/>
            </a:p>
          </p:txBody>
        </p:sp>
      </p:grpSp>
      <p:grpSp>
        <p:nvGrpSpPr>
          <p:cNvPr id="183" name="Group 182"/>
          <p:cNvGrpSpPr/>
          <p:nvPr/>
        </p:nvGrpSpPr>
        <p:grpSpPr>
          <a:xfrm>
            <a:off x="1904783" y="2591569"/>
            <a:ext cx="3591781" cy="333779"/>
            <a:chOff x="1904783" y="2591569"/>
            <a:chExt cx="3591781" cy="333779"/>
          </a:xfrm>
        </p:grpSpPr>
        <p:grpSp>
          <p:nvGrpSpPr>
            <p:cNvPr id="173" name="Group 172"/>
            <p:cNvGrpSpPr/>
            <p:nvPr/>
          </p:nvGrpSpPr>
          <p:grpSpPr>
            <a:xfrm>
              <a:off x="4222750" y="2591569"/>
              <a:ext cx="1273814" cy="325043"/>
              <a:chOff x="4222750" y="2591569"/>
              <a:chExt cx="1273814" cy="325043"/>
            </a:xfrm>
          </p:grpSpPr>
          <p:sp>
            <p:nvSpPr>
              <p:cNvPr id="157" name="Donut 156"/>
              <p:cNvSpPr/>
              <p:nvPr/>
            </p:nvSpPr>
            <p:spPr>
              <a:xfrm>
                <a:off x="4569247" y="2591569"/>
                <a:ext cx="927317" cy="325043"/>
              </a:xfrm>
              <a:prstGeom prst="donut">
                <a:avLst>
                  <a:gd name="adj" fmla="val 6666"/>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159" name="Straight Arrow Connector 158"/>
              <p:cNvCxnSpPr>
                <a:stCxn id="157" idx="2"/>
              </p:cNvCxnSpPr>
              <p:nvPr/>
            </p:nvCxnSpPr>
            <p:spPr>
              <a:xfrm flipH="1">
                <a:off x="4222750" y="2754091"/>
                <a:ext cx="346497" cy="20124"/>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sp>
          <p:nvSpPr>
            <p:cNvPr id="174" name="Donut 173"/>
            <p:cNvSpPr/>
            <p:nvPr/>
          </p:nvSpPr>
          <p:spPr>
            <a:xfrm>
              <a:off x="3289083" y="2600305"/>
              <a:ext cx="927317" cy="325043"/>
            </a:xfrm>
            <a:prstGeom prst="donut">
              <a:avLst>
                <a:gd name="adj" fmla="val 6666"/>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8000"/>
                  </a:solidFill>
                </a:ln>
                <a:solidFill>
                  <a:srgbClr val="008000"/>
                </a:solidFill>
              </a:endParaRPr>
            </a:p>
          </p:txBody>
        </p:sp>
        <p:sp>
          <p:nvSpPr>
            <p:cNvPr id="214" name="Donut 213"/>
            <p:cNvSpPr/>
            <p:nvPr/>
          </p:nvSpPr>
          <p:spPr>
            <a:xfrm>
              <a:off x="1904783" y="2600305"/>
              <a:ext cx="927317" cy="325043"/>
            </a:xfrm>
            <a:prstGeom prst="donut">
              <a:avLst>
                <a:gd name="adj" fmla="val 6666"/>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8000"/>
                  </a:solidFill>
                </a:ln>
                <a:solidFill>
                  <a:srgbClr val="008000"/>
                </a:solidFill>
              </a:endParaRPr>
            </a:p>
          </p:txBody>
        </p:sp>
      </p:grpSp>
      <p:sp>
        <p:nvSpPr>
          <p:cNvPr id="193" name="TextBox 192"/>
          <p:cNvSpPr txBox="1"/>
          <p:nvPr/>
        </p:nvSpPr>
        <p:spPr>
          <a:xfrm>
            <a:off x="292100" y="5753100"/>
            <a:ext cx="1058966" cy="369332"/>
          </a:xfrm>
          <a:prstGeom prst="rect">
            <a:avLst/>
          </a:prstGeom>
          <a:noFill/>
        </p:spPr>
        <p:txBody>
          <a:bodyPr wrap="none" rtlCol="0">
            <a:spAutoFit/>
          </a:bodyPr>
          <a:lstStyle/>
          <a:p>
            <a:r>
              <a:rPr lang="en-US" dirty="0" smtClean="0"/>
              <a:t>Textbook</a:t>
            </a:r>
            <a:endParaRPr lang="en-US" dirty="0"/>
          </a:p>
        </p:txBody>
      </p:sp>
      <p:cxnSp>
        <p:nvCxnSpPr>
          <p:cNvPr id="219" name="Straight Arrow Connector 218"/>
          <p:cNvCxnSpPr/>
          <p:nvPr/>
        </p:nvCxnSpPr>
        <p:spPr>
          <a:xfrm flipH="1">
            <a:off x="4124029" y="3409203"/>
            <a:ext cx="3299115" cy="317494"/>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grpSp>
        <p:nvGrpSpPr>
          <p:cNvPr id="220" name="Group 219"/>
          <p:cNvGrpSpPr/>
          <p:nvPr/>
        </p:nvGrpSpPr>
        <p:grpSpPr>
          <a:xfrm>
            <a:off x="1923833" y="3419266"/>
            <a:ext cx="6330395" cy="477507"/>
            <a:chOff x="1923833" y="3091709"/>
            <a:chExt cx="6330395" cy="477507"/>
          </a:xfrm>
        </p:grpSpPr>
        <p:cxnSp>
          <p:nvCxnSpPr>
            <p:cNvPr id="221" name="Straight Arrow Connector 220"/>
            <p:cNvCxnSpPr/>
            <p:nvPr/>
          </p:nvCxnSpPr>
          <p:spPr>
            <a:xfrm>
              <a:off x="2779119" y="3091709"/>
              <a:ext cx="563339" cy="249451"/>
            </a:xfrm>
            <a:prstGeom prst="straightConnector1">
              <a:avLst/>
            </a:prstGeom>
            <a:ln>
              <a:solidFill>
                <a:srgbClr val="660066"/>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a:off x="4134639" y="3092929"/>
              <a:ext cx="563339" cy="249451"/>
            </a:xfrm>
            <a:prstGeom prst="straightConnector1">
              <a:avLst/>
            </a:prstGeom>
            <a:ln>
              <a:solidFill>
                <a:srgbClr val="660066"/>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23" name="Straight Arrow Connector 222"/>
            <p:cNvCxnSpPr/>
            <p:nvPr/>
          </p:nvCxnSpPr>
          <p:spPr>
            <a:xfrm>
              <a:off x="5490159" y="3094149"/>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224" name="Straight Arrow Connector 223"/>
            <p:cNvCxnSpPr/>
            <p:nvPr/>
          </p:nvCxnSpPr>
          <p:spPr>
            <a:xfrm>
              <a:off x="6855561" y="3095369"/>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225" name="Donut 224"/>
            <p:cNvSpPr/>
            <p:nvPr/>
          </p:nvSpPr>
          <p:spPr>
            <a:xfrm>
              <a:off x="3295433" y="3241655"/>
              <a:ext cx="927317" cy="325043"/>
            </a:xfrm>
            <a:prstGeom prst="donut">
              <a:avLst>
                <a:gd name="adj" fmla="val 6666"/>
              </a:avLst>
            </a:prstGeom>
            <a:solidFill>
              <a:srgbClr val="660066"/>
            </a:solidFill>
            <a:ln>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27" name="TextBox 226"/>
            <p:cNvSpPr txBox="1"/>
            <p:nvPr/>
          </p:nvSpPr>
          <p:spPr>
            <a:xfrm>
              <a:off x="4761494" y="3199884"/>
              <a:ext cx="774934" cy="369332"/>
            </a:xfrm>
            <a:prstGeom prst="rect">
              <a:avLst/>
            </a:prstGeom>
            <a:noFill/>
          </p:spPr>
          <p:txBody>
            <a:bodyPr wrap="none" rtlCol="0">
              <a:spAutoFit/>
            </a:bodyPr>
            <a:lstStyle/>
            <a:p>
              <a:r>
                <a:rPr lang="en-US" dirty="0" smtClean="0"/>
                <a:t>NOP 3</a:t>
              </a:r>
              <a:endParaRPr lang="en-US" dirty="0"/>
            </a:p>
          </p:txBody>
        </p:sp>
        <p:sp>
          <p:nvSpPr>
            <p:cNvPr id="228" name="TextBox 227"/>
            <p:cNvSpPr txBox="1"/>
            <p:nvPr/>
          </p:nvSpPr>
          <p:spPr>
            <a:xfrm>
              <a:off x="6114044" y="3194050"/>
              <a:ext cx="774934" cy="369332"/>
            </a:xfrm>
            <a:prstGeom prst="rect">
              <a:avLst/>
            </a:prstGeom>
            <a:noFill/>
          </p:spPr>
          <p:txBody>
            <a:bodyPr wrap="none" rtlCol="0">
              <a:spAutoFit/>
            </a:bodyPr>
            <a:lstStyle/>
            <a:p>
              <a:r>
                <a:rPr lang="en-US" dirty="0" smtClean="0"/>
                <a:t>NOP 2</a:t>
              </a:r>
              <a:endParaRPr lang="en-US" dirty="0"/>
            </a:p>
          </p:txBody>
        </p:sp>
        <p:sp>
          <p:nvSpPr>
            <p:cNvPr id="229" name="Donut 228"/>
            <p:cNvSpPr/>
            <p:nvPr/>
          </p:nvSpPr>
          <p:spPr>
            <a:xfrm>
              <a:off x="1923833" y="3241655"/>
              <a:ext cx="927317" cy="325043"/>
            </a:xfrm>
            <a:prstGeom prst="donut">
              <a:avLst>
                <a:gd name="adj" fmla="val 6666"/>
              </a:avLst>
            </a:prstGeom>
            <a:solidFill>
              <a:srgbClr val="660066"/>
            </a:solidFill>
            <a:ln>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30" name="TextBox 229"/>
            <p:cNvSpPr txBox="1"/>
            <p:nvPr/>
          </p:nvSpPr>
          <p:spPr>
            <a:xfrm>
              <a:off x="7479294" y="3194050"/>
              <a:ext cx="774934" cy="369332"/>
            </a:xfrm>
            <a:prstGeom prst="rect">
              <a:avLst/>
            </a:prstGeom>
            <a:noFill/>
          </p:spPr>
          <p:txBody>
            <a:bodyPr wrap="none" rtlCol="0">
              <a:spAutoFit/>
            </a:bodyPr>
            <a:lstStyle/>
            <a:p>
              <a:r>
                <a:rPr lang="en-US" dirty="0" smtClean="0"/>
                <a:t>NOP 1</a:t>
              </a:r>
              <a:endParaRPr lang="en-US" dirty="0"/>
            </a:p>
          </p:txBody>
        </p:sp>
      </p:grpSp>
      <p:grpSp>
        <p:nvGrpSpPr>
          <p:cNvPr id="250" name="Group 249"/>
          <p:cNvGrpSpPr/>
          <p:nvPr/>
        </p:nvGrpSpPr>
        <p:grpSpPr>
          <a:xfrm>
            <a:off x="7480300" y="3341161"/>
            <a:ext cx="952500" cy="1408641"/>
            <a:chOff x="8001000" y="3341161"/>
            <a:chExt cx="952500" cy="1408641"/>
          </a:xfrm>
        </p:grpSpPr>
        <p:sp>
          <p:nvSpPr>
            <p:cNvPr id="245" name="TextBox 244"/>
            <p:cNvSpPr txBox="1"/>
            <p:nvPr/>
          </p:nvSpPr>
          <p:spPr>
            <a:xfrm>
              <a:off x="8001000" y="3517147"/>
              <a:ext cx="607859" cy="1025922"/>
            </a:xfrm>
            <a:prstGeom prst="rect">
              <a:avLst/>
            </a:prstGeom>
            <a:noFill/>
          </p:spPr>
          <p:txBody>
            <a:bodyPr wrap="none" rtlCol="0">
              <a:spAutoFit/>
            </a:bodyPr>
            <a:lstStyle/>
            <a:p>
              <a:pPr>
                <a:spcAft>
                  <a:spcPts val="400"/>
                </a:spcAft>
              </a:pPr>
              <a:r>
                <a:rPr lang="en-US" dirty="0" smtClean="0"/>
                <a:t>NOP</a:t>
              </a:r>
            </a:p>
            <a:p>
              <a:pPr>
                <a:spcAft>
                  <a:spcPts val="400"/>
                </a:spcAft>
              </a:pPr>
              <a:r>
                <a:rPr lang="en-US" dirty="0" smtClean="0"/>
                <a:t>NOP</a:t>
              </a:r>
            </a:p>
            <a:p>
              <a:pPr>
                <a:spcAft>
                  <a:spcPts val="400"/>
                </a:spcAft>
              </a:pPr>
              <a:r>
                <a:rPr lang="en-US" dirty="0" smtClean="0"/>
                <a:t>NOP</a:t>
              </a:r>
              <a:endParaRPr lang="en-US" dirty="0"/>
            </a:p>
          </p:txBody>
        </p:sp>
        <p:sp>
          <p:nvSpPr>
            <p:cNvPr id="249" name="Curved Down Arrow 248"/>
            <p:cNvSpPr/>
            <p:nvPr/>
          </p:nvSpPr>
          <p:spPr>
            <a:xfrm rot="5400000">
              <a:off x="8129448" y="3925750"/>
              <a:ext cx="1408641" cy="239463"/>
            </a:xfrm>
            <a:prstGeom prst="curvedDownArrow">
              <a:avLst>
                <a:gd name="adj1" fmla="val 25000"/>
                <a:gd name="adj2" fmla="val 63390"/>
                <a:gd name="adj3" fmla="val 25000"/>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3" name="Slide Number Placeholder 2"/>
          <p:cNvSpPr>
            <a:spLocks noGrp="1"/>
          </p:cNvSpPr>
          <p:nvPr>
            <p:ph type="sldNum" sz="quarter" idx="12"/>
          </p:nvPr>
        </p:nvSpPr>
        <p:spPr/>
        <p:txBody>
          <a:bodyPr/>
          <a:lstStyle/>
          <a:p>
            <a:fld id="{57EC3C6A-BBE0-B94A-B791-E44AA6B2DA5B}" type="slidenum">
              <a:rPr lang="en-US" smtClean="0"/>
              <a:pPr/>
              <a:t>32</a:t>
            </a:fld>
            <a:endParaRPr lang="en-US"/>
          </a:p>
        </p:txBody>
      </p:sp>
    </p:spTree>
    <p:extLst>
      <p:ext uri="{BB962C8B-B14F-4D97-AF65-F5344CB8AC3E}">
        <p14:creationId xmlns:p14="http://schemas.microsoft.com/office/powerpoint/2010/main" val="254541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nodeType="clickEffect">
                                  <p:stCondLst>
                                    <p:cond delay="0"/>
                                  </p:stCondLst>
                                  <p:childTnLst>
                                    <p:animEffect transition="out" filter="dissolve">
                                      <p:cBhvr>
                                        <p:cTn id="10" dur="500"/>
                                        <p:tgtEl>
                                          <p:spTgt spid="181"/>
                                        </p:tgtEl>
                                      </p:cBhvr>
                                    </p:animEffect>
                                    <p:set>
                                      <p:cBhvr>
                                        <p:cTn id="11" dur="1" fill="hold">
                                          <p:stCondLst>
                                            <p:cond delay="499"/>
                                          </p:stCondLst>
                                        </p:cTn>
                                        <p:tgtEl>
                                          <p:spTgt spid="181"/>
                                        </p:tgtEl>
                                        <p:attrNameLst>
                                          <p:attrName>style.visibility</p:attrName>
                                        </p:attrNameLst>
                                      </p:cBhvr>
                                      <p:to>
                                        <p:strVal val="hidden"/>
                                      </p:to>
                                    </p:set>
                                  </p:childTnLst>
                                </p:cTn>
                              </p:par>
                              <p:par>
                                <p:cTn id="12" presetID="1" presetClass="entr" presetSubtype="0" fill="hold" nodeType="withEffect">
                                  <p:stCondLst>
                                    <p:cond delay="0"/>
                                  </p:stCondLst>
                                  <p:childTnLst>
                                    <p:set>
                                      <p:cBhvr>
                                        <p:cTn id="13" dur="1" fill="hold">
                                          <p:stCondLst>
                                            <p:cond delay="0"/>
                                          </p:stCondLst>
                                        </p:cTn>
                                        <p:tgtEl>
                                          <p:spTgt spid="18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nodeType="clickEffect">
                                  <p:stCondLst>
                                    <p:cond delay="0"/>
                                  </p:stCondLst>
                                  <p:childTnLst>
                                    <p:animEffect transition="out" filter="dissolve">
                                      <p:cBhvr>
                                        <p:cTn id="17" dur="500"/>
                                        <p:tgtEl>
                                          <p:spTgt spid="182"/>
                                        </p:tgtEl>
                                      </p:cBhvr>
                                    </p:animEffect>
                                    <p:set>
                                      <p:cBhvr>
                                        <p:cTn id="18" dur="1" fill="hold">
                                          <p:stCondLst>
                                            <p:cond delay="499"/>
                                          </p:stCondLst>
                                        </p:cTn>
                                        <p:tgtEl>
                                          <p:spTgt spid="182"/>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8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xit" presetSubtype="0" fill="hold" nodeType="clickEffect">
                                  <p:stCondLst>
                                    <p:cond delay="0"/>
                                  </p:stCondLst>
                                  <p:childTnLst>
                                    <p:animEffect transition="out" filter="dissolve">
                                      <p:cBhvr>
                                        <p:cTn id="24" dur="500"/>
                                        <p:tgtEl>
                                          <p:spTgt spid="183"/>
                                        </p:tgtEl>
                                      </p:cBhvr>
                                    </p:animEffect>
                                    <p:set>
                                      <p:cBhvr>
                                        <p:cTn id="25" dur="1" fill="hold">
                                          <p:stCondLst>
                                            <p:cond delay="499"/>
                                          </p:stCondLst>
                                        </p:cTn>
                                        <p:tgtEl>
                                          <p:spTgt spid="183"/>
                                        </p:tgtEl>
                                        <p:attrNameLst>
                                          <p:attrName>style.visibility</p:attrName>
                                        </p:attrNameLst>
                                      </p:cBhvr>
                                      <p:to>
                                        <p:strVal val="hidden"/>
                                      </p:to>
                                    </p:set>
                                  </p:childTnLst>
                                </p:cTn>
                              </p:par>
                              <p:par>
                                <p:cTn id="26" presetID="1" presetClass="entr" presetSubtype="0" fill="hold" nodeType="withEffect">
                                  <p:stCondLst>
                                    <p:cond delay="0"/>
                                  </p:stCondLst>
                                  <p:childTnLst>
                                    <p:set>
                                      <p:cBhvr>
                                        <p:cTn id="27" dur="1" fill="hold">
                                          <p:stCondLst>
                                            <p:cond delay="0"/>
                                          </p:stCondLst>
                                        </p:cTn>
                                        <p:tgtEl>
                                          <p:spTgt spid="18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184"/>
                                        </p:tgtEl>
                                      </p:cBhvr>
                                    </p:animEffect>
                                    <p:set>
                                      <p:cBhvr>
                                        <p:cTn id="32" dur="1" fill="hold">
                                          <p:stCondLst>
                                            <p:cond delay="499"/>
                                          </p:stCondLst>
                                        </p:cTn>
                                        <p:tgtEl>
                                          <p:spTgt spid="184"/>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18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9" presetClass="exit" presetSubtype="0" fill="hold" nodeType="clickEffect">
                                  <p:stCondLst>
                                    <p:cond delay="0"/>
                                  </p:stCondLst>
                                  <p:childTnLst>
                                    <p:animEffect transition="out" filter="dissolve">
                                      <p:cBhvr>
                                        <p:cTn id="38" dur="500"/>
                                        <p:tgtEl>
                                          <p:spTgt spid="185"/>
                                        </p:tgtEl>
                                      </p:cBhvr>
                                    </p:animEffect>
                                    <p:set>
                                      <p:cBhvr>
                                        <p:cTn id="39" dur="1" fill="hold">
                                          <p:stCondLst>
                                            <p:cond delay="499"/>
                                          </p:stCondLst>
                                        </p:cTn>
                                        <p:tgtEl>
                                          <p:spTgt spid="185"/>
                                        </p:tgtEl>
                                        <p:attrNameLst>
                                          <p:attrName>style.visibility</p:attrName>
                                        </p:attrNameLst>
                                      </p:cBhvr>
                                      <p:to>
                                        <p:strVal val="hidden"/>
                                      </p:to>
                                    </p:set>
                                  </p:childTnLst>
                                </p:cTn>
                              </p:par>
                              <p:par>
                                <p:cTn id="40" presetID="1" presetClass="entr" presetSubtype="0" fill="hold" nodeType="withEffect">
                                  <p:stCondLst>
                                    <p:cond delay="0"/>
                                  </p:stCondLst>
                                  <p:childTnLst>
                                    <p:set>
                                      <p:cBhvr>
                                        <p:cTn id="41" dur="1" fill="hold">
                                          <p:stCondLst>
                                            <p:cond delay="0"/>
                                          </p:stCondLst>
                                        </p:cTn>
                                        <p:tgtEl>
                                          <p:spTgt spid="22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1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9" presetClass="exit" presetSubtype="0" fill="hold" nodeType="clickEffect">
                                  <p:stCondLst>
                                    <p:cond delay="0"/>
                                  </p:stCondLst>
                                  <p:childTnLst>
                                    <p:animEffect transition="out" filter="dissolve">
                                      <p:cBhvr>
                                        <p:cTn id="49" dur="500"/>
                                        <p:tgtEl>
                                          <p:spTgt spid="220"/>
                                        </p:tgtEl>
                                      </p:cBhvr>
                                    </p:animEffect>
                                    <p:set>
                                      <p:cBhvr>
                                        <p:cTn id="50" dur="1" fill="hold">
                                          <p:stCondLst>
                                            <p:cond delay="499"/>
                                          </p:stCondLst>
                                        </p:cTn>
                                        <p:tgtEl>
                                          <p:spTgt spid="220"/>
                                        </p:tgtEl>
                                        <p:attrNameLst>
                                          <p:attrName>style.visibility</p:attrName>
                                        </p:attrNameLst>
                                      </p:cBhvr>
                                      <p:to>
                                        <p:strVal val="hidden"/>
                                      </p:to>
                                    </p:set>
                                  </p:childTnLst>
                                </p:cTn>
                              </p:par>
                              <p:par>
                                <p:cTn id="51" presetID="9" presetClass="exit" presetSubtype="0" fill="hold" nodeType="withEffect">
                                  <p:stCondLst>
                                    <p:cond delay="0"/>
                                  </p:stCondLst>
                                  <p:childTnLst>
                                    <p:animEffect transition="out" filter="dissolve">
                                      <p:cBhvr>
                                        <p:cTn id="52" dur="500"/>
                                        <p:tgtEl>
                                          <p:spTgt spid="219"/>
                                        </p:tgtEl>
                                      </p:cBhvr>
                                    </p:animEffect>
                                    <p:set>
                                      <p:cBhvr>
                                        <p:cTn id="53" dur="1" fill="hold">
                                          <p:stCondLst>
                                            <p:cond delay="499"/>
                                          </p:stCondLst>
                                        </p:cTn>
                                        <p:tgtEl>
                                          <p:spTgt spid="219"/>
                                        </p:tgtEl>
                                        <p:attrNameLst>
                                          <p:attrName>style.visibility</p:attrName>
                                        </p:attrNameLst>
                                      </p:cBhvr>
                                      <p:to>
                                        <p:strVal val="hidden"/>
                                      </p:to>
                                    </p:set>
                                  </p:childTnLst>
                                </p:cTn>
                              </p:par>
                              <p:par>
                                <p:cTn id="54" presetID="1" presetClass="entr" presetSubtype="0" fill="hold" nodeType="withEffect">
                                  <p:stCondLst>
                                    <p:cond delay="0"/>
                                  </p:stCondLst>
                                  <p:childTnLst>
                                    <p:set>
                                      <p:cBhvr>
                                        <p:cTn id="55" dur="1" fill="hold">
                                          <p:stCondLst>
                                            <p:cond delay="0"/>
                                          </p:stCondLst>
                                        </p:cTn>
                                        <p:tgtEl>
                                          <p:spTgt spid="18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9" presetClass="exit" presetSubtype="0" fill="hold" nodeType="clickEffect">
                                  <p:stCondLst>
                                    <p:cond delay="0"/>
                                  </p:stCondLst>
                                  <p:childTnLst>
                                    <p:animEffect transition="out" filter="dissolve">
                                      <p:cBhvr>
                                        <p:cTn id="59" dur="500"/>
                                        <p:tgtEl>
                                          <p:spTgt spid="187"/>
                                        </p:tgtEl>
                                      </p:cBhvr>
                                    </p:animEffect>
                                    <p:set>
                                      <p:cBhvr>
                                        <p:cTn id="60" dur="1" fill="hold">
                                          <p:stCondLst>
                                            <p:cond delay="499"/>
                                          </p:stCondLst>
                                        </p:cTn>
                                        <p:tgtEl>
                                          <p:spTgt spid="187"/>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18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9" presetClass="exit" presetSubtype="0" fill="hold" nodeType="clickEffect">
                                  <p:stCondLst>
                                    <p:cond delay="0"/>
                                  </p:stCondLst>
                                  <p:childTnLst>
                                    <p:animEffect transition="out" filter="dissolve">
                                      <p:cBhvr>
                                        <p:cTn id="66" dur="500"/>
                                        <p:tgtEl>
                                          <p:spTgt spid="188"/>
                                        </p:tgtEl>
                                      </p:cBhvr>
                                    </p:animEffect>
                                    <p:set>
                                      <p:cBhvr>
                                        <p:cTn id="67" dur="1" fill="hold">
                                          <p:stCondLst>
                                            <p:cond delay="499"/>
                                          </p:stCondLst>
                                        </p:cTn>
                                        <p:tgtEl>
                                          <p:spTgt spid="188"/>
                                        </p:tgtEl>
                                        <p:attrNameLst>
                                          <p:attrName>style.visibility</p:attrName>
                                        </p:attrNameLst>
                                      </p:cBhvr>
                                      <p:to>
                                        <p:strVal val="hidden"/>
                                      </p:to>
                                    </p:set>
                                  </p:childTnLst>
                                </p:cTn>
                              </p:par>
                              <p:par>
                                <p:cTn id="68" presetID="1" presetClass="entr" presetSubtype="0" fill="hold" nodeType="withEffect">
                                  <p:stCondLst>
                                    <p:cond delay="0"/>
                                  </p:stCondLst>
                                  <p:childTnLst>
                                    <p:set>
                                      <p:cBhvr>
                                        <p:cTn id="69" dur="1" fill="hold">
                                          <p:stCondLst>
                                            <p:cond delay="0"/>
                                          </p:stCondLst>
                                        </p:cTn>
                                        <p:tgtEl>
                                          <p:spTgt spid="189"/>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9" presetClass="exit" presetSubtype="0" fill="hold" nodeType="clickEffect">
                                  <p:stCondLst>
                                    <p:cond delay="0"/>
                                  </p:stCondLst>
                                  <p:childTnLst>
                                    <p:animEffect transition="out" filter="dissolve">
                                      <p:cBhvr>
                                        <p:cTn id="73" dur="500"/>
                                        <p:tgtEl>
                                          <p:spTgt spid="189"/>
                                        </p:tgtEl>
                                      </p:cBhvr>
                                    </p:animEffect>
                                    <p:set>
                                      <p:cBhvr>
                                        <p:cTn id="74" dur="1" fill="hold">
                                          <p:stCondLst>
                                            <p:cond delay="499"/>
                                          </p:stCondLst>
                                        </p:cTn>
                                        <p:tgtEl>
                                          <p:spTgt spid="189"/>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19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9" presetClass="exit" presetSubtype="0" fill="hold" nodeType="clickEffect">
                                  <p:stCondLst>
                                    <p:cond delay="0"/>
                                  </p:stCondLst>
                                  <p:childTnLst>
                                    <p:animEffect transition="out" filter="dissolve">
                                      <p:cBhvr>
                                        <p:cTn id="80" dur="500"/>
                                        <p:tgtEl>
                                          <p:spTgt spid="190"/>
                                        </p:tgtEl>
                                      </p:cBhvr>
                                    </p:animEffect>
                                    <p:set>
                                      <p:cBhvr>
                                        <p:cTn id="81" dur="1" fill="hold">
                                          <p:stCondLst>
                                            <p:cond delay="499"/>
                                          </p:stCondLst>
                                        </p:cTn>
                                        <p:tgtEl>
                                          <p:spTgt spid="190"/>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nodeType="clickEffect">
                                  <p:stCondLst>
                                    <p:cond delay="0"/>
                                  </p:stCondLst>
                                  <p:childTnLst>
                                    <p:set>
                                      <p:cBhvr>
                                        <p:cTn id="85" dur="1" fill="hold">
                                          <p:stCondLst>
                                            <p:cond delay="0"/>
                                          </p:stCondLst>
                                        </p:cTn>
                                        <p:tgtEl>
                                          <p:spTgt spid="250"/>
                                        </p:tgtEl>
                                        <p:attrNameLst>
                                          <p:attrName>style.visibility</p:attrName>
                                        </p:attrNameLst>
                                      </p:cBhvr>
                                      <p:to>
                                        <p:strVal val="visible"/>
                                      </p:to>
                                    </p:set>
                                    <p:animEffect transition="in" filter="dissolve">
                                      <p:cBhvr>
                                        <p:cTn id="86" dur="500"/>
                                        <p:tgtEl>
                                          <p:spTgt spid="250"/>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6">
                                            <p:txEl>
                                              <p:pRg st="0" end="0"/>
                                            </p:txEl>
                                          </p:spTgt>
                                        </p:tgtEl>
                                        <p:attrNameLst>
                                          <p:attrName>style.visibility</p:attrName>
                                        </p:attrNameLst>
                                      </p:cBhvr>
                                      <p:to>
                                        <p:strVal val="visible"/>
                                      </p:to>
                                    </p:set>
                                    <p:anim calcmode="lin" valueType="num">
                                      <p:cBhvr additive="base">
                                        <p:cTn id="91"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Code snippet with 4 true dependences</a:t>
            </a:r>
            <a:endParaRPr lang="en-US" dirty="0"/>
          </a:p>
        </p:txBody>
      </p:sp>
      <p:sp>
        <p:nvSpPr>
          <p:cNvPr id="4" name="Content Placeholder 3"/>
          <p:cNvSpPr>
            <a:spLocks noGrp="1"/>
          </p:cNvSpPr>
          <p:nvPr>
            <p:ph idx="1"/>
          </p:nvPr>
        </p:nvSpPr>
        <p:spPr>
          <a:xfrm>
            <a:off x="457200" y="1200150"/>
            <a:ext cx="8366948" cy="5310717"/>
          </a:xfrm>
        </p:spPr>
        <p:txBody>
          <a:bodyPr>
            <a:normAutofit/>
          </a:bodyPr>
          <a:lstStyle/>
          <a:p>
            <a:r>
              <a:rPr lang="en-US" dirty="0" smtClean="0"/>
              <a:t>ADD	</a:t>
            </a:r>
            <a:r>
              <a:rPr lang="en-US" dirty="0" smtClean="0">
                <a:solidFill>
                  <a:srgbClr val="FF6600"/>
                </a:solidFill>
              </a:rPr>
              <a:t>R1</a:t>
            </a:r>
            <a:r>
              <a:rPr lang="en-US" dirty="0" smtClean="0"/>
              <a:t>, R2, R3        @ </a:t>
            </a:r>
            <a:r>
              <a:rPr lang="en-US" dirty="0" smtClean="0">
                <a:solidFill>
                  <a:srgbClr val="FF6600"/>
                </a:solidFill>
              </a:rPr>
              <a:t>R1</a:t>
            </a:r>
            <a:r>
              <a:rPr lang="en-US" dirty="0" smtClean="0"/>
              <a:t> </a:t>
            </a:r>
            <a:r>
              <a:rPr lang="en-US" dirty="0" smtClean="0">
                <a:sym typeface="Wingdings"/>
              </a:rPr>
              <a:t> R2 + R3</a:t>
            </a:r>
            <a:r>
              <a:rPr lang="en-US" dirty="0" smtClean="0"/>
              <a:t/>
            </a:r>
            <a:br>
              <a:rPr lang="en-US" dirty="0" smtClean="0"/>
            </a:br>
            <a:r>
              <a:rPr lang="en-US" dirty="0" smtClean="0"/>
              <a:t>SUB	R4, </a:t>
            </a:r>
            <a:r>
              <a:rPr lang="en-US" dirty="0" smtClean="0">
                <a:solidFill>
                  <a:srgbClr val="FF6600"/>
                </a:solidFill>
              </a:rPr>
              <a:t>R1</a:t>
            </a:r>
            <a:r>
              <a:rPr lang="en-US" dirty="0" smtClean="0"/>
              <a:t>, R5</a:t>
            </a:r>
            <a:r>
              <a:rPr lang="en-US" dirty="0"/>
              <a:t> </a:t>
            </a:r>
            <a:r>
              <a:rPr lang="en-US" dirty="0" smtClean="0"/>
              <a:t>       </a:t>
            </a:r>
            <a:r>
              <a:rPr lang="en-US" dirty="0"/>
              <a:t>@</a:t>
            </a:r>
            <a:r>
              <a:rPr lang="en-US" dirty="0" smtClean="0"/>
              <a:t> R4 </a:t>
            </a:r>
            <a:r>
              <a:rPr lang="en-US" dirty="0">
                <a:sym typeface="Wingdings"/>
              </a:rPr>
              <a:t> </a:t>
            </a:r>
            <a:r>
              <a:rPr lang="en-US" dirty="0" smtClean="0">
                <a:solidFill>
                  <a:srgbClr val="FF6600"/>
                </a:solidFill>
                <a:sym typeface="Wingdings"/>
              </a:rPr>
              <a:t>R1</a:t>
            </a:r>
            <a:r>
              <a:rPr lang="en-US" dirty="0" smtClean="0">
                <a:sym typeface="Wingdings"/>
              </a:rPr>
              <a:t> – R5</a:t>
            </a:r>
            <a:r>
              <a:rPr lang="en-US" dirty="0"/>
              <a:t/>
            </a:r>
            <a:br>
              <a:rPr lang="en-US" dirty="0"/>
            </a:br>
            <a:r>
              <a:rPr lang="en-US" dirty="0"/>
              <a:t>AND</a:t>
            </a:r>
            <a:r>
              <a:rPr lang="en-US" dirty="0" smtClean="0"/>
              <a:t>	R6, </a:t>
            </a:r>
            <a:r>
              <a:rPr lang="en-US" dirty="0" smtClean="0">
                <a:solidFill>
                  <a:srgbClr val="FF6600"/>
                </a:solidFill>
              </a:rPr>
              <a:t>R1</a:t>
            </a:r>
            <a:r>
              <a:rPr lang="en-US" dirty="0" smtClean="0"/>
              <a:t>, R7</a:t>
            </a:r>
            <a:r>
              <a:rPr lang="en-US" dirty="0"/>
              <a:t> </a:t>
            </a:r>
            <a:r>
              <a:rPr lang="en-US" dirty="0" smtClean="0"/>
              <a:t>       @ R6 </a:t>
            </a:r>
            <a:r>
              <a:rPr lang="en-US" dirty="0">
                <a:sym typeface="Wingdings"/>
              </a:rPr>
              <a:t> </a:t>
            </a:r>
            <a:r>
              <a:rPr lang="en-US" dirty="0" smtClean="0">
                <a:solidFill>
                  <a:srgbClr val="FF6600"/>
                </a:solidFill>
                <a:sym typeface="Wingdings"/>
              </a:rPr>
              <a:t>R1</a:t>
            </a:r>
            <a:r>
              <a:rPr lang="en-US" dirty="0" smtClean="0">
                <a:sym typeface="Wingdings"/>
              </a:rPr>
              <a:t> and R7</a:t>
            </a:r>
            <a:r>
              <a:rPr lang="en-US" dirty="0"/>
              <a:t/>
            </a:r>
            <a:br>
              <a:rPr lang="en-US" dirty="0"/>
            </a:br>
            <a:r>
              <a:rPr lang="en-US" dirty="0"/>
              <a:t>OR</a:t>
            </a:r>
            <a:r>
              <a:rPr lang="en-US" dirty="0" smtClean="0"/>
              <a:t>	R8, </a:t>
            </a:r>
            <a:r>
              <a:rPr lang="en-US" dirty="0" smtClean="0">
                <a:solidFill>
                  <a:srgbClr val="FF6600"/>
                </a:solidFill>
              </a:rPr>
              <a:t>R1</a:t>
            </a:r>
            <a:r>
              <a:rPr lang="en-US" dirty="0" smtClean="0"/>
              <a:t>, R9        </a:t>
            </a:r>
            <a:r>
              <a:rPr lang="en-US" dirty="0"/>
              <a:t>@</a:t>
            </a:r>
            <a:r>
              <a:rPr lang="en-US" dirty="0" smtClean="0"/>
              <a:t> R8 </a:t>
            </a:r>
            <a:r>
              <a:rPr lang="en-US" dirty="0">
                <a:sym typeface="Wingdings"/>
              </a:rPr>
              <a:t> </a:t>
            </a:r>
            <a:r>
              <a:rPr lang="en-US" dirty="0" smtClean="0">
                <a:solidFill>
                  <a:srgbClr val="FF6600"/>
                </a:solidFill>
                <a:sym typeface="Wingdings"/>
              </a:rPr>
              <a:t>R1</a:t>
            </a:r>
            <a:r>
              <a:rPr lang="en-US" dirty="0" smtClean="0">
                <a:sym typeface="Wingdings"/>
              </a:rPr>
              <a:t> or R9</a:t>
            </a:r>
            <a:r>
              <a:rPr lang="en-US" dirty="0"/>
              <a:t/>
            </a:r>
            <a:br>
              <a:rPr lang="en-US" dirty="0"/>
            </a:br>
            <a:r>
              <a:rPr lang="en-US" dirty="0"/>
              <a:t>XOR</a:t>
            </a:r>
            <a:r>
              <a:rPr lang="en-US" dirty="0" smtClean="0"/>
              <a:t>	R10, </a:t>
            </a:r>
            <a:r>
              <a:rPr lang="en-US" dirty="0" smtClean="0">
                <a:solidFill>
                  <a:srgbClr val="FF6600"/>
                </a:solidFill>
              </a:rPr>
              <a:t>R1</a:t>
            </a:r>
            <a:r>
              <a:rPr lang="en-US" dirty="0" smtClean="0"/>
              <a:t>, R11    </a:t>
            </a:r>
            <a:r>
              <a:rPr lang="en-US" dirty="0"/>
              <a:t>@</a:t>
            </a:r>
            <a:r>
              <a:rPr lang="en-US" dirty="0" smtClean="0"/>
              <a:t> R10 </a:t>
            </a:r>
            <a:r>
              <a:rPr lang="en-US" dirty="0">
                <a:sym typeface="Wingdings"/>
              </a:rPr>
              <a:t> </a:t>
            </a:r>
            <a:r>
              <a:rPr lang="en-US" dirty="0" smtClean="0">
                <a:solidFill>
                  <a:srgbClr val="FF6600"/>
                </a:solidFill>
                <a:sym typeface="Wingdings"/>
              </a:rPr>
              <a:t>R1</a:t>
            </a:r>
            <a:r>
              <a:rPr lang="en-US" dirty="0" smtClean="0">
                <a:sym typeface="Wingdings"/>
              </a:rPr>
              <a:t> </a:t>
            </a:r>
            <a:r>
              <a:rPr lang="en-US" dirty="0" err="1" smtClean="0">
                <a:sym typeface="Wingdings"/>
              </a:rPr>
              <a:t>xor</a:t>
            </a:r>
            <a:r>
              <a:rPr lang="en-US" dirty="0" smtClean="0">
                <a:sym typeface="Wingdings"/>
              </a:rPr>
              <a:t> R11</a:t>
            </a:r>
            <a:endParaRPr lang="en-US" dirty="0" smtClean="0"/>
          </a:p>
          <a:p>
            <a:r>
              <a:rPr lang="en-US" dirty="0" smtClean="0"/>
              <a:t>All instructions after the ADD use its result</a:t>
            </a:r>
          </a:p>
          <a:p>
            <a:r>
              <a:rPr lang="en-US" dirty="0" smtClean="0"/>
              <a:t>How reduce stall cycles from text Fig. 5.5?</a:t>
            </a:r>
          </a:p>
          <a:p>
            <a:r>
              <a:rPr lang="en-US" dirty="0" smtClean="0"/>
              <a:t>Registers are fast, so design for </a:t>
            </a:r>
            <a:r>
              <a:rPr lang="en-US" i="1" dirty="0" smtClean="0">
                <a:solidFill>
                  <a:srgbClr val="0432FF"/>
                </a:solidFill>
              </a:rPr>
              <a:t>early write followed by late read during single clock cycle </a:t>
            </a:r>
            <a:r>
              <a:rPr lang="en-US" i="1" dirty="0" smtClean="0"/>
              <a:t>(do two register actions in one clock cycle)</a:t>
            </a:r>
          </a:p>
        </p:txBody>
      </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33</a:t>
            </a:fld>
            <a:endParaRPr lang="en-US"/>
          </a:p>
        </p:txBody>
      </p:sp>
    </p:spTree>
    <p:extLst>
      <p:ext uri="{BB962C8B-B14F-4D97-AF65-F5344CB8AC3E}">
        <p14:creationId xmlns:p14="http://schemas.microsoft.com/office/powerpoint/2010/main" val="2988263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875"/>
            <a:ext cx="8229600" cy="807569"/>
          </a:xfrm>
        </p:spPr>
        <p:txBody>
          <a:bodyPr>
            <a:normAutofit/>
          </a:bodyPr>
          <a:lstStyle/>
          <a:p>
            <a:r>
              <a:rPr lang="en-US" dirty="0" smtClean="0"/>
              <a:t>Early write/late read diagram</a:t>
            </a:r>
            <a:endParaRPr lang="en-US" dirty="0"/>
          </a:p>
        </p:txBody>
      </p:sp>
      <p:graphicFrame>
        <p:nvGraphicFramePr>
          <p:cNvPr id="7" name="Content Placeholder 6"/>
          <p:cNvGraphicFramePr>
            <a:graphicFrameLocks noGrp="1"/>
          </p:cNvGraphicFramePr>
          <p:nvPr>
            <p:ph idx="1"/>
            <p:extLst/>
          </p:nvPr>
        </p:nvGraphicFramePr>
        <p:xfrm>
          <a:off x="457200" y="2518486"/>
          <a:ext cx="8229599" cy="3840480"/>
        </p:xfrm>
        <a:graphic>
          <a:graphicData uri="http://schemas.openxmlformats.org/drawingml/2006/table">
            <a:tbl>
              <a:tblPr firstRow="1" bandRow="1">
                <a:tableStyleId>{5C22544A-7EE6-4342-B048-85BDC9FD1C3A}</a:tableStyleId>
              </a:tblPr>
              <a:tblGrid>
                <a:gridCol w="1811867"/>
                <a:gridCol w="1134533"/>
                <a:gridCol w="1041400"/>
                <a:gridCol w="1109133"/>
                <a:gridCol w="1083734"/>
                <a:gridCol w="1016000"/>
                <a:gridCol w="1032932"/>
              </a:tblGrid>
              <a:tr h="370840">
                <a:tc>
                  <a:txBody>
                    <a:bodyPr/>
                    <a:lstStyle/>
                    <a:p>
                      <a:r>
                        <a:rPr lang="en-US" dirty="0" smtClean="0"/>
                        <a:t>Instruction</a:t>
                      </a:r>
                      <a:endParaRPr lang="en-US" dirty="0"/>
                    </a:p>
                  </a:txBody>
                  <a:tcPr/>
                </a:tc>
                <a:tc>
                  <a:txBody>
                    <a:bodyPr/>
                    <a:lstStyle/>
                    <a:p>
                      <a:r>
                        <a:rPr lang="en-US" dirty="0" smtClean="0"/>
                        <a:t>Clock</a:t>
                      </a:r>
                    </a:p>
                    <a:p>
                      <a:r>
                        <a:rPr lang="en-US" dirty="0" smtClean="0"/>
                        <a:t>cycle 1</a:t>
                      </a:r>
                      <a:endParaRPr lang="en-US" dirty="0"/>
                    </a:p>
                  </a:txBody>
                  <a:tcPr anchor="b"/>
                </a:tc>
                <a:tc>
                  <a:txBody>
                    <a:bodyPr/>
                    <a:lstStyle/>
                    <a:p>
                      <a:r>
                        <a:rPr lang="en-US" dirty="0" smtClean="0"/>
                        <a:t>CC 2</a:t>
                      </a:r>
                      <a:endParaRPr lang="en-US" dirty="0"/>
                    </a:p>
                  </a:txBody>
                  <a:tcPr anchor="b"/>
                </a:tc>
                <a:tc>
                  <a:txBody>
                    <a:bodyPr/>
                    <a:lstStyle/>
                    <a:p>
                      <a:r>
                        <a:rPr lang="en-US" dirty="0" smtClean="0"/>
                        <a:t>CC 3</a:t>
                      </a:r>
                      <a:endParaRPr lang="en-US" dirty="0"/>
                    </a:p>
                  </a:txBody>
                  <a:tcPr anchor="b"/>
                </a:tc>
                <a:tc>
                  <a:txBody>
                    <a:bodyPr/>
                    <a:lstStyle/>
                    <a:p>
                      <a:r>
                        <a:rPr lang="en-US" dirty="0" smtClean="0"/>
                        <a:t>CC 4</a:t>
                      </a:r>
                      <a:endParaRPr lang="en-US" dirty="0"/>
                    </a:p>
                  </a:txBody>
                  <a:tcPr anchor="b"/>
                </a:tc>
                <a:tc>
                  <a:txBody>
                    <a:bodyPr/>
                    <a:lstStyle/>
                    <a:p>
                      <a:r>
                        <a:rPr lang="en-US" dirty="0" smtClean="0"/>
                        <a:t>CC 5</a:t>
                      </a:r>
                      <a:endParaRPr lang="en-US" dirty="0"/>
                    </a:p>
                  </a:txBody>
                  <a:tcPr anchor="b"/>
                </a:tc>
                <a:tc>
                  <a:txBody>
                    <a:bodyPr/>
                    <a:lstStyle/>
                    <a:p>
                      <a:r>
                        <a:rPr lang="en-US" dirty="0" smtClean="0"/>
                        <a:t>CC 6</a:t>
                      </a:r>
                      <a:endParaRPr lang="en-US" dirty="0"/>
                    </a:p>
                  </a:txBody>
                  <a:tcPr anchor="b"/>
                </a:tc>
              </a:tr>
              <a:tr h="370840">
                <a:tc>
                  <a:txBody>
                    <a:bodyPr/>
                    <a:lstStyle/>
                    <a:p>
                      <a:r>
                        <a:rPr lang="en-US" dirty="0" smtClean="0"/>
                        <a:t>ADD   R1, R2, R3</a:t>
                      </a:r>
                      <a:endParaRPr lang="en-US" dirty="0"/>
                    </a:p>
                  </a:txBody>
                  <a:tcPr/>
                </a:tc>
                <a:tc>
                  <a:txBody>
                    <a:bodyPr/>
                    <a:lstStyle/>
                    <a:p>
                      <a:r>
                        <a:rPr lang="en-US" dirty="0" smtClean="0"/>
                        <a:t>Instr. </a:t>
                      </a:r>
                      <a:r>
                        <a:rPr lang="en-US" dirty="0" err="1" smtClean="0"/>
                        <a:t>Mem</a:t>
                      </a:r>
                      <a:r>
                        <a:rPr lang="en-US" dirty="0" smtClean="0"/>
                        <a:t>.</a:t>
                      </a:r>
                      <a:endParaRPr lang="en-US" dirty="0"/>
                    </a:p>
                  </a:txBody>
                  <a:tcPr anchor="b"/>
                </a:tc>
                <a:tc>
                  <a:txBody>
                    <a:bodyPr/>
                    <a:lstStyle/>
                    <a:p>
                      <a:pPr algn="r"/>
                      <a:r>
                        <a:rPr lang="en-US" dirty="0" smtClean="0"/>
                        <a:t>Read R2,R3</a:t>
                      </a:r>
                      <a:endParaRPr lang="en-US" dirty="0"/>
                    </a:p>
                  </a:txBody>
                  <a:tcPr anchor="b"/>
                </a:tc>
                <a:tc>
                  <a:txBody>
                    <a:bodyPr/>
                    <a:lstStyle/>
                    <a:p>
                      <a:pPr algn="ctr"/>
                      <a:r>
                        <a:rPr lang="en-US" dirty="0" smtClean="0"/>
                        <a:t>ALU</a:t>
                      </a:r>
                      <a:endParaRPr lang="en-US" dirty="0"/>
                    </a:p>
                  </a:txBody>
                  <a:tcPr anchor="b"/>
                </a:tc>
                <a:tc>
                  <a:txBody>
                    <a:bodyPr/>
                    <a:lstStyle/>
                    <a:p>
                      <a:r>
                        <a:rPr lang="en-US" dirty="0" smtClean="0"/>
                        <a:t>Data </a:t>
                      </a:r>
                      <a:r>
                        <a:rPr lang="en-US" dirty="0" err="1" smtClean="0"/>
                        <a:t>Mem</a:t>
                      </a:r>
                      <a:endParaRPr lang="en-US" dirty="0"/>
                    </a:p>
                  </a:txBody>
                  <a:tcPr anchor="b"/>
                </a:tc>
                <a:tc>
                  <a:txBody>
                    <a:bodyPr/>
                    <a:lstStyle/>
                    <a:p>
                      <a:r>
                        <a:rPr lang="en-US" dirty="0" smtClean="0">
                          <a:solidFill>
                            <a:schemeClr val="tx1"/>
                          </a:solidFill>
                        </a:rPr>
                        <a:t>Write</a:t>
                      </a:r>
                    </a:p>
                    <a:p>
                      <a:r>
                        <a:rPr lang="en-US" dirty="0" smtClean="0">
                          <a:solidFill>
                            <a:schemeClr val="tx1"/>
                          </a:solidFill>
                        </a:rPr>
                        <a:t>R1</a:t>
                      </a:r>
                      <a:endParaRPr lang="en-US" dirty="0">
                        <a:solidFill>
                          <a:schemeClr val="tx1"/>
                        </a:solidFill>
                      </a:endParaRPr>
                    </a:p>
                  </a:txBody>
                  <a:tcPr anchor="b"/>
                </a:tc>
                <a:tc>
                  <a:txBody>
                    <a:bodyPr/>
                    <a:lstStyle/>
                    <a:p>
                      <a:endParaRPr lang="en-US" dirty="0"/>
                    </a:p>
                  </a:txBody>
                  <a:tcPr anchor="b"/>
                </a:tc>
              </a:tr>
              <a:tr h="370840">
                <a:tc>
                  <a:txBody>
                    <a:bodyPr/>
                    <a:lstStyle/>
                    <a:p>
                      <a:r>
                        <a:rPr lang="en-US" dirty="0" smtClean="0"/>
                        <a:t>SUB   R4, R1, R5</a:t>
                      </a:r>
                    </a:p>
                  </a:txBody>
                  <a:tcPr/>
                </a:tc>
                <a:tc>
                  <a:txBody>
                    <a:bodyPr/>
                    <a:lstStyle/>
                    <a:p>
                      <a:endParaRPr lang="en-US"/>
                    </a:p>
                  </a:txBody>
                  <a:tcPr anchor="b"/>
                </a:tc>
                <a:tc>
                  <a:txBody>
                    <a:bodyPr/>
                    <a:lstStyle/>
                    <a:p>
                      <a:r>
                        <a:rPr lang="en-US" dirty="0" smtClean="0"/>
                        <a:t>Instr. </a:t>
                      </a:r>
                      <a:r>
                        <a:rPr lang="en-US" dirty="0" err="1" smtClean="0"/>
                        <a:t>Mem</a:t>
                      </a:r>
                      <a:r>
                        <a:rPr lang="en-US" dirty="0" smtClean="0"/>
                        <a:t>.</a:t>
                      </a:r>
                      <a:endParaRPr lang="en-US" dirty="0"/>
                    </a:p>
                  </a:txBody>
                  <a:tcPr anchor="b"/>
                </a:tc>
                <a:tc>
                  <a:txBody>
                    <a:bodyPr/>
                    <a:lstStyle/>
                    <a:p>
                      <a:pPr algn="r"/>
                      <a:r>
                        <a:rPr lang="en-US" dirty="0" smtClean="0"/>
                        <a:t>Read</a:t>
                      </a:r>
                      <a:endParaRPr lang="en-US" baseline="0" dirty="0" smtClean="0"/>
                    </a:p>
                    <a:p>
                      <a:pPr algn="r"/>
                      <a:r>
                        <a:rPr lang="en-US" baseline="0" dirty="0" smtClean="0"/>
                        <a:t>R1</a:t>
                      </a:r>
                      <a:endParaRPr lang="en-US" dirty="0"/>
                    </a:p>
                  </a:txBody>
                  <a:tcPr anchor="b"/>
                </a:tc>
                <a:tc>
                  <a:txBody>
                    <a:bodyPr/>
                    <a:lstStyle/>
                    <a:p>
                      <a:pPr algn="ctr"/>
                      <a:r>
                        <a:rPr lang="en-US" dirty="0" smtClean="0"/>
                        <a:t>ALU</a:t>
                      </a:r>
                      <a:endParaRPr lang="en-US" dirty="0"/>
                    </a:p>
                  </a:txBody>
                  <a:tcPr anchor="b"/>
                </a:tc>
                <a:tc>
                  <a:txBody>
                    <a:bodyPr/>
                    <a:lstStyle/>
                    <a:p>
                      <a:r>
                        <a:rPr lang="en-US" dirty="0" smtClean="0"/>
                        <a:t>Data </a:t>
                      </a:r>
                      <a:r>
                        <a:rPr lang="en-US" dirty="0" err="1" smtClean="0"/>
                        <a:t>Mem</a:t>
                      </a:r>
                      <a:endParaRPr lang="en-US" dirty="0"/>
                    </a:p>
                  </a:txBody>
                  <a:tcPr anchor="b"/>
                </a:tc>
                <a:tc>
                  <a:txBody>
                    <a:bodyPr/>
                    <a:lstStyle/>
                    <a:p>
                      <a:r>
                        <a:rPr lang="en-US" dirty="0" smtClean="0"/>
                        <a:t>Write</a:t>
                      </a:r>
                    </a:p>
                    <a:p>
                      <a:r>
                        <a:rPr lang="en-US" dirty="0" smtClean="0"/>
                        <a:t>R4</a:t>
                      </a:r>
                      <a:endParaRPr lang="en-US" dirty="0"/>
                    </a:p>
                  </a:txBody>
                  <a:tcPr anchor="b"/>
                </a:tc>
              </a:tr>
              <a:tr h="370840">
                <a:tc>
                  <a:txBody>
                    <a:bodyPr/>
                    <a:lstStyle/>
                    <a:p>
                      <a:r>
                        <a:rPr lang="en-US" dirty="0" smtClean="0"/>
                        <a:t>AND  R6, R1, R7</a:t>
                      </a:r>
                      <a:endParaRPr lang="en-US" dirty="0"/>
                    </a:p>
                  </a:txBody>
                  <a:tcPr/>
                </a:tc>
                <a:tc>
                  <a:txBody>
                    <a:bodyPr/>
                    <a:lstStyle/>
                    <a:p>
                      <a:endParaRPr lang="en-US"/>
                    </a:p>
                  </a:txBody>
                  <a:tcPr anchor="b"/>
                </a:tc>
                <a:tc>
                  <a:txBody>
                    <a:bodyPr/>
                    <a:lstStyle/>
                    <a:p>
                      <a:endParaRPr lang="en-US"/>
                    </a:p>
                  </a:txBody>
                  <a:tcPr anchor="b"/>
                </a:tc>
                <a:tc>
                  <a:txBody>
                    <a:bodyPr/>
                    <a:lstStyle/>
                    <a:p>
                      <a:r>
                        <a:rPr lang="en-US" dirty="0" smtClean="0"/>
                        <a:t>Instr. </a:t>
                      </a:r>
                      <a:r>
                        <a:rPr lang="en-US" dirty="0" err="1" smtClean="0"/>
                        <a:t>Mem</a:t>
                      </a:r>
                      <a:r>
                        <a:rPr lang="en-US" dirty="0" smtClean="0"/>
                        <a:t>.</a:t>
                      </a:r>
                      <a:endParaRPr lang="en-US" dirty="0"/>
                    </a:p>
                  </a:txBody>
                  <a:tcPr anchor="b"/>
                </a:tc>
                <a:tc>
                  <a:txBody>
                    <a:bodyPr/>
                    <a:lstStyle/>
                    <a:p>
                      <a:pPr algn="r"/>
                      <a:r>
                        <a:rPr lang="en-US" dirty="0" smtClean="0"/>
                        <a:t>Read R1,R7</a:t>
                      </a:r>
                      <a:endParaRPr lang="en-US" dirty="0"/>
                    </a:p>
                  </a:txBody>
                  <a:tcPr anchor="b"/>
                </a:tc>
                <a:tc>
                  <a:txBody>
                    <a:bodyPr/>
                    <a:lstStyle/>
                    <a:p>
                      <a:pPr algn="ctr"/>
                      <a:r>
                        <a:rPr lang="en-US" dirty="0" smtClean="0"/>
                        <a:t>ALU</a:t>
                      </a:r>
                      <a:endParaRPr lang="en-US" dirty="0"/>
                    </a:p>
                  </a:txBody>
                  <a:tcPr anchor="b"/>
                </a:tc>
                <a:tc>
                  <a:txBody>
                    <a:bodyPr/>
                    <a:lstStyle/>
                    <a:p>
                      <a:r>
                        <a:rPr lang="en-US" dirty="0" smtClean="0"/>
                        <a:t>Data </a:t>
                      </a:r>
                      <a:r>
                        <a:rPr lang="en-US" dirty="0" err="1" smtClean="0"/>
                        <a:t>Mem</a:t>
                      </a:r>
                      <a:endParaRPr lang="en-US" dirty="0"/>
                    </a:p>
                  </a:txBody>
                  <a:tcPr anchor="b"/>
                </a:tc>
              </a:tr>
              <a:tr h="370840">
                <a:tc>
                  <a:txBody>
                    <a:bodyPr/>
                    <a:lstStyle/>
                    <a:p>
                      <a:r>
                        <a:rPr lang="en-US" dirty="0" smtClean="0"/>
                        <a:t>OR</a:t>
                      </a:r>
                      <a:r>
                        <a:rPr lang="en-US" baseline="0" dirty="0" smtClean="0"/>
                        <a:t>     R8, R1, R9</a:t>
                      </a:r>
                      <a:endParaRPr lang="en-US" dirty="0"/>
                    </a:p>
                  </a:txBody>
                  <a:tcPr/>
                </a:tc>
                <a:tc>
                  <a:txBody>
                    <a:bodyPr/>
                    <a:lstStyle/>
                    <a:p>
                      <a:endParaRPr lang="en-US"/>
                    </a:p>
                  </a:txBody>
                  <a:tcPr anchor="b"/>
                </a:tc>
                <a:tc>
                  <a:txBody>
                    <a:bodyPr/>
                    <a:lstStyle/>
                    <a:p>
                      <a:endParaRPr lang="en-US" dirty="0"/>
                    </a:p>
                  </a:txBody>
                  <a:tcPr anchor="b"/>
                </a:tc>
                <a:tc>
                  <a:txBody>
                    <a:bodyPr/>
                    <a:lstStyle/>
                    <a:p>
                      <a:endParaRPr lang="en-US" dirty="0"/>
                    </a:p>
                  </a:txBody>
                  <a:tcPr anchor="b"/>
                </a:tc>
                <a:tc>
                  <a:txBody>
                    <a:bodyPr/>
                    <a:lstStyle/>
                    <a:p>
                      <a:r>
                        <a:rPr lang="en-US" dirty="0" smtClean="0"/>
                        <a:t>Instr. </a:t>
                      </a:r>
                      <a:r>
                        <a:rPr lang="en-US" dirty="0" err="1" smtClean="0"/>
                        <a:t>Mem</a:t>
                      </a:r>
                      <a:r>
                        <a:rPr lang="en-US" dirty="0" smtClean="0"/>
                        <a:t>.</a:t>
                      </a:r>
                      <a:endParaRPr lang="en-US" dirty="0"/>
                    </a:p>
                  </a:txBody>
                  <a:tcPr anchor="b"/>
                </a:tc>
                <a:tc>
                  <a:txBody>
                    <a:bodyPr/>
                    <a:lstStyle/>
                    <a:p>
                      <a:pPr algn="r"/>
                      <a:r>
                        <a:rPr lang="en-US" dirty="0" smtClean="0"/>
                        <a:t>Read R1,R9</a:t>
                      </a:r>
                      <a:endParaRPr lang="en-US" dirty="0"/>
                    </a:p>
                  </a:txBody>
                  <a:tcPr anchor="b"/>
                </a:tc>
                <a:tc>
                  <a:txBody>
                    <a:bodyPr/>
                    <a:lstStyle/>
                    <a:p>
                      <a:pPr algn="ctr"/>
                      <a:r>
                        <a:rPr lang="en-US" dirty="0" smtClean="0"/>
                        <a:t>ALU</a:t>
                      </a:r>
                      <a:endParaRPr lang="en-US" dirty="0"/>
                    </a:p>
                  </a:txBody>
                  <a:tcPr anchor="b"/>
                </a:tc>
              </a:tr>
              <a:tr h="370840">
                <a:tc>
                  <a:txBody>
                    <a:bodyPr/>
                    <a:lstStyle/>
                    <a:p>
                      <a:r>
                        <a:rPr lang="en-US" dirty="0" smtClean="0"/>
                        <a:t>XOR</a:t>
                      </a:r>
                      <a:r>
                        <a:rPr lang="en-US" baseline="0" dirty="0" smtClean="0"/>
                        <a:t> </a:t>
                      </a:r>
                      <a:r>
                        <a:rPr lang="en-US" dirty="0" smtClean="0"/>
                        <a:t>R10, R1, R11</a:t>
                      </a:r>
                      <a:endParaRPr lang="en-US" dirty="0"/>
                    </a:p>
                  </a:txBody>
                  <a:tcPr/>
                </a:tc>
                <a:tc>
                  <a:txBody>
                    <a:bodyPr/>
                    <a:lstStyle/>
                    <a:p>
                      <a:endParaRPr lang="en-US"/>
                    </a:p>
                  </a:txBody>
                  <a:tcPr anchor="b"/>
                </a:tc>
                <a:tc>
                  <a:txBody>
                    <a:bodyPr/>
                    <a:lstStyle/>
                    <a:p>
                      <a:endParaRPr lang="en-US" dirty="0"/>
                    </a:p>
                  </a:txBody>
                  <a:tcPr anchor="b"/>
                </a:tc>
                <a:tc>
                  <a:txBody>
                    <a:bodyPr/>
                    <a:lstStyle/>
                    <a:p>
                      <a:endParaRPr lang="en-US" dirty="0"/>
                    </a:p>
                  </a:txBody>
                  <a:tcPr anchor="b"/>
                </a:tc>
                <a:tc>
                  <a:txBody>
                    <a:bodyPr/>
                    <a:lstStyle/>
                    <a:p>
                      <a:endParaRPr lang="en-US" dirty="0"/>
                    </a:p>
                  </a:txBody>
                  <a:tcPr anchor="b"/>
                </a:tc>
                <a:tc>
                  <a:txBody>
                    <a:bodyPr/>
                    <a:lstStyle/>
                    <a:p>
                      <a:r>
                        <a:rPr lang="en-US" dirty="0" smtClean="0"/>
                        <a:t>Instr. </a:t>
                      </a:r>
                      <a:r>
                        <a:rPr lang="en-US" dirty="0" err="1" smtClean="0"/>
                        <a:t>Mem</a:t>
                      </a:r>
                      <a:r>
                        <a:rPr lang="en-US" dirty="0" smtClean="0"/>
                        <a:t>.</a:t>
                      </a:r>
                      <a:endParaRPr lang="en-US" dirty="0"/>
                    </a:p>
                  </a:txBody>
                  <a:tcPr anchor="b"/>
                </a:tc>
                <a:tc>
                  <a:txBody>
                    <a:bodyPr/>
                    <a:lstStyle/>
                    <a:p>
                      <a:pPr algn="r"/>
                      <a:r>
                        <a:rPr lang="en-US" dirty="0" smtClean="0"/>
                        <a:t>Read R1,R11</a:t>
                      </a:r>
                      <a:endParaRPr lang="en-US" dirty="0"/>
                    </a:p>
                  </a:txBody>
                  <a:tcPr anchor="b"/>
                </a:tc>
              </a:tr>
            </a:tbl>
          </a:graphicData>
        </a:graphic>
      </p:graphicFrame>
      <p:grpSp>
        <p:nvGrpSpPr>
          <p:cNvPr id="20" name="Group 19"/>
          <p:cNvGrpSpPr/>
          <p:nvPr/>
        </p:nvGrpSpPr>
        <p:grpSpPr>
          <a:xfrm>
            <a:off x="537312" y="1720477"/>
            <a:ext cx="3927256" cy="2109062"/>
            <a:chOff x="537312" y="1720477"/>
            <a:chExt cx="3927256" cy="2109062"/>
          </a:xfrm>
        </p:grpSpPr>
        <p:grpSp>
          <p:nvGrpSpPr>
            <p:cNvPr id="17" name="Group 16"/>
            <p:cNvGrpSpPr/>
            <p:nvPr/>
          </p:nvGrpSpPr>
          <p:grpSpPr>
            <a:xfrm>
              <a:off x="537312" y="1720477"/>
              <a:ext cx="3888159" cy="2069963"/>
              <a:chOff x="537312" y="1720477"/>
              <a:chExt cx="3888159" cy="2069963"/>
            </a:xfrm>
          </p:grpSpPr>
          <p:sp>
            <p:nvSpPr>
              <p:cNvPr id="5" name="Rounded Rectangle 4"/>
              <p:cNvSpPr/>
              <p:nvPr/>
            </p:nvSpPr>
            <p:spPr>
              <a:xfrm>
                <a:off x="3810000" y="3184747"/>
                <a:ext cx="595924" cy="605693"/>
              </a:xfrm>
              <a:prstGeom prst="roundRect">
                <a:avLst/>
              </a:prstGeom>
              <a:noFill/>
              <a:ln w="28575" cmpd="sng">
                <a:solidFill>
                  <a:srgbClr val="00905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537312" y="1720477"/>
                <a:ext cx="3888159" cy="830997"/>
              </a:xfrm>
              <a:prstGeom prst="rect">
                <a:avLst/>
              </a:prstGeom>
              <a:noFill/>
            </p:spPr>
            <p:txBody>
              <a:bodyPr wrap="square" rtlCol="0">
                <a:spAutoFit/>
              </a:bodyPr>
              <a:lstStyle/>
              <a:p>
                <a:r>
                  <a:rPr lang="en-US" sz="2400" dirty="0" smtClean="0"/>
                  <a:t>Read registers during second half of clock cycle</a:t>
                </a:r>
                <a:endParaRPr lang="en-US" sz="2400" dirty="0"/>
              </a:p>
            </p:txBody>
          </p:sp>
          <p:cxnSp>
            <p:nvCxnSpPr>
              <p:cNvPr id="16" name="Straight Arrow Connector 15"/>
              <p:cNvCxnSpPr/>
              <p:nvPr/>
            </p:nvCxnSpPr>
            <p:spPr>
              <a:xfrm>
                <a:off x="2901950" y="2336800"/>
                <a:ext cx="1171819" cy="834274"/>
              </a:xfrm>
              <a:prstGeom prst="straightConnector1">
                <a:avLst/>
              </a:prstGeom>
              <a:ln>
                <a:solidFill>
                  <a:srgbClr val="009051"/>
                </a:solidFill>
                <a:tailEnd type="arrow"/>
              </a:ln>
            </p:spPr>
            <p:style>
              <a:lnRef idx="2">
                <a:schemeClr val="accent1"/>
              </a:lnRef>
              <a:fillRef idx="0">
                <a:schemeClr val="accent1"/>
              </a:fillRef>
              <a:effectRef idx="1">
                <a:schemeClr val="accent1"/>
              </a:effectRef>
              <a:fontRef idx="minor">
                <a:schemeClr val="tx1"/>
              </a:fontRef>
            </p:style>
          </p:cxnSp>
        </p:grpSp>
        <p:sp>
          <p:nvSpPr>
            <p:cNvPr id="18" name="Rounded Rectangle 17"/>
            <p:cNvSpPr/>
            <p:nvPr/>
          </p:nvSpPr>
          <p:spPr>
            <a:xfrm>
              <a:off x="3389924" y="3141767"/>
              <a:ext cx="1074644" cy="687772"/>
            </a:xfrm>
            <a:prstGeom prst="round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4484106" y="1730246"/>
            <a:ext cx="3956523" cy="2105155"/>
            <a:chOff x="4484106" y="1730246"/>
            <a:chExt cx="3956523" cy="2105155"/>
          </a:xfrm>
        </p:grpSpPr>
        <p:grpSp>
          <p:nvGrpSpPr>
            <p:cNvPr id="12" name="Group 11"/>
            <p:cNvGrpSpPr/>
            <p:nvPr/>
          </p:nvGrpSpPr>
          <p:grpSpPr>
            <a:xfrm>
              <a:off x="4484106" y="1730246"/>
              <a:ext cx="3956523" cy="2059221"/>
              <a:chOff x="4484106" y="1730246"/>
              <a:chExt cx="3956523" cy="2059221"/>
            </a:xfrm>
          </p:grpSpPr>
          <p:sp>
            <p:nvSpPr>
              <p:cNvPr id="8" name="Rounded Rectangle 7"/>
              <p:cNvSpPr/>
              <p:nvPr/>
            </p:nvSpPr>
            <p:spPr>
              <a:xfrm>
                <a:off x="6678182" y="3183774"/>
                <a:ext cx="595924" cy="605693"/>
              </a:xfrm>
              <a:prstGeom prst="roundRect">
                <a:avLst/>
              </a:prstGeom>
              <a:noFill/>
              <a:ln w="28575" cmpd="sng">
                <a:solidFill>
                  <a:srgbClr val="00905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4484106" y="1730246"/>
                <a:ext cx="3956523" cy="830997"/>
              </a:xfrm>
              <a:prstGeom prst="rect">
                <a:avLst/>
              </a:prstGeom>
              <a:noFill/>
            </p:spPr>
            <p:txBody>
              <a:bodyPr wrap="square" rtlCol="0">
                <a:spAutoFit/>
              </a:bodyPr>
              <a:lstStyle/>
              <a:p>
                <a:r>
                  <a:rPr lang="en-US" sz="2400" dirty="0" smtClean="0"/>
                  <a:t>Write registers during first half of clock cycle</a:t>
                </a:r>
                <a:endParaRPr lang="en-US" sz="2400" dirty="0"/>
              </a:p>
            </p:txBody>
          </p:sp>
          <p:cxnSp>
            <p:nvCxnSpPr>
              <p:cNvPr id="10" name="Straight Arrow Connector 9"/>
              <p:cNvCxnSpPr>
                <a:endCxn id="8" idx="0"/>
              </p:cNvCxnSpPr>
              <p:nvPr/>
            </p:nvCxnSpPr>
            <p:spPr>
              <a:xfrm>
                <a:off x="6825522" y="2349500"/>
                <a:ext cx="150622" cy="834274"/>
              </a:xfrm>
              <a:prstGeom prst="straightConnector1">
                <a:avLst/>
              </a:prstGeom>
              <a:ln>
                <a:solidFill>
                  <a:srgbClr val="009051"/>
                </a:solidFill>
                <a:tailEnd type="arrow"/>
              </a:ln>
            </p:spPr>
            <p:style>
              <a:lnRef idx="2">
                <a:schemeClr val="accent1"/>
              </a:lnRef>
              <a:fillRef idx="0">
                <a:schemeClr val="accent1"/>
              </a:fillRef>
              <a:effectRef idx="1">
                <a:schemeClr val="accent1"/>
              </a:effectRef>
              <a:fontRef idx="minor">
                <a:schemeClr val="tx1"/>
              </a:fontRef>
            </p:style>
          </p:cxnSp>
        </p:grpSp>
        <p:sp>
          <p:nvSpPr>
            <p:cNvPr id="19" name="Rounded Rectangle 18"/>
            <p:cNvSpPr/>
            <p:nvPr/>
          </p:nvSpPr>
          <p:spPr>
            <a:xfrm>
              <a:off x="6611816" y="3147629"/>
              <a:ext cx="1074644" cy="687772"/>
            </a:xfrm>
            <a:prstGeom prst="round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2" name="TextBox 21"/>
          <p:cNvSpPr txBox="1"/>
          <p:nvPr/>
        </p:nvSpPr>
        <p:spPr>
          <a:xfrm>
            <a:off x="457200" y="937981"/>
            <a:ext cx="8229599" cy="830997"/>
          </a:xfrm>
          <a:prstGeom prst="rect">
            <a:avLst/>
          </a:prstGeom>
          <a:noFill/>
        </p:spPr>
        <p:txBody>
          <a:bodyPr wrap="square" rtlCol="0">
            <a:spAutoFit/>
          </a:bodyPr>
          <a:lstStyle/>
          <a:p>
            <a:r>
              <a:rPr lang="en-US" sz="2400" dirty="0" smtClean="0">
                <a:solidFill>
                  <a:srgbClr val="0000FF"/>
                </a:solidFill>
              </a:rPr>
              <a:t>Early write, late read allows result written early in clock cycle X to also be read as an operand late in clock cycle X </a:t>
            </a:r>
            <a:endParaRPr lang="en-US" sz="2400" dirty="0">
              <a:solidFill>
                <a:srgbClr val="0000FF"/>
              </a:solidFill>
            </a:endParaRPr>
          </a:p>
        </p:txBody>
      </p:sp>
      <p:sp>
        <p:nvSpPr>
          <p:cNvPr id="3" name="Date Placeholder 2"/>
          <p:cNvSpPr>
            <a:spLocks noGrp="1"/>
          </p:cNvSpPr>
          <p:nvPr>
            <p:ph type="dt" sz="half" idx="10"/>
          </p:nvPr>
        </p:nvSpPr>
        <p:spPr/>
        <p:txBody>
          <a:bodyPr/>
          <a:lstStyle/>
          <a:p>
            <a:r>
              <a:rPr lang="en-US" smtClean="0"/>
              <a:t>© 2017 by George B. Adams III</a:t>
            </a:r>
            <a:endParaRPr lang="en-US"/>
          </a:p>
        </p:txBody>
      </p:sp>
      <p:sp>
        <p:nvSpPr>
          <p:cNvPr id="4" name="Slide Number Placeholder 3"/>
          <p:cNvSpPr>
            <a:spLocks noGrp="1"/>
          </p:cNvSpPr>
          <p:nvPr>
            <p:ph type="sldNum" sz="quarter" idx="12"/>
          </p:nvPr>
        </p:nvSpPr>
        <p:spPr/>
        <p:txBody>
          <a:bodyPr/>
          <a:lstStyle/>
          <a:p>
            <a:fld id="{F616CA18-62AE-B34C-A151-070DF961BCFA}" type="slidenum">
              <a:rPr lang="en-US" smtClean="0"/>
              <a:pPr/>
              <a:t>34</a:t>
            </a:fld>
            <a:endParaRPr lang="en-US"/>
          </a:p>
        </p:txBody>
      </p:sp>
    </p:spTree>
    <p:extLst>
      <p:ext uri="{BB962C8B-B14F-4D97-AF65-F5344CB8AC3E}">
        <p14:creationId xmlns:p14="http://schemas.microsoft.com/office/powerpoint/2010/main" val="116180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dissolve">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Early write/late read saves 1 stall (green)</a:t>
            </a:r>
            <a:endParaRPr lang="en-US" dirty="0"/>
          </a:p>
        </p:txBody>
      </p:sp>
      <p:graphicFrame>
        <p:nvGraphicFramePr>
          <p:cNvPr id="7" name="Content Placeholder 6"/>
          <p:cNvGraphicFramePr>
            <a:graphicFrameLocks noGrp="1"/>
          </p:cNvGraphicFramePr>
          <p:nvPr>
            <p:ph idx="1"/>
            <p:extLst/>
          </p:nvPr>
        </p:nvGraphicFramePr>
        <p:xfrm>
          <a:off x="457200" y="1727205"/>
          <a:ext cx="8229599" cy="4668520"/>
        </p:xfrm>
        <a:graphic>
          <a:graphicData uri="http://schemas.openxmlformats.org/drawingml/2006/table">
            <a:tbl>
              <a:tblPr firstRow="1" bandRow="1">
                <a:tableStyleId>{5C22544A-7EE6-4342-B048-85BDC9FD1C3A}</a:tableStyleId>
              </a:tblPr>
              <a:tblGrid>
                <a:gridCol w="1811867"/>
                <a:gridCol w="1134533"/>
                <a:gridCol w="1041400"/>
                <a:gridCol w="1109133"/>
                <a:gridCol w="1083734"/>
                <a:gridCol w="1016000"/>
                <a:gridCol w="1032932"/>
              </a:tblGrid>
              <a:tr h="370840">
                <a:tc>
                  <a:txBody>
                    <a:bodyPr/>
                    <a:lstStyle/>
                    <a:p>
                      <a:r>
                        <a:rPr lang="en-US" dirty="0" smtClean="0"/>
                        <a:t>Instruction</a:t>
                      </a:r>
                      <a:endParaRPr lang="en-US" dirty="0"/>
                    </a:p>
                  </a:txBody>
                  <a:tcPr/>
                </a:tc>
                <a:tc>
                  <a:txBody>
                    <a:bodyPr/>
                    <a:lstStyle/>
                    <a:p>
                      <a:r>
                        <a:rPr lang="en-US" dirty="0" smtClean="0"/>
                        <a:t>CC 1</a:t>
                      </a:r>
                      <a:endParaRPr lang="en-US" dirty="0"/>
                    </a:p>
                  </a:txBody>
                  <a:tcPr anchor="b"/>
                </a:tc>
                <a:tc>
                  <a:txBody>
                    <a:bodyPr/>
                    <a:lstStyle/>
                    <a:p>
                      <a:r>
                        <a:rPr lang="en-US" dirty="0" smtClean="0"/>
                        <a:t>CC 2</a:t>
                      </a:r>
                      <a:endParaRPr lang="en-US" dirty="0"/>
                    </a:p>
                  </a:txBody>
                  <a:tcPr anchor="b"/>
                </a:tc>
                <a:tc>
                  <a:txBody>
                    <a:bodyPr/>
                    <a:lstStyle/>
                    <a:p>
                      <a:r>
                        <a:rPr lang="en-US" dirty="0" smtClean="0"/>
                        <a:t>CC 3</a:t>
                      </a:r>
                      <a:endParaRPr lang="en-US" dirty="0"/>
                    </a:p>
                  </a:txBody>
                  <a:tcPr anchor="b"/>
                </a:tc>
                <a:tc>
                  <a:txBody>
                    <a:bodyPr/>
                    <a:lstStyle/>
                    <a:p>
                      <a:r>
                        <a:rPr lang="en-US" dirty="0" smtClean="0"/>
                        <a:t>CC 4</a:t>
                      </a:r>
                      <a:endParaRPr lang="en-US" dirty="0"/>
                    </a:p>
                  </a:txBody>
                  <a:tcPr anchor="b"/>
                </a:tc>
                <a:tc>
                  <a:txBody>
                    <a:bodyPr/>
                    <a:lstStyle/>
                    <a:p>
                      <a:r>
                        <a:rPr lang="en-US" dirty="0" smtClean="0"/>
                        <a:t>CC 5</a:t>
                      </a:r>
                      <a:endParaRPr lang="en-US" dirty="0"/>
                    </a:p>
                  </a:txBody>
                  <a:tcPr anchor="b"/>
                </a:tc>
                <a:tc>
                  <a:txBody>
                    <a:bodyPr/>
                    <a:lstStyle/>
                    <a:p>
                      <a:r>
                        <a:rPr lang="en-US" dirty="0" smtClean="0"/>
                        <a:t>CC 6</a:t>
                      </a:r>
                      <a:endParaRPr lang="en-US" dirty="0"/>
                    </a:p>
                  </a:txBody>
                  <a:tcPr anchor="b"/>
                </a:tc>
              </a:tr>
              <a:tr h="370840">
                <a:tc>
                  <a:txBody>
                    <a:bodyPr/>
                    <a:lstStyle/>
                    <a:p>
                      <a:r>
                        <a:rPr lang="en-US" dirty="0" smtClean="0"/>
                        <a:t>ADD   R1, R2, R3</a:t>
                      </a:r>
                      <a:endParaRPr lang="en-US" dirty="0"/>
                    </a:p>
                  </a:txBody>
                  <a:tcPr/>
                </a:tc>
                <a:tc>
                  <a:txBody>
                    <a:bodyPr/>
                    <a:lstStyle/>
                    <a:p>
                      <a:r>
                        <a:rPr lang="en-US" dirty="0" smtClean="0"/>
                        <a:t>Instr. </a:t>
                      </a:r>
                      <a:r>
                        <a:rPr lang="en-US" dirty="0" err="1" smtClean="0"/>
                        <a:t>Mem</a:t>
                      </a:r>
                      <a:r>
                        <a:rPr lang="en-US" dirty="0" smtClean="0"/>
                        <a:t>.</a:t>
                      </a:r>
                      <a:endParaRPr lang="en-US" dirty="0"/>
                    </a:p>
                  </a:txBody>
                  <a:tcPr anchor="ctr"/>
                </a:tc>
                <a:tc>
                  <a:txBody>
                    <a:bodyPr/>
                    <a:lstStyle/>
                    <a:p>
                      <a:pPr algn="r"/>
                      <a:r>
                        <a:rPr lang="en-US" dirty="0" smtClean="0"/>
                        <a:t>Read</a:t>
                      </a:r>
                    </a:p>
                    <a:p>
                      <a:pPr algn="r"/>
                      <a:r>
                        <a:rPr lang="en-US" dirty="0" smtClean="0"/>
                        <a:t>R2,</a:t>
                      </a:r>
                    </a:p>
                    <a:p>
                      <a:pPr algn="r"/>
                      <a:r>
                        <a:rPr lang="en-US" dirty="0" smtClean="0"/>
                        <a:t>R3</a:t>
                      </a:r>
                      <a:endParaRPr lang="en-US" dirty="0"/>
                    </a:p>
                  </a:txBody>
                  <a:tcPr anchor="ctr"/>
                </a:tc>
                <a:tc>
                  <a:txBody>
                    <a:bodyPr/>
                    <a:lstStyle/>
                    <a:p>
                      <a:pPr algn="ctr"/>
                      <a:r>
                        <a:rPr lang="en-US" dirty="0" smtClean="0"/>
                        <a:t>ALU</a:t>
                      </a:r>
                      <a:endParaRPr lang="en-US" dirty="0"/>
                    </a:p>
                  </a:txBody>
                  <a:tcPr anchor="ctr"/>
                </a:tc>
                <a:tc>
                  <a:txBody>
                    <a:bodyPr/>
                    <a:lstStyle/>
                    <a:p>
                      <a:r>
                        <a:rPr lang="en-US" dirty="0" smtClean="0"/>
                        <a:t>Data </a:t>
                      </a:r>
                      <a:r>
                        <a:rPr lang="en-US" dirty="0" err="1" smtClean="0"/>
                        <a:t>Mem</a:t>
                      </a:r>
                      <a:endParaRPr lang="en-US" dirty="0"/>
                    </a:p>
                  </a:txBody>
                  <a:tcPr anchor="ctr"/>
                </a:tc>
                <a:tc>
                  <a:txBody>
                    <a:bodyPr/>
                    <a:lstStyle/>
                    <a:p>
                      <a:r>
                        <a:rPr lang="en-US" dirty="0" smtClean="0">
                          <a:solidFill>
                            <a:schemeClr val="tx1"/>
                          </a:solidFill>
                        </a:rPr>
                        <a:t>Write</a:t>
                      </a:r>
                    </a:p>
                    <a:p>
                      <a:r>
                        <a:rPr lang="en-US" dirty="0" smtClean="0">
                          <a:solidFill>
                            <a:schemeClr val="tx1"/>
                          </a:solidFill>
                        </a:rPr>
                        <a:t>R1</a:t>
                      </a:r>
                      <a:endParaRPr lang="en-US" dirty="0">
                        <a:solidFill>
                          <a:schemeClr val="tx1"/>
                        </a:solidFill>
                      </a:endParaRPr>
                    </a:p>
                  </a:txBody>
                  <a:tcPr anchor="ctr"/>
                </a:tc>
                <a:tc>
                  <a:txBody>
                    <a:bodyPr/>
                    <a:lstStyle/>
                    <a:p>
                      <a:endParaRPr lang="en-US"/>
                    </a:p>
                  </a:txBody>
                  <a:tcPr anchor="ctr"/>
                </a:tc>
              </a:tr>
              <a:tr h="370840">
                <a:tc>
                  <a:txBody>
                    <a:bodyPr/>
                    <a:lstStyle/>
                    <a:p>
                      <a:r>
                        <a:rPr lang="en-US" dirty="0" smtClean="0"/>
                        <a:t>SUB   R4, R1, R5</a:t>
                      </a:r>
                    </a:p>
                  </a:txBody>
                  <a:tcPr/>
                </a:tc>
                <a:tc>
                  <a:txBody>
                    <a:bodyPr/>
                    <a:lstStyle/>
                    <a:p>
                      <a:endParaRPr lang="en-US"/>
                    </a:p>
                  </a:txBody>
                  <a:tcPr anchor="ctr"/>
                </a:tc>
                <a:tc>
                  <a:txBody>
                    <a:bodyPr/>
                    <a:lstStyle/>
                    <a:p>
                      <a:r>
                        <a:rPr lang="en-US" dirty="0" smtClean="0"/>
                        <a:t>Instr. </a:t>
                      </a:r>
                      <a:r>
                        <a:rPr lang="en-US" dirty="0" err="1" smtClean="0"/>
                        <a:t>Mem</a:t>
                      </a:r>
                      <a:r>
                        <a:rPr lang="en-US" dirty="0" smtClean="0"/>
                        <a:t>.</a:t>
                      </a:r>
                      <a:endParaRPr lang="en-US" dirty="0"/>
                    </a:p>
                  </a:txBody>
                  <a:tcPr anchor="ctr"/>
                </a:tc>
                <a:tc>
                  <a:txBody>
                    <a:bodyPr/>
                    <a:lstStyle/>
                    <a:p>
                      <a:pPr algn="r"/>
                      <a:r>
                        <a:rPr lang="en-US" dirty="0" smtClean="0"/>
                        <a:t>Read</a:t>
                      </a:r>
                      <a:endParaRPr lang="en-US" baseline="0" dirty="0" smtClean="0"/>
                    </a:p>
                    <a:p>
                      <a:pPr algn="r"/>
                      <a:r>
                        <a:rPr lang="en-US" baseline="0" dirty="0" smtClean="0">
                          <a:solidFill>
                            <a:srgbClr val="FF0000"/>
                          </a:solidFill>
                        </a:rPr>
                        <a:t>R1</a:t>
                      </a:r>
                      <a:endParaRPr lang="en-US" dirty="0">
                        <a:solidFill>
                          <a:srgbClr val="FF0000"/>
                        </a:solidFill>
                      </a:endParaRPr>
                    </a:p>
                  </a:txBody>
                  <a:tcPr anchor="ctr"/>
                </a:tc>
                <a:tc>
                  <a:txBody>
                    <a:bodyPr/>
                    <a:lstStyle/>
                    <a:p>
                      <a:pPr algn="ctr"/>
                      <a:r>
                        <a:rPr lang="en-US" dirty="0" smtClean="0"/>
                        <a:t>ALU</a:t>
                      </a:r>
                      <a:endParaRPr lang="en-US" dirty="0"/>
                    </a:p>
                  </a:txBody>
                  <a:tcPr anchor="ctr"/>
                </a:tc>
                <a:tc>
                  <a:txBody>
                    <a:bodyPr/>
                    <a:lstStyle/>
                    <a:p>
                      <a:r>
                        <a:rPr lang="en-US" dirty="0" smtClean="0"/>
                        <a:t>Data </a:t>
                      </a:r>
                      <a:r>
                        <a:rPr lang="en-US" dirty="0" err="1" smtClean="0"/>
                        <a:t>Mem</a:t>
                      </a:r>
                      <a:endParaRPr lang="en-US" dirty="0"/>
                    </a:p>
                  </a:txBody>
                  <a:tcPr anchor="ctr"/>
                </a:tc>
                <a:tc>
                  <a:txBody>
                    <a:bodyPr/>
                    <a:lstStyle/>
                    <a:p>
                      <a:r>
                        <a:rPr lang="en-US" dirty="0" smtClean="0"/>
                        <a:t>Write</a:t>
                      </a:r>
                    </a:p>
                    <a:p>
                      <a:r>
                        <a:rPr lang="en-US" dirty="0" smtClean="0"/>
                        <a:t>R4</a:t>
                      </a:r>
                      <a:endParaRPr lang="en-US" dirty="0"/>
                    </a:p>
                  </a:txBody>
                  <a:tcPr anchor="ctr"/>
                </a:tc>
              </a:tr>
              <a:tr h="370840">
                <a:tc>
                  <a:txBody>
                    <a:bodyPr/>
                    <a:lstStyle/>
                    <a:p>
                      <a:r>
                        <a:rPr lang="en-US" dirty="0" smtClean="0"/>
                        <a:t>AND  R6, R1, R7</a:t>
                      </a:r>
                      <a:endParaRPr lang="en-US" dirty="0"/>
                    </a:p>
                  </a:txBody>
                  <a:tcPr/>
                </a:tc>
                <a:tc>
                  <a:txBody>
                    <a:bodyPr/>
                    <a:lstStyle/>
                    <a:p>
                      <a:endParaRPr lang="en-US"/>
                    </a:p>
                  </a:txBody>
                  <a:tcPr anchor="ctr"/>
                </a:tc>
                <a:tc>
                  <a:txBody>
                    <a:bodyPr/>
                    <a:lstStyle/>
                    <a:p>
                      <a:endParaRPr lang="en-US"/>
                    </a:p>
                  </a:txBody>
                  <a:tcPr anchor="ctr"/>
                </a:tc>
                <a:tc>
                  <a:txBody>
                    <a:bodyPr/>
                    <a:lstStyle/>
                    <a:p>
                      <a:r>
                        <a:rPr lang="en-US" dirty="0" smtClean="0"/>
                        <a:t>Instr. </a:t>
                      </a:r>
                      <a:r>
                        <a:rPr lang="en-US" dirty="0" err="1" smtClean="0"/>
                        <a:t>Mem</a:t>
                      </a:r>
                      <a:r>
                        <a:rPr lang="en-US" dirty="0" smtClean="0"/>
                        <a:t>.</a:t>
                      </a:r>
                      <a:endParaRPr lang="en-US" dirty="0"/>
                    </a:p>
                  </a:txBody>
                  <a:tcPr anchor="ctr"/>
                </a:tc>
                <a:tc>
                  <a:txBody>
                    <a:bodyPr/>
                    <a:lstStyle/>
                    <a:p>
                      <a:pPr algn="r"/>
                      <a:r>
                        <a:rPr lang="en-US" dirty="0" smtClean="0"/>
                        <a:t>Read</a:t>
                      </a:r>
                    </a:p>
                    <a:p>
                      <a:pPr algn="r"/>
                      <a:r>
                        <a:rPr lang="en-US" dirty="0" smtClean="0">
                          <a:solidFill>
                            <a:srgbClr val="FF0000"/>
                          </a:solidFill>
                        </a:rPr>
                        <a:t>R1</a:t>
                      </a:r>
                      <a:r>
                        <a:rPr lang="en-US" dirty="0" smtClean="0"/>
                        <a:t>,</a:t>
                      </a:r>
                    </a:p>
                    <a:p>
                      <a:pPr algn="r"/>
                      <a:r>
                        <a:rPr lang="en-US" dirty="0" smtClean="0"/>
                        <a:t>R7</a:t>
                      </a:r>
                      <a:endParaRPr lang="en-US" dirty="0"/>
                    </a:p>
                  </a:txBody>
                  <a:tcPr anchor="ctr"/>
                </a:tc>
                <a:tc>
                  <a:txBody>
                    <a:bodyPr/>
                    <a:lstStyle/>
                    <a:p>
                      <a:pPr algn="ctr"/>
                      <a:r>
                        <a:rPr lang="en-US" dirty="0" smtClean="0"/>
                        <a:t>ALU</a:t>
                      </a:r>
                      <a:endParaRPr lang="en-US" dirty="0"/>
                    </a:p>
                  </a:txBody>
                  <a:tcPr anchor="ctr"/>
                </a:tc>
                <a:tc>
                  <a:txBody>
                    <a:bodyPr/>
                    <a:lstStyle/>
                    <a:p>
                      <a:r>
                        <a:rPr lang="en-US" dirty="0" smtClean="0"/>
                        <a:t>Data </a:t>
                      </a:r>
                      <a:r>
                        <a:rPr lang="en-US" dirty="0" err="1" smtClean="0"/>
                        <a:t>Mem</a:t>
                      </a:r>
                      <a:endParaRPr lang="en-US" dirty="0"/>
                    </a:p>
                  </a:txBody>
                  <a:tcPr anchor="ctr"/>
                </a:tc>
              </a:tr>
              <a:tr h="370840">
                <a:tc>
                  <a:txBody>
                    <a:bodyPr/>
                    <a:lstStyle/>
                    <a:p>
                      <a:r>
                        <a:rPr lang="en-US" dirty="0" smtClean="0"/>
                        <a:t>OR</a:t>
                      </a:r>
                      <a:r>
                        <a:rPr lang="en-US" baseline="0" dirty="0" smtClean="0"/>
                        <a:t>     R8, R1, R9</a:t>
                      </a:r>
                      <a:endParaRPr lang="en-US" dirty="0"/>
                    </a:p>
                  </a:txBody>
                  <a:tcPr/>
                </a:tc>
                <a:tc>
                  <a:txBody>
                    <a:bodyPr/>
                    <a:lstStyle/>
                    <a:p>
                      <a:endParaRPr lang="en-US"/>
                    </a:p>
                  </a:txBody>
                  <a:tcPr anchor="ctr"/>
                </a:tc>
                <a:tc>
                  <a:txBody>
                    <a:bodyPr/>
                    <a:lstStyle/>
                    <a:p>
                      <a:endParaRPr lang="en-US"/>
                    </a:p>
                  </a:txBody>
                  <a:tcPr anchor="ctr"/>
                </a:tc>
                <a:tc>
                  <a:txBody>
                    <a:bodyPr/>
                    <a:lstStyle/>
                    <a:p>
                      <a:endParaRPr lang="en-US" dirty="0"/>
                    </a:p>
                  </a:txBody>
                  <a:tcPr anchor="ctr"/>
                </a:tc>
                <a:tc>
                  <a:txBody>
                    <a:bodyPr/>
                    <a:lstStyle/>
                    <a:p>
                      <a:r>
                        <a:rPr lang="en-US" dirty="0" smtClean="0"/>
                        <a:t>Instr. </a:t>
                      </a:r>
                      <a:r>
                        <a:rPr lang="en-US" dirty="0" err="1" smtClean="0"/>
                        <a:t>Mem</a:t>
                      </a:r>
                      <a:r>
                        <a:rPr lang="en-US" dirty="0" smtClean="0"/>
                        <a:t>.</a:t>
                      </a:r>
                      <a:endParaRPr lang="en-US" dirty="0"/>
                    </a:p>
                  </a:txBody>
                  <a:tcPr anchor="ctr"/>
                </a:tc>
                <a:tc>
                  <a:txBody>
                    <a:bodyPr/>
                    <a:lstStyle/>
                    <a:p>
                      <a:pPr algn="r"/>
                      <a:r>
                        <a:rPr lang="en-US" dirty="0" smtClean="0"/>
                        <a:t>Read</a:t>
                      </a:r>
                    </a:p>
                    <a:p>
                      <a:pPr algn="r"/>
                      <a:r>
                        <a:rPr lang="en-US" dirty="0" smtClean="0"/>
                        <a:t>R1,</a:t>
                      </a:r>
                    </a:p>
                    <a:p>
                      <a:pPr algn="r"/>
                      <a:r>
                        <a:rPr lang="en-US" dirty="0" smtClean="0"/>
                        <a:t>R9</a:t>
                      </a:r>
                      <a:endParaRPr lang="en-US" dirty="0"/>
                    </a:p>
                  </a:txBody>
                  <a:tcPr anchor="ctr"/>
                </a:tc>
                <a:tc>
                  <a:txBody>
                    <a:bodyPr/>
                    <a:lstStyle/>
                    <a:p>
                      <a:pPr algn="ctr"/>
                      <a:r>
                        <a:rPr lang="en-US" dirty="0" smtClean="0"/>
                        <a:t>ALU</a:t>
                      </a:r>
                      <a:endParaRPr lang="en-US" dirty="0"/>
                    </a:p>
                  </a:txBody>
                  <a:tcPr anchor="ctr"/>
                </a:tc>
              </a:tr>
              <a:tr h="370840">
                <a:tc>
                  <a:txBody>
                    <a:bodyPr/>
                    <a:lstStyle/>
                    <a:p>
                      <a:r>
                        <a:rPr lang="en-US" dirty="0" smtClean="0"/>
                        <a:t>XOR</a:t>
                      </a:r>
                      <a:r>
                        <a:rPr lang="en-US" baseline="0" dirty="0" smtClean="0"/>
                        <a:t> </a:t>
                      </a:r>
                      <a:r>
                        <a:rPr lang="en-US" dirty="0" smtClean="0"/>
                        <a:t>R10, R1, R11</a:t>
                      </a:r>
                      <a:endParaRPr lang="en-US" dirty="0"/>
                    </a:p>
                  </a:txBody>
                  <a:tcPr/>
                </a:tc>
                <a:tc>
                  <a:txBody>
                    <a:bodyPr/>
                    <a:lstStyle/>
                    <a:p>
                      <a:endParaRPr lang="en-US" dirty="0"/>
                    </a:p>
                  </a:txBody>
                  <a:tcPr anchor="ctr"/>
                </a:tc>
                <a:tc>
                  <a:txBody>
                    <a:bodyPr/>
                    <a:lstStyle/>
                    <a:p>
                      <a:endParaRPr lang="en-US"/>
                    </a:p>
                  </a:txBody>
                  <a:tcPr anchor="ctr"/>
                </a:tc>
                <a:tc>
                  <a:txBody>
                    <a:bodyPr/>
                    <a:lstStyle/>
                    <a:p>
                      <a:endParaRPr lang="en-US"/>
                    </a:p>
                  </a:txBody>
                  <a:tcPr anchor="ctr"/>
                </a:tc>
                <a:tc>
                  <a:txBody>
                    <a:bodyPr/>
                    <a:lstStyle/>
                    <a:p>
                      <a:endParaRPr lang="en-US" dirty="0"/>
                    </a:p>
                  </a:txBody>
                  <a:tcPr anchor="ctr"/>
                </a:tc>
                <a:tc>
                  <a:txBody>
                    <a:bodyPr/>
                    <a:lstStyle/>
                    <a:p>
                      <a:r>
                        <a:rPr lang="en-US" dirty="0" smtClean="0"/>
                        <a:t>Instr. </a:t>
                      </a:r>
                      <a:r>
                        <a:rPr lang="en-US" dirty="0" err="1" smtClean="0"/>
                        <a:t>Mem</a:t>
                      </a:r>
                      <a:r>
                        <a:rPr lang="en-US" dirty="0" smtClean="0"/>
                        <a:t>.</a:t>
                      </a:r>
                      <a:endParaRPr lang="en-US" dirty="0"/>
                    </a:p>
                  </a:txBody>
                  <a:tcPr anchor="ctr"/>
                </a:tc>
                <a:tc>
                  <a:txBody>
                    <a:bodyPr/>
                    <a:lstStyle/>
                    <a:p>
                      <a:pPr algn="r"/>
                      <a:r>
                        <a:rPr lang="en-US" dirty="0" smtClean="0"/>
                        <a:t>Read</a:t>
                      </a:r>
                    </a:p>
                    <a:p>
                      <a:pPr algn="r"/>
                      <a:r>
                        <a:rPr lang="en-US" dirty="0" smtClean="0"/>
                        <a:t>R1,</a:t>
                      </a:r>
                    </a:p>
                    <a:p>
                      <a:pPr algn="r"/>
                      <a:r>
                        <a:rPr lang="en-US" dirty="0" smtClean="0"/>
                        <a:t>R11</a:t>
                      </a:r>
                      <a:endParaRPr lang="en-US" dirty="0"/>
                    </a:p>
                  </a:txBody>
                  <a:tcPr anchor="ctr"/>
                </a:tc>
              </a:tr>
            </a:tbl>
          </a:graphicData>
        </a:graphic>
      </p:graphicFrame>
      <p:cxnSp>
        <p:nvCxnSpPr>
          <p:cNvPr id="5" name="Straight Arrow Connector 4"/>
          <p:cNvCxnSpPr/>
          <p:nvPr/>
        </p:nvCxnSpPr>
        <p:spPr>
          <a:xfrm>
            <a:off x="2555151" y="1549392"/>
            <a:ext cx="5350933"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433080" y="2283328"/>
            <a:ext cx="0" cy="3416255"/>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rot="5400000">
            <a:off x="-1949617" y="4086476"/>
            <a:ext cx="4485348" cy="400110"/>
          </a:xfrm>
          <a:prstGeom prst="rect">
            <a:avLst/>
          </a:prstGeom>
          <a:noFill/>
        </p:spPr>
        <p:txBody>
          <a:bodyPr wrap="none" rtlCol="0">
            <a:spAutoFit/>
          </a:bodyPr>
          <a:lstStyle/>
          <a:p>
            <a:r>
              <a:rPr lang="en-US" sz="2000" dirty="0" smtClean="0">
                <a:solidFill>
                  <a:srgbClr val="FF6600"/>
                </a:solidFill>
              </a:rPr>
              <a:t>Program execution order (in instructions)</a:t>
            </a:r>
            <a:endParaRPr lang="en-US" sz="2000" dirty="0">
              <a:solidFill>
                <a:srgbClr val="FF6600"/>
              </a:solidFill>
            </a:endParaRPr>
          </a:p>
        </p:txBody>
      </p:sp>
      <p:sp>
        <p:nvSpPr>
          <p:cNvPr id="10" name="TextBox 9"/>
          <p:cNvSpPr txBox="1"/>
          <p:nvPr/>
        </p:nvSpPr>
        <p:spPr>
          <a:xfrm>
            <a:off x="2469716" y="1197495"/>
            <a:ext cx="2152828" cy="369332"/>
          </a:xfrm>
          <a:prstGeom prst="rect">
            <a:avLst/>
          </a:prstGeom>
          <a:noFill/>
        </p:spPr>
        <p:txBody>
          <a:bodyPr wrap="none" rtlCol="0">
            <a:spAutoFit/>
          </a:bodyPr>
          <a:lstStyle/>
          <a:p>
            <a:r>
              <a:rPr lang="en-US" dirty="0" smtClean="0"/>
              <a:t>Time (in clock cycles)</a:t>
            </a:r>
            <a:endParaRPr lang="en-US" dirty="0"/>
          </a:p>
        </p:txBody>
      </p:sp>
      <p:cxnSp>
        <p:nvCxnSpPr>
          <p:cNvPr id="12" name="Straight Arrow Connector 11"/>
          <p:cNvCxnSpPr/>
          <p:nvPr/>
        </p:nvCxnSpPr>
        <p:spPr>
          <a:xfrm flipH="1">
            <a:off x="5452534" y="2794000"/>
            <a:ext cx="1444601" cy="67733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a:off x="6366933" y="2794000"/>
            <a:ext cx="530203" cy="11938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6897135" y="2794000"/>
            <a:ext cx="477332" cy="2125133"/>
          </a:xfrm>
          <a:prstGeom prst="straightConnector1">
            <a:avLst/>
          </a:prstGeom>
          <a:ln w="28575" cmpd="sng">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6897135" y="2794000"/>
            <a:ext cx="1463265" cy="300143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a:off x="2254250" y="5424212"/>
            <a:ext cx="239199" cy="25691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423605" y="5284503"/>
            <a:ext cx="3606238" cy="369332"/>
          </a:xfrm>
          <a:prstGeom prst="rect">
            <a:avLst/>
          </a:prstGeom>
          <a:noFill/>
        </p:spPr>
        <p:txBody>
          <a:bodyPr wrap="none" rtlCol="0">
            <a:spAutoFit/>
          </a:bodyPr>
          <a:lstStyle/>
          <a:p>
            <a:r>
              <a:rPr lang="en-US" dirty="0" smtClean="0"/>
              <a:t>Result needed </a:t>
            </a:r>
            <a:r>
              <a:rPr lang="en-US" dirty="0" smtClean="0">
                <a:solidFill>
                  <a:srgbClr val="FF0000"/>
                </a:solidFill>
              </a:rPr>
              <a:t>before</a:t>
            </a:r>
            <a:r>
              <a:rPr lang="en-US" dirty="0" smtClean="0"/>
              <a:t> it arrives at R1</a:t>
            </a:r>
            <a:endParaRPr lang="en-US" dirty="0"/>
          </a:p>
        </p:txBody>
      </p:sp>
      <p:sp>
        <p:nvSpPr>
          <p:cNvPr id="24" name="TextBox 23"/>
          <p:cNvSpPr txBox="1"/>
          <p:nvPr/>
        </p:nvSpPr>
        <p:spPr>
          <a:xfrm>
            <a:off x="2410899" y="6304411"/>
            <a:ext cx="3883282" cy="369332"/>
          </a:xfrm>
          <a:prstGeom prst="rect">
            <a:avLst/>
          </a:prstGeom>
          <a:noFill/>
        </p:spPr>
        <p:txBody>
          <a:bodyPr wrap="none" rtlCol="0">
            <a:spAutoFit/>
          </a:bodyPr>
          <a:lstStyle/>
          <a:p>
            <a:r>
              <a:rPr lang="en-US" dirty="0" smtClean="0"/>
              <a:t>Result needed only after it arrives at R1</a:t>
            </a:r>
            <a:endParaRPr lang="en-US" dirty="0"/>
          </a:p>
        </p:txBody>
      </p:sp>
      <p:cxnSp>
        <p:nvCxnSpPr>
          <p:cNvPr id="25" name="Straight Arrow Connector 24"/>
          <p:cNvCxnSpPr/>
          <p:nvPr/>
        </p:nvCxnSpPr>
        <p:spPr>
          <a:xfrm>
            <a:off x="2355850" y="6380611"/>
            <a:ext cx="133361" cy="25824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54333" y="1727205"/>
            <a:ext cx="0" cy="3776128"/>
          </a:xfrm>
          <a:prstGeom prst="line">
            <a:avLst/>
          </a:prstGeom>
          <a:ln>
            <a:solidFill>
              <a:srgbClr val="000000"/>
            </a:solidFill>
            <a:prstDash val="dash"/>
          </a:ln>
        </p:spPr>
        <p:style>
          <a:lnRef idx="2">
            <a:schemeClr val="accent1"/>
          </a:lnRef>
          <a:fillRef idx="0">
            <a:schemeClr val="accent1"/>
          </a:fillRef>
          <a:effectRef idx="1">
            <a:schemeClr val="accent1"/>
          </a:effectRef>
          <a:fontRef idx="minor">
            <a:schemeClr val="tx1"/>
          </a:fontRef>
        </p:style>
      </p:cxnSp>
      <p:sp>
        <p:nvSpPr>
          <p:cNvPr id="38" name="Rounded Rectangle 37"/>
          <p:cNvSpPr/>
          <p:nvPr/>
        </p:nvSpPr>
        <p:spPr>
          <a:xfrm>
            <a:off x="2209800" y="5275385"/>
            <a:ext cx="4413250" cy="1446090"/>
          </a:xfrm>
          <a:prstGeom prst="round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a:off x="2254250" y="5795434"/>
            <a:ext cx="239199" cy="202872"/>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2400300" y="5681128"/>
            <a:ext cx="4222750" cy="646331"/>
          </a:xfrm>
          <a:prstGeom prst="rect">
            <a:avLst/>
          </a:prstGeom>
          <a:noFill/>
        </p:spPr>
        <p:txBody>
          <a:bodyPr wrap="square" rtlCol="0">
            <a:spAutoFit/>
          </a:bodyPr>
          <a:lstStyle/>
          <a:p>
            <a:r>
              <a:rPr lang="en-US" dirty="0" smtClean="0"/>
              <a:t>R1 written in first half of cycle, can be read in second half; </a:t>
            </a:r>
            <a:r>
              <a:rPr lang="en-US" dirty="0" smtClean="0">
                <a:solidFill>
                  <a:srgbClr val="008000"/>
                </a:solidFill>
              </a:rPr>
              <a:t>only 2-cycle delay until read</a:t>
            </a:r>
            <a:endParaRPr lang="en-US" dirty="0">
              <a:solidFill>
                <a:srgbClr val="008000"/>
              </a:solidFill>
            </a:endParaRPr>
          </a:p>
        </p:txBody>
      </p:sp>
      <p:sp>
        <p:nvSpPr>
          <p:cNvPr id="3" name="Date Placeholder 2"/>
          <p:cNvSpPr>
            <a:spLocks noGrp="1"/>
          </p:cNvSpPr>
          <p:nvPr>
            <p:ph type="dt" sz="half" idx="10"/>
          </p:nvPr>
        </p:nvSpPr>
        <p:spPr/>
        <p:txBody>
          <a:bodyPr/>
          <a:lstStyle/>
          <a:p>
            <a:r>
              <a:rPr lang="en-US" smtClean="0"/>
              <a:t>© 2017 by George B. Adams III</a:t>
            </a:r>
            <a:endParaRPr lang="en-US"/>
          </a:p>
        </p:txBody>
      </p:sp>
      <p:sp>
        <p:nvSpPr>
          <p:cNvPr id="4" name="Slide Number Placeholder 3"/>
          <p:cNvSpPr>
            <a:spLocks noGrp="1"/>
          </p:cNvSpPr>
          <p:nvPr>
            <p:ph type="sldNum" sz="quarter" idx="12"/>
          </p:nvPr>
        </p:nvSpPr>
        <p:spPr/>
        <p:txBody>
          <a:bodyPr/>
          <a:lstStyle/>
          <a:p>
            <a:fld id="{F616CA18-62AE-B34C-A151-070DF961BCFA}" type="slidenum">
              <a:rPr lang="en-US" smtClean="0"/>
              <a:pPr/>
              <a:t>35</a:t>
            </a:fld>
            <a:endParaRPr lang="en-US"/>
          </a:p>
        </p:txBody>
      </p:sp>
      <p:sp>
        <p:nvSpPr>
          <p:cNvPr id="28" name="Rounded Rectangle 27"/>
          <p:cNvSpPr/>
          <p:nvPr/>
        </p:nvSpPr>
        <p:spPr>
          <a:xfrm>
            <a:off x="6678182" y="2263024"/>
            <a:ext cx="595924" cy="605693"/>
          </a:xfrm>
          <a:prstGeom prst="roundRect">
            <a:avLst/>
          </a:prstGeom>
          <a:noFill/>
          <a:ln w="28575"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ounded Rectangle 28"/>
          <p:cNvSpPr/>
          <p:nvPr/>
        </p:nvSpPr>
        <p:spPr>
          <a:xfrm>
            <a:off x="7080250" y="4631574"/>
            <a:ext cx="549456" cy="792638"/>
          </a:xfrm>
          <a:prstGeom prst="roundRect">
            <a:avLst/>
          </a:prstGeom>
          <a:noFill/>
          <a:ln w="28575"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57358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124" y="96839"/>
            <a:ext cx="8857753" cy="745196"/>
          </a:xfrm>
        </p:spPr>
        <p:txBody>
          <a:bodyPr>
            <a:noAutofit/>
          </a:bodyPr>
          <a:lstStyle/>
          <a:p>
            <a:r>
              <a:rPr lang="en-US" sz="3200" smtClean="0"/>
              <a:t>Reduce </a:t>
            </a:r>
            <a:r>
              <a:rPr lang="en-US" sz="3200" dirty="0" smtClean="0"/>
              <a:t>data register dependence stalls </a:t>
            </a:r>
            <a:r>
              <a:rPr lang="en-US" sz="3200" dirty="0" smtClean="0">
                <a:solidFill>
                  <a:srgbClr val="009051"/>
                </a:solidFill>
              </a:rPr>
              <a:t>via software</a:t>
            </a:r>
            <a:endParaRPr lang="en-US" sz="3200" dirty="0">
              <a:solidFill>
                <a:srgbClr val="009051"/>
              </a:solidFill>
            </a:endParaRPr>
          </a:p>
        </p:txBody>
      </p:sp>
      <p:sp>
        <p:nvSpPr>
          <p:cNvPr id="3" name="Content Placeholder 2"/>
          <p:cNvSpPr>
            <a:spLocks noGrp="1"/>
          </p:cNvSpPr>
          <p:nvPr>
            <p:ph idx="1"/>
          </p:nvPr>
        </p:nvSpPr>
        <p:spPr>
          <a:xfrm>
            <a:off x="457200" y="1261548"/>
            <a:ext cx="8229600" cy="4854388"/>
          </a:xfrm>
        </p:spPr>
        <p:txBody>
          <a:bodyPr>
            <a:normAutofit fontScale="92500"/>
          </a:bodyPr>
          <a:lstStyle/>
          <a:p>
            <a:r>
              <a:rPr lang="en-US" dirty="0" smtClean="0"/>
              <a:t>Avoid stalls from value flows through registers</a:t>
            </a:r>
          </a:p>
          <a:p>
            <a:pPr lvl="1"/>
            <a:r>
              <a:rPr lang="en-US" dirty="0" smtClean="0"/>
              <a:t>Stall happens because code says read an operand at a time when result is not yet in destination register</a:t>
            </a:r>
          </a:p>
          <a:p>
            <a:pPr lvl="1"/>
            <a:r>
              <a:rPr lang="en-US" dirty="0" smtClean="0"/>
              <a:t>Assembly language instructions specify much smaller amount of computation than do most high level language statements</a:t>
            </a:r>
          </a:p>
          <a:p>
            <a:pPr lvl="1"/>
            <a:r>
              <a:rPr lang="en-US" dirty="0" smtClean="0"/>
              <a:t>Often, there are several computationally equivalent variations for a given sequence of assembly language instructions</a:t>
            </a:r>
          </a:p>
          <a:p>
            <a:pPr lvl="1"/>
            <a:r>
              <a:rPr lang="en-US" dirty="0" smtClean="0">
                <a:solidFill>
                  <a:srgbClr val="0000FF"/>
                </a:solidFill>
              </a:rPr>
              <a:t>Software </a:t>
            </a:r>
            <a:r>
              <a:rPr lang="en-US" dirty="0">
                <a:solidFill>
                  <a:srgbClr val="0000FF"/>
                </a:solidFill>
              </a:rPr>
              <a:t>solution</a:t>
            </a:r>
            <a:r>
              <a:rPr lang="en-US" dirty="0"/>
              <a:t>:  </a:t>
            </a:r>
            <a:r>
              <a:rPr lang="en-US" dirty="0">
                <a:solidFill>
                  <a:srgbClr val="008000"/>
                </a:solidFill>
              </a:rPr>
              <a:t>Reschedule code</a:t>
            </a:r>
            <a:r>
              <a:rPr lang="en-US" dirty="0"/>
              <a:t> </a:t>
            </a:r>
            <a:r>
              <a:rPr lang="en-US" dirty="0" smtClean="0"/>
              <a:t>, if possible, to </a:t>
            </a:r>
            <a:r>
              <a:rPr lang="en-US" dirty="0"/>
              <a:t>read result </a:t>
            </a:r>
            <a:r>
              <a:rPr lang="en-US" dirty="0" smtClean="0"/>
              <a:t>later when </a:t>
            </a:r>
            <a:r>
              <a:rPr lang="en-US" dirty="0"/>
              <a:t>it will be in the </a:t>
            </a:r>
            <a:r>
              <a:rPr lang="en-US" dirty="0" smtClean="0"/>
              <a:t>register unit</a:t>
            </a:r>
            <a:endParaRPr lang="en-US" dirty="0"/>
          </a:p>
          <a:p>
            <a:pPr lvl="1"/>
            <a:endParaRPr lang="en-US" dirty="0" smtClean="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36</a:t>
            </a:fld>
            <a:endParaRPr lang="en-US"/>
          </a:p>
        </p:txBody>
      </p:sp>
    </p:spTree>
    <p:extLst>
      <p:ext uri="{BB962C8B-B14F-4D97-AF65-F5344CB8AC3E}">
        <p14:creationId xmlns:p14="http://schemas.microsoft.com/office/powerpoint/2010/main" val="680967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strategy: avoid stall situations</a:t>
            </a:r>
            <a:endParaRPr lang="en-US" dirty="0"/>
          </a:p>
        </p:txBody>
      </p:sp>
      <p:sp>
        <p:nvSpPr>
          <p:cNvPr id="8" name="Content Placeholder 7"/>
          <p:cNvSpPr>
            <a:spLocks noGrp="1"/>
          </p:cNvSpPr>
          <p:nvPr>
            <p:ph idx="1"/>
          </p:nvPr>
        </p:nvSpPr>
        <p:spPr/>
        <p:txBody>
          <a:bodyPr/>
          <a:lstStyle/>
          <a:p>
            <a:r>
              <a:rPr lang="en-US" dirty="0" smtClean="0"/>
              <a:t>Have compiler optimize instruction order</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37</a:t>
            </a:fld>
            <a:endParaRPr lang="en-US"/>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8811" r="11100"/>
          <a:stretch/>
        </p:blipFill>
        <p:spPr>
          <a:xfrm>
            <a:off x="486831" y="2098261"/>
            <a:ext cx="6852224" cy="3909552"/>
          </a:xfrm>
          <a:prstGeom prst="rect">
            <a:avLst/>
          </a:prstGeom>
        </p:spPr>
      </p:pic>
      <p:cxnSp>
        <p:nvCxnSpPr>
          <p:cNvPr id="11" name="Straight Arrow Connector 10"/>
          <p:cNvCxnSpPr/>
          <p:nvPr/>
        </p:nvCxnSpPr>
        <p:spPr bwMode="auto">
          <a:xfrm>
            <a:off x="1321236" y="2580424"/>
            <a:ext cx="1755915" cy="282046"/>
          </a:xfrm>
          <a:prstGeom prst="straightConnector1">
            <a:avLst/>
          </a:prstGeom>
          <a:solidFill>
            <a:schemeClr val="accent1"/>
          </a:solidFill>
          <a:ln w="38100" cap="flat" cmpd="sng" algn="ctr">
            <a:solidFill>
              <a:srgbClr val="FF93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 name="Straight Arrow Connector 11"/>
          <p:cNvCxnSpPr/>
          <p:nvPr/>
        </p:nvCxnSpPr>
        <p:spPr bwMode="auto">
          <a:xfrm>
            <a:off x="1321236" y="3269321"/>
            <a:ext cx="1620742" cy="244086"/>
          </a:xfrm>
          <a:prstGeom prst="straightConnector1">
            <a:avLst/>
          </a:prstGeom>
          <a:solidFill>
            <a:schemeClr val="accent1"/>
          </a:solidFill>
          <a:ln w="38100" cap="flat" cmpd="sng" algn="ctr">
            <a:solidFill>
              <a:srgbClr val="FF93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 name="Straight Arrow Connector 12"/>
          <p:cNvCxnSpPr/>
          <p:nvPr/>
        </p:nvCxnSpPr>
        <p:spPr bwMode="auto">
          <a:xfrm>
            <a:off x="1346413" y="3922661"/>
            <a:ext cx="1452442" cy="283579"/>
          </a:xfrm>
          <a:prstGeom prst="straightConnector1">
            <a:avLst/>
          </a:prstGeom>
          <a:solidFill>
            <a:schemeClr val="accent1"/>
          </a:solidFill>
          <a:ln w="38100" cap="flat" cmpd="sng" algn="ctr">
            <a:solidFill>
              <a:srgbClr val="FF93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 name="Straight Arrow Connector 15"/>
          <p:cNvCxnSpPr/>
          <p:nvPr/>
        </p:nvCxnSpPr>
        <p:spPr bwMode="auto">
          <a:xfrm>
            <a:off x="4891372" y="2602178"/>
            <a:ext cx="1827476" cy="911229"/>
          </a:xfrm>
          <a:prstGeom prst="straightConnector1">
            <a:avLst/>
          </a:prstGeom>
          <a:solidFill>
            <a:schemeClr val="accent1"/>
          </a:solidFill>
          <a:ln w="38100" cap="flat" cmpd="sng" algn="ctr">
            <a:solidFill>
              <a:srgbClr val="FF93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 name="Straight Arrow Connector 18"/>
          <p:cNvCxnSpPr/>
          <p:nvPr/>
        </p:nvCxnSpPr>
        <p:spPr bwMode="auto">
          <a:xfrm>
            <a:off x="4908602" y="2921554"/>
            <a:ext cx="1683025" cy="921004"/>
          </a:xfrm>
          <a:prstGeom prst="straightConnector1">
            <a:avLst/>
          </a:prstGeom>
          <a:solidFill>
            <a:schemeClr val="accent1"/>
          </a:solidFill>
          <a:ln w="38100" cap="flat" cmpd="sng" algn="ctr">
            <a:solidFill>
              <a:srgbClr val="FF93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0" name="Straight Arrow Connector 19"/>
          <p:cNvCxnSpPr/>
          <p:nvPr/>
        </p:nvCxnSpPr>
        <p:spPr bwMode="auto">
          <a:xfrm>
            <a:off x="4925832" y="3240930"/>
            <a:ext cx="1459061" cy="930779"/>
          </a:xfrm>
          <a:prstGeom prst="straightConnector1">
            <a:avLst/>
          </a:prstGeom>
          <a:solidFill>
            <a:schemeClr val="accent1"/>
          </a:solidFill>
          <a:ln w="38100" cap="flat" cmpd="sng" algn="ctr">
            <a:solidFill>
              <a:srgbClr val="FF93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3" name="TextBox 22"/>
          <p:cNvSpPr txBox="1"/>
          <p:nvPr/>
        </p:nvSpPr>
        <p:spPr>
          <a:xfrm>
            <a:off x="3244128" y="2949933"/>
            <a:ext cx="1385437" cy="1200329"/>
          </a:xfrm>
          <a:prstGeom prst="rect">
            <a:avLst/>
          </a:prstGeom>
          <a:noFill/>
          <a:ln>
            <a:solidFill>
              <a:schemeClr val="tx1"/>
            </a:solidFill>
          </a:ln>
        </p:spPr>
        <p:txBody>
          <a:bodyPr wrap="square" rtlCol="0">
            <a:spAutoFit/>
          </a:bodyPr>
          <a:lstStyle/>
          <a:p>
            <a:r>
              <a:rPr lang="en-US" dirty="0" smtClean="0"/>
              <a:t>Need C, F, M one clock cycle </a:t>
            </a:r>
            <a:r>
              <a:rPr lang="en-US" smtClean="0"/>
              <a:t>after computation</a:t>
            </a:r>
            <a:endParaRPr lang="en-US" dirty="0"/>
          </a:p>
        </p:txBody>
      </p:sp>
      <p:sp>
        <p:nvSpPr>
          <p:cNvPr id="24" name="TextBox 23"/>
          <p:cNvSpPr txBox="1"/>
          <p:nvPr/>
        </p:nvSpPr>
        <p:spPr>
          <a:xfrm>
            <a:off x="6950757" y="3372677"/>
            <a:ext cx="1505001" cy="1200329"/>
          </a:xfrm>
          <a:prstGeom prst="rect">
            <a:avLst/>
          </a:prstGeom>
          <a:noFill/>
          <a:ln>
            <a:solidFill>
              <a:schemeClr val="tx1"/>
            </a:solidFill>
          </a:ln>
        </p:spPr>
        <p:txBody>
          <a:bodyPr wrap="square" rtlCol="0">
            <a:spAutoFit/>
          </a:bodyPr>
          <a:lstStyle/>
          <a:p>
            <a:r>
              <a:rPr lang="en-US" smtClean="0"/>
              <a:t>Need </a:t>
            </a:r>
            <a:r>
              <a:rPr lang="en-US" dirty="0" smtClean="0"/>
              <a:t>C, F, M three clock cycles after computation</a:t>
            </a:r>
            <a:endParaRPr lang="en-US" dirty="0"/>
          </a:p>
        </p:txBody>
      </p:sp>
      <p:sp>
        <p:nvSpPr>
          <p:cNvPr id="25" name="TextBox 24"/>
          <p:cNvSpPr txBox="1"/>
          <p:nvPr/>
        </p:nvSpPr>
        <p:spPr>
          <a:xfrm>
            <a:off x="461181" y="1820855"/>
            <a:ext cx="684803" cy="2646878"/>
          </a:xfrm>
          <a:prstGeom prst="rect">
            <a:avLst/>
          </a:prstGeom>
          <a:noFill/>
        </p:spPr>
        <p:txBody>
          <a:bodyPr wrap="none" rtlCol="0">
            <a:spAutoFit/>
          </a:bodyPr>
          <a:lstStyle/>
          <a:p>
            <a:pPr algn="r"/>
            <a:r>
              <a:rPr lang="en-US" dirty="0" smtClean="0"/>
              <a:t>Clock</a:t>
            </a:r>
          </a:p>
          <a:p>
            <a:pPr algn="r"/>
            <a:r>
              <a:rPr lang="en-US" dirty="0" smtClean="0"/>
              <a:t>Cycle</a:t>
            </a:r>
          </a:p>
          <a:p>
            <a:pPr algn="r">
              <a:lnSpc>
                <a:spcPts val="2560"/>
              </a:lnSpc>
            </a:pPr>
            <a:r>
              <a:rPr lang="en-US" dirty="0" smtClean="0"/>
              <a:t>1</a:t>
            </a:r>
          </a:p>
          <a:p>
            <a:pPr algn="r">
              <a:lnSpc>
                <a:spcPts val="2560"/>
              </a:lnSpc>
            </a:pPr>
            <a:r>
              <a:rPr lang="en-US" dirty="0" smtClean="0"/>
              <a:t>2</a:t>
            </a:r>
          </a:p>
          <a:p>
            <a:pPr algn="r">
              <a:lnSpc>
                <a:spcPts val="2560"/>
              </a:lnSpc>
            </a:pPr>
            <a:r>
              <a:rPr lang="en-US" dirty="0" smtClean="0"/>
              <a:t>3</a:t>
            </a:r>
          </a:p>
          <a:p>
            <a:pPr algn="r">
              <a:lnSpc>
                <a:spcPts val="2560"/>
              </a:lnSpc>
            </a:pPr>
            <a:r>
              <a:rPr lang="en-US" dirty="0" smtClean="0"/>
              <a:t>4</a:t>
            </a:r>
          </a:p>
          <a:p>
            <a:pPr algn="r">
              <a:lnSpc>
                <a:spcPts val="2560"/>
              </a:lnSpc>
            </a:pPr>
            <a:r>
              <a:rPr lang="en-US" dirty="0" smtClean="0"/>
              <a:t>5</a:t>
            </a:r>
          </a:p>
          <a:p>
            <a:pPr algn="r">
              <a:lnSpc>
                <a:spcPts val="2560"/>
              </a:lnSpc>
            </a:pPr>
            <a:r>
              <a:rPr lang="en-US" dirty="0"/>
              <a:t>6</a:t>
            </a:r>
          </a:p>
        </p:txBody>
      </p:sp>
      <p:sp>
        <p:nvSpPr>
          <p:cNvPr id="26" name="TextBox 25"/>
          <p:cNvSpPr txBox="1"/>
          <p:nvPr/>
        </p:nvSpPr>
        <p:spPr>
          <a:xfrm>
            <a:off x="4660787" y="2146857"/>
            <a:ext cx="1887696" cy="369332"/>
          </a:xfrm>
          <a:prstGeom prst="rect">
            <a:avLst/>
          </a:prstGeom>
          <a:noFill/>
        </p:spPr>
        <p:txBody>
          <a:bodyPr wrap="none" rtlCol="0">
            <a:spAutoFit/>
          </a:bodyPr>
          <a:lstStyle/>
          <a:p>
            <a:r>
              <a:rPr lang="en-US" smtClean="0"/>
              <a:t>Rescheduled code</a:t>
            </a:r>
            <a:endParaRPr lang="en-US"/>
          </a:p>
        </p:txBody>
      </p:sp>
    </p:spTree>
    <p:extLst>
      <p:ext uri="{BB962C8B-B14F-4D97-AF65-F5344CB8AC3E}">
        <p14:creationId xmlns:p14="http://schemas.microsoft.com/office/powerpoint/2010/main" val="3774241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Reduce data dependence stalls </a:t>
            </a:r>
            <a:r>
              <a:rPr lang="en-US" sz="3200" dirty="0" smtClean="0">
                <a:solidFill>
                  <a:srgbClr val="009051"/>
                </a:solidFill>
              </a:rPr>
              <a:t>via hardware</a:t>
            </a:r>
            <a:endParaRPr lang="en-US" sz="3200" dirty="0">
              <a:solidFill>
                <a:srgbClr val="009051"/>
              </a:solidFill>
            </a:endParaRPr>
          </a:p>
        </p:txBody>
      </p:sp>
      <p:sp>
        <p:nvSpPr>
          <p:cNvPr id="3" name="Content Placeholder 2"/>
          <p:cNvSpPr>
            <a:spLocks noGrp="1"/>
          </p:cNvSpPr>
          <p:nvPr>
            <p:ph idx="1"/>
          </p:nvPr>
        </p:nvSpPr>
        <p:spPr>
          <a:xfrm>
            <a:off x="457199" y="1066797"/>
            <a:ext cx="8442207" cy="5438457"/>
          </a:xfrm>
        </p:spPr>
        <p:txBody>
          <a:bodyPr>
            <a:normAutofit/>
          </a:bodyPr>
          <a:lstStyle/>
          <a:p>
            <a:r>
              <a:rPr lang="en-US" dirty="0" smtClean="0"/>
              <a:t>Again, avoid stalls from flow through register</a:t>
            </a:r>
          </a:p>
          <a:p>
            <a:pPr lvl="1"/>
            <a:r>
              <a:rPr lang="en-US" dirty="0" smtClean="0"/>
              <a:t>Assembly code rescheduling may not be possible</a:t>
            </a:r>
          </a:p>
          <a:p>
            <a:pPr lvl="1"/>
            <a:r>
              <a:rPr lang="en-US" dirty="0" smtClean="0">
                <a:solidFill>
                  <a:srgbClr val="0000FF"/>
                </a:solidFill>
              </a:rPr>
              <a:t>Pipelined assembly program may ask in ID to “read before result has reached the register unit,” but </a:t>
            </a:r>
            <a:r>
              <a:rPr lang="en-US" dirty="0" smtClean="0">
                <a:solidFill>
                  <a:srgbClr val="008000"/>
                </a:solidFill>
              </a:rPr>
              <a:t>no program says “read before the result exists”</a:t>
            </a:r>
          </a:p>
          <a:p>
            <a:pPr lvl="1"/>
            <a:r>
              <a:rPr lang="en-US" dirty="0" smtClean="0"/>
              <a:t>If operand not yet in register unit, then it exists in the pipeline, moving towards the register unit</a:t>
            </a:r>
          </a:p>
          <a:p>
            <a:pPr lvl="1"/>
            <a:r>
              <a:rPr lang="en-US" dirty="0" smtClean="0"/>
              <a:t>Hardware can added to allow operand source to be the pipeline itself; this is called </a:t>
            </a:r>
            <a:r>
              <a:rPr lang="en-US" dirty="0" smtClean="0">
                <a:solidFill>
                  <a:srgbClr val="0000FF"/>
                </a:solidFill>
              </a:rPr>
              <a:t>forwarding</a:t>
            </a:r>
          </a:p>
          <a:p>
            <a:pPr lvl="1"/>
            <a:r>
              <a:rPr lang="en-US" dirty="0" smtClean="0">
                <a:solidFill>
                  <a:srgbClr val="008000"/>
                </a:solidFill>
              </a:rPr>
              <a:t>Strategy: Read an operand from wherever it is</a:t>
            </a:r>
            <a:endParaRPr lang="en-US" dirty="0" smtClean="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38</a:t>
            </a:fld>
            <a:endParaRPr lang="en-US"/>
          </a:p>
        </p:txBody>
      </p:sp>
    </p:spTree>
    <p:extLst>
      <p:ext uri="{BB962C8B-B14F-4D97-AF65-F5344CB8AC3E}">
        <p14:creationId xmlns:p14="http://schemas.microsoft.com/office/powerpoint/2010/main" val="1076820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72"/>
            <a:ext cx="8229600" cy="1143000"/>
          </a:xfrm>
        </p:spPr>
        <p:txBody>
          <a:bodyPr>
            <a:noAutofit/>
          </a:bodyPr>
          <a:lstStyle/>
          <a:p>
            <a:r>
              <a:rPr lang="en-US" sz="3600" dirty="0" smtClean="0"/>
              <a:t>Forwarding:  Use R1 pointer to find ADD result value in pipeline stages; no stalls </a:t>
            </a:r>
            <a:endParaRPr lang="en-US" sz="3600" dirty="0"/>
          </a:p>
        </p:txBody>
      </p:sp>
      <p:graphicFrame>
        <p:nvGraphicFramePr>
          <p:cNvPr id="7" name="Content Placeholder 6"/>
          <p:cNvGraphicFramePr>
            <a:graphicFrameLocks noGrp="1"/>
          </p:cNvGraphicFramePr>
          <p:nvPr>
            <p:ph idx="1"/>
            <p:extLst/>
          </p:nvPr>
        </p:nvGraphicFramePr>
        <p:xfrm>
          <a:off x="457200" y="1727205"/>
          <a:ext cx="8229599" cy="4119880"/>
        </p:xfrm>
        <a:graphic>
          <a:graphicData uri="http://schemas.openxmlformats.org/drawingml/2006/table">
            <a:tbl>
              <a:tblPr firstRow="1" bandRow="1">
                <a:tableStyleId>{5C22544A-7EE6-4342-B048-85BDC9FD1C3A}</a:tableStyleId>
              </a:tblPr>
              <a:tblGrid>
                <a:gridCol w="1811867"/>
                <a:gridCol w="1134533"/>
                <a:gridCol w="1041400"/>
                <a:gridCol w="1109133"/>
                <a:gridCol w="1083734"/>
                <a:gridCol w="1016000"/>
                <a:gridCol w="1032932"/>
              </a:tblGrid>
              <a:tr h="370840">
                <a:tc>
                  <a:txBody>
                    <a:bodyPr/>
                    <a:lstStyle/>
                    <a:p>
                      <a:r>
                        <a:rPr lang="en-US" dirty="0" smtClean="0"/>
                        <a:t>Instruction</a:t>
                      </a:r>
                      <a:endParaRPr lang="en-US" dirty="0"/>
                    </a:p>
                  </a:txBody>
                  <a:tcPr/>
                </a:tc>
                <a:tc>
                  <a:txBody>
                    <a:bodyPr/>
                    <a:lstStyle/>
                    <a:p>
                      <a:r>
                        <a:rPr lang="en-US" dirty="0" smtClean="0"/>
                        <a:t>CC 1</a:t>
                      </a:r>
                      <a:endParaRPr lang="en-US" dirty="0"/>
                    </a:p>
                  </a:txBody>
                  <a:tcPr anchor="b"/>
                </a:tc>
                <a:tc>
                  <a:txBody>
                    <a:bodyPr/>
                    <a:lstStyle/>
                    <a:p>
                      <a:r>
                        <a:rPr lang="en-US" dirty="0" smtClean="0"/>
                        <a:t>CC 2</a:t>
                      </a:r>
                      <a:endParaRPr lang="en-US" dirty="0"/>
                    </a:p>
                  </a:txBody>
                  <a:tcPr anchor="b"/>
                </a:tc>
                <a:tc>
                  <a:txBody>
                    <a:bodyPr/>
                    <a:lstStyle/>
                    <a:p>
                      <a:r>
                        <a:rPr lang="en-US" dirty="0" smtClean="0"/>
                        <a:t>CC 3</a:t>
                      </a:r>
                      <a:endParaRPr lang="en-US" dirty="0"/>
                    </a:p>
                  </a:txBody>
                  <a:tcPr anchor="b"/>
                </a:tc>
                <a:tc>
                  <a:txBody>
                    <a:bodyPr/>
                    <a:lstStyle/>
                    <a:p>
                      <a:r>
                        <a:rPr lang="en-US" dirty="0" smtClean="0"/>
                        <a:t>CC 4</a:t>
                      </a:r>
                      <a:endParaRPr lang="en-US" dirty="0"/>
                    </a:p>
                  </a:txBody>
                  <a:tcPr anchor="b"/>
                </a:tc>
                <a:tc>
                  <a:txBody>
                    <a:bodyPr/>
                    <a:lstStyle/>
                    <a:p>
                      <a:r>
                        <a:rPr lang="en-US" dirty="0" smtClean="0"/>
                        <a:t>CC 5</a:t>
                      </a:r>
                      <a:endParaRPr lang="en-US" dirty="0"/>
                    </a:p>
                  </a:txBody>
                  <a:tcPr anchor="b"/>
                </a:tc>
                <a:tc>
                  <a:txBody>
                    <a:bodyPr/>
                    <a:lstStyle/>
                    <a:p>
                      <a:r>
                        <a:rPr lang="en-US" dirty="0" smtClean="0"/>
                        <a:t>CC 6</a:t>
                      </a:r>
                      <a:endParaRPr lang="en-US" dirty="0"/>
                    </a:p>
                  </a:txBody>
                  <a:tcPr anchor="b"/>
                </a:tc>
              </a:tr>
              <a:tr h="370840">
                <a:tc>
                  <a:txBody>
                    <a:bodyPr/>
                    <a:lstStyle/>
                    <a:p>
                      <a:r>
                        <a:rPr lang="en-US" dirty="0" smtClean="0"/>
                        <a:t>ADD   </a:t>
                      </a:r>
                      <a:r>
                        <a:rPr lang="en-US" dirty="0" smtClean="0">
                          <a:solidFill>
                            <a:srgbClr val="FF0000"/>
                          </a:solidFill>
                        </a:rPr>
                        <a:t>R1</a:t>
                      </a:r>
                      <a:r>
                        <a:rPr lang="en-US" dirty="0" smtClean="0"/>
                        <a:t>, R2, R3</a:t>
                      </a:r>
                      <a:endParaRPr lang="en-US" dirty="0"/>
                    </a:p>
                  </a:txBody>
                  <a:tcPr/>
                </a:tc>
                <a:tc>
                  <a:txBody>
                    <a:bodyPr/>
                    <a:lstStyle/>
                    <a:p>
                      <a:r>
                        <a:rPr lang="en-US" dirty="0" smtClean="0"/>
                        <a:t>Instr. </a:t>
                      </a:r>
                      <a:r>
                        <a:rPr lang="en-US" dirty="0" err="1" smtClean="0"/>
                        <a:t>Mem</a:t>
                      </a:r>
                      <a:r>
                        <a:rPr lang="en-US" dirty="0" smtClean="0"/>
                        <a:t>.</a:t>
                      </a:r>
                      <a:endParaRPr lang="en-US" dirty="0"/>
                    </a:p>
                  </a:txBody>
                  <a:tcPr anchor="ctr"/>
                </a:tc>
                <a:tc>
                  <a:txBody>
                    <a:bodyPr/>
                    <a:lstStyle/>
                    <a:p>
                      <a:pPr algn="r"/>
                      <a:r>
                        <a:rPr lang="en-US" dirty="0" smtClean="0"/>
                        <a:t>Read</a:t>
                      </a:r>
                    </a:p>
                    <a:p>
                      <a:pPr algn="r"/>
                      <a:r>
                        <a:rPr lang="en-US" dirty="0" smtClean="0"/>
                        <a:t>R2,</a:t>
                      </a:r>
                    </a:p>
                    <a:p>
                      <a:pPr algn="r"/>
                      <a:r>
                        <a:rPr lang="en-US" dirty="0" smtClean="0"/>
                        <a:t>R3</a:t>
                      </a:r>
                      <a:endParaRPr lang="en-US" dirty="0"/>
                    </a:p>
                  </a:txBody>
                  <a:tcPr anchor="ctr"/>
                </a:tc>
                <a:tc>
                  <a:txBody>
                    <a:bodyPr/>
                    <a:lstStyle/>
                    <a:p>
                      <a:pPr algn="ctr"/>
                      <a:r>
                        <a:rPr lang="en-US" dirty="0" err="1" smtClean="0"/>
                        <a:t>ALU</a:t>
                      </a:r>
                      <a:r>
                        <a:rPr lang="en-US" dirty="0" smtClean="0"/>
                        <a:t> </a:t>
                      </a:r>
                      <a:r>
                        <a:rPr lang="en-US" dirty="0" smtClean="0">
                          <a:solidFill>
                            <a:srgbClr val="FF0000"/>
                          </a:solidFill>
                        </a:rPr>
                        <a:t>R1</a:t>
                      </a:r>
                      <a:endParaRPr lang="en-US" dirty="0">
                        <a:solidFill>
                          <a:srgbClr val="FF0000"/>
                        </a:solidFill>
                      </a:endParaRPr>
                    </a:p>
                  </a:txBody>
                  <a:tcPr anchor="ctr"/>
                </a:tc>
                <a:tc>
                  <a:txBody>
                    <a:bodyPr/>
                    <a:lstStyle/>
                    <a:p>
                      <a:r>
                        <a:rPr lang="en-US" dirty="0" smtClean="0">
                          <a:solidFill>
                            <a:schemeClr val="bg1">
                              <a:lumMod val="75000"/>
                            </a:schemeClr>
                          </a:solidFill>
                        </a:rPr>
                        <a:t>Data </a:t>
                      </a:r>
                      <a:r>
                        <a:rPr lang="en-US" dirty="0" err="1" smtClean="0">
                          <a:solidFill>
                            <a:schemeClr val="bg1">
                              <a:lumMod val="75000"/>
                            </a:schemeClr>
                          </a:solidFill>
                        </a:rPr>
                        <a:t>Mem</a:t>
                      </a:r>
                      <a:r>
                        <a:rPr lang="en-US" dirty="0" smtClean="0">
                          <a:solidFill>
                            <a:schemeClr val="bg1">
                              <a:lumMod val="75000"/>
                            </a:schemeClr>
                          </a:solidFill>
                        </a:rPr>
                        <a:t> </a:t>
                      </a:r>
                      <a:r>
                        <a:rPr lang="en-US" sz="2800" baseline="36000" dirty="0" smtClean="0">
                          <a:solidFill>
                            <a:srgbClr val="FF0000"/>
                          </a:solidFill>
                        </a:rPr>
                        <a:t>R1</a:t>
                      </a:r>
                      <a:endParaRPr lang="en-US" baseline="36000" dirty="0">
                        <a:solidFill>
                          <a:srgbClr val="FF0000"/>
                        </a:solidFill>
                      </a:endParaRPr>
                    </a:p>
                  </a:txBody>
                  <a:tcPr anchor="ctr"/>
                </a:tc>
                <a:tc>
                  <a:txBody>
                    <a:bodyPr/>
                    <a:lstStyle/>
                    <a:p>
                      <a:r>
                        <a:rPr lang="en-US" dirty="0" smtClean="0">
                          <a:solidFill>
                            <a:schemeClr val="tx1"/>
                          </a:solidFill>
                        </a:rPr>
                        <a:t>Write</a:t>
                      </a:r>
                    </a:p>
                    <a:p>
                      <a:r>
                        <a:rPr lang="en-US" dirty="0" smtClean="0">
                          <a:solidFill>
                            <a:schemeClr val="tx1"/>
                          </a:solidFill>
                        </a:rPr>
                        <a:t>R1</a:t>
                      </a:r>
                      <a:endParaRPr lang="en-US" dirty="0">
                        <a:solidFill>
                          <a:schemeClr val="tx1"/>
                        </a:solidFill>
                      </a:endParaRPr>
                    </a:p>
                  </a:txBody>
                  <a:tcPr anchor="ctr"/>
                </a:tc>
                <a:tc>
                  <a:txBody>
                    <a:bodyPr/>
                    <a:lstStyle/>
                    <a:p>
                      <a:endParaRPr lang="en-US"/>
                    </a:p>
                  </a:txBody>
                  <a:tcPr anchor="ctr"/>
                </a:tc>
              </a:tr>
              <a:tr h="370840">
                <a:tc>
                  <a:txBody>
                    <a:bodyPr/>
                    <a:lstStyle/>
                    <a:p>
                      <a:r>
                        <a:rPr lang="en-US" dirty="0" smtClean="0"/>
                        <a:t>SUB   R4, R1, R5</a:t>
                      </a:r>
                    </a:p>
                  </a:txBody>
                  <a:tcPr/>
                </a:tc>
                <a:tc>
                  <a:txBody>
                    <a:bodyPr/>
                    <a:lstStyle/>
                    <a:p>
                      <a:endParaRPr lang="en-US"/>
                    </a:p>
                  </a:txBody>
                  <a:tcPr anchor="ctr"/>
                </a:tc>
                <a:tc>
                  <a:txBody>
                    <a:bodyPr/>
                    <a:lstStyle/>
                    <a:p>
                      <a:r>
                        <a:rPr lang="en-US" dirty="0" smtClean="0"/>
                        <a:t>Instr. </a:t>
                      </a:r>
                      <a:r>
                        <a:rPr lang="en-US" dirty="0" err="1" smtClean="0"/>
                        <a:t>Mem</a:t>
                      </a:r>
                      <a:r>
                        <a:rPr lang="en-US" dirty="0" smtClean="0"/>
                        <a:t>.</a:t>
                      </a:r>
                      <a:endParaRPr lang="en-US" dirty="0"/>
                    </a:p>
                  </a:txBody>
                  <a:tcPr anchor="ctr"/>
                </a:tc>
                <a:tc>
                  <a:txBody>
                    <a:bodyPr/>
                    <a:lstStyle/>
                    <a:p>
                      <a:pPr algn="r"/>
                      <a:r>
                        <a:rPr lang="en-US" dirty="0" smtClean="0"/>
                        <a:t>Read</a:t>
                      </a:r>
                      <a:endParaRPr lang="en-US" baseline="0" dirty="0" smtClean="0"/>
                    </a:p>
                    <a:p>
                      <a:pPr algn="r"/>
                      <a:r>
                        <a:rPr lang="en-US" baseline="0" dirty="0" smtClean="0">
                          <a:solidFill>
                            <a:schemeClr val="tx1"/>
                          </a:solidFill>
                        </a:rPr>
                        <a:t>R5</a:t>
                      </a:r>
                      <a:r>
                        <a:rPr lang="en-US" baseline="0" dirty="0" smtClean="0">
                          <a:solidFill>
                            <a:srgbClr val="FF0000"/>
                          </a:solidFill>
                        </a:rPr>
                        <a:t> </a:t>
                      </a:r>
                      <a:endParaRPr lang="en-US" dirty="0">
                        <a:solidFill>
                          <a:srgbClr val="FF0000"/>
                        </a:solidFill>
                      </a:endParaRPr>
                    </a:p>
                  </a:txBody>
                  <a:tcPr anchor="ctr"/>
                </a:tc>
                <a:tc>
                  <a:txBody>
                    <a:bodyPr/>
                    <a:lstStyle/>
                    <a:p>
                      <a:pPr algn="ctr"/>
                      <a:r>
                        <a:rPr lang="en-US" dirty="0" smtClean="0"/>
                        <a:t>ALU</a:t>
                      </a:r>
                      <a:endParaRPr lang="en-US" dirty="0"/>
                    </a:p>
                  </a:txBody>
                  <a:tcPr anchor="ctr"/>
                </a:tc>
                <a:tc>
                  <a:txBody>
                    <a:bodyPr/>
                    <a:lstStyle/>
                    <a:p>
                      <a:r>
                        <a:rPr lang="en-US" dirty="0" smtClean="0"/>
                        <a:t>Data </a:t>
                      </a:r>
                      <a:r>
                        <a:rPr lang="en-US" dirty="0" err="1" smtClean="0"/>
                        <a:t>Mem</a:t>
                      </a:r>
                      <a:endParaRPr lang="en-US" dirty="0"/>
                    </a:p>
                  </a:txBody>
                  <a:tcPr anchor="ctr"/>
                </a:tc>
                <a:tc>
                  <a:txBody>
                    <a:bodyPr/>
                    <a:lstStyle/>
                    <a:p>
                      <a:r>
                        <a:rPr lang="en-US" dirty="0" smtClean="0"/>
                        <a:t>Write</a:t>
                      </a:r>
                    </a:p>
                    <a:p>
                      <a:r>
                        <a:rPr lang="en-US" dirty="0" smtClean="0"/>
                        <a:t>R4</a:t>
                      </a:r>
                      <a:endParaRPr lang="en-US" dirty="0"/>
                    </a:p>
                  </a:txBody>
                  <a:tcPr anchor="ctr"/>
                </a:tc>
              </a:tr>
              <a:tr h="370840">
                <a:tc>
                  <a:txBody>
                    <a:bodyPr/>
                    <a:lstStyle/>
                    <a:p>
                      <a:r>
                        <a:rPr lang="en-US" dirty="0" smtClean="0"/>
                        <a:t>AND  R6, R1, R7</a:t>
                      </a:r>
                      <a:endParaRPr lang="en-US" dirty="0"/>
                    </a:p>
                  </a:txBody>
                  <a:tcPr/>
                </a:tc>
                <a:tc>
                  <a:txBody>
                    <a:bodyPr/>
                    <a:lstStyle/>
                    <a:p>
                      <a:endParaRPr lang="en-US"/>
                    </a:p>
                  </a:txBody>
                  <a:tcPr anchor="ctr"/>
                </a:tc>
                <a:tc>
                  <a:txBody>
                    <a:bodyPr/>
                    <a:lstStyle/>
                    <a:p>
                      <a:endParaRPr lang="en-US"/>
                    </a:p>
                  </a:txBody>
                  <a:tcPr anchor="ctr"/>
                </a:tc>
                <a:tc>
                  <a:txBody>
                    <a:bodyPr/>
                    <a:lstStyle/>
                    <a:p>
                      <a:r>
                        <a:rPr lang="en-US" dirty="0" smtClean="0"/>
                        <a:t>Instr. </a:t>
                      </a:r>
                      <a:r>
                        <a:rPr lang="en-US" dirty="0" err="1" smtClean="0"/>
                        <a:t>Mem</a:t>
                      </a:r>
                      <a:r>
                        <a:rPr lang="en-US" dirty="0" smtClean="0"/>
                        <a:t>.</a:t>
                      </a:r>
                      <a:endParaRPr lang="en-US" dirty="0"/>
                    </a:p>
                  </a:txBody>
                  <a:tcPr anchor="ctr"/>
                </a:tc>
                <a:tc>
                  <a:txBody>
                    <a:bodyPr/>
                    <a:lstStyle/>
                    <a:p>
                      <a:pPr algn="r"/>
                      <a:r>
                        <a:rPr lang="en-US" dirty="0" smtClean="0"/>
                        <a:t>Read</a:t>
                      </a:r>
                    </a:p>
                    <a:p>
                      <a:pPr algn="r"/>
                      <a:r>
                        <a:rPr lang="en-US" dirty="0" smtClean="0"/>
                        <a:t>R7</a:t>
                      </a:r>
                      <a:endParaRPr lang="en-US" dirty="0"/>
                    </a:p>
                  </a:txBody>
                  <a:tcPr anchor="ctr"/>
                </a:tc>
                <a:tc>
                  <a:txBody>
                    <a:bodyPr/>
                    <a:lstStyle/>
                    <a:p>
                      <a:pPr algn="ctr"/>
                      <a:r>
                        <a:rPr lang="en-US" dirty="0" smtClean="0"/>
                        <a:t>ALU</a:t>
                      </a:r>
                      <a:endParaRPr lang="en-US" dirty="0"/>
                    </a:p>
                  </a:txBody>
                  <a:tcPr anchor="ctr"/>
                </a:tc>
                <a:tc>
                  <a:txBody>
                    <a:bodyPr/>
                    <a:lstStyle/>
                    <a:p>
                      <a:r>
                        <a:rPr lang="en-US" dirty="0" smtClean="0"/>
                        <a:t>Data </a:t>
                      </a:r>
                      <a:r>
                        <a:rPr lang="en-US" dirty="0" err="1" smtClean="0"/>
                        <a:t>Mem</a:t>
                      </a:r>
                      <a:endParaRPr lang="en-US" dirty="0"/>
                    </a:p>
                  </a:txBody>
                  <a:tcPr anchor="ctr"/>
                </a:tc>
              </a:tr>
              <a:tr h="370840">
                <a:tc>
                  <a:txBody>
                    <a:bodyPr/>
                    <a:lstStyle/>
                    <a:p>
                      <a:r>
                        <a:rPr lang="en-US" dirty="0" smtClean="0"/>
                        <a:t>OR</a:t>
                      </a:r>
                      <a:r>
                        <a:rPr lang="en-US" baseline="0" dirty="0" smtClean="0"/>
                        <a:t>     R8, R1, R9</a:t>
                      </a:r>
                      <a:endParaRPr lang="en-US" dirty="0"/>
                    </a:p>
                  </a:txBody>
                  <a:tcPr/>
                </a:tc>
                <a:tc>
                  <a:txBody>
                    <a:bodyPr/>
                    <a:lstStyle/>
                    <a:p>
                      <a:endParaRPr lang="en-US"/>
                    </a:p>
                  </a:txBody>
                  <a:tcPr anchor="ctr"/>
                </a:tc>
                <a:tc>
                  <a:txBody>
                    <a:bodyPr/>
                    <a:lstStyle/>
                    <a:p>
                      <a:endParaRPr lang="en-US"/>
                    </a:p>
                  </a:txBody>
                  <a:tcPr anchor="ctr"/>
                </a:tc>
                <a:tc>
                  <a:txBody>
                    <a:bodyPr/>
                    <a:lstStyle/>
                    <a:p>
                      <a:endParaRPr lang="en-US" dirty="0"/>
                    </a:p>
                  </a:txBody>
                  <a:tcPr anchor="ctr"/>
                </a:tc>
                <a:tc>
                  <a:txBody>
                    <a:bodyPr/>
                    <a:lstStyle/>
                    <a:p>
                      <a:r>
                        <a:rPr lang="en-US" dirty="0" smtClean="0"/>
                        <a:t>Instr. </a:t>
                      </a:r>
                      <a:r>
                        <a:rPr lang="en-US" dirty="0" err="1" smtClean="0"/>
                        <a:t>Mem</a:t>
                      </a:r>
                      <a:r>
                        <a:rPr lang="en-US" dirty="0" smtClean="0"/>
                        <a:t>.</a:t>
                      </a:r>
                      <a:endParaRPr lang="en-US" dirty="0"/>
                    </a:p>
                  </a:txBody>
                  <a:tcPr anchor="ctr"/>
                </a:tc>
                <a:tc>
                  <a:txBody>
                    <a:bodyPr/>
                    <a:lstStyle/>
                    <a:p>
                      <a:pPr algn="r"/>
                      <a:r>
                        <a:rPr lang="en-US" dirty="0" smtClean="0"/>
                        <a:t>Read</a:t>
                      </a:r>
                    </a:p>
                    <a:p>
                      <a:pPr algn="r"/>
                      <a:r>
                        <a:rPr lang="en-US" dirty="0" smtClean="0"/>
                        <a:t>R1,</a:t>
                      </a:r>
                    </a:p>
                    <a:p>
                      <a:pPr algn="r"/>
                      <a:r>
                        <a:rPr lang="en-US" dirty="0" smtClean="0"/>
                        <a:t>R9</a:t>
                      </a:r>
                      <a:endParaRPr lang="en-US" dirty="0"/>
                    </a:p>
                  </a:txBody>
                  <a:tcPr anchor="ctr"/>
                </a:tc>
                <a:tc>
                  <a:txBody>
                    <a:bodyPr/>
                    <a:lstStyle/>
                    <a:p>
                      <a:pPr algn="ctr"/>
                      <a:r>
                        <a:rPr lang="en-US" dirty="0" smtClean="0"/>
                        <a:t>ALU</a:t>
                      </a:r>
                      <a:endParaRPr lang="en-US" dirty="0"/>
                    </a:p>
                  </a:txBody>
                  <a:tcPr anchor="ctr"/>
                </a:tc>
              </a:tr>
              <a:tr h="370840">
                <a:tc>
                  <a:txBody>
                    <a:bodyPr/>
                    <a:lstStyle/>
                    <a:p>
                      <a:r>
                        <a:rPr lang="en-US" dirty="0" smtClean="0"/>
                        <a:t>XOR</a:t>
                      </a:r>
                      <a:r>
                        <a:rPr lang="en-US" baseline="0" dirty="0" smtClean="0"/>
                        <a:t> </a:t>
                      </a:r>
                      <a:r>
                        <a:rPr lang="en-US" dirty="0" smtClean="0"/>
                        <a:t>R10, R1, R11</a:t>
                      </a:r>
                      <a:endParaRPr lang="en-US" dirty="0"/>
                    </a:p>
                  </a:txBody>
                  <a:tcPr/>
                </a:tc>
                <a:tc>
                  <a:txBody>
                    <a:bodyPr/>
                    <a:lstStyle/>
                    <a:p>
                      <a:endParaRPr lang="en-US"/>
                    </a:p>
                  </a:txBody>
                  <a:tcPr anchor="ctr"/>
                </a:tc>
                <a:tc>
                  <a:txBody>
                    <a:bodyPr/>
                    <a:lstStyle/>
                    <a:p>
                      <a:endParaRPr lang="en-US"/>
                    </a:p>
                  </a:txBody>
                  <a:tcPr anchor="ctr"/>
                </a:tc>
                <a:tc>
                  <a:txBody>
                    <a:bodyPr/>
                    <a:lstStyle/>
                    <a:p>
                      <a:endParaRPr lang="en-US"/>
                    </a:p>
                  </a:txBody>
                  <a:tcPr anchor="ctr"/>
                </a:tc>
                <a:tc>
                  <a:txBody>
                    <a:bodyPr/>
                    <a:lstStyle/>
                    <a:p>
                      <a:endParaRPr lang="en-US" dirty="0"/>
                    </a:p>
                  </a:txBody>
                  <a:tcPr anchor="ctr"/>
                </a:tc>
                <a:tc>
                  <a:txBody>
                    <a:bodyPr/>
                    <a:lstStyle/>
                    <a:p>
                      <a:r>
                        <a:rPr lang="en-US" dirty="0" smtClean="0"/>
                        <a:t>Instr. </a:t>
                      </a:r>
                      <a:r>
                        <a:rPr lang="en-US" dirty="0" err="1" smtClean="0"/>
                        <a:t>Mem</a:t>
                      </a:r>
                      <a:r>
                        <a:rPr lang="en-US" dirty="0" smtClean="0"/>
                        <a:t>.</a:t>
                      </a:r>
                      <a:endParaRPr lang="en-US" dirty="0"/>
                    </a:p>
                  </a:txBody>
                  <a:tcPr anchor="ctr"/>
                </a:tc>
                <a:tc>
                  <a:txBody>
                    <a:bodyPr/>
                    <a:lstStyle/>
                    <a:p>
                      <a:pPr algn="r"/>
                      <a:r>
                        <a:rPr lang="en-US" dirty="0" smtClean="0"/>
                        <a:t>Read</a:t>
                      </a:r>
                    </a:p>
                    <a:p>
                      <a:pPr algn="r"/>
                      <a:r>
                        <a:rPr lang="en-US" dirty="0" smtClean="0"/>
                        <a:t>R1,R11</a:t>
                      </a:r>
                      <a:endParaRPr lang="en-US" dirty="0"/>
                    </a:p>
                  </a:txBody>
                  <a:tcPr anchor="ctr"/>
                </a:tc>
              </a:tr>
            </a:tbl>
          </a:graphicData>
        </a:graphic>
      </p:graphicFrame>
      <p:cxnSp>
        <p:nvCxnSpPr>
          <p:cNvPr id="5" name="Straight Arrow Connector 4"/>
          <p:cNvCxnSpPr/>
          <p:nvPr/>
        </p:nvCxnSpPr>
        <p:spPr>
          <a:xfrm>
            <a:off x="2286011" y="1657342"/>
            <a:ext cx="6286489"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368300" y="2150533"/>
            <a:ext cx="0" cy="362161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rot="5400000">
            <a:off x="-1786855" y="3895607"/>
            <a:ext cx="4055279" cy="369332"/>
          </a:xfrm>
          <a:prstGeom prst="rect">
            <a:avLst/>
          </a:prstGeom>
          <a:noFill/>
        </p:spPr>
        <p:txBody>
          <a:bodyPr wrap="none" rtlCol="0">
            <a:spAutoFit/>
          </a:bodyPr>
          <a:lstStyle/>
          <a:p>
            <a:r>
              <a:rPr lang="en-US" dirty="0" smtClean="0"/>
              <a:t>Program execution order (in instructions)</a:t>
            </a:r>
            <a:endParaRPr lang="en-US" dirty="0"/>
          </a:p>
        </p:txBody>
      </p:sp>
      <p:sp>
        <p:nvSpPr>
          <p:cNvPr id="10" name="TextBox 9"/>
          <p:cNvSpPr txBox="1"/>
          <p:nvPr/>
        </p:nvSpPr>
        <p:spPr>
          <a:xfrm>
            <a:off x="2198538" y="1318145"/>
            <a:ext cx="2152828" cy="369332"/>
          </a:xfrm>
          <a:prstGeom prst="rect">
            <a:avLst/>
          </a:prstGeom>
          <a:noFill/>
        </p:spPr>
        <p:txBody>
          <a:bodyPr wrap="none" rtlCol="0">
            <a:spAutoFit/>
          </a:bodyPr>
          <a:lstStyle/>
          <a:p>
            <a:r>
              <a:rPr lang="en-US" dirty="0" smtClean="0"/>
              <a:t>Time (in clock cycles)</a:t>
            </a:r>
            <a:endParaRPr lang="en-US" dirty="0"/>
          </a:p>
        </p:txBody>
      </p:sp>
      <p:cxnSp>
        <p:nvCxnSpPr>
          <p:cNvPr id="18" name="Straight Arrow Connector 17"/>
          <p:cNvCxnSpPr/>
          <p:nvPr/>
        </p:nvCxnSpPr>
        <p:spPr>
          <a:xfrm>
            <a:off x="6897135" y="2878667"/>
            <a:ext cx="519665" cy="183303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6897135" y="2878667"/>
            <a:ext cx="1136791" cy="240829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2988749" y="6417738"/>
            <a:ext cx="3430634" cy="369332"/>
          </a:xfrm>
          <a:prstGeom prst="rect">
            <a:avLst/>
          </a:prstGeom>
          <a:noFill/>
        </p:spPr>
        <p:txBody>
          <a:bodyPr wrap="none" rtlCol="0">
            <a:spAutoFit/>
          </a:bodyPr>
          <a:lstStyle/>
          <a:p>
            <a:r>
              <a:rPr lang="en-US" dirty="0" smtClean="0"/>
              <a:t>Result needed after it arrives at R1</a:t>
            </a:r>
            <a:endParaRPr lang="en-US" dirty="0"/>
          </a:p>
        </p:txBody>
      </p:sp>
      <p:cxnSp>
        <p:nvCxnSpPr>
          <p:cNvPr id="25" name="Straight Arrow Connector 24"/>
          <p:cNvCxnSpPr/>
          <p:nvPr/>
        </p:nvCxnSpPr>
        <p:spPr>
          <a:xfrm>
            <a:off x="2413011" y="6515112"/>
            <a:ext cx="609600" cy="16086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54333" y="1727205"/>
            <a:ext cx="0" cy="3776128"/>
          </a:xfrm>
          <a:prstGeom prst="line">
            <a:avLst/>
          </a:prstGeom>
          <a:ln>
            <a:solidFill>
              <a:srgbClr val="000000"/>
            </a:solidFill>
            <a:prstDash val="dash"/>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5324593" y="2718741"/>
            <a:ext cx="542807" cy="57479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5486400" y="3361267"/>
            <a:ext cx="381000" cy="93133"/>
          </a:xfrm>
          <a:prstGeom prst="straightConnector1">
            <a:avLst/>
          </a:prstGeom>
          <a:ln>
            <a:solidFill>
              <a:schemeClr val="tx1"/>
            </a:solidFill>
            <a:prstDash val="solid"/>
            <a:headEnd type="none"/>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6553200" y="4076700"/>
            <a:ext cx="406400" cy="55033"/>
          </a:xfrm>
          <a:prstGeom prst="straightConnector1">
            <a:avLst/>
          </a:prstGeom>
          <a:ln>
            <a:solidFill>
              <a:srgbClr val="292929"/>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6317783" y="2718741"/>
            <a:ext cx="641817" cy="129445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2421472" y="5964751"/>
            <a:ext cx="609600" cy="16086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2988744" y="5731905"/>
            <a:ext cx="3598324" cy="646331"/>
          </a:xfrm>
          <a:prstGeom prst="rect">
            <a:avLst/>
          </a:prstGeom>
          <a:noFill/>
        </p:spPr>
        <p:txBody>
          <a:bodyPr wrap="square" rtlCol="0">
            <a:spAutoFit/>
          </a:bodyPr>
          <a:lstStyle/>
          <a:p>
            <a:r>
              <a:rPr lang="en-US" dirty="0" smtClean="0"/>
              <a:t>Result obtained </a:t>
            </a:r>
            <a:r>
              <a:rPr lang="en-US" dirty="0" smtClean="0">
                <a:solidFill>
                  <a:srgbClr val="FF0000"/>
                </a:solidFill>
              </a:rPr>
              <a:t>from within pipeline </a:t>
            </a:r>
            <a:r>
              <a:rPr lang="en-US" dirty="0" smtClean="0"/>
              <a:t>not </a:t>
            </a:r>
            <a:r>
              <a:rPr lang="en-US" dirty="0" err="1" smtClean="0"/>
              <a:t>Reg</a:t>
            </a:r>
            <a:r>
              <a:rPr lang="en-US" dirty="0" smtClean="0"/>
              <a:t> File via pointer “translation”</a:t>
            </a:r>
            <a:endParaRPr lang="en-US" dirty="0"/>
          </a:p>
        </p:txBody>
      </p:sp>
      <p:sp>
        <p:nvSpPr>
          <p:cNvPr id="34" name="Rounded Rectangle 33"/>
          <p:cNvSpPr/>
          <p:nvPr/>
        </p:nvSpPr>
        <p:spPr>
          <a:xfrm>
            <a:off x="2286000" y="5731905"/>
            <a:ext cx="4368800" cy="1055165"/>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r>
              <a:rPr lang="en-US" smtClean="0"/>
              <a:t>© 2017 by George B. Adams III</a:t>
            </a:r>
            <a:endParaRPr lang="en-US"/>
          </a:p>
        </p:txBody>
      </p:sp>
      <p:sp>
        <p:nvSpPr>
          <p:cNvPr id="4" name="Slide Number Placeholder 3"/>
          <p:cNvSpPr>
            <a:spLocks noGrp="1"/>
          </p:cNvSpPr>
          <p:nvPr>
            <p:ph type="sldNum" sz="quarter" idx="12"/>
          </p:nvPr>
        </p:nvSpPr>
        <p:spPr/>
        <p:txBody>
          <a:bodyPr/>
          <a:lstStyle/>
          <a:p>
            <a:fld id="{F616CA18-62AE-B34C-A151-070DF961BCFA}" type="slidenum">
              <a:rPr lang="en-US" smtClean="0"/>
              <a:pPr/>
              <a:t>39</a:t>
            </a:fld>
            <a:endParaRPr lang="en-US"/>
          </a:p>
        </p:txBody>
      </p:sp>
    </p:spTree>
    <p:extLst>
      <p:ext uri="{BB962C8B-B14F-4D97-AF65-F5344CB8AC3E}">
        <p14:creationId xmlns:p14="http://schemas.microsoft.com/office/powerpoint/2010/main" val="12848285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C</a:t>
            </a:r>
            <a:r>
              <a:rPr lang="en-US" sz="3600" dirty="0" smtClean="0"/>
              <a:t>onservative solution to control hazard – stall</a:t>
            </a:r>
            <a:endParaRPr lang="en-US" sz="3600" dirty="0"/>
          </a:p>
        </p:txBody>
      </p:sp>
      <p:sp>
        <p:nvSpPr>
          <p:cNvPr id="3" name="Content Placeholder 2"/>
          <p:cNvSpPr>
            <a:spLocks noGrp="1"/>
          </p:cNvSpPr>
          <p:nvPr>
            <p:ph idx="1"/>
          </p:nvPr>
        </p:nvSpPr>
        <p:spPr>
          <a:xfrm>
            <a:off x="457200" y="1280507"/>
            <a:ext cx="8485104" cy="5318045"/>
          </a:xfrm>
        </p:spPr>
        <p:txBody>
          <a:bodyPr>
            <a:normAutofit fontScale="85000" lnSpcReduction="10000"/>
          </a:bodyPr>
          <a:lstStyle/>
          <a:p>
            <a:r>
              <a:rPr lang="en-US" dirty="0" smtClean="0">
                <a:solidFill>
                  <a:srgbClr val="0000FF"/>
                </a:solidFill>
              </a:rPr>
              <a:t>Stall</a:t>
            </a:r>
            <a:r>
              <a:rPr lang="en-US" dirty="0" smtClean="0"/>
              <a:t> – just wait to fetch until </a:t>
            </a:r>
            <a:r>
              <a:rPr lang="en-US" dirty="0" err="1" smtClean="0"/>
              <a:t>next_instruction_address</a:t>
            </a:r>
            <a:r>
              <a:rPr lang="en-US" dirty="0" smtClean="0"/>
              <a:t> is known for sure; called </a:t>
            </a:r>
            <a:r>
              <a:rPr lang="en-US" dirty="0" smtClean="0">
                <a:solidFill>
                  <a:srgbClr val="0000FF"/>
                </a:solidFill>
              </a:rPr>
              <a:t>resolving the branch</a:t>
            </a:r>
            <a:endParaRPr lang="en-US" dirty="0" smtClean="0"/>
          </a:p>
          <a:p>
            <a:r>
              <a:rPr lang="en-US" dirty="0" smtClean="0"/>
              <a:t>Reduce wait by reducing duration of stall</a:t>
            </a:r>
          </a:p>
          <a:p>
            <a:r>
              <a:rPr lang="en-US" dirty="0" smtClean="0"/>
              <a:t>Reduce time to </a:t>
            </a:r>
            <a:r>
              <a:rPr lang="en-US" dirty="0" smtClean="0">
                <a:solidFill>
                  <a:srgbClr val="0000FF"/>
                </a:solidFill>
              </a:rPr>
              <a:t>resolve</a:t>
            </a:r>
            <a:r>
              <a:rPr lang="en-US" dirty="0" smtClean="0"/>
              <a:t> MIPS </a:t>
            </a:r>
            <a:r>
              <a:rPr lang="en-US" dirty="0"/>
              <a:t>instruction </a:t>
            </a:r>
            <a:r>
              <a:rPr lang="en-US" dirty="0" err="1" smtClean="0">
                <a:solidFill>
                  <a:srgbClr val="0000FF"/>
                </a:solidFill>
              </a:rPr>
              <a:t>beq</a:t>
            </a:r>
            <a:r>
              <a:rPr lang="en-US" dirty="0" smtClean="0">
                <a:solidFill>
                  <a:srgbClr val="0000FF"/>
                </a:solidFill>
              </a:rPr>
              <a:t> </a:t>
            </a:r>
            <a:r>
              <a:rPr lang="en-US" dirty="0">
                <a:solidFill>
                  <a:srgbClr val="0000FF"/>
                </a:solidFill>
              </a:rPr>
              <a:t>$3, $4, 20  </a:t>
            </a:r>
            <a:r>
              <a:rPr lang="en-US" sz="2600" dirty="0"/>
              <a:t>(branch if </a:t>
            </a:r>
            <a:r>
              <a:rPr lang="en-US" sz="2600" dirty="0" smtClean="0"/>
              <a:t>equal)</a:t>
            </a:r>
            <a:endParaRPr lang="en-US" dirty="0">
              <a:solidFill>
                <a:srgbClr val="0000FF"/>
              </a:solidFill>
            </a:endParaRPr>
          </a:p>
          <a:p>
            <a:pPr lvl="1"/>
            <a:r>
              <a:rPr lang="en-US" dirty="0" smtClean="0"/>
              <a:t>Add circuitry to the ID stage to compare registers and </a:t>
            </a:r>
            <a:r>
              <a:rPr lang="en-US" dirty="0"/>
              <a:t>compute branch target </a:t>
            </a:r>
            <a:r>
              <a:rPr lang="en-US" dirty="0" smtClean="0"/>
              <a:t>address (resolve), then </a:t>
            </a:r>
            <a:r>
              <a:rPr lang="en-US" dirty="0"/>
              <a:t>update </a:t>
            </a:r>
            <a:r>
              <a:rPr lang="en-US" dirty="0" smtClean="0"/>
              <a:t>PC</a:t>
            </a:r>
            <a:endParaRPr lang="en-US" dirty="0"/>
          </a:p>
          <a:p>
            <a:pPr lvl="1"/>
            <a:r>
              <a:rPr lang="en-US" dirty="0" smtClean="0"/>
              <a:t>Actual </a:t>
            </a:r>
            <a:r>
              <a:rPr lang="en-US" dirty="0" err="1" smtClean="0"/>
              <a:t>next_instruction_address</a:t>
            </a:r>
            <a:r>
              <a:rPr lang="en-US" dirty="0" smtClean="0"/>
              <a:t> now known in ID stage rather than waiting until EX state:  1 clock cycle sooner</a:t>
            </a:r>
          </a:p>
          <a:p>
            <a:pPr lvl="1"/>
            <a:r>
              <a:rPr lang="en-US" dirty="0" smtClean="0"/>
              <a:t>Still, </a:t>
            </a:r>
            <a:r>
              <a:rPr lang="en-US" dirty="0"/>
              <a:t>IF </a:t>
            </a:r>
            <a:r>
              <a:rPr lang="en-US" dirty="0" smtClean="0"/>
              <a:t>stage will fetch </a:t>
            </a:r>
            <a:r>
              <a:rPr lang="en-US" dirty="0"/>
              <a:t>at </a:t>
            </a:r>
            <a:r>
              <a:rPr lang="en-US" dirty="0" err="1" smtClean="0"/>
              <a:t>default_next</a:t>
            </a:r>
            <a:r>
              <a:rPr lang="en-US" dirty="0" smtClean="0"/>
              <a:t> after the branch instruction is fetched, even when branch is ultimately taken</a:t>
            </a:r>
            <a:endParaRPr lang="en-US" dirty="0"/>
          </a:p>
          <a:p>
            <a:r>
              <a:rPr lang="en-US" dirty="0" smtClean="0"/>
              <a:t>Many ISA or pipeline designs </a:t>
            </a:r>
            <a:r>
              <a:rPr lang="en-US" dirty="0"/>
              <a:t>cannot resolve by </a:t>
            </a:r>
            <a:r>
              <a:rPr lang="en-US" dirty="0" smtClean="0"/>
              <a:t>ID stage</a:t>
            </a:r>
            <a:endParaRPr lang="en-US" dirty="0"/>
          </a:p>
          <a:p>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4</a:t>
            </a:fld>
            <a:endParaRPr lang="en-US"/>
          </a:p>
        </p:txBody>
      </p:sp>
    </p:spTree>
    <p:extLst>
      <p:ext uri="{BB962C8B-B14F-4D97-AF65-F5344CB8AC3E}">
        <p14:creationId xmlns:p14="http://schemas.microsoft.com/office/powerpoint/2010/main" val="992446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To </a:t>
            </a:r>
            <a:r>
              <a:rPr lang="en-US" sz="3600" dirty="0" smtClean="0">
                <a:solidFill>
                  <a:srgbClr val="0432FF"/>
                </a:solidFill>
              </a:rPr>
              <a:t>implement</a:t>
            </a:r>
            <a:r>
              <a:rPr lang="en-US" sz="3600" dirty="0" smtClean="0"/>
              <a:t> and </a:t>
            </a:r>
            <a:r>
              <a:rPr lang="en-US" sz="3600" dirty="0" smtClean="0">
                <a:solidFill>
                  <a:srgbClr val="7030A0"/>
                </a:solidFill>
              </a:rPr>
              <a:t>operate</a:t>
            </a:r>
            <a:r>
              <a:rPr lang="en-US" sz="3600" dirty="0" smtClean="0"/>
              <a:t> forwarding</a:t>
            </a:r>
            <a:endParaRPr lang="en-US" sz="3600" dirty="0"/>
          </a:p>
        </p:txBody>
      </p:sp>
      <p:sp>
        <p:nvSpPr>
          <p:cNvPr id="4" name="Content Placeholder 3"/>
          <p:cNvSpPr>
            <a:spLocks noGrp="1"/>
          </p:cNvSpPr>
          <p:nvPr>
            <p:ph idx="1"/>
          </p:nvPr>
        </p:nvSpPr>
        <p:spPr>
          <a:xfrm>
            <a:off x="457200" y="1175926"/>
            <a:ext cx="8229600" cy="5428074"/>
          </a:xfrm>
        </p:spPr>
        <p:txBody>
          <a:bodyPr>
            <a:normAutofit fontScale="77500" lnSpcReduction="20000"/>
          </a:bodyPr>
          <a:lstStyle/>
          <a:p>
            <a:r>
              <a:rPr lang="en-US" dirty="0">
                <a:solidFill>
                  <a:srgbClr val="0432FF"/>
                </a:solidFill>
              </a:rPr>
              <a:t>T</a:t>
            </a:r>
            <a:r>
              <a:rPr lang="en-US" dirty="0" smtClean="0">
                <a:solidFill>
                  <a:srgbClr val="0432FF"/>
                </a:solidFill>
              </a:rPr>
              <a:t>o all pipeline registers after </a:t>
            </a:r>
            <a:r>
              <a:rPr lang="en-US" dirty="0">
                <a:solidFill>
                  <a:srgbClr val="0432FF"/>
                </a:solidFill>
              </a:rPr>
              <a:t>ID stage </a:t>
            </a:r>
            <a:r>
              <a:rPr lang="en-US" dirty="0" smtClean="0">
                <a:solidFill>
                  <a:srgbClr val="0432FF"/>
                </a:solidFill>
              </a:rPr>
              <a:t>add </a:t>
            </a:r>
            <a:r>
              <a:rPr lang="en-US" dirty="0">
                <a:solidFill>
                  <a:srgbClr val="0432FF"/>
                </a:solidFill>
              </a:rPr>
              <a:t>k+1 “label” </a:t>
            </a:r>
            <a:r>
              <a:rPr lang="en-US" dirty="0" smtClean="0">
                <a:solidFill>
                  <a:srgbClr val="0432FF"/>
                </a:solidFill>
              </a:rPr>
              <a:t>bits</a:t>
            </a:r>
          </a:p>
          <a:p>
            <a:r>
              <a:rPr lang="en-US" dirty="0" smtClean="0">
                <a:solidFill>
                  <a:srgbClr val="0432FF"/>
                </a:solidFill>
              </a:rPr>
              <a:t>ID stage builds the label as follows</a:t>
            </a:r>
          </a:p>
          <a:p>
            <a:pPr lvl="1"/>
            <a:r>
              <a:rPr lang="en-US" dirty="0" smtClean="0">
                <a:solidFill>
                  <a:srgbClr val="0432FF"/>
                </a:solidFill>
              </a:rPr>
              <a:t>1 bit flag saying “instr. result goes to the register unit,” </a:t>
            </a:r>
            <a:r>
              <a:rPr lang="en-US" u="sng" dirty="0" smtClean="0">
                <a:solidFill>
                  <a:srgbClr val="0432FF"/>
                </a:solidFill>
              </a:rPr>
              <a:t>or Not</a:t>
            </a:r>
          </a:p>
          <a:p>
            <a:pPr lvl="1"/>
            <a:r>
              <a:rPr lang="en-US" dirty="0" smtClean="0">
                <a:solidFill>
                  <a:srgbClr val="0432FF"/>
                </a:solidFill>
              </a:rPr>
              <a:t>k bits to hold the pointer to the intended destination register (a copy of the destination field in the instruction itself)</a:t>
            </a:r>
          </a:p>
          <a:p>
            <a:r>
              <a:rPr lang="en-US" dirty="0" smtClean="0">
                <a:solidFill>
                  <a:srgbClr val="7030A0"/>
                </a:solidFill>
              </a:rPr>
              <a:t>Each following stage propagates this label without change</a:t>
            </a:r>
          </a:p>
          <a:p>
            <a:r>
              <a:rPr lang="en-US" dirty="0" smtClean="0">
                <a:solidFill>
                  <a:srgbClr val="7030A0"/>
                </a:solidFill>
              </a:rPr>
              <a:t>When label reaches WB stage</a:t>
            </a:r>
          </a:p>
          <a:p>
            <a:pPr lvl="1"/>
            <a:r>
              <a:rPr lang="en-US" dirty="0" smtClean="0">
                <a:solidFill>
                  <a:srgbClr val="7030A0"/>
                </a:solidFill>
              </a:rPr>
              <a:t>Store result in register unit, if flag says to, then destroy label</a:t>
            </a:r>
          </a:p>
          <a:p>
            <a:pPr lvl="1"/>
            <a:endParaRPr lang="en-US" dirty="0" smtClean="0">
              <a:solidFill>
                <a:srgbClr val="0432FF"/>
              </a:solidFill>
            </a:endParaRPr>
          </a:p>
          <a:p>
            <a:r>
              <a:rPr lang="en-US" dirty="0">
                <a:solidFill>
                  <a:srgbClr val="0432FF"/>
                </a:solidFill>
              </a:rPr>
              <a:t>I</a:t>
            </a:r>
            <a:r>
              <a:rPr lang="en-US" dirty="0" smtClean="0">
                <a:solidFill>
                  <a:srgbClr val="0432FF"/>
                </a:solidFill>
              </a:rPr>
              <a:t>n the ID stage</a:t>
            </a:r>
          </a:p>
          <a:p>
            <a:pPr lvl="1"/>
            <a:r>
              <a:rPr lang="en-US" dirty="0">
                <a:solidFill>
                  <a:srgbClr val="0432FF"/>
                </a:solidFill>
              </a:rPr>
              <a:t>A</a:t>
            </a:r>
            <a:r>
              <a:rPr lang="en-US" dirty="0" smtClean="0">
                <a:solidFill>
                  <a:srgbClr val="0432FF"/>
                </a:solidFill>
              </a:rPr>
              <a:t>dd logic and wires to match each operand pointer from the </a:t>
            </a:r>
            <a:r>
              <a:rPr lang="en-US" dirty="0">
                <a:solidFill>
                  <a:srgbClr val="0432FF"/>
                </a:solidFill>
              </a:rPr>
              <a:t>decoded instruction with </a:t>
            </a:r>
            <a:r>
              <a:rPr lang="en-US" dirty="0" smtClean="0">
                <a:solidFill>
                  <a:srgbClr val="0432FF"/>
                </a:solidFill>
              </a:rPr>
              <a:t>every </a:t>
            </a:r>
            <a:r>
              <a:rPr lang="en-US" dirty="0">
                <a:solidFill>
                  <a:srgbClr val="0432FF"/>
                </a:solidFill>
              </a:rPr>
              <a:t>label in the </a:t>
            </a:r>
            <a:r>
              <a:rPr lang="en-US" dirty="0" smtClean="0">
                <a:solidFill>
                  <a:srgbClr val="0432FF"/>
                </a:solidFill>
              </a:rPr>
              <a:t>pipeline</a:t>
            </a:r>
          </a:p>
          <a:p>
            <a:r>
              <a:rPr lang="en-US" dirty="0" smtClean="0">
                <a:solidFill>
                  <a:srgbClr val="7030A0"/>
                </a:solidFill>
              </a:rPr>
              <a:t>For every instruction passing through ID</a:t>
            </a:r>
          </a:p>
          <a:p>
            <a:pPr lvl="1"/>
            <a:r>
              <a:rPr lang="en-US" dirty="0" smtClean="0">
                <a:solidFill>
                  <a:srgbClr val="7030A0"/>
                </a:solidFill>
              </a:rPr>
              <a:t>If pointer/label match(</a:t>
            </a:r>
            <a:r>
              <a:rPr lang="en-US" dirty="0" err="1" smtClean="0">
                <a:solidFill>
                  <a:srgbClr val="7030A0"/>
                </a:solidFill>
              </a:rPr>
              <a:t>es</a:t>
            </a:r>
            <a:r>
              <a:rPr lang="en-US" dirty="0" smtClean="0">
                <a:solidFill>
                  <a:srgbClr val="7030A0"/>
                </a:solidFill>
              </a:rPr>
              <a:t>) found, then remap ALU operand physical source away from the register unit and to the next-clock-cycle location of the operand value in pipeline registers</a:t>
            </a:r>
            <a:endParaRPr lang="en-US" dirty="0"/>
          </a:p>
        </p:txBody>
      </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40</a:t>
            </a:fld>
            <a:endParaRPr lang="en-US"/>
          </a:p>
        </p:txBody>
      </p:sp>
    </p:spTree>
    <p:extLst>
      <p:ext uri="{BB962C8B-B14F-4D97-AF65-F5344CB8AC3E}">
        <p14:creationId xmlns:p14="http://schemas.microsoft.com/office/powerpoint/2010/main" val="1164596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50" y="96839"/>
            <a:ext cx="8947150" cy="745196"/>
          </a:xfrm>
        </p:spPr>
        <p:txBody>
          <a:bodyPr>
            <a:normAutofit/>
          </a:bodyPr>
          <a:lstStyle/>
          <a:p>
            <a:r>
              <a:rPr lang="en-US" sz="3000" dirty="0" smtClean="0">
                <a:solidFill>
                  <a:srgbClr val="FF0000"/>
                </a:solidFill>
              </a:rPr>
              <a:t>Name dependence </a:t>
            </a:r>
            <a:r>
              <a:rPr lang="en-US" sz="3000" dirty="0" smtClean="0"/>
              <a:t>– dependence without value flow</a:t>
            </a:r>
            <a:endParaRPr lang="en-US" sz="3000" dirty="0"/>
          </a:p>
        </p:txBody>
      </p:sp>
      <p:sp>
        <p:nvSpPr>
          <p:cNvPr id="3" name="Content Placeholder 2"/>
          <p:cNvSpPr>
            <a:spLocks noGrp="1"/>
          </p:cNvSpPr>
          <p:nvPr>
            <p:ph idx="1"/>
          </p:nvPr>
        </p:nvSpPr>
        <p:spPr>
          <a:xfrm>
            <a:off x="457200" y="1105231"/>
            <a:ext cx="8229600" cy="5447969"/>
          </a:xfrm>
        </p:spPr>
        <p:txBody>
          <a:bodyPr>
            <a:normAutofit fontScale="85000" lnSpcReduction="20000"/>
          </a:bodyPr>
          <a:lstStyle/>
          <a:p>
            <a:pPr>
              <a:lnSpc>
                <a:spcPct val="110000"/>
              </a:lnSpc>
            </a:pPr>
            <a:r>
              <a:rPr lang="en-US" dirty="0" smtClean="0">
                <a:solidFill>
                  <a:srgbClr val="0000FF"/>
                </a:solidFill>
              </a:rPr>
              <a:t>Name dependence</a:t>
            </a:r>
            <a:r>
              <a:rPr lang="en-US" dirty="0" smtClean="0"/>
              <a:t> occurs when two instructions use the same register or memory location, called a </a:t>
            </a:r>
            <a:r>
              <a:rPr lang="en-US" dirty="0" smtClean="0">
                <a:solidFill>
                  <a:srgbClr val="0000FF"/>
                </a:solidFill>
              </a:rPr>
              <a:t>name</a:t>
            </a:r>
            <a:r>
              <a:rPr lang="en-US" dirty="0" smtClean="0"/>
              <a:t>, but there is </a:t>
            </a:r>
            <a:r>
              <a:rPr lang="en-US" i="1" dirty="0" smtClean="0">
                <a:solidFill>
                  <a:srgbClr val="FF0000"/>
                </a:solidFill>
              </a:rPr>
              <a:t>no flow of data</a:t>
            </a:r>
            <a:r>
              <a:rPr lang="en-US" dirty="0" smtClean="0">
                <a:solidFill>
                  <a:srgbClr val="FF0000"/>
                </a:solidFill>
              </a:rPr>
              <a:t> between the instructions</a:t>
            </a:r>
          </a:p>
          <a:p>
            <a:pPr>
              <a:lnSpc>
                <a:spcPct val="110000"/>
              </a:lnSpc>
            </a:pPr>
            <a:r>
              <a:rPr lang="en-US" dirty="0" smtClean="0"/>
              <a:t>Let instr. J precede instr. K in program order, then two kinds of name dependence</a:t>
            </a:r>
          </a:p>
          <a:p>
            <a:pPr lvl="1">
              <a:lnSpc>
                <a:spcPct val="110000"/>
              </a:lnSpc>
            </a:pPr>
            <a:r>
              <a:rPr lang="en-US" dirty="0" smtClean="0"/>
              <a:t>An </a:t>
            </a:r>
            <a:r>
              <a:rPr lang="en-US" dirty="0" smtClean="0">
                <a:solidFill>
                  <a:srgbClr val="0000FF"/>
                </a:solidFill>
              </a:rPr>
              <a:t>anti-dependence</a:t>
            </a:r>
            <a:r>
              <a:rPr lang="en-US" dirty="0" smtClean="0"/>
              <a:t> between J and K occurs when K writes a register or memory location that J reads and instruction J is executed first</a:t>
            </a:r>
          </a:p>
          <a:p>
            <a:pPr lvl="1">
              <a:lnSpc>
                <a:spcPct val="110000"/>
              </a:lnSpc>
            </a:pPr>
            <a:r>
              <a:rPr lang="en-US" dirty="0" smtClean="0"/>
              <a:t>An </a:t>
            </a:r>
            <a:r>
              <a:rPr lang="en-US" dirty="0" smtClean="0">
                <a:solidFill>
                  <a:srgbClr val="0000FF"/>
                </a:solidFill>
              </a:rPr>
              <a:t>output dependence</a:t>
            </a:r>
            <a:r>
              <a:rPr lang="en-US" dirty="0" smtClean="0"/>
              <a:t> occurs when J and </a:t>
            </a:r>
            <a:r>
              <a:rPr lang="en-US" dirty="0"/>
              <a:t>K</a:t>
            </a:r>
            <a:r>
              <a:rPr lang="en-US" dirty="0" smtClean="0"/>
              <a:t> write the same register or memory location</a:t>
            </a:r>
          </a:p>
          <a:p>
            <a:pPr>
              <a:lnSpc>
                <a:spcPct val="110000"/>
              </a:lnSpc>
            </a:pPr>
            <a:r>
              <a:rPr lang="en-US" dirty="0" smtClean="0">
                <a:solidFill>
                  <a:srgbClr val="009051"/>
                </a:solidFill>
              </a:rPr>
              <a:t>Name dependence is a false dependence</a:t>
            </a:r>
          </a:p>
          <a:p>
            <a:pPr lvl="1">
              <a:lnSpc>
                <a:spcPct val="110000"/>
              </a:lnSpc>
            </a:pPr>
            <a:r>
              <a:rPr lang="en-US" dirty="0" smtClean="0"/>
              <a:t>Instructions involved in a name dependence can execute simultaneously or can be reordered, if the name is changed to remove the conflict</a:t>
            </a: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41</a:t>
            </a:fld>
            <a:endParaRPr lang="en-US"/>
          </a:p>
        </p:txBody>
      </p:sp>
    </p:spTree>
    <p:extLst>
      <p:ext uri="{BB962C8B-B14F-4D97-AF65-F5344CB8AC3E}">
        <p14:creationId xmlns:p14="http://schemas.microsoft.com/office/powerpoint/2010/main" val="12014166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97556"/>
            <a:ext cx="8229600" cy="667926"/>
          </a:xfrm>
        </p:spPr>
        <p:txBody>
          <a:bodyPr>
            <a:normAutofit/>
          </a:bodyPr>
          <a:lstStyle/>
          <a:p>
            <a:r>
              <a:rPr lang="en-US" sz="3600" dirty="0" smtClean="0"/>
              <a:t>Example anti- and output dependences</a:t>
            </a:r>
            <a:endParaRPr lang="en-US" sz="3600" dirty="0"/>
          </a:p>
        </p:txBody>
      </p:sp>
      <p:sp>
        <p:nvSpPr>
          <p:cNvPr id="4" name="Content Placeholder 3"/>
          <p:cNvSpPr>
            <a:spLocks noGrp="1"/>
          </p:cNvSpPr>
          <p:nvPr>
            <p:ph idx="1"/>
          </p:nvPr>
        </p:nvSpPr>
        <p:spPr>
          <a:xfrm>
            <a:off x="457200" y="1026373"/>
            <a:ext cx="8229600" cy="5492960"/>
          </a:xfrm>
        </p:spPr>
        <p:txBody>
          <a:bodyPr>
            <a:noAutofit/>
          </a:bodyPr>
          <a:lstStyle/>
          <a:p>
            <a:r>
              <a:rPr lang="en-US" dirty="0" smtClean="0"/>
              <a:t>ADD	</a:t>
            </a:r>
            <a:r>
              <a:rPr lang="en-US" dirty="0" smtClean="0">
                <a:solidFill>
                  <a:srgbClr val="FF6600"/>
                </a:solidFill>
              </a:rPr>
              <a:t>R1</a:t>
            </a:r>
            <a:r>
              <a:rPr lang="en-US" dirty="0" smtClean="0"/>
              <a:t>, R2, </a:t>
            </a:r>
            <a:r>
              <a:rPr lang="en-US" dirty="0" smtClean="0">
                <a:solidFill>
                  <a:srgbClr val="008000"/>
                </a:solidFill>
              </a:rPr>
              <a:t>R4</a:t>
            </a:r>
            <a:r>
              <a:rPr lang="en-US" dirty="0" smtClean="0"/>
              <a:t>        ; </a:t>
            </a:r>
            <a:r>
              <a:rPr lang="en-US" dirty="0" smtClean="0">
                <a:solidFill>
                  <a:srgbClr val="FF6600"/>
                </a:solidFill>
              </a:rPr>
              <a:t>R1</a:t>
            </a:r>
            <a:r>
              <a:rPr lang="en-US" dirty="0" smtClean="0"/>
              <a:t> </a:t>
            </a:r>
            <a:r>
              <a:rPr lang="en-US" dirty="0" smtClean="0">
                <a:sym typeface="Wingdings"/>
              </a:rPr>
              <a:t> R2 + </a:t>
            </a:r>
            <a:r>
              <a:rPr lang="en-US" dirty="0" smtClean="0">
                <a:solidFill>
                  <a:srgbClr val="008000"/>
                </a:solidFill>
                <a:sym typeface="Wingdings"/>
              </a:rPr>
              <a:t>R4</a:t>
            </a:r>
            <a:r>
              <a:rPr lang="en-US" dirty="0" smtClean="0"/>
              <a:t/>
            </a:r>
            <a:br>
              <a:rPr lang="en-US" dirty="0" smtClean="0"/>
            </a:br>
            <a:r>
              <a:rPr lang="en-US" dirty="0" smtClean="0"/>
              <a:t>SUB	</a:t>
            </a:r>
            <a:r>
              <a:rPr lang="en-US" dirty="0" smtClean="0">
                <a:solidFill>
                  <a:srgbClr val="008000"/>
                </a:solidFill>
              </a:rPr>
              <a:t>R4</a:t>
            </a:r>
            <a:r>
              <a:rPr lang="en-US" dirty="0" smtClean="0"/>
              <a:t>, </a:t>
            </a:r>
            <a:r>
              <a:rPr lang="en-US" dirty="0" smtClean="0">
                <a:solidFill>
                  <a:srgbClr val="FF6600"/>
                </a:solidFill>
              </a:rPr>
              <a:t>R1</a:t>
            </a:r>
            <a:r>
              <a:rPr lang="en-US" dirty="0" smtClean="0"/>
              <a:t>, R5</a:t>
            </a:r>
            <a:r>
              <a:rPr lang="en-US" dirty="0"/>
              <a:t> </a:t>
            </a:r>
            <a:r>
              <a:rPr lang="en-US" dirty="0" smtClean="0"/>
              <a:t>       </a:t>
            </a:r>
            <a:r>
              <a:rPr lang="en-US" dirty="0"/>
              <a:t>; </a:t>
            </a:r>
            <a:r>
              <a:rPr lang="en-US" dirty="0" smtClean="0">
                <a:solidFill>
                  <a:srgbClr val="008000"/>
                </a:solidFill>
              </a:rPr>
              <a:t>R4</a:t>
            </a:r>
            <a:r>
              <a:rPr lang="en-US" dirty="0" smtClean="0"/>
              <a:t> </a:t>
            </a:r>
            <a:r>
              <a:rPr lang="en-US" dirty="0">
                <a:sym typeface="Wingdings"/>
              </a:rPr>
              <a:t> </a:t>
            </a:r>
            <a:r>
              <a:rPr lang="en-US" dirty="0" smtClean="0">
                <a:solidFill>
                  <a:srgbClr val="FF6600"/>
                </a:solidFill>
                <a:sym typeface="Wingdings"/>
              </a:rPr>
              <a:t>R1</a:t>
            </a:r>
            <a:r>
              <a:rPr lang="en-US" dirty="0" smtClean="0">
                <a:sym typeface="Wingdings"/>
              </a:rPr>
              <a:t> – R5</a:t>
            </a:r>
            <a:r>
              <a:rPr lang="en-US" dirty="0"/>
              <a:t/>
            </a:r>
            <a:br>
              <a:rPr lang="en-US" dirty="0"/>
            </a:br>
            <a:r>
              <a:rPr lang="en-US" dirty="0"/>
              <a:t>AND</a:t>
            </a:r>
            <a:r>
              <a:rPr lang="en-US" dirty="0" smtClean="0"/>
              <a:t>	</a:t>
            </a:r>
            <a:r>
              <a:rPr lang="en-US" dirty="0" smtClean="0">
                <a:solidFill>
                  <a:srgbClr val="0000FF"/>
                </a:solidFill>
              </a:rPr>
              <a:t>R6</a:t>
            </a:r>
            <a:r>
              <a:rPr lang="en-US" dirty="0" smtClean="0"/>
              <a:t>, </a:t>
            </a:r>
            <a:r>
              <a:rPr lang="en-US" dirty="0" smtClean="0">
                <a:solidFill>
                  <a:srgbClr val="FF6600"/>
                </a:solidFill>
              </a:rPr>
              <a:t>R1</a:t>
            </a:r>
            <a:r>
              <a:rPr lang="en-US" dirty="0" smtClean="0"/>
              <a:t>, </a:t>
            </a:r>
            <a:r>
              <a:rPr lang="en-US" dirty="0" smtClean="0">
                <a:solidFill>
                  <a:srgbClr val="008000"/>
                </a:solidFill>
              </a:rPr>
              <a:t>R6</a:t>
            </a:r>
            <a:r>
              <a:rPr lang="en-US" dirty="0" smtClean="0"/>
              <a:t>        </a:t>
            </a:r>
            <a:r>
              <a:rPr lang="en-US" dirty="0"/>
              <a:t>; </a:t>
            </a:r>
            <a:r>
              <a:rPr lang="en-US" dirty="0" smtClean="0">
                <a:solidFill>
                  <a:srgbClr val="0000FF"/>
                </a:solidFill>
              </a:rPr>
              <a:t>R6</a:t>
            </a:r>
            <a:r>
              <a:rPr lang="en-US" dirty="0" smtClean="0"/>
              <a:t> </a:t>
            </a:r>
            <a:r>
              <a:rPr lang="en-US" dirty="0">
                <a:sym typeface="Wingdings"/>
              </a:rPr>
              <a:t> </a:t>
            </a:r>
            <a:r>
              <a:rPr lang="en-US" dirty="0" smtClean="0">
                <a:solidFill>
                  <a:srgbClr val="FF6600"/>
                </a:solidFill>
                <a:sym typeface="Wingdings"/>
              </a:rPr>
              <a:t>R1</a:t>
            </a:r>
            <a:r>
              <a:rPr lang="en-US" dirty="0" smtClean="0">
                <a:sym typeface="Wingdings"/>
              </a:rPr>
              <a:t> and </a:t>
            </a:r>
            <a:r>
              <a:rPr lang="en-US" dirty="0" smtClean="0">
                <a:solidFill>
                  <a:srgbClr val="008000"/>
                </a:solidFill>
                <a:sym typeface="Wingdings"/>
              </a:rPr>
              <a:t>R6</a:t>
            </a:r>
            <a:r>
              <a:rPr lang="en-US" dirty="0"/>
              <a:t/>
            </a:r>
            <a:br>
              <a:rPr lang="en-US" dirty="0"/>
            </a:br>
            <a:r>
              <a:rPr lang="en-US" dirty="0"/>
              <a:t>OR</a:t>
            </a:r>
            <a:r>
              <a:rPr lang="en-US" dirty="0" smtClean="0"/>
              <a:t>	R8, </a:t>
            </a:r>
            <a:r>
              <a:rPr lang="en-US" dirty="0" smtClean="0">
                <a:solidFill>
                  <a:srgbClr val="FF6600"/>
                </a:solidFill>
              </a:rPr>
              <a:t>R1</a:t>
            </a:r>
            <a:r>
              <a:rPr lang="en-US" dirty="0" smtClean="0"/>
              <a:t>, R9        </a:t>
            </a:r>
            <a:r>
              <a:rPr lang="en-US" dirty="0"/>
              <a:t>; </a:t>
            </a:r>
            <a:r>
              <a:rPr lang="en-US" dirty="0" smtClean="0"/>
              <a:t>R8 </a:t>
            </a:r>
            <a:r>
              <a:rPr lang="en-US" dirty="0">
                <a:sym typeface="Wingdings"/>
              </a:rPr>
              <a:t> </a:t>
            </a:r>
            <a:r>
              <a:rPr lang="en-US" dirty="0" smtClean="0">
                <a:solidFill>
                  <a:srgbClr val="FF6600"/>
                </a:solidFill>
                <a:sym typeface="Wingdings"/>
              </a:rPr>
              <a:t>R1</a:t>
            </a:r>
            <a:r>
              <a:rPr lang="en-US" dirty="0" smtClean="0">
                <a:sym typeface="Wingdings"/>
              </a:rPr>
              <a:t> or R9</a:t>
            </a:r>
            <a:r>
              <a:rPr lang="en-US" dirty="0"/>
              <a:t/>
            </a:r>
            <a:br>
              <a:rPr lang="en-US" dirty="0"/>
            </a:br>
            <a:r>
              <a:rPr lang="en-US" dirty="0"/>
              <a:t>XOR</a:t>
            </a:r>
            <a:r>
              <a:rPr lang="en-US" dirty="0" smtClean="0"/>
              <a:t>	</a:t>
            </a:r>
            <a:r>
              <a:rPr lang="en-US" dirty="0" smtClean="0">
                <a:solidFill>
                  <a:srgbClr val="0000FF"/>
                </a:solidFill>
              </a:rPr>
              <a:t>R6</a:t>
            </a:r>
            <a:r>
              <a:rPr lang="en-US" dirty="0" smtClean="0"/>
              <a:t>, </a:t>
            </a:r>
            <a:r>
              <a:rPr lang="en-US" dirty="0" smtClean="0">
                <a:solidFill>
                  <a:srgbClr val="FF6600"/>
                </a:solidFill>
              </a:rPr>
              <a:t>R1</a:t>
            </a:r>
            <a:r>
              <a:rPr lang="en-US" dirty="0" smtClean="0"/>
              <a:t>, R11      </a:t>
            </a:r>
            <a:r>
              <a:rPr lang="en-US" dirty="0"/>
              <a:t>; </a:t>
            </a:r>
            <a:r>
              <a:rPr lang="en-US" dirty="0" smtClean="0">
                <a:solidFill>
                  <a:srgbClr val="0000FF"/>
                </a:solidFill>
              </a:rPr>
              <a:t>R</a:t>
            </a:r>
            <a:r>
              <a:rPr lang="en-US" dirty="0" smtClean="0">
                <a:solidFill>
                  <a:srgbClr val="008000"/>
                </a:solidFill>
              </a:rPr>
              <a:t>6</a:t>
            </a:r>
            <a:r>
              <a:rPr lang="en-US" dirty="0" smtClean="0"/>
              <a:t> </a:t>
            </a:r>
            <a:r>
              <a:rPr lang="en-US" dirty="0">
                <a:sym typeface="Wingdings"/>
              </a:rPr>
              <a:t> </a:t>
            </a:r>
            <a:r>
              <a:rPr lang="en-US" dirty="0" smtClean="0">
                <a:solidFill>
                  <a:srgbClr val="FF6600"/>
                </a:solidFill>
                <a:sym typeface="Wingdings"/>
              </a:rPr>
              <a:t>R1</a:t>
            </a:r>
            <a:r>
              <a:rPr lang="en-US" dirty="0" smtClean="0">
                <a:sym typeface="Wingdings"/>
              </a:rPr>
              <a:t> </a:t>
            </a:r>
            <a:r>
              <a:rPr lang="en-US" dirty="0" err="1" smtClean="0">
                <a:sym typeface="Wingdings"/>
              </a:rPr>
              <a:t>xor</a:t>
            </a:r>
            <a:r>
              <a:rPr lang="en-US" dirty="0" smtClean="0">
                <a:sym typeface="Wingdings"/>
              </a:rPr>
              <a:t> R11</a:t>
            </a:r>
          </a:p>
          <a:p>
            <a:pPr>
              <a:lnSpc>
                <a:spcPct val="90000"/>
              </a:lnSpc>
            </a:pPr>
            <a:r>
              <a:rPr lang="en-US" sz="2400" dirty="0" smtClean="0">
                <a:solidFill>
                  <a:srgbClr val="FF6600"/>
                </a:solidFill>
                <a:sym typeface="Wingdings"/>
              </a:rPr>
              <a:t>True dependences in orange</a:t>
            </a:r>
          </a:p>
          <a:p>
            <a:pPr>
              <a:lnSpc>
                <a:spcPct val="90000"/>
              </a:lnSpc>
            </a:pPr>
            <a:r>
              <a:rPr lang="en-US" sz="2400" dirty="0" smtClean="0">
                <a:solidFill>
                  <a:srgbClr val="008000"/>
                </a:solidFill>
                <a:sym typeface="Wingdings"/>
              </a:rPr>
              <a:t>Anti-dependences in green</a:t>
            </a:r>
          </a:p>
          <a:p>
            <a:pPr>
              <a:lnSpc>
                <a:spcPct val="90000"/>
              </a:lnSpc>
            </a:pPr>
            <a:r>
              <a:rPr lang="en-US" sz="2400" dirty="0" smtClean="0">
                <a:solidFill>
                  <a:srgbClr val="0000FF"/>
                </a:solidFill>
                <a:sym typeface="Wingdings"/>
              </a:rPr>
              <a:t>Output dependences in blue</a:t>
            </a:r>
          </a:p>
          <a:p>
            <a:pPr>
              <a:lnSpc>
                <a:spcPct val="90000"/>
              </a:lnSpc>
            </a:pPr>
            <a:r>
              <a:rPr lang="en-US" sz="2400" dirty="0" smtClean="0"/>
              <a:t>AND </a:t>
            </a:r>
            <a:r>
              <a:rPr lang="en-US" sz="2400" dirty="0" smtClean="0">
                <a:solidFill>
                  <a:srgbClr val="0000FF"/>
                </a:solidFill>
              </a:rPr>
              <a:t>R6</a:t>
            </a:r>
            <a:r>
              <a:rPr lang="en-US" sz="2400" dirty="0"/>
              <a:t>, </a:t>
            </a:r>
            <a:r>
              <a:rPr lang="en-US" sz="2400" dirty="0">
                <a:solidFill>
                  <a:srgbClr val="FF6600"/>
                </a:solidFill>
              </a:rPr>
              <a:t>R1</a:t>
            </a:r>
            <a:r>
              <a:rPr lang="en-US" sz="2400" dirty="0"/>
              <a:t>, </a:t>
            </a:r>
            <a:r>
              <a:rPr lang="en-US" sz="2400" dirty="0">
                <a:solidFill>
                  <a:srgbClr val="008000"/>
                </a:solidFill>
              </a:rPr>
              <a:t>R6</a:t>
            </a:r>
            <a:r>
              <a:rPr lang="en-US" sz="2400" dirty="0" smtClean="0">
                <a:sym typeface="Wingdings"/>
              </a:rPr>
              <a:t> is not an anti-dependence because hardware enforces the read of R6 before the write to R6</a:t>
            </a:r>
          </a:p>
          <a:p>
            <a:pPr>
              <a:lnSpc>
                <a:spcPct val="90000"/>
              </a:lnSpc>
            </a:pPr>
            <a:r>
              <a:rPr lang="en-US" sz="2400" dirty="0" smtClean="0">
                <a:solidFill>
                  <a:srgbClr val="0432FF"/>
                </a:solidFill>
                <a:sym typeface="Wingdings"/>
              </a:rPr>
              <a:t>R</a:t>
            </a:r>
            <a:r>
              <a:rPr lang="en-US" sz="2400" dirty="0" smtClean="0">
                <a:solidFill>
                  <a:srgbClr val="009051"/>
                </a:solidFill>
                <a:sym typeface="Wingdings"/>
              </a:rPr>
              <a:t>6</a:t>
            </a:r>
            <a:r>
              <a:rPr lang="en-US" sz="2400" dirty="0" smtClean="0">
                <a:sym typeface="Wingdings"/>
              </a:rPr>
              <a:t> shows that one register may be involved in multiple kinds of dependences simultaneously</a:t>
            </a:r>
            <a:endParaRPr lang="en-US" sz="2400" dirty="0" smtClean="0"/>
          </a:p>
        </p:txBody>
      </p:sp>
      <p:grpSp>
        <p:nvGrpSpPr>
          <p:cNvPr id="21" name="Group 20"/>
          <p:cNvGrpSpPr/>
          <p:nvPr/>
        </p:nvGrpSpPr>
        <p:grpSpPr>
          <a:xfrm>
            <a:off x="5202275" y="1429951"/>
            <a:ext cx="2032001" cy="1759187"/>
            <a:chOff x="4741332" y="2003778"/>
            <a:chExt cx="2032001" cy="1759187"/>
          </a:xfrm>
        </p:grpSpPr>
        <p:cxnSp>
          <p:nvCxnSpPr>
            <p:cNvPr id="9" name="Straight Arrow Connector 8"/>
            <p:cNvCxnSpPr/>
            <p:nvPr/>
          </p:nvCxnSpPr>
          <p:spPr>
            <a:xfrm>
              <a:off x="4741332" y="3048002"/>
              <a:ext cx="18815" cy="714963"/>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4938889" y="2069630"/>
              <a:ext cx="592667" cy="216370"/>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4938889" y="2069630"/>
              <a:ext cx="592667" cy="686740"/>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4938889" y="2069630"/>
              <a:ext cx="592667" cy="1204125"/>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4938889" y="2069630"/>
              <a:ext cx="602074" cy="1665068"/>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a:off x="4873037" y="2003778"/>
              <a:ext cx="1524000" cy="282222"/>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a:off x="4940774" y="3048002"/>
              <a:ext cx="1832559" cy="707378"/>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gr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42</a:t>
            </a:fld>
            <a:endParaRPr lang="en-US"/>
          </a:p>
        </p:txBody>
      </p:sp>
    </p:spTree>
    <p:extLst>
      <p:ext uri="{BB962C8B-B14F-4D97-AF65-F5344CB8AC3E}">
        <p14:creationId xmlns:p14="http://schemas.microsoft.com/office/powerpoint/2010/main" val="15682698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Parallelism and performance</a:t>
            </a:r>
            <a:endParaRPr lang="en-US" dirty="0"/>
          </a:p>
        </p:txBody>
      </p:sp>
      <p:sp>
        <p:nvSpPr>
          <p:cNvPr id="5" name="Content Placeholder 4"/>
          <p:cNvSpPr>
            <a:spLocks noGrp="1"/>
          </p:cNvSpPr>
          <p:nvPr>
            <p:ph idx="1"/>
          </p:nvPr>
        </p:nvSpPr>
        <p:spPr/>
        <p:txBody>
          <a:bodyPr>
            <a:normAutofit/>
          </a:bodyPr>
          <a:lstStyle/>
          <a:p>
            <a:r>
              <a:rPr lang="en-US" dirty="0" smtClean="0"/>
              <a:t>Dependences represent enforced sequencing</a:t>
            </a:r>
          </a:p>
          <a:p>
            <a:r>
              <a:rPr lang="en-US" dirty="0" smtClean="0"/>
              <a:t>Hardware performance higher when doing more work simultaneously</a:t>
            </a:r>
          </a:p>
          <a:p>
            <a:pPr lvl="1"/>
            <a:r>
              <a:rPr lang="en-US" dirty="0" smtClean="0"/>
              <a:t>E.g., Add two 32-bit words in one step instead of adding two 1-bit bit positions repeated 32 times</a:t>
            </a:r>
          </a:p>
          <a:p>
            <a:r>
              <a:rPr lang="en-US" dirty="0" smtClean="0"/>
              <a:t>When there is no dependence in a workload, then there is no inherent workload sequence</a:t>
            </a:r>
          </a:p>
          <a:p>
            <a:r>
              <a:rPr lang="en-US" dirty="0" smtClean="0"/>
              <a:t>Freedom to execute in any order or, even better, simultaneously, is called </a:t>
            </a:r>
            <a:r>
              <a:rPr lang="en-US" dirty="0" smtClean="0">
                <a:solidFill>
                  <a:srgbClr val="0000FF"/>
                </a:solidFill>
              </a:rPr>
              <a:t>parallelism</a:t>
            </a:r>
          </a:p>
          <a:p>
            <a:pPr lvl="1"/>
            <a:endParaRPr lang="en-US" dirty="0" smtClean="0"/>
          </a:p>
        </p:txBody>
      </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3" name="Slide Number Placeholder 2"/>
          <p:cNvSpPr>
            <a:spLocks noGrp="1"/>
          </p:cNvSpPr>
          <p:nvPr>
            <p:ph type="sldNum" sz="quarter" idx="12"/>
          </p:nvPr>
        </p:nvSpPr>
        <p:spPr/>
        <p:txBody>
          <a:bodyPr/>
          <a:lstStyle/>
          <a:p>
            <a:fld id="{F616CA18-62AE-B34C-A151-070DF961BCFA}" type="slidenum">
              <a:rPr lang="en-US" smtClean="0"/>
              <a:pPr/>
              <a:t>43</a:t>
            </a:fld>
            <a:endParaRPr lang="en-US"/>
          </a:p>
        </p:txBody>
      </p:sp>
    </p:spTree>
    <p:extLst>
      <p:ext uri="{BB962C8B-B14F-4D97-AF65-F5344CB8AC3E}">
        <p14:creationId xmlns:p14="http://schemas.microsoft.com/office/powerpoint/2010/main" val="1843846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a:t>
            </a:r>
            <a:r>
              <a:rPr lang="en-US" dirty="0" smtClean="0"/>
              <a:t>nstruction level parallelism (ILP)</a:t>
            </a:r>
            <a:endParaRPr lang="en-US" dirty="0"/>
          </a:p>
        </p:txBody>
      </p:sp>
      <p:sp>
        <p:nvSpPr>
          <p:cNvPr id="3" name="Content Placeholder 2"/>
          <p:cNvSpPr>
            <a:spLocks noGrp="1"/>
          </p:cNvSpPr>
          <p:nvPr>
            <p:ph idx="1"/>
          </p:nvPr>
        </p:nvSpPr>
        <p:spPr>
          <a:xfrm>
            <a:off x="457200" y="1168396"/>
            <a:ext cx="8356600" cy="5240871"/>
          </a:xfrm>
        </p:spPr>
        <p:txBody>
          <a:bodyPr>
            <a:normAutofit/>
          </a:bodyPr>
          <a:lstStyle/>
          <a:p>
            <a:r>
              <a:rPr lang="en-US" dirty="0" smtClean="0"/>
              <a:t>Instruction level parallelism (ILP) is parallelism that exists in the assembly or machine code</a:t>
            </a:r>
          </a:p>
          <a:p>
            <a:r>
              <a:rPr lang="en-US" dirty="0" smtClean="0"/>
              <a:t>Processor circuit can analyze machine instructions looking for ILP as a program runs</a:t>
            </a:r>
          </a:p>
          <a:p>
            <a:r>
              <a:rPr lang="en-US" dirty="0" smtClean="0"/>
              <a:t>Must not change program sequential meaning when making use of ILP</a:t>
            </a: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44</a:t>
            </a:fld>
            <a:endParaRPr lang="en-US"/>
          </a:p>
        </p:txBody>
      </p:sp>
    </p:spTree>
    <p:extLst>
      <p:ext uri="{BB962C8B-B14F-4D97-AF65-F5344CB8AC3E}">
        <p14:creationId xmlns:p14="http://schemas.microsoft.com/office/powerpoint/2010/main" val="1341082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block – element of program structure</a:t>
            </a:r>
            <a:endParaRPr lang="en-US" dirty="0"/>
          </a:p>
        </p:txBody>
      </p:sp>
      <p:sp>
        <p:nvSpPr>
          <p:cNvPr id="3" name="Content Placeholder 2"/>
          <p:cNvSpPr>
            <a:spLocks noGrp="1"/>
          </p:cNvSpPr>
          <p:nvPr>
            <p:ph idx="1"/>
          </p:nvPr>
        </p:nvSpPr>
        <p:spPr>
          <a:xfrm>
            <a:off x="428959" y="1176867"/>
            <a:ext cx="8444107" cy="5207000"/>
          </a:xfrm>
        </p:spPr>
        <p:txBody>
          <a:bodyPr>
            <a:normAutofit lnSpcReduction="10000"/>
          </a:bodyPr>
          <a:lstStyle/>
          <a:p>
            <a:r>
              <a:rPr lang="en-US" dirty="0" smtClean="0">
                <a:solidFill>
                  <a:srgbClr val="0000FF"/>
                </a:solidFill>
              </a:rPr>
              <a:t>Basic block is an instruction sequence with</a:t>
            </a:r>
          </a:p>
          <a:p>
            <a:pPr lvl="1"/>
            <a:r>
              <a:rPr lang="en-US" dirty="0" smtClean="0">
                <a:solidFill>
                  <a:srgbClr val="0000FF"/>
                </a:solidFill>
              </a:rPr>
              <a:t>no branches in except to the first instruction of the block, the entry instruction, and</a:t>
            </a:r>
          </a:p>
          <a:p>
            <a:pPr lvl="1"/>
            <a:r>
              <a:rPr lang="en-US" dirty="0" smtClean="0">
                <a:solidFill>
                  <a:srgbClr val="0000FF"/>
                </a:solidFill>
              </a:rPr>
              <a:t>no branches out except at the exit branch</a:t>
            </a:r>
          </a:p>
          <a:p>
            <a:r>
              <a:rPr lang="en-US" dirty="0" smtClean="0"/>
              <a:t>Basic blocks </a:t>
            </a:r>
            <a:r>
              <a:rPr lang="en-US" dirty="0" smtClean="0">
                <a:solidFill>
                  <a:srgbClr val="0432FF"/>
                </a:solidFill>
              </a:rPr>
              <a:t>always </a:t>
            </a:r>
            <a:r>
              <a:rPr lang="en-US" dirty="0" smtClean="0">
                <a:solidFill>
                  <a:srgbClr val="0000FF"/>
                </a:solidFill>
              </a:rPr>
              <a:t>execute from start to finish</a:t>
            </a:r>
            <a:endParaRPr lang="en-US" dirty="0">
              <a:solidFill>
                <a:srgbClr val="0000FF"/>
              </a:solidFill>
            </a:endParaRPr>
          </a:p>
          <a:p>
            <a:r>
              <a:rPr lang="en-US" dirty="0" smtClean="0"/>
              <a:t>Scheduling (reordering) instructions within a basic block cannot change program structure</a:t>
            </a:r>
          </a:p>
          <a:p>
            <a:r>
              <a:rPr lang="en-US" dirty="0" smtClean="0"/>
              <a:t>Also, what </a:t>
            </a:r>
            <a:r>
              <a:rPr lang="en-US" dirty="0"/>
              <a:t>does the IF stage do to fetch </a:t>
            </a:r>
            <a:r>
              <a:rPr lang="en-US" dirty="0" smtClean="0"/>
              <a:t>ALL </a:t>
            </a:r>
            <a:r>
              <a:rPr lang="en-US" dirty="0"/>
              <a:t>of the instructions </a:t>
            </a:r>
            <a:r>
              <a:rPr lang="en-US" dirty="0" smtClean="0"/>
              <a:t>in </a:t>
            </a:r>
            <a:r>
              <a:rPr lang="en-US" dirty="0"/>
              <a:t>a basic </a:t>
            </a:r>
            <a:r>
              <a:rPr lang="en-US" dirty="0" smtClean="0"/>
              <a:t>block?</a:t>
            </a:r>
          </a:p>
          <a:p>
            <a:pPr lvl="1"/>
            <a:r>
              <a:rPr lang="en-US" dirty="0" smtClean="0"/>
              <a:t>Answer</a:t>
            </a:r>
            <a:r>
              <a:rPr lang="en-US" dirty="0"/>
              <a:t>:</a:t>
            </a:r>
            <a:r>
              <a:rPr lang="en-US" dirty="0">
                <a:solidFill>
                  <a:srgbClr val="0000FF"/>
                </a:solidFill>
              </a:rPr>
              <a:t>  Fetch the </a:t>
            </a:r>
            <a:r>
              <a:rPr lang="en-US" dirty="0" err="1" smtClean="0">
                <a:solidFill>
                  <a:srgbClr val="0000FF"/>
                </a:solidFill>
              </a:rPr>
              <a:t>default_next_instruction</a:t>
            </a:r>
            <a:r>
              <a:rPr lang="en-US" dirty="0" smtClean="0"/>
              <a:t>, so fetch is fast and guaranteed correct</a:t>
            </a:r>
            <a:endParaRPr lang="en-US" dirty="0"/>
          </a:p>
          <a:p>
            <a:endParaRPr lang="en-US" dirty="0"/>
          </a:p>
          <a:p>
            <a:endParaRPr lang="en-US" dirty="0" smtClean="0">
              <a:solidFill>
                <a:srgbClr val="0000FF"/>
              </a:solidFill>
            </a:endParaRP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45</a:t>
            </a:fld>
            <a:endParaRPr lang="en-US"/>
          </a:p>
        </p:txBody>
      </p:sp>
    </p:spTree>
    <p:extLst>
      <p:ext uri="{BB962C8B-B14F-4D97-AF65-F5344CB8AC3E}">
        <p14:creationId xmlns:p14="http://schemas.microsoft.com/office/powerpoint/2010/main" val="877859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Exploiting ILP</a:t>
            </a:r>
            <a:endParaRPr lang="en-US" dirty="0"/>
          </a:p>
        </p:txBody>
      </p:sp>
      <p:sp>
        <p:nvSpPr>
          <p:cNvPr id="3" name="Content Placeholder 2"/>
          <p:cNvSpPr>
            <a:spLocks noGrp="1"/>
          </p:cNvSpPr>
          <p:nvPr>
            <p:ph idx="1"/>
          </p:nvPr>
        </p:nvSpPr>
        <p:spPr>
          <a:xfrm>
            <a:off x="457200" y="1251186"/>
            <a:ext cx="8356600" cy="5127036"/>
          </a:xfrm>
        </p:spPr>
        <p:txBody>
          <a:bodyPr>
            <a:normAutofit fontScale="92500"/>
          </a:bodyPr>
          <a:lstStyle/>
          <a:p>
            <a:r>
              <a:rPr lang="en-US" dirty="0" smtClean="0"/>
              <a:t>For many programs, basic block length is short</a:t>
            </a:r>
          </a:p>
          <a:p>
            <a:pPr lvl="1"/>
            <a:r>
              <a:rPr lang="en-US" dirty="0" smtClean="0">
                <a:solidFill>
                  <a:srgbClr val="0000FF"/>
                </a:solidFill>
              </a:rPr>
              <a:t>Average dynamic frequency</a:t>
            </a:r>
            <a:r>
              <a:rPr lang="en-US" dirty="0" smtClean="0"/>
              <a:t> of branches (frequency along the program execution trace, as distinguished from the frequency of appearance in the static program text) is often between 10% and 20%</a:t>
            </a:r>
          </a:p>
          <a:p>
            <a:pPr lvl="1"/>
            <a:r>
              <a:rPr lang="en-US" dirty="0" smtClean="0"/>
              <a:t>Meaning that </a:t>
            </a:r>
            <a:r>
              <a:rPr lang="en-US" i="1" dirty="0" smtClean="0"/>
              <a:t>on average only 4 to 9 instructions execute between a pair of branches</a:t>
            </a:r>
          </a:p>
          <a:p>
            <a:r>
              <a:rPr lang="en-US" dirty="0" smtClean="0"/>
              <a:t>Thus, </a:t>
            </a:r>
            <a:r>
              <a:rPr lang="en-US" dirty="0" smtClean="0">
                <a:solidFill>
                  <a:srgbClr val="0000FF"/>
                </a:solidFill>
              </a:rPr>
              <a:t>aggressively exploiting ILP requires looking across multiple basic blocks</a:t>
            </a:r>
            <a:r>
              <a:rPr lang="en-US" dirty="0" smtClean="0"/>
              <a:t>, but this means paying careful attention to program’s sequential semantics</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46</a:t>
            </a:fld>
            <a:endParaRPr lang="en-US"/>
          </a:p>
        </p:txBody>
      </p:sp>
    </p:spTree>
    <p:extLst>
      <p:ext uri="{BB962C8B-B14F-4D97-AF65-F5344CB8AC3E}">
        <p14:creationId xmlns:p14="http://schemas.microsoft.com/office/powerpoint/2010/main" val="12719670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86"/>
            <a:ext cx="8229600" cy="678832"/>
          </a:xfrm>
        </p:spPr>
        <p:txBody>
          <a:bodyPr>
            <a:normAutofit fontScale="90000"/>
          </a:bodyPr>
          <a:lstStyle/>
          <a:p>
            <a:r>
              <a:rPr lang="en-US" sz="4000" dirty="0" smtClean="0"/>
              <a:t>Major ILP Techniques</a:t>
            </a:r>
            <a:endParaRPr lang="en-US" sz="4000" dirty="0"/>
          </a:p>
        </p:txBody>
      </p:sp>
      <p:graphicFrame>
        <p:nvGraphicFramePr>
          <p:cNvPr id="5" name="Content Placeholder 4"/>
          <p:cNvGraphicFramePr>
            <a:graphicFrameLocks noGrp="1"/>
          </p:cNvGraphicFramePr>
          <p:nvPr>
            <p:ph idx="1"/>
            <p:extLst/>
          </p:nvPr>
        </p:nvGraphicFramePr>
        <p:xfrm>
          <a:off x="457200" y="619466"/>
          <a:ext cx="8229600" cy="604520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sz="2800" dirty="0" smtClean="0"/>
                        <a:t>Technique</a:t>
                      </a:r>
                      <a:endParaRPr lang="en-US" sz="2800" dirty="0"/>
                    </a:p>
                  </a:txBody>
                  <a:tcPr/>
                </a:tc>
                <a:tc>
                  <a:txBody>
                    <a:bodyPr/>
                    <a:lstStyle/>
                    <a:p>
                      <a:r>
                        <a:rPr lang="en-US" sz="2800" dirty="0" smtClean="0"/>
                        <a:t>Reduces</a:t>
                      </a:r>
                      <a:endParaRPr lang="en-US" sz="2800" dirty="0"/>
                    </a:p>
                  </a:txBody>
                  <a:tcPr/>
                </a:tc>
              </a:tr>
              <a:tr h="370840">
                <a:tc>
                  <a:txBody>
                    <a:bodyPr/>
                    <a:lstStyle/>
                    <a:p>
                      <a:r>
                        <a:rPr lang="en-US" dirty="0" smtClean="0"/>
                        <a:t>Forwarding and bypassing</a:t>
                      </a:r>
                      <a:endParaRPr lang="en-US" dirty="0"/>
                    </a:p>
                  </a:txBody>
                  <a:tcPr/>
                </a:tc>
                <a:tc>
                  <a:txBody>
                    <a:bodyPr/>
                    <a:lstStyle/>
                    <a:p>
                      <a:r>
                        <a:rPr lang="en-US" dirty="0" smtClean="0"/>
                        <a:t>Data hazard</a:t>
                      </a:r>
                      <a:r>
                        <a:rPr lang="en-US" baseline="0" dirty="0" smtClean="0"/>
                        <a:t> stalls</a:t>
                      </a:r>
                      <a:endParaRPr lang="en-US" dirty="0"/>
                    </a:p>
                  </a:txBody>
                  <a:tcPr/>
                </a:tc>
              </a:tr>
              <a:tr h="370840">
                <a:tc>
                  <a:txBody>
                    <a:bodyPr/>
                    <a:lstStyle/>
                    <a:p>
                      <a:r>
                        <a:rPr lang="en-US" dirty="0" smtClean="0"/>
                        <a:t>Delayed branches and simple branch scheduling</a:t>
                      </a:r>
                      <a:endParaRPr lang="en-US" dirty="0"/>
                    </a:p>
                  </a:txBody>
                  <a:tcPr/>
                </a:tc>
                <a:tc>
                  <a:txBody>
                    <a:bodyPr/>
                    <a:lstStyle/>
                    <a:p>
                      <a:r>
                        <a:rPr lang="en-US" dirty="0" smtClean="0"/>
                        <a:t>Control</a:t>
                      </a:r>
                      <a:r>
                        <a:rPr lang="en-US" baseline="0" dirty="0" smtClean="0"/>
                        <a:t> hazard stalls</a:t>
                      </a:r>
                      <a:endParaRPr lang="en-US" dirty="0"/>
                    </a:p>
                  </a:txBody>
                  <a:tcPr/>
                </a:tc>
              </a:tr>
              <a:tr h="370840">
                <a:tc>
                  <a:txBody>
                    <a:bodyPr/>
                    <a:lstStyle/>
                    <a:p>
                      <a:r>
                        <a:rPr lang="en-US" dirty="0" smtClean="0"/>
                        <a:t>Basic compiler pipeline scheduling</a:t>
                      </a:r>
                      <a:endParaRPr lang="en-US" dirty="0"/>
                    </a:p>
                  </a:txBody>
                  <a:tcPr/>
                </a:tc>
                <a:tc>
                  <a:txBody>
                    <a:bodyPr/>
                    <a:lstStyle/>
                    <a:p>
                      <a:r>
                        <a:rPr lang="en-US" dirty="0" smtClean="0"/>
                        <a:t>Data hazard stalls from true dependences</a:t>
                      </a:r>
                    </a:p>
                  </a:txBody>
                  <a:tcPr/>
                </a:tc>
              </a:tr>
              <a:tr h="370840">
                <a:tc>
                  <a:txBody>
                    <a:bodyPr/>
                    <a:lstStyle/>
                    <a:p>
                      <a:r>
                        <a:rPr lang="en-US" dirty="0" smtClean="0"/>
                        <a:t>Dynamic scheduling</a:t>
                      </a:r>
                      <a:r>
                        <a:rPr lang="en-US" baseline="0" dirty="0" smtClean="0"/>
                        <a:t> by </a:t>
                      </a:r>
                      <a:r>
                        <a:rPr lang="en-US" baseline="0" dirty="0" err="1" smtClean="0"/>
                        <a:t>scoreboarding</a:t>
                      </a:r>
                      <a:endParaRPr lang="en-US" dirty="0"/>
                    </a:p>
                  </a:txBody>
                  <a:tcPr/>
                </a:tc>
                <a:tc>
                  <a:txBody>
                    <a:bodyPr/>
                    <a:lstStyle/>
                    <a:p>
                      <a:r>
                        <a:rPr lang="en-US" dirty="0" smtClean="0"/>
                        <a:t>Data hazard stalls from true dependences</a:t>
                      </a:r>
                      <a:endParaRPr lang="en-US" dirty="0"/>
                    </a:p>
                  </a:txBody>
                  <a:tcPr/>
                </a:tc>
              </a:tr>
              <a:tr h="370840">
                <a:tc>
                  <a:txBody>
                    <a:bodyPr/>
                    <a:lstStyle/>
                    <a:p>
                      <a:r>
                        <a:rPr lang="en-US" dirty="0" smtClean="0"/>
                        <a:t>Loop unrolling</a:t>
                      </a:r>
                      <a:endParaRPr lang="en-US" dirty="0"/>
                    </a:p>
                  </a:txBody>
                  <a:tcPr/>
                </a:tc>
                <a:tc>
                  <a:txBody>
                    <a:bodyPr/>
                    <a:lstStyle/>
                    <a:p>
                      <a:r>
                        <a:rPr lang="en-US" dirty="0" smtClean="0"/>
                        <a:t>Control hazard stalls</a:t>
                      </a:r>
                    </a:p>
                  </a:txBody>
                  <a:tcPr/>
                </a:tc>
              </a:tr>
              <a:tr h="370840">
                <a:tc>
                  <a:txBody>
                    <a:bodyPr/>
                    <a:lstStyle/>
                    <a:p>
                      <a:r>
                        <a:rPr lang="en-US" dirty="0" smtClean="0"/>
                        <a:t>Branch prediction</a:t>
                      </a:r>
                      <a:endParaRPr lang="en-US" dirty="0"/>
                    </a:p>
                  </a:txBody>
                  <a:tcPr/>
                </a:tc>
                <a:tc>
                  <a:txBody>
                    <a:bodyPr/>
                    <a:lstStyle/>
                    <a:p>
                      <a:r>
                        <a:rPr lang="en-US" dirty="0" smtClean="0"/>
                        <a:t>Control hazard stalls</a:t>
                      </a:r>
                      <a:endParaRPr lang="en-US" dirty="0"/>
                    </a:p>
                  </a:txBody>
                  <a:tcPr/>
                </a:tc>
              </a:tr>
              <a:tr h="370840">
                <a:tc>
                  <a:txBody>
                    <a:bodyPr/>
                    <a:lstStyle/>
                    <a:p>
                      <a:r>
                        <a:rPr lang="en-US" dirty="0" smtClean="0"/>
                        <a:t>Dynamic scheduling with register renaming using </a:t>
                      </a:r>
                      <a:r>
                        <a:rPr lang="en-US" dirty="0" err="1" smtClean="0"/>
                        <a:t>Tomasulo</a:t>
                      </a:r>
                      <a:r>
                        <a:rPr lang="en-US" dirty="0" smtClean="0"/>
                        <a:t> approach</a:t>
                      </a:r>
                      <a:endParaRPr lang="en-US" dirty="0"/>
                    </a:p>
                  </a:txBody>
                  <a:tcPr/>
                </a:tc>
                <a:tc>
                  <a:txBody>
                    <a:bodyPr/>
                    <a:lstStyle/>
                    <a:p>
                      <a:r>
                        <a:rPr lang="en-US" dirty="0" smtClean="0"/>
                        <a:t>Data hazard stalls from output dependences and anti-dependences</a:t>
                      </a:r>
                      <a:endParaRPr lang="en-US" dirty="0"/>
                    </a:p>
                  </a:txBody>
                  <a:tcPr/>
                </a:tc>
              </a:tr>
              <a:tr h="370840">
                <a:tc>
                  <a:txBody>
                    <a:bodyPr/>
                    <a:lstStyle/>
                    <a:p>
                      <a:r>
                        <a:rPr lang="en-US" dirty="0" smtClean="0"/>
                        <a:t>Hardware speculation</a:t>
                      </a:r>
                      <a:endParaRPr lang="en-US" dirty="0"/>
                    </a:p>
                  </a:txBody>
                  <a:tcPr/>
                </a:tc>
                <a:tc>
                  <a:txBody>
                    <a:bodyPr/>
                    <a:lstStyle/>
                    <a:p>
                      <a:r>
                        <a:rPr lang="en-US" dirty="0" smtClean="0"/>
                        <a:t>Data hazard</a:t>
                      </a:r>
                      <a:r>
                        <a:rPr lang="en-US" baseline="0" dirty="0" smtClean="0"/>
                        <a:t> and control hazard stalls</a:t>
                      </a:r>
                      <a:endParaRPr lang="en-US" dirty="0"/>
                    </a:p>
                  </a:txBody>
                  <a:tcPr/>
                </a:tc>
              </a:tr>
              <a:tr h="370840">
                <a:tc>
                  <a:txBody>
                    <a:bodyPr/>
                    <a:lstStyle/>
                    <a:p>
                      <a:r>
                        <a:rPr lang="en-US" dirty="0" smtClean="0"/>
                        <a:t>Dynamic memory disambiguation</a:t>
                      </a:r>
                      <a:endParaRPr lang="en-US" dirty="0"/>
                    </a:p>
                  </a:txBody>
                  <a:tcPr/>
                </a:tc>
                <a:tc>
                  <a:txBody>
                    <a:bodyPr/>
                    <a:lstStyle/>
                    <a:p>
                      <a:r>
                        <a:rPr lang="en-US" dirty="0" smtClean="0"/>
                        <a:t>Data hazard stalls involving memory</a:t>
                      </a:r>
                      <a:endParaRPr lang="en-US" dirty="0"/>
                    </a:p>
                  </a:txBody>
                  <a:tcPr/>
                </a:tc>
              </a:tr>
              <a:tr h="370840">
                <a:tc>
                  <a:txBody>
                    <a:bodyPr/>
                    <a:lstStyle/>
                    <a:p>
                      <a:r>
                        <a:rPr lang="en-US" dirty="0" smtClean="0"/>
                        <a:t>Issuing multiple instructions per cycle</a:t>
                      </a:r>
                      <a:endParaRPr lang="en-US" dirty="0"/>
                    </a:p>
                  </a:txBody>
                  <a:tcPr/>
                </a:tc>
                <a:tc>
                  <a:txBody>
                    <a:bodyPr/>
                    <a:lstStyle/>
                    <a:p>
                      <a:r>
                        <a:rPr lang="en-US" dirty="0" smtClean="0"/>
                        <a:t>Ideal clock cycles per instruction</a:t>
                      </a:r>
                      <a:r>
                        <a:rPr lang="en-US" baseline="0" dirty="0" smtClean="0"/>
                        <a:t> (</a:t>
                      </a:r>
                      <a:r>
                        <a:rPr lang="en-US" dirty="0" smtClean="0"/>
                        <a:t>CPI)</a:t>
                      </a:r>
                      <a:endParaRPr lang="en-US" dirty="0"/>
                    </a:p>
                  </a:txBody>
                  <a:tcPr/>
                </a:tc>
              </a:tr>
              <a:tr h="370840">
                <a:tc>
                  <a:txBody>
                    <a:bodyPr/>
                    <a:lstStyle/>
                    <a:p>
                      <a:r>
                        <a:rPr lang="en-US" dirty="0" smtClean="0"/>
                        <a:t>Compiler</a:t>
                      </a:r>
                      <a:r>
                        <a:rPr lang="en-US" baseline="0" dirty="0" smtClean="0"/>
                        <a:t> dependence analysis, software pipelining, trace scheduling</a:t>
                      </a:r>
                      <a:endParaRPr lang="en-US" dirty="0"/>
                    </a:p>
                  </a:txBody>
                  <a:tcPr/>
                </a:tc>
                <a:tc>
                  <a:txBody>
                    <a:bodyPr/>
                    <a:lstStyle/>
                    <a:p>
                      <a:r>
                        <a:rPr lang="en-US" dirty="0" smtClean="0"/>
                        <a:t>Ideal CPI, data hazard stalls</a:t>
                      </a:r>
                      <a:endParaRPr lang="en-US" dirty="0"/>
                    </a:p>
                  </a:txBody>
                  <a:tcPr/>
                </a:tc>
              </a:tr>
              <a:tr h="370840">
                <a:tc>
                  <a:txBody>
                    <a:bodyPr/>
                    <a:lstStyle/>
                    <a:p>
                      <a:r>
                        <a:rPr lang="en-US" dirty="0" smtClean="0"/>
                        <a:t>Hardware support for compiler speculation</a:t>
                      </a:r>
                      <a:endParaRPr lang="en-US" dirty="0"/>
                    </a:p>
                  </a:txBody>
                  <a:tcPr/>
                </a:tc>
                <a:tc>
                  <a:txBody>
                    <a:bodyPr/>
                    <a:lstStyle/>
                    <a:p>
                      <a:r>
                        <a:rPr lang="en-US" dirty="0" smtClean="0"/>
                        <a:t>Ideal CPI, data hazard stalls, control hazard stalls</a:t>
                      </a:r>
                      <a:endParaRPr lang="en-US" dirty="0"/>
                    </a:p>
                  </a:txBody>
                  <a:tcPr/>
                </a:tc>
              </a:tr>
            </a:tbl>
          </a:graphicData>
        </a:graphic>
      </p:graphicFrame>
      <p:sp>
        <p:nvSpPr>
          <p:cNvPr id="3" name="Date Placeholder 2"/>
          <p:cNvSpPr>
            <a:spLocks noGrp="1"/>
          </p:cNvSpPr>
          <p:nvPr>
            <p:ph type="dt" sz="half" idx="10"/>
          </p:nvPr>
        </p:nvSpPr>
        <p:spPr/>
        <p:txBody>
          <a:bodyPr/>
          <a:lstStyle/>
          <a:p>
            <a:r>
              <a:rPr lang="en-US" smtClean="0"/>
              <a:t>© 2017 by George B. Adams III</a:t>
            </a:r>
            <a:endParaRPr lang="en-US"/>
          </a:p>
        </p:txBody>
      </p:sp>
      <p:sp>
        <p:nvSpPr>
          <p:cNvPr id="4" name="Slide Number Placeholder 3"/>
          <p:cNvSpPr>
            <a:spLocks noGrp="1"/>
          </p:cNvSpPr>
          <p:nvPr>
            <p:ph type="sldNum" sz="quarter" idx="12"/>
          </p:nvPr>
        </p:nvSpPr>
        <p:spPr/>
        <p:txBody>
          <a:bodyPr/>
          <a:lstStyle/>
          <a:p>
            <a:fld id="{F616CA18-62AE-B34C-A151-070DF961BCFA}" type="slidenum">
              <a:rPr lang="en-US" smtClean="0"/>
              <a:pPr/>
              <a:t>47</a:t>
            </a:fld>
            <a:endParaRPr lang="en-US"/>
          </a:p>
        </p:txBody>
      </p:sp>
    </p:spTree>
    <p:extLst>
      <p:ext uri="{BB962C8B-B14F-4D97-AF65-F5344CB8AC3E}">
        <p14:creationId xmlns:p14="http://schemas.microsoft.com/office/powerpoint/2010/main" val="18975837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Compiling to expose ILP</a:t>
            </a:r>
            <a:endParaRPr lang="en-US" dirty="0"/>
          </a:p>
        </p:txBody>
      </p:sp>
      <p:sp>
        <p:nvSpPr>
          <p:cNvPr id="3" name="Content Placeholder 2"/>
          <p:cNvSpPr>
            <a:spLocks noGrp="1"/>
          </p:cNvSpPr>
          <p:nvPr>
            <p:ph idx="1"/>
          </p:nvPr>
        </p:nvSpPr>
        <p:spPr/>
        <p:txBody>
          <a:bodyPr/>
          <a:lstStyle/>
          <a:p>
            <a:r>
              <a:rPr lang="en-US" dirty="0" smtClean="0"/>
              <a:t>Look at how a compiler can increase the available ILP by transforming loops</a:t>
            </a:r>
          </a:p>
          <a:p>
            <a:r>
              <a:rPr lang="en-US" dirty="0" smtClean="0"/>
              <a:t>Example, add a scalar to a vector:</a:t>
            </a:r>
            <a:br>
              <a:rPr lang="en-US" dirty="0" smtClean="0"/>
            </a:br>
            <a:r>
              <a:rPr lang="en-US" dirty="0" smtClean="0"/>
              <a:t> 	</a:t>
            </a:r>
            <a:r>
              <a:rPr lang="en-US" dirty="0" smtClean="0">
                <a:solidFill>
                  <a:srgbClr val="0000FF"/>
                </a:solidFill>
              </a:rPr>
              <a:t>for (</a:t>
            </a:r>
            <a:r>
              <a:rPr lang="en-US" dirty="0" err="1" smtClean="0">
                <a:solidFill>
                  <a:srgbClr val="0000FF"/>
                </a:solidFill>
              </a:rPr>
              <a:t>i</a:t>
            </a:r>
            <a:r>
              <a:rPr lang="en-US" dirty="0" smtClean="0">
                <a:solidFill>
                  <a:srgbClr val="0000FF"/>
                </a:solidFill>
              </a:rPr>
              <a:t>=999; </a:t>
            </a:r>
            <a:r>
              <a:rPr lang="en-US" dirty="0" err="1" smtClean="0">
                <a:solidFill>
                  <a:srgbClr val="0000FF"/>
                </a:solidFill>
              </a:rPr>
              <a:t>i</a:t>
            </a:r>
            <a:r>
              <a:rPr lang="en-US" dirty="0" smtClean="0">
                <a:solidFill>
                  <a:srgbClr val="0000FF"/>
                </a:solidFill>
              </a:rPr>
              <a:t>&gt;=0; </a:t>
            </a:r>
            <a:r>
              <a:rPr lang="en-US" dirty="0" err="1" smtClean="0">
                <a:solidFill>
                  <a:srgbClr val="0000FF"/>
                </a:solidFill>
              </a:rPr>
              <a:t>i</a:t>
            </a:r>
            <a:r>
              <a:rPr lang="en-US" dirty="0" smtClean="0">
                <a:solidFill>
                  <a:srgbClr val="0000FF"/>
                </a:solidFill>
              </a:rPr>
              <a:t>=i-1)</a:t>
            </a:r>
            <a:r>
              <a:rPr lang="en-US" dirty="0">
                <a:solidFill>
                  <a:srgbClr val="0000FF"/>
                </a:solidFill>
              </a:rPr>
              <a:t> </a:t>
            </a:r>
            <a:r>
              <a:rPr lang="en-US" dirty="0" smtClean="0">
                <a:solidFill>
                  <a:srgbClr val="0000FF"/>
                </a:solidFill>
              </a:rPr>
              <a:t>{ x[</a:t>
            </a:r>
            <a:r>
              <a:rPr lang="en-US" dirty="0" err="1" smtClean="0">
                <a:solidFill>
                  <a:srgbClr val="0000FF"/>
                </a:solidFill>
              </a:rPr>
              <a:t>i</a:t>
            </a:r>
            <a:r>
              <a:rPr lang="en-US" dirty="0" smtClean="0">
                <a:solidFill>
                  <a:srgbClr val="0000FF"/>
                </a:solidFill>
              </a:rPr>
              <a:t>] = x[</a:t>
            </a:r>
            <a:r>
              <a:rPr lang="en-US" dirty="0" err="1" smtClean="0">
                <a:solidFill>
                  <a:srgbClr val="0000FF"/>
                </a:solidFill>
              </a:rPr>
              <a:t>i</a:t>
            </a:r>
            <a:r>
              <a:rPr lang="en-US" dirty="0" smtClean="0">
                <a:solidFill>
                  <a:srgbClr val="0000FF"/>
                </a:solidFill>
              </a:rPr>
              <a:t>] + s; }</a:t>
            </a:r>
            <a:br>
              <a:rPr lang="en-US" dirty="0" smtClean="0">
                <a:solidFill>
                  <a:srgbClr val="0000FF"/>
                </a:solidFill>
              </a:rPr>
            </a:br>
            <a:endParaRPr lang="en-US" dirty="0" smtClean="0">
              <a:solidFill>
                <a:srgbClr val="0000FF"/>
              </a:solidFill>
            </a:endParaRPr>
          </a:p>
          <a:p>
            <a:r>
              <a:rPr lang="en-US" dirty="0" smtClean="0"/>
              <a:t>No loop iteration is dependent on another</a:t>
            </a:r>
          </a:p>
          <a:p>
            <a:r>
              <a:rPr lang="en-US" dirty="0" smtClean="0"/>
              <a:t>Assume 64-bit floating point (FP) operands and the following inter-instruction latencies to avoid a pipeline stall </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48</a:t>
            </a:fld>
            <a:endParaRPr lang="en-US"/>
          </a:p>
        </p:txBody>
      </p:sp>
    </p:spTree>
    <p:extLst>
      <p:ext uri="{BB962C8B-B14F-4D97-AF65-F5344CB8AC3E}">
        <p14:creationId xmlns:p14="http://schemas.microsoft.com/office/powerpoint/2010/main" val="410343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Assumed inter-operation latencies </a:t>
            </a:r>
            <a:endParaRPr lang="en-US" dirty="0"/>
          </a:p>
        </p:txBody>
      </p:sp>
      <p:graphicFrame>
        <p:nvGraphicFramePr>
          <p:cNvPr id="5" name="Content Placeholder 4"/>
          <p:cNvGraphicFramePr>
            <a:graphicFrameLocks noGrp="1"/>
          </p:cNvGraphicFramePr>
          <p:nvPr>
            <p:ph idx="1"/>
            <p:extLst/>
          </p:nvPr>
        </p:nvGraphicFramePr>
        <p:xfrm>
          <a:off x="457200" y="1523816"/>
          <a:ext cx="8229600" cy="3535680"/>
        </p:xfrm>
        <a:graphic>
          <a:graphicData uri="http://schemas.openxmlformats.org/drawingml/2006/table">
            <a:tbl>
              <a:tblPr firstRow="1" bandRow="1">
                <a:tableStyleId>{5C22544A-7EE6-4342-B048-85BDC9FD1C3A}</a:tableStyleId>
              </a:tblPr>
              <a:tblGrid>
                <a:gridCol w="2743200"/>
                <a:gridCol w="3015754"/>
                <a:gridCol w="2470646"/>
              </a:tblGrid>
              <a:tr h="370840">
                <a:tc>
                  <a:txBody>
                    <a:bodyPr/>
                    <a:lstStyle/>
                    <a:p>
                      <a:r>
                        <a:rPr lang="en-US" sz="2800" dirty="0" smtClean="0"/>
                        <a:t>Instruction producing</a:t>
                      </a:r>
                      <a:r>
                        <a:rPr lang="en-US" sz="2800" baseline="0" dirty="0" smtClean="0"/>
                        <a:t> result</a:t>
                      </a:r>
                      <a:endParaRPr lang="en-US" sz="2800" dirty="0"/>
                    </a:p>
                  </a:txBody>
                  <a:tcPr/>
                </a:tc>
                <a:tc>
                  <a:txBody>
                    <a:bodyPr/>
                    <a:lstStyle/>
                    <a:p>
                      <a:r>
                        <a:rPr lang="en-US" sz="2800" dirty="0" smtClean="0"/>
                        <a:t>Instruction using result</a:t>
                      </a:r>
                      <a:endParaRPr lang="en-US" sz="2800" dirty="0"/>
                    </a:p>
                  </a:txBody>
                  <a:tcPr/>
                </a:tc>
                <a:tc>
                  <a:txBody>
                    <a:bodyPr/>
                    <a:lstStyle/>
                    <a:p>
                      <a:r>
                        <a:rPr lang="en-US" sz="2800" dirty="0" smtClean="0"/>
                        <a:t>Latency in clock cycles</a:t>
                      </a:r>
                      <a:endParaRPr lang="en-US" sz="2800" dirty="0"/>
                    </a:p>
                  </a:txBody>
                  <a:tcPr/>
                </a:tc>
              </a:tr>
              <a:tr h="370840">
                <a:tc>
                  <a:txBody>
                    <a:bodyPr/>
                    <a:lstStyle/>
                    <a:p>
                      <a:r>
                        <a:rPr lang="en-US" sz="2800" dirty="0" smtClean="0"/>
                        <a:t>FP ALU op</a:t>
                      </a:r>
                      <a:endParaRPr lang="en-US" sz="2800" dirty="0"/>
                    </a:p>
                  </a:txBody>
                  <a:tcPr/>
                </a:tc>
                <a:tc>
                  <a:txBody>
                    <a:bodyPr/>
                    <a:lstStyle/>
                    <a:p>
                      <a:r>
                        <a:rPr lang="en-US" sz="2800" dirty="0" smtClean="0"/>
                        <a:t>Another FP ALU op</a:t>
                      </a:r>
                      <a:endParaRPr lang="en-US" sz="2800" dirty="0"/>
                    </a:p>
                  </a:txBody>
                  <a:tcPr/>
                </a:tc>
                <a:tc>
                  <a:txBody>
                    <a:bodyPr/>
                    <a:lstStyle/>
                    <a:p>
                      <a:r>
                        <a:rPr lang="en-US" sz="2800" dirty="0" smtClean="0"/>
                        <a:t>3</a:t>
                      </a:r>
                      <a:endParaRPr lang="en-US" sz="2800" dirty="0"/>
                    </a:p>
                  </a:txBody>
                  <a:tcPr/>
                </a:tc>
              </a:tr>
              <a:tr h="370840">
                <a:tc>
                  <a:txBody>
                    <a:bodyPr/>
                    <a:lstStyle/>
                    <a:p>
                      <a:r>
                        <a:rPr lang="en-US" sz="2800" dirty="0" smtClean="0"/>
                        <a:t>FP ALU op</a:t>
                      </a:r>
                      <a:endParaRPr lang="en-US" sz="2800" dirty="0"/>
                    </a:p>
                  </a:txBody>
                  <a:tcPr/>
                </a:tc>
                <a:tc>
                  <a:txBody>
                    <a:bodyPr/>
                    <a:lstStyle/>
                    <a:p>
                      <a:r>
                        <a:rPr lang="en-US" sz="2800" dirty="0" smtClean="0"/>
                        <a:t>Store double</a:t>
                      </a:r>
                      <a:endParaRPr lang="en-US" sz="2800" dirty="0"/>
                    </a:p>
                  </a:txBody>
                  <a:tcPr/>
                </a:tc>
                <a:tc>
                  <a:txBody>
                    <a:bodyPr/>
                    <a:lstStyle/>
                    <a:p>
                      <a:r>
                        <a:rPr lang="en-US" sz="2800" dirty="0" smtClean="0"/>
                        <a:t>2</a:t>
                      </a:r>
                      <a:endParaRPr lang="en-US" sz="2800" dirty="0"/>
                    </a:p>
                  </a:txBody>
                  <a:tcPr/>
                </a:tc>
              </a:tr>
              <a:tr h="370840">
                <a:tc>
                  <a:txBody>
                    <a:bodyPr/>
                    <a:lstStyle/>
                    <a:p>
                      <a:r>
                        <a:rPr lang="en-US" sz="2800" dirty="0" smtClean="0"/>
                        <a:t>Load double</a:t>
                      </a:r>
                      <a:endParaRPr lang="en-US" sz="2800" dirty="0"/>
                    </a:p>
                  </a:txBody>
                  <a:tcPr/>
                </a:tc>
                <a:tc>
                  <a:txBody>
                    <a:bodyPr/>
                    <a:lstStyle/>
                    <a:p>
                      <a:r>
                        <a:rPr lang="en-US" sz="2800" dirty="0" smtClean="0"/>
                        <a:t>FP ALU op</a:t>
                      </a:r>
                      <a:endParaRPr lang="en-US" sz="2800" dirty="0"/>
                    </a:p>
                  </a:txBody>
                  <a:tcPr/>
                </a:tc>
                <a:tc>
                  <a:txBody>
                    <a:bodyPr/>
                    <a:lstStyle/>
                    <a:p>
                      <a:r>
                        <a:rPr lang="en-US" sz="2800" dirty="0" smtClean="0"/>
                        <a:t>1</a:t>
                      </a:r>
                      <a:endParaRPr lang="en-US" sz="2800" dirty="0"/>
                    </a:p>
                  </a:txBody>
                  <a:tcPr/>
                </a:tc>
              </a:tr>
              <a:tr h="370840">
                <a:tc>
                  <a:txBody>
                    <a:bodyPr/>
                    <a:lstStyle/>
                    <a:p>
                      <a:r>
                        <a:rPr lang="en-US" sz="2800" dirty="0" smtClean="0"/>
                        <a:t>Load double</a:t>
                      </a:r>
                      <a:endParaRPr lang="en-US" sz="2800" dirty="0"/>
                    </a:p>
                  </a:txBody>
                  <a:tcPr/>
                </a:tc>
                <a:tc>
                  <a:txBody>
                    <a:bodyPr/>
                    <a:lstStyle/>
                    <a:p>
                      <a:r>
                        <a:rPr lang="en-US" sz="2800" dirty="0" smtClean="0"/>
                        <a:t>Store double</a:t>
                      </a:r>
                      <a:endParaRPr lang="en-US" sz="2800" dirty="0"/>
                    </a:p>
                  </a:txBody>
                  <a:tcPr/>
                </a:tc>
                <a:tc>
                  <a:txBody>
                    <a:bodyPr/>
                    <a:lstStyle/>
                    <a:p>
                      <a:r>
                        <a:rPr lang="en-US" sz="2800" dirty="0" smtClean="0"/>
                        <a:t>0</a:t>
                      </a:r>
                    </a:p>
                  </a:txBody>
                  <a:tcPr/>
                </a:tc>
              </a:tr>
              <a:tr h="370840">
                <a:tc>
                  <a:txBody>
                    <a:bodyPr/>
                    <a:lstStyle/>
                    <a:p>
                      <a:r>
                        <a:rPr lang="en-US" sz="2800" dirty="0" smtClean="0"/>
                        <a:t>ADD</a:t>
                      </a:r>
                      <a:r>
                        <a:rPr lang="en-US" sz="2800" dirty="0" smtClean="0">
                          <a:latin typeface="Courier" charset="0"/>
                          <a:ea typeface="Courier" charset="0"/>
                          <a:cs typeface="Courier" charset="0"/>
                        </a:rPr>
                        <a:t>I</a:t>
                      </a:r>
                      <a:endParaRPr lang="en-US" sz="2800" dirty="0"/>
                    </a:p>
                  </a:txBody>
                  <a:tcPr/>
                </a:tc>
                <a:tc>
                  <a:txBody>
                    <a:bodyPr/>
                    <a:lstStyle/>
                    <a:p>
                      <a:r>
                        <a:rPr lang="en-US" sz="2800" dirty="0" smtClean="0"/>
                        <a:t>BNE</a:t>
                      </a:r>
                      <a:endParaRPr lang="en-US" sz="2800" dirty="0"/>
                    </a:p>
                  </a:txBody>
                  <a:tcPr/>
                </a:tc>
                <a:tc>
                  <a:txBody>
                    <a:bodyPr/>
                    <a:lstStyle/>
                    <a:p>
                      <a:r>
                        <a:rPr lang="en-US" sz="2800" dirty="0" smtClean="0"/>
                        <a:t>1</a:t>
                      </a:r>
                    </a:p>
                  </a:txBody>
                  <a:tcPr/>
                </a:tc>
              </a:tr>
            </a:tbl>
          </a:graphicData>
        </a:graphic>
      </p:graphicFrame>
      <p:sp>
        <p:nvSpPr>
          <p:cNvPr id="6" name="TextBox 5"/>
          <p:cNvSpPr txBox="1"/>
          <p:nvPr/>
        </p:nvSpPr>
        <p:spPr>
          <a:xfrm>
            <a:off x="534723" y="5337454"/>
            <a:ext cx="8152077" cy="954107"/>
          </a:xfrm>
          <a:prstGeom prst="rect">
            <a:avLst/>
          </a:prstGeom>
          <a:noFill/>
        </p:spPr>
        <p:txBody>
          <a:bodyPr wrap="square" rtlCol="0">
            <a:spAutoFit/>
          </a:bodyPr>
          <a:lstStyle/>
          <a:p>
            <a:r>
              <a:rPr lang="en-US" sz="2800" dirty="0" smtClean="0"/>
              <a:t>Latency = number of pipeline clock cycles that must separate producing instruction from using instruction </a:t>
            </a:r>
            <a:endParaRPr lang="en-US" sz="2800" dirty="0"/>
          </a:p>
        </p:txBody>
      </p:sp>
      <p:sp>
        <p:nvSpPr>
          <p:cNvPr id="3" name="Date Placeholder 2"/>
          <p:cNvSpPr>
            <a:spLocks noGrp="1"/>
          </p:cNvSpPr>
          <p:nvPr>
            <p:ph type="dt" sz="half" idx="10"/>
          </p:nvPr>
        </p:nvSpPr>
        <p:spPr/>
        <p:txBody>
          <a:bodyPr/>
          <a:lstStyle/>
          <a:p>
            <a:r>
              <a:rPr lang="en-US" smtClean="0"/>
              <a:t>© 2017 by George B. Adams III</a:t>
            </a:r>
            <a:endParaRPr lang="en-US"/>
          </a:p>
        </p:txBody>
      </p:sp>
      <p:sp>
        <p:nvSpPr>
          <p:cNvPr id="4" name="Slide Number Placeholder 3"/>
          <p:cNvSpPr>
            <a:spLocks noGrp="1"/>
          </p:cNvSpPr>
          <p:nvPr>
            <p:ph type="sldNum" sz="quarter" idx="12"/>
          </p:nvPr>
        </p:nvSpPr>
        <p:spPr/>
        <p:txBody>
          <a:bodyPr/>
          <a:lstStyle/>
          <a:p>
            <a:fld id="{F616CA18-62AE-B34C-A151-070DF961BCFA}" type="slidenum">
              <a:rPr lang="en-US" smtClean="0"/>
              <a:pPr/>
              <a:t>49</a:t>
            </a:fld>
            <a:endParaRPr lang="en-US"/>
          </a:p>
        </p:txBody>
      </p:sp>
    </p:spTree>
    <p:extLst>
      <p:ext uri="{BB962C8B-B14F-4D97-AF65-F5344CB8AC3E}">
        <p14:creationId xmlns:p14="http://schemas.microsoft.com/office/powerpoint/2010/main" val="10784409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830" y="96839"/>
            <a:ext cx="8657170" cy="745196"/>
          </a:xfrm>
        </p:spPr>
        <p:txBody>
          <a:bodyPr>
            <a:noAutofit/>
          </a:bodyPr>
          <a:lstStyle/>
          <a:p>
            <a:r>
              <a:rPr lang="en-US" sz="3200" dirty="0" smtClean="0"/>
              <a:t>Example:  stalling when branch resolves in ID stage</a:t>
            </a:r>
            <a:endParaRPr lang="en-US" sz="3200" dirty="0"/>
          </a:p>
        </p:txBody>
      </p:sp>
      <p:graphicFrame>
        <p:nvGraphicFramePr>
          <p:cNvPr id="7" name="Content Placeholder 6"/>
          <p:cNvGraphicFramePr>
            <a:graphicFrameLocks noGrp="1"/>
          </p:cNvGraphicFramePr>
          <p:nvPr>
            <p:ph idx="1"/>
            <p:extLst/>
          </p:nvPr>
        </p:nvGraphicFramePr>
        <p:xfrm>
          <a:off x="457200" y="1942115"/>
          <a:ext cx="8229600" cy="1752600"/>
        </p:xfrm>
        <a:graphic>
          <a:graphicData uri="http://schemas.openxmlformats.org/drawingml/2006/table">
            <a:tbl>
              <a:tblPr firstRow="1" bandRow="1">
                <a:tableStyleId>{5C22544A-7EE6-4342-B048-85BDC9FD1C3A}</a:tableStyleId>
              </a:tblPr>
              <a:tblGrid>
                <a:gridCol w="677504"/>
                <a:gridCol w="1623981"/>
                <a:gridCol w="791170"/>
                <a:gridCol w="749530"/>
                <a:gridCol w="718299"/>
                <a:gridCol w="739119"/>
                <a:gridCol w="749530"/>
                <a:gridCol w="759939"/>
                <a:gridCol w="718300"/>
                <a:gridCol w="702228"/>
              </a:tblGrid>
              <a:tr h="370840">
                <a:tc>
                  <a:txBody>
                    <a:bodyPr/>
                    <a:lstStyle/>
                    <a:p>
                      <a:r>
                        <a:rPr lang="en-US" dirty="0" smtClean="0"/>
                        <a:t>Instr. No.</a:t>
                      </a:r>
                      <a:endParaRPr lang="en-US" dirty="0"/>
                    </a:p>
                  </a:txBody>
                  <a:tcPr/>
                </a:tc>
                <a:tc>
                  <a:txBody>
                    <a:bodyPr/>
                    <a:lstStyle/>
                    <a:p>
                      <a:r>
                        <a:rPr lang="en-US" dirty="0" smtClean="0"/>
                        <a:t>Clock</a:t>
                      </a:r>
                      <a:r>
                        <a:rPr lang="en-US" baseline="0" dirty="0" smtClean="0"/>
                        <a:t> cycle</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r>
              <a:tr h="370840">
                <a:tc>
                  <a:txBody>
                    <a:bodyPr/>
                    <a:lstStyle/>
                    <a:p>
                      <a:r>
                        <a:rPr lang="en-US" dirty="0" smtClean="0"/>
                        <a:t>1</a:t>
                      </a:r>
                      <a:endParaRPr lang="en-US" dirty="0"/>
                    </a:p>
                  </a:txBody>
                  <a:tcPr/>
                </a:tc>
                <a:tc>
                  <a:txBody>
                    <a:bodyPr/>
                    <a:lstStyle/>
                    <a:p>
                      <a:r>
                        <a:rPr lang="en-US" dirty="0" smtClean="0"/>
                        <a:t>add $4,$5,$6</a:t>
                      </a:r>
                      <a:endParaRPr lang="en-US" dirty="0"/>
                    </a:p>
                  </a:txBody>
                  <a:tcPr/>
                </a:tc>
                <a:tc>
                  <a:txBody>
                    <a:bodyPr/>
                    <a:lstStyle/>
                    <a:p>
                      <a:pPr algn="ctr"/>
                      <a:r>
                        <a:rPr lang="en-US" dirty="0" smtClean="0"/>
                        <a:t>IF</a:t>
                      </a:r>
                      <a:endParaRPr lang="en-US" dirty="0"/>
                    </a:p>
                  </a:txBody>
                  <a:tcPr/>
                </a:tc>
                <a:tc>
                  <a:txBody>
                    <a:bodyPr/>
                    <a:lstStyle/>
                    <a:p>
                      <a:pPr algn="ctr"/>
                      <a:r>
                        <a:rPr lang="en-US" dirty="0" smtClean="0"/>
                        <a:t>ID</a:t>
                      </a:r>
                      <a:endParaRPr lang="en-US" dirty="0"/>
                    </a:p>
                  </a:txBody>
                  <a:tcPr/>
                </a:tc>
                <a:tc>
                  <a:txBody>
                    <a:bodyPr/>
                    <a:lstStyle/>
                    <a:p>
                      <a:pPr algn="ctr"/>
                      <a:r>
                        <a:rPr lang="en-US" dirty="0" smtClean="0"/>
                        <a:t>EX</a:t>
                      </a:r>
                      <a:endParaRPr lang="en-US" dirty="0"/>
                    </a:p>
                  </a:txBody>
                  <a:tcPr/>
                </a:tc>
                <a:tc>
                  <a:txBody>
                    <a:bodyPr/>
                    <a:lstStyle/>
                    <a:p>
                      <a:pPr algn="ctr"/>
                      <a:r>
                        <a:rPr lang="en-US" dirty="0" smtClean="0"/>
                        <a:t>MEM</a:t>
                      </a:r>
                      <a:endParaRPr lang="en-US" dirty="0"/>
                    </a:p>
                  </a:txBody>
                  <a:tcPr/>
                </a:tc>
                <a:tc>
                  <a:txBody>
                    <a:bodyPr/>
                    <a:lstStyle/>
                    <a:p>
                      <a:pPr algn="ctr"/>
                      <a:r>
                        <a:rPr lang="en-US" dirty="0" smtClean="0"/>
                        <a:t>WB</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r>
              <a:tr h="370840">
                <a:tc>
                  <a:txBody>
                    <a:bodyPr/>
                    <a:lstStyle/>
                    <a:p>
                      <a:r>
                        <a:rPr lang="en-US" dirty="0" smtClean="0"/>
                        <a:t>2</a:t>
                      </a:r>
                      <a:endParaRPr lang="en-US" dirty="0"/>
                    </a:p>
                  </a:txBody>
                  <a:tcPr/>
                </a:tc>
                <a:tc>
                  <a:txBody>
                    <a:bodyPr/>
                    <a:lstStyle/>
                    <a:p>
                      <a:r>
                        <a:rPr lang="en-US" dirty="0" err="1" smtClean="0"/>
                        <a:t>beq</a:t>
                      </a:r>
                      <a:r>
                        <a:rPr lang="en-US" dirty="0" smtClean="0"/>
                        <a:t> $1,$2,40</a:t>
                      </a:r>
                      <a:endParaRPr lang="en-US" dirty="0"/>
                    </a:p>
                  </a:txBody>
                  <a:tcPr/>
                </a:tc>
                <a:tc>
                  <a:txBody>
                    <a:bodyPr/>
                    <a:lstStyle/>
                    <a:p>
                      <a:pPr algn="ctr"/>
                      <a:endParaRPr lang="en-US" dirty="0"/>
                    </a:p>
                  </a:txBody>
                  <a:tcPr/>
                </a:tc>
                <a:tc>
                  <a:txBody>
                    <a:bodyPr/>
                    <a:lstStyle/>
                    <a:p>
                      <a:pPr algn="ctr"/>
                      <a:r>
                        <a:rPr lang="en-US" dirty="0" smtClean="0"/>
                        <a:t>IF</a:t>
                      </a:r>
                      <a:endParaRPr lang="en-US" dirty="0"/>
                    </a:p>
                  </a:txBody>
                  <a:tcPr/>
                </a:tc>
                <a:tc>
                  <a:txBody>
                    <a:bodyPr/>
                    <a:lstStyle/>
                    <a:p>
                      <a:pPr algn="ctr"/>
                      <a:r>
                        <a:rPr lang="en-US" dirty="0" smtClean="0"/>
                        <a:t>ID</a:t>
                      </a:r>
                      <a:endParaRPr lang="en-US" dirty="0"/>
                    </a:p>
                  </a:txBody>
                  <a:tcPr/>
                </a:tc>
                <a:tc>
                  <a:txBody>
                    <a:bodyPr/>
                    <a:lstStyle/>
                    <a:p>
                      <a:pPr algn="ctr"/>
                      <a:r>
                        <a:rPr lang="en-US" dirty="0" smtClean="0"/>
                        <a:t>EX</a:t>
                      </a:r>
                      <a:endParaRPr lang="en-US" dirty="0"/>
                    </a:p>
                  </a:txBody>
                  <a:tcPr/>
                </a:tc>
                <a:tc>
                  <a:txBody>
                    <a:bodyPr/>
                    <a:lstStyle/>
                    <a:p>
                      <a:pPr algn="ctr"/>
                      <a:r>
                        <a:rPr lang="en-US" dirty="0" smtClean="0"/>
                        <a:t>MEM</a:t>
                      </a:r>
                      <a:endParaRPr lang="en-US" dirty="0"/>
                    </a:p>
                  </a:txBody>
                  <a:tcPr/>
                </a:tc>
                <a:tc>
                  <a:txBody>
                    <a:bodyPr/>
                    <a:lstStyle/>
                    <a:p>
                      <a:pPr algn="ctr"/>
                      <a:r>
                        <a:rPr lang="en-US" dirty="0" smtClean="0"/>
                        <a:t>WB</a:t>
                      </a: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r>
                        <a:rPr lang="en-US" dirty="0" smtClean="0"/>
                        <a:t>3</a:t>
                      </a:r>
                      <a:endParaRPr lang="en-US" dirty="0"/>
                    </a:p>
                  </a:txBody>
                  <a:tcPr/>
                </a:tc>
                <a:tc>
                  <a:txBody>
                    <a:bodyPr/>
                    <a:lstStyle/>
                    <a:p>
                      <a:r>
                        <a:rPr lang="en-US" dirty="0" err="1" smtClean="0"/>
                        <a:t>lw</a:t>
                      </a:r>
                      <a:r>
                        <a:rPr lang="en-US" dirty="0" smtClean="0"/>
                        <a:t>    $3,300($0)</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r>
                        <a:rPr lang="en-US" dirty="0" smtClean="0">
                          <a:solidFill>
                            <a:srgbClr val="FF0000"/>
                          </a:solidFill>
                        </a:rPr>
                        <a:t>NOP</a:t>
                      </a:r>
                      <a:endParaRPr lang="en-US" dirty="0">
                        <a:solidFill>
                          <a:srgbClr val="FF0000"/>
                        </a:solidFill>
                      </a:endParaRPr>
                    </a:p>
                  </a:txBody>
                  <a:tcPr/>
                </a:tc>
                <a:tc>
                  <a:txBody>
                    <a:bodyPr/>
                    <a:lstStyle/>
                    <a:p>
                      <a:pPr algn="ctr"/>
                      <a:r>
                        <a:rPr lang="en-US" dirty="0" smtClean="0"/>
                        <a:t>IF</a:t>
                      </a:r>
                      <a:endParaRPr lang="en-US" dirty="0"/>
                    </a:p>
                  </a:txBody>
                  <a:tcPr/>
                </a:tc>
                <a:tc>
                  <a:txBody>
                    <a:bodyPr/>
                    <a:lstStyle/>
                    <a:p>
                      <a:pPr algn="ctr"/>
                      <a:r>
                        <a:rPr lang="en-US" dirty="0" smtClean="0"/>
                        <a:t>ID</a:t>
                      </a:r>
                      <a:endParaRPr lang="en-US" dirty="0"/>
                    </a:p>
                  </a:txBody>
                  <a:tcPr/>
                </a:tc>
                <a:tc>
                  <a:txBody>
                    <a:bodyPr/>
                    <a:lstStyle/>
                    <a:p>
                      <a:pPr algn="ctr"/>
                      <a:r>
                        <a:rPr lang="en-US" dirty="0" smtClean="0"/>
                        <a:t>EX</a:t>
                      </a:r>
                      <a:endParaRPr lang="en-US" dirty="0"/>
                    </a:p>
                  </a:txBody>
                  <a:tcPr/>
                </a:tc>
                <a:tc>
                  <a:txBody>
                    <a:bodyPr/>
                    <a:lstStyle/>
                    <a:p>
                      <a:pPr algn="ctr"/>
                      <a:r>
                        <a:rPr lang="en-US" dirty="0" smtClean="0"/>
                        <a:t>MEM</a:t>
                      </a:r>
                      <a:endParaRPr lang="en-US" dirty="0"/>
                    </a:p>
                  </a:txBody>
                  <a:tcPr/>
                </a:tc>
                <a:tc>
                  <a:txBody>
                    <a:bodyPr/>
                    <a:lstStyle/>
                    <a:p>
                      <a:pPr algn="ctr"/>
                      <a:r>
                        <a:rPr lang="en-US" dirty="0" smtClean="0"/>
                        <a:t>WB</a:t>
                      </a:r>
                      <a:endParaRPr lang="en-US" dirty="0"/>
                    </a:p>
                  </a:txBody>
                  <a:tcPr/>
                </a:tc>
              </a:tr>
            </a:tbl>
          </a:graphicData>
        </a:graphic>
      </p:graphicFrame>
      <p:sp>
        <p:nvSpPr>
          <p:cNvPr id="8" name="TextBox 7"/>
          <p:cNvSpPr txBox="1"/>
          <p:nvPr/>
        </p:nvSpPr>
        <p:spPr>
          <a:xfrm>
            <a:off x="487570" y="4000392"/>
            <a:ext cx="7955048" cy="2308324"/>
          </a:xfrm>
          <a:prstGeom prst="rect">
            <a:avLst/>
          </a:prstGeom>
          <a:noFill/>
        </p:spPr>
        <p:txBody>
          <a:bodyPr wrap="square" rtlCol="0">
            <a:spAutoFit/>
          </a:bodyPr>
          <a:lstStyle/>
          <a:p>
            <a:r>
              <a:rPr lang="en-US" sz="2400" dirty="0" smtClean="0"/>
              <a:t>Decoding of the branch in ID causes NOP substitution in IF followed by known-correct fetch by IF</a:t>
            </a:r>
            <a:br>
              <a:rPr lang="en-US" sz="2400" dirty="0" smtClean="0"/>
            </a:br>
            <a:endParaRPr lang="en-US" sz="2400" dirty="0" smtClean="0"/>
          </a:p>
          <a:p>
            <a:r>
              <a:rPr lang="en-US" sz="2400" dirty="0"/>
              <a:t>I</a:t>
            </a:r>
            <a:r>
              <a:rPr lang="en-US" sz="2400" dirty="0" smtClean="0"/>
              <a:t>f branch is not taken then a good fetch has been thrown away</a:t>
            </a:r>
          </a:p>
          <a:p>
            <a:endParaRPr lang="en-US" sz="2400" dirty="0"/>
          </a:p>
          <a:p>
            <a:r>
              <a:rPr lang="en-US" sz="2400" dirty="0" smtClean="0"/>
              <a:t>Correct result is achieved directly</a:t>
            </a:r>
            <a:endParaRPr lang="en-US" sz="2400" dirty="0"/>
          </a:p>
        </p:txBody>
      </p:sp>
      <p:sp>
        <p:nvSpPr>
          <p:cNvPr id="3" name="Date Placeholder 2"/>
          <p:cNvSpPr>
            <a:spLocks noGrp="1"/>
          </p:cNvSpPr>
          <p:nvPr>
            <p:ph type="dt" sz="half" idx="10"/>
          </p:nvPr>
        </p:nvSpPr>
        <p:spPr/>
        <p:txBody>
          <a:bodyPr/>
          <a:lstStyle/>
          <a:p>
            <a:r>
              <a:rPr lang="en-US" smtClean="0"/>
              <a:t>© 2017 by George B. Adams III</a:t>
            </a:r>
            <a:endParaRPr lang="en-US"/>
          </a:p>
        </p:txBody>
      </p:sp>
      <p:sp>
        <p:nvSpPr>
          <p:cNvPr id="4" name="Slide Number Placeholder 3"/>
          <p:cNvSpPr>
            <a:spLocks noGrp="1"/>
          </p:cNvSpPr>
          <p:nvPr>
            <p:ph type="sldNum" sz="quarter" idx="12"/>
          </p:nvPr>
        </p:nvSpPr>
        <p:spPr/>
        <p:txBody>
          <a:bodyPr/>
          <a:lstStyle/>
          <a:p>
            <a:fld id="{F616CA18-62AE-B34C-A151-070DF961BCFA}" type="slidenum">
              <a:rPr lang="en-US" smtClean="0"/>
              <a:pPr/>
              <a:t>5</a:t>
            </a:fld>
            <a:endParaRPr lang="en-US"/>
          </a:p>
        </p:txBody>
      </p:sp>
    </p:spTree>
    <p:extLst>
      <p:ext uri="{BB962C8B-B14F-4D97-AF65-F5344CB8AC3E}">
        <p14:creationId xmlns:p14="http://schemas.microsoft.com/office/powerpoint/2010/main" val="5428728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ssembly code for vector + scalar</a:t>
            </a:r>
            <a:endParaRPr lang="en-US" dirty="0"/>
          </a:p>
        </p:txBody>
      </p:sp>
      <p:sp>
        <p:nvSpPr>
          <p:cNvPr id="3" name="Content Placeholder 2"/>
          <p:cNvSpPr>
            <a:spLocks noGrp="1"/>
          </p:cNvSpPr>
          <p:nvPr>
            <p:ph idx="1"/>
          </p:nvPr>
        </p:nvSpPr>
        <p:spPr>
          <a:xfrm>
            <a:off x="457200" y="1279407"/>
            <a:ext cx="8555096" cy="5146537"/>
          </a:xfrm>
        </p:spPr>
        <p:txBody>
          <a:bodyPr>
            <a:normAutofit fontScale="85000" lnSpcReduction="10000"/>
          </a:bodyPr>
          <a:lstStyle/>
          <a:p>
            <a:r>
              <a:rPr lang="en-US" dirty="0" smtClean="0"/>
              <a:t> 	     LOAD</a:t>
            </a:r>
            <a:r>
              <a:rPr lang="en-US" dirty="0" smtClean="0">
                <a:latin typeface="Courier" charset="0"/>
                <a:ea typeface="Courier" charset="0"/>
                <a:cs typeface="Courier" charset="0"/>
              </a:rPr>
              <a:t>I</a:t>
            </a:r>
            <a:r>
              <a:rPr lang="en-US" dirty="0" smtClean="0"/>
              <a:t>	R1, #999	; R1 = 999</a:t>
            </a:r>
          </a:p>
          <a:p>
            <a:r>
              <a:rPr lang="en-US" dirty="0"/>
              <a:t> </a:t>
            </a:r>
            <a:r>
              <a:rPr lang="en-US" dirty="0" smtClean="0"/>
              <a:t>	     LOAD</a:t>
            </a:r>
            <a:r>
              <a:rPr lang="en-US" dirty="0" smtClean="0">
                <a:latin typeface="Courier" charset="0"/>
                <a:ea typeface="Courier" charset="0"/>
                <a:cs typeface="Courier" charset="0"/>
              </a:rPr>
              <a:t>I</a:t>
            </a:r>
            <a:r>
              <a:rPr lang="en-US" dirty="0" smtClean="0"/>
              <a:t>	R2, #0		; R2 = 0</a:t>
            </a:r>
          </a:p>
          <a:p>
            <a:r>
              <a:rPr lang="en-US" dirty="0" smtClean="0"/>
              <a:t>Loop: LOAD.D	F0, 0(R1)	; F0 = array element</a:t>
            </a:r>
          </a:p>
          <a:p>
            <a:r>
              <a:rPr lang="en-US" dirty="0"/>
              <a:t> </a:t>
            </a:r>
            <a:r>
              <a:rPr lang="en-US" dirty="0" smtClean="0"/>
              <a:t>	     ADDD	F4, F0, F2	; ADD double, F2=s</a:t>
            </a:r>
          </a:p>
          <a:p>
            <a:r>
              <a:rPr lang="en-US" dirty="0"/>
              <a:t> </a:t>
            </a:r>
            <a:r>
              <a:rPr lang="en-US" dirty="0" smtClean="0"/>
              <a:t>	     STOR.D	F4, 0(R1)	; store result</a:t>
            </a:r>
          </a:p>
          <a:p>
            <a:r>
              <a:rPr lang="en-US" dirty="0"/>
              <a:t> </a:t>
            </a:r>
            <a:r>
              <a:rPr lang="en-US" dirty="0" smtClean="0"/>
              <a:t>	     ADD</a:t>
            </a:r>
            <a:r>
              <a:rPr lang="en-US" dirty="0" smtClean="0">
                <a:latin typeface="Courier" charset="0"/>
                <a:ea typeface="Courier" charset="0"/>
                <a:cs typeface="Courier" charset="0"/>
              </a:rPr>
              <a:t>I</a:t>
            </a:r>
            <a:r>
              <a:rPr lang="en-US" dirty="0" smtClean="0"/>
              <a:t>	R1,R1,–8	; decrement pointer by 8</a:t>
            </a:r>
          </a:p>
          <a:p>
            <a:r>
              <a:rPr lang="en-US" dirty="0"/>
              <a:t> </a:t>
            </a:r>
            <a:r>
              <a:rPr lang="en-US" dirty="0" smtClean="0"/>
              <a:t>	     BNE	R1,R2,Loop 	; branch if R1!=R2</a:t>
            </a:r>
          </a:p>
          <a:p>
            <a:endParaRPr lang="en-US" dirty="0"/>
          </a:p>
          <a:p>
            <a:r>
              <a:rPr lang="en-US" dirty="0" smtClean="0"/>
              <a:t>LOAD</a:t>
            </a:r>
            <a:r>
              <a:rPr lang="en-US" dirty="0" smtClean="0">
                <a:latin typeface="Courier" charset="0"/>
                <a:ea typeface="Courier" charset="0"/>
                <a:cs typeface="Courier" charset="0"/>
              </a:rPr>
              <a:t>I</a:t>
            </a:r>
            <a:r>
              <a:rPr lang="en-US" dirty="0" smtClean="0"/>
              <a:t> </a:t>
            </a:r>
            <a:r>
              <a:rPr lang="mr-IN" dirty="0" smtClean="0"/>
              <a:t>–</a:t>
            </a:r>
            <a:r>
              <a:rPr lang="en-US" dirty="0" smtClean="0"/>
              <a:t> load immediate value; R1 holds initial loop count to decrement, R2 holds iteration count bound</a:t>
            </a:r>
          </a:p>
          <a:p>
            <a:r>
              <a:rPr lang="en-US" dirty="0" smtClean="0"/>
              <a:t>Now, show clock cycles where pipeline stalls</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50</a:t>
            </a:fld>
            <a:endParaRPr lang="en-US"/>
          </a:p>
        </p:txBody>
      </p:sp>
    </p:spTree>
    <p:extLst>
      <p:ext uri="{BB962C8B-B14F-4D97-AF65-F5344CB8AC3E}">
        <p14:creationId xmlns:p14="http://schemas.microsoft.com/office/powerpoint/2010/main" val="5952340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Code as written </a:t>
            </a:r>
            <a:r>
              <a:rPr lang="en-US" sz="3600" dirty="0"/>
              <a:t>=</a:t>
            </a:r>
            <a:r>
              <a:rPr lang="en-US" sz="3600" dirty="0" smtClean="0"/>
              <a:t> 9 clock cycles/iteration</a:t>
            </a:r>
            <a:endParaRPr lang="en-US" sz="3600" dirty="0"/>
          </a:p>
        </p:txBody>
      </p:sp>
      <p:sp>
        <p:nvSpPr>
          <p:cNvPr id="3" name="Content Placeholder 2"/>
          <p:cNvSpPr>
            <a:spLocks noGrp="1"/>
          </p:cNvSpPr>
          <p:nvPr>
            <p:ph idx="1"/>
          </p:nvPr>
        </p:nvSpPr>
        <p:spPr>
          <a:xfrm>
            <a:off x="457200" y="843860"/>
            <a:ext cx="8229600" cy="5121275"/>
          </a:xfrm>
        </p:spPr>
        <p:txBody>
          <a:bodyPr>
            <a:noAutofit/>
          </a:bodyPr>
          <a:lstStyle/>
          <a:p>
            <a:pPr marL="0" indent="0">
              <a:lnSpc>
                <a:spcPct val="90000"/>
              </a:lnSpc>
              <a:buNone/>
            </a:pPr>
            <a:r>
              <a:rPr lang="en-US" sz="2800" dirty="0" smtClean="0"/>
              <a:t>					Clock cycle </a:t>
            </a:r>
            <a:r>
              <a:rPr lang="en-US" sz="2800" i="1" dirty="0" smtClean="0">
                <a:solidFill>
                  <a:srgbClr val="0000FF"/>
                </a:solidFill>
              </a:rPr>
              <a:t>issued</a:t>
            </a:r>
          </a:p>
          <a:p>
            <a:pPr marL="0" indent="0">
              <a:lnSpc>
                <a:spcPct val="90000"/>
              </a:lnSpc>
              <a:buNone/>
            </a:pPr>
            <a:r>
              <a:rPr lang="en-US" sz="2800" dirty="0"/>
              <a:t>	</a:t>
            </a:r>
            <a:r>
              <a:rPr lang="en-US" sz="2800" dirty="0" smtClean="0"/>
              <a:t>				(executing in EX stage) </a:t>
            </a:r>
          </a:p>
          <a:p>
            <a:r>
              <a:rPr lang="en-US" sz="2800" dirty="0" smtClean="0"/>
              <a:t>Loop: </a:t>
            </a:r>
            <a:r>
              <a:rPr lang="en-US" sz="2800" dirty="0" err="1" smtClean="0"/>
              <a:t>LOAD.D</a:t>
            </a:r>
            <a:r>
              <a:rPr lang="en-US" sz="2800" dirty="0" smtClean="0"/>
              <a:t>  F0,0(R1)	1</a:t>
            </a:r>
          </a:p>
          <a:p>
            <a:r>
              <a:rPr lang="en-US" sz="2800" dirty="0"/>
              <a:t> </a:t>
            </a:r>
            <a:r>
              <a:rPr lang="en-US" sz="2800" dirty="0" smtClean="0"/>
              <a:t>	</a:t>
            </a:r>
            <a:r>
              <a:rPr lang="en-US" sz="2800" dirty="0"/>
              <a:t> </a:t>
            </a:r>
            <a:r>
              <a:rPr lang="en-US" sz="2800" dirty="0" smtClean="0"/>
              <a:t>    </a:t>
            </a:r>
            <a:r>
              <a:rPr lang="en-US" sz="2800" i="1" dirty="0" smtClean="0">
                <a:solidFill>
                  <a:srgbClr val="0000FF"/>
                </a:solidFill>
              </a:rPr>
              <a:t>stall</a:t>
            </a:r>
            <a:r>
              <a:rPr lang="en-US" sz="2800" dirty="0" smtClean="0"/>
              <a:t>			</a:t>
            </a:r>
            <a:r>
              <a:rPr lang="en-US" sz="2800" dirty="0" smtClean="0">
                <a:solidFill>
                  <a:srgbClr val="0000FF"/>
                </a:solidFill>
              </a:rPr>
              <a:t>2</a:t>
            </a:r>
          </a:p>
          <a:p>
            <a:r>
              <a:rPr lang="en-US" sz="2800" dirty="0"/>
              <a:t> </a:t>
            </a:r>
            <a:r>
              <a:rPr lang="en-US" sz="2800" dirty="0" smtClean="0"/>
              <a:t>	     </a:t>
            </a:r>
            <a:r>
              <a:rPr lang="en-US" sz="2800" dirty="0" err="1" smtClean="0"/>
              <a:t>ADD.D</a:t>
            </a:r>
            <a:r>
              <a:rPr lang="en-US" sz="2800" dirty="0" smtClean="0"/>
              <a:t>     F4,F0,F2	3</a:t>
            </a:r>
          </a:p>
          <a:p>
            <a:r>
              <a:rPr lang="en-US" sz="2800" dirty="0"/>
              <a:t> </a:t>
            </a:r>
            <a:r>
              <a:rPr lang="en-US" sz="2800" dirty="0" smtClean="0"/>
              <a:t>	     </a:t>
            </a:r>
            <a:r>
              <a:rPr lang="en-US" sz="2800" i="1" dirty="0" smtClean="0">
                <a:solidFill>
                  <a:srgbClr val="0000FF"/>
                </a:solidFill>
              </a:rPr>
              <a:t>stall</a:t>
            </a:r>
            <a:r>
              <a:rPr lang="en-US" sz="2800" dirty="0" smtClean="0"/>
              <a:t>			</a:t>
            </a:r>
            <a:r>
              <a:rPr lang="en-US" sz="2800" dirty="0" smtClean="0">
                <a:solidFill>
                  <a:srgbClr val="0000FF"/>
                </a:solidFill>
              </a:rPr>
              <a:t>4</a:t>
            </a:r>
          </a:p>
          <a:p>
            <a:r>
              <a:rPr lang="en-US" sz="2800" dirty="0"/>
              <a:t> </a:t>
            </a:r>
            <a:r>
              <a:rPr lang="en-US" sz="2800" dirty="0" smtClean="0"/>
              <a:t>	     </a:t>
            </a:r>
            <a:r>
              <a:rPr lang="en-US" sz="2800" i="1" dirty="0" smtClean="0">
                <a:solidFill>
                  <a:srgbClr val="0000FF"/>
                </a:solidFill>
              </a:rPr>
              <a:t>stall</a:t>
            </a:r>
            <a:r>
              <a:rPr lang="en-US" sz="2800" dirty="0" smtClean="0"/>
              <a:t>			</a:t>
            </a:r>
            <a:r>
              <a:rPr lang="en-US" sz="2800" dirty="0" smtClean="0">
                <a:solidFill>
                  <a:srgbClr val="0000FF"/>
                </a:solidFill>
              </a:rPr>
              <a:t>5</a:t>
            </a:r>
          </a:p>
          <a:p>
            <a:r>
              <a:rPr lang="en-US" sz="2800" dirty="0"/>
              <a:t> </a:t>
            </a:r>
            <a:r>
              <a:rPr lang="en-US" sz="2800" dirty="0" smtClean="0"/>
              <a:t>	     </a:t>
            </a:r>
            <a:r>
              <a:rPr lang="en-US" sz="2800" dirty="0" err="1" smtClean="0"/>
              <a:t>STOR.D</a:t>
            </a:r>
            <a:r>
              <a:rPr lang="en-US" sz="2800" dirty="0" smtClean="0"/>
              <a:t>   F4,0(R1)	6</a:t>
            </a:r>
          </a:p>
          <a:p>
            <a:r>
              <a:rPr lang="en-US" sz="2800" dirty="0"/>
              <a:t> </a:t>
            </a:r>
            <a:r>
              <a:rPr lang="en-US" sz="2800" dirty="0" smtClean="0"/>
              <a:t>	     ADD</a:t>
            </a:r>
            <a:r>
              <a:rPr lang="en-US" sz="2800" dirty="0" smtClean="0">
                <a:latin typeface="Courier" charset="0"/>
                <a:ea typeface="Courier" charset="0"/>
                <a:cs typeface="Courier" charset="0"/>
              </a:rPr>
              <a:t>I</a:t>
            </a:r>
            <a:r>
              <a:rPr lang="en-US" sz="2800" dirty="0" smtClean="0"/>
              <a:t>      R1,R1,–8	7</a:t>
            </a:r>
          </a:p>
          <a:p>
            <a:r>
              <a:rPr lang="en-US" sz="2800" dirty="0"/>
              <a:t> </a:t>
            </a:r>
            <a:r>
              <a:rPr lang="en-US" sz="2800" dirty="0" smtClean="0"/>
              <a:t>	     </a:t>
            </a:r>
            <a:r>
              <a:rPr lang="en-US" sz="2800" i="1" dirty="0" smtClean="0">
                <a:solidFill>
                  <a:srgbClr val="0000FF"/>
                </a:solidFill>
              </a:rPr>
              <a:t>stall</a:t>
            </a:r>
            <a:r>
              <a:rPr lang="en-US" sz="2800" dirty="0" smtClean="0"/>
              <a:t>			</a:t>
            </a:r>
            <a:r>
              <a:rPr lang="en-US" sz="2800" dirty="0" smtClean="0">
                <a:solidFill>
                  <a:srgbClr val="0000FF"/>
                </a:solidFill>
              </a:rPr>
              <a:t>8</a:t>
            </a:r>
          </a:p>
          <a:p>
            <a:r>
              <a:rPr lang="en-US" sz="2800" dirty="0"/>
              <a:t> </a:t>
            </a:r>
            <a:r>
              <a:rPr lang="en-US" sz="2800" dirty="0" smtClean="0"/>
              <a:t>	     </a:t>
            </a:r>
            <a:r>
              <a:rPr lang="en-US" sz="2800" dirty="0" err="1" smtClean="0"/>
              <a:t>BNE</a:t>
            </a:r>
            <a:r>
              <a:rPr lang="en-US" sz="2800" dirty="0"/>
              <a:t> </a:t>
            </a:r>
            <a:r>
              <a:rPr lang="en-US" sz="2800" dirty="0" smtClean="0"/>
              <a:t>        R1,R2,Loop	9</a:t>
            </a:r>
            <a:endParaRPr lang="en-US" sz="2800" dirty="0"/>
          </a:p>
        </p:txBody>
      </p:sp>
      <p:graphicFrame>
        <p:nvGraphicFramePr>
          <p:cNvPr id="5" name="Content Placeholder 4"/>
          <p:cNvGraphicFramePr>
            <a:graphicFrameLocks/>
          </p:cNvGraphicFramePr>
          <p:nvPr>
            <p:extLst>
              <p:ext uri="{D42A27DB-BD31-4B8C-83A1-F6EECF244321}">
                <p14:modId xmlns:p14="http://schemas.microsoft.com/office/powerpoint/2010/main" val="61948998"/>
              </p:ext>
            </p:extLst>
          </p:nvPr>
        </p:nvGraphicFramePr>
        <p:xfrm>
          <a:off x="6083300" y="2197100"/>
          <a:ext cx="3060700" cy="2743200"/>
        </p:xfrm>
        <a:graphic>
          <a:graphicData uri="http://schemas.openxmlformats.org/drawingml/2006/table">
            <a:tbl>
              <a:tblPr firstRow="1" bandRow="1">
                <a:tableStyleId>{5C22544A-7EE6-4342-B048-85BDC9FD1C3A}</a:tableStyleId>
              </a:tblPr>
              <a:tblGrid>
                <a:gridCol w="1079500"/>
                <a:gridCol w="1049357"/>
                <a:gridCol w="931843"/>
              </a:tblGrid>
              <a:tr h="370840">
                <a:tc>
                  <a:txBody>
                    <a:bodyPr/>
                    <a:lstStyle/>
                    <a:p>
                      <a:r>
                        <a:rPr lang="en-US" sz="2400" dirty="0" smtClean="0"/>
                        <a:t>Source</a:t>
                      </a:r>
                      <a:endParaRPr lang="en-US" sz="2400" dirty="0"/>
                    </a:p>
                  </a:txBody>
                  <a:tcPr/>
                </a:tc>
                <a:tc>
                  <a:txBody>
                    <a:bodyPr/>
                    <a:lstStyle/>
                    <a:p>
                      <a:r>
                        <a:rPr lang="en-US" sz="2400" dirty="0" err="1" smtClean="0"/>
                        <a:t>Dest</a:t>
                      </a:r>
                      <a:r>
                        <a:rPr lang="en-US" sz="2400" dirty="0" smtClean="0"/>
                        <a:t>.</a:t>
                      </a:r>
                      <a:endParaRPr lang="en-US" sz="2400" dirty="0"/>
                    </a:p>
                  </a:txBody>
                  <a:tcPr/>
                </a:tc>
                <a:tc>
                  <a:txBody>
                    <a:bodyPr/>
                    <a:lstStyle/>
                    <a:p>
                      <a:r>
                        <a:rPr lang="en-US" sz="2400" dirty="0" err="1" smtClean="0"/>
                        <a:t>Ltncy</a:t>
                      </a:r>
                      <a:r>
                        <a:rPr lang="en-US" sz="2400" dirty="0" smtClean="0"/>
                        <a:t>.</a:t>
                      </a:r>
                      <a:endParaRPr lang="en-US" sz="2400" dirty="0"/>
                    </a:p>
                  </a:txBody>
                  <a:tcPr/>
                </a:tc>
              </a:tr>
              <a:tr h="370840">
                <a:tc>
                  <a:txBody>
                    <a:bodyPr/>
                    <a:lstStyle/>
                    <a:p>
                      <a:r>
                        <a:rPr lang="en-US" sz="2400" dirty="0" smtClean="0"/>
                        <a:t>FP ALU</a:t>
                      </a:r>
                      <a:endParaRPr lang="en-US" sz="2400" dirty="0"/>
                    </a:p>
                  </a:txBody>
                  <a:tcPr/>
                </a:tc>
                <a:tc>
                  <a:txBody>
                    <a:bodyPr/>
                    <a:lstStyle/>
                    <a:p>
                      <a:r>
                        <a:rPr lang="en-US" sz="2400" dirty="0" smtClean="0"/>
                        <a:t>FP ALU</a:t>
                      </a:r>
                      <a:endParaRPr lang="en-US" sz="2400" dirty="0"/>
                    </a:p>
                  </a:txBody>
                  <a:tcPr/>
                </a:tc>
                <a:tc>
                  <a:txBody>
                    <a:bodyPr/>
                    <a:lstStyle/>
                    <a:p>
                      <a:r>
                        <a:rPr lang="en-US" sz="2400" dirty="0" smtClean="0"/>
                        <a:t>3</a:t>
                      </a:r>
                      <a:endParaRPr lang="en-US" sz="2400" dirty="0"/>
                    </a:p>
                  </a:txBody>
                  <a:tcPr/>
                </a:tc>
              </a:tr>
              <a:tr h="370840">
                <a:tc>
                  <a:txBody>
                    <a:bodyPr/>
                    <a:lstStyle/>
                    <a:p>
                      <a:r>
                        <a:rPr lang="en-US" sz="2400" dirty="0" smtClean="0"/>
                        <a:t>FP ALU</a:t>
                      </a:r>
                      <a:endParaRPr lang="en-US" sz="2400" dirty="0"/>
                    </a:p>
                  </a:txBody>
                  <a:tcPr/>
                </a:tc>
                <a:tc>
                  <a:txBody>
                    <a:bodyPr/>
                    <a:lstStyle/>
                    <a:p>
                      <a:r>
                        <a:rPr lang="en-US" sz="2400" dirty="0" smtClean="0"/>
                        <a:t>Store</a:t>
                      </a:r>
                      <a:endParaRPr lang="en-US" sz="2400" dirty="0"/>
                    </a:p>
                  </a:txBody>
                  <a:tcPr/>
                </a:tc>
                <a:tc>
                  <a:txBody>
                    <a:bodyPr/>
                    <a:lstStyle/>
                    <a:p>
                      <a:r>
                        <a:rPr lang="en-US" sz="2400" dirty="0" smtClean="0"/>
                        <a:t>2</a:t>
                      </a:r>
                      <a:endParaRPr lang="en-US" sz="2400" dirty="0"/>
                    </a:p>
                  </a:txBody>
                  <a:tcPr/>
                </a:tc>
              </a:tr>
              <a:tr h="370840">
                <a:tc>
                  <a:txBody>
                    <a:bodyPr/>
                    <a:lstStyle/>
                    <a:p>
                      <a:r>
                        <a:rPr lang="en-US" sz="2400" dirty="0" smtClean="0"/>
                        <a:t>Load</a:t>
                      </a:r>
                      <a:endParaRPr lang="en-US" sz="2400" dirty="0"/>
                    </a:p>
                  </a:txBody>
                  <a:tcPr/>
                </a:tc>
                <a:tc>
                  <a:txBody>
                    <a:bodyPr/>
                    <a:lstStyle/>
                    <a:p>
                      <a:r>
                        <a:rPr lang="en-US" sz="2400" dirty="0" smtClean="0"/>
                        <a:t>FP ALU</a:t>
                      </a:r>
                      <a:endParaRPr lang="en-US" sz="2400" dirty="0"/>
                    </a:p>
                  </a:txBody>
                  <a:tcPr/>
                </a:tc>
                <a:tc>
                  <a:txBody>
                    <a:bodyPr/>
                    <a:lstStyle/>
                    <a:p>
                      <a:r>
                        <a:rPr lang="en-US" sz="2400" dirty="0" smtClean="0"/>
                        <a:t>1</a:t>
                      </a:r>
                      <a:endParaRPr lang="en-US" sz="2400" dirty="0"/>
                    </a:p>
                  </a:txBody>
                  <a:tcPr/>
                </a:tc>
              </a:tr>
              <a:tr h="370840">
                <a:tc>
                  <a:txBody>
                    <a:bodyPr/>
                    <a:lstStyle/>
                    <a:p>
                      <a:r>
                        <a:rPr lang="en-US" sz="2400" dirty="0" smtClean="0"/>
                        <a:t>Load</a:t>
                      </a:r>
                      <a:endParaRPr lang="en-US" sz="2400" dirty="0"/>
                    </a:p>
                  </a:txBody>
                  <a:tcPr/>
                </a:tc>
                <a:tc>
                  <a:txBody>
                    <a:bodyPr/>
                    <a:lstStyle/>
                    <a:p>
                      <a:r>
                        <a:rPr lang="en-US" sz="2400" dirty="0" smtClean="0"/>
                        <a:t>Store</a:t>
                      </a:r>
                      <a:endParaRPr lang="en-US" sz="2400" dirty="0"/>
                    </a:p>
                  </a:txBody>
                  <a:tcPr/>
                </a:tc>
                <a:tc>
                  <a:txBody>
                    <a:bodyPr/>
                    <a:lstStyle/>
                    <a:p>
                      <a:r>
                        <a:rPr lang="en-US" sz="2400" dirty="0" smtClean="0"/>
                        <a:t>0</a:t>
                      </a:r>
                      <a:endParaRPr lang="en-US" sz="2400" dirty="0"/>
                    </a:p>
                  </a:txBody>
                  <a:tcPr/>
                </a:tc>
              </a:tr>
              <a:tr h="370840">
                <a:tc>
                  <a:txBody>
                    <a:bodyPr/>
                    <a:lstStyle/>
                    <a:p>
                      <a:r>
                        <a:rPr lang="en-US" sz="2400" dirty="0" smtClean="0"/>
                        <a:t>ADD</a:t>
                      </a:r>
                      <a:r>
                        <a:rPr lang="en-US" sz="2400" dirty="0" smtClean="0">
                          <a:latin typeface="Courier" charset="0"/>
                          <a:ea typeface="Courier" charset="0"/>
                          <a:cs typeface="Courier" charset="0"/>
                        </a:rPr>
                        <a:t>I</a:t>
                      </a:r>
                      <a:endParaRPr lang="en-US" sz="2400" dirty="0">
                        <a:latin typeface="Courier" charset="0"/>
                        <a:ea typeface="Courier" charset="0"/>
                        <a:cs typeface="Courier" charset="0"/>
                      </a:endParaRPr>
                    </a:p>
                  </a:txBody>
                  <a:tcPr/>
                </a:tc>
                <a:tc>
                  <a:txBody>
                    <a:bodyPr/>
                    <a:lstStyle/>
                    <a:p>
                      <a:r>
                        <a:rPr lang="en-US" sz="2400" dirty="0" smtClean="0"/>
                        <a:t>BNE</a:t>
                      </a:r>
                      <a:endParaRPr lang="en-US" sz="2400" dirty="0"/>
                    </a:p>
                  </a:txBody>
                  <a:tcPr/>
                </a:tc>
                <a:tc>
                  <a:txBody>
                    <a:bodyPr/>
                    <a:lstStyle/>
                    <a:p>
                      <a:r>
                        <a:rPr lang="en-US" sz="2400" dirty="0" smtClean="0"/>
                        <a:t>1</a:t>
                      </a:r>
                      <a:endParaRPr lang="en-US" sz="2400" dirty="0"/>
                    </a:p>
                  </a:txBody>
                  <a:tcPr/>
                </a:tc>
              </a:tr>
            </a:tbl>
          </a:graphicData>
        </a:graphic>
      </p:graphicFrame>
      <p:sp>
        <p:nvSpPr>
          <p:cNvPr id="6" name="Slide Number Placeholder 5"/>
          <p:cNvSpPr>
            <a:spLocks noGrp="1"/>
          </p:cNvSpPr>
          <p:nvPr>
            <p:ph type="sldNum" sz="quarter" idx="12"/>
          </p:nvPr>
        </p:nvSpPr>
        <p:spPr/>
        <p:txBody>
          <a:bodyPr/>
          <a:lstStyle/>
          <a:p>
            <a:fld id="{F616CA18-62AE-B34C-A151-070DF961BCFA}" type="slidenum">
              <a:rPr lang="en-US" smtClean="0"/>
              <a:pPr/>
              <a:t>51</a:t>
            </a:fld>
            <a:endParaRPr lang="en-US"/>
          </a:p>
        </p:txBody>
      </p:sp>
      <p:sp>
        <p:nvSpPr>
          <p:cNvPr id="4" name="Date Placeholder 3"/>
          <p:cNvSpPr>
            <a:spLocks noGrp="1"/>
          </p:cNvSpPr>
          <p:nvPr>
            <p:ph type="dt" sz="half" idx="10"/>
          </p:nvPr>
        </p:nvSpPr>
        <p:spPr/>
        <p:txBody>
          <a:bodyPr/>
          <a:lstStyle/>
          <a:p>
            <a:r>
              <a:rPr lang="en-US" smtClean="0"/>
              <a:t>© 2017 by George B. Adams III</a:t>
            </a:r>
            <a:endParaRPr lang="en-US"/>
          </a:p>
        </p:txBody>
      </p:sp>
      <p:grpSp>
        <p:nvGrpSpPr>
          <p:cNvPr id="12" name="Group 11"/>
          <p:cNvGrpSpPr/>
          <p:nvPr/>
        </p:nvGrpSpPr>
        <p:grpSpPr>
          <a:xfrm>
            <a:off x="3313608" y="2228896"/>
            <a:ext cx="5392066" cy="4472561"/>
            <a:chOff x="3466008" y="2216196"/>
            <a:chExt cx="5392066" cy="4472561"/>
          </a:xfrm>
        </p:grpSpPr>
        <p:grpSp>
          <p:nvGrpSpPr>
            <p:cNvPr id="10" name="Group 9"/>
            <p:cNvGrpSpPr/>
            <p:nvPr/>
          </p:nvGrpSpPr>
          <p:grpSpPr>
            <a:xfrm>
              <a:off x="3466008" y="2216196"/>
              <a:ext cx="5392066" cy="4472561"/>
              <a:chOff x="3466008" y="2216196"/>
              <a:chExt cx="5392066" cy="4472561"/>
            </a:xfrm>
          </p:grpSpPr>
          <p:grpSp>
            <p:nvGrpSpPr>
              <p:cNvPr id="37" name="Group 36"/>
              <p:cNvGrpSpPr/>
              <p:nvPr/>
            </p:nvGrpSpPr>
            <p:grpSpPr>
              <a:xfrm>
                <a:off x="3466008" y="2216196"/>
                <a:ext cx="5118080" cy="3808352"/>
                <a:chOff x="3456601" y="2216196"/>
                <a:chExt cx="5118080" cy="3808352"/>
              </a:xfrm>
            </p:grpSpPr>
            <p:cxnSp>
              <p:nvCxnSpPr>
                <p:cNvPr id="8" name="Straight Arrow Connector 7"/>
                <p:cNvCxnSpPr/>
                <p:nvPr/>
              </p:nvCxnSpPr>
              <p:spPr>
                <a:xfrm>
                  <a:off x="3456601" y="2216196"/>
                  <a:ext cx="458334" cy="743748"/>
                </a:xfrm>
                <a:prstGeom prst="straightConnector1">
                  <a:avLst/>
                </a:prstGeom>
                <a:ln w="38100" cmpd="sng">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494416" y="3285224"/>
                  <a:ext cx="0" cy="1164240"/>
                </a:xfrm>
                <a:prstGeom prst="straightConnector1">
                  <a:avLst/>
                </a:prstGeom>
                <a:ln w="38100" cmpd="sng">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3503964" y="5280800"/>
                  <a:ext cx="0" cy="743748"/>
                </a:xfrm>
                <a:prstGeom prst="straightConnector1">
                  <a:avLst/>
                </a:prstGeom>
                <a:ln w="38100" cmpd="sng">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6215775" y="5351439"/>
                  <a:ext cx="337425" cy="0"/>
                </a:xfrm>
                <a:prstGeom prst="straightConnector1">
                  <a:avLst/>
                </a:prstGeom>
                <a:ln w="38100" cmpd="sng">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6551948" y="5141383"/>
                  <a:ext cx="2022733" cy="400110"/>
                </a:xfrm>
                <a:prstGeom prst="rect">
                  <a:avLst/>
                </a:prstGeom>
                <a:noFill/>
              </p:spPr>
              <p:txBody>
                <a:bodyPr wrap="none" rtlCol="0">
                  <a:spAutoFit/>
                </a:bodyPr>
                <a:lstStyle/>
                <a:p>
                  <a:r>
                    <a:rPr lang="en-US" sz="2000" dirty="0" smtClean="0"/>
                    <a:t>Data dependence</a:t>
                  </a:r>
                  <a:endParaRPr lang="en-US" sz="2000" dirty="0"/>
                </a:p>
              </p:txBody>
            </p:sp>
          </p:grpSp>
          <p:grpSp>
            <p:nvGrpSpPr>
              <p:cNvPr id="39" name="Group 38"/>
              <p:cNvGrpSpPr/>
              <p:nvPr/>
            </p:nvGrpSpPr>
            <p:grpSpPr>
              <a:xfrm>
                <a:off x="6215776" y="5980871"/>
                <a:ext cx="2642298" cy="707886"/>
                <a:chOff x="6215776" y="5980871"/>
                <a:chExt cx="2642298" cy="707886"/>
              </a:xfrm>
            </p:grpSpPr>
            <p:cxnSp>
              <p:nvCxnSpPr>
                <p:cNvPr id="31" name="Straight Arrow Connector 30"/>
                <p:cNvCxnSpPr/>
                <p:nvPr/>
              </p:nvCxnSpPr>
              <p:spPr>
                <a:xfrm>
                  <a:off x="6215776" y="6181035"/>
                  <a:ext cx="337424" cy="0"/>
                </a:xfrm>
                <a:prstGeom prst="straightConnector1">
                  <a:avLst/>
                </a:prstGeom>
                <a:ln w="38100" cmpd="sng">
                  <a:solidFill>
                    <a:srgbClr val="660066"/>
                  </a:solidFill>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6573474" y="5980871"/>
                  <a:ext cx="2284600" cy="707886"/>
                </a:xfrm>
                <a:prstGeom prst="rect">
                  <a:avLst/>
                </a:prstGeom>
                <a:noFill/>
              </p:spPr>
              <p:txBody>
                <a:bodyPr wrap="none" rtlCol="0">
                  <a:spAutoFit/>
                </a:bodyPr>
                <a:lstStyle/>
                <a:p>
                  <a:r>
                    <a:rPr lang="en-US" sz="2000" dirty="0" smtClean="0"/>
                    <a:t>Output dependence</a:t>
                  </a:r>
                </a:p>
                <a:p>
                  <a:r>
                    <a:rPr lang="en-US" sz="2000" dirty="0" smtClean="0"/>
                    <a:t>(none in code)</a:t>
                  </a:r>
                  <a:endParaRPr lang="en-US" sz="2000" dirty="0"/>
                </a:p>
              </p:txBody>
            </p:sp>
          </p:grpSp>
        </p:grpSp>
        <p:grpSp>
          <p:nvGrpSpPr>
            <p:cNvPr id="7" name="Group 6"/>
            <p:cNvGrpSpPr/>
            <p:nvPr/>
          </p:nvGrpSpPr>
          <p:grpSpPr>
            <a:xfrm>
              <a:off x="3513371" y="2272977"/>
              <a:ext cx="5050978" cy="3675560"/>
              <a:chOff x="3513371" y="2272977"/>
              <a:chExt cx="5050978" cy="3675560"/>
            </a:xfrm>
          </p:grpSpPr>
          <p:grpSp>
            <p:nvGrpSpPr>
              <p:cNvPr id="38" name="Group 37"/>
              <p:cNvGrpSpPr/>
              <p:nvPr/>
            </p:nvGrpSpPr>
            <p:grpSpPr>
              <a:xfrm>
                <a:off x="3513371" y="2393996"/>
                <a:ext cx="5050978" cy="3554541"/>
                <a:chOff x="3513371" y="2406696"/>
                <a:chExt cx="5050978" cy="3554541"/>
              </a:xfrm>
            </p:grpSpPr>
            <p:cxnSp>
              <p:nvCxnSpPr>
                <p:cNvPr id="16" name="Straight Arrow Connector 15"/>
                <p:cNvCxnSpPr/>
                <p:nvPr/>
              </p:nvCxnSpPr>
              <p:spPr>
                <a:xfrm flipH="1">
                  <a:off x="3513371" y="2406696"/>
                  <a:ext cx="662624" cy="2635204"/>
                </a:xfrm>
                <a:prstGeom prst="straightConnector1">
                  <a:avLst/>
                </a:prstGeom>
                <a:ln w="38100" cmpd="sng">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a:off x="3513371" y="4800600"/>
                  <a:ext cx="649969" cy="215900"/>
                </a:xfrm>
                <a:prstGeom prst="straightConnector1">
                  <a:avLst/>
                </a:prstGeom>
                <a:ln w="38100" cmpd="sng">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6215776" y="5770548"/>
                  <a:ext cx="337424" cy="0"/>
                </a:xfrm>
                <a:prstGeom prst="straightConnector1">
                  <a:avLst/>
                </a:prstGeom>
                <a:ln w="38100" cmpd="sng">
                  <a:solidFill>
                    <a:srgbClr val="FF6600"/>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6578613" y="5561127"/>
                  <a:ext cx="1985736" cy="400110"/>
                </a:xfrm>
                <a:prstGeom prst="rect">
                  <a:avLst/>
                </a:prstGeom>
                <a:noFill/>
              </p:spPr>
              <p:txBody>
                <a:bodyPr wrap="none" rtlCol="0">
                  <a:spAutoFit/>
                </a:bodyPr>
                <a:lstStyle/>
                <a:p>
                  <a:r>
                    <a:rPr lang="en-US" sz="2000" dirty="0" smtClean="0"/>
                    <a:t>Anti-dependence</a:t>
                  </a:r>
                  <a:endParaRPr lang="en-US" sz="2000" dirty="0"/>
                </a:p>
              </p:txBody>
            </p:sp>
          </p:grpSp>
          <p:grpSp>
            <p:nvGrpSpPr>
              <p:cNvPr id="40" name="Group 39"/>
              <p:cNvGrpSpPr/>
              <p:nvPr/>
            </p:nvGrpSpPr>
            <p:grpSpPr>
              <a:xfrm>
                <a:off x="3762404" y="2272977"/>
                <a:ext cx="811528" cy="2204724"/>
                <a:chOff x="3771811" y="2272977"/>
                <a:chExt cx="811528" cy="2204724"/>
              </a:xfrm>
            </p:grpSpPr>
            <p:cxnSp>
              <p:nvCxnSpPr>
                <p:cNvPr id="24" name="Straight Arrow Connector 23"/>
                <p:cNvCxnSpPr/>
                <p:nvPr/>
              </p:nvCxnSpPr>
              <p:spPr>
                <a:xfrm flipH="1">
                  <a:off x="4172747" y="2606661"/>
                  <a:ext cx="9549" cy="1565908"/>
                </a:xfrm>
                <a:prstGeom prst="straightConnector1">
                  <a:avLst/>
                </a:prstGeom>
                <a:ln w="38100" cmpd="sng">
                  <a:solidFill>
                    <a:srgbClr val="FF6600"/>
                  </a:solidFill>
                  <a:tailEnd type="arrow"/>
                </a:ln>
              </p:spPr>
              <p:style>
                <a:lnRef idx="2">
                  <a:schemeClr val="accent1"/>
                </a:lnRef>
                <a:fillRef idx="0">
                  <a:schemeClr val="accent1"/>
                </a:fillRef>
                <a:effectRef idx="1">
                  <a:schemeClr val="accent1"/>
                </a:effectRef>
                <a:fontRef idx="minor">
                  <a:schemeClr val="tx1"/>
                </a:fontRef>
              </p:style>
            </p:cxnSp>
            <p:sp>
              <p:nvSpPr>
                <p:cNvPr id="25" name="Left Brace 24"/>
                <p:cNvSpPr/>
                <p:nvPr/>
              </p:nvSpPr>
              <p:spPr>
                <a:xfrm rot="16200000">
                  <a:off x="4039569" y="2005603"/>
                  <a:ext cx="276396" cy="811144"/>
                </a:xfrm>
                <a:prstGeom prst="leftBrace">
                  <a:avLst/>
                </a:prstGeom>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Left Brace 28"/>
                <p:cNvSpPr/>
                <p:nvPr/>
              </p:nvSpPr>
              <p:spPr>
                <a:xfrm rot="5400000">
                  <a:off x="4039185" y="3933931"/>
                  <a:ext cx="276396" cy="811144"/>
                </a:xfrm>
                <a:prstGeom prst="leftBrace">
                  <a:avLst/>
                </a:prstGeom>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grpSp>
    </p:spTree>
    <p:extLst>
      <p:ext uri="{BB962C8B-B14F-4D97-AF65-F5344CB8AC3E}">
        <p14:creationId xmlns:p14="http://schemas.microsoft.com/office/powerpoint/2010/main" val="111968255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49"/>
            <a:ext cx="8470900" cy="1143000"/>
          </a:xfrm>
        </p:spPr>
        <p:txBody>
          <a:bodyPr>
            <a:noAutofit/>
          </a:bodyPr>
          <a:lstStyle/>
          <a:p>
            <a:r>
              <a:rPr lang="en-US" sz="3600" dirty="0"/>
              <a:t>Compiler </a:t>
            </a:r>
            <a:r>
              <a:rPr lang="en-US" sz="3600" dirty="0" smtClean="0">
                <a:solidFill>
                  <a:srgbClr val="0000FF"/>
                </a:solidFill>
              </a:rPr>
              <a:t>schedules (re-orders)</a:t>
            </a:r>
            <a:r>
              <a:rPr lang="en-US" sz="3600" dirty="0" smtClean="0"/>
              <a:t> instructions, now code completes 1 iteration every </a:t>
            </a:r>
            <a:r>
              <a:rPr lang="en-US" sz="3600" dirty="0">
                <a:solidFill>
                  <a:srgbClr val="008000"/>
                </a:solidFill>
              </a:rPr>
              <a:t>7 CC</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12005926"/>
              </p:ext>
            </p:extLst>
          </p:nvPr>
        </p:nvGraphicFramePr>
        <p:xfrm>
          <a:off x="500922" y="1166619"/>
          <a:ext cx="8229600" cy="5340861"/>
        </p:xfrm>
        <a:graphic>
          <a:graphicData uri="http://schemas.openxmlformats.org/drawingml/2006/table">
            <a:tbl>
              <a:tblPr firstRow="1" bandRow="1">
                <a:tableStyleId>{5C22544A-7EE6-4342-B048-85BDC9FD1C3A}</a:tableStyleId>
              </a:tblPr>
              <a:tblGrid>
                <a:gridCol w="755475"/>
                <a:gridCol w="1852433"/>
                <a:gridCol w="429688"/>
                <a:gridCol w="716147"/>
                <a:gridCol w="1804689"/>
                <a:gridCol w="2671168"/>
              </a:tblGrid>
              <a:tr h="916181">
                <a:tc>
                  <a:txBody>
                    <a:bodyPr/>
                    <a:lstStyle/>
                    <a:p>
                      <a:endParaRPr lang="en-US" dirty="0"/>
                    </a:p>
                  </a:txBody>
                  <a:tcPr/>
                </a:tc>
                <a:tc>
                  <a:txBody>
                    <a:bodyPr/>
                    <a:lstStyle/>
                    <a:p>
                      <a:endParaRPr lang="en-US" dirty="0" smtClean="0"/>
                    </a:p>
                    <a:p>
                      <a:endParaRPr lang="en-US" dirty="0" smtClean="0"/>
                    </a:p>
                    <a:p>
                      <a:r>
                        <a:rPr lang="en-US" dirty="0" smtClean="0"/>
                        <a:t>ORIGINAL CODE</a:t>
                      </a:r>
                      <a:endParaRPr lang="en-US" dirty="0"/>
                    </a:p>
                  </a:txBody>
                  <a:tcPr/>
                </a:tc>
                <a:tc>
                  <a:txBody>
                    <a:bodyPr/>
                    <a:lstStyle/>
                    <a:p>
                      <a:r>
                        <a:rPr lang="en-US" dirty="0" smtClean="0"/>
                        <a:t>Issue CC</a:t>
                      </a:r>
                      <a:endParaRPr lang="en-US" dirty="0"/>
                    </a:p>
                  </a:txBody>
                  <a:tcPr vert="vert270"/>
                </a:tc>
                <a:tc>
                  <a:txBody>
                    <a:bodyPr/>
                    <a:lstStyle/>
                    <a:p>
                      <a:endParaRPr lang="en-US" dirty="0"/>
                    </a:p>
                  </a:txBody>
                  <a:tcPr/>
                </a:tc>
                <a:tc gridSpan="2">
                  <a:txBody>
                    <a:bodyPr/>
                    <a:lstStyle/>
                    <a:p>
                      <a:endParaRPr lang="en-US" dirty="0" smtClean="0"/>
                    </a:p>
                    <a:p>
                      <a:endParaRPr lang="en-US" dirty="0" smtClean="0"/>
                    </a:p>
                    <a:p>
                      <a:r>
                        <a:rPr lang="en-US" dirty="0" smtClean="0"/>
                        <a:t>SCHEDULED CODE</a:t>
                      </a:r>
                      <a:endParaRPr lang="en-US" dirty="0"/>
                    </a:p>
                  </a:txBody>
                  <a:tcPr/>
                </a:tc>
                <a:tc hMerge="1">
                  <a:txBody>
                    <a:bodyPr/>
                    <a:lstStyle/>
                    <a:p>
                      <a:endParaRPr lang="en-US" dirty="0"/>
                    </a:p>
                  </a:txBody>
                  <a:tcPr/>
                </a:tc>
              </a:tr>
              <a:tr h="370840">
                <a:tc>
                  <a:txBody>
                    <a:bodyPr/>
                    <a:lstStyle/>
                    <a:p>
                      <a:r>
                        <a:rPr lang="en-US" dirty="0" smtClean="0"/>
                        <a:t>Loop:</a:t>
                      </a:r>
                      <a:endParaRPr lang="en-US" dirty="0"/>
                    </a:p>
                  </a:txBody>
                  <a:tcPr/>
                </a:tc>
                <a:tc>
                  <a:txBody>
                    <a:bodyPr/>
                    <a:lstStyle/>
                    <a:p>
                      <a:r>
                        <a:rPr lang="en-US" dirty="0" smtClean="0"/>
                        <a:t>LOAD.D  F0,0(R1) </a:t>
                      </a:r>
                      <a:endParaRPr lang="en-US" dirty="0"/>
                    </a:p>
                  </a:txBody>
                  <a:tcPr/>
                </a:tc>
                <a:tc>
                  <a:txBody>
                    <a:bodyPr/>
                    <a:lstStyle/>
                    <a:p>
                      <a:pPr algn="ctr"/>
                      <a:r>
                        <a:rPr lang="en-US" dirty="0" smtClean="0"/>
                        <a:t>1</a:t>
                      </a:r>
                      <a:endParaRPr lang="en-US" dirty="0"/>
                    </a:p>
                  </a:txBody>
                  <a:tcPr>
                    <a:solidFill>
                      <a:srgbClr val="008000">
                        <a:alpha val="25000"/>
                      </a:srgbClr>
                    </a:solidFill>
                  </a:tcPr>
                </a:tc>
                <a:tc>
                  <a:txBody>
                    <a:bodyPr/>
                    <a:lstStyle/>
                    <a:p>
                      <a:r>
                        <a:rPr lang="en-US" dirty="0" smtClean="0"/>
                        <a:t>Loop:</a:t>
                      </a:r>
                      <a:endParaRPr lang="en-US" dirty="0"/>
                    </a:p>
                  </a:txBody>
                  <a:tcPr>
                    <a:solidFill>
                      <a:srgbClr val="008000">
                        <a:alpha val="25000"/>
                      </a:srgbClr>
                    </a:solidFill>
                  </a:tcPr>
                </a:tc>
                <a:tc>
                  <a:txBody>
                    <a:bodyPr/>
                    <a:lstStyle/>
                    <a:p>
                      <a:r>
                        <a:rPr lang="en-US" dirty="0" smtClean="0"/>
                        <a:t>LOAD.D  F0,0(R1)</a:t>
                      </a:r>
                      <a:endParaRPr lang="en-US" dirty="0"/>
                    </a:p>
                  </a:txBody>
                  <a:tcPr>
                    <a:solidFill>
                      <a:srgbClr val="008000">
                        <a:alpha val="25000"/>
                      </a:srgbClr>
                    </a:solidFill>
                  </a:tcPr>
                </a:tc>
                <a:tc>
                  <a:txBody>
                    <a:bodyPr/>
                    <a:lstStyle/>
                    <a:p>
                      <a:endParaRPr lang="en-US" dirty="0"/>
                    </a:p>
                  </a:txBody>
                  <a:tcPr>
                    <a:solidFill>
                      <a:srgbClr val="008000">
                        <a:alpha val="25000"/>
                      </a:srgbClr>
                    </a:solidFill>
                  </a:tcPr>
                </a:tc>
              </a:tr>
              <a:tr h="370840">
                <a:tc>
                  <a:txBody>
                    <a:bodyPr/>
                    <a:lstStyle/>
                    <a:p>
                      <a:endParaRPr lang="en-US"/>
                    </a:p>
                  </a:txBody>
                  <a:tcPr/>
                </a:tc>
                <a:tc>
                  <a:txBody>
                    <a:bodyPr/>
                    <a:lstStyle/>
                    <a:p>
                      <a:r>
                        <a:rPr lang="en-US" dirty="0" smtClean="0">
                          <a:solidFill>
                            <a:srgbClr val="0000FF"/>
                          </a:solidFill>
                        </a:rPr>
                        <a:t>stall</a:t>
                      </a:r>
                    </a:p>
                  </a:txBody>
                  <a:tcPr/>
                </a:tc>
                <a:tc>
                  <a:txBody>
                    <a:bodyPr/>
                    <a:lstStyle/>
                    <a:p>
                      <a:pPr algn="ctr"/>
                      <a:r>
                        <a:rPr lang="en-US" dirty="0" smtClean="0"/>
                        <a:t>2</a:t>
                      </a:r>
                      <a:endParaRPr lang="en-US" dirty="0"/>
                    </a:p>
                  </a:txBody>
                  <a:tcPr>
                    <a:solidFill>
                      <a:srgbClr val="008000">
                        <a:alpha val="25000"/>
                      </a:srgbClr>
                    </a:solidFill>
                  </a:tcPr>
                </a:tc>
                <a:tc>
                  <a:txBody>
                    <a:bodyPr/>
                    <a:lstStyle/>
                    <a:p>
                      <a:endParaRPr lang="en-US" dirty="0"/>
                    </a:p>
                  </a:txBody>
                  <a:tcPr>
                    <a:solidFill>
                      <a:srgbClr val="008000">
                        <a:alpha val="25000"/>
                      </a:srgb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ADD</a:t>
                      </a:r>
                      <a:r>
                        <a:rPr lang="en-US" sz="1800" dirty="0" smtClean="0">
                          <a:solidFill>
                            <a:srgbClr val="FF0000"/>
                          </a:solidFill>
                          <a:latin typeface="Courier" charset="0"/>
                          <a:ea typeface="Courier" charset="0"/>
                          <a:cs typeface="Courier" charset="0"/>
                        </a:rPr>
                        <a:t>I</a:t>
                      </a:r>
                      <a:r>
                        <a:rPr lang="en-US" dirty="0" smtClean="0">
                          <a:solidFill>
                            <a:srgbClr val="FF0000"/>
                          </a:solidFill>
                        </a:rPr>
                        <a:t>  R1,R1,-8</a:t>
                      </a:r>
                    </a:p>
                  </a:txBody>
                  <a:tcPr>
                    <a:solidFill>
                      <a:srgbClr val="008000">
                        <a:alpha val="25000"/>
                      </a:srgb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Scheduling</a:t>
                      </a:r>
                      <a:r>
                        <a:rPr lang="en-US" baseline="0" dirty="0" smtClean="0"/>
                        <a:t> </a:t>
                      </a:r>
                      <a:r>
                        <a:rPr lang="en-US" baseline="0" dirty="0" err="1" smtClean="0"/>
                        <a:t>ADDI</a:t>
                      </a:r>
                      <a:r>
                        <a:rPr lang="en-US" baseline="0" dirty="0" smtClean="0"/>
                        <a:t> here</a:t>
                      </a:r>
                      <a:r>
                        <a:rPr lang="en-US" dirty="0" smtClean="0"/>
                        <a:t> </a:t>
                      </a:r>
                      <a:r>
                        <a:rPr lang="en-US" dirty="0" smtClean="0">
                          <a:solidFill>
                            <a:srgbClr val="FF0000"/>
                          </a:solidFill>
                        </a:rPr>
                        <a:t>fills a stall cycle with work and eliminates</a:t>
                      </a:r>
                      <a:r>
                        <a:rPr lang="en-US" baseline="0" dirty="0" smtClean="0">
                          <a:solidFill>
                            <a:srgbClr val="FF0000"/>
                          </a:solidFill>
                        </a:rPr>
                        <a:t> a stall later</a:t>
                      </a:r>
                      <a:endParaRPr lang="en-US" dirty="0" smtClean="0">
                        <a:solidFill>
                          <a:srgbClr val="FF0000"/>
                        </a:solidFill>
                      </a:endParaRPr>
                    </a:p>
                  </a:txBody>
                  <a:tcPr>
                    <a:solidFill>
                      <a:srgbClr val="008000">
                        <a:alpha val="25000"/>
                      </a:srgbClr>
                    </a:solidFill>
                  </a:tcPr>
                </a:tc>
              </a:tr>
              <a:tr h="370840">
                <a:tc>
                  <a:txBody>
                    <a:bodyPr/>
                    <a:lstStyle/>
                    <a:p>
                      <a:endParaRPr lang="en-US"/>
                    </a:p>
                  </a:txBody>
                  <a:tcPr/>
                </a:tc>
                <a:tc>
                  <a:txBody>
                    <a:bodyPr/>
                    <a:lstStyle/>
                    <a:p>
                      <a:r>
                        <a:rPr lang="en-US" dirty="0" smtClean="0"/>
                        <a:t>ADD.D  F4,F0,</a:t>
                      </a:r>
                      <a:r>
                        <a:rPr lang="en-US" baseline="0" dirty="0" smtClean="0"/>
                        <a:t>F2</a:t>
                      </a:r>
                      <a:endParaRPr lang="en-US" dirty="0"/>
                    </a:p>
                  </a:txBody>
                  <a:tcPr/>
                </a:tc>
                <a:tc>
                  <a:txBody>
                    <a:bodyPr/>
                    <a:lstStyle/>
                    <a:p>
                      <a:pPr algn="ctr"/>
                      <a:r>
                        <a:rPr lang="en-US" dirty="0" smtClean="0"/>
                        <a:t>3</a:t>
                      </a:r>
                      <a:endParaRPr lang="en-US" dirty="0"/>
                    </a:p>
                  </a:txBody>
                  <a:tcPr>
                    <a:solidFill>
                      <a:srgbClr val="008000">
                        <a:alpha val="25000"/>
                      </a:srgbClr>
                    </a:solidFill>
                  </a:tcPr>
                </a:tc>
                <a:tc>
                  <a:txBody>
                    <a:bodyPr/>
                    <a:lstStyle/>
                    <a:p>
                      <a:endParaRPr lang="en-US"/>
                    </a:p>
                  </a:txBody>
                  <a:tcPr>
                    <a:solidFill>
                      <a:srgbClr val="008000">
                        <a:alpha val="25000"/>
                      </a:srgb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ADD.D  F4,F0,</a:t>
                      </a:r>
                      <a:r>
                        <a:rPr lang="en-US" baseline="0" dirty="0" smtClean="0"/>
                        <a:t>F2</a:t>
                      </a:r>
                      <a:endParaRPr lang="en-US" dirty="0" smtClean="0"/>
                    </a:p>
                  </a:txBody>
                  <a:tcPr>
                    <a:solidFill>
                      <a:srgbClr val="008000">
                        <a:alpha val="25000"/>
                      </a:srgb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solidFill>
                      <a:srgbClr val="008000">
                        <a:alpha val="25000"/>
                      </a:srgbClr>
                    </a:solidFill>
                  </a:tcPr>
                </a:tc>
              </a:tr>
              <a:tr h="370840">
                <a:tc>
                  <a:txBody>
                    <a:bodyPr/>
                    <a:lstStyle/>
                    <a:p>
                      <a:endParaRPr lang="en-US"/>
                    </a:p>
                  </a:txBody>
                  <a:tcPr/>
                </a:tc>
                <a:tc>
                  <a:txBody>
                    <a:bodyPr/>
                    <a:lstStyle/>
                    <a:p>
                      <a:r>
                        <a:rPr lang="en-US" dirty="0" smtClean="0">
                          <a:solidFill>
                            <a:srgbClr val="0000FF"/>
                          </a:solidFill>
                        </a:rPr>
                        <a:t>stall</a:t>
                      </a:r>
                      <a:endParaRPr lang="en-US" dirty="0">
                        <a:solidFill>
                          <a:srgbClr val="0000FF"/>
                        </a:solidFill>
                      </a:endParaRPr>
                    </a:p>
                  </a:txBody>
                  <a:tcPr/>
                </a:tc>
                <a:tc>
                  <a:txBody>
                    <a:bodyPr/>
                    <a:lstStyle/>
                    <a:p>
                      <a:pPr algn="ctr"/>
                      <a:r>
                        <a:rPr lang="en-US" dirty="0" smtClean="0"/>
                        <a:t>4</a:t>
                      </a:r>
                      <a:endParaRPr lang="en-US" dirty="0"/>
                    </a:p>
                  </a:txBody>
                  <a:tcPr>
                    <a:solidFill>
                      <a:srgbClr val="008000">
                        <a:alpha val="25000"/>
                      </a:srgbClr>
                    </a:solidFill>
                  </a:tcPr>
                </a:tc>
                <a:tc>
                  <a:txBody>
                    <a:bodyPr/>
                    <a:lstStyle/>
                    <a:p>
                      <a:endParaRPr lang="en-US"/>
                    </a:p>
                  </a:txBody>
                  <a:tcPr>
                    <a:solidFill>
                      <a:srgbClr val="008000">
                        <a:alpha val="25000"/>
                      </a:srgbClr>
                    </a:solidFill>
                  </a:tcPr>
                </a:tc>
                <a:tc>
                  <a:txBody>
                    <a:bodyPr/>
                    <a:lstStyle/>
                    <a:p>
                      <a:r>
                        <a:rPr lang="en-US" dirty="0" smtClean="0">
                          <a:solidFill>
                            <a:srgbClr val="0000FF"/>
                          </a:solidFill>
                        </a:rPr>
                        <a:t>stall</a:t>
                      </a:r>
                      <a:endParaRPr lang="en-US" dirty="0">
                        <a:solidFill>
                          <a:srgbClr val="0000FF"/>
                        </a:solidFill>
                      </a:endParaRPr>
                    </a:p>
                  </a:txBody>
                  <a:tcPr>
                    <a:solidFill>
                      <a:srgbClr val="008000">
                        <a:alpha val="25000"/>
                      </a:srgbClr>
                    </a:solidFill>
                  </a:tcPr>
                </a:tc>
                <a:tc>
                  <a:txBody>
                    <a:bodyPr/>
                    <a:lstStyle/>
                    <a:p>
                      <a:endParaRPr lang="en-US" dirty="0">
                        <a:solidFill>
                          <a:srgbClr val="0000FF"/>
                        </a:solidFill>
                      </a:endParaRPr>
                    </a:p>
                  </a:txBody>
                  <a:tcPr>
                    <a:solidFill>
                      <a:srgbClr val="008000">
                        <a:alpha val="25000"/>
                      </a:srgbClr>
                    </a:solidFill>
                  </a:tcPr>
                </a:tc>
              </a:tr>
              <a:tr h="370840">
                <a:tc>
                  <a:txBody>
                    <a:bodyPr/>
                    <a:lstStyle/>
                    <a:p>
                      <a:endParaRPr lang="en-US"/>
                    </a:p>
                  </a:txBody>
                  <a:tcPr/>
                </a:tc>
                <a:tc>
                  <a:txBody>
                    <a:bodyPr/>
                    <a:lstStyle/>
                    <a:p>
                      <a:r>
                        <a:rPr lang="en-US" dirty="0" smtClean="0">
                          <a:solidFill>
                            <a:srgbClr val="0000FF"/>
                          </a:solidFill>
                        </a:rPr>
                        <a:t>stall</a:t>
                      </a:r>
                      <a:endParaRPr lang="en-US" dirty="0">
                        <a:solidFill>
                          <a:srgbClr val="0000FF"/>
                        </a:solidFill>
                      </a:endParaRPr>
                    </a:p>
                  </a:txBody>
                  <a:tcPr/>
                </a:tc>
                <a:tc>
                  <a:txBody>
                    <a:bodyPr/>
                    <a:lstStyle/>
                    <a:p>
                      <a:pPr algn="ctr"/>
                      <a:r>
                        <a:rPr lang="en-US" dirty="0" smtClean="0"/>
                        <a:t>5</a:t>
                      </a:r>
                      <a:endParaRPr lang="en-US" dirty="0"/>
                    </a:p>
                  </a:txBody>
                  <a:tcPr>
                    <a:solidFill>
                      <a:srgbClr val="008000">
                        <a:alpha val="25000"/>
                      </a:srgbClr>
                    </a:solidFill>
                  </a:tcPr>
                </a:tc>
                <a:tc>
                  <a:txBody>
                    <a:bodyPr/>
                    <a:lstStyle/>
                    <a:p>
                      <a:endParaRPr lang="en-US"/>
                    </a:p>
                  </a:txBody>
                  <a:tcPr>
                    <a:solidFill>
                      <a:srgbClr val="008000">
                        <a:alpha val="25000"/>
                      </a:srgbClr>
                    </a:solidFill>
                  </a:tcPr>
                </a:tc>
                <a:tc>
                  <a:txBody>
                    <a:bodyPr/>
                    <a:lstStyle/>
                    <a:p>
                      <a:r>
                        <a:rPr lang="en-US" dirty="0" smtClean="0">
                          <a:solidFill>
                            <a:srgbClr val="0000FF"/>
                          </a:solidFill>
                        </a:rPr>
                        <a:t>stall</a:t>
                      </a:r>
                      <a:endParaRPr lang="en-US" dirty="0">
                        <a:solidFill>
                          <a:srgbClr val="0000FF"/>
                        </a:solidFill>
                      </a:endParaRPr>
                    </a:p>
                  </a:txBody>
                  <a:tcPr>
                    <a:solidFill>
                      <a:srgbClr val="008000">
                        <a:alpha val="25000"/>
                      </a:srgbClr>
                    </a:solidFill>
                  </a:tcPr>
                </a:tc>
                <a:tc>
                  <a:txBody>
                    <a:bodyPr/>
                    <a:lstStyle/>
                    <a:p>
                      <a:endParaRPr lang="en-US" dirty="0">
                        <a:solidFill>
                          <a:srgbClr val="0000FF"/>
                        </a:solidFill>
                      </a:endParaRPr>
                    </a:p>
                  </a:txBody>
                  <a:tcPr>
                    <a:solidFill>
                      <a:srgbClr val="008000">
                        <a:alpha val="25000"/>
                      </a:srgbClr>
                    </a:solidFill>
                  </a:tcPr>
                </a:tc>
              </a:tr>
              <a:tr h="370840">
                <a:tc>
                  <a:txBody>
                    <a:bodyPr/>
                    <a:lstStyle/>
                    <a:p>
                      <a:endParaRPr lang="en-US"/>
                    </a:p>
                  </a:txBody>
                  <a:tcPr/>
                </a:tc>
                <a:tc>
                  <a:txBody>
                    <a:bodyPr/>
                    <a:lstStyle/>
                    <a:p>
                      <a:r>
                        <a:rPr lang="en-US" dirty="0" smtClean="0"/>
                        <a:t>STOR.D  F4,0(R1)</a:t>
                      </a:r>
                      <a:endParaRPr lang="en-US" dirty="0"/>
                    </a:p>
                  </a:txBody>
                  <a:tcPr/>
                </a:tc>
                <a:tc>
                  <a:txBody>
                    <a:bodyPr/>
                    <a:lstStyle/>
                    <a:p>
                      <a:pPr algn="ctr"/>
                      <a:r>
                        <a:rPr lang="en-US" dirty="0" smtClean="0"/>
                        <a:t>6</a:t>
                      </a:r>
                      <a:endParaRPr lang="en-US" dirty="0"/>
                    </a:p>
                  </a:txBody>
                  <a:tcPr>
                    <a:solidFill>
                      <a:srgbClr val="008000">
                        <a:alpha val="25000"/>
                      </a:srgbClr>
                    </a:solidFill>
                  </a:tcPr>
                </a:tc>
                <a:tc>
                  <a:txBody>
                    <a:bodyPr/>
                    <a:lstStyle/>
                    <a:p>
                      <a:endParaRPr lang="en-US"/>
                    </a:p>
                  </a:txBody>
                  <a:tcPr>
                    <a:solidFill>
                      <a:srgbClr val="008000">
                        <a:alpha val="25000"/>
                      </a:srgb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STOR.D  F4,</a:t>
                      </a:r>
                      <a:r>
                        <a:rPr lang="en-US" dirty="0" smtClean="0">
                          <a:solidFill>
                            <a:srgbClr val="FF0000"/>
                          </a:solidFill>
                        </a:rPr>
                        <a:t>8</a:t>
                      </a:r>
                      <a:r>
                        <a:rPr lang="en-US" dirty="0" smtClean="0"/>
                        <a:t>(R1)</a:t>
                      </a:r>
                    </a:p>
                  </a:txBody>
                  <a:tcPr>
                    <a:solidFill>
                      <a:srgbClr val="008000">
                        <a:alpha val="25000"/>
                      </a:srgb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Offset changed because of anti-dependence</a:t>
                      </a:r>
                      <a:r>
                        <a:rPr lang="en-US" dirty="0" smtClean="0"/>
                        <a:t> on</a:t>
                      </a:r>
                      <a:br>
                        <a:rPr lang="en-US" dirty="0" smtClean="0"/>
                      </a:br>
                      <a:r>
                        <a:rPr lang="en-US" dirty="0" smtClean="0"/>
                        <a:t>ADDI R1,R1,-8</a:t>
                      </a:r>
                    </a:p>
                  </a:txBody>
                  <a:tcPr>
                    <a:solidFill>
                      <a:srgbClr val="008000">
                        <a:alpha val="25000"/>
                      </a:srgbClr>
                    </a:solidFill>
                  </a:tcPr>
                </a:tc>
              </a:tr>
              <a:tr h="370840">
                <a:tc>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ADD</a:t>
                      </a:r>
                      <a:r>
                        <a:rPr lang="en-US" sz="1800" dirty="0" smtClean="0">
                          <a:latin typeface="Courier" charset="0"/>
                          <a:ea typeface="Courier" charset="0"/>
                          <a:cs typeface="Courier" charset="0"/>
                        </a:rPr>
                        <a:t>I</a:t>
                      </a:r>
                      <a:r>
                        <a:rPr lang="en-US" dirty="0" smtClean="0"/>
                        <a:t> R1,R1,-8</a:t>
                      </a:r>
                      <a:endParaRPr lang="en-US" dirty="0"/>
                    </a:p>
                  </a:txBody>
                  <a:tcPr/>
                </a:tc>
                <a:tc>
                  <a:txBody>
                    <a:bodyPr/>
                    <a:lstStyle/>
                    <a:p>
                      <a:pPr algn="ctr"/>
                      <a:r>
                        <a:rPr lang="en-US" dirty="0" smtClean="0"/>
                        <a:t>7</a:t>
                      </a:r>
                      <a:endParaRPr lang="en-US" dirty="0"/>
                    </a:p>
                  </a:txBody>
                  <a:tcPr>
                    <a:solidFill>
                      <a:srgbClr val="008000">
                        <a:alpha val="25000"/>
                      </a:srgbClr>
                    </a:solidFill>
                  </a:tcPr>
                </a:tc>
                <a:tc>
                  <a:txBody>
                    <a:bodyPr/>
                    <a:lstStyle/>
                    <a:p>
                      <a:endParaRPr lang="en-US"/>
                    </a:p>
                  </a:txBody>
                  <a:tcPr>
                    <a:solidFill>
                      <a:srgbClr val="008000">
                        <a:alpha val="25000"/>
                      </a:srgb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BNE  R1,R2,Loop</a:t>
                      </a:r>
                    </a:p>
                  </a:txBody>
                  <a:tcPr>
                    <a:solidFill>
                      <a:srgbClr val="008000">
                        <a:alpha val="25000"/>
                      </a:srgb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R1</a:t>
                      </a:r>
                      <a:r>
                        <a:rPr lang="en-US" baseline="0" dirty="0" smtClean="0">
                          <a:solidFill>
                            <a:srgbClr val="FF0000"/>
                          </a:solidFill>
                        </a:rPr>
                        <a:t> ready early for </a:t>
                      </a:r>
                      <a:r>
                        <a:rPr lang="en-US" baseline="0" dirty="0" err="1" smtClean="0">
                          <a:solidFill>
                            <a:srgbClr val="FF0000"/>
                          </a:solidFill>
                        </a:rPr>
                        <a:t>BNE</a:t>
                      </a:r>
                      <a:endParaRPr lang="en-US" dirty="0" smtClean="0">
                        <a:solidFill>
                          <a:srgbClr val="FF0000"/>
                        </a:solidFill>
                      </a:endParaRPr>
                    </a:p>
                  </a:txBody>
                  <a:tcPr>
                    <a:solidFill>
                      <a:srgbClr val="008000">
                        <a:alpha val="25000"/>
                      </a:srgbClr>
                    </a:solidFill>
                  </a:tcPr>
                </a:tc>
              </a:tr>
              <a:tr h="370840">
                <a:tc>
                  <a:txBody>
                    <a:bodyPr/>
                    <a:lstStyle/>
                    <a:p>
                      <a:endParaRPr lang="en-US"/>
                    </a:p>
                  </a:txBody>
                  <a:tcPr/>
                </a:tc>
                <a:tc>
                  <a:txBody>
                    <a:bodyPr/>
                    <a:lstStyle/>
                    <a:p>
                      <a:r>
                        <a:rPr lang="en-US" dirty="0" smtClean="0">
                          <a:solidFill>
                            <a:srgbClr val="0000FF"/>
                          </a:solidFill>
                        </a:rPr>
                        <a:t>stall</a:t>
                      </a:r>
                      <a:endParaRPr lang="en-US" dirty="0">
                        <a:solidFill>
                          <a:srgbClr val="0000FF"/>
                        </a:solidFill>
                      </a:endParaRPr>
                    </a:p>
                  </a:txBody>
                  <a:tcPr/>
                </a:tc>
                <a:tc>
                  <a:txBody>
                    <a:bodyPr/>
                    <a:lstStyle/>
                    <a:p>
                      <a:pPr algn="ctr"/>
                      <a:r>
                        <a:rPr lang="en-US" dirty="0" smtClean="0"/>
                        <a:t>8</a:t>
                      </a:r>
                      <a:endParaRPr lang="en-US" dirty="0"/>
                    </a:p>
                  </a:txBody>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r>
              <a:tr h="370840">
                <a:tc>
                  <a:txBody>
                    <a:bodyPr/>
                    <a:lstStyle/>
                    <a:p>
                      <a:endParaRPr lang="en-US"/>
                    </a:p>
                  </a:txBody>
                  <a:tcPr/>
                </a:tc>
                <a:tc>
                  <a:txBody>
                    <a:bodyPr/>
                    <a:lstStyle/>
                    <a:p>
                      <a:r>
                        <a:rPr lang="en-US" dirty="0" smtClean="0"/>
                        <a:t>BNE  R1,R2,Loop</a:t>
                      </a:r>
                      <a:endParaRPr lang="en-US" dirty="0"/>
                    </a:p>
                  </a:txBody>
                  <a:tcPr/>
                </a:tc>
                <a:tc>
                  <a:txBody>
                    <a:bodyPr/>
                    <a:lstStyle/>
                    <a:p>
                      <a:pPr algn="ctr"/>
                      <a:r>
                        <a:rPr lang="en-US" dirty="0" smtClean="0"/>
                        <a:t>9</a:t>
                      </a:r>
                      <a:endParaRPr lang="en-US" dirty="0"/>
                    </a:p>
                  </a:txBody>
                  <a:tcPr/>
                </a:tc>
                <a:tc>
                  <a:txBody>
                    <a:bodyPr/>
                    <a:lstStyle/>
                    <a:p>
                      <a:endParaRPr lang="en-US"/>
                    </a:p>
                  </a:txBody>
                  <a:tcPr>
                    <a:noFill/>
                  </a:tcPr>
                </a:tc>
                <a:tc>
                  <a:txBody>
                    <a:bodyPr/>
                    <a:lstStyle/>
                    <a:p>
                      <a:endParaRPr lang="en-US" dirty="0"/>
                    </a:p>
                  </a:txBody>
                  <a:tcPr>
                    <a:noFill/>
                  </a:tcPr>
                </a:tc>
                <a:tc>
                  <a:txBody>
                    <a:bodyPr/>
                    <a:lstStyle/>
                    <a:p>
                      <a:endParaRPr lang="en-US" dirty="0"/>
                    </a:p>
                  </a:txBody>
                  <a:tcPr>
                    <a:noFill/>
                  </a:tcPr>
                </a:tc>
              </a:tr>
            </a:tbl>
          </a:graphicData>
        </a:graphic>
      </p:graphicFrame>
      <p:sp>
        <p:nvSpPr>
          <p:cNvPr id="3" name="Date Placeholder 2"/>
          <p:cNvSpPr>
            <a:spLocks noGrp="1"/>
          </p:cNvSpPr>
          <p:nvPr>
            <p:ph type="dt" sz="half" idx="10"/>
          </p:nvPr>
        </p:nvSpPr>
        <p:spPr/>
        <p:txBody>
          <a:bodyPr/>
          <a:lstStyle/>
          <a:p>
            <a:r>
              <a:rPr lang="en-US" smtClean="0"/>
              <a:t>© 2017 by George B. Adams III</a:t>
            </a:r>
            <a:endParaRPr lang="en-US"/>
          </a:p>
        </p:txBody>
      </p:sp>
      <p:sp>
        <p:nvSpPr>
          <p:cNvPr id="4" name="Slide Number Placeholder 3"/>
          <p:cNvSpPr>
            <a:spLocks noGrp="1"/>
          </p:cNvSpPr>
          <p:nvPr>
            <p:ph type="sldNum" sz="quarter" idx="12"/>
          </p:nvPr>
        </p:nvSpPr>
        <p:spPr/>
        <p:txBody>
          <a:bodyPr/>
          <a:lstStyle/>
          <a:p>
            <a:fld id="{F616CA18-62AE-B34C-A151-070DF961BCFA}" type="slidenum">
              <a:rPr lang="en-US" smtClean="0"/>
              <a:pPr/>
              <a:t>52</a:t>
            </a:fld>
            <a:endParaRPr lang="en-US"/>
          </a:p>
        </p:txBody>
      </p:sp>
      <p:sp>
        <p:nvSpPr>
          <p:cNvPr id="11" name="TextBox 10"/>
          <p:cNvSpPr txBox="1"/>
          <p:nvPr/>
        </p:nvSpPr>
        <p:spPr>
          <a:xfrm>
            <a:off x="4191000" y="5105400"/>
            <a:ext cx="1970989" cy="369332"/>
          </a:xfrm>
          <a:prstGeom prst="rect">
            <a:avLst/>
          </a:prstGeom>
          <a:noFill/>
        </p:spPr>
        <p:txBody>
          <a:bodyPr wrap="none" rtlCol="0">
            <a:spAutoFit/>
          </a:bodyPr>
          <a:lstStyle/>
          <a:p>
            <a:r>
              <a:rPr lang="en-US" dirty="0" smtClean="0">
                <a:solidFill>
                  <a:srgbClr val="0000FF"/>
                </a:solidFill>
              </a:rPr>
              <a:t>(Now no stall here)</a:t>
            </a:r>
            <a:endParaRPr lang="en-US" dirty="0">
              <a:solidFill>
                <a:srgbClr val="0000FF"/>
              </a:solidFill>
            </a:endParaRPr>
          </a:p>
        </p:txBody>
      </p:sp>
      <p:cxnSp>
        <p:nvCxnSpPr>
          <p:cNvPr id="16" name="Straight Arrow Connector 15"/>
          <p:cNvCxnSpPr>
            <a:endCxn id="11" idx="1"/>
          </p:cNvCxnSpPr>
          <p:nvPr/>
        </p:nvCxnSpPr>
        <p:spPr bwMode="auto">
          <a:xfrm flipV="1">
            <a:off x="1841500" y="5290066"/>
            <a:ext cx="2349500" cy="666234"/>
          </a:xfrm>
          <a:prstGeom prst="straightConnector1">
            <a:avLst/>
          </a:prstGeom>
          <a:solidFill>
            <a:schemeClr val="accent1"/>
          </a:solidFill>
          <a:ln w="19050"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7" name="Straight Arrow Connector 16"/>
          <p:cNvCxnSpPr/>
          <p:nvPr/>
        </p:nvCxnSpPr>
        <p:spPr bwMode="auto">
          <a:xfrm>
            <a:off x="2603500" y="4699000"/>
            <a:ext cx="2730500" cy="0"/>
          </a:xfrm>
          <a:prstGeom prst="straightConnector1">
            <a:avLst/>
          </a:prstGeom>
          <a:solidFill>
            <a:schemeClr val="accent1"/>
          </a:solidFill>
          <a:ln w="19050"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34" name="Group 33"/>
          <p:cNvGrpSpPr/>
          <p:nvPr/>
        </p:nvGrpSpPr>
        <p:grpSpPr>
          <a:xfrm>
            <a:off x="1841500" y="2876034"/>
            <a:ext cx="2476500" cy="2598698"/>
            <a:chOff x="1841500" y="2876034"/>
            <a:chExt cx="2476500" cy="2598698"/>
          </a:xfrm>
        </p:grpSpPr>
        <p:sp>
          <p:nvSpPr>
            <p:cNvPr id="14" name="TextBox 13"/>
            <p:cNvSpPr txBox="1"/>
            <p:nvPr/>
          </p:nvSpPr>
          <p:spPr>
            <a:xfrm>
              <a:off x="2413002" y="2888734"/>
              <a:ext cx="1730837" cy="369332"/>
            </a:xfrm>
            <a:prstGeom prst="rect">
              <a:avLst/>
            </a:prstGeom>
            <a:noFill/>
          </p:spPr>
          <p:txBody>
            <a:bodyPr wrap="none" rtlCol="0">
              <a:spAutoFit/>
            </a:bodyPr>
            <a:lstStyle/>
            <a:p>
              <a:r>
                <a:rPr lang="en-US" dirty="0" smtClean="0">
                  <a:solidFill>
                    <a:srgbClr val="FF0000"/>
                  </a:solidFill>
                </a:rPr>
                <a:t>Scheduling </a:t>
              </a:r>
              <a:r>
                <a:rPr lang="en-US" dirty="0" err="1" smtClean="0">
                  <a:solidFill>
                    <a:srgbClr val="FF0000"/>
                  </a:solidFill>
                </a:rPr>
                <a:t>ADDI</a:t>
              </a:r>
              <a:endParaRPr lang="en-US" dirty="0">
                <a:solidFill>
                  <a:srgbClr val="FF0000"/>
                </a:solidFill>
              </a:endParaRPr>
            </a:p>
          </p:txBody>
        </p:sp>
        <p:cxnSp>
          <p:nvCxnSpPr>
            <p:cNvPr id="22" name="Elbow Connector 21"/>
            <p:cNvCxnSpPr/>
            <p:nvPr/>
          </p:nvCxnSpPr>
          <p:spPr bwMode="auto">
            <a:xfrm rot="5400000" flipH="1" flipV="1">
              <a:off x="1780401" y="2937133"/>
              <a:ext cx="2598698" cy="2476500"/>
            </a:xfrm>
            <a:prstGeom prst="bentConnector3">
              <a:avLst>
                <a:gd name="adj1" fmla="val 86164"/>
              </a:avLst>
            </a:prstGeom>
            <a:solidFill>
              <a:schemeClr val="accent1"/>
            </a:solidFill>
            <a:ln w="19050"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33" name="TextBox 32"/>
          <p:cNvSpPr txBox="1"/>
          <p:nvPr/>
        </p:nvSpPr>
        <p:spPr>
          <a:xfrm>
            <a:off x="3962401" y="5842000"/>
            <a:ext cx="4533900" cy="707886"/>
          </a:xfrm>
          <a:prstGeom prst="rect">
            <a:avLst/>
          </a:prstGeom>
          <a:noFill/>
        </p:spPr>
        <p:txBody>
          <a:bodyPr wrap="square" rtlCol="0">
            <a:spAutoFit/>
          </a:bodyPr>
          <a:lstStyle/>
          <a:p>
            <a:r>
              <a:rPr lang="en-US" sz="2000" dirty="0" smtClean="0"/>
              <a:t>Code now completes 1 iteration in 7 clock cycles instead of 9</a:t>
            </a:r>
            <a:endParaRPr lang="en-US" sz="2000" dirty="0"/>
          </a:p>
        </p:txBody>
      </p:sp>
      <p:cxnSp>
        <p:nvCxnSpPr>
          <p:cNvPr id="35" name="Straight Arrow Connector 34"/>
          <p:cNvCxnSpPr>
            <a:endCxn id="11" idx="3"/>
          </p:cNvCxnSpPr>
          <p:nvPr/>
        </p:nvCxnSpPr>
        <p:spPr bwMode="auto">
          <a:xfrm flipV="1">
            <a:off x="6146803" y="5290066"/>
            <a:ext cx="15186" cy="184666"/>
          </a:xfrm>
          <a:prstGeom prst="straightConnector1">
            <a:avLst/>
          </a:prstGeom>
          <a:solidFill>
            <a:schemeClr val="accent1"/>
          </a:solidFill>
          <a:ln w="19050"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05486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left)">
                                      <p:cBhvr>
                                        <p:cTn id="2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More compiler optimization</a:t>
            </a:r>
            <a:endParaRPr lang="en-US" dirty="0"/>
          </a:p>
        </p:txBody>
      </p:sp>
      <p:sp>
        <p:nvSpPr>
          <p:cNvPr id="3" name="Content Placeholder 2"/>
          <p:cNvSpPr>
            <a:spLocks noGrp="1"/>
          </p:cNvSpPr>
          <p:nvPr>
            <p:ph idx="1"/>
          </p:nvPr>
        </p:nvSpPr>
        <p:spPr>
          <a:xfrm>
            <a:off x="486831" y="1171186"/>
            <a:ext cx="8108530" cy="5334068"/>
          </a:xfrm>
        </p:spPr>
        <p:txBody>
          <a:bodyPr>
            <a:normAutofit lnSpcReduction="10000"/>
          </a:bodyPr>
          <a:lstStyle/>
          <a:p>
            <a:r>
              <a:rPr lang="en-US" dirty="0" smtClean="0">
                <a:solidFill>
                  <a:srgbClr val="0000FF"/>
                </a:solidFill>
              </a:rPr>
              <a:t>Unroll loop</a:t>
            </a:r>
            <a:r>
              <a:rPr lang="en-US" dirty="0" smtClean="0"/>
              <a:t> – </a:t>
            </a:r>
            <a:r>
              <a:rPr lang="en-US" i="1" dirty="0" smtClean="0"/>
              <a:t>replicate the loop body </a:t>
            </a:r>
            <a:r>
              <a:rPr lang="en-US" dirty="0" smtClean="0"/>
              <a:t>to</a:t>
            </a:r>
            <a:r>
              <a:rPr lang="en-US" i="1" dirty="0" smtClean="0"/>
              <a:t> </a:t>
            </a:r>
            <a:endParaRPr lang="en-US" dirty="0"/>
          </a:p>
          <a:p>
            <a:pPr lvl="1"/>
            <a:r>
              <a:rPr lang="en-US" dirty="0" smtClean="0">
                <a:solidFill>
                  <a:srgbClr val="0000FF"/>
                </a:solidFill>
              </a:rPr>
              <a:t>Increase ratio</a:t>
            </a:r>
            <a:r>
              <a:rPr lang="en-US" dirty="0" smtClean="0"/>
              <a:t> of number of computation instructions to number of loop overhead instructions</a:t>
            </a:r>
          </a:p>
          <a:p>
            <a:pPr lvl="1"/>
            <a:r>
              <a:rPr lang="en-US" dirty="0" smtClean="0">
                <a:solidFill>
                  <a:srgbClr val="0000FF"/>
                </a:solidFill>
              </a:rPr>
              <a:t>Make basic block bigger</a:t>
            </a:r>
            <a:r>
              <a:rPr lang="en-US" dirty="0" smtClean="0"/>
              <a:t> increasing options for scheduling instructions into new sequences</a:t>
            </a:r>
          </a:p>
          <a:p>
            <a:r>
              <a:rPr lang="en-US" dirty="0" smtClean="0"/>
              <a:t>To </a:t>
            </a:r>
            <a:r>
              <a:rPr lang="en-US" dirty="0" smtClean="0">
                <a:solidFill>
                  <a:srgbClr val="008000"/>
                </a:solidFill>
              </a:rPr>
              <a:t>avoid introducing name dependences when unrolling</a:t>
            </a:r>
            <a:r>
              <a:rPr lang="en-US" dirty="0" smtClean="0"/>
              <a:t>, must use new register names for unrolled iterations</a:t>
            </a:r>
          </a:p>
          <a:p>
            <a:r>
              <a:rPr lang="en-US" dirty="0" smtClean="0"/>
              <a:t>A </a:t>
            </a:r>
            <a:r>
              <a:rPr lang="en-US" dirty="0" smtClean="0">
                <a:solidFill>
                  <a:srgbClr val="FF6600"/>
                </a:solidFill>
              </a:rPr>
              <a:t>larger register file has more names and thus better supports unrolling</a:t>
            </a:r>
            <a:endParaRPr lang="en-US" dirty="0">
              <a:solidFill>
                <a:srgbClr val="FF6600"/>
              </a:solidFill>
            </a:endParaRP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53</a:t>
            </a:fld>
            <a:endParaRPr lang="en-US"/>
          </a:p>
        </p:txBody>
      </p:sp>
    </p:spTree>
    <p:extLst>
      <p:ext uri="{BB962C8B-B14F-4D97-AF65-F5344CB8AC3E}">
        <p14:creationId xmlns:p14="http://schemas.microsoft.com/office/powerpoint/2010/main" val="1236201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156" y="26390"/>
            <a:ext cx="8545689" cy="745017"/>
          </a:xfrm>
        </p:spPr>
        <p:txBody>
          <a:bodyPr>
            <a:normAutofit fontScale="90000"/>
          </a:bodyPr>
          <a:lstStyle/>
          <a:p>
            <a:r>
              <a:rPr lang="en-US" sz="3600" dirty="0" smtClean="0"/>
              <a:t>Original loop text unrolled 4x, if R1-R2=0 mod 32</a:t>
            </a:r>
            <a:endParaRPr lang="en-US" sz="3600" dirty="0"/>
          </a:p>
        </p:txBody>
      </p:sp>
      <p:sp>
        <p:nvSpPr>
          <p:cNvPr id="3" name="Content Placeholder 2"/>
          <p:cNvSpPr>
            <a:spLocks noGrp="1"/>
          </p:cNvSpPr>
          <p:nvPr>
            <p:ph idx="1"/>
          </p:nvPr>
        </p:nvSpPr>
        <p:spPr>
          <a:xfrm>
            <a:off x="457199" y="1009658"/>
            <a:ext cx="8545690" cy="5426075"/>
          </a:xfrm>
        </p:spPr>
        <p:txBody>
          <a:bodyPr>
            <a:noAutofit/>
          </a:bodyPr>
          <a:lstStyle/>
          <a:p>
            <a:pPr marL="0" indent="0">
              <a:lnSpc>
                <a:spcPct val="80000"/>
              </a:lnSpc>
              <a:buNone/>
            </a:pPr>
            <a:r>
              <a:rPr lang="en-US" sz="2000" dirty="0" smtClean="0"/>
              <a:t>Loop:	LOAD.D</a:t>
            </a:r>
            <a:r>
              <a:rPr lang="en-US" sz="2000" dirty="0"/>
              <a:t>	F0, 0(R1</a:t>
            </a:r>
            <a:r>
              <a:rPr lang="en-US" sz="2000" dirty="0" smtClean="0"/>
              <a:t>)</a:t>
            </a:r>
            <a:endParaRPr lang="en-US" sz="2000" dirty="0"/>
          </a:p>
          <a:p>
            <a:pPr marL="0" indent="0">
              <a:lnSpc>
                <a:spcPct val="80000"/>
              </a:lnSpc>
              <a:buNone/>
            </a:pPr>
            <a:r>
              <a:rPr lang="en-US" sz="2000" dirty="0"/>
              <a:t>	</a:t>
            </a:r>
            <a:r>
              <a:rPr lang="en-US" sz="2000" dirty="0" err="1" smtClean="0"/>
              <a:t>ADD.D</a:t>
            </a:r>
            <a:r>
              <a:rPr lang="en-US" sz="2000" dirty="0"/>
              <a:t>	F4, F0, </a:t>
            </a:r>
            <a:r>
              <a:rPr lang="en-US" sz="2000" dirty="0" smtClean="0"/>
              <a:t>F2	; </a:t>
            </a:r>
            <a:r>
              <a:rPr lang="en-US" sz="2000" dirty="0" smtClean="0">
                <a:solidFill>
                  <a:srgbClr val="008000"/>
                </a:solidFill>
              </a:rPr>
              <a:t>WILL STALL HERE, so remember to schedule</a:t>
            </a:r>
          </a:p>
          <a:p>
            <a:pPr marL="0" indent="0">
              <a:lnSpc>
                <a:spcPct val="80000"/>
              </a:lnSpc>
              <a:buNone/>
            </a:pPr>
            <a:r>
              <a:rPr lang="en-US" sz="2000" dirty="0" smtClean="0"/>
              <a:t>	</a:t>
            </a:r>
            <a:r>
              <a:rPr lang="en-US" sz="2000" dirty="0" err="1" smtClean="0"/>
              <a:t>STOR.D</a:t>
            </a:r>
            <a:r>
              <a:rPr lang="en-US" sz="2000" dirty="0" smtClean="0"/>
              <a:t>	F4, 0(R1)	; </a:t>
            </a:r>
            <a:r>
              <a:rPr lang="en-US" sz="2000" i="1" dirty="0" smtClean="0"/>
              <a:t>unroll; </a:t>
            </a:r>
            <a:r>
              <a:rPr lang="en-US" sz="2000" i="1" dirty="0" err="1" smtClean="0"/>
              <a:t>ADDI</a:t>
            </a:r>
            <a:r>
              <a:rPr lang="en-US" sz="2000" i="1" dirty="0" smtClean="0"/>
              <a:t> and </a:t>
            </a:r>
            <a:r>
              <a:rPr lang="en-US" sz="2000" i="1" dirty="0" err="1" smtClean="0"/>
              <a:t>BNE</a:t>
            </a:r>
            <a:r>
              <a:rPr lang="en-US" sz="2000" i="1" dirty="0" smtClean="0"/>
              <a:t> intentionally removed</a:t>
            </a:r>
          </a:p>
          <a:p>
            <a:pPr marL="0" indent="0">
              <a:lnSpc>
                <a:spcPct val="80000"/>
              </a:lnSpc>
              <a:buNone/>
            </a:pPr>
            <a:r>
              <a:rPr lang="en-US" sz="2000" dirty="0" smtClean="0"/>
              <a:t>	       LOAD.D  </a:t>
            </a:r>
            <a:r>
              <a:rPr lang="en-US" sz="2000" dirty="0" smtClean="0">
                <a:solidFill>
                  <a:srgbClr val="0000FF"/>
                </a:solidFill>
              </a:rPr>
              <a:t>F6</a:t>
            </a:r>
            <a:r>
              <a:rPr lang="en-US" sz="2000" dirty="0" smtClean="0"/>
              <a:t>, –8(</a:t>
            </a:r>
            <a:r>
              <a:rPr lang="en-US" sz="2000" dirty="0"/>
              <a:t>R1</a:t>
            </a:r>
            <a:r>
              <a:rPr lang="en-US" sz="2000" dirty="0" smtClean="0"/>
              <a:t>)	; adjust offset to </a:t>
            </a:r>
            <a:r>
              <a:rPr lang="en-US" sz="2000" dirty="0"/>
              <a:t>–</a:t>
            </a:r>
            <a:r>
              <a:rPr lang="en-US" sz="2000" dirty="0" smtClean="0"/>
              <a:t>8 ∵ removed ADDI</a:t>
            </a:r>
            <a:endParaRPr lang="en-US" sz="2000" dirty="0"/>
          </a:p>
          <a:p>
            <a:pPr marL="0" indent="0">
              <a:lnSpc>
                <a:spcPct val="80000"/>
              </a:lnSpc>
              <a:buNone/>
            </a:pPr>
            <a:r>
              <a:rPr lang="en-US" sz="2000" dirty="0"/>
              <a:t>	</a:t>
            </a:r>
            <a:r>
              <a:rPr lang="en-US" sz="2000" dirty="0" smtClean="0"/>
              <a:t>       ADD.D    </a:t>
            </a:r>
            <a:r>
              <a:rPr lang="en-US" sz="2000" dirty="0" smtClean="0">
                <a:solidFill>
                  <a:srgbClr val="0000FF"/>
                </a:solidFill>
              </a:rPr>
              <a:t>F8</a:t>
            </a:r>
            <a:r>
              <a:rPr lang="en-US" sz="2000" dirty="0" smtClean="0"/>
              <a:t>, F6, F2	; use F6, F8 to avoid output dependences</a:t>
            </a:r>
            <a:endParaRPr lang="en-US" sz="2000" dirty="0"/>
          </a:p>
          <a:p>
            <a:pPr marL="0" indent="0">
              <a:lnSpc>
                <a:spcPct val="80000"/>
              </a:lnSpc>
              <a:buNone/>
            </a:pPr>
            <a:r>
              <a:rPr lang="en-US" sz="2000" dirty="0"/>
              <a:t>	 </a:t>
            </a:r>
            <a:r>
              <a:rPr lang="en-US" sz="2000" dirty="0" smtClean="0"/>
              <a:t>      STOR.D  </a:t>
            </a:r>
            <a:r>
              <a:rPr lang="en-US" sz="2000" dirty="0" smtClean="0">
                <a:solidFill>
                  <a:srgbClr val="0000FF"/>
                </a:solidFill>
              </a:rPr>
              <a:t>F8</a:t>
            </a:r>
            <a:r>
              <a:rPr lang="en-US" sz="2000" dirty="0" smtClean="0"/>
              <a:t>, –8(</a:t>
            </a:r>
            <a:r>
              <a:rPr lang="en-US" sz="2000" dirty="0"/>
              <a:t>R1)	</a:t>
            </a:r>
            <a:r>
              <a:rPr lang="en-US" sz="2000" dirty="0" smtClean="0"/>
              <a:t>; </a:t>
            </a:r>
            <a:r>
              <a:rPr lang="en-US" sz="2000" i="1" dirty="0" smtClean="0"/>
              <a:t>unroll; ADDI </a:t>
            </a:r>
            <a:r>
              <a:rPr lang="en-US" sz="2000" i="1" dirty="0"/>
              <a:t>and </a:t>
            </a:r>
            <a:r>
              <a:rPr lang="en-US" sz="2000" i="1" dirty="0" smtClean="0"/>
              <a:t>BNE intentionally removed</a:t>
            </a:r>
            <a:endParaRPr lang="en-US" sz="2000" i="1" dirty="0"/>
          </a:p>
          <a:p>
            <a:pPr marL="0" indent="0">
              <a:lnSpc>
                <a:spcPct val="80000"/>
              </a:lnSpc>
              <a:buNone/>
            </a:pPr>
            <a:r>
              <a:rPr lang="en-US" sz="2000" dirty="0" smtClean="0"/>
              <a:t>	</a:t>
            </a:r>
            <a:r>
              <a:rPr lang="en-US" sz="2000" dirty="0" err="1" smtClean="0"/>
              <a:t>LOAD.D</a:t>
            </a:r>
            <a:r>
              <a:rPr lang="en-US" sz="2000" dirty="0"/>
              <a:t>	</a:t>
            </a:r>
            <a:r>
              <a:rPr lang="en-US" sz="2000" dirty="0" smtClean="0">
                <a:solidFill>
                  <a:srgbClr val="0000FF"/>
                </a:solidFill>
              </a:rPr>
              <a:t>F10</a:t>
            </a:r>
            <a:r>
              <a:rPr lang="en-US" sz="2000" dirty="0"/>
              <a:t>, </a:t>
            </a:r>
            <a:r>
              <a:rPr lang="en-US" sz="2000" dirty="0" smtClean="0"/>
              <a:t>–16(</a:t>
            </a:r>
            <a:r>
              <a:rPr lang="en-US" sz="2000" dirty="0"/>
              <a:t>R1</a:t>
            </a:r>
            <a:r>
              <a:rPr lang="en-US" sz="2000" dirty="0" smtClean="0"/>
              <a:t>)	</a:t>
            </a:r>
            <a:r>
              <a:rPr lang="en-US" sz="2000" dirty="0"/>
              <a:t>; adjust offset to </a:t>
            </a:r>
            <a:r>
              <a:rPr lang="en-US" sz="2000" dirty="0" smtClean="0"/>
              <a:t>–16 </a:t>
            </a:r>
            <a:r>
              <a:rPr lang="en-US" sz="2000" dirty="0"/>
              <a:t>∵ </a:t>
            </a:r>
            <a:r>
              <a:rPr lang="en-US" sz="2000" dirty="0" smtClean="0"/>
              <a:t>again, removed </a:t>
            </a:r>
            <a:r>
              <a:rPr lang="en-US" sz="2000" dirty="0" err="1"/>
              <a:t>ADDI</a:t>
            </a:r>
            <a:endParaRPr lang="en-US" sz="2000" dirty="0" smtClean="0"/>
          </a:p>
          <a:p>
            <a:pPr marL="0" indent="0">
              <a:lnSpc>
                <a:spcPct val="80000"/>
              </a:lnSpc>
              <a:buNone/>
            </a:pPr>
            <a:r>
              <a:rPr lang="en-US" sz="2000" dirty="0" smtClean="0"/>
              <a:t>	</a:t>
            </a:r>
            <a:r>
              <a:rPr lang="en-US" sz="2000" dirty="0" err="1" smtClean="0"/>
              <a:t>ADD.D</a:t>
            </a:r>
            <a:r>
              <a:rPr lang="en-US" sz="2000" dirty="0" smtClean="0"/>
              <a:t>	</a:t>
            </a:r>
            <a:r>
              <a:rPr lang="en-US" sz="2000" dirty="0" smtClean="0">
                <a:solidFill>
                  <a:srgbClr val="0000FF"/>
                </a:solidFill>
              </a:rPr>
              <a:t>F12</a:t>
            </a:r>
            <a:r>
              <a:rPr lang="en-US" sz="2000" dirty="0" smtClean="0"/>
              <a:t>, F10, F2	; use F10, F12 to avoid output dependences</a:t>
            </a:r>
          </a:p>
          <a:p>
            <a:pPr marL="0" indent="0">
              <a:lnSpc>
                <a:spcPct val="80000"/>
              </a:lnSpc>
              <a:buNone/>
            </a:pPr>
            <a:r>
              <a:rPr lang="en-US" sz="2000" dirty="0"/>
              <a:t>	</a:t>
            </a:r>
            <a:r>
              <a:rPr lang="en-US" sz="2000" dirty="0" err="1" smtClean="0"/>
              <a:t>STOR.D</a:t>
            </a:r>
            <a:r>
              <a:rPr lang="en-US" sz="2000" dirty="0"/>
              <a:t>	</a:t>
            </a:r>
            <a:r>
              <a:rPr lang="en-US" sz="2000" dirty="0" smtClean="0">
                <a:solidFill>
                  <a:srgbClr val="0000FF"/>
                </a:solidFill>
              </a:rPr>
              <a:t>F12</a:t>
            </a:r>
            <a:r>
              <a:rPr lang="en-US" sz="2000" dirty="0" smtClean="0"/>
              <a:t>, –16(</a:t>
            </a:r>
            <a:r>
              <a:rPr lang="en-US" sz="2000" dirty="0"/>
              <a:t>R1)	</a:t>
            </a:r>
            <a:r>
              <a:rPr lang="en-US" sz="2000" dirty="0" smtClean="0"/>
              <a:t>; </a:t>
            </a:r>
            <a:r>
              <a:rPr lang="en-US" sz="2000" i="1" dirty="0" smtClean="0"/>
              <a:t>unroll; </a:t>
            </a:r>
            <a:r>
              <a:rPr lang="en-US" sz="2000" i="1" dirty="0" err="1" smtClean="0"/>
              <a:t>ADDI</a:t>
            </a:r>
            <a:r>
              <a:rPr lang="en-US" sz="2000" i="1" dirty="0" smtClean="0"/>
              <a:t> </a:t>
            </a:r>
            <a:r>
              <a:rPr lang="en-US" sz="2000" i="1" dirty="0"/>
              <a:t>and </a:t>
            </a:r>
            <a:r>
              <a:rPr lang="en-US" sz="2000" i="1" dirty="0" err="1" smtClean="0"/>
              <a:t>BNE</a:t>
            </a:r>
            <a:r>
              <a:rPr lang="en-US" sz="2000" i="1" dirty="0" smtClean="0"/>
              <a:t> intentionally removed</a:t>
            </a:r>
            <a:endParaRPr lang="en-US" sz="2000" i="1" dirty="0"/>
          </a:p>
          <a:p>
            <a:pPr marL="0" indent="0">
              <a:lnSpc>
                <a:spcPct val="80000"/>
              </a:lnSpc>
              <a:buNone/>
            </a:pPr>
            <a:r>
              <a:rPr lang="en-US" sz="2000" dirty="0"/>
              <a:t>	 </a:t>
            </a:r>
            <a:r>
              <a:rPr lang="en-US" sz="2000" dirty="0" smtClean="0"/>
              <a:t>      LOAD.D  </a:t>
            </a:r>
            <a:r>
              <a:rPr lang="en-US" sz="2000" dirty="0" smtClean="0">
                <a:solidFill>
                  <a:srgbClr val="0000FF"/>
                </a:solidFill>
              </a:rPr>
              <a:t>F14</a:t>
            </a:r>
            <a:r>
              <a:rPr lang="en-US" sz="2000" dirty="0" smtClean="0"/>
              <a:t>, –24(</a:t>
            </a:r>
            <a:r>
              <a:rPr lang="en-US" sz="2000" dirty="0"/>
              <a:t>R1</a:t>
            </a:r>
            <a:r>
              <a:rPr lang="en-US" sz="2000" dirty="0" smtClean="0"/>
              <a:t>)	</a:t>
            </a:r>
            <a:r>
              <a:rPr lang="en-US" sz="2000" dirty="0"/>
              <a:t>; adjust offset to </a:t>
            </a:r>
            <a:r>
              <a:rPr lang="en-US" sz="2000" dirty="0" smtClean="0"/>
              <a:t>–24 </a:t>
            </a:r>
            <a:r>
              <a:rPr lang="en-US" sz="2000" dirty="0"/>
              <a:t>∵ </a:t>
            </a:r>
            <a:r>
              <a:rPr lang="en-US" sz="2000" dirty="0" smtClean="0"/>
              <a:t>again, removed </a:t>
            </a:r>
            <a:r>
              <a:rPr lang="en-US" sz="2000" dirty="0"/>
              <a:t>ADDI</a:t>
            </a:r>
          </a:p>
          <a:p>
            <a:pPr marL="0" indent="0">
              <a:lnSpc>
                <a:spcPct val="80000"/>
              </a:lnSpc>
              <a:buNone/>
            </a:pPr>
            <a:r>
              <a:rPr lang="en-US" sz="2000" dirty="0"/>
              <a:t>	 </a:t>
            </a:r>
            <a:r>
              <a:rPr lang="en-US" sz="2000" dirty="0" smtClean="0"/>
              <a:t>      ADD.D    </a:t>
            </a:r>
            <a:r>
              <a:rPr lang="en-US" sz="2000" dirty="0" smtClean="0">
                <a:solidFill>
                  <a:srgbClr val="0000FF"/>
                </a:solidFill>
              </a:rPr>
              <a:t>F16</a:t>
            </a:r>
            <a:r>
              <a:rPr lang="en-US" sz="2000" dirty="0" smtClean="0"/>
              <a:t>, F14, </a:t>
            </a:r>
            <a:r>
              <a:rPr lang="en-US" sz="2000" dirty="0"/>
              <a:t>F2	; use F14, F16 to avoid output dependences</a:t>
            </a:r>
          </a:p>
          <a:p>
            <a:pPr marL="0" indent="0">
              <a:lnSpc>
                <a:spcPct val="80000"/>
              </a:lnSpc>
              <a:buNone/>
            </a:pPr>
            <a:r>
              <a:rPr lang="en-US" sz="2000" dirty="0"/>
              <a:t>	 </a:t>
            </a:r>
            <a:r>
              <a:rPr lang="en-US" sz="2000" dirty="0" smtClean="0"/>
              <a:t>      STOR.D  </a:t>
            </a:r>
            <a:r>
              <a:rPr lang="en-US" sz="2000" dirty="0" smtClean="0">
                <a:solidFill>
                  <a:srgbClr val="0000FF"/>
                </a:solidFill>
              </a:rPr>
              <a:t>F16</a:t>
            </a:r>
            <a:r>
              <a:rPr lang="en-US" sz="2000" dirty="0" smtClean="0"/>
              <a:t>, –24(</a:t>
            </a:r>
            <a:r>
              <a:rPr lang="en-US" sz="2000" dirty="0"/>
              <a:t>R1)	; </a:t>
            </a:r>
            <a:r>
              <a:rPr lang="en-US" sz="2000" dirty="0" smtClean="0"/>
              <a:t>end of 4</a:t>
            </a:r>
            <a:r>
              <a:rPr lang="en-US" sz="2000" baseline="30000" dirty="0" smtClean="0"/>
              <a:t>th</a:t>
            </a:r>
            <a:r>
              <a:rPr lang="en-US" sz="2000" dirty="0" smtClean="0"/>
              <a:t> loop body</a:t>
            </a:r>
            <a:endParaRPr lang="en-US" sz="2000" dirty="0"/>
          </a:p>
          <a:p>
            <a:pPr marL="0" indent="0">
              <a:lnSpc>
                <a:spcPct val="80000"/>
              </a:lnSpc>
              <a:buNone/>
            </a:pPr>
            <a:r>
              <a:rPr lang="en-US" sz="2000" dirty="0"/>
              <a:t>	</a:t>
            </a:r>
            <a:r>
              <a:rPr lang="en-US" sz="2000" dirty="0" smtClean="0"/>
              <a:t>ADD</a:t>
            </a:r>
            <a:r>
              <a:rPr lang="en-US" sz="2000" dirty="0" smtClean="0">
                <a:latin typeface="Courier" charset="0"/>
                <a:ea typeface="Courier" charset="0"/>
                <a:cs typeface="Courier" charset="0"/>
              </a:rPr>
              <a:t>I</a:t>
            </a:r>
            <a:r>
              <a:rPr lang="en-US" sz="2000" dirty="0" smtClean="0"/>
              <a:t>	R1</a:t>
            </a:r>
            <a:r>
              <a:rPr lang="en-US" sz="2000" dirty="0"/>
              <a:t>,R1,</a:t>
            </a:r>
            <a:r>
              <a:rPr lang="en-US" sz="2000" dirty="0" smtClean="0">
                <a:solidFill>
                  <a:srgbClr val="0000FF"/>
                </a:solidFill>
              </a:rPr>
              <a:t>–32</a:t>
            </a:r>
            <a:r>
              <a:rPr lang="en-US" sz="2000" dirty="0" smtClean="0"/>
              <a:t>	; </a:t>
            </a:r>
            <a:r>
              <a:rPr lang="en-US" sz="2000" dirty="0"/>
              <a:t>decrement </a:t>
            </a:r>
            <a:r>
              <a:rPr lang="en-US" sz="2000" dirty="0" smtClean="0"/>
              <a:t>pointer by 32 ∵ 4 loop bodies</a:t>
            </a:r>
            <a:endParaRPr lang="en-US" sz="2000" dirty="0"/>
          </a:p>
          <a:p>
            <a:pPr marL="0" indent="0">
              <a:lnSpc>
                <a:spcPct val="80000"/>
              </a:lnSpc>
              <a:buNone/>
            </a:pPr>
            <a:r>
              <a:rPr lang="en-US" sz="2000" dirty="0"/>
              <a:t>	</a:t>
            </a:r>
            <a:r>
              <a:rPr lang="en-US" sz="2000" dirty="0" err="1" smtClean="0"/>
              <a:t>BNE</a:t>
            </a:r>
            <a:r>
              <a:rPr lang="en-US" sz="2000" dirty="0" smtClean="0"/>
              <a:t>	R1</a:t>
            </a:r>
            <a:r>
              <a:rPr lang="en-US" sz="2000" dirty="0"/>
              <a:t>,R2,</a:t>
            </a:r>
            <a:r>
              <a:rPr lang="en-US" sz="2000" dirty="0" smtClean="0"/>
              <a:t>Loop	; test and branch if another iteration needed</a:t>
            </a:r>
          </a:p>
          <a:p>
            <a:pPr marL="0" indent="0">
              <a:lnSpc>
                <a:spcPct val="70000"/>
              </a:lnSpc>
              <a:buNone/>
            </a:pPr>
            <a:endParaRPr lang="en-US" sz="2000" dirty="0" smtClean="0"/>
          </a:p>
          <a:p>
            <a:pPr marL="0" indent="0">
              <a:lnSpc>
                <a:spcPct val="70000"/>
              </a:lnSpc>
              <a:buNone/>
            </a:pPr>
            <a:r>
              <a:rPr lang="en-US" sz="2200" dirty="0" smtClean="0"/>
              <a:t>Non-trivial optimization requiring symbolic substitution and simplification</a:t>
            </a:r>
          </a:p>
          <a:p>
            <a:pPr marL="0" indent="0">
              <a:lnSpc>
                <a:spcPct val="70000"/>
              </a:lnSpc>
              <a:buNone/>
            </a:pPr>
            <a:r>
              <a:rPr lang="en-US" sz="2200" dirty="0" smtClean="0">
                <a:solidFill>
                  <a:srgbClr val="FF6600"/>
                </a:solidFill>
              </a:rPr>
              <a:t>Eliminates 3 branches and 3 decrements of R1</a:t>
            </a:r>
            <a:r>
              <a:rPr lang="en-US" sz="2200" dirty="0" smtClean="0"/>
              <a:t> </a:t>
            </a:r>
            <a:r>
              <a:rPr lang="en-US" sz="2200" dirty="0" smtClean="0">
                <a:solidFill>
                  <a:srgbClr val="0000FF"/>
                </a:solidFill>
                <a:sym typeface="Wingdings"/>
              </a:rPr>
              <a:t> Saves 6 instructions</a:t>
            </a:r>
          </a:p>
          <a:p>
            <a:pPr marL="0" indent="0">
              <a:lnSpc>
                <a:spcPct val="70000"/>
              </a:lnSpc>
              <a:buNone/>
            </a:pPr>
            <a:r>
              <a:rPr lang="en-US" sz="2200" dirty="0" smtClean="0">
                <a:solidFill>
                  <a:srgbClr val="0000FF"/>
                </a:solidFill>
                <a:sym typeface="Wingdings"/>
              </a:rPr>
              <a:t>Also, basic block also now large enough to schedule with zero stalls</a:t>
            </a:r>
            <a:endParaRPr lang="en-US" sz="2200" dirty="0" smtClean="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54</a:t>
            </a:fld>
            <a:endParaRPr lang="en-US"/>
          </a:p>
        </p:txBody>
      </p:sp>
      <p:sp>
        <p:nvSpPr>
          <p:cNvPr id="6" name="Rounded Rectangle 5"/>
          <p:cNvSpPr/>
          <p:nvPr/>
        </p:nvSpPr>
        <p:spPr bwMode="auto">
          <a:xfrm>
            <a:off x="457199" y="5537200"/>
            <a:ext cx="8545690" cy="968054"/>
          </a:xfrm>
          <a:prstGeom prst="roundRect">
            <a:avLst/>
          </a:prstGeom>
          <a:no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Tree>
    <p:extLst>
      <p:ext uri="{BB962C8B-B14F-4D97-AF65-F5344CB8AC3E}">
        <p14:creationId xmlns:p14="http://schemas.microsoft.com/office/powerpoint/2010/main" val="208591033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4x unrolled loop after scheduling</a:t>
            </a:r>
            <a:endParaRPr lang="en-US" dirty="0"/>
          </a:p>
        </p:txBody>
      </p:sp>
      <p:sp>
        <p:nvSpPr>
          <p:cNvPr id="3" name="Content Placeholder 2"/>
          <p:cNvSpPr>
            <a:spLocks noGrp="1"/>
          </p:cNvSpPr>
          <p:nvPr>
            <p:ph sz="half" idx="1"/>
          </p:nvPr>
        </p:nvSpPr>
        <p:spPr>
          <a:xfrm>
            <a:off x="226143" y="1171704"/>
            <a:ext cx="4038600" cy="4525963"/>
          </a:xfrm>
        </p:spPr>
        <p:txBody>
          <a:bodyPr>
            <a:noAutofit/>
          </a:bodyPr>
          <a:lstStyle/>
          <a:p>
            <a:pPr marL="0" indent="0">
              <a:buNone/>
            </a:pPr>
            <a:r>
              <a:rPr lang="en-US" sz="2000" dirty="0" smtClean="0"/>
              <a:t>1 Loop:	LOAD.D	F0,0(R1)</a:t>
            </a:r>
          </a:p>
          <a:p>
            <a:pPr marL="0" indent="0">
              <a:buNone/>
            </a:pPr>
            <a:r>
              <a:rPr lang="en-US" sz="2000" dirty="0" smtClean="0"/>
              <a:t>2	</a:t>
            </a:r>
            <a:r>
              <a:rPr lang="en-US" sz="2000" dirty="0" err="1" smtClean="0"/>
              <a:t>LOAD.D</a:t>
            </a:r>
            <a:r>
              <a:rPr lang="en-US" sz="2000" dirty="0" smtClean="0"/>
              <a:t>	F6,–8(</a:t>
            </a:r>
            <a:r>
              <a:rPr lang="en-US" sz="2000" dirty="0"/>
              <a:t>R1</a:t>
            </a:r>
            <a:r>
              <a:rPr lang="en-US" sz="2000" dirty="0" smtClean="0"/>
              <a:t>)</a:t>
            </a:r>
          </a:p>
          <a:p>
            <a:pPr marL="0" indent="0">
              <a:buNone/>
            </a:pPr>
            <a:r>
              <a:rPr lang="en-US" sz="2000" dirty="0" smtClean="0"/>
              <a:t>3	</a:t>
            </a:r>
            <a:r>
              <a:rPr lang="en-US" sz="2000" dirty="0" err="1" smtClean="0"/>
              <a:t>LOAD.D</a:t>
            </a:r>
            <a:r>
              <a:rPr lang="en-US" sz="2000" dirty="0" smtClean="0"/>
              <a:t>	F10,–16(</a:t>
            </a:r>
            <a:r>
              <a:rPr lang="en-US" sz="2000" dirty="0"/>
              <a:t>R1</a:t>
            </a:r>
            <a:r>
              <a:rPr lang="en-US" sz="2000" dirty="0" smtClean="0"/>
              <a:t>)</a:t>
            </a:r>
          </a:p>
          <a:p>
            <a:pPr marL="0" indent="0">
              <a:buNone/>
            </a:pPr>
            <a:r>
              <a:rPr lang="en-US" sz="2000" dirty="0" smtClean="0"/>
              <a:t>4	</a:t>
            </a:r>
            <a:r>
              <a:rPr lang="en-US" sz="2000" dirty="0" err="1" smtClean="0"/>
              <a:t>LOAD.D</a:t>
            </a:r>
            <a:r>
              <a:rPr lang="en-US" sz="2000" dirty="0" smtClean="0"/>
              <a:t>	F14,–24(</a:t>
            </a:r>
            <a:r>
              <a:rPr lang="en-US" sz="2000" dirty="0"/>
              <a:t>R1</a:t>
            </a:r>
            <a:r>
              <a:rPr lang="en-US" sz="2000" dirty="0" smtClean="0"/>
              <a:t>)</a:t>
            </a:r>
          </a:p>
          <a:p>
            <a:pPr marL="0" indent="0">
              <a:buNone/>
            </a:pPr>
            <a:r>
              <a:rPr lang="en-US" sz="2000" dirty="0" smtClean="0"/>
              <a:t>5	</a:t>
            </a:r>
            <a:r>
              <a:rPr lang="en-US" sz="2000" dirty="0" err="1" smtClean="0"/>
              <a:t>ADD.D</a:t>
            </a:r>
            <a:r>
              <a:rPr lang="en-US" sz="2000" dirty="0" smtClean="0"/>
              <a:t>	F4,F0,F2</a:t>
            </a:r>
          </a:p>
          <a:p>
            <a:pPr marL="0" indent="0">
              <a:buNone/>
            </a:pPr>
            <a:r>
              <a:rPr lang="en-US" sz="2000" dirty="0" smtClean="0"/>
              <a:t>6	</a:t>
            </a:r>
            <a:r>
              <a:rPr lang="en-US" sz="2000" dirty="0" err="1" smtClean="0"/>
              <a:t>ADD.D</a:t>
            </a:r>
            <a:r>
              <a:rPr lang="en-US" sz="2000" dirty="0" smtClean="0"/>
              <a:t>	F8,F6,F2</a:t>
            </a:r>
          </a:p>
          <a:p>
            <a:pPr marL="0" indent="0">
              <a:buNone/>
            </a:pPr>
            <a:r>
              <a:rPr lang="en-US" sz="2000" dirty="0" smtClean="0"/>
              <a:t>7	</a:t>
            </a:r>
            <a:r>
              <a:rPr lang="en-US" sz="2000" dirty="0" err="1" smtClean="0"/>
              <a:t>ADD.D</a:t>
            </a:r>
            <a:r>
              <a:rPr lang="en-US" sz="2000" dirty="0" smtClean="0"/>
              <a:t>	F12,F10,F2</a:t>
            </a:r>
          </a:p>
          <a:p>
            <a:pPr marL="0" indent="0">
              <a:buNone/>
            </a:pPr>
            <a:r>
              <a:rPr lang="en-US" sz="2000" dirty="0" smtClean="0"/>
              <a:t>8	</a:t>
            </a:r>
            <a:r>
              <a:rPr lang="en-US" sz="2000" dirty="0" err="1" smtClean="0"/>
              <a:t>ADD.D</a:t>
            </a:r>
            <a:r>
              <a:rPr lang="en-US" sz="2000" dirty="0" smtClean="0"/>
              <a:t>	F16,F14,F2</a:t>
            </a:r>
          </a:p>
          <a:p>
            <a:pPr marL="0" indent="0">
              <a:buNone/>
            </a:pPr>
            <a:r>
              <a:rPr lang="en-US" sz="2000" dirty="0" smtClean="0"/>
              <a:t>9	</a:t>
            </a:r>
            <a:r>
              <a:rPr lang="en-US" sz="2000" dirty="0" err="1" smtClean="0"/>
              <a:t>STOR.D</a:t>
            </a:r>
            <a:r>
              <a:rPr lang="en-US" sz="2000" dirty="0"/>
              <a:t>	F4,0(R1</a:t>
            </a:r>
            <a:r>
              <a:rPr lang="en-US" sz="2000" dirty="0" smtClean="0"/>
              <a:t>)</a:t>
            </a:r>
          </a:p>
          <a:p>
            <a:pPr marL="0" indent="0">
              <a:buNone/>
            </a:pPr>
            <a:r>
              <a:rPr lang="en-US" sz="2000" dirty="0" smtClean="0"/>
              <a:t>10	</a:t>
            </a:r>
            <a:r>
              <a:rPr lang="en-US" sz="2000" dirty="0" err="1" smtClean="0"/>
              <a:t>STOR.D</a:t>
            </a:r>
            <a:r>
              <a:rPr lang="en-US" sz="2000" dirty="0"/>
              <a:t>	</a:t>
            </a:r>
            <a:r>
              <a:rPr lang="en-US" sz="2000" dirty="0" smtClean="0"/>
              <a:t>F8,–8(</a:t>
            </a:r>
            <a:r>
              <a:rPr lang="en-US" sz="2000" dirty="0"/>
              <a:t>R1</a:t>
            </a:r>
            <a:r>
              <a:rPr lang="en-US" sz="2000" dirty="0" smtClean="0"/>
              <a:t>)</a:t>
            </a:r>
          </a:p>
          <a:p>
            <a:pPr marL="0" indent="0">
              <a:buNone/>
            </a:pPr>
            <a:r>
              <a:rPr lang="en-US" sz="2000" dirty="0" smtClean="0"/>
              <a:t>11	</a:t>
            </a:r>
            <a:r>
              <a:rPr lang="en-US" sz="2000" dirty="0" err="1" smtClean="0"/>
              <a:t>STOR.D</a:t>
            </a:r>
            <a:r>
              <a:rPr lang="en-US" sz="2000" dirty="0" smtClean="0"/>
              <a:t>	F12,–16(R1)</a:t>
            </a:r>
          </a:p>
          <a:p>
            <a:pPr marL="0" indent="0">
              <a:buNone/>
            </a:pPr>
            <a:r>
              <a:rPr lang="en-US" sz="2000" dirty="0" smtClean="0"/>
              <a:t>12	ADD</a:t>
            </a:r>
            <a:r>
              <a:rPr lang="en-US" sz="2000" dirty="0" smtClean="0">
                <a:latin typeface="Courier" charset="0"/>
                <a:ea typeface="Courier" charset="0"/>
                <a:cs typeface="Courier" charset="0"/>
              </a:rPr>
              <a:t>I</a:t>
            </a:r>
            <a:r>
              <a:rPr lang="en-US" sz="2000" dirty="0"/>
              <a:t>	R1,R1,–32</a:t>
            </a:r>
            <a:endParaRPr lang="en-US" sz="2000" dirty="0" smtClean="0"/>
          </a:p>
          <a:p>
            <a:pPr marL="0" indent="0">
              <a:buNone/>
            </a:pPr>
            <a:r>
              <a:rPr lang="en-US" sz="2000" dirty="0" smtClean="0"/>
              <a:t>13	</a:t>
            </a:r>
            <a:r>
              <a:rPr lang="en-US" sz="2000" dirty="0" err="1" smtClean="0"/>
              <a:t>STOR.D</a:t>
            </a:r>
            <a:r>
              <a:rPr lang="en-US" sz="2000" dirty="0"/>
              <a:t>	</a:t>
            </a:r>
            <a:r>
              <a:rPr lang="en-US" sz="2000" dirty="0" smtClean="0"/>
              <a:t>F16,8(</a:t>
            </a:r>
            <a:r>
              <a:rPr lang="en-US" sz="2000" dirty="0"/>
              <a:t>R1</a:t>
            </a:r>
            <a:r>
              <a:rPr lang="en-US" sz="2000" dirty="0" smtClean="0"/>
              <a:t>)</a:t>
            </a:r>
          </a:p>
          <a:p>
            <a:pPr marL="0" indent="0">
              <a:buNone/>
            </a:pPr>
            <a:r>
              <a:rPr lang="en-US" sz="2000" dirty="0" smtClean="0"/>
              <a:t>14	</a:t>
            </a:r>
            <a:r>
              <a:rPr lang="en-US" sz="2000" dirty="0" err="1" smtClean="0"/>
              <a:t>BNE</a:t>
            </a:r>
            <a:r>
              <a:rPr lang="en-US" sz="2000" dirty="0" smtClean="0"/>
              <a:t>	R1,R2,Loop</a:t>
            </a:r>
          </a:p>
        </p:txBody>
      </p:sp>
      <p:sp>
        <p:nvSpPr>
          <p:cNvPr id="5" name="Content Placeholder 4"/>
          <p:cNvSpPr>
            <a:spLocks noGrp="1"/>
          </p:cNvSpPr>
          <p:nvPr>
            <p:ph sz="half" idx="2"/>
          </p:nvPr>
        </p:nvSpPr>
        <p:spPr>
          <a:xfrm>
            <a:off x="3923172" y="1221664"/>
            <a:ext cx="5004928" cy="5551669"/>
          </a:xfrm>
        </p:spPr>
        <p:txBody>
          <a:bodyPr>
            <a:noAutofit/>
          </a:bodyPr>
          <a:lstStyle/>
          <a:p>
            <a:r>
              <a:rPr lang="en-US" dirty="0" smtClean="0"/>
              <a:t>4x unrolled and scheduled loop takes just </a:t>
            </a:r>
            <a:r>
              <a:rPr lang="en-US" dirty="0" smtClean="0">
                <a:solidFill>
                  <a:srgbClr val="0000FF"/>
                </a:solidFill>
              </a:rPr>
              <a:t>14 clock cycles (zero stalls) for 4 iterations</a:t>
            </a:r>
          </a:p>
          <a:p>
            <a:r>
              <a:rPr lang="en-US" dirty="0" smtClean="0"/>
              <a:t>Time per array element:</a:t>
            </a:r>
          </a:p>
          <a:p>
            <a:pPr lvl="1"/>
            <a:r>
              <a:rPr lang="en-US" dirty="0"/>
              <a:t>O</a:t>
            </a:r>
            <a:r>
              <a:rPr lang="en-US" dirty="0" smtClean="0"/>
              <a:t>riginal      = 9 clock cycles (cc)</a:t>
            </a:r>
          </a:p>
          <a:p>
            <a:pPr lvl="1"/>
            <a:r>
              <a:rPr lang="en-US" dirty="0"/>
              <a:t>S</a:t>
            </a:r>
            <a:r>
              <a:rPr lang="en-US" dirty="0" smtClean="0"/>
              <a:t>cheduled  = 7 clock cycles</a:t>
            </a:r>
          </a:p>
          <a:p>
            <a:pPr lvl="1"/>
            <a:r>
              <a:rPr lang="en-US" dirty="0" smtClean="0"/>
              <a:t>Unrolled &amp;</a:t>
            </a:r>
            <a:br>
              <a:rPr lang="en-US" dirty="0" smtClean="0"/>
            </a:br>
            <a:r>
              <a:rPr lang="en-US" dirty="0" smtClean="0"/>
              <a:t>scheduled  = 3.5 clock cycles</a:t>
            </a:r>
          </a:p>
          <a:p>
            <a:r>
              <a:rPr lang="en-US" dirty="0" smtClean="0"/>
              <a:t>9 cc/3.5 cc = </a:t>
            </a:r>
            <a:r>
              <a:rPr lang="en-US" dirty="0" smtClean="0">
                <a:solidFill>
                  <a:srgbClr val="0000FF"/>
                </a:solidFill>
              </a:rPr>
              <a:t>2.57 speedu</a:t>
            </a:r>
            <a:r>
              <a:rPr lang="en-US" dirty="0">
                <a:solidFill>
                  <a:srgbClr val="0000FF"/>
                </a:solidFill>
              </a:rPr>
              <a:t>p</a:t>
            </a:r>
            <a:endParaRPr lang="en-US" i="1" dirty="0" smtClean="0">
              <a:solidFill>
                <a:srgbClr val="0000FF"/>
              </a:solidFill>
            </a:endParaRPr>
          </a:p>
          <a:p>
            <a:r>
              <a:rPr lang="en-US" i="1" dirty="0" smtClean="0"/>
              <a:t>“Compilers making HW</a:t>
            </a:r>
            <a:br>
              <a:rPr lang="en-US" i="1" dirty="0" smtClean="0"/>
            </a:br>
            <a:r>
              <a:rPr lang="en-US" i="1" dirty="0" smtClean="0"/>
              <a:t>look good, since 1957”</a:t>
            </a:r>
            <a:endParaRPr lang="en-US" i="1"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6" name="Slide Number Placeholder 5"/>
          <p:cNvSpPr>
            <a:spLocks noGrp="1"/>
          </p:cNvSpPr>
          <p:nvPr>
            <p:ph type="sldNum" sz="quarter" idx="12"/>
          </p:nvPr>
        </p:nvSpPr>
        <p:spPr/>
        <p:txBody>
          <a:bodyPr/>
          <a:lstStyle/>
          <a:p>
            <a:fld id="{BA0F5024-359D-6B46-98D1-05D86B9A129A}" type="slidenum">
              <a:rPr lang="en-US" smtClean="0"/>
              <a:pPr/>
              <a:t>55</a:t>
            </a:fld>
            <a:endParaRPr lang="en-US"/>
          </a:p>
        </p:txBody>
      </p:sp>
      <p:sp>
        <p:nvSpPr>
          <p:cNvPr id="7" name="Rounded Rectangle 6"/>
          <p:cNvSpPr/>
          <p:nvPr/>
        </p:nvSpPr>
        <p:spPr bwMode="auto">
          <a:xfrm>
            <a:off x="1117600" y="1221664"/>
            <a:ext cx="2387600" cy="1432636"/>
          </a:xfrm>
          <a:prstGeom prst="roundRect">
            <a:avLst/>
          </a:prstGeom>
          <a:no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8" name="Rounded Rectangle 7"/>
          <p:cNvSpPr/>
          <p:nvPr/>
        </p:nvSpPr>
        <p:spPr bwMode="auto">
          <a:xfrm>
            <a:off x="1117600" y="2682164"/>
            <a:ext cx="2387600" cy="1432636"/>
          </a:xfrm>
          <a:prstGeom prst="roundRect">
            <a:avLst/>
          </a:prstGeom>
          <a:no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9" name="Rounded Rectangle 8"/>
          <p:cNvSpPr/>
          <p:nvPr/>
        </p:nvSpPr>
        <p:spPr bwMode="auto">
          <a:xfrm>
            <a:off x="1117600" y="4142664"/>
            <a:ext cx="2387600" cy="1807286"/>
          </a:xfrm>
          <a:prstGeom prst="roundRect">
            <a:avLst/>
          </a:prstGeom>
          <a:no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grpSp>
        <p:nvGrpSpPr>
          <p:cNvPr id="16" name="Group 15"/>
          <p:cNvGrpSpPr/>
          <p:nvPr/>
        </p:nvGrpSpPr>
        <p:grpSpPr>
          <a:xfrm>
            <a:off x="715430" y="5234864"/>
            <a:ext cx="2688170" cy="1096086"/>
            <a:chOff x="715430" y="5234864"/>
            <a:chExt cx="2688170" cy="1096086"/>
          </a:xfrm>
        </p:grpSpPr>
        <p:grpSp>
          <p:nvGrpSpPr>
            <p:cNvPr id="14" name="Group 13"/>
            <p:cNvGrpSpPr/>
            <p:nvPr/>
          </p:nvGrpSpPr>
          <p:grpSpPr>
            <a:xfrm>
              <a:off x="715430" y="5234864"/>
              <a:ext cx="2688170" cy="1096086"/>
              <a:chOff x="715430" y="5234864"/>
              <a:chExt cx="2688170" cy="1096086"/>
            </a:xfrm>
          </p:grpSpPr>
          <p:sp>
            <p:nvSpPr>
              <p:cNvPr id="11" name="Block Arc 10"/>
              <p:cNvSpPr/>
              <p:nvPr/>
            </p:nvSpPr>
            <p:spPr bwMode="auto">
              <a:xfrm rot="16200000">
                <a:off x="631998" y="5318296"/>
                <a:ext cx="1096086" cy="929222"/>
              </a:xfrm>
              <a:prstGeom prst="blockArc">
                <a:avLst>
                  <a:gd name="adj1" fmla="val 10718164"/>
                  <a:gd name="adj2" fmla="val 0"/>
                  <a:gd name="adj3" fmla="val 37800"/>
                </a:avLst>
              </a:prstGeom>
              <a:noFill/>
              <a:ln w="19050" cap="flat" cmpd="sng" algn="ctr">
                <a:solidFill>
                  <a:srgbClr val="0000F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12" name="Rounded Rectangle 11"/>
              <p:cNvSpPr/>
              <p:nvPr/>
            </p:nvSpPr>
            <p:spPr bwMode="auto">
              <a:xfrm>
                <a:off x="1181100" y="5234864"/>
                <a:ext cx="2222500" cy="353136"/>
              </a:xfrm>
              <a:prstGeom prst="roundRect">
                <a:avLst/>
              </a:prstGeom>
              <a:noFill/>
              <a:ln w="19050" cap="flat" cmpd="sng" algn="ctr">
                <a:solidFill>
                  <a:srgbClr val="0000F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13" name="Rounded Rectangle 12"/>
              <p:cNvSpPr/>
              <p:nvPr/>
            </p:nvSpPr>
            <p:spPr bwMode="auto">
              <a:xfrm>
                <a:off x="1181100" y="5977814"/>
                <a:ext cx="2222500" cy="353136"/>
              </a:xfrm>
              <a:prstGeom prst="roundRect">
                <a:avLst/>
              </a:prstGeom>
              <a:noFill/>
              <a:ln w="19050" cap="flat" cmpd="sng" algn="ctr">
                <a:solidFill>
                  <a:srgbClr val="0000F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grpSp>
        <p:sp>
          <p:nvSpPr>
            <p:cNvPr id="15" name="TextBox 14"/>
            <p:cNvSpPr txBox="1"/>
            <p:nvPr/>
          </p:nvSpPr>
          <p:spPr>
            <a:xfrm>
              <a:off x="2493296" y="5570382"/>
              <a:ext cx="301660" cy="369332"/>
            </a:xfrm>
            <a:prstGeom prst="rect">
              <a:avLst/>
            </a:prstGeom>
            <a:noFill/>
          </p:spPr>
          <p:txBody>
            <a:bodyPr wrap="none" rtlCol="0">
              <a:spAutoFit/>
            </a:bodyPr>
            <a:lstStyle/>
            <a:p>
              <a:r>
                <a:rPr lang="en-US" b="1" dirty="0" smtClean="0">
                  <a:solidFill>
                    <a:srgbClr val="0000FF"/>
                  </a:solidFill>
                </a:rPr>
                <a:t>8</a:t>
              </a:r>
              <a:endParaRPr lang="en-US" b="1" dirty="0">
                <a:solidFill>
                  <a:srgbClr val="0000FF"/>
                </a:solidFill>
              </a:endParaRPr>
            </a:p>
          </p:txBody>
        </p:sp>
      </p:grpSp>
    </p:spTree>
    <p:extLst>
      <p:ext uri="{BB962C8B-B14F-4D97-AF65-F5344CB8AC3E}">
        <p14:creationId xmlns:p14="http://schemas.microsoft.com/office/powerpoint/2010/main" val="15715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p:bldP spid="8" grpId="0" animBg="1"/>
      <p:bldP spid="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Pipelining is used widely</a:t>
            </a:r>
          </a:p>
          <a:p>
            <a:r>
              <a:rPr lang="en-US" dirty="0" smtClean="0"/>
              <a:t>Instruction level parallelism is the key technique for improving performance on single threads of execution</a:t>
            </a:r>
          </a:p>
          <a:p>
            <a:r>
              <a:rPr lang="en-US" dirty="0" smtClean="0"/>
              <a:t>Structural, control, and data hazards are the bane of pipeline performance</a:t>
            </a:r>
          </a:p>
          <a:p>
            <a:r>
              <a:rPr lang="en-US" dirty="0" smtClean="0"/>
              <a:t>These slides have touched a few of the hardware and software techniques to mitigate these three types of hazards</a:t>
            </a:r>
          </a:p>
          <a:p>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56</a:t>
            </a:fld>
            <a:endParaRPr lang="en-US"/>
          </a:p>
        </p:txBody>
      </p:sp>
    </p:spTree>
    <p:extLst>
      <p:ext uri="{BB962C8B-B14F-4D97-AF65-F5344CB8AC3E}">
        <p14:creationId xmlns:p14="http://schemas.microsoft.com/office/powerpoint/2010/main" val="75131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6</a:t>
            </a:fld>
            <a:endParaRPr lang="en-US"/>
          </a:p>
        </p:txBody>
      </p:sp>
      <p:sp>
        <p:nvSpPr>
          <p:cNvPr id="2" name="Title 1"/>
          <p:cNvSpPr>
            <a:spLocks noGrp="1"/>
          </p:cNvSpPr>
          <p:nvPr>
            <p:ph type="title" idx="4294967295"/>
          </p:nvPr>
        </p:nvSpPr>
        <p:spPr>
          <a:xfrm>
            <a:off x="291630" y="274638"/>
            <a:ext cx="8436541" cy="2070100"/>
          </a:xfrm>
        </p:spPr>
        <p:txBody>
          <a:bodyPr>
            <a:normAutofit fontScale="90000"/>
          </a:bodyPr>
          <a:lstStyle/>
          <a:p>
            <a:r>
              <a:rPr lang="en-US" dirty="0" smtClean="0">
                <a:solidFill>
                  <a:schemeClr val="bg1">
                    <a:lumMod val="85000"/>
                  </a:schemeClr>
                </a:solidFill>
              </a:rPr>
              <a:t>“There </a:t>
            </a:r>
            <a:r>
              <a:rPr lang="en-US" dirty="0">
                <a:solidFill>
                  <a:schemeClr val="bg1">
                    <a:lumMod val="85000"/>
                  </a:schemeClr>
                </a:solidFill>
              </a:rPr>
              <a:t>is a difference </a:t>
            </a:r>
            <a:r>
              <a:rPr lang="en-US" dirty="0" smtClean="0">
                <a:solidFill>
                  <a:schemeClr val="bg1">
                    <a:lumMod val="85000"/>
                  </a:schemeClr>
                </a:solidFill>
              </a:rPr>
              <a:t>between</a:t>
            </a:r>
            <a:br>
              <a:rPr lang="en-US" dirty="0" smtClean="0">
                <a:solidFill>
                  <a:schemeClr val="bg1">
                    <a:lumMod val="85000"/>
                  </a:schemeClr>
                </a:solidFill>
              </a:rPr>
            </a:br>
            <a:r>
              <a:rPr lang="en-US" dirty="0" smtClean="0">
                <a:solidFill>
                  <a:schemeClr val="bg1">
                    <a:lumMod val="85000"/>
                  </a:schemeClr>
                </a:solidFill>
              </a:rPr>
              <a:t>  knowing </a:t>
            </a:r>
            <a:r>
              <a:rPr lang="en-US" dirty="0">
                <a:solidFill>
                  <a:schemeClr val="bg1">
                    <a:lumMod val="85000"/>
                  </a:schemeClr>
                </a:solidFill>
              </a:rPr>
              <a:t>the path and walking the path</a:t>
            </a:r>
            <a:r>
              <a:rPr lang="en-US" dirty="0" smtClean="0">
                <a:solidFill>
                  <a:schemeClr val="bg1">
                    <a:lumMod val="85000"/>
                  </a:schemeClr>
                </a:solidFill>
              </a:rPr>
              <a:t>.”</a:t>
            </a:r>
            <a:r>
              <a:rPr lang="en-US" dirty="0" smtClean="0"/>
              <a:t>     			</a:t>
            </a:r>
            <a:r>
              <a:rPr lang="en-US" sz="3600" dirty="0" smtClean="0">
                <a:solidFill>
                  <a:schemeClr val="bg1">
                    <a:lumMod val="85000"/>
                  </a:schemeClr>
                </a:solidFill>
              </a:rPr>
              <a:t>Morpheus</a:t>
            </a:r>
            <a:r>
              <a:rPr lang="en-US" dirty="0" smtClean="0">
                <a:solidFill>
                  <a:schemeClr val="bg1">
                    <a:lumMod val="85000"/>
                  </a:schemeClr>
                </a:solidFill>
              </a:rPr>
              <a:t>, </a:t>
            </a:r>
            <a:r>
              <a:rPr lang="en-US" b="1" dirty="0" smtClean="0">
                <a:ln w="12700" cmpd="sng">
                  <a:solidFill>
                    <a:srgbClr val="000000"/>
                  </a:solidFill>
                  <a:prstDash val="solid"/>
                </a:ln>
                <a:solidFill>
                  <a:srgbClr val="008000"/>
                </a:solidFill>
                <a:effectLst>
                  <a:outerShdw blurRad="50000" dist="50800" dir="7500000" algn="tl">
                    <a:srgbClr val="000000">
                      <a:shade val="5000"/>
                      <a:alpha val="35000"/>
                    </a:srgbClr>
                  </a:outerShdw>
                </a:effectLst>
                <a:latin typeface="Courier"/>
                <a:cs typeface="Courier"/>
              </a:rPr>
              <a:t>THE MATRIX</a:t>
            </a:r>
            <a:endParaRPr lang="en-US" dirty="0">
              <a:ln w="12700" cmpd="sng">
                <a:solidFill>
                  <a:srgbClr val="000000"/>
                </a:solidFill>
                <a:prstDash val="solid"/>
              </a:ln>
              <a:solidFill>
                <a:srgbClr val="008000"/>
              </a:solidFill>
              <a:latin typeface="Courier"/>
              <a:cs typeface="Courier"/>
            </a:endParaRPr>
          </a:p>
        </p:txBody>
      </p:sp>
      <p:sp>
        <p:nvSpPr>
          <p:cNvPr id="3" name="Content Placeholder 2"/>
          <p:cNvSpPr>
            <a:spLocks noGrp="1"/>
          </p:cNvSpPr>
          <p:nvPr>
            <p:ph idx="4294967295"/>
          </p:nvPr>
        </p:nvSpPr>
        <p:spPr>
          <a:xfrm>
            <a:off x="498571" y="2500312"/>
            <a:ext cx="8229600" cy="4004941"/>
          </a:xfrm>
        </p:spPr>
        <p:txBody>
          <a:bodyPr>
            <a:normAutofit/>
          </a:bodyPr>
          <a:lstStyle/>
          <a:p>
            <a:r>
              <a:rPr lang="en-US" dirty="0" smtClean="0">
                <a:solidFill>
                  <a:srgbClr val="D9D9D9"/>
                </a:solidFill>
              </a:rPr>
              <a:t>Stalling will increase program run time</a:t>
            </a:r>
            <a:endParaRPr lang="en-US" dirty="0">
              <a:solidFill>
                <a:srgbClr val="D9D9D9"/>
              </a:solidFill>
            </a:endParaRPr>
          </a:p>
          <a:p>
            <a:r>
              <a:rPr lang="en-US" dirty="0" smtClean="0">
                <a:solidFill>
                  <a:srgbClr val="D9D9D9"/>
                </a:solidFill>
              </a:rPr>
              <a:t>Waiting for certainty has a  </a:t>
            </a:r>
            <a:r>
              <a:rPr lang="en-US" b="1" dirty="0" err="1" smtClean="0">
                <a:solidFill>
                  <a:srgbClr val="D9D9D9"/>
                </a:solidFill>
              </a:rPr>
              <a:t>co$t</a:t>
            </a:r>
            <a:r>
              <a:rPr lang="en-US" dirty="0" smtClean="0">
                <a:solidFill>
                  <a:srgbClr val="D9D9D9"/>
                </a:solidFill>
              </a:rPr>
              <a:t/>
            </a:r>
            <a:br>
              <a:rPr lang="en-US" dirty="0" smtClean="0">
                <a:solidFill>
                  <a:srgbClr val="D9D9D9"/>
                </a:solidFill>
              </a:rPr>
            </a:br>
            <a:endParaRPr lang="en-US" dirty="0" smtClean="0">
              <a:solidFill>
                <a:srgbClr val="D9D9D9"/>
              </a:solidFill>
            </a:endParaRPr>
          </a:p>
          <a:p>
            <a:r>
              <a:rPr lang="en-US" dirty="0" smtClean="0">
                <a:solidFill>
                  <a:srgbClr val="D9D9D9"/>
                </a:solidFill>
              </a:rPr>
              <a:t>It may cost less to walk the path before knowing it – to predict the next instruction –and then</a:t>
            </a:r>
            <a:r>
              <a:rPr lang="en-US" dirty="0">
                <a:solidFill>
                  <a:srgbClr val="D9D9D9"/>
                </a:solidFill>
              </a:rPr>
              <a:t> </a:t>
            </a:r>
            <a:r>
              <a:rPr lang="en-US" dirty="0" smtClean="0">
                <a:solidFill>
                  <a:srgbClr val="D9D9D9"/>
                </a:solidFill>
              </a:rPr>
              <a:t> </a:t>
            </a:r>
            <a:r>
              <a:rPr lang="en-US" i="1" dirty="0" smtClean="0">
                <a:solidFill>
                  <a:srgbClr val="009051"/>
                </a:solidFill>
              </a:rPr>
              <a:t>fetch</a:t>
            </a:r>
            <a:r>
              <a:rPr lang="en-US" dirty="0" smtClean="0">
                <a:solidFill>
                  <a:srgbClr val="009051"/>
                </a:solidFill>
              </a:rPr>
              <a:t> </a:t>
            </a:r>
            <a:r>
              <a:rPr lang="en-US" i="1" dirty="0" smtClean="0">
                <a:solidFill>
                  <a:srgbClr val="009051"/>
                </a:solidFill>
              </a:rPr>
              <a:t>speculatively</a:t>
            </a:r>
            <a:endParaRPr lang="en-US" dirty="0">
              <a:solidFill>
                <a:srgbClr val="009051"/>
              </a:solidFill>
            </a:endParaRPr>
          </a:p>
        </p:txBody>
      </p:sp>
    </p:spTree>
    <p:extLst>
      <p:ext uri="{BB962C8B-B14F-4D97-AF65-F5344CB8AC3E}">
        <p14:creationId xmlns:p14="http://schemas.microsoft.com/office/powerpoint/2010/main" val="1553709599"/>
      </p:ext>
    </p:extLst>
  </p:cSld>
  <p:clrMapOvr>
    <a:masterClrMapping/>
  </p:clrMapOvr>
  <mc:AlternateContent xmlns:mc="http://schemas.openxmlformats.org/markup-compatibility/2006" xmlns:p14="http://schemas.microsoft.com/office/powerpoint/2010/main">
    <mc:Choice Requires="p14">
      <p:transition spd="slow" p14:dur="2000">
        <p:wipe dir="d"/>
      </p:transition>
    </mc:Choice>
    <mc:Fallback xmlns="">
      <p:transition xmlns:p14="http://schemas.microsoft.com/office/powerpoint/2010/main" spd="slow">
        <p:wipe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830" y="96839"/>
            <a:ext cx="8326970" cy="745196"/>
          </a:xfrm>
        </p:spPr>
        <p:txBody>
          <a:bodyPr>
            <a:normAutofit fontScale="90000"/>
          </a:bodyPr>
          <a:lstStyle/>
          <a:p>
            <a:r>
              <a:rPr lang="en-US" dirty="0" smtClean="0"/>
              <a:t>Control hazard solution – Predict </a:t>
            </a:r>
            <a:r>
              <a:rPr lang="en-US" smtClean="0"/>
              <a:t>next instr.</a:t>
            </a:r>
            <a:endParaRPr lang="en-US" dirty="0"/>
          </a:p>
        </p:txBody>
      </p:sp>
      <p:sp>
        <p:nvSpPr>
          <p:cNvPr id="3" name="Content Placeholder 2"/>
          <p:cNvSpPr>
            <a:spLocks noGrp="1"/>
          </p:cNvSpPr>
          <p:nvPr>
            <p:ph idx="1"/>
          </p:nvPr>
        </p:nvSpPr>
        <p:spPr>
          <a:xfrm>
            <a:off x="457199" y="1212850"/>
            <a:ext cx="8453873" cy="5194300"/>
          </a:xfrm>
        </p:spPr>
        <p:txBody>
          <a:bodyPr>
            <a:normAutofit lnSpcReduction="10000"/>
          </a:bodyPr>
          <a:lstStyle/>
          <a:p>
            <a:r>
              <a:rPr lang="en-US" dirty="0" smtClean="0">
                <a:solidFill>
                  <a:srgbClr val="000000"/>
                </a:solidFill>
              </a:rPr>
              <a:t>Literally, guess the </a:t>
            </a:r>
            <a:r>
              <a:rPr lang="en-US" dirty="0" err="1" smtClean="0">
                <a:solidFill>
                  <a:srgbClr val="000000"/>
                </a:solidFill>
              </a:rPr>
              <a:t>next_instruction_address</a:t>
            </a:r>
            <a:endParaRPr lang="en-US" dirty="0" smtClean="0"/>
          </a:p>
          <a:p>
            <a:pPr lvl="1"/>
            <a:r>
              <a:rPr lang="en-US" dirty="0" smtClean="0"/>
              <a:t>Does not stall pipeline when guess is correct</a:t>
            </a:r>
          </a:p>
          <a:p>
            <a:pPr lvl="1"/>
            <a:r>
              <a:rPr lang="en-US" dirty="0" smtClean="0"/>
              <a:t>When incorrect, must (1) nullify instructions that were incorrectly fetched and (2) fetch correctly</a:t>
            </a:r>
          </a:p>
          <a:p>
            <a:r>
              <a:rPr lang="en-US" dirty="0" smtClean="0">
                <a:solidFill>
                  <a:srgbClr val="008000"/>
                </a:solidFill>
              </a:rPr>
              <a:t>Prediction has a </a:t>
            </a:r>
            <a:r>
              <a:rPr lang="en-US" i="1" dirty="0" smtClean="0">
                <a:solidFill>
                  <a:srgbClr val="008000"/>
                </a:solidFill>
              </a:rPr>
              <a:t>payoff </a:t>
            </a:r>
            <a:r>
              <a:rPr lang="en-US" dirty="0" smtClean="0">
                <a:solidFill>
                  <a:srgbClr val="008000"/>
                </a:solidFill>
              </a:rPr>
              <a:t>in units of time saved</a:t>
            </a:r>
          </a:p>
          <a:p>
            <a:pPr lvl="1"/>
            <a:r>
              <a:rPr lang="en-US" dirty="0" smtClean="0"/>
              <a:t>Positive payoff when correct; negative when incorrect</a:t>
            </a:r>
          </a:p>
          <a:p>
            <a:pPr lvl="1"/>
            <a:r>
              <a:rPr lang="en-US" i="1" dirty="0" smtClean="0"/>
              <a:t>Positive/negative payoffs need not be symmetric </a:t>
            </a:r>
          </a:p>
          <a:p>
            <a:r>
              <a:rPr lang="en-US" dirty="0" smtClean="0"/>
              <a:t>How does hardware predict branch direction?</a:t>
            </a:r>
          </a:p>
          <a:p>
            <a:pPr lvl="1"/>
            <a:r>
              <a:rPr lang="en-US" dirty="0" smtClean="0"/>
              <a:t>Many different ways, from fixed prediction to hardware-based AI guessing</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7</a:t>
            </a:fld>
            <a:endParaRPr lang="en-US"/>
          </a:p>
        </p:txBody>
      </p:sp>
    </p:spTree>
    <p:extLst>
      <p:ext uri="{BB962C8B-B14F-4D97-AF65-F5344CB8AC3E}">
        <p14:creationId xmlns:p14="http://schemas.microsoft.com/office/powerpoint/2010/main" val="14874712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 branch not taken</a:t>
            </a:r>
            <a:endParaRPr lang="en-US" dirty="0"/>
          </a:p>
        </p:txBody>
      </p:sp>
      <p:sp>
        <p:nvSpPr>
          <p:cNvPr id="3" name="Content Placeholder 2"/>
          <p:cNvSpPr>
            <a:spLocks noGrp="1"/>
          </p:cNvSpPr>
          <p:nvPr>
            <p:ph idx="1"/>
          </p:nvPr>
        </p:nvSpPr>
        <p:spPr/>
        <p:txBody>
          <a:bodyPr/>
          <a:lstStyle/>
          <a:p>
            <a:r>
              <a:rPr lang="en-US" dirty="0" smtClean="0">
                <a:solidFill>
                  <a:srgbClr val="0000FF"/>
                </a:solidFill>
              </a:rPr>
              <a:t>Predict not taken</a:t>
            </a:r>
            <a:r>
              <a:rPr lang="en-US" dirty="0" smtClean="0"/>
              <a:t> is exactly the same as</a:t>
            </a:r>
            <a:br>
              <a:rPr lang="en-US" dirty="0" smtClean="0"/>
            </a:br>
            <a:r>
              <a:rPr lang="en-US" dirty="0" smtClean="0"/>
              <a:t>“</a:t>
            </a:r>
            <a:r>
              <a:rPr lang="en-US" i="1" dirty="0" smtClean="0"/>
              <a:t>Just keep fetching, just keep fetching”</a:t>
            </a:r>
            <a:r>
              <a:rPr lang="en-US" dirty="0" smtClean="0"/>
              <a:t> </a:t>
            </a:r>
          </a:p>
          <a:p>
            <a:pPr marL="0" indent="0">
              <a:buNone/>
            </a:pPr>
            <a:r>
              <a:rPr lang="en-US" dirty="0"/>
              <a:t>	</a:t>
            </a:r>
            <a:r>
              <a:rPr lang="en-US" dirty="0" smtClean="0"/>
              <a:t>at </a:t>
            </a:r>
            <a:r>
              <a:rPr lang="en-US" dirty="0" err="1" smtClean="0"/>
              <a:t>default_next</a:t>
            </a:r>
            <a:r>
              <a:rPr lang="en-US" dirty="0" err="1"/>
              <a:t>_</a:t>
            </a:r>
            <a:r>
              <a:rPr lang="en-US" dirty="0" err="1" smtClean="0"/>
              <a:t>instruction</a:t>
            </a:r>
            <a:r>
              <a:rPr lang="en-US" dirty="0" smtClean="0"/>
              <a:t> location</a:t>
            </a:r>
            <a:br>
              <a:rPr lang="en-US" dirty="0" smtClean="0"/>
            </a:br>
            <a:endParaRPr lang="is-IS" sz="4000" dirty="0" smtClean="0"/>
          </a:p>
          <a:p>
            <a:r>
              <a:rPr lang="is-IS" dirty="0" smtClean="0"/>
              <a:t>If branch is not taken then pipeline proceeds at full speed</a:t>
            </a:r>
          </a:p>
          <a:p>
            <a:r>
              <a:rPr lang="is-IS" dirty="0" smtClean="0"/>
              <a:t>Only when branch is taken does pipeline stall</a:t>
            </a:r>
          </a:p>
        </p:txBody>
      </p:sp>
      <p:sp>
        <p:nvSpPr>
          <p:cNvPr id="6" name="TextBox 5"/>
          <p:cNvSpPr txBox="1"/>
          <p:nvPr/>
        </p:nvSpPr>
        <p:spPr>
          <a:xfrm flipH="1">
            <a:off x="9300997" y="4834182"/>
            <a:ext cx="1134705" cy="1200329"/>
          </a:xfrm>
          <a:prstGeom prst="rect">
            <a:avLst/>
          </a:prstGeom>
          <a:noFill/>
        </p:spPr>
        <p:txBody>
          <a:bodyPr wrap="square" rtlCol="0">
            <a:spAutoFit/>
          </a:bodyPr>
          <a:lstStyle/>
          <a:p>
            <a:r>
              <a:rPr lang="en-US" sz="7200" dirty="0" smtClean="0"/>
              <a:t>🐟</a:t>
            </a:r>
            <a:endParaRPr lang="en-US" sz="7200" dirty="0"/>
          </a:p>
        </p:txBody>
      </p:sp>
      <p:sp>
        <p:nvSpPr>
          <p:cNvPr id="7" name="Rectangle 6"/>
          <p:cNvSpPr/>
          <p:nvPr/>
        </p:nvSpPr>
        <p:spPr>
          <a:xfrm>
            <a:off x="0" y="0"/>
            <a:ext cx="9144000" cy="6963677"/>
          </a:xfrm>
          <a:prstGeom prst="rect">
            <a:avLst/>
          </a:prstGeom>
          <a:solidFill>
            <a:srgbClr val="3366FF">
              <a:alpha val="2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8</a:t>
            </a:fld>
            <a:endParaRPr lang="en-US"/>
          </a:p>
        </p:txBody>
      </p:sp>
    </p:spTree>
    <p:extLst>
      <p:ext uri="{BB962C8B-B14F-4D97-AF65-F5344CB8AC3E}">
        <p14:creationId xmlns:p14="http://schemas.microsoft.com/office/powerpoint/2010/main" val="32193115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par>
                                <p:cTn id="10" presetID="0" presetClass="path" presetSubtype="0" accel="50000" decel="50000" fill="hold" grpId="0" nodeType="withEffect">
                                  <p:stCondLst>
                                    <p:cond delay="0"/>
                                  </p:stCondLst>
                                  <p:childTnLst>
                                    <p:animMotion origin="layout" path="M 0 0 C -0.00868 -0.0007 -0.01737 -0.00162 -0.02605 -0.00162 C -0.07398 -0.00255 -0.12192 -0.00116 -0.16985 -0.00301 C -0.17193 -0.00324 -0.17332 -0.00695 -0.17523 -0.00764 C -0.18166 -0.01042 -0.18843 -0.01042 -0.19468 -0.01227 C -0.20528 -0.01574 -0.215 -0.02222 -0.22542 -0.02592 C -0.25269 -0.04952 -0.27179 -0.02916 -0.29368 -0.01828 C -0.29454 -0.01736 -0.29524 -0.0162 -0.29611 -0.01527 C -0.29715 -0.01458 -0.29854 -0.01481 -0.29941 -0.01365 C -0.3008 -0.01227 -0.30427 -0.00417 -0.30635 -0.00301 C -0.31261 0 -0.31955 0.00069 -0.32563 0.003 C -0.36523 0.00185 -0.40465 0.00023 -0.44408 -0.00162 C -0.44911 -0.00509 -0.45241 -0.00648 -0.4578 -0.00764 C -0.46335 -0.01921 -0.45606 -0.00556 -0.46457 -0.01527 C -0.46578 -0.01666 -0.46596 -0.01851 -0.46683 -0.0199 C -0.46787 -0.02175 -0.46908 -0.02314 -0.4703 -0.0243 C -0.48506 -0.03911 -0.49531 -0.04327 -0.51354 -0.04558 C -0.53265 -0.04512 -0.55175 -0.04512 -0.57051 -0.0442 C -0.57711 -0.04396 -0.57884 -0.04073 -0.5844 -0.03795 C -0.58631 -0.03726 -0.58822 -0.03726 -0.58979 -0.03656 C -0.59152 -0.0361 -0.59309 -0.03587 -0.59448 -0.03494 C -0.60107 -0.0317 -0.60594 -0.02592 -0.61271 -0.02291 C -0.62139 -0.01412 -0.63043 -0.01065 -0.63998 -0.00463 C -0.64883 0.00046 -0.64432 -0.00093 -0.65248 0.003 C -0.65596 0.00439 -0.6596 0.00509 -0.66273 0.0074 C -0.67159 0.01342 -0.68044 0.01874 -0.68895 0.02568 C -0.69903 0.03355 -0.69225 0.02984 -0.6992 0.03331 C -0.75877 0.02707 -0.72786 0.04026 -0.75859 0.01504 C -0.76693 0.00786 -0.78569 -0.00162 -0.78569 -0.00162 C -0.78795 -0.00463 -0.79072 -0.00625 -0.79263 -0.00926 C -0.79385 -0.01111 -0.79385 -0.01389 -0.79507 -0.01527 C -0.79993 -0.02198 -0.80444 -0.02106 -0.80965 -0.02592 C -0.82303 -0.03864 -0.80149 -0.02245 -0.81869 -0.03355 C -0.82355 -0.03679 -0.83154 -0.04466 -0.83588 -0.04558 C -0.84352 -0.04744 -0.85064 -0.05021 -0.85741 -0.05322 C -0.86176 -0.0553 -0.8661 -0.05924 -0.87009 -0.06086 C -0.87461 -0.06294 -0.87947 -0.06294 -0.88381 -0.06386 C -0.90431 -0.06317 -0.92271 -0.06595 -0.94182 -0.05924 C -0.94373 -0.05785 -0.94547 -0.056 -0.94738 -0.05461 C -0.94859 -0.05391 -0.94998 -0.05438 -0.95085 -0.05322 C -0.9571 -0.04535 -0.94529 -0.05091 -0.95658 -0.0472 C -0.96318 -0.04026 -0.96665 -0.03841 -0.97482 -0.03656 C -0.97864 -0.03494 -0.98142 -0.03216 -0.98506 -0.03055 C -0.99305 -0.02314 -1.00434 -0.02384 -1.01354 -0.0199 C -1.02223 -0.00741 -1.03439 -0.01296 -1.04758 -0.01227 C -1.06183 -0.0162 -1.07398 -0.02337 -1.08631 -0.03355 C -1.09031 -0.04096 -1.09204 -0.04119 -1.09899 -0.04258 C -1.10837 -0.05044 -1.12157 -0.04906 -1.13077 -0.05785 C -1.13564 -0.06294 -1.14362 -0.06988 -1.15022 -0.06988 C -1.16481 -0.07057 -1.17975 -0.06988 -1.19451 -0.06988 " pathEditMode="relative" ptsTypes="fffffffffffffffffffffffffffffffffffffffffffffffffA">
                                      <p:cBhvr>
                                        <p:cTn id="11" dur="4000" fill="hold"/>
                                        <p:tgtEl>
                                          <p:spTgt spid="6"/>
                                        </p:tgtEl>
                                        <p:attrNameLst>
                                          <p:attrName>ppt_x</p:attrName>
                                          <p:attrName>ppt_y</p:attrName>
                                        </p:attrNameLst>
                                      </p:cBhvr>
                                    </p:animMotion>
                                  </p:childTnLst>
                                </p:cTn>
                              </p:par>
                            </p:childTnLst>
                          </p:cTn>
                        </p:par>
                        <p:par>
                          <p:cTn id="12" fill="hold">
                            <p:stCondLst>
                              <p:cond delay="4000"/>
                            </p:stCondLst>
                            <p:childTnLst>
                              <p:par>
                                <p:cTn id="13" presetID="10" presetClass="exit" presetSubtype="0" fill="hold" grpId="1" nodeType="after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animBg="1"/>
      <p:bldP spid="7"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4" y="96838"/>
            <a:ext cx="9008532" cy="868361"/>
          </a:xfrm>
        </p:spPr>
        <p:txBody>
          <a:bodyPr/>
          <a:lstStyle/>
          <a:p>
            <a:r>
              <a:rPr lang="en-US" sz="3200" dirty="0" smtClean="0"/>
              <a:t>Example:  predict not </a:t>
            </a:r>
            <a:r>
              <a:rPr lang="en-US" sz="3200" dirty="0"/>
              <a:t>taken; </a:t>
            </a:r>
            <a:r>
              <a:rPr lang="en-US" sz="3200" dirty="0" err="1" smtClean="0"/>
              <a:t>beq</a:t>
            </a:r>
            <a:r>
              <a:rPr lang="en-US" sz="3200" dirty="0" smtClean="0"/>
              <a:t> resolves in ID stage;   		</a:t>
            </a:r>
            <a:r>
              <a:rPr lang="en-US" sz="3200" dirty="0" err="1" smtClean="0"/>
              <a:t>beq</a:t>
            </a:r>
            <a:r>
              <a:rPr lang="en-US" sz="3200" dirty="0" smtClean="0"/>
              <a:t> </a:t>
            </a:r>
            <a:r>
              <a:rPr lang="en-US" sz="3200" dirty="0"/>
              <a:t>target is PC+4+(4*offset)</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67432012"/>
              </p:ext>
            </p:extLst>
          </p:nvPr>
        </p:nvGraphicFramePr>
        <p:xfrm>
          <a:off x="457200" y="1600200"/>
          <a:ext cx="8229600" cy="1752600"/>
        </p:xfrm>
        <a:graphic>
          <a:graphicData uri="http://schemas.openxmlformats.org/drawingml/2006/table">
            <a:tbl>
              <a:tblPr firstRow="1" bandRow="1">
                <a:tableStyleId>{5C22544A-7EE6-4342-B048-85BDC9FD1C3A}</a:tableStyleId>
              </a:tblPr>
              <a:tblGrid>
                <a:gridCol w="677504"/>
                <a:gridCol w="1693163"/>
                <a:gridCol w="721988"/>
                <a:gridCol w="749530"/>
                <a:gridCol w="718299"/>
                <a:gridCol w="739119"/>
                <a:gridCol w="749530"/>
                <a:gridCol w="759939"/>
                <a:gridCol w="718300"/>
                <a:gridCol w="702228"/>
              </a:tblGrid>
              <a:tr h="370840">
                <a:tc>
                  <a:txBody>
                    <a:bodyPr/>
                    <a:lstStyle/>
                    <a:p>
                      <a:r>
                        <a:rPr lang="en-US" dirty="0" smtClean="0"/>
                        <a:t>Instr. No.</a:t>
                      </a:r>
                      <a:endParaRPr lang="en-US" dirty="0"/>
                    </a:p>
                  </a:txBody>
                  <a:tcPr/>
                </a:tc>
                <a:tc>
                  <a:txBody>
                    <a:bodyPr/>
                    <a:lstStyle/>
                    <a:p>
                      <a:r>
                        <a:rPr lang="en-US" dirty="0" smtClean="0"/>
                        <a:t>Clock</a:t>
                      </a:r>
                      <a:r>
                        <a:rPr lang="en-US" baseline="0" dirty="0" smtClean="0"/>
                        <a:t> cycle</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r>
              <a:tr h="370840">
                <a:tc>
                  <a:txBody>
                    <a:bodyPr/>
                    <a:lstStyle/>
                    <a:p>
                      <a:r>
                        <a:rPr lang="en-US" dirty="0" smtClean="0"/>
                        <a:t>1</a:t>
                      </a:r>
                      <a:endParaRPr lang="en-US" dirty="0"/>
                    </a:p>
                  </a:txBody>
                  <a:tcPr/>
                </a:tc>
                <a:tc>
                  <a:txBody>
                    <a:bodyPr/>
                    <a:lstStyle/>
                    <a:p>
                      <a:r>
                        <a:rPr lang="en-US" dirty="0" smtClean="0"/>
                        <a:t>add R4,R5,R6</a:t>
                      </a:r>
                      <a:endParaRPr lang="en-US" dirty="0"/>
                    </a:p>
                  </a:txBody>
                  <a:tcPr/>
                </a:tc>
                <a:tc>
                  <a:txBody>
                    <a:bodyPr/>
                    <a:lstStyle/>
                    <a:p>
                      <a:pPr algn="ctr"/>
                      <a:r>
                        <a:rPr lang="en-US" dirty="0" smtClean="0"/>
                        <a:t>IF</a:t>
                      </a:r>
                      <a:endParaRPr lang="en-US" dirty="0"/>
                    </a:p>
                  </a:txBody>
                  <a:tcPr/>
                </a:tc>
                <a:tc>
                  <a:txBody>
                    <a:bodyPr/>
                    <a:lstStyle/>
                    <a:p>
                      <a:pPr algn="ctr"/>
                      <a:r>
                        <a:rPr lang="en-US" dirty="0" smtClean="0"/>
                        <a:t>ID</a:t>
                      </a:r>
                      <a:endParaRPr lang="en-US" dirty="0"/>
                    </a:p>
                  </a:txBody>
                  <a:tcPr/>
                </a:tc>
                <a:tc>
                  <a:txBody>
                    <a:bodyPr/>
                    <a:lstStyle/>
                    <a:p>
                      <a:pPr algn="ctr"/>
                      <a:r>
                        <a:rPr lang="en-US" dirty="0" smtClean="0"/>
                        <a:t>EX</a:t>
                      </a:r>
                      <a:endParaRPr lang="en-US" dirty="0"/>
                    </a:p>
                  </a:txBody>
                  <a:tcPr/>
                </a:tc>
                <a:tc>
                  <a:txBody>
                    <a:bodyPr/>
                    <a:lstStyle/>
                    <a:p>
                      <a:pPr algn="ctr"/>
                      <a:r>
                        <a:rPr lang="en-US" dirty="0" smtClean="0"/>
                        <a:t>MEM</a:t>
                      </a:r>
                      <a:endParaRPr lang="en-US" dirty="0"/>
                    </a:p>
                  </a:txBody>
                  <a:tcPr/>
                </a:tc>
                <a:tc>
                  <a:txBody>
                    <a:bodyPr/>
                    <a:lstStyle/>
                    <a:p>
                      <a:pPr algn="ctr"/>
                      <a:r>
                        <a:rPr lang="en-US" dirty="0" smtClean="0"/>
                        <a:t>WB</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r>
              <a:tr h="370840">
                <a:tc>
                  <a:txBody>
                    <a:bodyPr/>
                    <a:lstStyle/>
                    <a:p>
                      <a:r>
                        <a:rPr lang="en-US" dirty="0" smtClean="0"/>
                        <a:t>2</a:t>
                      </a:r>
                      <a:endParaRPr lang="en-US" dirty="0"/>
                    </a:p>
                  </a:txBody>
                  <a:tcPr/>
                </a:tc>
                <a:tc>
                  <a:txBody>
                    <a:bodyPr/>
                    <a:lstStyle/>
                    <a:p>
                      <a:r>
                        <a:rPr lang="en-US" dirty="0" err="1" smtClean="0"/>
                        <a:t>beq</a:t>
                      </a:r>
                      <a:r>
                        <a:rPr lang="en-US" dirty="0" smtClean="0"/>
                        <a:t> R1,R2,40</a:t>
                      </a:r>
                      <a:endParaRPr lang="en-US" dirty="0"/>
                    </a:p>
                  </a:txBody>
                  <a:tcPr/>
                </a:tc>
                <a:tc>
                  <a:txBody>
                    <a:bodyPr/>
                    <a:lstStyle/>
                    <a:p>
                      <a:pPr algn="ctr"/>
                      <a:endParaRPr lang="en-US" dirty="0"/>
                    </a:p>
                  </a:txBody>
                  <a:tcPr/>
                </a:tc>
                <a:tc>
                  <a:txBody>
                    <a:bodyPr/>
                    <a:lstStyle/>
                    <a:p>
                      <a:pPr algn="ctr"/>
                      <a:r>
                        <a:rPr lang="en-US" dirty="0" smtClean="0"/>
                        <a:t>IF</a:t>
                      </a:r>
                      <a:endParaRPr lang="en-US" dirty="0"/>
                    </a:p>
                  </a:txBody>
                  <a:tcPr/>
                </a:tc>
                <a:tc>
                  <a:txBody>
                    <a:bodyPr/>
                    <a:lstStyle/>
                    <a:p>
                      <a:pPr algn="ctr"/>
                      <a:r>
                        <a:rPr lang="en-US" dirty="0" smtClean="0"/>
                        <a:t>ID</a:t>
                      </a:r>
                      <a:endParaRPr lang="en-US" dirty="0"/>
                    </a:p>
                  </a:txBody>
                  <a:tcPr/>
                </a:tc>
                <a:tc>
                  <a:txBody>
                    <a:bodyPr/>
                    <a:lstStyle/>
                    <a:p>
                      <a:pPr algn="ctr"/>
                      <a:r>
                        <a:rPr lang="en-US" dirty="0" smtClean="0"/>
                        <a:t>EX</a:t>
                      </a:r>
                      <a:endParaRPr lang="en-US" dirty="0"/>
                    </a:p>
                  </a:txBody>
                  <a:tcPr/>
                </a:tc>
                <a:tc>
                  <a:txBody>
                    <a:bodyPr/>
                    <a:lstStyle/>
                    <a:p>
                      <a:pPr algn="ctr"/>
                      <a:r>
                        <a:rPr lang="en-US" dirty="0" smtClean="0"/>
                        <a:t>MEM</a:t>
                      </a:r>
                      <a:endParaRPr lang="en-US" dirty="0"/>
                    </a:p>
                  </a:txBody>
                  <a:tcPr/>
                </a:tc>
                <a:tc>
                  <a:txBody>
                    <a:bodyPr/>
                    <a:lstStyle/>
                    <a:p>
                      <a:pPr algn="ctr"/>
                      <a:r>
                        <a:rPr lang="en-US" dirty="0" smtClean="0"/>
                        <a:t>WB</a:t>
                      </a: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r>
                        <a:rPr lang="en-US" dirty="0" smtClean="0"/>
                        <a:t>3</a:t>
                      </a:r>
                      <a:endParaRPr lang="en-US" dirty="0"/>
                    </a:p>
                  </a:txBody>
                  <a:tcPr/>
                </a:tc>
                <a:tc>
                  <a:txBody>
                    <a:bodyPr/>
                    <a:lstStyle/>
                    <a:p>
                      <a:r>
                        <a:rPr lang="en-US" dirty="0" err="1" smtClean="0"/>
                        <a:t>lw</a:t>
                      </a:r>
                      <a:r>
                        <a:rPr lang="en-US" dirty="0" smtClean="0"/>
                        <a:t>    R3,300(R0)</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r>
                        <a:rPr lang="en-US" dirty="0" smtClean="0">
                          <a:solidFill>
                            <a:schemeClr val="tx1"/>
                          </a:solidFill>
                        </a:rPr>
                        <a:t>IF</a:t>
                      </a:r>
                      <a:endParaRPr lang="en-US" dirty="0">
                        <a:solidFill>
                          <a:schemeClr val="tx1"/>
                        </a:solidFill>
                      </a:endParaRPr>
                    </a:p>
                  </a:txBody>
                  <a:tcPr/>
                </a:tc>
                <a:tc>
                  <a:txBody>
                    <a:bodyPr/>
                    <a:lstStyle/>
                    <a:p>
                      <a:pPr algn="ctr"/>
                      <a:r>
                        <a:rPr lang="en-US" dirty="0" smtClean="0"/>
                        <a:t>ID</a:t>
                      </a:r>
                      <a:endParaRPr lang="en-US" dirty="0"/>
                    </a:p>
                  </a:txBody>
                  <a:tcPr/>
                </a:tc>
                <a:tc>
                  <a:txBody>
                    <a:bodyPr/>
                    <a:lstStyle/>
                    <a:p>
                      <a:pPr algn="ctr"/>
                      <a:r>
                        <a:rPr lang="en-US" dirty="0" smtClean="0"/>
                        <a:t>EX</a:t>
                      </a:r>
                      <a:endParaRPr lang="en-US" dirty="0"/>
                    </a:p>
                  </a:txBody>
                  <a:tcPr/>
                </a:tc>
                <a:tc>
                  <a:txBody>
                    <a:bodyPr/>
                    <a:lstStyle/>
                    <a:p>
                      <a:pPr algn="ctr"/>
                      <a:r>
                        <a:rPr lang="en-US" dirty="0" smtClean="0"/>
                        <a:t>MEM</a:t>
                      </a:r>
                      <a:endParaRPr lang="en-US" dirty="0"/>
                    </a:p>
                  </a:txBody>
                  <a:tcPr/>
                </a:tc>
                <a:tc>
                  <a:txBody>
                    <a:bodyPr/>
                    <a:lstStyle/>
                    <a:p>
                      <a:pPr algn="ctr"/>
                      <a:r>
                        <a:rPr lang="en-US" dirty="0" smtClean="0"/>
                        <a:t>WB</a:t>
                      </a:r>
                      <a:endParaRPr lang="en-US" dirty="0"/>
                    </a:p>
                  </a:txBody>
                  <a:tcPr/>
                </a:tc>
                <a:tc>
                  <a:txBody>
                    <a:bodyPr/>
                    <a:lstStyle/>
                    <a:p>
                      <a:pPr algn="ctr"/>
                      <a:endParaRPr lang="en-US" dirty="0"/>
                    </a:p>
                  </a:txBody>
                  <a:tcPr/>
                </a:tc>
              </a:tr>
            </a:tbl>
          </a:graphicData>
        </a:graphic>
      </p:graphicFrame>
      <p:graphicFrame>
        <p:nvGraphicFramePr>
          <p:cNvPr id="6" name="Content Placeholder 6"/>
          <p:cNvGraphicFramePr>
            <a:graphicFrameLocks noGrp="1"/>
          </p:cNvGraphicFramePr>
          <p:nvPr>
            <p:ph idx="1"/>
            <p:extLst>
              <p:ext uri="{D42A27DB-BD31-4B8C-83A1-F6EECF244321}">
                <p14:modId xmlns:p14="http://schemas.microsoft.com/office/powerpoint/2010/main" val="2054975738"/>
              </p:ext>
            </p:extLst>
          </p:nvPr>
        </p:nvGraphicFramePr>
        <p:xfrm>
          <a:off x="484680" y="4459460"/>
          <a:ext cx="8229600" cy="2123440"/>
        </p:xfrm>
        <a:graphic>
          <a:graphicData uri="http://schemas.openxmlformats.org/drawingml/2006/table">
            <a:tbl>
              <a:tblPr firstRow="1" bandRow="1">
                <a:tableStyleId>{5C22544A-7EE6-4342-B048-85BDC9FD1C3A}</a:tableStyleId>
              </a:tblPr>
              <a:tblGrid>
                <a:gridCol w="677504"/>
                <a:gridCol w="1674149"/>
                <a:gridCol w="741002"/>
                <a:gridCol w="749530"/>
                <a:gridCol w="718299"/>
                <a:gridCol w="739119"/>
                <a:gridCol w="749530"/>
                <a:gridCol w="759939"/>
                <a:gridCol w="718300"/>
                <a:gridCol w="702228"/>
              </a:tblGrid>
              <a:tr h="370840">
                <a:tc>
                  <a:txBody>
                    <a:bodyPr/>
                    <a:lstStyle/>
                    <a:p>
                      <a:r>
                        <a:rPr lang="en-US" dirty="0" smtClean="0"/>
                        <a:t>Instr. No.</a:t>
                      </a:r>
                      <a:endParaRPr lang="en-US" dirty="0"/>
                    </a:p>
                  </a:txBody>
                  <a:tcPr/>
                </a:tc>
                <a:tc>
                  <a:txBody>
                    <a:bodyPr/>
                    <a:lstStyle/>
                    <a:p>
                      <a:r>
                        <a:rPr lang="en-US" dirty="0" smtClean="0"/>
                        <a:t>Clock</a:t>
                      </a:r>
                      <a:r>
                        <a:rPr lang="en-US" baseline="0" dirty="0" smtClean="0"/>
                        <a:t> cycle</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r>
              <a:tr h="370840">
                <a:tc>
                  <a:txBody>
                    <a:bodyPr/>
                    <a:lstStyle/>
                    <a:p>
                      <a:r>
                        <a:rPr lang="en-US" dirty="0" smtClean="0"/>
                        <a:t>1</a:t>
                      </a:r>
                      <a:endParaRPr lang="en-US" dirty="0"/>
                    </a:p>
                  </a:txBody>
                  <a:tcPr/>
                </a:tc>
                <a:tc>
                  <a:txBody>
                    <a:bodyPr/>
                    <a:lstStyle/>
                    <a:p>
                      <a:r>
                        <a:rPr lang="en-US" dirty="0" smtClean="0"/>
                        <a:t>add R4,R5,R6</a:t>
                      </a:r>
                      <a:endParaRPr lang="en-US" dirty="0"/>
                    </a:p>
                  </a:txBody>
                  <a:tcPr/>
                </a:tc>
                <a:tc>
                  <a:txBody>
                    <a:bodyPr/>
                    <a:lstStyle/>
                    <a:p>
                      <a:pPr algn="ctr"/>
                      <a:r>
                        <a:rPr lang="en-US" dirty="0" smtClean="0"/>
                        <a:t>IF</a:t>
                      </a:r>
                      <a:endParaRPr lang="en-US" dirty="0"/>
                    </a:p>
                  </a:txBody>
                  <a:tcPr/>
                </a:tc>
                <a:tc>
                  <a:txBody>
                    <a:bodyPr/>
                    <a:lstStyle/>
                    <a:p>
                      <a:pPr algn="ctr"/>
                      <a:r>
                        <a:rPr lang="en-US" dirty="0" smtClean="0"/>
                        <a:t>ID</a:t>
                      </a:r>
                      <a:endParaRPr lang="en-US" dirty="0"/>
                    </a:p>
                  </a:txBody>
                  <a:tcPr/>
                </a:tc>
                <a:tc>
                  <a:txBody>
                    <a:bodyPr/>
                    <a:lstStyle/>
                    <a:p>
                      <a:pPr algn="ctr"/>
                      <a:r>
                        <a:rPr lang="en-US" dirty="0" smtClean="0"/>
                        <a:t>EX</a:t>
                      </a:r>
                      <a:endParaRPr lang="en-US" dirty="0"/>
                    </a:p>
                  </a:txBody>
                  <a:tcPr/>
                </a:tc>
                <a:tc>
                  <a:txBody>
                    <a:bodyPr/>
                    <a:lstStyle/>
                    <a:p>
                      <a:pPr algn="ctr"/>
                      <a:r>
                        <a:rPr lang="en-US" dirty="0" smtClean="0"/>
                        <a:t>MEM</a:t>
                      </a:r>
                      <a:endParaRPr lang="en-US" dirty="0"/>
                    </a:p>
                  </a:txBody>
                  <a:tcPr/>
                </a:tc>
                <a:tc>
                  <a:txBody>
                    <a:bodyPr/>
                    <a:lstStyle/>
                    <a:p>
                      <a:pPr algn="ctr"/>
                      <a:r>
                        <a:rPr lang="en-US" dirty="0" smtClean="0"/>
                        <a:t>WB</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r>
              <a:tr h="370840">
                <a:tc>
                  <a:txBody>
                    <a:bodyPr/>
                    <a:lstStyle/>
                    <a:p>
                      <a:r>
                        <a:rPr lang="en-US" dirty="0" smtClean="0"/>
                        <a:t>2</a:t>
                      </a:r>
                      <a:endParaRPr lang="en-US" dirty="0"/>
                    </a:p>
                  </a:txBody>
                  <a:tcPr/>
                </a:tc>
                <a:tc>
                  <a:txBody>
                    <a:bodyPr/>
                    <a:lstStyle/>
                    <a:p>
                      <a:r>
                        <a:rPr lang="en-US" dirty="0" err="1" smtClean="0"/>
                        <a:t>beq</a:t>
                      </a:r>
                      <a:r>
                        <a:rPr lang="en-US" dirty="0" smtClean="0"/>
                        <a:t> R1,R2,40</a:t>
                      </a:r>
                      <a:endParaRPr lang="en-US" dirty="0"/>
                    </a:p>
                  </a:txBody>
                  <a:tcPr/>
                </a:tc>
                <a:tc>
                  <a:txBody>
                    <a:bodyPr/>
                    <a:lstStyle/>
                    <a:p>
                      <a:pPr algn="ctr"/>
                      <a:endParaRPr lang="en-US"/>
                    </a:p>
                  </a:txBody>
                  <a:tcPr/>
                </a:tc>
                <a:tc>
                  <a:txBody>
                    <a:bodyPr/>
                    <a:lstStyle/>
                    <a:p>
                      <a:pPr algn="ctr"/>
                      <a:r>
                        <a:rPr lang="en-US" dirty="0" smtClean="0"/>
                        <a:t>IF</a:t>
                      </a:r>
                      <a:endParaRPr lang="en-US" dirty="0"/>
                    </a:p>
                  </a:txBody>
                  <a:tcPr/>
                </a:tc>
                <a:tc>
                  <a:txBody>
                    <a:bodyPr/>
                    <a:lstStyle/>
                    <a:p>
                      <a:pPr algn="ctr"/>
                      <a:r>
                        <a:rPr lang="en-US" dirty="0" smtClean="0"/>
                        <a:t>ID</a:t>
                      </a:r>
                      <a:endParaRPr lang="en-US" dirty="0"/>
                    </a:p>
                  </a:txBody>
                  <a:tcPr/>
                </a:tc>
                <a:tc>
                  <a:txBody>
                    <a:bodyPr/>
                    <a:lstStyle/>
                    <a:p>
                      <a:pPr algn="ctr"/>
                      <a:r>
                        <a:rPr lang="en-US" dirty="0" smtClean="0"/>
                        <a:t>EX</a:t>
                      </a:r>
                      <a:endParaRPr lang="en-US" dirty="0"/>
                    </a:p>
                  </a:txBody>
                  <a:tcPr/>
                </a:tc>
                <a:tc>
                  <a:txBody>
                    <a:bodyPr/>
                    <a:lstStyle/>
                    <a:p>
                      <a:pPr algn="ctr"/>
                      <a:r>
                        <a:rPr lang="en-US" dirty="0" smtClean="0"/>
                        <a:t>MEM</a:t>
                      </a:r>
                      <a:endParaRPr lang="en-US" dirty="0"/>
                    </a:p>
                  </a:txBody>
                  <a:tcPr/>
                </a:tc>
                <a:tc>
                  <a:txBody>
                    <a:bodyPr/>
                    <a:lstStyle/>
                    <a:p>
                      <a:pPr algn="ctr"/>
                      <a:r>
                        <a:rPr lang="en-US" dirty="0" smtClean="0"/>
                        <a:t>WB</a:t>
                      </a: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r>
                        <a:rPr lang="en-US" dirty="0" smtClean="0"/>
                        <a:t>3</a:t>
                      </a:r>
                      <a:endParaRPr lang="en-US" dirty="0"/>
                    </a:p>
                  </a:txBody>
                  <a:tcPr/>
                </a:tc>
                <a:tc>
                  <a:txBody>
                    <a:bodyPr/>
                    <a:lstStyle/>
                    <a:p>
                      <a:r>
                        <a:rPr lang="en-US" dirty="0" err="1" smtClean="0"/>
                        <a:t>lw</a:t>
                      </a:r>
                      <a:r>
                        <a:rPr lang="en-US" baseline="0" dirty="0" smtClean="0"/>
                        <a:t>   R3,300(R0)</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smtClean="0">
                          <a:solidFill>
                            <a:schemeClr val="tx1"/>
                          </a:solidFill>
                        </a:rPr>
                        <a:t>IF</a:t>
                      </a:r>
                      <a:endParaRPr lang="en-US" dirty="0">
                        <a:solidFill>
                          <a:schemeClr val="tx1"/>
                        </a:solidFill>
                      </a:endParaRPr>
                    </a:p>
                  </a:txBody>
                  <a:tcPr/>
                </a:tc>
                <a:tc>
                  <a:txBody>
                    <a:bodyPr/>
                    <a:lstStyle/>
                    <a:p>
                      <a:pPr algn="ctr"/>
                      <a:r>
                        <a:rPr lang="en-US" dirty="0" smtClean="0">
                          <a:solidFill>
                            <a:srgbClr val="FF0000"/>
                          </a:solidFill>
                        </a:rPr>
                        <a:t>NOP</a:t>
                      </a:r>
                      <a:endParaRPr lang="en-US" dirty="0">
                        <a:solidFill>
                          <a:srgbClr val="FF0000"/>
                        </a:solidFill>
                      </a:endParaRPr>
                    </a:p>
                  </a:txBody>
                  <a:tcPr/>
                </a:tc>
                <a:tc>
                  <a:txBody>
                    <a:bodyPr/>
                    <a:lstStyle/>
                    <a:p>
                      <a:pPr algn="ctr"/>
                      <a:r>
                        <a:rPr lang="en-US" dirty="0" smtClean="0">
                          <a:solidFill>
                            <a:srgbClr val="FF0000"/>
                          </a:solidFill>
                        </a:rPr>
                        <a:t> NOP</a:t>
                      </a:r>
                      <a:endParaRPr lang="en-US" dirty="0">
                        <a:solidFill>
                          <a:srgbClr val="FF0000"/>
                        </a:solidFill>
                      </a:endParaRPr>
                    </a:p>
                  </a:txBody>
                  <a:tcPr/>
                </a:tc>
                <a:tc>
                  <a:txBody>
                    <a:bodyPr/>
                    <a:lstStyle/>
                    <a:p>
                      <a:pPr algn="ctr"/>
                      <a:r>
                        <a:rPr lang="en-US" dirty="0" smtClean="0">
                          <a:solidFill>
                            <a:srgbClr val="FF0000"/>
                          </a:solidFill>
                        </a:rPr>
                        <a:t>NOP</a:t>
                      </a:r>
                      <a:endParaRPr lang="en-US" dirty="0">
                        <a:solidFill>
                          <a:srgbClr val="FF0000"/>
                        </a:solidFill>
                      </a:endParaRPr>
                    </a:p>
                  </a:txBody>
                  <a:tcPr/>
                </a:tc>
                <a:tc>
                  <a:txBody>
                    <a:bodyPr/>
                    <a:lstStyle/>
                    <a:p>
                      <a:pPr algn="ctr"/>
                      <a:r>
                        <a:rPr lang="en-US" dirty="0" smtClean="0">
                          <a:solidFill>
                            <a:srgbClr val="FF0000"/>
                          </a:solidFill>
                        </a:rPr>
                        <a:t>NOP</a:t>
                      </a:r>
                      <a:endParaRPr lang="en-US" dirty="0">
                        <a:solidFill>
                          <a:srgbClr val="FF0000"/>
                        </a:solidFill>
                      </a:endParaRPr>
                    </a:p>
                  </a:txBody>
                  <a:tcPr/>
                </a:tc>
                <a:tc>
                  <a:txBody>
                    <a:bodyPr/>
                    <a:lstStyle/>
                    <a:p>
                      <a:pPr algn="ctr"/>
                      <a:endParaRPr lang="en-US" dirty="0"/>
                    </a:p>
                  </a:txBody>
                  <a:tcPr/>
                </a:tc>
              </a:tr>
              <a:tr h="370840">
                <a:tc>
                  <a:txBody>
                    <a:bodyPr/>
                    <a:lstStyle/>
                    <a:p>
                      <a:r>
                        <a:rPr lang="en-US" dirty="0" smtClean="0"/>
                        <a:t>43</a:t>
                      </a:r>
                      <a:endParaRPr lang="en-US" dirty="0"/>
                    </a:p>
                  </a:txBody>
                  <a:tcPr/>
                </a:tc>
                <a:tc>
                  <a:txBody>
                    <a:bodyPr/>
                    <a:lstStyle/>
                    <a:p>
                      <a:r>
                        <a:rPr lang="en-US" dirty="0" smtClean="0"/>
                        <a:t>or</a:t>
                      </a:r>
                      <a:r>
                        <a:rPr lang="en-US" baseline="0" dirty="0" smtClean="0"/>
                        <a:t> R7, R8, R9</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solidFill>
                          <a:schemeClr val="tx1"/>
                        </a:solidFill>
                      </a:endParaRPr>
                    </a:p>
                  </a:txBody>
                  <a:tcPr/>
                </a:tc>
                <a:tc>
                  <a:txBody>
                    <a:bodyPr/>
                    <a:lstStyle/>
                    <a:p>
                      <a:pPr algn="ctr"/>
                      <a:r>
                        <a:rPr lang="en-US" dirty="0" smtClean="0">
                          <a:solidFill>
                            <a:schemeClr val="tx1"/>
                          </a:solidFill>
                        </a:rPr>
                        <a:t>IF</a:t>
                      </a:r>
                      <a:endParaRPr lang="en-US" dirty="0">
                        <a:solidFill>
                          <a:schemeClr val="tx1"/>
                        </a:solidFill>
                      </a:endParaRPr>
                    </a:p>
                  </a:txBody>
                  <a:tcPr/>
                </a:tc>
                <a:tc>
                  <a:txBody>
                    <a:bodyPr/>
                    <a:lstStyle/>
                    <a:p>
                      <a:pPr algn="ctr"/>
                      <a:r>
                        <a:rPr lang="en-US" dirty="0" smtClean="0"/>
                        <a:t>ID</a:t>
                      </a:r>
                      <a:endParaRPr lang="en-US" dirty="0"/>
                    </a:p>
                  </a:txBody>
                  <a:tcPr/>
                </a:tc>
                <a:tc>
                  <a:txBody>
                    <a:bodyPr/>
                    <a:lstStyle/>
                    <a:p>
                      <a:pPr algn="ctr"/>
                      <a:r>
                        <a:rPr lang="en-US" dirty="0" smtClean="0"/>
                        <a:t>EX</a:t>
                      </a:r>
                      <a:endParaRPr lang="en-US" dirty="0"/>
                    </a:p>
                  </a:txBody>
                  <a:tcPr/>
                </a:tc>
                <a:tc>
                  <a:txBody>
                    <a:bodyPr/>
                    <a:lstStyle/>
                    <a:p>
                      <a:pPr algn="ctr"/>
                      <a:r>
                        <a:rPr lang="en-US" dirty="0" smtClean="0"/>
                        <a:t>MEM</a:t>
                      </a:r>
                      <a:endParaRPr lang="en-US" dirty="0"/>
                    </a:p>
                  </a:txBody>
                  <a:tcPr/>
                </a:tc>
                <a:tc>
                  <a:txBody>
                    <a:bodyPr/>
                    <a:lstStyle/>
                    <a:p>
                      <a:pPr algn="ctr"/>
                      <a:r>
                        <a:rPr lang="en-US" dirty="0" smtClean="0"/>
                        <a:t>WB</a:t>
                      </a:r>
                      <a:endParaRPr lang="en-US" dirty="0"/>
                    </a:p>
                  </a:txBody>
                  <a:tcPr/>
                </a:tc>
              </a:tr>
            </a:tbl>
          </a:graphicData>
        </a:graphic>
      </p:graphicFrame>
      <p:sp>
        <p:nvSpPr>
          <p:cNvPr id="3" name="TextBox 2"/>
          <p:cNvSpPr txBox="1"/>
          <p:nvPr/>
        </p:nvSpPr>
        <p:spPr>
          <a:xfrm>
            <a:off x="416409" y="3456323"/>
            <a:ext cx="8284239" cy="830997"/>
          </a:xfrm>
          <a:prstGeom prst="rect">
            <a:avLst/>
          </a:prstGeom>
          <a:noFill/>
        </p:spPr>
        <p:txBody>
          <a:bodyPr wrap="none" rtlCol="0">
            <a:spAutoFit/>
          </a:bodyPr>
          <a:lstStyle/>
          <a:p>
            <a:r>
              <a:rPr lang="en-US" sz="2400" dirty="0" smtClean="0"/>
              <a:t>Above:  predict not taken was correct; default fetch of </a:t>
            </a:r>
            <a:r>
              <a:rPr lang="en-US" sz="2400" dirty="0" err="1" smtClean="0"/>
              <a:t>lw</a:t>
            </a:r>
            <a:r>
              <a:rPr lang="en-US" sz="2400" dirty="0" smtClean="0"/>
              <a:t> correct</a:t>
            </a:r>
          </a:p>
          <a:p>
            <a:r>
              <a:rPr lang="en-US" sz="2400" dirty="0" smtClean="0"/>
              <a:t>Below:  prediction failed; NOP inserted in pipeline to replace </a:t>
            </a:r>
            <a:r>
              <a:rPr lang="en-US" sz="2400" dirty="0" err="1" smtClean="0"/>
              <a:t>lw</a:t>
            </a:r>
            <a:endParaRPr lang="en-US" sz="2400" dirty="0"/>
          </a:p>
        </p:txBody>
      </p:sp>
      <p:cxnSp>
        <p:nvCxnSpPr>
          <p:cNvPr id="9" name="Straight Connector 8"/>
          <p:cNvCxnSpPr/>
          <p:nvPr/>
        </p:nvCxnSpPr>
        <p:spPr>
          <a:xfrm>
            <a:off x="2342280" y="5777898"/>
            <a:ext cx="0" cy="20821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30604" y="5986110"/>
            <a:ext cx="1311676"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030604" y="5986110"/>
            <a:ext cx="0" cy="47888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1030604" y="6464999"/>
            <a:ext cx="229022"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596709" y="5819531"/>
            <a:ext cx="1951075" cy="369332"/>
          </a:xfrm>
          <a:prstGeom prst="rect">
            <a:avLst/>
          </a:prstGeom>
          <a:noFill/>
        </p:spPr>
        <p:txBody>
          <a:bodyPr wrap="none" rtlCol="0">
            <a:spAutoFit/>
          </a:bodyPr>
          <a:lstStyle/>
          <a:p>
            <a:r>
              <a:rPr lang="en-US" dirty="0" smtClean="0">
                <a:solidFill>
                  <a:srgbClr val="FF0000"/>
                </a:solidFill>
              </a:rPr>
              <a:t>Wasted clock cycle</a:t>
            </a:r>
            <a:endParaRPr lang="en-US" dirty="0">
              <a:solidFill>
                <a:srgbClr val="FF0000"/>
              </a:solidFill>
            </a:endParaRP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9</a:t>
            </a:fld>
            <a:endParaRPr lang="en-US"/>
          </a:p>
        </p:txBody>
      </p:sp>
    </p:spTree>
    <p:extLst>
      <p:ext uri="{BB962C8B-B14F-4D97-AF65-F5344CB8AC3E}">
        <p14:creationId xmlns:p14="http://schemas.microsoft.com/office/powerpoint/2010/main" val="1185581678"/>
      </p:ext>
    </p:extLst>
  </p:cSld>
  <p:clrMapOvr>
    <a:masterClrMapping/>
  </p:clrMapOvr>
  <p:timing>
    <p:tnLst>
      <p:par>
        <p:cTn id="1" dur="indefinite" restart="never" nodeType="tmRoot"/>
      </p:par>
    </p:tnLst>
  </p:timing>
</p:sld>
</file>

<file path=ppt/theme/theme1.xml><?xml version="1.0" encoding="utf-8"?>
<a:theme xmlns:a="http://schemas.openxmlformats.org/drawingml/2006/main" name="TM10203755">
  <a:themeElements>
    <a:clrScheme name="Office Theme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Office Theme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Office Theme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Office Theme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Office Theme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Office Theme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Office Theme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Office Theme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Madison</Template>
  <TotalTime>27542</TotalTime>
  <Words>4705</Words>
  <Application>Microsoft Macintosh PowerPoint</Application>
  <PresentationFormat>On-screen Show (4:3)</PresentationFormat>
  <Paragraphs>972</Paragraphs>
  <Slides>56</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56</vt:i4>
      </vt:variant>
    </vt:vector>
  </HeadingPairs>
  <TitlesOfParts>
    <vt:vector size="66" baseType="lpstr">
      <vt:lpstr>Calibri</vt:lpstr>
      <vt:lpstr>Courier</vt:lpstr>
      <vt:lpstr>Lucida Grande</vt:lpstr>
      <vt:lpstr>Mangal</vt:lpstr>
      <vt:lpstr>ＭＳ Ｐゴシック</vt:lpstr>
      <vt:lpstr>Palatino</vt:lpstr>
      <vt:lpstr>Times New Roman</vt:lpstr>
      <vt:lpstr>Wingdings</vt:lpstr>
      <vt:lpstr>Arial</vt:lpstr>
      <vt:lpstr>TM10203755</vt:lpstr>
      <vt:lpstr>Lecture 24 – Control and data hazard    mitigation </vt:lpstr>
      <vt:lpstr>Announcements</vt:lpstr>
      <vt:lpstr>Control hazards in a pipeline</vt:lpstr>
      <vt:lpstr>Conservative solution to control hazard – stall</vt:lpstr>
      <vt:lpstr>Example:  stalling when branch resolves in ID stage</vt:lpstr>
      <vt:lpstr>“There is a difference between   knowing the path and walking the path.”        Morpheus, THE MATRIX</vt:lpstr>
      <vt:lpstr>Control hazard solution – Predict next instr.</vt:lpstr>
      <vt:lpstr>Predict branch not taken</vt:lpstr>
      <vt:lpstr>Example:  predict not taken; beq resolves in ID stage;     beq target is PC+4+(4*offset)</vt:lpstr>
      <vt:lpstr>Predict branch is taken</vt:lpstr>
      <vt:lpstr>Branch fall through, target, and delay slot</vt:lpstr>
      <vt:lpstr>Code rescheduling applied to branch hazards</vt:lpstr>
      <vt:lpstr>Delayed branch implementation</vt:lpstr>
      <vt:lpstr>Example:  delayed branch; beq target is PC+4+(4*offset)</vt:lpstr>
      <vt:lpstr>Speculative filling of branch delay slot</vt:lpstr>
      <vt:lpstr>Scheduling a branch delay slot, 3 cases</vt:lpstr>
      <vt:lpstr>Delayed branch limitations</vt:lpstr>
      <vt:lpstr>Predict based on branch history</vt:lpstr>
      <vt:lpstr>Is 1 bit able to improve performance?</vt:lpstr>
      <vt:lpstr>Implementation and operation</vt:lpstr>
      <vt:lpstr>How soon can a branch instruction be detected in the circuit of Fig. 6.9?</vt:lpstr>
      <vt:lpstr>Might there be another answer?</vt:lpstr>
      <vt:lpstr>How make use of “executing program” info?</vt:lpstr>
      <vt:lpstr>PowerPoint Presentation</vt:lpstr>
      <vt:lpstr>Branch prediction fast enough for zero stall</vt:lpstr>
      <vt:lpstr>Future of branching</vt:lpstr>
      <vt:lpstr>Data hazards in a pipeline</vt:lpstr>
      <vt:lpstr>Dependence (*a.k.a. dependency)</vt:lpstr>
      <vt:lpstr>Reducing dependence-caused execution delay</vt:lpstr>
      <vt:lpstr>Data dependence, a program property</vt:lpstr>
      <vt:lpstr>Recall stalls from Fig. 5.5</vt:lpstr>
      <vt:lpstr>Inst. K+1 depends on K; stall until result written and detected (one of many design options)</vt:lpstr>
      <vt:lpstr>Code snippet with 4 true dependences</vt:lpstr>
      <vt:lpstr>Early write/late read diagram</vt:lpstr>
      <vt:lpstr>Early write/late read saves 1 stall (green)</vt:lpstr>
      <vt:lpstr>Reduce data register dependence stalls via software</vt:lpstr>
      <vt:lpstr>Another strategy: avoid stall situations</vt:lpstr>
      <vt:lpstr>Reduce data dependence stalls via hardware</vt:lpstr>
      <vt:lpstr>Forwarding:  Use R1 pointer to find ADD result value in pipeline stages; no stalls </vt:lpstr>
      <vt:lpstr>To implement and operate forwarding</vt:lpstr>
      <vt:lpstr>Name dependence – dependence without value flow</vt:lpstr>
      <vt:lpstr>Example anti- and output dependences</vt:lpstr>
      <vt:lpstr>Parallelism and performance</vt:lpstr>
      <vt:lpstr>Instruction level parallelism (ILP)</vt:lpstr>
      <vt:lpstr>Basic block – element of program structure</vt:lpstr>
      <vt:lpstr>Exploiting ILP</vt:lpstr>
      <vt:lpstr>Major ILP Techniques</vt:lpstr>
      <vt:lpstr>Example: Compiling to expose ILP</vt:lpstr>
      <vt:lpstr>Assumed inter-operation latencies </vt:lpstr>
      <vt:lpstr>Assembly code for vector + scalar</vt:lpstr>
      <vt:lpstr>Code as written = 9 clock cycles/iteration</vt:lpstr>
      <vt:lpstr>Compiler schedules (re-orders) instructions, now code completes 1 iteration every 7 CC</vt:lpstr>
      <vt:lpstr>More compiler optimization</vt:lpstr>
      <vt:lpstr>Original loop text unrolled 4x, if R1-R2=0 mod 32</vt:lpstr>
      <vt:lpstr>4x unrolled loop after scheduling</vt:lpstr>
      <vt:lpstr>Summary</vt:lpstr>
    </vt:vector>
  </TitlesOfParts>
  <Company>Purdue University</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CS250 Computer Architecture</dc:title>
  <dc:creator>George Adams</dc:creator>
  <cp:lastModifiedBy>George Bunch Adams III</cp:lastModifiedBy>
  <cp:revision>805</cp:revision>
  <cp:lastPrinted>2017-10-17T21:59:48Z</cp:lastPrinted>
  <dcterms:created xsi:type="dcterms:W3CDTF">2017-01-09T11:24:18Z</dcterms:created>
  <dcterms:modified xsi:type="dcterms:W3CDTF">2017-10-20T01:52:20Z</dcterms:modified>
</cp:coreProperties>
</file>