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993" r:id="rId2"/>
    <p:sldId id="994" r:id="rId3"/>
    <p:sldId id="995" r:id="rId4"/>
    <p:sldId id="996" r:id="rId5"/>
    <p:sldId id="998" r:id="rId6"/>
    <p:sldId id="999" r:id="rId7"/>
    <p:sldId id="1000" r:id="rId8"/>
    <p:sldId id="1003" r:id="rId9"/>
    <p:sldId id="1004" r:id="rId10"/>
    <p:sldId id="1005" r:id="rId11"/>
    <p:sldId id="1006" r:id="rId12"/>
    <p:sldId id="1007" r:id="rId13"/>
    <p:sldId id="1008" r:id="rId14"/>
    <p:sldId id="1011" r:id="rId15"/>
    <p:sldId id="1009" r:id="rId16"/>
    <p:sldId id="1010" r:id="rId17"/>
    <p:sldId id="1012" r:id="rId18"/>
    <p:sldId id="1013" r:id="rId19"/>
    <p:sldId id="1014" r:id="rId20"/>
    <p:sldId id="1015" r:id="rId21"/>
    <p:sldId id="1016" r:id="rId22"/>
    <p:sldId id="1017" r:id="rId23"/>
    <p:sldId id="1018" r:id="rId24"/>
    <p:sldId id="1543" r:id="rId25"/>
    <p:sldId id="1019" r:id="rId26"/>
    <p:sldId id="1020" r:id="rId27"/>
    <p:sldId id="1542" r:id="rId28"/>
    <p:sldId id="154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  <a:srgbClr val="FF9300"/>
    <a:srgbClr val="7030A0"/>
    <a:srgbClr val="CC9900"/>
    <a:srgbClr val="B3B3B3"/>
    <a:srgbClr val="0096FF"/>
    <a:srgbClr val="FC6400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425"/>
    <p:restoredTop sz="91369"/>
  </p:normalViewPr>
  <p:slideViewPr>
    <p:cSldViewPr snapToGrid="0" snapToObjects="1">
      <p:cViewPr>
        <p:scale>
          <a:sx n="160" d="100"/>
          <a:sy n="160" d="100"/>
        </p:scale>
        <p:origin x="43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hyperlink" Target="https://en.wikipedia.org/wiki/DN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6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64-bit byte-addressed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address space holds 16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exbibytes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information.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 gram of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DNA  can theoretically hold 455 exabytes.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[10]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071433"/>
            <a:ext cx="7620000" cy="2704165"/>
          </a:xfrm>
        </p:spPr>
        <p:txBody>
          <a:bodyPr/>
          <a:lstStyle/>
          <a:p>
            <a:r>
              <a:rPr lang="en-US" sz="2400" dirty="0" smtClean="0"/>
              <a:t>						2017.10.30</a:t>
            </a:r>
          </a:p>
          <a:p>
            <a:endParaRPr lang="en-US" sz="2400" dirty="0"/>
          </a:p>
          <a:p>
            <a:r>
              <a:rPr lang="en-US" sz="2400" dirty="0" smtClean="0"/>
              <a:t>Nothing is more responsible for the good old days than a bad memory.</a:t>
            </a:r>
            <a:br>
              <a:rPr lang="en-US" sz="2400" dirty="0" smtClean="0"/>
            </a:br>
            <a:r>
              <a:rPr lang="en-US" sz="2400" dirty="0" smtClean="0"/>
              <a:t>				– Franklin Pierce Adams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47440" y="1443038"/>
            <a:ext cx="8305800" cy="1600200"/>
          </a:xfrm>
        </p:spPr>
        <p:txBody>
          <a:bodyPr/>
          <a:lstStyle/>
          <a:p>
            <a:r>
              <a:rPr lang="en-US" dirty="0" smtClean="0"/>
              <a:t>Lecture 30 – Memory 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addressing and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addressing</a:t>
            </a:r>
          </a:p>
          <a:p>
            <a:pPr lvl="1"/>
            <a:r>
              <a:rPr lang="en-US" dirty="0" smtClean="0"/>
              <a:t>View of memory presented to the processor</a:t>
            </a:r>
          </a:p>
          <a:p>
            <a:pPr lvl="1"/>
            <a:r>
              <a:rPr lang="en-US" dirty="0" smtClean="0"/>
              <a:t>Each byte of memory is assigned an address</a:t>
            </a:r>
          </a:p>
          <a:p>
            <a:pPr lvl="1"/>
            <a:r>
              <a:rPr lang="en-US" dirty="0" smtClean="0"/>
              <a:t>Convenient, traditional for programmers</a:t>
            </a:r>
          </a:p>
          <a:p>
            <a:pPr lvl="1"/>
            <a:r>
              <a:rPr lang="en-US" dirty="0" smtClean="0"/>
              <a:t>However, underlying hardware uses word addresses (more parallel, higher performance)</a:t>
            </a:r>
          </a:p>
          <a:p>
            <a:r>
              <a:rPr lang="en-US" dirty="0" smtClean="0"/>
              <a:t>Memory controller</a:t>
            </a:r>
          </a:p>
          <a:p>
            <a:pPr lvl="1"/>
            <a:r>
              <a:rPr lang="en-US" dirty="0" smtClean="0"/>
              <a:t>Translates byte addresses to word addresses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objects in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for flexibility or performance when fetching </a:t>
            </a:r>
            <a:r>
              <a:rPr lang="en-US" dirty="0" err="1" smtClean="0"/>
              <a:t>multibyte</a:t>
            </a:r>
            <a:r>
              <a:rPr lang="en-US" dirty="0" smtClean="0"/>
              <a:t> and 2</a:t>
            </a:r>
            <a:r>
              <a:rPr lang="en-US" baseline="30000" dirty="0" smtClean="0"/>
              <a:t>k</a:t>
            </a:r>
            <a:r>
              <a:rPr lang="en-US" dirty="0" smtClean="0"/>
              <a:t>-byte objects</a:t>
            </a:r>
          </a:p>
          <a:p>
            <a:pPr lvl="1"/>
            <a:r>
              <a:rPr lang="en-US" dirty="0" smtClean="0"/>
              <a:t>Flexible:  first byte of object can be at any byte address</a:t>
            </a:r>
          </a:p>
          <a:p>
            <a:pPr lvl="1"/>
            <a:r>
              <a:rPr lang="en-US" dirty="0" smtClean="0"/>
              <a:t>Performance:  first object byte should be aligned with the first byte of a physical word of memory</a:t>
            </a:r>
          </a:p>
          <a:p>
            <a:pPr lvl="1"/>
            <a:r>
              <a:rPr lang="en-US" dirty="0" smtClean="0"/>
              <a:t>If object size is not a multiple of memory word size then may pad the object to make object size be a multiple of the word size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memory size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0341" y="1171186"/>
            <a:ext cx="8400182" cy="5334068"/>
          </a:xfrm>
        </p:spPr>
        <p:txBody>
          <a:bodyPr/>
          <a:lstStyle/>
          <a:p>
            <a:r>
              <a:rPr lang="en-US" sz="2800" dirty="0" smtClean="0"/>
              <a:t>Some types of memory are naturally constructed in power-of-two capacities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10</a:t>
            </a:r>
            <a:r>
              <a:rPr lang="en-US" sz="2400" dirty="0"/>
              <a:t> </a:t>
            </a:r>
            <a:r>
              <a:rPr lang="en-US" sz="2400" dirty="0" err="1"/>
              <a:t>kB</a:t>
            </a:r>
            <a:r>
              <a:rPr lang="en-US" sz="2400" dirty="0"/>
              <a:t>, 2</a:t>
            </a:r>
            <a:r>
              <a:rPr lang="en-US" sz="2400" baseline="30000" dirty="0"/>
              <a:t>20</a:t>
            </a:r>
            <a:r>
              <a:rPr lang="en-US" sz="2400" dirty="0"/>
              <a:t> MB, 2</a:t>
            </a:r>
            <a:r>
              <a:rPr lang="en-US" sz="2400" baseline="30000" dirty="0"/>
              <a:t>30</a:t>
            </a:r>
            <a:r>
              <a:rPr lang="en-US" sz="2400" dirty="0"/>
              <a:t> GB, 2</a:t>
            </a:r>
            <a:r>
              <a:rPr lang="en-US" sz="2400" baseline="30000" dirty="0"/>
              <a:t>40</a:t>
            </a:r>
            <a:r>
              <a:rPr lang="en-US" sz="2400" dirty="0"/>
              <a:t> TB, 2</a:t>
            </a:r>
            <a:r>
              <a:rPr lang="en-US" sz="2400" baseline="30000" dirty="0"/>
              <a:t>50</a:t>
            </a:r>
            <a:r>
              <a:rPr lang="en-US" sz="2400" dirty="0"/>
              <a:t> </a:t>
            </a:r>
            <a:r>
              <a:rPr lang="en-US" sz="2400" dirty="0" err="1"/>
              <a:t>EB</a:t>
            </a:r>
            <a:r>
              <a:rPr lang="en-US" sz="2400" dirty="0"/>
              <a:t>, 2</a:t>
            </a:r>
            <a:r>
              <a:rPr lang="en-US" sz="2400" baseline="30000" dirty="0"/>
              <a:t>60</a:t>
            </a:r>
            <a:r>
              <a:rPr lang="en-US" sz="2400" dirty="0"/>
              <a:t> </a:t>
            </a:r>
            <a:r>
              <a:rPr lang="en-US" sz="2400" dirty="0" err="1"/>
              <a:t>PB</a:t>
            </a:r>
            <a:r>
              <a:rPr lang="en-US" sz="2400" dirty="0"/>
              <a:t> bytes are</a:t>
            </a:r>
          </a:p>
          <a:p>
            <a:pPr lvl="1"/>
            <a:r>
              <a:rPr lang="en-US" sz="2400" dirty="0" smtClean="0"/>
              <a:t>One Kilo-, Mega-, Giga-, </a:t>
            </a:r>
            <a:r>
              <a:rPr lang="en-US" sz="2400" dirty="0" err="1" smtClean="0"/>
              <a:t>Tera</a:t>
            </a:r>
            <a:r>
              <a:rPr lang="en-US" sz="2400" dirty="0" smtClean="0"/>
              <a:t>-, </a:t>
            </a:r>
            <a:r>
              <a:rPr lang="en-US" sz="2400" dirty="0" err="1" smtClean="0"/>
              <a:t>Exa</a:t>
            </a:r>
            <a:r>
              <a:rPr lang="en-US" sz="2400" dirty="0" smtClean="0"/>
              <a:t>-, </a:t>
            </a:r>
            <a:r>
              <a:rPr lang="en-US" sz="2400" dirty="0" err="1" smtClean="0"/>
              <a:t>Peta</a:t>
            </a:r>
            <a:r>
              <a:rPr lang="en-US" sz="2400" dirty="0" smtClean="0"/>
              <a:t>-byte (old)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10</a:t>
            </a:r>
            <a:r>
              <a:rPr lang="en-US" sz="2400" dirty="0"/>
              <a:t> </a:t>
            </a:r>
            <a:r>
              <a:rPr lang="en-US" sz="2400" dirty="0" err="1"/>
              <a:t>kB</a:t>
            </a:r>
            <a:r>
              <a:rPr lang="en-US" sz="2400" dirty="0"/>
              <a:t>, 2</a:t>
            </a:r>
            <a:r>
              <a:rPr lang="en-US" sz="2400" baseline="30000" dirty="0"/>
              <a:t>20</a:t>
            </a:r>
            <a:r>
              <a:rPr lang="en-US" sz="2400" dirty="0"/>
              <a:t> MB, 2</a:t>
            </a:r>
            <a:r>
              <a:rPr lang="en-US" sz="2400" baseline="30000" dirty="0"/>
              <a:t>30</a:t>
            </a:r>
            <a:r>
              <a:rPr lang="en-US" sz="2400" dirty="0"/>
              <a:t> GB, 2</a:t>
            </a:r>
            <a:r>
              <a:rPr lang="en-US" sz="2400" baseline="30000" dirty="0"/>
              <a:t>40</a:t>
            </a:r>
            <a:r>
              <a:rPr lang="en-US" sz="2400" dirty="0"/>
              <a:t> TB, 2</a:t>
            </a:r>
            <a:r>
              <a:rPr lang="en-US" sz="2400" baseline="30000" dirty="0"/>
              <a:t>50</a:t>
            </a:r>
            <a:r>
              <a:rPr lang="en-US" sz="2400" dirty="0"/>
              <a:t> </a:t>
            </a:r>
            <a:r>
              <a:rPr lang="en-US" sz="2400" dirty="0" err="1"/>
              <a:t>EB</a:t>
            </a:r>
            <a:r>
              <a:rPr lang="en-US" sz="2400" dirty="0"/>
              <a:t>, 2</a:t>
            </a:r>
            <a:r>
              <a:rPr lang="en-US" sz="2400" baseline="30000" dirty="0"/>
              <a:t>60</a:t>
            </a:r>
            <a:r>
              <a:rPr lang="en-US" sz="2400" dirty="0"/>
              <a:t> </a:t>
            </a:r>
            <a:r>
              <a:rPr lang="en-US" sz="2400" dirty="0" err="1"/>
              <a:t>PB</a:t>
            </a:r>
            <a:r>
              <a:rPr lang="en-US" sz="2400" dirty="0"/>
              <a:t> bytes </a:t>
            </a:r>
            <a:r>
              <a:rPr lang="en-US" sz="2400" dirty="0" smtClean="0"/>
              <a:t>are</a:t>
            </a:r>
          </a:p>
          <a:p>
            <a:pPr lvl="1"/>
            <a:r>
              <a:rPr lang="en-US" sz="2400" dirty="0" smtClean="0"/>
              <a:t>One </a:t>
            </a:r>
            <a:r>
              <a:rPr lang="en-US" sz="2400" dirty="0" err="1" smtClean="0"/>
              <a:t>Kibi</a:t>
            </a:r>
            <a:r>
              <a:rPr lang="en-US" sz="2400" dirty="0" smtClean="0"/>
              <a:t>-, </a:t>
            </a:r>
            <a:r>
              <a:rPr lang="en-US" sz="2400" dirty="0" err="1" smtClean="0"/>
              <a:t>Mebi</a:t>
            </a:r>
            <a:r>
              <a:rPr lang="en-US" sz="2400" dirty="0" smtClean="0"/>
              <a:t>-, </a:t>
            </a:r>
            <a:r>
              <a:rPr lang="en-US" sz="2400" dirty="0" err="1" smtClean="0"/>
              <a:t>Gibi</a:t>
            </a:r>
            <a:r>
              <a:rPr lang="en-US" sz="2400" dirty="0" smtClean="0"/>
              <a:t>-, </a:t>
            </a:r>
            <a:r>
              <a:rPr lang="en-US" sz="2400" dirty="0" err="1" smtClean="0"/>
              <a:t>Tebi</a:t>
            </a:r>
            <a:r>
              <a:rPr lang="en-US" sz="2400" dirty="0" smtClean="0"/>
              <a:t>, </a:t>
            </a:r>
            <a:r>
              <a:rPr lang="en-US" sz="2400" dirty="0" err="1" smtClean="0"/>
              <a:t>Exbi</a:t>
            </a:r>
            <a:r>
              <a:rPr lang="en-US" sz="2400" dirty="0" smtClean="0"/>
              <a:t>-, </a:t>
            </a:r>
            <a:r>
              <a:rPr lang="en-US" sz="2400" dirty="0" err="1" smtClean="0"/>
              <a:t>Pebi</a:t>
            </a:r>
            <a:r>
              <a:rPr lang="en-US" sz="2400" dirty="0" smtClean="0"/>
              <a:t>-byte (SI, new)</a:t>
            </a:r>
          </a:p>
          <a:p>
            <a:r>
              <a:rPr lang="en-US" sz="2800" dirty="0" smtClean="0"/>
              <a:t>Some memory types are not:  e.g., hard disks</a:t>
            </a:r>
          </a:p>
          <a:p>
            <a:pPr lvl="1"/>
            <a:r>
              <a:rPr lang="en-US" sz="2400" dirty="0" smtClean="0"/>
              <a:t>Capacity is measured using powers of ten</a:t>
            </a:r>
          </a:p>
          <a:p>
            <a:pPr lvl="1"/>
            <a:r>
              <a:rPr lang="en-US" sz="2400" dirty="0"/>
              <a:t>1000</a:t>
            </a:r>
            <a:r>
              <a:rPr lang="en-US" sz="2400" baseline="30000" dirty="0"/>
              <a:t>0</a:t>
            </a:r>
            <a:r>
              <a:rPr lang="en-US" sz="2400" dirty="0"/>
              <a:t> </a:t>
            </a:r>
            <a:r>
              <a:rPr lang="en-US" sz="2400" dirty="0" smtClean="0"/>
              <a:t>= 1 </a:t>
            </a:r>
            <a:r>
              <a:rPr lang="en-US" sz="2400" dirty="0" err="1" smtClean="0"/>
              <a:t>kiloByte</a:t>
            </a:r>
            <a:r>
              <a:rPr lang="en-US" sz="2400" dirty="0" smtClean="0"/>
              <a:t>, </a:t>
            </a:r>
            <a:r>
              <a:rPr lang="en-US" sz="2400" dirty="0"/>
              <a:t>1000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= 1 </a:t>
            </a:r>
            <a:r>
              <a:rPr lang="en-US" sz="2400" dirty="0" err="1" smtClean="0"/>
              <a:t>MegaByte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1000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1 </a:t>
            </a:r>
            <a:r>
              <a:rPr lang="en-US" sz="2400" dirty="0" err="1" smtClean="0"/>
              <a:t>GigaByte</a:t>
            </a:r>
            <a:r>
              <a:rPr lang="en-US" sz="2400" dirty="0" smtClean="0"/>
              <a:t>, </a:t>
            </a:r>
            <a:r>
              <a:rPr lang="en-US" sz="2400" dirty="0"/>
              <a:t>1000</a:t>
            </a:r>
            <a:r>
              <a:rPr lang="en-US" sz="2400" baseline="30000" dirty="0"/>
              <a:t>4</a:t>
            </a:r>
            <a:r>
              <a:rPr lang="en-US" sz="2400" dirty="0"/>
              <a:t> </a:t>
            </a:r>
            <a:r>
              <a:rPr lang="en-US" sz="2400" dirty="0" smtClean="0"/>
              <a:t>= 1 </a:t>
            </a:r>
            <a:r>
              <a:rPr lang="en-US" sz="2400" dirty="0" err="1" smtClean="0"/>
              <a:t>TeraByte</a:t>
            </a:r>
            <a:r>
              <a:rPr lang="en-US" sz="2400" dirty="0" smtClean="0"/>
              <a:t>, </a:t>
            </a:r>
            <a:r>
              <a:rPr lang="en-US" sz="2400" dirty="0"/>
              <a:t>1000</a:t>
            </a:r>
            <a:r>
              <a:rPr lang="en-US" sz="2400" baseline="30000" dirty="0"/>
              <a:t>5</a:t>
            </a:r>
            <a:r>
              <a:rPr lang="en-US" sz="2400" dirty="0"/>
              <a:t> </a:t>
            </a:r>
            <a:r>
              <a:rPr lang="en-US" sz="2400" dirty="0" smtClean="0"/>
              <a:t>= 1 </a:t>
            </a:r>
            <a:r>
              <a:rPr lang="en-US" sz="2400" dirty="0" err="1" smtClean="0"/>
              <a:t>ExaByte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1000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= 1 </a:t>
            </a:r>
            <a:r>
              <a:rPr lang="en-US" sz="2400" dirty="0" err="1" smtClean="0"/>
              <a:t>PetaByte</a:t>
            </a:r>
            <a:r>
              <a:rPr lang="en-US" sz="2400" dirty="0" smtClean="0"/>
              <a:t> byte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247965" cy="745196"/>
          </a:xfrm>
        </p:spPr>
        <p:txBody>
          <a:bodyPr/>
          <a:lstStyle/>
          <a:p>
            <a:r>
              <a:rPr lang="en-US" sz="3600" dirty="0" smtClean="0"/>
              <a:t>Increasing physical memory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memory hardware more parallel, so perform more accesses simultaneously</a:t>
            </a:r>
          </a:p>
          <a:p>
            <a:pPr lvl="1"/>
            <a:r>
              <a:rPr lang="en-US" dirty="0" smtClean="0"/>
              <a:t>Memory banks – harder for programmer to realize the performance potential</a:t>
            </a:r>
          </a:p>
          <a:p>
            <a:pPr lvl="1"/>
            <a:r>
              <a:rPr lang="en-US" dirty="0" smtClean="0"/>
              <a:t>Memory interleaving – easy to exploit in code if you understand the favored patterns of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chapters 10 through 12</a:t>
            </a:r>
          </a:p>
          <a:p>
            <a:r>
              <a:rPr lang="en-US" dirty="0" smtClean="0"/>
              <a:t>HW08 due Thursday, 9pm</a:t>
            </a:r>
          </a:p>
          <a:p>
            <a:pPr lvl="1"/>
            <a:r>
              <a:rPr lang="en-US" dirty="0" smtClean="0"/>
              <a:t>Solution revealed at 9:02pm</a:t>
            </a:r>
          </a:p>
          <a:p>
            <a:pPr lvl="1"/>
            <a:r>
              <a:rPr lang="en-US" dirty="0" smtClean="0"/>
              <a:t>Submit early</a:t>
            </a:r>
          </a:p>
          <a:p>
            <a:pPr lvl="1"/>
            <a:endParaRPr lang="en-US" dirty="0"/>
          </a:p>
          <a:p>
            <a:r>
              <a:rPr lang="en-US" dirty="0" smtClean="0"/>
              <a:t>Thursday office hour change,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now 3pm to 6pm (starting 1 hour 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r>
              <a:rPr lang="en-US" dirty="0"/>
              <a:t> </a:t>
            </a:r>
            <a:r>
              <a:rPr lang="en-US" dirty="0" smtClean="0"/>
              <a:t>and interleaved memory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12426"/>
            <a:ext cx="8247965" cy="5334068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Stride</a:t>
            </a:r>
            <a:r>
              <a:rPr lang="en-US" sz="2800" dirty="0" smtClean="0"/>
              <a:t> is the memory address increment from access to the next</a:t>
            </a:r>
          </a:p>
          <a:p>
            <a:r>
              <a:rPr lang="en-US" sz="2800" dirty="0" smtClean="0"/>
              <a:t>Stride determines when a given interleaved memory module will be next accessed</a:t>
            </a:r>
          </a:p>
          <a:p>
            <a:r>
              <a:rPr lang="en-US" sz="2800" dirty="0" smtClean="0"/>
              <a:t>Desire:  do not access a module again until all stall clock cycles for that module have expired</a:t>
            </a:r>
          </a:p>
          <a:p>
            <a:r>
              <a:rPr lang="en-US" sz="2800" dirty="0" smtClean="0"/>
              <a:t>Basic design</a:t>
            </a:r>
            <a:r>
              <a:rPr lang="en-US" sz="2800" dirty="0"/>
              <a:t> </a:t>
            </a:r>
            <a:r>
              <a:rPr lang="en-US" sz="2800" dirty="0" smtClean="0"/>
              <a:t>is to make “Stride of 1” have no stalls</a:t>
            </a:r>
          </a:p>
          <a:p>
            <a:pPr lvl="1"/>
            <a:r>
              <a:rPr lang="en-US" sz="2400" dirty="0" smtClean="0"/>
              <a:t>Achieved when there are at </a:t>
            </a:r>
            <a:r>
              <a:rPr lang="en-US" sz="2400" dirty="0"/>
              <a:t>least as many </a:t>
            </a:r>
            <a:r>
              <a:rPr lang="en-US" sz="2400" dirty="0" smtClean="0"/>
              <a:t>memory modules </a:t>
            </a:r>
            <a:r>
              <a:rPr lang="en-US" sz="2400" dirty="0"/>
              <a:t>as </a:t>
            </a:r>
            <a:r>
              <a:rPr lang="en-US" sz="2400" dirty="0" smtClean="0"/>
              <a:t>there are clock cycles of </a:t>
            </a:r>
            <a:r>
              <a:rPr lang="en-US" sz="2400" dirty="0"/>
              <a:t>latency between two consecutive </a:t>
            </a:r>
            <a:r>
              <a:rPr lang="en-US" sz="2400" dirty="0" smtClean="0"/>
              <a:t>accesses to the same module</a:t>
            </a:r>
          </a:p>
          <a:p>
            <a:r>
              <a:rPr lang="en-US" sz="2800" dirty="0" smtClean="0"/>
              <a:t>Big design question:  What other stride values and module numbers combinations have no stalls?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Interleaving and cyclic group generators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989746"/>
            <a:ext cx="8247965" cy="5515508"/>
          </a:xfrm>
        </p:spPr>
        <p:txBody>
          <a:bodyPr/>
          <a:lstStyle/>
          <a:p>
            <a:r>
              <a:rPr lang="en-US" sz="2800" dirty="0"/>
              <a:t>B</a:t>
            </a:r>
            <a:r>
              <a:rPr lang="en-US" sz="2800" dirty="0" smtClean="0"/>
              <a:t>est constant strides are those with a pattern of memory access that returns to a module only after a delay ≥ module latency</a:t>
            </a:r>
          </a:p>
          <a:p>
            <a:r>
              <a:rPr lang="en-US" sz="2800" dirty="0" smtClean="0"/>
              <a:t>Such strides fully hide the stall cycles of each module with useful accesses to other modules</a:t>
            </a:r>
          </a:p>
          <a:p>
            <a:r>
              <a:rPr lang="en-US" sz="2800" dirty="0" smtClean="0"/>
              <a:t>Module names, (0, 1, 2, </a:t>
            </a:r>
            <a:r>
              <a:rPr lang="mr-IN" sz="2800" dirty="0" smtClean="0"/>
              <a:t>…</a:t>
            </a:r>
            <a:r>
              <a:rPr lang="en-US" sz="2800" dirty="0" smtClean="0"/>
              <a:t>, 2</a:t>
            </a:r>
            <a:r>
              <a:rPr lang="en-US" sz="2800" baseline="30000" dirty="0" smtClean="0"/>
              <a:t>logN</a:t>
            </a:r>
            <a:r>
              <a:rPr lang="en-US" sz="2800" dirty="0" smtClean="0"/>
              <a:t>-1), and </a:t>
            </a:r>
            <a:r>
              <a:rPr lang="en-US" sz="2800" dirty="0"/>
              <a:t>addition modulo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logN</a:t>
            </a:r>
            <a:r>
              <a:rPr lang="en-US" sz="2800" dirty="0" smtClean="0"/>
              <a:t> form an algebraic structure called a </a:t>
            </a:r>
            <a:r>
              <a:rPr lang="en-US" sz="2800" dirty="0" smtClean="0">
                <a:solidFill>
                  <a:srgbClr val="0432FF"/>
                </a:solidFill>
              </a:rPr>
              <a:t>cyclic group</a:t>
            </a:r>
            <a:endParaRPr lang="en-US" sz="2800" baseline="30000" dirty="0" smtClean="0">
              <a:solidFill>
                <a:srgbClr val="0432FF"/>
              </a:solidFill>
            </a:endParaRPr>
          </a:p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432FF"/>
                </a:solidFill>
              </a:rPr>
              <a:t>generator</a:t>
            </a:r>
            <a:r>
              <a:rPr lang="en-US" sz="2800" dirty="0" smtClean="0"/>
              <a:t> is a group element that when used repeatedly with the operation will generate all group elements; order of production is immaterial</a:t>
            </a:r>
          </a:p>
          <a:p>
            <a:r>
              <a:rPr lang="en-US" sz="2800" dirty="0" smtClean="0"/>
              <a:t>“Stride = 1” is a generator; any others?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potential group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978406"/>
            <a:ext cx="8247965" cy="5334068"/>
          </a:xfrm>
        </p:spPr>
        <p:txBody>
          <a:bodyPr/>
          <a:lstStyle/>
          <a:p>
            <a:r>
              <a:rPr lang="en-US" sz="2800" dirty="0" smtClean="0"/>
              <a:t>Code that tries all stride values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for (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= 0;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&lt;= 1023;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=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+ j) {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 		array[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] =  array[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] + 7</a:t>
            </a:r>
            <a:r>
              <a:rPr lang="en-US" sz="2800" dirty="0" smtClean="0">
                <a:solidFill>
                  <a:srgbClr val="0000FF"/>
                </a:solidFill>
              </a:rPr>
              <a:t>; }</a:t>
            </a:r>
            <a:endParaRPr lang="en-US" sz="2800" dirty="0" smtClean="0"/>
          </a:p>
          <a:p>
            <a:r>
              <a:rPr lang="en-US" sz="2800" dirty="0" smtClean="0"/>
              <a:t>j=1 gives </a:t>
            </a:r>
            <a:r>
              <a:rPr lang="en-US" sz="2800" dirty="0" err="1" smtClean="0"/>
              <a:t>i</a:t>
            </a:r>
            <a:r>
              <a:rPr lang="en-US" sz="2800" dirty="0" smtClean="0"/>
              <a:t>=i+1 and stride=1; j=2, stride=2;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r>
              <a:rPr lang="en-US" sz="2800" dirty="0" smtClean="0"/>
              <a:t>Assume 3 clocks of stall after memory chip access and 4 interleaved modules</a:t>
            </a:r>
          </a:p>
          <a:p>
            <a:r>
              <a:rPr lang="en-US" sz="2800" dirty="0"/>
              <a:t>j=</a:t>
            </a:r>
            <a:r>
              <a:rPr lang="en-US" sz="2800" dirty="0" smtClean="0"/>
              <a:t>2 generates which cyclic group elements?</a:t>
            </a:r>
          </a:p>
          <a:p>
            <a:pPr lvl="1"/>
            <a:r>
              <a:rPr lang="en-US" sz="2400" dirty="0" err="1" smtClean="0"/>
              <a:t>i</a:t>
            </a:r>
            <a:r>
              <a:rPr lang="en-US" sz="2400" dirty="0" smtClean="0"/>
              <a:t>=0 so first access is array[0] in </a:t>
            </a:r>
            <a:r>
              <a:rPr lang="en-US" sz="2400" dirty="0" smtClean="0">
                <a:solidFill>
                  <a:srgbClr val="008000"/>
                </a:solidFill>
              </a:rPr>
              <a:t>module 0</a:t>
            </a:r>
            <a:r>
              <a:rPr lang="en-US" sz="2400" dirty="0" smtClean="0"/>
              <a:t>, then </a:t>
            </a:r>
            <a:r>
              <a:rPr lang="en-US" sz="2400" dirty="0" err="1" smtClean="0"/>
              <a:t>i</a:t>
            </a:r>
            <a:r>
              <a:rPr lang="en-US" sz="2400" dirty="0" smtClean="0"/>
              <a:t>=i+2,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ext access is to array[2] in </a:t>
            </a:r>
            <a:r>
              <a:rPr lang="en-US" sz="2400" dirty="0" smtClean="0">
                <a:solidFill>
                  <a:srgbClr val="008000"/>
                </a:solidFill>
              </a:rPr>
              <a:t>module 2</a:t>
            </a:r>
            <a:r>
              <a:rPr lang="en-US" sz="2400" dirty="0" smtClean="0"/>
              <a:t>, then </a:t>
            </a:r>
            <a:r>
              <a:rPr lang="en-US" sz="2400" dirty="0" err="1" smtClean="0"/>
              <a:t>i</a:t>
            </a:r>
            <a:r>
              <a:rPr lang="en-US" sz="2400" dirty="0" smtClean="0"/>
              <a:t>=i+2,</a:t>
            </a:r>
          </a:p>
          <a:p>
            <a:pPr lvl="1"/>
            <a:r>
              <a:rPr lang="en-US" sz="2400" dirty="0" smtClean="0"/>
              <a:t>Next access is to array[4] in </a:t>
            </a:r>
            <a:r>
              <a:rPr lang="en-US" sz="2400" dirty="0" smtClean="0">
                <a:solidFill>
                  <a:srgbClr val="008000"/>
                </a:solidFill>
              </a:rPr>
              <a:t>module 0</a:t>
            </a:r>
            <a:r>
              <a:rPr lang="en-US" sz="2400" dirty="0" smtClean="0"/>
              <a:t>; access pattern set</a:t>
            </a:r>
          </a:p>
          <a:p>
            <a:pPr lvl="1"/>
            <a:r>
              <a:rPr lang="en-US" sz="2400" dirty="0"/>
              <a:t>j</a:t>
            </a:r>
            <a:r>
              <a:rPr lang="en-US" sz="2400" dirty="0" smtClean="0"/>
              <a:t>=2 NOT a generator; modules 1 &amp; 3 not accessed</a:t>
            </a:r>
          </a:p>
          <a:p>
            <a:pPr lvl="1"/>
            <a:r>
              <a:rPr lang="en-US" sz="2400" dirty="0" smtClean="0"/>
              <a:t>J=2 does not hide all stalls for this memory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addressable memory (CAM)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69582"/>
            <a:ext cx="8247965" cy="5264306"/>
          </a:xfrm>
        </p:spPr>
        <p:txBody>
          <a:bodyPr/>
          <a:lstStyle/>
          <a:p>
            <a:r>
              <a:rPr lang="en-US" dirty="0" smtClean="0"/>
              <a:t>Content addressable memory is also called associative memory</a:t>
            </a:r>
          </a:p>
          <a:p>
            <a:r>
              <a:rPr lang="en-US" dirty="0" smtClean="0"/>
              <a:t>Has “slots” of N bits where N is usually tailored to exactly the need rather than always a power of 2 bits or bytes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CAM does not use pointers for access</a:t>
            </a:r>
            <a:r>
              <a:rPr lang="en-US" dirty="0" smtClean="0"/>
              <a:t>, instead</a:t>
            </a:r>
          </a:p>
          <a:p>
            <a:pPr lvl="1"/>
            <a:r>
              <a:rPr lang="en-US" dirty="0" smtClean="0"/>
              <a:t>Presented with a key for matching with content</a:t>
            </a:r>
          </a:p>
          <a:p>
            <a:pPr lvl="1"/>
            <a:r>
              <a:rPr lang="en-US" dirty="0" smtClean="0"/>
              <a:t>Hardware simultaneously tests for key match at every bit in CAM, performing a search in fixed, constant time, O(1)</a:t>
            </a:r>
          </a:p>
          <a:p>
            <a:pPr lvl="1"/>
            <a:r>
              <a:rPr lang="en-US" dirty="0" smtClean="0"/>
              <a:t>Result is index of slot(s) where value found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r>
              <a:rPr lang="en-US" sz="2800" dirty="0" smtClean="0"/>
              <a:t>Expensive hardware; each storage bit requires</a:t>
            </a:r>
            <a:endParaRPr lang="en-US" sz="2800" dirty="0"/>
          </a:p>
          <a:p>
            <a:pPr lvl="1"/>
            <a:r>
              <a:rPr lang="en-US" sz="2400" dirty="0" smtClean="0"/>
              <a:t>Drivers </a:t>
            </a:r>
            <a:r>
              <a:rPr lang="en-US" sz="2400" dirty="0"/>
              <a:t>to fan out </a:t>
            </a:r>
            <a:r>
              <a:rPr lang="en-US" sz="2400" dirty="0" smtClean="0"/>
              <a:t>key </a:t>
            </a:r>
            <a:r>
              <a:rPr lang="en-US" sz="2400" dirty="0"/>
              <a:t>bits to all </a:t>
            </a:r>
            <a:r>
              <a:rPr lang="en-US" sz="2400" dirty="0" smtClean="0"/>
              <a:t>comparators in all slots, e.g., </a:t>
            </a:r>
            <a:r>
              <a:rPr lang="en-US" sz="2400" dirty="0" err="1" smtClean="0"/>
              <a:t>key_bit_i</a:t>
            </a:r>
            <a:r>
              <a:rPr lang="en-US" sz="2400" dirty="0" smtClean="0"/>
              <a:t> XNOR </a:t>
            </a:r>
            <a:r>
              <a:rPr lang="en-US" sz="2400" dirty="0" err="1" smtClean="0"/>
              <a:t>slot_bit_i</a:t>
            </a:r>
            <a:r>
              <a:rPr lang="en-US" sz="2400" dirty="0" smtClean="0"/>
              <a:t>  for all bits 0 ≤ </a:t>
            </a:r>
            <a:r>
              <a:rPr lang="en-US" sz="2400" dirty="0" err="1" smtClean="0"/>
              <a:t>i</a:t>
            </a:r>
            <a:r>
              <a:rPr lang="en-US" sz="2400" dirty="0" smtClean="0"/>
              <a:t> ≤ N-1</a:t>
            </a:r>
            <a:endParaRPr lang="en-US" sz="2400" dirty="0"/>
          </a:p>
          <a:p>
            <a:pPr lvl="1"/>
            <a:r>
              <a:rPr lang="en-US" sz="2400" dirty="0" smtClean="0"/>
              <a:t>For each slot, tree </a:t>
            </a:r>
            <a:r>
              <a:rPr lang="en-US" sz="2400" dirty="0"/>
              <a:t>of k-input AND gates to AND </a:t>
            </a:r>
            <a:r>
              <a:rPr lang="en-US" sz="2400" dirty="0" smtClean="0"/>
              <a:t>the N </a:t>
            </a:r>
            <a:r>
              <a:rPr lang="en-US" sz="2400" dirty="0"/>
              <a:t>XNOR </a:t>
            </a:r>
            <a:r>
              <a:rPr lang="en-US" sz="2400" dirty="0" smtClean="0"/>
              <a:t>bitwise comparison results </a:t>
            </a:r>
            <a:r>
              <a:rPr lang="en-US" sz="2400" dirty="0"/>
              <a:t>into a</a:t>
            </a:r>
            <a:r>
              <a:rPr lang="en-US" sz="2400" dirty="0" smtClean="0"/>
              <a:t> </a:t>
            </a:r>
            <a:r>
              <a:rPr lang="en-US" sz="2400" dirty="0" err="1" smtClean="0"/>
              <a:t>Slot_Match</a:t>
            </a:r>
            <a:r>
              <a:rPr lang="en-US" sz="2400" dirty="0" smtClean="0"/>
              <a:t> </a:t>
            </a:r>
            <a:r>
              <a:rPr lang="en-US" sz="2400" dirty="0"/>
              <a:t>signal</a:t>
            </a:r>
          </a:p>
          <a:p>
            <a:pPr lvl="1"/>
            <a:r>
              <a:rPr lang="en-US" sz="2400" dirty="0" smtClean="0"/>
              <a:t>Circuitry </a:t>
            </a:r>
            <a:r>
              <a:rPr lang="en-US" sz="2400" dirty="0"/>
              <a:t>to </a:t>
            </a:r>
            <a:r>
              <a:rPr lang="en-US" sz="2400" dirty="0" smtClean="0"/>
              <a:t>sequence the </a:t>
            </a:r>
            <a:r>
              <a:rPr lang="en-US" sz="2400" dirty="0"/>
              <a:t>readout of all matches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xpensive </a:t>
            </a:r>
            <a:r>
              <a:rPr lang="en-US" sz="2800" dirty="0"/>
              <a:t>operation</a:t>
            </a:r>
          </a:p>
          <a:p>
            <a:pPr lvl="1"/>
            <a:r>
              <a:rPr lang="en-US" sz="2400" dirty="0"/>
              <a:t>on every search, all of the circuitry switches at once:  huge power surge</a:t>
            </a:r>
          </a:p>
          <a:p>
            <a:pPr lvl="1"/>
            <a:r>
              <a:rPr lang="en-US" sz="2400" dirty="0"/>
              <a:t>big wires needed to distribute </a:t>
            </a:r>
            <a:r>
              <a:rPr lang="en-US" sz="2400" dirty="0" err="1"/>
              <a:t>V</a:t>
            </a:r>
            <a:r>
              <a:rPr lang="en-US" sz="2400" baseline="-25000" dirty="0" err="1"/>
              <a:t>dd</a:t>
            </a:r>
            <a:r>
              <a:rPr lang="en-US" sz="2400" dirty="0"/>
              <a:t> and </a:t>
            </a:r>
            <a:r>
              <a:rPr lang="en-US" sz="2400" dirty="0" smtClean="0"/>
              <a:t>ground</a:t>
            </a:r>
          </a:p>
          <a:p>
            <a:pPr lvl="1"/>
            <a:r>
              <a:rPr lang="en-US" sz="2400" dirty="0" smtClean="0"/>
              <a:t>big </a:t>
            </a:r>
            <a:r>
              <a:rPr lang="en-US" sz="2400" dirty="0"/>
              <a:t>heat pulse within the </a:t>
            </a:r>
            <a:r>
              <a:rPr lang="en-US" sz="2400" dirty="0" smtClean="0"/>
              <a:t>chip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34435" y="2667721"/>
            <a:ext cx="2460234" cy="1517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714313" y="1653995"/>
            <a:ext cx="2286000" cy="1015444"/>
            <a:chOff x="3714313" y="1653995"/>
            <a:chExt cx="2286000" cy="101544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714313" y="1661335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866713" y="1653995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019113" y="1654642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71513" y="1655289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23913" y="1655936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76313" y="1656583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28713" y="1657230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781113" y="1657877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933513" y="1658524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085913" y="1659171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238313" y="1659818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90713" y="1660465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543113" y="1661112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695513" y="1661759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847913" y="1662406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00313" y="1663053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714313" y="2819478"/>
            <a:ext cx="2286000" cy="2901067"/>
            <a:chOff x="3714313" y="2819478"/>
            <a:chExt cx="2286000" cy="290106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714313" y="2819478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866713" y="2820125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019113" y="2820772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71513" y="2821419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323913" y="2822066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476313" y="2822713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28713" y="2823360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781113" y="2824007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33513" y="2824654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085913" y="2825301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38313" y="2825948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90713" y="2826595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543113" y="2827242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695513" y="2827889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847913" y="2828536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000313" y="2829183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594" y="2982116"/>
            <a:ext cx="279992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All bit positions throughout the array are compared to their corresponding key bit simultaneously.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Massively parallel design yields single clock cycle identification of matches.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4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34435" y="2667721"/>
            <a:ext cx="2460234" cy="1517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714313" y="1653995"/>
            <a:ext cx="2286000" cy="1015444"/>
            <a:chOff x="3714313" y="1653995"/>
            <a:chExt cx="2286000" cy="101544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714313" y="1661335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866713" y="1653995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019113" y="1654642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71513" y="1655289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23913" y="1655936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76313" y="1656583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28713" y="1657230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781113" y="1657877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933513" y="1658524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085913" y="1659171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238313" y="1659818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90713" y="1660465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543113" y="1661112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695513" y="1661759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847913" y="1662406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00313" y="1663053"/>
              <a:ext cx="0" cy="1006386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714313" y="2819478"/>
            <a:ext cx="2286000" cy="2901067"/>
            <a:chOff x="3714313" y="2819478"/>
            <a:chExt cx="2286000" cy="290106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714313" y="2819478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866713" y="2820125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019113" y="2820772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71513" y="2821419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323913" y="2822066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476313" y="2822713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28713" y="2823360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781113" y="2824007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33513" y="2824654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085913" y="2825301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38313" y="2825948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90713" y="2826595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543113" y="2827242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695513" y="2827889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847913" y="2828536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000313" y="2829183"/>
              <a:ext cx="0" cy="2891362"/>
            </a:xfrm>
            <a:prstGeom prst="straightConnector1">
              <a:avLst/>
            </a:prstGeom>
            <a:ln>
              <a:solidFill>
                <a:srgbClr val="F79646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094669" y="20404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4663" y="21928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94657" y="23452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94651" y="24976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094645" y="2650067"/>
            <a:ext cx="2431264" cy="160866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94639" y="28024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94633" y="29548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94627" y="31072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94621" y="32596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94615" y="34120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94609" y="35644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94603" y="37168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94597" y="38692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4591" y="40216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94585" y="41740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94579" y="43264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94573" y="44788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94567" y="46312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94561" y="47836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94555" y="49360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94549" y="5088467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94543" y="5562613"/>
            <a:ext cx="2431264" cy="1608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7188206" y="522392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 rot="16200000">
            <a:off x="7211411" y="671060"/>
            <a:ext cx="220133" cy="2408661"/>
          </a:xfrm>
          <a:prstGeom prst="rightBrace">
            <a:avLst>
              <a:gd name="adj1" fmla="val 50641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582884" y="1128966"/>
            <a:ext cx="218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Field(s) associated with each CAM entry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92634" y="778925"/>
            <a:ext cx="784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 search can return associated information in 1 cycle; used to match IP number with its forwarding information in internet routers.</a:t>
            </a:r>
            <a:endParaRPr lang="en-US" dirty="0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CAM (TCAM)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Variation of CAM that adds </a:t>
            </a:r>
            <a:r>
              <a:rPr lang="en-US" sz="2800" i="1" dirty="0" smtClean="0"/>
              <a:t>partial match searching</a:t>
            </a:r>
          </a:p>
          <a:p>
            <a:r>
              <a:rPr lang="en-US" sz="2800" dirty="0" smtClean="0"/>
              <a:t>Each bit in slot can have one of three values</a:t>
            </a:r>
          </a:p>
          <a:p>
            <a:pPr lvl="1"/>
            <a:r>
              <a:rPr lang="en-US" sz="2400" dirty="0" smtClean="0"/>
              <a:t>Zero</a:t>
            </a:r>
          </a:p>
          <a:p>
            <a:pPr lvl="1"/>
            <a:r>
              <a:rPr lang="en-US" sz="2400" dirty="0" smtClean="0"/>
              <a:t>One</a:t>
            </a:r>
          </a:p>
          <a:p>
            <a:pPr lvl="1"/>
            <a:r>
              <a:rPr lang="en-US" sz="2400" dirty="0" smtClean="0"/>
              <a:t>Don’t care</a:t>
            </a:r>
          </a:p>
          <a:p>
            <a:r>
              <a:rPr lang="en-US" sz="2800" dirty="0" smtClean="0"/>
              <a:t>TCAM ignores “don’t care” bits and reports match</a:t>
            </a:r>
          </a:p>
          <a:p>
            <a:r>
              <a:rPr lang="en-US" sz="2800" dirty="0" smtClean="0"/>
              <a:t>TCAM can either report</a:t>
            </a:r>
          </a:p>
          <a:p>
            <a:pPr lvl="1"/>
            <a:r>
              <a:rPr lang="en-US" sz="2400" dirty="0" smtClean="0"/>
              <a:t>First match</a:t>
            </a:r>
          </a:p>
          <a:p>
            <a:pPr lvl="1"/>
            <a:r>
              <a:rPr lang="en-US" sz="2400" dirty="0" smtClean="0"/>
              <a:t>All matches (indicated using a bit vector)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9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Physical memory</a:t>
            </a:r>
          </a:p>
          <a:p>
            <a:pPr lvl="1"/>
            <a:r>
              <a:rPr lang="en-US" sz="2400" dirty="0" smtClean="0"/>
              <a:t>Organized into fixed-size words</a:t>
            </a:r>
          </a:p>
          <a:p>
            <a:pPr lvl="1"/>
            <a:r>
              <a:rPr lang="en-US" sz="2400" dirty="0" smtClean="0"/>
              <a:t>Accessed through a controller</a:t>
            </a:r>
          </a:p>
          <a:p>
            <a:r>
              <a:rPr lang="en-US" sz="2800" dirty="0" smtClean="0"/>
              <a:t>Controller can use</a:t>
            </a:r>
          </a:p>
          <a:p>
            <a:pPr lvl="1"/>
            <a:r>
              <a:rPr lang="en-US" sz="2400" dirty="0" smtClean="0"/>
              <a:t>Byte addressing when communicating with a processor</a:t>
            </a:r>
          </a:p>
          <a:p>
            <a:pPr lvl="1"/>
            <a:r>
              <a:rPr lang="en-US" sz="2400" dirty="0" smtClean="0"/>
              <a:t>Word addressing when communicating with a physical memory</a:t>
            </a:r>
          </a:p>
          <a:p>
            <a:r>
              <a:rPr lang="en-US" sz="2800" dirty="0" smtClean="0"/>
              <a:t>To avoid arithmetic, use powers of two for</a:t>
            </a:r>
          </a:p>
          <a:p>
            <a:pPr lvl="1"/>
            <a:r>
              <a:rPr lang="en-US" sz="2400" dirty="0" smtClean="0"/>
              <a:t>Address space size</a:t>
            </a:r>
          </a:p>
          <a:p>
            <a:pPr lvl="1"/>
            <a:r>
              <a:rPr lang="en-US" sz="2400" dirty="0" smtClean="0"/>
              <a:t>Bytes per word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2 will be discussed Wednesday</a:t>
            </a:r>
          </a:p>
          <a:p>
            <a:endParaRPr lang="en-US" dirty="0"/>
          </a:p>
          <a:p>
            <a:r>
              <a:rPr lang="en-US" dirty="0" smtClean="0"/>
              <a:t>Lab 07 due this week</a:t>
            </a:r>
          </a:p>
          <a:p>
            <a:r>
              <a:rPr lang="en-US" dirty="0" smtClean="0"/>
              <a:t>Lab 08 will issue </a:t>
            </a:r>
            <a:r>
              <a:rPr lang="en-US" dirty="0" smtClean="0"/>
              <a:t>next </a:t>
            </a:r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Fetch-Store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32FF"/>
                </a:solidFill>
              </a:rPr>
              <a:t>All memory technologies provide fetch</a:t>
            </a:r>
            <a:br>
              <a:rPr lang="en-US" dirty="0" smtClean="0">
                <a:solidFill>
                  <a:srgbClr val="0432FF"/>
                </a:solidFill>
              </a:rPr>
            </a:br>
            <a:r>
              <a:rPr lang="en-US" dirty="0" smtClean="0"/>
              <a:t>(read) of a bit string from memory</a:t>
            </a:r>
            <a:br>
              <a:rPr lang="en-US" dirty="0" smtClean="0"/>
            </a:br>
            <a:r>
              <a:rPr lang="en-US" dirty="0" smtClean="0"/>
              <a:t> 		</a:t>
            </a:r>
            <a:r>
              <a:rPr lang="en-US" dirty="0" err="1" smtClean="0"/>
              <a:t>bit_string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 memory[address]</a:t>
            </a:r>
            <a:br>
              <a:rPr lang="en-US" dirty="0" smtClean="0">
                <a:sym typeface="Wingdings"/>
              </a:rPr>
            </a:br>
            <a:endParaRPr lang="en-US" dirty="0" smtClean="0"/>
          </a:p>
          <a:p>
            <a:r>
              <a:rPr lang="en-US" dirty="0" smtClean="0">
                <a:solidFill>
                  <a:srgbClr val="0432FF"/>
                </a:solidFill>
              </a:rPr>
              <a:t>Writable memory technologies provide store </a:t>
            </a:r>
            <a:r>
              <a:rPr lang="en-US" dirty="0" smtClean="0"/>
              <a:t>(write) of a bit string to memory</a:t>
            </a:r>
            <a:br>
              <a:rPr lang="en-US" dirty="0" smtClean="0"/>
            </a:br>
            <a:r>
              <a:rPr lang="en-US" dirty="0" smtClean="0"/>
              <a:t> 		memory[address]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err="1" smtClean="0">
                <a:sym typeface="Wingdings"/>
              </a:rPr>
              <a:t>bit_string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830" y="1039047"/>
            <a:ext cx="8247965" cy="5413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memory controller</a:t>
            </a:r>
            <a:r>
              <a:rPr lang="en-US" sz="2400" dirty="0" smtClean="0"/>
              <a:t> connects a processor to a memory unit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Design of controller depends on the technology of the physical memory, e.g.,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SRAM controller is minimal:  SRAM cell is two inverters, logic gates, same technology as processor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Flash controller is very complex:  storage cell wear leveling, neighbor read charge drain compensation, etc.</a:t>
            </a:r>
            <a:endParaRPr lang="en-US" sz="2000" dirty="0"/>
          </a:p>
        </p:txBody>
      </p:sp>
      <p:pic>
        <p:nvPicPr>
          <p:cNvPr id="6" name="Picture 5" descr="figure-11.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0" y="1468798"/>
            <a:ext cx="7811180" cy="3080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in interface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interface used between processor and memory</a:t>
            </a:r>
          </a:p>
          <a:p>
            <a:r>
              <a:rPr lang="en-US" dirty="0" smtClean="0"/>
              <a:t>Interface is called a </a:t>
            </a:r>
            <a:r>
              <a:rPr lang="en-US" dirty="0" smtClean="0">
                <a:solidFill>
                  <a:srgbClr val="0000FF"/>
                </a:solidFill>
              </a:rPr>
              <a:t>bus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figure-11.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1" y="3103924"/>
            <a:ext cx="8456599" cy="34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a memory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64" y="1075753"/>
            <a:ext cx="8596186" cy="4924814"/>
          </a:xfrm>
        </p:spPr>
        <p:txBody>
          <a:bodyPr/>
          <a:lstStyle/>
          <a:p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Presents request (read or write) to controller</a:t>
            </a:r>
          </a:p>
          <a:p>
            <a:pPr lvl="1"/>
            <a:r>
              <a:rPr lang="en-US" dirty="0" smtClean="0"/>
              <a:t>Waits for response</a:t>
            </a:r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Translates request into signals for physical memory</a:t>
            </a:r>
          </a:p>
          <a:p>
            <a:pPr lvl="1"/>
            <a:r>
              <a:rPr lang="en-US" dirty="0" smtClean="0"/>
              <a:t>Responds to processor as quickly as possible</a:t>
            </a:r>
          </a:p>
          <a:p>
            <a:pPr lvl="1"/>
            <a:r>
              <a:rPr lang="en-US" dirty="0" smtClean="0"/>
              <a:t>Prepares memory for next request</a:t>
            </a:r>
          </a:p>
          <a:p>
            <a:pPr lvl="1"/>
            <a:r>
              <a:rPr lang="en-US" dirty="0" smtClean="0">
                <a:solidFill>
                  <a:srgbClr val="0432FF"/>
                </a:solidFill>
              </a:rPr>
              <a:t>Writes to memory are often buffered</a:t>
            </a:r>
          </a:p>
          <a:p>
            <a:pPr lvl="2"/>
            <a:r>
              <a:rPr lang="en-US" dirty="0" smtClean="0"/>
              <a:t>Processor places address and data in a queue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rocessor can request writes frequently, without stalling on slow memory writes, unless queue is full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transfer size (word size)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535128" cy="5334068"/>
          </a:xfrm>
        </p:spPr>
        <p:txBody>
          <a:bodyPr/>
          <a:lstStyle/>
          <a:p>
            <a:r>
              <a:rPr lang="en-US" dirty="0" smtClean="0"/>
              <a:t>Number of bits,</a:t>
            </a:r>
            <a:r>
              <a:rPr lang="en-US" i="1" dirty="0" smtClean="0"/>
              <a:t> N</a:t>
            </a:r>
            <a:r>
              <a:rPr lang="en-US" dirty="0" smtClean="0"/>
              <a:t>, transferred to processor from memory simultaneously; determined by bus implementation (designer choice)</a:t>
            </a:r>
          </a:p>
          <a:p>
            <a:r>
              <a:rPr lang="en-US" dirty="0" smtClean="0"/>
              <a:t>N is the </a:t>
            </a:r>
            <a:r>
              <a:rPr lang="en-US" dirty="0" smtClean="0">
                <a:solidFill>
                  <a:srgbClr val="0000FF"/>
                </a:solidFill>
              </a:rPr>
              <a:t>word size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00FF"/>
                </a:solidFill>
              </a:rPr>
              <a:t>word width</a:t>
            </a:r>
            <a:r>
              <a:rPr lang="en-US" dirty="0" smtClean="0"/>
              <a:t>, and is typically:  16, 32, and 64 bits</a:t>
            </a:r>
          </a:p>
          <a:p>
            <a:r>
              <a:rPr lang="en-US" dirty="0" smtClean="0"/>
              <a:t>Larger words increase performance</a:t>
            </a:r>
          </a:p>
          <a:p>
            <a:r>
              <a:rPr lang="en-US" dirty="0" smtClean="0"/>
              <a:t>Important to programmers</a:t>
            </a:r>
          </a:p>
          <a:p>
            <a:r>
              <a:rPr lang="en-US" dirty="0" smtClean="0"/>
              <a:t>Word size is a quick way to characterize the performance of a computer; larger corresponds with faster, because more hardware parallelism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figure-11.6.jpe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2" t="-396" r="10551" b="748"/>
          <a:stretch/>
        </p:blipFill>
        <p:spPr>
          <a:xfrm>
            <a:off x="2862077" y="1783777"/>
            <a:ext cx="6279928" cy="47214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Physical memory address &amp; organization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71167" y="1115778"/>
            <a:ext cx="4020483" cy="4980222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0000FF"/>
                </a:solidFill>
              </a:rPr>
              <a:t>physical memory address</a:t>
            </a:r>
            <a:r>
              <a:rPr lang="en-US" dirty="0" smtClean="0"/>
              <a:t> corresponds to a word</a:t>
            </a:r>
          </a:p>
          <a:p>
            <a:r>
              <a:rPr lang="en-US" dirty="0" smtClean="0"/>
              <a:t>Physical memory is organized as an array of words (more parallel than an array of bytes)</a:t>
            </a:r>
          </a:p>
          <a:p>
            <a:r>
              <a:rPr lang="en-US" dirty="0" smtClean="0"/>
              <a:t>Hardware reads or writes an entire word at a time, to improve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32430</TotalTime>
  <Words>1420</Words>
  <Application>Microsoft Macintosh PowerPoint</Application>
  <PresentationFormat>On-screen Show (4:3)</PresentationFormat>
  <Paragraphs>206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Mangal</vt:lpstr>
      <vt:lpstr>ＭＳ Ｐゴシック</vt:lpstr>
      <vt:lpstr>Palatino</vt:lpstr>
      <vt:lpstr>Times New Roman</vt:lpstr>
      <vt:lpstr>Wingdings</vt:lpstr>
      <vt:lpstr>Arial</vt:lpstr>
      <vt:lpstr>TM10203755</vt:lpstr>
      <vt:lpstr>Lecture 30 – Memory system design</vt:lpstr>
      <vt:lpstr>Assignment for today</vt:lpstr>
      <vt:lpstr>Announcements</vt:lpstr>
      <vt:lpstr>Fetch-Store paradigm</vt:lpstr>
      <vt:lpstr>Memory organization</vt:lpstr>
      <vt:lpstr>Parallelism in interface to memory</vt:lpstr>
      <vt:lpstr>Steps in a memory request</vt:lpstr>
      <vt:lpstr>Memory transfer size (word size)</vt:lpstr>
      <vt:lpstr>Physical memory address &amp; organization</vt:lpstr>
      <vt:lpstr>Byte addressing and translation</vt:lpstr>
      <vt:lpstr>PowerPoint Presentation</vt:lpstr>
      <vt:lpstr>PowerPoint Presentation</vt:lpstr>
      <vt:lpstr>PowerPoint Presentation</vt:lpstr>
      <vt:lpstr>PowerPoint Presentation</vt:lpstr>
      <vt:lpstr>Aligned objects in memory</vt:lpstr>
      <vt:lpstr>Measures of memory size</vt:lpstr>
      <vt:lpstr>Increasing physical memory performance</vt:lpstr>
      <vt:lpstr>PowerPoint Presentation</vt:lpstr>
      <vt:lpstr>PowerPoint Presentation</vt:lpstr>
      <vt:lpstr>Stride and interleaved memory  </vt:lpstr>
      <vt:lpstr>Interleaving and cyclic group generators</vt:lpstr>
      <vt:lpstr>Explore potential group generators</vt:lpstr>
      <vt:lpstr>Content addressable memory (CAM)</vt:lpstr>
      <vt:lpstr>CAM characteristics</vt:lpstr>
      <vt:lpstr>PowerPoint Presentation</vt:lpstr>
      <vt:lpstr>PowerPoint Presentation</vt:lpstr>
      <vt:lpstr>Ternary CAM (TCAM)</vt:lpstr>
      <vt:lpstr>Summary</vt:lpstr>
    </vt:vector>
  </TitlesOfParts>
  <Company>Purdue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902</cp:revision>
  <cp:lastPrinted>2017-10-17T21:59:48Z</cp:lastPrinted>
  <dcterms:created xsi:type="dcterms:W3CDTF">2017-01-09T11:24:18Z</dcterms:created>
  <dcterms:modified xsi:type="dcterms:W3CDTF">2017-10-31T21:23:11Z</dcterms:modified>
</cp:coreProperties>
</file>