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1024" r:id="rId2"/>
    <p:sldId id="1026" r:id="rId3"/>
    <p:sldId id="1027" r:id="rId4"/>
    <p:sldId id="1028" r:id="rId5"/>
    <p:sldId id="1029" r:id="rId6"/>
    <p:sldId id="1030" r:id="rId7"/>
    <p:sldId id="1033" r:id="rId8"/>
    <p:sldId id="1034" r:id="rId9"/>
    <p:sldId id="1035" r:id="rId10"/>
    <p:sldId id="1036" r:id="rId11"/>
    <p:sldId id="1037" r:id="rId12"/>
    <p:sldId id="1038" r:id="rId13"/>
    <p:sldId id="1039" r:id="rId14"/>
    <p:sldId id="1547" r:id="rId15"/>
    <p:sldId id="1062" r:id="rId16"/>
    <p:sldId id="1544" r:id="rId17"/>
    <p:sldId id="1041" r:id="rId18"/>
    <p:sldId id="1040" r:id="rId19"/>
    <p:sldId id="1042" r:id="rId20"/>
    <p:sldId id="1043" r:id="rId21"/>
    <p:sldId id="1044" r:id="rId22"/>
    <p:sldId id="1045" r:id="rId23"/>
    <p:sldId id="1046" r:id="rId24"/>
    <p:sldId id="1047" r:id="rId25"/>
    <p:sldId id="1048" r:id="rId26"/>
    <p:sldId id="1049" r:id="rId27"/>
    <p:sldId id="1545" r:id="rId28"/>
    <p:sldId id="1052" r:id="rId29"/>
    <p:sldId id="1065" r:id="rId30"/>
    <p:sldId id="1053" r:id="rId31"/>
    <p:sldId id="1054" r:id="rId32"/>
    <p:sldId id="1055" r:id="rId33"/>
    <p:sldId id="1056" r:id="rId34"/>
    <p:sldId id="1057" r:id="rId35"/>
    <p:sldId id="1058" r:id="rId36"/>
    <p:sldId id="1059" r:id="rId37"/>
    <p:sldId id="1060" r:id="rId38"/>
    <p:sldId id="1061" r:id="rId39"/>
    <p:sldId id="1066" r:id="rId40"/>
    <p:sldId id="1067" r:id="rId41"/>
    <p:sldId id="1068" r:id="rId42"/>
    <p:sldId id="1069" r:id="rId43"/>
    <p:sldId id="1070" r:id="rId44"/>
    <p:sldId id="1071" r:id="rId45"/>
    <p:sldId id="1072" r:id="rId46"/>
    <p:sldId id="1073" r:id="rId47"/>
    <p:sldId id="1074" r:id="rId48"/>
    <p:sldId id="1075" r:id="rId49"/>
    <p:sldId id="1076" r:id="rId50"/>
    <p:sldId id="1077" r:id="rId51"/>
    <p:sldId id="1078" r:id="rId52"/>
    <p:sldId id="1079" r:id="rId53"/>
    <p:sldId id="1080" r:id="rId54"/>
    <p:sldId id="1081" r:id="rId55"/>
    <p:sldId id="1082" r:id="rId56"/>
    <p:sldId id="108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FF9300"/>
    <a:srgbClr val="7030A0"/>
    <a:srgbClr val="CC9900"/>
    <a:srgbClr val="B3B3B3"/>
    <a:srgbClr val="0096FF"/>
    <a:srgbClr val="FC64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079"/>
    <p:restoredTop sz="91554"/>
  </p:normalViewPr>
  <p:slideViewPr>
    <p:cSldViewPr snapToGrid="0" snapToObjects="1">
      <p:cViewPr>
        <p:scale>
          <a:sx n="160" d="100"/>
          <a:sy n="160" d="100"/>
        </p:scale>
        <p:origin x="1720" y="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9F58E-2337-9D45-B544-2C504BD469E6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95E96345-D19E-334F-A630-6983F92E6707}">
      <dgm:prSet phldrT="[Text]"/>
      <dgm:spPr/>
      <dgm:t>
        <a:bodyPr/>
        <a:lstStyle/>
        <a:p>
          <a:r>
            <a:rPr lang="en-US" dirty="0" smtClean="0"/>
            <a:t>Register file</a:t>
          </a:r>
          <a:endParaRPr lang="en-US" dirty="0"/>
        </a:p>
      </dgm:t>
    </dgm:pt>
    <dgm:pt modelId="{4739F23E-2319-A444-8605-FC1D121E835F}" type="parTrans" cxnId="{DD1BD5CB-B5A3-7148-93D0-41E45E4B2FDC}">
      <dgm:prSet/>
      <dgm:spPr/>
      <dgm:t>
        <a:bodyPr/>
        <a:lstStyle/>
        <a:p>
          <a:endParaRPr lang="en-US"/>
        </a:p>
      </dgm:t>
    </dgm:pt>
    <dgm:pt modelId="{8AA839DB-70B3-9C4D-BFCE-92CB6BBCF392}" type="sibTrans" cxnId="{DD1BD5CB-B5A3-7148-93D0-41E45E4B2FDC}">
      <dgm:prSet/>
      <dgm:spPr/>
      <dgm:t>
        <a:bodyPr/>
        <a:lstStyle/>
        <a:p>
          <a:endParaRPr lang="en-US"/>
        </a:p>
      </dgm:t>
    </dgm:pt>
    <dgm:pt modelId="{CC6335E4-315C-2646-9DFC-82900C3E6A39}">
      <dgm:prSet phldrT="[Text]"/>
      <dgm:spPr/>
      <dgm:t>
        <a:bodyPr/>
        <a:lstStyle/>
        <a:p>
          <a:r>
            <a:rPr lang="en-US" dirty="0" smtClean="0"/>
            <a:t>L1 (level 1) cache</a:t>
          </a:r>
          <a:endParaRPr lang="en-US" dirty="0"/>
        </a:p>
      </dgm:t>
    </dgm:pt>
    <dgm:pt modelId="{DF851287-FE8B-F34A-B4A1-0CEF2B4D3D21}" type="parTrans" cxnId="{1B0181EF-75F1-DE48-BC98-6FFAD920F4CB}">
      <dgm:prSet/>
      <dgm:spPr/>
      <dgm:t>
        <a:bodyPr/>
        <a:lstStyle/>
        <a:p>
          <a:endParaRPr lang="en-US"/>
        </a:p>
      </dgm:t>
    </dgm:pt>
    <dgm:pt modelId="{3EAF6B77-FCE2-3445-BD47-A13406A2C218}" type="sibTrans" cxnId="{1B0181EF-75F1-DE48-BC98-6FFAD920F4CB}">
      <dgm:prSet/>
      <dgm:spPr/>
      <dgm:t>
        <a:bodyPr/>
        <a:lstStyle/>
        <a:p>
          <a:endParaRPr lang="en-US"/>
        </a:p>
      </dgm:t>
    </dgm:pt>
    <dgm:pt modelId="{E9A5E302-CA00-DD4B-B4B0-2E624F8BBFE4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2DEA36AF-F56B-E34F-8237-8946EC8573C1}" type="parTrans" cxnId="{E99E4B0D-E3F0-7449-A6A4-EB93A04B7DF1}">
      <dgm:prSet/>
      <dgm:spPr/>
      <dgm:t>
        <a:bodyPr/>
        <a:lstStyle/>
        <a:p>
          <a:endParaRPr lang="en-US"/>
        </a:p>
      </dgm:t>
    </dgm:pt>
    <dgm:pt modelId="{DDF385E1-528E-FD4F-BECE-396B9327B261}" type="sibTrans" cxnId="{E99E4B0D-E3F0-7449-A6A4-EB93A04B7DF1}">
      <dgm:prSet/>
      <dgm:spPr/>
      <dgm:t>
        <a:bodyPr/>
        <a:lstStyle/>
        <a:p>
          <a:endParaRPr lang="en-US"/>
        </a:p>
      </dgm:t>
    </dgm:pt>
    <dgm:pt modelId="{54E3AE54-4ED9-154E-93E3-8B2F64B21F14}">
      <dgm:prSet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AB871097-C809-C241-B795-10F2AE4C40EE}" type="parTrans" cxnId="{467C8486-6F3A-ED4A-87CC-69EFF7E2D020}">
      <dgm:prSet/>
      <dgm:spPr/>
      <dgm:t>
        <a:bodyPr/>
        <a:lstStyle/>
        <a:p>
          <a:endParaRPr lang="en-US"/>
        </a:p>
      </dgm:t>
    </dgm:pt>
    <dgm:pt modelId="{8C3C2107-A3A0-6C4C-AFEC-163D2EF6E429}" type="sibTrans" cxnId="{467C8486-6F3A-ED4A-87CC-69EFF7E2D020}">
      <dgm:prSet/>
      <dgm:spPr/>
      <dgm:t>
        <a:bodyPr/>
        <a:lstStyle/>
        <a:p>
          <a:endParaRPr lang="en-US"/>
        </a:p>
      </dgm:t>
    </dgm:pt>
    <dgm:pt modelId="{D97DAE38-E55F-474D-A929-778BE9C12F8C}">
      <dgm:prSet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850578E6-AF09-0748-AF71-675802641F00}" type="parTrans" cxnId="{E831ADFA-7941-5348-B7E6-E0E8DF9AA783}">
      <dgm:prSet/>
      <dgm:spPr/>
      <dgm:t>
        <a:bodyPr/>
        <a:lstStyle/>
        <a:p>
          <a:endParaRPr lang="en-US"/>
        </a:p>
      </dgm:t>
    </dgm:pt>
    <dgm:pt modelId="{39CF1AED-DC93-204D-807E-3026CD5AD197}" type="sibTrans" cxnId="{E831ADFA-7941-5348-B7E6-E0E8DF9AA783}">
      <dgm:prSet/>
      <dgm:spPr/>
      <dgm:t>
        <a:bodyPr/>
        <a:lstStyle/>
        <a:p>
          <a:endParaRPr lang="en-US"/>
        </a:p>
      </dgm:t>
    </dgm:pt>
    <dgm:pt modelId="{30F8C7EB-1FD6-DC49-947A-DDF87F91BBDD}">
      <dgm:prSet/>
      <dgm:spPr/>
      <dgm:t>
        <a:bodyPr/>
        <a:lstStyle/>
        <a:p>
          <a:r>
            <a:rPr lang="en-US" dirty="0" smtClean="0"/>
            <a:t>                           Disk(s) and/or SSD</a:t>
          </a:r>
          <a:endParaRPr lang="en-US" dirty="0"/>
        </a:p>
      </dgm:t>
    </dgm:pt>
    <dgm:pt modelId="{DAEFCA32-E29D-3547-BAE9-C441EC007373}" type="parTrans" cxnId="{295A1E44-611E-3D40-97A8-04A333E36EF5}">
      <dgm:prSet/>
      <dgm:spPr/>
      <dgm:t>
        <a:bodyPr/>
        <a:lstStyle/>
        <a:p>
          <a:endParaRPr lang="en-US"/>
        </a:p>
      </dgm:t>
    </dgm:pt>
    <dgm:pt modelId="{8A008CC9-34D8-C24A-BA6B-B0508B1713BA}" type="sibTrans" cxnId="{295A1E44-611E-3D40-97A8-04A333E36EF5}">
      <dgm:prSet/>
      <dgm:spPr/>
      <dgm:t>
        <a:bodyPr/>
        <a:lstStyle/>
        <a:p>
          <a:endParaRPr lang="en-US"/>
        </a:p>
      </dgm:t>
    </dgm:pt>
    <dgm:pt modelId="{DE289168-B2C4-C240-960F-88D6FEA078FB}">
      <dgm:prSet/>
      <dgm:spPr/>
      <dgm:t>
        <a:bodyPr/>
        <a:lstStyle/>
        <a:p>
          <a:pPr>
            <a:spcAft>
              <a:spcPts val="156"/>
            </a:spcAft>
          </a:pPr>
          <a:r>
            <a:rPr lang="en-US" dirty="0" smtClean="0"/>
            <a:t>                               Remote storage – remote in time</a:t>
          </a:r>
        </a:p>
        <a:p>
          <a:pPr>
            <a:spcAft>
              <a:spcPts val="156"/>
            </a:spcAft>
          </a:pPr>
          <a:r>
            <a:rPr lang="en-US" dirty="0" smtClean="0"/>
            <a:t>                                and/or location (e.g., the “Cloud”)</a:t>
          </a:r>
          <a:endParaRPr lang="en-US" dirty="0"/>
        </a:p>
      </dgm:t>
    </dgm:pt>
    <dgm:pt modelId="{60C3BF2B-4C43-3A44-A5B0-0B06B8CA9BA0}" type="parTrans" cxnId="{72016510-3247-8A4B-A842-ACA6EA00AA28}">
      <dgm:prSet/>
      <dgm:spPr/>
      <dgm:t>
        <a:bodyPr/>
        <a:lstStyle/>
        <a:p>
          <a:endParaRPr lang="en-US"/>
        </a:p>
      </dgm:t>
    </dgm:pt>
    <dgm:pt modelId="{3C0226E8-D831-3D4B-96B1-1DAD2D6729BA}" type="sibTrans" cxnId="{72016510-3247-8A4B-A842-ACA6EA00AA28}">
      <dgm:prSet/>
      <dgm:spPr/>
      <dgm:t>
        <a:bodyPr/>
        <a:lstStyle/>
        <a:p>
          <a:endParaRPr lang="en-US"/>
        </a:p>
      </dgm:t>
    </dgm:pt>
    <dgm:pt modelId="{4F7017F1-62BE-5440-A1B4-40B7645E42D0}" type="pres">
      <dgm:prSet presAssocID="{8FF9F58E-2337-9D45-B544-2C504BD469E6}" presName="Name0" presStyleCnt="0">
        <dgm:presLayoutVars>
          <dgm:dir/>
          <dgm:animLvl val="lvl"/>
          <dgm:resizeHandles val="exact"/>
        </dgm:presLayoutVars>
      </dgm:prSet>
      <dgm:spPr/>
    </dgm:pt>
    <dgm:pt modelId="{027C8D19-7A40-5E48-AF9B-FBD87D948B14}" type="pres">
      <dgm:prSet presAssocID="{95E96345-D19E-334F-A630-6983F92E6707}" presName="Name8" presStyleCnt="0"/>
      <dgm:spPr/>
    </dgm:pt>
    <dgm:pt modelId="{79BBCB7C-1878-A946-9083-3ED04BE030E1}" type="pres">
      <dgm:prSet presAssocID="{95E96345-D19E-334F-A630-6983F92E670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6711-6EC7-C645-95C1-BEED1207425E}" type="pres">
      <dgm:prSet presAssocID="{95E96345-D19E-334F-A630-6983F92E67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8287-7107-0A4E-BD85-CB3D28CF76FB}" type="pres">
      <dgm:prSet presAssocID="{CC6335E4-315C-2646-9DFC-82900C3E6A39}" presName="Name8" presStyleCnt="0"/>
      <dgm:spPr/>
    </dgm:pt>
    <dgm:pt modelId="{9DBF5444-2E7C-234C-8C11-F077EE99E76D}" type="pres">
      <dgm:prSet presAssocID="{CC6335E4-315C-2646-9DFC-82900C3E6A39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D8CD-5D0F-134B-AB2E-DD2E8CDDC90B}" type="pres">
      <dgm:prSet presAssocID="{CC6335E4-315C-2646-9DFC-82900C3E6A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2BD-8F38-514A-BF19-6463AC32E7D2}" type="pres">
      <dgm:prSet presAssocID="{E9A5E302-CA00-DD4B-B4B0-2E624F8BBFE4}" presName="Name8" presStyleCnt="0"/>
      <dgm:spPr/>
    </dgm:pt>
    <dgm:pt modelId="{9EBB8D46-5481-964B-89B9-1739C169EE17}" type="pres">
      <dgm:prSet presAssocID="{E9A5E302-CA00-DD4B-B4B0-2E624F8BBFE4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45D57-C3B9-D74A-BF8E-B857329216CC}" type="pres">
      <dgm:prSet presAssocID="{E9A5E302-CA00-DD4B-B4B0-2E624F8BBF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94E8F-AE9A-D94F-8373-2A31FCF95F98}" type="pres">
      <dgm:prSet presAssocID="{54E3AE54-4ED9-154E-93E3-8B2F64B21F14}" presName="Name8" presStyleCnt="0"/>
      <dgm:spPr/>
    </dgm:pt>
    <dgm:pt modelId="{0EE6E1DE-64E0-7F40-9C42-9BF1568666FA}" type="pres">
      <dgm:prSet presAssocID="{54E3AE54-4ED9-154E-93E3-8B2F64B21F14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F2B12-DFA7-DA48-965F-C2D030A7663F}" type="pres">
      <dgm:prSet presAssocID="{54E3AE54-4ED9-154E-93E3-8B2F64B21F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B0B0-1952-6A4E-9105-4A89D40C5F43}" type="pres">
      <dgm:prSet presAssocID="{D97DAE38-E55F-474D-A929-778BE9C12F8C}" presName="Name8" presStyleCnt="0"/>
      <dgm:spPr/>
    </dgm:pt>
    <dgm:pt modelId="{5F57FEE0-970D-9240-B63A-6FA5D6F3FCBA}" type="pres">
      <dgm:prSet presAssocID="{D97DAE38-E55F-474D-A929-778BE9C12F8C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809D8-64DB-8047-8E7E-9CC66DC42BD2}" type="pres">
      <dgm:prSet presAssocID="{D97DAE38-E55F-474D-A929-778BE9C12F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8F211-87F0-2B40-8491-B47534E1B54A}" type="pres">
      <dgm:prSet presAssocID="{30F8C7EB-1FD6-DC49-947A-DDF87F91BBDD}" presName="Name8" presStyleCnt="0"/>
      <dgm:spPr/>
    </dgm:pt>
    <dgm:pt modelId="{CBB5C671-DCBB-AC4A-8EA2-41A8E9E65F7F}" type="pres">
      <dgm:prSet presAssocID="{30F8C7EB-1FD6-DC49-947A-DDF87F91BBDD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DEDCA-22AF-D24B-9F35-72C8D195C334}" type="pres">
      <dgm:prSet presAssocID="{30F8C7EB-1FD6-DC49-947A-DDF87F91BB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4DB6-CB4B-DE43-90E5-8E9CDD959C88}" type="pres">
      <dgm:prSet presAssocID="{DE289168-B2C4-C240-960F-88D6FEA078FB}" presName="Name8" presStyleCnt="0"/>
      <dgm:spPr/>
    </dgm:pt>
    <dgm:pt modelId="{23A17AE2-38C9-0B48-BC3C-A29FD2BA8BF6}" type="pres">
      <dgm:prSet presAssocID="{DE289168-B2C4-C240-960F-88D6FEA078FB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0D86E-1502-634C-87EE-1D0C0F7904F1}" type="pres">
      <dgm:prSet presAssocID="{DE289168-B2C4-C240-960F-88D6FEA07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62F06-B999-0049-8AF6-91072D64BA7A}" type="presOf" srcId="{54E3AE54-4ED9-154E-93E3-8B2F64B21F14}" destId="{0EE6E1DE-64E0-7F40-9C42-9BF1568666FA}" srcOrd="0" destOrd="0" presId="urn:microsoft.com/office/officeart/2005/8/layout/pyramid1"/>
    <dgm:cxn modelId="{7E9554F2-CC0C-FE4D-9695-EAAEBAFB3B4E}" type="presOf" srcId="{E9A5E302-CA00-DD4B-B4B0-2E624F8BBFE4}" destId="{9EBB8D46-5481-964B-89B9-1739C169EE17}" srcOrd="0" destOrd="0" presId="urn:microsoft.com/office/officeart/2005/8/layout/pyramid1"/>
    <dgm:cxn modelId="{E831ADFA-7941-5348-B7E6-E0E8DF9AA783}" srcId="{8FF9F58E-2337-9D45-B544-2C504BD469E6}" destId="{D97DAE38-E55F-474D-A929-778BE9C12F8C}" srcOrd="4" destOrd="0" parTransId="{850578E6-AF09-0748-AF71-675802641F00}" sibTransId="{39CF1AED-DC93-204D-807E-3026CD5AD197}"/>
    <dgm:cxn modelId="{E99E4B0D-E3F0-7449-A6A4-EB93A04B7DF1}" srcId="{8FF9F58E-2337-9D45-B544-2C504BD469E6}" destId="{E9A5E302-CA00-DD4B-B4B0-2E624F8BBFE4}" srcOrd="2" destOrd="0" parTransId="{2DEA36AF-F56B-E34F-8237-8946EC8573C1}" sibTransId="{DDF385E1-528E-FD4F-BECE-396B9327B261}"/>
    <dgm:cxn modelId="{47348199-4B48-C54A-9B8B-CB9598292267}" type="presOf" srcId="{95E96345-D19E-334F-A630-6983F92E6707}" destId="{79BBCB7C-1878-A946-9083-3ED04BE030E1}" srcOrd="0" destOrd="0" presId="urn:microsoft.com/office/officeart/2005/8/layout/pyramid1"/>
    <dgm:cxn modelId="{DD1BD5CB-B5A3-7148-93D0-41E45E4B2FDC}" srcId="{8FF9F58E-2337-9D45-B544-2C504BD469E6}" destId="{95E96345-D19E-334F-A630-6983F92E6707}" srcOrd="0" destOrd="0" parTransId="{4739F23E-2319-A444-8605-FC1D121E835F}" sibTransId="{8AA839DB-70B3-9C4D-BFCE-92CB6BBCF392}"/>
    <dgm:cxn modelId="{3B59ACD4-6859-474C-9E1E-74839F6695BE}" type="presOf" srcId="{30F8C7EB-1FD6-DC49-947A-DDF87F91BBDD}" destId="{CBB5C671-DCBB-AC4A-8EA2-41A8E9E65F7F}" srcOrd="0" destOrd="0" presId="urn:microsoft.com/office/officeart/2005/8/layout/pyramid1"/>
    <dgm:cxn modelId="{B2BDA975-7FAF-B542-9A0D-5F736496A8AF}" type="presOf" srcId="{CC6335E4-315C-2646-9DFC-82900C3E6A39}" destId="{9DBF5444-2E7C-234C-8C11-F077EE99E76D}" srcOrd="0" destOrd="0" presId="urn:microsoft.com/office/officeart/2005/8/layout/pyramid1"/>
    <dgm:cxn modelId="{70D612DE-0DE5-034B-BAA9-D0EE2495ECE6}" type="presOf" srcId="{30F8C7EB-1FD6-DC49-947A-DDF87F91BBDD}" destId="{360DEDCA-22AF-D24B-9F35-72C8D195C334}" srcOrd="1" destOrd="0" presId="urn:microsoft.com/office/officeart/2005/8/layout/pyramid1"/>
    <dgm:cxn modelId="{467C8486-6F3A-ED4A-87CC-69EFF7E2D020}" srcId="{8FF9F58E-2337-9D45-B544-2C504BD469E6}" destId="{54E3AE54-4ED9-154E-93E3-8B2F64B21F14}" srcOrd="3" destOrd="0" parTransId="{AB871097-C809-C241-B795-10F2AE4C40EE}" sibTransId="{8C3C2107-A3A0-6C4C-AFEC-163D2EF6E429}"/>
    <dgm:cxn modelId="{72016510-3247-8A4B-A842-ACA6EA00AA28}" srcId="{8FF9F58E-2337-9D45-B544-2C504BD469E6}" destId="{DE289168-B2C4-C240-960F-88D6FEA078FB}" srcOrd="6" destOrd="0" parTransId="{60C3BF2B-4C43-3A44-A5B0-0B06B8CA9BA0}" sibTransId="{3C0226E8-D831-3D4B-96B1-1DAD2D6729BA}"/>
    <dgm:cxn modelId="{94536E96-F3EB-474A-BFEA-5B0296CF6D7B}" type="presOf" srcId="{CC6335E4-315C-2646-9DFC-82900C3E6A39}" destId="{B3CBD8CD-5D0F-134B-AB2E-DD2E8CDDC90B}" srcOrd="1" destOrd="0" presId="urn:microsoft.com/office/officeart/2005/8/layout/pyramid1"/>
    <dgm:cxn modelId="{FA1DBD5F-C48B-F948-84E9-94CAA65CD799}" type="presOf" srcId="{E9A5E302-CA00-DD4B-B4B0-2E624F8BBFE4}" destId="{90445D57-C3B9-D74A-BF8E-B857329216CC}" srcOrd="1" destOrd="0" presId="urn:microsoft.com/office/officeart/2005/8/layout/pyramid1"/>
    <dgm:cxn modelId="{2A7ACAEB-D1B1-D74F-9CC4-B6C974FC9232}" type="presOf" srcId="{DE289168-B2C4-C240-960F-88D6FEA078FB}" destId="{23A17AE2-38C9-0B48-BC3C-A29FD2BA8BF6}" srcOrd="0" destOrd="0" presId="urn:microsoft.com/office/officeart/2005/8/layout/pyramid1"/>
    <dgm:cxn modelId="{1B0181EF-75F1-DE48-BC98-6FFAD920F4CB}" srcId="{8FF9F58E-2337-9D45-B544-2C504BD469E6}" destId="{CC6335E4-315C-2646-9DFC-82900C3E6A39}" srcOrd="1" destOrd="0" parTransId="{DF851287-FE8B-F34A-B4A1-0CEF2B4D3D21}" sibTransId="{3EAF6B77-FCE2-3445-BD47-A13406A2C218}"/>
    <dgm:cxn modelId="{C007368D-C1F4-874A-989A-59EE4D70C5D4}" type="presOf" srcId="{95E96345-D19E-334F-A630-6983F92E6707}" destId="{74BB6711-6EC7-C645-95C1-BEED1207425E}" srcOrd="1" destOrd="0" presId="urn:microsoft.com/office/officeart/2005/8/layout/pyramid1"/>
    <dgm:cxn modelId="{96CDFAE2-25CA-F148-A9EF-816B18359915}" type="presOf" srcId="{DE289168-B2C4-C240-960F-88D6FEA078FB}" destId="{2600D86E-1502-634C-87EE-1D0C0F7904F1}" srcOrd="1" destOrd="0" presId="urn:microsoft.com/office/officeart/2005/8/layout/pyramid1"/>
    <dgm:cxn modelId="{EC7DDC8F-BC17-0043-B74D-D9190A065895}" type="presOf" srcId="{D97DAE38-E55F-474D-A929-778BE9C12F8C}" destId="{5F57FEE0-970D-9240-B63A-6FA5D6F3FCBA}" srcOrd="0" destOrd="0" presId="urn:microsoft.com/office/officeart/2005/8/layout/pyramid1"/>
    <dgm:cxn modelId="{F3E2EC56-C532-A842-A14A-CEF3244BF9BC}" type="presOf" srcId="{8FF9F58E-2337-9D45-B544-2C504BD469E6}" destId="{4F7017F1-62BE-5440-A1B4-40B7645E42D0}" srcOrd="0" destOrd="0" presId="urn:microsoft.com/office/officeart/2005/8/layout/pyramid1"/>
    <dgm:cxn modelId="{295A1E44-611E-3D40-97A8-04A333E36EF5}" srcId="{8FF9F58E-2337-9D45-B544-2C504BD469E6}" destId="{30F8C7EB-1FD6-DC49-947A-DDF87F91BBDD}" srcOrd="5" destOrd="0" parTransId="{DAEFCA32-E29D-3547-BAE9-C441EC007373}" sibTransId="{8A008CC9-34D8-C24A-BA6B-B0508B1713BA}"/>
    <dgm:cxn modelId="{E16CDC56-BF47-A545-B4CE-FFA3AE217C39}" type="presOf" srcId="{D97DAE38-E55F-474D-A929-778BE9C12F8C}" destId="{DE0809D8-64DB-8047-8E7E-9CC66DC42BD2}" srcOrd="1" destOrd="0" presId="urn:microsoft.com/office/officeart/2005/8/layout/pyramid1"/>
    <dgm:cxn modelId="{74495B2B-E03A-7446-9B5E-DF265E4B14FB}" type="presOf" srcId="{54E3AE54-4ED9-154E-93E3-8B2F64B21F14}" destId="{0BCF2B12-DFA7-DA48-965F-C2D030A7663F}" srcOrd="1" destOrd="0" presId="urn:microsoft.com/office/officeart/2005/8/layout/pyramid1"/>
    <dgm:cxn modelId="{CB60A21D-3BA0-7A41-AF9C-55A3D52C2267}" type="presParOf" srcId="{4F7017F1-62BE-5440-A1B4-40B7645E42D0}" destId="{027C8D19-7A40-5E48-AF9B-FBD87D948B14}" srcOrd="0" destOrd="0" presId="urn:microsoft.com/office/officeart/2005/8/layout/pyramid1"/>
    <dgm:cxn modelId="{1B4F6B04-F5E7-B741-83C9-C5FE1E0AFE66}" type="presParOf" srcId="{027C8D19-7A40-5E48-AF9B-FBD87D948B14}" destId="{79BBCB7C-1878-A946-9083-3ED04BE030E1}" srcOrd="0" destOrd="0" presId="urn:microsoft.com/office/officeart/2005/8/layout/pyramid1"/>
    <dgm:cxn modelId="{641049A1-1C0F-A14C-9312-394B7B4CB2D0}" type="presParOf" srcId="{027C8D19-7A40-5E48-AF9B-FBD87D948B14}" destId="{74BB6711-6EC7-C645-95C1-BEED1207425E}" srcOrd="1" destOrd="0" presId="urn:microsoft.com/office/officeart/2005/8/layout/pyramid1"/>
    <dgm:cxn modelId="{D92824F5-2AC0-1B4C-9BF6-453753AAE411}" type="presParOf" srcId="{4F7017F1-62BE-5440-A1B4-40B7645E42D0}" destId="{EF7E8287-7107-0A4E-BD85-CB3D28CF76FB}" srcOrd="1" destOrd="0" presId="urn:microsoft.com/office/officeart/2005/8/layout/pyramid1"/>
    <dgm:cxn modelId="{EFE922CF-6907-EC49-8602-CB1FBE24CA37}" type="presParOf" srcId="{EF7E8287-7107-0A4E-BD85-CB3D28CF76FB}" destId="{9DBF5444-2E7C-234C-8C11-F077EE99E76D}" srcOrd="0" destOrd="0" presId="urn:microsoft.com/office/officeart/2005/8/layout/pyramid1"/>
    <dgm:cxn modelId="{474F85E7-30D6-B748-B233-D1E401478FCE}" type="presParOf" srcId="{EF7E8287-7107-0A4E-BD85-CB3D28CF76FB}" destId="{B3CBD8CD-5D0F-134B-AB2E-DD2E8CDDC90B}" srcOrd="1" destOrd="0" presId="urn:microsoft.com/office/officeart/2005/8/layout/pyramid1"/>
    <dgm:cxn modelId="{7BAF1790-3B73-6E4E-B72F-1C440E1B53F9}" type="presParOf" srcId="{4F7017F1-62BE-5440-A1B4-40B7645E42D0}" destId="{2DAC82BD-8F38-514A-BF19-6463AC32E7D2}" srcOrd="2" destOrd="0" presId="urn:microsoft.com/office/officeart/2005/8/layout/pyramid1"/>
    <dgm:cxn modelId="{62D03F30-F756-064B-8CDB-7AA41E152DC0}" type="presParOf" srcId="{2DAC82BD-8F38-514A-BF19-6463AC32E7D2}" destId="{9EBB8D46-5481-964B-89B9-1739C169EE17}" srcOrd="0" destOrd="0" presId="urn:microsoft.com/office/officeart/2005/8/layout/pyramid1"/>
    <dgm:cxn modelId="{7CE21127-214F-DB4F-9A0E-CE96B161936F}" type="presParOf" srcId="{2DAC82BD-8F38-514A-BF19-6463AC32E7D2}" destId="{90445D57-C3B9-D74A-BF8E-B857329216CC}" srcOrd="1" destOrd="0" presId="urn:microsoft.com/office/officeart/2005/8/layout/pyramid1"/>
    <dgm:cxn modelId="{1D5FEDF3-70DA-8845-9901-3260F522316E}" type="presParOf" srcId="{4F7017F1-62BE-5440-A1B4-40B7645E42D0}" destId="{50094E8F-AE9A-D94F-8373-2A31FCF95F98}" srcOrd="3" destOrd="0" presId="urn:microsoft.com/office/officeart/2005/8/layout/pyramid1"/>
    <dgm:cxn modelId="{2189784F-3350-9148-8BF8-4AE1E1A1404B}" type="presParOf" srcId="{50094E8F-AE9A-D94F-8373-2A31FCF95F98}" destId="{0EE6E1DE-64E0-7F40-9C42-9BF1568666FA}" srcOrd="0" destOrd="0" presId="urn:microsoft.com/office/officeart/2005/8/layout/pyramid1"/>
    <dgm:cxn modelId="{C8D6CAF2-62DD-7C44-BC6A-AF9C714008C8}" type="presParOf" srcId="{50094E8F-AE9A-D94F-8373-2A31FCF95F98}" destId="{0BCF2B12-DFA7-DA48-965F-C2D030A7663F}" srcOrd="1" destOrd="0" presId="urn:microsoft.com/office/officeart/2005/8/layout/pyramid1"/>
    <dgm:cxn modelId="{E42609FB-C3B3-0342-8229-36AF3B4C5829}" type="presParOf" srcId="{4F7017F1-62BE-5440-A1B4-40B7645E42D0}" destId="{7E54B0B0-1952-6A4E-9105-4A89D40C5F43}" srcOrd="4" destOrd="0" presId="urn:microsoft.com/office/officeart/2005/8/layout/pyramid1"/>
    <dgm:cxn modelId="{2662212B-2F96-D345-9A68-77CCABF46CD6}" type="presParOf" srcId="{7E54B0B0-1952-6A4E-9105-4A89D40C5F43}" destId="{5F57FEE0-970D-9240-B63A-6FA5D6F3FCBA}" srcOrd="0" destOrd="0" presId="urn:microsoft.com/office/officeart/2005/8/layout/pyramid1"/>
    <dgm:cxn modelId="{D8A4F96E-D9B4-CF40-9EF3-0C11AA61BE0C}" type="presParOf" srcId="{7E54B0B0-1952-6A4E-9105-4A89D40C5F43}" destId="{DE0809D8-64DB-8047-8E7E-9CC66DC42BD2}" srcOrd="1" destOrd="0" presId="urn:microsoft.com/office/officeart/2005/8/layout/pyramid1"/>
    <dgm:cxn modelId="{CF79F979-4988-4541-BB7E-F1F312C08394}" type="presParOf" srcId="{4F7017F1-62BE-5440-A1B4-40B7645E42D0}" destId="{A138F211-87F0-2B40-8491-B47534E1B54A}" srcOrd="5" destOrd="0" presId="urn:microsoft.com/office/officeart/2005/8/layout/pyramid1"/>
    <dgm:cxn modelId="{08F7EFC0-89DB-F34F-8F53-1265EFDCC570}" type="presParOf" srcId="{A138F211-87F0-2B40-8491-B47534E1B54A}" destId="{CBB5C671-DCBB-AC4A-8EA2-41A8E9E65F7F}" srcOrd="0" destOrd="0" presId="urn:microsoft.com/office/officeart/2005/8/layout/pyramid1"/>
    <dgm:cxn modelId="{2D0F4FF9-E3CC-6D48-8CDD-F6DDCB2C697D}" type="presParOf" srcId="{A138F211-87F0-2B40-8491-B47534E1B54A}" destId="{360DEDCA-22AF-D24B-9F35-72C8D195C334}" srcOrd="1" destOrd="0" presId="urn:microsoft.com/office/officeart/2005/8/layout/pyramid1"/>
    <dgm:cxn modelId="{3FE88B11-400E-B344-A1C1-C617A1DF3D35}" type="presParOf" srcId="{4F7017F1-62BE-5440-A1B4-40B7645E42D0}" destId="{B1184DB6-CB4B-DE43-90E5-8E9CDD959C88}" srcOrd="6" destOrd="0" presId="urn:microsoft.com/office/officeart/2005/8/layout/pyramid1"/>
    <dgm:cxn modelId="{3F1CFD0C-8DD9-DA45-B57D-F898D3FCC366}" type="presParOf" srcId="{B1184DB6-CB4B-DE43-90E5-8E9CDD959C88}" destId="{23A17AE2-38C9-0B48-BC3C-A29FD2BA8BF6}" srcOrd="0" destOrd="0" presId="urn:microsoft.com/office/officeart/2005/8/layout/pyramid1"/>
    <dgm:cxn modelId="{1143B04C-6C78-DD49-92E3-62BFA0F97F91}" type="presParOf" srcId="{B1184DB6-CB4B-DE43-90E5-8E9CDD959C88}" destId="{2600D86E-1502-634C-87EE-1D0C0F7904F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9F58E-2337-9D45-B544-2C504BD469E6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95E96345-D19E-334F-A630-6983F92E6707}">
      <dgm:prSet phldrT="[Text]"/>
      <dgm:spPr/>
      <dgm:t>
        <a:bodyPr/>
        <a:lstStyle/>
        <a:p>
          <a:r>
            <a:rPr lang="en-US" dirty="0" smtClean="0"/>
            <a:t>Register file</a:t>
          </a:r>
          <a:endParaRPr lang="en-US" dirty="0"/>
        </a:p>
      </dgm:t>
    </dgm:pt>
    <dgm:pt modelId="{4739F23E-2319-A444-8605-FC1D121E835F}" type="parTrans" cxnId="{DD1BD5CB-B5A3-7148-93D0-41E45E4B2FDC}">
      <dgm:prSet/>
      <dgm:spPr/>
      <dgm:t>
        <a:bodyPr/>
        <a:lstStyle/>
        <a:p>
          <a:endParaRPr lang="en-US"/>
        </a:p>
      </dgm:t>
    </dgm:pt>
    <dgm:pt modelId="{8AA839DB-70B3-9C4D-BFCE-92CB6BBCF392}" type="sibTrans" cxnId="{DD1BD5CB-B5A3-7148-93D0-41E45E4B2FDC}">
      <dgm:prSet/>
      <dgm:spPr/>
      <dgm:t>
        <a:bodyPr/>
        <a:lstStyle/>
        <a:p>
          <a:endParaRPr lang="en-US"/>
        </a:p>
      </dgm:t>
    </dgm:pt>
    <dgm:pt modelId="{CC6335E4-315C-2646-9DFC-82900C3E6A39}">
      <dgm:prSet phldrT="[Text]"/>
      <dgm:spPr/>
      <dgm:t>
        <a:bodyPr/>
        <a:lstStyle/>
        <a:p>
          <a:r>
            <a:rPr lang="en-US" dirty="0" smtClean="0"/>
            <a:t>L1 (level 1) cache</a:t>
          </a:r>
          <a:endParaRPr lang="en-US" dirty="0"/>
        </a:p>
      </dgm:t>
    </dgm:pt>
    <dgm:pt modelId="{DF851287-FE8B-F34A-B4A1-0CEF2B4D3D21}" type="parTrans" cxnId="{1B0181EF-75F1-DE48-BC98-6FFAD920F4CB}">
      <dgm:prSet/>
      <dgm:spPr/>
      <dgm:t>
        <a:bodyPr/>
        <a:lstStyle/>
        <a:p>
          <a:endParaRPr lang="en-US"/>
        </a:p>
      </dgm:t>
    </dgm:pt>
    <dgm:pt modelId="{3EAF6B77-FCE2-3445-BD47-A13406A2C218}" type="sibTrans" cxnId="{1B0181EF-75F1-DE48-BC98-6FFAD920F4CB}">
      <dgm:prSet/>
      <dgm:spPr/>
      <dgm:t>
        <a:bodyPr/>
        <a:lstStyle/>
        <a:p>
          <a:endParaRPr lang="en-US"/>
        </a:p>
      </dgm:t>
    </dgm:pt>
    <dgm:pt modelId="{E9A5E302-CA00-DD4B-B4B0-2E624F8BBFE4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2DEA36AF-F56B-E34F-8237-8946EC8573C1}" type="parTrans" cxnId="{E99E4B0D-E3F0-7449-A6A4-EB93A04B7DF1}">
      <dgm:prSet/>
      <dgm:spPr/>
      <dgm:t>
        <a:bodyPr/>
        <a:lstStyle/>
        <a:p>
          <a:endParaRPr lang="en-US"/>
        </a:p>
      </dgm:t>
    </dgm:pt>
    <dgm:pt modelId="{DDF385E1-528E-FD4F-BECE-396B9327B261}" type="sibTrans" cxnId="{E99E4B0D-E3F0-7449-A6A4-EB93A04B7DF1}">
      <dgm:prSet/>
      <dgm:spPr/>
      <dgm:t>
        <a:bodyPr/>
        <a:lstStyle/>
        <a:p>
          <a:endParaRPr lang="en-US"/>
        </a:p>
      </dgm:t>
    </dgm:pt>
    <dgm:pt modelId="{54E3AE54-4ED9-154E-93E3-8B2F64B21F14}">
      <dgm:prSet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AB871097-C809-C241-B795-10F2AE4C40EE}" type="parTrans" cxnId="{467C8486-6F3A-ED4A-87CC-69EFF7E2D020}">
      <dgm:prSet/>
      <dgm:spPr/>
      <dgm:t>
        <a:bodyPr/>
        <a:lstStyle/>
        <a:p>
          <a:endParaRPr lang="en-US"/>
        </a:p>
      </dgm:t>
    </dgm:pt>
    <dgm:pt modelId="{8C3C2107-A3A0-6C4C-AFEC-163D2EF6E429}" type="sibTrans" cxnId="{467C8486-6F3A-ED4A-87CC-69EFF7E2D020}">
      <dgm:prSet/>
      <dgm:spPr/>
      <dgm:t>
        <a:bodyPr/>
        <a:lstStyle/>
        <a:p>
          <a:endParaRPr lang="en-US"/>
        </a:p>
      </dgm:t>
    </dgm:pt>
    <dgm:pt modelId="{D97DAE38-E55F-474D-A929-778BE9C12F8C}">
      <dgm:prSet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850578E6-AF09-0748-AF71-675802641F00}" type="parTrans" cxnId="{E831ADFA-7941-5348-B7E6-E0E8DF9AA783}">
      <dgm:prSet/>
      <dgm:spPr/>
      <dgm:t>
        <a:bodyPr/>
        <a:lstStyle/>
        <a:p>
          <a:endParaRPr lang="en-US"/>
        </a:p>
      </dgm:t>
    </dgm:pt>
    <dgm:pt modelId="{39CF1AED-DC93-204D-807E-3026CD5AD197}" type="sibTrans" cxnId="{E831ADFA-7941-5348-B7E6-E0E8DF9AA783}">
      <dgm:prSet/>
      <dgm:spPr/>
      <dgm:t>
        <a:bodyPr/>
        <a:lstStyle/>
        <a:p>
          <a:endParaRPr lang="en-US"/>
        </a:p>
      </dgm:t>
    </dgm:pt>
    <dgm:pt modelId="{30F8C7EB-1FD6-DC49-947A-DDF87F91BBDD}">
      <dgm:prSet/>
      <dgm:spPr/>
      <dgm:t>
        <a:bodyPr/>
        <a:lstStyle/>
        <a:p>
          <a:r>
            <a:rPr lang="en-US" dirty="0" smtClean="0"/>
            <a:t>                           Disk(s) and/or SSD</a:t>
          </a:r>
          <a:endParaRPr lang="en-US" dirty="0"/>
        </a:p>
      </dgm:t>
    </dgm:pt>
    <dgm:pt modelId="{DAEFCA32-E29D-3547-BAE9-C441EC007373}" type="parTrans" cxnId="{295A1E44-611E-3D40-97A8-04A333E36EF5}">
      <dgm:prSet/>
      <dgm:spPr/>
      <dgm:t>
        <a:bodyPr/>
        <a:lstStyle/>
        <a:p>
          <a:endParaRPr lang="en-US"/>
        </a:p>
      </dgm:t>
    </dgm:pt>
    <dgm:pt modelId="{8A008CC9-34D8-C24A-BA6B-B0508B1713BA}" type="sibTrans" cxnId="{295A1E44-611E-3D40-97A8-04A333E36EF5}">
      <dgm:prSet/>
      <dgm:spPr/>
      <dgm:t>
        <a:bodyPr/>
        <a:lstStyle/>
        <a:p>
          <a:endParaRPr lang="en-US"/>
        </a:p>
      </dgm:t>
    </dgm:pt>
    <dgm:pt modelId="{DE289168-B2C4-C240-960F-88D6FEA078FB}">
      <dgm:prSet/>
      <dgm:spPr/>
      <dgm:t>
        <a:bodyPr/>
        <a:lstStyle/>
        <a:p>
          <a:pPr>
            <a:spcAft>
              <a:spcPts val="156"/>
            </a:spcAft>
          </a:pPr>
          <a:r>
            <a:rPr lang="en-US" dirty="0" smtClean="0"/>
            <a:t>                               Remote storage – remote in time</a:t>
          </a:r>
        </a:p>
        <a:p>
          <a:pPr>
            <a:spcAft>
              <a:spcPts val="156"/>
            </a:spcAft>
          </a:pPr>
          <a:r>
            <a:rPr lang="en-US" dirty="0" smtClean="0"/>
            <a:t>                                and/or location (e.g., the “Cloud”)</a:t>
          </a:r>
          <a:endParaRPr lang="en-US" dirty="0"/>
        </a:p>
      </dgm:t>
    </dgm:pt>
    <dgm:pt modelId="{60C3BF2B-4C43-3A44-A5B0-0B06B8CA9BA0}" type="parTrans" cxnId="{72016510-3247-8A4B-A842-ACA6EA00AA28}">
      <dgm:prSet/>
      <dgm:spPr/>
      <dgm:t>
        <a:bodyPr/>
        <a:lstStyle/>
        <a:p>
          <a:endParaRPr lang="en-US"/>
        </a:p>
      </dgm:t>
    </dgm:pt>
    <dgm:pt modelId="{3C0226E8-D831-3D4B-96B1-1DAD2D6729BA}" type="sibTrans" cxnId="{72016510-3247-8A4B-A842-ACA6EA00AA28}">
      <dgm:prSet/>
      <dgm:spPr/>
      <dgm:t>
        <a:bodyPr/>
        <a:lstStyle/>
        <a:p>
          <a:endParaRPr lang="en-US"/>
        </a:p>
      </dgm:t>
    </dgm:pt>
    <dgm:pt modelId="{4F7017F1-62BE-5440-A1B4-40B7645E42D0}" type="pres">
      <dgm:prSet presAssocID="{8FF9F58E-2337-9D45-B544-2C504BD469E6}" presName="Name0" presStyleCnt="0">
        <dgm:presLayoutVars>
          <dgm:dir/>
          <dgm:animLvl val="lvl"/>
          <dgm:resizeHandles val="exact"/>
        </dgm:presLayoutVars>
      </dgm:prSet>
      <dgm:spPr/>
    </dgm:pt>
    <dgm:pt modelId="{027C8D19-7A40-5E48-AF9B-FBD87D948B14}" type="pres">
      <dgm:prSet presAssocID="{95E96345-D19E-334F-A630-6983F92E6707}" presName="Name8" presStyleCnt="0"/>
      <dgm:spPr/>
    </dgm:pt>
    <dgm:pt modelId="{79BBCB7C-1878-A946-9083-3ED04BE030E1}" type="pres">
      <dgm:prSet presAssocID="{95E96345-D19E-334F-A630-6983F92E670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6711-6EC7-C645-95C1-BEED1207425E}" type="pres">
      <dgm:prSet presAssocID="{95E96345-D19E-334F-A630-6983F92E67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8287-7107-0A4E-BD85-CB3D28CF76FB}" type="pres">
      <dgm:prSet presAssocID="{CC6335E4-315C-2646-9DFC-82900C3E6A39}" presName="Name8" presStyleCnt="0"/>
      <dgm:spPr/>
    </dgm:pt>
    <dgm:pt modelId="{9DBF5444-2E7C-234C-8C11-F077EE99E76D}" type="pres">
      <dgm:prSet presAssocID="{CC6335E4-315C-2646-9DFC-82900C3E6A39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D8CD-5D0F-134B-AB2E-DD2E8CDDC90B}" type="pres">
      <dgm:prSet presAssocID="{CC6335E4-315C-2646-9DFC-82900C3E6A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2BD-8F38-514A-BF19-6463AC32E7D2}" type="pres">
      <dgm:prSet presAssocID="{E9A5E302-CA00-DD4B-B4B0-2E624F8BBFE4}" presName="Name8" presStyleCnt="0"/>
      <dgm:spPr/>
    </dgm:pt>
    <dgm:pt modelId="{9EBB8D46-5481-964B-89B9-1739C169EE17}" type="pres">
      <dgm:prSet presAssocID="{E9A5E302-CA00-DD4B-B4B0-2E624F8BBFE4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45D57-C3B9-D74A-BF8E-B857329216CC}" type="pres">
      <dgm:prSet presAssocID="{E9A5E302-CA00-DD4B-B4B0-2E624F8BBF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94E8F-AE9A-D94F-8373-2A31FCF95F98}" type="pres">
      <dgm:prSet presAssocID="{54E3AE54-4ED9-154E-93E3-8B2F64B21F14}" presName="Name8" presStyleCnt="0"/>
      <dgm:spPr/>
    </dgm:pt>
    <dgm:pt modelId="{0EE6E1DE-64E0-7F40-9C42-9BF1568666FA}" type="pres">
      <dgm:prSet presAssocID="{54E3AE54-4ED9-154E-93E3-8B2F64B21F14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F2B12-DFA7-DA48-965F-C2D030A7663F}" type="pres">
      <dgm:prSet presAssocID="{54E3AE54-4ED9-154E-93E3-8B2F64B21F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B0B0-1952-6A4E-9105-4A89D40C5F43}" type="pres">
      <dgm:prSet presAssocID="{D97DAE38-E55F-474D-A929-778BE9C12F8C}" presName="Name8" presStyleCnt="0"/>
      <dgm:spPr/>
    </dgm:pt>
    <dgm:pt modelId="{5F57FEE0-970D-9240-B63A-6FA5D6F3FCBA}" type="pres">
      <dgm:prSet presAssocID="{D97DAE38-E55F-474D-A929-778BE9C12F8C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809D8-64DB-8047-8E7E-9CC66DC42BD2}" type="pres">
      <dgm:prSet presAssocID="{D97DAE38-E55F-474D-A929-778BE9C12F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8F211-87F0-2B40-8491-B47534E1B54A}" type="pres">
      <dgm:prSet presAssocID="{30F8C7EB-1FD6-DC49-947A-DDF87F91BBDD}" presName="Name8" presStyleCnt="0"/>
      <dgm:spPr/>
    </dgm:pt>
    <dgm:pt modelId="{CBB5C671-DCBB-AC4A-8EA2-41A8E9E65F7F}" type="pres">
      <dgm:prSet presAssocID="{30F8C7EB-1FD6-DC49-947A-DDF87F91BBDD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DEDCA-22AF-D24B-9F35-72C8D195C334}" type="pres">
      <dgm:prSet presAssocID="{30F8C7EB-1FD6-DC49-947A-DDF87F91BB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4DB6-CB4B-DE43-90E5-8E9CDD959C88}" type="pres">
      <dgm:prSet presAssocID="{DE289168-B2C4-C240-960F-88D6FEA078FB}" presName="Name8" presStyleCnt="0"/>
      <dgm:spPr/>
    </dgm:pt>
    <dgm:pt modelId="{23A17AE2-38C9-0B48-BC3C-A29FD2BA8BF6}" type="pres">
      <dgm:prSet presAssocID="{DE289168-B2C4-C240-960F-88D6FEA078FB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0D86E-1502-634C-87EE-1D0C0F7904F1}" type="pres">
      <dgm:prSet presAssocID="{DE289168-B2C4-C240-960F-88D6FEA07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960F73-0349-C441-85D8-C8245713092E}" type="presOf" srcId="{8FF9F58E-2337-9D45-B544-2C504BD469E6}" destId="{4F7017F1-62BE-5440-A1B4-40B7645E42D0}" srcOrd="0" destOrd="0" presId="urn:microsoft.com/office/officeart/2005/8/layout/pyramid1"/>
    <dgm:cxn modelId="{C04A53F7-A1C9-7E40-B9C8-583AC98EBA24}" type="presOf" srcId="{CC6335E4-315C-2646-9DFC-82900C3E6A39}" destId="{9DBF5444-2E7C-234C-8C11-F077EE99E76D}" srcOrd="0" destOrd="0" presId="urn:microsoft.com/office/officeart/2005/8/layout/pyramid1"/>
    <dgm:cxn modelId="{02337051-8173-7E46-B5CE-0A9452FEA381}" type="presOf" srcId="{D97DAE38-E55F-474D-A929-778BE9C12F8C}" destId="{DE0809D8-64DB-8047-8E7E-9CC66DC42BD2}" srcOrd="1" destOrd="0" presId="urn:microsoft.com/office/officeart/2005/8/layout/pyramid1"/>
    <dgm:cxn modelId="{C9B2E8CB-40FA-0044-9C6E-5A20D55F8AA1}" type="presOf" srcId="{DE289168-B2C4-C240-960F-88D6FEA078FB}" destId="{23A17AE2-38C9-0B48-BC3C-A29FD2BA8BF6}" srcOrd="0" destOrd="0" presId="urn:microsoft.com/office/officeart/2005/8/layout/pyramid1"/>
    <dgm:cxn modelId="{A5C34D0A-3B39-A044-B62D-D79428FB4A02}" type="presOf" srcId="{95E96345-D19E-334F-A630-6983F92E6707}" destId="{79BBCB7C-1878-A946-9083-3ED04BE030E1}" srcOrd="0" destOrd="0" presId="urn:microsoft.com/office/officeart/2005/8/layout/pyramid1"/>
    <dgm:cxn modelId="{6A82862B-4281-324F-AEE9-BE1221E46AE1}" type="presOf" srcId="{E9A5E302-CA00-DD4B-B4B0-2E624F8BBFE4}" destId="{9EBB8D46-5481-964B-89B9-1739C169EE17}" srcOrd="0" destOrd="0" presId="urn:microsoft.com/office/officeart/2005/8/layout/pyramid1"/>
    <dgm:cxn modelId="{E831ADFA-7941-5348-B7E6-E0E8DF9AA783}" srcId="{8FF9F58E-2337-9D45-B544-2C504BD469E6}" destId="{D97DAE38-E55F-474D-A929-778BE9C12F8C}" srcOrd="4" destOrd="0" parTransId="{850578E6-AF09-0748-AF71-675802641F00}" sibTransId="{39CF1AED-DC93-204D-807E-3026CD5AD197}"/>
    <dgm:cxn modelId="{E99E4B0D-E3F0-7449-A6A4-EB93A04B7DF1}" srcId="{8FF9F58E-2337-9D45-B544-2C504BD469E6}" destId="{E9A5E302-CA00-DD4B-B4B0-2E624F8BBFE4}" srcOrd="2" destOrd="0" parTransId="{2DEA36AF-F56B-E34F-8237-8946EC8573C1}" sibTransId="{DDF385E1-528E-FD4F-BECE-396B9327B261}"/>
    <dgm:cxn modelId="{53735882-ACE6-664E-8F2B-5FC9B3F6E756}" type="presOf" srcId="{D97DAE38-E55F-474D-A929-778BE9C12F8C}" destId="{5F57FEE0-970D-9240-B63A-6FA5D6F3FCBA}" srcOrd="0" destOrd="0" presId="urn:microsoft.com/office/officeart/2005/8/layout/pyramid1"/>
    <dgm:cxn modelId="{DD1BD5CB-B5A3-7148-93D0-41E45E4B2FDC}" srcId="{8FF9F58E-2337-9D45-B544-2C504BD469E6}" destId="{95E96345-D19E-334F-A630-6983F92E6707}" srcOrd="0" destOrd="0" parTransId="{4739F23E-2319-A444-8605-FC1D121E835F}" sibTransId="{8AA839DB-70B3-9C4D-BFCE-92CB6BBCF392}"/>
    <dgm:cxn modelId="{4D5F8D63-6CD2-F24F-83C3-E6C71A51C148}" type="presOf" srcId="{30F8C7EB-1FD6-DC49-947A-DDF87F91BBDD}" destId="{360DEDCA-22AF-D24B-9F35-72C8D195C334}" srcOrd="1" destOrd="0" presId="urn:microsoft.com/office/officeart/2005/8/layout/pyramid1"/>
    <dgm:cxn modelId="{F2055AAD-7D2D-2744-9641-D7A3BDC89826}" type="presOf" srcId="{95E96345-D19E-334F-A630-6983F92E6707}" destId="{74BB6711-6EC7-C645-95C1-BEED1207425E}" srcOrd="1" destOrd="0" presId="urn:microsoft.com/office/officeart/2005/8/layout/pyramid1"/>
    <dgm:cxn modelId="{2AB0AC7A-ABAF-AA4C-8156-CEE57862476D}" type="presOf" srcId="{54E3AE54-4ED9-154E-93E3-8B2F64B21F14}" destId="{0EE6E1DE-64E0-7F40-9C42-9BF1568666FA}" srcOrd="0" destOrd="0" presId="urn:microsoft.com/office/officeart/2005/8/layout/pyramid1"/>
    <dgm:cxn modelId="{81DF809C-7094-7E47-A335-513EB4F1DBFC}" type="presOf" srcId="{30F8C7EB-1FD6-DC49-947A-DDF87F91BBDD}" destId="{CBB5C671-DCBB-AC4A-8EA2-41A8E9E65F7F}" srcOrd="0" destOrd="0" presId="urn:microsoft.com/office/officeart/2005/8/layout/pyramid1"/>
    <dgm:cxn modelId="{467C8486-6F3A-ED4A-87CC-69EFF7E2D020}" srcId="{8FF9F58E-2337-9D45-B544-2C504BD469E6}" destId="{54E3AE54-4ED9-154E-93E3-8B2F64B21F14}" srcOrd="3" destOrd="0" parTransId="{AB871097-C809-C241-B795-10F2AE4C40EE}" sibTransId="{8C3C2107-A3A0-6C4C-AFEC-163D2EF6E429}"/>
    <dgm:cxn modelId="{6E119EF7-4B56-4846-BDAE-A4A91E4E2595}" type="presOf" srcId="{CC6335E4-315C-2646-9DFC-82900C3E6A39}" destId="{B3CBD8CD-5D0F-134B-AB2E-DD2E8CDDC90B}" srcOrd="1" destOrd="0" presId="urn:microsoft.com/office/officeart/2005/8/layout/pyramid1"/>
    <dgm:cxn modelId="{72016510-3247-8A4B-A842-ACA6EA00AA28}" srcId="{8FF9F58E-2337-9D45-B544-2C504BD469E6}" destId="{DE289168-B2C4-C240-960F-88D6FEA078FB}" srcOrd="6" destOrd="0" parTransId="{60C3BF2B-4C43-3A44-A5B0-0B06B8CA9BA0}" sibTransId="{3C0226E8-D831-3D4B-96B1-1DAD2D6729BA}"/>
    <dgm:cxn modelId="{6346EBEA-E36A-F543-BC4C-C6570C59C8CD}" type="presOf" srcId="{E9A5E302-CA00-DD4B-B4B0-2E624F8BBFE4}" destId="{90445D57-C3B9-D74A-BF8E-B857329216CC}" srcOrd="1" destOrd="0" presId="urn:microsoft.com/office/officeart/2005/8/layout/pyramid1"/>
    <dgm:cxn modelId="{1B0181EF-75F1-DE48-BC98-6FFAD920F4CB}" srcId="{8FF9F58E-2337-9D45-B544-2C504BD469E6}" destId="{CC6335E4-315C-2646-9DFC-82900C3E6A39}" srcOrd="1" destOrd="0" parTransId="{DF851287-FE8B-F34A-B4A1-0CEF2B4D3D21}" sibTransId="{3EAF6B77-FCE2-3445-BD47-A13406A2C218}"/>
    <dgm:cxn modelId="{624F707C-8098-6F43-90A8-AA239EFBCE4F}" type="presOf" srcId="{DE289168-B2C4-C240-960F-88D6FEA078FB}" destId="{2600D86E-1502-634C-87EE-1D0C0F7904F1}" srcOrd="1" destOrd="0" presId="urn:microsoft.com/office/officeart/2005/8/layout/pyramid1"/>
    <dgm:cxn modelId="{295A1E44-611E-3D40-97A8-04A333E36EF5}" srcId="{8FF9F58E-2337-9D45-B544-2C504BD469E6}" destId="{30F8C7EB-1FD6-DC49-947A-DDF87F91BBDD}" srcOrd="5" destOrd="0" parTransId="{DAEFCA32-E29D-3547-BAE9-C441EC007373}" sibTransId="{8A008CC9-34D8-C24A-BA6B-B0508B1713BA}"/>
    <dgm:cxn modelId="{DE32CF8C-A2FB-074D-9D9F-17395BEF5F8F}" type="presOf" srcId="{54E3AE54-4ED9-154E-93E3-8B2F64B21F14}" destId="{0BCF2B12-DFA7-DA48-965F-C2D030A7663F}" srcOrd="1" destOrd="0" presId="urn:microsoft.com/office/officeart/2005/8/layout/pyramid1"/>
    <dgm:cxn modelId="{ECEEDA19-DD01-AD41-9BCA-A752C0896C20}" type="presParOf" srcId="{4F7017F1-62BE-5440-A1B4-40B7645E42D0}" destId="{027C8D19-7A40-5E48-AF9B-FBD87D948B14}" srcOrd="0" destOrd="0" presId="urn:microsoft.com/office/officeart/2005/8/layout/pyramid1"/>
    <dgm:cxn modelId="{D669ABE7-00D1-004C-B10D-3BFC33785E0F}" type="presParOf" srcId="{027C8D19-7A40-5E48-AF9B-FBD87D948B14}" destId="{79BBCB7C-1878-A946-9083-3ED04BE030E1}" srcOrd="0" destOrd="0" presId="urn:microsoft.com/office/officeart/2005/8/layout/pyramid1"/>
    <dgm:cxn modelId="{FD96845B-23D5-1344-AE17-F397C0F9942E}" type="presParOf" srcId="{027C8D19-7A40-5E48-AF9B-FBD87D948B14}" destId="{74BB6711-6EC7-C645-95C1-BEED1207425E}" srcOrd="1" destOrd="0" presId="urn:microsoft.com/office/officeart/2005/8/layout/pyramid1"/>
    <dgm:cxn modelId="{7E49D289-E835-B84A-BAA5-E23922BF06BB}" type="presParOf" srcId="{4F7017F1-62BE-5440-A1B4-40B7645E42D0}" destId="{EF7E8287-7107-0A4E-BD85-CB3D28CF76FB}" srcOrd="1" destOrd="0" presId="urn:microsoft.com/office/officeart/2005/8/layout/pyramid1"/>
    <dgm:cxn modelId="{28E01397-920E-B449-9319-9F3DB4A64D04}" type="presParOf" srcId="{EF7E8287-7107-0A4E-BD85-CB3D28CF76FB}" destId="{9DBF5444-2E7C-234C-8C11-F077EE99E76D}" srcOrd="0" destOrd="0" presId="urn:microsoft.com/office/officeart/2005/8/layout/pyramid1"/>
    <dgm:cxn modelId="{F0F2C777-BE5F-4C48-807D-BFFD326FEAD8}" type="presParOf" srcId="{EF7E8287-7107-0A4E-BD85-CB3D28CF76FB}" destId="{B3CBD8CD-5D0F-134B-AB2E-DD2E8CDDC90B}" srcOrd="1" destOrd="0" presId="urn:microsoft.com/office/officeart/2005/8/layout/pyramid1"/>
    <dgm:cxn modelId="{B60B1024-81ED-1E4C-A441-A06D9AFB7DE4}" type="presParOf" srcId="{4F7017F1-62BE-5440-A1B4-40B7645E42D0}" destId="{2DAC82BD-8F38-514A-BF19-6463AC32E7D2}" srcOrd="2" destOrd="0" presId="urn:microsoft.com/office/officeart/2005/8/layout/pyramid1"/>
    <dgm:cxn modelId="{274FB959-F7CF-C243-91D2-F505EDF7D2EC}" type="presParOf" srcId="{2DAC82BD-8F38-514A-BF19-6463AC32E7D2}" destId="{9EBB8D46-5481-964B-89B9-1739C169EE17}" srcOrd="0" destOrd="0" presId="urn:microsoft.com/office/officeart/2005/8/layout/pyramid1"/>
    <dgm:cxn modelId="{19EB1840-7A40-A144-A33B-74210939652F}" type="presParOf" srcId="{2DAC82BD-8F38-514A-BF19-6463AC32E7D2}" destId="{90445D57-C3B9-D74A-BF8E-B857329216CC}" srcOrd="1" destOrd="0" presId="urn:microsoft.com/office/officeart/2005/8/layout/pyramid1"/>
    <dgm:cxn modelId="{561FCCBB-6FAE-BD4F-91EE-94FEA2CF9964}" type="presParOf" srcId="{4F7017F1-62BE-5440-A1B4-40B7645E42D0}" destId="{50094E8F-AE9A-D94F-8373-2A31FCF95F98}" srcOrd="3" destOrd="0" presId="urn:microsoft.com/office/officeart/2005/8/layout/pyramid1"/>
    <dgm:cxn modelId="{5563A9ED-17D7-CA4B-8AC7-FA18BE9B822D}" type="presParOf" srcId="{50094E8F-AE9A-D94F-8373-2A31FCF95F98}" destId="{0EE6E1DE-64E0-7F40-9C42-9BF1568666FA}" srcOrd="0" destOrd="0" presId="urn:microsoft.com/office/officeart/2005/8/layout/pyramid1"/>
    <dgm:cxn modelId="{8F78B734-3670-6A48-8660-91596E854D8E}" type="presParOf" srcId="{50094E8F-AE9A-D94F-8373-2A31FCF95F98}" destId="{0BCF2B12-DFA7-DA48-965F-C2D030A7663F}" srcOrd="1" destOrd="0" presId="urn:microsoft.com/office/officeart/2005/8/layout/pyramid1"/>
    <dgm:cxn modelId="{63F8FA12-E93C-3543-94F0-9AF9B5C7FCA8}" type="presParOf" srcId="{4F7017F1-62BE-5440-A1B4-40B7645E42D0}" destId="{7E54B0B0-1952-6A4E-9105-4A89D40C5F43}" srcOrd="4" destOrd="0" presId="urn:microsoft.com/office/officeart/2005/8/layout/pyramid1"/>
    <dgm:cxn modelId="{9BC8773F-563D-2B41-A6CF-77A289D12AE5}" type="presParOf" srcId="{7E54B0B0-1952-6A4E-9105-4A89D40C5F43}" destId="{5F57FEE0-970D-9240-B63A-6FA5D6F3FCBA}" srcOrd="0" destOrd="0" presId="urn:microsoft.com/office/officeart/2005/8/layout/pyramid1"/>
    <dgm:cxn modelId="{1D57C1A6-62B6-5B42-A2B2-D229408D167E}" type="presParOf" srcId="{7E54B0B0-1952-6A4E-9105-4A89D40C5F43}" destId="{DE0809D8-64DB-8047-8E7E-9CC66DC42BD2}" srcOrd="1" destOrd="0" presId="urn:microsoft.com/office/officeart/2005/8/layout/pyramid1"/>
    <dgm:cxn modelId="{FEE71F8A-7C66-7349-B32A-8AACB273268A}" type="presParOf" srcId="{4F7017F1-62BE-5440-A1B4-40B7645E42D0}" destId="{A138F211-87F0-2B40-8491-B47534E1B54A}" srcOrd="5" destOrd="0" presId="urn:microsoft.com/office/officeart/2005/8/layout/pyramid1"/>
    <dgm:cxn modelId="{6E9E1EC2-E648-B94B-92E7-9D842C8F6D7C}" type="presParOf" srcId="{A138F211-87F0-2B40-8491-B47534E1B54A}" destId="{CBB5C671-DCBB-AC4A-8EA2-41A8E9E65F7F}" srcOrd="0" destOrd="0" presId="urn:microsoft.com/office/officeart/2005/8/layout/pyramid1"/>
    <dgm:cxn modelId="{0ABAAF22-20CA-3846-AE29-982615ED8AB1}" type="presParOf" srcId="{A138F211-87F0-2B40-8491-B47534E1B54A}" destId="{360DEDCA-22AF-D24B-9F35-72C8D195C334}" srcOrd="1" destOrd="0" presId="urn:microsoft.com/office/officeart/2005/8/layout/pyramid1"/>
    <dgm:cxn modelId="{3A25F626-7FAC-074F-B98C-10AE87CFEAF7}" type="presParOf" srcId="{4F7017F1-62BE-5440-A1B4-40B7645E42D0}" destId="{B1184DB6-CB4B-DE43-90E5-8E9CDD959C88}" srcOrd="6" destOrd="0" presId="urn:microsoft.com/office/officeart/2005/8/layout/pyramid1"/>
    <dgm:cxn modelId="{33CD6821-E6D0-804F-AD82-BA107FD6D885}" type="presParOf" srcId="{B1184DB6-CB4B-DE43-90E5-8E9CDD959C88}" destId="{23A17AE2-38C9-0B48-BC3C-A29FD2BA8BF6}" srcOrd="0" destOrd="0" presId="urn:microsoft.com/office/officeart/2005/8/layout/pyramid1"/>
    <dgm:cxn modelId="{8504FBF8-EC29-9E42-A879-9AFE0B34EC9B}" type="presParOf" srcId="{B1184DB6-CB4B-DE43-90E5-8E9CDD959C88}" destId="{2600D86E-1502-634C-87EE-1D0C0F7904F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F9F58E-2337-9D45-B544-2C504BD469E6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95E96345-D19E-334F-A630-6983F92E6707}">
      <dgm:prSet phldrT="[Text]"/>
      <dgm:spPr/>
      <dgm:t>
        <a:bodyPr/>
        <a:lstStyle/>
        <a:p>
          <a:endParaRPr lang="en-US" dirty="0"/>
        </a:p>
      </dgm:t>
    </dgm:pt>
    <dgm:pt modelId="{4739F23E-2319-A444-8605-FC1D121E835F}" type="parTrans" cxnId="{DD1BD5CB-B5A3-7148-93D0-41E45E4B2FDC}">
      <dgm:prSet/>
      <dgm:spPr/>
      <dgm:t>
        <a:bodyPr/>
        <a:lstStyle/>
        <a:p>
          <a:endParaRPr lang="en-US"/>
        </a:p>
      </dgm:t>
    </dgm:pt>
    <dgm:pt modelId="{8AA839DB-70B3-9C4D-BFCE-92CB6BBCF392}" type="sibTrans" cxnId="{DD1BD5CB-B5A3-7148-93D0-41E45E4B2FDC}">
      <dgm:prSet/>
      <dgm:spPr/>
      <dgm:t>
        <a:bodyPr/>
        <a:lstStyle/>
        <a:p>
          <a:endParaRPr lang="en-US"/>
        </a:p>
      </dgm:t>
    </dgm:pt>
    <dgm:pt modelId="{CC6335E4-315C-2646-9DFC-82900C3E6A39}">
      <dgm:prSet phldrT="[Text]"/>
      <dgm:spPr/>
      <dgm:t>
        <a:bodyPr/>
        <a:lstStyle/>
        <a:p>
          <a:r>
            <a:rPr lang="en-US" dirty="0" smtClean="0"/>
            <a:t>L1 Instr.</a:t>
          </a:r>
          <a:br>
            <a:rPr lang="en-US" dirty="0" smtClean="0"/>
          </a:br>
          <a:r>
            <a:rPr lang="en-US" dirty="0" smtClean="0"/>
            <a:t>cache</a:t>
          </a:r>
          <a:endParaRPr lang="en-US" dirty="0"/>
        </a:p>
      </dgm:t>
    </dgm:pt>
    <dgm:pt modelId="{DF851287-FE8B-F34A-B4A1-0CEF2B4D3D21}" type="parTrans" cxnId="{1B0181EF-75F1-DE48-BC98-6FFAD920F4CB}">
      <dgm:prSet/>
      <dgm:spPr/>
      <dgm:t>
        <a:bodyPr/>
        <a:lstStyle/>
        <a:p>
          <a:endParaRPr lang="en-US"/>
        </a:p>
      </dgm:t>
    </dgm:pt>
    <dgm:pt modelId="{3EAF6B77-FCE2-3445-BD47-A13406A2C218}" type="sibTrans" cxnId="{1B0181EF-75F1-DE48-BC98-6FFAD920F4CB}">
      <dgm:prSet/>
      <dgm:spPr/>
      <dgm:t>
        <a:bodyPr/>
        <a:lstStyle/>
        <a:p>
          <a:endParaRPr lang="en-US"/>
        </a:p>
      </dgm:t>
    </dgm:pt>
    <dgm:pt modelId="{E9A5E302-CA00-DD4B-B4B0-2E624F8BBFE4}">
      <dgm:prSet phldrT="[Text]"/>
      <dgm:spPr/>
      <dgm:t>
        <a:bodyPr/>
        <a:lstStyle/>
        <a:p>
          <a:r>
            <a:rPr lang="en-US" dirty="0" smtClean="0"/>
            <a:t>L2 Instr. cache</a:t>
          </a:r>
          <a:endParaRPr lang="en-US" dirty="0"/>
        </a:p>
      </dgm:t>
    </dgm:pt>
    <dgm:pt modelId="{2DEA36AF-F56B-E34F-8237-8946EC8573C1}" type="parTrans" cxnId="{E99E4B0D-E3F0-7449-A6A4-EB93A04B7DF1}">
      <dgm:prSet/>
      <dgm:spPr/>
      <dgm:t>
        <a:bodyPr/>
        <a:lstStyle/>
        <a:p>
          <a:endParaRPr lang="en-US"/>
        </a:p>
      </dgm:t>
    </dgm:pt>
    <dgm:pt modelId="{DDF385E1-528E-FD4F-BECE-396B9327B261}" type="sibTrans" cxnId="{E99E4B0D-E3F0-7449-A6A4-EB93A04B7DF1}">
      <dgm:prSet/>
      <dgm:spPr/>
      <dgm:t>
        <a:bodyPr/>
        <a:lstStyle/>
        <a:p>
          <a:endParaRPr lang="en-US"/>
        </a:p>
      </dgm:t>
    </dgm:pt>
    <dgm:pt modelId="{54E3AE54-4ED9-154E-93E3-8B2F64B21F14}">
      <dgm:prSet/>
      <dgm:spPr/>
      <dgm:t>
        <a:bodyPr/>
        <a:lstStyle/>
        <a:p>
          <a:r>
            <a:rPr lang="en-US" dirty="0" smtClean="0"/>
            <a:t>Unified Instr. &amp; Data L3 cache (von Neumann)</a:t>
          </a:r>
          <a:endParaRPr lang="en-US" dirty="0"/>
        </a:p>
      </dgm:t>
    </dgm:pt>
    <dgm:pt modelId="{AB871097-C809-C241-B795-10F2AE4C40EE}" type="parTrans" cxnId="{467C8486-6F3A-ED4A-87CC-69EFF7E2D020}">
      <dgm:prSet/>
      <dgm:spPr/>
      <dgm:t>
        <a:bodyPr/>
        <a:lstStyle/>
        <a:p>
          <a:endParaRPr lang="en-US"/>
        </a:p>
      </dgm:t>
    </dgm:pt>
    <dgm:pt modelId="{8C3C2107-A3A0-6C4C-AFEC-163D2EF6E429}" type="sibTrans" cxnId="{467C8486-6F3A-ED4A-87CC-69EFF7E2D020}">
      <dgm:prSet/>
      <dgm:spPr/>
      <dgm:t>
        <a:bodyPr/>
        <a:lstStyle/>
        <a:p>
          <a:endParaRPr lang="en-US"/>
        </a:p>
      </dgm:t>
    </dgm:pt>
    <dgm:pt modelId="{D97DAE38-E55F-474D-A929-778BE9C12F8C}">
      <dgm:prSet/>
      <dgm:spPr/>
      <dgm:t>
        <a:bodyPr/>
        <a:lstStyle/>
        <a:p>
          <a:r>
            <a:rPr lang="en-US" dirty="0" smtClean="0"/>
            <a:t>Unified main memory</a:t>
          </a:r>
          <a:endParaRPr lang="en-US" dirty="0"/>
        </a:p>
      </dgm:t>
    </dgm:pt>
    <dgm:pt modelId="{850578E6-AF09-0748-AF71-675802641F00}" type="parTrans" cxnId="{E831ADFA-7941-5348-B7E6-E0E8DF9AA783}">
      <dgm:prSet/>
      <dgm:spPr/>
      <dgm:t>
        <a:bodyPr/>
        <a:lstStyle/>
        <a:p>
          <a:endParaRPr lang="en-US"/>
        </a:p>
      </dgm:t>
    </dgm:pt>
    <dgm:pt modelId="{39CF1AED-DC93-204D-807E-3026CD5AD197}" type="sibTrans" cxnId="{E831ADFA-7941-5348-B7E6-E0E8DF9AA783}">
      <dgm:prSet/>
      <dgm:spPr/>
      <dgm:t>
        <a:bodyPr/>
        <a:lstStyle/>
        <a:p>
          <a:endParaRPr lang="en-US"/>
        </a:p>
      </dgm:t>
    </dgm:pt>
    <dgm:pt modelId="{30F8C7EB-1FD6-DC49-947A-DDF87F91BBDD}">
      <dgm:prSet/>
      <dgm:spPr/>
      <dgm:t>
        <a:bodyPr/>
        <a:lstStyle/>
        <a:p>
          <a:r>
            <a:rPr lang="en-US" dirty="0" smtClean="0"/>
            <a:t>Unified local disk(s) and/or SSD</a:t>
          </a:r>
          <a:endParaRPr lang="en-US" dirty="0"/>
        </a:p>
      </dgm:t>
    </dgm:pt>
    <dgm:pt modelId="{DAEFCA32-E29D-3547-BAE9-C441EC007373}" type="parTrans" cxnId="{295A1E44-611E-3D40-97A8-04A333E36EF5}">
      <dgm:prSet/>
      <dgm:spPr/>
      <dgm:t>
        <a:bodyPr/>
        <a:lstStyle/>
        <a:p>
          <a:endParaRPr lang="en-US"/>
        </a:p>
      </dgm:t>
    </dgm:pt>
    <dgm:pt modelId="{8A008CC9-34D8-C24A-BA6B-B0508B1713BA}" type="sibTrans" cxnId="{295A1E44-611E-3D40-97A8-04A333E36EF5}">
      <dgm:prSet/>
      <dgm:spPr/>
      <dgm:t>
        <a:bodyPr/>
        <a:lstStyle/>
        <a:p>
          <a:endParaRPr lang="en-US"/>
        </a:p>
      </dgm:t>
    </dgm:pt>
    <dgm:pt modelId="{DE289168-B2C4-C240-960F-88D6FEA078FB}">
      <dgm:prSet/>
      <dgm:spPr/>
      <dgm:t>
        <a:bodyPr/>
        <a:lstStyle/>
        <a:p>
          <a:r>
            <a:rPr lang="en-US" dirty="0" smtClean="0"/>
            <a:t>Unified remote storage, remote in time (a massive and slow technology) and/or spatial location (the “Cloud”)</a:t>
          </a:r>
          <a:endParaRPr lang="en-US" dirty="0"/>
        </a:p>
      </dgm:t>
    </dgm:pt>
    <dgm:pt modelId="{60C3BF2B-4C43-3A44-A5B0-0B06B8CA9BA0}" type="parTrans" cxnId="{72016510-3247-8A4B-A842-ACA6EA00AA28}">
      <dgm:prSet/>
      <dgm:spPr/>
      <dgm:t>
        <a:bodyPr/>
        <a:lstStyle/>
        <a:p>
          <a:endParaRPr lang="en-US"/>
        </a:p>
      </dgm:t>
    </dgm:pt>
    <dgm:pt modelId="{3C0226E8-D831-3D4B-96B1-1DAD2D6729BA}" type="sibTrans" cxnId="{72016510-3247-8A4B-A842-ACA6EA00AA28}">
      <dgm:prSet/>
      <dgm:spPr/>
      <dgm:t>
        <a:bodyPr/>
        <a:lstStyle/>
        <a:p>
          <a:endParaRPr lang="en-US"/>
        </a:p>
      </dgm:t>
    </dgm:pt>
    <dgm:pt modelId="{4F7017F1-62BE-5440-A1B4-40B7645E42D0}" type="pres">
      <dgm:prSet presAssocID="{8FF9F58E-2337-9D45-B544-2C504BD469E6}" presName="Name0" presStyleCnt="0">
        <dgm:presLayoutVars>
          <dgm:dir/>
          <dgm:animLvl val="lvl"/>
          <dgm:resizeHandles val="exact"/>
        </dgm:presLayoutVars>
      </dgm:prSet>
      <dgm:spPr/>
    </dgm:pt>
    <dgm:pt modelId="{027C8D19-7A40-5E48-AF9B-FBD87D948B14}" type="pres">
      <dgm:prSet presAssocID="{95E96345-D19E-334F-A630-6983F92E6707}" presName="Name8" presStyleCnt="0"/>
      <dgm:spPr/>
    </dgm:pt>
    <dgm:pt modelId="{79BBCB7C-1878-A946-9083-3ED04BE030E1}" type="pres">
      <dgm:prSet presAssocID="{95E96345-D19E-334F-A630-6983F92E670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6711-6EC7-C645-95C1-BEED1207425E}" type="pres">
      <dgm:prSet presAssocID="{95E96345-D19E-334F-A630-6983F92E67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8287-7107-0A4E-BD85-CB3D28CF76FB}" type="pres">
      <dgm:prSet presAssocID="{CC6335E4-315C-2646-9DFC-82900C3E6A39}" presName="Name8" presStyleCnt="0"/>
      <dgm:spPr/>
    </dgm:pt>
    <dgm:pt modelId="{9DBF5444-2E7C-234C-8C11-F077EE99E76D}" type="pres">
      <dgm:prSet presAssocID="{CC6335E4-315C-2646-9DFC-82900C3E6A39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D8CD-5D0F-134B-AB2E-DD2E8CDDC90B}" type="pres">
      <dgm:prSet presAssocID="{CC6335E4-315C-2646-9DFC-82900C3E6A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2BD-8F38-514A-BF19-6463AC32E7D2}" type="pres">
      <dgm:prSet presAssocID="{E9A5E302-CA00-DD4B-B4B0-2E624F8BBFE4}" presName="Name8" presStyleCnt="0"/>
      <dgm:spPr/>
    </dgm:pt>
    <dgm:pt modelId="{9EBB8D46-5481-964B-89B9-1739C169EE17}" type="pres">
      <dgm:prSet presAssocID="{E9A5E302-CA00-DD4B-B4B0-2E624F8BBFE4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45D57-C3B9-D74A-BF8E-B857329216CC}" type="pres">
      <dgm:prSet presAssocID="{E9A5E302-CA00-DD4B-B4B0-2E624F8BBF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94E8F-AE9A-D94F-8373-2A31FCF95F98}" type="pres">
      <dgm:prSet presAssocID="{54E3AE54-4ED9-154E-93E3-8B2F64B21F14}" presName="Name8" presStyleCnt="0"/>
      <dgm:spPr/>
    </dgm:pt>
    <dgm:pt modelId="{0EE6E1DE-64E0-7F40-9C42-9BF1568666FA}" type="pres">
      <dgm:prSet presAssocID="{54E3AE54-4ED9-154E-93E3-8B2F64B21F14}" presName="level" presStyleLbl="node1" presStyleIdx="3" presStyleCnt="7" custLinFactNeighborY="-14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F2B12-DFA7-DA48-965F-C2D030A7663F}" type="pres">
      <dgm:prSet presAssocID="{54E3AE54-4ED9-154E-93E3-8B2F64B21F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B0B0-1952-6A4E-9105-4A89D40C5F43}" type="pres">
      <dgm:prSet presAssocID="{D97DAE38-E55F-474D-A929-778BE9C12F8C}" presName="Name8" presStyleCnt="0"/>
      <dgm:spPr/>
    </dgm:pt>
    <dgm:pt modelId="{5F57FEE0-970D-9240-B63A-6FA5D6F3FCBA}" type="pres">
      <dgm:prSet presAssocID="{D97DAE38-E55F-474D-A929-778BE9C12F8C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809D8-64DB-8047-8E7E-9CC66DC42BD2}" type="pres">
      <dgm:prSet presAssocID="{D97DAE38-E55F-474D-A929-778BE9C12F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8F211-87F0-2B40-8491-B47534E1B54A}" type="pres">
      <dgm:prSet presAssocID="{30F8C7EB-1FD6-DC49-947A-DDF87F91BBDD}" presName="Name8" presStyleCnt="0"/>
      <dgm:spPr/>
    </dgm:pt>
    <dgm:pt modelId="{CBB5C671-DCBB-AC4A-8EA2-41A8E9E65F7F}" type="pres">
      <dgm:prSet presAssocID="{30F8C7EB-1FD6-DC49-947A-DDF87F91BBDD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DEDCA-22AF-D24B-9F35-72C8D195C334}" type="pres">
      <dgm:prSet presAssocID="{30F8C7EB-1FD6-DC49-947A-DDF87F91BB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4DB6-CB4B-DE43-90E5-8E9CDD959C88}" type="pres">
      <dgm:prSet presAssocID="{DE289168-B2C4-C240-960F-88D6FEA078FB}" presName="Name8" presStyleCnt="0"/>
      <dgm:spPr/>
    </dgm:pt>
    <dgm:pt modelId="{23A17AE2-38C9-0B48-BC3C-A29FD2BA8BF6}" type="pres">
      <dgm:prSet presAssocID="{DE289168-B2C4-C240-960F-88D6FEA078FB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0D86E-1502-634C-87EE-1D0C0F7904F1}" type="pres">
      <dgm:prSet presAssocID="{DE289168-B2C4-C240-960F-88D6FEA07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8657C4-C7A6-AF4F-9380-594F3F8F92E8}" type="presOf" srcId="{DE289168-B2C4-C240-960F-88D6FEA078FB}" destId="{23A17AE2-38C9-0B48-BC3C-A29FD2BA8BF6}" srcOrd="0" destOrd="0" presId="urn:microsoft.com/office/officeart/2005/8/layout/pyramid1"/>
    <dgm:cxn modelId="{467C8486-6F3A-ED4A-87CC-69EFF7E2D020}" srcId="{8FF9F58E-2337-9D45-B544-2C504BD469E6}" destId="{54E3AE54-4ED9-154E-93E3-8B2F64B21F14}" srcOrd="3" destOrd="0" parTransId="{AB871097-C809-C241-B795-10F2AE4C40EE}" sibTransId="{8C3C2107-A3A0-6C4C-AFEC-163D2EF6E429}"/>
    <dgm:cxn modelId="{DEFB838E-2801-C94D-821D-E8B0F1D204E1}" type="presOf" srcId="{30F8C7EB-1FD6-DC49-947A-DDF87F91BBDD}" destId="{CBB5C671-DCBB-AC4A-8EA2-41A8E9E65F7F}" srcOrd="0" destOrd="0" presId="urn:microsoft.com/office/officeart/2005/8/layout/pyramid1"/>
    <dgm:cxn modelId="{121001EB-0E68-2347-A358-5F5ED25C550B}" type="presOf" srcId="{54E3AE54-4ED9-154E-93E3-8B2F64B21F14}" destId="{0EE6E1DE-64E0-7F40-9C42-9BF1568666FA}" srcOrd="0" destOrd="0" presId="urn:microsoft.com/office/officeart/2005/8/layout/pyramid1"/>
    <dgm:cxn modelId="{2BA30792-36E7-0743-97FB-551AFCF840DE}" type="presOf" srcId="{CC6335E4-315C-2646-9DFC-82900C3E6A39}" destId="{B3CBD8CD-5D0F-134B-AB2E-DD2E8CDDC90B}" srcOrd="1" destOrd="0" presId="urn:microsoft.com/office/officeart/2005/8/layout/pyramid1"/>
    <dgm:cxn modelId="{39CC71C0-6C86-784B-A774-B4CC7E27CC12}" type="presOf" srcId="{54E3AE54-4ED9-154E-93E3-8B2F64B21F14}" destId="{0BCF2B12-DFA7-DA48-965F-C2D030A7663F}" srcOrd="1" destOrd="0" presId="urn:microsoft.com/office/officeart/2005/8/layout/pyramid1"/>
    <dgm:cxn modelId="{33007C71-41F3-D04E-9399-1CDC49BA433B}" type="presOf" srcId="{DE289168-B2C4-C240-960F-88D6FEA078FB}" destId="{2600D86E-1502-634C-87EE-1D0C0F7904F1}" srcOrd="1" destOrd="0" presId="urn:microsoft.com/office/officeart/2005/8/layout/pyramid1"/>
    <dgm:cxn modelId="{295A1E44-611E-3D40-97A8-04A333E36EF5}" srcId="{8FF9F58E-2337-9D45-B544-2C504BD469E6}" destId="{30F8C7EB-1FD6-DC49-947A-DDF87F91BBDD}" srcOrd="5" destOrd="0" parTransId="{DAEFCA32-E29D-3547-BAE9-C441EC007373}" sibTransId="{8A008CC9-34D8-C24A-BA6B-B0508B1713BA}"/>
    <dgm:cxn modelId="{F68135D1-3593-F14A-BE4B-A197BD65F371}" type="presOf" srcId="{30F8C7EB-1FD6-DC49-947A-DDF87F91BBDD}" destId="{360DEDCA-22AF-D24B-9F35-72C8D195C334}" srcOrd="1" destOrd="0" presId="urn:microsoft.com/office/officeart/2005/8/layout/pyramid1"/>
    <dgm:cxn modelId="{DD1BD5CB-B5A3-7148-93D0-41E45E4B2FDC}" srcId="{8FF9F58E-2337-9D45-B544-2C504BD469E6}" destId="{95E96345-D19E-334F-A630-6983F92E6707}" srcOrd="0" destOrd="0" parTransId="{4739F23E-2319-A444-8605-FC1D121E835F}" sibTransId="{8AA839DB-70B3-9C4D-BFCE-92CB6BBCF392}"/>
    <dgm:cxn modelId="{72016510-3247-8A4B-A842-ACA6EA00AA28}" srcId="{8FF9F58E-2337-9D45-B544-2C504BD469E6}" destId="{DE289168-B2C4-C240-960F-88D6FEA078FB}" srcOrd="6" destOrd="0" parTransId="{60C3BF2B-4C43-3A44-A5B0-0B06B8CA9BA0}" sibTransId="{3C0226E8-D831-3D4B-96B1-1DAD2D6729BA}"/>
    <dgm:cxn modelId="{210C67C1-D450-AD43-84A0-88281DFFE706}" type="presOf" srcId="{CC6335E4-315C-2646-9DFC-82900C3E6A39}" destId="{9DBF5444-2E7C-234C-8C11-F077EE99E76D}" srcOrd="0" destOrd="0" presId="urn:microsoft.com/office/officeart/2005/8/layout/pyramid1"/>
    <dgm:cxn modelId="{1B0181EF-75F1-DE48-BC98-6FFAD920F4CB}" srcId="{8FF9F58E-2337-9D45-B544-2C504BD469E6}" destId="{CC6335E4-315C-2646-9DFC-82900C3E6A39}" srcOrd="1" destOrd="0" parTransId="{DF851287-FE8B-F34A-B4A1-0CEF2B4D3D21}" sibTransId="{3EAF6B77-FCE2-3445-BD47-A13406A2C218}"/>
    <dgm:cxn modelId="{E99E4B0D-E3F0-7449-A6A4-EB93A04B7DF1}" srcId="{8FF9F58E-2337-9D45-B544-2C504BD469E6}" destId="{E9A5E302-CA00-DD4B-B4B0-2E624F8BBFE4}" srcOrd="2" destOrd="0" parTransId="{2DEA36AF-F56B-E34F-8237-8946EC8573C1}" sibTransId="{DDF385E1-528E-FD4F-BECE-396B9327B261}"/>
    <dgm:cxn modelId="{E7C28363-CCFE-4F41-A9C4-98CED46421F4}" type="presOf" srcId="{D97DAE38-E55F-474D-A929-778BE9C12F8C}" destId="{DE0809D8-64DB-8047-8E7E-9CC66DC42BD2}" srcOrd="1" destOrd="0" presId="urn:microsoft.com/office/officeart/2005/8/layout/pyramid1"/>
    <dgm:cxn modelId="{1127F88B-432E-FD45-8A8A-E600C7C8E183}" type="presOf" srcId="{8FF9F58E-2337-9D45-B544-2C504BD469E6}" destId="{4F7017F1-62BE-5440-A1B4-40B7645E42D0}" srcOrd="0" destOrd="0" presId="urn:microsoft.com/office/officeart/2005/8/layout/pyramid1"/>
    <dgm:cxn modelId="{4591C6A2-B503-4C4E-B00B-E31863B2B953}" type="presOf" srcId="{95E96345-D19E-334F-A630-6983F92E6707}" destId="{74BB6711-6EC7-C645-95C1-BEED1207425E}" srcOrd="1" destOrd="0" presId="urn:microsoft.com/office/officeart/2005/8/layout/pyramid1"/>
    <dgm:cxn modelId="{1DC2DD8C-27F0-DD4E-9D8F-1559269E5FA5}" type="presOf" srcId="{95E96345-D19E-334F-A630-6983F92E6707}" destId="{79BBCB7C-1878-A946-9083-3ED04BE030E1}" srcOrd="0" destOrd="0" presId="urn:microsoft.com/office/officeart/2005/8/layout/pyramid1"/>
    <dgm:cxn modelId="{B0F1B4C6-C32C-AF47-B3B3-4CAF3D23AC0D}" type="presOf" srcId="{E9A5E302-CA00-DD4B-B4B0-2E624F8BBFE4}" destId="{9EBB8D46-5481-964B-89B9-1739C169EE17}" srcOrd="0" destOrd="0" presId="urn:microsoft.com/office/officeart/2005/8/layout/pyramid1"/>
    <dgm:cxn modelId="{B3AAB271-572D-8343-8676-733100EEECED}" type="presOf" srcId="{E9A5E302-CA00-DD4B-B4B0-2E624F8BBFE4}" destId="{90445D57-C3B9-D74A-BF8E-B857329216CC}" srcOrd="1" destOrd="0" presId="urn:microsoft.com/office/officeart/2005/8/layout/pyramid1"/>
    <dgm:cxn modelId="{E831ADFA-7941-5348-B7E6-E0E8DF9AA783}" srcId="{8FF9F58E-2337-9D45-B544-2C504BD469E6}" destId="{D97DAE38-E55F-474D-A929-778BE9C12F8C}" srcOrd="4" destOrd="0" parTransId="{850578E6-AF09-0748-AF71-675802641F00}" sibTransId="{39CF1AED-DC93-204D-807E-3026CD5AD197}"/>
    <dgm:cxn modelId="{5DDD7727-8CB2-F547-B115-CF1E4DF6E881}" type="presOf" srcId="{D97DAE38-E55F-474D-A929-778BE9C12F8C}" destId="{5F57FEE0-970D-9240-B63A-6FA5D6F3FCBA}" srcOrd="0" destOrd="0" presId="urn:microsoft.com/office/officeart/2005/8/layout/pyramid1"/>
    <dgm:cxn modelId="{89ABBF84-07FA-A343-9690-9AFD088C3B0C}" type="presParOf" srcId="{4F7017F1-62BE-5440-A1B4-40B7645E42D0}" destId="{027C8D19-7A40-5E48-AF9B-FBD87D948B14}" srcOrd="0" destOrd="0" presId="urn:microsoft.com/office/officeart/2005/8/layout/pyramid1"/>
    <dgm:cxn modelId="{4D7FB1E5-0215-AB4D-BE4F-3B354A69B24A}" type="presParOf" srcId="{027C8D19-7A40-5E48-AF9B-FBD87D948B14}" destId="{79BBCB7C-1878-A946-9083-3ED04BE030E1}" srcOrd="0" destOrd="0" presId="urn:microsoft.com/office/officeart/2005/8/layout/pyramid1"/>
    <dgm:cxn modelId="{4EEEAE87-80E7-5F44-B099-DE7F2ED9DA3B}" type="presParOf" srcId="{027C8D19-7A40-5E48-AF9B-FBD87D948B14}" destId="{74BB6711-6EC7-C645-95C1-BEED1207425E}" srcOrd="1" destOrd="0" presId="urn:microsoft.com/office/officeart/2005/8/layout/pyramid1"/>
    <dgm:cxn modelId="{B67C9039-0CEA-9143-B6E6-EB3E36334822}" type="presParOf" srcId="{4F7017F1-62BE-5440-A1B4-40B7645E42D0}" destId="{EF7E8287-7107-0A4E-BD85-CB3D28CF76FB}" srcOrd="1" destOrd="0" presId="urn:microsoft.com/office/officeart/2005/8/layout/pyramid1"/>
    <dgm:cxn modelId="{8E2D6216-2028-3742-B9AD-79D0D1F0F6BA}" type="presParOf" srcId="{EF7E8287-7107-0A4E-BD85-CB3D28CF76FB}" destId="{9DBF5444-2E7C-234C-8C11-F077EE99E76D}" srcOrd="0" destOrd="0" presId="urn:microsoft.com/office/officeart/2005/8/layout/pyramid1"/>
    <dgm:cxn modelId="{F4B6158F-A84E-E74C-99F3-06DE65ABB4AB}" type="presParOf" srcId="{EF7E8287-7107-0A4E-BD85-CB3D28CF76FB}" destId="{B3CBD8CD-5D0F-134B-AB2E-DD2E8CDDC90B}" srcOrd="1" destOrd="0" presId="urn:microsoft.com/office/officeart/2005/8/layout/pyramid1"/>
    <dgm:cxn modelId="{2E0BDE1B-7C77-9142-A674-3B91711583F8}" type="presParOf" srcId="{4F7017F1-62BE-5440-A1B4-40B7645E42D0}" destId="{2DAC82BD-8F38-514A-BF19-6463AC32E7D2}" srcOrd="2" destOrd="0" presId="urn:microsoft.com/office/officeart/2005/8/layout/pyramid1"/>
    <dgm:cxn modelId="{4FDDDB93-3397-6148-B68F-CD2BA6454ED3}" type="presParOf" srcId="{2DAC82BD-8F38-514A-BF19-6463AC32E7D2}" destId="{9EBB8D46-5481-964B-89B9-1739C169EE17}" srcOrd="0" destOrd="0" presId="urn:microsoft.com/office/officeart/2005/8/layout/pyramid1"/>
    <dgm:cxn modelId="{FE4391B5-1B7A-2040-A468-4D791E0A715B}" type="presParOf" srcId="{2DAC82BD-8F38-514A-BF19-6463AC32E7D2}" destId="{90445D57-C3B9-D74A-BF8E-B857329216CC}" srcOrd="1" destOrd="0" presId="urn:microsoft.com/office/officeart/2005/8/layout/pyramid1"/>
    <dgm:cxn modelId="{75D5CDE6-1027-0A48-80FE-3D8D6A3185A3}" type="presParOf" srcId="{4F7017F1-62BE-5440-A1B4-40B7645E42D0}" destId="{50094E8F-AE9A-D94F-8373-2A31FCF95F98}" srcOrd="3" destOrd="0" presId="urn:microsoft.com/office/officeart/2005/8/layout/pyramid1"/>
    <dgm:cxn modelId="{2AFCECAC-424E-F74E-9E8A-5547E5F8FCAE}" type="presParOf" srcId="{50094E8F-AE9A-D94F-8373-2A31FCF95F98}" destId="{0EE6E1DE-64E0-7F40-9C42-9BF1568666FA}" srcOrd="0" destOrd="0" presId="urn:microsoft.com/office/officeart/2005/8/layout/pyramid1"/>
    <dgm:cxn modelId="{D27E021F-AF7E-7945-A5B1-1B0411DA5DC7}" type="presParOf" srcId="{50094E8F-AE9A-D94F-8373-2A31FCF95F98}" destId="{0BCF2B12-DFA7-DA48-965F-C2D030A7663F}" srcOrd="1" destOrd="0" presId="urn:microsoft.com/office/officeart/2005/8/layout/pyramid1"/>
    <dgm:cxn modelId="{32EE6069-DD06-BE4F-A712-D726A9F7F973}" type="presParOf" srcId="{4F7017F1-62BE-5440-A1B4-40B7645E42D0}" destId="{7E54B0B0-1952-6A4E-9105-4A89D40C5F43}" srcOrd="4" destOrd="0" presId="urn:microsoft.com/office/officeart/2005/8/layout/pyramid1"/>
    <dgm:cxn modelId="{F1A82CDC-F435-3D47-AB9B-33861EE33AD8}" type="presParOf" srcId="{7E54B0B0-1952-6A4E-9105-4A89D40C5F43}" destId="{5F57FEE0-970D-9240-B63A-6FA5D6F3FCBA}" srcOrd="0" destOrd="0" presId="urn:microsoft.com/office/officeart/2005/8/layout/pyramid1"/>
    <dgm:cxn modelId="{649BD577-F7BE-F348-9499-804EB9708A9C}" type="presParOf" srcId="{7E54B0B0-1952-6A4E-9105-4A89D40C5F43}" destId="{DE0809D8-64DB-8047-8E7E-9CC66DC42BD2}" srcOrd="1" destOrd="0" presId="urn:microsoft.com/office/officeart/2005/8/layout/pyramid1"/>
    <dgm:cxn modelId="{C43E7DB2-E07F-FA48-B8A1-496D311EAC16}" type="presParOf" srcId="{4F7017F1-62BE-5440-A1B4-40B7645E42D0}" destId="{A138F211-87F0-2B40-8491-B47534E1B54A}" srcOrd="5" destOrd="0" presId="urn:microsoft.com/office/officeart/2005/8/layout/pyramid1"/>
    <dgm:cxn modelId="{95630089-DA9E-0541-80E4-277A80D181C1}" type="presParOf" srcId="{A138F211-87F0-2B40-8491-B47534E1B54A}" destId="{CBB5C671-DCBB-AC4A-8EA2-41A8E9E65F7F}" srcOrd="0" destOrd="0" presId="urn:microsoft.com/office/officeart/2005/8/layout/pyramid1"/>
    <dgm:cxn modelId="{66FD2B62-6ADD-0B40-8662-397EB5E7732F}" type="presParOf" srcId="{A138F211-87F0-2B40-8491-B47534E1B54A}" destId="{360DEDCA-22AF-D24B-9F35-72C8D195C334}" srcOrd="1" destOrd="0" presId="urn:microsoft.com/office/officeart/2005/8/layout/pyramid1"/>
    <dgm:cxn modelId="{2982FE4F-FD78-AF4D-989B-2AB28F16D35D}" type="presParOf" srcId="{4F7017F1-62BE-5440-A1B4-40B7645E42D0}" destId="{B1184DB6-CB4B-DE43-90E5-8E9CDD959C88}" srcOrd="6" destOrd="0" presId="urn:microsoft.com/office/officeart/2005/8/layout/pyramid1"/>
    <dgm:cxn modelId="{B7F5CDAD-A501-BE4A-A9EA-45ECB924D9A2}" type="presParOf" srcId="{B1184DB6-CB4B-DE43-90E5-8E9CDD959C88}" destId="{23A17AE2-38C9-0B48-BC3C-A29FD2BA8BF6}" srcOrd="0" destOrd="0" presId="urn:microsoft.com/office/officeart/2005/8/layout/pyramid1"/>
    <dgm:cxn modelId="{92E5E575-F1C5-E846-9AF1-03326DB17A0B}" type="presParOf" srcId="{B1184DB6-CB4B-DE43-90E5-8E9CDD959C88}" destId="{2600D86E-1502-634C-87EE-1D0C0F7904F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9F58E-2337-9D45-B544-2C504BD469E6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95E96345-D19E-334F-A630-6983F92E6707}">
      <dgm:prSet phldrT="[Text]"/>
      <dgm:spPr/>
      <dgm:t>
        <a:bodyPr/>
        <a:lstStyle/>
        <a:p>
          <a:endParaRPr lang="en-US" dirty="0"/>
        </a:p>
      </dgm:t>
    </dgm:pt>
    <dgm:pt modelId="{4739F23E-2319-A444-8605-FC1D121E835F}" type="parTrans" cxnId="{DD1BD5CB-B5A3-7148-93D0-41E45E4B2FDC}">
      <dgm:prSet/>
      <dgm:spPr/>
      <dgm:t>
        <a:bodyPr/>
        <a:lstStyle/>
        <a:p>
          <a:endParaRPr lang="en-US"/>
        </a:p>
      </dgm:t>
    </dgm:pt>
    <dgm:pt modelId="{8AA839DB-70B3-9C4D-BFCE-92CB6BBCF392}" type="sibTrans" cxnId="{DD1BD5CB-B5A3-7148-93D0-41E45E4B2FDC}">
      <dgm:prSet/>
      <dgm:spPr/>
      <dgm:t>
        <a:bodyPr/>
        <a:lstStyle/>
        <a:p>
          <a:endParaRPr lang="en-US"/>
        </a:p>
      </dgm:t>
    </dgm:pt>
    <dgm:pt modelId="{CC6335E4-315C-2646-9DFC-82900C3E6A39}">
      <dgm:prSet phldrT="[Text]"/>
      <dgm:spPr/>
      <dgm:t>
        <a:bodyPr/>
        <a:lstStyle/>
        <a:p>
          <a:r>
            <a:rPr lang="en-US" dirty="0" smtClean="0"/>
            <a:t>L1 Data</a:t>
          </a:r>
          <a:br>
            <a:rPr lang="en-US" dirty="0" smtClean="0"/>
          </a:br>
          <a:r>
            <a:rPr lang="en-US" dirty="0" smtClean="0"/>
            <a:t>cache</a:t>
          </a:r>
          <a:endParaRPr lang="en-US" dirty="0"/>
        </a:p>
      </dgm:t>
    </dgm:pt>
    <dgm:pt modelId="{DF851287-FE8B-F34A-B4A1-0CEF2B4D3D21}" type="parTrans" cxnId="{1B0181EF-75F1-DE48-BC98-6FFAD920F4CB}">
      <dgm:prSet/>
      <dgm:spPr/>
      <dgm:t>
        <a:bodyPr/>
        <a:lstStyle/>
        <a:p>
          <a:endParaRPr lang="en-US"/>
        </a:p>
      </dgm:t>
    </dgm:pt>
    <dgm:pt modelId="{3EAF6B77-FCE2-3445-BD47-A13406A2C218}" type="sibTrans" cxnId="{1B0181EF-75F1-DE48-BC98-6FFAD920F4CB}">
      <dgm:prSet/>
      <dgm:spPr/>
      <dgm:t>
        <a:bodyPr/>
        <a:lstStyle/>
        <a:p>
          <a:endParaRPr lang="en-US"/>
        </a:p>
      </dgm:t>
    </dgm:pt>
    <dgm:pt modelId="{E9A5E302-CA00-DD4B-B4B0-2E624F8BBFE4}">
      <dgm:prSet phldrT="[Text]"/>
      <dgm:spPr/>
      <dgm:t>
        <a:bodyPr/>
        <a:lstStyle/>
        <a:p>
          <a:r>
            <a:rPr lang="en-US" dirty="0" smtClean="0"/>
            <a:t>L2 Data cache</a:t>
          </a:r>
          <a:endParaRPr lang="en-US" dirty="0"/>
        </a:p>
      </dgm:t>
    </dgm:pt>
    <dgm:pt modelId="{2DEA36AF-F56B-E34F-8237-8946EC8573C1}" type="parTrans" cxnId="{E99E4B0D-E3F0-7449-A6A4-EB93A04B7DF1}">
      <dgm:prSet/>
      <dgm:spPr/>
      <dgm:t>
        <a:bodyPr/>
        <a:lstStyle/>
        <a:p>
          <a:endParaRPr lang="en-US"/>
        </a:p>
      </dgm:t>
    </dgm:pt>
    <dgm:pt modelId="{DDF385E1-528E-FD4F-BECE-396B9327B261}" type="sibTrans" cxnId="{E99E4B0D-E3F0-7449-A6A4-EB93A04B7DF1}">
      <dgm:prSet/>
      <dgm:spPr/>
      <dgm:t>
        <a:bodyPr/>
        <a:lstStyle/>
        <a:p>
          <a:endParaRPr lang="en-US"/>
        </a:p>
      </dgm:t>
    </dgm:pt>
    <dgm:pt modelId="{54E3AE54-4ED9-154E-93E3-8B2F64B21F14}">
      <dgm:prSet/>
      <dgm:spPr/>
      <dgm:t>
        <a:bodyPr/>
        <a:lstStyle/>
        <a:p>
          <a:r>
            <a:rPr lang="en-US" dirty="0" smtClean="0"/>
            <a:t>Unified Instr. &amp; Data L3 cache (von Neumann)</a:t>
          </a:r>
          <a:endParaRPr lang="en-US" dirty="0"/>
        </a:p>
      </dgm:t>
    </dgm:pt>
    <dgm:pt modelId="{AB871097-C809-C241-B795-10F2AE4C40EE}" type="parTrans" cxnId="{467C8486-6F3A-ED4A-87CC-69EFF7E2D020}">
      <dgm:prSet/>
      <dgm:spPr/>
      <dgm:t>
        <a:bodyPr/>
        <a:lstStyle/>
        <a:p>
          <a:endParaRPr lang="en-US"/>
        </a:p>
      </dgm:t>
    </dgm:pt>
    <dgm:pt modelId="{8C3C2107-A3A0-6C4C-AFEC-163D2EF6E429}" type="sibTrans" cxnId="{467C8486-6F3A-ED4A-87CC-69EFF7E2D020}">
      <dgm:prSet/>
      <dgm:spPr/>
      <dgm:t>
        <a:bodyPr/>
        <a:lstStyle/>
        <a:p>
          <a:endParaRPr lang="en-US"/>
        </a:p>
      </dgm:t>
    </dgm:pt>
    <dgm:pt modelId="{D97DAE38-E55F-474D-A929-778BE9C12F8C}">
      <dgm:prSet/>
      <dgm:spPr/>
      <dgm:t>
        <a:bodyPr/>
        <a:lstStyle/>
        <a:p>
          <a:r>
            <a:rPr lang="en-US" dirty="0" smtClean="0"/>
            <a:t>Unified main memory</a:t>
          </a:r>
          <a:endParaRPr lang="en-US" dirty="0"/>
        </a:p>
      </dgm:t>
    </dgm:pt>
    <dgm:pt modelId="{850578E6-AF09-0748-AF71-675802641F00}" type="parTrans" cxnId="{E831ADFA-7941-5348-B7E6-E0E8DF9AA783}">
      <dgm:prSet/>
      <dgm:spPr/>
      <dgm:t>
        <a:bodyPr/>
        <a:lstStyle/>
        <a:p>
          <a:endParaRPr lang="en-US"/>
        </a:p>
      </dgm:t>
    </dgm:pt>
    <dgm:pt modelId="{39CF1AED-DC93-204D-807E-3026CD5AD197}" type="sibTrans" cxnId="{E831ADFA-7941-5348-B7E6-E0E8DF9AA783}">
      <dgm:prSet/>
      <dgm:spPr/>
      <dgm:t>
        <a:bodyPr/>
        <a:lstStyle/>
        <a:p>
          <a:endParaRPr lang="en-US"/>
        </a:p>
      </dgm:t>
    </dgm:pt>
    <dgm:pt modelId="{30F8C7EB-1FD6-DC49-947A-DDF87F91BBDD}">
      <dgm:prSet/>
      <dgm:spPr/>
      <dgm:t>
        <a:bodyPr/>
        <a:lstStyle/>
        <a:p>
          <a:r>
            <a:rPr lang="en-US" dirty="0" smtClean="0"/>
            <a:t>Unified local disk(s) and/or SSD</a:t>
          </a:r>
          <a:endParaRPr lang="en-US" dirty="0"/>
        </a:p>
      </dgm:t>
    </dgm:pt>
    <dgm:pt modelId="{DAEFCA32-E29D-3547-BAE9-C441EC007373}" type="parTrans" cxnId="{295A1E44-611E-3D40-97A8-04A333E36EF5}">
      <dgm:prSet/>
      <dgm:spPr/>
      <dgm:t>
        <a:bodyPr/>
        <a:lstStyle/>
        <a:p>
          <a:endParaRPr lang="en-US"/>
        </a:p>
      </dgm:t>
    </dgm:pt>
    <dgm:pt modelId="{8A008CC9-34D8-C24A-BA6B-B0508B1713BA}" type="sibTrans" cxnId="{295A1E44-611E-3D40-97A8-04A333E36EF5}">
      <dgm:prSet/>
      <dgm:spPr/>
      <dgm:t>
        <a:bodyPr/>
        <a:lstStyle/>
        <a:p>
          <a:endParaRPr lang="en-US"/>
        </a:p>
      </dgm:t>
    </dgm:pt>
    <dgm:pt modelId="{DE289168-B2C4-C240-960F-88D6FEA078FB}">
      <dgm:prSet/>
      <dgm:spPr/>
      <dgm:t>
        <a:bodyPr/>
        <a:lstStyle/>
        <a:p>
          <a:r>
            <a:rPr lang="en-US" dirty="0" smtClean="0"/>
            <a:t>Unified remote storage, remote in time (a massive and slow technology) and/or spatial location (the “Cloud”)</a:t>
          </a:r>
          <a:endParaRPr lang="en-US" dirty="0"/>
        </a:p>
      </dgm:t>
    </dgm:pt>
    <dgm:pt modelId="{60C3BF2B-4C43-3A44-A5B0-0B06B8CA9BA0}" type="parTrans" cxnId="{72016510-3247-8A4B-A842-ACA6EA00AA28}">
      <dgm:prSet/>
      <dgm:spPr/>
      <dgm:t>
        <a:bodyPr/>
        <a:lstStyle/>
        <a:p>
          <a:endParaRPr lang="en-US"/>
        </a:p>
      </dgm:t>
    </dgm:pt>
    <dgm:pt modelId="{3C0226E8-D831-3D4B-96B1-1DAD2D6729BA}" type="sibTrans" cxnId="{72016510-3247-8A4B-A842-ACA6EA00AA28}">
      <dgm:prSet/>
      <dgm:spPr/>
      <dgm:t>
        <a:bodyPr/>
        <a:lstStyle/>
        <a:p>
          <a:endParaRPr lang="en-US"/>
        </a:p>
      </dgm:t>
    </dgm:pt>
    <dgm:pt modelId="{4F7017F1-62BE-5440-A1B4-40B7645E42D0}" type="pres">
      <dgm:prSet presAssocID="{8FF9F58E-2337-9D45-B544-2C504BD469E6}" presName="Name0" presStyleCnt="0">
        <dgm:presLayoutVars>
          <dgm:dir/>
          <dgm:animLvl val="lvl"/>
          <dgm:resizeHandles val="exact"/>
        </dgm:presLayoutVars>
      </dgm:prSet>
      <dgm:spPr/>
    </dgm:pt>
    <dgm:pt modelId="{027C8D19-7A40-5E48-AF9B-FBD87D948B14}" type="pres">
      <dgm:prSet presAssocID="{95E96345-D19E-334F-A630-6983F92E6707}" presName="Name8" presStyleCnt="0"/>
      <dgm:spPr/>
    </dgm:pt>
    <dgm:pt modelId="{79BBCB7C-1878-A946-9083-3ED04BE030E1}" type="pres">
      <dgm:prSet presAssocID="{95E96345-D19E-334F-A630-6983F92E670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B6711-6EC7-C645-95C1-BEED1207425E}" type="pres">
      <dgm:prSet presAssocID="{95E96345-D19E-334F-A630-6983F92E67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E8287-7107-0A4E-BD85-CB3D28CF76FB}" type="pres">
      <dgm:prSet presAssocID="{CC6335E4-315C-2646-9DFC-82900C3E6A39}" presName="Name8" presStyleCnt="0"/>
      <dgm:spPr/>
    </dgm:pt>
    <dgm:pt modelId="{9DBF5444-2E7C-234C-8C11-F077EE99E76D}" type="pres">
      <dgm:prSet presAssocID="{CC6335E4-315C-2646-9DFC-82900C3E6A39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BD8CD-5D0F-134B-AB2E-DD2E8CDDC90B}" type="pres">
      <dgm:prSet presAssocID="{CC6335E4-315C-2646-9DFC-82900C3E6A3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C82BD-8F38-514A-BF19-6463AC32E7D2}" type="pres">
      <dgm:prSet presAssocID="{E9A5E302-CA00-DD4B-B4B0-2E624F8BBFE4}" presName="Name8" presStyleCnt="0"/>
      <dgm:spPr/>
    </dgm:pt>
    <dgm:pt modelId="{9EBB8D46-5481-964B-89B9-1739C169EE17}" type="pres">
      <dgm:prSet presAssocID="{E9A5E302-CA00-DD4B-B4B0-2E624F8BBFE4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45D57-C3B9-D74A-BF8E-B857329216CC}" type="pres">
      <dgm:prSet presAssocID="{E9A5E302-CA00-DD4B-B4B0-2E624F8BBFE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94E8F-AE9A-D94F-8373-2A31FCF95F98}" type="pres">
      <dgm:prSet presAssocID="{54E3AE54-4ED9-154E-93E3-8B2F64B21F14}" presName="Name8" presStyleCnt="0"/>
      <dgm:spPr/>
    </dgm:pt>
    <dgm:pt modelId="{0EE6E1DE-64E0-7F40-9C42-9BF1568666FA}" type="pres">
      <dgm:prSet presAssocID="{54E3AE54-4ED9-154E-93E3-8B2F64B21F14}" presName="level" presStyleLbl="node1" presStyleIdx="3" presStyleCnt="7" custLinFactNeighborX="28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F2B12-DFA7-DA48-965F-C2D030A7663F}" type="pres">
      <dgm:prSet presAssocID="{54E3AE54-4ED9-154E-93E3-8B2F64B21F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4B0B0-1952-6A4E-9105-4A89D40C5F43}" type="pres">
      <dgm:prSet presAssocID="{D97DAE38-E55F-474D-A929-778BE9C12F8C}" presName="Name8" presStyleCnt="0"/>
      <dgm:spPr/>
    </dgm:pt>
    <dgm:pt modelId="{5F57FEE0-970D-9240-B63A-6FA5D6F3FCBA}" type="pres">
      <dgm:prSet presAssocID="{D97DAE38-E55F-474D-A929-778BE9C12F8C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809D8-64DB-8047-8E7E-9CC66DC42BD2}" type="pres">
      <dgm:prSet presAssocID="{D97DAE38-E55F-474D-A929-778BE9C12F8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8F211-87F0-2B40-8491-B47534E1B54A}" type="pres">
      <dgm:prSet presAssocID="{30F8C7EB-1FD6-DC49-947A-DDF87F91BBDD}" presName="Name8" presStyleCnt="0"/>
      <dgm:spPr/>
    </dgm:pt>
    <dgm:pt modelId="{CBB5C671-DCBB-AC4A-8EA2-41A8E9E65F7F}" type="pres">
      <dgm:prSet presAssocID="{30F8C7EB-1FD6-DC49-947A-DDF87F91BBDD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DEDCA-22AF-D24B-9F35-72C8D195C334}" type="pres">
      <dgm:prSet presAssocID="{30F8C7EB-1FD6-DC49-947A-DDF87F91BBD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4DB6-CB4B-DE43-90E5-8E9CDD959C88}" type="pres">
      <dgm:prSet presAssocID="{DE289168-B2C4-C240-960F-88D6FEA078FB}" presName="Name8" presStyleCnt="0"/>
      <dgm:spPr/>
    </dgm:pt>
    <dgm:pt modelId="{23A17AE2-38C9-0B48-BC3C-A29FD2BA8BF6}" type="pres">
      <dgm:prSet presAssocID="{DE289168-B2C4-C240-960F-88D6FEA078FB}" presName="level" presStyleLbl="node1" presStyleIdx="6" presStyleCnt="7" custLinFactNeighborX="1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0D86E-1502-634C-87EE-1D0C0F7904F1}" type="pres">
      <dgm:prSet presAssocID="{DE289168-B2C4-C240-960F-88D6FEA078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FDF614-B362-DA4C-8A89-DE4FD8F2A481}" type="presOf" srcId="{54E3AE54-4ED9-154E-93E3-8B2F64B21F14}" destId="{0BCF2B12-DFA7-DA48-965F-C2D030A7663F}" srcOrd="1" destOrd="0" presId="urn:microsoft.com/office/officeart/2005/8/layout/pyramid1"/>
    <dgm:cxn modelId="{01D28A37-7A94-A748-AF03-E52178CE98DE}" type="presOf" srcId="{54E3AE54-4ED9-154E-93E3-8B2F64B21F14}" destId="{0EE6E1DE-64E0-7F40-9C42-9BF1568666FA}" srcOrd="0" destOrd="0" presId="urn:microsoft.com/office/officeart/2005/8/layout/pyramid1"/>
    <dgm:cxn modelId="{0648DCCD-81CC-CA46-8493-ADB08AC8C74E}" type="presOf" srcId="{DE289168-B2C4-C240-960F-88D6FEA078FB}" destId="{2600D86E-1502-634C-87EE-1D0C0F7904F1}" srcOrd="1" destOrd="0" presId="urn:microsoft.com/office/officeart/2005/8/layout/pyramid1"/>
    <dgm:cxn modelId="{06C10125-A489-C04D-8C97-8DDA77D8705D}" type="presOf" srcId="{E9A5E302-CA00-DD4B-B4B0-2E624F8BBFE4}" destId="{9EBB8D46-5481-964B-89B9-1739C169EE17}" srcOrd="0" destOrd="0" presId="urn:microsoft.com/office/officeart/2005/8/layout/pyramid1"/>
    <dgm:cxn modelId="{51AFF702-4F78-D64A-86C5-D8366BCD20E3}" type="presOf" srcId="{CC6335E4-315C-2646-9DFC-82900C3E6A39}" destId="{9DBF5444-2E7C-234C-8C11-F077EE99E76D}" srcOrd="0" destOrd="0" presId="urn:microsoft.com/office/officeart/2005/8/layout/pyramid1"/>
    <dgm:cxn modelId="{467C8486-6F3A-ED4A-87CC-69EFF7E2D020}" srcId="{8FF9F58E-2337-9D45-B544-2C504BD469E6}" destId="{54E3AE54-4ED9-154E-93E3-8B2F64B21F14}" srcOrd="3" destOrd="0" parTransId="{AB871097-C809-C241-B795-10F2AE4C40EE}" sibTransId="{8C3C2107-A3A0-6C4C-AFEC-163D2EF6E429}"/>
    <dgm:cxn modelId="{C40720FB-B68F-CA40-82EF-6425ED2BF714}" type="presOf" srcId="{D97DAE38-E55F-474D-A929-778BE9C12F8C}" destId="{5F57FEE0-970D-9240-B63A-6FA5D6F3FCBA}" srcOrd="0" destOrd="0" presId="urn:microsoft.com/office/officeart/2005/8/layout/pyramid1"/>
    <dgm:cxn modelId="{97D62570-AB52-6A4D-B93A-23EF09E13178}" type="presOf" srcId="{E9A5E302-CA00-DD4B-B4B0-2E624F8BBFE4}" destId="{90445D57-C3B9-D74A-BF8E-B857329216CC}" srcOrd="1" destOrd="0" presId="urn:microsoft.com/office/officeart/2005/8/layout/pyramid1"/>
    <dgm:cxn modelId="{A413998B-EC96-E84E-9156-C69A39AA4CFF}" type="presOf" srcId="{D97DAE38-E55F-474D-A929-778BE9C12F8C}" destId="{DE0809D8-64DB-8047-8E7E-9CC66DC42BD2}" srcOrd="1" destOrd="0" presId="urn:microsoft.com/office/officeart/2005/8/layout/pyramid1"/>
    <dgm:cxn modelId="{1DF20949-8234-904D-B26F-BD907B8297EF}" type="presOf" srcId="{DE289168-B2C4-C240-960F-88D6FEA078FB}" destId="{23A17AE2-38C9-0B48-BC3C-A29FD2BA8BF6}" srcOrd="0" destOrd="0" presId="urn:microsoft.com/office/officeart/2005/8/layout/pyramid1"/>
    <dgm:cxn modelId="{295A1E44-611E-3D40-97A8-04A333E36EF5}" srcId="{8FF9F58E-2337-9D45-B544-2C504BD469E6}" destId="{30F8C7EB-1FD6-DC49-947A-DDF87F91BBDD}" srcOrd="5" destOrd="0" parTransId="{DAEFCA32-E29D-3547-BAE9-C441EC007373}" sibTransId="{8A008CC9-34D8-C24A-BA6B-B0508B1713BA}"/>
    <dgm:cxn modelId="{371E1D35-ED20-714D-B636-69BB2A0B075A}" type="presOf" srcId="{30F8C7EB-1FD6-DC49-947A-DDF87F91BBDD}" destId="{360DEDCA-22AF-D24B-9F35-72C8D195C334}" srcOrd="1" destOrd="0" presId="urn:microsoft.com/office/officeart/2005/8/layout/pyramid1"/>
    <dgm:cxn modelId="{DD1BD5CB-B5A3-7148-93D0-41E45E4B2FDC}" srcId="{8FF9F58E-2337-9D45-B544-2C504BD469E6}" destId="{95E96345-D19E-334F-A630-6983F92E6707}" srcOrd="0" destOrd="0" parTransId="{4739F23E-2319-A444-8605-FC1D121E835F}" sibTransId="{8AA839DB-70B3-9C4D-BFCE-92CB6BBCF392}"/>
    <dgm:cxn modelId="{72016510-3247-8A4B-A842-ACA6EA00AA28}" srcId="{8FF9F58E-2337-9D45-B544-2C504BD469E6}" destId="{DE289168-B2C4-C240-960F-88D6FEA078FB}" srcOrd="6" destOrd="0" parTransId="{60C3BF2B-4C43-3A44-A5B0-0B06B8CA9BA0}" sibTransId="{3C0226E8-D831-3D4B-96B1-1DAD2D6729BA}"/>
    <dgm:cxn modelId="{1B0181EF-75F1-DE48-BC98-6FFAD920F4CB}" srcId="{8FF9F58E-2337-9D45-B544-2C504BD469E6}" destId="{CC6335E4-315C-2646-9DFC-82900C3E6A39}" srcOrd="1" destOrd="0" parTransId="{DF851287-FE8B-F34A-B4A1-0CEF2B4D3D21}" sibTransId="{3EAF6B77-FCE2-3445-BD47-A13406A2C218}"/>
    <dgm:cxn modelId="{E99E4B0D-E3F0-7449-A6A4-EB93A04B7DF1}" srcId="{8FF9F58E-2337-9D45-B544-2C504BD469E6}" destId="{E9A5E302-CA00-DD4B-B4B0-2E624F8BBFE4}" srcOrd="2" destOrd="0" parTransId="{2DEA36AF-F56B-E34F-8237-8946EC8573C1}" sibTransId="{DDF385E1-528E-FD4F-BECE-396B9327B261}"/>
    <dgm:cxn modelId="{FFFC8CD2-E4DF-184E-80EB-5F0FAB0F8E5B}" type="presOf" srcId="{95E96345-D19E-334F-A630-6983F92E6707}" destId="{79BBCB7C-1878-A946-9083-3ED04BE030E1}" srcOrd="0" destOrd="0" presId="urn:microsoft.com/office/officeart/2005/8/layout/pyramid1"/>
    <dgm:cxn modelId="{5C3D1ECA-E5B2-5844-BDF9-BC21E0FC0EA5}" type="presOf" srcId="{30F8C7EB-1FD6-DC49-947A-DDF87F91BBDD}" destId="{CBB5C671-DCBB-AC4A-8EA2-41A8E9E65F7F}" srcOrd="0" destOrd="0" presId="urn:microsoft.com/office/officeart/2005/8/layout/pyramid1"/>
    <dgm:cxn modelId="{F229C92D-FEEF-634B-B8E5-04A6619FB8AE}" type="presOf" srcId="{8FF9F58E-2337-9D45-B544-2C504BD469E6}" destId="{4F7017F1-62BE-5440-A1B4-40B7645E42D0}" srcOrd="0" destOrd="0" presId="urn:microsoft.com/office/officeart/2005/8/layout/pyramid1"/>
    <dgm:cxn modelId="{4FBC3CD7-9A8E-5348-AD3B-F09886D423BB}" type="presOf" srcId="{95E96345-D19E-334F-A630-6983F92E6707}" destId="{74BB6711-6EC7-C645-95C1-BEED1207425E}" srcOrd="1" destOrd="0" presId="urn:microsoft.com/office/officeart/2005/8/layout/pyramid1"/>
    <dgm:cxn modelId="{D51EE2C0-58CB-C94F-8ADD-2B64B7D49611}" type="presOf" srcId="{CC6335E4-315C-2646-9DFC-82900C3E6A39}" destId="{B3CBD8CD-5D0F-134B-AB2E-DD2E8CDDC90B}" srcOrd="1" destOrd="0" presId="urn:microsoft.com/office/officeart/2005/8/layout/pyramid1"/>
    <dgm:cxn modelId="{E831ADFA-7941-5348-B7E6-E0E8DF9AA783}" srcId="{8FF9F58E-2337-9D45-B544-2C504BD469E6}" destId="{D97DAE38-E55F-474D-A929-778BE9C12F8C}" srcOrd="4" destOrd="0" parTransId="{850578E6-AF09-0748-AF71-675802641F00}" sibTransId="{39CF1AED-DC93-204D-807E-3026CD5AD197}"/>
    <dgm:cxn modelId="{6119541D-56EB-004D-BBA1-D2E105F4EC91}" type="presParOf" srcId="{4F7017F1-62BE-5440-A1B4-40B7645E42D0}" destId="{027C8D19-7A40-5E48-AF9B-FBD87D948B14}" srcOrd="0" destOrd="0" presId="urn:microsoft.com/office/officeart/2005/8/layout/pyramid1"/>
    <dgm:cxn modelId="{77CDB906-593A-D843-B42D-452A9E542231}" type="presParOf" srcId="{027C8D19-7A40-5E48-AF9B-FBD87D948B14}" destId="{79BBCB7C-1878-A946-9083-3ED04BE030E1}" srcOrd="0" destOrd="0" presId="urn:microsoft.com/office/officeart/2005/8/layout/pyramid1"/>
    <dgm:cxn modelId="{A53773DB-8623-F440-A1F3-4A03878EA748}" type="presParOf" srcId="{027C8D19-7A40-5E48-AF9B-FBD87D948B14}" destId="{74BB6711-6EC7-C645-95C1-BEED1207425E}" srcOrd="1" destOrd="0" presId="urn:microsoft.com/office/officeart/2005/8/layout/pyramid1"/>
    <dgm:cxn modelId="{FC7BC07E-5174-3C40-9C3E-A03257CCFDAA}" type="presParOf" srcId="{4F7017F1-62BE-5440-A1B4-40B7645E42D0}" destId="{EF7E8287-7107-0A4E-BD85-CB3D28CF76FB}" srcOrd="1" destOrd="0" presId="urn:microsoft.com/office/officeart/2005/8/layout/pyramid1"/>
    <dgm:cxn modelId="{7F1088DA-DE3D-BA42-988C-2B026B3148F6}" type="presParOf" srcId="{EF7E8287-7107-0A4E-BD85-CB3D28CF76FB}" destId="{9DBF5444-2E7C-234C-8C11-F077EE99E76D}" srcOrd="0" destOrd="0" presId="urn:microsoft.com/office/officeart/2005/8/layout/pyramid1"/>
    <dgm:cxn modelId="{577F9C8C-A9CE-1042-B676-A33D7643CC9E}" type="presParOf" srcId="{EF7E8287-7107-0A4E-BD85-CB3D28CF76FB}" destId="{B3CBD8CD-5D0F-134B-AB2E-DD2E8CDDC90B}" srcOrd="1" destOrd="0" presId="urn:microsoft.com/office/officeart/2005/8/layout/pyramid1"/>
    <dgm:cxn modelId="{8BE47FA1-2049-F843-900A-C28B5CFCC014}" type="presParOf" srcId="{4F7017F1-62BE-5440-A1B4-40B7645E42D0}" destId="{2DAC82BD-8F38-514A-BF19-6463AC32E7D2}" srcOrd="2" destOrd="0" presId="urn:microsoft.com/office/officeart/2005/8/layout/pyramid1"/>
    <dgm:cxn modelId="{FDB42A12-E7B9-DA43-8F2E-519D4C9B3E6F}" type="presParOf" srcId="{2DAC82BD-8F38-514A-BF19-6463AC32E7D2}" destId="{9EBB8D46-5481-964B-89B9-1739C169EE17}" srcOrd="0" destOrd="0" presId="urn:microsoft.com/office/officeart/2005/8/layout/pyramid1"/>
    <dgm:cxn modelId="{ED0C8AED-2D50-E74F-9279-536BCCCCC479}" type="presParOf" srcId="{2DAC82BD-8F38-514A-BF19-6463AC32E7D2}" destId="{90445D57-C3B9-D74A-BF8E-B857329216CC}" srcOrd="1" destOrd="0" presId="urn:microsoft.com/office/officeart/2005/8/layout/pyramid1"/>
    <dgm:cxn modelId="{7869071E-26D7-124B-8226-4A78DD26D5E5}" type="presParOf" srcId="{4F7017F1-62BE-5440-A1B4-40B7645E42D0}" destId="{50094E8F-AE9A-D94F-8373-2A31FCF95F98}" srcOrd="3" destOrd="0" presId="urn:microsoft.com/office/officeart/2005/8/layout/pyramid1"/>
    <dgm:cxn modelId="{ECA3E240-53E7-DD4B-AC7B-8A6C75E07D3C}" type="presParOf" srcId="{50094E8F-AE9A-D94F-8373-2A31FCF95F98}" destId="{0EE6E1DE-64E0-7F40-9C42-9BF1568666FA}" srcOrd="0" destOrd="0" presId="urn:microsoft.com/office/officeart/2005/8/layout/pyramid1"/>
    <dgm:cxn modelId="{D943125C-EA34-A744-8BEF-8A0E0585A0BD}" type="presParOf" srcId="{50094E8F-AE9A-D94F-8373-2A31FCF95F98}" destId="{0BCF2B12-DFA7-DA48-965F-C2D030A7663F}" srcOrd="1" destOrd="0" presId="urn:microsoft.com/office/officeart/2005/8/layout/pyramid1"/>
    <dgm:cxn modelId="{5BC3A80D-765B-2B40-B444-4E4654886EBB}" type="presParOf" srcId="{4F7017F1-62BE-5440-A1B4-40B7645E42D0}" destId="{7E54B0B0-1952-6A4E-9105-4A89D40C5F43}" srcOrd="4" destOrd="0" presId="urn:microsoft.com/office/officeart/2005/8/layout/pyramid1"/>
    <dgm:cxn modelId="{DD6E3EFE-9C54-7243-9288-3615241F6BC7}" type="presParOf" srcId="{7E54B0B0-1952-6A4E-9105-4A89D40C5F43}" destId="{5F57FEE0-970D-9240-B63A-6FA5D6F3FCBA}" srcOrd="0" destOrd="0" presId="urn:microsoft.com/office/officeart/2005/8/layout/pyramid1"/>
    <dgm:cxn modelId="{9722890B-748B-3F48-A588-9F271774918A}" type="presParOf" srcId="{7E54B0B0-1952-6A4E-9105-4A89D40C5F43}" destId="{DE0809D8-64DB-8047-8E7E-9CC66DC42BD2}" srcOrd="1" destOrd="0" presId="urn:microsoft.com/office/officeart/2005/8/layout/pyramid1"/>
    <dgm:cxn modelId="{62CCFB8B-EE23-954C-935E-310B7E7043C8}" type="presParOf" srcId="{4F7017F1-62BE-5440-A1B4-40B7645E42D0}" destId="{A138F211-87F0-2B40-8491-B47534E1B54A}" srcOrd="5" destOrd="0" presId="urn:microsoft.com/office/officeart/2005/8/layout/pyramid1"/>
    <dgm:cxn modelId="{6291A67C-26D3-2F40-B57D-2DAD7DD7EC58}" type="presParOf" srcId="{A138F211-87F0-2B40-8491-B47534E1B54A}" destId="{CBB5C671-DCBB-AC4A-8EA2-41A8E9E65F7F}" srcOrd="0" destOrd="0" presId="urn:microsoft.com/office/officeart/2005/8/layout/pyramid1"/>
    <dgm:cxn modelId="{9C614D40-3AC6-E846-B8BD-9EB059A1BE59}" type="presParOf" srcId="{A138F211-87F0-2B40-8491-B47534E1B54A}" destId="{360DEDCA-22AF-D24B-9F35-72C8D195C334}" srcOrd="1" destOrd="0" presId="urn:microsoft.com/office/officeart/2005/8/layout/pyramid1"/>
    <dgm:cxn modelId="{9AE9A44B-34EB-BB41-A976-430DA3110C8D}" type="presParOf" srcId="{4F7017F1-62BE-5440-A1B4-40B7645E42D0}" destId="{B1184DB6-CB4B-DE43-90E5-8E9CDD959C88}" srcOrd="6" destOrd="0" presId="urn:microsoft.com/office/officeart/2005/8/layout/pyramid1"/>
    <dgm:cxn modelId="{AA71B596-DF0C-904B-9B27-A61F77253201}" type="presParOf" srcId="{B1184DB6-CB4B-DE43-90E5-8E9CDD959C88}" destId="{23A17AE2-38C9-0B48-BC3C-A29FD2BA8BF6}" srcOrd="0" destOrd="0" presId="urn:microsoft.com/office/officeart/2005/8/layout/pyramid1"/>
    <dgm:cxn modelId="{B5425F13-7244-B84C-A429-618958D72BB9}" type="presParOf" srcId="{B1184DB6-CB4B-DE43-90E5-8E9CDD959C88}" destId="{2600D86E-1502-634C-87EE-1D0C0F7904F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CB7C-1878-A946-9083-3ED04BE030E1}">
      <dsp:nvSpPr>
        <dsp:cNvPr id="0" name=""/>
        <dsp:cNvSpPr/>
      </dsp:nvSpPr>
      <dsp:spPr>
        <a:xfrm>
          <a:off x="3526971" y="0"/>
          <a:ext cx="1175657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Register file</a:t>
          </a:r>
          <a:endParaRPr lang="en-US" sz="1900" kern="1200" dirty="0"/>
        </a:p>
      </dsp:txBody>
      <dsp:txXfrm>
        <a:off x="3526971" y="0"/>
        <a:ext cx="1175657" cy="646566"/>
      </dsp:txXfrm>
    </dsp:sp>
    <dsp:sp modelId="{9DBF5444-2E7C-234C-8C11-F077EE99E76D}">
      <dsp:nvSpPr>
        <dsp:cNvPr id="0" name=""/>
        <dsp:cNvSpPr/>
      </dsp:nvSpPr>
      <dsp:spPr>
        <a:xfrm>
          <a:off x="2939142" y="646566"/>
          <a:ext cx="2351314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L1 (level 1) cache</a:t>
          </a:r>
          <a:endParaRPr lang="en-US" sz="1900" kern="1200" dirty="0"/>
        </a:p>
      </dsp:txBody>
      <dsp:txXfrm>
        <a:off x="3350622" y="646566"/>
        <a:ext cx="1528354" cy="646566"/>
      </dsp:txXfrm>
    </dsp:sp>
    <dsp:sp modelId="{9EBB8D46-5481-964B-89B9-1739C169EE17}">
      <dsp:nvSpPr>
        <dsp:cNvPr id="0" name=""/>
        <dsp:cNvSpPr/>
      </dsp:nvSpPr>
      <dsp:spPr>
        <a:xfrm>
          <a:off x="2351314" y="1293132"/>
          <a:ext cx="3526971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L2 cache</a:t>
          </a:r>
          <a:endParaRPr lang="en-US" sz="1900" kern="1200" dirty="0"/>
        </a:p>
      </dsp:txBody>
      <dsp:txXfrm>
        <a:off x="2968534" y="1293132"/>
        <a:ext cx="2292531" cy="646566"/>
      </dsp:txXfrm>
    </dsp:sp>
    <dsp:sp modelId="{0EE6E1DE-64E0-7F40-9C42-9BF1568666FA}">
      <dsp:nvSpPr>
        <dsp:cNvPr id="0" name=""/>
        <dsp:cNvSpPr/>
      </dsp:nvSpPr>
      <dsp:spPr>
        <a:xfrm>
          <a:off x="1763485" y="1939698"/>
          <a:ext cx="4702628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L3 cache</a:t>
          </a:r>
          <a:endParaRPr lang="en-US" sz="1900" kern="1200" dirty="0"/>
        </a:p>
      </dsp:txBody>
      <dsp:txXfrm>
        <a:off x="2586445" y="1939698"/>
        <a:ext cx="3056708" cy="646566"/>
      </dsp:txXfrm>
    </dsp:sp>
    <dsp:sp modelId="{5F57FEE0-970D-9240-B63A-6FA5D6F3FCBA}">
      <dsp:nvSpPr>
        <dsp:cNvPr id="0" name=""/>
        <dsp:cNvSpPr/>
      </dsp:nvSpPr>
      <dsp:spPr>
        <a:xfrm>
          <a:off x="1175657" y="2586264"/>
          <a:ext cx="5878285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memory</a:t>
          </a:r>
          <a:endParaRPr lang="en-US" sz="1900" kern="1200" dirty="0"/>
        </a:p>
      </dsp:txBody>
      <dsp:txXfrm>
        <a:off x="2204357" y="2586264"/>
        <a:ext cx="3820885" cy="646566"/>
      </dsp:txXfrm>
    </dsp:sp>
    <dsp:sp modelId="{CBB5C671-DCBB-AC4A-8EA2-41A8E9E65F7F}">
      <dsp:nvSpPr>
        <dsp:cNvPr id="0" name=""/>
        <dsp:cNvSpPr/>
      </dsp:nvSpPr>
      <dsp:spPr>
        <a:xfrm>
          <a:off x="587828" y="3232830"/>
          <a:ext cx="7053942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                         Disk(s) and/or SSD</a:t>
          </a:r>
          <a:endParaRPr lang="en-US" sz="1900" kern="1200" dirty="0"/>
        </a:p>
      </dsp:txBody>
      <dsp:txXfrm>
        <a:off x="1822268" y="3232830"/>
        <a:ext cx="4585062" cy="646566"/>
      </dsp:txXfrm>
    </dsp:sp>
    <dsp:sp modelId="{23A17AE2-38C9-0B48-BC3C-A29FD2BA8BF6}">
      <dsp:nvSpPr>
        <dsp:cNvPr id="0" name=""/>
        <dsp:cNvSpPr/>
      </dsp:nvSpPr>
      <dsp:spPr>
        <a:xfrm>
          <a:off x="0" y="3879396"/>
          <a:ext cx="8229599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ts val="156"/>
            </a:spcAft>
          </a:pPr>
          <a:r>
            <a:rPr lang="en-US" sz="1900" kern="1200" dirty="0" smtClean="0"/>
            <a:t>                               Remote storage – remote in time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ts val="156"/>
            </a:spcAft>
          </a:pPr>
          <a:r>
            <a:rPr lang="en-US" sz="1900" kern="1200" dirty="0" smtClean="0"/>
            <a:t>                                and/or location (e.g., the “Cloud”)</a:t>
          </a:r>
          <a:endParaRPr lang="en-US" sz="1900" kern="1200" dirty="0"/>
        </a:p>
      </dsp:txBody>
      <dsp:txXfrm>
        <a:off x="1440179" y="3879396"/>
        <a:ext cx="5349240" cy="64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CB7C-1878-A946-9083-3ED04BE030E1}">
      <dsp:nvSpPr>
        <dsp:cNvPr id="0" name=""/>
        <dsp:cNvSpPr/>
      </dsp:nvSpPr>
      <dsp:spPr>
        <a:xfrm>
          <a:off x="3526971" y="0"/>
          <a:ext cx="1175657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Register file</a:t>
          </a:r>
          <a:endParaRPr lang="en-US" sz="1900" kern="1200" dirty="0"/>
        </a:p>
      </dsp:txBody>
      <dsp:txXfrm>
        <a:off x="3526971" y="0"/>
        <a:ext cx="1175657" cy="646566"/>
      </dsp:txXfrm>
    </dsp:sp>
    <dsp:sp modelId="{9DBF5444-2E7C-234C-8C11-F077EE99E76D}">
      <dsp:nvSpPr>
        <dsp:cNvPr id="0" name=""/>
        <dsp:cNvSpPr/>
      </dsp:nvSpPr>
      <dsp:spPr>
        <a:xfrm>
          <a:off x="2939142" y="646566"/>
          <a:ext cx="2351314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L1 (level 1) cache</a:t>
          </a:r>
          <a:endParaRPr lang="en-US" sz="1900" kern="1200" dirty="0"/>
        </a:p>
      </dsp:txBody>
      <dsp:txXfrm>
        <a:off x="3350622" y="646566"/>
        <a:ext cx="1528354" cy="646566"/>
      </dsp:txXfrm>
    </dsp:sp>
    <dsp:sp modelId="{9EBB8D46-5481-964B-89B9-1739C169EE17}">
      <dsp:nvSpPr>
        <dsp:cNvPr id="0" name=""/>
        <dsp:cNvSpPr/>
      </dsp:nvSpPr>
      <dsp:spPr>
        <a:xfrm>
          <a:off x="2351314" y="1293132"/>
          <a:ext cx="3526971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L2 cache</a:t>
          </a:r>
          <a:endParaRPr lang="en-US" sz="1900" kern="1200" dirty="0"/>
        </a:p>
      </dsp:txBody>
      <dsp:txXfrm>
        <a:off x="2968534" y="1293132"/>
        <a:ext cx="2292531" cy="646566"/>
      </dsp:txXfrm>
    </dsp:sp>
    <dsp:sp modelId="{0EE6E1DE-64E0-7F40-9C42-9BF1568666FA}">
      <dsp:nvSpPr>
        <dsp:cNvPr id="0" name=""/>
        <dsp:cNvSpPr/>
      </dsp:nvSpPr>
      <dsp:spPr>
        <a:xfrm>
          <a:off x="1763485" y="1939698"/>
          <a:ext cx="4702628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L3 cache</a:t>
          </a:r>
          <a:endParaRPr lang="en-US" sz="1900" kern="1200" dirty="0"/>
        </a:p>
      </dsp:txBody>
      <dsp:txXfrm>
        <a:off x="2586445" y="1939698"/>
        <a:ext cx="3056708" cy="646566"/>
      </dsp:txXfrm>
    </dsp:sp>
    <dsp:sp modelId="{5F57FEE0-970D-9240-B63A-6FA5D6F3FCBA}">
      <dsp:nvSpPr>
        <dsp:cNvPr id="0" name=""/>
        <dsp:cNvSpPr/>
      </dsp:nvSpPr>
      <dsp:spPr>
        <a:xfrm>
          <a:off x="1175657" y="2586264"/>
          <a:ext cx="5878285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memory</a:t>
          </a:r>
          <a:endParaRPr lang="en-US" sz="1900" kern="1200" dirty="0"/>
        </a:p>
      </dsp:txBody>
      <dsp:txXfrm>
        <a:off x="2204357" y="2586264"/>
        <a:ext cx="3820885" cy="646566"/>
      </dsp:txXfrm>
    </dsp:sp>
    <dsp:sp modelId="{CBB5C671-DCBB-AC4A-8EA2-41A8E9E65F7F}">
      <dsp:nvSpPr>
        <dsp:cNvPr id="0" name=""/>
        <dsp:cNvSpPr/>
      </dsp:nvSpPr>
      <dsp:spPr>
        <a:xfrm>
          <a:off x="587828" y="3232830"/>
          <a:ext cx="7053942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                           Disk(s) and/or SSD</a:t>
          </a:r>
          <a:endParaRPr lang="en-US" sz="1900" kern="1200" dirty="0"/>
        </a:p>
      </dsp:txBody>
      <dsp:txXfrm>
        <a:off x="1822268" y="3232830"/>
        <a:ext cx="4585062" cy="646566"/>
      </dsp:txXfrm>
    </dsp:sp>
    <dsp:sp modelId="{23A17AE2-38C9-0B48-BC3C-A29FD2BA8BF6}">
      <dsp:nvSpPr>
        <dsp:cNvPr id="0" name=""/>
        <dsp:cNvSpPr/>
      </dsp:nvSpPr>
      <dsp:spPr>
        <a:xfrm>
          <a:off x="0" y="3879396"/>
          <a:ext cx="8229599" cy="646566"/>
        </a:xfrm>
        <a:prstGeom prst="trapezoid">
          <a:avLst>
            <a:gd name="adj" fmla="val 9091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ts val="156"/>
            </a:spcAft>
          </a:pPr>
          <a:r>
            <a:rPr lang="en-US" sz="1900" kern="1200" dirty="0" smtClean="0"/>
            <a:t>                               Remote storage – remote in time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ts val="156"/>
            </a:spcAft>
          </a:pPr>
          <a:r>
            <a:rPr lang="en-US" sz="1900" kern="1200" dirty="0" smtClean="0"/>
            <a:t>                                and/or location (e.g., the “Cloud”)</a:t>
          </a:r>
          <a:endParaRPr lang="en-US" sz="1900" kern="1200" dirty="0"/>
        </a:p>
      </dsp:txBody>
      <dsp:txXfrm>
        <a:off x="1440179" y="3879396"/>
        <a:ext cx="5349240" cy="64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CB7C-1878-A946-9083-3ED04BE030E1}">
      <dsp:nvSpPr>
        <dsp:cNvPr id="0" name=""/>
        <dsp:cNvSpPr/>
      </dsp:nvSpPr>
      <dsp:spPr>
        <a:xfrm>
          <a:off x="2255290" y="0"/>
          <a:ext cx="751763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55290" y="0"/>
        <a:ext cx="751763" cy="646566"/>
      </dsp:txXfrm>
    </dsp:sp>
    <dsp:sp modelId="{9DBF5444-2E7C-234C-8C11-F077EE99E76D}">
      <dsp:nvSpPr>
        <dsp:cNvPr id="0" name=""/>
        <dsp:cNvSpPr/>
      </dsp:nvSpPr>
      <dsp:spPr>
        <a:xfrm>
          <a:off x="1879408" y="646566"/>
          <a:ext cx="1503526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L1 Instr.</a:t>
          </a:r>
          <a:br>
            <a:rPr lang="en-US" sz="1400" kern="1200" dirty="0" smtClean="0"/>
          </a:br>
          <a:r>
            <a:rPr lang="en-US" sz="1400" kern="1200" dirty="0" smtClean="0"/>
            <a:t>cache</a:t>
          </a:r>
          <a:endParaRPr lang="en-US" sz="1400" kern="1200" dirty="0"/>
        </a:p>
      </dsp:txBody>
      <dsp:txXfrm>
        <a:off x="2142525" y="646566"/>
        <a:ext cx="977292" cy="646566"/>
      </dsp:txXfrm>
    </dsp:sp>
    <dsp:sp modelId="{9EBB8D46-5481-964B-89B9-1739C169EE17}">
      <dsp:nvSpPr>
        <dsp:cNvPr id="0" name=""/>
        <dsp:cNvSpPr/>
      </dsp:nvSpPr>
      <dsp:spPr>
        <a:xfrm>
          <a:off x="1503526" y="1293132"/>
          <a:ext cx="2255290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L2 Instr. cache</a:t>
          </a:r>
          <a:endParaRPr lang="en-US" sz="1400" kern="1200" dirty="0"/>
        </a:p>
      </dsp:txBody>
      <dsp:txXfrm>
        <a:off x="1898202" y="1293132"/>
        <a:ext cx="1465938" cy="646566"/>
      </dsp:txXfrm>
    </dsp:sp>
    <dsp:sp modelId="{0EE6E1DE-64E0-7F40-9C42-9BF1568666FA}">
      <dsp:nvSpPr>
        <dsp:cNvPr id="0" name=""/>
        <dsp:cNvSpPr/>
      </dsp:nvSpPr>
      <dsp:spPr>
        <a:xfrm>
          <a:off x="1127645" y="1930006"/>
          <a:ext cx="3007053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Instr. &amp; Data L3 cache (von Neumann)</a:t>
          </a:r>
          <a:endParaRPr lang="en-US" sz="1400" kern="1200" dirty="0"/>
        </a:p>
      </dsp:txBody>
      <dsp:txXfrm>
        <a:off x="1653879" y="1930006"/>
        <a:ext cx="1954584" cy="646566"/>
      </dsp:txXfrm>
    </dsp:sp>
    <dsp:sp modelId="{5F57FEE0-970D-9240-B63A-6FA5D6F3FCBA}">
      <dsp:nvSpPr>
        <dsp:cNvPr id="0" name=""/>
        <dsp:cNvSpPr/>
      </dsp:nvSpPr>
      <dsp:spPr>
        <a:xfrm>
          <a:off x="751763" y="2586264"/>
          <a:ext cx="3758817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main memory</a:t>
          </a:r>
          <a:endParaRPr lang="en-US" sz="1400" kern="1200" dirty="0"/>
        </a:p>
      </dsp:txBody>
      <dsp:txXfrm>
        <a:off x="1409556" y="2586264"/>
        <a:ext cx="2443231" cy="646566"/>
      </dsp:txXfrm>
    </dsp:sp>
    <dsp:sp modelId="{CBB5C671-DCBB-AC4A-8EA2-41A8E9E65F7F}">
      <dsp:nvSpPr>
        <dsp:cNvPr id="0" name=""/>
        <dsp:cNvSpPr/>
      </dsp:nvSpPr>
      <dsp:spPr>
        <a:xfrm>
          <a:off x="375881" y="3232830"/>
          <a:ext cx="4510580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local disk(s) and/or SSD</a:t>
          </a:r>
          <a:endParaRPr lang="en-US" sz="1400" kern="1200" dirty="0"/>
        </a:p>
      </dsp:txBody>
      <dsp:txXfrm>
        <a:off x="1165233" y="3232830"/>
        <a:ext cx="2931877" cy="646566"/>
      </dsp:txXfrm>
    </dsp:sp>
    <dsp:sp modelId="{23A17AE2-38C9-0B48-BC3C-A29FD2BA8BF6}">
      <dsp:nvSpPr>
        <dsp:cNvPr id="0" name=""/>
        <dsp:cNvSpPr/>
      </dsp:nvSpPr>
      <dsp:spPr>
        <a:xfrm>
          <a:off x="0" y="3879396"/>
          <a:ext cx="5262343" cy="646566"/>
        </a:xfrm>
        <a:prstGeom prst="trapezoid">
          <a:avLst>
            <a:gd name="adj" fmla="val 5813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remote storage, remote in time (a massive and slow technology) and/or spatial location (the “Cloud”)</a:t>
          </a:r>
          <a:endParaRPr lang="en-US" sz="1400" kern="1200" dirty="0"/>
        </a:p>
      </dsp:txBody>
      <dsp:txXfrm>
        <a:off x="920910" y="3879396"/>
        <a:ext cx="3420523" cy="64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BCB7C-1878-A946-9083-3ED04BE030E1}">
      <dsp:nvSpPr>
        <dsp:cNvPr id="0" name=""/>
        <dsp:cNvSpPr/>
      </dsp:nvSpPr>
      <dsp:spPr>
        <a:xfrm>
          <a:off x="2214922" y="0"/>
          <a:ext cx="738307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2214922" y="0"/>
        <a:ext cx="738307" cy="646566"/>
      </dsp:txXfrm>
    </dsp:sp>
    <dsp:sp modelId="{9DBF5444-2E7C-234C-8C11-F077EE99E76D}">
      <dsp:nvSpPr>
        <dsp:cNvPr id="0" name=""/>
        <dsp:cNvSpPr/>
      </dsp:nvSpPr>
      <dsp:spPr>
        <a:xfrm>
          <a:off x="1845768" y="646566"/>
          <a:ext cx="1476615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L1 Data</a:t>
          </a:r>
          <a:br>
            <a:rPr lang="en-US" sz="1400" kern="1200" dirty="0" smtClean="0"/>
          </a:br>
          <a:r>
            <a:rPr lang="en-US" sz="1400" kern="1200" dirty="0" smtClean="0"/>
            <a:t>cache</a:t>
          </a:r>
          <a:endParaRPr lang="en-US" sz="1400" kern="1200" dirty="0"/>
        </a:p>
      </dsp:txBody>
      <dsp:txXfrm>
        <a:off x="2104176" y="646566"/>
        <a:ext cx="959799" cy="646566"/>
      </dsp:txXfrm>
    </dsp:sp>
    <dsp:sp modelId="{9EBB8D46-5481-964B-89B9-1739C169EE17}">
      <dsp:nvSpPr>
        <dsp:cNvPr id="0" name=""/>
        <dsp:cNvSpPr/>
      </dsp:nvSpPr>
      <dsp:spPr>
        <a:xfrm>
          <a:off x="1476615" y="1293132"/>
          <a:ext cx="2214922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L2 Data cache</a:t>
          </a:r>
          <a:endParaRPr lang="en-US" sz="1400" kern="1200" dirty="0"/>
        </a:p>
      </dsp:txBody>
      <dsp:txXfrm>
        <a:off x="1864226" y="1293132"/>
        <a:ext cx="1439699" cy="646566"/>
      </dsp:txXfrm>
    </dsp:sp>
    <dsp:sp modelId="{0EE6E1DE-64E0-7F40-9C42-9BF1568666FA}">
      <dsp:nvSpPr>
        <dsp:cNvPr id="0" name=""/>
        <dsp:cNvSpPr/>
      </dsp:nvSpPr>
      <dsp:spPr>
        <a:xfrm>
          <a:off x="1115907" y="1939698"/>
          <a:ext cx="2953230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Instr. &amp; Data L3 cache (von Neumann)</a:t>
          </a:r>
          <a:endParaRPr lang="en-US" sz="1400" kern="1200" dirty="0"/>
        </a:p>
      </dsp:txBody>
      <dsp:txXfrm>
        <a:off x="1632722" y="1939698"/>
        <a:ext cx="1919599" cy="646566"/>
      </dsp:txXfrm>
    </dsp:sp>
    <dsp:sp modelId="{5F57FEE0-970D-9240-B63A-6FA5D6F3FCBA}">
      <dsp:nvSpPr>
        <dsp:cNvPr id="0" name=""/>
        <dsp:cNvSpPr/>
      </dsp:nvSpPr>
      <dsp:spPr>
        <a:xfrm>
          <a:off x="738307" y="2586264"/>
          <a:ext cx="3691537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main memory</a:t>
          </a:r>
          <a:endParaRPr lang="en-US" sz="1400" kern="1200" dirty="0"/>
        </a:p>
      </dsp:txBody>
      <dsp:txXfrm>
        <a:off x="1384326" y="2586264"/>
        <a:ext cx="2399499" cy="646566"/>
      </dsp:txXfrm>
    </dsp:sp>
    <dsp:sp modelId="{CBB5C671-DCBB-AC4A-8EA2-41A8E9E65F7F}">
      <dsp:nvSpPr>
        <dsp:cNvPr id="0" name=""/>
        <dsp:cNvSpPr/>
      </dsp:nvSpPr>
      <dsp:spPr>
        <a:xfrm>
          <a:off x="369153" y="3232830"/>
          <a:ext cx="4429845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local disk(s) and/or SSD</a:t>
          </a:r>
          <a:endParaRPr lang="en-US" sz="1400" kern="1200" dirty="0"/>
        </a:p>
      </dsp:txBody>
      <dsp:txXfrm>
        <a:off x="1144376" y="3232830"/>
        <a:ext cx="2879399" cy="646566"/>
      </dsp:txXfrm>
    </dsp:sp>
    <dsp:sp modelId="{23A17AE2-38C9-0B48-BC3C-A29FD2BA8BF6}">
      <dsp:nvSpPr>
        <dsp:cNvPr id="0" name=""/>
        <dsp:cNvSpPr/>
      </dsp:nvSpPr>
      <dsp:spPr>
        <a:xfrm>
          <a:off x="0" y="3879396"/>
          <a:ext cx="5168152" cy="646566"/>
        </a:xfrm>
        <a:prstGeom prst="trapezoid">
          <a:avLst>
            <a:gd name="adj" fmla="val 5709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Unified remote storage, remote in time (a massive and slow technology) and/or spatial location (the “Cloud”)</a:t>
          </a:r>
          <a:endParaRPr lang="en-US" sz="1400" kern="1200" dirty="0"/>
        </a:p>
      </dsp:txBody>
      <dsp:txXfrm>
        <a:off x="904426" y="3879396"/>
        <a:ext cx="3359299" cy="64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first bullet, why are</a:t>
            </a:r>
            <a:r>
              <a:rPr lang="en-US" baseline="0" dirty="0" smtClean="0"/>
              <a:t> speed and cost shown as synonyms?  Because people pay for performance.  Memory is priced mostly on speed and not so much on cost of manufacture.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22D5F-1CF1-E748-83C6-2DF99F8D3E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Nanoseconds have no visceral meaning:  You</a:t>
            </a:r>
            <a:r>
              <a:rPr lang="en-US" baseline="0" dirty="0" smtClean="0"/>
              <a:t> might seriously say “That was the longest second of my life” but you never say seriously “That was the longest nanosecond of my life!”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22D5F-1CF1-E748-83C6-2DF99F8D3E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out bytes in a font 1 mm tall??????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fellow Boilermakers are learning as they fly overhead so that can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navigate our planet.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Abū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Rayḥān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Muḥammad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Aḥmad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Bīrūnī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first to write about this type of map.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(1)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points are at proportionately correct distances from the center point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(2)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points are at the correct direction,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azimuth, from the center point.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shortest paths from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anywhere are radial,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straight lines.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8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map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fellow Boilermakers are learning as they fly overhead so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</a:t>
            </a:r>
            <a:r>
              <a:rPr lang="en-US" sz="1200" b="1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navigate our planet.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Abū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Rayḥān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Muḥammad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Aḥmad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Al-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Bīrūnī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first to write about this type of map.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(1)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points are at proportionately correct distances from the center point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(2)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points are at the correct direction,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azimuth, from the center point.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shortest paths from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KLAF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anywhere are radial,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straight lines.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=6p-lDYPR2P8  Official</a:t>
            </a:r>
            <a:r>
              <a:rPr lang="en-US" baseline="0" dirty="0" smtClean="0"/>
              <a:t> music video for Material Girl.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To do </a:t>
            </a:r>
            <a:r>
              <a:rPr lang="en-US" sz="2400" dirty="0" err="1" smtClean="0"/>
              <a:t>LRU</a:t>
            </a:r>
            <a:r>
              <a:rPr lang="en-US" sz="2400" dirty="0" smtClean="0"/>
              <a:t> for more than 2,</a:t>
            </a:r>
            <a:r>
              <a:rPr lang="en-US" sz="2400" baseline="0" dirty="0" smtClean="0"/>
              <a:t> we must build a ranked list p</a:t>
            </a:r>
            <a:r>
              <a:rPr lang="en-US" sz="2400" dirty="0" smtClean="0"/>
              <a:t>urely in hardware.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/>
              <a:t>Circuit</a:t>
            </a:r>
            <a:r>
              <a:rPr lang="en-US" sz="2400" baseline="0" smtClean="0"/>
              <a:t> g</a:t>
            </a:r>
            <a:r>
              <a:rPr lang="en-US" sz="2400" smtClean="0"/>
              <a:t>ets big and </a:t>
            </a:r>
            <a:r>
              <a:rPr lang="en-US" sz="2400" dirty="0" smtClean="0"/>
              <a:t>slow fast  :^)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4.xml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799" y="1481837"/>
            <a:ext cx="8288868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 250 Lecture 31 –  Memory hierarchy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96140"/>
            <a:ext cx="6400800" cy="2770420"/>
          </a:xfrm>
        </p:spPr>
        <p:txBody>
          <a:bodyPr/>
          <a:lstStyle/>
          <a:p>
            <a:r>
              <a:rPr lang="en-US" sz="2400" dirty="0"/>
              <a:t>					</a:t>
            </a:r>
            <a:r>
              <a:rPr lang="en-US" sz="2400" dirty="0" smtClean="0"/>
              <a:t>2017.11.01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i="1" dirty="0"/>
              <a:t>We Can Remember It for You Wholesale</a:t>
            </a:r>
          </a:p>
          <a:p>
            <a:pPr algn="r"/>
            <a:r>
              <a:rPr lang="en-US" sz="2400" dirty="0"/>
              <a:t>by Philip K. Dick</a:t>
            </a:r>
          </a:p>
          <a:p>
            <a:pPr algn="r"/>
            <a:r>
              <a:rPr lang="en-US" sz="2000" dirty="0"/>
              <a:t>Appeared in the April 1966 edition of</a:t>
            </a:r>
          </a:p>
          <a:p>
            <a:pPr algn="r"/>
            <a:r>
              <a:rPr lang="en-US" sz="2000" dirty="0"/>
              <a:t>The Magazine of Fantasy and Science Fiction</a:t>
            </a:r>
          </a:p>
          <a:p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40792" y="1742959"/>
            <a:ext cx="4861315" cy="5115311"/>
            <a:chOff x="540792" y="1742959"/>
            <a:chExt cx="4861315" cy="5115311"/>
          </a:xfrm>
        </p:grpSpPr>
        <p:pic>
          <p:nvPicPr>
            <p:cNvPr id="9" name="Picture 8" descr="8000km az range from KLAF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1" b="970"/>
            <a:stretch/>
          </p:blipFill>
          <p:spPr>
            <a:xfrm>
              <a:off x="540792" y="2071950"/>
              <a:ext cx="4861315" cy="478632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05002" y="1742959"/>
              <a:ext cx="3545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Azimuthal equidistant map for </a:t>
              </a:r>
              <a:r>
                <a:rPr lang="en-US" dirty="0" err="1" smtClean="0"/>
                <a:t>KLAF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 smtClean="0"/>
                <a:t>(Purdue University airport)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sizes to scale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earth to moon to scale.gi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b="53079"/>
          <a:stretch/>
        </p:blipFill>
        <p:spPr>
          <a:xfrm>
            <a:off x="335954" y="1502775"/>
            <a:ext cx="4208614" cy="2145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13887" y="1628330"/>
            <a:ext cx="603504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24938" y="134319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TB hard disk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 rot="19281371">
            <a:off x="2616300" y="4168280"/>
            <a:ext cx="1639091" cy="526836"/>
            <a:chOff x="2548442" y="4468995"/>
            <a:chExt cx="1639091" cy="526836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2977071" y="4468995"/>
              <a:ext cx="95884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2548442" y="4534166"/>
              <a:ext cx="163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  <a:r>
                <a:rPr lang="en-US" sz="2400" dirty="0" smtClean="0"/>
                <a:t> </a:t>
              </a:r>
              <a:r>
                <a:rPr lang="en-US" sz="2400" dirty="0"/>
                <a:t>G</a:t>
              </a:r>
              <a:r>
                <a:rPr lang="en-US" sz="2400" dirty="0" smtClean="0"/>
                <a:t>B DRAM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5016" y="1583485"/>
            <a:ext cx="3536589" cy="4086549"/>
            <a:chOff x="635016" y="1583485"/>
            <a:chExt cx="3536589" cy="4086549"/>
          </a:xfrm>
        </p:grpSpPr>
        <p:sp>
          <p:nvSpPr>
            <p:cNvPr id="7" name="Donut 6"/>
            <p:cNvSpPr>
              <a:spLocks noChangeAspect="1"/>
            </p:cNvSpPr>
            <p:nvPr/>
          </p:nvSpPr>
          <p:spPr bwMode="auto">
            <a:xfrm>
              <a:off x="1775877" y="3274306"/>
              <a:ext cx="2395728" cy="2395728"/>
            </a:xfrm>
            <a:prstGeom prst="donut">
              <a:avLst>
                <a:gd name="adj" fmla="val 628"/>
              </a:avLst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635016" y="1636797"/>
              <a:ext cx="1252143" cy="33362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787416" y="1583485"/>
              <a:ext cx="2843800" cy="18958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85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sizes to scale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earth to moon to scale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b="53079"/>
          <a:stretch/>
        </p:blipFill>
        <p:spPr>
          <a:xfrm>
            <a:off x="335954" y="1502775"/>
            <a:ext cx="4208614" cy="2145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13887" y="1625155"/>
            <a:ext cx="603504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24938" y="134319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TB hard disk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3250" y="1928482"/>
            <a:ext cx="8030779" cy="461665"/>
            <a:chOff x="333250" y="1928482"/>
            <a:chExt cx="8030779" cy="461665"/>
          </a:xfrm>
        </p:grpSpPr>
        <p:pic>
          <p:nvPicPr>
            <p:cNvPr id="22" name="Picture 21" descr="earth to moon to scale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8" b="53079"/>
            <a:stretch/>
          </p:blipFill>
          <p:spPr>
            <a:xfrm>
              <a:off x="333250" y="2052054"/>
              <a:ext cx="4208614" cy="21452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 bwMode="auto">
            <a:xfrm>
              <a:off x="708676" y="2175305"/>
              <a:ext cx="4572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6724938" y="1928482"/>
              <a:ext cx="163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  <a:r>
                <a:rPr lang="en-US" sz="2400" dirty="0" smtClean="0"/>
                <a:t> </a:t>
              </a:r>
              <a:r>
                <a:rPr lang="en-US" sz="2400" dirty="0"/>
                <a:t>G</a:t>
              </a:r>
              <a:r>
                <a:rPr lang="en-US" sz="2400" dirty="0" smtClean="0"/>
                <a:t>B DRAM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2399160"/>
            <a:ext cx="9144000" cy="3369400"/>
            <a:chOff x="0" y="2573670"/>
            <a:chExt cx="9144000" cy="3369400"/>
          </a:xfrm>
        </p:grpSpPr>
        <p:pic>
          <p:nvPicPr>
            <p:cNvPr id="13" name="Picture 12" descr="8km east from PHYS1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73670"/>
              <a:ext cx="9144000" cy="336940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 bwMode="auto">
            <a:xfrm>
              <a:off x="2263411" y="3342135"/>
              <a:ext cx="491032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7173737" y="3111302"/>
              <a:ext cx="119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</a:rPr>
                <a:t>8 MB L3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sizes to scale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earth to moon to scale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b="53079"/>
          <a:stretch/>
        </p:blipFill>
        <p:spPr>
          <a:xfrm>
            <a:off x="335954" y="1502775"/>
            <a:ext cx="4208614" cy="2145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13887" y="1625155"/>
            <a:ext cx="603504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24938" y="134319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TB hard disk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333250" y="1928482"/>
            <a:ext cx="8030779" cy="461665"/>
            <a:chOff x="333250" y="1928482"/>
            <a:chExt cx="8030779" cy="461665"/>
          </a:xfrm>
        </p:grpSpPr>
        <p:pic>
          <p:nvPicPr>
            <p:cNvPr id="22" name="Picture 21" descr="earth to moon to scale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8" b="53079"/>
            <a:stretch/>
          </p:blipFill>
          <p:spPr>
            <a:xfrm>
              <a:off x="333250" y="2052054"/>
              <a:ext cx="4208614" cy="214520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 bwMode="auto">
            <a:xfrm>
              <a:off x="708676" y="2175305"/>
              <a:ext cx="4572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6724938" y="1928482"/>
              <a:ext cx="163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  <a:r>
                <a:rPr lang="en-US" sz="2400" dirty="0" smtClean="0"/>
                <a:t> </a:t>
              </a:r>
              <a:r>
                <a:rPr lang="en-US" sz="2400" dirty="0"/>
                <a:t>G</a:t>
              </a:r>
              <a:r>
                <a:rPr lang="en-US" sz="2400" dirty="0" smtClean="0"/>
                <a:t>B DRAM</a:t>
              </a:r>
              <a:endParaRPr lang="en-US" sz="2400" dirty="0"/>
            </a:p>
          </p:txBody>
        </p:sp>
      </p:grpSp>
      <p:pic>
        <p:nvPicPr>
          <p:cNvPr id="27" name="Picture 26" descr="Phys112 to Wabash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4" t="16946" b="21439"/>
          <a:stretch/>
        </p:blipFill>
        <p:spPr>
          <a:xfrm>
            <a:off x="266446" y="3053925"/>
            <a:ext cx="8441323" cy="1114926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261765" y="2368037"/>
            <a:ext cx="7665923" cy="656803"/>
            <a:chOff x="261765" y="2368037"/>
            <a:chExt cx="7665923" cy="656803"/>
          </a:xfrm>
        </p:grpSpPr>
        <p:sp>
          <p:nvSpPr>
            <p:cNvPr id="20" name="TextBox 19"/>
            <p:cNvSpPr txBox="1"/>
            <p:nvPr/>
          </p:nvSpPr>
          <p:spPr>
            <a:xfrm>
              <a:off x="6731928" y="2478377"/>
              <a:ext cx="119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  <a:r>
                <a:rPr lang="en-US" sz="2400" dirty="0" smtClean="0"/>
                <a:t> MB L3</a:t>
              </a:r>
              <a:endParaRPr lang="en-US" sz="24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61765" y="2368037"/>
              <a:ext cx="6013712" cy="656803"/>
              <a:chOff x="261765" y="2542547"/>
              <a:chExt cx="6013712" cy="656803"/>
            </a:xfrm>
          </p:grpSpPr>
          <p:pic>
            <p:nvPicPr>
              <p:cNvPr id="32" name="Picture 31" descr="8km east from PHYS112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31" t="16053" r="14303" b="64454"/>
              <a:stretch/>
            </p:blipFill>
            <p:spPr>
              <a:xfrm>
                <a:off x="261765" y="2542547"/>
                <a:ext cx="6013712" cy="656803"/>
              </a:xfrm>
              <a:prstGeom prst="rect">
                <a:avLst/>
              </a:prstGeom>
            </p:spPr>
          </p:pic>
          <p:cxnSp>
            <p:nvCxnSpPr>
              <p:cNvPr id="33" name="Straight Connector 32"/>
              <p:cNvCxnSpPr/>
              <p:nvPr/>
            </p:nvCxnSpPr>
            <p:spPr bwMode="auto">
              <a:xfrm>
                <a:off x="702677" y="2770130"/>
                <a:ext cx="4910326" cy="0"/>
              </a:xfrm>
              <a:prstGeom prst="line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5" name="Group 34"/>
          <p:cNvGrpSpPr/>
          <p:nvPr/>
        </p:nvGrpSpPr>
        <p:grpSpPr>
          <a:xfrm>
            <a:off x="846741" y="3231867"/>
            <a:ext cx="6553240" cy="461665"/>
            <a:chOff x="1282971" y="4744287"/>
            <a:chExt cx="6553240" cy="461665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1282971" y="5202700"/>
              <a:ext cx="6553240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CC99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4252445" y="4744287"/>
              <a:ext cx="11957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</a:rPr>
                <a:t>2 MB L2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3558" y="2807668"/>
            <a:ext cx="594987" cy="1248509"/>
            <a:chOff x="779788" y="4320088"/>
            <a:chExt cx="594987" cy="1248509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V="1">
              <a:off x="1282971" y="4870450"/>
              <a:ext cx="91804" cy="33225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CC9900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extBox 37"/>
            <p:cNvSpPr txBox="1"/>
            <p:nvPr/>
          </p:nvSpPr>
          <p:spPr>
            <a:xfrm rot="17278229">
              <a:off x="386366" y="4713510"/>
              <a:ext cx="1248509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FFFF"/>
                  </a:solidFill>
                </a:rPr>
                <a:t>64 KB L1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5956" y="4181002"/>
            <a:ext cx="8128000" cy="2692754"/>
            <a:chOff x="255956" y="4181002"/>
            <a:chExt cx="8128000" cy="2692754"/>
          </a:xfrm>
        </p:grpSpPr>
        <p:pic>
          <p:nvPicPr>
            <p:cNvPr id="40" name="Picture 39" descr="GBA cubit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96" b="23232"/>
            <a:stretch/>
          </p:blipFill>
          <p:spPr>
            <a:xfrm>
              <a:off x="255956" y="4181002"/>
              <a:ext cx="8128000" cy="2692754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 bwMode="auto">
            <a:xfrm>
              <a:off x="620430" y="4925060"/>
              <a:ext cx="752738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3732248" y="4479090"/>
              <a:ext cx="1405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512 Bytes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0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level extremes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Highest level:  </a:t>
            </a:r>
            <a:r>
              <a:rPr lang="en-US" dirty="0" smtClean="0"/>
              <a:t>registers, yes but</a:t>
            </a:r>
          </a:p>
          <a:p>
            <a:pPr lvl="1"/>
            <a:r>
              <a:rPr lang="en-US" dirty="0" smtClean="0"/>
              <a:t>Special level because </a:t>
            </a:r>
            <a:r>
              <a:rPr lang="en-US" dirty="0" smtClean="0">
                <a:solidFill>
                  <a:srgbClr val="0432FF"/>
                </a:solidFill>
              </a:rPr>
              <a:t>movement into and out of this level is triggered by the user program via load and store instructions</a:t>
            </a:r>
            <a:endParaRPr lang="en-US" dirty="0">
              <a:solidFill>
                <a:srgbClr val="0432FF"/>
              </a:solidFill>
            </a:endParaRPr>
          </a:p>
          <a:p>
            <a:r>
              <a:rPr lang="en-US" dirty="0"/>
              <a:t>Lowest level:  slowest and largest memory that is considered part of the computer</a:t>
            </a:r>
          </a:p>
          <a:p>
            <a:pPr lvl="1"/>
            <a:r>
              <a:rPr lang="en-US" dirty="0"/>
              <a:t>Today, most often a disk; tomorrow, Flash?</a:t>
            </a:r>
          </a:p>
          <a:p>
            <a:pPr lvl="1"/>
            <a:r>
              <a:rPr lang="en-US" dirty="0"/>
              <a:t>Could be a robotic tape </a:t>
            </a:r>
            <a:r>
              <a:rPr lang="en-US" dirty="0" smtClean="0"/>
              <a:t>library, though</a:t>
            </a:r>
            <a:endParaRPr lang="en-US" dirty="0"/>
          </a:p>
          <a:p>
            <a:pPr lvl="1"/>
            <a:r>
              <a:rPr lang="en-US" dirty="0"/>
              <a:t>Could be cloud storage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text chapter 13 on virtual memory</a:t>
            </a:r>
          </a:p>
          <a:p>
            <a:r>
              <a:rPr lang="en-US" dirty="0" smtClean="0"/>
              <a:t>Read ahead chapters 14, 15 on input/output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CS250 Lecture 32 – Cache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1801" y="3316784"/>
            <a:ext cx="8271928" cy="2973229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dirty="0" smtClean="0"/>
              <a:t>		</a:t>
            </a:r>
            <a:r>
              <a:rPr lang="en-US" sz="2000" dirty="0" smtClean="0"/>
              <a:t>2015.11.03</a:t>
            </a:r>
            <a:endParaRPr lang="en-US" dirty="0"/>
          </a:p>
          <a:p>
            <a:r>
              <a:rPr lang="en-US" sz="1800" dirty="0"/>
              <a:t>Some </a:t>
            </a:r>
            <a:r>
              <a:rPr lang="en-US" sz="1800" dirty="0" smtClean="0"/>
              <a:t>computers run my programs.  I </a:t>
            </a:r>
            <a:r>
              <a:rPr lang="en-US" sz="1800" dirty="0"/>
              <a:t>think they're </a:t>
            </a:r>
            <a:r>
              <a:rPr lang="en-US" sz="1800" dirty="0" smtClean="0"/>
              <a:t>ok.</a:t>
            </a:r>
            <a:endParaRPr lang="en-US" sz="1800" dirty="0"/>
          </a:p>
          <a:p>
            <a:r>
              <a:rPr lang="en-US" sz="1800" dirty="0"/>
              <a:t>If they </a:t>
            </a:r>
            <a:r>
              <a:rPr lang="en-US" sz="1800" dirty="0" smtClean="0"/>
              <a:t>don't run my programs quickly, I </a:t>
            </a:r>
            <a:r>
              <a:rPr lang="en-US" sz="1800" dirty="0"/>
              <a:t>just walk </a:t>
            </a:r>
            <a:r>
              <a:rPr lang="en-US" sz="1800" dirty="0" smtClean="0"/>
              <a:t>away.</a:t>
            </a:r>
            <a:endParaRPr lang="en-US" sz="1800" dirty="0"/>
          </a:p>
          <a:p>
            <a:r>
              <a:rPr lang="en-US" sz="1800" dirty="0" smtClean="0"/>
              <a:t>They just read and write DRAM?  Then </a:t>
            </a:r>
            <a:r>
              <a:rPr lang="en-US" sz="1800" dirty="0"/>
              <a:t>they can't </a:t>
            </a:r>
            <a:r>
              <a:rPr lang="en-US" sz="1800" dirty="0" smtClean="0"/>
              <a:t>have my bytes.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(That's right!)</a:t>
            </a:r>
            <a:endParaRPr lang="en-US" sz="1800" dirty="0"/>
          </a:p>
          <a:p>
            <a:r>
              <a:rPr lang="en-US" sz="1800" dirty="0" smtClean="0"/>
              <a:t>Computers with an L1 cache are always “Mr. Right.”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		with apologies to Madonna </a:t>
            </a:r>
            <a:r>
              <a:rPr lang="en-US" sz="1800" dirty="0"/>
              <a:t>- </a:t>
            </a:r>
            <a:r>
              <a:rPr lang="en-US" sz="1800" i="1" dirty="0"/>
              <a:t>Material </a:t>
            </a:r>
            <a:r>
              <a:rPr lang="en-US" sz="1800" i="1" dirty="0" smtClean="0"/>
              <a:t>Girl</a:t>
            </a:r>
            <a:r>
              <a:rPr lang="en-US" sz="1800" dirty="0" smtClean="0"/>
              <a:t> (1985)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122964"/>
            <a:ext cx="8240861" cy="7451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Operation of the memory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98948"/>
              </p:ext>
            </p:extLst>
          </p:nvPr>
        </p:nvGraphicFramePr>
        <p:xfrm>
          <a:off x="457200" y="11599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0750" y="5738261"/>
            <a:ext cx="858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Copy/write arrows between levels are thinner at higher levels to show block size reduction necessary as access speed increases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5589" y="2193920"/>
            <a:ext cx="273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sym typeface="Wingdings"/>
              </a:rPr>
              <a:t>Movement of bits between these hierarchy levels is managed entirely by hardware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5588" y="4386789"/>
            <a:ext cx="356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Wingdings"/>
              </a:rPr>
              <a:t>Movement of bits in/out of this level managed by Operating System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869" y="1159910"/>
            <a:ext cx="4182533" cy="4487358"/>
            <a:chOff x="287869" y="1159910"/>
            <a:chExt cx="4182533" cy="448735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57200" y="1794923"/>
              <a:ext cx="0" cy="2582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96333" y="1794923"/>
              <a:ext cx="35729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87869" y="4377268"/>
              <a:ext cx="126153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296333" y="5012267"/>
              <a:ext cx="6773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" y="4377268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296333" y="1159916"/>
              <a:ext cx="417406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2" y="1159910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6328" y="5643544"/>
              <a:ext cx="160872" cy="3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57200" y="5012272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TextBox 31"/>
          <p:cNvSpPr txBox="1"/>
          <p:nvPr/>
        </p:nvSpPr>
        <p:spPr>
          <a:xfrm>
            <a:off x="495585" y="1160947"/>
            <a:ext cx="368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  <a:sym typeface="Wingdings"/>
              </a:rPr>
              <a:t>Movement of bits between registers and L1 is by LOAD/STORE instructions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5583" y="5030256"/>
            <a:ext cx="356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051"/>
                </a:solidFill>
                <a:sym typeface="Wingdings"/>
              </a:rPr>
              <a:t>Movement of bits in/out of this level managed by various means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292601" y="1600179"/>
            <a:ext cx="0" cy="5164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4292599" y="2175918"/>
            <a:ext cx="0" cy="51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4292597" y="2810926"/>
            <a:ext cx="0" cy="5164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4292595" y="3479797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4292593" y="4148661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4292589" y="4740294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05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4885268" y="1634043"/>
            <a:ext cx="0" cy="5164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432FF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4885272" y="2218245"/>
            <a:ext cx="0" cy="5164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 flipV="1">
            <a:off x="4885276" y="2836315"/>
            <a:ext cx="0" cy="5164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4885280" y="3505187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7030A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4885284" y="4174054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4885281" y="4740294"/>
            <a:ext cx="0" cy="51648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905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Group 25"/>
          <p:cNvGrpSpPr/>
          <p:nvPr/>
        </p:nvGrpSpPr>
        <p:grpSpPr>
          <a:xfrm>
            <a:off x="5212560" y="1601487"/>
            <a:ext cx="3522047" cy="369332"/>
            <a:chOff x="5206992" y="1601487"/>
            <a:chExt cx="3522047" cy="369332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5572597" y="1601487"/>
              <a:ext cx="3156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432FF"/>
                  </a:solidFill>
                </a:rPr>
                <a:t>Transfer size = CPU register size</a:t>
              </a:r>
              <a:endParaRPr lang="en-US" b="1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00615" y="2252652"/>
            <a:ext cx="3127580" cy="369332"/>
            <a:chOff x="5206992" y="1601487"/>
            <a:chExt cx="3127580" cy="369332"/>
          </a:xfrm>
        </p:grpSpPr>
        <p:cxnSp>
          <p:nvCxnSpPr>
            <p:cNvPr id="50" name="Straight Arrow Connector 49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5572597" y="1601487"/>
              <a:ext cx="276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Transfer size = L1 block size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00615" y="2898927"/>
            <a:ext cx="3127580" cy="369332"/>
            <a:chOff x="5206992" y="1601487"/>
            <a:chExt cx="3127580" cy="369332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5572597" y="1601487"/>
              <a:ext cx="276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Transfer size = L2 block size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00615" y="3545202"/>
            <a:ext cx="3127580" cy="369332"/>
            <a:chOff x="5206992" y="1601487"/>
            <a:chExt cx="3127580" cy="369332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5572597" y="1601487"/>
              <a:ext cx="2761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Transfer size = L3 block size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39790" y="4191477"/>
            <a:ext cx="2805119" cy="369332"/>
            <a:chOff x="5206992" y="1601487"/>
            <a:chExt cx="2805119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5572597" y="1601487"/>
              <a:ext cx="2439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Transfer size = Page size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97060" y="4842643"/>
            <a:ext cx="2643023" cy="369332"/>
            <a:chOff x="5206992" y="1601487"/>
            <a:chExt cx="2643023" cy="369332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 flipH="1">
              <a:off x="5206992" y="1801112"/>
              <a:ext cx="41486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TextBox 62"/>
            <p:cNvSpPr txBox="1"/>
            <p:nvPr/>
          </p:nvSpPr>
          <p:spPr>
            <a:xfrm>
              <a:off x="5572597" y="1601487"/>
              <a:ext cx="227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9051"/>
                  </a:solidFill>
                </a:rPr>
                <a:t>Transfer size = K bytes</a:t>
              </a:r>
              <a:endParaRPr lang="en-US" b="1" dirty="0">
                <a:solidFill>
                  <a:srgbClr val="0090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9137"/>
            <a:ext cx="8335437" cy="520576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“</a:t>
            </a:r>
            <a:r>
              <a:rPr lang="en-US" dirty="0" smtClean="0"/>
              <a:t>chunk </a:t>
            </a:r>
            <a:r>
              <a:rPr lang="en-US" dirty="0"/>
              <a:t>of </a:t>
            </a:r>
            <a:r>
              <a:rPr lang="en-US" dirty="0" smtClean="0"/>
              <a:t>bits” </a:t>
            </a:r>
            <a:r>
              <a:rPr lang="en-US" dirty="0"/>
              <a:t>that moves between to </a:t>
            </a:r>
            <a:r>
              <a:rPr lang="en-US" dirty="0" smtClean="0"/>
              <a:t>adjacent levels is called a </a:t>
            </a:r>
            <a:r>
              <a:rPr lang="en-US" dirty="0" smtClean="0">
                <a:solidFill>
                  <a:srgbClr val="0432FF"/>
                </a:solidFill>
              </a:rPr>
              <a:t>block</a:t>
            </a:r>
            <a:r>
              <a:rPr lang="en-US" dirty="0" smtClean="0"/>
              <a:t>, </a:t>
            </a:r>
            <a:r>
              <a:rPr lang="en-US" i="1" dirty="0" smtClean="0"/>
              <a:t>generically</a:t>
            </a:r>
          </a:p>
          <a:p>
            <a:r>
              <a:rPr lang="en-US" dirty="0" smtClean="0"/>
              <a:t>For efficiency, block size is a power of 2 multiple of the size of a processor register</a:t>
            </a:r>
          </a:p>
          <a:p>
            <a:r>
              <a:rPr lang="en-US" dirty="0" smtClean="0"/>
              <a:t>Block size is larger lower in the hierarchy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Blocks have different common names because the memory hierarchy developed over may years:  cache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line, main memory page,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Three Rules of the memory </a:t>
            </a:r>
            <a:r>
              <a:rPr lang="en-US" dirty="0">
                <a:solidFill>
                  <a:srgbClr val="008000"/>
                </a:solidFill>
              </a:rPr>
              <a:t>h</a:t>
            </a:r>
            <a:r>
              <a:rPr lang="en-US" dirty="0" smtClean="0">
                <a:solidFill>
                  <a:srgbClr val="008000"/>
                </a:solidFill>
              </a:rPr>
              <a:t>ierarchy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lowest level in the hierarchy is the ultimate repository for all </a:t>
            </a:r>
            <a:r>
              <a:rPr lang="en-US" dirty="0" smtClean="0"/>
              <a:t>information long-term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level </a:t>
            </a:r>
            <a:r>
              <a:rPr lang="en-US" dirty="0"/>
              <a:t>above </a:t>
            </a:r>
            <a:r>
              <a:rPr lang="en-US" dirty="0" smtClean="0"/>
              <a:t>is provided a copy </a:t>
            </a:r>
            <a:r>
              <a:rPr lang="en-US" dirty="0"/>
              <a:t>of information from </a:t>
            </a:r>
            <a:r>
              <a:rPr lang="en-US" dirty="0" smtClean="0"/>
              <a:t>the level below when the level above cannot satisfy a processor request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the processor stores (writes information into the top level), that change must eventually propagate down the levels to maintain Rule 1.  </a:t>
            </a:r>
            <a:r>
              <a:rPr lang="en-US" i="1" dirty="0" smtClean="0"/>
              <a:t>(Propagation is transparent to user programs.)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key hierarchy design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Q1:  Where can a block be placed?</a:t>
            </a:r>
          </a:p>
          <a:p>
            <a:r>
              <a:rPr lang="en-US" sz="2800" dirty="0" smtClean="0"/>
              <a:t>Q2:  How is a block found?</a:t>
            </a:r>
          </a:p>
          <a:p>
            <a:r>
              <a:rPr lang="en-US" sz="2800" dirty="0" smtClean="0"/>
              <a:t>Q3:  Which block should be replaced on a miss?</a:t>
            </a:r>
          </a:p>
          <a:p>
            <a:r>
              <a:rPr lang="en-US" sz="2800" dirty="0" smtClean="0"/>
              <a:t>Q4:  What happens on a write?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These questions nicely map out the </a:t>
            </a:r>
            <a:r>
              <a:rPr lang="en-US" sz="2800" dirty="0" smtClean="0">
                <a:solidFill>
                  <a:srgbClr val="0432FF"/>
                </a:solidFill>
              </a:rPr>
              <a:t>design space </a:t>
            </a:r>
            <a:r>
              <a:rPr lang="en-US" sz="2800" dirty="0" smtClean="0"/>
              <a:t>for memory hierarchy</a:t>
            </a:r>
          </a:p>
          <a:p>
            <a:r>
              <a:rPr lang="en-US" sz="2800" dirty="0" smtClean="0"/>
              <a:t>The answers to these design </a:t>
            </a:r>
            <a:r>
              <a:rPr lang="en-US" sz="2800" dirty="0" err="1" smtClean="0"/>
              <a:t>quesitons</a:t>
            </a:r>
            <a:r>
              <a:rPr lang="en-US" sz="2800" dirty="0" smtClean="0"/>
              <a:t> affect hardware performance and inform software best practices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 hierarchy? </a:t>
            </a:r>
            <a:r>
              <a:rPr lang="en-US" dirty="0" smtClean="0">
                <a:solidFill>
                  <a:srgbClr val="0000FF"/>
                </a:solidFill>
              </a:rPr>
              <a:t>Hardware reasons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02358" cy="4924814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emory technologies have widely varying</a:t>
            </a:r>
          </a:p>
          <a:p>
            <a:pPr lvl="1"/>
            <a:r>
              <a:rPr lang="en-US" dirty="0" smtClean="0"/>
              <a:t>Access times (usually quite complex to describe)</a:t>
            </a:r>
          </a:p>
          <a:p>
            <a:pPr lvl="1"/>
            <a:r>
              <a:rPr lang="en-US" dirty="0" smtClean="0"/>
              <a:t>Cost per bit</a:t>
            </a:r>
          </a:p>
          <a:p>
            <a:pPr lvl="1"/>
            <a:r>
              <a:rPr lang="en-US" dirty="0" smtClean="0"/>
              <a:t>Density (bits/per unit volume)</a:t>
            </a:r>
          </a:p>
          <a:p>
            <a:pPr lvl="1"/>
            <a:r>
              <a:rPr lang="en-US" dirty="0" smtClean="0"/>
              <a:t>Power consumption</a:t>
            </a:r>
          </a:p>
          <a:p>
            <a:pPr lvl="1"/>
            <a:r>
              <a:rPr lang="en-US" dirty="0" smtClean="0"/>
              <a:t>Et cetera, et cetera, et cetera</a:t>
            </a:r>
          </a:p>
          <a:p>
            <a:r>
              <a:rPr lang="en-US" dirty="0" smtClean="0"/>
              <a:t>No one technology can truly satisfy even two of the three memory goals:</a:t>
            </a:r>
            <a:br>
              <a:rPr lang="en-US" dirty="0" smtClean="0"/>
            </a:br>
            <a:r>
              <a:rPr lang="en-US" dirty="0" smtClean="0"/>
              <a:t> 		Fast    Cheap   </a:t>
            </a:r>
            <a:r>
              <a:rPr lang="en-US" dirty="0"/>
              <a:t>L</a:t>
            </a:r>
            <a:r>
              <a:rPr lang="en-US" dirty="0" smtClean="0"/>
              <a:t>arge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-12.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4" y="3697456"/>
            <a:ext cx="7466373" cy="3174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 in computing</a:t>
            </a:r>
          </a:p>
          <a:p>
            <a:r>
              <a:rPr lang="en-US" dirty="0" smtClean="0"/>
              <a:t>Used in both hardware and software</a:t>
            </a:r>
          </a:p>
          <a:p>
            <a:r>
              <a:rPr lang="en-US" dirty="0" smtClean="0"/>
              <a:t>Memory caching can strongly reduce the Von Neumann bottleneck by reducing the time spent making memory accesses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Fast:  the characteristic of principle interest</a:t>
            </a:r>
          </a:p>
          <a:p>
            <a:r>
              <a:rPr lang="en-US" dirty="0" smtClean="0"/>
              <a:t>Small:  the unavoidable characteristic; likely cannot hold every desirable item</a:t>
            </a:r>
          </a:p>
          <a:p>
            <a:r>
              <a:rPr lang="en-US" dirty="0" smtClean="0"/>
              <a:t>Active:  uses simple, fast hardware to make decisions about which items to store</a:t>
            </a:r>
          </a:p>
          <a:p>
            <a:r>
              <a:rPr lang="en-US" dirty="0" smtClean="0"/>
              <a:t>Transparent:  invisible to both requestor (say, CPU) and the slower, larger memory</a:t>
            </a:r>
          </a:p>
          <a:p>
            <a:r>
              <a:rPr lang="en-US" dirty="0" smtClean="0"/>
              <a:t>Automatic:  operation is entirely controlled by the sequence of addresses accessed and the access type (read, write)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CPU executes fetch, LOAD, or STORE, sending an address to cache; cache searches using address, then either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432FF"/>
                </a:solidFill>
              </a:rPr>
              <a:t>HIT</a:t>
            </a:r>
            <a:r>
              <a:rPr lang="en-US" sz="2400" dirty="0" smtClean="0"/>
              <a:t>:  cache has a copy of the bit string in main memory and fetch/LOAD/STORE is processed on this copy, 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432FF"/>
                </a:solidFill>
              </a:rPr>
              <a:t>MISS</a:t>
            </a:r>
            <a:r>
              <a:rPr lang="en-US" sz="2400" dirty="0" smtClean="0"/>
              <a:t>:  cache does not have a copy of the bit string; must remedy this deficiency, then process fetch/LOAD/STORE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HIT and MISS occur with a measurable average frequency, or rate, for a program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HIT and MISS each take a typically fixed amount of time:  </a:t>
            </a:r>
            <a:r>
              <a:rPr lang="en-US" sz="2800" dirty="0" smtClean="0">
                <a:solidFill>
                  <a:srgbClr val="0432FF"/>
                </a:solidFill>
              </a:rPr>
              <a:t>hit time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432FF"/>
                </a:solidFill>
              </a:rPr>
              <a:t>miss penalty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gure-12.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09" y="1086514"/>
            <a:ext cx="6740271" cy="25936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277592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Average memory access time model </a:t>
            </a:r>
            <a:br>
              <a:rPr lang="en-US" sz="2800" dirty="0" smtClean="0"/>
            </a:br>
            <a:r>
              <a:rPr lang="en-US" sz="2800" dirty="0" smtClean="0"/>
              <a:t>= Hit rate x Hit time + Miss rate x Miss Penalty</a:t>
            </a:r>
            <a:br>
              <a:rPr lang="en-US" sz="2800" dirty="0" smtClean="0"/>
            </a:br>
            <a:r>
              <a:rPr lang="en-US" sz="2800" dirty="0" smtClean="0"/>
              <a:t>= r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h</a:t>
            </a:r>
            <a:r>
              <a:rPr lang="en-US" sz="2800" dirty="0"/>
              <a:t> </a:t>
            </a:r>
            <a:r>
              <a:rPr lang="en-US" sz="2800" dirty="0" smtClean="0"/>
              <a:t>+ (1-r)C</a:t>
            </a:r>
            <a:r>
              <a:rPr lang="en-US" sz="2800" baseline="-25000" dirty="0" smtClean="0"/>
              <a:t>m</a:t>
            </a:r>
            <a:endParaRPr lang="en-US" sz="2800" dirty="0"/>
          </a:p>
          <a:p>
            <a:r>
              <a:rPr lang="en-US" sz="2800" dirty="0" smtClean="0">
                <a:solidFill>
                  <a:srgbClr val="0432FF"/>
                </a:solidFill>
              </a:rPr>
              <a:t>Memory request goes </a:t>
            </a:r>
            <a:r>
              <a:rPr lang="en-US" sz="2800" u="sng" dirty="0" smtClean="0">
                <a:solidFill>
                  <a:srgbClr val="0432FF"/>
                </a:solidFill>
              </a:rPr>
              <a:t>both</a:t>
            </a:r>
            <a:r>
              <a:rPr lang="en-US" sz="2800" dirty="0" smtClean="0">
                <a:solidFill>
                  <a:srgbClr val="0432FF"/>
                </a:solidFill>
              </a:rPr>
              <a:t> to cache and to “large data storage”</a:t>
            </a:r>
            <a:r>
              <a:rPr lang="en-US" sz="2800" dirty="0" smtClean="0"/>
              <a:t>; if HIT then cancel request to storage, else wait for storage to process the request </a:t>
            </a:r>
            <a:endParaRPr lang="en-US" sz="2800" baseline="-25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hierarchy performance equations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cache idea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717816" y="1600200"/>
          <a:ext cx="3683001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667"/>
                <a:gridCol w="1227667"/>
                <a:gridCol w="1227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Xn-2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Xn-1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Xn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17815" y="4817533"/>
            <a:ext cx="163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before</a:t>
            </a:r>
          </a:p>
          <a:p>
            <a:r>
              <a:rPr lang="en-US" dirty="0" smtClean="0"/>
              <a:t>reference to </a:t>
            </a:r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56306" y="4825994"/>
            <a:ext cx="1693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 after</a:t>
            </a:r>
          </a:p>
          <a:p>
            <a:r>
              <a:rPr lang="en-US" dirty="0" smtClean="0"/>
              <a:t>reference to </a:t>
            </a:r>
            <a:r>
              <a:rPr lang="en-US" dirty="0" err="1" smtClean="0"/>
              <a:t>Xn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133" y="5562594"/>
            <a:ext cx="814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Reference to </a:t>
            </a:r>
            <a:r>
              <a:rPr lang="en-US" sz="2400" dirty="0" err="1" smtClean="0"/>
              <a:t>Xn</a:t>
            </a:r>
            <a:r>
              <a:rPr lang="en-US" sz="2400" dirty="0" smtClean="0"/>
              <a:t> causes a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</a:rPr>
              <a:t>cache miss</a:t>
            </a:r>
            <a:r>
              <a:rPr lang="en-US" sz="2400" dirty="0" smtClean="0"/>
              <a:t> that forces the cache hardware to fetch </a:t>
            </a:r>
            <a:r>
              <a:rPr lang="en-US" sz="2400" dirty="0" err="1" smtClean="0"/>
              <a:t>Xn</a:t>
            </a:r>
            <a:r>
              <a:rPr lang="en-US" sz="2400" dirty="0" smtClean="0"/>
              <a:t> from memory and insert it into the cache.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21" y="1189029"/>
            <a:ext cx="287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Cache:  a small, fast memory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How </a:t>
            </a:r>
            <a:r>
              <a:rPr lang="en-US" dirty="0" smtClean="0"/>
              <a:t>do we find an item in cache?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2266"/>
            <a:ext cx="8390467" cy="53029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9051"/>
                </a:solidFill>
              </a:rPr>
              <a:t>One answer:</a:t>
            </a:r>
            <a:br>
              <a:rPr lang="en-US" dirty="0" smtClean="0">
                <a:solidFill>
                  <a:srgbClr val="009051"/>
                </a:solidFill>
              </a:rPr>
            </a:br>
            <a:r>
              <a:rPr lang="en-US" dirty="0" smtClean="0"/>
              <a:t>Design exactly one place in the cache for each word in memory; called </a:t>
            </a:r>
            <a:r>
              <a:rPr lang="en-US" dirty="0">
                <a:solidFill>
                  <a:srgbClr val="0000FF"/>
                </a:solidFill>
              </a:rPr>
              <a:t>direct </a:t>
            </a:r>
            <a:r>
              <a:rPr lang="en-US" dirty="0" smtClean="0">
                <a:solidFill>
                  <a:srgbClr val="0000FF"/>
                </a:solidFill>
              </a:rPr>
              <a:t>mapped</a:t>
            </a:r>
          </a:p>
          <a:p>
            <a:r>
              <a:rPr lang="en-US" dirty="0" smtClean="0"/>
              <a:t>Memory </a:t>
            </a:r>
            <a:r>
              <a:rPr lang="en-US" dirty="0"/>
              <a:t>access is frequent; so Amdahl’s Law </a:t>
            </a:r>
            <a:r>
              <a:rPr lang="en-US" dirty="0" smtClean="0"/>
              <a:t>says the mapping </a:t>
            </a:r>
            <a:r>
              <a:rPr lang="en-US" dirty="0"/>
              <a:t>should be very </a:t>
            </a:r>
            <a:r>
              <a:rPr lang="en-US" dirty="0" smtClean="0"/>
              <a:t>fast, </a:t>
            </a:r>
            <a:r>
              <a:rPr lang="en-US" dirty="0"/>
              <a:t>so use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(Memory block address) mod (cache size in blocks)</a:t>
            </a:r>
          </a:p>
          <a:p>
            <a:pPr marL="457200" lvl="1" indent="0">
              <a:buNone/>
            </a:pPr>
            <a:r>
              <a:rPr lang="en-US" dirty="0"/>
              <a:t>where # cache blocks =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 </a:t>
            </a:r>
            <a:r>
              <a:rPr lang="en-US" dirty="0"/>
              <a:t>so that </a:t>
            </a:r>
            <a:r>
              <a:rPr lang="en-US" dirty="0">
                <a:solidFill>
                  <a:srgbClr val="0000FF"/>
                </a:solidFill>
              </a:rPr>
              <a:t>mod</a:t>
            </a:r>
            <a:r>
              <a:rPr lang="en-US" dirty="0"/>
              <a:t> function</a:t>
            </a:r>
            <a:br>
              <a:rPr lang="en-US" dirty="0"/>
            </a:br>
            <a:r>
              <a:rPr lang="en-US" dirty="0" smtClean="0"/>
              <a:t>is just the low-order log</a:t>
            </a:r>
            <a:r>
              <a:rPr lang="en-US" baseline="-25000" dirty="0" smtClean="0"/>
              <a:t>2</a:t>
            </a:r>
            <a:r>
              <a:rPr lang="en-US" dirty="0" smtClean="0"/>
              <a:t>(cache </a:t>
            </a:r>
            <a:r>
              <a:rPr lang="en-US" dirty="0"/>
              <a:t>size in blocks) bits</a:t>
            </a:r>
            <a:br>
              <a:rPr lang="en-US" dirty="0"/>
            </a:br>
            <a:r>
              <a:rPr lang="en-US" dirty="0"/>
              <a:t>of memory block address</a:t>
            </a:r>
          </a:p>
          <a:p>
            <a:r>
              <a:rPr lang="en-US" dirty="0" smtClean="0"/>
              <a:t>Cache block</a:t>
            </a:r>
            <a:r>
              <a:rPr lang="en-US" dirty="0"/>
              <a:t> </a:t>
            </a:r>
            <a:r>
              <a:rPr lang="en-US" dirty="0" smtClean="0"/>
              <a:t>size is a power of 2 number of consecutive memory locations; that number  chosen to enhance memory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Cache addressing example, 32-bit address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cache have 1024 blocks each containing 4 32-bit words, thus</a:t>
            </a:r>
          </a:p>
          <a:p>
            <a:pPr lvl="1"/>
            <a:r>
              <a:rPr lang="en-US" dirty="0" smtClean="0"/>
              <a:t>Index (pointer to a block) requires 10 bits</a:t>
            </a:r>
          </a:p>
          <a:p>
            <a:pPr lvl="1"/>
            <a:r>
              <a:rPr lang="en-US" dirty="0" smtClean="0"/>
              <a:t>Byte offset (pointer to one byte within a block) requires 4 bits</a:t>
            </a:r>
          </a:p>
          <a:p>
            <a:pPr lvl="1"/>
            <a:r>
              <a:rPr lang="en-US" dirty="0" smtClean="0"/>
              <a:t>Tag field gets all remaining bits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830" y="5437943"/>
            <a:ext cx="8240861" cy="558778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510" y="4879121"/>
            <a:ext cx="8428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31</a:t>
            </a:r>
            <a:r>
              <a:rPr lang="en-US" sz="2800" dirty="0" smtClean="0"/>
              <a:t> </a:t>
            </a:r>
            <a:r>
              <a:rPr lang="en-US" sz="2800" u="sng" dirty="0" smtClean="0"/>
              <a:t>30</a:t>
            </a:r>
            <a:r>
              <a:rPr lang="en-US" sz="2800" dirty="0" smtClean="0"/>
              <a:t>                …                </a:t>
            </a:r>
            <a:r>
              <a:rPr lang="en-US" sz="2800" u="sng" dirty="0" smtClean="0"/>
              <a:t>15</a:t>
            </a:r>
            <a:r>
              <a:rPr lang="en-US" sz="2800" dirty="0" smtClean="0"/>
              <a:t> </a:t>
            </a:r>
            <a:r>
              <a:rPr lang="en-US" sz="2800" u="sng" dirty="0" smtClean="0"/>
              <a:t>14</a:t>
            </a:r>
            <a:r>
              <a:rPr lang="en-US" sz="2800" dirty="0" smtClean="0"/>
              <a:t>  </a:t>
            </a:r>
            <a:r>
              <a:rPr lang="en-US" sz="2800" u="sng" dirty="0" smtClean="0"/>
              <a:t>13</a:t>
            </a:r>
            <a:r>
              <a:rPr lang="en-US" sz="2800" dirty="0" smtClean="0"/>
              <a:t>        …      </a:t>
            </a:r>
            <a:r>
              <a:rPr lang="en-US" sz="2800" u="sng" dirty="0" smtClean="0"/>
              <a:t>5</a:t>
            </a:r>
            <a:r>
              <a:rPr lang="en-US" sz="2800" dirty="0" smtClean="0"/>
              <a:t> </a:t>
            </a:r>
            <a:r>
              <a:rPr lang="en-US" sz="2800" u="sng" dirty="0" smtClean="0"/>
              <a:t>4</a:t>
            </a:r>
            <a:r>
              <a:rPr lang="en-US" sz="2800" dirty="0" smtClean="0"/>
              <a:t>   </a:t>
            </a:r>
            <a:r>
              <a:rPr lang="en-US" sz="2800" u="sng" dirty="0" smtClean="0"/>
              <a:t>3</a:t>
            </a:r>
            <a:r>
              <a:rPr lang="en-US" sz="2800" dirty="0" smtClean="0"/>
              <a:t> </a:t>
            </a:r>
            <a:r>
              <a:rPr lang="en-US" sz="2800" u="sng" dirty="0" smtClean="0"/>
              <a:t>2</a:t>
            </a:r>
            <a:r>
              <a:rPr lang="en-US" sz="2800" dirty="0" smtClean="0"/>
              <a:t>  </a:t>
            </a:r>
            <a:r>
              <a:rPr lang="en-US" sz="2800" u="sng" dirty="0" smtClean="0"/>
              <a:t>1</a:t>
            </a:r>
            <a:r>
              <a:rPr lang="en-US" sz="2800" dirty="0" smtClean="0"/>
              <a:t>  </a:t>
            </a:r>
            <a:r>
              <a:rPr lang="en-US" sz="2800" u="sng" dirty="0" smtClean="0"/>
              <a:t>0</a:t>
            </a:r>
            <a:endParaRPr lang="en-US" sz="2800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33296" y="5041127"/>
            <a:ext cx="0" cy="955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47306" y="5041127"/>
            <a:ext cx="0" cy="955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76089" y="5451800"/>
            <a:ext cx="70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7469" y="5451803"/>
            <a:ext cx="986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2020" y="5597888"/>
            <a:ext cx="1124154" cy="2696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lang="en-US" sz="2000" dirty="0" smtClean="0"/>
              <a:t>Byte offset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11515" y="4374601"/>
            <a:ext cx="752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432FF"/>
                </a:solidFill>
              </a:rPr>
              <a:t>Address fields (showing bit positions) of this cache</a:t>
            </a:r>
            <a:endParaRPr lang="en-US" sz="2800" dirty="0">
              <a:solidFill>
                <a:srgbClr val="0432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1024-block direct-mapped cache with 4-word blocks</a:t>
            </a:r>
            <a:endParaRPr lang="en-US" sz="2800" dirty="0"/>
          </a:p>
        </p:txBody>
      </p:sp>
      <p:pic>
        <p:nvPicPr>
          <p:cNvPr id="5" name="Content Placeholder 4" descr="Cache circuit from P&amp;H 5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6" r="-6316"/>
          <a:stretch>
            <a:fillRect/>
          </a:stretch>
        </p:blipFill>
        <p:spPr>
          <a:xfrm>
            <a:off x="457200" y="1219200"/>
            <a:ext cx="8229600" cy="550227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the item we are looking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location in memory is uniquely identified by its address</a:t>
            </a:r>
          </a:p>
          <a:p>
            <a:r>
              <a:rPr lang="en-US" dirty="0" smtClean="0"/>
              <a:t>Only low-order address bits are used to </a:t>
            </a:r>
            <a:r>
              <a:rPr lang="en-US" dirty="0" smtClean="0">
                <a:solidFill>
                  <a:srgbClr val="0000FF"/>
                </a:solidFill>
              </a:rPr>
              <a:t>place</a:t>
            </a:r>
            <a:r>
              <a:rPr lang="en-US" dirty="0" smtClean="0"/>
              <a:t> item in cache, so use high-order bits to </a:t>
            </a:r>
            <a:r>
              <a:rPr lang="en-US" dirty="0" smtClean="0">
                <a:solidFill>
                  <a:srgbClr val="0000FF"/>
                </a:solidFill>
              </a:rPr>
              <a:t>tag</a:t>
            </a:r>
            <a:r>
              <a:rPr lang="en-US" dirty="0" smtClean="0"/>
              <a:t> each block, yielding a unique combination</a:t>
            </a:r>
            <a:endParaRPr lang="en-US" dirty="0"/>
          </a:p>
          <a:p>
            <a:r>
              <a:rPr lang="en-US" dirty="0" smtClean="0">
                <a:solidFill>
                  <a:srgbClr val="009051"/>
                </a:solidFill>
              </a:rPr>
              <a:t>Corner case: cache start up.</a:t>
            </a:r>
            <a:br>
              <a:rPr lang="en-US" dirty="0" smtClean="0">
                <a:solidFill>
                  <a:srgbClr val="009051"/>
                </a:solidFill>
              </a:rPr>
            </a:br>
            <a:r>
              <a:rPr lang="en-US" dirty="0" smtClean="0"/>
              <a:t>Need to recognize when</a:t>
            </a:r>
            <a:br>
              <a:rPr lang="en-US" dirty="0" smtClean="0"/>
            </a:br>
            <a:r>
              <a:rPr lang="en-US" dirty="0" smtClean="0"/>
              <a:t>cache contents are</a:t>
            </a:r>
            <a:br>
              <a:rPr lang="en-US" dirty="0" smtClean="0"/>
            </a:br>
            <a:r>
              <a:rPr lang="en-US" dirty="0" smtClean="0"/>
              <a:t>meaningless; add </a:t>
            </a:r>
            <a:r>
              <a:rPr lang="en-US" dirty="0" smtClean="0">
                <a:solidFill>
                  <a:srgbClr val="0000FF"/>
                </a:solidFill>
              </a:rPr>
              <a:t>valid bit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 rot="5400000">
            <a:off x="6818214" y="4125337"/>
            <a:ext cx="2232835" cy="1998255"/>
            <a:chOff x="5792493" y="3847041"/>
            <a:chExt cx="2232835" cy="1998255"/>
          </a:xfrm>
        </p:grpSpPr>
        <p:grpSp>
          <p:nvGrpSpPr>
            <p:cNvPr id="6" name="Group 5"/>
            <p:cNvGrpSpPr/>
            <p:nvPr/>
          </p:nvGrpSpPr>
          <p:grpSpPr>
            <a:xfrm rot="5400000">
              <a:off x="6887724" y="4707692"/>
              <a:ext cx="1998209" cy="276999"/>
              <a:chOff x="1718659" y="2463800"/>
              <a:chExt cx="1998209" cy="27699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718659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111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5400000">
              <a:off x="6608317" y="4707684"/>
              <a:ext cx="1998213" cy="276999"/>
              <a:chOff x="1718655" y="2463800"/>
              <a:chExt cx="1998213" cy="27699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110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5400000">
              <a:off x="6328912" y="4707678"/>
              <a:ext cx="1998213" cy="276999"/>
              <a:chOff x="1718655" y="2463800"/>
              <a:chExt cx="1998213" cy="27699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rgbClr val="77933C"/>
                    </a:solidFill>
                  </a:rPr>
                  <a:t>101</a:t>
                </a:r>
                <a:endParaRPr lang="en-US" dirty="0">
                  <a:solidFill>
                    <a:srgbClr val="77933C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5400000">
              <a:off x="6049507" y="4707671"/>
              <a:ext cx="1998212" cy="276999"/>
              <a:chOff x="1718655" y="2463800"/>
              <a:chExt cx="1998212" cy="27699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38910" y="2463800"/>
                <a:ext cx="157795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100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5400000">
              <a:off x="5770102" y="4707666"/>
              <a:ext cx="1998213" cy="276999"/>
              <a:chOff x="1718655" y="2463800"/>
              <a:chExt cx="1998213" cy="2769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011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5400000">
              <a:off x="5490697" y="4707660"/>
              <a:ext cx="1998213" cy="276999"/>
              <a:chOff x="1718655" y="2463800"/>
              <a:chExt cx="1998213" cy="27699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010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5400000">
              <a:off x="5211292" y="4707654"/>
              <a:ext cx="1998213" cy="276999"/>
              <a:chOff x="1718655" y="2463800"/>
              <a:chExt cx="1998213" cy="27699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138912" y="2463800"/>
                <a:ext cx="1577956" cy="2769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001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5400000">
              <a:off x="4931887" y="4707647"/>
              <a:ext cx="1998212" cy="276999"/>
              <a:chOff x="1718655" y="2463800"/>
              <a:chExt cx="1998212" cy="27699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138911" y="2463800"/>
                <a:ext cx="157795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0800000">
                <a:off x="1718655" y="2463800"/>
                <a:ext cx="350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000</a:t>
                </a:r>
                <a:endParaRPr lang="en-US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 rot="5400000">
            <a:off x="5486915" y="4812774"/>
            <a:ext cx="2325167" cy="576379"/>
            <a:chOff x="5725452" y="5814636"/>
            <a:chExt cx="2325167" cy="576379"/>
          </a:xfrm>
        </p:grpSpPr>
        <p:grpSp>
          <p:nvGrpSpPr>
            <p:cNvPr id="32" name="Group 31"/>
            <p:cNvGrpSpPr/>
            <p:nvPr/>
          </p:nvGrpSpPr>
          <p:grpSpPr>
            <a:xfrm>
              <a:off x="5725452" y="5814678"/>
              <a:ext cx="369332" cy="576337"/>
              <a:chOff x="3388560" y="6170292"/>
              <a:chExt cx="369332" cy="57633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004857" y="5814672"/>
              <a:ext cx="369332" cy="576337"/>
              <a:chOff x="3388560" y="6170292"/>
              <a:chExt cx="369332" cy="57633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284262" y="5814666"/>
              <a:ext cx="369332" cy="576337"/>
              <a:chOff x="3388560" y="6170292"/>
              <a:chExt cx="369332" cy="57633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63667" y="5814660"/>
              <a:ext cx="369332" cy="576337"/>
              <a:chOff x="3388560" y="6170292"/>
              <a:chExt cx="369332" cy="57633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843072" y="5814654"/>
              <a:ext cx="369332" cy="576337"/>
              <a:chOff x="3388560" y="6170292"/>
              <a:chExt cx="369332" cy="576337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122477" y="5814648"/>
              <a:ext cx="369332" cy="576337"/>
              <a:chOff x="3388560" y="6170292"/>
              <a:chExt cx="369332" cy="57633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401882" y="5814642"/>
              <a:ext cx="369332" cy="576337"/>
              <a:chOff x="3388560" y="6170292"/>
              <a:chExt cx="369332" cy="57633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681287" y="5814636"/>
              <a:ext cx="369332" cy="576337"/>
              <a:chOff x="3388560" y="6170292"/>
              <a:chExt cx="369332" cy="57633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455601" y="6200867"/>
                <a:ext cx="277000" cy="52060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6200000">
                <a:off x="3285057" y="6273795"/>
                <a:ext cx="576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TAG</a:t>
                </a:r>
                <a:endParaRPr lang="en-US" dirty="0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 rot="5400000">
            <a:off x="5062639" y="4951461"/>
            <a:ext cx="2325167" cy="315678"/>
            <a:chOff x="5730548" y="6342937"/>
            <a:chExt cx="2325167" cy="315678"/>
          </a:xfrm>
        </p:grpSpPr>
        <p:grpSp>
          <p:nvGrpSpPr>
            <p:cNvPr id="57" name="Group 56"/>
            <p:cNvGrpSpPr/>
            <p:nvPr/>
          </p:nvGrpSpPr>
          <p:grpSpPr>
            <a:xfrm>
              <a:off x="5730548" y="6342979"/>
              <a:ext cx="369332" cy="315636"/>
              <a:chOff x="5730548" y="6342979"/>
              <a:chExt cx="369332" cy="31563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009953" y="6342973"/>
              <a:ext cx="369332" cy="315636"/>
              <a:chOff x="5730548" y="6342979"/>
              <a:chExt cx="369332" cy="31563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289358" y="6342967"/>
              <a:ext cx="369332" cy="315636"/>
              <a:chOff x="5730548" y="6342979"/>
              <a:chExt cx="369332" cy="31563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568763" y="6342961"/>
              <a:ext cx="369332" cy="315636"/>
              <a:chOff x="5730548" y="6342979"/>
              <a:chExt cx="369332" cy="315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848168" y="6342955"/>
              <a:ext cx="369332" cy="315636"/>
              <a:chOff x="5730548" y="6342979"/>
              <a:chExt cx="369332" cy="315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127573" y="6342949"/>
              <a:ext cx="369332" cy="315636"/>
              <a:chOff x="5730548" y="6342979"/>
              <a:chExt cx="369332" cy="315636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406978" y="6342943"/>
              <a:ext cx="369332" cy="315636"/>
              <a:chOff x="5730548" y="6342979"/>
              <a:chExt cx="369332" cy="31563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686383" y="6342937"/>
              <a:ext cx="369332" cy="315636"/>
              <a:chOff x="5730548" y="6342979"/>
              <a:chExt cx="369332" cy="31563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792493" y="6365861"/>
                <a:ext cx="277000" cy="27200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5757396" y="6316131"/>
                <a:ext cx="31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</p:grp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Algorithm for direct-mapped cache access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90" y="1171186"/>
            <a:ext cx="8786191" cy="5334068"/>
          </a:xfrm>
        </p:spPr>
        <p:txBody>
          <a:bodyPr/>
          <a:lstStyle/>
          <a:p>
            <a:r>
              <a:rPr lang="en-US" sz="2800" dirty="0" smtClean="0"/>
              <a:t>Given: a memory address, </a:t>
            </a:r>
            <a:r>
              <a:rPr lang="en-US" sz="2800" b="1" i="1" dirty="0" smtClean="0"/>
              <a:t>A</a:t>
            </a:r>
          </a:p>
          <a:p>
            <a:r>
              <a:rPr lang="en-US" sz="2800" dirty="0" smtClean="0"/>
              <a:t>Function: access word at address </a:t>
            </a:r>
            <a:r>
              <a:rPr lang="en-US" sz="2800" b="1" i="1" dirty="0" smtClean="0"/>
              <a:t>A</a:t>
            </a:r>
          </a:p>
          <a:p>
            <a:r>
              <a:rPr lang="en-US" sz="2800" dirty="0" smtClean="0"/>
              <a:t>Method:</a:t>
            </a:r>
          </a:p>
          <a:p>
            <a:pPr lvl="1"/>
            <a:r>
              <a:rPr lang="en-US" sz="2400" dirty="0" smtClean="0"/>
              <a:t>Extract tag </a:t>
            </a:r>
            <a:r>
              <a:rPr lang="en-US" sz="2400" b="1" i="1" dirty="0" smtClean="0"/>
              <a:t>t</a:t>
            </a:r>
            <a:r>
              <a:rPr lang="en-US" sz="2400" dirty="0" smtClean="0"/>
              <a:t>, index </a:t>
            </a:r>
            <a:r>
              <a:rPr lang="en-US" sz="2400" b="1" i="1" dirty="0" smtClean="0"/>
              <a:t>b</a:t>
            </a:r>
            <a:r>
              <a:rPr lang="en-US" sz="2400" dirty="0" smtClean="0"/>
              <a:t>, and offset </a:t>
            </a:r>
            <a:r>
              <a:rPr lang="en-US" sz="2400" b="1" i="1" dirty="0" smtClean="0"/>
              <a:t>o</a:t>
            </a:r>
            <a:r>
              <a:rPr lang="en-US" sz="2400" dirty="0" smtClean="0"/>
              <a:t> from fields in address </a:t>
            </a:r>
            <a:r>
              <a:rPr lang="en-US" sz="2400" b="1" i="1" dirty="0" smtClean="0"/>
              <a:t>A</a:t>
            </a:r>
          </a:p>
          <a:p>
            <a:pPr lvl="1"/>
            <a:r>
              <a:rPr lang="en-US" sz="2400" dirty="0" smtClean="0"/>
              <a:t>If (</a:t>
            </a:r>
            <a:r>
              <a:rPr lang="en-US" sz="2400" dirty="0"/>
              <a:t> </a:t>
            </a:r>
            <a:r>
              <a:rPr lang="en-US" sz="2400" dirty="0" smtClean="0"/>
              <a:t>tag at block </a:t>
            </a:r>
            <a:r>
              <a:rPr lang="en-US" sz="2400" b="1" i="1" dirty="0" smtClean="0"/>
              <a:t>b</a:t>
            </a:r>
            <a:r>
              <a:rPr lang="en-US" sz="2400" dirty="0" smtClean="0"/>
              <a:t> matches </a:t>
            </a:r>
            <a:r>
              <a:rPr lang="en-US" sz="2400" b="1" i="1" dirty="0" smtClean="0"/>
              <a:t>t</a:t>
            </a:r>
            <a:r>
              <a:rPr lang="en-US" sz="2400" dirty="0" smtClean="0"/>
              <a:t>  &amp;&amp; </a:t>
            </a:r>
            <a:r>
              <a:rPr lang="en-US" sz="2400" dirty="0" err="1" smtClean="0"/>
              <a:t>Valid_bit</a:t>
            </a:r>
            <a:r>
              <a:rPr lang="en-US" sz="2400" dirty="0" smtClean="0"/>
              <a:t> == true) {</a:t>
            </a:r>
          </a:p>
          <a:p>
            <a:pPr marL="890588" lvl="2" indent="0">
              <a:buNone/>
            </a:pPr>
            <a:r>
              <a:rPr lang="en-US" sz="2000" dirty="0" smtClean="0"/>
              <a:t> 	Use </a:t>
            </a:r>
            <a:r>
              <a:rPr lang="en-US" sz="2000" b="1" i="1" dirty="0" smtClean="0"/>
              <a:t>o</a:t>
            </a:r>
            <a:r>
              <a:rPr lang="en-US" sz="2000" dirty="0" smtClean="0"/>
              <a:t> to select word and deliver to CPU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Else {      /* update cache block destroying current block contents */</a:t>
            </a:r>
            <a:br>
              <a:rPr lang="en-US" sz="2000" dirty="0" smtClean="0"/>
            </a:br>
            <a:r>
              <a:rPr lang="en-US" sz="2000" dirty="0" smtClean="0"/>
              <a:t>	 	Fetch block containing address </a:t>
            </a:r>
            <a:r>
              <a:rPr lang="en-US" sz="2000" b="1" i="1" dirty="0" smtClean="0"/>
              <a:t>A</a:t>
            </a:r>
            <a:r>
              <a:rPr lang="en-US" sz="2000" dirty="0" smtClean="0"/>
              <a:t> from </a:t>
            </a:r>
            <a:r>
              <a:rPr lang="en-US" sz="2000" i="1" dirty="0" smtClean="0"/>
              <a:t>some level</a:t>
            </a:r>
            <a:r>
              <a:rPr lang="en-US" sz="2000" dirty="0" smtClean="0"/>
              <a:t> below</a:t>
            </a:r>
            <a:br>
              <a:rPr lang="en-US" sz="2000" dirty="0" smtClean="0"/>
            </a:br>
            <a:r>
              <a:rPr lang="en-US" sz="2000" dirty="0" smtClean="0"/>
              <a:t> 	Write block in cache slot </a:t>
            </a:r>
            <a:r>
              <a:rPr lang="en-US" sz="2000" b="1" i="1" dirty="0" smtClean="0"/>
              <a:t>b  </a:t>
            </a:r>
            <a:r>
              <a:rPr lang="en-US" sz="2000" dirty="0" smtClean="0"/>
              <a:t>/* overwrites existing content */</a:t>
            </a:r>
            <a:br>
              <a:rPr lang="en-US" sz="2000" dirty="0" smtClean="0"/>
            </a:br>
            <a:r>
              <a:rPr lang="en-US" sz="2000" dirty="0" smtClean="0"/>
              <a:t> 	Set tag of slot b to </a:t>
            </a:r>
            <a:r>
              <a:rPr lang="en-US" sz="2000" b="1" i="1" dirty="0" smtClean="0"/>
              <a:t>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 	Set Valid=true</a:t>
            </a:r>
            <a:br>
              <a:rPr lang="en-US" sz="2000" dirty="0" smtClean="0"/>
            </a:br>
            <a:r>
              <a:rPr lang="en-US" sz="2000" dirty="0" smtClean="0"/>
              <a:t> 	Use </a:t>
            </a:r>
            <a:r>
              <a:rPr lang="en-US" sz="2000" b="1" i="1" dirty="0" smtClean="0"/>
              <a:t>o</a:t>
            </a:r>
            <a:r>
              <a:rPr lang="en-US" sz="2000" dirty="0" smtClean="0"/>
              <a:t> to select word within block and deliver to CPU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hierarchy? </a:t>
            </a:r>
            <a:r>
              <a:rPr lang="en-US" dirty="0" smtClean="0">
                <a:solidFill>
                  <a:srgbClr val="0000FF"/>
                </a:solidFill>
              </a:rPr>
              <a:t>Software reasons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During long intervals, meaning “for many, many CPU clock cycles” a program typically will access  </a:t>
            </a:r>
            <a:r>
              <a:rPr lang="en-US" dirty="0"/>
              <a:t>only a small </a:t>
            </a:r>
            <a:r>
              <a:rPr lang="en-US" dirty="0" smtClean="0"/>
              <a:t>fraction </a:t>
            </a:r>
            <a:r>
              <a:rPr lang="en-US" dirty="0"/>
              <a:t>of </a:t>
            </a:r>
            <a:r>
              <a:rPr lang="en-US" dirty="0" smtClean="0"/>
              <a:t>its instructions </a:t>
            </a:r>
            <a:r>
              <a:rPr lang="en-US" dirty="0"/>
              <a:t>and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This </a:t>
            </a:r>
            <a:r>
              <a:rPr lang="en-US" dirty="0"/>
              <a:t>tendency is </a:t>
            </a:r>
            <a:r>
              <a:rPr lang="en-US" dirty="0" smtClean="0"/>
              <a:t>called </a:t>
            </a:r>
            <a:r>
              <a:rPr lang="en-US" i="1" dirty="0" smtClean="0"/>
              <a:t>program locality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Program locality </a:t>
            </a:r>
            <a:r>
              <a:rPr lang="en-US" dirty="0" smtClean="0"/>
              <a:t>has two dimensions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Space</a:t>
            </a:r>
            <a:r>
              <a:rPr lang="en-US" dirty="0" smtClean="0"/>
              <a:t>, or the range accessed addresses, and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ime</a:t>
            </a:r>
            <a:r>
              <a:rPr lang="en-US" dirty="0" smtClean="0"/>
              <a:t> – “for </a:t>
            </a:r>
            <a:r>
              <a:rPr lang="en-US" dirty="0"/>
              <a:t>the next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clock cycles”</a:t>
            </a:r>
            <a:endParaRPr lang="en-US" dirty="0"/>
          </a:p>
          <a:p>
            <a:r>
              <a:rPr lang="en-US" dirty="0" smtClean="0"/>
              <a:t>If a program </a:t>
            </a:r>
            <a:r>
              <a:rPr lang="en-US" dirty="0"/>
              <a:t>“locality” </a:t>
            </a:r>
            <a:r>
              <a:rPr lang="en-US" dirty="0" smtClean="0"/>
              <a:t>fits in a </a:t>
            </a:r>
            <a:r>
              <a:rPr lang="en-US" dirty="0"/>
              <a:t>small </a:t>
            </a:r>
            <a:r>
              <a:rPr lang="en-US" dirty="0" smtClean="0"/>
              <a:t>but fast memory, then, for a while, fetch and store are </a:t>
            </a:r>
            <a:r>
              <a:rPr lang="en-US" b="1" dirty="0" smtClean="0">
                <a:solidFill>
                  <a:srgbClr val="009051"/>
                </a:solidFill>
              </a:rPr>
              <a:t>FAST</a:t>
            </a:r>
            <a:endParaRPr lang="en-US" b="1" dirty="0">
              <a:solidFill>
                <a:srgbClr val="00905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546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 state of cache after power on.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4" y="254881"/>
            <a:ext cx="8229600" cy="584728"/>
          </a:xfrm>
        </p:spPr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110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(Contents not valid, so MISS; bring in data from memory)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7258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Try to access address (10</a:t>
            </a:r>
            <a:r>
              <a:rPr lang="en-US" sz="2800" dirty="0" smtClean="0">
                <a:solidFill>
                  <a:srgbClr val="008000"/>
                </a:solidFill>
              </a:rPr>
              <a:t>110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 but cache MISS.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110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797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MISS of address (</a:t>
            </a:r>
            <a:r>
              <a:rPr lang="en-US" sz="2800" dirty="0" smtClean="0">
                <a:solidFill>
                  <a:srgbClr val="FF6600"/>
                </a:solidFill>
              </a:rPr>
              <a:t>10</a:t>
            </a:r>
            <a:r>
              <a:rPr lang="en-US" sz="2800" dirty="0" smtClean="0">
                <a:solidFill>
                  <a:srgbClr val="008000"/>
                </a:solidFill>
              </a:rPr>
              <a:t>110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 due to </a:t>
            </a:r>
            <a:r>
              <a:rPr lang="en-US" sz="2800" dirty="0" smtClean="0">
                <a:solidFill>
                  <a:srgbClr val="FF6600"/>
                </a:solidFill>
              </a:rPr>
              <a:t>NOT VALID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010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(Also a not valid block</a:t>
                      </a:r>
                      <a:r>
                        <a:rPr lang="en-US" i="1" baseline="0" dirty="0" smtClean="0"/>
                        <a:t>; MISS; bring in data)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Try to access address (11</a:t>
            </a:r>
            <a:r>
              <a:rPr lang="en-US" sz="2800" dirty="0" smtClean="0">
                <a:solidFill>
                  <a:srgbClr val="008000"/>
                </a:solidFill>
              </a:rPr>
              <a:t>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 but again not valid miss.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11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Memory (11011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651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handling a miss of address (11010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Memory (10000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(11011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651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handling a miss of address (10000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(10000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(11011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00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Memory (00011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sz="2400" baseline="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6515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After handling a miss of address (00011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(10000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8000"/>
                          </a:solidFill>
                        </a:rPr>
                        <a:t>010</a:t>
                      </a:r>
                      <a:endParaRPr lang="en-US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(11011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00</a:t>
                      </a:r>
                      <a:r>
                        <a:rPr lang="en-US" sz="2400" baseline="-25000" dirty="0" smtClean="0">
                          <a:solidFill>
                            <a:srgbClr val="0000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Memory (00011</a:t>
                      </a:r>
                      <a:r>
                        <a:rPr lang="en-US" sz="2400" baseline="-25000" dirty="0" smtClean="0">
                          <a:solidFill>
                            <a:srgbClr val="000000"/>
                          </a:solidFill>
                        </a:rPr>
                        <a:t>two)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490116"/>
            <a:ext cx="8650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address (</a:t>
            </a:r>
            <a:r>
              <a:rPr lang="en-US" sz="2800" dirty="0" smtClean="0">
                <a:solidFill>
                  <a:srgbClr val="FF6600"/>
                </a:solidFill>
              </a:rPr>
              <a:t>10</a:t>
            </a:r>
            <a:r>
              <a:rPr lang="en-US" sz="2800" dirty="0" smtClean="0">
                <a:solidFill>
                  <a:srgbClr val="008000"/>
                </a:solidFill>
              </a:rPr>
              <a:t>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); block is valid but tag </a:t>
            </a:r>
            <a:r>
              <a:rPr lang="en-US" sz="2800" dirty="0" smtClean="0">
                <a:solidFill>
                  <a:srgbClr val="FF6600"/>
                </a:solidFill>
              </a:rPr>
              <a:t>MISMATCH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operation 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226909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467"/>
                <a:gridCol w="406400"/>
                <a:gridCol w="1337733"/>
                <a:gridCol w="546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Index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(10000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6600"/>
                          </a:solidFill>
                        </a:rPr>
                        <a:t>Memory (10010</a:t>
                      </a:r>
                      <a:r>
                        <a:rPr lang="en-US" sz="2400" baseline="-25000" dirty="0" smtClean="0">
                          <a:solidFill>
                            <a:srgbClr val="FF6600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rgbClr val="FF6600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00</a:t>
                      </a:r>
                      <a:r>
                        <a:rPr lang="en-US" sz="2400" baseline="-25000" dirty="0" smtClean="0">
                          <a:solidFill>
                            <a:srgbClr val="000000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Memory (00011</a:t>
                      </a:r>
                      <a:r>
                        <a:rPr lang="en-US" sz="2400" baseline="-25000" dirty="0" smtClean="0">
                          <a:solidFill>
                            <a:srgbClr val="000000"/>
                          </a:solidFill>
                        </a:rPr>
                        <a:t>two)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Memory (10110</a:t>
                      </a:r>
                      <a:r>
                        <a:rPr lang="en-US" sz="2400" baseline="-25000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0251" y="1261507"/>
            <a:ext cx="8065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address (</a:t>
            </a:r>
            <a:r>
              <a:rPr lang="en-US" sz="2800" dirty="0" smtClean="0">
                <a:solidFill>
                  <a:srgbClr val="FF6600"/>
                </a:solidFill>
              </a:rPr>
              <a:t>10</a:t>
            </a:r>
            <a:r>
              <a:rPr lang="en-US" sz="2800" dirty="0" smtClean="0">
                <a:solidFill>
                  <a:srgbClr val="008000"/>
                </a:solidFill>
              </a:rPr>
              <a:t>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rgbClr val="0000FF"/>
                </a:solidFill>
              </a:rPr>
              <a:t>replace</a:t>
            </a:r>
            <a:r>
              <a:rPr lang="en-US" sz="2800" dirty="0" smtClean="0"/>
              <a:t> block contents with</a:t>
            </a:r>
          </a:p>
          <a:p>
            <a:r>
              <a:rPr lang="en-US" sz="2800" dirty="0" smtClean="0"/>
              <a:t>that of address (10010</a:t>
            </a:r>
            <a:r>
              <a:rPr lang="en-US" sz="2800" baseline="-25000" dirty="0" smtClean="0"/>
              <a:t>two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73" y="1081897"/>
            <a:ext cx="8881606" cy="5334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Cache performance model is embodied by </a:t>
            </a:r>
            <a:br>
              <a:rPr lang="en-US" sz="28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Average memory access time = Hit time + Miss rate x Miss penalty</a:t>
            </a:r>
            <a:endParaRPr lang="en-US" sz="36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Cache optimizations can usefully be organized according to which term and/or factor of the </a:t>
            </a:r>
            <a:r>
              <a:rPr lang="en-US" sz="2800" dirty="0" err="1" smtClean="0"/>
              <a:t>average_memory_access_time</a:t>
            </a:r>
            <a:r>
              <a:rPr lang="en-US" sz="2800" dirty="0" smtClean="0"/>
              <a:t> is improved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Reducing the 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Reducing the miss penalty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Reducing the time to hit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Using models, using math, to formally describe a system helps avoid overlooking ways to improve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Supports “Never, </a:t>
            </a:r>
            <a:r>
              <a:rPr lang="mr-IN" sz="2800" dirty="0" smtClean="0"/>
              <a:t>…</a:t>
            </a:r>
            <a:r>
              <a:rPr lang="en-US" sz="2800" dirty="0" smtClean="0"/>
              <a:t>, never give up!” design strategy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90/10 Program Locality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6830" y="1171186"/>
            <a:ext cx="8352265" cy="5334068"/>
          </a:xfrm>
        </p:spPr>
        <p:txBody>
          <a:bodyPr/>
          <a:lstStyle/>
          <a:p>
            <a:r>
              <a:rPr lang="en-US" dirty="0" smtClean="0"/>
              <a:t>For many programs, about 90% of the instructions executed dynamically, that is, about 90% of the instructions appearing in the program execution trace, come from just 10% of the program source code</a:t>
            </a:r>
          </a:p>
          <a:p>
            <a:r>
              <a:rPr lang="en-US" dirty="0" smtClean="0"/>
              <a:t>So a fast, small, thus </a:t>
            </a:r>
            <a:r>
              <a:rPr lang="en-US" i="1" dirty="0" smtClean="0"/>
              <a:t>affordable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cache memory</a:t>
            </a:r>
            <a:r>
              <a:rPr lang="en-US" dirty="0" smtClean="0"/>
              <a:t> need only contain about 10% of a program to deliver fast performance on 90% of the executed instructions of a program</a:t>
            </a:r>
          </a:p>
          <a:p>
            <a:r>
              <a:rPr lang="en-US" dirty="0" smtClean="0"/>
              <a:t>Gene Amdahl says “I’m </a:t>
            </a:r>
            <a:r>
              <a:rPr lang="en-US" dirty="0" err="1" smtClean="0"/>
              <a:t>lovin</a:t>
            </a:r>
            <a:r>
              <a:rPr lang="en-US" dirty="0" smtClean="0"/>
              <a:t>’ it!  💝 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and data cache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sz="2800" dirty="0" smtClean="0"/>
              <a:t>Instruction accesses mostly sequential</a:t>
            </a:r>
          </a:p>
          <a:p>
            <a:pPr lvl="1"/>
            <a:r>
              <a:rPr lang="en-US" sz="2400" dirty="0" smtClean="0"/>
              <a:t>Default_next_</a:t>
            </a:r>
            <a:r>
              <a:rPr lang="en-US" sz="2400" dirty="0" err="1" smtClean="0"/>
              <a:t>instr</a:t>
            </a:r>
            <a:r>
              <a:rPr lang="en-US" sz="2400" dirty="0" smtClean="0"/>
              <a:t>._</a:t>
            </a:r>
            <a:r>
              <a:rPr lang="en-US" sz="2400" dirty="0" err="1" smtClean="0"/>
              <a:t>addr</a:t>
            </a:r>
            <a:r>
              <a:rPr lang="en-US" sz="2400" dirty="0" smtClean="0"/>
              <a:t>. is the most common because branch/jump/</a:t>
            </a:r>
            <a:r>
              <a:rPr lang="en-US" sz="2400" dirty="0" err="1" smtClean="0"/>
              <a:t>jsr</a:t>
            </a:r>
            <a:r>
              <a:rPr lang="en-US" sz="2400" dirty="0" smtClean="0"/>
              <a:t> instructions a minority</a:t>
            </a:r>
          </a:p>
          <a:p>
            <a:pPr lvl="1"/>
            <a:r>
              <a:rPr lang="en-US" sz="2400" dirty="0" smtClean="0"/>
              <a:t>Prefetching along the default path pays off nicely</a:t>
            </a:r>
          </a:p>
          <a:p>
            <a:r>
              <a:rPr lang="en-US" sz="2800" dirty="0" smtClean="0"/>
              <a:t>Data accesses less predictable</a:t>
            </a:r>
          </a:p>
          <a:p>
            <a:pPr lvl="1"/>
            <a:r>
              <a:rPr lang="en-US" sz="2400" dirty="0" smtClean="0"/>
              <a:t>Less locality of reference</a:t>
            </a:r>
          </a:p>
          <a:p>
            <a:pPr lvl="1"/>
            <a:r>
              <a:rPr lang="en-US" sz="2400" dirty="0" smtClean="0"/>
              <a:t>Prefetching payoff is less</a:t>
            </a:r>
          </a:p>
          <a:p>
            <a:r>
              <a:rPr lang="en-US" sz="2800" dirty="0" smtClean="0"/>
              <a:t>Small cache size accentuates these differences</a:t>
            </a:r>
          </a:p>
          <a:p>
            <a:r>
              <a:rPr lang="en-US" sz="2800" dirty="0" smtClean="0"/>
              <a:t>Cache designs should be evaluated by testing on actual workloads when possible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127752"/>
            <a:ext cx="8240861" cy="74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emory hierarchy split and addressing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0399" y="1649191"/>
          <a:ext cx="526234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933902"/>
              </p:ext>
            </p:extLst>
          </p:nvPr>
        </p:nvGraphicFramePr>
        <p:xfrm>
          <a:off x="2335478" y="1646471"/>
          <a:ext cx="516815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325784" y="1665861"/>
            <a:ext cx="2977265" cy="6221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10" name="Picture 9" descr="Reg File at Hierarchy Top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2" y="1372125"/>
            <a:ext cx="1333500" cy="91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5478" y="1538274"/>
            <a:ext cx="68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43037" y="1538274"/>
            <a:ext cx="68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MEM</a:t>
            </a:r>
            <a:endParaRPr lang="en-US" dirty="0" smtClean="0"/>
          </a:p>
          <a:p>
            <a:pPr algn="ctr"/>
            <a:r>
              <a:rPr lang="en-US" dirty="0" smtClean="0"/>
              <a:t>stage</a:t>
            </a:r>
            <a:endParaRPr lang="en-US" dirty="0"/>
          </a:p>
        </p:txBody>
      </p:sp>
      <p:cxnSp>
        <p:nvCxnSpPr>
          <p:cNvPr id="14" name="Straight Connector 13"/>
          <p:cNvCxnSpPr>
            <a:endCxn id="11" idx="0"/>
          </p:cNvCxnSpPr>
          <p:nvPr/>
        </p:nvCxnSpPr>
        <p:spPr bwMode="auto">
          <a:xfrm flipV="1">
            <a:off x="2220311" y="1538274"/>
            <a:ext cx="458339" cy="646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endCxn id="11" idx="0"/>
          </p:cNvCxnSpPr>
          <p:nvPr/>
        </p:nvCxnSpPr>
        <p:spPr bwMode="auto">
          <a:xfrm flipH="1" flipV="1">
            <a:off x="2678650" y="1538274"/>
            <a:ext cx="445076" cy="646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4457226" y="1554944"/>
            <a:ext cx="458339" cy="646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 flipV="1">
            <a:off x="4915565" y="1554944"/>
            <a:ext cx="445076" cy="646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Right Brace 19"/>
          <p:cNvSpPr/>
          <p:nvPr/>
        </p:nvSpPr>
        <p:spPr bwMode="auto">
          <a:xfrm>
            <a:off x="7529311" y="1538274"/>
            <a:ext cx="142673" cy="646331"/>
          </a:xfrm>
          <a:prstGeom prst="rightBrace">
            <a:avLst>
              <a:gd name="adj1" fmla="val 57291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Right Brace 20"/>
          <p:cNvSpPr/>
          <p:nvPr/>
        </p:nvSpPr>
        <p:spPr bwMode="auto">
          <a:xfrm>
            <a:off x="7529311" y="2288026"/>
            <a:ext cx="142673" cy="2542032"/>
          </a:xfrm>
          <a:prstGeom prst="rightBrace">
            <a:avLst>
              <a:gd name="adj1" fmla="val 57291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3" name="Right Brace 22"/>
          <p:cNvSpPr/>
          <p:nvPr/>
        </p:nvSpPr>
        <p:spPr bwMode="auto">
          <a:xfrm>
            <a:off x="7529311" y="4879663"/>
            <a:ext cx="142673" cy="1307592"/>
          </a:xfrm>
          <a:prstGeom prst="rightBrace">
            <a:avLst>
              <a:gd name="adj1" fmla="val 57291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6066493" y="3628704"/>
            <a:ext cx="4800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	</a:t>
            </a:r>
            <a:r>
              <a:rPr lang="en-US" sz="2400" u="sng" dirty="0" smtClean="0"/>
              <a:t>	  Addressed using				                        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9293" y="1510741"/>
            <a:ext cx="75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Reg</a:t>
            </a:r>
            <a:r>
              <a:rPr lang="en-US" b="1" dirty="0" smtClean="0">
                <a:solidFill>
                  <a:schemeClr val="accent1"/>
                </a:solidFill>
              </a:rPr>
              <a:t>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935458" y="3373234"/>
            <a:ext cx="184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Memory address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935457" y="5429628"/>
            <a:ext cx="184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Inode</a:t>
            </a:r>
            <a:r>
              <a:rPr lang="en-US" b="1" dirty="0" smtClean="0">
                <a:solidFill>
                  <a:schemeClr val="accent1"/>
                </a:solidFill>
              </a:rPr>
              <a:t>, URL, etc.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600200"/>
            <a:ext cx="8610599" cy="4910667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 show cache hit ratio increases with increase in cache size</a:t>
            </a:r>
          </a:p>
          <a:p>
            <a:r>
              <a:rPr lang="en-US" dirty="0" smtClean="0"/>
              <a:t>But also costs of hit (access time) and cost of miss tend to increase with cache size</a:t>
            </a:r>
          </a:p>
          <a:p>
            <a:r>
              <a:rPr lang="en-US" dirty="0" smtClean="0"/>
              <a:t>Also, some programs have great hit ratios with small cache, some need big cache to get good hit ratios</a:t>
            </a:r>
          </a:p>
          <a:p>
            <a:r>
              <a:rPr lang="en-US" dirty="0" smtClean="0"/>
              <a:t>Conclusion:  experiments are </a:t>
            </a:r>
            <a:r>
              <a:rPr lang="en-US" strike="sngStrike" dirty="0" smtClean="0"/>
              <a:t>helpful</a:t>
            </a:r>
            <a:r>
              <a:rPr lang="en-US" dirty="0" smtClean="0"/>
              <a:t> essential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Block</a:t>
            </a:r>
            <a:r>
              <a:rPr lang="en-US" sz="2800" dirty="0" smtClean="0"/>
              <a:t> is the unit of information transferred between levels in the hierarchy</a:t>
            </a:r>
          </a:p>
          <a:p>
            <a:r>
              <a:rPr lang="en-US" sz="2800" dirty="0" smtClean="0"/>
              <a:t>Moving a consecutive </a:t>
            </a:r>
            <a:r>
              <a:rPr lang="en-US" sz="2800" dirty="0" smtClean="0">
                <a:solidFill>
                  <a:srgbClr val="0000FF"/>
                </a:solidFill>
              </a:rPr>
              <a:t>multiword block</a:t>
            </a:r>
            <a:r>
              <a:rPr lang="en-US" sz="2800" dirty="0" smtClean="0"/>
              <a:t> often takes same time as 1 word; parallelism</a:t>
            </a:r>
          </a:p>
          <a:p>
            <a:r>
              <a:rPr lang="en-US" sz="2800" dirty="0" smtClean="0"/>
              <a:t>Reading from the memory hierarchy is easy;</a:t>
            </a:r>
            <a:r>
              <a:rPr lang="en-US" sz="2800" dirty="0"/>
              <a:t> </a:t>
            </a:r>
            <a:r>
              <a:rPr lang="en-US" sz="2800" dirty="0" smtClean="0"/>
              <a:t>writing is harder</a:t>
            </a:r>
          </a:p>
          <a:p>
            <a:pPr lvl="1"/>
            <a:r>
              <a:rPr lang="en-US" sz="2400" dirty="0" smtClean="0"/>
              <a:t>Hierarchy Rules 1 &amp; 2 “bubble up” information to faster levels, so reads access faster levels</a:t>
            </a:r>
          </a:p>
          <a:p>
            <a:pPr lvl="1"/>
            <a:r>
              <a:rPr lang="en-US" sz="2400" dirty="0" smtClean="0"/>
              <a:t>Rule 1 demands that writes access the slowest level, a serious obstacle to performance</a:t>
            </a:r>
          </a:p>
          <a:p>
            <a:pPr lvl="1"/>
            <a:r>
              <a:rPr lang="en-US" sz="2400" dirty="0" smtClean="0"/>
              <a:t>Rule 3 crucial to making writes faster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writes with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93034"/>
            <a:ext cx="8247965" cy="5334068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Write-through</a:t>
            </a:r>
            <a:r>
              <a:rPr lang="en-US" sz="2400" dirty="0" smtClean="0"/>
              <a:t> strategy:  CPU writes into the cache and the write continues through the cache to the lowest level of the hierarchy</a:t>
            </a:r>
          </a:p>
          <a:p>
            <a:pPr lvl="1"/>
            <a:r>
              <a:rPr lang="en-US" sz="2000" dirty="0" smtClean="0"/>
              <a:t>Satisfy Rule 3 of the Memory Hierarchy </a:t>
            </a:r>
            <a:r>
              <a:rPr lang="en-US" sz="2000" i="1" dirty="0" smtClean="0"/>
              <a:t>right now</a:t>
            </a:r>
          </a:p>
          <a:p>
            <a:pPr lvl="1"/>
            <a:r>
              <a:rPr lang="en-US" sz="2000" dirty="0" smtClean="0"/>
              <a:t>Costs </a:t>
            </a:r>
            <a:r>
              <a:rPr lang="en-US" sz="2000" i="1" dirty="0" smtClean="0"/>
              <a:t>right now</a:t>
            </a:r>
            <a:r>
              <a:rPr lang="en-US" sz="2000" dirty="0" smtClean="0"/>
              <a:t> the time to write to a slow level; likely stalls CPU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Write-back</a:t>
            </a:r>
            <a:r>
              <a:rPr lang="en-US" sz="2400" dirty="0" smtClean="0"/>
              <a:t> strategy:  CPU writes into cache now.  Later </a:t>
            </a:r>
            <a:r>
              <a:rPr lang="en-US" sz="2400" dirty="0"/>
              <a:t>when </a:t>
            </a:r>
            <a:r>
              <a:rPr lang="en-US" sz="2400" dirty="0" smtClean="0"/>
              <a:t>forced </a:t>
            </a:r>
            <a:r>
              <a:rPr lang="en-US" sz="2400" dirty="0"/>
              <a:t>to do </a:t>
            </a:r>
            <a:r>
              <a:rPr lang="en-US" sz="2400" dirty="0" smtClean="0"/>
              <a:t>so, </a:t>
            </a:r>
            <a:r>
              <a:rPr lang="en-US" sz="2400" i="1" dirty="0" smtClean="0"/>
              <a:t>the cache writes</a:t>
            </a:r>
            <a:r>
              <a:rPr lang="en-US" sz="2400" dirty="0" smtClean="0"/>
              <a:t> down a level, and so on</a:t>
            </a:r>
          </a:p>
          <a:p>
            <a:pPr lvl="1"/>
            <a:r>
              <a:rPr lang="en-US" sz="2000" dirty="0" smtClean="0"/>
              <a:t>Write-back strategy procrastinates on satisfying Rule 3</a:t>
            </a:r>
          </a:p>
          <a:p>
            <a:pPr lvl="1"/>
            <a:r>
              <a:rPr lang="en-US" sz="2000" dirty="0" smtClean="0"/>
              <a:t>Writes complete at the speed of the cache, like reads</a:t>
            </a:r>
          </a:p>
          <a:p>
            <a:pPr lvl="1"/>
            <a:r>
              <a:rPr lang="en-US" sz="2000" dirty="0" smtClean="0"/>
              <a:t>Push off cost of writing to the slow, low level as far into the future as possible; CPU not involved, so no direct CPU stall</a:t>
            </a:r>
          </a:p>
          <a:p>
            <a:pPr lvl="1"/>
            <a:r>
              <a:rPr lang="en-US" sz="2000" dirty="0" smtClean="0"/>
              <a:t>Can “absorb” several writes to one cache block that are written back as a single operation, eventually, saving costs that multiple write-through actions would incur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Must write program output to lowest level, else program fails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changes later- </a:t>
            </a:r>
            <a:r>
              <a:rPr lang="en-US" dirty="0" smtClean="0">
                <a:solidFill>
                  <a:srgbClr val="0000FF"/>
                </a:solidFill>
              </a:rPr>
              <a:t>Write Back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595"/>
            <a:ext cx="8229600" cy="5248020"/>
          </a:xfrm>
        </p:spPr>
        <p:txBody>
          <a:bodyPr>
            <a:normAutofit/>
          </a:bodyPr>
          <a:lstStyle/>
          <a:p>
            <a:r>
              <a:rPr lang="en-US" dirty="0" smtClean="0"/>
              <a:t>Must mark changes as you go</a:t>
            </a:r>
          </a:p>
          <a:p>
            <a:pPr lvl="1"/>
            <a:r>
              <a:rPr lang="en-US" dirty="0" smtClean="0"/>
              <a:t>At minimum requires a single bit for each cache block (could label at finer granularity)</a:t>
            </a:r>
          </a:p>
          <a:p>
            <a:pPr lvl="1"/>
            <a:r>
              <a:rPr lang="en-US" dirty="0" smtClean="0"/>
              <a:t>Traditionally this bit is called the </a:t>
            </a:r>
            <a:r>
              <a:rPr lang="en-US" dirty="0" smtClean="0">
                <a:solidFill>
                  <a:srgbClr val="0000FF"/>
                </a:solidFill>
              </a:rPr>
              <a:t>dirty bit</a:t>
            </a:r>
          </a:p>
          <a:p>
            <a:r>
              <a:rPr lang="en-US" dirty="0" smtClean="0"/>
              <a:t>When a cache miss will force replacement of of a dirty block, that block must first be written back (to the next lower memory level)</a:t>
            </a:r>
          </a:p>
          <a:p>
            <a:r>
              <a:rPr lang="en-US" dirty="0" smtClean="0"/>
              <a:t>Enforces Rule 3 of the Memory Hierarchy per its “eventually” clause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Write-back cache with 4-word blocks</a:t>
            </a:r>
            <a:endParaRPr lang="en-US" dirty="0"/>
          </a:p>
        </p:txBody>
      </p:sp>
      <p:pic>
        <p:nvPicPr>
          <p:cNvPr id="5" name="Content Placeholder 4" descr="Cache circuit from P&amp;H 5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6" r="-6316"/>
          <a:stretch>
            <a:fillRect/>
          </a:stretch>
        </p:blipFill>
        <p:spPr>
          <a:xfrm>
            <a:off x="457200" y="1219200"/>
            <a:ext cx="8229600" cy="550227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Set-associative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dirty="0"/>
              <a:t>When cache maps any block to 1 place, then memory accesses with same index but different tags </a:t>
            </a:r>
            <a:r>
              <a:rPr lang="en-US" dirty="0">
                <a:solidFill>
                  <a:srgbClr val="0000FF"/>
                </a:solidFill>
              </a:rPr>
              <a:t>conflict</a:t>
            </a:r>
            <a:r>
              <a:rPr lang="en-US" dirty="0"/>
              <a:t> in </a:t>
            </a:r>
            <a:r>
              <a:rPr lang="en-US" dirty="0" smtClean="0"/>
              <a:t>cache block with their index</a:t>
            </a:r>
            <a:endParaRPr lang="en-US" dirty="0"/>
          </a:p>
          <a:p>
            <a:r>
              <a:rPr lang="en-US" dirty="0" smtClean="0"/>
              <a:t>Revise circuit to let </a:t>
            </a:r>
            <a:r>
              <a:rPr lang="en-US" dirty="0"/>
              <a:t>each index </a:t>
            </a:r>
            <a:r>
              <a:rPr lang="en-US" dirty="0" smtClean="0"/>
              <a:t>hold more than 1 block, called a </a:t>
            </a:r>
            <a:r>
              <a:rPr lang="en-US" dirty="0" smtClean="0">
                <a:solidFill>
                  <a:srgbClr val="0000FF"/>
                </a:solidFill>
              </a:rPr>
              <a:t>set-associative cache</a:t>
            </a:r>
            <a:endParaRPr lang="en-US" dirty="0" smtClean="0"/>
          </a:p>
          <a:p>
            <a:r>
              <a:rPr lang="en-US" dirty="0" smtClean="0"/>
              <a:t>When a new block is to be brought in to full set there is now a choice of which block currently in the set to replace</a:t>
            </a:r>
          </a:p>
          <a:p>
            <a:r>
              <a:rPr lang="en-US" dirty="0" smtClean="0"/>
              <a:t>Must include a circuit to make this choice fast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this cache 3-way associative</a:t>
            </a:r>
            <a:endParaRPr lang="en-US" dirty="0"/>
          </a:p>
        </p:txBody>
      </p:sp>
      <p:pic>
        <p:nvPicPr>
          <p:cNvPr id="5" name="Content Placeholder 4" descr="Cache circuit from P&amp;H 5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6" r="-6316"/>
          <a:stretch>
            <a:fillRect/>
          </a:stretch>
        </p:blipFill>
        <p:spPr>
          <a:xfrm>
            <a:off x="457200" y="1219200"/>
            <a:ext cx="8229600" cy="5502275"/>
          </a:xfrm>
        </p:spPr>
      </p:pic>
      <p:sp>
        <p:nvSpPr>
          <p:cNvPr id="3" name="Rounded Rectangle 2"/>
          <p:cNvSpPr/>
          <p:nvPr/>
        </p:nvSpPr>
        <p:spPr>
          <a:xfrm>
            <a:off x="1642668" y="2897587"/>
            <a:ext cx="5642872" cy="1908908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itle 65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cache bigger via associativity</a:t>
            </a:r>
            <a:endParaRPr lang="en-US" dirty="0"/>
          </a:p>
        </p:txBody>
      </p:sp>
      <p:sp>
        <p:nvSpPr>
          <p:cNvPr id="659" name="Content Placeholder 658"/>
          <p:cNvSpPr>
            <a:spLocks noGrp="1"/>
          </p:cNvSpPr>
          <p:nvPr>
            <p:ph idx="1"/>
          </p:nvPr>
        </p:nvSpPr>
        <p:spPr>
          <a:xfrm>
            <a:off x="457200" y="1062906"/>
            <a:ext cx="8229600" cy="24554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Example, replicate storage area 3x so each block has 3 available placements</a:t>
            </a:r>
          </a:p>
          <a:p>
            <a:pPr lvl="1"/>
            <a:r>
              <a:rPr lang="en-US" dirty="0" smtClean="0"/>
              <a:t>Why number of placements != 2</a:t>
            </a:r>
            <a:r>
              <a:rPr lang="en-US" baseline="30000" dirty="0" smtClean="0"/>
              <a:t>k </a:t>
            </a:r>
            <a:r>
              <a:rPr lang="en-US" dirty="0" smtClean="0"/>
              <a:t>?  Associative storage areas are not separately addressed</a:t>
            </a:r>
            <a:r>
              <a:rPr lang="en-US" dirty="0"/>
              <a:t>;</a:t>
            </a:r>
            <a:r>
              <a:rPr lang="en-US" dirty="0" smtClean="0"/>
              <a:t> they are only tag matched</a:t>
            </a:r>
          </a:p>
          <a:p>
            <a:pPr lvl="1"/>
            <a:r>
              <a:rPr lang="en-US" dirty="0" smtClean="0"/>
              <a:t>3-way associative requires 3 tag match circuits,      , not 1</a:t>
            </a:r>
            <a:endParaRPr lang="en-US" dirty="0"/>
          </a:p>
        </p:txBody>
      </p:sp>
      <p:grpSp>
        <p:nvGrpSpPr>
          <p:cNvPr id="1000" name="Group 999"/>
          <p:cNvGrpSpPr/>
          <p:nvPr/>
        </p:nvGrpSpPr>
        <p:grpSpPr>
          <a:xfrm>
            <a:off x="1854144" y="3659632"/>
            <a:ext cx="5562760" cy="2324565"/>
            <a:chOff x="1854144" y="3767730"/>
            <a:chExt cx="5562760" cy="2324565"/>
          </a:xfrm>
        </p:grpSpPr>
        <p:sp>
          <p:nvSpPr>
            <p:cNvPr id="461" name="TextBox 460"/>
            <p:cNvSpPr txBox="1"/>
            <p:nvPr/>
          </p:nvSpPr>
          <p:spPr>
            <a:xfrm>
              <a:off x="1854144" y="3767730"/>
              <a:ext cx="3786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VDTag</a:t>
              </a:r>
              <a:r>
                <a:rPr lang="en-US" dirty="0" smtClean="0"/>
                <a:t>                                               Data</a:t>
              </a:r>
              <a:endParaRPr lang="en-US" dirty="0"/>
            </a:p>
          </p:txBody>
        </p:sp>
        <p:grpSp>
          <p:nvGrpSpPr>
            <p:cNvPr id="663" name="Group 662"/>
            <p:cNvGrpSpPr/>
            <p:nvPr/>
          </p:nvGrpSpPr>
          <p:grpSpPr>
            <a:xfrm>
              <a:off x="1955757" y="4114855"/>
              <a:ext cx="5461147" cy="1977440"/>
              <a:chOff x="1955757" y="4114855"/>
              <a:chExt cx="5461147" cy="197744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955757" y="4114855"/>
                <a:ext cx="5461147" cy="1371610"/>
                <a:chOff x="1337691" y="5156188"/>
                <a:chExt cx="5461147" cy="1371610"/>
              </a:xfrm>
              <a:solidFill>
                <a:schemeClr val="bg1"/>
              </a:solidFill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337733" y="5156188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1337727" y="5325522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1337721" y="5494856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1337715" y="5664190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337709" y="5833524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solidFill>
                    <a:srgbClr val="C3D69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1337703" y="6002858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337697" y="6172192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1337691" y="6341526"/>
                  <a:ext cx="5461105" cy="186272"/>
                  <a:chOff x="1337733" y="5156188"/>
                  <a:chExt cx="5461105" cy="186272"/>
                </a:xfrm>
                <a:grpFill/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1337733" y="5156200"/>
                    <a:ext cx="93134" cy="169333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1435096" y="5156194"/>
                    <a:ext cx="148164" cy="16933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583260" y="5156188"/>
                    <a:ext cx="372539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2633129" y="5173115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3674564" y="5173109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715999" y="5173103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5757434" y="5173097"/>
                    <a:ext cx="1041404" cy="169345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62" name="Oval 661"/>
              <p:cNvSpPr/>
              <p:nvPr/>
            </p:nvSpPr>
            <p:spPr>
              <a:xfrm>
                <a:off x="2201327" y="5723465"/>
                <a:ext cx="368830" cy="3688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2760"/>
                  </a:lnSpc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=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1820279" y="4260761"/>
            <a:ext cx="5461147" cy="1977440"/>
            <a:chOff x="1955757" y="4114855"/>
            <a:chExt cx="5461147" cy="1977440"/>
          </a:xfrm>
        </p:grpSpPr>
        <p:grpSp>
          <p:nvGrpSpPr>
            <p:cNvPr id="867" name="Group 866"/>
            <p:cNvGrpSpPr/>
            <p:nvPr/>
          </p:nvGrpSpPr>
          <p:grpSpPr>
            <a:xfrm>
              <a:off x="1955757" y="4114855"/>
              <a:ext cx="5461147" cy="1371610"/>
              <a:chOff x="1337691" y="5156188"/>
              <a:chExt cx="5461147" cy="1371610"/>
            </a:xfrm>
            <a:solidFill>
              <a:schemeClr val="bg1"/>
            </a:solidFill>
          </p:grpSpPr>
          <p:grpSp>
            <p:nvGrpSpPr>
              <p:cNvPr id="869" name="Group 868"/>
              <p:cNvGrpSpPr/>
              <p:nvPr/>
            </p:nvGrpSpPr>
            <p:grpSpPr>
              <a:xfrm>
                <a:off x="1337733" y="5156188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26" name="Rectangle 925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Rectangle 926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Rectangle 927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Rectangle 928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0" name="Rectangle 929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Rectangle 930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Rectangle 931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0" name="Group 869"/>
              <p:cNvGrpSpPr/>
              <p:nvPr/>
            </p:nvGrpSpPr>
            <p:grpSpPr>
              <a:xfrm>
                <a:off x="1337727" y="5325522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19" name="Rectangle 918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0" name="Rectangle 919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1" name="Rectangle 920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Rectangle 921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" name="Rectangle 922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4" name="Rectangle 923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Rectangle 924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1" name="Group 870"/>
              <p:cNvGrpSpPr/>
              <p:nvPr/>
            </p:nvGrpSpPr>
            <p:grpSpPr>
              <a:xfrm>
                <a:off x="1337721" y="5494856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12" name="Rectangle 911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3" name="Rectangle 912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Rectangle 913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Rectangle 914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Rectangle 915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7" name="Rectangle 916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Rectangle 917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2" name="Group 871"/>
              <p:cNvGrpSpPr/>
              <p:nvPr/>
            </p:nvGrpSpPr>
            <p:grpSpPr>
              <a:xfrm>
                <a:off x="1337715" y="5664190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05" name="Rectangle 904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6" name="Rectangle 905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Rectangle 906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8" name="Rectangle 907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9" name="Rectangle 908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Rectangle 909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1" name="Rectangle 910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3" name="Group 872"/>
              <p:cNvGrpSpPr/>
              <p:nvPr/>
            </p:nvGrpSpPr>
            <p:grpSpPr>
              <a:xfrm>
                <a:off x="1337709" y="5833524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898" name="Rectangle 897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9" name="Rectangle 898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0" name="Rectangle 899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1" name="Rectangle 900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2" name="Rectangle 901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3" name="Rectangle 902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4" name="Rectangle 903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4" name="Group 873"/>
              <p:cNvGrpSpPr/>
              <p:nvPr/>
            </p:nvGrpSpPr>
            <p:grpSpPr>
              <a:xfrm>
                <a:off x="1337703" y="6002858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891" name="Rectangle 890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2" name="Rectangle 891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Rectangle 892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Rectangle 893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Rectangle 894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6" name="Rectangle 895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7" name="Rectangle 896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5" name="Group 874"/>
              <p:cNvGrpSpPr/>
              <p:nvPr/>
            </p:nvGrpSpPr>
            <p:grpSpPr>
              <a:xfrm>
                <a:off x="1337697" y="6172192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884" name="Rectangle 883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5" name="Rectangle 884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Rectangle 885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7" name="Rectangle 886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8" name="Rectangle 887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9" name="Rectangle 888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0" name="Rectangle 889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6" name="Group 875"/>
              <p:cNvGrpSpPr/>
              <p:nvPr/>
            </p:nvGrpSpPr>
            <p:grpSpPr>
              <a:xfrm>
                <a:off x="1337691" y="6341526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877" name="Rectangle 876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3" name="Rectangle 882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68" name="Oval 867"/>
            <p:cNvSpPr/>
            <p:nvPr/>
          </p:nvSpPr>
          <p:spPr>
            <a:xfrm>
              <a:off x="2201327" y="5723465"/>
              <a:ext cx="368830" cy="3688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760"/>
                </a:lnSpc>
              </a:pPr>
              <a:r>
                <a:rPr lang="en-US" sz="2800" dirty="0" smtClean="0">
                  <a:solidFill>
                    <a:schemeClr val="tx1"/>
                  </a:solidFill>
                </a:rPr>
                <a:t>=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3" name="Group 932"/>
          <p:cNvGrpSpPr/>
          <p:nvPr/>
        </p:nvGrpSpPr>
        <p:grpSpPr>
          <a:xfrm>
            <a:off x="1684801" y="4514765"/>
            <a:ext cx="5461147" cy="1977440"/>
            <a:chOff x="1955757" y="4114855"/>
            <a:chExt cx="5461147" cy="1977440"/>
          </a:xfrm>
        </p:grpSpPr>
        <p:grpSp>
          <p:nvGrpSpPr>
            <p:cNvPr id="934" name="Group 933"/>
            <p:cNvGrpSpPr/>
            <p:nvPr/>
          </p:nvGrpSpPr>
          <p:grpSpPr>
            <a:xfrm>
              <a:off x="1955757" y="4114855"/>
              <a:ext cx="5461147" cy="1371610"/>
              <a:chOff x="1337691" y="5156188"/>
              <a:chExt cx="5461147" cy="1371610"/>
            </a:xfrm>
            <a:solidFill>
              <a:schemeClr val="bg1"/>
            </a:solidFill>
          </p:grpSpPr>
          <p:grpSp>
            <p:nvGrpSpPr>
              <p:cNvPr id="936" name="Group 935"/>
              <p:cNvGrpSpPr/>
              <p:nvPr/>
            </p:nvGrpSpPr>
            <p:grpSpPr>
              <a:xfrm>
                <a:off x="1337733" y="5156188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93" name="Rectangle 992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Rectangle 995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7" name="Rectangle 996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Rectangle 997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Rectangle 998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7" name="Group 936"/>
              <p:cNvGrpSpPr/>
              <p:nvPr/>
            </p:nvGrpSpPr>
            <p:grpSpPr>
              <a:xfrm>
                <a:off x="1337727" y="5325522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86" name="Rectangle 985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7" name="Rectangle 986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8" name="Rectangle 987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Rectangle 988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0" name="Rectangle 989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Rectangle 990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Rectangle 991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8" name="Group 937"/>
              <p:cNvGrpSpPr/>
              <p:nvPr/>
            </p:nvGrpSpPr>
            <p:grpSpPr>
              <a:xfrm>
                <a:off x="1337721" y="5494856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79" name="Rectangle 978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1" name="Rectangle 980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2" name="Rectangle 981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Rectangle 983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5" name="Rectangle 984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9" name="Group 938"/>
              <p:cNvGrpSpPr/>
              <p:nvPr/>
            </p:nvGrpSpPr>
            <p:grpSpPr>
              <a:xfrm>
                <a:off x="1337715" y="5664190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72" name="Rectangle 971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3" name="Rectangle 972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4" name="Rectangle 973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1337709" y="5833524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65" name="Rectangle 964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6" name="Rectangle 965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7" name="Rectangle 966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Rectangle 967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9" name="Rectangle 968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Rectangle 969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1" name="Rectangle 970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solidFill>
                  <a:srgbClr val="C3D69B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1" name="Group 940"/>
              <p:cNvGrpSpPr/>
              <p:nvPr/>
            </p:nvGrpSpPr>
            <p:grpSpPr>
              <a:xfrm>
                <a:off x="1337703" y="6002858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58" name="Rectangle 957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9" name="Rectangle 958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0" name="Rectangle 959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1" name="Rectangle 960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2" name="Rectangle 961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3" name="Rectangle 962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4" name="Rectangle 963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2" name="Group 941"/>
              <p:cNvGrpSpPr/>
              <p:nvPr/>
            </p:nvGrpSpPr>
            <p:grpSpPr>
              <a:xfrm>
                <a:off x="1337697" y="6172192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51" name="Rectangle 950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2" name="Rectangle 951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3" name="Rectangle 952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4" name="Rectangle 953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5" name="Rectangle 954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Rectangle 955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Rectangle 956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3" name="Group 942"/>
              <p:cNvGrpSpPr/>
              <p:nvPr/>
            </p:nvGrpSpPr>
            <p:grpSpPr>
              <a:xfrm>
                <a:off x="1337691" y="6341526"/>
                <a:ext cx="5461105" cy="186272"/>
                <a:chOff x="1337733" y="5156188"/>
                <a:chExt cx="5461105" cy="186272"/>
              </a:xfrm>
              <a:grpFill/>
            </p:grpSpPr>
            <p:sp>
              <p:nvSpPr>
                <p:cNvPr id="944" name="Rectangle 943"/>
                <p:cNvSpPr/>
                <p:nvPr/>
              </p:nvSpPr>
              <p:spPr>
                <a:xfrm>
                  <a:off x="1337733" y="5156200"/>
                  <a:ext cx="93134" cy="169333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5" name="Rectangle 944"/>
                <p:cNvSpPr/>
                <p:nvPr/>
              </p:nvSpPr>
              <p:spPr>
                <a:xfrm>
                  <a:off x="1435096" y="5156194"/>
                  <a:ext cx="148164" cy="16933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6" name="Rectangle 945"/>
                <p:cNvSpPr/>
                <p:nvPr/>
              </p:nvSpPr>
              <p:spPr>
                <a:xfrm>
                  <a:off x="1583260" y="5156188"/>
                  <a:ext cx="372539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Rectangle 946"/>
                <p:cNvSpPr/>
                <p:nvPr/>
              </p:nvSpPr>
              <p:spPr>
                <a:xfrm>
                  <a:off x="2633129" y="5173115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8" name="Rectangle 947"/>
                <p:cNvSpPr/>
                <p:nvPr/>
              </p:nvSpPr>
              <p:spPr>
                <a:xfrm>
                  <a:off x="3674564" y="5173109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Rectangle 948"/>
                <p:cNvSpPr/>
                <p:nvPr/>
              </p:nvSpPr>
              <p:spPr>
                <a:xfrm>
                  <a:off x="4715999" y="5173103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0" name="Rectangle 949"/>
                <p:cNvSpPr/>
                <p:nvPr/>
              </p:nvSpPr>
              <p:spPr>
                <a:xfrm>
                  <a:off x="5757434" y="5173097"/>
                  <a:ext cx="1041404" cy="16934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35" name="Oval 934"/>
            <p:cNvSpPr/>
            <p:nvPr/>
          </p:nvSpPr>
          <p:spPr>
            <a:xfrm>
              <a:off x="2201327" y="5723465"/>
              <a:ext cx="368830" cy="36883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760"/>
                </a:lnSpc>
              </a:pPr>
              <a:r>
                <a:rPr lang="en-US" sz="2800" dirty="0" smtClean="0">
                  <a:solidFill>
                    <a:schemeClr val="tx1"/>
                  </a:solidFill>
                </a:rPr>
                <a:t>=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7296960" y="2965069"/>
            <a:ext cx="368830" cy="36883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76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=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90624"/>
            <a:ext cx="8247965" cy="52294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Build multiple levels of memory spanning a wide range of speeds (costs) and sizes</a:t>
            </a:r>
          </a:p>
          <a:p>
            <a:r>
              <a:rPr lang="en-US" dirty="0"/>
              <a:t>Each level maps addresses from a slower, larger memory to a smaller, faster memory higher in the hierarchy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Goal:  average cost almost as low as the per bit cost of the cheapest level, yet an average speed almost as fast as the fastest level</a:t>
            </a:r>
          </a:p>
          <a:p>
            <a:r>
              <a:rPr lang="en-US" dirty="0" smtClean="0"/>
              <a:t>Goal can be achieved much of the time because of Program Locality of Reference</a:t>
            </a:r>
          </a:p>
          <a:p>
            <a:r>
              <a:rPr lang="en-US" dirty="0" smtClean="0"/>
              <a:t>We can remember it, wholesale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cache, no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1976"/>
            <a:ext cx="8247965" cy="5334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Compulsory miss reduction is limited by how wide </a:t>
            </a:r>
            <a:r>
              <a:rPr lang="en-US" sz="2800" dirty="0" smtClean="0"/>
              <a:t>an </a:t>
            </a:r>
            <a:r>
              <a:rPr lang="en-US" sz="2800" dirty="0"/>
              <a:t>interface a given memory technology supports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Capacity miss </a:t>
            </a:r>
            <a:r>
              <a:rPr lang="en-US" sz="2800" dirty="0" smtClean="0"/>
              <a:t>reduction limited </a:t>
            </a:r>
            <a:r>
              <a:rPr lang="en-US" sz="2800" dirty="0"/>
              <a:t>by </a:t>
            </a:r>
            <a:r>
              <a:rPr lang="en-US" sz="2800" dirty="0" smtClean="0"/>
              <a:t>affordability of a larger cache (circuit $ </a:t>
            </a:r>
            <a:r>
              <a:rPr lang="en-US" sz="2800" dirty="0"/>
              <a:t>and </a:t>
            </a:r>
            <a:r>
              <a:rPr lang="en-US" sz="2800" dirty="0" smtClean="0"/>
              <a:t>heat factors)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 smtClean="0">
                <a:solidFill>
                  <a:srgbClr val="0000FF"/>
                </a:solidFill>
              </a:rPr>
              <a:t>onflict </a:t>
            </a:r>
            <a:r>
              <a:rPr lang="en-US" sz="2800" dirty="0">
                <a:solidFill>
                  <a:srgbClr val="0000FF"/>
                </a:solidFill>
              </a:rPr>
              <a:t>misses can be </a:t>
            </a:r>
            <a:r>
              <a:rPr lang="en-US" sz="2800" i="1" dirty="0" smtClean="0">
                <a:solidFill>
                  <a:srgbClr val="0000FF"/>
                </a:solidFill>
              </a:rPr>
              <a:t>avoided (eliminated)</a:t>
            </a:r>
            <a:r>
              <a:rPr lang="en-US" sz="2800" dirty="0" smtClean="0">
                <a:solidFill>
                  <a:srgbClr val="0000FF"/>
                </a:solidFill>
              </a:rPr>
              <a:t> by a design that lets any block be placed anywhere in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Corresponds to an Index field of zero bits; only have tag field and offset field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fully associative cache when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Miss penalty is huge</a:t>
            </a:r>
            <a:r>
              <a:rPr lang="en-US" sz="2400" dirty="0" smtClean="0"/>
              <a:t>, and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Can afford the time to agonize over which block to replace when, not if, that time comes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 of associative cache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60595"/>
            <a:ext cx="8229600" cy="534465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ust make a choice when replacing a block</a:t>
            </a:r>
          </a:p>
          <a:p>
            <a:r>
              <a:rPr lang="en-US" dirty="0" smtClean="0"/>
              <a:t>To achieve acceptable </a:t>
            </a:r>
            <a:r>
              <a:rPr lang="en-US" dirty="0"/>
              <a:t>speed </a:t>
            </a:r>
            <a:r>
              <a:rPr lang="en-US" dirty="0" smtClean="0"/>
              <a:t>choice-making </a:t>
            </a:r>
            <a:r>
              <a:rPr lang="en-US" dirty="0"/>
              <a:t>by hardware is </a:t>
            </a:r>
            <a:r>
              <a:rPr lang="en-US" dirty="0" smtClean="0"/>
              <a:t>required</a:t>
            </a:r>
          </a:p>
          <a:p>
            <a:r>
              <a:rPr lang="en-US" dirty="0" smtClean="0"/>
              <a:t>What algorithm should circuit implement?</a:t>
            </a:r>
          </a:p>
          <a:p>
            <a:pPr lvl="1"/>
            <a:r>
              <a:rPr lang="en-US" dirty="0" smtClean="0"/>
              <a:t>Optimal choice is to replace that block in the set having its next use farthest into the future (delay paying the cost of re-loading a block into cache as much as possible)</a:t>
            </a:r>
          </a:p>
          <a:p>
            <a:pPr lvl="1"/>
            <a:r>
              <a:rPr lang="en-US" dirty="0" smtClean="0"/>
              <a:t>Optimal choice is a tough algorithm even for software, certainly problematic for hardware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practical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79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Least recently used (LRU) uses measurable past as a proxy for prediction of the future</a:t>
            </a:r>
          </a:p>
          <a:p>
            <a:pPr lvl="1"/>
            <a:r>
              <a:rPr lang="en-US" sz="2400" dirty="0" smtClean="0"/>
              <a:t>“Least” easy to track in hardware for sets with just 2 blocks, but much harder for &gt;2 blocks per set</a:t>
            </a:r>
          </a:p>
          <a:p>
            <a:r>
              <a:rPr lang="en-US" sz="2800" dirty="0" smtClean="0"/>
              <a:t>Try </a:t>
            </a:r>
            <a:r>
              <a:rPr lang="en-US" sz="2800" dirty="0" smtClean="0">
                <a:solidFill>
                  <a:srgbClr val="0000FF"/>
                </a:solidFill>
              </a:rPr>
              <a:t>approximation algorithms</a:t>
            </a:r>
            <a:r>
              <a:rPr lang="en-US" sz="2800" dirty="0" smtClean="0"/>
              <a:t> instead, such as</a:t>
            </a:r>
          </a:p>
          <a:p>
            <a:pPr lvl="1"/>
            <a:r>
              <a:rPr lang="en-US" sz="2400" dirty="0" smtClean="0"/>
              <a:t>Not Recently Used (NRU)</a:t>
            </a:r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dd a “Referenced” bit to each cache block; clear all such bits periodically, then set whenever a block is referenced (used)</a:t>
            </a:r>
          </a:p>
          <a:p>
            <a:pPr lvl="2"/>
            <a:r>
              <a:rPr lang="en-US" sz="2000" dirty="0" smtClean="0"/>
              <a:t>Replace block with lowest category value in this table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45593" y="4961887"/>
          <a:ext cx="3692994" cy="144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400"/>
                <a:gridCol w="1400848"/>
                <a:gridCol w="781746"/>
              </a:tblGrid>
              <a:tr h="3386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Block category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Referenced?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Dirty?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0" marR="0" marT="0" marB="0"/>
                </a:tc>
              </a:tr>
              <a:tr h="277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3139" y="5242278"/>
            <a:ext cx="3123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Don’t forget the hardware for tie-breaker capability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594"/>
            <a:ext cx="8229600" cy="53446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more “easier” (fast) algorithms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First-in, first-out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Pseudo-random (!)</a:t>
            </a:r>
          </a:p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ll algorithms can work well at times, and all can fail totally at times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Simulation on real workloads is valuable to designers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Cache-aware compiling for a given platform can deliver performance value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Your complete computing platform determines your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C’s of cache miss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81897"/>
            <a:ext cx="8402929" cy="5334068"/>
          </a:xfrm>
        </p:spPr>
        <p:txBody>
          <a:bodyPr/>
          <a:lstStyle/>
          <a:p>
            <a:r>
              <a:rPr lang="en-US" sz="2800" dirty="0" smtClean="0"/>
              <a:t>Miss categories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Compulsory miss</a:t>
            </a:r>
            <a:r>
              <a:rPr lang="en-US" sz="2400" dirty="0" smtClean="0"/>
              <a:t> (also called cold-start miss or first-reference miss):  name for the miss that must occur on the first access to a block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Capacity miss</a:t>
            </a:r>
            <a:r>
              <a:rPr lang="en-US" sz="2400" dirty="0" smtClean="0"/>
              <a:t>:  misses caused because cache cannot hold all blocks ever accessed by a program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Conflict miss</a:t>
            </a:r>
            <a:r>
              <a:rPr lang="en-US" sz="2400" dirty="0" smtClean="0"/>
              <a:t>: if there is any restriction on where a block can be placed in cache, then in addition to compulsory and capacity misses, conflict misses occur when too many accessed blocks map to the same cache location</a:t>
            </a:r>
          </a:p>
          <a:p>
            <a:r>
              <a:rPr lang="en-US" sz="2800" dirty="0" smtClean="0"/>
              <a:t>3 C’s provide helpful guidance for cache designers seeking to improve performance by reducing misses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in the cache 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91818"/>
            <a:ext cx="8247965" cy="5413436"/>
          </a:xfrm>
        </p:spPr>
        <p:txBody>
          <a:bodyPr/>
          <a:lstStyle/>
          <a:p>
            <a:r>
              <a:rPr lang="en-US" sz="2800" dirty="0" smtClean="0"/>
              <a:t>Increase/decrease (in/de) size of offset field</a:t>
            </a:r>
          </a:p>
          <a:p>
            <a:pPr lvl="1"/>
            <a:r>
              <a:rPr lang="en-US" sz="2400" dirty="0" smtClean="0"/>
              <a:t>Increase/decrease words in block, so decrease/increase compulsory misses to extent accesses are sequential-</a:t>
            </a:r>
            <a:r>
              <a:rPr lang="en-US" sz="2400" dirty="0" err="1" smtClean="0"/>
              <a:t>ish</a:t>
            </a:r>
            <a:endParaRPr lang="en-US" sz="2400" dirty="0" smtClean="0"/>
          </a:p>
          <a:p>
            <a:pPr lvl="1"/>
            <a:r>
              <a:rPr lang="en-US" sz="2400" dirty="0" smtClean="0"/>
              <a:t>Increase hardware interface between cache and both CPU and memory</a:t>
            </a:r>
          </a:p>
          <a:p>
            <a:r>
              <a:rPr lang="en-US" sz="2800" dirty="0" smtClean="0"/>
              <a:t>In/de (size of index field + size of offset field)</a:t>
            </a:r>
          </a:p>
          <a:p>
            <a:pPr lvl="1"/>
            <a:r>
              <a:rPr lang="en-US" sz="2400" dirty="0" smtClean="0"/>
              <a:t>In/de total cache size, so de/in capacity misses &amp; in/de cache cost</a:t>
            </a:r>
          </a:p>
          <a:p>
            <a:pPr lvl="1"/>
            <a:r>
              <a:rPr lang="en-US" sz="2400" dirty="0" smtClean="0"/>
              <a:t>In/de cache circuit size which in/de access time</a:t>
            </a:r>
          </a:p>
          <a:p>
            <a:r>
              <a:rPr lang="en-US" sz="2800" dirty="0" smtClean="0"/>
              <a:t>Increase/decrease cache associativity</a:t>
            </a:r>
          </a:p>
          <a:p>
            <a:pPr lvl="1"/>
            <a:r>
              <a:rPr lang="en-US" sz="2400" dirty="0" smtClean="0"/>
              <a:t>Decrease/increase conflict misses</a:t>
            </a:r>
          </a:p>
          <a:p>
            <a:pPr lvl="1"/>
            <a:r>
              <a:rPr lang="en-US" sz="2400" dirty="0" smtClean="0"/>
              <a:t>In/de cache circuit size &amp; in/de access time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5"/>
            <a:ext cx="8466670" cy="5218039"/>
          </a:xfrm>
        </p:spPr>
        <p:txBody>
          <a:bodyPr/>
          <a:lstStyle/>
          <a:p>
            <a:r>
              <a:rPr lang="en-US" dirty="0" smtClean="0"/>
              <a:t>Caching is a fundamental performance technique</a:t>
            </a:r>
          </a:p>
          <a:p>
            <a:r>
              <a:rPr lang="en-US" dirty="0" smtClean="0"/>
              <a:t>Large design space with many optimization techniques</a:t>
            </a:r>
          </a:p>
          <a:p>
            <a:r>
              <a:rPr lang="en-US" dirty="0" smtClean="0"/>
              <a:t>Simulation guides design quantitatively</a:t>
            </a:r>
          </a:p>
          <a:p>
            <a:r>
              <a:rPr lang="en-US" dirty="0" smtClean="0"/>
              <a:t>For programmers to maximize caching benefit</a:t>
            </a:r>
          </a:p>
          <a:p>
            <a:pPr lvl="1"/>
            <a:r>
              <a:rPr lang="en-US" dirty="0" smtClean="0"/>
              <a:t>Group related data items into adjacent blocks</a:t>
            </a:r>
          </a:p>
          <a:p>
            <a:pPr lvl="1"/>
            <a:r>
              <a:rPr lang="en-US" dirty="0" smtClean="0"/>
              <a:t>Perform all operations on a data item before moving on to another data item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122964"/>
            <a:ext cx="8240861" cy="745196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Portrait </a:t>
            </a:r>
            <a:r>
              <a:rPr lang="en-US" dirty="0" smtClean="0"/>
              <a:t>of the memory hierarchy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298948"/>
              </p:ext>
            </p:extLst>
          </p:nvPr>
        </p:nvGraphicFramePr>
        <p:xfrm>
          <a:off x="457200" y="11599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-8494" y="5738261"/>
            <a:ext cx="9138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As memory technologies come and go, the layers in the pyramid change.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/>
              <a:t>Width of layers is very much NOT to scale with respect to their capacity.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1461" y="1303858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Part of the processor circuit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0047" y="1794923"/>
            <a:ext cx="373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ym typeface="Wingdings"/>
              </a:rPr>
              <a:t> Top of hierarchy accessed by fetch and by LOAD/STORE instructions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1841" y="2590788"/>
            <a:ext cx="33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Slower than L1, larger, cheaper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21841" y="3234250"/>
            <a:ext cx="33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ym typeface="Wingdings"/>
              </a:rPr>
              <a:t> Slower than L2, larger, cheaper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81055" y="3748903"/>
            <a:ext cx="3402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ym typeface="Wingdings"/>
              </a:rPr>
              <a:t> Lowest level accessed indirectly by fetch or LOAD/STORE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6249" y="4394182"/>
            <a:ext cx="224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ym typeface="Wingdings"/>
              </a:rPr>
              <a:t> Permanent storage of code and data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3785" y="2193920"/>
            <a:ext cx="2738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sym typeface="Wingdings"/>
              </a:rPr>
              <a:t>Movement of bits between these hierarchy levels is managed entirely by hardware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784" y="4386789"/>
            <a:ext cx="356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/>
              </a:rPr>
              <a:t>Movement of bits in/out of this level managed by Operating System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87869" y="1159910"/>
            <a:ext cx="4182533" cy="4487358"/>
            <a:chOff x="287869" y="1159910"/>
            <a:chExt cx="4182533" cy="448735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457200" y="1794923"/>
              <a:ext cx="0" cy="2582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96333" y="1794923"/>
              <a:ext cx="35729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287869" y="4377268"/>
              <a:ext cx="126153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296333" y="5012267"/>
              <a:ext cx="67733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" y="4377268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 flipH="1">
              <a:off x="296333" y="1159916"/>
              <a:ext cx="417406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2" y="1159910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96328" y="5643544"/>
              <a:ext cx="160872" cy="37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457200" y="5012272"/>
              <a:ext cx="0" cy="6265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2" name="TextBox 31"/>
          <p:cNvSpPr txBox="1"/>
          <p:nvPr/>
        </p:nvSpPr>
        <p:spPr>
          <a:xfrm>
            <a:off x="471732" y="1160947"/>
            <a:ext cx="367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432FF"/>
                </a:solidFill>
                <a:sym typeface="Wingdings"/>
              </a:rPr>
              <a:t>Movement of bits between registers and L1 is by LOAD/STORE instructions</a:t>
            </a:r>
            <a:endParaRPr lang="en-US" dirty="0">
              <a:solidFill>
                <a:srgbClr val="0432FF"/>
              </a:solidFill>
              <a:sym typeface="Wingding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779" y="5030256"/>
            <a:ext cx="356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051"/>
                </a:solidFill>
                <a:sym typeface="Wingdings"/>
              </a:rPr>
              <a:t>Movement of bits in/out of this level managed by various means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54752" y="5164651"/>
            <a:ext cx="162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 Various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BCB7C-1878-A946-9083-3ED04BE03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BF5444-2E7C-234C-8C11-F077EE99E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BB8D46-5481-964B-89B9-1739C169E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E6E1DE-64E0-7F40-9C42-9BF1568666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57FEE0-970D-9240-B63A-6FA5D6F3F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B5C671-DCBB-AC4A-8EA2-41A8E9E65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A17AE2-38C9-0B48-BC3C-A29FD2BA8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  <p:bldP spid="7" grpId="0"/>
      <p:bldP spid="6" grpId="0"/>
      <p:bldP spid="8" grpId="0"/>
      <p:bldP spid="9" grpId="0"/>
      <p:bldP spid="10" grpId="0"/>
      <p:bldP spid="11" grpId="0"/>
      <p:bldP spid="12" grpId="0"/>
      <p:bldP spid="24" grpId="0"/>
      <p:bldP spid="27" grpId="0"/>
      <p:bldP spid="32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hierarchy values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98464"/>
              </p:ext>
            </p:extLst>
          </p:nvPr>
        </p:nvGraphicFramePr>
        <p:xfrm>
          <a:off x="457200" y="1161306"/>
          <a:ext cx="8229601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223259"/>
                <a:gridCol w="2743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 in bytes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Typ. access time (ns)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 64-bit Registers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r>
                        <a:rPr lang="en-US" sz="2400" baseline="0" dirty="0" smtClean="0"/>
                        <a:t> cache (64 KB)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65,536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 cache (2 MB)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2,097,152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L3 cache (8 MB)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8,388,608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 (4 GB)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4,294,967,296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 disk (1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1,000,000,000,000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10,000,000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Archive</a:t>
                      </a:r>
                      <a:r>
                        <a:rPr lang="en-US" sz="2400" baseline="0" dirty="0" smtClean="0"/>
                        <a:t> (10 PB)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10,000,000,000,000,000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100,000,000,000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3306" y="4916290"/>
            <a:ext cx="741275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Number of digits is </a:t>
            </a:r>
            <a:r>
              <a:rPr lang="en-US" sz="2400" i="1" dirty="0" smtClean="0"/>
              <a:t>logarithmic</a:t>
            </a:r>
            <a:r>
              <a:rPr lang="en-US" sz="2400" dirty="0" smtClean="0"/>
              <a:t> with respect to magnitude</a:t>
            </a:r>
          </a:p>
          <a:p>
            <a:r>
              <a:rPr lang="en-US" sz="2400" dirty="0" smtClean="0"/>
              <a:t>Nanoseconds have no </a:t>
            </a:r>
            <a:r>
              <a:rPr lang="en-US" sz="2400" i="1" dirty="0" smtClean="0"/>
              <a:t>visceral</a:t>
            </a:r>
            <a:r>
              <a:rPr lang="en-US" sz="2400" dirty="0" smtClean="0"/>
              <a:t> meaning</a:t>
            </a:r>
          </a:p>
          <a:p>
            <a:r>
              <a:rPr lang="en-US" sz="2400" dirty="0" smtClean="0"/>
              <a:t>So does the above really speak to us?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03306" y="6046590"/>
            <a:ext cx="616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linearize and “</a:t>
            </a:r>
            <a:r>
              <a:rPr lang="en-US" sz="2400" dirty="0" err="1" smtClean="0"/>
              <a:t>visceralize</a:t>
            </a:r>
            <a:r>
              <a:rPr lang="en-US" sz="2400" dirty="0" smtClean="0"/>
              <a:t>” and try that out.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values, linear &amp; familiar scales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86350"/>
              </p:ext>
            </p:extLst>
          </p:nvPr>
        </p:nvGraphicFramePr>
        <p:xfrm>
          <a:off x="457200" y="1158480"/>
          <a:ext cx="8229601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Level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If  1 byte = 1 millimeter,  capacity as “distance” 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If  1 ns = 1 second,</a:t>
                      </a:r>
                      <a:r>
                        <a:rPr lang="en-US" sz="2400" baseline="0" dirty="0" smtClean="0"/>
                        <a:t> one access takes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2166013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64 64-bit Registers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From elbow to fingertips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0.25 sec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2807786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r>
                        <a:rPr lang="en-US" sz="2400" baseline="0" dirty="0" smtClean="0"/>
                        <a:t> cache (64 KB)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Here to </a:t>
                      </a:r>
                      <a:r>
                        <a:rPr lang="en-US" sz="2400" dirty="0" err="1" smtClean="0"/>
                        <a:t>PHYS</a:t>
                      </a:r>
                      <a:r>
                        <a:rPr lang="en-US" sz="2400" baseline="0" dirty="0" smtClean="0"/>
                        <a:t> bus stop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 sec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3449559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L2 cache (2 MB)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Far bank of the Wabash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 sec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7711"/>
              </p:ext>
            </p:extLst>
          </p:nvPr>
        </p:nvGraphicFramePr>
        <p:xfrm>
          <a:off x="457200" y="4091332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L3 cache (8 MB)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East a bit b</a:t>
                      </a:r>
                      <a:r>
                        <a:rPr lang="en-US" sz="2400" dirty="0" smtClean="0"/>
                        <a:t>eyond I-65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15 sec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96308"/>
              </p:ext>
            </p:extLst>
          </p:nvPr>
        </p:nvGraphicFramePr>
        <p:xfrm>
          <a:off x="457200" y="4733105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DRAM (8 GB)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From</a:t>
                      </a:r>
                      <a:r>
                        <a:rPr lang="en-US" sz="2400" baseline="0" dirty="0" smtClean="0"/>
                        <a:t> here t</a:t>
                      </a:r>
                      <a:r>
                        <a:rPr lang="en-US" sz="2400" dirty="0" smtClean="0"/>
                        <a:t>o</a:t>
                      </a:r>
                      <a:r>
                        <a:rPr lang="en-US" sz="2400" baseline="0" dirty="0" smtClean="0"/>
                        <a:t> Naples</a:t>
                      </a:r>
                      <a:r>
                        <a:rPr lang="en-US" sz="2400" dirty="0" smtClean="0"/>
                        <a:t>, Italy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 min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57200" y="5374880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 disk (1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TB)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2.5</a:t>
                      </a:r>
                      <a:r>
                        <a:rPr lang="en-US" sz="2400" baseline="0" dirty="0" smtClean="0"/>
                        <a:t>x distance to Moon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~1 semester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7194" y="6018366"/>
          <a:ext cx="8229601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3141"/>
                <a:gridCol w="3394710"/>
                <a:gridCol w="25717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Archive (1</a:t>
                      </a:r>
                      <a:r>
                        <a:rPr lang="en-US" sz="2400" baseline="0" dirty="0" smtClean="0"/>
                        <a:t>0 P</a:t>
                      </a:r>
                      <a:r>
                        <a:rPr lang="en-US" sz="2400" dirty="0" smtClean="0"/>
                        <a:t>B)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aseline="0" dirty="0" smtClean="0"/>
                        <a:t>1.4x to Pluto or 0.001 </a:t>
                      </a:r>
                      <a:r>
                        <a:rPr lang="en-US" sz="2400" baseline="0" dirty="0" err="1" smtClean="0"/>
                        <a:t>ly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3,169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sizes to scale:  1 byte = 1 mm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3C6A-BBE0-B94A-B791-E44AA6B2DA5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earth to moon to scale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b="-5872"/>
          <a:stretch/>
        </p:blipFill>
        <p:spPr>
          <a:xfrm>
            <a:off x="335954" y="1502775"/>
            <a:ext cx="4208614" cy="48404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 bwMode="auto">
          <a:xfrm>
            <a:off x="713887" y="1628302"/>
            <a:ext cx="603504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724938" y="1343195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TB hard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97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35623</TotalTime>
  <Words>4103</Words>
  <Application>Microsoft Macintosh PowerPoint</Application>
  <PresentationFormat>On-screen Show (4:3)</PresentationFormat>
  <Paragraphs>798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CS 250 Lecture 31 –  Memory hierarchy</vt:lpstr>
      <vt:lpstr>Why a hierarchy? Hardware reasons</vt:lpstr>
      <vt:lpstr>Why a hierarchy? Software reasons</vt:lpstr>
      <vt:lpstr>90/10 Program Locality Rule</vt:lpstr>
      <vt:lpstr>Memory hierarchy concept</vt:lpstr>
      <vt:lpstr>Portrait of the memory hierarchy</vt:lpstr>
      <vt:lpstr>Typical memory hierarchy values</vt:lpstr>
      <vt:lpstr>Typical values, linear &amp; familiar scales</vt:lpstr>
      <vt:lpstr>Memory sizes to scale:  1 byte = 1 mm</vt:lpstr>
      <vt:lpstr>Memory sizes to scale</vt:lpstr>
      <vt:lpstr>Memory sizes to scale</vt:lpstr>
      <vt:lpstr>Memory sizes to scale</vt:lpstr>
      <vt:lpstr>Hierarchy level extremes </vt:lpstr>
      <vt:lpstr>Assignment</vt:lpstr>
      <vt:lpstr>CS250 Lecture 32 – Cache   </vt:lpstr>
      <vt:lpstr>Operation of the memory hierarchy</vt:lpstr>
      <vt:lpstr>The Block</vt:lpstr>
      <vt:lpstr>Three Rules of the memory hierarchy</vt:lpstr>
      <vt:lpstr>Four key hierarchy design questions</vt:lpstr>
      <vt:lpstr>Caching</vt:lpstr>
      <vt:lpstr>Cache characteristics</vt:lpstr>
      <vt:lpstr>Cache operation</vt:lpstr>
      <vt:lpstr>Memory hierarchy performance equations</vt:lpstr>
      <vt:lpstr>Simple cache idea</vt:lpstr>
      <vt:lpstr>How do we find an item in cache?</vt:lpstr>
      <vt:lpstr>Cache addressing example, 32-bit address</vt:lpstr>
      <vt:lpstr>1024-block direct-mapped cache with 4-word blocks</vt:lpstr>
      <vt:lpstr>Is this the item we are looking for?</vt:lpstr>
      <vt:lpstr>Algorithm for direct-mapped cache access</vt:lpstr>
      <vt:lpstr>Cache operation example</vt:lpstr>
      <vt:lpstr>Cache operation example</vt:lpstr>
      <vt:lpstr>Cache operation example</vt:lpstr>
      <vt:lpstr>Cache operation example</vt:lpstr>
      <vt:lpstr>Cache operation example</vt:lpstr>
      <vt:lpstr>Cache operation example</vt:lpstr>
      <vt:lpstr>Cache operation example</vt:lpstr>
      <vt:lpstr>Cache operation example</vt:lpstr>
      <vt:lpstr>Cache operation example</vt:lpstr>
      <vt:lpstr>Improving cache performance</vt:lpstr>
      <vt:lpstr>Instruction and data cache designs</vt:lpstr>
      <vt:lpstr>Memory hierarchy split and addressing</vt:lpstr>
      <vt:lpstr>Cache size</vt:lpstr>
      <vt:lpstr>Improving cache performance</vt:lpstr>
      <vt:lpstr>How to handle writes with caching</vt:lpstr>
      <vt:lpstr>Writing changes later- Write Back</vt:lpstr>
      <vt:lpstr>Write-back cache with 4-word blocks</vt:lpstr>
      <vt:lpstr>Set-associative cache</vt:lpstr>
      <vt:lpstr>Make this cache 3-way associative</vt:lpstr>
      <vt:lpstr>Make cache bigger via associativity</vt:lpstr>
      <vt:lpstr>Fully associative cache, no conflict</vt:lpstr>
      <vt:lpstr>Disadvantage of associative cache</vt:lpstr>
      <vt:lpstr>More practical replacement algorithms</vt:lpstr>
      <vt:lpstr>More thoughts</vt:lpstr>
      <vt:lpstr>The 3 C’s of cache miss categories</vt:lpstr>
      <vt:lpstr>Playing in the cache design space</vt:lpstr>
      <vt:lpstr>Summary</vt:lpstr>
    </vt:vector>
  </TitlesOfParts>
  <Company>Purdue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926</cp:revision>
  <cp:lastPrinted>2017-10-17T21:59:48Z</cp:lastPrinted>
  <dcterms:created xsi:type="dcterms:W3CDTF">2017-01-09T11:24:18Z</dcterms:created>
  <dcterms:modified xsi:type="dcterms:W3CDTF">2017-11-04T00:57:14Z</dcterms:modified>
</cp:coreProperties>
</file>