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1295" r:id="rId2"/>
    <p:sldId id="1282" r:id="rId3"/>
    <p:sldId id="1283" r:id="rId4"/>
    <p:sldId id="1284" r:id="rId5"/>
    <p:sldId id="1285" r:id="rId6"/>
    <p:sldId id="1286" r:id="rId7"/>
    <p:sldId id="1287" r:id="rId8"/>
    <p:sldId id="1288" r:id="rId9"/>
    <p:sldId id="1587" r:id="rId10"/>
    <p:sldId id="1289" r:id="rId11"/>
    <p:sldId id="1588" r:id="rId12"/>
    <p:sldId id="1290" r:id="rId13"/>
    <p:sldId id="1291" r:id="rId14"/>
    <p:sldId id="1292" r:id="rId15"/>
    <p:sldId id="1293" r:id="rId16"/>
    <p:sldId id="1294" r:id="rId17"/>
    <p:sldId id="1296" r:id="rId18"/>
    <p:sldId id="1297" r:id="rId19"/>
    <p:sldId id="1298" r:id="rId20"/>
    <p:sldId id="1299" r:id="rId21"/>
    <p:sldId id="1300" r:id="rId22"/>
    <p:sldId id="1301" r:id="rId23"/>
    <p:sldId id="1302" r:id="rId24"/>
    <p:sldId id="1303" r:id="rId25"/>
    <p:sldId id="1304" r:id="rId26"/>
    <p:sldId id="1305" r:id="rId27"/>
    <p:sldId id="1312" r:id="rId28"/>
    <p:sldId id="1313" r:id="rId29"/>
    <p:sldId id="1589" r:id="rId30"/>
    <p:sldId id="1314" r:id="rId31"/>
    <p:sldId id="1315" r:id="rId32"/>
    <p:sldId id="1590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9051"/>
    <a:srgbClr val="FF8000"/>
    <a:srgbClr val="FA8002"/>
    <a:srgbClr val="7030A0"/>
    <a:srgbClr val="FF9300"/>
    <a:srgbClr val="057FFF"/>
    <a:srgbClr val="76D6FF"/>
    <a:srgbClr val="1D191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6180"/>
    <p:restoredTop sz="91417"/>
  </p:normalViewPr>
  <p:slideViewPr>
    <p:cSldViewPr snapToGrid="0" snapToObjects="1">
      <p:cViewPr>
        <p:scale>
          <a:sx n="170" d="100"/>
          <a:sy n="170" d="100"/>
        </p:scale>
        <p:origin x="3136" y="8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80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46FA2-1D2A-6549-80D6-0C23207994F6}" type="datetimeFigureOut">
              <a:rPr lang="en-US" smtClean="0"/>
              <a:t>12/3/17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E491D-C553-0E47-B5E2-359F3871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30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needs more than 640KBytes?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A2BA9-A323-5245-B452-8B25D3F82F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72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problem as needing to not read</a:t>
            </a:r>
            <a:r>
              <a:rPr lang="en-US" baseline="0" dirty="0" smtClean="0"/>
              <a:t> an argument from the register file if that argument is still in the pipeline and only on its way to the register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E491D-C553-0E47-B5E2-359F38712A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48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Berkeley Open Infrastructure for Network Computing (BOINC)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E491D-C553-0E47-B5E2-359F38712AA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59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89440" y="3581400"/>
            <a:ext cx="5235138" cy="1905000"/>
          </a:xfrm>
        </p:spPr>
        <p:txBody>
          <a:bodyPr/>
          <a:lstStyle>
            <a:lvl1pPr marL="0" indent="0">
              <a:buFont typeface="Wingdings" charset="0"/>
              <a:buNone/>
              <a:defRPr sz="2800">
                <a:latin typeface="Palatino"/>
                <a:cs typeface="Palatino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512284"/>
            <a:ext cx="1966344" cy="19331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 dirty="0"/>
          </a:p>
        </p:txBody>
      </p:sp>
      <p:sp>
        <p:nvSpPr>
          <p:cNvPr id="88072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88073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05254"/>
            <a:ext cx="1905000" cy="200346"/>
          </a:xfrm>
        </p:spPr>
        <p:txBody>
          <a:bodyPr/>
          <a:lstStyle>
            <a:lvl1pPr>
              <a:defRPr/>
            </a:lvl1pPr>
          </a:lstStyle>
          <a:p>
            <a:fld id="{4D2D4257-6C15-224C-8DC2-DCD1A34E52A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8076" name="Group 12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88066" name="Oval 2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292929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8067" name="Rectangle 3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292929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8068" name="Rectangle 4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292929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880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8F17C3-15C2-DE46-A6A4-6FC2E4FFC6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7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71EFE-CF74-014A-B355-1FE784D8A8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0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16CA18-62AE-B34C-A151-070DF961BC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4F1BF-07F9-B647-8658-AC5FA594FB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5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F5024-359D-6B46-98D1-05D86B9A12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7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AC6A8-8C03-6943-85EF-B4FF116F35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C3C6A-BBE0-B94A-B791-E44AA6B2DA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C6648-A2D1-2B45-B1A1-07A4BC236D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3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E9F4B-0DFF-E349-9FC8-2EF87F8443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A1627-C93F-144E-9BE4-AD3FCD384D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5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96147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29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1447794" y="962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29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86830" y="96839"/>
            <a:ext cx="8240861" cy="74519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6830" y="1171186"/>
            <a:ext cx="8247965" cy="492481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7570" y="6505254"/>
            <a:ext cx="1986676" cy="19331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664D00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ea typeface="ＭＳ Ｐゴシック" charset="0"/>
              </a:rPr>
              <a:t>© 2017 by George B. Adams III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29292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70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25522" y="6505254"/>
            <a:ext cx="1905000" cy="19331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664D00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D326016-910B-5547-A662-1BDDCCEB8203}" type="slidenum">
              <a:rPr lang="en-US" smtClean="0">
                <a:latin typeface="Arial" charset="0"/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latin typeface="Arial" charset="0"/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charset="0"/>
        <a:buChar char="¡"/>
        <a:defRPr sz="28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oinc.berkeley.edu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44942" y="1443038"/>
            <a:ext cx="8128064" cy="1600200"/>
          </a:xfrm>
        </p:spPr>
        <p:txBody>
          <a:bodyPr/>
          <a:lstStyle/>
          <a:p>
            <a:r>
              <a:rPr lang="en-US" dirty="0" smtClean="0"/>
              <a:t>CS250 Lecture 41 – Advanced topics 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44943" y="3316784"/>
            <a:ext cx="7279636" cy="2791915"/>
          </a:xfrm>
        </p:spPr>
        <p:txBody>
          <a:bodyPr/>
          <a:lstStyle/>
          <a:p>
            <a:r>
              <a:rPr lang="en-US" dirty="0"/>
              <a:t>			</a:t>
            </a:r>
            <a:r>
              <a:rPr lang="en-US" dirty="0" smtClean="0"/>
              <a:t>			</a:t>
            </a:r>
            <a:r>
              <a:rPr lang="en-US" sz="2400" dirty="0" smtClean="0"/>
              <a:t>2017.12.01</a:t>
            </a:r>
            <a:endParaRPr lang="en-US" dirty="0" smtClean="0"/>
          </a:p>
          <a:p>
            <a:r>
              <a:rPr lang="en-US" sz="2400" i="1" dirty="0" smtClean="0"/>
              <a:t>We </a:t>
            </a:r>
            <a:r>
              <a:rPr lang="en-US" sz="2400" i="1" dirty="0"/>
              <a:t>have not succeeded in answering all our problems. The answers we have found only serve to raise a whole set of new questions. In some ways we feel we are as confused as ever, but we believe we are confused on a higher level and about more important things</a:t>
            </a:r>
            <a:r>
              <a:rPr lang="en-US" sz="2400" i="1" dirty="0" smtClean="0"/>
              <a:t>.</a:t>
            </a:r>
          </a:p>
          <a:p>
            <a:pPr algn="r"/>
            <a:r>
              <a:rPr lang="en-US" sz="2000" i="1" dirty="0" smtClean="0"/>
              <a:t>– </a:t>
            </a:r>
            <a:r>
              <a:rPr lang="en-US" sz="2000" dirty="0"/>
              <a:t>Earl C. </a:t>
            </a:r>
            <a:r>
              <a:rPr lang="en-US" sz="2000" dirty="0" smtClean="0"/>
              <a:t>Kelley, </a:t>
            </a:r>
            <a:r>
              <a:rPr lang="en-US" sz="2000" dirty="0"/>
              <a:t>Wayne University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2D4257-6C15-224C-8DC2-DCD1A34E52A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Barrier issues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71186"/>
            <a:ext cx="8345282" cy="5253520"/>
          </a:xfrm>
        </p:spPr>
        <p:txBody>
          <a:bodyPr/>
          <a:lstStyle/>
          <a:p>
            <a:r>
              <a:rPr lang="en-US" sz="2800" dirty="0" smtClean="0"/>
              <a:t>Sense-reversing barrier</a:t>
            </a:r>
          </a:p>
          <a:p>
            <a:pPr lvl="1"/>
            <a:r>
              <a:rPr lang="en-US" sz="2400" dirty="0"/>
              <a:t>E</a:t>
            </a:r>
            <a:r>
              <a:rPr lang="en-US" sz="2400" dirty="0" smtClean="0"/>
              <a:t>ncode barrier state as 0==Stop, 1==Pass for first instance</a:t>
            </a:r>
          </a:p>
          <a:p>
            <a:pPr lvl="1"/>
            <a:r>
              <a:rPr lang="en-US" sz="2400" dirty="0"/>
              <a:t>N</a:t>
            </a:r>
            <a:r>
              <a:rPr lang="en-US" sz="2400" dirty="0" smtClean="0"/>
              <a:t>ext instance encode 1==Stop, 0==Pass; continue alternating as many times as this barrier is used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Avoids trapping a </a:t>
            </a:r>
            <a:r>
              <a:rPr lang="en-US" sz="2400" dirty="0" smtClean="0"/>
              <a:t>slow-starting processor/process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695550" y="2970715"/>
            <a:ext cx="7006759" cy="2912206"/>
            <a:chOff x="1695550" y="2517051"/>
            <a:chExt cx="7006759" cy="2912206"/>
          </a:xfrm>
        </p:grpSpPr>
        <p:sp>
          <p:nvSpPr>
            <p:cNvPr id="7" name="TextBox 6"/>
            <p:cNvSpPr txBox="1"/>
            <p:nvPr/>
          </p:nvSpPr>
          <p:spPr>
            <a:xfrm>
              <a:off x="1695550" y="2517051"/>
              <a:ext cx="250260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9051"/>
                  </a:solidFill>
                </a:rPr>
                <a:t>MIMD Processors</a:t>
              </a:r>
            </a:p>
            <a:p>
              <a:r>
                <a:rPr lang="en-US" sz="2400" dirty="0" smtClean="0"/>
                <a:t>0   1   2   3   </a:t>
              </a:r>
              <a:r>
                <a:rPr lang="mr-IN" sz="2400" dirty="0" smtClean="0"/>
                <a:t>…</a:t>
              </a:r>
              <a:r>
                <a:rPr lang="en-US" sz="2400" dirty="0" smtClean="0"/>
                <a:t>   N-1</a:t>
              </a:r>
              <a:endParaRPr lang="en-US" sz="2400" dirty="0"/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>
              <a:off x="1858582" y="3296772"/>
              <a:ext cx="0" cy="42530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Arrow Connector 8"/>
            <p:cNvCxnSpPr/>
            <p:nvPr/>
          </p:nvCxnSpPr>
          <p:spPr bwMode="auto">
            <a:xfrm>
              <a:off x="2223632" y="3293232"/>
              <a:ext cx="0" cy="42530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2581594" y="3289692"/>
              <a:ext cx="0" cy="42530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/>
            <p:cNvCxnSpPr/>
            <p:nvPr/>
          </p:nvCxnSpPr>
          <p:spPr bwMode="auto">
            <a:xfrm>
              <a:off x="2946644" y="3286152"/>
              <a:ext cx="0" cy="42530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3871676" y="3282612"/>
              <a:ext cx="0" cy="42530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1787699" y="3722074"/>
              <a:ext cx="2289544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1862125" y="3746876"/>
              <a:ext cx="0" cy="83221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2585137" y="3739796"/>
              <a:ext cx="0" cy="123692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2950187" y="3736256"/>
              <a:ext cx="0" cy="152044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3875219" y="3732716"/>
              <a:ext cx="0" cy="103491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84161" y="5256697"/>
              <a:ext cx="2289544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Straight Arrow Connector 18"/>
            <p:cNvCxnSpPr/>
            <p:nvPr/>
          </p:nvCxnSpPr>
          <p:spPr bwMode="auto">
            <a:xfrm>
              <a:off x="2220088" y="3743343"/>
              <a:ext cx="0" cy="42530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0" name="TextBox 19"/>
            <p:cNvSpPr txBox="1"/>
            <p:nvPr/>
          </p:nvSpPr>
          <p:spPr>
            <a:xfrm>
              <a:off x="4134366" y="2942382"/>
              <a:ext cx="427174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r>
                <a:rPr lang="en-US" baseline="30000" dirty="0" smtClean="0"/>
                <a:t>st</a:t>
              </a:r>
              <a:r>
                <a:rPr lang="en-US" dirty="0" smtClean="0"/>
                <a:t> instance has State==0 (means Stop) until</a:t>
              </a:r>
            </a:p>
            <a:p>
              <a:r>
                <a:rPr lang="en-US" dirty="0" smtClean="0"/>
                <a:t>Count = N = </a:t>
              </a:r>
              <a:r>
                <a:rPr lang="en-US" dirty="0" err="1" smtClean="0"/>
                <a:t>maxCount</a:t>
              </a:r>
              <a:r>
                <a:rPr lang="en-US" dirty="0" smtClean="0"/>
                <a:t>, then</a:t>
              </a:r>
            </a:p>
            <a:p>
              <a:r>
                <a:rPr lang="en-US" dirty="0" smtClean="0"/>
                <a:t>State==1 (means Pass) and Count =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37918" y="4228928"/>
              <a:ext cx="456439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r>
                <a:rPr lang="en-US" baseline="30000" dirty="0" smtClean="0"/>
                <a:t>nd</a:t>
              </a:r>
              <a:r>
                <a:rPr lang="en-US" dirty="0" smtClean="0"/>
                <a:t> instance encoded as 1==Stop, 0==Pass</a:t>
              </a:r>
            </a:p>
            <a:p>
              <a:r>
                <a:rPr lang="en-US" dirty="0" smtClean="0"/>
                <a:t>First arrival sees state==1 and Stops</a:t>
              </a:r>
            </a:p>
            <a:p>
              <a:r>
                <a:rPr lang="en-US" dirty="0" smtClean="0"/>
                <a:t>Any processor not yet started from 1</a:t>
              </a:r>
              <a:r>
                <a:rPr lang="en-US" baseline="30000" dirty="0" smtClean="0"/>
                <a:t>st</a:t>
              </a:r>
              <a:r>
                <a:rPr lang="en-US" dirty="0" smtClean="0"/>
                <a:t> instance</a:t>
              </a:r>
            </a:p>
            <a:p>
              <a:r>
                <a:rPr lang="en-US" dirty="0"/>
                <a:t>c</a:t>
              </a:r>
              <a:r>
                <a:rPr lang="en-US" dirty="0" smtClean="0"/>
                <a:t>an still pass that barrier and will stop at 2</a:t>
              </a:r>
              <a:r>
                <a:rPr lang="en-US" baseline="30000" dirty="0" smtClean="0"/>
                <a:t>nd</a:t>
              </a:r>
              <a:r>
                <a:rPr lang="en-US" dirty="0" smtClean="0"/>
                <a:t>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5548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Barrier issues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71186"/>
            <a:ext cx="8247965" cy="5253520"/>
          </a:xfrm>
        </p:spPr>
        <p:txBody>
          <a:bodyPr/>
          <a:lstStyle/>
          <a:p>
            <a:r>
              <a:rPr lang="en-US" sz="2800" dirty="0" smtClean="0"/>
              <a:t>Relieve contention for access to Stop/Pass memory location by implementing a hardware </a:t>
            </a:r>
            <a:r>
              <a:rPr lang="en-US" sz="2800" dirty="0" smtClean="0">
                <a:solidFill>
                  <a:srgbClr val="0432FF"/>
                </a:solidFill>
              </a:rPr>
              <a:t>Combining Tree </a:t>
            </a:r>
            <a:r>
              <a:rPr lang="en-US" sz="2800" dirty="0" smtClean="0"/>
              <a:t>for synchronization</a:t>
            </a:r>
          </a:p>
          <a:p>
            <a:pPr lvl="1"/>
            <a:r>
              <a:rPr lang="en-US" sz="2400" dirty="0" smtClean="0"/>
              <a:t>Tree structure combines requests for access</a:t>
            </a:r>
          </a:p>
          <a:p>
            <a:pPr lvl="1"/>
            <a:r>
              <a:rPr lang="en-US" sz="2400" dirty="0" smtClean="0"/>
              <a:t>Parent sends one merged request up the tree from its waiting children processors/processes</a:t>
            </a:r>
          </a:p>
          <a:p>
            <a:pPr lvl="1"/>
            <a:r>
              <a:rPr lang="en-US" sz="2400" dirty="0" smtClean="0"/>
              <a:t>Ultimately, one request </a:t>
            </a:r>
            <a:r>
              <a:rPr lang="en-US" sz="2400" dirty="0"/>
              <a:t>i</a:t>
            </a:r>
            <a:r>
              <a:rPr lang="en-US" sz="2400" dirty="0" smtClean="0"/>
              <a:t>s emitted by the tree root; the root node makes one access to the Stop/Pass memory location on behalf of all tree nodes</a:t>
            </a:r>
          </a:p>
          <a:p>
            <a:pPr lvl="1"/>
            <a:r>
              <a:rPr lang="en-US" sz="2400" dirty="0" smtClean="0"/>
              <a:t>When barrier state changes to pass, the Pass signal is sent down and broadcast to all tree nodes reaching each child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4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Multiprocessor contention for resources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processors means multiple, simultaneous use of caches, memory, I/O</a:t>
            </a:r>
          </a:p>
          <a:p>
            <a:pPr lvl="1"/>
            <a:r>
              <a:rPr lang="en-US" dirty="0" smtClean="0"/>
              <a:t>E.g., bus makes N-1 processors wait while 1 processor has access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his is structural </a:t>
            </a:r>
            <a:r>
              <a:rPr lang="en-US" dirty="0"/>
              <a:t>h</a:t>
            </a:r>
            <a:r>
              <a:rPr lang="en-US" dirty="0" smtClean="0"/>
              <a:t>azards, writ large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3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 memory coherence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71186"/>
            <a:ext cx="8247965" cy="5334068"/>
          </a:xfrm>
        </p:spPr>
        <p:txBody>
          <a:bodyPr/>
          <a:lstStyle/>
          <a:p>
            <a:r>
              <a:rPr lang="en-US" dirty="0" smtClean="0"/>
              <a:t>Consider two processors, P1 and P2, each with own write-back L1 cache and shared main memory.  Value x is in neither cache.</a:t>
            </a:r>
          </a:p>
          <a:p>
            <a:pPr lvl="1"/>
            <a:r>
              <a:rPr lang="en-US" dirty="0" smtClean="0"/>
              <a:t>P1 reads x, has a cache miss, and then stores a new x value into its write-back cache</a:t>
            </a:r>
          </a:p>
          <a:p>
            <a:pPr lvl="1"/>
            <a:r>
              <a:rPr lang="en-US" dirty="0" smtClean="0"/>
              <a:t>Later, P2 reads x, has a cache miss, </a:t>
            </a:r>
            <a:r>
              <a:rPr lang="en-US" dirty="0" smtClean="0">
                <a:solidFill>
                  <a:srgbClr val="FF0000"/>
                </a:solidFill>
              </a:rPr>
              <a:t>but needs to satisfy this miss from P1 cache, not main memory</a:t>
            </a:r>
          </a:p>
          <a:p>
            <a:r>
              <a:rPr lang="en-US" dirty="0" smtClean="0"/>
              <a:t>This is an example of the </a:t>
            </a:r>
            <a:r>
              <a:rPr lang="en-US" dirty="0" smtClean="0">
                <a:solidFill>
                  <a:srgbClr val="0000FF"/>
                </a:solidFill>
              </a:rPr>
              <a:t>cache coherence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432FF"/>
                </a:solidFill>
              </a:rPr>
              <a:t>problem</a:t>
            </a:r>
            <a:r>
              <a:rPr lang="en-US" dirty="0" smtClean="0"/>
              <a:t> for multiprocessors</a:t>
            </a:r>
          </a:p>
          <a:p>
            <a:pPr lvl="1"/>
            <a:r>
              <a:rPr lang="en-US" dirty="0" smtClean="0"/>
              <a:t>Difficult problem to solve as number or processors scales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7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250_Slides copy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6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250_Slides copy (dragged)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1" y="0"/>
            <a:ext cx="8875059" cy="6858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6350000" y="2794000"/>
            <a:ext cx="355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6350000" y="3302000"/>
            <a:ext cx="355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6350000" y="4318000"/>
            <a:ext cx="355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705600" y="2794000"/>
            <a:ext cx="0" cy="152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705600" y="2794000"/>
            <a:ext cx="5969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02500" y="2311400"/>
            <a:ext cx="1813317" cy="3139321"/>
          </a:xfrm>
          <a:prstGeom prst="rect">
            <a:avLst/>
          </a:prstGeom>
          <a:noFill/>
          <a:ln w="38100" cmpd="sng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 an atomic</a:t>
            </a:r>
          </a:p>
          <a:p>
            <a:r>
              <a:rPr lang="en-US" dirty="0"/>
              <a:t>o</a:t>
            </a:r>
            <a:r>
              <a:rPr lang="en-US" dirty="0" smtClean="0"/>
              <a:t>peration</a:t>
            </a:r>
          </a:p>
          <a:p>
            <a:r>
              <a:rPr lang="en-US" dirty="0"/>
              <a:t>u</a:t>
            </a:r>
            <a:r>
              <a:rPr lang="en-US" dirty="0" smtClean="0"/>
              <a:t>nless a lock</a:t>
            </a:r>
          </a:p>
          <a:p>
            <a:r>
              <a:rPr lang="en-US" dirty="0"/>
              <a:t>i</a:t>
            </a:r>
            <a:r>
              <a:rPr lang="en-US" dirty="0" smtClean="0"/>
              <a:t>s used because</a:t>
            </a:r>
          </a:p>
          <a:p>
            <a:r>
              <a:rPr lang="en-US" dirty="0" smtClean="0"/>
              <a:t>Processor 2</a:t>
            </a:r>
          </a:p>
          <a:p>
            <a:r>
              <a:rPr lang="en-US" dirty="0"/>
              <a:t>c</a:t>
            </a:r>
            <a:r>
              <a:rPr lang="en-US" dirty="0" smtClean="0"/>
              <a:t>an read x</a:t>
            </a:r>
          </a:p>
          <a:p>
            <a:r>
              <a:rPr lang="en-US" dirty="0"/>
              <a:t>a</a:t>
            </a:r>
            <a:r>
              <a:rPr lang="en-US" dirty="0" smtClean="0"/>
              <a:t>fter the</a:t>
            </a:r>
          </a:p>
          <a:p>
            <a:r>
              <a:rPr lang="en-US" dirty="0" smtClean="0"/>
              <a:t>increment occurs</a:t>
            </a:r>
          </a:p>
          <a:p>
            <a:r>
              <a:rPr lang="en-US" dirty="0"/>
              <a:t>y</a:t>
            </a:r>
            <a:r>
              <a:rPr lang="en-US" dirty="0" smtClean="0"/>
              <a:t>et receive the</a:t>
            </a:r>
          </a:p>
          <a:p>
            <a:r>
              <a:rPr lang="en-US" dirty="0" smtClean="0"/>
              <a:t>pre-increment</a:t>
            </a:r>
          </a:p>
          <a:p>
            <a:r>
              <a:rPr lang="en-US" dirty="0" smtClean="0"/>
              <a:t>value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350000" y="3822700"/>
            <a:ext cx="787400" cy="1270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5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250_Slides copy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"/>
            <a:ext cx="887505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00700" y="1136650"/>
            <a:ext cx="31467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8000"/>
                </a:solidFill>
              </a:rPr>
              <a:t>Prevent simultaneous,</a:t>
            </a:r>
          </a:p>
          <a:p>
            <a:r>
              <a:rPr lang="en-US" dirty="0">
                <a:solidFill>
                  <a:srgbClr val="FF8000"/>
                </a:solidFill>
              </a:rPr>
              <a:t>u</a:t>
            </a:r>
            <a:r>
              <a:rPr lang="en-US" dirty="0" smtClean="0">
                <a:solidFill>
                  <a:srgbClr val="FF8000"/>
                </a:solidFill>
              </a:rPr>
              <a:t>ncoordinated WRITE access</a:t>
            </a:r>
          </a:p>
          <a:p>
            <a:endParaRPr lang="en-US" dirty="0" smtClean="0">
              <a:solidFill>
                <a:srgbClr val="FF8000"/>
              </a:solidFill>
            </a:endParaRPr>
          </a:p>
          <a:p>
            <a:r>
              <a:rPr lang="en-US" dirty="0" smtClean="0">
                <a:solidFill>
                  <a:srgbClr val="FF8000"/>
                </a:solidFill>
              </a:rPr>
              <a:t>Simultaneous </a:t>
            </a:r>
            <a:r>
              <a:rPr lang="en-US" dirty="0" err="1" smtClean="0">
                <a:solidFill>
                  <a:srgbClr val="FF8000"/>
                </a:solidFill>
              </a:rPr>
              <a:t>READ-only</a:t>
            </a:r>
            <a:r>
              <a:rPr lang="en-US" dirty="0" smtClean="0">
                <a:solidFill>
                  <a:srgbClr val="FF8000"/>
                </a:solidFill>
              </a:rPr>
              <a:t> access</a:t>
            </a:r>
          </a:p>
          <a:p>
            <a:r>
              <a:rPr lang="en-US" dirty="0">
                <a:solidFill>
                  <a:srgbClr val="FF8000"/>
                </a:solidFill>
              </a:rPr>
              <a:t>i</a:t>
            </a:r>
            <a:r>
              <a:rPr lang="en-US" dirty="0" smtClean="0">
                <a:solidFill>
                  <a:srgbClr val="FF8000"/>
                </a:solidFill>
              </a:rPr>
              <a:t>s always fine</a:t>
            </a:r>
            <a:endParaRPr lang="en-US" dirty="0">
              <a:solidFill>
                <a:srgbClr val="FF8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4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mdahl's Law speedup on multiprocessor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4" t="7517" r="30941" b="54575"/>
          <a:stretch/>
        </p:blipFill>
        <p:spPr>
          <a:xfrm>
            <a:off x="1800622" y="2219060"/>
            <a:ext cx="5542757" cy="46389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 and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speedup from adding processors grows linearly and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e</a:t>
            </a:r>
            <a:r>
              <a:rPr lang="en-US" dirty="0" smtClean="0"/>
              <a:t> remains constant: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8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250_Slides copy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1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250_Slides copy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3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categories of multiprocessors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26360"/>
            <a:ext cx="8247965" cy="5231108"/>
          </a:xfrm>
        </p:spPr>
        <p:txBody>
          <a:bodyPr/>
          <a:lstStyle/>
          <a:p>
            <a:r>
              <a:rPr lang="en-US" dirty="0" smtClean="0"/>
              <a:t>Asymmetric</a:t>
            </a:r>
          </a:p>
          <a:p>
            <a:pPr lvl="1"/>
            <a:r>
              <a:rPr lang="en-US" dirty="0" smtClean="0"/>
              <a:t>Collection of different processors</a:t>
            </a:r>
          </a:p>
          <a:p>
            <a:pPr lvl="1"/>
            <a:r>
              <a:rPr lang="en-US" dirty="0" smtClean="0"/>
              <a:t>Can be optimized for specific tasks</a:t>
            </a:r>
          </a:p>
          <a:p>
            <a:r>
              <a:rPr lang="en-US" dirty="0" smtClean="0"/>
              <a:t>Symmetric</a:t>
            </a:r>
          </a:p>
          <a:p>
            <a:pPr lvl="1"/>
            <a:r>
              <a:rPr lang="en-US" dirty="0" smtClean="0"/>
              <a:t>Set of N identical processors</a:t>
            </a:r>
          </a:p>
          <a:p>
            <a:pPr lvl="1"/>
            <a:r>
              <a:rPr lang="en-US" dirty="0" smtClean="0"/>
              <a:t>Most popular </a:t>
            </a:r>
            <a:r>
              <a:rPr lang="en-US" dirty="0" err="1" smtClean="0"/>
              <a:t>MIMD</a:t>
            </a:r>
            <a:r>
              <a:rPr lang="en-US" dirty="0" smtClean="0"/>
              <a:t> design:  today’s cluster supercomputers</a:t>
            </a:r>
          </a:p>
          <a:p>
            <a:pPr lvl="1"/>
            <a:r>
              <a:rPr lang="en-US" dirty="0" smtClean="0"/>
              <a:t>Historic examples: </a:t>
            </a:r>
            <a:r>
              <a:rPr lang="en-US" dirty="0" err="1" smtClean="0"/>
              <a:t>Illiac</a:t>
            </a:r>
            <a:r>
              <a:rPr lang="en-US" dirty="0" smtClean="0"/>
              <a:t> IV (from U. Illinois, installed at NASA Ames), Encore Corp. </a:t>
            </a:r>
            <a:r>
              <a:rPr lang="en-US" i="1" dirty="0" err="1" smtClean="0"/>
              <a:t>Multimax</a:t>
            </a:r>
            <a:r>
              <a:rPr lang="en-US" dirty="0" smtClean="0"/>
              <a:t>, Sequent Corp. </a:t>
            </a:r>
            <a:r>
              <a:rPr lang="en-US" i="1" dirty="0" smtClean="0"/>
              <a:t>Balance 8000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2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250_Slides copy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6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250_Slides copy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3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250_Slides copy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1" y="0"/>
            <a:ext cx="8875059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3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MISD</a:t>
            </a:r>
            <a:r>
              <a:rPr lang="en-US" dirty="0" smtClean="0"/>
              <a:t> example – data pipelining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 pipeline can dramatically increase performance</a:t>
            </a:r>
          </a:p>
          <a:p>
            <a:r>
              <a:rPr lang="en-US" dirty="0" smtClean="0"/>
              <a:t>Example – internet router processing packets</a:t>
            </a:r>
          </a:p>
          <a:p>
            <a:pPr lvl="1"/>
            <a:r>
              <a:rPr lang="en-US" dirty="0" smtClean="0"/>
              <a:t>Assume that router</a:t>
            </a:r>
          </a:p>
          <a:p>
            <a:pPr lvl="2"/>
            <a:r>
              <a:rPr lang="en-US" dirty="0" smtClean="0"/>
              <a:t>Processes one packet at a time</a:t>
            </a:r>
          </a:p>
          <a:p>
            <a:pPr lvl="2"/>
            <a:r>
              <a:rPr lang="en-US" dirty="0" smtClean="0"/>
              <a:t>Performs six functions on each packet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9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250_Slides copy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0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250_Slides copy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1" y="0"/>
            <a:ext cx="8875059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6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250_Slides copy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1" y="0"/>
            <a:ext cx="8875059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Multiprocessors by degree of coupling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6830" y="1171186"/>
            <a:ext cx="8247965" cy="5387990"/>
          </a:xfrm>
        </p:spPr>
        <p:txBody>
          <a:bodyPr/>
          <a:lstStyle/>
          <a:p>
            <a:r>
              <a:rPr lang="en-US" i="1" dirty="0" smtClean="0"/>
              <a:t>Tightly coupled microprocessor</a:t>
            </a:r>
          </a:p>
          <a:p>
            <a:pPr lvl="1"/>
            <a:r>
              <a:rPr lang="en-US" dirty="0" smtClean="0"/>
              <a:t>Multiple processors in a single computer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witching fabric used to interconnect</a:t>
            </a:r>
          </a:p>
          <a:p>
            <a:pPr lvl="1"/>
            <a:r>
              <a:rPr lang="en-US" dirty="0" smtClean="0"/>
              <a:t>Typically, one operating system</a:t>
            </a:r>
          </a:p>
          <a:p>
            <a:pPr lvl="1"/>
            <a:r>
              <a:rPr lang="en-US" dirty="0" smtClean="0"/>
              <a:t>E.g., supercomputers in MATH</a:t>
            </a:r>
          </a:p>
          <a:p>
            <a:r>
              <a:rPr lang="en-US" i="1" dirty="0" smtClean="0"/>
              <a:t>Loosely coupled microprocessor</a:t>
            </a:r>
          </a:p>
          <a:p>
            <a:pPr lvl="1"/>
            <a:r>
              <a:rPr lang="en-US" dirty="0" smtClean="0"/>
              <a:t>Multiple, independent computers</a:t>
            </a:r>
          </a:p>
          <a:p>
            <a:pPr lvl="1"/>
            <a:r>
              <a:rPr lang="en-US" dirty="0" smtClean="0"/>
              <a:t>Computer networks used to interconnect</a:t>
            </a:r>
          </a:p>
          <a:p>
            <a:pPr lvl="1"/>
            <a:r>
              <a:rPr lang="en-US" dirty="0" smtClean="0"/>
              <a:t>Each computer runs operating system of choice</a:t>
            </a:r>
          </a:p>
          <a:p>
            <a:pPr lvl="1"/>
            <a:r>
              <a:rPr lang="en-US" dirty="0" smtClean="0"/>
              <a:t>Know as </a:t>
            </a:r>
            <a:r>
              <a:rPr lang="en-US" dirty="0" smtClean="0">
                <a:solidFill>
                  <a:srgbClr val="0000FF"/>
                </a:solidFill>
              </a:rPr>
              <a:t>distributed computing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999353"/>
            <a:ext cx="8485346" cy="5432814"/>
          </a:xfrm>
        </p:spPr>
        <p:txBody>
          <a:bodyPr/>
          <a:lstStyle/>
          <a:p>
            <a:pPr>
              <a:spcBef>
                <a:spcPts val="376"/>
              </a:spcBef>
            </a:pPr>
            <a:r>
              <a:rPr lang="en-US" sz="2400" dirty="0" smtClean="0"/>
              <a:t>A form of loosely-coupled distributed computing</a:t>
            </a:r>
          </a:p>
          <a:p>
            <a:pPr>
              <a:spcBef>
                <a:spcPts val="376"/>
              </a:spcBef>
            </a:pPr>
            <a:r>
              <a:rPr lang="en-US" sz="2400" dirty="0" smtClean="0">
                <a:solidFill>
                  <a:srgbClr val="0000FF"/>
                </a:solidFill>
              </a:rPr>
              <a:t>Use otherwise idle time of many computers </a:t>
            </a:r>
            <a:r>
              <a:rPr lang="en-US" sz="2400" dirty="0" smtClean="0">
                <a:solidFill>
                  <a:srgbClr val="0432FF"/>
                </a:solidFill>
              </a:rPr>
              <a:t>on the internet</a:t>
            </a:r>
            <a:r>
              <a:rPr lang="en-US" sz="2400" dirty="0" smtClean="0"/>
              <a:t> to achieve high throughput in solving small portions of a very large problem; maybe a future for your Pi</a:t>
            </a:r>
          </a:p>
          <a:p>
            <a:pPr>
              <a:spcBef>
                <a:spcPts val="376"/>
              </a:spcBef>
            </a:pPr>
            <a:r>
              <a:rPr lang="en-US" sz="2400" dirty="0" smtClean="0"/>
              <a:t>Use redundancy to identify and screen out errors and cheaters</a:t>
            </a:r>
          </a:p>
          <a:p>
            <a:pPr lvl="1">
              <a:spcBef>
                <a:spcPts val="376"/>
              </a:spcBef>
            </a:pPr>
            <a:r>
              <a:rPr lang="en-US" sz="2000" dirty="0" smtClean="0"/>
              <a:t>Have two computers solve a given small problem</a:t>
            </a:r>
          </a:p>
          <a:p>
            <a:pPr lvl="1">
              <a:spcBef>
                <a:spcPts val="376"/>
              </a:spcBef>
            </a:pPr>
            <a:r>
              <a:rPr lang="en-US" sz="2000" dirty="0" smtClean="0"/>
              <a:t>If computers disagree, send same small problem to a third computer</a:t>
            </a:r>
          </a:p>
          <a:p>
            <a:pPr>
              <a:spcBef>
                <a:spcPts val="376"/>
              </a:spcBef>
            </a:pPr>
            <a:r>
              <a:rPr lang="en-US" sz="2400" dirty="0" smtClean="0"/>
              <a:t>Valuable for large computations that can attract volunteers</a:t>
            </a:r>
          </a:p>
          <a:p>
            <a:pPr>
              <a:spcBef>
                <a:spcPts val="376"/>
              </a:spcBef>
            </a:pPr>
            <a:r>
              <a:rPr lang="en-US" sz="2400" dirty="0" smtClean="0"/>
              <a:t>Many such projects use the </a:t>
            </a:r>
            <a:r>
              <a:rPr lang="en-US" sz="2400" dirty="0" err="1" smtClean="0"/>
              <a:t>BOINC</a:t>
            </a:r>
            <a:r>
              <a:rPr lang="en-US" sz="2400" dirty="0" smtClean="0"/>
              <a:t> software infrastructure</a:t>
            </a:r>
          </a:p>
          <a:p>
            <a:pPr lvl="1">
              <a:spcBef>
                <a:spcPts val="376"/>
              </a:spcBef>
            </a:pPr>
            <a:r>
              <a:rPr lang="en-US" sz="2000" dirty="0" err="1" smtClean="0"/>
              <a:t>U.C</a:t>
            </a:r>
            <a:r>
              <a:rPr lang="en-US" sz="2000" dirty="0" smtClean="0"/>
              <a:t>. Berkeley Open Infrastructure for Network Computing</a:t>
            </a:r>
          </a:p>
          <a:p>
            <a:pPr lvl="1">
              <a:spcBef>
                <a:spcPts val="376"/>
              </a:spcBef>
            </a:pPr>
            <a:r>
              <a:rPr lang="en-US" sz="2000" dirty="0" smtClean="0">
                <a:hlinkClick r:id="rId2"/>
              </a:rPr>
              <a:t>https://boinc.berkeley.edu</a:t>
            </a:r>
            <a:endParaRPr lang="en-US" sz="2000" dirty="0" smtClean="0"/>
          </a:p>
          <a:p>
            <a:pPr lvl="1">
              <a:spcBef>
                <a:spcPts val="376"/>
              </a:spcBef>
            </a:pPr>
            <a:r>
              <a:rPr lang="en-US" sz="2000" dirty="0" smtClean="0"/>
              <a:t>Millions of volunteered computers working on, for example,</a:t>
            </a:r>
          </a:p>
          <a:p>
            <a:pPr lvl="2">
              <a:spcBef>
                <a:spcPts val="376"/>
              </a:spcBef>
            </a:pPr>
            <a:r>
              <a:rPr lang="en-US" sz="1600" dirty="0" err="1" smtClean="0"/>
              <a:t>Einstein</a:t>
            </a:r>
            <a:r>
              <a:rPr lang="en-US" sz="1600" dirty="0" err="1"/>
              <a:t>@</a:t>
            </a:r>
            <a:r>
              <a:rPr lang="en-US" sz="1600" dirty="0" err="1" smtClean="0"/>
              <a:t>Home</a:t>
            </a:r>
            <a:r>
              <a:rPr lang="en-US" sz="1600" dirty="0" smtClean="0"/>
              <a:t> - search </a:t>
            </a:r>
            <a:r>
              <a:rPr lang="en-US" sz="1600" dirty="0" err="1" smtClean="0"/>
              <a:t>LIGO</a:t>
            </a:r>
            <a:r>
              <a:rPr lang="en-US" sz="1600" dirty="0" smtClean="0"/>
              <a:t> sensor data for evidence of neutron stars</a:t>
            </a:r>
          </a:p>
          <a:p>
            <a:pPr lvl="2">
              <a:spcBef>
                <a:spcPts val="376"/>
              </a:spcBef>
            </a:pPr>
            <a:r>
              <a:rPr lang="en-US" sz="1600" dirty="0" smtClean="0"/>
              <a:t>IBM </a:t>
            </a:r>
            <a:r>
              <a:rPr lang="en-US" sz="1600" dirty="0"/>
              <a:t>World Community </a:t>
            </a:r>
            <a:r>
              <a:rPr lang="en-US" sz="1600" dirty="0" smtClean="0"/>
              <a:t>Grid </a:t>
            </a:r>
            <a:r>
              <a:rPr lang="mr-IN" sz="1600" dirty="0" smtClean="0"/>
              <a:t>–</a:t>
            </a:r>
            <a:r>
              <a:rPr lang="en-US" sz="1600" dirty="0" smtClean="0"/>
              <a:t> support cancer, </a:t>
            </a:r>
            <a:r>
              <a:rPr lang="en-US" sz="1600" dirty="0" err="1" smtClean="0"/>
              <a:t>Zika</a:t>
            </a:r>
            <a:r>
              <a:rPr lang="en-US" sz="1600" dirty="0" smtClean="0"/>
              <a:t>, TB, Ebola, AIDS research</a:t>
            </a:r>
            <a:endParaRPr lang="en-US" sz="1600" dirty="0"/>
          </a:p>
          <a:p>
            <a:pPr lvl="2">
              <a:spcBef>
                <a:spcPts val="376"/>
              </a:spcBef>
            </a:pPr>
            <a:r>
              <a:rPr lang="en-US" sz="1600" dirty="0" err="1" smtClean="0"/>
              <a:t>SETI</a:t>
            </a:r>
            <a:r>
              <a:rPr lang="en-US" sz="1600" dirty="0" err="1"/>
              <a:t>@</a:t>
            </a:r>
            <a:r>
              <a:rPr lang="en-US" sz="1600" dirty="0" err="1" smtClean="0"/>
              <a:t>home</a:t>
            </a:r>
            <a:r>
              <a:rPr lang="en-US" sz="1600" dirty="0" smtClean="0"/>
              <a:t> – analyze radio telescope data in Search for Extraterrestrial Intelligence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5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2" y="1098698"/>
            <a:ext cx="8234656" cy="57607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computing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7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Symmetric multiprocessor (</a:t>
            </a:r>
            <a:r>
              <a:rPr lang="en-US" sz="3600" dirty="0" err="1" smtClean="0"/>
              <a:t>SMP</a:t>
            </a:r>
            <a:r>
              <a:rPr lang="en-US" sz="3600" dirty="0" smtClean="0"/>
              <a:t>) diagram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Major problem with </a:t>
            </a:r>
            <a:r>
              <a:rPr lang="en-US" dirty="0" err="1" smtClean="0"/>
              <a:t>SMP</a:t>
            </a:r>
            <a:r>
              <a:rPr lang="en-US" dirty="0" smtClean="0"/>
              <a:t>:  contention for memory and I/O devices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figure-18.4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34" y="1113108"/>
            <a:ext cx="7791501" cy="428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5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71186"/>
            <a:ext cx="8466670" cy="5233870"/>
          </a:xfrm>
        </p:spPr>
        <p:txBody>
          <a:bodyPr/>
          <a:lstStyle/>
          <a:p>
            <a:r>
              <a:rPr lang="en-US" dirty="0" smtClean="0"/>
              <a:t>Parallelism is a fundamental technique for improving hardware performance</a:t>
            </a:r>
          </a:p>
          <a:p>
            <a:r>
              <a:rPr lang="en-US" dirty="0" smtClean="0"/>
              <a:t>Flynn taxonomy is simple, useful</a:t>
            </a:r>
          </a:p>
          <a:p>
            <a:r>
              <a:rPr lang="en-US" dirty="0" smtClean="0"/>
              <a:t>Multiprocessor architectures may be symmetric or asymmetric; explicit or implicit</a:t>
            </a:r>
          </a:p>
          <a:p>
            <a:r>
              <a:rPr lang="en-US" dirty="0" smtClean="0"/>
              <a:t>Multiprocessor speedup is usually less than linear in the number of processors due to overhead of coordination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multiprocessors is usually difficult</a:t>
            </a:r>
          </a:p>
          <a:p>
            <a:pPr lvl="1"/>
            <a:r>
              <a:rPr lang="en-US" dirty="0" smtClean="0"/>
              <a:t>Programmer must divide overall task onto multiple processors</a:t>
            </a:r>
          </a:p>
          <a:p>
            <a:pPr lvl="1"/>
            <a:r>
              <a:rPr lang="en-US" dirty="0" smtClean="0"/>
              <a:t>Locks needed for correct handling of shared writable data</a:t>
            </a:r>
          </a:p>
          <a:p>
            <a:r>
              <a:rPr lang="en-US" dirty="0" smtClean="0"/>
              <a:t>Today’s fastest computers are MIMD clusters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1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71186"/>
            <a:ext cx="8247965" cy="5334068"/>
          </a:xfrm>
        </p:spPr>
        <p:txBody>
          <a:bodyPr/>
          <a:lstStyle/>
          <a:p>
            <a:r>
              <a:rPr lang="en-US" dirty="0" smtClean="0"/>
              <a:t>Final exam covers</a:t>
            </a:r>
          </a:p>
          <a:p>
            <a:pPr lvl="1"/>
            <a:r>
              <a:rPr lang="en-US" dirty="0" smtClean="0"/>
              <a:t>Textbook chapters 1 through 22</a:t>
            </a:r>
          </a:p>
          <a:p>
            <a:pPr lvl="1"/>
            <a:r>
              <a:rPr lang="en-US" dirty="0" smtClean="0"/>
              <a:t>All lectures</a:t>
            </a:r>
          </a:p>
          <a:p>
            <a:pPr lvl="1"/>
            <a:r>
              <a:rPr lang="en-US" dirty="0" smtClean="0"/>
              <a:t>All </a:t>
            </a:r>
            <a:r>
              <a:rPr lang="en-US" dirty="0" err="1" smtClean="0"/>
              <a:t>homeworks</a:t>
            </a:r>
            <a:endParaRPr lang="en-US" dirty="0" smtClean="0"/>
          </a:p>
          <a:p>
            <a:pPr lvl="1"/>
            <a:r>
              <a:rPr lang="en-US" dirty="0" smtClean="0"/>
              <a:t>All labs</a:t>
            </a:r>
          </a:p>
          <a:p>
            <a:r>
              <a:rPr lang="en-US" dirty="0" smtClean="0"/>
              <a:t>Final exam format</a:t>
            </a:r>
          </a:p>
          <a:p>
            <a:pPr lvl="1"/>
            <a:r>
              <a:rPr lang="en-US" dirty="0" smtClean="0"/>
              <a:t>50 multiple choice questions at 3 pts. each</a:t>
            </a:r>
          </a:p>
          <a:p>
            <a:pPr lvl="1"/>
            <a:r>
              <a:rPr lang="en-US" dirty="0" smtClean="0"/>
              <a:t>Some emphasis on material since Midterm 2,</a:t>
            </a:r>
            <a:br>
              <a:rPr lang="en-US" dirty="0" smtClean="0"/>
            </a:br>
            <a:r>
              <a:rPr lang="en-US" dirty="0" smtClean="0"/>
              <a:t>yet, comprehensive coverage of the semester</a:t>
            </a:r>
          </a:p>
          <a:p>
            <a:pPr lvl="1"/>
            <a:r>
              <a:rPr lang="en-US" dirty="0" smtClean="0"/>
              <a:t>Closed book, closed notes, no calculators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9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 Computer Systems, Inc.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6998"/>
            <a:ext cx="8229600" cy="5265296"/>
          </a:xfrm>
        </p:spPr>
        <p:txBody>
          <a:bodyPr>
            <a:normAutofit/>
          </a:bodyPr>
          <a:lstStyle/>
          <a:p>
            <a:r>
              <a:rPr lang="en-US" dirty="0" smtClean="0"/>
              <a:t>Founded 1983; a pioneer in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igh</a:t>
            </a:r>
            <a:r>
              <a:rPr lang="en-US" dirty="0"/>
              <a:t>-performance </a:t>
            </a:r>
            <a:r>
              <a:rPr lang="en-US" dirty="0" smtClean="0"/>
              <a:t>symmetric multiprocessing (SMP) open systems</a:t>
            </a:r>
          </a:p>
          <a:p>
            <a:pPr lvl="1"/>
            <a:r>
              <a:rPr lang="en-US" dirty="0" smtClean="0"/>
              <a:t>Multiprocessor cache management and interrupt handling and synchronization software (read-copy-update)</a:t>
            </a:r>
          </a:p>
          <a:p>
            <a:r>
              <a:rPr lang="en-US" dirty="0" smtClean="0"/>
              <a:t>18 founders: 17 Intel, 1 DEC; one recent Purdue grad</a:t>
            </a:r>
          </a:p>
          <a:p>
            <a:r>
              <a:rPr lang="en-US" dirty="0" smtClean="0"/>
              <a:t>RIACS purchased serial #5 Balance 8000 on March </a:t>
            </a:r>
            <a:r>
              <a:rPr lang="en-US" dirty="0"/>
              <a:t>29, </a:t>
            </a:r>
            <a:r>
              <a:rPr lang="en-US" dirty="0" smtClean="0"/>
              <a:t>1985 to replace VAX 11/780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8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 8000 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1940"/>
            <a:ext cx="8229600" cy="4927489"/>
          </a:xfrm>
        </p:spPr>
        <p:txBody>
          <a:bodyPr/>
          <a:lstStyle/>
          <a:p>
            <a:r>
              <a:rPr lang="en-US" dirty="0"/>
              <a:t>10 MHz National Semiconductor NS32032 processors, each with a </a:t>
            </a:r>
            <a:r>
              <a:rPr lang="en-US" dirty="0" smtClean="0"/>
              <a:t>small, off-chip, </a:t>
            </a:r>
            <a:r>
              <a:rPr lang="en-US" dirty="0"/>
              <a:t>write-through cache connected to a common memory to form a </a:t>
            </a:r>
            <a:r>
              <a:rPr lang="en-US" dirty="0">
                <a:solidFill>
                  <a:srgbClr val="0000FF"/>
                </a:solidFill>
              </a:rPr>
              <a:t>shared memory </a:t>
            </a:r>
            <a:r>
              <a:rPr lang="en-US" dirty="0" smtClean="0">
                <a:solidFill>
                  <a:srgbClr val="0000FF"/>
                </a:solidFill>
              </a:rPr>
              <a:t>system</a:t>
            </a:r>
          </a:p>
          <a:p>
            <a:r>
              <a:rPr lang="en-US" dirty="0" smtClean="0"/>
              <a:t>NS32032 was the first 32-bit microprocessor, but had only 24-bit memory addresses</a:t>
            </a:r>
          </a:p>
          <a:p>
            <a:r>
              <a:rPr lang="en-US" dirty="0" smtClean="0"/>
              <a:t>VAX-like CISC instruction set</a:t>
            </a:r>
          </a:p>
          <a:p>
            <a:r>
              <a:rPr lang="en-US" dirty="0" smtClean="0"/>
              <a:t>DYNIX O/S gives new process to an idle processor when possible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2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 overhead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6830" y="1171186"/>
            <a:ext cx="8455464" cy="4924814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</a:t>
            </a:r>
            <a:r>
              <a:rPr lang="en-US" dirty="0" smtClean="0">
                <a:solidFill>
                  <a:srgbClr val="0000FF"/>
                </a:solidFill>
              </a:rPr>
              <a:t>ore processors is not always a clear win</a:t>
            </a:r>
          </a:p>
          <a:p>
            <a:r>
              <a:rPr lang="en-US" dirty="0" smtClean="0"/>
              <a:t>Overhead sources may increase non-linearly with increasing number of processors</a:t>
            </a:r>
          </a:p>
          <a:p>
            <a:pPr lvl="1"/>
            <a:r>
              <a:rPr lang="en-US" dirty="0" smtClean="0"/>
              <a:t>Time devoted to inter-processor communication (unneeded for a program on a </a:t>
            </a:r>
            <a:r>
              <a:rPr lang="en-US" dirty="0" err="1" smtClean="0"/>
              <a:t>SISD</a:t>
            </a:r>
            <a:r>
              <a:rPr lang="en-US" dirty="0" smtClean="0"/>
              <a:t> computer)</a:t>
            </a:r>
          </a:p>
          <a:p>
            <a:pPr lvl="1"/>
            <a:r>
              <a:rPr lang="en-US" dirty="0" smtClean="0"/>
              <a:t>Coordination needs:  mutual exclusion, barriers</a:t>
            </a:r>
          </a:p>
          <a:p>
            <a:pPr lvl="1"/>
            <a:r>
              <a:rPr lang="en-US" dirty="0" smtClean="0"/>
              <a:t>Contention for resources</a:t>
            </a:r>
          </a:p>
          <a:p>
            <a:r>
              <a:rPr lang="en-US" dirty="0" smtClean="0"/>
              <a:t>All overhead sources may become bottlenecks limiting speedup of programs (algorithms) on multiprocessor machines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4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 coordination:  Barriers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006824"/>
            <a:ext cx="8543755" cy="5453604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72"/>
              </a:spcBef>
            </a:pPr>
            <a:r>
              <a:rPr lang="en-US" sz="2800" dirty="0"/>
              <a:t>I</a:t>
            </a:r>
            <a:r>
              <a:rPr lang="en-US" sz="2800" dirty="0" smtClean="0"/>
              <a:t>n code, a </a:t>
            </a:r>
            <a:r>
              <a:rPr lang="en-US" sz="2800" dirty="0" smtClean="0">
                <a:solidFill>
                  <a:srgbClr val="0000FF"/>
                </a:solidFill>
              </a:rPr>
              <a:t>barrier</a:t>
            </a:r>
            <a:r>
              <a:rPr lang="en-US" sz="2800" dirty="0" smtClean="0"/>
              <a:t> means that all processes must stop and may not proceed until all processes reach the barrier (can also use with threads)</a:t>
            </a:r>
          </a:p>
          <a:p>
            <a:pPr>
              <a:lnSpc>
                <a:spcPct val="90000"/>
              </a:lnSpc>
              <a:spcBef>
                <a:spcPts val="72"/>
              </a:spcBef>
            </a:pPr>
            <a:r>
              <a:rPr lang="en-US" sz="2800" dirty="0" smtClean="0"/>
              <a:t>Barriers are used to </a:t>
            </a:r>
            <a:r>
              <a:rPr lang="en-US" sz="2800" dirty="0" smtClean="0">
                <a:solidFill>
                  <a:srgbClr val="0432FF"/>
                </a:solidFill>
              </a:rPr>
              <a:t>synchronize</a:t>
            </a:r>
            <a:r>
              <a:rPr lang="en-US" sz="2800" dirty="0" smtClean="0"/>
              <a:t> computation</a:t>
            </a:r>
          </a:p>
          <a:p>
            <a:pPr>
              <a:lnSpc>
                <a:spcPct val="90000"/>
              </a:lnSpc>
              <a:spcBef>
                <a:spcPts val="72"/>
              </a:spcBef>
            </a:pPr>
            <a:r>
              <a:rPr lang="en-US" sz="2800" dirty="0" smtClean="0">
                <a:solidFill>
                  <a:srgbClr val="009051"/>
                </a:solidFill>
              </a:rPr>
              <a:t>Naive barrier implementation</a:t>
            </a:r>
          </a:p>
          <a:p>
            <a:pPr lvl="1">
              <a:lnSpc>
                <a:spcPct val="90000"/>
              </a:lnSpc>
              <a:spcBef>
                <a:spcPts val="72"/>
              </a:spcBef>
            </a:pPr>
            <a:r>
              <a:rPr lang="en-US" sz="2400" dirty="0" smtClean="0"/>
              <a:t>Establish a </a:t>
            </a:r>
            <a:r>
              <a:rPr lang="en-US" sz="2400" i="1" dirty="0" smtClean="0"/>
              <a:t>Stop/Pass</a:t>
            </a:r>
            <a:r>
              <a:rPr lang="en-US" sz="2400" dirty="0" smtClean="0"/>
              <a:t> barrier state and </a:t>
            </a:r>
            <a:r>
              <a:rPr lang="en-US" sz="2400" i="1" dirty="0" err="1" smtClean="0"/>
              <a:t>arrivalCount</a:t>
            </a:r>
            <a:r>
              <a:rPr lang="en-US" sz="2400" dirty="0" smtClean="0"/>
              <a:t> of processes at barrier.</a:t>
            </a:r>
          </a:p>
          <a:p>
            <a:pPr lvl="1">
              <a:lnSpc>
                <a:spcPct val="90000"/>
              </a:lnSpc>
              <a:spcBef>
                <a:spcPts val="72"/>
              </a:spcBef>
            </a:pPr>
            <a:r>
              <a:rPr lang="en-US" sz="2400" dirty="0" smtClean="0"/>
              <a:t>First process to arrive sets barrier to</a:t>
            </a:r>
            <a:br>
              <a:rPr lang="en-US" sz="2400" dirty="0" smtClean="0"/>
            </a:br>
            <a:r>
              <a:rPr lang="en-US" sz="2400" i="1" dirty="0" smtClean="0"/>
              <a:t>Stop</a:t>
            </a:r>
            <a:r>
              <a:rPr lang="en-US" sz="2400" dirty="0" smtClean="0"/>
              <a:t> and </a:t>
            </a:r>
            <a:r>
              <a:rPr lang="en-US" sz="2400" i="1" dirty="0" err="1" smtClean="0"/>
              <a:t>arrivalCount</a:t>
            </a:r>
            <a:r>
              <a:rPr lang="en-US" sz="2400" dirty="0" smtClean="0"/>
              <a:t> = 1.</a:t>
            </a:r>
          </a:p>
          <a:p>
            <a:pPr lvl="1">
              <a:lnSpc>
                <a:spcPct val="90000"/>
              </a:lnSpc>
              <a:spcBef>
                <a:spcPts val="72"/>
              </a:spcBef>
            </a:pPr>
            <a:r>
              <a:rPr lang="en-US" sz="2400" i="1" dirty="0" err="1" smtClean="0"/>
              <a:t>arrivalCount</a:t>
            </a:r>
            <a:r>
              <a:rPr lang="en-US" sz="2400" dirty="0" smtClean="0"/>
              <a:t>++ for each new arrival until </a:t>
            </a:r>
            <a:r>
              <a:rPr lang="en-US" sz="2400" i="1" dirty="0" err="1" smtClean="0"/>
              <a:t>maxCount</a:t>
            </a:r>
            <a:r>
              <a:rPr lang="en-US" sz="2400" i="1" dirty="0" smtClean="0"/>
              <a:t> </a:t>
            </a:r>
            <a:r>
              <a:rPr lang="en-US" sz="2400" dirty="0" smtClean="0"/>
              <a:t>which sets barrier to </a:t>
            </a:r>
            <a:r>
              <a:rPr lang="en-US" sz="2400" i="1" dirty="0" smtClean="0"/>
              <a:t>Pass</a:t>
            </a:r>
            <a:r>
              <a:rPr lang="en-US" sz="2400" dirty="0" smtClean="0"/>
              <a:t> and </a:t>
            </a:r>
            <a:r>
              <a:rPr lang="en-US" sz="2400" i="1" dirty="0" err="1" smtClean="0"/>
              <a:t>arrivalCount</a:t>
            </a:r>
            <a:r>
              <a:rPr lang="en-US" sz="2400" dirty="0" smtClean="0"/>
              <a:t> = 0; then</a:t>
            </a:r>
          </a:p>
          <a:p>
            <a:pPr lvl="1">
              <a:lnSpc>
                <a:spcPct val="90000"/>
              </a:lnSpc>
              <a:spcBef>
                <a:spcPts val="72"/>
              </a:spcBef>
            </a:pPr>
            <a:r>
              <a:rPr lang="en-US" sz="2400" dirty="0"/>
              <a:t>a</a:t>
            </a:r>
            <a:r>
              <a:rPr lang="en-US" sz="2400" dirty="0" smtClean="0"/>
              <a:t>ll processes proceed with execution beyond the barrier.</a:t>
            </a:r>
            <a:br>
              <a:rPr lang="en-US" sz="2400" dirty="0" smtClean="0"/>
            </a:br>
            <a:endParaRPr lang="en-US" sz="2400" dirty="0" smtClean="0"/>
          </a:p>
          <a:p>
            <a:pPr>
              <a:lnSpc>
                <a:spcPct val="90000"/>
              </a:lnSpc>
              <a:spcBef>
                <a:spcPts val="72"/>
              </a:spcBef>
            </a:pPr>
            <a:r>
              <a:rPr lang="en-US" sz="2800" dirty="0" smtClean="0">
                <a:solidFill>
                  <a:srgbClr val="FF8000"/>
                </a:solidFill>
              </a:rPr>
              <a:t>Controlling a parallel computer is not quite this easy</a:t>
            </a:r>
            <a:endParaRPr lang="en-US" sz="2800" dirty="0">
              <a:solidFill>
                <a:srgbClr val="FF8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8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Barrier issues:  MIMD </a:t>
            </a:r>
            <a:r>
              <a:rPr lang="en-US" dirty="0" smtClean="0">
                <a:solidFill>
                  <a:srgbClr val="0432FF"/>
                </a:solidFill>
              </a:rPr>
              <a:t>deadlock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830" y="1176669"/>
            <a:ext cx="8240861" cy="5238307"/>
          </a:xfrm>
        </p:spPr>
        <p:txBody>
          <a:bodyPr/>
          <a:lstStyle/>
          <a:p>
            <a:r>
              <a:rPr lang="en-US" sz="2400" dirty="0"/>
              <a:t>A</a:t>
            </a:r>
            <a:r>
              <a:rPr lang="en-US" sz="2400" dirty="0" smtClean="0"/>
              <a:t> barrier, used more than once, changes from Stop to Pass</a:t>
            </a:r>
          </a:p>
          <a:p>
            <a:pPr lvl="1"/>
            <a:r>
              <a:rPr lang="en-US" sz="2000" dirty="0" smtClean="0"/>
              <a:t>Let one processor race ahead to the same barrier in the code before the last processor has left the barrier [Events look like the following]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marL="449262" lvl="1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 			Count will never reach </a:t>
            </a:r>
            <a:r>
              <a:rPr lang="en-US" sz="2000" dirty="0" err="1" smtClean="0">
                <a:solidFill>
                  <a:srgbClr val="FF0000"/>
                </a:solidFill>
              </a:rPr>
              <a:t>maxCount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2400" dirty="0" smtClean="0"/>
              <a:t>MIMD computer is now </a:t>
            </a:r>
            <a:r>
              <a:rPr lang="en-US" sz="2400" dirty="0" smtClean="0">
                <a:solidFill>
                  <a:srgbClr val="0000FF"/>
                </a:solidFill>
              </a:rPr>
              <a:t>deadlocked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No further progress can be made on the computation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695550" y="2517051"/>
            <a:ext cx="6556186" cy="2896913"/>
            <a:chOff x="1695550" y="2517051"/>
            <a:chExt cx="6556186" cy="2896913"/>
          </a:xfrm>
        </p:grpSpPr>
        <p:sp>
          <p:nvSpPr>
            <p:cNvPr id="8" name="TextBox 7"/>
            <p:cNvSpPr txBox="1"/>
            <p:nvPr/>
          </p:nvSpPr>
          <p:spPr>
            <a:xfrm>
              <a:off x="1695550" y="2517051"/>
              <a:ext cx="250260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9051"/>
                  </a:solidFill>
                </a:rPr>
                <a:t>MIMD Processors</a:t>
              </a:r>
            </a:p>
            <a:p>
              <a:r>
                <a:rPr lang="en-US" sz="2400" dirty="0" smtClean="0"/>
                <a:t>0   1   2   3   </a:t>
              </a:r>
              <a:r>
                <a:rPr lang="mr-IN" sz="2400" dirty="0" smtClean="0"/>
                <a:t>…</a:t>
              </a:r>
              <a:r>
                <a:rPr lang="en-US" sz="2400" dirty="0" smtClean="0"/>
                <a:t>   N-1</a:t>
              </a:r>
              <a:endParaRPr lang="en-US" sz="2400" dirty="0"/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1858582" y="3296772"/>
              <a:ext cx="0" cy="42530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/>
            <p:cNvCxnSpPr/>
            <p:nvPr/>
          </p:nvCxnSpPr>
          <p:spPr bwMode="auto">
            <a:xfrm>
              <a:off x="2223632" y="3293232"/>
              <a:ext cx="0" cy="42530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2581594" y="3289692"/>
              <a:ext cx="0" cy="42530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2946644" y="3286152"/>
              <a:ext cx="0" cy="42530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3871676" y="3282612"/>
              <a:ext cx="0" cy="42530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1787699" y="3722074"/>
              <a:ext cx="2289544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1862125" y="3746876"/>
              <a:ext cx="0" cy="83221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Straight Arrow Connector 18"/>
            <p:cNvCxnSpPr/>
            <p:nvPr/>
          </p:nvCxnSpPr>
          <p:spPr bwMode="auto">
            <a:xfrm>
              <a:off x="2585137" y="3739796"/>
              <a:ext cx="0" cy="123692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2950187" y="3736256"/>
              <a:ext cx="0" cy="152044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Straight Arrow Connector 20"/>
            <p:cNvCxnSpPr/>
            <p:nvPr/>
          </p:nvCxnSpPr>
          <p:spPr bwMode="auto">
            <a:xfrm>
              <a:off x="3875219" y="3732716"/>
              <a:ext cx="0" cy="103491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84161" y="5256697"/>
              <a:ext cx="2289544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2220088" y="3743343"/>
              <a:ext cx="0" cy="42530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8" name="TextBox 27"/>
            <p:cNvSpPr txBox="1"/>
            <p:nvPr/>
          </p:nvSpPr>
          <p:spPr>
            <a:xfrm>
              <a:off x="4134366" y="3240091"/>
              <a:ext cx="28612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Count = N = </a:t>
              </a:r>
              <a:r>
                <a:rPr lang="en-US" dirty="0" err="1" smtClean="0"/>
                <a:t>maxCount</a:t>
              </a:r>
              <a:r>
                <a:rPr lang="en-US" dirty="0" smtClean="0"/>
                <a:t>,</a:t>
              </a:r>
            </a:p>
            <a:p>
              <a:r>
                <a:rPr lang="en-US" dirty="0" smtClean="0"/>
                <a:t>so Pass==True and Count = 0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37918" y="4767633"/>
              <a:ext cx="41138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arrival, so Stop==True and Count = 1</a:t>
              </a:r>
            </a:p>
            <a:p>
              <a:r>
                <a:rPr lang="en-US" dirty="0"/>
                <a:t>I</a:t>
              </a:r>
              <a:r>
                <a:rPr lang="en-US" dirty="0" smtClean="0"/>
                <a:t>ncrement Count for each new arrival, but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883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Barrier issues:  Massive MIMD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074063"/>
            <a:ext cx="8240861" cy="4924814"/>
          </a:xfrm>
        </p:spPr>
        <p:txBody>
          <a:bodyPr/>
          <a:lstStyle/>
          <a:p>
            <a:r>
              <a:rPr lang="en-US" dirty="0" smtClean="0"/>
              <a:t>Scalability problem</a:t>
            </a:r>
          </a:p>
          <a:p>
            <a:pPr lvl="1"/>
            <a:r>
              <a:rPr lang="en-US" dirty="0" smtClean="0"/>
              <a:t>Large number of processors means high frequency of attempts to read Stop/Pass state</a:t>
            </a:r>
            <a:br>
              <a:rPr lang="en-US" dirty="0" smtClean="0"/>
            </a:br>
            <a:r>
              <a:rPr lang="en-US" dirty="0" smtClean="0"/>
              <a:t>(stopped processors want to Go, GO, GO!)</a:t>
            </a:r>
          </a:p>
          <a:p>
            <a:pPr lvl="1"/>
            <a:r>
              <a:rPr lang="en-US" dirty="0" smtClean="0"/>
              <a:t>Access bottleneck to barrier state reduces</a:t>
            </a:r>
            <a:r>
              <a:rPr lang="en-US" dirty="0" smtClean="0">
                <a:solidFill>
                  <a:srgbClr val="0000FF"/>
                </a:solidFill>
              </a:rPr>
              <a:t> scalability </a:t>
            </a:r>
            <a:r>
              <a:rPr lang="en-US" dirty="0" smtClean="0">
                <a:solidFill>
                  <a:srgbClr val="292929"/>
                </a:solidFill>
              </a:rPr>
              <a:t>to larger number of processors and/or processes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3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theme1.xml><?xml version="1.0" encoding="utf-8"?>
<a:theme xmlns:a="http://schemas.openxmlformats.org/drawingml/2006/main" name="TM10203755">
  <a:themeElements>
    <a:clrScheme name="Office Theme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45585</TotalTime>
  <Words>1494</Words>
  <Application>Microsoft Macintosh PowerPoint</Application>
  <PresentationFormat>On-screen Show (4:3)</PresentationFormat>
  <Paragraphs>241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Calibri</vt:lpstr>
      <vt:lpstr>Mangal</vt:lpstr>
      <vt:lpstr>ＭＳ Ｐゴシック</vt:lpstr>
      <vt:lpstr>Palatino</vt:lpstr>
      <vt:lpstr>Times New Roman</vt:lpstr>
      <vt:lpstr>Wingdings</vt:lpstr>
      <vt:lpstr>Arial</vt:lpstr>
      <vt:lpstr>TM10203755</vt:lpstr>
      <vt:lpstr>CS250 Lecture 41 – Advanced topics  </vt:lpstr>
      <vt:lpstr>Two categories of multiprocessors</vt:lpstr>
      <vt:lpstr>Symmetric multiprocessor (SMP) diagram</vt:lpstr>
      <vt:lpstr>Sequent Computer Systems, Inc.</vt:lpstr>
      <vt:lpstr>Balance 8000 specs</vt:lpstr>
      <vt:lpstr>Multiprocessor overhead</vt:lpstr>
      <vt:lpstr>Multiprocessor coordination:  Barriers</vt:lpstr>
      <vt:lpstr>Barrier issues:  MIMD deadlock</vt:lpstr>
      <vt:lpstr>Barrier issues:  Massive MIMD systems</vt:lpstr>
      <vt:lpstr>Barrier issues solutions</vt:lpstr>
      <vt:lpstr>Barrier issues solutions</vt:lpstr>
      <vt:lpstr>Multiprocessor contention for resources</vt:lpstr>
      <vt:lpstr>Multiprocessor memory coherence</vt:lpstr>
      <vt:lpstr>PowerPoint Presentation</vt:lpstr>
      <vt:lpstr>PowerPoint Presentation</vt:lpstr>
      <vt:lpstr>PowerPoint Presentation</vt:lpstr>
      <vt:lpstr>Amdahl’s Law and parallelism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MISD example – data pipelining</vt:lpstr>
      <vt:lpstr>PowerPoint Presentation</vt:lpstr>
      <vt:lpstr>PowerPoint Presentation</vt:lpstr>
      <vt:lpstr>PowerPoint Presentation</vt:lpstr>
      <vt:lpstr>Multiprocessors by degree of coupling</vt:lpstr>
      <vt:lpstr>Grid computing</vt:lpstr>
      <vt:lpstr>Grid computing example</vt:lpstr>
      <vt:lpstr>Summary</vt:lpstr>
      <vt:lpstr>Summary (continued)</vt:lpstr>
      <vt:lpstr>Final exam information</vt:lpstr>
    </vt:vector>
  </TitlesOfParts>
  <Company>Purdue University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CS250 Computer Architecture</dc:title>
  <dc:creator>George Adams</dc:creator>
  <cp:lastModifiedBy>George Bunch Adams III</cp:lastModifiedBy>
  <cp:revision>1181</cp:revision>
  <cp:lastPrinted>2017-10-17T21:59:48Z</cp:lastPrinted>
  <dcterms:created xsi:type="dcterms:W3CDTF">2017-01-09T11:24:18Z</dcterms:created>
  <dcterms:modified xsi:type="dcterms:W3CDTF">2017-12-03T23:38:34Z</dcterms:modified>
</cp:coreProperties>
</file>