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1316" r:id="rId2"/>
    <p:sldId id="1351" r:id="rId3"/>
    <p:sldId id="1593" r:id="rId4"/>
    <p:sldId id="1317" r:id="rId5"/>
    <p:sldId id="1318" r:id="rId6"/>
    <p:sldId id="1319" r:id="rId7"/>
    <p:sldId id="1320" r:id="rId8"/>
    <p:sldId id="1322" r:id="rId9"/>
    <p:sldId id="1323" r:id="rId10"/>
    <p:sldId id="1324" r:id="rId11"/>
    <p:sldId id="1325" r:id="rId12"/>
    <p:sldId id="1326" r:id="rId13"/>
    <p:sldId id="1327" r:id="rId14"/>
    <p:sldId id="1329" r:id="rId15"/>
    <p:sldId id="1330" r:id="rId16"/>
    <p:sldId id="1540" r:id="rId17"/>
    <p:sldId id="1331" r:id="rId18"/>
    <p:sldId id="1332" r:id="rId19"/>
    <p:sldId id="1333" r:id="rId20"/>
    <p:sldId id="1321" r:id="rId21"/>
    <p:sldId id="1340" r:id="rId22"/>
    <p:sldId id="1341" r:id="rId23"/>
    <p:sldId id="1342" r:id="rId24"/>
    <p:sldId id="1343" r:id="rId25"/>
    <p:sldId id="1344" r:id="rId26"/>
    <p:sldId id="1345" r:id="rId27"/>
    <p:sldId id="1346" r:id="rId28"/>
    <p:sldId id="1347" r:id="rId29"/>
    <p:sldId id="1348" r:id="rId30"/>
    <p:sldId id="1350" r:id="rId31"/>
    <p:sldId id="1591" r:id="rId32"/>
    <p:sldId id="159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9051"/>
    <a:srgbClr val="FF8000"/>
    <a:srgbClr val="FA8002"/>
    <a:srgbClr val="7030A0"/>
    <a:srgbClr val="FF9300"/>
    <a:srgbClr val="057FFF"/>
    <a:srgbClr val="76D6FF"/>
    <a:srgbClr val="1D191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3"/>
    <p:restoredTop sz="91436"/>
  </p:normalViewPr>
  <p:slideViewPr>
    <p:cSldViewPr snapToGrid="0" snapToObjects="1">
      <p:cViewPr>
        <p:scale>
          <a:sx n="140" d="100"/>
          <a:sy n="140" d="100"/>
        </p:scale>
        <p:origin x="352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Stovetop coil glowing red-orange is around 1100K and requires ~50W/in^2 or about 8W/cm^2</a:t>
            </a:r>
          </a:p>
          <a:p>
            <a:r>
              <a:rPr lang="en-US" dirty="0" smtClean="0"/>
              <a:t>Surface of the Sun emits about 6.3KW/cm^2 (5800K black body</a:t>
            </a:r>
            <a:r>
              <a:rPr lang="en-US" baseline="0" dirty="0" smtClean="0"/>
              <a:t> radiation)</a:t>
            </a:r>
            <a:endParaRPr lang="en-US" dirty="0" smtClean="0"/>
          </a:p>
          <a:p>
            <a:r>
              <a:rPr lang="en-US" dirty="0" smtClean="0"/>
              <a:t>Galileo probe</a:t>
            </a:r>
            <a:r>
              <a:rPr lang="en-US" baseline="0" dirty="0" smtClean="0"/>
              <a:t> faced 50KW/cm^2 at about 14,000K for ~60 seconds on Dec. 07, 1995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BD374-DF7F-5542-996F-345D2F0DA9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5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change</a:t>
            </a:r>
            <a:r>
              <a:rPr lang="en-US" baseline="0" dirty="0" smtClean="0"/>
              <a:t> to the physical memory hierarchy could achieve a similar performance boost as Compressed Memory?  </a:t>
            </a:r>
            <a:r>
              <a:rPr lang="en-US" baseline="0" dirty="0" err="1" smtClean="0"/>
              <a:t>Ans</a:t>
            </a:r>
            <a:r>
              <a:rPr lang="en-US" baseline="0" dirty="0" smtClean="0"/>
              <a:t>:  Doubling the amount of DRAM in the machine.</a:t>
            </a:r>
          </a:p>
          <a:p>
            <a:r>
              <a:rPr lang="en-US" baseline="0" dirty="0" smtClean="0"/>
              <a:t>What would the effect on power consumption be for this memory change?  </a:t>
            </a:r>
            <a:r>
              <a:rPr lang="en-US" baseline="0" dirty="0" err="1" smtClean="0"/>
              <a:t>Ans</a:t>
            </a:r>
            <a:r>
              <a:rPr lang="en-US" baseline="0" dirty="0" smtClean="0"/>
              <a:t>:  Double the DRAM power consumption.</a:t>
            </a:r>
          </a:p>
          <a:p>
            <a:r>
              <a:rPr lang="en-US" baseline="0" dirty="0" smtClean="0"/>
              <a:t>What does not using the TLB and virtual page table mean?  OS keeps its own index of compressed memory; if something needs to be uncompressed the time to locate is amortized across the decompression time and still comes out ahead of the time for a disk access.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BD374-DF7F-5542-996F-345D2F0DA9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Rear</a:t>
            </a:r>
            <a:r>
              <a:rPr lang="en-US" baseline="0" dirty="0" smtClean="0"/>
              <a:t> Window Defrost</a:t>
            </a:r>
            <a:r>
              <a:rPr lang="en-US" dirty="0" smtClean="0"/>
              <a:t> is one of the best names ever for a graphical</a:t>
            </a:r>
            <a:r>
              <a:rPr lang="en-US" baseline="0" dirty="0" smtClean="0"/>
              <a:t> user interface</a:t>
            </a:r>
            <a:r>
              <a:rPr lang="en-US" dirty="0" smtClean="0"/>
              <a:t> feature.</a:t>
            </a:r>
          </a:p>
          <a:p>
            <a:r>
              <a:rPr lang="en-US" dirty="0" smtClean="0"/>
              <a:t>Now if</a:t>
            </a:r>
            <a:r>
              <a:rPr lang="en-US" baseline="0" dirty="0" smtClean="0"/>
              <a:t> there was only a GUI for this time of year that featured heated seats.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BD374-DF7F-5542-996F-345D2F0DA9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10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Cf.</a:t>
            </a:r>
            <a:r>
              <a:rPr lang="en-US" baseline="0" dirty="0" smtClean="0"/>
              <a:t> is an abbreviation of the Latin word confer; in English often also taken as “compare with”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A2BA9-A323-5245-B452-8B25D3F82F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2967" y="1443038"/>
            <a:ext cx="8307286" cy="1600200"/>
          </a:xfrm>
        </p:spPr>
        <p:txBody>
          <a:bodyPr/>
          <a:lstStyle/>
          <a:p>
            <a:r>
              <a:rPr lang="en-US" dirty="0" smtClean="0"/>
              <a:t>CS250 Lecture 42 – Energy and power 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1923" y="3316785"/>
            <a:ext cx="6966846" cy="2221668"/>
          </a:xfrm>
        </p:spPr>
        <p:txBody>
          <a:bodyPr/>
          <a:lstStyle/>
          <a:p>
            <a:pPr algn="r"/>
            <a:r>
              <a:rPr lang="en-US" dirty="0"/>
              <a:t>				</a:t>
            </a:r>
            <a:r>
              <a:rPr lang="en-US" sz="2400" dirty="0" smtClean="0"/>
              <a:t>2017.12.04</a:t>
            </a:r>
          </a:p>
          <a:p>
            <a:pPr algn="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 believe that electricity exists, because</a:t>
            </a:r>
            <a:br>
              <a:rPr lang="en-US" sz="2400" dirty="0" smtClean="0"/>
            </a:br>
            <a:r>
              <a:rPr lang="en-US" sz="2400" dirty="0" smtClean="0"/>
              <a:t>the electric company keeps sending us bills for it.</a:t>
            </a:r>
          </a:p>
          <a:p>
            <a:pPr algn="r"/>
            <a:r>
              <a:rPr lang="en-US" sz="2400" dirty="0" smtClean="0"/>
              <a:t>- Dave Barry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2D4257-6C15-224C-8DC2-DCD1A34E5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231900" y="5715000"/>
            <a:ext cx="533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85900" y="4965700"/>
            <a:ext cx="4991100" cy="71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Voltage band recognized as logic 0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2915" y="3847357"/>
            <a:ext cx="1300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Voltage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60500" y="1511300"/>
            <a:ext cx="12700" cy="420370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76500" y="3835400"/>
            <a:ext cx="3255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Zone of noise margin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89000" y="5435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774700" y="1879600"/>
            <a:ext cx="5791200" cy="1117600"/>
            <a:chOff x="1270000" y="1879600"/>
            <a:chExt cx="5791200" cy="1117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27200" y="2108200"/>
              <a:ext cx="5334000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93900" y="2146300"/>
              <a:ext cx="4978400" cy="8509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Voltage band recognized as logic 1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70000" y="1879600"/>
              <a:ext cx="574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V</a:t>
              </a:r>
              <a:r>
                <a:rPr lang="en-US" sz="2400" baseline="-25000" dirty="0" err="1" smtClean="0"/>
                <a:t>dd</a:t>
              </a:r>
              <a:endParaRPr lang="en-US" sz="2400" dirty="0"/>
            </a:p>
          </p:txBody>
        </p:sp>
      </p:grpSp>
      <p:cxnSp>
        <p:nvCxnSpPr>
          <p:cNvPr id="21" name="Straight Arrow Connector 20"/>
          <p:cNvCxnSpPr>
            <a:stCxn id="13" idx="0"/>
          </p:cNvCxnSpPr>
          <p:nvPr/>
        </p:nvCxnSpPr>
        <p:spPr>
          <a:xfrm flipH="1" flipV="1">
            <a:off x="4102100" y="3098800"/>
            <a:ext cx="2172" cy="73660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</p:cNvCxnSpPr>
          <p:nvPr/>
        </p:nvCxnSpPr>
        <p:spPr>
          <a:xfrm>
            <a:off x="4104272" y="4358620"/>
            <a:ext cx="0" cy="49278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254500" y="4178300"/>
            <a:ext cx="0" cy="2794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54500" y="4813300"/>
            <a:ext cx="2172" cy="1651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486830" y="299607"/>
            <a:ext cx="8240861" cy="7451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Limit to reducing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dd</a:t>
            </a:r>
            <a:r>
              <a:rPr lang="en-US" dirty="0"/>
              <a:t> </a:t>
            </a:r>
            <a:r>
              <a:rPr lang="en-US" dirty="0" smtClean="0"/>
              <a:t>is necessary voltage band range and logic signal noise margin</a:t>
            </a:r>
            <a:endParaRPr lang="en-US" dirty="0"/>
          </a:p>
        </p:txBody>
      </p:sp>
      <p:sp>
        <p:nvSpPr>
          <p:cNvPr id="39" name="Right Brace 38"/>
          <p:cNvSpPr/>
          <p:nvPr/>
        </p:nvSpPr>
        <p:spPr>
          <a:xfrm>
            <a:off x="6642100" y="4965699"/>
            <a:ext cx="127000" cy="702733"/>
          </a:xfrm>
          <a:prstGeom prst="rightBrace">
            <a:avLst>
              <a:gd name="adj1" fmla="val 71666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705600" y="2025597"/>
            <a:ext cx="2400300" cy="2031325"/>
            <a:chOff x="6705600" y="2025597"/>
            <a:chExt cx="2400300" cy="2031325"/>
          </a:xfrm>
        </p:grpSpPr>
        <p:sp>
          <p:nvSpPr>
            <p:cNvPr id="38" name="Right Brace 37"/>
            <p:cNvSpPr/>
            <p:nvPr/>
          </p:nvSpPr>
          <p:spPr>
            <a:xfrm>
              <a:off x="6705600" y="2146300"/>
              <a:ext cx="127000" cy="850900"/>
            </a:xfrm>
            <a:prstGeom prst="rightBrace">
              <a:avLst>
                <a:gd name="adj1" fmla="val 71666"/>
                <a:gd name="adj2" fmla="val 50000"/>
              </a:avLst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52923" y="2025597"/>
              <a:ext cx="225297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Bands must cover sufficient voltage range so that a worst case transistor cannot cause gate to fail to operate properly, i.e.,</a:t>
              </a:r>
            </a:p>
            <a:p>
              <a:r>
                <a:rPr lang="en-US" dirty="0" smtClean="0"/>
                <a:t>digitally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5.92593E-6 L -1.11111E-6 0.16851 " pathEditMode="relative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3.61111E-6 0.07593 " pathEditMode="relative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007 0.17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87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231900" y="5715000"/>
            <a:ext cx="533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85900" y="4965700"/>
            <a:ext cx="4991100" cy="71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Voltage band recognized as logic 0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2915" y="3847357"/>
            <a:ext cx="1300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Voltage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60500" y="1511300"/>
            <a:ext cx="12700" cy="420370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76500" y="4351887"/>
            <a:ext cx="3255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Zone of noise margin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89000" y="5435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774700" y="3031112"/>
            <a:ext cx="5791200" cy="1117600"/>
            <a:chOff x="1270000" y="1879600"/>
            <a:chExt cx="5791200" cy="1117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27200" y="2108200"/>
              <a:ext cx="5334000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93900" y="2146300"/>
              <a:ext cx="4978400" cy="8509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Voltage band recognized as logic 1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70000" y="1879600"/>
              <a:ext cx="574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V</a:t>
              </a:r>
              <a:r>
                <a:rPr lang="en-US" sz="2400" baseline="-25000" dirty="0" err="1" smtClean="0"/>
                <a:t>dd</a:t>
              </a:r>
              <a:endParaRPr lang="en-US" sz="24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4254500" y="4178300"/>
            <a:ext cx="0" cy="2794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54500" y="4813300"/>
            <a:ext cx="2172" cy="1651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486830" y="299607"/>
            <a:ext cx="8240861" cy="7451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Limit to reducing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dd</a:t>
            </a:r>
            <a:r>
              <a:rPr lang="en-US" dirty="0"/>
              <a:t> </a:t>
            </a:r>
            <a:r>
              <a:rPr lang="en-US" dirty="0" smtClean="0"/>
              <a:t>is necessary voltage band range and logic signal noise margin</a:t>
            </a:r>
            <a:endParaRPr lang="en-US" dirty="0"/>
          </a:p>
        </p:txBody>
      </p:sp>
      <p:sp>
        <p:nvSpPr>
          <p:cNvPr id="39" name="Right Brace 38"/>
          <p:cNvSpPr/>
          <p:nvPr/>
        </p:nvSpPr>
        <p:spPr>
          <a:xfrm>
            <a:off x="6642100" y="4965699"/>
            <a:ext cx="127000" cy="702733"/>
          </a:xfrm>
          <a:prstGeom prst="rightBrace">
            <a:avLst>
              <a:gd name="adj1" fmla="val 71666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714067" y="3219444"/>
            <a:ext cx="2400300" cy="2031325"/>
            <a:chOff x="6705600" y="2025597"/>
            <a:chExt cx="2400300" cy="2031325"/>
          </a:xfrm>
        </p:grpSpPr>
        <p:sp>
          <p:nvSpPr>
            <p:cNvPr id="38" name="Right Brace 37"/>
            <p:cNvSpPr/>
            <p:nvPr/>
          </p:nvSpPr>
          <p:spPr>
            <a:xfrm>
              <a:off x="6705600" y="2146300"/>
              <a:ext cx="127000" cy="850900"/>
            </a:xfrm>
            <a:prstGeom prst="rightBrace">
              <a:avLst>
                <a:gd name="adj1" fmla="val 71666"/>
                <a:gd name="adj2" fmla="val 50000"/>
              </a:avLst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52923" y="2025597"/>
              <a:ext cx="225297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Bands must cover sufficient voltage range so that a worst case transistor cannot cause gate to fail to operate properly, i.e.,</a:t>
              </a:r>
            </a:p>
            <a:p>
              <a:r>
                <a:rPr lang="en-US" dirty="0" smtClean="0"/>
                <a:t>digitally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12693" y="5815306"/>
            <a:ext cx="7860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Must maintain band structure for digital operation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Noise margin must exceed noise magnitude to prevent errors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700" y="5119355"/>
            <a:ext cx="81668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8000"/>
                </a:solidFill>
              </a:rPr>
              <a:t>This is a major reason why processor chip clock speeds are not going up; fast clocks burn power.  Then there is Amdahl’s Law:  Crank up the CPU clock enough to make L1 access take 2 clock cycles and (1) it’s hard to keep up instruction fetch, (2) L1 load hits cause delay, (3) L1 store hits need a buffer.  These “de-enhancements” are </a:t>
            </a:r>
            <a:r>
              <a:rPr lang="en-US" dirty="0" err="1" smtClean="0">
                <a:solidFill>
                  <a:srgbClr val="FF8000"/>
                </a:solidFill>
              </a:rPr>
              <a:t>f</a:t>
            </a:r>
            <a:r>
              <a:rPr lang="en-US" baseline="-25000" dirty="0" err="1" smtClean="0">
                <a:solidFill>
                  <a:srgbClr val="FF8000"/>
                </a:solidFill>
              </a:rPr>
              <a:t>d</a:t>
            </a:r>
            <a:r>
              <a:rPr lang="en-US" baseline="-25000" dirty="0" smtClean="0">
                <a:solidFill>
                  <a:srgbClr val="FF8000"/>
                </a:solidFill>
              </a:rPr>
              <a:t>-e</a:t>
            </a:r>
            <a:r>
              <a:rPr lang="en-US" dirty="0" smtClean="0">
                <a:solidFill>
                  <a:srgbClr val="FF8000"/>
                </a:solidFill>
              </a:rPr>
              <a:t> </a:t>
            </a:r>
            <a:r>
              <a:rPr lang="en-US" sz="2400" dirty="0" smtClean="0">
                <a:solidFill>
                  <a:srgbClr val="FF8000"/>
                </a:solidFill>
              </a:rPr>
              <a:t>≃</a:t>
            </a:r>
            <a:r>
              <a:rPr lang="en-US" dirty="0" smtClean="0">
                <a:solidFill>
                  <a:srgbClr val="FF8000"/>
                </a:solidFill>
              </a:rPr>
              <a:t> 20%.</a:t>
            </a:r>
            <a:endParaRPr lang="en-US" dirty="0">
              <a:solidFill>
                <a:srgbClr val="FF8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t_electric_stove_ele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9144000" cy="60846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2300" y="952500"/>
            <a:ext cx="323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Photo from </a:t>
            </a:r>
            <a:r>
              <a:rPr lang="en-US" dirty="0" err="1" smtClean="0">
                <a:solidFill>
                  <a:srgbClr val="FF6600"/>
                </a:solidFill>
              </a:rPr>
              <a:t>freefoodphotos.com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-195262"/>
            <a:ext cx="9144000" cy="8889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300˚K still-air cooling of 6 W/cm2 yields 1100˚K</a:t>
            </a:r>
            <a:endParaRPr 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Purdue 2017:  1000 W/cm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liquid cooling demo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6830" y="2302933"/>
            <a:ext cx="8247965" cy="4395637"/>
          </a:xfrm>
        </p:spPr>
        <p:txBody>
          <a:bodyPr/>
          <a:lstStyle/>
          <a:p>
            <a:r>
              <a:rPr lang="en-US" sz="2400" dirty="0"/>
              <a:t>S</a:t>
            </a:r>
            <a:r>
              <a:rPr lang="en-US" sz="2400" dirty="0" smtClean="0"/>
              <a:t>elf-similar </a:t>
            </a:r>
            <a:r>
              <a:rPr lang="en-US" sz="2400" dirty="0"/>
              <a:t>hierarchical manifold </a:t>
            </a:r>
            <a:r>
              <a:rPr lang="en-US" sz="2400" dirty="0" smtClean="0"/>
              <a:t>distributes coolant </a:t>
            </a:r>
            <a:r>
              <a:rPr lang="en-US" sz="2400" dirty="0"/>
              <a:t>using multi-level </a:t>
            </a:r>
            <a:r>
              <a:rPr lang="en-US" sz="2400" dirty="0" smtClean="0"/>
              <a:t>bifurcation (</a:t>
            </a:r>
            <a:r>
              <a:rPr lang="en-US" sz="2400" dirty="0" smtClean="0">
                <a:solidFill>
                  <a:srgbClr val="0432FF"/>
                </a:solidFill>
              </a:rPr>
              <a:t>k-</a:t>
            </a:r>
            <a:r>
              <a:rPr lang="en-US" sz="2400" dirty="0" err="1" smtClean="0">
                <a:solidFill>
                  <a:srgbClr val="0432FF"/>
                </a:solidFill>
              </a:rPr>
              <a:t>ary</a:t>
            </a:r>
            <a:r>
              <a:rPr lang="en-US" sz="2400" dirty="0" smtClean="0">
                <a:solidFill>
                  <a:srgbClr val="0432FF"/>
                </a:solidFill>
              </a:rPr>
              <a:t> tree</a:t>
            </a:r>
            <a:r>
              <a:rPr lang="en-US" sz="2400" dirty="0" smtClean="0"/>
              <a:t>), achieves 1000 W/cm</a:t>
            </a:r>
            <a:r>
              <a:rPr lang="en-US" sz="2400" baseline="30000" dirty="0" smtClean="0"/>
              <a:t>2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2" y="3190543"/>
            <a:ext cx="2971800" cy="1426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53"/>
          <a:stretch/>
        </p:blipFill>
        <p:spPr>
          <a:xfrm>
            <a:off x="700990" y="4886662"/>
            <a:ext cx="2856586" cy="1667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92"/>
          <a:stretch/>
        </p:blipFill>
        <p:spPr>
          <a:xfrm>
            <a:off x="4533736" y="4710144"/>
            <a:ext cx="3983731" cy="18594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6036" y="1018374"/>
            <a:ext cx="82719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A </a:t>
            </a:r>
            <a:r>
              <a:rPr lang="en-US" sz="1400" b="1" i="1" dirty="0"/>
              <a:t>hierarchical manifold microchannel heat sink array for high-heat-flux two-phase cooling of electronics</a:t>
            </a:r>
            <a:r>
              <a:rPr lang="en-US" sz="1200" b="1" i="1" dirty="0"/>
              <a:t> </a:t>
            </a:r>
          </a:p>
          <a:p>
            <a:pPr algn="ctr"/>
            <a:r>
              <a:rPr lang="en-US" sz="1200" dirty="0"/>
              <a:t>Kevin P. Drummond </a:t>
            </a:r>
            <a:r>
              <a:rPr lang="en-US" sz="1200" dirty="0" err="1"/>
              <a:t>a,c</a:t>
            </a:r>
            <a:r>
              <a:rPr lang="en-US" sz="1200" dirty="0"/>
              <a:t>, Doosan Back </a:t>
            </a:r>
            <a:r>
              <a:rPr lang="en-US" sz="1200" dirty="0" err="1"/>
              <a:t>b,c</a:t>
            </a:r>
            <a:r>
              <a:rPr lang="en-US" sz="1200" dirty="0"/>
              <a:t>, Michael D. </a:t>
            </a:r>
            <a:r>
              <a:rPr lang="en-US" sz="1200" dirty="0" err="1"/>
              <a:t>Sinanis</a:t>
            </a:r>
            <a:r>
              <a:rPr lang="en-US" sz="1200" dirty="0"/>
              <a:t> </a:t>
            </a:r>
            <a:r>
              <a:rPr lang="en-US" sz="1200" dirty="0" err="1"/>
              <a:t>b,c</a:t>
            </a:r>
            <a:r>
              <a:rPr lang="en-US" sz="1200" dirty="0"/>
              <a:t>, David B. Janes </a:t>
            </a:r>
            <a:r>
              <a:rPr lang="en-US" sz="1200" dirty="0" err="1" smtClean="0"/>
              <a:t>b,c</a:t>
            </a:r>
            <a:r>
              <a:rPr lang="en-US" sz="1200" dirty="0" smtClean="0"/>
              <a:t>,</a:t>
            </a:r>
            <a:br>
              <a:rPr lang="en-US" sz="1200" dirty="0" smtClean="0"/>
            </a:br>
            <a:r>
              <a:rPr lang="en-US" sz="1200" dirty="0" err="1" smtClean="0"/>
              <a:t>Dimitrios</a:t>
            </a:r>
            <a:r>
              <a:rPr lang="en-US" sz="1200" dirty="0" smtClean="0"/>
              <a:t> </a:t>
            </a:r>
            <a:r>
              <a:rPr lang="en-US" sz="1200" dirty="0" err="1"/>
              <a:t>Peroulis</a:t>
            </a:r>
            <a:r>
              <a:rPr lang="en-US" sz="1200" dirty="0"/>
              <a:t> </a:t>
            </a:r>
            <a:r>
              <a:rPr lang="en-US" sz="1200" dirty="0" err="1"/>
              <a:t>b,c</a:t>
            </a:r>
            <a:r>
              <a:rPr lang="en-US" sz="1200" dirty="0"/>
              <a:t>, Justin A. </a:t>
            </a:r>
            <a:r>
              <a:rPr lang="en-US" sz="1200" dirty="0" err="1"/>
              <a:t>Weibel</a:t>
            </a:r>
            <a:r>
              <a:rPr lang="en-US" sz="1200" dirty="0"/>
              <a:t> </a:t>
            </a:r>
            <a:r>
              <a:rPr lang="en-US" sz="1200" dirty="0" err="1"/>
              <a:t>a,c</a:t>
            </a:r>
            <a:r>
              <a:rPr lang="en-US" sz="1200" dirty="0"/>
              <a:t>, Suresh V. </a:t>
            </a:r>
            <a:r>
              <a:rPr lang="en-US" sz="1200" dirty="0" err="1"/>
              <a:t>Garimella</a:t>
            </a:r>
            <a:r>
              <a:rPr lang="en-US" sz="1200" dirty="0"/>
              <a:t> </a:t>
            </a:r>
            <a:r>
              <a:rPr lang="en-US" sz="1200" dirty="0" err="1"/>
              <a:t>a,c</a:t>
            </a:r>
            <a:r>
              <a:rPr lang="en-US" sz="1200" dirty="0"/>
              <a:t>,⇑ </a:t>
            </a:r>
          </a:p>
          <a:p>
            <a:r>
              <a:rPr lang="en-US" sz="1100" dirty="0"/>
              <a:t>a Cooling Technologies Research Center, an NSF I/UCRC, School of Mechanical Engineering, Purdue University, West Lafayette, IN 47907, </a:t>
            </a:r>
            <a:r>
              <a:rPr lang="en-US" sz="1100" dirty="0" smtClean="0"/>
              <a:t>USA</a:t>
            </a:r>
            <a:br>
              <a:rPr lang="en-US" sz="1100" dirty="0" smtClean="0"/>
            </a:br>
            <a:r>
              <a:rPr lang="en-US" sz="1100" dirty="0" smtClean="0"/>
              <a:t>b </a:t>
            </a:r>
            <a:r>
              <a:rPr lang="en-US" sz="1100" dirty="0"/>
              <a:t>School of Electrical and Computer Engineering, Purdue University, West Lafayette, IN 47907, USA</a:t>
            </a:r>
            <a:br>
              <a:rPr lang="en-US" sz="1100" dirty="0"/>
            </a:br>
            <a:r>
              <a:rPr lang="en-US" sz="1100" dirty="0"/>
              <a:t>c </a:t>
            </a:r>
            <a:r>
              <a:rPr lang="en-US" sz="1100" dirty="0" err="1"/>
              <a:t>Birck</a:t>
            </a:r>
            <a:r>
              <a:rPr lang="en-US" sz="1100" dirty="0"/>
              <a:t> Nanotechnology Center, Purdue University, West Lafayette, IN 47907, </a:t>
            </a:r>
            <a:r>
              <a:rPr lang="en-US" sz="1100" dirty="0" smtClean="0"/>
              <a:t>USA</a:t>
            </a:r>
            <a:br>
              <a:rPr lang="en-US" sz="1100" dirty="0" smtClean="0"/>
            </a:br>
            <a:r>
              <a:rPr lang="en-US" sz="1100" dirty="0" smtClean="0"/>
              <a:t>                           </a:t>
            </a:r>
            <a:r>
              <a:rPr lang="en-US" sz="1100" b="1" dirty="0" smtClean="0"/>
              <a:t>Received </a:t>
            </a:r>
            <a:r>
              <a:rPr lang="en-US" sz="1100" b="1" dirty="0"/>
              <a:t>27 May 2017, Revised 3 October 2017, Accepted 3 October 2017, Available online 12 October 2017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61733" y="4969936"/>
            <a:ext cx="1617133" cy="1574342"/>
            <a:chOff x="2861733" y="4969936"/>
            <a:chExt cx="1617133" cy="1574342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2861733" y="5342469"/>
              <a:ext cx="1312334" cy="84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Left Brace 13"/>
            <p:cNvSpPr/>
            <p:nvPr/>
          </p:nvSpPr>
          <p:spPr bwMode="auto">
            <a:xfrm>
              <a:off x="4183119" y="4969936"/>
              <a:ext cx="295747" cy="1574342"/>
            </a:xfrm>
            <a:prstGeom prst="leftBrace">
              <a:avLst>
                <a:gd name="adj1" fmla="val 8333"/>
                <a:gd name="adj2" fmla="val 23648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445001" y="3242731"/>
            <a:ext cx="4072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Processor, GPU, Neural Engine chip(s) would be in direct contact with upper surface of hierarchical manifold heat sink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776133" y="3403601"/>
            <a:ext cx="668868" cy="37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657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covering chapter 20</a:t>
            </a:r>
          </a:p>
          <a:p>
            <a:r>
              <a:rPr lang="en-US" dirty="0" smtClean="0"/>
              <a:t>Read </a:t>
            </a:r>
            <a:r>
              <a:rPr lang="en-US" dirty="0" smtClean="0"/>
              <a:t>chapters 21 and 22; skim chapter </a:t>
            </a:r>
            <a:r>
              <a:rPr lang="en-US" dirty="0" smtClean="0"/>
              <a:t>19</a:t>
            </a:r>
          </a:p>
          <a:p>
            <a:r>
              <a:rPr lang="en-US" dirty="0" smtClean="0"/>
              <a:t>HW12 due Thursday, Dec. </a:t>
            </a:r>
            <a:r>
              <a:rPr lang="en-US" smtClean="0"/>
              <a:t>07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cbook Air 11 inch battery tech spe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147820"/>
            <a:ext cx="8026400" cy="4902200"/>
          </a:xfrm>
          <a:prstGeom prst="rect">
            <a:avLst/>
          </a:prstGeom>
        </p:spPr>
      </p:pic>
      <p:pic>
        <p:nvPicPr>
          <p:cNvPr id="4" name="Picture 3" descr="Macbook Air 11 inch battery footno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016"/>
            <a:ext cx="9144000" cy="7436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Macbook</a:t>
            </a:r>
            <a:r>
              <a:rPr lang="en-US" dirty="0" smtClean="0"/>
              <a:t> Air 11” battery tech spec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7082" y="1860627"/>
            <a:ext cx="2971282" cy="2339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 hours battery claimed in mid-2012 when I bought one; yet HW unchanged by 2014 when 9 hour battery claimed.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Test conditions identical.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How can 9 hours be true?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6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 saving examples from </a:t>
            </a:r>
            <a:r>
              <a:rPr lang="en-US" dirty="0"/>
              <a:t>Apple</a:t>
            </a:r>
            <a:br>
              <a:rPr lang="en-US" dirty="0"/>
            </a:br>
            <a:r>
              <a:rPr lang="en-US" sz="2200" dirty="0"/>
              <a:t>From </a:t>
            </a:r>
            <a:r>
              <a:rPr lang="en-US" sz="2200" i="1" dirty="0"/>
              <a:t>OS X Yosemite Core Technologies Overview</a:t>
            </a:r>
            <a:r>
              <a:rPr lang="en-US" sz="2200" dirty="0"/>
              <a:t>, Oct.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Page fault is time consuming &amp; energy intensive</a:t>
            </a:r>
          </a:p>
          <a:p>
            <a:pPr lvl="1"/>
            <a:r>
              <a:rPr lang="en-US" dirty="0" smtClean="0"/>
              <a:t>Choose overwrite clean page or write </a:t>
            </a:r>
            <a:r>
              <a:rPr lang="en-US" dirty="0"/>
              <a:t>back </a:t>
            </a:r>
            <a:r>
              <a:rPr lang="en-US" dirty="0" smtClean="0"/>
              <a:t>dirty page [Write back time &amp; energy: hard disk spin up, seeks to track, write, park head, spin down]</a:t>
            </a:r>
          </a:p>
          <a:p>
            <a:pPr lvl="1"/>
            <a:r>
              <a:rPr lang="en-US" dirty="0" smtClean="0"/>
              <a:t>Bring in page causing fault [Seek disk head, read page into DRAM, park heads, spin down disk]</a:t>
            </a:r>
          </a:p>
          <a:p>
            <a:pPr lvl="1"/>
            <a:r>
              <a:rPr lang="en-US" dirty="0" smtClean="0"/>
              <a:t>All because every page frame is full. </a:t>
            </a:r>
            <a:r>
              <a:rPr lang="en-US" sz="3600" dirty="0" smtClean="0"/>
              <a:t>🍋 👎</a:t>
            </a:r>
            <a:endParaRPr lang="en-US" dirty="0" smtClean="0"/>
          </a:p>
          <a:p>
            <a:pPr lvl="1"/>
            <a:r>
              <a:rPr lang="en-US" dirty="0" smtClean="0"/>
              <a:t>If only there were an open page frame:  no need to write back, saving ½ the access time and ½ the energy; plus no worries about re-loading a page</a:t>
            </a:r>
          </a:p>
          <a:p>
            <a:pPr lvl="1"/>
            <a:r>
              <a:rPr lang="en-US" dirty="0" smtClean="0"/>
              <a:t>Hmmm …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8729" y="5895508"/>
            <a:ext cx="2170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😃💡🍹</a:t>
            </a:r>
            <a:endParaRPr lang="en-US" sz="4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6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 – make room in DRAM – and Theory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i="1" dirty="0" smtClean="0"/>
              <a:t>OS X Yosemite Core Technologies Overview</a:t>
            </a:r>
            <a:r>
              <a:rPr lang="en-US" sz="2000" dirty="0" smtClean="0"/>
              <a:t>, Oct.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1063494"/>
            <a:ext cx="8584019" cy="5441759"/>
          </a:xfrm>
        </p:spPr>
        <p:txBody>
          <a:bodyPr>
            <a:noAutofit/>
          </a:bodyPr>
          <a:lstStyle/>
          <a:p>
            <a:pPr marL="447675" lvl="1" indent="-447675">
              <a:spcBef>
                <a:spcPts val="100"/>
              </a:spcBef>
              <a:buClr>
                <a:schemeClr val="accent1"/>
              </a:buClr>
              <a:buSzPct val="70000"/>
              <a:buFont typeface="Wingdings" charset="0"/>
              <a:buChar char="n"/>
            </a:pPr>
            <a:r>
              <a:rPr lang="en-US" sz="2000" dirty="0">
                <a:solidFill>
                  <a:srgbClr val="0432FF"/>
                </a:solidFill>
              </a:rPr>
              <a:t>Information </a:t>
            </a:r>
            <a:r>
              <a:rPr lang="en-US" sz="2000" dirty="0" smtClean="0">
                <a:solidFill>
                  <a:srgbClr val="0432FF"/>
                </a:solidFill>
              </a:rPr>
              <a:t>resolves uncertainty </a:t>
            </a:r>
            <a:r>
              <a:rPr lang="en-US" sz="2000" dirty="0" smtClean="0"/>
              <a:t>(Claude E. Shannon, Bell Labs, 1948)</a:t>
            </a:r>
          </a:p>
          <a:p>
            <a:pPr lvl="1">
              <a:spcBef>
                <a:spcPts val="100"/>
              </a:spcBef>
            </a:pPr>
            <a:r>
              <a:rPr lang="en-US" sz="1800" dirty="0" smtClean="0"/>
              <a:t>Rare event outcome becomes known </a:t>
            </a:r>
            <a:r>
              <a:rPr lang="en-US" sz="1800" dirty="0" smtClean="0">
                <a:sym typeface="Wingdings"/>
              </a:rPr>
              <a:t></a:t>
            </a:r>
            <a:r>
              <a:rPr lang="en-US" sz="1800" dirty="0" smtClean="0"/>
              <a:t> More information produced</a:t>
            </a:r>
          </a:p>
          <a:p>
            <a:pPr lvl="1">
              <a:spcBef>
                <a:spcPts val="100"/>
              </a:spcBef>
            </a:pPr>
            <a:r>
              <a:rPr lang="en-US" sz="1800" dirty="0" smtClean="0"/>
              <a:t>Information measured </a:t>
            </a:r>
            <a:r>
              <a:rPr lang="en-US" sz="1800" dirty="0"/>
              <a:t>as </a:t>
            </a:r>
            <a:r>
              <a:rPr lang="en-US" sz="1800" dirty="0" smtClean="0">
                <a:solidFill>
                  <a:srgbClr val="009051"/>
                </a:solidFill>
              </a:rPr>
              <a:t>H = - ∑ p</a:t>
            </a:r>
            <a:r>
              <a:rPr lang="en-US" sz="1800" baseline="-25000" dirty="0" smtClean="0">
                <a:solidFill>
                  <a:srgbClr val="009051"/>
                </a:solidFill>
              </a:rPr>
              <a:t>i</a:t>
            </a:r>
            <a:r>
              <a:rPr lang="en-US" sz="1800" dirty="0" smtClean="0">
                <a:solidFill>
                  <a:srgbClr val="009051"/>
                </a:solidFill>
              </a:rPr>
              <a:t> log</a:t>
            </a:r>
            <a:r>
              <a:rPr lang="en-US" sz="1800" baseline="-25000" dirty="0" smtClean="0">
                <a:solidFill>
                  <a:srgbClr val="009051"/>
                </a:solidFill>
              </a:rPr>
              <a:t>2</a:t>
            </a:r>
            <a:r>
              <a:rPr lang="en-US" sz="1800" dirty="0" smtClean="0">
                <a:solidFill>
                  <a:srgbClr val="009051"/>
                </a:solidFill>
              </a:rPr>
              <a:t>(p</a:t>
            </a:r>
            <a:r>
              <a:rPr lang="en-US" sz="1800" baseline="-25000" dirty="0" smtClean="0">
                <a:solidFill>
                  <a:srgbClr val="009051"/>
                </a:solidFill>
              </a:rPr>
              <a:t>i</a:t>
            </a:r>
            <a:r>
              <a:rPr lang="en-US" sz="1800" dirty="0" smtClean="0">
                <a:solidFill>
                  <a:srgbClr val="009051"/>
                </a:solidFill>
              </a:rPr>
              <a:t>) </a:t>
            </a:r>
            <a:r>
              <a:rPr lang="en-US" sz="1800" dirty="0" smtClean="0"/>
              <a:t>where p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is probability of the </a:t>
            </a:r>
            <a:r>
              <a:rPr lang="en-US" sz="1800" dirty="0" err="1" smtClean="0"/>
              <a:t>i</a:t>
            </a:r>
            <a:r>
              <a:rPr lang="en-US" sz="1800" baseline="30000" dirty="0" err="1" smtClean="0"/>
              <a:t>th</a:t>
            </a:r>
            <a:r>
              <a:rPr lang="en-US" sz="1800" dirty="0" smtClean="0"/>
              <a:t> symbol with units of </a:t>
            </a:r>
            <a:r>
              <a:rPr lang="en-US" sz="1800" i="1" dirty="0" err="1" smtClean="0"/>
              <a:t>shannons</a:t>
            </a:r>
            <a:r>
              <a:rPr lang="en-US" sz="1800" i="1" dirty="0" smtClean="0"/>
              <a:t>/symbol</a:t>
            </a:r>
            <a:r>
              <a:rPr lang="en-US" sz="1800" dirty="0" smtClean="0"/>
              <a:t> or, because of log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, </a:t>
            </a:r>
            <a:r>
              <a:rPr lang="en-US" sz="1800" dirty="0" smtClean="0">
                <a:solidFill>
                  <a:srgbClr val="0432FF"/>
                </a:solidFill>
              </a:rPr>
              <a:t>bits/symbol</a:t>
            </a:r>
            <a:endParaRPr lang="en-US" sz="1800" b="1" dirty="0"/>
          </a:p>
          <a:p>
            <a:pPr lvl="1">
              <a:spcBef>
                <a:spcPts val="100"/>
              </a:spcBef>
            </a:pPr>
            <a:r>
              <a:rPr lang="en-US" sz="1800" dirty="0" smtClean="0"/>
              <a:t>From </a:t>
            </a:r>
            <a:r>
              <a:rPr lang="en-US" sz="1800" dirty="0"/>
              <a:t>the given equation </a:t>
            </a:r>
            <a:r>
              <a:rPr lang="en-US" sz="1800" dirty="0" err="1"/>
              <a:t>H</a:t>
            </a:r>
            <a:r>
              <a:rPr lang="en-US" sz="1800" baseline="-25000" dirty="0" err="1" smtClean="0"/>
              <a:t>maximum</a:t>
            </a:r>
            <a:r>
              <a:rPr lang="en-US" sz="1800" baseline="-25000" dirty="0" smtClean="0"/>
              <a:t> </a:t>
            </a:r>
            <a:r>
              <a:rPr lang="en-US" sz="1800" dirty="0"/>
              <a:t>=</a:t>
            </a:r>
            <a:r>
              <a:rPr lang="en-US" sz="1800" dirty="0" smtClean="0"/>
              <a:t> 1 </a:t>
            </a:r>
            <a:r>
              <a:rPr lang="en-US" sz="1800" dirty="0" err="1" smtClean="0"/>
              <a:t>shannon</a:t>
            </a:r>
            <a:r>
              <a:rPr lang="en-US" sz="1800" dirty="0" smtClean="0"/>
              <a:t>/symbol or 1 bit/bit</a:t>
            </a:r>
          </a:p>
          <a:p>
            <a:pPr>
              <a:spcBef>
                <a:spcPts val="100"/>
              </a:spcBef>
            </a:pPr>
            <a:r>
              <a:rPr lang="en-US" sz="2000" dirty="0" smtClean="0"/>
              <a:t>Examples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en-US" sz="1800" dirty="0"/>
              <a:t>F</a:t>
            </a:r>
            <a:r>
              <a:rPr lang="en-US" sz="1800" dirty="0" smtClean="0"/>
              <a:t>air coin toss (toss result </a:t>
            </a:r>
            <a:r>
              <a:rPr lang="en-US" sz="1800" dirty="0"/>
              <a:t>∊ </a:t>
            </a:r>
            <a:r>
              <a:rPr lang="en-US" sz="1800" dirty="0" smtClean="0"/>
              <a:t>{heads, tails}, p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= 0.5 for each result) information?</a:t>
            </a:r>
          </a:p>
          <a:p>
            <a:pPr lvl="2">
              <a:lnSpc>
                <a:spcPct val="12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009051"/>
                </a:solidFill>
              </a:rPr>
              <a:t>H = -(0.5 log</a:t>
            </a:r>
            <a:r>
              <a:rPr lang="en-US" sz="2000" baseline="-25000" dirty="0" smtClean="0">
                <a:solidFill>
                  <a:srgbClr val="009051"/>
                </a:solidFill>
              </a:rPr>
              <a:t>2</a:t>
            </a:r>
            <a:r>
              <a:rPr lang="en-US" sz="2000" dirty="0" smtClean="0">
                <a:solidFill>
                  <a:srgbClr val="009051"/>
                </a:solidFill>
              </a:rPr>
              <a:t>0.5 + </a:t>
            </a:r>
            <a:r>
              <a:rPr lang="en-US" sz="2000" dirty="0">
                <a:solidFill>
                  <a:srgbClr val="009051"/>
                </a:solidFill>
              </a:rPr>
              <a:t>0.5 </a:t>
            </a:r>
            <a:r>
              <a:rPr lang="en-US" sz="2000" dirty="0" smtClean="0">
                <a:solidFill>
                  <a:srgbClr val="009051"/>
                </a:solidFill>
              </a:rPr>
              <a:t>log</a:t>
            </a:r>
            <a:r>
              <a:rPr lang="en-US" sz="2000" baseline="-25000" dirty="0" smtClean="0">
                <a:solidFill>
                  <a:srgbClr val="009051"/>
                </a:solidFill>
              </a:rPr>
              <a:t>2</a:t>
            </a:r>
            <a:r>
              <a:rPr lang="en-US" sz="2000" dirty="0" smtClean="0">
                <a:solidFill>
                  <a:srgbClr val="009051"/>
                </a:solidFill>
              </a:rPr>
              <a:t>0.5) </a:t>
            </a:r>
            <a:r>
              <a:rPr lang="en-US" sz="2000" dirty="0">
                <a:solidFill>
                  <a:srgbClr val="009051"/>
                </a:solidFill>
              </a:rPr>
              <a:t>= 1 </a:t>
            </a:r>
            <a:r>
              <a:rPr lang="en-US" sz="2000" dirty="0" err="1" smtClean="0">
                <a:solidFill>
                  <a:srgbClr val="009051"/>
                </a:solidFill>
              </a:rPr>
              <a:t>shannon</a:t>
            </a:r>
            <a:r>
              <a:rPr lang="en-US" sz="2000" dirty="0" smtClean="0">
                <a:solidFill>
                  <a:srgbClr val="009051"/>
                </a:solidFill>
              </a:rPr>
              <a:t>/symbol = 1 bit/bit</a:t>
            </a:r>
          </a:p>
          <a:p>
            <a:pPr lvl="1">
              <a:lnSpc>
                <a:spcPct val="120000"/>
              </a:lnSpc>
              <a:spcBef>
                <a:spcPts val="100"/>
              </a:spcBef>
            </a:pPr>
            <a:r>
              <a:rPr lang="en-US" sz="1800" dirty="0" smtClean="0"/>
              <a:t>Bytes in memory containing BCD digits ∊ {0b 0000 0000 through 0b 0000 1001},  assume each decimal value </a:t>
            </a:r>
            <a:r>
              <a:rPr lang="en-US" sz="1800" dirty="0"/>
              <a:t>∊ {</a:t>
            </a:r>
            <a:r>
              <a:rPr lang="en-US" sz="1800" dirty="0" smtClean="0"/>
              <a:t>0,1,2,3,4,5,6,7,8,9} has equal probability, 0.1</a:t>
            </a:r>
          </a:p>
          <a:p>
            <a:pPr lvl="2">
              <a:lnSpc>
                <a:spcPct val="120000"/>
              </a:lnSpc>
              <a:spcBef>
                <a:spcPts val="100"/>
              </a:spcBef>
            </a:pPr>
            <a:r>
              <a:rPr lang="en-US" sz="1800" dirty="0" smtClean="0">
                <a:solidFill>
                  <a:srgbClr val="009051"/>
                </a:solidFill>
              </a:rPr>
              <a:t>H = -∑ 0.1 log</a:t>
            </a:r>
            <a:r>
              <a:rPr lang="en-US" sz="1800" baseline="-25000" dirty="0" smtClean="0">
                <a:solidFill>
                  <a:srgbClr val="009051"/>
                </a:solidFill>
              </a:rPr>
              <a:t>2</a:t>
            </a:r>
            <a:r>
              <a:rPr lang="en-US" sz="1800" dirty="0" smtClean="0">
                <a:solidFill>
                  <a:srgbClr val="009051"/>
                </a:solidFill>
              </a:rPr>
              <a:t>(0.1) = 3.32 </a:t>
            </a:r>
            <a:r>
              <a:rPr lang="en-US" sz="1800" dirty="0" err="1" smtClean="0">
                <a:solidFill>
                  <a:srgbClr val="009051"/>
                </a:solidFill>
              </a:rPr>
              <a:t>shannon</a:t>
            </a:r>
            <a:r>
              <a:rPr lang="en-US" sz="1800" dirty="0" smtClean="0">
                <a:solidFill>
                  <a:srgbClr val="009051"/>
                </a:solidFill>
              </a:rPr>
              <a:t>/</a:t>
            </a:r>
            <a:r>
              <a:rPr lang="en-US" sz="1800" dirty="0" err="1" smtClean="0">
                <a:solidFill>
                  <a:srgbClr val="009051"/>
                </a:solidFill>
              </a:rPr>
              <a:t>BCD_digit</a:t>
            </a:r>
            <a:r>
              <a:rPr lang="en-US" sz="1800" dirty="0" smtClean="0">
                <a:solidFill>
                  <a:srgbClr val="009051"/>
                </a:solidFill>
              </a:rPr>
              <a:t> = </a:t>
            </a:r>
            <a:r>
              <a:rPr lang="en-US" sz="1800" dirty="0" smtClean="0">
                <a:solidFill>
                  <a:srgbClr val="FF0000"/>
                </a:solidFill>
              </a:rPr>
              <a:t>0.415 bits/bit</a:t>
            </a:r>
          </a:p>
          <a:p>
            <a:pPr lvl="2">
              <a:lnSpc>
                <a:spcPct val="120000"/>
              </a:lnSpc>
              <a:spcBef>
                <a:spcPts val="100"/>
              </a:spcBef>
            </a:pPr>
            <a:r>
              <a:rPr lang="en-US" sz="1600" dirty="0" smtClean="0">
                <a:solidFill>
                  <a:srgbClr val="0432FF"/>
                </a:solidFill>
              </a:rPr>
              <a:t>Why H &lt; 1?</a:t>
            </a:r>
            <a:r>
              <a:rPr lang="en-US" sz="1600" dirty="0" smtClean="0"/>
              <a:t>  BCD starts 0000, so 0 symbol is common, 1 is relatively rare</a:t>
            </a:r>
          </a:p>
          <a:p>
            <a:pPr>
              <a:spcBef>
                <a:spcPts val="100"/>
              </a:spcBef>
            </a:pPr>
            <a:r>
              <a:rPr lang="en-US" sz="2000" dirty="0" smtClean="0"/>
              <a:t>Other unequal 0 &amp; 1 use, perhaps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ill unused machine instr. fields with 0</a:t>
            </a:r>
          </a:p>
          <a:p>
            <a:pPr>
              <a:spcBef>
                <a:spcPts val="100"/>
              </a:spcBef>
            </a:pPr>
            <a:r>
              <a:rPr lang="en-US" sz="2000" dirty="0" smtClean="0"/>
              <a:t>Typically, main memory contains less information than 1 bit/bit</a:t>
            </a:r>
          </a:p>
          <a:p>
            <a:pPr>
              <a:spcBef>
                <a:spcPts val="100"/>
              </a:spcBef>
            </a:pPr>
            <a:r>
              <a:rPr lang="en-US" sz="2000" dirty="0" smtClean="0">
                <a:solidFill>
                  <a:srgbClr val="0432FF"/>
                </a:solidFill>
              </a:rPr>
              <a:t>Compression</a:t>
            </a:r>
            <a:r>
              <a:rPr lang="en-US" sz="2000" dirty="0" smtClean="0"/>
              <a:t> is the act of transforming a bit string from an initial format to a compressed format so that </a:t>
            </a:r>
            <a:r>
              <a:rPr lang="en-US" sz="2000" dirty="0" err="1" smtClean="0"/>
              <a:t>H</a:t>
            </a:r>
            <a:r>
              <a:rPr lang="en-US" sz="2000" baseline="-25000" dirty="0" err="1" smtClean="0"/>
              <a:t>compressed</a:t>
            </a:r>
            <a:r>
              <a:rPr lang="en-US" sz="2000" dirty="0"/>
              <a:t> </a:t>
            </a:r>
            <a:r>
              <a:rPr lang="en-US" sz="2000" dirty="0" smtClean="0"/>
              <a:t>&gt; </a:t>
            </a:r>
            <a:r>
              <a:rPr lang="en-US" sz="2000" dirty="0" err="1" smtClean="0"/>
              <a:t>H</a:t>
            </a:r>
            <a:r>
              <a:rPr lang="en-US" sz="2000" baseline="-25000" dirty="0" err="1" smtClean="0"/>
              <a:t>original</a:t>
            </a:r>
            <a:r>
              <a:rPr lang="en-US" sz="2000" dirty="0" smtClean="0"/>
              <a:t> thus requiring fewer symbols</a:t>
            </a:r>
          </a:p>
          <a:p>
            <a:pPr>
              <a:spcBef>
                <a:spcPts val="100"/>
              </a:spcBef>
            </a:pPr>
            <a:r>
              <a:rPr lang="en-US" sz="2000" dirty="0" smtClean="0"/>
              <a:t>Bottom line: The bit string filling a page frame </a:t>
            </a:r>
            <a:r>
              <a:rPr lang="en-US" sz="2000" dirty="0"/>
              <a:t>is often quite </a:t>
            </a:r>
            <a:r>
              <a:rPr lang="en-US" sz="2800" spc="-350" dirty="0" smtClean="0">
                <a:solidFill>
                  <a:srgbClr val="0000FF"/>
                </a:solidFill>
              </a:rPr>
              <a:t>compressible</a:t>
            </a:r>
            <a:endParaRPr lang="en-US" sz="2800" spc="-3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320951"/>
            <a:ext cx="8240861" cy="7451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Apple idea: </a:t>
            </a:r>
            <a:r>
              <a:rPr lang="en-US" u="sng" dirty="0" smtClean="0"/>
              <a:t>use CPU time</a:t>
            </a:r>
            <a:r>
              <a:rPr lang="en-US" dirty="0" smtClean="0"/>
              <a:t> instead of </a:t>
            </a:r>
            <a:r>
              <a:rPr lang="en-US" u="sng" dirty="0" smtClean="0"/>
              <a:t>disk space</a:t>
            </a:r>
            <a:r>
              <a:rPr lang="en-US" dirty="0" smtClean="0"/>
              <a:t> to open a page frame in 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6748"/>
            <a:ext cx="8349521" cy="535850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MacOS</a:t>
            </a:r>
            <a:r>
              <a:rPr lang="en-US" dirty="0" smtClean="0"/>
              <a:t> compresses pages automatically when DRAM tends towards full</a:t>
            </a:r>
          </a:p>
          <a:p>
            <a:pPr lvl="1"/>
            <a:r>
              <a:rPr lang="en-US" dirty="0" smtClean="0"/>
              <a:t>Compressing using CPU takes less time (~ 5 µsec) and less energy than writing 1 frame to disk (~10 </a:t>
            </a:r>
            <a:r>
              <a:rPr lang="en-US" dirty="0" err="1" smtClean="0"/>
              <a:t>msec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Bring pages due to page faults into now-open frames</a:t>
            </a:r>
          </a:p>
          <a:p>
            <a:r>
              <a:rPr lang="en-US" dirty="0" err="1" smtClean="0"/>
              <a:t>Uncompress</a:t>
            </a:r>
            <a:r>
              <a:rPr lang="en-US" dirty="0" smtClean="0"/>
              <a:t> DRAM pages when needed, also fast</a:t>
            </a:r>
          </a:p>
          <a:p>
            <a:r>
              <a:rPr lang="en-US" dirty="0" err="1" smtClean="0"/>
              <a:t>MacOS</a:t>
            </a:r>
            <a:r>
              <a:rPr lang="en-US" dirty="0" smtClean="0"/>
              <a:t> “compressed memory” software designed to</a:t>
            </a:r>
          </a:p>
          <a:p>
            <a:pPr lvl="1"/>
            <a:r>
              <a:rPr lang="en-US" dirty="0" smtClean="0"/>
              <a:t>run in parallel on multiple cores and to</a:t>
            </a:r>
          </a:p>
          <a:p>
            <a:pPr lvl="1"/>
            <a:r>
              <a:rPr lang="en-US" dirty="0" smtClean="0"/>
              <a:t>not use and not need TLB, so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ill not push out TLB entries of faulting process (which is called </a:t>
            </a:r>
            <a:r>
              <a:rPr lang="en-US" dirty="0" smtClean="0">
                <a:solidFill>
                  <a:srgbClr val="0432FF"/>
                </a:solidFill>
              </a:rPr>
              <a:t>polluting</a:t>
            </a:r>
            <a:r>
              <a:rPr lang="en-US" dirty="0" smtClean="0"/>
              <a:t> the TLB) and, thus</a:t>
            </a:r>
          </a:p>
          <a:p>
            <a:pPr lvl="1"/>
            <a:r>
              <a:rPr lang="en-US" dirty="0" smtClean="0"/>
              <a:t>after returning from the page fault handler, the TLB still holds the all of the hot translations of the current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example 2:  App Nap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320"/>
            <a:ext cx="8229600" cy="514773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Unused App put in a state to reduce CPU and I/O use when (1) its window is hidden and (2) it is not playing audio</a:t>
            </a:r>
          </a:p>
          <a:p>
            <a:pPr lvl="1"/>
            <a:r>
              <a:rPr lang="en-US" b="1" dirty="0" smtClean="0"/>
              <a:t>Timer </a:t>
            </a:r>
            <a:r>
              <a:rPr lang="en-US" b="1" dirty="0"/>
              <a:t>throttling. </a:t>
            </a:r>
            <a:r>
              <a:rPr lang="en-US" dirty="0" smtClean="0"/>
              <a:t>Reduce firing frequency of app’s timers. </a:t>
            </a:r>
            <a:r>
              <a:rPr lang="en-US" dirty="0"/>
              <a:t>This can mean significant </a:t>
            </a:r>
            <a:r>
              <a:rPr lang="en-US" dirty="0" smtClean="0"/>
              <a:t>increases </a:t>
            </a:r>
            <a:r>
              <a:rPr lang="en-US" dirty="0"/>
              <a:t>in CPU idle time </a:t>
            </a:r>
            <a:r>
              <a:rPr lang="en-US" dirty="0" smtClean="0"/>
              <a:t>(low power mode) for </a:t>
            </a:r>
            <a:r>
              <a:rPr lang="en-US" dirty="0"/>
              <a:t>applications that frequently check for data. </a:t>
            </a:r>
          </a:p>
          <a:p>
            <a:pPr lvl="1"/>
            <a:r>
              <a:rPr lang="en-US" b="1" dirty="0" smtClean="0"/>
              <a:t>I</a:t>
            </a:r>
            <a:r>
              <a:rPr lang="en-US" b="1" dirty="0"/>
              <a:t>/O throttling. </a:t>
            </a:r>
            <a:r>
              <a:rPr lang="en-US" dirty="0" smtClean="0"/>
              <a:t>Assign </a:t>
            </a:r>
            <a:r>
              <a:rPr lang="en-US" dirty="0"/>
              <a:t>lowest priority to disk or network activity associated with a napping app. </a:t>
            </a:r>
            <a:r>
              <a:rPr lang="en-US" dirty="0" smtClean="0"/>
              <a:t>Significantly reduce the </a:t>
            </a:r>
            <a:r>
              <a:rPr lang="en-US" dirty="0"/>
              <a:t>rate at which an application can read or write data from a </a:t>
            </a:r>
            <a:r>
              <a:rPr lang="en-US" dirty="0" smtClean="0"/>
              <a:t>device. Also </a:t>
            </a:r>
            <a:r>
              <a:rPr lang="en-US" dirty="0"/>
              <a:t>reduces the chances that a background process will interfere with the I/O activity of an app </a:t>
            </a:r>
            <a:r>
              <a:rPr lang="en-US" dirty="0" smtClean="0"/>
              <a:t>in active use. </a:t>
            </a:r>
            <a:endParaRPr lang="en-US" dirty="0"/>
          </a:p>
          <a:p>
            <a:pPr lvl="1"/>
            <a:r>
              <a:rPr lang="en-US" b="1" dirty="0" smtClean="0"/>
              <a:t>Priority </a:t>
            </a:r>
            <a:r>
              <a:rPr lang="en-US" b="1" dirty="0"/>
              <a:t>reduction. </a:t>
            </a:r>
            <a:r>
              <a:rPr lang="en-US" dirty="0"/>
              <a:t>Reduces the UNIX process priority of an app so that it receives a smaller share of available processor time. </a:t>
            </a:r>
            <a:r>
              <a:rPr lang="en-US" dirty="0" smtClean="0"/>
              <a:t>[ Automatically </a:t>
            </a:r>
            <a:r>
              <a:rPr lang="en-US" b="1" i="1" dirty="0" smtClean="0"/>
              <a:t>nice</a:t>
            </a:r>
            <a:r>
              <a:rPr lang="en-US" dirty="0" smtClean="0"/>
              <a:t> the process. ]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Cost:  Loss of </a:t>
            </a:r>
            <a:r>
              <a:rPr lang="en-US" i="1" u="sng" dirty="0" smtClean="0"/>
              <a:t>rear window defrost</a:t>
            </a:r>
            <a:r>
              <a:rPr lang="en-US" dirty="0" smtClean="0"/>
              <a:t> feature of the GUI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491382" y="6071157"/>
            <a:ext cx="3264845" cy="483885"/>
            <a:chOff x="2491382" y="6071157"/>
            <a:chExt cx="3264845" cy="483885"/>
          </a:xfrm>
        </p:grpSpPr>
        <p:pic>
          <p:nvPicPr>
            <p:cNvPr id="6" name="Picture 5" descr="blue-ribbon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382" y="6071157"/>
              <a:ext cx="357092" cy="4838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41968" y="6071189"/>
              <a:ext cx="2914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Best GUI feature name.  Ever.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326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example 3:  Timer 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352"/>
            <a:ext cx="8229600" cy="52679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Reduce amount of system maintenance and background work done when device is running on battery power</a:t>
            </a:r>
          </a:p>
          <a:p>
            <a:pPr lvl="1"/>
            <a:r>
              <a:rPr lang="en-US" dirty="0" smtClean="0"/>
              <a:t>Apple’s Software Update checks every 7 days by default; on battery power will delay up to 1 day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Tasks on timers</a:t>
            </a:r>
            <a:r>
              <a:rPr lang="en-US" dirty="0" smtClean="0"/>
              <a:t> can be designated to never run on battery power, e.g., software update downloads</a:t>
            </a:r>
          </a:p>
          <a:p>
            <a:r>
              <a:rPr lang="en-US" dirty="0" smtClean="0"/>
              <a:t>CPU idling reduces power use, so find a way to </a:t>
            </a:r>
            <a:r>
              <a:rPr lang="en-US" dirty="0" smtClean="0">
                <a:solidFill>
                  <a:srgbClr val="0000FF"/>
                </a:solidFill>
              </a:rPr>
              <a:t>do exactly the same work yet increase time spent idling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 descr="Apple Typical Timers from OSXYosemite_Tech_Over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308" b="-24308"/>
          <a:stretch>
            <a:fillRect/>
          </a:stretch>
        </p:blipFill>
        <p:spPr>
          <a:xfrm>
            <a:off x="495300" y="495300"/>
            <a:ext cx="822960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timer coalescing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25500" y="3225800"/>
            <a:ext cx="6599701" cy="3364131"/>
            <a:chOff x="825500" y="3225800"/>
            <a:chExt cx="6599701" cy="3364131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825500" y="5867400"/>
              <a:ext cx="2641600" cy="127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930400" y="4610100"/>
              <a:ext cx="406400" cy="12573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30400" y="3225800"/>
              <a:ext cx="139700" cy="13843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Triangle 14"/>
            <p:cNvSpPr/>
            <p:nvPr/>
          </p:nvSpPr>
          <p:spPr>
            <a:xfrm flipH="1">
              <a:off x="1270000" y="4610100"/>
              <a:ext cx="660400" cy="12573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>
              <a:off x="2336800" y="4610100"/>
              <a:ext cx="660400" cy="12573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97200" y="4610100"/>
              <a:ext cx="203200" cy="2159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09900" y="4991100"/>
              <a:ext cx="203200" cy="2159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8500" y="4521200"/>
              <a:ext cx="4186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CPU wake up and prepare for sleep energy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51200" y="4889500"/>
              <a:ext cx="2595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CPU energy for timer task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0597" y="5943600"/>
              <a:ext cx="23041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Expanded time scale</a:t>
              </a:r>
            </a:p>
            <a:p>
              <a:pPr algn="ctr"/>
              <a:r>
                <a:rPr lang="en-US" dirty="0"/>
                <a:t>f</a:t>
              </a:r>
              <a:r>
                <a:rPr lang="en-US" dirty="0" smtClean="0"/>
                <a:t>or example timer task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566721" y="5245448"/>
            <a:ext cx="5056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KEY FACT:  Many timers are not fussy at the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millisecond time scale about when their task is executed:  </a:t>
            </a:r>
            <a:r>
              <a:rPr lang="en-US" sz="2000" i="1" dirty="0" smtClean="0">
                <a:solidFill>
                  <a:srgbClr val="0000FF"/>
                </a:solidFill>
              </a:rPr>
              <a:t>slide timers together to share one wake up and one prep-for-sleep energy cost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coalescing</a:t>
            </a:r>
            <a:endParaRPr lang="en-US" dirty="0"/>
          </a:p>
        </p:txBody>
      </p:sp>
      <p:pic>
        <p:nvPicPr>
          <p:cNvPr id="4" name="Content Placeholder 3" descr="Apple Coalesced Time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62" b="-13462"/>
          <a:stretch>
            <a:fillRect/>
          </a:stretch>
        </p:blipFill>
        <p:spPr>
          <a:xfrm>
            <a:off x="457200" y="109220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774701" y="5791200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three examples presented on this slide and </a:t>
            </a:r>
            <a:r>
              <a:rPr lang="en-US" smtClean="0"/>
              <a:t>preceding seven slides </a:t>
            </a:r>
            <a:r>
              <a:rPr lang="en-US" dirty="0" smtClean="0"/>
              <a:t>are from “OS X Yosemite Technical Overview” Apple, Inc., October 2014, pp. 7 - 9.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600" y="3961368"/>
            <a:ext cx="3354554" cy="528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6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ut also reduces the noise margin</a:t>
            </a:r>
          </a:p>
          <a:p>
            <a:pPr>
              <a:lnSpc>
                <a:spcPts val="166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                 ^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/>
          <a:lstStyle/>
          <a:p>
            <a:r>
              <a:rPr lang="en-US" dirty="0" smtClean="0"/>
              <a:t>Final exam covers</a:t>
            </a:r>
          </a:p>
          <a:p>
            <a:pPr lvl="1"/>
            <a:r>
              <a:rPr lang="en-US" dirty="0" smtClean="0"/>
              <a:t>Textbook chapters 1 through 22</a:t>
            </a:r>
          </a:p>
          <a:p>
            <a:pPr lvl="1"/>
            <a:r>
              <a:rPr lang="en-US" dirty="0" smtClean="0"/>
              <a:t>All lectures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All labs</a:t>
            </a:r>
          </a:p>
          <a:p>
            <a:r>
              <a:rPr lang="en-US" dirty="0" smtClean="0"/>
              <a:t>Final exam format</a:t>
            </a:r>
          </a:p>
          <a:p>
            <a:pPr lvl="1"/>
            <a:r>
              <a:rPr lang="en-US" dirty="0" smtClean="0"/>
              <a:t>50 multiple choice questions at 3 pts. each</a:t>
            </a:r>
          </a:p>
          <a:p>
            <a:pPr lvl="1"/>
            <a:r>
              <a:rPr lang="en-US" dirty="0" smtClean="0"/>
              <a:t>Some emphasis on material since Midterm 2,</a:t>
            </a:r>
            <a:br>
              <a:rPr lang="en-US" dirty="0" smtClean="0"/>
            </a:br>
            <a:r>
              <a:rPr lang="en-US" dirty="0" smtClean="0"/>
              <a:t>yet, comprehensive coverage of the semester</a:t>
            </a:r>
          </a:p>
          <a:p>
            <a:pPr lvl="1"/>
            <a:r>
              <a:rPr lang="en-US" dirty="0" smtClean="0"/>
              <a:t>Closed book, closed notes, no calculators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coverage and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/>
          <a:lstStyle/>
          <a:p>
            <a:r>
              <a:rPr lang="en-US" dirty="0" smtClean="0"/>
              <a:t>Final exam covers</a:t>
            </a:r>
          </a:p>
          <a:p>
            <a:pPr lvl="1"/>
            <a:r>
              <a:rPr lang="en-US" dirty="0" smtClean="0"/>
              <a:t>Textbook chapters 1 through 22</a:t>
            </a:r>
          </a:p>
          <a:p>
            <a:pPr lvl="1"/>
            <a:r>
              <a:rPr lang="en-US" dirty="0" smtClean="0"/>
              <a:t>All lectures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All labs</a:t>
            </a:r>
          </a:p>
          <a:p>
            <a:r>
              <a:rPr lang="en-US" dirty="0" smtClean="0"/>
              <a:t>Final exam format</a:t>
            </a:r>
          </a:p>
          <a:p>
            <a:pPr lvl="1"/>
            <a:r>
              <a:rPr lang="en-US" dirty="0" smtClean="0"/>
              <a:t>50 multiple choice questions at 3 pts. each</a:t>
            </a:r>
          </a:p>
          <a:p>
            <a:pPr lvl="1"/>
            <a:r>
              <a:rPr lang="en-US" dirty="0" smtClean="0"/>
              <a:t>Some emphasis on material since Midterm 2,</a:t>
            </a:r>
            <a:br>
              <a:rPr lang="en-US" dirty="0" smtClean="0"/>
            </a:br>
            <a:r>
              <a:rPr lang="en-US" dirty="0" smtClean="0"/>
              <a:t>yet, comprehensive coverage of the semester</a:t>
            </a:r>
          </a:p>
          <a:p>
            <a:pPr lvl="1"/>
            <a:r>
              <a:rPr lang="en-US" dirty="0" smtClean="0"/>
              <a:t>Closed book, closed notes, no calculators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409832" cy="5334068"/>
          </a:xfrm>
        </p:spPr>
        <p:txBody>
          <a:bodyPr/>
          <a:lstStyle/>
          <a:p>
            <a:r>
              <a:rPr lang="en-US" dirty="0" smtClean="0"/>
              <a:t>Final exam time and place: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9051"/>
                </a:solidFill>
              </a:rPr>
              <a:t>STEW 183, also known as (aka) Loeb Playhouse</a:t>
            </a:r>
            <a:r>
              <a:rPr lang="en-US" dirty="0">
                <a:solidFill>
                  <a:srgbClr val="009051"/>
                </a:solidFill>
              </a:rPr>
              <a:t/>
            </a:r>
            <a:br>
              <a:rPr lang="en-US" dirty="0">
                <a:solidFill>
                  <a:srgbClr val="009051"/>
                </a:solidFill>
              </a:rPr>
            </a:br>
            <a:r>
              <a:rPr lang="en-US" dirty="0" smtClean="0">
                <a:solidFill>
                  <a:srgbClr val="009051"/>
                </a:solidFill>
              </a:rPr>
              <a:t>Monday, Dec. 11</a:t>
            </a:r>
            <a:br>
              <a:rPr lang="en-US" dirty="0" smtClean="0">
                <a:solidFill>
                  <a:srgbClr val="009051"/>
                </a:solidFill>
              </a:rPr>
            </a:br>
            <a:r>
              <a:rPr lang="en-US" dirty="0" smtClean="0">
                <a:solidFill>
                  <a:srgbClr val="009051"/>
                </a:solidFill>
              </a:rPr>
              <a:t>10:30am to 12:30pm</a:t>
            </a:r>
            <a:endParaRPr lang="en-US" dirty="0">
              <a:solidFill>
                <a:srgbClr val="00905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Final logistics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29" y="1171186"/>
            <a:ext cx="8240862" cy="5334068"/>
          </a:xfrm>
        </p:spPr>
        <p:txBody>
          <a:bodyPr/>
          <a:lstStyle/>
          <a:p>
            <a:r>
              <a:rPr lang="en-US" dirty="0" smtClean="0"/>
              <a:t>Use restroom prior to </a:t>
            </a:r>
            <a:r>
              <a:rPr lang="en-US" dirty="0" smtClean="0"/>
              <a:t>arrival; 2-hour exam</a:t>
            </a:r>
            <a:endParaRPr lang="en-US" dirty="0" smtClean="0"/>
          </a:p>
          <a:p>
            <a:r>
              <a:rPr lang="en-US" dirty="0" smtClean="0"/>
              <a:t>Upon arrival, leave all items except pencil and eraser outside the seating area</a:t>
            </a:r>
          </a:p>
          <a:p>
            <a:r>
              <a:rPr lang="en-US" dirty="0" smtClean="0"/>
              <a:t>Pick </a:t>
            </a:r>
            <a:r>
              <a:rPr lang="en-US" dirty="0"/>
              <a:t>up “lap desk</a:t>
            </a:r>
            <a:r>
              <a:rPr lang="en-US" dirty="0" smtClean="0"/>
              <a:t>”, enter, and find a seat</a:t>
            </a:r>
          </a:p>
          <a:p>
            <a:r>
              <a:rPr lang="en-US" dirty="0" err="1" smtClean="0"/>
              <a:t>Permission_to_exit_your_seat_algorithm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while (student sitting in your path to aisle) {</a:t>
            </a:r>
            <a:br>
              <a:rPr lang="en-US" dirty="0" smtClean="0"/>
            </a:br>
            <a:r>
              <a:rPr lang="en-US" dirty="0" smtClean="0"/>
              <a:t>     wait in your seat;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Algorithm intended to improve the quality of the exam environment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8055" y="2379823"/>
            <a:ext cx="6446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Power and energy constraints are now the driving force in all devices from servers to smartphones.</a:t>
            </a:r>
          </a:p>
          <a:p>
            <a:pPr algn="r"/>
            <a:r>
              <a:rPr lang="en-US" sz="2800" dirty="0" smtClean="0"/>
              <a:t>– Kathryn McKinley</a:t>
            </a:r>
          </a:p>
          <a:p>
            <a:pPr algn="r"/>
            <a:r>
              <a:rPr lang="en-US" sz="2800" dirty="0"/>
              <a:t> </a:t>
            </a:r>
            <a:r>
              <a:rPr lang="en-US" sz="2800" dirty="0" smtClean="0"/>
              <a:t>   Microsoft, 2013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63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887505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000" y="4305300"/>
            <a:ext cx="12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 amperes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" y="0"/>
            <a:ext cx="887505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6700" y="2514600"/>
            <a:ext cx="473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do I want to pay that much?  Usually there is an energy charge (kilowatt-hours) and a peak power fee (based on maximum power demand)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2300" y="4648200"/>
            <a:ext cx="566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Battery stores a quantity of energy</a:t>
            </a:r>
          </a:p>
          <a:p>
            <a:r>
              <a:rPr lang="en-US" dirty="0" smtClean="0"/>
              <a:t>For portable devices, typical units of energy are watt-hours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12700"/>
            <a:ext cx="887505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4879" y="4013200"/>
            <a:ext cx="75896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Energy is a function of V</a:t>
            </a:r>
            <a:r>
              <a:rPr lang="en-US" sz="2000" baseline="-25000" dirty="0" smtClean="0"/>
              <a:t>dd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, so small reductions in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dd</a:t>
            </a:r>
            <a:r>
              <a:rPr lang="en-US" sz="2000" dirty="0" smtClean="0"/>
              <a:t> reduce energy</a:t>
            </a:r>
          </a:p>
          <a:p>
            <a:r>
              <a:rPr lang="en-US" sz="2000" dirty="0"/>
              <a:t>b</a:t>
            </a:r>
            <a:r>
              <a:rPr lang="en-US" sz="2000" dirty="0" smtClean="0"/>
              <a:t>y larger amounts.  This is the reason for the </a:t>
            </a:r>
            <a:r>
              <a:rPr lang="en-US" sz="2000" dirty="0"/>
              <a:t>many </a:t>
            </a:r>
            <a:r>
              <a:rPr lang="en-US" sz="2000" dirty="0" err="1"/>
              <a:t>V</a:t>
            </a:r>
            <a:r>
              <a:rPr lang="en-US" sz="2000" baseline="-25000" dirty="0" err="1"/>
              <a:t>dd</a:t>
            </a:r>
            <a:r>
              <a:rPr lang="en-US" sz="2000" dirty="0" smtClean="0"/>
              <a:t> levels of the</a:t>
            </a:r>
          </a:p>
          <a:p>
            <a:r>
              <a:rPr lang="en-US" sz="2000" dirty="0" smtClean="0"/>
              <a:t>Intel Core i</a:t>
            </a:r>
            <a:r>
              <a:rPr lang="en-US" sz="2000" dirty="0"/>
              <a:t>7</a:t>
            </a:r>
            <a:r>
              <a:rPr lang="en-US" sz="2000" dirty="0" smtClean="0"/>
              <a:t> chip could select:  fine-grained control of energy use.</a:t>
            </a:r>
          </a:p>
          <a:p>
            <a:r>
              <a:rPr lang="en-US" sz="2000" dirty="0" smtClean="0"/>
              <a:t>Challenge:  Must maintain an adequate separation of the</a:t>
            </a:r>
          </a:p>
          <a:p>
            <a:r>
              <a:rPr lang="en-US" sz="2000" dirty="0"/>
              <a:t>v</a:t>
            </a:r>
            <a:r>
              <a:rPr lang="en-US" sz="2000" dirty="0" smtClean="0"/>
              <a:t>oltage bands for logic 0 and logic 1.  With one band lower bounded by</a:t>
            </a:r>
          </a:p>
          <a:p>
            <a:r>
              <a:rPr lang="en-US" sz="2000" dirty="0"/>
              <a:t>z</a:t>
            </a:r>
            <a:r>
              <a:rPr lang="en-US" sz="2000" dirty="0" smtClean="0"/>
              <a:t>ero, or ground, and the other upper bounded by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dd</a:t>
            </a:r>
            <a:r>
              <a:rPr lang="en-US" sz="2000" dirty="0" smtClean="0"/>
              <a:t> the </a:t>
            </a:r>
            <a:r>
              <a:rPr lang="en-US" sz="2000" i="1" dirty="0" smtClean="0"/>
              <a:t>noise margin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voltage range separating 0 and 1, limits how low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dd</a:t>
            </a:r>
            <a:r>
              <a:rPr lang="en-US" sz="2000" dirty="0" smtClean="0"/>
              <a:t> can go.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45607</TotalTime>
  <Words>1970</Words>
  <Application>Microsoft Macintosh PowerPoint</Application>
  <PresentationFormat>On-screen Show (4:3)</PresentationFormat>
  <Paragraphs>218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ＭＳ Ｐゴシック</vt:lpstr>
      <vt:lpstr>Palatino</vt:lpstr>
      <vt:lpstr>Times New Roman</vt:lpstr>
      <vt:lpstr>Wingdings</vt:lpstr>
      <vt:lpstr>Arial</vt:lpstr>
      <vt:lpstr>TM10203755</vt:lpstr>
      <vt:lpstr>CS250 Lecture 42 – Energy and power  </vt:lpstr>
      <vt:lpstr>Assignment</vt:lpstr>
      <vt:lpstr>Final exam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to reducing Vdd is necessary voltage band range and logic signal noise margin</vt:lpstr>
      <vt:lpstr>Limit to reducing Vdd is necessary voltage band range and logic signal noise margin</vt:lpstr>
      <vt:lpstr>PowerPoint Presentation</vt:lpstr>
      <vt:lpstr>PowerPoint Presentation</vt:lpstr>
      <vt:lpstr>PowerPoint Presentation</vt:lpstr>
      <vt:lpstr>300˚K still-air cooling of 6 W/cm2 yields 1100˚K</vt:lpstr>
      <vt:lpstr>Purdue 2017:  1000 W/cm2 liquid cooling demo</vt:lpstr>
      <vt:lpstr>PowerPoint Presentation</vt:lpstr>
      <vt:lpstr>PowerPoint Presentation</vt:lpstr>
      <vt:lpstr>PowerPoint Presentation</vt:lpstr>
      <vt:lpstr>Macbook Air 11” battery tech spec</vt:lpstr>
      <vt:lpstr>Energy saving examples from Apple From OS X Yosemite Core Technologies Overview, Oct. 2014</vt:lpstr>
      <vt:lpstr>Idea – make room in DRAM – and Theory From OS X Yosemite Core Technologies Overview, Oct. 2014</vt:lpstr>
      <vt:lpstr>Apple idea: use CPU time instead of disk space to open a page frame in DRAM</vt:lpstr>
      <vt:lpstr>Apple example 2:  App Nap</vt:lpstr>
      <vt:lpstr>Apple example 3:  Timer Coalescing</vt:lpstr>
      <vt:lpstr>Before timer coalescing</vt:lpstr>
      <vt:lpstr>After coalescing</vt:lpstr>
      <vt:lpstr>PowerPoint Presentation</vt:lpstr>
      <vt:lpstr>PowerPoint Presentation</vt:lpstr>
      <vt:lpstr>Final exam coverage and format</vt:lpstr>
      <vt:lpstr>Final exam location</vt:lpstr>
      <vt:lpstr>Final logistics</vt:lpstr>
    </vt:vector>
  </TitlesOfParts>
  <Company>Purdue University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1183</cp:revision>
  <cp:lastPrinted>2017-10-17T21:59:48Z</cp:lastPrinted>
  <dcterms:created xsi:type="dcterms:W3CDTF">2017-01-09T11:24:18Z</dcterms:created>
  <dcterms:modified xsi:type="dcterms:W3CDTF">2017-12-03T23:45:45Z</dcterms:modified>
</cp:coreProperties>
</file>