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1349" r:id="rId2"/>
    <p:sldId id="1351" r:id="rId3"/>
    <p:sldId id="1350" r:id="rId4"/>
    <p:sldId id="1600" r:id="rId5"/>
    <p:sldId id="1353" r:id="rId6"/>
    <p:sldId id="1354" r:id="rId7"/>
    <p:sldId id="1355" r:id="rId8"/>
    <p:sldId id="1356" r:id="rId9"/>
    <p:sldId id="1357" r:id="rId10"/>
    <p:sldId id="1358" r:id="rId11"/>
    <p:sldId id="1359" r:id="rId12"/>
    <p:sldId id="1360" r:id="rId13"/>
    <p:sldId id="1361" r:id="rId14"/>
    <p:sldId id="1362" r:id="rId15"/>
    <p:sldId id="1363" r:id="rId16"/>
    <p:sldId id="1364" r:id="rId17"/>
    <p:sldId id="1365" r:id="rId18"/>
    <p:sldId id="1366" r:id="rId19"/>
    <p:sldId id="1367" r:id="rId20"/>
    <p:sldId id="1368" r:id="rId21"/>
    <p:sldId id="1369" r:id="rId22"/>
    <p:sldId id="1370" r:id="rId23"/>
    <p:sldId id="1372" r:id="rId24"/>
    <p:sldId id="1373" r:id="rId25"/>
    <p:sldId id="1374" r:id="rId26"/>
    <p:sldId id="1393" r:id="rId27"/>
    <p:sldId id="1394" r:id="rId28"/>
    <p:sldId id="139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9051"/>
    <a:srgbClr val="FA8002"/>
    <a:srgbClr val="FF8000"/>
    <a:srgbClr val="7030A0"/>
    <a:srgbClr val="FF9300"/>
    <a:srgbClr val="057FFF"/>
    <a:srgbClr val="76D6FF"/>
    <a:srgbClr val="1D191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7055"/>
    <p:restoredTop sz="91383"/>
  </p:normalViewPr>
  <p:slideViewPr>
    <p:cSldViewPr snapToGrid="0" snapToObjects="1">
      <p:cViewPr>
        <p:scale>
          <a:sx n="150" d="100"/>
          <a:sy n="150" d="100"/>
        </p:scale>
        <p:origin x="3792" y="1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8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46FA2-1D2A-6549-80D6-0C23207994F6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E491D-C553-0E47-B5E2-359F3871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3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Was 21 and</a:t>
            </a:r>
            <a:r>
              <a:rPr lang="en-US" baseline="0" dirty="0" smtClean="0"/>
              <a:t> 18 on Friday, Dec. </a:t>
            </a:r>
            <a:r>
              <a:rPr lang="en-US" baseline="0" smtClean="0"/>
              <a:t>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491D-C553-0E47-B5E2-359F38712A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53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nice portmanteau of benchmark and marketing; another portmanteau:  BRUNCH from Breakfast and Lunch;  podcast from iPod and Broadcast;  smog</a:t>
            </a:r>
            <a:r>
              <a:rPr lang="en-US" baseline="0" dirty="0" smtClean="0"/>
              <a:t> from smoke and fog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491D-C553-0E47-B5E2-359F38712A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45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who realized that the marketplace was in desperate need of realistic, standardized performance tests. The key realization was that an ounce of honest data was worth more than a pound of marketing hype.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491D-C553-0E47-B5E2-359F38712A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51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the 90/10 software rule became the</a:t>
            </a:r>
            <a:r>
              <a:rPr lang="en-US" baseline="0" dirty="0" smtClean="0"/>
              <a:t> 99/1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A2BA9-A323-5245-B452-8B25D3F82F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72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silicon architectures such as PowerPC, MIPS, ARM, x86 built an entire software debug, instruction tracing, and data tracing infrastructure around the basic JTAG protocol.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A2BA9-A323-5245-B452-8B25D3F82F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61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9440" y="3581400"/>
            <a:ext cx="5235138" cy="1905000"/>
          </a:xfrm>
        </p:spPr>
        <p:txBody>
          <a:bodyPr/>
          <a:lstStyle>
            <a:lvl1pPr marL="0" indent="0">
              <a:buFont typeface="Wingdings" charset="0"/>
              <a:buNone/>
              <a:defRPr sz="2800">
                <a:latin typeface="Palatino"/>
                <a:cs typeface="Palatino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512284"/>
            <a:ext cx="1966344" cy="19331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 dirty="0"/>
          </a:p>
        </p:txBody>
      </p:sp>
      <p:sp>
        <p:nvSpPr>
          <p:cNvPr id="88072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88073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05254"/>
            <a:ext cx="1905000" cy="200346"/>
          </a:xfrm>
        </p:spPr>
        <p:txBody>
          <a:bodyPr/>
          <a:lstStyle>
            <a:lvl1pPr>
              <a:defRPr/>
            </a:lvl1pPr>
          </a:lstStyle>
          <a:p>
            <a:fld id="{4D2D4257-6C15-224C-8DC2-DCD1A34E52A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8076" name="Group 12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88066" name="Oval 2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292929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8067" name="Rectangle 3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8068" name="Rectangle 4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8F17C3-15C2-DE46-A6A4-6FC2E4FFC6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71EFE-CF74-014A-B355-1FE784D8A8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0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6CA18-62AE-B34C-A151-070DF961BC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4F1BF-07F9-B647-8658-AC5FA594FB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5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F5024-359D-6B46-98D1-05D86B9A12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7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AC6A8-8C03-6943-85EF-B4FF116F35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C3C6A-BBE0-B94A-B791-E44AA6B2DA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C6648-A2D1-2B45-B1A1-07A4BC236D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E9F4B-0DFF-E349-9FC8-2EF87F8443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A1627-C93F-144E-9BE4-AD3FCD384D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5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96147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1447794" y="962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86830" y="96839"/>
            <a:ext cx="8240861" cy="74519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6830" y="1171186"/>
            <a:ext cx="8247965" cy="492481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7570" y="6505254"/>
            <a:ext cx="1986676" cy="19331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664D00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ea typeface="ＭＳ Ｐゴシック" charset="0"/>
              </a:rPr>
              <a:t>© 2017 by George B. Adams III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29292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25522" y="6505254"/>
            <a:ext cx="1905000" cy="19331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664D00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D326016-910B-5547-A662-1BDDCCEB8203}" type="slidenum">
              <a:rPr lang="en-US" smtClean="0">
                <a:latin typeface="Arial" charset="0"/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¡"/>
        <a:defRPr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38199" y="1443038"/>
            <a:ext cx="7486027" cy="1600200"/>
          </a:xfrm>
        </p:spPr>
        <p:txBody>
          <a:bodyPr/>
          <a:lstStyle/>
          <a:p>
            <a:r>
              <a:rPr lang="en-US" dirty="0" smtClean="0"/>
              <a:t>CS250 Lecture 43 – Benchmarking 			and hardware testing  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09746" y="3316784"/>
            <a:ext cx="6014832" cy="2355133"/>
          </a:xfrm>
        </p:spPr>
        <p:txBody>
          <a:bodyPr/>
          <a:lstStyle/>
          <a:p>
            <a:pPr algn="r"/>
            <a:r>
              <a:rPr lang="en-US" dirty="0"/>
              <a:t>				</a:t>
            </a:r>
            <a:r>
              <a:rPr lang="en-US" sz="2400" dirty="0" smtClean="0"/>
              <a:t>2017.12.06</a:t>
            </a:r>
          </a:p>
          <a:p>
            <a:pPr algn="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Fool me once, shame on you.</a:t>
            </a:r>
          </a:p>
          <a:p>
            <a:pPr algn="r"/>
            <a:r>
              <a:rPr lang="en-US" sz="2400" dirty="0"/>
              <a:t>F</a:t>
            </a:r>
            <a:r>
              <a:rPr lang="en-US" sz="2400" dirty="0" smtClean="0"/>
              <a:t>ool me twice, shame on me.</a:t>
            </a:r>
          </a:p>
          <a:p>
            <a:pPr algn="r"/>
            <a:r>
              <a:rPr lang="en-US" sz="2400" dirty="0" smtClean="0"/>
              <a:t>– a saying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2D4257-6C15-224C-8DC2-DCD1A34E52A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5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Chaos, uselessness, and fraud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4" y="1071450"/>
            <a:ext cx="8873066" cy="5433803"/>
          </a:xfrm>
        </p:spPr>
        <p:txBody>
          <a:bodyPr/>
          <a:lstStyle/>
          <a:p>
            <a:r>
              <a:rPr lang="en-US" sz="2800" dirty="0" smtClean="0"/>
              <a:t>Each company uses a </a:t>
            </a:r>
            <a:r>
              <a:rPr lang="en-US" sz="2800" i="1" dirty="0" smtClean="0"/>
              <a:t>bespoke</a:t>
            </a:r>
            <a:r>
              <a:rPr lang="en-US" sz="2800" dirty="0" smtClean="0"/>
              <a:t>, one of a kind, benchmark</a:t>
            </a:r>
          </a:p>
          <a:p>
            <a:r>
              <a:rPr lang="en-US" sz="2800" dirty="0" smtClean="0"/>
              <a:t>In practice, each company “cherry-picks” one program or one mix as a benchmark, and publishes its MIPS or FLOPS; this is called </a:t>
            </a:r>
            <a:r>
              <a:rPr lang="en-US" sz="2800" dirty="0">
                <a:solidFill>
                  <a:srgbClr val="0000FF"/>
                </a:solidFill>
              </a:rPr>
              <a:t>“</a:t>
            </a:r>
            <a:r>
              <a:rPr lang="en-US" sz="2800" dirty="0" err="1" smtClean="0">
                <a:solidFill>
                  <a:srgbClr val="0000FF"/>
                </a:solidFill>
              </a:rPr>
              <a:t>benchmarketing</a:t>
            </a:r>
            <a:r>
              <a:rPr lang="en-US" sz="2800" dirty="0">
                <a:solidFill>
                  <a:srgbClr val="0000FF"/>
                </a:solidFill>
              </a:rPr>
              <a:t>”</a:t>
            </a:r>
            <a:r>
              <a:rPr lang="en-US" sz="2800" dirty="0"/>
              <a:t>, a </a:t>
            </a:r>
            <a:r>
              <a:rPr lang="en-US" sz="2800" i="1" dirty="0" smtClean="0"/>
              <a:t>portmanteau</a:t>
            </a:r>
            <a:r>
              <a:rPr lang="en-US" sz="2800" dirty="0" smtClean="0"/>
              <a:t> of benchmark and marketing (chaos)</a:t>
            </a:r>
          </a:p>
          <a:p>
            <a:r>
              <a:rPr lang="en-US" sz="2800" dirty="0" smtClean="0"/>
              <a:t>Thus, customers cannot use these MIPS or FLOPS to compare computers from different vendors (useless)</a:t>
            </a:r>
          </a:p>
          <a:p>
            <a:r>
              <a:rPr lang="en-US" sz="2800" dirty="0" smtClean="0"/>
              <a:t>Worse, some benchmarks become popular among customers, tempting vendors to </a:t>
            </a:r>
            <a:endParaRPr lang="en-US" sz="2800" dirty="0"/>
          </a:p>
          <a:p>
            <a:pPr lvl="1"/>
            <a:r>
              <a:rPr lang="en-US" sz="2400" dirty="0" smtClean="0"/>
              <a:t>Silently pad benchmark with NOPS, which run at the peak speed on most computers, then report the inflated MIPS or FLOPS measurement (fraud)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© 2017 by George B. Adams III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6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Revolt led to </a:t>
            </a:r>
            <a:r>
              <a:rPr lang="en-US" dirty="0" smtClean="0">
                <a:solidFill>
                  <a:srgbClr val="0000FF"/>
                </a:solidFill>
              </a:rPr>
              <a:t>standardized benchmarks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04695"/>
            <a:ext cx="8247965" cy="5252111"/>
          </a:xfrm>
        </p:spPr>
        <p:txBody>
          <a:bodyPr/>
          <a:lstStyle/>
          <a:p>
            <a:r>
              <a:rPr lang="en-US" sz="2800" dirty="0" smtClean="0"/>
              <a:t>Benchmark workload provided in fixed source code</a:t>
            </a:r>
          </a:p>
          <a:p>
            <a:r>
              <a:rPr lang="en-US" sz="2800" dirty="0" smtClean="0"/>
              <a:t>Results reported as 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Time (response or throughput)</a:t>
            </a:r>
            <a:r>
              <a:rPr lang="en-US" sz="2400" dirty="0" smtClean="0"/>
              <a:t> </a:t>
            </a:r>
            <a:r>
              <a:rPr lang="en-US" sz="2400" i="1" dirty="0" smtClean="0"/>
              <a:t>on a specific</a:t>
            </a:r>
            <a:endParaRPr lang="en-US" sz="2400" i="1" dirty="0"/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Hardware configuration</a:t>
            </a:r>
            <a:r>
              <a:rPr lang="en-US" sz="2400" dirty="0" smtClean="0"/>
              <a:t> </a:t>
            </a:r>
            <a:r>
              <a:rPr lang="en-US" sz="2400" i="1" dirty="0" smtClean="0"/>
              <a:t>as achieved by a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Compiler specified by version and all flag settings</a:t>
            </a:r>
          </a:p>
          <a:p>
            <a:r>
              <a:rPr lang="en-US" sz="2800" dirty="0" smtClean="0"/>
              <a:t>Report provides all the information necessary to independently buy the hardware and software and reproduce the measurement</a:t>
            </a:r>
          </a:p>
          <a:p>
            <a:r>
              <a:rPr lang="en-US" sz="2800" dirty="0">
                <a:solidFill>
                  <a:srgbClr val="292929"/>
                </a:solidFill>
              </a:rPr>
              <a:t>A </a:t>
            </a:r>
            <a:r>
              <a:rPr lang="en-US" sz="2800" dirty="0" smtClean="0">
                <a:solidFill>
                  <a:srgbClr val="292929"/>
                </a:solidFill>
              </a:rPr>
              <a:t>much </a:t>
            </a:r>
            <a:r>
              <a:rPr lang="en-US" sz="2800" dirty="0">
                <a:solidFill>
                  <a:srgbClr val="292929"/>
                </a:solidFill>
              </a:rPr>
              <a:t>better approach; results correlate with time (response or throughput) and </a:t>
            </a:r>
            <a:r>
              <a:rPr lang="en-US" sz="2800" dirty="0" smtClean="0">
                <a:solidFill>
                  <a:srgbClr val="292929"/>
                </a:solidFill>
              </a:rPr>
              <a:t>well-designed benchmark can </a:t>
            </a:r>
            <a:r>
              <a:rPr lang="en-US" sz="2800" dirty="0">
                <a:solidFill>
                  <a:srgbClr val="292929"/>
                </a:solidFill>
              </a:rPr>
              <a:t>exercise all aspects of a </a:t>
            </a:r>
            <a:r>
              <a:rPr lang="en-US" sz="2800" dirty="0" smtClean="0">
                <a:solidFill>
                  <a:srgbClr val="292929"/>
                </a:solidFill>
              </a:rPr>
              <a:t>computer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7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0" y="96839"/>
            <a:ext cx="8535826" cy="745196"/>
          </a:xfrm>
        </p:spPr>
        <p:txBody>
          <a:bodyPr/>
          <a:lstStyle/>
          <a:p>
            <a:r>
              <a:rPr lang="en-US" sz="2800" dirty="0" err="1" smtClean="0"/>
              <a:t>SPEC.org</a:t>
            </a:r>
            <a:r>
              <a:rPr lang="en-US" sz="2800" dirty="0" smtClean="0"/>
              <a:t> – Standard Performance Evaluation Corporation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10447"/>
            <a:ext cx="8247965" cy="5339448"/>
          </a:xfrm>
        </p:spPr>
        <p:txBody>
          <a:bodyPr/>
          <a:lstStyle/>
          <a:p>
            <a:pPr>
              <a:lnSpc>
                <a:spcPts val="3060"/>
              </a:lnSpc>
              <a:spcBef>
                <a:spcPts val="0"/>
              </a:spcBef>
            </a:pPr>
            <a:r>
              <a:rPr lang="en-US" sz="2800" dirty="0" smtClean="0"/>
              <a:t>SPEC founded in 1988 </a:t>
            </a:r>
            <a:r>
              <a:rPr lang="en-US" sz="2800" dirty="0"/>
              <a:t>by </a:t>
            </a:r>
            <a:r>
              <a:rPr lang="en-US" sz="2800" dirty="0" smtClean="0"/>
              <a:t>workstation vendors</a:t>
            </a:r>
          </a:p>
          <a:p>
            <a:pPr>
              <a:lnSpc>
                <a:spcPts val="3060"/>
              </a:lnSpc>
              <a:spcBef>
                <a:spcPts val="0"/>
              </a:spcBef>
            </a:pPr>
            <a:r>
              <a:rPr lang="en-US" sz="2800" dirty="0">
                <a:solidFill>
                  <a:srgbClr val="0000FF"/>
                </a:solidFill>
              </a:rPr>
              <a:t>N</a:t>
            </a:r>
            <a:r>
              <a:rPr lang="en-US" sz="2800" dirty="0" smtClean="0">
                <a:solidFill>
                  <a:srgbClr val="0000FF"/>
                </a:solidFill>
              </a:rPr>
              <a:t>on</a:t>
            </a:r>
            <a:r>
              <a:rPr lang="en-US" sz="2800" dirty="0">
                <a:solidFill>
                  <a:srgbClr val="0000FF"/>
                </a:solidFill>
              </a:rPr>
              <a:t>-</a:t>
            </a:r>
            <a:r>
              <a:rPr lang="en-US" sz="2800" dirty="0" smtClean="0">
                <a:solidFill>
                  <a:srgbClr val="0000FF"/>
                </a:solidFill>
              </a:rPr>
              <a:t>profit to </a:t>
            </a:r>
            <a:r>
              <a:rPr lang="en-US" sz="2800" dirty="0">
                <a:solidFill>
                  <a:srgbClr val="0000FF"/>
                </a:solidFill>
              </a:rPr>
              <a:t>establish, maintain and endorse standardized benchmarks and tools to evaluate performance and energy efficiency for the newest generation of computing </a:t>
            </a:r>
            <a:r>
              <a:rPr lang="en-US" sz="2800" dirty="0" smtClean="0">
                <a:solidFill>
                  <a:srgbClr val="0000FF"/>
                </a:solidFill>
              </a:rPr>
              <a:t>systems</a:t>
            </a:r>
          </a:p>
          <a:p>
            <a:pPr>
              <a:lnSpc>
                <a:spcPts val="3060"/>
              </a:lnSpc>
              <a:spcBef>
                <a:spcPts val="0"/>
              </a:spcBef>
            </a:pPr>
            <a:r>
              <a:rPr lang="en-US" sz="2800" dirty="0" smtClean="0"/>
              <a:t>SPEC </a:t>
            </a:r>
            <a:r>
              <a:rPr lang="en-US" sz="2800" dirty="0"/>
              <a:t>develops benchmark suites and also reviews and publishes submitted </a:t>
            </a:r>
            <a:r>
              <a:rPr lang="en-US" sz="2800" dirty="0" smtClean="0"/>
              <a:t>results from member organizations and other benchmark licensees</a:t>
            </a:r>
            <a:endParaRPr lang="en-US" sz="2800" dirty="0"/>
          </a:p>
          <a:p>
            <a:pPr>
              <a:lnSpc>
                <a:spcPts val="3060"/>
              </a:lnSpc>
              <a:spcBef>
                <a:spcPts val="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Benchmarks available for Cloud, CPU, Graphics</a:t>
            </a:r>
            <a:r>
              <a:rPr lang="en-US" sz="2800" dirty="0">
                <a:solidFill>
                  <a:srgbClr val="0000FF"/>
                </a:solidFill>
              </a:rPr>
              <a:t>/</a:t>
            </a:r>
            <a:r>
              <a:rPr lang="en-US" sz="2800" dirty="0" smtClean="0">
                <a:solidFill>
                  <a:srgbClr val="0000FF"/>
                </a:solidFill>
              </a:rPr>
              <a:t>Workstations, </a:t>
            </a:r>
            <a:r>
              <a:rPr lang="en-US" sz="2800" dirty="0" err="1" smtClean="0">
                <a:solidFill>
                  <a:srgbClr val="0000FF"/>
                </a:solidFill>
              </a:rPr>
              <a:t>ACCEL</a:t>
            </a:r>
            <a:r>
              <a:rPr lang="en-US" sz="2800" dirty="0">
                <a:solidFill>
                  <a:srgbClr val="0000FF"/>
                </a:solidFill>
              </a:rPr>
              <a:t>/</a:t>
            </a:r>
            <a:r>
              <a:rPr lang="en-US" sz="2800" dirty="0" err="1">
                <a:solidFill>
                  <a:srgbClr val="0000FF"/>
                </a:solidFill>
              </a:rPr>
              <a:t>MPI</a:t>
            </a:r>
            <a:r>
              <a:rPr lang="en-US" sz="2800" dirty="0">
                <a:solidFill>
                  <a:srgbClr val="0000FF"/>
                </a:solidFill>
              </a:rPr>
              <a:t>/</a:t>
            </a:r>
            <a:r>
              <a:rPr lang="en-US" sz="2800" dirty="0" err="1" smtClean="0">
                <a:solidFill>
                  <a:srgbClr val="0000FF"/>
                </a:solidFill>
              </a:rPr>
              <a:t>OMP</a:t>
            </a:r>
            <a:r>
              <a:rPr lang="en-US" sz="2800" dirty="0" smtClean="0">
                <a:solidFill>
                  <a:srgbClr val="0000FF"/>
                </a:solidFill>
              </a:rPr>
              <a:t>, Java </a:t>
            </a:r>
            <a:r>
              <a:rPr lang="en-US" sz="2800" dirty="0">
                <a:solidFill>
                  <a:srgbClr val="0000FF"/>
                </a:solidFill>
              </a:rPr>
              <a:t>Client/</a:t>
            </a:r>
            <a:r>
              <a:rPr lang="en-US" sz="2800" dirty="0" smtClean="0">
                <a:solidFill>
                  <a:srgbClr val="0000FF"/>
                </a:solidFill>
              </a:rPr>
              <a:t>Server, Mail Servers, Storage, Power, Virtualization, Web Servers – new benchmarks added as needed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© 2017 by George B. Adams III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2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SPEC members (from web page April 2017)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SPEC Members:</a:t>
            </a:r>
          </a:p>
          <a:p>
            <a:pPr lvl="1"/>
            <a:r>
              <a:rPr lang="en-US" sz="1100" dirty="0" smtClean="0"/>
              <a:t>Acer </a:t>
            </a:r>
            <a:r>
              <a:rPr lang="en-US" sz="1100" dirty="0"/>
              <a:t>Inc. * Action S.A. * Advanced Micro Devices * Amazon Web Services, Inc. * Apple Inc. * ARM * </a:t>
            </a:r>
            <a:r>
              <a:rPr lang="en-US" sz="1100" dirty="0" err="1"/>
              <a:t>Avere</a:t>
            </a:r>
            <a:r>
              <a:rPr lang="en-US" sz="1100" dirty="0"/>
              <a:t> Systems * Bull SAS * </a:t>
            </a:r>
            <a:r>
              <a:rPr lang="en-US" sz="1100" dirty="0" err="1"/>
              <a:t>Cavium</a:t>
            </a:r>
            <a:r>
              <a:rPr lang="en-US" sz="1100" dirty="0"/>
              <a:t> Inc. * Ciara Technologies Inc. * Cisco Systems, Inc. * Dell, Inc. * Digital Ocean * E4 Computer Engineering SPA * Fujitsu * Gartner, Inc. * Hitachi Data Systems * Hitachi Ltd. * Hewlett Packard Enterprise * HP Inc. * Huawei Technologies Co. Ltd. * IBM * </a:t>
            </a:r>
            <a:r>
              <a:rPr lang="en-US" sz="1100" dirty="0" err="1"/>
              <a:t>Inspur</a:t>
            </a:r>
            <a:r>
              <a:rPr lang="en-US" sz="1100" dirty="0"/>
              <a:t> Corporation * Intel * Lenovo * M Computers </a:t>
            </a:r>
            <a:r>
              <a:rPr lang="en-US" sz="1100" dirty="0" err="1"/>
              <a:t>s.r.o</a:t>
            </a:r>
            <a:r>
              <a:rPr lang="en-US" sz="1100" dirty="0"/>
              <a:t>. * Microsoft * NEC - Japan * </a:t>
            </a:r>
            <a:r>
              <a:rPr lang="en-US" sz="1100" dirty="0" err="1"/>
              <a:t>NetApp</a:t>
            </a:r>
            <a:r>
              <a:rPr lang="en-US" sz="1100" dirty="0"/>
              <a:t> * New H3C Technologies Co., Ltd. * NVIDIA * Oracle * </a:t>
            </a:r>
            <a:r>
              <a:rPr lang="en-US" sz="1100" dirty="0" err="1"/>
              <a:t>OVH</a:t>
            </a:r>
            <a:r>
              <a:rPr lang="en-US" sz="1100" dirty="0"/>
              <a:t> SAS * Primary Data * Principled Technologies * Pure Storage * Qualcomm Technologies Inc. * Quanta Computer Inc. * Red Hat * Samsung * SAP AG * Seagate * </a:t>
            </a:r>
            <a:r>
              <a:rPr lang="en-US" sz="1100" dirty="0" err="1"/>
              <a:t>Sugon</a:t>
            </a:r>
            <a:r>
              <a:rPr lang="en-US" sz="1100" dirty="0"/>
              <a:t> * Super Micro Computer, Inc. * </a:t>
            </a:r>
            <a:r>
              <a:rPr lang="en-US" sz="1100" dirty="0" err="1"/>
              <a:t>SUSE</a:t>
            </a:r>
            <a:r>
              <a:rPr lang="en-US" sz="1100" dirty="0"/>
              <a:t> * Symantec Corporation * </a:t>
            </a:r>
            <a:r>
              <a:rPr lang="en-US" sz="1100" dirty="0" err="1"/>
              <a:t>Taobao</a:t>
            </a:r>
            <a:r>
              <a:rPr lang="en-US" sz="1100" dirty="0"/>
              <a:t> (China) Software Co. Ltd. * Unisys * </a:t>
            </a:r>
            <a:r>
              <a:rPr lang="en-US" sz="1100" dirty="0" err="1"/>
              <a:t>Veritas</a:t>
            </a:r>
            <a:r>
              <a:rPr lang="en-US" sz="1100" dirty="0"/>
              <a:t> Technologies * Via Technologies * VMware *</a:t>
            </a:r>
          </a:p>
          <a:p>
            <a:r>
              <a:rPr lang="en-US" sz="1400" dirty="0" smtClean="0"/>
              <a:t>SPEC </a:t>
            </a:r>
            <a:r>
              <a:rPr lang="en-US" sz="1400" dirty="0"/>
              <a:t>Associates:</a:t>
            </a:r>
          </a:p>
          <a:p>
            <a:pPr lvl="1"/>
            <a:r>
              <a:rPr lang="en-US" sz="1100" dirty="0" err="1" smtClean="0"/>
              <a:t>Acadamia</a:t>
            </a:r>
            <a:r>
              <a:rPr lang="en-US" sz="1100" dirty="0" smtClean="0"/>
              <a:t> </a:t>
            </a:r>
            <a:r>
              <a:rPr lang="en-US" sz="1100" dirty="0" err="1"/>
              <a:t>Sinica</a:t>
            </a:r>
            <a:r>
              <a:rPr lang="en-US" sz="1100" dirty="0"/>
              <a:t>, Institute of Information Science * Argonne National Laboratory * Charles University * China Academy of Telecommunication Research * Dresden University of Technology </a:t>
            </a:r>
            <a:r>
              <a:rPr lang="en-US" sz="1100" dirty="0" err="1"/>
              <a:t>ZIH</a:t>
            </a:r>
            <a:r>
              <a:rPr lang="en-US" sz="1100" dirty="0"/>
              <a:t> * </a:t>
            </a:r>
            <a:r>
              <a:rPr lang="en-US" sz="1100" dirty="0" err="1"/>
              <a:t>fortiss</a:t>
            </a:r>
            <a:r>
              <a:rPr lang="en-US" sz="1100" dirty="0"/>
              <a:t> GmbH * Helmholtz-</a:t>
            </a:r>
            <a:r>
              <a:rPr lang="en-US" sz="1100" dirty="0" err="1"/>
              <a:t>Zentrum</a:t>
            </a:r>
            <a:r>
              <a:rPr lang="en-US" sz="1100" dirty="0"/>
              <a:t> Dresden </a:t>
            </a:r>
            <a:r>
              <a:rPr lang="en-US" sz="1100" dirty="0" err="1"/>
              <a:t>Rossendorf</a:t>
            </a:r>
            <a:r>
              <a:rPr lang="en-US" sz="1100" dirty="0"/>
              <a:t> (</a:t>
            </a:r>
            <a:r>
              <a:rPr lang="en-US" sz="1100" dirty="0" err="1"/>
              <a:t>HZDR</a:t>
            </a:r>
            <a:r>
              <a:rPr lang="en-US" sz="1100" dirty="0"/>
              <a:t>) * Indiana University * </a:t>
            </a:r>
            <a:r>
              <a:rPr lang="en-US" sz="1100" dirty="0" err="1"/>
              <a:t>JAIST</a:t>
            </a:r>
            <a:r>
              <a:rPr lang="en-US" sz="1100" dirty="0"/>
              <a:t> * Karlsruhe Institute of Technology * Leibniz </a:t>
            </a:r>
            <a:r>
              <a:rPr lang="en-US" sz="1100" dirty="0" err="1"/>
              <a:t>Rechenzentrum</a:t>
            </a:r>
            <a:r>
              <a:rPr lang="en-US" sz="1100" dirty="0"/>
              <a:t> - Germany * National University of Singapore * Oak Ridge National Laboratory * Ohio State University * Pennsylvania State University * </a:t>
            </a:r>
            <a:r>
              <a:rPr lang="en-US" sz="1100" dirty="0">
                <a:solidFill>
                  <a:srgbClr val="0000FF"/>
                </a:solidFill>
              </a:rPr>
              <a:t>Purdue University</a:t>
            </a:r>
            <a:r>
              <a:rPr lang="en-US" sz="1100" dirty="0"/>
              <a:t> * </a:t>
            </a:r>
            <a:r>
              <a:rPr lang="en-US" sz="1100" dirty="0" err="1"/>
              <a:t>RWTH</a:t>
            </a:r>
            <a:r>
              <a:rPr lang="en-US" sz="1100" dirty="0"/>
              <a:t> Aachen University * </a:t>
            </a:r>
            <a:r>
              <a:rPr lang="en-US" sz="1100" dirty="0" err="1"/>
              <a:t>Technische</a:t>
            </a:r>
            <a:r>
              <a:rPr lang="en-US" sz="1100" dirty="0"/>
              <a:t> </a:t>
            </a:r>
            <a:r>
              <a:rPr lang="en-US" sz="1100" dirty="0" err="1"/>
              <a:t>Universität</a:t>
            </a:r>
            <a:r>
              <a:rPr lang="en-US" sz="1100" dirty="0"/>
              <a:t> Darmstadt * </a:t>
            </a:r>
            <a:r>
              <a:rPr lang="en-US" sz="1100" dirty="0" err="1"/>
              <a:t>Technische</a:t>
            </a:r>
            <a:r>
              <a:rPr lang="en-US" sz="1100" dirty="0"/>
              <a:t> </a:t>
            </a:r>
            <a:r>
              <a:rPr lang="en-US" sz="1100" dirty="0" err="1"/>
              <a:t>Universität</a:t>
            </a:r>
            <a:r>
              <a:rPr lang="en-US" sz="1100" dirty="0"/>
              <a:t> Dresden * Tsinghua University * University of </a:t>
            </a:r>
            <a:r>
              <a:rPr lang="en-US" sz="1100" dirty="0" err="1"/>
              <a:t>Aizu</a:t>
            </a:r>
            <a:r>
              <a:rPr lang="en-US" sz="1100" dirty="0"/>
              <a:t> - Japan * University of California - Berkeley * University of Cologne * University of Delaware * University of Illinois at Urbana-Champaign * University of Maryland * University of Miami * University of Texas at Austin * University of Tsukuba * University of </a:t>
            </a:r>
            <a:r>
              <a:rPr lang="en-US" sz="1100" dirty="0" err="1"/>
              <a:t>Wuerzburg</a:t>
            </a:r>
            <a:r>
              <a:rPr lang="en-US" sz="1100" dirty="0"/>
              <a:t> * Virginia Polytechnic Institute and State University *</a:t>
            </a:r>
          </a:p>
          <a:p>
            <a:r>
              <a:rPr lang="en-US" sz="1400" dirty="0" smtClean="0"/>
              <a:t>SPEC </a:t>
            </a:r>
            <a:r>
              <a:rPr lang="en-US" sz="1400" dirty="0"/>
              <a:t>Research Group:</a:t>
            </a:r>
          </a:p>
          <a:p>
            <a:pPr lvl="1"/>
            <a:r>
              <a:rPr lang="en-US" sz="1100" dirty="0" smtClean="0"/>
              <a:t>Advanced </a:t>
            </a:r>
            <a:r>
              <a:rPr lang="en-US" sz="1100" dirty="0"/>
              <a:t>Strategic Technology LLC * ARM * </a:t>
            </a:r>
            <a:r>
              <a:rPr lang="en-US" sz="1100" dirty="0" err="1"/>
              <a:t>bankmark</a:t>
            </a:r>
            <a:r>
              <a:rPr lang="en-US" sz="1100" dirty="0"/>
              <a:t> </a:t>
            </a:r>
            <a:r>
              <a:rPr lang="en-US" sz="1100" dirty="0" err="1"/>
              <a:t>UG</a:t>
            </a:r>
            <a:r>
              <a:rPr lang="en-US" sz="1100" dirty="0"/>
              <a:t> * Barcelona Supercomputing Center * </a:t>
            </a:r>
            <a:r>
              <a:rPr lang="en-US" sz="1100" dirty="0" err="1"/>
              <a:t>BEZNet</a:t>
            </a:r>
            <a:r>
              <a:rPr lang="en-US" sz="1100" dirty="0"/>
              <a:t> * Charles University * Cisco Systems * </a:t>
            </a:r>
            <a:r>
              <a:rPr lang="en-US" sz="1100" dirty="0" err="1"/>
              <a:t>Cloudera</a:t>
            </a:r>
            <a:r>
              <a:rPr lang="en-US" sz="1100" dirty="0"/>
              <a:t>, </a:t>
            </a:r>
            <a:r>
              <a:rPr lang="en-US" sz="1100" dirty="0" err="1"/>
              <a:t>Inc</a:t>
            </a:r>
            <a:r>
              <a:rPr lang="en-US" sz="1100" dirty="0"/>
              <a:t> * </a:t>
            </a:r>
            <a:r>
              <a:rPr lang="en-US" sz="1100" dirty="0" err="1"/>
              <a:t>Compilaflows</a:t>
            </a:r>
            <a:r>
              <a:rPr lang="en-US" sz="1100" dirty="0"/>
              <a:t> * Delft University of Technology * Dell * </a:t>
            </a:r>
            <a:r>
              <a:rPr lang="en-US" sz="1100" dirty="0" err="1"/>
              <a:t>fortiss</a:t>
            </a:r>
            <a:r>
              <a:rPr lang="en-US" sz="1100" dirty="0"/>
              <a:t> GmbH * Friedrich-Alexander-University Erlangen-Nuremberg * Goethe University Frankfurt, Big Data Lab * Hewlett Packard Enterprise * Huawei * IBM * Imperial College London * Institute for Information Industry, Taiwan * Intel * Karlsruhe Institute of Technology * Kiel University * Lund University * Microsoft * </a:t>
            </a:r>
            <a:r>
              <a:rPr lang="en-US" sz="1100" dirty="0" err="1"/>
              <a:t>NICTA</a:t>
            </a:r>
            <a:r>
              <a:rPr lang="en-US" sz="1100" dirty="0"/>
              <a:t> * </a:t>
            </a:r>
            <a:r>
              <a:rPr lang="en-US" sz="1100" dirty="0" err="1"/>
              <a:t>NovaTec</a:t>
            </a:r>
            <a:r>
              <a:rPr lang="en-US" sz="1100" dirty="0"/>
              <a:t> Consulting GmbH * Oracle * Purdue University * Queen's University * Red Hat * </a:t>
            </a:r>
            <a:r>
              <a:rPr lang="en-US" sz="1100" dirty="0" err="1"/>
              <a:t>RWTH</a:t>
            </a:r>
            <a:r>
              <a:rPr lang="en-US" sz="1100" dirty="0"/>
              <a:t> Aachen University * </a:t>
            </a:r>
            <a:r>
              <a:rPr lang="en-US" sz="1100" dirty="0" err="1"/>
              <a:t>SalesForce.com</a:t>
            </a:r>
            <a:r>
              <a:rPr lang="en-US" sz="1100" dirty="0"/>
              <a:t> * San Diego Supercomputing Center * San Francisco State University * SAP AG * </a:t>
            </a:r>
            <a:r>
              <a:rPr lang="en-US" sz="1100" dirty="0" err="1"/>
              <a:t>SINTEF</a:t>
            </a:r>
            <a:r>
              <a:rPr lang="en-US" sz="1100" dirty="0"/>
              <a:t> * Software Performance and Scalability Consulting * Tata Consultancy Services * </a:t>
            </a:r>
            <a:r>
              <a:rPr lang="en-US" sz="1100" dirty="0" err="1"/>
              <a:t>Technica</a:t>
            </a:r>
            <a:r>
              <a:rPr lang="en-US" sz="1100" dirty="0"/>
              <a:t> Corporation * </a:t>
            </a:r>
            <a:r>
              <a:rPr lang="en-US" sz="1100" dirty="0" err="1"/>
              <a:t>Technische</a:t>
            </a:r>
            <a:r>
              <a:rPr lang="en-US" sz="1100" dirty="0"/>
              <a:t> </a:t>
            </a:r>
            <a:r>
              <a:rPr lang="en-US" sz="1100" dirty="0" err="1"/>
              <a:t>Universität</a:t>
            </a:r>
            <a:r>
              <a:rPr lang="en-US" sz="1100" dirty="0"/>
              <a:t> Darmstadt * </a:t>
            </a:r>
            <a:r>
              <a:rPr lang="en-US" sz="1100" dirty="0" err="1"/>
              <a:t>Technische</a:t>
            </a:r>
            <a:r>
              <a:rPr lang="en-US" sz="1100" dirty="0"/>
              <a:t> </a:t>
            </a:r>
            <a:r>
              <a:rPr lang="en-US" sz="1100" dirty="0" err="1"/>
              <a:t>Universität</a:t>
            </a:r>
            <a:r>
              <a:rPr lang="en-US" sz="1100" dirty="0"/>
              <a:t> Dresden * The MITRE Corporation * Umea University * University of Alberta * University of Coimbra * University of </a:t>
            </a:r>
            <a:r>
              <a:rPr lang="en-US" sz="1100" dirty="0" err="1"/>
              <a:t>Lugano</a:t>
            </a:r>
            <a:r>
              <a:rPr lang="en-US" sz="1100" dirty="0"/>
              <a:t> * University of Minnesota * University of North Florida * University of Paderborn * University of Stuttgart * University of Texas at Austin * University of </a:t>
            </a:r>
            <a:r>
              <a:rPr lang="en-US" sz="1100" dirty="0" err="1"/>
              <a:t>Wuerzburg</a:t>
            </a:r>
            <a:r>
              <a:rPr lang="en-US" sz="1100" dirty="0"/>
              <a:t> * VMware * York University *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4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SPEC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329708" cy="4924814"/>
          </a:xfrm>
        </p:spPr>
        <p:txBody>
          <a:bodyPr/>
          <a:lstStyle/>
          <a:p>
            <a:r>
              <a:rPr lang="en-US" dirty="0"/>
              <a:t>SPEC </a:t>
            </a:r>
            <a:r>
              <a:rPr lang="en-US" dirty="0" err="1"/>
              <a:t>Cloud_IaaS</a:t>
            </a:r>
            <a:r>
              <a:rPr lang="en-US" dirty="0"/>
              <a:t> </a:t>
            </a:r>
            <a:r>
              <a:rPr lang="en-US" dirty="0" smtClean="0"/>
              <a:t>2016</a:t>
            </a:r>
          </a:p>
          <a:p>
            <a:r>
              <a:rPr lang="en-US" dirty="0"/>
              <a:t>SPEC </a:t>
            </a:r>
            <a:r>
              <a:rPr lang="en-US" dirty="0" smtClean="0"/>
              <a:t>CPU2006 </a:t>
            </a:r>
            <a:r>
              <a:rPr lang="en-US" dirty="0"/>
              <a:t>– </a:t>
            </a:r>
            <a:r>
              <a:rPr lang="en-US" dirty="0" smtClean="0"/>
              <a:t>compute-intensive workload; contains </a:t>
            </a:r>
            <a:r>
              <a:rPr lang="en-US" dirty="0"/>
              <a:t>CINT2006 </a:t>
            </a:r>
            <a:r>
              <a:rPr lang="en-US" dirty="0" smtClean="0"/>
              <a:t>(integer) </a:t>
            </a:r>
            <a:r>
              <a:rPr lang="en-US" dirty="0"/>
              <a:t>and </a:t>
            </a:r>
            <a:r>
              <a:rPr lang="en-US" dirty="0" smtClean="0"/>
              <a:t>CFP2006 (floating point)</a:t>
            </a:r>
          </a:p>
          <a:p>
            <a:pPr lvl="1"/>
            <a:r>
              <a:rPr lang="en-US" dirty="0" smtClean="0"/>
              <a:t>Earlier version, SPEC CPU2000, is retired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Report of running a SPEC benchmark is called a </a:t>
            </a:r>
            <a:r>
              <a:rPr lang="en-US" i="1" dirty="0" err="1" smtClean="0">
                <a:solidFill>
                  <a:srgbClr val="0000FF"/>
                </a:solidFill>
              </a:rPr>
              <a:t>SPECmark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overall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9494"/>
            <a:ext cx="8390467" cy="54403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Hardware designed for a specific computation is </a:t>
            </a:r>
            <a:r>
              <a:rPr lang="en-US" i="1" dirty="0" smtClean="0"/>
              <a:t>faster than</a:t>
            </a:r>
            <a:r>
              <a:rPr lang="en-US" dirty="0" smtClean="0"/>
              <a:t> and will use </a:t>
            </a:r>
            <a:r>
              <a:rPr lang="en-US" i="1" dirty="0" smtClean="0"/>
              <a:t>less energy than</a:t>
            </a:r>
            <a:r>
              <a:rPr lang="en-US" dirty="0" smtClean="0"/>
              <a:t> software for that same computation running on general purpose hardware</a:t>
            </a:r>
          </a:p>
          <a:p>
            <a:r>
              <a:rPr lang="en-US" dirty="0"/>
              <a:t>I</a:t>
            </a:r>
            <a:r>
              <a:rPr lang="en-US" dirty="0" smtClean="0"/>
              <a:t>mprove performance by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dding special-purpose hardware</a:t>
            </a:r>
          </a:p>
          <a:p>
            <a:pPr lvl="2"/>
            <a:r>
              <a:rPr lang="en-US" dirty="0"/>
              <a:t>G</a:t>
            </a:r>
            <a:r>
              <a:rPr lang="en-US" dirty="0" smtClean="0"/>
              <a:t>raphics processing unit (GPU), etc.</a:t>
            </a:r>
          </a:p>
          <a:p>
            <a:pPr lvl="1"/>
            <a:r>
              <a:rPr lang="en-US" dirty="0" smtClean="0"/>
              <a:t>Subtracting certain purposes</a:t>
            </a:r>
          </a:p>
          <a:p>
            <a:pPr lvl="2"/>
            <a:r>
              <a:rPr lang="en-US" dirty="0" smtClean="0"/>
              <a:t>iOS forbids software-only video decoding (e.g., Adobe Flash), allows hardware-supported video decoding to achieve exceptional battery performance</a:t>
            </a:r>
          </a:p>
          <a:p>
            <a:pPr lvl="2"/>
            <a:r>
              <a:rPr lang="en-US" dirty="0" smtClean="0"/>
              <a:t>Subtracting functionality to make room for differentiating new functionality is an example of a </a:t>
            </a:r>
            <a:r>
              <a:rPr lang="en-US" dirty="0" smtClean="0">
                <a:solidFill>
                  <a:srgbClr val="0000FF"/>
                </a:solidFill>
              </a:rPr>
              <a:t>Blue Ocean Strategy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Checkered benchmarking history led to </a:t>
            </a:r>
            <a:r>
              <a:rPr lang="en-US" dirty="0" err="1" smtClean="0"/>
              <a:t>SPECmarks</a:t>
            </a:r>
            <a:endParaRPr lang="en-US" dirty="0" smtClean="0"/>
          </a:p>
          <a:p>
            <a:r>
              <a:rPr lang="en-US" dirty="0" smtClean="0"/>
              <a:t>Time (response or throughput) is the agreed upon measurement</a:t>
            </a:r>
          </a:p>
          <a:p>
            <a:r>
              <a:rPr lang="en-US" dirty="0" smtClean="0"/>
              <a:t>Using a standardized source-code workload and reporting compiler and hardware details yields meaningful/useful time measurements</a:t>
            </a:r>
          </a:p>
          <a:p>
            <a:r>
              <a:rPr lang="en-US" dirty="0" smtClean="0"/>
              <a:t>Amdahl’s Law can be applied to benchmark results on a program-by-program basis to focus enhancement efforts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2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r>
              <a:rPr lang="en-US" dirty="0" smtClean="0">
                <a:solidFill>
                  <a:srgbClr val="FF0000"/>
                </a:solidFill>
              </a:rPr>
              <a:t>fallacies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FF0000"/>
                </a:solidFill>
              </a:rPr>
              <a:t> pitfalls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fallacy</a:t>
            </a:r>
            <a:r>
              <a:rPr lang="en-US" dirty="0" smtClean="0"/>
              <a:t> is a commonly held misbelief or misconception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pitfall</a:t>
            </a:r>
            <a:r>
              <a:rPr lang="en-US" dirty="0" smtClean="0"/>
              <a:t> is an easily made mistake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5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r>
              <a:rPr lang="en-US" dirty="0" smtClean="0">
                <a:solidFill>
                  <a:srgbClr val="FF0000"/>
                </a:solidFill>
              </a:rPr>
              <a:t>fallacies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247965" cy="53340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relative performance of two processors with the same ISA can be judged by clock rate or by performance on a single benchmark</a:t>
            </a:r>
          </a:p>
          <a:p>
            <a:r>
              <a:rPr lang="en-US" dirty="0" smtClean="0"/>
              <a:t>Why not?  Because same ISA does not mean same pipeline, nor same memory system, thus</a:t>
            </a:r>
          </a:p>
          <a:p>
            <a:pPr lvl="1"/>
            <a:r>
              <a:rPr lang="en-US" dirty="0" smtClean="0"/>
              <a:t>A better memory system (e.g., more levels of cache or bigger caches) can boost performance more than does increasing the clock rate</a:t>
            </a:r>
          </a:p>
          <a:p>
            <a:pPr lvl="1"/>
            <a:r>
              <a:rPr lang="en-US" dirty="0" smtClean="0"/>
              <a:t>Adding pipeline stages can increase throughput enough to offset increases in clock rate</a:t>
            </a:r>
          </a:p>
          <a:p>
            <a:pPr lvl="1"/>
            <a:r>
              <a:rPr lang="en-US" dirty="0" smtClean="0"/>
              <a:t>Performance typically varies widely across a set of benchmarks, so for any one benchmark performance may decrease for a processor that overall is better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3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r>
              <a:rPr lang="en-US" dirty="0" smtClean="0">
                <a:solidFill>
                  <a:srgbClr val="FF0000"/>
                </a:solidFill>
              </a:rPr>
              <a:t>fallacies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247965" cy="533406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Benchmarks remain valid indefinitely.</a:t>
            </a:r>
            <a:endParaRPr lang="en-US" dirty="0"/>
          </a:p>
          <a:p>
            <a:r>
              <a:rPr lang="en-US" dirty="0" smtClean="0"/>
              <a:t>Why not?</a:t>
            </a:r>
          </a:p>
          <a:p>
            <a:pPr lvl="1"/>
            <a:r>
              <a:rPr lang="en-US" dirty="0" smtClean="0"/>
              <a:t>Standard benchmarks attract efforts to “crack” them via specialized optimizations (HW and SW)</a:t>
            </a:r>
          </a:p>
          <a:p>
            <a:pPr lvl="1"/>
            <a:r>
              <a:rPr lang="en-US" dirty="0" smtClean="0"/>
              <a:t>Also, technology changes:</a:t>
            </a:r>
          </a:p>
          <a:p>
            <a:pPr lvl="2"/>
            <a:r>
              <a:rPr lang="en-US" dirty="0" smtClean="0"/>
              <a:t>Example: SPEC89 benchmark included small program </a:t>
            </a:r>
            <a:r>
              <a:rPr lang="en-US" i="1" dirty="0" smtClean="0"/>
              <a:t>matrix300</a:t>
            </a:r>
            <a:r>
              <a:rPr lang="en-US" dirty="0" smtClean="0"/>
              <a:t> comprising 8 different 300x300 matrix multiplies; </a:t>
            </a:r>
            <a:r>
              <a:rPr lang="en-US" dirty="0" smtClean="0">
                <a:solidFill>
                  <a:srgbClr val="0000FF"/>
                </a:solidFill>
              </a:rPr>
              <a:t>99% of execution time was 1 line of code</a:t>
            </a:r>
          </a:p>
          <a:p>
            <a:pPr lvl="2"/>
            <a:r>
              <a:rPr lang="en-US" dirty="0" smtClean="0">
                <a:solidFill>
                  <a:srgbClr val="FF6600"/>
                </a:solidFill>
              </a:rPr>
              <a:t>Compiler optimization called </a:t>
            </a:r>
            <a:r>
              <a:rPr lang="en-US" i="1" dirty="0" smtClean="0">
                <a:solidFill>
                  <a:srgbClr val="FF6600"/>
                </a:solidFill>
              </a:rPr>
              <a:t>blocking</a:t>
            </a:r>
            <a:r>
              <a:rPr lang="en-US" dirty="0" smtClean="0"/>
              <a:t> gave </a:t>
            </a:r>
            <a:r>
              <a:rPr lang="en-US" b="1" dirty="0" smtClean="0">
                <a:solidFill>
                  <a:srgbClr val="008000"/>
                </a:solidFill>
              </a:rPr>
              <a:t>9x speedup</a:t>
            </a:r>
            <a:r>
              <a:rPr lang="en-US" dirty="0" smtClean="0"/>
              <a:t> for the IBM </a:t>
            </a:r>
            <a:r>
              <a:rPr lang="en-US" dirty="0" err="1" smtClean="0"/>
              <a:t>Powerstation</a:t>
            </a:r>
            <a:r>
              <a:rPr lang="en-US" dirty="0" smtClean="0"/>
              <a:t> 550</a:t>
            </a:r>
          </a:p>
          <a:p>
            <a:pPr lvl="2"/>
            <a:r>
              <a:rPr lang="en-US" i="1" dirty="0" smtClean="0"/>
              <a:t>matrix300</a:t>
            </a:r>
            <a:r>
              <a:rPr lang="en-US" dirty="0" smtClean="0"/>
              <a:t> now a test of compiler sophistication, but no longer a good test of hardware performance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8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chapters 21 and 22; skim chapter 19</a:t>
            </a:r>
          </a:p>
          <a:p>
            <a:r>
              <a:rPr lang="en-US" dirty="0" smtClean="0"/>
              <a:t>Perhaps use your regular lab session time to take the practice final exam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blocking?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247965" cy="5242598"/>
          </a:xfrm>
        </p:spPr>
        <p:txBody>
          <a:bodyPr>
            <a:normAutofit/>
          </a:bodyPr>
          <a:lstStyle/>
          <a:p>
            <a:r>
              <a:rPr lang="en-US" dirty="0" smtClean="0"/>
              <a:t>Partition an array into rectangular blocks small enough to avoid some cache and page misses that would accrue during operations iterating on large arrays across complete rows and columns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Choose subarray size to minimize paging and maximize use of items in cache blocks;</a:t>
            </a:r>
            <a:r>
              <a:rPr lang="en-US" dirty="0"/>
              <a:t> </a:t>
            </a:r>
            <a:r>
              <a:rPr lang="en-US" dirty="0" smtClean="0"/>
              <a:t>that is, maximize hits in both cache and main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 matrix multiply-add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4994" y="1041375"/>
            <a:ext cx="82211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INTEGER  I, J, </a:t>
            </a:r>
            <a:r>
              <a:rPr lang="en-US" sz="2000" dirty="0" smtClean="0"/>
              <a:t>K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REAL     </a:t>
            </a:r>
            <a:r>
              <a:rPr lang="en-US" sz="2000" dirty="0"/>
              <a:t>A(N,N), B(N,N), C(N,N)</a:t>
            </a:r>
          </a:p>
          <a:p>
            <a:r>
              <a:rPr lang="pt-BR" sz="2000" dirty="0" smtClean="0"/>
              <a:t>      </a:t>
            </a:r>
            <a:r>
              <a:rPr lang="pt-BR" sz="2000" dirty="0"/>
              <a:t>DO J = 1, N</a:t>
            </a:r>
          </a:p>
          <a:p>
            <a:r>
              <a:rPr lang="pt-BR" sz="2000" dirty="0"/>
              <a:t>        DO </a:t>
            </a:r>
            <a:r>
              <a:rPr lang="pt-BR" sz="2000" dirty="0" err="1"/>
              <a:t>I</a:t>
            </a:r>
            <a:r>
              <a:rPr lang="pt-BR" sz="2000" dirty="0"/>
              <a:t> = 1, N</a:t>
            </a:r>
          </a:p>
          <a:p>
            <a:r>
              <a:rPr lang="pt-BR" sz="2000" dirty="0"/>
              <a:t>          A(I,J) = 0.0</a:t>
            </a:r>
          </a:p>
          <a:p>
            <a:r>
              <a:rPr lang="pt-BR" sz="2000" dirty="0"/>
              <a:t>        END DO</a:t>
            </a:r>
          </a:p>
          <a:p>
            <a:r>
              <a:rPr lang="pt-BR" sz="2000" dirty="0"/>
              <a:t>      END </a:t>
            </a:r>
            <a:r>
              <a:rPr lang="pt-BR" sz="2000" dirty="0" smtClean="0"/>
              <a:t>DO</a:t>
            </a:r>
          </a:p>
          <a:p>
            <a:endParaRPr lang="pt-BR" sz="2000" dirty="0"/>
          </a:p>
          <a:p>
            <a:r>
              <a:rPr lang="pt-BR" sz="2000" dirty="0" smtClean="0"/>
              <a:t>      </a:t>
            </a:r>
            <a:r>
              <a:rPr lang="pt-BR" sz="2000" dirty="0"/>
              <a:t>DO </a:t>
            </a:r>
            <a:r>
              <a:rPr lang="pt-BR" sz="2000" dirty="0" err="1"/>
              <a:t>I</a:t>
            </a:r>
            <a:r>
              <a:rPr lang="pt-BR" sz="2000" dirty="0"/>
              <a:t> = 1, N</a:t>
            </a:r>
          </a:p>
          <a:p>
            <a:r>
              <a:rPr lang="pt-BR" sz="2000" dirty="0"/>
              <a:t>        DO J = 1, N</a:t>
            </a:r>
          </a:p>
          <a:p>
            <a:r>
              <a:rPr lang="pt-BR" sz="2000" dirty="0"/>
              <a:t>          DO </a:t>
            </a:r>
            <a:r>
              <a:rPr lang="pt-BR" sz="2000" dirty="0" err="1"/>
              <a:t>K</a:t>
            </a:r>
            <a:r>
              <a:rPr lang="pt-BR" sz="2000" dirty="0"/>
              <a:t> = 1, N</a:t>
            </a:r>
          </a:p>
          <a:p>
            <a:r>
              <a:rPr lang="pt-BR" sz="2000" dirty="0"/>
              <a:t>            A(I,J) = A(I,J) + </a:t>
            </a:r>
            <a:r>
              <a:rPr lang="pt-BR" sz="2000" dirty="0" err="1"/>
              <a:t>B</a:t>
            </a:r>
            <a:r>
              <a:rPr lang="pt-BR" sz="2000" dirty="0"/>
              <a:t>(I,K) * C(K,J)</a:t>
            </a:r>
          </a:p>
          <a:p>
            <a:r>
              <a:rPr lang="pt-BR" sz="2000" dirty="0"/>
              <a:t>          END DO</a:t>
            </a:r>
          </a:p>
          <a:p>
            <a:r>
              <a:rPr lang="pt-BR" sz="2000" dirty="0"/>
              <a:t>        END DO</a:t>
            </a:r>
          </a:p>
          <a:p>
            <a:r>
              <a:rPr lang="pt-BR" sz="2000" dirty="0"/>
              <a:t>      END DO</a:t>
            </a:r>
          </a:p>
          <a:p>
            <a:r>
              <a:rPr lang="pt-BR" sz="2000" dirty="0" smtClean="0"/>
              <a:t>The </a:t>
            </a:r>
            <a:r>
              <a:rPr lang="pt-BR" sz="2000" dirty="0"/>
              <a:t>loop </a:t>
            </a:r>
            <a:r>
              <a:rPr lang="pt-BR" sz="2000" dirty="0" err="1" smtClean="0"/>
              <a:t>nests</a:t>
            </a:r>
            <a:r>
              <a:rPr lang="pt-BR" sz="2000" dirty="0" smtClean="0"/>
              <a:t> </a:t>
            </a:r>
            <a:r>
              <a:rPr lang="pt-BR" sz="2000" dirty="0" err="1" smtClean="0"/>
              <a:t>initialize</a:t>
            </a:r>
            <a:r>
              <a:rPr lang="pt-BR" sz="2000" dirty="0" smtClean="0"/>
              <a:t> A </a:t>
            </a:r>
            <a:r>
              <a:rPr lang="pt-BR" sz="2000" dirty="0" err="1" smtClean="0"/>
              <a:t>and</a:t>
            </a:r>
            <a:r>
              <a:rPr lang="pt-BR" sz="2000" dirty="0" smtClean="0"/>
              <a:t> </a:t>
            </a:r>
            <a:r>
              <a:rPr lang="pt-BR" sz="2000" dirty="0" err="1" smtClean="0"/>
              <a:t>implement</a:t>
            </a:r>
            <a:r>
              <a:rPr lang="pt-BR" sz="2000" dirty="0" smtClean="0"/>
              <a:t>  </a:t>
            </a:r>
            <a:r>
              <a:rPr lang="pt-BR" sz="2000" dirty="0"/>
              <a:t>A = </a:t>
            </a:r>
            <a:r>
              <a:rPr lang="pt-BR" sz="2000" dirty="0" smtClean="0"/>
              <a:t>A + </a:t>
            </a:r>
            <a:r>
              <a:rPr lang="pt-BR" sz="2000" dirty="0" err="1" smtClean="0"/>
              <a:t>B</a:t>
            </a:r>
            <a:r>
              <a:rPr lang="pt-BR" sz="2000" dirty="0" smtClean="0"/>
              <a:t> </a:t>
            </a:r>
            <a:r>
              <a:rPr lang="pt-BR" sz="2000" dirty="0"/>
              <a:t>*</a:t>
            </a:r>
            <a:r>
              <a:rPr lang="pt-BR" sz="2000" dirty="0" smtClean="0"/>
              <a:t> </a:t>
            </a:r>
            <a:r>
              <a:rPr lang="pt-BR" sz="2000" dirty="0"/>
              <a:t>C.  </a:t>
            </a:r>
            <a:r>
              <a:rPr lang="pt-BR" sz="2000" dirty="0" smtClean="0"/>
              <a:t>The </a:t>
            </a:r>
            <a:r>
              <a:rPr lang="pt-BR" sz="2000" dirty="0" err="1"/>
              <a:t>K</a:t>
            </a:r>
            <a:r>
              <a:rPr lang="pt-BR" sz="2000" dirty="0"/>
              <a:t>-loop </a:t>
            </a:r>
            <a:r>
              <a:rPr lang="pt-BR" sz="2000" dirty="0" err="1"/>
              <a:t>performs</a:t>
            </a:r>
            <a:r>
              <a:rPr lang="pt-BR" sz="2000" dirty="0"/>
              <a:t> a </a:t>
            </a:r>
            <a:r>
              <a:rPr lang="pt-BR" sz="2000" dirty="0" err="1"/>
              <a:t>dot</a:t>
            </a:r>
            <a:r>
              <a:rPr lang="pt-BR" sz="2000" dirty="0"/>
              <a:t> </a:t>
            </a:r>
            <a:r>
              <a:rPr lang="pt-BR" sz="2000" dirty="0" err="1" smtClean="0"/>
              <a:t>product</a:t>
            </a:r>
            <a:r>
              <a:rPr lang="pt-BR" sz="2000" dirty="0" smtClean="0"/>
              <a:t>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the</a:t>
            </a:r>
            <a:r>
              <a:rPr lang="pt-BR" sz="2000" dirty="0"/>
              <a:t> </a:t>
            </a:r>
            <a:r>
              <a:rPr lang="pt-BR" sz="2000" dirty="0" err="1"/>
              <a:t>I-th</a:t>
            </a:r>
            <a:r>
              <a:rPr lang="pt-BR" sz="2000" dirty="0"/>
              <a:t> </a:t>
            </a:r>
            <a:r>
              <a:rPr lang="pt-BR" sz="2000" dirty="0" err="1"/>
              <a:t>row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matrix</a:t>
            </a:r>
            <a:r>
              <a:rPr lang="pt-BR" sz="2000" dirty="0"/>
              <a:t> </a:t>
            </a:r>
            <a:r>
              <a:rPr lang="pt-BR" sz="2000" dirty="0" err="1"/>
              <a:t>B</a:t>
            </a:r>
            <a:r>
              <a:rPr lang="pt-BR" sz="2000" dirty="0"/>
              <a:t>, </a:t>
            </a:r>
            <a:r>
              <a:rPr lang="pt-BR" sz="2000" dirty="0" err="1"/>
              <a:t>with</a:t>
            </a:r>
            <a:r>
              <a:rPr lang="pt-BR" sz="2000" dirty="0"/>
              <a:t> </a:t>
            </a:r>
            <a:r>
              <a:rPr lang="pt-BR" sz="2000" dirty="0" err="1"/>
              <a:t>the</a:t>
            </a:r>
            <a:r>
              <a:rPr lang="pt-BR" sz="2000" dirty="0"/>
              <a:t> J-</a:t>
            </a:r>
            <a:r>
              <a:rPr lang="pt-BR" sz="2000" dirty="0" err="1"/>
              <a:t>th</a:t>
            </a:r>
            <a:r>
              <a:rPr lang="pt-BR" sz="2000" dirty="0"/>
              <a:t> </a:t>
            </a:r>
            <a:r>
              <a:rPr lang="pt-BR" sz="2000" dirty="0" err="1"/>
              <a:t>column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matrix</a:t>
            </a:r>
            <a:r>
              <a:rPr lang="pt-BR" sz="2000" dirty="0"/>
              <a:t> C.</a:t>
            </a:r>
          </a:p>
          <a:p>
            <a:r>
              <a:rPr lang="pt-BR" sz="2000" dirty="0" err="1" smtClean="0"/>
              <a:t>Every</a:t>
            </a:r>
            <a:r>
              <a:rPr lang="pt-BR" sz="2000" dirty="0" smtClean="0"/>
              <a:t> </a:t>
            </a:r>
            <a:r>
              <a:rPr lang="pt-BR" sz="2000" dirty="0" err="1"/>
              <a:t>K</a:t>
            </a:r>
            <a:r>
              <a:rPr lang="pt-BR" sz="2000" dirty="0"/>
              <a:t>-</a:t>
            </a:r>
            <a:r>
              <a:rPr lang="pt-BR" sz="2000" dirty="0" smtClean="0"/>
              <a:t>loop </a:t>
            </a:r>
            <a:r>
              <a:rPr lang="pt-BR" sz="2000" dirty="0" err="1" smtClean="0"/>
              <a:t>iteration</a:t>
            </a:r>
            <a:r>
              <a:rPr lang="pt-BR" sz="2000" dirty="0" smtClean="0"/>
              <a:t> </a:t>
            </a:r>
            <a:r>
              <a:rPr lang="pt-BR" sz="2000" dirty="0" err="1" smtClean="0"/>
              <a:t>references</a:t>
            </a:r>
            <a:r>
              <a:rPr lang="pt-BR" sz="2000" dirty="0" smtClean="0"/>
              <a:t> </a:t>
            </a:r>
            <a:r>
              <a:rPr lang="pt-BR" sz="2000" dirty="0" err="1" smtClean="0"/>
              <a:t>an</a:t>
            </a:r>
            <a:r>
              <a:rPr lang="pt-BR" sz="2000" dirty="0" smtClean="0"/>
              <a:t> </a:t>
            </a:r>
            <a:r>
              <a:rPr lang="pt-BR" sz="2000" dirty="0" err="1" smtClean="0"/>
              <a:t>entire</a:t>
            </a:r>
            <a:r>
              <a:rPr lang="pt-BR" sz="2000" dirty="0" smtClean="0"/>
              <a:t> </a:t>
            </a:r>
            <a:r>
              <a:rPr lang="pt-BR" sz="2000" dirty="0" err="1" smtClean="0"/>
              <a:t>column</a:t>
            </a:r>
            <a:r>
              <a:rPr lang="pt-BR" sz="2000" dirty="0" smtClean="0"/>
              <a:t> </a:t>
            </a:r>
            <a:r>
              <a:rPr lang="pt-BR" sz="2000" dirty="0" err="1" smtClean="0"/>
              <a:t>of</a:t>
            </a:r>
            <a:r>
              <a:rPr lang="pt-BR" sz="2000" dirty="0" smtClean="0"/>
              <a:t> </a:t>
            </a:r>
            <a:r>
              <a:rPr lang="pt-BR" sz="2000" dirty="0" err="1" smtClean="0"/>
              <a:t>B</a:t>
            </a:r>
            <a:r>
              <a:rPr lang="pt-BR" sz="2000" dirty="0" smtClean="0"/>
              <a:t> </a:t>
            </a:r>
            <a:r>
              <a:rPr lang="pt-BR" sz="2000" dirty="0" err="1"/>
              <a:t>and</a:t>
            </a:r>
            <a:r>
              <a:rPr lang="pt-BR" sz="2000" dirty="0"/>
              <a:t> </a:t>
            </a:r>
            <a:r>
              <a:rPr lang="pt-BR" sz="2000" dirty="0" err="1" smtClean="0"/>
              <a:t>row</a:t>
            </a:r>
            <a:r>
              <a:rPr lang="pt-BR" sz="2000" dirty="0" smtClean="0"/>
              <a:t> </a:t>
            </a:r>
            <a:r>
              <a:rPr lang="pt-BR" sz="2000" dirty="0" err="1" smtClean="0"/>
              <a:t>of</a:t>
            </a:r>
            <a:r>
              <a:rPr lang="pt-BR" sz="2000" dirty="0" smtClean="0"/>
              <a:t> C</a:t>
            </a:r>
            <a:r>
              <a:rPr lang="pt-BR" sz="2000" dirty="0"/>
              <a:t>.</a:t>
            </a:r>
            <a:endParaRPr lang="en-US" sz="2000" dirty="0"/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3293527" y="2531528"/>
            <a:ext cx="1372277" cy="1367875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5105459" y="2539989"/>
            <a:ext cx="1372277" cy="1367875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6917391" y="2548450"/>
            <a:ext cx="1372277" cy="1367875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395127" y="2675461"/>
            <a:ext cx="3666066" cy="1168400"/>
            <a:chOff x="3556000" y="2810933"/>
            <a:chExt cx="3666066" cy="116840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3556000" y="2810933"/>
              <a:ext cx="1168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367866" y="2810933"/>
              <a:ext cx="1168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>
              <a:off x="6637866" y="3395133"/>
              <a:ext cx="1168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401701" y="2675461"/>
            <a:ext cx="3818472" cy="1168400"/>
            <a:chOff x="3555994" y="2810933"/>
            <a:chExt cx="3818472" cy="116840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3555994" y="2963333"/>
              <a:ext cx="1168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367866" y="2963333"/>
              <a:ext cx="1168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6790266" y="3395133"/>
              <a:ext cx="1168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403582" y="2675461"/>
            <a:ext cx="4707477" cy="1168400"/>
            <a:chOff x="3564455" y="2810933"/>
            <a:chExt cx="4707477" cy="11684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564455" y="3810027"/>
              <a:ext cx="1168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367866" y="3810027"/>
              <a:ext cx="1168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7687732" y="3395133"/>
              <a:ext cx="1168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709058" y="2971875"/>
            <a:ext cx="36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526198" y="2972935"/>
            <a:ext cx="34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711194" y="1041375"/>
            <a:ext cx="5766542" cy="2192886"/>
            <a:chOff x="872067" y="1176847"/>
            <a:chExt cx="5766542" cy="2192886"/>
          </a:xfrm>
        </p:grpSpPr>
        <p:sp>
          <p:nvSpPr>
            <p:cNvPr id="7" name="Rounded Rectangle 6"/>
            <p:cNvSpPr/>
            <p:nvPr/>
          </p:nvSpPr>
          <p:spPr>
            <a:xfrm>
              <a:off x="872067" y="1176847"/>
              <a:ext cx="3318933" cy="2192886"/>
            </a:xfrm>
            <a:prstGeom prst="roundRect">
              <a:avLst/>
            </a:prstGeom>
            <a:noFill/>
            <a:ln w="28575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33809" y="1557867"/>
              <a:ext cx="22048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</a:rPr>
                <a:t>Initialize A(I,J)</a:t>
              </a:r>
              <a:endParaRPr lang="en-US" sz="28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11188" y="3496799"/>
            <a:ext cx="7169248" cy="2192886"/>
            <a:chOff x="872061" y="3632271"/>
            <a:chExt cx="7169248" cy="2192886"/>
          </a:xfrm>
        </p:grpSpPr>
        <p:sp>
          <p:nvSpPr>
            <p:cNvPr id="22" name="Rounded Rectangle 21"/>
            <p:cNvSpPr/>
            <p:nvPr/>
          </p:nvSpPr>
          <p:spPr>
            <a:xfrm>
              <a:off x="872061" y="3632271"/>
              <a:ext cx="3674539" cy="2192886"/>
            </a:xfrm>
            <a:prstGeom prst="roundRect">
              <a:avLst/>
            </a:prstGeom>
            <a:noFill/>
            <a:ln w="28575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24400" y="4564390"/>
              <a:ext cx="33169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</a:rPr>
                <a:t>Perform multiply-add</a:t>
              </a:r>
              <a:endParaRPr lang="en-US" sz="2800" dirty="0">
                <a:solidFill>
                  <a:srgbClr val="008000"/>
                </a:solidFill>
              </a:endParaRPr>
            </a:p>
          </p:txBody>
        </p:sp>
      </p:grp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3C6A-BBE0-B94A-B791-E44AA6B2DA5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9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“block” a loop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1" y="1049844"/>
            <a:ext cx="85682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 block a single, </a:t>
            </a:r>
            <a:r>
              <a:rPr lang="en-US" sz="2000" dirty="0"/>
              <a:t>ordinary </a:t>
            </a:r>
            <a:r>
              <a:rPr lang="en-US" sz="2000" dirty="0" smtClean="0"/>
              <a:t>loop of N steps each of size 1:</a:t>
            </a:r>
            <a:endParaRPr lang="en-US" sz="2000" dirty="0"/>
          </a:p>
          <a:p>
            <a:endParaRPr lang="en-US" sz="2000" dirty="0"/>
          </a:p>
          <a:p>
            <a:r>
              <a:rPr lang="pt-BR" sz="2000" dirty="0"/>
              <a:t>      DO </a:t>
            </a:r>
            <a:r>
              <a:rPr lang="pt-BR" sz="2000" dirty="0" err="1"/>
              <a:t>I</a:t>
            </a:r>
            <a:r>
              <a:rPr lang="pt-BR" sz="2000" dirty="0"/>
              <a:t> = 1, </a:t>
            </a:r>
            <a:r>
              <a:rPr lang="pt-BR" sz="2000" dirty="0" smtClean="0"/>
              <a:t>N, 1		(</a:t>
            </a:r>
            <a:r>
              <a:rPr lang="pt-BR" sz="2000" dirty="0" err="1" smtClean="0"/>
              <a:t>Example</a:t>
            </a:r>
            <a:r>
              <a:rPr lang="pt-BR" sz="2000" dirty="0" smtClean="0"/>
              <a:t> </a:t>
            </a:r>
            <a:r>
              <a:rPr lang="pt-BR" sz="2000" dirty="0" err="1" smtClean="0"/>
              <a:t>here</a:t>
            </a:r>
            <a:r>
              <a:rPr lang="pt-BR" sz="2000" dirty="0" smtClean="0"/>
              <a:t> </a:t>
            </a:r>
            <a:r>
              <a:rPr lang="pt-BR" sz="2000" dirty="0" err="1" smtClean="0"/>
              <a:t>is</a:t>
            </a:r>
            <a:r>
              <a:rPr lang="pt-BR" sz="2000" dirty="0" smtClean="0"/>
              <a:t> FORTRAN </a:t>
            </a:r>
            <a:r>
              <a:rPr lang="pt-BR" sz="2000" dirty="0" err="1" smtClean="0"/>
              <a:t>where</a:t>
            </a:r>
            <a:r>
              <a:rPr lang="pt-BR" sz="2000" dirty="0" smtClean="0"/>
              <a:t> DO loop = FOR loop</a:t>
            </a:r>
            <a:endParaRPr lang="pt-BR" sz="2000" dirty="0"/>
          </a:p>
          <a:p>
            <a:r>
              <a:rPr lang="pt-BR" sz="2000" dirty="0"/>
              <a:t>        .......</a:t>
            </a:r>
            <a:r>
              <a:rPr lang="pt-BR" sz="2000" dirty="0" smtClean="0"/>
              <a:t>..</a:t>
            </a:r>
            <a:r>
              <a:rPr lang="pt-BR" sz="2000" dirty="0"/>
              <a:t>	</a:t>
            </a:r>
            <a:r>
              <a:rPr lang="pt-BR" sz="2000" dirty="0" smtClean="0"/>
              <a:t>			</a:t>
            </a:r>
            <a:r>
              <a:rPr lang="pt-BR" sz="2000" dirty="0" err="1"/>
              <a:t>r</a:t>
            </a:r>
            <a:r>
              <a:rPr lang="pt-BR" sz="2000" dirty="0" err="1" smtClean="0"/>
              <a:t>ather</a:t>
            </a:r>
            <a:r>
              <a:rPr lang="pt-BR" sz="2000" dirty="0" smtClean="0"/>
              <a:t> </a:t>
            </a:r>
            <a:r>
              <a:rPr lang="pt-BR" sz="2000" dirty="0" err="1" smtClean="0"/>
              <a:t>than</a:t>
            </a:r>
            <a:r>
              <a:rPr lang="pt-BR" sz="2000" dirty="0" smtClean="0"/>
              <a:t> </a:t>
            </a:r>
            <a:r>
              <a:rPr lang="pt-BR" sz="2000" dirty="0" err="1" smtClean="0"/>
              <a:t>the</a:t>
            </a:r>
            <a:r>
              <a:rPr lang="pt-BR" sz="2000" dirty="0" smtClean="0"/>
              <a:t> DO WHILE loop)</a:t>
            </a:r>
            <a:endParaRPr lang="pt-BR" sz="2000" dirty="0"/>
          </a:p>
          <a:p>
            <a:r>
              <a:rPr lang="pt-BR" sz="2000" dirty="0"/>
              <a:t>      END DO</a:t>
            </a:r>
          </a:p>
          <a:p>
            <a:endParaRPr lang="pt-BR" sz="2000" dirty="0"/>
          </a:p>
          <a:p>
            <a:r>
              <a:rPr lang="pt-BR" sz="2000" dirty="0" err="1" smtClean="0"/>
              <a:t>Replace</a:t>
            </a:r>
            <a:r>
              <a:rPr lang="pt-BR" sz="2000" dirty="0" smtClean="0"/>
              <a:t> it </a:t>
            </a:r>
            <a:r>
              <a:rPr lang="pt-BR" sz="2000" dirty="0" err="1" smtClean="0"/>
              <a:t>with</a:t>
            </a:r>
            <a:r>
              <a:rPr lang="pt-BR" sz="2000" dirty="0" smtClean="0"/>
              <a:t> </a:t>
            </a:r>
            <a:r>
              <a:rPr lang="pt-BR" sz="2000" dirty="0" err="1" smtClean="0"/>
              <a:t>nested</a:t>
            </a:r>
            <a:r>
              <a:rPr lang="pt-BR" sz="2000" dirty="0" smtClean="0"/>
              <a:t> loops </a:t>
            </a:r>
            <a:r>
              <a:rPr lang="pt-BR" sz="2000" dirty="0" err="1" smtClean="0"/>
              <a:t>where</a:t>
            </a:r>
            <a:r>
              <a:rPr lang="pt-BR" sz="2000" dirty="0" smtClean="0"/>
              <a:t> </a:t>
            </a:r>
            <a:r>
              <a:rPr lang="pt-BR" sz="2000" dirty="0" err="1" smtClean="0"/>
              <a:t>outer</a:t>
            </a:r>
            <a:r>
              <a:rPr lang="pt-BR" sz="2000" dirty="0" smtClean="0"/>
              <a:t> loop </a:t>
            </a:r>
            <a:r>
              <a:rPr lang="pt-BR" sz="2000" dirty="0" err="1" smtClean="0"/>
              <a:t>has</a:t>
            </a:r>
            <a:r>
              <a:rPr lang="pt-BR" sz="2000" dirty="0" smtClean="0"/>
              <a:t> ⎡N/IS⎤ </a:t>
            </a:r>
            <a:r>
              <a:rPr lang="pt-BR" sz="2000" dirty="0" err="1" smtClean="0"/>
              <a:t>iterations</a:t>
            </a:r>
            <a:r>
              <a:rPr lang="pt-BR" sz="2000" dirty="0" smtClean="0"/>
              <a:t> </a:t>
            </a:r>
            <a:r>
              <a:rPr lang="pt-BR" sz="2000" dirty="0"/>
              <a:t>&amp;</a:t>
            </a:r>
            <a:r>
              <a:rPr lang="pt-BR" sz="2000" dirty="0" smtClean="0"/>
              <a:t> </a:t>
            </a:r>
            <a:r>
              <a:rPr lang="pt-BR" sz="2000" dirty="0" err="1" smtClean="0"/>
              <a:t>inner</a:t>
            </a:r>
            <a:r>
              <a:rPr lang="pt-BR" sz="2000" dirty="0" smtClean="0"/>
              <a:t> loop </a:t>
            </a:r>
            <a:r>
              <a:rPr lang="pt-BR" sz="2000" dirty="0" err="1" smtClean="0"/>
              <a:t>iterates</a:t>
            </a:r>
            <a:r>
              <a:rPr lang="pt-BR" sz="2000" dirty="0" smtClean="0"/>
              <a:t> </a:t>
            </a:r>
            <a:r>
              <a:rPr lang="pt-BR" sz="2000" dirty="0" err="1" smtClean="0"/>
              <a:t>size</a:t>
            </a:r>
            <a:r>
              <a:rPr lang="pt-BR" sz="2000" dirty="0" smtClean="0"/>
              <a:t> 1 </a:t>
            </a:r>
            <a:r>
              <a:rPr lang="pt-BR" sz="2000" dirty="0" err="1" smtClean="0"/>
              <a:t>steps</a:t>
            </a:r>
            <a:r>
              <a:rPr lang="pt-BR" sz="2000" dirty="0" smtClean="0"/>
              <a:t> </a:t>
            </a:r>
            <a:r>
              <a:rPr lang="pt-BR" sz="2000" dirty="0" err="1" smtClean="0"/>
              <a:t>on</a:t>
            </a:r>
            <a:r>
              <a:rPr lang="pt-BR" sz="2000" dirty="0" smtClean="0"/>
              <a:t> ranges </a:t>
            </a:r>
            <a:r>
              <a:rPr lang="pt-BR" sz="2000" dirty="0" err="1" smtClean="0"/>
              <a:t>of</a:t>
            </a:r>
            <a:r>
              <a:rPr lang="pt-BR" sz="2000" dirty="0" smtClean="0"/>
              <a:t> </a:t>
            </a:r>
            <a:r>
              <a:rPr lang="pt-BR" sz="2000" dirty="0" err="1" smtClean="0"/>
              <a:t>size</a:t>
            </a:r>
            <a:r>
              <a:rPr lang="pt-BR" sz="2000" dirty="0" smtClean="0"/>
              <a:t> IS </a:t>
            </a:r>
            <a:r>
              <a:rPr lang="pt-BR" sz="2000" dirty="0" err="1" smtClean="0"/>
              <a:t>except</a:t>
            </a:r>
            <a:r>
              <a:rPr lang="pt-BR" sz="2000" dirty="0" smtClean="0"/>
              <a:t> final range </a:t>
            </a:r>
            <a:r>
              <a:rPr lang="pt-BR" sz="2000" dirty="0" err="1" smtClean="0"/>
              <a:t>of</a:t>
            </a:r>
            <a:r>
              <a:rPr lang="pt-BR" sz="2000" dirty="0" smtClean="0"/>
              <a:t> </a:t>
            </a:r>
            <a:r>
              <a:rPr lang="pt-BR" sz="2000" dirty="0" err="1" smtClean="0"/>
              <a:t>size</a:t>
            </a:r>
            <a:r>
              <a:rPr lang="pt-BR" sz="2000" dirty="0" smtClean="0"/>
              <a:t> N – IS*⎣N/IS⎦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      DO IT = 1, N, </a:t>
            </a:r>
            <a:r>
              <a:rPr lang="pt-BR" sz="2000" dirty="0" smtClean="0"/>
              <a:t>IS				(IS </a:t>
            </a:r>
            <a:r>
              <a:rPr lang="pt-BR" sz="2000" dirty="0" err="1" smtClean="0"/>
              <a:t>step</a:t>
            </a:r>
            <a:r>
              <a:rPr lang="pt-BR" sz="2000" dirty="0" smtClean="0"/>
              <a:t> </a:t>
            </a:r>
            <a:r>
              <a:rPr lang="pt-BR" sz="2000" dirty="0" err="1" smtClean="0"/>
              <a:t>size</a:t>
            </a:r>
            <a:r>
              <a:rPr lang="pt-BR" sz="2000" dirty="0" smtClean="0"/>
              <a:t>, </a:t>
            </a:r>
            <a:r>
              <a:rPr lang="pt-BR" sz="2000" dirty="0" err="1" smtClean="0"/>
              <a:t>iterate</a:t>
            </a:r>
            <a:r>
              <a:rPr lang="pt-BR" sz="2000" dirty="0" smtClean="0"/>
              <a:t> </a:t>
            </a:r>
            <a:r>
              <a:rPr lang="pt-BR" sz="2000" dirty="0" err="1" smtClean="0"/>
              <a:t>until</a:t>
            </a:r>
            <a:r>
              <a:rPr lang="pt-BR" sz="2000" dirty="0" smtClean="0"/>
              <a:t> IT &gt; N)</a:t>
            </a:r>
            <a:endParaRPr lang="pt-BR" sz="2000" dirty="0"/>
          </a:p>
          <a:p>
            <a:r>
              <a:rPr lang="pt-BR" sz="2000" dirty="0"/>
              <a:t>        DO </a:t>
            </a:r>
            <a:r>
              <a:rPr lang="pt-BR" sz="2000" dirty="0" err="1"/>
              <a:t>I</a:t>
            </a:r>
            <a:r>
              <a:rPr lang="pt-BR" sz="2000" dirty="0"/>
              <a:t> = IT , MIN(N, IT+IS-1</a:t>
            </a:r>
            <a:r>
              <a:rPr lang="pt-BR" sz="2000" dirty="0" smtClean="0"/>
              <a:t>), 1	</a:t>
            </a:r>
            <a:endParaRPr lang="pt-BR" sz="2000" dirty="0"/>
          </a:p>
          <a:p>
            <a:r>
              <a:rPr lang="pt-BR" sz="2000" dirty="0"/>
              <a:t>          .........................</a:t>
            </a:r>
          </a:p>
          <a:p>
            <a:r>
              <a:rPr lang="pt-BR" sz="2000" dirty="0"/>
              <a:t>        END DO</a:t>
            </a:r>
          </a:p>
          <a:p>
            <a:r>
              <a:rPr lang="pt-BR" sz="2000" dirty="0"/>
              <a:t>      END </a:t>
            </a:r>
            <a:r>
              <a:rPr lang="pt-BR" sz="2000" dirty="0" smtClean="0"/>
              <a:t>DO</a:t>
            </a:r>
          </a:p>
          <a:p>
            <a:endParaRPr lang="pt-BR" sz="2000" dirty="0"/>
          </a:p>
          <a:p>
            <a:r>
              <a:rPr lang="pt-BR" sz="2000" dirty="0" err="1"/>
              <a:t>O</a:t>
            </a:r>
            <a:r>
              <a:rPr lang="pt-BR" sz="2000" dirty="0" err="1" smtClean="0"/>
              <a:t>uter</a:t>
            </a:r>
            <a:r>
              <a:rPr lang="pt-BR" sz="2000" dirty="0" smtClean="0"/>
              <a:t> </a:t>
            </a:r>
            <a:r>
              <a:rPr lang="pt-BR" sz="2000" dirty="0"/>
              <a:t>loop </a:t>
            </a:r>
            <a:r>
              <a:rPr lang="pt-BR" sz="2000" dirty="0" err="1"/>
              <a:t>goes</a:t>
            </a:r>
            <a:r>
              <a:rPr lang="pt-BR" sz="2000" dirty="0"/>
              <a:t> over </a:t>
            </a:r>
            <a:r>
              <a:rPr lang="pt-BR" sz="2000" dirty="0" err="1"/>
              <a:t>the</a:t>
            </a:r>
            <a:r>
              <a:rPr lang="pt-BR" sz="2000" dirty="0"/>
              <a:t> "</a:t>
            </a:r>
            <a:r>
              <a:rPr lang="pt-BR" sz="2000" dirty="0" err="1"/>
              <a:t>blocks</a:t>
            </a:r>
            <a:r>
              <a:rPr lang="pt-BR" sz="2000" dirty="0"/>
              <a:t>", </a:t>
            </a:r>
            <a:r>
              <a:rPr lang="pt-BR" sz="2000" dirty="0" err="1" smtClean="0"/>
              <a:t>inner</a:t>
            </a:r>
            <a:r>
              <a:rPr lang="pt-BR" sz="2000" dirty="0" smtClean="0"/>
              <a:t> loop </a:t>
            </a:r>
            <a:r>
              <a:rPr lang="pt-BR" sz="2000" dirty="0" err="1" smtClean="0"/>
              <a:t>traverses</a:t>
            </a:r>
            <a:r>
              <a:rPr lang="pt-BR" sz="2000" dirty="0" smtClean="0"/>
              <a:t> </a:t>
            </a:r>
            <a:r>
              <a:rPr lang="pt-BR" sz="2000" dirty="0" err="1"/>
              <a:t>each</a:t>
            </a:r>
            <a:r>
              <a:rPr lang="pt-BR" sz="2000" dirty="0"/>
              <a:t> </a:t>
            </a:r>
            <a:r>
              <a:rPr lang="pt-BR" sz="2000" dirty="0" err="1" smtClean="0"/>
              <a:t>block</a:t>
            </a:r>
            <a:r>
              <a:rPr lang="pt-BR" sz="2000" dirty="0" smtClean="0"/>
              <a:t>.</a:t>
            </a:r>
          </a:p>
          <a:p>
            <a:r>
              <a:rPr lang="pt-BR" sz="2000" dirty="0" smtClean="0"/>
              <a:t>The </a:t>
            </a:r>
            <a:r>
              <a:rPr lang="pt-BR" sz="2000" dirty="0" err="1"/>
              <a:t>block</a:t>
            </a:r>
            <a:r>
              <a:rPr lang="pt-BR" sz="2000" dirty="0"/>
              <a:t> </a:t>
            </a:r>
            <a:r>
              <a:rPr lang="pt-BR" sz="2000" dirty="0" err="1" smtClean="0"/>
              <a:t>size</a:t>
            </a:r>
            <a:r>
              <a:rPr lang="pt-BR" sz="2000" dirty="0" smtClean="0"/>
              <a:t>, </a:t>
            </a:r>
            <a:r>
              <a:rPr lang="pt-BR" sz="2000" dirty="0"/>
              <a:t>IS, </a:t>
            </a:r>
            <a:r>
              <a:rPr lang="pt-BR" sz="2000" dirty="0" err="1"/>
              <a:t>should</a:t>
            </a:r>
            <a:r>
              <a:rPr lang="pt-BR" sz="2000" dirty="0"/>
              <a:t> </a:t>
            </a:r>
            <a:r>
              <a:rPr lang="pt-BR" sz="2000" dirty="0" err="1"/>
              <a:t>be</a:t>
            </a:r>
            <a:r>
              <a:rPr lang="pt-BR" sz="2000" dirty="0"/>
              <a:t> </a:t>
            </a:r>
            <a:r>
              <a:rPr lang="pt-BR" sz="2000" dirty="0" err="1" smtClean="0"/>
              <a:t>choosen</a:t>
            </a:r>
            <a:r>
              <a:rPr lang="pt-BR" sz="2000" dirty="0" smtClean="0"/>
              <a:t> </a:t>
            </a:r>
            <a:r>
              <a:rPr lang="pt-BR" sz="2000" dirty="0" err="1"/>
              <a:t>to</a:t>
            </a:r>
            <a:r>
              <a:rPr lang="pt-BR" sz="2000" dirty="0"/>
              <a:t> </a:t>
            </a:r>
            <a:r>
              <a:rPr lang="pt-BR" sz="2000" dirty="0" err="1"/>
              <a:t>fit</a:t>
            </a:r>
            <a:r>
              <a:rPr lang="pt-BR" sz="2000" dirty="0"/>
              <a:t> </a:t>
            </a:r>
            <a:r>
              <a:rPr lang="pt-BR" sz="2000" dirty="0" smtClean="0"/>
              <a:t>in cache </a:t>
            </a:r>
            <a:r>
              <a:rPr lang="pt-BR" sz="2000" dirty="0" err="1"/>
              <a:t>or</a:t>
            </a:r>
            <a:r>
              <a:rPr lang="pt-BR" sz="2000" dirty="0"/>
              <a:t> </a:t>
            </a:r>
            <a:r>
              <a:rPr lang="pt-BR" sz="2000" dirty="0" err="1" smtClean="0"/>
              <a:t>one</a:t>
            </a:r>
            <a:r>
              <a:rPr lang="pt-BR" sz="2000" dirty="0" smtClean="0"/>
              <a:t> </a:t>
            </a:r>
            <a:r>
              <a:rPr lang="pt-BR" sz="2000" dirty="0" err="1" smtClean="0"/>
              <a:t>page</a:t>
            </a:r>
            <a:endParaRPr lang="pt-BR" sz="2000" dirty="0" smtClean="0"/>
          </a:p>
          <a:p>
            <a:r>
              <a:rPr lang="pt-BR" sz="2000" dirty="0"/>
              <a:t> </a:t>
            </a:r>
            <a:r>
              <a:rPr lang="pt-BR" sz="2000" dirty="0" smtClean="0"/>
              <a:t> (</a:t>
            </a:r>
            <a:r>
              <a:rPr lang="pt-BR" sz="2000" dirty="0" err="1"/>
              <a:t>whichever</a:t>
            </a:r>
            <a:r>
              <a:rPr lang="pt-BR" sz="2000" dirty="0"/>
              <a:t> </a:t>
            </a:r>
            <a:r>
              <a:rPr lang="pt-BR" sz="2000" dirty="0" err="1"/>
              <a:t>is</a:t>
            </a:r>
            <a:r>
              <a:rPr lang="pt-BR" sz="2000" dirty="0"/>
              <a:t> </a:t>
            </a:r>
            <a:r>
              <a:rPr lang="pt-BR" sz="2000" dirty="0" err="1" smtClean="0"/>
              <a:t>smaller</a:t>
            </a:r>
            <a:r>
              <a:rPr lang="pt-BR" sz="2000" dirty="0" smtClean="0"/>
              <a:t> in total </a:t>
            </a:r>
            <a:r>
              <a:rPr lang="pt-BR" sz="2000" dirty="0" err="1" smtClean="0"/>
              <a:t>storage</a:t>
            </a:r>
            <a:r>
              <a:rPr lang="pt-BR" sz="2000" dirty="0" smtClean="0"/>
              <a:t> </a:t>
            </a:r>
            <a:r>
              <a:rPr lang="pt-BR" sz="2000" dirty="0" err="1" smtClean="0"/>
              <a:t>size</a:t>
            </a:r>
            <a:r>
              <a:rPr lang="pt-BR" sz="2000" dirty="0" smtClean="0"/>
              <a:t>)</a:t>
            </a:r>
            <a:r>
              <a:rPr lang="pt-BR" sz="2000" dirty="0"/>
              <a:t>. </a:t>
            </a:r>
            <a:endParaRPr lang="en-US" sz="2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09837" y="4763917"/>
            <a:ext cx="4803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84657" y="4764977"/>
            <a:ext cx="4803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259477" y="4766037"/>
            <a:ext cx="4803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734297" y="4767097"/>
            <a:ext cx="4803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09117" y="4768157"/>
            <a:ext cx="4803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83937" y="4769217"/>
            <a:ext cx="4803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158757" y="4770277"/>
            <a:ext cx="4803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633577" y="4771337"/>
            <a:ext cx="4803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108397" y="4770277"/>
            <a:ext cx="281159" cy="2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18730" y="2548465"/>
            <a:ext cx="40708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3C6A-BBE0-B94A-B791-E44AA6B2DA5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1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61"/>
            <a:ext cx="8229600" cy="830915"/>
          </a:xfrm>
        </p:spPr>
        <p:txBody>
          <a:bodyPr/>
          <a:lstStyle/>
          <a:p>
            <a:pPr algn="l"/>
            <a:r>
              <a:rPr lang="en-US" dirty="0" smtClean="0"/>
              <a:t>Blocking, visually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9528" y="3967148"/>
            <a:ext cx="82973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Data accesses are to 3 </a:t>
            </a:r>
            <a:r>
              <a:rPr lang="en-US" sz="2000" dirty="0" err="1" smtClean="0"/>
              <a:t>subarrays</a:t>
            </a:r>
            <a:r>
              <a:rPr lang="en-US" sz="2000" dirty="0" smtClean="0"/>
              <a:t>, of sizes IS*JS, IS*KS, and KS*JS, chosen to fit within cache or a page, minimizing misses.</a:t>
            </a:r>
            <a:endParaRPr lang="en-US" sz="2000" dirty="0"/>
          </a:p>
          <a:p>
            <a:pPr>
              <a:lnSpc>
                <a:spcPts val="1180"/>
              </a:lnSpc>
            </a:pPr>
            <a:endParaRPr lang="en-US" sz="2000" dirty="0"/>
          </a:p>
          <a:p>
            <a:r>
              <a:rPr lang="en-US" sz="2000" dirty="0" smtClean="0"/>
              <a:t>This </a:t>
            </a:r>
            <a:r>
              <a:rPr lang="en-US" sz="2000" dirty="0"/>
              <a:t>loop nest </a:t>
            </a:r>
            <a:r>
              <a:rPr lang="en-US" sz="2000" dirty="0" smtClean="0"/>
              <a:t>maximizes using </a:t>
            </a:r>
            <a:r>
              <a:rPr lang="en-US" sz="2000" dirty="0"/>
              <a:t>data </a:t>
            </a:r>
            <a:r>
              <a:rPr lang="en-US" sz="2000" dirty="0" smtClean="0"/>
              <a:t>already paged in and already in cache at the expense of more program overhead for loop initializing and control.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0000FF"/>
                </a:solidFill>
              </a:rPr>
              <a:t>Q:  Can this extra overhead be amortized?</a:t>
            </a:r>
          </a:p>
          <a:p>
            <a:pPr>
              <a:lnSpc>
                <a:spcPts val="1180"/>
              </a:lnSpc>
            </a:pPr>
            <a:endParaRPr lang="en-US" sz="2000" dirty="0"/>
          </a:p>
          <a:p>
            <a:r>
              <a:rPr lang="en-US" sz="2000" dirty="0" smtClean="0"/>
              <a:t>Answer for IBM </a:t>
            </a:r>
            <a:r>
              <a:rPr lang="en-US" sz="2000" dirty="0" err="1" smtClean="0"/>
              <a:t>Powerstation</a:t>
            </a:r>
            <a:r>
              <a:rPr lang="en-US" sz="2000" dirty="0" smtClean="0"/>
              <a:t> 550:  Yes!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063082" y="257697"/>
            <a:ext cx="356667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DO IT = 1, N, IS</a:t>
            </a:r>
          </a:p>
          <a:p>
            <a:r>
              <a:rPr lang="pt-BR" dirty="0"/>
              <a:t> </a:t>
            </a:r>
            <a:r>
              <a:rPr lang="pt-BR" dirty="0" smtClean="0"/>
              <a:t>DO </a:t>
            </a:r>
            <a:r>
              <a:rPr lang="pt-BR" dirty="0"/>
              <a:t>JT = 1, N, JS</a:t>
            </a:r>
          </a:p>
          <a:p>
            <a:r>
              <a:rPr lang="pt-BR" dirty="0"/>
              <a:t> </a:t>
            </a:r>
            <a:r>
              <a:rPr lang="pt-BR" dirty="0" smtClean="0"/>
              <a:t>DO </a:t>
            </a:r>
            <a:r>
              <a:rPr lang="pt-BR" dirty="0"/>
              <a:t>KT = 1, N, KS</a:t>
            </a:r>
          </a:p>
          <a:p>
            <a:r>
              <a:rPr lang="pt-BR" dirty="0"/>
              <a:t>        DO </a:t>
            </a:r>
            <a:r>
              <a:rPr lang="pt-BR" dirty="0" err="1"/>
              <a:t>I</a:t>
            </a:r>
            <a:r>
              <a:rPr lang="pt-BR" dirty="0"/>
              <a:t> = IT, MIN(N, IT+IS-1)</a:t>
            </a:r>
          </a:p>
          <a:p>
            <a:r>
              <a:rPr lang="pt-BR" dirty="0"/>
              <a:t>        DO J = JT, MIN(N, JT+JS-1)</a:t>
            </a:r>
          </a:p>
          <a:p>
            <a:r>
              <a:rPr lang="pt-BR" dirty="0"/>
              <a:t>        DO </a:t>
            </a:r>
            <a:r>
              <a:rPr lang="pt-BR" dirty="0" err="1"/>
              <a:t>K</a:t>
            </a:r>
            <a:r>
              <a:rPr lang="pt-BR" dirty="0"/>
              <a:t> = KT, MIN(N, KT+KS-1)</a:t>
            </a:r>
          </a:p>
          <a:p>
            <a:r>
              <a:rPr lang="pt-BR" dirty="0"/>
              <a:t> </a:t>
            </a:r>
            <a:r>
              <a:rPr lang="pt-BR" dirty="0" smtClean="0"/>
              <a:t>              </a:t>
            </a:r>
            <a:r>
              <a:rPr lang="pt-BR" dirty="0">
                <a:solidFill>
                  <a:srgbClr val="0000FF"/>
                </a:solidFill>
              </a:rPr>
              <a:t>A(I,J) = A(I,J) + </a:t>
            </a:r>
            <a:r>
              <a:rPr lang="pt-BR" dirty="0" err="1">
                <a:solidFill>
                  <a:srgbClr val="0000FF"/>
                </a:solidFill>
              </a:rPr>
              <a:t>B</a:t>
            </a:r>
            <a:r>
              <a:rPr lang="pt-BR" dirty="0">
                <a:solidFill>
                  <a:srgbClr val="0000FF"/>
                </a:solidFill>
              </a:rPr>
              <a:t>(I,K) * C(K,J)</a:t>
            </a:r>
          </a:p>
          <a:p>
            <a:r>
              <a:rPr lang="pt-BR" dirty="0"/>
              <a:t>        END DO</a:t>
            </a:r>
          </a:p>
          <a:p>
            <a:r>
              <a:rPr lang="pt-BR" dirty="0"/>
              <a:t>        END DO</a:t>
            </a:r>
          </a:p>
          <a:p>
            <a:r>
              <a:rPr lang="pt-BR" dirty="0"/>
              <a:t>        END DO</a:t>
            </a:r>
          </a:p>
          <a:p>
            <a:r>
              <a:rPr lang="pt-BR" dirty="0"/>
              <a:t> </a:t>
            </a:r>
            <a:r>
              <a:rPr lang="pt-BR" dirty="0" smtClean="0"/>
              <a:t>END </a:t>
            </a:r>
            <a:r>
              <a:rPr lang="pt-BR" dirty="0"/>
              <a:t>DO</a:t>
            </a:r>
          </a:p>
          <a:p>
            <a:r>
              <a:rPr lang="pt-BR" dirty="0"/>
              <a:t> </a:t>
            </a:r>
            <a:r>
              <a:rPr lang="pt-BR" dirty="0" smtClean="0"/>
              <a:t>END </a:t>
            </a:r>
            <a:r>
              <a:rPr lang="pt-BR" dirty="0"/>
              <a:t>DO</a:t>
            </a:r>
          </a:p>
          <a:p>
            <a:r>
              <a:rPr lang="pt-BR" dirty="0"/>
              <a:t> </a:t>
            </a:r>
            <a:r>
              <a:rPr lang="pt-BR" dirty="0" smtClean="0"/>
              <a:t>END </a:t>
            </a:r>
            <a:r>
              <a:rPr lang="pt-BR" dirty="0"/>
              <a:t>DO</a:t>
            </a:r>
            <a:endParaRPr lang="en-US" dirty="0"/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112820" y="1424440"/>
            <a:ext cx="1372277" cy="1367875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1924752" y="1432901"/>
            <a:ext cx="1372277" cy="1367875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3736684" y="1441362"/>
            <a:ext cx="1372277" cy="1367875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528351" y="1864787"/>
            <a:ext cx="36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3345491" y="1865847"/>
            <a:ext cx="34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19934" y="1526558"/>
            <a:ext cx="2372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20994" y="1672378"/>
            <a:ext cx="2372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043654" y="1527618"/>
            <a:ext cx="2372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043654" y="1660123"/>
            <a:ext cx="2372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4013862" y="1610928"/>
            <a:ext cx="2372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3884976" y="1611988"/>
            <a:ext cx="2372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3773024" y="1613048"/>
            <a:ext cx="2372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4139801" y="1613048"/>
            <a:ext cx="2372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94533" y="1466894"/>
            <a:ext cx="279594" cy="46350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001326" y="1466894"/>
            <a:ext cx="279594" cy="46350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5400000">
            <a:off x="3929367" y="1342196"/>
            <a:ext cx="279594" cy="54847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33207" y="1458421"/>
            <a:ext cx="279594" cy="46350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40000" y="1466888"/>
            <a:ext cx="279594" cy="46350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5400000">
            <a:off x="3929361" y="1672403"/>
            <a:ext cx="279594" cy="54847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3C6A-BBE0-B94A-B791-E44AA6B2DA5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r>
              <a:rPr lang="en-US" dirty="0" smtClean="0">
                <a:solidFill>
                  <a:srgbClr val="FF0000"/>
                </a:solidFill>
              </a:rPr>
              <a:t>fallacies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382343" cy="492481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Fallacy:  Observed performance, aka actual performance, tracks peak performance</a:t>
            </a:r>
          </a:p>
          <a:p>
            <a:r>
              <a:rPr lang="en-US" dirty="0" smtClean="0"/>
              <a:t>Vendors may tout </a:t>
            </a:r>
            <a:r>
              <a:rPr lang="en-US" dirty="0" smtClean="0">
                <a:solidFill>
                  <a:srgbClr val="0432FF"/>
                </a:solidFill>
              </a:rPr>
              <a:t>peak performance</a:t>
            </a:r>
            <a:r>
              <a:rPr lang="en-US" dirty="0" smtClean="0"/>
              <a:t>; our </a:t>
            </a:r>
            <a:r>
              <a:rPr lang="en-US" dirty="0" err="1" smtClean="0"/>
              <a:t>cmputer</a:t>
            </a:r>
            <a:r>
              <a:rPr lang="en-US" dirty="0" smtClean="0"/>
              <a:t> performs as high as this value.</a:t>
            </a:r>
          </a:p>
          <a:p>
            <a:r>
              <a:rPr lang="en-US" dirty="0" smtClean="0"/>
              <a:t>Humorous translation:  “</a:t>
            </a:r>
            <a:r>
              <a:rPr lang="en-US" dirty="0" smtClean="0">
                <a:solidFill>
                  <a:srgbClr val="009051"/>
                </a:solidFill>
              </a:rPr>
              <a:t>Peak performance is the performance level the computer is guaranteed not to exceed.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Gap between peak and observed performance is typically greater than a factor of 10; very poor tracking of peak by observed is typical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r>
              <a:rPr lang="en-US" dirty="0" smtClean="0">
                <a:solidFill>
                  <a:srgbClr val="FF0000"/>
                </a:solidFill>
              </a:rPr>
              <a:t>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Pitfall:  Falling prey to Amdahl’s Law</a:t>
            </a:r>
          </a:p>
          <a:p>
            <a:r>
              <a:rPr lang="en-US" dirty="0" smtClean="0"/>
              <a:t>We know Amdahl’s Law, yet we might expend a lot of effort optimizing some aspect of a system before we think to measure the frequency of usage of that aspect (to determine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e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igure-6.9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5"/>
          <a:stretch/>
        </p:blipFill>
        <p:spPr>
          <a:xfrm>
            <a:off x="2184400" y="1886605"/>
            <a:ext cx="4465782" cy="26797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0" y="130707"/>
            <a:ext cx="8240861" cy="745196"/>
          </a:xfrm>
        </p:spPr>
        <p:txBody>
          <a:bodyPr>
            <a:noAutofit/>
          </a:bodyPr>
          <a:lstStyle/>
          <a:p>
            <a:r>
              <a:rPr lang="en-US" sz="3200" dirty="0" smtClean="0"/>
              <a:t>Testing hardware after manufacture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3712"/>
            <a:ext cx="8229600" cy="542154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How do you test the hardware in a processor chip for correctness before selling it?</a:t>
            </a:r>
            <a:br>
              <a:rPr lang="en-US" sz="2400" dirty="0" smtClean="0"/>
            </a:b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There are 2</a:t>
            </a:r>
            <a:r>
              <a:rPr lang="en-US" sz="2400" baseline="30000" dirty="0" smtClean="0"/>
              <a:t>32</a:t>
            </a:r>
            <a:r>
              <a:rPr lang="en-US" sz="2400" dirty="0" smtClean="0"/>
              <a:t> x 2</a:t>
            </a:r>
            <a:r>
              <a:rPr lang="en-US" sz="2400" baseline="30000" dirty="0" smtClean="0"/>
              <a:t>32</a:t>
            </a:r>
            <a:r>
              <a:rPr lang="en-US" sz="2400" dirty="0" smtClean="0"/>
              <a:t> distinct inputs for just the integer adder circuit within the ALU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At 4 Giga-tests/sec testing all possible integer adder inputs would take 4 Giga-seconds = 130 years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A (much) better way is needed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5221851" y="3052450"/>
            <a:ext cx="397933" cy="804334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1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challenges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86830" y="1025297"/>
            <a:ext cx="8247965" cy="528562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Number of tests </a:t>
            </a:r>
            <a:r>
              <a:rPr lang="en-US" sz="2400" dirty="0" smtClean="0"/>
              <a:t>needed to </a:t>
            </a:r>
            <a:r>
              <a:rPr lang="en-US" sz="2400" dirty="0"/>
              <a:t>cover essential combinations of input data values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Delivering test patterns deep into the circuit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“Deep” gates and latches are </a:t>
            </a:r>
            <a:r>
              <a:rPr lang="en-US" sz="2000" dirty="0" smtClean="0"/>
              <a:t>those distant </a:t>
            </a:r>
            <a:r>
              <a:rPr lang="en-US" sz="2000" dirty="0"/>
              <a:t>from chip I/O pins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Examining (outputting) </a:t>
            </a:r>
            <a:r>
              <a:rPr lang="en-US" sz="2000" dirty="0"/>
              <a:t>test results from deep circuitry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Circuits on the paths to chip output pins will impose their own function on top of test results; can deep result be inferred?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Sequential circuits must be tested on data </a:t>
            </a:r>
            <a:r>
              <a:rPr lang="en-US" sz="2400" dirty="0" smtClean="0"/>
              <a:t>sequences, not independent input instances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Every </a:t>
            </a:r>
            <a:r>
              <a:rPr lang="en-US" sz="2400" dirty="0" smtClean="0"/>
              <a:t>micro-second </a:t>
            </a:r>
            <a:r>
              <a:rPr lang="en-US" sz="2400" dirty="0"/>
              <a:t>spent testing adds to </a:t>
            </a:r>
            <a:r>
              <a:rPr lang="en-US" sz="2400" dirty="0" smtClean="0"/>
              <a:t>the cost of manufacturing a chip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How </a:t>
            </a:r>
            <a:r>
              <a:rPr lang="en-US" sz="2400" dirty="0"/>
              <a:t>to expose faults anywhere in the entire circuit using a manageable number of quick tests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5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figure-6.9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98"/>
          <a:stretch/>
        </p:blipFill>
        <p:spPr>
          <a:xfrm>
            <a:off x="1537086" y="2946699"/>
            <a:ext cx="6317376" cy="370744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15560" y="3844416"/>
            <a:ext cx="5654250" cy="2771983"/>
            <a:chOff x="2015560" y="3844416"/>
            <a:chExt cx="5654250" cy="2771983"/>
          </a:xfrm>
        </p:grpSpPr>
        <p:sp>
          <p:nvSpPr>
            <p:cNvPr id="5" name="Frame 4"/>
            <p:cNvSpPr/>
            <p:nvPr/>
          </p:nvSpPr>
          <p:spPr>
            <a:xfrm>
              <a:off x="2015560" y="3844416"/>
              <a:ext cx="196544" cy="1277490"/>
            </a:xfrm>
            <a:prstGeom prst="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Frame 5"/>
            <p:cNvSpPr/>
            <p:nvPr/>
          </p:nvSpPr>
          <p:spPr>
            <a:xfrm>
              <a:off x="3958162" y="4546413"/>
              <a:ext cx="196544" cy="2069986"/>
            </a:xfrm>
            <a:prstGeom prst="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Frame 6"/>
            <p:cNvSpPr/>
            <p:nvPr/>
          </p:nvSpPr>
          <p:spPr>
            <a:xfrm>
              <a:off x="5348028" y="4216257"/>
              <a:ext cx="196544" cy="2069986"/>
            </a:xfrm>
            <a:prstGeom prst="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Frame 7"/>
            <p:cNvSpPr/>
            <p:nvPr/>
          </p:nvSpPr>
          <p:spPr>
            <a:xfrm>
              <a:off x="6465770" y="4226026"/>
              <a:ext cx="196544" cy="2069986"/>
            </a:xfrm>
            <a:prstGeom prst="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Frame 10"/>
            <p:cNvSpPr/>
            <p:nvPr/>
          </p:nvSpPr>
          <p:spPr>
            <a:xfrm>
              <a:off x="7473266" y="4217477"/>
              <a:ext cx="196544" cy="2069986"/>
            </a:xfrm>
            <a:prstGeom prst="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79"/>
            <a:ext cx="8229600" cy="809095"/>
          </a:xfrm>
        </p:spPr>
        <p:txBody>
          <a:bodyPr>
            <a:normAutofit/>
          </a:bodyPr>
          <a:lstStyle/>
          <a:p>
            <a:r>
              <a:rPr lang="en-US" dirty="0" smtClean="0"/>
              <a:t>Idea: Test port and scan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32942"/>
            <a:ext cx="8610600" cy="5313363"/>
          </a:xfrm>
        </p:spPr>
        <p:txBody>
          <a:bodyPr/>
          <a:lstStyle/>
          <a:p>
            <a:r>
              <a:rPr lang="en-US" dirty="0" smtClean="0"/>
              <a:t>Link all registers into one giant </a:t>
            </a:r>
            <a:r>
              <a:rPr lang="en-US" b="1" i="1" dirty="0" smtClean="0"/>
              <a:t>shift register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1) Shift in (load) a desired test pattern, 2) clock once to test each stage of logic, 3) shift out result to examine for correctness, 4) repeat with new test until done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250462" y="3313526"/>
            <a:ext cx="6966438" cy="3480974"/>
          </a:xfrm>
          <a:custGeom>
            <a:avLst/>
            <a:gdLst>
              <a:gd name="connsiteX0" fmla="*/ 0 w 7061200"/>
              <a:gd name="connsiteY0" fmla="*/ 51974 h 3480974"/>
              <a:gd name="connsiteX1" fmla="*/ 0 w 7061200"/>
              <a:gd name="connsiteY1" fmla="*/ 51974 h 3480974"/>
              <a:gd name="connsiteX2" fmla="*/ 584200 w 7061200"/>
              <a:gd name="connsiteY2" fmla="*/ 26574 h 3480974"/>
              <a:gd name="connsiteX3" fmla="*/ 660400 w 7061200"/>
              <a:gd name="connsiteY3" fmla="*/ 77374 h 3480974"/>
              <a:gd name="connsiteX4" fmla="*/ 774700 w 7061200"/>
              <a:gd name="connsiteY4" fmla="*/ 153574 h 3480974"/>
              <a:gd name="connsiteX5" fmla="*/ 812800 w 7061200"/>
              <a:gd name="connsiteY5" fmla="*/ 178974 h 3480974"/>
              <a:gd name="connsiteX6" fmla="*/ 850900 w 7061200"/>
              <a:gd name="connsiteY6" fmla="*/ 217074 h 3480974"/>
              <a:gd name="connsiteX7" fmla="*/ 889000 w 7061200"/>
              <a:gd name="connsiteY7" fmla="*/ 229774 h 3480974"/>
              <a:gd name="connsiteX8" fmla="*/ 889000 w 7061200"/>
              <a:gd name="connsiteY8" fmla="*/ 496474 h 3480974"/>
              <a:gd name="connsiteX9" fmla="*/ 876300 w 7061200"/>
              <a:gd name="connsiteY9" fmla="*/ 1791874 h 3480974"/>
              <a:gd name="connsiteX10" fmla="*/ 876300 w 7061200"/>
              <a:gd name="connsiteY10" fmla="*/ 3011074 h 3480974"/>
              <a:gd name="connsiteX11" fmla="*/ 1473200 w 7061200"/>
              <a:gd name="connsiteY11" fmla="*/ 3480974 h 3480974"/>
              <a:gd name="connsiteX12" fmla="*/ 2844800 w 7061200"/>
              <a:gd name="connsiteY12" fmla="*/ 3468274 h 3480974"/>
              <a:gd name="connsiteX13" fmla="*/ 2844800 w 7061200"/>
              <a:gd name="connsiteY13" fmla="*/ 966374 h 3480974"/>
              <a:gd name="connsiteX14" fmla="*/ 3225800 w 7061200"/>
              <a:gd name="connsiteY14" fmla="*/ 267874 h 3480974"/>
              <a:gd name="connsiteX15" fmla="*/ 3924300 w 7061200"/>
              <a:gd name="connsiteY15" fmla="*/ 255174 h 3480974"/>
              <a:gd name="connsiteX16" fmla="*/ 4267200 w 7061200"/>
              <a:gd name="connsiteY16" fmla="*/ 750474 h 3480974"/>
              <a:gd name="connsiteX17" fmla="*/ 4254500 w 7061200"/>
              <a:gd name="connsiteY17" fmla="*/ 3201574 h 3480974"/>
              <a:gd name="connsiteX18" fmla="*/ 4838700 w 7061200"/>
              <a:gd name="connsiteY18" fmla="*/ 3366674 h 3480974"/>
              <a:gd name="connsiteX19" fmla="*/ 5372100 w 7061200"/>
              <a:gd name="connsiteY19" fmla="*/ 3036474 h 3480974"/>
              <a:gd name="connsiteX20" fmla="*/ 5410200 w 7061200"/>
              <a:gd name="connsiteY20" fmla="*/ 674274 h 3480974"/>
              <a:gd name="connsiteX21" fmla="*/ 5956300 w 7061200"/>
              <a:gd name="connsiteY21" fmla="*/ 432974 h 3480974"/>
              <a:gd name="connsiteX22" fmla="*/ 6400800 w 7061200"/>
              <a:gd name="connsiteY22" fmla="*/ 737774 h 3480974"/>
              <a:gd name="connsiteX23" fmla="*/ 6400800 w 7061200"/>
              <a:gd name="connsiteY23" fmla="*/ 3163474 h 3480974"/>
              <a:gd name="connsiteX24" fmla="*/ 7061200 w 7061200"/>
              <a:gd name="connsiteY24" fmla="*/ 3150774 h 3480974"/>
              <a:gd name="connsiteX25" fmla="*/ 7061200 w 7061200"/>
              <a:gd name="connsiteY25" fmla="*/ 3150774 h 3480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061200" h="3480974">
                <a:moveTo>
                  <a:pt x="0" y="51974"/>
                </a:moveTo>
                <a:lnTo>
                  <a:pt x="0" y="51974"/>
                </a:lnTo>
                <a:cubicBezTo>
                  <a:pt x="362248" y="-20476"/>
                  <a:pt x="167911" y="-5448"/>
                  <a:pt x="584200" y="26574"/>
                </a:cubicBezTo>
                <a:cubicBezTo>
                  <a:pt x="657066" y="50863"/>
                  <a:pt x="589051" y="21880"/>
                  <a:pt x="660400" y="77374"/>
                </a:cubicBezTo>
                <a:lnTo>
                  <a:pt x="774700" y="153574"/>
                </a:lnTo>
                <a:cubicBezTo>
                  <a:pt x="787400" y="162041"/>
                  <a:pt x="802007" y="168181"/>
                  <a:pt x="812800" y="178974"/>
                </a:cubicBezTo>
                <a:cubicBezTo>
                  <a:pt x="825500" y="191674"/>
                  <a:pt x="835956" y="207111"/>
                  <a:pt x="850900" y="217074"/>
                </a:cubicBezTo>
                <a:cubicBezTo>
                  <a:pt x="862039" y="224500"/>
                  <a:pt x="887191" y="216510"/>
                  <a:pt x="889000" y="229774"/>
                </a:cubicBezTo>
                <a:cubicBezTo>
                  <a:pt x="901012" y="317859"/>
                  <a:pt x="889000" y="407574"/>
                  <a:pt x="889000" y="496474"/>
                </a:cubicBezTo>
                <a:lnTo>
                  <a:pt x="876300" y="1791874"/>
                </a:lnTo>
                <a:lnTo>
                  <a:pt x="876300" y="3011074"/>
                </a:lnTo>
                <a:lnTo>
                  <a:pt x="1473200" y="3480974"/>
                </a:lnTo>
                <a:lnTo>
                  <a:pt x="2844800" y="3468274"/>
                </a:lnTo>
                <a:lnTo>
                  <a:pt x="2844800" y="966374"/>
                </a:lnTo>
                <a:lnTo>
                  <a:pt x="3225800" y="267874"/>
                </a:lnTo>
                <a:lnTo>
                  <a:pt x="3924300" y="255174"/>
                </a:lnTo>
                <a:lnTo>
                  <a:pt x="4267200" y="750474"/>
                </a:lnTo>
                <a:cubicBezTo>
                  <a:pt x="4262967" y="1567507"/>
                  <a:pt x="4258733" y="2384541"/>
                  <a:pt x="4254500" y="3201574"/>
                </a:cubicBezTo>
                <a:lnTo>
                  <a:pt x="4838700" y="3366674"/>
                </a:lnTo>
                <a:lnTo>
                  <a:pt x="5372100" y="3036474"/>
                </a:lnTo>
                <a:lnTo>
                  <a:pt x="5410200" y="674274"/>
                </a:lnTo>
                <a:lnTo>
                  <a:pt x="5956300" y="432974"/>
                </a:lnTo>
                <a:lnTo>
                  <a:pt x="6400800" y="737774"/>
                </a:lnTo>
                <a:lnTo>
                  <a:pt x="6400800" y="3163474"/>
                </a:lnTo>
                <a:lnTo>
                  <a:pt x="7061200" y="3150774"/>
                </a:lnTo>
                <a:lnTo>
                  <a:pt x="7061200" y="3150774"/>
                </a:lnTo>
              </a:path>
            </a:pathLst>
          </a:custGeom>
          <a:ln w="76200" cmpd="sng">
            <a:solidFill>
              <a:srgbClr val="FF66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81000" y="3034126"/>
            <a:ext cx="8716851" cy="3755701"/>
            <a:chOff x="381000" y="3034126"/>
            <a:chExt cx="8716851" cy="3755701"/>
          </a:xfrm>
        </p:grpSpPr>
        <p:sp>
          <p:nvSpPr>
            <p:cNvPr id="13" name="TextBox 12"/>
            <p:cNvSpPr txBox="1"/>
            <p:nvPr/>
          </p:nvSpPr>
          <p:spPr>
            <a:xfrm>
              <a:off x="381000" y="3034126"/>
              <a:ext cx="1156086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 pin</a:t>
              </a:r>
            </a:p>
            <a:p>
              <a:r>
                <a:rPr lang="en-US" sz="2400" dirty="0" smtClean="0"/>
                <a:t>serial in</a:t>
              </a:r>
            </a:p>
            <a:p>
              <a:r>
                <a:rPr lang="en-US" sz="2400" dirty="0" smtClean="0"/>
                <a:t>port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47000" y="5589499"/>
              <a:ext cx="1350851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 pin</a:t>
              </a:r>
            </a:p>
            <a:p>
              <a:r>
                <a:rPr lang="en-US" sz="2400" dirty="0" smtClean="0"/>
                <a:t>serial out</a:t>
              </a:r>
            </a:p>
            <a:p>
              <a:r>
                <a:rPr lang="en-US" sz="2400" dirty="0" smtClean="0"/>
                <a:t>         port</a:t>
              </a:r>
              <a:endParaRPr lang="en-US" sz="2400" dirty="0"/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5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 coverage and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247965" cy="5334068"/>
          </a:xfrm>
        </p:spPr>
        <p:txBody>
          <a:bodyPr/>
          <a:lstStyle/>
          <a:p>
            <a:r>
              <a:rPr lang="en-US" dirty="0" smtClean="0"/>
              <a:t>Final exam covers</a:t>
            </a:r>
          </a:p>
          <a:p>
            <a:pPr lvl="1"/>
            <a:r>
              <a:rPr lang="en-US" dirty="0" smtClean="0"/>
              <a:t>Textbook chapters 1 through 22</a:t>
            </a:r>
          </a:p>
          <a:p>
            <a:pPr lvl="1"/>
            <a:r>
              <a:rPr lang="en-US" dirty="0" smtClean="0"/>
              <a:t>All lectures</a:t>
            </a:r>
          </a:p>
          <a:p>
            <a:pPr lvl="1"/>
            <a:r>
              <a:rPr lang="en-US" dirty="0" smtClean="0"/>
              <a:t>All </a:t>
            </a:r>
            <a:r>
              <a:rPr lang="en-US" dirty="0" err="1" smtClean="0"/>
              <a:t>homeworks</a:t>
            </a:r>
            <a:endParaRPr lang="en-US" dirty="0" smtClean="0"/>
          </a:p>
          <a:p>
            <a:pPr lvl="1"/>
            <a:r>
              <a:rPr lang="en-US" dirty="0" smtClean="0"/>
              <a:t>All labs</a:t>
            </a:r>
          </a:p>
          <a:p>
            <a:r>
              <a:rPr lang="en-US" dirty="0" smtClean="0"/>
              <a:t>Final exam format</a:t>
            </a:r>
          </a:p>
          <a:p>
            <a:pPr lvl="1"/>
            <a:r>
              <a:rPr lang="en-US" dirty="0" smtClean="0"/>
              <a:t>50 multiple choice questions at 3 pts. each</a:t>
            </a:r>
          </a:p>
          <a:p>
            <a:pPr lvl="1"/>
            <a:r>
              <a:rPr lang="en-US" dirty="0" smtClean="0"/>
              <a:t>Some emphasis on material since Midterm 2,</a:t>
            </a:r>
            <a:br>
              <a:rPr lang="en-US" dirty="0" smtClean="0"/>
            </a:br>
            <a:r>
              <a:rPr lang="en-US" dirty="0" smtClean="0"/>
              <a:t>yet, comprehensive coverage of the semester</a:t>
            </a:r>
          </a:p>
          <a:p>
            <a:pPr lvl="1"/>
            <a:r>
              <a:rPr lang="en-US" dirty="0" smtClean="0"/>
              <a:t>Closed book, closed notes, no calculators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5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</a:t>
            </a:r>
            <a:r>
              <a:rPr lang="en-US" dirty="0"/>
              <a:t>evaluation survey </a:t>
            </a:r>
            <a:r>
              <a:rPr lang="en-US" dirty="0" smtClean="0"/>
              <a:t>is open until Sunday</a:t>
            </a:r>
          </a:p>
          <a:p>
            <a:pPr lvl="1"/>
            <a:r>
              <a:rPr lang="en-US" dirty="0" smtClean="0"/>
              <a:t>I welcome your comments and will use them to improve the course</a:t>
            </a:r>
          </a:p>
          <a:p>
            <a:pPr lvl="1"/>
            <a:r>
              <a:rPr lang="en-US" dirty="0" smtClean="0"/>
              <a:t>Thank you for paying it forward to CS students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0" y="2741087"/>
            <a:ext cx="84709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9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Assessing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57887"/>
            <a:ext cx="8247965" cy="5345197"/>
          </a:xfrm>
        </p:spPr>
        <p:txBody>
          <a:bodyPr/>
          <a:lstStyle/>
          <a:p>
            <a:r>
              <a:rPr lang="en-US" sz="2800" dirty="0" smtClean="0"/>
              <a:t>Purpose: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 inform hardware and software selection</a:t>
            </a:r>
          </a:p>
          <a:p>
            <a:r>
              <a:rPr lang="en-US" sz="2800" dirty="0" smtClean="0"/>
              <a:t>Principal problems</a:t>
            </a:r>
          </a:p>
          <a:p>
            <a:pPr lvl="1"/>
            <a:r>
              <a:rPr lang="en-US" sz="2400" dirty="0" smtClean="0"/>
              <a:t>Computers can be used for a very large variety of computational tasks</a:t>
            </a:r>
          </a:p>
          <a:p>
            <a:pPr lvl="1"/>
            <a:r>
              <a:rPr lang="en-US" sz="2400" dirty="0" smtClean="0"/>
              <a:t>Architectural design that excels for one task may fall far behind different designs for other tasks</a:t>
            </a:r>
          </a:p>
          <a:p>
            <a:pPr lvl="1"/>
            <a:r>
              <a:rPr lang="en-US" sz="2400" dirty="0" smtClean="0"/>
              <a:t>CPU time may determine performance, then again memory access time or I/O time may dominate instead</a:t>
            </a:r>
          </a:p>
          <a:p>
            <a:pPr lvl="1"/>
            <a:r>
              <a:rPr lang="en-US" sz="2400" dirty="0" smtClean="0"/>
              <a:t>Performance (execution time or throughput) often depends in specific input data, not just the size of the data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1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try to assess computer performance</a:t>
            </a:r>
          </a:p>
          <a:p>
            <a:r>
              <a:rPr lang="en-US" dirty="0" smtClean="0"/>
              <a:t>Many measures of performance have been tried</a:t>
            </a:r>
          </a:p>
          <a:p>
            <a:r>
              <a:rPr lang="en-US" dirty="0" smtClean="0"/>
              <a:t>No single measure suffices for all situations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2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measures of computer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247965" cy="5334068"/>
          </a:xfrm>
        </p:spPr>
        <p:txBody>
          <a:bodyPr/>
          <a:lstStyle/>
          <a:p>
            <a:r>
              <a:rPr lang="en-US" dirty="0" smtClean="0"/>
              <a:t>Integer computation speed</a:t>
            </a:r>
          </a:p>
          <a:p>
            <a:pPr lvl="1"/>
            <a:r>
              <a:rPr lang="en-US" dirty="0" smtClean="0"/>
              <a:t>Relevant for many applications</a:t>
            </a:r>
          </a:p>
          <a:p>
            <a:pPr lvl="1"/>
            <a:r>
              <a:rPr lang="en-US" dirty="0" smtClean="0"/>
              <a:t>Units were millions of (integer) instructions per second (</a:t>
            </a:r>
            <a:r>
              <a:rPr lang="en-US" dirty="0" smtClean="0">
                <a:solidFill>
                  <a:srgbClr val="0432FF"/>
                </a:solidFill>
              </a:rPr>
              <a:t>MIPS</a:t>
            </a:r>
            <a:r>
              <a:rPr lang="en-US" dirty="0" smtClean="0"/>
              <a:t>)</a:t>
            </a:r>
          </a:p>
          <a:p>
            <a:r>
              <a:rPr lang="en-US" dirty="0" smtClean="0"/>
              <a:t>Floating point computation speed</a:t>
            </a:r>
          </a:p>
          <a:p>
            <a:pPr lvl="1"/>
            <a:r>
              <a:rPr lang="en-US" dirty="0" smtClean="0"/>
              <a:t>Used for scientific/engineering computations</a:t>
            </a:r>
          </a:p>
          <a:p>
            <a:pPr lvl="1"/>
            <a:r>
              <a:rPr lang="en-US" dirty="0" smtClean="0"/>
              <a:t>Typically involves matrices</a:t>
            </a:r>
          </a:p>
          <a:p>
            <a:pPr lvl="1"/>
            <a:r>
              <a:rPr lang="en-US" dirty="0" smtClean="0"/>
              <a:t>Units are floating point operations per second (</a:t>
            </a:r>
            <a:r>
              <a:rPr lang="en-US" dirty="0" smtClean="0">
                <a:solidFill>
                  <a:srgbClr val="0432FF"/>
                </a:solidFill>
              </a:rPr>
              <a:t>FLOPS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early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Performance measures based on instruction execution rate are poor-quality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i="1" dirty="0" smtClean="0"/>
              <a:t>Because instruction execution rate does not correlate with </a:t>
            </a:r>
            <a:r>
              <a:rPr lang="en-US" i="1" dirty="0" smtClean="0">
                <a:solidFill>
                  <a:srgbClr val="009051"/>
                </a:solidFill>
              </a:rPr>
              <a:t>program execution time </a:t>
            </a:r>
            <a:r>
              <a:rPr lang="en-US" i="1" dirty="0" smtClean="0"/>
              <a:t>across different computers, and not even across different models of the same computer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Comparison is the purpose of attempting to measure performance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7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Early attempt to address workload variety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396198" cy="4924814"/>
          </a:xfrm>
        </p:spPr>
        <p:txBody>
          <a:bodyPr/>
          <a:lstStyle/>
          <a:p>
            <a:r>
              <a:rPr lang="en-US" dirty="0" smtClean="0"/>
              <a:t>Because programs vary so much in how they make use of the instructions of a computer try using a “average instruction mix”</a:t>
            </a:r>
          </a:p>
          <a:p>
            <a:pPr lvl="1"/>
            <a:r>
              <a:rPr lang="en-US" dirty="0" smtClean="0"/>
              <a:t>Obtain relative frequency of different instructions from a large set of programs</a:t>
            </a:r>
          </a:p>
          <a:p>
            <a:pPr lvl="1"/>
            <a:r>
              <a:rPr lang="en-US" dirty="0" smtClean="0"/>
              <a:t>Attempt to mimic a typical workload of programs</a:t>
            </a:r>
          </a:p>
          <a:p>
            <a:pPr lvl="1"/>
            <a:r>
              <a:rPr lang="en-US" dirty="0" smtClean="0"/>
              <a:t>Use relative instruction frequency to derive MIPS</a:t>
            </a:r>
          </a:p>
          <a:p>
            <a:pPr lvl="1"/>
            <a:r>
              <a:rPr lang="en-US" dirty="0" smtClean="0"/>
              <a:t>Assess a proposed architecture based on this MIPS</a:t>
            </a:r>
          </a:p>
          <a:p>
            <a:r>
              <a:rPr lang="en-US" dirty="0" smtClean="0"/>
              <a:t>Still a poor-quality measure because no single program correlates with the average “mix”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0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TM10203755">
  <a:themeElements>
    <a:clrScheme name="Office Theme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46387</TotalTime>
  <Words>2542</Words>
  <Application>Microsoft Macintosh PowerPoint</Application>
  <PresentationFormat>On-screen Show (4:3)</PresentationFormat>
  <Paragraphs>282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ＭＳ Ｐゴシック</vt:lpstr>
      <vt:lpstr>Palatino</vt:lpstr>
      <vt:lpstr>Times New Roman</vt:lpstr>
      <vt:lpstr>Wingdings</vt:lpstr>
      <vt:lpstr>Arial</vt:lpstr>
      <vt:lpstr>TM10203755</vt:lpstr>
      <vt:lpstr>CS250 Lecture 43 – Benchmarking    and hardware testing   </vt:lpstr>
      <vt:lpstr>Assignment</vt:lpstr>
      <vt:lpstr>Final exam coverage and format</vt:lpstr>
      <vt:lpstr>Announcement</vt:lpstr>
      <vt:lpstr>Assessing performance</vt:lpstr>
      <vt:lpstr>Consequence</vt:lpstr>
      <vt:lpstr>Early measures of computer speed</vt:lpstr>
      <vt:lpstr>Problems with early measures</vt:lpstr>
      <vt:lpstr>Early attempt to address workload variety</vt:lpstr>
      <vt:lpstr>Chaos, uselessness, and fraud</vt:lpstr>
      <vt:lpstr>Revolt led to standardized benchmarks</vt:lpstr>
      <vt:lpstr>SPEC.org – Standard Performance Evaluation Corporation</vt:lpstr>
      <vt:lpstr>SPEC members (from web page April 2017)</vt:lpstr>
      <vt:lpstr>Example SPEC benchmarks</vt:lpstr>
      <vt:lpstr>Increasing overall performance</vt:lpstr>
      <vt:lpstr>Benchmarking summary</vt:lpstr>
      <vt:lpstr>Performance fallacies and pitfalls</vt:lpstr>
      <vt:lpstr>Performance fallacies</vt:lpstr>
      <vt:lpstr>Performance fallacies (cont.)</vt:lpstr>
      <vt:lpstr>What is blocking?</vt:lpstr>
      <vt:lpstr>Naïve matrix multiply-add code</vt:lpstr>
      <vt:lpstr>How to “block” a loop</vt:lpstr>
      <vt:lpstr>Blocking, visually</vt:lpstr>
      <vt:lpstr>Performance fallacies (cont.)</vt:lpstr>
      <vt:lpstr>Performance pitfalls</vt:lpstr>
      <vt:lpstr>Testing hardware after manufacture</vt:lpstr>
      <vt:lpstr>Testing challenges</vt:lpstr>
      <vt:lpstr>Idea: Test port and scan design</vt:lpstr>
    </vt:vector>
  </TitlesOfParts>
  <Company>Purdue University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CS250 Computer Architecture</dc:title>
  <dc:creator>George Adams</dc:creator>
  <cp:lastModifiedBy>George Bunch Adams III</cp:lastModifiedBy>
  <cp:revision>1209</cp:revision>
  <cp:lastPrinted>2017-10-17T21:59:48Z</cp:lastPrinted>
  <dcterms:created xsi:type="dcterms:W3CDTF">2017-01-09T11:24:18Z</dcterms:created>
  <dcterms:modified xsi:type="dcterms:W3CDTF">2017-12-08T00:07:57Z</dcterms:modified>
</cp:coreProperties>
</file>