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395" r:id="rId2"/>
    <p:sldId id="401" r:id="rId3"/>
    <p:sldId id="301" r:id="rId4"/>
    <p:sldId id="386" r:id="rId5"/>
    <p:sldId id="390" r:id="rId6"/>
    <p:sldId id="387" r:id="rId7"/>
    <p:sldId id="388" r:id="rId8"/>
    <p:sldId id="389" r:id="rId9"/>
    <p:sldId id="393" r:id="rId10"/>
    <p:sldId id="392" r:id="rId11"/>
    <p:sldId id="391" r:id="rId12"/>
    <p:sldId id="344" r:id="rId13"/>
    <p:sldId id="345" r:id="rId14"/>
    <p:sldId id="394" r:id="rId15"/>
    <p:sldId id="400" r:id="rId16"/>
    <p:sldId id="396" r:id="rId17"/>
    <p:sldId id="397" r:id="rId18"/>
    <p:sldId id="398" r:id="rId19"/>
    <p:sldId id="39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883"/>
    <p:restoredTop sz="93959"/>
  </p:normalViewPr>
  <p:slideViewPr>
    <p:cSldViewPr snapToGrid="0" snapToObjects="1">
      <p:cViewPr>
        <p:scale>
          <a:sx n="90" d="100"/>
          <a:sy n="90" d="100"/>
        </p:scale>
        <p:origin x="552" y="26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clickers recorded, but without associated</a:t>
            </a:r>
            <a:r>
              <a:rPr lang="en-US" baseline="0" dirty="0" smtClean="0"/>
              <a:t> </a:t>
            </a:r>
            <a:r>
              <a:rPr lang="en-US" dirty="0" smtClean="0"/>
              <a:t>student name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4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two resistors and, presto, digital logic.</a:t>
            </a:r>
          </a:p>
          <a:p>
            <a:r>
              <a:rPr lang="en-US" dirty="0" smtClean="0"/>
              <a:t>It’s called hardware,</a:t>
            </a:r>
            <a:r>
              <a:rPr lang="en-US" baseline="0" dirty="0" smtClean="0"/>
              <a:t> but really it’s </a:t>
            </a:r>
            <a:r>
              <a:rPr lang="en-US" baseline="0" dirty="0" err="1" smtClean="0"/>
              <a:t>easyware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6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2017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8200" y="3581399"/>
            <a:ext cx="7620000" cy="2704165"/>
          </a:xfrm>
        </p:spPr>
        <p:txBody>
          <a:bodyPr/>
          <a:lstStyle/>
          <a:p>
            <a:r>
              <a:rPr lang="en-US" sz="2400" dirty="0" smtClean="0"/>
              <a:t>2017.08.28</a:t>
            </a:r>
            <a:br>
              <a:rPr lang="en-US" sz="2400" dirty="0" smtClean="0"/>
            </a:br>
            <a:r>
              <a:rPr lang="en-US" sz="2400" i="1" dirty="0"/>
              <a:t>Dr. McCoy:</a:t>
            </a:r>
            <a:r>
              <a:rPr lang="en-US" sz="2400" dirty="0"/>
              <a:t> Mr. Spock, remind me to tell you that I'm sick and tired of your logic. </a:t>
            </a:r>
          </a:p>
          <a:p>
            <a:r>
              <a:rPr lang="en-US" sz="2400" i="1" dirty="0"/>
              <a:t>Spock:</a:t>
            </a:r>
            <a:r>
              <a:rPr lang="en-US" sz="2400" dirty="0"/>
              <a:t> That is a most illogical attitude.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1443038"/>
            <a:ext cx="8305800" cy="1600200"/>
          </a:xfrm>
        </p:spPr>
        <p:txBody>
          <a:bodyPr/>
          <a:lstStyle/>
          <a:p>
            <a:r>
              <a:rPr lang="en-US" dirty="0" smtClean="0"/>
              <a:t>Lecture 04 – Logic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Series and parallel resistors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resistance of resistors in series is the sum of the resistances:  R</a:t>
            </a:r>
            <a:r>
              <a:rPr lang="en-US" baseline="-25000" dirty="0" smtClean="0"/>
              <a:t>T</a:t>
            </a:r>
            <a:r>
              <a:rPr lang="en-US" dirty="0" smtClean="0"/>
              <a:t> = R</a:t>
            </a:r>
            <a:r>
              <a:rPr lang="en-US" baseline="-25000" dirty="0" smtClean="0"/>
              <a:t>1</a:t>
            </a:r>
            <a:r>
              <a:rPr lang="en-US" dirty="0" smtClean="0"/>
              <a:t>+R</a:t>
            </a:r>
            <a:r>
              <a:rPr lang="en-US" baseline="-25000" dirty="0" smtClean="0"/>
              <a:t>2</a:t>
            </a:r>
            <a:r>
              <a:rPr lang="en-US" dirty="0" smtClean="0"/>
              <a:t>+ </a:t>
            </a:r>
            <a:r>
              <a:rPr lang="mr-IN" dirty="0" smtClean="0"/>
              <a:t>…</a:t>
            </a:r>
            <a:r>
              <a:rPr lang="en-US" dirty="0" smtClean="0"/>
              <a:t> +R</a:t>
            </a:r>
            <a:r>
              <a:rPr lang="en-US" baseline="-25000" dirty="0" smtClean="0"/>
              <a:t>n</a:t>
            </a:r>
          </a:p>
          <a:p>
            <a:endParaRPr lang="en-US" baseline="-25000" dirty="0"/>
          </a:p>
          <a:p>
            <a:endParaRPr lang="en-US" baseline="-25000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Low R</a:t>
            </a:r>
            <a:r>
              <a:rPr lang="en-US" baseline="-25000" dirty="0" smtClean="0">
                <a:solidFill>
                  <a:srgbClr val="0070C0"/>
                </a:solidFill>
              </a:rPr>
              <a:t>T</a:t>
            </a:r>
            <a:r>
              <a:rPr lang="en-US" dirty="0" smtClean="0">
                <a:solidFill>
                  <a:srgbClr val="0070C0"/>
                </a:solidFill>
              </a:rPr>
              <a:t> requires all resistors of low value</a:t>
            </a:r>
          </a:p>
          <a:p>
            <a:r>
              <a:rPr lang="en-US" dirty="0" smtClean="0"/>
              <a:t>Total resistance of resistors in parallel is</a:t>
            </a:r>
            <a:br>
              <a:rPr lang="en-US" dirty="0" smtClean="0"/>
            </a:br>
            <a:r>
              <a:rPr lang="en-US" dirty="0" smtClean="0"/>
              <a:t>1/R</a:t>
            </a:r>
            <a:r>
              <a:rPr lang="en-US" baseline="-25000" dirty="0" smtClean="0"/>
              <a:t>T</a:t>
            </a:r>
            <a:r>
              <a:rPr lang="en-US" dirty="0" smtClean="0"/>
              <a:t> = 1/R</a:t>
            </a:r>
            <a:r>
              <a:rPr lang="en-US" baseline="-25000" dirty="0" smtClean="0"/>
              <a:t>1</a:t>
            </a:r>
            <a:r>
              <a:rPr lang="en-US" dirty="0" smtClean="0"/>
              <a:t> + 1/R</a:t>
            </a:r>
            <a:r>
              <a:rPr lang="en-US" baseline="-25000" dirty="0" smtClean="0"/>
              <a:t>2</a:t>
            </a:r>
            <a:r>
              <a:rPr lang="en-US" dirty="0" smtClean="0"/>
              <a:t> + </a:t>
            </a:r>
            <a:r>
              <a:rPr lang="mr-IN" dirty="0" smtClean="0"/>
              <a:t>…</a:t>
            </a:r>
            <a:r>
              <a:rPr lang="en-US" dirty="0" smtClean="0"/>
              <a:t> + 1/R</a:t>
            </a:r>
            <a:r>
              <a:rPr lang="en-US" baseline="-25000" dirty="0" smtClean="0"/>
              <a:t>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Any one resistor low is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sufficient for low R</a:t>
            </a:r>
            <a:r>
              <a:rPr lang="en-US" baseline="-25000" dirty="0" smtClean="0">
                <a:solidFill>
                  <a:srgbClr val="0070C0"/>
                </a:solidFill>
              </a:rPr>
              <a:t>T</a:t>
            </a: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466973" y="2466974"/>
            <a:ext cx="1302671" cy="433388"/>
            <a:chOff x="1171575" y="2486025"/>
            <a:chExt cx="1302671" cy="433388"/>
          </a:xfrm>
        </p:grpSpPr>
        <p:cxnSp>
          <p:nvCxnSpPr>
            <p:cNvPr id="13" name="Straight Connector 12"/>
            <p:cNvCxnSpPr/>
            <p:nvPr/>
          </p:nvCxnSpPr>
          <p:spPr bwMode="auto">
            <a:xfrm>
              <a:off x="1171575" y="2700338"/>
              <a:ext cx="58578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" name="Rounded Rectangle 13"/>
            <p:cNvSpPr/>
            <p:nvPr/>
          </p:nvSpPr>
          <p:spPr bwMode="auto">
            <a:xfrm>
              <a:off x="1757363" y="2486025"/>
              <a:ext cx="716883" cy="43338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R</a:t>
              </a:r>
              <a:r>
                <a:rPr lang="en-US" baseline="-25000" dirty="0">
                  <a:solidFill>
                    <a:schemeClr val="tx1"/>
                  </a:solidFill>
                  <a:latin typeface="Arial" charset="0"/>
                  <a:ea typeface="ＭＳ Ｐゴシック" charset="0"/>
                </a:rPr>
                <a:t>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48265" y="2476496"/>
            <a:ext cx="1302671" cy="433388"/>
            <a:chOff x="1171575" y="2486025"/>
            <a:chExt cx="1302671" cy="433388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1171575" y="2700338"/>
              <a:ext cx="58578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" name="Rounded Rectangle 16"/>
            <p:cNvSpPr/>
            <p:nvPr/>
          </p:nvSpPr>
          <p:spPr bwMode="auto">
            <a:xfrm>
              <a:off x="1757363" y="2486025"/>
              <a:ext cx="716883" cy="43338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rPr>
                <a:t>R</a:t>
              </a:r>
              <a:r>
                <a:rPr lang="en-US" baseline="-25000" dirty="0" smtClean="0">
                  <a:solidFill>
                    <a:schemeClr val="tx1"/>
                  </a:solidFill>
                  <a:latin typeface="Arial" charset="0"/>
                  <a:ea typeface="ＭＳ Ｐゴシック" charset="0"/>
                </a:rPr>
                <a:t>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171575" y="2243140"/>
            <a:ext cx="5765132" cy="676273"/>
            <a:chOff x="1171575" y="2243140"/>
            <a:chExt cx="5765132" cy="676273"/>
          </a:xfrm>
        </p:grpSpPr>
        <p:grpSp>
          <p:nvGrpSpPr>
            <p:cNvPr id="11" name="Group 10"/>
            <p:cNvGrpSpPr/>
            <p:nvPr/>
          </p:nvGrpSpPr>
          <p:grpSpPr>
            <a:xfrm>
              <a:off x="1171575" y="2486025"/>
              <a:ext cx="5765132" cy="433388"/>
              <a:chOff x="1171575" y="2486025"/>
              <a:chExt cx="5765132" cy="433388"/>
            </a:xfrm>
          </p:grpSpPr>
          <p:cxnSp>
            <p:nvCxnSpPr>
              <p:cNvPr id="7" name="Straight Connector 6"/>
              <p:cNvCxnSpPr/>
              <p:nvPr/>
            </p:nvCxnSpPr>
            <p:spPr bwMode="auto">
              <a:xfrm>
                <a:off x="1171575" y="2700338"/>
                <a:ext cx="585788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0" name="Rounded Rectangle 9"/>
              <p:cNvSpPr/>
              <p:nvPr/>
            </p:nvSpPr>
            <p:spPr bwMode="auto">
              <a:xfrm>
                <a:off x="1757363" y="2486025"/>
                <a:ext cx="716883" cy="433388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R</a:t>
                </a:r>
                <a:r>
                  <a:rPr kumimoji="0" lang="en-US" sz="18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rPr>
                  <a:t>1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 bwMode="auto">
              <a:xfrm>
                <a:off x="3769644" y="2690813"/>
                <a:ext cx="585788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>
                <a:off x="6350919" y="2686046"/>
                <a:ext cx="585788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6" name="TextBox 45"/>
            <p:cNvSpPr txBox="1"/>
            <p:nvPr/>
          </p:nvSpPr>
          <p:spPr>
            <a:xfrm>
              <a:off x="4443415" y="2243140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en-US" sz="36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431761" y="4393145"/>
            <a:ext cx="3483905" cy="2212458"/>
            <a:chOff x="2474246" y="4393145"/>
            <a:chExt cx="3483905" cy="2212458"/>
          </a:xfrm>
        </p:grpSpPr>
        <p:grpSp>
          <p:nvGrpSpPr>
            <p:cNvPr id="29" name="Group 28"/>
            <p:cNvGrpSpPr/>
            <p:nvPr/>
          </p:nvGrpSpPr>
          <p:grpSpPr>
            <a:xfrm>
              <a:off x="2474246" y="4393145"/>
              <a:ext cx="3483905" cy="2212458"/>
              <a:chOff x="531138" y="4721762"/>
              <a:chExt cx="3483905" cy="221245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31138" y="4721762"/>
                <a:ext cx="3483905" cy="2026176"/>
                <a:chOff x="382375" y="2486025"/>
                <a:chExt cx="3483905" cy="2026176"/>
              </a:xfrm>
            </p:grpSpPr>
            <p:cxnSp>
              <p:nvCxnSpPr>
                <p:cNvPr id="21" name="Straight Connector 20"/>
                <p:cNvCxnSpPr/>
                <p:nvPr/>
              </p:nvCxnSpPr>
              <p:spPr bwMode="auto">
                <a:xfrm>
                  <a:off x="1171575" y="2700338"/>
                  <a:ext cx="58578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1757363" y="2486025"/>
                  <a:ext cx="716883" cy="433388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charset="0"/>
                    </a:rPr>
                    <a:t>R</a:t>
                  </a:r>
                  <a:r>
                    <a:rPr kumimoji="0" lang="en-US" sz="18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charset="0"/>
                    </a:rPr>
                    <a:t>1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 bwMode="auto">
                <a:xfrm>
                  <a:off x="1183610" y="3290885"/>
                  <a:ext cx="58578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Straight Connector 27"/>
                <p:cNvCxnSpPr/>
                <p:nvPr/>
              </p:nvCxnSpPr>
              <p:spPr bwMode="auto">
                <a:xfrm>
                  <a:off x="2479022" y="3300405"/>
                  <a:ext cx="58578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Straight Connector 29"/>
                <p:cNvCxnSpPr/>
                <p:nvPr/>
              </p:nvCxnSpPr>
              <p:spPr bwMode="auto">
                <a:xfrm>
                  <a:off x="1193134" y="4471992"/>
                  <a:ext cx="58578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Connector 30"/>
                <p:cNvCxnSpPr/>
                <p:nvPr/>
              </p:nvCxnSpPr>
              <p:spPr bwMode="auto">
                <a:xfrm>
                  <a:off x="2488546" y="4481512"/>
                  <a:ext cx="58578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Straight Connector 32"/>
                <p:cNvCxnSpPr/>
                <p:nvPr/>
              </p:nvCxnSpPr>
              <p:spPr bwMode="auto">
                <a:xfrm>
                  <a:off x="1171575" y="2700338"/>
                  <a:ext cx="21559" cy="79744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Straight Connector 35"/>
                <p:cNvCxnSpPr/>
                <p:nvPr/>
              </p:nvCxnSpPr>
              <p:spPr bwMode="auto">
                <a:xfrm>
                  <a:off x="3074334" y="3828265"/>
                  <a:ext cx="19043" cy="655367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7" name="Straight Connector 36"/>
                <p:cNvCxnSpPr/>
                <p:nvPr/>
              </p:nvCxnSpPr>
              <p:spPr bwMode="auto">
                <a:xfrm>
                  <a:off x="3028970" y="2700338"/>
                  <a:ext cx="21559" cy="797445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Straight Connector 37"/>
                <p:cNvCxnSpPr/>
                <p:nvPr/>
              </p:nvCxnSpPr>
              <p:spPr bwMode="auto">
                <a:xfrm>
                  <a:off x="1192010" y="3828265"/>
                  <a:ext cx="29697" cy="683936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Straight Connector 38"/>
                <p:cNvCxnSpPr/>
                <p:nvPr/>
              </p:nvCxnSpPr>
              <p:spPr bwMode="auto">
                <a:xfrm>
                  <a:off x="382375" y="2928937"/>
                  <a:ext cx="786954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Straight Connector 42"/>
                <p:cNvCxnSpPr/>
                <p:nvPr/>
              </p:nvCxnSpPr>
              <p:spPr bwMode="auto">
                <a:xfrm>
                  <a:off x="3079326" y="4114805"/>
                  <a:ext cx="786954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25" name="Group 24"/>
              <p:cNvGrpSpPr/>
              <p:nvPr/>
            </p:nvGrpSpPr>
            <p:grpSpPr>
              <a:xfrm>
                <a:off x="1919285" y="4919670"/>
                <a:ext cx="1285876" cy="2014550"/>
                <a:chOff x="471487" y="2700338"/>
                <a:chExt cx="1285876" cy="2014550"/>
              </a:xfrm>
            </p:grpSpPr>
            <p:cxnSp>
              <p:nvCxnSpPr>
                <p:cNvPr id="26" name="Straight Connector 25"/>
                <p:cNvCxnSpPr/>
                <p:nvPr/>
              </p:nvCxnSpPr>
              <p:spPr bwMode="auto">
                <a:xfrm>
                  <a:off x="1171575" y="2700338"/>
                  <a:ext cx="585788" cy="0"/>
                </a:xfrm>
                <a:prstGeom prst="line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7" name="Rounded Rectangle 26"/>
                <p:cNvSpPr/>
                <p:nvPr/>
              </p:nvSpPr>
              <p:spPr bwMode="auto">
                <a:xfrm>
                  <a:off x="471487" y="3100393"/>
                  <a:ext cx="716883" cy="433388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charset="0"/>
                    </a:rPr>
                    <a:t>R</a:t>
                  </a:r>
                  <a:r>
                    <a:rPr lang="en-US" baseline="-25000" dirty="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rPr>
                    <a:t>2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 bwMode="auto">
                <a:xfrm>
                  <a:off x="481011" y="4281500"/>
                  <a:ext cx="716883" cy="433388"/>
                </a:xfrm>
                <a:prstGeom prst="roundRect">
                  <a:avLst/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charset="0"/>
                    </a:rPr>
                    <a:t>R</a:t>
                  </a:r>
                  <a:r>
                    <a:rPr lang="en-US" baseline="-25000" dirty="0" smtClean="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rPr>
                    <a:t>n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48" name="TextBox 47"/>
            <p:cNvSpPr txBox="1"/>
            <p:nvPr/>
          </p:nvSpPr>
          <p:spPr>
            <a:xfrm>
              <a:off x="3983950" y="5200664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3600" dirty="0" smtClean="0"/>
                <a:t>…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04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circuit is a voltage divider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814555" y="1655461"/>
            <a:ext cx="4196381" cy="4491914"/>
            <a:chOff x="2228500" y="2112662"/>
            <a:chExt cx="4196381" cy="4491914"/>
          </a:xfrm>
        </p:grpSpPr>
        <p:grpSp>
          <p:nvGrpSpPr>
            <p:cNvPr id="6" name="Group 5"/>
            <p:cNvGrpSpPr/>
            <p:nvPr/>
          </p:nvGrpSpPr>
          <p:grpSpPr>
            <a:xfrm>
              <a:off x="2228500" y="2112662"/>
              <a:ext cx="4196381" cy="4092927"/>
              <a:chOff x="2774600" y="2392062"/>
              <a:chExt cx="4196381" cy="409292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774600" y="2976838"/>
                <a:ext cx="4196381" cy="3508151"/>
                <a:chOff x="2774600" y="2976838"/>
                <a:chExt cx="4196381" cy="3508151"/>
              </a:xfrm>
            </p:grpSpPr>
            <p:pic>
              <p:nvPicPr>
                <p:cNvPr id="9" name="Picture 8" descr="150px-IGFET_P-Ch_Enh_Labelled_simplified.svg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6975" y="3121741"/>
                  <a:ext cx="1378565" cy="1378565"/>
                </a:xfrm>
                <a:prstGeom prst="rect">
                  <a:avLst/>
                </a:prstGeom>
              </p:spPr>
            </p:pic>
            <p:pic>
              <p:nvPicPr>
                <p:cNvPr id="10" name="Picture 9" descr="150px-IGFET_N-Ch_Enh_Labelled_simplified.svg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8306" y="4232787"/>
                  <a:ext cx="1374468" cy="1374468"/>
                </a:xfrm>
                <a:prstGeom prst="rect">
                  <a:avLst/>
                </a:prstGeom>
              </p:spPr>
            </p:pic>
            <p:pic>
              <p:nvPicPr>
                <p:cNvPr id="11" name="Picture 10" descr="150px-IGFET_N-Ch_Enh_Labelled_simplified.svg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8306" y="5110521"/>
                  <a:ext cx="1374468" cy="1374468"/>
                </a:xfrm>
                <a:prstGeom prst="rect">
                  <a:avLst/>
                </a:prstGeom>
              </p:spPr>
            </p:pic>
            <p:pic>
              <p:nvPicPr>
                <p:cNvPr id="12" name="Picture 11" descr="150px-IGFET_P-Ch_Enh_Labelled_simplified.svg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3955" y="3121741"/>
                  <a:ext cx="1378565" cy="1378565"/>
                </a:xfrm>
                <a:prstGeom prst="rect">
                  <a:avLst/>
                </a:prstGeom>
              </p:spPr>
            </p:pic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875548" y="4358968"/>
                  <a:ext cx="216309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875548" y="3269226"/>
                  <a:ext cx="1450258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2774600" y="3481439"/>
                  <a:ext cx="422111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/>
                    <a:t>A</a:t>
                  </a:r>
                  <a:endParaRPr lang="en-US" sz="32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161545" y="4014820"/>
                  <a:ext cx="809436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/>
                    <a:t>Out</a:t>
                  </a:r>
                  <a:endParaRPr lang="en-US" sz="32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481295" y="4599039"/>
                  <a:ext cx="422111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>
                      <a:solidFill>
                        <a:srgbClr val="292929"/>
                      </a:solidFill>
                    </a:rPr>
                    <a:t>A</a:t>
                  </a:r>
                  <a:endParaRPr lang="en-US" sz="3200" dirty="0">
                    <a:solidFill>
                      <a:srgbClr val="292929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486888" y="5445842"/>
                  <a:ext cx="407884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292929"/>
                      </a:solidFill>
                    </a:rPr>
                    <a:t>B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274034" y="3481439"/>
                  <a:ext cx="407884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292929"/>
                      </a:solidFill>
                    </a:rPr>
                    <a:t>B</a:t>
                  </a: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4493955" y="2976838"/>
                  <a:ext cx="0" cy="29238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4311240" y="2392062"/>
                <a:ext cx="194195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+V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voltage</a:t>
                </a:r>
                <a:endParaRPr lang="en-US" sz="3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803240" y="6019800"/>
              <a:ext cx="127931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 volts</a:t>
              </a:r>
              <a:endParaRPr lang="en-US" sz="3200" dirty="0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3895533" y="2931365"/>
              <a:ext cx="104643" cy="1049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3971733" y="4023565"/>
              <a:ext cx="104643" cy="1049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959033" y="5014165"/>
              <a:ext cx="104643" cy="1049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31517" y="1687922"/>
            <a:ext cx="3876883" cy="3827048"/>
            <a:chOff x="88656" y="1702208"/>
            <a:chExt cx="3876883" cy="3827048"/>
          </a:xfrm>
        </p:grpSpPr>
        <p:sp>
          <p:nvSpPr>
            <p:cNvPr id="32" name="Slide Number Placeholder 4"/>
            <p:cNvSpPr txBox="1">
              <a:spLocks/>
            </p:cNvSpPr>
            <p:nvPr/>
          </p:nvSpPr>
          <p:spPr bwMode="auto">
            <a:xfrm>
              <a:off x="1596289" y="5176510"/>
              <a:ext cx="1905000" cy="193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r" defTabSz="457200" rtl="0" eaLnBrk="1" latinLnBrk="0" hangingPunct="1">
                <a:defRPr sz="1000" kern="1200">
                  <a:solidFill>
                    <a:srgbClr val="664D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F616CA18-62AE-B34C-A151-070DF961BCFA}" type="slidenum">
                <a:rPr lang="en-US" smtClean="0"/>
                <a:pPr/>
                <a:t>11</a:t>
              </a:fld>
              <a:endParaRPr lang="en-US"/>
            </a:p>
          </p:txBody>
        </p:sp>
        <p:pic>
          <p:nvPicPr>
            <p:cNvPr id="33" name="Picture 32" descr="Two resistors in series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7150" y="1702208"/>
              <a:ext cx="3486149" cy="3827048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88656" y="3337585"/>
              <a:ext cx="4466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V</a:t>
              </a:r>
              <a:endParaRPr lang="en-US" sz="3600" dirty="0"/>
            </a:p>
          </p:txBody>
        </p:sp>
        <p:sp>
          <p:nvSpPr>
            <p:cNvPr id="35" name="Slide Number Placeholder 4"/>
            <p:cNvSpPr txBox="1">
              <a:spLocks/>
            </p:cNvSpPr>
            <p:nvPr/>
          </p:nvSpPr>
          <p:spPr bwMode="auto">
            <a:xfrm>
              <a:off x="1596289" y="5176510"/>
              <a:ext cx="1905000" cy="193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r" defTabSz="457200" rtl="0" eaLnBrk="1" latinLnBrk="0" hangingPunct="1">
                <a:defRPr sz="1000" kern="1200">
                  <a:solidFill>
                    <a:srgbClr val="664D00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F616CA18-62AE-B34C-A151-070DF961BCFA}" type="slidenum">
                <a:rPr lang="en-US" smtClean="0"/>
                <a:pPr/>
                <a:t>11</a:t>
              </a:fld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78968" y="4972052"/>
              <a:ext cx="12865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Ground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78968" y="3481376"/>
              <a:ext cx="1229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mtClean="0">
                  <a:solidFill>
                    <a:srgbClr val="FF0000"/>
                  </a:solidFill>
                </a:rPr>
                <a:t>Output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78968" y="2162154"/>
              <a:ext cx="848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High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544150" y="2143134"/>
            <a:ext cx="4279425" cy="1763706"/>
            <a:chOff x="3544150" y="2185993"/>
            <a:chExt cx="4279425" cy="1763706"/>
          </a:xfrm>
        </p:grpSpPr>
        <p:sp>
          <p:nvSpPr>
            <p:cNvPr id="67" name="Donut 66"/>
            <p:cNvSpPr/>
            <p:nvPr/>
          </p:nvSpPr>
          <p:spPr>
            <a:xfrm>
              <a:off x="5437943" y="2189437"/>
              <a:ext cx="2385632" cy="1760262"/>
            </a:xfrm>
            <a:prstGeom prst="donut">
              <a:avLst>
                <a:gd name="adj" fmla="val 3356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544150" y="2185993"/>
              <a:ext cx="1699363" cy="1281097"/>
              <a:chOff x="3544150" y="2185993"/>
              <a:chExt cx="1699363" cy="1281097"/>
            </a:xfrm>
          </p:grpSpPr>
          <p:sp>
            <p:nvSpPr>
              <p:cNvPr id="23" name="Right Arrow 22"/>
              <p:cNvSpPr/>
              <p:nvPr/>
            </p:nvSpPr>
            <p:spPr bwMode="auto">
              <a:xfrm>
                <a:off x="3544150" y="2986088"/>
                <a:ext cx="1699363" cy="481002"/>
              </a:xfrm>
              <a:prstGeom prst="rightArrow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894098" y="2185993"/>
                <a:ext cx="12336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Parallel</a:t>
                </a:r>
              </a:p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resistors</a:t>
                </a: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3537303" y="3738837"/>
            <a:ext cx="3722352" cy="1760262"/>
            <a:chOff x="3537303" y="3738837"/>
            <a:chExt cx="3722352" cy="1760262"/>
          </a:xfrm>
        </p:grpSpPr>
        <p:sp>
          <p:nvSpPr>
            <p:cNvPr id="69" name="Donut 68"/>
            <p:cNvSpPr/>
            <p:nvPr/>
          </p:nvSpPr>
          <p:spPr>
            <a:xfrm>
              <a:off x="5933243" y="3738837"/>
              <a:ext cx="1326412" cy="1760262"/>
            </a:xfrm>
            <a:prstGeom prst="donut">
              <a:avLst>
                <a:gd name="adj" fmla="val 3356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3537303" y="4309527"/>
              <a:ext cx="2240958" cy="1131589"/>
              <a:chOff x="3537303" y="4309527"/>
              <a:chExt cx="2240958" cy="1131589"/>
            </a:xfrm>
          </p:grpSpPr>
          <p:sp>
            <p:nvSpPr>
              <p:cNvPr id="42" name="Right Arrow 41"/>
              <p:cNvSpPr/>
              <p:nvPr/>
            </p:nvSpPr>
            <p:spPr bwMode="auto">
              <a:xfrm>
                <a:off x="3537303" y="4309527"/>
                <a:ext cx="2240958" cy="494321"/>
              </a:xfrm>
              <a:prstGeom prst="rightArrow">
                <a:avLst/>
              </a:prstGeom>
              <a:solidFill>
                <a:srgbClr val="00B050"/>
              </a:solidFill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146513" y="4610119"/>
                <a:ext cx="12336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B050"/>
                    </a:solidFill>
                  </a:rPr>
                  <a:t>Series</a:t>
                </a:r>
              </a:p>
              <a:p>
                <a:r>
                  <a:rPr lang="en-US" sz="2400" dirty="0" smtClean="0">
                    <a:solidFill>
                      <a:srgbClr val="00B050"/>
                    </a:solidFill>
                  </a:rPr>
                  <a:t>resistors</a:t>
                </a:r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031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on a system of two values; those values can be interpreted as</a:t>
            </a:r>
          </a:p>
          <a:p>
            <a:pPr lvl="1"/>
            <a:r>
              <a:rPr lang="en-US" dirty="0" smtClean="0"/>
              <a:t>Positive voltage and zero volts (ground)</a:t>
            </a:r>
          </a:p>
          <a:p>
            <a:pPr lvl="1"/>
            <a:r>
              <a:rPr lang="en-US" dirty="0" smtClean="0"/>
              <a:t>High and low</a:t>
            </a:r>
          </a:p>
          <a:p>
            <a:pPr lvl="1"/>
            <a:r>
              <a:rPr lang="en-US" dirty="0" smtClean="0"/>
              <a:t>True and false</a:t>
            </a:r>
          </a:p>
          <a:p>
            <a:pPr lvl="1"/>
            <a:r>
              <a:rPr lang="en-US" i="1" dirty="0" smtClean="0"/>
              <a:t>Asserted</a:t>
            </a:r>
            <a:r>
              <a:rPr lang="en-US" dirty="0" smtClean="0"/>
              <a:t> and </a:t>
            </a:r>
            <a:r>
              <a:rPr lang="en-US" i="1" dirty="0" smtClean="0"/>
              <a:t>not asserted</a:t>
            </a:r>
            <a:endParaRPr lang="en-US" dirty="0" smtClean="0"/>
          </a:p>
          <a:p>
            <a:r>
              <a:rPr lang="en-US" dirty="0" smtClean="0"/>
              <a:t>Underneath it’s all analog and in our case wires, devices, and electrons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8793" y="27046"/>
            <a:ext cx="6586415" cy="26497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32884" y="194039"/>
            <a:ext cx="5678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igital logic behavior, a joy to behold,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4658" y="2676769"/>
            <a:ext cx="6586415" cy="4195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9873" y="5764843"/>
            <a:ext cx="5024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en-US" sz="2800" dirty="0" smtClean="0">
                <a:solidFill>
                  <a:schemeClr val="bg1"/>
                </a:solidFill>
              </a:rPr>
              <a:t>ut paddling like hell underneath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to make it happen.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26" y="105634"/>
            <a:ext cx="769121" cy="650697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sz="3200" dirty="0" smtClean="0"/>
              <a:t>Abstraction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2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levels of abstraction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99736" y="1687922"/>
            <a:ext cx="3673187" cy="3931874"/>
            <a:chOff x="2228500" y="2112662"/>
            <a:chExt cx="4196381" cy="4491914"/>
          </a:xfrm>
        </p:grpSpPr>
        <p:grpSp>
          <p:nvGrpSpPr>
            <p:cNvPr id="6" name="Group 5"/>
            <p:cNvGrpSpPr/>
            <p:nvPr/>
          </p:nvGrpSpPr>
          <p:grpSpPr>
            <a:xfrm>
              <a:off x="2228500" y="2112662"/>
              <a:ext cx="4196381" cy="4092927"/>
              <a:chOff x="2774600" y="2392062"/>
              <a:chExt cx="4196381" cy="4092927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774600" y="2976838"/>
                <a:ext cx="4196381" cy="3508151"/>
                <a:chOff x="2774600" y="2976838"/>
                <a:chExt cx="4196381" cy="3508151"/>
              </a:xfrm>
            </p:grpSpPr>
            <p:pic>
              <p:nvPicPr>
                <p:cNvPr id="9" name="Picture 8" descr="150px-IGFET_P-Ch_Enh_Labelled_simplified.svg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6975" y="3121741"/>
                  <a:ext cx="1378565" cy="1378565"/>
                </a:xfrm>
                <a:prstGeom prst="rect">
                  <a:avLst/>
                </a:prstGeom>
              </p:spPr>
            </p:pic>
            <p:pic>
              <p:nvPicPr>
                <p:cNvPr id="10" name="Picture 9" descr="150px-IGFET_N-Ch_Enh_Labelled_simplified.svg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8306" y="4232787"/>
                  <a:ext cx="1374468" cy="1374468"/>
                </a:xfrm>
                <a:prstGeom prst="rect">
                  <a:avLst/>
                </a:prstGeom>
              </p:spPr>
            </p:pic>
            <p:pic>
              <p:nvPicPr>
                <p:cNvPr id="11" name="Picture 10" descr="150px-IGFET_N-Ch_Enh_Labelled_simplified.svg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8306" y="5110521"/>
                  <a:ext cx="1374468" cy="1374468"/>
                </a:xfrm>
                <a:prstGeom prst="rect">
                  <a:avLst/>
                </a:prstGeom>
              </p:spPr>
            </p:pic>
            <p:pic>
              <p:nvPicPr>
                <p:cNvPr id="12" name="Picture 11" descr="150px-IGFET_P-Ch_Enh_Labelled_simplified.svg.png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3955" y="3121741"/>
                  <a:ext cx="1378565" cy="1378565"/>
                </a:xfrm>
                <a:prstGeom prst="rect">
                  <a:avLst/>
                </a:prstGeom>
              </p:spPr>
            </p:pic>
            <p:cxnSp>
              <p:nvCxnSpPr>
                <p:cNvPr id="13" name="Straight Connector 12"/>
                <p:cNvCxnSpPr/>
                <p:nvPr/>
              </p:nvCxnSpPr>
              <p:spPr>
                <a:xfrm>
                  <a:off x="3875548" y="4358968"/>
                  <a:ext cx="216309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875548" y="3269226"/>
                  <a:ext cx="1450258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2774600" y="3481439"/>
                  <a:ext cx="422111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/>
                    <a:t>A</a:t>
                  </a:r>
                  <a:endParaRPr lang="en-US" sz="32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161545" y="4014820"/>
                  <a:ext cx="809436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/>
                    <a:t>Out</a:t>
                  </a:r>
                  <a:endParaRPr lang="en-US" sz="3200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481295" y="4599039"/>
                  <a:ext cx="422111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smtClean="0">
                      <a:solidFill>
                        <a:srgbClr val="292929"/>
                      </a:solidFill>
                    </a:rPr>
                    <a:t>A</a:t>
                  </a:r>
                  <a:endParaRPr lang="en-US" sz="3200" dirty="0">
                    <a:solidFill>
                      <a:srgbClr val="292929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3486888" y="5445842"/>
                  <a:ext cx="407884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292929"/>
                      </a:solidFill>
                    </a:rPr>
                    <a:t>B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274034" y="3481439"/>
                  <a:ext cx="407884" cy="5847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292929"/>
                      </a:solidFill>
                    </a:rPr>
                    <a:t>B</a:t>
                  </a:r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4493955" y="2976838"/>
                  <a:ext cx="0" cy="292388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4311240" y="2392062"/>
                <a:ext cx="1941958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+V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voltage</a:t>
                </a:r>
                <a:endParaRPr lang="en-US" sz="3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803240" y="6019800"/>
              <a:ext cx="127931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0 volts</a:t>
              </a:r>
              <a:endParaRPr lang="en-US" sz="3200" dirty="0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3895533" y="2931365"/>
              <a:ext cx="104643" cy="1049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3971733" y="4023565"/>
              <a:ext cx="104643" cy="1049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959033" y="5014165"/>
              <a:ext cx="104643" cy="1049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903" y="2958132"/>
            <a:ext cx="3938950" cy="2076745"/>
          </a:xfrm>
          <a:prstGeom prst="rect">
            <a:avLst/>
          </a:prstGeom>
          <a:ln>
            <a:noFill/>
          </a:ln>
        </p:spPr>
      </p:pic>
      <p:cxnSp>
        <p:nvCxnSpPr>
          <p:cNvPr id="41" name="Straight Arrow Connector 40"/>
          <p:cNvCxnSpPr/>
          <p:nvPr/>
        </p:nvCxnSpPr>
        <p:spPr bwMode="auto">
          <a:xfrm>
            <a:off x="486830" y="5929310"/>
            <a:ext cx="79142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640157" y="6072190"/>
            <a:ext cx="386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More abstract representation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86830" y="1671641"/>
            <a:ext cx="3970870" cy="4048171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60855" y="1729310"/>
            <a:ext cx="2085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Gate symbol – shows no circuit detail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56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evels of abstraction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5400000">
            <a:off x="-1962627" y="3335271"/>
            <a:ext cx="4726402" cy="604545"/>
            <a:chOff x="486830" y="5929310"/>
            <a:chExt cx="4726402" cy="604545"/>
          </a:xfrm>
        </p:grpSpPr>
        <p:cxnSp>
          <p:nvCxnSpPr>
            <p:cNvPr id="41" name="Straight Arrow Connector 40"/>
            <p:cNvCxnSpPr/>
            <p:nvPr/>
          </p:nvCxnSpPr>
          <p:spPr bwMode="auto">
            <a:xfrm rot="16200000">
              <a:off x="2850031" y="3566109"/>
              <a:ext cx="0" cy="472640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3" name="TextBox 42"/>
            <p:cNvSpPr txBox="1"/>
            <p:nvPr/>
          </p:nvSpPr>
          <p:spPr>
            <a:xfrm>
              <a:off x="1082822" y="6072190"/>
              <a:ext cx="38636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More abstract representation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3" y="3562468"/>
            <a:ext cx="7027694" cy="273833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4" t="31667" r="2969" b="25208"/>
          <a:stretch/>
        </p:blipFill>
        <p:spPr>
          <a:xfrm>
            <a:off x="1214438" y="1100136"/>
            <a:ext cx="6631218" cy="233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</a:t>
            </a:r>
            <a:r>
              <a:rPr lang="en-US" dirty="0" err="1" smtClean="0"/>
              <a:t>HW</a:t>
            </a:r>
            <a:r>
              <a:rPr lang="en-US" dirty="0" smtClean="0"/>
              <a:t> gates and SW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15080"/>
            <a:ext cx="8712200" cy="50415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How do hardware (</a:t>
            </a:r>
            <a:r>
              <a:rPr lang="en-US" dirty="0" err="1" smtClean="0"/>
              <a:t>HW</a:t>
            </a:r>
            <a:r>
              <a:rPr lang="en-US" dirty="0" smtClean="0"/>
              <a:t>) and software (SW) behave?</a:t>
            </a:r>
          </a:p>
          <a:p>
            <a:r>
              <a:rPr lang="en-US" dirty="0" smtClean="0"/>
              <a:t>Initialization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SW:  declarations; translate from source to machine code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HW:  turn on the power supply</a:t>
            </a:r>
            <a:br>
              <a:rPr lang="en-US" dirty="0" smtClean="0">
                <a:solidFill>
                  <a:srgbClr val="0000FF"/>
                </a:solidFill>
              </a:rPr>
            </a:b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Acceptance of input</a:t>
            </a:r>
          </a:p>
          <a:p>
            <a:pPr lvl="1"/>
            <a:r>
              <a:rPr lang="en-US" dirty="0" smtClean="0">
                <a:solidFill>
                  <a:srgbClr val="008000"/>
                </a:solidFill>
              </a:rPr>
              <a:t>SW accepts input when commanded and as specified</a:t>
            </a:r>
            <a:r>
              <a:rPr lang="en-US" dirty="0">
                <a:solidFill>
                  <a:srgbClr val="008000"/>
                </a:solidFill>
              </a:rPr>
              <a:t/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 smtClean="0"/>
              <a:t>		double </a:t>
            </a:r>
            <a:r>
              <a:rPr lang="en-US" dirty="0"/>
              <a:t>b[SIZE]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fp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fopen</a:t>
            </a:r>
            <a:r>
              <a:rPr lang="en-US" dirty="0"/>
              <a:t>("test.bin","</a:t>
            </a:r>
            <a:r>
              <a:rPr lang="en-US" dirty="0" err="1"/>
              <a:t>rb</a:t>
            </a:r>
            <a:r>
              <a:rPr lang="en-US" dirty="0"/>
              <a:t>")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size_t</a:t>
            </a:r>
            <a:r>
              <a:rPr lang="en-US" dirty="0" smtClean="0"/>
              <a:t> </a:t>
            </a:r>
            <a:r>
              <a:rPr lang="en-US" dirty="0" err="1"/>
              <a:t>ret_code</a:t>
            </a:r>
            <a:r>
              <a:rPr lang="en-US" dirty="0"/>
              <a:t> = </a:t>
            </a:r>
            <a:r>
              <a:rPr lang="en-US" dirty="0" err="1"/>
              <a:t>fread</a:t>
            </a:r>
            <a:r>
              <a:rPr lang="en-US" dirty="0"/>
              <a:t>(b, </a:t>
            </a:r>
            <a:r>
              <a:rPr lang="en-US" dirty="0" err="1"/>
              <a:t>sizeof</a:t>
            </a:r>
            <a:r>
              <a:rPr lang="en-US" dirty="0"/>
              <a:t> *b, SIZE, </a:t>
            </a:r>
            <a:r>
              <a:rPr lang="en-US" dirty="0" err="1"/>
              <a:t>fp</a:t>
            </a:r>
            <a:r>
              <a:rPr lang="en-US" dirty="0" smtClean="0"/>
              <a:t>)		/</a:t>
            </a:r>
            <a:r>
              <a:rPr lang="en-US" dirty="0"/>
              <a:t>/ reads an array of </a:t>
            </a:r>
            <a:r>
              <a:rPr lang="en-US" dirty="0" smtClean="0"/>
              <a:t>doubles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HW, when ON, continuously accepts (reads) inputs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HW reads binary values only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</a:t>
            </a:r>
            <a:r>
              <a:rPr lang="en-US" dirty="0" err="1" smtClean="0"/>
              <a:t>HW</a:t>
            </a:r>
            <a:r>
              <a:rPr lang="en-US" dirty="0" smtClean="0"/>
              <a:t> gates and SW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79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SW:  Decided at any time; basically limitless; some programs have long running times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HW:  Fixed in advance; limited to a few choices; execution time measured in 10</a:t>
            </a:r>
            <a:r>
              <a:rPr lang="en-US" baseline="30000" dirty="0" smtClean="0">
                <a:solidFill>
                  <a:srgbClr val="0000FF"/>
                </a:solidFill>
              </a:rPr>
              <a:t>-10</a:t>
            </a:r>
            <a:r>
              <a:rPr lang="en-US" dirty="0" smtClean="0">
                <a:solidFill>
                  <a:srgbClr val="0000FF"/>
                </a:solidFill>
              </a:rPr>
              <a:t> second intervals</a:t>
            </a:r>
            <a:r>
              <a:rPr lang="en-US" dirty="0" smtClean="0"/>
              <a:t> 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SW:  can be complex, formatted, any symbols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HW:  voltages on wires, denoting only bits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6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2700"/>
          </a:xfrm>
        </p:spPr>
        <p:txBody>
          <a:bodyPr>
            <a:normAutofit/>
          </a:bodyPr>
          <a:lstStyle/>
          <a:p>
            <a:r>
              <a:rPr lang="en-US" dirty="0" smtClean="0"/>
              <a:t>We build digital circuits from Complementary MOSFET transistors, called CMOS for short</a:t>
            </a:r>
          </a:p>
          <a:p>
            <a:r>
              <a:rPr lang="en-US" dirty="0" smtClean="0"/>
              <a:t>Voltage divider style circuit is the basis for two-level digital logic circuits</a:t>
            </a:r>
          </a:p>
          <a:p>
            <a:r>
              <a:rPr lang="en-US" dirty="0" smtClean="0"/>
              <a:t>Boolean algebra describes operations on set with two elements, basis for describing the logic we use in electronic computers</a:t>
            </a:r>
          </a:p>
          <a:p>
            <a:r>
              <a:rPr lang="en-US" dirty="0" smtClean="0"/>
              <a:t>Powered HW is always active; loaded SW may be suspended rather than executing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2"/>
            <a:ext cx="8229600" cy="50927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Automating computing means using a </a:t>
            </a:r>
            <a:r>
              <a:rPr lang="en-US" dirty="0" smtClean="0">
                <a:solidFill>
                  <a:srgbClr val="0000FF"/>
                </a:solidFill>
              </a:rPr>
              <a:t>machine</a:t>
            </a:r>
          </a:p>
          <a:p>
            <a:r>
              <a:rPr lang="en-US" dirty="0"/>
              <a:t>Using machines to compute depends on </a:t>
            </a:r>
            <a:r>
              <a:rPr lang="en-US" dirty="0">
                <a:solidFill>
                  <a:srgbClr val="0000FF"/>
                </a:solidFill>
              </a:rPr>
              <a:t>finite symbol sets</a:t>
            </a:r>
          </a:p>
          <a:p>
            <a:r>
              <a:rPr lang="en-US" dirty="0" smtClean="0"/>
              <a:t>In an analog world, </a:t>
            </a:r>
            <a:r>
              <a:rPr lang="en-US" dirty="0" smtClean="0">
                <a:solidFill>
                  <a:srgbClr val="0000FF"/>
                </a:solidFill>
              </a:rPr>
              <a:t>error accumulates</a:t>
            </a:r>
          </a:p>
          <a:p>
            <a:r>
              <a:rPr lang="en-US" dirty="0"/>
              <a:t>W</a:t>
            </a:r>
            <a:r>
              <a:rPr lang="en-US" dirty="0" smtClean="0"/>
              <a:t>e can make machines that </a:t>
            </a:r>
            <a:r>
              <a:rPr lang="en-US" dirty="0" smtClean="0">
                <a:solidFill>
                  <a:srgbClr val="0000FF"/>
                </a:solidFill>
              </a:rPr>
              <a:t>behave digitally</a:t>
            </a:r>
          </a:p>
          <a:p>
            <a:pPr lvl="1"/>
            <a:r>
              <a:rPr lang="en-US" dirty="0" smtClean="0"/>
              <a:t>Finite symbol sets match manufacturing capability</a:t>
            </a:r>
          </a:p>
          <a:p>
            <a:pPr lvl="1"/>
            <a:r>
              <a:rPr lang="en-US" dirty="0" smtClean="0"/>
              <a:t>Easy symbol distinguishability reduces errors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Key concepts</a:t>
            </a:r>
            <a:r>
              <a:rPr lang="en-US" dirty="0" smtClean="0"/>
              <a:t> to achieve the above</a:t>
            </a:r>
          </a:p>
          <a:p>
            <a:pPr lvl="1"/>
            <a:r>
              <a:rPr lang="en-US" b="1" dirty="0"/>
              <a:t>Binary </a:t>
            </a:r>
            <a:r>
              <a:rPr lang="en-US" b="1" dirty="0" smtClean="0"/>
              <a:t>(and higher-radix) </a:t>
            </a:r>
            <a:r>
              <a:rPr lang="en-US" b="1" dirty="0"/>
              <a:t>number systems</a:t>
            </a:r>
          </a:p>
          <a:p>
            <a:pPr lvl="1"/>
            <a:r>
              <a:rPr lang="en-US" b="1" dirty="0" smtClean="0"/>
              <a:t>Voltage band for each symbol and voltage gaps between each pair of symbols for error resistance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5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office hours posted</a:t>
            </a:r>
          </a:p>
          <a:p>
            <a:pPr lvl="1"/>
            <a:r>
              <a:rPr lang="en-US" dirty="0" smtClean="0"/>
              <a:t>Will stay in MATH 175 </a:t>
            </a:r>
            <a:r>
              <a:rPr lang="en-US" smtClean="0"/>
              <a:t>between lectures</a:t>
            </a:r>
            <a:endParaRPr lang="en-US" dirty="0" smtClean="0"/>
          </a:p>
          <a:p>
            <a:r>
              <a:rPr lang="en-US" dirty="0" err="1" smtClean="0"/>
              <a:t>Homweork</a:t>
            </a:r>
            <a:r>
              <a:rPr lang="en-US" dirty="0" smtClean="0"/>
              <a:t> 01 now due Thursday, 8/31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1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for Week 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egister your </a:t>
            </a:r>
            <a:r>
              <a:rPr lang="en-US" dirty="0" err="1" smtClean="0"/>
              <a:t>iClicker</a:t>
            </a:r>
            <a:endParaRPr lang="en-US" dirty="0" smtClean="0"/>
          </a:p>
          <a:p>
            <a:r>
              <a:rPr lang="en-US" dirty="0" smtClean="0"/>
              <a:t>Helpful conversations taking place on Piazza</a:t>
            </a:r>
          </a:p>
          <a:p>
            <a:r>
              <a:rPr lang="en-US" dirty="0" smtClean="0"/>
              <a:t>Lab 01 this week</a:t>
            </a:r>
            <a:endParaRPr lang="en-US" dirty="0"/>
          </a:p>
          <a:p>
            <a:r>
              <a:rPr lang="en-US" dirty="0" smtClean="0"/>
              <a:t>HW 01 now due Thursday, Aug. 31</a:t>
            </a:r>
            <a:endParaRPr lang="en-US" dirty="0"/>
          </a:p>
          <a:p>
            <a:r>
              <a:rPr lang="en-US" dirty="0" smtClean="0"/>
              <a:t>Finish textbook </a:t>
            </a:r>
            <a:r>
              <a:rPr lang="en-US" dirty="0"/>
              <a:t>c</a:t>
            </a:r>
            <a:r>
              <a:rPr lang="en-US" dirty="0" smtClean="0"/>
              <a:t>hapters 1 and 2, read</a:t>
            </a:r>
            <a:br>
              <a:rPr lang="en-US" dirty="0" smtClean="0"/>
            </a:br>
            <a:r>
              <a:rPr lang="en-US" dirty="0" smtClean="0"/>
              <a:t>chapters 4 and 5 next (will come back to chapter 3 later)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and current,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28306"/>
            <a:ext cx="8247965" cy="533406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Kirchhoff’s</a:t>
            </a:r>
            <a:r>
              <a:rPr lang="en-US" dirty="0" smtClean="0"/>
              <a:t> electrical circuit behavior laws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Voltage Law</a:t>
            </a:r>
            <a:r>
              <a:rPr lang="en-US" dirty="0" smtClean="0"/>
              <a:t>:  the sum of voltages, V, across the devices around a closed circuit is zero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Current Law</a:t>
            </a:r>
            <a:r>
              <a:rPr lang="en-US" dirty="0" smtClean="0"/>
              <a:t>:  the sum of currents, </a:t>
            </a:r>
            <a:r>
              <a:rPr lang="en-US" dirty="0" smtClean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dirty="0" smtClean="0"/>
              <a:t>, entering and leaving a point in a circuit is zero (electrons neither accumulate nor deplete)</a:t>
            </a:r>
          </a:p>
          <a:p>
            <a:pPr lvl="1"/>
            <a:r>
              <a:rPr lang="en-US" sz="2800" dirty="0" smtClean="0"/>
              <a:t>Details of sign convention for voltage and current</a:t>
            </a:r>
          </a:p>
          <a:p>
            <a:pPr lvl="2"/>
            <a:r>
              <a:rPr lang="en-US" dirty="0" smtClean="0"/>
              <a:t>Electrons gaining energy move from – to + device terminals by convention, loosing energy is + to –</a:t>
            </a:r>
          </a:p>
          <a:p>
            <a:pPr lvl="2"/>
            <a:r>
              <a:rPr lang="en-US" dirty="0" smtClean="0"/>
              <a:t>Current flow into a point in a circuit is positive, leaving a point is negative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1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and current,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28306"/>
            <a:ext cx="8247965" cy="5334068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Ohm’s Law</a:t>
            </a:r>
            <a:r>
              <a:rPr lang="en-US" dirty="0" smtClean="0"/>
              <a:t>:  the voltage measured between two points in a circuit is proportional to the product of the current flowing between those two points and the total resistance between those two points</a:t>
            </a:r>
            <a:br>
              <a:rPr lang="en-US" dirty="0" smtClean="0"/>
            </a:br>
            <a:r>
              <a:rPr lang="en-US" dirty="0" smtClean="0"/>
              <a:t>                              </a:t>
            </a:r>
            <a:r>
              <a:rPr lang="en-US" dirty="0" smtClean="0">
                <a:solidFill>
                  <a:srgbClr val="0070C0"/>
                </a:solidFill>
              </a:rPr>
              <a:t>V = </a:t>
            </a:r>
            <a:r>
              <a:rPr lang="en-US" dirty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 x R 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/>
              <a:t>units are volts = amperes x ohms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0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Circuit with battery</a:t>
            </a:r>
            <a:br>
              <a:rPr lang="en-US" sz="2400" dirty="0" smtClean="0"/>
            </a:br>
            <a:r>
              <a:rPr lang="en-US" sz="2400" dirty="0" smtClean="0"/>
              <a:t>driving two resistors</a:t>
            </a:r>
            <a:br>
              <a:rPr lang="en-US" sz="2400" dirty="0" smtClean="0"/>
            </a:br>
            <a:r>
              <a:rPr lang="en-US" sz="2400" dirty="0" smtClean="0"/>
              <a:t>in series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V volts of energy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gain from battery;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V</a:t>
            </a:r>
            <a:r>
              <a:rPr lang="en-US" sz="2400" baseline="-25000" dirty="0" smtClean="0">
                <a:solidFill>
                  <a:srgbClr val="0070C0"/>
                </a:solidFill>
              </a:rPr>
              <a:t>1</a:t>
            </a:r>
            <a:r>
              <a:rPr lang="en-US" sz="2400" dirty="0" smtClean="0">
                <a:solidFill>
                  <a:srgbClr val="0070C0"/>
                </a:solidFill>
              </a:rPr>
              <a:t> and V</a:t>
            </a:r>
            <a:r>
              <a:rPr lang="en-US" sz="2400" baseline="-25000" dirty="0" smtClean="0">
                <a:solidFill>
                  <a:srgbClr val="0070C0"/>
                </a:solidFill>
              </a:rPr>
              <a:t>2</a:t>
            </a:r>
            <a:r>
              <a:rPr lang="en-US" sz="2400" dirty="0" smtClean="0">
                <a:solidFill>
                  <a:srgbClr val="0070C0"/>
                </a:solidFill>
              </a:rPr>
              <a:t> volts of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energy loss from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resistors, respectively</a:t>
            </a:r>
          </a:p>
          <a:p>
            <a:r>
              <a:rPr lang="en-US" sz="2400" dirty="0" smtClean="0"/>
              <a:t>Resistors of values</a:t>
            </a:r>
            <a:br>
              <a:rPr lang="en-US" sz="2400" dirty="0" smtClean="0"/>
            </a:br>
            <a:r>
              <a:rPr lang="en-US" sz="2400" dirty="0" smtClean="0"/>
              <a:t>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ohms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Current </a:t>
            </a:r>
            <a:r>
              <a:rPr lang="en-US" sz="2400" dirty="0" smtClean="0">
                <a:solidFill>
                  <a:srgbClr val="0070C0"/>
                </a:solidFill>
                <a:latin typeface="Times New Roman" charset="0"/>
                <a:ea typeface="Times New Roman" charset="0"/>
                <a:cs typeface="Times New Roman" charset="0"/>
              </a:rPr>
              <a:t>I </a:t>
            </a:r>
            <a:r>
              <a:rPr lang="en-US" sz="2400" dirty="0" smtClean="0">
                <a:solidFill>
                  <a:srgbClr val="0070C0"/>
                </a:solidFill>
              </a:rPr>
              <a:t>around the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Two resistors in series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3746" y="1171186"/>
            <a:ext cx="5180254" cy="56868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17722" y="3809085"/>
            <a:ext cx="44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1923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8"/>
            <a:ext cx="8229600" cy="838944"/>
          </a:xfrm>
        </p:spPr>
        <p:txBody>
          <a:bodyPr/>
          <a:lstStyle/>
          <a:p>
            <a:r>
              <a:rPr lang="en-US" dirty="0" smtClean="0"/>
              <a:t>Example circuit with supply voltage 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6000"/>
            <a:ext cx="8229600" cy="54892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By Kirchhoff’s Voltage Law</a:t>
            </a:r>
            <a:br>
              <a:rPr lang="en-US" dirty="0" smtClean="0"/>
            </a:br>
            <a:r>
              <a:rPr lang="en-US" dirty="0" smtClean="0"/>
              <a:t>V + V</a:t>
            </a:r>
            <a:r>
              <a:rPr lang="en-US" baseline="-25000" dirty="0"/>
              <a:t>1</a:t>
            </a:r>
            <a:r>
              <a:rPr lang="en-US" dirty="0" smtClean="0"/>
              <a:t>+ V</a:t>
            </a:r>
            <a:r>
              <a:rPr lang="en-US" baseline="-25000" dirty="0" smtClean="0"/>
              <a:t>2</a:t>
            </a:r>
            <a:r>
              <a:rPr lang="en-US" dirty="0" smtClean="0"/>
              <a:t> = 0    or    </a:t>
            </a:r>
            <a:r>
              <a:rPr lang="en-US" dirty="0" smtClean="0">
                <a:solidFill>
                  <a:srgbClr val="0070C0"/>
                </a:solidFill>
              </a:rPr>
              <a:t>V </a:t>
            </a:r>
            <a:r>
              <a:rPr lang="en-US" dirty="0">
                <a:solidFill>
                  <a:srgbClr val="0070C0"/>
                </a:solidFill>
              </a:rPr>
              <a:t>= V</a:t>
            </a:r>
            <a:r>
              <a:rPr lang="en-US" baseline="-25000" dirty="0">
                <a:solidFill>
                  <a:srgbClr val="0070C0"/>
                </a:solidFill>
              </a:rPr>
              <a:t>1</a:t>
            </a:r>
            <a:r>
              <a:rPr lang="en-US" dirty="0">
                <a:solidFill>
                  <a:srgbClr val="0070C0"/>
                </a:solidFill>
              </a:rPr>
              <a:t>+ V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/>
              </a:rPr>
              <a:t>By Kirchhoff’s Current Law, </a:t>
            </a:r>
            <a:r>
              <a:rPr lang="en-US" dirty="0" smtClean="0">
                <a:latin typeface="Times New Roman"/>
                <a:cs typeface="Times New Roman"/>
              </a:rPr>
              <a:t>I,</a:t>
            </a:r>
            <a:r>
              <a:rPr lang="en-US" dirty="0" smtClean="0"/>
              <a:t> must flow through resistors R</a:t>
            </a:r>
            <a:r>
              <a:rPr lang="en-US" baseline="-25000" dirty="0" smtClean="0"/>
              <a:t>1</a:t>
            </a:r>
            <a:r>
              <a:rPr lang="en-US" dirty="0" smtClean="0"/>
              <a:t> and R</a:t>
            </a:r>
            <a:r>
              <a:rPr lang="en-US" baseline="-25000" dirty="0" smtClean="0"/>
              <a:t>2 </a:t>
            </a:r>
            <a:r>
              <a:rPr lang="en-US" dirty="0" smtClean="0"/>
              <a:t>equally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Ohm’s Law says voltage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Output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Ground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/>
                <a:cs typeface="Times New Roman"/>
              </a:rPr>
              <a:t>I </a:t>
            </a:r>
            <a:r>
              <a:rPr lang="en-US" dirty="0"/>
              <a:t>= </a:t>
            </a:r>
            <a:r>
              <a:rPr lang="en-US" dirty="0" smtClean="0"/>
              <a:t>V</a:t>
            </a:r>
            <a:r>
              <a:rPr lang="en-US" baseline="-25000" dirty="0" smtClean="0"/>
              <a:t>2</a:t>
            </a:r>
            <a:r>
              <a:rPr lang="en-US" dirty="0" smtClean="0"/>
              <a:t>/R</a:t>
            </a:r>
            <a:r>
              <a:rPr lang="en-US" baseline="-25000" dirty="0" smtClean="0"/>
              <a:t>2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cs typeface="Times New Roman"/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cs typeface="Times New Roman"/>
              </a:rPr>
              <a:t>voltage</a:t>
            </a:r>
            <a:br>
              <a:rPr lang="en-US" dirty="0" smtClean="0">
                <a:cs typeface="Times New Roman"/>
              </a:rPr>
            </a:br>
            <a:r>
              <a:rPr lang="en-US" dirty="0" smtClean="0">
                <a:cs typeface="Times New Roman"/>
              </a:rPr>
              <a:t>from </a:t>
            </a:r>
            <a:r>
              <a:rPr lang="en-US" dirty="0" smtClean="0">
                <a:solidFill>
                  <a:srgbClr val="FF0000"/>
                </a:solidFill>
                <a:cs typeface="Times New Roman"/>
              </a:rPr>
              <a:t>High</a:t>
            </a:r>
            <a:r>
              <a:rPr lang="en-US" dirty="0" smtClean="0">
                <a:cs typeface="Times New Roman"/>
              </a:rPr>
              <a:t> to </a:t>
            </a:r>
            <a:r>
              <a:rPr lang="en-US" dirty="0" smtClean="0">
                <a:solidFill>
                  <a:srgbClr val="FF0000"/>
                </a:solidFill>
                <a:cs typeface="Times New Roman"/>
              </a:rPr>
              <a:t>Ground</a:t>
            </a:r>
            <a:r>
              <a:rPr lang="en-US" dirty="0" smtClean="0">
                <a:cs typeface="Times New Roman"/>
              </a:rPr>
              <a:t/>
            </a:r>
            <a:br>
              <a:rPr lang="en-US" dirty="0" smtClean="0">
                <a:cs typeface="Times New Roman"/>
              </a:rPr>
            </a:br>
            <a:r>
              <a:rPr lang="en-US" dirty="0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= V/(</a:t>
            </a:r>
            <a:r>
              <a:rPr lang="en-US" dirty="0"/>
              <a:t>R</a:t>
            </a:r>
            <a:r>
              <a:rPr lang="en-US" baseline="-25000" dirty="0"/>
              <a:t>1</a:t>
            </a:r>
            <a:r>
              <a:rPr lang="en-US" dirty="0"/>
              <a:t>+ 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thus </a:t>
            </a: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/>
              <a:t> </a:t>
            </a:r>
            <a:r>
              <a:rPr lang="en-US" dirty="0" smtClean="0"/>
              <a:t>voltage V</a:t>
            </a:r>
            <a:r>
              <a:rPr lang="en-US" baseline="-25000" dirty="0" smtClean="0"/>
              <a:t>2</a:t>
            </a:r>
            <a:r>
              <a:rPr lang="en-US" dirty="0" smtClean="0"/>
              <a:t> is </a:t>
            </a:r>
            <a:br>
              <a:rPr lang="en-US" dirty="0" smtClean="0"/>
            </a:b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sz="3600" dirty="0" smtClean="0">
                <a:solidFill>
                  <a:srgbClr val="0070C0"/>
                </a:solidFill>
              </a:rPr>
              <a:t>V</a:t>
            </a:r>
            <a:r>
              <a:rPr lang="en-US" sz="3600" baseline="-25000" dirty="0" smtClean="0">
                <a:solidFill>
                  <a:srgbClr val="0070C0"/>
                </a:solidFill>
              </a:rPr>
              <a:t>2</a:t>
            </a:r>
            <a:r>
              <a:rPr lang="en-US" sz="3600" dirty="0" smtClean="0">
                <a:solidFill>
                  <a:srgbClr val="0070C0"/>
                </a:solidFill>
              </a:rPr>
              <a:t>= V(R</a:t>
            </a:r>
            <a:r>
              <a:rPr lang="en-US" sz="3600" baseline="-25000" dirty="0" smtClean="0">
                <a:solidFill>
                  <a:srgbClr val="0070C0"/>
                </a:solidFill>
              </a:rPr>
              <a:t>2</a:t>
            </a:r>
            <a:r>
              <a:rPr lang="en-US" sz="3600" dirty="0" smtClean="0">
                <a:solidFill>
                  <a:srgbClr val="0070C0"/>
                </a:solidFill>
              </a:rPr>
              <a:t>/</a:t>
            </a:r>
            <a:r>
              <a:rPr lang="en-US" sz="3600" dirty="0">
                <a:solidFill>
                  <a:srgbClr val="0070C0"/>
                </a:solidFill>
              </a:rPr>
              <a:t>(R</a:t>
            </a:r>
            <a:r>
              <a:rPr lang="en-US" sz="3600" baseline="-25000" dirty="0">
                <a:solidFill>
                  <a:srgbClr val="0070C0"/>
                </a:solidFill>
              </a:rPr>
              <a:t>1</a:t>
            </a:r>
            <a:r>
              <a:rPr lang="en-US" sz="3600" dirty="0">
                <a:solidFill>
                  <a:srgbClr val="0070C0"/>
                </a:solidFill>
              </a:rPr>
              <a:t>+ R</a:t>
            </a:r>
            <a:r>
              <a:rPr lang="en-US" sz="3600" baseline="-25000" dirty="0">
                <a:solidFill>
                  <a:srgbClr val="0070C0"/>
                </a:solidFill>
              </a:rPr>
              <a:t>2</a:t>
            </a:r>
            <a:r>
              <a:rPr lang="en-US" sz="3600" dirty="0" smtClean="0">
                <a:solidFill>
                  <a:srgbClr val="0070C0"/>
                </a:solidFill>
              </a:rPr>
              <a:t>))</a:t>
            </a:r>
          </a:p>
        </p:txBody>
      </p:sp>
      <p:pic>
        <p:nvPicPr>
          <p:cNvPr id="7" name="Picture 6" descr="Two resistors in series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86383" y="3030952"/>
            <a:ext cx="3486149" cy="3827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17887" y="4666329"/>
            <a:ext cx="44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08201" y="6300796"/>
            <a:ext cx="1286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Ground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08201" y="4810120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Output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08201" y="3490898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High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338"/>
            <a:ext cx="8229600" cy="838944"/>
          </a:xfrm>
        </p:spPr>
        <p:txBody>
          <a:bodyPr/>
          <a:lstStyle/>
          <a:p>
            <a:r>
              <a:rPr lang="en-US" dirty="0" smtClean="0"/>
              <a:t>Creating two voltage levels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" y="1016000"/>
            <a:ext cx="8229600" cy="54892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Key idea is </a:t>
            </a:r>
            <a:r>
              <a:rPr lang="en-US" dirty="0"/>
              <a:t>a</a:t>
            </a:r>
            <a:r>
              <a:rPr lang="en-US" dirty="0" smtClean="0"/>
              <a:t> two-resistor “voltage divider”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Because  </a:t>
            </a:r>
            <a:r>
              <a:rPr lang="en-US" dirty="0" smtClean="0">
                <a:solidFill>
                  <a:srgbClr val="0000FF"/>
                </a:solidFill>
              </a:rPr>
              <a:t>V(R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>
                <a:solidFill>
                  <a:srgbClr val="0000FF"/>
                </a:solidFill>
              </a:rPr>
              <a:t>(R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+ R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)) </a:t>
            </a:r>
            <a:r>
              <a:rPr lang="en-US" dirty="0">
                <a:solidFill>
                  <a:srgbClr val="0000FF"/>
                </a:solidFill>
              </a:rPr>
              <a:t>= V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endParaRPr lang="en-US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O</a:t>
            </a:r>
            <a:r>
              <a:rPr lang="en-US" dirty="0" smtClean="0"/>
              <a:t>btain two near-ideal </a:t>
            </a:r>
            <a:r>
              <a:rPr lang="en-US" dirty="0" smtClean="0">
                <a:solidFill>
                  <a:srgbClr val="0000FF"/>
                </a:solidFill>
              </a:rPr>
              <a:t>V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levels of +V and Ground</a:t>
            </a:r>
            <a:br>
              <a:rPr lang="en-US" dirty="0" smtClean="0"/>
            </a:br>
            <a:r>
              <a:rPr lang="en-US" dirty="0" smtClean="0"/>
              <a:t>via </a:t>
            </a:r>
            <a:r>
              <a:rPr lang="en-US" dirty="0" smtClean="0">
                <a:solidFill>
                  <a:srgbClr val="0000FF"/>
                </a:solidFill>
              </a:rPr>
              <a:t>two extreme cases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Build </a:t>
            </a:r>
            <a:r>
              <a:rPr lang="en-US" dirty="0" smtClean="0">
                <a:solidFill>
                  <a:srgbClr val="008000"/>
                </a:solidFill>
              </a:rPr>
              <a:t>R</a:t>
            </a:r>
            <a:r>
              <a:rPr lang="en-US" baseline="-25000" dirty="0" smtClean="0">
                <a:solidFill>
                  <a:srgbClr val="008000"/>
                </a:solidFill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 &lt;&lt; R</a:t>
            </a:r>
            <a:r>
              <a:rPr lang="en-US" baseline="-25000" dirty="0" smtClean="0">
                <a:solidFill>
                  <a:srgbClr val="008000"/>
                </a:solidFill>
              </a:rPr>
              <a:t>1</a:t>
            </a:r>
            <a:br>
              <a:rPr lang="en-US" baseline="-25000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V(R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/(R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+ R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 smtClean="0">
                <a:solidFill>
                  <a:srgbClr val="0000FF"/>
                </a:solidFill>
              </a:rPr>
              <a:t>) ≐ Vx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smtClean="0">
                <a:solidFill>
                  <a:srgbClr val="00B050"/>
                </a:solidFill>
              </a:rPr>
              <a:t>0 = V</a:t>
            </a:r>
            <a:r>
              <a:rPr lang="en-US" baseline="-25000" dirty="0" smtClean="0">
                <a:solidFill>
                  <a:srgbClr val="00B050"/>
                </a:solidFill>
              </a:rPr>
              <a:t>2</a:t>
            </a:r>
            <a:endParaRPr lang="en-US" baseline="-25000" dirty="0">
              <a:solidFill>
                <a:srgbClr val="008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Build</a:t>
            </a:r>
            <a:r>
              <a:rPr lang="en-US" dirty="0" smtClean="0">
                <a:solidFill>
                  <a:srgbClr val="008000"/>
                </a:solidFill>
              </a:rPr>
              <a:t> R</a:t>
            </a:r>
            <a:r>
              <a:rPr lang="en-US" baseline="-25000" dirty="0" smtClean="0">
                <a:solidFill>
                  <a:srgbClr val="008000"/>
                </a:solidFill>
              </a:rPr>
              <a:t>2</a:t>
            </a:r>
            <a:r>
              <a:rPr lang="en-US" dirty="0" smtClean="0">
                <a:solidFill>
                  <a:srgbClr val="008000"/>
                </a:solidFill>
              </a:rPr>
              <a:t> &gt;&gt; R</a:t>
            </a:r>
            <a:r>
              <a:rPr lang="en-US" baseline="-25000" dirty="0" smtClean="0">
                <a:solidFill>
                  <a:srgbClr val="008000"/>
                </a:solidFill>
              </a:rPr>
              <a:t>1</a:t>
            </a:r>
            <a:br>
              <a:rPr lang="en-US" baseline="-25000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V(R</a:t>
            </a:r>
            <a:r>
              <a:rPr lang="en-US" baseline="-25000" dirty="0" smtClean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/(R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+ R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) ≐ </a:t>
            </a:r>
            <a:r>
              <a:rPr lang="en-US" dirty="0" smtClean="0">
                <a:solidFill>
                  <a:srgbClr val="0000FF"/>
                </a:solidFill>
              </a:rPr>
              <a:t>Vx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= </a:t>
            </a:r>
            <a:r>
              <a:rPr lang="en-US" dirty="0" smtClean="0">
                <a:solidFill>
                  <a:srgbClr val="00B050"/>
                </a:solidFill>
              </a:rPr>
              <a:t>V = </a:t>
            </a:r>
            <a:r>
              <a:rPr lang="en-US" dirty="0">
                <a:solidFill>
                  <a:srgbClr val="00B050"/>
                </a:solidFill>
              </a:rPr>
              <a:t>V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10" descr="Two resistors in series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86383" y="3030952"/>
            <a:ext cx="3486149" cy="382704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17889" y="4666329"/>
            <a:ext cx="44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V</a:t>
            </a:r>
            <a:endParaRPr lang="en-US" sz="3600" dirty="0"/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664D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16CA18-62AE-B34C-A151-070DF961BCF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08201" y="6300796"/>
            <a:ext cx="1286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Ground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08201" y="4810120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Output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908201" y="3490898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High</a:t>
            </a:r>
            <a:endParaRPr lang="en-US" sz="2800" dirty="0">
              <a:solidFill>
                <a:srgbClr val="FF000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878868" y="1541204"/>
            <a:ext cx="2993664" cy="3251007"/>
            <a:chOff x="5878868" y="1541204"/>
            <a:chExt cx="2993664" cy="3251007"/>
          </a:xfrm>
        </p:grpSpPr>
        <p:sp>
          <p:nvSpPr>
            <p:cNvPr id="8" name="TextBox 7"/>
            <p:cNvSpPr txBox="1"/>
            <p:nvPr/>
          </p:nvSpPr>
          <p:spPr>
            <a:xfrm>
              <a:off x="5878868" y="1541204"/>
              <a:ext cx="2993664" cy="1200329"/>
            </a:xfrm>
            <a:prstGeom prst="rect">
              <a:avLst/>
            </a:prstGeom>
            <a:noFill/>
            <a:ln w="38100" cmpd="sng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Output is a circuit node with desired two </a:t>
              </a:r>
              <a:r>
                <a:rPr lang="en-US" sz="2400" b="1" i="1" dirty="0" smtClean="0">
                  <a:solidFill>
                    <a:srgbClr val="FF0000"/>
                  </a:solidFill>
                </a:rPr>
                <a:t>digital</a:t>
              </a:r>
              <a:r>
                <a:rPr lang="en-US" sz="2400" dirty="0" smtClean="0">
                  <a:solidFill>
                    <a:srgbClr val="FF0000"/>
                  </a:solidFill>
                </a:rPr>
                <a:t> voltage levels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8872532" y="2788505"/>
              <a:ext cx="0" cy="20037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27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switch is a two-valued resistor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(not connected) switch presents very high resistance to the flow of electricity</a:t>
            </a:r>
          </a:p>
          <a:p>
            <a:r>
              <a:rPr lang="en-US" dirty="0" smtClean="0"/>
              <a:t>Closed (connected) switch presents a very low resistance to the flow of electricity</a:t>
            </a:r>
          </a:p>
          <a:p>
            <a:r>
              <a:rPr lang="en-US" dirty="0" smtClean="0"/>
              <a:t>Switch implementation examples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Wall switch</a:t>
            </a:r>
            <a:r>
              <a:rPr lang="en-US" dirty="0" smtClean="0"/>
              <a:t>:  mechanical “signal” controls switch on/off condition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MOSFET</a:t>
            </a:r>
            <a:r>
              <a:rPr lang="en-US" dirty="0" smtClean="0"/>
              <a:t>:  electrical signal controls on/off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917</Words>
  <Application>Microsoft Macintosh PowerPoint</Application>
  <PresentationFormat>On-screen Show (4:3)</PresentationFormat>
  <Paragraphs>185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Mangal</vt:lpstr>
      <vt:lpstr>ＭＳ Ｐゴシック</vt:lpstr>
      <vt:lpstr>Palatino</vt:lpstr>
      <vt:lpstr>Times New Roman</vt:lpstr>
      <vt:lpstr>Wingdings</vt:lpstr>
      <vt:lpstr>Arial</vt:lpstr>
      <vt:lpstr>TM10203755</vt:lpstr>
      <vt:lpstr>Lecture 04 – Logic circuits</vt:lpstr>
      <vt:lpstr>Announcement</vt:lpstr>
      <vt:lpstr>Assignment for Week 02</vt:lpstr>
      <vt:lpstr>Voltage and current, part 1</vt:lpstr>
      <vt:lpstr>Voltage and current, part 2</vt:lpstr>
      <vt:lpstr>Example circuit</vt:lpstr>
      <vt:lpstr>Example circuit with supply voltage V</vt:lpstr>
      <vt:lpstr>Creating two voltage levels</vt:lpstr>
      <vt:lpstr>A switch is a two-valued resistor</vt:lpstr>
      <vt:lpstr>Series and parallel resistors</vt:lpstr>
      <vt:lpstr>NAND circuit is a voltage divider</vt:lpstr>
      <vt:lpstr>Digital Logic</vt:lpstr>
      <vt:lpstr>PowerPoint Presentation</vt:lpstr>
      <vt:lpstr>Diagram levels of abstraction</vt:lpstr>
      <vt:lpstr>Levels of abstraction</vt:lpstr>
      <vt:lpstr>Comparison of HW gates and SW</vt:lpstr>
      <vt:lpstr>Comparison of HW gates and SW</vt:lpstr>
      <vt:lpstr>Summary</vt:lpstr>
      <vt:lpstr>Summary</vt:lpstr>
    </vt:vector>
  </TitlesOfParts>
  <Company>Purdue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143</cp:revision>
  <dcterms:created xsi:type="dcterms:W3CDTF">2017-01-09T11:24:18Z</dcterms:created>
  <dcterms:modified xsi:type="dcterms:W3CDTF">2017-08-28T21:13:54Z</dcterms:modified>
</cp:coreProperties>
</file>