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1440" r:id="rId2"/>
    <p:sldId id="381" r:id="rId3"/>
    <p:sldId id="523" r:id="rId4"/>
    <p:sldId id="1441" r:id="rId5"/>
    <p:sldId id="353" r:id="rId6"/>
    <p:sldId id="354" r:id="rId7"/>
    <p:sldId id="355" r:id="rId8"/>
    <p:sldId id="1439" r:id="rId9"/>
    <p:sldId id="366" r:id="rId10"/>
    <p:sldId id="357" r:id="rId11"/>
    <p:sldId id="389" r:id="rId12"/>
    <p:sldId id="388" r:id="rId13"/>
    <p:sldId id="367" r:id="rId14"/>
    <p:sldId id="360" r:id="rId15"/>
    <p:sldId id="361" r:id="rId16"/>
    <p:sldId id="373" r:id="rId17"/>
    <p:sldId id="374" r:id="rId18"/>
    <p:sldId id="375" r:id="rId19"/>
    <p:sldId id="376" r:id="rId20"/>
    <p:sldId id="377" r:id="rId21"/>
    <p:sldId id="378" r:id="rId22"/>
    <p:sldId id="383" r:id="rId23"/>
    <p:sldId id="384" r:id="rId24"/>
    <p:sldId id="3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091"/>
    <p:restoredTop sz="91356"/>
  </p:normalViewPr>
  <p:slideViewPr>
    <p:cSldViewPr snapToGrid="0" snapToObjects="1">
      <p:cViewPr>
        <p:scale>
          <a:sx n="114" d="100"/>
          <a:sy n="114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to class:</a:t>
            </a:r>
            <a:r>
              <a:rPr lang="en-US" baseline="0" dirty="0" smtClean="0"/>
              <a:t>  Pentium chip, 7400 data sheet, ABE 5-pole, 25-throw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clickers recorded, but without associated</a:t>
            </a:r>
            <a:r>
              <a:rPr lang="en-US" baseline="0" dirty="0" smtClean="0"/>
              <a:t> </a:t>
            </a:r>
            <a:r>
              <a:rPr lang="en-US" dirty="0" smtClean="0"/>
              <a:t>student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cut at timing depicting needs a tweak.  Circuit tweaked by moving NAND4.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</a:t>
            </a:r>
            <a:r>
              <a:rPr lang="en-US" baseline="0" dirty="0" smtClean="0"/>
              <a:t> plot together in class.</a:t>
            </a:r>
          </a:p>
          <a:p>
            <a:r>
              <a:rPr lang="en-US" baseline="0" dirty="0" smtClean="0"/>
              <a:t>Use an ink pen if you have it.  If using pencil, do not erase.  Write name and PUID on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disassembled PUSHBUTTON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0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400" dirty="0" smtClean="0"/>
              <a:t>2017.09.06</a:t>
            </a:r>
          </a:p>
          <a:p>
            <a:pPr algn="r"/>
            <a:r>
              <a:rPr lang="en-US" sz="2400" dirty="0"/>
              <a:t/>
            </a:r>
            <a:br>
              <a:rPr lang="en-US" sz="2400" dirty="0"/>
            </a:br>
            <a:r>
              <a:rPr lang="en-US" i="1" dirty="0"/>
              <a:t>We Can Remember It for You Wholesale</a:t>
            </a:r>
            <a:endParaRPr lang="en-US" sz="2400" i="1" dirty="0"/>
          </a:p>
          <a:p>
            <a:pPr algn="r"/>
            <a:r>
              <a:rPr lang="en-US" sz="2400" dirty="0"/>
              <a:t>by Philip K. Dick</a:t>
            </a:r>
          </a:p>
          <a:p>
            <a:pPr algn="r"/>
            <a:r>
              <a:rPr lang="en-US" sz="1800" dirty="0"/>
              <a:t>Appeared in the April 1966 edition of</a:t>
            </a:r>
          </a:p>
          <a:p>
            <a:pPr algn="r"/>
            <a:r>
              <a:rPr lang="en-US" sz="1800" dirty="0"/>
              <a:t>The Magazine of Fantasy and Science </a:t>
            </a:r>
            <a:r>
              <a:rPr lang="en-US" sz="1800" dirty="0" smtClean="0"/>
              <a:t>Fiction,</a:t>
            </a:r>
          </a:p>
          <a:p>
            <a:pPr algn="r"/>
            <a:r>
              <a:rPr lang="en-US" sz="1800" dirty="0"/>
              <a:t>a</a:t>
            </a:r>
            <a:r>
              <a:rPr lang="en-US" sz="1800" dirty="0" smtClean="0"/>
              <a:t>nd the inspiration for the movie </a:t>
            </a:r>
            <a:r>
              <a:rPr lang="en-US" sz="1800" i="1" dirty="0" smtClean="0"/>
              <a:t>Total Recall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smtClean="0"/>
              <a:t>Lecture 07 </a:t>
            </a:r>
            <a:r>
              <a:rPr lang="en-US" dirty="0" smtClean="0"/>
              <a:t>– Remembering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as </a:t>
            </a:r>
            <a:r>
              <a:rPr lang="en-US" i="1" dirty="0" smtClean="0"/>
              <a:t>location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01469"/>
            <a:ext cx="8247965" cy="5094531"/>
          </a:xfrm>
        </p:spPr>
        <p:txBody>
          <a:bodyPr/>
          <a:lstStyle/>
          <a:p>
            <a:r>
              <a:rPr lang="en-US" dirty="0" smtClean="0"/>
              <a:t>We can go looking for </a:t>
            </a:r>
            <a:r>
              <a:rPr lang="en-US" i="1" dirty="0" smtClean="0"/>
              <a:t>history</a:t>
            </a:r>
            <a:r>
              <a:rPr lang="en-US" dirty="0" smtClean="0"/>
              <a:t> in digital circuits</a:t>
            </a:r>
          </a:p>
          <a:p>
            <a:r>
              <a:rPr lang="en-US" dirty="0" smtClean="0"/>
              <a:t>Where is </a:t>
            </a:r>
            <a:r>
              <a:rPr lang="en-US" i="1" dirty="0" smtClean="0"/>
              <a:t>history</a:t>
            </a:r>
            <a:r>
              <a:rPr lang="en-US" dirty="0" smtClean="0"/>
              <a:t> in our Lab 01 circuit?</a:t>
            </a:r>
            <a:endParaRPr lang="en-US" dirty="0"/>
          </a:p>
        </p:txBody>
      </p:sp>
      <p:pic>
        <p:nvPicPr>
          <p:cNvPr id="4" name="Picture 3" descr="lab-01 circu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6136"/>
            <a:ext cx="8213558" cy="3200400"/>
          </a:xfrm>
          <a:prstGeom prst="rect">
            <a:avLst/>
          </a:prstGeom>
        </p:spPr>
      </p:pic>
      <p:pic>
        <p:nvPicPr>
          <p:cNvPr id="24" name="Picture 23" descr="lab-01-propagation-f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206296"/>
            <a:ext cx="8213558" cy="3200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51840" y="2109949"/>
            <a:ext cx="2194560" cy="4479627"/>
            <a:chOff x="751840" y="2378373"/>
            <a:chExt cx="2194560" cy="4479627"/>
          </a:xfrm>
        </p:grpSpPr>
        <p:sp>
          <p:nvSpPr>
            <p:cNvPr id="5" name="Rounded Rectangle 4"/>
            <p:cNvSpPr/>
            <p:nvPr/>
          </p:nvSpPr>
          <p:spPr>
            <a:xfrm>
              <a:off x="751840" y="3332480"/>
              <a:ext cx="2194560" cy="3525520"/>
            </a:xfrm>
            <a:prstGeom prst="round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925" y="2378373"/>
              <a:ext cx="21644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Let inputs          	=</a:t>
              </a:r>
              <a:r>
                <a:rPr lang="en-US" sz="2800" i="1" dirty="0" smtClean="0"/>
                <a:t> Now</a:t>
              </a:r>
              <a:r>
                <a:rPr lang="en-US" sz="2800" dirty="0" smtClean="0"/>
                <a:t>   </a:t>
              </a:r>
              <a:r>
                <a:rPr lang="en-US" sz="2800" dirty="0" smtClean="0">
                  <a:sym typeface="Wingdings"/>
                </a:rPr>
                <a:t>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46400" y="2109949"/>
            <a:ext cx="1446585" cy="4489787"/>
            <a:chOff x="2946400" y="2378373"/>
            <a:chExt cx="1446585" cy="4489787"/>
          </a:xfrm>
        </p:grpSpPr>
        <p:sp>
          <p:nvSpPr>
            <p:cNvPr id="8" name="Rounded Rectangle 7"/>
            <p:cNvSpPr/>
            <p:nvPr/>
          </p:nvSpPr>
          <p:spPr>
            <a:xfrm>
              <a:off x="2946400" y="3342640"/>
              <a:ext cx="1402080" cy="3525520"/>
            </a:xfrm>
            <a:prstGeom prst="roundRect">
              <a:avLst/>
            </a:prstGeom>
            <a:solidFill>
              <a:srgbClr val="008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6400" y="2378373"/>
              <a:ext cx="14465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Here is response to the</a:t>
              </a:r>
            </a:p>
            <a:p>
              <a:pPr algn="ctr"/>
              <a:r>
                <a:rPr lang="en-US" sz="2400" dirty="0" smtClean="0"/>
                <a:t>inputs of</a:t>
              </a:r>
            </a:p>
            <a:p>
              <a:pPr algn="ctr"/>
              <a:r>
                <a:rPr lang="en-US" sz="2400" i="1" dirty="0" smtClean="0"/>
                <a:t>10ns ago</a:t>
              </a:r>
              <a:endParaRPr lang="en-US" sz="2400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43400" y="3074216"/>
            <a:ext cx="1500733" cy="3525520"/>
            <a:chOff x="4323080" y="3342640"/>
            <a:chExt cx="1500733" cy="3525520"/>
          </a:xfrm>
        </p:grpSpPr>
        <p:sp>
          <p:nvSpPr>
            <p:cNvPr id="9" name="Rounded Rectangle 8"/>
            <p:cNvSpPr/>
            <p:nvPr/>
          </p:nvSpPr>
          <p:spPr>
            <a:xfrm>
              <a:off x="4323080" y="3342640"/>
              <a:ext cx="1402080" cy="3525520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86776" y="3477363"/>
              <a:ext cx="1437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Here is </a:t>
              </a:r>
              <a:r>
                <a:rPr lang="en-US" sz="2400" dirty="0" smtClean="0">
                  <a:sym typeface="Wingdings"/>
                </a:rPr>
                <a:t></a:t>
              </a:r>
              <a:endParaRPr lang="en-US" sz="2400" dirty="0" smtClean="0"/>
            </a:p>
            <a:p>
              <a:r>
                <a:rPr lang="en-US" sz="2400" i="1" dirty="0" smtClean="0"/>
                <a:t>20ns ago</a:t>
              </a:r>
              <a:endParaRPr lang="en-US" sz="2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50560" y="3074216"/>
            <a:ext cx="1491232" cy="3525520"/>
            <a:chOff x="5750560" y="3342640"/>
            <a:chExt cx="1491232" cy="3525520"/>
          </a:xfrm>
        </p:grpSpPr>
        <p:sp>
          <p:nvSpPr>
            <p:cNvPr id="10" name="Rounded Rectangle 9"/>
            <p:cNvSpPr/>
            <p:nvPr/>
          </p:nvSpPr>
          <p:spPr>
            <a:xfrm>
              <a:off x="5750560" y="3342640"/>
              <a:ext cx="1402080" cy="352552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9403" y="3501798"/>
              <a:ext cx="1422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Here is </a:t>
              </a:r>
              <a:r>
                <a:rPr lang="en-US" sz="2400" i="1" dirty="0" smtClean="0">
                  <a:sym typeface="Wingdings"/>
                </a:rPr>
                <a:t> </a:t>
              </a:r>
              <a:r>
                <a:rPr lang="en-US" sz="2400" i="1" dirty="0" smtClean="0"/>
                <a:t>30ns ago</a:t>
              </a:r>
              <a:endParaRPr lang="en-US" sz="2400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52640" y="3074216"/>
            <a:ext cx="1625600" cy="3525520"/>
            <a:chOff x="7152640" y="3342640"/>
            <a:chExt cx="1625600" cy="3525520"/>
          </a:xfrm>
        </p:grpSpPr>
        <p:sp>
          <p:nvSpPr>
            <p:cNvPr id="11" name="Rounded Rectangle 10"/>
            <p:cNvSpPr/>
            <p:nvPr/>
          </p:nvSpPr>
          <p:spPr>
            <a:xfrm>
              <a:off x="7152640" y="3342640"/>
              <a:ext cx="1625600" cy="3525520"/>
            </a:xfrm>
            <a:prstGeom prst="roundRect">
              <a:avLst/>
            </a:prstGeom>
            <a:solidFill>
              <a:srgbClr val="80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5208" y="3512969"/>
              <a:ext cx="141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Here is </a:t>
              </a:r>
              <a:r>
                <a:rPr lang="en-US" sz="2400" i="1" dirty="0" smtClean="0">
                  <a:sym typeface="Wingdings"/>
                </a:rPr>
                <a:t> </a:t>
              </a:r>
              <a:r>
                <a:rPr lang="en-US" sz="2400" i="1" dirty="0" smtClean="0"/>
                <a:t>35ns ago</a:t>
              </a:r>
              <a:endParaRPr lang="en-US" sz="2400" i="1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87570" y="6515578"/>
            <a:ext cx="1986676" cy="193316"/>
          </a:xfrm>
        </p:spPr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5522" y="6236830"/>
            <a:ext cx="1905000" cy="193316"/>
          </a:xfrm>
        </p:spPr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946400" y="2229556"/>
            <a:ext cx="0" cy="43600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4312346" y="3061235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5734736" y="3058414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7157126" y="3055593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8551294" y="3066883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387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is history, recalled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Gate output is </a:t>
            </a:r>
            <a:r>
              <a:rPr lang="en-US" sz="2800" dirty="0"/>
              <a:t>a</a:t>
            </a:r>
            <a:r>
              <a:rPr lang="en-US" sz="2800" dirty="0" smtClean="0"/>
              <a:t> function of historic input(s)</a:t>
            </a:r>
          </a:p>
          <a:p>
            <a:r>
              <a:rPr lang="en-US" sz="2800" dirty="0" smtClean="0"/>
              <a:t>How can a circuit recall its output?</a:t>
            </a:r>
          </a:p>
          <a:p>
            <a:r>
              <a:rPr lang="en-US" sz="2800" dirty="0" smtClean="0"/>
              <a:t>Use</a:t>
            </a:r>
            <a:r>
              <a:rPr lang="en-US" sz="2800" i="1" dirty="0" smtClean="0">
                <a:solidFill>
                  <a:srgbClr val="0000FF"/>
                </a:solidFill>
              </a:rPr>
              <a:t> feedback</a:t>
            </a:r>
            <a:r>
              <a:rPr lang="en-US" sz="2800" dirty="0" smtClean="0"/>
              <a:t>:  connect output to input</a:t>
            </a:r>
          </a:p>
          <a:p>
            <a:r>
              <a:rPr lang="en-US" sz="2800" dirty="0" smtClean="0"/>
              <a:t>Look at simplest example, using one NOT gate: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Assume IN=Out=0 at time = 0,  and gate propagation delay = </a:t>
            </a:r>
            <a:r>
              <a:rPr lang="en-US" sz="2800" dirty="0"/>
              <a:t>5</a:t>
            </a:r>
            <a:r>
              <a:rPr lang="en-US" sz="2800" dirty="0" smtClean="0"/>
              <a:t> ns and wire propagation delay = 1 ns</a:t>
            </a:r>
            <a:endParaRPr lang="en-US" sz="2800" dirty="0"/>
          </a:p>
        </p:txBody>
      </p:sp>
      <p:pic>
        <p:nvPicPr>
          <p:cNvPr id="4" name="Picture 3" descr="1-inverter-feed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" y="4209010"/>
            <a:ext cx="1849120" cy="227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5281" y="4108068"/>
            <a:ext cx="523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Plot IN and </a:t>
            </a:r>
            <a:r>
              <a:rPr lang="en-US" sz="2000" smtClean="0"/>
              <a:t>OUT logic values </a:t>
            </a:r>
            <a:r>
              <a:rPr lang="en-US" sz="2000" dirty="0" smtClean="0"/>
              <a:t>as functions of time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26170" r="3548" b="34989"/>
          <a:stretch/>
        </p:blipFill>
        <p:spPr>
          <a:xfrm>
            <a:off x="3040058" y="4490242"/>
            <a:ext cx="6090399" cy="19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13041" cy="4924814"/>
          </a:xfrm>
        </p:spPr>
        <p:txBody>
          <a:bodyPr/>
          <a:lstStyle/>
          <a:p>
            <a:r>
              <a:rPr lang="en-US" sz="2800" dirty="0" smtClean="0"/>
              <a:t>Want memory, </a:t>
            </a:r>
            <a:r>
              <a:rPr lang="en-US" sz="2800" smtClean="0"/>
              <a:t>not oscillator; </a:t>
            </a:r>
            <a:r>
              <a:rPr lang="en-US" sz="2800" dirty="0"/>
              <a:t>t</a:t>
            </a:r>
            <a:r>
              <a:rPr lang="en-US" sz="2800" smtClean="0"/>
              <a:t>ry </a:t>
            </a:r>
            <a:r>
              <a:rPr lang="en-US" sz="2800" dirty="0" smtClean="0"/>
              <a:t>2 inverters in series</a:t>
            </a:r>
            <a:endParaRPr lang="en-US" sz="2800" dirty="0"/>
          </a:p>
        </p:txBody>
      </p:sp>
      <p:pic>
        <p:nvPicPr>
          <p:cNvPr id="4" name="Picture 3" descr="2-inverter-feed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7" y="2112044"/>
            <a:ext cx="3693722" cy="103886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" t="30846" r="6179" b="24154"/>
          <a:stretch/>
        </p:blipFill>
        <p:spPr>
          <a:xfrm>
            <a:off x="757084" y="3453746"/>
            <a:ext cx="7384026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diagram a feedback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Circular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Twisted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 descr="2-inverter-loopy-feed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4" y="3482331"/>
            <a:ext cx="3405506" cy="3219267"/>
          </a:xfrm>
          <a:prstGeom prst="rect">
            <a:avLst/>
          </a:prstGeom>
        </p:spPr>
      </p:pic>
      <p:pic>
        <p:nvPicPr>
          <p:cNvPr id="10" name="Picture 9" descr="2-inverter-feed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384" y="1292501"/>
            <a:ext cx="5646293" cy="15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control the starting condition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NAND as inverter most of the time</a:t>
            </a:r>
          </a:p>
          <a:p>
            <a:r>
              <a:rPr lang="en-US" dirty="0" smtClean="0"/>
              <a:t>A zero input will force a “starting condition”</a:t>
            </a:r>
          </a:p>
          <a:p>
            <a:r>
              <a:rPr lang="en-US" dirty="0" smtClean="0"/>
              <a:t>Two inputs:</a:t>
            </a:r>
            <a:br>
              <a:rPr lang="en-US" dirty="0" smtClean="0"/>
            </a:br>
            <a:r>
              <a:rPr lang="en-US" dirty="0" smtClean="0"/>
              <a:t>Set, S, makes output Q=1</a:t>
            </a:r>
            <a:br>
              <a:rPr lang="en-US" dirty="0" smtClean="0"/>
            </a:br>
            <a:r>
              <a:rPr lang="en-US" dirty="0" smtClean="0"/>
              <a:t>and Reset, R, makes output Q=0</a:t>
            </a:r>
          </a:p>
          <a:p>
            <a:r>
              <a:rPr lang="en-US" dirty="0" smtClean="0"/>
              <a:t>S’ and R’ because</a:t>
            </a:r>
            <a:br>
              <a:rPr lang="en-US" dirty="0" smtClean="0"/>
            </a:br>
            <a:r>
              <a:rPr lang="en-US" dirty="0" smtClean="0"/>
              <a:t>these inputs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i="1" dirty="0" smtClean="0"/>
              <a:t>active low</a:t>
            </a:r>
            <a:endParaRPr lang="en-US" i="1" dirty="0"/>
          </a:p>
        </p:txBody>
      </p:sp>
      <p:pic>
        <p:nvPicPr>
          <p:cNvPr id="6" name="Picture 5" descr="SR Latch from Lab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85" y="3916749"/>
            <a:ext cx="4254500" cy="25019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Set-Reset (SR)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5"/>
            <a:ext cx="8247965" cy="52153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Text figure 2.14 contains a basic feedback circuit of two NAND gates with each output connected to an input of the other gate</a:t>
            </a:r>
          </a:p>
          <a:p>
            <a:r>
              <a:rPr lang="en-US" dirty="0" smtClean="0"/>
              <a:t>Related, in a sense, to recursion</a:t>
            </a:r>
          </a:p>
          <a:p>
            <a:r>
              <a:rPr lang="en-US" dirty="0" smtClean="0"/>
              <a:t>Feedback of a circuit output (history of action) to an input carries that history of a circuit back to the present (a circuit input)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Bringing historic information to the present is MEMORY</a:t>
            </a:r>
          </a:p>
          <a:p>
            <a:r>
              <a:rPr lang="en-US" dirty="0"/>
              <a:t>A</a:t>
            </a:r>
            <a:r>
              <a:rPr lang="en-US" dirty="0" smtClean="0"/>
              <a:t>nalyze the S’R’ two-NAND-gate feedback circuit in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switch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1186"/>
            <a:ext cx="8506195" cy="4924814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Pole</a:t>
            </a:r>
            <a:r>
              <a:rPr lang="en-US" dirty="0" smtClean="0"/>
              <a:t> – number of separate circuits controlled by a single actuator; one “pole” per circuit</a:t>
            </a:r>
          </a:p>
          <a:p>
            <a:pPr lvl="1"/>
            <a:r>
              <a:rPr lang="en-US" dirty="0" smtClean="0"/>
              <a:t>Often convenient to “gang” switches of several circuits into a single actuator</a:t>
            </a:r>
          </a:p>
          <a:p>
            <a:pPr lvl="1"/>
            <a:r>
              <a:rPr lang="en-US" dirty="0" smtClean="0"/>
              <a:t>Control many with one action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Throw</a:t>
            </a:r>
            <a:r>
              <a:rPr lang="en-US" dirty="0" smtClean="0"/>
              <a:t> –  number of connection path choices, other than OPEN, for each pole</a:t>
            </a:r>
          </a:p>
          <a:p>
            <a:pPr lvl="1"/>
            <a:r>
              <a:rPr lang="en-US" dirty="0" smtClean="0"/>
              <a:t>Only “gang” circuits that need the same number of connection choices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>
                <a:solidFill>
                  <a:srgbClr val="0000FF"/>
                </a:solidFill>
              </a:rPr>
              <a:t>moving</a:t>
            </a:r>
            <a:r>
              <a:rPr lang="en-US" dirty="0" smtClean="0"/>
              <a:t> part of a switch implements the throws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Single-pole, single-throw (</a:t>
            </a:r>
            <a:r>
              <a:rPr lang="en-US" dirty="0" err="1" smtClean="0">
                <a:solidFill>
                  <a:srgbClr val="0000FF"/>
                </a:solidFill>
              </a:rPr>
              <a:t>SPST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Single-pole, double throw (</a:t>
            </a:r>
            <a:r>
              <a:rPr lang="en-US" dirty="0" err="1" smtClean="0">
                <a:solidFill>
                  <a:srgbClr val="0000FF"/>
                </a:solidFill>
              </a:rPr>
              <a:t>SPDT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spst-and-lab-kit-pushbot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1" y="1828801"/>
            <a:ext cx="7070558" cy="2382170"/>
          </a:xfrm>
          <a:prstGeom prst="rect">
            <a:avLst/>
          </a:prstGeom>
        </p:spPr>
      </p:pic>
      <p:pic>
        <p:nvPicPr>
          <p:cNvPr id="7" name="Picture 6" descr="spdt-showing-both-st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0"/>
            <a:ext cx="8213558" cy="1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9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switches “bounce”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</a:t>
            </a:r>
            <a:r>
              <a:rPr lang="en-US" sz="2800" dirty="0" smtClean="0"/>
              <a:t>hen the moving “throw” makes contact with one of the connection choices, that mechanical interaction usually bounces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 descr="switch-bounce-illust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43" y="2667000"/>
            <a:ext cx="5150515" cy="373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LED in Lab 01 </a:t>
            </a:r>
            <a:r>
              <a:rPr lang="en-US" i="1" dirty="0" smtClean="0"/>
              <a:t>really</a:t>
            </a:r>
            <a:r>
              <a:rPr lang="en-US" dirty="0" smtClean="0"/>
              <a:t>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990600"/>
            <a:ext cx="8657170" cy="5638800"/>
          </a:xfrm>
        </p:spPr>
        <p:txBody>
          <a:bodyPr/>
          <a:lstStyle/>
          <a:p>
            <a:r>
              <a:rPr lang="en-US" dirty="0" smtClean="0"/>
              <a:t>Lab 01 circuit has mechanically switched inputs driving the logic defined by the circuit and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Imagine switches for A and B not pushed, A=B=1</a:t>
            </a:r>
          </a:p>
          <a:p>
            <a:r>
              <a:rPr lang="en-US" dirty="0" smtClean="0"/>
              <a:t>Now push switch for B, which bounces, e.g., </a:t>
            </a:r>
            <a:r>
              <a:rPr lang="en-US" dirty="0" smtClean="0">
                <a:solidFill>
                  <a:srgbClr val="00B050"/>
                </a:solidFill>
              </a:rPr>
              <a:t>111</a:t>
            </a:r>
            <a:r>
              <a:rPr lang="en-US" dirty="0" smtClean="0">
                <a:solidFill>
                  <a:srgbClr val="FF0000"/>
                </a:solidFill>
              </a:rPr>
              <a:t>0101</a:t>
            </a:r>
            <a:r>
              <a:rPr lang="en-US" dirty="0" smtClean="0">
                <a:solidFill>
                  <a:srgbClr val="00B050"/>
                </a:solidFill>
              </a:rPr>
              <a:t>0000</a:t>
            </a:r>
            <a:r>
              <a:rPr lang="en-US" dirty="0" smtClean="0"/>
              <a:t>, then from truth table LED goes   (initially) </a:t>
            </a:r>
            <a:r>
              <a:rPr lang="en-US" dirty="0" smtClean="0">
                <a:solidFill>
                  <a:srgbClr val="00B050"/>
                </a:solidFill>
              </a:rPr>
              <a:t>Off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  <a:r>
              <a:rPr lang="en-US" dirty="0" smtClean="0"/>
              <a:t> (now stable)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21748"/>
              </p:ext>
            </p:extLst>
          </p:nvPr>
        </p:nvGraphicFramePr>
        <p:xfrm>
          <a:off x="4572000" y="2057400"/>
          <a:ext cx="3600452" cy="218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26"/>
                <a:gridCol w="600726"/>
                <a:gridCol w="1498886"/>
                <a:gridCol w="900114"/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dirty="0" smtClean="0"/>
                        <a:t>A</a:t>
                      </a:r>
                      <a:r>
                        <a:rPr lang="en-US" sz="2200" i="0" baseline="0" dirty="0" smtClean="0"/>
                        <a:t> </a:t>
                      </a:r>
                      <a:r>
                        <a:rPr lang="en-US" sz="2200" i="0" baseline="0" dirty="0" err="1" smtClean="0"/>
                        <a:t>XNOR</a:t>
                      </a:r>
                      <a:r>
                        <a:rPr lang="en-US" sz="2200" i="0" dirty="0" smtClean="0"/>
                        <a:t> B</a:t>
                      </a:r>
                      <a:endParaRPr lang="en-US" sz="2200" i="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dirty="0" smtClean="0"/>
                        <a:t>LED</a:t>
                      </a:r>
                      <a:endParaRPr lang="en-US" sz="2200" i="0" dirty="0"/>
                    </a:p>
                  </a:txBody>
                  <a:tcPr marL="83087" marR="83087" marT="41544" marB="41544"/>
                </a:tc>
              </a:tr>
              <a:tr h="4154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On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</a:tr>
              <a:tr h="4154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Off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</a:tr>
              <a:tr h="4154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On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</a:tr>
              <a:tr h="41543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Off</a:t>
                      </a:r>
                      <a:endParaRPr lang="en-US" sz="2200" dirty="0"/>
                    </a:p>
                  </a:txBody>
                  <a:tcPr marL="83087" marR="83087" marT="41544" marB="41544"/>
                </a:tc>
              </a:tr>
            </a:tbl>
          </a:graphicData>
        </a:graphic>
      </p:graphicFrame>
      <p:pic>
        <p:nvPicPr>
          <p:cNvPr id="7" name="Picture 6" descr="lab-01-xnor-and-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38400"/>
            <a:ext cx="323893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3039"/>
            <a:ext cx="8737600" cy="728662"/>
          </a:xfrm>
        </p:spPr>
        <p:txBody>
          <a:bodyPr/>
          <a:lstStyle/>
          <a:p>
            <a:r>
              <a:rPr lang="en-US" sz="3600" dirty="0" smtClean="0"/>
              <a:t>Announcements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129602"/>
          </a:xfrm>
        </p:spPr>
        <p:txBody>
          <a:bodyPr/>
          <a:lstStyle/>
          <a:p>
            <a:r>
              <a:rPr lang="en-US" dirty="0" smtClean="0"/>
              <a:t>If the least significant digit of your PU ID is even, then pick up a Signal Logic Level graph on the desk in the front of the room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053376"/>
            <a:ext cx="8356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SR latch in Lab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 latch is a 1-bit memory</a:t>
            </a:r>
          </a:p>
          <a:p>
            <a:r>
              <a:rPr lang="en-US" dirty="0" smtClean="0"/>
              <a:t>Characteristic table,</a:t>
            </a:r>
            <a:br>
              <a:rPr lang="en-US" dirty="0" smtClean="0"/>
            </a:br>
            <a:r>
              <a:rPr lang="en-US" dirty="0" smtClean="0"/>
              <a:t>below left</a:t>
            </a:r>
          </a:p>
          <a:p>
            <a:r>
              <a:rPr lang="en-US" dirty="0" smtClean="0"/>
              <a:t>Excitation table, right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R Latch from Lab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0" y="1600200"/>
            <a:ext cx="2971671" cy="174752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45340"/>
              </p:ext>
            </p:extLst>
          </p:nvPr>
        </p:nvGraphicFramePr>
        <p:xfrm>
          <a:off x="535811" y="4058603"/>
          <a:ext cx="4076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30989"/>
                <a:gridCol w="670560"/>
                <a:gridCol w="1351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(active 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(set)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 (reset)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allowed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88118"/>
              </p:ext>
            </p:extLst>
          </p:nvPr>
        </p:nvGraphicFramePr>
        <p:xfrm>
          <a:off x="5140960" y="4307206"/>
          <a:ext cx="3007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853440"/>
                <a:gridCol w="751840"/>
                <a:gridCol w="751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SR </a:t>
            </a:r>
            <a:r>
              <a:rPr lang="en-US" dirty="0" err="1" smtClean="0"/>
              <a:t>latch,Lab</a:t>
            </a:r>
            <a:r>
              <a:rPr lang="en-US" dirty="0" smtClean="0"/>
              <a:t>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R Latch from Lab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60" y="1600200"/>
            <a:ext cx="2971671" cy="174752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23794"/>
              </p:ext>
            </p:extLst>
          </p:nvPr>
        </p:nvGraphicFramePr>
        <p:xfrm>
          <a:off x="535811" y="4058603"/>
          <a:ext cx="40768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530989"/>
                <a:gridCol w="670560"/>
                <a:gridCol w="1351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S’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(active 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 (set)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0 (reset)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allowed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55606"/>
              </p:ext>
            </p:extLst>
          </p:nvPr>
        </p:nvGraphicFramePr>
        <p:xfrm>
          <a:off x="5140960" y="4307206"/>
          <a:ext cx="30073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853440"/>
                <a:gridCol w="751840"/>
                <a:gridCol w="751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R’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574800" y="1430338"/>
            <a:ext cx="4108704" cy="2062162"/>
            <a:chOff x="1181100" y="1417638"/>
            <a:chExt cx="4108704" cy="2062162"/>
          </a:xfrm>
        </p:grpSpPr>
        <p:pic>
          <p:nvPicPr>
            <p:cNvPr id="9" name="Picture 8" descr="SPDT-Switch.svg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1100" y="1459992"/>
              <a:ext cx="4108704" cy="195681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851400" y="1417638"/>
              <a:ext cx="438404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51400" y="3182938"/>
              <a:ext cx="438404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1900" y="2509838"/>
              <a:ext cx="571500" cy="296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651000" y="2451100"/>
            <a:ext cx="0" cy="89662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9900" y="3416300"/>
            <a:ext cx="82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Using a single-pole, double-throw switch to drive S’ and R’ inputs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3975100" y="165100"/>
            <a:ext cx="599781" cy="1435101"/>
            <a:chOff x="3975100" y="165100"/>
            <a:chExt cx="599781" cy="1435101"/>
          </a:xfrm>
        </p:grpSpPr>
        <p:pic>
          <p:nvPicPr>
            <p:cNvPr id="17" name="Picture 16" descr="Resistor_Symbol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59200" y="899742"/>
              <a:ext cx="1148294" cy="252623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975100" y="165100"/>
              <a:ext cx="599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+5 V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737100" y="190500"/>
            <a:ext cx="599781" cy="2992438"/>
            <a:chOff x="4800600" y="190500"/>
            <a:chExt cx="599781" cy="2992438"/>
          </a:xfrm>
        </p:grpSpPr>
        <p:sp>
          <p:nvSpPr>
            <p:cNvPr id="21" name="Oval 20"/>
            <p:cNvSpPr/>
            <p:nvPr/>
          </p:nvSpPr>
          <p:spPr>
            <a:xfrm>
              <a:off x="5057935" y="2999914"/>
              <a:ext cx="189124" cy="18302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800600" y="190500"/>
              <a:ext cx="599781" cy="2870200"/>
              <a:chOff x="4800600" y="190500"/>
              <a:chExt cx="599781" cy="2870200"/>
            </a:xfrm>
          </p:grpSpPr>
          <p:pic>
            <p:nvPicPr>
              <p:cNvPr id="18" name="Picture 17" descr="Resistor_Symbol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572000" y="912442"/>
                <a:ext cx="1148294" cy="252623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>
              <a:xfrm flipH="1">
                <a:off x="5140960" y="1600201"/>
                <a:ext cx="5187" cy="14604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800600" y="190500"/>
                <a:ext cx="59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+5 V</a:t>
                </a:r>
                <a:endParaRPr lang="en-US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4346281" y="1752600"/>
            <a:ext cx="194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, contact S’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3314700" y="2120900"/>
            <a:ext cx="3141780" cy="523220"/>
            <a:chOff x="3314700" y="2120900"/>
            <a:chExt cx="3141780" cy="52322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314700" y="2471738"/>
              <a:ext cx="1144959" cy="0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58981" y="2120900"/>
              <a:ext cx="20974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  <a:r>
                <a:rPr lang="en-US" sz="2800" dirty="0" smtClean="0"/>
                <a:t>, no contact</a:t>
              </a:r>
              <a:endParaRPr lang="en-US" sz="28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302000" y="2489200"/>
            <a:ext cx="3026567" cy="523220"/>
            <a:chOff x="3302000" y="2489200"/>
            <a:chExt cx="3026567" cy="52322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302000" y="2586038"/>
              <a:ext cx="1028700" cy="233362"/>
            </a:xfrm>
            <a:prstGeom prst="line">
              <a:avLst/>
            </a:prstGeom>
            <a:ln w="571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371681" y="2489200"/>
              <a:ext cx="1956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dirty="0" smtClean="0"/>
                <a:t>, contact R’</a:t>
              </a:r>
              <a:endParaRPr lang="en-US" sz="28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911" y="4635500"/>
            <a:ext cx="622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b, 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b, 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28011" y="4635500"/>
            <a:ext cx="6401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b, 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b, a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800100" y="5867400"/>
            <a:ext cx="5015449" cy="1038341"/>
            <a:chOff x="800100" y="5867400"/>
            <a:chExt cx="5015449" cy="1038341"/>
          </a:xfrm>
        </p:grpSpPr>
        <p:grpSp>
          <p:nvGrpSpPr>
            <p:cNvPr id="41" name="Group 40"/>
            <p:cNvGrpSpPr/>
            <p:nvPr/>
          </p:nvGrpSpPr>
          <p:grpSpPr>
            <a:xfrm>
              <a:off x="800100" y="6127750"/>
              <a:ext cx="5015449" cy="777991"/>
              <a:chOff x="800100" y="6127750"/>
              <a:chExt cx="5015449" cy="77799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251200" y="6127750"/>
                <a:ext cx="2564349" cy="77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760"/>
                  </a:lnSpc>
                </a:pPr>
                <a:r>
                  <a:rPr lang="en-US" dirty="0" smtClean="0">
                    <a:solidFill>
                      <a:srgbClr val="008000"/>
                    </a:solidFill>
                  </a:rPr>
                  <a:t>Simultaneous  a  and  c</a:t>
                </a:r>
              </a:p>
              <a:p>
                <a:pPr>
                  <a:lnSpc>
                    <a:spcPts val="1760"/>
                  </a:lnSpc>
                </a:pPr>
                <a:r>
                  <a:rPr lang="en-US" b="1" i="1" dirty="0" smtClean="0">
                    <a:solidFill>
                      <a:srgbClr val="008000"/>
                    </a:solidFill>
                  </a:rPr>
                  <a:t>mechanically impossible</a:t>
                </a:r>
              </a:p>
              <a:p>
                <a:pPr>
                  <a:lnSpc>
                    <a:spcPts val="1760"/>
                  </a:lnSpc>
                </a:pPr>
                <a:r>
                  <a:rPr lang="en-US" dirty="0">
                    <a:solidFill>
                      <a:srgbClr val="008000"/>
                    </a:solidFill>
                  </a:rPr>
                  <a:t>b</a:t>
                </a:r>
                <a:r>
                  <a:rPr lang="en-US" dirty="0" smtClean="0">
                    <a:solidFill>
                      <a:srgbClr val="008000"/>
                    </a:solidFill>
                  </a:rPr>
                  <a:t>y design</a:t>
                </a:r>
                <a:endParaRPr lang="en-US" dirty="0">
                  <a:solidFill>
                    <a:srgbClr val="008000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stCxn id="35" idx="1"/>
              </p:cNvCxnSpPr>
              <p:nvPr/>
            </p:nvCxnSpPr>
            <p:spPr>
              <a:xfrm flipH="1" flipV="1">
                <a:off x="1841500" y="6127754"/>
                <a:ext cx="1409700" cy="388992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5" idx="1"/>
              </p:cNvCxnSpPr>
              <p:nvPr/>
            </p:nvCxnSpPr>
            <p:spPr>
              <a:xfrm flipH="1" flipV="1">
                <a:off x="800100" y="6189668"/>
                <a:ext cx="2451100" cy="327078"/>
              </a:xfrm>
              <a:prstGeom prst="straightConnector1">
                <a:avLst/>
              </a:prstGeom>
              <a:ln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3111500" y="5867400"/>
              <a:ext cx="1684300" cy="299660"/>
            </a:xfrm>
            <a:prstGeom prst="ellipse">
              <a:avLst/>
            </a:prstGeom>
            <a:noFill/>
            <a:ln w="28575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the SR latch idea for more useful operational characteristics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Fig. 2.14 when Enable momentarily goes high, circuit samples value of Data In and stores it in SR latch and presents that value on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figure-2.1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79" y="2174524"/>
            <a:ext cx="6947551" cy="30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i="1" dirty="0" smtClean="0"/>
              <a:t>fast</a:t>
            </a:r>
            <a:r>
              <a:rPr lang="en-US" dirty="0" smtClean="0"/>
              <a:t> storage of a bit string</a:t>
            </a:r>
            <a:endParaRPr lang="en-US" dirty="0"/>
          </a:p>
        </p:txBody>
      </p:sp>
      <p:pic>
        <p:nvPicPr>
          <p:cNvPr id="6" name="Content Placeholder 5" descr="figure-2.16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" r="339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45503" cy="5186752"/>
          </a:xfrm>
        </p:spPr>
        <p:txBody>
          <a:bodyPr/>
          <a:lstStyle/>
          <a:p>
            <a:r>
              <a:rPr lang="en-US" dirty="0" smtClean="0"/>
              <a:t>Half-adder to a 64-bit ripple carry adder:  </a:t>
            </a:r>
            <a:r>
              <a:rPr lang="en-US" dirty="0" smtClean="0">
                <a:solidFill>
                  <a:srgbClr val="0070C0"/>
                </a:solidFill>
              </a:rPr>
              <a:t>hardware handles wider data through replication of circuits for one-bit data</a:t>
            </a:r>
          </a:p>
          <a:p>
            <a:r>
              <a:rPr lang="en-US" dirty="0">
                <a:solidFill>
                  <a:srgbClr val="00B050"/>
                </a:solidFill>
              </a:rPr>
              <a:t>Feedback</a:t>
            </a:r>
            <a:r>
              <a:rPr lang="en-US" dirty="0"/>
              <a:t> is </a:t>
            </a:r>
            <a:r>
              <a:rPr lang="en-US" dirty="0" smtClean="0"/>
              <a:t>a fundamental circuit concept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build a circuit with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Used to </a:t>
            </a:r>
            <a:endParaRPr lang="en-US" dirty="0"/>
          </a:p>
          <a:p>
            <a:r>
              <a:rPr lang="en-US" dirty="0" smtClean="0"/>
              <a:t>Basic memory circuit is the </a:t>
            </a:r>
            <a:r>
              <a:rPr lang="en-US" dirty="0" smtClean="0">
                <a:solidFill>
                  <a:srgbClr val="0070C0"/>
                </a:solidFill>
              </a:rPr>
              <a:t>Set-Reset latch </a:t>
            </a:r>
          </a:p>
          <a:p>
            <a:r>
              <a:rPr lang="en-US" dirty="0" smtClean="0"/>
              <a:t>Using a latch solves the bouncing mechanical switch problem</a:t>
            </a:r>
          </a:p>
          <a:p>
            <a:r>
              <a:rPr lang="en-US" dirty="0" smtClean="0"/>
              <a:t>A collection of latches can form a </a:t>
            </a:r>
            <a:r>
              <a:rPr lang="en-US" dirty="0" smtClean="0">
                <a:solidFill>
                  <a:srgbClr val="0070C0"/>
                </a:solidFill>
              </a:rPr>
              <a:t>register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Week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02 – Analog, bouncy, and de-bounced inputs</a:t>
            </a:r>
          </a:p>
          <a:p>
            <a:r>
              <a:rPr lang="en-US" dirty="0" smtClean="0"/>
              <a:t>HW 02 due Thursday</a:t>
            </a:r>
            <a:endParaRPr lang="en-US" dirty="0"/>
          </a:p>
          <a:p>
            <a:r>
              <a:rPr lang="en-US" dirty="0" smtClean="0"/>
              <a:t>Re-read textbook Chaps 1 and 2 </a:t>
            </a:r>
          </a:p>
          <a:p>
            <a:r>
              <a:rPr lang="en-US" dirty="0" smtClean="0"/>
              <a:t>Read chapters 4 and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7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3039"/>
            <a:ext cx="8737600" cy="728662"/>
          </a:xfrm>
        </p:spPr>
        <p:txBody>
          <a:bodyPr/>
          <a:lstStyle/>
          <a:p>
            <a:r>
              <a:rPr lang="en-US" sz="3600" dirty="0"/>
              <a:t>W</a:t>
            </a:r>
            <a:r>
              <a:rPr lang="en-US" sz="3600" dirty="0" smtClean="0"/>
              <a:t>hat capability to implement next?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129602"/>
          </a:xfrm>
        </p:spPr>
        <p:txBody>
          <a:bodyPr/>
          <a:lstStyle/>
          <a:p>
            <a:r>
              <a:rPr lang="en-US" dirty="0" smtClean="0"/>
              <a:t>Circuit that can ADD can readily be extended to </a:t>
            </a:r>
            <a:r>
              <a:rPr lang="en-US" dirty="0" smtClean="0">
                <a:solidFill>
                  <a:srgbClr val="0070C0"/>
                </a:solidFill>
              </a:rPr>
              <a:t>execute instructions </a:t>
            </a:r>
            <a:r>
              <a:rPr lang="en-US" dirty="0" smtClean="0"/>
              <a:t>generally: subtract, compare,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Goal:  Hardware that can store and execute our programs </a:t>
            </a:r>
            <a:r>
              <a:rPr lang="en-US" dirty="0" smtClean="0">
                <a:solidFill>
                  <a:srgbClr val="0070C0"/>
                </a:solidFill>
              </a:rPr>
              <a:t>autonomously</a:t>
            </a:r>
            <a:endParaRPr lang="en-US" dirty="0" smtClean="0"/>
          </a:p>
          <a:p>
            <a:r>
              <a:rPr lang="en-US" dirty="0" smtClean="0"/>
              <a:t>Must have hardware </a:t>
            </a:r>
            <a:r>
              <a:rPr lang="en-US" dirty="0" smtClean="0">
                <a:solidFill>
                  <a:srgbClr val="0070C0"/>
                </a:solidFill>
              </a:rPr>
              <a:t>memory</a:t>
            </a:r>
            <a:r>
              <a:rPr lang="en-US" dirty="0" smtClean="0"/>
              <a:t> to store  programs and allow their instructions to be read by and execution circuit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specifications (specs)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2"/>
            <a:ext cx="8229600" cy="485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ensure gate operation in a wide variety of environments, extensive engineering and measurement performed</a:t>
            </a:r>
          </a:p>
          <a:p>
            <a:r>
              <a:rPr lang="en-US" dirty="0" smtClean="0"/>
              <a:t>Gate speed is always of interest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Propagation delay</a:t>
            </a:r>
            <a:r>
              <a:rPr lang="en-US" dirty="0" smtClean="0"/>
              <a:t> – elapsed time from a gate input change until a gate output change</a:t>
            </a:r>
          </a:p>
          <a:p>
            <a:pPr lvl="1"/>
            <a:r>
              <a:rPr lang="en-US" dirty="0" smtClean="0"/>
              <a:t>May not be symmetric:  Low to high transition T</a:t>
            </a:r>
            <a:r>
              <a:rPr lang="en-US" baseline="-25000" dirty="0" smtClean="0"/>
              <a:t>PLH</a:t>
            </a:r>
            <a:r>
              <a:rPr lang="en-US" dirty="0" smtClean="0"/>
              <a:t> may take longer than H to L, T</a:t>
            </a:r>
            <a:r>
              <a:rPr lang="en-US" baseline="-25000" dirty="0" smtClean="0"/>
              <a:t>PHL</a:t>
            </a:r>
            <a:r>
              <a:rPr lang="en-US" dirty="0" smtClean="0"/>
              <a:t>, or vice versa</a:t>
            </a:r>
          </a:p>
          <a:p>
            <a:pPr lvl="1"/>
            <a:r>
              <a:rPr lang="en-US" dirty="0" smtClean="0"/>
              <a:t>Input changes that do not cause an output change do not define T</a:t>
            </a:r>
            <a:r>
              <a:rPr lang="en-US" baseline="-25000" dirty="0" smtClean="0"/>
              <a:t>PLH</a:t>
            </a:r>
            <a:r>
              <a:rPr lang="en-US" dirty="0" smtClean="0"/>
              <a:t> or T</a:t>
            </a:r>
            <a:r>
              <a:rPr lang="en-US" baseline="-25000" dirty="0" smtClean="0"/>
              <a:t>PHL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2800" cy="561641"/>
          </a:xfrm>
        </p:spPr>
        <p:txBody>
          <a:bodyPr>
            <a:noAutofit/>
          </a:bodyPr>
          <a:lstStyle/>
          <a:p>
            <a:r>
              <a:rPr lang="en-US" dirty="0" smtClean="0"/>
              <a:t>Look 7400 NAND Data Sheet (specs)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data sheet from Texas Instruments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Combinatorial logic</a:t>
            </a:r>
            <a:r>
              <a:rPr lang="en-US" dirty="0" smtClean="0"/>
              <a:t> – implements </a:t>
            </a:r>
            <a:r>
              <a:rPr lang="en-US" i="1" dirty="0" smtClean="0"/>
              <a:t>functions of logic inputs</a:t>
            </a:r>
            <a:r>
              <a:rPr lang="en-US" dirty="0" smtClean="0"/>
              <a:t> to generate a result or </a:t>
            </a:r>
            <a:r>
              <a:rPr lang="en-US" dirty="0"/>
              <a:t>output </a:t>
            </a:r>
            <a:r>
              <a:rPr lang="en-US" dirty="0" smtClean="0"/>
              <a:t>(defined by its truth table)</a:t>
            </a:r>
          </a:p>
          <a:p>
            <a:r>
              <a:rPr lang="en-US" dirty="0" smtClean="0"/>
              <a:t>Nice, but a logic circuit will be more powerful if its </a:t>
            </a:r>
            <a:r>
              <a:rPr lang="en-US" i="1" dirty="0" smtClean="0"/>
              <a:t>output can also be a function of time</a:t>
            </a:r>
          </a:p>
          <a:p>
            <a:r>
              <a:rPr lang="en-US" dirty="0" smtClean="0"/>
              <a:t>What does it mean for a function to include time as an input?  For a circuit?</a:t>
            </a:r>
          </a:p>
          <a:p>
            <a:pPr lvl="1"/>
            <a:r>
              <a:rPr lang="en-US" dirty="0" smtClean="0"/>
              <a:t>Function and circuit behavior will depend on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4000" dirty="0" smtClean="0">
                <a:solidFill>
                  <a:srgbClr val="3366FF"/>
                </a:solidFill>
              </a:rPr>
              <a:t>HISTORY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0957" y="211138"/>
            <a:ext cx="7092950" cy="744537"/>
          </a:xfrm>
        </p:spPr>
        <p:txBody>
          <a:bodyPr>
            <a:noAutofit/>
          </a:bodyPr>
          <a:lstStyle/>
          <a:p>
            <a:r>
              <a:rPr lang="en-US" sz="2800" dirty="0" smtClean="0"/>
              <a:t>“One time a guy handed me a picture, he said, ‘Here’s a picture of me, when I was younger.’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57" y="961494"/>
            <a:ext cx="72708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E</a:t>
            </a:r>
            <a:r>
              <a:rPr lang="en-US" sz="2800" dirty="0" smtClean="0"/>
              <a:t>very picture of you is when you were younger!” </a:t>
            </a:r>
            <a:r>
              <a:rPr lang="en-US" sz="2400" dirty="0" smtClean="0"/>
              <a:t>– </a:t>
            </a:r>
            <a:r>
              <a:rPr lang="en-US" sz="2400" i="1" dirty="0" smtClean="0"/>
              <a:t>Mitch </a:t>
            </a:r>
            <a:r>
              <a:rPr lang="en-US" sz="2400" i="1" dirty="0" err="1" smtClean="0"/>
              <a:t>Hedberg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paraprosdokian</a:t>
            </a:r>
            <a:r>
              <a:rPr lang="en-US" sz="2400" i="1" dirty="0" smtClean="0"/>
              <a:t> comedian</a:t>
            </a:r>
            <a:endParaRPr lang="en-US" sz="2800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r="9561"/>
          <a:stretch/>
        </p:blipFill>
        <p:spPr>
          <a:xfrm>
            <a:off x="0" y="1928813"/>
            <a:ext cx="5446713" cy="4924425"/>
          </a:xfrm>
        </p:spPr>
      </p:pic>
      <p:sp>
        <p:nvSpPr>
          <p:cNvPr id="13" name="TextBox 12"/>
          <p:cNvSpPr txBox="1"/>
          <p:nvPr/>
        </p:nvSpPr>
        <p:spPr>
          <a:xfrm>
            <a:off x="5712767" y="2707653"/>
            <a:ext cx="2684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photo is a </a:t>
            </a:r>
            <a:r>
              <a:rPr lang="en-US" sz="3200" b="1" dirty="0" smtClean="0"/>
              <a:t>memory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12767" y="4539731"/>
            <a:ext cx="288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How can </a:t>
            </a:r>
            <a:r>
              <a:rPr lang="en-US" sz="3200" dirty="0" smtClean="0"/>
              <a:t>we build a circuit with </a:t>
            </a:r>
            <a:r>
              <a:rPr lang="en-US" sz="3200" b="1" dirty="0" smtClean="0"/>
              <a:t>memory</a:t>
            </a:r>
            <a:r>
              <a:rPr lang="en-US" sz="32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3730" y="6347932"/>
            <a:ext cx="3517053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dirty="0" smtClean="0"/>
              <a:t>Me, watching the total solar eclipse</a:t>
            </a:r>
          </a:p>
          <a:p>
            <a:pPr algn="ctr">
              <a:lnSpc>
                <a:spcPts val="1600"/>
              </a:lnSpc>
            </a:pPr>
            <a:r>
              <a:rPr lang="en-US" dirty="0" smtClean="0"/>
              <a:t>of March 07, 1970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recent history, a video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clap my hands so that you can both</a:t>
            </a:r>
          </a:p>
          <a:p>
            <a:pPr lvl="1"/>
            <a:r>
              <a:rPr lang="en-US" dirty="0" smtClean="0"/>
              <a:t>look directly at them to see them moving, and</a:t>
            </a:r>
          </a:p>
          <a:p>
            <a:pPr lvl="1"/>
            <a:r>
              <a:rPr lang="en-US" dirty="0" smtClean="0"/>
              <a:t>see them moving in the projected video</a:t>
            </a:r>
          </a:p>
          <a:p>
            <a:r>
              <a:rPr lang="en-US" dirty="0"/>
              <a:t>V</a:t>
            </a:r>
            <a:r>
              <a:rPr lang="en-US" dirty="0" smtClean="0"/>
              <a:t>ideo is a fraction of a second delayed compared to what your eyes see directly</a:t>
            </a:r>
          </a:p>
          <a:p>
            <a:r>
              <a:rPr lang="en-US" dirty="0" smtClean="0"/>
              <a:t>You could say that my video is </a:t>
            </a:r>
            <a:r>
              <a:rPr lang="en-US" i="1" dirty="0" smtClean="0">
                <a:solidFill>
                  <a:srgbClr val="0070C0"/>
                </a:solidFill>
              </a:rPr>
              <a:t>HISTORIC</a:t>
            </a:r>
          </a:p>
          <a:p>
            <a:r>
              <a:rPr lang="en-US" dirty="0" smtClean="0"/>
              <a:t>Video is history because of </a:t>
            </a:r>
            <a:r>
              <a:rPr lang="en-US" dirty="0">
                <a:solidFill>
                  <a:srgbClr val="0070C0"/>
                </a:solidFill>
              </a:rPr>
              <a:t>signal propagation </a:t>
            </a:r>
            <a:r>
              <a:rPr lang="en-US" dirty="0" smtClean="0">
                <a:solidFill>
                  <a:srgbClr val="0070C0"/>
                </a:solidFill>
              </a:rPr>
              <a:t>time </a:t>
            </a:r>
            <a:r>
              <a:rPr lang="en-US" dirty="0"/>
              <a:t>in the </a:t>
            </a:r>
            <a:r>
              <a:rPr lang="en-US" dirty="0" smtClean="0"/>
              <a:t>document </a:t>
            </a:r>
            <a:r>
              <a:rPr lang="en-US" dirty="0"/>
              <a:t>camera </a:t>
            </a:r>
            <a:r>
              <a:rPr lang="en-US" dirty="0" smtClean="0"/>
              <a:t>and projector circuits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5822</TotalTime>
  <Words>1446</Words>
  <Application>Microsoft Macintosh PowerPoint</Application>
  <PresentationFormat>On-screen Show (4:3)</PresentationFormat>
  <Paragraphs>303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Lecture 07 – Remembering</vt:lpstr>
      <vt:lpstr>Announcements </vt:lpstr>
      <vt:lpstr>Assignment for Week 03</vt:lpstr>
      <vt:lpstr>What capability to implement next? </vt:lpstr>
      <vt:lpstr>Gate specifications (specs)</vt:lpstr>
      <vt:lpstr>Look 7400 NAND Data Sheet (specs)</vt:lpstr>
      <vt:lpstr>Logic Circuits</vt:lpstr>
      <vt:lpstr>“One time a guy handed me a picture, he said, ‘Here’s a picture of me, when I was younger.’</vt:lpstr>
      <vt:lpstr>Very recent history, a video example</vt:lpstr>
      <vt:lpstr>History as location</vt:lpstr>
      <vt:lpstr>Memory is history, recalled</vt:lpstr>
      <vt:lpstr>Try again</vt:lpstr>
      <vt:lpstr>Two ways to diagram a feedback loop</vt:lpstr>
      <vt:lpstr>Now control the starting condition</vt:lpstr>
      <vt:lpstr>Set-Reset (SR) latch</vt:lpstr>
      <vt:lpstr>Mechanical switch terminology</vt:lpstr>
      <vt:lpstr>Switch examples</vt:lpstr>
      <vt:lpstr>Mechanical switches “bounce”</vt:lpstr>
      <vt:lpstr>What the LED in Lab 01 really does</vt:lpstr>
      <vt:lpstr>Look at SR latch in Lab 02</vt:lpstr>
      <vt:lpstr>SR latch,Lab 02</vt:lpstr>
      <vt:lpstr>Data latch</vt:lpstr>
      <vt:lpstr>Register – fast storage of a bit string</vt:lpstr>
      <vt:lpstr>Summary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219</cp:revision>
  <dcterms:created xsi:type="dcterms:W3CDTF">2017-01-09T11:24:18Z</dcterms:created>
  <dcterms:modified xsi:type="dcterms:W3CDTF">2017-09-07T00:55:54Z</dcterms:modified>
</cp:coreProperties>
</file>