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9"/>
  </p:notesMasterIdLst>
  <p:sldIdLst>
    <p:sldId id="554" r:id="rId2"/>
    <p:sldId id="1459" r:id="rId3"/>
    <p:sldId id="1465" r:id="rId4"/>
    <p:sldId id="653" r:id="rId5"/>
    <p:sldId id="557" r:id="rId6"/>
    <p:sldId id="558" r:id="rId7"/>
    <p:sldId id="564" r:id="rId8"/>
    <p:sldId id="559" r:id="rId9"/>
    <p:sldId id="560" r:id="rId10"/>
    <p:sldId id="561" r:id="rId11"/>
    <p:sldId id="562" r:id="rId12"/>
    <p:sldId id="565" r:id="rId13"/>
    <p:sldId id="566" r:id="rId14"/>
    <p:sldId id="1467" r:id="rId15"/>
    <p:sldId id="569" r:id="rId16"/>
    <p:sldId id="1468" r:id="rId17"/>
    <p:sldId id="570" r:id="rId18"/>
    <p:sldId id="1471" r:id="rId19"/>
    <p:sldId id="579" r:id="rId20"/>
    <p:sldId id="1466" r:id="rId21"/>
    <p:sldId id="1472" r:id="rId22"/>
    <p:sldId id="1476" r:id="rId23"/>
    <p:sldId id="581" r:id="rId24"/>
    <p:sldId id="582" r:id="rId25"/>
    <p:sldId id="1473" r:id="rId26"/>
    <p:sldId id="583" r:id="rId27"/>
    <p:sldId id="584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C1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0515"/>
    <p:restoredTop sz="91223"/>
  </p:normalViewPr>
  <p:slideViewPr>
    <p:cSldViewPr snapToGrid="0" snapToObjects="1">
      <p:cViewPr varScale="1">
        <p:scale>
          <a:sx n="197" d="100"/>
          <a:sy n="197" d="100"/>
        </p:scale>
        <p:origin x="340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80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46FA2-1D2A-6549-80D6-0C23207994F6}" type="datetimeFigureOut">
              <a:rPr lang="en-US" smtClean="0"/>
              <a:t>9/15/17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8E491D-C553-0E47-B5E2-359F38712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30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Instructions require many words to describe their action because every detail of that action must be specified in full detail.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E491D-C553-0E47-B5E2-359F38712AA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08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Examples:  result(s) complex</a:t>
            </a:r>
            <a:r>
              <a:rPr lang="en-US" baseline="0" dirty="0" smtClean="0"/>
              <a:t> number math</a:t>
            </a:r>
          </a:p>
          <a:p>
            <a:r>
              <a:rPr lang="en-US" baseline="0" dirty="0" smtClean="0"/>
              <a:t>A + B in a C program might be adding integers, might be adding floating point, cannot use same circuit, so the + in C will be translated to different instructions to the processor.  The + is OVERLOADED.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E491D-C553-0E47-B5E2-359F38712A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49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Range</a:t>
            </a:r>
            <a:r>
              <a:rPr lang="en-US" baseline="0" dirty="0" smtClean="0"/>
              <a:t> is exponential in the number of wires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7B1E2-4BBE-174E-B8CA-93A6A3395CE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55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Showed a file of the Purdue logo at this point in the lecture, as it is interpreted by various “viewing” programs:  more, od, </a:t>
            </a:r>
            <a:r>
              <a:rPr lang="en-US" sz="1200" dirty="0" err="1" smtClean="0"/>
              <a:t>xxd</a:t>
            </a:r>
            <a:r>
              <a:rPr lang="en-US" sz="1200" dirty="0" smtClean="0"/>
              <a:t>, and Apple Preview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7B1E2-4BBE-174E-B8CA-93A6A3395CE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10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Tele-vision</a:t>
            </a:r>
          </a:p>
          <a:p>
            <a:r>
              <a:rPr lang="en-US" dirty="0" smtClean="0"/>
              <a:t>Tele-phone</a:t>
            </a:r>
          </a:p>
          <a:p>
            <a:r>
              <a:rPr lang="en-US" dirty="0" smtClean="0"/>
              <a:t>How</a:t>
            </a:r>
            <a:r>
              <a:rPr lang="en-US" baseline="0" dirty="0" smtClean="0"/>
              <a:t> do you move your bags when checking for the fall semester at Starfleet Academy?  Tele-porter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E491D-C553-0E47-B5E2-359F38712AA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69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Character sets contain traces</a:t>
            </a:r>
            <a:r>
              <a:rPr lang="en-US" baseline="0" dirty="0" smtClean="0"/>
              <a:t> of truly ancient computing and communication history.</a:t>
            </a:r>
          </a:p>
          <a:p>
            <a:r>
              <a:rPr lang="en-US" baseline="0" dirty="0" smtClean="0"/>
              <a:t>The first time I sent a program to a computer (summer after junior year in high school) I used a Teletype machine like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7B1E2-4BBE-174E-B8CA-93A6A3395CE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04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70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689440" y="3581400"/>
            <a:ext cx="5235138" cy="1905000"/>
          </a:xfrm>
        </p:spPr>
        <p:txBody>
          <a:bodyPr/>
          <a:lstStyle>
            <a:lvl1pPr marL="0" indent="0">
              <a:buFont typeface="Wingdings" charset="0"/>
              <a:buNone/>
              <a:defRPr sz="2800">
                <a:latin typeface="Palatino"/>
                <a:cs typeface="Palatino"/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512284"/>
            <a:ext cx="1966344" cy="19331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 dirty="0"/>
          </a:p>
        </p:txBody>
      </p:sp>
      <p:sp>
        <p:nvSpPr>
          <p:cNvPr id="88072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88073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505254"/>
            <a:ext cx="1905000" cy="200346"/>
          </a:xfrm>
        </p:spPr>
        <p:txBody>
          <a:bodyPr/>
          <a:lstStyle>
            <a:lvl1pPr>
              <a:defRPr/>
            </a:lvl1pPr>
          </a:lstStyle>
          <a:p>
            <a:fld id="{4D2D4257-6C15-224C-8DC2-DCD1A34E52A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8076" name="Group 12"/>
          <p:cNvGrpSpPr>
            <a:grpSpLocks/>
          </p:cNvGrpSpPr>
          <p:nvPr/>
        </p:nvGrpSpPr>
        <p:grpSpPr bwMode="auto">
          <a:xfrm>
            <a:off x="0" y="914400"/>
            <a:ext cx="8686800" cy="2514600"/>
            <a:chOff x="0" y="576"/>
            <a:chExt cx="5472" cy="1584"/>
          </a:xfrm>
        </p:grpSpPr>
        <p:sp>
          <p:nvSpPr>
            <p:cNvPr id="88066" name="Oval 2"/>
            <p:cNvSpPr>
              <a:spLocks noChangeArrowheads="1"/>
            </p:cNvSpPr>
            <p:nvPr/>
          </p:nvSpPr>
          <p:spPr bwMode="auto">
            <a:xfrm>
              <a:off x="144" y="576"/>
              <a:ext cx="1584" cy="158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292929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8067" name="Rectangle 3"/>
            <p:cNvSpPr>
              <a:spLocks noChangeArrowheads="1"/>
            </p:cNvSpPr>
            <p:nvPr/>
          </p:nvSpPr>
          <p:spPr bwMode="hidden"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292929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8068" name="Rectangle 4"/>
            <p:cNvSpPr>
              <a:spLocks noChangeArrowheads="1"/>
            </p:cNvSpPr>
            <p:nvPr/>
          </p:nvSpPr>
          <p:spPr bwMode="hidden">
            <a:xfrm>
              <a:off x="2496" y="1056"/>
              <a:ext cx="2976" cy="7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292929"/>
                </a:solidFill>
                <a:latin typeface="Times New Roman" charset="0"/>
                <a:ea typeface="ＭＳ Ｐゴシック" charset="0"/>
              </a:endParaRPr>
            </a:p>
          </p:txBody>
        </p:sp>
      </p:grpSp>
      <p:sp>
        <p:nvSpPr>
          <p:cNvPr id="8806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838200" y="1443038"/>
            <a:ext cx="7086600" cy="1600200"/>
          </a:xfrm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8F17C3-15C2-DE46-A6A4-6FC2E4FFC6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72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1313" y="96838"/>
            <a:ext cx="1919287" cy="59991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1863" y="96838"/>
            <a:ext cx="5607050" cy="59991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171EFE-CF74-014A-B355-1FE784D8A8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02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16CA18-62AE-B34C-A151-070DF961BCF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64F1BF-07F9-B647-8658-AC5FA594FB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151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0F5024-359D-6B46-98D1-05D86B9A12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379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AAC6A8-8C03-6943-85EF-B4FF116F355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39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EC3C6A-BBE0-B94A-B791-E44AA6B2DA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1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BC6648-A2D1-2B45-B1A1-07A4BC236D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37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FE9F4B-0DFF-E349-9FC8-2EF87F8443D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4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1A1627-C93F-144E-9BE4-AD3FCD384D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55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0" y="961470"/>
            <a:ext cx="213360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292929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1447794" y="962950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292929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86830" y="96839"/>
            <a:ext cx="8240861" cy="745196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6830" y="1171186"/>
            <a:ext cx="8247965" cy="4924814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87570" y="6505254"/>
            <a:ext cx="1986676" cy="193316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664D00"/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Arial" charset="0"/>
                <a:ea typeface="ＭＳ Ｐゴシック" charset="0"/>
              </a:rPr>
              <a:t>© 2017 by George B. Adams III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29292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704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25522" y="6505254"/>
            <a:ext cx="1905000" cy="193316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rgbClr val="664D00"/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4D326016-910B-5547-A662-1BDDCCEB8203}" type="slidenum">
              <a:rPr lang="en-US" smtClean="0">
                <a:latin typeface="Arial" charset="0"/>
                <a:ea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latin typeface="Arial" charset="0"/>
              <a:ea typeface="ＭＳ Ｐゴシック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447675" indent="-4476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charset="0"/>
        <a:buChar char="¡"/>
        <a:defRPr sz="2800">
          <a:solidFill>
            <a:schemeClr val="tx1"/>
          </a:solidFill>
          <a:latin typeface="+mn-lt"/>
          <a:ea typeface="+mn-ea"/>
        </a:defRPr>
      </a:lvl2pPr>
      <a:lvl3pPr marL="1293813" indent="-4032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81163" indent="-38576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charset="0"/>
        <a:buChar char="¡"/>
        <a:defRPr sz="2000">
          <a:solidFill>
            <a:schemeClr val="tx1"/>
          </a:solidFill>
          <a:latin typeface="+mn-lt"/>
          <a:ea typeface="+mn-ea"/>
        </a:defRPr>
      </a:lvl4pPr>
      <a:lvl5pPr marL="20701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273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845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417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989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://commons.wikimedia.org/wiki/File:Teletype_with_papertape_punch_and_reader.jpg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38200" y="3581399"/>
            <a:ext cx="7620000" cy="2704165"/>
          </a:xfrm>
        </p:spPr>
        <p:txBody>
          <a:bodyPr/>
          <a:lstStyle/>
          <a:p>
            <a:r>
              <a:rPr lang="en-US" sz="2000" dirty="0" smtClean="0"/>
              <a:t>2017.09.15</a:t>
            </a:r>
          </a:p>
          <a:p>
            <a:r>
              <a:rPr lang="en-US" sz="2000" dirty="0"/>
              <a:t>“The main problem in computer arithmetic is mapping from the human infinite number system to the finite representational capability of the machine.”</a:t>
            </a:r>
            <a:br>
              <a:rPr lang="en-US" sz="2000" dirty="0"/>
            </a:br>
            <a:r>
              <a:rPr lang="en-US" sz="2000" dirty="0" smtClean="0"/>
              <a:t>	</a:t>
            </a:r>
            <a:r>
              <a:rPr lang="en-US" sz="2000" dirty="0" err="1" smtClean="0"/>
              <a:t>Shlomo</a:t>
            </a:r>
            <a:r>
              <a:rPr lang="en-US" sz="2000" dirty="0" smtClean="0"/>
              <a:t> </a:t>
            </a:r>
            <a:r>
              <a:rPr lang="en-US" sz="2000" dirty="0" err="1" smtClean="0"/>
              <a:t>Wasser</a:t>
            </a:r>
            <a:r>
              <a:rPr lang="en-US" sz="2000" dirty="0" smtClean="0"/>
              <a:t> </a:t>
            </a:r>
            <a:r>
              <a:rPr lang="en-US" sz="2000" dirty="0"/>
              <a:t>and </a:t>
            </a:r>
            <a:r>
              <a:rPr lang="en-US" sz="2000" dirty="0" smtClean="0"/>
              <a:t>Michael J. Flynn</a:t>
            </a:r>
          </a:p>
          <a:p>
            <a:r>
              <a:rPr lang="en-US" sz="2000" i="1" dirty="0" smtClean="0"/>
              <a:t>	Introduction </a:t>
            </a:r>
            <a:r>
              <a:rPr lang="en-US" sz="2000" i="1" dirty="0"/>
              <a:t>to Arithmetic for Digital System Designers</a:t>
            </a:r>
          </a:p>
          <a:p>
            <a:r>
              <a:rPr lang="en-US" sz="2000" dirty="0" smtClean="0"/>
              <a:t>	1982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© 2017 by George B. Adams III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47440" y="1443038"/>
            <a:ext cx="8305800" cy="1600200"/>
          </a:xfrm>
        </p:spPr>
        <p:txBody>
          <a:bodyPr/>
          <a:lstStyle/>
          <a:p>
            <a:r>
              <a:rPr lang="en-US" dirty="0" smtClean="0"/>
              <a:t>Lecture 11 – Data  and instruction  					representation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 UNIX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UNIX views a file as a sequence of bytes</a:t>
            </a:r>
          </a:p>
          <a:p>
            <a:r>
              <a:rPr lang="en-US" dirty="0" smtClean="0"/>
              <a:t>Byte = 8-bit binary string</a:t>
            </a:r>
          </a:p>
          <a:p>
            <a:r>
              <a:rPr lang="en-US" dirty="0"/>
              <a:t>For most computers, byte is the smallest unit of information directly accessible from storage</a:t>
            </a:r>
          </a:p>
          <a:p>
            <a:endParaRPr lang="en-US" dirty="0" smtClean="0"/>
          </a:p>
          <a:p>
            <a:r>
              <a:rPr lang="en-US" dirty="0" smtClean="0"/>
              <a:t>Let’s “look at” the bytes of a mystery file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82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2199" y="2334846"/>
            <a:ext cx="67196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Show a file of the Purdue logo as it is interpreted by various “viewing” programs:  more, od, </a:t>
            </a:r>
            <a:r>
              <a:rPr lang="en-US" sz="2800" dirty="0" err="1" smtClean="0"/>
              <a:t>xxd</a:t>
            </a:r>
            <a:r>
              <a:rPr lang="en-US" sz="2800" dirty="0" smtClean="0"/>
              <a:t>, and </a:t>
            </a:r>
            <a:r>
              <a:rPr lang="en-US" sz="2800" dirty="0" err="1" smtClean="0"/>
              <a:t>Preview.app</a:t>
            </a:r>
            <a:r>
              <a:rPr lang="en-US" sz="2800" dirty="0" smtClean="0"/>
              <a:t> (Apple)</a:t>
            </a:r>
            <a:endParaRPr lang="en-US" sz="2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6648-A2D1-2B45-B1A1-07A4BC236D8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97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310" y="96839"/>
            <a:ext cx="8555421" cy="745196"/>
          </a:xfrm>
        </p:spPr>
        <p:txBody>
          <a:bodyPr/>
          <a:lstStyle/>
          <a:p>
            <a:r>
              <a:rPr lang="en-US" sz="3600" smtClean="0"/>
              <a:t>Using binary strings to represent information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Binary strings will encode both program instructions and data</a:t>
            </a:r>
          </a:p>
          <a:p>
            <a:r>
              <a:rPr lang="en-US" dirty="0" smtClean="0"/>
              <a:t>Designing</a:t>
            </a:r>
            <a:r>
              <a:rPr lang="en-US" dirty="0" smtClean="0">
                <a:solidFill>
                  <a:srgbClr val="0070C0"/>
                </a:solidFill>
              </a:rPr>
              <a:t> representations, or formats, or encodings</a:t>
            </a:r>
            <a:r>
              <a:rPr lang="en-US" dirty="0" smtClean="0"/>
              <a:t> is done all the time</a:t>
            </a:r>
          </a:p>
          <a:p>
            <a:pPr lvl="1"/>
            <a:r>
              <a:rPr lang="en-US" dirty="0" smtClean="0"/>
              <a:t>Write a program using a </a:t>
            </a:r>
            <a:r>
              <a:rPr lang="en-US" dirty="0" err="1" smtClean="0"/>
              <a:t>struct</a:t>
            </a:r>
            <a:endParaRPr lang="en-US" dirty="0" smtClean="0"/>
          </a:p>
          <a:p>
            <a:r>
              <a:rPr lang="en-US" dirty="0" smtClean="0"/>
              <a:t>Some representational schemes are encoded directly into the logic of computational circuits, such as adders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Encoding should not be arbitrary</a:t>
            </a:r>
            <a:r>
              <a:rPr lang="en-US" dirty="0" smtClean="0">
                <a:solidFill>
                  <a:srgbClr val="0070C0"/>
                </a:solidFill>
              </a:rPr>
              <a:t>:</a:t>
            </a:r>
            <a:r>
              <a:rPr lang="en-US" dirty="0" smtClean="0">
                <a:solidFill>
                  <a:srgbClr val="00B050"/>
                </a:solidFill>
              </a:rPr>
              <a:t>   design the encoding to satisfy goals and criteria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69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Hexadecimal notation, hex for short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16 </a:t>
            </a:r>
            <a:r>
              <a:rPr lang="en-US" dirty="0"/>
              <a:t>, </a:t>
            </a:r>
            <a:r>
              <a:rPr lang="en-US" dirty="0" smtClean="0"/>
              <a:t>2</a:t>
            </a:r>
            <a:r>
              <a:rPr lang="en-US" baseline="30000" dirty="0" smtClean="0"/>
              <a:t>4</a:t>
            </a:r>
            <a:r>
              <a:rPr lang="en-US" dirty="0" smtClean="0"/>
              <a:t>, hexadecimal digits 0,1,2,3,4,5,6,7,8,9,A,B,C,D,E,F</a:t>
            </a:r>
          </a:p>
          <a:p>
            <a:pPr lvl="1"/>
            <a:r>
              <a:rPr lang="en-US" dirty="0" smtClean="0"/>
              <a:t>One hex digit encodes 4 bits</a:t>
            </a:r>
          </a:p>
          <a:p>
            <a:pPr lvl="1"/>
            <a:r>
              <a:rPr lang="en-US" dirty="0" smtClean="0"/>
              <a:t>Shorter, easier to write long bit strings in hex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DEC49  encodes the bit string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1101  1110  1100  0100  1001</a:t>
            </a:r>
            <a:br>
              <a:rPr lang="en-US" dirty="0" smtClean="0"/>
            </a:br>
            <a:r>
              <a:rPr lang="en-US" dirty="0" smtClean="0"/>
              <a:t>     D        E         C         4        9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Practice converting between hex and binary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2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strings representing </a:t>
            </a:r>
            <a:r>
              <a:rPr lang="en-US" dirty="0" smtClean="0">
                <a:solidFill>
                  <a:srgbClr val="0070C0"/>
                </a:solidFill>
              </a:rPr>
              <a:t>characters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30" y="1055576"/>
            <a:ext cx="8247965" cy="4924814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dirty="0" smtClean="0"/>
              <a:t>Started with </a:t>
            </a:r>
            <a:r>
              <a:rPr lang="en-US" dirty="0" err="1" smtClean="0"/>
              <a:t>Baudot</a:t>
            </a:r>
            <a:r>
              <a:rPr lang="en-US" dirty="0" smtClean="0"/>
              <a:t> Code (1870)</a:t>
            </a:r>
          </a:p>
          <a:p>
            <a:pPr lvl="1">
              <a:spcBef>
                <a:spcPts val="200"/>
              </a:spcBef>
            </a:pPr>
            <a:r>
              <a:rPr lang="en-US" dirty="0"/>
              <a:t>5 </a:t>
            </a:r>
            <a:r>
              <a:rPr lang="en-US" dirty="0" smtClean="0"/>
              <a:t>bits/character, so a total of 2</a:t>
            </a:r>
            <a:r>
              <a:rPr lang="en-US" baseline="30000" dirty="0" smtClean="0"/>
              <a:t>5</a:t>
            </a:r>
            <a:r>
              <a:rPr lang="en-US" dirty="0" smtClean="0"/>
              <a:t> </a:t>
            </a:r>
            <a:r>
              <a:rPr lang="en-US" dirty="0"/>
              <a:t>= 32 characters</a:t>
            </a:r>
          </a:p>
          <a:p>
            <a:pPr lvl="1">
              <a:spcBef>
                <a:spcPts val="200"/>
              </a:spcBef>
            </a:pPr>
            <a:r>
              <a:rPr lang="en-US" dirty="0"/>
              <a:t>R</a:t>
            </a:r>
            <a:r>
              <a:rPr lang="en-US" dirty="0" smtClean="0"/>
              <a:t>oman letters, punctuation, control signals</a:t>
            </a:r>
          </a:p>
          <a:p>
            <a:pPr lvl="1">
              <a:spcBef>
                <a:spcPts val="200"/>
              </a:spcBef>
            </a:pPr>
            <a:r>
              <a:rPr lang="en-US" dirty="0"/>
              <a:t>t</a:t>
            </a:r>
            <a:r>
              <a:rPr lang="en-US" dirty="0" smtClean="0"/>
              <a:t>yped on a 5-piano-key keyboard using two left hand fingers and three right hand fingers</a:t>
            </a:r>
          </a:p>
          <a:p>
            <a:pPr lvl="1">
              <a:spcBef>
                <a:spcPts val="200"/>
              </a:spcBef>
            </a:pPr>
            <a:r>
              <a:rPr lang="en-US" dirty="0" smtClean="0">
                <a:solidFill>
                  <a:srgbClr val="00B050"/>
                </a:solidFill>
              </a:rPr>
              <a:t>character encodings were chosen to minimize keyboard operator fatigue</a:t>
            </a:r>
          </a:p>
          <a:p>
            <a:pPr lvl="1">
              <a:spcBef>
                <a:spcPts val="200"/>
              </a:spcBef>
            </a:pPr>
            <a:r>
              <a:rPr lang="en-US" dirty="0" smtClean="0"/>
              <a:t>became </a:t>
            </a:r>
            <a:r>
              <a:rPr lang="en-US" dirty="0"/>
              <a:t>International Telegraph Alphabet No. </a:t>
            </a:r>
            <a:r>
              <a:rPr lang="en-US" dirty="0" smtClean="0"/>
              <a:t>1</a:t>
            </a:r>
          </a:p>
          <a:p>
            <a:pPr>
              <a:spcBef>
                <a:spcPts val="200"/>
              </a:spcBef>
            </a:pPr>
            <a:r>
              <a:rPr lang="en-US" dirty="0" smtClean="0"/>
              <a:t>1901, Donald Murray modifies </a:t>
            </a:r>
            <a:r>
              <a:rPr lang="en-US" dirty="0" err="1" smtClean="0"/>
              <a:t>Baudot</a:t>
            </a:r>
            <a:endParaRPr lang="en-US" dirty="0" smtClean="0"/>
          </a:p>
          <a:p>
            <a:pPr lvl="1">
              <a:spcBef>
                <a:spcPts val="200"/>
              </a:spcBef>
            </a:pPr>
            <a:r>
              <a:rPr lang="en-US" dirty="0" smtClean="0"/>
              <a:t>Introduces CR, LF, and re-encodes NULL, DEL</a:t>
            </a:r>
          </a:p>
          <a:p>
            <a:pPr lvl="1">
              <a:spcBef>
                <a:spcPts val="200"/>
              </a:spcBef>
            </a:pPr>
            <a:r>
              <a:rPr lang="en-US" dirty="0" smtClean="0"/>
              <a:t>Used by Western Union </a:t>
            </a:r>
            <a:r>
              <a:rPr lang="en-US" dirty="0" smtClean="0">
                <a:solidFill>
                  <a:srgbClr val="0070C0"/>
                </a:solidFill>
              </a:rPr>
              <a:t>teletype</a:t>
            </a:r>
            <a:r>
              <a:rPr lang="en-US" dirty="0" smtClean="0"/>
              <a:t> machines until 1950s (</a:t>
            </a:r>
            <a:r>
              <a:rPr lang="en-US" dirty="0" smtClean="0">
                <a:solidFill>
                  <a:srgbClr val="0070C0"/>
                </a:solidFill>
              </a:rPr>
              <a:t>tele</a:t>
            </a:r>
            <a:r>
              <a:rPr lang="en-US" dirty="0" smtClean="0"/>
              <a:t> = at a distance; </a:t>
            </a:r>
            <a:r>
              <a:rPr lang="en-US" dirty="0" smtClean="0">
                <a:solidFill>
                  <a:srgbClr val="0070C0"/>
                </a:solidFill>
              </a:rPr>
              <a:t>type</a:t>
            </a:r>
            <a:r>
              <a:rPr lang="en-US" dirty="0" smtClean="0"/>
              <a:t> = write)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2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© 2017 by George B. Adams III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-379"/>
          <a:stretch/>
        </p:blipFill>
        <p:spPr>
          <a:xfrm>
            <a:off x="1972879" y="25401"/>
            <a:ext cx="51435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 rot="16200000">
            <a:off x="4810458" y="2290572"/>
            <a:ext cx="6612469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"Teletype with paper tape punch and reader" by </a:t>
            </a:r>
            <a:r>
              <a:rPr lang="en-US" dirty="0" err="1" smtClean="0"/>
              <a:t>AlisonW</a:t>
            </a:r>
            <a:r>
              <a:rPr lang="en-US" dirty="0" smtClean="0"/>
              <a:t> - Own work. Licensed under Creative Commons Attribution-Share Alike 3.0 via Wikimedia Commons </a:t>
            </a:r>
          </a:p>
          <a:p>
            <a:r>
              <a:rPr lang="en-US" dirty="0" smtClean="0"/>
              <a:t> </a:t>
            </a:r>
            <a:r>
              <a:rPr lang="en-US" dirty="0" smtClean="0">
                <a:hlinkClick r:id="rId4"/>
              </a:rPr>
              <a:t>http://commons.wikimedia.org/wiki/File:Teletype_with_papertape_punch_and_reader.jpg</a:t>
            </a:r>
            <a:endParaRPr lang="en-US" dirty="0" smtClean="0"/>
          </a:p>
          <a:p>
            <a:r>
              <a:rPr lang="en-US" dirty="0" smtClean="0"/>
              <a:t>#</a:t>
            </a:r>
            <a:r>
              <a:rPr lang="en-US" dirty="0" err="1" smtClean="0"/>
              <a:t>mediaviewer</a:t>
            </a:r>
            <a:r>
              <a:rPr lang="en-US" dirty="0" smtClean="0"/>
              <a:t>/</a:t>
            </a:r>
            <a:r>
              <a:rPr lang="en-US" dirty="0" err="1" smtClean="0"/>
              <a:t>File:Teletype_with_papertape_punch_and_reader.jpg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6648-A2D1-2B45-B1A1-07A4BC236D8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9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ASCII character representation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30" y="1055576"/>
            <a:ext cx="8247965" cy="5354016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800" dirty="0" smtClean="0"/>
              <a:t>1963, </a:t>
            </a:r>
            <a:r>
              <a:rPr lang="en-US" sz="2800" dirty="0" smtClean="0">
                <a:solidFill>
                  <a:srgbClr val="0070C0"/>
                </a:solidFill>
              </a:rPr>
              <a:t>A</a:t>
            </a:r>
            <a:r>
              <a:rPr lang="en-US" sz="2800" dirty="0" smtClean="0"/>
              <a:t>merican </a:t>
            </a:r>
            <a:r>
              <a:rPr lang="en-US" sz="2800" dirty="0" smtClean="0">
                <a:solidFill>
                  <a:srgbClr val="0070C0"/>
                </a:solidFill>
              </a:rPr>
              <a:t>S</a:t>
            </a:r>
            <a:r>
              <a:rPr lang="en-US" sz="2800" dirty="0" smtClean="0"/>
              <a:t>tandard </a:t>
            </a:r>
            <a:r>
              <a:rPr lang="en-US" sz="2800" dirty="0" smtClean="0">
                <a:solidFill>
                  <a:srgbClr val="0070C0"/>
                </a:solidFill>
              </a:rPr>
              <a:t>C</a:t>
            </a:r>
            <a:r>
              <a:rPr lang="en-US" sz="2800" dirty="0" smtClean="0"/>
              <a:t>ode for </a:t>
            </a:r>
            <a:r>
              <a:rPr lang="en-US" sz="2800" dirty="0" smtClean="0">
                <a:solidFill>
                  <a:srgbClr val="0070C0"/>
                </a:solidFill>
              </a:rPr>
              <a:t>I</a:t>
            </a:r>
            <a:r>
              <a:rPr lang="en-US" sz="2800" dirty="0" smtClean="0"/>
              <a:t>nformation </a:t>
            </a:r>
            <a:r>
              <a:rPr lang="en-US" sz="2800" dirty="0" smtClean="0">
                <a:solidFill>
                  <a:srgbClr val="0070C0"/>
                </a:solidFill>
              </a:rPr>
              <a:t>I</a:t>
            </a:r>
            <a:r>
              <a:rPr lang="en-US" sz="2800" dirty="0" smtClean="0"/>
              <a:t>nterchange (ASCII)</a:t>
            </a:r>
            <a:br>
              <a:rPr lang="en-US" sz="2800" dirty="0" smtClean="0"/>
            </a:br>
            <a:r>
              <a:rPr lang="en-US" sz="2800" dirty="0" smtClean="0"/>
              <a:t>   7-bit code, so 2</a:t>
            </a:r>
            <a:r>
              <a:rPr lang="en-US" sz="2800" baseline="30000" dirty="0" smtClean="0"/>
              <a:t>7</a:t>
            </a:r>
            <a:r>
              <a:rPr lang="en-US" sz="2800" dirty="0" smtClean="0"/>
              <a:t> = 128 characters</a:t>
            </a:r>
          </a:p>
          <a:p>
            <a:pPr>
              <a:spcBef>
                <a:spcPts val="200"/>
              </a:spcBef>
            </a:pPr>
            <a:r>
              <a:rPr lang="en-US" sz="2800" dirty="0" smtClean="0"/>
              <a:t>Compared to </a:t>
            </a:r>
            <a:r>
              <a:rPr lang="en-US" sz="2800" dirty="0" err="1" smtClean="0"/>
              <a:t>Baudot</a:t>
            </a:r>
            <a:r>
              <a:rPr lang="en-US" sz="2800" dirty="0" smtClean="0"/>
              <a:t>/Murray</a:t>
            </a:r>
          </a:p>
          <a:p>
            <a:pPr lvl="1">
              <a:spcBef>
                <a:spcPts val="200"/>
              </a:spcBef>
            </a:pPr>
            <a:r>
              <a:rPr lang="en-US" sz="2400" dirty="0" smtClean="0"/>
              <a:t>Adds: characters for digits 0 through 9, both letter cases, and many new control characters</a:t>
            </a:r>
          </a:p>
          <a:p>
            <a:pPr lvl="1">
              <a:spcBef>
                <a:spcPts val="200"/>
              </a:spcBef>
            </a:pPr>
            <a:r>
              <a:rPr lang="en-US" sz="2400" dirty="0" smtClean="0"/>
              <a:t>Character encoding re-designed to</a:t>
            </a:r>
          </a:p>
          <a:p>
            <a:pPr lvl="2">
              <a:spcBef>
                <a:spcPts val="200"/>
              </a:spcBef>
            </a:pPr>
            <a:r>
              <a:rPr lang="en-US" dirty="0" smtClean="0">
                <a:solidFill>
                  <a:srgbClr val="00B050"/>
                </a:solidFill>
              </a:rPr>
              <a:t>Make sorting text easier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alphabetic order = integer order of character codes</a:t>
            </a:r>
          </a:p>
          <a:p>
            <a:pPr lvl="2">
              <a:spcBef>
                <a:spcPts val="200"/>
              </a:spcBef>
            </a:pPr>
            <a:r>
              <a:rPr lang="en-US" dirty="0" smtClean="0">
                <a:solidFill>
                  <a:srgbClr val="00B050"/>
                </a:solidFill>
              </a:rPr>
              <a:t>Simplify case-insensitive character matching and the logic circuit for keyboards/printers</a:t>
            </a:r>
            <a:r>
              <a:rPr lang="en-US" dirty="0" smtClean="0"/>
              <a:t>:  upper </a:t>
            </a:r>
            <a:r>
              <a:rPr lang="en-US" dirty="0"/>
              <a:t>case and lower case codes for a given letter differ only in leftmost bit position</a:t>
            </a:r>
          </a:p>
          <a:p>
            <a:pPr lvl="2">
              <a:spcBef>
                <a:spcPts val="200"/>
              </a:spcBef>
            </a:pP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8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6648-A2D1-2B45-B1A1-07A4BC236D8A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4" name="Picture 3" descr="figure-3.6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84" y="-39474"/>
            <a:ext cx="8310033" cy="689105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1343442" y="2726267"/>
            <a:ext cx="6150979" cy="2849273"/>
            <a:chOff x="1343442" y="2726267"/>
            <a:chExt cx="6150979" cy="2849273"/>
          </a:xfrm>
        </p:grpSpPr>
        <p:grpSp>
          <p:nvGrpSpPr>
            <p:cNvPr id="7" name="Group 6"/>
            <p:cNvGrpSpPr/>
            <p:nvPr/>
          </p:nvGrpSpPr>
          <p:grpSpPr>
            <a:xfrm>
              <a:off x="1659467" y="2726267"/>
              <a:ext cx="797849" cy="1557845"/>
              <a:chOff x="1659467" y="2726267"/>
              <a:chExt cx="797849" cy="1557845"/>
            </a:xfrm>
          </p:grpSpPr>
          <p:sp>
            <p:nvSpPr>
              <p:cNvPr id="5" name="Rounded Rectangle 4"/>
              <p:cNvSpPr/>
              <p:nvPr/>
            </p:nvSpPr>
            <p:spPr bwMode="auto">
              <a:xfrm>
                <a:off x="1659467" y="2726267"/>
                <a:ext cx="797846" cy="321733"/>
              </a:xfrm>
              <a:prstGeom prst="roundRect">
                <a:avLst/>
              </a:prstGeom>
              <a:solidFill>
                <a:schemeClr val="accent1">
                  <a:alpha val="3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 bwMode="auto">
              <a:xfrm>
                <a:off x="1659470" y="3962379"/>
                <a:ext cx="797846" cy="321733"/>
              </a:xfrm>
              <a:prstGeom prst="roundRect">
                <a:avLst/>
              </a:prstGeom>
              <a:solidFill>
                <a:schemeClr val="accent1">
                  <a:alpha val="3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1343442" y="5113875"/>
              <a:ext cx="61509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>
                      <a:lumMod val="50000"/>
                    </a:schemeClr>
                  </a:solidFill>
                </a:rPr>
                <a:t>Upper and lower cases intentionally differ by 20</a:t>
              </a:r>
              <a:endParaRPr 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10" name="Rounded Rectangle 9"/>
          <p:cNvSpPr/>
          <p:nvPr/>
        </p:nvSpPr>
        <p:spPr bwMode="auto">
          <a:xfrm>
            <a:off x="7653866" y="254000"/>
            <a:ext cx="797846" cy="321733"/>
          </a:xfrm>
          <a:prstGeom prst="roundRect">
            <a:avLst/>
          </a:prstGeom>
          <a:solidFill>
            <a:schemeClr val="accent1">
              <a:alpha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2641600" y="541867"/>
            <a:ext cx="797846" cy="321733"/>
          </a:xfrm>
          <a:prstGeom prst="roundRect">
            <a:avLst/>
          </a:prstGeom>
          <a:solidFill>
            <a:schemeClr val="accent1">
              <a:alpha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60378" y="5452538"/>
            <a:ext cx="5799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07 and 0A are examples of control characters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98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character representations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30" y="1055576"/>
            <a:ext cx="8247965" cy="4924814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800" dirty="0" smtClean="0"/>
              <a:t>EBCDIC – Extended, Binary Coded Decimal, Interchange Code</a:t>
            </a:r>
            <a:endParaRPr lang="en-US" sz="2000" dirty="0" smtClean="0"/>
          </a:p>
          <a:p>
            <a:pPr lvl="1">
              <a:spcBef>
                <a:spcPts val="200"/>
              </a:spcBef>
            </a:pPr>
            <a:r>
              <a:rPr lang="en-US" dirty="0" smtClean="0"/>
              <a:t>8-bit code for IBM System/360 computers, 1963</a:t>
            </a:r>
          </a:p>
          <a:p>
            <a:pPr lvl="1">
              <a:spcBef>
                <a:spcPts val="200"/>
              </a:spcBef>
            </a:pPr>
            <a:r>
              <a:rPr lang="en-US" dirty="0" smtClean="0"/>
              <a:t>Sorts letters before numbers and lowercase before uppercase; opposite of ASCII</a:t>
            </a:r>
          </a:p>
          <a:p>
            <a:pPr>
              <a:spcBef>
                <a:spcPts val="200"/>
              </a:spcBef>
            </a:pPr>
            <a:r>
              <a:rPr lang="en-US" dirty="0" smtClean="0"/>
              <a:t>Unicode – </a:t>
            </a:r>
            <a:r>
              <a:rPr lang="en-US" sz="2800" dirty="0" smtClean="0"/>
              <a:t>world standard, version 10.0 current as</a:t>
            </a:r>
            <a:br>
              <a:rPr lang="en-US" sz="2800" dirty="0" smtClean="0"/>
            </a:br>
            <a:r>
              <a:rPr lang="en-US" sz="2800" dirty="0" smtClean="0"/>
              <a:t>                      of June 2017</a:t>
            </a:r>
            <a:endParaRPr lang="en-US" dirty="0" smtClean="0"/>
          </a:p>
          <a:p>
            <a:pPr lvl="1">
              <a:spcBef>
                <a:spcPts val="200"/>
              </a:spcBef>
            </a:pPr>
            <a:r>
              <a:rPr lang="en-US" dirty="0" smtClean="0"/>
              <a:t>Up to 4 bytes per character, thus capable of</a:t>
            </a:r>
            <a:br>
              <a:rPr lang="en-US" dirty="0" smtClean="0"/>
            </a:br>
            <a:r>
              <a:rPr lang="en-US" dirty="0" smtClean="0"/>
              <a:t>2</a:t>
            </a:r>
            <a:r>
              <a:rPr lang="en-US" baseline="30000" dirty="0" smtClean="0"/>
              <a:t>32 </a:t>
            </a:r>
            <a:r>
              <a:rPr lang="en-US" dirty="0" smtClean="0"/>
              <a:t>= 4,294,967,296 characters</a:t>
            </a:r>
          </a:p>
          <a:p>
            <a:pPr lvl="1">
              <a:spcBef>
                <a:spcPts val="200"/>
              </a:spcBef>
            </a:pPr>
            <a:r>
              <a:rPr lang="en-US" dirty="0" smtClean="0"/>
              <a:t>Today, 136,755 characters from 139 </a:t>
            </a:r>
            <a:r>
              <a:rPr lang="en-US" dirty="0"/>
              <a:t>modern and historic scripts, </a:t>
            </a:r>
            <a:r>
              <a:rPr lang="en-US" dirty="0" smtClean="0"/>
              <a:t>and </a:t>
            </a:r>
            <a:r>
              <a:rPr lang="en-US" dirty="0"/>
              <a:t>multiple symbol </a:t>
            </a:r>
            <a:r>
              <a:rPr lang="en-US" dirty="0" smtClean="0"/>
              <a:t>sets including emoji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727233" y="5813535"/>
            <a:ext cx="9877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3600" dirty="0" smtClean="0"/>
              <a:t>😀 </a:t>
            </a:r>
            <a:r>
              <a:rPr lang="en-US" sz="4400" dirty="0" smtClean="0"/>
              <a:t>!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326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</a:t>
            </a:r>
            <a:r>
              <a:rPr lang="en-US" dirty="0" smtClean="0"/>
              <a:t>umber representation schemes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6437"/>
            <a:ext cx="8493760" cy="508508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There are </a:t>
            </a:r>
            <a:r>
              <a:rPr lang="en-US" i="1" dirty="0" smtClean="0">
                <a:solidFill>
                  <a:srgbClr val="FF0000"/>
                </a:solidFill>
              </a:rPr>
              <a:t>stunningly many </a:t>
            </a:r>
            <a:r>
              <a:rPr lang="en-US" dirty="0" smtClean="0"/>
              <a:t>different ways to represent numbers</a:t>
            </a:r>
          </a:p>
          <a:p>
            <a:r>
              <a:rPr lang="en-US" dirty="0" smtClean="0"/>
              <a:t>We will cover the </a:t>
            </a:r>
            <a:r>
              <a:rPr lang="en-US" dirty="0" smtClean="0">
                <a:solidFill>
                  <a:srgbClr val="0070C0"/>
                </a:solidFill>
              </a:rPr>
              <a:t>most widely used weighted positional systems </a:t>
            </a:r>
            <a:r>
              <a:rPr lang="en-US" dirty="0" smtClean="0"/>
              <a:t>in computers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Number representation schemes are designed </a:t>
            </a:r>
            <a:r>
              <a:rPr lang="en-US" dirty="0" smtClean="0"/>
              <a:t>to have desirable characteristics</a:t>
            </a:r>
          </a:p>
          <a:p>
            <a:pPr lvl="1"/>
            <a:r>
              <a:rPr lang="en-US" dirty="0" smtClean="0"/>
              <a:t>Want fast negation?  You can have it</a:t>
            </a:r>
          </a:p>
          <a:p>
            <a:pPr lvl="1"/>
            <a:r>
              <a:rPr lang="en-US" dirty="0" smtClean="0"/>
              <a:t>Want one circuit that both adds and subtracts?  OK</a:t>
            </a:r>
          </a:p>
          <a:p>
            <a:pPr lvl="1"/>
            <a:r>
              <a:rPr lang="en-US" dirty="0" smtClean="0"/>
              <a:t>Want to never have carry bits?  Can do</a:t>
            </a:r>
          </a:p>
          <a:p>
            <a:r>
              <a:rPr lang="en-US" sz="3000" dirty="0" smtClean="0">
                <a:solidFill>
                  <a:srgbClr val="7030A0"/>
                </a:solidFill>
              </a:rPr>
              <a:t>What do you want from your number representation?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21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30" y="96839"/>
            <a:ext cx="8360837" cy="745196"/>
          </a:xfrm>
        </p:spPr>
        <p:txBody>
          <a:bodyPr/>
          <a:lstStyle/>
          <a:p>
            <a:r>
              <a:rPr lang="en-US" sz="3200" dirty="0" smtClean="0"/>
              <a:t>C code / processor </a:t>
            </a:r>
            <a:r>
              <a:rPr lang="en-US" sz="3200" smtClean="0"/>
              <a:t>instructions (pins</a:t>
            </a:r>
            <a:r>
              <a:rPr lang="en-US" sz="3200" dirty="0" smtClean="0"/>
              <a:t>) comparison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8710" y="1198179"/>
            <a:ext cx="2445511" cy="5307075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0070C0"/>
                </a:solidFill>
              </a:rPr>
              <a:t>i</a:t>
            </a:r>
            <a:r>
              <a:rPr lang="en-US" sz="2000" dirty="0" err="1" smtClean="0">
                <a:solidFill>
                  <a:srgbClr val="0070C0"/>
                </a:solidFill>
              </a:rPr>
              <a:t>nt</a:t>
            </a:r>
            <a:r>
              <a:rPr lang="en-US" sz="2000" dirty="0" smtClean="0">
                <a:solidFill>
                  <a:srgbClr val="0070C0"/>
                </a:solidFill>
              </a:rPr>
              <a:t> main (void)</a:t>
            </a:r>
            <a:r>
              <a:rPr lang="en-US" sz="2000" dirty="0">
                <a:solidFill>
                  <a:srgbClr val="0070C0"/>
                </a:solidFill>
              </a:rPr>
              <a:t>	</a:t>
            </a:r>
            <a:r>
              <a:rPr lang="mr-IN" sz="2000" dirty="0" smtClean="0">
                <a:solidFill>
                  <a:srgbClr val="0070C0"/>
                </a:solidFill>
              </a:rPr>
              <a:t>…</a:t>
            </a:r>
            <a:endParaRPr lang="en-US" sz="2000" dirty="0" smtClean="0">
              <a:solidFill>
                <a:srgbClr val="0070C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{		</a:t>
            </a:r>
            <a:r>
              <a:rPr lang="mr-IN" sz="2000" dirty="0" smtClean="0">
                <a:solidFill>
                  <a:srgbClr val="0070C0"/>
                </a:solidFill>
              </a:rPr>
              <a:t>…</a:t>
            </a:r>
            <a:endParaRPr lang="en-US" sz="2000" dirty="0" smtClean="0">
              <a:solidFill>
                <a:srgbClr val="0070C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    </a:t>
            </a:r>
            <a:r>
              <a:rPr lang="en-US" sz="2000" dirty="0" err="1" smtClean="0">
                <a:solidFill>
                  <a:srgbClr val="0070C0"/>
                </a:solidFill>
              </a:rPr>
              <a:t>int</a:t>
            </a:r>
            <a:r>
              <a:rPr lang="en-US" sz="2000" dirty="0" smtClean="0">
                <a:solidFill>
                  <a:srgbClr val="0070C0"/>
                </a:solidFill>
              </a:rPr>
              <a:t> A;	</a:t>
            </a:r>
            <a:r>
              <a:rPr lang="mr-IN" sz="2000" dirty="0" smtClean="0">
                <a:solidFill>
                  <a:srgbClr val="0070C0"/>
                </a:solidFill>
              </a:rPr>
              <a:t>…</a:t>
            </a:r>
            <a:r>
              <a:rPr lang="en-US" sz="2000" dirty="0" smtClean="0">
                <a:solidFill>
                  <a:srgbClr val="0070C0"/>
                </a:solidFill>
              </a:rPr>
              <a:t>..</a:t>
            </a:r>
            <a:r>
              <a:rPr lang="mr-IN" sz="2000" dirty="0" smtClean="0">
                <a:solidFill>
                  <a:srgbClr val="0070C0"/>
                </a:solidFill>
              </a:rPr>
              <a:t>…………</a:t>
            </a:r>
            <a:r>
              <a:rPr lang="en-US" sz="2000" dirty="0" smtClean="0">
                <a:solidFill>
                  <a:srgbClr val="0070C0"/>
                </a:solidFill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    </a:t>
            </a:r>
            <a:r>
              <a:rPr lang="en-US" sz="2000" dirty="0" err="1" smtClean="0">
                <a:solidFill>
                  <a:srgbClr val="0070C0"/>
                </a:solidFill>
              </a:rPr>
              <a:t>int</a:t>
            </a:r>
            <a:r>
              <a:rPr lang="en-US" sz="2000" dirty="0" smtClean="0">
                <a:solidFill>
                  <a:srgbClr val="0070C0"/>
                </a:solidFill>
              </a:rPr>
              <a:t> B;	</a:t>
            </a:r>
            <a:r>
              <a:rPr lang="mr-IN" sz="2000" dirty="0" smtClean="0">
                <a:solidFill>
                  <a:srgbClr val="0070C0"/>
                </a:solidFill>
              </a:rPr>
              <a:t>…</a:t>
            </a:r>
            <a:r>
              <a:rPr lang="en-US" sz="2000" dirty="0" smtClean="0">
                <a:solidFill>
                  <a:srgbClr val="0070C0"/>
                </a:solidFill>
              </a:rPr>
              <a:t>..</a:t>
            </a:r>
            <a:r>
              <a:rPr lang="mr-IN" sz="2000" dirty="0" smtClean="0">
                <a:solidFill>
                  <a:srgbClr val="0070C0"/>
                </a:solidFill>
              </a:rPr>
              <a:t>…………</a:t>
            </a:r>
            <a:r>
              <a:rPr lang="en-US" sz="2000" dirty="0" smtClean="0">
                <a:solidFill>
                  <a:srgbClr val="0070C0"/>
                </a:solidFill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    </a:t>
            </a:r>
            <a:r>
              <a:rPr lang="en-US" sz="2000" dirty="0" err="1" smtClean="0">
                <a:solidFill>
                  <a:srgbClr val="0070C0"/>
                </a:solidFill>
              </a:rPr>
              <a:t>printf</a:t>
            </a:r>
            <a:r>
              <a:rPr lang="en-US" sz="2000" dirty="0" smtClean="0">
                <a:solidFill>
                  <a:srgbClr val="0070C0"/>
                </a:solidFill>
              </a:rPr>
              <a:t>( </a:t>
            </a:r>
            <a:r>
              <a:rPr lang="mr-IN" sz="2000" dirty="0" smtClean="0">
                <a:solidFill>
                  <a:srgbClr val="0070C0"/>
                </a:solidFill>
              </a:rPr>
              <a:t>…</a:t>
            </a:r>
            <a:r>
              <a:rPr lang="en-US" sz="2000" dirty="0" smtClean="0">
                <a:solidFill>
                  <a:srgbClr val="0070C0"/>
                </a:solidFill>
              </a:rPr>
              <a:t> );	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    </a:t>
            </a:r>
            <a:r>
              <a:rPr lang="en-US" sz="2000" dirty="0" err="1" smtClean="0">
                <a:solidFill>
                  <a:srgbClr val="0070C0"/>
                </a:solidFill>
              </a:rPr>
              <a:t>scanf</a:t>
            </a:r>
            <a:r>
              <a:rPr lang="en-US" sz="2000" dirty="0" smtClean="0">
                <a:solidFill>
                  <a:srgbClr val="0070C0"/>
                </a:solidFill>
              </a:rPr>
              <a:t>( </a:t>
            </a:r>
            <a:r>
              <a:rPr lang="mr-IN" sz="2000" dirty="0" smtClean="0">
                <a:solidFill>
                  <a:srgbClr val="0070C0"/>
                </a:solidFill>
              </a:rPr>
              <a:t>…</a:t>
            </a:r>
            <a:r>
              <a:rPr lang="en-US" sz="2000" dirty="0" smtClean="0">
                <a:solidFill>
                  <a:srgbClr val="0070C0"/>
                </a:solidFill>
              </a:rPr>
              <a:t> );	</a:t>
            </a:r>
            <a:r>
              <a:rPr lang="mr-IN" sz="2000" dirty="0" smtClean="0">
                <a:solidFill>
                  <a:srgbClr val="0070C0"/>
                </a:solidFill>
              </a:rPr>
              <a:t>…</a:t>
            </a:r>
            <a:endParaRPr lang="en-US" sz="2000" dirty="0" smtClean="0">
              <a:solidFill>
                <a:srgbClr val="0070C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solidFill>
                <a:srgbClr val="0070C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    </a:t>
            </a:r>
            <a:r>
              <a:rPr lang="en-US" sz="2000" dirty="0" err="1" smtClean="0">
                <a:solidFill>
                  <a:srgbClr val="0070C0"/>
                </a:solidFill>
              </a:rPr>
              <a:t>printf</a:t>
            </a:r>
            <a:r>
              <a:rPr lang="en-US" sz="2000" dirty="0" smtClean="0">
                <a:solidFill>
                  <a:srgbClr val="0070C0"/>
                </a:solidFill>
              </a:rPr>
              <a:t>( </a:t>
            </a:r>
            <a:r>
              <a:rPr lang="mr-IN" sz="2000" dirty="0" smtClean="0">
                <a:solidFill>
                  <a:srgbClr val="0070C0"/>
                </a:solidFill>
              </a:rPr>
              <a:t>…</a:t>
            </a:r>
            <a:r>
              <a:rPr lang="en-US" sz="2000" dirty="0" smtClean="0">
                <a:solidFill>
                  <a:srgbClr val="0070C0"/>
                </a:solidFill>
              </a:rPr>
              <a:t> );	</a:t>
            </a:r>
            <a:r>
              <a:rPr lang="mr-IN" sz="2000" dirty="0" smtClean="0">
                <a:solidFill>
                  <a:srgbClr val="0070C0"/>
                </a:solidFill>
              </a:rPr>
              <a:t>…</a:t>
            </a:r>
            <a:endParaRPr lang="en-US" sz="2000" dirty="0" smtClean="0">
              <a:solidFill>
                <a:srgbClr val="0070C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    </a:t>
            </a:r>
            <a:r>
              <a:rPr lang="en-US" sz="2000" dirty="0" err="1" smtClean="0">
                <a:solidFill>
                  <a:srgbClr val="0070C0"/>
                </a:solidFill>
              </a:rPr>
              <a:t>scanf</a:t>
            </a:r>
            <a:r>
              <a:rPr lang="en-US" sz="2000" dirty="0" smtClean="0">
                <a:solidFill>
                  <a:srgbClr val="0070C0"/>
                </a:solidFill>
              </a:rPr>
              <a:t>( </a:t>
            </a:r>
            <a:r>
              <a:rPr lang="mr-IN" sz="2000" dirty="0" smtClean="0">
                <a:solidFill>
                  <a:srgbClr val="0070C0"/>
                </a:solidFill>
              </a:rPr>
              <a:t>…</a:t>
            </a:r>
            <a:r>
              <a:rPr lang="en-US" sz="2000" dirty="0" smtClean="0">
                <a:solidFill>
                  <a:srgbClr val="0070C0"/>
                </a:solidFill>
              </a:rPr>
              <a:t> );	</a:t>
            </a:r>
            <a:r>
              <a:rPr lang="mr-IN" sz="2000" dirty="0" smtClean="0">
                <a:solidFill>
                  <a:srgbClr val="0070C0"/>
                </a:solidFill>
              </a:rPr>
              <a:t>…</a:t>
            </a:r>
            <a:endParaRPr lang="en-US" sz="2000" dirty="0" smtClean="0">
              <a:solidFill>
                <a:srgbClr val="0070C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    </a:t>
            </a:r>
            <a:r>
              <a:rPr lang="en-US" sz="2000" dirty="0" err="1" smtClean="0">
                <a:solidFill>
                  <a:srgbClr val="0070C0"/>
                </a:solidFill>
              </a:rPr>
              <a:t>int</a:t>
            </a:r>
            <a:r>
              <a:rPr lang="en-US" sz="2000" dirty="0" smtClean="0">
                <a:solidFill>
                  <a:srgbClr val="0070C0"/>
                </a:solidFill>
              </a:rPr>
              <a:t> C;		</a:t>
            </a:r>
            <a:r>
              <a:rPr lang="mr-IN" sz="2000" dirty="0" smtClean="0">
                <a:solidFill>
                  <a:srgbClr val="0070C0"/>
                </a:solidFill>
              </a:rPr>
              <a:t>…</a:t>
            </a:r>
            <a:endParaRPr lang="en-US" sz="2000" dirty="0" smtClean="0">
              <a:solidFill>
                <a:srgbClr val="0070C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    C = A + B;	</a:t>
            </a:r>
            <a:r>
              <a:rPr lang="mr-IN" sz="2000" dirty="0" smtClean="0">
                <a:solidFill>
                  <a:srgbClr val="0070C0"/>
                </a:solidFill>
              </a:rPr>
              <a:t>…</a:t>
            </a:r>
            <a:endParaRPr lang="en-US" sz="2000" dirty="0" smtClean="0">
              <a:solidFill>
                <a:srgbClr val="0070C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/>
            </a:r>
            <a:br>
              <a:rPr lang="en-US" sz="2000" dirty="0" smtClean="0">
                <a:solidFill>
                  <a:srgbClr val="0070C0"/>
                </a:solidFill>
              </a:rPr>
            </a:br>
            <a:r>
              <a:rPr lang="en-US" sz="2000" dirty="0" smtClean="0">
                <a:solidFill>
                  <a:srgbClr val="0070C0"/>
                </a:solidFill>
              </a:rPr>
              <a:t/>
            </a:r>
            <a:br>
              <a:rPr lang="en-US" sz="2000" dirty="0" smtClean="0">
                <a:solidFill>
                  <a:srgbClr val="0070C0"/>
                </a:solidFill>
              </a:rPr>
            </a:br>
            <a:r>
              <a:rPr lang="en-US" sz="2000" dirty="0" smtClean="0">
                <a:solidFill>
                  <a:srgbClr val="0070C0"/>
                </a:solidFill>
              </a:rPr>
              <a:t/>
            </a:r>
            <a:br>
              <a:rPr lang="en-US" sz="2000" dirty="0" smtClean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	</a:t>
            </a:r>
            <a:endParaRPr lang="en-US" sz="2000" dirty="0" smtClean="0">
              <a:solidFill>
                <a:srgbClr val="0070C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    </a:t>
            </a:r>
            <a:r>
              <a:rPr lang="en-US" sz="2000" dirty="0" err="1" smtClean="0">
                <a:solidFill>
                  <a:srgbClr val="0070C0"/>
                </a:solidFill>
              </a:rPr>
              <a:t>printf</a:t>
            </a:r>
            <a:r>
              <a:rPr lang="en-US" sz="2000" dirty="0" smtClean="0">
                <a:solidFill>
                  <a:srgbClr val="0070C0"/>
                </a:solidFill>
              </a:rPr>
              <a:t>( </a:t>
            </a:r>
            <a:r>
              <a:rPr lang="mr-IN" sz="2000" dirty="0" smtClean="0">
                <a:solidFill>
                  <a:srgbClr val="0070C0"/>
                </a:solidFill>
              </a:rPr>
              <a:t>…</a:t>
            </a:r>
            <a:r>
              <a:rPr lang="en-US" sz="2000" dirty="0" smtClean="0">
                <a:solidFill>
                  <a:srgbClr val="0070C0"/>
                </a:solidFill>
              </a:rPr>
              <a:t> );	</a:t>
            </a:r>
            <a:r>
              <a:rPr lang="mr-IN" sz="2000" dirty="0" smtClean="0">
                <a:solidFill>
                  <a:srgbClr val="0070C0"/>
                </a:solidFill>
              </a:rPr>
              <a:t>…</a:t>
            </a:r>
            <a:endParaRPr lang="en-US" sz="2000" dirty="0" smtClean="0">
              <a:solidFill>
                <a:srgbClr val="0070C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}		</a:t>
            </a:r>
            <a:r>
              <a:rPr lang="mr-IN" sz="2000" dirty="0" smtClean="0">
                <a:solidFill>
                  <a:srgbClr val="0070C0"/>
                </a:solidFill>
              </a:rPr>
              <a:t>…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2490955" y="1208689"/>
            <a:ext cx="6559911" cy="4897821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no processor instructions (</a:t>
            </a:r>
            <a:r>
              <a:rPr lang="en-US" sz="2000" dirty="0" err="1" smtClean="0"/>
              <a:t>npins</a:t>
            </a:r>
            <a:r>
              <a:rPr lang="en-US" sz="2000" dirty="0" smtClean="0"/>
              <a:t>): compiler, linker directive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 smtClean="0"/>
              <a:t>npins</a:t>
            </a:r>
            <a:r>
              <a:rPr lang="en-US" sz="2000" dirty="0" smtClean="0"/>
              <a:t>:  start delimiter for parsing C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 smtClean="0"/>
              <a:t>npins</a:t>
            </a:r>
            <a:r>
              <a:rPr lang="en-US" sz="2000" dirty="0" smtClean="0"/>
              <a:t>:  reserve a location and associate a data type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 smtClean="0"/>
              <a:t>npins</a:t>
            </a:r>
            <a:r>
              <a:rPr lang="en-US" sz="2000" dirty="0" smtClean="0"/>
              <a:t>:  reserve a location </a:t>
            </a:r>
            <a:r>
              <a:rPr lang="en-US" sz="2000" dirty="0"/>
              <a:t>and associate a data</a:t>
            </a:r>
            <a:r>
              <a:rPr lang="en-US" sz="2000" dirty="0" smtClean="0"/>
              <a:t> type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m</a:t>
            </a:r>
            <a:r>
              <a:rPr lang="en-US" sz="2000" dirty="0" smtClean="0"/>
              <a:t>any instructions (pins):  command peripheral output device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many pins:  </a:t>
            </a:r>
            <a:r>
              <a:rPr lang="en-US" sz="2000" dirty="0" smtClean="0">
                <a:solidFill>
                  <a:srgbClr val="FF0000"/>
                </a:solidFill>
              </a:rPr>
              <a:t>convert given input to a specified operand type</a:t>
            </a:r>
            <a:br>
              <a:rPr lang="en-US" sz="2000" dirty="0" smtClean="0">
                <a:solidFill>
                  <a:srgbClr val="FF0000"/>
                </a:solidFill>
              </a:rPr>
            </a:br>
            <a:r>
              <a:rPr lang="en-US" sz="2000" dirty="0" smtClean="0">
                <a:solidFill>
                  <a:srgbClr val="FF0000"/>
                </a:solidFill>
              </a:rPr>
              <a:t>  and place at reserved location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many pins:  </a:t>
            </a:r>
            <a:r>
              <a:rPr lang="en-US" sz="2000" dirty="0"/>
              <a:t>command peripheral output device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many pins:  </a:t>
            </a:r>
            <a:r>
              <a:rPr lang="en-US" sz="2000" dirty="0" smtClean="0">
                <a:solidFill>
                  <a:srgbClr val="FF0000"/>
                </a:solidFill>
              </a:rPr>
              <a:t>convert to type and place at reserved location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 smtClean="0"/>
              <a:t>npins</a:t>
            </a:r>
            <a:r>
              <a:rPr lang="en-US" sz="2000" dirty="0" smtClean="0"/>
              <a:t>:  reserve a location and associate </a:t>
            </a:r>
            <a:r>
              <a:rPr lang="en-US" sz="2000" dirty="0"/>
              <a:t>a data</a:t>
            </a:r>
            <a:r>
              <a:rPr lang="en-US" sz="2000" dirty="0" smtClean="0"/>
              <a:t> type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o</a:t>
            </a:r>
            <a:r>
              <a:rPr lang="en-US" sz="2000" dirty="0" smtClean="0"/>
              <a:t>ne pin:  </a:t>
            </a:r>
            <a:r>
              <a:rPr lang="en-US" sz="2000" dirty="0" smtClean="0">
                <a:solidFill>
                  <a:srgbClr val="FF0000"/>
                </a:solidFill>
              </a:rPr>
              <a:t>address location A, read, send value to ALU; point to location B, read, send value to ALU; use opcode to select </a:t>
            </a:r>
            <a:r>
              <a:rPr lang="en-US" sz="2000" dirty="0" err="1" smtClean="0">
                <a:solidFill>
                  <a:srgbClr val="FF0000"/>
                </a:solidFill>
              </a:rPr>
              <a:t>int</a:t>
            </a:r>
            <a:r>
              <a:rPr lang="en-US" sz="2000" dirty="0" smtClean="0">
                <a:solidFill>
                  <a:srgbClr val="FF0000"/>
                </a:solidFill>
              </a:rPr>
              <a:t> adder combinatorial circuit within ALU and compute sum; finally write adder circuit output to location named by the letter C</a:t>
            </a:r>
            <a:r>
              <a:rPr lang="en-US" sz="2000" dirty="0" smtClean="0"/>
              <a:t> [all these words describe just one instruction]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many </a:t>
            </a:r>
            <a:r>
              <a:rPr lang="en-US" sz="2000" dirty="0" smtClean="0"/>
              <a:t>pins:  </a:t>
            </a:r>
            <a:r>
              <a:rPr lang="en-US" sz="2000" dirty="0"/>
              <a:t>command peripheral output device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 smtClean="0"/>
              <a:t>npins</a:t>
            </a:r>
            <a:r>
              <a:rPr lang="en-US" sz="2000" dirty="0" smtClean="0"/>
              <a:t>:  end delimiter for parsing C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32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The binary weighted positional system</a:t>
            </a:r>
            <a:endParaRPr lang="en-US" sz="3600" dirty="0"/>
          </a:p>
        </p:txBody>
      </p:sp>
      <p:pic>
        <p:nvPicPr>
          <p:cNvPr id="6" name="Content Placeholder 5" descr="figure-3.2.jpe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7" t="2181" r="9051" b="2158"/>
          <a:stretch/>
        </p:blipFill>
        <p:spPr>
          <a:xfrm>
            <a:off x="1210733" y="3607274"/>
            <a:ext cx="6777568" cy="239852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25522" y="2683944"/>
            <a:ext cx="11627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Least significant bit (</a:t>
            </a:r>
            <a:r>
              <a:rPr lang="en-US" dirty="0" err="1" smtClean="0">
                <a:solidFill>
                  <a:srgbClr val="FF6600"/>
                </a:solidFill>
              </a:rPr>
              <a:t>LSB</a:t>
            </a:r>
            <a:r>
              <a:rPr lang="en-US" dirty="0" smtClean="0">
                <a:solidFill>
                  <a:srgbClr val="FF6600"/>
                </a:solidFill>
              </a:rPr>
              <a:t>)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11468" y="2683944"/>
            <a:ext cx="11627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Most significant bit (</a:t>
            </a:r>
            <a:r>
              <a:rPr lang="en-US" dirty="0" err="1">
                <a:solidFill>
                  <a:srgbClr val="FF6600"/>
                </a:solidFill>
              </a:rPr>
              <a:t>M</a:t>
            </a:r>
            <a:r>
              <a:rPr lang="en-US" dirty="0" err="1" smtClean="0">
                <a:solidFill>
                  <a:srgbClr val="FF6600"/>
                </a:solidFill>
              </a:rPr>
              <a:t>SB</a:t>
            </a:r>
            <a:r>
              <a:rPr lang="en-US" dirty="0" smtClean="0">
                <a:solidFill>
                  <a:srgbClr val="FF6600"/>
                </a:solidFill>
              </a:rPr>
              <a:t>)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22400" y="4291764"/>
            <a:ext cx="70739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-20" dirty="0" smtClean="0">
                <a:solidFill>
                  <a:srgbClr val="FF6600"/>
                </a:solidFill>
              </a:rPr>
              <a:t>     0            0          1            0           1           1</a:t>
            </a:r>
            <a:br>
              <a:rPr lang="en-US" sz="2800" spc="-20" dirty="0" smtClean="0">
                <a:solidFill>
                  <a:srgbClr val="FF6600"/>
                </a:solidFill>
              </a:rPr>
            </a:br>
            <a:r>
              <a:rPr lang="en-US" sz="2400" spc="-20" dirty="0" smtClean="0">
                <a:solidFill>
                  <a:srgbClr val="FF6600"/>
                </a:solidFill>
              </a:rPr>
              <a:t>is interpreted as 0x2</a:t>
            </a:r>
            <a:r>
              <a:rPr lang="en-US" sz="2400" spc="-20" baseline="30000" dirty="0" smtClean="0">
                <a:solidFill>
                  <a:srgbClr val="FF6600"/>
                </a:solidFill>
              </a:rPr>
              <a:t>5</a:t>
            </a:r>
            <a:r>
              <a:rPr lang="en-US" sz="2400" spc="-20" dirty="0" smtClean="0">
                <a:solidFill>
                  <a:srgbClr val="FF6600"/>
                </a:solidFill>
              </a:rPr>
              <a:t>+0x2</a:t>
            </a:r>
            <a:r>
              <a:rPr lang="en-US" sz="2400" spc="-20" baseline="30000" dirty="0" smtClean="0">
                <a:solidFill>
                  <a:srgbClr val="FF6600"/>
                </a:solidFill>
              </a:rPr>
              <a:t>4</a:t>
            </a:r>
            <a:r>
              <a:rPr lang="en-US" sz="2400" spc="-20" dirty="0" smtClean="0">
                <a:solidFill>
                  <a:srgbClr val="FF6600"/>
                </a:solidFill>
              </a:rPr>
              <a:t>+1x2</a:t>
            </a:r>
            <a:r>
              <a:rPr lang="en-US" sz="2400" spc="-20" baseline="30000" dirty="0" smtClean="0">
                <a:solidFill>
                  <a:srgbClr val="FF6600"/>
                </a:solidFill>
              </a:rPr>
              <a:t>3</a:t>
            </a:r>
            <a:r>
              <a:rPr lang="en-US" sz="2400" spc="-20" dirty="0" smtClean="0">
                <a:solidFill>
                  <a:srgbClr val="FF6600"/>
                </a:solidFill>
              </a:rPr>
              <a:t>+0x2</a:t>
            </a:r>
            <a:r>
              <a:rPr lang="en-US" sz="2400" spc="-20" baseline="30000" dirty="0" smtClean="0">
                <a:solidFill>
                  <a:srgbClr val="FF6600"/>
                </a:solidFill>
              </a:rPr>
              <a:t>2</a:t>
            </a:r>
            <a:r>
              <a:rPr lang="en-US" sz="2400" spc="-20" dirty="0" smtClean="0">
                <a:solidFill>
                  <a:srgbClr val="FF6600"/>
                </a:solidFill>
              </a:rPr>
              <a:t>+1x2</a:t>
            </a:r>
            <a:r>
              <a:rPr lang="en-US" sz="2400" spc="-20" baseline="30000" dirty="0" smtClean="0">
                <a:solidFill>
                  <a:srgbClr val="FF6600"/>
                </a:solidFill>
              </a:rPr>
              <a:t>1</a:t>
            </a:r>
            <a:r>
              <a:rPr lang="en-US" sz="2400" spc="-20" dirty="0" smtClean="0">
                <a:solidFill>
                  <a:srgbClr val="FF6600"/>
                </a:solidFill>
              </a:rPr>
              <a:t>+1x2</a:t>
            </a:r>
            <a:r>
              <a:rPr lang="en-US" sz="2400" spc="-20" baseline="30000" dirty="0" smtClean="0">
                <a:solidFill>
                  <a:srgbClr val="FF6600"/>
                </a:solidFill>
              </a:rPr>
              <a:t>0</a:t>
            </a:r>
            <a:r>
              <a:rPr lang="en-US" sz="2400" spc="-20" dirty="0" smtClean="0">
                <a:solidFill>
                  <a:srgbClr val="FF6600"/>
                </a:solidFill>
              </a:rPr>
              <a:t>= 11</a:t>
            </a:r>
            <a:endParaRPr lang="en-US" sz="2800" spc="-20" dirty="0">
              <a:solidFill>
                <a:srgbClr val="FF66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6830" y="1231070"/>
            <a:ext cx="8009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– Binary representation chosen to match binary logic circuits</a:t>
            </a:r>
          </a:p>
          <a:p>
            <a:r>
              <a:rPr lang="en-US" sz="2400" dirty="0" smtClean="0"/>
              <a:t>– Weighted-positional system chosen so number of digits is</a:t>
            </a:r>
            <a:br>
              <a:rPr lang="en-US" sz="2400" dirty="0" smtClean="0"/>
            </a:br>
            <a:r>
              <a:rPr lang="en-US" sz="2400" dirty="0" smtClean="0"/>
              <a:t>    ⌈ log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|</a:t>
            </a:r>
            <a:r>
              <a:rPr lang="en-US" sz="2400" i="1" dirty="0" smtClean="0"/>
              <a:t>number</a:t>
            </a:r>
            <a:r>
              <a:rPr lang="en-US" sz="2400" dirty="0" smtClean="0"/>
              <a:t>| ⌉ , ceiling of logarithm of number magnitude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6460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Weighted positional forms for CS250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6437"/>
            <a:ext cx="8493760" cy="5085080"/>
          </a:xfrm>
        </p:spPr>
        <p:txBody>
          <a:bodyPr>
            <a:normAutofit/>
          </a:bodyPr>
          <a:lstStyle/>
          <a:p>
            <a:r>
              <a:rPr lang="en-US" dirty="0" smtClean="0"/>
              <a:t>Our focus is these weighted positional forms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Unsigned</a:t>
            </a:r>
            <a:r>
              <a:rPr lang="en-US" dirty="0" smtClean="0"/>
              <a:t>:  binary digits interpreted as binary digits; only can represent positive integers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Signed:</a:t>
            </a:r>
            <a:r>
              <a:rPr lang="en-US" dirty="0" smtClean="0"/>
              <a:t>  one or more digits represent a + or – sign </a:t>
            </a:r>
          </a:p>
          <a:p>
            <a:pPr lvl="2"/>
            <a:r>
              <a:rPr lang="en-US" dirty="0" smtClean="0">
                <a:solidFill>
                  <a:srgbClr val="0070C0"/>
                </a:solidFill>
              </a:rPr>
              <a:t>Sign-magnitude</a:t>
            </a:r>
            <a:r>
              <a:rPr lang="en-US" dirty="0" smtClean="0"/>
              <a:t>:  leftmost digit is an explicit sign</a:t>
            </a:r>
          </a:p>
          <a:p>
            <a:pPr lvl="2"/>
            <a:r>
              <a:rPr lang="en-US" dirty="0" smtClean="0">
                <a:solidFill>
                  <a:srgbClr val="0070C0"/>
                </a:solidFill>
              </a:rPr>
              <a:t>1’s complement</a:t>
            </a:r>
          </a:p>
          <a:p>
            <a:pPr lvl="2"/>
            <a:r>
              <a:rPr lang="en-US" dirty="0" smtClean="0">
                <a:solidFill>
                  <a:srgbClr val="0070C0"/>
                </a:solidFill>
              </a:rPr>
              <a:t>2’s complement</a:t>
            </a:r>
            <a:r>
              <a:rPr lang="en-US" dirty="0" smtClean="0"/>
              <a:t>  (also called radix complement)</a:t>
            </a:r>
          </a:p>
          <a:p>
            <a:pPr lvl="2"/>
            <a:r>
              <a:rPr lang="en-US" dirty="0" smtClean="0">
                <a:solidFill>
                  <a:srgbClr val="0070C0"/>
                </a:solidFill>
              </a:rPr>
              <a:t>BCD</a:t>
            </a:r>
            <a:r>
              <a:rPr lang="en-US" dirty="0" smtClean="0"/>
              <a:t>:  encodes decimal digits to support decimal math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IEEE floating point</a:t>
            </a:r>
            <a:r>
              <a:rPr lang="en-US" dirty="0"/>
              <a:t>:  for scientific calculation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4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Unsigned integer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Straightforward use of binary weighted positional notation</a:t>
            </a:r>
          </a:p>
          <a:p>
            <a:r>
              <a:rPr lang="en-US" dirty="0" smtClean="0"/>
              <a:t>No sign, so only non-negative integers</a:t>
            </a:r>
          </a:p>
          <a:p>
            <a:r>
              <a:rPr lang="en-US" dirty="0"/>
              <a:t>n</a:t>
            </a:r>
            <a:r>
              <a:rPr lang="en-US" dirty="0" smtClean="0"/>
              <a:t> bits can represent integers 0 through 2</a:t>
            </a:r>
            <a:r>
              <a:rPr lang="en-US" baseline="30000" dirty="0" smtClean="0"/>
              <a:t>n</a:t>
            </a:r>
            <a:r>
              <a:rPr lang="en-US" dirty="0" smtClean="0"/>
              <a:t>-1</a:t>
            </a:r>
          </a:p>
          <a:p>
            <a:r>
              <a:rPr lang="en-US" dirty="0" smtClean="0"/>
              <a:t>Uses of unsigned integer representation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Encode the value of an address used by a decoder to point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O</a:t>
            </a:r>
            <a:r>
              <a:rPr lang="en-US" dirty="0" smtClean="0">
                <a:solidFill>
                  <a:srgbClr val="0070C0"/>
                </a:solidFill>
              </a:rPr>
              <a:t>perands involved in pointer arithmetic</a:t>
            </a:r>
          </a:p>
          <a:p>
            <a:r>
              <a:rPr lang="en-US" dirty="0" smtClean="0"/>
              <a:t>Essential for a processor to have unsigned add/subtract instructions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 magnitude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Leftmost bit represents sign: 0=+ and 1=–</a:t>
            </a:r>
          </a:p>
          <a:p>
            <a:r>
              <a:rPr lang="en-US" dirty="0" smtClean="0"/>
              <a:t>Remaining bits represent magnitude of the integer using the weighted positional system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Quirk:</a:t>
            </a:r>
            <a:r>
              <a:rPr lang="en-US" dirty="0" smtClean="0"/>
              <a:t>  has +zero and –zero representations</a:t>
            </a:r>
          </a:p>
          <a:p>
            <a:pPr lvl="1"/>
            <a:r>
              <a:rPr lang="en-US" dirty="0" smtClean="0"/>
              <a:t>For 8-bit representation, quirk looks like</a:t>
            </a:r>
            <a:br>
              <a:rPr lang="en-US" dirty="0" smtClean="0"/>
            </a:br>
            <a:r>
              <a:rPr lang="en-US" dirty="0" smtClean="0"/>
              <a:t>		00000000 = +0</a:t>
            </a:r>
            <a:br>
              <a:rPr lang="en-US" dirty="0" smtClean="0"/>
            </a:br>
            <a:r>
              <a:rPr lang="en-US" dirty="0" smtClean="0"/>
              <a:t>		10000000 = -0</a:t>
            </a:r>
            <a:br>
              <a:rPr lang="en-US" dirty="0" smtClean="0"/>
            </a:br>
            <a:r>
              <a:rPr lang="en-US" dirty="0" smtClean="0"/>
              <a:t>		^</a:t>
            </a:r>
            <a:br>
              <a:rPr lang="en-US" dirty="0" smtClean="0"/>
            </a:br>
            <a:r>
              <a:rPr lang="en-US" dirty="0" smtClean="0"/>
              <a:t>		sign bit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25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How does a designer </a:t>
            </a:r>
            <a:r>
              <a:rPr lang="en-US" sz="2800" dirty="0" smtClean="0"/>
              <a:t>choose a number representation</a:t>
            </a:r>
            <a:r>
              <a:rPr lang="en-US" sz="2800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4478"/>
            <a:ext cx="8229600" cy="5003800"/>
          </a:xfrm>
        </p:spPr>
        <p:txBody>
          <a:bodyPr>
            <a:noAutofit/>
          </a:bodyPr>
          <a:lstStyle/>
          <a:p>
            <a:r>
              <a:rPr lang="en-US" sz="2000" dirty="0" smtClean="0"/>
              <a:t>Answer:  Asks how well number system supports desired computations</a:t>
            </a:r>
          </a:p>
          <a:p>
            <a:r>
              <a:rPr lang="en-US" sz="2000" dirty="0" smtClean="0"/>
              <a:t>Example:</a:t>
            </a:r>
            <a:br>
              <a:rPr lang="en-US" sz="2000" dirty="0" smtClean="0"/>
            </a:br>
            <a:r>
              <a:rPr lang="en-US" sz="2000" dirty="0" smtClean="0">
                <a:solidFill>
                  <a:srgbClr val="0070C0"/>
                </a:solidFill>
              </a:rPr>
              <a:t>What </a:t>
            </a:r>
            <a:r>
              <a:rPr lang="en-US" sz="2000" dirty="0">
                <a:solidFill>
                  <a:srgbClr val="0070C0"/>
                </a:solidFill>
              </a:rPr>
              <a:t>mathematical operations does </a:t>
            </a:r>
            <a:r>
              <a:rPr lang="en-US" sz="2000" dirty="0" smtClean="0">
                <a:solidFill>
                  <a:srgbClr val="0070C0"/>
                </a:solidFill>
              </a:rPr>
              <a:t>sign magnitude </a:t>
            </a:r>
            <a:r>
              <a:rPr lang="en-US" sz="2000" dirty="0">
                <a:solidFill>
                  <a:srgbClr val="0070C0"/>
                </a:solidFill>
              </a:rPr>
              <a:t>make </a:t>
            </a:r>
            <a:r>
              <a:rPr lang="en-US" sz="2000" dirty="0" smtClean="0">
                <a:solidFill>
                  <a:srgbClr val="0070C0"/>
                </a:solidFill>
              </a:rPr>
              <a:t>easy?</a:t>
            </a:r>
            <a:endParaRPr lang="en-US" sz="2000" dirty="0">
              <a:solidFill>
                <a:srgbClr val="0070C0"/>
              </a:solidFill>
            </a:endParaRPr>
          </a:p>
          <a:p>
            <a:pPr lvl="1"/>
            <a:r>
              <a:rPr lang="en-US" sz="2000" dirty="0" smtClean="0">
                <a:solidFill>
                  <a:srgbClr val="00B050"/>
                </a:solidFill>
              </a:rPr>
              <a:t>Negation</a:t>
            </a:r>
            <a:r>
              <a:rPr lang="en-US" sz="2000" dirty="0" smtClean="0"/>
              <a:t>  [ just invert the sign bit, leave magnitude unchanged]</a:t>
            </a:r>
            <a:endParaRPr lang="en-US" sz="2000" dirty="0"/>
          </a:p>
          <a:p>
            <a:pPr lvl="1"/>
            <a:r>
              <a:rPr lang="en-US" sz="2000" dirty="0" smtClean="0">
                <a:solidFill>
                  <a:srgbClr val="00B050"/>
                </a:solidFill>
              </a:rPr>
              <a:t>|X|</a:t>
            </a:r>
            <a:r>
              <a:rPr lang="en-US" sz="2000" dirty="0" smtClean="0"/>
              <a:t>	[ just reset sign bit of number to 0 to get absolute value]</a:t>
            </a:r>
            <a:endParaRPr lang="en-US" sz="2000" dirty="0"/>
          </a:p>
          <a:p>
            <a:pPr lvl="1"/>
            <a:r>
              <a:rPr lang="en-US" sz="2000" dirty="0" smtClean="0">
                <a:solidFill>
                  <a:srgbClr val="00B050"/>
                </a:solidFill>
              </a:rPr>
              <a:t>Convert to representation using larger number of bits</a:t>
            </a:r>
            <a:r>
              <a:rPr lang="en-US" sz="2000" dirty="0" smtClean="0"/>
              <a:t>, e.g. 32 to 64	[ just insert needed number of zeros </a:t>
            </a:r>
            <a:r>
              <a:rPr lang="en-US" sz="2000" dirty="0"/>
              <a:t>between magnitude and </a:t>
            </a:r>
            <a:r>
              <a:rPr lang="en-US" sz="2000" dirty="0" smtClean="0"/>
              <a:t>sign]</a:t>
            </a:r>
            <a:endParaRPr lang="en-US" sz="2000" dirty="0"/>
          </a:p>
          <a:p>
            <a:r>
              <a:rPr lang="en-US" sz="2000" dirty="0" smtClean="0">
                <a:solidFill>
                  <a:srgbClr val="0070C0"/>
                </a:solidFill>
              </a:rPr>
              <a:t>What mathematical operations are not easy with sign magnitude?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dirty="0" smtClean="0">
                <a:solidFill>
                  <a:srgbClr val="FF0000"/>
                </a:solidFill>
              </a:rPr>
              <a:t>Comparison of two numbers for &lt;, &gt;, =</a:t>
            </a:r>
            <a:r>
              <a:rPr lang="en-US" sz="2000" dirty="0">
                <a:solidFill>
                  <a:srgbClr val="FF0000"/>
                </a:solidFill>
              </a:rPr>
              <a:t/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 smtClean="0"/>
              <a:t>Because there are two zeros, hardware must handle the special cases of -0 = +0 so a negative number is not simply less than a positive number; truth table requires a more complex circuit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dirty="0" smtClean="0">
                <a:solidFill>
                  <a:srgbClr val="FF0000"/>
                </a:solidFill>
              </a:rPr>
              <a:t>Addition </a:t>
            </a:r>
            <a:r>
              <a:rPr lang="en-US" sz="2000" dirty="0">
                <a:solidFill>
                  <a:srgbClr val="FF0000"/>
                </a:solidFill>
              </a:rPr>
              <a:t>and </a:t>
            </a:r>
            <a:r>
              <a:rPr lang="en-US" sz="2000" dirty="0" smtClean="0">
                <a:solidFill>
                  <a:srgbClr val="FF0000"/>
                </a:solidFill>
              </a:rPr>
              <a:t>Subtraction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[because operand magnitudes [point 1) again] must be compared </a:t>
            </a:r>
            <a:r>
              <a:rPr lang="en-US" sz="2000" dirty="0"/>
              <a:t>to compute sign of the </a:t>
            </a:r>
            <a:r>
              <a:rPr lang="en-US" sz="2000" dirty="0" smtClean="0"/>
              <a:t>result]</a:t>
            </a:r>
          </a:p>
          <a:p>
            <a:r>
              <a:rPr lang="en-US" sz="2400" b="1" dirty="0" smtClean="0">
                <a:solidFill>
                  <a:srgbClr val="7030A0"/>
                </a:solidFill>
              </a:rPr>
              <a:t>So, would you choose sign magnitude?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8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2017.09.13 Quiz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Tx/>
              <a:buSzPct val="100000"/>
              <a:buNone/>
            </a:pPr>
            <a:r>
              <a:rPr lang="en-US" sz="2800" dirty="0" smtClean="0"/>
              <a:t>I think sign-magnitude is the number system representation used in my computer for integers.</a:t>
            </a:r>
          </a:p>
          <a:p>
            <a:pPr marL="514350" indent="-514350">
              <a:buClrTx/>
              <a:buSzPct val="100000"/>
              <a:buFont typeface="+mj-lt"/>
              <a:buAutoNum type="alphaUcPeriod"/>
            </a:pPr>
            <a:r>
              <a:rPr lang="en-US" sz="2800" dirty="0" smtClean="0"/>
              <a:t>True</a:t>
            </a:r>
          </a:p>
          <a:p>
            <a:pPr marL="514350" indent="-514350">
              <a:buClrTx/>
              <a:buSzPct val="100000"/>
              <a:buFont typeface="+mj-lt"/>
              <a:buAutoNum type="alphaUcPeriod"/>
            </a:pPr>
            <a:r>
              <a:rPr lang="en-US" sz="2800" dirty="0" smtClean="0"/>
              <a:t>False</a:t>
            </a:r>
          </a:p>
          <a:p>
            <a:pPr marL="514350" indent="-514350">
              <a:buClrTx/>
              <a:buSzPct val="100000"/>
              <a:buFont typeface="+mj-lt"/>
              <a:buAutoNum type="alphaUcPeriod"/>
            </a:pP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© 2017 by George B. Adams III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38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One’s complement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Positive integers use weighted positional</a:t>
            </a:r>
          </a:p>
          <a:p>
            <a:r>
              <a:rPr lang="en-US" dirty="0" smtClean="0"/>
              <a:t>Negative integers formed by inverting all bits of the corresponding positive value</a:t>
            </a:r>
          </a:p>
          <a:p>
            <a:r>
              <a:rPr lang="en-US" dirty="0" smtClean="0"/>
              <a:t>Example in 4 bits</a:t>
            </a:r>
          </a:p>
          <a:p>
            <a:pPr lvl="1"/>
            <a:r>
              <a:rPr lang="en-US" dirty="0" smtClean="0"/>
              <a:t>0010 represents +2</a:t>
            </a:r>
          </a:p>
          <a:p>
            <a:pPr lvl="1"/>
            <a:r>
              <a:rPr lang="en-US" dirty="0" smtClean="0"/>
              <a:t>1101 represents -2; leftmost bit usable as sign</a:t>
            </a:r>
          </a:p>
          <a:p>
            <a:r>
              <a:rPr lang="en-US" dirty="0" smtClean="0"/>
              <a:t>Quirk:  0000 and 1111 represent +0 and -0</a:t>
            </a:r>
          </a:p>
          <a:p>
            <a:r>
              <a:rPr lang="en-US" dirty="0" smtClean="0"/>
              <a:t>Checksum for internet packet headers in IPv4 is encoded using 1’s complement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79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37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0"/>
            <a:ext cx="8875059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06796" y="5815364"/>
            <a:ext cx="3053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(Interpretation written in </a:t>
            </a:r>
            <a:r>
              <a:rPr lang="en-US" dirty="0" smtClean="0"/>
              <a:t>sign magnitude decimal notation)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40905" y="5606627"/>
            <a:ext cx="1015663" cy="310341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5400" dirty="0" smtClean="0"/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05717" y="178750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6600"/>
                </a:solidFill>
              </a:rPr>
              <a:t>–</a:t>
            </a: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6648-A2D1-2B45-B1A1-07A4BC236D8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3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Selecting the combinatorial circuit for C = A + B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30" y="1797268"/>
            <a:ext cx="8247965" cy="4624553"/>
          </a:xfrm>
        </p:spPr>
        <p:txBody>
          <a:bodyPr/>
          <a:lstStyle/>
          <a:p>
            <a:r>
              <a:rPr lang="en-US" sz="2400" dirty="0" smtClean="0"/>
              <a:t>Data type of C, A, and B determine the correct circuit to use to add</a:t>
            </a:r>
          </a:p>
          <a:p>
            <a:r>
              <a:rPr lang="en-US" sz="2400" dirty="0" smtClean="0"/>
              <a:t>Changing from 32-bit data to 64-bit data requires using a larger, different adder circuit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6830" y="1208690"/>
            <a:ext cx="7112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 = A + B;	</a:t>
            </a:r>
            <a:r>
              <a:rPr lang="mr-IN" dirty="0">
                <a:solidFill>
                  <a:srgbClr val="0070C0"/>
                </a:solidFill>
              </a:rPr>
              <a:t>…</a:t>
            </a:r>
            <a:r>
              <a:rPr lang="en-US" dirty="0">
                <a:solidFill>
                  <a:srgbClr val="FF0000"/>
                </a:solidFill>
              </a:rPr>
              <a:t>use opcode to </a:t>
            </a:r>
            <a:r>
              <a:rPr lang="en-US" dirty="0">
                <a:solidFill>
                  <a:srgbClr val="7030A0"/>
                </a:solidFill>
              </a:rPr>
              <a:t>select </a:t>
            </a:r>
            <a:r>
              <a:rPr lang="en-US" dirty="0" smtClean="0">
                <a:solidFill>
                  <a:srgbClr val="7030A0"/>
                </a:solidFill>
              </a:rPr>
              <a:t>combinatorial circuit of the integer adder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18802" y="5171603"/>
            <a:ext cx="7475233" cy="215831"/>
            <a:chOff x="697782" y="3616072"/>
            <a:chExt cx="7475233" cy="215831"/>
          </a:xfrm>
        </p:grpSpPr>
        <p:pic>
          <p:nvPicPr>
            <p:cNvPr id="8" name="Picture 7" descr="4-bit-add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6170" y="3616072"/>
              <a:ext cx="506845" cy="211351"/>
            </a:xfrm>
            <a:prstGeom prst="rect">
              <a:avLst/>
            </a:prstGeom>
            <a:ln w="28575" cmpd="sng">
              <a:solidFill>
                <a:srgbClr val="0000FF"/>
              </a:solidFill>
            </a:ln>
          </p:spPr>
        </p:pic>
        <p:pic>
          <p:nvPicPr>
            <p:cNvPr id="9" name="Picture 8" descr="4-bit-add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8428" y="3616392"/>
              <a:ext cx="506845" cy="211351"/>
            </a:xfrm>
            <a:prstGeom prst="rect">
              <a:avLst/>
            </a:prstGeom>
            <a:ln w="28575" cmpd="sng">
              <a:solidFill>
                <a:srgbClr val="0000FF"/>
              </a:solidFill>
            </a:ln>
          </p:spPr>
        </p:pic>
        <p:pic>
          <p:nvPicPr>
            <p:cNvPr id="10" name="Picture 9" descr="4-bit-add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0686" y="3616712"/>
              <a:ext cx="506845" cy="211351"/>
            </a:xfrm>
            <a:prstGeom prst="rect">
              <a:avLst/>
            </a:prstGeom>
            <a:ln w="28575" cmpd="sng">
              <a:solidFill>
                <a:srgbClr val="0000FF"/>
              </a:solidFill>
            </a:ln>
          </p:spPr>
        </p:pic>
        <p:pic>
          <p:nvPicPr>
            <p:cNvPr id="11" name="Picture 10" descr="4-bit-add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2944" y="3617032"/>
              <a:ext cx="506845" cy="211351"/>
            </a:xfrm>
            <a:prstGeom prst="rect">
              <a:avLst/>
            </a:prstGeom>
            <a:ln w="28575" cmpd="sng">
              <a:solidFill>
                <a:srgbClr val="0000FF"/>
              </a:solidFill>
            </a:ln>
          </p:spPr>
        </p:pic>
        <p:pic>
          <p:nvPicPr>
            <p:cNvPr id="12" name="Picture 11" descr="4-bit-add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5202" y="3617352"/>
              <a:ext cx="506845" cy="211351"/>
            </a:xfrm>
            <a:prstGeom prst="rect">
              <a:avLst/>
            </a:prstGeom>
            <a:ln w="28575" cmpd="sng">
              <a:solidFill>
                <a:srgbClr val="0000FF"/>
              </a:solidFill>
            </a:ln>
          </p:spPr>
        </p:pic>
        <p:pic>
          <p:nvPicPr>
            <p:cNvPr id="13" name="Picture 12" descr="4-bit-add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7460" y="3617672"/>
              <a:ext cx="506845" cy="211351"/>
            </a:xfrm>
            <a:prstGeom prst="rect">
              <a:avLst/>
            </a:prstGeom>
            <a:ln w="28575" cmpd="sng">
              <a:solidFill>
                <a:srgbClr val="0000FF"/>
              </a:solidFill>
            </a:ln>
          </p:spPr>
        </p:pic>
        <p:pic>
          <p:nvPicPr>
            <p:cNvPr id="14" name="Picture 13" descr="4-bit-add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9718" y="3617992"/>
              <a:ext cx="506845" cy="211351"/>
            </a:xfrm>
            <a:prstGeom prst="rect">
              <a:avLst/>
            </a:prstGeom>
            <a:ln w="28575" cmpd="sng">
              <a:solidFill>
                <a:srgbClr val="0000FF"/>
              </a:solidFill>
            </a:ln>
          </p:spPr>
        </p:pic>
        <p:pic>
          <p:nvPicPr>
            <p:cNvPr id="15" name="Picture 14" descr="4-bit-add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1976" y="3618312"/>
              <a:ext cx="506845" cy="211351"/>
            </a:xfrm>
            <a:prstGeom prst="rect">
              <a:avLst/>
            </a:prstGeom>
            <a:ln w="28575" cmpd="sng">
              <a:solidFill>
                <a:srgbClr val="0000FF"/>
              </a:solidFill>
            </a:ln>
          </p:spPr>
        </p:pic>
        <p:pic>
          <p:nvPicPr>
            <p:cNvPr id="16" name="Picture 15" descr="4-bit-add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4234" y="3618632"/>
              <a:ext cx="506845" cy="211351"/>
            </a:xfrm>
            <a:prstGeom prst="rect">
              <a:avLst/>
            </a:prstGeom>
            <a:ln w="28575" cmpd="sng">
              <a:solidFill>
                <a:srgbClr val="0000FF"/>
              </a:solidFill>
            </a:ln>
          </p:spPr>
        </p:pic>
        <p:pic>
          <p:nvPicPr>
            <p:cNvPr id="17" name="Picture 16" descr="4-bit-add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6492" y="3618952"/>
              <a:ext cx="506845" cy="211351"/>
            </a:xfrm>
            <a:prstGeom prst="rect">
              <a:avLst/>
            </a:prstGeom>
            <a:ln w="28575" cmpd="sng">
              <a:solidFill>
                <a:srgbClr val="0000FF"/>
              </a:solidFill>
            </a:ln>
          </p:spPr>
        </p:pic>
        <p:pic>
          <p:nvPicPr>
            <p:cNvPr id="18" name="Picture 17" descr="4-bit-add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8750" y="3619272"/>
              <a:ext cx="506845" cy="211351"/>
            </a:xfrm>
            <a:prstGeom prst="rect">
              <a:avLst/>
            </a:prstGeom>
            <a:ln w="28575" cmpd="sng">
              <a:solidFill>
                <a:srgbClr val="0000FF"/>
              </a:solidFill>
            </a:ln>
          </p:spPr>
        </p:pic>
        <p:pic>
          <p:nvPicPr>
            <p:cNvPr id="19" name="Picture 18" descr="4-bit-add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1008" y="3619592"/>
              <a:ext cx="506845" cy="211351"/>
            </a:xfrm>
            <a:prstGeom prst="rect">
              <a:avLst/>
            </a:prstGeom>
            <a:ln w="28575" cmpd="sng">
              <a:solidFill>
                <a:srgbClr val="0000FF"/>
              </a:solidFill>
            </a:ln>
          </p:spPr>
        </p:pic>
        <p:pic>
          <p:nvPicPr>
            <p:cNvPr id="20" name="Picture 19" descr="4-bit-add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3266" y="3619912"/>
              <a:ext cx="506845" cy="211351"/>
            </a:xfrm>
            <a:prstGeom prst="rect">
              <a:avLst/>
            </a:prstGeom>
            <a:ln w="28575" cmpd="sng">
              <a:solidFill>
                <a:srgbClr val="0000FF"/>
              </a:solidFill>
            </a:ln>
          </p:spPr>
        </p:pic>
        <p:pic>
          <p:nvPicPr>
            <p:cNvPr id="21" name="Picture 20" descr="4-bit-add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5524" y="3620232"/>
              <a:ext cx="506845" cy="211351"/>
            </a:xfrm>
            <a:prstGeom prst="rect">
              <a:avLst/>
            </a:prstGeom>
            <a:ln w="28575" cmpd="sng">
              <a:solidFill>
                <a:srgbClr val="0000FF"/>
              </a:solidFill>
            </a:ln>
          </p:spPr>
        </p:pic>
        <p:pic>
          <p:nvPicPr>
            <p:cNvPr id="22" name="Picture 21" descr="4-bit-add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782" y="3620552"/>
              <a:ext cx="506845" cy="211351"/>
            </a:xfrm>
            <a:prstGeom prst="rect">
              <a:avLst/>
            </a:prstGeom>
            <a:ln w="28575" cmpd="sng">
              <a:solidFill>
                <a:srgbClr val="0000FF"/>
              </a:solidFill>
            </a:ln>
          </p:spPr>
        </p:pic>
      </p:grpSp>
      <p:pic>
        <p:nvPicPr>
          <p:cNvPr id="24" name="Picture 23" descr="4-bit-add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939" y="3999699"/>
            <a:ext cx="506845" cy="211351"/>
          </a:xfrm>
          <a:prstGeom prst="rect">
            <a:avLst/>
          </a:prstGeom>
          <a:ln w="28575" cmpd="sng">
            <a:solidFill>
              <a:srgbClr val="0000FF"/>
            </a:solidFill>
          </a:ln>
        </p:spPr>
      </p:pic>
      <p:pic>
        <p:nvPicPr>
          <p:cNvPr id="25" name="Picture 24" descr="4-bit-add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197" y="4000019"/>
            <a:ext cx="506845" cy="211351"/>
          </a:xfrm>
          <a:prstGeom prst="rect">
            <a:avLst/>
          </a:prstGeom>
          <a:ln w="28575" cmpd="sng">
            <a:solidFill>
              <a:srgbClr val="0000FF"/>
            </a:solidFill>
          </a:ln>
        </p:spPr>
      </p:pic>
      <p:pic>
        <p:nvPicPr>
          <p:cNvPr id="26" name="Picture 25" descr="4-bit-add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455" y="4000339"/>
            <a:ext cx="506845" cy="211351"/>
          </a:xfrm>
          <a:prstGeom prst="rect">
            <a:avLst/>
          </a:prstGeom>
          <a:ln w="28575" cmpd="sng">
            <a:solidFill>
              <a:srgbClr val="0000FF"/>
            </a:solidFill>
          </a:ln>
        </p:spPr>
      </p:pic>
      <p:pic>
        <p:nvPicPr>
          <p:cNvPr id="27" name="Picture 26" descr="4-bit-add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713" y="4000659"/>
            <a:ext cx="506845" cy="211351"/>
          </a:xfrm>
          <a:prstGeom prst="rect">
            <a:avLst/>
          </a:prstGeom>
          <a:ln w="28575" cmpd="sng">
            <a:solidFill>
              <a:srgbClr val="0000FF"/>
            </a:solidFill>
          </a:ln>
        </p:spPr>
      </p:pic>
      <p:pic>
        <p:nvPicPr>
          <p:cNvPr id="28" name="Picture 27" descr="4-bit-add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971" y="4000979"/>
            <a:ext cx="506845" cy="211351"/>
          </a:xfrm>
          <a:prstGeom prst="rect">
            <a:avLst/>
          </a:prstGeom>
          <a:ln w="28575" cmpd="sng">
            <a:solidFill>
              <a:srgbClr val="0000FF"/>
            </a:solidFill>
          </a:ln>
        </p:spPr>
      </p:pic>
      <p:pic>
        <p:nvPicPr>
          <p:cNvPr id="29" name="Picture 28" descr="4-bit-add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229" y="4001299"/>
            <a:ext cx="506845" cy="211351"/>
          </a:xfrm>
          <a:prstGeom prst="rect">
            <a:avLst/>
          </a:prstGeom>
          <a:ln w="28575" cmpd="sng">
            <a:solidFill>
              <a:srgbClr val="0000FF"/>
            </a:solidFill>
          </a:ln>
        </p:spPr>
      </p:pic>
      <p:pic>
        <p:nvPicPr>
          <p:cNvPr id="30" name="Picture 29" descr="4-bit-add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487" y="4001619"/>
            <a:ext cx="506845" cy="211351"/>
          </a:xfrm>
          <a:prstGeom prst="rect">
            <a:avLst/>
          </a:prstGeom>
          <a:ln w="28575" cmpd="sng">
            <a:solidFill>
              <a:srgbClr val="0000FF"/>
            </a:solidFill>
          </a:ln>
        </p:spPr>
      </p:pic>
      <p:sp>
        <p:nvSpPr>
          <p:cNvPr id="39" name="TextBox 38"/>
          <p:cNvSpPr txBox="1"/>
          <p:nvPr/>
        </p:nvSpPr>
        <p:spPr>
          <a:xfrm>
            <a:off x="3664803" y="4529964"/>
            <a:ext cx="779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versus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863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set architecture (ISA)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Instruction set:  set of operations that a processor performs</a:t>
            </a:r>
          </a:p>
          <a:p>
            <a:pPr lvl="1"/>
            <a:r>
              <a:rPr lang="en-US" sz="2000" dirty="0" smtClean="0"/>
              <a:t>Each iteration of Fetch-Execute cycle fetches one instruction and executes it</a:t>
            </a:r>
          </a:p>
          <a:p>
            <a:pPr lvl="1"/>
            <a:r>
              <a:rPr lang="en-US" sz="2000" dirty="0" smtClean="0"/>
              <a:t>Each instruction defines exactly the nature of its operand(s) and their acceptable values; defines all actions taken by the processor to execute the instruction and any error conditions because each instruction is representable by a truth table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400" dirty="0" smtClean="0"/>
              <a:t>Instruction representation, or </a:t>
            </a:r>
            <a:r>
              <a:rPr lang="en-US" sz="2400" dirty="0" smtClean="0">
                <a:solidFill>
                  <a:srgbClr val="0000FF"/>
                </a:solidFill>
              </a:rPr>
              <a:t>instruction format</a:t>
            </a:r>
            <a:endParaRPr lang="en-US" sz="2400" dirty="0" smtClean="0"/>
          </a:p>
          <a:p>
            <a:pPr lvl="1"/>
            <a:r>
              <a:rPr lang="en-US" sz="2000" dirty="0" smtClean="0"/>
              <a:t>Instruction format defines how to interpret bit strings as instructions</a:t>
            </a:r>
          </a:p>
          <a:p>
            <a:pPr lvl="1"/>
            <a:r>
              <a:rPr lang="en-US" sz="2000" dirty="0" smtClean="0"/>
              <a:t>Defines the format of each instruction and the interface between compiler/linker/loader and hardware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5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Binary Digit – bit, for short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Direct representation of digital logic values</a:t>
            </a:r>
          </a:p>
          <a:p>
            <a:r>
              <a:rPr lang="en-US" dirty="0" smtClean="0"/>
              <a:t>Mathematical interpretation is 0 and 1</a:t>
            </a:r>
          </a:p>
          <a:p>
            <a:r>
              <a:rPr lang="en-US" dirty="0" smtClean="0"/>
              <a:t>A sequence of bits, called a </a:t>
            </a:r>
            <a:r>
              <a:rPr lang="en-US" dirty="0" smtClean="0">
                <a:solidFill>
                  <a:srgbClr val="0070C0"/>
                </a:solidFill>
              </a:rPr>
              <a:t>bit string</a:t>
            </a:r>
            <a:r>
              <a:rPr lang="en-US" dirty="0" smtClean="0"/>
              <a:t>, is used to represent a complex data item, for example: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haracter</a:t>
            </a:r>
          </a:p>
          <a:p>
            <a:pPr lvl="1"/>
            <a:r>
              <a:rPr lang="en-US" dirty="0" smtClean="0"/>
              <a:t>integer 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mage</a:t>
            </a:r>
          </a:p>
          <a:p>
            <a:pPr lvl="1"/>
            <a:r>
              <a:rPr lang="en-US" dirty="0" smtClean="0"/>
              <a:t>or a text or </a:t>
            </a:r>
            <a:r>
              <a:rPr lang="en-US" i="1" dirty="0" err="1" smtClean="0"/>
              <a:t>evs</a:t>
            </a:r>
            <a:r>
              <a:rPr lang="en-US" i="1" dirty="0" smtClean="0"/>
              <a:t>!</a:t>
            </a:r>
          </a:p>
          <a:p>
            <a:r>
              <a:rPr lang="en-US" dirty="0" smtClean="0"/>
              <a:t>The bit string concept is a powerful representational platform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67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digit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single binary digit (bit) has one of two values</a:t>
            </a:r>
          </a:p>
          <a:p>
            <a:r>
              <a:rPr lang="en-US" dirty="0" smtClean="0"/>
              <a:t>What about a string of bits?</a:t>
            </a:r>
          </a:p>
          <a:p>
            <a:pPr lvl="1"/>
            <a:r>
              <a:rPr lang="en-US" dirty="0" smtClean="0"/>
              <a:t>Number of possible patterns of an n-bit string is</a:t>
            </a:r>
            <a:br>
              <a:rPr lang="en-US" dirty="0" smtClean="0"/>
            </a:br>
            <a:r>
              <a:rPr lang="en-US" dirty="0" smtClean="0"/>
              <a:t>2*2*2 … *</a:t>
            </a:r>
            <a:r>
              <a:rPr lang="en-US" dirty="0"/>
              <a:t>2 = </a:t>
            </a:r>
            <a:r>
              <a:rPr lang="en-US" dirty="0" smtClean="0"/>
              <a:t>2</a:t>
            </a:r>
            <a:r>
              <a:rPr lang="en-US" baseline="30000" dirty="0" smtClean="0"/>
              <a:t>n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6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bit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</a:t>
            </a:r>
            <a:r>
              <a:rPr lang="en-US" i="1" dirty="0" smtClean="0"/>
              <a:t>2</a:t>
            </a:r>
            <a:r>
              <a:rPr lang="en-US" i="1" baseline="30000" dirty="0" smtClean="0"/>
              <a:t>k</a:t>
            </a:r>
            <a:r>
              <a:rPr lang="en-US" dirty="0" smtClean="0"/>
              <a:t> distinct strings of </a:t>
            </a:r>
            <a:r>
              <a:rPr lang="en-US" i="1" dirty="0" smtClean="0"/>
              <a:t>k</a:t>
            </a:r>
            <a:r>
              <a:rPr lang="en-US" dirty="0" smtClean="0"/>
              <a:t> bits</a:t>
            </a:r>
          </a:p>
          <a:p>
            <a:r>
              <a:rPr lang="en-US" dirty="0" smtClean="0"/>
              <a:t>Example:  all 3-bit strings</a:t>
            </a:r>
            <a:br>
              <a:rPr lang="en-US" dirty="0" smtClean="0"/>
            </a:br>
            <a:r>
              <a:rPr lang="en-US" dirty="0" smtClean="0">
                <a:solidFill>
                  <a:srgbClr val="0000FF"/>
                </a:solidFill>
              </a:rPr>
              <a:t>000   001   010   011   100   101   110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  111</a:t>
            </a:r>
            <a:br>
              <a:rPr lang="en-US" dirty="0" smtClean="0">
                <a:solidFill>
                  <a:srgbClr val="0000FF"/>
                </a:solidFill>
              </a:rPr>
            </a:br>
            <a:endParaRPr lang="en-US" dirty="0" smtClean="0">
              <a:solidFill>
                <a:srgbClr val="0000FF"/>
              </a:solidFill>
            </a:endParaRPr>
          </a:p>
          <a:p>
            <a:r>
              <a:rPr lang="en-US" i="1" dirty="0"/>
              <a:t>k</a:t>
            </a:r>
            <a:r>
              <a:rPr lang="en-US" dirty="0"/>
              <a:t> bits can be carried </a:t>
            </a:r>
            <a:r>
              <a:rPr lang="en-US" dirty="0" smtClean="0"/>
              <a:t>on</a:t>
            </a:r>
            <a:r>
              <a:rPr lang="en-US" i="1" dirty="0" smtClean="0">
                <a:solidFill>
                  <a:srgbClr val="0000FF"/>
                </a:solidFill>
              </a:rPr>
              <a:t> </a:t>
            </a:r>
            <a:r>
              <a:rPr lang="en-US" i="1" dirty="0">
                <a:solidFill>
                  <a:srgbClr val="0000FF"/>
                </a:solidFill>
              </a:rPr>
              <a:t>k</a:t>
            </a:r>
            <a:r>
              <a:rPr lang="en-US" dirty="0">
                <a:solidFill>
                  <a:srgbClr val="0000FF"/>
                </a:solidFill>
              </a:rPr>
              <a:t> wires</a:t>
            </a:r>
          </a:p>
          <a:p>
            <a:r>
              <a:rPr lang="en-US" i="1" dirty="0"/>
              <a:t>k</a:t>
            </a:r>
            <a:r>
              <a:rPr lang="en-US" dirty="0"/>
              <a:t> bits can </a:t>
            </a:r>
            <a:r>
              <a:rPr lang="en-US" dirty="0">
                <a:solidFill>
                  <a:srgbClr val="000000"/>
                </a:solidFill>
              </a:rPr>
              <a:t>be stored </a:t>
            </a:r>
            <a:r>
              <a:rPr lang="en-US" dirty="0" smtClean="0">
                <a:solidFill>
                  <a:srgbClr val="000000"/>
                </a:solidFill>
              </a:rPr>
              <a:t>in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i="1" dirty="0">
                <a:solidFill>
                  <a:srgbClr val="0000FF"/>
                </a:solidFill>
              </a:rPr>
              <a:t>k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flip-flops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i="1" dirty="0" smtClean="0"/>
              <a:t>k</a:t>
            </a:r>
            <a:r>
              <a:rPr lang="en-US" dirty="0" smtClean="0"/>
              <a:t> </a:t>
            </a:r>
            <a:r>
              <a:rPr lang="en-US" dirty="0"/>
              <a:t>bits can </a:t>
            </a:r>
            <a:r>
              <a:rPr lang="en-US" dirty="0">
                <a:solidFill>
                  <a:srgbClr val="0000FF"/>
                </a:solidFill>
              </a:rPr>
              <a:t>represent </a:t>
            </a:r>
            <a:r>
              <a:rPr lang="en-US" i="1" dirty="0">
                <a:solidFill>
                  <a:srgbClr val="0000FF"/>
                </a:solidFill>
              </a:rPr>
              <a:t>2</a:t>
            </a:r>
            <a:r>
              <a:rPr lang="en-US" i="1" baseline="30000" dirty="0">
                <a:solidFill>
                  <a:srgbClr val="0000FF"/>
                </a:solidFill>
              </a:rPr>
              <a:t>k </a:t>
            </a:r>
            <a:r>
              <a:rPr lang="en-US" dirty="0" smtClean="0">
                <a:solidFill>
                  <a:srgbClr val="0000FF"/>
                </a:solidFill>
              </a:rPr>
              <a:t>values</a:t>
            </a:r>
          </a:p>
          <a:p>
            <a:r>
              <a:rPr lang="en-US" i="1" dirty="0"/>
              <a:t>k</a:t>
            </a:r>
            <a:r>
              <a:rPr lang="en-US" dirty="0"/>
              <a:t> bits can </a:t>
            </a:r>
            <a:r>
              <a:rPr lang="en-US" dirty="0" smtClean="0">
                <a:solidFill>
                  <a:srgbClr val="0000FF"/>
                </a:solidFill>
              </a:rPr>
              <a:t>name or point to </a:t>
            </a:r>
            <a:r>
              <a:rPr lang="en-US" i="1" dirty="0">
                <a:solidFill>
                  <a:srgbClr val="0000FF"/>
                </a:solidFill>
              </a:rPr>
              <a:t>2</a:t>
            </a:r>
            <a:r>
              <a:rPr lang="en-US" i="1" baseline="30000" dirty="0">
                <a:solidFill>
                  <a:srgbClr val="0000FF"/>
                </a:solidFill>
              </a:rPr>
              <a:t>k </a:t>
            </a:r>
            <a:r>
              <a:rPr lang="en-US" dirty="0" smtClean="0">
                <a:solidFill>
                  <a:srgbClr val="0000FF"/>
                </a:solidFill>
              </a:rPr>
              <a:t>locations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22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owers of 2:  the numbers of 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4728"/>
            <a:ext cx="8445500" cy="5357446"/>
          </a:xfrm>
        </p:spPr>
        <p:txBody>
          <a:bodyPr>
            <a:normAutofit/>
          </a:bodyPr>
          <a:lstStyle/>
          <a:p>
            <a:r>
              <a:rPr lang="en-US" dirty="0" smtClean="0"/>
              <a:t>Learn the powers of 2 from 2</a:t>
            </a:r>
            <a:r>
              <a:rPr lang="en-US" baseline="30000" dirty="0" smtClean="0"/>
              <a:t>0</a:t>
            </a:r>
            <a:r>
              <a:rPr lang="en-US" dirty="0" smtClean="0"/>
              <a:t> to 2</a:t>
            </a:r>
            <a:r>
              <a:rPr lang="en-US" baseline="30000" dirty="0" smtClean="0"/>
              <a:t>49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Memorize decimal equivalents</a:t>
            </a:r>
            <a:r>
              <a:rPr lang="en-US" dirty="0" smtClean="0"/>
              <a:t> for 10 cases </a:t>
            </a:r>
            <a:br>
              <a:rPr lang="en-US" dirty="0" smtClean="0"/>
            </a:br>
            <a:r>
              <a:rPr lang="en-US" dirty="0" smtClean="0"/>
              <a:t> 2</a:t>
            </a:r>
            <a:r>
              <a:rPr lang="en-US" baseline="30000" dirty="0" smtClean="0"/>
              <a:t>0</a:t>
            </a:r>
            <a:r>
              <a:rPr lang="en-US" dirty="0" smtClean="0"/>
              <a:t>, 2</a:t>
            </a:r>
            <a:r>
              <a:rPr lang="en-US" baseline="30000" dirty="0" smtClean="0"/>
              <a:t>1</a:t>
            </a:r>
            <a:r>
              <a:rPr lang="en-US" dirty="0" smtClean="0"/>
              <a:t>, 2</a:t>
            </a:r>
            <a:r>
              <a:rPr lang="en-US" baseline="30000" dirty="0" smtClean="0"/>
              <a:t>2</a:t>
            </a:r>
            <a:r>
              <a:rPr lang="en-US" dirty="0" smtClean="0"/>
              <a:t>,  2</a:t>
            </a:r>
            <a:r>
              <a:rPr lang="en-US" baseline="30000" dirty="0" smtClean="0"/>
              <a:t>3</a:t>
            </a:r>
            <a:r>
              <a:rPr lang="en-US" dirty="0" smtClean="0"/>
              <a:t>, 2</a:t>
            </a:r>
            <a:r>
              <a:rPr lang="en-US" baseline="30000" dirty="0" smtClean="0"/>
              <a:t>4</a:t>
            </a:r>
            <a:r>
              <a:rPr lang="en-US" dirty="0" smtClean="0"/>
              <a:t>,  2</a:t>
            </a:r>
            <a:r>
              <a:rPr lang="en-US" baseline="30000" dirty="0" smtClean="0"/>
              <a:t>5</a:t>
            </a:r>
            <a:r>
              <a:rPr lang="en-US" dirty="0" smtClean="0"/>
              <a:t>,   2</a:t>
            </a:r>
            <a:r>
              <a:rPr lang="en-US" baseline="30000" dirty="0" smtClean="0"/>
              <a:t>6</a:t>
            </a:r>
            <a:r>
              <a:rPr lang="en-US" dirty="0" smtClean="0"/>
              <a:t>,   2</a:t>
            </a:r>
            <a:r>
              <a:rPr lang="en-US" baseline="30000" dirty="0" smtClean="0"/>
              <a:t>7</a:t>
            </a:r>
            <a:r>
              <a:rPr lang="en-US" dirty="0" smtClean="0"/>
              <a:t>,     2</a:t>
            </a:r>
            <a:r>
              <a:rPr lang="en-US" baseline="30000" dirty="0" smtClean="0"/>
              <a:t>8</a:t>
            </a:r>
            <a:r>
              <a:rPr lang="en-US" dirty="0" smtClean="0"/>
              <a:t>,     2</a:t>
            </a:r>
            <a:r>
              <a:rPr lang="en-US" baseline="30000" dirty="0" smtClean="0"/>
              <a:t>9     </a:t>
            </a:r>
            <a:br>
              <a:rPr lang="en-US" baseline="30000" dirty="0" smtClean="0"/>
            </a:br>
            <a:r>
              <a:rPr lang="en-US" dirty="0" smtClean="0"/>
              <a:t>{1,  2,   4,   8,  16,  32,  64,  128,  256,  512}</a:t>
            </a:r>
            <a:endParaRPr lang="en-US" baseline="30000" dirty="0" smtClean="0"/>
          </a:p>
          <a:p>
            <a:pPr lvl="1"/>
            <a:r>
              <a:rPr lang="en-US" dirty="0">
                <a:solidFill>
                  <a:srgbClr val="00B050"/>
                </a:solidFill>
              </a:rPr>
              <a:t>Memorize names </a:t>
            </a:r>
            <a:r>
              <a:rPr lang="en-US" dirty="0"/>
              <a:t>for 2</a:t>
            </a:r>
            <a:r>
              <a:rPr lang="en-US" baseline="30000" dirty="0"/>
              <a:t>10</a:t>
            </a:r>
            <a:r>
              <a:rPr lang="en-US" dirty="0"/>
              <a:t>,  </a:t>
            </a:r>
            <a:r>
              <a:rPr lang="en-US" dirty="0" smtClean="0"/>
              <a:t>  </a:t>
            </a:r>
            <a:r>
              <a:rPr lang="en-US" dirty="0"/>
              <a:t>2</a:t>
            </a:r>
            <a:r>
              <a:rPr lang="en-US" baseline="30000" dirty="0"/>
              <a:t>20</a:t>
            </a:r>
            <a:r>
              <a:rPr lang="en-US" dirty="0"/>
              <a:t>,      </a:t>
            </a:r>
            <a:r>
              <a:rPr lang="en-US" dirty="0" smtClean="0"/>
              <a:t> 2</a:t>
            </a:r>
            <a:r>
              <a:rPr lang="en-US" baseline="30000" dirty="0" smtClean="0"/>
              <a:t>30</a:t>
            </a:r>
            <a:r>
              <a:rPr lang="en-US" dirty="0"/>
              <a:t>,   </a:t>
            </a:r>
            <a:r>
              <a:rPr lang="en-US" dirty="0" smtClean="0"/>
              <a:t>  </a:t>
            </a:r>
            <a:r>
              <a:rPr lang="en-US" dirty="0"/>
              <a:t>2</a:t>
            </a:r>
            <a:r>
              <a:rPr lang="en-US" baseline="30000" dirty="0"/>
              <a:t>40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                             {</a:t>
            </a:r>
            <a:r>
              <a:rPr lang="en-US" dirty="0">
                <a:solidFill>
                  <a:srgbClr val="00B050"/>
                </a:solidFill>
              </a:rPr>
              <a:t>Kilo, </a:t>
            </a:r>
            <a:r>
              <a:rPr lang="en-US" dirty="0" smtClean="0">
                <a:solidFill>
                  <a:srgbClr val="00B050"/>
                </a:solidFill>
              </a:rPr>
              <a:t> Mega</a:t>
            </a:r>
            <a:r>
              <a:rPr lang="en-US" dirty="0">
                <a:solidFill>
                  <a:srgbClr val="00B050"/>
                </a:solidFill>
              </a:rPr>
              <a:t>, </a:t>
            </a:r>
            <a:r>
              <a:rPr lang="en-US" dirty="0" smtClean="0">
                <a:solidFill>
                  <a:srgbClr val="00B050"/>
                </a:solidFill>
              </a:rPr>
              <a:t> Giga</a:t>
            </a:r>
            <a:r>
              <a:rPr lang="en-US" dirty="0">
                <a:solidFill>
                  <a:srgbClr val="00B050"/>
                </a:solidFill>
              </a:rPr>
              <a:t>, </a:t>
            </a:r>
            <a:r>
              <a:rPr lang="en-US" dirty="0" smtClean="0">
                <a:solidFill>
                  <a:srgbClr val="00B050"/>
                </a:solidFill>
              </a:rPr>
              <a:t> Tera   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	know in base 10        {~10</a:t>
            </a:r>
            <a:r>
              <a:rPr lang="en-US" baseline="30000" dirty="0" smtClean="0"/>
              <a:t>3</a:t>
            </a:r>
            <a:r>
              <a:rPr lang="en-US" dirty="0"/>
              <a:t>,</a:t>
            </a:r>
            <a:r>
              <a:rPr lang="en-US" dirty="0" smtClean="0"/>
              <a:t>  ~10</a:t>
            </a:r>
            <a:r>
              <a:rPr lang="en-US" baseline="30000" dirty="0" smtClean="0"/>
              <a:t>6</a:t>
            </a:r>
            <a:r>
              <a:rPr lang="en-US" dirty="0" smtClean="0"/>
              <a:t>,   ~10</a:t>
            </a:r>
            <a:r>
              <a:rPr lang="en-US" baseline="30000" dirty="0" smtClean="0"/>
              <a:t>9</a:t>
            </a:r>
            <a:r>
              <a:rPr lang="en-US" dirty="0" smtClean="0"/>
              <a:t>,  ~10</a:t>
            </a:r>
            <a:r>
              <a:rPr lang="en-US" baseline="30000" dirty="0" smtClean="0"/>
              <a:t>12 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 	    	  {thousand, million, billion, trillion}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Combine</a:t>
            </a:r>
            <a:r>
              <a:rPr lang="en-US" dirty="0" smtClean="0"/>
              <a:t> above and use decomposition to know 2</a:t>
            </a:r>
            <a:r>
              <a:rPr lang="en-US" baseline="30000" dirty="0" smtClean="0"/>
              <a:t>32</a:t>
            </a:r>
            <a:r>
              <a:rPr lang="en-US" dirty="0" smtClean="0"/>
              <a:t> bytes = 2</a:t>
            </a:r>
            <a:r>
              <a:rPr lang="en-US" baseline="30000" dirty="0" smtClean="0"/>
              <a:t>2+30 bytes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baseline="30000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 * </a:t>
            </a:r>
            <a:r>
              <a:rPr lang="en-US" dirty="0" smtClean="0">
                <a:solidFill>
                  <a:srgbClr val="0000FF"/>
                </a:solidFill>
              </a:rPr>
              <a:t>2</a:t>
            </a:r>
            <a:r>
              <a:rPr lang="en-US" baseline="30000" dirty="0" smtClean="0">
                <a:solidFill>
                  <a:srgbClr val="0000FF"/>
                </a:solidFill>
              </a:rPr>
              <a:t>30</a:t>
            </a:r>
            <a:r>
              <a:rPr lang="en-US" dirty="0" smtClean="0"/>
              <a:t> bytes = </a:t>
            </a:r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Giga</a:t>
            </a:r>
            <a:r>
              <a:rPr lang="en-US" dirty="0" smtClean="0"/>
              <a:t>bytes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03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a binary string mean?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binary string means, or represents,</a:t>
            </a:r>
            <a:br>
              <a:rPr lang="en-US" dirty="0" smtClean="0"/>
            </a:br>
            <a:r>
              <a:rPr lang="en-US" dirty="0" smtClean="0">
                <a:solidFill>
                  <a:srgbClr val="0000FF"/>
                </a:solidFill>
              </a:rPr>
              <a:t>whatever the circuit designer or the programmer says it does</a:t>
            </a:r>
          </a:p>
          <a:p>
            <a:r>
              <a:rPr lang="en-US" dirty="0" smtClean="0"/>
              <a:t>A bit string has no meaning,</a:t>
            </a:r>
            <a:br>
              <a:rPr lang="en-US" dirty="0" smtClean="0"/>
            </a:br>
            <a:r>
              <a:rPr lang="en-US" dirty="0" smtClean="0"/>
              <a:t>until </a:t>
            </a:r>
            <a:r>
              <a:rPr lang="en-US" dirty="0" smtClean="0">
                <a:solidFill>
                  <a:srgbClr val="00B050"/>
                </a:solidFill>
              </a:rPr>
              <a:t>we choose the meaning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Common choices</a:t>
            </a:r>
          </a:p>
          <a:p>
            <a:pPr lvl="1"/>
            <a:r>
              <a:rPr lang="en-US" dirty="0" smtClean="0"/>
              <a:t>Numbers, characters, files, status of peripheral devices</a:t>
            </a:r>
          </a:p>
          <a:p>
            <a:pPr lvl="1"/>
            <a:r>
              <a:rPr lang="mr-IN" dirty="0" smtClean="0"/>
              <a:t>…</a:t>
            </a:r>
            <a:r>
              <a:rPr lang="en-US" dirty="0" smtClean="0"/>
              <a:t> many, many more possibilities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39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M10203755">
  <a:themeElements>
    <a:clrScheme name="Office Theme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12455</TotalTime>
  <Words>1548</Words>
  <Application>Microsoft Macintosh PowerPoint</Application>
  <PresentationFormat>On-screen Show (4:3)</PresentationFormat>
  <Paragraphs>257</Paragraphs>
  <Slides>27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Mangal</vt:lpstr>
      <vt:lpstr>ＭＳ Ｐゴシック</vt:lpstr>
      <vt:lpstr>Palatino</vt:lpstr>
      <vt:lpstr>Times New Roman</vt:lpstr>
      <vt:lpstr>Wingdings</vt:lpstr>
      <vt:lpstr>TM10203755</vt:lpstr>
      <vt:lpstr>Lecture 11 – Data  and instruction       representation</vt:lpstr>
      <vt:lpstr>C code / processor instructions (pins) comparison</vt:lpstr>
      <vt:lpstr>Selecting the combinatorial circuit for C = A + B</vt:lpstr>
      <vt:lpstr>Instruction set architecture (ISA)</vt:lpstr>
      <vt:lpstr>Binary Digit – bit, for short</vt:lpstr>
      <vt:lpstr>Binary digit strings</vt:lpstr>
      <vt:lpstr>General bit strings</vt:lpstr>
      <vt:lpstr>Powers of 2:  the numbers of CS</vt:lpstr>
      <vt:lpstr>What does a binary string mean?</vt:lpstr>
      <vt:lpstr>Example: a UNIX file</vt:lpstr>
      <vt:lpstr>PowerPoint Presentation</vt:lpstr>
      <vt:lpstr>Using binary strings to represent information</vt:lpstr>
      <vt:lpstr>Hexadecimal notation, hex for short</vt:lpstr>
      <vt:lpstr>Binary strings representing characters</vt:lpstr>
      <vt:lpstr>PowerPoint Presentation</vt:lpstr>
      <vt:lpstr>ASCII character representation</vt:lpstr>
      <vt:lpstr>PowerPoint Presentation</vt:lpstr>
      <vt:lpstr>Other character representations</vt:lpstr>
      <vt:lpstr>Number representation schemes</vt:lpstr>
      <vt:lpstr>The binary weighted positional system</vt:lpstr>
      <vt:lpstr>Weighted positional forms for CS250</vt:lpstr>
      <vt:lpstr>Unsigned integer</vt:lpstr>
      <vt:lpstr>Sign magnitude integers</vt:lpstr>
      <vt:lpstr>How does a designer choose a number representation?</vt:lpstr>
      <vt:lpstr>2017.09.13 Quiz question</vt:lpstr>
      <vt:lpstr>One’s complement integers</vt:lpstr>
      <vt:lpstr>PowerPoint Presentation</vt:lpstr>
    </vt:vector>
  </TitlesOfParts>
  <Company>Purdue University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CS250 Computer Architecture</dc:title>
  <dc:creator>George Adams</dc:creator>
  <cp:lastModifiedBy>George Bunch Adams III</cp:lastModifiedBy>
  <cp:revision>408</cp:revision>
  <dcterms:created xsi:type="dcterms:W3CDTF">2017-01-09T11:24:18Z</dcterms:created>
  <dcterms:modified xsi:type="dcterms:W3CDTF">2017-09-16T00:33:01Z</dcterms:modified>
</cp:coreProperties>
</file>