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729" r:id="rId2"/>
    <p:sldId id="730" r:id="rId3"/>
    <p:sldId id="731" r:id="rId4"/>
    <p:sldId id="1505" r:id="rId5"/>
    <p:sldId id="732" r:id="rId6"/>
    <p:sldId id="733" r:id="rId7"/>
    <p:sldId id="734" r:id="rId8"/>
    <p:sldId id="735" r:id="rId9"/>
    <p:sldId id="736" r:id="rId10"/>
    <p:sldId id="737" r:id="rId11"/>
    <p:sldId id="738" r:id="rId12"/>
    <p:sldId id="739" r:id="rId13"/>
    <p:sldId id="1504" r:id="rId14"/>
    <p:sldId id="742" r:id="rId15"/>
    <p:sldId id="743" r:id="rId16"/>
    <p:sldId id="744" r:id="rId17"/>
    <p:sldId id="745" r:id="rId18"/>
    <p:sldId id="740" r:id="rId19"/>
    <p:sldId id="752" r:id="rId20"/>
    <p:sldId id="741" r:id="rId21"/>
    <p:sldId id="746" r:id="rId22"/>
    <p:sldId id="747" r:id="rId23"/>
    <p:sldId id="748" r:id="rId24"/>
    <p:sldId id="749" r:id="rId25"/>
    <p:sldId id="750" r:id="rId26"/>
    <p:sldId id="1506" r:id="rId27"/>
    <p:sldId id="751" r:id="rId28"/>
    <p:sldId id="753" r:id="rId29"/>
    <p:sldId id="754" r:id="rId30"/>
    <p:sldId id="755" r:id="rId31"/>
    <p:sldId id="756" r:id="rId32"/>
    <p:sldId id="757" r:id="rId33"/>
    <p:sldId id="758" r:id="rId34"/>
    <p:sldId id="759" r:id="rId35"/>
    <p:sldId id="760" r:id="rId36"/>
    <p:sldId id="761" r:id="rId37"/>
    <p:sldId id="762" r:id="rId38"/>
    <p:sldId id="763" r:id="rId39"/>
    <p:sldId id="764" r:id="rId40"/>
    <p:sldId id="765" r:id="rId41"/>
    <p:sldId id="766" r:id="rId42"/>
    <p:sldId id="767" r:id="rId43"/>
    <p:sldId id="768" r:id="rId44"/>
    <p:sldId id="769" r:id="rId45"/>
    <p:sldId id="770" r:id="rId46"/>
    <p:sldId id="771" r:id="rId47"/>
    <p:sldId id="77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CC9900"/>
    <a:srgbClr val="009051"/>
    <a:srgbClr val="0096FF"/>
    <a:srgbClr val="FC6400"/>
    <a:srgbClr val="FF9300"/>
    <a:srgbClr val="FFFFFF"/>
    <a:srgbClr val="BFBFBF"/>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83"/>
    <p:restoredTop sz="90824"/>
  </p:normalViewPr>
  <p:slideViewPr>
    <p:cSldViewPr snapToGrid="0" snapToObjects="1">
      <p:cViewPr>
        <p:scale>
          <a:sx n="140" d="100"/>
          <a:sy n="140" d="100"/>
        </p:scale>
        <p:origin x="144" y="880"/>
      </p:cViewPr>
      <p:guideLst>
        <p:guide orient="horz" pos="2160"/>
        <p:guide pos="2880"/>
      </p:guideLst>
    </p:cSldViewPr>
  </p:slideViewPr>
  <p:notesTextViewPr>
    <p:cViewPr>
      <p:scale>
        <a:sx n="100" d="100"/>
        <a:sy n="100" d="100"/>
      </p:scale>
      <p:origin x="0" y="0"/>
    </p:cViewPr>
  </p:notesTextViewPr>
  <p:sorterViewPr>
    <p:cViewPr>
      <p:scale>
        <a:sx n="120" d="100"/>
        <a:sy n="120" d="100"/>
      </p:scale>
      <p:origin x="0" y="80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781C27-423B-4A4E-BD19-0FED6FFACEB3}"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1A2CDC8F-9203-D448-A596-5A4EFF3E3A36}">
      <dgm:prSet phldrT="[Text]" custT="1"/>
      <dgm:spPr/>
      <dgm:t>
        <a:bodyPr/>
        <a:lstStyle/>
        <a:p>
          <a:r>
            <a:rPr lang="en-US" sz="8000" baseline="-25000" dirty="0" smtClean="0"/>
            <a:t>Java, Pascal, FORTRAN, etc.</a:t>
          </a:r>
          <a:endParaRPr lang="en-US" sz="8000" baseline="-25000" dirty="0"/>
        </a:p>
      </dgm:t>
    </dgm:pt>
    <dgm:pt modelId="{908A5ACC-9AFC-FA49-8503-D9E573439265}" type="parTrans" cxnId="{91C67189-31CD-6F41-BB65-C5A2E3832E98}">
      <dgm:prSet/>
      <dgm:spPr/>
      <dgm:t>
        <a:bodyPr/>
        <a:lstStyle/>
        <a:p>
          <a:endParaRPr lang="en-US"/>
        </a:p>
      </dgm:t>
    </dgm:pt>
    <dgm:pt modelId="{C007A196-2317-6742-9668-09EF86AC62DD}" type="sibTrans" cxnId="{91C67189-31CD-6F41-BB65-C5A2E3832E98}">
      <dgm:prSet/>
      <dgm:spPr/>
      <dgm:t>
        <a:bodyPr/>
        <a:lstStyle/>
        <a:p>
          <a:endParaRPr lang="en-US"/>
        </a:p>
      </dgm:t>
    </dgm:pt>
    <dgm:pt modelId="{46090E4D-88CF-6945-A188-52E3ADA7C3A7}">
      <dgm:prSet phldrT="[Text]" custT="1"/>
      <dgm:spPr/>
      <dgm:t>
        <a:bodyPr/>
        <a:lstStyle/>
        <a:p>
          <a:r>
            <a:rPr lang="en-US" sz="7200" baseline="-25000" dirty="0" smtClean="0"/>
            <a:t>C (high-level assembly)</a:t>
          </a:r>
          <a:endParaRPr lang="en-US" sz="7200" baseline="-25000" dirty="0"/>
        </a:p>
      </dgm:t>
    </dgm:pt>
    <dgm:pt modelId="{C2FE53BF-F87C-7D4D-B234-F5ECB78553F6}" type="parTrans" cxnId="{DB3245D7-9F07-7240-8E8D-E75E7A116C3E}">
      <dgm:prSet/>
      <dgm:spPr/>
      <dgm:t>
        <a:bodyPr/>
        <a:lstStyle/>
        <a:p>
          <a:endParaRPr lang="en-US"/>
        </a:p>
      </dgm:t>
    </dgm:pt>
    <dgm:pt modelId="{56D10C2E-8BA5-A44B-8963-82AE1CDC9438}" type="sibTrans" cxnId="{DB3245D7-9F07-7240-8E8D-E75E7A116C3E}">
      <dgm:prSet/>
      <dgm:spPr/>
      <dgm:t>
        <a:bodyPr/>
        <a:lstStyle/>
        <a:p>
          <a:endParaRPr lang="en-US"/>
        </a:p>
      </dgm:t>
    </dgm:pt>
    <dgm:pt modelId="{2400B11B-1412-F647-9173-B6308FCE0E3B}">
      <dgm:prSet phldrT="[Text]" custT="1"/>
      <dgm:spPr/>
      <dgm:t>
        <a:bodyPr/>
        <a:lstStyle/>
        <a:p>
          <a:r>
            <a:rPr lang="en-US" sz="6000" baseline="-35000" dirty="0" smtClean="0"/>
            <a:t>X86</a:t>
          </a:r>
          <a:endParaRPr lang="en-US" sz="6000" baseline="-35000" dirty="0"/>
        </a:p>
      </dgm:t>
    </dgm:pt>
    <dgm:pt modelId="{B21D2AE8-7ECB-C34C-9698-AC8899CF3D95}" type="parTrans" cxnId="{A70E855D-2817-844F-A642-0E74FD84D4E9}">
      <dgm:prSet/>
      <dgm:spPr/>
      <dgm:t>
        <a:bodyPr/>
        <a:lstStyle/>
        <a:p>
          <a:endParaRPr lang="en-US"/>
        </a:p>
      </dgm:t>
    </dgm:pt>
    <dgm:pt modelId="{C4602479-6B80-814F-94A2-87AFBA14D170}" type="sibTrans" cxnId="{A70E855D-2817-844F-A642-0E74FD84D4E9}">
      <dgm:prSet/>
      <dgm:spPr/>
      <dgm:t>
        <a:bodyPr/>
        <a:lstStyle/>
        <a:p>
          <a:endParaRPr lang="en-US"/>
        </a:p>
      </dgm:t>
    </dgm:pt>
    <dgm:pt modelId="{48B04775-4DC2-8340-89DC-0FF8E223D45D}">
      <dgm:prSet phldrT="[Text]" custT="1"/>
      <dgm:spPr/>
      <dgm:t>
        <a:bodyPr/>
        <a:lstStyle/>
        <a:p>
          <a:r>
            <a:rPr lang="en-US" sz="6000" baseline="-35000" dirty="0" smtClean="0"/>
            <a:t>MIPS</a:t>
          </a:r>
          <a:endParaRPr lang="en-US" sz="6000" baseline="-35000" dirty="0"/>
        </a:p>
      </dgm:t>
    </dgm:pt>
    <dgm:pt modelId="{F1AEDF22-4894-384B-8B44-9B7442F5E678}" type="parTrans" cxnId="{8494E788-97A6-104F-9A9E-562A122B0F7A}">
      <dgm:prSet/>
      <dgm:spPr/>
      <dgm:t>
        <a:bodyPr/>
        <a:lstStyle/>
        <a:p>
          <a:endParaRPr lang="en-US"/>
        </a:p>
      </dgm:t>
    </dgm:pt>
    <dgm:pt modelId="{9E8768AC-A07D-7145-BEED-81B0392B8CFC}" type="sibTrans" cxnId="{8494E788-97A6-104F-9A9E-562A122B0F7A}">
      <dgm:prSet/>
      <dgm:spPr/>
      <dgm:t>
        <a:bodyPr/>
        <a:lstStyle/>
        <a:p>
          <a:endParaRPr lang="en-US"/>
        </a:p>
      </dgm:t>
    </dgm:pt>
    <dgm:pt modelId="{619BD127-77DE-2846-9D30-5A6C6DAEC759}">
      <dgm:prSet phldrT="[Text]" custT="1"/>
      <dgm:spPr/>
      <dgm:t>
        <a:bodyPr/>
        <a:lstStyle/>
        <a:p>
          <a:r>
            <a:rPr lang="en-US" sz="6000" baseline="-35000" dirty="0" smtClean="0"/>
            <a:t>ARM</a:t>
          </a:r>
          <a:endParaRPr lang="en-US" sz="6000" baseline="-35000" dirty="0"/>
        </a:p>
      </dgm:t>
    </dgm:pt>
    <dgm:pt modelId="{EA6A5D05-D49C-DB4C-9EA2-6503E1F4F068}" type="parTrans" cxnId="{22C6D2D0-B0EB-4A47-869E-D098D92095E5}">
      <dgm:prSet/>
      <dgm:spPr/>
      <dgm:t>
        <a:bodyPr/>
        <a:lstStyle/>
        <a:p>
          <a:endParaRPr lang="en-US"/>
        </a:p>
      </dgm:t>
    </dgm:pt>
    <dgm:pt modelId="{DFE1F7DD-52E0-9A46-AAE3-F53AFA67E751}" type="sibTrans" cxnId="{22C6D2D0-B0EB-4A47-869E-D098D92095E5}">
      <dgm:prSet/>
      <dgm:spPr/>
      <dgm:t>
        <a:bodyPr/>
        <a:lstStyle/>
        <a:p>
          <a:endParaRPr lang="en-US"/>
        </a:p>
      </dgm:t>
    </dgm:pt>
    <dgm:pt modelId="{94D61C5A-1836-0A41-B4C5-A13E4D7448EC}">
      <dgm:prSet phldrT="[Text]" custT="1"/>
      <dgm:spPr/>
      <dgm:t>
        <a:bodyPr/>
        <a:lstStyle/>
        <a:p>
          <a:r>
            <a:rPr lang="en-US" sz="6000" baseline="-35000" dirty="0" smtClean="0"/>
            <a:t>VAX</a:t>
          </a:r>
          <a:endParaRPr lang="en-US" sz="6000" baseline="-35000" dirty="0"/>
        </a:p>
      </dgm:t>
    </dgm:pt>
    <dgm:pt modelId="{4700F5C9-BB25-CB43-98F0-825CA13B98AC}" type="parTrans" cxnId="{57427A4A-A45A-0745-BE16-5FA72FDAD73E}">
      <dgm:prSet/>
      <dgm:spPr/>
      <dgm:t>
        <a:bodyPr/>
        <a:lstStyle/>
        <a:p>
          <a:endParaRPr lang="en-US"/>
        </a:p>
      </dgm:t>
    </dgm:pt>
    <dgm:pt modelId="{087CB300-4CCE-CB47-8CE1-D6C5668BC6CB}" type="sibTrans" cxnId="{57427A4A-A45A-0745-BE16-5FA72FDAD73E}">
      <dgm:prSet/>
      <dgm:spPr/>
      <dgm:t>
        <a:bodyPr/>
        <a:lstStyle/>
        <a:p>
          <a:endParaRPr lang="en-US"/>
        </a:p>
      </dgm:t>
    </dgm:pt>
    <dgm:pt modelId="{F08200AB-1294-004F-A68D-C99FB8EBF77D}">
      <dgm:prSet phldrT="[Text]"/>
      <dgm:spPr/>
      <dgm:t>
        <a:bodyPr/>
        <a:lstStyle/>
        <a:p>
          <a:r>
            <a:rPr lang="mr-IN" dirty="0" smtClean="0"/>
            <a:t>…</a:t>
          </a:r>
          <a:endParaRPr lang="en-US" dirty="0"/>
        </a:p>
      </dgm:t>
    </dgm:pt>
    <dgm:pt modelId="{24295C80-A4F0-BB44-8CD8-1DF47C7ED679}" type="parTrans" cxnId="{0B8CEFB7-33E0-CA4F-B22F-8DF7898CD53B}">
      <dgm:prSet/>
      <dgm:spPr/>
      <dgm:t>
        <a:bodyPr/>
        <a:lstStyle/>
        <a:p>
          <a:endParaRPr lang="en-US"/>
        </a:p>
      </dgm:t>
    </dgm:pt>
    <dgm:pt modelId="{8F5240F6-D90E-B24A-90B7-2554D237F772}" type="sibTrans" cxnId="{0B8CEFB7-33E0-CA4F-B22F-8DF7898CD53B}">
      <dgm:prSet/>
      <dgm:spPr/>
      <dgm:t>
        <a:bodyPr/>
        <a:lstStyle/>
        <a:p>
          <a:endParaRPr lang="en-US"/>
        </a:p>
      </dgm:t>
    </dgm:pt>
    <dgm:pt modelId="{5155F048-7D17-8941-9F09-E3D3ABA2F54A}">
      <dgm:prSet phldrT="[Text]"/>
      <dgm:spPr/>
      <dgm:t>
        <a:bodyPr/>
        <a:lstStyle/>
        <a:p>
          <a:r>
            <a:rPr lang="mr-IN" dirty="0" smtClean="0"/>
            <a:t>…</a:t>
          </a:r>
          <a:endParaRPr lang="en-US" dirty="0"/>
        </a:p>
      </dgm:t>
    </dgm:pt>
    <dgm:pt modelId="{630EBDAA-D9A8-A740-A24A-310DDCFA2BB7}" type="parTrans" cxnId="{D21EB893-665E-4C45-B140-680704C8162C}">
      <dgm:prSet/>
      <dgm:spPr/>
      <dgm:t>
        <a:bodyPr/>
        <a:lstStyle/>
        <a:p>
          <a:endParaRPr lang="en-US"/>
        </a:p>
      </dgm:t>
    </dgm:pt>
    <dgm:pt modelId="{6EDE44F0-7B4A-9E43-BD68-77929A522FF8}" type="sibTrans" cxnId="{D21EB893-665E-4C45-B140-680704C8162C}">
      <dgm:prSet/>
      <dgm:spPr/>
      <dgm:t>
        <a:bodyPr/>
        <a:lstStyle/>
        <a:p>
          <a:endParaRPr lang="en-US"/>
        </a:p>
      </dgm:t>
    </dgm:pt>
    <dgm:pt modelId="{8D268A1A-13BF-314E-80A6-F6DF40E2B422}">
      <dgm:prSet phldrT="[Text]" custT="1"/>
      <dgm:spPr/>
      <dgm:t>
        <a:bodyPr/>
        <a:lstStyle/>
        <a:p>
          <a:r>
            <a:rPr lang="en-US" sz="3200" baseline="-25000" dirty="0" smtClean="0"/>
            <a:t>32- &amp; 64-bit strings</a:t>
          </a:r>
          <a:endParaRPr lang="en-US" sz="3200" baseline="-25000" dirty="0"/>
        </a:p>
      </dgm:t>
    </dgm:pt>
    <dgm:pt modelId="{05E35FD6-0153-F749-8295-7C7591B32EAF}" type="parTrans" cxnId="{9696188A-C8C2-8C42-B6C2-BF8BC5F5B806}">
      <dgm:prSet/>
      <dgm:spPr/>
      <dgm:t>
        <a:bodyPr/>
        <a:lstStyle/>
        <a:p>
          <a:endParaRPr lang="en-US"/>
        </a:p>
      </dgm:t>
    </dgm:pt>
    <dgm:pt modelId="{E57373C8-D047-5646-8BF4-6CDA5A4E23C3}" type="sibTrans" cxnId="{9696188A-C8C2-8C42-B6C2-BF8BC5F5B806}">
      <dgm:prSet/>
      <dgm:spPr/>
      <dgm:t>
        <a:bodyPr/>
        <a:lstStyle/>
        <a:p>
          <a:endParaRPr lang="en-US"/>
        </a:p>
      </dgm:t>
    </dgm:pt>
    <dgm:pt modelId="{8FFE748F-8735-0845-8987-8774A8074CAA}">
      <dgm:prSet phldrT="[Text]" custT="1"/>
      <dgm:spPr/>
      <dgm:t>
        <a:bodyPr/>
        <a:lstStyle/>
        <a:p>
          <a:r>
            <a:rPr lang="en-US" sz="3200" baseline="-25000" dirty="0" smtClean="0"/>
            <a:t>32- &amp; 64-bit strings</a:t>
          </a:r>
          <a:endParaRPr lang="en-US" sz="3200" baseline="-25000" dirty="0"/>
        </a:p>
      </dgm:t>
    </dgm:pt>
    <dgm:pt modelId="{AF65456E-0BFD-0D4E-BC71-4B436FFA31D9}" type="parTrans" cxnId="{FD7485E6-3E73-5040-A696-195EDEE39EE2}">
      <dgm:prSet/>
      <dgm:spPr/>
      <dgm:t>
        <a:bodyPr/>
        <a:lstStyle/>
        <a:p>
          <a:endParaRPr lang="en-US"/>
        </a:p>
      </dgm:t>
    </dgm:pt>
    <dgm:pt modelId="{76F41962-8B93-FA4C-82AE-24A80A0A81BC}" type="sibTrans" cxnId="{FD7485E6-3E73-5040-A696-195EDEE39EE2}">
      <dgm:prSet/>
      <dgm:spPr/>
      <dgm:t>
        <a:bodyPr/>
        <a:lstStyle/>
        <a:p>
          <a:endParaRPr lang="en-US"/>
        </a:p>
      </dgm:t>
    </dgm:pt>
    <dgm:pt modelId="{1FA4324A-0E6D-7A49-A4FE-73B5C8A0FFCC}">
      <dgm:prSet phldrT="[Text]" custT="1"/>
      <dgm:spPr/>
      <dgm:t>
        <a:bodyPr/>
        <a:lstStyle/>
        <a:p>
          <a:r>
            <a:rPr lang="en-US" sz="3200" baseline="-25000" dirty="0" smtClean="0"/>
            <a:t>Variable length bit strings</a:t>
          </a:r>
          <a:endParaRPr lang="en-US" sz="3200" baseline="-25000" dirty="0"/>
        </a:p>
      </dgm:t>
    </dgm:pt>
    <dgm:pt modelId="{8BF65E4F-D7B8-734D-96C4-5E005E06623D}" type="parTrans" cxnId="{8C8A3403-4609-C047-AD46-63A67A6A55D3}">
      <dgm:prSet/>
      <dgm:spPr/>
      <dgm:t>
        <a:bodyPr/>
        <a:lstStyle/>
        <a:p>
          <a:endParaRPr lang="en-US"/>
        </a:p>
      </dgm:t>
    </dgm:pt>
    <dgm:pt modelId="{6941C1B4-9E61-CA45-B431-61BDE4CDDDAA}" type="sibTrans" cxnId="{8C8A3403-4609-C047-AD46-63A67A6A55D3}">
      <dgm:prSet/>
      <dgm:spPr/>
      <dgm:t>
        <a:bodyPr/>
        <a:lstStyle/>
        <a:p>
          <a:endParaRPr lang="en-US"/>
        </a:p>
      </dgm:t>
    </dgm:pt>
    <dgm:pt modelId="{D4131F69-D2C9-3E42-9AF1-E8981970E0CB}">
      <dgm:prSet phldrT="[Text]" custT="1"/>
      <dgm:spPr/>
      <dgm:t>
        <a:bodyPr/>
        <a:lstStyle/>
        <a:p>
          <a:r>
            <a:rPr lang="en-US" sz="3200" baseline="-25000" dirty="0" smtClean="0"/>
            <a:t>Variable length bit strings</a:t>
          </a:r>
          <a:endParaRPr lang="en-US" sz="3200" baseline="-25000" dirty="0"/>
        </a:p>
      </dgm:t>
    </dgm:pt>
    <dgm:pt modelId="{0C9DE790-D018-EF48-93C1-F9626E897104}" type="parTrans" cxnId="{E8761E4A-424F-4749-B316-478F7A280EB2}">
      <dgm:prSet/>
      <dgm:spPr/>
      <dgm:t>
        <a:bodyPr/>
        <a:lstStyle/>
        <a:p>
          <a:endParaRPr lang="en-US"/>
        </a:p>
      </dgm:t>
    </dgm:pt>
    <dgm:pt modelId="{0DDB7295-BB47-AB41-9217-D3EC9379A84F}" type="sibTrans" cxnId="{E8761E4A-424F-4749-B316-478F7A280EB2}">
      <dgm:prSet/>
      <dgm:spPr/>
      <dgm:t>
        <a:bodyPr/>
        <a:lstStyle/>
        <a:p>
          <a:endParaRPr lang="en-US"/>
        </a:p>
      </dgm:t>
    </dgm:pt>
    <dgm:pt modelId="{CEA016E4-A97C-7645-877E-AE605C1FD643}" type="pres">
      <dgm:prSet presAssocID="{23781C27-423B-4A4E-BD19-0FED6FFACEB3}" presName="Name0" presStyleCnt="0">
        <dgm:presLayoutVars>
          <dgm:chPref val="1"/>
          <dgm:dir/>
          <dgm:animOne val="branch"/>
          <dgm:animLvl val="lvl"/>
          <dgm:resizeHandles/>
        </dgm:presLayoutVars>
      </dgm:prSet>
      <dgm:spPr/>
      <dgm:t>
        <a:bodyPr/>
        <a:lstStyle/>
        <a:p>
          <a:endParaRPr lang="en-US"/>
        </a:p>
      </dgm:t>
    </dgm:pt>
    <dgm:pt modelId="{A6654217-D847-384B-9737-BF7EF7FAC321}" type="pres">
      <dgm:prSet presAssocID="{1A2CDC8F-9203-D448-A596-5A4EFF3E3A36}" presName="vertOne" presStyleCnt="0"/>
      <dgm:spPr/>
    </dgm:pt>
    <dgm:pt modelId="{0C21AE9A-9419-FF40-8975-25B2B5220909}" type="pres">
      <dgm:prSet presAssocID="{1A2CDC8F-9203-D448-A596-5A4EFF3E3A36}" presName="txOne" presStyleLbl="node0" presStyleIdx="0" presStyleCnt="1">
        <dgm:presLayoutVars>
          <dgm:chPref val="3"/>
        </dgm:presLayoutVars>
      </dgm:prSet>
      <dgm:spPr/>
      <dgm:t>
        <a:bodyPr/>
        <a:lstStyle/>
        <a:p>
          <a:endParaRPr lang="en-US"/>
        </a:p>
      </dgm:t>
    </dgm:pt>
    <dgm:pt modelId="{5F6EBBD3-EF6B-5F46-A3D4-6292D2B98AAC}" type="pres">
      <dgm:prSet presAssocID="{1A2CDC8F-9203-D448-A596-5A4EFF3E3A36}" presName="parTransOne" presStyleCnt="0"/>
      <dgm:spPr/>
    </dgm:pt>
    <dgm:pt modelId="{530CAB2B-CDE3-6C4E-B80C-87B34F7492D1}" type="pres">
      <dgm:prSet presAssocID="{1A2CDC8F-9203-D448-A596-5A4EFF3E3A36}" presName="horzOne" presStyleCnt="0"/>
      <dgm:spPr/>
    </dgm:pt>
    <dgm:pt modelId="{E533DEE6-BEEE-9A4C-ABB7-0DD704ED1D7B}" type="pres">
      <dgm:prSet presAssocID="{46090E4D-88CF-6945-A188-52E3ADA7C3A7}" presName="vertTwo" presStyleCnt="0"/>
      <dgm:spPr/>
    </dgm:pt>
    <dgm:pt modelId="{6926F23B-06E7-4443-939C-A9B94146C550}" type="pres">
      <dgm:prSet presAssocID="{46090E4D-88CF-6945-A188-52E3ADA7C3A7}" presName="txTwo" presStyleLbl="node2" presStyleIdx="0" presStyleCnt="1">
        <dgm:presLayoutVars>
          <dgm:chPref val="3"/>
        </dgm:presLayoutVars>
      </dgm:prSet>
      <dgm:spPr/>
      <dgm:t>
        <a:bodyPr/>
        <a:lstStyle/>
        <a:p>
          <a:endParaRPr lang="en-US"/>
        </a:p>
      </dgm:t>
    </dgm:pt>
    <dgm:pt modelId="{A768BF70-71C9-B44B-A450-92FF0EC43271}" type="pres">
      <dgm:prSet presAssocID="{46090E4D-88CF-6945-A188-52E3ADA7C3A7}" presName="parTransTwo" presStyleCnt="0"/>
      <dgm:spPr/>
    </dgm:pt>
    <dgm:pt modelId="{E289AC42-E779-9547-BB9B-CC6D6B939031}" type="pres">
      <dgm:prSet presAssocID="{46090E4D-88CF-6945-A188-52E3ADA7C3A7}" presName="horzTwo" presStyleCnt="0"/>
      <dgm:spPr/>
    </dgm:pt>
    <dgm:pt modelId="{06BEF0EE-C510-6343-8929-5504FBE81AFC}" type="pres">
      <dgm:prSet presAssocID="{94D61C5A-1836-0A41-B4C5-A13E4D7448EC}" presName="vertThree" presStyleCnt="0"/>
      <dgm:spPr/>
    </dgm:pt>
    <dgm:pt modelId="{45FF2B6D-97D0-584A-BF71-B06244BAC2C1}" type="pres">
      <dgm:prSet presAssocID="{94D61C5A-1836-0A41-B4C5-A13E4D7448EC}" presName="txThree" presStyleLbl="node3" presStyleIdx="0" presStyleCnt="5">
        <dgm:presLayoutVars>
          <dgm:chPref val="3"/>
        </dgm:presLayoutVars>
      </dgm:prSet>
      <dgm:spPr/>
      <dgm:t>
        <a:bodyPr/>
        <a:lstStyle/>
        <a:p>
          <a:endParaRPr lang="en-US"/>
        </a:p>
      </dgm:t>
    </dgm:pt>
    <dgm:pt modelId="{00FFBBFE-88B6-9B4A-BF9C-128E4248BAE2}" type="pres">
      <dgm:prSet presAssocID="{94D61C5A-1836-0A41-B4C5-A13E4D7448EC}" presName="parTransThree" presStyleCnt="0"/>
      <dgm:spPr/>
    </dgm:pt>
    <dgm:pt modelId="{68CF5249-16BC-F04A-A74A-9FDA1475F725}" type="pres">
      <dgm:prSet presAssocID="{94D61C5A-1836-0A41-B4C5-A13E4D7448EC}" presName="horzThree" presStyleCnt="0"/>
      <dgm:spPr/>
    </dgm:pt>
    <dgm:pt modelId="{F595F3DB-2599-A243-97B6-E9CC8F3BC815}" type="pres">
      <dgm:prSet presAssocID="{D4131F69-D2C9-3E42-9AF1-E8981970E0CB}" presName="vertFour" presStyleCnt="0">
        <dgm:presLayoutVars>
          <dgm:chPref val="3"/>
        </dgm:presLayoutVars>
      </dgm:prSet>
      <dgm:spPr/>
    </dgm:pt>
    <dgm:pt modelId="{24D0C808-E3CE-454A-AE66-1EF127A23688}" type="pres">
      <dgm:prSet presAssocID="{D4131F69-D2C9-3E42-9AF1-E8981970E0CB}" presName="txFour" presStyleLbl="node4" presStyleIdx="0" presStyleCnt="5">
        <dgm:presLayoutVars>
          <dgm:chPref val="3"/>
        </dgm:presLayoutVars>
      </dgm:prSet>
      <dgm:spPr/>
      <dgm:t>
        <a:bodyPr/>
        <a:lstStyle/>
        <a:p>
          <a:endParaRPr lang="en-US"/>
        </a:p>
      </dgm:t>
    </dgm:pt>
    <dgm:pt modelId="{5A4F38CC-483F-3A42-AAAD-5A3E71528EB3}" type="pres">
      <dgm:prSet presAssocID="{D4131F69-D2C9-3E42-9AF1-E8981970E0CB}" presName="horzFour" presStyleCnt="0"/>
      <dgm:spPr/>
    </dgm:pt>
    <dgm:pt modelId="{66272719-AB74-2144-A0D7-975FD1F4BBD8}" type="pres">
      <dgm:prSet presAssocID="{087CB300-4CCE-CB47-8CE1-D6C5668BC6CB}" presName="sibSpaceThree" presStyleCnt="0"/>
      <dgm:spPr/>
    </dgm:pt>
    <dgm:pt modelId="{37383446-E589-D340-8C4B-166318EA7AD9}" type="pres">
      <dgm:prSet presAssocID="{2400B11B-1412-F647-9173-B6308FCE0E3B}" presName="vertThree" presStyleCnt="0"/>
      <dgm:spPr/>
    </dgm:pt>
    <dgm:pt modelId="{C31A1FA7-7E69-9243-AEA0-67A9E5BB9BAD}" type="pres">
      <dgm:prSet presAssocID="{2400B11B-1412-F647-9173-B6308FCE0E3B}" presName="txThree" presStyleLbl="node3" presStyleIdx="1" presStyleCnt="5">
        <dgm:presLayoutVars>
          <dgm:chPref val="3"/>
        </dgm:presLayoutVars>
      </dgm:prSet>
      <dgm:spPr/>
      <dgm:t>
        <a:bodyPr/>
        <a:lstStyle/>
        <a:p>
          <a:endParaRPr lang="en-US"/>
        </a:p>
      </dgm:t>
    </dgm:pt>
    <dgm:pt modelId="{71A42131-B899-F84B-96A2-F9EB545C5824}" type="pres">
      <dgm:prSet presAssocID="{2400B11B-1412-F647-9173-B6308FCE0E3B}" presName="parTransThree" presStyleCnt="0"/>
      <dgm:spPr/>
    </dgm:pt>
    <dgm:pt modelId="{89517310-4271-5749-866C-FD57E8BD963A}" type="pres">
      <dgm:prSet presAssocID="{2400B11B-1412-F647-9173-B6308FCE0E3B}" presName="horzThree" presStyleCnt="0"/>
      <dgm:spPr/>
    </dgm:pt>
    <dgm:pt modelId="{51AB335F-1E83-BA4F-8350-37F1B6C6D7BF}" type="pres">
      <dgm:prSet presAssocID="{1FA4324A-0E6D-7A49-A4FE-73B5C8A0FFCC}" presName="vertFour" presStyleCnt="0">
        <dgm:presLayoutVars>
          <dgm:chPref val="3"/>
        </dgm:presLayoutVars>
      </dgm:prSet>
      <dgm:spPr/>
    </dgm:pt>
    <dgm:pt modelId="{4A4ED57F-A32F-C44C-A81B-F2E16B627A40}" type="pres">
      <dgm:prSet presAssocID="{1FA4324A-0E6D-7A49-A4FE-73B5C8A0FFCC}" presName="txFour" presStyleLbl="node4" presStyleIdx="1" presStyleCnt="5">
        <dgm:presLayoutVars>
          <dgm:chPref val="3"/>
        </dgm:presLayoutVars>
      </dgm:prSet>
      <dgm:spPr/>
      <dgm:t>
        <a:bodyPr/>
        <a:lstStyle/>
        <a:p>
          <a:endParaRPr lang="en-US"/>
        </a:p>
      </dgm:t>
    </dgm:pt>
    <dgm:pt modelId="{86B6B6BC-AD7B-9741-B4C3-9F3A1F0C3682}" type="pres">
      <dgm:prSet presAssocID="{1FA4324A-0E6D-7A49-A4FE-73B5C8A0FFCC}" presName="horzFour" presStyleCnt="0"/>
      <dgm:spPr/>
    </dgm:pt>
    <dgm:pt modelId="{01FA34F4-2162-E348-8B00-5E07F0793C52}" type="pres">
      <dgm:prSet presAssocID="{C4602479-6B80-814F-94A2-87AFBA14D170}" presName="sibSpaceThree" presStyleCnt="0"/>
      <dgm:spPr/>
    </dgm:pt>
    <dgm:pt modelId="{B4E5A280-FDC3-F940-A0FD-32307D53544D}" type="pres">
      <dgm:prSet presAssocID="{48B04775-4DC2-8340-89DC-0FF8E223D45D}" presName="vertThree" presStyleCnt="0"/>
      <dgm:spPr/>
    </dgm:pt>
    <dgm:pt modelId="{62385A29-8562-4747-91B9-891FD883489F}" type="pres">
      <dgm:prSet presAssocID="{48B04775-4DC2-8340-89DC-0FF8E223D45D}" presName="txThree" presStyleLbl="node3" presStyleIdx="2" presStyleCnt="5">
        <dgm:presLayoutVars>
          <dgm:chPref val="3"/>
        </dgm:presLayoutVars>
      </dgm:prSet>
      <dgm:spPr/>
      <dgm:t>
        <a:bodyPr/>
        <a:lstStyle/>
        <a:p>
          <a:endParaRPr lang="en-US"/>
        </a:p>
      </dgm:t>
    </dgm:pt>
    <dgm:pt modelId="{C6DA5957-EC57-2D4D-B228-A52B0D2D14A3}" type="pres">
      <dgm:prSet presAssocID="{48B04775-4DC2-8340-89DC-0FF8E223D45D}" presName="parTransThree" presStyleCnt="0"/>
      <dgm:spPr/>
    </dgm:pt>
    <dgm:pt modelId="{39D189D3-4D8A-584D-9708-DF6160173625}" type="pres">
      <dgm:prSet presAssocID="{48B04775-4DC2-8340-89DC-0FF8E223D45D}" presName="horzThree" presStyleCnt="0"/>
      <dgm:spPr/>
    </dgm:pt>
    <dgm:pt modelId="{31F42241-646B-D042-B10F-896222D6E77E}" type="pres">
      <dgm:prSet presAssocID="{8FFE748F-8735-0845-8987-8774A8074CAA}" presName="vertFour" presStyleCnt="0">
        <dgm:presLayoutVars>
          <dgm:chPref val="3"/>
        </dgm:presLayoutVars>
      </dgm:prSet>
      <dgm:spPr/>
    </dgm:pt>
    <dgm:pt modelId="{8FCCCCF6-9CFE-A441-BAAB-1A15DC917619}" type="pres">
      <dgm:prSet presAssocID="{8FFE748F-8735-0845-8987-8774A8074CAA}" presName="txFour" presStyleLbl="node4" presStyleIdx="2" presStyleCnt="5">
        <dgm:presLayoutVars>
          <dgm:chPref val="3"/>
        </dgm:presLayoutVars>
      </dgm:prSet>
      <dgm:spPr/>
      <dgm:t>
        <a:bodyPr/>
        <a:lstStyle/>
        <a:p>
          <a:endParaRPr lang="en-US"/>
        </a:p>
      </dgm:t>
    </dgm:pt>
    <dgm:pt modelId="{2AD9DE89-44B5-A948-9458-D88644F66916}" type="pres">
      <dgm:prSet presAssocID="{8FFE748F-8735-0845-8987-8774A8074CAA}" presName="horzFour" presStyleCnt="0"/>
      <dgm:spPr/>
    </dgm:pt>
    <dgm:pt modelId="{C7A00868-DAF2-ED44-AE0D-3B1366778BF7}" type="pres">
      <dgm:prSet presAssocID="{9E8768AC-A07D-7145-BEED-81B0392B8CFC}" presName="sibSpaceThree" presStyleCnt="0"/>
      <dgm:spPr/>
    </dgm:pt>
    <dgm:pt modelId="{9E4DA04A-CFC7-7F43-8859-56806DAA6916}" type="pres">
      <dgm:prSet presAssocID="{619BD127-77DE-2846-9D30-5A6C6DAEC759}" presName="vertThree" presStyleCnt="0"/>
      <dgm:spPr/>
    </dgm:pt>
    <dgm:pt modelId="{878F395F-ADAB-4646-AF45-0820537C45CD}" type="pres">
      <dgm:prSet presAssocID="{619BD127-77DE-2846-9D30-5A6C6DAEC759}" presName="txThree" presStyleLbl="node3" presStyleIdx="3" presStyleCnt="5">
        <dgm:presLayoutVars>
          <dgm:chPref val="3"/>
        </dgm:presLayoutVars>
      </dgm:prSet>
      <dgm:spPr/>
      <dgm:t>
        <a:bodyPr/>
        <a:lstStyle/>
        <a:p>
          <a:endParaRPr lang="en-US"/>
        </a:p>
      </dgm:t>
    </dgm:pt>
    <dgm:pt modelId="{43980C69-26DF-6244-9838-26ECFE9072CE}" type="pres">
      <dgm:prSet presAssocID="{619BD127-77DE-2846-9D30-5A6C6DAEC759}" presName="parTransThree" presStyleCnt="0"/>
      <dgm:spPr/>
    </dgm:pt>
    <dgm:pt modelId="{5FC56440-4974-0546-B58E-37F6C81F20DC}" type="pres">
      <dgm:prSet presAssocID="{619BD127-77DE-2846-9D30-5A6C6DAEC759}" presName="horzThree" presStyleCnt="0"/>
      <dgm:spPr/>
    </dgm:pt>
    <dgm:pt modelId="{37EE2581-F238-D143-8CB1-4499F9B44A61}" type="pres">
      <dgm:prSet presAssocID="{8D268A1A-13BF-314E-80A6-F6DF40E2B422}" presName="vertFour" presStyleCnt="0">
        <dgm:presLayoutVars>
          <dgm:chPref val="3"/>
        </dgm:presLayoutVars>
      </dgm:prSet>
      <dgm:spPr/>
    </dgm:pt>
    <dgm:pt modelId="{B98D3CC6-4317-3D4F-9A75-90FEF5D64F55}" type="pres">
      <dgm:prSet presAssocID="{8D268A1A-13BF-314E-80A6-F6DF40E2B422}" presName="txFour" presStyleLbl="node4" presStyleIdx="3" presStyleCnt="5">
        <dgm:presLayoutVars>
          <dgm:chPref val="3"/>
        </dgm:presLayoutVars>
      </dgm:prSet>
      <dgm:spPr/>
      <dgm:t>
        <a:bodyPr/>
        <a:lstStyle/>
        <a:p>
          <a:endParaRPr lang="en-US"/>
        </a:p>
      </dgm:t>
    </dgm:pt>
    <dgm:pt modelId="{D6C8EABC-AC8B-D64E-9E16-E1D8D3392B5B}" type="pres">
      <dgm:prSet presAssocID="{8D268A1A-13BF-314E-80A6-F6DF40E2B422}" presName="horzFour" presStyleCnt="0"/>
      <dgm:spPr/>
    </dgm:pt>
    <dgm:pt modelId="{E30C2AE2-8CEA-8448-8952-4BEBEE396204}" type="pres">
      <dgm:prSet presAssocID="{DFE1F7DD-52E0-9A46-AAE3-F53AFA67E751}" presName="sibSpaceThree" presStyleCnt="0"/>
      <dgm:spPr/>
    </dgm:pt>
    <dgm:pt modelId="{440C3324-C9DC-AA4D-B6DD-F6E81A717CDA}" type="pres">
      <dgm:prSet presAssocID="{F08200AB-1294-004F-A68D-C99FB8EBF77D}" presName="vertThree" presStyleCnt="0"/>
      <dgm:spPr/>
    </dgm:pt>
    <dgm:pt modelId="{56C6F693-4573-0842-A80F-3F35B85EEAB8}" type="pres">
      <dgm:prSet presAssocID="{F08200AB-1294-004F-A68D-C99FB8EBF77D}" presName="txThree" presStyleLbl="node3" presStyleIdx="4" presStyleCnt="5">
        <dgm:presLayoutVars>
          <dgm:chPref val="3"/>
        </dgm:presLayoutVars>
      </dgm:prSet>
      <dgm:spPr/>
      <dgm:t>
        <a:bodyPr/>
        <a:lstStyle/>
        <a:p>
          <a:endParaRPr lang="en-US"/>
        </a:p>
      </dgm:t>
    </dgm:pt>
    <dgm:pt modelId="{7AA4F41B-9B19-6445-9A5D-5E89B0E8CF9E}" type="pres">
      <dgm:prSet presAssocID="{F08200AB-1294-004F-A68D-C99FB8EBF77D}" presName="parTransThree" presStyleCnt="0"/>
      <dgm:spPr/>
    </dgm:pt>
    <dgm:pt modelId="{0AA7DBB4-D949-0C48-B3F8-5FBB10C9D1F7}" type="pres">
      <dgm:prSet presAssocID="{F08200AB-1294-004F-A68D-C99FB8EBF77D}" presName="horzThree" presStyleCnt="0"/>
      <dgm:spPr/>
    </dgm:pt>
    <dgm:pt modelId="{964C5A48-029B-8E41-B688-6692289A787E}" type="pres">
      <dgm:prSet presAssocID="{5155F048-7D17-8941-9F09-E3D3ABA2F54A}" presName="vertFour" presStyleCnt="0">
        <dgm:presLayoutVars>
          <dgm:chPref val="3"/>
        </dgm:presLayoutVars>
      </dgm:prSet>
      <dgm:spPr/>
    </dgm:pt>
    <dgm:pt modelId="{215E68DD-EF7F-664C-B30E-F29CDE99445F}" type="pres">
      <dgm:prSet presAssocID="{5155F048-7D17-8941-9F09-E3D3ABA2F54A}" presName="txFour" presStyleLbl="node4" presStyleIdx="4" presStyleCnt="5">
        <dgm:presLayoutVars>
          <dgm:chPref val="3"/>
        </dgm:presLayoutVars>
      </dgm:prSet>
      <dgm:spPr/>
      <dgm:t>
        <a:bodyPr/>
        <a:lstStyle/>
        <a:p>
          <a:endParaRPr lang="en-US"/>
        </a:p>
      </dgm:t>
    </dgm:pt>
    <dgm:pt modelId="{7EBB756B-DAE2-9441-993C-AC44C737A19B}" type="pres">
      <dgm:prSet presAssocID="{5155F048-7D17-8941-9F09-E3D3ABA2F54A}" presName="horzFour" presStyleCnt="0"/>
      <dgm:spPr/>
    </dgm:pt>
  </dgm:ptLst>
  <dgm:cxnLst>
    <dgm:cxn modelId="{8C8A3403-4609-C047-AD46-63A67A6A55D3}" srcId="{2400B11B-1412-F647-9173-B6308FCE0E3B}" destId="{1FA4324A-0E6D-7A49-A4FE-73B5C8A0FFCC}" srcOrd="0" destOrd="0" parTransId="{8BF65E4F-D7B8-734D-96C4-5E005E06623D}" sibTransId="{6941C1B4-9E61-CA45-B431-61BDE4CDDDAA}"/>
    <dgm:cxn modelId="{0B8CEFB7-33E0-CA4F-B22F-8DF7898CD53B}" srcId="{46090E4D-88CF-6945-A188-52E3ADA7C3A7}" destId="{F08200AB-1294-004F-A68D-C99FB8EBF77D}" srcOrd="4" destOrd="0" parTransId="{24295C80-A4F0-BB44-8CD8-1DF47C7ED679}" sibTransId="{8F5240F6-D90E-B24A-90B7-2554D237F772}"/>
    <dgm:cxn modelId="{8494E788-97A6-104F-9A9E-562A122B0F7A}" srcId="{46090E4D-88CF-6945-A188-52E3ADA7C3A7}" destId="{48B04775-4DC2-8340-89DC-0FF8E223D45D}" srcOrd="2" destOrd="0" parTransId="{F1AEDF22-4894-384B-8B44-9B7442F5E678}" sibTransId="{9E8768AC-A07D-7145-BEED-81B0392B8CFC}"/>
    <dgm:cxn modelId="{E8761E4A-424F-4749-B316-478F7A280EB2}" srcId="{94D61C5A-1836-0A41-B4C5-A13E4D7448EC}" destId="{D4131F69-D2C9-3E42-9AF1-E8981970E0CB}" srcOrd="0" destOrd="0" parTransId="{0C9DE790-D018-EF48-93C1-F9626E897104}" sibTransId="{0DDB7295-BB47-AB41-9217-D3EC9379A84F}"/>
    <dgm:cxn modelId="{E8E55365-7CCB-AC49-AA17-F02AACB9E6ED}" type="presOf" srcId="{619BD127-77DE-2846-9D30-5A6C6DAEC759}" destId="{878F395F-ADAB-4646-AF45-0820537C45CD}" srcOrd="0" destOrd="0" presId="urn:microsoft.com/office/officeart/2005/8/layout/hierarchy4"/>
    <dgm:cxn modelId="{46ED5711-7676-0447-8365-CB7CE18B7945}" type="presOf" srcId="{23781C27-423B-4A4E-BD19-0FED6FFACEB3}" destId="{CEA016E4-A97C-7645-877E-AE605C1FD643}" srcOrd="0" destOrd="0" presId="urn:microsoft.com/office/officeart/2005/8/layout/hierarchy4"/>
    <dgm:cxn modelId="{083CF183-5211-514F-B9C1-74C7237D4119}" type="presOf" srcId="{1A2CDC8F-9203-D448-A596-5A4EFF3E3A36}" destId="{0C21AE9A-9419-FF40-8975-25B2B5220909}" srcOrd="0" destOrd="0" presId="urn:microsoft.com/office/officeart/2005/8/layout/hierarchy4"/>
    <dgm:cxn modelId="{9696188A-C8C2-8C42-B6C2-BF8BC5F5B806}" srcId="{619BD127-77DE-2846-9D30-5A6C6DAEC759}" destId="{8D268A1A-13BF-314E-80A6-F6DF40E2B422}" srcOrd="0" destOrd="0" parTransId="{05E35FD6-0153-F749-8295-7C7591B32EAF}" sibTransId="{E57373C8-D047-5646-8BF4-6CDA5A4E23C3}"/>
    <dgm:cxn modelId="{1C310B4D-7B35-764B-BA4E-EA3E7D3F91C1}" type="presOf" srcId="{46090E4D-88CF-6945-A188-52E3ADA7C3A7}" destId="{6926F23B-06E7-4443-939C-A9B94146C550}" srcOrd="0" destOrd="0" presId="urn:microsoft.com/office/officeart/2005/8/layout/hierarchy4"/>
    <dgm:cxn modelId="{4693A452-98DC-B641-9C54-D099E174BE7D}" type="presOf" srcId="{1FA4324A-0E6D-7A49-A4FE-73B5C8A0FFCC}" destId="{4A4ED57F-A32F-C44C-A81B-F2E16B627A40}" srcOrd="0" destOrd="0" presId="urn:microsoft.com/office/officeart/2005/8/layout/hierarchy4"/>
    <dgm:cxn modelId="{78E10336-8DFD-EB46-89FA-2F8C54682344}" type="presOf" srcId="{8FFE748F-8735-0845-8987-8774A8074CAA}" destId="{8FCCCCF6-9CFE-A441-BAAB-1A15DC917619}" srcOrd="0" destOrd="0" presId="urn:microsoft.com/office/officeart/2005/8/layout/hierarchy4"/>
    <dgm:cxn modelId="{57427A4A-A45A-0745-BE16-5FA72FDAD73E}" srcId="{46090E4D-88CF-6945-A188-52E3ADA7C3A7}" destId="{94D61C5A-1836-0A41-B4C5-A13E4D7448EC}" srcOrd="0" destOrd="0" parTransId="{4700F5C9-BB25-CB43-98F0-825CA13B98AC}" sibTransId="{087CB300-4CCE-CB47-8CE1-D6C5668BC6CB}"/>
    <dgm:cxn modelId="{DB3245D7-9F07-7240-8E8D-E75E7A116C3E}" srcId="{1A2CDC8F-9203-D448-A596-5A4EFF3E3A36}" destId="{46090E4D-88CF-6945-A188-52E3ADA7C3A7}" srcOrd="0" destOrd="0" parTransId="{C2FE53BF-F87C-7D4D-B234-F5ECB78553F6}" sibTransId="{56D10C2E-8BA5-A44B-8963-82AE1CDC9438}"/>
    <dgm:cxn modelId="{91C67189-31CD-6F41-BB65-C5A2E3832E98}" srcId="{23781C27-423B-4A4E-BD19-0FED6FFACEB3}" destId="{1A2CDC8F-9203-D448-A596-5A4EFF3E3A36}" srcOrd="0" destOrd="0" parTransId="{908A5ACC-9AFC-FA49-8503-D9E573439265}" sibTransId="{C007A196-2317-6742-9668-09EF86AC62DD}"/>
    <dgm:cxn modelId="{182EC9FF-49C9-9F45-BFAE-3C30DCFAFB90}" type="presOf" srcId="{5155F048-7D17-8941-9F09-E3D3ABA2F54A}" destId="{215E68DD-EF7F-664C-B30E-F29CDE99445F}" srcOrd="0" destOrd="0" presId="urn:microsoft.com/office/officeart/2005/8/layout/hierarchy4"/>
    <dgm:cxn modelId="{D21EB893-665E-4C45-B140-680704C8162C}" srcId="{F08200AB-1294-004F-A68D-C99FB8EBF77D}" destId="{5155F048-7D17-8941-9F09-E3D3ABA2F54A}" srcOrd="0" destOrd="0" parTransId="{630EBDAA-D9A8-A740-A24A-310DDCFA2BB7}" sibTransId="{6EDE44F0-7B4A-9E43-BD68-77929A522FF8}"/>
    <dgm:cxn modelId="{CB408B2C-5E33-CD4C-8BBB-D8D228A69FA4}" type="presOf" srcId="{2400B11B-1412-F647-9173-B6308FCE0E3B}" destId="{C31A1FA7-7E69-9243-AEA0-67A9E5BB9BAD}" srcOrd="0" destOrd="0" presId="urn:microsoft.com/office/officeart/2005/8/layout/hierarchy4"/>
    <dgm:cxn modelId="{A70E855D-2817-844F-A642-0E74FD84D4E9}" srcId="{46090E4D-88CF-6945-A188-52E3ADA7C3A7}" destId="{2400B11B-1412-F647-9173-B6308FCE0E3B}" srcOrd="1" destOrd="0" parTransId="{B21D2AE8-7ECB-C34C-9698-AC8899CF3D95}" sibTransId="{C4602479-6B80-814F-94A2-87AFBA14D170}"/>
    <dgm:cxn modelId="{22C6D2D0-B0EB-4A47-869E-D098D92095E5}" srcId="{46090E4D-88CF-6945-A188-52E3ADA7C3A7}" destId="{619BD127-77DE-2846-9D30-5A6C6DAEC759}" srcOrd="3" destOrd="0" parTransId="{EA6A5D05-D49C-DB4C-9EA2-6503E1F4F068}" sibTransId="{DFE1F7DD-52E0-9A46-AAE3-F53AFA67E751}"/>
    <dgm:cxn modelId="{38076468-2E61-DA43-8262-509FC302B222}" type="presOf" srcId="{8D268A1A-13BF-314E-80A6-F6DF40E2B422}" destId="{B98D3CC6-4317-3D4F-9A75-90FEF5D64F55}" srcOrd="0" destOrd="0" presId="urn:microsoft.com/office/officeart/2005/8/layout/hierarchy4"/>
    <dgm:cxn modelId="{D38EE720-4980-7A42-9AB3-A15A2AA3168E}" type="presOf" srcId="{D4131F69-D2C9-3E42-9AF1-E8981970E0CB}" destId="{24D0C808-E3CE-454A-AE66-1EF127A23688}" srcOrd="0" destOrd="0" presId="urn:microsoft.com/office/officeart/2005/8/layout/hierarchy4"/>
    <dgm:cxn modelId="{FD7485E6-3E73-5040-A696-195EDEE39EE2}" srcId="{48B04775-4DC2-8340-89DC-0FF8E223D45D}" destId="{8FFE748F-8735-0845-8987-8774A8074CAA}" srcOrd="0" destOrd="0" parTransId="{AF65456E-0BFD-0D4E-BC71-4B436FFA31D9}" sibTransId="{76F41962-8B93-FA4C-82AE-24A80A0A81BC}"/>
    <dgm:cxn modelId="{FAE98894-3759-5349-94E8-F07FBA38B047}" type="presOf" srcId="{48B04775-4DC2-8340-89DC-0FF8E223D45D}" destId="{62385A29-8562-4747-91B9-891FD883489F}" srcOrd="0" destOrd="0" presId="urn:microsoft.com/office/officeart/2005/8/layout/hierarchy4"/>
    <dgm:cxn modelId="{665A0515-29B4-E946-9A45-9EBE9A204BFA}" type="presOf" srcId="{F08200AB-1294-004F-A68D-C99FB8EBF77D}" destId="{56C6F693-4573-0842-A80F-3F35B85EEAB8}" srcOrd="0" destOrd="0" presId="urn:microsoft.com/office/officeart/2005/8/layout/hierarchy4"/>
    <dgm:cxn modelId="{7589CA67-AB89-6245-9C41-CA57011550F1}" type="presOf" srcId="{94D61C5A-1836-0A41-B4C5-A13E4D7448EC}" destId="{45FF2B6D-97D0-584A-BF71-B06244BAC2C1}" srcOrd="0" destOrd="0" presId="urn:microsoft.com/office/officeart/2005/8/layout/hierarchy4"/>
    <dgm:cxn modelId="{9452B9D8-515A-C74A-938A-99A31CE3B54F}" type="presParOf" srcId="{CEA016E4-A97C-7645-877E-AE605C1FD643}" destId="{A6654217-D847-384B-9737-BF7EF7FAC321}" srcOrd="0" destOrd="0" presId="urn:microsoft.com/office/officeart/2005/8/layout/hierarchy4"/>
    <dgm:cxn modelId="{588E2A46-F5BD-0643-B6CA-B01908AEEED8}" type="presParOf" srcId="{A6654217-D847-384B-9737-BF7EF7FAC321}" destId="{0C21AE9A-9419-FF40-8975-25B2B5220909}" srcOrd="0" destOrd="0" presId="urn:microsoft.com/office/officeart/2005/8/layout/hierarchy4"/>
    <dgm:cxn modelId="{28609763-580A-B746-8F71-7E4AA78FE4E9}" type="presParOf" srcId="{A6654217-D847-384B-9737-BF7EF7FAC321}" destId="{5F6EBBD3-EF6B-5F46-A3D4-6292D2B98AAC}" srcOrd="1" destOrd="0" presId="urn:microsoft.com/office/officeart/2005/8/layout/hierarchy4"/>
    <dgm:cxn modelId="{C4A8A50C-0E05-CF44-BD61-86CFCF96B70D}" type="presParOf" srcId="{A6654217-D847-384B-9737-BF7EF7FAC321}" destId="{530CAB2B-CDE3-6C4E-B80C-87B34F7492D1}" srcOrd="2" destOrd="0" presId="urn:microsoft.com/office/officeart/2005/8/layout/hierarchy4"/>
    <dgm:cxn modelId="{E6D564EB-8538-8D46-B3E3-494F5AC58FE5}" type="presParOf" srcId="{530CAB2B-CDE3-6C4E-B80C-87B34F7492D1}" destId="{E533DEE6-BEEE-9A4C-ABB7-0DD704ED1D7B}" srcOrd="0" destOrd="0" presId="urn:microsoft.com/office/officeart/2005/8/layout/hierarchy4"/>
    <dgm:cxn modelId="{68C5C954-CBA6-684E-AF3D-F111FD77B3F1}" type="presParOf" srcId="{E533DEE6-BEEE-9A4C-ABB7-0DD704ED1D7B}" destId="{6926F23B-06E7-4443-939C-A9B94146C550}" srcOrd="0" destOrd="0" presId="urn:microsoft.com/office/officeart/2005/8/layout/hierarchy4"/>
    <dgm:cxn modelId="{CE7F6BC0-7FBB-FE44-B11D-84E6679F99E3}" type="presParOf" srcId="{E533DEE6-BEEE-9A4C-ABB7-0DD704ED1D7B}" destId="{A768BF70-71C9-B44B-A450-92FF0EC43271}" srcOrd="1" destOrd="0" presId="urn:microsoft.com/office/officeart/2005/8/layout/hierarchy4"/>
    <dgm:cxn modelId="{426B41F9-57EC-9D4C-9B51-1CEBBE467253}" type="presParOf" srcId="{E533DEE6-BEEE-9A4C-ABB7-0DD704ED1D7B}" destId="{E289AC42-E779-9547-BB9B-CC6D6B939031}" srcOrd="2" destOrd="0" presId="urn:microsoft.com/office/officeart/2005/8/layout/hierarchy4"/>
    <dgm:cxn modelId="{480BC8B9-7F35-1146-93AB-51124563BF79}" type="presParOf" srcId="{E289AC42-E779-9547-BB9B-CC6D6B939031}" destId="{06BEF0EE-C510-6343-8929-5504FBE81AFC}" srcOrd="0" destOrd="0" presId="urn:microsoft.com/office/officeart/2005/8/layout/hierarchy4"/>
    <dgm:cxn modelId="{8DFE80CD-FA6A-2C45-889C-B20CFC9C3145}" type="presParOf" srcId="{06BEF0EE-C510-6343-8929-5504FBE81AFC}" destId="{45FF2B6D-97D0-584A-BF71-B06244BAC2C1}" srcOrd="0" destOrd="0" presId="urn:microsoft.com/office/officeart/2005/8/layout/hierarchy4"/>
    <dgm:cxn modelId="{6B646ADA-0790-574B-B851-35B6AFA3A75E}" type="presParOf" srcId="{06BEF0EE-C510-6343-8929-5504FBE81AFC}" destId="{00FFBBFE-88B6-9B4A-BF9C-128E4248BAE2}" srcOrd="1" destOrd="0" presId="urn:microsoft.com/office/officeart/2005/8/layout/hierarchy4"/>
    <dgm:cxn modelId="{EBC43456-645E-1842-8121-555693832800}" type="presParOf" srcId="{06BEF0EE-C510-6343-8929-5504FBE81AFC}" destId="{68CF5249-16BC-F04A-A74A-9FDA1475F725}" srcOrd="2" destOrd="0" presId="urn:microsoft.com/office/officeart/2005/8/layout/hierarchy4"/>
    <dgm:cxn modelId="{9AB54681-067C-F74A-9C5C-4925F652C0C2}" type="presParOf" srcId="{68CF5249-16BC-F04A-A74A-9FDA1475F725}" destId="{F595F3DB-2599-A243-97B6-E9CC8F3BC815}" srcOrd="0" destOrd="0" presId="urn:microsoft.com/office/officeart/2005/8/layout/hierarchy4"/>
    <dgm:cxn modelId="{484418E3-3D03-1A4B-8079-D4BDCC96DD5F}" type="presParOf" srcId="{F595F3DB-2599-A243-97B6-E9CC8F3BC815}" destId="{24D0C808-E3CE-454A-AE66-1EF127A23688}" srcOrd="0" destOrd="0" presId="urn:microsoft.com/office/officeart/2005/8/layout/hierarchy4"/>
    <dgm:cxn modelId="{9282B37F-BD2E-264C-B97E-1DCACF574CC0}" type="presParOf" srcId="{F595F3DB-2599-A243-97B6-E9CC8F3BC815}" destId="{5A4F38CC-483F-3A42-AAAD-5A3E71528EB3}" srcOrd="1" destOrd="0" presId="urn:microsoft.com/office/officeart/2005/8/layout/hierarchy4"/>
    <dgm:cxn modelId="{4EED92C9-6280-154A-9C8F-7E74B219CBD0}" type="presParOf" srcId="{E289AC42-E779-9547-BB9B-CC6D6B939031}" destId="{66272719-AB74-2144-A0D7-975FD1F4BBD8}" srcOrd="1" destOrd="0" presId="urn:microsoft.com/office/officeart/2005/8/layout/hierarchy4"/>
    <dgm:cxn modelId="{9295BDFB-0BEF-194F-824D-9D9B5D7CA4A3}" type="presParOf" srcId="{E289AC42-E779-9547-BB9B-CC6D6B939031}" destId="{37383446-E589-D340-8C4B-166318EA7AD9}" srcOrd="2" destOrd="0" presId="urn:microsoft.com/office/officeart/2005/8/layout/hierarchy4"/>
    <dgm:cxn modelId="{DEBAC350-C247-CA44-94B9-7C61C532057F}" type="presParOf" srcId="{37383446-E589-D340-8C4B-166318EA7AD9}" destId="{C31A1FA7-7E69-9243-AEA0-67A9E5BB9BAD}" srcOrd="0" destOrd="0" presId="urn:microsoft.com/office/officeart/2005/8/layout/hierarchy4"/>
    <dgm:cxn modelId="{FCB1625B-9DEC-7A41-80A2-B1B96ECF71AF}" type="presParOf" srcId="{37383446-E589-D340-8C4B-166318EA7AD9}" destId="{71A42131-B899-F84B-96A2-F9EB545C5824}" srcOrd="1" destOrd="0" presId="urn:microsoft.com/office/officeart/2005/8/layout/hierarchy4"/>
    <dgm:cxn modelId="{ED9C5ABC-97BA-9249-920A-74CD4E7587D0}" type="presParOf" srcId="{37383446-E589-D340-8C4B-166318EA7AD9}" destId="{89517310-4271-5749-866C-FD57E8BD963A}" srcOrd="2" destOrd="0" presId="urn:microsoft.com/office/officeart/2005/8/layout/hierarchy4"/>
    <dgm:cxn modelId="{796D131D-3F0A-1E4F-B63E-9432F8304BDB}" type="presParOf" srcId="{89517310-4271-5749-866C-FD57E8BD963A}" destId="{51AB335F-1E83-BA4F-8350-37F1B6C6D7BF}" srcOrd="0" destOrd="0" presId="urn:microsoft.com/office/officeart/2005/8/layout/hierarchy4"/>
    <dgm:cxn modelId="{21C40C2C-22B8-0E40-BDAA-3B00E86E0B0C}" type="presParOf" srcId="{51AB335F-1E83-BA4F-8350-37F1B6C6D7BF}" destId="{4A4ED57F-A32F-C44C-A81B-F2E16B627A40}" srcOrd="0" destOrd="0" presId="urn:microsoft.com/office/officeart/2005/8/layout/hierarchy4"/>
    <dgm:cxn modelId="{10AFDE85-928C-244C-936F-65221BAC9D21}" type="presParOf" srcId="{51AB335F-1E83-BA4F-8350-37F1B6C6D7BF}" destId="{86B6B6BC-AD7B-9741-B4C3-9F3A1F0C3682}" srcOrd="1" destOrd="0" presId="urn:microsoft.com/office/officeart/2005/8/layout/hierarchy4"/>
    <dgm:cxn modelId="{27070165-3E92-AE49-B7DC-722441E01CD0}" type="presParOf" srcId="{E289AC42-E779-9547-BB9B-CC6D6B939031}" destId="{01FA34F4-2162-E348-8B00-5E07F0793C52}" srcOrd="3" destOrd="0" presId="urn:microsoft.com/office/officeart/2005/8/layout/hierarchy4"/>
    <dgm:cxn modelId="{2FED3AB0-F27C-4640-9D78-B0EB6F94BDBC}" type="presParOf" srcId="{E289AC42-E779-9547-BB9B-CC6D6B939031}" destId="{B4E5A280-FDC3-F940-A0FD-32307D53544D}" srcOrd="4" destOrd="0" presId="urn:microsoft.com/office/officeart/2005/8/layout/hierarchy4"/>
    <dgm:cxn modelId="{304ED4EF-C483-B448-AF78-8AADEC929781}" type="presParOf" srcId="{B4E5A280-FDC3-F940-A0FD-32307D53544D}" destId="{62385A29-8562-4747-91B9-891FD883489F}" srcOrd="0" destOrd="0" presId="urn:microsoft.com/office/officeart/2005/8/layout/hierarchy4"/>
    <dgm:cxn modelId="{BDBC1CE8-FC29-BA4E-B51F-6607A2106AE1}" type="presParOf" srcId="{B4E5A280-FDC3-F940-A0FD-32307D53544D}" destId="{C6DA5957-EC57-2D4D-B228-A52B0D2D14A3}" srcOrd="1" destOrd="0" presId="urn:microsoft.com/office/officeart/2005/8/layout/hierarchy4"/>
    <dgm:cxn modelId="{524B109B-9182-9B40-B37D-AE1B6950E618}" type="presParOf" srcId="{B4E5A280-FDC3-F940-A0FD-32307D53544D}" destId="{39D189D3-4D8A-584D-9708-DF6160173625}" srcOrd="2" destOrd="0" presId="urn:microsoft.com/office/officeart/2005/8/layout/hierarchy4"/>
    <dgm:cxn modelId="{D14F9EAC-6CA3-0549-BA43-F8BA3AA8ED9D}" type="presParOf" srcId="{39D189D3-4D8A-584D-9708-DF6160173625}" destId="{31F42241-646B-D042-B10F-896222D6E77E}" srcOrd="0" destOrd="0" presId="urn:microsoft.com/office/officeart/2005/8/layout/hierarchy4"/>
    <dgm:cxn modelId="{B62FC4A8-E5F1-3645-AB06-36474A126A78}" type="presParOf" srcId="{31F42241-646B-D042-B10F-896222D6E77E}" destId="{8FCCCCF6-9CFE-A441-BAAB-1A15DC917619}" srcOrd="0" destOrd="0" presId="urn:microsoft.com/office/officeart/2005/8/layout/hierarchy4"/>
    <dgm:cxn modelId="{E1163EC3-8746-9C45-972E-9D21E3B9A3E6}" type="presParOf" srcId="{31F42241-646B-D042-B10F-896222D6E77E}" destId="{2AD9DE89-44B5-A948-9458-D88644F66916}" srcOrd="1" destOrd="0" presId="urn:microsoft.com/office/officeart/2005/8/layout/hierarchy4"/>
    <dgm:cxn modelId="{A1C761D8-8F27-DE4B-8EDB-CADBE12F4FAD}" type="presParOf" srcId="{E289AC42-E779-9547-BB9B-CC6D6B939031}" destId="{C7A00868-DAF2-ED44-AE0D-3B1366778BF7}" srcOrd="5" destOrd="0" presId="urn:microsoft.com/office/officeart/2005/8/layout/hierarchy4"/>
    <dgm:cxn modelId="{8B4C174C-46CD-5849-88C2-E0C6A2BFD513}" type="presParOf" srcId="{E289AC42-E779-9547-BB9B-CC6D6B939031}" destId="{9E4DA04A-CFC7-7F43-8859-56806DAA6916}" srcOrd="6" destOrd="0" presId="urn:microsoft.com/office/officeart/2005/8/layout/hierarchy4"/>
    <dgm:cxn modelId="{505753D2-AE9B-E046-AD17-57FFD256D001}" type="presParOf" srcId="{9E4DA04A-CFC7-7F43-8859-56806DAA6916}" destId="{878F395F-ADAB-4646-AF45-0820537C45CD}" srcOrd="0" destOrd="0" presId="urn:microsoft.com/office/officeart/2005/8/layout/hierarchy4"/>
    <dgm:cxn modelId="{7708608C-3E2A-A049-BE9A-8A8BF8A06DDA}" type="presParOf" srcId="{9E4DA04A-CFC7-7F43-8859-56806DAA6916}" destId="{43980C69-26DF-6244-9838-26ECFE9072CE}" srcOrd="1" destOrd="0" presId="urn:microsoft.com/office/officeart/2005/8/layout/hierarchy4"/>
    <dgm:cxn modelId="{B4B7D477-D240-6744-8050-05E4CF0F2BD9}" type="presParOf" srcId="{9E4DA04A-CFC7-7F43-8859-56806DAA6916}" destId="{5FC56440-4974-0546-B58E-37F6C81F20DC}" srcOrd="2" destOrd="0" presId="urn:microsoft.com/office/officeart/2005/8/layout/hierarchy4"/>
    <dgm:cxn modelId="{68129F77-F4C6-EF46-B68E-A6B6863B6D24}" type="presParOf" srcId="{5FC56440-4974-0546-B58E-37F6C81F20DC}" destId="{37EE2581-F238-D143-8CB1-4499F9B44A61}" srcOrd="0" destOrd="0" presId="urn:microsoft.com/office/officeart/2005/8/layout/hierarchy4"/>
    <dgm:cxn modelId="{092CC7A4-6B1C-8B4D-AD7C-3FFF37035951}" type="presParOf" srcId="{37EE2581-F238-D143-8CB1-4499F9B44A61}" destId="{B98D3CC6-4317-3D4F-9A75-90FEF5D64F55}" srcOrd="0" destOrd="0" presId="urn:microsoft.com/office/officeart/2005/8/layout/hierarchy4"/>
    <dgm:cxn modelId="{646B93DD-8AA8-084D-88A2-DB13606902B3}" type="presParOf" srcId="{37EE2581-F238-D143-8CB1-4499F9B44A61}" destId="{D6C8EABC-AC8B-D64E-9E16-E1D8D3392B5B}" srcOrd="1" destOrd="0" presId="urn:microsoft.com/office/officeart/2005/8/layout/hierarchy4"/>
    <dgm:cxn modelId="{3AF8CC25-2776-F248-B73D-02FDC363DA39}" type="presParOf" srcId="{E289AC42-E779-9547-BB9B-CC6D6B939031}" destId="{E30C2AE2-8CEA-8448-8952-4BEBEE396204}" srcOrd="7" destOrd="0" presId="urn:microsoft.com/office/officeart/2005/8/layout/hierarchy4"/>
    <dgm:cxn modelId="{4633C721-FA54-2141-863D-7711EE001BAA}" type="presParOf" srcId="{E289AC42-E779-9547-BB9B-CC6D6B939031}" destId="{440C3324-C9DC-AA4D-B6DD-F6E81A717CDA}" srcOrd="8" destOrd="0" presId="urn:microsoft.com/office/officeart/2005/8/layout/hierarchy4"/>
    <dgm:cxn modelId="{6647B8EA-01B1-154C-A2A0-3FB81CEC927A}" type="presParOf" srcId="{440C3324-C9DC-AA4D-B6DD-F6E81A717CDA}" destId="{56C6F693-4573-0842-A80F-3F35B85EEAB8}" srcOrd="0" destOrd="0" presId="urn:microsoft.com/office/officeart/2005/8/layout/hierarchy4"/>
    <dgm:cxn modelId="{771A69CE-2E60-644C-9440-52DFA9F7095A}" type="presParOf" srcId="{440C3324-C9DC-AA4D-B6DD-F6E81A717CDA}" destId="{7AA4F41B-9B19-6445-9A5D-5E89B0E8CF9E}" srcOrd="1" destOrd="0" presId="urn:microsoft.com/office/officeart/2005/8/layout/hierarchy4"/>
    <dgm:cxn modelId="{4AB8E200-2160-2048-A32A-B5ECBA73533F}" type="presParOf" srcId="{440C3324-C9DC-AA4D-B6DD-F6E81A717CDA}" destId="{0AA7DBB4-D949-0C48-B3F8-5FBB10C9D1F7}" srcOrd="2" destOrd="0" presId="urn:microsoft.com/office/officeart/2005/8/layout/hierarchy4"/>
    <dgm:cxn modelId="{5423443E-E4D1-2547-926D-C8EBEDBC4613}" type="presParOf" srcId="{0AA7DBB4-D949-0C48-B3F8-5FBB10C9D1F7}" destId="{964C5A48-029B-8E41-B688-6692289A787E}" srcOrd="0" destOrd="0" presId="urn:microsoft.com/office/officeart/2005/8/layout/hierarchy4"/>
    <dgm:cxn modelId="{0D21EBAD-2509-D54D-92DF-568D9F0F6009}" type="presParOf" srcId="{964C5A48-029B-8E41-B688-6692289A787E}" destId="{215E68DD-EF7F-664C-B30E-F29CDE99445F}" srcOrd="0" destOrd="0" presId="urn:microsoft.com/office/officeart/2005/8/layout/hierarchy4"/>
    <dgm:cxn modelId="{FCD84D89-B3DA-994D-80B1-D95125421DCF}" type="presParOf" srcId="{964C5A48-029B-8E41-B688-6692289A787E}" destId="{7EBB756B-DAE2-9441-993C-AC44C737A19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1AE9A-9419-FF40-8975-25B2B5220909}">
      <dsp:nvSpPr>
        <dsp:cNvPr id="0" name=""/>
        <dsp:cNvSpPr/>
      </dsp:nvSpPr>
      <dsp:spPr>
        <a:xfrm>
          <a:off x="2964" y="1813"/>
          <a:ext cx="8242036"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0" tIns="304800" rIns="304800" bIns="304800" numCol="1" spcCol="1270" anchor="ctr" anchorCtr="0">
          <a:noAutofit/>
        </a:bodyPr>
        <a:lstStyle/>
        <a:p>
          <a:pPr lvl="0" algn="ctr" defTabSz="3556000">
            <a:lnSpc>
              <a:spcPct val="90000"/>
            </a:lnSpc>
            <a:spcBef>
              <a:spcPct val="0"/>
            </a:spcBef>
            <a:spcAft>
              <a:spcPct val="35000"/>
            </a:spcAft>
          </a:pPr>
          <a:r>
            <a:rPr lang="en-US" sz="8000" kern="1200" baseline="-25000" dirty="0" smtClean="0"/>
            <a:t>Java, Pascal, FORTRAN, etc.</a:t>
          </a:r>
          <a:endParaRPr lang="en-US" sz="8000" kern="1200" baseline="-25000" dirty="0"/>
        </a:p>
      </dsp:txBody>
      <dsp:txXfrm>
        <a:off x="36630" y="35479"/>
        <a:ext cx="8174704" cy="1082111"/>
      </dsp:txXfrm>
    </dsp:sp>
    <dsp:sp modelId="{6926F23B-06E7-4443-939C-A9B94146C550}">
      <dsp:nvSpPr>
        <dsp:cNvPr id="0" name=""/>
        <dsp:cNvSpPr/>
      </dsp:nvSpPr>
      <dsp:spPr>
        <a:xfrm>
          <a:off x="2964" y="1259061"/>
          <a:ext cx="8242036"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4320" tIns="274320" rIns="274320" bIns="274320" numCol="1" spcCol="1270" anchor="ctr" anchorCtr="0">
          <a:noAutofit/>
        </a:bodyPr>
        <a:lstStyle/>
        <a:p>
          <a:pPr lvl="0" algn="ctr" defTabSz="3200400">
            <a:lnSpc>
              <a:spcPct val="90000"/>
            </a:lnSpc>
            <a:spcBef>
              <a:spcPct val="0"/>
            </a:spcBef>
            <a:spcAft>
              <a:spcPct val="35000"/>
            </a:spcAft>
          </a:pPr>
          <a:r>
            <a:rPr lang="en-US" sz="7200" kern="1200" baseline="-25000" dirty="0" smtClean="0"/>
            <a:t>C (high-level assembly)</a:t>
          </a:r>
          <a:endParaRPr lang="en-US" sz="7200" kern="1200" baseline="-25000" dirty="0"/>
        </a:p>
      </dsp:txBody>
      <dsp:txXfrm>
        <a:off x="36630" y="1292727"/>
        <a:ext cx="8174704" cy="1082111"/>
      </dsp:txXfrm>
    </dsp:sp>
    <dsp:sp modelId="{45FF2B6D-97D0-584A-BF71-B06244BAC2C1}">
      <dsp:nvSpPr>
        <dsp:cNvPr id="0" name=""/>
        <dsp:cNvSpPr/>
      </dsp:nvSpPr>
      <dsp:spPr>
        <a:xfrm>
          <a:off x="2964" y="2516308"/>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baseline="-35000" dirty="0" smtClean="0"/>
            <a:t>VAX</a:t>
          </a:r>
          <a:endParaRPr lang="en-US" sz="6000" kern="1200" baseline="-35000" dirty="0"/>
        </a:p>
      </dsp:txBody>
      <dsp:txXfrm>
        <a:off x="36630" y="2549974"/>
        <a:ext cx="1527489" cy="1082111"/>
      </dsp:txXfrm>
    </dsp:sp>
    <dsp:sp modelId="{24D0C808-E3CE-454A-AE66-1EF127A23688}">
      <dsp:nvSpPr>
        <dsp:cNvPr id="0" name=""/>
        <dsp:cNvSpPr/>
      </dsp:nvSpPr>
      <dsp:spPr>
        <a:xfrm>
          <a:off x="2964" y="3773556"/>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baseline="-25000" dirty="0" smtClean="0"/>
            <a:t>Variable length bit strings</a:t>
          </a:r>
          <a:endParaRPr lang="en-US" sz="3200" kern="1200" baseline="-25000" dirty="0"/>
        </a:p>
      </dsp:txBody>
      <dsp:txXfrm>
        <a:off x="36630" y="3807222"/>
        <a:ext cx="1527489" cy="1082111"/>
      </dsp:txXfrm>
    </dsp:sp>
    <dsp:sp modelId="{C31A1FA7-7E69-9243-AEA0-67A9E5BB9BAD}">
      <dsp:nvSpPr>
        <dsp:cNvPr id="0" name=""/>
        <dsp:cNvSpPr/>
      </dsp:nvSpPr>
      <dsp:spPr>
        <a:xfrm>
          <a:off x="1664767" y="2516308"/>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baseline="-35000" dirty="0" smtClean="0"/>
            <a:t>X86</a:t>
          </a:r>
          <a:endParaRPr lang="en-US" sz="6000" kern="1200" baseline="-35000" dirty="0"/>
        </a:p>
      </dsp:txBody>
      <dsp:txXfrm>
        <a:off x="1698433" y="2549974"/>
        <a:ext cx="1527489" cy="1082111"/>
      </dsp:txXfrm>
    </dsp:sp>
    <dsp:sp modelId="{4A4ED57F-A32F-C44C-A81B-F2E16B627A40}">
      <dsp:nvSpPr>
        <dsp:cNvPr id="0" name=""/>
        <dsp:cNvSpPr/>
      </dsp:nvSpPr>
      <dsp:spPr>
        <a:xfrm>
          <a:off x="1664767" y="3773556"/>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baseline="-25000" dirty="0" smtClean="0"/>
            <a:t>Variable length bit strings</a:t>
          </a:r>
          <a:endParaRPr lang="en-US" sz="3200" kern="1200" baseline="-25000" dirty="0"/>
        </a:p>
      </dsp:txBody>
      <dsp:txXfrm>
        <a:off x="1698433" y="3807222"/>
        <a:ext cx="1527489" cy="1082111"/>
      </dsp:txXfrm>
    </dsp:sp>
    <dsp:sp modelId="{62385A29-8562-4747-91B9-891FD883489F}">
      <dsp:nvSpPr>
        <dsp:cNvPr id="0" name=""/>
        <dsp:cNvSpPr/>
      </dsp:nvSpPr>
      <dsp:spPr>
        <a:xfrm>
          <a:off x="3326571" y="2516308"/>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baseline="-35000" dirty="0" smtClean="0"/>
            <a:t>MIPS</a:t>
          </a:r>
          <a:endParaRPr lang="en-US" sz="6000" kern="1200" baseline="-35000" dirty="0"/>
        </a:p>
      </dsp:txBody>
      <dsp:txXfrm>
        <a:off x="3360237" y="2549974"/>
        <a:ext cx="1527489" cy="1082111"/>
      </dsp:txXfrm>
    </dsp:sp>
    <dsp:sp modelId="{8FCCCCF6-9CFE-A441-BAAB-1A15DC917619}">
      <dsp:nvSpPr>
        <dsp:cNvPr id="0" name=""/>
        <dsp:cNvSpPr/>
      </dsp:nvSpPr>
      <dsp:spPr>
        <a:xfrm>
          <a:off x="3326571" y="3773556"/>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baseline="-25000" dirty="0" smtClean="0"/>
            <a:t>32- &amp; 64-bit strings</a:t>
          </a:r>
          <a:endParaRPr lang="en-US" sz="3200" kern="1200" baseline="-25000" dirty="0"/>
        </a:p>
      </dsp:txBody>
      <dsp:txXfrm>
        <a:off x="3360237" y="3807222"/>
        <a:ext cx="1527489" cy="1082111"/>
      </dsp:txXfrm>
    </dsp:sp>
    <dsp:sp modelId="{878F395F-ADAB-4646-AF45-0820537C45CD}">
      <dsp:nvSpPr>
        <dsp:cNvPr id="0" name=""/>
        <dsp:cNvSpPr/>
      </dsp:nvSpPr>
      <dsp:spPr>
        <a:xfrm>
          <a:off x="4988375" y="2516308"/>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kern="1200" baseline="-35000" dirty="0" smtClean="0"/>
            <a:t>ARM</a:t>
          </a:r>
          <a:endParaRPr lang="en-US" sz="6000" kern="1200" baseline="-35000" dirty="0"/>
        </a:p>
      </dsp:txBody>
      <dsp:txXfrm>
        <a:off x="5022041" y="2549974"/>
        <a:ext cx="1527489" cy="1082111"/>
      </dsp:txXfrm>
    </dsp:sp>
    <dsp:sp modelId="{B98D3CC6-4317-3D4F-9A75-90FEF5D64F55}">
      <dsp:nvSpPr>
        <dsp:cNvPr id="0" name=""/>
        <dsp:cNvSpPr/>
      </dsp:nvSpPr>
      <dsp:spPr>
        <a:xfrm>
          <a:off x="4988375" y="3773556"/>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baseline="-25000" dirty="0" smtClean="0"/>
            <a:t>32- &amp; 64-bit strings</a:t>
          </a:r>
          <a:endParaRPr lang="en-US" sz="3200" kern="1200" baseline="-25000" dirty="0"/>
        </a:p>
      </dsp:txBody>
      <dsp:txXfrm>
        <a:off x="5022041" y="3807222"/>
        <a:ext cx="1527489" cy="1082111"/>
      </dsp:txXfrm>
    </dsp:sp>
    <dsp:sp modelId="{56C6F693-4573-0842-A80F-3F35B85EEAB8}">
      <dsp:nvSpPr>
        <dsp:cNvPr id="0" name=""/>
        <dsp:cNvSpPr/>
      </dsp:nvSpPr>
      <dsp:spPr>
        <a:xfrm>
          <a:off x="6650179" y="2516308"/>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mr-IN" sz="5000" kern="1200" dirty="0" smtClean="0"/>
            <a:t>…</a:t>
          </a:r>
          <a:endParaRPr lang="en-US" sz="5000" kern="1200" dirty="0"/>
        </a:p>
      </dsp:txBody>
      <dsp:txXfrm>
        <a:off x="6683845" y="2549974"/>
        <a:ext cx="1527489" cy="1082111"/>
      </dsp:txXfrm>
    </dsp:sp>
    <dsp:sp modelId="{215E68DD-EF7F-664C-B30E-F29CDE99445F}">
      <dsp:nvSpPr>
        <dsp:cNvPr id="0" name=""/>
        <dsp:cNvSpPr/>
      </dsp:nvSpPr>
      <dsp:spPr>
        <a:xfrm>
          <a:off x="6650179" y="3773556"/>
          <a:ext cx="1594821" cy="1149443"/>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mr-IN" sz="5000" kern="1200" dirty="0" smtClean="0"/>
            <a:t>…</a:t>
          </a:r>
          <a:endParaRPr lang="en-US" sz="5000" kern="1200" dirty="0"/>
        </a:p>
      </dsp:txBody>
      <dsp:txXfrm>
        <a:off x="6683845" y="3807222"/>
        <a:ext cx="1527489" cy="108211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46FA2-1D2A-6549-80D6-0C23207994F6}" type="datetimeFigureOut">
              <a:rPr lang="en-US" smtClean="0"/>
              <a:t>10/5/17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E491D-C553-0E47-B5E2-359F38712AA4}" type="slidenum">
              <a:rPr lang="en-US" smtClean="0"/>
              <a:t>‹#›</a:t>
            </a:fld>
            <a:endParaRPr lang="en-US"/>
          </a:p>
        </p:txBody>
      </p:sp>
    </p:spTree>
    <p:extLst>
      <p:ext uri="{BB962C8B-B14F-4D97-AF65-F5344CB8AC3E}">
        <p14:creationId xmlns:p14="http://schemas.microsoft.com/office/powerpoint/2010/main" val="13866300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a:t>
            </a:fld>
            <a:endParaRPr lang="en-US"/>
          </a:p>
        </p:txBody>
      </p:sp>
    </p:spTree>
    <p:extLst>
      <p:ext uri="{BB962C8B-B14F-4D97-AF65-F5344CB8AC3E}">
        <p14:creationId xmlns:p14="http://schemas.microsoft.com/office/powerpoint/2010/main" val="207289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Thought question</a:t>
            </a:r>
            <a:r>
              <a:rPr lang="en-US" baseline="0" dirty="0" smtClean="0"/>
              <a:t> #7</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6</a:t>
            </a:fld>
            <a:endParaRPr lang="en-US"/>
          </a:p>
        </p:txBody>
      </p:sp>
    </p:spTree>
    <p:extLst>
      <p:ext uri="{BB962C8B-B14F-4D97-AF65-F5344CB8AC3E}">
        <p14:creationId xmlns:p14="http://schemas.microsoft.com/office/powerpoint/2010/main" val="166664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big use for the Offset field.  Other big use is for accessing elements of arrays.  You could say “A program is an array of type instruction (plus any initialized data).”</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12</a:t>
            </a:fld>
            <a:endParaRPr lang="en-US"/>
          </a:p>
        </p:txBody>
      </p:sp>
    </p:spTree>
    <p:extLst>
      <p:ext uri="{BB962C8B-B14F-4D97-AF65-F5344CB8AC3E}">
        <p14:creationId xmlns:p14="http://schemas.microsoft.com/office/powerpoint/2010/main" val="3872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a:t>
            </a:r>
            <a:r>
              <a:rPr lang="en-US" baseline="0" dirty="0" smtClean="0"/>
              <a:t> big use for the Offset field.  Other big use is for accessing elements of arrays.  You could say “A program is an array of type instruction (plus any initialized data).”</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13</a:t>
            </a:fld>
            <a:endParaRPr lang="en-US"/>
          </a:p>
        </p:txBody>
      </p:sp>
    </p:spTree>
    <p:extLst>
      <p:ext uri="{BB962C8B-B14F-4D97-AF65-F5344CB8AC3E}">
        <p14:creationId xmlns:p14="http://schemas.microsoft.com/office/powerpoint/2010/main" val="1321096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Symbol table could have been called</a:t>
            </a:r>
            <a:r>
              <a:rPr lang="en-US" baseline="0" dirty="0" smtClean="0"/>
              <a:t> the </a:t>
            </a:r>
            <a:r>
              <a:rPr lang="en-US" baseline="0" dirty="0" err="1" smtClean="0"/>
              <a:t>lable</a:t>
            </a:r>
            <a:r>
              <a:rPr lang="en-US" baseline="0" dirty="0" smtClean="0"/>
              <a:t> table; perhaps early CS people thought that sounded too silly.</a:t>
            </a:r>
          </a:p>
          <a:p>
            <a:r>
              <a:rPr lang="en-US" baseline="0" dirty="0" smtClean="0"/>
              <a:t>CS is Computer SCIENCE, not Computer Silliness.</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15</a:t>
            </a:fld>
            <a:endParaRPr lang="en-US"/>
          </a:p>
        </p:txBody>
      </p:sp>
    </p:spTree>
    <p:extLst>
      <p:ext uri="{BB962C8B-B14F-4D97-AF65-F5344CB8AC3E}">
        <p14:creationId xmlns:p14="http://schemas.microsoft.com/office/powerpoint/2010/main" val="106293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Assembler does not require</a:t>
            </a:r>
            <a:r>
              <a:rPr lang="en-US" baseline="0" dirty="0" smtClean="0"/>
              <a:t> defining x() before calling it.</a:t>
            </a:r>
          </a:p>
          <a:p>
            <a:r>
              <a:rPr lang="en-US" baseline="0" dirty="0" smtClean="0"/>
              <a:t>The subroutine name is the subroutine starting address.  A name is a pointer.</a:t>
            </a:r>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21</a:t>
            </a:fld>
            <a:endParaRPr lang="en-US"/>
          </a:p>
        </p:txBody>
      </p:sp>
    </p:spTree>
    <p:extLst>
      <p:ext uri="{BB962C8B-B14F-4D97-AF65-F5344CB8AC3E}">
        <p14:creationId xmlns:p14="http://schemas.microsoft.com/office/powerpoint/2010/main" val="682392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8E491D-C553-0E47-B5E2-359F38712AA4}" type="slidenum">
              <a:rPr lang="en-US" smtClean="0"/>
              <a:t>28</a:t>
            </a:fld>
            <a:endParaRPr lang="en-US"/>
          </a:p>
        </p:txBody>
      </p:sp>
    </p:spTree>
    <p:extLst>
      <p:ext uri="{BB962C8B-B14F-4D97-AF65-F5344CB8AC3E}">
        <p14:creationId xmlns:p14="http://schemas.microsoft.com/office/powerpoint/2010/main" val="1195153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8070" name="Rectangle 6"/>
          <p:cNvSpPr>
            <a:spLocks noGrp="1" noChangeArrowheads="1"/>
          </p:cNvSpPr>
          <p:nvPr>
            <p:ph type="subTitle" idx="1"/>
          </p:nvPr>
        </p:nvSpPr>
        <p:spPr>
          <a:xfrm>
            <a:off x="2689440" y="3581400"/>
            <a:ext cx="5235138" cy="1905000"/>
          </a:xfrm>
        </p:spPr>
        <p:txBody>
          <a:bodyPr/>
          <a:lstStyle>
            <a:lvl1pPr marL="0" indent="0">
              <a:buFont typeface="Wingdings" charset="0"/>
              <a:buNone/>
              <a:defRPr sz="2800">
                <a:latin typeface="Palatino"/>
                <a:cs typeface="Palatino"/>
              </a:defRPr>
            </a:lvl1pPr>
          </a:lstStyle>
          <a:p>
            <a:pPr lvl="0"/>
            <a:r>
              <a:rPr lang="en-US" noProof="0" dirty="0" smtClean="0"/>
              <a:t>Click to edit Master subtitle style</a:t>
            </a:r>
          </a:p>
        </p:txBody>
      </p:sp>
      <p:sp>
        <p:nvSpPr>
          <p:cNvPr id="88071" name="Rectangle 7"/>
          <p:cNvSpPr>
            <a:spLocks noGrp="1" noChangeArrowheads="1"/>
          </p:cNvSpPr>
          <p:nvPr>
            <p:ph type="dt" sz="half" idx="2"/>
          </p:nvPr>
        </p:nvSpPr>
        <p:spPr>
          <a:xfrm>
            <a:off x="685800" y="6512284"/>
            <a:ext cx="1966344" cy="193316"/>
          </a:xfrm>
        </p:spPr>
        <p:txBody>
          <a:bodyPr/>
          <a:lstStyle>
            <a:lvl1pPr>
              <a:defRPr/>
            </a:lvl1pPr>
          </a:lstStyle>
          <a:p>
            <a:r>
              <a:rPr lang="en-US" smtClean="0"/>
              <a:t>© 2017 by George B. Adams III</a:t>
            </a:r>
            <a:endParaRPr lang="en-US" dirty="0"/>
          </a:p>
        </p:txBody>
      </p:sp>
      <p:sp>
        <p:nvSpPr>
          <p:cNvPr id="88072" name="Rectangle 8"/>
          <p:cNvSpPr>
            <a:spLocks noGrp="1" noChangeArrowheads="1"/>
          </p:cNvSpPr>
          <p:nvPr>
            <p:ph type="ftr" sz="quarter" idx="3"/>
          </p:nvPr>
        </p:nvSpPr>
        <p:spPr>
          <a:xfrm>
            <a:off x="3124200" y="6248400"/>
            <a:ext cx="2895600" cy="457200"/>
          </a:xfrm>
        </p:spPr>
        <p:txBody>
          <a:bodyPr/>
          <a:lstStyle>
            <a:lvl1pPr>
              <a:defRPr/>
            </a:lvl1pPr>
          </a:lstStyle>
          <a:p>
            <a:endParaRPr lang="en-US">
              <a:solidFill>
                <a:srgbClr val="292929"/>
              </a:solidFill>
            </a:endParaRPr>
          </a:p>
        </p:txBody>
      </p:sp>
      <p:sp>
        <p:nvSpPr>
          <p:cNvPr id="88073" name="Rectangle 9"/>
          <p:cNvSpPr>
            <a:spLocks noGrp="1" noChangeArrowheads="1"/>
          </p:cNvSpPr>
          <p:nvPr>
            <p:ph type="sldNum" sz="quarter" idx="4"/>
          </p:nvPr>
        </p:nvSpPr>
        <p:spPr>
          <a:xfrm>
            <a:off x="6553200" y="6505254"/>
            <a:ext cx="1905000" cy="200346"/>
          </a:xfrm>
        </p:spPr>
        <p:txBody>
          <a:bodyPr/>
          <a:lstStyle>
            <a:lvl1pPr>
              <a:defRPr/>
            </a:lvl1pPr>
          </a:lstStyle>
          <a:p>
            <a:fld id="{4D2D4257-6C15-224C-8DC2-DCD1A34E52A9}" type="slidenum">
              <a:rPr lang="en-US" smtClean="0"/>
              <a:pPr/>
              <a:t>‹#›</a:t>
            </a:fld>
            <a:endParaRPr lang="en-US" dirty="0"/>
          </a:p>
        </p:txBody>
      </p:sp>
      <p:grpSp>
        <p:nvGrpSpPr>
          <p:cNvPr id="88076" name="Group 12"/>
          <p:cNvGrpSpPr>
            <a:grpSpLocks/>
          </p:cNvGrpSpPr>
          <p:nvPr/>
        </p:nvGrpSpPr>
        <p:grpSpPr bwMode="auto">
          <a:xfrm>
            <a:off x="0" y="914400"/>
            <a:ext cx="8686800" cy="2514600"/>
            <a:chOff x="0" y="576"/>
            <a:chExt cx="5472" cy="1584"/>
          </a:xfrm>
        </p:grpSpPr>
        <p:sp>
          <p:nvSpPr>
            <p:cNvPr id="88066" name="Oval 2"/>
            <p:cNvSpPr>
              <a:spLocks noChangeArrowheads="1"/>
            </p:cNvSpPr>
            <p:nvPr/>
          </p:nvSpPr>
          <p:spPr bwMode="auto">
            <a:xfrm>
              <a:off x="144" y="576"/>
              <a:ext cx="1584" cy="1584"/>
            </a:xfrm>
            <a:prstGeom prst="ellipse">
              <a:avLst/>
            </a:prstGeom>
            <a:noFill/>
            <a:ln w="12700">
              <a:solidFill>
                <a:schemeClr val="accent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a:solidFill>
                  <a:srgbClr val="292929"/>
                </a:solidFill>
                <a:latin typeface="Arial" charset="0"/>
                <a:ea typeface="ＭＳ Ｐゴシック" charset="0"/>
              </a:endParaRPr>
            </a:p>
          </p:txBody>
        </p:sp>
        <p:sp>
          <p:nvSpPr>
            <p:cNvPr id="88067" name="Rectangle 3"/>
            <p:cNvSpPr>
              <a:spLocks noChangeArrowheads="1"/>
            </p:cNvSpPr>
            <p:nvPr/>
          </p:nvSpPr>
          <p:spPr bwMode="hidden">
            <a:xfrm>
              <a:off x="0" y="1056"/>
              <a:ext cx="2976" cy="72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8068" name="Rectangle 4"/>
            <p:cNvSpPr>
              <a:spLocks noChangeArrowheads="1"/>
            </p:cNvSpPr>
            <p:nvPr/>
          </p:nvSpPr>
          <p:spPr bwMode="hidden">
            <a:xfrm>
              <a:off x="2496" y="1056"/>
              <a:ext cx="2976" cy="72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grpSp>
      <p:sp>
        <p:nvSpPr>
          <p:cNvPr id="88069" name="Rectangle 5"/>
          <p:cNvSpPr>
            <a:spLocks noGrp="1" noChangeArrowheads="1"/>
          </p:cNvSpPr>
          <p:nvPr>
            <p:ph type="ctrTitle"/>
          </p:nvPr>
        </p:nvSpPr>
        <p:spPr>
          <a:xfrm>
            <a:off x="838200" y="1443038"/>
            <a:ext cx="7086600" cy="1600200"/>
          </a:xfrm>
        </p:spPr>
        <p:txBody>
          <a:bodyPr anchor="ctr"/>
          <a:lstStyle>
            <a:lvl1pPr>
              <a:defRPr/>
            </a:lvl1pPr>
          </a:lstStyle>
          <a:p>
            <a:pPr lvl="0"/>
            <a:r>
              <a:rPr lang="en-US" noProof="0"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8D8F17C3-15C2-DE46-A6A4-6FC2E4FFC645}" type="slidenum">
              <a:rPr lang="en-US"/>
              <a:pPr/>
              <a:t>‹#›</a:t>
            </a:fld>
            <a:endParaRPr lang="en-US"/>
          </a:p>
        </p:txBody>
      </p:sp>
    </p:spTree>
    <p:extLst>
      <p:ext uri="{BB962C8B-B14F-4D97-AF65-F5344CB8AC3E}">
        <p14:creationId xmlns:p14="http://schemas.microsoft.com/office/powerpoint/2010/main" val="2720872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96838"/>
            <a:ext cx="1919287" cy="59991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31863" y="96838"/>
            <a:ext cx="5607050" cy="59991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18171EFE-CF74-014A-B355-1FE784D8A8B9}" type="slidenum">
              <a:rPr lang="en-US"/>
              <a:pPr/>
              <a:t>‹#›</a:t>
            </a:fld>
            <a:endParaRPr lang="en-US"/>
          </a:p>
        </p:txBody>
      </p:sp>
    </p:spTree>
    <p:extLst>
      <p:ext uri="{BB962C8B-B14F-4D97-AF65-F5344CB8AC3E}">
        <p14:creationId xmlns:p14="http://schemas.microsoft.com/office/powerpoint/2010/main" val="2892802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F616CA18-62AE-B34C-A151-070DF961BCFA}" type="slidenum">
              <a:rPr lang="en-US"/>
              <a:pPr/>
              <a:t>‹#›</a:t>
            </a:fld>
            <a:endParaRPr lang="en-US"/>
          </a:p>
        </p:txBody>
      </p:sp>
    </p:spTree>
    <p:extLst>
      <p:ext uri="{BB962C8B-B14F-4D97-AF65-F5344CB8AC3E}">
        <p14:creationId xmlns:p14="http://schemas.microsoft.com/office/powerpoint/2010/main" val="17096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 2017 by George B. Adams III</a:t>
            </a:r>
            <a:endParaRPr lang="en-US"/>
          </a:p>
        </p:txBody>
      </p:sp>
      <p:sp>
        <p:nvSpPr>
          <p:cNvPr id="5" name="Footer Placeholder 4"/>
          <p:cNvSpPr>
            <a:spLocks noGrp="1"/>
          </p:cNvSpPr>
          <p:nvPr>
            <p:ph type="ftr" sz="quarter" idx="11"/>
          </p:nvPr>
        </p:nvSpPr>
        <p:spPr/>
        <p:txBody>
          <a:bodyPr/>
          <a:lstStyle>
            <a:lvl1pPr>
              <a:defRPr/>
            </a:lvl1pPr>
          </a:lstStyle>
          <a:p>
            <a:endParaRPr lang="en-US">
              <a:solidFill>
                <a:srgbClr val="292929"/>
              </a:solidFill>
            </a:endParaRPr>
          </a:p>
        </p:txBody>
      </p:sp>
      <p:sp>
        <p:nvSpPr>
          <p:cNvPr id="6" name="Slide Number Placeholder 5"/>
          <p:cNvSpPr>
            <a:spLocks noGrp="1"/>
          </p:cNvSpPr>
          <p:nvPr>
            <p:ph type="sldNum" sz="quarter" idx="12"/>
          </p:nvPr>
        </p:nvSpPr>
        <p:spPr/>
        <p:txBody>
          <a:bodyPr/>
          <a:lstStyle>
            <a:lvl1pPr>
              <a:defRPr/>
            </a:lvl1pPr>
          </a:lstStyle>
          <a:p>
            <a:fld id="{9064F1BF-07F9-B647-8658-AC5FA594FBAA}" type="slidenum">
              <a:rPr lang="en-US"/>
              <a:pPr/>
              <a:t>‹#›</a:t>
            </a:fld>
            <a:endParaRPr lang="en-US"/>
          </a:p>
        </p:txBody>
      </p:sp>
    </p:spTree>
    <p:extLst>
      <p:ext uri="{BB962C8B-B14F-4D97-AF65-F5344CB8AC3E}">
        <p14:creationId xmlns:p14="http://schemas.microsoft.com/office/powerpoint/2010/main" val="355215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6163" y="1981200"/>
            <a:ext cx="3754437"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BA0F5024-359D-6B46-98D1-05D86B9A129A}" type="slidenum">
              <a:rPr lang="en-US"/>
              <a:pPr/>
              <a:t>‹#›</a:t>
            </a:fld>
            <a:endParaRPr lang="en-US"/>
          </a:p>
        </p:txBody>
      </p:sp>
    </p:spTree>
    <p:extLst>
      <p:ext uri="{BB962C8B-B14F-4D97-AF65-F5344CB8AC3E}">
        <p14:creationId xmlns:p14="http://schemas.microsoft.com/office/powerpoint/2010/main" val="301337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 2017 by George B. Adams III</a:t>
            </a:r>
            <a:endParaRPr lang="en-US"/>
          </a:p>
        </p:txBody>
      </p:sp>
      <p:sp>
        <p:nvSpPr>
          <p:cNvPr id="8" name="Footer Placeholder 7"/>
          <p:cNvSpPr>
            <a:spLocks noGrp="1"/>
          </p:cNvSpPr>
          <p:nvPr>
            <p:ph type="ftr" sz="quarter" idx="11"/>
          </p:nvPr>
        </p:nvSpPr>
        <p:spPr/>
        <p:txBody>
          <a:bodyPr/>
          <a:lstStyle>
            <a:lvl1pPr>
              <a:defRPr/>
            </a:lvl1pPr>
          </a:lstStyle>
          <a:p>
            <a:endParaRPr lang="en-US">
              <a:solidFill>
                <a:srgbClr val="292929"/>
              </a:solidFill>
            </a:endParaRPr>
          </a:p>
        </p:txBody>
      </p:sp>
      <p:sp>
        <p:nvSpPr>
          <p:cNvPr id="9" name="Slide Number Placeholder 8"/>
          <p:cNvSpPr>
            <a:spLocks noGrp="1"/>
          </p:cNvSpPr>
          <p:nvPr>
            <p:ph type="sldNum" sz="quarter" idx="12"/>
          </p:nvPr>
        </p:nvSpPr>
        <p:spPr/>
        <p:txBody>
          <a:bodyPr/>
          <a:lstStyle>
            <a:lvl1pPr>
              <a:defRPr/>
            </a:lvl1pPr>
          </a:lstStyle>
          <a:p>
            <a:fld id="{44AAC6A8-8C03-6943-85EF-B4FF116F3551}" type="slidenum">
              <a:rPr lang="en-US"/>
              <a:pPr/>
              <a:t>‹#›</a:t>
            </a:fld>
            <a:endParaRPr lang="en-US"/>
          </a:p>
        </p:txBody>
      </p:sp>
    </p:spTree>
    <p:extLst>
      <p:ext uri="{BB962C8B-B14F-4D97-AF65-F5344CB8AC3E}">
        <p14:creationId xmlns:p14="http://schemas.microsoft.com/office/powerpoint/2010/main" val="184333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 2017 by George B. Adams III</a:t>
            </a:r>
            <a:endParaRPr lang="en-US"/>
          </a:p>
        </p:txBody>
      </p:sp>
      <p:sp>
        <p:nvSpPr>
          <p:cNvPr id="4" name="Footer Placeholder 3"/>
          <p:cNvSpPr>
            <a:spLocks noGrp="1"/>
          </p:cNvSpPr>
          <p:nvPr>
            <p:ph type="ftr" sz="quarter" idx="11"/>
          </p:nvPr>
        </p:nvSpPr>
        <p:spPr/>
        <p:txBody>
          <a:bodyPr/>
          <a:lstStyle>
            <a:lvl1pPr>
              <a:defRPr/>
            </a:lvl1pPr>
          </a:lstStyle>
          <a:p>
            <a:endParaRPr lang="en-US">
              <a:solidFill>
                <a:srgbClr val="292929"/>
              </a:solidFill>
            </a:endParaRPr>
          </a:p>
        </p:txBody>
      </p:sp>
      <p:sp>
        <p:nvSpPr>
          <p:cNvPr id="5" name="Slide Number Placeholder 4"/>
          <p:cNvSpPr>
            <a:spLocks noGrp="1"/>
          </p:cNvSpPr>
          <p:nvPr>
            <p:ph type="sldNum" sz="quarter" idx="12"/>
          </p:nvPr>
        </p:nvSpPr>
        <p:spPr/>
        <p:txBody>
          <a:bodyPr/>
          <a:lstStyle>
            <a:lvl1pPr>
              <a:defRPr/>
            </a:lvl1pPr>
          </a:lstStyle>
          <a:p>
            <a:fld id="{57EC3C6A-BBE0-B94A-B791-E44AA6B2DA5B}" type="slidenum">
              <a:rPr lang="en-US"/>
              <a:pPr/>
              <a:t>‹#›</a:t>
            </a:fld>
            <a:endParaRPr lang="en-US"/>
          </a:p>
        </p:txBody>
      </p:sp>
    </p:spTree>
    <p:extLst>
      <p:ext uri="{BB962C8B-B14F-4D97-AF65-F5344CB8AC3E}">
        <p14:creationId xmlns:p14="http://schemas.microsoft.com/office/powerpoint/2010/main" val="340750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 2017 by George B. Adams III</a:t>
            </a:r>
            <a:endParaRPr lang="en-US"/>
          </a:p>
        </p:txBody>
      </p:sp>
      <p:sp>
        <p:nvSpPr>
          <p:cNvPr id="3" name="Footer Placeholder 2"/>
          <p:cNvSpPr>
            <a:spLocks noGrp="1"/>
          </p:cNvSpPr>
          <p:nvPr>
            <p:ph type="ftr" sz="quarter" idx="11"/>
          </p:nvPr>
        </p:nvSpPr>
        <p:spPr/>
        <p:txBody>
          <a:bodyPr/>
          <a:lstStyle>
            <a:lvl1pPr>
              <a:defRPr/>
            </a:lvl1pPr>
          </a:lstStyle>
          <a:p>
            <a:endParaRPr lang="en-US">
              <a:solidFill>
                <a:srgbClr val="292929"/>
              </a:solidFill>
            </a:endParaRPr>
          </a:p>
        </p:txBody>
      </p:sp>
      <p:sp>
        <p:nvSpPr>
          <p:cNvPr id="4" name="Slide Number Placeholder 3"/>
          <p:cNvSpPr>
            <a:spLocks noGrp="1"/>
          </p:cNvSpPr>
          <p:nvPr>
            <p:ph type="sldNum" sz="quarter" idx="12"/>
          </p:nvPr>
        </p:nvSpPr>
        <p:spPr/>
        <p:txBody>
          <a:bodyPr/>
          <a:lstStyle>
            <a:lvl1pPr>
              <a:defRPr/>
            </a:lvl1pPr>
          </a:lstStyle>
          <a:p>
            <a:fld id="{01BC6648-A2D1-2B45-B1A1-07A4BC236D8A}" type="slidenum">
              <a:rPr lang="en-US"/>
              <a:pPr/>
              <a:t>‹#›</a:t>
            </a:fld>
            <a:endParaRPr lang="en-US"/>
          </a:p>
        </p:txBody>
      </p:sp>
    </p:spTree>
    <p:extLst>
      <p:ext uri="{BB962C8B-B14F-4D97-AF65-F5344CB8AC3E}">
        <p14:creationId xmlns:p14="http://schemas.microsoft.com/office/powerpoint/2010/main" val="242153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C7FE9F4B-0DFF-E349-9FC8-2EF87F8443D2}" type="slidenum">
              <a:rPr lang="en-US"/>
              <a:pPr/>
              <a:t>‹#›</a:t>
            </a:fld>
            <a:endParaRPr lang="en-US"/>
          </a:p>
        </p:txBody>
      </p:sp>
    </p:spTree>
    <p:extLst>
      <p:ext uri="{BB962C8B-B14F-4D97-AF65-F5344CB8AC3E}">
        <p14:creationId xmlns:p14="http://schemas.microsoft.com/office/powerpoint/2010/main" val="18981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 2017 by George B. Adams III</a:t>
            </a:r>
            <a:endParaRPr lang="en-US"/>
          </a:p>
        </p:txBody>
      </p:sp>
      <p:sp>
        <p:nvSpPr>
          <p:cNvPr id="6" name="Footer Placeholder 5"/>
          <p:cNvSpPr>
            <a:spLocks noGrp="1"/>
          </p:cNvSpPr>
          <p:nvPr>
            <p:ph type="ftr" sz="quarter" idx="11"/>
          </p:nvPr>
        </p:nvSpPr>
        <p:spPr/>
        <p:txBody>
          <a:bodyPr/>
          <a:lstStyle>
            <a:lvl1pPr>
              <a:defRPr/>
            </a:lvl1pPr>
          </a:lstStyle>
          <a:p>
            <a:endParaRPr lang="en-US">
              <a:solidFill>
                <a:srgbClr val="292929"/>
              </a:solidFill>
            </a:endParaRPr>
          </a:p>
        </p:txBody>
      </p:sp>
      <p:sp>
        <p:nvSpPr>
          <p:cNvPr id="7" name="Slide Number Placeholder 6"/>
          <p:cNvSpPr>
            <a:spLocks noGrp="1"/>
          </p:cNvSpPr>
          <p:nvPr>
            <p:ph type="sldNum" sz="quarter" idx="12"/>
          </p:nvPr>
        </p:nvSpPr>
        <p:spPr/>
        <p:txBody>
          <a:bodyPr/>
          <a:lstStyle>
            <a:lvl1pPr>
              <a:defRPr/>
            </a:lvl1pPr>
          </a:lstStyle>
          <a:p>
            <a:fld id="{331A1627-C93F-144E-9BE4-AD3FCD384D73}" type="slidenum">
              <a:rPr lang="en-US"/>
              <a:pPr/>
              <a:t>‹#›</a:t>
            </a:fld>
            <a:endParaRPr lang="en-US"/>
          </a:p>
        </p:txBody>
      </p:sp>
    </p:spTree>
    <p:extLst>
      <p:ext uri="{BB962C8B-B14F-4D97-AF65-F5344CB8AC3E}">
        <p14:creationId xmlns:p14="http://schemas.microsoft.com/office/powerpoint/2010/main" val="5157559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0" y="961470"/>
            <a:ext cx="2133600" cy="101600"/>
          </a:xfrm>
          <a:prstGeom prst="rect">
            <a:avLst/>
          </a:prstGeom>
          <a:solidFill>
            <a:schemeClr val="accent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3" name="Rectangle 3"/>
          <p:cNvSpPr>
            <a:spLocks noChangeArrowheads="1"/>
          </p:cNvSpPr>
          <p:nvPr/>
        </p:nvSpPr>
        <p:spPr bwMode="auto">
          <a:xfrm>
            <a:off x="1447794" y="962950"/>
            <a:ext cx="7239000" cy="101600"/>
          </a:xfrm>
          <a:prstGeom prst="rect">
            <a:avLst/>
          </a:prstGeom>
          <a:gradFill rotWithShape="0">
            <a:gsLst>
              <a:gs pos="0">
                <a:schemeClr val="accent2"/>
              </a:gs>
              <a:gs pos="100000">
                <a:schemeClr val="bg1"/>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defTabSz="914400" fontAlgn="base">
              <a:spcBef>
                <a:spcPct val="0"/>
              </a:spcBef>
              <a:spcAft>
                <a:spcPct val="0"/>
              </a:spcAft>
            </a:pPr>
            <a:endParaRPr lang="en-US" sz="2400">
              <a:solidFill>
                <a:srgbClr val="292929"/>
              </a:solidFill>
              <a:latin typeface="Times New Roman" charset="0"/>
              <a:ea typeface="ＭＳ Ｐゴシック" charset="0"/>
            </a:endParaRPr>
          </a:p>
        </p:txBody>
      </p:sp>
      <p:sp>
        <p:nvSpPr>
          <p:cNvPr id="87044" name="Rectangle 4"/>
          <p:cNvSpPr>
            <a:spLocks noGrp="1" noChangeArrowheads="1"/>
          </p:cNvSpPr>
          <p:nvPr>
            <p:ph type="title"/>
          </p:nvPr>
        </p:nvSpPr>
        <p:spPr bwMode="auto">
          <a:xfrm>
            <a:off x="486830" y="96839"/>
            <a:ext cx="8240861" cy="74519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endParaRPr lang="en-US" dirty="0"/>
          </a:p>
        </p:txBody>
      </p:sp>
      <p:sp>
        <p:nvSpPr>
          <p:cNvPr id="87045" name="Rectangle 5"/>
          <p:cNvSpPr>
            <a:spLocks noGrp="1" noChangeArrowheads="1"/>
          </p:cNvSpPr>
          <p:nvPr>
            <p:ph type="body" idx="1"/>
          </p:nvPr>
        </p:nvSpPr>
        <p:spPr bwMode="auto">
          <a:xfrm>
            <a:off x="486830" y="1171186"/>
            <a:ext cx="8247965" cy="4924814"/>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7046" name="Rectangle 6"/>
          <p:cNvSpPr>
            <a:spLocks noGrp="1" noChangeArrowheads="1"/>
          </p:cNvSpPr>
          <p:nvPr>
            <p:ph type="dt" sz="half" idx="2"/>
          </p:nvPr>
        </p:nvSpPr>
        <p:spPr bwMode="auto">
          <a:xfrm>
            <a:off x="487570" y="6505254"/>
            <a:ext cx="1986676"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solidFill>
                  <a:srgbClr val="664D00"/>
                </a:solidFill>
              </a:defRPr>
            </a:lvl1pPr>
          </a:lstStyle>
          <a:p>
            <a:pPr defTabSz="914400" fontAlgn="base">
              <a:spcBef>
                <a:spcPct val="0"/>
              </a:spcBef>
              <a:spcAft>
                <a:spcPct val="0"/>
              </a:spcAft>
            </a:pPr>
            <a:r>
              <a:rPr lang="en-US" smtClean="0">
                <a:latin typeface="Arial" charset="0"/>
                <a:ea typeface="ＭＳ Ｐゴシック" charset="0"/>
              </a:rPr>
              <a:t>© 2017 by George B. Adams III</a:t>
            </a:r>
            <a:endParaRPr lang="en-US" dirty="0">
              <a:latin typeface="Arial" charset="0"/>
              <a:ea typeface="ＭＳ Ｐゴシック" charset="0"/>
            </a:endParaRPr>
          </a:p>
        </p:txBody>
      </p:sp>
      <p:sp>
        <p:nvSpPr>
          <p:cNvPr id="87047" name="Rectangle 7"/>
          <p:cNvSpPr>
            <a:spLocks noGrp="1" noChangeArrowheads="1"/>
          </p:cNvSpPr>
          <p:nvPr>
            <p:ph type="ftr" sz="quarter" idx="3"/>
          </p:nvPr>
        </p:nvSpPr>
        <p:spPr bwMode="auto">
          <a:xfrm>
            <a:off x="3352800" y="6248400"/>
            <a:ext cx="2895600" cy="457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pPr defTabSz="914400" fontAlgn="base">
              <a:spcBef>
                <a:spcPct val="0"/>
              </a:spcBef>
              <a:spcAft>
                <a:spcPct val="0"/>
              </a:spcAft>
            </a:pPr>
            <a:endParaRPr lang="en-US" dirty="0">
              <a:solidFill>
                <a:srgbClr val="292929"/>
              </a:solidFill>
              <a:latin typeface="Arial" charset="0"/>
              <a:ea typeface="ＭＳ Ｐゴシック" charset="0"/>
            </a:endParaRPr>
          </a:p>
        </p:txBody>
      </p:sp>
      <p:sp>
        <p:nvSpPr>
          <p:cNvPr id="87048" name="Rectangle 8"/>
          <p:cNvSpPr>
            <a:spLocks noGrp="1" noChangeArrowheads="1"/>
          </p:cNvSpPr>
          <p:nvPr>
            <p:ph type="sldNum" sz="quarter" idx="4"/>
          </p:nvPr>
        </p:nvSpPr>
        <p:spPr bwMode="auto">
          <a:xfrm>
            <a:off x="6825522" y="6505254"/>
            <a:ext cx="1905000" cy="193316"/>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solidFill>
                  <a:srgbClr val="664D00"/>
                </a:solidFill>
              </a:defRPr>
            </a:lvl1pPr>
          </a:lstStyle>
          <a:p>
            <a:pPr defTabSz="914400" fontAlgn="base">
              <a:spcBef>
                <a:spcPct val="0"/>
              </a:spcBef>
              <a:spcAft>
                <a:spcPct val="0"/>
              </a:spcAft>
            </a:pPr>
            <a:fld id="{4D326016-910B-5547-A662-1BDDCCEB8203}" type="slidenum">
              <a:rPr lang="en-US" smtClean="0">
                <a:latin typeface="Arial" charset="0"/>
                <a:ea typeface="ＭＳ Ｐゴシック" charset="0"/>
              </a:rPr>
              <a:pPr defTabSz="914400" fontAlgn="base">
                <a:spcBef>
                  <a:spcPct val="0"/>
                </a:spcBef>
                <a:spcAft>
                  <a:spcPct val="0"/>
                </a:spcAft>
              </a:pPr>
              <a:t>‹#›</a:t>
            </a:fld>
            <a:endParaRPr lang="en-US" dirty="0">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2"/>
          </a:solidFill>
          <a:latin typeface="Arial" charset="0"/>
          <a:ea typeface="ＭＳ Ｐゴシック" charset="0"/>
        </a:defRPr>
      </a:lvl2pPr>
      <a:lvl3pPr algn="l" rtl="0" eaLnBrk="1" fontAlgn="base" hangingPunct="1">
        <a:spcBef>
          <a:spcPct val="0"/>
        </a:spcBef>
        <a:spcAft>
          <a:spcPct val="0"/>
        </a:spcAft>
        <a:defRPr sz="4000">
          <a:solidFill>
            <a:schemeClr val="tx2"/>
          </a:solidFill>
          <a:latin typeface="Arial" charset="0"/>
          <a:ea typeface="ＭＳ Ｐゴシック" charset="0"/>
        </a:defRPr>
      </a:lvl3pPr>
      <a:lvl4pPr algn="l" rtl="0" eaLnBrk="1" fontAlgn="base" hangingPunct="1">
        <a:spcBef>
          <a:spcPct val="0"/>
        </a:spcBef>
        <a:spcAft>
          <a:spcPct val="0"/>
        </a:spcAft>
        <a:defRPr sz="4000">
          <a:solidFill>
            <a:schemeClr val="tx2"/>
          </a:solidFill>
          <a:latin typeface="Arial" charset="0"/>
          <a:ea typeface="ＭＳ Ｐゴシック" charset="0"/>
        </a:defRPr>
      </a:lvl4pPr>
      <a:lvl5pPr algn="l" rtl="0" eaLnBrk="1" fontAlgn="base" hangingPunct="1">
        <a:spcBef>
          <a:spcPct val="0"/>
        </a:spcBef>
        <a:spcAft>
          <a:spcPct val="0"/>
        </a:spcAft>
        <a:defRPr sz="4000">
          <a:solidFill>
            <a:schemeClr val="tx2"/>
          </a:solidFill>
          <a:latin typeface="Arial" charset="0"/>
          <a:ea typeface="ＭＳ Ｐゴシック" charset="0"/>
        </a:defRPr>
      </a:lvl5pPr>
      <a:lvl6pPr marL="457200" algn="l" rtl="0" eaLnBrk="1" fontAlgn="base" hangingPunct="1">
        <a:spcBef>
          <a:spcPct val="0"/>
        </a:spcBef>
        <a:spcAft>
          <a:spcPct val="0"/>
        </a:spcAft>
        <a:defRPr sz="4000">
          <a:solidFill>
            <a:schemeClr val="tx2"/>
          </a:solidFill>
          <a:latin typeface="Arial" charset="0"/>
          <a:ea typeface="ＭＳ Ｐゴシック" charset="0"/>
        </a:defRPr>
      </a:lvl6pPr>
      <a:lvl7pPr marL="914400" algn="l" rtl="0" eaLnBrk="1" fontAlgn="base" hangingPunct="1">
        <a:spcBef>
          <a:spcPct val="0"/>
        </a:spcBef>
        <a:spcAft>
          <a:spcPct val="0"/>
        </a:spcAft>
        <a:defRPr sz="4000">
          <a:solidFill>
            <a:schemeClr val="tx2"/>
          </a:solidFill>
          <a:latin typeface="Arial" charset="0"/>
          <a:ea typeface="ＭＳ Ｐゴシック" charset="0"/>
        </a:defRPr>
      </a:lvl7pPr>
      <a:lvl8pPr marL="1371600" algn="l" rtl="0" eaLnBrk="1" fontAlgn="base" hangingPunct="1">
        <a:spcBef>
          <a:spcPct val="0"/>
        </a:spcBef>
        <a:spcAft>
          <a:spcPct val="0"/>
        </a:spcAft>
        <a:defRPr sz="4000">
          <a:solidFill>
            <a:schemeClr val="tx2"/>
          </a:solidFill>
          <a:latin typeface="Arial" charset="0"/>
          <a:ea typeface="ＭＳ Ｐゴシック" charset="0"/>
        </a:defRPr>
      </a:lvl8pPr>
      <a:lvl9pPr marL="1828800" algn="l" rtl="0" eaLnBrk="1" fontAlgn="base" hangingPunct="1">
        <a:spcBef>
          <a:spcPct val="0"/>
        </a:spcBef>
        <a:spcAft>
          <a:spcPct val="0"/>
        </a:spcAft>
        <a:defRPr sz="4000">
          <a:solidFill>
            <a:schemeClr val="tx2"/>
          </a:solidFill>
          <a:latin typeface="Arial" charset="0"/>
          <a:ea typeface="ＭＳ Ｐゴシック" charset="0"/>
        </a:defRPr>
      </a:lvl9pPr>
    </p:titleStyle>
    <p:bodyStyle>
      <a:lvl1pPr marL="447675" indent="-447675" algn="l" rtl="0" eaLnBrk="1" fontAlgn="base" hangingPunct="1">
        <a:spcBef>
          <a:spcPct val="20000"/>
        </a:spcBef>
        <a:spcAft>
          <a:spcPct val="0"/>
        </a:spcAft>
        <a:buClr>
          <a:schemeClr val="accent1"/>
        </a:buClr>
        <a:buSzPct val="70000"/>
        <a:buFont typeface="Wingdings" charset="0"/>
        <a:buChar char="n"/>
        <a:defRPr sz="3200">
          <a:solidFill>
            <a:schemeClr val="tx1"/>
          </a:solidFill>
          <a:latin typeface="+mn-lt"/>
          <a:ea typeface="+mn-ea"/>
          <a:cs typeface="+mn-cs"/>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4"/>
            <a:ext cx="7721600" cy="1415900"/>
          </a:xfrm>
        </p:spPr>
        <p:txBody>
          <a:bodyPr/>
          <a:lstStyle/>
          <a:p>
            <a:pPr>
              <a:lnSpc>
                <a:spcPct val="80000"/>
              </a:lnSpc>
            </a:pPr>
            <a:r>
              <a:rPr lang="en-US" sz="2200" dirty="0" smtClean="0"/>
              <a:t>						2017.09.29</a:t>
            </a:r>
            <a:br>
              <a:rPr lang="en-US" sz="2200" dirty="0" smtClean="0"/>
            </a:br>
            <a:endParaRPr lang="en-US" sz="2200" dirty="0" smtClean="0"/>
          </a:p>
          <a:p>
            <a:r>
              <a:rPr lang="en-US" sz="2200" dirty="0" smtClean="0"/>
              <a:t>The three most terrifying words to parents of a young child very late the day before a major gift-giving event?   				</a:t>
            </a:r>
            <a:br>
              <a:rPr lang="en-US" sz="2200" dirty="0" smtClean="0"/>
            </a:br>
            <a:endParaRPr lang="en-US" sz="2200" dirty="0" smtClean="0"/>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a:t>
            </a:fld>
            <a:endParaRPr lang="en-US" dirty="0"/>
          </a:p>
        </p:txBody>
      </p:sp>
      <p:sp>
        <p:nvSpPr>
          <p:cNvPr id="6" name="Title 5"/>
          <p:cNvSpPr>
            <a:spLocks noGrp="1"/>
          </p:cNvSpPr>
          <p:nvPr>
            <p:ph type="ctrTitle"/>
          </p:nvPr>
        </p:nvSpPr>
        <p:spPr>
          <a:xfrm>
            <a:off x="447440" y="1443038"/>
            <a:ext cx="8305800" cy="1600200"/>
          </a:xfrm>
        </p:spPr>
        <p:txBody>
          <a:bodyPr/>
          <a:lstStyle/>
          <a:p>
            <a:r>
              <a:rPr lang="en-US" dirty="0" smtClean="0"/>
              <a:t>Lecture 17 – Assembly language</a:t>
            </a:r>
            <a:endParaRPr lang="en-US" dirty="0"/>
          </a:p>
        </p:txBody>
      </p:sp>
      <p:sp>
        <p:nvSpPr>
          <p:cNvPr id="8" name="Subtitle 6"/>
          <p:cNvSpPr txBox="1">
            <a:spLocks/>
          </p:cNvSpPr>
          <p:nvPr/>
        </p:nvSpPr>
        <p:spPr bwMode="auto">
          <a:xfrm>
            <a:off x="838194" y="5426919"/>
            <a:ext cx="7721600" cy="465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Clr>
                <a:schemeClr val="accent1"/>
              </a:buClr>
              <a:buSzPct val="70000"/>
              <a:buFont typeface="Wingdings" charset="0"/>
              <a:buNone/>
              <a:defRPr sz="2800">
                <a:solidFill>
                  <a:schemeClr val="tx1"/>
                </a:solidFill>
                <a:latin typeface="Palatino"/>
                <a:ea typeface="+mn-ea"/>
                <a:cs typeface="Palatino"/>
              </a:defRPr>
            </a:lvl1pPr>
            <a:lvl2pPr marL="889000" indent="-439738" algn="l" rtl="0" eaLnBrk="1" fontAlgn="base" hangingPunct="1">
              <a:spcBef>
                <a:spcPct val="20000"/>
              </a:spcBef>
              <a:spcAft>
                <a:spcPct val="0"/>
              </a:spcAft>
              <a:buClr>
                <a:schemeClr val="hlink"/>
              </a:buClr>
              <a:buSzPct val="65000"/>
              <a:buFont typeface="Wingdings" charset="0"/>
              <a:buChar char="¡"/>
              <a:defRPr sz="2800">
                <a:solidFill>
                  <a:schemeClr val="tx1"/>
                </a:solidFill>
                <a:latin typeface="+mn-lt"/>
                <a:ea typeface="+mn-ea"/>
              </a:defRPr>
            </a:lvl2pPr>
            <a:lvl3pPr marL="1293813" indent="-403225" algn="l" rtl="0" eaLnBrk="1" fontAlgn="base" hangingPunct="1">
              <a:spcBef>
                <a:spcPct val="20000"/>
              </a:spcBef>
              <a:spcAft>
                <a:spcPct val="0"/>
              </a:spcAft>
              <a:buClr>
                <a:schemeClr val="accent1"/>
              </a:buClr>
              <a:buSzPct val="70000"/>
              <a:buFont typeface="Wingdings" charset="0"/>
              <a:buChar char="n"/>
              <a:defRPr sz="2400">
                <a:solidFill>
                  <a:schemeClr val="tx1"/>
                </a:solidFill>
                <a:latin typeface="+mn-lt"/>
                <a:ea typeface="+mn-ea"/>
              </a:defRPr>
            </a:lvl3pPr>
            <a:lvl4pPr marL="1681163" indent="-385763" algn="l" rtl="0" eaLnBrk="1" fontAlgn="base" hangingPunct="1">
              <a:spcBef>
                <a:spcPct val="20000"/>
              </a:spcBef>
              <a:spcAft>
                <a:spcPct val="0"/>
              </a:spcAft>
              <a:buClr>
                <a:schemeClr val="hlink"/>
              </a:buClr>
              <a:buSzPct val="75000"/>
              <a:buFont typeface="Wingdings" charset="0"/>
              <a:buChar char="¡"/>
              <a:defRPr sz="2000">
                <a:solidFill>
                  <a:schemeClr val="tx1"/>
                </a:solidFill>
                <a:latin typeface="+mn-lt"/>
                <a:ea typeface="+mn-ea"/>
              </a:defRPr>
            </a:lvl4pPr>
            <a:lvl5pPr marL="20701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5pPr>
            <a:lvl6pPr marL="25273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6pPr>
            <a:lvl7pPr marL="29845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7pPr>
            <a:lvl8pPr marL="34417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8pPr>
            <a:lvl9pPr marL="3898900" indent="-387350" algn="l" rtl="0" eaLnBrk="1" fontAlgn="base" hangingPunct="1">
              <a:spcBef>
                <a:spcPct val="20000"/>
              </a:spcBef>
              <a:spcAft>
                <a:spcPct val="0"/>
              </a:spcAft>
              <a:buClr>
                <a:schemeClr val="accent1"/>
              </a:buClr>
              <a:buSzPct val="70000"/>
              <a:buFont typeface="Wingdings" charset="0"/>
              <a:buChar char="n"/>
              <a:defRPr sz="2000">
                <a:solidFill>
                  <a:schemeClr val="tx1"/>
                </a:solidFill>
                <a:latin typeface="+mn-lt"/>
                <a:ea typeface="+mn-ea"/>
              </a:defRPr>
            </a:lvl9pPr>
          </a:lstStyle>
          <a:p>
            <a:pPr>
              <a:lnSpc>
                <a:spcPct val="80000"/>
              </a:lnSpc>
            </a:pPr>
            <a:r>
              <a:rPr lang="en-US" sz="2200" dirty="0" smtClean="0"/>
              <a:t>		The </a:t>
            </a:r>
            <a:r>
              <a:rPr lang="en-US" sz="2200" dirty="0"/>
              <a:t>second most</a:t>
            </a:r>
            <a:r>
              <a:rPr lang="en-US" sz="2200" dirty="0" smtClean="0"/>
              <a:t>?			</a:t>
            </a:r>
            <a:r>
              <a:rPr lang="en-US" sz="2200" dirty="0" smtClean="0">
                <a:solidFill>
                  <a:srgbClr val="0070C0"/>
                </a:solidFill>
              </a:rPr>
              <a:t>“</a:t>
            </a:r>
            <a:r>
              <a:rPr lang="en-US" sz="2200" dirty="0">
                <a:solidFill>
                  <a:srgbClr val="0070C0"/>
                </a:solidFill>
              </a:rPr>
              <a:t>Batteries not included.”</a:t>
            </a:r>
            <a:r>
              <a:rPr lang="en-US" sz="2200" dirty="0" smtClean="0">
                <a:solidFill>
                  <a:srgbClr val="0070C0"/>
                </a:solidFill>
              </a:rPr>
              <a:t/>
            </a:r>
            <a:br>
              <a:rPr lang="en-US" sz="2200" dirty="0" smtClean="0">
                <a:solidFill>
                  <a:srgbClr val="0070C0"/>
                </a:solidFill>
              </a:rPr>
            </a:br>
            <a:endParaRPr lang="en-US" sz="2200" dirty="0" smtClean="0">
              <a:solidFill>
                <a:srgbClr val="0070C0"/>
              </a:solidFill>
            </a:endParaRPr>
          </a:p>
        </p:txBody>
      </p:sp>
      <p:sp>
        <p:nvSpPr>
          <p:cNvPr id="2" name="TextBox 1"/>
          <p:cNvSpPr txBox="1"/>
          <p:nvPr/>
        </p:nvSpPr>
        <p:spPr>
          <a:xfrm>
            <a:off x="838194" y="4468633"/>
            <a:ext cx="7620006" cy="430887"/>
          </a:xfrm>
          <a:prstGeom prst="rect">
            <a:avLst/>
          </a:prstGeom>
          <a:noFill/>
        </p:spPr>
        <p:txBody>
          <a:bodyPr wrap="square" rtlCol="0">
            <a:spAutoFit/>
          </a:bodyPr>
          <a:lstStyle/>
          <a:p>
            <a:pPr algn="r"/>
            <a:r>
              <a:rPr lang="en-US" sz="2200" dirty="0">
                <a:solidFill>
                  <a:srgbClr val="0070C0"/>
                </a:solidFill>
                <a:latin typeface="Palatino Linotype" charset="0"/>
                <a:ea typeface="Palatino Linotype" charset="0"/>
                <a:cs typeface="Palatino Linotype" charset="0"/>
              </a:rPr>
              <a:t>“Some assembly required</a:t>
            </a:r>
            <a:r>
              <a:rPr lang="en-US" sz="2200" dirty="0" smtClean="0">
                <a:solidFill>
                  <a:srgbClr val="0070C0"/>
                </a:solidFill>
                <a:latin typeface="Palatino Linotype" charset="0"/>
                <a:ea typeface="Palatino Linotype" charset="0"/>
                <a:cs typeface="Palatino Linotype" charset="0"/>
              </a:rPr>
              <a:t>.”</a:t>
            </a:r>
            <a:endParaRPr lang="en-US" sz="2200" dirty="0">
              <a:solidFill>
                <a:srgbClr val="0070C0"/>
              </a:solidFill>
              <a:latin typeface="Palatino Linotype" charset="0"/>
              <a:ea typeface="Palatino Linotype" charset="0"/>
              <a:cs typeface="Palatino Linotype" charset="0"/>
            </a:endParaRPr>
          </a:p>
        </p:txBody>
      </p:sp>
    </p:spTree>
    <p:extLst>
      <p:ext uri="{BB962C8B-B14F-4D97-AF65-F5344CB8AC3E}">
        <p14:creationId xmlns:p14="http://schemas.microsoft.com/office/powerpoint/2010/main" val="214710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 specifics</a:t>
            </a:r>
            <a:endParaRPr lang="en-US" dirty="0"/>
          </a:p>
        </p:txBody>
      </p:sp>
      <p:sp>
        <p:nvSpPr>
          <p:cNvPr id="3" name="Content Placeholder 2"/>
          <p:cNvSpPr>
            <a:spLocks noGrp="1"/>
          </p:cNvSpPr>
          <p:nvPr>
            <p:ph idx="1"/>
          </p:nvPr>
        </p:nvSpPr>
        <p:spPr/>
        <p:txBody>
          <a:bodyPr/>
          <a:lstStyle/>
          <a:p>
            <a:r>
              <a:rPr lang="en-US" dirty="0" smtClean="0"/>
              <a:t>Read documentation to learn</a:t>
            </a:r>
          </a:p>
          <a:p>
            <a:pPr lvl="1"/>
            <a:r>
              <a:rPr lang="en-US" dirty="0" smtClean="0"/>
              <a:t>Operand order</a:t>
            </a:r>
          </a:p>
          <a:p>
            <a:pPr lvl="1"/>
            <a:r>
              <a:rPr lang="en-US" dirty="0" smtClean="0"/>
              <a:t>How registers are named</a:t>
            </a:r>
          </a:p>
          <a:p>
            <a:pPr lvl="1"/>
            <a:r>
              <a:rPr lang="en-US" dirty="0" smtClean="0"/>
              <a:t>How constants are represented</a:t>
            </a:r>
          </a:p>
          <a:p>
            <a:pPr lvl="1"/>
            <a:r>
              <a:rPr lang="en-US" dirty="0" smtClean="0"/>
              <a:t>How to indicate an immediate value, a value in a register, and a value in a memory location</a:t>
            </a:r>
          </a:p>
          <a:p>
            <a:r>
              <a:rPr lang="en-US" dirty="0" smtClean="0"/>
              <a:t>Assembly language does not provide program control structures, such as if, while, call</a:t>
            </a:r>
          </a:p>
          <a:p>
            <a:r>
              <a:rPr lang="en-US" dirty="0" smtClean="0"/>
              <a:t>Assembly enforces no coding style</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10</a:t>
            </a:fld>
            <a:endParaRPr lang="en-US"/>
          </a:p>
        </p:txBody>
      </p:sp>
    </p:spTree>
    <p:extLst>
      <p:ext uri="{BB962C8B-B14F-4D97-AF65-F5344CB8AC3E}">
        <p14:creationId xmlns:p14="http://schemas.microsoft.com/office/powerpoint/2010/main" val="2011099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02612" cy="745196"/>
          </a:xfrm>
        </p:spPr>
        <p:txBody>
          <a:bodyPr/>
          <a:lstStyle/>
          <a:p>
            <a:r>
              <a:rPr lang="en-US" dirty="0"/>
              <a:t>P</a:t>
            </a:r>
            <a:r>
              <a:rPr lang="en-US" dirty="0" smtClean="0"/>
              <a:t>rogram structure and default fetch</a:t>
            </a:r>
            <a:endParaRPr lang="en-US" dirty="0"/>
          </a:p>
        </p:txBody>
      </p:sp>
      <p:sp>
        <p:nvSpPr>
          <p:cNvPr id="3" name="Content Placeholder 2"/>
          <p:cNvSpPr>
            <a:spLocks noGrp="1"/>
          </p:cNvSpPr>
          <p:nvPr>
            <p:ph idx="1"/>
          </p:nvPr>
        </p:nvSpPr>
        <p:spPr>
          <a:xfrm>
            <a:off x="213360" y="1069586"/>
            <a:ext cx="8930640" cy="5435668"/>
          </a:xfrm>
        </p:spPr>
        <p:txBody>
          <a:bodyPr/>
          <a:lstStyle/>
          <a:p>
            <a:r>
              <a:rPr lang="en-US" dirty="0" smtClean="0"/>
              <a:t>A machine instruction (instr.) is fetched at</a:t>
            </a:r>
          </a:p>
          <a:p>
            <a:pPr lvl="1"/>
            <a:r>
              <a:rPr lang="en-US" i="1" dirty="0" smtClean="0">
                <a:solidFill>
                  <a:srgbClr val="008000"/>
                </a:solidFill>
              </a:rPr>
              <a:t>Default-computed</a:t>
            </a:r>
            <a:r>
              <a:rPr lang="en-US" dirty="0" smtClean="0">
                <a:solidFill>
                  <a:srgbClr val="008000"/>
                </a:solidFill>
              </a:rPr>
              <a:t> next instruction address</a:t>
            </a:r>
            <a:r>
              <a:rPr lang="en-US" dirty="0">
                <a:solidFill>
                  <a:srgbClr val="000090"/>
                </a:solidFill>
              </a:rPr>
              <a:t/>
            </a:r>
            <a:br>
              <a:rPr lang="en-US" dirty="0">
                <a:solidFill>
                  <a:srgbClr val="000090"/>
                </a:solidFill>
              </a:rPr>
            </a:br>
            <a:r>
              <a:rPr lang="en-US" dirty="0" smtClean="0">
                <a:solidFill>
                  <a:srgbClr val="000090"/>
                </a:solidFill>
              </a:rPr>
              <a:t>    </a:t>
            </a:r>
            <a:r>
              <a:rPr lang="en-US" dirty="0" smtClean="0"/>
              <a:t>(for </a:t>
            </a:r>
            <a:r>
              <a:rPr lang="en-US" b="1" dirty="0" smtClean="0"/>
              <a:t>straight line code</a:t>
            </a:r>
            <a:r>
              <a:rPr lang="en-US" dirty="0" smtClean="0"/>
              <a:t>), or at</a:t>
            </a:r>
          </a:p>
          <a:p>
            <a:pPr lvl="1"/>
            <a:r>
              <a:rPr lang="en-US" i="1" dirty="0" smtClean="0">
                <a:solidFill>
                  <a:srgbClr val="0000FF"/>
                </a:solidFill>
              </a:rPr>
              <a:t>Differently-computed</a:t>
            </a:r>
            <a:r>
              <a:rPr lang="en-US" dirty="0" smtClean="0">
                <a:solidFill>
                  <a:srgbClr val="0000FF"/>
                </a:solidFill>
              </a:rPr>
              <a:t> next instruction address</a:t>
            </a:r>
            <a:r>
              <a:rPr lang="en-US" dirty="0">
                <a:solidFill>
                  <a:srgbClr val="292929"/>
                </a:solidFill>
              </a:rPr>
              <a:t/>
            </a:r>
            <a:br>
              <a:rPr lang="en-US" dirty="0">
                <a:solidFill>
                  <a:srgbClr val="292929"/>
                </a:solidFill>
              </a:rPr>
            </a:br>
            <a:r>
              <a:rPr lang="en-US" dirty="0" smtClean="0">
                <a:solidFill>
                  <a:srgbClr val="292929"/>
                </a:solidFill>
              </a:rPr>
              <a:t>(for program structures, </a:t>
            </a:r>
            <a:r>
              <a:rPr lang="en-US" b="1" dirty="0"/>
              <a:t>if(e){ }</a:t>
            </a:r>
            <a:r>
              <a:rPr lang="en-US" dirty="0"/>
              <a:t>, </a:t>
            </a:r>
            <a:r>
              <a:rPr lang="en-US" b="1" dirty="0"/>
              <a:t>while(e){ }</a:t>
            </a:r>
            <a:r>
              <a:rPr lang="en-US" dirty="0"/>
              <a:t>, </a:t>
            </a:r>
            <a:r>
              <a:rPr lang="en-US" dirty="0" smtClean="0"/>
              <a:t>...)</a:t>
            </a:r>
            <a:endParaRPr lang="en-US" dirty="0" smtClean="0">
              <a:solidFill>
                <a:srgbClr val="000090"/>
              </a:solidFill>
            </a:endParaRPr>
          </a:p>
          <a:p>
            <a:r>
              <a:rPr lang="en-US" dirty="0" smtClean="0"/>
              <a:t>To have program structure in assembly,          </a:t>
            </a:r>
            <a:r>
              <a:rPr lang="en-US" dirty="0" smtClean="0">
                <a:solidFill>
                  <a:srgbClr val="0000FF"/>
                </a:solidFill>
              </a:rPr>
              <a:t>must use instructions that override the default computation of next instruction </a:t>
            </a:r>
            <a:r>
              <a:rPr lang="en-US" dirty="0" err="1" smtClean="0">
                <a:solidFill>
                  <a:srgbClr val="0000FF"/>
                </a:solidFill>
              </a:rPr>
              <a:t>adress</a:t>
            </a:r>
            <a:endParaRPr lang="en-US" dirty="0" smtClean="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11</a:t>
            </a:fld>
            <a:endParaRPr lang="en-US"/>
          </a:p>
        </p:txBody>
      </p:sp>
    </p:spTree>
    <p:extLst>
      <p:ext uri="{BB962C8B-B14F-4D97-AF65-F5344CB8AC3E}">
        <p14:creationId xmlns:p14="http://schemas.microsoft.com/office/powerpoint/2010/main" val="130373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02612" cy="745196"/>
          </a:xfrm>
        </p:spPr>
        <p:txBody>
          <a:bodyPr/>
          <a:lstStyle/>
          <a:p>
            <a:r>
              <a:rPr lang="en-US" dirty="0" smtClean="0"/>
              <a:t>Building program structure in assembly</a:t>
            </a:r>
            <a:endParaRPr lang="en-US" dirty="0"/>
          </a:p>
        </p:txBody>
      </p:sp>
      <p:sp>
        <p:nvSpPr>
          <p:cNvPr id="3" name="Content Placeholder 2"/>
          <p:cNvSpPr>
            <a:spLocks noGrp="1"/>
          </p:cNvSpPr>
          <p:nvPr>
            <p:ph idx="1"/>
          </p:nvPr>
        </p:nvSpPr>
        <p:spPr>
          <a:xfrm>
            <a:off x="486830" y="1069586"/>
            <a:ext cx="8502612" cy="4924814"/>
          </a:xfrm>
        </p:spPr>
        <p:txBody>
          <a:bodyPr/>
          <a:lstStyle/>
          <a:p>
            <a:pPr>
              <a:lnSpc>
                <a:spcPct val="90000"/>
              </a:lnSpc>
            </a:pPr>
            <a:r>
              <a:rPr lang="en-US" dirty="0" smtClean="0"/>
              <a:t>Abbreviate </a:t>
            </a:r>
            <a:r>
              <a:rPr lang="en-US" dirty="0" smtClean="0">
                <a:solidFill>
                  <a:srgbClr val="0432FF"/>
                </a:solidFill>
              </a:rPr>
              <a:t>Current_</a:t>
            </a:r>
            <a:r>
              <a:rPr lang="en-US" dirty="0" err="1" smtClean="0">
                <a:solidFill>
                  <a:srgbClr val="0432FF"/>
                </a:solidFill>
              </a:rPr>
              <a:t>instr</a:t>
            </a:r>
            <a:r>
              <a:rPr lang="en-US" dirty="0" smtClean="0">
                <a:solidFill>
                  <a:srgbClr val="0432FF"/>
                </a:solidFill>
              </a:rPr>
              <a:t>._pointer</a:t>
            </a:r>
            <a:r>
              <a:rPr lang="en-US" dirty="0" smtClean="0">
                <a:solidFill>
                  <a:srgbClr val="0070C0"/>
                </a:solidFill>
              </a:rPr>
              <a:t> </a:t>
            </a:r>
            <a:r>
              <a:rPr lang="en-US" dirty="0" smtClean="0"/>
              <a:t>as </a:t>
            </a:r>
            <a:r>
              <a:rPr lang="en-US" dirty="0" smtClean="0">
                <a:solidFill>
                  <a:srgbClr val="0432FF"/>
                </a:solidFill>
              </a:rPr>
              <a:t>PC</a:t>
            </a:r>
            <a:r>
              <a:rPr lang="en-US" dirty="0" smtClean="0"/>
              <a:t>,</a:t>
            </a:r>
            <a:r>
              <a:rPr lang="en-US" dirty="0" smtClean="0">
                <a:solidFill>
                  <a:srgbClr val="0432FF"/>
                </a:solidFill>
              </a:rPr>
              <a:t> </a:t>
            </a:r>
            <a:r>
              <a:rPr lang="en-US" dirty="0" smtClean="0"/>
              <a:t>for program counter</a:t>
            </a:r>
          </a:p>
          <a:p>
            <a:pPr>
              <a:lnSpc>
                <a:spcPct val="90000"/>
              </a:lnSpc>
            </a:pPr>
            <a:r>
              <a:rPr lang="en-US" dirty="0" smtClean="0"/>
              <a:t>Assume fixed size instructions</a:t>
            </a:r>
            <a:br>
              <a:rPr lang="en-US" dirty="0" smtClean="0"/>
            </a:br>
            <a:endParaRPr lang="en-US" dirty="0" smtClean="0"/>
          </a:p>
          <a:p>
            <a:pPr>
              <a:lnSpc>
                <a:spcPct val="90000"/>
              </a:lnSpc>
            </a:pPr>
            <a:r>
              <a:rPr lang="en-US" i="1" dirty="0" smtClean="0"/>
              <a:t>Default_next_</a:t>
            </a:r>
            <a:r>
              <a:rPr lang="en-US" i="1" dirty="0" err="1" smtClean="0"/>
              <a:t>instr</a:t>
            </a:r>
            <a:r>
              <a:rPr lang="en-US" i="1" dirty="0" smtClean="0"/>
              <a:t>._fetch </a:t>
            </a:r>
            <a:r>
              <a:rPr lang="en-US" dirty="0"/>
              <a:t>is at </a:t>
            </a:r>
            <a:r>
              <a:rPr lang="en-US" dirty="0" err="1" smtClean="0">
                <a:solidFill>
                  <a:srgbClr val="008000"/>
                </a:solidFill>
              </a:rPr>
              <a:t>PC+sizeof</a:t>
            </a:r>
            <a:r>
              <a:rPr lang="en-US" dirty="0" smtClean="0">
                <a:solidFill>
                  <a:srgbClr val="008000"/>
                </a:solidFill>
              </a:rPr>
              <a:t>(instr</a:t>
            </a:r>
            <a:r>
              <a:rPr lang="en-US" dirty="0">
                <a:solidFill>
                  <a:srgbClr val="008000"/>
                </a:solidFill>
              </a:rPr>
              <a:t>.)</a:t>
            </a:r>
          </a:p>
          <a:p>
            <a:pPr>
              <a:lnSpc>
                <a:spcPct val="90000"/>
              </a:lnSpc>
            </a:pPr>
            <a:r>
              <a:rPr lang="en-US" dirty="0" smtClean="0"/>
              <a:t>Thus, to have program structures requires a condition to control when to perform a</a:t>
            </a:r>
            <a:r>
              <a:rPr lang="en-US" i="1" dirty="0" smtClean="0"/>
              <a:t/>
            </a:r>
            <a:br>
              <a:rPr lang="en-US" i="1" dirty="0" smtClean="0"/>
            </a:br>
            <a:r>
              <a:rPr lang="en-US" dirty="0" smtClean="0"/>
              <a:t>         </a:t>
            </a:r>
            <a:r>
              <a:rPr lang="en-US" i="1" dirty="0" smtClean="0"/>
              <a:t>Non-default_next_</a:t>
            </a:r>
            <a:r>
              <a:rPr lang="en-US" i="1" dirty="0" err="1" smtClean="0"/>
              <a:t>instr</a:t>
            </a:r>
            <a:r>
              <a:rPr lang="en-US" i="1" dirty="0" smtClean="0"/>
              <a:t>._fetch</a:t>
            </a:r>
            <a:r>
              <a:rPr lang="en-US" i="1" dirty="0" smtClean="0">
                <a:solidFill>
                  <a:srgbClr val="009051"/>
                </a:solidFill>
              </a:rPr>
              <a:t/>
            </a:r>
            <a:br>
              <a:rPr lang="en-US" i="1" dirty="0" smtClean="0">
                <a:solidFill>
                  <a:srgbClr val="009051"/>
                </a:solidFill>
              </a:rPr>
            </a:br>
            <a:r>
              <a:rPr lang="en-US" dirty="0" smtClean="0">
                <a:solidFill>
                  <a:srgbClr val="009051"/>
                </a:solidFill>
              </a:rPr>
              <a:t/>
            </a:r>
            <a:br>
              <a:rPr lang="en-US" dirty="0" smtClean="0">
                <a:solidFill>
                  <a:srgbClr val="009051"/>
                </a:solidFill>
              </a:rPr>
            </a:br>
            <a:r>
              <a:rPr lang="en-US" dirty="0" smtClean="0"/>
              <a:t>which is a fetch at </a:t>
            </a:r>
            <a:r>
              <a:rPr lang="en-US" dirty="0" smtClean="0">
                <a:solidFill>
                  <a:srgbClr val="009051"/>
                </a:solidFill>
              </a:rPr>
              <a:t>PC + Offset</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12</a:t>
            </a:fld>
            <a:endParaRPr lang="en-US"/>
          </a:p>
        </p:txBody>
      </p:sp>
    </p:spTree>
    <p:extLst>
      <p:ext uri="{BB962C8B-B14F-4D97-AF65-F5344CB8AC3E}">
        <p14:creationId xmlns:p14="http://schemas.microsoft.com/office/powerpoint/2010/main" val="117219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830" y="96839"/>
            <a:ext cx="8538298" cy="745196"/>
          </a:xfrm>
        </p:spPr>
        <p:txBody>
          <a:bodyPr/>
          <a:lstStyle/>
          <a:p>
            <a:r>
              <a:rPr lang="en-US" dirty="0" smtClean="0"/>
              <a:t>Machine code </a:t>
            </a:r>
            <a:r>
              <a:rPr lang="en-US" smtClean="0"/>
              <a:t>to override “default next”</a:t>
            </a:r>
            <a:endParaRPr lang="en-US" dirty="0"/>
          </a:p>
        </p:txBody>
      </p:sp>
      <p:sp>
        <p:nvSpPr>
          <p:cNvPr id="3" name="Content Placeholder 2"/>
          <p:cNvSpPr>
            <a:spLocks noGrp="1"/>
          </p:cNvSpPr>
          <p:nvPr>
            <p:ph idx="1"/>
          </p:nvPr>
        </p:nvSpPr>
        <p:spPr>
          <a:xfrm>
            <a:off x="486830" y="1069586"/>
            <a:ext cx="8108530" cy="5367790"/>
          </a:xfrm>
        </p:spPr>
        <p:txBody>
          <a:bodyPr/>
          <a:lstStyle/>
          <a:p>
            <a:pPr>
              <a:lnSpc>
                <a:spcPct val="90000"/>
              </a:lnSpc>
            </a:pPr>
            <a:r>
              <a:rPr lang="en-US" dirty="0" smtClean="0"/>
              <a:t>Circuit inputs cannot be abstract, thus</a:t>
            </a:r>
          </a:p>
          <a:p>
            <a:pPr>
              <a:lnSpc>
                <a:spcPct val="90000"/>
              </a:lnSpc>
            </a:pPr>
            <a:r>
              <a:rPr lang="en-US" dirty="0" smtClean="0"/>
              <a:t>Every bit of each machine code instruction </a:t>
            </a:r>
            <a:r>
              <a:rPr lang="en-US" dirty="0" smtClean="0">
                <a:solidFill>
                  <a:srgbClr val="FF0000"/>
                </a:solidFill>
              </a:rPr>
              <a:t>must be known before execution</a:t>
            </a:r>
          </a:p>
          <a:p>
            <a:pPr>
              <a:lnSpc>
                <a:spcPct val="90000"/>
              </a:lnSpc>
            </a:pPr>
            <a:r>
              <a:rPr lang="en-US" dirty="0"/>
              <a:t>T</a:t>
            </a:r>
            <a:r>
              <a:rPr lang="en-US" dirty="0" smtClean="0"/>
              <a:t>o override default next instruction address computation by using </a:t>
            </a:r>
            <a:r>
              <a:rPr lang="en-US" dirty="0" err="1"/>
              <a:t>PC+Offset</a:t>
            </a:r>
            <a:r>
              <a:rPr lang="en-US" dirty="0"/>
              <a:t> </a:t>
            </a:r>
            <a:endParaRPr lang="en-US" dirty="0" smtClean="0"/>
          </a:p>
          <a:p>
            <a:pPr lvl="1">
              <a:lnSpc>
                <a:spcPct val="90000"/>
              </a:lnSpc>
            </a:pPr>
            <a:r>
              <a:rPr lang="en-US" dirty="0" smtClean="0"/>
              <a:t>Assembler computes Offset value such that</a:t>
            </a:r>
          </a:p>
          <a:p>
            <a:pPr lvl="1">
              <a:lnSpc>
                <a:spcPct val="90000"/>
              </a:lnSpc>
            </a:pPr>
            <a:r>
              <a:rPr lang="en-US" dirty="0" err="1" smtClean="0"/>
              <a:t>PC+Offset</a:t>
            </a:r>
            <a:r>
              <a:rPr lang="en-US" dirty="0" smtClean="0"/>
              <a:t> will point to the </a:t>
            </a:r>
            <a:r>
              <a:rPr lang="en-US" dirty="0" smtClean="0">
                <a:solidFill>
                  <a:srgbClr val="0432FF"/>
                </a:solidFill>
              </a:rPr>
              <a:t>target instruction</a:t>
            </a:r>
          </a:p>
          <a:p>
            <a:pPr lvl="1">
              <a:lnSpc>
                <a:spcPct val="90000"/>
              </a:lnSpc>
            </a:pPr>
            <a:r>
              <a:rPr lang="en-US" dirty="0" smtClean="0"/>
              <a:t>Programmer includes a </a:t>
            </a:r>
            <a:r>
              <a:rPr lang="en-US" dirty="0" smtClean="0">
                <a:solidFill>
                  <a:srgbClr val="0432FF"/>
                </a:solidFill>
              </a:rPr>
              <a:t>(conditional) </a:t>
            </a:r>
            <a:r>
              <a:rPr lang="en-US" dirty="0" smtClean="0">
                <a:solidFill>
                  <a:srgbClr val="0000FF"/>
                </a:solidFill>
              </a:rPr>
              <a:t>branch-to-target instruction </a:t>
            </a:r>
            <a:r>
              <a:rPr lang="en-US" dirty="0" smtClean="0"/>
              <a:t>that executes</a:t>
            </a:r>
            <a:br>
              <a:rPr lang="en-US" dirty="0" smtClean="0"/>
            </a:br>
            <a:endParaRPr lang="en-US" dirty="0"/>
          </a:p>
          <a:p>
            <a:pPr marL="0" indent="0">
              <a:lnSpc>
                <a:spcPct val="90000"/>
              </a:lnSpc>
              <a:buNone/>
            </a:pPr>
            <a:r>
              <a:rPr lang="en-US" sz="2400" dirty="0" smtClean="0"/>
              <a:t>   </a:t>
            </a:r>
            <a:r>
              <a:rPr lang="en-US" sz="2800" dirty="0" smtClean="0">
                <a:solidFill>
                  <a:srgbClr val="0432FF"/>
                </a:solidFill>
              </a:rPr>
              <a:t>if</a:t>
            </a:r>
            <a:r>
              <a:rPr lang="en-US" sz="2800" dirty="0" smtClean="0"/>
              <a:t> (condition) { PC + Offset } </a:t>
            </a:r>
            <a:r>
              <a:rPr lang="en-US" sz="2800" dirty="0" smtClean="0">
                <a:solidFill>
                  <a:srgbClr val="0432FF"/>
                </a:solidFill>
              </a:rPr>
              <a:t>else</a:t>
            </a:r>
            <a:r>
              <a:rPr lang="en-US" sz="2800" dirty="0" smtClean="0"/>
              <a:t> { PC + </a:t>
            </a:r>
            <a:r>
              <a:rPr lang="en-US" sz="2800" dirty="0" err="1"/>
              <a:t>sizeof</a:t>
            </a:r>
            <a:r>
              <a:rPr lang="en-US" sz="2800" dirty="0"/>
              <a:t>(instr</a:t>
            </a:r>
            <a:r>
              <a:rPr lang="en-US" sz="2800" dirty="0" smtClean="0"/>
              <a:t>.) }</a:t>
            </a:r>
            <a:br>
              <a:rPr lang="en-US" sz="2800" dirty="0" smtClean="0"/>
            </a:br>
            <a:r>
              <a:rPr lang="en-US" sz="2400" dirty="0" smtClean="0"/>
              <a:t> </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13</a:t>
            </a:fld>
            <a:endParaRPr lang="en-US"/>
          </a:p>
        </p:txBody>
      </p:sp>
    </p:spTree>
    <p:extLst>
      <p:ext uri="{BB962C8B-B14F-4D97-AF65-F5344CB8AC3E}">
        <p14:creationId xmlns:p14="http://schemas.microsoft.com/office/powerpoint/2010/main" val="70053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Labels in assembly language </a:t>
            </a:r>
            <a:endParaRPr lang="en-US" sz="3600" dirty="0"/>
          </a:p>
        </p:txBody>
      </p:sp>
      <p:sp>
        <p:nvSpPr>
          <p:cNvPr id="3" name="Content Placeholder 2"/>
          <p:cNvSpPr>
            <a:spLocks noGrp="1"/>
          </p:cNvSpPr>
          <p:nvPr>
            <p:ph idx="1"/>
          </p:nvPr>
        </p:nvSpPr>
        <p:spPr>
          <a:xfrm>
            <a:off x="486830" y="1070602"/>
            <a:ext cx="8247965" cy="4924814"/>
          </a:xfrm>
        </p:spPr>
        <p:txBody>
          <a:bodyPr/>
          <a:lstStyle/>
          <a:p>
            <a:r>
              <a:rPr lang="en-US" dirty="0">
                <a:solidFill>
                  <a:srgbClr val="0000FF"/>
                </a:solidFill>
              </a:rPr>
              <a:t>Label</a:t>
            </a:r>
            <a:r>
              <a:rPr lang="en-US" dirty="0"/>
              <a:t> is </a:t>
            </a:r>
            <a:r>
              <a:rPr lang="en-US" dirty="0" smtClean="0"/>
              <a:t>an assembly language </a:t>
            </a:r>
            <a:r>
              <a:rPr lang="en-US" dirty="0" smtClean="0">
                <a:solidFill>
                  <a:srgbClr val="0432FF"/>
                </a:solidFill>
              </a:rPr>
              <a:t>symbolic </a:t>
            </a:r>
            <a:r>
              <a:rPr lang="en-US" dirty="0">
                <a:solidFill>
                  <a:srgbClr val="0432FF"/>
                </a:solidFill>
              </a:rPr>
              <a:t>name for </a:t>
            </a:r>
            <a:r>
              <a:rPr lang="en-US" dirty="0" smtClean="0">
                <a:solidFill>
                  <a:srgbClr val="0432FF"/>
                </a:solidFill>
              </a:rPr>
              <a:t>the </a:t>
            </a:r>
            <a:r>
              <a:rPr lang="en-US" dirty="0">
                <a:solidFill>
                  <a:srgbClr val="0432FF"/>
                </a:solidFill>
              </a:rPr>
              <a:t>memory </a:t>
            </a:r>
            <a:r>
              <a:rPr lang="en-US" dirty="0" smtClean="0">
                <a:solidFill>
                  <a:srgbClr val="0432FF"/>
                </a:solidFill>
              </a:rPr>
              <a:t>address of an instruction</a:t>
            </a:r>
            <a:endParaRPr lang="en-US" dirty="0">
              <a:solidFill>
                <a:srgbClr val="0432FF"/>
              </a:solidFill>
            </a:endParaRPr>
          </a:p>
          <a:p>
            <a:r>
              <a:rPr lang="en-US" dirty="0"/>
              <a:t>Labels tell the assembler to figure out the address of the labeled instructions</a:t>
            </a:r>
          </a:p>
          <a:p>
            <a:r>
              <a:rPr lang="en-US" dirty="0" smtClean="0"/>
              <a:t>Use a label when you want an assembly instruction to be a </a:t>
            </a:r>
            <a:r>
              <a:rPr lang="en-US" dirty="0" smtClean="0">
                <a:solidFill>
                  <a:srgbClr val="0000FF"/>
                </a:solidFill>
              </a:rPr>
              <a:t>branch target</a:t>
            </a:r>
            <a:endParaRPr lang="en-US" dirty="0">
              <a:solidFill>
                <a:srgbClr val="0000FF"/>
              </a:solidFill>
            </a:endParaRPr>
          </a:p>
          <a:p>
            <a:r>
              <a:rPr lang="en-US" dirty="0" smtClean="0"/>
              <a:t>Labels allow the assembler to compute </a:t>
            </a:r>
            <a:r>
              <a:rPr lang="en-US" dirty="0">
                <a:solidFill>
                  <a:srgbClr val="0000FF"/>
                </a:solidFill>
              </a:rPr>
              <a:t>the </a:t>
            </a:r>
            <a:r>
              <a:rPr lang="en-US" dirty="0" smtClean="0">
                <a:solidFill>
                  <a:srgbClr val="0000FF"/>
                </a:solidFill>
              </a:rPr>
              <a:t>difference (Offset) between the memory address of a branch instr. and its target instr.</a:t>
            </a:r>
            <a:r>
              <a:rPr lang="en-US" dirty="0" smtClean="0">
                <a:solidFill>
                  <a:srgbClr val="0432FF"/>
                </a:solidFill>
              </a:rPr>
              <a:t> </a:t>
            </a:r>
            <a:r>
              <a:rPr lang="en-US" dirty="0" smtClean="0">
                <a:solidFill>
                  <a:srgbClr val="00B050"/>
                </a:solidFill>
              </a:rPr>
              <a:t>so that the programmer does not have to</a:t>
            </a:r>
            <a:endParaRPr lang="en-US" dirty="0">
              <a:solidFill>
                <a:srgbClr val="00B050"/>
              </a:solidFill>
            </a:endParaRPr>
          </a:p>
          <a:p>
            <a:endParaRPr lang="en-US" dirty="0"/>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14</a:t>
            </a:fld>
            <a:endParaRPr lang="en-US"/>
          </a:p>
        </p:txBody>
      </p:sp>
    </p:spTree>
    <p:extLst>
      <p:ext uri="{BB962C8B-B14F-4D97-AF65-F5344CB8AC3E}">
        <p14:creationId xmlns:p14="http://schemas.microsoft.com/office/powerpoint/2010/main" val="9704274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solidFill>
                  <a:srgbClr val="0000FF"/>
                </a:solidFill>
              </a:rPr>
              <a:t>Assembly is two-pass</a:t>
            </a:r>
            <a:r>
              <a:rPr lang="en-US" sz="3600" dirty="0" smtClean="0"/>
              <a:t>, to compute Offsets</a:t>
            </a:r>
            <a:endParaRPr lang="en-US" sz="3600" dirty="0"/>
          </a:p>
        </p:txBody>
      </p:sp>
      <p:sp>
        <p:nvSpPr>
          <p:cNvPr id="3" name="Content Placeholder 2"/>
          <p:cNvSpPr>
            <a:spLocks noGrp="1"/>
          </p:cNvSpPr>
          <p:nvPr>
            <p:ph idx="1"/>
          </p:nvPr>
        </p:nvSpPr>
        <p:spPr>
          <a:xfrm>
            <a:off x="222670" y="1171186"/>
            <a:ext cx="8707970" cy="4924814"/>
          </a:xfrm>
        </p:spPr>
        <p:txBody>
          <a:bodyPr/>
          <a:lstStyle/>
          <a:p>
            <a:r>
              <a:rPr lang="en-US" sz="2800" dirty="0" smtClean="0"/>
              <a:t>Many Offset values are positive</a:t>
            </a:r>
          </a:p>
          <a:p>
            <a:pPr lvl="1"/>
            <a:r>
              <a:rPr lang="en-US" sz="2400" dirty="0" smtClean="0"/>
              <a:t>If-then-else skips </a:t>
            </a:r>
            <a:r>
              <a:rPr lang="en-US" sz="2400" u="sng" dirty="0" smtClean="0"/>
              <a:t>ahead</a:t>
            </a:r>
            <a:r>
              <a:rPr lang="en-US" sz="2400" dirty="0" smtClean="0"/>
              <a:t> in a program:  skip ahead to else when condition=false, or execute then and skip over else</a:t>
            </a:r>
          </a:p>
          <a:p>
            <a:pPr lvl="1"/>
            <a:r>
              <a:rPr lang="en-US" sz="2400" dirty="0" smtClean="0"/>
              <a:t>Instructions ahead in a program are located at higher-numbered memory addresses (</a:t>
            </a:r>
            <a:r>
              <a:rPr lang="en-US" sz="2400" dirty="0" err="1" smtClean="0"/>
              <a:t>addr</a:t>
            </a:r>
            <a:r>
              <a:rPr lang="en-US" sz="2400" dirty="0" smtClean="0"/>
              <a:t>.)</a:t>
            </a:r>
          </a:p>
          <a:p>
            <a:r>
              <a:rPr lang="en-US" sz="2800" dirty="0" smtClean="0">
                <a:solidFill>
                  <a:srgbClr val="009051"/>
                </a:solidFill>
              </a:rPr>
              <a:t>First pass </a:t>
            </a:r>
            <a:r>
              <a:rPr lang="en-US" sz="2800" dirty="0" smtClean="0"/>
              <a:t>of assembler eventually determines memory addresses of all labels, even those that are </a:t>
            </a:r>
            <a:r>
              <a:rPr lang="en-US" sz="2800" i="1" dirty="0" smtClean="0"/>
              <a:t>forward references</a:t>
            </a:r>
            <a:r>
              <a:rPr lang="en-US" sz="2800" dirty="0" smtClean="0"/>
              <a:t>, recording progress in the </a:t>
            </a:r>
            <a:r>
              <a:rPr lang="en-US" sz="2800" i="1" dirty="0" smtClean="0"/>
              <a:t>symbol table</a:t>
            </a:r>
          </a:p>
          <a:p>
            <a:r>
              <a:rPr lang="en-US" sz="2800" dirty="0" smtClean="0">
                <a:solidFill>
                  <a:srgbClr val="009051"/>
                </a:solidFill>
              </a:rPr>
              <a:t>Second pass </a:t>
            </a:r>
            <a:r>
              <a:rPr lang="en-US" sz="2800" dirty="0" smtClean="0"/>
              <a:t>emits machine code bit strings by</a:t>
            </a:r>
          </a:p>
          <a:p>
            <a:pPr lvl="1"/>
            <a:r>
              <a:rPr lang="en-US" sz="2400" dirty="0" smtClean="0"/>
              <a:t>translating op mnemonics, register names, etc. into bit fields</a:t>
            </a:r>
          </a:p>
          <a:p>
            <a:pPr lvl="1"/>
            <a:r>
              <a:rPr lang="en-US" sz="2400" dirty="0" smtClean="0"/>
              <a:t>using symbol table to fill in the offset bit field using formula</a:t>
            </a:r>
            <a:br>
              <a:rPr lang="en-US" sz="2400" dirty="0" smtClean="0"/>
            </a:br>
            <a:r>
              <a:rPr lang="en-US" sz="2400" dirty="0" smtClean="0">
                <a:solidFill>
                  <a:srgbClr val="0000FF"/>
                </a:solidFill>
              </a:rPr>
              <a:t>Offset = </a:t>
            </a:r>
            <a:r>
              <a:rPr lang="en-US" sz="2400" dirty="0" err="1" smtClean="0">
                <a:solidFill>
                  <a:srgbClr val="0000FF"/>
                </a:solidFill>
              </a:rPr>
              <a:t>Branch_target_addr</a:t>
            </a:r>
            <a:r>
              <a:rPr lang="en-US" sz="2400" dirty="0" smtClean="0">
                <a:solidFill>
                  <a:srgbClr val="0000FF"/>
                </a:solidFill>
              </a:rPr>
              <a:t>. </a:t>
            </a:r>
            <a:r>
              <a:rPr lang="en-US" sz="2400" dirty="0">
                <a:solidFill>
                  <a:srgbClr val="0000FF"/>
                </a:solidFill>
              </a:rPr>
              <a:t>–</a:t>
            </a:r>
            <a:r>
              <a:rPr lang="en-US" sz="2400" dirty="0" smtClean="0">
                <a:solidFill>
                  <a:srgbClr val="0000FF"/>
                </a:solidFill>
              </a:rPr>
              <a:t> Branch_</a:t>
            </a:r>
            <a:r>
              <a:rPr lang="en-US" sz="2400" dirty="0" err="1" smtClean="0">
                <a:solidFill>
                  <a:srgbClr val="0000FF"/>
                </a:solidFill>
              </a:rPr>
              <a:t>instr</a:t>
            </a:r>
            <a:r>
              <a:rPr lang="en-US" sz="2400" dirty="0" smtClean="0">
                <a:solidFill>
                  <a:srgbClr val="0000FF"/>
                </a:solidFill>
              </a:rPr>
              <a:t>._</a:t>
            </a:r>
            <a:r>
              <a:rPr lang="en-US" sz="2400" dirty="0" err="1" smtClean="0">
                <a:solidFill>
                  <a:srgbClr val="0000FF"/>
                </a:solidFill>
              </a:rPr>
              <a:t>addr</a:t>
            </a:r>
            <a:r>
              <a:rPr lang="en-US" sz="2400" dirty="0" smtClean="0">
                <a:solidFill>
                  <a:srgbClr val="0000FF"/>
                </a:solidFill>
              </a:rPr>
              <a:t>.</a:t>
            </a:r>
            <a:r>
              <a:rPr lang="en-US" sz="2400" dirty="0" smtClean="0"/>
              <a:t> </a:t>
            </a:r>
            <a:endParaRPr lang="en-US" sz="2400"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15</a:t>
            </a:fld>
            <a:endParaRPr lang="en-US"/>
          </a:p>
        </p:txBody>
      </p:sp>
    </p:spTree>
    <p:extLst>
      <p:ext uri="{BB962C8B-B14F-4D97-AF65-F5344CB8AC3E}">
        <p14:creationId xmlns:p14="http://schemas.microsoft.com/office/powerpoint/2010/main" val="198316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Other good reasons why assembly is 2-pass</a:t>
            </a:r>
            <a:endParaRPr lang="en-US" sz="3600" dirty="0"/>
          </a:p>
        </p:txBody>
      </p:sp>
      <p:sp>
        <p:nvSpPr>
          <p:cNvPr id="3" name="Content Placeholder 2"/>
          <p:cNvSpPr>
            <a:spLocks noGrp="1"/>
          </p:cNvSpPr>
          <p:nvPr>
            <p:ph idx="1"/>
          </p:nvPr>
        </p:nvSpPr>
        <p:spPr>
          <a:xfrm>
            <a:off x="486830" y="1171186"/>
            <a:ext cx="8403170" cy="4924814"/>
          </a:xfrm>
        </p:spPr>
        <p:txBody>
          <a:bodyPr/>
          <a:lstStyle/>
          <a:p>
            <a:r>
              <a:rPr lang="en-US" dirty="0" smtClean="0"/>
              <a:t>Without labels, looking for program structure in assembly would require mentally solving</a:t>
            </a:r>
            <a:br>
              <a:rPr lang="en-US" dirty="0" smtClean="0"/>
            </a:br>
            <a:r>
              <a:rPr lang="en-US" dirty="0">
                <a:solidFill>
                  <a:srgbClr val="0000FF"/>
                </a:solidFill>
              </a:rPr>
              <a:t>  </a:t>
            </a:r>
            <a:r>
              <a:rPr lang="en-US" sz="2800" dirty="0" err="1" smtClean="0">
                <a:solidFill>
                  <a:srgbClr val="0000FF"/>
                </a:solidFill>
              </a:rPr>
              <a:t>Branch_target_addr</a:t>
            </a:r>
            <a:r>
              <a:rPr lang="en-US" sz="2800" dirty="0">
                <a:solidFill>
                  <a:srgbClr val="0000FF"/>
                </a:solidFill>
              </a:rPr>
              <a:t>. </a:t>
            </a:r>
            <a:r>
              <a:rPr lang="en-US" sz="2800" dirty="0" smtClean="0">
                <a:solidFill>
                  <a:srgbClr val="0000FF"/>
                </a:solidFill>
              </a:rPr>
              <a:t>= Branch_</a:t>
            </a:r>
            <a:r>
              <a:rPr lang="en-US" sz="2800" dirty="0" err="1" smtClean="0">
                <a:solidFill>
                  <a:srgbClr val="0000FF"/>
                </a:solidFill>
              </a:rPr>
              <a:t>instr</a:t>
            </a:r>
            <a:r>
              <a:rPr lang="en-US" sz="2800" dirty="0">
                <a:solidFill>
                  <a:srgbClr val="0000FF"/>
                </a:solidFill>
              </a:rPr>
              <a:t>._</a:t>
            </a:r>
            <a:r>
              <a:rPr lang="en-US" sz="2800" dirty="0" err="1" smtClean="0">
                <a:solidFill>
                  <a:srgbClr val="0000FF"/>
                </a:solidFill>
              </a:rPr>
              <a:t>addr</a:t>
            </a:r>
            <a:r>
              <a:rPr lang="en-US" sz="2800" dirty="0" smtClean="0">
                <a:solidFill>
                  <a:srgbClr val="0000FF"/>
                </a:solidFill>
              </a:rPr>
              <a:t>.+Offset</a:t>
            </a:r>
            <a:r>
              <a:rPr lang="en-US" dirty="0" smtClean="0"/>
              <a:t/>
            </a:r>
            <a:br>
              <a:rPr lang="en-US" dirty="0" smtClean="0"/>
            </a:br>
            <a:r>
              <a:rPr lang="en-US" dirty="0" smtClean="0"/>
              <a:t>to find branch target instructions</a:t>
            </a:r>
          </a:p>
          <a:p>
            <a:r>
              <a:rPr lang="en-US" dirty="0" smtClean="0"/>
              <a:t>Without labels, if you edit assembly code to add/remove instruction(s) between a branch and its target, </a:t>
            </a:r>
            <a:r>
              <a:rPr lang="en-US" dirty="0" smtClean="0">
                <a:solidFill>
                  <a:srgbClr val="0000FF"/>
                </a:solidFill>
              </a:rPr>
              <a:t>the correct Offset value changes</a:t>
            </a:r>
          </a:p>
          <a:p>
            <a:r>
              <a:rPr lang="en-US" dirty="0" smtClean="0">
                <a:solidFill>
                  <a:srgbClr val="292929"/>
                </a:solidFill>
              </a:rPr>
              <a:t>Without labels, forget to update all affected offsets, or make a math error when updating, and program structure becomes broken</a:t>
            </a:r>
            <a:endParaRPr lang="en-US" dirty="0">
              <a:solidFill>
                <a:srgbClr val="0000FF"/>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16</a:t>
            </a:fld>
            <a:endParaRPr lang="en-US"/>
          </a:p>
        </p:txBody>
      </p:sp>
    </p:spTree>
    <p:extLst>
      <p:ext uri="{BB962C8B-B14F-4D97-AF65-F5344CB8AC3E}">
        <p14:creationId xmlns:p14="http://schemas.microsoft.com/office/powerpoint/2010/main" val="236978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why is compiler just 1-pass?</a:t>
            </a:r>
            <a:endParaRPr lang="en-US" dirty="0"/>
          </a:p>
        </p:txBody>
      </p:sp>
      <p:sp>
        <p:nvSpPr>
          <p:cNvPr id="3" name="Content Placeholder 2"/>
          <p:cNvSpPr>
            <a:spLocks noGrp="1"/>
          </p:cNvSpPr>
          <p:nvPr>
            <p:ph idx="1"/>
          </p:nvPr>
        </p:nvSpPr>
        <p:spPr>
          <a:xfrm>
            <a:off x="345440" y="1171186"/>
            <a:ext cx="8686800" cy="4924814"/>
          </a:xfrm>
        </p:spPr>
        <p:txBody>
          <a:bodyPr/>
          <a:lstStyle/>
          <a:p>
            <a:pPr>
              <a:lnSpc>
                <a:spcPct val="90000"/>
              </a:lnSpc>
            </a:pPr>
            <a:r>
              <a:rPr lang="en-US" sz="3000" dirty="0" smtClean="0"/>
              <a:t>Two-pass means forward references are no problem:  all references will resolve eventually</a:t>
            </a:r>
          </a:p>
          <a:p>
            <a:pPr>
              <a:lnSpc>
                <a:spcPct val="90000"/>
              </a:lnSpc>
            </a:pPr>
            <a:r>
              <a:rPr lang="en-US" sz="3000" dirty="0" smtClean="0"/>
              <a:t>We would not have to declare variables, define functions </a:t>
            </a:r>
            <a:r>
              <a:rPr lang="en-US" sz="3000" i="1" dirty="0" smtClean="0"/>
              <a:t>before using them</a:t>
            </a:r>
            <a:r>
              <a:rPr lang="en-US" sz="3000" dirty="0" smtClean="0"/>
              <a:t>, just eventually declare and define</a:t>
            </a:r>
          </a:p>
          <a:p>
            <a:pPr>
              <a:lnSpc>
                <a:spcPct val="90000"/>
              </a:lnSpc>
            </a:pPr>
            <a:r>
              <a:rPr lang="en-US" sz="3000" dirty="0" smtClean="0"/>
              <a:t>However, </a:t>
            </a:r>
            <a:r>
              <a:rPr lang="en-US" sz="3000" dirty="0" smtClean="0">
                <a:solidFill>
                  <a:srgbClr val="0000FF"/>
                </a:solidFill>
              </a:rPr>
              <a:t>compilation is often time consuming, even for 1 pass</a:t>
            </a:r>
            <a:r>
              <a:rPr lang="en-US" sz="3000" dirty="0" smtClean="0"/>
              <a:t> and </a:t>
            </a:r>
            <a:r>
              <a:rPr lang="en-US" sz="3000" dirty="0" smtClean="0">
                <a:solidFill>
                  <a:srgbClr val="0000FF"/>
                </a:solidFill>
              </a:rPr>
              <a:t>declaring and defining first is more human readable than, and not much harder than, </a:t>
            </a:r>
            <a:r>
              <a:rPr lang="en-US" sz="3000" dirty="0" smtClean="0"/>
              <a:t>declaring/defining at random points in code</a:t>
            </a:r>
          </a:p>
          <a:p>
            <a:pPr>
              <a:lnSpc>
                <a:spcPct val="90000"/>
              </a:lnSpc>
            </a:pPr>
            <a:r>
              <a:rPr lang="en-US" sz="3000" dirty="0" smtClean="0"/>
              <a:t>So, </a:t>
            </a:r>
            <a:r>
              <a:rPr lang="en-US" sz="3000" dirty="0" smtClean="0">
                <a:solidFill>
                  <a:srgbClr val="008000"/>
                </a:solidFill>
              </a:rPr>
              <a:t>as a design choice, require declare/define first</a:t>
            </a:r>
            <a:r>
              <a:rPr lang="en-US" sz="3000" dirty="0" smtClean="0"/>
              <a:t>:  Win/Win  for code readability/compile speed</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17</a:t>
            </a:fld>
            <a:endParaRPr lang="en-US"/>
          </a:p>
        </p:txBody>
      </p:sp>
    </p:spTree>
    <p:extLst>
      <p:ext uri="{BB962C8B-B14F-4D97-AF65-F5344CB8AC3E}">
        <p14:creationId xmlns:p14="http://schemas.microsoft.com/office/powerpoint/2010/main" val="100523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IF-THEN-ELSE in assembly</a:t>
            </a:r>
            <a:endParaRPr lang="en-US" dirty="0"/>
          </a:p>
        </p:txBody>
      </p:sp>
      <p:pic>
        <p:nvPicPr>
          <p:cNvPr id="6" name="Content Placeholder 5" descr="figure-9.2.jpeg"/>
          <p:cNvPicPr>
            <a:picLocks noGrp="1" noChangeAspect="1"/>
          </p:cNvPicPr>
          <p:nvPr>
            <p:ph idx="1"/>
          </p:nvPr>
        </p:nvPicPr>
        <p:blipFill>
          <a:blip r:embed="rId2">
            <a:extLst>
              <a:ext uri="{28A0092B-C50C-407E-A947-70E740481C1C}">
                <a14:useLocalDpi xmlns:a14="http://schemas.microsoft.com/office/drawing/2010/main" val="0"/>
              </a:ext>
            </a:extLst>
          </a:blip>
          <a:srcRect l="7628" r="7628"/>
          <a:stretch>
            <a:fillRect/>
          </a:stretch>
        </p:blipFill>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18</a:t>
            </a:fld>
            <a:endParaRPr lang="en-US"/>
          </a:p>
        </p:txBody>
      </p:sp>
      <p:sp>
        <p:nvSpPr>
          <p:cNvPr id="7" name="Rounded Rectangle 6"/>
          <p:cNvSpPr/>
          <p:nvPr/>
        </p:nvSpPr>
        <p:spPr bwMode="auto">
          <a:xfrm>
            <a:off x="330200" y="1270000"/>
            <a:ext cx="1790700" cy="406400"/>
          </a:xfrm>
          <a:prstGeom prst="roundRect">
            <a:avLst/>
          </a:prstGeom>
          <a:noFill/>
          <a:ln w="38100" cap="flat" cmpd="sng" algn="ctr">
            <a:solidFill>
              <a:srgbClr val="FF66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8" name="Rounded Rectangle 7"/>
          <p:cNvSpPr/>
          <p:nvPr/>
        </p:nvSpPr>
        <p:spPr bwMode="auto">
          <a:xfrm>
            <a:off x="5079999" y="1301750"/>
            <a:ext cx="3797300" cy="685800"/>
          </a:xfrm>
          <a:prstGeom prst="roundRect">
            <a:avLst/>
          </a:prstGeom>
          <a:noFill/>
          <a:ln w="38100" cap="flat" cmpd="sng" algn="ctr">
            <a:solidFill>
              <a:srgbClr val="FF66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9" name="Rounded Rectangle 8"/>
          <p:cNvSpPr/>
          <p:nvPr/>
        </p:nvSpPr>
        <p:spPr bwMode="auto">
          <a:xfrm>
            <a:off x="330200" y="1714500"/>
            <a:ext cx="2019300" cy="304800"/>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0" name="Rounded Rectangle 9"/>
          <p:cNvSpPr/>
          <p:nvPr/>
        </p:nvSpPr>
        <p:spPr bwMode="auto">
          <a:xfrm>
            <a:off x="5080000" y="2413000"/>
            <a:ext cx="3797300" cy="666750"/>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1" name="Rounded Rectangle 10"/>
          <p:cNvSpPr/>
          <p:nvPr/>
        </p:nvSpPr>
        <p:spPr bwMode="auto">
          <a:xfrm>
            <a:off x="330200" y="2438400"/>
            <a:ext cx="2019300" cy="304800"/>
          </a:xfrm>
          <a:prstGeom prst="roundRect">
            <a:avLst/>
          </a:prstGeom>
          <a:noFill/>
          <a:ln w="38100" cap="flat" cmpd="sng" algn="ctr">
            <a:solidFill>
              <a:srgbClr val="29292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2" name="Rounded Rectangle 11"/>
          <p:cNvSpPr/>
          <p:nvPr/>
        </p:nvSpPr>
        <p:spPr bwMode="auto">
          <a:xfrm>
            <a:off x="5080000" y="3130550"/>
            <a:ext cx="3797299" cy="323850"/>
          </a:xfrm>
          <a:prstGeom prst="roundRect">
            <a:avLst/>
          </a:prstGeom>
          <a:noFill/>
          <a:ln w="38100" cap="flat" cmpd="sng" algn="ctr">
            <a:solidFill>
              <a:srgbClr val="29292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grpSp>
        <p:nvGrpSpPr>
          <p:cNvPr id="22" name="Group 21"/>
          <p:cNvGrpSpPr/>
          <p:nvPr/>
        </p:nvGrpSpPr>
        <p:grpSpPr>
          <a:xfrm>
            <a:off x="3060700" y="2018268"/>
            <a:ext cx="5822949" cy="369332"/>
            <a:chOff x="3060700" y="2018268"/>
            <a:chExt cx="5822949" cy="369332"/>
          </a:xfrm>
        </p:grpSpPr>
        <p:sp>
          <p:nvSpPr>
            <p:cNvPr id="15" name="Rounded Rectangle 14"/>
            <p:cNvSpPr/>
            <p:nvPr/>
          </p:nvSpPr>
          <p:spPr bwMode="auto">
            <a:xfrm>
              <a:off x="5086350" y="2038350"/>
              <a:ext cx="3797299" cy="323850"/>
            </a:xfrm>
            <a:prstGeom prst="roundRect">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6" name="TextBox 15"/>
            <p:cNvSpPr txBox="1"/>
            <p:nvPr/>
          </p:nvSpPr>
          <p:spPr>
            <a:xfrm>
              <a:off x="3060700" y="2018268"/>
              <a:ext cx="1951075" cy="369332"/>
            </a:xfrm>
            <a:prstGeom prst="rect">
              <a:avLst/>
            </a:prstGeom>
            <a:noFill/>
          </p:spPr>
          <p:txBody>
            <a:bodyPr wrap="none" rtlCol="0">
              <a:spAutoFit/>
            </a:bodyPr>
            <a:lstStyle/>
            <a:p>
              <a:r>
                <a:rPr lang="en-US" dirty="0" smtClean="0"/>
                <a:t>Create else part </a:t>
              </a:r>
              <a:r>
                <a:rPr lang="en-US" dirty="0" smtClean="0">
                  <a:sym typeface="Wingdings"/>
                </a:rPr>
                <a:t></a:t>
              </a:r>
              <a:endParaRPr lang="en-US" dirty="0"/>
            </a:p>
          </p:txBody>
        </p:sp>
      </p:grpSp>
      <p:sp>
        <p:nvSpPr>
          <p:cNvPr id="17" name="TextBox 16"/>
          <p:cNvSpPr txBox="1"/>
          <p:nvPr/>
        </p:nvSpPr>
        <p:spPr>
          <a:xfrm>
            <a:off x="1689100" y="2742168"/>
            <a:ext cx="3360753" cy="369332"/>
          </a:xfrm>
          <a:prstGeom prst="rect">
            <a:avLst/>
          </a:prstGeom>
          <a:noFill/>
        </p:spPr>
        <p:txBody>
          <a:bodyPr wrap="none" rtlCol="0">
            <a:spAutoFit/>
          </a:bodyPr>
          <a:lstStyle/>
          <a:p>
            <a:r>
              <a:rPr lang="en-US" dirty="0" smtClean="0"/>
              <a:t>Do not fall through to else part </a:t>
            </a:r>
            <a:r>
              <a:rPr lang="en-US" dirty="0" smtClean="0">
                <a:sym typeface="Wingdings"/>
              </a:rPr>
              <a:t></a:t>
            </a:r>
            <a:endParaRPr lang="en-US" dirty="0"/>
          </a:p>
        </p:txBody>
      </p:sp>
      <p:grpSp>
        <p:nvGrpSpPr>
          <p:cNvPr id="20" name="Group 19"/>
          <p:cNvGrpSpPr/>
          <p:nvPr/>
        </p:nvGrpSpPr>
        <p:grpSpPr>
          <a:xfrm>
            <a:off x="2451100" y="3135868"/>
            <a:ext cx="2571750" cy="544765"/>
            <a:chOff x="2451100" y="3135868"/>
            <a:chExt cx="2571750" cy="544765"/>
          </a:xfrm>
        </p:grpSpPr>
        <p:sp>
          <p:nvSpPr>
            <p:cNvPr id="14" name="Rounded Rectangle 13"/>
            <p:cNvSpPr/>
            <p:nvPr/>
          </p:nvSpPr>
          <p:spPr bwMode="auto">
            <a:xfrm>
              <a:off x="4178300" y="3155950"/>
              <a:ext cx="844550" cy="292100"/>
            </a:xfrm>
            <a:prstGeom prst="roundRect">
              <a:avLst/>
            </a:prstGeom>
            <a:noFill/>
            <a:ln w="38100" cap="flat" cmpd="sng" algn="ctr">
              <a:solidFill>
                <a:srgbClr val="292929"/>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8" name="TextBox 17"/>
            <p:cNvSpPr txBox="1"/>
            <p:nvPr/>
          </p:nvSpPr>
          <p:spPr>
            <a:xfrm>
              <a:off x="2451100" y="3135868"/>
              <a:ext cx="1991785" cy="544765"/>
            </a:xfrm>
            <a:prstGeom prst="rect">
              <a:avLst/>
            </a:prstGeom>
            <a:noFill/>
          </p:spPr>
          <p:txBody>
            <a:bodyPr wrap="square" rtlCol="0">
              <a:spAutoFit/>
            </a:bodyPr>
            <a:lstStyle/>
            <a:p>
              <a:pPr>
                <a:lnSpc>
                  <a:spcPct val="80000"/>
                </a:lnSpc>
                <a:spcAft>
                  <a:spcPts val="600"/>
                </a:spcAft>
              </a:pPr>
              <a:r>
                <a:rPr lang="en-US" dirty="0" smtClean="0"/>
                <a:t>Symbolic else </a:t>
              </a:r>
              <a:r>
                <a:rPr lang="en-US" dirty="0" smtClean="0">
                  <a:sym typeface="Wingdings"/>
                </a:rPr>
                <a:t>     	part</a:t>
              </a:r>
              <a:r>
                <a:rPr lang="en-US" dirty="0" smtClean="0"/>
                <a:t> start</a:t>
              </a:r>
              <a:endParaRPr lang="en-US" dirty="0"/>
            </a:p>
          </p:txBody>
        </p:sp>
      </p:grpSp>
      <p:grpSp>
        <p:nvGrpSpPr>
          <p:cNvPr id="21" name="Group 20"/>
          <p:cNvGrpSpPr/>
          <p:nvPr/>
        </p:nvGrpSpPr>
        <p:grpSpPr>
          <a:xfrm>
            <a:off x="1422400" y="3517900"/>
            <a:ext cx="3606800" cy="381000"/>
            <a:chOff x="1422400" y="3517900"/>
            <a:chExt cx="3606800" cy="381000"/>
          </a:xfrm>
        </p:grpSpPr>
        <p:sp>
          <p:nvSpPr>
            <p:cNvPr id="13" name="Rounded Rectangle 12"/>
            <p:cNvSpPr/>
            <p:nvPr/>
          </p:nvSpPr>
          <p:spPr bwMode="auto">
            <a:xfrm>
              <a:off x="4184650" y="3517900"/>
              <a:ext cx="844550" cy="292100"/>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sp>
          <p:nvSpPr>
            <p:cNvPr id="19" name="TextBox 18"/>
            <p:cNvSpPr txBox="1"/>
            <p:nvPr/>
          </p:nvSpPr>
          <p:spPr>
            <a:xfrm>
              <a:off x="1422400" y="3529568"/>
              <a:ext cx="2771950" cy="369332"/>
            </a:xfrm>
            <a:prstGeom prst="rect">
              <a:avLst/>
            </a:prstGeom>
            <a:noFill/>
          </p:spPr>
          <p:txBody>
            <a:bodyPr wrap="none" rtlCol="0">
              <a:spAutoFit/>
            </a:bodyPr>
            <a:lstStyle/>
            <a:p>
              <a:r>
                <a:rPr lang="en-US" dirty="0" smtClean="0"/>
                <a:t>Fall through beyond else </a:t>
              </a:r>
              <a:r>
                <a:rPr lang="en-US" dirty="0" smtClean="0">
                  <a:sym typeface="Wingdings"/>
                </a:rPr>
                <a:t></a:t>
              </a:r>
              <a:endParaRPr lang="en-US" dirty="0"/>
            </a:p>
          </p:txBody>
        </p:sp>
      </p:grpSp>
      <p:sp>
        <p:nvSpPr>
          <p:cNvPr id="23" name="TextBox 22"/>
          <p:cNvSpPr txBox="1"/>
          <p:nvPr/>
        </p:nvSpPr>
        <p:spPr>
          <a:xfrm>
            <a:off x="622300" y="4140200"/>
            <a:ext cx="7874000" cy="830997"/>
          </a:xfrm>
          <a:prstGeom prst="rect">
            <a:avLst/>
          </a:prstGeom>
          <a:solidFill>
            <a:srgbClr val="FFFFFF"/>
          </a:solidFill>
        </p:spPr>
        <p:txBody>
          <a:bodyPr wrap="square" rtlCol="0">
            <a:spAutoFit/>
          </a:bodyPr>
          <a:lstStyle/>
          <a:p>
            <a:r>
              <a:rPr lang="en-US" sz="2400" dirty="0" smtClean="0"/>
              <a:t>“Fall through” means to fetch at the default next instruction location; must code two exceptions for if-then-else</a:t>
            </a:r>
            <a:endParaRPr lang="en-US" sz="2400" dirty="0"/>
          </a:p>
        </p:txBody>
      </p:sp>
      <p:grpSp>
        <p:nvGrpSpPr>
          <p:cNvPr id="28" name="Group 27"/>
          <p:cNvGrpSpPr/>
          <p:nvPr/>
        </p:nvGrpSpPr>
        <p:grpSpPr>
          <a:xfrm>
            <a:off x="5011775" y="2038350"/>
            <a:ext cx="3605870" cy="1117600"/>
            <a:chOff x="5011775" y="2038350"/>
            <a:chExt cx="3605870" cy="1117600"/>
          </a:xfrm>
        </p:grpSpPr>
        <p:grpSp>
          <p:nvGrpSpPr>
            <p:cNvPr id="26" name="Group 25"/>
            <p:cNvGrpSpPr/>
            <p:nvPr/>
          </p:nvGrpSpPr>
          <p:grpSpPr>
            <a:xfrm>
              <a:off x="5011775" y="2038350"/>
              <a:ext cx="1873657" cy="1117600"/>
              <a:chOff x="5011775" y="2038350"/>
              <a:chExt cx="1873657" cy="1117600"/>
            </a:xfrm>
          </p:grpSpPr>
          <p:sp>
            <p:nvSpPr>
              <p:cNvPr id="3" name="Rounded Rectangle 2"/>
              <p:cNvSpPr/>
              <p:nvPr/>
            </p:nvSpPr>
            <p:spPr bwMode="auto">
              <a:xfrm>
                <a:off x="6163056" y="2038350"/>
                <a:ext cx="722376" cy="323850"/>
              </a:xfrm>
              <a:prstGeom prst="roundRect">
                <a:avLst/>
              </a:prstGeom>
              <a:solidFill>
                <a:srgbClr val="CC9900">
                  <a:alpha val="49804"/>
                </a:srgbClr>
              </a:solidFill>
              <a:ln w="762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p:txBody>
          </p:sp>
          <p:cxnSp>
            <p:nvCxnSpPr>
              <p:cNvPr id="25" name="Straight Arrow Connector 24"/>
              <p:cNvCxnSpPr/>
              <p:nvPr/>
            </p:nvCxnSpPr>
            <p:spPr bwMode="auto">
              <a:xfrm flipH="1">
                <a:off x="5011775" y="2362200"/>
                <a:ext cx="1151281" cy="793750"/>
              </a:xfrm>
              <a:prstGeom prst="straightConnector1">
                <a:avLst/>
              </a:prstGeom>
              <a:solidFill>
                <a:schemeClr val="accent1"/>
              </a:solidFill>
              <a:ln w="762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grpSp>
        <p:sp>
          <p:nvSpPr>
            <p:cNvPr id="27" name="TextBox 26"/>
            <p:cNvSpPr txBox="1"/>
            <p:nvPr/>
          </p:nvSpPr>
          <p:spPr>
            <a:xfrm>
              <a:off x="5788152" y="2586720"/>
              <a:ext cx="2829493" cy="369332"/>
            </a:xfrm>
            <a:prstGeom prst="rect">
              <a:avLst/>
            </a:prstGeom>
            <a:noFill/>
            <a:ln w="38100">
              <a:solidFill>
                <a:schemeClr val="tx1"/>
              </a:solidFill>
            </a:ln>
          </p:spPr>
          <p:txBody>
            <a:bodyPr wrap="none" rtlCol="0">
              <a:spAutoFit/>
            </a:bodyPr>
            <a:lstStyle/>
            <a:p>
              <a:r>
                <a:rPr lang="en-US" b="1" dirty="0" smtClean="0"/>
                <a:t>Forward reference to label1</a:t>
              </a:r>
              <a:endParaRPr lang="en-US" b="1" dirty="0"/>
            </a:p>
          </p:txBody>
        </p:sp>
      </p:grpSp>
    </p:spTree>
    <p:extLst>
      <p:ext uri="{BB962C8B-B14F-4D97-AF65-F5344CB8AC3E}">
        <p14:creationId xmlns:p14="http://schemas.microsoft.com/office/powerpoint/2010/main" val="1315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dissolv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childTnLst>
                          </p:cTn>
                        </p:par>
                        <p:par>
                          <p:cTn id="62" fill="hold">
                            <p:stCondLst>
                              <p:cond delay="0"/>
                            </p:stCondLst>
                            <p:childTnLst>
                              <p:par>
                                <p:cTn id="63" presetID="26" presetClass="emph" presetSubtype="0" repeatCount="5000" fill="hold" nodeType="afterEffect">
                                  <p:stCondLst>
                                    <p:cond delay="0"/>
                                  </p:stCondLst>
                                  <p:childTnLst>
                                    <p:animEffect transition="out" filter="fade">
                                      <p:cBhvr>
                                        <p:cTn id="64" dur="500" tmFilter="0, 0; .2, .5; .8, .5; 1, 0"/>
                                        <p:tgtEl>
                                          <p:spTgt spid="28"/>
                                        </p:tgtEl>
                                      </p:cBhvr>
                                    </p:animEffect>
                                    <p:animScale>
                                      <p:cBhvr>
                                        <p:cTn id="65"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7"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838200" y="3071434"/>
            <a:ext cx="7721600" cy="1415900"/>
          </a:xfrm>
        </p:spPr>
        <p:txBody>
          <a:bodyPr/>
          <a:lstStyle/>
          <a:p>
            <a:pPr algn="r">
              <a:lnSpc>
                <a:spcPct val="80000"/>
              </a:lnSpc>
            </a:pPr>
            <a:r>
              <a:rPr lang="en-US" sz="2200" dirty="0" smtClean="0"/>
              <a:t>						2017.10.04</a:t>
            </a:r>
            <a:br>
              <a:rPr lang="en-US" sz="2200" dirty="0" smtClean="0"/>
            </a:br>
            <a:r>
              <a:rPr lang="en-US" sz="2200" dirty="0" smtClean="0"/>
              <a:t/>
            </a:r>
            <a:br>
              <a:rPr lang="en-US" sz="2200" dirty="0" smtClean="0"/>
            </a:br>
            <a:r>
              <a:rPr lang="en-US" sz="2200" dirty="0" err="1" smtClean="0"/>
              <a:t>Verbing</a:t>
            </a:r>
            <a:r>
              <a:rPr lang="en-US" sz="2200" dirty="0" smtClean="0"/>
              <a:t> weirds language.</a:t>
            </a:r>
          </a:p>
          <a:p>
            <a:pPr algn="r">
              <a:lnSpc>
                <a:spcPct val="80000"/>
              </a:lnSpc>
            </a:pPr>
            <a:r>
              <a:rPr lang="en-US" sz="2200" dirty="0" smtClean="0"/>
              <a:t>– Bill Watterson</a:t>
            </a:r>
          </a:p>
        </p:txBody>
      </p:sp>
      <p:sp>
        <p:nvSpPr>
          <p:cNvPr id="4" name="Date Placeholder 3"/>
          <p:cNvSpPr>
            <a:spLocks noGrp="1"/>
          </p:cNvSpPr>
          <p:nvPr>
            <p:ph type="dt" sz="half" idx="2"/>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4"/>
          </p:nvPr>
        </p:nvSpPr>
        <p:spPr/>
        <p:txBody>
          <a:bodyPr/>
          <a:lstStyle/>
          <a:p>
            <a:fld id="{F616CA18-62AE-B34C-A151-070DF961BCFA}" type="slidenum">
              <a:rPr lang="en-US" smtClean="0"/>
              <a:pPr/>
              <a:t>19</a:t>
            </a:fld>
            <a:endParaRPr lang="en-US" dirty="0"/>
          </a:p>
        </p:txBody>
      </p:sp>
      <p:sp>
        <p:nvSpPr>
          <p:cNvPr id="6" name="Title 5"/>
          <p:cNvSpPr>
            <a:spLocks noGrp="1"/>
          </p:cNvSpPr>
          <p:nvPr>
            <p:ph type="ctrTitle"/>
          </p:nvPr>
        </p:nvSpPr>
        <p:spPr>
          <a:xfrm>
            <a:off x="447439" y="1443038"/>
            <a:ext cx="8527227" cy="1600200"/>
          </a:xfrm>
        </p:spPr>
        <p:txBody>
          <a:bodyPr/>
          <a:lstStyle/>
          <a:p>
            <a:r>
              <a:rPr lang="en-US" dirty="0" smtClean="0"/>
              <a:t>Lecture 19 – Assembly language (cont.)</a:t>
            </a:r>
            <a:endParaRPr lang="en-US" dirty="0"/>
          </a:p>
        </p:txBody>
      </p:sp>
    </p:spTree>
    <p:extLst>
      <p:ext uri="{BB962C8B-B14F-4D97-AF65-F5344CB8AC3E}">
        <p14:creationId xmlns:p14="http://schemas.microsoft.com/office/powerpoint/2010/main" val="629569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2017.09.29</a:t>
            </a:r>
            <a:endParaRPr lang="en-US" dirty="0"/>
          </a:p>
        </p:txBody>
      </p:sp>
      <p:sp>
        <p:nvSpPr>
          <p:cNvPr id="3" name="Content Placeholder 2"/>
          <p:cNvSpPr>
            <a:spLocks noGrp="1"/>
          </p:cNvSpPr>
          <p:nvPr>
            <p:ph idx="1"/>
          </p:nvPr>
        </p:nvSpPr>
        <p:spPr/>
        <p:txBody>
          <a:bodyPr/>
          <a:lstStyle/>
          <a:p>
            <a:r>
              <a:rPr lang="en-US" dirty="0"/>
              <a:t>R</a:t>
            </a:r>
            <a:r>
              <a:rPr lang="en-US" dirty="0" smtClean="0"/>
              <a:t>eading textbook chapters 7 and 9</a:t>
            </a:r>
          </a:p>
          <a:p>
            <a:r>
              <a:rPr lang="en-US" dirty="0" smtClean="0"/>
              <a:t>HW05 due Thursday, Oct. 05</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a:t>
            </a:fld>
            <a:endParaRPr lang="en-US"/>
          </a:p>
        </p:txBody>
      </p:sp>
    </p:spTree>
    <p:extLst>
      <p:ext uri="{BB962C8B-B14F-4D97-AF65-F5344CB8AC3E}">
        <p14:creationId xmlns:p14="http://schemas.microsoft.com/office/powerpoint/2010/main" val="521270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coding practice for assembly</a:t>
            </a:r>
            <a:endParaRPr lang="en-US" dirty="0"/>
          </a:p>
        </p:txBody>
      </p:sp>
      <p:sp>
        <p:nvSpPr>
          <p:cNvPr id="3" name="Content Placeholder 2"/>
          <p:cNvSpPr>
            <a:spLocks noGrp="1"/>
          </p:cNvSpPr>
          <p:nvPr>
            <p:ph idx="1"/>
          </p:nvPr>
        </p:nvSpPr>
        <p:spPr/>
        <p:txBody>
          <a:bodyPr/>
          <a:lstStyle/>
          <a:p>
            <a:r>
              <a:rPr lang="en-US" dirty="0" smtClean="0"/>
              <a:t>See text Figs. 9.3 and 9.4 for </a:t>
            </a:r>
            <a:r>
              <a:rPr lang="en-US" i="1" dirty="0" smtClean="0"/>
              <a:t>for</a:t>
            </a:r>
            <a:r>
              <a:rPr lang="en-US" dirty="0" smtClean="0"/>
              <a:t> and </a:t>
            </a:r>
            <a:r>
              <a:rPr lang="en-US" i="1" dirty="0" smtClean="0"/>
              <a:t>while</a:t>
            </a:r>
            <a:r>
              <a:rPr lang="en-US" dirty="0" smtClean="0"/>
              <a:t> coding prototypes; generalize Fig. 9.2 </a:t>
            </a:r>
            <a:r>
              <a:rPr lang="en-US" i="1" dirty="0" smtClean="0"/>
              <a:t>if-then-else</a:t>
            </a:r>
            <a:r>
              <a:rPr lang="en-US" dirty="0" smtClean="0"/>
              <a:t> to </a:t>
            </a:r>
            <a:r>
              <a:rPr lang="en-US" i="1" dirty="0" smtClean="0"/>
              <a:t>switch</a:t>
            </a:r>
            <a:r>
              <a:rPr lang="en-US" dirty="0" smtClean="0"/>
              <a:t> on your own</a:t>
            </a:r>
          </a:p>
          <a:p>
            <a:r>
              <a:rPr lang="en-US" dirty="0" smtClean="0"/>
              <a:t>For productivity and readability it is good practice to code every one of these structures the same way in your assembly, both instruction sequences and comments</a:t>
            </a:r>
          </a:p>
          <a:p>
            <a:r>
              <a:rPr lang="en-US" dirty="0"/>
              <a:t>A</a:t>
            </a:r>
            <a:r>
              <a:rPr lang="en-US" dirty="0" smtClean="0"/>
              <a:t> template to copy/paste can be helpful</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20</a:t>
            </a:fld>
            <a:endParaRPr lang="en-US"/>
          </a:p>
        </p:txBody>
      </p:sp>
    </p:spTree>
    <p:extLst>
      <p:ext uri="{BB962C8B-B14F-4D97-AF65-F5344CB8AC3E}">
        <p14:creationId xmlns:p14="http://schemas.microsoft.com/office/powerpoint/2010/main" val="1984375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Subroutine call in assembly</a:t>
            </a:r>
            <a:endParaRPr lang="en-US" dirty="0"/>
          </a:p>
        </p:txBody>
      </p:sp>
      <p:pic>
        <p:nvPicPr>
          <p:cNvPr id="6" name="Content Placeholder 5" descr="figure-9.5.jpeg"/>
          <p:cNvPicPr>
            <a:picLocks noGrp="1" noChangeAspect="1"/>
          </p:cNvPicPr>
          <p:nvPr>
            <p:ph idx="1"/>
          </p:nvPr>
        </p:nvPicPr>
        <p:blipFill>
          <a:blip r:embed="rId3">
            <a:extLst>
              <a:ext uri="{28A0092B-C50C-407E-A947-70E740481C1C}">
                <a14:useLocalDpi xmlns:a14="http://schemas.microsoft.com/office/drawing/2010/main" val="0"/>
              </a:ext>
            </a:extLst>
          </a:blip>
          <a:srcRect l="4487" r="4487"/>
          <a:stretch>
            <a:fillRect/>
          </a:stretch>
        </p:blipFill>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21</a:t>
            </a:fld>
            <a:endParaRPr lang="en-US"/>
          </a:p>
        </p:txBody>
      </p:sp>
      <p:grpSp>
        <p:nvGrpSpPr>
          <p:cNvPr id="23" name="Group 22"/>
          <p:cNvGrpSpPr/>
          <p:nvPr/>
        </p:nvGrpSpPr>
        <p:grpSpPr>
          <a:xfrm>
            <a:off x="168156" y="1476774"/>
            <a:ext cx="4922398" cy="1209077"/>
            <a:chOff x="168156" y="1476774"/>
            <a:chExt cx="4922398" cy="1209077"/>
          </a:xfrm>
        </p:grpSpPr>
        <p:sp>
          <p:nvSpPr>
            <p:cNvPr id="7" name="TextBox 6"/>
            <p:cNvSpPr txBox="1"/>
            <p:nvPr/>
          </p:nvSpPr>
          <p:spPr>
            <a:xfrm>
              <a:off x="168156" y="1919487"/>
              <a:ext cx="4433122" cy="766364"/>
            </a:xfrm>
            <a:prstGeom prst="rect">
              <a:avLst/>
            </a:prstGeom>
            <a:noFill/>
            <a:ln w="19050" cmpd="sng">
              <a:solidFill>
                <a:schemeClr val="tx1"/>
              </a:solidFill>
            </a:ln>
          </p:spPr>
          <p:txBody>
            <a:bodyPr wrap="square" rtlCol="0">
              <a:spAutoFit/>
            </a:bodyPr>
            <a:lstStyle/>
            <a:p>
              <a:pPr>
                <a:lnSpc>
                  <a:spcPct val="80000"/>
                </a:lnSpc>
              </a:pPr>
              <a:r>
                <a:rPr lang="en-US" dirty="0" smtClean="0"/>
                <a:t>Subroutine name becomes, in assembly, just a label, a symbol for the address of the first instruction of the subroutine</a:t>
              </a:r>
              <a:endParaRPr lang="en-US" dirty="0"/>
            </a:p>
          </p:txBody>
        </p:sp>
        <p:cxnSp>
          <p:nvCxnSpPr>
            <p:cNvPr id="9" name="Straight Arrow Connector 8"/>
            <p:cNvCxnSpPr/>
            <p:nvPr/>
          </p:nvCxnSpPr>
          <p:spPr bwMode="auto">
            <a:xfrm flipV="1">
              <a:off x="168156" y="1539240"/>
              <a:ext cx="1018599" cy="380247"/>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Arrow Connector 9"/>
            <p:cNvCxnSpPr/>
            <p:nvPr/>
          </p:nvCxnSpPr>
          <p:spPr bwMode="auto">
            <a:xfrm flipV="1">
              <a:off x="4601278" y="1574800"/>
              <a:ext cx="123122" cy="344687"/>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1" name="Straight Arrow Connector 10"/>
            <p:cNvCxnSpPr/>
            <p:nvPr/>
          </p:nvCxnSpPr>
          <p:spPr bwMode="auto">
            <a:xfrm>
              <a:off x="4852686" y="1476774"/>
              <a:ext cx="237868"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4" name="Group 23"/>
          <p:cNvGrpSpPr/>
          <p:nvPr/>
        </p:nvGrpSpPr>
        <p:grpSpPr>
          <a:xfrm>
            <a:off x="5506960" y="1688291"/>
            <a:ext cx="3504463" cy="987963"/>
            <a:chOff x="5506960" y="1688291"/>
            <a:chExt cx="3504463" cy="987963"/>
          </a:xfrm>
        </p:grpSpPr>
        <p:sp>
          <p:nvSpPr>
            <p:cNvPr id="14" name="TextBox 13"/>
            <p:cNvSpPr txBox="1"/>
            <p:nvPr/>
          </p:nvSpPr>
          <p:spPr>
            <a:xfrm>
              <a:off x="6126479" y="1688291"/>
              <a:ext cx="2884944" cy="987963"/>
            </a:xfrm>
            <a:prstGeom prst="rect">
              <a:avLst/>
            </a:prstGeom>
            <a:noFill/>
            <a:ln w="19050" cmpd="sng">
              <a:solidFill>
                <a:schemeClr val="tx1"/>
              </a:solidFill>
            </a:ln>
          </p:spPr>
          <p:txBody>
            <a:bodyPr wrap="square" rtlCol="0">
              <a:spAutoFit/>
            </a:bodyPr>
            <a:lstStyle/>
            <a:p>
              <a:pPr>
                <a:lnSpc>
                  <a:spcPct val="80000"/>
                </a:lnSpc>
              </a:pPr>
              <a:r>
                <a:rPr lang="en-US" dirty="0" smtClean="0"/>
                <a:t>Instruction to pop the saved </a:t>
              </a:r>
              <a:r>
                <a:rPr lang="en-US" dirty="0" err="1" smtClean="0"/>
                <a:t>current_instruction_pointer</a:t>
              </a:r>
              <a:r>
                <a:rPr lang="en-US" dirty="0" smtClean="0"/>
                <a:t> from the stack and override </a:t>
              </a:r>
              <a:r>
                <a:rPr lang="en-US" dirty="0" err="1" smtClean="0"/>
                <a:t>default_next_instruction</a:t>
              </a:r>
              <a:endParaRPr lang="en-US" dirty="0"/>
            </a:p>
          </p:txBody>
        </p:sp>
        <p:cxnSp>
          <p:nvCxnSpPr>
            <p:cNvPr id="15" name="Straight Arrow Connector 14"/>
            <p:cNvCxnSpPr/>
            <p:nvPr/>
          </p:nvCxnSpPr>
          <p:spPr bwMode="auto">
            <a:xfrm flipH="1">
              <a:off x="5506960" y="1769806"/>
              <a:ext cx="619520" cy="0"/>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22" name="Group 21"/>
          <p:cNvGrpSpPr/>
          <p:nvPr/>
        </p:nvGrpSpPr>
        <p:grpSpPr>
          <a:xfrm>
            <a:off x="2474246" y="2956618"/>
            <a:ext cx="2884944" cy="2296654"/>
            <a:chOff x="2474246" y="2956618"/>
            <a:chExt cx="2884944" cy="2296654"/>
          </a:xfrm>
        </p:grpSpPr>
        <p:sp>
          <p:nvSpPr>
            <p:cNvPr id="13" name="TextBox 12"/>
            <p:cNvSpPr txBox="1"/>
            <p:nvPr/>
          </p:nvSpPr>
          <p:spPr>
            <a:xfrm>
              <a:off x="2474246" y="4043710"/>
              <a:ext cx="2884944" cy="1209562"/>
            </a:xfrm>
            <a:prstGeom prst="rect">
              <a:avLst/>
            </a:prstGeom>
            <a:noFill/>
            <a:ln w="19050" cmpd="sng">
              <a:solidFill>
                <a:srgbClr val="292929"/>
              </a:solidFill>
            </a:ln>
          </p:spPr>
          <p:txBody>
            <a:bodyPr wrap="square" rtlCol="0">
              <a:spAutoFit/>
            </a:bodyPr>
            <a:lstStyle/>
            <a:p>
              <a:pPr>
                <a:lnSpc>
                  <a:spcPct val="80000"/>
                </a:lnSpc>
              </a:pPr>
              <a:r>
                <a:rPr lang="en-US" dirty="0" smtClean="0"/>
                <a:t>Instruction to push the </a:t>
              </a:r>
              <a:r>
                <a:rPr lang="en-US" dirty="0" err="1" smtClean="0"/>
                <a:t>current_instruction_pointer</a:t>
              </a:r>
              <a:r>
                <a:rPr lang="en-US" dirty="0" smtClean="0"/>
                <a:t> onto the stack and override </a:t>
              </a:r>
              <a:r>
                <a:rPr lang="en-US" dirty="0" err="1" smtClean="0"/>
                <a:t>default_next_instruction</a:t>
              </a:r>
              <a:r>
                <a:rPr lang="en-US" dirty="0" smtClean="0"/>
                <a:t> computation</a:t>
              </a:r>
              <a:endParaRPr lang="en-US" dirty="0"/>
            </a:p>
          </p:txBody>
        </p:sp>
        <p:cxnSp>
          <p:nvCxnSpPr>
            <p:cNvPr id="18" name="Straight Arrow Connector 17"/>
            <p:cNvCxnSpPr>
              <a:stCxn id="13" idx="0"/>
            </p:cNvCxnSpPr>
            <p:nvPr/>
          </p:nvCxnSpPr>
          <p:spPr bwMode="auto">
            <a:xfrm flipV="1">
              <a:off x="3916718" y="2956618"/>
              <a:ext cx="1173836" cy="1087092"/>
            </a:xfrm>
            <a:prstGeom prst="straightConnector1">
              <a:avLst/>
            </a:prstGeom>
            <a:solidFill>
              <a:schemeClr val="accent1"/>
            </a:solidFill>
            <a:ln w="19050" cap="flat" cmpd="sng" algn="ctr">
              <a:solidFill>
                <a:schemeClr val="tx1"/>
              </a:solidFill>
              <a:prstDash val="solid"/>
              <a:round/>
              <a:headEnd type="none" w="med" len="med"/>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39" name="Group 38"/>
          <p:cNvGrpSpPr/>
          <p:nvPr/>
        </p:nvGrpSpPr>
        <p:grpSpPr>
          <a:xfrm>
            <a:off x="1748902" y="2831686"/>
            <a:ext cx="3341652" cy="369332"/>
            <a:chOff x="1748902" y="2831686"/>
            <a:chExt cx="3341652" cy="369332"/>
          </a:xfrm>
        </p:grpSpPr>
        <p:cxnSp>
          <p:nvCxnSpPr>
            <p:cNvPr id="36" name="Straight Arrow Connector 35"/>
            <p:cNvCxnSpPr/>
            <p:nvPr/>
          </p:nvCxnSpPr>
          <p:spPr bwMode="auto">
            <a:xfrm>
              <a:off x="1748902" y="2831690"/>
              <a:ext cx="3341652" cy="0"/>
            </a:xfrm>
            <a:prstGeom prst="straightConnector1">
              <a:avLst/>
            </a:prstGeom>
            <a:solidFill>
              <a:schemeClr val="accent1"/>
            </a:solidFill>
            <a:ln w="19050" cap="flat" cmpd="sng" algn="ctr">
              <a:solidFill>
                <a:srgbClr val="FF0000"/>
              </a:solidFill>
              <a:prstDash val="solid"/>
              <a:round/>
              <a:headEnd type="arrow"/>
              <a:tailEnd type="arrow"/>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8" name="TextBox 37"/>
            <p:cNvSpPr txBox="1"/>
            <p:nvPr/>
          </p:nvSpPr>
          <p:spPr>
            <a:xfrm>
              <a:off x="3393702" y="2831686"/>
              <a:ext cx="878178" cy="369332"/>
            </a:xfrm>
            <a:prstGeom prst="rect">
              <a:avLst/>
            </a:prstGeom>
            <a:noFill/>
            <a:ln w="19050" cmpd="sng">
              <a:solidFill>
                <a:srgbClr val="FF0000"/>
              </a:solidFill>
            </a:ln>
          </p:spPr>
          <p:txBody>
            <a:bodyPr wrap="none" rtlCol="0">
              <a:spAutoFit/>
            </a:bodyPr>
            <a:lstStyle/>
            <a:p>
              <a:r>
                <a:rPr lang="en-US" dirty="0" smtClean="0"/>
                <a:t>Call x();</a:t>
              </a:r>
              <a:endParaRPr lang="en-US" dirty="0"/>
            </a:p>
          </p:txBody>
        </p:sp>
      </p:grpSp>
    </p:spTree>
    <p:extLst>
      <p:ext uri="{BB962C8B-B14F-4D97-AF65-F5344CB8AC3E}">
        <p14:creationId xmlns:p14="http://schemas.microsoft.com/office/powerpoint/2010/main" val="81203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dissolv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Machine code may be </a:t>
            </a:r>
            <a:r>
              <a:rPr lang="en-US" sz="3600" dirty="0" smtClean="0">
                <a:solidFill>
                  <a:srgbClr val="0432FF"/>
                </a:solidFill>
              </a:rPr>
              <a:t>position dependent </a:t>
            </a:r>
            <a:endParaRPr lang="en-US" sz="3600" dirty="0">
              <a:solidFill>
                <a:srgbClr val="0432FF"/>
              </a:solidFill>
            </a:endParaRPr>
          </a:p>
        </p:txBody>
      </p:sp>
      <p:sp>
        <p:nvSpPr>
          <p:cNvPr id="3" name="Content Placeholder 2"/>
          <p:cNvSpPr>
            <a:spLocks noGrp="1"/>
          </p:cNvSpPr>
          <p:nvPr>
            <p:ph idx="1"/>
          </p:nvPr>
        </p:nvSpPr>
        <p:spPr>
          <a:xfrm>
            <a:off x="353144" y="984912"/>
            <a:ext cx="8784892" cy="5243472"/>
          </a:xfrm>
        </p:spPr>
        <p:txBody>
          <a:bodyPr/>
          <a:lstStyle/>
          <a:p>
            <a:r>
              <a:rPr lang="en-US" sz="2200" dirty="0" smtClean="0">
                <a:latin typeface="Courier"/>
                <a:cs typeface="Courier"/>
              </a:rPr>
              <a:t>Assembly		; Comments</a:t>
            </a:r>
            <a:br>
              <a:rPr lang="en-US" sz="2200" dirty="0" smtClean="0">
                <a:latin typeface="Courier"/>
                <a:cs typeface="Courier"/>
              </a:rPr>
            </a:br>
            <a:r>
              <a:rPr lang="en-US" sz="2200" dirty="0" smtClean="0">
                <a:solidFill>
                  <a:srgbClr val="0000FF"/>
                </a:solidFill>
                <a:latin typeface="Courier"/>
                <a:cs typeface="Courier"/>
                <a:sym typeface="Wingdings"/>
              </a:rPr>
              <a:t>jump  </a:t>
            </a:r>
            <a:r>
              <a:rPr lang="en-US" sz="2200" dirty="0" smtClean="0">
                <a:solidFill>
                  <a:srgbClr val="FF0000"/>
                </a:solidFill>
                <a:latin typeface="Courier"/>
                <a:cs typeface="Courier"/>
                <a:sym typeface="Wingdings"/>
              </a:rPr>
              <a:t>60</a:t>
            </a:r>
            <a:r>
              <a:rPr lang="en-US" sz="2200" dirty="0" smtClean="0">
                <a:solidFill>
                  <a:schemeClr val="accent1">
                    <a:lumMod val="75000"/>
                  </a:schemeClr>
                </a:solidFill>
                <a:latin typeface="Courier"/>
                <a:cs typeface="Courier"/>
                <a:sym typeface="Wingdings"/>
              </a:rPr>
              <a:t>(r7)</a:t>
            </a:r>
            <a:r>
              <a:rPr lang="en-US" sz="2200" dirty="0" smtClean="0">
                <a:solidFill>
                  <a:srgbClr val="0000FF"/>
                </a:solidFill>
                <a:latin typeface="Courier"/>
                <a:cs typeface="Courier"/>
                <a:sym typeface="Wingdings"/>
              </a:rPr>
              <a:t>	; Fetch next instr. at </a:t>
            </a:r>
            <a:r>
              <a:rPr lang="en-US" sz="2000" dirty="0" smtClean="0">
                <a:solidFill>
                  <a:srgbClr val="0000FF"/>
                </a:solidFill>
                <a:latin typeface="Courier"/>
                <a:cs typeface="Courier"/>
                <a:sym typeface="Wingdings"/>
              </a:rPr>
              <a:t>offset</a:t>
            </a:r>
            <a:r>
              <a:rPr lang="en-US" sz="2000" dirty="0">
                <a:solidFill>
                  <a:srgbClr val="0000FF"/>
                </a:solidFill>
                <a:latin typeface="Courier"/>
                <a:cs typeface="Courier"/>
                <a:sym typeface="Wingdings"/>
              </a:rPr>
              <a:t>(</a:t>
            </a:r>
            <a:r>
              <a:rPr lang="en-US" sz="2000" dirty="0" err="1">
                <a:solidFill>
                  <a:srgbClr val="0000FF"/>
                </a:solidFill>
                <a:latin typeface="Courier"/>
                <a:cs typeface="Courier"/>
                <a:sym typeface="Wingdings"/>
              </a:rPr>
              <a:t>reg_A</a:t>
            </a:r>
            <a:r>
              <a:rPr lang="en-US" sz="2000" dirty="0">
                <a:solidFill>
                  <a:srgbClr val="0000FF"/>
                </a:solidFill>
                <a:latin typeface="Courier"/>
                <a:cs typeface="Courier"/>
                <a:sym typeface="Wingdings"/>
              </a:rPr>
              <a:t>)</a:t>
            </a:r>
            <a:r>
              <a:rPr lang="en-US" sz="2200" dirty="0" smtClean="0">
                <a:solidFill>
                  <a:srgbClr val="0000FF"/>
                </a:solidFill>
                <a:latin typeface="Courier"/>
                <a:cs typeface="Courier"/>
                <a:sym typeface="Wingdings"/>
              </a:rPr>
              <a:t/>
            </a:r>
            <a:br>
              <a:rPr lang="en-US" sz="2200" dirty="0" smtClean="0">
                <a:solidFill>
                  <a:srgbClr val="0000FF"/>
                </a:solidFill>
                <a:latin typeface="Courier"/>
                <a:cs typeface="Courier"/>
                <a:sym typeface="Wingdings"/>
              </a:rPr>
            </a:br>
            <a:r>
              <a:rPr lang="en-US" sz="1050" dirty="0" smtClean="0">
                <a:solidFill>
                  <a:srgbClr val="0000FF"/>
                </a:solidFill>
                <a:latin typeface="Courier"/>
                <a:cs typeface="Courier"/>
                <a:sym typeface="Wingdings"/>
              </a:rPr>
              <a:t> </a:t>
            </a:r>
            <a:endParaRPr lang="en-US" sz="2200" dirty="0" smtClean="0">
              <a:solidFill>
                <a:srgbClr val="0000FF"/>
              </a:solidFill>
              <a:latin typeface="Courier"/>
              <a:cs typeface="Courier"/>
              <a:sym typeface="Wingdings"/>
            </a:endParaRPr>
          </a:p>
          <a:p>
            <a:r>
              <a:rPr lang="en-US" sz="2800" dirty="0">
                <a:sym typeface="Wingdings"/>
              </a:rPr>
              <a:t>M</a:t>
            </a:r>
            <a:r>
              <a:rPr lang="en-US" sz="2800" dirty="0" smtClean="0">
                <a:sym typeface="Wingdings"/>
              </a:rPr>
              <a:t>achine code with assembly fields color-coded </a:t>
            </a:r>
            <a:br>
              <a:rPr lang="en-US" sz="2800" dirty="0" smtClean="0">
                <a:sym typeface="Wingdings"/>
              </a:rPr>
            </a:br>
            <a:r>
              <a:rPr lang="en-US" sz="2400" dirty="0" smtClean="0">
                <a:solidFill>
                  <a:srgbClr val="0000FF"/>
                </a:solidFill>
                <a:latin typeface="Courier"/>
                <a:cs typeface="Courier"/>
                <a:sym typeface="Wingdings"/>
              </a:rPr>
              <a:t>00100</a:t>
            </a:r>
            <a:r>
              <a:rPr lang="en-US" sz="2400" dirty="0" smtClean="0">
                <a:solidFill>
                  <a:srgbClr val="997300"/>
                </a:solidFill>
                <a:latin typeface="Courier"/>
                <a:cs typeface="Courier"/>
                <a:sym typeface="Wingdings"/>
              </a:rPr>
              <a:t>0111</a:t>
            </a:r>
            <a:r>
              <a:rPr lang="en-US" sz="2400" dirty="0" smtClean="0">
                <a:solidFill>
                  <a:schemeClr val="bg1">
                    <a:lumMod val="75000"/>
                  </a:schemeClr>
                </a:solidFill>
                <a:latin typeface="Courier"/>
                <a:cs typeface="Courier"/>
                <a:sym typeface="Wingdings"/>
              </a:rPr>
              <a:t>10011001</a:t>
            </a:r>
            <a:r>
              <a:rPr lang="en-US" sz="2400" dirty="0" smtClean="0">
                <a:solidFill>
                  <a:srgbClr val="FF0000"/>
                </a:solidFill>
                <a:latin typeface="Courier"/>
                <a:cs typeface="Courier"/>
                <a:sym typeface="Wingdings"/>
              </a:rPr>
              <a:t>000000000111100</a:t>
            </a:r>
          </a:p>
          <a:p>
            <a:r>
              <a:rPr lang="en-US" sz="2400" dirty="0">
                <a:solidFill>
                  <a:schemeClr val="accent1">
                    <a:lumMod val="75000"/>
                  </a:schemeClr>
                </a:solidFill>
                <a:latin typeface="Courier"/>
                <a:cs typeface="Courier"/>
                <a:sym typeface="Wingdings"/>
              </a:rPr>
              <a:t>r</a:t>
            </a:r>
            <a:r>
              <a:rPr lang="en-US" sz="2400" dirty="0" smtClean="0">
                <a:solidFill>
                  <a:schemeClr val="accent1">
                    <a:lumMod val="75000"/>
                  </a:schemeClr>
                </a:solidFill>
                <a:latin typeface="Courier"/>
                <a:cs typeface="Courier"/>
                <a:sym typeface="Wingdings"/>
              </a:rPr>
              <a:t>7 </a:t>
            </a:r>
            <a:r>
              <a:rPr lang="en-US" sz="2400" dirty="0" smtClean="0">
                <a:sym typeface="Wingdings"/>
              </a:rPr>
              <a:t>is a specific value at the time </a:t>
            </a:r>
            <a:r>
              <a:rPr lang="en-US" sz="2400" dirty="0">
                <a:solidFill>
                  <a:srgbClr val="0000FF"/>
                </a:solidFill>
                <a:latin typeface="Courier"/>
                <a:cs typeface="Courier"/>
                <a:sym typeface="Wingdings"/>
              </a:rPr>
              <a:t>jump</a:t>
            </a:r>
            <a:r>
              <a:rPr lang="en-US" sz="2400" dirty="0" smtClean="0">
                <a:sym typeface="Wingdings"/>
              </a:rPr>
              <a:t> is executed, thus</a:t>
            </a:r>
            <a:endParaRPr lang="en-US" sz="2400" dirty="0" smtClean="0">
              <a:solidFill>
                <a:srgbClr val="FF0000"/>
              </a:solidFill>
              <a:latin typeface="Courier"/>
              <a:cs typeface="Courier"/>
              <a:sym typeface="Wingdings"/>
            </a:endParaRPr>
          </a:p>
          <a:p>
            <a:r>
              <a:rPr lang="en-US" sz="2400" dirty="0">
                <a:solidFill>
                  <a:srgbClr val="0000FF"/>
                </a:solidFill>
                <a:latin typeface="Courier"/>
                <a:cs typeface="Courier"/>
                <a:sym typeface="Wingdings"/>
              </a:rPr>
              <a:t>j</a:t>
            </a:r>
            <a:r>
              <a:rPr lang="en-US" sz="2400" dirty="0" smtClean="0">
                <a:solidFill>
                  <a:srgbClr val="0000FF"/>
                </a:solidFill>
                <a:latin typeface="Courier"/>
                <a:cs typeface="Courier"/>
                <a:sym typeface="Wingdings"/>
              </a:rPr>
              <a:t>ump </a:t>
            </a:r>
            <a:r>
              <a:rPr lang="en-US" sz="2400" dirty="0" smtClean="0">
                <a:sym typeface="Wingdings"/>
              </a:rPr>
              <a:t>directs next instr. fetch to </a:t>
            </a:r>
            <a:r>
              <a:rPr lang="en-US" sz="2400" u="sng" dirty="0" smtClean="0">
                <a:sym typeface="Wingdings"/>
              </a:rPr>
              <a:t>specific address </a:t>
            </a:r>
            <a:r>
              <a:rPr lang="en-US" sz="2400" u="sng" dirty="0">
                <a:solidFill>
                  <a:schemeClr val="accent1">
                    <a:lumMod val="75000"/>
                  </a:schemeClr>
                </a:solidFill>
                <a:latin typeface="Courier"/>
                <a:cs typeface="Courier"/>
                <a:sym typeface="Wingdings"/>
              </a:rPr>
              <a:t>r7</a:t>
            </a:r>
            <a:r>
              <a:rPr lang="en-US" sz="2400" u="sng" dirty="0" smtClean="0">
                <a:sym typeface="Wingdings"/>
              </a:rPr>
              <a:t> + </a:t>
            </a:r>
            <a:r>
              <a:rPr lang="en-US" sz="2400" u="sng" dirty="0" smtClean="0">
                <a:solidFill>
                  <a:srgbClr val="FF0000"/>
                </a:solidFill>
                <a:latin typeface="Courier"/>
                <a:cs typeface="Courier"/>
                <a:sym typeface="Wingdings"/>
              </a:rPr>
              <a:t>60</a:t>
            </a:r>
          </a:p>
          <a:p>
            <a:pPr lvl="1"/>
            <a:r>
              <a:rPr lang="en-US" sz="2000" dirty="0" smtClean="0">
                <a:sym typeface="Wingdings"/>
              </a:rPr>
              <a:t>If machine code is re-loaded into memory starting at a new, different address then the instr. located at </a:t>
            </a:r>
            <a:r>
              <a:rPr lang="en-US" sz="2000" dirty="0">
                <a:solidFill>
                  <a:schemeClr val="accent1">
                    <a:lumMod val="75000"/>
                  </a:schemeClr>
                </a:solidFill>
                <a:latin typeface="Courier"/>
                <a:cs typeface="Courier"/>
                <a:sym typeface="Wingdings"/>
              </a:rPr>
              <a:t>r7</a:t>
            </a:r>
            <a:r>
              <a:rPr lang="en-US" sz="2000" dirty="0">
                <a:sym typeface="Wingdings"/>
              </a:rPr>
              <a:t> + </a:t>
            </a:r>
            <a:r>
              <a:rPr lang="en-US" sz="2000" dirty="0">
                <a:solidFill>
                  <a:srgbClr val="FF0000"/>
                </a:solidFill>
                <a:latin typeface="Courier"/>
                <a:cs typeface="Courier"/>
                <a:sym typeface="Wingdings"/>
              </a:rPr>
              <a:t>60</a:t>
            </a:r>
            <a:r>
              <a:rPr lang="en-US" sz="2000" dirty="0" smtClean="0">
                <a:sym typeface="Wingdings"/>
              </a:rPr>
              <a:t> will not be the one intended</a:t>
            </a:r>
          </a:p>
          <a:p>
            <a:r>
              <a:rPr lang="en-US" sz="2400" dirty="0" smtClean="0">
                <a:sym typeface="Wingdings"/>
              </a:rPr>
              <a:t>Machine code functionality is position (in memory) dependent when absolute memory addresses are used</a:t>
            </a:r>
          </a:p>
          <a:p>
            <a:r>
              <a:rPr lang="en-US" sz="2400" dirty="0" smtClean="0">
                <a:solidFill>
                  <a:srgbClr val="0000FF"/>
                </a:solidFill>
                <a:sym typeface="Wingdings"/>
              </a:rPr>
              <a:t>Position-dependent machine code</a:t>
            </a:r>
            <a:r>
              <a:rPr lang="en-US" sz="2400" dirty="0" smtClean="0">
                <a:sym typeface="Wingdings"/>
              </a:rPr>
              <a:t> can have its absolute addresses adjusted so that references remain correct when the code is </a:t>
            </a:r>
            <a:r>
              <a:rPr lang="en-US" sz="2400" dirty="0" smtClean="0">
                <a:solidFill>
                  <a:srgbClr val="0000FF"/>
                </a:solidFill>
                <a:sym typeface="Wingdings"/>
              </a:rPr>
              <a:t>relocated</a:t>
            </a:r>
            <a:r>
              <a:rPr lang="en-US" sz="2400" dirty="0" smtClean="0">
                <a:sym typeface="Wingdings"/>
              </a:rPr>
              <a:t> by using a </a:t>
            </a:r>
            <a:r>
              <a:rPr lang="en-US" sz="2400" dirty="0" smtClean="0">
                <a:solidFill>
                  <a:srgbClr val="0000FF"/>
                </a:solidFill>
                <a:sym typeface="Wingdings"/>
              </a:rPr>
              <a:t>relocation table</a:t>
            </a:r>
            <a:r>
              <a:rPr lang="en-US" sz="2400" dirty="0" smtClean="0">
                <a:sym typeface="Wingdings"/>
              </a:rPr>
              <a:t> </a:t>
            </a:r>
            <a:endParaRPr lang="en-US" sz="2400" dirty="0" smtClean="0">
              <a:solidFill>
                <a:srgbClr val="0000FF"/>
              </a:solidFill>
              <a:latin typeface="Courier"/>
              <a:cs typeface="Courier"/>
              <a:sym typeface="Wingdings"/>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22</a:t>
            </a:fld>
            <a:endParaRPr lang="en-US"/>
          </a:p>
        </p:txBody>
      </p:sp>
    </p:spTree>
    <p:extLst>
      <p:ext uri="{BB962C8B-B14F-4D97-AF65-F5344CB8AC3E}">
        <p14:creationId xmlns:p14="http://schemas.microsoft.com/office/powerpoint/2010/main" val="14019883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arguments to subroutines</a:t>
            </a:r>
            <a:endParaRPr lang="en-US" dirty="0"/>
          </a:p>
        </p:txBody>
      </p:sp>
      <p:sp>
        <p:nvSpPr>
          <p:cNvPr id="3" name="Content Placeholder 2"/>
          <p:cNvSpPr>
            <a:spLocks noGrp="1"/>
          </p:cNvSpPr>
          <p:nvPr>
            <p:ph idx="1"/>
          </p:nvPr>
        </p:nvSpPr>
        <p:spPr/>
        <p:txBody>
          <a:bodyPr/>
          <a:lstStyle/>
          <a:p>
            <a:r>
              <a:rPr lang="en-US" dirty="0" smtClean="0"/>
              <a:t>Details of passing arguments in assembly vary</a:t>
            </a:r>
          </a:p>
          <a:p>
            <a:r>
              <a:rPr lang="en-US" dirty="0" smtClean="0"/>
              <a:t>Ways to pass arguments include</a:t>
            </a:r>
          </a:p>
          <a:p>
            <a:pPr lvl="1"/>
            <a:r>
              <a:rPr lang="en-US" dirty="0" smtClean="0"/>
              <a:t>Use the </a:t>
            </a:r>
            <a:r>
              <a:rPr lang="en-US" dirty="0" smtClean="0">
                <a:solidFill>
                  <a:srgbClr val="0432FF"/>
                </a:solidFill>
              </a:rPr>
              <a:t>stack</a:t>
            </a:r>
            <a:r>
              <a:rPr lang="en-US" dirty="0" smtClean="0"/>
              <a:t> in memory</a:t>
            </a:r>
          </a:p>
          <a:p>
            <a:pPr lvl="1"/>
            <a:r>
              <a:rPr lang="en-US" dirty="0" smtClean="0"/>
              <a:t>Use </a:t>
            </a:r>
            <a:r>
              <a:rPr lang="en-US" dirty="0" smtClean="0">
                <a:solidFill>
                  <a:srgbClr val="0432FF"/>
                </a:solidFill>
              </a:rPr>
              <a:t>register windows</a:t>
            </a:r>
          </a:p>
          <a:p>
            <a:pPr lvl="1"/>
            <a:r>
              <a:rPr lang="en-US" dirty="0" smtClean="0"/>
              <a:t>Use </a:t>
            </a:r>
            <a:r>
              <a:rPr lang="en-US" dirty="0" smtClean="0">
                <a:solidFill>
                  <a:srgbClr val="0432FF"/>
                </a:solidFill>
              </a:rPr>
              <a:t>special-purpose argument registers</a:t>
            </a:r>
          </a:p>
          <a:p>
            <a:r>
              <a:rPr lang="en-US" dirty="0" smtClean="0"/>
              <a:t>No one design dominates</a:t>
            </a:r>
          </a:p>
          <a:p>
            <a:r>
              <a:rPr lang="en-US" dirty="0" smtClean="0"/>
              <a:t>Optimizing performance is influential</a:t>
            </a:r>
          </a:p>
          <a:p>
            <a:pPr lvl="1"/>
            <a:r>
              <a:rPr lang="en-US" dirty="0" smtClean="0"/>
              <a:t>Designers will adapt their argument passing strategy to make good use of current technology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23</a:t>
            </a:fld>
            <a:endParaRPr lang="en-US"/>
          </a:p>
        </p:txBody>
      </p:sp>
    </p:spTree>
    <p:extLst>
      <p:ext uri="{BB962C8B-B14F-4D97-AF65-F5344CB8AC3E}">
        <p14:creationId xmlns:p14="http://schemas.microsoft.com/office/powerpoint/2010/main" val="10282286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t>
            </a:r>
            <a:r>
              <a:rPr lang="en-US" dirty="0" err="1" smtClean="0"/>
              <a:t>HLL</a:t>
            </a:r>
            <a:r>
              <a:rPr lang="en-US" dirty="0" smtClean="0"/>
              <a:t> and assembly</a:t>
            </a:r>
            <a:endParaRPr lang="en-US" dirty="0"/>
          </a:p>
        </p:txBody>
      </p:sp>
      <p:sp>
        <p:nvSpPr>
          <p:cNvPr id="3" name="Content Placeholder 2"/>
          <p:cNvSpPr>
            <a:spLocks noGrp="1"/>
          </p:cNvSpPr>
          <p:nvPr>
            <p:ph idx="1"/>
          </p:nvPr>
        </p:nvSpPr>
        <p:spPr>
          <a:xfrm>
            <a:off x="486830" y="1052314"/>
            <a:ext cx="8247965" cy="4924814"/>
          </a:xfrm>
        </p:spPr>
        <p:txBody>
          <a:bodyPr/>
          <a:lstStyle/>
          <a:p>
            <a:pPr>
              <a:lnSpc>
                <a:spcPct val="90000"/>
              </a:lnSpc>
            </a:pPr>
            <a:r>
              <a:rPr lang="en-US" dirty="0" smtClean="0"/>
              <a:t>Most common case is a high-level language (</a:t>
            </a:r>
            <a:r>
              <a:rPr lang="en-US" dirty="0" err="1" smtClean="0"/>
              <a:t>HLL</a:t>
            </a:r>
            <a:r>
              <a:rPr lang="en-US" dirty="0" smtClean="0"/>
              <a:t>) program calling an assembly language procedure when the better performance of the procedure, written in assembly, is key</a:t>
            </a:r>
          </a:p>
          <a:p>
            <a:pPr>
              <a:lnSpc>
                <a:spcPct val="90000"/>
              </a:lnSpc>
            </a:pPr>
            <a:r>
              <a:rPr lang="en-US" dirty="0" smtClean="0"/>
              <a:t>Also, can have assembly call HLL</a:t>
            </a:r>
          </a:p>
          <a:p>
            <a:pPr>
              <a:lnSpc>
                <a:spcPct val="90000"/>
              </a:lnSpc>
            </a:pPr>
            <a:r>
              <a:rPr lang="en-US" dirty="0"/>
              <a:t>A</a:t>
            </a:r>
            <a:r>
              <a:rPr lang="en-US" dirty="0" smtClean="0"/>
              <a:t>ssembly code must follow the calling conventions of the HLL, same mechanism used to</a:t>
            </a:r>
          </a:p>
          <a:p>
            <a:pPr lvl="1">
              <a:lnSpc>
                <a:spcPct val="90000"/>
              </a:lnSpc>
            </a:pPr>
            <a:r>
              <a:rPr lang="en-US" dirty="0"/>
              <a:t>S</a:t>
            </a:r>
            <a:r>
              <a:rPr lang="en-US" dirty="0" smtClean="0"/>
              <a:t>tore return address</a:t>
            </a:r>
          </a:p>
          <a:p>
            <a:pPr lvl="1">
              <a:lnSpc>
                <a:spcPct val="90000"/>
              </a:lnSpc>
            </a:pPr>
            <a:r>
              <a:rPr lang="en-US" dirty="0" smtClean="0"/>
              <a:t>Invoke the procedure</a:t>
            </a:r>
          </a:p>
          <a:p>
            <a:pPr lvl="1">
              <a:lnSpc>
                <a:spcPct val="90000"/>
              </a:lnSpc>
            </a:pPr>
            <a:r>
              <a:rPr lang="en-US" dirty="0" smtClean="0"/>
              <a:t>Pass arguments</a:t>
            </a:r>
          </a:p>
          <a:p>
            <a:pPr lvl="1">
              <a:lnSpc>
                <a:spcPct val="90000"/>
              </a:lnSpc>
            </a:pPr>
            <a:r>
              <a:rPr lang="en-US" dirty="0" smtClean="0"/>
              <a:t>Return value(s)</a:t>
            </a:r>
          </a:p>
        </p:txBody>
      </p:sp>
      <p:sp>
        <p:nvSpPr>
          <p:cNvPr id="4" name="Date Placeholder 3"/>
          <p:cNvSpPr>
            <a:spLocks noGrp="1"/>
          </p:cNvSpPr>
          <p:nvPr>
            <p:ph type="dt" sz="half" idx="10"/>
          </p:nvPr>
        </p:nvSpPr>
        <p:spPr/>
        <p:txBody>
          <a:bodyPr/>
          <a:lstStyle/>
          <a:p>
            <a:r>
              <a:rPr lang="en-US" dirty="0" smtClean="0"/>
              <a:t>© 2017 by George B. Adams III</a:t>
            </a:r>
            <a:endParaRPr lang="en-US" dirty="0"/>
          </a:p>
        </p:txBody>
      </p:sp>
      <p:sp>
        <p:nvSpPr>
          <p:cNvPr id="5" name="Slide Number Placeholder 4"/>
          <p:cNvSpPr>
            <a:spLocks noGrp="1"/>
          </p:cNvSpPr>
          <p:nvPr>
            <p:ph type="sldNum" sz="quarter" idx="12"/>
          </p:nvPr>
        </p:nvSpPr>
        <p:spPr/>
        <p:txBody>
          <a:bodyPr/>
          <a:lstStyle/>
          <a:p>
            <a:fld id="{F616CA18-62AE-B34C-A151-070DF961BCFA}" type="slidenum">
              <a:rPr lang="en-US" smtClean="0"/>
              <a:pPr/>
              <a:t>24</a:t>
            </a:fld>
            <a:endParaRPr lang="en-US"/>
          </a:p>
        </p:txBody>
      </p:sp>
    </p:spTree>
    <p:extLst>
      <p:ext uri="{BB962C8B-B14F-4D97-AF65-F5344CB8AC3E}">
        <p14:creationId xmlns:p14="http://schemas.microsoft.com/office/powerpoint/2010/main" val="6374753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for variables and storage</a:t>
            </a:r>
            <a:endParaRPr lang="en-US" dirty="0"/>
          </a:p>
        </p:txBody>
      </p:sp>
      <p:sp>
        <p:nvSpPr>
          <p:cNvPr id="3" name="Content Placeholder 2"/>
          <p:cNvSpPr>
            <a:spLocks noGrp="1"/>
          </p:cNvSpPr>
          <p:nvPr>
            <p:ph idx="1"/>
          </p:nvPr>
        </p:nvSpPr>
        <p:spPr>
          <a:xfrm>
            <a:off x="486830" y="1090978"/>
            <a:ext cx="8247965" cy="4924814"/>
          </a:xfrm>
        </p:spPr>
        <p:txBody>
          <a:bodyPr/>
          <a:lstStyle/>
          <a:p>
            <a:pPr>
              <a:lnSpc>
                <a:spcPct val="80000"/>
              </a:lnSpc>
            </a:pPr>
            <a:r>
              <a:rPr lang="en-US" dirty="0" smtClean="0"/>
              <a:t>Assembly defines data items using </a:t>
            </a:r>
            <a:r>
              <a:rPr lang="en-US" dirty="0" smtClean="0">
                <a:solidFill>
                  <a:srgbClr val="0000FF"/>
                </a:solidFill>
              </a:rPr>
              <a:t>directives</a:t>
            </a:r>
          </a:p>
          <a:p>
            <a:pPr>
              <a:lnSpc>
                <a:spcPct val="80000"/>
              </a:lnSpc>
            </a:pPr>
            <a:r>
              <a:rPr lang="en-US" dirty="0" smtClean="0"/>
              <a:t>Examples</a:t>
            </a:r>
          </a:p>
          <a:p>
            <a:pPr lvl="1">
              <a:lnSpc>
                <a:spcPct val="80000"/>
              </a:lnSpc>
            </a:pPr>
            <a:r>
              <a:rPr lang="en-US" dirty="0"/>
              <a:t>.</a:t>
            </a:r>
            <a:r>
              <a:rPr lang="en-US" dirty="0" err="1"/>
              <a:t>ascii</a:t>
            </a:r>
            <a:r>
              <a:rPr lang="en-US" dirty="0"/>
              <a:t> “string”</a:t>
            </a:r>
            <a:r>
              <a:rPr lang="en-US" dirty="0" smtClean="0"/>
              <a:t>…</a:t>
            </a:r>
            <a:endParaRPr lang="en-US" dirty="0"/>
          </a:p>
          <a:p>
            <a:pPr lvl="2">
              <a:lnSpc>
                <a:spcPct val="80000"/>
              </a:lnSpc>
            </a:pPr>
            <a:r>
              <a:rPr lang="en-US" dirty="0"/>
              <a:t>.</a:t>
            </a:r>
            <a:r>
              <a:rPr lang="en-US" dirty="0" err="1"/>
              <a:t>ascii</a:t>
            </a:r>
            <a:r>
              <a:rPr lang="en-US" dirty="0"/>
              <a:t> expects </a:t>
            </a:r>
            <a:r>
              <a:rPr lang="en-US" dirty="0" smtClean="0"/>
              <a:t>zero </a:t>
            </a:r>
            <a:r>
              <a:rPr lang="en-US" dirty="0"/>
              <a:t>or more string literals (see Strings) separated by commas. </a:t>
            </a:r>
            <a:r>
              <a:rPr lang="en-US" dirty="0" smtClean="0"/>
              <a:t>.</a:t>
            </a:r>
            <a:r>
              <a:rPr lang="en-US" dirty="0" err="1" smtClean="0"/>
              <a:t>ascii</a:t>
            </a:r>
            <a:r>
              <a:rPr lang="en-US" dirty="0" smtClean="0"/>
              <a:t> translates into a sequence of instructions that (a) are constructed with immediate values that correspond to successive characters of the string and that (b) are commands to the processor to load these immediate values into consecutive byte addresses </a:t>
            </a:r>
            <a:r>
              <a:rPr lang="en-US" dirty="0"/>
              <a:t>(with no automatic trailing zero byte</a:t>
            </a:r>
            <a:r>
              <a:rPr lang="en-US" dirty="0" smtClean="0"/>
              <a:t>).</a:t>
            </a:r>
          </a:p>
          <a:p>
            <a:pPr lvl="1">
              <a:lnSpc>
                <a:spcPct val="80000"/>
              </a:lnSpc>
            </a:pPr>
            <a:r>
              <a:rPr lang="en-US" dirty="0"/>
              <a:t>.</a:t>
            </a:r>
            <a:r>
              <a:rPr lang="en-US" dirty="0" err="1"/>
              <a:t>asciz</a:t>
            </a:r>
            <a:r>
              <a:rPr lang="en-US" dirty="0"/>
              <a:t> “string”…</a:t>
            </a:r>
          </a:p>
          <a:p>
            <a:pPr lvl="2">
              <a:lnSpc>
                <a:spcPct val="80000"/>
              </a:lnSpc>
            </a:pPr>
            <a:r>
              <a:rPr lang="en-US" dirty="0"/>
              <a:t>.</a:t>
            </a:r>
            <a:r>
              <a:rPr lang="en-US" dirty="0" err="1"/>
              <a:t>asciz</a:t>
            </a:r>
            <a:r>
              <a:rPr lang="en-US" dirty="0"/>
              <a:t> </a:t>
            </a:r>
            <a:r>
              <a:rPr lang="en-US" dirty="0" smtClean="0"/>
              <a:t>same as </a:t>
            </a:r>
            <a:r>
              <a:rPr lang="en-US" dirty="0"/>
              <a:t>.</a:t>
            </a:r>
            <a:r>
              <a:rPr lang="en-US" dirty="0" err="1"/>
              <a:t>ascii</a:t>
            </a:r>
            <a:r>
              <a:rPr lang="en-US" dirty="0"/>
              <a:t>, but each string is followed by a zero byte. The “z” in `.</a:t>
            </a:r>
            <a:r>
              <a:rPr lang="en-US" dirty="0" err="1"/>
              <a:t>asciz</a:t>
            </a:r>
            <a:r>
              <a:rPr lang="en-US" dirty="0"/>
              <a:t>’ stands for “zero</a:t>
            </a:r>
            <a:r>
              <a:rPr lang="en-US" dirty="0" smtClean="0"/>
              <a:t>”.</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25</a:t>
            </a:fld>
            <a:endParaRPr lang="en-US"/>
          </a:p>
        </p:txBody>
      </p:sp>
    </p:spTree>
    <p:extLst>
      <p:ext uri="{BB962C8B-B14F-4D97-AF65-F5344CB8AC3E}">
        <p14:creationId xmlns:p14="http://schemas.microsoft.com/office/powerpoint/2010/main" val="2517379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 for variables and storage</a:t>
            </a:r>
            <a:endParaRPr lang="en-US" dirty="0"/>
          </a:p>
        </p:txBody>
      </p:sp>
      <p:sp>
        <p:nvSpPr>
          <p:cNvPr id="3" name="Content Placeholder 2"/>
          <p:cNvSpPr>
            <a:spLocks noGrp="1"/>
          </p:cNvSpPr>
          <p:nvPr>
            <p:ph idx="1"/>
          </p:nvPr>
        </p:nvSpPr>
        <p:spPr>
          <a:xfrm>
            <a:off x="486830" y="1090978"/>
            <a:ext cx="8247965" cy="4924814"/>
          </a:xfrm>
        </p:spPr>
        <p:txBody>
          <a:bodyPr/>
          <a:lstStyle/>
          <a:p>
            <a:pPr>
              <a:lnSpc>
                <a:spcPct val="80000"/>
              </a:lnSpc>
            </a:pPr>
            <a:r>
              <a:rPr lang="en-US" dirty="0" smtClean="0"/>
              <a:t>More assembly directives examples</a:t>
            </a:r>
            <a:endParaRPr lang="en-US" dirty="0" smtClean="0">
              <a:solidFill>
                <a:srgbClr val="0000FF"/>
              </a:solidFill>
            </a:endParaRPr>
          </a:p>
          <a:p>
            <a:pPr>
              <a:lnSpc>
                <a:spcPct val="80000"/>
              </a:lnSpc>
            </a:pPr>
            <a:r>
              <a:rPr lang="en-US" dirty="0" smtClean="0"/>
              <a:t>Examples</a:t>
            </a:r>
          </a:p>
          <a:p>
            <a:pPr lvl="1">
              <a:lnSpc>
                <a:spcPct val="80000"/>
              </a:lnSpc>
            </a:pPr>
            <a:r>
              <a:rPr lang="en-US" dirty="0" smtClean="0"/>
              <a:t>.</a:t>
            </a:r>
            <a:r>
              <a:rPr lang="en-US" dirty="0" err="1"/>
              <a:t>balign</a:t>
            </a:r>
            <a:r>
              <a:rPr lang="en-US" dirty="0"/>
              <a:t> </a:t>
            </a:r>
            <a:r>
              <a:rPr lang="en-US" dirty="0" smtClean="0"/>
              <a:t>8 </a:t>
            </a:r>
          </a:p>
          <a:p>
            <a:pPr lvl="2">
              <a:lnSpc>
                <a:spcPct val="80000"/>
              </a:lnSpc>
            </a:pPr>
            <a:r>
              <a:rPr lang="en-US" dirty="0" smtClean="0"/>
              <a:t>increases </a:t>
            </a:r>
            <a:r>
              <a:rPr lang="en-US" dirty="0"/>
              <a:t>the </a:t>
            </a:r>
            <a:r>
              <a:rPr lang="en-US" dirty="0" smtClean="0"/>
              <a:t>address </a:t>
            </a:r>
            <a:r>
              <a:rPr lang="en-US" dirty="0"/>
              <a:t>until it is a multiple of </a:t>
            </a:r>
            <a:r>
              <a:rPr lang="en-US" dirty="0" smtClean="0"/>
              <a:t>8 so that data objects will be word aligned for a computer having 64-bit words</a:t>
            </a:r>
            <a:endParaRPr lang="en-US" dirty="0"/>
          </a:p>
          <a:p>
            <a:pPr lvl="1">
              <a:lnSpc>
                <a:spcPct val="80000"/>
              </a:lnSpc>
            </a:pPr>
            <a:r>
              <a:rPr lang="en-US" dirty="0" smtClean="0"/>
              <a:t>.global</a:t>
            </a:r>
          </a:p>
          <a:p>
            <a:pPr lvl="2">
              <a:lnSpc>
                <a:spcPct val="80000"/>
              </a:lnSpc>
            </a:pPr>
            <a:r>
              <a:rPr lang="en-US" dirty="0" smtClean="0"/>
              <a:t>makes </a:t>
            </a:r>
            <a:r>
              <a:rPr lang="en-US" dirty="0"/>
              <a:t>the </a:t>
            </a:r>
            <a:r>
              <a:rPr lang="en-US" dirty="0" smtClean="0"/>
              <a:t>symbols named within this directive be </a:t>
            </a:r>
            <a:r>
              <a:rPr lang="en-US" dirty="0"/>
              <a:t>visible to </a:t>
            </a:r>
            <a:r>
              <a:rPr lang="en-US" dirty="0" err="1" smtClean="0"/>
              <a:t>ld</a:t>
            </a:r>
            <a:r>
              <a:rPr lang="en-US" dirty="0" smtClean="0"/>
              <a:t> (loader)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26</a:t>
            </a:fld>
            <a:endParaRPr lang="en-US"/>
          </a:p>
        </p:txBody>
      </p:sp>
    </p:spTree>
    <p:extLst>
      <p:ext uri="{BB962C8B-B14F-4D97-AF65-F5344CB8AC3E}">
        <p14:creationId xmlns:p14="http://schemas.microsoft.com/office/powerpoint/2010/main" val="6659730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assembly example</a:t>
            </a:r>
            <a:endParaRPr lang="en-US" dirty="0"/>
          </a:p>
        </p:txBody>
      </p:sp>
      <p:sp>
        <p:nvSpPr>
          <p:cNvPr id="3" name="Content Placeholder 2"/>
          <p:cNvSpPr>
            <a:spLocks noGrp="1"/>
          </p:cNvSpPr>
          <p:nvPr>
            <p:ph idx="1"/>
          </p:nvPr>
        </p:nvSpPr>
        <p:spPr/>
        <p:txBody>
          <a:bodyPr/>
          <a:lstStyle/>
          <a:p>
            <a:r>
              <a:rPr lang="en-US" dirty="0" smtClean="0"/>
              <a:t>From textbook section 9.20</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27</a:t>
            </a:fld>
            <a:endParaRPr lang="en-US"/>
          </a:p>
        </p:txBody>
      </p:sp>
    </p:spTree>
    <p:extLst>
      <p:ext uri="{BB962C8B-B14F-4D97-AF65-F5344CB8AC3E}">
        <p14:creationId xmlns:p14="http://schemas.microsoft.com/office/powerpoint/2010/main" val="4167057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for 2017.02.23</a:t>
            </a:r>
            <a:endParaRPr lang="en-US" dirty="0"/>
          </a:p>
        </p:txBody>
      </p:sp>
      <p:sp>
        <p:nvSpPr>
          <p:cNvPr id="3" name="Content Placeholder 2"/>
          <p:cNvSpPr>
            <a:spLocks noGrp="1"/>
          </p:cNvSpPr>
          <p:nvPr>
            <p:ph idx="1"/>
          </p:nvPr>
        </p:nvSpPr>
        <p:spPr/>
        <p:txBody>
          <a:bodyPr/>
          <a:lstStyle/>
          <a:p>
            <a:r>
              <a:rPr lang="en-US" dirty="0"/>
              <a:t>R</a:t>
            </a:r>
            <a:r>
              <a:rPr lang="en-US" dirty="0" smtClean="0"/>
              <a:t>ead textbook chapters 7 and 8</a:t>
            </a:r>
          </a:p>
          <a:p>
            <a:r>
              <a:rPr lang="en-US" smtClean="0"/>
              <a:t>HW06 </a:t>
            </a:r>
            <a:r>
              <a:rPr lang="en-US" dirty="0" smtClean="0"/>
              <a:t>due Wed</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28</a:t>
            </a:fld>
            <a:endParaRPr lang="en-US"/>
          </a:p>
        </p:txBody>
      </p:sp>
    </p:spTree>
    <p:extLst>
      <p:ext uri="{BB962C8B-B14F-4D97-AF65-F5344CB8AC3E}">
        <p14:creationId xmlns:p14="http://schemas.microsoft.com/office/powerpoint/2010/main" val="515380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29</a:t>
            </a:fld>
            <a:endParaRPr lang="en-US"/>
          </a:p>
        </p:txBody>
      </p:sp>
    </p:spTree>
    <p:extLst>
      <p:ext uri="{BB962C8B-B14F-4D97-AF65-F5344CB8AC3E}">
        <p14:creationId xmlns:p14="http://schemas.microsoft.com/office/powerpoint/2010/main" val="15345090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de-DE" dirty="0" smtClean="0"/>
              <a:t>Lab 06 will </a:t>
            </a:r>
            <a:r>
              <a:rPr lang="de-DE" dirty="0" err="1" smtClean="0"/>
              <a:t>issue</a:t>
            </a:r>
            <a:r>
              <a:rPr lang="de-DE" dirty="0" smtClean="0"/>
              <a:t> after </a:t>
            </a:r>
            <a:r>
              <a:rPr lang="de-DE" dirty="0" err="1" smtClean="0"/>
              <a:t>October</a:t>
            </a:r>
            <a:r>
              <a:rPr lang="de-DE" dirty="0" smtClean="0"/>
              <a:t> Break</a:t>
            </a:r>
            <a:endParaRPr lang="de-DE" dirty="0"/>
          </a:p>
          <a:p>
            <a:pPr marL="0" indent="0">
              <a:buNone/>
            </a:pP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a:t>
            </a:fld>
            <a:endParaRPr lang="en-US"/>
          </a:p>
        </p:txBody>
      </p:sp>
    </p:spTree>
    <p:extLst>
      <p:ext uri="{BB962C8B-B14F-4D97-AF65-F5344CB8AC3E}">
        <p14:creationId xmlns:p14="http://schemas.microsoft.com/office/powerpoint/2010/main" val="548908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rm_inst_formats.pdf"/>
          <p:cNvPicPr>
            <a:picLocks noChangeAspect="1"/>
          </p:cNvPicPr>
          <p:nvPr/>
        </p:nvPicPr>
        <p:blipFill rotWithShape="1">
          <a:blip r:embed="rId2">
            <a:extLst>
              <a:ext uri="{28A0092B-C50C-407E-A947-70E740481C1C}">
                <a14:useLocalDpi xmlns:a14="http://schemas.microsoft.com/office/drawing/2010/main" val="0"/>
              </a:ext>
            </a:extLst>
          </a:blip>
          <a:srcRect l="7063" t="8006" r="7171" b="8244"/>
          <a:stretch/>
        </p:blipFill>
        <p:spPr>
          <a:xfrm>
            <a:off x="0" y="-19835"/>
            <a:ext cx="9114850" cy="687783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30</a:t>
            </a:fld>
            <a:endParaRPr lang="en-US"/>
          </a:p>
        </p:txBody>
      </p:sp>
    </p:spTree>
    <p:extLst>
      <p:ext uri="{BB962C8B-B14F-4D97-AF65-F5344CB8AC3E}">
        <p14:creationId xmlns:p14="http://schemas.microsoft.com/office/powerpoint/2010/main" val="13625201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Arithmetic/Logic Unit for ARM</a:t>
            </a:r>
            <a:endParaRPr lang="en-US" dirty="0"/>
          </a:p>
        </p:txBody>
      </p:sp>
      <p:sp>
        <p:nvSpPr>
          <p:cNvPr id="3" name="Content Placeholder 2"/>
          <p:cNvSpPr>
            <a:spLocks noGrp="1"/>
          </p:cNvSpPr>
          <p:nvPr>
            <p:ph idx="1"/>
          </p:nvPr>
        </p:nvSpPr>
        <p:spPr>
          <a:xfrm>
            <a:off x="457200" y="1600200"/>
            <a:ext cx="8229600" cy="5046133"/>
          </a:xfrm>
        </p:spPr>
        <p:txBody>
          <a:bodyPr>
            <a:normAutofit fontScale="92500" lnSpcReduction="20000"/>
          </a:bodyPr>
          <a:lstStyle/>
          <a:p>
            <a:r>
              <a:rPr lang="en-US" dirty="0"/>
              <a:t>H</a:t>
            </a:r>
            <a:r>
              <a:rPr lang="en-US" dirty="0" smtClean="0"/>
              <a:t>eart of the processor; ARM’s ALU performs</a:t>
            </a:r>
          </a:p>
          <a:p>
            <a:pPr lvl="1">
              <a:buFont typeface="Arial"/>
              <a:buChar char="•"/>
            </a:pPr>
            <a:r>
              <a:rPr lang="en-US" dirty="0" smtClean="0"/>
              <a:t>Load (several types), push, pop, store (several types), +, + with carry, –, – with carry, reverse –, *, unsigned *, * and accumulate, /, signed /, AND, OR, ANDNOT, ORNOT, XOR, bit clear, arithmetic shift left, logical shift left, arithmetic shift right, logical shift right, rotate right, count leading zeros, compare, compare negative, move, move not, move top, reverse bytes, reverse bits, test, test equal, saturate, bit field operations, branch, branch with link, branch indirect </a:t>
            </a:r>
            <a:r>
              <a:rPr lang="en-US" dirty="0" err="1" smtClean="0"/>
              <a:t>wo</a:t>
            </a:r>
            <a:r>
              <a:rPr lang="en-US" dirty="0" smtClean="0"/>
              <a:t>/w link, compare and branch if zero/nonzero, enable/disable interrupts, breakpoint, supervisor call, no operation, and a few more</a:t>
            </a:r>
          </a:p>
          <a:p>
            <a:r>
              <a:rPr lang="en-US" dirty="0" smtClean="0"/>
              <a:t>ALU is </a:t>
            </a:r>
            <a:r>
              <a:rPr lang="en-US" dirty="0" smtClean="0"/>
              <a:t>a very </a:t>
            </a:r>
            <a:r>
              <a:rPr lang="en-US" dirty="0" smtClean="0"/>
              <a:t>large combinatorial circuit</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31</a:t>
            </a:fld>
            <a:endParaRPr lang="en-US"/>
          </a:p>
        </p:txBody>
      </p:sp>
    </p:spTree>
    <p:extLst>
      <p:ext uri="{BB962C8B-B14F-4D97-AF65-F5344CB8AC3E}">
        <p14:creationId xmlns:p14="http://schemas.microsoft.com/office/powerpoint/2010/main" val="12578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32</a:t>
            </a:fld>
            <a:endParaRPr lang="en-US"/>
          </a:p>
        </p:txBody>
      </p:sp>
    </p:spTree>
    <p:extLst>
      <p:ext uri="{BB962C8B-B14F-4D97-AF65-F5344CB8AC3E}">
        <p14:creationId xmlns:p14="http://schemas.microsoft.com/office/powerpoint/2010/main" val="13908285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33</a:t>
            </a:fld>
            <a:endParaRPr lang="en-US"/>
          </a:p>
        </p:txBody>
      </p:sp>
    </p:spTree>
    <p:extLst>
      <p:ext uri="{BB962C8B-B14F-4D97-AF65-F5344CB8AC3E}">
        <p14:creationId xmlns:p14="http://schemas.microsoft.com/office/powerpoint/2010/main" val="2953372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4" name="Rectangle 3"/>
          <p:cNvSpPr/>
          <p:nvPr/>
        </p:nvSpPr>
        <p:spPr>
          <a:xfrm>
            <a:off x="2201333" y="2387601"/>
            <a:ext cx="4521200" cy="1270000"/>
          </a:xfrm>
          <a:prstGeom prst="rect">
            <a:avLst/>
          </a:prstGeom>
          <a:noFill/>
          <a:ln w="28575" cmpd="sng">
            <a:solidFill>
              <a:srgbClr val="66006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209799" y="4766733"/>
            <a:ext cx="4512734" cy="160866"/>
          </a:xfrm>
          <a:prstGeom prst="rect">
            <a:avLst/>
          </a:prstGeom>
          <a:noFill/>
          <a:ln w="28575"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2201333" y="3725333"/>
            <a:ext cx="4521199" cy="728134"/>
            <a:chOff x="2201333" y="3657595"/>
            <a:chExt cx="4521199" cy="795872"/>
          </a:xfrm>
        </p:grpSpPr>
        <p:sp>
          <p:nvSpPr>
            <p:cNvPr id="6" name="Rectangle 5"/>
            <p:cNvSpPr/>
            <p:nvPr/>
          </p:nvSpPr>
          <p:spPr>
            <a:xfrm>
              <a:off x="2201333" y="3657601"/>
              <a:ext cx="635000" cy="795866"/>
            </a:xfrm>
            <a:prstGeom prst="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750787" y="3657595"/>
              <a:ext cx="2971745" cy="795866"/>
            </a:xfrm>
            <a:prstGeom prst="rect">
              <a:avLst/>
            </a:prstGeom>
            <a:noFill/>
            <a:ln w="28575" cmpd="sng">
              <a:solidFill>
                <a:srgbClr val="008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ectangle 8"/>
          <p:cNvSpPr/>
          <p:nvPr/>
        </p:nvSpPr>
        <p:spPr>
          <a:xfrm>
            <a:off x="2209793" y="5376351"/>
            <a:ext cx="4512734" cy="160866"/>
          </a:xfrm>
          <a:prstGeom prst="rect">
            <a:avLst/>
          </a:prstGeom>
          <a:noFill/>
          <a:ln w="28575" cmpd="sng">
            <a:solidFill>
              <a:srgbClr val="00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10" name="Slide Number Placeholder 9"/>
          <p:cNvSpPr>
            <a:spLocks noGrp="1"/>
          </p:cNvSpPr>
          <p:nvPr>
            <p:ph type="sldNum" sz="quarter" idx="12"/>
          </p:nvPr>
        </p:nvSpPr>
        <p:spPr/>
        <p:txBody>
          <a:bodyPr/>
          <a:lstStyle/>
          <a:p>
            <a:fld id="{01BC6648-A2D1-2B45-B1A1-07A4BC236D8A}" type="slidenum">
              <a:rPr lang="en-US" smtClean="0"/>
              <a:pPr/>
              <a:t>34</a:t>
            </a:fld>
            <a:endParaRPr lang="en-US"/>
          </a:p>
        </p:txBody>
      </p:sp>
    </p:spTree>
    <p:extLst>
      <p:ext uri="{BB962C8B-B14F-4D97-AF65-F5344CB8AC3E}">
        <p14:creationId xmlns:p14="http://schemas.microsoft.com/office/powerpoint/2010/main" val="89766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35</a:t>
            </a:fld>
            <a:endParaRPr lang="en-US"/>
          </a:p>
        </p:txBody>
      </p:sp>
    </p:spTree>
    <p:extLst>
      <p:ext uri="{BB962C8B-B14F-4D97-AF65-F5344CB8AC3E}">
        <p14:creationId xmlns:p14="http://schemas.microsoft.com/office/powerpoint/2010/main" val="9427652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36</a:t>
            </a:fld>
            <a:endParaRPr lang="en-US"/>
          </a:p>
        </p:txBody>
      </p:sp>
    </p:spTree>
    <p:extLst>
      <p:ext uri="{BB962C8B-B14F-4D97-AF65-F5344CB8AC3E}">
        <p14:creationId xmlns:p14="http://schemas.microsoft.com/office/powerpoint/2010/main" val="9212596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Take a close look at the 32-bit PC</a:t>
            </a:r>
            <a:endParaRPr lang="en-US" dirty="0"/>
          </a:p>
        </p:txBody>
      </p:sp>
      <p:sp>
        <p:nvSpPr>
          <p:cNvPr id="4" name="Content Placeholder 3"/>
          <p:cNvSpPr>
            <a:spLocks noGrp="1"/>
          </p:cNvSpPr>
          <p:nvPr>
            <p:ph idx="1"/>
          </p:nvPr>
        </p:nvSpPr>
        <p:spPr>
          <a:xfrm>
            <a:off x="457200" y="1600200"/>
            <a:ext cx="8229600" cy="5181600"/>
          </a:xfrm>
        </p:spPr>
        <p:txBody>
          <a:bodyPr>
            <a:normAutofit fontScale="92500" lnSpcReduction="10000"/>
          </a:bodyPr>
          <a:lstStyle/>
          <a:p>
            <a:r>
              <a:rPr lang="en-US" dirty="0" smtClean="0"/>
              <a:t>All ARMv6 instructions are 32-bits (</a:t>
            </a:r>
            <a:r>
              <a:rPr lang="en-US" i="1" dirty="0" smtClean="0"/>
              <a:t>words</a:t>
            </a:r>
            <a:r>
              <a:rPr lang="en-US" dirty="0" smtClean="0"/>
              <a:t>)</a:t>
            </a:r>
            <a:endParaRPr lang="en-US" i="1" dirty="0" smtClean="0"/>
          </a:p>
          <a:p>
            <a:r>
              <a:rPr lang="en-US" dirty="0" smtClean="0"/>
              <a:t>Memory is byte-addressed, but </a:t>
            </a:r>
            <a:r>
              <a:rPr lang="en-US" i="1" dirty="0" smtClean="0"/>
              <a:t>word accessed</a:t>
            </a:r>
          </a:p>
          <a:p>
            <a:pPr lvl="1"/>
            <a:r>
              <a:rPr lang="en-US" dirty="0" smtClean="0"/>
              <a:t>Word access is parallelism for speed: 1 memory access transfers 32 bits rather than just 8 bits</a:t>
            </a:r>
          </a:p>
          <a:p>
            <a:pPr lvl="1"/>
            <a:r>
              <a:rPr lang="en-US" dirty="0" smtClean="0"/>
              <a:t>In principle, words (4 consecutive bytes) could be fetched starting at any byte address, however</a:t>
            </a:r>
          </a:p>
          <a:p>
            <a:pPr lvl="1"/>
            <a:r>
              <a:rPr lang="en-US" dirty="0"/>
              <a:t>W</a:t>
            </a:r>
            <a:r>
              <a:rPr lang="en-US" dirty="0" smtClean="0"/>
              <a:t>iring the path between ALU and memory so that a word-access starts at a multiple-of-4 address</a:t>
            </a:r>
          </a:p>
          <a:p>
            <a:r>
              <a:rPr lang="en-US" dirty="0" smtClean="0"/>
              <a:t>Thus, all instructions must be </a:t>
            </a:r>
            <a:r>
              <a:rPr lang="en-US" i="1" dirty="0" smtClean="0"/>
              <a:t>word aligned in memory </a:t>
            </a:r>
            <a:r>
              <a:rPr lang="en-US" dirty="0" smtClean="0"/>
              <a:t>because fetch is so frequent</a:t>
            </a:r>
          </a:p>
          <a:p>
            <a:r>
              <a:rPr lang="en-US" dirty="0" smtClean="0">
                <a:solidFill>
                  <a:srgbClr val="0000FF"/>
                </a:solidFill>
              </a:rPr>
              <a:t>So, PC register never contains 32 significant bits!</a:t>
            </a:r>
            <a:endParaRPr lang="en-US" dirty="0">
              <a:solidFill>
                <a:srgbClr val="0000FF"/>
              </a:solidFill>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37</a:t>
            </a:fld>
            <a:endParaRPr lang="en-US"/>
          </a:p>
        </p:txBody>
      </p:sp>
    </p:spTree>
    <p:extLst>
      <p:ext uri="{BB962C8B-B14F-4D97-AF65-F5344CB8AC3E}">
        <p14:creationId xmlns:p14="http://schemas.microsoft.com/office/powerpoint/2010/main" val="253086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38</a:t>
            </a:fld>
            <a:endParaRPr lang="en-US"/>
          </a:p>
        </p:txBody>
      </p:sp>
    </p:spTree>
    <p:extLst>
      <p:ext uri="{BB962C8B-B14F-4D97-AF65-F5344CB8AC3E}">
        <p14:creationId xmlns:p14="http://schemas.microsoft.com/office/powerpoint/2010/main" val="1604915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39</a:t>
            </a:fld>
            <a:endParaRPr lang="en-US"/>
          </a:p>
        </p:txBody>
      </p:sp>
    </p:spTree>
    <p:extLst>
      <p:ext uri="{BB962C8B-B14F-4D97-AF65-F5344CB8AC3E}">
        <p14:creationId xmlns:p14="http://schemas.microsoft.com/office/powerpoint/2010/main" val="14201181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Midterm 1 data</a:t>
            </a:r>
            <a:endParaRPr lang="en-US" dirty="0"/>
          </a:p>
        </p:txBody>
      </p:sp>
      <p:sp>
        <p:nvSpPr>
          <p:cNvPr id="3" name="Content Placeholder 2"/>
          <p:cNvSpPr>
            <a:spLocks noGrp="1"/>
          </p:cNvSpPr>
          <p:nvPr>
            <p:ph idx="1"/>
          </p:nvPr>
        </p:nvSpPr>
        <p:spPr>
          <a:xfrm>
            <a:off x="486830" y="1171186"/>
            <a:ext cx="8474290" cy="5430782"/>
          </a:xfrm>
        </p:spPr>
        <p:txBody>
          <a:bodyPr/>
          <a:lstStyle/>
          <a:p>
            <a:r>
              <a:rPr lang="de-DE" sz="2800" dirty="0" smtClean="0"/>
              <a:t>High	91</a:t>
            </a:r>
          </a:p>
          <a:p>
            <a:r>
              <a:rPr lang="de-DE" sz="2800" dirty="0" smtClean="0"/>
              <a:t>Low	31</a:t>
            </a:r>
          </a:p>
          <a:p>
            <a:r>
              <a:rPr lang="de-DE" sz="2800" dirty="0" err="1" smtClean="0"/>
              <a:t>Mean</a:t>
            </a:r>
            <a:r>
              <a:rPr lang="de-DE" sz="2800" dirty="0" smtClean="0"/>
              <a:t>	59.5</a:t>
            </a:r>
          </a:p>
          <a:p>
            <a:r>
              <a:rPr lang="de-DE" sz="2800" dirty="0" smtClean="0"/>
              <a:t>Median	58</a:t>
            </a:r>
          </a:p>
          <a:p>
            <a:r>
              <a:rPr lang="de-DE" sz="2800" dirty="0" err="1" smtClean="0"/>
              <a:t>StdDev</a:t>
            </a:r>
            <a:r>
              <a:rPr lang="de-DE" sz="2800" dirty="0" smtClean="0"/>
              <a:t>	12.3</a:t>
            </a:r>
            <a:r>
              <a:rPr lang="de-DE" dirty="0" smtClean="0"/>
              <a:t/>
            </a:r>
            <a:br>
              <a:rPr lang="de-DE" dirty="0" smtClean="0"/>
            </a:br>
            <a:r>
              <a:rPr lang="de-DE" dirty="0" smtClean="0"/>
              <a:t/>
            </a:r>
            <a:br>
              <a:rPr lang="de-DE" dirty="0" smtClean="0"/>
            </a:br>
            <a:r>
              <a:rPr lang="de-DE" dirty="0" smtClean="0"/>
              <a:t/>
            </a:r>
            <a:br>
              <a:rPr lang="de-DE" dirty="0" smtClean="0"/>
            </a:br>
            <a:r>
              <a:rPr lang="de-DE" dirty="0" smtClean="0"/>
              <a:t/>
            </a:r>
            <a:br>
              <a:rPr lang="de-DE" dirty="0" smtClean="0"/>
            </a:br>
            <a:endParaRPr lang="de-DE" dirty="0" smtClean="0"/>
          </a:p>
          <a:p>
            <a:r>
              <a:rPr lang="de-DE" sz="2800" dirty="0" smtClean="0"/>
              <a:t>Q15 </a:t>
            </a:r>
            <a:r>
              <a:rPr lang="de-DE" sz="2800" dirty="0" err="1" smtClean="0"/>
              <a:t>version</a:t>
            </a:r>
            <a:r>
              <a:rPr lang="de-DE" sz="2800" dirty="0" smtClean="0"/>
              <a:t> A:  </a:t>
            </a:r>
            <a:r>
              <a:rPr lang="de-DE" sz="2800" dirty="0" err="1" smtClean="0"/>
              <a:t>no</a:t>
            </a:r>
            <a:r>
              <a:rPr lang="de-DE" sz="2800" dirty="0" smtClean="0"/>
              <a:t> </a:t>
            </a:r>
            <a:r>
              <a:rPr lang="de-DE" sz="2800" dirty="0" err="1" smtClean="0"/>
              <a:t>answer</a:t>
            </a:r>
            <a:r>
              <a:rPr lang="de-DE" sz="2800" dirty="0" smtClean="0"/>
              <a:t> was </a:t>
            </a:r>
            <a:r>
              <a:rPr lang="de-DE" sz="2800" dirty="0" err="1" smtClean="0"/>
              <a:t>correct</a:t>
            </a:r>
            <a:r>
              <a:rPr lang="de-DE" sz="2800" dirty="0" smtClean="0"/>
              <a:t> due </a:t>
            </a:r>
            <a:r>
              <a:rPr lang="de-DE" sz="2800" dirty="0" err="1" smtClean="0"/>
              <a:t>to</a:t>
            </a:r>
            <a:r>
              <a:rPr lang="de-DE" sz="2800" dirty="0" smtClean="0"/>
              <a:t> a </a:t>
            </a:r>
            <a:r>
              <a:rPr lang="de-DE" sz="2800" dirty="0" err="1" smtClean="0"/>
              <a:t>typographical</a:t>
            </a:r>
            <a:r>
              <a:rPr lang="de-DE" sz="2800" dirty="0" smtClean="0"/>
              <a:t> </a:t>
            </a:r>
            <a:r>
              <a:rPr lang="de-DE" sz="2800" dirty="0" err="1" smtClean="0"/>
              <a:t>error</a:t>
            </a:r>
            <a:r>
              <a:rPr lang="de-DE" sz="2800" dirty="0" smtClean="0"/>
              <a:t>, all </a:t>
            </a:r>
            <a:r>
              <a:rPr lang="de-DE" sz="2800" dirty="0" err="1" smtClean="0"/>
              <a:t>answers</a:t>
            </a:r>
            <a:r>
              <a:rPr lang="de-DE" sz="2800" dirty="0" smtClean="0"/>
              <a:t> </a:t>
            </a:r>
            <a:r>
              <a:rPr lang="de-DE" sz="2800" dirty="0" err="1" smtClean="0"/>
              <a:t>earned</a:t>
            </a:r>
            <a:r>
              <a:rPr lang="de-DE" sz="2800" dirty="0" smtClean="0"/>
              <a:t> 3 </a:t>
            </a:r>
            <a:r>
              <a:rPr lang="de-DE" sz="2800" dirty="0" err="1" smtClean="0"/>
              <a:t>points</a:t>
            </a:r>
            <a:endParaRPr lang="de-DE" sz="2800" dirty="0"/>
          </a:p>
          <a:p>
            <a:pPr marL="0" indent="0">
              <a:buNone/>
            </a:pP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8738" t="10933" r="5535" b="8267"/>
          <a:stretch/>
        </p:blipFill>
        <p:spPr>
          <a:xfrm>
            <a:off x="3474719" y="1088876"/>
            <a:ext cx="5184649" cy="4717563"/>
          </a:xfrm>
          <a:prstGeom prst="rect">
            <a:avLst/>
          </a:prstGeom>
        </p:spPr>
      </p:pic>
    </p:spTree>
    <p:extLst>
      <p:ext uri="{BB962C8B-B14F-4D97-AF65-F5344CB8AC3E}">
        <p14:creationId xmlns:p14="http://schemas.microsoft.com/office/powerpoint/2010/main" val="19856835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4" name="TextBox 3"/>
          <p:cNvSpPr txBox="1"/>
          <p:nvPr/>
        </p:nvSpPr>
        <p:spPr>
          <a:xfrm>
            <a:off x="5494719" y="3073400"/>
            <a:ext cx="2116961" cy="523220"/>
          </a:xfrm>
          <a:prstGeom prst="rect">
            <a:avLst/>
          </a:prstGeom>
          <a:noFill/>
        </p:spPr>
        <p:txBody>
          <a:bodyPr wrap="none" rtlCol="0">
            <a:spAutoFit/>
          </a:bodyPr>
          <a:lstStyle/>
          <a:p>
            <a:r>
              <a:rPr lang="en-US" sz="2800" dirty="0" smtClean="0">
                <a:solidFill>
                  <a:srgbClr val="0000FF"/>
                </a:solidFill>
              </a:rPr>
              <a:t>Same as NOP</a:t>
            </a:r>
            <a:endParaRPr lang="en-US" sz="2800" dirty="0">
              <a:solidFill>
                <a:srgbClr val="0000FF"/>
              </a:solidFill>
            </a:endParaRPr>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01BC6648-A2D1-2B45-B1A1-07A4BC236D8A}" type="slidenum">
              <a:rPr lang="en-US" smtClean="0"/>
              <a:pPr/>
              <a:t>40</a:t>
            </a:fld>
            <a:endParaRPr lang="en-US"/>
          </a:p>
        </p:txBody>
      </p:sp>
    </p:spTree>
    <p:extLst>
      <p:ext uri="{BB962C8B-B14F-4D97-AF65-F5344CB8AC3E}">
        <p14:creationId xmlns:p14="http://schemas.microsoft.com/office/powerpoint/2010/main" val="7924102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41</a:t>
            </a:fld>
            <a:endParaRPr lang="en-US"/>
          </a:p>
        </p:txBody>
      </p:sp>
    </p:spTree>
    <p:extLst>
      <p:ext uri="{BB962C8B-B14F-4D97-AF65-F5344CB8AC3E}">
        <p14:creationId xmlns:p14="http://schemas.microsoft.com/office/powerpoint/2010/main" val="1493094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4" name="Slide Number Placeholder 3"/>
          <p:cNvSpPr>
            <a:spLocks noGrp="1"/>
          </p:cNvSpPr>
          <p:nvPr>
            <p:ph type="sldNum" sz="quarter" idx="12"/>
          </p:nvPr>
        </p:nvSpPr>
        <p:spPr/>
        <p:txBody>
          <a:bodyPr/>
          <a:lstStyle/>
          <a:p>
            <a:fld id="{01BC6648-A2D1-2B45-B1A1-07A4BC236D8A}" type="slidenum">
              <a:rPr lang="en-US" smtClean="0"/>
              <a:pPr/>
              <a:t>42</a:t>
            </a:fld>
            <a:endParaRPr lang="en-US"/>
          </a:p>
        </p:txBody>
      </p:sp>
    </p:spTree>
    <p:extLst>
      <p:ext uri="{BB962C8B-B14F-4D97-AF65-F5344CB8AC3E}">
        <p14:creationId xmlns:p14="http://schemas.microsoft.com/office/powerpoint/2010/main" val="10903588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9144000" cy="6461615"/>
          </a:xfrm>
          <a:prstGeom prst="rect">
            <a:avLst/>
          </a:prstGeom>
        </p:spPr>
      </p:pic>
      <p:sp>
        <p:nvSpPr>
          <p:cNvPr id="2" name="Date Placeholder 1"/>
          <p:cNvSpPr>
            <a:spLocks noGrp="1"/>
          </p:cNvSpPr>
          <p:nvPr>
            <p:ph type="dt" sz="half" idx="10"/>
          </p:nvPr>
        </p:nvSpPr>
        <p:spPr/>
        <p:txBody>
          <a:bodyPr/>
          <a:lstStyle/>
          <a:p>
            <a:r>
              <a:rPr lang="en-US" smtClean="0"/>
              <a:t>© 2017 by George B. Adams III</a:t>
            </a:r>
            <a:endParaRPr lang="en-US"/>
          </a:p>
        </p:txBody>
      </p:sp>
      <p:sp>
        <p:nvSpPr>
          <p:cNvPr id="3" name="Slide Number Placeholder 2"/>
          <p:cNvSpPr>
            <a:spLocks noGrp="1"/>
          </p:cNvSpPr>
          <p:nvPr>
            <p:ph type="sldNum" sz="quarter" idx="12"/>
          </p:nvPr>
        </p:nvSpPr>
        <p:spPr/>
        <p:txBody>
          <a:bodyPr/>
          <a:lstStyle/>
          <a:p>
            <a:fld id="{01BC6648-A2D1-2B45-B1A1-07A4BC236D8A}" type="slidenum">
              <a:rPr lang="en-US" smtClean="0"/>
              <a:pPr/>
              <a:t>43</a:t>
            </a:fld>
            <a:endParaRPr lang="en-US"/>
          </a:p>
        </p:txBody>
      </p:sp>
    </p:spTree>
    <p:extLst>
      <p:ext uri="{BB962C8B-B14F-4D97-AF65-F5344CB8AC3E}">
        <p14:creationId xmlns:p14="http://schemas.microsoft.com/office/powerpoint/2010/main" val="11835514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rm_ins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190500"/>
            <a:ext cx="9144000" cy="6461615"/>
          </a:xfrm>
          <a:prstGeom prst="rect">
            <a:avLst/>
          </a:prstGeom>
        </p:spPr>
      </p:pic>
      <p:sp>
        <p:nvSpPr>
          <p:cNvPr id="4" name="TextBox 3"/>
          <p:cNvSpPr txBox="1"/>
          <p:nvPr/>
        </p:nvSpPr>
        <p:spPr>
          <a:xfrm>
            <a:off x="7137400" y="2552700"/>
            <a:ext cx="1676400" cy="1815882"/>
          </a:xfrm>
          <a:prstGeom prst="rect">
            <a:avLst/>
          </a:prstGeom>
          <a:noFill/>
        </p:spPr>
        <p:txBody>
          <a:bodyPr wrap="square" rtlCol="0">
            <a:spAutoFit/>
          </a:bodyPr>
          <a:lstStyle/>
          <a:p>
            <a:r>
              <a:rPr lang="en-US" sz="2800" dirty="0" smtClean="0"/>
              <a:t>Result is </a:t>
            </a:r>
            <a:r>
              <a:rPr lang="en-US" sz="2800" i="1" dirty="0" smtClean="0"/>
              <a:t>updated flags</a:t>
            </a:r>
            <a:r>
              <a:rPr lang="en-US" sz="2800" dirty="0" smtClean="0"/>
              <a:t> and </a:t>
            </a:r>
            <a:r>
              <a:rPr lang="en-US" sz="2800" b="1" dirty="0" smtClean="0"/>
              <a:t>is</a:t>
            </a:r>
            <a:r>
              <a:rPr lang="en-US" sz="2800" dirty="0" smtClean="0"/>
              <a:t> written</a:t>
            </a:r>
            <a:endParaRPr lang="en-US" sz="2800" dirty="0"/>
          </a:p>
        </p:txBody>
      </p:sp>
      <p:sp>
        <p:nvSpPr>
          <p:cNvPr id="5" name="Right Brace 4"/>
          <p:cNvSpPr/>
          <p:nvPr/>
        </p:nvSpPr>
        <p:spPr>
          <a:xfrm>
            <a:off x="6769100" y="2921000"/>
            <a:ext cx="368300" cy="1308100"/>
          </a:xfrm>
          <a:prstGeom prst="rightBrace">
            <a:avLst>
              <a:gd name="adj1" fmla="val 42816"/>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Date Placeholder 1"/>
          <p:cNvSpPr>
            <a:spLocks noGrp="1"/>
          </p:cNvSpPr>
          <p:nvPr>
            <p:ph type="dt" sz="half" idx="10"/>
          </p:nvPr>
        </p:nvSpPr>
        <p:spPr/>
        <p:txBody>
          <a:bodyPr/>
          <a:lstStyle/>
          <a:p>
            <a:r>
              <a:rPr lang="en-US" smtClean="0"/>
              <a:t>© 2017 by George B. Adams III</a:t>
            </a:r>
            <a:endParaRPr lang="en-US"/>
          </a:p>
        </p:txBody>
      </p:sp>
      <p:sp>
        <p:nvSpPr>
          <p:cNvPr id="6" name="Slide Number Placeholder 5"/>
          <p:cNvSpPr>
            <a:spLocks noGrp="1"/>
          </p:cNvSpPr>
          <p:nvPr>
            <p:ph type="sldNum" sz="quarter" idx="12"/>
          </p:nvPr>
        </p:nvSpPr>
        <p:spPr/>
        <p:txBody>
          <a:bodyPr/>
          <a:lstStyle/>
          <a:p>
            <a:fld id="{01BC6648-A2D1-2B45-B1A1-07A4BC236D8A}" type="slidenum">
              <a:rPr lang="en-US" smtClean="0"/>
              <a:pPr/>
              <a:t>44</a:t>
            </a:fld>
            <a:endParaRPr lang="en-US"/>
          </a:p>
        </p:txBody>
      </p:sp>
    </p:spTree>
    <p:extLst>
      <p:ext uri="{BB962C8B-B14F-4D97-AF65-F5344CB8AC3E}">
        <p14:creationId xmlns:p14="http://schemas.microsoft.com/office/powerpoint/2010/main" val="19553791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example:  </a:t>
            </a:r>
            <a:r>
              <a:rPr lang="en-US" dirty="0" err="1" smtClean="0"/>
              <a:t>GCD</a:t>
            </a:r>
            <a:r>
              <a:rPr lang="en-US" dirty="0" smtClean="0"/>
              <a:t> algorithm</a:t>
            </a:r>
            <a:endParaRPr lang="en-US" dirty="0"/>
          </a:p>
        </p:txBody>
      </p:sp>
      <p:pic>
        <p:nvPicPr>
          <p:cNvPr id="6" name="Content Placeholder 5" descr="ARM Quiz #2 GCD flow chart.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806" b="792"/>
          <a:stretch/>
        </p:blipFill>
        <p:spPr>
          <a:xfrm>
            <a:off x="487363" y="1171575"/>
            <a:ext cx="8247062" cy="5333679"/>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45</a:t>
            </a:fld>
            <a:endParaRPr lang="en-US"/>
          </a:p>
        </p:txBody>
      </p:sp>
    </p:spTree>
    <p:extLst>
      <p:ext uri="{BB962C8B-B14F-4D97-AF65-F5344CB8AC3E}">
        <p14:creationId xmlns:p14="http://schemas.microsoft.com/office/powerpoint/2010/main" val="11144517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example:  </a:t>
            </a:r>
            <a:r>
              <a:rPr lang="en-US" dirty="0" err="1" smtClean="0"/>
              <a:t>GCD</a:t>
            </a:r>
            <a:r>
              <a:rPr lang="en-US" dirty="0" smtClean="0"/>
              <a:t> assembly</a:t>
            </a:r>
            <a:endParaRPr lang="en-US" dirty="0"/>
          </a:p>
        </p:txBody>
      </p:sp>
      <p:pic>
        <p:nvPicPr>
          <p:cNvPr id="6" name="Content Placeholder 5" descr="ARM Quiz #2 GCD sample assembly.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727" b="701"/>
          <a:stretch/>
        </p:blipFill>
        <p:spPr>
          <a:xfrm>
            <a:off x="486830" y="1171186"/>
            <a:ext cx="8247965" cy="5334068"/>
          </a:xfrm>
        </p:spPr>
      </p:pic>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46</a:t>
            </a:fld>
            <a:endParaRPr lang="en-US"/>
          </a:p>
        </p:txBody>
      </p:sp>
    </p:spTree>
    <p:extLst>
      <p:ext uri="{BB962C8B-B14F-4D97-AF65-F5344CB8AC3E}">
        <p14:creationId xmlns:p14="http://schemas.microsoft.com/office/powerpoint/2010/main" val="2378401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Each assembly statement corresponds to a single machine language instruction</a:t>
            </a:r>
          </a:p>
          <a:p>
            <a:r>
              <a:rPr lang="en-US" dirty="0" smtClean="0"/>
              <a:t>Most assembly languages follow the same basic structure</a:t>
            </a:r>
          </a:p>
          <a:p>
            <a:r>
              <a:rPr lang="en-US" dirty="0" smtClean="0"/>
              <a:t>Most processors have instructions to call a subroutine and return; argument passing details differ</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47</a:t>
            </a:fld>
            <a:endParaRPr lang="en-US"/>
          </a:p>
        </p:txBody>
      </p:sp>
    </p:spTree>
    <p:extLst>
      <p:ext uri="{BB962C8B-B14F-4D97-AF65-F5344CB8AC3E}">
        <p14:creationId xmlns:p14="http://schemas.microsoft.com/office/powerpoint/2010/main" val="9126533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software hierarchy</a:t>
            </a:r>
            <a:endParaRPr lang="en-US" dirty="0"/>
          </a:p>
        </p:txBody>
      </p:sp>
      <p:graphicFrame>
        <p:nvGraphicFramePr>
          <p:cNvPr id="6" name="Content Placeholder 5"/>
          <p:cNvGraphicFramePr>
            <a:graphicFrameLocks noGrp="1"/>
          </p:cNvGraphicFramePr>
          <p:nvPr>
            <p:ph idx="1"/>
            <p:extLst/>
          </p:nvPr>
        </p:nvGraphicFramePr>
        <p:xfrm>
          <a:off x="486830" y="1171186"/>
          <a:ext cx="8247965" cy="4924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5</a:t>
            </a:fld>
            <a:endParaRPr lang="en-US"/>
          </a:p>
        </p:txBody>
      </p:sp>
      <p:sp>
        <p:nvSpPr>
          <p:cNvPr id="7" name="TextBox 6"/>
          <p:cNvSpPr txBox="1"/>
          <p:nvPr/>
        </p:nvSpPr>
        <p:spPr>
          <a:xfrm>
            <a:off x="1035741" y="3530600"/>
            <a:ext cx="7072519" cy="830997"/>
          </a:xfrm>
          <a:prstGeom prst="rect">
            <a:avLst/>
          </a:prstGeom>
          <a:noFill/>
        </p:spPr>
        <p:txBody>
          <a:bodyPr wrap="square" rtlCol="0">
            <a:spAutoFit/>
          </a:bodyPr>
          <a:lstStyle/>
          <a:p>
            <a:pPr algn="ctr"/>
            <a:r>
              <a:rPr lang="en-US" sz="2400" dirty="0" smtClean="0"/>
              <a:t>Assembly languages:  a distinct one for each computer, hardware dependence, just a few abstractions</a:t>
            </a:r>
            <a:endParaRPr lang="en-US" sz="2400" dirty="0"/>
          </a:p>
        </p:txBody>
      </p:sp>
      <p:sp>
        <p:nvSpPr>
          <p:cNvPr id="8" name="TextBox 7"/>
          <p:cNvSpPr txBox="1"/>
          <p:nvPr/>
        </p:nvSpPr>
        <p:spPr>
          <a:xfrm>
            <a:off x="685800" y="2286000"/>
            <a:ext cx="7772400" cy="830997"/>
          </a:xfrm>
          <a:prstGeom prst="rect">
            <a:avLst/>
          </a:prstGeom>
          <a:noFill/>
        </p:spPr>
        <p:txBody>
          <a:bodyPr wrap="square" rtlCol="0">
            <a:spAutoFit/>
          </a:bodyPr>
          <a:lstStyle/>
          <a:p>
            <a:pPr algn="ctr"/>
            <a:r>
              <a:rPr lang="en-US" sz="2400" dirty="0" smtClean="0"/>
              <a:t>Portable among different computers with some effort;</a:t>
            </a:r>
            <a:br>
              <a:rPr lang="en-US" sz="2400" dirty="0" smtClean="0"/>
            </a:br>
            <a:r>
              <a:rPr lang="en-US" sz="2400" dirty="0" smtClean="0"/>
              <a:t>some machine-dependent features are visible; performance</a:t>
            </a:r>
            <a:endParaRPr lang="en-US" sz="2400" dirty="0"/>
          </a:p>
        </p:txBody>
      </p:sp>
      <p:sp>
        <p:nvSpPr>
          <p:cNvPr id="9" name="TextBox 8"/>
          <p:cNvSpPr txBox="1"/>
          <p:nvPr/>
        </p:nvSpPr>
        <p:spPr>
          <a:xfrm>
            <a:off x="736600" y="1041400"/>
            <a:ext cx="7670800" cy="830997"/>
          </a:xfrm>
          <a:prstGeom prst="rect">
            <a:avLst/>
          </a:prstGeom>
          <a:noFill/>
        </p:spPr>
        <p:txBody>
          <a:bodyPr wrap="square" rtlCol="0">
            <a:spAutoFit/>
          </a:bodyPr>
          <a:lstStyle/>
          <a:p>
            <a:pPr algn="ctr"/>
            <a:r>
              <a:rPr lang="en-US" sz="2400" dirty="0" smtClean="0"/>
              <a:t>High-level languages featuring strong abstraction from the details of the computer; portable; programmer productivity</a:t>
            </a:r>
            <a:endParaRPr lang="en-US" sz="2400" dirty="0"/>
          </a:p>
        </p:txBody>
      </p:sp>
      <p:sp>
        <p:nvSpPr>
          <p:cNvPr id="10" name="TextBox 9"/>
          <p:cNvSpPr txBox="1"/>
          <p:nvPr/>
        </p:nvSpPr>
        <p:spPr>
          <a:xfrm>
            <a:off x="889000" y="4800600"/>
            <a:ext cx="7366000" cy="461665"/>
          </a:xfrm>
          <a:prstGeom prst="rect">
            <a:avLst/>
          </a:prstGeom>
          <a:noFill/>
        </p:spPr>
        <p:txBody>
          <a:bodyPr wrap="square" rtlCol="0">
            <a:spAutoFit/>
          </a:bodyPr>
          <a:lstStyle/>
          <a:p>
            <a:r>
              <a:rPr lang="en-US" sz="2400" dirty="0" smtClean="0"/>
              <a:t>Machine languages:  one per computer; NO abstractions</a:t>
            </a:r>
            <a:endParaRPr lang="en-US" sz="2400" dirty="0"/>
          </a:p>
        </p:txBody>
      </p:sp>
    </p:spTree>
    <p:extLst>
      <p:ext uri="{BB962C8B-B14F-4D97-AF65-F5344CB8AC3E}">
        <p14:creationId xmlns:p14="http://schemas.microsoft.com/office/powerpoint/2010/main" val="207047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language</a:t>
            </a:r>
            <a:endParaRPr lang="en-US" dirty="0"/>
          </a:p>
        </p:txBody>
      </p:sp>
      <p:sp>
        <p:nvSpPr>
          <p:cNvPr id="3" name="Content Placeholder 2"/>
          <p:cNvSpPr>
            <a:spLocks noGrp="1"/>
          </p:cNvSpPr>
          <p:nvPr>
            <p:ph idx="1"/>
          </p:nvPr>
        </p:nvSpPr>
        <p:spPr>
          <a:xfrm>
            <a:off x="486830" y="1171186"/>
            <a:ext cx="8479370" cy="4924814"/>
          </a:xfrm>
        </p:spPr>
        <p:txBody>
          <a:bodyPr/>
          <a:lstStyle/>
          <a:p>
            <a:r>
              <a:rPr lang="en-US" dirty="0" smtClean="0"/>
              <a:t>“assembly language” refers to any such, and </a:t>
            </a:r>
            <a:r>
              <a:rPr lang="en-US" dirty="0" smtClean="0">
                <a:solidFill>
                  <a:srgbClr val="0000FF"/>
                </a:solidFill>
              </a:rPr>
              <a:t>they are all (somewhat) different</a:t>
            </a:r>
          </a:p>
          <a:p>
            <a:r>
              <a:rPr lang="en-US" dirty="0" smtClean="0"/>
              <a:t>Many assembly languages share the same fundamental structure; Why?</a:t>
            </a:r>
          </a:p>
          <a:p>
            <a:r>
              <a:rPr lang="en-US" dirty="0" smtClean="0">
                <a:solidFill>
                  <a:srgbClr val="008000"/>
                </a:solidFill>
              </a:rPr>
              <a:t>Typical assembly language statement syntax and corresponding machine code in 0x</a:t>
            </a:r>
            <a:br>
              <a:rPr lang="en-US" dirty="0" smtClean="0">
                <a:solidFill>
                  <a:srgbClr val="008000"/>
                </a:solidFill>
              </a:rPr>
            </a:br>
            <a:r>
              <a:rPr lang="en-US" dirty="0" smtClean="0"/>
              <a:t>                 label:  op  result, operand1, operand2 </a:t>
            </a:r>
            <a:br>
              <a:rPr lang="en-US" dirty="0" smtClean="0"/>
            </a:br>
            <a:r>
              <a:rPr lang="en-US" dirty="0" smtClean="0">
                <a:solidFill>
                  <a:srgbClr val="0000FF"/>
                </a:solidFill>
                <a:latin typeface="Courier"/>
                <a:cs typeface="Courier"/>
                <a:sym typeface="Wingdings"/>
              </a:rPr>
              <a:t>0x004005F9 0x23CC803C</a:t>
            </a:r>
          </a:p>
          <a:p>
            <a:r>
              <a:rPr lang="en-US" dirty="0" smtClean="0"/>
              <a:t>Label is symbolic (an abstraction) for a memory address; “op” is a mnemonic for the operation</a:t>
            </a: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6</a:t>
            </a:fld>
            <a:endParaRPr lang="en-US"/>
          </a:p>
        </p:txBody>
      </p:sp>
    </p:spTree>
    <p:extLst>
      <p:ext uri="{BB962C8B-B14F-4D97-AF65-F5344CB8AC3E}">
        <p14:creationId xmlns:p14="http://schemas.microsoft.com/office/powerpoint/2010/main" val="6582587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and </a:t>
            </a:r>
            <a:r>
              <a:rPr lang="en-US" dirty="0" err="1" smtClean="0"/>
              <a:t>opcodes</a:t>
            </a:r>
            <a:endParaRPr lang="en-US" dirty="0"/>
          </a:p>
        </p:txBody>
      </p:sp>
      <p:sp>
        <p:nvSpPr>
          <p:cNvPr id="3" name="Content Placeholder 2"/>
          <p:cNvSpPr>
            <a:spLocks noGrp="1"/>
          </p:cNvSpPr>
          <p:nvPr>
            <p:ph idx="1"/>
          </p:nvPr>
        </p:nvSpPr>
        <p:spPr/>
        <p:txBody>
          <a:bodyPr/>
          <a:lstStyle/>
          <a:p>
            <a:r>
              <a:rPr lang="en-US" dirty="0" smtClean="0"/>
              <a:t>Set of </a:t>
            </a:r>
            <a:r>
              <a:rPr lang="en-US" dirty="0" err="1" smtClean="0"/>
              <a:t>opcode</a:t>
            </a:r>
            <a:r>
              <a:rPr lang="en-US" dirty="0"/>
              <a:t>-</a:t>
            </a:r>
            <a:r>
              <a:rPr lang="en-US" dirty="0" smtClean="0"/>
              <a:t>field bit strings defines what the processor circuit can do</a:t>
            </a:r>
          </a:p>
          <a:p>
            <a:r>
              <a:rPr lang="en-US" dirty="0" smtClean="0"/>
              <a:t>Different processors have different sets of </a:t>
            </a:r>
            <a:r>
              <a:rPr lang="en-US" dirty="0" err="1" smtClean="0"/>
              <a:t>opcodes</a:t>
            </a:r>
            <a:endParaRPr lang="en-US" dirty="0" smtClean="0"/>
          </a:p>
          <a:p>
            <a:r>
              <a:rPr lang="en-US" dirty="0" smtClean="0"/>
              <a:t>Assembly language defines a memorable symbolic name of a few characters for each </a:t>
            </a:r>
            <a:r>
              <a:rPr lang="en-US" dirty="0" err="1" smtClean="0"/>
              <a:t>opcode</a:t>
            </a:r>
            <a:r>
              <a:rPr lang="en-US" dirty="0" smtClean="0"/>
              <a:t>, a mnemonic</a:t>
            </a:r>
          </a:p>
          <a:p>
            <a:r>
              <a:rPr lang="en-US" dirty="0" smtClean="0"/>
              <a:t>No agreement on </a:t>
            </a:r>
            <a:r>
              <a:rPr lang="en-US" dirty="0" err="1" smtClean="0"/>
              <a:t>opcode</a:t>
            </a:r>
            <a:r>
              <a:rPr lang="en-US" dirty="0" smtClean="0"/>
              <a:t> mnemonics across assembly languages</a:t>
            </a:r>
          </a:p>
          <a:p>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7</a:t>
            </a:fld>
            <a:endParaRPr lang="en-US"/>
          </a:p>
        </p:txBody>
      </p:sp>
    </p:spTree>
    <p:extLst>
      <p:ext uri="{BB962C8B-B14F-4D97-AF65-F5344CB8AC3E}">
        <p14:creationId xmlns:p14="http://schemas.microsoft.com/office/powerpoint/2010/main" val="1696752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Assembly and comments</a:t>
            </a:r>
            <a:endParaRPr lang="en-US" dirty="0"/>
          </a:p>
        </p:txBody>
      </p:sp>
      <p:sp>
        <p:nvSpPr>
          <p:cNvPr id="3" name="Content Placeholder 2"/>
          <p:cNvSpPr>
            <a:spLocks noGrp="1"/>
          </p:cNvSpPr>
          <p:nvPr>
            <p:ph idx="1"/>
          </p:nvPr>
        </p:nvSpPr>
        <p:spPr/>
        <p:txBody>
          <a:bodyPr/>
          <a:lstStyle/>
          <a:p>
            <a:r>
              <a:rPr lang="en-US" dirty="0" smtClean="0"/>
              <a:t>Assembly is easy to write but hard to follow</a:t>
            </a:r>
          </a:p>
          <a:p>
            <a:r>
              <a:rPr lang="en-US" dirty="0" smtClean="0"/>
              <a:t>Comments are essential</a:t>
            </a:r>
          </a:p>
          <a:p>
            <a:pPr lvl="1"/>
            <a:r>
              <a:rPr lang="en-US" dirty="0" smtClean="0"/>
              <a:t>Block comment – explain the purpose of a section of code and detail the use of registers and memory</a:t>
            </a:r>
          </a:p>
          <a:p>
            <a:pPr lvl="1"/>
            <a:r>
              <a:rPr lang="en-US" dirty="0" smtClean="0"/>
              <a:t>Line comment – explains each instruction</a:t>
            </a:r>
          </a:p>
          <a:p>
            <a:r>
              <a:rPr lang="en-US" dirty="0" smtClean="0"/>
              <a:t>Usually a comment starts with a delimiter and then runs to the end of the line</a:t>
            </a:r>
          </a:p>
          <a:p>
            <a:r>
              <a:rPr lang="en-US" dirty="0" smtClean="0"/>
              <a:t>Best strategy:  comment every line </a:t>
            </a:r>
            <a:endParaRPr lang="en-US" dirty="0"/>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8</a:t>
            </a:fld>
            <a:endParaRPr lang="en-US"/>
          </a:p>
        </p:txBody>
      </p:sp>
    </p:spTree>
    <p:extLst>
      <p:ext uri="{BB962C8B-B14F-4D97-AF65-F5344CB8AC3E}">
        <p14:creationId xmlns:p14="http://schemas.microsoft.com/office/powerpoint/2010/main" val="891381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comments</a:t>
            </a:r>
            <a:endParaRPr lang="en-US" dirty="0"/>
          </a:p>
        </p:txBody>
      </p:sp>
      <p:sp>
        <p:nvSpPr>
          <p:cNvPr id="3" name="Content Placeholder 2"/>
          <p:cNvSpPr>
            <a:spLocks noGrp="1"/>
          </p:cNvSpPr>
          <p:nvPr>
            <p:ph idx="1"/>
          </p:nvPr>
        </p:nvSpPr>
        <p:spPr>
          <a:xfrm>
            <a:off x="215900" y="1171186"/>
            <a:ext cx="8750300" cy="4924814"/>
          </a:xfrm>
        </p:spPr>
        <p:txBody>
          <a:bodyPr/>
          <a:lstStyle/>
          <a:p>
            <a:pPr marL="0" indent="0">
              <a:buNone/>
            </a:pPr>
            <a:r>
              <a:rPr lang="en-US" dirty="0" smtClean="0">
                <a:solidFill>
                  <a:srgbClr val="0070C0"/>
                </a:solidFill>
              </a:rPr>
              <a:t>#########################################  # Search linked list of free memory blocks to find # # a block of size N bytes or greater.  Pointer must #</a:t>
            </a:r>
          </a:p>
          <a:p>
            <a:pPr marL="0" indent="0">
              <a:buNone/>
            </a:pPr>
            <a:r>
              <a:rPr lang="en-US" dirty="0" smtClean="0">
                <a:solidFill>
                  <a:srgbClr val="0070C0"/>
                </a:solidFill>
              </a:rPr>
              <a:t># be in r3 and N in r4.  Code destroys contents of #</a:t>
            </a:r>
          </a:p>
          <a:p>
            <a:pPr marL="0" indent="0">
              <a:buNone/>
            </a:pPr>
            <a:r>
              <a:rPr lang="en-US" dirty="0" smtClean="0">
                <a:solidFill>
                  <a:srgbClr val="0070C0"/>
                </a:solidFill>
              </a:rPr>
              <a:t># r5, which is used to walk the list.                            #</a:t>
            </a:r>
          </a:p>
          <a:p>
            <a:pPr marL="0" indent="0">
              <a:buNone/>
            </a:pPr>
            <a:r>
              <a:rPr lang="en-US" dirty="0" smtClean="0">
                <a:solidFill>
                  <a:srgbClr val="0070C0"/>
                </a:solidFill>
              </a:rPr>
              <a:t>##########################################</a:t>
            </a:r>
            <a:r>
              <a:rPr lang="en-US" dirty="0" smtClean="0"/>
              <a:t/>
            </a:r>
            <a:br>
              <a:rPr lang="en-US" dirty="0" smtClean="0"/>
            </a:br>
            <a:r>
              <a:rPr lang="en-US" dirty="0"/>
              <a:t>	 </a:t>
            </a:r>
            <a:r>
              <a:rPr lang="en-US" dirty="0" smtClean="0"/>
              <a:t>    </a:t>
            </a:r>
            <a:r>
              <a:rPr lang="en-US" dirty="0" err="1" smtClean="0"/>
              <a:t>ld</a:t>
            </a:r>
            <a:r>
              <a:rPr lang="en-US" dirty="0"/>
              <a:t>	 </a:t>
            </a:r>
            <a:r>
              <a:rPr lang="en-US" dirty="0" smtClean="0"/>
              <a:t>   r5,r3	</a:t>
            </a:r>
            <a:r>
              <a:rPr lang="en-US" dirty="0" smtClean="0">
                <a:solidFill>
                  <a:srgbClr val="0070C0"/>
                </a:solidFill>
              </a:rPr>
              <a:t># load address of list into r5</a:t>
            </a:r>
          </a:p>
          <a:p>
            <a:pPr marL="0" indent="0">
              <a:buNone/>
            </a:pPr>
            <a:r>
              <a:rPr lang="en-US" dirty="0"/>
              <a:t>l</a:t>
            </a:r>
            <a:r>
              <a:rPr lang="en-US" dirty="0" smtClean="0"/>
              <a:t>oop_1: </a:t>
            </a:r>
            <a:r>
              <a:rPr lang="en-US" dirty="0" err="1" smtClean="0"/>
              <a:t>cmp</a:t>
            </a:r>
            <a:r>
              <a:rPr lang="en-US" dirty="0"/>
              <a:t> </a:t>
            </a:r>
            <a:r>
              <a:rPr lang="en-US" dirty="0" smtClean="0"/>
              <a:t> r5,0	</a:t>
            </a:r>
            <a:r>
              <a:rPr lang="en-US" dirty="0" smtClean="0">
                <a:solidFill>
                  <a:srgbClr val="0070C0"/>
                </a:solidFill>
              </a:rPr>
              <a:t># test to see if at list end</a:t>
            </a:r>
          </a:p>
          <a:p>
            <a:pPr marL="0" indent="0">
              <a:buNone/>
            </a:pPr>
            <a:r>
              <a:rPr lang="en-US" dirty="0"/>
              <a:t>	 </a:t>
            </a:r>
            <a:r>
              <a:rPr lang="en-US" dirty="0" smtClean="0"/>
              <a:t>    </a:t>
            </a:r>
            <a:r>
              <a:rPr lang="en-US" dirty="0" err="1" smtClean="0"/>
              <a:t>bz</a:t>
            </a:r>
            <a:r>
              <a:rPr lang="en-US" dirty="0" smtClean="0"/>
              <a:t>	    </a:t>
            </a:r>
            <a:r>
              <a:rPr lang="en-US" dirty="0" err="1" smtClean="0"/>
              <a:t>notfnd</a:t>
            </a:r>
            <a:r>
              <a:rPr lang="en-US" dirty="0" smtClean="0"/>
              <a:t>	</a:t>
            </a:r>
            <a:r>
              <a:rPr lang="en-US" dirty="0" smtClean="0">
                <a:solidFill>
                  <a:srgbClr val="0070C0"/>
                </a:solidFill>
              </a:rPr>
              <a:t># if reached end go to </a:t>
            </a:r>
            <a:r>
              <a:rPr lang="en-US" dirty="0" err="1" smtClean="0">
                <a:solidFill>
                  <a:srgbClr val="0070C0"/>
                </a:solidFill>
              </a:rPr>
              <a:t>notfnd</a:t>
            </a:r>
            <a:endParaRPr lang="en-US" dirty="0">
              <a:solidFill>
                <a:srgbClr val="0070C0"/>
              </a:solidFill>
            </a:endParaRPr>
          </a:p>
        </p:txBody>
      </p:sp>
      <p:sp>
        <p:nvSpPr>
          <p:cNvPr id="4" name="Date Placeholder 3"/>
          <p:cNvSpPr>
            <a:spLocks noGrp="1"/>
          </p:cNvSpPr>
          <p:nvPr>
            <p:ph type="dt" sz="half" idx="10"/>
          </p:nvPr>
        </p:nvSpPr>
        <p:spPr/>
        <p:txBody>
          <a:bodyPr/>
          <a:lstStyle/>
          <a:p>
            <a:r>
              <a:rPr lang="en-US" smtClean="0"/>
              <a:t>© 2017 by George B. Adams III</a:t>
            </a:r>
            <a:endParaRPr lang="en-US"/>
          </a:p>
        </p:txBody>
      </p:sp>
      <p:sp>
        <p:nvSpPr>
          <p:cNvPr id="5" name="Slide Number Placeholder 4"/>
          <p:cNvSpPr>
            <a:spLocks noGrp="1"/>
          </p:cNvSpPr>
          <p:nvPr>
            <p:ph type="sldNum" sz="quarter" idx="12"/>
          </p:nvPr>
        </p:nvSpPr>
        <p:spPr/>
        <p:txBody>
          <a:bodyPr/>
          <a:lstStyle/>
          <a:p>
            <a:fld id="{F616CA18-62AE-B34C-A151-070DF961BCFA}" type="slidenum">
              <a:rPr lang="en-US" smtClean="0"/>
              <a:pPr/>
              <a:t>9</a:t>
            </a:fld>
            <a:endParaRPr lang="en-US"/>
          </a:p>
        </p:txBody>
      </p:sp>
    </p:spTree>
    <p:extLst>
      <p:ext uri="{BB962C8B-B14F-4D97-AF65-F5344CB8AC3E}">
        <p14:creationId xmlns:p14="http://schemas.microsoft.com/office/powerpoint/2010/main" val="599503593"/>
      </p:ext>
    </p:extLst>
  </p:cSld>
  <p:clrMapOvr>
    <a:masterClrMapping/>
  </p:clrMapOvr>
  <p:timing>
    <p:tnLst>
      <p:par>
        <p:cTn id="1" dur="indefinite" restart="never" nodeType="tmRoot"/>
      </p:par>
    </p:tnLst>
  </p:timing>
</p:sld>
</file>

<file path=ppt/theme/theme1.xml><?xml version="1.0" encoding="utf-8"?>
<a:theme xmlns:a="http://schemas.openxmlformats.org/drawingml/2006/main" name="TM10203755">
  <a:themeElements>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Office Theme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Office Theme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Office Theme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Office Theme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19965</TotalTime>
  <Words>2143</Words>
  <Application>Microsoft Macintosh PowerPoint</Application>
  <PresentationFormat>On-screen Show (4:3)</PresentationFormat>
  <Paragraphs>297</Paragraphs>
  <Slides>47</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Courier</vt:lpstr>
      <vt:lpstr>ＭＳ Ｐゴシック</vt:lpstr>
      <vt:lpstr>Palatino</vt:lpstr>
      <vt:lpstr>Palatino Linotype</vt:lpstr>
      <vt:lpstr>Times New Roman</vt:lpstr>
      <vt:lpstr>Wingdings</vt:lpstr>
      <vt:lpstr>Arial</vt:lpstr>
      <vt:lpstr>TM10203755</vt:lpstr>
      <vt:lpstr>Lecture 17 – Assembly language</vt:lpstr>
      <vt:lpstr>Assignment for 2017.09.29</vt:lpstr>
      <vt:lpstr>Announcements</vt:lpstr>
      <vt:lpstr>Midterm 1 data</vt:lpstr>
      <vt:lpstr>A software hierarchy</vt:lpstr>
      <vt:lpstr>Assembly language</vt:lpstr>
      <vt:lpstr>Assembly and opcodes</vt:lpstr>
      <vt:lpstr>Assembly and comments</vt:lpstr>
      <vt:lpstr>Example comments</vt:lpstr>
      <vt:lpstr>Assembly language specifics</vt:lpstr>
      <vt:lpstr>Program structure and default fetch</vt:lpstr>
      <vt:lpstr>Building program structure in assembly</vt:lpstr>
      <vt:lpstr>Machine code to override “default next”</vt:lpstr>
      <vt:lpstr>Labels in assembly language </vt:lpstr>
      <vt:lpstr>Assembly is two-pass, to compute Offsets</vt:lpstr>
      <vt:lpstr>Other good reasons why assembly is 2-pass</vt:lpstr>
      <vt:lpstr>Aside, why is compiler just 1-pass?</vt:lpstr>
      <vt:lpstr>Coding IF-THEN-ELSE in assembly</vt:lpstr>
      <vt:lpstr>Lecture 19 – Assembly language (cont.)</vt:lpstr>
      <vt:lpstr>Structure coding practice for assembly</vt:lpstr>
      <vt:lpstr>Subroutine call in assembly</vt:lpstr>
      <vt:lpstr>Machine code may be position dependent </vt:lpstr>
      <vt:lpstr>Passing arguments to subroutines</vt:lpstr>
      <vt:lpstr>Combining HLL and assembly</vt:lpstr>
      <vt:lpstr>Directives for variables and storage</vt:lpstr>
      <vt:lpstr>Directives for variables and storage</vt:lpstr>
      <vt:lpstr>ARM assembly example</vt:lpstr>
      <vt:lpstr>Assignment for 2017.02.23</vt:lpstr>
      <vt:lpstr>PowerPoint Presentation</vt:lpstr>
      <vt:lpstr>PowerPoint Presentation</vt:lpstr>
      <vt:lpstr>Arithmetic/Logic Unit for ARM</vt:lpstr>
      <vt:lpstr>PowerPoint Presentation</vt:lpstr>
      <vt:lpstr>PowerPoint Presentation</vt:lpstr>
      <vt:lpstr>PowerPoint Presentation</vt:lpstr>
      <vt:lpstr>PowerPoint Presentation</vt:lpstr>
      <vt:lpstr>PowerPoint Presentation</vt:lpstr>
      <vt:lpstr>Take a close look at the 32-bit PC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example:  GCD algorithm</vt:lpstr>
      <vt:lpstr>ARM example:  GCD assembly</vt:lpstr>
      <vt:lpstr>Summary</vt:lpstr>
    </vt:vector>
  </TitlesOfParts>
  <Company>Purdue University</Company>
  <LinksUpToDate>false</LinksUpToDate>
  <SharedDoc>false</SharedDoc>
  <HyperlinksChanged>false</HyperlinksChanged>
  <AppVersion>15.0038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CS250 Computer Architecture</dc:title>
  <dc:creator>George Adams</dc:creator>
  <cp:lastModifiedBy>George Bunch Adams III</cp:lastModifiedBy>
  <cp:revision>599</cp:revision>
  <dcterms:created xsi:type="dcterms:W3CDTF">2017-01-09T11:24:18Z</dcterms:created>
  <dcterms:modified xsi:type="dcterms:W3CDTF">2017-10-05T09:11:00Z</dcterms:modified>
</cp:coreProperties>
</file>