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773" r:id="rId2"/>
    <p:sldId id="774" r:id="rId3"/>
    <p:sldId id="1511" r:id="rId4"/>
    <p:sldId id="775" r:id="rId5"/>
    <p:sldId id="1513" r:id="rId6"/>
    <p:sldId id="776" r:id="rId7"/>
    <p:sldId id="777" r:id="rId8"/>
    <p:sldId id="778" r:id="rId9"/>
    <p:sldId id="779" r:id="rId10"/>
    <p:sldId id="780" r:id="rId11"/>
    <p:sldId id="781" r:id="rId12"/>
    <p:sldId id="782" r:id="rId13"/>
    <p:sldId id="783" r:id="rId14"/>
    <p:sldId id="784" r:id="rId15"/>
    <p:sldId id="787" r:id="rId16"/>
    <p:sldId id="785" r:id="rId17"/>
    <p:sldId id="788" r:id="rId18"/>
    <p:sldId id="789" r:id="rId19"/>
    <p:sldId id="790" r:id="rId20"/>
    <p:sldId id="791" r:id="rId21"/>
    <p:sldId id="792" r:id="rId22"/>
    <p:sldId id="793" r:id="rId23"/>
    <p:sldId id="794" r:id="rId24"/>
    <p:sldId id="795" r:id="rId25"/>
    <p:sldId id="798" r:id="rId26"/>
    <p:sldId id="799" r:id="rId27"/>
    <p:sldId id="800" r:id="rId28"/>
    <p:sldId id="801" r:id="rId29"/>
    <p:sldId id="802" r:id="rId30"/>
    <p:sldId id="803" r:id="rId31"/>
    <p:sldId id="804" r:id="rId32"/>
    <p:sldId id="805" r:id="rId33"/>
    <p:sldId id="806" r:id="rId34"/>
    <p:sldId id="807" r:id="rId35"/>
    <p:sldId id="1509" r:id="rId36"/>
    <p:sldId id="808" r:id="rId37"/>
    <p:sldId id="81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9051"/>
    <a:srgbClr val="FF9300"/>
    <a:srgbClr val="B3B3B3"/>
    <a:srgbClr val="CC9900"/>
    <a:srgbClr val="0096FF"/>
    <a:srgbClr val="FC6400"/>
    <a:srgbClr val="FFFFFF"/>
    <a:srgbClr val="BFBFBF"/>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1"/>
    <p:restoredTop sz="90938"/>
  </p:normalViewPr>
  <p:slideViewPr>
    <p:cSldViewPr snapToGrid="0" snapToObjects="1">
      <p:cViewPr>
        <p:scale>
          <a:sx n="47" d="100"/>
          <a:sy n="47" d="100"/>
        </p:scale>
        <p:origin x="912" y="2456"/>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802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10/8/17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2</a:t>
            </a:fld>
            <a:endParaRPr lang="en-US"/>
          </a:p>
        </p:txBody>
      </p:sp>
    </p:spTree>
    <p:extLst>
      <p:ext uri="{BB962C8B-B14F-4D97-AF65-F5344CB8AC3E}">
        <p14:creationId xmlns:p14="http://schemas.microsoft.com/office/powerpoint/2010/main" val="20585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3</a:t>
            </a:fld>
            <a:endParaRPr lang="en-US"/>
          </a:p>
        </p:txBody>
      </p:sp>
    </p:spTree>
    <p:extLst>
      <p:ext uri="{BB962C8B-B14F-4D97-AF65-F5344CB8AC3E}">
        <p14:creationId xmlns:p14="http://schemas.microsoft.com/office/powerpoint/2010/main" val="131335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Thought question</a:t>
            </a:r>
            <a:r>
              <a:rPr lang="en-US" baseline="0" smtClean="0"/>
              <a:t> </a:t>
            </a:r>
            <a:endParaRPr lang="en-US"/>
          </a:p>
        </p:txBody>
      </p:sp>
      <p:sp>
        <p:nvSpPr>
          <p:cNvPr id="4" name="Slide Number Placeholder 3"/>
          <p:cNvSpPr>
            <a:spLocks noGrp="1"/>
          </p:cNvSpPr>
          <p:nvPr>
            <p:ph type="sldNum" sz="quarter" idx="10"/>
          </p:nvPr>
        </p:nvSpPr>
        <p:spPr/>
        <p:txBody>
          <a:bodyPr/>
          <a:lstStyle/>
          <a:p>
            <a:fld id="{308E491D-C553-0E47-B5E2-359F38712AA4}" type="slidenum">
              <a:rPr lang="en-US" smtClean="0"/>
              <a:t>18</a:t>
            </a:fld>
            <a:endParaRPr lang="en-US"/>
          </a:p>
        </p:txBody>
      </p:sp>
    </p:spTree>
    <p:extLst>
      <p:ext uri="{BB962C8B-B14F-4D97-AF65-F5344CB8AC3E}">
        <p14:creationId xmlns:p14="http://schemas.microsoft.com/office/powerpoint/2010/main" val="873149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23</a:t>
            </a:fld>
            <a:endParaRPr lang="en-US"/>
          </a:p>
        </p:txBody>
      </p:sp>
    </p:spTree>
    <p:extLst>
      <p:ext uri="{BB962C8B-B14F-4D97-AF65-F5344CB8AC3E}">
        <p14:creationId xmlns:p14="http://schemas.microsoft.com/office/powerpoint/2010/main" val="1994265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Halt and Catch Fire</a:t>
            </a:r>
            <a:r>
              <a:rPr lang="en-US" baseline="0" dirty="0" smtClean="0"/>
              <a:t> story here</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28</a:t>
            </a:fld>
            <a:endParaRPr lang="en-US"/>
          </a:p>
        </p:txBody>
      </p:sp>
    </p:spTree>
    <p:extLst>
      <p:ext uri="{BB962C8B-B14F-4D97-AF65-F5344CB8AC3E}">
        <p14:creationId xmlns:p14="http://schemas.microsoft.com/office/powerpoint/2010/main" val="130354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smtClean="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smtClean="0"/>
              <a:t>© 2017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 2017 by George B. Adams III</a:t>
            </a:r>
            <a:endParaRPr lang="en-US"/>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 2017 by George B. Adams III</a:t>
            </a:r>
            <a:endParaRPr lang="en-US"/>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 2017 by George B. Adams III</a:t>
            </a:r>
            <a:endParaRPr lang="en-US"/>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smtClean="0">
                <a:latin typeface="Arial" charset="0"/>
                <a:ea typeface="ＭＳ Ｐゴシック" charset="0"/>
              </a:rPr>
              <a:t>© 2017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 Id="rId3" Type="http://schemas.openxmlformats.org/officeDocument/2006/relationships/image" Target="../media/image6.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601133" y="3071433"/>
            <a:ext cx="7857067" cy="2704165"/>
          </a:xfrm>
        </p:spPr>
        <p:txBody>
          <a:bodyPr/>
          <a:lstStyle/>
          <a:p>
            <a:pPr>
              <a:lnSpc>
                <a:spcPct val="80000"/>
              </a:lnSpc>
            </a:pPr>
            <a:r>
              <a:rPr lang="en-US" sz="2400" dirty="0" smtClean="0"/>
              <a:t>						2017.10.06</a:t>
            </a:r>
          </a:p>
          <a:p>
            <a:pPr>
              <a:lnSpc>
                <a:spcPct val="80000"/>
              </a:lnSpc>
            </a:pPr>
            <a:endParaRPr lang="en-US" sz="2400" dirty="0"/>
          </a:p>
          <a:p>
            <a:pPr algn="r"/>
            <a:r>
              <a:rPr lang="en-US" sz="2400" dirty="0"/>
              <a:t>People have no memory of phone numbers now because of the cell phone - their address book is in a cell </a:t>
            </a:r>
            <a:r>
              <a:rPr lang="en-US" sz="2400" dirty="0" smtClean="0"/>
              <a:t>phone.</a:t>
            </a:r>
          </a:p>
          <a:p>
            <a:pPr algn="r"/>
            <a:r>
              <a:rPr lang="en-US" sz="2400" dirty="0" smtClean="0"/>
              <a:t>– Gordon Bell</a:t>
            </a:r>
          </a:p>
          <a:p>
            <a:pPr algn="r"/>
            <a:r>
              <a:rPr lang="en-US" sz="2400" dirty="0" smtClean="0">
                <a:latin typeface="+mn-lt"/>
              </a:rPr>
              <a:t>Led development of the VAX computer</a:t>
            </a:r>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1</a:t>
            </a:fld>
            <a:endParaRPr lang="en-US"/>
          </a:p>
        </p:txBody>
      </p:sp>
      <p:sp>
        <p:nvSpPr>
          <p:cNvPr id="6" name="Title 5"/>
          <p:cNvSpPr>
            <a:spLocks noGrp="1"/>
          </p:cNvSpPr>
          <p:nvPr>
            <p:ph type="ctrTitle"/>
          </p:nvPr>
        </p:nvSpPr>
        <p:spPr>
          <a:xfrm>
            <a:off x="447440" y="1443038"/>
            <a:ext cx="8305800" cy="1600200"/>
          </a:xfrm>
        </p:spPr>
        <p:txBody>
          <a:bodyPr/>
          <a:lstStyle/>
          <a:p>
            <a:r>
              <a:rPr lang="en-US" dirty="0" smtClean="0"/>
              <a:t>Lecture 20 – Operand addressing </a:t>
            </a:r>
            <a:endParaRPr lang="en-US" dirty="0"/>
          </a:p>
        </p:txBody>
      </p:sp>
    </p:spTree>
    <p:extLst>
      <p:ext uri="{BB962C8B-B14F-4D97-AF65-F5344CB8AC3E}">
        <p14:creationId xmlns:p14="http://schemas.microsoft.com/office/powerpoint/2010/main" val="626497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smtClean="0"/>
              <a:t>Code for  </a:t>
            </a:r>
            <a:r>
              <a:rPr lang="en-US" dirty="0" smtClean="0">
                <a:latin typeface="Courier"/>
                <a:cs typeface="Courier"/>
              </a:rPr>
              <a:t>C=</a:t>
            </a:r>
            <a:r>
              <a:rPr lang="en-US" dirty="0" err="1" smtClean="0">
                <a:latin typeface="Courier"/>
                <a:cs typeface="Courier"/>
              </a:rPr>
              <a:t>A+B</a:t>
            </a:r>
            <a:r>
              <a:rPr lang="en-US" dirty="0" smtClean="0"/>
              <a:t>  for 0-addr. machine</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10</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a:t>
            </a:r>
            <a:r>
              <a:rPr lang="en-US" sz="2400" dirty="0" smtClean="0"/>
              <a:t>ssumes </a:t>
            </a:r>
            <a:r>
              <a:rPr lang="en-US" sz="2400" dirty="0"/>
              <a:t>A, B, C all belong in memory and that A, B not </a:t>
            </a:r>
            <a:r>
              <a:rPr lang="en-US" sz="2400" dirty="0" smtClean="0"/>
              <a:t>destroyed</a:t>
            </a:r>
            <a:endParaRPr lang="en-US" sz="2400" dirty="0"/>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smtClean="0"/>
                <a:t>Processor</a:t>
              </a:r>
              <a:endParaRPr lang="en-US" sz="2000" dirty="0"/>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smtClean="0"/>
                <a:t>Top of</a:t>
              </a:r>
            </a:p>
            <a:p>
              <a:pPr>
                <a:lnSpc>
                  <a:spcPct val="70000"/>
                </a:lnSpc>
              </a:pPr>
              <a:r>
                <a:rPr lang="en-US" sz="2000" dirty="0" smtClean="0"/>
                <a:t>Stack </a:t>
              </a:r>
              <a:r>
                <a:rPr lang="en-US" sz="2000" dirty="0" smtClean="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smtClean="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smtClean="0"/>
                <a:t>Stack</a:t>
              </a:r>
              <a:endParaRPr lang="en-US" sz="2000" dirty="0"/>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smtClean="0">
                <a:solidFill>
                  <a:srgbClr val="000000"/>
                </a:solidFill>
              </a:rPr>
              <a:t>Push</a:t>
            </a:r>
            <a:r>
              <a:rPr lang="en-US" sz="2000" b="1" dirty="0" smtClean="0">
                <a:solidFill>
                  <a:srgbClr val="008000"/>
                </a:solidFill>
              </a:rPr>
              <a:t> A</a:t>
            </a:r>
          </a:p>
          <a:p>
            <a:r>
              <a:rPr lang="en-US" sz="2000" dirty="0" smtClean="0">
                <a:solidFill>
                  <a:srgbClr val="000000"/>
                </a:solidFill>
              </a:rPr>
              <a:t>Push</a:t>
            </a:r>
            <a:r>
              <a:rPr lang="en-US" sz="2000" dirty="0" smtClean="0">
                <a:solidFill>
                  <a:srgbClr val="0000FF"/>
                </a:solidFill>
              </a:rPr>
              <a:t> </a:t>
            </a:r>
            <a:r>
              <a:rPr lang="en-US" sz="2000" b="1" dirty="0" smtClean="0">
                <a:solidFill>
                  <a:srgbClr val="0000FF"/>
                </a:solidFill>
              </a:rPr>
              <a:t>B</a:t>
            </a:r>
          </a:p>
          <a:p>
            <a:r>
              <a:rPr lang="en-US" sz="2000" dirty="0" smtClean="0"/>
              <a:t>Add</a:t>
            </a:r>
          </a:p>
          <a:p>
            <a:r>
              <a:rPr lang="en-US" sz="2000" dirty="0" smtClean="0">
                <a:solidFill>
                  <a:srgbClr val="000000"/>
                </a:solidFill>
              </a:rPr>
              <a:t>Pop</a:t>
            </a:r>
            <a:r>
              <a:rPr lang="en-US" sz="2000" dirty="0" smtClean="0">
                <a:solidFill>
                  <a:srgbClr val="008000"/>
                </a:solidFill>
              </a:rPr>
              <a:t> </a:t>
            </a:r>
            <a:r>
              <a:rPr lang="en-US" sz="2000" b="1" dirty="0" smtClean="0">
                <a:solidFill>
                  <a:srgbClr val="008000"/>
                </a:solidFill>
              </a:rPr>
              <a:t>C</a:t>
            </a:r>
            <a:endParaRPr lang="en-US" sz="2000" b="1" dirty="0">
              <a:solidFill>
                <a:srgbClr val="008000"/>
              </a:solidFill>
            </a:endParaRPr>
          </a:p>
        </p:txBody>
      </p:sp>
      <p:sp>
        <p:nvSpPr>
          <p:cNvPr id="154" name="TextBox 153"/>
          <p:cNvSpPr txBox="1"/>
          <p:nvPr/>
        </p:nvSpPr>
        <p:spPr>
          <a:xfrm>
            <a:off x="80418" y="3898956"/>
            <a:ext cx="1082348" cy="400110"/>
          </a:xfrm>
          <a:prstGeom prst="rect">
            <a:avLst/>
          </a:prstGeom>
          <a:noFill/>
        </p:spPr>
        <p:txBody>
          <a:bodyPr wrap="none" rtlCol="0">
            <a:spAutoFit/>
          </a:bodyPr>
          <a:lstStyle/>
          <a:p>
            <a:r>
              <a:rPr lang="en-US" sz="2000" dirty="0" smtClean="0"/>
              <a:t>Memory</a:t>
            </a:r>
            <a:endParaRPr lang="en-US" sz="2000" dirty="0"/>
          </a:p>
        </p:txBody>
      </p:sp>
      <p:grpSp>
        <p:nvGrpSpPr>
          <p:cNvPr id="163" name="Group 162"/>
          <p:cNvGrpSpPr/>
          <p:nvPr/>
        </p:nvGrpSpPr>
        <p:grpSpPr>
          <a:xfrm>
            <a:off x="1101019" y="1543437"/>
            <a:ext cx="6988881" cy="4597887"/>
            <a:chOff x="948619" y="1657737"/>
            <a:chExt cx="6988881" cy="4597887"/>
          </a:xfrm>
        </p:grpSpPr>
        <p:grpSp>
          <p:nvGrpSpPr>
            <p:cNvPr id="164" name="Group 163"/>
            <p:cNvGrpSpPr/>
            <p:nvPr/>
          </p:nvGrpSpPr>
          <p:grpSpPr>
            <a:xfrm>
              <a:off x="1307425" y="1657737"/>
              <a:ext cx="6630075" cy="4597887"/>
              <a:chOff x="1277047" y="2490667"/>
              <a:chExt cx="6630075" cy="4597887"/>
            </a:xfrm>
          </p:grpSpPr>
          <p:grpSp>
            <p:nvGrpSpPr>
              <p:cNvPr id="170" name="Group 169"/>
              <p:cNvGrpSpPr/>
              <p:nvPr/>
            </p:nvGrpSpPr>
            <p:grpSpPr>
              <a:xfrm>
                <a:off x="1277047" y="4371622"/>
                <a:ext cx="903122" cy="2716932"/>
                <a:chOff x="1277047" y="4371622"/>
                <a:chExt cx="903122" cy="2716932"/>
              </a:xfrm>
            </p:grpSpPr>
            <p:cxnSp>
              <p:nvCxnSpPr>
                <p:cNvPr id="172" name="Straight Arrow Connector 171"/>
                <p:cNvCxnSpPr/>
                <p:nvPr/>
              </p:nvCxnSpPr>
              <p:spPr>
                <a:xfrm flipH="1">
                  <a:off x="1794994" y="4371622"/>
                  <a:ext cx="385175" cy="0"/>
                </a:xfrm>
                <a:prstGeom prst="straightConnector1">
                  <a:avLst/>
                </a:prstGeom>
                <a:ln w="38100" cmpd="sng">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3" name="Straight Connector 172"/>
                <p:cNvCxnSpPr/>
                <p:nvPr/>
              </p:nvCxnSpPr>
              <p:spPr>
                <a:xfrm>
                  <a:off x="2163470" y="4371622"/>
                  <a:ext cx="0" cy="2716932"/>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flipH="1">
                  <a:off x="1277047" y="7088554"/>
                  <a:ext cx="886423" cy="0"/>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grpSp>
          <p:sp>
            <p:nvSpPr>
              <p:cNvPr id="171" name="TextBox 170"/>
              <p:cNvSpPr txBox="1"/>
              <p:nvPr/>
            </p:nvSpPr>
            <p:spPr>
              <a:xfrm>
                <a:off x="1736354" y="3996861"/>
                <a:ext cx="560783" cy="369332"/>
              </a:xfrm>
              <a:prstGeom prst="rect">
                <a:avLst/>
              </a:prstGeom>
              <a:noFill/>
            </p:spPr>
            <p:txBody>
              <a:bodyPr wrap="none" rtlCol="0">
                <a:spAutoFit/>
              </a:bodyPr>
              <a:lstStyle/>
              <a:p>
                <a:r>
                  <a:rPr lang="en-US" dirty="0" smtClean="0">
                    <a:solidFill>
                      <a:srgbClr val="FF0000"/>
                    </a:solidFill>
                    <a:sym typeface="Wingdings"/>
                  </a:rPr>
                  <a:t>Add</a:t>
                </a:r>
                <a:endParaRPr lang="en-US" dirty="0">
                  <a:solidFill>
                    <a:srgbClr val="FF0000"/>
                  </a:solidFill>
                </a:endParaRPr>
              </a:p>
            </p:txBody>
          </p:sp>
          <p:sp>
            <p:nvSpPr>
              <p:cNvPr id="90" name="TextBox 89"/>
              <p:cNvSpPr txBox="1"/>
              <p:nvPr/>
            </p:nvSpPr>
            <p:spPr>
              <a:xfrm>
                <a:off x="3057154" y="2490667"/>
                <a:ext cx="4849968" cy="4524316"/>
              </a:xfrm>
              <a:prstGeom prst="rect">
                <a:avLst/>
              </a:prstGeom>
              <a:noFill/>
            </p:spPr>
            <p:txBody>
              <a:bodyPr wrap="square" rtlCol="0">
                <a:spAutoFit/>
              </a:bodyPr>
              <a:lstStyle/>
              <a:p>
                <a:r>
                  <a:rPr lang="en-US" dirty="0" smtClean="0">
                    <a:solidFill>
                      <a:srgbClr val="292929"/>
                    </a:solidFill>
                    <a:sym typeface="Wingdings"/>
                  </a:rPr>
                  <a:t>The </a:t>
                </a:r>
                <a:r>
                  <a:rPr lang="en-US" dirty="0" err="1" smtClean="0">
                    <a:solidFill>
                      <a:srgbClr val="292929"/>
                    </a:solidFill>
                    <a:sym typeface="Wingdings"/>
                  </a:rPr>
                  <a:t>ALU</a:t>
                </a:r>
                <a:r>
                  <a:rPr lang="en-US" dirty="0" smtClean="0">
                    <a:solidFill>
                      <a:srgbClr val="292929"/>
                    </a:solidFill>
                    <a:sym typeface="Wingdings"/>
                  </a:rPr>
                  <a:t> in a stack machine is hardwired to obtain  two operands, one each from the Top of Stack register and the Next to Top register.  Note the two arrows showing the paths from these registers to the </a:t>
                </a:r>
                <a:r>
                  <a:rPr lang="en-US" dirty="0" err="1" smtClean="0">
                    <a:solidFill>
                      <a:srgbClr val="292929"/>
                    </a:solidFill>
                    <a:sym typeface="Wingdings"/>
                  </a:rPr>
                  <a:t>ALU</a:t>
                </a:r>
                <a:r>
                  <a:rPr lang="en-US" dirty="0" smtClean="0">
                    <a:solidFill>
                      <a:srgbClr val="292929"/>
                    </a:solidFill>
                    <a:sym typeface="Wingdings"/>
                  </a:rPr>
                  <a:t>.</a:t>
                </a:r>
              </a:p>
              <a:p>
                <a:endParaRPr lang="en-US" dirty="0">
                  <a:solidFill>
                    <a:srgbClr val="292929"/>
                  </a:solidFill>
                  <a:sym typeface="Wingdings"/>
                </a:endParaRPr>
              </a:p>
              <a:p>
                <a:r>
                  <a:rPr lang="en-US" dirty="0" smtClean="0">
                    <a:solidFill>
                      <a:srgbClr val="292929"/>
                    </a:solidFill>
                    <a:sym typeface="Wingdings"/>
                  </a:rPr>
                  <a:t>When the operation executes, the entire stack shifts its contents up one register level and the </a:t>
                </a:r>
                <a:r>
                  <a:rPr lang="en-US" dirty="0" err="1" smtClean="0">
                    <a:solidFill>
                      <a:srgbClr val="292929"/>
                    </a:solidFill>
                    <a:sym typeface="Wingdings"/>
                  </a:rPr>
                  <a:t>ALU</a:t>
                </a:r>
                <a:r>
                  <a:rPr lang="en-US" dirty="0" smtClean="0">
                    <a:solidFill>
                      <a:srgbClr val="292929"/>
                    </a:solidFill>
                    <a:sym typeface="Wingdings"/>
                  </a:rPr>
                  <a:t> output (operation result) is loaded into the Top register.  Both operands in the stack are overwritten (bit bucket, again) as a side effect of execution, but copies remain in memory.</a:t>
                </a:r>
              </a:p>
              <a:p>
                <a:endParaRPr lang="en-US" dirty="0">
                  <a:solidFill>
                    <a:srgbClr val="292929"/>
                  </a:solidFill>
                  <a:sym typeface="Wingdings"/>
                </a:endParaRPr>
              </a:p>
              <a:p>
                <a:r>
                  <a:rPr lang="en-US" dirty="0" smtClean="0">
                    <a:solidFill>
                      <a:srgbClr val="292929"/>
                    </a:solidFill>
                    <a:sym typeface="Wingdings"/>
                  </a:rPr>
                  <a:t>If the </a:t>
                </a:r>
                <a:r>
                  <a:rPr lang="en-US" dirty="0" err="1" smtClean="0">
                    <a:solidFill>
                      <a:srgbClr val="292929"/>
                    </a:solidFill>
                    <a:sym typeface="Wingdings"/>
                  </a:rPr>
                  <a:t>ALU</a:t>
                </a:r>
                <a:r>
                  <a:rPr lang="en-US" dirty="0" smtClean="0">
                    <a:solidFill>
                      <a:srgbClr val="292929"/>
                    </a:solidFill>
                    <a:sym typeface="Wingdings"/>
                  </a:rPr>
                  <a:t> operation is defined to use only one operand then the stack does not shift up and the result overwrites its own operand.</a:t>
                </a:r>
                <a:endParaRPr lang="en-US" dirty="0">
                  <a:solidFill>
                    <a:srgbClr val="292929"/>
                  </a:solidFill>
                </a:endParaRPr>
              </a:p>
            </p:txBody>
          </p:sp>
        </p:grpSp>
        <p:grpSp>
          <p:nvGrpSpPr>
            <p:cNvPr id="165" name="Group 164"/>
            <p:cNvGrpSpPr/>
            <p:nvPr/>
          </p:nvGrpSpPr>
          <p:grpSpPr>
            <a:xfrm>
              <a:off x="948619" y="2390472"/>
              <a:ext cx="1007892" cy="2360068"/>
              <a:chOff x="948619" y="2390472"/>
              <a:chExt cx="1007892" cy="2360068"/>
            </a:xfrm>
          </p:grpSpPr>
          <p:sp>
            <p:nvSpPr>
              <p:cNvPr id="166" name="TextBox 165"/>
              <p:cNvSpPr txBox="1"/>
              <p:nvPr/>
            </p:nvSpPr>
            <p:spPr>
              <a:xfrm>
                <a:off x="948619" y="2895308"/>
                <a:ext cx="312906" cy="369332"/>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167" name="TextBox 166"/>
              <p:cNvSpPr txBox="1"/>
              <p:nvPr/>
            </p:nvSpPr>
            <p:spPr>
              <a:xfrm>
                <a:off x="1638282" y="2869049"/>
                <a:ext cx="318229" cy="369332"/>
              </a:xfrm>
              <a:prstGeom prst="rect">
                <a:avLst/>
              </a:prstGeom>
              <a:noFill/>
            </p:spPr>
            <p:txBody>
              <a:bodyPr wrap="none" rtlCol="0">
                <a:spAutoFit/>
              </a:bodyPr>
              <a:lstStyle/>
              <a:p>
                <a:r>
                  <a:rPr lang="en-US" dirty="0" smtClean="0">
                    <a:solidFill>
                      <a:srgbClr val="FF0000"/>
                    </a:solidFill>
                  </a:rPr>
                  <a:t>A</a:t>
                </a:r>
                <a:endParaRPr lang="en-US" dirty="0">
                  <a:solidFill>
                    <a:srgbClr val="FF0000"/>
                  </a:solidFill>
                </a:endParaRPr>
              </a:p>
            </p:txBody>
          </p:sp>
          <p:sp>
            <p:nvSpPr>
              <p:cNvPr id="168" name="TextBox 167"/>
              <p:cNvSpPr txBox="1"/>
              <p:nvPr/>
            </p:nvSpPr>
            <p:spPr>
              <a:xfrm>
                <a:off x="1398361" y="3538698"/>
                <a:ext cx="312906" cy="369332"/>
              </a:xfrm>
              <a:prstGeom prst="rect">
                <a:avLst/>
              </a:prstGeom>
              <a:noFill/>
            </p:spPr>
            <p:txBody>
              <a:bodyPr wrap="none" rtlCol="0">
                <a:spAutoFit/>
              </a:bodyPr>
              <a:lstStyle/>
              <a:p>
                <a:r>
                  <a:rPr lang="en-US" dirty="0">
                    <a:solidFill>
                      <a:srgbClr val="FF0000"/>
                    </a:solidFill>
                  </a:rPr>
                  <a:t>C</a:t>
                </a:r>
              </a:p>
            </p:txBody>
          </p:sp>
          <p:sp>
            <p:nvSpPr>
              <p:cNvPr id="169" name="TextBox 168"/>
              <p:cNvSpPr txBox="1"/>
              <p:nvPr/>
            </p:nvSpPr>
            <p:spPr>
              <a:xfrm>
                <a:off x="1280571" y="2390472"/>
                <a:ext cx="312906" cy="369332"/>
              </a:xfrm>
              <a:prstGeom prst="rect">
                <a:avLst/>
              </a:prstGeom>
              <a:noFill/>
            </p:spPr>
            <p:txBody>
              <a:bodyPr wrap="none" rtlCol="0">
                <a:spAutoFit/>
              </a:bodyPr>
              <a:lstStyle/>
              <a:p>
                <a:r>
                  <a:rPr lang="en-US" dirty="0">
                    <a:solidFill>
                      <a:srgbClr val="FF0000"/>
                    </a:solidFill>
                  </a:rPr>
                  <a:t>C</a:t>
                </a:r>
              </a:p>
            </p:txBody>
          </p:sp>
          <p:sp>
            <p:nvSpPr>
              <p:cNvPr id="213" name="TextBox 212"/>
              <p:cNvSpPr txBox="1"/>
              <p:nvPr/>
            </p:nvSpPr>
            <p:spPr>
              <a:xfrm>
                <a:off x="1342319" y="4381208"/>
                <a:ext cx="312906" cy="369332"/>
              </a:xfrm>
              <a:prstGeom prst="rect">
                <a:avLst/>
              </a:prstGeom>
              <a:noFill/>
            </p:spPr>
            <p:txBody>
              <a:bodyPr wrap="none" rtlCol="0">
                <a:spAutoFit/>
              </a:bodyPr>
              <a:lstStyle/>
              <a:p>
                <a:r>
                  <a:rPr lang="en-US" dirty="0" smtClean="0">
                    <a:solidFill>
                      <a:srgbClr val="FF0000"/>
                    </a:solidFill>
                  </a:rPr>
                  <a:t>B</a:t>
                </a:r>
                <a:endParaRPr lang="en-US" dirty="0">
                  <a:solidFill>
                    <a:srgbClr val="FF0000"/>
                  </a:solidFill>
                </a:endParaRPr>
              </a:p>
            </p:txBody>
          </p:sp>
          <p:sp>
            <p:nvSpPr>
              <p:cNvPr id="214" name="TextBox 213"/>
              <p:cNvSpPr txBox="1"/>
              <p:nvPr/>
            </p:nvSpPr>
            <p:spPr>
              <a:xfrm>
                <a:off x="1333482" y="4164449"/>
                <a:ext cx="318229" cy="369332"/>
              </a:xfrm>
              <a:prstGeom prst="rect">
                <a:avLst/>
              </a:prstGeom>
              <a:noFill/>
            </p:spPr>
            <p:txBody>
              <a:bodyPr wrap="none" rtlCol="0">
                <a:spAutoFit/>
              </a:bodyPr>
              <a:lstStyle/>
              <a:p>
                <a:r>
                  <a:rPr lang="en-US" dirty="0" smtClean="0">
                    <a:solidFill>
                      <a:srgbClr val="FF0000"/>
                    </a:solidFill>
                  </a:rPr>
                  <a:t>A</a:t>
                </a:r>
                <a:endParaRPr lang="en-US" dirty="0">
                  <a:solidFill>
                    <a:srgbClr val="FF0000"/>
                  </a:solidFill>
                </a:endParaRPr>
              </a:p>
            </p:txBody>
          </p:sp>
        </p:grpSp>
      </p:grpSp>
    </p:spTree>
    <p:extLst>
      <p:ext uri="{BB962C8B-B14F-4D97-AF65-F5344CB8AC3E}">
        <p14:creationId xmlns:p14="http://schemas.microsoft.com/office/powerpoint/2010/main" val="165897095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smtClean="0"/>
              <a:t>Code for  </a:t>
            </a:r>
            <a:r>
              <a:rPr lang="en-US" dirty="0" smtClean="0">
                <a:latin typeface="Courier"/>
                <a:cs typeface="Courier"/>
              </a:rPr>
              <a:t>C=</a:t>
            </a:r>
            <a:r>
              <a:rPr lang="en-US" dirty="0" err="1" smtClean="0">
                <a:latin typeface="Courier"/>
                <a:cs typeface="Courier"/>
              </a:rPr>
              <a:t>A+B</a:t>
            </a:r>
            <a:r>
              <a:rPr lang="en-US" dirty="0" smtClean="0"/>
              <a:t>  for 0-addr. machine</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11</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a:t>
            </a:r>
            <a:r>
              <a:rPr lang="en-US" sz="2400" dirty="0" smtClean="0"/>
              <a:t>ssumes </a:t>
            </a:r>
            <a:r>
              <a:rPr lang="en-US" sz="2400" dirty="0"/>
              <a:t>A, B, C all belong in memory and that A, B not </a:t>
            </a:r>
            <a:r>
              <a:rPr lang="en-US" sz="2400" dirty="0" smtClean="0"/>
              <a:t>destroyed</a:t>
            </a:r>
            <a:endParaRPr lang="en-US" sz="2400" dirty="0"/>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smtClean="0"/>
                <a:t>Processor</a:t>
              </a:r>
              <a:endParaRPr lang="en-US" sz="2000" dirty="0"/>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smtClean="0"/>
                <a:t>Top of</a:t>
              </a:r>
            </a:p>
            <a:p>
              <a:pPr>
                <a:lnSpc>
                  <a:spcPct val="70000"/>
                </a:lnSpc>
              </a:pPr>
              <a:r>
                <a:rPr lang="en-US" sz="2000" dirty="0" smtClean="0"/>
                <a:t>Stack </a:t>
              </a:r>
              <a:r>
                <a:rPr lang="en-US" sz="2000" dirty="0" smtClean="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smtClean="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smtClean="0"/>
                <a:t>Stack</a:t>
              </a:r>
              <a:endParaRPr lang="en-US" sz="2000" dirty="0"/>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smtClean="0">
                <a:solidFill>
                  <a:srgbClr val="000000"/>
                </a:solidFill>
              </a:rPr>
              <a:t>Push</a:t>
            </a:r>
            <a:r>
              <a:rPr lang="en-US" sz="2000" b="1" dirty="0" smtClean="0">
                <a:solidFill>
                  <a:srgbClr val="008000"/>
                </a:solidFill>
              </a:rPr>
              <a:t> A</a:t>
            </a:r>
          </a:p>
          <a:p>
            <a:r>
              <a:rPr lang="en-US" sz="2000" dirty="0" smtClean="0">
                <a:solidFill>
                  <a:srgbClr val="000000"/>
                </a:solidFill>
              </a:rPr>
              <a:t>Push</a:t>
            </a:r>
            <a:r>
              <a:rPr lang="en-US" sz="2000" dirty="0" smtClean="0">
                <a:solidFill>
                  <a:srgbClr val="0000FF"/>
                </a:solidFill>
              </a:rPr>
              <a:t> </a:t>
            </a:r>
            <a:r>
              <a:rPr lang="en-US" sz="2000" b="1" dirty="0" smtClean="0">
                <a:solidFill>
                  <a:srgbClr val="0000FF"/>
                </a:solidFill>
              </a:rPr>
              <a:t>B</a:t>
            </a:r>
          </a:p>
          <a:p>
            <a:r>
              <a:rPr lang="en-US" sz="2000" dirty="0" smtClean="0"/>
              <a:t>Add</a:t>
            </a:r>
          </a:p>
          <a:p>
            <a:r>
              <a:rPr lang="en-US" sz="2000" dirty="0" smtClean="0">
                <a:solidFill>
                  <a:srgbClr val="000000"/>
                </a:solidFill>
              </a:rPr>
              <a:t>Pop</a:t>
            </a:r>
            <a:r>
              <a:rPr lang="en-US" sz="2000" dirty="0" smtClean="0">
                <a:solidFill>
                  <a:srgbClr val="008000"/>
                </a:solidFill>
              </a:rPr>
              <a:t> </a:t>
            </a:r>
            <a:r>
              <a:rPr lang="en-US" sz="2000" b="1" dirty="0" smtClean="0">
                <a:solidFill>
                  <a:srgbClr val="008000"/>
                </a:solidFill>
              </a:rPr>
              <a:t>C</a:t>
            </a:r>
            <a:endParaRPr lang="en-US" sz="2000" b="1" dirty="0">
              <a:solidFill>
                <a:srgbClr val="008000"/>
              </a:solidFill>
            </a:endParaRPr>
          </a:p>
        </p:txBody>
      </p:sp>
      <p:sp>
        <p:nvSpPr>
          <p:cNvPr id="154" name="TextBox 153"/>
          <p:cNvSpPr txBox="1"/>
          <p:nvPr/>
        </p:nvSpPr>
        <p:spPr>
          <a:xfrm>
            <a:off x="80418" y="3898956"/>
            <a:ext cx="1082348" cy="400110"/>
          </a:xfrm>
          <a:prstGeom prst="rect">
            <a:avLst/>
          </a:prstGeom>
          <a:noFill/>
        </p:spPr>
        <p:txBody>
          <a:bodyPr wrap="none" rtlCol="0">
            <a:spAutoFit/>
          </a:bodyPr>
          <a:lstStyle/>
          <a:p>
            <a:r>
              <a:rPr lang="en-US" sz="2000" dirty="0" smtClean="0"/>
              <a:t>Memory</a:t>
            </a:r>
            <a:endParaRPr lang="en-US" sz="2000" dirty="0"/>
          </a:p>
        </p:txBody>
      </p:sp>
      <p:grpSp>
        <p:nvGrpSpPr>
          <p:cNvPr id="175" name="Group 174"/>
          <p:cNvGrpSpPr/>
          <p:nvPr/>
        </p:nvGrpSpPr>
        <p:grpSpPr>
          <a:xfrm>
            <a:off x="1424320" y="1973317"/>
            <a:ext cx="6741780" cy="4598432"/>
            <a:chOff x="1244455" y="2646810"/>
            <a:chExt cx="6741780" cy="4598432"/>
          </a:xfrm>
        </p:grpSpPr>
        <p:grpSp>
          <p:nvGrpSpPr>
            <p:cNvPr id="176" name="Group 175"/>
            <p:cNvGrpSpPr/>
            <p:nvPr/>
          </p:nvGrpSpPr>
          <p:grpSpPr>
            <a:xfrm>
              <a:off x="1784141" y="3141146"/>
              <a:ext cx="396027" cy="3937964"/>
              <a:chOff x="1784141" y="3141146"/>
              <a:chExt cx="396027" cy="3937964"/>
            </a:xfrm>
          </p:grpSpPr>
          <p:cxnSp>
            <p:nvCxnSpPr>
              <p:cNvPr id="179" name="Straight Arrow Connector 178"/>
              <p:cNvCxnSpPr/>
              <p:nvPr/>
            </p:nvCxnSpPr>
            <p:spPr>
              <a:xfrm flipH="1">
                <a:off x="1784141" y="5335948"/>
                <a:ext cx="370628" cy="6"/>
              </a:xfrm>
              <a:prstGeom prst="straightConnector1">
                <a:avLst/>
              </a:prstGeom>
              <a:ln w="38100" cmpd="sng">
                <a:solidFill>
                  <a:srgbClr val="FF0000"/>
                </a:solidFill>
                <a:headEnd type="none"/>
                <a:tailEnd type="none"/>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2154769" y="3141146"/>
                <a:ext cx="8701" cy="2194802"/>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a:xfrm flipH="1">
                <a:off x="1840646" y="3151845"/>
                <a:ext cx="339522"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6" name="Straight Arrow Connector 205"/>
              <p:cNvCxnSpPr/>
              <p:nvPr/>
            </p:nvCxnSpPr>
            <p:spPr>
              <a:xfrm flipH="1" flipV="1">
                <a:off x="2154769" y="5335954"/>
                <a:ext cx="11699" cy="1743156"/>
              </a:xfrm>
              <a:prstGeom prst="straightConnector1">
                <a:avLst/>
              </a:prstGeom>
              <a:ln w="38100" cmpd="sng">
                <a:solidFill>
                  <a:srgbClr val="FF0000"/>
                </a:solidFill>
                <a:prstDash val="sysDash"/>
                <a:headEnd type="none"/>
                <a:tailEnd type="none"/>
              </a:ln>
            </p:spPr>
            <p:style>
              <a:lnRef idx="2">
                <a:schemeClr val="accent1"/>
              </a:lnRef>
              <a:fillRef idx="0">
                <a:schemeClr val="accent1"/>
              </a:fillRef>
              <a:effectRef idx="1">
                <a:schemeClr val="accent1"/>
              </a:effectRef>
              <a:fontRef idx="minor">
                <a:schemeClr val="tx1"/>
              </a:fontRef>
            </p:style>
          </p:cxnSp>
        </p:grpSp>
        <p:sp>
          <p:nvSpPr>
            <p:cNvPr id="177" name="TextBox 176"/>
            <p:cNvSpPr txBox="1"/>
            <p:nvPr/>
          </p:nvSpPr>
          <p:spPr>
            <a:xfrm>
              <a:off x="1244455" y="6875910"/>
              <a:ext cx="954107" cy="369332"/>
            </a:xfrm>
            <a:prstGeom prst="rect">
              <a:avLst/>
            </a:prstGeom>
            <a:noFill/>
          </p:spPr>
          <p:txBody>
            <a:bodyPr wrap="none" rtlCol="0">
              <a:spAutoFit/>
            </a:bodyPr>
            <a:lstStyle/>
            <a:p>
              <a:r>
                <a:rPr lang="en-US" dirty="0" smtClean="0">
                  <a:solidFill>
                    <a:srgbClr val="FF0000"/>
                  </a:solidFill>
                  <a:sym typeface="Wingdings"/>
                </a:rPr>
                <a:t>Pop C</a:t>
              </a:r>
              <a:endParaRPr lang="en-US" dirty="0">
                <a:solidFill>
                  <a:srgbClr val="FF0000"/>
                </a:solidFill>
              </a:endParaRPr>
            </a:p>
          </p:txBody>
        </p:sp>
        <p:sp>
          <p:nvSpPr>
            <p:cNvPr id="204" name="TextBox 203"/>
            <p:cNvSpPr txBox="1"/>
            <p:nvPr/>
          </p:nvSpPr>
          <p:spPr>
            <a:xfrm>
              <a:off x="1307955" y="5136010"/>
              <a:ext cx="312906" cy="369332"/>
            </a:xfrm>
            <a:prstGeom prst="rect">
              <a:avLst/>
            </a:prstGeom>
            <a:noFill/>
          </p:spPr>
          <p:txBody>
            <a:bodyPr wrap="none" rtlCol="0">
              <a:spAutoFit/>
            </a:bodyPr>
            <a:lstStyle/>
            <a:p>
              <a:r>
                <a:rPr lang="en-US" b="1" dirty="0" smtClean="0">
                  <a:solidFill>
                    <a:srgbClr val="FF0000"/>
                  </a:solidFill>
                  <a:sym typeface="Wingdings"/>
                </a:rPr>
                <a:t>C</a:t>
              </a:r>
              <a:endParaRPr lang="en-US" b="1" dirty="0">
                <a:solidFill>
                  <a:srgbClr val="FF0000"/>
                </a:solidFill>
              </a:endParaRPr>
            </a:p>
          </p:txBody>
        </p:sp>
        <p:sp>
          <p:nvSpPr>
            <p:cNvPr id="216" name="TextBox 215"/>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17" name="TextBox 216"/>
            <p:cNvSpPr txBox="1"/>
            <p:nvPr/>
          </p:nvSpPr>
          <p:spPr>
            <a:xfrm>
              <a:off x="1307955" y="4729610"/>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sp>
          <p:nvSpPr>
            <p:cNvPr id="90" name="TextBox 89"/>
            <p:cNvSpPr txBox="1"/>
            <p:nvPr/>
          </p:nvSpPr>
          <p:spPr>
            <a:xfrm>
              <a:off x="3085955" y="2646810"/>
              <a:ext cx="4900280" cy="2585323"/>
            </a:xfrm>
            <a:prstGeom prst="rect">
              <a:avLst/>
            </a:prstGeom>
            <a:noFill/>
          </p:spPr>
          <p:txBody>
            <a:bodyPr wrap="square" rtlCol="0">
              <a:spAutoFit/>
            </a:bodyPr>
            <a:lstStyle/>
            <a:p>
              <a:r>
                <a:rPr lang="en-US" dirty="0">
                  <a:sym typeface="Wingdings"/>
                </a:rPr>
                <a:t>Assembly instruction </a:t>
              </a:r>
              <a:r>
                <a:rPr lang="en-US" dirty="0" smtClean="0">
                  <a:latin typeface="Courier"/>
                  <a:cs typeface="Courier"/>
                  <a:sym typeface="Wingdings"/>
                </a:rPr>
                <a:t>POP</a:t>
              </a:r>
              <a:r>
                <a:rPr lang="en-US" dirty="0" smtClean="0">
                  <a:sym typeface="Wingdings"/>
                </a:rPr>
                <a:t> </a:t>
              </a:r>
              <a:r>
                <a:rPr lang="en-US" dirty="0">
                  <a:sym typeface="Wingdings"/>
                </a:rPr>
                <a:t>copies the contents of </a:t>
              </a:r>
              <a:r>
                <a:rPr lang="en-US" dirty="0" smtClean="0">
                  <a:sym typeface="Wingdings"/>
                </a:rPr>
                <a:t>the </a:t>
              </a:r>
              <a:r>
                <a:rPr lang="en-US" dirty="0">
                  <a:sym typeface="Wingdings"/>
                </a:rPr>
                <a:t>Top of Stack </a:t>
              </a:r>
              <a:r>
                <a:rPr lang="en-US" dirty="0" smtClean="0">
                  <a:sym typeface="Wingdings"/>
                </a:rPr>
                <a:t>register into a designated memory location AND causes the registers in the stack to all shift up a level, overwriting the current Top contents.</a:t>
              </a:r>
              <a:r>
                <a:rPr lang="en-US" dirty="0">
                  <a:sym typeface="Wingdings"/>
                </a:rPr>
                <a:t/>
              </a:r>
              <a:br>
                <a:rPr lang="en-US" dirty="0">
                  <a:sym typeface="Wingdings"/>
                </a:rPr>
              </a:br>
              <a:endParaRPr lang="en-US" dirty="0">
                <a:sym typeface="Wingdings"/>
              </a:endParaRPr>
            </a:p>
            <a:p>
              <a:r>
                <a:rPr lang="en-US" dirty="0" smtClean="0">
                  <a:latin typeface="Courier"/>
                  <a:cs typeface="Courier"/>
                  <a:sym typeface="Wingdings"/>
                </a:rPr>
                <a:t>POP C</a:t>
              </a:r>
              <a:r>
                <a:rPr lang="en-US" dirty="0" smtClean="0">
                  <a:sym typeface="Wingdings"/>
                </a:rPr>
                <a:t> </a:t>
              </a:r>
              <a:r>
                <a:rPr lang="en-US" dirty="0">
                  <a:sym typeface="Wingdings"/>
                </a:rPr>
                <a:t>uses the pointer </a:t>
              </a:r>
              <a:r>
                <a:rPr lang="en-US" dirty="0" smtClean="0">
                  <a:latin typeface="Courier"/>
                  <a:cs typeface="Courier"/>
                  <a:sym typeface="Wingdings"/>
                </a:rPr>
                <a:t>C</a:t>
              </a:r>
              <a:r>
                <a:rPr lang="en-US" dirty="0" smtClean="0">
                  <a:sym typeface="Wingdings"/>
                </a:rPr>
                <a:t> </a:t>
              </a:r>
              <a:r>
                <a:rPr lang="en-US" dirty="0">
                  <a:sym typeface="Wingdings"/>
                </a:rPr>
                <a:t>to point at a memory </a:t>
              </a:r>
              <a:r>
                <a:rPr lang="en-US" dirty="0" smtClean="0">
                  <a:sym typeface="Wingdings"/>
                </a:rPr>
                <a:t>location and write into it the contents of Top of Stack, </a:t>
              </a:r>
              <a:r>
                <a:rPr lang="en-US" dirty="0">
                  <a:sym typeface="Wingdings"/>
                </a:rPr>
                <a:t>also called </a:t>
              </a:r>
              <a:r>
                <a:rPr lang="en-US" dirty="0" smtClean="0">
                  <a:latin typeface="Courier"/>
                  <a:cs typeface="Courier"/>
                  <a:sym typeface="Wingdings"/>
                </a:rPr>
                <a:t>C</a:t>
              </a:r>
              <a:r>
                <a:rPr lang="en-US" dirty="0" smtClean="0">
                  <a:sym typeface="Wingdings"/>
                </a:rPr>
                <a:t>.</a:t>
              </a:r>
              <a:endParaRPr lang="en-US" dirty="0">
                <a:sym typeface="Wingdings"/>
              </a:endParaRPr>
            </a:p>
          </p:txBody>
        </p:sp>
      </p:grpSp>
    </p:spTree>
    <p:extLst>
      <p:ext uri="{BB962C8B-B14F-4D97-AF65-F5344CB8AC3E}">
        <p14:creationId xmlns:p14="http://schemas.microsoft.com/office/powerpoint/2010/main" val="1544601263"/>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1-address:  Accumulator machine</a:t>
            </a:r>
            <a:endParaRPr lang="en-US" dirty="0"/>
          </a:p>
        </p:txBody>
      </p:sp>
      <p:sp>
        <p:nvSpPr>
          <p:cNvPr id="3" name="Content Placeholder 2"/>
          <p:cNvSpPr>
            <a:spLocks noGrp="1"/>
          </p:cNvSpPr>
          <p:nvPr>
            <p:ph idx="1"/>
          </p:nvPr>
        </p:nvSpPr>
        <p:spPr/>
        <p:txBody>
          <a:bodyPr/>
          <a:lstStyle/>
          <a:p>
            <a:r>
              <a:rPr lang="en-US" dirty="0" smtClean="0"/>
              <a:t>One special register, called the accumulator</a:t>
            </a:r>
          </a:p>
          <a:p>
            <a:r>
              <a:rPr lang="en-US" dirty="0" smtClean="0"/>
              <a:t>One operand for most instructions is the accumulator, one operand from a memory address</a:t>
            </a:r>
          </a:p>
          <a:p>
            <a:r>
              <a:rPr lang="en-US" dirty="0"/>
              <a:t>R</a:t>
            </a:r>
            <a:r>
              <a:rPr lang="en-US" dirty="0" smtClean="0"/>
              <a:t>esult always sent to the accumulator; previous accumulator contents sent to the bit bucket</a:t>
            </a:r>
          </a:p>
          <a:p>
            <a:r>
              <a:rPr lang="en-US" dirty="0" smtClean="0"/>
              <a:t>Example:  cheap calculator</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12</a:t>
            </a:fld>
            <a:endParaRPr lang="en-US"/>
          </a:p>
        </p:txBody>
      </p:sp>
    </p:spTree>
    <p:extLst>
      <p:ext uri="{BB962C8B-B14F-4D97-AF65-F5344CB8AC3E}">
        <p14:creationId xmlns:p14="http://schemas.microsoft.com/office/powerpoint/2010/main" val="1331102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2-address machine</a:t>
            </a:r>
            <a:endParaRPr lang="en-US" dirty="0"/>
          </a:p>
        </p:txBody>
      </p:sp>
      <p:sp>
        <p:nvSpPr>
          <p:cNvPr id="3" name="Content Placeholder 2"/>
          <p:cNvSpPr>
            <a:spLocks noGrp="1"/>
          </p:cNvSpPr>
          <p:nvPr>
            <p:ph idx="1"/>
          </p:nvPr>
        </p:nvSpPr>
        <p:spPr/>
        <p:txBody>
          <a:bodyPr/>
          <a:lstStyle/>
          <a:p>
            <a:r>
              <a:rPr lang="en-US" dirty="0" smtClean="0"/>
              <a:t>Not a stand-alone processor design</a:t>
            </a:r>
          </a:p>
          <a:p>
            <a:r>
              <a:rPr lang="en-US" dirty="0" smtClean="0"/>
              <a:t>Rather, a design for an embedded memory copying circuit</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13</a:t>
            </a:fld>
            <a:endParaRPr lang="en-US"/>
          </a:p>
        </p:txBody>
      </p:sp>
    </p:spTree>
    <p:extLst>
      <p:ext uri="{BB962C8B-B14F-4D97-AF65-F5344CB8AC3E}">
        <p14:creationId xmlns:p14="http://schemas.microsoft.com/office/powerpoint/2010/main" val="1499289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3-address machine: current processors</a:t>
            </a:r>
            <a:endParaRPr lang="en-US" dirty="0"/>
          </a:p>
        </p:txBody>
      </p:sp>
      <p:sp>
        <p:nvSpPr>
          <p:cNvPr id="3" name="Content Placeholder 2"/>
          <p:cNvSpPr>
            <a:spLocks noGrp="1"/>
          </p:cNvSpPr>
          <p:nvPr>
            <p:ph idx="1"/>
          </p:nvPr>
        </p:nvSpPr>
        <p:spPr/>
        <p:txBody>
          <a:bodyPr/>
          <a:lstStyle/>
          <a:p>
            <a:r>
              <a:rPr lang="en-US" dirty="0" smtClean="0"/>
              <a:t>Gain ability to specify location to store result</a:t>
            </a:r>
          </a:p>
          <a:p>
            <a:r>
              <a:rPr lang="en-US" dirty="0" smtClean="0"/>
              <a:t>Avoid side effect of overwriting an operand</a:t>
            </a:r>
          </a:p>
          <a:p>
            <a:r>
              <a:rPr lang="en-US" dirty="0" smtClean="0"/>
              <a:t>Machine code sequences to implement high-level language programs are more compact and faster</a:t>
            </a:r>
          </a:p>
          <a:p>
            <a:r>
              <a:rPr lang="en-US" dirty="0" smtClean="0"/>
              <a:t>Register file is a design choice with the purpose of avoiding some use of slow main memory circuits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14</a:t>
            </a:fld>
            <a:endParaRPr lang="en-US"/>
          </a:p>
        </p:txBody>
      </p:sp>
    </p:spTree>
    <p:extLst>
      <p:ext uri="{BB962C8B-B14F-4D97-AF65-F5344CB8AC3E}">
        <p14:creationId xmlns:p14="http://schemas.microsoft.com/office/powerpoint/2010/main" val="21302399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smtClean="0"/>
              <a:t>Code for  </a:t>
            </a:r>
            <a:r>
              <a:rPr lang="en-US" dirty="0" smtClean="0">
                <a:latin typeface="Courier"/>
                <a:cs typeface="Courier"/>
              </a:rPr>
              <a:t>C=</a:t>
            </a:r>
            <a:r>
              <a:rPr lang="en-US" dirty="0" err="1" smtClean="0">
                <a:latin typeface="Courier"/>
                <a:cs typeface="Courier"/>
              </a:rPr>
              <a:t>A+B</a:t>
            </a:r>
            <a:r>
              <a:rPr lang="en-US" dirty="0" smtClean="0"/>
              <a:t>  for 0-, 1-, and 3-addr.</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15</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a:t>
            </a:r>
            <a:r>
              <a:rPr lang="en-US" sz="2400" dirty="0" smtClean="0"/>
              <a:t>ssumes </a:t>
            </a:r>
            <a:r>
              <a:rPr lang="en-US" sz="2400" dirty="0"/>
              <a:t>A, B, C all belong in memory and that A, B not </a:t>
            </a:r>
            <a:r>
              <a:rPr lang="en-US" sz="2400" dirty="0" smtClean="0"/>
              <a:t>destroyed</a:t>
            </a:r>
            <a:endParaRPr lang="en-US" sz="2400" dirty="0"/>
          </a:p>
        </p:txBody>
      </p:sp>
      <p:grpSp>
        <p:nvGrpSpPr>
          <p:cNvPr id="6" name="Group 5"/>
          <p:cNvGrpSpPr/>
          <p:nvPr/>
        </p:nvGrpSpPr>
        <p:grpSpPr>
          <a:xfrm>
            <a:off x="21159" y="1031038"/>
            <a:ext cx="8445738" cy="4197164"/>
            <a:chOff x="-131241" y="550303"/>
            <a:chExt cx="8445738" cy="4792199"/>
          </a:xfrm>
        </p:grpSpPr>
        <p:sp>
          <p:nvSpPr>
            <p:cNvPr id="7" name="TextBox 6"/>
            <p:cNvSpPr txBox="1"/>
            <p:nvPr/>
          </p:nvSpPr>
          <p:spPr>
            <a:xfrm>
              <a:off x="6969998" y="550303"/>
              <a:ext cx="1302385" cy="595035"/>
            </a:xfrm>
            <a:prstGeom prst="rect">
              <a:avLst/>
            </a:prstGeom>
            <a:noFill/>
          </p:spPr>
          <p:txBody>
            <a:bodyPr wrap="none" rtlCol="0">
              <a:spAutoFit/>
            </a:bodyPr>
            <a:lstStyle/>
            <a:p>
              <a:pPr algn="ctr">
                <a:lnSpc>
                  <a:spcPct val="80000"/>
                </a:lnSpc>
              </a:pPr>
              <a:r>
                <a:rPr lang="en-US" sz="2000" dirty="0" err="1" smtClean="0"/>
                <a:t>Reg-Reg</a:t>
              </a:r>
              <a:r>
                <a:rPr lang="en-US" sz="2000" dirty="0" smtClean="0"/>
                <a:t>/</a:t>
              </a:r>
            </a:p>
            <a:p>
              <a:pPr algn="ctr">
                <a:lnSpc>
                  <a:spcPct val="80000"/>
                </a:lnSpc>
              </a:pPr>
              <a:r>
                <a:rPr lang="en-US" sz="2000" dirty="0" smtClean="0"/>
                <a:t>Load-store</a:t>
              </a:r>
            </a:p>
          </p:txBody>
        </p:sp>
        <p:grpSp>
          <p:nvGrpSpPr>
            <p:cNvPr id="8" name="Group 7"/>
            <p:cNvGrpSpPr/>
            <p:nvPr/>
          </p:nvGrpSpPr>
          <p:grpSpPr>
            <a:xfrm>
              <a:off x="-131241" y="668847"/>
              <a:ext cx="8445738" cy="4673655"/>
              <a:chOff x="-131241" y="668847"/>
              <a:chExt cx="8445738" cy="4673655"/>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ounded Rectangle 13"/>
              <p:cNvSpPr/>
              <p:nvPr/>
            </p:nvSpPr>
            <p:spPr>
              <a:xfrm>
                <a:off x="2734804" y="3818460"/>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5" name="Rounded Rectangle 14"/>
              <p:cNvSpPr/>
              <p:nvPr/>
            </p:nvSpPr>
            <p:spPr>
              <a:xfrm>
                <a:off x="2734810" y="1109026"/>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16" name="Group 15"/>
              <p:cNvGrpSpPr/>
              <p:nvPr/>
            </p:nvGrpSpPr>
            <p:grpSpPr>
              <a:xfrm>
                <a:off x="3191979" y="2997177"/>
                <a:ext cx="711225" cy="403219"/>
                <a:chOff x="1312311" y="2658503"/>
                <a:chExt cx="711225" cy="403219"/>
              </a:xfrm>
            </p:grpSpPr>
            <p:cxnSp>
              <p:nvCxnSpPr>
                <p:cNvPr id="124" name="Straight Connector 123"/>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31" name="TextBox 130"/>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17" name="Group 16"/>
              <p:cNvGrpSpPr/>
              <p:nvPr/>
            </p:nvGrpSpPr>
            <p:grpSpPr>
              <a:xfrm>
                <a:off x="3191982" y="3598330"/>
                <a:ext cx="702755" cy="1725528"/>
                <a:chOff x="1312314" y="3259656"/>
                <a:chExt cx="702755" cy="1725528"/>
              </a:xfrm>
            </p:grpSpPr>
            <p:sp>
              <p:nvSpPr>
                <p:cNvPr id="117" name="TextBox 116"/>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118" name="Group 117"/>
                <p:cNvGrpSpPr/>
                <p:nvPr/>
              </p:nvGrpSpPr>
              <p:grpSpPr>
                <a:xfrm>
                  <a:off x="1312314" y="3782876"/>
                  <a:ext cx="702755" cy="1202308"/>
                  <a:chOff x="1312314" y="3782876"/>
                  <a:chExt cx="702755" cy="1202308"/>
                </a:xfrm>
              </p:grpSpPr>
              <p:sp>
                <p:nvSpPr>
                  <p:cNvPr id="119" name="TextBox 118"/>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20" name="Rectangle 119"/>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Rectangle 120"/>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 name="Rectangle 121"/>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3" name="Rectangle 122"/>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8" name="Rectangle 17"/>
              <p:cNvSpPr/>
              <p:nvPr/>
            </p:nvSpPr>
            <p:spPr>
              <a:xfrm>
                <a:off x="3200443" y="231805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4834614" y="3818454"/>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0" name="Rounded Rectangle 19"/>
              <p:cNvSpPr/>
              <p:nvPr/>
            </p:nvSpPr>
            <p:spPr>
              <a:xfrm>
                <a:off x="4834620" y="1109020"/>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21" name="Group 20"/>
              <p:cNvGrpSpPr/>
              <p:nvPr/>
            </p:nvGrpSpPr>
            <p:grpSpPr>
              <a:xfrm>
                <a:off x="5291789" y="2997171"/>
                <a:ext cx="711225" cy="403219"/>
                <a:chOff x="1312311" y="2658503"/>
                <a:chExt cx="711225" cy="403219"/>
              </a:xfrm>
            </p:grpSpPr>
            <p:cxnSp>
              <p:nvCxnSpPr>
                <p:cNvPr id="109" name="Straight Connector 108"/>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22" name="Group 21"/>
              <p:cNvGrpSpPr/>
              <p:nvPr/>
            </p:nvGrpSpPr>
            <p:grpSpPr>
              <a:xfrm>
                <a:off x="5291792" y="3598324"/>
                <a:ext cx="702755" cy="1725528"/>
                <a:chOff x="1312314" y="3259656"/>
                <a:chExt cx="702755" cy="1725528"/>
              </a:xfrm>
            </p:grpSpPr>
            <p:sp>
              <p:nvSpPr>
                <p:cNvPr id="102" name="TextBox 101"/>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103" name="Group 102"/>
                <p:cNvGrpSpPr/>
                <p:nvPr/>
              </p:nvGrpSpPr>
              <p:grpSpPr>
                <a:xfrm>
                  <a:off x="1312314" y="3782876"/>
                  <a:ext cx="702755" cy="1202308"/>
                  <a:chOff x="1312314" y="3782876"/>
                  <a:chExt cx="702755" cy="1202308"/>
                </a:xfrm>
              </p:grpSpPr>
              <p:sp>
                <p:nvSpPr>
                  <p:cNvPr id="104" name="TextBox 103"/>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05" name="Rectangle 104"/>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ectangle 105"/>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Rectangle 106"/>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ectangle 107"/>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3" name="Group 22"/>
              <p:cNvGrpSpPr/>
              <p:nvPr/>
            </p:nvGrpSpPr>
            <p:grpSpPr>
              <a:xfrm>
                <a:off x="5300253" y="1109020"/>
                <a:ext cx="702755" cy="1725528"/>
                <a:chOff x="1312314" y="3259656"/>
                <a:chExt cx="702755" cy="1725528"/>
              </a:xfrm>
            </p:grpSpPr>
            <p:sp>
              <p:nvSpPr>
                <p:cNvPr id="95" name="TextBox 94"/>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96" name="Group 95"/>
                <p:cNvGrpSpPr/>
                <p:nvPr/>
              </p:nvGrpSpPr>
              <p:grpSpPr>
                <a:xfrm>
                  <a:off x="1312314" y="3782876"/>
                  <a:ext cx="702755" cy="1202308"/>
                  <a:chOff x="1312314" y="3782876"/>
                  <a:chExt cx="702755" cy="1202308"/>
                </a:xfrm>
              </p:grpSpPr>
              <p:sp>
                <p:nvSpPr>
                  <p:cNvPr id="97" name="TextBox 96"/>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98" name="Rectangle 97"/>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9" name="Rectangle 9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ectangle 9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24" name="Rounded Rectangle 23"/>
              <p:cNvSpPr/>
              <p:nvPr/>
            </p:nvSpPr>
            <p:spPr>
              <a:xfrm>
                <a:off x="6934424" y="3818448"/>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5" name="Rounded Rectangle 24"/>
              <p:cNvSpPr/>
              <p:nvPr/>
            </p:nvSpPr>
            <p:spPr>
              <a:xfrm>
                <a:off x="6934430" y="1109014"/>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26" name="Group 25"/>
              <p:cNvGrpSpPr/>
              <p:nvPr/>
            </p:nvGrpSpPr>
            <p:grpSpPr>
              <a:xfrm>
                <a:off x="7391599" y="2997165"/>
                <a:ext cx="711225" cy="403219"/>
                <a:chOff x="1312311" y="2658503"/>
                <a:chExt cx="711225" cy="403219"/>
              </a:xfrm>
            </p:grpSpPr>
            <p:cxnSp>
              <p:nvCxnSpPr>
                <p:cNvPr id="87" name="Straight Connector 86"/>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2" name="Straight Connector 91"/>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94" name="TextBox 93"/>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27" name="Group 26"/>
              <p:cNvGrpSpPr/>
              <p:nvPr/>
            </p:nvGrpSpPr>
            <p:grpSpPr>
              <a:xfrm>
                <a:off x="7391602" y="3598318"/>
                <a:ext cx="702755" cy="1725528"/>
                <a:chOff x="1312314" y="3259656"/>
                <a:chExt cx="702755" cy="1725528"/>
              </a:xfrm>
            </p:grpSpPr>
            <p:sp>
              <p:nvSpPr>
                <p:cNvPr id="80" name="TextBox 79"/>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81" name="Group 80"/>
                <p:cNvGrpSpPr/>
                <p:nvPr/>
              </p:nvGrpSpPr>
              <p:grpSpPr>
                <a:xfrm>
                  <a:off x="1312314" y="3782876"/>
                  <a:ext cx="702755" cy="1202308"/>
                  <a:chOff x="1312314" y="3782876"/>
                  <a:chExt cx="702755" cy="1202308"/>
                </a:xfrm>
              </p:grpSpPr>
              <p:sp>
                <p:nvSpPr>
                  <p:cNvPr id="82" name="TextBox 81"/>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83" name="Rectangle 82"/>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Rectangle 85"/>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8" name="Group 27"/>
              <p:cNvGrpSpPr/>
              <p:nvPr/>
            </p:nvGrpSpPr>
            <p:grpSpPr>
              <a:xfrm>
                <a:off x="7400063" y="1109014"/>
                <a:ext cx="702755" cy="1725528"/>
                <a:chOff x="1312314" y="3259656"/>
                <a:chExt cx="702755" cy="1725528"/>
              </a:xfrm>
            </p:grpSpPr>
            <p:sp>
              <p:nvSpPr>
                <p:cNvPr id="73" name="TextBox 72"/>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74" name="Group 73"/>
                <p:cNvGrpSpPr/>
                <p:nvPr/>
              </p:nvGrpSpPr>
              <p:grpSpPr>
                <a:xfrm>
                  <a:off x="1312314" y="3782876"/>
                  <a:ext cx="702755" cy="1202308"/>
                  <a:chOff x="1312314" y="3782876"/>
                  <a:chExt cx="702755" cy="1202308"/>
                </a:xfrm>
              </p:grpSpPr>
              <p:sp>
                <p:nvSpPr>
                  <p:cNvPr id="75" name="TextBox 74"/>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76" name="Rectangle 75"/>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smtClean="0"/>
                  <a:t>Processor</a:t>
                </a:r>
                <a:endParaRPr lang="en-US" sz="2000" dirty="0"/>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smtClean="0"/>
                  <a:t>Top of</a:t>
                </a:r>
              </a:p>
              <a:p>
                <a:pPr>
                  <a:lnSpc>
                    <a:spcPct val="70000"/>
                  </a:lnSpc>
                </a:pPr>
                <a:r>
                  <a:rPr lang="en-US" sz="2000" dirty="0" smtClean="0"/>
                  <a:t>Stack </a:t>
                </a:r>
                <a:r>
                  <a:rPr lang="en-US" sz="2000" dirty="0" smtClean="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2980343" y="2412969"/>
                <a:ext cx="578006" cy="1117600"/>
                <a:chOff x="880533" y="3039533"/>
                <a:chExt cx="578006" cy="1117600"/>
              </a:xfrm>
            </p:grpSpPr>
            <p:cxnSp>
              <p:nvCxnSpPr>
                <p:cNvPr id="69" name="Straight Connector 68"/>
                <p:cNvCxnSpPr/>
                <p:nvPr/>
              </p:nvCxnSpPr>
              <p:spPr>
                <a:xfrm flipH="1">
                  <a:off x="1447792" y="4018493"/>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880533" y="4157133"/>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880533" y="3039533"/>
                  <a:ext cx="0" cy="1117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p:nvPr/>
              </p:nvCxnSpPr>
              <p:spPr>
                <a:xfrm>
                  <a:off x="880533" y="3056467"/>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38" name="Straight Connector 37"/>
              <p:cNvCxnSpPr/>
              <p:nvPr/>
            </p:nvCxnSpPr>
            <p:spPr>
              <a:xfrm flipH="1">
                <a:off x="5654727" y="3383456"/>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087468" y="3522096"/>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087468" y="1752537"/>
                <a:ext cx="0" cy="176955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5087468" y="1752537"/>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a:off x="7747222" y="3374983"/>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7179963" y="3513623"/>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179963" y="1752537"/>
                <a:ext cx="0" cy="176108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7179963" y="1752531"/>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344379" y="2421436"/>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7535550" y="2192836"/>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5435722" y="2421430"/>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a:off x="7975816" y="2421424"/>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3543363" y="2683908"/>
                <a:ext cx="469837" cy="1759382"/>
                <a:chOff x="3543363" y="3327400"/>
                <a:chExt cx="469837" cy="1759382"/>
              </a:xfrm>
            </p:grpSpPr>
            <p:cxnSp>
              <p:nvCxnSpPr>
                <p:cNvPr id="64" name="Straight Connector 63"/>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51" name="Group 50"/>
              <p:cNvGrpSpPr/>
              <p:nvPr/>
            </p:nvGrpSpPr>
            <p:grpSpPr>
              <a:xfrm>
                <a:off x="5643173" y="2683902"/>
                <a:ext cx="469837" cy="1759382"/>
                <a:chOff x="3543363" y="3327400"/>
                <a:chExt cx="469837" cy="1759382"/>
              </a:xfrm>
            </p:grpSpPr>
            <p:cxnSp>
              <p:nvCxnSpPr>
                <p:cNvPr id="59" name="Straight Connector 58"/>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smtClean="0"/>
                  <a:t>Stack</a:t>
                </a:r>
              </a:p>
            </p:txBody>
          </p:sp>
          <p:sp>
            <p:nvSpPr>
              <p:cNvPr id="53" name="TextBox 52"/>
              <p:cNvSpPr txBox="1"/>
              <p:nvPr/>
            </p:nvSpPr>
            <p:spPr>
              <a:xfrm>
                <a:off x="2670137" y="668853"/>
                <a:ext cx="1518364" cy="400110"/>
              </a:xfrm>
              <a:prstGeom prst="rect">
                <a:avLst/>
              </a:prstGeom>
              <a:noFill/>
            </p:spPr>
            <p:txBody>
              <a:bodyPr wrap="none" rtlCol="0">
                <a:spAutoFit/>
              </a:bodyPr>
              <a:lstStyle/>
              <a:p>
                <a:pPr algn="ctr"/>
                <a:r>
                  <a:rPr lang="en-US" sz="2000" dirty="0" smtClean="0"/>
                  <a:t>Accumulator</a:t>
                </a:r>
              </a:p>
            </p:txBody>
          </p:sp>
          <p:sp>
            <p:nvSpPr>
              <p:cNvPr id="54" name="TextBox 53"/>
              <p:cNvSpPr txBox="1"/>
              <p:nvPr/>
            </p:nvSpPr>
            <p:spPr>
              <a:xfrm>
                <a:off x="4936217" y="668847"/>
                <a:ext cx="1202573" cy="400110"/>
              </a:xfrm>
              <a:prstGeom prst="rect">
                <a:avLst/>
              </a:prstGeom>
              <a:noFill/>
            </p:spPr>
            <p:txBody>
              <a:bodyPr wrap="none" rtlCol="0">
                <a:spAutoFit/>
              </a:bodyPr>
              <a:lstStyle/>
              <a:p>
                <a:r>
                  <a:rPr lang="en-US" sz="2000" dirty="0" err="1" smtClean="0"/>
                  <a:t>Reg-Mem</a:t>
                </a:r>
                <a:endParaRPr lang="en-US" sz="2000" dirty="0" smtClean="0"/>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smtClean="0"/>
                  <a:t>Stack</a:t>
                </a:r>
                <a:endParaRPr lang="en-US" sz="2000" dirty="0"/>
              </a:p>
            </p:txBody>
          </p:sp>
          <p:sp>
            <p:nvSpPr>
              <p:cNvPr id="56" name="TextBox 55"/>
              <p:cNvSpPr txBox="1"/>
              <p:nvPr/>
            </p:nvSpPr>
            <p:spPr>
              <a:xfrm>
                <a:off x="3090423" y="1762297"/>
                <a:ext cx="922778" cy="538609"/>
              </a:xfrm>
              <a:prstGeom prst="rect">
                <a:avLst/>
              </a:prstGeom>
              <a:noFill/>
            </p:spPr>
            <p:txBody>
              <a:bodyPr wrap="square" rtlCol="0">
                <a:spAutoFit/>
              </a:bodyPr>
              <a:lstStyle/>
              <a:p>
                <a:pPr>
                  <a:lnSpc>
                    <a:spcPct val="70000"/>
                  </a:lnSpc>
                </a:pPr>
                <a:r>
                  <a:rPr lang="en-US" sz="2000" dirty="0" err="1" smtClean="0"/>
                  <a:t>Accum-ulator</a:t>
                </a:r>
                <a:endParaRPr lang="en-US" sz="2000" dirty="0"/>
              </a:p>
            </p:txBody>
          </p:sp>
          <p:sp>
            <p:nvSpPr>
              <p:cNvPr id="57" name="TextBox 56"/>
              <p:cNvSpPr txBox="1"/>
              <p:nvPr/>
            </p:nvSpPr>
            <p:spPr>
              <a:xfrm>
                <a:off x="5173299" y="1185270"/>
                <a:ext cx="1041381" cy="351411"/>
              </a:xfrm>
              <a:prstGeom prst="rect">
                <a:avLst/>
              </a:prstGeom>
              <a:noFill/>
            </p:spPr>
            <p:txBody>
              <a:bodyPr wrap="square" rtlCol="0">
                <a:spAutoFit/>
              </a:bodyPr>
              <a:lstStyle/>
              <a:p>
                <a:pPr>
                  <a:lnSpc>
                    <a:spcPct val="70000"/>
                  </a:lnSpc>
                </a:pPr>
                <a:r>
                  <a:rPr lang="en-US" sz="2000" dirty="0" err="1" smtClean="0"/>
                  <a:t>Reg</a:t>
                </a:r>
                <a:r>
                  <a:rPr lang="en-US" sz="2000" dirty="0" smtClean="0"/>
                  <a:t> file</a:t>
                </a:r>
                <a:endParaRPr lang="en-US" sz="2000" dirty="0"/>
              </a:p>
            </p:txBody>
          </p:sp>
          <p:sp>
            <p:nvSpPr>
              <p:cNvPr id="58" name="TextBox 57"/>
              <p:cNvSpPr txBox="1"/>
              <p:nvPr/>
            </p:nvSpPr>
            <p:spPr>
              <a:xfrm>
                <a:off x="7264643" y="1185264"/>
                <a:ext cx="1007740" cy="351411"/>
              </a:xfrm>
              <a:prstGeom prst="rect">
                <a:avLst/>
              </a:prstGeom>
              <a:noFill/>
            </p:spPr>
            <p:txBody>
              <a:bodyPr wrap="square" rtlCol="0">
                <a:spAutoFit/>
              </a:bodyPr>
              <a:lstStyle/>
              <a:p>
                <a:pPr>
                  <a:lnSpc>
                    <a:spcPct val="70000"/>
                  </a:lnSpc>
                </a:pPr>
                <a:r>
                  <a:rPr lang="en-US" sz="2000" dirty="0" err="1" smtClean="0"/>
                  <a:t>Reg</a:t>
                </a:r>
                <a:r>
                  <a:rPr lang="en-US" sz="2000" dirty="0" smtClean="0"/>
                  <a:t> file</a:t>
                </a:r>
                <a:endParaRPr lang="en-US" sz="2000" dirty="0"/>
              </a:p>
            </p:txBody>
          </p:sp>
        </p:gr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smtClean="0">
                <a:solidFill>
                  <a:srgbClr val="000000"/>
                </a:solidFill>
              </a:rPr>
              <a:t>Push</a:t>
            </a:r>
            <a:r>
              <a:rPr lang="en-US" sz="2000" b="1" dirty="0" smtClean="0">
                <a:solidFill>
                  <a:srgbClr val="008000"/>
                </a:solidFill>
              </a:rPr>
              <a:t> A</a:t>
            </a:r>
          </a:p>
          <a:p>
            <a:r>
              <a:rPr lang="en-US" sz="2000" dirty="0" smtClean="0">
                <a:solidFill>
                  <a:srgbClr val="000000"/>
                </a:solidFill>
              </a:rPr>
              <a:t>Push</a:t>
            </a:r>
            <a:r>
              <a:rPr lang="en-US" sz="2000" dirty="0" smtClean="0">
                <a:solidFill>
                  <a:srgbClr val="0000FF"/>
                </a:solidFill>
              </a:rPr>
              <a:t> </a:t>
            </a:r>
            <a:r>
              <a:rPr lang="en-US" sz="2000" b="1" dirty="0" smtClean="0">
                <a:solidFill>
                  <a:srgbClr val="0000FF"/>
                </a:solidFill>
              </a:rPr>
              <a:t>B</a:t>
            </a:r>
          </a:p>
          <a:p>
            <a:r>
              <a:rPr lang="en-US" sz="2000" dirty="0" smtClean="0"/>
              <a:t>Add</a:t>
            </a:r>
          </a:p>
          <a:p>
            <a:r>
              <a:rPr lang="en-US" sz="2000" dirty="0" smtClean="0">
                <a:solidFill>
                  <a:srgbClr val="000000"/>
                </a:solidFill>
              </a:rPr>
              <a:t>Pop</a:t>
            </a:r>
            <a:r>
              <a:rPr lang="en-US" sz="2000" dirty="0" smtClean="0">
                <a:solidFill>
                  <a:srgbClr val="008000"/>
                </a:solidFill>
              </a:rPr>
              <a:t> </a:t>
            </a:r>
            <a:r>
              <a:rPr lang="en-US" sz="2000" b="1" dirty="0" smtClean="0">
                <a:solidFill>
                  <a:srgbClr val="008000"/>
                </a:solidFill>
              </a:rPr>
              <a:t>C</a:t>
            </a:r>
            <a:endParaRPr lang="en-US" sz="2000" b="1" dirty="0">
              <a:solidFill>
                <a:srgbClr val="008000"/>
              </a:solidFill>
            </a:endParaRPr>
          </a:p>
        </p:txBody>
      </p:sp>
      <p:sp>
        <p:nvSpPr>
          <p:cNvPr id="151" name="TextBox 150"/>
          <p:cNvSpPr txBox="1"/>
          <p:nvPr/>
        </p:nvSpPr>
        <p:spPr>
          <a:xfrm>
            <a:off x="2836406" y="5270608"/>
            <a:ext cx="935447" cy="1015663"/>
          </a:xfrm>
          <a:prstGeom prst="rect">
            <a:avLst/>
          </a:prstGeom>
          <a:noFill/>
        </p:spPr>
        <p:txBody>
          <a:bodyPr wrap="none" rtlCol="0">
            <a:spAutoFit/>
          </a:bodyPr>
          <a:lstStyle/>
          <a:p>
            <a:r>
              <a:rPr lang="en-US" sz="2000" dirty="0" smtClean="0">
                <a:solidFill>
                  <a:srgbClr val="000000"/>
                </a:solidFill>
              </a:rPr>
              <a:t>Load</a:t>
            </a:r>
            <a:r>
              <a:rPr lang="en-US" sz="2000" dirty="0" smtClean="0">
                <a:solidFill>
                  <a:srgbClr val="008000"/>
                </a:solidFill>
              </a:rPr>
              <a:t> </a:t>
            </a:r>
            <a:r>
              <a:rPr lang="en-US" sz="2000" b="1" dirty="0" smtClean="0">
                <a:solidFill>
                  <a:srgbClr val="008000"/>
                </a:solidFill>
              </a:rPr>
              <a:t>A</a:t>
            </a:r>
          </a:p>
          <a:p>
            <a:r>
              <a:rPr lang="en-US" sz="2000" dirty="0" smtClean="0"/>
              <a:t>Add </a:t>
            </a:r>
            <a:r>
              <a:rPr lang="en-US" sz="2000" b="1" dirty="0" smtClean="0">
                <a:solidFill>
                  <a:srgbClr val="0000FF"/>
                </a:solidFill>
              </a:rPr>
              <a:t>B</a:t>
            </a:r>
          </a:p>
          <a:p>
            <a:r>
              <a:rPr lang="en-US" sz="2000" dirty="0" smtClean="0"/>
              <a:t>Store </a:t>
            </a:r>
            <a:r>
              <a:rPr lang="en-US" sz="2000" b="1" dirty="0" smtClean="0">
                <a:solidFill>
                  <a:srgbClr val="008000"/>
                </a:solidFill>
              </a:rPr>
              <a:t>C</a:t>
            </a:r>
            <a:endParaRPr lang="en-US" sz="2000" b="1" dirty="0">
              <a:solidFill>
                <a:srgbClr val="008000"/>
              </a:solidFill>
            </a:endParaRPr>
          </a:p>
        </p:txBody>
      </p:sp>
      <p:sp>
        <p:nvSpPr>
          <p:cNvPr id="152" name="TextBox 151"/>
          <p:cNvSpPr txBox="1"/>
          <p:nvPr/>
        </p:nvSpPr>
        <p:spPr>
          <a:xfrm>
            <a:off x="4953150" y="5270602"/>
            <a:ext cx="1470825" cy="1015663"/>
          </a:xfrm>
          <a:prstGeom prst="rect">
            <a:avLst/>
          </a:prstGeom>
          <a:noFill/>
        </p:spPr>
        <p:txBody>
          <a:bodyPr wrap="none" rtlCol="0">
            <a:spAutoFit/>
          </a:bodyPr>
          <a:lstStyle/>
          <a:p>
            <a:r>
              <a:rPr lang="en-US" sz="2000" dirty="0" smtClean="0"/>
              <a:t>Load </a:t>
            </a:r>
            <a:r>
              <a:rPr lang="en-US" sz="2000" dirty="0" smtClean="0">
                <a:solidFill>
                  <a:srgbClr val="000000"/>
                </a:solidFill>
              </a:rPr>
              <a:t>R1</a:t>
            </a:r>
            <a:r>
              <a:rPr lang="en-US" sz="2000" dirty="0" smtClean="0"/>
              <a:t>,A</a:t>
            </a:r>
          </a:p>
          <a:p>
            <a:r>
              <a:rPr lang="en-US" sz="2000" dirty="0" smtClean="0"/>
              <a:t>Add </a:t>
            </a:r>
            <a:r>
              <a:rPr lang="en-US" sz="2000" b="1" dirty="0" smtClean="0">
                <a:solidFill>
                  <a:srgbClr val="FF0000"/>
                </a:solidFill>
              </a:rPr>
              <a:t>R4</a:t>
            </a:r>
            <a:r>
              <a:rPr lang="en-US" sz="2000" dirty="0" smtClean="0"/>
              <a:t>,</a:t>
            </a:r>
            <a:r>
              <a:rPr lang="en-US" sz="2000" b="1" dirty="0" smtClean="0">
                <a:solidFill>
                  <a:srgbClr val="008000"/>
                </a:solidFill>
              </a:rPr>
              <a:t>R1</a:t>
            </a:r>
            <a:r>
              <a:rPr lang="en-US" sz="2000" dirty="0" smtClean="0"/>
              <a:t>,</a:t>
            </a:r>
            <a:r>
              <a:rPr lang="en-US" sz="2000" b="1" dirty="0" smtClean="0">
                <a:solidFill>
                  <a:srgbClr val="0000FF"/>
                </a:solidFill>
              </a:rPr>
              <a:t>B</a:t>
            </a:r>
          </a:p>
          <a:p>
            <a:r>
              <a:rPr lang="en-US" sz="2000" dirty="0" smtClean="0"/>
              <a:t>Store C,R4</a:t>
            </a:r>
            <a:endParaRPr lang="en-US" sz="2000" dirty="0"/>
          </a:p>
        </p:txBody>
      </p:sp>
      <p:sp>
        <p:nvSpPr>
          <p:cNvPr id="153" name="TextBox 152"/>
          <p:cNvSpPr txBox="1"/>
          <p:nvPr/>
        </p:nvSpPr>
        <p:spPr>
          <a:xfrm>
            <a:off x="7069894" y="5270596"/>
            <a:ext cx="1596310" cy="1323439"/>
          </a:xfrm>
          <a:prstGeom prst="rect">
            <a:avLst/>
          </a:prstGeom>
          <a:noFill/>
        </p:spPr>
        <p:txBody>
          <a:bodyPr wrap="none" rtlCol="0">
            <a:spAutoFit/>
          </a:bodyPr>
          <a:lstStyle/>
          <a:p>
            <a:r>
              <a:rPr lang="en-US" sz="2000" dirty="0" smtClean="0"/>
              <a:t>Load R1,A</a:t>
            </a:r>
          </a:p>
          <a:p>
            <a:r>
              <a:rPr lang="en-US" sz="2000" dirty="0" smtClean="0"/>
              <a:t>Load R2,B</a:t>
            </a:r>
          </a:p>
          <a:p>
            <a:r>
              <a:rPr lang="en-US" sz="2000" dirty="0" smtClean="0"/>
              <a:t>Add </a:t>
            </a:r>
            <a:r>
              <a:rPr lang="en-US" sz="2000" b="1" dirty="0" smtClean="0">
                <a:solidFill>
                  <a:srgbClr val="FF0000"/>
                </a:solidFill>
              </a:rPr>
              <a:t>R4</a:t>
            </a:r>
            <a:r>
              <a:rPr lang="en-US" sz="2000" dirty="0" smtClean="0"/>
              <a:t>,</a:t>
            </a:r>
            <a:r>
              <a:rPr lang="en-US" sz="2000" b="1" dirty="0" smtClean="0">
                <a:solidFill>
                  <a:srgbClr val="0000FF"/>
                </a:solidFill>
              </a:rPr>
              <a:t>R2</a:t>
            </a:r>
            <a:r>
              <a:rPr lang="en-US" sz="2000" dirty="0" smtClean="0"/>
              <a:t>,</a:t>
            </a:r>
            <a:r>
              <a:rPr lang="en-US" sz="2000" b="1" dirty="0" smtClean="0">
                <a:solidFill>
                  <a:srgbClr val="008000"/>
                </a:solidFill>
              </a:rPr>
              <a:t>R1</a:t>
            </a:r>
          </a:p>
          <a:p>
            <a:r>
              <a:rPr lang="en-US" sz="2000" dirty="0" smtClean="0"/>
              <a:t>Store C,R4</a:t>
            </a:r>
            <a:endParaRPr lang="en-US" sz="2000" dirty="0"/>
          </a:p>
        </p:txBody>
      </p:sp>
      <p:sp>
        <p:nvSpPr>
          <p:cNvPr id="154" name="TextBox 153"/>
          <p:cNvSpPr txBox="1"/>
          <p:nvPr/>
        </p:nvSpPr>
        <p:spPr>
          <a:xfrm>
            <a:off x="67718" y="3898956"/>
            <a:ext cx="1082348" cy="400110"/>
          </a:xfrm>
          <a:prstGeom prst="rect">
            <a:avLst/>
          </a:prstGeom>
          <a:noFill/>
        </p:spPr>
        <p:txBody>
          <a:bodyPr wrap="none" rtlCol="0">
            <a:spAutoFit/>
          </a:bodyPr>
          <a:lstStyle/>
          <a:p>
            <a:r>
              <a:rPr lang="en-US" sz="2000" dirty="0" smtClean="0"/>
              <a:t>Memory</a:t>
            </a:r>
            <a:endParaRPr lang="en-US" sz="2000" dirty="0"/>
          </a:p>
        </p:txBody>
      </p:sp>
      <p:grpSp>
        <p:nvGrpSpPr>
          <p:cNvPr id="175" name="Group 174"/>
          <p:cNvGrpSpPr/>
          <p:nvPr/>
        </p:nvGrpSpPr>
        <p:grpSpPr>
          <a:xfrm>
            <a:off x="1449720" y="4056117"/>
            <a:ext cx="325730" cy="775732"/>
            <a:chOff x="1307955" y="4729610"/>
            <a:chExt cx="325730" cy="775732"/>
          </a:xfrm>
        </p:grpSpPr>
        <p:sp>
          <p:nvSpPr>
            <p:cNvPr id="204" name="TextBox 203"/>
            <p:cNvSpPr txBox="1"/>
            <p:nvPr/>
          </p:nvSpPr>
          <p:spPr>
            <a:xfrm>
              <a:off x="1307955" y="5136010"/>
              <a:ext cx="312906" cy="369332"/>
            </a:xfrm>
            <a:prstGeom prst="rect">
              <a:avLst/>
            </a:prstGeom>
            <a:noFill/>
          </p:spPr>
          <p:txBody>
            <a:bodyPr wrap="none" rtlCol="0">
              <a:spAutoFit/>
            </a:bodyPr>
            <a:lstStyle/>
            <a:p>
              <a:r>
                <a:rPr lang="en-US" b="1" dirty="0" smtClean="0">
                  <a:solidFill>
                    <a:srgbClr val="FF0000"/>
                  </a:solidFill>
                  <a:sym typeface="Wingdings"/>
                </a:rPr>
                <a:t>C</a:t>
              </a:r>
              <a:endParaRPr lang="en-US" b="1" dirty="0">
                <a:solidFill>
                  <a:srgbClr val="FF0000"/>
                </a:solidFill>
              </a:endParaRPr>
            </a:p>
          </p:txBody>
        </p:sp>
        <p:sp>
          <p:nvSpPr>
            <p:cNvPr id="216" name="TextBox 215"/>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17" name="TextBox 216"/>
            <p:cNvSpPr txBox="1"/>
            <p:nvPr/>
          </p:nvSpPr>
          <p:spPr>
            <a:xfrm>
              <a:off x="1307955" y="4729610"/>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grpSp>
      <p:grpSp>
        <p:nvGrpSpPr>
          <p:cNvPr id="202" name="Group 201"/>
          <p:cNvGrpSpPr/>
          <p:nvPr/>
        </p:nvGrpSpPr>
        <p:grpSpPr>
          <a:xfrm>
            <a:off x="3380120" y="4056117"/>
            <a:ext cx="325730" cy="775732"/>
            <a:chOff x="1307955" y="4729610"/>
            <a:chExt cx="325730" cy="775732"/>
          </a:xfrm>
        </p:grpSpPr>
        <p:sp>
          <p:nvSpPr>
            <p:cNvPr id="203" name="TextBox 202"/>
            <p:cNvSpPr txBox="1"/>
            <p:nvPr/>
          </p:nvSpPr>
          <p:spPr>
            <a:xfrm>
              <a:off x="1307955" y="5136010"/>
              <a:ext cx="312906" cy="369332"/>
            </a:xfrm>
            <a:prstGeom prst="rect">
              <a:avLst/>
            </a:prstGeom>
            <a:noFill/>
          </p:spPr>
          <p:txBody>
            <a:bodyPr wrap="none" rtlCol="0">
              <a:spAutoFit/>
            </a:bodyPr>
            <a:lstStyle/>
            <a:p>
              <a:r>
                <a:rPr lang="en-US" b="1" dirty="0" smtClean="0">
                  <a:solidFill>
                    <a:srgbClr val="FF0000"/>
                  </a:solidFill>
                  <a:sym typeface="Wingdings"/>
                </a:rPr>
                <a:t>C</a:t>
              </a:r>
              <a:endParaRPr lang="en-US" b="1" dirty="0">
                <a:solidFill>
                  <a:srgbClr val="FF0000"/>
                </a:solidFill>
              </a:endParaRPr>
            </a:p>
          </p:txBody>
        </p:sp>
        <p:sp>
          <p:nvSpPr>
            <p:cNvPr id="205" name="TextBox 204"/>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07" name="TextBox 206"/>
            <p:cNvSpPr txBox="1"/>
            <p:nvPr/>
          </p:nvSpPr>
          <p:spPr>
            <a:xfrm>
              <a:off x="1307955" y="4729610"/>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grpSp>
      <p:grpSp>
        <p:nvGrpSpPr>
          <p:cNvPr id="208" name="Group 207"/>
          <p:cNvGrpSpPr/>
          <p:nvPr/>
        </p:nvGrpSpPr>
        <p:grpSpPr>
          <a:xfrm>
            <a:off x="5437520" y="4056117"/>
            <a:ext cx="325730" cy="775732"/>
            <a:chOff x="1307955" y="4729610"/>
            <a:chExt cx="325730" cy="775732"/>
          </a:xfrm>
        </p:grpSpPr>
        <p:sp>
          <p:nvSpPr>
            <p:cNvPr id="209" name="TextBox 208"/>
            <p:cNvSpPr txBox="1"/>
            <p:nvPr/>
          </p:nvSpPr>
          <p:spPr>
            <a:xfrm>
              <a:off x="1307955" y="5136010"/>
              <a:ext cx="312906" cy="369332"/>
            </a:xfrm>
            <a:prstGeom prst="rect">
              <a:avLst/>
            </a:prstGeom>
            <a:noFill/>
          </p:spPr>
          <p:txBody>
            <a:bodyPr wrap="none" rtlCol="0">
              <a:spAutoFit/>
            </a:bodyPr>
            <a:lstStyle/>
            <a:p>
              <a:r>
                <a:rPr lang="en-US" b="1" dirty="0" smtClean="0">
                  <a:solidFill>
                    <a:srgbClr val="FF0000"/>
                  </a:solidFill>
                  <a:sym typeface="Wingdings"/>
                </a:rPr>
                <a:t>C</a:t>
              </a:r>
              <a:endParaRPr lang="en-US" b="1" dirty="0">
                <a:solidFill>
                  <a:srgbClr val="FF0000"/>
                </a:solidFill>
              </a:endParaRPr>
            </a:p>
          </p:txBody>
        </p:sp>
        <p:sp>
          <p:nvSpPr>
            <p:cNvPr id="210" name="TextBox 209"/>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11" name="TextBox 210"/>
            <p:cNvSpPr txBox="1"/>
            <p:nvPr/>
          </p:nvSpPr>
          <p:spPr>
            <a:xfrm>
              <a:off x="1307955" y="4729610"/>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grpSp>
      <p:grpSp>
        <p:nvGrpSpPr>
          <p:cNvPr id="215" name="Group 214"/>
          <p:cNvGrpSpPr/>
          <p:nvPr/>
        </p:nvGrpSpPr>
        <p:grpSpPr>
          <a:xfrm>
            <a:off x="7698120" y="4056117"/>
            <a:ext cx="325730" cy="775732"/>
            <a:chOff x="1307955" y="4729610"/>
            <a:chExt cx="325730" cy="775732"/>
          </a:xfrm>
        </p:grpSpPr>
        <p:sp>
          <p:nvSpPr>
            <p:cNvPr id="219" name="TextBox 218"/>
            <p:cNvSpPr txBox="1"/>
            <p:nvPr/>
          </p:nvSpPr>
          <p:spPr>
            <a:xfrm>
              <a:off x="1307955" y="5136010"/>
              <a:ext cx="312906" cy="369332"/>
            </a:xfrm>
            <a:prstGeom prst="rect">
              <a:avLst/>
            </a:prstGeom>
            <a:noFill/>
          </p:spPr>
          <p:txBody>
            <a:bodyPr wrap="none" rtlCol="0">
              <a:spAutoFit/>
            </a:bodyPr>
            <a:lstStyle/>
            <a:p>
              <a:r>
                <a:rPr lang="en-US" b="1" dirty="0" smtClean="0">
                  <a:solidFill>
                    <a:srgbClr val="FF0000"/>
                  </a:solidFill>
                  <a:sym typeface="Wingdings"/>
                </a:rPr>
                <a:t>C</a:t>
              </a:r>
              <a:endParaRPr lang="en-US" b="1" dirty="0">
                <a:solidFill>
                  <a:srgbClr val="FF0000"/>
                </a:solidFill>
              </a:endParaRPr>
            </a:p>
          </p:txBody>
        </p:sp>
        <p:sp>
          <p:nvSpPr>
            <p:cNvPr id="220" name="TextBox 219"/>
            <p:cNvSpPr txBox="1"/>
            <p:nvPr/>
          </p:nvSpPr>
          <p:spPr>
            <a:xfrm>
              <a:off x="1307955" y="4945510"/>
              <a:ext cx="314058" cy="369332"/>
            </a:xfrm>
            <a:prstGeom prst="rect">
              <a:avLst/>
            </a:prstGeom>
            <a:noFill/>
          </p:spPr>
          <p:txBody>
            <a:bodyPr wrap="none" rtlCol="0">
              <a:spAutoFit/>
            </a:bodyPr>
            <a:lstStyle/>
            <a:p>
              <a:r>
                <a:rPr lang="en-US" b="1" dirty="0">
                  <a:solidFill>
                    <a:srgbClr val="FF0000"/>
                  </a:solidFill>
                </a:rPr>
                <a:t>B</a:t>
              </a:r>
            </a:p>
          </p:txBody>
        </p:sp>
        <p:sp>
          <p:nvSpPr>
            <p:cNvPr id="221" name="TextBox 220"/>
            <p:cNvSpPr txBox="1"/>
            <p:nvPr/>
          </p:nvSpPr>
          <p:spPr>
            <a:xfrm>
              <a:off x="1307955" y="4729610"/>
              <a:ext cx="325730" cy="369332"/>
            </a:xfrm>
            <a:prstGeom prst="rect">
              <a:avLst/>
            </a:prstGeom>
            <a:noFill/>
          </p:spPr>
          <p:txBody>
            <a:bodyPr wrap="none" rtlCol="0">
              <a:spAutoFit/>
            </a:bodyPr>
            <a:lstStyle/>
            <a:p>
              <a:r>
                <a:rPr lang="en-US" b="1" dirty="0" smtClean="0">
                  <a:solidFill>
                    <a:srgbClr val="FF0000"/>
                  </a:solidFill>
                </a:rPr>
                <a:t>A</a:t>
              </a:r>
              <a:endParaRPr lang="en-US" b="1" dirty="0">
                <a:solidFill>
                  <a:srgbClr val="FF0000"/>
                </a:solidFill>
              </a:endParaRPr>
            </a:p>
          </p:txBody>
        </p:sp>
      </p:grpSp>
    </p:spTree>
    <p:extLst>
      <p:ext uri="{BB962C8B-B14F-4D97-AF65-F5344CB8AC3E}">
        <p14:creationId xmlns:p14="http://schemas.microsoft.com/office/powerpoint/2010/main" val="160593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wipe(up)">
                                      <p:cBhvr>
                                        <p:cTn id="7" dur="500"/>
                                        <p:tgtEl>
                                          <p:spTgt spid="17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2"/>
                                        </p:tgtEl>
                                        <p:attrNameLst>
                                          <p:attrName>style.visibility</p:attrName>
                                        </p:attrNameLst>
                                      </p:cBhvr>
                                      <p:to>
                                        <p:strVal val="visible"/>
                                      </p:to>
                                    </p:set>
                                    <p:animEffect transition="in" filter="wipe(up)">
                                      <p:cBhvr>
                                        <p:cTn id="11" dur="500"/>
                                        <p:tgtEl>
                                          <p:spTgt spid="20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wipe(up)">
                                      <p:cBhvr>
                                        <p:cTn id="15" dur="500"/>
                                        <p:tgtEl>
                                          <p:spTgt spid="20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15"/>
                                        </p:tgtEl>
                                        <p:attrNameLst>
                                          <p:attrName>style.visibility</p:attrName>
                                        </p:attrNameLst>
                                      </p:cBhvr>
                                      <p:to>
                                        <p:strVal val="visible"/>
                                      </p:to>
                                    </p:set>
                                    <p:animEffect transition="in" filter="wipe(up)">
                                      <p:cBhvr>
                                        <p:cTn id="19"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600" dirty="0" err="1" smtClean="0"/>
              <a:t>ISAs</a:t>
            </a:r>
            <a:r>
              <a:rPr lang="en-US" sz="3600" dirty="0" smtClean="0"/>
              <a:t> with dedicated instr. for </a:t>
            </a:r>
            <a:r>
              <a:rPr lang="en-US" sz="3600" dirty="0" err="1" smtClean="0"/>
              <a:t>mem</a:t>
            </a:r>
            <a:r>
              <a:rPr lang="en-US" sz="3600" dirty="0" smtClean="0"/>
              <a:t> access</a:t>
            </a:r>
            <a:endParaRPr lang="en-US" sz="36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16</a:t>
            </a:fld>
            <a:endParaRPr lang="en-US"/>
          </a:p>
        </p:txBody>
      </p:sp>
      <p:sp>
        <p:nvSpPr>
          <p:cNvPr id="150" name="TextBox 149"/>
          <p:cNvSpPr txBox="1"/>
          <p:nvPr/>
        </p:nvSpPr>
        <p:spPr>
          <a:xfrm>
            <a:off x="431792" y="969423"/>
            <a:ext cx="8064981" cy="830997"/>
          </a:xfrm>
          <a:prstGeom prst="rect">
            <a:avLst/>
          </a:prstGeom>
          <a:noFill/>
        </p:spPr>
        <p:txBody>
          <a:bodyPr wrap="square" rtlCol="0">
            <a:spAutoFit/>
          </a:bodyPr>
          <a:lstStyle/>
          <a:p>
            <a:r>
              <a:rPr lang="en-US" sz="2400" dirty="0" smtClean="0"/>
              <a:t>0-address and </a:t>
            </a:r>
            <a:r>
              <a:rPr lang="en-US" sz="2400" dirty="0" err="1" smtClean="0"/>
              <a:t>Reg-Reg</a:t>
            </a:r>
            <a:r>
              <a:rPr lang="en-US" sz="2400" dirty="0" smtClean="0"/>
              <a:t>, </a:t>
            </a:r>
            <a:r>
              <a:rPr lang="en-US" sz="2400" dirty="0" err="1" smtClean="0"/>
              <a:t>a.k.a</a:t>
            </a:r>
            <a:r>
              <a:rPr lang="en-US" sz="2400" dirty="0" smtClean="0"/>
              <a:t> Load/Store, architectures have instructions specifically to read/write computer memory</a:t>
            </a:r>
            <a:endParaRPr lang="en-US" sz="2400" dirty="0"/>
          </a:p>
        </p:txBody>
      </p:sp>
      <p:grpSp>
        <p:nvGrpSpPr>
          <p:cNvPr id="166" name="Group 165"/>
          <p:cNvGrpSpPr/>
          <p:nvPr/>
        </p:nvGrpSpPr>
        <p:grpSpPr>
          <a:xfrm>
            <a:off x="711082" y="2003521"/>
            <a:ext cx="7721836" cy="4604785"/>
            <a:chOff x="143918" y="1337739"/>
            <a:chExt cx="8838296" cy="5270567"/>
          </a:xfrm>
        </p:grpSpPr>
        <p:sp>
          <p:nvSpPr>
            <p:cNvPr id="144" name="TextBox 143"/>
            <p:cNvSpPr txBox="1"/>
            <p:nvPr/>
          </p:nvSpPr>
          <p:spPr>
            <a:xfrm>
              <a:off x="4758417" y="1337739"/>
              <a:ext cx="1484225" cy="1015663"/>
            </a:xfrm>
            <a:prstGeom prst="rect">
              <a:avLst/>
            </a:prstGeom>
            <a:noFill/>
          </p:spPr>
          <p:txBody>
            <a:bodyPr wrap="none" rtlCol="0">
              <a:spAutoFit/>
            </a:bodyPr>
            <a:lstStyle/>
            <a:p>
              <a:pPr algn="ctr"/>
              <a:r>
                <a:rPr lang="en-US" sz="2000" dirty="0" smtClean="0"/>
                <a:t>3-address</a:t>
              </a:r>
            </a:p>
            <a:p>
              <a:pPr algn="ctr"/>
              <a:r>
                <a:rPr lang="en-US" sz="2000" dirty="0" err="1"/>
                <a:t>Reg-Mem</a:t>
              </a:r>
              <a:endParaRPr lang="en-US" sz="2000" dirty="0"/>
            </a:p>
            <a:p>
              <a:pPr algn="ctr"/>
              <a:r>
                <a:rPr lang="en-US" sz="2000" dirty="0" smtClean="0"/>
                <a:t>Architecture</a:t>
              </a:r>
              <a:endParaRPr lang="en-US" sz="2000" dirty="0"/>
            </a:p>
          </p:txBody>
        </p:sp>
        <p:sp>
          <p:nvSpPr>
            <p:cNvPr id="145" name="TextBox 144"/>
            <p:cNvSpPr txBox="1"/>
            <p:nvPr/>
          </p:nvSpPr>
          <p:spPr>
            <a:xfrm>
              <a:off x="6668122" y="1511295"/>
              <a:ext cx="1906141" cy="841256"/>
            </a:xfrm>
            <a:prstGeom prst="rect">
              <a:avLst/>
            </a:prstGeom>
            <a:noFill/>
          </p:spPr>
          <p:txBody>
            <a:bodyPr wrap="none" rtlCol="0">
              <a:spAutoFit/>
            </a:bodyPr>
            <a:lstStyle/>
            <a:p>
              <a:pPr algn="ctr">
                <a:lnSpc>
                  <a:spcPct val="80000"/>
                </a:lnSpc>
              </a:pPr>
              <a:r>
                <a:rPr lang="en-US" sz="2000" dirty="0"/>
                <a:t>3-address</a:t>
              </a:r>
            </a:p>
            <a:p>
              <a:pPr algn="ctr">
                <a:lnSpc>
                  <a:spcPct val="80000"/>
                </a:lnSpc>
              </a:pPr>
              <a:r>
                <a:rPr lang="en-US" sz="2000" dirty="0" err="1" smtClean="0"/>
                <a:t>Reg-Reg</a:t>
              </a:r>
              <a:r>
                <a:rPr lang="en-US" sz="2000" dirty="0" smtClean="0"/>
                <a:t>/</a:t>
              </a:r>
            </a:p>
            <a:p>
              <a:pPr algn="ctr">
                <a:lnSpc>
                  <a:spcPct val="80000"/>
                </a:lnSpc>
              </a:pPr>
              <a:r>
                <a:rPr lang="en-US" sz="2000" dirty="0" smtClean="0"/>
                <a:t>Load-store Arch.</a:t>
              </a:r>
            </a:p>
          </p:txBody>
        </p:sp>
        <p:grpSp>
          <p:nvGrpSpPr>
            <p:cNvPr id="165" name="Group 164"/>
            <p:cNvGrpSpPr/>
            <p:nvPr/>
          </p:nvGrpSpPr>
          <p:grpSpPr>
            <a:xfrm>
              <a:off x="143918" y="1629845"/>
              <a:ext cx="8838296" cy="4978461"/>
              <a:chOff x="143918" y="1629845"/>
              <a:chExt cx="8838296" cy="4978461"/>
            </a:xfrm>
          </p:grpSpPr>
          <p:sp>
            <p:nvSpPr>
              <p:cNvPr id="7" name="Rounded Rectangle 6"/>
              <p:cNvSpPr/>
              <p:nvPr/>
            </p:nvSpPr>
            <p:spPr>
              <a:xfrm>
                <a:off x="634994" y="5084270"/>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8" name="Rounded Rectangle 7"/>
              <p:cNvSpPr/>
              <p:nvPr/>
            </p:nvSpPr>
            <p:spPr>
              <a:xfrm>
                <a:off x="635000" y="2374836"/>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9" name="Group 8"/>
              <p:cNvGrpSpPr/>
              <p:nvPr/>
            </p:nvGrpSpPr>
            <p:grpSpPr>
              <a:xfrm>
                <a:off x="1092169" y="4262987"/>
                <a:ext cx="711225" cy="403219"/>
                <a:chOff x="1312311" y="2658503"/>
                <a:chExt cx="711225" cy="403219"/>
              </a:xfrm>
            </p:grpSpPr>
            <p:cxnSp>
              <p:nvCxnSpPr>
                <p:cNvPr id="10" name="Straight Connector 9"/>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18" name="Group 17"/>
              <p:cNvGrpSpPr/>
              <p:nvPr/>
            </p:nvGrpSpPr>
            <p:grpSpPr>
              <a:xfrm>
                <a:off x="1092172" y="4864140"/>
                <a:ext cx="702755" cy="1725528"/>
                <a:chOff x="1312314" y="3259656"/>
                <a:chExt cx="702755" cy="1725528"/>
              </a:xfrm>
            </p:grpSpPr>
            <p:sp>
              <p:nvSpPr>
                <p:cNvPr id="19" name="TextBox 18"/>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20" name="Group 19"/>
                <p:cNvGrpSpPr/>
                <p:nvPr/>
              </p:nvGrpSpPr>
              <p:grpSpPr>
                <a:xfrm>
                  <a:off x="1312314" y="3782876"/>
                  <a:ext cx="702755" cy="1202308"/>
                  <a:chOff x="1312314" y="3782876"/>
                  <a:chExt cx="702755" cy="1202308"/>
                </a:xfrm>
              </p:grpSpPr>
              <p:sp>
                <p:nvSpPr>
                  <p:cNvPr id="21" name="TextBox 20"/>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22" name="Rectangle 21"/>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26" name="Group 25"/>
              <p:cNvGrpSpPr/>
              <p:nvPr/>
            </p:nvGrpSpPr>
            <p:grpSpPr>
              <a:xfrm>
                <a:off x="1100633" y="3355262"/>
                <a:ext cx="702743" cy="745102"/>
                <a:chOff x="1312314" y="4240082"/>
                <a:chExt cx="702743" cy="745102"/>
              </a:xfrm>
            </p:grpSpPr>
            <p:sp>
              <p:nvSpPr>
                <p:cNvPr id="27" name="TextBox 26"/>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28" name="Rectangle 27"/>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0" name="Rounded Rectangle 29"/>
              <p:cNvSpPr/>
              <p:nvPr/>
            </p:nvSpPr>
            <p:spPr>
              <a:xfrm>
                <a:off x="2734804" y="5084264"/>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31" name="Rounded Rectangle 30"/>
              <p:cNvSpPr/>
              <p:nvPr/>
            </p:nvSpPr>
            <p:spPr>
              <a:xfrm>
                <a:off x="2734810" y="2374830"/>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32" name="Group 31"/>
              <p:cNvGrpSpPr/>
              <p:nvPr/>
            </p:nvGrpSpPr>
            <p:grpSpPr>
              <a:xfrm>
                <a:off x="3191979" y="4262981"/>
                <a:ext cx="711225" cy="403219"/>
                <a:chOff x="1312311" y="2658503"/>
                <a:chExt cx="711225" cy="403219"/>
              </a:xfrm>
            </p:grpSpPr>
            <p:cxnSp>
              <p:nvCxnSpPr>
                <p:cNvPr id="33" name="Straight Connector 32"/>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41" name="Group 40"/>
              <p:cNvGrpSpPr/>
              <p:nvPr/>
            </p:nvGrpSpPr>
            <p:grpSpPr>
              <a:xfrm>
                <a:off x="3191982" y="4864134"/>
                <a:ext cx="702755" cy="1725528"/>
                <a:chOff x="1312314" y="3259656"/>
                <a:chExt cx="702755" cy="1725528"/>
              </a:xfrm>
            </p:grpSpPr>
            <p:sp>
              <p:nvSpPr>
                <p:cNvPr id="42" name="TextBox 41"/>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43" name="Group 42"/>
                <p:cNvGrpSpPr/>
                <p:nvPr/>
              </p:nvGrpSpPr>
              <p:grpSpPr>
                <a:xfrm>
                  <a:off x="1312314" y="3782876"/>
                  <a:ext cx="702755" cy="1202308"/>
                  <a:chOff x="1312314" y="3782876"/>
                  <a:chExt cx="702755" cy="1202308"/>
                </a:xfrm>
              </p:grpSpPr>
              <p:sp>
                <p:nvSpPr>
                  <p:cNvPr id="44" name="TextBox 43"/>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45" name="Rectangle 44"/>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ectangle 45"/>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9" name="Rectangle 48"/>
              <p:cNvSpPr/>
              <p:nvPr/>
            </p:nvSpPr>
            <p:spPr>
              <a:xfrm>
                <a:off x="3200443" y="3583859"/>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4834614" y="5084258"/>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51" name="Rounded Rectangle 50"/>
              <p:cNvSpPr/>
              <p:nvPr/>
            </p:nvSpPr>
            <p:spPr>
              <a:xfrm>
                <a:off x="4834620" y="2374824"/>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52" name="Group 51"/>
              <p:cNvGrpSpPr/>
              <p:nvPr/>
            </p:nvGrpSpPr>
            <p:grpSpPr>
              <a:xfrm>
                <a:off x="5291789" y="4262975"/>
                <a:ext cx="711225" cy="403219"/>
                <a:chOff x="1312311" y="2658503"/>
                <a:chExt cx="711225" cy="403219"/>
              </a:xfrm>
            </p:grpSpPr>
            <p:cxnSp>
              <p:nvCxnSpPr>
                <p:cNvPr id="53" name="Straight Connector 52"/>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61" name="Group 60"/>
              <p:cNvGrpSpPr/>
              <p:nvPr/>
            </p:nvGrpSpPr>
            <p:grpSpPr>
              <a:xfrm>
                <a:off x="5291792" y="4864128"/>
                <a:ext cx="702755" cy="1725528"/>
                <a:chOff x="1312314" y="3259656"/>
                <a:chExt cx="702755" cy="1725528"/>
              </a:xfrm>
            </p:grpSpPr>
            <p:sp>
              <p:nvSpPr>
                <p:cNvPr id="62" name="TextBox 61"/>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63" name="Group 62"/>
                <p:cNvGrpSpPr/>
                <p:nvPr/>
              </p:nvGrpSpPr>
              <p:grpSpPr>
                <a:xfrm>
                  <a:off x="1312314" y="3782876"/>
                  <a:ext cx="702755" cy="1202308"/>
                  <a:chOff x="1312314" y="3782876"/>
                  <a:chExt cx="702755" cy="1202308"/>
                </a:xfrm>
              </p:grpSpPr>
              <p:sp>
                <p:nvSpPr>
                  <p:cNvPr id="64" name="TextBox 63"/>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65" name="Rectangle 64"/>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p:nvSpPr>
                <p:spPr>
                  <a:xfrm>
                    <a:off x="1312326" y="4011479"/>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67"/>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69" name="Group 68"/>
              <p:cNvGrpSpPr/>
              <p:nvPr/>
            </p:nvGrpSpPr>
            <p:grpSpPr>
              <a:xfrm>
                <a:off x="5300253" y="2374824"/>
                <a:ext cx="702755" cy="1725528"/>
                <a:chOff x="1312314" y="3259656"/>
                <a:chExt cx="702755" cy="1725528"/>
              </a:xfrm>
            </p:grpSpPr>
            <p:sp>
              <p:nvSpPr>
                <p:cNvPr id="70" name="TextBox 69"/>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71" name="Group 70"/>
                <p:cNvGrpSpPr/>
                <p:nvPr/>
              </p:nvGrpSpPr>
              <p:grpSpPr>
                <a:xfrm>
                  <a:off x="1312314" y="3782876"/>
                  <a:ext cx="702755" cy="1202308"/>
                  <a:chOff x="1312314" y="3782876"/>
                  <a:chExt cx="702755" cy="1202308"/>
                </a:xfrm>
              </p:grpSpPr>
              <p:sp>
                <p:nvSpPr>
                  <p:cNvPr id="72" name="TextBox 71"/>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73" name="Rectangle 72"/>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sp>
            <p:nvSpPr>
              <p:cNvPr id="77" name="Rounded Rectangle 76"/>
              <p:cNvSpPr/>
              <p:nvPr/>
            </p:nvSpPr>
            <p:spPr>
              <a:xfrm>
                <a:off x="6934424" y="5084252"/>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78" name="Rounded Rectangle 77"/>
              <p:cNvSpPr/>
              <p:nvPr/>
            </p:nvSpPr>
            <p:spPr>
              <a:xfrm>
                <a:off x="6934430" y="2374818"/>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grpSp>
            <p:nvGrpSpPr>
              <p:cNvPr id="79" name="Group 78"/>
              <p:cNvGrpSpPr/>
              <p:nvPr/>
            </p:nvGrpSpPr>
            <p:grpSpPr>
              <a:xfrm>
                <a:off x="7391599" y="4262969"/>
                <a:ext cx="711225" cy="403219"/>
                <a:chOff x="1312311" y="2658503"/>
                <a:chExt cx="711225" cy="403219"/>
              </a:xfrm>
            </p:grpSpPr>
            <p:cxnSp>
              <p:nvCxnSpPr>
                <p:cNvPr id="80" name="Straight Connector 79"/>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88" name="Group 87"/>
              <p:cNvGrpSpPr/>
              <p:nvPr/>
            </p:nvGrpSpPr>
            <p:grpSpPr>
              <a:xfrm>
                <a:off x="7391602" y="4864122"/>
                <a:ext cx="702755" cy="1725528"/>
                <a:chOff x="1312314" y="3259656"/>
                <a:chExt cx="702755" cy="1725528"/>
              </a:xfrm>
            </p:grpSpPr>
            <p:sp>
              <p:nvSpPr>
                <p:cNvPr id="89" name="TextBox 88"/>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90" name="Group 89"/>
                <p:cNvGrpSpPr/>
                <p:nvPr/>
              </p:nvGrpSpPr>
              <p:grpSpPr>
                <a:xfrm>
                  <a:off x="1312314" y="3782876"/>
                  <a:ext cx="702755" cy="1202308"/>
                  <a:chOff x="1312314" y="3782876"/>
                  <a:chExt cx="702755" cy="1202308"/>
                </a:xfrm>
              </p:grpSpPr>
              <p:sp>
                <p:nvSpPr>
                  <p:cNvPr id="91" name="TextBox 90"/>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92" name="Rectangle 91"/>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ectangle 92"/>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96" name="Group 95"/>
              <p:cNvGrpSpPr/>
              <p:nvPr/>
            </p:nvGrpSpPr>
            <p:grpSpPr>
              <a:xfrm>
                <a:off x="7400063" y="2374818"/>
                <a:ext cx="702755" cy="1725528"/>
                <a:chOff x="1312314" y="3259656"/>
                <a:chExt cx="702755" cy="1725528"/>
              </a:xfrm>
            </p:grpSpPr>
            <p:sp>
              <p:nvSpPr>
                <p:cNvPr id="97" name="TextBox 96"/>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98" name="Group 97"/>
                <p:cNvGrpSpPr/>
                <p:nvPr/>
              </p:nvGrpSpPr>
              <p:grpSpPr>
                <a:xfrm>
                  <a:off x="1312314" y="3782876"/>
                  <a:ext cx="702755" cy="1202308"/>
                  <a:chOff x="1312314" y="3782876"/>
                  <a:chExt cx="702755" cy="1202308"/>
                </a:xfrm>
              </p:grpSpPr>
              <p:sp>
                <p:nvSpPr>
                  <p:cNvPr id="99" name="TextBox 98"/>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00" name="Rectangle 99"/>
                  <p:cNvSpPr/>
                  <p:nvPr/>
                </p:nvSpPr>
                <p:spPr>
                  <a:xfrm>
                    <a:off x="1312332" y="3782876"/>
                    <a:ext cx="702737" cy="230324"/>
                  </a:xfrm>
                  <a:prstGeom prst="rect">
                    <a:avLst/>
                  </a:prstGeom>
                  <a:solidFill>
                    <a:srgbClr val="FF0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ectangle 100"/>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cxnSp>
            <p:nvCxnSpPr>
              <p:cNvPr id="104" name="Straight Arrow Connector 103"/>
              <p:cNvCxnSpPr/>
              <p:nvPr/>
            </p:nvCxnSpPr>
            <p:spPr>
              <a:xfrm>
                <a:off x="1244575" y="3458646"/>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Arrow Connector 104"/>
              <p:cNvCxnSpPr/>
              <p:nvPr/>
            </p:nvCxnSpPr>
            <p:spPr>
              <a:xfrm>
                <a:off x="1659452" y="3687246"/>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143918" y="2417230"/>
                <a:ext cx="1223412" cy="400110"/>
              </a:xfrm>
              <a:prstGeom prst="rect">
                <a:avLst/>
              </a:prstGeom>
              <a:noFill/>
            </p:spPr>
            <p:txBody>
              <a:bodyPr wrap="none" rtlCol="0">
                <a:spAutoFit/>
              </a:bodyPr>
              <a:lstStyle/>
              <a:p>
                <a:r>
                  <a:rPr lang="en-US" sz="2000" b="1" dirty="0" smtClean="0"/>
                  <a:t>Processor</a:t>
                </a:r>
                <a:endParaRPr lang="en-US" sz="2000" b="1" dirty="0"/>
              </a:p>
            </p:txBody>
          </p:sp>
          <p:sp>
            <p:nvSpPr>
              <p:cNvPr id="107" name="TextBox 106"/>
              <p:cNvSpPr txBox="1"/>
              <p:nvPr/>
            </p:nvSpPr>
            <p:spPr>
              <a:xfrm>
                <a:off x="165089" y="3073423"/>
                <a:ext cx="987545" cy="595035"/>
              </a:xfrm>
              <a:prstGeom prst="rect">
                <a:avLst/>
              </a:prstGeom>
              <a:noFill/>
            </p:spPr>
            <p:txBody>
              <a:bodyPr wrap="none" rtlCol="0">
                <a:spAutoFit/>
              </a:bodyPr>
              <a:lstStyle/>
              <a:p>
                <a:pPr>
                  <a:lnSpc>
                    <a:spcPct val="80000"/>
                  </a:lnSpc>
                </a:pPr>
                <a:r>
                  <a:rPr lang="en-US" sz="2000" dirty="0" smtClean="0"/>
                  <a:t>Top of</a:t>
                </a:r>
              </a:p>
              <a:p>
                <a:pPr>
                  <a:lnSpc>
                    <a:spcPct val="80000"/>
                  </a:lnSpc>
                </a:pPr>
                <a:r>
                  <a:rPr lang="en-US" sz="2000" dirty="0" smtClean="0"/>
                  <a:t>Stack</a:t>
                </a:r>
                <a:r>
                  <a:rPr lang="en-US" sz="2000" dirty="0" smtClean="0">
                    <a:sym typeface="Wingdings"/>
                  </a:rPr>
                  <a:t></a:t>
                </a:r>
                <a:endParaRPr lang="en-US" sz="2000" dirty="0"/>
              </a:p>
            </p:txBody>
          </p:sp>
          <p:cxnSp>
            <p:nvCxnSpPr>
              <p:cNvPr id="108" name="Straight Connector 107"/>
              <p:cNvCxnSpPr/>
              <p:nvPr/>
            </p:nvCxnSpPr>
            <p:spPr>
              <a:xfrm flipH="1">
                <a:off x="1447792" y="4657739"/>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880533" y="4804846"/>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880533" y="3687246"/>
                <a:ext cx="0" cy="1117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a:off x="880533" y="3704180"/>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nvGrpSpPr>
              <p:cNvPr id="112" name="Group 111"/>
              <p:cNvGrpSpPr/>
              <p:nvPr/>
            </p:nvGrpSpPr>
            <p:grpSpPr>
              <a:xfrm>
                <a:off x="2980343" y="3678773"/>
                <a:ext cx="578006" cy="1117600"/>
                <a:chOff x="880533" y="3039533"/>
                <a:chExt cx="578006" cy="1117600"/>
              </a:xfrm>
            </p:grpSpPr>
            <p:cxnSp>
              <p:nvCxnSpPr>
                <p:cNvPr id="113" name="Straight Connector 112"/>
                <p:cNvCxnSpPr/>
                <p:nvPr/>
              </p:nvCxnSpPr>
              <p:spPr>
                <a:xfrm flipH="1">
                  <a:off x="1447792" y="4018493"/>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880533" y="4157133"/>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880533" y="3039533"/>
                  <a:ext cx="0" cy="111760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880533" y="3056467"/>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117" name="Straight Connector 116"/>
              <p:cNvCxnSpPr/>
              <p:nvPr/>
            </p:nvCxnSpPr>
            <p:spPr>
              <a:xfrm flipH="1">
                <a:off x="5654727" y="4649260"/>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5087468" y="4787900"/>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5087468" y="3018341"/>
                <a:ext cx="0" cy="1769559"/>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0" name="Straight Arrow Connector 119"/>
              <p:cNvCxnSpPr/>
              <p:nvPr/>
            </p:nvCxnSpPr>
            <p:spPr>
              <a:xfrm>
                <a:off x="5087468" y="3018341"/>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7747222" y="4640787"/>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7179963" y="4779427"/>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7179963" y="3018341"/>
                <a:ext cx="0" cy="176108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4" name="Straight Arrow Connector 123"/>
              <p:cNvCxnSpPr/>
              <p:nvPr/>
            </p:nvCxnSpPr>
            <p:spPr>
              <a:xfrm>
                <a:off x="7179963" y="301833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p:nvPr/>
            </p:nvCxnSpPr>
            <p:spPr>
              <a:xfrm>
                <a:off x="3344379" y="3687240"/>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p:cNvCxnSpPr/>
              <p:nvPr/>
            </p:nvCxnSpPr>
            <p:spPr>
              <a:xfrm>
                <a:off x="7535550" y="3458640"/>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7" name="Straight Arrow Connector 126"/>
              <p:cNvCxnSpPr/>
              <p:nvPr/>
            </p:nvCxnSpPr>
            <p:spPr>
              <a:xfrm>
                <a:off x="5435722" y="3687234"/>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p:nvPr/>
            </p:nvCxnSpPr>
            <p:spPr>
              <a:xfrm>
                <a:off x="7975816" y="3687228"/>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143918" y="5025060"/>
                <a:ext cx="1097125" cy="400110"/>
              </a:xfrm>
              <a:prstGeom prst="rect">
                <a:avLst/>
              </a:prstGeom>
              <a:noFill/>
            </p:spPr>
            <p:txBody>
              <a:bodyPr wrap="none" rtlCol="0">
                <a:spAutoFit/>
              </a:bodyPr>
              <a:lstStyle/>
              <a:p>
                <a:r>
                  <a:rPr lang="en-US" sz="2000" b="1" dirty="0" smtClean="0"/>
                  <a:t>Memory</a:t>
                </a:r>
                <a:endParaRPr lang="en-US" sz="2000" b="1" dirty="0"/>
              </a:p>
            </p:txBody>
          </p:sp>
          <p:grpSp>
            <p:nvGrpSpPr>
              <p:cNvPr id="130" name="Group 129"/>
              <p:cNvGrpSpPr/>
              <p:nvPr/>
            </p:nvGrpSpPr>
            <p:grpSpPr>
              <a:xfrm>
                <a:off x="3543363" y="3949712"/>
                <a:ext cx="469837" cy="1759382"/>
                <a:chOff x="3543363" y="3327400"/>
                <a:chExt cx="469837" cy="1759382"/>
              </a:xfrm>
            </p:grpSpPr>
            <p:cxnSp>
              <p:nvCxnSpPr>
                <p:cNvPr id="131" name="Straight Connector 130"/>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36" name="Group 135"/>
              <p:cNvGrpSpPr/>
              <p:nvPr/>
            </p:nvGrpSpPr>
            <p:grpSpPr>
              <a:xfrm>
                <a:off x="5643173" y="3949706"/>
                <a:ext cx="469837" cy="1759382"/>
                <a:chOff x="3543363" y="3327400"/>
                <a:chExt cx="469837" cy="1759382"/>
              </a:xfrm>
            </p:grpSpPr>
            <p:cxnSp>
              <p:nvCxnSpPr>
                <p:cNvPr id="137" name="Straight Connector 136"/>
                <p:cNvCxnSpPr/>
                <p:nvPr/>
              </p:nvCxnSpPr>
              <p:spPr>
                <a:xfrm flipV="1">
                  <a:off x="3543363" y="4495885"/>
                  <a:ext cx="4238" cy="590897"/>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543363" y="4495885"/>
                  <a:ext cx="46983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V="1">
                  <a:off x="4013200" y="3327400"/>
                  <a:ext cx="0" cy="116848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flipH="1">
                  <a:off x="3768504" y="3327400"/>
                  <a:ext cx="24469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p:nvPr/>
              </p:nvCxnSpPr>
              <p:spPr>
                <a:xfrm>
                  <a:off x="3768504" y="3327400"/>
                  <a:ext cx="6" cy="32174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grpSp>
          <p:sp>
            <p:nvSpPr>
              <p:cNvPr id="142" name="TextBox 141"/>
              <p:cNvSpPr txBox="1"/>
              <p:nvPr/>
            </p:nvSpPr>
            <p:spPr>
              <a:xfrm>
                <a:off x="296070" y="1629851"/>
                <a:ext cx="2068320" cy="707886"/>
              </a:xfrm>
              <a:prstGeom prst="rect">
                <a:avLst/>
              </a:prstGeom>
              <a:noFill/>
            </p:spPr>
            <p:txBody>
              <a:bodyPr wrap="none" rtlCol="0">
                <a:spAutoFit/>
              </a:bodyPr>
              <a:lstStyle/>
              <a:p>
                <a:pPr algn="ctr"/>
                <a:r>
                  <a:rPr lang="en-US" sz="2000" dirty="0" smtClean="0"/>
                  <a:t>0-address</a:t>
                </a:r>
              </a:p>
              <a:p>
                <a:r>
                  <a:rPr lang="en-US" sz="2000" dirty="0" smtClean="0"/>
                  <a:t>Stack architecture</a:t>
                </a:r>
                <a:endParaRPr lang="en-US" sz="2000" dirty="0"/>
              </a:p>
            </p:txBody>
          </p:sp>
          <p:sp>
            <p:nvSpPr>
              <p:cNvPr id="143" name="TextBox 142"/>
              <p:cNvSpPr txBox="1"/>
              <p:nvPr/>
            </p:nvSpPr>
            <p:spPr>
              <a:xfrm>
                <a:off x="2670137" y="1629845"/>
                <a:ext cx="1518364" cy="707886"/>
              </a:xfrm>
              <a:prstGeom prst="rect">
                <a:avLst/>
              </a:prstGeom>
              <a:noFill/>
            </p:spPr>
            <p:txBody>
              <a:bodyPr wrap="none" rtlCol="0">
                <a:spAutoFit/>
              </a:bodyPr>
              <a:lstStyle/>
              <a:p>
                <a:pPr algn="ctr"/>
                <a:r>
                  <a:rPr lang="en-US" sz="2000" dirty="0" smtClean="0"/>
                  <a:t>1-address</a:t>
                </a:r>
              </a:p>
              <a:p>
                <a:pPr algn="ctr"/>
                <a:r>
                  <a:rPr lang="en-US" sz="2000" dirty="0" smtClean="0"/>
                  <a:t>Accumulator</a:t>
                </a:r>
                <a:endParaRPr lang="en-US" sz="2000" dirty="0"/>
              </a:p>
            </p:txBody>
          </p:sp>
          <p:sp>
            <p:nvSpPr>
              <p:cNvPr id="146" name="TextBox 145"/>
              <p:cNvSpPr txBox="1"/>
              <p:nvPr/>
            </p:nvSpPr>
            <p:spPr>
              <a:xfrm>
                <a:off x="1075282" y="2959106"/>
                <a:ext cx="736324" cy="400110"/>
              </a:xfrm>
              <a:prstGeom prst="rect">
                <a:avLst/>
              </a:prstGeom>
              <a:noFill/>
            </p:spPr>
            <p:txBody>
              <a:bodyPr wrap="none" rtlCol="0">
                <a:spAutoFit/>
              </a:bodyPr>
              <a:lstStyle/>
              <a:p>
                <a:r>
                  <a:rPr lang="en-US" sz="2000" dirty="0" smtClean="0"/>
                  <a:t>Stack</a:t>
                </a:r>
                <a:endParaRPr lang="en-US" sz="2000" dirty="0"/>
              </a:p>
            </p:txBody>
          </p:sp>
          <p:sp>
            <p:nvSpPr>
              <p:cNvPr id="147" name="TextBox 146"/>
              <p:cNvSpPr txBox="1"/>
              <p:nvPr/>
            </p:nvSpPr>
            <p:spPr>
              <a:xfrm>
                <a:off x="3090421" y="3086105"/>
                <a:ext cx="1024448" cy="598870"/>
              </a:xfrm>
              <a:prstGeom prst="rect">
                <a:avLst/>
              </a:prstGeom>
              <a:noFill/>
            </p:spPr>
            <p:txBody>
              <a:bodyPr wrap="square" rtlCol="0">
                <a:spAutoFit/>
              </a:bodyPr>
              <a:lstStyle/>
              <a:p>
                <a:pPr>
                  <a:lnSpc>
                    <a:spcPct val="70000"/>
                  </a:lnSpc>
                </a:pPr>
                <a:r>
                  <a:rPr lang="en-US" sz="2000" dirty="0" err="1" smtClean="0"/>
                  <a:t>Accum-ulator</a:t>
                </a:r>
                <a:endParaRPr lang="en-US" sz="2000" dirty="0"/>
              </a:p>
            </p:txBody>
          </p:sp>
          <p:sp>
            <p:nvSpPr>
              <p:cNvPr id="148" name="TextBox 147"/>
              <p:cNvSpPr txBox="1"/>
              <p:nvPr/>
            </p:nvSpPr>
            <p:spPr>
              <a:xfrm>
                <a:off x="5131436" y="2451074"/>
                <a:ext cx="1113395" cy="352277"/>
              </a:xfrm>
              <a:prstGeom prst="rect">
                <a:avLst/>
              </a:prstGeom>
              <a:noFill/>
            </p:spPr>
            <p:txBody>
              <a:bodyPr wrap="square" rtlCol="0">
                <a:spAutoFit/>
              </a:bodyPr>
              <a:lstStyle/>
              <a:p>
                <a:pPr>
                  <a:lnSpc>
                    <a:spcPct val="70000"/>
                  </a:lnSpc>
                </a:pPr>
                <a:r>
                  <a:rPr lang="en-US" sz="2000" dirty="0" err="1" smtClean="0"/>
                  <a:t>Reg</a:t>
                </a:r>
                <a:r>
                  <a:rPr lang="en-US" sz="2000" dirty="0" smtClean="0"/>
                  <a:t> file</a:t>
                </a:r>
                <a:endParaRPr lang="en-US" sz="2000" dirty="0"/>
              </a:p>
            </p:txBody>
          </p:sp>
          <p:sp>
            <p:nvSpPr>
              <p:cNvPr id="149" name="TextBox 148"/>
              <p:cNvSpPr txBox="1"/>
              <p:nvPr/>
            </p:nvSpPr>
            <p:spPr>
              <a:xfrm>
                <a:off x="7236608" y="2451067"/>
                <a:ext cx="1157045" cy="352277"/>
              </a:xfrm>
              <a:prstGeom prst="rect">
                <a:avLst/>
              </a:prstGeom>
              <a:noFill/>
            </p:spPr>
            <p:txBody>
              <a:bodyPr wrap="square" rtlCol="0">
                <a:spAutoFit/>
              </a:bodyPr>
              <a:lstStyle/>
              <a:p>
                <a:pPr>
                  <a:lnSpc>
                    <a:spcPct val="70000"/>
                  </a:lnSpc>
                </a:pPr>
                <a:r>
                  <a:rPr lang="en-US" sz="2000" dirty="0" err="1" smtClean="0"/>
                  <a:t>Reg</a:t>
                </a:r>
                <a:r>
                  <a:rPr lang="en-US" sz="2000" dirty="0" smtClean="0"/>
                  <a:t> file</a:t>
                </a:r>
                <a:endParaRPr lang="en-US" sz="2000" dirty="0"/>
              </a:p>
            </p:txBody>
          </p:sp>
          <p:grpSp>
            <p:nvGrpSpPr>
              <p:cNvPr id="151" name="Group 150"/>
              <p:cNvGrpSpPr/>
              <p:nvPr/>
            </p:nvGrpSpPr>
            <p:grpSpPr>
              <a:xfrm>
                <a:off x="1773743" y="3039501"/>
                <a:ext cx="862849" cy="3036800"/>
                <a:chOff x="1773743" y="2722001"/>
                <a:chExt cx="862849" cy="3036800"/>
              </a:xfrm>
            </p:grpSpPr>
            <p:grpSp>
              <p:nvGrpSpPr>
                <p:cNvPr id="152" name="Group 151"/>
                <p:cNvGrpSpPr/>
                <p:nvPr/>
              </p:nvGrpSpPr>
              <p:grpSpPr>
                <a:xfrm>
                  <a:off x="1794909" y="3141140"/>
                  <a:ext cx="385258" cy="2256412"/>
                  <a:chOff x="1794909" y="3141140"/>
                  <a:chExt cx="385258" cy="2256412"/>
                </a:xfrm>
              </p:grpSpPr>
              <p:cxnSp>
                <p:nvCxnSpPr>
                  <p:cNvPr id="155" name="Straight Arrow Connector 154"/>
                  <p:cNvCxnSpPr/>
                  <p:nvPr/>
                </p:nvCxnSpPr>
                <p:spPr>
                  <a:xfrm flipH="1">
                    <a:off x="1811606" y="3141140"/>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6" name="Straight Arrow Connector 155"/>
                  <p:cNvCxnSpPr/>
                  <p:nvPr/>
                </p:nvCxnSpPr>
                <p:spPr>
                  <a:xfrm flipH="1">
                    <a:off x="1794909" y="5396808"/>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2163470" y="3141146"/>
                    <a:ext cx="0" cy="2256406"/>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53" name="TextBox 152"/>
                <p:cNvSpPr txBox="1"/>
                <p:nvPr/>
              </p:nvSpPr>
              <p:spPr>
                <a:xfrm>
                  <a:off x="1773743" y="2722001"/>
                  <a:ext cx="862849" cy="369332"/>
                </a:xfrm>
                <a:prstGeom prst="rect">
                  <a:avLst/>
                </a:prstGeom>
                <a:noFill/>
              </p:spPr>
              <p:txBody>
                <a:bodyPr wrap="none" rtlCol="0">
                  <a:spAutoFit/>
                </a:bodyPr>
                <a:lstStyle/>
                <a:p>
                  <a:r>
                    <a:rPr lang="en-US" dirty="0" smtClean="0">
                      <a:solidFill>
                        <a:srgbClr val="FF0000"/>
                      </a:solidFill>
                      <a:sym typeface="Wingdings"/>
                    </a:rPr>
                    <a:t>Push</a:t>
                  </a:r>
                  <a:endParaRPr lang="en-US" dirty="0">
                    <a:solidFill>
                      <a:srgbClr val="FF0000"/>
                    </a:solidFill>
                  </a:endParaRPr>
                </a:p>
              </p:txBody>
            </p:sp>
            <p:sp>
              <p:nvSpPr>
                <p:cNvPr id="154" name="TextBox 153"/>
                <p:cNvSpPr txBox="1"/>
                <p:nvPr/>
              </p:nvSpPr>
              <p:spPr>
                <a:xfrm>
                  <a:off x="1784344" y="5389469"/>
                  <a:ext cx="773018" cy="369332"/>
                </a:xfrm>
                <a:prstGeom prst="rect">
                  <a:avLst/>
                </a:prstGeom>
                <a:noFill/>
              </p:spPr>
              <p:txBody>
                <a:bodyPr wrap="none" rtlCol="0">
                  <a:spAutoFit/>
                </a:bodyPr>
                <a:lstStyle/>
                <a:p>
                  <a:r>
                    <a:rPr lang="en-US" dirty="0" smtClean="0">
                      <a:solidFill>
                        <a:srgbClr val="FF0000"/>
                      </a:solidFill>
                      <a:sym typeface="Wingdings"/>
                    </a:rPr>
                    <a:t>Pop</a:t>
                  </a:r>
                  <a:endParaRPr lang="en-US" dirty="0">
                    <a:solidFill>
                      <a:srgbClr val="FF0000"/>
                    </a:solidFill>
                  </a:endParaRPr>
                </a:p>
              </p:txBody>
            </p:sp>
          </p:grpSp>
          <p:grpSp>
            <p:nvGrpSpPr>
              <p:cNvPr id="158" name="Group 157"/>
              <p:cNvGrpSpPr/>
              <p:nvPr/>
            </p:nvGrpSpPr>
            <p:grpSpPr>
              <a:xfrm>
                <a:off x="8066774" y="2836624"/>
                <a:ext cx="915440" cy="3269260"/>
                <a:chOff x="8066774" y="2519124"/>
                <a:chExt cx="915440" cy="3269260"/>
              </a:xfrm>
            </p:grpSpPr>
            <p:grpSp>
              <p:nvGrpSpPr>
                <p:cNvPr id="159" name="Group 158"/>
                <p:cNvGrpSpPr/>
                <p:nvPr/>
              </p:nvGrpSpPr>
              <p:grpSpPr>
                <a:xfrm>
                  <a:off x="8088103" y="2921023"/>
                  <a:ext cx="408670" cy="2476535"/>
                  <a:chOff x="8088103" y="2921023"/>
                  <a:chExt cx="408670" cy="2476535"/>
                </a:xfrm>
              </p:grpSpPr>
              <p:cxnSp>
                <p:nvCxnSpPr>
                  <p:cNvPr id="162" name="Straight Arrow Connector 161"/>
                  <p:cNvCxnSpPr/>
                  <p:nvPr/>
                </p:nvCxnSpPr>
                <p:spPr>
                  <a:xfrm flipH="1">
                    <a:off x="8128212" y="2921023"/>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flipH="1">
                    <a:off x="8088103" y="5391588"/>
                    <a:ext cx="408670" cy="5970"/>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8496773" y="2921029"/>
                    <a:ext cx="0" cy="247652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60" name="TextBox 159"/>
                <p:cNvSpPr txBox="1"/>
                <p:nvPr/>
              </p:nvSpPr>
              <p:spPr>
                <a:xfrm>
                  <a:off x="8066774" y="2519124"/>
                  <a:ext cx="861384" cy="369332"/>
                </a:xfrm>
                <a:prstGeom prst="rect">
                  <a:avLst/>
                </a:prstGeom>
                <a:noFill/>
              </p:spPr>
              <p:txBody>
                <a:bodyPr wrap="none" rtlCol="0">
                  <a:spAutoFit/>
                </a:bodyPr>
                <a:lstStyle/>
                <a:p>
                  <a:r>
                    <a:rPr lang="en-US" dirty="0" smtClean="0">
                      <a:solidFill>
                        <a:srgbClr val="FF0000"/>
                      </a:solidFill>
                      <a:sym typeface="Wingdings"/>
                    </a:rPr>
                    <a:t>Load</a:t>
                  </a:r>
                  <a:endParaRPr lang="en-US" dirty="0">
                    <a:solidFill>
                      <a:srgbClr val="FF0000"/>
                    </a:solidFill>
                  </a:endParaRPr>
                </a:p>
              </p:txBody>
            </p:sp>
            <p:sp>
              <p:nvSpPr>
                <p:cNvPr id="161" name="TextBox 160"/>
                <p:cNvSpPr txBox="1"/>
                <p:nvPr/>
              </p:nvSpPr>
              <p:spPr>
                <a:xfrm>
                  <a:off x="8071012" y="5419052"/>
                  <a:ext cx="911202" cy="369332"/>
                </a:xfrm>
                <a:prstGeom prst="rect">
                  <a:avLst/>
                </a:prstGeom>
                <a:noFill/>
              </p:spPr>
              <p:txBody>
                <a:bodyPr wrap="none" rtlCol="0">
                  <a:spAutoFit/>
                </a:bodyPr>
                <a:lstStyle/>
                <a:p>
                  <a:r>
                    <a:rPr lang="en-US" dirty="0" smtClean="0">
                      <a:solidFill>
                        <a:srgbClr val="FF0000"/>
                      </a:solidFill>
                      <a:sym typeface="Wingdings"/>
                    </a:rPr>
                    <a:t>Store</a:t>
                  </a:r>
                  <a:endParaRPr lang="en-US" dirty="0">
                    <a:solidFill>
                      <a:srgbClr val="FF0000"/>
                    </a:solidFill>
                  </a:endParaRPr>
                </a:p>
              </p:txBody>
            </p:sp>
          </p:grpSp>
        </p:grpSp>
      </p:grpSp>
      <p:sp>
        <p:nvSpPr>
          <p:cNvPr id="2" name="Rounded Rectangle 1"/>
          <p:cNvSpPr/>
          <p:nvPr/>
        </p:nvSpPr>
        <p:spPr bwMode="auto">
          <a:xfrm>
            <a:off x="2920242" y="2003521"/>
            <a:ext cx="3315966" cy="4854479"/>
          </a:xfrm>
          <a:prstGeom prst="roundRect">
            <a:avLst/>
          </a:prstGeom>
          <a:solidFill>
            <a:srgbClr val="B3B3B3">
              <a:alpha val="89804"/>
            </a:srgb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94653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Sources of operands</a:t>
            </a:r>
            <a:endParaRPr lang="en-US" dirty="0"/>
          </a:p>
        </p:txBody>
      </p:sp>
      <p:sp>
        <p:nvSpPr>
          <p:cNvPr id="6" name="Content Placeholder 5"/>
          <p:cNvSpPr>
            <a:spLocks noGrp="1"/>
          </p:cNvSpPr>
          <p:nvPr>
            <p:ph idx="1"/>
          </p:nvPr>
        </p:nvSpPr>
        <p:spPr>
          <a:xfrm>
            <a:off x="486830" y="1171186"/>
            <a:ext cx="8492070" cy="4924814"/>
          </a:xfrm>
        </p:spPr>
        <p:txBody>
          <a:bodyPr/>
          <a:lstStyle/>
          <a:p>
            <a:pPr>
              <a:lnSpc>
                <a:spcPct val="90000"/>
              </a:lnSpc>
            </a:pPr>
            <a:r>
              <a:rPr lang="en-US" dirty="0" smtClean="0"/>
              <a:t>Immediate operand – the field in the instruction bit string contains the actual bit string of the operand (the operand value)</a:t>
            </a:r>
          </a:p>
          <a:p>
            <a:pPr lvl="1">
              <a:lnSpc>
                <a:spcPct val="90000"/>
              </a:lnSpc>
            </a:pPr>
            <a:r>
              <a:rPr lang="en-US" dirty="0" smtClean="0"/>
              <a:t>Called “immediate” because there is immediate access to the operand value for execution</a:t>
            </a:r>
          </a:p>
          <a:p>
            <a:pPr>
              <a:lnSpc>
                <a:spcPct val="90000"/>
              </a:lnSpc>
            </a:pPr>
            <a:r>
              <a:rPr lang="en-US" dirty="0" smtClean="0"/>
              <a:t>Register – pointed to by an instruction field</a:t>
            </a:r>
          </a:p>
          <a:p>
            <a:pPr>
              <a:lnSpc>
                <a:spcPct val="90000"/>
              </a:lnSpc>
            </a:pPr>
            <a:r>
              <a:rPr lang="en-US" dirty="0" smtClean="0"/>
              <a:t>Memory – a memory address is, typically, too many bits to fit within a field within an instr.</a:t>
            </a:r>
          </a:p>
          <a:p>
            <a:pPr lvl="1">
              <a:lnSpc>
                <a:spcPct val="90000"/>
              </a:lnSpc>
            </a:pPr>
            <a:r>
              <a:rPr lang="en-US" dirty="0" smtClean="0"/>
              <a:t>Pointer to in-memory operand will be computed</a:t>
            </a:r>
          </a:p>
          <a:p>
            <a:pPr lvl="1">
              <a:lnSpc>
                <a:spcPct val="90000"/>
              </a:lnSpc>
            </a:pPr>
            <a:r>
              <a:rPr lang="en-US" dirty="0" smtClean="0">
                <a:solidFill>
                  <a:srgbClr val="0432FF"/>
                </a:solidFill>
              </a:rPr>
              <a:t>Memory is slow these days, so we source operands from memory only when we must</a:t>
            </a:r>
            <a:endParaRPr lang="en-US" dirty="0">
              <a:solidFill>
                <a:srgbClr val="0432FF"/>
              </a:solidFill>
            </a:endParaRPr>
          </a:p>
        </p:txBody>
      </p:sp>
      <p:sp>
        <p:nvSpPr>
          <p:cNvPr id="3" name="Date Placeholder 2"/>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57EC3C6A-BBE0-B94A-B791-E44AA6B2DA5B}" type="slidenum">
              <a:rPr lang="en-US" smtClean="0"/>
              <a:pPr/>
              <a:t>17</a:t>
            </a:fld>
            <a:endParaRPr lang="en-US"/>
          </a:p>
        </p:txBody>
      </p:sp>
    </p:spTree>
    <p:extLst>
      <p:ext uri="{BB962C8B-B14F-4D97-AF65-F5344CB8AC3E}">
        <p14:creationId xmlns:p14="http://schemas.microsoft.com/office/powerpoint/2010/main" val="13362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657170" cy="745196"/>
          </a:xfrm>
        </p:spPr>
        <p:txBody>
          <a:bodyPr/>
          <a:lstStyle/>
          <a:p>
            <a:r>
              <a:rPr lang="en-US" sz="3600" dirty="0" smtClean="0"/>
              <a:t>Example operand addressing modes (Fig. 7.6)</a:t>
            </a:r>
            <a:endParaRPr lang="en-US" sz="3600" dirty="0"/>
          </a:p>
        </p:txBody>
      </p:sp>
      <p:pic>
        <p:nvPicPr>
          <p:cNvPr id="6" name="Content Placeholder 5" descr="figure-7.6.jpeg"/>
          <p:cNvPicPr>
            <a:picLocks noGrp="1" noChangeAspect="1"/>
          </p:cNvPicPr>
          <p:nvPr>
            <p:ph idx="1"/>
          </p:nvPr>
        </p:nvPicPr>
        <p:blipFill rotWithShape="1">
          <a:blip r:embed="rId3">
            <a:extLst>
              <a:ext uri="{28A0092B-C50C-407E-A947-70E740481C1C}">
                <a14:useLocalDpi xmlns:a14="http://schemas.microsoft.com/office/drawing/2010/main" val="0"/>
              </a:ext>
            </a:extLst>
          </a:blip>
          <a:srcRect t="1897" b="18396"/>
          <a:stretch/>
        </p:blipFill>
        <p:spPr>
          <a:xfrm>
            <a:off x="760058" y="1130300"/>
            <a:ext cx="7623884" cy="5740399"/>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18</a:t>
            </a:fld>
            <a:endParaRPr lang="en-US"/>
          </a:p>
        </p:txBody>
      </p:sp>
    </p:spTree>
    <p:extLst>
      <p:ext uri="{BB962C8B-B14F-4D97-AF65-F5344CB8AC3E}">
        <p14:creationId xmlns:p14="http://schemas.microsoft.com/office/powerpoint/2010/main" val="17382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Von Neumann bottleneck</a:t>
            </a:r>
            <a:endParaRPr lang="en-US" dirty="0"/>
          </a:p>
        </p:txBody>
      </p:sp>
      <p:sp>
        <p:nvSpPr>
          <p:cNvPr id="3" name="Content Placeholder 2"/>
          <p:cNvSpPr>
            <a:spLocks noGrp="1"/>
          </p:cNvSpPr>
          <p:nvPr>
            <p:ph idx="1"/>
          </p:nvPr>
        </p:nvSpPr>
        <p:spPr>
          <a:xfrm>
            <a:off x="486830" y="1052314"/>
            <a:ext cx="8247965" cy="4924814"/>
          </a:xfrm>
        </p:spPr>
        <p:txBody>
          <a:bodyPr/>
          <a:lstStyle/>
          <a:p>
            <a:r>
              <a:rPr lang="en-US" dirty="0" smtClean="0">
                <a:solidFill>
                  <a:srgbClr val="0432FF"/>
                </a:solidFill>
              </a:rPr>
              <a:t>Today</a:t>
            </a:r>
            <a:r>
              <a:rPr lang="en-US" dirty="0" smtClean="0"/>
              <a:t>, main memory technology (DRAM) is </a:t>
            </a:r>
            <a:r>
              <a:rPr lang="en-US" dirty="0" smtClean="0">
                <a:solidFill>
                  <a:srgbClr val="0432FF"/>
                </a:solidFill>
              </a:rPr>
              <a:t>very slow </a:t>
            </a:r>
            <a:r>
              <a:rPr lang="en-US" dirty="0" smtClean="0"/>
              <a:t>compared to speed of a processor</a:t>
            </a:r>
          </a:p>
          <a:p>
            <a:pPr lvl="1"/>
            <a:r>
              <a:rPr lang="en-US" dirty="0" smtClean="0"/>
              <a:t>Processors consume operands and produce results far faster than current main memory technology can readily </a:t>
            </a:r>
            <a:r>
              <a:rPr lang="en-US" dirty="0" smtClean="0">
                <a:solidFill>
                  <a:srgbClr val="0432FF"/>
                </a:solidFill>
              </a:rPr>
              <a:t>source</a:t>
            </a:r>
            <a:r>
              <a:rPr lang="en-US" dirty="0" smtClean="0"/>
              <a:t> and </a:t>
            </a:r>
            <a:r>
              <a:rPr lang="en-US" dirty="0" smtClean="0">
                <a:solidFill>
                  <a:srgbClr val="0432FF"/>
                </a:solidFill>
              </a:rPr>
              <a:t>sink</a:t>
            </a:r>
            <a:r>
              <a:rPr lang="en-US" dirty="0" smtClean="0"/>
              <a:t> them</a:t>
            </a:r>
          </a:p>
          <a:p>
            <a:r>
              <a:rPr lang="en-US" dirty="0" smtClean="0">
                <a:solidFill>
                  <a:srgbClr val="FF0000"/>
                </a:solidFill>
              </a:rPr>
              <a:t>Time spent accessing memory often dominates the total time to run a program</a:t>
            </a:r>
          </a:p>
          <a:p>
            <a:r>
              <a:rPr lang="en-US" dirty="0" smtClean="0"/>
              <a:t>Architects use the term von </a:t>
            </a:r>
            <a:r>
              <a:rPr lang="en-US" dirty="0" smtClean="0">
                <a:solidFill>
                  <a:srgbClr val="0432FF"/>
                </a:solidFill>
              </a:rPr>
              <a:t>Neumann Bottleneck</a:t>
            </a:r>
            <a:r>
              <a:rPr lang="en-US" dirty="0" smtClean="0"/>
              <a:t> to describe the situation when memory access time (processor waiting) is the majority of the </a:t>
            </a:r>
            <a:r>
              <a:rPr lang="en-US" dirty="0" smtClean="0">
                <a:solidFill>
                  <a:srgbClr val="0432FF"/>
                </a:solidFill>
              </a:rPr>
              <a:t>run time</a:t>
            </a:r>
            <a:endParaRPr lang="en-US" dirty="0">
              <a:solidFill>
                <a:srgbClr val="0432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19</a:t>
            </a:fld>
            <a:endParaRPr lang="en-US"/>
          </a:p>
        </p:txBody>
      </p:sp>
    </p:spTree>
    <p:extLst>
      <p:ext uri="{BB962C8B-B14F-4D97-AF65-F5344CB8AC3E}">
        <p14:creationId xmlns:p14="http://schemas.microsoft.com/office/powerpoint/2010/main" val="126128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for today</a:t>
            </a:r>
            <a:endParaRPr lang="en-US" dirty="0"/>
          </a:p>
        </p:txBody>
      </p:sp>
      <p:sp>
        <p:nvSpPr>
          <p:cNvPr id="3" name="Content Placeholder 2"/>
          <p:cNvSpPr>
            <a:spLocks noGrp="1"/>
          </p:cNvSpPr>
          <p:nvPr>
            <p:ph idx="1"/>
          </p:nvPr>
        </p:nvSpPr>
        <p:spPr/>
        <p:txBody>
          <a:bodyPr/>
          <a:lstStyle/>
          <a:p>
            <a:r>
              <a:rPr lang="en-US" dirty="0" smtClean="0"/>
              <a:t>Finish reading chapter 7</a:t>
            </a:r>
          </a:p>
          <a:p>
            <a:r>
              <a:rPr lang="en-US" dirty="0" smtClean="0"/>
              <a:t>Read chapter 8</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a:t>
            </a:fld>
            <a:endParaRPr lang="en-US"/>
          </a:p>
        </p:txBody>
      </p:sp>
    </p:spTree>
    <p:extLst>
      <p:ext uri="{BB962C8B-B14F-4D97-AF65-F5344CB8AC3E}">
        <p14:creationId xmlns:p14="http://schemas.microsoft.com/office/powerpoint/2010/main" val="426774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tradeoffs for operands</a:t>
            </a:r>
            <a:endParaRPr lang="en-US" dirty="0"/>
          </a:p>
        </p:txBody>
      </p:sp>
      <p:sp>
        <p:nvSpPr>
          <p:cNvPr id="3" name="Content Placeholder 2"/>
          <p:cNvSpPr>
            <a:spLocks noGrp="1"/>
          </p:cNvSpPr>
          <p:nvPr>
            <p:ph idx="1"/>
          </p:nvPr>
        </p:nvSpPr>
        <p:spPr/>
        <p:txBody>
          <a:bodyPr/>
          <a:lstStyle/>
          <a:p>
            <a:r>
              <a:rPr lang="en-US" dirty="0" smtClean="0"/>
              <a:t>Different operand sources and forms have different </a:t>
            </a:r>
          </a:p>
          <a:p>
            <a:pPr lvl="1"/>
            <a:r>
              <a:rPr lang="en-US" dirty="0" smtClean="0"/>
              <a:t>Ease of programming/compiling</a:t>
            </a:r>
          </a:p>
          <a:p>
            <a:pPr lvl="1"/>
            <a:r>
              <a:rPr lang="en-US" dirty="0" smtClean="0"/>
              <a:t>Fewer/more machine instructions</a:t>
            </a:r>
          </a:p>
          <a:p>
            <a:pPr lvl="1"/>
            <a:r>
              <a:rPr lang="en-US" dirty="0" smtClean="0"/>
              <a:t>Smaller/larger machine instructions</a:t>
            </a:r>
          </a:p>
          <a:p>
            <a:pPr lvl="1"/>
            <a:r>
              <a:rPr lang="en-US" dirty="0" smtClean="0"/>
              <a:t>Larger/smaller range of immediate values</a:t>
            </a:r>
          </a:p>
          <a:p>
            <a:pPr lvl="1"/>
            <a:r>
              <a:rPr lang="en-US" dirty="0" smtClean="0"/>
              <a:t>Faster/slower operand fetch</a:t>
            </a:r>
          </a:p>
          <a:p>
            <a:pPr lvl="1"/>
            <a:r>
              <a:rPr lang="en-US" dirty="0" smtClean="0"/>
              <a:t>Larger/smaller processor circuit size</a:t>
            </a:r>
          </a:p>
          <a:p>
            <a:r>
              <a:rPr lang="en-US" dirty="0" smtClean="0"/>
              <a:t>There is not one right answer</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20</a:t>
            </a:fld>
            <a:endParaRPr lang="en-US"/>
          </a:p>
        </p:txBody>
      </p:sp>
    </p:spTree>
    <p:extLst>
      <p:ext uri="{BB962C8B-B14F-4D97-AF65-F5344CB8AC3E}">
        <p14:creationId xmlns:p14="http://schemas.microsoft.com/office/powerpoint/2010/main" val="545376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86830" y="1171186"/>
            <a:ext cx="8466670" cy="4924814"/>
          </a:xfrm>
        </p:spPr>
        <p:txBody>
          <a:bodyPr/>
          <a:lstStyle/>
          <a:p>
            <a:r>
              <a:rPr lang="en-US" dirty="0" smtClean="0"/>
              <a:t>Operand types and addressing are design choices</a:t>
            </a:r>
          </a:p>
          <a:p>
            <a:r>
              <a:rPr lang="en-US" dirty="0" smtClean="0"/>
              <a:t>Immediate operands are constants contained within the instruction</a:t>
            </a:r>
          </a:p>
          <a:p>
            <a:r>
              <a:rPr lang="en-US" dirty="0" smtClean="0"/>
              <a:t>Pointers to registers (smaller) and memory (often too large) are used in instructions</a:t>
            </a:r>
          </a:p>
          <a:p>
            <a:r>
              <a:rPr lang="en-US" dirty="0" smtClean="0"/>
              <a:t>Can obtain operands via indirection</a:t>
            </a:r>
          </a:p>
          <a:p>
            <a:pPr lvl="1"/>
            <a:r>
              <a:rPr lang="en-US" dirty="0" smtClean="0"/>
              <a:t>Register contains an address to memory</a:t>
            </a:r>
          </a:p>
          <a:p>
            <a:pPr lvl="1"/>
            <a:r>
              <a:rPr lang="en-US" dirty="0" smtClean="0"/>
              <a:t>A memory location contains an address to memory</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21</a:t>
            </a:fld>
            <a:endParaRPr lang="en-US"/>
          </a:p>
        </p:txBody>
      </p:sp>
    </p:spTree>
    <p:extLst>
      <p:ext uri="{BB962C8B-B14F-4D97-AF65-F5344CB8AC3E}">
        <p14:creationId xmlns:p14="http://schemas.microsoft.com/office/powerpoint/2010/main" val="685134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3"/>
            <a:ext cx="7620000" cy="2704165"/>
          </a:xfrm>
        </p:spPr>
        <p:txBody>
          <a:bodyPr/>
          <a:lstStyle/>
          <a:p>
            <a:pPr algn="r">
              <a:lnSpc>
                <a:spcPct val="80000"/>
              </a:lnSpc>
            </a:pPr>
            <a:r>
              <a:rPr lang="en-US" sz="2400" dirty="0" smtClean="0"/>
              <a:t>2017.10.06</a:t>
            </a:r>
          </a:p>
          <a:p>
            <a:pPr algn="r">
              <a:lnSpc>
                <a:spcPct val="80000"/>
              </a:lnSpc>
            </a:pPr>
            <a:endParaRPr lang="en-US" sz="2400" dirty="0"/>
          </a:p>
          <a:p>
            <a:pPr algn="r">
              <a:lnSpc>
                <a:spcPct val="80000"/>
              </a:lnSpc>
            </a:pPr>
            <a:endParaRPr lang="en-US" sz="2400" dirty="0" smtClean="0"/>
          </a:p>
          <a:p>
            <a:pPr algn="r">
              <a:lnSpc>
                <a:spcPct val="80000"/>
              </a:lnSpc>
            </a:pPr>
            <a:r>
              <a:rPr lang="en-US" sz="2400" dirty="0" smtClean="0"/>
              <a:t>It’s a small world after all.</a:t>
            </a:r>
          </a:p>
          <a:p>
            <a:pPr algn="r">
              <a:lnSpc>
                <a:spcPct val="80000"/>
              </a:lnSpc>
            </a:pPr>
            <a:r>
              <a:rPr lang="en-US" sz="2400" dirty="0"/>
              <a:t>	</a:t>
            </a:r>
            <a:r>
              <a:rPr lang="en-US" sz="2400" dirty="0" smtClean="0"/>
              <a:t>	– Walt Disney</a:t>
            </a:r>
            <a:endParaRPr lang="en-US" sz="2400" dirty="0"/>
          </a:p>
          <a:p>
            <a:pPr algn="r">
              <a:lnSpc>
                <a:spcPct val="80000"/>
              </a:lnSpc>
            </a:pPr>
            <a:endParaRPr lang="en-US" sz="2400" dirty="0" smtClean="0"/>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22</a:t>
            </a:fld>
            <a:endParaRPr lang="en-US"/>
          </a:p>
        </p:txBody>
      </p:sp>
      <p:sp>
        <p:nvSpPr>
          <p:cNvPr id="6" name="Title 5"/>
          <p:cNvSpPr>
            <a:spLocks noGrp="1"/>
          </p:cNvSpPr>
          <p:nvPr>
            <p:ph type="ctrTitle"/>
          </p:nvPr>
        </p:nvSpPr>
        <p:spPr>
          <a:xfrm>
            <a:off x="447440" y="1443038"/>
            <a:ext cx="8305800" cy="1600200"/>
          </a:xfrm>
        </p:spPr>
        <p:txBody>
          <a:bodyPr/>
          <a:lstStyle/>
          <a:p>
            <a:r>
              <a:rPr lang="en-US" dirty="0" smtClean="0"/>
              <a:t>Lecture 21 – Modes and Microcode </a:t>
            </a:r>
            <a:endParaRPr lang="en-US" dirty="0"/>
          </a:p>
        </p:txBody>
      </p:sp>
    </p:spTree>
    <p:extLst>
      <p:ext uri="{BB962C8B-B14F-4D97-AF65-F5344CB8AC3E}">
        <p14:creationId xmlns:p14="http://schemas.microsoft.com/office/powerpoint/2010/main" val="549273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for today</a:t>
            </a:r>
            <a:endParaRPr lang="en-US" dirty="0"/>
          </a:p>
        </p:txBody>
      </p:sp>
      <p:sp>
        <p:nvSpPr>
          <p:cNvPr id="3" name="Content Placeholder 2"/>
          <p:cNvSpPr>
            <a:spLocks noGrp="1"/>
          </p:cNvSpPr>
          <p:nvPr>
            <p:ph idx="1"/>
          </p:nvPr>
        </p:nvSpPr>
        <p:spPr/>
        <p:txBody>
          <a:bodyPr/>
          <a:lstStyle/>
          <a:p>
            <a:r>
              <a:rPr lang="en-US" dirty="0" smtClean="0"/>
              <a:t>Finish reading chapter 8</a:t>
            </a:r>
          </a:p>
          <a:p>
            <a:r>
              <a:rPr lang="en-US" dirty="0" smtClean="0"/>
              <a:t>Read chapter 10 and 11 about memory</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23</a:t>
            </a:fld>
            <a:endParaRPr lang="en-US"/>
          </a:p>
        </p:txBody>
      </p:sp>
    </p:spTree>
    <p:extLst>
      <p:ext uri="{BB962C8B-B14F-4D97-AF65-F5344CB8AC3E}">
        <p14:creationId xmlns:p14="http://schemas.microsoft.com/office/powerpoint/2010/main" val="17569997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Anouncements</a:t>
            </a:r>
            <a:endParaRPr lang="en-US" dirty="0"/>
          </a:p>
        </p:txBody>
      </p:sp>
      <p:sp>
        <p:nvSpPr>
          <p:cNvPr id="3" name="Content Placeholder 2"/>
          <p:cNvSpPr>
            <a:spLocks noGrp="1"/>
          </p:cNvSpPr>
          <p:nvPr>
            <p:ph idx="1"/>
          </p:nvPr>
        </p:nvSpPr>
        <p:spPr/>
        <p:txBody>
          <a:bodyPr/>
          <a:lstStyle/>
          <a:p>
            <a:r>
              <a:rPr lang="en-US" dirty="0" smtClean="0"/>
              <a:t>This slide intentionally left almost blank </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24</a:t>
            </a:fld>
            <a:endParaRPr lang="en-US"/>
          </a:p>
        </p:txBody>
      </p:sp>
    </p:spTree>
    <p:extLst>
      <p:ext uri="{BB962C8B-B14F-4D97-AF65-F5344CB8AC3E}">
        <p14:creationId xmlns:p14="http://schemas.microsoft.com/office/powerpoint/2010/main" val="184195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Execution modes</a:t>
            </a:r>
            <a:endParaRPr lang="en-US" dirty="0"/>
          </a:p>
        </p:txBody>
      </p:sp>
      <p:sp>
        <p:nvSpPr>
          <p:cNvPr id="3" name="Content Placeholder 2"/>
          <p:cNvSpPr>
            <a:spLocks noGrp="1"/>
          </p:cNvSpPr>
          <p:nvPr>
            <p:ph idx="1"/>
          </p:nvPr>
        </p:nvSpPr>
        <p:spPr/>
        <p:txBody>
          <a:bodyPr/>
          <a:lstStyle/>
          <a:p>
            <a:r>
              <a:rPr lang="en-US" dirty="0" smtClean="0"/>
              <a:t>CPU hardware has several possible modes</a:t>
            </a:r>
          </a:p>
          <a:p>
            <a:r>
              <a:rPr lang="en-US" dirty="0" smtClean="0"/>
              <a:t>At any time, CPU operates in one mode</a:t>
            </a:r>
          </a:p>
          <a:p>
            <a:r>
              <a:rPr lang="en-US" dirty="0" smtClean="0"/>
              <a:t>Mode sets various parameters, including, but not limited to</a:t>
            </a:r>
          </a:p>
          <a:p>
            <a:pPr lvl="1"/>
            <a:r>
              <a:rPr lang="en-US" dirty="0" smtClean="0"/>
              <a:t>Privilege level</a:t>
            </a:r>
          </a:p>
          <a:p>
            <a:pPr lvl="1"/>
            <a:r>
              <a:rPr lang="en-US" dirty="0" smtClean="0"/>
              <a:t>Which instructions of the ISA are valid</a:t>
            </a:r>
          </a:p>
          <a:p>
            <a:pPr lvl="1"/>
            <a:r>
              <a:rPr lang="en-US" dirty="0" smtClean="0"/>
              <a:t>Which addresses are valid</a:t>
            </a:r>
          </a:p>
          <a:p>
            <a:pPr lvl="1"/>
            <a:r>
              <a:rPr lang="en-US" dirty="0" smtClean="0"/>
              <a:t>Size </a:t>
            </a:r>
            <a:r>
              <a:rPr lang="en-US" dirty="0"/>
              <a:t>of data </a:t>
            </a:r>
            <a:r>
              <a:rPr lang="en-US" dirty="0" smtClean="0"/>
              <a:t>items</a:t>
            </a:r>
          </a:p>
          <a:p>
            <a:pPr lvl="1"/>
            <a:r>
              <a:rPr lang="en-US" dirty="0" smtClean="0"/>
              <a:t>Backward compatibility with earlier </a:t>
            </a:r>
            <a:r>
              <a:rPr lang="en-US" dirty="0" err="1" smtClean="0"/>
              <a:t>ISAs</a:t>
            </a:r>
            <a:endParaRPr lang="en-US" dirty="0"/>
          </a:p>
          <a:p>
            <a:pPr lvl="1"/>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25</a:t>
            </a:fld>
            <a:endParaRPr lang="en-US"/>
          </a:p>
        </p:txBody>
      </p:sp>
    </p:spTree>
    <p:extLst>
      <p:ext uri="{BB962C8B-B14F-4D97-AF65-F5344CB8AC3E}">
        <p14:creationId xmlns:p14="http://schemas.microsoft.com/office/powerpoint/2010/main" val="1476879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think about modes</a:t>
            </a:r>
            <a:endParaRPr lang="en-US" dirty="0"/>
          </a:p>
        </p:txBody>
      </p:sp>
      <p:sp>
        <p:nvSpPr>
          <p:cNvPr id="3" name="Content Placeholder 2"/>
          <p:cNvSpPr>
            <a:spLocks noGrp="1"/>
          </p:cNvSpPr>
          <p:nvPr>
            <p:ph idx="1"/>
          </p:nvPr>
        </p:nvSpPr>
        <p:spPr/>
        <p:txBody>
          <a:bodyPr/>
          <a:lstStyle/>
          <a:p>
            <a:r>
              <a:rPr lang="en-US" dirty="0" smtClean="0"/>
              <a:t>Imagine different CPUs inside a given CPU</a:t>
            </a:r>
          </a:p>
          <a:p>
            <a:r>
              <a:rPr lang="en-US" dirty="0" smtClean="0"/>
              <a:t>Mode selects which CPU is currently in use</a:t>
            </a:r>
          </a:p>
          <a:p>
            <a:r>
              <a:rPr lang="en-US" dirty="0" smtClean="0"/>
              <a:t>Two modes may have different</a:t>
            </a:r>
          </a:p>
          <a:p>
            <a:pPr lvl="1"/>
            <a:r>
              <a:rPr lang="en-US" dirty="0" smtClean="0"/>
              <a:t>Numbers of registers</a:t>
            </a:r>
          </a:p>
          <a:p>
            <a:pPr lvl="1"/>
            <a:r>
              <a:rPr lang="en-US" dirty="0" smtClean="0"/>
              <a:t>Register size</a:t>
            </a:r>
          </a:p>
          <a:p>
            <a:pPr lvl="1"/>
            <a:r>
              <a:rPr lang="en-US" dirty="0" smtClean="0"/>
              <a:t>Instruction sets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26</a:t>
            </a:fld>
            <a:endParaRPr lang="en-US"/>
          </a:p>
        </p:txBody>
      </p:sp>
    </p:spTree>
    <p:extLst>
      <p:ext uri="{BB962C8B-B14F-4D97-AF65-F5344CB8AC3E}">
        <p14:creationId xmlns:p14="http://schemas.microsoft.com/office/powerpoint/2010/main" val="129406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change between modes</a:t>
            </a:r>
            <a:endParaRPr lang="en-US" dirty="0"/>
          </a:p>
        </p:txBody>
      </p:sp>
      <p:sp>
        <p:nvSpPr>
          <p:cNvPr id="3" name="Content Placeholder 2"/>
          <p:cNvSpPr>
            <a:spLocks noGrp="1"/>
          </p:cNvSpPr>
          <p:nvPr>
            <p:ph idx="1"/>
          </p:nvPr>
        </p:nvSpPr>
        <p:spPr/>
        <p:txBody>
          <a:bodyPr/>
          <a:lstStyle/>
          <a:p>
            <a:r>
              <a:rPr lang="en-US" dirty="0" smtClean="0"/>
              <a:t>Automatic change (hardware does its thing)</a:t>
            </a:r>
          </a:p>
          <a:p>
            <a:pPr lvl="1"/>
            <a:r>
              <a:rPr lang="en-US" dirty="0" smtClean="0"/>
              <a:t>Initiated by hardware:  example, an </a:t>
            </a:r>
            <a:r>
              <a:rPr lang="en-US" dirty="0" err="1" smtClean="0"/>
              <a:t>Input/Output</a:t>
            </a:r>
            <a:r>
              <a:rPr lang="en-US" dirty="0" smtClean="0"/>
              <a:t> (I/O) device needs service</a:t>
            </a:r>
          </a:p>
          <a:p>
            <a:pPr lvl="1"/>
            <a:r>
              <a:rPr lang="en-US" dirty="0" smtClean="0"/>
              <a:t>Prior to changing mode, operating system (OS) specifies the new mode</a:t>
            </a:r>
          </a:p>
          <a:p>
            <a:r>
              <a:rPr lang="en-US" dirty="0" smtClean="0"/>
              <a:t>“Manual” change (under program control)</a:t>
            </a:r>
          </a:p>
          <a:p>
            <a:pPr lvl="1"/>
            <a:r>
              <a:rPr lang="en-US" dirty="0" smtClean="0"/>
              <a:t>Initiated by software, typically the OS</a:t>
            </a:r>
          </a:p>
          <a:p>
            <a:pPr lvl="1"/>
            <a:r>
              <a:rPr lang="en-US" dirty="0" smtClean="0"/>
              <a:t>Typical example, application program calls an OS function</a:t>
            </a:r>
          </a:p>
          <a:p>
            <a:pPr lvl="1"/>
            <a:r>
              <a:rPr lang="en-US" dirty="0" smtClean="0"/>
              <a:t>Some modes can be selected by an application</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27</a:t>
            </a:fld>
            <a:endParaRPr lang="en-US"/>
          </a:p>
        </p:txBody>
      </p:sp>
    </p:spTree>
    <p:extLst>
      <p:ext uri="{BB962C8B-B14F-4D97-AF65-F5344CB8AC3E}">
        <p14:creationId xmlns:p14="http://schemas.microsoft.com/office/powerpoint/2010/main" val="1816066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 and protection</a:t>
            </a:r>
            <a:endParaRPr lang="en-US" dirty="0"/>
          </a:p>
        </p:txBody>
      </p:sp>
      <p:sp>
        <p:nvSpPr>
          <p:cNvPr id="3" name="Content Placeholder 2"/>
          <p:cNvSpPr>
            <a:spLocks noGrp="1"/>
          </p:cNvSpPr>
          <p:nvPr>
            <p:ph idx="1"/>
          </p:nvPr>
        </p:nvSpPr>
        <p:spPr/>
        <p:txBody>
          <a:bodyPr/>
          <a:lstStyle/>
          <a:p>
            <a:r>
              <a:rPr lang="en-US" dirty="0" smtClean="0"/>
              <a:t>Number of privilege levels is a design choice: from 0 levels up to 8 levels have been built</a:t>
            </a:r>
          </a:p>
          <a:p>
            <a:r>
              <a:rPr lang="en-US" dirty="0" smtClean="0"/>
              <a:t>Levels limit operations allowed so CPU can detect “unauthorized operations”</a:t>
            </a:r>
          </a:p>
          <a:p>
            <a:r>
              <a:rPr lang="en-US" dirty="0" smtClean="0"/>
              <a:t>Example, I/O device service (printing)</a:t>
            </a:r>
          </a:p>
          <a:p>
            <a:pPr lvl="1"/>
            <a:r>
              <a:rPr lang="en-US" dirty="0" smtClean="0"/>
              <a:t>CPU must allow device driver software in the OS to interact with the I/O device</a:t>
            </a:r>
          </a:p>
          <a:p>
            <a:pPr lvl="1"/>
            <a:r>
              <a:rPr lang="en-US" dirty="0" smtClean="0"/>
              <a:t>Applications must not be allowed to do this</a:t>
            </a:r>
          </a:p>
          <a:p>
            <a:pPr lvl="2"/>
            <a:r>
              <a:rPr lang="en-US" dirty="0" smtClean="0"/>
              <a:t>Erroneous or malicious commands to I/O devices are often dangerous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28</a:t>
            </a:fld>
            <a:endParaRPr lang="en-US"/>
          </a:p>
        </p:txBody>
      </p:sp>
    </p:spTree>
    <p:extLst>
      <p:ext uri="{BB962C8B-B14F-4D97-AF65-F5344CB8AC3E}">
        <p14:creationId xmlns:p14="http://schemas.microsoft.com/office/powerpoint/2010/main" val="445750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Microcoded</a:t>
            </a:r>
            <a:r>
              <a:rPr lang="en-US" dirty="0" smtClean="0"/>
              <a:t> instructions</a:t>
            </a:r>
            <a:endParaRPr lang="en-US" dirty="0"/>
          </a:p>
        </p:txBody>
      </p:sp>
      <p:sp>
        <p:nvSpPr>
          <p:cNvPr id="3" name="Content Placeholder 2"/>
          <p:cNvSpPr>
            <a:spLocks noGrp="1"/>
          </p:cNvSpPr>
          <p:nvPr>
            <p:ph idx="1"/>
          </p:nvPr>
        </p:nvSpPr>
        <p:spPr>
          <a:xfrm>
            <a:off x="486830" y="1015738"/>
            <a:ext cx="8247965" cy="4924814"/>
          </a:xfrm>
        </p:spPr>
        <p:txBody>
          <a:bodyPr/>
          <a:lstStyle/>
          <a:p>
            <a:r>
              <a:rPr lang="en-US" dirty="0" smtClean="0"/>
              <a:t>How should a CPU be implemented?</a:t>
            </a:r>
          </a:p>
          <a:p>
            <a:r>
              <a:rPr lang="en-US" dirty="0" smtClean="0"/>
              <a:t>One way is totally in hardware, another is to combine a simpler circuit and stored code</a:t>
            </a:r>
          </a:p>
          <a:p>
            <a:pPr lvl="1"/>
            <a:r>
              <a:rPr lang="en-US" dirty="0" smtClean="0"/>
              <a:t>Microprocessor (simple, perhaps narrow circuit) provides basic instructions</a:t>
            </a:r>
          </a:p>
          <a:p>
            <a:pPr lvl="1"/>
            <a:r>
              <a:rPr lang="en-US" dirty="0" smtClean="0"/>
              <a:t>Stored code implements “macro” instructions built out of basic instructions and offers additional, more sophisticated capabilities</a:t>
            </a:r>
          </a:p>
          <a:p>
            <a:r>
              <a:rPr lang="en-US" dirty="0" smtClean="0"/>
              <a:t>Key idea:  can add complex instructions (macro) more easily via code than via circuitry</a:t>
            </a:r>
          </a:p>
          <a:p>
            <a:pPr lvl="1"/>
            <a:r>
              <a:rPr lang="en-US" dirty="0" smtClean="0"/>
              <a:t>Change stored code to allow field upgrades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29</a:t>
            </a:fld>
            <a:endParaRPr lang="en-US"/>
          </a:p>
        </p:txBody>
      </p:sp>
    </p:spTree>
    <p:extLst>
      <p:ext uri="{BB962C8B-B14F-4D97-AF65-F5344CB8AC3E}">
        <p14:creationId xmlns:p14="http://schemas.microsoft.com/office/powerpoint/2010/main" val="214076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a:xfrm>
            <a:off x="486830" y="1171186"/>
            <a:ext cx="8326970" cy="4924814"/>
          </a:xfrm>
        </p:spPr>
        <p:txBody>
          <a:bodyPr/>
          <a:lstStyle/>
          <a:p>
            <a:r>
              <a:rPr lang="en-US" dirty="0" smtClean="0"/>
              <a:t>Lab sessions cancelled next week (Oct. 11-13)</a:t>
            </a:r>
          </a:p>
          <a:p>
            <a:r>
              <a:rPr lang="en-US" dirty="0" smtClean="0"/>
              <a:t>Optional Lab 04B posted on Blackboard</a:t>
            </a:r>
          </a:p>
          <a:p>
            <a:pPr lvl="1"/>
            <a:r>
              <a:rPr lang="en-US" dirty="0" smtClean="0"/>
              <a:t>Lab 04B is a register with LOAD, INVERT, and CLEAR </a:t>
            </a:r>
          </a:p>
          <a:p>
            <a:pPr lvl="1"/>
            <a:r>
              <a:rPr lang="en-US" dirty="0" smtClean="0"/>
              <a:t>You may replace your existing Lab 04 score with a score for Lab 04B by submitting work for Lab 04B</a:t>
            </a:r>
          </a:p>
          <a:p>
            <a:pPr lvl="1"/>
            <a:r>
              <a:rPr lang="en-US" dirty="0" smtClean="0"/>
              <a:t>Lab 04B is due the week of Oct. 16</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a:t>
            </a:fld>
            <a:endParaRPr lang="en-US"/>
          </a:p>
        </p:txBody>
      </p:sp>
    </p:spTree>
    <p:extLst>
      <p:ext uri="{BB962C8B-B14F-4D97-AF65-F5344CB8AC3E}">
        <p14:creationId xmlns:p14="http://schemas.microsoft.com/office/powerpoint/2010/main" val="4051190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with microcode</a:t>
            </a:r>
            <a:endParaRPr lang="en-US" dirty="0"/>
          </a:p>
        </p:txBody>
      </p:sp>
      <p:pic>
        <p:nvPicPr>
          <p:cNvPr id="6" name="Content Placeholder 5" descr="figure-8.3.jpeg"/>
          <p:cNvPicPr>
            <a:picLocks noGrp="1" noChangeAspect="1"/>
          </p:cNvPicPr>
          <p:nvPr>
            <p:ph idx="1"/>
          </p:nvPr>
        </p:nvPicPr>
        <p:blipFill>
          <a:blip r:embed="rId2">
            <a:extLst>
              <a:ext uri="{28A0092B-C50C-407E-A947-70E740481C1C}">
                <a14:useLocalDpi xmlns:a14="http://schemas.microsoft.com/office/drawing/2010/main" val="0"/>
              </a:ext>
            </a:extLst>
          </a:blip>
          <a:srcRect t="3119" b="3119"/>
          <a:stretch>
            <a:fillRect/>
          </a:stretch>
        </p:blipFill>
        <p:spPr>
          <a:xfrm>
            <a:off x="18898" y="1107685"/>
            <a:ext cx="9125102" cy="5448547"/>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30</a:t>
            </a:fld>
            <a:endParaRPr lang="en-US"/>
          </a:p>
        </p:txBody>
      </p:sp>
    </p:spTree>
    <p:extLst>
      <p:ext uri="{BB962C8B-B14F-4D97-AF65-F5344CB8AC3E}">
        <p14:creationId xmlns:p14="http://schemas.microsoft.com/office/powerpoint/2010/main" val="974132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32-bit ADD32 macro for 16-bit circuit</a:t>
            </a:r>
            <a:endParaRPr lang="en-US" dirty="0"/>
          </a:p>
        </p:txBody>
      </p:sp>
      <p:pic>
        <p:nvPicPr>
          <p:cNvPr id="6" name="Content Placeholder 5" descr="figure-8.4.jpeg"/>
          <p:cNvPicPr>
            <a:picLocks noGrp="1" noChangeAspect="1"/>
          </p:cNvPicPr>
          <p:nvPr>
            <p:ph idx="1"/>
          </p:nvPr>
        </p:nvPicPr>
        <p:blipFill rotWithShape="1">
          <a:blip r:embed="rId2">
            <a:extLst>
              <a:ext uri="{28A0092B-C50C-407E-A947-70E740481C1C}">
                <a14:useLocalDpi xmlns:a14="http://schemas.microsoft.com/office/drawing/2010/main" val="0"/>
              </a:ext>
            </a:extLst>
          </a:blip>
          <a:srcRect t="4165" b="21315"/>
          <a:stretch/>
        </p:blipFill>
        <p:spPr>
          <a:xfrm>
            <a:off x="195529" y="1574800"/>
            <a:ext cx="8752942" cy="5283200"/>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31</a:t>
            </a:fld>
            <a:endParaRPr lang="en-US"/>
          </a:p>
        </p:txBody>
      </p:sp>
      <p:sp>
        <p:nvSpPr>
          <p:cNvPr id="7" name="TextBox 6"/>
          <p:cNvSpPr txBox="1"/>
          <p:nvPr/>
        </p:nvSpPr>
        <p:spPr>
          <a:xfrm>
            <a:off x="3963701" y="1155700"/>
            <a:ext cx="1216599" cy="400110"/>
          </a:xfrm>
          <a:prstGeom prst="rect">
            <a:avLst/>
          </a:prstGeom>
          <a:noFill/>
        </p:spPr>
        <p:txBody>
          <a:bodyPr wrap="none" rtlCol="0">
            <a:spAutoFit/>
          </a:bodyPr>
          <a:lstStyle/>
          <a:p>
            <a:r>
              <a:rPr lang="en-US" sz="2000" dirty="0" smtClean="0"/>
              <a:t>Figure 8.4</a:t>
            </a:r>
            <a:endParaRPr lang="en-US" sz="2000" dirty="0"/>
          </a:p>
        </p:txBody>
      </p:sp>
      <p:sp>
        <p:nvSpPr>
          <p:cNvPr id="8" name="TextBox 7"/>
          <p:cNvSpPr txBox="1"/>
          <p:nvPr/>
        </p:nvSpPr>
        <p:spPr>
          <a:xfrm>
            <a:off x="1563268" y="3288195"/>
            <a:ext cx="444653" cy="3200021"/>
          </a:xfrm>
          <a:prstGeom prst="rect">
            <a:avLst/>
          </a:prstGeom>
          <a:noFill/>
        </p:spPr>
        <p:txBody>
          <a:bodyPr wrap="none" rtlCol="0">
            <a:spAutoFit/>
          </a:bodyPr>
          <a:lstStyle/>
          <a:p>
            <a:pPr>
              <a:lnSpc>
                <a:spcPts val="2200"/>
              </a:lnSpc>
            </a:pPr>
            <a:r>
              <a:rPr lang="en-US" sz="2000" dirty="0" smtClean="0">
                <a:solidFill>
                  <a:srgbClr val="F79646"/>
                </a:solidFill>
              </a:rPr>
              <a:t>01</a:t>
            </a:r>
          </a:p>
          <a:p>
            <a:pPr>
              <a:lnSpc>
                <a:spcPts val="2200"/>
              </a:lnSpc>
            </a:pPr>
            <a:r>
              <a:rPr lang="en-US" sz="2000" dirty="0" smtClean="0">
                <a:solidFill>
                  <a:srgbClr val="F79646"/>
                </a:solidFill>
              </a:rPr>
              <a:t>02</a:t>
            </a:r>
          </a:p>
          <a:p>
            <a:pPr>
              <a:lnSpc>
                <a:spcPts val="2200"/>
              </a:lnSpc>
            </a:pPr>
            <a:r>
              <a:rPr lang="en-US" sz="2000" dirty="0" smtClean="0">
                <a:solidFill>
                  <a:srgbClr val="F79646"/>
                </a:solidFill>
              </a:rPr>
              <a:t>03</a:t>
            </a:r>
          </a:p>
          <a:p>
            <a:pPr>
              <a:lnSpc>
                <a:spcPts val="2200"/>
              </a:lnSpc>
            </a:pPr>
            <a:r>
              <a:rPr lang="en-US" sz="2000" dirty="0" smtClean="0">
                <a:solidFill>
                  <a:srgbClr val="F79646"/>
                </a:solidFill>
              </a:rPr>
              <a:t>04</a:t>
            </a:r>
          </a:p>
          <a:p>
            <a:pPr>
              <a:lnSpc>
                <a:spcPts val="2200"/>
              </a:lnSpc>
            </a:pPr>
            <a:r>
              <a:rPr lang="en-US" sz="2000" dirty="0" smtClean="0">
                <a:solidFill>
                  <a:srgbClr val="F79646"/>
                </a:solidFill>
              </a:rPr>
              <a:t>05</a:t>
            </a:r>
          </a:p>
          <a:p>
            <a:pPr>
              <a:lnSpc>
                <a:spcPts val="2200"/>
              </a:lnSpc>
            </a:pPr>
            <a:r>
              <a:rPr lang="en-US" sz="2000" dirty="0" smtClean="0">
                <a:solidFill>
                  <a:srgbClr val="F79646"/>
                </a:solidFill>
              </a:rPr>
              <a:t>06</a:t>
            </a:r>
          </a:p>
          <a:p>
            <a:pPr>
              <a:lnSpc>
                <a:spcPts val="2200"/>
              </a:lnSpc>
            </a:pPr>
            <a:r>
              <a:rPr lang="en-US" sz="2000" dirty="0" smtClean="0">
                <a:solidFill>
                  <a:srgbClr val="F79646"/>
                </a:solidFill>
              </a:rPr>
              <a:t>07</a:t>
            </a:r>
          </a:p>
          <a:p>
            <a:pPr>
              <a:lnSpc>
                <a:spcPts val="2200"/>
              </a:lnSpc>
            </a:pPr>
            <a:r>
              <a:rPr lang="en-US" sz="2000" dirty="0" smtClean="0">
                <a:solidFill>
                  <a:srgbClr val="F79646"/>
                </a:solidFill>
              </a:rPr>
              <a:t>08</a:t>
            </a:r>
          </a:p>
          <a:p>
            <a:pPr>
              <a:lnSpc>
                <a:spcPts val="2200"/>
              </a:lnSpc>
            </a:pPr>
            <a:r>
              <a:rPr lang="en-US" sz="2000" dirty="0" smtClean="0">
                <a:solidFill>
                  <a:srgbClr val="F79646"/>
                </a:solidFill>
              </a:rPr>
              <a:t>09</a:t>
            </a:r>
          </a:p>
          <a:p>
            <a:pPr>
              <a:lnSpc>
                <a:spcPts val="2200"/>
              </a:lnSpc>
            </a:pPr>
            <a:r>
              <a:rPr lang="en-US" sz="2000" dirty="0" smtClean="0">
                <a:solidFill>
                  <a:srgbClr val="F79646"/>
                </a:solidFill>
              </a:rPr>
              <a:t>10</a:t>
            </a:r>
          </a:p>
          <a:p>
            <a:pPr>
              <a:lnSpc>
                <a:spcPts val="2200"/>
              </a:lnSpc>
            </a:pPr>
            <a:r>
              <a:rPr lang="en-US" sz="2000" dirty="0" smtClean="0">
                <a:solidFill>
                  <a:srgbClr val="F79646"/>
                </a:solidFill>
              </a:rPr>
              <a:t>11</a:t>
            </a:r>
          </a:p>
        </p:txBody>
      </p:sp>
    </p:spTree>
    <p:extLst>
      <p:ext uri="{BB962C8B-B14F-4D97-AF65-F5344CB8AC3E}">
        <p14:creationId xmlns:p14="http://schemas.microsoft.com/office/powerpoint/2010/main" val="198154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Microcode pro and con</a:t>
            </a:r>
            <a:endParaRPr lang="en-US" dirty="0"/>
          </a:p>
        </p:txBody>
      </p:sp>
      <p:sp>
        <p:nvSpPr>
          <p:cNvPr id="3" name="Content Placeholder 2"/>
          <p:cNvSpPr>
            <a:spLocks noGrp="1"/>
          </p:cNvSpPr>
          <p:nvPr>
            <p:ph idx="1"/>
          </p:nvPr>
        </p:nvSpPr>
        <p:spPr/>
        <p:txBody>
          <a:bodyPr/>
          <a:lstStyle/>
          <a:p>
            <a:r>
              <a:rPr lang="en-US" dirty="0" smtClean="0"/>
              <a:t>Pro</a:t>
            </a:r>
          </a:p>
          <a:p>
            <a:pPr lvl="1"/>
            <a:r>
              <a:rPr lang="en-US" dirty="0" smtClean="0"/>
              <a:t>Fast update (revision) of a processor</a:t>
            </a:r>
          </a:p>
          <a:p>
            <a:pPr lvl="1"/>
            <a:r>
              <a:rPr lang="en-US" dirty="0" smtClean="0"/>
              <a:t>Circuit errors possibly can be “papered over” by adding microcode to compensate for a flaw</a:t>
            </a:r>
          </a:p>
          <a:p>
            <a:pPr lvl="1"/>
            <a:r>
              <a:rPr lang="en-US" dirty="0" smtClean="0"/>
              <a:t>Microcode usually hidden from programmers</a:t>
            </a:r>
          </a:p>
          <a:p>
            <a:r>
              <a:rPr lang="en-US" dirty="0" smtClean="0"/>
              <a:t>Con</a:t>
            </a:r>
          </a:p>
          <a:p>
            <a:pPr lvl="1"/>
            <a:r>
              <a:rPr lang="en-US" dirty="0" smtClean="0"/>
              <a:t>Execution time: macro instructions take the time of multiple machine </a:t>
            </a:r>
            <a:r>
              <a:rPr lang="en-US" dirty="0" err="1" smtClean="0"/>
              <a:t>instrs</a:t>
            </a:r>
            <a:r>
              <a:rPr lang="en-US" dirty="0" smtClean="0"/>
              <a:t>. (microcode instr.)</a:t>
            </a:r>
          </a:p>
          <a:p>
            <a:pPr lvl="1"/>
            <a:r>
              <a:rPr lang="en-US" dirty="0" smtClean="0"/>
              <a:t>Microcode usually hidden from programmers; when not hidden, CPU is called “reconfigurable”</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32</a:t>
            </a:fld>
            <a:endParaRPr lang="en-US"/>
          </a:p>
        </p:txBody>
      </p:sp>
    </p:spTree>
    <p:extLst>
      <p:ext uri="{BB962C8B-B14F-4D97-AF65-F5344CB8AC3E}">
        <p14:creationId xmlns:p14="http://schemas.microsoft.com/office/powerpoint/2010/main" val="570987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or horizontal microcode</a:t>
            </a:r>
            <a:endParaRPr lang="en-US" dirty="0"/>
          </a:p>
        </p:txBody>
      </p:sp>
      <p:sp>
        <p:nvSpPr>
          <p:cNvPr id="3" name="Content Placeholder 2"/>
          <p:cNvSpPr>
            <a:spLocks noGrp="1"/>
          </p:cNvSpPr>
          <p:nvPr>
            <p:ph idx="1"/>
          </p:nvPr>
        </p:nvSpPr>
        <p:spPr>
          <a:xfrm>
            <a:off x="486830" y="1070602"/>
            <a:ext cx="8247965" cy="4924814"/>
          </a:xfrm>
        </p:spPr>
        <p:txBody>
          <a:bodyPr/>
          <a:lstStyle/>
          <a:p>
            <a:r>
              <a:rPr lang="en-US" dirty="0" smtClean="0"/>
              <a:t>Vertical microcode uses a full-featured, but simpler and/or narrower microcontroller and then builds macro </a:t>
            </a:r>
            <a:r>
              <a:rPr lang="en-US" dirty="0" err="1" smtClean="0"/>
              <a:t>instrs</a:t>
            </a:r>
            <a:r>
              <a:rPr lang="en-US" dirty="0" smtClean="0"/>
              <a:t>. on this foundation</a:t>
            </a:r>
          </a:p>
          <a:p>
            <a:pPr lvl="1"/>
            <a:r>
              <a:rPr lang="en-US" dirty="0" smtClean="0"/>
              <a:t>Example, x86 uses </a:t>
            </a:r>
            <a:r>
              <a:rPr lang="en-US" dirty="0" smtClean="0"/>
              <a:t>a </a:t>
            </a:r>
            <a:r>
              <a:rPr lang="en-US" dirty="0" smtClean="0"/>
              <a:t>RISC microcontroller inside and </a:t>
            </a:r>
            <a:r>
              <a:rPr lang="en-US" dirty="0" smtClean="0"/>
              <a:t>vertical </a:t>
            </a:r>
            <a:r>
              <a:rPr lang="en-US" dirty="0" smtClean="0"/>
              <a:t>microcode to implement CISC instructions of </a:t>
            </a:r>
            <a:r>
              <a:rPr lang="en-US" dirty="0" smtClean="0"/>
              <a:t>x86 ISA</a:t>
            </a:r>
            <a:endParaRPr lang="en-US" dirty="0" smtClean="0"/>
          </a:p>
          <a:p>
            <a:pPr lvl="1"/>
            <a:r>
              <a:rPr lang="en-US" dirty="0" smtClean="0"/>
              <a:t>One macro instruction usually requires several to many micro-instructions</a:t>
            </a:r>
          </a:p>
          <a:p>
            <a:r>
              <a:rPr lang="en-US" dirty="0" smtClean="0"/>
              <a:t>Horizontal microcode, in contrast, specifies control signals for processor function </a:t>
            </a:r>
            <a:r>
              <a:rPr lang="en-US" dirty="0" smtClean="0"/>
              <a:t>units:  no decode for horizontal micro-instructions</a:t>
            </a:r>
            <a:endParaRPr lang="en-US" dirty="0" smtClean="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33</a:t>
            </a:fld>
            <a:endParaRPr lang="en-US"/>
          </a:p>
        </p:txBody>
      </p:sp>
    </p:spTree>
    <p:extLst>
      <p:ext uri="{BB962C8B-B14F-4D97-AF65-F5344CB8AC3E}">
        <p14:creationId xmlns:p14="http://schemas.microsoft.com/office/powerpoint/2010/main" val="1629002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microcode format</a:t>
            </a:r>
            <a:endParaRPr lang="en-US" dirty="0"/>
          </a:p>
        </p:txBody>
      </p:sp>
      <p:sp>
        <p:nvSpPr>
          <p:cNvPr id="3" name="Content Placeholder 2"/>
          <p:cNvSpPr>
            <a:spLocks noGrp="1"/>
          </p:cNvSpPr>
          <p:nvPr>
            <p:ph idx="1"/>
          </p:nvPr>
        </p:nvSpPr>
        <p:spPr>
          <a:xfrm>
            <a:off x="486830" y="1069582"/>
            <a:ext cx="8247965" cy="4924814"/>
          </a:xfrm>
        </p:spPr>
        <p:txBody>
          <a:bodyPr/>
          <a:lstStyle/>
          <a:p>
            <a:pPr>
              <a:lnSpc>
                <a:spcPct val="90000"/>
              </a:lnSpc>
            </a:pPr>
            <a:r>
              <a:rPr lang="en-US" sz="2800" dirty="0" smtClean="0"/>
              <a:t>Horizontal microcode is programming the control signals for a processor, Figure 8.5, for example</a:t>
            </a:r>
          </a:p>
          <a:p>
            <a:pPr>
              <a:lnSpc>
                <a:spcPct val="90000"/>
              </a:lnSpc>
            </a:pPr>
            <a:endParaRPr lang="en-US" sz="2800" dirty="0"/>
          </a:p>
          <a:p>
            <a:pPr>
              <a:lnSpc>
                <a:spcPct val="90000"/>
              </a:lnSpc>
            </a:pPr>
            <a:endParaRPr lang="en-US" sz="2800" dirty="0" smtClean="0"/>
          </a:p>
          <a:p>
            <a:pPr>
              <a:lnSpc>
                <a:spcPct val="90000"/>
              </a:lnSpc>
            </a:pPr>
            <a:endParaRPr lang="en-US" sz="2800" dirty="0"/>
          </a:p>
          <a:p>
            <a:pPr>
              <a:lnSpc>
                <a:spcPct val="90000"/>
              </a:lnSpc>
            </a:pPr>
            <a:endParaRPr lang="en-US" sz="2800" dirty="0" smtClean="0"/>
          </a:p>
          <a:p>
            <a:pPr>
              <a:lnSpc>
                <a:spcPct val="90000"/>
              </a:lnSpc>
            </a:pPr>
            <a:endParaRPr lang="en-US" sz="2800" dirty="0"/>
          </a:p>
          <a:p>
            <a:pPr>
              <a:lnSpc>
                <a:spcPct val="90000"/>
              </a:lnSpc>
            </a:pPr>
            <a:endParaRPr lang="en-US" sz="2800" dirty="0" smtClean="0"/>
          </a:p>
          <a:p>
            <a:pPr>
              <a:lnSpc>
                <a:spcPct val="90000"/>
              </a:lnSpc>
            </a:pPr>
            <a:endParaRPr lang="en-US" sz="2800" dirty="0"/>
          </a:p>
          <a:p>
            <a:pPr>
              <a:lnSpc>
                <a:spcPct val="90000"/>
              </a:lnSpc>
            </a:pPr>
            <a:endParaRPr lang="en-US" sz="2800" dirty="0" smtClean="0"/>
          </a:p>
          <a:p>
            <a:pPr>
              <a:lnSpc>
                <a:spcPct val="90000"/>
              </a:lnSpc>
            </a:pPr>
            <a:r>
              <a:rPr lang="en-US" sz="2800" dirty="0" smtClean="0"/>
              <a:t>One data path shared by all units, rather than dedicated paths as seen in Fig. 6.9</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34</a:t>
            </a:fld>
            <a:endParaRPr lang="en-US"/>
          </a:p>
        </p:txBody>
      </p:sp>
      <p:grpSp>
        <p:nvGrpSpPr>
          <p:cNvPr id="27" name="Group 26"/>
          <p:cNvGrpSpPr/>
          <p:nvPr/>
        </p:nvGrpSpPr>
        <p:grpSpPr>
          <a:xfrm>
            <a:off x="2195703" y="2002361"/>
            <a:ext cx="4752594" cy="1794835"/>
            <a:chOff x="2184400" y="2146300"/>
            <a:chExt cx="4752594" cy="1794835"/>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b="30023"/>
            <a:stretch/>
          </p:blipFill>
          <p:spPr>
            <a:xfrm>
              <a:off x="2184400" y="2146300"/>
              <a:ext cx="4752594" cy="1794835"/>
            </a:xfrm>
            <a:prstGeom prst="rect">
              <a:avLst/>
            </a:prstGeom>
          </p:spPr>
        </p:pic>
        <p:cxnSp>
          <p:nvCxnSpPr>
            <p:cNvPr id="8" name="Straight Arrow Connector 7"/>
            <p:cNvCxnSpPr/>
            <p:nvPr/>
          </p:nvCxnSpPr>
          <p:spPr bwMode="auto">
            <a:xfrm flipH="1" flipV="1">
              <a:off x="3950253" y="3334713"/>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Arrow Connector 8"/>
            <p:cNvCxnSpPr/>
            <p:nvPr/>
          </p:nvCxnSpPr>
          <p:spPr bwMode="auto">
            <a:xfrm flipH="1" flipV="1">
              <a:off x="3185102" y="3336699"/>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flipH="1" flipV="1">
              <a:off x="5214753" y="2657613"/>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p:cNvCxnSpPr/>
            <p:nvPr/>
          </p:nvCxnSpPr>
          <p:spPr bwMode="auto">
            <a:xfrm flipH="1" flipV="1">
              <a:off x="5884213" y="3341083"/>
              <a:ext cx="9144" cy="418749"/>
            </a:xfrm>
            <a:prstGeom prst="straightConnector1">
              <a:avLst/>
            </a:prstGeom>
            <a:solidFill>
              <a:schemeClr val="accent1"/>
            </a:solidFill>
            <a:ln w="762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V="1">
              <a:off x="2556936" y="2564342"/>
              <a:ext cx="397418" cy="1057"/>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3" name="Straight Arrow Connector 12"/>
            <p:cNvCxnSpPr/>
            <p:nvPr/>
          </p:nvCxnSpPr>
          <p:spPr bwMode="auto">
            <a:xfrm flipH="1" flipV="1">
              <a:off x="4529348" y="2655132"/>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2043305" y="3831167"/>
            <a:ext cx="5057391" cy="1728216"/>
            <a:chOff x="1879603" y="4466171"/>
            <a:chExt cx="5057391" cy="1728216"/>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400" y="4466171"/>
              <a:ext cx="4752594" cy="1728216"/>
            </a:xfrm>
            <a:prstGeom prst="rect">
              <a:avLst/>
            </a:prstGeom>
          </p:spPr>
        </p:pic>
        <p:cxnSp>
          <p:nvCxnSpPr>
            <p:cNvPr id="18" name="Straight Arrow Connector 17"/>
            <p:cNvCxnSpPr/>
            <p:nvPr/>
          </p:nvCxnSpPr>
          <p:spPr bwMode="auto">
            <a:xfrm flipV="1">
              <a:off x="1879603" y="5286887"/>
              <a:ext cx="397418" cy="1057"/>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p:nvPr/>
          </p:nvCxnSpPr>
          <p:spPr bwMode="auto">
            <a:xfrm flipH="1" flipV="1">
              <a:off x="3506838" y="5394099"/>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flipH="1" flipV="1">
              <a:off x="3862442" y="5394099"/>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Straight Arrow Connector 22"/>
            <p:cNvCxnSpPr/>
            <p:nvPr/>
          </p:nvCxnSpPr>
          <p:spPr bwMode="auto">
            <a:xfrm flipH="1" flipV="1">
              <a:off x="4218046" y="5394099"/>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Arrow Connector 23"/>
            <p:cNvCxnSpPr/>
            <p:nvPr/>
          </p:nvCxnSpPr>
          <p:spPr bwMode="auto">
            <a:xfrm flipH="1" flipV="1">
              <a:off x="4573650" y="5385632"/>
              <a:ext cx="9144" cy="418749"/>
            </a:xfrm>
            <a:prstGeom prst="straightConnector1">
              <a:avLst/>
            </a:prstGeom>
            <a:solidFill>
              <a:schemeClr val="accent1"/>
            </a:solidFill>
            <a:ln w="381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Arrow Connector 24"/>
            <p:cNvCxnSpPr/>
            <p:nvPr/>
          </p:nvCxnSpPr>
          <p:spPr bwMode="auto">
            <a:xfrm flipH="1" flipV="1">
              <a:off x="5791080" y="5390023"/>
              <a:ext cx="9144" cy="418749"/>
            </a:xfrm>
            <a:prstGeom prst="straightConnector1">
              <a:avLst/>
            </a:prstGeom>
            <a:solidFill>
              <a:schemeClr val="accent1"/>
            </a:solidFill>
            <a:ln w="76200" cap="flat" cmpd="sng" algn="ctr">
              <a:solidFill>
                <a:srgbClr val="FF93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spTree>
    <p:extLst>
      <p:ext uri="{BB962C8B-B14F-4D97-AF65-F5344CB8AC3E}">
        <p14:creationId xmlns:p14="http://schemas.microsoft.com/office/powerpoint/2010/main" val="382691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horizontal microcode</a:t>
            </a:r>
            <a:endParaRPr lang="en-US" dirty="0"/>
          </a:p>
        </p:txBody>
      </p:sp>
      <p:sp>
        <p:nvSpPr>
          <p:cNvPr id="3" name="Content Placeholder 2"/>
          <p:cNvSpPr>
            <a:spLocks noGrp="1"/>
          </p:cNvSpPr>
          <p:nvPr>
            <p:ph idx="1"/>
          </p:nvPr>
        </p:nvSpPr>
        <p:spPr>
          <a:xfrm>
            <a:off x="486830" y="1078049"/>
            <a:ext cx="8247965" cy="4924814"/>
          </a:xfrm>
        </p:spPr>
        <p:txBody>
          <a:bodyPr/>
          <a:lstStyle/>
          <a:p>
            <a:pPr>
              <a:lnSpc>
                <a:spcPct val="90000"/>
              </a:lnSpc>
            </a:pPr>
            <a:r>
              <a:rPr lang="en-US" sz="2400" dirty="0" smtClean="0"/>
              <a:t>Fig 8.9:  code to add</a:t>
            </a:r>
          </a:p>
          <a:p>
            <a:pPr>
              <a:lnSpc>
                <a:spcPct val="90000"/>
              </a:lnSpc>
            </a:pPr>
            <a:endParaRPr lang="en-US" sz="2400" dirty="0"/>
          </a:p>
          <a:p>
            <a:pPr>
              <a:lnSpc>
                <a:spcPct val="90000"/>
              </a:lnSpc>
            </a:pPr>
            <a:endParaRPr lang="en-US" sz="2400" dirty="0" smtClean="0"/>
          </a:p>
          <a:p>
            <a:pPr>
              <a:lnSpc>
                <a:spcPct val="90000"/>
              </a:lnSpc>
            </a:pPr>
            <a:endParaRPr lang="en-US" sz="2400" dirty="0"/>
          </a:p>
          <a:p>
            <a:pPr>
              <a:lnSpc>
                <a:spcPct val="90000"/>
              </a:lnSpc>
            </a:pPr>
            <a:endParaRPr lang="en-US" sz="2400" dirty="0" smtClean="0"/>
          </a:p>
          <a:p>
            <a:pPr>
              <a:lnSpc>
                <a:spcPct val="90000"/>
              </a:lnSpc>
            </a:pPr>
            <a:endParaRPr lang="en-US" sz="2400" dirty="0" smtClean="0"/>
          </a:p>
          <a:p>
            <a:pPr>
              <a:lnSpc>
                <a:spcPct val="90000"/>
              </a:lnSpc>
            </a:pPr>
            <a:endParaRPr lang="en-US" sz="2400" dirty="0"/>
          </a:p>
          <a:p>
            <a:pPr>
              <a:lnSpc>
                <a:spcPct val="90000"/>
              </a:lnSpc>
            </a:pPr>
            <a:r>
              <a:rPr lang="en-US" sz="2400" dirty="0" smtClean="0"/>
              <a:t>Each machine language instruction will have a microcode sequence similar to the above</a:t>
            </a:r>
          </a:p>
          <a:p>
            <a:pPr>
              <a:lnSpc>
                <a:spcPct val="90000"/>
              </a:lnSpc>
            </a:pPr>
            <a:r>
              <a:rPr lang="en-US" sz="2400" dirty="0" smtClean="0"/>
              <a:t>Executing a machine language instruction is like calling a subroutine</a:t>
            </a:r>
            <a:endParaRPr lang="en-US" sz="2400" dirty="0"/>
          </a:p>
          <a:p>
            <a:pPr>
              <a:lnSpc>
                <a:spcPct val="90000"/>
              </a:lnSpc>
            </a:pPr>
            <a:r>
              <a:rPr lang="en-US" sz="2400" dirty="0" smtClean="0"/>
              <a:t>Each horizontal microcode sequence needs HALT or RETURN; may also need conditional execution and iteration capability; above figure does not show this</a:t>
            </a:r>
            <a:endParaRPr lang="en-US" sz="24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35</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4400" y="1447798"/>
            <a:ext cx="4752594" cy="2468880"/>
          </a:xfrm>
          <a:prstGeom prst="rect">
            <a:avLst/>
          </a:prstGeom>
        </p:spPr>
      </p:pic>
    </p:spTree>
    <p:extLst>
      <p:ext uri="{BB962C8B-B14F-4D97-AF65-F5344CB8AC3E}">
        <p14:creationId xmlns:p14="http://schemas.microsoft.com/office/powerpoint/2010/main" val="164957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microcode characteristics</a:t>
            </a:r>
            <a:endParaRPr lang="en-US" dirty="0"/>
          </a:p>
        </p:txBody>
      </p:sp>
      <p:sp>
        <p:nvSpPr>
          <p:cNvPr id="3" name="Content Placeholder 2"/>
          <p:cNvSpPr>
            <a:spLocks noGrp="1"/>
          </p:cNvSpPr>
          <p:nvPr>
            <p:ph idx="1"/>
          </p:nvPr>
        </p:nvSpPr>
        <p:spPr>
          <a:xfrm>
            <a:off x="486830" y="1070602"/>
            <a:ext cx="8247965" cy="4924814"/>
          </a:xfrm>
        </p:spPr>
        <p:txBody>
          <a:bodyPr/>
          <a:lstStyle/>
          <a:p>
            <a:r>
              <a:rPr lang="en-US" dirty="0" smtClean="0"/>
              <a:t>Easy to specify simultaneous, Parallel, operation of processor hardware units</a:t>
            </a:r>
          </a:p>
          <a:p>
            <a:r>
              <a:rPr lang="en-US" dirty="0" smtClean="0"/>
              <a:t>Example:  an ALU operation that takes more than one clock cycle to complete</a:t>
            </a:r>
          </a:p>
          <a:p>
            <a:pPr lvl="1"/>
            <a:r>
              <a:rPr lang="en-US" dirty="0" smtClean="0"/>
              <a:t>Operands finish coming from fast register unit during the first clock cycle</a:t>
            </a:r>
          </a:p>
          <a:p>
            <a:pPr lvl="1"/>
            <a:r>
              <a:rPr lang="en-US" dirty="0" smtClean="0"/>
              <a:t>Register unit could then sit idle, or instead, could perhaps service other operations while multi-cycle ALU operation continues to execute</a:t>
            </a:r>
          </a:p>
          <a:p>
            <a:pPr lvl="1"/>
            <a:r>
              <a:rPr lang="en-US" dirty="0" smtClean="0">
                <a:solidFill>
                  <a:srgbClr val="0432FF"/>
                </a:solidFill>
              </a:rPr>
              <a:t>More work in progress simultaneously means overall work of a program may complete sooner</a:t>
            </a:r>
            <a:endParaRPr lang="en-US" dirty="0">
              <a:solidFill>
                <a:srgbClr val="0432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36</a:t>
            </a:fld>
            <a:endParaRPr lang="en-US"/>
          </a:p>
        </p:txBody>
      </p:sp>
    </p:spTree>
    <p:extLst>
      <p:ext uri="{BB962C8B-B14F-4D97-AF65-F5344CB8AC3E}">
        <p14:creationId xmlns:p14="http://schemas.microsoft.com/office/powerpoint/2010/main" val="175509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86830" y="1171186"/>
            <a:ext cx="8337130" cy="4924814"/>
          </a:xfrm>
        </p:spPr>
        <p:txBody>
          <a:bodyPr/>
          <a:lstStyle/>
          <a:p>
            <a:r>
              <a:rPr lang="en-US" sz="2800" dirty="0" smtClean="0"/>
              <a:t>CPU modes determine protection and privilege</a:t>
            </a:r>
          </a:p>
          <a:p>
            <a:r>
              <a:rPr lang="en-US" sz="2800" dirty="0" smtClean="0"/>
              <a:t>CISC ISA usually implemented with vertical microcode; RISC ISA usually no microcode</a:t>
            </a:r>
          </a:p>
          <a:p>
            <a:r>
              <a:rPr lang="en-US" sz="2800" dirty="0" smtClean="0"/>
              <a:t>Vertical microcode uses a conventional- looking code (like assembly for a simpler CPU)</a:t>
            </a:r>
          </a:p>
          <a:p>
            <a:r>
              <a:rPr lang="en-US" sz="2800" dirty="0" smtClean="0"/>
              <a:t>Horizontal microcode looks like complex Boolean logic functions</a:t>
            </a:r>
          </a:p>
          <a:p>
            <a:r>
              <a:rPr lang="en-US" sz="2800" dirty="0" smtClean="0"/>
              <a:t>Horizontal microcode, when used, is for the purpose of achieving more simultaneous circuit actions to advance program progress</a:t>
            </a:r>
            <a:endParaRPr lang="en-US" sz="28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37</a:t>
            </a:fld>
            <a:endParaRPr lang="en-US"/>
          </a:p>
        </p:txBody>
      </p:sp>
    </p:spTree>
    <p:extLst>
      <p:ext uri="{BB962C8B-B14F-4D97-AF65-F5344CB8AC3E}">
        <p14:creationId xmlns:p14="http://schemas.microsoft.com/office/powerpoint/2010/main" val="1511565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computers</a:t>
            </a:r>
            <a:endParaRPr lang="en-US" dirty="0"/>
          </a:p>
        </p:txBody>
      </p:sp>
      <p:sp>
        <p:nvSpPr>
          <p:cNvPr id="3" name="Content Placeholder 2"/>
          <p:cNvSpPr>
            <a:spLocks noGrp="1"/>
          </p:cNvSpPr>
          <p:nvPr>
            <p:ph idx="1"/>
          </p:nvPr>
        </p:nvSpPr>
        <p:spPr>
          <a:xfrm>
            <a:off x="486830" y="1171186"/>
            <a:ext cx="8247965" cy="5334068"/>
          </a:xfrm>
        </p:spPr>
        <p:txBody>
          <a:bodyPr>
            <a:normAutofit fontScale="92500" lnSpcReduction="20000"/>
          </a:bodyPr>
          <a:lstStyle/>
          <a:p>
            <a:r>
              <a:rPr lang="en-US" dirty="0" smtClean="0"/>
              <a:t>Hardware was strongly </a:t>
            </a:r>
            <a:r>
              <a:rPr lang="en-US" i="1" dirty="0" smtClean="0"/>
              <a:t>quantity limited </a:t>
            </a:r>
            <a:r>
              <a:rPr lang="en-US" dirty="0" smtClean="0"/>
              <a:t>because</a:t>
            </a:r>
          </a:p>
          <a:p>
            <a:pPr lvl="1"/>
            <a:r>
              <a:rPr lang="en-US" dirty="0" smtClean="0"/>
              <a:t>Cost per gate was high</a:t>
            </a:r>
          </a:p>
          <a:p>
            <a:pPr lvl="1"/>
            <a:r>
              <a:rPr lang="en-US" dirty="0"/>
              <a:t>R</a:t>
            </a:r>
            <a:r>
              <a:rPr lang="en-US" dirty="0" smtClean="0"/>
              <a:t>eliability of gates was low</a:t>
            </a:r>
          </a:p>
          <a:p>
            <a:pPr lvl="2"/>
            <a:r>
              <a:rPr lang="en-US" dirty="0"/>
              <a:t>C</a:t>
            </a:r>
            <a:r>
              <a:rPr lang="en-US" dirty="0" smtClean="0"/>
              <a:t>ircuits with more than, say, a few thousand gates would likely contain a faulty gate</a:t>
            </a:r>
          </a:p>
          <a:p>
            <a:pPr lvl="2"/>
            <a:endParaRPr lang="en-US" dirty="0" smtClean="0"/>
          </a:p>
          <a:p>
            <a:r>
              <a:rPr lang="en-US" dirty="0" smtClean="0"/>
              <a:t>Computers were unfamiliar, hence used by a small community</a:t>
            </a:r>
          </a:p>
          <a:p>
            <a:r>
              <a:rPr lang="en-US" dirty="0" smtClean="0"/>
              <a:t>Thus</a:t>
            </a:r>
          </a:p>
          <a:p>
            <a:pPr lvl="1"/>
            <a:r>
              <a:rPr lang="en-US" dirty="0">
                <a:solidFill>
                  <a:srgbClr val="0000FF"/>
                </a:solidFill>
              </a:rPr>
              <a:t>C</a:t>
            </a:r>
            <a:r>
              <a:rPr lang="en-US" dirty="0" smtClean="0">
                <a:solidFill>
                  <a:srgbClr val="0000FF"/>
                </a:solidFill>
              </a:rPr>
              <a:t>ircuitry to execute instructions and to store useful amounts of instructions and data kept to a minimum</a:t>
            </a:r>
          </a:p>
          <a:p>
            <a:pPr lvl="1"/>
            <a:r>
              <a:rPr lang="en-US" dirty="0" smtClean="0"/>
              <a:t>Users could be trusted with the whole system and were willing to deal with its lack of built in support for many things</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a:t>
            </a:fld>
            <a:endParaRPr lang="en-US"/>
          </a:p>
        </p:txBody>
      </p:sp>
    </p:spTree>
    <p:extLst>
      <p:ext uri="{BB962C8B-B14F-4D97-AF65-F5344CB8AC3E}">
        <p14:creationId xmlns:p14="http://schemas.microsoft.com/office/powerpoint/2010/main" val="276797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IBM 1401 circuit card</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a:t>
            </a:fld>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944" y="1171575"/>
            <a:ext cx="6565900" cy="4924425"/>
          </a:xfrm>
        </p:spPr>
      </p:pic>
    </p:spTree>
    <p:extLst>
      <p:ext uri="{BB962C8B-B14F-4D97-AF65-F5344CB8AC3E}">
        <p14:creationId xmlns:p14="http://schemas.microsoft.com/office/powerpoint/2010/main" val="1092079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Instruction operands:  How few is possible? </a:t>
            </a:r>
            <a:endParaRPr lang="en-US" sz="3200" dirty="0"/>
          </a:p>
        </p:txBody>
      </p:sp>
      <p:sp>
        <p:nvSpPr>
          <p:cNvPr id="3" name="Content Placeholder 2"/>
          <p:cNvSpPr>
            <a:spLocks noGrp="1"/>
          </p:cNvSpPr>
          <p:nvPr>
            <p:ph idx="1"/>
          </p:nvPr>
        </p:nvSpPr>
        <p:spPr>
          <a:xfrm>
            <a:off x="486830" y="1082286"/>
            <a:ext cx="8504770" cy="4924814"/>
          </a:xfrm>
        </p:spPr>
        <p:txBody>
          <a:bodyPr/>
          <a:lstStyle/>
          <a:p>
            <a:pPr>
              <a:lnSpc>
                <a:spcPct val="90000"/>
              </a:lnSpc>
            </a:pPr>
            <a:r>
              <a:rPr lang="en-US" dirty="0" smtClean="0"/>
              <a:t>Each operand requires bits for either its immediate value or </a:t>
            </a:r>
            <a:r>
              <a:rPr lang="en-US" dirty="0"/>
              <a:t>a</a:t>
            </a:r>
            <a:r>
              <a:rPr lang="en-US" dirty="0" smtClean="0"/>
              <a:t> pointer to operand</a:t>
            </a:r>
          </a:p>
          <a:p>
            <a:pPr>
              <a:lnSpc>
                <a:spcPct val="90000"/>
              </a:lnSpc>
            </a:pPr>
            <a:r>
              <a:rPr lang="en-US" dirty="0" smtClean="0"/>
              <a:t>Immediate values are fast, but not necessary, so consider only # of pointers</a:t>
            </a:r>
          </a:p>
          <a:p>
            <a:pPr>
              <a:lnSpc>
                <a:spcPct val="90000"/>
              </a:lnSpc>
            </a:pPr>
            <a:r>
              <a:rPr lang="en-US" dirty="0"/>
              <a:t>N</a:t>
            </a:r>
            <a:r>
              <a:rPr lang="en-US" dirty="0" smtClean="0"/>
              <a:t>umber of pointers (# of addresses) used in the instructions of actual ISAs:</a:t>
            </a:r>
          </a:p>
          <a:p>
            <a:pPr lvl="1">
              <a:lnSpc>
                <a:spcPct val="90000"/>
              </a:lnSpc>
            </a:pPr>
            <a:r>
              <a:rPr lang="en-US" dirty="0" smtClean="0"/>
              <a:t>Zero,	called a 0-address architecture</a:t>
            </a:r>
          </a:p>
          <a:p>
            <a:pPr lvl="1">
              <a:lnSpc>
                <a:spcPct val="90000"/>
              </a:lnSpc>
            </a:pPr>
            <a:r>
              <a:rPr lang="en-US" dirty="0" smtClean="0"/>
              <a:t>One, 	1-address architecture</a:t>
            </a:r>
          </a:p>
          <a:p>
            <a:pPr lvl="1">
              <a:lnSpc>
                <a:spcPct val="90000"/>
              </a:lnSpc>
            </a:pPr>
            <a:r>
              <a:rPr lang="en-US" dirty="0" smtClean="0"/>
              <a:t>Two, 	2-address architecture</a:t>
            </a:r>
          </a:p>
          <a:p>
            <a:pPr lvl="1">
              <a:lnSpc>
                <a:spcPct val="90000"/>
              </a:lnSpc>
            </a:pPr>
            <a:r>
              <a:rPr lang="en-US" dirty="0" smtClean="0"/>
              <a:t>Three,	3-address architecture</a:t>
            </a:r>
          </a:p>
          <a:p>
            <a:pPr>
              <a:lnSpc>
                <a:spcPct val="90000"/>
              </a:lnSpc>
            </a:pP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a:t>
            </a:fld>
            <a:endParaRPr lang="en-US"/>
          </a:p>
        </p:txBody>
      </p:sp>
    </p:spTree>
    <p:extLst>
      <p:ext uri="{BB962C8B-B14F-4D97-AF65-F5344CB8AC3E}">
        <p14:creationId xmlns:p14="http://schemas.microsoft.com/office/powerpoint/2010/main" val="680809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0-address architecture:  Stack machine</a:t>
            </a:r>
            <a:endParaRPr lang="en-US" dirty="0"/>
          </a:p>
        </p:txBody>
      </p:sp>
      <p:sp>
        <p:nvSpPr>
          <p:cNvPr id="5" name="Content Placeholder 4"/>
          <p:cNvSpPr>
            <a:spLocks noGrp="1"/>
          </p:cNvSpPr>
          <p:nvPr>
            <p:ph idx="1"/>
          </p:nvPr>
        </p:nvSpPr>
        <p:spPr/>
        <p:txBody>
          <a:bodyPr/>
          <a:lstStyle/>
          <a:p>
            <a:r>
              <a:rPr lang="en-US" dirty="0" smtClean="0"/>
              <a:t>Operand locations are always implied, except</a:t>
            </a:r>
          </a:p>
          <a:p>
            <a:r>
              <a:rPr lang="en-US" dirty="0" smtClean="0"/>
              <a:t>PUSH and POP </a:t>
            </a:r>
            <a:r>
              <a:rPr lang="en-US" dirty="0" err="1" smtClean="0"/>
              <a:t>instrs</a:t>
            </a:r>
            <a:r>
              <a:rPr lang="en-US" dirty="0" smtClean="0"/>
              <a:t>. have explicit operands</a:t>
            </a:r>
          </a:p>
          <a:p>
            <a:pPr lvl="1"/>
            <a:r>
              <a:rPr lang="en-US" dirty="0" smtClean="0"/>
              <a:t>PUSH and POP move operands between memory and a stack (of registers) within the processor</a:t>
            </a:r>
          </a:p>
          <a:p>
            <a:r>
              <a:rPr lang="en-US" dirty="0" smtClean="0"/>
              <a:t>Instructions other than PUSH and POP take operand(s) from the stack, starting at the top, and place result on the new top of the stack</a:t>
            </a:r>
          </a:p>
          <a:p>
            <a:r>
              <a:rPr lang="en-US" dirty="0" smtClean="0"/>
              <a:t>Example of a stack machine:</a:t>
            </a:r>
            <a:br>
              <a:rPr lang="en-US" dirty="0" smtClean="0"/>
            </a:br>
            <a:r>
              <a:rPr lang="en-US" dirty="0" smtClean="0"/>
              <a:t>  a Reverse Polish Notation (RPN) calculator</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7</a:t>
            </a:fld>
            <a:endParaRPr lang="en-US"/>
          </a:p>
        </p:txBody>
      </p:sp>
    </p:spTree>
    <p:extLst>
      <p:ext uri="{BB962C8B-B14F-4D97-AF65-F5344CB8AC3E}">
        <p14:creationId xmlns:p14="http://schemas.microsoft.com/office/powerpoint/2010/main" val="576344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8</a:t>
            </a:fld>
            <a:endParaRPr lang="en-US"/>
          </a:p>
        </p:txBody>
      </p:sp>
      <p:sp>
        <p:nvSpPr>
          <p:cNvPr id="4" name="Title 3"/>
          <p:cNvSpPr>
            <a:spLocks noGrp="1"/>
          </p:cNvSpPr>
          <p:nvPr>
            <p:ph type="title"/>
          </p:nvPr>
        </p:nvSpPr>
        <p:spPr>
          <a:xfrm>
            <a:off x="486830" y="96839"/>
            <a:ext cx="8428570" cy="745196"/>
          </a:xfrm>
        </p:spPr>
        <p:txBody>
          <a:bodyPr/>
          <a:lstStyle/>
          <a:p>
            <a:r>
              <a:rPr lang="en-US" dirty="0" smtClean="0"/>
              <a:t>Code for  </a:t>
            </a:r>
            <a:r>
              <a:rPr lang="en-US" dirty="0" smtClean="0">
                <a:latin typeface="Courier"/>
                <a:cs typeface="Courier"/>
              </a:rPr>
              <a:t>C=</a:t>
            </a:r>
            <a:r>
              <a:rPr lang="en-US" dirty="0" err="1" smtClean="0">
                <a:latin typeface="Courier"/>
                <a:cs typeface="Courier"/>
              </a:rPr>
              <a:t>A+B</a:t>
            </a:r>
            <a:r>
              <a:rPr lang="en-US" dirty="0" smtClean="0"/>
              <a:t>  for 0-addr. machine</a:t>
            </a:r>
            <a:endParaRPr lang="en-US" dirty="0"/>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a:t>
            </a:r>
            <a:r>
              <a:rPr lang="en-US" sz="2400" dirty="0" smtClean="0"/>
              <a:t>ssumes </a:t>
            </a:r>
            <a:r>
              <a:rPr lang="en-US" sz="2400" dirty="0"/>
              <a:t>A, B, C all belong in memory and that A, B not </a:t>
            </a:r>
            <a:r>
              <a:rPr lang="en-US" sz="2400" dirty="0" smtClean="0"/>
              <a:t>destroyed</a:t>
            </a:r>
            <a:endParaRPr lang="en-US" sz="2400" dirty="0"/>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smtClean="0"/>
                <a:t>Processor</a:t>
              </a:r>
              <a:endParaRPr lang="en-US" sz="2000" dirty="0"/>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smtClean="0"/>
                <a:t>Top of</a:t>
              </a:r>
            </a:p>
            <a:p>
              <a:pPr>
                <a:lnSpc>
                  <a:spcPct val="70000"/>
                </a:lnSpc>
              </a:pPr>
              <a:r>
                <a:rPr lang="en-US" sz="2000" dirty="0" smtClean="0"/>
                <a:t>Stack </a:t>
              </a:r>
              <a:r>
                <a:rPr lang="en-US" sz="2000" dirty="0" smtClean="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smtClean="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smtClean="0"/>
                <a:t>Stack</a:t>
              </a:r>
              <a:endParaRPr lang="en-US" sz="2000" dirty="0"/>
            </a:p>
          </p:txBody>
        </p:sp>
        <p:sp>
          <p:nvSpPr>
            <p:cNvPr id="221" name="TextBox 220"/>
            <p:cNvSpPr txBox="1"/>
            <p:nvPr/>
          </p:nvSpPr>
          <p:spPr>
            <a:xfrm>
              <a:off x="-76211" y="3906118"/>
              <a:ext cx="1082348" cy="368980"/>
            </a:xfrm>
            <a:prstGeom prst="rect">
              <a:avLst/>
            </a:prstGeom>
            <a:noFill/>
          </p:spPr>
          <p:txBody>
            <a:bodyPr wrap="none" rtlCol="0">
              <a:spAutoFit/>
            </a:bodyPr>
            <a:lstStyle/>
            <a:p>
              <a:pPr>
                <a:lnSpc>
                  <a:spcPct val="70000"/>
                </a:lnSpc>
              </a:pPr>
              <a:r>
                <a:rPr lang="en-US" sz="2000" dirty="0" smtClean="0"/>
                <a:t>Memory</a:t>
              </a:r>
              <a:endParaRPr lang="en-US" sz="2000" dirty="0"/>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smtClean="0">
                <a:solidFill>
                  <a:srgbClr val="000000"/>
                </a:solidFill>
              </a:rPr>
              <a:t>Push</a:t>
            </a:r>
            <a:r>
              <a:rPr lang="en-US" sz="2000" b="1" dirty="0" smtClean="0">
                <a:solidFill>
                  <a:srgbClr val="008000"/>
                </a:solidFill>
              </a:rPr>
              <a:t> A</a:t>
            </a:r>
          </a:p>
          <a:p>
            <a:r>
              <a:rPr lang="en-US" sz="2000" dirty="0" smtClean="0">
                <a:solidFill>
                  <a:srgbClr val="000000"/>
                </a:solidFill>
              </a:rPr>
              <a:t>Push</a:t>
            </a:r>
            <a:r>
              <a:rPr lang="en-US" sz="2000" dirty="0" smtClean="0">
                <a:solidFill>
                  <a:srgbClr val="0000FF"/>
                </a:solidFill>
              </a:rPr>
              <a:t> </a:t>
            </a:r>
            <a:r>
              <a:rPr lang="en-US" sz="2000" b="1" dirty="0" smtClean="0">
                <a:solidFill>
                  <a:srgbClr val="0000FF"/>
                </a:solidFill>
              </a:rPr>
              <a:t>B</a:t>
            </a:r>
          </a:p>
          <a:p>
            <a:r>
              <a:rPr lang="en-US" sz="2000" dirty="0" smtClean="0"/>
              <a:t>Add</a:t>
            </a:r>
          </a:p>
          <a:p>
            <a:r>
              <a:rPr lang="en-US" sz="2000" dirty="0" smtClean="0">
                <a:solidFill>
                  <a:srgbClr val="000000"/>
                </a:solidFill>
              </a:rPr>
              <a:t>Pop</a:t>
            </a:r>
            <a:r>
              <a:rPr lang="en-US" sz="2000" dirty="0" smtClean="0">
                <a:solidFill>
                  <a:srgbClr val="008000"/>
                </a:solidFill>
              </a:rPr>
              <a:t> </a:t>
            </a:r>
            <a:r>
              <a:rPr lang="en-US" sz="2000" b="1" dirty="0" smtClean="0">
                <a:solidFill>
                  <a:srgbClr val="008000"/>
                </a:solidFill>
              </a:rPr>
              <a:t>C</a:t>
            </a:r>
            <a:endParaRPr lang="en-US" sz="2000" b="1" dirty="0">
              <a:solidFill>
                <a:srgbClr val="008000"/>
              </a:solidFill>
            </a:endParaRPr>
          </a:p>
        </p:txBody>
      </p:sp>
      <p:grpSp>
        <p:nvGrpSpPr>
          <p:cNvPr id="182" name="Group 181"/>
          <p:cNvGrpSpPr/>
          <p:nvPr/>
        </p:nvGrpSpPr>
        <p:grpSpPr>
          <a:xfrm>
            <a:off x="1484644" y="1546104"/>
            <a:ext cx="6783055" cy="3927596"/>
            <a:chOff x="1302451" y="2188601"/>
            <a:chExt cx="6783055" cy="3927596"/>
          </a:xfrm>
        </p:grpSpPr>
        <p:grpSp>
          <p:nvGrpSpPr>
            <p:cNvPr id="183" name="Group 182"/>
            <p:cNvGrpSpPr/>
            <p:nvPr/>
          </p:nvGrpSpPr>
          <p:grpSpPr>
            <a:xfrm>
              <a:off x="1454046" y="3141140"/>
              <a:ext cx="726121" cy="2975057"/>
              <a:chOff x="1454046" y="3141140"/>
              <a:chExt cx="726121" cy="2975057"/>
            </a:xfrm>
          </p:grpSpPr>
          <p:cxnSp>
            <p:nvCxnSpPr>
              <p:cNvPr id="187" name="Straight Arrow Connector 186"/>
              <p:cNvCxnSpPr/>
              <p:nvPr/>
            </p:nvCxnSpPr>
            <p:spPr>
              <a:xfrm flipH="1">
                <a:off x="1811606" y="3141140"/>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flipH="1">
                <a:off x="2161142" y="3141146"/>
                <a:ext cx="2328" cy="175892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flipH="1">
                <a:off x="1781813" y="4900066"/>
                <a:ext cx="398354"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2161143" y="5058181"/>
                <a:ext cx="16697" cy="1058016"/>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a:off x="1454046" y="6116197"/>
                <a:ext cx="707096" cy="0"/>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grpSp>
        <p:sp>
          <p:nvSpPr>
            <p:cNvPr id="184" name="TextBox 183"/>
            <p:cNvSpPr txBox="1"/>
            <p:nvPr/>
          </p:nvSpPr>
          <p:spPr>
            <a:xfrm>
              <a:off x="1748343" y="2722001"/>
              <a:ext cx="1048597" cy="369332"/>
            </a:xfrm>
            <a:prstGeom prst="rect">
              <a:avLst/>
            </a:prstGeom>
            <a:noFill/>
          </p:spPr>
          <p:txBody>
            <a:bodyPr wrap="none" rtlCol="0">
              <a:spAutoFit/>
            </a:bodyPr>
            <a:lstStyle/>
            <a:p>
              <a:r>
                <a:rPr lang="en-US" dirty="0" smtClean="0">
                  <a:solidFill>
                    <a:srgbClr val="FF0000"/>
                  </a:solidFill>
                  <a:sym typeface="Wingdings"/>
                </a:rPr>
                <a:t>Push A</a:t>
              </a:r>
              <a:endParaRPr lang="en-US" dirty="0">
                <a:solidFill>
                  <a:srgbClr val="FF0000"/>
                </a:solidFill>
              </a:endParaRPr>
            </a:p>
          </p:txBody>
        </p:sp>
        <p:sp>
          <p:nvSpPr>
            <p:cNvPr id="185" name="TextBox 184"/>
            <p:cNvSpPr txBox="1"/>
            <p:nvPr/>
          </p:nvSpPr>
          <p:spPr>
            <a:xfrm>
              <a:off x="1319379" y="2917250"/>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186" name="TextBox 185"/>
            <p:cNvSpPr txBox="1"/>
            <p:nvPr/>
          </p:nvSpPr>
          <p:spPr>
            <a:xfrm>
              <a:off x="1302451" y="4688849"/>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218" name="TextBox 217"/>
            <p:cNvSpPr txBox="1"/>
            <p:nvPr/>
          </p:nvSpPr>
          <p:spPr>
            <a:xfrm>
              <a:off x="1302451" y="4904749"/>
              <a:ext cx="312906" cy="369332"/>
            </a:xfrm>
            <a:prstGeom prst="rect">
              <a:avLst/>
            </a:prstGeom>
            <a:noFill/>
          </p:spPr>
          <p:txBody>
            <a:bodyPr wrap="none" rtlCol="0">
              <a:spAutoFit/>
            </a:bodyPr>
            <a:lstStyle/>
            <a:p>
              <a:r>
                <a:rPr lang="en-US" dirty="0">
                  <a:solidFill>
                    <a:srgbClr val="FF0000"/>
                  </a:solidFill>
                  <a:sym typeface="Wingdings"/>
                </a:rPr>
                <a:t>B</a:t>
              </a:r>
              <a:endParaRPr lang="en-US" dirty="0">
                <a:solidFill>
                  <a:srgbClr val="FF0000"/>
                </a:solidFill>
              </a:endParaRPr>
            </a:p>
          </p:txBody>
        </p:sp>
        <p:sp>
          <p:nvSpPr>
            <p:cNvPr id="220" name="TextBox 219"/>
            <p:cNvSpPr txBox="1"/>
            <p:nvPr/>
          </p:nvSpPr>
          <p:spPr>
            <a:xfrm>
              <a:off x="3018343" y="2188601"/>
              <a:ext cx="5067163" cy="1754327"/>
            </a:xfrm>
            <a:prstGeom prst="rect">
              <a:avLst/>
            </a:prstGeom>
            <a:noFill/>
          </p:spPr>
          <p:txBody>
            <a:bodyPr wrap="square" rtlCol="0">
              <a:spAutoFit/>
            </a:bodyPr>
            <a:lstStyle/>
            <a:p>
              <a:r>
                <a:rPr lang="en-US" dirty="0" smtClean="0">
                  <a:sym typeface="Wingdings"/>
                </a:rPr>
                <a:t>Assembly instruction </a:t>
              </a:r>
              <a:r>
                <a:rPr lang="en-US" dirty="0" smtClean="0">
                  <a:latin typeface="Courier"/>
                  <a:cs typeface="Courier"/>
                  <a:sym typeface="Wingdings"/>
                </a:rPr>
                <a:t>PUSH</a:t>
              </a:r>
              <a:r>
                <a:rPr lang="en-US" dirty="0" smtClean="0">
                  <a:sym typeface="Wingdings"/>
                </a:rPr>
                <a:t> copies the contents of a memory location into Top of Stack register.</a:t>
              </a:r>
              <a:br>
                <a:rPr lang="en-US" dirty="0" smtClean="0">
                  <a:sym typeface="Wingdings"/>
                </a:rPr>
              </a:br>
              <a:endParaRPr lang="en-US" dirty="0" smtClean="0">
                <a:sym typeface="Wingdings"/>
              </a:endParaRPr>
            </a:p>
            <a:p>
              <a:r>
                <a:rPr lang="en-US" dirty="0">
                  <a:latin typeface="Courier"/>
                  <a:cs typeface="Courier"/>
                  <a:sym typeface="Wingdings"/>
                </a:rPr>
                <a:t>PUSH A</a:t>
              </a:r>
              <a:r>
                <a:rPr lang="en-US" dirty="0">
                  <a:sym typeface="Wingdings"/>
                </a:rPr>
                <a:t> uses the pointer </a:t>
              </a:r>
              <a:r>
                <a:rPr lang="en-US" dirty="0">
                  <a:latin typeface="Courier"/>
                  <a:cs typeface="Courier"/>
                  <a:sym typeface="Wingdings"/>
                </a:rPr>
                <a:t>A</a:t>
              </a:r>
              <a:r>
                <a:rPr lang="en-US" dirty="0">
                  <a:sym typeface="Wingdings"/>
                </a:rPr>
                <a:t> to point at a memory location, where the contents, also called </a:t>
              </a:r>
              <a:r>
                <a:rPr lang="en-US" dirty="0">
                  <a:latin typeface="Courier"/>
                  <a:cs typeface="Courier"/>
                  <a:sym typeface="Wingdings"/>
                </a:rPr>
                <a:t>A</a:t>
              </a:r>
              <a:r>
                <a:rPr lang="en-US" dirty="0">
                  <a:sym typeface="Wingdings"/>
                </a:rPr>
                <a:t>, are copied to the top of the stack</a:t>
              </a:r>
              <a:r>
                <a:rPr lang="en-US" dirty="0" smtClean="0">
                  <a:sym typeface="Wingdings"/>
                </a:rPr>
                <a:t>.</a:t>
              </a:r>
            </a:p>
          </p:txBody>
        </p:sp>
      </p:grpSp>
    </p:spTree>
    <p:extLst>
      <p:ext uri="{BB962C8B-B14F-4D97-AF65-F5344CB8AC3E}">
        <p14:creationId xmlns:p14="http://schemas.microsoft.com/office/powerpoint/2010/main" val="14779737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6830" y="96839"/>
            <a:ext cx="8428570" cy="745196"/>
          </a:xfrm>
        </p:spPr>
        <p:txBody>
          <a:bodyPr/>
          <a:lstStyle/>
          <a:p>
            <a:r>
              <a:rPr lang="en-US" dirty="0" smtClean="0"/>
              <a:t>Code for  </a:t>
            </a:r>
            <a:r>
              <a:rPr lang="en-US" dirty="0" smtClean="0">
                <a:latin typeface="Courier"/>
                <a:cs typeface="Courier"/>
              </a:rPr>
              <a:t>C=</a:t>
            </a:r>
            <a:r>
              <a:rPr lang="en-US" dirty="0" err="1" smtClean="0">
                <a:latin typeface="Courier"/>
                <a:cs typeface="Courier"/>
              </a:rPr>
              <a:t>A+B</a:t>
            </a:r>
            <a:r>
              <a:rPr lang="en-US" dirty="0" smtClean="0"/>
              <a:t>  for 0-addr. machine</a:t>
            </a:r>
            <a:endParaRPr lang="en-US" dirty="0"/>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9</a:t>
            </a:fld>
            <a:endParaRPr lang="en-US"/>
          </a:p>
        </p:txBody>
      </p:sp>
      <p:sp>
        <p:nvSpPr>
          <p:cNvPr id="5" name="TextBox 4"/>
          <p:cNvSpPr txBox="1"/>
          <p:nvPr/>
        </p:nvSpPr>
        <p:spPr>
          <a:xfrm>
            <a:off x="474130" y="609600"/>
            <a:ext cx="8448647" cy="461665"/>
          </a:xfrm>
          <a:prstGeom prst="rect">
            <a:avLst/>
          </a:prstGeom>
          <a:noFill/>
        </p:spPr>
        <p:txBody>
          <a:bodyPr wrap="none" rtlCol="0">
            <a:spAutoFit/>
          </a:bodyPr>
          <a:lstStyle/>
          <a:p>
            <a:r>
              <a:rPr lang="en-US" sz="2400" b="1" dirty="0"/>
              <a:t> </a:t>
            </a:r>
            <a:r>
              <a:rPr lang="en-US" sz="2400" dirty="0"/>
              <a:t>A</a:t>
            </a:r>
            <a:r>
              <a:rPr lang="en-US" sz="2400" dirty="0" smtClean="0"/>
              <a:t>ssumes </a:t>
            </a:r>
            <a:r>
              <a:rPr lang="en-US" sz="2400" dirty="0"/>
              <a:t>A, B, C all belong in memory and that A, B not </a:t>
            </a:r>
            <a:r>
              <a:rPr lang="en-US" sz="2400" dirty="0" smtClean="0"/>
              <a:t>destroyed</a:t>
            </a:r>
            <a:endParaRPr lang="en-US" sz="2400" dirty="0"/>
          </a:p>
        </p:txBody>
      </p:sp>
      <p:grpSp>
        <p:nvGrpSpPr>
          <p:cNvPr id="8" name="Group 7"/>
          <p:cNvGrpSpPr/>
          <p:nvPr/>
        </p:nvGrpSpPr>
        <p:grpSpPr>
          <a:xfrm>
            <a:off x="21159" y="1134873"/>
            <a:ext cx="2146308" cy="4093328"/>
            <a:chOff x="-131241" y="668859"/>
            <a:chExt cx="2146308" cy="4673643"/>
          </a:xfrm>
        </p:grpSpPr>
        <p:sp>
          <p:nvSpPr>
            <p:cNvPr id="9" name="Rounded Rectangle 8"/>
            <p:cNvSpPr/>
            <p:nvPr/>
          </p:nvSpPr>
          <p:spPr>
            <a:xfrm>
              <a:off x="634994" y="3818466"/>
              <a:ext cx="1380067" cy="1524036"/>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9"/>
            <p:cNvSpPr/>
            <p:nvPr/>
          </p:nvSpPr>
          <p:spPr>
            <a:xfrm>
              <a:off x="635000" y="1109032"/>
              <a:ext cx="1380067" cy="2573944"/>
            </a:xfrm>
            <a:prstGeom prst="roundRect">
              <a:avLst/>
            </a:prstGeom>
            <a:solidFill>
              <a:srgbClr val="FFFFFF"/>
            </a:solidFill>
            <a:ln>
              <a:solidFill>
                <a:schemeClr val="tx1"/>
              </a:solidFill>
            </a:ln>
            <a:effectLst>
              <a:outerShdw blurRad="50800" dist="38100" dir="2700000" algn="tl" rotWithShape="0">
                <a:prstClr val="black">
                  <a:alpha val="40000"/>
                </a:prstClr>
              </a:outerShdw>
            </a:effectLst>
            <a:scene3d>
              <a:camera prst="orthographicFront"/>
              <a:lightRig rig="threePt" dir="t"/>
            </a:scene3d>
            <a:sp3d extrusionH="635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p:cNvGrpSpPr/>
            <p:nvPr/>
          </p:nvGrpSpPr>
          <p:grpSpPr>
            <a:xfrm>
              <a:off x="1092169" y="2997183"/>
              <a:ext cx="711225" cy="403219"/>
              <a:chOff x="1312311" y="2658503"/>
              <a:chExt cx="711225" cy="403219"/>
            </a:xfrm>
          </p:grpSpPr>
          <p:cxnSp>
            <p:nvCxnSpPr>
              <p:cNvPr id="142" name="Straight Connector 141"/>
              <p:cNvCxnSpPr/>
              <p:nvPr/>
            </p:nvCxnSpPr>
            <p:spPr>
              <a:xfrm>
                <a:off x="1490130" y="3031063"/>
                <a:ext cx="372536" cy="525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flipH="1">
                <a:off x="1667934" y="2658509"/>
                <a:ext cx="118532"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p:nvPr/>
            </p:nvCxnSpPr>
            <p:spPr>
              <a:xfrm>
                <a:off x="1549399" y="2658509"/>
                <a:ext cx="118534" cy="135491"/>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p:cNvCxnSpPr/>
              <p:nvPr/>
            </p:nvCxnSpPr>
            <p:spPr>
              <a:xfrm>
                <a:off x="1786469" y="2658509"/>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1312311" y="2658503"/>
                <a:ext cx="237067"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a:off x="1312332" y="2658503"/>
                <a:ext cx="169335"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flipH="1">
                <a:off x="1862666" y="2658503"/>
                <a:ext cx="152403" cy="37781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49" name="TextBox 148"/>
              <p:cNvSpPr txBox="1"/>
              <p:nvPr/>
            </p:nvSpPr>
            <p:spPr>
              <a:xfrm>
                <a:off x="1396993" y="2692390"/>
                <a:ext cx="563375" cy="369332"/>
              </a:xfrm>
              <a:prstGeom prst="rect">
                <a:avLst/>
              </a:prstGeom>
              <a:noFill/>
            </p:spPr>
            <p:txBody>
              <a:bodyPr wrap="none" rtlCol="0">
                <a:spAutoFit/>
              </a:bodyPr>
              <a:lstStyle/>
              <a:p>
                <a:r>
                  <a:rPr lang="en-US" dirty="0" smtClean="0"/>
                  <a:t>ALU</a:t>
                </a:r>
                <a:endParaRPr lang="en-US" dirty="0"/>
              </a:p>
            </p:txBody>
          </p:sp>
        </p:grpSp>
        <p:grpSp>
          <p:nvGrpSpPr>
            <p:cNvPr id="12" name="Group 11"/>
            <p:cNvGrpSpPr/>
            <p:nvPr/>
          </p:nvGrpSpPr>
          <p:grpSpPr>
            <a:xfrm>
              <a:off x="1092172" y="3598336"/>
              <a:ext cx="702755" cy="1725528"/>
              <a:chOff x="1312314" y="3259656"/>
              <a:chExt cx="702755" cy="1725528"/>
            </a:xfrm>
          </p:grpSpPr>
          <p:sp>
            <p:nvSpPr>
              <p:cNvPr id="135" name="TextBox 134"/>
              <p:cNvSpPr txBox="1"/>
              <p:nvPr/>
            </p:nvSpPr>
            <p:spPr>
              <a:xfrm>
                <a:off x="1456262" y="3259656"/>
                <a:ext cx="432580" cy="523220"/>
              </a:xfrm>
              <a:prstGeom prst="rect">
                <a:avLst/>
              </a:prstGeom>
              <a:noFill/>
            </p:spPr>
            <p:txBody>
              <a:bodyPr wrap="none" rtlCol="0">
                <a:spAutoFit/>
              </a:bodyPr>
              <a:lstStyle/>
              <a:p>
                <a:r>
                  <a:rPr lang="en-US" sz="2800" dirty="0" smtClean="0"/>
                  <a:t>…</a:t>
                </a:r>
                <a:endParaRPr lang="en-US" sz="2800" dirty="0"/>
              </a:p>
            </p:txBody>
          </p:sp>
          <p:grpSp>
            <p:nvGrpSpPr>
              <p:cNvPr id="136" name="Group 135"/>
              <p:cNvGrpSpPr/>
              <p:nvPr/>
            </p:nvGrpSpPr>
            <p:grpSpPr>
              <a:xfrm>
                <a:off x="1312314" y="3782876"/>
                <a:ext cx="702755" cy="1202308"/>
                <a:chOff x="1312314" y="3782876"/>
                <a:chExt cx="702755" cy="1202308"/>
              </a:xfrm>
            </p:grpSpPr>
            <p:sp>
              <p:nvSpPr>
                <p:cNvPr id="137" name="TextBox 136"/>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8" name="Rectangle 137"/>
                <p:cNvSpPr/>
                <p:nvPr/>
              </p:nvSpPr>
              <p:spPr>
                <a:xfrm>
                  <a:off x="1312332" y="3782876"/>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9" name="Rectangle 138"/>
                <p:cNvSpPr/>
                <p:nvPr/>
              </p:nvSpPr>
              <p:spPr>
                <a:xfrm>
                  <a:off x="1312326" y="4011479"/>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ectangle 139"/>
                <p:cNvSpPr/>
                <p:nvPr/>
              </p:nvSpPr>
              <p:spPr>
                <a:xfrm>
                  <a:off x="1312320" y="4240082"/>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ectangle 140"/>
                <p:cNvSpPr/>
                <p:nvPr/>
              </p:nvSpPr>
              <p:spPr>
                <a:xfrm>
                  <a:off x="1312314" y="4468685"/>
                  <a:ext cx="702737" cy="230324"/>
                </a:xfrm>
                <a:prstGeom prst="rect">
                  <a:avLst/>
                </a:prstGeom>
                <a:no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grpSp>
          <p:nvGrpSpPr>
            <p:cNvPr id="13" name="Group 12"/>
            <p:cNvGrpSpPr/>
            <p:nvPr/>
          </p:nvGrpSpPr>
          <p:grpSpPr>
            <a:xfrm>
              <a:off x="1100633" y="2089458"/>
              <a:ext cx="702743" cy="745102"/>
              <a:chOff x="1312314" y="4240082"/>
              <a:chExt cx="702743" cy="745102"/>
            </a:xfrm>
          </p:grpSpPr>
          <p:sp>
            <p:nvSpPr>
              <p:cNvPr id="132" name="TextBox 131"/>
              <p:cNvSpPr txBox="1"/>
              <p:nvPr/>
            </p:nvSpPr>
            <p:spPr>
              <a:xfrm>
                <a:off x="1456256" y="4461964"/>
                <a:ext cx="432580" cy="523220"/>
              </a:xfrm>
              <a:prstGeom prst="rect">
                <a:avLst/>
              </a:prstGeom>
              <a:noFill/>
            </p:spPr>
            <p:txBody>
              <a:bodyPr wrap="none" rtlCol="0">
                <a:spAutoFit/>
              </a:bodyPr>
              <a:lstStyle/>
              <a:p>
                <a:r>
                  <a:rPr lang="en-US" sz="2800" dirty="0" smtClean="0"/>
                  <a:t>…</a:t>
                </a:r>
                <a:endParaRPr lang="en-US" sz="2800" dirty="0"/>
              </a:p>
            </p:txBody>
          </p:sp>
          <p:sp>
            <p:nvSpPr>
              <p:cNvPr id="133" name="Rectangle 132"/>
              <p:cNvSpPr/>
              <p:nvPr/>
            </p:nvSpPr>
            <p:spPr>
              <a:xfrm>
                <a:off x="1312320" y="4240082"/>
                <a:ext cx="702737" cy="230324"/>
              </a:xfrm>
              <a:prstGeom prst="rect">
                <a:avLst/>
              </a:prstGeom>
              <a:solidFill>
                <a:srgbClr val="0000FF">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ectangle 133"/>
              <p:cNvSpPr/>
              <p:nvPr/>
            </p:nvSpPr>
            <p:spPr>
              <a:xfrm>
                <a:off x="1312314" y="4468685"/>
                <a:ext cx="702737" cy="230324"/>
              </a:xfrm>
              <a:prstGeom prst="rect">
                <a:avLst/>
              </a:prstGeom>
              <a:solidFill>
                <a:srgbClr val="008000">
                  <a:alpha val="30000"/>
                </a:srgbClr>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29" name="Straight Arrow Connector 28"/>
            <p:cNvCxnSpPr/>
            <p:nvPr/>
          </p:nvCxnSpPr>
          <p:spPr>
            <a:xfrm>
              <a:off x="1244575" y="2192842"/>
              <a:ext cx="0" cy="8043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659452" y="2421442"/>
              <a:ext cx="0" cy="575717"/>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31241" y="1151426"/>
              <a:ext cx="1203199" cy="400110"/>
            </a:xfrm>
            <a:prstGeom prst="rect">
              <a:avLst/>
            </a:prstGeom>
            <a:noFill/>
          </p:spPr>
          <p:txBody>
            <a:bodyPr wrap="none" rtlCol="0">
              <a:spAutoFit/>
            </a:bodyPr>
            <a:lstStyle/>
            <a:p>
              <a:r>
                <a:rPr lang="en-US" sz="2000" dirty="0" smtClean="0"/>
                <a:t>Processor</a:t>
              </a:r>
              <a:endParaRPr lang="en-US" sz="2000" dirty="0"/>
            </a:p>
          </p:txBody>
        </p:sp>
        <p:sp>
          <p:nvSpPr>
            <p:cNvPr id="32" name="TextBox 31"/>
            <p:cNvSpPr txBox="1"/>
            <p:nvPr/>
          </p:nvSpPr>
          <p:spPr>
            <a:xfrm>
              <a:off x="-114311" y="1847048"/>
              <a:ext cx="1045529" cy="614968"/>
            </a:xfrm>
            <a:prstGeom prst="rect">
              <a:avLst/>
            </a:prstGeom>
            <a:noFill/>
          </p:spPr>
          <p:txBody>
            <a:bodyPr wrap="none" rtlCol="0">
              <a:spAutoFit/>
            </a:bodyPr>
            <a:lstStyle/>
            <a:p>
              <a:pPr>
                <a:lnSpc>
                  <a:spcPct val="70000"/>
                </a:lnSpc>
              </a:pPr>
              <a:r>
                <a:rPr lang="en-US" sz="2000" dirty="0" smtClean="0"/>
                <a:t>Top of</a:t>
              </a:r>
            </a:p>
            <a:p>
              <a:pPr>
                <a:lnSpc>
                  <a:spcPct val="70000"/>
                </a:lnSpc>
              </a:pPr>
              <a:r>
                <a:rPr lang="en-US" sz="2000" dirty="0" smtClean="0"/>
                <a:t>Stack </a:t>
              </a:r>
              <a:r>
                <a:rPr lang="en-US" sz="2000" dirty="0" smtClean="0">
                  <a:sym typeface="Wingdings"/>
                </a:rPr>
                <a:t></a:t>
              </a:r>
              <a:endParaRPr lang="en-US" sz="2000" dirty="0"/>
            </a:p>
          </p:txBody>
        </p:sp>
        <p:cxnSp>
          <p:nvCxnSpPr>
            <p:cNvPr id="33" name="Straight Connector 32"/>
            <p:cNvCxnSpPr/>
            <p:nvPr/>
          </p:nvCxnSpPr>
          <p:spPr>
            <a:xfrm flipH="1">
              <a:off x="1447792" y="3391935"/>
              <a:ext cx="10747" cy="13864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80533" y="3539042"/>
              <a:ext cx="578006"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80533" y="2192836"/>
              <a:ext cx="0" cy="13462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80533" y="2220875"/>
              <a:ext cx="211636"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962064" y="668859"/>
              <a:ext cx="736324" cy="400110"/>
            </a:xfrm>
            <a:prstGeom prst="rect">
              <a:avLst/>
            </a:prstGeom>
            <a:noFill/>
          </p:spPr>
          <p:txBody>
            <a:bodyPr wrap="none" rtlCol="0">
              <a:spAutoFit/>
            </a:bodyPr>
            <a:lstStyle/>
            <a:p>
              <a:pPr algn="ctr"/>
              <a:r>
                <a:rPr lang="en-US" sz="2000" dirty="0" smtClean="0"/>
                <a:t>Stack</a:t>
              </a:r>
            </a:p>
          </p:txBody>
        </p:sp>
        <p:sp>
          <p:nvSpPr>
            <p:cNvPr id="55" name="TextBox 54"/>
            <p:cNvSpPr txBox="1"/>
            <p:nvPr/>
          </p:nvSpPr>
          <p:spPr>
            <a:xfrm>
              <a:off x="1075282" y="1693302"/>
              <a:ext cx="736324" cy="400110"/>
            </a:xfrm>
            <a:prstGeom prst="rect">
              <a:avLst/>
            </a:prstGeom>
            <a:noFill/>
          </p:spPr>
          <p:txBody>
            <a:bodyPr wrap="none" rtlCol="0">
              <a:spAutoFit/>
            </a:bodyPr>
            <a:lstStyle/>
            <a:p>
              <a:r>
                <a:rPr lang="en-US" sz="2000" dirty="0" smtClean="0"/>
                <a:t>Stack</a:t>
              </a:r>
              <a:endParaRPr lang="en-US" sz="2000" dirty="0"/>
            </a:p>
          </p:txBody>
        </p:sp>
      </p:grpSp>
      <p:sp>
        <p:nvSpPr>
          <p:cNvPr id="150" name="TextBox 149"/>
          <p:cNvSpPr txBox="1"/>
          <p:nvPr/>
        </p:nvSpPr>
        <p:spPr>
          <a:xfrm>
            <a:off x="719662" y="5270614"/>
            <a:ext cx="902811" cy="1323439"/>
          </a:xfrm>
          <a:prstGeom prst="rect">
            <a:avLst/>
          </a:prstGeom>
          <a:noFill/>
        </p:spPr>
        <p:txBody>
          <a:bodyPr wrap="none" rtlCol="0">
            <a:spAutoFit/>
          </a:bodyPr>
          <a:lstStyle/>
          <a:p>
            <a:r>
              <a:rPr lang="en-US" sz="2000" dirty="0" smtClean="0">
                <a:solidFill>
                  <a:srgbClr val="000000"/>
                </a:solidFill>
              </a:rPr>
              <a:t>Push</a:t>
            </a:r>
            <a:r>
              <a:rPr lang="en-US" sz="2000" b="1" dirty="0" smtClean="0">
                <a:solidFill>
                  <a:srgbClr val="008000"/>
                </a:solidFill>
              </a:rPr>
              <a:t> A</a:t>
            </a:r>
          </a:p>
          <a:p>
            <a:r>
              <a:rPr lang="en-US" sz="2000" dirty="0" smtClean="0">
                <a:solidFill>
                  <a:srgbClr val="000000"/>
                </a:solidFill>
              </a:rPr>
              <a:t>Push</a:t>
            </a:r>
            <a:r>
              <a:rPr lang="en-US" sz="2000" dirty="0" smtClean="0">
                <a:solidFill>
                  <a:srgbClr val="0000FF"/>
                </a:solidFill>
              </a:rPr>
              <a:t> </a:t>
            </a:r>
            <a:r>
              <a:rPr lang="en-US" sz="2000" b="1" dirty="0" smtClean="0">
                <a:solidFill>
                  <a:srgbClr val="0000FF"/>
                </a:solidFill>
              </a:rPr>
              <a:t>B</a:t>
            </a:r>
          </a:p>
          <a:p>
            <a:r>
              <a:rPr lang="en-US" sz="2000" dirty="0" smtClean="0"/>
              <a:t>Add</a:t>
            </a:r>
          </a:p>
          <a:p>
            <a:r>
              <a:rPr lang="en-US" sz="2000" dirty="0" smtClean="0">
                <a:solidFill>
                  <a:srgbClr val="000000"/>
                </a:solidFill>
              </a:rPr>
              <a:t>Pop</a:t>
            </a:r>
            <a:r>
              <a:rPr lang="en-US" sz="2000" dirty="0" smtClean="0">
                <a:solidFill>
                  <a:srgbClr val="008000"/>
                </a:solidFill>
              </a:rPr>
              <a:t> </a:t>
            </a:r>
            <a:r>
              <a:rPr lang="en-US" sz="2000" b="1" dirty="0" smtClean="0">
                <a:solidFill>
                  <a:srgbClr val="008000"/>
                </a:solidFill>
              </a:rPr>
              <a:t>C</a:t>
            </a:r>
            <a:endParaRPr lang="en-US" sz="2000" b="1" dirty="0">
              <a:solidFill>
                <a:srgbClr val="008000"/>
              </a:solidFill>
            </a:endParaRPr>
          </a:p>
        </p:txBody>
      </p:sp>
      <p:sp>
        <p:nvSpPr>
          <p:cNvPr id="154" name="TextBox 153"/>
          <p:cNvSpPr txBox="1"/>
          <p:nvPr/>
        </p:nvSpPr>
        <p:spPr>
          <a:xfrm>
            <a:off x="80418" y="3898956"/>
            <a:ext cx="1082348" cy="400110"/>
          </a:xfrm>
          <a:prstGeom prst="rect">
            <a:avLst/>
          </a:prstGeom>
          <a:noFill/>
        </p:spPr>
        <p:txBody>
          <a:bodyPr wrap="none" rtlCol="0">
            <a:spAutoFit/>
          </a:bodyPr>
          <a:lstStyle/>
          <a:p>
            <a:r>
              <a:rPr lang="en-US" sz="2000" dirty="0" smtClean="0"/>
              <a:t>Memory</a:t>
            </a:r>
            <a:endParaRPr lang="en-US" sz="2000" dirty="0"/>
          </a:p>
        </p:txBody>
      </p:sp>
      <p:grpSp>
        <p:nvGrpSpPr>
          <p:cNvPr id="155" name="Group 154"/>
          <p:cNvGrpSpPr/>
          <p:nvPr/>
        </p:nvGrpSpPr>
        <p:grpSpPr>
          <a:xfrm>
            <a:off x="1485545" y="1550303"/>
            <a:ext cx="6667855" cy="4801315"/>
            <a:chOff x="1319379" y="2192800"/>
            <a:chExt cx="6667855" cy="4801315"/>
          </a:xfrm>
        </p:grpSpPr>
        <p:grpSp>
          <p:nvGrpSpPr>
            <p:cNvPr id="156" name="Group 155"/>
            <p:cNvGrpSpPr/>
            <p:nvPr/>
          </p:nvGrpSpPr>
          <p:grpSpPr>
            <a:xfrm>
              <a:off x="1470073" y="3141140"/>
              <a:ext cx="710094" cy="3306421"/>
              <a:chOff x="1470073" y="3141140"/>
              <a:chExt cx="710094" cy="3306421"/>
            </a:xfrm>
          </p:grpSpPr>
          <p:cxnSp>
            <p:nvCxnSpPr>
              <p:cNvPr id="160" name="Straight Arrow Connector 159"/>
              <p:cNvCxnSpPr/>
              <p:nvPr/>
            </p:nvCxnSpPr>
            <p:spPr>
              <a:xfrm flipH="1">
                <a:off x="1811606" y="3141140"/>
                <a:ext cx="368561" cy="6"/>
              </a:xfrm>
              <a:prstGeom prst="straightConnector1">
                <a:avLst/>
              </a:prstGeom>
              <a:ln w="381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1" name="Straight Connector 160"/>
              <p:cNvCxnSpPr/>
              <p:nvPr/>
            </p:nvCxnSpPr>
            <p:spPr>
              <a:xfrm flipH="1">
                <a:off x="2161349" y="3141146"/>
                <a:ext cx="2121" cy="1960003"/>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endCxn id="139" idx="3"/>
              </p:cNvCxnSpPr>
              <p:nvPr/>
            </p:nvCxnSpPr>
            <p:spPr>
              <a:xfrm flipH="1">
                <a:off x="1781155" y="5101149"/>
                <a:ext cx="399012" cy="1287"/>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flipH="1">
                <a:off x="1470073" y="6434649"/>
                <a:ext cx="697395" cy="12912"/>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flipV="1">
                <a:off x="2161349" y="5105014"/>
                <a:ext cx="7119" cy="1329635"/>
              </a:xfrm>
              <a:prstGeom prst="line">
                <a:avLst/>
              </a:prstGeom>
              <a:ln w="38100" cmpd="sng">
                <a:solidFill>
                  <a:srgbClr val="FF0000"/>
                </a:solidFill>
                <a:prstDash val="sysDash"/>
              </a:ln>
            </p:spPr>
            <p:style>
              <a:lnRef idx="2">
                <a:schemeClr val="accent1"/>
              </a:lnRef>
              <a:fillRef idx="0">
                <a:schemeClr val="accent1"/>
              </a:fillRef>
              <a:effectRef idx="1">
                <a:schemeClr val="accent1"/>
              </a:effectRef>
              <a:fontRef idx="minor">
                <a:schemeClr val="tx1"/>
              </a:fontRef>
            </p:style>
          </p:cxnSp>
        </p:grpSp>
        <p:sp>
          <p:nvSpPr>
            <p:cNvPr id="157" name="TextBox 156"/>
            <p:cNvSpPr txBox="1"/>
            <p:nvPr/>
          </p:nvSpPr>
          <p:spPr>
            <a:xfrm>
              <a:off x="1773743" y="2722001"/>
              <a:ext cx="1043876" cy="369332"/>
            </a:xfrm>
            <a:prstGeom prst="rect">
              <a:avLst/>
            </a:prstGeom>
            <a:noFill/>
          </p:spPr>
          <p:txBody>
            <a:bodyPr wrap="none" rtlCol="0">
              <a:spAutoFit/>
            </a:bodyPr>
            <a:lstStyle/>
            <a:p>
              <a:r>
                <a:rPr lang="en-US" dirty="0" smtClean="0">
                  <a:solidFill>
                    <a:srgbClr val="FF0000"/>
                  </a:solidFill>
                  <a:sym typeface="Wingdings"/>
                </a:rPr>
                <a:t>Push B</a:t>
              </a:r>
              <a:endParaRPr lang="en-US" dirty="0">
                <a:solidFill>
                  <a:srgbClr val="FF0000"/>
                </a:solidFill>
              </a:endParaRPr>
            </a:p>
          </p:txBody>
        </p:sp>
        <p:sp>
          <p:nvSpPr>
            <p:cNvPr id="158" name="TextBox 157"/>
            <p:cNvSpPr txBox="1"/>
            <p:nvPr/>
          </p:nvSpPr>
          <p:spPr>
            <a:xfrm>
              <a:off x="1319379" y="2917250"/>
              <a:ext cx="312906" cy="369332"/>
            </a:xfrm>
            <a:prstGeom prst="rect">
              <a:avLst/>
            </a:prstGeom>
            <a:noFill/>
          </p:spPr>
          <p:txBody>
            <a:bodyPr wrap="none" rtlCol="0">
              <a:spAutoFit/>
            </a:bodyPr>
            <a:lstStyle/>
            <a:p>
              <a:r>
                <a:rPr lang="en-US" dirty="0" smtClean="0">
                  <a:solidFill>
                    <a:srgbClr val="FF0000"/>
                  </a:solidFill>
                  <a:sym typeface="Wingdings"/>
                </a:rPr>
                <a:t>B</a:t>
              </a:r>
              <a:endParaRPr lang="en-US" dirty="0">
                <a:solidFill>
                  <a:srgbClr val="FF0000"/>
                </a:solidFill>
              </a:endParaRPr>
            </a:p>
          </p:txBody>
        </p:sp>
        <p:sp>
          <p:nvSpPr>
            <p:cNvPr id="159" name="TextBox 158"/>
            <p:cNvSpPr txBox="1"/>
            <p:nvPr/>
          </p:nvSpPr>
          <p:spPr>
            <a:xfrm>
              <a:off x="1323617" y="3143731"/>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198" name="TextBox 197"/>
            <p:cNvSpPr txBox="1"/>
            <p:nvPr/>
          </p:nvSpPr>
          <p:spPr>
            <a:xfrm>
              <a:off x="1329243" y="4906401"/>
              <a:ext cx="312906" cy="369332"/>
            </a:xfrm>
            <a:prstGeom prst="rect">
              <a:avLst/>
            </a:prstGeom>
            <a:noFill/>
          </p:spPr>
          <p:txBody>
            <a:bodyPr wrap="none" rtlCol="0">
              <a:spAutoFit/>
            </a:bodyPr>
            <a:lstStyle/>
            <a:p>
              <a:r>
                <a:rPr lang="en-US" dirty="0" smtClean="0">
                  <a:solidFill>
                    <a:srgbClr val="FF0000"/>
                  </a:solidFill>
                  <a:sym typeface="Wingdings"/>
                </a:rPr>
                <a:t>B</a:t>
              </a:r>
              <a:endParaRPr lang="en-US" dirty="0">
                <a:solidFill>
                  <a:srgbClr val="FF0000"/>
                </a:solidFill>
              </a:endParaRPr>
            </a:p>
          </p:txBody>
        </p:sp>
        <p:sp>
          <p:nvSpPr>
            <p:cNvPr id="212" name="TextBox 211"/>
            <p:cNvSpPr txBox="1"/>
            <p:nvPr/>
          </p:nvSpPr>
          <p:spPr>
            <a:xfrm>
              <a:off x="1329243" y="4690501"/>
              <a:ext cx="318229" cy="369332"/>
            </a:xfrm>
            <a:prstGeom prst="rect">
              <a:avLst/>
            </a:prstGeom>
            <a:noFill/>
          </p:spPr>
          <p:txBody>
            <a:bodyPr wrap="none" rtlCol="0">
              <a:spAutoFit/>
            </a:bodyPr>
            <a:lstStyle/>
            <a:p>
              <a:r>
                <a:rPr lang="en-US" dirty="0">
                  <a:solidFill>
                    <a:srgbClr val="FF0000"/>
                  </a:solidFill>
                  <a:sym typeface="Wingdings"/>
                </a:rPr>
                <a:t>A</a:t>
              </a:r>
              <a:endParaRPr lang="en-US" dirty="0">
                <a:solidFill>
                  <a:srgbClr val="FF0000"/>
                </a:solidFill>
              </a:endParaRPr>
            </a:p>
          </p:txBody>
        </p:sp>
        <p:sp>
          <p:nvSpPr>
            <p:cNvPr id="90" name="TextBox 89"/>
            <p:cNvSpPr txBox="1"/>
            <p:nvPr/>
          </p:nvSpPr>
          <p:spPr>
            <a:xfrm>
              <a:off x="3034234" y="2192800"/>
              <a:ext cx="4953000" cy="4801315"/>
            </a:xfrm>
            <a:prstGeom prst="rect">
              <a:avLst/>
            </a:prstGeom>
            <a:noFill/>
          </p:spPr>
          <p:txBody>
            <a:bodyPr wrap="square" rtlCol="0">
              <a:spAutoFit/>
            </a:bodyPr>
            <a:lstStyle/>
            <a:p>
              <a:r>
                <a:rPr lang="en-US" dirty="0">
                  <a:latin typeface="Courier"/>
                  <a:cs typeface="Courier"/>
                  <a:sym typeface="Wingdings"/>
                </a:rPr>
                <a:t>PUSH </a:t>
              </a:r>
              <a:r>
                <a:rPr lang="en-US" dirty="0" smtClean="0">
                  <a:latin typeface="Courier"/>
                  <a:cs typeface="Courier"/>
                  <a:sym typeface="Wingdings"/>
                </a:rPr>
                <a:t>B</a:t>
              </a:r>
              <a:r>
                <a:rPr lang="en-US" dirty="0" smtClean="0">
                  <a:sym typeface="Wingdings"/>
                </a:rPr>
                <a:t> copies </a:t>
              </a:r>
              <a:r>
                <a:rPr lang="en-US" dirty="0" smtClean="0">
                  <a:latin typeface="Courier"/>
                  <a:cs typeface="Courier"/>
                  <a:sym typeface="Wingdings"/>
                </a:rPr>
                <a:t>B</a:t>
              </a:r>
              <a:r>
                <a:rPr lang="en-US" dirty="0" smtClean="0">
                  <a:sym typeface="Wingdings"/>
                </a:rPr>
                <a:t> </a:t>
              </a:r>
              <a:r>
                <a:rPr lang="en-US" dirty="0">
                  <a:sym typeface="Wingdings"/>
                </a:rPr>
                <a:t>to </a:t>
              </a:r>
              <a:r>
                <a:rPr lang="en-US" dirty="0" smtClean="0">
                  <a:sym typeface="Wingdings"/>
                </a:rPr>
                <a:t>the </a:t>
              </a:r>
              <a:r>
                <a:rPr lang="en-US" dirty="0">
                  <a:sym typeface="Wingdings"/>
                </a:rPr>
                <a:t>top of the stack.</a:t>
              </a:r>
            </a:p>
            <a:p>
              <a:endParaRPr lang="en-US" dirty="0" smtClean="0">
                <a:sym typeface="Wingdings"/>
              </a:endParaRPr>
            </a:p>
            <a:p>
              <a:r>
                <a:rPr lang="en-US" dirty="0" smtClean="0">
                  <a:sym typeface="Wingdings"/>
                </a:rPr>
                <a:t>A </a:t>
              </a:r>
              <a:r>
                <a:rPr lang="en-US" dirty="0">
                  <a:sym typeface="Wingdings"/>
                </a:rPr>
                <a:t>stack is a hardwired set of registers connected to perform the function of the stack data structure.  </a:t>
              </a:r>
              <a:endParaRPr lang="en-US" dirty="0" smtClean="0">
                <a:sym typeface="Wingdings"/>
              </a:endParaRPr>
            </a:p>
            <a:p>
              <a:endParaRPr lang="en-US" dirty="0">
                <a:sym typeface="Wingdings"/>
              </a:endParaRPr>
            </a:p>
            <a:p>
              <a:r>
                <a:rPr lang="en-US" dirty="0" smtClean="0">
                  <a:sym typeface="Wingdings"/>
                </a:rPr>
                <a:t>When </a:t>
              </a:r>
              <a:r>
                <a:rPr lang="en-US" dirty="0">
                  <a:sym typeface="Wingdings"/>
                </a:rPr>
                <a:t>an item is to be loaded into the stack Top position, all registers in the stack shift (load) their contents into the next lower register in the stack, making room at the TOP for the new </a:t>
              </a:r>
              <a:r>
                <a:rPr lang="en-US" dirty="0" smtClean="0">
                  <a:sym typeface="Wingdings"/>
                </a:rPr>
                <a:t>item.</a:t>
              </a:r>
            </a:p>
            <a:p>
              <a:endParaRPr lang="en-US" dirty="0">
                <a:sym typeface="Wingdings"/>
              </a:endParaRPr>
            </a:p>
            <a:p>
              <a:r>
                <a:rPr lang="en-US" dirty="0" smtClean="0">
                  <a:sym typeface="Wingdings"/>
                </a:rPr>
                <a:t>The </a:t>
              </a:r>
              <a:r>
                <a:rPr lang="en-US" dirty="0">
                  <a:sym typeface="Wingdings"/>
                </a:rPr>
                <a:t>number of registers in the Stack is a design </a:t>
              </a:r>
              <a:r>
                <a:rPr lang="en-US" dirty="0" smtClean="0">
                  <a:sym typeface="Wingdings"/>
                </a:rPr>
                <a:t>choice.</a:t>
              </a:r>
            </a:p>
            <a:p>
              <a:endParaRPr lang="en-US" dirty="0">
                <a:sym typeface="Wingdings"/>
              </a:endParaRPr>
            </a:p>
            <a:p>
              <a:r>
                <a:rPr lang="en-US" dirty="0" smtClean="0">
                  <a:sym typeface="Wingdings"/>
                </a:rPr>
                <a:t>If </a:t>
              </a:r>
              <a:r>
                <a:rPr lang="en-US" dirty="0">
                  <a:sym typeface="Wingdings"/>
                </a:rPr>
                <a:t>a stack is full, </a:t>
              </a:r>
              <a:r>
                <a:rPr lang="en-US" dirty="0">
                  <a:latin typeface="Courier"/>
                  <a:cs typeface="Courier"/>
                  <a:sym typeface="Wingdings"/>
                </a:rPr>
                <a:t>PUSH</a:t>
              </a:r>
              <a:r>
                <a:rPr lang="en-US" dirty="0">
                  <a:sym typeface="Wingdings"/>
                </a:rPr>
                <a:t> could drive the contents of the lowest stack register into the bit bucket – bad news for the program – so stacks include the ability to spill into memory.</a:t>
              </a:r>
            </a:p>
          </p:txBody>
        </p:sp>
      </p:grpSp>
    </p:spTree>
    <p:extLst>
      <p:ext uri="{BB962C8B-B14F-4D97-AF65-F5344CB8AC3E}">
        <p14:creationId xmlns:p14="http://schemas.microsoft.com/office/powerpoint/2010/main" val="361185682"/>
      </p:ext>
    </p:extLst>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21738</TotalTime>
  <Words>2438</Words>
  <Application>Microsoft Macintosh PowerPoint</Application>
  <PresentationFormat>On-screen Show (4:3)</PresentationFormat>
  <Paragraphs>474</Paragraphs>
  <Slides>37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Calibri</vt:lpstr>
      <vt:lpstr>Courier</vt:lpstr>
      <vt:lpstr>ＭＳ Ｐゴシック</vt:lpstr>
      <vt:lpstr>Palatino</vt:lpstr>
      <vt:lpstr>Times New Roman</vt:lpstr>
      <vt:lpstr>Wingdings</vt:lpstr>
      <vt:lpstr>Arial</vt:lpstr>
      <vt:lpstr>TM10203755</vt:lpstr>
      <vt:lpstr>Lecture 20 – Operand addressing </vt:lpstr>
      <vt:lpstr>Assignment for today</vt:lpstr>
      <vt:lpstr>Announcements</vt:lpstr>
      <vt:lpstr>Early computers</vt:lpstr>
      <vt:lpstr>Example:  IBM 1401 circuit card</vt:lpstr>
      <vt:lpstr>Instruction operands:  How few is possible? </vt:lpstr>
      <vt:lpstr>0-address architecture:  Stack machine</vt:lpstr>
      <vt:lpstr>Code for  C=A+B  for 0-addr. machine</vt:lpstr>
      <vt:lpstr>Code for  C=A+B  for 0-addr. machine</vt:lpstr>
      <vt:lpstr>Code for  C=A+B  for 0-addr. machine</vt:lpstr>
      <vt:lpstr>Code for  C=A+B  for 0-addr. machine</vt:lpstr>
      <vt:lpstr>1-address:  Accumulator machine</vt:lpstr>
      <vt:lpstr>2-address machine</vt:lpstr>
      <vt:lpstr>3-address machine: current processors</vt:lpstr>
      <vt:lpstr>Code for  C=A+B  for 0-, 1-, and 3-addr.</vt:lpstr>
      <vt:lpstr>ISAs with dedicated instr. for mem access</vt:lpstr>
      <vt:lpstr>Sources of operands</vt:lpstr>
      <vt:lpstr>Example operand addressing modes (Fig. 7.6)</vt:lpstr>
      <vt:lpstr>Von Neumann bottleneck</vt:lpstr>
      <vt:lpstr>Design tradeoffs for operands</vt:lpstr>
      <vt:lpstr>Summary</vt:lpstr>
      <vt:lpstr>Lecture 21 – Modes and Microcode </vt:lpstr>
      <vt:lpstr>Assignment for today</vt:lpstr>
      <vt:lpstr>Anouncements</vt:lpstr>
      <vt:lpstr>Execution modes</vt:lpstr>
      <vt:lpstr>How to think about modes</vt:lpstr>
      <vt:lpstr>How to change between modes</vt:lpstr>
      <vt:lpstr>Privilege and protection</vt:lpstr>
      <vt:lpstr>Microcoded instructions</vt:lpstr>
      <vt:lpstr>CPU with microcode</vt:lpstr>
      <vt:lpstr>32-bit ADD32 macro for 16-bit circuit</vt:lpstr>
      <vt:lpstr>Microcode pro and con</vt:lpstr>
      <vt:lpstr>Vertical or horizontal microcode</vt:lpstr>
      <vt:lpstr>Horizontal microcode format</vt:lpstr>
      <vt:lpstr>Implementing horizontal microcode</vt:lpstr>
      <vt:lpstr>Horizontal microcode characteristics</vt:lpstr>
      <vt:lpstr>Summary</vt:lpstr>
    </vt:vector>
  </TitlesOfParts>
  <Company>Purdue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630</cp:revision>
  <dcterms:created xsi:type="dcterms:W3CDTF">2017-01-09T11:24:18Z</dcterms:created>
  <dcterms:modified xsi:type="dcterms:W3CDTF">2017-10-08T14:23:10Z</dcterms:modified>
</cp:coreProperties>
</file>