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sldIdLst>
    <p:sldId id="1520" r:id="rId2"/>
    <p:sldId id="1521" r:id="rId3"/>
    <p:sldId id="1522" r:id="rId4"/>
    <p:sldId id="833" r:id="rId5"/>
    <p:sldId id="834" r:id="rId6"/>
    <p:sldId id="835" r:id="rId7"/>
    <p:sldId id="836" r:id="rId8"/>
    <p:sldId id="837" r:id="rId9"/>
    <p:sldId id="838" r:id="rId10"/>
    <p:sldId id="839" r:id="rId11"/>
    <p:sldId id="840" r:id="rId12"/>
    <p:sldId id="841" r:id="rId13"/>
    <p:sldId id="842" r:id="rId14"/>
    <p:sldId id="682" r:id="rId15"/>
    <p:sldId id="843" r:id="rId16"/>
    <p:sldId id="844" r:id="rId17"/>
    <p:sldId id="845" r:id="rId18"/>
    <p:sldId id="846" r:id="rId19"/>
    <p:sldId id="847" r:id="rId20"/>
    <p:sldId id="848" r:id="rId21"/>
    <p:sldId id="849" r:id="rId22"/>
    <p:sldId id="850" r:id="rId23"/>
    <p:sldId id="851" r:id="rId24"/>
    <p:sldId id="852" r:id="rId25"/>
    <p:sldId id="853" r:id="rId26"/>
    <p:sldId id="854" r:id="rId27"/>
    <p:sldId id="855" r:id="rId28"/>
    <p:sldId id="856" r:id="rId29"/>
    <p:sldId id="857" r:id="rId30"/>
    <p:sldId id="858" r:id="rId31"/>
    <p:sldId id="859" r:id="rId32"/>
    <p:sldId id="860" r:id="rId33"/>
    <p:sldId id="861" r:id="rId34"/>
    <p:sldId id="862" r:id="rId35"/>
    <p:sldId id="863" r:id="rId36"/>
    <p:sldId id="864" r:id="rId37"/>
    <p:sldId id="865" r:id="rId38"/>
    <p:sldId id="866" r:id="rId39"/>
    <p:sldId id="867" r:id="rId40"/>
    <p:sldId id="868" r:id="rId41"/>
    <p:sldId id="869" r:id="rId42"/>
    <p:sldId id="870" r:id="rId43"/>
    <p:sldId id="871" r:id="rId44"/>
    <p:sldId id="872" r:id="rId45"/>
    <p:sldId id="873" r:id="rId46"/>
    <p:sldId id="874" r:id="rId47"/>
    <p:sldId id="875" r:id="rId48"/>
    <p:sldId id="876" r:id="rId49"/>
    <p:sldId id="877" r:id="rId50"/>
    <p:sldId id="878" r:id="rId51"/>
    <p:sldId id="669" r:id="rId52"/>
    <p:sldId id="670" r:id="rId53"/>
    <p:sldId id="671" r:id="rId54"/>
    <p:sldId id="672" r:id="rId55"/>
    <p:sldId id="673" r:id="rId56"/>
    <p:sldId id="674" r:id="rId57"/>
    <p:sldId id="675" r:id="rId58"/>
    <p:sldId id="676" r:id="rId59"/>
    <p:sldId id="677" r:id="rId60"/>
    <p:sldId id="683" r:id="rId61"/>
    <p:sldId id="684" r:id="rId62"/>
    <p:sldId id="879" r:id="rId63"/>
    <p:sldId id="880" r:id="rId64"/>
    <p:sldId id="881" r:id="rId65"/>
    <p:sldId id="882" r:id="rId66"/>
    <p:sldId id="883"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051"/>
    <a:srgbClr val="0432FF"/>
    <a:srgbClr val="7030A0"/>
    <a:srgbClr val="CC9900"/>
    <a:srgbClr val="FF9300"/>
    <a:srgbClr val="B3B3B3"/>
    <a:srgbClr val="0096FF"/>
    <a:srgbClr val="FC6400"/>
    <a:srgbClr val="FFFFF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7"/>
    <p:restoredTop sz="91429"/>
  </p:normalViewPr>
  <p:slideViewPr>
    <p:cSldViewPr snapToGrid="0" snapToObjects="1">
      <p:cViewPr>
        <p:scale>
          <a:sx n="150" d="100"/>
          <a:sy n="150" d="100"/>
        </p:scale>
        <p:origin x="2144" y="1344"/>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80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6FA2-1D2A-6549-80D6-0C23207994F6}" type="datetimeFigureOut">
              <a:rPr lang="en-US" smtClean="0"/>
              <a:t>10/16/17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E491D-C553-0E47-B5E2-359F38712AA4}" type="slidenum">
              <a:rPr lang="en-US" smtClean="0"/>
              <a:t>‹#›</a:t>
            </a:fld>
            <a:endParaRPr lang="en-US"/>
          </a:p>
        </p:txBody>
      </p:sp>
    </p:spTree>
    <p:extLst>
      <p:ext uri="{BB962C8B-B14F-4D97-AF65-F5344CB8AC3E}">
        <p14:creationId xmlns:p14="http://schemas.microsoft.com/office/powerpoint/2010/main" val="1386630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50</a:t>
            </a:fld>
            <a:endParaRPr lang="en-US"/>
          </a:p>
        </p:txBody>
      </p:sp>
    </p:spTree>
    <p:extLst>
      <p:ext uri="{BB962C8B-B14F-4D97-AF65-F5344CB8AC3E}">
        <p14:creationId xmlns:p14="http://schemas.microsoft.com/office/powerpoint/2010/main" val="192747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Figure 3.8 does not have this structural</a:t>
            </a:r>
            <a:r>
              <a:rPr lang="en-US" baseline="0" dirty="0" smtClean="0"/>
              <a:t> hazard.</a:t>
            </a:r>
            <a:endParaRPr lang="en-US" dirty="0"/>
          </a:p>
        </p:txBody>
      </p:sp>
      <p:sp>
        <p:nvSpPr>
          <p:cNvPr id="4" name="Slide Number Placeholder 3"/>
          <p:cNvSpPr>
            <a:spLocks noGrp="1"/>
          </p:cNvSpPr>
          <p:nvPr>
            <p:ph type="sldNum" sz="quarter" idx="10"/>
          </p:nvPr>
        </p:nvSpPr>
        <p:spPr/>
        <p:txBody>
          <a:bodyPr/>
          <a:lstStyle/>
          <a:p>
            <a:fld id="{DAC7B1E2-4BBE-174E-B8CA-93A6A3395CEE}" type="slidenum">
              <a:rPr lang="en-US" smtClean="0"/>
              <a:t>66</a:t>
            </a:fld>
            <a:endParaRPr lang="en-US"/>
          </a:p>
        </p:txBody>
      </p:sp>
    </p:spTree>
    <p:extLst>
      <p:ext uri="{BB962C8B-B14F-4D97-AF65-F5344CB8AC3E}">
        <p14:creationId xmlns:p14="http://schemas.microsoft.com/office/powerpoint/2010/main" val="1769675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689440" y="3581400"/>
            <a:ext cx="5235138" cy="1905000"/>
          </a:xfrm>
        </p:spPr>
        <p:txBody>
          <a:bodyPr/>
          <a:lstStyle>
            <a:lvl1pPr marL="0" indent="0">
              <a:buFont typeface="Wingdings" charset="0"/>
              <a:buNone/>
              <a:defRPr sz="2800">
                <a:latin typeface="Palatino"/>
                <a:cs typeface="Palatino"/>
              </a:defRPr>
            </a:lvl1pPr>
          </a:lstStyle>
          <a:p>
            <a:pPr lvl="0"/>
            <a:r>
              <a:rPr lang="en-US" noProof="0" dirty="0" smtClean="0"/>
              <a:t>Click to edit Master subtitle style</a:t>
            </a:r>
          </a:p>
        </p:txBody>
      </p:sp>
      <p:sp>
        <p:nvSpPr>
          <p:cNvPr id="88071" name="Rectangle 7"/>
          <p:cNvSpPr>
            <a:spLocks noGrp="1" noChangeArrowheads="1"/>
          </p:cNvSpPr>
          <p:nvPr>
            <p:ph type="dt" sz="half" idx="2"/>
          </p:nvPr>
        </p:nvSpPr>
        <p:spPr>
          <a:xfrm>
            <a:off x="685800" y="6512284"/>
            <a:ext cx="1966344" cy="193316"/>
          </a:xfrm>
        </p:spPr>
        <p:txBody>
          <a:bodyPr/>
          <a:lstStyle>
            <a:lvl1pPr>
              <a:defRPr/>
            </a:lvl1pPr>
          </a:lstStyle>
          <a:p>
            <a:r>
              <a:rPr lang="en-US" smtClean="0"/>
              <a:t>© 2017 by George B. Adams III</a:t>
            </a:r>
            <a:endParaRPr lang="en-US" dirty="0"/>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292929"/>
              </a:solidFill>
            </a:endParaRPr>
          </a:p>
        </p:txBody>
      </p:sp>
      <p:sp>
        <p:nvSpPr>
          <p:cNvPr id="88073" name="Rectangle 9"/>
          <p:cNvSpPr>
            <a:spLocks noGrp="1" noChangeArrowheads="1"/>
          </p:cNvSpPr>
          <p:nvPr>
            <p:ph type="sldNum" sz="quarter" idx="4"/>
          </p:nvPr>
        </p:nvSpPr>
        <p:spPr>
          <a:xfrm>
            <a:off x="6553200" y="6505254"/>
            <a:ext cx="1905000" cy="200346"/>
          </a:xfrm>
        </p:spPr>
        <p:txBody>
          <a:bodyPr/>
          <a:lstStyle>
            <a:lvl1pPr>
              <a:defRPr/>
            </a:lvl1pPr>
          </a:lstStyle>
          <a:p>
            <a:fld id="{4D2D4257-6C15-224C-8DC2-DCD1A34E52A9}" type="slidenum">
              <a:rPr lang="en-US" smtClean="0"/>
              <a:pPr/>
              <a:t>‹#›</a:t>
            </a:fld>
            <a:endParaRPr lang="en-US" dirty="0"/>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a:solidFill>
                  <a:srgbClr val="292929"/>
                </a:solidFill>
                <a:latin typeface="Arial" charset="0"/>
                <a:ea typeface="ＭＳ Ｐゴシック" charset="0"/>
              </a:endParaRPr>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8D8F17C3-15C2-DE46-A6A4-6FC2E4FFC645}" type="slidenum">
              <a:rPr lang="en-US"/>
              <a:pPr/>
              <a:t>‹#›</a:t>
            </a:fld>
            <a:endParaRPr lang="en-US"/>
          </a:p>
        </p:txBody>
      </p:sp>
    </p:spTree>
    <p:extLst>
      <p:ext uri="{BB962C8B-B14F-4D97-AF65-F5344CB8AC3E}">
        <p14:creationId xmlns:p14="http://schemas.microsoft.com/office/powerpoint/2010/main" val="272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18171EFE-CF74-014A-B355-1FE784D8A8B9}" type="slidenum">
              <a:rPr lang="en-US"/>
              <a:pPr/>
              <a:t>‹#›</a:t>
            </a:fld>
            <a:endParaRPr lang="en-US"/>
          </a:p>
        </p:txBody>
      </p:sp>
    </p:spTree>
    <p:extLst>
      <p:ext uri="{BB962C8B-B14F-4D97-AF65-F5344CB8AC3E}">
        <p14:creationId xmlns:p14="http://schemas.microsoft.com/office/powerpoint/2010/main" val="28928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F616CA18-62AE-B34C-A151-070DF961BCFA}" type="slidenum">
              <a:rPr lang="en-US"/>
              <a:pPr/>
              <a:t>‹#›</a:t>
            </a:fld>
            <a:endParaRPr lang="en-US"/>
          </a:p>
        </p:txBody>
      </p:sp>
    </p:spTree>
    <p:extLst>
      <p:ext uri="{BB962C8B-B14F-4D97-AF65-F5344CB8AC3E}">
        <p14:creationId xmlns:p14="http://schemas.microsoft.com/office/powerpoint/2010/main" val="1709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9064F1BF-07F9-B647-8658-AC5FA594FBAA}" type="slidenum">
              <a:rPr lang="en-US"/>
              <a:pPr/>
              <a:t>‹#›</a:t>
            </a:fld>
            <a:endParaRPr lang="en-US"/>
          </a:p>
        </p:txBody>
      </p:sp>
    </p:spTree>
    <p:extLst>
      <p:ext uri="{BB962C8B-B14F-4D97-AF65-F5344CB8AC3E}">
        <p14:creationId xmlns:p14="http://schemas.microsoft.com/office/powerpoint/2010/main" val="35521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BA0F5024-359D-6B46-98D1-05D86B9A129A}" type="slidenum">
              <a:rPr lang="en-US"/>
              <a:pPr/>
              <a:t>‹#›</a:t>
            </a:fld>
            <a:endParaRPr lang="en-US"/>
          </a:p>
        </p:txBody>
      </p:sp>
    </p:spTree>
    <p:extLst>
      <p:ext uri="{BB962C8B-B14F-4D97-AF65-F5344CB8AC3E}">
        <p14:creationId xmlns:p14="http://schemas.microsoft.com/office/powerpoint/2010/main" val="30133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 2017 by George B. Adams III</a:t>
            </a:r>
            <a:endParaRPr lang="en-US"/>
          </a:p>
        </p:txBody>
      </p:sp>
      <p:sp>
        <p:nvSpPr>
          <p:cNvPr id="8" name="Footer Placeholder 7"/>
          <p:cNvSpPr>
            <a:spLocks noGrp="1"/>
          </p:cNvSpPr>
          <p:nvPr>
            <p:ph type="ftr" sz="quarter" idx="11"/>
          </p:nvPr>
        </p:nvSpPr>
        <p:spPr/>
        <p:txBody>
          <a:bodyPr/>
          <a:lstStyle>
            <a:lvl1pPr>
              <a:defRPr/>
            </a:lvl1pPr>
          </a:lstStyle>
          <a:p>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fld id="{44AAC6A8-8C03-6943-85EF-B4FF116F3551}" type="slidenum">
              <a:rPr lang="en-US"/>
              <a:pPr/>
              <a:t>‹#›</a:t>
            </a:fld>
            <a:endParaRPr lang="en-US"/>
          </a:p>
        </p:txBody>
      </p:sp>
    </p:spTree>
    <p:extLst>
      <p:ext uri="{BB962C8B-B14F-4D97-AF65-F5344CB8AC3E}">
        <p14:creationId xmlns:p14="http://schemas.microsoft.com/office/powerpoint/2010/main" val="18433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 2017 by George B. Adams III</a:t>
            </a:r>
            <a:endParaRPr lang="en-US"/>
          </a:p>
        </p:txBody>
      </p:sp>
      <p:sp>
        <p:nvSpPr>
          <p:cNvPr id="4" name="Footer Placeholder 3"/>
          <p:cNvSpPr>
            <a:spLocks noGrp="1"/>
          </p:cNvSpPr>
          <p:nvPr>
            <p:ph type="ftr" sz="quarter" idx="11"/>
          </p:nvPr>
        </p:nvSpPr>
        <p:spPr/>
        <p:txBody>
          <a:bodyPr/>
          <a:lstStyle>
            <a:lvl1pPr>
              <a:defRPr/>
            </a:lvl1pPr>
          </a:lstStyle>
          <a:p>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fld id="{57EC3C6A-BBE0-B94A-B791-E44AA6B2DA5B}" type="slidenum">
              <a:rPr lang="en-US"/>
              <a:pPr/>
              <a:t>‹#›</a:t>
            </a:fld>
            <a:endParaRPr lang="en-US"/>
          </a:p>
        </p:txBody>
      </p:sp>
    </p:spTree>
    <p:extLst>
      <p:ext uri="{BB962C8B-B14F-4D97-AF65-F5344CB8AC3E}">
        <p14:creationId xmlns:p14="http://schemas.microsoft.com/office/powerpoint/2010/main" val="340750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 2017 by George B. Adams III</a:t>
            </a:r>
            <a:endParaRPr lang="en-US"/>
          </a:p>
        </p:txBody>
      </p:sp>
      <p:sp>
        <p:nvSpPr>
          <p:cNvPr id="3" name="Footer Placeholder 2"/>
          <p:cNvSpPr>
            <a:spLocks noGrp="1"/>
          </p:cNvSpPr>
          <p:nvPr>
            <p:ph type="ftr" sz="quarter" idx="11"/>
          </p:nvPr>
        </p:nvSpPr>
        <p:spPr/>
        <p:txBody>
          <a:bodyPr/>
          <a:lstStyle>
            <a:lvl1pPr>
              <a:defRPr/>
            </a:lvl1pPr>
          </a:lstStyle>
          <a:p>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fld id="{01BC6648-A2D1-2B45-B1A1-07A4BC236D8A}" type="slidenum">
              <a:rPr lang="en-US"/>
              <a:pPr/>
              <a:t>‹#›</a:t>
            </a:fld>
            <a:endParaRPr lang="en-US"/>
          </a:p>
        </p:txBody>
      </p:sp>
    </p:spTree>
    <p:extLst>
      <p:ext uri="{BB962C8B-B14F-4D97-AF65-F5344CB8AC3E}">
        <p14:creationId xmlns:p14="http://schemas.microsoft.com/office/powerpoint/2010/main" val="24215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C7FE9F4B-0DFF-E349-9FC8-2EF87F8443D2}" type="slidenum">
              <a:rPr lang="en-US"/>
              <a:pPr/>
              <a:t>‹#›</a:t>
            </a:fld>
            <a:endParaRPr lang="en-US"/>
          </a:p>
        </p:txBody>
      </p:sp>
    </p:spTree>
    <p:extLst>
      <p:ext uri="{BB962C8B-B14F-4D97-AF65-F5344CB8AC3E}">
        <p14:creationId xmlns:p14="http://schemas.microsoft.com/office/powerpoint/2010/main" val="1898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331A1627-C93F-144E-9BE4-AD3FCD384D73}" type="slidenum">
              <a:rPr lang="en-US"/>
              <a:pPr/>
              <a:t>‹#›</a:t>
            </a:fld>
            <a:endParaRPr lang="en-US"/>
          </a:p>
        </p:txBody>
      </p:sp>
    </p:spTree>
    <p:extLst>
      <p:ext uri="{BB962C8B-B14F-4D97-AF65-F5344CB8AC3E}">
        <p14:creationId xmlns:p14="http://schemas.microsoft.com/office/powerpoint/2010/main" val="515755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961470"/>
            <a:ext cx="2133600" cy="10160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3" name="Rectangle 3"/>
          <p:cNvSpPr>
            <a:spLocks noChangeArrowheads="1"/>
          </p:cNvSpPr>
          <p:nvPr/>
        </p:nvSpPr>
        <p:spPr bwMode="auto">
          <a:xfrm>
            <a:off x="1447794" y="962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4" name="Rectangle 4"/>
          <p:cNvSpPr>
            <a:spLocks noGrp="1" noChangeArrowheads="1"/>
          </p:cNvSpPr>
          <p:nvPr>
            <p:ph type="title"/>
          </p:nvPr>
        </p:nvSpPr>
        <p:spPr bwMode="auto">
          <a:xfrm>
            <a:off x="486830" y="96839"/>
            <a:ext cx="8240861" cy="74519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87045" name="Rectangle 5"/>
          <p:cNvSpPr>
            <a:spLocks noGrp="1" noChangeArrowheads="1"/>
          </p:cNvSpPr>
          <p:nvPr>
            <p:ph type="body" idx="1"/>
          </p:nvPr>
        </p:nvSpPr>
        <p:spPr bwMode="auto">
          <a:xfrm>
            <a:off x="486830" y="1171186"/>
            <a:ext cx="8247965" cy="4924814"/>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7046" name="Rectangle 6"/>
          <p:cNvSpPr>
            <a:spLocks noGrp="1" noChangeArrowheads="1"/>
          </p:cNvSpPr>
          <p:nvPr>
            <p:ph type="dt" sz="half" idx="2"/>
          </p:nvPr>
        </p:nvSpPr>
        <p:spPr bwMode="auto">
          <a:xfrm>
            <a:off x="487570" y="6505254"/>
            <a:ext cx="1986676"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664D00"/>
                </a:solidFill>
              </a:defRPr>
            </a:lvl1pPr>
          </a:lstStyle>
          <a:p>
            <a:pPr defTabSz="914400" fontAlgn="base">
              <a:spcBef>
                <a:spcPct val="0"/>
              </a:spcBef>
              <a:spcAft>
                <a:spcPct val="0"/>
              </a:spcAft>
            </a:pPr>
            <a:r>
              <a:rPr lang="en-US" smtClean="0">
                <a:latin typeface="Arial" charset="0"/>
                <a:ea typeface="ＭＳ Ｐゴシック" charset="0"/>
              </a:rPr>
              <a:t>© 2017 by George B. Adams III</a:t>
            </a:r>
            <a:endParaRPr lang="en-US" dirty="0">
              <a:latin typeface="Arial" charset="0"/>
              <a:ea typeface="ＭＳ Ｐゴシック" charset="0"/>
            </a:endParaRPr>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endParaRPr lang="en-US" dirty="0">
              <a:solidFill>
                <a:srgbClr val="292929"/>
              </a:solidFill>
              <a:latin typeface="Arial" charset="0"/>
              <a:ea typeface="ＭＳ Ｐゴシック" charset="0"/>
            </a:endParaRPr>
          </a:p>
        </p:txBody>
      </p:sp>
      <p:sp>
        <p:nvSpPr>
          <p:cNvPr id="87048" name="Rectangle 8"/>
          <p:cNvSpPr>
            <a:spLocks noGrp="1" noChangeArrowheads="1"/>
          </p:cNvSpPr>
          <p:nvPr>
            <p:ph type="sldNum" sz="quarter" idx="4"/>
          </p:nvPr>
        </p:nvSpPr>
        <p:spPr bwMode="auto">
          <a:xfrm>
            <a:off x="6825522" y="6505254"/>
            <a:ext cx="1905000"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664D00"/>
                </a:solidFill>
              </a:defRPr>
            </a:lvl1pPr>
          </a:lstStyle>
          <a:p>
            <a:pPr defTabSz="914400" fontAlgn="base">
              <a:spcBef>
                <a:spcPct val="0"/>
              </a:spcBef>
              <a:spcAft>
                <a:spcPct val="0"/>
              </a:spcAft>
            </a:pPr>
            <a:fld id="{4D326016-910B-5547-A662-1BDDCCEB8203}" type="slidenum">
              <a:rPr lang="en-US" smtClean="0">
                <a:latin typeface="Arial" charset="0"/>
                <a:ea typeface="ＭＳ Ｐゴシック" charset="0"/>
              </a:rPr>
              <a:pPr defTabSz="914400" fontAlgn="base">
                <a:spcBef>
                  <a:spcPct val="0"/>
                </a:spcBef>
                <a:spcAft>
                  <a:spcPct val="0"/>
                </a:spcAft>
              </a:pPr>
              <a:t>‹#›</a:t>
            </a:fld>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defRPr>
      </a:lvl9pPr>
    </p:titleStyle>
    <p:body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pPr algn="r"/>
            <a:r>
              <a:rPr lang="en-US" dirty="0" smtClean="0"/>
              <a:t>2017.10.13</a:t>
            </a:r>
            <a:endParaRPr lang="en-US" dirty="0"/>
          </a:p>
        </p:txBody>
      </p:sp>
      <p:sp>
        <p:nvSpPr>
          <p:cNvPr id="4" name="Date Placeholder 3"/>
          <p:cNvSpPr>
            <a:spLocks noGrp="1"/>
          </p:cNvSpPr>
          <p:nvPr>
            <p:ph type="dt" sz="half" idx="2"/>
          </p:nvPr>
        </p:nvSpPr>
        <p:spPr/>
        <p:txBody>
          <a:bodyPr/>
          <a:lstStyle/>
          <a:p>
            <a:r>
              <a:rPr lang="en-US" smtClean="0"/>
              <a:t>© 2017 by George B. Adams III</a:t>
            </a:r>
            <a:endParaRPr lang="en-US"/>
          </a:p>
        </p:txBody>
      </p:sp>
      <p:sp>
        <p:nvSpPr>
          <p:cNvPr id="5" name="Slide Number Placeholder 4"/>
          <p:cNvSpPr>
            <a:spLocks noGrp="1"/>
          </p:cNvSpPr>
          <p:nvPr>
            <p:ph type="sldNum" sz="quarter" idx="4"/>
          </p:nvPr>
        </p:nvSpPr>
        <p:spPr/>
        <p:txBody>
          <a:bodyPr/>
          <a:lstStyle/>
          <a:p>
            <a:fld id="{F616CA18-62AE-B34C-A151-070DF961BCFA}" type="slidenum">
              <a:rPr lang="en-US" smtClean="0"/>
              <a:pPr/>
              <a:t>1</a:t>
            </a:fld>
            <a:endParaRPr lang="en-US"/>
          </a:p>
        </p:txBody>
      </p:sp>
      <p:sp>
        <p:nvSpPr>
          <p:cNvPr id="6" name="Title 5"/>
          <p:cNvSpPr>
            <a:spLocks noGrp="1"/>
          </p:cNvSpPr>
          <p:nvPr>
            <p:ph type="ctrTitle"/>
          </p:nvPr>
        </p:nvSpPr>
        <p:spPr/>
        <p:txBody>
          <a:bodyPr/>
          <a:lstStyle/>
          <a:p>
            <a:r>
              <a:rPr lang="en-US" dirty="0" smtClean="0"/>
              <a:t>Lecture 23 – In-class worksheet and MIPS reference example</a:t>
            </a:r>
            <a:endParaRPr lang="en-US" dirty="0"/>
          </a:p>
        </p:txBody>
      </p:sp>
    </p:spTree>
    <p:extLst>
      <p:ext uri="{BB962C8B-B14F-4D97-AF65-F5344CB8AC3E}">
        <p14:creationId xmlns:p14="http://schemas.microsoft.com/office/powerpoint/2010/main" val="206789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pPr defTabSz="820583"/>
            <a:r>
              <a:rPr lang="en-US" dirty="0">
                <a:latin typeface="Trebuchet MS" charset="0"/>
              </a:rPr>
              <a:t>S</a:t>
            </a:r>
            <a:r>
              <a:rPr lang="en-US" dirty="0" smtClean="0">
                <a:latin typeface="Trebuchet MS" charset="0"/>
              </a:rPr>
              <a:t>teps in </a:t>
            </a:r>
            <a:r>
              <a:rPr lang="en-US" dirty="0" err="1" smtClean="0">
                <a:latin typeface="Trebuchet MS" charset="0"/>
              </a:rPr>
              <a:t>beq</a:t>
            </a:r>
            <a:r>
              <a:rPr lang="en-US" dirty="0" smtClean="0">
                <a:latin typeface="Trebuchet MS" charset="0"/>
              </a:rPr>
              <a:t> (branch if equal)</a:t>
            </a:r>
            <a:endParaRPr lang="en-US" dirty="0">
              <a:latin typeface="Trebuchet MS" charset="0"/>
            </a:endParaRPr>
          </a:p>
        </p:txBody>
      </p:sp>
      <p:sp>
        <p:nvSpPr>
          <p:cNvPr id="2055" name="Rectangle 3"/>
          <p:cNvSpPr>
            <a:spLocks noGrp="1" noChangeArrowheads="1"/>
          </p:cNvSpPr>
          <p:nvPr>
            <p:ph type="body" idx="1"/>
          </p:nvPr>
        </p:nvSpPr>
        <p:spPr/>
        <p:txBody>
          <a:bodyPr>
            <a:normAutofit/>
          </a:bodyPr>
          <a:lstStyle/>
          <a:p>
            <a:pPr marL="359005" indent="-359005" defTabSz="820583">
              <a:buNone/>
            </a:pPr>
            <a:r>
              <a:rPr lang="en-US" sz="2400" dirty="0">
                <a:latin typeface="Trebuchet MS" charset="0"/>
              </a:rPr>
              <a:t>1.	Fetch </a:t>
            </a:r>
            <a:r>
              <a:rPr lang="en-US" sz="2400" dirty="0" smtClean="0">
                <a:latin typeface="Trebuchet MS" charset="0"/>
              </a:rPr>
              <a:t>instruction</a:t>
            </a:r>
            <a:r>
              <a:rPr lang="en-US" sz="2400" dirty="0">
                <a:latin typeface="Trebuchet MS" charset="0"/>
              </a:rPr>
              <a:t>, </a:t>
            </a:r>
            <a:r>
              <a:rPr lang="en-US" sz="2400" dirty="0" smtClean="0">
                <a:latin typeface="Trebuchet MS" charset="0"/>
              </a:rPr>
              <a:t>say, </a:t>
            </a:r>
            <a:r>
              <a:rPr lang="en-US" sz="2400" dirty="0" err="1">
                <a:solidFill>
                  <a:srgbClr val="3333FF"/>
                </a:solidFill>
                <a:latin typeface="Trebuchet MS" charset="0"/>
              </a:rPr>
              <a:t>beq</a:t>
            </a:r>
            <a:r>
              <a:rPr lang="en-US" sz="2400" dirty="0">
                <a:solidFill>
                  <a:srgbClr val="3333FF"/>
                </a:solidFill>
                <a:latin typeface="Trebuchet MS" charset="0"/>
              </a:rPr>
              <a:t> </a:t>
            </a:r>
            <a:r>
              <a:rPr lang="en-US" sz="2400" dirty="0" smtClean="0">
                <a:solidFill>
                  <a:srgbClr val="3333FF"/>
                </a:solidFill>
                <a:latin typeface="Trebuchet MS" charset="0"/>
              </a:rPr>
              <a:t>$t0, $s0, offset</a:t>
            </a:r>
            <a:endParaRPr lang="en-US" sz="2400" dirty="0">
              <a:latin typeface="Trebuchet MS" charset="0"/>
            </a:endParaRPr>
          </a:p>
          <a:p>
            <a:pPr marL="359005" indent="-359005" defTabSz="820583">
              <a:buNone/>
            </a:pPr>
            <a:r>
              <a:rPr lang="en-US" sz="2400" dirty="0">
                <a:latin typeface="Trebuchet MS" charset="0"/>
              </a:rPr>
              <a:t>2.	Read </a:t>
            </a:r>
            <a:r>
              <a:rPr lang="en-US" sz="2400" dirty="0" smtClean="0">
                <a:latin typeface="Trebuchet MS" charset="0"/>
              </a:rPr>
              <a:t>source </a:t>
            </a:r>
            <a:r>
              <a:rPr lang="en-US" sz="2400" dirty="0">
                <a:latin typeface="Trebuchet MS" charset="0"/>
              </a:rPr>
              <a:t>registers, </a:t>
            </a:r>
            <a:r>
              <a:rPr lang="en-US" sz="2400" dirty="0" smtClean="0">
                <a:solidFill>
                  <a:srgbClr val="3333FF"/>
                </a:solidFill>
                <a:latin typeface="Trebuchet MS" charset="0"/>
              </a:rPr>
              <a:t>$t0</a:t>
            </a:r>
            <a:r>
              <a:rPr lang="en-US" sz="2400" dirty="0" smtClean="0">
                <a:latin typeface="Trebuchet MS" charset="0"/>
              </a:rPr>
              <a:t> </a:t>
            </a:r>
            <a:r>
              <a:rPr lang="en-US" sz="2400" dirty="0">
                <a:latin typeface="Trebuchet MS" charset="0"/>
              </a:rPr>
              <a:t>and </a:t>
            </a:r>
            <a:r>
              <a:rPr lang="en-US" sz="2400" dirty="0" smtClean="0">
                <a:solidFill>
                  <a:srgbClr val="3333FF"/>
                </a:solidFill>
                <a:latin typeface="Trebuchet MS" charset="0"/>
              </a:rPr>
              <a:t>$s0</a:t>
            </a:r>
            <a:r>
              <a:rPr lang="en-US" sz="2400" dirty="0" smtClean="0">
                <a:latin typeface="Trebuchet MS" charset="0"/>
              </a:rPr>
              <a:t>, from </a:t>
            </a:r>
            <a:r>
              <a:rPr lang="en-US" sz="2400" dirty="0">
                <a:latin typeface="Trebuchet MS" charset="0"/>
              </a:rPr>
              <a:t>register </a:t>
            </a:r>
            <a:r>
              <a:rPr lang="en-US" sz="2400" dirty="0" smtClean="0">
                <a:latin typeface="Trebuchet MS" charset="0"/>
              </a:rPr>
              <a:t>file</a:t>
            </a:r>
            <a:endParaRPr lang="en-US" sz="2400" dirty="0">
              <a:latin typeface="Trebuchet MS" charset="0"/>
            </a:endParaRPr>
          </a:p>
          <a:p>
            <a:pPr marL="359005" indent="-359005" defTabSz="820583">
              <a:buNone/>
            </a:pPr>
            <a:r>
              <a:rPr lang="en-US" sz="2400" dirty="0">
                <a:latin typeface="Trebuchet MS" charset="0"/>
              </a:rPr>
              <a:t>3.	Compare </a:t>
            </a:r>
            <a:r>
              <a:rPr lang="en-US" sz="2400" dirty="0" smtClean="0">
                <a:latin typeface="Trebuchet MS" charset="0"/>
              </a:rPr>
              <a:t>$t0 and $s0 </a:t>
            </a:r>
            <a:r>
              <a:rPr lang="en-US" sz="2400" dirty="0">
                <a:latin typeface="Trebuchet MS" charset="0"/>
              </a:rPr>
              <a:t>by subtracting them in the </a:t>
            </a:r>
            <a:r>
              <a:rPr lang="en-US" sz="2400" dirty="0" err="1" smtClean="0">
                <a:latin typeface="Trebuchet MS" charset="0"/>
              </a:rPr>
              <a:t>ALU</a:t>
            </a:r>
            <a:endParaRPr lang="en-US" sz="2400" dirty="0">
              <a:latin typeface="Trebuchet MS" charset="0"/>
            </a:endParaRPr>
          </a:p>
          <a:p>
            <a:pPr marL="359005" indent="-359005" defTabSz="820583">
              <a:buNone/>
            </a:pPr>
            <a:r>
              <a:rPr lang="en-US" sz="2400" dirty="0">
                <a:latin typeface="Trebuchet MS" charset="0"/>
              </a:rPr>
              <a:t>4.	If </a:t>
            </a:r>
            <a:r>
              <a:rPr lang="en-US" sz="2400" dirty="0" smtClean="0">
                <a:latin typeface="Trebuchet MS" charset="0"/>
              </a:rPr>
              <a:t>result </a:t>
            </a:r>
            <a:r>
              <a:rPr lang="en-US" sz="2400" dirty="0">
                <a:latin typeface="Trebuchet MS" charset="0"/>
              </a:rPr>
              <a:t>is 0, </a:t>
            </a:r>
            <a:r>
              <a:rPr lang="en-US" sz="2400" dirty="0" smtClean="0">
                <a:latin typeface="Trebuchet MS" charset="0"/>
              </a:rPr>
              <a:t>then </a:t>
            </a:r>
            <a:r>
              <a:rPr lang="en-US" sz="2400" dirty="0">
                <a:latin typeface="Trebuchet MS" charset="0"/>
              </a:rPr>
              <a:t>source operands were equal and </a:t>
            </a:r>
            <a:r>
              <a:rPr lang="en-US" sz="2400" dirty="0" smtClean="0">
                <a:latin typeface="Trebuchet MS" charset="0"/>
              </a:rPr>
              <a:t>PC </a:t>
            </a:r>
            <a:r>
              <a:rPr lang="en-US" sz="2400" dirty="0">
                <a:latin typeface="Trebuchet MS" charset="0"/>
              </a:rPr>
              <a:t>should be loaded </a:t>
            </a:r>
            <a:r>
              <a:rPr lang="en-US" sz="2400" dirty="0" smtClean="0">
                <a:latin typeface="Trebuchet MS" charset="0"/>
              </a:rPr>
              <a:t>with </a:t>
            </a:r>
            <a:r>
              <a:rPr lang="en-US" sz="2400" dirty="0">
                <a:latin typeface="Trebuchet MS" charset="0"/>
              </a:rPr>
              <a:t>target address, </a:t>
            </a:r>
            <a:r>
              <a:rPr lang="en-US" sz="2400" dirty="0" smtClean="0">
                <a:solidFill>
                  <a:srgbClr val="3333FF"/>
                </a:solidFill>
                <a:latin typeface="Trebuchet MS" charset="0"/>
              </a:rPr>
              <a:t>PC+4+(</a:t>
            </a:r>
            <a:r>
              <a:rPr lang="en-US" sz="2400" dirty="0">
                <a:solidFill>
                  <a:srgbClr val="3333FF"/>
                </a:solidFill>
                <a:latin typeface="Trebuchet MS" charset="0"/>
              </a:rPr>
              <a:t>offset x 4</a:t>
            </a:r>
            <a:r>
              <a:rPr lang="en-US" sz="2400" dirty="0" smtClean="0">
                <a:solidFill>
                  <a:srgbClr val="3333FF"/>
                </a:solidFill>
                <a:latin typeface="Trebuchet MS" charset="0"/>
              </a:rPr>
              <a:t>)</a:t>
            </a:r>
            <a:endParaRPr lang="en-US" sz="2400" dirty="0">
              <a:latin typeface="Trebuchet MS" charset="0"/>
            </a:endParaRPr>
          </a:p>
          <a:p>
            <a:pPr marL="359005" indent="-359005" defTabSz="820583">
              <a:buNone/>
            </a:pPr>
            <a:r>
              <a:rPr lang="en-US" sz="2400" dirty="0">
                <a:latin typeface="Trebuchet MS" charset="0"/>
              </a:rPr>
              <a:t>5.	E</a:t>
            </a:r>
            <a:r>
              <a:rPr lang="en-US" sz="2400" dirty="0" smtClean="0">
                <a:latin typeface="Trebuchet MS" charset="0"/>
              </a:rPr>
              <a:t>lse the branch </a:t>
            </a:r>
            <a:r>
              <a:rPr lang="en-US" sz="2400" dirty="0">
                <a:latin typeface="Trebuchet MS" charset="0"/>
              </a:rPr>
              <a:t>should not be taken, and </a:t>
            </a:r>
            <a:r>
              <a:rPr lang="en-US" sz="2400" dirty="0" smtClean="0">
                <a:latin typeface="Trebuchet MS" charset="0"/>
              </a:rPr>
              <a:t>PC </a:t>
            </a:r>
            <a:r>
              <a:rPr lang="en-US" sz="2400" dirty="0" smtClean="0">
                <a:latin typeface="Trebuchet MS" charset="0"/>
                <a:sym typeface="Wingdings"/>
              </a:rPr>
              <a:t></a:t>
            </a:r>
            <a:r>
              <a:rPr lang="en-US" sz="2400" dirty="0" smtClean="0">
                <a:latin typeface="Trebuchet MS" charset="0"/>
              </a:rPr>
              <a:t> </a:t>
            </a:r>
            <a:r>
              <a:rPr lang="en-US" sz="2400" dirty="0">
                <a:solidFill>
                  <a:srgbClr val="3333FF"/>
                </a:solidFill>
                <a:latin typeface="Trebuchet MS" charset="0"/>
              </a:rPr>
              <a:t>PC + 4</a:t>
            </a:r>
            <a:r>
              <a:rPr lang="en-US" sz="2400" dirty="0">
                <a:latin typeface="Trebuchet MS" charset="0"/>
              </a:rPr>
              <a:t> to fetch the next </a:t>
            </a:r>
            <a:r>
              <a:rPr lang="en-US" sz="2400" dirty="0" smtClean="0">
                <a:latin typeface="Trebuchet MS" charset="0"/>
              </a:rPr>
              <a:t>sequential instruction</a:t>
            </a:r>
            <a:endParaRPr lang="en-US" sz="2400" dirty="0">
              <a:latin typeface="Trebuchet MS" charset="0"/>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10</a:t>
            </a:fld>
            <a:endParaRPr lang="en-US"/>
          </a:p>
        </p:txBody>
      </p:sp>
    </p:spTree>
    <p:extLst>
      <p:ext uri="{BB962C8B-B14F-4D97-AF65-F5344CB8AC3E}">
        <p14:creationId xmlns:p14="http://schemas.microsoft.com/office/powerpoint/2010/main" val="252765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457200" y="88900"/>
            <a:ext cx="8229600" cy="774700"/>
          </a:xfrm>
        </p:spPr>
        <p:txBody>
          <a:bodyPr>
            <a:noAutofit/>
          </a:bodyPr>
          <a:lstStyle/>
          <a:p>
            <a:pPr defTabSz="820583"/>
            <a:r>
              <a:rPr lang="en-US" sz="2800" dirty="0" err="1">
                <a:solidFill>
                  <a:srgbClr val="3333FF"/>
                </a:solidFill>
                <a:latin typeface="Trebuchet MS" charset="0"/>
              </a:rPr>
              <a:t>beq</a:t>
            </a:r>
            <a:r>
              <a:rPr lang="en-US" sz="2800" dirty="0">
                <a:solidFill>
                  <a:srgbClr val="3333FF"/>
                </a:solidFill>
                <a:latin typeface="Trebuchet MS" charset="0"/>
              </a:rPr>
              <a:t> $t0, $s0, offset</a:t>
            </a:r>
            <a:r>
              <a:rPr lang="en-US" sz="2800" dirty="0" smtClean="0">
                <a:latin typeface="Trebuchet MS" charset="0"/>
              </a:rPr>
              <a:t> execution: </a:t>
            </a:r>
            <a:r>
              <a:rPr lang="en-US" sz="2800" b="1" i="1" dirty="0" smtClean="0">
                <a:latin typeface="Trebuchet MS" charset="0"/>
              </a:rPr>
              <a:t>compare </a:t>
            </a:r>
            <a:r>
              <a:rPr lang="en-US" sz="2800" b="1" i="1" dirty="0" err="1" smtClean="0">
                <a:latin typeface="Trebuchet MS" charset="0"/>
              </a:rPr>
              <a:t>regs</a:t>
            </a:r>
            <a:endParaRPr lang="en-US" sz="2800" b="1" i="1" dirty="0">
              <a:latin typeface="Trebuchet MS" charset="0"/>
            </a:endParaRPr>
          </a:p>
        </p:txBody>
      </p:sp>
      <p:sp>
        <p:nvSpPr>
          <p:cNvPr id="20494" name="Line 219"/>
          <p:cNvSpPr>
            <a:spLocks noChangeShapeType="1"/>
          </p:cNvSpPr>
          <p:nvPr/>
        </p:nvSpPr>
        <p:spPr bwMode="auto">
          <a:xfrm>
            <a:off x="2839699" y="2866370"/>
            <a:ext cx="2818534" cy="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95" name="Text Box 189"/>
          <p:cNvSpPr txBox="1">
            <a:spLocks noChangeArrowheads="1"/>
          </p:cNvSpPr>
          <p:nvPr/>
        </p:nvSpPr>
        <p:spPr bwMode="auto">
          <a:xfrm>
            <a:off x="1866994" y="2978429"/>
            <a:ext cx="282864"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4</a:t>
            </a:r>
          </a:p>
        </p:txBody>
      </p:sp>
      <p:sp>
        <p:nvSpPr>
          <p:cNvPr id="20496" name="Text Box 190"/>
          <p:cNvSpPr txBox="1">
            <a:spLocks noChangeArrowheads="1"/>
          </p:cNvSpPr>
          <p:nvPr/>
        </p:nvSpPr>
        <p:spPr bwMode="auto">
          <a:xfrm>
            <a:off x="4945301" y="3198344"/>
            <a:ext cx="505114"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dirty="0">
                <a:solidFill>
                  <a:srgbClr val="000000"/>
                </a:solidFill>
                <a:latin typeface="Arial" charset="0"/>
              </a:rPr>
              <a:t>Shift</a:t>
            </a:r>
          </a:p>
          <a:p>
            <a:pPr algn="ctr"/>
            <a:r>
              <a:rPr lang="en-US" sz="1000" b="1" dirty="0">
                <a:solidFill>
                  <a:srgbClr val="000000"/>
                </a:solidFill>
                <a:latin typeface="Arial" charset="0"/>
              </a:rPr>
              <a:t>left 2</a:t>
            </a:r>
          </a:p>
        </p:txBody>
      </p:sp>
      <p:sp>
        <p:nvSpPr>
          <p:cNvPr id="20497" name="Oval 191"/>
          <p:cNvSpPr>
            <a:spLocks noChangeArrowheads="1"/>
          </p:cNvSpPr>
          <p:nvPr/>
        </p:nvSpPr>
        <p:spPr bwMode="auto">
          <a:xfrm>
            <a:off x="4972721" y="3019050"/>
            <a:ext cx="457489" cy="762000"/>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498" name="Text Box 192"/>
          <p:cNvSpPr txBox="1">
            <a:spLocks noChangeArrowheads="1"/>
          </p:cNvSpPr>
          <p:nvPr/>
        </p:nvSpPr>
        <p:spPr bwMode="auto">
          <a:xfrm>
            <a:off x="673483" y="2970024"/>
            <a:ext cx="383886"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PC</a:t>
            </a:r>
          </a:p>
        </p:txBody>
      </p:sp>
      <p:sp>
        <p:nvSpPr>
          <p:cNvPr id="20499" name="Rectangle 193"/>
          <p:cNvSpPr>
            <a:spLocks noChangeArrowheads="1"/>
          </p:cNvSpPr>
          <p:nvPr/>
        </p:nvSpPr>
        <p:spPr bwMode="auto">
          <a:xfrm>
            <a:off x="706676" y="2790730"/>
            <a:ext cx="304511" cy="60932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20500" name="Group 194"/>
          <p:cNvGrpSpPr>
            <a:grpSpLocks/>
          </p:cNvGrpSpPr>
          <p:nvPr/>
        </p:nvGrpSpPr>
        <p:grpSpPr bwMode="auto">
          <a:xfrm>
            <a:off x="5658233" y="2713690"/>
            <a:ext cx="533977" cy="914680"/>
            <a:chOff x="3854" y="1251"/>
            <a:chExt cx="370" cy="653"/>
          </a:xfrm>
        </p:grpSpPr>
        <p:sp>
          <p:nvSpPr>
            <p:cNvPr id="20625" name="Line 195"/>
            <p:cNvSpPr>
              <a:spLocks noChangeShapeType="1"/>
            </p:cNvSpPr>
            <p:nvPr/>
          </p:nvSpPr>
          <p:spPr bwMode="auto">
            <a:xfrm>
              <a:off x="3854" y="1251"/>
              <a:ext cx="0" cy="2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6" name="Line 196"/>
            <p:cNvSpPr>
              <a:spLocks noChangeShapeType="1"/>
            </p:cNvSpPr>
            <p:nvPr/>
          </p:nvSpPr>
          <p:spPr bwMode="auto">
            <a:xfrm>
              <a:off x="3854" y="1632"/>
              <a:ext cx="0" cy="2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7" name="Line 197"/>
            <p:cNvSpPr>
              <a:spLocks noChangeShapeType="1"/>
            </p:cNvSpPr>
            <p:nvPr/>
          </p:nvSpPr>
          <p:spPr bwMode="auto">
            <a:xfrm>
              <a:off x="3854" y="1523"/>
              <a:ext cx="106" cy="5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8" name="Line 198"/>
            <p:cNvSpPr>
              <a:spLocks noChangeShapeType="1"/>
            </p:cNvSpPr>
            <p:nvPr/>
          </p:nvSpPr>
          <p:spPr bwMode="auto">
            <a:xfrm flipV="1">
              <a:off x="3854" y="1578"/>
              <a:ext cx="106" cy="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9" name="Line 199"/>
            <p:cNvSpPr>
              <a:spLocks noChangeShapeType="1"/>
            </p:cNvSpPr>
            <p:nvPr/>
          </p:nvSpPr>
          <p:spPr bwMode="auto">
            <a:xfrm>
              <a:off x="3854" y="1251"/>
              <a:ext cx="370" cy="21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30" name="Line 200"/>
            <p:cNvSpPr>
              <a:spLocks noChangeShapeType="1"/>
            </p:cNvSpPr>
            <p:nvPr/>
          </p:nvSpPr>
          <p:spPr bwMode="auto">
            <a:xfrm>
              <a:off x="4224" y="1469"/>
              <a:ext cx="0" cy="21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31" name="Line 201"/>
            <p:cNvSpPr>
              <a:spLocks noChangeShapeType="1"/>
            </p:cNvSpPr>
            <p:nvPr/>
          </p:nvSpPr>
          <p:spPr bwMode="auto">
            <a:xfrm flipV="1">
              <a:off x="3854" y="1686"/>
              <a:ext cx="370" cy="21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0501" name="Text Box 202"/>
          <p:cNvSpPr txBox="1">
            <a:spLocks noChangeArrowheads="1"/>
          </p:cNvSpPr>
          <p:nvPr/>
        </p:nvSpPr>
        <p:spPr bwMode="auto">
          <a:xfrm>
            <a:off x="5783790" y="3026054"/>
            <a:ext cx="454602"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dirty="0">
                <a:solidFill>
                  <a:srgbClr val="000000"/>
                </a:solidFill>
                <a:latin typeface="Arial" charset="0"/>
              </a:rPr>
              <a:t>Add</a:t>
            </a:r>
          </a:p>
        </p:txBody>
      </p:sp>
      <p:sp>
        <p:nvSpPr>
          <p:cNvPr id="20502" name="Line 203"/>
          <p:cNvSpPr>
            <a:spLocks noChangeShapeType="1"/>
          </p:cNvSpPr>
          <p:nvPr/>
        </p:nvSpPr>
        <p:spPr bwMode="auto">
          <a:xfrm>
            <a:off x="5430210" y="3400050"/>
            <a:ext cx="228023" cy="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03" name="Line 204"/>
          <p:cNvSpPr>
            <a:spLocks noChangeShapeType="1"/>
          </p:cNvSpPr>
          <p:nvPr/>
        </p:nvSpPr>
        <p:spPr bwMode="auto">
          <a:xfrm>
            <a:off x="6192210" y="3171730"/>
            <a:ext cx="236682" cy="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04" name="Line 205"/>
          <p:cNvSpPr>
            <a:spLocks noChangeShapeType="1"/>
          </p:cNvSpPr>
          <p:nvPr/>
        </p:nvSpPr>
        <p:spPr bwMode="auto">
          <a:xfrm>
            <a:off x="2307165" y="2409730"/>
            <a:ext cx="0" cy="3810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5" name="Line 206"/>
          <p:cNvSpPr>
            <a:spLocks noChangeShapeType="1"/>
          </p:cNvSpPr>
          <p:nvPr/>
        </p:nvSpPr>
        <p:spPr bwMode="auto">
          <a:xfrm>
            <a:off x="2307165" y="2943410"/>
            <a:ext cx="0" cy="3810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6" name="Line 207"/>
          <p:cNvSpPr>
            <a:spLocks noChangeShapeType="1"/>
          </p:cNvSpPr>
          <p:nvPr/>
        </p:nvSpPr>
        <p:spPr bwMode="auto">
          <a:xfrm>
            <a:off x="2307165" y="2790730"/>
            <a:ext cx="151534" cy="7704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7" name="Line 208"/>
          <p:cNvSpPr>
            <a:spLocks noChangeShapeType="1"/>
          </p:cNvSpPr>
          <p:nvPr/>
        </p:nvSpPr>
        <p:spPr bwMode="auto">
          <a:xfrm flipV="1">
            <a:off x="2307165" y="2867771"/>
            <a:ext cx="151534" cy="7564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8" name="Line 209"/>
          <p:cNvSpPr>
            <a:spLocks noChangeShapeType="1"/>
          </p:cNvSpPr>
          <p:nvPr/>
        </p:nvSpPr>
        <p:spPr bwMode="auto">
          <a:xfrm>
            <a:off x="2307165" y="2409730"/>
            <a:ext cx="532534" cy="30536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9" name="Line 210"/>
          <p:cNvSpPr>
            <a:spLocks noChangeShapeType="1"/>
          </p:cNvSpPr>
          <p:nvPr/>
        </p:nvSpPr>
        <p:spPr bwMode="auto">
          <a:xfrm>
            <a:off x="2839699" y="2715090"/>
            <a:ext cx="0" cy="3039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0" name="Line 211"/>
          <p:cNvSpPr>
            <a:spLocks noChangeShapeType="1"/>
          </p:cNvSpPr>
          <p:nvPr/>
        </p:nvSpPr>
        <p:spPr bwMode="auto">
          <a:xfrm flipV="1">
            <a:off x="2307165" y="3019050"/>
            <a:ext cx="532534" cy="30536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1" name="Text Box 212"/>
          <p:cNvSpPr txBox="1">
            <a:spLocks noChangeArrowheads="1"/>
          </p:cNvSpPr>
          <p:nvPr/>
        </p:nvSpPr>
        <p:spPr bwMode="auto">
          <a:xfrm>
            <a:off x="2419733" y="2745907"/>
            <a:ext cx="454602"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dirty="0">
                <a:latin typeface="Arial" charset="0"/>
              </a:rPr>
              <a:t>Add</a:t>
            </a:r>
          </a:p>
        </p:txBody>
      </p:sp>
      <p:sp>
        <p:nvSpPr>
          <p:cNvPr id="20512" name="Line 213"/>
          <p:cNvSpPr>
            <a:spLocks noChangeShapeType="1"/>
          </p:cNvSpPr>
          <p:nvPr/>
        </p:nvSpPr>
        <p:spPr bwMode="auto">
          <a:xfrm>
            <a:off x="859653" y="2257050"/>
            <a:ext cx="0" cy="53368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13" name="Line 214"/>
          <p:cNvSpPr>
            <a:spLocks noChangeShapeType="1"/>
          </p:cNvSpPr>
          <p:nvPr/>
        </p:nvSpPr>
        <p:spPr bwMode="auto">
          <a:xfrm>
            <a:off x="6662687" y="2866370"/>
            <a:ext cx="228023"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4" name="Line 215"/>
          <p:cNvSpPr>
            <a:spLocks noChangeShapeType="1"/>
          </p:cNvSpPr>
          <p:nvPr/>
        </p:nvSpPr>
        <p:spPr bwMode="auto">
          <a:xfrm flipV="1">
            <a:off x="6877722" y="2257050"/>
            <a:ext cx="0" cy="60932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5" name="Line 216"/>
          <p:cNvSpPr>
            <a:spLocks noChangeShapeType="1"/>
          </p:cNvSpPr>
          <p:nvPr/>
        </p:nvSpPr>
        <p:spPr bwMode="auto">
          <a:xfrm flipH="1">
            <a:off x="846664" y="2257050"/>
            <a:ext cx="6044046"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6" name="Line 217"/>
          <p:cNvSpPr>
            <a:spLocks noChangeShapeType="1"/>
          </p:cNvSpPr>
          <p:nvPr/>
        </p:nvSpPr>
        <p:spPr bwMode="auto">
          <a:xfrm>
            <a:off x="2077699" y="3096090"/>
            <a:ext cx="229466"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17" name="Line 218"/>
          <p:cNvSpPr>
            <a:spLocks noChangeShapeType="1"/>
          </p:cNvSpPr>
          <p:nvPr/>
        </p:nvSpPr>
        <p:spPr bwMode="auto">
          <a:xfrm>
            <a:off x="5187756" y="2527392"/>
            <a:ext cx="1249796" cy="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18" name="Line 220"/>
          <p:cNvSpPr>
            <a:spLocks noChangeShapeType="1"/>
          </p:cNvSpPr>
          <p:nvPr/>
        </p:nvSpPr>
        <p:spPr bwMode="auto">
          <a:xfrm flipV="1">
            <a:off x="5200744" y="2518987"/>
            <a:ext cx="0" cy="34738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9" name="AutoShape 221"/>
          <p:cNvSpPr>
            <a:spLocks noChangeArrowheads="1"/>
          </p:cNvSpPr>
          <p:nvPr/>
        </p:nvSpPr>
        <p:spPr bwMode="auto">
          <a:xfrm>
            <a:off x="5158892" y="2825748"/>
            <a:ext cx="76489" cy="75640"/>
          </a:xfrm>
          <a:prstGeom prst="octagon">
            <a:avLst>
              <a:gd name="adj" fmla="val 29287"/>
            </a:avLst>
          </a:prstGeom>
          <a:solidFill>
            <a:schemeClr val="tx1"/>
          </a:solidFill>
          <a:ln w="9525">
            <a:solidFill>
              <a:srgbClr val="000000"/>
            </a:solidFill>
            <a:miter lim="800000"/>
            <a:headEnd/>
            <a:tailEnd/>
          </a:ln>
        </p:spPr>
        <p:txBody>
          <a:bodyPr wrap="none" anchor="ctr"/>
          <a:lstStyle/>
          <a:p>
            <a:endParaRPr lang="en-US"/>
          </a:p>
        </p:txBody>
      </p:sp>
      <p:sp>
        <p:nvSpPr>
          <p:cNvPr id="20520" name="Line 222"/>
          <p:cNvSpPr>
            <a:spLocks noChangeShapeType="1"/>
          </p:cNvSpPr>
          <p:nvPr/>
        </p:nvSpPr>
        <p:spPr bwMode="auto">
          <a:xfrm>
            <a:off x="858210" y="3400050"/>
            <a:ext cx="0" cy="550489"/>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1" name="Line 223"/>
          <p:cNvSpPr>
            <a:spLocks noChangeShapeType="1"/>
          </p:cNvSpPr>
          <p:nvPr/>
        </p:nvSpPr>
        <p:spPr bwMode="auto">
          <a:xfrm>
            <a:off x="1302710" y="2638050"/>
            <a:ext cx="1004455"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2" name="Line 224"/>
          <p:cNvSpPr>
            <a:spLocks noChangeShapeType="1"/>
          </p:cNvSpPr>
          <p:nvPr/>
        </p:nvSpPr>
        <p:spPr bwMode="auto">
          <a:xfrm>
            <a:off x="1315699" y="2638050"/>
            <a:ext cx="0" cy="91468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23" name="Line 225"/>
          <p:cNvSpPr>
            <a:spLocks noChangeShapeType="1"/>
          </p:cNvSpPr>
          <p:nvPr/>
        </p:nvSpPr>
        <p:spPr bwMode="auto">
          <a:xfrm flipH="1">
            <a:off x="858210" y="3552730"/>
            <a:ext cx="470477"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24" name="AutoShape 226"/>
          <p:cNvSpPr>
            <a:spLocks noChangeArrowheads="1"/>
          </p:cNvSpPr>
          <p:nvPr/>
        </p:nvSpPr>
        <p:spPr bwMode="auto">
          <a:xfrm>
            <a:off x="820687" y="3516311"/>
            <a:ext cx="76489" cy="75640"/>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525" name="Text Box 227"/>
          <p:cNvSpPr txBox="1">
            <a:spLocks noChangeArrowheads="1"/>
          </p:cNvSpPr>
          <p:nvPr/>
        </p:nvSpPr>
        <p:spPr bwMode="auto">
          <a:xfrm>
            <a:off x="6397142" y="2420936"/>
            <a:ext cx="313170" cy="93429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dirty="0">
                <a:solidFill>
                  <a:srgbClr val="000000"/>
                </a:solidFill>
                <a:latin typeface="Arial" charset="0"/>
              </a:rPr>
              <a:t>0</a:t>
            </a:r>
          </a:p>
          <a:p>
            <a:pPr algn="ctr">
              <a:spcBef>
                <a:spcPct val="30000"/>
              </a:spcBef>
            </a:pPr>
            <a:r>
              <a:rPr lang="en-US" sz="1000" b="1" dirty="0">
                <a:solidFill>
                  <a:srgbClr val="000000"/>
                </a:solidFill>
                <a:latin typeface="Arial" charset="0"/>
              </a:rPr>
              <a:t>M</a:t>
            </a:r>
          </a:p>
          <a:p>
            <a:pPr algn="ctr">
              <a:lnSpc>
                <a:spcPct val="90000"/>
              </a:lnSpc>
            </a:pPr>
            <a:r>
              <a:rPr lang="en-US" sz="1000" b="1" dirty="0">
                <a:solidFill>
                  <a:srgbClr val="000000"/>
                </a:solidFill>
                <a:latin typeface="Arial" charset="0"/>
              </a:rPr>
              <a:t>u</a:t>
            </a:r>
          </a:p>
          <a:p>
            <a:pPr algn="ctr">
              <a:lnSpc>
                <a:spcPct val="90000"/>
              </a:lnSpc>
            </a:pPr>
            <a:r>
              <a:rPr lang="en-US" sz="1000" b="1" dirty="0">
                <a:solidFill>
                  <a:srgbClr val="000000"/>
                </a:solidFill>
                <a:latin typeface="Arial" charset="0"/>
              </a:rPr>
              <a:t>x</a:t>
            </a:r>
          </a:p>
          <a:p>
            <a:pPr algn="ctr">
              <a:spcBef>
                <a:spcPct val="30000"/>
              </a:spcBef>
            </a:pPr>
            <a:r>
              <a:rPr lang="en-US" sz="1000" dirty="0">
                <a:solidFill>
                  <a:srgbClr val="000000"/>
                </a:solidFill>
                <a:latin typeface="Arial" charset="0"/>
              </a:rPr>
              <a:t>1</a:t>
            </a:r>
          </a:p>
        </p:txBody>
      </p:sp>
      <p:sp>
        <p:nvSpPr>
          <p:cNvPr id="20526" name="AutoShape 228"/>
          <p:cNvSpPr>
            <a:spLocks noChangeArrowheads="1"/>
          </p:cNvSpPr>
          <p:nvPr/>
        </p:nvSpPr>
        <p:spPr bwMode="auto">
          <a:xfrm>
            <a:off x="6433222" y="2409730"/>
            <a:ext cx="228023" cy="914680"/>
          </a:xfrm>
          <a:prstGeom prst="roundRect">
            <a:avLst>
              <a:gd name="adj"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27" name="Line 229"/>
          <p:cNvSpPr>
            <a:spLocks noChangeShapeType="1"/>
          </p:cNvSpPr>
          <p:nvPr/>
        </p:nvSpPr>
        <p:spPr bwMode="auto">
          <a:xfrm>
            <a:off x="6550119" y="3331414"/>
            <a:ext cx="0" cy="15268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28" name="Text Box 230"/>
          <p:cNvSpPr txBox="1">
            <a:spLocks noChangeArrowheads="1"/>
          </p:cNvSpPr>
          <p:nvPr/>
        </p:nvSpPr>
        <p:spPr bwMode="auto">
          <a:xfrm>
            <a:off x="6268699" y="3477090"/>
            <a:ext cx="577273"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PCSrc</a:t>
            </a:r>
            <a:endParaRPr lang="en-US" sz="1000" dirty="0">
              <a:solidFill>
                <a:srgbClr val="FF0000"/>
              </a:solidFill>
              <a:latin typeface="Arial" charset="0"/>
            </a:endParaRPr>
          </a:p>
        </p:txBody>
      </p:sp>
      <p:sp>
        <p:nvSpPr>
          <p:cNvPr id="20529" name="Line 231"/>
          <p:cNvSpPr>
            <a:spLocks noChangeShapeType="1"/>
          </p:cNvSpPr>
          <p:nvPr/>
        </p:nvSpPr>
        <p:spPr bwMode="auto">
          <a:xfrm>
            <a:off x="4829846" y="3400050"/>
            <a:ext cx="14287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0" name="Line 232"/>
          <p:cNvSpPr>
            <a:spLocks noChangeShapeType="1"/>
          </p:cNvSpPr>
          <p:nvPr/>
        </p:nvSpPr>
        <p:spPr bwMode="auto">
          <a:xfrm>
            <a:off x="7896608" y="4412781"/>
            <a:ext cx="393989"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31" name="Line 233"/>
          <p:cNvSpPr>
            <a:spLocks noChangeShapeType="1"/>
          </p:cNvSpPr>
          <p:nvPr/>
        </p:nvSpPr>
        <p:spPr bwMode="auto">
          <a:xfrm>
            <a:off x="6400028" y="4793781"/>
            <a:ext cx="35358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32" name="Line 234"/>
          <p:cNvSpPr>
            <a:spLocks noChangeShapeType="1"/>
          </p:cNvSpPr>
          <p:nvPr/>
        </p:nvSpPr>
        <p:spPr bwMode="auto">
          <a:xfrm>
            <a:off x="6438994" y="4412781"/>
            <a:ext cx="31461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33" name="Line 235"/>
          <p:cNvSpPr>
            <a:spLocks noChangeShapeType="1"/>
          </p:cNvSpPr>
          <p:nvPr/>
        </p:nvSpPr>
        <p:spPr bwMode="auto">
          <a:xfrm flipV="1">
            <a:off x="8035153" y="5023502"/>
            <a:ext cx="25111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34" name="Line 236"/>
          <p:cNvSpPr>
            <a:spLocks noChangeShapeType="1"/>
          </p:cNvSpPr>
          <p:nvPr/>
        </p:nvSpPr>
        <p:spPr bwMode="auto">
          <a:xfrm>
            <a:off x="6447653" y="4400175"/>
            <a:ext cx="0" cy="39360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5" name="Line 237"/>
          <p:cNvSpPr>
            <a:spLocks noChangeShapeType="1"/>
          </p:cNvSpPr>
          <p:nvPr/>
        </p:nvSpPr>
        <p:spPr bwMode="auto">
          <a:xfrm>
            <a:off x="6434665" y="5936781"/>
            <a:ext cx="162646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6" name="Line 238"/>
          <p:cNvSpPr>
            <a:spLocks noChangeShapeType="1"/>
          </p:cNvSpPr>
          <p:nvPr/>
        </p:nvSpPr>
        <p:spPr bwMode="auto">
          <a:xfrm flipV="1">
            <a:off x="8048142" y="5023502"/>
            <a:ext cx="0" cy="91327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7" name="Line 239"/>
          <p:cNvSpPr>
            <a:spLocks noChangeShapeType="1"/>
          </p:cNvSpPr>
          <p:nvPr/>
        </p:nvSpPr>
        <p:spPr bwMode="auto">
          <a:xfrm>
            <a:off x="8518619" y="4718142"/>
            <a:ext cx="228023"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8" name="Line 240"/>
          <p:cNvSpPr>
            <a:spLocks noChangeShapeType="1"/>
          </p:cNvSpPr>
          <p:nvPr/>
        </p:nvSpPr>
        <p:spPr bwMode="auto">
          <a:xfrm>
            <a:off x="8733653" y="4718142"/>
            <a:ext cx="0" cy="198063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9" name="Line 241"/>
          <p:cNvSpPr>
            <a:spLocks noChangeShapeType="1"/>
          </p:cNvSpPr>
          <p:nvPr/>
        </p:nvSpPr>
        <p:spPr bwMode="auto">
          <a:xfrm flipH="1">
            <a:off x="2943608" y="6698781"/>
            <a:ext cx="580303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40" name="Line 242"/>
          <p:cNvSpPr>
            <a:spLocks noChangeShapeType="1"/>
          </p:cNvSpPr>
          <p:nvPr/>
        </p:nvSpPr>
        <p:spPr bwMode="auto">
          <a:xfrm flipV="1">
            <a:off x="2956596" y="5327461"/>
            <a:ext cx="0" cy="137132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41" name="Line 243"/>
          <p:cNvSpPr>
            <a:spLocks noChangeShapeType="1"/>
          </p:cNvSpPr>
          <p:nvPr/>
        </p:nvSpPr>
        <p:spPr bwMode="auto">
          <a:xfrm>
            <a:off x="2943608" y="5327461"/>
            <a:ext cx="245341"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42" name="Text Box 244"/>
          <p:cNvSpPr txBox="1">
            <a:spLocks noChangeArrowheads="1"/>
          </p:cNvSpPr>
          <p:nvPr/>
        </p:nvSpPr>
        <p:spPr bwMode="auto">
          <a:xfrm>
            <a:off x="6753608" y="4261502"/>
            <a:ext cx="662420"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Read</a:t>
            </a:r>
          </a:p>
          <a:p>
            <a:r>
              <a:rPr lang="en-US" sz="1000">
                <a:latin typeface="Arial" charset="0"/>
              </a:rPr>
              <a:t>address</a:t>
            </a:r>
          </a:p>
        </p:txBody>
      </p:sp>
      <p:sp>
        <p:nvSpPr>
          <p:cNvPr id="20543" name="Text Box 245"/>
          <p:cNvSpPr txBox="1">
            <a:spLocks noChangeArrowheads="1"/>
          </p:cNvSpPr>
          <p:nvPr/>
        </p:nvSpPr>
        <p:spPr bwMode="auto">
          <a:xfrm>
            <a:off x="6753608" y="4642502"/>
            <a:ext cx="662420"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address</a:t>
            </a:r>
          </a:p>
        </p:txBody>
      </p:sp>
      <p:sp>
        <p:nvSpPr>
          <p:cNvPr id="20544" name="Text Box 246"/>
          <p:cNvSpPr txBox="1">
            <a:spLocks noChangeArrowheads="1"/>
          </p:cNvSpPr>
          <p:nvPr/>
        </p:nvSpPr>
        <p:spPr bwMode="auto">
          <a:xfrm>
            <a:off x="6753608" y="5023502"/>
            <a:ext cx="502227"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data</a:t>
            </a:r>
          </a:p>
        </p:txBody>
      </p:sp>
      <p:sp>
        <p:nvSpPr>
          <p:cNvPr id="20545" name="Text Box 247"/>
          <p:cNvSpPr txBox="1">
            <a:spLocks noChangeArrowheads="1"/>
          </p:cNvSpPr>
          <p:nvPr/>
        </p:nvSpPr>
        <p:spPr bwMode="auto">
          <a:xfrm>
            <a:off x="7196665" y="4946461"/>
            <a:ext cx="704273"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Data</a:t>
            </a:r>
          </a:p>
          <a:p>
            <a:pPr algn="ctr"/>
            <a:r>
              <a:rPr lang="en-US" sz="1000" b="1">
                <a:latin typeface="Arial" charset="0"/>
              </a:rPr>
              <a:t>memory</a:t>
            </a:r>
          </a:p>
        </p:txBody>
      </p:sp>
      <p:sp>
        <p:nvSpPr>
          <p:cNvPr id="20546" name="Text Box 248"/>
          <p:cNvSpPr txBox="1">
            <a:spLocks noChangeArrowheads="1"/>
          </p:cNvSpPr>
          <p:nvPr/>
        </p:nvSpPr>
        <p:spPr bwMode="auto">
          <a:xfrm>
            <a:off x="7404483" y="4261502"/>
            <a:ext cx="519545"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solidFill>
                  <a:schemeClr val="tx2"/>
                </a:solidFill>
                <a:latin typeface="Arial" charset="0"/>
              </a:rPr>
              <a:t>Read</a:t>
            </a:r>
          </a:p>
          <a:p>
            <a:pPr algn="r"/>
            <a:r>
              <a:rPr lang="en-US" sz="1000">
                <a:solidFill>
                  <a:schemeClr val="tx2"/>
                </a:solidFill>
                <a:latin typeface="Arial" charset="0"/>
              </a:rPr>
              <a:t>data</a:t>
            </a:r>
          </a:p>
        </p:txBody>
      </p:sp>
      <p:sp>
        <p:nvSpPr>
          <p:cNvPr id="20547" name="Rectangle 249"/>
          <p:cNvSpPr>
            <a:spLocks noChangeArrowheads="1"/>
          </p:cNvSpPr>
          <p:nvPr/>
        </p:nvSpPr>
        <p:spPr bwMode="auto">
          <a:xfrm>
            <a:off x="6753608" y="4261502"/>
            <a:ext cx="1141557" cy="114159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48" name="Line 250"/>
          <p:cNvSpPr>
            <a:spLocks noChangeShapeType="1"/>
          </p:cNvSpPr>
          <p:nvPr/>
        </p:nvSpPr>
        <p:spPr bwMode="auto">
          <a:xfrm>
            <a:off x="7286142" y="4108822"/>
            <a:ext cx="0" cy="152680"/>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49" name="Text Box 251"/>
          <p:cNvSpPr txBox="1">
            <a:spLocks noChangeArrowheads="1"/>
          </p:cNvSpPr>
          <p:nvPr/>
        </p:nvSpPr>
        <p:spPr bwMode="auto">
          <a:xfrm>
            <a:off x="6905142" y="3880502"/>
            <a:ext cx="787977"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MemWrite</a:t>
            </a:r>
          </a:p>
        </p:txBody>
      </p:sp>
      <p:sp>
        <p:nvSpPr>
          <p:cNvPr id="20550" name="Line 252"/>
          <p:cNvSpPr>
            <a:spLocks noChangeShapeType="1"/>
          </p:cNvSpPr>
          <p:nvPr/>
        </p:nvSpPr>
        <p:spPr bwMode="auto">
          <a:xfrm>
            <a:off x="7286142" y="5403101"/>
            <a:ext cx="0" cy="152680"/>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1" name="Text Box 253"/>
          <p:cNvSpPr txBox="1">
            <a:spLocks noChangeArrowheads="1"/>
          </p:cNvSpPr>
          <p:nvPr/>
        </p:nvSpPr>
        <p:spPr bwMode="auto">
          <a:xfrm>
            <a:off x="6905142" y="5555781"/>
            <a:ext cx="796636"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MemRead</a:t>
            </a:r>
          </a:p>
        </p:txBody>
      </p:sp>
      <p:sp>
        <p:nvSpPr>
          <p:cNvPr id="20552" name="Text Box 254"/>
          <p:cNvSpPr txBox="1">
            <a:spLocks noChangeArrowheads="1"/>
          </p:cNvSpPr>
          <p:nvPr/>
        </p:nvSpPr>
        <p:spPr bwMode="auto">
          <a:xfrm>
            <a:off x="8244415" y="4272708"/>
            <a:ext cx="313170" cy="934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solidFill>
                  <a:schemeClr val="tx2"/>
                </a:solidFill>
                <a:latin typeface="Arial" charset="0"/>
              </a:rPr>
              <a:t>1</a:t>
            </a:r>
          </a:p>
          <a:p>
            <a:pPr algn="ctr">
              <a:spcBef>
                <a:spcPct val="30000"/>
              </a:spcBef>
            </a:pPr>
            <a:r>
              <a:rPr lang="en-US" sz="1000" b="1">
                <a:solidFill>
                  <a:schemeClr val="tx2"/>
                </a:solidFill>
                <a:latin typeface="Arial" charset="0"/>
              </a:rPr>
              <a:t>M</a:t>
            </a:r>
          </a:p>
          <a:p>
            <a:pPr algn="ctr">
              <a:lnSpc>
                <a:spcPct val="90000"/>
              </a:lnSpc>
            </a:pPr>
            <a:r>
              <a:rPr lang="en-US" sz="1000" b="1">
                <a:solidFill>
                  <a:schemeClr val="tx2"/>
                </a:solidFill>
                <a:latin typeface="Arial" charset="0"/>
              </a:rPr>
              <a:t>u</a:t>
            </a:r>
          </a:p>
          <a:p>
            <a:pPr algn="ctr">
              <a:lnSpc>
                <a:spcPct val="90000"/>
              </a:lnSpc>
            </a:pPr>
            <a:r>
              <a:rPr lang="en-US" sz="1000" b="1">
                <a:solidFill>
                  <a:schemeClr val="tx2"/>
                </a:solidFill>
                <a:latin typeface="Arial" charset="0"/>
              </a:rPr>
              <a:t>x</a:t>
            </a:r>
          </a:p>
          <a:p>
            <a:pPr algn="ctr">
              <a:spcBef>
                <a:spcPct val="30000"/>
              </a:spcBef>
            </a:pPr>
            <a:r>
              <a:rPr lang="en-US" sz="1000">
                <a:solidFill>
                  <a:schemeClr val="tx2"/>
                </a:solidFill>
                <a:latin typeface="Arial" charset="0"/>
              </a:rPr>
              <a:t>0</a:t>
            </a:r>
          </a:p>
        </p:txBody>
      </p:sp>
      <p:sp>
        <p:nvSpPr>
          <p:cNvPr id="20553" name="AutoShape 255"/>
          <p:cNvSpPr>
            <a:spLocks noChangeArrowheads="1"/>
          </p:cNvSpPr>
          <p:nvPr/>
        </p:nvSpPr>
        <p:spPr bwMode="auto">
          <a:xfrm>
            <a:off x="8287710" y="4261502"/>
            <a:ext cx="229466" cy="913279"/>
          </a:xfrm>
          <a:prstGeom prst="roundRect">
            <a:avLst>
              <a:gd name="adj"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54" name="Text Box 256"/>
          <p:cNvSpPr txBox="1">
            <a:spLocks noChangeArrowheads="1"/>
          </p:cNvSpPr>
          <p:nvPr/>
        </p:nvSpPr>
        <p:spPr bwMode="auto">
          <a:xfrm>
            <a:off x="7971653" y="3869296"/>
            <a:ext cx="861580"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MemToReg</a:t>
            </a:r>
          </a:p>
        </p:txBody>
      </p:sp>
      <p:sp>
        <p:nvSpPr>
          <p:cNvPr id="20555" name="Line 257"/>
          <p:cNvSpPr>
            <a:spLocks noChangeShapeType="1"/>
          </p:cNvSpPr>
          <p:nvPr/>
        </p:nvSpPr>
        <p:spPr bwMode="auto">
          <a:xfrm>
            <a:off x="8406051" y="4108822"/>
            <a:ext cx="0" cy="152680"/>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6" name="Line 258"/>
          <p:cNvSpPr>
            <a:spLocks noChangeShapeType="1"/>
          </p:cNvSpPr>
          <p:nvPr/>
        </p:nvSpPr>
        <p:spPr bwMode="auto">
          <a:xfrm flipV="1">
            <a:off x="4695631" y="4718142"/>
            <a:ext cx="0" cy="121864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7" name="Line 259"/>
          <p:cNvSpPr>
            <a:spLocks noChangeShapeType="1"/>
          </p:cNvSpPr>
          <p:nvPr/>
        </p:nvSpPr>
        <p:spPr bwMode="auto">
          <a:xfrm flipH="1" flipV="1">
            <a:off x="6296119" y="5163575"/>
            <a:ext cx="0" cy="78581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8" name="Line 260"/>
          <p:cNvSpPr>
            <a:spLocks noChangeShapeType="1"/>
          </p:cNvSpPr>
          <p:nvPr/>
        </p:nvSpPr>
        <p:spPr bwMode="auto">
          <a:xfrm flipH="1">
            <a:off x="4682642" y="5936781"/>
            <a:ext cx="1613477"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9" name="Line 261"/>
          <p:cNvSpPr>
            <a:spLocks noChangeShapeType="1"/>
          </p:cNvSpPr>
          <p:nvPr/>
        </p:nvSpPr>
        <p:spPr bwMode="auto">
          <a:xfrm>
            <a:off x="6296119" y="5176182"/>
            <a:ext cx="457489"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61" name="AutoShape 263"/>
          <p:cNvSpPr>
            <a:spLocks noChangeArrowheads="1"/>
          </p:cNvSpPr>
          <p:nvPr/>
        </p:nvSpPr>
        <p:spPr bwMode="auto">
          <a:xfrm>
            <a:off x="4656665" y="4677520"/>
            <a:ext cx="76489" cy="75640"/>
          </a:xfrm>
          <a:prstGeom prst="octagon">
            <a:avLst>
              <a:gd name="adj" fmla="val 29287"/>
            </a:avLst>
          </a:prstGeom>
          <a:solidFill>
            <a:schemeClr val="tx2"/>
          </a:solidFill>
          <a:ln w="9525">
            <a:solidFill>
              <a:schemeClr val="tx1"/>
            </a:solidFill>
            <a:miter lim="800000"/>
            <a:headEnd/>
            <a:tailEnd/>
          </a:ln>
        </p:spPr>
        <p:txBody>
          <a:bodyPr wrap="none" anchor="ctr"/>
          <a:lstStyle/>
          <a:p>
            <a:endParaRPr lang="en-US"/>
          </a:p>
        </p:txBody>
      </p:sp>
      <p:sp>
        <p:nvSpPr>
          <p:cNvPr id="20562" name="Text Box 264"/>
          <p:cNvSpPr txBox="1">
            <a:spLocks noChangeArrowheads="1"/>
          </p:cNvSpPr>
          <p:nvPr/>
        </p:nvSpPr>
        <p:spPr bwMode="auto">
          <a:xfrm>
            <a:off x="581119" y="3956142"/>
            <a:ext cx="662420"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Read</a:t>
            </a:r>
          </a:p>
          <a:p>
            <a:r>
              <a:rPr lang="en-US" sz="1000">
                <a:latin typeface="Arial" charset="0"/>
              </a:rPr>
              <a:t>address</a:t>
            </a:r>
          </a:p>
        </p:txBody>
      </p:sp>
      <p:sp>
        <p:nvSpPr>
          <p:cNvPr id="20563" name="Text Box 265"/>
          <p:cNvSpPr txBox="1">
            <a:spLocks noChangeArrowheads="1"/>
          </p:cNvSpPr>
          <p:nvPr/>
        </p:nvSpPr>
        <p:spPr bwMode="auto">
          <a:xfrm>
            <a:off x="765846" y="4489822"/>
            <a:ext cx="868795"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20564" name="Text Box 266"/>
          <p:cNvSpPr txBox="1">
            <a:spLocks noChangeArrowheads="1"/>
          </p:cNvSpPr>
          <p:nvPr/>
        </p:nvSpPr>
        <p:spPr bwMode="auto">
          <a:xfrm>
            <a:off x="1002528" y="3956142"/>
            <a:ext cx="802409"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latin typeface="Arial" charset="0"/>
              </a:rPr>
              <a:t>Instruction</a:t>
            </a:r>
          </a:p>
          <a:p>
            <a:pPr algn="r"/>
            <a:r>
              <a:rPr lang="en-US" sz="1000">
                <a:latin typeface="Arial" charset="0"/>
              </a:rPr>
              <a:t>[31-0]</a:t>
            </a:r>
          </a:p>
        </p:txBody>
      </p:sp>
      <p:sp>
        <p:nvSpPr>
          <p:cNvPr id="20565" name="Rectangle 267"/>
          <p:cNvSpPr>
            <a:spLocks noChangeArrowheads="1"/>
          </p:cNvSpPr>
          <p:nvPr/>
        </p:nvSpPr>
        <p:spPr bwMode="auto">
          <a:xfrm>
            <a:off x="581119" y="3956142"/>
            <a:ext cx="1219489"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72" name="AutoShape 274"/>
          <p:cNvSpPr>
            <a:spLocks noChangeArrowheads="1"/>
          </p:cNvSpPr>
          <p:nvPr/>
        </p:nvSpPr>
        <p:spPr bwMode="auto">
          <a:xfrm>
            <a:off x="1914619" y="4146642"/>
            <a:ext cx="75045" cy="75640"/>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575" name="AutoShape 277"/>
          <p:cNvSpPr>
            <a:spLocks noChangeArrowheads="1"/>
          </p:cNvSpPr>
          <p:nvPr/>
        </p:nvSpPr>
        <p:spPr bwMode="auto">
          <a:xfrm>
            <a:off x="1911733" y="4524840"/>
            <a:ext cx="76489" cy="75640"/>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578" name="AutoShape 280"/>
          <p:cNvSpPr>
            <a:spLocks noChangeArrowheads="1"/>
          </p:cNvSpPr>
          <p:nvPr/>
        </p:nvSpPr>
        <p:spPr bwMode="auto">
          <a:xfrm>
            <a:off x="1914619" y="5368083"/>
            <a:ext cx="76489" cy="75640"/>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579" name="Text Box 281"/>
          <p:cNvSpPr txBox="1">
            <a:spLocks noChangeArrowheads="1"/>
          </p:cNvSpPr>
          <p:nvPr/>
        </p:nvSpPr>
        <p:spPr bwMode="auto">
          <a:xfrm>
            <a:off x="2533744" y="4653708"/>
            <a:ext cx="313170" cy="934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dirty="0">
                <a:latin typeface="Arial" charset="0"/>
              </a:rPr>
              <a:t>0</a:t>
            </a:r>
          </a:p>
          <a:p>
            <a:pPr algn="ctr">
              <a:spcBef>
                <a:spcPct val="30000"/>
              </a:spcBef>
            </a:pPr>
            <a:r>
              <a:rPr lang="en-US" sz="1000" b="1" dirty="0">
                <a:latin typeface="Arial" charset="0"/>
              </a:rPr>
              <a:t>M</a:t>
            </a:r>
          </a:p>
          <a:p>
            <a:pPr algn="ctr">
              <a:lnSpc>
                <a:spcPct val="90000"/>
              </a:lnSpc>
            </a:pPr>
            <a:r>
              <a:rPr lang="en-US" sz="1000" b="1" dirty="0">
                <a:latin typeface="Arial" charset="0"/>
              </a:rPr>
              <a:t>u</a:t>
            </a:r>
          </a:p>
          <a:p>
            <a:pPr algn="ctr">
              <a:lnSpc>
                <a:spcPct val="90000"/>
              </a:lnSpc>
            </a:pPr>
            <a:r>
              <a:rPr lang="en-US" sz="1000" b="1" dirty="0">
                <a:latin typeface="Arial" charset="0"/>
              </a:rPr>
              <a:t>x</a:t>
            </a:r>
          </a:p>
          <a:p>
            <a:pPr algn="ctr">
              <a:spcBef>
                <a:spcPct val="30000"/>
              </a:spcBef>
            </a:pPr>
            <a:r>
              <a:rPr lang="en-US" sz="1000" dirty="0">
                <a:latin typeface="Arial" charset="0"/>
              </a:rPr>
              <a:t>1</a:t>
            </a:r>
          </a:p>
        </p:txBody>
      </p:sp>
      <p:sp>
        <p:nvSpPr>
          <p:cNvPr id="20580" name="AutoShape 282"/>
          <p:cNvSpPr>
            <a:spLocks noChangeArrowheads="1"/>
          </p:cNvSpPr>
          <p:nvPr/>
        </p:nvSpPr>
        <p:spPr bwMode="auto">
          <a:xfrm>
            <a:off x="2572710" y="4642502"/>
            <a:ext cx="229466" cy="913279"/>
          </a:xfrm>
          <a:prstGeom prst="roundRect">
            <a:avLst>
              <a:gd name="adj"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86" name="Text Box 288"/>
          <p:cNvSpPr txBox="1">
            <a:spLocks noChangeArrowheads="1"/>
          </p:cNvSpPr>
          <p:nvPr/>
        </p:nvSpPr>
        <p:spPr bwMode="auto">
          <a:xfrm>
            <a:off x="3187505" y="5191590"/>
            <a:ext cx="502227"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chemeClr val="tx2"/>
                </a:solidFill>
                <a:latin typeface="Arial" charset="0"/>
              </a:rPr>
              <a:t>Write</a:t>
            </a:r>
          </a:p>
          <a:p>
            <a:r>
              <a:rPr lang="en-US" sz="1000">
                <a:solidFill>
                  <a:schemeClr val="tx2"/>
                </a:solidFill>
                <a:latin typeface="Arial" charset="0"/>
              </a:rPr>
              <a:t>data</a:t>
            </a:r>
          </a:p>
        </p:txBody>
      </p:sp>
      <p:sp>
        <p:nvSpPr>
          <p:cNvPr id="20589" name="Text Box 291"/>
          <p:cNvSpPr txBox="1">
            <a:spLocks noChangeArrowheads="1"/>
          </p:cNvSpPr>
          <p:nvPr/>
        </p:nvSpPr>
        <p:spPr bwMode="auto">
          <a:xfrm>
            <a:off x="3780653" y="5099142"/>
            <a:ext cx="790864"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latin typeface="Arial" charset="0"/>
              </a:rPr>
              <a:t>Registers</a:t>
            </a:r>
          </a:p>
        </p:txBody>
      </p:sp>
      <p:sp>
        <p:nvSpPr>
          <p:cNvPr id="20590" name="Rectangle 292"/>
          <p:cNvSpPr>
            <a:spLocks noChangeArrowheads="1"/>
          </p:cNvSpPr>
          <p:nvPr/>
        </p:nvSpPr>
        <p:spPr bwMode="auto">
          <a:xfrm>
            <a:off x="3187505" y="4048590"/>
            <a:ext cx="1355148" cy="1524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93" name="Text Box 295"/>
          <p:cNvSpPr txBox="1">
            <a:spLocks noChangeArrowheads="1"/>
          </p:cNvSpPr>
          <p:nvPr/>
        </p:nvSpPr>
        <p:spPr bwMode="auto">
          <a:xfrm>
            <a:off x="3988471" y="5938182"/>
            <a:ext cx="619125"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dirty="0">
                <a:latin typeface="Arial" charset="0"/>
              </a:rPr>
              <a:t>Sign</a:t>
            </a:r>
          </a:p>
          <a:p>
            <a:pPr algn="ctr"/>
            <a:r>
              <a:rPr lang="en-US" sz="1000" b="1" dirty="0">
                <a:latin typeface="Arial" charset="0"/>
              </a:rPr>
              <a:t>extend</a:t>
            </a:r>
          </a:p>
        </p:txBody>
      </p:sp>
      <p:sp>
        <p:nvSpPr>
          <p:cNvPr id="20594" name="Oval 296"/>
          <p:cNvSpPr>
            <a:spLocks noChangeArrowheads="1"/>
          </p:cNvSpPr>
          <p:nvPr/>
        </p:nvSpPr>
        <p:spPr bwMode="auto">
          <a:xfrm>
            <a:off x="4072176" y="5785502"/>
            <a:ext cx="456045" cy="762000"/>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96" name="Line 298"/>
          <p:cNvSpPr>
            <a:spLocks noChangeShapeType="1"/>
          </p:cNvSpPr>
          <p:nvPr/>
        </p:nvSpPr>
        <p:spPr bwMode="auto">
          <a:xfrm>
            <a:off x="4834176" y="5327461"/>
            <a:ext cx="251114" cy="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97" name="Line 299"/>
          <p:cNvSpPr>
            <a:spLocks noChangeShapeType="1"/>
          </p:cNvSpPr>
          <p:nvPr/>
        </p:nvSpPr>
        <p:spPr bwMode="auto">
          <a:xfrm>
            <a:off x="4847165" y="5327461"/>
            <a:ext cx="0" cy="83904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98" name="Line 300"/>
          <p:cNvSpPr>
            <a:spLocks noChangeShapeType="1"/>
          </p:cNvSpPr>
          <p:nvPr/>
        </p:nvSpPr>
        <p:spPr bwMode="auto">
          <a:xfrm flipH="1">
            <a:off x="4533994" y="6166502"/>
            <a:ext cx="326159"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99" name="Text Box 301"/>
          <p:cNvSpPr txBox="1">
            <a:spLocks noChangeArrowheads="1"/>
          </p:cNvSpPr>
          <p:nvPr/>
        </p:nvSpPr>
        <p:spPr bwMode="auto">
          <a:xfrm>
            <a:off x="5047767" y="4576667"/>
            <a:ext cx="313170" cy="934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dirty="0">
                <a:solidFill>
                  <a:srgbClr val="FF0000"/>
                </a:solidFill>
                <a:latin typeface="Arial" charset="0"/>
              </a:rPr>
              <a:t>0</a:t>
            </a:r>
          </a:p>
          <a:p>
            <a:pPr algn="ctr">
              <a:spcBef>
                <a:spcPct val="30000"/>
              </a:spcBef>
            </a:pPr>
            <a:r>
              <a:rPr lang="en-US" sz="1000" b="1" dirty="0">
                <a:latin typeface="Arial" charset="0"/>
              </a:rPr>
              <a:t>M</a:t>
            </a:r>
          </a:p>
          <a:p>
            <a:pPr algn="ctr">
              <a:lnSpc>
                <a:spcPct val="90000"/>
              </a:lnSpc>
            </a:pPr>
            <a:r>
              <a:rPr lang="en-US" sz="1000" b="1" dirty="0">
                <a:latin typeface="Arial" charset="0"/>
              </a:rPr>
              <a:t>u</a:t>
            </a:r>
          </a:p>
          <a:p>
            <a:pPr algn="ctr">
              <a:lnSpc>
                <a:spcPct val="90000"/>
              </a:lnSpc>
            </a:pPr>
            <a:r>
              <a:rPr lang="en-US" sz="1000" b="1" dirty="0">
                <a:latin typeface="Arial" charset="0"/>
              </a:rPr>
              <a:t>x</a:t>
            </a:r>
          </a:p>
          <a:p>
            <a:pPr algn="ctr">
              <a:spcBef>
                <a:spcPct val="30000"/>
              </a:spcBef>
            </a:pPr>
            <a:r>
              <a:rPr lang="en-US" sz="1000" dirty="0">
                <a:latin typeface="Arial" charset="0"/>
              </a:rPr>
              <a:t>1</a:t>
            </a:r>
          </a:p>
        </p:txBody>
      </p:sp>
      <p:sp>
        <p:nvSpPr>
          <p:cNvPr id="20600" name="AutoShape 302"/>
          <p:cNvSpPr>
            <a:spLocks noChangeArrowheads="1"/>
          </p:cNvSpPr>
          <p:nvPr/>
        </p:nvSpPr>
        <p:spPr bwMode="auto">
          <a:xfrm>
            <a:off x="5088176" y="4565461"/>
            <a:ext cx="228023" cy="914680"/>
          </a:xfrm>
          <a:prstGeom prst="roundRect">
            <a:avLst>
              <a:gd name="adj"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20603" name="Group 305"/>
          <p:cNvGrpSpPr>
            <a:grpSpLocks/>
          </p:cNvGrpSpPr>
          <p:nvPr/>
        </p:nvGrpSpPr>
        <p:grpSpPr bwMode="auto">
          <a:xfrm>
            <a:off x="5534119" y="4031781"/>
            <a:ext cx="760557" cy="1218640"/>
            <a:chOff x="3168" y="2736"/>
            <a:chExt cx="480" cy="768"/>
          </a:xfrm>
        </p:grpSpPr>
        <p:sp>
          <p:nvSpPr>
            <p:cNvPr id="20618" name="Line 306"/>
            <p:cNvSpPr>
              <a:spLocks noChangeShapeType="1"/>
            </p:cNvSpPr>
            <p:nvPr/>
          </p:nvSpPr>
          <p:spPr bwMode="auto">
            <a:xfrm>
              <a:off x="3168" y="273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19" name="Line 307"/>
            <p:cNvSpPr>
              <a:spLocks noChangeShapeType="1"/>
            </p:cNvSpPr>
            <p:nvPr/>
          </p:nvSpPr>
          <p:spPr bwMode="auto">
            <a:xfrm>
              <a:off x="3168" y="321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0" name="Line 308"/>
            <p:cNvSpPr>
              <a:spLocks noChangeShapeType="1"/>
            </p:cNvSpPr>
            <p:nvPr/>
          </p:nvSpPr>
          <p:spPr bwMode="auto">
            <a:xfrm>
              <a:off x="3168" y="3024"/>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1" name="Line 309"/>
            <p:cNvSpPr>
              <a:spLocks noChangeShapeType="1"/>
            </p:cNvSpPr>
            <p:nvPr/>
          </p:nvSpPr>
          <p:spPr bwMode="auto">
            <a:xfrm flipV="1">
              <a:off x="3168" y="3120"/>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2" name="Line 310"/>
            <p:cNvSpPr>
              <a:spLocks noChangeShapeType="1"/>
            </p:cNvSpPr>
            <p:nvPr/>
          </p:nvSpPr>
          <p:spPr bwMode="auto">
            <a:xfrm>
              <a:off x="3168" y="2736"/>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3" name="Line 311"/>
            <p:cNvSpPr>
              <a:spLocks noChangeShapeType="1"/>
            </p:cNvSpPr>
            <p:nvPr/>
          </p:nvSpPr>
          <p:spPr bwMode="auto">
            <a:xfrm>
              <a:off x="3648" y="297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4" name="Line 312"/>
            <p:cNvSpPr>
              <a:spLocks noChangeShapeType="1"/>
            </p:cNvSpPr>
            <p:nvPr/>
          </p:nvSpPr>
          <p:spPr bwMode="auto">
            <a:xfrm flipV="1">
              <a:off x="3168" y="3264"/>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0604" name="Text Box 313"/>
          <p:cNvSpPr txBox="1">
            <a:spLocks noChangeArrowheads="1"/>
          </p:cNvSpPr>
          <p:nvPr/>
        </p:nvSpPr>
        <p:spPr bwMode="auto">
          <a:xfrm>
            <a:off x="5791006" y="4653801"/>
            <a:ext cx="577273"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solidFill>
                  <a:schemeClr val="tx2"/>
                </a:solidFill>
                <a:latin typeface="Arial" charset="0"/>
              </a:rPr>
              <a:t>Result</a:t>
            </a:r>
          </a:p>
        </p:txBody>
      </p:sp>
      <p:sp>
        <p:nvSpPr>
          <p:cNvPr id="20606" name="Text Box 315"/>
          <p:cNvSpPr txBox="1">
            <a:spLocks noChangeArrowheads="1"/>
          </p:cNvSpPr>
          <p:nvPr/>
        </p:nvSpPr>
        <p:spPr bwMode="auto">
          <a:xfrm>
            <a:off x="5534119" y="4260101"/>
            <a:ext cx="469034"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latin typeface="Arial" charset="0"/>
              </a:rPr>
              <a:t>ALU</a:t>
            </a:r>
          </a:p>
        </p:txBody>
      </p:sp>
      <p:grpSp>
        <p:nvGrpSpPr>
          <p:cNvPr id="20636" name="Group 20635"/>
          <p:cNvGrpSpPr/>
          <p:nvPr/>
        </p:nvGrpSpPr>
        <p:grpSpPr>
          <a:xfrm>
            <a:off x="3978369" y="4048590"/>
            <a:ext cx="1593273" cy="1840567"/>
            <a:chOff x="3978369" y="4048590"/>
            <a:chExt cx="1593273" cy="1840567"/>
          </a:xfrm>
        </p:grpSpPr>
        <p:sp>
          <p:nvSpPr>
            <p:cNvPr id="20560" name="Line 262"/>
            <p:cNvSpPr>
              <a:spLocks noChangeShapeType="1"/>
            </p:cNvSpPr>
            <p:nvPr/>
          </p:nvSpPr>
          <p:spPr bwMode="auto">
            <a:xfrm>
              <a:off x="4542653" y="4718142"/>
              <a:ext cx="542636"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87" name="Text Box 289"/>
            <p:cNvSpPr txBox="1">
              <a:spLocks noChangeArrowheads="1"/>
            </p:cNvSpPr>
            <p:nvPr/>
          </p:nvSpPr>
          <p:spPr bwMode="auto">
            <a:xfrm>
              <a:off x="3978369" y="4565461"/>
              <a:ext cx="564284"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solidFill>
                    <a:srgbClr val="FF0000"/>
                  </a:solidFill>
                  <a:latin typeface="Arial" charset="0"/>
                </a:rPr>
                <a:t>Read</a:t>
              </a:r>
            </a:p>
            <a:p>
              <a:pPr algn="r"/>
              <a:r>
                <a:rPr lang="en-US" sz="1000" dirty="0">
                  <a:solidFill>
                    <a:srgbClr val="FF0000"/>
                  </a:solidFill>
                  <a:latin typeface="Arial" charset="0"/>
                </a:rPr>
                <a:t>data 2</a:t>
              </a:r>
            </a:p>
          </p:txBody>
        </p:sp>
        <p:sp>
          <p:nvSpPr>
            <p:cNvPr id="20588" name="Text Box 290"/>
            <p:cNvSpPr txBox="1">
              <a:spLocks noChangeArrowheads="1"/>
            </p:cNvSpPr>
            <p:nvPr/>
          </p:nvSpPr>
          <p:spPr bwMode="auto">
            <a:xfrm>
              <a:off x="3994244" y="4048590"/>
              <a:ext cx="564284"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solidFill>
                    <a:srgbClr val="FF0000"/>
                  </a:solidFill>
                  <a:latin typeface="Arial" charset="0"/>
                </a:rPr>
                <a:t>Read</a:t>
              </a:r>
            </a:p>
            <a:p>
              <a:pPr algn="r"/>
              <a:r>
                <a:rPr lang="en-US" sz="1000" dirty="0">
                  <a:solidFill>
                    <a:srgbClr val="FF0000"/>
                  </a:solidFill>
                  <a:latin typeface="Arial" charset="0"/>
                </a:rPr>
                <a:t>data 1</a:t>
              </a:r>
            </a:p>
          </p:txBody>
        </p:sp>
        <p:sp>
          <p:nvSpPr>
            <p:cNvPr id="20595" name="Line 297"/>
            <p:cNvSpPr>
              <a:spLocks noChangeShapeType="1"/>
            </p:cNvSpPr>
            <p:nvPr/>
          </p:nvSpPr>
          <p:spPr bwMode="auto">
            <a:xfrm>
              <a:off x="4542653" y="4260101"/>
              <a:ext cx="991466"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601" name="Line 303"/>
            <p:cNvSpPr>
              <a:spLocks noChangeShapeType="1"/>
            </p:cNvSpPr>
            <p:nvPr/>
          </p:nvSpPr>
          <p:spPr bwMode="auto">
            <a:xfrm>
              <a:off x="5206517" y="5480141"/>
              <a:ext cx="0" cy="15268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02" name="Text Box 304"/>
            <p:cNvSpPr txBox="1">
              <a:spLocks noChangeArrowheads="1"/>
            </p:cNvSpPr>
            <p:nvPr/>
          </p:nvSpPr>
          <p:spPr bwMode="auto">
            <a:xfrm>
              <a:off x="4923653" y="5632822"/>
              <a:ext cx="647989"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ALUSrc</a:t>
              </a:r>
              <a:endParaRPr lang="en-US" sz="1000" dirty="0">
                <a:solidFill>
                  <a:srgbClr val="FF0000"/>
                </a:solidFill>
                <a:latin typeface="Arial" charset="0"/>
              </a:endParaRPr>
            </a:p>
          </p:txBody>
        </p:sp>
        <p:sp>
          <p:nvSpPr>
            <p:cNvPr id="20609" name="Line 318"/>
            <p:cNvSpPr>
              <a:spLocks noChangeShapeType="1"/>
            </p:cNvSpPr>
            <p:nvPr/>
          </p:nvSpPr>
          <p:spPr bwMode="auto">
            <a:xfrm>
              <a:off x="5313312" y="5023502"/>
              <a:ext cx="220807"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0611" name="AutoShape 320"/>
          <p:cNvSpPr>
            <a:spLocks noChangeArrowheads="1"/>
          </p:cNvSpPr>
          <p:nvPr/>
        </p:nvSpPr>
        <p:spPr bwMode="auto">
          <a:xfrm>
            <a:off x="2314380" y="4527642"/>
            <a:ext cx="76489" cy="75640"/>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grpSp>
        <p:nvGrpSpPr>
          <p:cNvPr id="20635" name="Group 20634"/>
          <p:cNvGrpSpPr/>
          <p:nvPr/>
        </p:nvGrpSpPr>
        <p:grpSpPr>
          <a:xfrm>
            <a:off x="1800608" y="3650781"/>
            <a:ext cx="2489488" cy="2542335"/>
            <a:chOff x="1800608" y="3650781"/>
            <a:chExt cx="2489488" cy="2542335"/>
          </a:xfrm>
        </p:grpSpPr>
        <p:sp>
          <p:nvSpPr>
            <p:cNvPr id="20566" name="Line 268"/>
            <p:cNvSpPr>
              <a:spLocks noChangeShapeType="1"/>
            </p:cNvSpPr>
            <p:nvPr/>
          </p:nvSpPr>
          <p:spPr bwMode="auto">
            <a:xfrm>
              <a:off x="2807949" y="5023502"/>
              <a:ext cx="376670"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67" name="Line 269"/>
            <p:cNvSpPr>
              <a:spLocks noChangeShapeType="1"/>
            </p:cNvSpPr>
            <p:nvPr/>
          </p:nvSpPr>
          <p:spPr bwMode="auto">
            <a:xfrm>
              <a:off x="1952142" y="4184461"/>
              <a:ext cx="0" cy="198204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68" name="Line 270"/>
            <p:cNvSpPr>
              <a:spLocks noChangeShapeType="1"/>
            </p:cNvSpPr>
            <p:nvPr/>
          </p:nvSpPr>
          <p:spPr bwMode="auto">
            <a:xfrm>
              <a:off x="1952142" y="6166502"/>
              <a:ext cx="2121477" cy="0"/>
            </a:xfrm>
            <a:prstGeom prst="line">
              <a:avLst/>
            </a:prstGeom>
            <a:noFill/>
            <a:ln w="9525">
              <a:solidFill>
                <a:srgbClr val="FF0000"/>
              </a:solidFill>
              <a:prstDash val="solid"/>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69" name="Text Box 271"/>
            <p:cNvSpPr txBox="1">
              <a:spLocks noChangeArrowheads="1"/>
            </p:cNvSpPr>
            <p:nvPr/>
          </p:nvSpPr>
          <p:spPr bwMode="auto">
            <a:xfrm>
              <a:off x="1917505" y="5936781"/>
              <a:ext cx="676852"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I [15 - 0]</a:t>
              </a:r>
            </a:p>
          </p:txBody>
        </p:sp>
        <p:sp>
          <p:nvSpPr>
            <p:cNvPr id="20570" name="Line 272"/>
            <p:cNvSpPr>
              <a:spLocks noChangeShapeType="1"/>
            </p:cNvSpPr>
            <p:nvPr/>
          </p:nvSpPr>
          <p:spPr bwMode="auto">
            <a:xfrm flipV="1">
              <a:off x="1800608" y="4183061"/>
              <a:ext cx="1388341"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71" name="Text Box 273"/>
            <p:cNvSpPr txBox="1">
              <a:spLocks noChangeArrowheads="1"/>
            </p:cNvSpPr>
            <p:nvPr/>
          </p:nvSpPr>
          <p:spPr bwMode="auto">
            <a:xfrm>
              <a:off x="1917505" y="3956142"/>
              <a:ext cx="747568"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I [25 - 21]</a:t>
              </a:r>
            </a:p>
          </p:txBody>
        </p:sp>
        <p:sp>
          <p:nvSpPr>
            <p:cNvPr id="20573" name="Text Box 275"/>
            <p:cNvSpPr txBox="1">
              <a:spLocks noChangeArrowheads="1"/>
            </p:cNvSpPr>
            <p:nvPr/>
          </p:nvSpPr>
          <p:spPr bwMode="auto">
            <a:xfrm>
              <a:off x="1917505" y="4337142"/>
              <a:ext cx="747568"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I [20 - 16]</a:t>
              </a:r>
            </a:p>
          </p:txBody>
        </p:sp>
        <p:sp>
          <p:nvSpPr>
            <p:cNvPr id="20574" name="Line 276"/>
            <p:cNvSpPr>
              <a:spLocks noChangeShapeType="1"/>
            </p:cNvSpPr>
            <p:nvPr/>
          </p:nvSpPr>
          <p:spPr bwMode="auto">
            <a:xfrm>
              <a:off x="1952142" y="4564061"/>
              <a:ext cx="1236807"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76" name="Line 278"/>
            <p:cNvSpPr>
              <a:spLocks noChangeShapeType="1"/>
            </p:cNvSpPr>
            <p:nvPr/>
          </p:nvSpPr>
          <p:spPr bwMode="auto">
            <a:xfrm>
              <a:off x="1952142" y="5404502"/>
              <a:ext cx="614795"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77" name="Text Box 279"/>
            <p:cNvSpPr txBox="1">
              <a:spLocks noChangeArrowheads="1"/>
            </p:cNvSpPr>
            <p:nvPr/>
          </p:nvSpPr>
          <p:spPr bwMode="auto">
            <a:xfrm>
              <a:off x="1917505" y="5027704"/>
              <a:ext cx="737466"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I [15 - 11]</a:t>
              </a:r>
            </a:p>
          </p:txBody>
        </p:sp>
        <p:sp>
          <p:nvSpPr>
            <p:cNvPr id="20581" name="Line 283"/>
            <p:cNvSpPr>
              <a:spLocks noChangeShapeType="1"/>
            </p:cNvSpPr>
            <p:nvPr/>
          </p:nvSpPr>
          <p:spPr bwMode="auto">
            <a:xfrm>
              <a:off x="2685278" y="5559983"/>
              <a:ext cx="0" cy="15268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82" name="Text Box 284"/>
            <p:cNvSpPr txBox="1">
              <a:spLocks noChangeArrowheads="1"/>
            </p:cNvSpPr>
            <p:nvPr/>
          </p:nvSpPr>
          <p:spPr bwMode="auto">
            <a:xfrm>
              <a:off x="2363449" y="5708461"/>
              <a:ext cx="642216"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RegDst</a:t>
              </a:r>
              <a:endParaRPr lang="en-US" sz="1000" dirty="0">
                <a:solidFill>
                  <a:srgbClr val="FF0000"/>
                </a:solidFill>
                <a:latin typeface="Arial" charset="0"/>
              </a:endParaRPr>
            </a:p>
          </p:txBody>
        </p:sp>
        <p:sp>
          <p:nvSpPr>
            <p:cNvPr id="20583" name="Text Box 285"/>
            <p:cNvSpPr txBox="1">
              <a:spLocks noChangeArrowheads="1"/>
            </p:cNvSpPr>
            <p:nvPr/>
          </p:nvSpPr>
          <p:spPr bwMode="auto">
            <a:xfrm>
              <a:off x="3171630" y="4031781"/>
              <a:ext cx="740352"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Read</a:t>
              </a:r>
            </a:p>
            <a:p>
              <a:r>
                <a:rPr lang="en-US" sz="1000" dirty="0">
                  <a:solidFill>
                    <a:srgbClr val="FF0000"/>
                  </a:solidFill>
                  <a:latin typeface="Arial" charset="0"/>
                </a:rPr>
                <a:t>register 1</a:t>
              </a:r>
            </a:p>
          </p:txBody>
        </p:sp>
        <p:sp>
          <p:nvSpPr>
            <p:cNvPr id="20584" name="Text Box 286"/>
            <p:cNvSpPr txBox="1">
              <a:spLocks noChangeArrowheads="1"/>
            </p:cNvSpPr>
            <p:nvPr/>
          </p:nvSpPr>
          <p:spPr bwMode="auto">
            <a:xfrm>
              <a:off x="3187505" y="4429590"/>
              <a:ext cx="740352"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Read</a:t>
              </a:r>
            </a:p>
            <a:p>
              <a:r>
                <a:rPr lang="en-US" sz="1000" dirty="0">
                  <a:solidFill>
                    <a:srgbClr val="FF0000"/>
                  </a:solidFill>
                  <a:latin typeface="Arial" charset="0"/>
                </a:rPr>
                <a:t>register 2</a:t>
              </a:r>
            </a:p>
          </p:txBody>
        </p:sp>
        <p:sp>
          <p:nvSpPr>
            <p:cNvPr id="20585" name="Text Box 287"/>
            <p:cNvSpPr txBox="1">
              <a:spLocks noChangeArrowheads="1"/>
            </p:cNvSpPr>
            <p:nvPr/>
          </p:nvSpPr>
          <p:spPr bwMode="auto">
            <a:xfrm>
              <a:off x="3187505" y="4810590"/>
              <a:ext cx="633557" cy="4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Write</a:t>
              </a:r>
            </a:p>
            <a:p>
              <a:r>
                <a:rPr lang="en-US" sz="1000" dirty="0">
                  <a:solidFill>
                    <a:srgbClr val="FF0000"/>
                  </a:solidFill>
                  <a:latin typeface="Arial" charset="0"/>
                </a:rPr>
                <a:t>register</a:t>
              </a:r>
            </a:p>
          </p:txBody>
        </p:sp>
        <p:sp>
          <p:nvSpPr>
            <p:cNvPr id="20591" name="Line 293"/>
            <p:cNvSpPr>
              <a:spLocks noChangeShapeType="1"/>
            </p:cNvSpPr>
            <p:nvPr/>
          </p:nvSpPr>
          <p:spPr bwMode="auto">
            <a:xfrm>
              <a:off x="3857142" y="3891708"/>
              <a:ext cx="0" cy="15268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92" name="Text Box 294"/>
            <p:cNvSpPr txBox="1">
              <a:spLocks noChangeArrowheads="1"/>
            </p:cNvSpPr>
            <p:nvPr/>
          </p:nvSpPr>
          <p:spPr bwMode="auto">
            <a:xfrm>
              <a:off x="3552630" y="3650781"/>
              <a:ext cx="737466"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RegWrite</a:t>
              </a:r>
              <a:endParaRPr lang="en-US" sz="1000" dirty="0">
                <a:solidFill>
                  <a:srgbClr val="FF0000"/>
                </a:solidFill>
                <a:latin typeface="Arial" charset="0"/>
              </a:endParaRPr>
            </a:p>
          </p:txBody>
        </p:sp>
        <p:sp>
          <p:nvSpPr>
            <p:cNvPr id="20610" name="Line 319"/>
            <p:cNvSpPr>
              <a:spLocks noChangeShapeType="1"/>
            </p:cNvSpPr>
            <p:nvPr/>
          </p:nvSpPr>
          <p:spPr bwMode="auto">
            <a:xfrm flipV="1">
              <a:off x="2350460" y="4559859"/>
              <a:ext cx="0" cy="22832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12" name="Line 321"/>
            <p:cNvSpPr>
              <a:spLocks noChangeShapeType="1"/>
            </p:cNvSpPr>
            <p:nvPr/>
          </p:nvSpPr>
          <p:spPr bwMode="auto">
            <a:xfrm>
              <a:off x="2350460" y="4788178"/>
              <a:ext cx="223693"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0613" name="AutoShape 322"/>
          <p:cNvSpPr>
            <a:spLocks noChangeArrowheads="1"/>
          </p:cNvSpPr>
          <p:nvPr/>
        </p:nvSpPr>
        <p:spPr bwMode="auto">
          <a:xfrm>
            <a:off x="6410131" y="4755961"/>
            <a:ext cx="76489" cy="77040"/>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614" name="Line 323"/>
          <p:cNvSpPr>
            <a:spLocks noChangeShapeType="1"/>
          </p:cNvSpPr>
          <p:nvPr/>
        </p:nvSpPr>
        <p:spPr bwMode="auto">
          <a:xfrm>
            <a:off x="6300449" y="4793781"/>
            <a:ext cx="13421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15" name="Line 324"/>
          <p:cNvSpPr>
            <a:spLocks noChangeShapeType="1"/>
          </p:cNvSpPr>
          <p:nvPr/>
        </p:nvSpPr>
        <p:spPr bwMode="auto">
          <a:xfrm>
            <a:off x="6447653" y="4793781"/>
            <a:ext cx="0" cy="11430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16" name="AutoShape 325"/>
          <p:cNvSpPr>
            <a:spLocks noChangeArrowheads="1"/>
          </p:cNvSpPr>
          <p:nvPr/>
        </p:nvSpPr>
        <p:spPr bwMode="auto">
          <a:xfrm>
            <a:off x="4808199" y="5288241"/>
            <a:ext cx="76489" cy="75640"/>
          </a:xfrm>
          <a:prstGeom prst="octagon">
            <a:avLst>
              <a:gd name="adj" fmla="val 29287"/>
            </a:avLst>
          </a:prstGeom>
          <a:solidFill>
            <a:srgbClr val="000000"/>
          </a:solidFill>
          <a:ln w="9525">
            <a:solidFill>
              <a:schemeClr val="tx1"/>
            </a:solidFill>
            <a:miter lim="800000"/>
            <a:headEnd/>
            <a:tailEnd/>
          </a:ln>
        </p:spPr>
        <p:txBody>
          <a:bodyPr wrap="none" anchor="ctr"/>
          <a:lstStyle/>
          <a:p>
            <a:endParaRPr lang="en-US"/>
          </a:p>
        </p:txBody>
      </p:sp>
      <p:sp>
        <p:nvSpPr>
          <p:cNvPr id="20617" name="Line 326"/>
          <p:cNvSpPr>
            <a:spLocks noChangeShapeType="1"/>
          </p:cNvSpPr>
          <p:nvPr/>
        </p:nvSpPr>
        <p:spPr bwMode="auto">
          <a:xfrm>
            <a:off x="4839949" y="3377638"/>
            <a:ext cx="5773" cy="1948423"/>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1" name="Group 30"/>
          <p:cNvGrpSpPr/>
          <p:nvPr/>
        </p:nvGrpSpPr>
        <p:grpSpPr>
          <a:xfrm>
            <a:off x="64552" y="1154640"/>
            <a:ext cx="2469192" cy="2636030"/>
            <a:chOff x="64552" y="1154640"/>
            <a:chExt cx="2469192" cy="2636030"/>
          </a:xfrm>
        </p:grpSpPr>
        <p:sp>
          <p:nvSpPr>
            <p:cNvPr id="150" name="Text Box 185"/>
            <p:cNvSpPr txBox="1">
              <a:spLocks noChangeArrowheads="1"/>
            </p:cNvSpPr>
            <p:nvPr/>
          </p:nvSpPr>
          <p:spPr bwMode="auto">
            <a:xfrm>
              <a:off x="64552" y="1154640"/>
              <a:ext cx="2469192" cy="646319"/>
            </a:xfrm>
            <a:prstGeom prst="rect">
              <a:avLst/>
            </a:prstGeom>
            <a:noFill/>
            <a:ln w="19050">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800" dirty="0" smtClean="0">
                  <a:solidFill>
                    <a:srgbClr val="000000"/>
                  </a:solidFill>
                </a:rPr>
                <a:t>Current instruction</a:t>
              </a:r>
            </a:p>
            <a:p>
              <a:pPr algn="ctr"/>
              <a:r>
                <a:rPr lang="en-US" sz="1800" dirty="0" smtClean="0">
                  <a:solidFill>
                    <a:srgbClr val="000000"/>
                  </a:solidFill>
                </a:rPr>
                <a:t>fetch address, PC</a:t>
              </a:r>
              <a:endParaRPr lang="en-US" sz="1800" dirty="0">
                <a:solidFill>
                  <a:srgbClr val="000000"/>
                </a:solidFill>
              </a:endParaRPr>
            </a:p>
          </p:txBody>
        </p:sp>
        <p:cxnSp>
          <p:nvCxnSpPr>
            <p:cNvPr id="3" name="Straight Arrow Connector 2"/>
            <p:cNvCxnSpPr/>
            <p:nvPr/>
          </p:nvCxnSpPr>
          <p:spPr>
            <a:xfrm>
              <a:off x="307887" y="3631221"/>
              <a:ext cx="529156" cy="159449"/>
            </a:xfrm>
            <a:prstGeom prst="straightConnector1">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17508" y="1800959"/>
              <a:ext cx="0" cy="184982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20480" name="Group 20479"/>
          <p:cNvGrpSpPr/>
          <p:nvPr/>
        </p:nvGrpSpPr>
        <p:grpSpPr>
          <a:xfrm>
            <a:off x="3078870" y="1069063"/>
            <a:ext cx="5940060" cy="2447248"/>
            <a:chOff x="3078870" y="1069063"/>
            <a:chExt cx="5940060" cy="2447248"/>
          </a:xfrm>
        </p:grpSpPr>
        <p:sp>
          <p:nvSpPr>
            <p:cNvPr id="20491" name="Text Box 187"/>
            <p:cNvSpPr txBox="1">
              <a:spLocks noChangeArrowheads="1"/>
            </p:cNvSpPr>
            <p:nvPr/>
          </p:nvSpPr>
          <p:spPr bwMode="auto">
            <a:xfrm>
              <a:off x="3078870" y="1069063"/>
              <a:ext cx="5940060" cy="1077206"/>
            </a:xfrm>
            <a:prstGeom prst="rect">
              <a:avLst/>
            </a:prstGeom>
            <a:noFill/>
            <a:ln w="57150" cmpd="sng">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tabLst>
                  <a:tab pos="231775" algn="l"/>
                </a:tabLst>
                <a:defRPr sz="2000">
                  <a:solidFill>
                    <a:schemeClr val="tx1"/>
                  </a:solidFill>
                  <a:latin typeface="Trebuchet MS" charset="0"/>
                  <a:ea typeface="ＭＳ Ｐゴシック" charset="0"/>
                </a:defRPr>
              </a:lvl1pPr>
              <a:lvl2pPr marL="742950" indent="-285750" defTabSz="1019175">
                <a:tabLst>
                  <a:tab pos="231775" algn="l"/>
                </a:tabLst>
                <a:defRPr sz="2000">
                  <a:solidFill>
                    <a:schemeClr val="tx1"/>
                  </a:solidFill>
                  <a:latin typeface="Trebuchet MS" charset="0"/>
                  <a:ea typeface="ＭＳ Ｐゴシック" charset="0"/>
                </a:defRPr>
              </a:lvl2pPr>
              <a:lvl3pPr marL="1143000" indent="-228600" defTabSz="1019175">
                <a:tabLst>
                  <a:tab pos="231775" algn="l"/>
                </a:tabLst>
                <a:defRPr sz="2000">
                  <a:solidFill>
                    <a:schemeClr val="tx1"/>
                  </a:solidFill>
                  <a:latin typeface="Trebuchet MS" charset="0"/>
                  <a:ea typeface="ＭＳ Ｐゴシック" charset="0"/>
                </a:defRPr>
              </a:lvl3pPr>
              <a:lvl4pPr marL="1600200" indent="-228600" defTabSz="1019175">
                <a:tabLst>
                  <a:tab pos="231775" algn="l"/>
                </a:tabLst>
                <a:defRPr sz="2000">
                  <a:solidFill>
                    <a:schemeClr val="tx1"/>
                  </a:solidFill>
                  <a:latin typeface="Trebuchet MS" charset="0"/>
                  <a:ea typeface="ＭＳ Ｐゴシック" charset="0"/>
                </a:defRPr>
              </a:lvl4pPr>
              <a:lvl5pPr marL="2057400" indent="-228600" defTabSz="1019175">
                <a:tabLst>
                  <a:tab pos="231775" algn="l"/>
                </a:tabLst>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tabLst>
                  <a:tab pos="231775" algn="l"/>
                </a:tabLs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tabLst>
                  <a:tab pos="231775" algn="l"/>
                </a:tabLs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tabLst>
                  <a:tab pos="231775" algn="l"/>
                </a:tabLs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tabLst>
                  <a:tab pos="231775" algn="l"/>
                </a:tabLst>
                <a:defRPr sz="2000">
                  <a:solidFill>
                    <a:schemeClr val="tx1"/>
                  </a:solidFill>
                  <a:latin typeface="Trebuchet MS" charset="0"/>
                  <a:ea typeface="ＭＳ Ｐゴシック" charset="0"/>
                </a:defRPr>
              </a:lvl9pPr>
            </a:lstStyle>
            <a:p>
              <a:r>
                <a:rPr lang="en-US" sz="1600" b="1" dirty="0" smtClean="0">
                  <a:solidFill>
                    <a:srgbClr val="000000"/>
                  </a:solidFill>
                </a:rPr>
                <a:t>Zero=</a:t>
              </a:r>
              <a:r>
                <a:rPr lang="en-US" sz="1600" b="1" dirty="0">
                  <a:solidFill>
                    <a:srgbClr val="000000"/>
                  </a:solidFill>
                </a:rPr>
                <a:t>1=</a:t>
              </a:r>
              <a:r>
                <a:rPr lang="en-US" sz="1600" b="1" dirty="0" err="1" smtClean="0">
                  <a:solidFill>
                    <a:srgbClr val="000000"/>
                  </a:solidFill>
                </a:rPr>
                <a:t>PCSrc</a:t>
              </a:r>
              <a:r>
                <a:rPr lang="en-US" sz="1600" dirty="0" smtClean="0">
                  <a:solidFill>
                    <a:srgbClr val="000000"/>
                  </a:solidFill>
                </a:rPr>
                <a:t> means register comparison found “</a:t>
              </a:r>
              <a:r>
                <a:rPr lang="en-US" sz="1600" dirty="0" err="1" smtClean="0">
                  <a:solidFill>
                    <a:srgbClr val="000000"/>
                  </a:solidFill>
                </a:rPr>
                <a:t>reg</a:t>
              </a:r>
              <a:r>
                <a:rPr lang="en-US" sz="1600" dirty="0" smtClean="0">
                  <a:solidFill>
                    <a:srgbClr val="000000"/>
                  </a:solidFill>
                </a:rPr>
                <a:t> contents are equal” thus branch should be taken, so fetch next instruction at </a:t>
              </a:r>
              <a:r>
                <a:rPr lang="en-US" sz="1600" b="1" i="1" dirty="0" smtClean="0">
                  <a:solidFill>
                    <a:srgbClr val="000000"/>
                  </a:solidFill>
                </a:rPr>
                <a:t>branch target</a:t>
              </a:r>
              <a:r>
                <a:rPr lang="en-US" sz="1600" dirty="0" smtClean="0">
                  <a:solidFill>
                    <a:srgbClr val="000000"/>
                  </a:solidFill>
                </a:rPr>
                <a:t> address.</a:t>
              </a:r>
              <a:endParaRPr lang="en-US" sz="1600" dirty="0">
                <a:solidFill>
                  <a:srgbClr val="000000"/>
                </a:solidFill>
              </a:endParaRPr>
            </a:p>
            <a:p>
              <a:r>
                <a:rPr lang="en-US" sz="1600" b="1" dirty="0">
                  <a:solidFill>
                    <a:srgbClr val="000000"/>
                  </a:solidFill>
                </a:rPr>
                <a:t>Zero=</a:t>
              </a:r>
              <a:r>
                <a:rPr lang="en-US" sz="1600" b="1" dirty="0" smtClean="0">
                  <a:solidFill>
                    <a:srgbClr val="000000"/>
                  </a:solidFill>
                </a:rPr>
                <a:t>0=</a:t>
              </a:r>
              <a:r>
                <a:rPr lang="en-US" sz="1600" b="1" dirty="0" err="1" smtClean="0">
                  <a:solidFill>
                    <a:srgbClr val="000000"/>
                  </a:solidFill>
                </a:rPr>
                <a:t>PCSrc</a:t>
              </a:r>
              <a:r>
                <a:rPr lang="en-US" sz="1600" dirty="0" smtClean="0">
                  <a:solidFill>
                    <a:srgbClr val="000000"/>
                  </a:solidFill>
                </a:rPr>
                <a:t> means fetch </a:t>
              </a:r>
              <a:r>
                <a:rPr lang="en-US" sz="1600" b="1" i="1" dirty="0" smtClean="0">
                  <a:solidFill>
                    <a:srgbClr val="000000"/>
                  </a:solidFill>
                </a:rPr>
                <a:t>default</a:t>
              </a:r>
              <a:r>
                <a:rPr lang="en-US" sz="1600" dirty="0" smtClean="0">
                  <a:solidFill>
                    <a:srgbClr val="000000"/>
                  </a:solidFill>
                </a:rPr>
                <a:t> next instruction</a:t>
              </a:r>
              <a:endParaRPr lang="en-US" sz="1600" dirty="0">
                <a:solidFill>
                  <a:srgbClr val="000000"/>
                </a:solidFill>
              </a:endParaRPr>
            </a:p>
          </p:txBody>
        </p:sp>
        <p:cxnSp>
          <p:nvCxnSpPr>
            <p:cNvPr id="20639" name="Straight Arrow Connector 20638"/>
            <p:cNvCxnSpPr/>
            <p:nvPr/>
          </p:nvCxnSpPr>
          <p:spPr>
            <a:xfrm flipH="1">
              <a:off x="6710312" y="2131624"/>
              <a:ext cx="1063832" cy="1384687"/>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2880105" y="3247370"/>
            <a:ext cx="3677231" cy="2183746"/>
            <a:chOff x="2880105" y="3247370"/>
            <a:chExt cx="3677231" cy="2183746"/>
          </a:xfrm>
        </p:grpSpPr>
        <p:sp>
          <p:nvSpPr>
            <p:cNvPr id="20605" name="Text Box 314"/>
            <p:cNvSpPr txBox="1">
              <a:spLocks noChangeArrowheads="1"/>
            </p:cNvSpPr>
            <p:nvPr/>
          </p:nvSpPr>
          <p:spPr bwMode="auto">
            <a:xfrm>
              <a:off x="5871247" y="4349281"/>
              <a:ext cx="469034"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solidFill>
                    <a:srgbClr val="FF0000"/>
                  </a:solidFill>
                  <a:latin typeface="Arial" charset="0"/>
                </a:rPr>
                <a:t>Zero</a:t>
              </a:r>
            </a:p>
          </p:txBody>
        </p:sp>
        <p:sp>
          <p:nvSpPr>
            <p:cNvPr id="20607" name="Line 316"/>
            <p:cNvSpPr>
              <a:spLocks noChangeShapeType="1"/>
            </p:cNvSpPr>
            <p:nvPr/>
          </p:nvSpPr>
          <p:spPr bwMode="auto">
            <a:xfrm>
              <a:off x="5990165" y="5022101"/>
              <a:ext cx="0" cy="15268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08" name="Text Box 317"/>
            <p:cNvSpPr txBox="1">
              <a:spLocks noChangeArrowheads="1"/>
            </p:cNvSpPr>
            <p:nvPr/>
          </p:nvSpPr>
          <p:spPr bwMode="auto">
            <a:xfrm>
              <a:off x="5685653" y="5174781"/>
              <a:ext cx="626341"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ALUOp</a:t>
              </a:r>
              <a:endParaRPr lang="en-US" sz="1000" dirty="0">
                <a:solidFill>
                  <a:srgbClr val="FF0000"/>
                </a:solidFill>
                <a:latin typeface="Arial" charset="0"/>
              </a:endParaRPr>
            </a:p>
          </p:txBody>
        </p:sp>
        <p:sp>
          <p:nvSpPr>
            <p:cNvPr id="4" name="Delay 3"/>
            <p:cNvSpPr/>
            <p:nvPr/>
          </p:nvSpPr>
          <p:spPr>
            <a:xfrm>
              <a:off x="6210214" y="3766342"/>
              <a:ext cx="222250" cy="228320"/>
            </a:xfrm>
            <a:prstGeom prst="flowChartDelay">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20605" idx="0"/>
            </p:cNvCxnSpPr>
            <p:nvPr/>
          </p:nvCxnSpPr>
          <p:spPr>
            <a:xfrm flipV="1">
              <a:off x="6105764" y="3892642"/>
              <a:ext cx="0" cy="45663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a:stCxn id="4" idx="1"/>
            </p:cNvCxnSpPr>
            <p:nvPr/>
          </p:nvCxnSpPr>
          <p:spPr>
            <a:xfrm flipH="1">
              <a:off x="6105764" y="3880502"/>
              <a:ext cx="104450" cy="26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a:endCxn id="13" idx="3"/>
            </p:cNvCxnSpPr>
            <p:nvPr/>
          </p:nvCxnSpPr>
          <p:spPr>
            <a:xfrm flipH="1" flipV="1">
              <a:off x="3721539" y="3432036"/>
              <a:ext cx="2475689" cy="37282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20528" idx="2"/>
              <a:endCxn id="4" idx="3"/>
            </p:cNvCxnSpPr>
            <p:nvPr/>
          </p:nvCxnSpPr>
          <p:spPr>
            <a:xfrm flipH="1">
              <a:off x="6432464" y="3733425"/>
              <a:ext cx="124872" cy="14707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880105" y="3247370"/>
              <a:ext cx="841434" cy="369332"/>
            </a:xfrm>
            <a:prstGeom prst="rect">
              <a:avLst/>
            </a:prstGeom>
            <a:noFill/>
          </p:spPr>
          <p:txBody>
            <a:bodyPr wrap="none" rtlCol="0">
              <a:spAutoFit/>
            </a:bodyPr>
            <a:lstStyle/>
            <a:p>
              <a:r>
                <a:rPr lang="en-US" dirty="0" smtClean="0">
                  <a:solidFill>
                    <a:srgbClr val="FF0000"/>
                  </a:solidFill>
                </a:rPr>
                <a:t>Branch</a:t>
              </a:r>
              <a:endParaRPr lang="en-US" dirty="0">
                <a:solidFill>
                  <a:srgbClr val="FF0000"/>
                </a:solidFill>
              </a:endParaRPr>
            </a:p>
          </p:txBody>
        </p:sp>
      </p:gr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57EC3C6A-BBE0-B94A-B791-E44AA6B2DA5B}" type="slidenum">
              <a:rPr lang="en-US" smtClean="0"/>
              <a:pPr/>
              <a:t>11</a:t>
            </a:fld>
            <a:endParaRPr lang="en-US"/>
          </a:p>
        </p:txBody>
      </p:sp>
    </p:spTree>
    <p:extLst>
      <p:ext uri="{BB962C8B-B14F-4D97-AF65-F5344CB8AC3E}">
        <p14:creationId xmlns:p14="http://schemas.microsoft.com/office/powerpoint/2010/main" val="507524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635"/>
                                        </p:tgtEl>
                                        <p:attrNameLst>
                                          <p:attrName>style.visibility</p:attrName>
                                        </p:attrNameLst>
                                      </p:cBhvr>
                                      <p:to>
                                        <p:strVal val="visible"/>
                                      </p:to>
                                    </p:set>
                                    <p:animEffect transition="in" filter="dissolve">
                                      <p:cBhvr>
                                        <p:cTn id="12" dur="500"/>
                                        <p:tgtEl>
                                          <p:spTgt spid="206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636"/>
                                        </p:tgtEl>
                                        <p:attrNameLst>
                                          <p:attrName>style.visibility</p:attrName>
                                        </p:attrNameLst>
                                      </p:cBhvr>
                                      <p:to>
                                        <p:strVal val="visible"/>
                                      </p:to>
                                    </p:set>
                                    <p:animEffect transition="in" filter="dissolve">
                                      <p:cBhvr>
                                        <p:cTn id="17" dur="500"/>
                                        <p:tgtEl>
                                          <p:spTgt spid="2063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528"/>
                                        </p:tgtEl>
                                        <p:attrNameLst>
                                          <p:attrName>style.visibility</p:attrName>
                                        </p:attrNameLst>
                                      </p:cBhvr>
                                      <p:to>
                                        <p:strVal val="visible"/>
                                      </p:to>
                                    </p:set>
                                    <p:animEffect transition="in" filter="dissolve">
                                      <p:cBhvr>
                                        <p:cTn id="27" dur="500"/>
                                        <p:tgtEl>
                                          <p:spTgt spid="2052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480"/>
                                        </p:tgtEl>
                                        <p:attrNameLst>
                                          <p:attrName>style.visibility</p:attrName>
                                        </p:attrNameLst>
                                      </p:cBhvr>
                                      <p:to>
                                        <p:strVal val="visible"/>
                                      </p:to>
                                    </p:set>
                                    <p:animEffect transition="in" filter="dissolve">
                                      <p:cBhvr>
                                        <p:cTn id="32" dur="500"/>
                                        <p:tgtEl>
                                          <p:spTgt spid="20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292100" y="127000"/>
            <a:ext cx="8794750" cy="755650"/>
          </a:xfrm>
        </p:spPr>
        <p:txBody>
          <a:bodyPr>
            <a:noAutofit/>
          </a:bodyPr>
          <a:lstStyle/>
          <a:p>
            <a:pPr defTabSz="820583"/>
            <a:r>
              <a:rPr lang="en-US" sz="2800" dirty="0" err="1" smtClean="0">
                <a:latin typeface="Trebuchet MS" charset="0"/>
              </a:rPr>
              <a:t>beq</a:t>
            </a:r>
            <a:r>
              <a:rPr lang="en-US" sz="2800" dirty="0" smtClean="0">
                <a:latin typeface="Trebuchet MS" charset="0"/>
              </a:rPr>
              <a:t> execution: </a:t>
            </a:r>
            <a:r>
              <a:rPr lang="en-US" sz="2800" b="1" i="1" dirty="0" smtClean="0">
                <a:latin typeface="Trebuchet MS" charset="0"/>
              </a:rPr>
              <a:t>next instr</a:t>
            </a:r>
            <a:r>
              <a:rPr lang="en-US" sz="2800" b="1" i="1" dirty="0">
                <a:latin typeface="Trebuchet MS" charset="0"/>
              </a:rPr>
              <a:t>.</a:t>
            </a:r>
            <a:r>
              <a:rPr lang="en-US" sz="2800" b="1" i="1" dirty="0" smtClean="0">
                <a:latin typeface="Trebuchet MS" charset="0"/>
              </a:rPr>
              <a:t> fetch </a:t>
            </a:r>
            <a:r>
              <a:rPr lang="en-US" sz="2800" b="1" i="1" dirty="0" err="1" smtClean="0">
                <a:latin typeface="Trebuchet MS" charset="0"/>
              </a:rPr>
              <a:t>addr</a:t>
            </a:r>
            <a:r>
              <a:rPr lang="en-US" sz="2800" b="1" i="1" dirty="0" smtClean="0">
                <a:latin typeface="Trebuchet MS" charset="0"/>
              </a:rPr>
              <a:t>. computation</a:t>
            </a:r>
            <a:endParaRPr lang="en-US" sz="2800" b="1" i="1" dirty="0">
              <a:latin typeface="Trebuchet MS" charset="0"/>
            </a:endParaRPr>
          </a:p>
        </p:txBody>
      </p:sp>
      <p:grpSp>
        <p:nvGrpSpPr>
          <p:cNvPr id="9" name="Group 8"/>
          <p:cNvGrpSpPr/>
          <p:nvPr/>
        </p:nvGrpSpPr>
        <p:grpSpPr>
          <a:xfrm>
            <a:off x="5439830" y="3573309"/>
            <a:ext cx="1468205" cy="564952"/>
            <a:chOff x="-745924" y="2419249"/>
            <a:chExt cx="5588015" cy="564952"/>
          </a:xfrm>
        </p:grpSpPr>
        <p:sp>
          <p:nvSpPr>
            <p:cNvPr id="20489" name="Text Box 185"/>
            <p:cNvSpPr txBox="1">
              <a:spLocks noChangeArrowheads="1"/>
            </p:cNvSpPr>
            <p:nvPr/>
          </p:nvSpPr>
          <p:spPr bwMode="auto">
            <a:xfrm>
              <a:off x="545150" y="2645659"/>
              <a:ext cx="4296941" cy="338542"/>
            </a:xfrm>
            <a:prstGeom prst="rect">
              <a:avLst/>
            </a:prstGeom>
            <a:noFill/>
            <a:ln w="19050">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smtClean="0">
                  <a:solidFill>
                    <a:srgbClr val="000000"/>
                  </a:solidFill>
                </a:rPr>
                <a:t>offset×</a:t>
              </a:r>
              <a:r>
                <a:rPr lang="en-US" sz="1600" dirty="0">
                  <a:solidFill>
                    <a:srgbClr val="000000"/>
                  </a:solidFill>
                </a:rPr>
                <a:t>4</a:t>
              </a:r>
            </a:p>
          </p:txBody>
        </p:sp>
        <p:sp>
          <p:nvSpPr>
            <p:cNvPr id="20490" name="Line 186"/>
            <p:cNvSpPr>
              <a:spLocks noChangeShapeType="1"/>
            </p:cNvSpPr>
            <p:nvPr/>
          </p:nvSpPr>
          <p:spPr bwMode="auto">
            <a:xfrm flipH="1" flipV="1">
              <a:off x="-745924" y="2419249"/>
              <a:ext cx="1263883" cy="430024"/>
            </a:xfrm>
            <a:prstGeom prst="line">
              <a:avLst/>
            </a:prstGeom>
            <a:noFill/>
            <a:ln w="28575" cmpd="sng">
              <a:solidFill>
                <a:srgbClr val="008000"/>
              </a:solidFill>
              <a:round/>
              <a:headEnd/>
              <a:tailEnd type="triangle" w="med" len="med"/>
            </a:ln>
            <a:extLst>
              <a:ext uri="{909E8E84-426E-40dd-AFC4-6F175D3DCCD1}">
                <a14:hiddenFill xmlns:a14="http://schemas.microsoft.com/office/drawing/2010/main" xmlns="">
                  <a:noFill/>
                </a14:hiddenFill>
              </a:ext>
            </a:extLst>
          </p:spPr>
          <p:txBody>
            <a:bodyPr wrap="none" lIns="82058" tIns="41029" rIns="82058" bIns="41029" anchor="ctr"/>
            <a:lstStyle/>
            <a:p>
              <a:endParaRPr lang="en-US"/>
            </a:p>
          </p:txBody>
        </p:sp>
      </p:grpSp>
      <p:grpSp>
        <p:nvGrpSpPr>
          <p:cNvPr id="20492" name="Group 329"/>
          <p:cNvGrpSpPr>
            <a:grpSpLocks/>
          </p:cNvGrpSpPr>
          <p:nvPr/>
        </p:nvGrpSpPr>
        <p:grpSpPr bwMode="auto">
          <a:xfrm>
            <a:off x="590740" y="2353270"/>
            <a:ext cx="8252114" cy="4441731"/>
            <a:chOff x="336" y="1261"/>
            <a:chExt cx="5718" cy="3171"/>
          </a:xfrm>
        </p:grpSpPr>
        <p:sp>
          <p:nvSpPr>
            <p:cNvPr id="20494" name="Line 219"/>
            <p:cNvSpPr>
              <a:spLocks noChangeShapeType="1"/>
            </p:cNvSpPr>
            <p:nvPr/>
          </p:nvSpPr>
          <p:spPr bwMode="auto">
            <a:xfrm>
              <a:off x="1901" y="1696"/>
              <a:ext cx="1953"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95" name="Text Box 189"/>
            <p:cNvSpPr txBox="1">
              <a:spLocks noChangeArrowheads="1"/>
            </p:cNvSpPr>
            <p:nvPr/>
          </p:nvSpPr>
          <p:spPr bwMode="auto">
            <a:xfrm>
              <a:off x="1227" y="1776"/>
              <a:ext cx="19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4</a:t>
              </a:r>
            </a:p>
          </p:txBody>
        </p:sp>
        <p:sp>
          <p:nvSpPr>
            <p:cNvPr id="20496" name="Text Box 190"/>
            <p:cNvSpPr txBox="1">
              <a:spLocks noChangeArrowheads="1"/>
            </p:cNvSpPr>
            <p:nvPr/>
          </p:nvSpPr>
          <p:spPr bwMode="auto">
            <a:xfrm>
              <a:off x="3360" y="1933"/>
              <a:ext cx="350"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solidFill>
                    <a:srgbClr val="FF0000"/>
                  </a:solidFill>
                  <a:latin typeface="Arial" charset="0"/>
                </a:rPr>
                <a:t>Shift</a:t>
              </a:r>
            </a:p>
            <a:p>
              <a:pPr algn="ctr"/>
              <a:r>
                <a:rPr lang="en-US" sz="1000" b="1">
                  <a:solidFill>
                    <a:srgbClr val="FF0000"/>
                  </a:solidFill>
                  <a:latin typeface="Arial" charset="0"/>
                </a:rPr>
                <a:t>left 2</a:t>
              </a:r>
            </a:p>
          </p:txBody>
        </p:sp>
        <p:sp>
          <p:nvSpPr>
            <p:cNvPr id="20497" name="Oval 191"/>
            <p:cNvSpPr>
              <a:spLocks noChangeArrowheads="1"/>
            </p:cNvSpPr>
            <p:nvPr/>
          </p:nvSpPr>
          <p:spPr bwMode="auto">
            <a:xfrm>
              <a:off x="3379" y="1805"/>
              <a:ext cx="317" cy="544"/>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498" name="Text Box 192"/>
            <p:cNvSpPr txBox="1">
              <a:spLocks noChangeArrowheads="1"/>
            </p:cNvSpPr>
            <p:nvPr/>
          </p:nvSpPr>
          <p:spPr bwMode="auto">
            <a:xfrm>
              <a:off x="400" y="1770"/>
              <a:ext cx="26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PC</a:t>
              </a:r>
            </a:p>
          </p:txBody>
        </p:sp>
        <p:sp>
          <p:nvSpPr>
            <p:cNvPr id="20499" name="Rectangle 193"/>
            <p:cNvSpPr>
              <a:spLocks noChangeArrowheads="1"/>
            </p:cNvSpPr>
            <p:nvPr/>
          </p:nvSpPr>
          <p:spPr bwMode="auto">
            <a:xfrm>
              <a:off x="423" y="1642"/>
              <a:ext cx="211" cy="43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20500" name="Group 194"/>
            <p:cNvGrpSpPr>
              <a:grpSpLocks/>
            </p:cNvGrpSpPr>
            <p:nvPr/>
          </p:nvGrpSpPr>
          <p:grpSpPr bwMode="auto">
            <a:xfrm>
              <a:off x="3854" y="1587"/>
              <a:ext cx="370" cy="653"/>
              <a:chOff x="3854" y="1251"/>
              <a:chExt cx="370" cy="653"/>
            </a:xfrm>
          </p:grpSpPr>
          <p:sp>
            <p:nvSpPr>
              <p:cNvPr id="20625" name="Line 195"/>
              <p:cNvSpPr>
                <a:spLocks noChangeShapeType="1"/>
              </p:cNvSpPr>
              <p:nvPr/>
            </p:nvSpPr>
            <p:spPr bwMode="auto">
              <a:xfrm>
                <a:off x="3854" y="1251"/>
                <a:ext cx="0" cy="27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6" name="Line 196"/>
              <p:cNvSpPr>
                <a:spLocks noChangeShapeType="1"/>
              </p:cNvSpPr>
              <p:nvPr/>
            </p:nvSpPr>
            <p:spPr bwMode="auto">
              <a:xfrm>
                <a:off x="3854" y="1632"/>
                <a:ext cx="0" cy="27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7" name="Line 197"/>
              <p:cNvSpPr>
                <a:spLocks noChangeShapeType="1"/>
              </p:cNvSpPr>
              <p:nvPr/>
            </p:nvSpPr>
            <p:spPr bwMode="auto">
              <a:xfrm>
                <a:off x="3854" y="1523"/>
                <a:ext cx="106" cy="55"/>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8" name="Line 198"/>
              <p:cNvSpPr>
                <a:spLocks noChangeShapeType="1"/>
              </p:cNvSpPr>
              <p:nvPr/>
            </p:nvSpPr>
            <p:spPr bwMode="auto">
              <a:xfrm flipV="1">
                <a:off x="3854" y="1578"/>
                <a:ext cx="106" cy="54"/>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9" name="Line 199"/>
              <p:cNvSpPr>
                <a:spLocks noChangeShapeType="1"/>
              </p:cNvSpPr>
              <p:nvPr/>
            </p:nvSpPr>
            <p:spPr bwMode="auto">
              <a:xfrm>
                <a:off x="3854" y="1251"/>
                <a:ext cx="370" cy="218"/>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30" name="Line 200"/>
              <p:cNvSpPr>
                <a:spLocks noChangeShapeType="1"/>
              </p:cNvSpPr>
              <p:nvPr/>
            </p:nvSpPr>
            <p:spPr bwMode="auto">
              <a:xfrm>
                <a:off x="4224" y="1469"/>
                <a:ext cx="0" cy="217"/>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31" name="Line 201"/>
              <p:cNvSpPr>
                <a:spLocks noChangeShapeType="1"/>
              </p:cNvSpPr>
              <p:nvPr/>
            </p:nvSpPr>
            <p:spPr bwMode="auto">
              <a:xfrm flipV="1">
                <a:off x="3854" y="1686"/>
                <a:ext cx="370" cy="218"/>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0501" name="Text Box 202"/>
            <p:cNvSpPr txBox="1">
              <a:spLocks noChangeArrowheads="1"/>
            </p:cNvSpPr>
            <p:nvPr/>
          </p:nvSpPr>
          <p:spPr bwMode="auto">
            <a:xfrm>
              <a:off x="3941" y="1824"/>
              <a:ext cx="315"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solidFill>
                    <a:srgbClr val="FF0000"/>
                  </a:solidFill>
                  <a:latin typeface="Arial" charset="0"/>
                </a:rPr>
                <a:t>Add</a:t>
              </a:r>
            </a:p>
          </p:txBody>
        </p:sp>
        <p:sp>
          <p:nvSpPr>
            <p:cNvPr id="20502" name="Line 203"/>
            <p:cNvSpPr>
              <a:spLocks noChangeShapeType="1"/>
            </p:cNvSpPr>
            <p:nvPr/>
          </p:nvSpPr>
          <p:spPr bwMode="auto">
            <a:xfrm>
              <a:off x="3696" y="2077"/>
              <a:ext cx="158"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03" name="Line 204"/>
            <p:cNvSpPr>
              <a:spLocks noChangeShapeType="1"/>
            </p:cNvSpPr>
            <p:nvPr/>
          </p:nvSpPr>
          <p:spPr bwMode="auto">
            <a:xfrm>
              <a:off x="4224" y="1914"/>
              <a:ext cx="164"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04" name="Line 205"/>
            <p:cNvSpPr>
              <a:spLocks noChangeShapeType="1"/>
            </p:cNvSpPr>
            <p:nvPr/>
          </p:nvSpPr>
          <p:spPr bwMode="auto">
            <a:xfrm>
              <a:off x="1532" y="1370"/>
              <a:ext cx="0" cy="27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5" name="Line 206"/>
            <p:cNvSpPr>
              <a:spLocks noChangeShapeType="1"/>
            </p:cNvSpPr>
            <p:nvPr/>
          </p:nvSpPr>
          <p:spPr bwMode="auto">
            <a:xfrm>
              <a:off x="1532" y="1751"/>
              <a:ext cx="0" cy="27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6" name="Line 207"/>
            <p:cNvSpPr>
              <a:spLocks noChangeShapeType="1"/>
            </p:cNvSpPr>
            <p:nvPr/>
          </p:nvSpPr>
          <p:spPr bwMode="auto">
            <a:xfrm>
              <a:off x="1532" y="1642"/>
              <a:ext cx="105" cy="55"/>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7" name="Line 208"/>
            <p:cNvSpPr>
              <a:spLocks noChangeShapeType="1"/>
            </p:cNvSpPr>
            <p:nvPr/>
          </p:nvSpPr>
          <p:spPr bwMode="auto">
            <a:xfrm flipV="1">
              <a:off x="1532" y="1697"/>
              <a:ext cx="105" cy="54"/>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8" name="Line 209"/>
            <p:cNvSpPr>
              <a:spLocks noChangeShapeType="1"/>
            </p:cNvSpPr>
            <p:nvPr/>
          </p:nvSpPr>
          <p:spPr bwMode="auto">
            <a:xfrm>
              <a:off x="1532" y="1370"/>
              <a:ext cx="369" cy="218"/>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9" name="Line 210"/>
            <p:cNvSpPr>
              <a:spLocks noChangeShapeType="1"/>
            </p:cNvSpPr>
            <p:nvPr/>
          </p:nvSpPr>
          <p:spPr bwMode="auto">
            <a:xfrm>
              <a:off x="1901" y="1588"/>
              <a:ext cx="0" cy="217"/>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0" name="Line 211"/>
            <p:cNvSpPr>
              <a:spLocks noChangeShapeType="1"/>
            </p:cNvSpPr>
            <p:nvPr/>
          </p:nvSpPr>
          <p:spPr bwMode="auto">
            <a:xfrm flipV="1">
              <a:off x="1532" y="1805"/>
              <a:ext cx="369" cy="218"/>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1" name="Text Box 212"/>
            <p:cNvSpPr txBox="1">
              <a:spLocks noChangeArrowheads="1"/>
            </p:cNvSpPr>
            <p:nvPr/>
          </p:nvSpPr>
          <p:spPr bwMode="auto">
            <a:xfrm>
              <a:off x="1610" y="1596"/>
              <a:ext cx="315"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dirty="0">
                  <a:solidFill>
                    <a:srgbClr val="FF0000"/>
                  </a:solidFill>
                  <a:latin typeface="Arial" charset="0"/>
                </a:rPr>
                <a:t>Add</a:t>
              </a:r>
            </a:p>
          </p:txBody>
        </p:sp>
        <p:sp>
          <p:nvSpPr>
            <p:cNvPr id="20512" name="Line 213"/>
            <p:cNvSpPr>
              <a:spLocks noChangeShapeType="1"/>
            </p:cNvSpPr>
            <p:nvPr/>
          </p:nvSpPr>
          <p:spPr bwMode="auto">
            <a:xfrm>
              <a:off x="529" y="1261"/>
              <a:ext cx="0" cy="381"/>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13" name="Line 214"/>
            <p:cNvSpPr>
              <a:spLocks noChangeShapeType="1"/>
            </p:cNvSpPr>
            <p:nvPr/>
          </p:nvSpPr>
          <p:spPr bwMode="auto">
            <a:xfrm>
              <a:off x="4550" y="1696"/>
              <a:ext cx="158"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4" name="Line 215"/>
            <p:cNvSpPr>
              <a:spLocks noChangeShapeType="1"/>
            </p:cNvSpPr>
            <p:nvPr/>
          </p:nvSpPr>
          <p:spPr bwMode="auto">
            <a:xfrm flipV="1">
              <a:off x="4699" y="1261"/>
              <a:ext cx="0" cy="43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5" name="Line 216"/>
            <p:cNvSpPr>
              <a:spLocks noChangeShapeType="1"/>
            </p:cNvSpPr>
            <p:nvPr/>
          </p:nvSpPr>
          <p:spPr bwMode="auto">
            <a:xfrm flipH="1">
              <a:off x="520" y="1261"/>
              <a:ext cx="4188"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6" name="Line 217"/>
            <p:cNvSpPr>
              <a:spLocks noChangeShapeType="1"/>
            </p:cNvSpPr>
            <p:nvPr/>
          </p:nvSpPr>
          <p:spPr bwMode="auto">
            <a:xfrm>
              <a:off x="1373" y="1860"/>
              <a:ext cx="159"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17" name="Line 218"/>
            <p:cNvSpPr>
              <a:spLocks noChangeShapeType="1"/>
            </p:cNvSpPr>
            <p:nvPr/>
          </p:nvSpPr>
          <p:spPr bwMode="auto">
            <a:xfrm>
              <a:off x="3528" y="1454"/>
              <a:ext cx="866"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18" name="Line 220"/>
            <p:cNvSpPr>
              <a:spLocks noChangeShapeType="1"/>
            </p:cNvSpPr>
            <p:nvPr/>
          </p:nvSpPr>
          <p:spPr bwMode="auto">
            <a:xfrm flipV="1">
              <a:off x="3537" y="1448"/>
              <a:ext cx="0" cy="24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19" name="AutoShape 221"/>
            <p:cNvSpPr>
              <a:spLocks noChangeArrowheads="1"/>
            </p:cNvSpPr>
            <p:nvPr/>
          </p:nvSpPr>
          <p:spPr bwMode="auto">
            <a:xfrm>
              <a:off x="3508" y="1667"/>
              <a:ext cx="53" cy="54"/>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20520" name="Line 222"/>
            <p:cNvSpPr>
              <a:spLocks noChangeShapeType="1"/>
            </p:cNvSpPr>
            <p:nvPr/>
          </p:nvSpPr>
          <p:spPr bwMode="auto">
            <a:xfrm>
              <a:off x="528" y="2077"/>
              <a:ext cx="0" cy="393"/>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1" name="Line 223"/>
            <p:cNvSpPr>
              <a:spLocks noChangeShapeType="1"/>
            </p:cNvSpPr>
            <p:nvPr/>
          </p:nvSpPr>
          <p:spPr bwMode="auto">
            <a:xfrm>
              <a:off x="836" y="1533"/>
              <a:ext cx="696"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2" name="Line 224"/>
            <p:cNvSpPr>
              <a:spLocks noChangeShapeType="1"/>
            </p:cNvSpPr>
            <p:nvPr/>
          </p:nvSpPr>
          <p:spPr bwMode="auto">
            <a:xfrm>
              <a:off x="845" y="1533"/>
              <a:ext cx="0" cy="653"/>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23" name="Line 225"/>
            <p:cNvSpPr>
              <a:spLocks noChangeShapeType="1"/>
            </p:cNvSpPr>
            <p:nvPr/>
          </p:nvSpPr>
          <p:spPr bwMode="auto">
            <a:xfrm flipH="1">
              <a:off x="528" y="2186"/>
              <a:ext cx="326"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24" name="AutoShape 226"/>
            <p:cNvSpPr>
              <a:spLocks noChangeArrowheads="1"/>
            </p:cNvSpPr>
            <p:nvPr/>
          </p:nvSpPr>
          <p:spPr bwMode="auto">
            <a:xfrm>
              <a:off x="502" y="2160"/>
              <a:ext cx="53" cy="54"/>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525" name="Text Box 227"/>
            <p:cNvSpPr txBox="1">
              <a:spLocks noChangeArrowheads="1"/>
            </p:cNvSpPr>
            <p:nvPr/>
          </p:nvSpPr>
          <p:spPr bwMode="auto">
            <a:xfrm>
              <a:off x="4366" y="1378"/>
              <a:ext cx="217" cy="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solidFill>
                    <a:srgbClr val="FF0000"/>
                  </a:solidFill>
                  <a:latin typeface="Arial" charset="0"/>
                </a:rPr>
                <a:t>0</a:t>
              </a:r>
            </a:p>
            <a:p>
              <a:pPr algn="ctr">
                <a:spcBef>
                  <a:spcPct val="30000"/>
                </a:spcBef>
              </a:pPr>
              <a:r>
                <a:rPr lang="en-US" sz="1000" b="1">
                  <a:solidFill>
                    <a:srgbClr val="FF0000"/>
                  </a:solidFill>
                  <a:latin typeface="Arial" charset="0"/>
                </a:rPr>
                <a:t>M</a:t>
              </a:r>
            </a:p>
            <a:p>
              <a:pPr algn="ctr">
                <a:lnSpc>
                  <a:spcPct val="90000"/>
                </a:lnSpc>
              </a:pPr>
              <a:r>
                <a:rPr lang="en-US" sz="1000" b="1">
                  <a:solidFill>
                    <a:srgbClr val="FF0000"/>
                  </a:solidFill>
                  <a:latin typeface="Arial" charset="0"/>
                </a:rPr>
                <a:t>u</a:t>
              </a:r>
            </a:p>
            <a:p>
              <a:pPr algn="ctr">
                <a:lnSpc>
                  <a:spcPct val="90000"/>
                </a:lnSpc>
              </a:pPr>
              <a:r>
                <a:rPr lang="en-US" sz="1000" b="1">
                  <a:solidFill>
                    <a:srgbClr val="FF0000"/>
                  </a:solidFill>
                  <a:latin typeface="Arial" charset="0"/>
                </a:rPr>
                <a:t>x</a:t>
              </a:r>
            </a:p>
            <a:p>
              <a:pPr algn="ctr">
                <a:spcBef>
                  <a:spcPct val="30000"/>
                </a:spcBef>
              </a:pPr>
              <a:r>
                <a:rPr lang="en-US" sz="1000">
                  <a:solidFill>
                    <a:srgbClr val="FF0000"/>
                  </a:solidFill>
                  <a:latin typeface="Arial" charset="0"/>
                </a:rPr>
                <a:t>1</a:t>
              </a:r>
            </a:p>
          </p:txBody>
        </p:sp>
        <p:sp>
          <p:nvSpPr>
            <p:cNvPr id="20526" name="AutoShape 228"/>
            <p:cNvSpPr>
              <a:spLocks noChangeArrowheads="1"/>
            </p:cNvSpPr>
            <p:nvPr/>
          </p:nvSpPr>
          <p:spPr bwMode="auto">
            <a:xfrm>
              <a:off x="4391" y="1370"/>
              <a:ext cx="158" cy="653"/>
            </a:xfrm>
            <a:prstGeom prst="roundRect">
              <a:avLst>
                <a:gd name="adj" fmla="val 50000"/>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27" name="Line 229"/>
            <p:cNvSpPr>
              <a:spLocks noChangeShapeType="1"/>
            </p:cNvSpPr>
            <p:nvPr/>
          </p:nvSpPr>
          <p:spPr bwMode="auto">
            <a:xfrm>
              <a:off x="4472" y="2028"/>
              <a:ext cx="0" cy="109"/>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28" name="Text Box 230"/>
            <p:cNvSpPr txBox="1">
              <a:spLocks noChangeArrowheads="1"/>
            </p:cNvSpPr>
            <p:nvPr/>
          </p:nvSpPr>
          <p:spPr bwMode="auto">
            <a:xfrm>
              <a:off x="4277" y="2132"/>
              <a:ext cx="400"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FF0000"/>
                  </a:solidFill>
                  <a:latin typeface="Arial" charset="0"/>
                </a:rPr>
                <a:t>PCSrc</a:t>
              </a:r>
            </a:p>
          </p:txBody>
        </p:sp>
        <p:sp>
          <p:nvSpPr>
            <p:cNvPr id="20529" name="Line 231"/>
            <p:cNvSpPr>
              <a:spLocks noChangeShapeType="1"/>
            </p:cNvSpPr>
            <p:nvPr/>
          </p:nvSpPr>
          <p:spPr bwMode="auto">
            <a:xfrm>
              <a:off x="3280" y="2077"/>
              <a:ext cx="99"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0" name="Line 232"/>
            <p:cNvSpPr>
              <a:spLocks noChangeShapeType="1"/>
            </p:cNvSpPr>
            <p:nvPr/>
          </p:nvSpPr>
          <p:spPr bwMode="auto">
            <a:xfrm>
              <a:off x="5405" y="2800"/>
              <a:ext cx="273"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31" name="Line 233"/>
            <p:cNvSpPr>
              <a:spLocks noChangeShapeType="1"/>
            </p:cNvSpPr>
            <p:nvPr/>
          </p:nvSpPr>
          <p:spPr bwMode="auto">
            <a:xfrm>
              <a:off x="4368" y="3072"/>
              <a:ext cx="245"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32" name="Line 234"/>
            <p:cNvSpPr>
              <a:spLocks noChangeShapeType="1"/>
            </p:cNvSpPr>
            <p:nvPr/>
          </p:nvSpPr>
          <p:spPr bwMode="auto">
            <a:xfrm>
              <a:off x="4395" y="2800"/>
              <a:ext cx="21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33" name="Line 235"/>
            <p:cNvSpPr>
              <a:spLocks noChangeShapeType="1"/>
            </p:cNvSpPr>
            <p:nvPr/>
          </p:nvSpPr>
          <p:spPr bwMode="auto">
            <a:xfrm flipV="1">
              <a:off x="5501" y="3236"/>
              <a:ext cx="17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34" name="Line 236"/>
            <p:cNvSpPr>
              <a:spLocks noChangeShapeType="1"/>
            </p:cNvSpPr>
            <p:nvPr/>
          </p:nvSpPr>
          <p:spPr bwMode="auto">
            <a:xfrm>
              <a:off x="4401" y="2791"/>
              <a:ext cx="0" cy="28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5" name="Line 237"/>
            <p:cNvSpPr>
              <a:spLocks noChangeShapeType="1"/>
            </p:cNvSpPr>
            <p:nvPr/>
          </p:nvSpPr>
          <p:spPr bwMode="auto">
            <a:xfrm>
              <a:off x="4392" y="3888"/>
              <a:ext cx="1127"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6" name="Line 238"/>
            <p:cNvSpPr>
              <a:spLocks noChangeShapeType="1"/>
            </p:cNvSpPr>
            <p:nvPr/>
          </p:nvSpPr>
          <p:spPr bwMode="auto">
            <a:xfrm flipV="1">
              <a:off x="5510" y="3236"/>
              <a:ext cx="0" cy="65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7" name="Line 239"/>
            <p:cNvSpPr>
              <a:spLocks noChangeShapeType="1"/>
            </p:cNvSpPr>
            <p:nvPr/>
          </p:nvSpPr>
          <p:spPr bwMode="auto">
            <a:xfrm>
              <a:off x="5836" y="3018"/>
              <a:ext cx="15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8" name="Line 240"/>
            <p:cNvSpPr>
              <a:spLocks noChangeShapeType="1"/>
            </p:cNvSpPr>
            <p:nvPr/>
          </p:nvSpPr>
          <p:spPr bwMode="auto">
            <a:xfrm>
              <a:off x="5985" y="3018"/>
              <a:ext cx="0" cy="141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39" name="Line 241"/>
            <p:cNvSpPr>
              <a:spLocks noChangeShapeType="1"/>
            </p:cNvSpPr>
            <p:nvPr/>
          </p:nvSpPr>
          <p:spPr bwMode="auto">
            <a:xfrm flipH="1">
              <a:off x="1973" y="4432"/>
              <a:ext cx="4021"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40" name="Line 242"/>
            <p:cNvSpPr>
              <a:spLocks noChangeShapeType="1"/>
            </p:cNvSpPr>
            <p:nvPr/>
          </p:nvSpPr>
          <p:spPr bwMode="auto">
            <a:xfrm flipV="1">
              <a:off x="1982" y="3453"/>
              <a:ext cx="0" cy="97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41" name="Line 243"/>
            <p:cNvSpPr>
              <a:spLocks noChangeShapeType="1"/>
            </p:cNvSpPr>
            <p:nvPr/>
          </p:nvSpPr>
          <p:spPr bwMode="auto">
            <a:xfrm>
              <a:off x="1973" y="3453"/>
              <a:ext cx="17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42" name="Text Box 244"/>
            <p:cNvSpPr txBox="1">
              <a:spLocks noChangeArrowheads="1"/>
            </p:cNvSpPr>
            <p:nvPr/>
          </p:nvSpPr>
          <p:spPr bwMode="auto">
            <a:xfrm>
              <a:off x="4613" y="2692"/>
              <a:ext cx="45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Read</a:t>
              </a:r>
            </a:p>
            <a:p>
              <a:r>
                <a:rPr lang="en-US" sz="1000">
                  <a:latin typeface="Arial" charset="0"/>
                </a:rPr>
                <a:t>address</a:t>
              </a:r>
            </a:p>
          </p:txBody>
        </p:sp>
        <p:sp>
          <p:nvSpPr>
            <p:cNvPr id="20543" name="Text Box 245"/>
            <p:cNvSpPr txBox="1">
              <a:spLocks noChangeArrowheads="1"/>
            </p:cNvSpPr>
            <p:nvPr/>
          </p:nvSpPr>
          <p:spPr bwMode="auto">
            <a:xfrm>
              <a:off x="4613" y="2964"/>
              <a:ext cx="45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address</a:t>
              </a:r>
            </a:p>
          </p:txBody>
        </p:sp>
        <p:sp>
          <p:nvSpPr>
            <p:cNvPr id="20544" name="Text Box 246"/>
            <p:cNvSpPr txBox="1">
              <a:spLocks noChangeArrowheads="1"/>
            </p:cNvSpPr>
            <p:nvPr/>
          </p:nvSpPr>
          <p:spPr bwMode="auto">
            <a:xfrm>
              <a:off x="4613" y="3236"/>
              <a:ext cx="34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data</a:t>
              </a:r>
            </a:p>
          </p:txBody>
        </p:sp>
        <p:sp>
          <p:nvSpPr>
            <p:cNvPr id="20545" name="Text Box 247"/>
            <p:cNvSpPr txBox="1">
              <a:spLocks noChangeArrowheads="1"/>
            </p:cNvSpPr>
            <p:nvPr/>
          </p:nvSpPr>
          <p:spPr bwMode="auto">
            <a:xfrm>
              <a:off x="4920" y="3181"/>
              <a:ext cx="48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Data</a:t>
              </a:r>
            </a:p>
            <a:p>
              <a:pPr algn="ctr"/>
              <a:r>
                <a:rPr lang="en-US" sz="1000" b="1">
                  <a:latin typeface="Arial" charset="0"/>
                </a:rPr>
                <a:t>memory</a:t>
              </a:r>
            </a:p>
          </p:txBody>
        </p:sp>
        <p:sp>
          <p:nvSpPr>
            <p:cNvPr id="20546" name="Text Box 248"/>
            <p:cNvSpPr txBox="1">
              <a:spLocks noChangeArrowheads="1"/>
            </p:cNvSpPr>
            <p:nvPr/>
          </p:nvSpPr>
          <p:spPr bwMode="auto">
            <a:xfrm>
              <a:off x="5064" y="2692"/>
              <a:ext cx="360"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solidFill>
                    <a:schemeClr val="tx2"/>
                  </a:solidFill>
                  <a:latin typeface="Arial" charset="0"/>
                </a:rPr>
                <a:t>Read</a:t>
              </a:r>
            </a:p>
            <a:p>
              <a:pPr algn="r"/>
              <a:r>
                <a:rPr lang="en-US" sz="1000">
                  <a:solidFill>
                    <a:schemeClr val="tx2"/>
                  </a:solidFill>
                  <a:latin typeface="Arial" charset="0"/>
                </a:rPr>
                <a:t>data</a:t>
              </a:r>
            </a:p>
          </p:txBody>
        </p:sp>
        <p:sp>
          <p:nvSpPr>
            <p:cNvPr id="20547" name="Rectangle 249"/>
            <p:cNvSpPr>
              <a:spLocks noChangeArrowheads="1"/>
            </p:cNvSpPr>
            <p:nvPr/>
          </p:nvSpPr>
          <p:spPr bwMode="auto">
            <a:xfrm>
              <a:off x="4613" y="2692"/>
              <a:ext cx="791" cy="81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48" name="Line 250"/>
            <p:cNvSpPr>
              <a:spLocks noChangeShapeType="1"/>
            </p:cNvSpPr>
            <p:nvPr/>
          </p:nvSpPr>
          <p:spPr bwMode="auto">
            <a:xfrm>
              <a:off x="4982" y="2583"/>
              <a:ext cx="0" cy="109"/>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49" name="Text Box 251"/>
            <p:cNvSpPr txBox="1">
              <a:spLocks noChangeArrowheads="1"/>
            </p:cNvSpPr>
            <p:nvPr/>
          </p:nvSpPr>
          <p:spPr bwMode="auto">
            <a:xfrm>
              <a:off x="4718" y="2420"/>
              <a:ext cx="54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MemWrite</a:t>
              </a:r>
            </a:p>
          </p:txBody>
        </p:sp>
        <p:sp>
          <p:nvSpPr>
            <p:cNvPr id="20550" name="Line 252"/>
            <p:cNvSpPr>
              <a:spLocks noChangeShapeType="1"/>
            </p:cNvSpPr>
            <p:nvPr/>
          </p:nvSpPr>
          <p:spPr bwMode="auto">
            <a:xfrm>
              <a:off x="4982" y="3507"/>
              <a:ext cx="0" cy="109"/>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1" name="Text Box 253"/>
            <p:cNvSpPr txBox="1">
              <a:spLocks noChangeArrowheads="1"/>
            </p:cNvSpPr>
            <p:nvPr/>
          </p:nvSpPr>
          <p:spPr bwMode="auto">
            <a:xfrm>
              <a:off x="4718" y="3616"/>
              <a:ext cx="552"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MemRead</a:t>
              </a:r>
            </a:p>
          </p:txBody>
        </p:sp>
        <p:sp>
          <p:nvSpPr>
            <p:cNvPr id="20552" name="Text Box 254"/>
            <p:cNvSpPr txBox="1">
              <a:spLocks noChangeArrowheads="1"/>
            </p:cNvSpPr>
            <p:nvPr/>
          </p:nvSpPr>
          <p:spPr bwMode="auto">
            <a:xfrm>
              <a:off x="5646" y="2700"/>
              <a:ext cx="217" cy="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solidFill>
                    <a:schemeClr val="tx2"/>
                  </a:solidFill>
                  <a:latin typeface="Arial" charset="0"/>
                </a:rPr>
                <a:t>1</a:t>
              </a:r>
            </a:p>
            <a:p>
              <a:pPr algn="ctr">
                <a:spcBef>
                  <a:spcPct val="30000"/>
                </a:spcBef>
              </a:pPr>
              <a:r>
                <a:rPr lang="en-US" sz="1000" b="1">
                  <a:solidFill>
                    <a:schemeClr val="tx2"/>
                  </a:solidFill>
                  <a:latin typeface="Arial" charset="0"/>
                </a:rPr>
                <a:t>M</a:t>
              </a:r>
            </a:p>
            <a:p>
              <a:pPr algn="ctr">
                <a:lnSpc>
                  <a:spcPct val="90000"/>
                </a:lnSpc>
              </a:pPr>
              <a:r>
                <a:rPr lang="en-US" sz="1000" b="1">
                  <a:solidFill>
                    <a:schemeClr val="tx2"/>
                  </a:solidFill>
                  <a:latin typeface="Arial" charset="0"/>
                </a:rPr>
                <a:t>u</a:t>
              </a:r>
            </a:p>
            <a:p>
              <a:pPr algn="ctr">
                <a:lnSpc>
                  <a:spcPct val="90000"/>
                </a:lnSpc>
              </a:pPr>
              <a:r>
                <a:rPr lang="en-US" sz="1000" b="1">
                  <a:solidFill>
                    <a:schemeClr val="tx2"/>
                  </a:solidFill>
                  <a:latin typeface="Arial" charset="0"/>
                </a:rPr>
                <a:t>x</a:t>
              </a:r>
            </a:p>
            <a:p>
              <a:pPr algn="ctr">
                <a:spcBef>
                  <a:spcPct val="30000"/>
                </a:spcBef>
              </a:pPr>
              <a:r>
                <a:rPr lang="en-US" sz="1000">
                  <a:solidFill>
                    <a:schemeClr val="tx2"/>
                  </a:solidFill>
                  <a:latin typeface="Arial" charset="0"/>
                </a:rPr>
                <a:t>0</a:t>
              </a:r>
            </a:p>
          </p:txBody>
        </p:sp>
        <p:sp>
          <p:nvSpPr>
            <p:cNvPr id="20553" name="AutoShape 255"/>
            <p:cNvSpPr>
              <a:spLocks noChangeArrowheads="1"/>
            </p:cNvSpPr>
            <p:nvPr/>
          </p:nvSpPr>
          <p:spPr bwMode="auto">
            <a:xfrm>
              <a:off x="5676" y="2692"/>
              <a:ext cx="159" cy="652"/>
            </a:xfrm>
            <a:prstGeom prst="roundRect">
              <a:avLst>
                <a:gd name="adj"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54" name="Text Box 256"/>
            <p:cNvSpPr txBox="1">
              <a:spLocks noChangeArrowheads="1"/>
            </p:cNvSpPr>
            <p:nvPr/>
          </p:nvSpPr>
          <p:spPr bwMode="auto">
            <a:xfrm>
              <a:off x="5457" y="2412"/>
              <a:ext cx="597"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MemToReg</a:t>
              </a:r>
            </a:p>
          </p:txBody>
        </p:sp>
        <p:sp>
          <p:nvSpPr>
            <p:cNvPr id="20555" name="Line 257"/>
            <p:cNvSpPr>
              <a:spLocks noChangeShapeType="1"/>
            </p:cNvSpPr>
            <p:nvPr/>
          </p:nvSpPr>
          <p:spPr bwMode="auto">
            <a:xfrm>
              <a:off x="5758" y="2583"/>
              <a:ext cx="0" cy="109"/>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6" name="Line 258"/>
            <p:cNvSpPr>
              <a:spLocks noChangeShapeType="1"/>
            </p:cNvSpPr>
            <p:nvPr/>
          </p:nvSpPr>
          <p:spPr bwMode="auto">
            <a:xfrm flipV="1">
              <a:off x="3187" y="3018"/>
              <a:ext cx="0" cy="87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7" name="Line 259"/>
            <p:cNvSpPr>
              <a:spLocks noChangeShapeType="1"/>
            </p:cNvSpPr>
            <p:nvPr/>
          </p:nvSpPr>
          <p:spPr bwMode="auto">
            <a:xfrm flipH="1" flipV="1">
              <a:off x="4296" y="3336"/>
              <a:ext cx="0" cy="56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8" name="Line 260"/>
            <p:cNvSpPr>
              <a:spLocks noChangeShapeType="1"/>
            </p:cNvSpPr>
            <p:nvPr/>
          </p:nvSpPr>
          <p:spPr bwMode="auto">
            <a:xfrm flipH="1">
              <a:off x="3178" y="3888"/>
              <a:ext cx="111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59" name="Line 261"/>
            <p:cNvSpPr>
              <a:spLocks noChangeShapeType="1"/>
            </p:cNvSpPr>
            <p:nvPr/>
          </p:nvSpPr>
          <p:spPr bwMode="auto">
            <a:xfrm>
              <a:off x="4296" y="3345"/>
              <a:ext cx="317"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60" name="Line 262"/>
            <p:cNvSpPr>
              <a:spLocks noChangeShapeType="1"/>
            </p:cNvSpPr>
            <p:nvPr/>
          </p:nvSpPr>
          <p:spPr bwMode="auto">
            <a:xfrm>
              <a:off x="3081" y="3018"/>
              <a:ext cx="376"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61" name="AutoShape 263"/>
            <p:cNvSpPr>
              <a:spLocks noChangeArrowheads="1"/>
            </p:cNvSpPr>
            <p:nvPr/>
          </p:nvSpPr>
          <p:spPr bwMode="auto">
            <a:xfrm>
              <a:off x="3160" y="2989"/>
              <a:ext cx="53" cy="54"/>
            </a:xfrm>
            <a:prstGeom prst="octagon">
              <a:avLst>
                <a:gd name="adj" fmla="val 29287"/>
              </a:avLst>
            </a:prstGeom>
            <a:solidFill>
              <a:schemeClr val="tx2"/>
            </a:solidFill>
            <a:ln w="9525">
              <a:solidFill>
                <a:schemeClr val="tx1"/>
              </a:solidFill>
              <a:miter lim="800000"/>
              <a:headEnd/>
              <a:tailEnd/>
            </a:ln>
          </p:spPr>
          <p:txBody>
            <a:bodyPr wrap="none" anchor="ctr"/>
            <a:lstStyle/>
            <a:p>
              <a:endParaRPr lang="en-US"/>
            </a:p>
          </p:txBody>
        </p:sp>
        <p:sp>
          <p:nvSpPr>
            <p:cNvPr id="20562" name="Text Box 264"/>
            <p:cNvSpPr txBox="1">
              <a:spLocks noChangeArrowheads="1"/>
            </p:cNvSpPr>
            <p:nvPr/>
          </p:nvSpPr>
          <p:spPr bwMode="auto">
            <a:xfrm>
              <a:off x="336" y="2474"/>
              <a:ext cx="45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Read</a:t>
              </a:r>
            </a:p>
            <a:p>
              <a:r>
                <a:rPr lang="en-US" sz="1000">
                  <a:latin typeface="Arial" charset="0"/>
                </a:rPr>
                <a:t>address</a:t>
              </a:r>
            </a:p>
          </p:txBody>
        </p:sp>
        <p:sp>
          <p:nvSpPr>
            <p:cNvPr id="20563" name="Text Box 265"/>
            <p:cNvSpPr txBox="1">
              <a:spLocks noChangeArrowheads="1"/>
            </p:cNvSpPr>
            <p:nvPr/>
          </p:nvSpPr>
          <p:spPr bwMode="auto">
            <a:xfrm>
              <a:off x="464" y="2855"/>
              <a:ext cx="602"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20564" name="Text Box 266"/>
            <p:cNvSpPr txBox="1">
              <a:spLocks noChangeArrowheads="1"/>
            </p:cNvSpPr>
            <p:nvPr/>
          </p:nvSpPr>
          <p:spPr bwMode="auto">
            <a:xfrm>
              <a:off x="628" y="2474"/>
              <a:ext cx="556"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latin typeface="Arial" charset="0"/>
                </a:rPr>
                <a:t>Instruction</a:t>
              </a:r>
            </a:p>
            <a:p>
              <a:pPr algn="r"/>
              <a:r>
                <a:rPr lang="en-US" sz="1000">
                  <a:latin typeface="Arial" charset="0"/>
                </a:rPr>
                <a:t>[31-0]</a:t>
              </a:r>
            </a:p>
          </p:txBody>
        </p:sp>
        <p:sp>
          <p:nvSpPr>
            <p:cNvPr id="20565" name="Rectangle 267"/>
            <p:cNvSpPr>
              <a:spLocks noChangeArrowheads="1"/>
            </p:cNvSpPr>
            <p:nvPr/>
          </p:nvSpPr>
          <p:spPr bwMode="auto">
            <a:xfrm>
              <a:off x="336" y="2474"/>
              <a:ext cx="845" cy="8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66" name="Line 268"/>
            <p:cNvSpPr>
              <a:spLocks noChangeShapeType="1"/>
            </p:cNvSpPr>
            <p:nvPr/>
          </p:nvSpPr>
          <p:spPr bwMode="auto">
            <a:xfrm>
              <a:off x="1879" y="3236"/>
              <a:ext cx="26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67" name="Line 269"/>
            <p:cNvSpPr>
              <a:spLocks noChangeShapeType="1"/>
            </p:cNvSpPr>
            <p:nvPr/>
          </p:nvSpPr>
          <p:spPr bwMode="auto">
            <a:xfrm>
              <a:off x="1286" y="2637"/>
              <a:ext cx="0" cy="141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68" name="Line 270"/>
            <p:cNvSpPr>
              <a:spLocks noChangeShapeType="1"/>
            </p:cNvSpPr>
            <p:nvPr/>
          </p:nvSpPr>
          <p:spPr bwMode="auto">
            <a:xfrm>
              <a:off x="1286" y="4052"/>
              <a:ext cx="1470"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69" name="Text Box 271"/>
            <p:cNvSpPr txBox="1">
              <a:spLocks noChangeArrowheads="1"/>
            </p:cNvSpPr>
            <p:nvPr/>
          </p:nvSpPr>
          <p:spPr bwMode="auto">
            <a:xfrm>
              <a:off x="1262" y="3888"/>
              <a:ext cx="469"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I [15 - 0]</a:t>
              </a:r>
            </a:p>
          </p:txBody>
        </p:sp>
        <p:sp>
          <p:nvSpPr>
            <p:cNvPr id="20570" name="Line 272"/>
            <p:cNvSpPr>
              <a:spLocks noChangeShapeType="1"/>
            </p:cNvSpPr>
            <p:nvPr/>
          </p:nvSpPr>
          <p:spPr bwMode="auto">
            <a:xfrm flipV="1">
              <a:off x="1181" y="2636"/>
              <a:ext cx="9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71" name="Text Box 273"/>
            <p:cNvSpPr txBox="1">
              <a:spLocks noChangeArrowheads="1"/>
            </p:cNvSpPr>
            <p:nvPr/>
          </p:nvSpPr>
          <p:spPr bwMode="auto">
            <a:xfrm>
              <a:off x="1262" y="2474"/>
              <a:ext cx="51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I [25 - 21]</a:t>
              </a:r>
            </a:p>
          </p:txBody>
        </p:sp>
        <p:sp>
          <p:nvSpPr>
            <p:cNvPr id="20572" name="AutoShape 274"/>
            <p:cNvSpPr>
              <a:spLocks noChangeArrowheads="1"/>
            </p:cNvSpPr>
            <p:nvPr/>
          </p:nvSpPr>
          <p:spPr bwMode="auto">
            <a:xfrm>
              <a:off x="1260" y="2610"/>
              <a:ext cx="52" cy="54"/>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573" name="Text Box 275"/>
            <p:cNvSpPr txBox="1">
              <a:spLocks noChangeArrowheads="1"/>
            </p:cNvSpPr>
            <p:nvPr/>
          </p:nvSpPr>
          <p:spPr bwMode="auto">
            <a:xfrm>
              <a:off x="1262" y="2746"/>
              <a:ext cx="51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I [20 - 16]</a:t>
              </a:r>
            </a:p>
          </p:txBody>
        </p:sp>
        <p:sp>
          <p:nvSpPr>
            <p:cNvPr id="20574" name="Line 276"/>
            <p:cNvSpPr>
              <a:spLocks noChangeShapeType="1"/>
            </p:cNvSpPr>
            <p:nvPr/>
          </p:nvSpPr>
          <p:spPr bwMode="auto">
            <a:xfrm>
              <a:off x="1286" y="2908"/>
              <a:ext cx="857"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75" name="AutoShape 277"/>
            <p:cNvSpPr>
              <a:spLocks noChangeArrowheads="1"/>
            </p:cNvSpPr>
            <p:nvPr/>
          </p:nvSpPr>
          <p:spPr bwMode="auto">
            <a:xfrm>
              <a:off x="1258" y="2880"/>
              <a:ext cx="53" cy="54"/>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576" name="Line 278"/>
            <p:cNvSpPr>
              <a:spLocks noChangeShapeType="1"/>
            </p:cNvSpPr>
            <p:nvPr/>
          </p:nvSpPr>
          <p:spPr bwMode="auto">
            <a:xfrm>
              <a:off x="1286" y="3508"/>
              <a:ext cx="426"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77" name="Text Box 279"/>
            <p:cNvSpPr txBox="1">
              <a:spLocks noChangeArrowheads="1"/>
            </p:cNvSpPr>
            <p:nvPr/>
          </p:nvSpPr>
          <p:spPr bwMode="auto">
            <a:xfrm>
              <a:off x="1255" y="3316"/>
              <a:ext cx="511"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latin typeface="Arial" charset="0"/>
                </a:rPr>
                <a:t>I [15 - 11]</a:t>
              </a:r>
            </a:p>
          </p:txBody>
        </p:sp>
        <p:sp>
          <p:nvSpPr>
            <p:cNvPr id="20578" name="AutoShape 280"/>
            <p:cNvSpPr>
              <a:spLocks noChangeArrowheads="1"/>
            </p:cNvSpPr>
            <p:nvPr/>
          </p:nvSpPr>
          <p:spPr bwMode="auto">
            <a:xfrm>
              <a:off x="1260" y="3482"/>
              <a:ext cx="53" cy="54"/>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579" name="Text Box 281"/>
            <p:cNvSpPr txBox="1">
              <a:spLocks noChangeArrowheads="1"/>
            </p:cNvSpPr>
            <p:nvPr/>
          </p:nvSpPr>
          <p:spPr bwMode="auto">
            <a:xfrm>
              <a:off x="1689" y="2972"/>
              <a:ext cx="217" cy="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latin typeface="Arial" charset="0"/>
                </a:rPr>
                <a:t>0</a:t>
              </a:r>
            </a:p>
            <a:p>
              <a:pPr algn="ctr">
                <a:spcBef>
                  <a:spcPct val="30000"/>
                </a:spcBef>
              </a:pPr>
              <a:r>
                <a:rPr lang="en-US" sz="1000" b="1">
                  <a:latin typeface="Arial" charset="0"/>
                </a:rPr>
                <a:t>M</a:t>
              </a:r>
            </a:p>
            <a:p>
              <a:pPr algn="ctr">
                <a:lnSpc>
                  <a:spcPct val="90000"/>
                </a:lnSpc>
              </a:pPr>
              <a:r>
                <a:rPr lang="en-US" sz="1000" b="1">
                  <a:latin typeface="Arial" charset="0"/>
                </a:rPr>
                <a:t>u</a:t>
              </a:r>
            </a:p>
            <a:p>
              <a:pPr algn="ctr">
                <a:lnSpc>
                  <a:spcPct val="90000"/>
                </a:lnSpc>
              </a:pPr>
              <a:r>
                <a:rPr lang="en-US" sz="1000" b="1">
                  <a:latin typeface="Arial" charset="0"/>
                </a:rPr>
                <a:t>x</a:t>
              </a:r>
            </a:p>
            <a:p>
              <a:pPr algn="ctr">
                <a:spcBef>
                  <a:spcPct val="30000"/>
                </a:spcBef>
              </a:pPr>
              <a:r>
                <a:rPr lang="en-US" sz="1000">
                  <a:latin typeface="Arial" charset="0"/>
                </a:rPr>
                <a:t>1</a:t>
              </a:r>
            </a:p>
          </p:txBody>
        </p:sp>
        <p:sp>
          <p:nvSpPr>
            <p:cNvPr id="20580" name="AutoShape 282"/>
            <p:cNvSpPr>
              <a:spLocks noChangeArrowheads="1"/>
            </p:cNvSpPr>
            <p:nvPr/>
          </p:nvSpPr>
          <p:spPr bwMode="auto">
            <a:xfrm>
              <a:off x="1716" y="2964"/>
              <a:ext cx="159" cy="652"/>
            </a:xfrm>
            <a:prstGeom prst="roundRect">
              <a:avLst>
                <a:gd name="adj"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81" name="Line 283"/>
            <p:cNvSpPr>
              <a:spLocks noChangeShapeType="1"/>
            </p:cNvSpPr>
            <p:nvPr/>
          </p:nvSpPr>
          <p:spPr bwMode="auto">
            <a:xfrm>
              <a:off x="1794" y="3619"/>
              <a:ext cx="0" cy="109"/>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82" name="Text Box 284"/>
            <p:cNvSpPr txBox="1">
              <a:spLocks noChangeArrowheads="1"/>
            </p:cNvSpPr>
            <p:nvPr/>
          </p:nvSpPr>
          <p:spPr bwMode="auto">
            <a:xfrm>
              <a:off x="1571" y="3725"/>
              <a:ext cx="445"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RegDst</a:t>
              </a:r>
            </a:p>
          </p:txBody>
        </p:sp>
        <p:sp>
          <p:nvSpPr>
            <p:cNvPr id="20583" name="Text Box 285"/>
            <p:cNvSpPr txBox="1">
              <a:spLocks noChangeArrowheads="1"/>
            </p:cNvSpPr>
            <p:nvPr/>
          </p:nvSpPr>
          <p:spPr bwMode="auto">
            <a:xfrm>
              <a:off x="2131" y="2528"/>
              <a:ext cx="513"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latin typeface="Arial" charset="0"/>
                </a:rPr>
                <a:t>Read</a:t>
              </a:r>
            </a:p>
            <a:p>
              <a:r>
                <a:rPr lang="en-US" sz="1000" dirty="0">
                  <a:latin typeface="Arial" charset="0"/>
                </a:rPr>
                <a:t>register 1</a:t>
              </a:r>
            </a:p>
          </p:txBody>
        </p:sp>
        <p:sp>
          <p:nvSpPr>
            <p:cNvPr id="20584" name="Text Box 286"/>
            <p:cNvSpPr txBox="1">
              <a:spLocks noChangeArrowheads="1"/>
            </p:cNvSpPr>
            <p:nvPr/>
          </p:nvSpPr>
          <p:spPr bwMode="auto">
            <a:xfrm>
              <a:off x="2142" y="2812"/>
              <a:ext cx="513"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000000"/>
                  </a:solidFill>
                  <a:latin typeface="Arial" charset="0"/>
                </a:rPr>
                <a:t>Read</a:t>
              </a:r>
            </a:p>
            <a:p>
              <a:r>
                <a:rPr lang="en-US" sz="1000" dirty="0">
                  <a:solidFill>
                    <a:srgbClr val="000000"/>
                  </a:solidFill>
                  <a:latin typeface="Arial" charset="0"/>
                </a:rPr>
                <a:t>register 2</a:t>
              </a:r>
            </a:p>
          </p:txBody>
        </p:sp>
        <p:sp>
          <p:nvSpPr>
            <p:cNvPr id="20585" name="Text Box 287"/>
            <p:cNvSpPr txBox="1">
              <a:spLocks noChangeArrowheads="1"/>
            </p:cNvSpPr>
            <p:nvPr/>
          </p:nvSpPr>
          <p:spPr bwMode="auto">
            <a:xfrm>
              <a:off x="2142" y="3084"/>
              <a:ext cx="43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register</a:t>
              </a:r>
            </a:p>
          </p:txBody>
        </p:sp>
        <p:sp>
          <p:nvSpPr>
            <p:cNvPr id="20586" name="Text Box 288"/>
            <p:cNvSpPr txBox="1">
              <a:spLocks noChangeArrowheads="1"/>
            </p:cNvSpPr>
            <p:nvPr/>
          </p:nvSpPr>
          <p:spPr bwMode="auto">
            <a:xfrm>
              <a:off x="2142" y="3356"/>
              <a:ext cx="34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chemeClr val="tx2"/>
                  </a:solidFill>
                  <a:latin typeface="Arial" charset="0"/>
                </a:rPr>
                <a:t>Write</a:t>
              </a:r>
            </a:p>
            <a:p>
              <a:r>
                <a:rPr lang="en-US" sz="1000">
                  <a:solidFill>
                    <a:schemeClr val="tx2"/>
                  </a:solidFill>
                  <a:latin typeface="Arial" charset="0"/>
                </a:rPr>
                <a:t>data</a:t>
              </a:r>
            </a:p>
          </p:txBody>
        </p:sp>
        <p:sp>
          <p:nvSpPr>
            <p:cNvPr id="20587" name="Text Box 289"/>
            <p:cNvSpPr txBox="1">
              <a:spLocks noChangeArrowheads="1"/>
            </p:cNvSpPr>
            <p:nvPr/>
          </p:nvSpPr>
          <p:spPr bwMode="auto">
            <a:xfrm>
              <a:off x="2690" y="2909"/>
              <a:ext cx="391"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latin typeface="Arial" charset="0"/>
                </a:rPr>
                <a:t>Read</a:t>
              </a:r>
            </a:p>
            <a:p>
              <a:pPr algn="r"/>
              <a:r>
                <a:rPr lang="en-US" sz="1000">
                  <a:latin typeface="Arial" charset="0"/>
                </a:rPr>
                <a:t>data 2</a:t>
              </a:r>
            </a:p>
          </p:txBody>
        </p:sp>
        <p:sp>
          <p:nvSpPr>
            <p:cNvPr id="20588" name="Text Box 290"/>
            <p:cNvSpPr txBox="1">
              <a:spLocks noChangeArrowheads="1"/>
            </p:cNvSpPr>
            <p:nvPr/>
          </p:nvSpPr>
          <p:spPr bwMode="auto">
            <a:xfrm>
              <a:off x="2701" y="2540"/>
              <a:ext cx="391"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latin typeface="Arial" charset="0"/>
                </a:rPr>
                <a:t>Read</a:t>
              </a:r>
            </a:p>
            <a:p>
              <a:pPr algn="r"/>
              <a:r>
                <a:rPr lang="en-US" sz="1000">
                  <a:latin typeface="Arial" charset="0"/>
                </a:rPr>
                <a:t>data 1</a:t>
              </a:r>
            </a:p>
          </p:txBody>
        </p:sp>
        <p:sp>
          <p:nvSpPr>
            <p:cNvPr id="20589" name="Text Box 291"/>
            <p:cNvSpPr txBox="1">
              <a:spLocks noChangeArrowheads="1"/>
            </p:cNvSpPr>
            <p:nvPr/>
          </p:nvSpPr>
          <p:spPr bwMode="auto">
            <a:xfrm>
              <a:off x="2553" y="3290"/>
              <a:ext cx="54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latin typeface="Arial" charset="0"/>
                </a:rPr>
                <a:t>Registers</a:t>
              </a:r>
            </a:p>
          </p:txBody>
        </p:sp>
        <p:sp>
          <p:nvSpPr>
            <p:cNvPr id="20590" name="Rectangle 292"/>
            <p:cNvSpPr>
              <a:spLocks noChangeArrowheads="1"/>
            </p:cNvSpPr>
            <p:nvPr/>
          </p:nvSpPr>
          <p:spPr bwMode="auto">
            <a:xfrm>
              <a:off x="2142" y="2540"/>
              <a:ext cx="939" cy="10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91" name="Line 293"/>
            <p:cNvSpPr>
              <a:spLocks noChangeShapeType="1"/>
            </p:cNvSpPr>
            <p:nvPr/>
          </p:nvSpPr>
          <p:spPr bwMode="auto">
            <a:xfrm>
              <a:off x="2606" y="2428"/>
              <a:ext cx="0" cy="109"/>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92" name="Text Box 294"/>
            <p:cNvSpPr txBox="1">
              <a:spLocks noChangeArrowheads="1"/>
            </p:cNvSpPr>
            <p:nvPr/>
          </p:nvSpPr>
          <p:spPr bwMode="auto">
            <a:xfrm>
              <a:off x="2395" y="2256"/>
              <a:ext cx="511"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RegWrite</a:t>
              </a:r>
            </a:p>
          </p:txBody>
        </p:sp>
        <p:sp>
          <p:nvSpPr>
            <p:cNvPr id="20593" name="Text Box 295"/>
            <p:cNvSpPr txBox="1">
              <a:spLocks noChangeArrowheads="1"/>
            </p:cNvSpPr>
            <p:nvPr/>
          </p:nvSpPr>
          <p:spPr bwMode="auto">
            <a:xfrm>
              <a:off x="2697" y="3889"/>
              <a:ext cx="42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dirty="0">
                  <a:solidFill>
                    <a:srgbClr val="FF0000"/>
                  </a:solidFill>
                  <a:latin typeface="Arial" charset="0"/>
                </a:rPr>
                <a:t>Sign</a:t>
              </a:r>
            </a:p>
            <a:p>
              <a:pPr algn="ctr"/>
              <a:r>
                <a:rPr lang="en-US" sz="1000" b="1" dirty="0">
                  <a:solidFill>
                    <a:srgbClr val="FF0000"/>
                  </a:solidFill>
                  <a:latin typeface="Arial" charset="0"/>
                </a:rPr>
                <a:t>extend</a:t>
              </a:r>
            </a:p>
          </p:txBody>
        </p:sp>
        <p:sp>
          <p:nvSpPr>
            <p:cNvPr id="20594" name="Oval 296"/>
            <p:cNvSpPr>
              <a:spLocks noChangeArrowheads="1"/>
            </p:cNvSpPr>
            <p:nvPr/>
          </p:nvSpPr>
          <p:spPr bwMode="auto">
            <a:xfrm>
              <a:off x="2755" y="3780"/>
              <a:ext cx="316" cy="544"/>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95" name="Line 297"/>
            <p:cNvSpPr>
              <a:spLocks noChangeShapeType="1"/>
            </p:cNvSpPr>
            <p:nvPr/>
          </p:nvSpPr>
          <p:spPr bwMode="auto">
            <a:xfrm>
              <a:off x="3081" y="2691"/>
              <a:ext cx="687"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96" name="Line 298"/>
            <p:cNvSpPr>
              <a:spLocks noChangeShapeType="1"/>
            </p:cNvSpPr>
            <p:nvPr/>
          </p:nvSpPr>
          <p:spPr bwMode="auto">
            <a:xfrm>
              <a:off x="3283" y="3453"/>
              <a:ext cx="174"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97" name="Line 299"/>
            <p:cNvSpPr>
              <a:spLocks noChangeShapeType="1"/>
            </p:cNvSpPr>
            <p:nvPr/>
          </p:nvSpPr>
          <p:spPr bwMode="auto">
            <a:xfrm>
              <a:off x="3292" y="3453"/>
              <a:ext cx="0" cy="599"/>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98" name="Line 300"/>
            <p:cNvSpPr>
              <a:spLocks noChangeShapeType="1"/>
            </p:cNvSpPr>
            <p:nvPr/>
          </p:nvSpPr>
          <p:spPr bwMode="auto">
            <a:xfrm flipH="1">
              <a:off x="3075" y="4052"/>
              <a:ext cx="226"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99" name="Text Box 301"/>
            <p:cNvSpPr txBox="1">
              <a:spLocks noChangeArrowheads="1"/>
            </p:cNvSpPr>
            <p:nvPr/>
          </p:nvSpPr>
          <p:spPr bwMode="auto">
            <a:xfrm>
              <a:off x="3431" y="2917"/>
              <a:ext cx="217" cy="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latin typeface="Arial" charset="0"/>
                </a:rPr>
                <a:t>0</a:t>
              </a:r>
            </a:p>
            <a:p>
              <a:pPr algn="ctr">
                <a:spcBef>
                  <a:spcPct val="30000"/>
                </a:spcBef>
              </a:pPr>
              <a:r>
                <a:rPr lang="en-US" sz="1000" b="1">
                  <a:latin typeface="Arial" charset="0"/>
                </a:rPr>
                <a:t>M</a:t>
              </a:r>
            </a:p>
            <a:p>
              <a:pPr algn="ctr">
                <a:lnSpc>
                  <a:spcPct val="90000"/>
                </a:lnSpc>
              </a:pPr>
              <a:r>
                <a:rPr lang="en-US" sz="1000" b="1">
                  <a:latin typeface="Arial" charset="0"/>
                </a:rPr>
                <a:t>u</a:t>
              </a:r>
            </a:p>
            <a:p>
              <a:pPr algn="ctr">
                <a:lnSpc>
                  <a:spcPct val="90000"/>
                </a:lnSpc>
              </a:pPr>
              <a:r>
                <a:rPr lang="en-US" sz="1000" b="1">
                  <a:latin typeface="Arial" charset="0"/>
                </a:rPr>
                <a:t>x</a:t>
              </a:r>
            </a:p>
            <a:p>
              <a:pPr algn="ctr">
                <a:spcBef>
                  <a:spcPct val="30000"/>
                </a:spcBef>
              </a:pPr>
              <a:r>
                <a:rPr lang="en-US" sz="1000">
                  <a:latin typeface="Arial" charset="0"/>
                </a:rPr>
                <a:t>1</a:t>
              </a:r>
            </a:p>
          </p:txBody>
        </p:sp>
        <p:sp>
          <p:nvSpPr>
            <p:cNvPr id="20600" name="AutoShape 302"/>
            <p:cNvSpPr>
              <a:spLocks noChangeArrowheads="1"/>
            </p:cNvSpPr>
            <p:nvPr/>
          </p:nvSpPr>
          <p:spPr bwMode="auto">
            <a:xfrm>
              <a:off x="3459" y="2909"/>
              <a:ext cx="158" cy="653"/>
            </a:xfrm>
            <a:prstGeom prst="roundRect">
              <a:avLst>
                <a:gd name="adj"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601" name="Line 303"/>
            <p:cNvSpPr>
              <a:spLocks noChangeShapeType="1"/>
            </p:cNvSpPr>
            <p:nvPr/>
          </p:nvSpPr>
          <p:spPr bwMode="auto">
            <a:xfrm>
              <a:off x="3541" y="3562"/>
              <a:ext cx="0" cy="109"/>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02" name="Text Box 304"/>
            <p:cNvSpPr txBox="1">
              <a:spLocks noChangeArrowheads="1"/>
            </p:cNvSpPr>
            <p:nvPr/>
          </p:nvSpPr>
          <p:spPr bwMode="auto">
            <a:xfrm>
              <a:off x="3345" y="3671"/>
              <a:ext cx="449"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ALUSrc</a:t>
              </a:r>
            </a:p>
          </p:txBody>
        </p:sp>
        <p:grpSp>
          <p:nvGrpSpPr>
            <p:cNvPr id="20603" name="Group 305"/>
            <p:cNvGrpSpPr>
              <a:grpSpLocks/>
            </p:cNvGrpSpPr>
            <p:nvPr/>
          </p:nvGrpSpPr>
          <p:grpSpPr bwMode="auto">
            <a:xfrm>
              <a:off x="3768" y="2528"/>
              <a:ext cx="527" cy="870"/>
              <a:chOff x="3168" y="2736"/>
              <a:chExt cx="480" cy="768"/>
            </a:xfrm>
          </p:grpSpPr>
          <p:sp>
            <p:nvSpPr>
              <p:cNvPr id="20618" name="Line 306"/>
              <p:cNvSpPr>
                <a:spLocks noChangeShapeType="1"/>
              </p:cNvSpPr>
              <p:nvPr/>
            </p:nvSpPr>
            <p:spPr bwMode="auto">
              <a:xfrm>
                <a:off x="3168" y="273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19" name="Line 307"/>
              <p:cNvSpPr>
                <a:spLocks noChangeShapeType="1"/>
              </p:cNvSpPr>
              <p:nvPr/>
            </p:nvSpPr>
            <p:spPr bwMode="auto">
              <a:xfrm>
                <a:off x="3168" y="321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0" name="Line 308"/>
              <p:cNvSpPr>
                <a:spLocks noChangeShapeType="1"/>
              </p:cNvSpPr>
              <p:nvPr/>
            </p:nvSpPr>
            <p:spPr bwMode="auto">
              <a:xfrm>
                <a:off x="3168" y="3024"/>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1" name="Line 309"/>
              <p:cNvSpPr>
                <a:spLocks noChangeShapeType="1"/>
              </p:cNvSpPr>
              <p:nvPr/>
            </p:nvSpPr>
            <p:spPr bwMode="auto">
              <a:xfrm flipV="1">
                <a:off x="3168" y="3120"/>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2" name="Line 310"/>
              <p:cNvSpPr>
                <a:spLocks noChangeShapeType="1"/>
              </p:cNvSpPr>
              <p:nvPr/>
            </p:nvSpPr>
            <p:spPr bwMode="auto">
              <a:xfrm>
                <a:off x="3168" y="2736"/>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3" name="Line 311"/>
              <p:cNvSpPr>
                <a:spLocks noChangeShapeType="1"/>
              </p:cNvSpPr>
              <p:nvPr/>
            </p:nvSpPr>
            <p:spPr bwMode="auto">
              <a:xfrm>
                <a:off x="3648" y="297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24" name="Line 312"/>
              <p:cNvSpPr>
                <a:spLocks noChangeShapeType="1"/>
              </p:cNvSpPr>
              <p:nvPr/>
            </p:nvSpPr>
            <p:spPr bwMode="auto">
              <a:xfrm flipV="1">
                <a:off x="3168" y="3264"/>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0604" name="Text Box 313"/>
            <p:cNvSpPr txBox="1">
              <a:spLocks noChangeArrowheads="1"/>
            </p:cNvSpPr>
            <p:nvPr/>
          </p:nvSpPr>
          <p:spPr bwMode="auto">
            <a:xfrm>
              <a:off x="3902" y="2963"/>
              <a:ext cx="400"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solidFill>
                    <a:schemeClr val="tx2"/>
                  </a:solidFill>
                  <a:latin typeface="Arial" charset="0"/>
                </a:rPr>
                <a:t>Result</a:t>
              </a:r>
            </a:p>
          </p:txBody>
        </p:sp>
        <p:sp>
          <p:nvSpPr>
            <p:cNvPr id="20605" name="Text Box 314"/>
            <p:cNvSpPr txBox="1">
              <a:spLocks noChangeArrowheads="1"/>
            </p:cNvSpPr>
            <p:nvPr/>
          </p:nvSpPr>
          <p:spPr bwMode="auto">
            <a:xfrm>
              <a:off x="3962" y="2800"/>
              <a:ext cx="325"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solidFill>
                    <a:srgbClr val="000000"/>
                  </a:solidFill>
                  <a:latin typeface="Arial" charset="0"/>
                </a:rPr>
                <a:t>Zero</a:t>
              </a:r>
            </a:p>
          </p:txBody>
        </p:sp>
        <p:sp>
          <p:nvSpPr>
            <p:cNvPr id="20606" name="Text Box 315"/>
            <p:cNvSpPr txBox="1">
              <a:spLocks noChangeArrowheads="1"/>
            </p:cNvSpPr>
            <p:nvPr/>
          </p:nvSpPr>
          <p:spPr bwMode="auto">
            <a:xfrm>
              <a:off x="3768" y="2691"/>
              <a:ext cx="325"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latin typeface="Arial" charset="0"/>
                </a:rPr>
                <a:t>ALU</a:t>
              </a:r>
            </a:p>
          </p:txBody>
        </p:sp>
        <p:sp>
          <p:nvSpPr>
            <p:cNvPr id="20607" name="Line 316"/>
            <p:cNvSpPr>
              <a:spLocks noChangeShapeType="1"/>
            </p:cNvSpPr>
            <p:nvPr/>
          </p:nvSpPr>
          <p:spPr bwMode="auto">
            <a:xfrm>
              <a:off x="4084" y="3235"/>
              <a:ext cx="0" cy="109"/>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08" name="Text Box 317"/>
            <p:cNvSpPr txBox="1">
              <a:spLocks noChangeArrowheads="1"/>
            </p:cNvSpPr>
            <p:nvPr/>
          </p:nvSpPr>
          <p:spPr bwMode="auto">
            <a:xfrm>
              <a:off x="3873" y="3344"/>
              <a:ext cx="434"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ALUOp</a:t>
              </a:r>
            </a:p>
          </p:txBody>
        </p:sp>
        <p:sp>
          <p:nvSpPr>
            <p:cNvPr id="20609" name="Line 318"/>
            <p:cNvSpPr>
              <a:spLocks noChangeShapeType="1"/>
            </p:cNvSpPr>
            <p:nvPr/>
          </p:nvSpPr>
          <p:spPr bwMode="auto">
            <a:xfrm>
              <a:off x="3615" y="3236"/>
              <a:ext cx="153"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610" name="Line 319"/>
            <p:cNvSpPr>
              <a:spLocks noChangeShapeType="1"/>
            </p:cNvSpPr>
            <p:nvPr/>
          </p:nvSpPr>
          <p:spPr bwMode="auto">
            <a:xfrm flipV="1">
              <a:off x="1562" y="2905"/>
              <a:ext cx="0" cy="1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11" name="AutoShape 320"/>
            <p:cNvSpPr>
              <a:spLocks noChangeArrowheads="1"/>
            </p:cNvSpPr>
            <p:nvPr/>
          </p:nvSpPr>
          <p:spPr bwMode="auto">
            <a:xfrm>
              <a:off x="1537" y="2882"/>
              <a:ext cx="53" cy="54"/>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612" name="Line 321"/>
            <p:cNvSpPr>
              <a:spLocks noChangeShapeType="1"/>
            </p:cNvSpPr>
            <p:nvPr/>
          </p:nvSpPr>
          <p:spPr bwMode="auto">
            <a:xfrm>
              <a:off x="1562" y="3068"/>
              <a:ext cx="15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613" name="AutoShape 322"/>
            <p:cNvSpPr>
              <a:spLocks noChangeArrowheads="1"/>
            </p:cNvSpPr>
            <p:nvPr/>
          </p:nvSpPr>
          <p:spPr bwMode="auto">
            <a:xfrm>
              <a:off x="4375" y="3045"/>
              <a:ext cx="53" cy="55"/>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20614" name="Line 323"/>
            <p:cNvSpPr>
              <a:spLocks noChangeShapeType="1"/>
            </p:cNvSpPr>
            <p:nvPr/>
          </p:nvSpPr>
          <p:spPr bwMode="auto">
            <a:xfrm>
              <a:off x="4299" y="3072"/>
              <a:ext cx="93"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15" name="Line 324"/>
            <p:cNvSpPr>
              <a:spLocks noChangeShapeType="1"/>
            </p:cNvSpPr>
            <p:nvPr/>
          </p:nvSpPr>
          <p:spPr bwMode="auto">
            <a:xfrm>
              <a:off x="4401" y="3072"/>
              <a:ext cx="0" cy="81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616" name="AutoShape 325"/>
            <p:cNvSpPr>
              <a:spLocks noChangeArrowheads="1"/>
            </p:cNvSpPr>
            <p:nvPr/>
          </p:nvSpPr>
          <p:spPr bwMode="auto">
            <a:xfrm>
              <a:off x="3265" y="3425"/>
              <a:ext cx="53" cy="54"/>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20617" name="Line 326"/>
            <p:cNvSpPr>
              <a:spLocks noChangeShapeType="1"/>
            </p:cNvSpPr>
            <p:nvPr/>
          </p:nvSpPr>
          <p:spPr bwMode="auto">
            <a:xfrm>
              <a:off x="3287" y="2068"/>
              <a:ext cx="4" cy="1391"/>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5"/>
          <p:cNvGrpSpPr/>
          <p:nvPr/>
        </p:nvGrpSpPr>
        <p:grpSpPr>
          <a:xfrm>
            <a:off x="3890187" y="1212960"/>
            <a:ext cx="2146011" cy="1915010"/>
            <a:chOff x="5456190" y="596835"/>
            <a:chExt cx="2146011" cy="1915010"/>
          </a:xfrm>
        </p:grpSpPr>
        <p:sp>
          <p:nvSpPr>
            <p:cNvPr id="20486" name="Text Box 181"/>
            <p:cNvSpPr txBox="1">
              <a:spLocks noChangeArrowheads="1"/>
            </p:cNvSpPr>
            <p:nvPr/>
          </p:nvSpPr>
          <p:spPr bwMode="auto">
            <a:xfrm>
              <a:off x="5456190" y="596835"/>
              <a:ext cx="2146011" cy="954095"/>
            </a:xfrm>
            <a:prstGeom prst="rect">
              <a:avLst/>
            </a:prstGeom>
            <a:noFill/>
            <a:ln w="19050">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400" dirty="0" smtClean="0"/>
                <a:t>Additional adder to compute effective </a:t>
              </a:r>
              <a:r>
                <a:rPr lang="en-US" sz="1400" dirty="0" err="1" smtClean="0"/>
                <a:t>addr</a:t>
              </a:r>
              <a:r>
                <a:rPr lang="en-US" sz="1400" dirty="0" smtClean="0"/>
                <a:t>. because </a:t>
              </a:r>
              <a:r>
                <a:rPr lang="en-US" sz="1400" dirty="0" err="1" smtClean="0"/>
                <a:t>ALU</a:t>
              </a:r>
              <a:r>
                <a:rPr lang="en-US" sz="1400" dirty="0" smtClean="0"/>
                <a:t> subtracting to compare registers</a:t>
              </a:r>
              <a:endParaRPr lang="en-US" sz="1400" dirty="0"/>
            </a:p>
          </p:txBody>
        </p:sp>
        <p:sp>
          <p:nvSpPr>
            <p:cNvPr id="20493" name="Line 182"/>
            <p:cNvSpPr>
              <a:spLocks noChangeShapeType="1"/>
            </p:cNvSpPr>
            <p:nvPr/>
          </p:nvSpPr>
          <p:spPr bwMode="auto">
            <a:xfrm>
              <a:off x="7261277" y="1550930"/>
              <a:ext cx="239999" cy="960915"/>
            </a:xfrm>
            <a:prstGeom prst="line">
              <a:avLst/>
            </a:prstGeom>
            <a:noFill/>
            <a:ln w="28575" cmpd="sng">
              <a:solidFill>
                <a:srgbClr val="008000"/>
              </a:solidFill>
              <a:round/>
              <a:headEnd/>
              <a:tailEnd type="triangle" w="med" len="med"/>
            </a:ln>
            <a:extLst>
              <a:ext uri="{909E8E84-426E-40dd-AFC4-6F175D3DCCD1}">
                <a14:hiddenFill xmlns:a14="http://schemas.microsoft.com/office/drawing/2010/main" xmlns="">
                  <a:noFill/>
                </a14:hiddenFill>
              </a:ext>
            </a:extLst>
          </p:spPr>
          <p:txBody>
            <a:bodyPr wrap="none" lIns="82058" tIns="41029" rIns="82058" bIns="41029" anchor="ctr"/>
            <a:lstStyle/>
            <a:p>
              <a:endParaRPr lang="en-US"/>
            </a:p>
          </p:txBody>
        </p:sp>
      </p:grpSp>
      <p:sp>
        <p:nvSpPr>
          <p:cNvPr id="153" name="Text Box 185"/>
          <p:cNvSpPr txBox="1">
            <a:spLocks noChangeArrowheads="1"/>
          </p:cNvSpPr>
          <p:nvPr/>
        </p:nvSpPr>
        <p:spPr bwMode="auto">
          <a:xfrm>
            <a:off x="2918371" y="2716235"/>
            <a:ext cx="1816244" cy="523208"/>
          </a:xfrm>
          <a:prstGeom prst="rect">
            <a:avLst/>
          </a:prstGeom>
          <a:noFill/>
          <a:ln w="19050">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400" dirty="0" smtClean="0">
                <a:solidFill>
                  <a:srgbClr val="000000"/>
                </a:solidFill>
              </a:rPr>
              <a:t>PC+4 default next </a:t>
            </a:r>
            <a:r>
              <a:rPr lang="en-US" sz="1400" dirty="0">
                <a:solidFill>
                  <a:srgbClr val="000000"/>
                </a:solidFill>
              </a:rPr>
              <a:t>i</a:t>
            </a:r>
            <a:r>
              <a:rPr lang="en-US" sz="1400" dirty="0" smtClean="0">
                <a:solidFill>
                  <a:srgbClr val="000000"/>
                </a:solidFill>
              </a:rPr>
              <a:t>nstruction address</a:t>
            </a:r>
            <a:endParaRPr lang="en-US" sz="1400" dirty="0">
              <a:solidFill>
                <a:srgbClr val="000000"/>
              </a:solidFill>
            </a:endParaRPr>
          </a:p>
        </p:txBody>
      </p:sp>
      <p:sp>
        <p:nvSpPr>
          <p:cNvPr id="159" name="Text Box 185"/>
          <p:cNvSpPr txBox="1">
            <a:spLocks noChangeArrowheads="1"/>
          </p:cNvSpPr>
          <p:nvPr/>
        </p:nvSpPr>
        <p:spPr bwMode="auto">
          <a:xfrm>
            <a:off x="730537" y="6038428"/>
            <a:ext cx="1178357" cy="307764"/>
          </a:xfrm>
          <a:prstGeom prst="rect">
            <a:avLst/>
          </a:prstGeom>
          <a:noFill/>
          <a:ln w="19050">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400" dirty="0" smtClean="0">
                <a:solidFill>
                  <a:srgbClr val="000000"/>
                </a:solidFill>
              </a:rPr>
              <a:t>Offset field</a:t>
            </a:r>
            <a:endParaRPr lang="en-US" sz="1400" dirty="0">
              <a:solidFill>
                <a:srgbClr val="000000"/>
              </a:solidFill>
            </a:endParaRPr>
          </a:p>
        </p:txBody>
      </p:sp>
      <p:grpSp>
        <p:nvGrpSpPr>
          <p:cNvPr id="162" name="Group 161"/>
          <p:cNvGrpSpPr/>
          <p:nvPr/>
        </p:nvGrpSpPr>
        <p:grpSpPr>
          <a:xfrm>
            <a:off x="6259557" y="3108409"/>
            <a:ext cx="2749752" cy="584763"/>
            <a:chOff x="6192210" y="2992945"/>
            <a:chExt cx="2749752" cy="584763"/>
          </a:xfrm>
        </p:grpSpPr>
        <p:sp>
          <p:nvSpPr>
            <p:cNvPr id="163" name="Text Box 185"/>
            <p:cNvSpPr txBox="1">
              <a:spLocks noChangeArrowheads="1"/>
            </p:cNvSpPr>
            <p:nvPr/>
          </p:nvSpPr>
          <p:spPr bwMode="auto">
            <a:xfrm>
              <a:off x="6695882" y="2992945"/>
              <a:ext cx="2246080" cy="584763"/>
            </a:xfrm>
            <a:prstGeom prst="rect">
              <a:avLst/>
            </a:prstGeom>
            <a:noFill/>
            <a:ln w="19050">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smtClean="0">
                  <a:solidFill>
                    <a:srgbClr val="000000"/>
                  </a:solidFill>
                </a:rPr>
                <a:t>Base Address + Offset is  (PC+4)+</a:t>
              </a:r>
              <a:r>
                <a:rPr lang="en-US" sz="1600" dirty="0">
                  <a:solidFill>
                    <a:srgbClr val="000000"/>
                  </a:solidFill>
                </a:rPr>
                <a:t>(</a:t>
              </a:r>
              <a:r>
                <a:rPr lang="en-US" sz="1600" dirty="0" smtClean="0">
                  <a:solidFill>
                    <a:srgbClr val="000000"/>
                  </a:solidFill>
                </a:rPr>
                <a:t>offset×4)</a:t>
              </a:r>
              <a:endParaRPr lang="en-US" sz="1600" dirty="0">
                <a:solidFill>
                  <a:srgbClr val="000000"/>
                </a:solidFill>
              </a:endParaRPr>
            </a:p>
          </p:txBody>
        </p:sp>
        <p:cxnSp>
          <p:nvCxnSpPr>
            <p:cNvPr id="164" name="Straight Arrow Connector 163"/>
            <p:cNvCxnSpPr/>
            <p:nvPr/>
          </p:nvCxnSpPr>
          <p:spPr>
            <a:xfrm flipH="1" flipV="1">
              <a:off x="6192210" y="3171730"/>
              <a:ext cx="204932" cy="22832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97142" y="3400050"/>
              <a:ext cx="298740" cy="5779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163205" y="1409721"/>
            <a:ext cx="1786245" cy="943570"/>
            <a:chOff x="77705" y="1590918"/>
            <a:chExt cx="2366097" cy="847636"/>
          </a:xfrm>
        </p:grpSpPr>
        <p:sp>
          <p:nvSpPr>
            <p:cNvPr id="154" name="Text Box 185"/>
            <p:cNvSpPr txBox="1">
              <a:spLocks noChangeArrowheads="1"/>
            </p:cNvSpPr>
            <p:nvPr/>
          </p:nvSpPr>
          <p:spPr bwMode="auto">
            <a:xfrm>
              <a:off x="77705" y="1590918"/>
              <a:ext cx="2366097" cy="662850"/>
            </a:xfrm>
            <a:prstGeom prst="rect">
              <a:avLst/>
            </a:prstGeom>
            <a:noFill/>
            <a:ln w="19050">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400" dirty="0" smtClean="0">
                  <a:solidFill>
                    <a:srgbClr val="000000"/>
                  </a:solidFill>
                </a:rPr>
                <a:t>Actual </a:t>
              </a:r>
              <a:r>
                <a:rPr lang="en-US" sz="1400" dirty="0">
                  <a:solidFill>
                    <a:srgbClr val="000000"/>
                  </a:solidFill>
                </a:rPr>
                <a:t>n</a:t>
              </a:r>
              <a:r>
                <a:rPr lang="en-US" sz="1400" dirty="0" smtClean="0">
                  <a:solidFill>
                    <a:srgbClr val="000000"/>
                  </a:solidFill>
                </a:rPr>
                <a:t>ext </a:t>
              </a:r>
              <a:r>
                <a:rPr lang="en-US" sz="1400" dirty="0">
                  <a:solidFill>
                    <a:srgbClr val="000000"/>
                  </a:solidFill>
                </a:rPr>
                <a:t>i</a:t>
              </a:r>
              <a:r>
                <a:rPr lang="en-US" sz="1400" dirty="0" smtClean="0">
                  <a:solidFill>
                    <a:srgbClr val="000000"/>
                  </a:solidFill>
                </a:rPr>
                <a:t>nstruction address as selected by Mux</a:t>
              </a:r>
              <a:endParaRPr lang="en-US" sz="1400" dirty="0">
                <a:solidFill>
                  <a:srgbClr val="000000"/>
                </a:solidFill>
              </a:endParaRPr>
            </a:p>
          </p:txBody>
        </p:sp>
        <p:cxnSp>
          <p:nvCxnSpPr>
            <p:cNvPr id="4" name="Straight Arrow Connector 3"/>
            <p:cNvCxnSpPr>
              <a:stCxn id="154" idx="2"/>
            </p:cNvCxnSpPr>
            <p:nvPr/>
          </p:nvCxnSpPr>
          <p:spPr>
            <a:xfrm flipH="1">
              <a:off x="1253161" y="2253768"/>
              <a:ext cx="7593" cy="18478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2074685" y="1409722"/>
            <a:ext cx="3385351" cy="1512246"/>
            <a:chOff x="2747785" y="1409722"/>
            <a:chExt cx="3385351" cy="1512246"/>
          </a:xfrm>
        </p:grpSpPr>
        <p:sp>
          <p:nvSpPr>
            <p:cNvPr id="168" name="Text Box 185"/>
            <p:cNvSpPr txBox="1">
              <a:spLocks noChangeArrowheads="1"/>
            </p:cNvSpPr>
            <p:nvPr/>
          </p:nvSpPr>
          <p:spPr bwMode="auto">
            <a:xfrm>
              <a:off x="2747785" y="1409722"/>
              <a:ext cx="1697215" cy="738652"/>
            </a:xfrm>
            <a:prstGeom prst="rect">
              <a:avLst/>
            </a:prstGeom>
            <a:noFill/>
            <a:ln w="19050">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400" dirty="0" smtClean="0">
                  <a:solidFill>
                    <a:srgbClr val="000000"/>
                  </a:solidFill>
                </a:rPr>
                <a:t>PC+4 serves as register containing a Base Address</a:t>
              </a:r>
              <a:endParaRPr lang="en-US" sz="1400" dirty="0">
                <a:solidFill>
                  <a:srgbClr val="000000"/>
                </a:solidFill>
              </a:endParaRPr>
            </a:p>
          </p:txBody>
        </p:sp>
        <p:cxnSp>
          <p:nvCxnSpPr>
            <p:cNvPr id="12" name="Straight Arrow Connector 11"/>
            <p:cNvCxnSpPr/>
            <p:nvPr/>
          </p:nvCxnSpPr>
          <p:spPr>
            <a:xfrm>
              <a:off x="4445000" y="2147494"/>
              <a:ext cx="1688136" cy="77447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6112203" y="953824"/>
            <a:ext cx="2897106" cy="2008766"/>
            <a:chOff x="5946242" y="-1840717"/>
            <a:chExt cx="2897106" cy="2008766"/>
          </a:xfrm>
        </p:grpSpPr>
        <p:sp>
          <p:nvSpPr>
            <p:cNvPr id="176" name="Text Box 187"/>
            <p:cNvSpPr txBox="1">
              <a:spLocks noChangeArrowheads="1"/>
            </p:cNvSpPr>
            <p:nvPr/>
          </p:nvSpPr>
          <p:spPr bwMode="auto">
            <a:xfrm>
              <a:off x="5946242" y="-1840717"/>
              <a:ext cx="2897106" cy="1323427"/>
            </a:xfrm>
            <a:prstGeom prst="rect">
              <a:avLst/>
            </a:prstGeom>
            <a:noFill/>
            <a:ln w="57150" cmpd="sng">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1429" tIns="45714" rIns="91429" bIns="45714" anchor="ctr">
              <a:spAutoFit/>
            </a:bodyPr>
            <a:lstStyle>
              <a:lvl1pPr defTabSz="1019175">
                <a:tabLst>
                  <a:tab pos="231775" algn="l"/>
                </a:tabLst>
                <a:defRPr sz="2000">
                  <a:solidFill>
                    <a:schemeClr val="tx1"/>
                  </a:solidFill>
                  <a:latin typeface="Trebuchet MS" charset="0"/>
                  <a:ea typeface="ＭＳ Ｐゴシック" charset="0"/>
                </a:defRPr>
              </a:lvl1pPr>
              <a:lvl2pPr marL="742950" indent="-285750" defTabSz="1019175">
                <a:tabLst>
                  <a:tab pos="231775" algn="l"/>
                </a:tabLst>
                <a:defRPr sz="2000">
                  <a:solidFill>
                    <a:schemeClr val="tx1"/>
                  </a:solidFill>
                  <a:latin typeface="Trebuchet MS" charset="0"/>
                  <a:ea typeface="ＭＳ Ｐゴシック" charset="0"/>
                </a:defRPr>
              </a:lvl2pPr>
              <a:lvl3pPr marL="1143000" indent="-228600" defTabSz="1019175">
                <a:tabLst>
                  <a:tab pos="231775" algn="l"/>
                </a:tabLst>
                <a:defRPr sz="2000">
                  <a:solidFill>
                    <a:schemeClr val="tx1"/>
                  </a:solidFill>
                  <a:latin typeface="Trebuchet MS" charset="0"/>
                  <a:ea typeface="ＭＳ Ｐゴシック" charset="0"/>
                </a:defRPr>
              </a:lvl3pPr>
              <a:lvl4pPr marL="1600200" indent="-228600" defTabSz="1019175">
                <a:tabLst>
                  <a:tab pos="231775" algn="l"/>
                </a:tabLst>
                <a:defRPr sz="2000">
                  <a:solidFill>
                    <a:schemeClr val="tx1"/>
                  </a:solidFill>
                  <a:latin typeface="Trebuchet MS" charset="0"/>
                  <a:ea typeface="ＭＳ Ｐゴシック" charset="0"/>
                </a:defRPr>
              </a:lvl4pPr>
              <a:lvl5pPr marL="2057400" indent="-228600" defTabSz="1019175">
                <a:tabLst>
                  <a:tab pos="231775" algn="l"/>
                </a:tabLst>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tabLst>
                  <a:tab pos="231775" algn="l"/>
                </a:tabLs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tabLst>
                  <a:tab pos="231775" algn="l"/>
                </a:tabLs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tabLst>
                  <a:tab pos="231775" algn="l"/>
                </a:tabLs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tabLst>
                  <a:tab pos="231775" algn="l"/>
                </a:tabLst>
                <a:defRPr sz="2000">
                  <a:solidFill>
                    <a:schemeClr val="tx1"/>
                  </a:solidFill>
                  <a:latin typeface="Trebuchet MS" charset="0"/>
                  <a:ea typeface="ＭＳ Ｐゴシック" charset="0"/>
                </a:defRPr>
              </a:lvl9pPr>
            </a:lstStyle>
            <a:p>
              <a:r>
                <a:rPr lang="en-US" sz="1600" dirty="0" smtClean="0">
                  <a:solidFill>
                    <a:srgbClr val="000000"/>
                  </a:solidFill>
                </a:rPr>
                <a:t>Mux_0 </a:t>
              </a:r>
              <a:r>
                <a:rPr lang="en-US" sz="1600" dirty="0">
                  <a:solidFill>
                    <a:srgbClr val="000000"/>
                  </a:solidFill>
                </a:rPr>
                <a:t>selected </a:t>
              </a:r>
              <a:r>
                <a:rPr lang="en-US" sz="1600" dirty="0" smtClean="0">
                  <a:solidFill>
                    <a:srgbClr val="000000"/>
                  </a:solidFill>
                </a:rPr>
                <a:t>causes next instruction fetch at </a:t>
              </a:r>
              <a:r>
                <a:rPr lang="en-US" sz="1600" b="1" i="1" dirty="0" smtClean="0">
                  <a:solidFill>
                    <a:srgbClr val="000000"/>
                  </a:solidFill>
                </a:rPr>
                <a:t>default address</a:t>
              </a:r>
              <a:r>
                <a:rPr lang="en-US" sz="1600" dirty="0" smtClean="0">
                  <a:solidFill>
                    <a:srgbClr val="000000"/>
                  </a:solidFill>
                </a:rPr>
                <a:t>;</a:t>
              </a:r>
              <a:r>
                <a:rPr lang="en-US" sz="1600" b="1" i="1" dirty="0" smtClean="0">
                  <a:solidFill>
                    <a:srgbClr val="000000"/>
                  </a:solidFill>
                </a:rPr>
                <a:t> </a:t>
              </a:r>
              <a:r>
                <a:rPr lang="en-US" sz="1600" dirty="0" smtClean="0">
                  <a:solidFill>
                    <a:srgbClr val="000000"/>
                  </a:solidFill>
                </a:rPr>
                <a:t>Mux_1 selected causes fetch next instruction</a:t>
              </a:r>
              <a:r>
                <a:rPr lang="en-US" sz="1600" dirty="0">
                  <a:solidFill>
                    <a:srgbClr val="000000"/>
                  </a:solidFill>
                </a:rPr>
                <a:t> </a:t>
              </a:r>
              <a:r>
                <a:rPr lang="en-US" sz="1600" dirty="0" smtClean="0">
                  <a:solidFill>
                    <a:srgbClr val="000000"/>
                  </a:solidFill>
                </a:rPr>
                <a:t>at </a:t>
              </a:r>
              <a:r>
                <a:rPr lang="en-US" sz="1600" b="1" i="1" dirty="0" smtClean="0">
                  <a:solidFill>
                    <a:srgbClr val="000000"/>
                  </a:solidFill>
                </a:rPr>
                <a:t>branch target address</a:t>
              </a:r>
              <a:endParaRPr lang="en-US" sz="1600" b="1" i="1" dirty="0">
                <a:solidFill>
                  <a:srgbClr val="000000"/>
                </a:solidFill>
              </a:endParaRPr>
            </a:p>
          </p:txBody>
        </p:sp>
        <p:cxnSp>
          <p:nvCxnSpPr>
            <p:cNvPr id="177" name="Straight Arrow Connector 176"/>
            <p:cNvCxnSpPr>
              <a:endCxn id="20513" idx="0"/>
            </p:cNvCxnSpPr>
            <p:nvPr/>
          </p:nvCxnSpPr>
          <p:spPr>
            <a:xfrm flipH="1">
              <a:off x="6506347" y="-557684"/>
              <a:ext cx="944724" cy="725733"/>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57EC3C6A-BBE0-B94A-B791-E44AA6B2DA5B}" type="slidenum">
              <a:rPr lang="en-US" smtClean="0"/>
              <a:pPr/>
              <a:t>12</a:t>
            </a:fld>
            <a:endParaRPr lang="en-US"/>
          </a:p>
        </p:txBody>
      </p:sp>
    </p:spTree>
    <p:extLst>
      <p:ext uri="{BB962C8B-B14F-4D97-AF65-F5344CB8AC3E}">
        <p14:creationId xmlns:p14="http://schemas.microsoft.com/office/powerpoint/2010/main" val="166099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dissolve">
                                      <p:cBhvr>
                                        <p:cTn id="17" dur="500"/>
                                        <p:tgtEl>
                                          <p:spTgt spid="1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dissolve">
                                      <p:cBhvr>
                                        <p:cTn id="22" dur="500"/>
                                        <p:tgtEl>
                                          <p:spTgt spid="1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dissolve">
                                      <p:cBhvr>
                                        <p:cTn id="37" dur="500"/>
                                        <p:tgtEl>
                                          <p:spTgt spid="16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75"/>
                                        </p:tgtEl>
                                        <p:attrNameLst>
                                          <p:attrName>style.visibility</p:attrName>
                                        </p:attrNameLst>
                                      </p:cBhvr>
                                      <p:to>
                                        <p:strVal val="visible"/>
                                      </p:to>
                                    </p:set>
                                    <p:animEffect transition="in" filter="dissolve">
                                      <p:cBhvr>
                                        <p:cTn id="42" dur="500"/>
                                        <p:tgtEl>
                                          <p:spTgt spid="17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Use in comparison to the processor circuit of Figure 6.9.</a:t>
            </a:r>
            <a:endParaRPr lang="en-US" dirty="0"/>
          </a:p>
        </p:txBody>
      </p:sp>
      <p:sp>
        <p:nvSpPr>
          <p:cNvPr id="2" name="Date Placeholder 1"/>
          <p:cNvSpPr>
            <a:spLocks noGrp="1"/>
          </p:cNvSpPr>
          <p:nvPr>
            <p:ph type="dt" sz="half" idx="2"/>
          </p:nvPr>
        </p:nvSpPr>
        <p:spPr/>
        <p:txBody>
          <a:bodyPr/>
          <a:lstStyle/>
          <a:p>
            <a:r>
              <a:rPr lang="en-US" smtClean="0"/>
              <a:t>© 2017 by George B. Adams III</a:t>
            </a:r>
            <a:endParaRPr lang="en-US" dirty="0"/>
          </a:p>
        </p:txBody>
      </p:sp>
      <p:sp>
        <p:nvSpPr>
          <p:cNvPr id="3" name="Slide Number Placeholder 2"/>
          <p:cNvSpPr>
            <a:spLocks noGrp="1"/>
          </p:cNvSpPr>
          <p:nvPr>
            <p:ph type="sldNum" sz="quarter" idx="4"/>
          </p:nvPr>
        </p:nvSpPr>
        <p:spPr/>
        <p:txBody>
          <a:bodyPr/>
          <a:lstStyle/>
          <a:p>
            <a:fld id="{4D2D4257-6C15-224C-8DC2-DCD1A34E52A9}" type="slidenum">
              <a:rPr lang="en-US" smtClean="0"/>
              <a:pPr/>
              <a:t>13</a:t>
            </a:fld>
            <a:endParaRPr lang="en-US" dirty="0"/>
          </a:p>
        </p:txBody>
      </p:sp>
      <p:sp>
        <p:nvSpPr>
          <p:cNvPr id="4" name="Title 3"/>
          <p:cNvSpPr>
            <a:spLocks noGrp="1"/>
          </p:cNvSpPr>
          <p:nvPr>
            <p:ph type="ctrTitle"/>
          </p:nvPr>
        </p:nvSpPr>
        <p:spPr/>
        <p:txBody>
          <a:bodyPr/>
          <a:lstStyle/>
          <a:p>
            <a:r>
              <a:rPr lang="en-US" dirty="0" smtClean="0"/>
              <a:t>Pipelining the MIPS circuit</a:t>
            </a:r>
            <a:endParaRPr lang="en-US" dirty="0"/>
          </a:p>
        </p:txBody>
      </p:sp>
    </p:spTree>
    <p:extLst>
      <p:ext uri="{BB962C8B-B14F-4D97-AF65-F5344CB8AC3E}">
        <p14:creationId xmlns:p14="http://schemas.microsoft.com/office/powerpoint/2010/main" val="20560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ISA:  MIPS (text Fig. 5.9)</a:t>
            </a:r>
            <a:endParaRPr lang="en-US" dirty="0"/>
          </a:p>
        </p:txBody>
      </p:sp>
      <p:sp>
        <p:nvSpPr>
          <p:cNvPr id="3" name="Content Placeholder 2"/>
          <p:cNvSpPr>
            <a:spLocks noGrp="1"/>
          </p:cNvSpPr>
          <p:nvPr>
            <p:ph idx="1"/>
          </p:nvPr>
        </p:nvSpPr>
        <p:spPr/>
        <p:txBody>
          <a:bodyPr/>
          <a:lstStyle/>
          <a:p>
            <a:r>
              <a:rPr lang="en-US" sz="2800" dirty="0" smtClean="0"/>
              <a:t>MIPS – acronym </a:t>
            </a:r>
            <a:r>
              <a:rPr lang="en-US" sz="2800" dirty="0"/>
              <a:t>for Microprocessor without Interlocked Pipeline </a:t>
            </a:r>
            <a:r>
              <a:rPr lang="en-US" sz="2800" dirty="0" smtClean="0"/>
              <a:t>Stages</a:t>
            </a:r>
          </a:p>
          <a:p>
            <a:r>
              <a:rPr lang="en-US" sz="2800" dirty="0" smtClean="0"/>
              <a:t>Principles:  speed and minimalism</a:t>
            </a:r>
          </a:p>
          <a:p>
            <a:r>
              <a:rPr lang="en-US" sz="2800" dirty="0" smtClean="0"/>
              <a:t>Just 32 instructions, a 5-bit string can name all instructions with no waste</a:t>
            </a:r>
          </a:p>
          <a:p>
            <a:r>
              <a:rPr lang="en-US" sz="2800" dirty="0" smtClean="0"/>
              <a:t>One register devoted to holding the number 0</a:t>
            </a:r>
          </a:p>
          <a:p>
            <a:r>
              <a:rPr lang="en-US" sz="2800" dirty="0" err="1" smtClean="0"/>
              <a:t>Orthogonality</a:t>
            </a:r>
            <a:r>
              <a:rPr lang="en-US" sz="2800" dirty="0" smtClean="0"/>
              <a:t> – each instruction performs a unique task</a:t>
            </a:r>
          </a:p>
          <a:p>
            <a:pPr lvl="1"/>
            <a:r>
              <a:rPr lang="en-US" sz="2400" dirty="0" smtClean="0"/>
              <a:t>Easier for compiler to generate good assembly code</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14</a:t>
            </a:fld>
            <a:endParaRPr lang="en-US"/>
          </a:p>
        </p:txBody>
      </p:sp>
    </p:spTree>
    <p:extLst>
      <p:ext uri="{BB962C8B-B14F-4D97-AF65-F5344CB8AC3E}">
        <p14:creationId xmlns:p14="http://schemas.microsoft.com/office/powerpoint/2010/main" val="1655708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Instruction processing steps</a:t>
            </a:r>
            <a:endParaRPr lang="en-US" dirty="0"/>
          </a:p>
        </p:txBody>
      </p:sp>
      <p:graphicFrame>
        <p:nvGraphicFramePr>
          <p:cNvPr id="4" name="Group 93"/>
          <p:cNvGraphicFramePr>
            <a:graphicFrameLocks noGrp="1"/>
          </p:cNvGraphicFramePr>
          <p:nvPr>
            <p:extLst/>
          </p:nvPr>
        </p:nvGraphicFramePr>
        <p:xfrm>
          <a:off x="393700" y="1879600"/>
          <a:ext cx="8528050" cy="731520"/>
        </p:xfrm>
        <a:graphic>
          <a:graphicData uri="http://schemas.openxmlformats.org/drawingml/2006/table">
            <a:tbl>
              <a:tblPr/>
              <a:tblGrid>
                <a:gridCol w="2151220"/>
                <a:gridCol w="782480"/>
                <a:gridCol w="5594350"/>
              </a:tblGrid>
              <a:tr h="180975">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Step</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Name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Description</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Instruction Fetch</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IF</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Read an instruction from </a:t>
                      </a:r>
                      <a:r>
                        <a:rPr kumimoji="0" lang="en-US" sz="1800" b="0" i="0" u="none" strike="noStrike" cap="none" normalizeH="0" baseline="0" dirty="0" smtClean="0">
                          <a:ln>
                            <a:noFill/>
                          </a:ln>
                          <a:solidFill>
                            <a:schemeClr val="tx1"/>
                          </a:solidFill>
                          <a:effectLst/>
                          <a:latin typeface="Trebuchet MS" charset="0"/>
                          <a:ea typeface="ＭＳ Ｐゴシック" charset="0"/>
                        </a:rPr>
                        <a:t>memory</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96878840"/>
              </p:ext>
            </p:extLst>
          </p:nvPr>
        </p:nvGraphicFramePr>
        <p:xfrm>
          <a:off x="393700" y="2910953"/>
          <a:ext cx="8528050" cy="640080"/>
        </p:xfrm>
        <a:graphic>
          <a:graphicData uri="http://schemas.openxmlformats.org/drawingml/2006/table">
            <a:tbl>
              <a:tblPr/>
              <a:tblGrid>
                <a:gridCol w="2151220"/>
                <a:gridCol w="776130"/>
                <a:gridCol w="5600700"/>
              </a:tblGrid>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Instruction Decode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ID</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smtClean="0">
                          <a:ln>
                            <a:noFill/>
                          </a:ln>
                          <a:solidFill>
                            <a:schemeClr val="tx1"/>
                          </a:solidFill>
                          <a:effectLst/>
                          <a:latin typeface="Trebuchet MS" charset="0"/>
                          <a:ea typeface="ＭＳ Ｐゴシック" charset="0"/>
                        </a:rPr>
                        <a:t>Decode instr., read registers, sign extend offset, and </a:t>
                      </a:r>
                      <a:r>
                        <a:rPr kumimoji="0" lang="en-US" sz="1800" b="0" i="0" u="none" strike="noStrike" cap="none" normalizeH="0" baseline="0" dirty="0">
                          <a:ln>
                            <a:noFill/>
                          </a:ln>
                          <a:solidFill>
                            <a:schemeClr val="tx1"/>
                          </a:solidFill>
                          <a:effectLst/>
                          <a:latin typeface="Trebuchet MS" charset="0"/>
                          <a:ea typeface="ＭＳ Ｐゴシック" charset="0"/>
                        </a:rPr>
                        <a:t>generate control </a:t>
                      </a:r>
                      <a:r>
                        <a:rPr kumimoji="0" lang="en-US" sz="1800" b="0" i="0" u="none" strike="noStrike" cap="none" normalizeH="0" baseline="0" dirty="0" smtClean="0">
                          <a:ln>
                            <a:noFill/>
                          </a:ln>
                          <a:solidFill>
                            <a:schemeClr val="tx1"/>
                          </a:solidFill>
                          <a:effectLst/>
                          <a:latin typeface="Trebuchet MS" charset="0"/>
                          <a:ea typeface="ＭＳ Ｐゴシック" charset="0"/>
                        </a:rPr>
                        <a:t>signals</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09892530"/>
              </p:ext>
            </p:extLst>
          </p:nvPr>
        </p:nvGraphicFramePr>
        <p:xfrm>
          <a:off x="393700" y="3847475"/>
          <a:ext cx="8528050" cy="365760"/>
        </p:xfrm>
        <a:graphic>
          <a:graphicData uri="http://schemas.openxmlformats.org/drawingml/2006/table">
            <a:tbl>
              <a:tblPr/>
              <a:tblGrid>
                <a:gridCol w="2151220"/>
                <a:gridCol w="782480"/>
                <a:gridCol w="5594350"/>
              </a:tblGrid>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Execute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EX</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Compute </a:t>
                      </a:r>
                      <a:r>
                        <a:rPr kumimoji="0" lang="en-US" sz="1800" b="0" i="0" u="none" strike="noStrike" cap="none" normalizeH="0" baseline="0" dirty="0" smtClean="0">
                          <a:ln>
                            <a:noFill/>
                          </a:ln>
                          <a:solidFill>
                            <a:schemeClr val="tx1"/>
                          </a:solidFill>
                          <a:effectLst/>
                          <a:latin typeface="Trebuchet MS" charset="0"/>
                          <a:ea typeface="ＭＳ Ｐゴシック" charset="0"/>
                        </a:rPr>
                        <a:t>needed result</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190712"/>
              </p:ext>
            </p:extLst>
          </p:nvPr>
        </p:nvGraphicFramePr>
        <p:xfrm>
          <a:off x="393700" y="4513068"/>
          <a:ext cx="8528050" cy="365760"/>
        </p:xfrm>
        <a:graphic>
          <a:graphicData uri="http://schemas.openxmlformats.org/drawingml/2006/table">
            <a:tbl>
              <a:tblPr/>
              <a:tblGrid>
                <a:gridCol w="2151220"/>
                <a:gridCol w="782480"/>
                <a:gridCol w="5594350"/>
              </a:tblGrid>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Memory</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MEM</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Read or write the data </a:t>
                      </a:r>
                      <a:r>
                        <a:rPr kumimoji="0" lang="en-US" sz="1800" b="0" i="0" u="none" strike="noStrike" cap="none" normalizeH="0" baseline="0" dirty="0" smtClean="0">
                          <a:ln>
                            <a:noFill/>
                          </a:ln>
                          <a:solidFill>
                            <a:schemeClr val="tx1"/>
                          </a:solidFill>
                          <a:effectLst/>
                          <a:latin typeface="Trebuchet MS" charset="0"/>
                          <a:ea typeface="ＭＳ Ｐゴシック" charset="0"/>
                        </a:rPr>
                        <a:t>memory</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66606802"/>
              </p:ext>
            </p:extLst>
          </p:nvPr>
        </p:nvGraphicFramePr>
        <p:xfrm>
          <a:off x="393700" y="5178663"/>
          <a:ext cx="8528050" cy="365760"/>
        </p:xfrm>
        <a:graphic>
          <a:graphicData uri="http://schemas.openxmlformats.org/drawingml/2006/table">
            <a:tbl>
              <a:tblPr/>
              <a:tblGrid>
                <a:gridCol w="2151220"/>
                <a:gridCol w="795180"/>
                <a:gridCol w="5581650"/>
              </a:tblGrid>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smtClean="0">
                          <a:ln>
                            <a:noFill/>
                          </a:ln>
                          <a:solidFill>
                            <a:schemeClr val="tx1"/>
                          </a:solidFill>
                          <a:effectLst/>
                          <a:latin typeface="Trebuchet MS" charset="0"/>
                          <a:ea typeface="ＭＳ Ｐゴシック" charset="0"/>
                        </a:rPr>
                        <a:t>Write Back</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WB</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smtClean="0">
                          <a:ln>
                            <a:noFill/>
                          </a:ln>
                          <a:solidFill>
                            <a:schemeClr val="tx1"/>
                          </a:solidFill>
                          <a:effectLst/>
                          <a:latin typeface="Trebuchet MS" charset="0"/>
                          <a:ea typeface="ＭＳ Ｐゴシック" charset="0"/>
                        </a:rPr>
                        <a:t>Write a </a:t>
                      </a:r>
                      <a:r>
                        <a:rPr kumimoji="0" lang="en-US" sz="1800" b="0" i="0" u="none" strike="noStrike" cap="none" normalizeH="0" baseline="0" dirty="0">
                          <a:ln>
                            <a:noFill/>
                          </a:ln>
                          <a:solidFill>
                            <a:schemeClr val="tx1"/>
                          </a:solidFill>
                          <a:effectLst/>
                          <a:latin typeface="Trebuchet MS" charset="0"/>
                          <a:ea typeface="ＭＳ Ｐゴシック" charset="0"/>
                        </a:rPr>
                        <a:t>result </a:t>
                      </a:r>
                      <a:r>
                        <a:rPr kumimoji="0" lang="en-US" sz="1800" b="0" i="0" u="none" strike="noStrike" cap="none" normalizeH="0" baseline="0" dirty="0" smtClean="0">
                          <a:ln>
                            <a:noFill/>
                          </a:ln>
                          <a:solidFill>
                            <a:schemeClr val="tx1"/>
                          </a:solidFill>
                          <a:effectLst/>
                          <a:latin typeface="Trebuchet MS" charset="0"/>
                          <a:ea typeface="ＭＳ Ｐゴシック" charset="0"/>
                        </a:rPr>
                        <a:t>into </a:t>
                      </a:r>
                      <a:r>
                        <a:rPr kumimoji="0" lang="en-US" sz="1800" b="0" i="0" u="none" strike="noStrike" cap="none" normalizeH="0" baseline="0" dirty="0">
                          <a:ln>
                            <a:noFill/>
                          </a:ln>
                          <a:solidFill>
                            <a:schemeClr val="tx1"/>
                          </a:solidFill>
                          <a:effectLst/>
                          <a:latin typeface="Trebuchet MS" charset="0"/>
                          <a:ea typeface="ＭＳ Ｐゴシック" charset="0"/>
                        </a:rPr>
                        <a:t>the destination </a:t>
                      </a:r>
                      <a:r>
                        <a:rPr kumimoji="0" lang="en-US" sz="1800" b="0" i="0" u="none" strike="noStrike" cap="none" normalizeH="0" baseline="0" dirty="0" smtClean="0">
                          <a:ln>
                            <a:noFill/>
                          </a:ln>
                          <a:solidFill>
                            <a:schemeClr val="tx1"/>
                          </a:solidFill>
                          <a:effectLst/>
                          <a:latin typeface="Trebuchet MS" charset="0"/>
                          <a:ea typeface="ＭＳ Ｐゴシック" charset="0"/>
                        </a:rPr>
                        <a:t>register</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Date Placeholder 7"/>
          <p:cNvSpPr>
            <a:spLocks noGrp="1"/>
          </p:cNvSpPr>
          <p:nvPr>
            <p:ph type="dt" sz="half" idx="10"/>
          </p:nvPr>
        </p:nvSpPr>
        <p:spPr/>
        <p:txBody>
          <a:bodyPr/>
          <a:lstStyle/>
          <a:p>
            <a:r>
              <a:rPr lang="en-US" smtClean="0"/>
              <a:t>© 2017 by George B. Adams III</a:t>
            </a:r>
            <a:endParaRPr lang="en-US"/>
          </a:p>
        </p:txBody>
      </p:sp>
      <p:sp>
        <p:nvSpPr>
          <p:cNvPr id="9" name="Slide Number Placeholder 8"/>
          <p:cNvSpPr>
            <a:spLocks noGrp="1"/>
          </p:cNvSpPr>
          <p:nvPr>
            <p:ph type="sldNum" sz="quarter" idx="12"/>
          </p:nvPr>
        </p:nvSpPr>
        <p:spPr/>
        <p:txBody>
          <a:bodyPr/>
          <a:lstStyle/>
          <a:p>
            <a:fld id="{F616CA18-62AE-B34C-A151-070DF961BCFA}" type="slidenum">
              <a:rPr lang="en-US" smtClean="0"/>
              <a:pPr/>
              <a:t>15</a:t>
            </a:fld>
            <a:endParaRPr lang="en-US"/>
          </a:p>
        </p:txBody>
      </p:sp>
    </p:spTree>
    <p:extLst>
      <p:ext uri="{BB962C8B-B14F-4D97-AF65-F5344CB8AC3E}">
        <p14:creationId xmlns:p14="http://schemas.microsoft.com/office/powerpoint/2010/main" val="830968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defTabSz="820583"/>
            <a:r>
              <a:rPr lang="en-US" dirty="0" smtClean="0"/>
              <a:t>Step 1:  Instruction </a:t>
            </a:r>
            <a:r>
              <a:rPr lang="en-US" dirty="0"/>
              <a:t>Fetch (IF)</a:t>
            </a:r>
          </a:p>
        </p:txBody>
      </p:sp>
      <p:sp>
        <p:nvSpPr>
          <p:cNvPr id="2" name="Content Placeholder 1"/>
          <p:cNvSpPr>
            <a:spLocks noGrp="1"/>
          </p:cNvSpPr>
          <p:nvPr>
            <p:ph idx="1"/>
          </p:nvPr>
        </p:nvSpPr>
        <p:spPr>
          <a:xfrm>
            <a:off x="457200" y="1168400"/>
            <a:ext cx="8229600" cy="4957763"/>
          </a:xfrm>
        </p:spPr>
        <p:txBody>
          <a:bodyPr/>
          <a:lstStyle/>
          <a:p>
            <a:r>
              <a:rPr lang="en-US" sz="2800" dirty="0" smtClean="0"/>
              <a:t>Use </a:t>
            </a:r>
            <a:r>
              <a:rPr lang="en-US" sz="2800" dirty="0" err="1"/>
              <a:t>C</a:t>
            </a:r>
            <a:r>
              <a:rPr lang="en-US" sz="2800" dirty="0" err="1" smtClean="0"/>
              <a:t>urrent_PC</a:t>
            </a:r>
            <a:r>
              <a:rPr lang="en-US" sz="2800" dirty="0" smtClean="0"/>
              <a:t> to address instruction memory and compute </a:t>
            </a:r>
            <a:r>
              <a:rPr lang="en-US" sz="2800" dirty="0" err="1" smtClean="0"/>
              <a:t>Default_next</a:t>
            </a:r>
            <a:r>
              <a:rPr lang="en-US" sz="2800" dirty="0" err="1"/>
              <a:t>_</a:t>
            </a:r>
            <a:r>
              <a:rPr lang="en-US" sz="2800" dirty="0" err="1" smtClean="0"/>
              <a:t>PC</a:t>
            </a:r>
            <a:endParaRPr lang="en-US" sz="2800" dirty="0"/>
          </a:p>
        </p:txBody>
      </p:sp>
      <p:grpSp>
        <p:nvGrpSpPr>
          <p:cNvPr id="11358" name="Group 94"/>
          <p:cNvGrpSpPr>
            <a:grpSpLocks/>
          </p:cNvGrpSpPr>
          <p:nvPr/>
        </p:nvGrpSpPr>
        <p:grpSpPr bwMode="auto">
          <a:xfrm>
            <a:off x="484909" y="3494255"/>
            <a:ext cx="8252114" cy="3048000"/>
            <a:chOff x="317" y="1795"/>
            <a:chExt cx="5718" cy="2176"/>
          </a:xfrm>
        </p:grpSpPr>
        <p:sp>
          <p:nvSpPr>
            <p:cNvPr id="11267" name="Text Box 3"/>
            <p:cNvSpPr txBox="1">
              <a:spLocks noChangeArrowheads="1"/>
            </p:cNvSpPr>
            <p:nvPr/>
          </p:nvSpPr>
          <p:spPr bwMode="auto">
            <a:xfrm>
              <a:off x="317" y="2013"/>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Read</a:t>
              </a:r>
            </a:p>
            <a:p>
              <a:r>
                <a:rPr lang="en-US" sz="1000">
                  <a:solidFill>
                    <a:srgbClr val="FF3300"/>
                  </a:solidFill>
                  <a:latin typeface="Arial" charset="0"/>
                </a:rPr>
                <a:t>address</a:t>
              </a:r>
              <a:endParaRPr lang="en-US" sz="1000">
                <a:latin typeface="Arial" charset="0"/>
              </a:endParaRPr>
            </a:p>
          </p:txBody>
        </p:sp>
        <p:sp>
          <p:nvSpPr>
            <p:cNvPr id="11268" name="Text Box 4"/>
            <p:cNvSpPr txBox="1">
              <a:spLocks noChangeArrowheads="1"/>
            </p:cNvSpPr>
            <p:nvPr/>
          </p:nvSpPr>
          <p:spPr bwMode="auto">
            <a:xfrm>
              <a:off x="465" y="2394"/>
              <a:ext cx="602"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solidFill>
                    <a:srgbClr val="FF3300"/>
                  </a:solidFill>
                  <a:latin typeface="Arial" charset="0"/>
                </a:rPr>
                <a:t>Instruction</a:t>
              </a:r>
            </a:p>
            <a:p>
              <a:pPr algn="ctr"/>
              <a:r>
                <a:rPr lang="en-US" sz="1000" b="1">
                  <a:solidFill>
                    <a:srgbClr val="FF3300"/>
                  </a:solidFill>
                  <a:latin typeface="Arial" charset="0"/>
                </a:rPr>
                <a:t>memory</a:t>
              </a:r>
            </a:p>
          </p:txBody>
        </p:sp>
        <p:sp>
          <p:nvSpPr>
            <p:cNvPr id="11269" name="Text Box 5"/>
            <p:cNvSpPr txBox="1">
              <a:spLocks noChangeArrowheads="1"/>
            </p:cNvSpPr>
            <p:nvPr/>
          </p:nvSpPr>
          <p:spPr bwMode="auto">
            <a:xfrm>
              <a:off x="609" y="2013"/>
              <a:ext cx="556"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solidFill>
                    <a:srgbClr val="FF3300"/>
                  </a:solidFill>
                  <a:latin typeface="Arial" charset="0"/>
                </a:rPr>
                <a:t>Instruction</a:t>
              </a:r>
            </a:p>
            <a:p>
              <a:pPr algn="r"/>
              <a:r>
                <a:rPr lang="en-US" sz="1000">
                  <a:solidFill>
                    <a:srgbClr val="FF3300"/>
                  </a:solidFill>
                  <a:latin typeface="Arial" charset="0"/>
                </a:rPr>
                <a:t>[31-0]</a:t>
              </a:r>
            </a:p>
          </p:txBody>
        </p:sp>
        <p:sp>
          <p:nvSpPr>
            <p:cNvPr id="11270" name="Rectangle 6"/>
            <p:cNvSpPr>
              <a:spLocks noChangeArrowheads="1"/>
            </p:cNvSpPr>
            <p:nvPr/>
          </p:nvSpPr>
          <p:spPr bwMode="auto">
            <a:xfrm>
              <a:off x="317" y="2013"/>
              <a:ext cx="845" cy="816"/>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1" name="Line 7"/>
            <p:cNvSpPr>
              <a:spLocks noChangeShapeType="1"/>
            </p:cNvSpPr>
            <p:nvPr/>
          </p:nvSpPr>
          <p:spPr bwMode="auto">
            <a:xfrm>
              <a:off x="5386" y="2339"/>
              <a:ext cx="26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2" name="Line 8"/>
            <p:cNvSpPr>
              <a:spLocks noChangeShapeType="1"/>
            </p:cNvSpPr>
            <p:nvPr/>
          </p:nvSpPr>
          <p:spPr bwMode="auto">
            <a:xfrm>
              <a:off x="4277" y="2611"/>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3" name="Line 9"/>
            <p:cNvSpPr>
              <a:spLocks noChangeShapeType="1"/>
            </p:cNvSpPr>
            <p:nvPr/>
          </p:nvSpPr>
          <p:spPr bwMode="auto">
            <a:xfrm>
              <a:off x="4382" y="2339"/>
              <a:ext cx="2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4" name="Line 10"/>
            <p:cNvSpPr>
              <a:spLocks noChangeShapeType="1"/>
            </p:cNvSpPr>
            <p:nvPr/>
          </p:nvSpPr>
          <p:spPr bwMode="auto">
            <a:xfrm>
              <a:off x="5491" y="2774"/>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5" name="Line 11"/>
            <p:cNvSpPr>
              <a:spLocks noChangeShapeType="1"/>
            </p:cNvSpPr>
            <p:nvPr/>
          </p:nvSpPr>
          <p:spPr bwMode="auto">
            <a:xfrm>
              <a:off x="4382" y="2339"/>
              <a:ext cx="0" cy="10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6" name="Line 12"/>
            <p:cNvSpPr>
              <a:spLocks noChangeShapeType="1"/>
            </p:cNvSpPr>
            <p:nvPr/>
          </p:nvSpPr>
          <p:spPr bwMode="auto">
            <a:xfrm>
              <a:off x="4382" y="3427"/>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7" name="Line 13"/>
            <p:cNvSpPr>
              <a:spLocks noChangeShapeType="1"/>
            </p:cNvSpPr>
            <p:nvPr/>
          </p:nvSpPr>
          <p:spPr bwMode="auto">
            <a:xfrm flipV="1">
              <a:off x="5491" y="2774"/>
              <a:ext cx="0" cy="6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8" name="AutoShape 14"/>
            <p:cNvSpPr>
              <a:spLocks noChangeArrowheads="1"/>
            </p:cNvSpPr>
            <p:nvPr/>
          </p:nvSpPr>
          <p:spPr bwMode="auto">
            <a:xfrm>
              <a:off x="4353" y="2584"/>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9" name="Line 15"/>
            <p:cNvSpPr>
              <a:spLocks noChangeShapeType="1"/>
            </p:cNvSpPr>
            <p:nvPr/>
          </p:nvSpPr>
          <p:spPr bwMode="auto">
            <a:xfrm>
              <a:off x="5808" y="2557"/>
              <a:ext cx="15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80" name="Line 16"/>
            <p:cNvSpPr>
              <a:spLocks noChangeShapeType="1"/>
            </p:cNvSpPr>
            <p:nvPr/>
          </p:nvSpPr>
          <p:spPr bwMode="auto">
            <a:xfrm>
              <a:off x="5966" y="2557"/>
              <a:ext cx="0" cy="141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81" name="Line 17"/>
            <p:cNvSpPr>
              <a:spLocks noChangeShapeType="1"/>
            </p:cNvSpPr>
            <p:nvPr/>
          </p:nvSpPr>
          <p:spPr bwMode="auto">
            <a:xfrm flipH="1">
              <a:off x="1954" y="3971"/>
              <a:ext cx="40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82" name="Line 18"/>
            <p:cNvSpPr>
              <a:spLocks noChangeShapeType="1"/>
            </p:cNvSpPr>
            <p:nvPr/>
          </p:nvSpPr>
          <p:spPr bwMode="auto">
            <a:xfrm flipV="1">
              <a:off x="1954" y="2992"/>
              <a:ext cx="0" cy="97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83" name="Line 19"/>
            <p:cNvSpPr>
              <a:spLocks noChangeShapeType="1"/>
            </p:cNvSpPr>
            <p:nvPr/>
          </p:nvSpPr>
          <p:spPr bwMode="auto">
            <a:xfrm>
              <a:off x="1954" y="2992"/>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84" name="Text Box 20"/>
            <p:cNvSpPr txBox="1">
              <a:spLocks noChangeArrowheads="1"/>
            </p:cNvSpPr>
            <p:nvPr/>
          </p:nvSpPr>
          <p:spPr bwMode="auto">
            <a:xfrm>
              <a:off x="4594" y="2230"/>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address</a:t>
              </a:r>
            </a:p>
          </p:txBody>
        </p:sp>
        <p:sp>
          <p:nvSpPr>
            <p:cNvPr id="11285" name="Text Box 21"/>
            <p:cNvSpPr txBox="1">
              <a:spLocks noChangeArrowheads="1"/>
            </p:cNvSpPr>
            <p:nvPr/>
          </p:nvSpPr>
          <p:spPr bwMode="auto">
            <a:xfrm>
              <a:off x="4594" y="2502"/>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address</a:t>
              </a:r>
            </a:p>
          </p:txBody>
        </p:sp>
        <p:sp>
          <p:nvSpPr>
            <p:cNvPr id="11286" name="Text Box 22"/>
            <p:cNvSpPr txBox="1">
              <a:spLocks noChangeArrowheads="1"/>
            </p:cNvSpPr>
            <p:nvPr/>
          </p:nvSpPr>
          <p:spPr bwMode="auto">
            <a:xfrm>
              <a:off x="4594" y="2774"/>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1287" name="Text Box 23"/>
            <p:cNvSpPr txBox="1">
              <a:spLocks noChangeArrowheads="1"/>
            </p:cNvSpPr>
            <p:nvPr/>
          </p:nvSpPr>
          <p:spPr bwMode="auto">
            <a:xfrm>
              <a:off x="4901" y="2720"/>
              <a:ext cx="48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Data</a:t>
              </a:r>
            </a:p>
            <a:p>
              <a:pPr algn="ctr"/>
              <a:r>
                <a:rPr lang="en-US" sz="1000" b="1">
                  <a:latin typeface="Arial" charset="0"/>
                </a:rPr>
                <a:t>memory</a:t>
              </a:r>
            </a:p>
          </p:txBody>
        </p:sp>
        <p:sp>
          <p:nvSpPr>
            <p:cNvPr id="11288" name="Text Box 24"/>
            <p:cNvSpPr txBox="1">
              <a:spLocks noChangeArrowheads="1"/>
            </p:cNvSpPr>
            <p:nvPr/>
          </p:nvSpPr>
          <p:spPr bwMode="auto">
            <a:xfrm>
              <a:off x="5045" y="2230"/>
              <a:ext cx="360"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a:t>
              </a:r>
            </a:p>
          </p:txBody>
        </p:sp>
        <p:sp>
          <p:nvSpPr>
            <p:cNvPr id="11289" name="Rectangle 25"/>
            <p:cNvSpPr>
              <a:spLocks noChangeArrowheads="1"/>
            </p:cNvSpPr>
            <p:nvPr/>
          </p:nvSpPr>
          <p:spPr bwMode="auto">
            <a:xfrm>
              <a:off x="4594" y="2230"/>
              <a:ext cx="792"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90" name="Line 26"/>
            <p:cNvSpPr>
              <a:spLocks noChangeShapeType="1"/>
            </p:cNvSpPr>
            <p:nvPr/>
          </p:nvSpPr>
          <p:spPr bwMode="auto">
            <a:xfrm>
              <a:off x="4963" y="2122"/>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91" name="Text Box 27"/>
            <p:cNvSpPr txBox="1">
              <a:spLocks noChangeArrowheads="1"/>
            </p:cNvSpPr>
            <p:nvPr/>
          </p:nvSpPr>
          <p:spPr bwMode="auto">
            <a:xfrm>
              <a:off x="4699" y="1958"/>
              <a:ext cx="546"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MemWrite</a:t>
              </a:r>
            </a:p>
          </p:txBody>
        </p:sp>
        <p:sp>
          <p:nvSpPr>
            <p:cNvPr id="11292" name="Line 28"/>
            <p:cNvSpPr>
              <a:spLocks noChangeShapeType="1"/>
            </p:cNvSpPr>
            <p:nvPr/>
          </p:nvSpPr>
          <p:spPr bwMode="auto">
            <a:xfrm>
              <a:off x="4963" y="3046"/>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93" name="Text Box 29"/>
            <p:cNvSpPr txBox="1">
              <a:spLocks noChangeArrowheads="1"/>
            </p:cNvSpPr>
            <p:nvPr/>
          </p:nvSpPr>
          <p:spPr bwMode="auto">
            <a:xfrm>
              <a:off x="4699" y="3155"/>
              <a:ext cx="552"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MemRead</a:t>
              </a:r>
            </a:p>
          </p:txBody>
        </p:sp>
        <p:sp>
          <p:nvSpPr>
            <p:cNvPr id="11294" name="Text Box 30"/>
            <p:cNvSpPr txBox="1">
              <a:spLocks noChangeArrowheads="1"/>
            </p:cNvSpPr>
            <p:nvPr/>
          </p:nvSpPr>
          <p:spPr bwMode="auto">
            <a:xfrm>
              <a:off x="5650" y="2238"/>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1</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0</a:t>
              </a:r>
            </a:p>
          </p:txBody>
        </p:sp>
        <p:sp>
          <p:nvSpPr>
            <p:cNvPr id="11295" name="AutoShape 31"/>
            <p:cNvSpPr>
              <a:spLocks noChangeArrowheads="1"/>
            </p:cNvSpPr>
            <p:nvPr/>
          </p:nvSpPr>
          <p:spPr bwMode="auto">
            <a:xfrm>
              <a:off x="5657" y="2230"/>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96" name="Text Box 32"/>
            <p:cNvSpPr txBox="1">
              <a:spLocks noChangeArrowheads="1"/>
            </p:cNvSpPr>
            <p:nvPr/>
          </p:nvSpPr>
          <p:spPr bwMode="auto">
            <a:xfrm>
              <a:off x="5438" y="1950"/>
              <a:ext cx="597"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MemToReg</a:t>
              </a:r>
            </a:p>
          </p:txBody>
        </p:sp>
        <p:sp>
          <p:nvSpPr>
            <p:cNvPr id="11297" name="Line 33"/>
            <p:cNvSpPr>
              <a:spLocks noChangeShapeType="1"/>
            </p:cNvSpPr>
            <p:nvPr/>
          </p:nvSpPr>
          <p:spPr bwMode="auto">
            <a:xfrm>
              <a:off x="5724" y="2122"/>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98" name="Line 34"/>
            <p:cNvSpPr>
              <a:spLocks noChangeShapeType="1"/>
            </p:cNvSpPr>
            <p:nvPr/>
          </p:nvSpPr>
          <p:spPr bwMode="auto">
            <a:xfrm flipV="1">
              <a:off x="3168" y="2557"/>
              <a:ext cx="0" cy="8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99" name="Line 35"/>
            <p:cNvSpPr>
              <a:spLocks noChangeShapeType="1"/>
            </p:cNvSpPr>
            <p:nvPr/>
          </p:nvSpPr>
          <p:spPr bwMode="auto">
            <a:xfrm>
              <a:off x="3062" y="2557"/>
              <a:ext cx="37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00" name="Line 36"/>
            <p:cNvSpPr>
              <a:spLocks noChangeShapeType="1"/>
            </p:cNvSpPr>
            <p:nvPr/>
          </p:nvSpPr>
          <p:spPr bwMode="auto">
            <a:xfrm flipV="1">
              <a:off x="4277" y="2883"/>
              <a:ext cx="0" cy="5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01" name="Line 37"/>
            <p:cNvSpPr>
              <a:spLocks noChangeShapeType="1"/>
            </p:cNvSpPr>
            <p:nvPr/>
          </p:nvSpPr>
          <p:spPr bwMode="auto">
            <a:xfrm flipH="1">
              <a:off x="3168" y="3427"/>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02" name="Line 38"/>
            <p:cNvSpPr>
              <a:spLocks noChangeShapeType="1"/>
            </p:cNvSpPr>
            <p:nvPr/>
          </p:nvSpPr>
          <p:spPr bwMode="auto">
            <a:xfrm>
              <a:off x="4277" y="2883"/>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03" name="AutoShape 39"/>
            <p:cNvSpPr>
              <a:spLocks noChangeArrowheads="1"/>
            </p:cNvSpPr>
            <p:nvPr/>
          </p:nvSpPr>
          <p:spPr bwMode="auto">
            <a:xfrm>
              <a:off x="3147" y="2527"/>
              <a:ext cx="53"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04" name="Text Box 40"/>
            <p:cNvSpPr txBox="1">
              <a:spLocks noChangeArrowheads="1"/>
            </p:cNvSpPr>
            <p:nvPr/>
          </p:nvSpPr>
          <p:spPr bwMode="auto">
            <a:xfrm>
              <a:off x="2684" y="3427"/>
              <a:ext cx="42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Sign</a:t>
              </a:r>
            </a:p>
            <a:p>
              <a:pPr algn="ctr"/>
              <a:r>
                <a:rPr lang="en-US" sz="1000" b="1">
                  <a:latin typeface="Arial" charset="0"/>
                </a:rPr>
                <a:t>extend</a:t>
              </a:r>
            </a:p>
          </p:txBody>
        </p:sp>
        <p:sp>
          <p:nvSpPr>
            <p:cNvPr id="11305" name="Oval 41"/>
            <p:cNvSpPr>
              <a:spLocks noChangeArrowheads="1"/>
            </p:cNvSpPr>
            <p:nvPr/>
          </p:nvSpPr>
          <p:spPr bwMode="auto">
            <a:xfrm>
              <a:off x="2736" y="3318"/>
              <a:ext cx="317" cy="544"/>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06" name="Line 42"/>
            <p:cNvSpPr>
              <a:spLocks noChangeShapeType="1"/>
            </p:cNvSpPr>
            <p:nvPr/>
          </p:nvSpPr>
          <p:spPr bwMode="auto">
            <a:xfrm>
              <a:off x="3062" y="2230"/>
              <a:ext cx="6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07" name="Line 43"/>
            <p:cNvSpPr>
              <a:spLocks noChangeShapeType="1"/>
            </p:cNvSpPr>
            <p:nvPr/>
          </p:nvSpPr>
          <p:spPr bwMode="auto">
            <a:xfrm>
              <a:off x="3274" y="2992"/>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08" name="Line 44"/>
            <p:cNvSpPr>
              <a:spLocks noChangeShapeType="1"/>
            </p:cNvSpPr>
            <p:nvPr/>
          </p:nvSpPr>
          <p:spPr bwMode="auto">
            <a:xfrm>
              <a:off x="3274" y="2992"/>
              <a:ext cx="0" cy="59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09" name="Line 45"/>
            <p:cNvSpPr>
              <a:spLocks noChangeShapeType="1"/>
            </p:cNvSpPr>
            <p:nvPr/>
          </p:nvSpPr>
          <p:spPr bwMode="auto">
            <a:xfrm flipH="1">
              <a:off x="3062" y="3590"/>
              <a:ext cx="2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10" name="Text Box 46"/>
            <p:cNvSpPr txBox="1">
              <a:spLocks noChangeArrowheads="1"/>
            </p:cNvSpPr>
            <p:nvPr/>
          </p:nvSpPr>
          <p:spPr bwMode="auto">
            <a:xfrm>
              <a:off x="3432" y="2456"/>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0</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1</a:t>
              </a:r>
            </a:p>
          </p:txBody>
        </p:sp>
        <p:sp>
          <p:nvSpPr>
            <p:cNvPr id="11311" name="AutoShape 47"/>
            <p:cNvSpPr>
              <a:spLocks noChangeArrowheads="1"/>
            </p:cNvSpPr>
            <p:nvPr/>
          </p:nvSpPr>
          <p:spPr bwMode="auto">
            <a:xfrm>
              <a:off x="3440" y="2448"/>
              <a:ext cx="158"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12" name="Line 48"/>
            <p:cNvSpPr>
              <a:spLocks noChangeShapeType="1"/>
            </p:cNvSpPr>
            <p:nvPr/>
          </p:nvSpPr>
          <p:spPr bwMode="auto">
            <a:xfrm>
              <a:off x="3522" y="3101"/>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13" name="Text Box 49"/>
            <p:cNvSpPr txBox="1">
              <a:spLocks noChangeArrowheads="1"/>
            </p:cNvSpPr>
            <p:nvPr/>
          </p:nvSpPr>
          <p:spPr bwMode="auto">
            <a:xfrm>
              <a:off x="3326" y="3210"/>
              <a:ext cx="44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ALUSrc</a:t>
              </a:r>
            </a:p>
          </p:txBody>
        </p:sp>
        <p:sp>
          <p:nvSpPr>
            <p:cNvPr id="11314" name="Line 50"/>
            <p:cNvSpPr>
              <a:spLocks noChangeShapeType="1"/>
            </p:cNvSpPr>
            <p:nvPr/>
          </p:nvSpPr>
          <p:spPr bwMode="auto">
            <a:xfrm>
              <a:off x="3749" y="2067"/>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1315" name="Line 51"/>
            <p:cNvSpPr>
              <a:spLocks noChangeShapeType="1"/>
            </p:cNvSpPr>
            <p:nvPr/>
          </p:nvSpPr>
          <p:spPr bwMode="auto">
            <a:xfrm>
              <a:off x="3749" y="2611"/>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1316" name="Line 52"/>
            <p:cNvSpPr>
              <a:spLocks noChangeShapeType="1"/>
            </p:cNvSpPr>
            <p:nvPr/>
          </p:nvSpPr>
          <p:spPr bwMode="auto">
            <a:xfrm>
              <a:off x="3749" y="2394"/>
              <a:ext cx="158" cy="1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1317" name="Line 53"/>
            <p:cNvSpPr>
              <a:spLocks noChangeShapeType="1"/>
            </p:cNvSpPr>
            <p:nvPr/>
          </p:nvSpPr>
          <p:spPr bwMode="auto">
            <a:xfrm flipV="1">
              <a:off x="3749" y="2502"/>
              <a:ext cx="158" cy="1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1318" name="Line 54"/>
            <p:cNvSpPr>
              <a:spLocks noChangeShapeType="1"/>
            </p:cNvSpPr>
            <p:nvPr/>
          </p:nvSpPr>
          <p:spPr bwMode="auto">
            <a:xfrm>
              <a:off x="3749" y="2067"/>
              <a:ext cx="528"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1319" name="Line 55"/>
            <p:cNvSpPr>
              <a:spLocks noChangeShapeType="1"/>
            </p:cNvSpPr>
            <p:nvPr/>
          </p:nvSpPr>
          <p:spPr bwMode="auto">
            <a:xfrm>
              <a:off x="4277" y="2339"/>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1320" name="Line 56"/>
            <p:cNvSpPr>
              <a:spLocks noChangeShapeType="1"/>
            </p:cNvSpPr>
            <p:nvPr/>
          </p:nvSpPr>
          <p:spPr bwMode="auto">
            <a:xfrm flipV="1">
              <a:off x="3749" y="2666"/>
              <a:ext cx="528"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1321" name="Text Box 57"/>
            <p:cNvSpPr txBox="1">
              <a:spLocks noChangeArrowheads="1"/>
            </p:cNvSpPr>
            <p:nvPr/>
          </p:nvSpPr>
          <p:spPr bwMode="auto">
            <a:xfrm>
              <a:off x="3883" y="2502"/>
              <a:ext cx="400"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Result</a:t>
              </a:r>
            </a:p>
          </p:txBody>
        </p:sp>
        <p:sp>
          <p:nvSpPr>
            <p:cNvPr id="11322" name="Text Box 58"/>
            <p:cNvSpPr txBox="1">
              <a:spLocks noChangeArrowheads="1"/>
            </p:cNvSpPr>
            <p:nvPr/>
          </p:nvSpPr>
          <p:spPr bwMode="auto">
            <a:xfrm>
              <a:off x="3943" y="2339"/>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Zero</a:t>
              </a:r>
            </a:p>
          </p:txBody>
        </p:sp>
        <p:sp>
          <p:nvSpPr>
            <p:cNvPr id="11323" name="Text Box 59"/>
            <p:cNvSpPr txBox="1">
              <a:spLocks noChangeArrowheads="1"/>
            </p:cNvSpPr>
            <p:nvPr/>
          </p:nvSpPr>
          <p:spPr bwMode="auto">
            <a:xfrm>
              <a:off x="3749" y="2230"/>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latin typeface="Arial" charset="0"/>
                </a:rPr>
                <a:t>ALU</a:t>
              </a:r>
            </a:p>
          </p:txBody>
        </p:sp>
        <p:sp>
          <p:nvSpPr>
            <p:cNvPr id="11324" name="Line 60"/>
            <p:cNvSpPr>
              <a:spLocks noChangeShapeType="1"/>
            </p:cNvSpPr>
            <p:nvPr/>
          </p:nvSpPr>
          <p:spPr bwMode="auto">
            <a:xfrm>
              <a:off x="4066" y="2774"/>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25" name="Text Box 61"/>
            <p:cNvSpPr txBox="1">
              <a:spLocks noChangeArrowheads="1"/>
            </p:cNvSpPr>
            <p:nvPr/>
          </p:nvSpPr>
          <p:spPr bwMode="auto">
            <a:xfrm>
              <a:off x="3854" y="2883"/>
              <a:ext cx="434"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ALUOp</a:t>
              </a:r>
            </a:p>
          </p:txBody>
        </p:sp>
        <p:sp>
          <p:nvSpPr>
            <p:cNvPr id="11326" name="Line 62"/>
            <p:cNvSpPr>
              <a:spLocks noChangeShapeType="1"/>
            </p:cNvSpPr>
            <p:nvPr/>
          </p:nvSpPr>
          <p:spPr bwMode="auto">
            <a:xfrm>
              <a:off x="1848" y="2774"/>
              <a:ext cx="2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27" name="Line 63"/>
            <p:cNvSpPr>
              <a:spLocks noChangeShapeType="1"/>
            </p:cNvSpPr>
            <p:nvPr/>
          </p:nvSpPr>
          <p:spPr bwMode="auto">
            <a:xfrm>
              <a:off x="1267" y="2176"/>
              <a:ext cx="0" cy="141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28" name="Line 64"/>
            <p:cNvSpPr>
              <a:spLocks noChangeShapeType="1"/>
            </p:cNvSpPr>
            <p:nvPr/>
          </p:nvSpPr>
          <p:spPr bwMode="auto">
            <a:xfrm>
              <a:off x="1267" y="3590"/>
              <a:ext cx="147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29" name="Text Box 65"/>
            <p:cNvSpPr txBox="1">
              <a:spLocks noChangeArrowheads="1"/>
            </p:cNvSpPr>
            <p:nvPr/>
          </p:nvSpPr>
          <p:spPr bwMode="auto">
            <a:xfrm>
              <a:off x="1267" y="3427"/>
              <a:ext cx="46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[15 - 0]</a:t>
              </a:r>
            </a:p>
          </p:txBody>
        </p:sp>
        <p:sp>
          <p:nvSpPr>
            <p:cNvPr id="11330" name="Line 66"/>
            <p:cNvSpPr>
              <a:spLocks noChangeShapeType="1"/>
            </p:cNvSpPr>
            <p:nvPr/>
          </p:nvSpPr>
          <p:spPr bwMode="auto">
            <a:xfrm>
              <a:off x="1162" y="2176"/>
              <a:ext cx="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31" name="Text Box 67"/>
            <p:cNvSpPr txBox="1">
              <a:spLocks noChangeArrowheads="1"/>
            </p:cNvSpPr>
            <p:nvPr/>
          </p:nvSpPr>
          <p:spPr bwMode="auto">
            <a:xfrm>
              <a:off x="1267" y="2013"/>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[25 - 21]</a:t>
              </a:r>
            </a:p>
          </p:txBody>
        </p:sp>
        <p:sp>
          <p:nvSpPr>
            <p:cNvPr id="11332" name="AutoShape 68"/>
            <p:cNvSpPr>
              <a:spLocks noChangeArrowheads="1"/>
            </p:cNvSpPr>
            <p:nvPr/>
          </p:nvSpPr>
          <p:spPr bwMode="auto">
            <a:xfrm>
              <a:off x="1246" y="2149"/>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33" name="Text Box 69"/>
            <p:cNvSpPr txBox="1">
              <a:spLocks noChangeArrowheads="1"/>
            </p:cNvSpPr>
            <p:nvPr/>
          </p:nvSpPr>
          <p:spPr bwMode="auto">
            <a:xfrm>
              <a:off x="1267" y="2285"/>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[20 - 16]</a:t>
              </a:r>
            </a:p>
          </p:txBody>
        </p:sp>
        <p:sp>
          <p:nvSpPr>
            <p:cNvPr id="11334" name="Line 70"/>
            <p:cNvSpPr>
              <a:spLocks noChangeShapeType="1"/>
            </p:cNvSpPr>
            <p:nvPr/>
          </p:nvSpPr>
          <p:spPr bwMode="auto">
            <a:xfrm>
              <a:off x="1267" y="2448"/>
              <a:ext cx="8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35" name="AutoShape 71"/>
            <p:cNvSpPr>
              <a:spLocks noChangeArrowheads="1"/>
            </p:cNvSpPr>
            <p:nvPr/>
          </p:nvSpPr>
          <p:spPr bwMode="auto">
            <a:xfrm>
              <a:off x="1245" y="2419"/>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36" name="Line 72"/>
            <p:cNvSpPr>
              <a:spLocks noChangeShapeType="1"/>
            </p:cNvSpPr>
            <p:nvPr/>
          </p:nvSpPr>
          <p:spPr bwMode="auto">
            <a:xfrm>
              <a:off x="1267" y="3046"/>
              <a:ext cx="4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37" name="Text Box 73"/>
            <p:cNvSpPr txBox="1">
              <a:spLocks noChangeArrowheads="1"/>
            </p:cNvSpPr>
            <p:nvPr/>
          </p:nvSpPr>
          <p:spPr bwMode="auto">
            <a:xfrm>
              <a:off x="1252" y="2883"/>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[15 - 11]</a:t>
              </a:r>
            </a:p>
          </p:txBody>
        </p:sp>
        <p:sp>
          <p:nvSpPr>
            <p:cNvPr id="11338" name="AutoShape 74"/>
            <p:cNvSpPr>
              <a:spLocks noChangeArrowheads="1"/>
            </p:cNvSpPr>
            <p:nvPr/>
          </p:nvSpPr>
          <p:spPr bwMode="auto">
            <a:xfrm>
              <a:off x="1244" y="3020"/>
              <a:ext cx="53"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39" name="Text Box 75"/>
            <p:cNvSpPr txBox="1">
              <a:spLocks noChangeArrowheads="1"/>
            </p:cNvSpPr>
            <p:nvPr/>
          </p:nvSpPr>
          <p:spPr bwMode="auto">
            <a:xfrm>
              <a:off x="1690" y="2510"/>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0</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1</a:t>
              </a:r>
            </a:p>
          </p:txBody>
        </p:sp>
        <p:sp>
          <p:nvSpPr>
            <p:cNvPr id="11340" name="AutoShape 76"/>
            <p:cNvSpPr>
              <a:spLocks noChangeArrowheads="1"/>
            </p:cNvSpPr>
            <p:nvPr/>
          </p:nvSpPr>
          <p:spPr bwMode="auto">
            <a:xfrm>
              <a:off x="1697" y="2502"/>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41" name="Line 77"/>
            <p:cNvSpPr>
              <a:spLocks noChangeShapeType="1"/>
            </p:cNvSpPr>
            <p:nvPr/>
          </p:nvSpPr>
          <p:spPr bwMode="auto">
            <a:xfrm>
              <a:off x="1772" y="3155"/>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42" name="Text Box 78"/>
            <p:cNvSpPr txBox="1">
              <a:spLocks noChangeArrowheads="1"/>
            </p:cNvSpPr>
            <p:nvPr/>
          </p:nvSpPr>
          <p:spPr bwMode="auto">
            <a:xfrm>
              <a:off x="1531" y="3264"/>
              <a:ext cx="44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RegDst</a:t>
              </a:r>
            </a:p>
          </p:txBody>
        </p:sp>
        <p:sp>
          <p:nvSpPr>
            <p:cNvPr id="11343" name="Text Box 79"/>
            <p:cNvSpPr txBox="1">
              <a:spLocks noChangeArrowheads="1"/>
            </p:cNvSpPr>
            <p:nvPr/>
          </p:nvSpPr>
          <p:spPr bwMode="auto">
            <a:xfrm>
              <a:off x="2112" y="2067"/>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register 1</a:t>
              </a:r>
            </a:p>
          </p:txBody>
        </p:sp>
        <p:sp>
          <p:nvSpPr>
            <p:cNvPr id="11344" name="Text Box 80"/>
            <p:cNvSpPr txBox="1">
              <a:spLocks noChangeArrowheads="1"/>
            </p:cNvSpPr>
            <p:nvPr/>
          </p:nvSpPr>
          <p:spPr bwMode="auto">
            <a:xfrm>
              <a:off x="2123" y="2352"/>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register 2</a:t>
              </a:r>
            </a:p>
          </p:txBody>
        </p:sp>
        <p:sp>
          <p:nvSpPr>
            <p:cNvPr id="11345" name="Text Box 81"/>
            <p:cNvSpPr txBox="1">
              <a:spLocks noChangeArrowheads="1"/>
            </p:cNvSpPr>
            <p:nvPr/>
          </p:nvSpPr>
          <p:spPr bwMode="auto">
            <a:xfrm>
              <a:off x="2123" y="2624"/>
              <a:ext cx="43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register</a:t>
              </a:r>
            </a:p>
          </p:txBody>
        </p:sp>
        <p:sp>
          <p:nvSpPr>
            <p:cNvPr id="11346" name="Text Box 82"/>
            <p:cNvSpPr txBox="1">
              <a:spLocks noChangeArrowheads="1"/>
            </p:cNvSpPr>
            <p:nvPr/>
          </p:nvSpPr>
          <p:spPr bwMode="auto">
            <a:xfrm>
              <a:off x="2123" y="2896"/>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1347" name="Text Box 83"/>
            <p:cNvSpPr txBox="1">
              <a:spLocks noChangeArrowheads="1"/>
            </p:cNvSpPr>
            <p:nvPr/>
          </p:nvSpPr>
          <p:spPr bwMode="auto">
            <a:xfrm>
              <a:off x="2671" y="2448"/>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 2</a:t>
              </a:r>
            </a:p>
          </p:txBody>
        </p:sp>
        <p:sp>
          <p:nvSpPr>
            <p:cNvPr id="11348" name="Text Box 84"/>
            <p:cNvSpPr txBox="1">
              <a:spLocks noChangeArrowheads="1"/>
            </p:cNvSpPr>
            <p:nvPr/>
          </p:nvSpPr>
          <p:spPr bwMode="auto">
            <a:xfrm>
              <a:off x="2682" y="2080"/>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 1</a:t>
              </a:r>
            </a:p>
          </p:txBody>
        </p:sp>
        <p:sp>
          <p:nvSpPr>
            <p:cNvPr id="11349" name="Text Box 85"/>
            <p:cNvSpPr txBox="1">
              <a:spLocks noChangeArrowheads="1"/>
            </p:cNvSpPr>
            <p:nvPr/>
          </p:nvSpPr>
          <p:spPr bwMode="auto">
            <a:xfrm>
              <a:off x="2534" y="2829"/>
              <a:ext cx="54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latin typeface="Arial" charset="0"/>
                </a:rPr>
                <a:t>Registers</a:t>
              </a:r>
            </a:p>
          </p:txBody>
        </p:sp>
        <p:sp>
          <p:nvSpPr>
            <p:cNvPr id="11350" name="Rectangle 86"/>
            <p:cNvSpPr>
              <a:spLocks noChangeArrowheads="1"/>
            </p:cNvSpPr>
            <p:nvPr/>
          </p:nvSpPr>
          <p:spPr bwMode="auto">
            <a:xfrm>
              <a:off x="2123" y="2080"/>
              <a:ext cx="939" cy="10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51" name="Line 87"/>
            <p:cNvSpPr>
              <a:spLocks noChangeShapeType="1"/>
            </p:cNvSpPr>
            <p:nvPr/>
          </p:nvSpPr>
          <p:spPr bwMode="auto">
            <a:xfrm>
              <a:off x="2587" y="1958"/>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52" name="Text Box 88"/>
            <p:cNvSpPr txBox="1">
              <a:spLocks noChangeArrowheads="1"/>
            </p:cNvSpPr>
            <p:nvPr/>
          </p:nvSpPr>
          <p:spPr bwMode="auto">
            <a:xfrm>
              <a:off x="2376" y="1795"/>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RegWrite</a:t>
              </a:r>
            </a:p>
          </p:txBody>
        </p:sp>
        <p:sp>
          <p:nvSpPr>
            <p:cNvPr id="11353" name="Line 89"/>
            <p:cNvSpPr>
              <a:spLocks noChangeShapeType="1"/>
            </p:cNvSpPr>
            <p:nvPr/>
          </p:nvSpPr>
          <p:spPr bwMode="auto">
            <a:xfrm>
              <a:off x="3590" y="2774"/>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54" name="Line 90"/>
            <p:cNvSpPr>
              <a:spLocks noChangeShapeType="1"/>
            </p:cNvSpPr>
            <p:nvPr/>
          </p:nvSpPr>
          <p:spPr bwMode="auto">
            <a:xfrm flipV="1">
              <a:off x="1542" y="2458"/>
              <a:ext cx="0" cy="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55" name="AutoShape 91"/>
            <p:cNvSpPr>
              <a:spLocks noChangeArrowheads="1"/>
            </p:cNvSpPr>
            <p:nvPr/>
          </p:nvSpPr>
          <p:spPr bwMode="auto">
            <a:xfrm>
              <a:off x="1524" y="2432"/>
              <a:ext cx="52"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56" name="Line 92"/>
            <p:cNvSpPr>
              <a:spLocks noChangeShapeType="1"/>
            </p:cNvSpPr>
            <p:nvPr/>
          </p:nvSpPr>
          <p:spPr bwMode="auto">
            <a:xfrm>
              <a:off x="1542" y="2621"/>
              <a:ext cx="1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94" name="Group 41"/>
          <p:cNvGrpSpPr>
            <a:grpSpLocks/>
          </p:cNvGrpSpPr>
          <p:nvPr/>
        </p:nvGrpSpPr>
        <p:grpSpPr bwMode="auto">
          <a:xfrm>
            <a:off x="457713" y="2424187"/>
            <a:ext cx="2421428" cy="1372794"/>
            <a:chOff x="4209" y="816"/>
            <a:chExt cx="1714" cy="1415"/>
          </a:xfrm>
        </p:grpSpPr>
        <p:sp>
          <p:nvSpPr>
            <p:cNvPr id="99" name="Text Box 12"/>
            <p:cNvSpPr txBox="1">
              <a:spLocks noChangeArrowheads="1"/>
            </p:cNvSpPr>
            <p:nvPr/>
          </p:nvSpPr>
          <p:spPr bwMode="auto">
            <a:xfrm>
              <a:off x="4209" y="1470"/>
              <a:ext cx="366" cy="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400" b="1" dirty="0">
                  <a:latin typeface="Arial" charset="0"/>
                </a:rPr>
                <a:t>PC</a:t>
              </a:r>
            </a:p>
          </p:txBody>
        </p:sp>
        <p:sp>
          <p:nvSpPr>
            <p:cNvPr id="100" name="Rectangle 13"/>
            <p:cNvSpPr>
              <a:spLocks noChangeArrowheads="1"/>
            </p:cNvSpPr>
            <p:nvPr/>
          </p:nvSpPr>
          <p:spPr bwMode="auto">
            <a:xfrm>
              <a:off x="4277" y="1415"/>
              <a:ext cx="211" cy="43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p>
          </p:txBody>
        </p:sp>
        <p:grpSp>
          <p:nvGrpSpPr>
            <p:cNvPr id="101" name="Group 14"/>
            <p:cNvGrpSpPr>
              <a:grpSpLocks/>
            </p:cNvGrpSpPr>
            <p:nvPr/>
          </p:nvGrpSpPr>
          <p:grpSpPr bwMode="auto">
            <a:xfrm>
              <a:off x="5403" y="979"/>
              <a:ext cx="381" cy="655"/>
              <a:chOff x="3930" y="576"/>
              <a:chExt cx="358" cy="576"/>
            </a:xfrm>
          </p:grpSpPr>
          <p:grpSp>
            <p:nvGrpSpPr>
              <p:cNvPr id="115" name="Group 15"/>
              <p:cNvGrpSpPr>
                <a:grpSpLocks/>
              </p:cNvGrpSpPr>
              <p:nvPr/>
            </p:nvGrpSpPr>
            <p:grpSpPr bwMode="auto">
              <a:xfrm>
                <a:off x="3930" y="576"/>
                <a:ext cx="336" cy="576"/>
                <a:chOff x="3930" y="576"/>
                <a:chExt cx="336" cy="576"/>
              </a:xfrm>
            </p:grpSpPr>
            <p:sp>
              <p:nvSpPr>
                <p:cNvPr id="117" name="Line 16"/>
                <p:cNvSpPr>
                  <a:spLocks noChangeShapeType="1"/>
                </p:cNvSpPr>
                <p:nvPr/>
              </p:nvSpPr>
              <p:spPr bwMode="auto">
                <a:xfrm>
                  <a:off x="3930" y="576"/>
                  <a:ext cx="0" cy="24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18" name="Line 17"/>
                <p:cNvSpPr>
                  <a:spLocks noChangeShapeType="1"/>
                </p:cNvSpPr>
                <p:nvPr/>
              </p:nvSpPr>
              <p:spPr bwMode="auto">
                <a:xfrm>
                  <a:off x="3930" y="912"/>
                  <a:ext cx="0" cy="24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19" name="Line 18"/>
                <p:cNvSpPr>
                  <a:spLocks noChangeShapeType="1"/>
                </p:cNvSpPr>
                <p:nvPr/>
              </p:nvSpPr>
              <p:spPr bwMode="auto">
                <a:xfrm>
                  <a:off x="3930" y="816"/>
                  <a:ext cx="96" cy="48"/>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20" name="Line 19"/>
                <p:cNvSpPr>
                  <a:spLocks noChangeShapeType="1"/>
                </p:cNvSpPr>
                <p:nvPr/>
              </p:nvSpPr>
              <p:spPr bwMode="auto">
                <a:xfrm flipV="1">
                  <a:off x="3930" y="864"/>
                  <a:ext cx="96" cy="48"/>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21" name="Line 20"/>
                <p:cNvSpPr>
                  <a:spLocks noChangeShapeType="1"/>
                </p:cNvSpPr>
                <p:nvPr/>
              </p:nvSpPr>
              <p:spPr bwMode="auto">
                <a:xfrm>
                  <a:off x="3930" y="576"/>
                  <a:ext cx="336" cy="19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22" name="Line 21"/>
                <p:cNvSpPr>
                  <a:spLocks noChangeShapeType="1"/>
                </p:cNvSpPr>
                <p:nvPr/>
              </p:nvSpPr>
              <p:spPr bwMode="auto">
                <a:xfrm>
                  <a:off x="4266" y="768"/>
                  <a:ext cx="0" cy="19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23" name="Line 22"/>
                <p:cNvSpPr>
                  <a:spLocks noChangeShapeType="1"/>
                </p:cNvSpPr>
                <p:nvPr/>
              </p:nvSpPr>
              <p:spPr bwMode="auto">
                <a:xfrm flipV="1">
                  <a:off x="3930" y="960"/>
                  <a:ext cx="336" cy="19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grpSp>
          <p:sp>
            <p:nvSpPr>
              <p:cNvPr id="116" name="Text Box 23"/>
              <p:cNvSpPr txBox="1">
                <a:spLocks noChangeArrowheads="1"/>
              </p:cNvSpPr>
              <p:nvPr/>
            </p:nvSpPr>
            <p:spPr bwMode="auto">
              <a:xfrm>
                <a:off x="3930" y="671"/>
                <a:ext cx="358" cy="289"/>
              </a:xfrm>
              <a:prstGeom prst="rect">
                <a:avLst/>
              </a:prstGeom>
              <a:noFill/>
              <a:ln w="952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b="1" dirty="0">
                    <a:solidFill>
                      <a:srgbClr val="FF0000"/>
                    </a:solidFill>
                    <a:latin typeface="Arial" charset="0"/>
                  </a:rPr>
                  <a:t>Add</a:t>
                </a:r>
              </a:p>
            </p:txBody>
          </p:sp>
        </p:grpSp>
        <p:sp>
          <p:nvSpPr>
            <p:cNvPr id="102" name="Line 25"/>
            <p:cNvSpPr>
              <a:spLocks noChangeShapeType="1"/>
            </p:cNvSpPr>
            <p:nvPr/>
          </p:nvSpPr>
          <p:spPr bwMode="auto">
            <a:xfrm>
              <a:off x="4383" y="816"/>
              <a:ext cx="0" cy="599"/>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03" name="Line 26"/>
            <p:cNvSpPr>
              <a:spLocks noChangeShapeType="1"/>
            </p:cNvSpPr>
            <p:nvPr/>
          </p:nvSpPr>
          <p:spPr bwMode="auto">
            <a:xfrm>
              <a:off x="5756" y="1306"/>
              <a:ext cx="167"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04" name="Line 27"/>
            <p:cNvSpPr>
              <a:spLocks noChangeShapeType="1"/>
            </p:cNvSpPr>
            <p:nvPr/>
          </p:nvSpPr>
          <p:spPr bwMode="auto">
            <a:xfrm flipV="1">
              <a:off x="5914" y="816"/>
              <a:ext cx="0" cy="49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05" name="Line 28"/>
            <p:cNvSpPr>
              <a:spLocks noChangeShapeType="1"/>
            </p:cNvSpPr>
            <p:nvPr/>
          </p:nvSpPr>
          <p:spPr bwMode="auto">
            <a:xfrm flipH="1">
              <a:off x="4374" y="816"/>
              <a:ext cx="1549"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grpSp>
          <p:nvGrpSpPr>
            <p:cNvPr id="106" name="Group 29"/>
            <p:cNvGrpSpPr>
              <a:grpSpLocks/>
            </p:cNvGrpSpPr>
            <p:nvPr/>
          </p:nvGrpSpPr>
          <p:grpSpPr bwMode="auto">
            <a:xfrm>
              <a:off x="4869" y="1305"/>
              <a:ext cx="519" cy="328"/>
              <a:chOff x="957" y="1196"/>
              <a:chExt cx="465" cy="328"/>
            </a:xfrm>
          </p:grpSpPr>
          <p:sp>
            <p:nvSpPr>
              <p:cNvPr id="113" name="Line 30"/>
              <p:cNvSpPr>
                <a:spLocks noChangeShapeType="1"/>
              </p:cNvSpPr>
              <p:nvPr/>
            </p:nvSpPr>
            <p:spPr bwMode="auto">
              <a:xfrm>
                <a:off x="1140" y="1370"/>
                <a:ext cx="282"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14" name="Text Box 31"/>
              <p:cNvSpPr txBox="1">
                <a:spLocks noChangeArrowheads="1"/>
              </p:cNvSpPr>
              <p:nvPr/>
            </p:nvSpPr>
            <p:spPr bwMode="auto">
              <a:xfrm>
                <a:off x="957" y="1196"/>
                <a:ext cx="383" cy="328"/>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dirty="0">
                    <a:solidFill>
                      <a:srgbClr val="FF0000"/>
                    </a:solidFill>
                    <a:latin typeface="Arial" charset="0"/>
                  </a:rPr>
                  <a:t>4</a:t>
                </a:r>
              </a:p>
            </p:txBody>
          </p:sp>
        </p:grpSp>
        <p:sp>
          <p:nvSpPr>
            <p:cNvPr id="107" name="Line 33"/>
            <p:cNvSpPr>
              <a:spLocks noChangeShapeType="1"/>
            </p:cNvSpPr>
            <p:nvPr/>
          </p:nvSpPr>
          <p:spPr bwMode="auto">
            <a:xfrm>
              <a:off x="4383" y="1850"/>
              <a:ext cx="0" cy="381"/>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08" name="Line 34"/>
            <p:cNvSpPr>
              <a:spLocks noChangeShapeType="1"/>
            </p:cNvSpPr>
            <p:nvPr/>
          </p:nvSpPr>
          <p:spPr bwMode="auto">
            <a:xfrm>
              <a:off x="4700" y="1143"/>
              <a:ext cx="686"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09" name="Line 35"/>
            <p:cNvSpPr>
              <a:spLocks noChangeShapeType="1"/>
            </p:cNvSpPr>
            <p:nvPr/>
          </p:nvSpPr>
          <p:spPr bwMode="auto">
            <a:xfrm>
              <a:off x="4700" y="1134"/>
              <a:ext cx="0" cy="8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10" name="Line 36"/>
            <p:cNvSpPr>
              <a:spLocks noChangeShapeType="1"/>
            </p:cNvSpPr>
            <p:nvPr/>
          </p:nvSpPr>
          <p:spPr bwMode="auto">
            <a:xfrm flipH="1">
              <a:off x="4383" y="1959"/>
              <a:ext cx="326"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11" name="AutoShape 37"/>
            <p:cNvSpPr>
              <a:spLocks noChangeArrowheads="1"/>
            </p:cNvSpPr>
            <p:nvPr/>
          </p:nvSpPr>
          <p:spPr bwMode="auto">
            <a:xfrm>
              <a:off x="4358" y="1933"/>
              <a:ext cx="53" cy="54"/>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sz="1400"/>
            </a:p>
          </p:txBody>
        </p:sp>
      </p:gr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16</a:t>
            </a:fld>
            <a:endParaRPr lang="en-US"/>
          </a:p>
        </p:txBody>
      </p:sp>
    </p:spTree>
    <p:extLst>
      <p:ext uri="{BB962C8B-B14F-4D97-AF65-F5344CB8AC3E}">
        <p14:creationId xmlns:p14="http://schemas.microsoft.com/office/powerpoint/2010/main" val="1003490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pPr defTabSz="820583"/>
            <a:r>
              <a:rPr lang="en-US" dirty="0" smtClean="0"/>
              <a:t>Step 2:  Instruction </a:t>
            </a:r>
            <a:r>
              <a:rPr lang="en-US" dirty="0"/>
              <a:t>Decode (ID)</a:t>
            </a:r>
          </a:p>
        </p:txBody>
      </p:sp>
      <p:grpSp>
        <p:nvGrpSpPr>
          <p:cNvPr id="12383" name="Group 95"/>
          <p:cNvGrpSpPr>
            <a:grpSpLocks/>
          </p:cNvGrpSpPr>
          <p:nvPr/>
        </p:nvGrpSpPr>
        <p:grpSpPr bwMode="auto">
          <a:xfrm>
            <a:off x="484909" y="3355146"/>
            <a:ext cx="8252114" cy="3048000"/>
            <a:chOff x="317" y="1795"/>
            <a:chExt cx="5718" cy="2176"/>
          </a:xfrm>
        </p:grpSpPr>
        <p:sp>
          <p:nvSpPr>
            <p:cNvPr id="12290" name="Line 2"/>
            <p:cNvSpPr>
              <a:spLocks noChangeShapeType="1"/>
            </p:cNvSpPr>
            <p:nvPr/>
          </p:nvSpPr>
          <p:spPr bwMode="auto">
            <a:xfrm>
              <a:off x="1267" y="2448"/>
              <a:ext cx="0" cy="114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2" name="Text Box 4"/>
            <p:cNvSpPr txBox="1">
              <a:spLocks noChangeArrowheads="1"/>
            </p:cNvSpPr>
            <p:nvPr/>
          </p:nvSpPr>
          <p:spPr bwMode="auto">
            <a:xfrm>
              <a:off x="317" y="2013"/>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address</a:t>
              </a:r>
            </a:p>
          </p:txBody>
        </p:sp>
        <p:sp>
          <p:nvSpPr>
            <p:cNvPr id="12293" name="Text Box 5"/>
            <p:cNvSpPr txBox="1">
              <a:spLocks noChangeArrowheads="1"/>
            </p:cNvSpPr>
            <p:nvPr/>
          </p:nvSpPr>
          <p:spPr bwMode="auto">
            <a:xfrm>
              <a:off x="465" y="2394"/>
              <a:ext cx="602"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12294" name="Text Box 6"/>
            <p:cNvSpPr txBox="1">
              <a:spLocks noChangeArrowheads="1"/>
            </p:cNvSpPr>
            <p:nvPr/>
          </p:nvSpPr>
          <p:spPr bwMode="auto">
            <a:xfrm>
              <a:off x="609" y="2013"/>
              <a:ext cx="556"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Instruction</a:t>
              </a:r>
            </a:p>
            <a:p>
              <a:pPr algn="r"/>
              <a:r>
                <a:rPr lang="en-US" sz="1000">
                  <a:latin typeface="Arial" charset="0"/>
                </a:rPr>
                <a:t>[31-0]</a:t>
              </a:r>
            </a:p>
          </p:txBody>
        </p:sp>
        <p:sp>
          <p:nvSpPr>
            <p:cNvPr id="12295" name="Rectangle 7"/>
            <p:cNvSpPr>
              <a:spLocks noChangeArrowheads="1"/>
            </p:cNvSpPr>
            <p:nvPr/>
          </p:nvSpPr>
          <p:spPr bwMode="auto">
            <a:xfrm>
              <a:off x="317" y="2013"/>
              <a:ext cx="845"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6" name="Line 8"/>
            <p:cNvSpPr>
              <a:spLocks noChangeShapeType="1"/>
            </p:cNvSpPr>
            <p:nvPr/>
          </p:nvSpPr>
          <p:spPr bwMode="auto">
            <a:xfrm>
              <a:off x="5386" y="2339"/>
              <a:ext cx="26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7" name="Line 9"/>
            <p:cNvSpPr>
              <a:spLocks noChangeShapeType="1"/>
            </p:cNvSpPr>
            <p:nvPr/>
          </p:nvSpPr>
          <p:spPr bwMode="auto">
            <a:xfrm>
              <a:off x="4277" y="2611"/>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8" name="Line 10"/>
            <p:cNvSpPr>
              <a:spLocks noChangeShapeType="1"/>
            </p:cNvSpPr>
            <p:nvPr/>
          </p:nvSpPr>
          <p:spPr bwMode="auto">
            <a:xfrm>
              <a:off x="4382" y="2339"/>
              <a:ext cx="2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9" name="Line 11"/>
            <p:cNvSpPr>
              <a:spLocks noChangeShapeType="1"/>
            </p:cNvSpPr>
            <p:nvPr/>
          </p:nvSpPr>
          <p:spPr bwMode="auto">
            <a:xfrm>
              <a:off x="5491" y="2774"/>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0" name="Line 12"/>
            <p:cNvSpPr>
              <a:spLocks noChangeShapeType="1"/>
            </p:cNvSpPr>
            <p:nvPr/>
          </p:nvSpPr>
          <p:spPr bwMode="auto">
            <a:xfrm>
              <a:off x="4382" y="2339"/>
              <a:ext cx="0" cy="10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1" name="Line 13"/>
            <p:cNvSpPr>
              <a:spLocks noChangeShapeType="1"/>
            </p:cNvSpPr>
            <p:nvPr/>
          </p:nvSpPr>
          <p:spPr bwMode="auto">
            <a:xfrm>
              <a:off x="4382" y="3427"/>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2" name="Line 14"/>
            <p:cNvSpPr>
              <a:spLocks noChangeShapeType="1"/>
            </p:cNvSpPr>
            <p:nvPr/>
          </p:nvSpPr>
          <p:spPr bwMode="auto">
            <a:xfrm flipV="1">
              <a:off x="5491" y="2774"/>
              <a:ext cx="0" cy="6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3" name="AutoShape 15"/>
            <p:cNvSpPr>
              <a:spLocks noChangeArrowheads="1"/>
            </p:cNvSpPr>
            <p:nvPr/>
          </p:nvSpPr>
          <p:spPr bwMode="auto">
            <a:xfrm>
              <a:off x="4353" y="2584"/>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4" name="Line 16"/>
            <p:cNvSpPr>
              <a:spLocks noChangeShapeType="1"/>
            </p:cNvSpPr>
            <p:nvPr/>
          </p:nvSpPr>
          <p:spPr bwMode="auto">
            <a:xfrm>
              <a:off x="5808" y="2557"/>
              <a:ext cx="15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5" name="Line 17"/>
            <p:cNvSpPr>
              <a:spLocks noChangeShapeType="1"/>
            </p:cNvSpPr>
            <p:nvPr/>
          </p:nvSpPr>
          <p:spPr bwMode="auto">
            <a:xfrm>
              <a:off x="5966" y="2557"/>
              <a:ext cx="0" cy="141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6" name="Line 18"/>
            <p:cNvSpPr>
              <a:spLocks noChangeShapeType="1"/>
            </p:cNvSpPr>
            <p:nvPr/>
          </p:nvSpPr>
          <p:spPr bwMode="auto">
            <a:xfrm flipH="1">
              <a:off x="1954" y="3971"/>
              <a:ext cx="40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7" name="Line 19"/>
            <p:cNvSpPr>
              <a:spLocks noChangeShapeType="1"/>
            </p:cNvSpPr>
            <p:nvPr/>
          </p:nvSpPr>
          <p:spPr bwMode="auto">
            <a:xfrm flipV="1">
              <a:off x="1954" y="2992"/>
              <a:ext cx="0" cy="97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8" name="Line 20"/>
            <p:cNvSpPr>
              <a:spLocks noChangeShapeType="1"/>
            </p:cNvSpPr>
            <p:nvPr/>
          </p:nvSpPr>
          <p:spPr bwMode="auto">
            <a:xfrm>
              <a:off x="1954" y="2992"/>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9" name="Text Box 21"/>
            <p:cNvSpPr txBox="1">
              <a:spLocks noChangeArrowheads="1"/>
            </p:cNvSpPr>
            <p:nvPr/>
          </p:nvSpPr>
          <p:spPr bwMode="auto">
            <a:xfrm>
              <a:off x="4594" y="2230"/>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latin typeface="Arial" charset="0"/>
                </a:rPr>
                <a:t>Read</a:t>
              </a:r>
            </a:p>
            <a:p>
              <a:r>
                <a:rPr lang="en-US" sz="1000" dirty="0">
                  <a:latin typeface="Arial" charset="0"/>
                </a:rPr>
                <a:t>address</a:t>
              </a:r>
            </a:p>
          </p:txBody>
        </p:sp>
        <p:sp>
          <p:nvSpPr>
            <p:cNvPr id="12310" name="Text Box 22"/>
            <p:cNvSpPr txBox="1">
              <a:spLocks noChangeArrowheads="1"/>
            </p:cNvSpPr>
            <p:nvPr/>
          </p:nvSpPr>
          <p:spPr bwMode="auto">
            <a:xfrm>
              <a:off x="4594" y="2502"/>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address</a:t>
              </a:r>
            </a:p>
          </p:txBody>
        </p:sp>
        <p:sp>
          <p:nvSpPr>
            <p:cNvPr id="12311" name="Text Box 23"/>
            <p:cNvSpPr txBox="1">
              <a:spLocks noChangeArrowheads="1"/>
            </p:cNvSpPr>
            <p:nvPr/>
          </p:nvSpPr>
          <p:spPr bwMode="auto">
            <a:xfrm>
              <a:off x="4594" y="2774"/>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2312" name="Text Box 24"/>
            <p:cNvSpPr txBox="1">
              <a:spLocks noChangeArrowheads="1"/>
            </p:cNvSpPr>
            <p:nvPr/>
          </p:nvSpPr>
          <p:spPr bwMode="auto">
            <a:xfrm>
              <a:off x="4901" y="2720"/>
              <a:ext cx="48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Data</a:t>
              </a:r>
            </a:p>
            <a:p>
              <a:pPr algn="ctr"/>
              <a:r>
                <a:rPr lang="en-US" sz="1000" b="1">
                  <a:latin typeface="Arial" charset="0"/>
                </a:rPr>
                <a:t>memory</a:t>
              </a:r>
            </a:p>
          </p:txBody>
        </p:sp>
        <p:sp>
          <p:nvSpPr>
            <p:cNvPr id="12313" name="Text Box 25"/>
            <p:cNvSpPr txBox="1">
              <a:spLocks noChangeArrowheads="1"/>
            </p:cNvSpPr>
            <p:nvPr/>
          </p:nvSpPr>
          <p:spPr bwMode="auto">
            <a:xfrm>
              <a:off x="5045" y="2230"/>
              <a:ext cx="360"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a:t>
              </a:r>
            </a:p>
          </p:txBody>
        </p:sp>
        <p:sp>
          <p:nvSpPr>
            <p:cNvPr id="12314" name="Rectangle 26"/>
            <p:cNvSpPr>
              <a:spLocks noChangeArrowheads="1"/>
            </p:cNvSpPr>
            <p:nvPr/>
          </p:nvSpPr>
          <p:spPr bwMode="auto">
            <a:xfrm>
              <a:off x="4594" y="2230"/>
              <a:ext cx="792"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5" name="Line 27"/>
            <p:cNvSpPr>
              <a:spLocks noChangeShapeType="1"/>
            </p:cNvSpPr>
            <p:nvPr/>
          </p:nvSpPr>
          <p:spPr bwMode="auto">
            <a:xfrm>
              <a:off x="4963" y="2122"/>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6" name="Text Box 28"/>
            <p:cNvSpPr txBox="1">
              <a:spLocks noChangeArrowheads="1"/>
            </p:cNvSpPr>
            <p:nvPr/>
          </p:nvSpPr>
          <p:spPr bwMode="auto">
            <a:xfrm>
              <a:off x="4699" y="1958"/>
              <a:ext cx="546"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MemWrite</a:t>
              </a:r>
            </a:p>
          </p:txBody>
        </p:sp>
        <p:sp>
          <p:nvSpPr>
            <p:cNvPr id="12317" name="Line 29"/>
            <p:cNvSpPr>
              <a:spLocks noChangeShapeType="1"/>
            </p:cNvSpPr>
            <p:nvPr/>
          </p:nvSpPr>
          <p:spPr bwMode="auto">
            <a:xfrm>
              <a:off x="4963" y="3046"/>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8" name="Text Box 30"/>
            <p:cNvSpPr txBox="1">
              <a:spLocks noChangeArrowheads="1"/>
            </p:cNvSpPr>
            <p:nvPr/>
          </p:nvSpPr>
          <p:spPr bwMode="auto">
            <a:xfrm>
              <a:off x="4699" y="3155"/>
              <a:ext cx="552"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MemRead</a:t>
              </a:r>
            </a:p>
          </p:txBody>
        </p:sp>
        <p:sp>
          <p:nvSpPr>
            <p:cNvPr id="12319" name="Text Box 31"/>
            <p:cNvSpPr txBox="1">
              <a:spLocks noChangeArrowheads="1"/>
            </p:cNvSpPr>
            <p:nvPr/>
          </p:nvSpPr>
          <p:spPr bwMode="auto">
            <a:xfrm>
              <a:off x="5650" y="2238"/>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1</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0</a:t>
              </a:r>
            </a:p>
          </p:txBody>
        </p:sp>
        <p:sp>
          <p:nvSpPr>
            <p:cNvPr id="12320" name="AutoShape 32"/>
            <p:cNvSpPr>
              <a:spLocks noChangeArrowheads="1"/>
            </p:cNvSpPr>
            <p:nvPr/>
          </p:nvSpPr>
          <p:spPr bwMode="auto">
            <a:xfrm>
              <a:off x="5657" y="2230"/>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1" name="Text Box 33"/>
            <p:cNvSpPr txBox="1">
              <a:spLocks noChangeArrowheads="1"/>
            </p:cNvSpPr>
            <p:nvPr/>
          </p:nvSpPr>
          <p:spPr bwMode="auto">
            <a:xfrm>
              <a:off x="5438" y="1950"/>
              <a:ext cx="597"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MemToReg</a:t>
              </a:r>
            </a:p>
          </p:txBody>
        </p:sp>
        <p:sp>
          <p:nvSpPr>
            <p:cNvPr id="12322" name="Line 34"/>
            <p:cNvSpPr>
              <a:spLocks noChangeShapeType="1"/>
            </p:cNvSpPr>
            <p:nvPr/>
          </p:nvSpPr>
          <p:spPr bwMode="auto">
            <a:xfrm>
              <a:off x="5724" y="2122"/>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3" name="Line 35"/>
            <p:cNvSpPr>
              <a:spLocks noChangeShapeType="1"/>
            </p:cNvSpPr>
            <p:nvPr/>
          </p:nvSpPr>
          <p:spPr bwMode="auto">
            <a:xfrm flipV="1">
              <a:off x="3168" y="2557"/>
              <a:ext cx="0" cy="8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4" name="Line 36"/>
            <p:cNvSpPr>
              <a:spLocks noChangeShapeType="1"/>
            </p:cNvSpPr>
            <p:nvPr/>
          </p:nvSpPr>
          <p:spPr bwMode="auto">
            <a:xfrm>
              <a:off x="3062" y="2557"/>
              <a:ext cx="37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5" name="Line 37"/>
            <p:cNvSpPr>
              <a:spLocks noChangeShapeType="1"/>
            </p:cNvSpPr>
            <p:nvPr/>
          </p:nvSpPr>
          <p:spPr bwMode="auto">
            <a:xfrm flipV="1">
              <a:off x="4277" y="2883"/>
              <a:ext cx="0" cy="5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6" name="Line 38"/>
            <p:cNvSpPr>
              <a:spLocks noChangeShapeType="1"/>
            </p:cNvSpPr>
            <p:nvPr/>
          </p:nvSpPr>
          <p:spPr bwMode="auto">
            <a:xfrm flipH="1">
              <a:off x="3168" y="3427"/>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7" name="Line 39"/>
            <p:cNvSpPr>
              <a:spLocks noChangeShapeType="1"/>
            </p:cNvSpPr>
            <p:nvPr/>
          </p:nvSpPr>
          <p:spPr bwMode="auto">
            <a:xfrm>
              <a:off x="4277" y="2883"/>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8" name="AutoShape 40"/>
            <p:cNvSpPr>
              <a:spLocks noChangeArrowheads="1"/>
            </p:cNvSpPr>
            <p:nvPr/>
          </p:nvSpPr>
          <p:spPr bwMode="auto">
            <a:xfrm>
              <a:off x="3147" y="2527"/>
              <a:ext cx="53"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9" name="Text Box 41"/>
            <p:cNvSpPr txBox="1">
              <a:spLocks noChangeArrowheads="1"/>
            </p:cNvSpPr>
            <p:nvPr/>
          </p:nvSpPr>
          <p:spPr bwMode="auto">
            <a:xfrm>
              <a:off x="2684" y="3427"/>
              <a:ext cx="42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solidFill>
                    <a:srgbClr val="FF3300"/>
                  </a:solidFill>
                  <a:latin typeface="Arial" charset="0"/>
                </a:rPr>
                <a:t>Sign</a:t>
              </a:r>
            </a:p>
            <a:p>
              <a:pPr algn="ctr"/>
              <a:r>
                <a:rPr lang="en-US" sz="1000" b="1">
                  <a:solidFill>
                    <a:srgbClr val="FF3300"/>
                  </a:solidFill>
                  <a:latin typeface="Arial" charset="0"/>
                </a:rPr>
                <a:t>extend</a:t>
              </a:r>
            </a:p>
          </p:txBody>
        </p:sp>
        <p:sp>
          <p:nvSpPr>
            <p:cNvPr id="12330" name="Oval 42"/>
            <p:cNvSpPr>
              <a:spLocks noChangeArrowheads="1"/>
            </p:cNvSpPr>
            <p:nvPr/>
          </p:nvSpPr>
          <p:spPr bwMode="auto">
            <a:xfrm>
              <a:off x="2736" y="3318"/>
              <a:ext cx="317" cy="544"/>
            </a:xfrm>
            <a:prstGeom prst="ellipse">
              <a:avLst/>
            </a:prstGeom>
            <a:noFill/>
            <a:ln w="9525">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31" name="Line 43"/>
            <p:cNvSpPr>
              <a:spLocks noChangeShapeType="1"/>
            </p:cNvSpPr>
            <p:nvPr/>
          </p:nvSpPr>
          <p:spPr bwMode="auto">
            <a:xfrm>
              <a:off x="3062" y="2230"/>
              <a:ext cx="6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32" name="Line 44"/>
            <p:cNvSpPr>
              <a:spLocks noChangeShapeType="1"/>
            </p:cNvSpPr>
            <p:nvPr/>
          </p:nvSpPr>
          <p:spPr bwMode="auto">
            <a:xfrm>
              <a:off x="3274" y="2992"/>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33" name="Line 45"/>
            <p:cNvSpPr>
              <a:spLocks noChangeShapeType="1"/>
            </p:cNvSpPr>
            <p:nvPr/>
          </p:nvSpPr>
          <p:spPr bwMode="auto">
            <a:xfrm>
              <a:off x="3274" y="2992"/>
              <a:ext cx="0" cy="59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34" name="Line 46"/>
            <p:cNvSpPr>
              <a:spLocks noChangeShapeType="1"/>
            </p:cNvSpPr>
            <p:nvPr/>
          </p:nvSpPr>
          <p:spPr bwMode="auto">
            <a:xfrm flipH="1">
              <a:off x="3062" y="3590"/>
              <a:ext cx="2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35" name="Text Box 47"/>
            <p:cNvSpPr txBox="1">
              <a:spLocks noChangeArrowheads="1"/>
            </p:cNvSpPr>
            <p:nvPr/>
          </p:nvSpPr>
          <p:spPr bwMode="auto">
            <a:xfrm>
              <a:off x="3432" y="2456"/>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0</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1</a:t>
              </a:r>
            </a:p>
          </p:txBody>
        </p:sp>
        <p:sp>
          <p:nvSpPr>
            <p:cNvPr id="12336" name="AutoShape 48"/>
            <p:cNvSpPr>
              <a:spLocks noChangeArrowheads="1"/>
            </p:cNvSpPr>
            <p:nvPr/>
          </p:nvSpPr>
          <p:spPr bwMode="auto">
            <a:xfrm>
              <a:off x="3440" y="2448"/>
              <a:ext cx="158"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37" name="Line 49"/>
            <p:cNvSpPr>
              <a:spLocks noChangeShapeType="1"/>
            </p:cNvSpPr>
            <p:nvPr/>
          </p:nvSpPr>
          <p:spPr bwMode="auto">
            <a:xfrm>
              <a:off x="3522" y="3101"/>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38" name="Text Box 50"/>
            <p:cNvSpPr txBox="1">
              <a:spLocks noChangeArrowheads="1"/>
            </p:cNvSpPr>
            <p:nvPr/>
          </p:nvSpPr>
          <p:spPr bwMode="auto">
            <a:xfrm>
              <a:off x="3326" y="3210"/>
              <a:ext cx="44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ALUSrc</a:t>
              </a:r>
            </a:p>
          </p:txBody>
        </p:sp>
        <p:sp>
          <p:nvSpPr>
            <p:cNvPr id="12339" name="Line 51"/>
            <p:cNvSpPr>
              <a:spLocks noChangeShapeType="1"/>
            </p:cNvSpPr>
            <p:nvPr/>
          </p:nvSpPr>
          <p:spPr bwMode="auto">
            <a:xfrm>
              <a:off x="3749" y="2067"/>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2340" name="Line 52"/>
            <p:cNvSpPr>
              <a:spLocks noChangeShapeType="1"/>
            </p:cNvSpPr>
            <p:nvPr/>
          </p:nvSpPr>
          <p:spPr bwMode="auto">
            <a:xfrm>
              <a:off x="3749" y="2611"/>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2341" name="Line 53"/>
            <p:cNvSpPr>
              <a:spLocks noChangeShapeType="1"/>
            </p:cNvSpPr>
            <p:nvPr/>
          </p:nvSpPr>
          <p:spPr bwMode="auto">
            <a:xfrm>
              <a:off x="3749" y="2394"/>
              <a:ext cx="158" cy="1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2342" name="Line 54"/>
            <p:cNvSpPr>
              <a:spLocks noChangeShapeType="1"/>
            </p:cNvSpPr>
            <p:nvPr/>
          </p:nvSpPr>
          <p:spPr bwMode="auto">
            <a:xfrm flipV="1">
              <a:off x="3749" y="2502"/>
              <a:ext cx="158" cy="1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2343" name="Line 55"/>
            <p:cNvSpPr>
              <a:spLocks noChangeShapeType="1"/>
            </p:cNvSpPr>
            <p:nvPr/>
          </p:nvSpPr>
          <p:spPr bwMode="auto">
            <a:xfrm>
              <a:off x="3749" y="2067"/>
              <a:ext cx="528"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2344" name="Line 56"/>
            <p:cNvSpPr>
              <a:spLocks noChangeShapeType="1"/>
            </p:cNvSpPr>
            <p:nvPr/>
          </p:nvSpPr>
          <p:spPr bwMode="auto">
            <a:xfrm>
              <a:off x="4277" y="2339"/>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2345" name="Line 57"/>
            <p:cNvSpPr>
              <a:spLocks noChangeShapeType="1"/>
            </p:cNvSpPr>
            <p:nvPr/>
          </p:nvSpPr>
          <p:spPr bwMode="auto">
            <a:xfrm flipV="1">
              <a:off x="3749" y="2666"/>
              <a:ext cx="528"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2346" name="Text Box 58"/>
            <p:cNvSpPr txBox="1">
              <a:spLocks noChangeArrowheads="1"/>
            </p:cNvSpPr>
            <p:nvPr/>
          </p:nvSpPr>
          <p:spPr bwMode="auto">
            <a:xfrm>
              <a:off x="3883" y="2502"/>
              <a:ext cx="400"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Result</a:t>
              </a:r>
            </a:p>
          </p:txBody>
        </p:sp>
        <p:sp>
          <p:nvSpPr>
            <p:cNvPr id="12347" name="Text Box 59"/>
            <p:cNvSpPr txBox="1">
              <a:spLocks noChangeArrowheads="1"/>
            </p:cNvSpPr>
            <p:nvPr/>
          </p:nvSpPr>
          <p:spPr bwMode="auto">
            <a:xfrm>
              <a:off x="3943" y="2339"/>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Zero</a:t>
              </a:r>
            </a:p>
          </p:txBody>
        </p:sp>
        <p:sp>
          <p:nvSpPr>
            <p:cNvPr id="12348" name="Text Box 60"/>
            <p:cNvSpPr txBox="1">
              <a:spLocks noChangeArrowheads="1"/>
            </p:cNvSpPr>
            <p:nvPr/>
          </p:nvSpPr>
          <p:spPr bwMode="auto">
            <a:xfrm>
              <a:off x="3749" y="2230"/>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latin typeface="Arial" charset="0"/>
                </a:rPr>
                <a:t>ALU</a:t>
              </a:r>
            </a:p>
          </p:txBody>
        </p:sp>
        <p:sp>
          <p:nvSpPr>
            <p:cNvPr id="12349" name="Line 61"/>
            <p:cNvSpPr>
              <a:spLocks noChangeShapeType="1"/>
            </p:cNvSpPr>
            <p:nvPr/>
          </p:nvSpPr>
          <p:spPr bwMode="auto">
            <a:xfrm>
              <a:off x="4066" y="2774"/>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50" name="Text Box 62"/>
            <p:cNvSpPr txBox="1">
              <a:spLocks noChangeArrowheads="1"/>
            </p:cNvSpPr>
            <p:nvPr/>
          </p:nvSpPr>
          <p:spPr bwMode="auto">
            <a:xfrm>
              <a:off x="3854" y="2883"/>
              <a:ext cx="434"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ALUOp</a:t>
              </a:r>
            </a:p>
          </p:txBody>
        </p:sp>
        <p:sp>
          <p:nvSpPr>
            <p:cNvPr id="12351" name="Line 63"/>
            <p:cNvSpPr>
              <a:spLocks noChangeShapeType="1"/>
            </p:cNvSpPr>
            <p:nvPr/>
          </p:nvSpPr>
          <p:spPr bwMode="auto">
            <a:xfrm>
              <a:off x="1848" y="2774"/>
              <a:ext cx="2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52" name="Line 64"/>
            <p:cNvSpPr>
              <a:spLocks noChangeShapeType="1"/>
            </p:cNvSpPr>
            <p:nvPr/>
          </p:nvSpPr>
          <p:spPr bwMode="auto">
            <a:xfrm>
              <a:off x="1267" y="2176"/>
              <a:ext cx="0" cy="27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53" name="Line 65"/>
            <p:cNvSpPr>
              <a:spLocks noChangeShapeType="1"/>
            </p:cNvSpPr>
            <p:nvPr/>
          </p:nvSpPr>
          <p:spPr bwMode="auto">
            <a:xfrm>
              <a:off x="1267" y="3590"/>
              <a:ext cx="1479"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54" name="Text Box 66"/>
            <p:cNvSpPr txBox="1">
              <a:spLocks noChangeArrowheads="1"/>
            </p:cNvSpPr>
            <p:nvPr/>
          </p:nvSpPr>
          <p:spPr bwMode="auto">
            <a:xfrm>
              <a:off x="1267" y="3427"/>
              <a:ext cx="46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I [15 - 0]</a:t>
              </a:r>
            </a:p>
          </p:txBody>
        </p:sp>
        <p:sp>
          <p:nvSpPr>
            <p:cNvPr id="12355" name="Line 67"/>
            <p:cNvSpPr>
              <a:spLocks noChangeShapeType="1"/>
            </p:cNvSpPr>
            <p:nvPr/>
          </p:nvSpPr>
          <p:spPr bwMode="auto">
            <a:xfrm>
              <a:off x="1162" y="2176"/>
              <a:ext cx="95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56" name="Text Box 68"/>
            <p:cNvSpPr txBox="1">
              <a:spLocks noChangeArrowheads="1"/>
            </p:cNvSpPr>
            <p:nvPr/>
          </p:nvSpPr>
          <p:spPr bwMode="auto">
            <a:xfrm>
              <a:off x="1267" y="2013"/>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I [25 - 21]</a:t>
              </a:r>
            </a:p>
          </p:txBody>
        </p:sp>
        <p:sp>
          <p:nvSpPr>
            <p:cNvPr id="12357" name="AutoShape 69"/>
            <p:cNvSpPr>
              <a:spLocks noChangeArrowheads="1"/>
            </p:cNvSpPr>
            <p:nvPr/>
          </p:nvSpPr>
          <p:spPr bwMode="auto">
            <a:xfrm>
              <a:off x="1246" y="2149"/>
              <a:ext cx="53" cy="54"/>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58" name="Text Box 70"/>
            <p:cNvSpPr txBox="1">
              <a:spLocks noChangeArrowheads="1"/>
            </p:cNvSpPr>
            <p:nvPr/>
          </p:nvSpPr>
          <p:spPr bwMode="auto">
            <a:xfrm>
              <a:off x="1267" y="2285"/>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[20 - 16]</a:t>
              </a:r>
            </a:p>
          </p:txBody>
        </p:sp>
        <p:sp>
          <p:nvSpPr>
            <p:cNvPr id="12359" name="Line 71"/>
            <p:cNvSpPr>
              <a:spLocks noChangeShapeType="1"/>
            </p:cNvSpPr>
            <p:nvPr/>
          </p:nvSpPr>
          <p:spPr bwMode="auto">
            <a:xfrm>
              <a:off x="1267" y="2448"/>
              <a:ext cx="8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60" name="AutoShape 72"/>
            <p:cNvSpPr>
              <a:spLocks noChangeArrowheads="1"/>
            </p:cNvSpPr>
            <p:nvPr/>
          </p:nvSpPr>
          <p:spPr bwMode="auto">
            <a:xfrm>
              <a:off x="1245" y="2419"/>
              <a:ext cx="53" cy="54"/>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61" name="Line 73"/>
            <p:cNvSpPr>
              <a:spLocks noChangeShapeType="1"/>
            </p:cNvSpPr>
            <p:nvPr/>
          </p:nvSpPr>
          <p:spPr bwMode="auto">
            <a:xfrm>
              <a:off x="1267" y="3046"/>
              <a:ext cx="4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62" name="Text Box 74"/>
            <p:cNvSpPr txBox="1">
              <a:spLocks noChangeArrowheads="1"/>
            </p:cNvSpPr>
            <p:nvPr/>
          </p:nvSpPr>
          <p:spPr bwMode="auto">
            <a:xfrm>
              <a:off x="1252" y="2883"/>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[15 - 11]</a:t>
              </a:r>
            </a:p>
          </p:txBody>
        </p:sp>
        <p:sp>
          <p:nvSpPr>
            <p:cNvPr id="12363" name="AutoShape 75"/>
            <p:cNvSpPr>
              <a:spLocks noChangeArrowheads="1"/>
            </p:cNvSpPr>
            <p:nvPr/>
          </p:nvSpPr>
          <p:spPr bwMode="auto">
            <a:xfrm>
              <a:off x="1244" y="3020"/>
              <a:ext cx="53" cy="55"/>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64" name="Text Box 76"/>
            <p:cNvSpPr txBox="1">
              <a:spLocks noChangeArrowheads="1"/>
            </p:cNvSpPr>
            <p:nvPr/>
          </p:nvSpPr>
          <p:spPr bwMode="auto">
            <a:xfrm>
              <a:off x="1690" y="2510"/>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0</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1</a:t>
              </a:r>
            </a:p>
          </p:txBody>
        </p:sp>
        <p:sp>
          <p:nvSpPr>
            <p:cNvPr id="12365" name="AutoShape 77"/>
            <p:cNvSpPr>
              <a:spLocks noChangeArrowheads="1"/>
            </p:cNvSpPr>
            <p:nvPr/>
          </p:nvSpPr>
          <p:spPr bwMode="auto">
            <a:xfrm>
              <a:off x="1697" y="2502"/>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66" name="Line 78"/>
            <p:cNvSpPr>
              <a:spLocks noChangeShapeType="1"/>
            </p:cNvSpPr>
            <p:nvPr/>
          </p:nvSpPr>
          <p:spPr bwMode="auto">
            <a:xfrm>
              <a:off x="1772" y="3155"/>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67" name="Text Box 79"/>
            <p:cNvSpPr txBox="1">
              <a:spLocks noChangeArrowheads="1"/>
            </p:cNvSpPr>
            <p:nvPr/>
          </p:nvSpPr>
          <p:spPr bwMode="auto">
            <a:xfrm>
              <a:off x="1531" y="3264"/>
              <a:ext cx="44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RegDst</a:t>
              </a:r>
            </a:p>
          </p:txBody>
        </p:sp>
        <p:sp>
          <p:nvSpPr>
            <p:cNvPr id="12368" name="Text Box 80"/>
            <p:cNvSpPr txBox="1">
              <a:spLocks noChangeArrowheads="1"/>
            </p:cNvSpPr>
            <p:nvPr/>
          </p:nvSpPr>
          <p:spPr bwMode="auto">
            <a:xfrm>
              <a:off x="2112" y="2067"/>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Read</a:t>
              </a:r>
            </a:p>
            <a:p>
              <a:r>
                <a:rPr lang="en-US" sz="1000">
                  <a:solidFill>
                    <a:srgbClr val="FF3300"/>
                  </a:solidFill>
                  <a:latin typeface="Arial" charset="0"/>
                </a:rPr>
                <a:t>register 1</a:t>
              </a:r>
            </a:p>
          </p:txBody>
        </p:sp>
        <p:sp>
          <p:nvSpPr>
            <p:cNvPr id="12369" name="Text Box 81"/>
            <p:cNvSpPr txBox="1">
              <a:spLocks noChangeArrowheads="1"/>
            </p:cNvSpPr>
            <p:nvPr/>
          </p:nvSpPr>
          <p:spPr bwMode="auto">
            <a:xfrm>
              <a:off x="2123" y="2352"/>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Read</a:t>
              </a:r>
            </a:p>
            <a:p>
              <a:r>
                <a:rPr lang="en-US" sz="1000">
                  <a:solidFill>
                    <a:srgbClr val="FF3300"/>
                  </a:solidFill>
                  <a:latin typeface="Arial" charset="0"/>
                </a:rPr>
                <a:t>register 2</a:t>
              </a:r>
            </a:p>
          </p:txBody>
        </p:sp>
        <p:sp>
          <p:nvSpPr>
            <p:cNvPr id="12370" name="Text Box 82"/>
            <p:cNvSpPr txBox="1">
              <a:spLocks noChangeArrowheads="1"/>
            </p:cNvSpPr>
            <p:nvPr/>
          </p:nvSpPr>
          <p:spPr bwMode="auto">
            <a:xfrm>
              <a:off x="2123" y="2624"/>
              <a:ext cx="43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register</a:t>
              </a:r>
            </a:p>
          </p:txBody>
        </p:sp>
        <p:sp>
          <p:nvSpPr>
            <p:cNvPr id="12371" name="Text Box 83"/>
            <p:cNvSpPr txBox="1">
              <a:spLocks noChangeArrowheads="1"/>
            </p:cNvSpPr>
            <p:nvPr/>
          </p:nvSpPr>
          <p:spPr bwMode="auto">
            <a:xfrm>
              <a:off x="2123" y="2896"/>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2372" name="Text Box 84"/>
            <p:cNvSpPr txBox="1">
              <a:spLocks noChangeArrowheads="1"/>
            </p:cNvSpPr>
            <p:nvPr/>
          </p:nvSpPr>
          <p:spPr bwMode="auto">
            <a:xfrm>
              <a:off x="2671" y="2448"/>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solidFill>
                    <a:srgbClr val="FF3300"/>
                  </a:solidFill>
                  <a:latin typeface="Arial" charset="0"/>
                </a:rPr>
                <a:t>Read</a:t>
              </a:r>
            </a:p>
            <a:p>
              <a:pPr algn="r"/>
              <a:r>
                <a:rPr lang="en-US" sz="1000">
                  <a:solidFill>
                    <a:srgbClr val="FF3300"/>
                  </a:solidFill>
                  <a:latin typeface="Arial" charset="0"/>
                </a:rPr>
                <a:t>data 2</a:t>
              </a:r>
            </a:p>
          </p:txBody>
        </p:sp>
        <p:sp>
          <p:nvSpPr>
            <p:cNvPr id="12373" name="Text Box 85"/>
            <p:cNvSpPr txBox="1">
              <a:spLocks noChangeArrowheads="1"/>
            </p:cNvSpPr>
            <p:nvPr/>
          </p:nvSpPr>
          <p:spPr bwMode="auto">
            <a:xfrm>
              <a:off x="2682" y="2080"/>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solidFill>
                    <a:srgbClr val="FF3300"/>
                  </a:solidFill>
                  <a:latin typeface="Arial" charset="0"/>
                </a:rPr>
                <a:t>Read</a:t>
              </a:r>
            </a:p>
            <a:p>
              <a:pPr algn="r"/>
              <a:r>
                <a:rPr lang="en-US" sz="1000">
                  <a:solidFill>
                    <a:srgbClr val="FF3300"/>
                  </a:solidFill>
                  <a:latin typeface="Arial" charset="0"/>
                </a:rPr>
                <a:t>data 1</a:t>
              </a:r>
            </a:p>
          </p:txBody>
        </p:sp>
        <p:sp>
          <p:nvSpPr>
            <p:cNvPr id="12374" name="Text Box 86"/>
            <p:cNvSpPr txBox="1">
              <a:spLocks noChangeArrowheads="1"/>
            </p:cNvSpPr>
            <p:nvPr/>
          </p:nvSpPr>
          <p:spPr bwMode="auto">
            <a:xfrm>
              <a:off x="2534" y="2829"/>
              <a:ext cx="54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solidFill>
                    <a:srgbClr val="FF3300"/>
                  </a:solidFill>
                  <a:latin typeface="Arial" charset="0"/>
                </a:rPr>
                <a:t>Registers</a:t>
              </a:r>
            </a:p>
          </p:txBody>
        </p:sp>
        <p:sp>
          <p:nvSpPr>
            <p:cNvPr id="12375" name="Rectangle 87"/>
            <p:cNvSpPr>
              <a:spLocks noChangeArrowheads="1"/>
            </p:cNvSpPr>
            <p:nvPr/>
          </p:nvSpPr>
          <p:spPr bwMode="auto">
            <a:xfrm>
              <a:off x="2123" y="2080"/>
              <a:ext cx="939" cy="1088"/>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76" name="Line 88"/>
            <p:cNvSpPr>
              <a:spLocks noChangeShapeType="1"/>
            </p:cNvSpPr>
            <p:nvPr/>
          </p:nvSpPr>
          <p:spPr bwMode="auto">
            <a:xfrm>
              <a:off x="2587" y="1958"/>
              <a:ext cx="0" cy="10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77" name="Text Box 89"/>
            <p:cNvSpPr txBox="1">
              <a:spLocks noChangeArrowheads="1"/>
            </p:cNvSpPr>
            <p:nvPr/>
          </p:nvSpPr>
          <p:spPr bwMode="auto">
            <a:xfrm>
              <a:off x="2376" y="1795"/>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RegWrite</a:t>
              </a:r>
              <a:endParaRPr lang="en-US" sz="1000">
                <a:solidFill>
                  <a:srgbClr val="0000FF"/>
                </a:solidFill>
                <a:latin typeface="Arial" charset="0"/>
              </a:endParaRPr>
            </a:p>
          </p:txBody>
        </p:sp>
        <p:sp>
          <p:nvSpPr>
            <p:cNvPr id="12378" name="Line 90"/>
            <p:cNvSpPr>
              <a:spLocks noChangeShapeType="1"/>
            </p:cNvSpPr>
            <p:nvPr/>
          </p:nvSpPr>
          <p:spPr bwMode="auto">
            <a:xfrm>
              <a:off x="3590" y="2774"/>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79" name="Line 91"/>
            <p:cNvSpPr>
              <a:spLocks noChangeShapeType="1"/>
            </p:cNvSpPr>
            <p:nvPr/>
          </p:nvSpPr>
          <p:spPr bwMode="auto">
            <a:xfrm flipV="1">
              <a:off x="1542" y="2458"/>
              <a:ext cx="0" cy="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80" name="AutoShape 92"/>
            <p:cNvSpPr>
              <a:spLocks noChangeArrowheads="1"/>
            </p:cNvSpPr>
            <p:nvPr/>
          </p:nvSpPr>
          <p:spPr bwMode="auto">
            <a:xfrm>
              <a:off x="1524" y="2432"/>
              <a:ext cx="52"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81" name="Line 93"/>
            <p:cNvSpPr>
              <a:spLocks noChangeShapeType="1"/>
            </p:cNvSpPr>
            <p:nvPr/>
          </p:nvSpPr>
          <p:spPr bwMode="auto">
            <a:xfrm>
              <a:off x="1542" y="2621"/>
              <a:ext cx="1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2382" name="Rectangle 94"/>
          <p:cNvSpPr>
            <a:spLocks noGrp="1" noChangeArrowheads="1"/>
          </p:cNvSpPr>
          <p:nvPr>
            <p:ph type="body" idx="1"/>
          </p:nvPr>
        </p:nvSpPr>
        <p:spPr/>
        <p:txBody>
          <a:bodyPr>
            <a:normAutofit/>
          </a:bodyPr>
          <a:lstStyle/>
          <a:p>
            <a:pPr marL="307718" indent="-307718" defTabSz="820583"/>
            <a:r>
              <a:rPr lang="en-US" sz="2400" dirty="0" smtClean="0"/>
              <a:t>Decode instruction fields, read registers to obtain operands, sign extend offset field, and (not shown) send opcode field to inputs of Boolean control logic circuit to generate all “blue” control signals</a:t>
            </a:r>
            <a:endParaRPr lang="en-US" sz="2400"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17</a:t>
            </a:fld>
            <a:endParaRPr lang="en-US"/>
          </a:p>
        </p:txBody>
      </p:sp>
    </p:spTree>
    <p:extLst>
      <p:ext uri="{BB962C8B-B14F-4D97-AF65-F5344CB8AC3E}">
        <p14:creationId xmlns:p14="http://schemas.microsoft.com/office/powerpoint/2010/main" val="147272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488950" y="101600"/>
            <a:ext cx="8229600" cy="742950"/>
          </a:xfrm>
        </p:spPr>
        <p:txBody>
          <a:bodyPr/>
          <a:lstStyle/>
          <a:p>
            <a:pPr defTabSz="820583"/>
            <a:r>
              <a:rPr lang="en-US" dirty="0" smtClean="0"/>
              <a:t>Step 3:  Execute </a:t>
            </a:r>
            <a:r>
              <a:rPr lang="en-US" dirty="0"/>
              <a:t>(EX)</a:t>
            </a:r>
          </a:p>
        </p:txBody>
      </p:sp>
      <p:grpSp>
        <p:nvGrpSpPr>
          <p:cNvPr id="13408" name="Group 96"/>
          <p:cNvGrpSpPr>
            <a:grpSpLocks/>
          </p:cNvGrpSpPr>
          <p:nvPr/>
        </p:nvGrpSpPr>
        <p:grpSpPr bwMode="auto">
          <a:xfrm>
            <a:off x="484909" y="3089754"/>
            <a:ext cx="8252114" cy="3048000"/>
            <a:chOff x="317" y="1795"/>
            <a:chExt cx="5718" cy="2176"/>
          </a:xfrm>
        </p:grpSpPr>
        <p:sp>
          <p:nvSpPr>
            <p:cNvPr id="13314" name="Line 2"/>
            <p:cNvSpPr>
              <a:spLocks noChangeShapeType="1"/>
            </p:cNvSpPr>
            <p:nvPr/>
          </p:nvSpPr>
          <p:spPr bwMode="auto">
            <a:xfrm>
              <a:off x="3274" y="2992"/>
              <a:ext cx="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5" name="Line 3"/>
            <p:cNvSpPr>
              <a:spLocks noChangeShapeType="1"/>
            </p:cNvSpPr>
            <p:nvPr/>
          </p:nvSpPr>
          <p:spPr bwMode="auto">
            <a:xfrm>
              <a:off x="1267" y="2448"/>
              <a:ext cx="0" cy="11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7" name="Text Box 5"/>
            <p:cNvSpPr txBox="1">
              <a:spLocks noChangeArrowheads="1"/>
            </p:cNvSpPr>
            <p:nvPr/>
          </p:nvSpPr>
          <p:spPr bwMode="auto">
            <a:xfrm>
              <a:off x="317" y="2013"/>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address</a:t>
              </a:r>
            </a:p>
          </p:txBody>
        </p:sp>
        <p:sp>
          <p:nvSpPr>
            <p:cNvPr id="13318" name="Text Box 6"/>
            <p:cNvSpPr txBox="1">
              <a:spLocks noChangeArrowheads="1"/>
            </p:cNvSpPr>
            <p:nvPr/>
          </p:nvSpPr>
          <p:spPr bwMode="auto">
            <a:xfrm>
              <a:off x="465" y="2394"/>
              <a:ext cx="602"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13319" name="Text Box 7"/>
            <p:cNvSpPr txBox="1">
              <a:spLocks noChangeArrowheads="1"/>
            </p:cNvSpPr>
            <p:nvPr/>
          </p:nvSpPr>
          <p:spPr bwMode="auto">
            <a:xfrm>
              <a:off x="609" y="2013"/>
              <a:ext cx="556"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Instruction</a:t>
              </a:r>
            </a:p>
            <a:p>
              <a:pPr algn="r"/>
              <a:r>
                <a:rPr lang="en-US" sz="1000">
                  <a:latin typeface="Arial" charset="0"/>
                </a:rPr>
                <a:t>[31-0]</a:t>
              </a:r>
            </a:p>
          </p:txBody>
        </p:sp>
        <p:sp>
          <p:nvSpPr>
            <p:cNvPr id="13320" name="Rectangle 8"/>
            <p:cNvSpPr>
              <a:spLocks noChangeArrowheads="1"/>
            </p:cNvSpPr>
            <p:nvPr/>
          </p:nvSpPr>
          <p:spPr bwMode="auto">
            <a:xfrm>
              <a:off x="317" y="2013"/>
              <a:ext cx="845"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1" name="Line 9"/>
            <p:cNvSpPr>
              <a:spLocks noChangeShapeType="1"/>
            </p:cNvSpPr>
            <p:nvPr/>
          </p:nvSpPr>
          <p:spPr bwMode="auto">
            <a:xfrm>
              <a:off x="5386" y="2339"/>
              <a:ext cx="26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2" name="Line 10"/>
            <p:cNvSpPr>
              <a:spLocks noChangeShapeType="1"/>
            </p:cNvSpPr>
            <p:nvPr/>
          </p:nvSpPr>
          <p:spPr bwMode="auto">
            <a:xfrm>
              <a:off x="4277" y="2611"/>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3" name="Line 11"/>
            <p:cNvSpPr>
              <a:spLocks noChangeShapeType="1"/>
            </p:cNvSpPr>
            <p:nvPr/>
          </p:nvSpPr>
          <p:spPr bwMode="auto">
            <a:xfrm>
              <a:off x="4382" y="2339"/>
              <a:ext cx="2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4" name="Line 12"/>
            <p:cNvSpPr>
              <a:spLocks noChangeShapeType="1"/>
            </p:cNvSpPr>
            <p:nvPr/>
          </p:nvSpPr>
          <p:spPr bwMode="auto">
            <a:xfrm>
              <a:off x="5491" y="2774"/>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5" name="Line 13"/>
            <p:cNvSpPr>
              <a:spLocks noChangeShapeType="1"/>
            </p:cNvSpPr>
            <p:nvPr/>
          </p:nvSpPr>
          <p:spPr bwMode="auto">
            <a:xfrm>
              <a:off x="4382" y="2339"/>
              <a:ext cx="0" cy="10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6" name="Line 14"/>
            <p:cNvSpPr>
              <a:spLocks noChangeShapeType="1"/>
            </p:cNvSpPr>
            <p:nvPr/>
          </p:nvSpPr>
          <p:spPr bwMode="auto">
            <a:xfrm>
              <a:off x="4382" y="3427"/>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7" name="Line 15"/>
            <p:cNvSpPr>
              <a:spLocks noChangeShapeType="1"/>
            </p:cNvSpPr>
            <p:nvPr/>
          </p:nvSpPr>
          <p:spPr bwMode="auto">
            <a:xfrm flipV="1">
              <a:off x="5491" y="2774"/>
              <a:ext cx="0" cy="6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8" name="AutoShape 16"/>
            <p:cNvSpPr>
              <a:spLocks noChangeArrowheads="1"/>
            </p:cNvSpPr>
            <p:nvPr/>
          </p:nvSpPr>
          <p:spPr bwMode="auto">
            <a:xfrm>
              <a:off x="4353" y="2584"/>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9" name="Line 17"/>
            <p:cNvSpPr>
              <a:spLocks noChangeShapeType="1"/>
            </p:cNvSpPr>
            <p:nvPr/>
          </p:nvSpPr>
          <p:spPr bwMode="auto">
            <a:xfrm>
              <a:off x="5808" y="2557"/>
              <a:ext cx="15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30" name="Line 18"/>
            <p:cNvSpPr>
              <a:spLocks noChangeShapeType="1"/>
            </p:cNvSpPr>
            <p:nvPr/>
          </p:nvSpPr>
          <p:spPr bwMode="auto">
            <a:xfrm>
              <a:off x="5966" y="2557"/>
              <a:ext cx="0" cy="141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31" name="Line 19"/>
            <p:cNvSpPr>
              <a:spLocks noChangeShapeType="1"/>
            </p:cNvSpPr>
            <p:nvPr/>
          </p:nvSpPr>
          <p:spPr bwMode="auto">
            <a:xfrm flipH="1">
              <a:off x="1954" y="3971"/>
              <a:ext cx="40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32" name="Line 20"/>
            <p:cNvSpPr>
              <a:spLocks noChangeShapeType="1"/>
            </p:cNvSpPr>
            <p:nvPr/>
          </p:nvSpPr>
          <p:spPr bwMode="auto">
            <a:xfrm flipV="1">
              <a:off x="1954" y="2992"/>
              <a:ext cx="0" cy="97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33" name="Line 21"/>
            <p:cNvSpPr>
              <a:spLocks noChangeShapeType="1"/>
            </p:cNvSpPr>
            <p:nvPr/>
          </p:nvSpPr>
          <p:spPr bwMode="auto">
            <a:xfrm>
              <a:off x="1954" y="2992"/>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34" name="Text Box 22"/>
            <p:cNvSpPr txBox="1">
              <a:spLocks noChangeArrowheads="1"/>
            </p:cNvSpPr>
            <p:nvPr/>
          </p:nvSpPr>
          <p:spPr bwMode="auto">
            <a:xfrm>
              <a:off x="4594" y="2230"/>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address</a:t>
              </a:r>
            </a:p>
          </p:txBody>
        </p:sp>
        <p:sp>
          <p:nvSpPr>
            <p:cNvPr id="13335" name="Text Box 23"/>
            <p:cNvSpPr txBox="1">
              <a:spLocks noChangeArrowheads="1"/>
            </p:cNvSpPr>
            <p:nvPr/>
          </p:nvSpPr>
          <p:spPr bwMode="auto">
            <a:xfrm>
              <a:off x="4594" y="2502"/>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address</a:t>
              </a:r>
            </a:p>
          </p:txBody>
        </p:sp>
        <p:sp>
          <p:nvSpPr>
            <p:cNvPr id="13336" name="Text Box 24"/>
            <p:cNvSpPr txBox="1">
              <a:spLocks noChangeArrowheads="1"/>
            </p:cNvSpPr>
            <p:nvPr/>
          </p:nvSpPr>
          <p:spPr bwMode="auto">
            <a:xfrm>
              <a:off x="4594" y="2774"/>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3337" name="Text Box 25"/>
            <p:cNvSpPr txBox="1">
              <a:spLocks noChangeArrowheads="1"/>
            </p:cNvSpPr>
            <p:nvPr/>
          </p:nvSpPr>
          <p:spPr bwMode="auto">
            <a:xfrm>
              <a:off x="4901" y="2720"/>
              <a:ext cx="48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Data</a:t>
              </a:r>
            </a:p>
            <a:p>
              <a:pPr algn="ctr"/>
              <a:r>
                <a:rPr lang="en-US" sz="1000" b="1">
                  <a:latin typeface="Arial" charset="0"/>
                </a:rPr>
                <a:t>memory</a:t>
              </a:r>
            </a:p>
          </p:txBody>
        </p:sp>
        <p:sp>
          <p:nvSpPr>
            <p:cNvPr id="13338" name="Text Box 26"/>
            <p:cNvSpPr txBox="1">
              <a:spLocks noChangeArrowheads="1"/>
            </p:cNvSpPr>
            <p:nvPr/>
          </p:nvSpPr>
          <p:spPr bwMode="auto">
            <a:xfrm>
              <a:off x="5045" y="2230"/>
              <a:ext cx="360"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a:t>
              </a:r>
            </a:p>
          </p:txBody>
        </p:sp>
        <p:sp>
          <p:nvSpPr>
            <p:cNvPr id="13339" name="Rectangle 27"/>
            <p:cNvSpPr>
              <a:spLocks noChangeArrowheads="1"/>
            </p:cNvSpPr>
            <p:nvPr/>
          </p:nvSpPr>
          <p:spPr bwMode="auto">
            <a:xfrm>
              <a:off x="4594" y="2230"/>
              <a:ext cx="792"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40" name="Line 28"/>
            <p:cNvSpPr>
              <a:spLocks noChangeShapeType="1"/>
            </p:cNvSpPr>
            <p:nvPr/>
          </p:nvSpPr>
          <p:spPr bwMode="auto">
            <a:xfrm>
              <a:off x="4963" y="2122"/>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41" name="Text Box 29"/>
            <p:cNvSpPr txBox="1">
              <a:spLocks noChangeArrowheads="1"/>
            </p:cNvSpPr>
            <p:nvPr/>
          </p:nvSpPr>
          <p:spPr bwMode="auto">
            <a:xfrm>
              <a:off x="4699" y="1958"/>
              <a:ext cx="546"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MemWrite</a:t>
              </a:r>
            </a:p>
          </p:txBody>
        </p:sp>
        <p:sp>
          <p:nvSpPr>
            <p:cNvPr id="13342" name="Line 30"/>
            <p:cNvSpPr>
              <a:spLocks noChangeShapeType="1"/>
            </p:cNvSpPr>
            <p:nvPr/>
          </p:nvSpPr>
          <p:spPr bwMode="auto">
            <a:xfrm>
              <a:off x="4963" y="3046"/>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43" name="Text Box 31"/>
            <p:cNvSpPr txBox="1">
              <a:spLocks noChangeArrowheads="1"/>
            </p:cNvSpPr>
            <p:nvPr/>
          </p:nvSpPr>
          <p:spPr bwMode="auto">
            <a:xfrm>
              <a:off x="4699" y="3155"/>
              <a:ext cx="552"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MemRead</a:t>
              </a:r>
            </a:p>
          </p:txBody>
        </p:sp>
        <p:sp>
          <p:nvSpPr>
            <p:cNvPr id="13344" name="Text Box 32"/>
            <p:cNvSpPr txBox="1">
              <a:spLocks noChangeArrowheads="1"/>
            </p:cNvSpPr>
            <p:nvPr/>
          </p:nvSpPr>
          <p:spPr bwMode="auto">
            <a:xfrm>
              <a:off x="5650" y="2238"/>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1</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0</a:t>
              </a:r>
            </a:p>
          </p:txBody>
        </p:sp>
        <p:sp>
          <p:nvSpPr>
            <p:cNvPr id="13345" name="AutoShape 33"/>
            <p:cNvSpPr>
              <a:spLocks noChangeArrowheads="1"/>
            </p:cNvSpPr>
            <p:nvPr/>
          </p:nvSpPr>
          <p:spPr bwMode="auto">
            <a:xfrm>
              <a:off x="5657" y="2230"/>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46" name="Text Box 34"/>
            <p:cNvSpPr txBox="1">
              <a:spLocks noChangeArrowheads="1"/>
            </p:cNvSpPr>
            <p:nvPr/>
          </p:nvSpPr>
          <p:spPr bwMode="auto">
            <a:xfrm>
              <a:off x="5438" y="1950"/>
              <a:ext cx="597"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MemToReg</a:t>
              </a:r>
            </a:p>
          </p:txBody>
        </p:sp>
        <p:sp>
          <p:nvSpPr>
            <p:cNvPr id="13347" name="Line 35"/>
            <p:cNvSpPr>
              <a:spLocks noChangeShapeType="1"/>
            </p:cNvSpPr>
            <p:nvPr/>
          </p:nvSpPr>
          <p:spPr bwMode="auto">
            <a:xfrm>
              <a:off x="5724" y="2122"/>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48" name="Line 36"/>
            <p:cNvSpPr>
              <a:spLocks noChangeShapeType="1"/>
            </p:cNvSpPr>
            <p:nvPr/>
          </p:nvSpPr>
          <p:spPr bwMode="auto">
            <a:xfrm flipV="1">
              <a:off x="3168" y="2557"/>
              <a:ext cx="0" cy="8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49" name="Line 37"/>
            <p:cNvSpPr>
              <a:spLocks noChangeShapeType="1"/>
            </p:cNvSpPr>
            <p:nvPr/>
          </p:nvSpPr>
          <p:spPr bwMode="auto">
            <a:xfrm>
              <a:off x="3062" y="2557"/>
              <a:ext cx="37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50" name="Line 38"/>
            <p:cNvSpPr>
              <a:spLocks noChangeShapeType="1"/>
            </p:cNvSpPr>
            <p:nvPr/>
          </p:nvSpPr>
          <p:spPr bwMode="auto">
            <a:xfrm flipV="1">
              <a:off x="4277" y="2883"/>
              <a:ext cx="0" cy="5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51" name="Line 39"/>
            <p:cNvSpPr>
              <a:spLocks noChangeShapeType="1"/>
            </p:cNvSpPr>
            <p:nvPr/>
          </p:nvSpPr>
          <p:spPr bwMode="auto">
            <a:xfrm flipH="1">
              <a:off x="3168" y="3427"/>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52" name="Line 40"/>
            <p:cNvSpPr>
              <a:spLocks noChangeShapeType="1"/>
            </p:cNvSpPr>
            <p:nvPr/>
          </p:nvSpPr>
          <p:spPr bwMode="auto">
            <a:xfrm>
              <a:off x="4277" y="2883"/>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53" name="AutoShape 41"/>
            <p:cNvSpPr>
              <a:spLocks noChangeArrowheads="1"/>
            </p:cNvSpPr>
            <p:nvPr/>
          </p:nvSpPr>
          <p:spPr bwMode="auto">
            <a:xfrm>
              <a:off x="3147" y="2527"/>
              <a:ext cx="53"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54" name="Text Box 42"/>
            <p:cNvSpPr txBox="1">
              <a:spLocks noChangeArrowheads="1"/>
            </p:cNvSpPr>
            <p:nvPr/>
          </p:nvSpPr>
          <p:spPr bwMode="auto">
            <a:xfrm>
              <a:off x="2684" y="3427"/>
              <a:ext cx="42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Sign</a:t>
              </a:r>
            </a:p>
            <a:p>
              <a:pPr algn="ctr"/>
              <a:r>
                <a:rPr lang="en-US" sz="1000" b="1">
                  <a:latin typeface="Arial" charset="0"/>
                </a:rPr>
                <a:t>extend</a:t>
              </a:r>
            </a:p>
          </p:txBody>
        </p:sp>
        <p:sp>
          <p:nvSpPr>
            <p:cNvPr id="13355" name="Oval 43"/>
            <p:cNvSpPr>
              <a:spLocks noChangeArrowheads="1"/>
            </p:cNvSpPr>
            <p:nvPr/>
          </p:nvSpPr>
          <p:spPr bwMode="auto">
            <a:xfrm>
              <a:off x="2736" y="3318"/>
              <a:ext cx="317" cy="544"/>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56" name="Line 44"/>
            <p:cNvSpPr>
              <a:spLocks noChangeShapeType="1"/>
            </p:cNvSpPr>
            <p:nvPr/>
          </p:nvSpPr>
          <p:spPr bwMode="auto">
            <a:xfrm>
              <a:off x="3062" y="2230"/>
              <a:ext cx="68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57" name="Line 45"/>
            <p:cNvSpPr>
              <a:spLocks noChangeShapeType="1"/>
            </p:cNvSpPr>
            <p:nvPr/>
          </p:nvSpPr>
          <p:spPr bwMode="auto">
            <a:xfrm>
              <a:off x="3274" y="2992"/>
              <a:ext cx="158"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58" name="Line 46"/>
            <p:cNvSpPr>
              <a:spLocks noChangeShapeType="1"/>
            </p:cNvSpPr>
            <p:nvPr/>
          </p:nvSpPr>
          <p:spPr bwMode="auto">
            <a:xfrm>
              <a:off x="3274" y="2992"/>
              <a:ext cx="0" cy="59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59" name="Line 47"/>
            <p:cNvSpPr>
              <a:spLocks noChangeShapeType="1"/>
            </p:cNvSpPr>
            <p:nvPr/>
          </p:nvSpPr>
          <p:spPr bwMode="auto">
            <a:xfrm flipH="1">
              <a:off x="3062" y="3590"/>
              <a:ext cx="212"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60" name="Text Box 48"/>
            <p:cNvSpPr txBox="1">
              <a:spLocks noChangeArrowheads="1"/>
            </p:cNvSpPr>
            <p:nvPr/>
          </p:nvSpPr>
          <p:spPr bwMode="auto">
            <a:xfrm>
              <a:off x="3432" y="2456"/>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0</a:t>
              </a:r>
            </a:p>
            <a:p>
              <a:pPr>
                <a:spcBef>
                  <a:spcPct val="30000"/>
                </a:spcBef>
              </a:pPr>
              <a:r>
                <a:rPr lang="en-US" sz="1000" b="1">
                  <a:solidFill>
                    <a:srgbClr val="FF3300"/>
                  </a:solidFill>
                  <a:latin typeface="Arial" charset="0"/>
                </a:rPr>
                <a:t>M</a:t>
              </a:r>
            </a:p>
            <a:p>
              <a:pPr>
                <a:lnSpc>
                  <a:spcPct val="90000"/>
                </a:lnSpc>
              </a:pPr>
              <a:r>
                <a:rPr lang="en-US" sz="1000" b="1">
                  <a:solidFill>
                    <a:srgbClr val="FF3300"/>
                  </a:solidFill>
                  <a:latin typeface="Arial" charset="0"/>
                </a:rPr>
                <a:t>u</a:t>
              </a:r>
            </a:p>
            <a:p>
              <a:pPr>
                <a:lnSpc>
                  <a:spcPct val="90000"/>
                </a:lnSpc>
              </a:pPr>
              <a:r>
                <a:rPr lang="en-US" sz="1000" b="1">
                  <a:solidFill>
                    <a:srgbClr val="FF3300"/>
                  </a:solidFill>
                  <a:latin typeface="Arial" charset="0"/>
                </a:rPr>
                <a:t>x</a:t>
              </a:r>
            </a:p>
            <a:p>
              <a:pPr>
                <a:spcBef>
                  <a:spcPct val="30000"/>
                </a:spcBef>
              </a:pPr>
              <a:r>
                <a:rPr lang="en-US" sz="1000">
                  <a:solidFill>
                    <a:srgbClr val="FF3300"/>
                  </a:solidFill>
                  <a:latin typeface="Arial" charset="0"/>
                </a:rPr>
                <a:t>1</a:t>
              </a:r>
            </a:p>
          </p:txBody>
        </p:sp>
        <p:sp>
          <p:nvSpPr>
            <p:cNvPr id="13361" name="AutoShape 49"/>
            <p:cNvSpPr>
              <a:spLocks noChangeArrowheads="1"/>
            </p:cNvSpPr>
            <p:nvPr/>
          </p:nvSpPr>
          <p:spPr bwMode="auto">
            <a:xfrm>
              <a:off x="3440" y="2448"/>
              <a:ext cx="158" cy="653"/>
            </a:xfrm>
            <a:prstGeom prst="roundRect">
              <a:avLst>
                <a:gd name="adj" fmla="val 50000"/>
              </a:avLst>
            </a:prstGeom>
            <a:noFill/>
            <a:ln w="9525">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62" name="Line 50"/>
            <p:cNvSpPr>
              <a:spLocks noChangeShapeType="1"/>
            </p:cNvSpPr>
            <p:nvPr/>
          </p:nvSpPr>
          <p:spPr bwMode="auto">
            <a:xfrm>
              <a:off x="3522" y="3101"/>
              <a:ext cx="0" cy="109"/>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63" name="Text Box 51"/>
            <p:cNvSpPr txBox="1">
              <a:spLocks noChangeArrowheads="1"/>
            </p:cNvSpPr>
            <p:nvPr/>
          </p:nvSpPr>
          <p:spPr bwMode="auto">
            <a:xfrm>
              <a:off x="3326" y="3210"/>
              <a:ext cx="44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ALUSrc</a:t>
              </a:r>
            </a:p>
          </p:txBody>
        </p:sp>
        <p:sp>
          <p:nvSpPr>
            <p:cNvPr id="13364" name="Line 52"/>
            <p:cNvSpPr>
              <a:spLocks noChangeShapeType="1"/>
            </p:cNvSpPr>
            <p:nvPr/>
          </p:nvSpPr>
          <p:spPr bwMode="auto">
            <a:xfrm>
              <a:off x="3749" y="2067"/>
              <a:ext cx="0" cy="327"/>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3365" name="Line 53"/>
            <p:cNvSpPr>
              <a:spLocks noChangeShapeType="1"/>
            </p:cNvSpPr>
            <p:nvPr/>
          </p:nvSpPr>
          <p:spPr bwMode="auto">
            <a:xfrm>
              <a:off x="3749" y="2611"/>
              <a:ext cx="0" cy="327"/>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3366" name="Line 54"/>
            <p:cNvSpPr>
              <a:spLocks noChangeShapeType="1"/>
            </p:cNvSpPr>
            <p:nvPr/>
          </p:nvSpPr>
          <p:spPr bwMode="auto">
            <a:xfrm>
              <a:off x="3749" y="2394"/>
              <a:ext cx="158" cy="108"/>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3367" name="Line 55"/>
            <p:cNvSpPr>
              <a:spLocks noChangeShapeType="1"/>
            </p:cNvSpPr>
            <p:nvPr/>
          </p:nvSpPr>
          <p:spPr bwMode="auto">
            <a:xfrm flipV="1">
              <a:off x="3749" y="2502"/>
              <a:ext cx="158" cy="109"/>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3368" name="Line 56"/>
            <p:cNvSpPr>
              <a:spLocks noChangeShapeType="1"/>
            </p:cNvSpPr>
            <p:nvPr/>
          </p:nvSpPr>
          <p:spPr bwMode="auto">
            <a:xfrm>
              <a:off x="3749" y="2067"/>
              <a:ext cx="528" cy="27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3369" name="Line 57"/>
            <p:cNvSpPr>
              <a:spLocks noChangeShapeType="1"/>
            </p:cNvSpPr>
            <p:nvPr/>
          </p:nvSpPr>
          <p:spPr bwMode="auto">
            <a:xfrm>
              <a:off x="4277" y="2339"/>
              <a:ext cx="0" cy="327"/>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3370" name="Line 58"/>
            <p:cNvSpPr>
              <a:spLocks noChangeShapeType="1"/>
            </p:cNvSpPr>
            <p:nvPr/>
          </p:nvSpPr>
          <p:spPr bwMode="auto">
            <a:xfrm flipV="1">
              <a:off x="3749" y="2666"/>
              <a:ext cx="528" cy="27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3371" name="Text Box 59"/>
            <p:cNvSpPr txBox="1">
              <a:spLocks noChangeArrowheads="1"/>
            </p:cNvSpPr>
            <p:nvPr/>
          </p:nvSpPr>
          <p:spPr bwMode="auto">
            <a:xfrm>
              <a:off x="3883" y="2502"/>
              <a:ext cx="400"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solidFill>
                    <a:srgbClr val="FF3300"/>
                  </a:solidFill>
                  <a:latin typeface="Arial" charset="0"/>
                </a:rPr>
                <a:t>Result</a:t>
              </a:r>
            </a:p>
          </p:txBody>
        </p:sp>
        <p:sp>
          <p:nvSpPr>
            <p:cNvPr id="13372" name="Text Box 60"/>
            <p:cNvSpPr txBox="1">
              <a:spLocks noChangeArrowheads="1"/>
            </p:cNvSpPr>
            <p:nvPr/>
          </p:nvSpPr>
          <p:spPr bwMode="auto">
            <a:xfrm>
              <a:off x="3943" y="2339"/>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solidFill>
                    <a:srgbClr val="FF3300"/>
                  </a:solidFill>
                  <a:latin typeface="Arial" charset="0"/>
                </a:rPr>
                <a:t>Zero</a:t>
              </a:r>
            </a:p>
          </p:txBody>
        </p:sp>
        <p:sp>
          <p:nvSpPr>
            <p:cNvPr id="13373" name="Text Box 61"/>
            <p:cNvSpPr txBox="1">
              <a:spLocks noChangeArrowheads="1"/>
            </p:cNvSpPr>
            <p:nvPr/>
          </p:nvSpPr>
          <p:spPr bwMode="auto">
            <a:xfrm>
              <a:off x="3749" y="2230"/>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solidFill>
                    <a:srgbClr val="FF3300"/>
                  </a:solidFill>
                  <a:latin typeface="Arial" charset="0"/>
                </a:rPr>
                <a:t>ALU</a:t>
              </a:r>
            </a:p>
          </p:txBody>
        </p:sp>
        <p:sp>
          <p:nvSpPr>
            <p:cNvPr id="13374" name="Line 62"/>
            <p:cNvSpPr>
              <a:spLocks noChangeShapeType="1"/>
            </p:cNvSpPr>
            <p:nvPr/>
          </p:nvSpPr>
          <p:spPr bwMode="auto">
            <a:xfrm>
              <a:off x="4066" y="2774"/>
              <a:ext cx="0" cy="109"/>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75" name="Text Box 63"/>
            <p:cNvSpPr txBox="1">
              <a:spLocks noChangeArrowheads="1"/>
            </p:cNvSpPr>
            <p:nvPr/>
          </p:nvSpPr>
          <p:spPr bwMode="auto">
            <a:xfrm>
              <a:off x="3854" y="2883"/>
              <a:ext cx="434"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ALUOp</a:t>
              </a:r>
            </a:p>
          </p:txBody>
        </p:sp>
        <p:sp>
          <p:nvSpPr>
            <p:cNvPr id="13376" name="Line 64"/>
            <p:cNvSpPr>
              <a:spLocks noChangeShapeType="1"/>
            </p:cNvSpPr>
            <p:nvPr/>
          </p:nvSpPr>
          <p:spPr bwMode="auto">
            <a:xfrm>
              <a:off x="1848" y="2774"/>
              <a:ext cx="2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77" name="Line 65"/>
            <p:cNvSpPr>
              <a:spLocks noChangeShapeType="1"/>
            </p:cNvSpPr>
            <p:nvPr/>
          </p:nvSpPr>
          <p:spPr bwMode="auto">
            <a:xfrm>
              <a:off x="1267" y="2176"/>
              <a:ext cx="0"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78" name="Line 66"/>
            <p:cNvSpPr>
              <a:spLocks noChangeShapeType="1"/>
            </p:cNvSpPr>
            <p:nvPr/>
          </p:nvSpPr>
          <p:spPr bwMode="auto">
            <a:xfrm>
              <a:off x="1267" y="3590"/>
              <a:ext cx="147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79" name="Text Box 67"/>
            <p:cNvSpPr txBox="1">
              <a:spLocks noChangeArrowheads="1"/>
            </p:cNvSpPr>
            <p:nvPr/>
          </p:nvSpPr>
          <p:spPr bwMode="auto">
            <a:xfrm>
              <a:off x="1267" y="3427"/>
              <a:ext cx="46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[15 - 0]</a:t>
              </a:r>
            </a:p>
          </p:txBody>
        </p:sp>
        <p:sp>
          <p:nvSpPr>
            <p:cNvPr id="13380" name="Line 68"/>
            <p:cNvSpPr>
              <a:spLocks noChangeShapeType="1"/>
            </p:cNvSpPr>
            <p:nvPr/>
          </p:nvSpPr>
          <p:spPr bwMode="auto">
            <a:xfrm>
              <a:off x="1162" y="2176"/>
              <a:ext cx="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81" name="Text Box 69"/>
            <p:cNvSpPr txBox="1">
              <a:spLocks noChangeArrowheads="1"/>
            </p:cNvSpPr>
            <p:nvPr/>
          </p:nvSpPr>
          <p:spPr bwMode="auto">
            <a:xfrm>
              <a:off x="1267" y="2013"/>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latin typeface="Arial" charset="0"/>
                </a:rPr>
                <a:t>I [25 - 21]</a:t>
              </a:r>
            </a:p>
          </p:txBody>
        </p:sp>
        <p:sp>
          <p:nvSpPr>
            <p:cNvPr id="13382" name="AutoShape 70"/>
            <p:cNvSpPr>
              <a:spLocks noChangeArrowheads="1"/>
            </p:cNvSpPr>
            <p:nvPr/>
          </p:nvSpPr>
          <p:spPr bwMode="auto">
            <a:xfrm>
              <a:off x="1246" y="2149"/>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83" name="Text Box 71"/>
            <p:cNvSpPr txBox="1">
              <a:spLocks noChangeArrowheads="1"/>
            </p:cNvSpPr>
            <p:nvPr/>
          </p:nvSpPr>
          <p:spPr bwMode="auto">
            <a:xfrm>
              <a:off x="1267" y="2285"/>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latin typeface="Arial" charset="0"/>
                </a:rPr>
                <a:t>I [20 - 16]</a:t>
              </a:r>
            </a:p>
          </p:txBody>
        </p:sp>
        <p:sp>
          <p:nvSpPr>
            <p:cNvPr id="13384" name="Line 72"/>
            <p:cNvSpPr>
              <a:spLocks noChangeShapeType="1"/>
            </p:cNvSpPr>
            <p:nvPr/>
          </p:nvSpPr>
          <p:spPr bwMode="auto">
            <a:xfrm>
              <a:off x="1267" y="2448"/>
              <a:ext cx="8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85" name="AutoShape 73"/>
            <p:cNvSpPr>
              <a:spLocks noChangeArrowheads="1"/>
            </p:cNvSpPr>
            <p:nvPr/>
          </p:nvSpPr>
          <p:spPr bwMode="auto">
            <a:xfrm>
              <a:off x="1245" y="2419"/>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86" name="Line 74"/>
            <p:cNvSpPr>
              <a:spLocks noChangeShapeType="1"/>
            </p:cNvSpPr>
            <p:nvPr/>
          </p:nvSpPr>
          <p:spPr bwMode="auto">
            <a:xfrm>
              <a:off x="1267" y="3046"/>
              <a:ext cx="4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87" name="Text Box 75"/>
            <p:cNvSpPr txBox="1">
              <a:spLocks noChangeArrowheads="1"/>
            </p:cNvSpPr>
            <p:nvPr/>
          </p:nvSpPr>
          <p:spPr bwMode="auto">
            <a:xfrm>
              <a:off x="1252" y="2883"/>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[15 - 11]</a:t>
              </a:r>
            </a:p>
          </p:txBody>
        </p:sp>
        <p:sp>
          <p:nvSpPr>
            <p:cNvPr id="13388" name="AutoShape 76"/>
            <p:cNvSpPr>
              <a:spLocks noChangeArrowheads="1"/>
            </p:cNvSpPr>
            <p:nvPr/>
          </p:nvSpPr>
          <p:spPr bwMode="auto">
            <a:xfrm>
              <a:off x="1244" y="3020"/>
              <a:ext cx="53"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89" name="Text Box 77"/>
            <p:cNvSpPr txBox="1">
              <a:spLocks noChangeArrowheads="1"/>
            </p:cNvSpPr>
            <p:nvPr/>
          </p:nvSpPr>
          <p:spPr bwMode="auto">
            <a:xfrm>
              <a:off x="1690" y="2510"/>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0</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1</a:t>
              </a:r>
            </a:p>
          </p:txBody>
        </p:sp>
        <p:sp>
          <p:nvSpPr>
            <p:cNvPr id="13390" name="AutoShape 78"/>
            <p:cNvSpPr>
              <a:spLocks noChangeArrowheads="1"/>
            </p:cNvSpPr>
            <p:nvPr/>
          </p:nvSpPr>
          <p:spPr bwMode="auto">
            <a:xfrm>
              <a:off x="1697" y="2502"/>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91" name="Line 79"/>
            <p:cNvSpPr>
              <a:spLocks noChangeShapeType="1"/>
            </p:cNvSpPr>
            <p:nvPr/>
          </p:nvSpPr>
          <p:spPr bwMode="auto">
            <a:xfrm>
              <a:off x="1772" y="3155"/>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92" name="Text Box 80"/>
            <p:cNvSpPr txBox="1">
              <a:spLocks noChangeArrowheads="1"/>
            </p:cNvSpPr>
            <p:nvPr/>
          </p:nvSpPr>
          <p:spPr bwMode="auto">
            <a:xfrm>
              <a:off x="1531" y="3264"/>
              <a:ext cx="44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RegDst</a:t>
              </a:r>
            </a:p>
          </p:txBody>
        </p:sp>
        <p:sp>
          <p:nvSpPr>
            <p:cNvPr id="13393" name="Text Box 81"/>
            <p:cNvSpPr txBox="1">
              <a:spLocks noChangeArrowheads="1"/>
            </p:cNvSpPr>
            <p:nvPr/>
          </p:nvSpPr>
          <p:spPr bwMode="auto">
            <a:xfrm>
              <a:off x="2112" y="2067"/>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register 1</a:t>
              </a:r>
            </a:p>
          </p:txBody>
        </p:sp>
        <p:sp>
          <p:nvSpPr>
            <p:cNvPr id="13394" name="Text Box 82"/>
            <p:cNvSpPr txBox="1">
              <a:spLocks noChangeArrowheads="1"/>
            </p:cNvSpPr>
            <p:nvPr/>
          </p:nvSpPr>
          <p:spPr bwMode="auto">
            <a:xfrm>
              <a:off x="2123" y="2352"/>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register 2</a:t>
              </a:r>
            </a:p>
          </p:txBody>
        </p:sp>
        <p:sp>
          <p:nvSpPr>
            <p:cNvPr id="13395" name="Text Box 83"/>
            <p:cNvSpPr txBox="1">
              <a:spLocks noChangeArrowheads="1"/>
            </p:cNvSpPr>
            <p:nvPr/>
          </p:nvSpPr>
          <p:spPr bwMode="auto">
            <a:xfrm>
              <a:off x="2123" y="2624"/>
              <a:ext cx="43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register</a:t>
              </a:r>
            </a:p>
          </p:txBody>
        </p:sp>
        <p:sp>
          <p:nvSpPr>
            <p:cNvPr id="13396" name="Text Box 84"/>
            <p:cNvSpPr txBox="1">
              <a:spLocks noChangeArrowheads="1"/>
            </p:cNvSpPr>
            <p:nvPr/>
          </p:nvSpPr>
          <p:spPr bwMode="auto">
            <a:xfrm>
              <a:off x="2123" y="2896"/>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3397" name="Text Box 85"/>
            <p:cNvSpPr txBox="1">
              <a:spLocks noChangeArrowheads="1"/>
            </p:cNvSpPr>
            <p:nvPr/>
          </p:nvSpPr>
          <p:spPr bwMode="auto">
            <a:xfrm>
              <a:off x="2671" y="2448"/>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 2</a:t>
              </a:r>
            </a:p>
          </p:txBody>
        </p:sp>
        <p:sp>
          <p:nvSpPr>
            <p:cNvPr id="13398" name="Text Box 86"/>
            <p:cNvSpPr txBox="1">
              <a:spLocks noChangeArrowheads="1"/>
            </p:cNvSpPr>
            <p:nvPr/>
          </p:nvSpPr>
          <p:spPr bwMode="auto">
            <a:xfrm>
              <a:off x="2682" y="2080"/>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 1</a:t>
              </a:r>
            </a:p>
          </p:txBody>
        </p:sp>
        <p:sp>
          <p:nvSpPr>
            <p:cNvPr id="13399" name="Text Box 87"/>
            <p:cNvSpPr txBox="1">
              <a:spLocks noChangeArrowheads="1"/>
            </p:cNvSpPr>
            <p:nvPr/>
          </p:nvSpPr>
          <p:spPr bwMode="auto">
            <a:xfrm>
              <a:off x="2534" y="2829"/>
              <a:ext cx="54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latin typeface="Arial" charset="0"/>
                </a:rPr>
                <a:t>Registers</a:t>
              </a:r>
            </a:p>
          </p:txBody>
        </p:sp>
        <p:sp>
          <p:nvSpPr>
            <p:cNvPr id="13400" name="Rectangle 88"/>
            <p:cNvSpPr>
              <a:spLocks noChangeArrowheads="1"/>
            </p:cNvSpPr>
            <p:nvPr/>
          </p:nvSpPr>
          <p:spPr bwMode="auto">
            <a:xfrm>
              <a:off x="2123" y="2080"/>
              <a:ext cx="939" cy="10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401" name="Line 89"/>
            <p:cNvSpPr>
              <a:spLocks noChangeShapeType="1"/>
            </p:cNvSpPr>
            <p:nvPr/>
          </p:nvSpPr>
          <p:spPr bwMode="auto">
            <a:xfrm>
              <a:off x="2587" y="1958"/>
              <a:ext cx="0" cy="10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402" name="Text Box 90"/>
            <p:cNvSpPr txBox="1">
              <a:spLocks noChangeArrowheads="1"/>
            </p:cNvSpPr>
            <p:nvPr/>
          </p:nvSpPr>
          <p:spPr bwMode="auto">
            <a:xfrm>
              <a:off x="2376" y="1795"/>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0000FF"/>
                  </a:solidFill>
                  <a:latin typeface="Arial" charset="0"/>
                </a:rPr>
                <a:t>RegWrite</a:t>
              </a:r>
            </a:p>
          </p:txBody>
        </p:sp>
        <p:sp>
          <p:nvSpPr>
            <p:cNvPr id="13403" name="Line 91"/>
            <p:cNvSpPr>
              <a:spLocks noChangeShapeType="1"/>
            </p:cNvSpPr>
            <p:nvPr/>
          </p:nvSpPr>
          <p:spPr bwMode="auto">
            <a:xfrm>
              <a:off x="3590" y="2774"/>
              <a:ext cx="159"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404" name="Line 92"/>
            <p:cNvSpPr>
              <a:spLocks noChangeShapeType="1"/>
            </p:cNvSpPr>
            <p:nvPr/>
          </p:nvSpPr>
          <p:spPr bwMode="auto">
            <a:xfrm flipV="1">
              <a:off x="1542" y="2458"/>
              <a:ext cx="0" cy="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405" name="AutoShape 93"/>
            <p:cNvSpPr>
              <a:spLocks noChangeArrowheads="1"/>
            </p:cNvSpPr>
            <p:nvPr/>
          </p:nvSpPr>
          <p:spPr bwMode="auto">
            <a:xfrm>
              <a:off x="1524" y="2432"/>
              <a:ext cx="52"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406" name="Line 94"/>
            <p:cNvSpPr>
              <a:spLocks noChangeShapeType="1"/>
            </p:cNvSpPr>
            <p:nvPr/>
          </p:nvSpPr>
          <p:spPr bwMode="auto">
            <a:xfrm>
              <a:off x="1542" y="2621"/>
              <a:ext cx="1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407" name="Rectangle 95"/>
          <p:cNvSpPr>
            <a:spLocks noGrp="1" noChangeArrowheads="1"/>
          </p:cNvSpPr>
          <p:nvPr>
            <p:ph type="body" idx="1"/>
          </p:nvPr>
        </p:nvSpPr>
        <p:spPr>
          <a:xfrm>
            <a:off x="484621" y="1162050"/>
            <a:ext cx="8229600" cy="4398262"/>
          </a:xfrm>
        </p:spPr>
        <p:txBody>
          <a:bodyPr>
            <a:normAutofit/>
          </a:bodyPr>
          <a:lstStyle/>
          <a:p>
            <a:pPr marL="307718" indent="-307718" defTabSz="820583"/>
            <a:r>
              <a:rPr lang="en-US" sz="2400" dirty="0" smtClean="0"/>
              <a:t>Compute required value; here the red highlights computing an effective address by adding Read data 1 register (holds the base address) to the instruction offset field (addition would be specified via the </a:t>
            </a:r>
            <a:r>
              <a:rPr lang="en-US" sz="2400" dirty="0" err="1" smtClean="0"/>
              <a:t>ALUOp</a:t>
            </a:r>
            <a:r>
              <a:rPr lang="en-US" sz="2400" dirty="0" smtClean="0"/>
              <a:t> control lines)</a:t>
            </a:r>
            <a:endParaRPr lang="en-US" sz="2400"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18</a:t>
            </a:fld>
            <a:endParaRPr lang="en-US"/>
          </a:p>
        </p:txBody>
      </p:sp>
    </p:spTree>
    <p:extLst>
      <p:ext uri="{BB962C8B-B14F-4D97-AF65-F5344CB8AC3E}">
        <p14:creationId xmlns:p14="http://schemas.microsoft.com/office/powerpoint/2010/main" val="24884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title"/>
          </p:nvPr>
        </p:nvSpPr>
        <p:spPr>
          <a:xfrm>
            <a:off x="488373" y="127000"/>
            <a:ext cx="8229600" cy="717550"/>
          </a:xfrm>
        </p:spPr>
        <p:txBody>
          <a:bodyPr/>
          <a:lstStyle/>
          <a:p>
            <a:pPr defTabSz="820583"/>
            <a:r>
              <a:rPr lang="en-US" dirty="0" smtClean="0"/>
              <a:t>Step 4:  Memory access </a:t>
            </a:r>
            <a:r>
              <a:rPr lang="en-US" dirty="0"/>
              <a:t>(MEM)</a:t>
            </a:r>
          </a:p>
        </p:txBody>
      </p:sp>
      <p:grpSp>
        <p:nvGrpSpPr>
          <p:cNvPr id="14434" name="Group 98"/>
          <p:cNvGrpSpPr>
            <a:grpSpLocks/>
          </p:cNvGrpSpPr>
          <p:nvPr/>
        </p:nvGrpSpPr>
        <p:grpSpPr bwMode="auto">
          <a:xfrm>
            <a:off x="484909" y="2487706"/>
            <a:ext cx="8252114" cy="3048000"/>
            <a:chOff x="317" y="1795"/>
            <a:chExt cx="5718" cy="2176"/>
          </a:xfrm>
        </p:grpSpPr>
        <p:sp>
          <p:nvSpPr>
            <p:cNvPr id="14338" name="Line 2"/>
            <p:cNvSpPr>
              <a:spLocks noChangeShapeType="1"/>
            </p:cNvSpPr>
            <p:nvPr/>
          </p:nvSpPr>
          <p:spPr bwMode="auto">
            <a:xfrm flipH="1">
              <a:off x="4277" y="2611"/>
              <a:ext cx="105"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39" name="Line 3"/>
            <p:cNvSpPr>
              <a:spLocks noChangeShapeType="1"/>
            </p:cNvSpPr>
            <p:nvPr/>
          </p:nvSpPr>
          <p:spPr bwMode="auto">
            <a:xfrm>
              <a:off x="4382" y="2611"/>
              <a:ext cx="0" cy="81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0" name="Line 4"/>
            <p:cNvSpPr>
              <a:spLocks noChangeShapeType="1"/>
            </p:cNvSpPr>
            <p:nvPr/>
          </p:nvSpPr>
          <p:spPr bwMode="auto">
            <a:xfrm>
              <a:off x="1267" y="2448"/>
              <a:ext cx="0" cy="11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2" name="Text Box 6"/>
            <p:cNvSpPr txBox="1">
              <a:spLocks noChangeArrowheads="1"/>
            </p:cNvSpPr>
            <p:nvPr/>
          </p:nvSpPr>
          <p:spPr bwMode="auto">
            <a:xfrm>
              <a:off x="317" y="2013"/>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address</a:t>
              </a:r>
            </a:p>
          </p:txBody>
        </p:sp>
        <p:sp>
          <p:nvSpPr>
            <p:cNvPr id="14343" name="Text Box 7"/>
            <p:cNvSpPr txBox="1">
              <a:spLocks noChangeArrowheads="1"/>
            </p:cNvSpPr>
            <p:nvPr/>
          </p:nvSpPr>
          <p:spPr bwMode="auto">
            <a:xfrm>
              <a:off x="465" y="2394"/>
              <a:ext cx="602"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14344" name="Text Box 8"/>
            <p:cNvSpPr txBox="1">
              <a:spLocks noChangeArrowheads="1"/>
            </p:cNvSpPr>
            <p:nvPr/>
          </p:nvSpPr>
          <p:spPr bwMode="auto">
            <a:xfrm>
              <a:off x="609" y="2013"/>
              <a:ext cx="556"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Instruction</a:t>
              </a:r>
            </a:p>
            <a:p>
              <a:pPr algn="r"/>
              <a:r>
                <a:rPr lang="en-US" sz="1000">
                  <a:latin typeface="Arial" charset="0"/>
                </a:rPr>
                <a:t>[31-0]</a:t>
              </a:r>
            </a:p>
          </p:txBody>
        </p:sp>
        <p:sp>
          <p:nvSpPr>
            <p:cNvPr id="14345" name="Rectangle 9"/>
            <p:cNvSpPr>
              <a:spLocks noChangeArrowheads="1"/>
            </p:cNvSpPr>
            <p:nvPr/>
          </p:nvSpPr>
          <p:spPr bwMode="auto">
            <a:xfrm>
              <a:off x="317" y="2013"/>
              <a:ext cx="845"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6" name="Line 10"/>
            <p:cNvSpPr>
              <a:spLocks noChangeShapeType="1"/>
            </p:cNvSpPr>
            <p:nvPr/>
          </p:nvSpPr>
          <p:spPr bwMode="auto">
            <a:xfrm>
              <a:off x="5386" y="2339"/>
              <a:ext cx="26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7" name="Line 11"/>
            <p:cNvSpPr>
              <a:spLocks noChangeShapeType="1"/>
            </p:cNvSpPr>
            <p:nvPr/>
          </p:nvSpPr>
          <p:spPr bwMode="auto">
            <a:xfrm>
              <a:off x="4382" y="2611"/>
              <a:ext cx="2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8" name="Line 12"/>
            <p:cNvSpPr>
              <a:spLocks noChangeShapeType="1"/>
            </p:cNvSpPr>
            <p:nvPr/>
          </p:nvSpPr>
          <p:spPr bwMode="auto">
            <a:xfrm>
              <a:off x="4382" y="2339"/>
              <a:ext cx="21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9" name="Line 13"/>
            <p:cNvSpPr>
              <a:spLocks noChangeShapeType="1"/>
            </p:cNvSpPr>
            <p:nvPr/>
          </p:nvSpPr>
          <p:spPr bwMode="auto">
            <a:xfrm>
              <a:off x="5491" y="2774"/>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0" name="Line 14"/>
            <p:cNvSpPr>
              <a:spLocks noChangeShapeType="1"/>
            </p:cNvSpPr>
            <p:nvPr/>
          </p:nvSpPr>
          <p:spPr bwMode="auto">
            <a:xfrm>
              <a:off x="4382" y="2339"/>
              <a:ext cx="0" cy="272"/>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1" name="Line 15"/>
            <p:cNvSpPr>
              <a:spLocks noChangeShapeType="1"/>
            </p:cNvSpPr>
            <p:nvPr/>
          </p:nvSpPr>
          <p:spPr bwMode="auto">
            <a:xfrm>
              <a:off x="4382" y="3427"/>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2" name="Line 16"/>
            <p:cNvSpPr>
              <a:spLocks noChangeShapeType="1"/>
            </p:cNvSpPr>
            <p:nvPr/>
          </p:nvSpPr>
          <p:spPr bwMode="auto">
            <a:xfrm flipV="1">
              <a:off x="5491" y="2774"/>
              <a:ext cx="0" cy="6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3" name="AutoShape 17"/>
            <p:cNvSpPr>
              <a:spLocks noChangeArrowheads="1"/>
            </p:cNvSpPr>
            <p:nvPr/>
          </p:nvSpPr>
          <p:spPr bwMode="auto">
            <a:xfrm>
              <a:off x="4353" y="2584"/>
              <a:ext cx="53" cy="54"/>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4" name="Line 18"/>
            <p:cNvSpPr>
              <a:spLocks noChangeShapeType="1"/>
            </p:cNvSpPr>
            <p:nvPr/>
          </p:nvSpPr>
          <p:spPr bwMode="auto">
            <a:xfrm>
              <a:off x="5808" y="2557"/>
              <a:ext cx="15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5" name="Line 19"/>
            <p:cNvSpPr>
              <a:spLocks noChangeShapeType="1"/>
            </p:cNvSpPr>
            <p:nvPr/>
          </p:nvSpPr>
          <p:spPr bwMode="auto">
            <a:xfrm>
              <a:off x="5966" y="2557"/>
              <a:ext cx="0" cy="141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6" name="Line 20"/>
            <p:cNvSpPr>
              <a:spLocks noChangeShapeType="1"/>
            </p:cNvSpPr>
            <p:nvPr/>
          </p:nvSpPr>
          <p:spPr bwMode="auto">
            <a:xfrm flipH="1">
              <a:off x="1954" y="3971"/>
              <a:ext cx="40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7" name="Line 21"/>
            <p:cNvSpPr>
              <a:spLocks noChangeShapeType="1"/>
            </p:cNvSpPr>
            <p:nvPr/>
          </p:nvSpPr>
          <p:spPr bwMode="auto">
            <a:xfrm flipV="1">
              <a:off x="1954" y="2992"/>
              <a:ext cx="0" cy="97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8" name="Line 22"/>
            <p:cNvSpPr>
              <a:spLocks noChangeShapeType="1"/>
            </p:cNvSpPr>
            <p:nvPr/>
          </p:nvSpPr>
          <p:spPr bwMode="auto">
            <a:xfrm>
              <a:off x="1954" y="2992"/>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9" name="Text Box 23"/>
            <p:cNvSpPr txBox="1">
              <a:spLocks noChangeArrowheads="1"/>
            </p:cNvSpPr>
            <p:nvPr/>
          </p:nvSpPr>
          <p:spPr bwMode="auto">
            <a:xfrm>
              <a:off x="4594" y="2230"/>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Read</a:t>
              </a:r>
            </a:p>
            <a:p>
              <a:r>
                <a:rPr lang="en-US" sz="1000">
                  <a:solidFill>
                    <a:srgbClr val="FF3300"/>
                  </a:solidFill>
                  <a:latin typeface="Arial" charset="0"/>
                </a:rPr>
                <a:t>address</a:t>
              </a:r>
            </a:p>
          </p:txBody>
        </p:sp>
        <p:sp>
          <p:nvSpPr>
            <p:cNvPr id="14360" name="Text Box 24"/>
            <p:cNvSpPr txBox="1">
              <a:spLocks noChangeArrowheads="1"/>
            </p:cNvSpPr>
            <p:nvPr/>
          </p:nvSpPr>
          <p:spPr bwMode="auto">
            <a:xfrm>
              <a:off x="4594" y="2502"/>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Write</a:t>
              </a:r>
            </a:p>
            <a:p>
              <a:r>
                <a:rPr lang="en-US" sz="1000">
                  <a:solidFill>
                    <a:srgbClr val="FF3300"/>
                  </a:solidFill>
                  <a:latin typeface="Arial" charset="0"/>
                </a:rPr>
                <a:t>address</a:t>
              </a:r>
            </a:p>
          </p:txBody>
        </p:sp>
        <p:sp>
          <p:nvSpPr>
            <p:cNvPr id="14361" name="Text Box 25"/>
            <p:cNvSpPr txBox="1">
              <a:spLocks noChangeArrowheads="1"/>
            </p:cNvSpPr>
            <p:nvPr/>
          </p:nvSpPr>
          <p:spPr bwMode="auto">
            <a:xfrm>
              <a:off x="4594" y="2774"/>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Write</a:t>
              </a:r>
            </a:p>
            <a:p>
              <a:r>
                <a:rPr lang="en-US" sz="1000">
                  <a:solidFill>
                    <a:srgbClr val="FF3300"/>
                  </a:solidFill>
                  <a:latin typeface="Arial" charset="0"/>
                </a:rPr>
                <a:t>data</a:t>
              </a:r>
            </a:p>
          </p:txBody>
        </p:sp>
        <p:sp>
          <p:nvSpPr>
            <p:cNvPr id="14362" name="Text Box 26"/>
            <p:cNvSpPr txBox="1">
              <a:spLocks noChangeArrowheads="1"/>
            </p:cNvSpPr>
            <p:nvPr/>
          </p:nvSpPr>
          <p:spPr bwMode="auto">
            <a:xfrm>
              <a:off x="4901" y="2720"/>
              <a:ext cx="48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solidFill>
                    <a:srgbClr val="FF3300"/>
                  </a:solidFill>
                  <a:latin typeface="Arial" charset="0"/>
                </a:rPr>
                <a:t>Data</a:t>
              </a:r>
            </a:p>
            <a:p>
              <a:pPr algn="ctr"/>
              <a:r>
                <a:rPr lang="en-US" sz="1000" b="1">
                  <a:solidFill>
                    <a:srgbClr val="FF3300"/>
                  </a:solidFill>
                  <a:latin typeface="Arial" charset="0"/>
                </a:rPr>
                <a:t>memory</a:t>
              </a:r>
            </a:p>
          </p:txBody>
        </p:sp>
        <p:sp>
          <p:nvSpPr>
            <p:cNvPr id="14363" name="Text Box 27"/>
            <p:cNvSpPr txBox="1">
              <a:spLocks noChangeArrowheads="1"/>
            </p:cNvSpPr>
            <p:nvPr/>
          </p:nvSpPr>
          <p:spPr bwMode="auto">
            <a:xfrm>
              <a:off x="5045" y="2230"/>
              <a:ext cx="360"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solidFill>
                    <a:srgbClr val="FF3300"/>
                  </a:solidFill>
                  <a:latin typeface="Arial" charset="0"/>
                </a:rPr>
                <a:t>Read</a:t>
              </a:r>
            </a:p>
            <a:p>
              <a:pPr algn="r"/>
              <a:r>
                <a:rPr lang="en-US" sz="1000">
                  <a:solidFill>
                    <a:srgbClr val="FF3300"/>
                  </a:solidFill>
                  <a:latin typeface="Arial" charset="0"/>
                </a:rPr>
                <a:t>data</a:t>
              </a:r>
            </a:p>
          </p:txBody>
        </p:sp>
        <p:sp>
          <p:nvSpPr>
            <p:cNvPr id="14364" name="Rectangle 28"/>
            <p:cNvSpPr>
              <a:spLocks noChangeArrowheads="1"/>
            </p:cNvSpPr>
            <p:nvPr/>
          </p:nvSpPr>
          <p:spPr bwMode="auto">
            <a:xfrm>
              <a:off x="4594" y="2230"/>
              <a:ext cx="792" cy="816"/>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65" name="Line 29"/>
            <p:cNvSpPr>
              <a:spLocks noChangeShapeType="1"/>
            </p:cNvSpPr>
            <p:nvPr/>
          </p:nvSpPr>
          <p:spPr bwMode="auto">
            <a:xfrm>
              <a:off x="4963" y="2122"/>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66" name="Text Box 30"/>
            <p:cNvSpPr txBox="1">
              <a:spLocks noChangeArrowheads="1"/>
            </p:cNvSpPr>
            <p:nvPr/>
          </p:nvSpPr>
          <p:spPr bwMode="auto">
            <a:xfrm>
              <a:off x="4699" y="1958"/>
              <a:ext cx="546"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MemWrite</a:t>
              </a:r>
            </a:p>
          </p:txBody>
        </p:sp>
        <p:sp>
          <p:nvSpPr>
            <p:cNvPr id="14367" name="Line 31"/>
            <p:cNvSpPr>
              <a:spLocks noChangeShapeType="1"/>
            </p:cNvSpPr>
            <p:nvPr/>
          </p:nvSpPr>
          <p:spPr bwMode="auto">
            <a:xfrm>
              <a:off x="4963" y="3046"/>
              <a:ext cx="0" cy="109"/>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68" name="Text Box 32"/>
            <p:cNvSpPr txBox="1">
              <a:spLocks noChangeArrowheads="1"/>
            </p:cNvSpPr>
            <p:nvPr/>
          </p:nvSpPr>
          <p:spPr bwMode="auto">
            <a:xfrm>
              <a:off x="4699" y="3155"/>
              <a:ext cx="552"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MemRead</a:t>
              </a:r>
              <a:endParaRPr lang="en-US" sz="1000">
                <a:solidFill>
                  <a:srgbClr val="3333FF"/>
                </a:solidFill>
                <a:latin typeface="Arial" charset="0"/>
              </a:endParaRPr>
            </a:p>
          </p:txBody>
        </p:sp>
        <p:sp>
          <p:nvSpPr>
            <p:cNvPr id="14369" name="Text Box 33"/>
            <p:cNvSpPr txBox="1">
              <a:spLocks noChangeArrowheads="1"/>
            </p:cNvSpPr>
            <p:nvPr/>
          </p:nvSpPr>
          <p:spPr bwMode="auto">
            <a:xfrm>
              <a:off x="5650" y="2238"/>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1</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0</a:t>
              </a:r>
            </a:p>
          </p:txBody>
        </p:sp>
        <p:sp>
          <p:nvSpPr>
            <p:cNvPr id="14370" name="AutoShape 34"/>
            <p:cNvSpPr>
              <a:spLocks noChangeArrowheads="1"/>
            </p:cNvSpPr>
            <p:nvPr/>
          </p:nvSpPr>
          <p:spPr bwMode="auto">
            <a:xfrm>
              <a:off x="5657" y="2230"/>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71" name="Text Box 35"/>
            <p:cNvSpPr txBox="1">
              <a:spLocks noChangeArrowheads="1"/>
            </p:cNvSpPr>
            <p:nvPr/>
          </p:nvSpPr>
          <p:spPr bwMode="auto">
            <a:xfrm>
              <a:off x="5438" y="1950"/>
              <a:ext cx="597"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MemToReg</a:t>
              </a:r>
            </a:p>
          </p:txBody>
        </p:sp>
        <p:sp>
          <p:nvSpPr>
            <p:cNvPr id="14372" name="Line 36"/>
            <p:cNvSpPr>
              <a:spLocks noChangeShapeType="1"/>
            </p:cNvSpPr>
            <p:nvPr/>
          </p:nvSpPr>
          <p:spPr bwMode="auto">
            <a:xfrm>
              <a:off x="5724" y="2122"/>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73" name="Line 37"/>
            <p:cNvSpPr>
              <a:spLocks noChangeShapeType="1"/>
            </p:cNvSpPr>
            <p:nvPr/>
          </p:nvSpPr>
          <p:spPr bwMode="auto">
            <a:xfrm flipV="1">
              <a:off x="3168" y="2557"/>
              <a:ext cx="0" cy="8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74" name="Line 38"/>
            <p:cNvSpPr>
              <a:spLocks noChangeShapeType="1"/>
            </p:cNvSpPr>
            <p:nvPr/>
          </p:nvSpPr>
          <p:spPr bwMode="auto">
            <a:xfrm>
              <a:off x="3062" y="2557"/>
              <a:ext cx="37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75" name="Line 39"/>
            <p:cNvSpPr>
              <a:spLocks noChangeShapeType="1"/>
            </p:cNvSpPr>
            <p:nvPr/>
          </p:nvSpPr>
          <p:spPr bwMode="auto">
            <a:xfrm flipV="1">
              <a:off x="4277" y="2883"/>
              <a:ext cx="0" cy="5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76" name="Line 40"/>
            <p:cNvSpPr>
              <a:spLocks noChangeShapeType="1"/>
            </p:cNvSpPr>
            <p:nvPr/>
          </p:nvSpPr>
          <p:spPr bwMode="auto">
            <a:xfrm flipH="1">
              <a:off x="3168" y="3427"/>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77" name="Line 41"/>
            <p:cNvSpPr>
              <a:spLocks noChangeShapeType="1"/>
            </p:cNvSpPr>
            <p:nvPr/>
          </p:nvSpPr>
          <p:spPr bwMode="auto">
            <a:xfrm>
              <a:off x="4277" y="2883"/>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78" name="AutoShape 42"/>
            <p:cNvSpPr>
              <a:spLocks noChangeArrowheads="1"/>
            </p:cNvSpPr>
            <p:nvPr/>
          </p:nvSpPr>
          <p:spPr bwMode="auto">
            <a:xfrm>
              <a:off x="3147" y="2527"/>
              <a:ext cx="53"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79" name="Text Box 43"/>
            <p:cNvSpPr txBox="1">
              <a:spLocks noChangeArrowheads="1"/>
            </p:cNvSpPr>
            <p:nvPr/>
          </p:nvSpPr>
          <p:spPr bwMode="auto">
            <a:xfrm>
              <a:off x="2684" y="3427"/>
              <a:ext cx="42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Sign</a:t>
              </a:r>
            </a:p>
            <a:p>
              <a:pPr algn="ctr"/>
              <a:r>
                <a:rPr lang="en-US" sz="1000" b="1">
                  <a:latin typeface="Arial" charset="0"/>
                </a:rPr>
                <a:t>extend</a:t>
              </a:r>
            </a:p>
          </p:txBody>
        </p:sp>
        <p:sp>
          <p:nvSpPr>
            <p:cNvPr id="14380" name="Oval 44"/>
            <p:cNvSpPr>
              <a:spLocks noChangeArrowheads="1"/>
            </p:cNvSpPr>
            <p:nvPr/>
          </p:nvSpPr>
          <p:spPr bwMode="auto">
            <a:xfrm>
              <a:off x="2736" y="3318"/>
              <a:ext cx="317" cy="544"/>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81" name="Line 45"/>
            <p:cNvSpPr>
              <a:spLocks noChangeShapeType="1"/>
            </p:cNvSpPr>
            <p:nvPr/>
          </p:nvSpPr>
          <p:spPr bwMode="auto">
            <a:xfrm>
              <a:off x="3062" y="2230"/>
              <a:ext cx="6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82" name="Line 46"/>
            <p:cNvSpPr>
              <a:spLocks noChangeShapeType="1"/>
            </p:cNvSpPr>
            <p:nvPr/>
          </p:nvSpPr>
          <p:spPr bwMode="auto">
            <a:xfrm>
              <a:off x="3274" y="2992"/>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83" name="Line 47"/>
            <p:cNvSpPr>
              <a:spLocks noChangeShapeType="1"/>
            </p:cNvSpPr>
            <p:nvPr/>
          </p:nvSpPr>
          <p:spPr bwMode="auto">
            <a:xfrm flipH="1">
              <a:off x="3062" y="3590"/>
              <a:ext cx="2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84" name="Text Box 48"/>
            <p:cNvSpPr txBox="1">
              <a:spLocks noChangeArrowheads="1"/>
            </p:cNvSpPr>
            <p:nvPr/>
          </p:nvSpPr>
          <p:spPr bwMode="auto">
            <a:xfrm>
              <a:off x="3432" y="2456"/>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0</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1</a:t>
              </a:r>
            </a:p>
          </p:txBody>
        </p:sp>
        <p:sp>
          <p:nvSpPr>
            <p:cNvPr id="14385" name="AutoShape 49"/>
            <p:cNvSpPr>
              <a:spLocks noChangeArrowheads="1"/>
            </p:cNvSpPr>
            <p:nvPr/>
          </p:nvSpPr>
          <p:spPr bwMode="auto">
            <a:xfrm>
              <a:off x="3440" y="2448"/>
              <a:ext cx="158"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86" name="Line 50"/>
            <p:cNvSpPr>
              <a:spLocks noChangeShapeType="1"/>
            </p:cNvSpPr>
            <p:nvPr/>
          </p:nvSpPr>
          <p:spPr bwMode="auto">
            <a:xfrm>
              <a:off x="3522" y="3101"/>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87" name="Text Box 51"/>
            <p:cNvSpPr txBox="1">
              <a:spLocks noChangeArrowheads="1"/>
            </p:cNvSpPr>
            <p:nvPr/>
          </p:nvSpPr>
          <p:spPr bwMode="auto">
            <a:xfrm>
              <a:off x="3326" y="3210"/>
              <a:ext cx="44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ALUSrc</a:t>
              </a:r>
            </a:p>
          </p:txBody>
        </p:sp>
        <p:grpSp>
          <p:nvGrpSpPr>
            <p:cNvPr id="14388" name="Group 52"/>
            <p:cNvGrpSpPr>
              <a:grpSpLocks/>
            </p:cNvGrpSpPr>
            <p:nvPr/>
          </p:nvGrpSpPr>
          <p:grpSpPr bwMode="auto">
            <a:xfrm>
              <a:off x="3749" y="2067"/>
              <a:ext cx="528" cy="871"/>
              <a:chOff x="3408" y="1824"/>
              <a:chExt cx="480" cy="768"/>
            </a:xfrm>
          </p:grpSpPr>
          <p:sp>
            <p:nvSpPr>
              <p:cNvPr id="14389" name="Line 53"/>
              <p:cNvSpPr>
                <a:spLocks noChangeShapeType="1"/>
              </p:cNvSpPr>
              <p:nvPr/>
            </p:nvSpPr>
            <p:spPr bwMode="auto">
              <a:xfrm>
                <a:off x="3408" y="182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4390" name="Line 54"/>
              <p:cNvSpPr>
                <a:spLocks noChangeShapeType="1"/>
              </p:cNvSpPr>
              <p:nvPr/>
            </p:nvSpPr>
            <p:spPr bwMode="auto">
              <a:xfrm>
                <a:off x="3408" y="230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4391" name="Line 55"/>
              <p:cNvSpPr>
                <a:spLocks noChangeShapeType="1"/>
              </p:cNvSpPr>
              <p:nvPr/>
            </p:nvSpPr>
            <p:spPr bwMode="auto">
              <a:xfrm>
                <a:off x="3408" y="2112"/>
                <a:ext cx="144"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4392" name="Line 56"/>
              <p:cNvSpPr>
                <a:spLocks noChangeShapeType="1"/>
              </p:cNvSpPr>
              <p:nvPr/>
            </p:nvSpPr>
            <p:spPr bwMode="auto">
              <a:xfrm flipV="1">
                <a:off x="3408" y="2208"/>
                <a:ext cx="144"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4393" name="Line 57"/>
              <p:cNvSpPr>
                <a:spLocks noChangeShapeType="1"/>
              </p:cNvSpPr>
              <p:nvPr/>
            </p:nvSpPr>
            <p:spPr bwMode="auto">
              <a:xfrm>
                <a:off x="3408" y="1824"/>
                <a:ext cx="480"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4394" name="Line 58"/>
              <p:cNvSpPr>
                <a:spLocks noChangeShapeType="1"/>
              </p:cNvSpPr>
              <p:nvPr/>
            </p:nvSpPr>
            <p:spPr bwMode="auto">
              <a:xfrm>
                <a:off x="3888" y="206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4395" name="Line 59"/>
              <p:cNvSpPr>
                <a:spLocks noChangeShapeType="1"/>
              </p:cNvSpPr>
              <p:nvPr/>
            </p:nvSpPr>
            <p:spPr bwMode="auto">
              <a:xfrm flipV="1">
                <a:off x="3408" y="2352"/>
                <a:ext cx="480"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grpSp>
        <p:sp>
          <p:nvSpPr>
            <p:cNvPr id="14396" name="Text Box 60"/>
            <p:cNvSpPr txBox="1">
              <a:spLocks noChangeArrowheads="1"/>
            </p:cNvSpPr>
            <p:nvPr/>
          </p:nvSpPr>
          <p:spPr bwMode="auto">
            <a:xfrm>
              <a:off x="3883" y="2502"/>
              <a:ext cx="400"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Result</a:t>
              </a:r>
            </a:p>
          </p:txBody>
        </p:sp>
        <p:sp>
          <p:nvSpPr>
            <p:cNvPr id="14397" name="Text Box 61"/>
            <p:cNvSpPr txBox="1">
              <a:spLocks noChangeArrowheads="1"/>
            </p:cNvSpPr>
            <p:nvPr/>
          </p:nvSpPr>
          <p:spPr bwMode="auto">
            <a:xfrm>
              <a:off x="3943" y="2339"/>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Zero</a:t>
              </a:r>
            </a:p>
          </p:txBody>
        </p:sp>
        <p:sp>
          <p:nvSpPr>
            <p:cNvPr id="14398" name="Text Box 62"/>
            <p:cNvSpPr txBox="1">
              <a:spLocks noChangeArrowheads="1"/>
            </p:cNvSpPr>
            <p:nvPr/>
          </p:nvSpPr>
          <p:spPr bwMode="auto">
            <a:xfrm>
              <a:off x="3749" y="2230"/>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latin typeface="Arial" charset="0"/>
                </a:rPr>
                <a:t>ALU</a:t>
              </a:r>
            </a:p>
          </p:txBody>
        </p:sp>
        <p:sp>
          <p:nvSpPr>
            <p:cNvPr id="14399" name="Line 63"/>
            <p:cNvSpPr>
              <a:spLocks noChangeShapeType="1"/>
            </p:cNvSpPr>
            <p:nvPr/>
          </p:nvSpPr>
          <p:spPr bwMode="auto">
            <a:xfrm>
              <a:off x="4066" y="2774"/>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00" name="Text Box 64"/>
            <p:cNvSpPr txBox="1">
              <a:spLocks noChangeArrowheads="1"/>
            </p:cNvSpPr>
            <p:nvPr/>
          </p:nvSpPr>
          <p:spPr bwMode="auto">
            <a:xfrm>
              <a:off x="3854" y="2883"/>
              <a:ext cx="434"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ALUOp</a:t>
              </a:r>
            </a:p>
          </p:txBody>
        </p:sp>
        <p:sp>
          <p:nvSpPr>
            <p:cNvPr id="14401" name="Line 65"/>
            <p:cNvSpPr>
              <a:spLocks noChangeShapeType="1"/>
            </p:cNvSpPr>
            <p:nvPr/>
          </p:nvSpPr>
          <p:spPr bwMode="auto">
            <a:xfrm>
              <a:off x="1848" y="2774"/>
              <a:ext cx="2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02" name="Line 66"/>
            <p:cNvSpPr>
              <a:spLocks noChangeShapeType="1"/>
            </p:cNvSpPr>
            <p:nvPr/>
          </p:nvSpPr>
          <p:spPr bwMode="auto">
            <a:xfrm>
              <a:off x="1267" y="2176"/>
              <a:ext cx="0"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03" name="Line 67"/>
            <p:cNvSpPr>
              <a:spLocks noChangeShapeType="1"/>
            </p:cNvSpPr>
            <p:nvPr/>
          </p:nvSpPr>
          <p:spPr bwMode="auto">
            <a:xfrm>
              <a:off x="1267" y="3590"/>
              <a:ext cx="147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04" name="Text Box 68"/>
            <p:cNvSpPr txBox="1">
              <a:spLocks noChangeArrowheads="1"/>
            </p:cNvSpPr>
            <p:nvPr/>
          </p:nvSpPr>
          <p:spPr bwMode="auto">
            <a:xfrm>
              <a:off x="1267" y="3427"/>
              <a:ext cx="46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[15 - 0]</a:t>
              </a:r>
            </a:p>
          </p:txBody>
        </p:sp>
        <p:sp>
          <p:nvSpPr>
            <p:cNvPr id="14405" name="Line 69"/>
            <p:cNvSpPr>
              <a:spLocks noChangeShapeType="1"/>
            </p:cNvSpPr>
            <p:nvPr/>
          </p:nvSpPr>
          <p:spPr bwMode="auto">
            <a:xfrm>
              <a:off x="1162" y="2176"/>
              <a:ext cx="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06" name="Text Box 70"/>
            <p:cNvSpPr txBox="1">
              <a:spLocks noChangeArrowheads="1"/>
            </p:cNvSpPr>
            <p:nvPr/>
          </p:nvSpPr>
          <p:spPr bwMode="auto">
            <a:xfrm>
              <a:off x="1267" y="2013"/>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[25 - 21]</a:t>
              </a:r>
            </a:p>
          </p:txBody>
        </p:sp>
        <p:sp>
          <p:nvSpPr>
            <p:cNvPr id="14407" name="AutoShape 71"/>
            <p:cNvSpPr>
              <a:spLocks noChangeArrowheads="1"/>
            </p:cNvSpPr>
            <p:nvPr/>
          </p:nvSpPr>
          <p:spPr bwMode="auto">
            <a:xfrm>
              <a:off x="1246" y="2149"/>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08" name="Text Box 72"/>
            <p:cNvSpPr txBox="1">
              <a:spLocks noChangeArrowheads="1"/>
            </p:cNvSpPr>
            <p:nvPr/>
          </p:nvSpPr>
          <p:spPr bwMode="auto">
            <a:xfrm>
              <a:off x="1267" y="2285"/>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[20 - 16]</a:t>
              </a:r>
            </a:p>
          </p:txBody>
        </p:sp>
        <p:sp>
          <p:nvSpPr>
            <p:cNvPr id="14409" name="Line 73"/>
            <p:cNvSpPr>
              <a:spLocks noChangeShapeType="1"/>
            </p:cNvSpPr>
            <p:nvPr/>
          </p:nvSpPr>
          <p:spPr bwMode="auto">
            <a:xfrm>
              <a:off x="1267" y="2448"/>
              <a:ext cx="8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10" name="AutoShape 74"/>
            <p:cNvSpPr>
              <a:spLocks noChangeArrowheads="1"/>
            </p:cNvSpPr>
            <p:nvPr/>
          </p:nvSpPr>
          <p:spPr bwMode="auto">
            <a:xfrm>
              <a:off x="1245" y="2419"/>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11" name="Line 75"/>
            <p:cNvSpPr>
              <a:spLocks noChangeShapeType="1"/>
            </p:cNvSpPr>
            <p:nvPr/>
          </p:nvSpPr>
          <p:spPr bwMode="auto">
            <a:xfrm>
              <a:off x="1267" y="3046"/>
              <a:ext cx="4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12" name="Text Box 76"/>
            <p:cNvSpPr txBox="1">
              <a:spLocks noChangeArrowheads="1"/>
            </p:cNvSpPr>
            <p:nvPr/>
          </p:nvSpPr>
          <p:spPr bwMode="auto">
            <a:xfrm>
              <a:off x="1252" y="2883"/>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[15 - 11]</a:t>
              </a:r>
            </a:p>
          </p:txBody>
        </p:sp>
        <p:sp>
          <p:nvSpPr>
            <p:cNvPr id="14413" name="AutoShape 77"/>
            <p:cNvSpPr>
              <a:spLocks noChangeArrowheads="1"/>
            </p:cNvSpPr>
            <p:nvPr/>
          </p:nvSpPr>
          <p:spPr bwMode="auto">
            <a:xfrm>
              <a:off x="1244" y="3020"/>
              <a:ext cx="53"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14" name="Text Box 78"/>
            <p:cNvSpPr txBox="1">
              <a:spLocks noChangeArrowheads="1"/>
            </p:cNvSpPr>
            <p:nvPr/>
          </p:nvSpPr>
          <p:spPr bwMode="auto">
            <a:xfrm>
              <a:off x="1690" y="2510"/>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0</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1</a:t>
              </a:r>
            </a:p>
          </p:txBody>
        </p:sp>
        <p:sp>
          <p:nvSpPr>
            <p:cNvPr id="14415" name="AutoShape 79"/>
            <p:cNvSpPr>
              <a:spLocks noChangeArrowheads="1"/>
            </p:cNvSpPr>
            <p:nvPr/>
          </p:nvSpPr>
          <p:spPr bwMode="auto">
            <a:xfrm>
              <a:off x="1697" y="2502"/>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16" name="Line 80"/>
            <p:cNvSpPr>
              <a:spLocks noChangeShapeType="1"/>
            </p:cNvSpPr>
            <p:nvPr/>
          </p:nvSpPr>
          <p:spPr bwMode="auto">
            <a:xfrm>
              <a:off x="1772" y="3155"/>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17" name="Text Box 81"/>
            <p:cNvSpPr txBox="1">
              <a:spLocks noChangeArrowheads="1"/>
            </p:cNvSpPr>
            <p:nvPr/>
          </p:nvSpPr>
          <p:spPr bwMode="auto">
            <a:xfrm>
              <a:off x="1531" y="3264"/>
              <a:ext cx="44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RegDst</a:t>
              </a:r>
            </a:p>
          </p:txBody>
        </p:sp>
        <p:sp>
          <p:nvSpPr>
            <p:cNvPr id="14418" name="Text Box 82"/>
            <p:cNvSpPr txBox="1">
              <a:spLocks noChangeArrowheads="1"/>
            </p:cNvSpPr>
            <p:nvPr/>
          </p:nvSpPr>
          <p:spPr bwMode="auto">
            <a:xfrm>
              <a:off x="2112" y="2067"/>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register 1</a:t>
              </a:r>
            </a:p>
          </p:txBody>
        </p:sp>
        <p:sp>
          <p:nvSpPr>
            <p:cNvPr id="14419" name="Text Box 83"/>
            <p:cNvSpPr txBox="1">
              <a:spLocks noChangeArrowheads="1"/>
            </p:cNvSpPr>
            <p:nvPr/>
          </p:nvSpPr>
          <p:spPr bwMode="auto">
            <a:xfrm>
              <a:off x="2123" y="2352"/>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register 2</a:t>
              </a:r>
            </a:p>
          </p:txBody>
        </p:sp>
        <p:sp>
          <p:nvSpPr>
            <p:cNvPr id="14420" name="Text Box 84"/>
            <p:cNvSpPr txBox="1">
              <a:spLocks noChangeArrowheads="1"/>
            </p:cNvSpPr>
            <p:nvPr/>
          </p:nvSpPr>
          <p:spPr bwMode="auto">
            <a:xfrm>
              <a:off x="2123" y="2624"/>
              <a:ext cx="43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register</a:t>
              </a:r>
            </a:p>
          </p:txBody>
        </p:sp>
        <p:sp>
          <p:nvSpPr>
            <p:cNvPr id="14421" name="Text Box 85"/>
            <p:cNvSpPr txBox="1">
              <a:spLocks noChangeArrowheads="1"/>
            </p:cNvSpPr>
            <p:nvPr/>
          </p:nvSpPr>
          <p:spPr bwMode="auto">
            <a:xfrm>
              <a:off x="2123" y="2896"/>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4422" name="Text Box 86"/>
            <p:cNvSpPr txBox="1">
              <a:spLocks noChangeArrowheads="1"/>
            </p:cNvSpPr>
            <p:nvPr/>
          </p:nvSpPr>
          <p:spPr bwMode="auto">
            <a:xfrm>
              <a:off x="2671" y="2448"/>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 2</a:t>
              </a:r>
            </a:p>
          </p:txBody>
        </p:sp>
        <p:sp>
          <p:nvSpPr>
            <p:cNvPr id="14423" name="Text Box 87"/>
            <p:cNvSpPr txBox="1">
              <a:spLocks noChangeArrowheads="1"/>
            </p:cNvSpPr>
            <p:nvPr/>
          </p:nvSpPr>
          <p:spPr bwMode="auto">
            <a:xfrm>
              <a:off x="2682" y="2080"/>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 1</a:t>
              </a:r>
            </a:p>
          </p:txBody>
        </p:sp>
        <p:sp>
          <p:nvSpPr>
            <p:cNvPr id="14424" name="Text Box 88"/>
            <p:cNvSpPr txBox="1">
              <a:spLocks noChangeArrowheads="1"/>
            </p:cNvSpPr>
            <p:nvPr/>
          </p:nvSpPr>
          <p:spPr bwMode="auto">
            <a:xfrm>
              <a:off x="2534" y="2829"/>
              <a:ext cx="54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latin typeface="Arial" charset="0"/>
                </a:rPr>
                <a:t>Registers</a:t>
              </a:r>
            </a:p>
          </p:txBody>
        </p:sp>
        <p:sp>
          <p:nvSpPr>
            <p:cNvPr id="14425" name="Rectangle 89"/>
            <p:cNvSpPr>
              <a:spLocks noChangeArrowheads="1"/>
            </p:cNvSpPr>
            <p:nvPr/>
          </p:nvSpPr>
          <p:spPr bwMode="auto">
            <a:xfrm>
              <a:off x="2123" y="2080"/>
              <a:ext cx="939" cy="10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26" name="Line 90"/>
            <p:cNvSpPr>
              <a:spLocks noChangeShapeType="1"/>
            </p:cNvSpPr>
            <p:nvPr/>
          </p:nvSpPr>
          <p:spPr bwMode="auto">
            <a:xfrm>
              <a:off x="2587" y="1958"/>
              <a:ext cx="0" cy="1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27" name="Text Box 91"/>
            <p:cNvSpPr txBox="1">
              <a:spLocks noChangeArrowheads="1"/>
            </p:cNvSpPr>
            <p:nvPr/>
          </p:nvSpPr>
          <p:spPr bwMode="auto">
            <a:xfrm>
              <a:off x="2376" y="1795"/>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0000FF"/>
                  </a:solidFill>
                  <a:latin typeface="Arial" charset="0"/>
                </a:rPr>
                <a:t>RegWrite</a:t>
              </a:r>
              <a:endParaRPr lang="en-US" sz="1000">
                <a:latin typeface="Arial" charset="0"/>
              </a:endParaRPr>
            </a:p>
          </p:txBody>
        </p:sp>
        <p:sp>
          <p:nvSpPr>
            <p:cNvPr id="14428" name="Line 92"/>
            <p:cNvSpPr>
              <a:spLocks noChangeShapeType="1"/>
            </p:cNvSpPr>
            <p:nvPr/>
          </p:nvSpPr>
          <p:spPr bwMode="auto">
            <a:xfrm>
              <a:off x="3590" y="2774"/>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29" name="Line 93"/>
            <p:cNvSpPr>
              <a:spLocks noChangeShapeType="1"/>
            </p:cNvSpPr>
            <p:nvPr/>
          </p:nvSpPr>
          <p:spPr bwMode="auto">
            <a:xfrm flipV="1">
              <a:off x="1542" y="2458"/>
              <a:ext cx="0" cy="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30" name="AutoShape 94"/>
            <p:cNvSpPr>
              <a:spLocks noChangeArrowheads="1"/>
            </p:cNvSpPr>
            <p:nvPr/>
          </p:nvSpPr>
          <p:spPr bwMode="auto">
            <a:xfrm>
              <a:off x="1524" y="2432"/>
              <a:ext cx="52"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31" name="Line 95"/>
            <p:cNvSpPr>
              <a:spLocks noChangeShapeType="1"/>
            </p:cNvSpPr>
            <p:nvPr/>
          </p:nvSpPr>
          <p:spPr bwMode="auto">
            <a:xfrm>
              <a:off x="1542" y="2621"/>
              <a:ext cx="1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32" name="Line 96"/>
            <p:cNvSpPr>
              <a:spLocks noChangeShapeType="1"/>
            </p:cNvSpPr>
            <p:nvPr/>
          </p:nvSpPr>
          <p:spPr bwMode="auto">
            <a:xfrm>
              <a:off x="3274" y="2992"/>
              <a:ext cx="0" cy="59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4433" name="Rectangle 97"/>
          <p:cNvSpPr>
            <a:spLocks noGrp="1" noChangeArrowheads="1"/>
          </p:cNvSpPr>
          <p:nvPr>
            <p:ph type="body" idx="1"/>
          </p:nvPr>
        </p:nvSpPr>
        <p:spPr>
          <a:xfrm>
            <a:off x="457200" y="1215044"/>
            <a:ext cx="8229600" cy="4525963"/>
          </a:xfrm>
        </p:spPr>
        <p:txBody>
          <a:bodyPr>
            <a:normAutofit/>
          </a:bodyPr>
          <a:lstStyle/>
          <a:p>
            <a:pPr marL="307718" indent="-307718" defTabSz="820583"/>
            <a:r>
              <a:rPr lang="en-US" sz="2400" dirty="0" smtClean="0"/>
              <a:t>Read or write </a:t>
            </a:r>
            <a:r>
              <a:rPr lang="en-US" sz="2400" dirty="0"/>
              <a:t>data memory, </a:t>
            </a:r>
            <a:r>
              <a:rPr lang="en-US" sz="2400" dirty="0" smtClean="0"/>
              <a:t>if required, using the </a:t>
            </a:r>
            <a:r>
              <a:rPr lang="en-US" sz="2400" dirty="0"/>
              <a:t>address computed by the </a:t>
            </a:r>
            <a:r>
              <a:rPr lang="en-US" sz="2400" dirty="0" smtClean="0"/>
              <a:t>ALU</a:t>
            </a:r>
            <a:endParaRPr lang="en-US" sz="2400"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19</a:t>
            </a:fld>
            <a:endParaRPr lang="en-US"/>
          </a:p>
        </p:txBody>
      </p:sp>
    </p:spTree>
    <p:extLst>
      <p:ext uri="{BB962C8B-B14F-4D97-AF65-F5344CB8AC3E}">
        <p14:creationId xmlns:p14="http://schemas.microsoft.com/office/powerpoint/2010/main" val="1209456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had an in-class discussion</a:t>
            </a:r>
            <a:endParaRPr lang="en-US" dirty="0"/>
          </a:p>
        </p:txBody>
      </p:sp>
      <p:sp>
        <p:nvSpPr>
          <p:cNvPr id="3" name="Content Placeholder 2"/>
          <p:cNvSpPr>
            <a:spLocks noGrp="1"/>
          </p:cNvSpPr>
          <p:nvPr>
            <p:ph idx="1"/>
          </p:nvPr>
        </p:nvSpPr>
        <p:spPr/>
        <p:txBody>
          <a:bodyPr/>
          <a:lstStyle/>
          <a:p>
            <a:r>
              <a:rPr lang="en-US" dirty="0" smtClean="0"/>
              <a:t>Worksheet and solution discussion posted alongside PowerPoint slides here on Blackboard</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a:t>
            </a:fld>
            <a:endParaRPr lang="en-US"/>
          </a:p>
        </p:txBody>
      </p:sp>
    </p:spTree>
    <p:extLst>
      <p:ext uri="{BB962C8B-B14F-4D97-AF65-F5344CB8AC3E}">
        <p14:creationId xmlns:p14="http://schemas.microsoft.com/office/powerpoint/2010/main" val="779086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Grp="1" noChangeArrowheads="1"/>
          </p:cNvSpPr>
          <p:nvPr>
            <p:ph type="title"/>
          </p:nvPr>
        </p:nvSpPr>
        <p:spPr>
          <a:xfrm>
            <a:off x="490394" y="215900"/>
            <a:ext cx="8229600" cy="628650"/>
          </a:xfrm>
        </p:spPr>
        <p:txBody>
          <a:bodyPr/>
          <a:lstStyle/>
          <a:p>
            <a:pPr defTabSz="820583"/>
            <a:r>
              <a:rPr lang="en-US" dirty="0" smtClean="0"/>
              <a:t>Step 5:  Write back </a:t>
            </a:r>
            <a:r>
              <a:rPr lang="en-US" dirty="0"/>
              <a:t>(WB)</a:t>
            </a:r>
          </a:p>
        </p:txBody>
      </p:sp>
      <p:sp>
        <p:nvSpPr>
          <p:cNvPr id="15459" name="Rectangle 99"/>
          <p:cNvSpPr>
            <a:spLocks noGrp="1" noChangeArrowheads="1"/>
          </p:cNvSpPr>
          <p:nvPr>
            <p:ph type="body" idx="1"/>
          </p:nvPr>
        </p:nvSpPr>
        <p:spPr>
          <a:xfrm>
            <a:off x="530803" y="1143000"/>
            <a:ext cx="8229600" cy="4525963"/>
          </a:xfrm>
        </p:spPr>
        <p:txBody>
          <a:bodyPr>
            <a:normAutofit/>
          </a:bodyPr>
          <a:lstStyle/>
          <a:p>
            <a:pPr marL="307718" indent="-307718" defTabSz="820583"/>
            <a:r>
              <a:rPr lang="en-US" sz="2400" dirty="0" smtClean="0"/>
              <a:t>Write the result from EX or MEM, if there is a result, into </a:t>
            </a:r>
            <a:r>
              <a:rPr lang="en-US" sz="2400" dirty="0"/>
              <a:t>the destination </a:t>
            </a:r>
            <a:r>
              <a:rPr lang="en-US" sz="2400" dirty="0" smtClean="0"/>
              <a:t>register (red lines here show the result coming from a read access of  data memory)</a:t>
            </a:r>
          </a:p>
          <a:p>
            <a:pPr marL="307718" indent="-307718" defTabSz="820583"/>
            <a:r>
              <a:rPr lang="en-US" sz="2400" dirty="0" smtClean="0"/>
              <a:t>Not all instructions generate a result to save in a register in the register file: store puts its result into data memory; and branch puts its result into the PC register</a:t>
            </a:r>
            <a:endParaRPr lang="en-US" sz="2400" dirty="0"/>
          </a:p>
        </p:txBody>
      </p:sp>
      <p:grpSp>
        <p:nvGrpSpPr>
          <p:cNvPr id="2" name="Group 1"/>
          <p:cNvGrpSpPr/>
          <p:nvPr/>
        </p:nvGrpSpPr>
        <p:grpSpPr>
          <a:xfrm>
            <a:off x="484909" y="3525536"/>
            <a:ext cx="8230844" cy="3048000"/>
            <a:chOff x="484909" y="2487706"/>
            <a:chExt cx="8230844" cy="3048000"/>
          </a:xfrm>
        </p:grpSpPr>
        <p:sp>
          <p:nvSpPr>
            <p:cNvPr id="15434" name="Line 74"/>
            <p:cNvSpPr>
              <a:spLocks noChangeShapeType="1"/>
            </p:cNvSpPr>
            <p:nvPr/>
          </p:nvSpPr>
          <p:spPr bwMode="auto">
            <a:xfrm flipV="1">
              <a:off x="2258580" y="3412191"/>
              <a:ext cx="8312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62" name="Line 2"/>
            <p:cNvSpPr>
              <a:spLocks noChangeShapeType="1"/>
            </p:cNvSpPr>
            <p:nvPr/>
          </p:nvSpPr>
          <p:spPr bwMode="auto">
            <a:xfrm>
              <a:off x="1855932" y="4240026"/>
              <a:ext cx="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63" name="Line 3"/>
            <p:cNvSpPr>
              <a:spLocks noChangeShapeType="1"/>
            </p:cNvSpPr>
            <p:nvPr/>
          </p:nvSpPr>
          <p:spPr bwMode="auto">
            <a:xfrm flipH="1">
              <a:off x="6199909" y="3630706"/>
              <a:ext cx="15153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64" name="Line 4"/>
            <p:cNvSpPr>
              <a:spLocks noChangeShapeType="1"/>
            </p:cNvSpPr>
            <p:nvPr/>
          </p:nvSpPr>
          <p:spPr bwMode="auto">
            <a:xfrm>
              <a:off x="6351444" y="3630706"/>
              <a:ext cx="0" cy="11430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65" name="Line 5"/>
            <p:cNvSpPr>
              <a:spLocks noChangeShapeType="1"/>
            </p:cNvSpPr>
            <p:nvPr/>
          </p:nvSpPr>
          <p:spPr bwMode="auto">
            <a:xfrm>
              <a:off x="1855932" y="3402387"/>
              <a:ext cx="0" cy="8376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67" name="Text Box 7"/>
            <p:cNvSpPr txBox="1">
              <a:spLocks noChangeArrowheads="1"/>
            </p:cNvSpPr>
            <p:nvPr/>
          </p:nvSpPr>
          <p:spPr bwMode="auto">
            <a:xfrm>
              <a:off x="484909" y="2793066"/>
              <a:ext cx="640873"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address</a:t>
              </a:r>
            </a:p>
          </p:txBody>
        </p:sp>
        <p:sp>
          <p:nvSpPr>
            <p:cNvPr id="15368" name="Text Box 8"/>
            <p:cNvSpPr txBox="1">
              <a:spLocks noChangeArrowheads="1"/>
            </p:cNvSpPr>
            <p:nvPr/>
          </p:nvSpPr>
          <p:spPr bwMode="auto">
            <a:xfrm>
              <a:off x="709300" y="3326747"/>
              <a:ext cx="847197"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15369" name="Text Box 9"/>
            <p:cNvSpPr txBox="1">
              <a:spLocks noChangeArrowheads="1"/>
            </p:cNvSpPr>
            <p:nvPr/>
          </p:nvSpPr>
          <p:spPr bwMode="auto">
            <a:xfrm>
              <a:off x="926853" y="2793066"/>
              <a:ext cx="781875"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Instruction</a:t>
              </a:r>
            </a:p>
            <a:p>
              <a:pPr algn="r"/>
              <a:r>
                <a:rPr lang="en-US" sz="1000">
                  <a:latin typeface="Arial" charset="0"/>
                </a:rPr>
                <a:t>[31-0]</a:t>
              </a:r>
            </a:p>
          </p:txBody>
        </p:sp>
        <p:sp>
          <p:nvSpPr>
            <p:cNvPr id="15370" name="Rectangle 10"/>
            <p:cNvSpPr>
              <a:spLocks noChangeArrowheads="1"/>
            </p:cNvSpPr>
            <p:nvPr/>
          </p:nvSpPr>
          <p:spPr bwMode="auto">
            <a:xfrm>
              <a:off x="484909" y="2793066"/>
              <a:ext cx="1219489" cy="1143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71" name="Line 11"/>
            <p:cNvSpPr>
              <a:spLocks noChangeShapeType="1"/>
            </p:cNvSpPr>
            <p:nvPr/>
          </p:nvSpPr>
          <p:spPr bwMode="auto">
            <a:xfrm>
              <a:off x="7800398" y="3249706"/>
              <a:ext cx="38100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72" name="Line 12"/>
            <p:cNvSpPr>
              <a:spLocks noChangeShapeType="1"/>
            </p:cNvSpPr>
            <p:nvPr/>
          </p:nvSpPr>
          <p:spPr bwMode="auto">
            <a:xfrm>
              <a:off x="6351443" y="3630706"/>
              <a:ext cx="30595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73" name="Line 13"/>
            <p:cNvSpPr>
              <a:spLocks noChangeShapeType="1"/>
            </p:cNvSpPr>
            <p:nvPr/>
          </p:nvSpPr>
          <p:spPr bwMode="auto">
            <a:xfrm>
              <a:off x="6351443" y="3249706"/>
              <a:ext cx="30595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74" name="Line 14"/>
            <p:cNvSpPr>
              <a:spLocks noChangeShapeType="1"/>
            </p:cNvSpPr>
            <p:nvPr/>
          </p:nvSpPr>
          <p:spPr bwMode="auto">
            <a:xfrm>
              <a:off x="7951932" y="3859026"/>
              <a:ext cx="22946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75" name="Line 15"/>
            <p:cNvSpPr>
              <a:spLocks noChangeShapeType="1"/>
            </p:cNvSpPr>
            <p:nvPr/>
          </p:nvSpPr>
          <p:spPr bwMode="auto">
            <a:xfrm>
              <a:off x="6351444" y="3249706"/>
              <a:ext cx="0" cy="3810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76" name="Line 16"/>
            <p:cNvSpPr>
              <a:spLocks noChangeShapeType="1"/>
            </p:cNvSpPr>
            <p:nvPr/>
          </p:nvSpPr>
          <p:spPr bwMode="auto">
            <a:xfrm>
              <a:off x="6351444" y="4773706"/>
              <a:ext cx="16004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77" name="Line 17"/>
            <p:cNvSpPr>
              <a:spLocks noChangeShapeType="1"/>
            </p:cNvSpPr>
            <p:nvPr/>
          </p:nvSpPr>
          <p:spPr bwMode="auto">
            <a:xfrm flipV="1">
              <a:off x="7951932" y="3859026"/>
              <a:ext cx="0" cy="91468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78" name="AutoShape 18"/>
            <p:cNvSpPr>
              <a:spLocks noChangeArrowheads="1"/>
            </p:cNvSpPr>
            <p:nvPr/>
          </p:nvSpPr>
          <p:spPr bwMode="auto">
            <a:xfrm>
              <a:off x="6309591" y="3592887"/>
              <a:ext cx="76489" cy="75640"/>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79" name="Line 19"/>
            <p:cNvSpPr>
              <a:spLocks noChangeShapeType="1"/>
            </p:cNvSpPr>
            <p:nvPr/>
          </p:nvSpPr>
          <p:spPr bwMode="auto">
            <a:xfrm>
              <a:off x="8409421" y="3555066"/>
              <a:ext cx="228023"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80" name="Line 20"/>
            <p:cNvSpPr>
              <a:spLocks noChangeShapeType="1"/>
            </p:cNvSpPr>
            <p:nvPr/>
          </p:nvSpPr>
          <p:spPr bwMode="auto">
            <a:xfrm>
              <a:off x="8637444" y="3555066"/>
              <a:ext cx="0" cy="198064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81" name="Line 21"/>
            <p:cNvSpPr>
              <a:spLocks noChangeShapeType="1"/>
            </p:cNvSpPr>
            <p:nvPr/>
          </p:nvSpPr>
          <p:spPr bwMode="auto">
            <a:xfrm flipH="1">
              <a:off x="2847398" y="5535706"/>
              <a:ext cx="5790045"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82" name="Line 22"/>
            <p:cNvSpPr>
              <a:spLocks noChangeShapeType="1"/>
            </p:cNvSpPr>
            <p:nvPr/>
          </p:nvSpPr>
          <p:spPr bwMode="auto">
            <a:xfrm flipV="1">
              <a:off x="2847398" y="4164387"/>
              <a:ext cx="0" cy="1371319"/>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83" name="Line 23"/>
            <p:cNvSpPr>
              <a:spLocks noChangeShapeType="1"/>
            </p:cNvSpPr>
            <p:nvPr/>
          </p:nvSpPr>
          <p:spPr bwMode="auto">
            <a:xfrm>
              <a:off x="2847399" y="4164386"/>
              <a:ext cx="228023"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84" name="Text Box 24"/>
            <p:cNvSpPr txBox="1">
              <a:spLocks noChangeArrowheads="1"/>
            </p:cNvSpPr>
            <p:nvPr/>
          </p:nvSpPr>
          <p:spPr bwMode="auto">
            <a:xfrm>
              <a:off x="6657398" y="3097026"/>
              <a:ext cx="640873"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address</a:t>
              </a:r>
            </a:p>
          </p:txBody>
        </p:sp>
        <p:sp>
          <p:nvSpPr>
            <p:cNvPr id="15385" name="Text Box 25"/>
            <p:cNvSpPr txBox="1">
              <a:spLocks noChangeArrowheads="1"/>
            </p:cNvSpPr>
            <p:nvPr/>
          </p:nvSpPr>
          <p:spPr bwMode="auto">
            <a:xfrm>
              <a:off x="6657398" y="3478026"/>
              <a:ext cx="640873"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address</a:t>
              </a:r>
            </a:p>
          </p:txBody>
        </p:sp>
        <p:sp>
          <p:nvSpPr>
            <p:cNvPr id="15386" name="Text Box 26"/>
            <p:cNvSpPr txBox="1">
              <a:spLocks noChangeArrowheads="1"/>
            </p:cNvSpPr>
            <p:nvPr/>
          </p:nvSpPr>
          <p:spPr bwMode="auto">
            <a:xfrm>
              <a:off x="6657399" y="3859026"/>
              <a:ext cx="481512"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5387" name="Text Box 27"/>
            <p:cNvSpPr txBox="1">
              <a:spLocks noChangeArrowheads="1"/>
            </p:cNvSpPr>
            <p:nvPr/>
          </p:nvSpPr>
          <p:spPr bwMode="auto">
            <a:xfrm>
              <a:off x="7110803" y="3783386"/>
              <a:ext cx="683578"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Data</a:t>
              </a:r>
            </a:p>
            <a:p>
              <a:pPr algn="ctr"/>
              <a:r>
                <a:rPr lang="en-US" sz="1000" b="1">
                  <a:latin typeface="Arial" charset="0"/>
                </a:rPr>
                <a:t>memory</a:t>
              </a:r>
            </a:p>
          </p:txBody>
        </p:sp>
        <p:sp>
          <p:nvSpPr>
            <p:cNvPr id="15388" name="Text Box 28"/>
            <p:cNvSpPr txBox="1">
              <a:spLocks noChangeArrowheads="1"/>
            </p:cNvSpPr>
            <p:nvPr/>
          </p:nvSpPr>
          <p:spPr bwMode="auto">
            <a:xfrm>
              <a:off x="7329462" y="3097026"/>
              <a:ext cx="498356"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a:t>
              </a:r>
            </a:p>
          </p:txBody>
        </p:sp>
        <p:sp>
          <p:nvSpPr>
            <p:cNvPr id="15389" name="Rectangle 29"/>
            <p:cNvSpPr>
              <a:spLocks noChangeArrowheads="1"/>
            </p:cNvSpPr>
            <p:nvPr/>
          </p:nvSpPr>
          <p:spPr bwMode="auto">
            <a:xfrm>
              <a:off x="6657398" y="3097026"/>
              <a:ext cx="1143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90" name="Line 30"/>
            <p:cNvSpPr>
              <a:spLocks noChangeShapeType="1"/>
            </p:cNvSpPr>
            <p:nvPr/>
          </p:nvSpPr>
          <p:spPr bwMode="auto">
            <a:xfrm>
              <a:off x="7189932" y="2945747"/>
              <a:ext cx="0" cy="15127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91" name="Text Box 31"/>
            <p:cNvSpPr txBox="1">
              <a:spLocks noChangeArrowheads="1"/>
            </p:cNvSpPr>
            <p:nvPr/>
          </p:nvSpPr>
          <p:spPr bwMode="auto">
            <a:xfrm>
              <a:off x="6808932" y="2716027"/>
              <a:ext cx="766484"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MemWrite</a:t>
              </a:r>
            </a:p>
          </p:txBody>
        </p:sp>
        <p:sp>
          <p:nvSpPr>
            <p:cNvPr id="15392" name="Line 32"/>
            <p:cNvSpPr>
              <a:spLocks noChangeShapeType="1"/>
            </p:cNvSpPr>
            <p:nvPr/>
          </p:nvSpPr>
          <p:spPr bwMode="auto">
            <a:xfrm>
              <a:off x="7189932" y="4240026"/>
              <a:ext cx="0" cy="152680"/>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93" name="Text Box 33"/>
            <p:cNvSpPr txBox="1">
              <a:spLocks noChangeArrowheads="1"/>
            </p:cNvSpPr>
            <p:nvPr/>
          </p:nvSpPr>
          <p:spPr bwMode="auto">
            <a:xfrm>
              <a:off x="6808932" y="4392706"/>
              <a:ext cx="776189"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0000FF"/>
                  </a:solidFill>
                  <a:latin typeface="Arial" charset="0"/>
                </a:rPr>
                <a:t>MemRead</a:t>
              </a:r>
              <a:endParaRPr lang="en-US" sz="1000">
                <a:latin typeface="Arial" charset="0"/>
              </a:endParaRPr>
            </a:p>
          </p:txBody>
        </p:sp>
        <p:sp>
          <p:nvSpPr>
            <p:cNvPr id="15394" name="Text Box 34"/>
            <p:cNvSpPr txBox="1">
              <a:spLocks noChangeArrowheads="1"/>
            </p:cNvSpPr>
            <p:nvPr/>
          </p:nvSpPr>
          <p:spPr bwMode="auto">
            <a:xfrm>
              <a:off x="8181399" y="3108232"/>
              <a:ext cx="304293" cy="923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solidFill>
                    <a:srgbClr val="FF3300"/>
                  </a:solidFill>
                  <a:latin typeface="Arial" charset="0"/>
                </a:rPr>
                <a:t>1</a:t>
              </a:r>
            </a:p>
            <a:p>
              <a:pPr>
                <a:spcBef>
                  <a:spcPct val="30000"/>
                </a:spcBef>
              </a:pPr>
              <a:r>
                <a:rPr lang="en-US" sz="1000" b="1" dirty="0">
                  <a:solidFill>
                    <a:srgbClr val="FF3300"/>
                  </a:solidFill>
                  <a:latin typeface="Arial" charset="0"/>
                </a:rPr>
                <a:t>M</a:t>
              </a:r>
            </a:p>
            <a:p>
              <a:pPr>
                <a:lnSpc>
                  <a:spcPct val="90000"/>
                </a:lnSpc>
              </a:pPr>
              <a:r>
                <a:rPr lang="en-US" sz="1000" b="1" dirty="0">
                  <a:solidFill>
                    <a:srgbClr val="FF3300"/>
                  </a:solidFill>
                  <a:latin typeface="Arial" charset="0"/>
                </a:rPr>
                <a:t>u</a:t>
              </a:r>
            </a:p>
            <a:p>
              <a:pPr>
                <a:lnSpc>
                  <a:spcPct val="90000"/>
                </a:lnSpc>
              </a:pPr>
              <a:r>
                <a:rPr lang="en-US" sz="1000" b="1" dirty="0">
                  <a:solidFill>
                    <a:srgbClr val="FF3300"/>
                  </a:solidFill>
                  <a:latin typeface="Arial" charset="0"/>
                </a:rPr>
                <a:t>x</a:t>
              </a:r>
            </a:p>
            <a:p>
              <a:pPr>
                <a:spcBef>
                  <a:spcPct val="30000"/>
                </a:spcBef>
              </a:pPr>
              <a:r>
                <a:rPr lang="en-US" sz="1000" dirty="0">
                  <a:solidFill>
                    <a:srgbClr val="FF3300"/>
                  </a:solidFill>
                  <a:latin typeface="Arial" charset="0"/>
                </a:rPr>
                <a:t>0</a:t>
              </a:r>
            </a:p>
          </p:txBody>
        </p:sp>
        <p:sp>
          <p:nvSpPr>
            <p:cNvPr id="15395" name="AutoShape 35"/>
            <p:cNvSpPr>
              <a:spLocks noChangeArrowheads="1"/>
            </p:cNvSpPr>
            <p:nvPr/>
          </p:nvSpPr>
          <p:spPr bwMode="auto">
            <a:xfrm>
              <a:off x="8191501" y="3097026"/>
              <a:ext cx="229466" cy="914680"/>
            </a:xfrm>
            <a:prstGeom prst="roundRect">
              <a:avLst>
                <a:gd name="adj" fmla="val 50000"/>
              </a:avLst>
            </a:prstGeom>
            <a:noFill/>
            <a:ln w="9525">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96" name="Text Box 36"/>
            <p:cNvSpPr txBox="1">
              <a:spLocks noChangeArrowheads="1"/>
            </p:cNvSpPr>
            <p:nvPr/>
          </p:nvSpPr>
          <p:spPr bwMode="auto">
            <a:xfrm>
              <a:off x="7875444" y="2704821"/>
              <a:ext cx="840309"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MemToReg</a:t>
              </a:r>
            </a:p>
          </p:txBody>
        </p:sp>
        <p:sp>
          <p:nvSpPr>
            <p:cNvPr id="15397" name="Line 37"/>
            <p:cNvSpPr>
              <a:spLocks noChangeShapeType="1"/>
            </p:cNvSpPr>
            <p:nvPr/>
          </p:nvSpPr>
          <p:spPr bwMode="auto">
            <a:xfrm>
              <a:off x="8288194" y="2945747"/>
              <a:ext cx="0" cy="151279"/>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98" name="Line 38"/>
            <p:cNvSpPr>
              <a:spLocks noChangeShapeType="1"/>
            </p:cNvSpPr>
            <p:nvPr/>
          </p:nvSpPr>
          <p:spPr bwMode="auto">
            <a:xfrm flipV="1">
              <a:off x="4599421" y="3555066"/>
              <a:ext cx="0" cy="121864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399" name="Line 39"/>
            <p:cNvSpPr>
              <a:spLocks noChangeShapeType="1"/>
            </p:cNvSpPr>
            <p:nvPr/>
          </p:nvSpPr>
          <p:spPr bwMode="auto">
            <a:xfrm>
              <a:off x="4446444" y="3555066"/>
              <a:ext cx="53397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00" name="Line 40"/>
            <p:cNvSpPr>
              <a:spLocks noChangeShapeType="1"/>
            </p:cNvSpPr>
            <p:nvPr/>
          </p:nvSpPr>
          <p:spPr bwMode="auto">
            <a:xfrm flipV="1">
              <a:off x="6199909" y="4011706"/>
              <a:ext cx="0" cy="7620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01" name="Line 41"/>
            <p:cNvSpPr>
              <a:spLocks noChangeShapeType="1"/>
            </p:cNvSpPr>
            <p:nvPr/>
          </p:nvSpPr>
          <p:spPr bwMode="auto">
            <a:xfrm flipH="1">
              <a:off x="4599421" y="4773706"/>
              <a:ext cx="16004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02" name="Line 42"/>
            <p:cNvSpPr>
              <a:spLocks noChangeShapeType="1"/>
            </p:cNvSpPr>
            <p:nvPr/>
          </p:nvSpPr>
          <p:spPr bwMode="auto">
            <a:xfrm>
              <a:off x="6199909" y="4011706"/>
              <a:ext cx="45748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03" name="AutoShape 43"/>
            <p:cNvSpPr>
              <a:spLocks noChangeArrowheads="1"/>
            </p:cNvSpPr>
            <p:nvPr/>
          </p:nvSpPr>
          <p:spPr bwMode="auto">
            <a:xfrm>
              <a:off x="4569114" y="3513045"/>
              <a:ext cx="76489" cy="77041"/>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04" name="Text Box 44"/>
            <p:cNvSpPr txBox="1">
              <a:spLocks noChangeArrowheads="1"/>
            </p:cNvSpPr>
            <p:nvPr/>
          </p:nvSpPr>
          <p:spPr bwMode="auto">
            <a:xfrm>
              <a:off x="3910771" y="4773706"/>
              <a:ext cx="597981"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Sign</a:t>
              </a:r>
            </a:p>
            <a:p>
              <a:pPr algn="ctr"/>
              <a:r>
                <a:rPr lang="en-US" sz="1000" b="1">
                  <a:latin typeface="Arial" charset="0"/>
                </a:rPr>
                <a:t>extend</a:t>
              </a:r>
            </a:p>
          </p:txBody>
        </p:sp>
        <p:sp>
          <p:nvSpPr>
            <p:cNvPr id="15405" name="Oval 45"/>
            <p:cNvSpPr>
              <a:spLocks noChangeArrowheads="1"/>
            </p:cNvSpPr>
            <p:nvPr/>
          </p:nvSpPr>
          <p:spPr bwMode="auto">
            <a:xfrm>
              <a:off x="3975967" y="4621026"/>
              <a:ext cx="457488" cy="762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06" name="Line 46"/>
            <p:cNvSpPr>
              <a:spLocks noChangeShapeType="1"/>
            </p:cNvSpPr>
            <p:nvPr/>
          </p:nvSpPr>
          <p:spPr bwMode="auto">
            <a:xfrm>
              <a:off x="4446444" y="3097026"/>
              <a:ext cx="99146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07" name="Line 47"/>
            <p:cNvSpPr>
              <a:spLocks noChangeShapeType="1"/>
            </p:cNvSpPr>
            <p:nvPr/>
          </p:nvSpPr>
          <p:spPr bwMode="auto">
            <a:xfrm>
              <a:off x="4752399" y="4164386"/>
              <a:ext cx="22802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08" name="Line 48"/>
            <p:cNvSpPr>
              <a:spLocks noChangeShapeType="1"/>
            </p:cNvSpPr>
            <p:nvPr/>
          </p:nvSpPr>
          <p:spPr bwMode="auto">
            <a:xfrm flipH="1">
              <a:off x="4446443" y="5002026"/>
              <a:ext cx="30595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09" name="Text Box 49"/>
            <p:cNvSpPr txBox="1">
              <a:spLocks noChangeArrowheads="1"/>
            </p:cNvSpPr>
            <p:nvPr/>
          </p:nvSpPr>
          <p:spPr bwMode="auto">
            <a:xfrm>
              <a:off x="4980421" y="3413592"/>
              <a:ext cx="304293" cy="923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0</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1</a:t>
              </a:r>
            </a:p>
          </p:txBody>
        </p:sp>
        <p:sp>
          <p:nvSpPr>
            <p:cNvPr id="15410" name="AutoShape 50"/>
            <p:cNvSpPr>
              <a:spLocks noChangeArrowheads="1"/>
            </p:cNvSpPr>
            <p:nvPr/>
          </p:nvSpPr>
          <p:spPr bwMode="auto">
            <a:xfrm>
              <a:off x="4991967" y="3402387"/>
              <a:ext cx="228023" cy="914680"/>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11" name="Line 51"/>
            <p:cNvSpPr>
              <a:spLocks noChangeShapeType="1"/>
            </p:cNvSpPr>
            <p:nvPr/>
          </p:nvSpPr>
          <p:spPr bwMode="auto">
            <a:xfrm>
              <a:off x="5110307" y="4317066"/>
              <a:ext cx="0" cy="152681"/>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12" name="Text Box 52"/>
            <p:cNvSpPr txBox="1">
              <a:spLocks noChangeArrowheads="1"/>
            </p:cNvSpPr>
            <p:nvPr/>
          </p:nvSpPr>
          <p:spPr bwMode="auto">
            <a:xfrm>
              <a:off x="4827443" y="4469747"/>
              <a:ext cx="626471"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ALUSrc</a:t>
              </a:r>
            </a:p>
          </p:txBody>
        </p:sp>
        <p:grpSp>
          <p:nvGrpSpPr>
            <p:cNvPr id="15413" name="Group 53"/>
            <p:cNvGrpSpPr>
              <a:grpSpLocks/>
            </p:cNvGrpSpPr>
            <p:nvPr/>
          </p:nvGrpSpPr>
          <p:grpSpPr bwMode="auto">
            <a:xfrm>
              <a:off x="5437909" y="2868706"/>
              <a:ext cx="762000" cy="1220041"/>
              <a:chOff x="3408" y="1824"/>
              <a:chExt cx="480" cy="768"/>
            </a:xfrm>
          </p:grpSpPr>
          <p:sp>
            <p:nvSpPr>
              <p:cNvPr id="15414" name="Line 54"/>
              <p:cNvSpPr>
                <a:spLocks noChangeShapeType="1"/>
              </p:cNvSpPr>
              <p:nvPr/>
            </p:nvSpPr>
            <p:spPr bwMode="auto">
              <a:xfrm>
                <a:off x="3408" y="182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5415" name="Line 55"/>
              <p:cNvSpPr>
                <a:spLocks noChangeShapeType="1"/>
              </p:cNvSpPr>
              <p:nvPr/>
            </p:nvSpPr>
            <p:spPr bwMode="auto">
              <a:xfrm>
                <a:off x="3408" y="230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5416" name="Line 56"/>
              <p:cNvSpPr>
                <a:spLocks noChangeShapeType="1"/>
              </p:cNvSpPr>
              <p:nvPr/>
            </p:nvSpPr>
            <p:spPr bwMode="auto">
              <a:xfrm>
                <a:off x="3408" y="2112"/>
                <a:ext cx="144"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5417" name="Line 57"/>
              <p:cNvSpPr>
                <a:spLocks noChangeShapeType="1"/>
              </p:cNvSpPr>
              <p:nvPr/>
            </p:nvSpPr>
            <p:spPr bwMode="auto">
              <a:xfrm flipV="1">
                <a:off x="3408" y="2208"/>
                <a:ext cx="144"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5418" name="Line 58"/>
              <p:cNvSpPr>
                <a:spLocks noChangeShapeType="1"/>
              </p:cNvSpPr>
              <p:nvPr/>
            </p:nvSpPr>
            <p:spPr bwMode="auto">
              <a:xfrm>
                <a:off x="3408" y="1824"/>
                <a:ext cx="480"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5419" name="Line 59"/>
              <p:cNvSpPr>
                <a:spLocks noChangeShapeType="1"/>
              </p:cNvSpPr>
              <p:nvPr/>
            </p:nvSpPr>
            <p:spPr bwMode="auto">
              <a:xfrm>
                <a:off x="3888" y="206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5420" name="Line 60"/>
              <p:cNvSpPr>
                <a:spLocks noChangeShapeType="1"/>
              </p:cNvSpPr>
              <p:nvPr/>
            </p:nvSpPr>
            <p:spPr bwMode="auto">
              <a:xfrm flipV="1">
                <a:off x="3408" y="2352"/>
                <a:ext cx="480"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grpSp>
        <p:sp>
          <p:nvSpPr>
            <p:cNvPr id="15421" name="Text Box 61"/>
            <p:cNvSpPr txBox="1">
              <a:spLocks noChangeArrowheads="1"/>
            </p:cNvSpPr>
            <p:nvPr/>
          </p:nvSpPr>
          <p:spPr bwMode="auto">
            <a:xfrm>
              <a:off x="5652029" y="3478027"/>
              <a:ext cx="556540"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Result</a:t>
              </a:r>
            </a:p>
          </p:txBody>
        </p:sp>
        <p:sp>
          <p:nvSpPr>
            <p:cNvPr id="15422" name="Text Box 62"/>
            <p:cNvSpPr txBox="1">
              <a:spLocks noChangeArrowheads="1"/>
            </p:cNvSpPr>
            <p:nvPr/>
          </p:nvSpPr>
          <p:spPr bwMode="auto">
            <a:xfrm>
              <a:off x="5738596" y="3249706"/>
              <a:ext cx="448325"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Zero</a:t>
              </a:r>
            </a:p>
          </p:txBody>
        </p:sp>
        <p:sp>
          <p:nvSpPr>
            <p:cNvPr id="15423" name="Text Box 63"/>
            <p:cNvSpPr txBox="1">
              <a:spLocks noChangeArrowheads="1"/>
            </p:cNvSpPr>
            <p:nvPr/>
          </p:nvSpPr>
          <p:spPr bwMode="auto">
            <a:xfrm>
              <a:off x="5437910" y="3097027"/>
              <a:ext cx="448200"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latin typeface="Arial" charset="0"/>
                </a:rPr>
                <a:t>ALU</a:t>
              </a:r>
            </a:p>
          </p:txBody>
        </p:sp>
        <p:sp>
          <p:nvSpPr>
            <p:cNvPr id="15424" name="Line 64"/>
            <p:cNvSpPr>
              <a:spLocks noChangeShapeType="1"/>
            </p:cNvSpPr>
            <p:nvPr/>
          </p:nvSpPr>
          <p:spPr bwMode="auto">
            <a:xfrm>
              <a:off x="5895398" y="3859026"/>
              <a:ext cx="0" cy="152680"/>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25" name="Text Box 65"/>
            <p:cNvSpPr txBox="1">
              <a:spLocks noChangeArrowheads="1"/>
            </p:cNvSpPr>
            <p:nvPr/>
          </p:nvSpPr>
          <p:spPr bwMode="auto">
            <a:xfrm>
              <a:off x="5589444" y="4011706"/>
              <a:ext cx="605182"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ALUOp</a:t>
              </a:r>
            </a:p>
          </p:txBody>
        </p:sp>
        <p:sp>
          <p:nvSpPr>
            <p:cNvPr id="15426" name="Line 66"/>
            <p:cNvSpPr>
              <a:spLocks noChangeShapeType="1"/>
            </p:cNvSpPr>
            <p:nvPr/>
          </p:nvSpPr>
          <p:spPr bwMode="auto">
            <a:xfrm>
              <a:off x="2694421" y="3859026"/>
              <a:ext cx="3810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27" name="Line 67"/>
            <p:cNvSpPr>
              <a:spLocks noChangeShapeType="1"/>
            </p:cNvSpPr>
            <p:nvPr/>
          </p:nvSpPr>
          <p:spPr bwMode="auto">
            <a:xfrm>
              <a:off x="1855932" y="3021386"/>
              <a:ext cx="0" cy="381000"/>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28" name="Line 68"/>
            <p:cNvSpPr>
              <a:spLocks noChangeShapeType="1"/>
            </p:cNvSpPr>
            <p:nvPr/>
          </p:nvSpPr>
          <p:spPr bwMode="auto">
            <a:xfrm>
              <a:off x="1855932" y="5002026"/>
              <a:ext cx="2134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29" name="Text Box 69"/>
            <p:cNvSpPr txBox="1">
              <a:spLocks noChangeArrowheads="1"/>
            </p:cNvSpPr>
            <p:nvPr/>
          </p:nvSpPr>
          <p:spPr bwMode="auto">
            <a:xfrm>
              <a:off x="1855932" y="4773706"/>
              <a:ext cx="655088"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[15 - 0]</a:t>
              </a:r>
            </a:p>
          </p:txBody>
        </p:sp>
        <p:sp>
          <p:nvSpPr>
            <p:cNvPr id="15430" name="Line 70"/>
            <p:cNvSpPr>
              <a:spLocks noChangeShapeType="1"/>
            </p:cNvSpPr>
            <p:nvPr/>
          </p:nvSpPr>
          <p:spPr bwMode="auto">
            <a:xfrm>
              <a:off x="1855932" y="3021386"/>
              <a:ext cx="12194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31" name="Text Box 71"/>
            <p:cNvSpPr txBox="1">
              <a:spLocks noChangeArrowheads="1"/>
            </p:cNvSpPr>
            <p:nvPr/>
          </p:nvSpPr>
          <p:spPr bwMode="auto">
            <a:xfrm>
              <a:off x="1855932" y="2793067"/>
              <a:ext cx="726409"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[25 - 21]</a:t>
              </a:r>
            </a:p>
          </p:txBody>
        </p:sp>
        <p:sp>
          <p:nvSpPr>
            <p:cNvPr id="15432" name="AutoShape 72"/>
            <p:cNvSpPr>
              <a:spLocks noChangeArrowheads="1"/>
            </p:cNvSpPr>
            <p:nvPr/>
          </p:nvSpPr>
          <p:spPr bwMode="auto">
            <a:xfrm>
              <a:off x="1825626" y="2983566"/>
              <a:ext cx="76488" cy="75640"/>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33" name="Text Box 73"/>
            <p:cNvSpPr txBox="1">
              <a:spLocks noChangeArrowheads="1"/>
            </p:cNvSpPr>
            <p:nvPr/>
          </p:nvSpPr>
          <p:spPr bwMode="auto">
            <a:xfrm>
              <a:off x="1855932" y="3174067"/>
              <a:ext cx="726409"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0000"/>
                  </a:solidFill>
                  <a:latin typeface="Arial" charset="0"/>
                </a:rPr>
                <a:t>I [20 - 16]</a:t>
              </a:r>
            </a:p>
          </p:txBody>
        </p:sp>
        <p:sp>
          <p:nvSpPr>
            <p:cNvPr id="15435" name="AutoShape 75"/>
            <p:cNvSpPr>
              <a:spLocks noChangeArrowheads="1"/>
            </p:cNvSpPr>
            <p:nvPr/>
          </p:nvSpPr>
          <p:spPr bwMode="auto">
            <a:xfrm>
              <a:off x="1824182" y="3361765"/>
              <a:ext cx="76489" cy="75640"/>
            </a:xfrm>
            <a:prstGeom prst="octagon">
              <a:avLst>
                <a:gd name="adj" fmla="val 2928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36" name="Line 76"/>
            <p:cNvSpPr>
              <a:spLocks noChangeShapeType="1"/>
            </p:cNvSpPr>
            <p:nvPr/>
          </p:nvSpPr>
          <p:spPr bwMode="auto">
            <a:xfrm>
              <a:off x="1855932" y="4240026"/>
              <a:ext cx="610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37" name="Text Box 77"/>
            <p:cNvSpPr txBox="1">
              <a:spLocks noChangeArrowheads="1"/>
            </p:cNvSpPr>
            <p:nvPr/>
          </p:nvSpPr>
          <p:spPr bwMode="auto">
            <a:xfrm>
              <a:off x="1834285" y="4011706"/>
              <a:ext cx="716891"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I [15 - 11]</a:t>
              </a:r>
            </a:p>
          </p:txBody>
        </p:sp>
        <p:sp>
          <p:nvSpPr>
            <p:cNvPr id="15438" name="AutoShape 78"/>
            <p:cNvSpPr>
              <a:spLocks noChangeArrowheads="1"/>
            </p:cNvSpPr>
            <p:nvPr/>
          </p:nvSpPr>
          <p:spPr bwMode="auto">
            <a:xfrm>
              <a:off x="1822740" y="4203607"/>
              <a:ext cx="76488" cy="77040"/>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39" name="Text Box 79"/>
            <p:cNvSpPr txBox="1">
              <a:spLocks noChangeArrowheads="1"/>
            </p:cNvSpPr>
            <p:nvPr/>
          </p:nvSpPr>
          <p:spPr bwMode="auto">
            <a:xfrm>
              <a:off x="2466399" y="3489232"/>
              <a:ext cx="304293" cy="923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0</a:t>
              </a:r>
            </a:p>
            <a:p>
              <a:pPr>
                <a:spcBef>
                  <a:spcPct val="30000"/>
                </a:spcBef>
              </a:pPr>
              <a:r>
                <a:rPr lang="en-US" sz="1000" b="1">
                  <a:solidFill>
                    <a:srgbClr val="FF3300"/>
                  </a:solidFill>
                  <a:latin typeface="Arial" charset="0"/>
                </a:rPr>
                <a:t>M</a:t>
              </a:r>
            </a:p>
            <a:p>
              <a:pPr>
                <a:lnSpc>
                  <a:spcPct val="90000"/>
                </a:lnSpc>
              </a:pPr>
              <a:r>
                <a:rPr lang="en-US" sz="1000" b="1">
                  <a:solidFill>
                    <a:srgbClr val="FF3300"/>
                  </a:solidFill>
                  <a:latin typeface="Arial" charset="0"/>
                </a:rPr>
                <a:t>u</a:t>
              </a:r>
            </a:p>
            <a:p>
              <a:pPr>
                <a:lnSpc>
                  <a:spcPct val="90000"/>
                </a:lnSpc>
              </a:pPr>
              <a:r>
                <a:rPr lang="en-US" sz="1000" b="1">
                  <a:solidFill>
                    <a:srgbClr val="FF3300"/>
                  </a:solidFill>
                  <a:latin typeface="Arial" charset="0"/>
                </a:rPr>
                <a:t>x</a:t>
              </a:r>
            </a:p>
            <a:p>
              <a:pPr>
                <a:spcBef>
                  <a:spcPct val="30000"/>
                </a:spcBef>
              </a:pPr>
              <a:r>
                <a:rPr lang="en-US" sz="1000">
                  <a:solidFill>
                    <a:srgbClr val="FF3300"/>
                  </a:solidFill>
                  <a:latin typeface="Arial" charset="0"/>
                </a:rPr>
                <a:t>1</a:t>
              </a:r>
            </a:p>
          </p:txBody>
        </p:sp>
        <p:sp>
          <p:nvSpPr>
            <p:cNvPr id="15440" name="AutoShape 80"/>
            <p:cNvSpPr>
              <a:spLocks noChangeArrowheads="1"/>
            </p:cNvSpPr>
            <p:nvPr/>
          </p:nvSpPr>
          <p:spPr bwMode="auto">
            <a:xfrm>
              <a:off x="2476501" y="3478026"/>
              <a:ext cx="229466" cy="914680"/>
            </a:xfrm>
            <a:prstGeom prst="roundRect">
              <a:avLst>
                <a:gd name="adj" fmla="val 50000"/>
              </a:avLst>
            </a:prstGeom>
            <a:noFill/>
            <a:ln w="9525">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41" name="Line 81"/>
            <p:cNvSpPr>
              <a:spLocks noChangeShapeType="1"/>
            </p:cNvSpPr>
            <p:nvPr/>
          </p:nvSpPr>
          <p:spPr bwMode="auto">
            <a:xfrm>
              <a:off x="2584739" y="4392706"/>
              <a:ext cx="0" cy="152681"/>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42" name="Text Box 82"/>
            <p:cNvSpPr txBox="1">
              <a:spLocks noChangeArrowheads="1"/>
            </p:cNvSpPr>
            <p:nvPr/>
          </p:nvSpPr>
          <p:spPr bwMode="auto">
            <a:xfrm>
              <a:off x="2236932" y="4545387"/>
              <a:ext cx="620661"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RegDst</a:t>
              </a:r>
            </a:p>
          </p:txBody>
        </p:sp>
        <p:sp>
          <p:nvSpPr>
            <p:cNvPr id="15443" name="Text Box 83"/>
            <p:cNvSpPr txBox="1">
              <a:spLocks noChangeArrowheads="1"/>
            </p:cNvSpPr>
            <p:nvPr/>
          </p:nvSpPr>
          <p:spPr bwMode="auto">
            <a:xfrm>
              <a:off x="3075421" y="2868706"/>
              <a:ext cx="719208"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register 1</a:t>
              </a:r>
            </a:p>
          </p:txBody>
        </p:sp>
        <p:sp>
          <p:nvSpPr>
            <p:cNvPr id="15444" name="Text Box 84"/>
            <p:cNvSpPr txBox="1">
              <a:spLocks noChangeArrowheads="1"/>
            </p:cNvSpPr>
            <p:nvPr/>
          </p:nvSpPr>
          <p:spPr bwMode="auto">
            <a:xfrm>
              <a:off x="3091296" y="3267916"/>
              <a:ext cx="719208"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register 2</a:t>
              </a:r>
            </a:p>
          </p:txBody>
        </p:sp>
        <p:sp>
          <p:nvSpPr>
            <p:cNvPr id="15445" name="Text Box 85"/>
            <p:cNvSpPr txBox="1">
              <a:spLocks noChangeArrowheads="1"/>
            </p:cNvSpPr>
            <p:nvPr/>
          </p:nvSpPr>
          <p:spPr bwMode="auto">
            <a:xfrm>
              <a:off x="3091295" y="3648916"/>
              <a:ext cx="612257"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Write</a:t>
              </a:r>
            </a:p>
            <a:p>
              <a:r>
                <a:rPr lang="en-US" sz="1000">
                  <a:solidFill>
                    <a:srgbClr val="FF3300"/>
                  </a:solidFill>
                  <a:latin typeface="Arial" charset="0"/>
                </a:rPr>
                <a:t>register</a:t>
              </a:r>
            </a:p>
          </p:txBody>
        </p:sp>
        <p:sp>
          <p:nvSpPr>
            <p:cNvPr id="15446" name="Text Box 86"/>
            <p:cNvSpPr txBox="1">
              <a:spLocks noChangeArrowheads="1"/>
            </p:cNvSpPr>
            <p:nvPr/>
          </p:nvSpPr>
          <p:spPr bwMode="auto">
            <a:xfrm>
              <a:off x="3091295" y="4029916"/>
              <a:ext cx="481512"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Write</a:t>
              </a:r>
            </a:p>
            <a:p>
              <a:r>
                <a:rPr lang="en-US" sz="1000">
                  <a:solidFill>
                    <a:srgbClr val="FF3300"/>
                  </a:solidFill>
                  <a:latin typeface="Arial" charset="0"/>
                </a:rPr>
                <a:t>data</a:t>
              </a:r>
            </a:p>
          </p:txBody>
        </p:sp>
        <p:sp>
          <p:nvSpPr>
            <p:cNvPr id="15447" name="Text Box 87"/>
            <p:cNvSpPr txBox="1">
              <a:spLocks noChangeArrowheads="1"/>
            </p:cNvSpPr>
            <p:nvPr/>
          </p:nvSpPr>
          <p:spPr bwMode="auto">
            <a:xfrm>
              <a:off x="3903930" y="3402386"/>
              <a:ext cx="542514"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 2</a:t>
              </a:r>
            </a:p>
          </p:txBody>
        </p:sp>
        <p:sp>
          <p:nvSpPr>
            <p:cNvPr id="15448" name="Text Box 88"/>
            <p:cNvSpPr txBox="1">
              <a:spLocks noChangeArrowheads="1"/>
            </p:cNvSpPr>
            <p:nvPr/>
          </p:nvSpPr>
          <p:spPr bwMode="auto">
            <a:xfrm>
              <a:off x="3919804" y="2886916"/>
              <a:ext cx="542514" cy="400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 1</a:t>
              </a:r>
            </a:p>
          </p:txBody>
        </p:sp>
        <p:sp>
          <p:nvSpPr>
            <p:cNvPr id="15449" name="Text Box 89"/>
            <p:cNvSpPr txBox="1">
              <a:spLocks noChangeArrowheads="1"/>
            </p:cNvSpPr>
            <p:nvPr/>
          </p:nvSpPr>
          <p:spPr bwMode="auto">
            <a:xfrm>
              <a:off x="3684444" y="3936067"/>
              <a:ext cx="769114"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solidFill>
                    <a:srgbClr val="FF3300"/>
                  </a:solidFill>
                  <a:latin typeface="Arial" charset="0"/>
                </a:rPr>
                <a:t>Registers</a:t>
              </a:r>
            </a:p>
          </p:txBody>
        </p:sp>
        <p:sp>
          <p:nvSpPr>
            <p:cNvPr id="15450" name="Rectangle 90"/>
            <p:cNvSpPr>
              <a:spLocks noChangeArrowheads="1"/>
            </p:cNvSpPr>
            <p:nvPr/>
          </p:nvSpPr>
          <p:spPr bwMode="auto">
            <a:xfrm>
              <a:off x="3091296" y="2886916"/>
              <a:ext cx="1355148" cy="1524000"/>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51" name="Line 91"/>
            <p:cNvSpPr>
              <a:spLocks noChangeShapeType="1"/>
            </p:cNvSpPr>
            <p:nvPr/>
          </p:nvSpPr>
          <p:spPr bwMode="auto">
            <a:xfrm>
              <a:off x="3760932" y="2716026"/>
              <a:ext cx="0" cy="152680"/>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52" name="Text Box 92"/>
            <p:cNvSpPr txBox="1">
              <a:spLocks noChangeArrowheads="1"/>
            </p:cNvSpPr>
            <p:nvPr/>
          </p:nvSpPr>
          <p:spPr bwMode="auto">
            <a:xfrm>
              <a:off x="3456421" y="2487706"/>
              <a:ext cx="716766" cy="246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RegWrite</a:t>
              </a:r>
            </a:p>
          </p:txBody>
        </p:sp>
        <p:sp>
          <p:nvSpPr>
            <p:cNvPr id="15453" name="Line 93"/>
            <p:cNvSpPr>
              <a:spLocks noChangeShapeType="1"/>
            </p:cNvSpPr>
            <p:nvPr/>
          </p:nvSpPr>
          <p:spPr bwMode="auto">
            <a:xfrm>
              <a:off x="5208444" y="3859026"/>
              <a:ext cx="22946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54" name="Line 94"/>
            <p:cNvSpPr>
              <a:spLocks noChangeShapeType="1"/>
            </p:cNvSpPr>
            <p:nvPr/>
          </p:nvSpPr>
          <p:spPr bwMode="auto">
            <a:xfrm flipV="1">
              <a:off x="2252807" y="3416394"/>
              <a:ext cx="0" cy="228319"/>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55" name="AutoShape 95"/>
            <p:cNvSpPr>
              <a:spLocks noChangeArrowheads="1"/>
            </p:cNvSpPr>
            <p:nvPr/>
          </p:nvSpPr>
          <p:spPr bwMode="auto">
            <a:xfrm>
              <a:off x="2226830" y="3379975"/>
              <a:ext cx="75045" cy="77040"/>
            </a:xfrm>
            <a:prstGeom prst="octagon">
              <a:avLst>
                <a:gd name="adj" fmla="val 2928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56" name="Line 96"/>
            <p:cNvSpPr>
              <a:spLocks noChangeShapeType="1"/>
            </p:cNvSpPr>
            <p:nvPr/>
          </p:nvSpPr>
          <p:spPr bwMode="auto">
            <a:xfrm>
              <a:off x="2252808" y="3644713"/>
              <a:ext cx="22946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57" name="Line 97"/>
            <p:cNvSpPr>
              <a:spLocks noChangeShapeType="1"/>
            </p:cNvSpPr>
            <p:nvPr/>
          </p:nvSpPr>
          <p:spPr bwMode="auto">
            <a:xfrm>
              <a:off x="4752398" y="4164387"/>
              <a:ext cx="0" cy="83764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58" name="Line 98"/>
            <p:cNvSpPr>
              <a:spLocks noChangeShapeType="1"/>
            </p:cNvSpPr>
            <p:nvPr/>
          </p:nvSpPr>
          <p:spPr bwMode="auto">
            <a:xfrm>
              <a:off x="1704398" y="3021386"/>
              <a:ext cx="151534" cy="0"/>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15461" name="Line 101"/>
            <p:cNvSpPr>
              <a:spLocks noChangeShapeType="1"/>
            </p:cNvSpPr>
            <p:nvPr/>
          </p:nvSpPr>
          <p:spPr bwMode="auto">
            <a:xfrm flipV="1">
              <a:off x="1866035" y="3410791"/>
              <a:ext cx="411306" cy="14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gr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20</a:t>
            </a:fld>
            <a:endParaRPr lang="en-US"/>
          </a:p>
        </p:txBody>
      </p:sp>
    </p:spTree>
    <p:extLst>
      <p:ext uri="{BB962C8B-B14F-4D97-AF65-F5344CB8AC3E}">
        <p14:creationId xmlns:p14="http://schemas.microsoft.com/office/powerpoint/2010/main" val="1399953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 all instructions need all steps</a:t>
            </a:r>
            <a:endParaRPr lang="en-US" dirty="0"/>
          </a:p>
        </p:txBody>
      </p:sp>
      <p:sp>
        <p:nvSpPr>
          <p:cNvPr id="5" name="Content Placeholder 4"/>
          <p:cNvSpPr>
            <a:spLocks noGrp="1"/>
          </p:cNvSpPr>
          <p:nvPr>
            <p:ph idx="1"/>
          </p:nvPr>
        </p:nvSpPr>
        <p:spPr>
          <a:xfrm>
            <a:off x="457200" y="1600200"/>
            <a:ext cx="8229600" cy="4957685"/>
          </a:xfrm>
        </p:spPr>
        <p:txBody>
          <a:bodyPr>
            <a:normAutofit fontScale="85000" lnSpcReduction="20000"/>
          </a:bodyPr>
          <a:lstStyle/>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Only Load makes </a:t>
            </a:r>
            <a:r>
              <a:rPr lang="en-US" dirty="0"/>
              <a:t>use of the entire </a:t>
            </a:r>
            <a:r>
              <a:rPr lang="en-US" dirty="0" smtClean="0"/>
              <a:t>circuit</a:t>
            </a:r>
          </a:p>
          <a:p>
            <a:r>
              <a:rPr lang="en-US" dirty="0"/>
              <a:t>Further, each </a:t>
            </a:r>
            <a:r>
              <a:rPr lang="en-US" dirty="0" smtClean="0"/>
              <a:t>step </a:t>
            </a:r>
            <a:r>
              <a:rPr lang="en-US" dirty="0"/>
              <a:t>is used once as </a:t>
            </a:r>
            <a:r>
              <a:rPr lang="en-US" dirty="0" smtClean="0"/>
              <a:t>signals </a:t>
            </a:r>
            <a:r>
              <a:rPr lang="en-US" dirty="0"/>
              <a:t>propagate through the circuit, so a lot of gates are holding their outputs fixed for </a:t>
            </a:r>
            <a:r>
              <a:rPr lang="en-US" dirty="0" smtClean="0"/>
              <a:t>the </a:t>
            </a:r>
            <a:r>
              <a:rPr lang="en-US" dirty="0"/>
              <a:t>long </a:t>
            </a:r>
            <a:r>
              <a:rPr lang="en-US" dirty="0" smtClean="0"/>
              <a:t>time needed to propagate to the very end (WB step)</a:t>
            </a:r>
          </a:p>
          <a:p>
            <a:r>
              <a:rPr lang="en-US" i="1" dirty="0" smtClean="0">
                <a:solidFill>
                  <a:srgbClr val="0000FF"/>
                </a:solidFill>
              </a:rPr>
              <a:t>Gates should be asked to do new logic computations often because when gates compute they make progress with our program</a:t>
            </a:r>
            <a:endParaRPr lang="en-US" i="1" dirty="0">
              <a:solidFill>
                <a:srgbClr val="0000FF"/>
              </a:solidFill>
            </a:endParaRPr>
          </a:p>
          <a:p>
            <a:endParaRPr lang="en-US" dirty="0"/>
          </a:p>
        </p:txBody>
      </p:sp>
      <p:graphicFrame>
        <p:nvGraphicFramePr>
          <p:cNvPr id="4" name="Group 226"/>
          <p:cNvGraphicFramePr>
            <a:graphicFrameLocks noGrp="1"/>
          </p:cNvGraphicFramePr>
          <p:nvPr>
            <p:extLst/>
          </p:nvPr>
        </p:nvGraphicFramePr>
        <p:xfrm>
          <a:off x="1204149" y="1374007"/>
          <a:ext cx="6876815" cy="1828800"/>
        </p:xfrm>
        <a:graphic>
          <a:graphicData uri="http://schemas.openxmlformats.org/drawingml/2006/table">
            <a:tbl>
              <a:tblPr/>
              <a:tblGrid>
                <a:gridCol w="2370666"/>
                <a:gridCol w="780815"/>
                <a:gridCol w="959555"/>
                <a:gridCol w="987778"/>
                <a:gridCol w="940741"/>
                <a:gridCol w="837260"/>
              </a:tblGrid>
              <a:tr h="180975">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smtClean="0">
                          <a:ln>
                            <a:noFill/>
                          </a:ln>
                          <a:solidFill>
                            <a:schemeClr val="tx1"/>
                          </a:solidFill>
                          <a:effectLst/>
                          <a:latin typeface="Trebuchet MS" charset="0"/>
                          <a:ea typeface="ＭＳ Ｐゴシック" charset="0"/>
                        </a:rPr>
                        <a:t>Instruction Type</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gridSpan="5">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smtClean="0">
                          <a:ln>
                            <a:noFill/>
                          </a:ln>
                          <a:solidFill>
                            <a:schemeClr val="tx1"/>
                          </a:solidFill>
                          <a:effectLst/>
                          <a:latin typeface="Trebuchet MS" charset="0"/>
                          <a:ea typeface="ＭＳ Ｐゴシック" charset="0"/>
                        </a:rPr>
                        <a:t>Steps </a:t>
                      </a:r>
                      <a:r>
                        <a:rPr kumimoji="0" lang="en-US" sz="1800" b="0" i="0" u="none" strike="noStrike" cap="none" normalizeH="0" baseline="0" dirty="0">
                          <a:ln>
                            <a:noFill/>
                          </a:ln>
                          <a:solidFill>
                            <a:schemeClr val="tx1"/>
                          </a:solidFill>
                          <a:effectLst/>
                          <a:latin typeface="Trebuchet MS" charset="0"/>
                          <a:ea typeface="ＭＳ Ｐゴシック" charset="0"/>
                        </a:rPr>
                        <a:t>required</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36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smtClean="0">
                          <a:ln>
                            <a:noFill/>
                          </a:ln>
                          <a:solidFill>
                            <a:schemeClr val="tx1"/>
                          </a:solidFill>
                          <a:effectLst/>
                          <a:latin typeface="Trebuchet MS" charset="0"/>
                          <a:ea typeface="ＭＳ Ｐゴシック" charset="0"/>
                        </a:rPr>
                        <a:t>Branch (</a:t>
                      </a:r>
                      <a:r>
                        <a:rPr kumimoji="0" lang="en-US" sz="1800" b="0" i="0" u="none" strike="noStrike" cap="none" normalizeH="0" baseline="0" dirty="0" err="1" smtClean="0">
                          <a:ln>
                            <a:noFill/>
                          </a:ln>
                          <a:solidFill>
                            <a:schemeClr val="tx1"/>
                          </a:solidFill>
                          <a:effectLst/>
                          <a:latin typeface="Trebuchet MS" charset="0"/>
                          <a:ea typeface="ＭＳ Ｐゴシック" charset="0"/>
                        </a:rPr>
                        <a:t>beq</a:t>
                      </a:r>
                      <a:r>
                        <a:rPr kumimoji="0" lang="en-US" sz="1800" b="0" i="0" u="none" strike="noStrike" cap="none" normalizeH="0" baseline="0" dirty="0" smtClean="0">
                          <a:ln>
                            <a:noFill/>
                          </a:ln>
                          <a:solidFill>
                            <a:schemeClr val="tx1"/>
                          </a:solidFill>
                          <a:effectLst/>
                          <a:latin typeface="Trebuchet MS" charset="0"/>
                          <a:ea typeface="ＭＳ Ｐゴシック" charset="0"/>
                        </a:rPr>
                        <a:t>)</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IF</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ID</a:t>
                      </a:r>
                    </a:p>
                  </a:txBody>
                  <a:tcPr horzOverflow="overflow">
                    <a:lnL cap="flat">
                      <a:noFill/>
                    </a:lnL>
                    <a:lnR cap="flat">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EX</a:t>
                      </a:r>
                    </a:p>
                  </a:txBody>
                  <a:tcPr horzOverflow="overflow">
                    <a:lnL cap="flat">
                      <a:noFill/>
                    </a:lnL>
                    <a:lnR cap="flat">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horzOverflow="overflow">
                    <a:lnL cap="flat">
                      <a:noFill/>
                    </a:lnL>
                    <a:lnR cap="flat">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smtClean="0">
                          <a:ln>
                            <a:noFill/>
                          </a:ln>
                          <a:solidFill>
                            <a:schemeClr val="tx1"/>
                          </a:solidFill>
                          <a:effectLst/>
                          <a:latin typeface="Trebuchet MS" charset="0"/>
                          <a:ea typeface="ＭＳ Ｐゴシック" charset="0"/>
                        </a:rPr>
                        <a:t>Register-register</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IF</a:t>
                      </a:r>
                    </a:p>
                  </a:txBody>
                  <a:tcPr horzOverflow="overflow">
                    <a:lnL w="190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ID</a:t>
                      </a:r>
                    </a:p>
                  </a:txBody>
                  <a:tcPr horzOverflow="overflow">
                    <a:lnL cap="flat">
                      <a:noFill/>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EX</a:t>
                      </a:r>
                    </a:p>
                  </a:txBody>
                  <a:tcPr horzOverflow="overflow">
                    <a:lnL cap="flat">
                      <a:noFill/>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horzOverflow="overflow">
                    <a:lnL cap="flat">
                      <a:noFill/>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WB</a:t>
                      </a:r>
                    </a:p>
                  </a:txBody>
                  <a:tcPr horzOverflow="overflow">
                    <a:lnL cap="flat">
                      <a:noFill/>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smtClean="0">
                          <a:ln>
                            <a:noFill/>
                          </a:ln>
                          <a:solidFill>
                            <a:schemeClr val="tx1"/>
                          </a:solidFill>
                          <a:effectLst/>
                          <a:latin typeface="Trebuchet MS" charset="0"/>
                          <a:ea typeface="ＭＳ Ｐゴシック" charset="0"/>
                        </a:rPr>
                        <a:t>Store (</a:t>
                      </a:r>
                      <a:r>
                        <a:rPr kumimoji="0" lang="en-US" sz="1800" b="0" i="0" u="none" strike="noStrike" cap="none" normalizeH="0" baseline="0" dirty="0" err="1" smtClean="0">
                          <a:ln>
                            <a:noFill/>
                          </a:ln>
                          <a:solidFill>
                            <a:schemeClr val="tx1"/>
                          </a:solidFill>
                          <a:effectLst/>
                          <a:latin typeface="Trebuchet MS" charset="0"/>
                          <a:ea typeface="ＭＳ Ｐゴシック" charset="0"/>
                        </a:rPr>
                        <a:t>sw</a:t>
                      </a:r>
                      <a:r>
                        <a:rPr kumimoji="0" lang="en-US" sz="1800" b="0" i="0" u="none" strike="noStrike" cap="none" normalizeH="0" baseline="0" dirty="0" smtClean="0">
                          <a:ln>
                            <a:noFill/>
                          </a:ln>
                          <a:solidFill>
                            <a:schemeClr val="tx1"/>
                          </a:solidFill>
                          <a:effectLst/>
                          <a:latin typeface="Trebuchet MS" charset="0"/>
                          <a:ea typeface="ＭＳ Ｐゴシック" charset="0"/>
                        </a:rPr>
                        <a:t>)</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IF</a:t>
                      </a:r>
                    </a:p>
                  </a:txBody>
                  <a:tcPr horzOverflow="overflow">
                    <a:lnL w="190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ID</a:t>
                      </a:r>
                    </a:p>
                  </a:txBody>
                  <a:tcPr horzOverflow="overflow">
                    <a:lnL cap="flat">
                      <a:noFill/>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EX</a:t>
                      </a:r>
                    </a:p>
                  </a:txBody>
                  <a:tcPr horzOverflow="overflow">
                    <a:lnL cap="flat">
                      <a:noFill/>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MEM</a:t>
                      </a:r>
                    </a:p>
                  </a:txBody>
                  <a:tcPr horzOverflow="overflow">
                    <a:lnL cap="flat">
                      <a:noFill/>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horzOverflow="overflow">
                    <a:lnL cap="flat">
                      <a:noFill/>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smtClean="0">
                          <a:ln>
                            <a:noFill/>
                          </a:ln>
                          <a:solidFill>
                            <a:schemeClr val="tx1"/>
                          </a:solidFill>
                          <a:effectLst/>
                          <a:latin typeface="Trebuchet MS" charset="0"/>
                          <a:ea typeface="ＭＳ Ｐゴシック" charset="0"/>
                        </a:rPr>
                        <a:t>Load (</a:t>
                      </a:r>
                      <a:r>
                        <a:rPr kumimoji="0" lang="en-US" sz="1800" b="0" i="0" u="none" strike="noStrike" cap="none" normalizeH="0" baseline="0" dirty="0" err="1" smtClean="0">
                          <a:ln>
                            <a:noFill/>
                          </a:ln>
                          <a:solidFill>
                            <a:schemeClr val="tx1"/>
                          </a:solidFill>
                          <a:effectLst/>
                          <a:latin typeface="Trebuchet MS" charset="0"/>
                          <a:ea typeface="ＭＳ Ｐゴシック" charset="0"/>
                        </a:rPr>
                        <a:t>lw</a:t>
                      </a:r>
                      <a:r>
                        <a:rPr kumimoji="0" lang="en-US" sz="1800" b="0" i="0" u="none" strike="noStrike" cap="none" normalizeH="0" baseline="0" dirty="0" smtClean="0">
                          <a:ln>
                            <a:noFill/>
                          </a:ln>
                          <a:solidFill>
                            <a:schemeClr val="tx1"/>
                          </a:solidFill>
                          <a:effectLst/>
                          <a:latin typeface="Trebuchet MS" charset="0"/>
                          <a:ea typeface="ＭＳ Ｐゴシック" charset="0"/>
                        </a:rPr>
                        <a:t>)</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IF</a:t>
                      </a:r>
                    </a:p>
                  </a:txBody>
                  <a:tcPr horzOverflow="overflow">
                    <a:lnL w="190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ID</a:t>
                      </a:r>
                    </a:p>
                  </a:txBody>
                  <a:tcPr horzOverflow="overflow">
                    <a:lnL cap="flat">
                      <a:noFill/>
                    </a:lnL>
                    <a:lnR cap="flat">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EX</a:t>
                      </a:r>
                    </a:p>
                  </a:txBody>
                  <a:tcPr horzOverflow="overflow">
                    <a:lnL cap="flat">
                      <a:noFill/>
                    </a:lnL>
                    <a:lnR cap="flat">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MEM</a:t>
                      </a:r>
                    </a:p>
                  </a:txBody>
                  <a:tcPr horzOverflow="overflow">
                    <a:lnL cap="flat">
                      <a:noFill/>
                    </a:lnL>
                    <a:lnR cap="flat">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WB</a:t>
                      </a:r>
                    </a:p>
                  </a:txBody>
                  <a:tcPr horzOverflow="overflow">
                    <a:lnL cap="flat">
                      <a:noFill/>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F616CA18-62AE-B34C-A151-070DF961BCFA}" type="slidenum">
              <a:rPr lang="en-US" smtClean="0"/>
              <a:pPr/>
              <a:t>21</a:t>
            </a:fld>
            <a:endParaRPr lang="en-US"/>
          </a:p>
        </p:txBody>
      </p:sp>
    </p:spTree>
    <p:extLst>
      <p:ext uri="{BB962C8B-B14F-4D97-AF65-F5344CB8AC3E}">
        <p14:creationId xmlns:p14="http://schemas.microsoft.com/office/powerpoint/2010/main" val="119454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9793" y="152400"/>
            <a:ext cx="8229600" cy="692150"/>
          </a:xfrm>
        </p:spPr>
        <p:txBody>
          <a:bodyPr>
            <a:normAutofit fontScale="90000"/>
          </a:bodyPr>
          <a:lstStyle/>
          <a:p>
            <a:pPr defTabSz="820583"/>
            <a:r>
              <a:rPr lang="en-US" dirty="0" smtClean="0"/>
              <a:t>Using </a:t>
            </a:r>
            <a:r>
              <a:rPr lang="en-US" sz="4400" dirty="0" smtClean="0"/>
              <a:t>idle</a:t>
            </a:r>
            <a:r>
              <a:rPr lang="en-US" dirty="0" smtClean="0"/>
              <a:t> parts of the circuit</a:t>
            </a:r>
            <a:endParaRPr lang="en-US" dirty="0"/>
          </a:p>
        </p:txBody>
      </p:sp>
      <p:sp>
        <p:nvSpPr>
          <p:cNvPr id="17411" name="Rectangle 3"/>
          <p:cNvSpPr>
            <a:spLocks noGrp="1" noChangeArrowheads="1"/>
          </p:cNvSpPr>
          <p:nvPr>
            <p:ph type="body" idx="1"/>
          </p:nvPr>
        </p:nvSpPr>
        <p:spPr>
          <a:xfrm>
            <a:off x="402858" y="1181100"/>
            <a:ext cx="8229600" cy="4254475"/>
          </a:xfrm>
        </p:spPr>
        <p:txBody>
          <a:bodyPr>
            <a:normAutofit/>
          </a:bodyPr>
          <a:lstStyle/>
          <a:p>
            <a:pPr marL="307718" indent="-307718" defTabSz="820583"/>
            <a:r>
              <a:rPr lang="en-US" sz="2400" dirty="0" smtClean="0"/>
              <a:t>Perhaps we do not </a:t>
            </a:r>
            <a:r>
              <a:rPr lang="en-US" sz="2400" dirty="0"/>
              <a:t>have to wait for </a:t>
            </a:r>
            <a:r>
              <a:rPr lang="en-US" sz="2400" dirty="0" smtClean="0"/>
              <a:t>an </a:t>
            </a:r>
            <a:r>
              <a:rPr lang="en-US" sz="2400" dirty="0"/>
              <a:t>instruction to complete before </a:t>
            </a:r>
            <a:r>
              <a:rPr lang="en-US" sz="2400" dirty="0" smtClean="0"/>
              <a:t>giving new work to early (upstream) </a:t>
            </a:r>
            <a:r>
              <a:rPr lang="en-US" sz="2400" dirty="0"/>
              <a:t>functional </a:t>
            </a:r>
            <a:r>
              <a:rPr lang="en-US" sz="2400" dirty="0" smtClean="0"/>
              <a:t>units</a:t>
            </a:r>
            <a:endParaRPr lang="en-US" sz="2400" dirty="0"/>
          </a:p>
          <a:p>
            <a:pPr marL="307718" indent="-307718" defTabSz="820583"/>
            <a:r>
              <a:rPr lang="en-US" sz="2400" dirty="0"/>
              <a:t>For example, </a:t>
            </a:r>
            <a:r>
              <a:rPr lang="en-US" sz="2400" dirty="0" smtClean="0"/>
              <a:t>instruction </a:t>
            </a:r>
            <a:r>
              <a:rPr lang="en-US" sz="2400" dirty="0"/>
              <a:t>memory is </a:t>
            </a:r>
            <a:r>
              <a:rPr lang="en-US" sz="2400" dirty="0" smtClean="0"/>
              <a:t>idle during </a:t>
            </a:r>
            <a:r>
              <a:rPr lang="en-US" sz="2400" dirty="0"/>
              <a:t>the Instruction Decode step as shown below, so... </a:t>
            </a:r>
          </a:p>
        </p:txBody>
      </p:sp>
      <p:grpSp>
        <p:nvGrpSpPr>
          <p:cNvPr id="17507" name="Group 99"/>
          <p:cNvGrpSpPr>
            <a:grpSpLocks/>
          </p:cNvGrpSpPr>
          <p:nvPr/>
        </p:nvGrpSpPr>
        <p:grpSpPr bwMode="auto">
          <a:xfrm>
            <a:off x="519546" y="3147453"/>
            <a:ext cx="8252114" cy="3048000"/>
            <a:chOff x="317" y="2067"/>
            <a:chExt cx="5718" cy="2176"/>
          </a:xfrm>
        </p:grpSpPr>
        <p:sp>
          <p:nvSpPr>
            <p:cNvPr id="17412" name="Line 4"/>
            <p:cNvSpPr>
              <a:spLocks noChangeShapeType="1"/>
            </p:cNvSpPr>
            <p:nvPr/>
          </p:nvSpPr>
          <p:spPr bwMode="auto">
            <a:xfrm>
              <a:off x="1267" y="2720"/>
              <a:ext cx="0" cy="114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3" name="Text Box 5"/>
            <p:cNvSpPr txBox="1">
              <a:spLocks noChangeArrowheads="1"/>
            </p:cNvSpPr>
            <p:nvPr/>
          </p:nvSpPr>
          <p:spPr bwMode="auto">
            <a:xfrm>
              <a:off x="317" y="2285"/>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address</a:t>
              </a:r>
            </a:p>
          </p:txBody>
        </p:sp>
        <p:sp>
          <p:nvSpPr>
            <p:cNvPr id="17414" name="Text Box 6"/>
            <p:cNvSpPr txBox="1">
              <a:spLocks noChangeArrowheads="1"/>
            </p:cNvSpPr>
            <p:nvPr/>
          </p:nvSpPr>
          <p:spPr bwMode="auto">
            <a:xfrm>
              <a:off x="465" y="2666"/>
              <a:ext cx="602"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17415" name="Text Box 7"/>
            <p:cNvSpPr txBox="1">
              <a:spLocks noChangeArrowheads="1"/>
            </p:cNvSpPr>
            <p:nvPr/>
          </p:nvSpPr>
          <p:spPr bwMode="auto">
            <a:xfrm>
              <a:off x="609" y="2285"/>
              <a:ext cx="556"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Instruction</a:t>
              </a:r>
            </a:p>
            <a:p>
              <a:pPr algn="r"/>
              <a:r>
                <a:rPr lang="en-US" sz="1000">
                  <a:latin typeface="Arial" charset="0"/>
                </a:rPr>
                <a:t>[31-0]</a:t>
              </a:r>
            </a:p>
          </p:txBody>
        </p:sp>
        <p:sp>
          <p:nvSpPr>
            <p:cNvPr id="17416" name="Rectangle 8"/>
            <p:cNvSpPr>
              <a:spLocks noChangeArrowheads="1"/>
            </p:cNvSpPr>
            <p:nvPr/>
          </p:nvSpPr>
          <p:spPr bwMode="auto">
            <a:xfrm>
              <a:off x="317" y="2285"/>
              <a:ext cx="845"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7" name="Line 9"/>
            <p:cNvSpPr>
              <a:spLocks noChangeShapeType="1"/>
            </p:cNvSpPr>
            <p:nvPr/>
          </p:nvSpPr>
          <p:spPr bwMode="auto">
            <a:xfrm>
              <a:off x="5386" y="2611"/>
              <a:ext cx="26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8" name="Line 10"/>
            <p:cNvSpPr>
              <a:spLocks noChangeShapeType="1"/>
            </p:cNvSpPr>
            <p:nvPr/>
          </p:nvSpPr>
          <p:spPr bwMode="auto">
            <a:xfrm>
              <a:off x="4277" y="2883"/>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9" name="Line 11"/>
            <p:cNvSpPr>
              <a:spLocks noChangeShapeType="1"/>
            </p:cNvSpPr>
            <p:nvPr/>
          </p:nvSpPr>
          <p:spPr bwMode="auto">
            <a:xfrm>
              <a:off x="4382" y="2611"/>
              <a:ext cx="2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0" name="Line 12"/>
            <p:cNvSpPr>
              <a:spLocks noChangeShapeType="1"/>
            </p:cNvSpPr>
            <p:nvPr/>
          </p:nvSpPr>
          <p:spPr bwMode="auto">
            <a:xfrm>
              <a:off x="5491" y="3046"/>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1" name="Line 13"/>
            <p:cNvSpPr>
              <a:spLocks noChangeShapeType="1"/>
            </p:cNvSpPr>
            <p:nvPr/>
          </p:nvSpPr>
          <p:spPr bwMode="auto">
            <a:xfrm>
              <a:off x="4382" y="2611"/>
              <a:ext cx="0" cy="10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2" name="Line 14"/>
            <p:cNvSpPr>
              <a:spLocks noChangeShapeType="1"/>
            </p:cNvSpPr>
            <p:nvPr/>
          </p:nvSpPr>
          <p:spPr bwMode="auto">
            <a:xfrm>
              <a:off x="4382" y="3699"/>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3" name="Line 15"/>
            <p:cNvSpPr>
              <a:spLocks noChangeShapeType="1"/>
            </p:cNvSpPr>
            <p:nvPr/>
          </p:nvSpPr>
          <p:spPr bwMode="auto">
            <a:xfrm flipV="1">
              <a:off x="5491" y="3046"/>
              <a:ext cx="0" cy="6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4" name="AutoShape 16"/>
            <p:cNvSpPr>
              <a:spLocks noChangeArrowheads="1"/>
            </p:cNvSpPr>
            <p:nvPr/>
          </p:nvSpPr>
          <p:spPr bwMode="auto">
            <a:xfrm>
              <a:off x="4353" y="2856"/>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5" name="Line 17"/>
            <p:cNvSpPr>
              <a:spLocks noChangeShapeType="1"/>
            </p:cNvSpPr>
            <p:nvPr/>
          </p:nvSpPr>
          <p:spPr bwMode="auto">
            <a:xfrm>
              <a:off x="5808" y="2829"/>
              <a:ext cx="15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6" name="Line 18"/>
            <p:cNvSpPr>
              <a:spLocks noChangeShapeType="1"/>
            </p:cNvSpPr>
            <p:nvPr/>
          </p:nvSpPr>
          <p:spPr bwMode="auto">
            <a:xfrm>
              <a:off x="5966" y="2829"/>
              <a:ext cx="0" cy="141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7" name="Line 19"/>
            <p:cNvSpPr>
              <a:spLocks noChangeShapeType="1"/>
            </p:cNvSpPr>
            <p:nvPr/>
          </p:nvSpPr>
          <p:spPr bwMode="auto">
            <a:xfrm flipH="1">
              <a:off x="1954" y="4243"/>
              <a:ext cx="40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8" name="Line 20"/>
            <p:cNvSpPr>
              <a:spLocks noChangeShapeType="1"/>
            </p:cNvSpPr>
            <p:nvPr/>
          </p:nvSpPr>
          <p:spPr bwMode="auto">
            <a:xfrm flipV="1">
              <a:off x="1954" y="3264"/>
              <a:ext cx="0" cy="97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9" name="Line 21"/>
            <p:cNvSpPr>
              <a:spLocks noChangeShapeType="1"/>
            </p:cNvSpPr>
            <p:nvPr/>
          </p:nvSpPr>
          <p:spPr bwMode="auto">
            <a:xfrm>
              <a:off x="1954" y="3264"/>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0" name="Text Box 22"/>
            <p:cNvSpPr txBox="1">
              <a:spLocks noChangeArrowheads="1"/>
            </p:cNvSpPr>
            <p:nvPr/>
          </p:nvSpPr>
          <p:spPr bwMode="auto">
            <a:xfrm>
              <a:off x="4594" y="2502"/>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Read</a:t>
              </a:r>
            </a:p>
            <a:p>
              <a:r>
                <a:rPr lang="en-US" sz="1000">
                  <a:latin typeface="Arial" charset="0"/>
                </a:rPr>
                <a:t>address</a:t>
              </a:r>
            </a:p>
          </p:txBody>
        </p:sp>
        <p:sp>
          <p:nvSpPr>
            <p:cNvPr id="17431" name="Text Box 23"/>
            <p:cNvSpPr txBox="1">
              <a:spLocks noChangeArrowheads="1"/>
            </p:cNvSpPr>
            <p:nvPr/>
          </p:nvSpPr>
          <p:spPr bwMode="auto">
            <a:xfrm>
              <a:off x="4594" y="2774"/>
              <a:ext cx="45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address</a:t>
              </a:r>
            </a:p>
          </p:txBody>
        </p:sp>
        <p:sp>
          <p:nvSpPr>
            <p:cNvPr id="17432" name="Text Box 24"/>
            <p:cNvSpPr txBox="1">
              <a:spLocks noChangeArrowheads="1"/>
            </p:cNvSpPr>
            <p:nvPr/>
          </p:nvSpPr>
          <p:spPr bwMode="auto">
            <a:xfrm>
              <a:off x="4594" y="3046"/>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7433" name="Text Box 25"/>
            <p:cNvSpPr txBox="1">
              <a:spLocks noChangeArrowheads="1"/>
            </p:cNvSpPr>
            <p:nvPr/>
          </p:nvSpPr>
          <p:spPr bwMode="auto">
            <a:xfrm>
              <a:off x="4901" y="2992"/>
              <a:ext cx="48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latin typeface="Arial" charset="0"/>
                </a:rPr>
                <a:t>Data</a:t>
              </a:r>
            </a:p>
            <a:p>
              <a:pPr algn="ctr"/>
              <a:r>
                <a:rPr lang="en-US" sz="1000" b="1">
                  <a:latin typeface="Arial" charset="0"/>
                </a:rPr>
                <a:t>memory</a:t>
              </a:r>
            </a:p>
          </p:txBody>
        </p:sp>
        <p:sp>
          <p:nvSpPr>
            <p:cNvPr id="17434" name="Text Box 26"/>
            <p:cNvSpPr txBox="1">
              <a:spLocks noChangeArrowheads="1"/>
            </p:cNvSpPr>
            <p:nvPr/>
          </p:nvSpPr>
          <p:spPr bwMode="auto">
            <a:xfrm>
              <a:off x="5045" y="2502"/>
              <a:ext cx="360"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Read</a:t>
              </a:r>
            </a:p>
            <a:p>
              <a:pPr algn="r"/>
              <a:r>
                <a:rPr lang="en-US" sz="1000">
                  <a:latin typeface="Arial" charset="0"/>
                </a:rPr>
                <a:t>data</a:t>
              </a:r>
            </a:p>
          </p:txBody>
        </p:sp>
        <p:sp>
          <p:nvSpPr>
            <p:cNvPr id="17435" name="Rectangle 27"/>
            <p:cNvSpPr>
              <a:spLocks noChangeArrowheads="1"/>
            </p:cNvSpPr>
            <p:nvPr/>
          </p:nvSpPr>
          <p:spPr bwMode="auto">
            <a:xfrm>
              <a:off x="4594" y="2502"/>
              <a:ext cx="792"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6" name="Line 28"/>
            <p:cNvSpPr>
              <a:spLocks noChangeShapeType="1"/>
            </p:cNvSpPr>
            <p:nvPr/>
          </p:nvSpPr>
          <p:spPr bwMode="auto">
            <a:xfrm>
              <a:off x="4963" y="2394"/>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7" name="Text Box 29"/>
            <p:cNvSpPr txBox="1">
              <a:spLocks noChangeArrowheads="1"/>
            </p:cNvSpPr>
            <p:nvPr/>
          </p:nvSpPr>
          <p:spPr bwMode="auto">
            <a:xfrm>
              <a:off x="4699" y="2230"/>
              <a:ext cx="546"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MemWrite</a:t>
              </a:r>
            </a:p>
          </p:txBody>
        </p:sp>
        <p:sp>
          <p:nvSpPr>
            <p:cNvPr id="17438" name="Line 30"/>
            <p:cNvSpPr>
              <a:spLocks noChangeShapeType="1"/>
            </p:cNvSpPr>
            <p:nvPr/>
          </p:nvSpPr>
          <p:spPr bwMode="auto">
            <a:xfrm>
              <a:off x="4963" y="3318"/>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9" name="Text Box 31"/>
            <p:cNvSpPr txBox="1">
              <a:spLocks noChangeArrowheads="1"/>
            </p:cNvSpPr>
            <p:nvPr/>
          </p:nvSpPr>
          <p:spPr bwMode="auto">
            <a:xfrm>
              <a:off x="4699" y="3427"/>
              <a:ext cx="552"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MemRead</a:t>
              </a:r>
            </a:p>
          </p:txBody>
        </p:sp>
        <p:sp>
          <p:nvSpPr>
            <p:cNvPr id="17440" name="Text Box 32"/>
            <p:cNvSpPr txBox="1">
              <a:spLocks noChangeArrowheads="1"/>
            </p:cNvSpPr>
            <p:nvPr/>
          </p:nvSpPr>
          <p:spPr bwMode="auto">
            <a:xfrm>
              <a:off x="5650" y="2510"/>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1</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0</a:t>
              </a:r>
            </a:p>
          </p:txBody>
        </p:sp>
        <p:sp>
          <p:nvSpPr>
            <p:cNvPr id="17441" name="AutoShape 33"/>
            <p:cNvSpPr>
              <a:spLocks noChangeArrowheads="1"/>
            </p:cNvSpPr>
            <p:nvPr/>
          </p:nvSpPr>
          <p:spPr bwMode="auto">
            <a:xfrm>
              <a:off x="5657" y="2502"/>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2" name="Text Box 34"/>
            <p:cNvSpPr txBox="1">
              <a:spLocks noChangeArrowheads="1"/>
            </p:cNvSpPr>
            <p:nvPr/>
          </p:nvSpPr>
          <p:spPr bwMode="auto">
            <a:xfrm>
              <a:off x="5438" y="2222"/>
              <a:ext cx="597"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MemToReg</a:t>
              </a:r>
            </a:p>
          </p:txBody>
        </p:sp>
        <p:sp>
          <p:nvSpPr>
            <p:cNvPr id="17443" name="Line 35"/>
            <p:cNvSpPr>
              <a:spLocks noChangeShapeType="1"/>
            </p:cNvSpPr>
            <p:nvPr/>
          </p:nvSpPr>
          <p:spPr bwMode="auto">
            <a:xfrm>
              <a:off x="5724" y="2394"/>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4" name="Line 36"/>
            <p:cNvSpPr>
              <a:spLocks noChangeShapeType="1"/>
            </p:cNvSpPr>
            <p:nvPr/>
          </p:nvSpPr>
          <p:spPr bwMode="auto">
            <a:xfrm flipV="1">
              <a:off x="3168" y="2829"/>
              <a:ext cx="0" cy="8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5" name="Line 37"/>
            <p:cNvSpPr>
              <a:spLocks noChangeShapeType="1"/>
            </p:cNvSpPr>
            <p:nvPr/>
          </p:nvSpPr>
          <p:spPr bwMode="auto">
            <a:xfrm>
              <a:off x="3062" y="2829"/>
              <a:ext cx="37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6" name="Line 38"/>
            <p:cNvSpPr>
              <a:spLocks noChangeShapeType="1"/>
            </p:cNvSpPr>
            <p:nvPr/>
          </p:nvSpPr>
          <p:spPr bwMode="auto">
            <a:xfrm flipV="1">
              <a:off x="4277" y="3155"/>
              <a:ext cx="0" cy="5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7" name="Line 39"/>
            <p:cNvSpPr>
              <a:spLocks noChangeShapeType="1"/>
            </p:cNvSpPr>
            <p:nvPr/>
          </p:nvSpPr>
          <p:spPr bwMode="auto">
            <a:xfrm flipH="1">
              <a:off x="3168" y="3699"/>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8" name="Line 40"/>
            <p:cNvSpPr>
              <a:spLocks noChangeShapeType="1"/>
            </p:cNvSpPr>
            <p:nvPr/>
          </p:nvSpPr>
          <p:spPr bwMode="auto">
            <a:xfrm>
              <a:off x="4277" y="3155"/>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9" name="AutoShape 41"/>
            <p:cNvSpPr>
              <a:spLocks noChangeArrowheads="1"/>
            </p:cNvSpPr>
            <p:nvPr/>
          </p:nvSpPr>
          <p:spPr bwMode="auto">
            <a:xfrm>
              <a:off x="3147" y="2799"/>
              <a:ext cx="53"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50" name="Text Box 42"/>
            <p:cNvSpPr txBox="1">
              <a:spLocks noChangeArrowheads="1"/>
            </p:cNvSpPr>
            <p:nvPr/>
          </p:nvSpPr>
          <p:spPr bwMode="auto">
            <a:xfrm>
              <a:off x="2684" y="3699"/>
              <a:ext cx="42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000" b="1">
                  <a:solidFill>
                    <a:srgbClr val="FF3300"/>
                  </a:solidFill>
                  <a:latin typeface="Arial" charset="0"/>
                </a:rPr>
                <a:t>Sign</a:t>
              </a:r>
            </a:p>
            <a:p>
              <a:pPr algn="ctr"/>
              <a:r>
                <a:rPr lang="en-US" sz="1000" b="1">
                  <a:solidFill>
                    <a:srgbClr val="FF3300"/>
                  </a:solidFill>
                  <a:latin typeface="Arial" charset="0"/>
                </a:rPr>
                <a:t>extend</a:t>
              </a:r>
            </a:p>
          </p:txBody>
        </p:sp>
        <p:sp>
          <p:nvSpPr>
            <p:cNvPr id="17451" name="Oval 43"/>
            <p:cNvSpPr>
              <a:spLocks noChangeArrowheads="1"/>
            </p:cNvSpPr>
            <p:nvPr/>
          </p:nvSpPr>
          <p:spPr bwMode="auto">
            <a:xfrm>
              <a:off x="2736" y="3590"/>
              <a:ext cx="317" cy="544"/>
            </a:xfrm>
            <a:prstGeom prst="ellipse">
              <a:avLst/>
            </a:prstGeom>
            <a:noFill/>
            <a:ln w="9525">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52" name="Line 44"/>
            <p:cNvSpPr>
              <a:spLocks noChangeShapeType="1"/>
            </p:cNvSpPr>
            <p:nvPr/>
          </p:nvSpPr>
          <p:spPr bwMode="auto">
            <a:xfrm>
              <a:off x="3062" y="2502"/>
              <a:ext cx="6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53" name="Line 45"/>
            <p:cNvSpPr>
              <a:spLocks noChangeShapeType="1"/>
            </p:cNvSpPr>
            <p:nvPr/>
          </p:nvSpPr>
          <p:spPr bwMode="auto">
            <a:xfrm>
              <a:off x="3274" y="3264"/>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54" name="Line 46"/>
            <p:cNvSpPr>
              <a:spLocks noChangeShapeType="1"/>
            </p:cNvSpPr>
            <p:nvPr/>
          </p:nvSpPr>
          <p:spPr bwMode="auto">
            <a:xfrm>
              <a:off x="3274" y="3264"/>
              <a:ext cx="0" cy="59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55" name="Line 47"/>
            <p:cNvSpPr>
              <a:spLocks noChangeShapeType="1"/>
            </p:cNvSpPr>
            <p:nvPr/>
          </p:nvSpPr>
          <p:spPr bwMode="auto">
            <a:xfrm flipH="1">
              <a:off x="3062" y="3862"/>
              <a:ext cx="2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56" name="Text Box 48"/>
            <p:cNvSpPr txBox="1">
              <a:spLocks noChangeArrowheads="1"/>
            </p:cNvSpPr>
            <p:nvPr/>
          </p:nvSpPr>
          <p:spPr bwMode="auto">
            <a:xfrm>
              <a:off x="3432" y="2728"/>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0</a:t>
              </a:r>
            </a:p>
            <a:p>
              <a:pPr>
                <a:spcBef>
                  <a:spcPct val="30000"/>
                </a:spcBef>
              </a:pPr>
              <a:r>
                <a:rPr lang="en-US" sz="1000" b="1">
                  <a:latin typeface="Arial" charset="0"/>
                </a:rPr>
                <a:t>M</a:t>
              </a:r>
            </a:p>
            <a:p>
              <a:pPr>
                <a:lnSpc>
                  <a:spcPct val="90000"/>
                </a:lnSpc>
              </a:pPr>
              <a:r>
                <a:rPr lang="en-US" sz="1000" b="1">
                  <a:latin typeface="Arial" charset="0"/>
                </a:rPr>
                <a:t>u</a:t>
              </a:r>
            </a:p>
            <a:p>
              <a:pPr>
                <a:lnSpc>
                  <a:spcPct val="90000"/>
                </a:lnSpc>
              </a:pPr>
              <a:r>
                <a:rPr lang="en-US" sz="1000" b="1">
                  <a:latin typeface="Arial" charset="0"/>
                </a:rPr>
                <a:t>x</a:t>
              </a:r>
            </a:p>
            <a:p>
              <a:pPr>
                <a:spcBef>
                  <a:spcPct val="30000"/>
                </a:spcBef>
              </a:pPr>
              <a:r>
                <a:rPr lang="en-US" sz="1000">
                  <a:latin typeface="Arial" charset="0"/>
                </a:rPr>
                <a:t>1</a:t>
              </a:r>
            </a:p>
          </p:txBody>
        </p:sp>
        <p:sp>
          <p:nvSpPr>
            <p:cNvPr id="17457" name="AutoShape 49"/>
            <p:cNvSpPr>
              <a:spLocks noChangeArrowheads="1"/>
            </p:cNvSpPr>
            <p:nvPr/>
          </p:nvSpPr>
          <p:spPr bwMode="auto">
            <a:xfrm>
              <a:off x="3440" y="2720"/>
              <a:ext cx="158"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58" name="Line 50"/>
            <p:cNvSpPr>
              <a:spLocks noChangeShapeType="1"/>
            </p:cNvSpPr>
            <p:nvPr/>
          </p:nvSpPr>
          <p:spPr bwMode="auto">
            <a:xfrm>
              <a:off x="3522" y="3373"/>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59" name="Text Box 51"/>
            <p:cNvSpPr txBox="1">
              <a:spLocks noChangeArrowheads="1"/>
            </p:cNvSpPr>
            <p:nvPr/>
          </p:nvSpPr>
          <p:spPr bwMode="auto">
            <a:xfrm>
              <a:off x="3326" y="3482"/>
              <a:ext cx="44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ALUSrc</a:t>
              </a:r>
            </a:p>
          </p:txBody>
        </p:sp>
        <p:sp>
          <p:nvSpPr>
            <p:cNvPr id="17460" name="Line 52"/>
            <p:cNvSpPr>
              <a:spLocks noChangeShapeType="1"/>
            </p:cNvSpPr>
            <p:nvPr/>
          </p:nvSpPr>
          <p:spPr bwMode="auto">
            <a:xfrm>
              <a:off x="3749" y="2339"/>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7461" name="Line 53"/>
            <p:cNvSpPr>
              <a:spLocks noChangeShapeType="1"/>
            </p:cNvSpPr>
            <p:nvPr/>
          </p:nvSpPr>
          <p:spPr bwMode="auto">
            <a:xfrm>
              <a:off x="3749" y="2883"/>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7462" name="Line 54"/>
            <p:cNvSpPr>
              <a:spLocks noChangeShapeType="1"/>
            </p:cNvSpPr>
            <p:nvPr/>
          </p:nvSpPr>
          <p:spPr bwMode="auto">
            <a:xfrm>
              <a:off x="3749" y="2666"/>
              <a:ext cx="158" cy="1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7463" name="Line 55"/>
            <p:cNvSpPr>
              <a:spLocks noChangeShapeType="1"/>
            </p:cNvSpPr>
            <p:nvPr/>
          </p:nvSpPr>
          <p:spPr bwMode="auto">
            <a:xfrm flipV="1">
              <a:off x="3749" y="2774"/>
              <a:ext cx="158" cy="1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7464" name="Line 56"/>
            <p:cNvSpPr>
              <a:spLocks noChangeShapeType="1"/>
            </p:cNvSpPr>
            <p:nvPr/>
          </p:nvSpPr>
          <p:spPr bwMode="auto">
            <a:xfrm>
              <a:off x="3749" y="2339"/>
              <a:ext cx="528"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7465" name="Line 57"/>
            <p:cNvSpPr>
              <a:spLocks noChangeShapeType="1"/>
            </p:cNvSpPr>
            <p:nvPr/>
          </p:nvSpPr>
          <p:spPr bwMode="auto">
            <a:xfrm>
              <a:off x="4277" y="2611"/>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7466" name="Line 58"/>
            <p:cNvSpPr>
              <a:spLocks noChangeShapeType="1"/>
            </p:cNvSpPr>
            <p:nvPr/>
          </p:nvSpPr>
          <p:spPr bwMode="auto">
            <a:xfrm flipV="1">
              <a:off x="3749" y="2938"/>
              <a:ext cx="528"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7467" name="Text Box 59"/>
            <p:cNvSpPr txBox="1">
              <a:spLocks noChangeArrowheads="1"/>
            </p:cNvSpPr>
            <p:nvPr/>
          </p:nvSpPr>
          <p:spPr bwMode="auto">
            <a:xfrm>
              <a:off x="3883" y="2774"/>
              <a:ext cx="400"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Result</a:t>
              </a:r>
            </a:p>
          </p:txBody>
        </p:sp>
        <p:sp>
          <p:nvSpPr>
            <p:cNvPr id="17468" name="Text Box 60"/>
            <p:cNvSpPr txBox="1">
              <a:spLocks noChangeArrowheads="1"/>
            </p:cNvSpPr>
            <p:nvPr/>
          </p:nvSpPr>
          <p:spPr bwMode="auto">
            <a:xfrm>
              <a:off x="3943" y="2611"/>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latin typeface="Arial" charset="0"/>
                </a:rPr>
                <a:t>Zero</a:t>
              </a:r>
            </a:p>
          </p:txBody>
        </p:sp>
        <p:sp>
          <p:nvSpPr>
            <p:cNvPr id="17469" name="Text Box 61"/>
            <p:cNvSpPr txBox="1">
              <a:spLocks noChangeArrowheads="1"/>
            </p:cNvSpPr>
            <p:nvPr/>
          </p:nvSpPr>
          <p:spPr bwMode="auto">
            <a:xfrm>
              <a:off x="3749" y="2502"/>
              <a:ext cx="32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latin typeface="Arial" charset="0"/>
                </a:rPr>
                <a:t>ALU</a:t>
              </a:r>
            </a:p>
          </p:txBody>
        </p:sp>
        <p:sp>
          <p:nvSpPr>
            <p:cNvPr id="17470" name="Line 62"/>
            <p:cNvSpPr>
              <a:spLocks noChangeShapeType="1"/>
            </p:cNvSpPr>
            <p:nvPr/>
          </p:nvSpPr>
          <p:spPr bwMode="auto">
            <a:xfrm>
              <a:off x="4066" y="3046"/>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71" name="Text Box 63"/>
            <p:cNvSpPr txBox="1">
              <a:spLocks noChangeArrowheads="1"/>
            </p:cNvSpPr>
            <p:nvPr/>
          </p:nvSpPr>
          <p:spPr bwMode="auto">
            <a:xfrm>
              <a:off x="3854" y="3155"/>
              <a:ext cx="434"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ALUOp</a:t>
              </a:r>
            </a:p>
          </p:txBody>
        </p:sp>
        <p:sp>
          <p:nvSpPr>
            <p:cNvPr id="17472" name="Line 64"/>
            <p:cNvSpPr>
              <a:spLocks noChangeShapeType="1"/>
            </p:cNvSpPr>
            <p:nvPr/>
          </p:nvSpPr>
          <p:spPr bwMode="auto">
            <a:xfrm>
              <a:off x="1848" y="3046"/>
              <a:ext cx="26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73" name="Line 65"/>
            <p:cNvSpPr>
              <a:spLocks noChangeShapeType="1"/>
            </p:cNvSpPr>
            <p:nvPr/>
          </p:nvSpPr>
          <p:spPr bwMode="auto">
            <a:xfrm>
              <a:off x="1267" y="2448"/>
              <a:ext cx="0" cy="27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74" name="Line 66"/>
            <p:cNvSpPr>
              <a:spLocks noChangeShapeType="1"/>
            </p:cNvSpPr>
            <p:nvPr/>
          </p:nvSpPr>
          <p:spPr bwMode="auto">
            <a:xfrm>
              <a:off x="1267" y="3862"/>
              <a:ext cx="1479"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75" name="Text Box 67"/>
            <p:cNvSpPr txBox="1">
              <a:spLocks noChangeArrowheads="1"/>
            </p:cNvSpPr>
            <p:nvPr/>
          </p:nvSpPr>
          <p:spPr bwMode="auto">
            <a:xfrm>
              <a:off x="1267" y="3699"/>
              <a:ext cx="469"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I [15 - 0]</a:t>
              </a:r>
            </a:p>
          </p:txBody>
        </p:sp>
        <p:sp>
          <p:nvSpPr>
            <p:cNvPr id="17476" name="Line 68"/>
            <p:cNvSpPr>
              <a:spLocks noChangeShapeType="1"/>
            </p:cNvSpPr>
            <p:nvPr/>
          </p:nvSpPr>
          <p:spPr bwMode="auto">
            <a:xfrm>
              <a:off x="1162" y="2448"/>
              <a:ext cx="95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77" name="Text Box 69"/>
            <p:cNvSpPr txBox="1">
              <a:spLocks noChangeArrowheads="1"/>
            </p:cNvSpPr>
            <p:nvPr/>
          </p:nvSpPr>
          <p:spPr bwMode="auto">
            <a:xfrm>
              <a:off x="1267" y="2285"/>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I [25 - 21]</a:t>
              </a:r>
            </a:p>
          </p:txBody>
        </p:sp>
        <p:sp>
          <p:nvSpPr>
            <p:cNvPr id="17478" name="AutoShape 70"/>
            <p:cNvSpPr>
              <a:spLocks noChangeArrowheads="1"/>
            </p:cNvSpPr>
            <p:nvPr/>
          </p:nvSpPr>
          <p:spPr bwMode="auto">
            <a:xfrm>
              <a:off x="1246" y="2421"/>
              <a:ext cx="53" cy="54"/>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79" name="Text Box 71"/>
            <p:cNvSpPr txBox="1">
              <a:spLocks noChangeArrowheads="1"/>
            </p:cNvSpPr>
            <p:nvPr/>
          </p:nvSpPr>
          <p:spPr bwMode="auto">
            <a:xfrm>
              <a:off x="1267" y="2557"/>
              <a:ext cx="51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solidFill>
                    <a:srgbClr val="FF0000"/>
                  </a:solidFill>
                  <a:latin typeface="Arial" charset="0"/>
                </a:rPr>
                <a:t>I [20 - 16]</a:t>
              </a:r>
            </a:p>
          </p:txBody>
        </p:sp>
        <p:sp>
          <p:nvSpPr>
            <p:cNvPr id="17480" name="Line 72"/>
            <p:cNvSpPr>
              <a:spLocks noChangeShapeType="1"/>
            </p:cNvSpPr>
            <p:nvPr/>
          </p:nvSpPr>
          <p:spPr bwMode="auto">
            <a:xfrm>
              <a:off x="1267" y="2720"/>
              <a:ext cx="84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81" name="AutoShape 73"/>
            <p:cNvSpPr>
              <a:spLocks noChangeArrowheads="1"/>
            </p:cNvSpPr>
            <p:nvPr/>
          </p:nvSpPr>
          <p:spPr bwMode="auto">
            <a:xfrm>
              <a:off x="1245" y="2691"/>
              <a:ext cx="53" cy="54"/>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82" name="Line 74"/>
            <p:cNvSpPr>
              <a:spLocks noChangeShapeType="1"/>
            </p:cNvSpPr>
            <p:nvPr/>
          </p:nvSpPr>
          <p:spPr bwMode="auto">
            <a:xfrm>
              <a:off x="1267" y="3318"/>
              <a:ext cx="42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83" name="Text Box 75"/>
            <p:cNvSpPr txBox="1">
              <a:spLocks noChangeArrowheads="1"/>
            </p:cNvSpPr>
            <p:nvPr/>
          </p:nvSpPr>
          <p:spPr bwMode="auto">
            <a:xfrm>
              <a:off x="1252" y="3155"/>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solidFill>
                    <a:srgbClr val="FF0000"/>
                  </a:solidFill>
                  <a:latin typeface="Arial" charset="0"/>
                </a:rPr>
                <a:t>I [15 - 11]</a:t>
              </a:r>
            </a:p>
          </p:txBody>
        </p:sp>
        <p:sp>
          <p:nvSpPr>
            <p:cNvPr id="17484" name="AutoShape 76"/>
            <p:cNvSpPr>
              <a:spLocks noChangeArrowheads="1"/>
            </p:cNvSpPr>
            <p:nvPr/>
          </p:nvSpPr>
          <p:spPr bwMode="auto">
            <a:xfrm>
              <a:off x="1244" y="3292"/>
              <a:ext cx="53" cy="55"/>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85" name="Text Box 77"/>
            <p:cNvSpPr txBox="1">
              <a:spLocks noChangeArrowheads="1"/>
            </p:cNvSpPr>
            <p:nvPr/>
          </p:nvSpPr>
          <p:spPr bwMode="auto">
            <a:xfrm>
              <a:off x="1690" y="2782"/>
              <a:ext cx="225" cy="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solidFill>
                    <a:srgbClr val="FF0000"/>
                  </a:solidFill>
                  <a:latin typeface="Arial" charset="0"/>
                </a:rPr>
                <a:t>0</a:t>
              </a:r>
            </a:p>
            <a:p>
              <a:pPr>
                <a:spcBef>
                  <a:spcPct val="30000"/>
                </a:spcBef>
              </a:pPr>
              <a:r>
                <a:rPr lang="en-US" sz="1000" b="1" dirty="0">
                  <a:solidFill>
                    <a:srgbClr val="FF0000"/>
                  </a:solidFill>
                  <a:latin typeface="Arial" charset="0"/>
                </a:rPr>
                <a:t>M</a:t>
              </a:r>
            </a:p>
            <a:p>
              <a:pPr>
                <a:lnSpc>
                  <a:spcPct val="90000"/>
                </a:lnSpc>
              </a:pPr>
              <a:r>
                <a:rPr lang="en-US" sz="1000" b="1" dirty="0">
                  <a:solidFill>
                    <a:srgbClr val="FF0000"/>
                  </a:solidFill>
                  <a:latin typeface="Arial" charset="0"/>
                </a:rPr>
                <a:t>u</a:t>
              </a:r>
            </a:p>
            <a:p>
              <a:pPr>
                <a:lnSpc>
                  <a:spcPct val="90000"/>
                </a:lnSpc>
              </a:pPr>
              <a:r>
                <a:rPr lang="en-US" sz="1000" b="1" dirty="0">
                  <a:solidFill>
                    <a:srgbClr val="FF0000"/>
                  </a:solidFill>
                  <a:latin typeface="Arial" charset="0"/>
                </a:rPr>
                <a:t>x</a:t>
              </a:r>
            </a:p>
            <a:p>
              <a:pPr>
                <a:spcBef>
                  <a:spcPct val="30000"/>
                </a:spcBef>
              </a:pPr>
              <a:r>
                <a:rPr lang="en-US" sz="1000" dirty="0">
                  <a:solidFill>
                    <a:srgbClr val="FF0000"/>
                  </a:solidFill>
                  <a:latin typeface="Arial" charset="0"/>
                </a:rPr>
                <a:t>1</a:t>
              </a:r>
            </a:p>
          </p:txBody>
        </p:sp>
        <p:sp>
          <p:nvSpPr>
            <p:cNvPr id="17486" name="AutoShape 78"/>
            <p:cNvSpPr>
              <a:spLocks noChangeArrowheads="1"/>
            </p:cNvSpPr>
            <p:nvPr/>
          </p:nvSpPr>
          <p:spPr bwMode="auto">
            <a:xfrm>
              <a:off x="1697" y="2774"/>
              <a:ext cx="159" cy="653"/>
            </a:xfrm>
            <a:prstGeom prst="roundRect">
              <a:avLst>
                <a:gd name="adj" fmla="val 50000"/>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87" name="Line 79"/>
            <p:cNvSpPr>
              <a:spLocks noChangeShapeType="1"/>
            </p:cNvSpPr>
            <p:nvPr/>
          </p:nvSpPr>
          <p:spPr bwMode="auto">
            <a:xfrm>
              <a:off x="1772" y="3427"/>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88" name="Text Box 80"/>
            <p:cNvSpPr txBox="1">
              <a:spLocks noChangeArrowheads="1"/>
            </p:cNvSpPr>
            <p:nvPr/>
          </p:nvSpPr>
          <p:spPr bwMode="auto">
            <a:xfrm>
              <a:off x="1531" y="3536"/>
              <a:ext cx="445"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RegDst</a:t>
              </a:r>
            </a:p>
          </p:txBody>
        </p:sp>
        <p:sp>
          <p:nvSpPr>
            <p:cNvPr id="17489" name="Text Box 81"/>
            <p:cNvSpPr txBox="1">
              <a:spLocks noChangeArrowheads="1"/>
            </p:cNvSpPr>
            <p:nvPr/>
          </p:nvSpPr>
          <p:spPr bwMode="auto">
            <a:xfrm>
              <a:off x="2112" y="2339"/>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Read</a:t>
              </a:r>
            </a:p>
            <a:p>
              <a:r>
                <a:rPr lang="en-US" sz="1000">
                  <a:solidFill>
                    <a:srgbClr val="FF3300"/>
                  </a:solidFill>
                  <a:latin typeface="Arial" charset="0"/>
                </a:rPr>
                <a:t>register 1</a:t>
              </a:r>
            </a:p>
          </p:txBody>
        </p:sp>
        <p:sp>
          <p:nvSpPr>
            <p:cNvPr id="17490" name="Text Box 82"/>
            <p:cNvSpPr txBox="1">
              <a:spLocks noChangeArrowheads="1"/>
            </p:cNvSpPr>
            <p:nvPr/>
          </p:nvSpPr>
          <p:spPr bwMode="auto">
            <a:xfrm>
              <a:off x="2123" y="2624"/>
              <a:ext cx="51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FF3300"/>
                  </a:solidFill>
                  <a:latin typeface="Arial" charset="0"/>
                </a:rPr>
                <a:t>Read</a:t>
              </a:r>
            </a:p>
            <a:p>
              <a:r>
                <a:rPr lang="en-US" sz="1000">
                  <a:solidFill>
                    <a:srgbClr val="FF3300"/>
                  </a:solidFill>
                  <a:latin typeface="Arial" charset="0"/>
                </a:rPr>
                <a:t>register 2</a:t>
              </a:r>
            </a:p>
          </p:txBody>
        </p:sp>
        <p:sp>
          <p:nvSpPr>
            <p:cNvPr id="17491" name="Text Box 83"/>
            <p:cNvSpPr txBox="1">
              <a:spLocks noChangeArrowheads="1"/>
            </p:cNvSpPr>
            <p:nvPr/>
          </p:nvSpPr>
          <p:spPr bwMode="auto">
            <a:xfrm>
              <a:off x="2123" y="2896"/>
              <a:ext cx="439"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solidFill>
                    <a:srgbClr val="FF0000"/>
                  </a:solidFill>
                  <a:latin typeface="Arial" charset="0"/>
                </a:rPr>
                <a:t>Write</a:t>
              </a:r>
            </a:p>
            <a:p>
              <a:r>
                <a:rPr lang="en-US" sz="1000" dirty="0">
                  <a:solidFill>
                    <a:srgbClr val="FF0000"/>
                  </a:solidFill>
                  <a:latin typeface="Arial" charset="0"/>
                </a:rPr>
                <a:t>register</a:t>
              </a:r>
            </a:p>
          </p:txBody>
        </p:sp>
        <p:sp>
          <p:nvSpPr>
            <p:cNvPr id="17492" name="Text Box 84"/>
            <p:cNvSpPr txBox="1">
              <a:spLocks noChangeArrowheads="1"/>
            </p:cNvSpPr>
            <p:nvPr/>
          </p:nvSpPr>
          <p:spPr bwMode="auto">
            <a:xfrm>
              <a:off x="2123" y="3168"/>
              <a:ext cx="348"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latin typeface="Arial" charset="0"/>
                </a:rPr>
                <a:t>Write</a:t>
              </a:r>
            </a:p>
            <a:p>
              <a:r>
                <a:rPr lang="en-US" sz="1000">
                  <a:latin typeface="Arial" charset="0"/>
                </a:rPr>
                <a:t>data</a:t>
              </a:r>
            </a:p>
          </p:txBody>
        </p:sp>
        <p:sp>
          <p:nvSpPr>
            <p:cNvPr id="17493" name="Text Box 85"/>
            <p:cNvSpPr txBox="1">
              <a:spLocks noChangeArrowheads="1"/>
            </p:cNvSpPr>
            <p:nvPr/>
          </p:nvSpPr>
          <p:spPr bwMode="auto">
            <a:xfrm>
              <a:off x="2671" y="2720"/>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solidFill>
                    <a:srgbClr val="FF3300"/>
                  </a:solidFill>
                  <a:latin typeface="Arial" charset="0"/>
                </a:rPr>
                <a:t>Read</a:t>
              </a:r>
            </a:p>
            <a:p>
              <a:pPr algn="r"/>
              <a:r>
                <a:rPr lang="en-US" sz="1000">
                  <a:solidFill>
                    <a:srgbClr val="FF3300"/>
                  </a:solidFill>
                  <a:latin typeface="Arial" charset="0"/>
                </a:rPr>
                <a:t>data 2</a:t>
              </a:r>
            </a:p>
          </p:txBody>
        </p:sp>
        <p:sp>
          <p:nvSpPr>
            <p:cNvPr id="17494" name="Text Box 86"/>
            <p:cNvSpPr txBox="1">
              <a:spLocks noChangeArrowheads="1"/>
            </p:cNvSpPr>
            <p:nvPr/>
          </p:nvSpPr>
          <p:spPr bwMode="auto">
            <a:xfrm>
              <a:off x="2682" y="2352"/>
              <a:ext cx="391"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000">
                  <a:solidFill>
                    <a:srgbClr val="FF3300"/>
                  </a:solidFill>
                  <a:latin typeface="Arial" charset="0"/>
                </a:rPr>
                <a:t>Read</a:t>
              </a:r>
            </a:p>
            <a:p>
              <a:pPr algn="r"/>
              <a:r>
                <a:rPr lang="en-US" sz="1000">
                  <a:solidFill>
                    <a:srgbClr val="FF3300"/>
                  </a:solidFill>
                  <a:latin typeface="Arial" charset="0"/>
                </a:rPr>
                <a:t>data 1</a:t>
              </a:r>
            </a:p>
          </p:txBody>
        </p:sp>
        <p:sp>
          <p:nvSpPr>
            <p:cNvPr id="17495" name="Text Box 87"/>
            <p:cNvSpPr txBox="1">
              <a:spLocks noChangeArrowheads="1"/>
            </p:cNvSpPr>
            <p:nvPr/>
          </p:nvSpPr>
          <p:spPr bwMode="auto">
            <a:xfrm>
              <a:off x="2534" y="3101"/>
              <a:ext cx="548"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b="1">
                  <a:solidFill>
                    <a:srgbClr val="FF3300"/>
                  </a:solidFill>
                  <a:latin typeface="Arial" charset="0"/>
                </a:rPr>
                <a:t>Registers</a:t>
              </a:r>
            </a:p>
          </p:txBody>
        </p:sp>
        <p:sp>
          <p:nvSpPr>
            <p:cNvPr id="17496" name="Rectangle 88"/>
            <p:cNvSpPr>
              <a:spLocks noChangeArrowheads="1"/>
            </p:cNvSpPr>
            <p:nvPr/>
          </p:nvSpPr>
          <p:spPr bwMode="auto">
            <a:xfrm>
              <a:off x="2123" y="2352"/>
              <a:ext cx="939" cy="1088"/>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97" name="Line 89"/>
            <p:cNvSpPr>
              <a:spLocks noChangeShapeType="1"/>
            </p:cNvSpPr>
            <p:nvPr/>
          </p:nvSpPr>
          <p:spPr bwMode="auto">
            <a:xfrm>
              <a:off x="2587" y="2230"/>
              <a:ext cx="0" cy="10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98" name="Text Box 90"/>
            <p:cNvSpPr txBox="1">
              <a:spLocks noChangeArrowheads="1"/>
            </p:cNvSpPr>
            <p:nvPr/>
          </p:nvSpPr>
          <p:spPr bwMode="auto">
            <a:xfrm>
              <a:off x="2376" y="2067"/>
              <a:ext cx="511" cy="1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a:solidFill>
                    <a:srgbClr val="3333FF"/>
                  </a:solidFill>
                  <a:latin typeface="Arial" charset="0"/>
                </a:rPr>
                <a:t>RegWrite</a:t>
              </a:r>
              <a:endParaRPr lang="en-US" sz="1000">
                <a:solidFill>
                  <a:srgbClr val="0000FF"/>
                </a:solidFill>
                <a:latin typeface="Arial" charset="0"/>
              </a:endParaRPr>
            </a:p>
          </p:txBody>
        </p:sp>
        <p:sp>
          <p:nvSpPr>
            <p:cNvPr id="17499" name="Line 91"/>
            <p:cNvSpPr>
              <a:spLocks noChangeShapeType="1"/>
            </p:cNvSpPr>
            <p:nvPr/>
          </p:nvSpPr>
          <p:spPr bwMode="auto">
            <a:xfrm>
              <a:off x="3590" y="3046"/>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500" name="Line 92"/>
            <p:cNvSpPr>
              <a:spLocks noChangeShapeType="1"/>
            </p:cNvSpPr>
            <p:nvPr/>
          </p:nvSpPr>
          <p:spPr bwMode="auto">
            <a:xfrm flipV="1">
              <a:off x="1542" y="2730"/>
              <a:ext cx="0" cy="163"/>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501" name="AutoShape 93"/>
            <p:cNvSpPr>
              <a:spLocks noChangeArrowheads="1"/>
            </p:cNvSpPr>
            <p:nvPr/>
          </p:nvSpPr>
          <p:spPr bwMode="auto">
            <a:xfrm>
              <a:off x="1524" y="2704"/>
              <a:ext cx="52" cy="55"/>
            </a:xfrm>
            <a:prstGeom prst="octagon">
              <a:avLst>
                <a:gd name="adj" fmla="val 2928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502" name="Line 94"/>
            <p:cNvSpPr>
              <a:spLocks noChangeShapeType="1"/>
            </p:cNvSpPr>
            <p:nvPr/>
          </p:nvSpPr>
          <p:spPr bwMode="auto">
            <a:xfrm>
              <a:off x="1542" y="2893"/>
              <a:ext cx="159"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 name="Group 2"/>
          <p:cNvGrpSpPr/>
          <p:nvPr/>
        </p:nvGrpSpPr>
        <p:grpSpPr>
          <a:xfrm>
            <a:off x="1829955" y="2774422"/>
            <a:ext cx="2667000" cy="534844"/>
            <a:chOff x="1829955" y="2774422"/>
            <a:chExt cx="2667000" cy="534844"/>
          </a:xfrm>
        </p:grpSpPr>
        <p:sp>
          <p:nvSpPr>
            <p:cNvPr id="17503" name="AutoShape 95"/>
            <p:cNvSpPr>
              <a:spLocks/>
            </p:cNvSpPr>
            <p:nvPr/>
          </p:nvSpPr>
          <p:spPr bwMode="auto">
            <a:xfrm rot="5400000">
              <a:off x="3087115" y="1899426"/>
              <a:ext cx="152680" cy="2667000"/>
            </a:xfrm>
            <a:prstGeom prst="leftBrace">
              <a:avLst>
                <a:gd name="adj1" fmla="val 141285"/>
                <a:gd name="adj2" fmla="val 50000"/>
              </a:avLst>
            </a:prstGeom>
            <a:noFill/>
            <a:ln w="25400">
              <a:solidFill>
                <a:srgbClr val="FF3300"/>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82058" tIns="41029" rIns="82058" bIns="41029" anchor="ctr"/>
            <a:lstStyle/>
            <a:p>
              <a:endParaRPr lang="en-US"/>
            </a:p>
          </p:txBody>
        </p:sp>
        <p:sp>
          <p:nvSpPr>
            <p:cNvPr id="17504" name="Text Box 96"/>
            <p:cNvSpPr txBox="1">
              <a:spLocks noChangeArrowheads="1"/>
            </p:cNvSpPr>
            <p:nvPr/>
          </p:nvSpPr>
          <p:spPr bwMode="auto">
            <a:xfrm>
              <a:off x="1842107" y="2774422"/>
              <a:ext cx="2571979" cy="369320"/>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91429" tIns="45714" rIns="91429" bIns="45714"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dirty="0">
                  <a:solidFill>
                    <a:srgbClr val="FF3300"/>
                  </a:solidFill>
                  <a:latin typeface="Trebuchet MS" charset="0"/>
                </a:rPr>
                <a:t>Instruction Decode (ID)</a:t>
              </a:r>
            </a:p>
          </p:txBody>
        </p:sp>
      </p:grpSp>
      <p:grpSp>
        <p:nvGrpSpPr>
          <p:cNvPr id="2" name="Group 1"/>
          <p:cNvGrpSpPr/>
          <p:nvPr/>
        </p:nvGrpSpPr>
        <p:grpSpPr>
          <a:xfrm>
            <a:off x="535420" y="2760414"/>
            <a:ext cx="1219489" cy="548853"/>
            <a:chOff x="535420" y="2760414"/>
            <a:chExt cx="1219489" cy="548853"/>
          </a:xfrm>
        </p:grpSpPr>
        <p:sp>
          <p:nvSpPr>
            <p:cNvPr id="17505" name="AutoShape 97"/>
            <p:cNvSpPr>
              <a:spLocks/>
            </p:cNvSpPr>
            <p:nvPr/>
          </p:nvSpPr>
          <p:spPr bwMode="auto">
            <a:xfrm rot="5400000">
              <a:off x="1068825" y="2623182"/>
              <a:ext cx="152680" cy="1219489"/>
            </a:xfrm>
            <a:prstGeom prst="leftBrace">
              <a:avLst>
                <a:gd name="adj1" fmla="val 64603"/>
                <a:gd name="adj2" fmla="val 50000"/>
              </a:avLst>
            </a:prstGeom>
            <a:noFill/>
            <a:ln w="25400">
              <a:solidFill>
                <a:schemeClr val="tx1"/>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82058" tIns="41029" rIns="82058" bIns="41029" anchor="ctr"/>
            <a:lstStyle/>
            <a:p>
              <a:endParaRPr lang="en-US"/>
            </a:p>
          </p:txBody>
        </p:sp>
        <p:sp>
          <p:nvSpPr>
            <p:cNvPr id="17506" name="Text Box 98"/>
            <p:cNvSpPr txBox="1">
              <a:spLocks noChangeArrowheads="1"/>
            </p:cNvSpPr>
            <p:nvPr/>
          </p:nvSpPr>
          <p:spPr bwMode="auto">
            <a:xfrm>
              <a:off x="851493" y="2760414"/>
              <a:ext cx="571468" cy="369320"/>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91429" tIns="45714" rIns="91429" bIns="45714"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dirty="0">
                  <a:latin typeface="Trebuchet MS" charset="0"/>
                </a:rPr>
                <a:t>Idle</a:t>
              </a:r>
            </a:p>
          </p:txBody>
        </p:sp>
      </p:gr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22</a:t>
            </a:fld>
            <a:endParaRPr lang="en-US"/>
          </a:p>
        </p:txBody>
      </p:sp>
    </p:spTree>
    <p:extLst>
      <p:ext uri="{BB962C8B-B14F-4D97-AF65-F5344CB8AC3E}">
        <p14:creationId xmlns:p14="http://schemas.microsoft.com/office/powerpoint/2010/main" val="2051523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Overlap two instructions</a:t>
            </a:r>
            <a:endParaRPr lang="en-US" dirty="0"/>
          </a:p>
        </p:txBody>
      </p:sp>
      <p:grpSp>
        <p:nvGrpSpPr>
          <p:cNvPr id="5" name="Group 99"/>
          <p:cNvGrpSpPr>
            <a:grpSpLocks/>
          </p:cNvGrpSpPr>
          <p:nvPr/>
        </p:nvGrpSpPr>
        <p:grpSpPr bwMode="auto">
          <a:xfrm>
            <a:off x="83608" y="3049359"/>
            <a:ext cx="9063038" cy="3454400"/>
            <a:chOff x="317" y="2067"/>
            <a:chExt cx="5709" cy="2176"/>
          </a:xfrm>
        </p:grpSpPr>
        <p:sp>
          <p:nvSpPr>
            <p:cNvPr id="6" name="Line 4"/>
            <p:cNvSpPr>
              <a:spLocks noChangeShapeType="1"/>
            </p:cNvSpPr>
            <p:nvPr/>
          </p:nvSpPr>
          <p:spPr bwMode="auto">
            <a:xfrm>
              <a:off x="1267" y="2720"/>
              <a:ext cx="0" cy="114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Text Box 5"/>
            <p:cNvSpPr txBox="1">
              <a:spLocks noChangeArrowheads="1"/>
            </p:cNvSpPr>
            <p:nvPr/>
          </p:nvSpPr>
          <p:spPr bwMode="auto">
            <a:xfrm>
              <a:off x="475" y="2666"/>
              <a:ext cx="582"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100" b="1">
                  <a:solidFill>
                    <a:srgbClr val="FF00FF"/>
                  </a:solidFill>
                  <a:latin typeface="Arial" charset="0"/>
                </a:rPr>
                <a:t>Instruction</a:t>
              </a:r>
            </a:p>
            <a:p>
              <a:pPr algn="ctr"/>
              <a:r>
                <a:rPr lang="en-US" sz="1100" b="1">
                  <a:solidFill>
                    <a:srgbClr val="FF00FF"/>
                  </a:solidFill>
                  <a:latin typeface="Arial" charset="0"/>
                </a:rPr>
                <a:t>memory</a:t>
              </a:r>
            </a:p>
          </p:txBody>
        </p:sp>
        <p:sp>
          <p:nvSpPr>
            <p:cNvPr id="8" name="Text Box 6"/>
            <p:cNvSpPr txBox="1">
              <a:spLocks noChangeArrowheads="1"/>
            </p:cNvSpPr>
            <p:nvPr/>
          </p:nvSpPr>
          <p:spPr bwMode="auto">
            <a:xfrm>
              <a:off x="632" y="2285"/>
              <a:ext cx="533"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FF00FF"/>
                  </a:solidFill>
                  <a:latin typeface="Arial" charset="0"/>
                </a:rPr>
                <a:t>Instruction</a:t>
              </a:r>
            </a:p>
            <a:p>
              <a:pPr algn="r"/>
              <a:r>
                <a:rPr lang="en-US" sz="1100">
                  <a:solidFill>
                    <a:srgbClr val="FF00FF"/>
                  </a:solidFill>
                  <a:latin typeface="Arial" charset="0"/>
                </a:rPr>
                <a:t>[31-0]</a:t>
              </a:r>
            </a:p>
          </p:txBody>
        </p:sp>
        <p:sp>
          <p:nvSpPr>
            <p:cNvPr id="9" name="Line 7"/>
            <p:cNvSpPr>
              <a:spLocks noChangeShapeType="1"/>
            </p:cNvSpPr>
            <p:nvPr/>
          </p:nvSpPr>
          <p:spPr bwMode="auto">
            <a:xfrm>
              <a:off x="5386" y="2611"/>
              <a:ext cx="26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8"/>
            <p:cNvSpPr>
              <a:spLocks noChangeShapeType="1"/>
            </p:cNvSpPr>
            <p:nvPr/>
          </p:nvSpPr>
          <p:spPr bwMode="auto">
            <a:xfrm>
              <a:off x="4277" y="2883"/>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9"/>
            <p:cNvSpPr>
              <a:spLocks noChangeShapeType="1"/>
            </p:cNvSpPr>
            <p:nvPr/>
          </p:nvSpPr>
          <p:spPr bwMode="auto">
            <a:xfrm>
              <a:off x="4382" y="2611"/>
              <a:ext cx="2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10"/>
            <p:cNvSpPr>
              <a:spLocks noChangeShapeType="1"/>
            </p:cNvSpPr>
            <p:nvPr/>
          </p:nvSpPr>
          <p:spPr bwMode="auto">
            <a:xfrm>
              <a:off x="5491" y="3046"/>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11"/>
            <p:cNvSpPr>
              <a:spLocks noChangeShapeType="1"/>
            </p:cNvSpPr>
            <p:nvPr/>
          </p:nvSpPr>
          <p:spPr bwMode="auto">
            <a:xfrm>
              <a:off x="4382" y="2611"/>
              <a:ext cx="0" cy="10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12"/>
            <p:cNvSpPr>
              <a:spLocks noChangeShapeType="1"/>
            </p:cNvSpPr>
            <p:nvPr/>
          </p:nvSpPr>
          <p:spPr bwMode="auto">
            <a:xfrm>
              <a:off x="4382" y="3699"/>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3"/>
            <p:cNvSpPr>
              <a:spLocks noChangeShapeType="1"/>
            </p:cNvSpPr>
            <p:nvPr/>
          </p:nvSpPr>
          <p:spPr bwMode="auto">
            <a:xfrm flipV="1">
              <a:off x="5491" y="3046"/>
              <a:ext cx="0" cy="6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AutoShape 14"/>
            <p:cNvSpPr>
              <a:spLocks noChangeArrowheads="1"/>
            </p:cNvSpPr>
            <p:nvPr/>
          </p:nvSpPr>
          <p:spPr bwMode="auto">
            <a:xfrm>
              <a:off x="4353" y="2856"/>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15"/>
            <p:cNvSpPr>
              <a:spLocks noChangeShapeType="1"/>
            </p:cNvSpPr>
            <p:nvPr/>
          </p:nvSpPr>
          <p:spPr bwMode="auto">
            <a:xfrm>
              <a:off x="5808" y="2829"/>
              <a:ext cx="15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16"/>
            <p:cNvSpPr>
              <a:spLocks noChangeShapeType="1"/>
            </p:cNvSpPr>
            <p:nvPr/>
          </p:nvSpPr>
          <p:spPr bwMode="auto">
            <a:xfrm>
              <a:off x="5966" y="2829"/>
              <a:ext cx="0" cy="141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17"/>
            <p:cNvSpPr>
              <a:spLocks noChangeShapeType="1"/>
            </p:cNvSpPr>
            <p:nvPr/>
          </p:nvSpPr>
          <p:spPr bwMode="auto">
            <a:xfrm flipH="1">
              <a:off x="1954" y="4243"/>
              <a:ext cx="40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18"/>
            <p:cNvSpPr>
              <a:spLocks noChangeShapeType="1"/>
            </p:cNvSpPr>
            <p:nvPr/>
          </p:nvSpPr>
          <p:spPr bwMode="auto">
            <a:xfrm flipV="1">
              <a:off x="1954" y="3264"/>
              <a:ext cx="0" cy="97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19"/>
            <p:cNvSpPr>
              <a:spLocks noChangeShapeType="1"/>
            </p:cNvSpPr>
            <p:nvPr/>
          </p:nvSpPr>
          <p:spPr bwMode="auto">
            <a:xfrm>
              <a:off x="1954" y="3264"/>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Text Box 20"/>
            <p:cNvSpPr txBox="1">
              <a:spLocks noChangeArrowheads="1"/>
            </p:cNvSpPr>
            <p:nvPr/>
          </p:nvSpPr>
          <p:spPr bwMode="auto">
            <a:xfrm>
              <a:off x="4594" y="2502"/>
              <a:ext cx="441"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Read</a:t>
              </a:r>
            </a:p>
            <a:p>
              <a:r>
                <a:rPr lang="en-US" sz="1100">
                  <a:latin typeface="Arial" charset="0"/>
                </a:rPr>
                <a:t>address</a:t>
              </a:r>
            </a:p>
          </p:txBody>
        </p:sp>
        <p:sp>
          <p:nvSpPr>
            <p:cNvPr id="23" name="Text Box 21"/>
            <p:cNvSpPr txBox="1">
              <a:spLocks noChangeArrowheads="1"/>
            </p:cNvSpPr>
            <p:nvPr/>
          </p:nvSpPr>
          <p:spPr bwMode="auto">
            <a:xfrm>
              <a:off x="4594" y="2774"/>
              <a:ext cx="441"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Write</a:t>
              </a:r>
            </a:p>
            <a:p>
              <a:r>
                <a:rPr lang="en-US" sz="1100">
                  <a:latin typeface="Arial" charset="0"/>
                </a:rPr>
                <a:t>address</a:t>
              </a:r>
            </a:p>
          </p:txBody>
        </p:sp>
        <p:sp>
          <p:nvSpPr>
            <p:cNvPr id="24" name="Text Box 22"/>
            <p:cNvSpPr txBox="1">
              <a:spLocks noChangeArrowheads="1"/>
            </p:cNvSpPr>
            <p:nvPr/>
          </p:nvSpPr>
          <p:spPr bwMode="auto">
            <a:xfrm>
              <a:off x="4594" y="3046"/>
              <a:ext cx="333"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Write</a:t>
              </a:r>
            </a:p>
            <a:p>
              <a:r>
                <a:rPr lang="en-US" sz="1100">
                  <a:latin typeface="Arial" charset="0"/>
                </a:rPr>
                <a:t>data</a:t>
              </a:r>
            </a:p>
          </p:txBody>
        </p:sp>
        <p:sp>
          <p:nvSpPr>
            <p:cNvPr id="25" name="Text Box 23"/>
            <p:cNvSpPr txBox="1">
              <a:spLocks noChangeArrowheads="1"/>
            </p:cNvSpPr>
            <p:nvPr/>
          </p:nvSpPr>
          <p:spPr bwMode="auto">
            <a:xfrm>
              <a:off x="4910" y="2992"/>
              <a:ext cx="470"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100" b="1">
                  <a:latin typeface="Arial" charset="0"/>
                </a:rPr>
                <a:t>Data</a:t>
              </a:r>
            </a:p>
            <a:p>
              <a:pPr algn="ctr"/>
              <a:r>
                <a:rPr lang="en-US" sz="1100" b="1">
                  <a:latin typeface="Arial" charset="0"/>
                </a:rPr>
                <a:t>memory</a:t>
              </a:r>
            </a:p>
          </p:txBody>
        </p:sp>
        <p:sp>
          <p:nvSpPr>
            <p:cNvPr id="26" name="Text Box 24"/>
            <p:cNvSpPr txBox="1">
              <a:spLocks noChangeArrowheads="1"/>
            </p:cNvSpPr>
            <p:nvPr/>
          </p:nvSpPr>
          <p:spPr bwMode="auto">
            <a:xfrm>
              <a:off x="5066" y="2502"/>
              <a:ext cx="339"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latin typeface="Arial" charset="0"/>
                </a:rPr>
                <a:t>Read</a:t>
              </a:r>
            </a:p>
            <a:p>
              <a:pPr algn="r"/>
              <a:r>
                <a:rPr lang="en-US" sz="1100">
                  <a:latin typeface="Arial" charset="0"/>
                </a:rPr>
                <a:t>data</a:t>
              </a:r>
            </a:p>
          </p:txBody>
        </p:sp>
        <p:sp>
          <p:nvSpPr>
            <p:cNvPr id="27" name="Rectangle 25"/>
            <p:cNvSpPr>
              <a:spLocks noChangeArrowheads="1"/>
            </p:cNvSpPr>
            <p:nvPr/>
          </p:nvSpPr>
          <p:spPr bwMode="auto">
            <a:xfrm>
              <a:off x="4594" y="2502"/>
              <a:ext cx="792"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Line 26"/>
            <p:cNvSpPr>
              <a:spLocks noChangeShapeType="1"/>
            </p:cNvSpPr>
            <p:nvPr/>
          </p:nvSpPr>
          <p:spPr bwMode="auto">
            <a:xfrm>
              <a:off x="4963" y="2394"/>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Text Box 27"/>
            <p:cNvSpPr txBox="1">
              <a:spLocks noChangeArrowheads="1"/>
            </p:cNvSpPr>
            <p:nvPr/>
          </p:nvSpPr>
          <p:spPr bwMode="auto">
            <a:xfrm>
              <a:off x="4699" y="2230"/>
              <a:ext cx="528"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MemWrite</a:t>
              </a:r>
            </a:p>
          </p:txBody>
        </p:sp>
        <p:sp>
          <p:nvSpPr>
            <p:cNvPr id="30" name="Line 28"/>
            <p:cNvSpPr>
              <a:spLocks noChangeShapeType="1"/>
            </p:cNvSpPr>
            <p:nvPr/>
          </p:nvSpPr>
          <p:spPr bwMode="auto">
            <a:xfrm>
              <a:off x="4963" y="3318"/>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Text Box 29"/>
            <p:cNvSpPr txBox="1">
              <a:spLocks noChangeArrowheads="1"/>
            </p:cNvSpPr>
            <p:nvPr/>
          </p:nvSpPr>
          <p:spPr bwMode="auto">
            <a:xfrm>
              <a:off x="4699" y="3427"/>
              <a:ext cx="534"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MemRead</a:t>
              </a:r>
            </a:p>
          </p:txBody>
        </p:sp>
        <p:sp>
          <p:nvSpPr>
            <p:cNvPr id="32" name="Text Box 30"/>
            <p:cNvSpPr txBox="1">
              <a:spLocks noChangeArrowheads="1"/>
            </p:cNvSpPr>
            <p:nvPr/>
          </p:nvSpPr>
          <p:spPr bwMode="auto">
            <a:xfrm>
              <a:off x="5650" y="2510"/>
              <a:ext cx="201" cy="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1</a:t>
              </a:r>
            </a:p>
            <a:p>
              <a:pPr>
                <a:spcBef>
                  <a:spcPct val="30000"/>
                </a:spcBef>
              </a:pPr>
              <a:r>
                <a:rPr lang="en-US" sz="1100" b="1">
                  <a:latin typeface="Arial" charset="0"/>
                </a:rPr>
                <a:t>M</a:t>
              </a:r>
            </a:p>
            <a:p>
              <a:pPr>
                <a:lnSpc>
                  <a:spcPct val="90000"/>
                </a:lnSpc>
              </a:pPr>
              <a:r>
                <a:rPr lang="en-US" sz="1100" b="1">
                  <a:latin typeface="Arial" charset="0"/>
                </a:rPr>
                <a:t>u</a:t>
              </a:r>
            </a:p>
            <a:p>
              <a:pPr>
                <a:lnSpc>
                  <a:spcPct val="90000"/>
                </a:lnSpc>
              </a:pPr>
              <a:r>
                <a:rPr lang="en-US" sz="1100" b="1">
                  <a:latin typeface="Arial" charset="0"/>
                </a:rPr>
                <a:t>x</a:t>
              </a:r>
            </a:p>
            <a:p>
              <a:pPr>
                <a:spcBef>
                  <a:spcPct val="30000"/>
                </a:spcBef>
              </a:pPr>
              <a:r>
                <a:rPr lang="en-US" sz="1100">
                  <a:latin typeface="Arial" charset="0"/>
                </a:rPr>
                <a:t>0</a:t>
              </a:r>
            </a:p>
          </p:txBody>
        </p:sp>
        <p:sp>
          <p:nvSpPr>
            <p:cNvPr id="33" name="AutoShape 31"/>
            <p:cNvSpPr>
              <a:spLocks noChangeArrowheads="1"/>
            </p:cNvSpPr>
            <p:nvPr/>
          </p:nvSpPr>
          <p:spPr bwMode="auto">
            <a:xfrm>
              <a:off x="5657" y="2502"/>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Text Box 32"/>
            <p:cNvSpPr txBox="1">
              <a:spLocks noChangeArrowheads="1"/>
            </p:cNvSpPr>
            <p:nvPr/>
          </p:nvSpPr>
          <p:spPr bwMode="auto">
            <a:xfrm>
              <a:off x="5438" y="2222"/>
              <a:ext cx="588"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MemToReg</a:t>
              </a:r>
            </a:p>
          </p:txBody>
        </p:sp>
        <p:sp>
          <p:nvSpPr>
            <p:cNvPr id="35" name="Line 33"/>
            <p:cNvSpPr>
              <a:spLocks noChangeShapeType="1"/>
            </p:cNvSpPr>
            <p:nvPr/>
          </p:nvSpPr>
          <p:spPr bwMode="auto">
            <a:xfrm>
              <a:off x="5724" y="2394"/>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34"/>
            <p:cNvSpPr>
              <a:spLocks noChangeShapeType="1"/>
            </p:cNvSpPr>
            <p:nvPr/>
          </p:nvSpPr>
          <p:spPr bwMode="auto">
            <a:xfrm flipV="1">
              <a:off x="3168" y="2829"/>
              <a:ext cx="0" cy="8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Line 35"/>
            <p:cNvSpPr>
              <a:spLocks noChangeShapeType="1"/>
            </p:cNvSpPr>
            <p:nvPr/>
          </p:nvSpPr>
          <p:spPr bwMode="auto">
            <a:xfrm>
              <a:off x="3062" y="2829"/>
              <a:ext cx="37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36"/>
            <p:cNvSpPr>
              <a:spLocks noChangeShapeType="1"/>
            </p:cNvSpPr>
            <p:nvPr/>
          </p:nvSpPr>
          <p:spPr bwMode="auto">
            <a:xfrm flipV="1">
              <a:off x="4277" y="3155"/>
              <a:ext cx="0" cy="54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Line 37"/>
            <p:cNvSpPr>
              <a:spLocks noChangeShapeType="1"/>
            </p:cNvSpPr>
            <p:nvPr/>
          </p:nvSpPr>
          <p:spPr bwMode="auto">
            <a:xfrm flipH="1">
              <a:off x="3168" y="3699"/>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Line 38"/>
            <p:cNvSpPr>
              <a:spLocks noChangeShapeType="1"/>
            </p:cNvSpPr>
            <p:nvPr/>
          </p:nvSpPr>
          <p:spPr bwMode="auto">
            <a:xfrm>
              <a:off x="4277" y="3155"/>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AutoShape 39"/>
            <p:cNvSpPr>
              <a:spLocks noChangeArrowheads="1"/>
            </p:cNvSpPr>
            <p:nvPr/>
          </p:nvSpPr>
          <p:spPr bwMode="auto">
            <a:xfrm>
              <a:off x="3147" y="2799"/>
              <a:ext cx="53" cy="5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Text Box 40"/>
            <p:cNvSpPr txBox="1">
              <a:spLocks noChangeArrowheads="1"/>
            </p:cNvSpPr>
            <p:nvPr/>
          </p:nvSpPr>
          <p:spPr bwMode="auto">
            <a:xfrm>
              <a:off x="2692" y="3699"/>
              <a:ext cx="412"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100" b="1">
                  <a:solidFill>
                    <a:srgbClr val="FF3300"/>
                  </a:solidFill>
                  <a:latin typeface="Arial" charset="0"/>
                </a:rPr>
                <a:t>Sign</a:t>
              </a:r>
            </a:p>
            <a:p>
              <a:pPr algn="ctr"/>
              <a:r>
                <a:rPr lang="en-US" sz="1100" b="1">
                  <a:solidFill>
                    <a:srgbClr val="FF3300"/>
                  </a:solidFill>
                  <a:latin typeface="Arial" charset="0"/>
                </a:rPr>
                <a:t>extend</a:t>
              </a:r>
            </a:p>
          </p:txBody>
        </p:sp>
        <p:sp>
          <p:nvSpPr>
            <p:cNvPr id="43" name="Oval 41"/>
            <p:cNvSpPr>
              <a:spLocks noChangeArrowheads="1"/>
            </p:cNvSpPr>
            <p:nvPr/>
          </p:nvSpPr>
          <p:spPr bwMode="auto">
            <a:xfrm>
              <a:off x="2736" y="3590"/>
              <a:ext cx="317" cy="544"/>
            </a:xfrm>
            <a:prstGeom prst="ellipse">
              <a:avLst/>
            </a:prstGeom>
            <a:noFill/>
            <a:ln w="9525">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42"/>
            <p:cNvSpPr>
              <a:spLocks noChangeShapeType="1"/>
            </p:cNvSpPr>
            <p:nvPr/>
          </p:nvSpPr>
          <p:spPr bwMode="auto">
            <a:xfrm>
              <a:off x="3062" y="2502"/>
              <a:ext cx="6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43"/>
            <p:cNvSpPr>
              <a:spLocks noChangeShapeType="1"/>
            </p:cNvSpPr>
            <p:nvPr/>
          </p:nvSpPr>
          <p:spPr bwMode="auto">
            <a:xfrm>
              <a:off x="3274" y="3264"/>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44"/>
            <p:cNvSpPr>
              <a:spLocks noChangeShapeType="1"/>
            </p:cNvSpPr>
            <p:nvPr/>
          </p:nvSpPr>
          <p:spPr bwMode="auto">
            <a:xfrm>
              <a:off x="3274" y="3264"/>
              <a:ext cx="0" cy="59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45"/>
            <p:cNvSpPr>
              <a:spLocks noChangeShapeType="1"/>
            </p:cNvSpPr>
            <p:nvPr/>
          </p:nvSpPr>
          <p:spPr bwMode="auto">
            <a:xfrm flipH="1">
              <a:off x="3062" y="3862"/>
              <a:ext cx="2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Text Box 46"/>
            <p:cNvSpPr txBox="1">
              <a:spLocks noChangeArrowheads="1"/>
            </p:cNvSpPr>
            <p:nvPr/>
          </p:nvSpPr>
          <p:spPr bwMode="auto">
            <a:xfrm>
              <a:off x="3432" y="2728"/>
              <a:ext cx="201" cy="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0</a:t>
              </a:r>
            </a:p>
            <a:p>
              <a:pPr>
                <a:spcBef>
                  <a:spcPct val="30000"/>
                </a:spcBef>
              </a:pPr>
              <a:r>
                <a:rPr lang="en-US" sz="1100" b="1">
                  <a:latin typeface="Arial" charset="0"/>
                </a:rPr>
                <a:t>M</a:t>
              </a:r>
            </a:p>
            <a:p>
              <a:pPr>
                <a:lnSpc>
                  <a:spcPct val="90000"/>
                </a:lnSpc>
              </a:pPr>
              <a:r>
                <a:rPr lang="en-US" sz="1100" b="1">
                  <a:latin typeface="Arial" charset="0"/>
                </a:rPr>
                <a:t>u</a:t>
              </a:r>
            </a:p>
            <a:p>
              <a:pPr>
                <a:lnSpc>
                  <a:spcPct val="90000"/>
                </a:lnSpc>
              </a:pPr>
              <a:r>
                <a:rPr lang="en-US" sz="1100" b="1">
                  <a:latin typeface="Arial" charset="0"/>
                </a:rPr>
                <a:t>x</a:t>
              </a:r>
            </a:p>
            <a:p>
              <a:pPr>
                <a:spcBef>
                  <a:spcPct val="30000"/>
                </a:spcBef>
              </a:pPr>
              <a:r>
                <a:rPr lang="en-US" sz="1100">
                  <a:latin typeface="Arial" charset="0"/>
                </a:rPr>
                <a:t>1</a:t>
              </a:r>
            </a:p>
          </p:txBody>
        </p:sp>
        <p:sp>
          <p:nvSpPr>
            <p:cNvPr id="49" name="AutoShape 47"/>
            <p:cNvSpPr>
              <a:spLocks noChangeArrowheads="1"/>
            </p:cNvSpPr>
            <p:nvPr/>
          </p:nvSpPr>
          <p:spPr bwMode="auto">
            <a:xfrm>
              <a:off x="3440" y="2720"/>
              <a:ext cx="158"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48"/>
            <p:cNvSpPr>
              <a:spLocks noChangeShapeType="1"/>
            </p:cNvSpPr>
            <p:nvPr/>
          </p:nvSpPr>
          <p:spPr bwMode="auto">
            <a:xfrm>
              <a:off x="3522" y="3373"/>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Text Box 49"/>
            <p:cNvSpPr txBox="1">
              <a:spLocks noChangeArrowheads="1"/>
            </p:cNvSpPr>
            <p:nvPr/>
          </p:nvSpPr>
          <p:spPr bwMode="auto">
            <a:xfrm>
              <a:off x="3326" y="3482"/>
              <a:ext cx="432"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ALUSrc</a:t>
              </a:r>
            </a:p>
          </p:txBody>
        </p:sp>
        <p:sp>
          <p:nvSpPr>
            <p:cNvPr id="52" name="Line 50"/>
            <p:cNvSpPr>
              <a:spLocks noChangeShapeType="1"/>
            </p:cNvSpPr>
            <p:nvPr/>
          </p:nvSpPr>
          <p:spPr bwMode="auto">
            <a:xfrm>
              <a:off x="3749" y="2339"/>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3" name="Line 51"/>
            <p:cNvSpPr>
              <a:spLocks noChangeShapeType="1"/>
            </p:cNvSpPr>
            <p:nvPr/>
          </p:nvSpPr>
          <p:spPr bwMode="auto">
            <a:xfrm>
              <a:off x="3749" y="2883"/>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4" name="Line 52"/>
            <p:cNvSpPr>
              <a:spLocks noChangeShapeType="1"/>
            </p:cNvSpPr>
            <p:nvPr/>
          </p:nvSpPr>
          <p:spPr bwMode="auto">
            <a:xfrm>
              <a:off x="3749" y="2666"/>
              <a:ext cx="158" cy="1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5" name="Line 53"/>
            <p:cNvSpPr>
              <a:spLocks noChangeShapeType="1"/>
            </p:cNvSpPr>
            <p:nvPr/>
          </p:nvSpPr>
          <p:spPr bwMode="auto">
            <a:xfrm flipV="1">
              <a:off x="3749" y="2774"/>
              <a:ext cx="158" cy="1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6" name="Line 54"/>
            <p:cNvSpPr>
              <a:spLocks noChangeShapeType="1"/>
            </p:cNvSpPr>
            <p:nvPr/>
          </p:nvSpPr>
          <p:spPr bwMode="auto">
            <a:xfrm>
              <a:off x="3749" y="2339"/>
              <a:ext cx="528"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7" name="Line 55"/>
            <p:cNvSpPr>
              <a:spLocks noChangeShapeType="1"/>
            </p:cNvSpPr>
            <p:nvPr/>
          </p:nvSpPr>
          <p:spPr bwMode="auto">
            <a:xfrm>
              <a:off x="4277" y="2611"/>
              <a:ext cx="0" cy="3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8" name="Line 56"/>
            <p:cNvSpPr>
              <a:spLocks noChangeShapeType="1"/>
            </p:cNvSpPr>
            <p:nvPr/>
          </p:nvSpPr>
          <p:spPr bwMode="auto">
            <a:xfrm flipV="1">
              <a:off x="3749" y="2938"/>
              <a:ext cx="528"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9" name="Text Box 57"/>
            <p:cNvSpPr txBox="1">
              <a:spLocks noChangeArrowheads="1"/>
            </p:cNvSpPr>
            <p:nvPr/>
          </p:nvSpPr>
          <p:spPr bwMode="auto">
            <a:xfrm>
              <a:off x="3905" y="2774"/>
              <a:ext cx="378"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latin typeface="Arial" charset="0"/>
                </a:rPr>
                <a:t>Result</a:t>
              </a:r>
            </a:p>
          </p:txBody>
        </p:sp>
        <p:sp>
          <p:nvSpPr>
            <p:cNvPr id="60" name="Text Box 58"/>
            <p:cNvSpPr txBox="1">
              <a:spLocks noChangeArrowheads="1"/>
            </p:cNvSpPr>
            <p:nvPr/>
          </p:nvSpPr>
          <p:spPr bwMode="auto">
            <a:xfrm>
              <a:off x="3959" y="2611"/>
              <a:ext cx="309"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latin typeface="Arial" charset="0"/>
                </a:rPr>
                <a:t>Zero</a:t>
              </a:r>
            </a:p>
          </p:txBody>
        </p:sp>
        <p:sp>
          <p:nvSpPr>
            <p:cNvPr id="61" name="Text Box 59"/>
            <p:cNvSpPr txBox="1">
              <a:spLocks noChangeArrowheads="1"/>
            </p:cNvSpPr>
            <p:nvPr/>
          </p:nvSpPr>
          <p:spPr bwMode="auto">
            <a:xfrm>
              <a:off x="3749" y="2502"/>
              <a:ext cx="310"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b="1">
                  <a:latin typeface="Arial" charset="0"/>
                </a:rPr>
                <a:t>ALU</a:t>
              </a:r>
            </a:p>
          </p:txBody>
        </p:sp>
        <p:sp>
          <p:nvSpPr>
            <p:cNvPr id="62" name="Line 60"/>
            <p:cNvSpPr>
              <a:spLocks noChangeShapeType="1"/>
            </p:cNvSpPr>
            <p:nvPr/>
          </p:nvSpPr>
          <p:spPr bwMode="auto">
            <a:xfrm>
              <a:off x="4066" y="3046"/>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Text Box 61"/>
            <p:cNvSpPr txBox="1">
              <a:spLocks noChangeArrowheads="1"/>
            </p:cNvSpPr>
            <p:nvPr/>
          </p:nvSpPr>
          <p:spPr bwMode="auto">
            <a:xfrm>
              <a:off x="3854" y="3155"/>
              <a:ext cx="417"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ALUOp</a:t>
              </a:r>
            </a:p>
          </p:txBody>
        </p:sp>
        <p:sp>
          <p:nvSpPr>
            <p:cNvPr id="64" name="Line 62"/>
            <p:cNvSpPr>
              <a:spLocks noChangeShapeType="1"/>
            </p:cNvSpPr>
            <p:nvPr/>
          </p:nvSpPr>
          <p:spPr bwMode="auto">
            <a:xfrm>
              <a:off x="1848" y="3046"/>
              <a:ext cx="26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63"/>
            <p:cNvSpPr>
              <a:spLocks noChangeShapeType="1"/>
            </p:cNvSpPr>
            <p:nvPr/>
          </p:nvSpPr>
          <p:spPr bwMode="auto">
            <a:xfrm>
              <a:off x="1267" y="2448"/>
              <a:ext cx="0" cy="27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64"/>
            <p:cNvSpPr>
              <a:spLocks noChangeShapeType="1"/>
            </p:cNvSpPr>
            <p:nvPr/>
          </p:nvSpPr>
          <p:spPr bwMode="auto">
            <a:xfrm>
              <a:off x="1267" y="3862"/>
              <a:ext cx="1479"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Text Box 65"/>
            <p:cNvSpPr txBox="1">
              <a:spLocks noChangeArrowheads="1"/>
            </p:cNvSpPr>
            <p:nvPr/>
          </p:nvSpPr>
          <p:spPr bwMode="auto">
            <a:xfrm>
              <a:off x="1267" y="3699"/>
              <a:ext cx="448"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3300"/>
                  </a:solidFill>
                  <a:latin typeface="Arial" charset="0"/>
                </a:rPr>
                <a:t>I [15 - 0]</a:t>
              </a:r>
            </a:p>
          </p:txBody>
        </p:sp>
        <p:sp>
          <p:nvSpPr>
            <p:cNvPr id="68" name="Line 66"/>
            <p:cNvSpPr>
              <a:spLocks noChangeShapeType="1"/>
            </p:cNvSpPr>
            <p:nvPr/>
          </p:nvSpPr>
          <p:spPr bwMode="auto">
            <a:xfrm>
              <a:off x="1162" y="2448"/>
              <a:ext cx="95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Text Box 67"/>
            <p:cNvSpPr txBox="1">
              <a:spLocks noChangeArrowheads="1"/>
            </p:cNvSpPr>
            <p:nvPr/>
          </p:nvSpPr>
          <p:spPr bwMode="auto">
            <a:xfrm>
              <a:off x="1267" y="2285"/>
              <a:ext cx="497"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3300"/>
                  </a:solidFill>
                  <a:latin typeface="Arial" charset="0"/>
                </a:rPr>
                <a:t>I [25 - 21]</a:t>
              </a:r>
            </a:p>
          </p:txBody>
        </p:sp>
        <p:sp>
          <p:nvSpPr>
            <p:cNvPr id="70" name="AutoShape 68"/>
            <p:cNvSpPr>
              <a:spLocks noChangeArrowheads="1"/>
            </p:cNvSpPr>
            <p:nvPr/>
          </p:nvSpPr>
          <p:spPr bwMode="auto">
            <a:xfrm>
              <a:off x="1246" y="2421"/>
              <a:ext cx="53" cy="54"/>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Text Box 69"/>
            <p:cNvSpPr txBox="1">
              <a:spLocks noChangeArrowheads="1"/>
            </p:cNvSpPr>
            <p:nvPr/>
          </p:nvSpPr>
          <p:spPr bwMode="auto">
            <a:xfrm>
              <a:off x="1267" y="2557"/>
              <a:ext cx="505" cy="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0000"/>
                  </a:solidFill>
                  <a:latin typeface="Arial" charset="0"/>
                </a:rPr>
                <a:t>I [20 - 16]</a:t>
              </a:r>
            </a:p>
          </p:txBody>
        </p:sp>
        <p:sp>
          <p:nvSpPr>
            <p:cNvPr id="72" name="Line 70"/>
            <p:cNvSpPr>
              <a:spLocks noChangeShapeType="1"/>
            </p:cNvSpPr>
            <p:nvPr/>
          </p:nvSpPr>
          <p:spPr bwMode="auto">
            <a:xfrm>
              <a:off x="1267" y="2720"/>
              <a:ext cx="84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AutoShape 71"/>
            <p:cNvSpPr>
              <a:spLocks noChangeArrowheads="1"/>
            </p:cNvSpPr>
            <p:nvPr/>
          </p:nvSpPr>
          <p:spPr bwMode="auto">
            <a:xfrm>
              <a:off x="1245" y="2691"/>
              <a:ext cx="53" cy="54"/>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Line 72"/>
            <p:cNvSpPr>
              <a:spLocks noChangeShapeType="1"/>
            </p:cNvSpPr>
            <p:nvPr/>
          </p:nvSpPr>
          <p:spPr bwMode="auto">
            <a:xfrm>
              <a:off x="1267" y="3318"/>
              <a:ext cx="42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Text Box 73"/>
            <p:cNvSpPr txBox="1">
              <a:spLocks noChangeArrowheads="1"/>
            </p:cNvSpPr>
            <p:nvPr/>
          </p:nvSpPr>
          <p:spPr bwMode="auto">
            <a:xfrm>
              <a:off x="1252" y="3155"/>
              <a:ext cx="497"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0000"/>
                  </a:solidFill>
                  <a:latin typeface="Arial" charset="0"/>
                </a:rPr>
                <a:t>I [15 - 11]</a:t>
              </a:r>
            </a:p>
          </p:txBody>
        </p:sp>
        <p:sp>
          <p:nvSpPr>
            <p:cNvPr id="76" name="AutoShape 74"/>
            <p:cNvSpPr>
              <a:spLocks noChangeArrowheads="1"/>
            </p:cNvSpPr>
            <p:nvPr/>
          </p:nvSpPr>
          <p:spPr bwMode="auto">
            <a:xfrm>
              <a:off x="1244" y="3292"/>
              <a:ext cx="53" cy="55"/>
            </a:xfrm>
            <a:prstGeom prst="octagon">
              <a:avLst>
                <a:gd name="adj" fmla="val 29287"/>
              </a:avLst>
            </a:prstGeom>
            <a:solidFill>
              <a:srgbClr val="FF3300"/>
            </a:solidFill>
            <a:ln w="9525">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Text Box 75"/>
            <p:cNvSpPr txBox="1">
              <a:spLocks noChangeArrowheads="1"/>
            </p:cNvSpPr>
            <p:nvPr/>
          </p:nvSpPr>
          <p:spPr bwMode="auto">
            <a:xfrm>
              <a:off x="1690" y="2782"/>
              <a:ext cx="212" cy="6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0000"/>
                  </a:solidFill>
                  <a:latin typeface="Arial" charset="0"/>
                </a:rPr>
                <a:t>0</a:t>
              </a:r>
            </a:p>
            <a:p>
              <a:pPr>
                <a:spcBef>
                  <a:spcPct val="30000"/>
                </a:spcBef>
              </a:pPr>
              <a:r>
                <a:rPr lang="en-US" sz="1100" b="1" dirty="0">
                  <a:solidFill>
                    <a:srgbClr val="FF0000"/>
                  </a:solidFill>
                  <a:latin typeface="Arial" charset="0"/>
                </a:rPr>
                <a:t>M</a:t>
              </a:r>
            </a:p>
            <a:p>
              <a:pPr>
                <a:lnSpc>
                  <a:spcPct val="90000"/>
                </a:lnSpc>
              </a:pPr>
              <a:r>
                <a:rPr lang="en-US" sz="1100" b="1" dirty="0">
                  <a:solidFill>
                    <a:srgbClr val="FF0000"/>
                  </a:solidFill>
                  <a:latin typeface="Arial" charset="0"/>
                </a:rPr>
                <a:t>u</a:t>
              </a:r>
            </a:p>
            <a:p>
              <a:pPr>
                <a:lnSpc>
                  <a:spcPct val="90000"/>
                </a:lnSpc>
              </a:pPr>
              <a:r>
                <a:rPr lang="en-US" sz="1100" b="1" dirty="0">
                  <a:solidFill>
                    <a:srgbClr val="FF0000"/>
                  </a:solidFill>
                  <a:latin typeface="Arial" charset="0"/>
                </a:rPr>
                <a:t>x</a:t>
              </a:r>
            </a:p>
            <a:p>
              <a:pPr>
                <a:spcBef>
                  <a:spcPct val="30000"/>
                </a:spcBef>
              </a:pPr>
              <a:r>
                <a:rPr lang="en-US" sz="1100" dirty="0">
                  <a:solidFill>
                    <a:srgbClr val="FF0000"/>
                  </a:solidFill>
                  <a:latin typeface="Arial" charset="0"/>
                </a:rPr>
                <a:t>1</a:t>
              </a:r>
            </a:p>
          </p:txBody>
        </p:sp>
        <p:sp>
          <p:nvSpPr>
            <p:cNvPr id="78" name="AutoShape 76"/>
            <p:cNvSpPr>
              <a:spLocks noChangeArrowheads="1"/>
            </p:cNvSpPr>
            <p:nvPr/>
          </p:nvSpPr>
          <p:spPr bwMode="auto">
            <a:xfrm>
              <a:off x="1697" y="2774"/>
              <a:ext cx="159" cy="653"/>
            </a:xfrm>
            <a:prstGeom prst="roundRect">
              <a:avLst>
                <a:gd name="adj" fmla="val 50000"/>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Line 77"/>
            <p:cNvSpPr>
              <a:spLocks noChangeShapeType="1"/>
            </p:cNvSpPr>
            <p:nvPr/>
          </p:nvSpPr>
          <p:spPr bwMode="auto">
            <a:xfrm>
              <a:off x="1772" y="3427"/>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Text Box 78"/>
            <p:cNvSpPr txBox="1">
              <a:spLocks noChangeArrowheads="1"/>
            </p:cNvSpPr>
            <p:nvPr/>
          </p:nvSpPr>
          <p:spPr bwMode="auto">
            <a:xfrm>
              <a:off x="1531" y="3536"/>
              <a:ext cx="422"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RegDst</a:t>
              </a:r>
            </a:p>
          </p:txBody>
        </p:sp>
        <p:sp>
          <p:nvSpPr>
            <p:cNvPr id="81" name="Text Box 79"/>
            <p:cNvSpPr txBox="1">
              <a:spLocks noChangeArrowheads="1"/>
            </p:cNvSpPr>
            <p:nvPr/>
          </p:nvSpPr>
          <p:spPr bwMode="auto">
            <a:xfrm>
              <a:off x="2112" y="2339"/>
              <a:ext cx="494"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3300"/>
                  </a:solidFill>
                  <a:latin typeface="Arial" charset="0"/>
                </a:rPr>
                <a:t>Read</a:t>
              </a:r>
            </a:p>
            <a:p>
              <a:r>
                <a:rPr lang="en-US" sz="1100">
                  <a:solidFill>
                    <a:srgbClr val="FF3300"/>
                  </a:solidFill>
                  <a:latin typeface="Arial" charset="0"/>
                </a:rPr>
                <a:t>register 1</a:t>
              </a:r>
            </a:p>
          </p:txBody>
        </p:sp>
        <p:sp>
          <p:nvSpPr>
            <p:cNvPr id="82" name="Text Box 80"/>
            <p:cNvSpPr txBox="1">
              <a:spLocks noChangeArrowheads="1"/>
            </p:cNvSpPr>
            <p:nvPr/>
          </p:nvSpPr>
          <p:spPr bwMode="auto">
            <a:xfrm>
              <a:off x="2123" y="2624"/>
              <a:ext cx="494"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3300"/>
                  </a:solidFill>
                  <a:latin typeface="Arial" charset="0"/>
                </a:rPr>
                <a:t>Read</a:t>
              </a:r>
            </a:p>
            <a:p>
              <a:r>
                <a:rPr lang="en-US" sz="1100">
                  <a:solidFill>
                    <a:srgbClr val="FF3300"/>
                  </a:solidFill>
                  <a:latin typeface="Arial" charset="0"/>
                </a:rPr>
                <a:t>register 2</a:t>
              </a:r>
            </a:p>
          </p:txBody>
        </p:sp>
        <p:sp>
          <p:nvSpPr>
            <p:cNvPr id="83" name="Text Box 81"/>
            <p:cNvSpPr txBox="1">
              <a:spLocks noChangeArrowheads="1"/>
            </p:cNvSpPr>
            <p:nvPr/>
          </p:nvSpPr>
          <p:spPr bwMode="auto">
            <a:xfrm>
              <a:off x="2123" y="2896"/>
              <a:ext cx="434" cy="2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0000"/>
                  </a:solidFill>
                  <a:latin typeface="Arial" charset="0"/>
                </a:rPr>
                <a:t>Write</a:t>
              </a:r>
            </a:p>
            <a:p>
              <a:r>
                <a:rPr lang="en-US" sz="1100" dirty="0">
                  <a:solidFill>
                    <a:srgbClr val="FF0000"/>
                  </a:solidFill>
                  <a:latin typeface="Arial" charset="0"/>
                </a:rPr>
                <a:t>register</a:t>
              </a:r>
            </a:p>
          </p:txBody>
        </p:sp>
        <p:sp>
          <p:nvSpPr>
            <p:cNvPr id="84" name="Text Box 82"/>
            <p:cNvSpPr txBox="1">
              <a:spLocks noChangeArrowheads="1"/>
            </p:cNvSpPr>
            <p:nvPr/>
          </p:nvSpPr>
          <p:spPr bwMode="auto">
            <a:xfrm>
              <a:off x="2123" y="3168"/>
              <a:ext cx="333"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Write</a:t>
              </a:r>
            </a:p>
            <a:p>
              <a:r>
                <a:rPr lang="en-US" sz="1100">
                  <a:latin typeface="Arial" charset="0"/>
                </a:rPr>
                <a:t>data</a:t>
              </a:r>
            </a:p>
          </p:txBody>
        </p:sp>
        <p:sp>
          <p:nvSpPr>
            <p:cNvPr id="85" name="Text Box 83"/>
            <p:cNvSpPr txBox="1">
              <a:spLocks noChangeArrowheads="1"/>
            </p:cNvSpPr>
            <p:nvPr/>
          </p:nvSpPr>
          <p:spPr bwMode="auto">
            <a:xfrm>
              <a:off x="2690" y="2720"/>
              <a:ext cx="372"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FF3300"/>
                  </a:solidFill>
                  <a:latin typeface="Arial" charset="0"/>
                </a:rPr>
                <a:t>Read</a:t>
              </a:r>
            </a:p>
            <a:p>
              <a:pPr algn="r"/>
              <a:r>
                <a:rPr lang="en-US" sz="1100">
                  <a:solidFill>
                    <a:srgbClr val="FF3300"/>
                  </a:solidFill>
                  <a:latin typeface="Arial" charset="0"/>
                </a:rPr>
                <a:t>data 2</a:t>
              </a:r>
            </a:p>
          </p:txBody>
        </p:sp>
        <p:sp>
          <p:nvSpPr>
            <p:cNvPr id="86" name="Text Box 84"/>
            <p:cNvSpPr txBox="1">
              <a:spLocks noChangeArrowheads="1"/>
            </p:cNvSpPr>
            <p:nvPr/>
          </p:nvSpPr>
          <p:spPr bwMode="auto">
            <a:xfrm>
              <a:off x="2701" y="2352"/>
              <a:ext cx="372"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FF3300"/>
                  </a:solidFill>
                  <a:latin typeface="Arial" charset="0"/>
                </a:rPr>
                <a:t>Read</a:t>
              </a:r>
            </a:p>
            <a:p>
              <a:pPr algn="r"/>
              <a:r>
                <a:rPr lang="en-US" sz="1100">
                  <a:solidFill>
                    <a:srgbClr val="FF3300"/>
                  </a:solidFill>
                  <a:latin typeface="Arial" charset="0"/>
                </a:rPr>
                <a:t>data 1</a:t>
              </a:r>
            </a:p>
          </p:txBody>
        </p:sp>
        <p:sp>
          <p:nvSpPr>
            <p:cNvPr id="87" name="Text Box 85"/>
            <p:cNvSpPr txBox="1">
              <a:spLocks noChangeArrowheads="1"/>
            </p:cNvSpPr>
            <p:nvPr/>
          </p:nvSpPr>
          <p:spPr bwMode="auto">
            <a:xfrm>
              <a:off x="2534" y="3101"/>
              <a:ext cx="529"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b="1">
                  <a:solidFill>
                    <a:srgbClr val="FF3300"/>
                  </a:solidFill>
                  <a:latin typeface="Arial" charset="0"/>
                </a:rPr>
                <a:t>Registers</a:t>
              </a:r>
            </a:p>
          </p:txBody>
        </p:sp>
        <p:sp>
          <p:nvSpPr>
            <p:cNvPr id="88" name="Rectangle 86"/>
            <p:cNvSpPr>
              <a:spLocks noChangeArrowheads="1"/>
            </p:cNvSpPr>
            <p:nvPr/>
          </p:nvSpPr>
          <p:spPr bwMode="auto">
            <a:xfrm>
              <a:off x="2123" y="2352"/>
              <a:ext cx="939" cy="1088"/>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Line 87"/>
            <p:cNvSpPr>
              <a:spLocks noChangeShapeType="1"/>
            </p:cNvSpPr>
            <p:nvPr/>
          </p:nvSpPr>
          <p:spPr bwMode="auto">
            <a:xfrm>
              <a:off x="2587" y="2230"/>
              <a:ext cx="0" cy="10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Text Box 88"/>
            <p:cNvSpPr txBox="1">
              <a:spLocks noChangeArrowheads="1"/>
            </p:cNvSpPr>
            <p:nvPr/>
          </p:nvSpPr>
          <p:spPr bwMode="auto">
            <a:xfrm>
              <a:off x="2376" y="2067"/>
              <a:ext cx="495"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RegWrite</a:t>
              </a:r>
              <a:endParaRPr lang="en-US" sz="1100">
                <a:solidFill>
                  <a:srgbClr val="0000FF"/>
                </a:solidFill>
                <a:latin typeface="Arial" charset="0"/>
              </a:endParaRPr>
            </a:p>
          </p:txBody>
        </p:sp>
        <p:sp>
          <p:nvSpPr>
            <p:cNvPr id="91" name="Line 89"/>
            <p:cNvSpPr>
              <a:spLocks noChangeShapeType="1"/>
            </p:cNvSpPr>
            <p:nvPr/>
          </p:nvSpPr>
          <p:spPr bwMode="auto">
            <a:xfrm>
              <a:off x="3590" y="3046"/>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Line 90"/>
            <p:cNvSpPr>
              <a:spLocks noChangeShapeType="1"/>
            </p:cNvSpPr>
            <p:nvPr/>
          </p:nvSpPr>
          <p:spPr bwMode="auto">
            <a:xfrm flipV="1">
              <a:off x="1542" y="2746"/>
              <a:ext cx="0" cy="147"/>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AutoShape 91"/>
            <p:cNvSpPr>
              <a:spLocks noChangeArrowheads="1"/>
            </p:cNvSpPr>
            <p:nvPr/>
          </p:nvSpPr>
          <p:spPr bwMode="auto">
            <a:xfrm>
              <a:off x="1524" y="2704"/>
              <a:ext cx="52" cy="55"/>
            </a:xfrm>
            <a:prstGeom prst="octagon">
              <a:avLst>
                <a:gd name="adj" fmla="val 2928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Line 92"/>
            <p:cNvSpPr>
              <a:spLocks noChangeShapeType="1"/>
            </p:cNvSpPr>
            <p:nvPr/>
          </p:nvSpPr>
          <p:spPr bwMode="auto">
            <a:xfrm>
              <a:off x="1542" y="2893"/>
              <a:ext cx="159"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Text Box 93"/>
            <p:cNvSpPr txBox="1">
              <a:spLocks noChangeArrowheads="1"/>
            </p:cNvSpPr>
            <p:nvPr/>
          </p:nvSpPr>
          <p:spPr bwMode="auto">
            <a:xfrm>
              <a:off x="317" y="2285"/>
              <a:ext cx="441"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00FF"/>
                  </a:solidFill>
                  <a:latin typeface="Arial" charset="0"/>
                </a:rPr>
                <a:t>Read</a:t>
              </a:r>
            </a:p>
            <a:p>
              <a:r>
                <a:rPr lang="en-US" sz="1100">
                  <a:solidFill>
                    <a:srgbClr val="FF00FF"/>
                  </a:solidFill>
                  <a:latin typeface="Arial" charset="0"/>
                </a:rPr>
                <a:t>address</a:t>
              </a:r>
            </a:p>
          </p:txBody>
        </p:sp>
        <p:sp>
          <p:nvSpPr>
            <p:cNvPr id="96" name="Rectangle 94"/>
            <p:cNvSpPr>
              <a:spLocks noChangeArrowheads="1"/>
            </p:cNvSpPr>
            <p:nvPr/>
          </p:nvSpPr>
          <p:spPr bwMode="auto">
            <a:xfrm>
              <a:off x="317" y="2285"/>
              <a:ext cx="845" cy="816"/>
            </a:xfrm>
            <a:prstGeom prst="rect">
              <a:avLst/>
            </a:prstGeom>
            <a:noFill/>
            <a:ln w="9525">
              <a:solidFill>
                <a:srgbClr val="FF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97" name="AutoShape 95"/>
          <p:cNvSpPr>
            <a:spLocks/>
          </p:cNvSpPr>
          <p:nvPr/>
        </p:nvSpPr>
        <p:spPr bwMode="auto">
          <a:xfrm rot="5400000">
            <a:off x="2887927" y="1495991"/>
            <a:ext cx="173037" cy="2933700"/>
          </a:xfrm>
          <a:prstGeom prst="leftBrace">
            <a:avLst>
              <a:gd name="adj1" fmla="val 141285"/>
              <a:gd name="adj2" fmla="val 50000"/>
            </a:avLst>
          </a:prstGeom>
          <a:noFill/>
          <a:ln w="25400">
            <a:solidFill>
              <a:srgbClr val="FF3300"/>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98" name="AutoShape 96"/>
          <p:cNvSpPr>
            <a:spLocks/>
          </p:cNvSpPr>
          <p:nvPr/>
        </p:nvSpPr>
        <p:spPr bwMode="auto">
          <a:xfrm rot="5400000">
            <a:off x="667808" y="2292122"/>
            <a:ext cx="173037" cy="1341438"/>
          </a:xfrm>
          <a:prstGeom prst="leftBrace">
            <a:avLst>
              <a:gd name="adj1" fmla="val 64603"/>
              <a:gd name="adj2" fmla="val 50000"/>
            </a:avLst>
          </a:prstGeom>
          <a:noFill/>
          <a:ln w="25400">
            <a:solidFill>
              <a:srgbClr val="FF00FF"/>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99" name="Text Box 97"/>
          <p:cNvSpPr txBox="1">
            <a:spLocks noChangeArrowheads="1"/>
          </p:cNvSpPr>
          <p:nvPr/>
        </p:nvSpPr>
        <p:spPr bwMode="auto">
          <a:xfrm>
            <a:off x="1488598" y="2110325"/>
            <a:ext cx="2896753" cy="718430"/>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square"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dirty="0">
                <a:solidFill>
                  <a:srgbClr val="FF3300"/>
                </a:solidFill>
                <a:latin typeface="Trebuchet MS" charset="0"/>
              </a:rPr>
              <a:t> Decode 1st </a:t>
            </a:r>
            <a:r>
              <a:rPr lang="en-US" sz="2000" dirty="0" smtClean="0">
                <a:solidFill>
                  <a:srgbClr val="FF3300"/>
                </a:solidFill>
                <a:latin typeface="Trebuchet MS" charset="0"/>
              </a:rPr>
              <a:t>instruction of program</a:t>
            </a:r>
            <a:endParaRPr lang="en-US" sz="2000" dirty="0">
              <a:solidFill>
                <a:srgbClr val="FF3300"/>
              </a:solidFill>
              <a:latin typeface="Trebuchet MS" charset="0"/>
            </a:endParaRPr>
          </a:p>
        </p:txBody>
      </p:sp>
      <p:sp>
        <p:nvSpPr>
          <p:cNvPr id="100" name="Text Box 98"/>
          <p:cNvSpPr txBox="1">
            <a:spLocks noChangeArrowheads="1"/>
          </p:cNvSpPr>
          <p:nvPr/>
        </p:nvSpPr>
        <p:spPr bwMode="auto">
          <a:xfrm>
            <a:off x="14154" y="2110325"/>
            <a:ext cx="1474788" cy="718430"/>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square"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dirty="0">
                <a:solidFill>
                  <a:srgbClr val="FF00FF"/>
                </a:solidFill>
                <a:latin typeface="Trebuchet MS" charset="0"/>
              </a:rPr>
              <a:t>Fetch </a:t>
            </a:r>
            <a:r>
              <a:rPr lang="en-US" sz="2000" dirty="0" smtClean="0">
                <a:solidFill>
                  <a:srgbClr val="FF00FF"/>
                </a:solidFill>
                <a:latin typeface="Trebuchet MS" charset="0"/>
              </a:rPr>
              <a:t>2</a:t>
            </a:r>
            <a:r>
              <a:rPr lang="en-US" sz="2000" baseline="30000" dirty="0" smtClean="0">
                <a:solidFill>
                  <a:srgbClr val="FF00FF"/>
                </a:solidFill>
                <a:latin typeface="Trebuchet MS" charset="0"/>
              </a:rPr>
              <a:t>nd</a:t>
            </a:r>
            <a:r>
              <a:rPr lang="en-US" sz="2000" dirty="0" smtClean="0">
                <a:solidFill>
                  <a:srgbClr val="FF00FF"/>
                </a:solidFill>
                <a:latin typeface="Trebuchet MS" charset="0"/>
              </a:rPr>
              <a:t> instruction</a:t>
            </a:r>
            <a:endParaRPr lang="en-US" sz="2000" dirty="0">
              <a:solidFill>
                <a:srgbClr val="FF00FF"/>
              </a:solidFill>
              <a:latin typeface="Trebuchet MS" charset="0"/>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57EC3C6A-BBE0-B94A-B791-E44AA6B2DA5B}" type="slidenum">
              <a:rPr lang="en-US" smtClean="0"/>
              <a:pPr/>
              <a:t>23</a:t>
            </a:fld>
            <a:endParaRPr lang="en-US"/>
          </a:p>
        </p:txBody>
      </p:sp>
    </p:spTree>
    <p:extLst>
      <p:ext uri="{BB962C8B-B14F-4D97-AF65-F5344CB8AC3E}">
        <p14:creationId xmlns:p14="http://schemas.microsoft.com/office/powerpoint/2010/main" val="2103142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dissolve">
                                      <p:cBhvr>
                                        <p:cTn id="10" dur="500"/>
                                        <p:tgtEl>
                                          <p:spTgt spid="9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dissolve">
                                      <p:cBhvr>
                                        <p:cTn id="15" dur="500"/>
                                        <p:tgtEl>
                                          <p:spTgt spid="9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dissolve">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p:bldP spid="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Continue overlapping</a:t>
            </a:r>
            <a:endParaRPr lang="en-US" dirty="0"/>
          </a:p>
        </p:txBody>
      </p:sp>
      <p:grpSp>
        <p:nvGrpSpPr>
          <p:cNvPr id="4" name="Group 102"/>
          <p:cNvGrpSpPr>
            <a:grpSpLocks/>
          </p:cNvGrpSpPr>
          <p:nvPr/>
        </p:nvGrpSpPr>
        <p:grpSpPr bwMode="auto">
          <a:xfrm>
            <a:off x="56357" y="2759075"/>
            <a:ext cx="9063038" cy="3454400"/>
            <a:chOff x="317" y="2067"/>
            <a:chExt cx="5709" cy="2176"/>
          </a:xfrm>
        </p:grpSpPr>
        <p:sp>
          <p:nvSpPr>
            <p:cNvPr id="5" name="Line 4"/>
            <p:cNvSpPr>
              <a:spLocks noChangeShapeType="1"/>
            </p:cNvSpPr>
            <p:nvPr/>
          </p:nvSpPr>
          <p:spPr bwMode="auto">
            <a:xfrm>
              <a:off x="3274" y="3264"/>
              <a:ext cx="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5"/>
            <p:cNvSpPr>
              <a:spLocks noChangeShapeType="1"/>
            </p:cNvSpPr>
            <p:nvPr/>
          </p:nvSpPr>
          <p:spPr bwMode="auto">
            <a:xfrm>
              <a:off x="1267" y="2720"/>
              <a:ext cx="0" cy="1142"/>
            </a:xfrm>
            <a:prstGeom prst="line">
              <a:avLst/>
            </a:prstGeom>
            <a:noFill/>
            <a:ln w="9525">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Text Box 6"/>
            <p:cNvSpPr txBox="1">
              <a:spLocks noChangeArrowheads="1"/>
            </p:cNvSpPr>
            <p:nvPr/>
          </p:nvSpPr>
          <p:spPr bwMode="auto">
            <a:xfrm>
              <a:off x="317" y="2285"/>
              <a:ext cx="441"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009900"/>
                  </a:solidFill>
                  <a:latin typeface="Arial" charset="0"/>
                </a:rPr>
                <a:t>Read</a:t>
              </a:r>
            </a:p>
            <a:p>
              <a:r>
                <a:rPr lang="en-US" sz="1100">
                  <a:solidFill>
                    <a:srgbClr val="009900"/>
                  </a:solidFill>
                  <a:latin typeface="Arial" charset="0"/>
                </a:rPr>
                <a:t>address</a:t>
              </a:r>
            </a:p>
          </p:txBody>
        </p:sp>
        <p:sp>
          <p:nvSpPr>
            <p:cNvPr id="8" name="Text Box 7"/>
            <p:cNvSpPr txBox="1">
              <a:spLocks noChangeArrowheads="1"/>
            </p:cNvSpPr>
            <p:nvPr/>
          </p:nvSpPr>
          <p:spPr bwMode="auto">
            <a:xfrm>
              <a:off x="475" y="2666"/>
              <a:ext cx="582"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100" b="1">
                  <a:solidFill>
                    <a:srgbClr val="009900"/>
                  </a:solidFill>
                  <a:latin typeface="Arial" charset="0"/>
                </a:rPr>
                <a:t>Instruction</a:t>
              </a:r>
            </a:p>
            <a:p>
              <a:pPr algn="ctr"/>
              <a:r>
                <a:rPr lang="en-US" sz="1100" b="1">
                  <a:solidFill>
                    <a:srgbClr val="009900"/>
                  </a:solidFill>
                  <a:latin typeface="Arial" charset="0"/>
                </a:rPr>
                <a:t>memory</a:t>
              </a:r>
            </a:p>
          </p:txBody>
        </p:sp>
        <p:sp>
          <p:nvSpPr>
            <p:cNvPr id="9" name="Text Box 8"/>
            <p:cNvSpPr txBox="1">
              <a:spLocks noChangeArrowheads="1"/>
            </p:cNvSpPr>
            <p:nvPr/>
          </p:nvSpPr>
          <p:spPr bwMode="auto">
            <a:xfrm>
              <a:off x="632" y="2285"/>
              <a:ext cx="533"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009900"/>
                  </a:solidFill>
                  <a:latin typeface="Arial" charset="0"/>
                </a:rPr>
                <a:t>Instruction</a:t>
              </a:r>
            </a:p>
            <a:p>
              <a:pPr algn="r"/>
              <a:r>
                <a:rPr lang="en-US" sz="1100">
                  <a:solidFill>
                    <a:srgbClr val="009900"/>
                  </a:solidFill>
                  <a:latin typeface="Arial" charset="0"/>
                </a:rPr>
                <a:t>[31-0]</a:t>
              </a:r>
            </a:p>
          </p:txBody>
        </p:sp>
        <p:sp>
          <p:nvSpPr>
            <p:cNvPr id="10" name="Rectangle 9"/>
            <p:cNvSpPr>
              <a:spLocks noChangeArrowheads="1"/>
            </p:cNvSpPr>
            <p:nvPr/>
          </p:nvSpPr>
          <p:spPr bwMode="auto">
            <a:xfrm>
              <a:off x="317" y="2285"/>
              <a:ext cx="845" cy="816"/>
            </a:xfrm>
            <a:prstGeom prst="rect">
              <a:avLst/>
            </a:prstGeom>
            <a:noFill/>
            <a:ln w="9525">
              <a:solidFill>
                <a:srgbClr val="0099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10"/>
            <p:cNvSpPr>
              <a:spLocks noChangeShapeType="1"/>
            </p:cNvSpPr>
            <p:nvPr/>
          </p:nvSpPr>
          <p:spPr bwMode="auto">
            <a:xfrm>
              <a:off x="5386" y="2611"/>
              <a:ext cx="26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11"/>
            <p:cNvSpPr>
              <a:spLocks noChangeShapeType="1"/>
            </p:cNvSpPr>
            <p:nvPr/>
          </p:nvSpPr>
          <p:spPr bwMode="auto">
            <a:xfrm>
              <a:off x="4277" y="2883"/>
              <a:ext cx="3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12"/>
            <p:cNvSpPr>
              <a:spLocks noChangeShapeType="1"/>
            </p:cNvSpPr>
            <p:nvPr/>
          </p:nvSpPr>
          <p:spPr bwMode="auto">
            <a:xfrm>
              <a:off x="4382" y="2611"/>
              <a:ext cx="2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13"/>
            <p:cNvSpPr>
              <a:spLocks noChangeShapeType="1"/>
            </p:cNvSpPr>
            <p:nvPr/>
          </p:nvSpPr>
          <p:spPr bwMode="auto">
            <a:xfrm>
              <a:off x="5491" y="3046"/>
              <a:ext cx="15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4"/>
            <p:cNvSpPr>
              <a:spLocks noChangeShapeType="1"/>
            </p:cNvSpPr>
            <p:nvPr/>
          </p:nvSpPr>
          <p:spPr bwMode="auto">
            <a:xfrm>
              <a:off x="4382" y="2611"/>
              <a:ext cx="0" cy="10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5"/>
            <p:cNvSpPr>
              <a:spLocks noChangeShapeType="1"/>
            </p:cNvSpPr>
            <p:nvPr/>
          </p:nvSpPr>
          <p:spPr bwMode="auto">
            <a:xfrm>
              <a:off x="4382" y="3699"/>
              <a:ext cx="110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16"/>
            <p:cNvSpPr>
              <a:spLocks noChangeShapeType="1"/>
            </p:cNvSpPr>
            <p:nvPr/>
          </p:nvSpPr>
          <p:spPr bwMode="auto">
            <a:xfrm flipV="1">
              <a:off x="5491" y="3046"/>
              <a:ext cx="0" cy="6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AutoShape 17"/>
            <p:cNvSpPr>
              <a:spLocks noChangeArrowheads="1"/>
            </p:cNvSpPr>
            <p:nvPr/>
          </p:nvSpPr>
          <p:spPr bwMode="auto">
            <a:xfrm>
              <a:off x="4353" y="2856"/>
              <a:ext cx="53" cy="54"/>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18"/>
            <p:cNvSpPr>
              <a:spLocks noChangeShapeType="1"/>
            </p:cNvSpPr>
            <p:nvPr/>
          </p:nvSpPr>
          <p:spPr bwMode="auto">
            <a:xfrm>
              <a:off x="5808" y="2829"/>
              <a:ext cx="15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19"/>
            <p:cNvSpPr>
              <a:spLocks noChangeShapeType="1"/>
            </p:cNvSpPr>
            <p:nvPr/>
          </p:nvSpPr>
          <p:spPr bwMode="auto">
            <a:xfrm>
              <a:off x="5966" y="2829"/>
              <a:ext cx="0" cy="141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20"/>
            <p:cNvSpPr>
              <a:spLocks noChangeShapeType="1"/>
            </p:cNvSpPr>
            <p:nvPr/>
          </p:nvSpPr>
          <p:spPr bwMode="auto">
            <a:xfrm flipH="1">
              <a:off x="1954" y="4243"/>
              <a:ext cx="40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Line 21"/>
            <p:cNvSpPr>
              <a:spLocks noChangeShapeType="1"/>
            </p:cNvSpPr>
            <p:nvPr/>
          </p:nvSpPr>
          <p:spPr bwMode="auto">
            <a:xfrm flipV="1">
              <a:off x="1954" y="3264"/>
              <a:ext cx="0" cy="97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Line 22"/>
            <p:cNvSpPr>
              <a:spLocks noChangeShapeType="1"/>
            </p:cNvSpPr>
            <p:nvPr/>
          </p:nvSpPr>
          <p:spPr bwMode="auto">
            <a:xfrm>
              <a:off x="1954" y="3264"/>
              <a:ext cx="15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23"/>
            <p:cNvSpPr txBox="1">
              <a:spLocks noChangeArrowheads="1"/>
            </p:cNvSpPr>
            <p:nvPr/>
          </p:nvSpPr>
          <p:spPr bwMode="auto">
            <a:xfrm>
              <a:off x="4594" y="2502"/>
              <a:ext cx="441"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Read</a:t>
              </a:r>
            </a:p>
            <a:p>
              <a:r>
                <a:rPr lang="en-US" sz="1100">
                  <a:latin typeface="Arial" charset="0"/>
                </a:rPr>
                <a:t>address</a:t>
              </a:r>
            </a:p>
          </p:txBody>
        </p:sp>
        <p:sp>
          <p:nvSpPr>
            <p:cNvPr id="25" name="Text Box 24"/>
            <p:cNvSpPr txBox="1">
              <a:spLocks noChangeArrowheads="1"/>
            </p:cNvSpPr>
            <p:nvPr/>
          </p:nvSpPr>
          <p:spPr bwMode="auto">
            <a:xfrm>
              <a:off x="4594" y="2774"/>
              <a:ext cx="441"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Write</a:t>
              </a:r>
            </a:p>
            <a:p>
              <a:r>
                <a:rPr lang="en-US" sz="1100">
                  <a:latin typeface="Arial" charset="0"/>
                </a:rPr>
                <a:t>address</a:t>
              </a:r>
            </a:p>
          </p:txBody>
        </p:sp>
        <p:sp>
          <p:nvSpPr>
            <p:cNvPr id="26" name="Text Box 25"/>
            <p:cNvSpPr txBox="1">
              <a:spLocks noChangeArrowheads="1"/>
            </p:cNvSpPr>
            <p:nvPr/>
          </p:nvSpPr>
          <p:spPr bwMode="auto">
            <a:xfrm>
              <a:off x="4594" y="3046"/>
              <a:ext cx="333"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Write</a:t>
              </a:r>
            </a:p>
            <a:p>
              <a:r>
                <a:rPr lang="en-US" sz="1100">
                  <a:latin typeface="Arial" charset="0"/>
                </a:rPr>
                <a:t>data</a:t>
              </a:r>
            </a:p>
          </p:txBody>
        </p:sp>
        <p:sp>
          <p:nvSpPr>
            <p:cNvPr id="27" name="Text Box 26"/>
            <p:cNvSpPr txBox="1">
              <a:spLocks noChangeArrowheads="1"/>
            </p:cNvSpPr>
            <p:nvPr/>
          </p:nvSpPr>
          <p:spPr bwMode="auto">
            <a:xfrm>
              <a:off x="4910" y="2992"/>
              <a:ext cx="470"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100" b="1">
                  <a:latin typeface="Arial" charset="0"/>
                </a:rPr>
                <a:t>Data</a:t>
              </a:r>
            </a:p>
            <a:p>
              <a:pPr algn="ctr"/>
              <a:r>
                <a:rPr lang="en-US" sz="1100" b="1">
                  <a:latin typeface="Arial" charset="0"/>
                </a:rPr>
                <a:t>memory</a:t>
              </a:r>
            </a:p>
          </p:txBody>
        </p:sp>
        <p:sp>
          <p:nvSpPr>
            <p:cNvPr id="28" name="Text Box 27"/>
            <p:cNvSpPr txBox="1">
              <a:spLocks noChangeArrowheads="1"/>
            </p:cNvSpPr>
            <p:nvPr/>
          </p:nvSpPr>
          <p:spPr bwMode="auto">
            <a:xfrm>
              <a:off x="5066" y="2502"/>
              <a:ext cx="339"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latin typeface="Arial" charset="0"/>
                </a:rPr>
                <a:t>Read</a:t>
              </a:r>
            </a:p>
            <a:p>
              <a:pPr algn="r"/>
              <a:r>
                <a:rPr lang="en-US" sz="1100">
                  <a:latin typeface="Arial" charset="0"/>
                </a:rPr>
                <a:t>data</a:t>
              </a:r>
            </a:p>
          </p:txBody>
        </p:sp>
        <p:sp>
          <p:nvSpPr>
            <p:cNvPr id="29" name="Rectangle 28"/>
            <p:cNvSpPr>
              <a:spLocks noChangeArrowheads="1"/>
            </p:cNvSpPr>
            <p:nvPr/>
          </p:nvSpPr>
          <p:spPr bwMode="auto">
            <a:xfrm>
              <a:off x="4594" y="2502"/>
              <a:ext cx="792" cy="81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29"/>
            <p:cNvSpPr>
              <a:spLocks noChangeShapeType="1"/>
            </p:cNvSpPr>
            <p:nvPr/>
          </p:nvSpPr>
          <p:spPr bwMode="auto">
            <a:xfrm>
              <a:off x="4963" y="2394"/>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Text Box 30"/>
            <p:cNvSpPr txBox="1">
              <a:spLocks noChangeArrowheads="1"/>
            </p:cNvSpPr>
            <p:nvPr/>
          </p:nvSpPr>
          <p:spPr bwMode="auto">
            <a:xfrm>
              <a:off x="4699" y="2230"/>
              <a:ext cx="528"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MemWrite</a:t>
              </a:r>
            </a:p>
          </p:txBody>
        </p:sp>
        <p:sp>
          <p:nvSpPr>
            <p:cNvPr id="32" name="Line 31"/>
            <p:cNvSpPr>
              <a:spLocks noChangeShapeType="1"/>
            </p:cNvSpPr>
            <p:nvPr/>
          </p:nvSpPr>
          <p:spPr bwMode="auto">
            <a:xfrm>
              <a:off x="4963" y="3318"/>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Text Box 32"/>
            <p:cNvSpPr txBox="1">
              <a:spLocks noChangeArrowheads="1"/>
            </p:cNvSpPr>
            <p:nvPr/>
          </p:nvSpPr>
          <p:spPr bwMode="auto">
            <a:xfrm>
              <a:off x="4699" y="3427"/>
              <a:ext cx="534"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MemRead</a:t>
              </a:r>
            </a:p>
          </p:txBody>
        </p:sp>
        <p:sp>
          <p:nvSpPr>
            <p:cNvPr id="34" name="Text Box 33"/>
            <p:cNvSpPr txBox="1">
              <a:spLocks noChangeArrowheads="1"/>
            </p:cNvSpPr>
            <p:nvPr/>
          </p:nvSpPr>
          <p:spPr bwMode="auto">
            <a:xfrm>
              <a:off x="5650" y="2510"/>
              <a:ext cx="201" cy="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1</a:t>
              </a:r>
            </a:p>
            <a:p>
              <a:pPr>
                <a:spcBef>
                  <a:spcPct val="30000"/>
                </a:spcBef>
              </a:pPr>
              <a:r>
                <a:rPr lang="en-US" sz="1100" b="1">
                  <a:latin typeface="Arial" charset="0"/>
                </a:rPr>
                <a:t>M</a:t>
              </a:r>
            </a:p>
            <a:p>
              <a:pPr>
                <a:lnSpc>
                  <a:spcPct val="90000"/>
                </a:lnSpc>
              </a:pPr>
              <a:r>
                <a:rPr lang="en-US" sz="1100" b="1">
                  <a:latin typeface="Arial" charset="0"/>
                </a:rPr>
                <a:t>u</a:t>
              </a:r>
            </a:p>
            <a:p>
              <a:pPr>
                <a:lnSpc>
                  <a:spcPct val="90000"/>
                </a:lnSpc>
              </a:pPr>
              <a:r>
                <a:rPr lang="en-US" sz="1100" b="1">
                  <a:latin typeface="Arial" charset="0"/>
                </a:rPr>
                <a:t>x</a:t>
              </a:r>
            </a:p>
            <a:p>
              <a:pPr>
                <a:spcBef>
                  <a:spcPct val="30000"/>
                </a:spcBef>
              </a:pPr>
              <a:r>
                <a:rPr lang="en-US" sz="1100">
                  <a:latin typeface="Arial" charset="0"/>
                </a:rPr>
                <a:t>0</a:t>
              </a:r>
            </a:p>
          </p:txBody>
        </p:sp>
        <p:sp>
          <p:nvSpPr>
            <p:cNvPr id="35" name="AutoShape 34"/>
            <p:cNvSpPr>
              <a:spLocks noChangeArrowheads="1"/>
            </p:cNvSpPr>
            <p:nvPr/>
          </p:nvSpPr>
          <p:spPr bwMode="auto">
            <a:xfrm>
              <a:off x="5657" y="2502"/>
              <a:ext cx="159" cy="653"/>
            </a:xfrm>
            <a:prstGeom prst="roundRect">
              <a:avLst>
                <a:gd name="adj"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Text Box 35"/>
            <p:cNvSpPr txBox="1">
              <a:spLocks noChangeArrowheads="1"/>
            </p:cNvSpPr>
            <p:nvPr/>
          </p:nvSpPr>
          <p:spPr bwMode="auto">
            <a:xfrm>
              <a:off x="5438" y="2222"/>
              <a:ext cx="588"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MemToReg</a:t>
              </a:r>
            </a:p>
          </p:txBody>
        </p:sp>
        <p:sp>
          <p:nvSpPr>
            <p:cNvPr id="37" name="Line 36"/>
            <p:cNvSpPr>
              <a:spLocks noChangeShapeType="1"/>
            </p:cNvSpPr>
            <p:nvPr/>
          </p:nvSpPr>
          <p:spPr bwMode="auto">
            <a:xfrm>
              <a:off x="5724" y="2394"/>
              <a:ext cx="0" cy="10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37"/>
            <p:cNvSpPr>
              <a:spLocks noChangeShapeType="1"/>
            </p:cNvSpPr>
            <p:nvPr/>
          </p:nvSpPr>
          <p:spPr bwMode="auto">
            <a:xfrm flipV="1">
              <a:off x="3168" y="2829"/>
              <a:ext cx="0" cy="87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Line 38"/>
            <p:cNvSpPr>
              <a:spLocks noChangeShapeType="1"/>
            </p:cNvSpPr>
            <p:nvPr/>
          </p:nvSpPr>
          <p:spPr bwMode="auto">
            <a:xfrm>
              <a:off x="3062" y="2829"/>
              <a:ext cx="37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Line 39"/>
            <p:cNvSpPr>
              <a:spLocks noChangeShapeType="1"/>
            </p:cNvSpPr>
            <p:nvPr/>
          </p:nvSpPr>
          <p:spPr bwMode="auto">
            <a:xfrm flipV="1">
              <a:off x="4277" y="3155"/>
              <a:ext cx="0" cy="544"/>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Line 40"/>
            <p:cNvSpPr>
              <a:spLocks noChangeShapeType="1"/>
            </p:cNvSpPr>
            <p:nvPr/>
          </p:nvSpPr>
          <p:spPr bwMode="auto">
            <a:xfrm flipH="1">
              <a:off x="3168" y="3699"/>
              <a:ext cx="1109" cy="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Line 41"/>
            <p:cNvSpPr>
              <a:spLocks noChangeShapeType="1"/>
            </p:cNvSpPr>
            <p:nvPr/>
          </p:nvSpPr>
          <p:spPr bwMode="auto">
            <a:xfrm>
              <a:off x="4277" y="3155"/>
              <a:ext cx="3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AutoShape 42"/>
            <p:cNvSpPr>
              <a:spLocks noChangeArrowheads="1"/>
            </p:cNvSpPr>
            <p:nvPr/>
          </p:nvSpPr>
          <p:spPr bwMode="auto">
            <a:xfrm>
              <a:off x="3147" y="2799"/>
              <a:ext cx="53" cy="55"/>
            </a:xfrm>
            <a:prstGeom prst="octagon">
              <a:avLst>
                <a:gd name="adj" fmla="val 2928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Text Box 43"/>
            <p:cNvSpPr txBox="1">
              <a:spLocks noChangeArrowheads="1"/>
            </p:cNvSpPr>
            <p:nvPr/>
          </p:nvSpPr>
          <p:spPr bwMode="auto">
            <a:xfrm>
              <a:off x="2692" y="3699"/>
              <a:ext cx="412"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100" b="1">
                  <a:solidFill>
                    <a:srgbClr val="FF00FF"/>
                  </a:solidFill>
                  <a:latin typeface="Arial" charset="0"/>
                </a:rPr>
                <a:t>Sign</a:t>
              </a:r>
            </a:p>
            <a:p>
              <a:pPr algn="ctr"/>
              <a:r>
                <a:rPr lang="en-US" sz="1100" b="1">
                  <a:solidFill>
                    <a:srgbClr val="FF00FF"/>
                  </a:solidFill>
                  <a:latin typeface="Arial" charset="0"/>
                </a:rPr>
                <a:t>extend</a:t>
              </a:r>
            </a:p>
          </p:txBody>
        </p:sp>
        <p:sp>
          <p:nvSpPr>
            <p:cNvPr id="45" name="Oval 44"/>
            <p:cNvSpPr>
              <a:spLocks noChangeArrowheads="1"/>
            </p:cNvSpPr>
            <p:nvPr/>
          </p:nvSpPr>
          <p:spPr bwMode="auto">
            <a:xfrm>
              <a:off x="2736" y="3590"/>
              <a:ext cx="317" cy="544"/>
            </a:xfrm>
            <a:prstGeom prst="ellipse">
              <a:avLst/>
            </a:prstGeom>
            <a:noFill/>
            <a:ln w="9525">
              <a:solidFill>
                <a:srgbClr val="FF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45"/>
            <p:cNvSpPr>
              <a:spLocks noChangeShapeType="1"/>
            </p:cNvSpPr>
            <p:nvPr/>
          </p:nvSpPr>
          <p:spPr bwMode="auto">
            <a:xfrm>
              <a:off x="3062" y="2502"/>
              <a:ext cx="68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46"/>
            <p:cNvSpPr>
              <a:spLocks noChangeShapeType="1"/>
            </p:cNvSpPr>
            <p:nvPr/>
          </p:nvSpPr>
          <p:spPr bwMode="auto">
            <a:xfrm>
              <a:off x="3274" y="3264"/>
              <a:ext cx="158"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47"/>
            <p:cNvSpPr>
              <a:spLocks noChangeShapeType="1"/>
            </p:cNvSpPr>
            <p:nvPr/>
          </p:nvSpPr>
          <p:spPr bwMode="auto">
            <a:xfrm>
              <a:off x="3274" y="3264"/>
              <a:ext cx="0" cy="59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48"/>
            <p:cNvSpPr>
              <a:spLocks noChangeShapeType="1"/>
            </p:cNvSpPr>
            <p:nvPr/>
          </p:nvSpPr>
          <p:spPr bwMode="auto">
            <a:xfrm flipH="1">
              <a:off x="3062" y="3862"/>
              <a:ext cx="212"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Text Box 49"/>
            <p:cNvSpPr txBox="1">
              <a:spLocks noChangeArrowheads="1"/>
            </p:cNvSpPr>
            <p:nvPr/>
          </p:nvSpPr>
          <p:spPr bwMode="auto">
            <a:xfrm>
              <a:off x="3432" y="2728"/>
              <a:ext cx="201" cy="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3300"/>
                  </a:solidFill>
                  <a:latin typeface="Arial" charset="0"/>
                </a:rPr>
                <a:t>0</a:t>
              </a:r>
            </a:p>
            <a:p>
              <a:pPr>
                <a:spcBef>
                  <a:spcPct val="30000"/>
                </a:spcBef>
              </a:pPr>
              <a:r>
                <a:rPr lang="en-US" sz="1100" b="1">
                  <a:solidFill>
                    <a:srgbClr val="FF3300"/>
                  </a:solidFill>
                  <a:latin typeface="Arial" charset="0"/>
                </a:rPr>
                <a:t>M</a:t>
              </a:r>
            </a:p>
            <a:p>
              <a:pPr>
                <a:lnSpc>
                  <a:spcPct val="90000"/>
                </a:lnSpc>
              </a:pPr>
              <a:r>
                <a:rPr lang="en-US" sz="1100" b="1">
                  <a:solidFill>
                    <a:srgbClr val="FF3300"/>
                  </a:solidFill>
                  <a:latin typeface="Arial" charset="0"/>
                </a:rPr>
                <a:t>u</a:t>
              </a:r>
            </a:p>
            <a:p>
              <a:pPr>
                <a:lnSpc>
                  <a:spcPct val="90000"/>
                </a:lnSpc>
              </a:pPr>
              <a:r>
                <a:rPr lang="en-US" sz="1100" b="1">
                  <a:solidFill>
                    <a:srgbClr val="FF3300"/>
                  </a:solidFill>
                  <a:latin typeface="Arial" charset="0"/>
                </a:rPr>
                <a:t>x</a:t>
              </a:r>
            </a:p>
            <a:p>
              <a:pPr>
                <a:spcBef>
                  <a:spcPct val="30000"/>
                </a:spcBef>
              </a:pPr>
              <a:r>
                <a:rPr lang="en-US" sz="1100">
                  <a:solidFill>
                    <a:srgbClr val="FF3300"/>
                  </a:solidFill>
                  <a:latin typeface="Arial" charset="0"/>
                </a:rPr>
                <a:t>1</a:t>
              </a:r>
            </a:p>
          </p:txBody>
        </p:sp>
        <p:sp>
          <p:nvSpPr>
            <p:cNvPr id="51" name="AutoShape 50"/>
            <p:cNvSpPr>
              <a:spLocks noChangeArrowheads="1"/>
            </p:cNvSpPr>
            <p:nvPr/>
          </p:nvSpPr>
          <p:spPr bwMode="auto">
            <a:xfrm>
              <a:off x="3440" y="2720"/>
              <a:ext cx="158" cy="653"/>
            </a:xfrm>
            <a:prstGeom prst="roundRect">
              <a:avLst>
                <a:gd name="adj" fmla="val 50000"/>
              </a:avLst>
            </a:prstGeom>
            <a:noFill/>
            <a:ln w="9525">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51"/>
            <p:cNvSpPr>
              <a:spLocks noChangeShapeType="1"/>
            </p:cNvSpPr>
            <p:nvPr/>
          </p:nvSpPr>
          <p:spPr bwMode="auto">
            <a:xfrm>
              <a:off x="3522" y="3373"/>
              <a:ext cx="0" cy="109"/>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Text Box 52"/>
            <p:cNvSpPr txBox="1">
              <a:spLocks noChangeArrowheads="1"/>
            </p:cNvSpPr>
            <p:nvPr/>
          </p:nvSpPr>
          <p:spPr bwMode="auto">
            <a:xfrm>
              <a:off x="3326" y="3482"/>
              <a:ext cx="432"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3300"/>
                  </a:solidFill>
                  <a:latin typeface="Arial" charset="0"/>
                </a:rPr>
                <a:t>ALUSrc</a:t>
              </a:r>
            </a:p>
          </p:txBody>
        </p:sp>
        <p:sp>
          <p:nvSpPr>
            <p:cNvPr id="54" name="Line 53"/>
            <p:cNvSpPr>
              <a:spLocks noChangeShapeType="1"/>
            </p:cNvSpPr>
            <p:nvPr/>
          </p:nvSpPr>
          <p:spPr bwMode="auto">
            <a:xfrm>
              <a:off x="3749" y="2339"/>
              <a:ext cx="0" cy="327"/>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5" name="Line 54"/>
            <p:cNvSpPr>
              <a:spLocks noChangeShapeType="1"/>
            </p:cNvSpPr>
            <p:nvPr/>
          </p:nvSpPr>
          <p:spPr bwMode="auto">
            <a:xfrm>
              <a:off x="3749" y="2883"/>
              <a:ext cx="0" cy="327"/>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6" name="Line 55"/>
            <p:cNvSpPr>
              <a:spLocks noChangeShapeType="1"/>
            </p:cNvSpPr>
            <p:nvPr/>
          </p:nvSpPr>
          <p:spPr bwMode="auto">
            <a:xfrm>
              <a:off x="3749" y="2666"/>
              <a:ext cx="158" cy="108"/>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7" name="Line 56"/>
            <p:cNvSpPr>
              <a:spLocks noChangeShapeType="1"/>
            </p:cNvSpPr>
            <p:nvPr/>
          </p:nvSpPr>
          <p:spPr bwMode="auto">
            <a:xfrm flipV="1">
              <a:off x="3749" y="2774"/>
              <a:ext cx="158" cy="109"/>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8" name="Line 57"/>
            <p:cNvSpPr>
              <a:spLocks noChangeShapeType="1"/>
            </p:cNvSpPr>
            <p:nvPr/>
          </p:nvSpPr>
          <p:spPr bwMode="auto">
            <a:xfrm>
              <a:off x="3749" y="2339"/>
              <a:ext cx="528" cy="27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9" name="Line 58"/>
            <p:cNvSpPr>
              <a:spLocks noChangeShapeType="1"/>
            </p:cNvSpPr>
            <p:nvPr/>
          </p:nvSpPr>
          <p:spPr bwMode="auto">
            <a:xfrm>
              <a:off x="4277" y="2611"/>
              <a:ext cx="0" cy="327"/>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60" name="Line 59"/>
            <p:cNvSpPr>
              <a:spLocks noChangeShapeType="1"/>
            </p:cNvSpPr>
            <p:nvPr/>
          </p:nvSpPr>
          <p:spPr bwMode="auto">
            <a:xfrm flipV="1">
              <a:off x="3749" y="2938"/>
              <a:ext cx="528" cy="27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61" name="Text Box 60"/>
            <p:cNvSpPr txBox="1">
              <a:spLocks noChangeArrowheads="1"/>
            </p:cNvSpPr>
            <p:nvPr/>
          </p:nvSpPr>
          <p:spPr bwMode="auto">
            <a:xfrm>
              <a:off x="3905" y="2774"/>
              <a:ext cx="378"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FF3300"/>
                  </a:solidFill>
                  <a:latin typeface="Arial" charset="0"/>
                </a:rPr>
                <a:t>Result</a:t>
              </a:r>
            </a:p>
          </p:txBody>
        </p:sp>
        <p:sp>
          <p:nvSpPr>
            <p:cNvPr id="62" name="Text Box 61"/>
            <p:cNvSpPr txBox="1">
              <a:spLocks noChangeArrowheads="1"/>
            </p:cNvSpPr>
            <p:nvPr/>
          </p:nvSpPr>
          <p:spPr bwMode="auto">
            <a:xfrm>
              <a:off x="3959" y="2611"/>
              <a:ext cx="309"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FF3300"/>
                  </a:solidFill>
                  <a:latin typeface="Arial" charset="0"/>
                </a:rPr>
                <a:t>Zero</a:t>
              </a:r>
            </a:p>
          </p:txBody>
        </p:sp>
        <p:sp>
          <p:nvSpPr>
            <p:cNvPr id="63" name="Text Box 62"/>
            <p:cNvSpPr txBox="1">
              <a:spLocks noChangeArrowheads="1"/>
            </p:cNvSpPr>
            <p:nvPr/>
          </p:nvSpPr>
          <p:spPr bwMode="auto">
            <a:xfrm>
              <a:off x="3749" y="2502"/>
              <a:ext cx="310"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b="1">
                  <a:solidFill>
                    <a:srgbClr val="FF3300"/>
                  </a:solidFill>
                  <a:latin typeface="Arial" charset="0"/>
                </a:rPr>
                <a:t>ALU</a:t>
              </a:r>
            </a:p>
          </p:txBody>
        </p:sp>
        <p:sp>
          <p:nvSpPr>
            <p:cNvPr id="64" name="Line 63"/>
            <p:cNvSpPr>
              <a:spLocks noChangeShapeType="1"/>
            </p:cNvSpPr>
            <p:nvPr/>
          </p:nvSpPr>
          <p:spPr bwMode="auto">
            <a:xfrm>
              <a:off x="4066" y="3046"/>
              <a:ext cx="0" cy="109"/>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Text Box 64"/>
            <p:cNvSpPr txBox="1">
              <a:spLocks noChangeArrowheads="1"/>
            </p:cNvSpPr>
            <p:nvPr/>
          </p:nvSpPr>
          <p:spPr bwMode="auto">
            <a:xfrm>
              <a:off x="3854" y="3155"/>
              <a:ext cx="417"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3300"/>
                  </a:solidFill>
                  <a:latin typeface="Arial" charset="0"/>
                </a:rPr>
                <a:t>ALUOp</a:t>
              </a:r>
            </a:p>
          </p:txBody>
        </p:sp>
        <p:sp>
          <p:nvSpPr>
            <p:cNvPr id="66" name="Line 65"/>
            <p:cNvSpPr>
              <a:spLocks noChangeShapeType="1"/>
            </p:cNvSpPr>
            <p:nvPr/>
          </p:nvSpPr>
          <p:spPr bwMode="auto">
            <a:xfrm>
              <a:off x="1848" y="3046"/>
              <a:ext cx="264"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66"/>
            <p:cNvSpPr>
              <a:spLocks noChangeShapeType="1"/>
            </p:cNvSpPr>
            <p:nvPr/>
          </p:nvSpPr>
          <p:spPr bwMode="auto">
            <a:xfrm>
              <a:off x="1267" y="2448"/>
              <a:ext cx="0" cy="272"/>
            </a:xfrm>
            <a:prstGeom prst="line">
              <a:avLst/>
            </a:prstGeom>
            <a:noFill/>
            <a:ln w="9525">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67"/>
            <p:cNvSpPr>
              <a:spLocks noChangeShapeType="1"/>
            </p:cNvSpPr>
            <p:nvPr/>
          </p:nvSpPr>
          <p:spPr bwMode="auto">
            <a:xfrm>
              <a:off x="1267" y="3862"/>
              <a:ext cx="1479"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Text Box 68"/>
            <p:cNvSpPr txBox="1">
              <a:spLocks noChangeArrowheads="1"/>
            </p:cNvSpPr>
            <p:nvPr/>
          </p:nvSpPr>
          <p:spPr bwMode="auto">
            <a:xfrm>
              <a:off x="1267" y="3699"/>
              <a:ext cx="448"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00FF"/>
                  </a:solidFill>
                  <a:latin typeface="Arial" charset="0"/>
                </a:rPr>
                <a:t>I [15 - 0]</a:t>
              </a:r>
            </a:p>
          </p:txBody>
        </p:sp>
        <p:sp>
          <p:nvSpPr>
            <p:cNvPr id="70" name="Line 69"/>
            <p:cNvSpPr>
              <a:spLocks noChangeShapeType="1"/>
            </p:cNvSpPr>
            <p:nvPr/>
          </p:nvSpPr>
          <p:spPr bwMode="auto">
            <a:xfrm>
              <a:off x="1162" y="2448"/>
              <a:ext cx="950"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Text Box 70"/>
            <p:cNvSpPr txBox="1">
              <a:spLocks noChangeArrowheads="1"/>
            </p:cNvSpPr>
            <p:nvPr/>
          </p:nvSpPr>
          <p:spPr bwMode="auto">
            <a:xfrm>
              <a:off x="1267" y="2285"/>
              <a:ext cx="497"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00FF"/>
                  </a:solidFill>
                  <a:latin typeface="Arial" charset="0"/>
                </a:rPr>
                <a:t>I [25 - 21]</a:t>
              </a:r>
            </a:p>
          </p:txBody>
        </p:sp>
        <p:sp>
          <p:nvSpPr>
            <p:cNvPr id="72" name="AutoShape 71"/>
            <p:cNvSpPr>
              <a:spLocks noChangeArrowheads="1"/>
            </p:cNvSpPr>
            <p:nvPr/>
          </p:nvSpPr>
          <p:spPr bwMode="auto">
            <a:xfrm>
              <a:off x="1246" y="2421"/>
              <a:ext cx="53" cy="54"/>
            </a:xfrm>
            <a:prstGeom prst="octagon">
              <a:avLst>
                <a:gd name="adj" fmla="val 29287"/>
              </a:avLst>
            </a:prstGeom>
            <a:solidFill>
              <a:srgbClr val="FF00FF"/>
            </a:solidFill>
            <a:ln w="9525">
              <a:solidFill>
                <a:srgbClr val="FF00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Text Box 72"/>
            <p:cNvSpPr txBox="1">
              <a:spLocks noChangeArrowheads="1"/>
            </p:cNvSpPr>
            <p:nvPr/>
          </p:nvSpPr>
          <p:spPr bwMode="auto">
            <a:xfrm>
              <a:off x="1267" y="2557"/>
              <a:ext cx="505" cy="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660066"/>
                  </a:solidFill>
                  <a:latin typeface="Arial" charset="0"/>
                </a:rPr>
                <a:t>I [20 - 16]</a:t>
              </a:r>
            </a:p>
          </p:txBody>
        </p:sp>
        <p:sp>
          <p:nvSpPr>
            <p:cNvPr id="74" name="Line 73"/>
            <p:cNvSpPr>
              <a:spLocks noChangeShapeType="1"/>
            </p:cNvSpPr>
            <p:nvPr/>
          </p:nvSpPr>
          <p:spPr bwMode="auto">
            <a:xfrm>
              <a:off x="1267" y="2720"/>
              <a:ext cx="84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AutoShape 74"/>
            <p:cNvSpPr>
              <a:spLocks noChangeArrowheads="1"/>
            </p:cNvSpPr>
            <p:nvPr/>
          </p:nvSpPr>
          <p:spPr bwMode="auto">
            <a:xfrm>
              <a:off x="1245" y="2691"/>
              <a:ext cx="53" cy="54"/>
            </a:xfrm>
            <a:prstGeom prst="octagon">
              <a:avLst>
                <a:gd name="adj" fmla="val 29287"/>
              </a:avLst>
            </a:prstGeom>
            <a:solidFill>
              <a:srgbClr val="FF00FF"/>
            </a:solidFill>
            <a:ln w="9525">
              <a:solidFill>
                <a:srgbClr val="FF00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Line 75"/>
            <p:cNvSpPr>
              <a:spLocks noChangeShapeType="1"/>
            </p:cNvSpPr>
            <p:nvPr/>
          </p:nvSpPr>
          <p:spPr bwMode="auto">
            <a:xfrm>
              <a:off x="1267" y="3318"/>
              <a:ext cx="423"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Text Box 76"/>
            <p:cNvSpPr txBox="1">
              <a:spLocks noChangeArrowheads="1"/>
            </p:cNvSpPr>
            <p:nvPr/>
          </p:nvSpPr>
          <p:spPr bwMode="auto">
            <a:xfrm>
              <a:off x="1252" y="3155"/>
              <a:ext cx="497"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660066"/>
                  </a:solidFill>
                  <a:latin typeface="Arial" charset="0"/>
                </a:rPr>
                <a:t>I [15 - 11]</a:t>
              </a:r>
            </a:p>
          </p:txBody>
        </p:sp>
        <p:sp>
          <p:nvSpPr>
            <p:cNvPr id="78" name="AutoShape 77"/>
            <p:cNvSpPr>
              <a:spLocks noChangeArrowheads="1"/>
            </p:cNvSpPr>
            <p:nvPr/>
          </p:nvSpPr>
          <p:spPr bwMode="auto">
            <a:xfrm>
              <a:off x="1244" y="3292"/>
              <a:ext cx="53" cy="55"/>
            </a:xfrm>
            <a:prstGeom prst="octagon">
              <a:avLst>
                <a:gd name="adj" fmla="val 29287"/>
              </a:avLst>
            </a:prstGeom>
            <a:solidFill>
              <a:srgbClr val="FF00FF"/>
            </a:solidFill>
            <a:ln w="9525">
              <a:solidFill>
                <a:srgbClr val="FF00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Text Box 78"/>
            <p:cNvSpPr txBox="1">
              <a:spLocks noChangeArrowheads="1"/>
            </p:cNvSpPr>
            <p:nvPr/>
          </p:nvSpPr>
          <p:spPr bwMode="auto">
            <a:xfrm>
              <a:off x="1690" y="2782"/>
              <a:ext cx="212" cy="6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660066"/>
                  </a:solidFill>
                  <a:latin typeface="Arial" charset="0"/>
                </a:rPr>
                <a:t>0</a:t>
              </a:r>
            </a:p>
            <a:p>
              <a:pPr>
                <a:spcBef>
                  <a:spcPct val="30000"/>
                </a:spcBef>
              </a:pPr>
              <a:r>
                <a:rPr lang="en-US" sz="1100" b="1" dirty="0">
                  <a:solidFill>
                    <a:srgbClr val="660066"/>
                  </a:solidFill>
                  <a:latin typeface="Arial" charset="0"/>
                </a:rPr>
                <a:t>M</a:t>
              </a:r>
            </a:p>
            <a:p>
              <a:pPr>
                <a:lnSpc>
                  <a:spcPct val="90000"/>
                </a:lnSpc>
              </a:pPr>
              <a:r>
                <a:rPr lang="en-US" sz="1100" b="1" dirty="0">
                  <a:solidFill>
                    <a:srgbClr val="660066"/>
                  </a:solidFill>
                  <a:latin typeface="Arial" charset="0"/>
                </a:rPr>
                <a:t>u</a:t>
              </a:r>
            </a:p>
            <a:p>
              <a:pPr>
                <a:lnSpc>
                  <a:spcPct val="90000"/>
                </a:lnSpc>
              </a:pPr>
              <a:r>
                <a:rPr lang="en-US" sz="1100" b="1" dirty="0">
                  <a:solidFill>
                    <a:srgbClr val="660066"/>
                  </a:solidFill>
                  <a:latin typeface="Arial" charset="0"/>
                </a:rPr>
                <a:t>x</a:t>
              </a:r>
            </a:p>
            <a:p>
              <a:pPr>
                <a:spcBef>
                  <a:spcPct val="30000"/>
                </a:spcBef>
              </a:pPr>
              <a:r>
                <a:rPr lang="en-US" sz="1100" dirty="0">
                  <a:solidFill>
                    <a:srgbClr val="660066"/>
                  </a:solidFill>
                  <a:latin typeface="Arial" charset="0"/>
                </a:rPr>
                <a:t>1</a:t>
              </a:r>
            </a:p>
          </p:txBody>
        </p:sp>
        <p:sp>
          <p:nvSpPr>
            <p:cNvPr id="80" name="AutoShape 79"/>
            <p:cNvSpPr>
              <a:spLocks noChangeArrowheads="1"/>
            </p:cNvSpPr>
            <p:nvPr/>
          </p:nvSpPr>
          <p:spPr bwMode="auto">
            <a:xfrm>
              <a:off x="1697" y="2774"/>
              <a:ext cx="159" cy="653"/>
            </a:xfrm>
            <a:prstGeom prst="roundRect">
              <a:avLst>
                <a:gd name="adj" fmla="val 50000"/>
              </a:avLst>
            </a:prstGeom>
            <a:noFill/>
            <a:ln w="9525">
              <a:solidFill>
                <a:srgbClr val="660066"/>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Line 80"/>
            <p:cNvSpPr>
              <a:spLocks noChangeShapeType="1"/>
            </p:cNvSpPr>
            <p:nvPr/>
          </p:nvSpPr>
          <p:spPr bwMode="auto">
            <a:xfrm>
              <a:off x="1772" y="3427"/>
              <a:ext cx="0" cy="109"/>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Text Box 81"/>
            <p:cNvSpPr txBox="1">
              <a:spLocks noChangeArrowheads="1"/>
            </p:cNvSpPr>
            <p:nvPr/>
          </p:nvSpPr>
          <p:spPr bwMode="auto">
            <a:xfrm>
              <a:off x="1531" y="3536"/>
              <a:ext cx="422"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RegDst</a:t>
              </a:r>
            </a:p>
          </p:txBody>
        </p:sp>
        <p:sp>
          <p:nvSpPr>
            <p:cNvPr id="83" name="Text Box 82"/>
            <p:cNvSpPr txBox="1">
              <a:spLocks noChangeArrowheads="1"/>
            </p:cNvSpPr>
            <p:nvPr/>
          </p:nvSpPr>
          <p:spPr bwMode="auto">
            <a:xfrm>
              <a:off x="2112" y="2339"/>
              <a:ext cx="494"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00FF"/>
                  </a:solidFill>
                  <a:latin typeface="Arial" charset="0"/>
                </a:rPr>
                <a:t>Read</a:t>
              </a:r>
            </a:p>
            <a:p>
              <a:r>
                <a:rPr lang="en-US" sz="1100">
                  <a:solidFill>
                    <a:srgbClr val="FF00FF"/>
                  </a:solidFill>
                  <a:latin typeface="Arial" charset="0"/>
                </a:rPr>
                <a:t>register 1</a:t>
              </a:r>
            </a:p>
          </p:txBody>
        </p:sp>
        <p:sp>
          <p:nvSpPr>
            <p:cNvPr id="84" name="Text Box 83"/>
            <p:cNvSpPr txBox="1">
              <a:spLocks noChangeArrowheads="1"/>
            </p:cNvSpPr>
            <p:nvPr/>
          </p:nvSpPr>
          <p:spPr bwMode="auto">
            <a:xfrm>
              <a:off x="2123" y="2624"/>
              <a:ext cx="494"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00FF"/>
                  </a:solidFill>
                  <a:latin typeface="Arial" charset="0"/>
                </a:rPr>
                <a:t>Read</a:t>
              </a:r>
            </a:p>
            <a:p>
              <a:r>
                <a:rPr lang="en-US" sz="1100">
                  <a:solidFill>
                    <a:srgbClr val="FF00FF"/>
                  </a:solidFill>
                  <a:latin typeface="Arial" charset="0"/>
                </a:rPr>
                <a:t>register 2</a:t>
              </a:r>
            </a:p>
          </p:txBody>
        </p:sp>
        <p:sp>
          <p:nvSpPr>
            <p:cNvPr id="85" name="Text Box 84"/>
            <p:cNvSpPr txBox="1">
              <a:spLocks noChangeArrowheads="1"/>
            </p:cNvSpPr>
            <p:nvPr/>
          </p:nvSpPr>
          <p:spPr bwMode="auto">
            <a:xfrm>
              <a:off x="2123" y="2896"/>
              <a:ext cx="434" cy="2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660066"/>
                  </a:solidFill>
                  <a:latin typeface="Arial" charset="0"/>
                </a:rPr>
                <a:t>Write</a:t>
              </a:r>
            </a:p>
            <a:p>
              <a:r>
                <a:rPr lang="en-US" sz="1100" dirty="0">
                  <a:solidFill>
                    <a:srgbClr val="660066"/>
                  </a:solidFill>
                  <a:latin typeface="Arial" charset="0"/>
                </a:rPr>
                <a:t>register</a:t>
              </a:r>
            </a:p>
          </p:txBody>
        </p:sp>
        <p:sp>
          <p:nvSpPr>
            <p:cNvPr id="86" name="Text Box 85"/>
            <p:cNvSpPr txBox="1">
              <a:spLocks noChangeArrowheads="1"/>
            </p:cNvSpPr>
            <p:nvPr/>
          </p:nvSpPr>
          <p:spPr bwMode="auto">
            <a:xfrm>
              <a:off x="2123" y="3168"/>
              <a:ext cx="333"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latin typeface="Arial" charset="0"/>
                </a:rPr>
                <a:t>Write</a:t>
              </a:r>
            </a:p>
            <a:p>
              <a:r>
                <a:rPr lang="en-US" sz="1100">
                  <a:latin typeface="Arial" charset="0"/>
                </a:rPr>
                <a:t>data</a:t>
              </a:r>
            </a:p>
          </p:txBody>
        </p:sp>
        <p:sp>
          <p:nvSpPr>
            <p:cNvPr id="87" name="Text Box 86"/>
            <p:cNvSpPr txBox="1">
              <a:spLocks noChangeArrowheads="1"/>
            </p:cNvSpPr>
            <p:nvPr/>
          </p:nvSpPr>
          <p:spPr bwMode="auto">
            <a:xfrm>
              <a:off x="2690" y="2720"/>
              <a:ext cx="372"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FF00FF"/>
                  </a:solidFill>
                  <a:latin typeface="Arial" charset="0"/>
                </a:rPr>
                <a:t>Read</a:t>
              </a:r>
            </a:p>
            <a:p>
              <a:pPr algn="r"/>
              <a:r>
                <a:rPr lang="en-US" sz="1100">
                  <a:solidFill>
                    <a:srgbClr val="FF00FF"/>
                  </a:solidFill>
                  <a:latin typeface="Arial" charset="0"/>
                </a:rPr>
                <a:t>data 2</a:t>
              </a:r>
            </a:p>
          </p:txBody>
        </p:sp>
        <p:sp>
          <p:nvSpPr>
            <p:cNvPr id="88" name="Text Box 87"/>
            <p:cNvSpPr txBox="1">
              <a:spLocks noChangeArrowheads="1"/>
            </p:cNvSpPr>
            <p:nvPr/>
          </p:nvSpPr>
          <p:spPr bwMode="auto">
            <a:xfrm>
              <a:off x="2701" y="2352"/>
              <a:ext cx="372" cy="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FF00FF"/>
                  </a:solidFill>
                  <a:latin typeface="Arial" charset="0"/>
                </a:rPr>
                <a:t>Read</a:t>
              </a:r>
            </a:p>
            <a:p>
              <a:pPr algn="r"/>
              <a:r>
                <a:rPr lang="en-US" sz="1100">
                  <a:solidFill>
                    <a:srgbClr val="FF00FF"/>
                  </a:solidFill>
                  <a:latin typeface="Arial" charset="0"/>
                </a:rPr>
                <a:t>data 1</a:t>
              </a:r>
            </a:p>
          </p:txBody>
        </p:sp>
        <p:sp>
          <p:nvSpPr>
            <p:cNvPr id="89" name="Text Box 88"/>
            <p:cNvSpPr txBox="1">
              <a:spLocks noChangeArrowheads="1"/>
            </p:cNvSpPr>
            <p:nvPr/>
          </p:nvSpPr>
          <p:spPr bwMode="auto">
            <a:xfrm>
              <a:off x="2534" y="3101"/>
              <a:ext cx="529"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b="1">
                  <a:solidFill>
                    <a:srgbClr val="FF00FF"/>
                  </a:solidFill>
                  <a:latin typeface="Arial" charset="0"/>
                </a:rPr>
                <a:t>Registers</a:t>
              </a:r>
            </a:p>
          </p:txBody>
        </p:sp>
        <p:sp>
          <p:nvSpPr>
            <p:cNvPr id="90" name="Rectangle 89"/>
            <p:cNvSpPr>
              <a:spLocks noChangeArrowheads="1"/>
            </p:cNvSpPr>
            <p:nvPr/>
          </p:nvSpPr>
          <p:spPr bwMode="auto">
            <a:xfrm>
              <a:off x="2123" y="2352"/>
              <a:ext cx="939" cy="1088"/>
            </a:xfrm>
            <a:prstGeom prst="rect">
              <a:avLst/>
            </a:prstGeom>
            <a:noFill/>
            <a:ln w="9525">
              <a:solidFill>
                <a:srgbClr val="FF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Line 90"/>
            <p:cNvSpPr>
              <a:spLocks noChangeShapeType="1"/>
            </p:cNvSpPr>
            <p:nvPr/>
          </p:nvSpPr>
          <p:spPr bwMode="auto">
            <a:xfrm>
              <a:off x="2587" y="2230"/>
              <a:ext cx="0" cy="10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Text Box 91"/>
            <p:cNvSpPr txBox="1">
              <a:spLocks noChangeArrowheads="1"/>
            </p:cNvSpPr>
            <p:nvPr/>
          </p:nvSpPr>
          <p:spPr bwMode="auto">
            <a:xfrm>
              <a:off x="2376" y="2067"/>
              <a:ext cx="495"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0000FF"/>
                  </a:solidFill>
                  <a:latin typeface="Arial" charset="0"/>
                </a:rPr>
                <a:t>RegWrite</a:t>
              </a:r>
            </a:p>
          </p:txBody>
        </p:sp>
        <p:sp>
          <p:nvSpPr>
            <p:cNvPr id="93" name="Line 92"/>
            <p:cNvSpPr>
              <a:spLocks noChangeShapeType="1"/>
            </p:cNvSpPr>
            <p:nvPr/>
          </p:nvSpPr>
          <p:spPr bwMode="auto">
            <a:xfrm>
              <a:off x="3590" y="3046"/>
              <a:ext cx="159"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Line 93"/>
            <p:cNvSpPr>
              <a:spLocks noChangeShapeType="1"/>
            </p:cNvSpPr>
            <p:nvPr/>
          </p:nvSpPr>
          <p:spPr bwMode="auto">
            <a:xfrm flipV="1">
              <a:off x="1542" y="2730"/>
              <a:ext cx="0" cy="163"/>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AutoShape 94"/>
            <p:cNvSpPr>
              <a:spLocks noChangeArrowheads="1"/>
            </p:cNvSpPr>
            <p:nvPr/>
          </p:nvSpPr>
          <p:spPr bwMode="auto">
            <a:xfrm>
              <a:off x="1524" y="2704"/>
              <a:ext cx="52" cy="55"/>
            </a:xfrm>
            <a:prstGeom prst="octagon">
              <a:avLst>
                <a:gd name="adj" fmla="val 29287"/>
              </a:avLst>
            </a:prstGeom>
            <a:solidFill>
              <a:srgbClr val="660066"/>
            </a:solidFill>
            <a:ln w="9525">
              <a:solidFill>
                <a:srgbClr val="660066"/>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Line 95"/>
            <p:cNvSpPr>
              <a:spLocks noChangeShapeType="1"/>
            </p:cNvSpPr>
            <p:nvPr/>
          </p:nvSpPr>
          <p:spPr bwMode="auto">
            <a:xfrm>
              <a:off x="1542" y="2893"/>
              <a:ext cx="159"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97" name="AutoShape 96"/>
          <p:cNvSpPr>
            <a:spLocks/>
          </p:cNvSpPr>
          <p:nvPr/>
        </p:nvSpPr>
        <p:spPr bwMode="auto">
          <a:xfrm rot="5400000">
            <a:off x="2860676" y="1205707"/>
            <a:ext cx="173037" cy="2933700"/>
          </a:xfrm>
          <a:prstGeom prst="leftBrace">
            <a:avLst>
              <a:gd name="adj1" fmla="val 141285"/>
              <a:gd name="adj2" fmla="val 50000"/>
            </a:avLst>
          </a:prstGeom>
          <a:noFill/>
          <a:ln w="25400">
            <a:solidFill>
              <a:srgbClr val="FF00FF"/>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98" name="AutoShape 97"/>
          <p:cNvSpPr>
            <a:spLocks/>
          </p:cNvSpPr>
          <p:nvPr/>
        </p:nvSpPr>
        <p:spPr bwMode="auto">
          <a:xfrm rot="5400000">
            <a:off x="640557" y="2001838"/>
            <a:ext cx="173037" cy="1341438"/>
          </a:xfrm>
          <a:prstGeom prst="leftBrace">
            <a:avLst>
              <a:gd name="adj1" fmla="val 64603"/>
              <a:gd name="adj2" fmla="val 50000"/>
            </a:avLst>
          </a:prstGeom>
          <a:noFill/>
          <a:ln w="25400">
            <a:solidFill>
              <a:srgbClr val="009900"/>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99" name="Text Box 98"/>
          <p:cNvSpPr txBox="1">
            <a:spLocks noChangeArrowheads="1"/>
          </p:cNvSpPr>
          <p:nvPr/>
        </p:nvSpPr>
        <p:spPr bwMode="auto">
          <a:xfrm>
            <a:off x="2139157" y="2159000"/>
            <a:ext cx="1527175" cy="406400"/>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solidFill>
                  <a:srgbClr val="FF00FF"/>
                </a:solidFill>
                <a:latin typeface="Trebuchet MS" charset="0"/>
              </a:rPr>
              <a:t>Decode 2nd</a:t>
            </a:r>
          </a:p>
        </p:txBody>
      </p:sp>
      <p:sp>
        <p:nvSpPr>
          <p:cNvPr id="100" name="Text Box 99"/>
          <p:cNvSpPr txBox="1">
            <a:spLocks noChangeArrowheads="1"/>
          </p:cNvSpPr>
          <p:nvPr/>
        </p:nvSpPr>
        <p:spPr bwMode="auto">
          <a:xfrm>
            <a:off x="10320" y="2144713"/>
            <a:ext cx="1371600" cy="406400"/>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solidFill>
                  <a:srgbClr val="009900"/>
                </a:solidFill>
                <a:latin typeface="Trebuchet MS" charset="0"/>
              </a:rPr>
              <a:t>Fetch 3rd</a:t>
            </a:r>
          </a:p>
        </p:txBody>
      </p:sp>
      <p:sp>
        <p:nvSpPr>
          <p:cNvPr id="101" name="AutoShape 100"/>
          <p:cNvSpPr>
            <a:spLocks/>
          </p:cNvSpPr>
          <p:nvPr/>
        </p:nvSpPr>
        <p:spPr bwMode="auto">
          <a:xfrm rot="5400000">
            <a:off x="5334001" y="1750219"/>
            <a:ext cx="173037" cy="1844675"/>
          </a:xfrm>
          <a:prstGeom prst="leftBrace">
            <a:avLst>
              <a:gd name="adj1" fmla="val 88838"/>
              <a:gd name="adj2" fmla="val 50000"/>
            </a:avLst>
          </a:prstGeom>
          <a:noFill/>
          <a:ln w="25400">
            <a:solidFill>
              <a:srgbClr val="FF3300"/>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02" name="Text Box 101"/>
          <p:cNvSpPr txBox="1">
            <a:spLocks noChangeArrowheads="1"/>
          </p:cNvSpPr>
          <p:nvPr/>
        </p:nvSpPr>
        <p:spPr bwMode="auto">
          <a:xfrm>
            <a:off x="4658520" y="2144713"/>
            <a:ext cx="1519237" cy="406400"/>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solidFill>
                  <a:srgbClr val="FF3300"/>
                </a:solidFill>
                <a:latin typeface="Trebuchet MS" charset="0"/>
              </a:rPr>
              <a:t>Execute 1st</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103" name="Slide Number Placeholder 102"/>
          <p:cNvSpPr>
            <a:spLocks noGrp="1"/>
          </p:cNvSpPr>
          <p:nvPr>
            <p:ph type="sldNum" sz="quarter" idx="12"/>
          </p:nvPr>
        </p:nvSpPr>
        <p:spPr/>
        <p:txBody>
          <a:bodyPr/>
          <a:lstStyle/>
          <a:p>
            <a:fld id="{57EC3C6A-BBE0-B94A-B791-E44AA6B2DA5B}" type="slidenum">
              <a:rPr lang="en-US" smtClean="0"/>
              <a:pPr/>
              <a:t>24</a:t>
            </a:fld>
            <a:endParaRPr lang="en-US"/>
          </a:p>
        </p:txBody>
      </p:sp>
    </p:spTree>
    <p:extLst>
      <p:ext uri="{BB962C8B-B14F-4D97-AF65-F5344CB8AC3E}">
        <p14:creationId xmlns:p14="http://schemas.microsoft.com/office/powerpoint/2010/main" val="2076399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ssolve">
                                      <p:cBhvr>
                                        <p:cTn id="7" dur="500"/>
                                        <p:tgtEl>
                                          <p:spTgt spid="10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dissolve">
                                      <p:cBhvr>
                                        <p:cTn id="10" dur="500"/>
                                        <p:tgtEl>
                                          <p:spTgt spid="10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dissolve">
                                      <p:cBhvr>
                                        <p:cTn id="18" dur="500"/>
                                        <p:tgtEl>
                                          <p:spTgt spid="9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dissolve">
                                      <p:cBhvr>
                                        <p:cTn id="23" dur="500"/>
                                        <p:tgtEl>
                                          <p:spTgt spid="9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dissolve">
                                      <p:cBhvr>
                                        <p:cTn id="2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p:bldP spid="100" grpId="0"/>
      <p:bldP spid="101" grpId="0" animBg="1"/>
      <p:bldP spid="1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i="1" dirty="0" smtClean="0"/>
              <a:t>pipelined</a:t>
            </a:r>
            <a:r>
              <a:rPr lang="en-US" dirty="0" smtClean="0"/>
              <a:t> </a:t>
            </a:r>
            <a:r>
              <a:rPr lang="en-US" dirty="0" err="1" smtClean="0"/>
              <a:t>datapath</a:t>
            </a:r>
            <a:endParaRPr lang="en-US" dirty="0"/>
          </a:p>
        </p:txBody>
      </p:sp>
      <p:sp>
        <p:nvSpPr>
          <p:cNvPr id="5" name="Text Box 7"/>
          <p:cNvSpPr txBox="1">
            <a:spLocks noChangeArrowheads="1"/>
          </p:cNvSpPr>
          <p:nvPr/>
        </p:nvSpPr>
        <p:spPr bwMode="auto">
          <a:xfrm>
            <a:off x="20637" y="3105150"/>
            <a:ext cx="707607"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1E1C11"/>
                </a:solidFill>
                <a:latin typeface="Arial" charset="0"/>
              </a:rPr>
              <a:t>Read</a:t>
            </a:r>
          </a:p>
          <a:p>
            <a:r>
              <a:rPr lang="en-US" sz="1100" dirty="0">
                <a:solidFill>
                  <a:srgbClr val="1E1C11"/>
                </a:solidFill>
                <a:latin typeface="Arial" charset="0"/>
              </a:rPr>
              <a:t>address</a:t>
            </a:r>
          </a:p>
        </p:txBody>
      </p:sp>
      <p:sp>
        <p:nvSpPr>
          <p:cNvPr id="6" name="Text Box 8"/>
          <p:cNvSpPr txBox="1">
            <a:spLocks noChangeArrowheads="1"/>
          </p:cNvSpPr>
          <p:nvPr/>
        </p:nvSpPr>
        <p:spPr bwMode="auto">
          <a:xfrm>
            <a:off x="266143" y="3709988"/>
            <a:ext cx="934563"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100" b="1" dirty="0">
                <a:solidFill>
                  <a:srgbClr val="1E1C11"/>
                </a:solidFill>
                <a:latin typeface="Arial" charset="0"/>
              </a:rPr>
              <a:t>Instruction</a:t>
            </a:r>
          </a:p>
          <a:p>
            <a:pPr algn="ctr"/>
            <a:r>
              <a:rPr lang="en-US" sz="1100" b="1" dirty="0">
                <a:solidFill>
                  <a:srgbClr val="1E1C11"/>
                </a:solidFill>
                <a:latin typeface="Arial" charset="0"/>
              </a:rPr>
              <a:t>memory</a:t>
            </a:r>
          </a:p>
        </p:txBody>
      </p:sp>
      <p:sp>
        <p:nvSpPr>
          <p:cNvPr id="7" name="Text Box 9"/>
          <p:cNvSpPr txBox="1">
            <a:spLocks noChangeArrowheads="1"/>
          </p:cNvSpPr>
          <p:nvPr/>
        </p:nvSpPr>
        <p:spPr bwMode="auto">
          <a:xfrm>
            <a:off x="510314" y="3105150"/>
            <a:ext cx="856523"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dirty="0">
                <a:solidFill>
                  <a:srgbClr val="1E1C11"/>
                </a:solidFill>
                <a:latin typeface="Arial" charset="0"/>
              </a:rPr>
              <a:t>Instruction</a:t>
            </a:r>
          </a:p>
          <a:p>
            <a:pPr algn="r"/>
            <a:r>
              <a:rPr lang="en-US" sz="1100" dirty="0">
                <a:solidFill>
                  <a:srgbClr val="1E1C11"/>
                </a:solidFill>
                <a:latin typeface="Arial" charset="0"/>
              </a:rPr>
              <a:t>[31-0]</a:t>
            </a:r>
          </a:p>
        </p:txBody>
      </p:sp>
      <p:sp>
        <p:nvSpPr>
          <p:cNvPr id="17" name="Line 19"/>
          <p:cNvSpPr>
            <a:spLocks noChangeShapeType="1"/>
          </p:cNvSpPr>
          <p:nvPr/>
        </p:nvSpPr>
        <p:spPr bwMode="auto">
          <a:xfrm>
            <a:off x="8737600" y="3968750"/>
            <a:ext cx="250825" cy="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AutoShape 35"/>
          <p:cNvSpPr>
            <a:spLocks noChangeArrowheads="1"/>
          </p:cNvSpPr>
          <p:nvPr/>
        </p:nvSpPr>
        <p:spPr bwMode="auto">
          <a:xfrm>
            <a:off x="8497887" y="3449638"/>
            <a:ext cx="252413" cy="1036637"/>
          </a:xfrm>
          <a:prstGeom prst="roundRect">
            <a:avLst>
              <a:gd name="adj" fmla="val 50000"/>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Oval 45"/>
          <p:cNvSpPr>
            <a:spLocks noChangeArrowheads="1"/>
          </p:cNvSpPr>
          <p:nvPr/>
        </p:nvSpPr>
        <p:spPr bwMode="auto">
          <a:xfrm>
            <a:off x="3860800" y="5176838"/>
            <a:ext cx="503237" cy="863600"/>
          </a:xfrm>
          <a:prstGeom prst="ellipse">
            <a:avLst/>
          </a:prstGeom>
          <a:noFill/>
          <a:ln w="9525">
            <a:solidFill>
              <a:srgbClr val="FF66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10" name="Group 109"/>
          <p:cNvGrpSpPr/>
          <p:nvPr/>
        </p:nvGrpSpPr>
        <p:grpSpPr>
          <a:xfrm>
            <a:off x="1362075" y="2156873"/>
            <a:ext cx="3235325" cy="3631152"/>
            <a:chOff x="1362075" y="2156873"/>
            <a:chExt cx="3235325" cy="3631152"/>
          </a:xfrm>
        </p:grpSpPr>
        <p:sp>
          <p:nvSpPr>
            <p:cNvPr id="4" name="Line 6"/>
            <p:cNvSpPr>
              <a:spLocks noChangeShapeType="1"/>
            </p:cNvSpPr>
            <p:nvPr/>
          </p:nvSpPr>
          <p:spPr bwMode="auto">
            <a:xfrm>
              <a:off x="1528762" y="3795713"/>
              <a:ext cx="0" cy="1812925"/>
            </a:xfrm>
            <a:prstGeom prst="line">
              <a:avLst/>
            </a:prstGeom>
            <a:noFill/>
            <a:ln w="9525">
              <a:solidFill>
                <a:srgbClr val="FF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23"/>
            <p:cNvSpPr>
              <a:spLocks noChangeShapeType="1"/>
            </p:cNvSpPr>
            <p:nvPr/>
          </p:nvSpPr>
          <p:spPr bwMode="auto">
            <a:xfrm>
              <a:off x="2643187" y="4659313"/>
              <a:ext cx="2508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38"/>
            <p:cNvSpPr>
              <a:spLocks noChangeShapeType="1"/>
            </p:cNvSpPr>
            <p:nvPr/>
          </p:nvSpPr>
          <p:spPr bwMode="auto">
            <a:xfrm flipV="1">
              <a:off x="4546600" y="3968750"/>
              <a:ext cx="0" cy="1381125"/>
            </a:xfrm>
            <a:prstGeom prst="line">
              <a:avLst/>
            </a:prstGeom>
            <a:noFill/>
            <a:ln w="2857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AutoShape 43"/>
            <p:cNvSpPr>
              <a:spLocks noChangeArrowheads="1"/>
            </p:cNvSpPr>
            <p:nvPr/>
          </p:nvSpPr>
          <p:spPr bwMode="auto">
            <a:xfrm>
              <a:off x="4513262" y="3921125"/>
              <a:ext cx="84138" cy="87313"/>
            </a:xfrm>
            <a:prstGeom prst="octagon">
              <a:avLst>
                <a:gd name="adj" fmla="val 29287"/>
              </a:avLst>
            </a:prstGeom>
            <a:solidFill>
              <a:srgbClr val="008000"/>
            </a:solidFill>
            <a:ln w="9525">
              <a:solidFill>
                <a:srgbClr val="008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Text Box 44"/>
            <p:cNvSpPr txBox="1">
              <a:spLocks noChangeArrowheads="1"/>
            </p:cNvSpPr>
            <p:nvPr/>
          </p:nvSpPr>
          <p:spPr bwMode="auto">
            <a:xfrm>
              <a:off x="3790950" y="5349875"/>
              <a:ext cx="654050" cy="43815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100" b="1" dirty="0">
                  <a:solidFill>
                    <a:srgbClr val="FF6600"/>
                  </a:solidFill>
                  <a:latin typeface="Arial" charset="0"/>
                </a:rPr>
                <a:t>Sign</a:t>
              </a:r>
            </a:p>
            <a:p>
              <a:pPr algn="ctr"/>
              <a:r>
                <a:rPr lang="en-US" sz="1100" b="1" dirty="0">
                  <a:solidFill>
                    <a:srgbClr val="FF6600"/>
                  </a:solidFill>
                  <a:latin typeface="Arial" charset="0"/>
                </a:rPr>
                <a:t>extend</a:t>
              </a:r>
            </a:p>
          </p:txBody>
        </p:sp>
        <p:sp>
          <p:nvSpPr>
            <p:cNvPr id="64" name="Line 66"/>
            <p:cNvSpPr>
              <a:spLocks noChangeShapeType="1"/>
            </p:cNvSpPr>
            <p:nvPr/>
          </p:nvSpPr>
          <p:spPr bwMode="auto">
            <a:xfrm>
              <a:off x="2451100" y="4313238"/>
              <a:ext cx="4191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67"/>
            <p:cNvSpPr>
              <a:spLocks noChangeShapeType="1"/>
            </p:cNvSpPr>
            <p:nvPr/>
          </p:nvSpPr>
          <p:spPr bwMode="auto">
            <a:xfrm>
              <a:off x="1528762" y="3363913"/>
              <a:ext cx="0" cy="431800"/>
            </a:xfrm>
            <a:prstGeom prst="line">
              <a:avLst/>
            </a:prstGeom>
            <a:noFill/>
            <a:ln w="9525">
              <a:solidFill>
                <a:srgbClr val="FF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68"/>
            <p:cNvSpPr>
              <a:spLocks noChangeShapeType="1"/>
            </p:cNvSpPr>
            <p:nvPr/>
          </p:nvSpPr>
          <p:spPr bwMode="auto">
            <a:xfrm>
              <a:off x="1528762" y="5608638"/>
              <a:ext cx="2347913"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Text Box 69"/>
            <p:cNvSpPr txBox="1">
              <a:spLocks noChangeArrowheads="1"/>
            </p:cNvSpPr>
            <p:nvPr/>
          </p:nvSpPr>
          <p:spPr bwMode="auto">
            <a:xfrm>
              <a:off x="1528762" y="5349875"/>
              <a:ext cx="723242" cy="272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6600"/>
                  </a:solidFill>
                  <a:latin typeface="Arial" charset="0"/>
                </a:rPr>
                <a:t>I [15 - 0]</a:t>
              </a:r>
            </a:p>
          </p:txBody>
        </p:sp>
        <p:sp>
          <p:nvSpPr>
            <p:cNvPr id="68" name="Line 70"/>
            <p:cNvSpPr>
              <a:spLocks noChangeShapeType="1"/>
            </p:cNvSpPr>
            <p:nvPr/>
          </p:nvSpPr>
          <p:spPr bwMode="auto">
            <a:xfrm>
              <a:off x="1362075" y="3363913"/>
              <a:ext cx="1508125" cy="0"/>
            </a:xfrm>
            <a:prstGeom prst="line">
              <a:avLst/>
            </a:prstGeom>
            <a:noFill/>
            <a:ln w="9525">
              <a:solidFill>
                <a:srgbClr val="FF6600"/>
              </a:solidFill>
              <a:round/>
              <a:headEn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Text Box 71"/>
            <p:cNvSpPr txBox="1">
              <a:spLocks noChangeArrowheads="1"/>
            </p:cNvSpPr>
            <p:nvPr/>
          </p:nvSpPr>
          <p:spPr bwMode="auto">
            <a:xfrm>
              <a:off x="1528762" y="3105150"/>
              <a:ext cx="801695" cy="272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6600"/>
                  </a:solidFill>
                  <a:latin typeface="Arial" charset="0"/>
                </a:rPr>
                <a:t>I [25 - 21]</a:t>
              </a:r>
            </a:p>
          </p:txBody>
        </p:sp>
        <p:sp>
          <p:nvSpPr>
            <p:cNvPr id="70" name="AutoShape 72"/>
            <p:cNvSpPr>
              <a:spLocks noChangeArrowheads="1"/>
            </p:cNvSpPr>
            <p:nvPr/>
          </p:nvSpPr>
          <p:spPr bwMode="auto">
            <a:xfrm>
              <a:off x="1495425" y="3321050"/>
              <a:ext cx="84137" cy="85725"/>
            </a:xfrm>
            <a:prstGeom prst="octagon">
              <a:avLst>
                <a:gd name="adj" fmla="val 29287"/>
              </a:avLst>
            </a:prstGeom>
            <a:solidFill>
              <a:srgbClr val="FF6600"/>
            </a:solidFill>
            <a:ln w="9525">
              <a:solidFill>
                <a:srgbClr val="FF66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Text Box 73"/>
            <p:cNvSpPr txBox="1">
              <a:spLocks noChangeArrowheads="1"/>
            </p:cNvSpPr>
            <p:nvPr/>
          </p:nvSpPr>
          <p:spPr bwMode="auto">
            <a:xfrm>
              <a:off x="1528762" y="3536950"/>
              <a:ext cx="801695" cy="272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6600"/>
                  </a:solidFill>
                  <a:latin typeface="Arial" charset="0"/>
                </a:rPr>
                <a:t>I [20 - 16]</a:t>
              </a:r>
            </a:p>
          </p:txBody>
        </p:sp>
        <p:sp>
          <p:nvSpPr>
            <p:cNvPr id="72" name="Line 74"/>
            <p:cNvSpPr>
              <a:spLocks noChangeShapeType="1"/>
            </p:cNvSpPr>
            <p:nvPr/>
          </p:nvSpPr>
          <p:spPr bwMode="auto">
            <a:xfrm>
              <a:off x="1528762" y="3795713"/>
              <a:ext cx="1341438"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AutoShape 75"/>
            <p:cNvSpPr>
              <a:spLocks noChangeArrowheads="1"/>
            </p:cNvSpPr>
            <p:nvPr/>
          </p:nvSpPr>
          <p:spPr bwMode="auto">
            <a:xfrm>
              <a:off x="1493837" y="3749675"/>
              <a:ext cx="84138" cy="85725"/>
            </a:xfrm>
            <a:prstGeom prst="octagon">
              <a:avLst>
                <a:gd name="adj" fmla="val 29287"/>
              </a:avLst>
            </a:prstGeom>
            <a:solidFill>
              <a:srgbClr val="FF6600"/>
            </a:solidFill>
            <a:ln w="9525">
              <a:solidFill>
                <a:srgbClr val="FF66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Line 76"/>
            <p:cNvSpPr>
              <a:spLocks noChangeShapeType="1"/>
            </p:cNvSpPr>
            <p:nvPr/>
          </p:nvSpPr>
          <p:spPr bwMode="auto">
            <a:xfrm>
              <a:off x="1528762" y="4745038"/>
              <a:ext cx="671513"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Text Box 77"/>
            <p:cNvSpPr txBox="1">
              <a:spLocks noChangeArrowheads="1"/>
            </p:cNvSpPr>
            <p:nvPr/>
          </p:nvSpPr>
          <p:spPr bwMode="auto">
            <a:xfrm>
              <a:off x="1504950" y="4486275"/>
              <a:ext cx="788987" cy="2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6600"/>
                  </a:solidFill>
                  <a:latin typeface="Arial" charset="0"/>
                </a:rPr>
                <a:t>I [15 - 11]</a:t>
              </a:r>
            </a:p>
          </p:txBody>
        </p:sp>
        <p:sp>
          <p:nvSpPr>
            <p:cNvPr id="76" name="AutoShape 78"/>
            <p:cNvSpPr>
              <a:spLocks noChangeArrowheads="1"/>
            </p:cNvSpPr>
            <p:nvPr/>
          </p:nvSpPr>
          <p:spPr bwMode="auto">
            <a:xfrm>
              <a:off x="1492250" y="4703763"/>
              <a:ext cx="84137" cy="87312"/>
            </a:xfrm>
            <a:prstGeom prst="octagon">
              <a:avLst>
                <a:gd name="adj" fmla="val 29287"/>
              </a:avLst>
            </a:prstGeom>
            <a:solidFill>
              <a:srgbClr val="FF6600"/>
            </a:solidFill>
            <a:ln w="9525">
              <a:solidFill>
                <a:srgbClr val="FF66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Text Box 79"/>
            <p:cNvSpPr txBox="1">
              <a:spLocks noChangeArrowheads="1"/>
            </p:cNvSpPr>
            <p:nvPr/>
          </p:nvSpPr>
          <p:spPr bwMode="auto">
            <a:xfrm>
              <a:off x="2200275" y="3894138"/>
              <a:ext cx="336086" cy="10169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6600"/>
                  </a:solidFill>
                  <a:latin typeface="Arial" charset="0"/>
                </a:rPr>
                <a:t>0</a:t>
              </a:r>
            </a:p>
            <a:p>
              <a:pPr>
                <a:spcBef>
                  <a:spcPct val="30000"/>
                </a:spcBef>
              </a:pPr>
              <a:r>
                <a:rPr lang="en-US" sz="1100" b="1" dirty="0">
                  <a:solidFill>
                    <a:srgbClr val="FF6600"/>
                  </a:solidFill>
                  <a:latin typeface="Arial" charset="0"/>
                </a:rPr>
                <a:t>M</a:t>
              </a:r>
            </a:p>
            <a:p>
              <a:pPr>
                <a:lnSpc>
                  <a:spcPct val="90000"/>
                </a:lnSpc>
              </a:pPr>
              <a:r>
                <a:rPr lang="en-US" sz="1100" b="1" dirty="0">
                  <a:solidFill>
                    <a:srgbClr val="FF6600"/>
                  </a:solidFill>
                  <a:latin typeface="Arial" charset="0"/>
                </a:rPr>
                <a:t>u</a:t>
              </a:r>
            </a:p>
            <a:p>
              <a:pPr>
                <a:lnSpc>
                  <a:spcPct val="90000"/>
                </a:lnSpc>
              </a:pPr>
              <a:r>
                <a:rPr lang="en-US" sz="1100" b="1" dirty="0">
                  <a:solidFill>
                    <a:srgbClr val="FF6600"/>
                  </a:solidFill>
                  <a:latin typeface="Arial" charset="0"/>
                </a:rPr>
                <a:t>x</a:t>
              </a:r>
            </a:p>
            <a:p>
              <a:pPr>
                <a:spcBef>
                  <a:spcPct val="30000"/>
                </a:spcBef>
              </a:pPr>
              <a:r>
                <a:rPr lang="en-US" sz="1100" dirty="0">
                  <a:solidFill>
                    <a:srgbClr val="FF6600"/>
                  </a:solidFill>
                  <a:latin typeface="Arial" charset="0"/>
                </a:rPr>
                <a:t>1</a:t>
              </a:r>
            </a:p>
          </p:txBody>
        </p:sp>
        <p:sp>
          <p:nvSpPr>
            <p:cNvPr id="78" name="AutoShape 80"/>
            <p:cNvSpPr>
              <a:spLocks noChangeArrowheads="1"/>
            </p:cNvSpPr>
            <p:nvPr/>
          </p:nvSpPr>
          <p:spPr bwMode="auto">
            <a:xfrm>
              <a:off x="2211387" y="3881438"/>
              <a:ext cx="252413" cy="1036637"/>
            </a:xfrm>
            <a:prstGeom prst="roundRect">
              <a:avLst>
                <a:gd name="adj" fmla="val 50000"/>
              </a:avLst>
            </a:prstGeom>
            <a:noFill/>
            <a:ln w="9525">
              <a:solidFill>
                <a:srgbClr val="FF66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Line 81"/>
            <p:cNvSpPr>
              <a:spLocks noChangeShapeType="1"/>
            </p:cNvSpPr>
            <p:nvPr/>
          </p:nvSpPr>
          <p:spPr bwMode="auto">
            <a:xfrm>
              <a:off x="2330450" y="4918075"/>
              <a:ext cx="0" cy="173038"/>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Text Box 82"/>
            <p:cNvSpPr txBox="1">
              <a:spLocks noChangeArrowheads="1"/>
            </p:cNvSpPr>
            <p:nvPr/>
          </p:nvSpPr>
          <p:spPr bwMode="auto">
            <a:xfrm>
              <a:off x="1947862" y="5091113"/>
              <a:ext cx="669925" cy="2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RegDst</a:t>
              </a:r>
            </a:p>
          </p:txBody>
        </p:sp>
        <p:sp>
          <p:nvSpPr>
            <p:cNvPr id="81" name="Text Box 83"/>
            <p:cNvSpPr txBox="1">
              <a:spLocks noChangeArrowheads="1"/>
            </p:cNvSpPr>
            <p:nvPr/>
          </p:nvSpPr>
          <p:spPr bwMode="auto">
            <a:xfrm>
              <a:off x="2870200" y="3190875"/>
              <a:ext cx="793774" cy="441431"/>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6600"/>
                  </a:solidFill>
                  <a:latin typeface="Arial" charset="0"/>
                </a:rPr>
                <a:t>Read</a:t>
              </a:r>
            </a:p>
            <a:p>
              <a:r>
                <a:rPr lang="en-US" sz="1100" dirty="0">
                  <a:solidFill>
                    <a:srgbClr val="FF6600"/>
                  </a:solidFill>
                  <a:latin typeface="Arial" charset="0"/>
                </a:rPr>
                <a:t>register 1</a:t>
              </a:r>
            </a:p>
          </p:txBody>
        </p:sp>
        <p:sp>
          <p:nvSpPr>
            <p:cNvPr id="82" name="Text Box 84"/>
            <p:cNvSpPr txBox="1">
              <a:spLocks noChangeArrowheads="1"/>
            </p:cNvSpPr>
            <p:nvPr/>
          </p:nvSpPr>
          <p:spPr bwMode="auto">
            <a:xfrm>
              <a:off x="2887662" y="3643313"/>
              <a:ext cx="793774"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FF6600"/>
                  </a:solidFill>
                  <a:latin typeface="Arial" charset="0"/>
                </a:rPr>
                <a:t>Read</a:t>
              </a:r>
            </a:p>
            <a:p>
              <a:r>
                <a:rPr lang="en-US" sz="1100" dirty="0">
                  <a:solidFill>
                    <a:srgbClr val="FF6600"/>
                  </a:solidFill>
                  <a:latin typeface="Arial" charset="0"/>
                </a:rPr>
                <a:t>register 2</a:t>
              </a:r>
            </a:p>
          </p:txBody>
        </p:sp>
        <p:sp>
          <p:nvSpPr>
            <p:cNvPr id="83" name="Text Box 85"/>
            <p:cNvSpPr txBox="1">
              <a:spLocks noChangeArrowheads="1"/>
            </p:cNvSpPr>
            <p:nvPr/>
          </p:nvSpPr>
          <p:spPr bwMode="auto">
            <a:xfrm>
              <a:off x="2887662" y="4075113"/>
              <a:ext cx="668338" cy="438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0000"/>
                  </a:solidFill>
                  <a:latin typeface="Arial" charset="0"/>
                </a:rPr>
                <a:t>Write</a:t>
              </a:r>
            </a:p>
            <a:p>
              <a:r>
                <a:rPr lang="en-US" sz="1100">
                  <a:solidFill>
                    <a:srgbClr val="FF0000"/>
                  </a:solidFill>
                  <a:latin typeface="Arial" charset="0"/>
                </a:rPr>
                <a:t>register</a:t>
              </a:r>
            </a:p>
          </p:txBody>
        </p:sp>
        <p:sp>
          <p:nvSpPr>
            <p:cNvPr id="84" name="Text Box 86"/>
            <p:cNvSpPr txBox="1">
              <a:spLocks noChangeArrowheads="1"/>
            </p:cNvSpPr>
            <p:nvPr/>
          </p:nvSpPr>
          <p:spPr bwMode="auto">
            <a:xfrm>
              <a:off x="2887662" y="4506913"/>
              <a:ext cx="528638" cy="438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0000"/>
                  </a:solidFill>
                  <a:latin typeface="Arial" charset="0"/>
                </a:rPr>
                <a:t>Write</a:t>
              </a:r>
            </a:p>
            <a:p>
              <a:r>
                <a:rPr lang="en-US" sz="1100">
                  <a:solidFill>
                    <a:srgbClr val="FF0000"/>
                  </a:solidFill>
                  <a:latin typeface="Arial" charset="0"/>
                </a:rPr>
                <a:t>data</a:t>
              </a:r>
            </a:p>
          </p:txBody>
        </p:sp>
        <p:sp>
          <p:nvSpPr>
            <p:cNvPr id="85" name="Text Box 87"/>
            <p:cNvSpPr txBox="1">
              <a:spLocks noChangeArrowheads="1"/>
            </p:cNvSpPr>
            <p:nvPr/>
          </p:nvSpPr>
          <p:spPr bwMode="auto">
            <a:xfrm>
              <a:off x="3771219" y="3795713"/>
              <a:ext cx="607106"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dirty="0">
                  <a:solidFill>
                    <a:srgbClr val="FF6600"/>
                  </a:solidFill>
                  <a:latin typeface="Arial" charset="0"/>
                </a:rPr>
                <a:t>Read</a:t>
              </a:r>
            </a:p>
            <a:p>
              <a:pPr algn="r"/>
              <a:r>
                <a:rPr lang="en-US" sz="1100" dirty="0">
                  <a:solidFill>
                    <a:srgbClr val="FF6600"/>
                  </a:solidFill>
                  <a:latin typeface="Arial" charset="0"/>
                </a:rPr>
                <a:t>data 2</a:t>
              </a:r>
            </a:p>
          </p:txBody>
        </p:sp>
        <p:sp>
          <p:nvSpPr>
            <p:cNvPr id="86" name="Text Box 88"/>
            <p:cNvSpPr txBox="1">
              <a:spLocks noChangeArrowheads="1"/>
            </p:cNvSpPr>
            <p:nvPr/>
          </p:nvSpPr>
          <p:spPr bwMode="auto">
            <a:xfrm>
              <a:off x="3788681" y="3211513"/>
              <a:ext cx="607106"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dirty="0">
                  <a:solidFill>
                    <a:srgbClr val="FF6600"/>
                  </a:solidFill>
                  <a:latin typeface="Arial" charset="0"/>
                </a:rPr>
                <a:t>Read</a:t>
              </a:r>
            </a:p>
            <a:p>
              <a:pPr algn="r"/>
              <a:r>
                <a:rPr lang="en-US" sz="1100" dirty="0">
                  <a:solidFill>
                    <a:srgbClr val="FF6600"/>
                  </a:solidFill>
                  <a:latin typeface="Arial" charset="0"/>
                </a:rPr>
                <a:t>data 1</a:t>
              </a:r>
            </a:p>
          </p:txBody>
        </p:sp>
        <p:sp>
          <p:nvSpPr>
            <p:cNvPr id="87" name="Text Box 89"/>
            <p:cNvSpPr txBox="1">
              <a:spLocks noChangeArrowheads="1"/>
            </p:cNvSpPr>
            <p:nvPr/>
          </p:nvSpPr>
          <p:spPr bwMode="auto">
            <a:xfrm>
              <a:off x="3540125" y="4400550"/>
              <a:ext cx="848671" cy="272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b="1" dirty="0">
                  <a:solidFill>
                    <a:srgbClr val="FF6600"/>
                  </a:solidFill>
                  <a:latin typeface="Arial" charset="0"/>
                </a:rPr>
                <a:t>Registers</a:t>
              </a:r>
            </a:p>
          </p:txBody>
        </p:sp>
        <p:sp>
          <p:nvSpPr>
            <p:cNvPr id="88" name="Rectangle 90"/>
            <p:cNvSpPr>
              <a:spLocks noChangeArrowheads="1"/>
            </p:cNvSpPr>
            <p:nvPr/>
          </p:nvSpPr>
          <p:spPr bwMode="auto">
            <a:xfrm>
              <a:off x="2887662" y="3211513"/>
              <a:ext cx="1490663" cy="1727200"/>
            </a:xfrm>
            <a:prstGeom prst="rect">
              <a:avLst/>
            </a:prstGeom>
            <a:noFill/>
            <a:ln w="9525">
              <a:solidFill>
                <a:srgbClr val="FF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Line 91"/>
            <p:cNvSpPr>
              <a:spLocks noChangeShapeType="1"/>
            </p:cNvSpPr>
            <p:nvPr/>
          </p:nvSpPr>
          <p:spPr bwMode="auto">
            <a:xfrm>
              <a:off x="3624262" y="3017838"/>
              <a:ext cx="0" cy="173037"/>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Text Box 92"/>
            <p:cNvSpPr txBox="1">
              <a:spLocks noChangeArrowheads="1"/>
            </p:cNvSpPr>
            <p:nvPr/>
          </p:nvSpPr>
          <p:spPr bwMode="auto">
            <a:xfrm>
              <a:off x="3289300" y="2759075"/>
              <a:ext cx="785812" cy="2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0000FF"/>
                  </a:solidFill>
                  <a:latin typeface="Arial" charset="0"/>
                </a:rPr>
                <a:t>RegWrite</a:t>
              </a:r>
            </a:p>
          </p:txBody>
        </p:sp>
        <p:sp>
          <p:nvSpPr>
            <p:cNvPr id="92" name="Line 94"/>
            <p:cNvSpPr>
              <a:spLocks noChangeShapeType="1"/>
            </p:cNvSpPr>
            <p:nvPr/>
          </p:nvSpPr>
          <p:spPr bwMode="auto">
            <a:xfrm flipV="1">
              <a:off x="1965325" y="3811588"/>
              <a:ext cx="0" cy="258762"/>
            </a:xfrm>
            <a:prstGeom prst="line">
              <a:avLst/>
            </a:prstGeom>
            <a:noFill/>
            <a:ln w="9525">
              <a:solidFill>
                <a:srgbClr val="FF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AutoShape 95"/>
            <p:cNvSpPr>
              <a:spLocks noChangeArrowheads="1"/>
            </p:cNvSpPr>
            <p:nvPr/>
          </p:nvSpPr>
          <p:spPr bwMode="auto">
            <a:xfrm>
              <a:off x="1936750" y="3770313"/>
              <a:ext cx="82550" cy="87312"/>
            </a:xfrm>
            <a:prstGeom prst="octagon">
              <a:avLst>
                <a:gd name="adj" fmla="val 29287"/>
              </a:avLst>
            </a:prstGeom>
            <a:solidFill>
              <a:srgbClr val="FF6600"/>
            </a:solidFill>
            <a:ln w="9525">
              <a:solidFill>
                <a:srgbClr val="FF66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Line 96"/>
            <p:cNvSpPr>
              <a:spLocks noChangeShapeType="1"/>
            </p:cNvSpPr>
            <p:nvPr/>
          </p:nvSpPr>
          <p:spPr bwMode="auto">
            <a:xfrm>
              <a:off x="1965325" y="4070350"/>
              <a:ext cx="252412"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AutoShape 97"/>
            <p:cNvSpPr>
              <a:spLocks/>
            </p:cNvSpPr>
            <p:nvPr/>
          </p:nvSpPr>
          <p:spPr bwMode="auto">
            <a:xfrm rot="5400000">
              <a:off x="2824956" y="1205707"/>
              <a:ext cx="173037" cy="2933700"/>
            </a:xfrm>
            <a:prstGeom prst="leftBrace">
              <a:avLst>
                <a:gd name="adj1" fmla="val 141285"/>
                <a:gd name="adj2" fmla="val 50000"/>
              </a:avLst>
            </a:prstGeom>
            <a:noFill/>
            <a:ln w="25400">
              <a:solidFill>
                <a:srgbClr val="FF6600"/>
              </a:solidFill>
              <a:round/>
              <a:headEnd/>
              <a:tailEnd/>
            </a:ln>
            <a:effectLst/>
            <a:extLs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97" name="Text Box 99"/>
            <p:cNvSpPr txBox="1">
              <a:spLocks noChangeArrowheads="1"/>
            </p:cNvSpPr>
            <p:nvPr/>
          </p:nvSpPr>
          <p:spPr bwMode="auto">
            <a:xfrm>
              <a:off x="2649015" y="2156873"/>
              <a:ext cx="434432" cy="410654"/>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dirty="0">
                  <a:solidFill>
                    <a:srgbClr val="FF6600"/>
                  </a:solidFill>
                  <a:latin typeface="Trebuchet MS" charset="0"/>
                </a:rPr>
                <a:t>ID</a:t>
              </a:r>
            </a:p>
          </p:txBody>
        </p:sp>
      </p:grpSp>
      <p:grpSp>
        <p:nvGrpSpPr>
          <p:cNvPr id="109" name="Group 108"/>
          <p:cNvGrpSpPr/>
          <p:nvPr/>
        </p:nvGrpSpPr>
        <p:grpSpPr>
          <a:xfrm>
            <a:off x="-25400" y="2142586"/>
            <a:ext cx="1387475" cy="2257964"/>
            <a:chOff x="-25400" y="2142586"/>
            <a:chExt cx="1387475" cy="2257964"/>
          </a:xfrm>
        </p:grpSpPr>
        <p:sp>
          <p:nvSpPr>
            <p:cNvPr id="8" name="Rectangle 10"/>
            <p:cNvSpPr>
              <a:spLocks noChangeArrowheads="1"/>
            </p:cNvSpPr>
            <p:nvPr/>
          </p:nvSpPr>
          <p:spPr bwMode="auto">
            <a:xfrm>
              <a:off x="20637" y="3105150"/>
              <a:ext cx="1341438" cy="1295400"/>
            </a:xfrm>
            <a:prstGeom prst="rect">
              <a:avLst/>
            </a:prstGeom>
            <a:noFill/>
            <a:ln w="9525">
              <a:solidFill>
                <a:srgbClr val="1E1C1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AutoShape 98"/>
            <p:cNvSpPr>
              <a:spLocks/>
            </p:cNvSpPr>
            <p:nvPr/>
          </p:nvSpPr>
          <p:spPr bwMode="auto">
            <a:xfrm rot="5400000">
              <a:off x="604837" y="2001838"/>
              <a:ext cx="173037" cy="1341438"/>
            </a:xfrm>
            <a:prstGeom prst="leftBrace">
              <a:avLst>
                <a:gd name="adj1" fmla="val 64603"/>
                <a:gd name="adj2" fmla="val 50000"/>
              </a:avLst>
            </a:prstGeom>
            <a:noFill/>
            <a:ln w="25400">
              <a:solidFill>
                <a:schemeClr val="bg2">
                  <a:lumMod val="10000"/>
                </a:schemeClr>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98" name="Text Box 100"/>
            <p:cNvSpPr txBox="1">
              <a:spLocks noChangeArrowheads="1"/>
            </p:cNvSpPr>
            <p:nvPr/>
          </p:nvSpPr>
          <p:spPr bwMode="auto">
            <a:xfrm>
              <a:off x="-25400" y="2142586"/>
              <a:ext cx="1371600" cy="410654"/>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dirty="0">
                  <a:solidFill>
                    <a:schemeClr val="bg2">
                      <a:lumMod val="10000"/>
                    </a:schemeClr>
                  </a:solidFill>
                  <a:latin typeface="Trebuchet MS" charset="0"/>
                </a:rPr>
                <a:t>IF</a:t>
              </a:r>
            </a:p>
          </p:txBody>
        </p:sp>
      </p:grpSp>
      <p:grpSp>
        <p:nvGrpSpPr>
          <p:cNvPr id="111" name="Group 110"/>
          <p:cNvGrpSpPr/>
          <p:nvPr/>
        </p:nvGrpSpPr>
        <p:grpSpPr>
          <a:xfrm>
            <a:off x="4378325" y="2178713"/>
            <a:ext cx="1938469" cy="3445415"/>
            <a:chOff x="4378325" y="2163223"/>
            <a:chExt cx="1938469" cy="3445415"/>
          </a:xfrm>
        </p:grpSpPr>
        <p:sp>
          <p:nvSpPr>
            <p:cNvPr id="3" name="Line 5"/>
            <p:cNvSpPr>
              <a:spLocks noChangeShapeType="1"/>
            </p:cNvSpPr>
            <p:nvPr/>
          </p:nvSpPr>
          <p:spPr bwMode="auto">
            <a:xfrm>
              <a:off x="4714875" y="4659313"/>
              <a:ext cx="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Line 39"/>
            <p:cNvSpPr>
              <a:spLocks noChangeShapeType="1"/>
            </p:cNvSpPr>
            <p:nvPr/>
          </p:nvSpPr>
          <p:spPr bwMode="auto">
            <a:xfrm>
              <a:off x="4378325" y="3968750"/>
              <a:ext cx="587375" cy="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40"/>
            <p:cNvSpPr>
              <a:spLocks noChangeShapeType="1"/>
            </p:cNvSpPr>
            <p:nvPr/>
          </p:nvSpPr>
          <p:spPr bwMode="auto">
            <a:xfrm flipV="1">
              <a:off x="6307137" y="4486275"/>
              <a:ext cx="0" cy="863600"/>
            </a:xfrm>
            <a:prstGeom prst="line">
              <a:avLst/>
            </a:prstGeom>
            <a:noFill/>
            <a:ln w="2857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Line 41"/>
            <p:cNvSpPr>
              <a:spLocks noChangeShapeType="1"/>
            </p:cNvSpPr>
            <p:nvPr/>
          </p:nvSpPr>
          <p:spPr bwMode="auto">
            <a:xfrm flipH="1">
              <a:off x="4546600" y="5349875"/>
              <a:ext cx="1760537" cy="0"/>
            </a:xfrm>
            <a:prstGeom prst="line">
              <a:avLst/>
            </a:prstGeom>
            <a:noFill/>
            <a:ln w="2857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46"/>
            <p:cNvSpPr>
              <a:spLocks noChangeShapeType="1"/>
            </p:cNvSpPr>
            <p:nvPr/>
          </p:nvSpPr>
          <p:spPr bwMode="auto">
            <a:xfrm>
              <a:off x="4378325" y="3449638"/>
              <a:ext cx="1090612" cy="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47"/>
            <p:cNvSpPr>
              <a:spLocks noChangeShapeType="1"/>
            </p:cNvSpPr>
            <p:nvPr/>
          </p:nvSpPr>
          <p:spPr bwMode="auto">
            <a:xfrm>
              <a:off x="4714875" y="4659313"/>
              <a:ext cx="250825" cy="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48"/>
            <p:cNvSpPr>
              <a:spLocks noChangeShapeType="1"/>
            </p:cNvSpPr>
            <p:nvPr/>
          </p:nvSpPr>
          <p:spPr bwMode="auto">
            <a:xfrm>
              <a:off x="4714875" y="4659313"/>
              <a:ext cx="0" cy="949325"/>
            </a:xfrm>
            <a:prstGeom prst="line">
              <a:avLst/>
            </a:prstGeom>
            <a:noFill/>
            <a:ln w="2857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49"/>
            <p:cNvSpPr>
              <a:spLocks noChangeShapeType="1"/>
            </p:cNvSpPr>
            <p:nvPr/>
          </p:nvSpPr>
          <p:spPr bwMode="auto">
            <a:xfrm flipH="1">
              <a:off x="4378325" y="5608638"/>
              <a:ext cx="336550" cy="0"/>
            </a:xfrm>
            <a:prstGeom prst="line">
              <a:avLst/>
            </a:prstGeom>
            <a:noFill/>
            <a:ln w="2857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Text Box 50"/>
            <p:cNvSpPr txBox="1">
              <a:spLocks noChangeArrowheads="1"/>
            </p:cNvSpPr>
            <p:nvPr/>
          </p:nvSpPr>
          <p:spPr bwMode="auto">
            <a:xfrm>
              <a:off x="4965700" y="3808413"/>
              <a:ext cx="336086" cy="10169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008000"/>
                  </a:solidFill>
                  <a:latin typeface="Arial" charset="0"/>
                </a:rPr>
                <a:t>0</a:t>
              </a:r>
            </a:p>
            <a:p>
              <a:pPr>
                <a:spcBef>
                  <a:spcPct val="30000"/>
                </a:spcBef>
              </a:pPr>
              <a:r>
                <a:rPr lang="en-US" sz="1100" b="1">
                  <a:solidFill>
                    <a:srgbClr val="008000"/>
                  </a:solidFill>
                  <a:latin typeface="Arial" charset="0"/>
                </a:rPr>
                <a:t>M</a:t>
              </a:r>
            </a:p>
            <a:p>
              <a:pPr>
                <a:lnSpc>
                  <a:spcPct val="90000"/>
                </a:lnSpc>
              </a:pPr>
              <a:r>
                <a:rPr lang="en-US" sz="1100" b="1">
                  <a:solidFill>
                    <a:srgbClr val="008000"/>
                  </a:solidFill>
                  <a:latin typeface="Arial" charset="0"/>
                </a:rPr>
                <a:t>u</a:t>
              </a:r>
            </a:p>
            <a:p>
              <a:pPr>
                <a:lnSpc>
                  <a:spcPct val="90000"/>
                </a:lnSpc>
              </a:pPr>
              <a:r>
                <a:rPr lang="en-US" sz="1100" b="1">
                  <a:solidFill>
                    <a:srgbClr val="008000"/>
                  </a:solidFill>
                  <a:latin typeface="Arial" charset="0"/>
                </a:rPr>
                <a:t>x</a:t>
              </a:r>
            </a:p>
            <a:p>
              <a:pPr>
                <a:spcBef>
                  <a:spcPct val="30000"/>
                </a:spcBef>
              </a:pPr>
              <a:r>
                <a:rPr lang="en-US" sz="1100">
                  <a:solidFill>
                    <a:srgbClr val="008000"/>
                  </a:solidFill>
                  <a:latin typeface="Arial" charset="0"/>
                </a:rPr>
                <a:t>1</a:t>
              </a:r>
            </a:p>
          </p:txBody>
        </p:sp>
        <p:sp>
          <p:nvSpPr>
            <p:cNvPr id="49" name="AutoShape 51"/>
            <p:cNvSpPr>
              <a:spLocks noChangeArrowheads="1"/>
            </p:cNvSpPr>
            <p:nvPr/>
          </p:nvSpPr>
          <p:spPr bwMode="auto">
            <a:xfrm>
              <a:off x="4978400" y="3795713"/>
              <a:ext cx="250825" cy="1036637"/>
            </a:xfrm>
            <a:prstGeom prst="roundRect">
              <a:avLst>
                <a:gd name="adj" fmla="val 50000"/>
              </a:avLst>
            </a:prstGeom>
            <a:noFill/>
            <a:ln w="9525">
              <a:solidFill>
                <a:srgbClr val="008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52"/>
            <p:cNvSpPr>
              <a:spLocks noChangeShapeType="1"/>
            </p:cNvSpPr>
            <p:nvPr/>
          </p:nvSpPr>
          <p:spPr bwMode="auto">
            <a:xfrm>
              <a:off x="5108575" y="4832350"/>
              <a:ext cx="0" cy="173038"/>
            </a:xfrm>
            <a:prstGeom prst="line">
              <a:avLst/>
            </a:prstGeom>
            <a:noFill/>
            <a:ln w="9525">
              <a:solidFill>
                <a:srgbClr val="33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Text Box 53"/>
            <p:cNvSpPr txBox="1">
              <a:spLocks noChangeArrowheads="1"/>
            </p:cNvSpPr>
            <p:nvPr/>
          </p:nvSpPr>
          <p:spPr bwMode="auto">
            <a:xfrm>
              <a:off x="4797425" y="5005388"/>
              <a:ext cx="704588" cy="272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err="1">
                  <a:solidFill>
                    <a:srgbClr val="0000FF"/>
                  </a:solidFill>
                  <a:latin typeface="Arial" charset="0"/>
                </a:rPr>
                <a:t>ALUSrc</a:t>
              </a:r>
              <a:endParaRPr lang="en-US" sz="1100" dirty="0">
                <a:solidFill>
                  <a:srgbClr val="0000FF"/>
                </a:solidFill>
                <a:latin typeface="Arial" charset="0"/>
              </a:endParaRPr>
            </a:p>
          </p:txBody>
        </p:sp>
        <p:sp>
          <p:nvSpPr>
            <p:cNvPr id="52" name="Line 54"/>
            <p:cNvSpPr>
              <a:spLocks noChangeShapeType="1"/>
            </p:cNvSpPr>
            <p:nvPr/>
          </p:nvSpPr>
          <p:spPr bwMode="auto">
            <a:xfrm>
              <a:off x="5468937" y="3190875"/>
              <a:ext cx="0" cy="519113"/>
            </a:xfrm>
            <a:prstGeom prst="line">
              <a:avLst/>
            </a:prstGeom>
            <a:noFill/>
            <a:ln w="952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3" name="Line 55"/>
            <p:cNvSpPr>
              <a:spLocks noChangeShapeType="1"/>
            </p:cNvSpPr>
            <p:nvPr/>
          </p:nvSpPr>
          <p:spPr bwMode="auto">
            <a:xfrm>
              <a:off x="5468937" y="4054475"/>
              <a:ext cx="0" cy="519113"/>
            </a:xfrm>
            <a:prstGeom prst="line">
              <a:avLst/>
            </a:prstGeom>
            <a:noFill/>
            <a:ln w="952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4" name="Line 56"/>
            <p:cNvSpPr>
              <a:spLocks noChangeShapeType="1"/>
            </p:cNvSpPr>
            <p:nvPr/>
          </p:nvSpPr>
          <p:spPr bwMode="auto">
            <a:xfrm>
              <a:off x="5468937" y="3709988"/>
              <a:ext cx="250825" cy="171450"/>
            </a:xfrm>
            <a:prstGeom prst="line">
              <a:avLst/>
            </a:prstGeom>
            <a:noFill/>
            <a:ln w="952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5" name="Line 57"/>
            <p:cNvSpPr>
              <a:spLocks noChangeShapeType="1"/>
            </p:cNvSpPr>
            <p:nvPr/>
          </p:nvSpPr>
          <p:spPr bwMode="auto">
            <a:xfrm flipV="1">
              <a:off x="5468937" y="3881438"/>
              <a:ext cx="250825" cy="173037"/>
            </a:xfrm>
            <a:prstGeom prst="line">
              <a:avLst/>
            </a:prstGeom>
            <a:noFill/>
            <a:ln w="952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6" name="Line 58"/>
            <p:cNvSpPr>
              <a:spLocks noChangeShapeType="1"/>
            </p:cNvSpPr>
            <p:nvPr/>
          </p:nvSpPr>
          <p:spPr bwMode="auto">
            <a:xfrm>
              <a:off x="5468937" y="3190875"/>
              <a:ext cx="838200" cy="431800"/>
            </a:xfrm>
            <a:prstGeom prst="line">
              <a:avLst/>
            </a:prstGeom>
            <a:noFill/>
            <a:ln w="952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7" name="Line 59"/>
            <p:cNvSpPr>
              <a:spLocks noChangeShapeType="1"/>
            </p:cNvSpPr>
            <p:nvPr/>
          </p:nvSpPr>
          <p:spPr bwMode="auto">
            <a:xfrm>
              <a:off x="6307137" y="3622675"/>
              <a:ext cx="0" cy="519113"/>
            </a:xfrm>
            <a:prstGeom prst="line">
              <a:avLst/>
            </a:prstGeom>
            <a:noFill/>
            <a:ln w="952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8" name="Line 60"/>
            <p:cNvSpPr>
              <a:spLocks noChangeShapeType="1"/>
            </p:cNvSpPr>
            <p:nvPr/>
          </p:nvSpPr>
          <p:spPr bwMode="auto">
            <a:xfrm flipV="1">
              <a:off x="5468937" y="4141788"/>
              <a:ext cx="838200" cy="431800"/>
            </a:xfrm>
            <a:prstGeom prst="line">
              <a:avLst/>
            </a:prstGeom>
            <a:noFill/>
            <a:ln w="952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59" name="Text Box 61"/>
            <p:cNvSpPr txBox="1">
              <a:spLocks noChangeArrowheads="1"/>
            </p:cNvSpPr>
            <p:nvPr/>
          </p:nvSpPr>
          <p:spPr bwMode="auto">
            <a:xfrm>
              <a:off x="5716587" y="3881438"/>
              <a:ext cx="600075" cy="2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008000"/>
                  </a:solidFill>
                  <a:latin typeface="Arial" charset="0"/>
                </a:rPr>
                <a:t>Result</a:t>
              </a:r>
            </a:p>
          </p:txBody>
        </p:sp>
        <p:sp>
          <p:nvSpPr>
            <p:cNvPr id="60" name="Text Box 62"/>
            <p:cNvSpPr txBox="1">
              <a:spLocks noChangeArrowheads="1"/>
            </p:cNvSpPr>
            <p:nvPr/>
          </p:nvSpPr>
          <p:spPr bwMode="auto">
            <a:xfrm>
              <a:off x="5797047" y="3622675"/>
              <a:ext cx="495803" cy="272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008000"/>
                  </a:solidFill>
                  <a:latin typeface="Arial" charset="0"/>
                </a:rPr>
                <a:t>Zero</a:t>
              </a:r>
            </a:p>
          </p:txBody>
        </p:sp>
        <p:sp>
          <p:nvSpPr>
            <p:cNvPr id="61" name="Text Box 63"/>
            <p:cNvSpPr txBox="1">
              <a:spLocks noChangeArrowheads="1"/>
            </p:cNvSpPr>
            <p:nvPr/>
          </p:nvSpPr>
          <p:spPr bwMode="auto">
            <a:xfrm>
              <a:off x="5468937" y="3449638"/>
              <a:ext cx="508490" cy="272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b="1">
                  <a:solidFill>
                    <a:srgbClr val="008000"/>
                  </a:solidFill>
                  <a:latin typeface="Arial" charset="0"/>
                </a:rPr>
                <a:t>ALU</a:t>
              </a:r>
            </a:p>
          </p:txBody>
        </p:sp>
        <p:sp>
          <p:nvSpPr>
            <p:cNvPr id="62" name="Line 64"/>
            <p:cNvSpPr>
              <a:spLocks noChangeShapeType="1"/>
            </p:cNvSpPr>
            <p:nvPr/>
          </p:nvSpPr>
          <p:spPr bwMode="auto">
            <a:xfrm>
              <a:off x="5972175" y="4313238"/>
              <a:ext cx="0" cy="173037"/>
            </a:xfrm>
            <a:prstGeom prst="line">
              <a:avLst/>
            </a:prstGeom>
            <a:noFill/>
            <a:ln w="9525">
              <a:solidFill>
                <a:srgbClr val="33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Text Box 65"/>
            <p:cNvSpPr txBox="1">
              <a:spLocks noChangeArrowheads="1"/>
            </p:cNvSpPr>
            <p:nvPr/>
          </p:nvSpPr>
          <p:spPr bwMode="auto">
            <a:xfrm>
              <a:off x="5635625" y="4486275"/>
              <a:ext cx="681169" cy="272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err="1">
                  <a:solidFill>
                    <a:srgbClr val="0000FF"/>
                  </a:solidFill>
                  <a:latin typeface="Arial" charset="0"/>
                </a:rPr>
                <a:t>ALUOp</a:t>
              </a:r>
              <a:endParaRPr lang="en-US" sz="1100" dirty="0">
                <a:solidFill>
                  <a:srgbClr val="0000FF"/>
                </a:solidFill>
                <a:latin typeface="Arial" charset="0"/>
              </a:endParaRPr>
            </a:p>
          </p:txBody>
        </p:sp>
        <p:sp>
          <p:nvSpPr>
            <p:cNvPr id="91" name="Line 93"/>
            <p:cNvSpPr>
              <a:spLocks noChangeShapeType="1"/>
            </p:cNvSpPr>
            <p:nvPr/>
          </p:nvSpPr>
          <p:spPr bwMode="auto">
            <a:xfrm>
              <a:off x="5216525" y="4313238"/>
              <a:ext cx="252412" cy="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AutoShape 101"/>
            <p:cNvSpPr>
              <a:spLocks/>
            </p:cNvSpPr>
            <p:nvPr/>
          </p:nvSpPr>
          <p:spPr bwMode="auto">
            <a:xfrm rot="5400000">
              <a:off x="5298281" y="1770856"/>
              <a:ext cx="173038" cy="1844675"/>
            </a:xfrm>
            <a:prstGeom prst="leftBrace">
              <a:avLst>
                <a:gd name="adj1" fmla="val 88838"/>
                <a:gd name="adj2" fmla="val 50000"/>
              </a:avLst>
            </a:prstGeom>
            <a:noFill/>
            <a:ln w="25400">
              <a:solidFill>
                <a:srgbClr val="008000"/>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anchor="ctr"/>
            <a:lstStyle/>
            <a:p>
              <a:endParaRPr lang="en-US"/>
            </a:p>
          </p:txBody>
        </p:sp>
        <p:sp>
          <p:nvSpPr>
            <p:cNvPr id="100" name="Text Box 102"/>
            <p:cNvSpPr txBox="1">
              <a:spLocks noChangeArrowheads="1"/>
            </p:cNvSpPr>
            <p:nvPr/>
          </p:nvSpPr>
          <p:spPr bwMode="auto">
            <a:xfrm>
              <a:off x="5070776" y="2163223"/>
              <a:ext cx="623286" cy="410654"/>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dirty="0">
                  <a:solidFill>
                    <a:srgbClr val="008000"/>
                  </a:solidFill>
                  <a:latin typeface="Trebuchet MS" charset="0"/>
                </a:rPr>
                <a:t>EXE</a:t>
              </a:r>
            </a:p>
          </p:txBody>
        </p:sp>
      </p:grpSp>
      <p:grpSp>
        <p:nvGrpSpPr>
          <p:cNvPr id="112" name="Group 111"/>
          <p:cNvGrpSpPr/>
          <p:nvPr/>
        </p:nvGrpSpPr>
        <p:grpSpPr>
          <a:xfrm>
            <a:off x="6307137" y="2606675"/>
            <a:ext cx="2297113" cy="2743200"/>
            <a:chOff x="6307137" y="2606675"/>
            <a:chExt cx="2297113" cy="2743200"/>
          </a:xfrm>
        </p:grpSpPr>
        <p:sp>
          <p:nvSpPr>
            <p:cNvPr id="9" name="Line 11"/>
            <p:cNvSpPr>
              <a:spLocks noChangeShapeType="1"/>
            </p:cNvSpPr>
            <p:nvPr/>
          </p:nvSpPr>
          <p:spPr bwMode="auto">
            <a:xfrm>
              <a:off x="8067675" y="3622675"/>
              <a:ext cx="419100" cy="0"/>
            </a:xfrm>
            <a:prstGeom prst="line">
              <a:avLst/>
            </a:prstGeom>
            <a:noFill/>
            <a:ln w="2857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10" name="Line 12"/>
            <p:cNvSpPr>
              <a:spLocks noChangeShapeType="1"/>
            </p:cNvSpPr>
            <p:nvPr/>
          </p:nvSpPr>
          <p:spPr bwMode="auto">
            <a:xfrm>
              <a:off x="6307137" y="4054475"/>
              <a:ext cx="503238" cy="0"/>
            </a:xfrm>
            <a:prstGeom prst="line">
              <a:avLst/>
            </a:prstGeom>
            <a:noFill/>
            <a:ln w="2857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11" name="Line 13"/>
            <p:cNvSpPr>
              <a:spLocks noChangeShapeType="1"/>
            </p:cNvSpPr>
            <p:nvPr/>
          </p:nvSpPr>
          <p:spPr bwMode="auto">
            <a:xfrm>
              <a:off x="6473825" y="3622675"/>
              <a:ext cx="336550" cy="0"/>
            </a:xfrm>
            <a:prstGeom prst="line">
              <a:avLst/>
            </a:prstGeom>
            <a:noFill/>
            <a:ln w="2857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12" name="Line 14"/>
            <p:cNvSpPr>
              <a:spLocks noChangeShapeType="1"/>
            </p:cNvSpPr>
            <p:nvPr/>
          </p:nvSpPr>
          <p:spPr bwMode="auto">
            <a:xfrm>
              <a:off x="8234362" y="4313238"/>
              <a:ext cx="252413" cy="0"/>
            </a:xfrm>
            <a:prstGeom prst="line">
              <a:avLst/>
            </a:prstGeom>
            <a:noFill/>
            <a:ln w="2857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13" name="Line 15"/>
            <p:cNvSpPr>
              <a:spLocks noChangeShapeType="1"/>
            </p:cNvSpPr>
            <p:nvPr/>
          </p:nvSpPr>
          <p:spPr bwMode="auto">
            <a:xfrm>
              <a:off x="6473825" y="3622675"/>
              <a:ext cx="0" cy="1727200"/>
            </a:xfrm>
            <a:prstGeom prst="line">
              <a:avLst/>
            </a:prstGeom>
            <a:noFill/>
            <a:ln w="2857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14" name="Line 16"/>
            <p:cNvSpPr>
              <a:spLocks noChangeShapeType="1"/>
            </p:cNvSpPr>
            <p:nvPr/>
          </p:nvSpPr>
          <p:spPr bwMode="auto">
            <a:xfrm>
              <a:off x="6473825" y="5349875"/>
              <a:ext cx="1760537" cy="0"/>
            </a:xfrm>
            <a:prstGeom prst="line">
              <a:avLst/>
            </a:prstGeom>
            <a:noFill/>
            <a:ln w="2857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15" name="Line 17"/>
            <p:cNvSpPr>
              <a:spLocks noChangeShapeType="1"/>
            </p:cNvSpPr>
            <p:nvPr/>
          </p:nvSpPr>
          <p:spPr bwMode="auto">
            <a:xfrm flipV="1">
              <a:off x="8234362" y="4313238"/>
              <a:ext cx="0" cy="1036637"/>
            </a:xfrm>
            <a:prstGeom prst="line">
              <a:avLst/>
            </a:prstGeom>
            <a:noFill/>
            <a:ln w="2857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16" name="AutoShape 18"/>
            <p:cNvSpPr>
              <a:spLocks noChangeArrowheads="1"/>
            </p:cNvSpPr>
            <p:nvPr/>
          </p:nvSpPr>
          <p:spPr bwMode="auto">
            <a:xfrm>
              <a:off x="6427787" y="4011613"/>
              <a:ext cx="84138" cy="85725"/>
            </a:xfrm>
            <a:prstGeom prst="octagon">
              <a:avLst>
                <a:gd name="adj" fmla="val 29287"/>
              </a:avLst>
            </a:prstGeom>
            <a:solidFill>
              <a:srgbClr val="660066"/>
            </a:solidFill>
            <a:ln w="9525">
              <a:solidFill>
                <a:srgbClr val="660066"/>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22" name="Text Box 24"/>
            <p:cNvSpPr txBox="1">
              <a:spLocks noChangeArrowheads="1"/>
            </p:cNvSpPr>
            <p:nvPr/>
          </p:nvSpPr>
          <p:spPr bwMode="auto">
            <a:xfrm>
              <a:off x="6810375" y="3449638"/>
              <a:ext cx="707607"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19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660066"/>
                  </a:solidFill>
                  <a:latin typeface="Arial" charset="0"/>
                </a:rPr>
                <a:t>Read</a:t>
              </a:r>
            </a:p>
            <a:p>
              <a:r>
                <a:rPr lang="en-US" sz="1100">
                  <a:solidFill>
                    <a:srgbClr val="660066"/>
                  </a:solidFill>
                  <a:latin typeface="Arial" charset="0"/>
                </a:rPr>
                <a:t>address</a:t>
              </a:r>
            </a:p>
          </p:txBody>
        </p:sp>
        <p:sp>
          <p:nvSpPr>
            <p:cNvPr id="23" name="Text Box 25"/>
            <p:cNvSpPr txBox="1">
              <a:spLocks noChangeArrowheads="1"/>
            </p:cNvSpPr>
            <p:nvPr/>
          </p:nvSpPr>
          <p:spPr bwMode="auto">
            <a:xfrm>
              <a:off x="6810375" y="3881438"/>
              <a:ext cx="720431"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19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660066"/>
                  </a:solidFill>
                  <a:latin typeface="Arial" charset="0"/>
                </a:rPr>
                <a:t>Write</a:t>
              </a:r>
            </a:p>
            <a:p>
              <a:r>
                <a:rPr lang="en-US" sz="1100">
                  <a:solidFill>
                    <a:srgbClr val="660066"/>
                  </a:solidFill>
                  <a:latin typeface="Arial" charset="0"/>
                </a:rPr>
                <a:t>address</a:t>
              </a:r>
            </a:p>
          </p:txBody>
        </p:sp>
        <p:sp>
          <p:nvSpPr>
            <p:cNvPr id="24" name="Text Box 26"/>
            <p:cNvSpPr txBox="1">
              <a:spLocks noChangeArrowheads="1"/>
            </p:cNvSpPr>
            <p:nvPr/>
          </p:nvSpPr>
          <p:spPr bwMode="auto">
            <a:xfrm>
              <a:off x="6810375" y="4313238"/>
              <a:ext cx="545133"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19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a:solidFill>
                    <a:srgbClr val="660066"/>
                  </a:solidFill>
                  <a:latin typeface="Arial" charset="0"/>
                </a:rPr>
                <a:t>Write</a:t>
              </a:r>
            </a:p>
            <a:p>
              <a:r>
                <a:rPr lang="en-US" sz="1100" dirty="0">
                  <a:solidFill>
                    <a:srgbClr val="660066"/>
                  </a:solidFill>
                  <a:latin typeface="Arial" charset="0"/>
                </a:rPr>
                <a:t>data</a:t>
              </a:r>
            </a:p>
          </p:txBody>
        </p:sp>
        <p:sp>
          <p:nvSpPr>
            <p:cNvPr id="25" name="Text Box 27"/>
            <p:cNvSpPr txBox="1">
              <a:spLocks noChangeArrowheads="1"/>
            </p:cNvSpPr>
            <p:nvPr/>
          </p:nvSpPr>
          <p:spPr bwMode="auto">
            <a:xfrm>
              <a:off x="7306494" y="4227513"/>
              <a:ext cx="757187"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19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100" b="1">
                  <a:solidFill>
                    <a:srgbClr val="660066"/>
                  </a:solidFill>
                  <a:latin typeface="Arial" charset="0"/>
                </a:rPr>
                <a:t>Data</a:t>
              </a:r>
            </a:p>
            <a:p>
              <a:pPr algn="ctr"/>
              <a:r>
                <a:rPr lang="en-US" sz="1100" b="1">
                  <a:solidFill>
                    <a:srgbClr val="660066"/>
                  </a:solidFill>
                  <a:latin typeface="Arial" charset="0"/>
                </a:rPr>
                <a:t>memory</a:t>
              </a:r>
            </a:p>
          </p:txBody>
        </p:sp>
        <p:sp>
          <p:nvSpPr>
            <p:cNvPr id="26" name="Text Box 28"/>
            <p:cNvSpPr txBox="1">
              <a:spLocks noChangeArrowheads="1"/>
            </p:cNvSpPr>
            <p:nvPr/>
          </p:nvSpPr>
          <p:spPr bwMode="auto">
            <a:xfrm>
              <a:off x="7553411" y="3449638"/>
              <a:ext cx="544426" cy="44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19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100">
                  <a:solidFill>
                    <a:srgbClr val="660066"/>
                  </a:solidFill>
                  <a:latin typeface="Arial" charset="0"/>
                </a:rPr>
                <a:t>Read</a:t>
              </a:r>
            </a:p>
            <a:p>
              <a:pPr algn="r"/>
              <a:r>
                <a:rPr lang="en-US" sz="1100">
                  <a:solidFill>
                    <a:srgbClr val="660066"/>
                  </a:solidFill>
                  <a:latin typeface="Arial" charset="0"/>
                </a:rPr>
                <a:t>data</a:t>
              </a:r>
            </a:p>
          </p:txBody>
        </p:sp>
        <p:sp>
          <p:nvSpPr>
            <p:cNvPr id="27" name="Rectangle 29"/>
            <p:cNvSpPr>
              <a:spLocks noChangeArrowheads="1"/>
            </p:cNvSpPr>
            <p:nvPr/>
          </p:nvSpPr>
          <p:spPr bwMode="auto">
            <a:xfrm>
              <a:off x="6810375" y="3449638"/>
              <a:ext cx="1257300" cy="1295400"/>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28" name="Line 30"/>
            <p:cNvSpPr>
              <a:spLocks noChangeShapeType="1"/>
            </p:cNvSpPr>
            <p:nvPr/>
          </p:nvSpPr>
          <p:spPr bwMode="auto">
            <a:xfrm>
              <a:off x="7396162" y="3278188"/>
              <a:ext cx="0" cy="171450"/>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29" name="Text Box 31"/>
            <p:cNvSpPr txBox="1">
              <a:spLocks noChangeArrowheads="1"/>
            </p:cNvSpPr>
            <p:nvPr/>
          </p:nvSpPr>
          <p:spPr bwMode="auto">
            <a:xfrm>
              <a:off x="6977062" y="3017838"/>
              <a:ext cx="838200" cy="2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err="1">
                  <a:solidFill>
                    <a:srgbClr val="0000FF"/>
                  </a:solidFill>
                  <a:latin typeface="Arial" charset="0"/>
                </a:rPr>
                <a:t>MemWrite</a:t>
              </a:r>
              <a:endParaRPr lang="en-US" sz="1100" dirty="0">
                <a:solidFill>
                  <a:srgbClr val="0000FF"/>
                </a:solidFill>
                <a:latin typeface="Arial" charset="0"/>
              </a:endParaRPr>
            </a:p>
          </p:txBody>
        </p:sp>
        <p:sp>
          <p:nvSpPr>
            <p:cNvPr id="30" name="Line 32"/>
            <p:cNvSpPr>
              <a:spLocks noChangeShapeType="1"/>
            </p:cNvSpPr>
            <p:nvPr/>
          </p:nvSpPr>
          <p:spPr bwMode="auto">
            <a:xfrm>
              <a:off x="7396162" y="4745038"/>
              <a:ext cx="0" cy="223837"/>
            </a:xfrm>
            <a:prstGeom prst="line">
              <a:avLst/>
            </a:prstGeom>
            <a:noFill/>
            <a:ln w="9525">
              <a:solidFill>
                <a:srgbClr val="001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31" name="Text Box 33"/>
            <p:cNvSpPr txBox="1">
              <a:spLocks noChangeArrowheads="1"/>
            </p:cNvSpPr>
            <p:nvPr/>
          </p:nvSpPr>
          <p:spPr bwMode="auto">
            <a:xfrm>
              <a:off x="6977062" y="4918075"/>
              <a:ext cx="856454" cy="272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dirty="0" err="1">
                  <a:solidFill>
                    <a:srgbClr val="0000FF"/>
                  </a:solidFill>
                  <a:latin typeface="Arial" charset="0"/>
                </a:rPr>
                <a:t>MemRead</a:t>
              </a:r>
              <a:endParaRPr lang="en-US" sz="1100" dirty="0">
                <a:solidFill>
                  <a:srgbClr val="0000FF"/>
                </a:solidFill>
                <a:latin typeface="Arial" charset="0"/>
              </a:endParaRPr>
            </a:p>
          </p:txBody>
        </p:sp>
        <p:sp>
          <p:nvSpPr>
            <p:cNvPr id="35" name="Line 37"/>
            <p:cNvSpPr>
              <a:spLocks noChangeShapeType="1"/>
            </p:cNvSpPr>
            <p:nvPr/>
          </p:nvSpPr>
          <p:spPr bwMode="auto">
            <a:xfrm>
              <a:off x="8604250" y="3278188"/>
              <a:ext cx="0" cy="171450"/>
            </a:xfrm>
            <a:prstGeom prst="line">
              <a:avLst/>
            </a:prstGeom>
            <a:noFill/>
            <a:ln w="9525">
              <a:solidFill>
                <a:srgbClr val="3333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40" name="Line 42"/>
            <p:cNvSpPr>
              <a:spLocks noChangeShapeType="1"/>
            </p:cNvSpPr>
            <p:nvPr/>
          </p:nvSpPr>
          <p:spPr bwMode="auto">
            <a:xfrm>
              <a:off x="6307137" y="4486275"/>
              <a:ext cx="503238" cy="0"/>
            </a:xfrm>
            <a:prstGeom prst="line">
              <a:avLst/>
            </a:prstGeom>
            <a:noFill/>
            <a:ln w="2857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660066"/>
                </a:solidFill>
              </a:endParaRPr>
            </a:p>
          </p:txBody>
        </p:sp>
        <p:sp>
          <p:nvSpPr>
            <p:cNvPr id="101" name="AutoShape 103"/>
            <p:cNvSpPr>
              <a:spLocks/>
            </p:cNvSpPr>
            <p:nvPr/>
          </p:nvSpPr>
          <p:spPr bwMode="auto">
            <a:xfrm rot="5400000">
              <a:off x="7181056" y="1770856"/>
              <a:ext cx="173038" cy="1844675"/>
            </a:xfrm>
            <a:prstGeom prst="leftBrace">
              <a:avLst>
                <a:gd name="adj1" fmla="val 88838"/>
                <a:gd name="adj2" fmla="val 50000"/>
              </a:avLst>
            </a:prstGeom>
            <a:noFill/>
            <a:ln w="25400">
              <a:solidFill>
                <a:srgbClr val="660066"/>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rot="10800000" vert="eaVert" wrap="none" anchor="ctr"/>
            <a:lstStyle/>
            <a:p>
              <a:pPr algn="ctr"/>
              <a:endParaRPr lang="en-US">
                <a:solidFill>
                  <a:srgbClr val="660066"/>
                </a:solidFill>
              </a:endParaRPr>
            </a:p>
          </p:txBody>
        </p:sp>
      </p:grpSp>
      <p:sp>
        <p:nvSpPr>
          <p:cNvPr id="102" name="Text Box 104"/>
          <p:cNvSpPr txBox="1">
            <a:spLocks noChangeArrowheads="1"/>
          </p:cNvSpPr>
          <p:nvPr/>
        </p:nvSpPr>
        <p:spPr bwMode="auto">
          <a:xfrm>
            <a:off x="6906630" y="2163223"/>
            <a:ext cx="718715" cy="410654"/>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dirty="0">
                <a:solidFill>
                  <a:srgbClr val="660066"/>
                </a:solidFill>
                <a:latin typeface="Trebuchet MS" charset="0"/>
              </a:rPr>
              <a:t>MEM</a:t>
            </a:r>
          </a:p>
        </p:txBody>
      </p:sp>
      <p:grpSp>
        <p:nvGrpSpPr>
          <p:cNvPr id="113" name="Group 112"/>
          <p:cNvGrpSpPr/>
          <p:nvPr/>
        </p:nvGrpSpPr>
        <p:grpSpPr>
          <a:xfrm>
            <a:off x="2643187" y="2149475"/>
            <a:ext cx="6440488" cy="4064000"/>
            <a:chOff x="2643187" y="2149475"/>
            <a:chExt cx="6440488" cy="4064000"/>
          </a:xfrm>
        </p:grpSpPr>
        <p:sp>
          <p:nvSpPr>
            <p:cNvPr id="18" name="Line 20"/>
            <p:cNvSpPr>
              <a:spLocks noChangeShapeType="1"/>
            </p:cNvSpPr>
            <p:nvPr/>
          </p:nvSpPr>
          <p:spPr bwMode="auto">
            <a:xfrm>
              <a:off x="9012237" y="3968750"/>
              <a:ext cx="0" cy="2244725"/>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21"/>
            <p:cNvSpPr>
              <a:spLocks noChangeShapeType="1"/>
            </p:cNvSpPr>
            <p:nvPr/>
          </p:nvSpPr>
          <p:spPr bwMode="auto">
            <a:xfrm flipH="1">
              <a:off x="2643187" y="6213475"/>
              <a:ext cx="6369050" cy="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22"/>
            <p:cNvSpPr>
              <a:spLocks noChangeShapeType="1"/>
            </p:cNvSpPr>
            <p:nvPr/>
          </p:nvSpPr>
          <p:spPr bwMode="auto">
            <a:xfrm flipV="1">
              <a:off x="2643187" y="4659313"/>
              <a:ext cx="0" cy="1554162"/>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Text Box 34"/>
            <p:cNvSpPr txBox="1">
              <a:spLocks noChangeArrowheads="1"/>
            </p:cNvSpPr>
            <p:nvPr/>
          </p:nvSpPr>
          <p:spPr bwMode="auto">
            <a:xfrm>
              <a:off x="8486775" y="3462338"/>
              <a:ext cx="319087" cy="1009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FF0000"/>
                  </a:solidFill>
                  <a:latin typeface="Arial" charset="0"/>
                </a:rPr>
                <a:t>1</a:t>
              </a:r>
            </a:p>
            <a:p>
              <a:pPr>
                <a:spcBef>
                  <a:spcPct val="30000"/>
                </a:spcBef>
              </a:pPr>
              <a:r>
                <a:rPr lang="en-US" sz="1100" b="1">
                  <a:solidFill>
                    <a:srgbClr val="FF0000"/>
                  </a:solidFill>
                  <a:latin typeface="Arial" charset="0"/>
                </a:rPr>
                <a:t>M</a:t>
              </a:r>
            </a:p>
            <a:p>
              <a:pPr>
                <a:lnSpc>
                  <a:spcPct val="90000"/>
                </a:lnSpc>
              </a:pPr>
              <a:r>
                <a:rPr lang="en-US" sz="1100" b="1">
                  <a:solidFill>
                    <a:srgbClr val="FF0000"/>
                  </a:solidFill>
                  <a:latin typeface="Arial" charset="0"/>
                </a:rPr>
                <a:t>u</a:t>
              </a:r>
            </a:p>
            <a:p>
              <a:pPr>
                <a:lnSpc>
                  <a:spcPct val="90000"/>
                </a:lnSpc>
              </a:pPr>
              <a:r>
                <a:rPr lang="en-US" sz="1100" b="1">
                  <a:solidFill>
                    <a:srgbClr val="FF0000"/>
                  </a:solidFill>
                  <a:latin typeface="Arial" charset="0"/>
                </a:rPr>
                <a:t>x</a:t>
              </a:r>
            </a:p>
            <a:p>
              <a:pPr>
                <a:spcBef>
                  <a:spcPct val="30000"/>
                </a:spcBef>
              </a:pPr>
              <a:r>
                <a:rPr lang="en-US" sz="1100">
                  <a:solidFill>
                    <a:srgbClr val="FF0000"/>
                  </a:solidFill>
                  <a:latin typeface="Arial" charset="0"/>
                </a:rPr>
                <a:t>0</a:t>
              </a:r>
            </a:p>
          </p:txBody>
        </p:sp>
        <p:sp>
          <p:nvSpPr>
            <p:cNvPr id="34" name="Text Box 36"/>
            <p:cNvSpPr txBox="1">
              <a:spLocks noChangeArrowheads="1"/>
            </p:cNvSpPr>
            <p:nvPr/>
          </p:nvSpPr>
          <p:spPr bwMode="auto">
            <a:xfrm>
              <a:off x="8150225" y="3005138"/>
              <a:ext cx="933450" cy="2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100">
                  <a:solidFill>
                    <a:srgbClr val="3333FF"/>
                  </a:solidFill>
                  <a:latin typeface="Arial" charset="0"/>
                </a:rPr>
                <a:t>MemToReg</a:t>
              </a:r>
            </a:p>
          </p:txBody>
        </p:sp>
        <p:sp>
          <p:nvSpPr>
            <p:cNvPr id="103" name="AutoShape 105"/>
            <p:cNvSpPr>
              <a:spLocks/>
            </p:cNvSpPr>
            <p:nvPr/>
          </p:nvSpPr>
          <p:spPr bwMode="auto">
            <a:xfrm rot="5400000">
              <a:off x="8547099" y="2293938"/>
              <a:ext cx="168275" cy="762000"/>
            </a:xfrm>
            <a:prstGeom prst="leftBrace">
              <a:avLst>
                <a:gd name="adj1" fmla="val 37736"/>
                <a:gd name="adj2" fmla="val 50000"/>
              </a:avLst>
            </a:prstGeom>
            <a:noFill/>
            <a:ln w="25400">
              <a:solidFill>
                <a:srgbClr val="FF0000"/>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rot="10800000" vert="eaVert" wrap="none" anchor="ctr"/>
            <a:lstStyle/>
            <a:p>
              <a:pPr algn="ctr"/>
              <a:endParaRPr lang="en-US">
                <a:solidFill>
                  <a:srgbClr val="0019FF"/>
                </a:solidFill>
              </a:endParaRPr>
            </a:p>
          </p:txBody>
        </p:sp>
        <p:sp>
          <p:nvSpPr>
            <p:cNvPr id="104" name="Text Box 106"/>
            <p:cNvSpPr txBox="1">
              <a:spLocks noChangeArrowheads="1"/>
            </p:cNvSpPr>
            <p:nvPr/>
          </p:nvSpPr>
          <p:spPr bwMode="auto">
            <a:xfrm>
              <a:off x="8340725" y="2149475"/>
              <a:ext cx="563562" cy="406400"/>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101882" tIns="50941" rIns="101882" bIns="50941"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dirty="0">
                  <a:solidFill>
                    <a:srgbClr val="FF0000"/>
                  </a:solidFill>
                  <a:latin typeface="Trebuchet MS" charset="0"/>
                </a:rPr>
                <a:t>WB</a:t>
              </a:r>
              <a:endParaRPr lang="en-US" sz="2000" dirty="0">
                <a:solidFill>
                  <a:srgbClr val="FF3300"/>
                </a:solidFill>
                <a:latin typeface="Trebuchet MS" charset="0"/>
              </a:endParaRPr>
            </a:p>
          </p:txBody>
        </p:sp>
      </p:grpSp>
      <p:sp>
        <p:nvSpPr>
          <p:cNvPr id="105" name="Date Placeholder 104"/>
          <p:cNvSpPr>
            <a:spLocks noGrp="1"/>
          </p:cNvSpPr>
          <p:nvPr>
            <p:ph type="dt" sz="half" idx="10"/>
          </p:nvPr>
        </p:nvSpPr>
        <p:spPr/>
        <p:txBody>
          <a:bodyPr/>
          <a:lstStyle/>
          <a:p>
            <a:r>
              <a:rPr lang="en-US" smtClean="0"/>
              <a:t>© 2017 by George B. Adams III</a:t>
            </a:r>
            <a:endParaRPr lang="en-US"/>
          </a:p>
        </p:txBody>
      </p:sp>
      <p:sp>
        <p:nvSpPr>
          <p:cNvPr id="106" name="Slide Number Placeholder 105"/>
          <p:cNvSpPr>
            <a:spLocks noGrp="1"/>
          </p:cNvSpPr>
          <p:nvPr>
            <p:ph type="sldNum" sz="quarter" idx="12"/>
          </p:nvPr>
        </p:nvSpPr>
        <p:spPr/>
        <p:txBody>
          <a:bodyPr/>
          <a:lstStyle/>
          <a:p>
            <a:fld id="{57EC3C6A-BBE0-B94A-B791-E44AA6B2DA5B}" type="slidenum">
              <a:rPr lang="en-US" smtClean="0"/>
              <a:pPr/>
              <a:t>25</a:t>
            </a:fld>
            <a:endParaRPr lang="en-US"/>
          </a:p>
        </p:txBody>
      </p:sp>
    </p:spTree>
    <p:extLst>
      <p:ext uri="{BB962C8B-B14F-4D97-AF65-F5344CB8AC3E}">
        <p14:creationId xmlns:p14="http://schemas.microsoft.com/office/powerpoint/2010/main" val="1434157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dissolve">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dissolve">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dissolve">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dissolve">
                                      <p:cBhvr>
                                        <p:cTn id="2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Pipelined execution</a:t>
            </a:r>
            <a:endParaRPr lang="en-US" dirty="0"/>
          </a:p>
        </p:txBody>
      </p:sp>
      <p:graphicFrame>
        <p:nvGraphicFramePr>
          <p:cNvPr id="3" name="Group 239"/>
          <p:cNvGraphicFramePr>
            <a:graphicFrameLocks noGrp="1"/>
          </p:cNvGraphicFramePr>
          <p:nvPr>
            <p:extLst/>
          </p:nvPr>
        </p:nvGraphicFramePr>
        <p:xfrm>
          <a:off x="222248" y="2888383"/>
          <a:ext cx="8763000" cy="1920240"/>
        </p:xfrm>
        <a:graphic>
          <a:graphicData uri="http://schemas.openxmlformats.org/drawingml/2006/table">
            <a:tbl>
              <a:tblPr/>
              <a:tblGrid>
                <a:gridCol w="2041525"/>
                <a:gridCol w="777875"/>
                <a:gridCol w="762000"/>
                <a:gridCol w="762000"/>
                <a:gridCol w="762000"/>
                <a:gridCol w="685800"/>
                <a:gridCol w="685800"/>
                <a:gridCol w="762000"/>
                <a:gridCol w="762000"/>
                <a:gridCol w="762000"/>
              </a:tblGrid>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gridSpan="9">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Clock </a:t>
                      </a:r>
                      <a:r>
                        <a:rPr kumimoji="0" lang="en-US" sz="1800" b="0" i="0" u="none" strike="noStrike" cap="none" normalizeH="0" baseline="0" dirty="0" smtClean="0">
                          <a:ln>
                            <a:noFill/>
                          </a:ln>
                          <a:solidFill>
                            <a:schemeClr val="tx1"/>
                          </a:solidFill>
                          <a:effectLst/>
                          <a:latin typeface="Trebuchet MS" charset="0"/>
                          <a:ea typeface="ＭＳ Ｐゴシック" charset="0"/>
                        </a:rPr>
                        <a:t>cycle  (time advances in this direction </a:t>
                      </a:r>
                      <a:r>
                        <a:rPr kumimoji="0" lang="en-US" sz="1800" b="0" i="0" u="none" strike="noStrike" cap="none" normalizeH="0" baseline="0" dirty="0" smtClean="0">
                          <a:ln>
                            <a:noFill/>
                          </a:ln>
                          <a:solidFill>
                            <a:schemeClr val="tx1"/>
                          </a:solidFill>
                          <a:effectLst/>
                          <a:latin typeface="Trebuchet MS" charset="0"/>
                          <a:ea typeface="ＭＳ Ｐゴシック" charset="0"/>
                          <a:sym typeface="Wingdings"/>
                        </a:rPr>
                        <a:t>)</a:t>
                      </a:r>
                      <a:endParaRPr kumimoji="0" lang="en-US" sz="1800" b="0" i="0" u="none" strike="noStrike" cap="none" normalizeH="0" baseline="0" dirty="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1</a:t>
                      </a:r>
                    </a:p>
                  </a:txBody>
                  <a:tcPr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2</a:t>
                      </a:r>
                    </a:p>
                  </a:txBody>
                  <a:tcPr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3</a:t>
                      </a:r>
                    </a:p>
                  </a:txBody>
                  <a:tcPr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4</a:t>
                      </a:r>
                    </a:p>
                  </a:txBody>
                  <a:tcPr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5</a:t>
                      </a:r>
                    </a:p>
                  </a:txBody>
                  <a:tcPr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6</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7</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8</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9</a:t>
                      </a:r>
                    </a:p>
                  </a:txBody>
                  <a:tcPr marT="0" marB="0" horzOverflow="overflow">
                    <a:lnL cap="flat">
                      <a:noFill/>
                    </a:lnL>
                    <a:lnR cap="flat">
                      <a:noFill/>
                    </a:lnR>
                    <a:lnT cap="flat">
                      <a:noFill/>
                    </a:lnT>
                    <a:lnB cap="flat">
                      <a:noFill/>
                    </a:lnB>
                    <a:lnTlToBr>
                      <a:noFill/>
                    </a:lnTlToBr>
                    <a:lnBlToTr>
                      <a:noFill/>
                    </a:lnBlToTr>
                    <a:noFill/>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800" b="0" i="0" u="none" strike="noStrike" cap="none" normalizeH="0" baseline="0">
                          <a:ln>
                            <a:noFill/>
                          </a:ln>
                          <a:solidFill>
                            <a:schemeClr val="tx1"/>
                          </a:solidFill>
                          <a:effectLst/>
                          <a:latin typeface="Trebuchet MS" charset="0"/>
                          <a:ea typeface="ＭＳ Ｐゴシック" charset="0"/>
                        </a:rPr>
                        <a:t>lw	$t0, 4($sp)</a:t>
                      </a:r>
                    </a:p>
                  </a:txBody>
                  <a:tcPr marT="0" marB="0" horzOverflow="overflow">
                    <a:lnL cap="flat">
                      <a:noFill/>
                    </a:lnL>
                    <a:lnR w="635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IF</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ID</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EX</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MEM</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WB</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800" b="0" i="0" u="none" strike="noStrike" cap="none" normalizeH="0" baseline="0">
                          <a:ln>
                            <a:noFill/>
                          </a:ln>
                          <a:solidFill>
                            <a:schemeClr val="tx1"/>
                          </a:solidFill>
                          <a:effectLst/>
                          <a:latin typeface="Trebuchet MS" charset="0"/>
                          <a:ea typeface="ＭＳ Ｐゴシック" charset="0"/>
                        </a:rPr>
                        <a:t>lw	$t1, 8($sp)</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IF</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ID</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EX</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MEM</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WB</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800" b="0" i="0" u="none" strike="noStrike" cap="none" normalizeH="0" baseline="0">
                          <a:ln>
                            <a:noFill/>
                          </a:ln>
                          <a:solidFill>
                            <a:schemeClr val="tx1"/>
                          </a:solidFill>
                          <a:effectLst/>
                          <a:latin typeface="Trebuchet MS" charset="0"/>
                          <a:ea typeface="ＭＳ Ｐゴシック" charset="0"/>
                        </a:rPr>
                        <a:t>lw	$t2, 12($sp)</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IF</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ID</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EX</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MEM</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WB</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800" b="0" i="0" u="none" strike="noStrike" cap="none" normalizeH="0" baseline="0">
                          <a:ln>
                            <a:noFill/>
                          </a:ln>
                          <a:solidFill>
                            <a:schemeClr val="tx1"/>
                          </a:solidFill>
                          <a:effectLst/>
                          <a:latin typeface="Trebuchet MS" charset="0"/>
                          <a:ea typeface="ＭＳ Ｐゴシック" charset="0"/>
                        </a:rPr>
                        <a:t>lw	$t3, 16($sp)</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IF</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ID</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EX</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MEM</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WB</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800" b="0" i="0" u="none" strike="noStrike" cap="none" normalizeH="0" baseline="0" dirty="0" err="1">
                          <a:ln>
                            <a:noFill/>
                          </a:ln>
                          <a:solidFill>
                            <a:schemeClr val="tx1"/>
                          </a:solidFill>
                          <a:effectLst/>
                          <a:latin typeface="Trebuchet MS" charset="0"/>
                          <a:ea typeface="ＭＳ Ｐゴシック" charset="0"/>
                        </a:rPr>
                        <a:t>lw</a:t>
                      </a:r>
                      <a:r>
                        <a:rPr kumimoji="0" lang="en-US" sz="1800" b="0" i="0" u="none" strike="noStrike" cap="none" normalizeH="0" baseline="0" dirty="0">
                          <a:ln>
                            <a:noFill/>
                          </a:ln>
                          <a:solidFill>
                            <a:schemeClr val="tx1"/>
                          </a:solidFill>
                          <a:effectLst/>
                          <a:latin typeface="Trebuchet MS" charset="0"/>
                          <a:ea typeface="ＭＳ Ｐゴシック" charset="0"/>
                        </a:rPr>
                        <a:t>	$t4, 20($</a:t>
                      </a:r>
                      <a:r>
                        <a:rPr kumimoji="0" lang="en-US" sz="1800" b="0" i="0" u="none" strike="noStrike" cap="none" normalizeH="0" baseline="0" dirty="0" err="1">
                          <a:ln>
                            <a:noFill/>
                          </a:ln>
                          <a:solidFill>
                            <a:schemeClr val="tx1"/>
                          </a:solidFill>
                          <a:effectLst/>
                          <a:latin typeface="Trebuchet MS" charset="0"/>
                          <a:ea typeface="ＭＳ Ｐゴシック" charset="0"/>
                        </a:rPr>
                        <a:t>sp</a:t>
                      </a:r>
                      <a:r>
                        <a:rPr kumimoji="0" lang="en-US" sz="1800" b="0" i="0" u="none" strike="noStrike" cap="none" normalizeH="0" baseline="0" dirty="0">
                          <a:ln>
                            <a:noFill/>
                          </a:ln>
                          <a:solidFill>
                            <a:schemeClr val="tx1"/>
                          </a:solidFill>
                          <a:effectLst/>
                          <a:latin typeface="Trebuchet MS" charset="0"/>
                          <a:ea typeface="ＭＳ Ｐゴシック" charset="0"/>
                        </a:rPr>
                        <a:t>)</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800" b="0" i="0" u="none" strike="noStrike" cap="none" normalizeH="0" baseline="0">
                        <a:ln>
                          <a:noFill/>
                        </a:ln>
                        <a:solidFill>
                          <a:schemeClr val="tx1"/>
                        </a:solidFill>
                        <a:effectLst/>
                        <a:latin typeface="Trebuchet MS" charset="0"/>
                        <a:ea typeface="ＭＳ Ｐゴシック" charset="0"/>
                      </a:endParaRPr>
                    </a:p>
                  </a:txBody>
                  <a:tcPr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IF</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ID</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EX</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a:ln>
                            <a:noFill/>
                          </a:ln>
                          <a:solidFill>
                            <a:schemeClr val="tx1"/>
                          </a:solidFill>
                          <a:effectLst/>
                          <a:latin typeface="Trebuchet MS" charset="0"/>
                          <a:ea typeface="ＭＳ Ｐゴシック" charset="0"/>
                        </a:rPr>
                        <a:t>MEM</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800" b="0" i="0" u="none" strike="noStrike" cap="none" normalizeH="0" baseline="0" dirty="0">
                          <a:ln>
                            <a:noFill/>
                          </a:ln>
                          <a:solidFill>
                            <a:schemeClr val="tx1"/>
                          </a:solidFill>
                          <a:effectLst/>
                          <a:latin typeface="Trebuchet MS" charset="0"/>
                          <a:ea typeface="ＭＳ Ｐゴシック" charset="0"/>
                        </a:rPr>
                        <a:t>WB</a:t>
                      </a:r>
                    </a:p>
                  </a:txBody>
                  <a:tcPr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505988" y="1775891"/>
            <a:ext cx="8268309" cy="830997"/>
          </a:xfrm>
          <a:prstGeom prst="rect">
            <a:avLst/>
          </a:prstGeom>
          <a:noFill/>
        </p:spPr>
        <p:txBody>
          <a:bodyPr wrap="none" rtlCol="0">
            <a:spAutoFit/>
          </a:bodyPr>
          <a:lstStyle/>
          <a:p>
            <a:r>
              <a:rPr lang="en-US" sz="2400" dirty="0" smtClean="0"/>
              <a:t>Example of pipelining a sequence of load word (</a:t>
            </a:r>
            <a:r>
              <a:rPr lang="en-US" sz="2400" dirty="0" err="1" smtClean="0"/>
              <a:t>lw</a:t>
            </a:r>
            <a:r>
              <a:rPr lang="en-US" sz="2400" dirty="0" smtClean="0"/>
              <a:t>) instructions</a:t>
            </a:r>
          </a:p>
          <a:p>
            <a:r>
              <a:rPr lang="en-US" sz="2400" dirty="0" smtClean="0"/>
              <a:t>Assume that each step of IF, ID, EX, MEM, WB takes 1 clock cycle</a:t>
            </a:r>
            <a:endParaRPr lang="en-US" sz="2400" dirty="0"/>
          </a:p>
        </p:txBody>
      </p:sp>
      <p:sp>
        <p:nvSpPr>
          <p:cNvPr id="5" name="Date Placeholder 4"/>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57EC3C6A-BBE0-B94A-B791-E44AA6B2DA5B}" type="slidenum">
              <a:rPr lang="en-US" smtClean="0"/>
              <a:pPr/>
              <a:t>26</a:t>
            </a:fld>
            <a:endParaRPr lang="en-US"/>
          </a:p>
        </p:txBody>
      </p:sp>
    </p:spTree>
    <p:extLst>
      <p:ext uri="{BB962C8B-B14F-4D97-AF65-F5344CB8AC3E}">
        <p14:creationId xmlns:p14="http://schemas.microsoft.com/office/powerpoint/2010/main" val="53555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88950" y="190500"/>
            <a:ext cx="8229600" cy="654050"/>
          </a:xfrm>
        </p:spPr>
        <p:txBody>
          <a:bodyPr/>
          <a:lstStyle/>
          <a:p>
            <a:pPr defTabSz="820583"/>
            <a:r>
              <a:rPr lang="en-US" dirty="0" smtClean="0"/>
              <a:t>Pipeline </a:t>
            </a:r>
            <a:r>
              <a:rPr lang="en-US" dirty="0"/>
              <a:t>p</a:t>
            </a:r>
            <a:r>
              <a:rPr lang="en-US" dirty="0" smtClean="0"/>
              <a:t>erformance</a:t>
            </a:r>
            <a:endParaRPr lang="en-US" dirty="0"/>
          </a:p>
        </p:txBody>
      </p:sp>
      <p:sp>
        <p:nvSpPr>
          <p:cNvPr id="25603" name="Rectangle 3"/>
          <p:cNvSpPr>
            <a:spLocks noGrp="1" noChangeArrowheads="1"/>
          </p:cNvSpPr>
          <p:nvPr>
            <p:ph type="body" idx="1"/>
          </p:nvPr>
        </p:nvSpPr>
        <p:spPr>
          <a:xfrm>
            <a:off x="484909" y="3485349"/>
            <a:ext cx="8201603" cy="3092824"/>
          </a:xfrm>
        </p:spPr>
        <p:txBody>
          <a:bodyPr>
            <a:normAutofit/>
          </a:bodyPr>
          <a:lstStyle/>
          <a:p>
            <a:pPr marL="307718" indent="-307718" defTabSz="820583"/>
            <a:r>
              <a:rPr lang="en-US" dirty="0"/>
              <a:t>Execution time on </a:t>
            </a:r>
            <a:r>
              <a:rPr lang="en-US" dirty="0" smtClean="0"/>
              <a:t>pipeline</a:t>
            </a:r>
          </a:p>
          <a:p>
            <a:pPr marL="707768" lvl="1" indent="-307718" defTabSz="820583"/>
            <a:r>
              <a:rPr lang="en-US" dirty="0" smtClean="0"/>
              <a:t>Faster clock cycle possible due to smaller propagation delay through slowest stage, rather than of slowest path through entire circuit</a:t>
            </a:r>
            <a:endParaRPr lang="en-US" dirty="0"/>
          </a:p>
          <a:p>
            <a:pPr marL="666723" lvl="1" indent="-256432" defTabSz="820583">
              <a:buClr>
                <a:schemeClr val="tx2"/>
              </a:buClr>
            </a:pPr>
            <a:r>
              <a:rPr lang="en-US" dirty="0" smtClean="0">
                <a:solidFill>
                  <a:srgbClr val="660066"/>
                </a:solidFill>
              </a:rPr>
              <a:t>Ideal execution time for a program</a:t>
            </a:r>
            <a:r>
              <a:rPr lang="en-US" dirty="0" smtClean="0">
                <a:solidFill>
                  <a:srgbClr val="FF0000"/>
                </a:solidFill>
              </a:rPr>
              <a:t> =  Pipeline startup time </a:t>
            </a:r>
            <a:r>
              <a:rPr lang="en-US" dirty="0" smtClean="0"/>
              <a:t>+ </a:t>
            </a:r>
            <a:r>
              <a:rPr lang="en-US" dirty="0"/>
              <a:t>one cycle per </a:t>
            </a:r>
            <a:r>
              <a:rPr lang="en-US" dirty="0" smtClean="0"/>
              <a:t>instruction thereafter</a:t>
            </a:r>
            <a:endParaRPr lang="en-US" dirty="0"/>
          </a:p>
          <a:p>
            <a:pPr marL="666723" lvl="1" indent="-256432" defTabSz="820583"/>
            <a:endParaRPr lang="en-US" dirty="0"/>
          </a:p>
          <a:p>
            <a:pPr marL="0" indent="0" defTabSz="820583">
              <a:buNone/>
            </a:pPr>
            <a:endParaRPr lang="en-US" dirty="0"/>
          </a:p>
        </p:txBody>
      </p:sp>
      <p:graphicFrame>
        <p:nvGraphicFramePr>
          <p:cNvPr id="25605" name="Group 5"/>
          <p:cNvGraphicFramePr>
            <a:graphicFrameLocks noGrp="1"/>
          </p:cNvGraphicFramePr>
          <p:nvPr>
            <p:extLst/>
          </p:nvPr>
        </p:nvGraphicFramePr>
        <p:xfrm>
          <a:off x="554182" y="1143000"/>
          <a:ext cx="7966363" cy="1706880"/>
        </p:xfrm>
        <a:graphic>
          <a:graphicData uri="http://schemas.openxmlformats.org/drawingml/2006/table">
            <a:tbl>
              <a:tblPr/>
              <a:tblGrid>
                <a:gridCol w="1855932"/>
                <a:gridCol w="707159"/>
                <a:gridCol w="692727"/>
                <a:gridCol w="692727"/>
                <a:gridCol w="692727"/>
                <a:gridCol w="623455"/>
                <a:gridCol w="623455"/>
                <a:gridCol w="692727"/>
                <a:gridCol w="692727"/>
                <a:gridCol w="692727"/>
              </a:tblGrid>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gridSpan="9">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Clock cycle</a:t>
                      </a:r>
                    </a:p>
                  </a:txBody>
                  <a:tcPr marL="83127" marR="83127" marT="0" marB="0"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1</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2</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3</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4</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660066"/>
                          </a:solidFill>
                          <a:effectLst/>
                          <a:latin typeface="Trebuchet MS" charset="0"/>
                          <a:ea typeface="ＭＳ Ｐゴシック" charset="0"/>
                        </a:rPr>
                        <a:t>5</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6</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7</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8</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9</a:t>
                      </a: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a:ln>
                            <a:noFill/>
                          </a:ln>
                          <a:solidFill>
                            <a:schemeClr val="tx1"/>
                          </a:solidFill>
                          <a:effectLst/>
                          <a:latin typeface="Trebuchet MS" charset="0"/>
                          <a:ea typeface="ＭＳ Ｐゴシック" charset="0"/>
                        </a:rPr>
                        <a:t>lw	$t0, 4($sp)</a:t>
                      </a:r>
                    </a:p>
                  </a:txBody>
                  <a:tcPr marL="83127" marR="83127" marT="0" marB="0" horzOverflow="overflow">
                    <a:lnL cap="flat">
                      <a:noFill/>
                    </a:lnL>
                    <a:lnR w="635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MEM</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660066"/>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a:ln>
                            <a:noFill/>
                          </a:ln>
                          <a:solidFill>
                            <a:schemeClr val="tx1"/>
                          </a:solidFill>
                          <a:effectLst/>
                          <a:latin typeface="Trebuchet MS" charset="0"/>
                          <a:ea typeface="ＭＳ Ｐゴシック" charset="0"/>
                        </a:rPr>
                        <a:t>lw	$t1, 8($sp)</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660066"/>
                          </a:solidFill>
                          <a:effectLst/>
                          <a:latin typeface="Trebuchet MS" charset="0"/>
                          <a:ea typeface="ＭＳ Ｐゴシック" charset="0"/>
                        </a:rPr>
                        <a:t>MEM</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a:ln>
                            <a:noFill/>
                          </a:ln>
                          <a:solidFill>
                            <a:schemeClr val="tx1"/>
                          </a:solidFill>
                          <a:effectLst/>
                          <a:latin typeface="Trebuchet MS" charset="0"/>
                          <a:ea typeface="ＭＳ Ｐゴシック" charset="0"/>
                        </a:rPr>
                        <a:t>lw	$t2, 12($sp)</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660066"/>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a:ln>
                            <a:noFill/>
                          </a:ln>
                          <a:solidFill>
                            <a:schemeClr val="tx1"/>
                          </a:solidFill>
                          <a:effectLst/>
                          <a:latin typeface="Trebuchet MS" charset="0"/>
                          <a:ea typeface="ＭＳ Ｐゴシック" charset="0"/>
                        </a:rPr>
                        <a:t>lw	$t3, 16($sp)</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660066"/>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dirty="0" err="1">
                          <a:ln>
                            <a:noFill/>
                          </a:ln>
                          <a:solidFill>
                            <a:schemeClr val="tx1"/>
                          </a:solidFill>
                          <a:effectLst/>
                          <a:latin typeface="Trebuchet MS" charset="0"/>
                          <a:ea typeface="ＭＳ Ｐゴシック" charset="0"/>
                        </a:rPr>
                        <a:t>lw</a:t>
                      </a:r>
                      <a:r>
                        <a:rPr kumimoji="0" lang="en-US" sz="1600" b="0" i="0" u="none" strike="noStrike" cap="none" normalizeH="0" baseline="0" dirty="0">
                          <a:ln>
                            <a:noFill/>
                          </a:ln>
                          <a:solidFill>
                            <a:schemeClr val="tx1"/>
                          </a:solidFill>
                          <a:effectLst/>
                          <a:latin typeface="Trebuchet MS" charset="0"/>
                          <a:ea typeface="ＭＳ Ｐゴシック" charset="0"/>
                        </a:rPr>
                        <a:t>	$t4, 20($</a:t>
                      </a:r>
                      <a:r>
                        <a:rPr kumimoji="0" lang="en-US" sz="1600" b="0" i="0" u="none" strike="noStrike" cap="none" normalizeH="0" baseline="0" dirty="0" err="1">
                          <a:ln>
                            <a:noFill/>
                          </a:ln>
                          <a:solidFill>
                            <a:schemeClr val="tx1"/>
                          </a:solidFill>
                          <a:effectLst/>
                          <a:latin typeface="Trebuchet MS" charset="0"/>
                          <a:ea typeface="ＭＳ Ｐゴシック" charset="0"/>
                        </a:rPr>
                        <a:t>sp</a:t>
                      </a:r>
                      <a:r>
                        <a:rPr kumimoji="0" lang="en-US" sz="1600" b="0" i="0" u="none" strike="noStrike" cap="none" normalizeH="0" baseline="0" dirty="0">
                          <a:ln>
                            <a:noFill/>
                          </a:ln>
                          <a:solidFill>
                            <a:schemeClr val="tx1"/>
                          </a:solidFill>
                          <a:effectLst/>
                          <a:latin typeface="Trebuchet MS" charset="0"/>
                          <a:ea typeface="ＭＳ Ｐゴシック" charset="0"/>
                        </a:rPr>
                        <a:t>)</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660066"/>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3333FF"/>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715" name="AutoShape 115"/>
          <p:cNvSpPr>
            <a:spLocks/>
          </p:cNvSpPr>
          <p:nvPr/>
        </p:nvSpPr>
        <p:spPr bwMode="auto">
          <a:xfrm rot="-5400000">
            <a:off x="3731559" y="1315163"/>
            <a:ext cx="156882" cy="2770909"/>
          </a:xfrm>
          <a:prstGeom prst="leftBrace">
            <a:avLst>
              <a:gd name="adj1" fmla="val 142857"/>
              <a:gd name="adj2" fmla="val 50000"/>
            </a:avLst>
          </a:prstGeom>
          <a:noFill/>
          <a:ln w="25400">
            <a:solidFill>
              <a:srgbClr val="FF0000"/>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82058" tIns="41029" rIns="82058" bIns="41029" anchor="ctr"/>
          <a:lstStyle/>
          <a:p>
            <a:endParaRPr lang="en-US"/>
          </a:p>
        </p:txBody>
      </p:sp>
      <p:sp>
        <p:nvSpPr>
          <p:cNvPr id="25716" name="Text Box 116"/>
          <p:cNvSpPr txBox="1">
            <a:spLocks noChangeArrowheads="1"/>
          </p:cNvSpPr>
          <p:nvPr/>
        </p:nvSpPr>
        <p:spPr bwMode="auto">
          <a:xfrm>
            <a:off x="2526158" y="2765182"/>
            <a:ext cx="2515736" cy="646319"/>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91429" tIns="45714" rIns="91429" bIns="45714"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dirty="0" smtClean="0">
                <a:solidFill>
                  <a:srgbClr val="FF0000"/>
                </a:solidFill>
                <a:latin typeface="Trebuchet MS" charset="0"/>
              </a:rPr>
              <a:t>Filling pipeline stages,</a:t>
            </a:r>
          </a:p>
          <a:p>
            <a:pPr algn="ctr"/>
            <a:r>
              <a:rPr lang="en-US" sz="1800" dirty="0" smtClean="0">
                <a:solidFill>
                  <a:srgbClr val="FF0000"/>
                </a:solidFill>
                <a:latin typeface="Trebuchet MS" charset="0"/>
              </a:rPr>
              <a:t>Pipeline startup time</a:t>
            </a:r>
            <a:endParaRPr lang="en-US" sz="1800" dirty="0">
              <a:solidFill>
                <a:srgbClr val="FF0000"/>
              </a:solidFill>
              <a:latin typeface="Trebuchet MS" charset="0"/>
            </a:endParaRPr>
          </a:p>
        </p:txBody>
      </p:sp>
      <p:sp>
        <p:nvSpPr>
          <p:cNvPr id="7" name="Text Box 116"/>
          <p:cNvSpPr txBox="1">
            <a:spLocks noChangeArrowheads="1"/>
          </p:cNvSpPr>
          <p:nvPr/>
        </p:nvSpPr>
        <p:spPr bwMode="auto">
          <a:xfrm>
            <a:off x="5748524" y="896380"/>
            <a:ext cx="2757050" cy="369320"/>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91429" tIns="45714" rIns="91429" bIns="45714"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dirty="0" smtClean="0">
                <a:solidFill>
                  <a:srgbClr val="000090"/>
                </a:solidFill>
                <a:latin typeface="Trebuchet MS" charset="0"/>
              </a:rPr>
              <a:t>Emptying pipeline stages</a:t>
            </a:r>
            <a:endParaRPr lang="en-US" sz="1800" dirty="0">
              <a:solidFill>
                <a:srgbClr val="000090"/>
              </a:solidFill>
              <a:latin typeface="Trebuchet MS" charset="0"/>
            </a:endParaRPr>
          </a:p>
        </p:txBody>
      </p:sp>
      <p:sp>
        <p:nvSpPr>
          <p:cNvPr id="8" name="AutoShape 115"/>
          <p:cNvSpPr>
            <a:spLocks/>
          </p:cNvSpPr>
          <p:nvPr/>
        </p:nvSpPr>
        <p:spPr bwMode="auto">
          <a:xfrm rot="-5400000" flipH="1">
            <a:off x="7078509" y="-17010"/>
            <a:ext cx="166456" cy="2717622"/>
          </a:xfrm>
          <a:prstGeom prst="leftBrace">
            <a:avLst>
              <a:gd name="adj1" fmla="val 142857"/>
              <a:gd name="adj2" fmla="val 50000"/>
            </a:avLst>
          </a:prstGeom>
          <a:noFill/>
          <a:ln w="25400">
            <a:solidFill>
              <a:srgbClr val="000090"/>
            </a:solidFill>
            <a:round/>
            <a:headEnd/>
            <a:tailEnd/>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82058" tIns="41029" rIns="82058" bIns="41029" anchor="ctr"/>
          <a:lstStyle/>
          <a:p>
            <a:endParaRPr lang="en-US">
              <a:solidFill>
                <a:srgbClr val="000090"/>
              </a:solidFill>
            </a:endParaRPr>
          </a:p>
        </p:txBody>
      </p:sp>
      <p:sp>
        <p:nvSpPr>
          <p:cNvPr id="9" name="Text Box 116"/>
          <p:cNvSpPr txBox="1">
            <a:spLocks noChangeArrowheads="1"/>
          </p:cNvSpPr>
          <p:nvPr/>
        </p:nvSpPr>
        <p:spPr bwMode="auto">
          <a:xfrm>
            <a:off x="5874620" y="2986807"/>
            <a:ext cx="2101748" cy="646319"/>
          </a:xfrm>
          <a:prstGeom prst="rect">
            <a:avLst/>
          </a:prstGeom>
          <a:noFill/>
          <a:ln>
            <a:noFill/>
          </a:ln>
          <a:effectLst/>
          <a:extLst>
            <a:ext uri="{909E8E84-426E-40dd-AFC4-6F175D3DCCD1}">
              <a14:hiddenFill xmlns:a14="http://schemas.microsoft.com/office/drawing/2010/main" xmlns="">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63500" dir="8587806" algn="ctr" rotWithShape="0">
                    <a:schemeClr val="bg2">
                      <a:alpha val="74998"/>
                    </a:schemeClr>
                  </a:outerShdw>
                </a:effectLst>
              </a14:hiddenEffects>
            </a:ext>
          </a:extLst>
        </p:spPr>
        <p:txBody>
          <a:bodyPr wrap="none" lIns="91429" tIns="45714" rIns="91429" bIns="45714" anchor="ctr">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dirty="0" smtClean="0">
                <a:solidFill>
                  <a:srgbClr val="660066"/>
                </a:solidFill>
                <a:latin typeface="Trebuchet MS" charset="0"/>
              </a:rPr>
              <a:t>Ideal instruction</a:t>
            </a:r>
          </a:p>
          <a:p>
            <a:pPr algn="ctr"/>
            <a:r>
              <a:rPr lang="en-US" sz="1800" dirty="0" smtClean="0">
                <a:solidFill>
                  <a:srgbClr val="660066"/>
                </a:solidFill>
                <a:latin typeface="Trebuchet MS" charset="0"/>
              </a:rPr>
              <a:t>processing overlap</a:t>
            </a:r>
            <a:endParaRPr lang="en-US" sz="1800" dirty="0">
              <a:solidFill>
                <a:srgbClr val="660066"/>
              </a:solidFill>
              <a:latin typeface="Trebuchet MS" charset="0"/>
            </a:endParaRPr>
          </a:p>
        </p:txBody>
      </p:sp>
      <p:sp>
        <p:nvSpPr>
          <p:cNvPr id="4" name="Bent-Up Arrow 3"/>
          <p:cNvSpPr/>
          <p:nvPr/>
        </p:nvSpPr>
        <p:spPr>
          <a:xfrm flipH="1">
            <a:off x="5405475" y="2942820"/>
            <a:ext cx="500121" cy="449395"/>
          </a:xfrm>
          <a:prstGeom prst="bentUpArrow">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27</a:t>
            </a:fld>
            <a:endParaRPr lang="en-US"/>
          </a:p>
        </p:txBody>
      </p:sp>
    </p:spTree>
    <p:extLst>
      <p:ext uri="{BB962C8B-B14F-4D97-AF65-F5344CB8AC3E}">
        <p14:creationId xmlns:p14="http://schemas.microsoft.com/office/powerpoint/2010/main" val="98991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defTabSz="820583"/>
            <a:r>
              <a:rPr lang="en-US" dirty="0"/>
              <a:t>Pipelining </a:t>
            </a:r>
            <a:r>
              <a:rPr lang="en-US" dirty="0" smtClean="0"/>
              <a:t>a mix of </a:t>
            </a:r>
            <a:r>
              <a:rPr lang="en-US" dirty="0"/>
              <a:t>instruction types</a:t>
            </a:r>
          </a:p>
        </p:txBody>
      </p:sp>
      <p:sp>
        <p:nvSpPr>
          <p:cNvPr id="48131" name="Rectangle 3"/>
          <p:cNvSpPr>
            <a:spLocks noGrp="1" noChangeArrowheads="1"/>
          </p:cNvSpPr>
          <p:nvPr>
            <p:ph type="body" idx="1"/>
          </p:nvPr>
        </p:nvSpPr>
        <p:spPr>
          <a:xfrm>
            <a:off x="484909" y="1210235"/>
            <a:ext cx="8201603" cy="5511240"/>
          </a:xfrm>
        </p:spPr>
        <p:txBody>
          <a:bodyPr>
            <a:normAutofit fontScale="85000" lnSpcReduction="10000"/>
          </a:bodyPr>
          <a:lstStyle/>
          <a:p>
            <a:pPr marL="307718" indent="-307718" defTabSz="820583"/>
            <a:r>
              <a:rPr lang="en-US" dirty="0"/>
              <a:t>R-type instructions only require 4 stages: IF, ID, EX, and </a:t>
            </a:r>
            <a:r>
              <a:rPr lang="en-US" dirty="0" smtClean="0"/>
              <a:t>WB; do not </a:t>
            </a:r>
            <a:r>
              <a:rPr lang="en-US" dirty="0"/>
              <a:t>need </a:t>
            </a:r>
            <a:r>
              <a:rPr lang="en-US" dirty="0" smtClean="0"/>
              <a:t>MEM </a:t>
            </a:r>
            <a:r>
              <a:rPr lang="en-US" dirty="0"/>
              <a:t>stage</a:t>
            </a:r>
          </a:p>
          <a:p>
            <a:pPr marL="307718" indent="-307718" defTabSz="820583"/>
            <a:r>
              <a:rPr lang="en-US" dirty="0"/>
              <a:t>What happens </a:t>
            </a:r>
            <a:r>
              <a:rPr lang="en-US" dirty="0" smtClean="0"/>
              <a:t>with mix of </a:t>
            </a:r>
            <a:r>
              <a:rPr lang="en-US" dirty="0"/>
              <a:t>loads &amp;</a:t>
            </a:r>
            <a:r>
              <a:rPr lang="en-US" dirty="0" smtClean="0"/>
              <a:t> </a:t>
            </a:r>
            <a:r>
              <a:rPr lang="en-US" dirty="0"/>
              <a:t>R-type instructions</a:t>
            </a:r>
            <a:r>
              <a:rPr lang="en-US" dirty="0" smtClean="0"/>
              <a:t>?</a:t>
            </a:r>
            <a:br>
              <a:rPr lang="en-US" dirty="0" smtClean="0"/>
            </a:br>
            <a:r>
              <a:rPr lang="en-US" dirty="0" smtClean="0"/>
              <a:t/>
            </a:r>
            <a:br>
              <a:rPr lang="en-US" dirty="0" smtClean="0"/>
            </a:br>
            <a:endParaRPr lang="en-US" dirty="0" smtClean="0"/>
          </a:p>
          <a:p>
            <a:pPr marL="307718" indent="-307718" defTabSz="820583"/>
            <a:endParaRPr lang="en-US" dirty="0"/>
          </a:p>
          <a:p>
            <a:pPr marL="307718" indent="-307718" defTabSz="820583"/>
            <a:endParaRPr lang="en-US" dirty="0" smtClean="0"/>
          </a:p>
          <a:p>
            <a:pPr marL="307718" indent="-307718" defTabSz="820583"/>
            <a:endParaRPr lang="en-US" dirty="0"/>
          </a:p>
          <a:p>
            <a:pPr marL="307718" indent="-307718" defTabSz="820583"/>
            <a:r>
              <a:rPr lang="en-US" dirty="0" smtClean="0"/>
              <a:t>In this example, WB stage hardware is needed by two different instructions at same time to write two results</a:t>
            </a:r>
          </a:p>
          <a:p>
            <a:pPr marL="307718" indent="-307718" defTabSz="820583"/>
            <a:r>
              <a:rPr lang="en-US" dirty="0" smtClean="0"/>
              <a:t>Designer must ask is this both feasible and desirable?  	 	The answer may be NO</a:t>
            </a:r>
          </a:p>
        </p:txBody>
      </p:sp>
      <p:graphicFrame>
        <p:nvGraphicFramePr>
          <p:cNvPr id="48303" name="Group 175"/>
          <p:cNvGraphicFramePr>
            <a:graphicFrameLocks noGrp="1"/>
          </p:cNvGraphicFramePr>
          <p:nvPr>
            <p:extLst/>
          </p:nvPr>
        </p:nvGraphicFramePr>
        <p:xfrm>
          <a:off x="546102" y="2644588"/>
          <a:ext cx="8215743" cy="1706880"/>
        </p:xfrm>
        <a:graphic>
          <a:graphicData uri="http://schemas.openxmlformats.org/drawingml/2006/table">
            <a:tbl>
              <a:tblPr/>
              <a:tblGrid>
                <a:gridCol w="1914031"/>
                <a:gridCol w="729296"/>
                <a:gridCol w="714412"/>
                <a:gridCol w="714412"/>
                <a:gridCol w="714412"/>
                <a:gridCol w="642972"/>
                <a:gridCol w="642972"/>
                <a:gridCol w="714412"/>
                <a:gridCol w="714412"/>
                <a:gridCol w="714412"/>
              </a:tblGrid>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gridSpan="9">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Clock cycle</a:t>
                      </a:r>
                    </a:p>
                  </a:txBody>
                  <a:tcPr marL="83127" marR="83127" marT="0" marB="0"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2</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3</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4</a:t>
                      </a:r>
                    </a:p>
                  </a:txBody>
                  <a:tcPr marL="83127" marR="83127" marT="0" marB="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5</a:t>
                      </a:r>
                    </a:p>
                  </a:txBody>
                  <a:tcPr marL="83127" marR="83127" marT="0" marB="0" horzOverflow="overflow">
                    <a:lnL cap="flat">
                      <a:noFill/>
                    </a:lnL>
                    <a:lnR cap="flat">
                      <a:noFill/>
                    </a:lnR>
                    <a:lnT cap="flat">
                      <a:noFill/>
                    </a:lnT>
                    <a:lnB>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6</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7</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8</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9</a:t>
                      </a: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a:ln>
                            <a:noFill/>
                          </a:ln>
                          <a:solidFill>
                            <a:schemeClr val="tx1"/>
                          </a:solidFill>
                          <a:effectLst/>
                          <a:latin typeface="Trebuchet MS" charset="0"/>
                          <a:ea typeface="ＭＳ Ｐゴシック" charset="0"/>
                        </a:rPr>
                        <a:t>add	$sp, $sp, -4</a:t>
                      </a:r>
                    </a:p>
                  </a:txBody>
                  <a:tcPr marL="83127" marR="83127" marT="0" marB="0" horzOverflow="overflow">
                    <a:lnL cap="flat">
                      <a:noFill/>
                    </a:lnL>
                    <a:lnR w="635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WB</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a:noFill/>
                    </a:lnL>
                    <a:lnR cap="flat">
                      <a:noFill/>
                    </a:lnR>
                    <a:lnT cap="flat">
                      <a:noFill/>
                    </a:lnT>
                    <a:lnB>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a:ln>
                            <a:noFill/>
                          </a:ln>
                          <a:solidFill>
                            <a:schemeClr val="tx1"/>
                          </a:solidFill>
                          <a:effectLst/>
                          <a:latin typeface="Trebuchet MS" charset="0"/>
                          <a:ea typeface="ＭＳ Ｐゴシック" charset="0"/>
                        </a:rPr>
                        <a:t>sub	$v0, $a0, $a1</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WB</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dirty="0" err="1">
                          <a:ln>
                            <a:noFill/>
                          </a:ln>
                          <a:solidFill>
                            <a:schemeClr val="tx1"/>
                          </a:solidFill>
                          <a:effectLst/>
                          <a:latin typeface="Trebuchet MS" charset="0"/>
                          <a:ea typeface="ＭＳ Ｐゴシック" charset="0"/>
                        </a:rPr>
                        <a:t>lw</a:t>
                      </a:r>
                      <a:r>
                        <a:rPr kumimoji="0" lang="en-US" sz="1600" b="0" i="0" u="none" strike="noStrike" cap="none" normalizeH="0" baseline="0" dirty="0">
                          <a:ln>
                            <a:noFill/>
                          </a:ln>
                          <a:solidFill>
                            <a:schemeClr val="tx1"/>
                          </a:solidFill>
                          <a:effectLst/>
                          <a:latin typeface="Trebuchet MS" charset="0"/>
                          <a:ea typeface="ＭＳ Ｐゴシック" charset="0"/>
                        </a:rPr>
                        <a:t>	$t0, 4($</a:t>
                      </a:r>
                      <a:r>
                        <a:rPr kumimoji="0" lang="en-US" sz="1600" b="0" i="0" u="none" strike="noStrike" cap="none" normalizeH="0" baseline="0" dirty="0" err="1">
                          <a:ln>
                            <a:noFill/>
                          </a:ln>
                          <a:solidFill>
                            <a:schemeClr val="tx1"/>
                          </a:solidFill>
                          <a:effectLst/>
                          <a:latin typeface="Trebuchet MS" charset="0"/>
                          <a:ea typeface="ＭＳ Ｐゴシック" charset="0"/>
                        </a:rPr>
                        <a:t>sp</a:t>
                      </a:r>
                      <a:r>
                        <a:rPr kumimoji="0" lang="en-US" sz="1600" b="0" i="0" u="none" strike="noStrike" cap="none" normalizeH="0" baseline="0" dirty="0">
                          <a:ln>
                            <a:noFill/>
                          </a:ln>
                          <a:solidFill>
                            <a:schemeClr val="tx1"/>
                          </a:solidFill>
                          <a:effectLst/>
                          <a:latin typeface="Trebuchet MS" charset="0"/>
                          <a:ea typeface="ＭＳ Ｐゴシック" charset="0"/>
                        </a:rPr>
                        <a:t>)</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smtClean="0">
                          <a:ln>
                            <a:noFill/>
                          </a:ln>
                          <a:solidFill>
                            <a:schemeClr val="tx1"/>
                          </a:solidFill>
                          <a:effectLst/>
                          <a:latin typeface="Trebuchet MS" charset="0"/>
                          <a:ea typeface="ＭＳ Ｐゴシック" charset="0"/>
                        </a:rPr>
                        <a:t>-------</a:t>
                      </a: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smtClean="0">
                          <a:ln>
                            <a:noFill/>
                          </a:ln>
                          <a:solidFill>
                            <a:schemeClr val="tx1"/>
                          </a:solidFill>
                          <a:effectLst/>
                          <a:latin typeface="Trebuchet MS" charset="0"/>
                          <a:ea typeface="ＭＳ Ｐゴシック" charset="0"/>
                        </a:rPr>
                        <a:t>----</a:t>
                      </a:r>
                      <a:r>
                        <a:rPr kumimoji="0" lang="en-US" sz="1600" b="0" i="0" u="none" strike="noStrike" cap="none" normalizeH="0" baseline="0" dirty="0" smtClean="0">
                          <a:ln>
                            <a:noFill/>
                          </a:ln>
                          <a:solidFill>
                            <a:schemeClr val="tx1"/>
                          </a:solidFill>
                          <a:effectLst/>
                          <a:latin typeface="Trebuchet MS" charset="0"/>
                          <a:ea typeface="ＭＳ Ｐゴシック" charset="0"/>
                          <a:sym typeface="Wingdings"/>
                        </a:rPr>
                        <a:t></a:t>
                      </a: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ID</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1" i="0" u="none" strike="noStrike" cap="none" normalizeH="0" baseline="0" dirty="0">
                          <a:ln>
                            <a:noFill/>
                          </a:ln>
                          <a:solidFill>
                            <a:srgbClr val="FF0000"/>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dirty="0">
                          <a:ln>
                            <a:noFill/>
                          </a:ln>
                          <a:solidFill>
                            <a:schemeClr val="tx1"/>
                          </a:solidFill>
                          <a:effectLst/>
                          <a:latin typeface="Trebuchet MS" charset="0"/>
                          <a:ea typeface="ＭＳ Ｐゴシック" charset="0"/>
                        </a:rPr>
                        <a:t>or	$s0, $s1, $s2</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smtClean="0">
                          <a:ln>
                            <a:noFill/>
                          </a:ln>
                          <a:solidFill>
                            <a:schemeClr val="tx1"/>
                          </a:solidFill>
                          <a:effectLst/>
                          <a:latin typeface="Trebuchet MS" charset="0"/>
                          <a:ea typeface="ＭＳ Ｐゴシック" charset="0"/>
                        </a:rPr>
                        <a:t>-------</a:t>
                      </a: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smtClean="0">
                          <a:ln>
                            <a:noFill/>
                          </a:ln>
                          <a:solidFill>
                            <a:schemeClr val="tx1"/>
                          </a:solidFill>
                          <a:effectLst/>
                          <a:latin typeface="Trebuchet MS" charset="0"/>
                          <a:ea typeface="ＭＳ Ｐゴシック" charset="0"/>
                        </a:rPr>
                        <a:t>-------</a:t>
                      </a: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smtClean="0">
                          <a:ln>
                            <a:noFill/>
                          </a:ln>
                          <a:solidFill>
                            <a:schemeClr val="tx1"/>
                          </a:solidFill>
                          <a:effectLst/>
                          <a:latin typeface="Trebuchet MS" charset="0"/>
                          <a:ea typeface="ＭＳ Ｐゴシック" charset="0"/>
                        </a:rPr>
                        <a:t>----</a:t>
                      </a:r>
                      <a:r>
                        <a:rPr kumimoji="0" lang="en-US" sz="1600" b="0" i="0" u="none" strike="noStrike" cap="none" normalizeH="0" baseline="0" dirty="0" smtClean="0">
                          <a:ln>
                            <a:noFill/>
                          </a:ln>
                          <a:solidFill>
                            <a:schemeClr val="tx1"/>
                          </a:solidFill>
                          <a:effectLst/>
                          <a:latin typeface="Trebuchet MS" charset="0"/>
                          <a:ea typeface="ＭＳ Ｐゴシック" charset="0"/>
                          <a:sym typeface="Wingdings"/>
                        </a:rPr>
                        <a:t></a:t>
                      </a: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cap="flat">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IF</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ID</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1" i="0" u="none" strike="noStrike" cap="none" normalizeH="0" baseline="0" dirty="0">
                          <a:ln>
                            <a:noFill/>
                          </a:ln>
                          <a:solidFill>
                            <a:srgbClr val="FF0000"/>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dirty="0" err="1">
                          <a:ln>
                            <a:noFill/>
                          </a:ln>
                          <a:solidFill>
                            <a:schemeClr val="tx1"/>
                          </a:solidFill>
                          <a:effectLst/>
                          <a:latin typeface="Trebuchet MS" charset="0"/>
                          <a:ea typeface="ＭＳ Ｐゴシック" charset="0"/>
                        </a:rPr>
                        <a:t>lw</a:t>
                      </a:r>
                      <a:r>
                        <a:rPr kumimoji="0" lang="en-US" sz="1600" b="0" i="0" u="none" strike="noStrike" cap="none" normalizeH="0" baseline="0" dirty="0">
                          <a:ln>
                            <a:noFill/>
                          </a:ln>
                          <a:solidFill>
                            <a:schemeClr val="tx1"/>
                          </a:solidFill>
                          <a:effectLst/>
                          <a:latin typeface="Trebuchet MS" charset="0"/>
                          <a:ea typeface="ＭＳ Ｐゴシック" charset="0"/>
                        </a:rPr>
                        <a:t>	$t1, 8($</a:t>
                      </a:r>
                      <a:r>
                        <a:rPr kumimoji="0" lang="en-US" sz="1600" b="0" i="0" u="none" strike="noStrike" cap="none" normalizeH="0" baseline="0" dirty="0" err="1">
                          <a:ln>
                            <a:noFill/>
                          </a:ln>
                          <a:solidFill>
                            <a:schemeClr val="tx1"/>
                          </a:solidFill>
                          <a:effectLst/>
                          <a:latin typeface="Trebuchet MS" charset="0"/>
                          <a:ea typeface="ＭＳ Ｐゴシック" charset="0"/>
                        </a:rPr>
                        <a:t>sp</a:t>
                      </a:r>
                      <a:r>
                        <a:rPr kumimoji="0" lang="en-US" sz="1600" b="0" i="0" u="none" strike="noStrike" cap="none" normalizeH="0" baseline="0" dirty="0">
                          <a:ln>
                            <a:noFill/>
                          </a:ln>
                          <a:solidFill>
                            <a:schemeClr val="tx1"/>
                          </a:solidFill>
                          <a:effectLst/>
                          <a:latin typeface="Trebuchet MS" charset="0"/>
                          <a:ea typeface="ＭＳ Ｐゴシック" charset="0"/>
                        </a:rPr>
                        <a:t>)</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WB</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Oval 1"/>
          <p:cNvSpPr/>
          <p:nvPr/>
        </p:nvSpPr>
        <p:spPr>
          <a:xfrm>
            <a:off x="6542086" y="3466224"/>
            <a:ext cx="881194" cy="800976"/>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28</a:t>
            </a:fld>
            <a:endParaRPr lang="en-US"/>
          </a:p>
        </p:txBody>
      </p:sp>
    </p:spTree>
    <p:extLst>
      <p:ext uri="{BB962C8B-B14F-4D97-AF65-F5344CB8AC3E}">
        <p14:creationId xmlns:p14="http://schemas.microsoft.com/office/powerpoint/2010/main" val="901322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8303"/>
                                        </p:tgtEl>
                                        <p:attrNameLst>
                                          <p:attrName>style.visibility</p:attrName>
                                        </p:attrNameLst>
                                      </p:cBhvr>
                                      <p:to>
                                        <p:strVal val="visible"/>
                                      </p:to>
                                    </p:set>
                                    <p:animEffect transition="in" filter="dissolve">
                                      <p:cBhvr>
                                        <p:cTn id="15" dur="500"/>
                                        <p:tgtEl>
                                          <p:spTgt spid="4830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defTabSz="820583"/>
            <a:r>
              <a:rPr lang="en-US" dirty="0"/>
              <a:t>Important </a:t>
            </a:r>
            <a:r>
              <a:rPr lang="en-US" dirty="0" smtClean="0"/>
              <a:t>observations of MIPS design</a:t>
            </a:r>
            <a:endParaRPr lang="en-US" dirty="0"/>
          </a:p>
        </p:txBody>
      </p:sp>
      <p:sp>
        <p:nvSpPr>
          <p:cNvPr id="50179" name="Rectangle 3"/>
          <p:cNvSpPr>
            <a:spLocks noGrp="1" noChangeArrowheads="1"/>
          </p:cNvSpPr>
          <p:nvPr>
            <p:ph type="body" idx="1"/>
          </p:nvPr>
        </p:nvSpPr>
        <p:spPr>
          <a:xfrm>
            <a:off x="484909" y="1210236"/>
            <a:ext cx="8201603" cy="2622176"/>
          </a:xfrm>
        </p:spPr>
        <p:txBody>
          <a:bodyPr>
            <a:normAutofit fontScale="92500"/>
          </a:bodyPr>
          <a:lstStyle/>
          <a:p>
            <a:pPr marL="307718" indent="-307718" defTabSz="820583"/>
            <a:r>
              <a:rPr lang="en-US" dirty="0"/>
              <a:t>Each functional unit </a:t>
            </a:r>
            <a:r>
              <a:rPr lang="en-US" dirty="0" smtClean="0"/>
              <a:t>used only </a:t>
            </a:r>
            <a:r>
              <a:rPr lang="en-US" dirty="0">
                <a:solidFill>
                  <a:schemeClr val="accent1"/>
                </a:solidFill>
              </a:rPr>
              <a:t>once</a:t>
            </a:r>
            <a:r>
              <a:rPr lang="en-US" dirty="0"/>
              <a:t> per </a:t>
            </a:r>
            <a:r>
              <a:rPr lang="en-US" dirty="0" smtClean="0"/>
              <a:t>instr.</a:t>
            </a:r>
            <a:endParaRPr lang="en-US" dirty="0"/>
          </a:p>
          <a:p>
            <a:pPr marL="307718" indent="-307718" defTabSz="820583"/>
            <a:r>
              <a:rPr lang="en-US" dirty="0"/>
              <a:t>F</a:t>
            </a:r>
            <a:r>
              <a:rPr lang="en-US" dirty="0" smtClean="0"/>
              <a:t>unctional units </a:t>
            </a:r>
            <a:r>
              <a:rPr lang="en-US" dirty="0"/>
              <a:t>must be used </a:t>
            </a:r>
            <a:r>
              <a:rPr lang="en-US" dirty="0" smtClean="0"/>
              <a:t>in </a:t>
            </a:r>
            <a:r>
              <a:rPr lang="en-US" dirty="0"/>
              <a:t>the </a:t>
            </a:r>
            <a:r>
              <a:rPr lang="en-US" dirty="0">
                <a:solidFill>
                  <a:schemeClr val="accent1"/>
                </a:solidFill>
              </a:rPr>
              <a:t>same</a:t>
            </a:r>
            <a:r>
              <a:rPr lang="en-US" dirty="0"/>
              <a:t> </a:t>
            </a:r>
            <a:r>
              <a:rPr lang="en-US" dirty="0" smtClean="0"/>
              <a:t>sequence </a:t>
            </a:r>
            <a:r>
              <a:rPr lang="en-US" dirty="0"/>
              <a:t>for all </a:t>
            </a:r>
            <a:r>
              <a:rPr lang="en-US" dirty="0" smtClean="0"/>
              <a:t>instructions, disallow:</a:t>
            </a:r>
            <a:endParaRPr lang="en-US" dirty="0"/>
          </a:p>
          <a:p>
            <a:pPr marL="666723" lvl="1" indent="-256432" defTabSz="820583"/>
            <a:r>
              <a:rPr lang="en-US" dirty="0"/>
              <a:t>Load uses Register </a:t>
            </a:r>
            <a:r>
              <a:rPr lang="en-US" dirty="0" smtClean="0"/>
              <a:t>File write port </a:t>
            </a:r>
            <a:r>
              <a:rPr lang="en-US" dirty="0"/>
              <a:t>during </a:t>
            </a:r>
            <a:r>
              <a:rPr lang="en-US" dirty="0" smtClean="0"/>
              <a:t>its </a:t>
            </a:r>
            <a:r>
              <a:rPr lang="en-US" dirty="0">
                <a:solidFill>
                  <a:srgbClr val="9E0FCC"/>
                </a:solidFill>
              </a:rPr>
              <a:t>5th</a:t>
            </a:r>
            <a:r>
              <a:rPr lang="en-US" dirty="0"/>
              <a:t> </a:t>
            </a:r>
            <a:r>
              <a:rPr lang="en-US" dirty="0" smtClean="0"/>
              <a:t>step</a:t>
            </a:r>
            <a:endParaRPr lang="en-US" dirty="0"/>
          </a:p>
          <a:p>
            <a:pPr marL="666723" lvl="1" indent="-256432" defTabSz="820583"/>
            <a:r>
              <a:rPr lang="en-US" dirty="0"/>
              <a:t>R-type uses Register </a:t>
            </a:r>
            <a:r>
              <a:rPr lang="en-US" dirty="0" smtClean="0"/>
              <a:t>File write port </a:t>
            </a:r>
            <a:r>
              <a:rPr lang="en-US" dirty="0"/>
              <a:t>during its </a:t>
            </a:r>
            <a:r>
              <a:rPr lang="en-US" dirty="0">
                <a:solidFill>
                  <a:srgbClr val="3333FF"/>
                </a:solidFill>
              </a:rPr>
              <a:t>4th</a:t>
            </a:r>
            <a:r>
              <a:rPr lang="en-US" dirty="0"/>
              <a:t> </a:t>
            </a:r>
            <a:r>
              <a:rPr lang="en-US" dirty="0" smtClean="0"/>
              <a:t>step</a:t>
            </a:r>
            <a:endParaRPr lang="en-US" sz="2200" dirty="0"/>
          </a:p>
        </p:txBody>
      </p:sp>
      <p:graphicFrame>
        <p:nvGraphicFramePr>
          <p:cNvPr id="50180" name="Group 4"/>
          <p:cNvGraphicFramePr>
            <a:graphicFrameLocks noGrp="1"/>
          </p:cNvGraphicFramePr>
          <p:nvPr>
            <p:extLst/>
          </p:nvPr>
        </p:nvGraphicFramePr>
        <p:xfrm>
          <a:off x="484909" y="3766485"/>
          <a:ext cx="7966363" cy="1706880"/>
        </p:xfrm>
        <a:graphic>
          <a:graphicData uri="http://schemas.openxmlformats.org/drawingml/2006/table">
            <a:tbl>
              <a:tblPr/>
              <a:tblGrid>
                <a:gridCol w="1855932"/>
                <a:gridCol w="707159"/>
                <a:gridCol w="692727"/>
                <a:gridCol w="692727"/>
                <a:gridCol w="692727"/>
                <a:gridCol w="623455"/>
                <a:gridCol w="623455"/>
                <a:gridCol w="692727"/>
                <a:gridCol w="692727"/>
                <a:gridCol w="692727"/>
              </a:tblGrid>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gridSpan="9">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Clock cycle</a:t>
                      </a:r>
                    </a:p>
                  </a:txBody>
                  <a:tcPr marL="83127" marR="83127" marT="0" marB="0"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2</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3</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4</a:t>
                      </a:r>
                    </a:p>
                  </a:txBody>
                  <a:tcPr marL="83127" marR="83127" marT="0" marB="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5</a:t>
                      </a:r>
                    </a:p>
                  </a:txBody>
                  <a:tcPr marL="83127" marR="83127" marT="0" marB="0" horzOverflow="overflow">
                    <a:lnL cap="flat">
                      <a:noFill/>
                    </a:lnL>
                    <a:lnR cap="flat">
                      <a:noFill/>
                    </a:lnR>
                    <a:lnT cap="flat">
                      <a:noFill/>
                    </a:lnT>
                    <a:lnB>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6</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7</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8</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9</a:t>
                      </a: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400" b="0" i="0" u="none" strike="noStrike" cap="none" normalizeH="0" baseline="0">
                          <a:ln>
                            <a:noFill/>
                          </a:ln>
                          <a:solidFill>
                            <a:schemeClr val="tx1"/>
                          </a:solidFill>
                          <a:effectLst/>
                          <a:latin typeface="Trebuchet MS" charset="0"/>
                          <a:ea typeface="ＭＳ Ｐゴシック" charset="0"/>
                        </a:rPr>
                        <a:t>add	$sp, $sp, -4</a:t>
                      </a:r>
                    </a:p>
                  </a:txBody>
                  <a:tcPr marL="83127" marR="83127" marT="0" marB="0" horzOverflow="overflow">
                    <a:lnL cap="flat">
                      <a:noFill/>
                    </a:lnL>
                    <a:lnR w="635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WB</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a:noFill/>
                    </a:lnL>
                    <a:lnR cap="flat">
                      <a:noFill/>
                    </a:lnR>
                    <a:lnT cap="flat">
                      <a:noFill/>
                    </a:lnT>
                    <a:lnB>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400" b="0" i="0" u="none" strike="noStrike" cap="none" normalizeH="0" baseline="0">
                          <a:ln>
                            <a:noFill/>
                          </a:ln>
                          <a:solidFill>
                            <a:schemeClr val="tx1"/>
                          </a:solidFill>
                          <a:effectLst/>
                          <a:latin typeface="Trebuchet MS" charset="0"/>
                          <a:ea typeface="ＭＳ Ｐゴシック" charset="0"/>
                        </a:rPr>
                        <a:t>sub	$v0, $a0, $a1</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WB</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400" b="0" i="0" u="none" strike="noStrike" cap="none" normalizeH="0" baseline="0">
                          <a:ln>
                            <a:noFill/>
                          </a:ln>
                          <a:solidFill>
                            <a:schemeClr val="tx1"/>
                          </a:solidFill>
                          <a:effectLst/>
                          <a:latin typeface="Trebuchet MS" charset="0"/>
                          <a:ea typeface="ＭＳ Ｐゴシック" charset="0"/>
                        </a:rPr>
                        <a:t>lw	$t0, 4($sp)</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9E0FCC"/>
                          </a:solidFill>
                          <a:effectLst/>
                          <a:latin typeface="Trebuchet MS" charset="0"/>
                          <a:ea typeface="ＭＳ Ｐゴシック" charset="0"/>
                        </a:rPr>
                        <a:t>WB</a:t>
                      </a:r>
                      <a:endParaRPr kumimoji="0" lang="en-US" sz="1600" b="0" i="0" u="none" strike="noStrike" cap="none" normalizeH="0" baseline="0">
                        <a:ln>
                          <a:noFill/>
                        </a:ln>
                        <a:solidFill>
                          <a:schemeClr val="tx2"/>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400" b="0" i="0" u="none" strike="noStrike" cap="none" normalizeH="0" baseline="0">
                          <a:ln>
                            <a:noFill/>
                          </a:ln>
                          <a:solidFill>
                            <a:schemeClr val="tx1"/>
                          </a:solidFill>
                          <a:effectLst/>
                          <a:latin typeface="Trebuchet MS" charset="0"/>
                          <a:ea typeface="ＭＳ Ｐゴシック" charset="0"/>
                        </a:rPr>
                        <a:t>or	$s0, $s1, $s2</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WB</a:t>
                      </a:r>
                      <a:endParaRPr kumimoji="0" lang="en-US" sz="1600" b="0" i="0" u="none" strike="noStrike" cap="none" normalizeH="0" baseline="0">
                        <a:ln>
                          <a:noFill/>
                        </a:ln>
                        <a:solidFill>
                          <a:schemeClr val="tx2"/>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400" b="0" i="0" u="none" strike="noStrike" cap="none" normalizeH="0" baseline="0">
                          <a:ln>
                            <a:noFill/>
                          </a:ln>
                          <a:solidFill>
                            <a:schemeClr val="tx1"/>
                          </a:solidFill>
                          <a:effectLst/>
                          <a:latin typeface="Trebuchet MS" charset="0"/>
                          <a:ea typeface="ＭＳ Ｐゴシック" charset="0"/>
                        </a:rPr>
                        <a:t>lw	$t1, 8($sp)</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WB</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96" name="Text Box 120"/>
          <p:cNvSpPr txBox="1">
            <a:spLocks noChangeArrowheads="1"/>
          </p:cNvSpPr>
          <p:nvPr/>
        </p:nvSpPr>
        <p:spPr bwMode="auto">
          <a:xfrm>
            <a:off x="555307" y="5844674"/>
            <a:ext cx="7576135" cy="513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2058" tIns="41029" rIns="82058" bIns="41029">
            <a:spAutoFit/>
          </a:bodyPr>
          <a:lstStyle/>
          <a:p>
            <a:r>
              <a:rPr lang="en-US" sz="2800" i="1" dirty="0" smtClean="0">
                <a:solidFill>
                  <a:srgbClr val="FF0000"/>
                </a:solidFill>
              </a:rPr>
              <a:t>Two instructions need same stage at the same time </a:t>
            </a:r>
            <a:endParaRPr lang="en-US" sz="2800" i="1" dirty="0">
              <a:solidFill>
                <a:srgbClr val="FF0000"/>
              </a:solidFill>
            </a:endParaRPr>
          </a:p>
        </p:txBody>
      </p:sp>
      <p:cxnSp>
        <p:nvCxnSpPr>
          <p:cNvPr id="3" name="Straight Arrow Connector 2"/>
          <p:cNvCxnSpPr/>
          <p:nvPr/>
        </p:nvCxnSpPr>
        <p:spPr>
          <a:xfrm flipV="1">
            <a:off x="5862320" y="5295900"/>
            <a:ext cx="690880" cy="68072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 name="Rounded Rectangle 1"/>
          <p:cNvSpPr/>
          <p:nvPr/>
        </p:nvSpPr>
        <p:spPr>
          <a:xfrm>
            <a:off x="6400800" y="3946713"/>
            <a:ext cx="646450" cy="1349188"/>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29</a:t>
            </a:fld>
            <a:endParaRPr lang="en-US"/>
          </a:p>
        </p:txBody>
      </p:sp>
    </p:spTree>
    <p:extLst>
      <p:ext uri="{BB962C8B-B14F-4D97-AF65-F5344CB8AC3E}">
        <p14:creationId xmlns:p14="http://schemas.microsoft.com/office/powerpoint/2010/main" val="1700988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MIPS fetch-execute example</a:t>
            </a:r>
            <a:endParaRPr lang="en-US" dirty="0"/>
          </a:p>
        </p:txBody>
      </p:sp>
      <p:sp>
        <p:nvSpPr>
          <p:cNvPr id="4" name="Subtitle 3"/>
          <p:cNvSpPr>
            <a:spLocks noGrp="1"/>
          </p:cNvSpPr>
          <p:nvPr>
            <p:ph type="subTitle" idx="1"/>
          </p:nvPr>
        </p:nvSpPr>
        <p:spPr/>
        <p:txBody>
          <a:bodyPr/>
          <a:lstStyle/>
          <a:p>
            <a:r>
              <a:rPr lang="en-US" dirty="0"/>
              <a:t>M</a:t>
            </a:r>
            <a:r>
              <a:rPr lang="en-US" dirty="0" smtClean="0"/>
              <a:t>ore detailed than Chapter 6 and Figure 6.9, but similar, overall.  Read through this to test and clarify your understanding.</a:t>
            </a:r>
            <a:endParaRPr lang="en-US" dirty="0"/>
          </a:p>
        </p:txBody>
      </p:sp>
      <p:sp>
        <p:nvSpPr>
          <p:cNvPr id="3" name="Date Placeholder 2"/>
          <p:cNvSpPr>
            <a:spLocks noGrp="1"/>
          </p:cNvSpPr>
          <p:nvPr>
            <p:ph type="dt" sz="half" idx="2"/>
          </p:nvPr>
        </p:nvSpPr>
        <p:spPr/>
        <p:txBody>
          <a:bodyPr/>
          <a:lstStyle/>
          <a:p>
            <a:r>
              <a:rPr lang="en-US" smtClean="0"/>
              <a:t>© 2017 by George B. Adams III</a:t>
            </a:r>
            <a:endParaRPr lang="en-US" dirty="0"/>
          </a:p>
        </p:txBody>
      </p:sp>
      <p:sp>
        <p:nvSpPr>
          <p:cNvPr id="5" name="Slide Number Placeholder 4"/>
          <p:cNvSpPr>
            <a:spLocks noGrp="1"/>
          </p:cNvSpPr>
          <p:nvPr>
            <p:ph type="sldNum" sz="quarter" idx="4"/>
          </p:nvPr>
        </p:nvSpPr>
        <p:spPr/>
        <p:txBody>
          <a:bodyPr/>
          <a:lstStyle/>
          <a:p>
            <a:fld id="{4D2D4257-6C15-224C-8DC2-DCD1A34E52A9}" type="slidenum">
              <a:rPr lang="en-US" smtClean="0"/>
              <a:pPr/>
              <a:t>3</a:t>
            </a:fld>
            <a:endParaRPr lang="en-US" dirty="0"/>
          </a:p>
        </p:txBody>
      </p:sp>
    </p:spTree>
    <p:extLst>
      <p:ext uri="{BB962C8B-B14F-4D97-AF65-F5344CB8AC3E}">
        <p14:creationId xmlns:p14="http://schemas.microsoft.com/office/powerpoint/2010/main" val="317135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6912" y="-148749"/>
            <a:ext cx="8229600" cy="1143000"/>
          </a:xfrm>
        </p:spPr>
        <p:txBody>
          <a:bodyPr/>
          <a:lstStyle/>
          <a:p>
            <a:pPr defTabSz="820583"/>
            <a:r>
              <a:rPr lang="en-US" dirty="0" smtClean="0"/>
              <a:t>One </a:t>
            </a:r>
            <a:r>
              <a:rPr lang="en-US" dirty="0"/>
              <a:t>solution: </a:t>
            </a:r>
            <a:r>
              <a:rPr lang="en-US" dirty="0" smtClean="0"/>
              <a:t>insert </a:t>
            </a:r>
            <a:r>
              <a:rPr lang="en-US" dirty="0"/>
              <a:t>NOP </a:t>
            </a:r>
            <a:r>
              <a:rPr lang="en-US" dirty="0" smtClean="0"/>
              <a:t>steps</a:t>
            </a:r>
            <a:endParaRPr lang="en-US" dirty="0"/>
          </a:p>
        </p:txBody>
      </p:sp>
      <p:sp>
        <p:nvSpPr>
          <p:cNvPr id="49155" name="Rectangle 3"/>
          <p:cNvSpPr>
            <a:spLocks noGrp="1" noChangeArrowheads="1"/>
          </p:cNvSpPr>
          <p:nvPr>
            <p:ph type="body" idx="1"/>
          </p:nvPr>
        </p:nvSpPr>
        <p:spPr>
          <a:xfrm>
            <a:off x="484909" y="1210236"/>
            <a:ext cx="8201603" cy="4908176"/>
          </a:xfrm>
        </p:spPr>
        <p:txBody>
          <a:bodyPr>
            <a:normAutofit fontScale="92500" lnSpcReduction="20000"/>
          </a:bodyPr>
          <a:lstStyle/>
          <a:p>
            <a:pPr marL="307718" indent="-307718" defTabSz="820583"/>
            <a:r>
              <a:rPr lang="en-US" dirty="0" smtClean="0"/>
              <a:t>NOP = no operation (do nothing) </a:t>
            </a:r>
            <a:endParaRPr lang="en-US" dirty="0"/>
          </a:p>
          <a:p>
            <a:pPr marL="666723" lvl="1" indent="-256432" defTabSz="820583"/>
            <a:r>
              <a:rPr lang="en-US" dirty="0"/>
              <a:t>Make all instructions take 5 </a:t>
            </a:r>
            <a:r>
              <a:rPr lang="en-US" dirty="0" smtClean="0"/>
              <a:t>steps (clock cycles)</a:t>
            </a:r>
            <a:endParaRPr lang="en-US" dirty="0"/>
          </a:p>
          <a:p>
            <a:pPr marL="666723" lvl="1" indent="-256432" defTabSz="820583"/>
            <a:r>
              <a:rPr lang="en-US" dirty="0"/>
              <a:t>Make them have the same </a:t>
            </a:r>
            <a:r>
              <a:rPr lang="en-US" dirty="0" smtClean="0"/>
              <a:t>steps</a:t>
            </a:r>
            <a:r>
              <a:rPr lang="en-US" dirty="0"/>
              <a:t>, in the same order</a:t>
            </a:r>
          </a:p>
          <a:p>
            <a:pPr marL="974442" lvl="2" indent="-205146" defTabSz="820583"/>
            <a:r>
              <a:rPr lang="en-US" dirty="0"/>
              <a:t>Some stages will </a:t>
            </a:r>
            <a:r>
              <a:rPr lang="en-US" dirty="0">
                <a:solidFill>
                  <a:srgbClr val="FF0000"/>
                </a:solidFill>
              </a:rPr>
              <a:t>do nothing</a:t>
            </a:r>
            <a:r>
              <a:rPr lang="en-US" dirty="0"/>
              <a:t> for some instructions</a:t>
            </a:r>
          </a:p>
          <a:p>
            <a:pPr marL="974442" lvl="2" indent="-205146" defTabSz="820583"/>
            <a:endParaRPr lang="en-US" dirty="0"/>
          </a:p>
          <a:p>
            <a:pPr marL="974442" lvl="2" indent="-205146" defTabSz="820583"/>
            <a:endParaRPr lang="en-US" dirty="0"/>
          </a:p>
          <a:p>
            <a:pPr marL="974442" lvl="2" indent="-205146" defTabSz="820583"/>
            <a:endParaRPr lang="en-US" dirty="0"/>
          </a:p>
          <a:p>
            <a:pPr marL="974442" lvl="2" indent="-205146" defTabSz="820583"/>
            <a:endParaRPr lang="en-US" dirty="0"/>
          </a:p>
          <a:p>
            <a:pPr marL="974442" lvl="2" indent="-205146" defTabSz="820583"/>
            <a:endParaRPr lang="en-US" dirty="0"/>
          </a:p>
          <a:p>
            <a:pPr marL="974442" lvl="2" indent="-205146" defTabSz="820583"/>
            <a:endParaRPr lang="en-US" dirty="0"/>
          </a:p>
          <a:p>
            <a:pPr marL="974442" lvl="2" indent="-205146" defTabSz="820583"/>
            <a:endParaRPr lang="en-US" dirty="0"/>
          </a:p>
          <a:p>
            <a:pPr marL="974442" lvl="2" indent="-205146" defTabSz="820583"/>
            <a:endParaRPr lang="en-US" dirty="0"/>
          </a:p>
          <a:p>
            <a:pPr marL="974442" lvl="2" indent="-205146" defTabSz="820583"/>
            <a:r>
              <a:rPr lang="en-US" dirty="0"/>
              <a:t>Stores and Branches have </a:t>
            </a:r>
            <a:r>
              <a:rPr lang="en-US" dirty="0">
                <a:solidFill>
                  <a:srgbClr val="FF0000"/>
                </a:solidFill>
              </a:rPr>
              <a:t>NOP</a:t>
            </a:r>
            <a:r>
              <a:rPr lang="en-US" dirty="0"/>
              <a:t> stages, </a:t>
            </a:r>
            <a:r>
              <a:rPr lang="en-US" dirty="0" smtClean="0"/>
              <a:t>too</a:t>
            </a:r>
            <a:endParaRPr lang="en-US" dirty="0"/>
          </a:p>
        </p:txBody>
      </p:sp>
      <p:graphicFrame>
        <p:nvGraphicFramePr>
          <p:cNvPr id="49511" name="Group 359"/>
          <p:cNvGraphicFramePr>
            <a:graphicFrameLocks noGrp="1"/>
          </p:cNvGraphicFramePr>
          <p:nvPr>
            <p:extLst/>
          </p:nvPr>
        </p:nvGraphicFramePr>
        <p:xfrm>
          <a:off x="377028" y="3360770"/>
          <a:ext cx="8322113" cy="1731981"/>
        </p:xfrm>
        <a:graphic>
          <a:graphicData uri="http://schemas.openxmlformats.org/drawingml/2006/table">
            <a:tbl>
              <a:tblPr/>
              <a:tblGrid>
                <a:gridCol w="1938811"/>
                <a:gridCol w="738738"/>
                <a:gridCol w="723662"/>
                <a:gridCol w="723662"/>
                <a:gridCol w="723662"/>
                <a:gridCol w="651296"/>
                <a:gridCol w="651296"/>
                <a:gridCol w="723662"/>
                <a:gridCol w="723662"/>
                <a:gridCol w="723662"/>
              </a:tblGrid>
              <a:tr h="268941">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gridSpan="9">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Clock cycle</a:t>
                      </a:r>
                    </a:p>
                  </a:txBody>
                  <a:tcPr marL="83127" marR="83127" marT="0" marB="0"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2</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3</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4</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5</a:t>
                      </a:r>
                    </a:p>
                  </a:txBody>
                  <a:tcPr marL="83127" marR="83127" marT="0" marB="0" horzOverflow="overflow">
                    <a:lnL cap="flat">
                      <a:noFill/>
                    </a:lnL>
                    <a:lnR cap="flat">
                      <a:noFill/>
                    </a:lnR>
                    <a:lnT cap="flat">
                      <a:noFill/>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6</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7</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8</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9</a:t>
                      </a: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dirty="0">
                          <a:ln>
                            <a:noFill/>
                          </a:ln>
                          <a:solidFill>
                            <a:schemeClr val="tx1"/>
                          </a:solidFill>
                          <a:effectLst/>
                          <a:latin typeface="Trebuchet MS" charset="0"/>
                          <a:ea typeface="ＭＳ Ｐゴシック" charset="0"/>
                        </a:rPr>
                        <a:t>add	$</a:t>
                      </a:r>
                      <a:r>
                        <a:rPr kumimoji="0" lang="en-US" sz="1600" b="0" i="0" u="none" strike="noStrike" cap="none" normalizeH="0" baseline="0" dirty="0" err="1">
                          <a:ln>
                            <a:noFill/>
                          </a:ln>
                          <a:solidFill>
                            <a:schemeClr val="tx1"/>
                          </a:solidFill>
                          <a:effectLst/>
                          <a:latin typeface="Trebuchet MS" charset="0"/>
                          <a:ea typeface="ＭＳ Ｐゴシック" charset="0"/>
                        </a:rPr>
                        <a:t>sp</a:t>
                      </a:r>
                      <a:r>
                        <a:rPr kumimoji="0" lang="en-US" sz="1600" b="0" i="0" u="none" strike="noStrike" cap="none" normalizeH="0" baseline="0" dirty="0">
                          <a:ln>
                            <a:noFill/>
                          </a:ln>
                          <a:solidFill>
                            <a:schemeClr val="tx1"/>
                          </a:solidFill>
                          <a:effectLst/>
                          <a:latin typeface="Trebuchet MS" charset="0"/>
                          <a:ea typeface="ＭＳ Ｐゴシック" charset="0"/>
                        </a:rPr>
                        <a:t>, $</a:t>
                      </a:r>
                      <a:r>
                        <a:rPr kumimoji="0" lang="en-US" sz="1600" b="0" i="0" u="none" strike="noStrike" cap="none" normalizeH="0" baseline="0" dirty="0" err="1">
                          <a:ln>
                            <a:noFill/>
                          </a:ln>
                          <a:solidFill>
                            <a:schemeClr val="tx1"/>
                          </a:solidFill>
                          <a:effectLst/>
                          <a:latin typeface="Trebuchet MS" charset="0"/>
                          <a:ea typeface="ＭＳ Ｐゴシック" charset="0"/>
                        </a:rPr>
                        <a:t>sp</a:t>
                      </a:r>
                      <a:r>
                        <a:rPr kumimoji="0" lang="en-US" sz="1600" b="0" i="0" u="none" strike="noStrike" cap="none" normalizeH="0" baseline="0" dirty="0">
                          <a:ln>
                            <a:noFill/>
                          </a:ln>
                          <a:solidFill>
                            <a:schemeClr val="tx1"/>
                          </a:solidFill>
                          <a:effectLst/>
                          <a:latin typeface="Trebuchet MS" charset="0"/>
                          <a:ea typeface="ＭＳ Ｐゴシック" charset="0"/>
                        </a:rPr>
                        <a:t>, -4</a:t>
                      </a:r>
                    </a:p>
                  </a:txBody>
                  <a:tcPr marL="83127" marR="83127" marT="0" marB="0" horzOverflow="overflow">
                    <a:lnL cap="flat">
                      <a:noFill/>
                    </a:lnL>
                    <a:lnR w="635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NOP</a:t>
                      </a: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dirty="0">
                          <a:ln>
                            <a:noFill/>
                          </a:ln>
                          <a:solidFill>
                            <a:schemeClr val="tx1"/>
                          </a:solidFill>
                          <a:effectLst/>
                          <a:latin typeface="Trebuchet MS" charset="0"/>
                          <a:ea typeface="ＭＳ Ｐゴシック" charset="0"/>
                        </a:rPr>
                        <a:t>sub	$v0, $a0, $a1</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NOP</a:t>
                      </a: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dirty="0" err="1">
                          <a:ln>
                            <a:noFill/>
                          </a:ln>
                          <a:solidFill>
                            <a:schemeClr val="tx1"/>
                          </a:solidFill>
                          <a:effectLst/>
                          <a:latin typeface="Trebuchet MS" charset="0"/>
                          <a:ea typeface="ＭＳ Ｐゴシック" charset="0"/>
                        </a:rPr>
                        <a:t>lw</a:t>
                      </a:r>
                      <a:r>
                        <a:rPr kumimoji="0" lang="en-US" sz="1600" b="0" i="0" u="none" strike="noStrike" cap="none" normalizeH="0" baseline="0" dirty="0">
                          <a:ln>
                            <a:noFill/>
                          </a:ln>
                          <a:solidFill>
                            <a:schemeClr val="tx1"/>
                          </a:solidFill>
                          <a:effectLst/>
                          <a:latin typeface="Trebuchet MS" charset="0"/>
                          <a:ea typeface="ＭＳ Ｐゴシック" charset="0"/>
                        </a:rPr>
                        <a:t>	$t0, 4($</a:t>
                      </a:r>
                      <a:r>
                        <a:rPr kumimoji="0" lang="en-US" sz="1600" b="0" i="0" u="none" strike="noStrike" cap="none" normalizeH="0" baseline="0" dirty="0" err="1">
                          <a:ln>
                            <a:noFill/>
                          </a:ln>
                          <a:solidFill>
                            <a:schemeClr val="tx1"/>
                          </a:solidFill>
                          <a:effectLst/>
                          <a:latin typeface="Trebuchet MS" charset="0"/>
                          <a:ea typeface="ＭＳ Ｐゴシック" charset="0"/>
                        </a:rPr>
                        <a:t>sp</a:t>
                      </a:r>
                      <a:r>
                        <a:rPr kumimoji="0" lang="en-US" sz="1600" b="0" i="0" u="none" strike="noStrike" cap="none" normalizeH="0" baseline="0" dirty="0">
                          <a:ln>
                            <a:noFill/>
                          </a:ln>
                          <a:solidFill>
                            <a:schemeClr val="tx1"/>
                          </a:solidFill>
                          <a:effectLst/>
                          <a:latin typeface="Trebuchet MS" charset="0"/>
                          <a:ea typeface="ＭＳ Ｐゴシック" charset="0"/>
                        </a:rPr>
                        <a:t>)</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9E0FCC"/>
                          </a:solidFill>
                          <a:effectLst/>
                          <a:latin typeface="Trebuchet MS" charset="0"/>
                          <a:ea typeface="ＭＳ Ｐゴシック" charset="0"/>
                        </a:rPr>
                        <a:t>WB</a:t>
                      </a: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dirty="0">
                          <a:ln>
                            <a:noFill/>
                          </a:ln>
                          <a:solidFill>
                            <a:schemeClr val="tx1"/>
                          </a:solidFill>
                          <a:effectLst/>
                          <a:latin typeface="Trebuchet MS" charset="0"/>
                          <a:ea typeface="ＭＳ Ｐゴシック" charset="0"/>
                        </a:rPr>
                        <a:t>or	$s0, $s1, $s2</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NOP</a:t>
                      </a: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WB</a:t>
                      </a: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600" b="0" i="0" u="none" strike="noStrike" cap="none" normalizeH="0" baseline="0" dirty="0" err="1">
                          <a:ln>
                            <a:noFill/>
                          </a:ln>
                          <a:solidFill>
                            <a:schemeClr val="tx1"/>
                          </a:solidFill>
                          <a:effectLst/>
                          <a:latin typeface="Trebuchet MS" charset="0"/>
                          <a:ea typeface="ＭＳ Ｐゴシック" charset="0"/>
                        </a:rPr>
                        <a:t>lw</a:t>
                      </a:r>
                      <a:r>
                        <a:rPr kumimoji="0" lang="en-US" sz="1600" b="0" i="0" u="none" strike="noStrike" cap="none" normalizeH="0" baseline="0" dirty="0">
                          <a:ln>
                            <a:noFill/>
                          </a:ln>
                          <a:solidFill>
                            <a:schemeClr val="tx1"/>
                          </a:solidFill>
                          <a:effectLst/>
                          <a:latin typeface="Trebuchet MS" charset="0"/>
                          <a:ea typeface="ＭＳ Ｐゴシック" charset="0"/>
                        </a:rPr>
                        <a:t>	$t1, 8($</a:t>
                      </a:r>
                      <a:r>
                        <a:rPr kumimoji="0" lang="en-US" sz="1600" b="0" i="0" u="none" strike="noStrike" cap="none" normalizeH="0" baseline="0" dirty="0" err="1">
                          <a:ln>
                            <a:noFill/>
                          </a:ln>
                          <a:solidFill>
                            <a:schemeClr val="tx1"/>
                          </a:solidFill>
                          <a:effectLst/>
                          <a:latin typeface="Trebuchet MS" charset="0"/>
                          <a:ea typeface="ＭＳ Ｐゴシック" charset="0"/>
                        </a:rPr>
                        <a:t>sp</a:t>
                      </a:r>
                      <a:r>
                        <a:rPr kumimoji="0" lang="en-US" sz="1600" b="0" i="0" u="none" strike="noStrike" cap="none" normalizeH="0" baseline="0" dirty="0">
                          <a:ln>
                            <a:noFill/>
                          </a:ln>
                          <a:solidFill>
                            <a:schemeClr val="tx1"/>
                          </a:solidFill>
                          <a:effectLst/>
                          <a:latin typeface="Trebuchet MS" charset="0"/>
                          <a:ea typeface="ＭＳ Ｐゴシック" charset="0"/>
                        </a:rPr>
                        <a:t>)</a:t>
                      </a: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IF</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WB</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9515" name="Group 363"/>
          <p:cNvGraphicFramePr>
            <a:graphicFrameLocks noGrp="1"/>
          </p:cNvGraphicFramePr>
          <p:nvPr>
            <p:extLst/>
          </p:nvPr>
        </p:nvGraphicFramePr>
        <p:xfrm>
          <a:off x="1593273" y="2866017"/>
          <a:ext cx="5264727" cy="274320"/>
        </p:xfrm>
        <a:graphic>
          <a:graphicData uri="http://schemas.openxmlformats.org/drawingml/2006/table">
            <a:tbl>
              <a:tblPr/>
              <a:tblGrid>
                <a:gridCol w="1855932"/>
                <a:gridCol w="707159"/>
                <a:gridCol w="692727"/>
                <a:gridCol w="692727"/>
                <a:gridCol w="692727"/>
                <a:gridCol w="623455"/>
              </a:tblGrid>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800" b="0" i="0" u="none" strike="noStrike" cap="none" normalizeH="0" baseline="0" dirty="0">
                          <a:ln>
                            <a:noFill/>
                          </a:ln>
                          <a:solidFill>
                            <a:schemeClr val="tx1"/>
                          </a:solidFill>
                          <a:effectLst/>
                          <a:latin typeface="Trebuchet MS" charset="0"/>
                          <a:ea typeface="ＭＳ Ｐゴシック" charset="0"/>
                        </a:rPr>
                        <a:t>R-type</a:t>
                      </a:r>
                    </a:p>
                  </a:txBody>
                  <a:tcPr marL="83127" marR="83127"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NOP</a:t>
                      </a: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WB</a:t>
                      </a: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9518" name="Group 366"/>
          <p:cNvGraphicFramePr>
            <a:graphicFrameLocks noGrp="1"/>
          </p:cNvGraphicFramePr>
          <p:nvPr>
            <p:extLst/>
          </p:nvPr>
        </p:nvGraphicFramePr>
        <p:xfrm>
          <a:off x="2773850" y="5776333"/>
          <a:ext cx="5264727" cy="274320"/>
        </p:xfrm>
        <a:graphic>
          <a:graphicData uri="http://schemas.openxmlformats.org/drawingml/2006/table">
            <a:tbl>
              <a:tblPr/>
              <a:tblGrid>
                <a:gridCol w="1855932"/>
                <a:gridCol w="707159"/>
                <a:gridCol w="692727"/>
                <a:gridCol w="692727"/>
                <a:gridCol w="692727"/>
                <a:gridCol w="623455"/>
              </a:tblGrid>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800" b="0" i="0" u="none" strike="noStrike" cap="none" normalizeH="0" baseline="0" dirty="0">
                          <a:ln>
                            <a:noFill/>
                          </a:ln>
                          <a:solidFill>
                            <a:schemeClr val="tx1"/>
                          </a:solidFill>
                          <a:effectLst/>
                          <a:latin typeface="Trebuchet MS" charset="0"/>
                          <a:ea typeface="ＭＳ Ｐゴシック" charset="0"/>
                        </a:rPr>
                        <a:t>store</a:t>
                      </a:r>
                    </a:p>
                  </a:txBody>
                  <a:tcPr marL="83127" marR="83127"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000000"/>
                          </a:solidFill>
                          <a:effectLst/>
                          <a:latin typeface="Trebuchet MS" charset="0"/>
                          <a:ea typeface="ＭＳ Ｐゴシック" charset="0"/>
                        </a:rPr>
                        <a:t>MEM</a:t>
                      </a: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FF0000"/>
                          </a:solidFill>
                          <a:effectLst/>
                          <a:latin typeface="Trebuchet MS" charset="0"/>
                          <a:ea typeface="ＭＳ Ｐゴシック" charset="0"/>
                        </a:rPr>
                        <a:t>NOP</a:t>
                      </a: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9537" name="Group 385"/>
          <p:cNvGraphicFramePr>
            <a:graphicFrameLocks noGrp="1"/>
          </p:cNvGraphicFramePr>
          <p:nvPr>
            <p:extLst/>
          </p:nvPr>
        </p:nvGraphicFramePr>
        <p:xfrm>
          <a:off x="2773850" y="6112510"/>
          <a:ext cx="5264727" cy="274320"/>
        </p:xfrm>
        <a:graphic>
          <a:graphicData uri="http://schemas.openxmlformats.org/drawingml/2006/table">
            <a:tbl>
              <a:tblPr/>
              <a:tblGrid>
                <a:gridCol w="1855932"/>
                <a:gridCol w="707159"/>
                <a:gridCol w="692727"/>
                <a:gridCol w="692727"/>
                <a:gridCol w="692727"/>
                <a:gridCol w="623455"/>
              </a:tblGrid>
              <a:tr h="242047">
                <a:tc>
                  <a:txBody>
                    <a:bodyPr/>
                    <a:lstStyle/>
                    <a:p>
                      <a:pPr marL="0" marR="0" lvl="0" indent="0" algn="l" defTabSz="1019175" rtl="0" eaLnBrk="0" fontAlgn="base" latinLnBrk="0" hangingPunct="0">
                        <a:lnSpc>
                          <a:spcPct val="100000"/>
                        </a:lnSpc>
                        <a:spcBef>
                          <a:spcPct val="20000"/>
                        </a:spcBef>
                        <a:spcAft>
                          <a:spcPct val="0"/>
                        </a:spcAft>
                        <a:buClrTx/>
                        <a:buSzTx/>
                        <a:buFont typeface="Wingdings" charset="0"/>
                        <a:buNone/>
                        <a:tabLst>
                          <a:tab pos="514350" algn="l"/>
                        </a:tabLst>
                      </a:pPr>
                      <a:r>
                        <a:rPr kumimoji="0" lang="en-US" sz="1800" b="0" i="0" u="none" strike="noStrike" cap="none" normalizeH="0" baseline="0" dirty="0">
                          <a:ln>
                            <a:noFill/>
                          </a:ln>
                          <a:solidFill>
                            <a:schemeClr val="tx1"/>
                          </a:solidFill>
                          <a:effectLst/>
                          <a:latin typeface="Trebuchet MS" charset="0"/>
                          <a:ea typeface="ＭＳ Ｐゴシック" charset="0"/>
                        </a:rPr>
                        <a:t>branch</a:t>
                      </a:r>
                    </a:p>
                  </a:txBody>
                  <a:tcPr marL="83127" marR="83127"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IF</a:t>
                      </a:r>
                    </a:p>
                  </a:txBody>
                  <a:tcPr marL="83127" marR="83127" marT="0" marB="0"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ID</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EX</a:t>
                      </a:r>
                    </a:p>
                  </a:txBody>
                  <a:tcPr marL="83127" marR="83127"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00"/>
                          </a:solidFill>
                          <a:effectLst/>
                          <a:latin typeface="Trebuchet MS" charset="0"/>
                          <a:ea typeface="ＭＳ Ｐゴシック" charset="0"/>
                        </a:rPr>
                        <a:t>NOP</a:t>
                      </a:r>
                      <a:endParaRPr kumimoji="0" lang="en-US" sz="1600" b="0" i="0" u="none" strike="noStrike" cap="none" normalizeH="0" baseline="0">
                        <a:ln>
                          <a:noFill/>
                        </a:ln>
                        <a:solidFill>
                          <a:schemeClr val="tx1"/>
                        </a:solidFill>
                        <a:effectLst/>
                        <a:latin typeface="Trebuchet MS" charset="0"/>
                        <a:ea typeface="ＭＳ Ｐゴシック" charset="0"/>
                      </a:endParaRPr>
                    </a:p>
                  </a:txBody>
                  <a:tcPr marL="83127" marR="83127" marT="0" marB="0"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FF0000"/>
                          </a:solidFill>
                          <a:effectLst/>
                          <a:latin typeface="Trebuchet MS" charset="0"/>
                          <a:ea typeface="ＭＳ Ｐゴシック" charset="0"/>
                        </a:rPr>
                        <a:t>NOP</a:t>
                      </a: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30</a:t>
            </a:fld>
            <a:endParaRPr lang="en-US"/>
          </a:p>
        </p:txBody>
      </p:sp>
    </p:spTree>
    <p:extLst>
      <p:ext uri="{BB962C8B-B14F-4D97-AF65-F5344CB8AC3E}">
        <p14:creationId xmlns:p14="http://schemas.microsoft.com/office/powerpoint/2010/main" val="55035207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
            </a:r>
            <a:r>
              <a:rPr lang="en-US" dirty="0" smtClean="0"/>
              <a:t>eed for stage interface registers</a:t>
            </a:r>
            <a:endParaRPr lang="en-US" dirty="0"/>
          </a:p>
        </p:txBody>
      </p:sp>
      <p:sp>
        <p:nvSpPr>
          <p:cNvPr id="4" name="Content Placeholder 3"/>
          <p:cNvSpPr>
            <a:spLocks noGrp="1"/>
          </p:cNvSpPr>
          <p:nvPr>
            <p:ph idx="1"/>
          </p:nvPr>
        </p:nvSpPr>
        <p:spPr/>
        <p:txBody>
          <a:bodyPr>
            <a:normAutofit fontScale="85000" lnSpcReduction="20000"/>
          </a:bodyPr>
          <a:lstStyle/>
          <a:p>
            <a:pPr marL="354965" indent="-342265">
              <a:lnSpc>
                <a:spcPct val="100000"/>
              </a:lnSpc>
              <a:buFont typeface="Microsoft Sans Serif"/>
              <a:buChar char="▪"/>
              <a:tabLst>
                <a:tab pos="355600" algn="l"/>
              </a:tabLst>
            </a:pPr>
            <a:r>
              <a:rPr lang="en-US" spc="-5" dirty="0">
                <a:latin typeface="Trebuchet MS"/>
                <a:cs typeface="Trebuchet MS"/>
              </a:rPr>
              <a:t>Add interface registers to </a:t>
            </a:r>
            <a:r>
              <a:rPr lang="en-US" spc="-5" dirty="0" smtClean="0">
                <a:latin typeface="Trebuchet MS"/>
                <a:cs typeface="Trebuchet MS"/>
              </a:rPr>
              <a:t>pipeline</a:t>
            </a:r>
            <a:r>
              <a:rPr lang="en-US" spc="60" dirty="0" smtClean="0">
                <a:latin typeface="Trebuchet MS"/>
                <a:cs typeface="Trebuchet MS"/>
              </a:rPr>
              <a:t> </a:t>
            </a:r>
            <a:r>
              <a:rPr lang="en-US" spc="60" dirty="0">
                <a:latin typeface="Trebuchet MS"/>
                <a:cs typeface="Trebuchet MS"/>
              </a:rPr>
              <a:t>the </a:t>
            </a:r>
            <a:r>
              <a:rPr lang="en-US" spc="-5" dirty="0" err="1">
                <a:latin typeface="Trebuchet MS"/>
                <a:cs typeface="Trebuchet MS"/>
              </a:rPr>
              <a:t>datapath</a:t>
            </a:r>
            <a:endParaRPr lang="en-US" spc="-5" dirty="0">
              <a:latin typeface="Trebuchet MS"/>
              <a:cs typeface="Trebuchet MS"/>
            </a:endParaRPr>
          </a:p>
          <a:p>
            <a:pPr marL="354965" indent="-342265">
              <a:lnSpc>
                <a:spcPct val="100000"/>
              </a:lnSpc>
              <a:buFont typeface="Microsoft Sans Serif"/>
              <a:buChar char="▪"/>
              <a:tabLst>
                <a:tab pos="355600" algn="l"/>
              </a:tabLst>
            </a:pPr>
            <a:endParaRPr lang="en-US" dirty="0">
              <a:latin typeface="Trebuchet MS"/>
              <a:cs typeface="Trebuchet MS"/>
            </a:endParaRPr>
          </a:p>
          <a:p>
            <a:pPr marL="354965" marR="5080" indent="-342265">
              <a:lnSpc>
                <a:spcPct val="100000"/>
              </a:lnSpc>
              <a:spcBef>
                <a:spcPts val="470"/>
              </a:spcBef>
              <a:buFont typeface="Microsoft Sans Serif"/>
              <a:buChar char="▪"/>
              <a:tabLst>
                <a:tab pos="355600" algn="l"/>
              </a:tabLst>
            </a:pPr>
            <a:r>
              <a:rPr lang="en-US" spc="-5" dirty="0">
                <a:latin typeface="Trebuchet MS"/>
                <a:cs typeface="Trebuchet MS"/>
              </a:rPr>
              <a:t>One big register to hold </a:t>
            </a:r>
            <a:r>
              <a:rPr lang="en-US" i="1" spc="-5" dirty="0">
                <a:solidFill>
                  <a:srgbClr val="0000FF"/>
                </a:solidFill>
                <a:latin typeface="Trebuchet MS"/>
                <a:cs typeface="Trebuchet MS"/>
              </a:rPr>
              <a:t>the output bit string from</a:t>
            </a:r>
            <a:r>
              <a:rPr lang="en-US" i="1" spc="-10" dirty="0">
                <a:solidFill>
                  <a:srgbClr val="0000FF"/>
                </a:solidFill>
                <a:latin typeface="Trebuchet MS"/>
                <a:cs typeface="Trebuchet MS"/>
              </a:rPr>
              <a:t> each</a:t>
            </a:r>
            <a:r>
              <a:rPr lang="en-US" i="1" spc="100" dirty="0">
                <a:solidFill>
                  <a:srgbClr val="0000FF"/>
                </a:solidFill>
                <a:latin typeface="Trebuchet MS"/>
                <a:cs typeface="Trebuchet MS"/>
              </a:rPr>
              <a:t> </a:t>
            </a:r>
            <a:r>
              <a:rPr lang="en-US" i="1" spc="-10" dirty="0">
                <a:solidFill>
                  <a:srgbClr val="0000FF"/>
                </a:solidFill>
                <a:latin typeface="Trebuchet MS"/>
                <a:cs typeface="Trebuchet MS"/>
              </a:rPr>
              <a:t>stage</a:t>
            </a:r>
          </a:p>
          <a:p>
            <a:pPr marL="354965" marR="5080" indent="-342265">
              <a:lnSpc>
                <a:spcPct val="100000"/>
              </a:lnSpc>
              <a:spcBef>
                <a:spcPts val="470"/>
              </a:spcBef>
              <a:buFont typeface="Microsoft Sans Serif"/>
              <a:buChar char="▪"/>
              <a:tabLst>
                <a:tab pos="355600" algn="l"/>
              </a:tabLst>
            </a:pPr>
            <a:endParaRPr lang="en-US" dirty="0">
              <a:latin typeface="Trebuchet MS"/>
              <a:cs typeface="Trebuchet MS"/>
            </a:endParaRPr>
          </a:p>
          <a:p>
            <a:pPr marL="354965" indent="-342265">
              <a:lnSpc>
                <a:spcPct val="100000"/>
              </a:lnSpc>
              <a:spcBef>
                <a:spcPts val="475"/>
              </a:spcBef>
              <a:buFont typeface="Microsoft Sans Serif"/>
              <a:buChar char="▪"/>
              <a:tabLst>
                <a:tab pos="355600" algn="l"/>
              </a:tabLst>
            </a:pPr>
            <a:r>
              <a:rPr lang="en-US" spc="-5" dirty="0">
                <a:latin typeface="Trebuchet MS"/>
                <a:cs typeface="Trebuchet MS"/>
              </a:rPr>
              <a:t>These registers are </a:t>
            </a:r>
            <a:r>
              <a:rPr lang="en-US" spc="-10" dirty="0">
                <a:latin typeface="Trebuchet MS"/>
                <a:cs typeface="Trebuchet MS"/>
              </a:rPr>
              <a:t>named </a:t>
            </a:r>
            <a:r>
              <a:rPr lang="en-US" spc="-5" dirty="0">
                <a:latin typeface="Trebuchet MS"/>
                <a:cs typeface="Trebuchet MS"/>
              </a:rPr>
              <a:t>for </a:t>
            </a:r>
            <a:r>
              <a:rPr lang="en-US" spc="-10" dirty="0">
                <a:latin typeface="Trebuchet MS"/>
                <a:cs typeface="Trebuchet MS"/>
              </a:rPr>
              <a:t>the stages they</a:t>
            </a:r>
            <a:r>
              <a:rPr lang="en-US" spc="70" dirty="0">
                <a:latin typeface="Trebuchet MS"/>
                <a:cs typeface="Trebuchet MS"/>
              </a:rPr>
              <a:t> </a:t>
            </a:r>
            <a:r>
              <a:rPr lang="en-US" spc="-10" dirty="0">
                <a:latin typeface="Trebuchet MS"/>
                <a:cs typeface="Trebuchet MS"/>
              </a:rPr>
              <a:t>interface</a:t>
            </a:r>
            <a:endParaRPr lang="en-US" dirty="0">
              <a:latin typeface="Trebuchet MS"/>
              <a:cs typeface="Trebuchet MS"/>
            </a:endParaRPr>
          </a:p>
          <a:p>
            <a:pPr>
              <a:lnSpc>
                <a:spcPct val="100000"/>
              </a:lnSpc>
              <a:spcBef>
                <a:spcPts val="22"/>
              </a:spcBef>
              <a:buFont typeface="Microsoft Sans Serif"/>
              <a:buChar char="▪"/>
            </a:pPr>
            <a:endParaRPr lang="en-US" dirty="0">
              <a:latin typeface="Times New Roman"/>
              <a:cs typeface="Times New Roman"/>
            </a:endParaRPr>
          </a:p>
          <a:p>
            <a:pPr marL="868045" indent="0">
              <a:lnSpc>
                <a:spcPct val="100000"/>
              </a:lnSpc>
              <a:buNone/>
              <a:tabLst>
                <a:tab pos="3155315" algn="l"/>
                <a:tab pos="4868545" algn="l"/>
                <a:tab pos="6696709" algn="l"/>
              </a:tabLst>
            </a:pPr>
            <a:r>
              <a:rPr lang="en-US" spc="-5" dirty="0">
                <a:solidFill>
                  <a:srgbClr val="3333FF"/>
                </a:solidFill>
                <a:latin typeface="Trebuchet MS"/>
                <a:cs typeface="Trebuchet MS"/>
              </a:rPr>
              <a:t>IF/</a:t>
            </a:r>
            <a:r>
              <a:rPr lang="en-US" spc="-5" dirty="0" smtClean="0">
                <a:solidFill>
                  <a:srgbClr val="3333FF"/>
                </a:solidFill>
                <a:latin typeface="Trebuchet MS"/>
                <a:cs typeface="Trebuchet MS"/>
              </a:rPr>
              <a:t>ID    ID</a:t>
            </a:r>
            <a:r>
              <a:rPr lang="en-US" spc="-5" dirty="0">
                <a:solidFill>
                  <a:srgbClr val="3333FF"/>
                </a:solidFill>
                <a:latin typeface="Trebuchet MS"/>
                <a:cs typeface="Trebuchet MS"/>
              </a:rPr>
              <a:t>/EX	</a:t>
            </a:r>
            <a:r>
              <a:rPr lang="en-US" spc="-5" dirty="0" smtClean="0">
                <a:solidFill>
                  <a:srgbClr val="3333FF"/>
                </a:solidFill>
                <a:latin typeface="Trebuchet MS"/>
                <a:cs typeface="Trebuchet MS"/>
              </a:rPr>
              <a:t> EX</a:t>
            </a:r>
            <a:r>
              <a:rPr lang="en-US" spc="-5" dirty="0">
                <a:solidFill>
                  <a:srgbClr val="3333FF"/>
                </a:solidFill>
                <a:latin typeface="Trebuchet MS"/>
                <a:cs typeface="Trebuchet MS"/>
              </a:rPr>
              <a:t>/MEM	MEM/WB</a:t>
            </a:r>
            <a:endParaRPr lang="en-US" dirty="0">
              <a:latin typeface="Trebuchet MS"/>
              <a:cs typeface="Trebuchet MS"/>
            </a:endParaRPr>
          </a:p>
          <a:p>
            <a:pPr>
              <a:lnSpc>
                <a:spcPct val="100000"/>
              </a:lnSpc>
              <a:spcBef>
                <a:spcPts val="22"/>
              </a:spcBef>
            </a:pPr>
            <a:endParaRPr lang="en-US" dirty="0">
              <a:latin typeface="Times New Roman"/>
              <a:cs typeface="Times New Roman"/>
            </a:endParaRPr>
          </a:p>
          <a:p>
            <a:pPr marL="354965" marR="1240790" indent="-342265">
              <a:lnSpc>
                <a:spcPct val="100000"/>
              </a:lnSpc>
              <a:buFont typeface="Microsoft Sans Serif"/>
              <a:buChar char="▪"/>
              <a:tabLst>
                <a:tab pos="355600" algn="l"/>
              </a:tabLst>
            </a:pPr>
            <a:r>
              <a:rPr lang="en-US" spc="-5" dirty="0">
                <a:latin typeface="Trebuchet MS"/>
                <a:cs typeface="Trebuchet MS"/>
              </a:rPr>
              <a:t>No register is </a:t>
            </a:r>
            <a:r>
              <a:rPr lang="en-US" spc="-10" dirty="0">
                <a:latin typeface="Trebuchet MS"/>
                <a:cs typeface="Trebuchet MS"/>
              </a:rPr>
              <a:t>needed after the </a:t>
            </a:r>
            <a:r>
              <a:rPr lang="en-US" spc="-5" dirty="0">
                <a:latin typeface="Trebuchet MS"/>
                <a:cs typeface="Trebuchet MS"/>
              </a:rPr>
              <a:t>WB </a:t>
            </a:r>
            <a:r>
              <a:rPr lang="en-US" spc="-10" dirty="0">
                <a:latin typeface="Trebuchet MS"/>
                <a:cs typeface="Trebuchet MS"/>
              </a:rPr>
              <a:t>stage, because after </a:t>
            </a:r>
            <a:r>
              <a:rPr lang="en-US" spc="-5" dirty="0">
                <a:latin typeface="Trebuchet MS"/>
                <a:cs typeface="Trebuchet MS"/>
              </a:rPr>
              <a:t>WB </a:t>
            </a:r>
            <a:r>
              <a:rPr lang="en-US" spc="-10" dirty="0">
                <a:latin typeface="Trebuchet MS"/>
                <a:cs typeface="Trebuchet MS"/>
              </a:rPr>
              <a:t>the </a:t>
            </a:r>
            <a:r>
              <a:rPr lang="en-US" spc="-5" dirty="0" smtClean="0">
                <a:latin typeface="Trebuchet MS"/>
                <a:cs typeface="Trebuchet MS"/>
              </a:rPr>
              <a:t>instr. </a:t>
            </a:r>
            <a:r>
              <a:rPr lang="en-US" spc="-5" dirty="0">
                <a:latin typeface="Trebuchet MS"/>
                <a:cs typeface="Trebuchet MS"/>
              </a:rPr>
              <a:t>is</a:t>
            </a:r>
            <a:r>
              <a:rPr lang="en-US" spc="-30" dirty="0">
                <a:latin typeface="Trebuchet MS"/>
                <a:cs typeface="Trebuchet MS"/>
              </a:rPr>
              <a:t> </a:t>
            </a:r>
            <a:r>
              <a:rPr lang="en-US" spc="-5" dirty="0">
                <a:latin typeface="Trebuchet MS"/>
                <a:cs typeface="Trebuchet MS"/>
              </a:rPr>
              <a:t>complete</a:t>
            </a:r>
            <a:endParaRPr lang="en-US" dirty="0">
              <a:latin typeface="Trebuchet MS"/>
              <a:cs typeface="Trebuchet MS"/>
            </a:endParaRPr>
          </a:p>
          <a:p>
            <a:endParaRPr lang="en-US" dirty="0"/>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31</a:t>
            </a:fld>
            <a:endParaRPr lang="en-US"/>
          </a:p>
        </p:txBody>
      </p:sp>
    </p:spTree>
    <p:extLst>
      <p:ext uri="{BB962C8B-B14F-4D97-AF65-F5344CB8AC3E}">
        <p14:creationId xmlns:p14="http://schemas.microsoft.com/office/powerpoint/2010/main" val="555240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27958" y="2465069"/>
            <a:ext cx="348095" cy="76200"/>
          </a:xfrm>
          <a:custGeom>
            <a:avLst/>
            <a:gdLst/>
            <a:ahLst/>
            <a:cxnLst/>
            <a:rect l="l" t="t" r="r" b="b"/>
            <a:pathLst>
              <a:path w="382905" h="86360">
                <a:moveTo>
                  <a:pt x="339089" y="57149"/>
                </a:moveTo>
                <a:lnTo>
                  <a:pt x="339089" y="28955"/>
                </a:lnTo>
                <a:lnTo>
                  <a:pt x="0" y="28955"/>
                </a:lnTo>
                <a:lnTo>
                  <a:pt x="0" y="57149"/>
                </a:lnTo>
                <a:lnTo>
                  <a:pt x="339089" y="57149"/>
                </a:lnTo>
                <a:close/>
              </a:path>
              <a:path w="382905" h="86360">
                <a:moveTo>
                  <a:pt x="382523" y="43433"/>
                </a:moveTo>
                <a:lnTo>
                  <a:pt x="325373" y="0"/>
                </a:lnTo>
                <a:lnTo>
                  <a:pt x="325373" y="28955"/>
                </a:lnTo>
                <a:lnTo>
                  <a:pt x="339089" y="28955"/>
                </a:lnTo>
                <a:lnTo>
                  <a:pt x="339089" y="75864"/>
                </a:lnTo>
                <a:lnTo>
                  <a:pt x="382523" y="43433"/>
                </a:lnTo>
                <a:close/>
              </a:path>
              <a:path w="382905" h="86360">
                <a:moveTo>
                  <a:pt x="339089" y="75864"/>
                </a:moveTo>
                <a:lnTo>
                  <a:pt x="339089" y="57149"/>
                </a:lnTo>
                <a:lnTo>
                  <a:pt x="325373" y="57149"/>
                </a:lnTo>
                <a:lnTo>
                  <a:pt x="325373" y="86105"/>
                </a:lnTo>
                <a:lnTo>
                  <a:pt x="339089" y="75864"/>
                </a:lnTo>
                <a:close/>
              </a:path>
            </a:pathLst>
          </a:custGeom>
          <a:solidFill>
            <a:srgbClr val="000000"/>
          </a:solidFill>
        </p:spPr>
        <p:txBody>
          <a:bodyPr wrap="square" lIns="0" tIns="0" rIns="0" bIns="0" rtlCol="0"/>
          <a:lstStyle/>
          <a:p>
            <a:endParaRPr/>
          </a:p>
        </p:txBody>
      </p:sp>
      <p:sp>
        <p:nvSpPr>
          <p:cNvPr id="6" name="object 6"/>
          <p:cNvSpPr txBox="1"/>
          <p:nvPr/>
        </p:nvSpPr>
        <p:spPr>
          <a:xfrm>
            <a:off x="226522" y="3570417"/>
            <a:ext cx="1252682" cy="996764"/>
          </a:xfrm>
          <a:prstGeom prst="rect">
            <a:avLst/>
          </a:prstGeom>
          <a:ln w="9525">
            <a:solidFill>
              <a:srgbClr val="000000"/>
            </a:solidFill>
          </a:ln>
        </p:spPr>
        <p:txBody>
          <a:bodyPr vert="horz" wrap="square" lIns="0" tIns="38180" rIns="0" bIns="0" rtlCol="0">
            <a:spAutoFit/>
          </a:bodyPr>
          <a:lstStyle/>
          <a:p>
            <a:pPr marL="86617" marR="72941" indent="-1140" algn="ctr">
              <a:spcBef>
                <a:spcPts val="301"/>
              </a:spcBef>
              <a:tabLst>
                <a:tab pos="569279" algn="l"/>
                <a:tab pos="827420" algn="l"/>
              </a:tabLst>
            </a:pPr>
            <a:r>
              <a:rPr sz="1000" spc="-4" dirty="0">
                <a:latin typeface="Arial"/>
                <a:cs typeface="Arial"/>
              </a:rPr>
              <a:t>R</a:t>
            </a:r>
            <a:r>
              <a:rPr sz="1000" dirty="0">
                <a:latin typeface="Arial"/>
                <a:cs typeface="Arial"/>
              </a:rPr>
              <a:t>e</a:t>
            </a:r>
            <a:r>
              <a:rPr sz="1000" spc="-4" dirty="0">
                <a:latin typeface="Arial"/>
                <a:cs typeface="Arial"/>
              </a:rPr>
              <a:t>ad</a:t>
            </a:r>
            <a:r>
              <a:rPr sz="1000" dirty="0">
                <a:latin typeface="Arial"/>
                <a:cs typeface="Arial"/>
              </a:rPr>
              <a:t>	</a:t>
            </a:r>
            <a:r>
              <a:rPr sz="1000" spc="-9" dirty="0">
                <a:latin typeface="Arial"/>
                <a:cs typeface="Arial"/>
              </a:rPr>
              <a:t>Instruction  </a:t>
            </a:r>
            <a:r>
              <a:rPr sz="1000" spc="-4" dirty="0">
                <a:latin typeface="Arial"/>
                <a:cs typeface="Arial"/>
              </a:rPr>
              <a:t>address</a:t>
            </a:r>
            <a:r>
              <a:rPr sz="1000" dirty="0">
                <a:latin typeface="Arial"/>
                <a:cs typeface="Arial"/>
              </a:rPr>
              <a:t>		</a:t>
            </a:r>
            <a:r>
              <a:rPr sz="1000" spc="-4" dirty="0">
                <a:latin typeface="Arial"/>
                <a:cs typeface="Arial"/>
              </a:rPr>
              <a:t>[31-</a:t>
            </a:r>
            <a:r>
              <a:rPr sz="1000" spc="-9" dirty="0">
                <a:latin typeface="Arial"/>
                <a:cs typeface="Arial"/>
              </a:rPr>
              <a:t>0</a:t>
            </a:r>
            <a:r>
              <a:rPr sz="1000" spc="-4" dirty="0">
                <a:latin typeface="Arial"/>
                <a:cs typeface="Arial"/>
              </a:rPr>
              <a:t>]</a:t>
            </a:r>
            <a:endParaRPr sz="1000">
              <a:latin typeface="Arial"/>
              <a:cs typeface="Arial"/>
            </a:endParaRPr>
          </a:p>
          <a:p>
            <a:pPr>
              <a:lnSpc>
                <a:spcPct val="100000"/>
              </a:lnSpc>
            </a:pPr>
            <a:endParaRPr sz="1000">
              <a:latin typeface="Times New Roman"/>
              <a:cs typeface="Times New Roman"/>
            </a:endParaRPr>
          </a:p>
          <a:p>
            <a:pPr>
              <a:spcBef>
                <a:spcPts val="32"/>
              </a:spcBef>
            </a:pPr>
            <a:endParaRPr sz="1200">
              <a:latin typeface="Times New Roman"/>
              <a:cs typeface="Times New Roman"/>
            </a:endParaRPr>
          </a:p>
          <a:p>
            <a:pPr marL="304299" marR="268969" algn="ctr"/>
            <a:r>
              <a:rPr sz="1000" b="1" spc="-4" dirty="0">
                <a:latin typeface="Arial"/>
                <a:cs typeface="Arial"/>
              </a:rPr>
              <a:t>Instruc</a:t>
            </a:r>
            <a:r>
              <a:rPr sz="1000" b="1" spc="-13" dirty="0">
                <a:latin typeface="Arial"/>
                <a:cs typeface="Arial"/>
              </a:rPr>
              <a:t>t</a:t>
            </a:r>
            <a:r>
              <a:rPr sz="1000" b="1" spc="-4" dirty="0">
                <a:latin typeface="Arial"/>
                <a:cs typeface="Arial"/>
              </a:rPr>
              <a:t>ion  memory</a:t>
            </a:r>
            <a:endParaRPr sz="1000">
              <a:latin typeface="Arial"/>
              <a:cs typeface="Arial"/>
            </a:endParaRPr>
          </a:p>
        </p:txBody>
      </p:sp>
      <p:sp>
        <p:nvSpPr>
          <p:cNvPr id="7" name="object 7"/>
          <p:cNvSpPr/>
          <p:nvPr/>
        </p:nvSpPr>
        <p:spPr>
          <a:xfrm>
            <a:off x="7922721" y="4675767"/>
            <a:ext cx="230332" cy="75640"/>
          </a:xfrm>
          <a:custGeom>
            <a:avLst/>
            <a:gdLst/>
            <a:ahLst/>
            <a:cxnLst/>
            <a:rect l="l" t="t" r="r" b="b"/>
            <a:pathLst>
              <a:path w="253365" h="85725">
                <a:moveTo>
                  <a:pt x="209550" y="57150"/>
                </a:moveTo>
                <a:lnTo>
                  <a:pt x="209550" y="28194"/>
                </a:lnTo>
                <a:lnTo>
                  <a:pt x="0" y="28194"/>
                </a:lnTo>
                <a:lnTo>
                  <a:pt x="0" y="57150"/>
                </a:lnTo>
                <a:lnTo>
                  <a:pt x="209550" y="57150"/>
                </a:lnTo>
                <a:close/>
              </a:path>
              <a:path w="253365" h="85725">
                <a:moveTo>
                  <a:pt x="252983" y="42672"/>
                </a:moveTo>
                <a:lnTo>
                  <a:pt x="195833" y="0"/>
                </a:lnTo>
                <a:lnTo>
                  <a:pt x="195833" y="28194"/>
                </a:lnTo>
                <a:lnTo>
                  <a:pt x="209550" y="28194"/>
                </a:lnTo>
                <a:lnTo>
                  <a:pt x="209550" y="75102"/>
                </a:lnTo>
                <a:lnTo>
                  <a:pt x="252983" y="42672"/>
                </a:lnTo>
                <a:close/>
              </a:path>
              <a:path w="253365" h="85725">
                <a:moveTo>
                  <a:pt x="209550" y="75102"/>
                </a:moveTo>
                <a:lnTo>
                  <a:pt x="209550" y="57150"/>
                </a:lnTo>
                <a:lnTo>
                  <a:pt x="195833" y="57150"/>
                </a:lnTo>
                <a:lnTo>
                  <a:pt x="195833" y="85344"/>
                </a:lnTo>
                <a:lnTo>
                  <a:pt x="209550" y="75102"/>
                </a:lnTo>
                <a:close/>
              </a:path>
            </a:pathLst>
          </a:custGeom>
          <a:solidFill>
            <a:srgbClr val="000000"/>
          </a:solidFill>
        </p:spPr>
        <p:txBody>
          <a:bodyPr wrap="square" lIns="0" tIns="0" rIns="0" bIns="0" rtlCol="0"/>
          <a:lstStyle/>
          <a:p>
            <a:endParaRPr/>
          </a:p>
        </p:txBody>
      </p:sp>
      <p:sp>
        <p:nvSpPr>
          <p:cNvPr id="8" name="object 8"/>
          <p:cNvSpPr/>
          <p:nvPr/>
        </p:nvSpPr>
        <p:spPr>
          <a:xfrm>
            <a:off x="6398721" y="3913318"/>
            <a:ext cx="381000" cy="76200"/>
          </a:xfrm>
          <a:custGeom>
            <a:avLst/>
            <a:gdLst/>
            <a:ahLst/>
            <a:cxnLst/>
            <a:rect l="l" t="t" r="r" b="b"/>
            <a:pathLst>
              <a:path w="419100" h="86360">
                <a:moveTo>
                  <a:pt x="376427" y="57150"/>
                </a:moveTo>
                <a:lnTo>
                  <a:pt x="376427" y="28955"/>
                </a:lnTo>
                <a:lnTo>
                  <a:pt x="0" y="28955"/>
                </a:lnTo>
                <a:lnTo>
                  <a:pt x="0" y="57150"/>
                </a:lnTo>
                <a:lnTo>
                  <a:pt x="376427" y="57150"/>
                </a:lnTo>
                <a:close/>
              </a:path>
              <a:path w="419100" h="86360">
                <a:moveTo>
                  <a:pt x="419100" y="43433"/>
                </a:moveTo>
                <a:lnTo>
                  <a:pt x="361950" y="0"/>
                </a:lnTo>
                <a:lnTo>
                  <a:pt x="361950" y="28955"/>
                </a:lnTo>
                <a:lnTo>
                  <a:pt x="376427" y="28955"/>
                </a:lnTo>
                <a:lnTo>
                  <a:pt x="376427" y="75295"/>
                </a:lnTo>
                <a:lnTo>
                  <a:pt x="419100" y="43433"/>
                </a:lnTo>
                <a:close/>
              </a:path>
              <a:path w="419100" h="86360">
                <a:moveTo>
                  <a:pt x="376427" y="75295"/>
                </a:moveTo>
                <a:lnTo>
                  <a:pt x="376427" y="57150"/>
                </a:lnTo>
                <a:lnTo>
                  <a:pt x="361950" y="57150"/>
                </a:lnTo>
                <a:lnTo>
                  <a:pt x="361950" y="86105"/>
                </a:lnTo>
                <a:lnTo>
                  <a:pt x="376427" y="75295"/>
                </a:lnTo>
                <a:close/>
              </a:path>
            </a:pathLst>
          </a:custGeom>
          <a:solidFill>
            <a:srgbClr val="000000"/>
          </a:solidFill>
        </p:spPr>
        <p:txBody>
          <a:bodyPr wrap="square" lIns="0" tIns="0" rIns="0" bIns="0" rtlCol="0"/>
          <a:lstStyle/>
          <a:p>
            <a:endParaRPr/>
          </a:p>
        </p:txBody>
      </p:sp>
      <p:sp>
        <p:nvSpPr>
          <p:cNvPr id="9" name="object 9"/>
          <p:cNvSpPr/>
          <p:nvPr/>
        </p:nvSpPr>
        <p:spPr>
          <a:xfrm>
            <a:off x="6551814" y="3951643"/>
            <a:ext cx="0" cy="1371040"/>
          </a:xfrm>
          <a:custGeom>
            <a:avLst/>
            <a:gdLst/>
            <a:ahLst/>
            <a:cxnLst/>
            <a:rect l="l" t="t" r="r" b="b"/>
            <a:pathLst>
              <a:path h="1553845">
                <a:moveTo>
                  <a:pt x="0" y="0"/>
                </a:moveTo>
                <a:lnTo>
                  <a:pt x="0" y="1553718"/>
                </a:lnTo>
              </a:path>
            </a:pathLst>
          </a:custGeom>
          <a:ln w="28575">
            <a:solidFill>
              <a:srgbClr val="000000"/>
            </a:solidFill>
          </a:ln>
        </p:spPr>
        <p:txBody>
          <a:bodyPr wrap="square" lIns="0" tIns="0" rIns="0" bIns="0" rtlCol="0"/>
          <a:lstStyle/>
          <a:p>
            <a:endParaRPr/>
          </a:p>
        </p:txBody>
      </p:sp>
      <p:sp>
        <p:nvSpPr>
          <p:cNvPr id="10" name="object 10"/>
          <p:cNvSpPr/>
          <p:nvPr/>
        </p:nvSpPr>
        <p:spPr>
          <a:xfrm>
            <a:off x="6551814" y="5284917"/>
            <a:ext cx="1601354" cy="76200"/>
          </a:xfrm>
          <a:custGeom>
            <a:avLst/>
            <a:gdLst/>
            <a:ahLst/>
            <a:cxnLst/>
            <a:rect l="l" t="t" r="r" b="b"/>
            <a:pathLst>
              <a:path w="1761490" h="86360">
                <a:moveTo>
                  <a:pt x="1717548" y="57150"/>
                </a:moveTo>
                <a:lnTo>
                  <a:pt x="1717548" y="28955"/>
                </a:lnTo>
                <a:lnTo>
                  <a:pt x="0" y="28955"/>
                </a:lnTo>
                <a:lnTo>
                  <a:pt x="0" y="57150"/>
                </a:lnTo>
                <a:lnTo>
                  <a:pt x="1717548" y="57150"/>
                </a:lnTo>
                <a:close/>
              </a:path>
              <a:path w="1761490" h="86360">
                <a:moveTo>
                  <a:pt x="1760981" y="42672"/>
                </a:moveTo>
                <a:lnTo>
                  <a:pt x="1703831" y="0"/>
                </a:lnTo>
                <a:lnTo>
                  <a:pt x="1703831" y="28955"/>
                </a:lnTo>
                <a:lnTo>
                  <a:pt x="1717548" y="28955"/>
                </a:lnTo>
                <a:lnTo>
                  <a:pt x="1717548" y="75681"/>
                </a:lnTo>
                <a:lnTo>
                  <a:pt x="1760981" y="42672"/>
                </a:lnTo>
                <a:close/>
              </a:path>
              <a:path w="1761490" h="86360">
                <a:moveTo>
                  <a:pt x="1717548" y="75681"/>
                </a:moveTo>
                <a:lnTo>
                  <a:pt x="1717548" y="57150"/>
                </a:lnTo>
                <a:lnTo>
                  <a:pt x="1703831" y="57150"/>
                </a:lnTo>
                <a:lnTo>
                  <a:pt x="1703831" y="86105"/>
                </a:lnTo>
                <a:lnTo>
                  <a:pt x="1717548" y="75681"/>
                </a:lnTo>
                <a:close/>
              </a:path>
            </a:pathLst>
          </a:custGeom>
          <a:solidFill>
            <a:srgbClr val="000000"/>
          </a:solidFill>
        </p:spPr>
        <p:txBody>
          <a:bodyPr wrap="square" lIns="0" tIns="0" rIns="0" bIns="0" rtlCol="0"/>
          <a:lstStyle/>
          <a:p>
            <a:endParaRPr/>
          </a:p>
        </p:txBody>
      </p:sp>
      <p:sp>
        <p:nvSpPr>
          <p:cNvPr id="11" name="object 11"/>
          <p:cNvSpPr/>
          <p:nvPr/>
        </p:nvSpPr>
        <p:spPr>
          <a:xfrm>
            <a:off x="6508865" y="3910629"/>
            <a:ext cx="76200" cy="77321"/>
          </a:xfrm>
          <a:custGeom>
            <a:avLst/>
            <a:gdLst/>
            <a:ahLst/>
            <a:cxnLst/>
            <a:rect l="l" t="t" r="r" b="b"/>
            <a:pathLst>
              <a:path w="83820" h="87629">
                <a:moveTo>
                  <a:pt x="83820" y="63245"/>
                </a:moveTo>
                <a:lnTo>
                  <a:pt x="83820" y="25145"/>
                </a:lnTo>
                <a:lnTo>
                  <a:pt x="59436" y="0"/>
                </a:lnTo>
                <a:lnTo>
                  <a:pt x="24383" y="0"/>
                </a:lnTo>
                <a:lnTo>
                  <a:pt x="0" y="25145"/>
                </a:lnTo>
                <a:lnTo>
                  <a:pt x="0" y="63245"/>
                </a:lnTo>
                <a:lnTo>
                  <a:pt x="24383" y="87629"/>
                </a:lnTo>
                <a:lnTo>
                  <a:pt x="59436" y="87629"/>
                </a:lnTo>
                <a:lnTo>
                  <a:pt x="83820" y="63245"/>
                </a:lnTo>
                <a:close/>
              </a:path>
            </a:pathLst>
          </a:custGeom>
          <a:solidFill>
            <a:srgbClr val="000000"/>
          </a:solidFill>
        </p:spPr>
        <p:txBody>
          <a:bodyPr wrap="square" lIns="0" tIns="0" rIns="0" bIns="0" rtlCol="0"/>
          <a:lstStyle/>
          <a:p>
            <a:endParaRPr/>
          </a:p>
        </p:txBody>
      </p:sp>
      <p:sp>
        <p:nvSpPr>
          <p:cNvPr id="12" name="object 12"/>
          <p:cNvSpPr/>
          <p:nvPr/>
        </p:nvSpPr>
        <p:spPr>
          <a:xfrm>
            <a:off x="6508865" y="3910629"/>
            <a:ext cx="76200" cy="77321"/>
          </a:xfrm>
          <a:custGeom>
            <a:avLst/>
            <a:gdLst/>
            <a:ahLst/>
            <a:cxnLst/>
            <a:rect l="l" t="t" r="r" b="b"/>
            <a:pathLst>
              <a:path w="83820" h="87629">
                <a:moveTo>
                  <a:pt x="24383" y="0"/>
                </a:moveTo>
                <a:lnTo>
                  <a:pt x="0" y="25145"/>
                </a:lnTo>
                <a:lnTo>
                  <a:pt x="0" y="63245"/>
                </a:lnTo>
                <a:lnTo>
                  <a:pt x="24383" y="87629"/>
                </a:lnTo>
                <a:lnTo>
                  <a:pt x="59436" y="87629"/>
                </a:lnTo>
                <a:lnTo>
                  <a:pt x="83820" y="63245"/>
                </a:lnTo>
                <a:lnTo>
                  <a:pt x="83820" y="25145"/>
                </a:lnTo>
                <a:lnTo>
                  <a:pt x="59436" y="0"/>
                </a:lnTo>
                <a:lnTo>
                  <a:pt x="24383"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8761614" y="5017321"/>
            <a:ext cx="153555" cy="0"/>
          </a:xfrm>
          <a:custGeom>
            <a:avLst/>
            <a:gdLst/>
            <a:ahLst/>
            <a:cxnLst/>
            <a:rect l="l" t="t" r="r" b="b"/>
            <a:pathLst>
              <a:path w="168909">
                <a:moveTo>
                  <a:pt x="0" y="0"/>
                </a:moveTo>
                <a:lnTo>
                  <a:pt x="168401" y="0"/>
                </a:lnTo>
              </a:path>
            </a:pathLst>
          </a:custGeom>
          <a:ln w="28575">
            <a:solidFill>
              <a:srgbClr val="000000"/>
            </a:solidFill>
          </a:ln>
        </p:spPr>
        <p:txBody>
          <a:bodyPr wrap="square" lIns="0" tIns="0" rIns="0" bIns="0" rtlCol="0"/>
          <a:lstStyle/>
          <a:p>
            <a:endParaRPr/>
          </a:p>
        </p:txBody>
      </p:sp>
      <p:sp>
        <p:nvSpPr>
          <p:cNvPr id="14" name="object 14"/>
          <p:cNvSpPr/>
          <p:nvPr/>
        </p:nvSpPr>
        <p:spPr>
          <a:xfrm>
            <a:off x="8914707" y="5017321"/>
            <a:ext cx="0" cy="1220321"/>
          </a:xfrm>
          <a:custGeom>
            <a:avLst/>
            <a:gdLst/>
            <a:ahLst/>
            <a:cxnLst/>
            <a:rect l="l" t="t" r="r" b="b"/>
            <a:pathLst>
              <a:path h="1383029">
                <a:moveTo>
                  <a:pt x="0" y="0"/>
                </a:moveTo>
                <a:lnTo>
                  <a:pt x="0" y="1383030"/>
                </a:lnTo>
              </a:path>
            </a:pathLst>
          </a:custGeom>
          <a:ln w="28575">
            <a:solidFill>
              <a:srgbClr val="000000"/>
            </a:solidFill>
          </a:ln>
        </p:spPr>
        <p:txBody>
          <a:bodyPr wrap="square" lIns="0" tIns="0" rIns="0" bIns="0" rtlCol="0"/>
          <a:lstStyle/>
          <a:p>
            <a:endParaRPr/>
          </a:p>
        </p:txBody>
      </p:sp>
      <p:sp>
        <p:nvSpPr>
          <p:cNvPr id="15" name="object 15"/>
          <p:cNvSpPr/>
          <p:nvPr/>
        </p:nvSpPr>
        <p:spPr>
          <a:xfrm>
            <a:off x="2284615" y="6237642"/>
            <a:ext cx="6630554" cy="0"/>
          </a:xfrm>
          <a:custGeom>
            <a:avLst/>
            <a:gdLst/>
            <a:ahLst/>
            <a:cxnLst/>
            <a:rect l="l" t="t" r="r" b="b"/>
            <a:pathLst>
              <a:path w="7293609">
                <a:moveTo>
                  <a:pt x="7293102" y="0"/>
                </a:moveTo>
                <a:lnTo>
                  <a:pt x="0" y="0"/>
                </a:lnTo>
              </a:path>
            </a:pathLst>
          </a:custGeom>
          <a:ln w="28575">
            <a:solidFill>
              <a:srgbClr val="000000"/>
            </a:solidFill>
          </a:ln>
        </p:spPr>
        <p:txBody>
          <a:bodyPr wrap="square" lIns="0" tIns="0" rIns="0" bIns="0" rtlCol="0"/>
          <a:lstStyle/>
          <a:p>
            <a:endParaRPr/>
          </a:p>
        </p:txBody>
      </p:sp>
      <p:sp>
        <p:nvSpPr>
          <p:cNvPr id="16" name="object 16"/>
          <p:cNvSpPr/>
          <p:nvPr/>
        </p:nvSpPr>
        <p:spPr>
          <a:xfrm>
            <a:off x="2131521" y="4255546"/>
            <a:ext cx="0" cy="1829921"/>
          </a:xfrm>
          <a:custGeom>
            <a:avLst/>
            <a:gdLst/>
            <a:ahLst/>
            <a:cxnLst/>
            <a:rect l="l" t="t" r="r" b="b"/>
            <a:pathLst>
              <a:path h="2073909">
                <a:moveTo>
                  <a:pt x="0" y="2073402"/>
                </a:moveTo>
                <a:lnTo>
                  <a:pt x="0" y="0"/>
                </a:lnTo>
              </a:path>
            </a:pathLst>
          </a:custGeom>
          <a:ln w="9525">
            <a:solidFill>
              <a:srgbClr val="000000"/>
            </a:solidFill>
          </a:ln>
        </p:spPr>
        <p:txBody>
          <a:bodyPr wrap="square" lIns="0" tIns="0" rIns="0" bIns="0" rtlCol="0"/>
          <a:lstStyle/>
          <a:p>
            <a:endParaRPr/>
          </a:p>
        </p:txBody>
      </p:sp>
      <p:sp>
        <p:nvSpPr>
          <p:cNvPr id="17" name="object 17"/>
          <p:cNvSpPr/>
          <p:nvPr/>
        </p:nvSpPr>
        <p:spPr>
          <a:xfrm>
            <a:off x="2127365" y="4221928"/>
            <a:ext cx="385618" cy="67235"/>
          </a:xfrm>
          <a:custGeom>
            <a:avLst/>
            <a:gdLst/>
            <a:ahLst/>
            <a:cxnLst/>
            <a:rect l="l" t="t" r="r" b="b"/>
            <a:pathLst>
              <a:path w="424180" h="76200">
                <a:moveTo>
                  <a:pt x="364998" y="38100"/>
                </a:moveTo>
                <a:lnTo>
                  <a:pt x="363474" y="34289"/>
                </a:lnTo>
                <a:lnTo>
                  <a:pt x="360425" y="33527"/>
                </a:lnTo>
                <a:lnTo>
                  <a:pt x="4572" y="33527"/>
                </a:lnTo>
                <a:lnTo>
                  <a:pt x="1524" y="34289"/>
                </a:lnTo>
                <a:lnTo>
                  <a:pt x="0" y="38100"/>
                </a:lnTo>
                <a:lnTo>
                  <a:pt x="1524" y="41148"/>
                </a:lnTo>
                <a:lnTo>
                  <a:pt x="4572" y="42672"/>
                </a:lnTo>
                <a:lnTo>
                  <a:pt x="360425" y="42672"/>
                </a:lnTo>
                <a:lnTo>
                  <a:pt x="363474" y="41148"/>
                </a:lnTo>
                <a:lnTo>
                  <a:pt x="364998" y="38100"/>
                </a:lnTo>
                <a:close/>
              </a:path>
              <a:path w="424180" h="76200">
                <a:moveTo>
                  <a:pt x="423672" y="38100"/>
                </a:moveTo>
                <a:lnTo>
                  <a:pt x="347472" y="0"/>
                </a:lnTo>
                <a:lnTo>
                  <a:pt x="347472" y="33527"/>
                </a:lnTo>
                <a:lnTo>
                  <a:pt x="360425" y="33527"/>
                </a:lnTo>
                <a:lnTo>
                  <a:pt x="363474" y="34289"/>
                </a:lnTo>
                <a:lnTo>
                  <a:pt x="364998" y="38100"/>
                </a:lnTo>
                <a:lnTo>
                  <a:pt x="364998" y="67437"/>
                </a:lnTo>
                <a:lnTo>
                  <a:pt x="423672" y="38100"/>
                </a:lnTo>
                <a:close/>
              </a:path>
              <a:path w="424180" h="76200">
                <a:moveTo>
                  <a:pt x="364998" y="67437"/>
                </a:moveTo>
                <a:lnTo>
                  <a:pt x="364998" y="38100"/>
                </a:lnTo>
                <a:lnTo>
                  <a:pt x="363474" y="41148"/>
                </a:lnTo>
                <a:lnTo>
                  <a:pt x="360425" y="42672"/>
                </a:lnTo>
                <a:lnTo>
                  <a:pt x="347472" y="42672"/>
                </a:lnTo>
                <a:lnTo>
                  <a:pt x="347472" y="76200"/>
                </a:lnTo>
                <a:lnTo>
                  <a:pt x="364998" y="67437"/>
                </a:lnTo>
                <a:close/>
              </a:path>
            </a:pathLst>
          </a:custGeom>
          <a:solidFill>
            <a:srgbClr val="000000"/>
          </a:solidFill>
        </p:spPr>
        <p:txBody>
          <a:bodyPr wrap="square" lIns="0" tIns="0" rIns="0" bIns="0" rtlCol="0"/>
          <a:lstStyle/>
          <a:p>
            <a:endParaRPr/>
          </a:p>
        </p:txBody>
      </p:sp>
      <p:sp>
        <p:nvSpPr>
          <p:cNvPr id="18" name="object 18"/>
          <p:cNvSpPr txBox="1"/>
          <p:nvPr/>
        </p:nvSpPr>
        <p:spPr>
          <a:xfrm>
            <a:off x="6861002" y="3840480"/>
            <a:ext cx="489527" cy="158003"/>
          </a:xfrm>
          <a:prstGeom prst="rect">
            <a:avLst/>
          </a:prstGeom>
        </p:spPr>
        <p:txBody>
          <a:bodyPr vert="horz" wrap="square" lIns="0" tIns="0" rIns="0" bIns="0" rtlCol="0">
            <a:spAutoFit/>
          </a:bodyPr>
          <a:lstStyle/>
          <a:p>
            <a:pPr marL="11397"/>
            <a:r>
              <a:rPr sz="1000" spc="-4" dirty="0">
                <a:latin typeface="Arial"/>
                <a:cs typeface="Arial"/>
              </a:rPr>
              <a:t>Address</a:t>
            </a:r>
            <a:endParaRPr sz="1000">
              <a:latin typeface="Arial"/>
              <a:cs typeface="Arial"/>
            </a:endParaRPr>
          </a:p>
        </p:txBody>
      </p:sp>
      <p:sp>
        <p:nvSpPr>
          <p:cNvPr id="19" name="object 19"/>
          <p:cNvSpPr txBox="1"/>
          <p:nvPr/>
        </p:nvSpPr>
        <p:spPr>
          <a:xfrm>
            <a:off x="6861002" y="4602962"/>
            <a:ext cx="319809" cy="305921"/>
          </a:xfrm>
          <a:prstGeom prst="rect">
            <a:avLst/>
          </a:prstGeom>
        </p:spPr>
        <p:txBody>
          <a:bodyPr vert="horz" wrap="square" lIns="0" tIns="0" rIns="0" bIns="0" rtlCol="0">
            <a:spAutoFit/>
          </a:bodyPr>
          <a:lstStyle/>
          <a:p>
            <a:pPr marL="11397" marR="4559"/>
            <a:r>
              <a:rPr sz="1000" spc="-4" dirty="0">
                <a:latin typeface="Arial"/>
                <a:cs typeface="Arial"/>
              </a:rPr>
              <a:t>Write  data</a:t>
            </a:r>
            <a:endParaRPr sz="1000">
              <a:latin typeface="Arial"/>
              <a:cs typeface="Arial"/>
            </a:endParaRPr>
          </a:p>
        </p:txBody>
      </p:sp>
      <p:sp>
        <p:nvSpPr>
          <p:cNvPr id="20" name="object 20"/>
          <p:cNvSpPr txBox="1"/>
          <p:nvPr/>
        </p:nvSpPr>
        <p:spPr>
          <a:xfrm>
            <a:off x="7141545" y="4145739"/>
            <a:ext cx="517236" cy="306481"/>
          </a:xfrm>
          <a:prstGeom prst="rect">
            <a:avLst/>
          </a:prstGeom>
        </p:spPr>
        <p:txBody>
          <a:bodyPr vert="horz" wrap="square" lIns="0" tIns="0" rIns="0" bIns="0" rtlCol="0">
            <a:spAutoFit/>
          </a:bodyPr>
          <a:lstStyle/>
          <a:p>
            <a:pPr marL="11397" marR="4559" indent="106562"/>
            <a:r>
              <a:rPr sz="1000" b="1" spc="-4" dirty="0">
                <a:latin typeface="Arial"/>
                <a:cs typeface="Arial"/>
              </a:rPr>
              <a:t>Data  m</a:t>
            </a:r>
            <a:r>
              <a:rPr sz="1000" b="1" spc="-9" dirty="0">
                <a:latin typeface="Arial"/>
                <a:cs typeface="Arial"/>
              </a:rPr>
              <a:t>e</a:t>
            </a:r>
            <a:r>
              <a:rPr sz="1000" b="1" spc="-4" dirty="0">
                <a:latin typeface="Arial"/>
                <a:cs typeface="Arial"/>
              </a:rPr>
              <a:t>mory</a:t>
            </a:r>
            <a:endParaRPr sz="1000">
              <a:latin typeface="Arial"/>
              <a:cs typeface="Arial"/>
            </a:endParaRPr>
          </a:p>
        </p:txBody>
      </p:sp>
      <p:sp>
        <p:nvSpPr>
          <p:cNvPr id="21" name="object 21"/>
          <p:cNvSpPr txBox="1"/>
          <p:nvPr/>
        </p:nvSpPr>
        <p:spPr>
          <a:xfrm>
            <a:off x="7543268" y="4602962"/>
            <a:ext cx="329045" cy="305921"/>
          </a:xfrm>
          <a:prstGeom prst="rect">
            <a:avLst/>
          </a:prstGeom>
        </p:spPr>
        <p:txBody>
          <a:bodyPr vert="horz" wrap="square" lIns="0" tIns="0" rIns="0" bIns="0" rtlCol="0">
            <a:spAutoFit/>
          </a:bodyPr>
          <a:lstStyle/>
          <a:p>
            <a:pPr marL="68382" marR="4559" indent="-57555"/>
            <a:r>
              <a:rPr sz="1000" spc="-4" dirty="0">
                <a:latin typeface="Arial"/>
                <a:cs typeface="Arial"/>
              </a:rPr>
              <a:t>R</a:t>
            </a:r>
            <a:r>
              <a:rPr sz="1000" dirty="0">
                <a:latin typeface="Arial"/>
                <a:cs typeface="Arial"/>
              </a:rPr>
              <a:t>e</a:t>
            </a:r>
            <a:r>
              <a:rPr sz="1000" spc="-4" dirty="0">
                <a:latin typeface="Arial"/>
                <a:cs typeface="Arial"/>
              </a:rPr>
              <a:t>ad  data</a:t>
            </a:r>
            <a:endParaRPr sz="1000">
              <a:latin typeface="Arial"/>
              <a:cs typeface="Arial"/>
            </a:endParaRPr>
          </a:p>
        </p:txBody>
      </p:sp>
      <p:sp>
        <p:nvSpPr>
          <p:cNvPr id="22" name="object 22"/>
          <p:cNvSpPr/>
          <p:nvPr/>
        </p:nvSpPr>
        <p:spPr>
          <a:xfrm>
            <a:off x="6779721" y="3799017"/>
            <a:ext cx="1143000" cy="1143000"/>
          </a:xfrm>
          <a:custGeom>
            <a:avLst/>
            <a:gdLst/>
            <a:ahLst/>
            <a:cxnLst/>
            <a:rect l="l" t="t" r="r" b="b"/>
            <a:pathLst>
              <a:path w="1257300" h="1295400">
                <a:moveTo>
                  <a:pt x="0" y="0"/>
                </a:moveTo>
                <a:lnTo>
                  <a:pt x="0" y="1295400"/>
                </a:lnTo>
                <a:lnTo>
                  <a:pt x="1257300" y="1295400"/>
                </a:lnTo>
                <a:lnTo>
                  <a:pt x="1257300" y="0"/>
                </a:lnTo>
                <a:lnTo>
                  <a:pt x="0"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7313814" y="3646394"/>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24" name="object 24"/>
          <p:cNvSpPr txBox="1"/>
          <p:nvPr/>
        </p:nvSpPr>
        <p:spPr>
          <a:xfrm>
            <a:off x="7014095" y="3459928"/>
            <a:ext cx="600941"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MemWrite</a:t>
            </a:r>
            <a:endParaRPr sz="1000">
              <a:latin typeface="Arial"/>
              <a:cs typeface="Arial"/>
            </a:endParaRPr>
          </a:p>
        </p:txBody>
      </p:sp>
      <p:sp>
        <p:nvSpPr>
          <p:cNvPr id="25" name="object 25"/>
          <p:cNvSpPr/>
          <p:nvPr/>
        </p:nvSpPr>
        <p:spPr>
          <a:xfrm>
            <a:off x="7313814" y="4942018"/>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26" name="object 26"/>
          <p:cNvSpPr txBox="1"/>
          <p:nvPr/>
        </p:nvSpPr>
        <p:spPr>
          <a:xfrm>
            <a:off x="7014095" y="5136103"/>
            <a:ext cx="608445"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MemRead</a:t>
            </a:r>
            <a:endParaRPr sz="1000">
              <a:latin typeface="Arial"/>
              <a:cs typeface="Arial"/>
            </a:endParaRPr>
          </a:p>
        </p:txBody>
      </p:sp>
      <p:sp>
        <p:nvSpPr>
          <p:cNvPr id="27" name="object 27"/>
          <p:cNvSpPr txBox="1"/>
          <p:nvPr/>
        </p:nvSpPr>
        <p:spPr>
          <a:xfrm>
            <a:off x="8614306" y="4678231"/>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28" name="object 28"/>
          <p:cNvSpPr txBox="1"/>
          <p:nvPr/>
        </p:nvSpPr>
        <p:spPr>
          <a:xfrm>
            <a:off x="8614306" y="5212102"/>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29" name="object 29"/>
          <p:cNvSpPr/>
          <p:nvPr/>
        </p:nvSpPr>
        <p:spPr>
          <a:xfrm>
            <a:off x="8533708" y="4560795"/>
            <a:ext cx="228023" cy="914399"/>
          </a:xfrm>
          <a:custGeom>
            <a:avLst/>
            <a:gdLst/>
            <a:ahLst/>
            <a:cxnLst/>
            <a:rect l="l" t="t" r="r" b="b"/>
            <a:pathLst>
              <a:path w="250825" h="1036320">
                <a:moveTo>
                  <a:pt x="124968" y="0"/>
                </a:moveTo>
                <a:lnTo>
                  <a:pt x="76188" y="9894"/>
                </a:lnTo>
                <a:lnTo>
                  <a:pt x="36480" y="36861"/>
                </a:lnTo>
                <a:lnTo>
                  <a:pt x="9775" y="76831"/>
                </a:lnTo>
                <a:lnTo>
                  <a:pt x="0" y="125729"/>
                </a:lnTo>
                <a:lnTo>
                  <a:pt x="0" y="911351"/>
                </a:lnTo>
                <a:lnTo>
                  <a:pt x="9775" y="960131"/>
                </a:lnTo>
                <a:lnTo>
                  <a:pt x="36480" y="999839"/>
                </a:lnTo>
                <a:lnTo>
                  <a:pt x="76188" y="1026544"/>
                </a:lnTo>
                <a:lnTo>
                  <a:pt x="124968" y="1036320"/>
                </a:lnTo>
                <a:lnTo>
                  <a:pt x="173866" y="1026544"/>
                </a:lnTo>
                <a:lnTo>
                  <a:pt x="213836" y="999839"/>
                </a:lnTo>
                <a:lnTo>
                  <a:pt x="240803" y="960131"/>
                </a:lnTo>
                <a:lnTo>
                  <a:pt x="250698" y="911351"/>
                </a:lnTo>
                <a:lnTo>
                  <a:pt x="250698" y="125729"/>
                </a:lnTo>
                <a:lnTo>
                  <a:pt x="240803" y="76831"/>
                </a:lnTo>
                <a:lnTo>
                  <a:pt x="213836" y="36861"/>
                </a:lnTo>
                <a:lnTo>
                  <a:pt x="173866" y="9894"/>
                </a:lnTo>
                <a:lnTo>
                  <a:pt x="124968" y="0"/>
                </a:lnTo>
                <a:close/>
              </a:path>
            </a:pathLst>
          </a:custGeom>
          <a:ln w="9524">
            <a:solidFill>
              <a:srgbClr val="000000"/>
            </a:solidFill>
          </a:ln>
        </p:spPr>
        <p:txBody>
          <a:bodyPr wrap="square" lIns="0" tIns="0" rIns="0" bIns="0" rtlCol="0"/>
          <a:lstStyle/>
          <a:p>
            <a:endParaRPr/>
          </a:p>
        </p:txBody>
      </p:sp>
      <p:sp>
        <p:nvSpPr>
          <p:cNvPr id="30" name="object 30"/>
          <p:cNvSpPr txBox="1"/>
          <p:nvPr/>
        </p:nvSpPr>
        <p:spPr>
          <a:xfrm>
            <a:off x="8376689" y="4221703"/>
            <a:ext cx="685223"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MemToReg</a:t>
            </a:r>
            <a:endParaRPr sz="1000">
              <a:latin typeface="Arial"/>
              <a:cs typeface="Arial"/>
            </a:endParaRPr>
          </a:p>
        </p:txBody>
      </p:sp>
      <p:sp>
        <p:nvSpPr>
          <p:cNvPr id="31" name="object 31"/>
          <p:cNvSpPr/>
          <p:nvPr/>
        </p:nvSpPr>
        <p:spPr>
          <a:xfrm>
            <a:off x="8637616" y="4408171"/>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32" name="object 32"/>
          <p:cNvSpPr/>
          <p:nvPr/>
        </p:nvSpPr>
        <p:spPr>
          <a:xfrm>
            <a:off x="4417521" y="3874321"/>
            <a:ext cx="0" cy="915521"/>
          </a:xfrm>
          <a:custGeom>
            <a:avLst/>
            <a:gdLst/>
            <a:ahLst/>
            <a:cxnLst/>
            <a:rect l="l" t="t" r="r" b="b"/>
            <a:pathLst>
              <a:path h="1037589">
                <a:moveTo>
                  <a:pt x="0" y="1037081"/>
                </a:moveTo>
                <a:lnTo>
                  <a:pt x="0" y="0"/>
                </a:lnTo>
              </a:path>
            </a:pathLst>
          </a:custGeom>
          <a:ln w="28575">
            <a:solidFill>
              <a:srgbClr val="000000"/>
            </a:solidFill>
          </a:ln>
        </p:spPr>
        <p:txBody>
          <a:bodyPr wrap="square" lIns="0" tIns="0" rIns="0" bIns="0" rtlCol="0"/>
          <a:lstStyle/>
          <a:p>
            <a:endParaRPr/>
          </a:p>
        </p:txBody>
      </p:sp>
      <p:sp>
        <p:nvSpPr>
          <p:cNvPr id="33" name="object 33"/>
          <p:cNvSpPr/>
          <p:nvPr/>
        </p:nvSpPr>
        <p:spPr>
          <a:xfrm>
            <a:off x="4265815" y="3836670"/>
            <a:ext cx="532823" cy="75640"/>
          </a:xfrm>
          <a:custGeom>
            <a:avLst/>
            <a:gdLst/>
            <a:ahLst/>
            <a:cxnLst/>
            <a:rect l="l" t="t" r="r" b="b"/>
            <a:pathLst>
              <a:path w="586104" h="85725">
                <a:moveTo>
                  <a:pt x="543305" y="57150"/>
                </a:moveTo>
                <a:lnTo>
                  <a:pt x="543305" y="28194"/>
                </a:lnTo>
                <a:lnTo>
                  <a:pt x="0" y="28194"/>
                </a:lnTo>
                <a:lnTo>
                  <a:pt x="0" y="57150"/>
                </a:lnTo>
                <a:lnTo>
                  <a:pt x="543305" y="57150"/>
                </a:lnTo>
                <a:close/>
              </a:path>
              <a:path w="586104" h="85725">
                <a:moveTo>
                  <a:pt x="585977" y="42672"/>
                </a:moveTo>
                <a:lnTo>
                  <a:pt x="528827" y="0"/>
                </a:lnTo>
                <a:lnTo>
                  <a:pt x="528827" y="28194"/>
                </a:lnTo>
                <a:lnTo>
                  <a:pt x="543305" y="28194"/>
                </a:lnTo>
                <a:lnTo>
                  <a:pt x="543305" y="74533"/>
                </a:lnTo>
                <a:lnTo>
                  <a:pt x="585977" y="42672"/>
                </a:lnTo>
                <a:close/>
              </a:path>
              <a:path w="586104" h="85725">
                <a:moveTo>
                  <a:pt x="543305" y="74533"/>
                </a:moveTo>
                <a:lnTo>
                  <a:pt x="543305" y="57150"/>
                </a:lnTo>
                <a:lnTo>
                  <a:pt x="528827" y="57150"/>
                </a:lnTo>
                <a:lnTo>
                  <a:pt x="528827" y="85344"/>
                </a:lnTo>
                <a:lnTo>
                  <a:pt x="543305" y="74533"/>
                </a:lnTo>
                <a:close/>
              </a:path>
            </a:pathLst>
          </a:custGeom>
          <a:solidFill>
            <a:srgbClr val="000000"/>
          </a:solidFill>
        </p:spPr>
        <p:txBody>
          <a:bodyPr wrap="square" lIns="0" tIns="0" rIns="0" bIns="0" rtlCol="0"/>
          <a:lstStyle/>
          <a:p>
            <a:endParaRPr/>
          </a:p>
        </p:txBody>
      </p:sp>
      <p:sp>
        <p:nvSpPr>
          <p:cNvPr id="34" name="object 34"/>
          <p:cNvSpPr/>
          <p:nvPr/>
        </p:nvSpPr>
        <p:spPr>
          <a:xfrm>
            <a:off x="4375958" y="3842048"/>
            <a:ext cx="75045" cy="76200"/>
          </a:xfrm>
          <a:custGeom>
            <a:avLst/>
            <a:gdLst/>
            <a:ahLst/>
            <a:cxnLst/>
            <a:rect l="l" t="t" r="r" b="b"/>
            <a:pathLst>
              <a:path w="82550" h="86360">
                <a:moveTo>
                  <a:pt x="82296" y="61722"/>
                </a:moveTo>
                <a:lnTo>
                  <a:pt x="82296" y="24383"/>
                </a:lnTo>
                <a:lnTo>
                  <a:pt x="57912" y="0"/>
                </a:lnTo>
                <a:lnTo>
                  <a:pt x="23622" y="0"/>
                </a:lnTo>
                <a:lnTo>
                  <a:pt x="0" y="24383"/>
                </a:lnTo>
                <a:lnTo>
                  <a:pt x="0" y="61722"/>
                </a:lnTo>
                <a:lnTo>
                  <a:pt x="23622" y="86105"/>
                </a:lnTo>
                <a:lnTo>
                  <a:pt x="57912" y="86105"/>
                </a:lnTo>
                <a:lnTo>
                  <a:pt x="82296" y="61722"/>
                </a:lnTo>
                <a:close/>
              </a:path>
            </a:pathLst>
          </a:custGeom>
          <a:solidFill>
            <a:srgbClr val="000000"/>
          </a:solidFill>
        </p:spPr>
        <p:txBody>
          <a:bodyPr wrap="square" lIns="0" tIns="0" rIns="0" bIns="0" rtlCol="0"/>
          <a:lstStyle/>
          <a:p>
            <a:endParaRPr/>
          </a:p>
        </p:txBody>
      </p:sp>
      <p:sp>
        <p:nvSpPr>
          <p:cNvPr id="35" name="object 35"/>
          <p:cNvSpPr/>
          <p:nvPr/>
        </p:nvSpPr>
        <p:spPr>
          <a:xfrm>
            <a:off x="4375958" y="3842048"/>
            <a:ext cx="75045" cy="76200"/>
          </a:xfrm>
          <a:custGeom>
            <a:avLst/>
            <a:gdLst/>
            <a:ahLst/>
            <a:cxnLst/>
            <a:rect l="l" t="t" r="r" b="b"/>
            <a:pathLst>
              <a:path w="82550" h="86360">
                <a:moveTo>
                  <a:pt x="23622" y="0"/>
                </a:moveTo>
                <a:lnTo>
                  <a:pt x="0" y="24383"/>
                </a:lnTo>
                <a:lnTo>
                  <a:pt x="0" y="61722"/>
                </a:lnTo>
                <a:lnTo>
                  <a:pt x="23622" y="86105"/>
                </a:lnTo>
                <a:lnTo>
                  <a:pt x="57912" y="86105"/>
                </a:lnTo>
                <a:lnTo>
                  <a:pt x="82296" y="61722"/>
                </a:lnTo>
                <a:lnTo>
                  <a:pt x="82296" y="24383"/>
                </a:lnTo>
                <a:lnTo>
                  <a:pt x="57912" y="0"/>
                </a:lnTo>
                <a:lnTo>
                  <a:pt x="23622" y="0"/>
                </a:lnTo>
                <a:close/>
              </a:path>
            </a:pathLst>
          </a:custGeom>
          <a:ln w="9525">
            <a:solidFill>
              <a:srgbClr val="000000"/>
            </a:solidFill>
          </a:ln>
        </p:spPr>
        <p:txBody>
          <a:bodyPr wrap="square" lIns="0" tIns="0" rIns="0" bIns="0" rtlCol="0"/>
          <a:lstStyle/>
          <a:p>
            <a:endParaRPr/>
          </a:p>
        </p:txBody>
      </p:sp>
      <p:sp>
        <p:nvSpPr>
          <p:cNvPr id="36" name="object 36"/>
          <p:cNvSpPr txBox="1"/>
          <p:nvPr/>
        </p:nvSpPr>
        <p:spPr>
          <a:xfrm>
            <a:off x="602211" y="2182458"/>
            <a:ext cx="94095" cy="158003"/>
          </a:xfrm>
          <a:prstGeom prst="rect">
            <a:avLst/>
          </a:prstGeom>
        </p:spPr>
        <p:txBody>
          <a:bodyPr vert="horz" wrap="square" lIns="0" tIns="0" rIns="0" bIns="0" rtlCol="0">
            <a:spAutoFit/>
          </a:bodyPr>
          <a:lstStyle/>
          <a:p>
            <a:pPr marL="11397"/>
            <a:r>
              <a:rPr sz="1000" spc="-4" dirty="0">
                <a:latin typeface="Arial"/>
                <a:cs typeface="Arial"/>
              </a:rPr>
              <a:t>4</a:t>
            </a:r>
            <a:endParaRPr sz="1000">
              <a:latin typeface="Arial"/>
              <a:cs typeface="Arial"/>
            </a:endParaRPr>
          </a:p>
        </p:txBody>
      </p:sp>
      <p:sp>
        <p:nvSpPr>
          <p:cNvPr id="37" name="object 37"/>
          <p:cNvSpPr txBox="1"/>
          <p:nvPr/>
        </p:nvSpPr>
        <p:spPr>
          <a:xfrm>
            <a:off x="4426077" y="2805784"/>
            <a:ext cx="318077" cy="305921"/>
          </a:xfrm>
          <a:prstGeom prst="rect">
            <a:avLst/>
          </a:prstGeom>
        </p:spPr>
        <p:txBody>
          <a:bodyPr vert="horz" wrap="square" lIns="0" tIns="0" rIns="0" bIns="0" rtlCol="0">
            <a:spAutoFit/>
          </a:bodyPr>
          <a:lstStyle/>
          <a:p>
            <a:pPr marL="11397" marR="4559" indent="5698"/>
            <a:r>
              <a:rPr sz="1000" b="1" spc="-4" dirty="0">
                <a:latin typeface="Arial"/>
                <a:cs typeface="Arial"/>
              </a:rPr>
              <a:t>Shift  left</a:t>
            </a:r>
            <a:r>
              <a:rPr sz="1000" b="1" spc="-85" dirty="0">
                <a:latin typeface="Arial"/>
                <a:cs typeface="Arial"/>
              </a:rPr>
              <a:t> </a:t>
            </a:r>
            <a:r>
              <a:rPr sz="1000" b="1" spc="-4" dirty="0">
                <a:latin typeface="Arial"/>
                <a:cs typeface="Arial"/>
              </a:rPr>
              <a:t>2</a:t>
            </a:r>
            <a:endParaRPr sz="1000">
              <a:latin typeface="Arial"/>
              <a:cs typeface="Arial"/>
            </a:endParaRPr>
          </a:p>
        </p:txBody>
      </p:sp>
      <p:sp>
        <p:nvSpPr>
          <p:cNvPr id="38" name="object 38"/>
          <p:cNvSpPr/>
          <p:nvPr/>
        </p:nvSpPr>
        <p:spPr>
          <a:xfrm>
            <a:off x="4342708" y="2656018"/>
            <a:ext cx="456045" cy="609600"/>
          </a:xfrm>
          <a:custGeom>
            <a:avLst/>
            <a:gdLst/>
            <a:ahLst/>
            <a:cxnLst/>
            <a:rect l="l" t="t" r="r" b="b"/>
            <a:pathLst>
              <a:path w="501650" h="690879">
                <a:moveTo>
                  <a:pt x="250698" y="0"/>
                </a:moveTo>
                <a:lnTo>
                  <a:pt x="209978" y="4501"/>
                </a:lnTo>
                <a:lnTo>
                  <a:pt x="171370" y="17538"/>
                </a:lnTo>
                <a:lnTo>
                  <a:pt x="135387" y="38411"/>
                </a:lnTo>
                <a:lnTo>
                  <a:pt x="102540" y="66422"/>
                </a:lnTo>
                <a:lnTo>
                  <a:pt x="73342" y="100869"/>
                </a:lnTo>
                <a:lnTo>
                  <a:pt x="48304" y="141055"/>
                </a:lnTo>
                <a:lnTo>
                  <a:pt x="27939" y="186279"/>
                </a:lnTo>
                <a:lnTo>
                  <a:pt x="12758" y="235842"/>
                </a:lnTo>
                <a:lnTo>
                  <a:pt x="3275" y="289044"/>
                </a:lnTo>
                <a:lnTo>
                  <a:pt x="0" y="345186"/>
                </a:lnTo>
                <a:lnTo>
                  <a:pt x="3275" y="401142"/>
                </a:lnTo>
                <a:lnTo>
                  <a:pt x="12758" y="454237"/>
                </a:lnTo>
                <a:lnTo>
                  <a:pt x="27939" y="503756"/>
                </a:lnTo>
                <a:lnTo>
                  <a:pt x="48304" y="548987"/>
                </a:lnTo>
                <a:lnTo>
                  <a:pt x="73342" y="589216"/>
                </a:lnTo>
                <a:lnTo>
                  <a:pt x="102540" y="623730"/>
                </a:lnTo>
                <a:lnTo>
                  <a:pt x="135387" y="651816"/>
                </a:lnTo>
                <a:lnTo>
                  <a:pt x="171370" y="672760"/>
                </a:lnTo>
                <a:lnTo>
                  <a:pt x="209978" y="685850"/>
                </a:lnTo>
                <a:lnTo>
                  <a:pt x="250698" y="690372"/>
                </a:lnTo>
                <a:lnTo>
                  <a:pt x="291417" y="685850"/>
                </a:lnTo>
                <a:lnTo>
                  <a:pt x="330025" y="672760"/>
                </a:lnTo>
                <a:lnTo>
                  <a:pt x="366008" y="651816"/>
                </a:lnTo>
                <a:lnTo>
                  <a:pt x="398855" y="623730"/>
                </a:lnTo>
                <a:lnTo>
                  <a:pt x="428053" y="589216"/>
                </a:lnTo>
                <a:lnTo>
                  <a:pt x="453091" y="548987"/>
                </a:lnTo>
                <a:lnTo>
                  <a:pt x="473456" y="503756"/>
                </a:lnTo>
                <a:lnTo>
                  <a:pt x="488637" y="454237"/>
                </a:lnTo>
                <a:lnTo>
                  <a:pt x="498120" y="401142"/>
                </a:lnTo>
                <a:lnTo>
                  <a:pt x="501396" y="345186"/>
                </a:lnTo>
                <a:lnTo>
                  <a:pt x="498120" y="289044"/>
                </a:lnTo>
                <a:lnTo>
                  <a:pt x="488637" y="235842"/>
                </a:lnTo>
                <a:lnTo>
                  <a:pt x="473456" y="186279"/>
                </a:lnTo>
                <a:lnTo>
                  <a:pt x="453091" y="141055"/>
                </a:lnTo>
                <a:lnTo>
                  <a:pt x="428053" y="100869"/>
                </a:lnTo>
                <a:lnTo>
                  <a:pt x="398855" y="66422"/>
                </a:lnTo>
                <a:lnTo>
                  <a:pt x="366008" y="38411"/>
                </a:lnTo>
                <a:lnTo>
                  <a:pt x="330025" y="17538"/>
                </a:lnTo>
                <a:lnTo>
                  <a:pt x="291417" y="4501"/>
                </a:lnTo>
                <a:lnTo>
                  <a:pt x="250698" y="0"/>
                </a:lnTo>
                <a:close/>
              </a:path>
            </a:pathLst>
          </a:custGeom>
          <a:ln w="9525">
            <a:solidFill>
              <a:srgbClr val="000000"/>
            </a:solidFill>
          </a:ln>
        </p:spPr>
        <p:txBody>
          <a:bodyPr wrap="square" lIns="0" tIns="0" rIns="0" bIns="0" rtlCol="0"/>
          <a:lstStyle/>
          <a:p>
            <a:endParaRPr/>
          </a:p>
        </p:txBody>
      </p:sp>
      <p:sp>
        <p:nvSpPr>
          <p:cNvPr id="39" name="object 39"/>
          <p:cNvSpPr/>
          <p:nvPr/>
        </p:nvSpPr>
        <p:spPr>
          <a:xfrm>
            <a:off x="4798521" y="2923614"/>
            <a:ext cx="567459" cy="75640"/>
          </a:xfrm>
          <a:custGeom>
            <a:avLst/>
            <a:gdLst/>
            <a:ahLst/>
            <a:cxnLst/>
            <a:rect l="l" t="t" r="r" b="b"/>
            <a:pathLst>
              <a:path w="624204" h="85725">
                <a:moveTo>
                  <a:pt x="581405" y="57150"/>
                </a:moveTo>
                <a:lnTo>
                  <a:pt x="581405" y="28194"/>
                </a:lnTo>
                <a:lnTo>
                  <a:pt x="0" y="28194"/>
                </a:lnTo>
                <a:lnTo>
                  <a:pt x="0" y="57150"/>
                </a:lnTo>
                <a:lnTo>
                  <a:pt x="581405" y="57150"/>
                </a:lnTo>
                <a:close/>
              </a:path>
              <a:path w="624204" h="85725">
                <a:moveTo>
                  <a:pt x="624077" y="42671"/>
                </a:moveTo>
                <a:lnTo>
                  <a:pt x="566927" y="0"/>
                </a:lnTo>
                <a:lnTo>
                  <a:pt x="566927" y="28194"/>
                </a:lnTo>
                <a:lnTo>
                  <a:pt x="581405" y="28194"/>
                </a:lnTo>
                <a:lnTo>
                  <a:pt x="581405" y="74533"/>
                </a:lnTo>
                <a:lnTo>
                  <a:pt x="624077" y="42671"/>
                </a:lnTo>
                <a:close/>
              </a:path>
              <a:path w="624204" h="85725">
                <a:moveTo>
                  <a:pt x="581405" y="74533"/>
                </a:moveTo>
                <a:lnTo>
                  <a:pt x="581405" y="57150"/>
                </a:lnTo>
                <a:lnTo>
                  <a:pt x="566927" y="57150"/>
                </a:lnTo>
                <a:lnTo>
                  <a:pt x="566927" y="85344"/>
                </a:lnTo>
                <a:lnTo>
                  <a:pt x="581405" y="74533"/>
                </a:lnTo>
                <a:close/>
              </a:path>
            </a:pathLst>
          </a:custGeom>
          <a:solidFill>
            <a:srgbClr val="000000"/>
          </a:solidFill>
        </p:spPr>
        <p:txBody>
          <a:bodyPr wrap="square" lIns="0" tIns="0" rIns="0" bIns="0" rtlCol="0"/>
          <a:lstStyle/>
          <a:p>
            <a:endParaRPr/>
          </a:p>
        </p:txBody>
      </p:sp>
      <p:sp>
        <p:nvSpPr>
          <p:cNvPr id="40" name="object 40"/>
          <p:cNvSpPr/>
          <p:nvPr/>
        </p:nvSpPr>
        <p:spPr>
          <a:xfrm>
            <a:off x="5823065" y="2693670"/>
            <a:ext cx="424872" cy="75640"/>
          </a:xfrm>
          <a:custGeom>
            <a:avLst/>
            <a:gdLst/>
            <a:ahLst/>
            <a:cxnLst/>
            <a:rect l="l" t="t" r="r" b="b"/>
            <a:pathLst>
              <a:path w="467359" h="85725">
                <a:moveTo>
                  <a:pt x="423672" y="57149"/>
                </a:moveTo>
                <a:lnTo>
                  <a:pt x="423672" y="28193"/>
                </a:lnTo>
                <a:lnTo>
                  <a:pt x="0" y="28193"/>
                </a:lnTo>
                <a:lnTo>
                  <a:pt x="0" y="57149"/>
                </a:lnTo>
                <a:lnTo>
                  <a:pt x="423672" y="57149"/>
                </a:lnTo>
                <a:close/>
              </a:path>
              <a:path w="467359" h="85725">
                <a:moveTo>
                  <a:pt x="467105" y="42671"/>
                </a:moveTo>
                <a:lnTo>
                  <a:pt x="409955" y="0"/>
                </a:lnTo>
                <a:lnTo>
                  <a:pt x="409955" y="28193"/>
                </a:lnTo>
                <a:lnTo>
                  <a:pt x="423672" y="28193"/>
                </a:lnTo>
                <a:lnTo>
                  <a:pt x="423672" y="75102"/>
                </a:lnTo>
                <a:lnTo>
                  <a:pt x="467105" y="42671"/>
                </a:lnTo>
                <a:close/>
              </a:path>
              <a:path w="467359" h="85725">
                <a:moveTo>
                  <a:pt x="423672" y="75102"/>
                </a:moveTo>
                <a:lnTo>
                  <a:pt x="423672" y="57149"/>
                </a:lnTo>
                <a:lnTo>
                  <a:pt x="409955" y="57149"/>
                </a:lnTo>
                <a:lnTo>
                  <a:pt x="409955" y="85343"/>
                </a:lnTo>
                <a:lnTo>
                  <a:pt x="423672" y="75102"/>
                </a:lnTo>
                <a:close/>
              </a:path>
            </a:pathLst>
          </a:custGeom>
          <a:solidFill>
            <a:srgbClr val="000000"/>
          </a:solidFill>
        </p:spPr>
        <p:txBody>
          <a:bodyPr wrap="square" lIns="0" tIns="0" rIns="0" bIns="0" rtlCol="0"/>
          <a:lstStyle/>
          <a:p>
            <a:endParaRPr/>
          </a:p>
        </p:txBody>
      </p:sp>
      <p:sp>
        <p:nvSpPr>
          <p:cNvPr id="41" name="object 41"/>
          <p:cNvSpPr/>
          <p:nvPr/>
        </p:nvSpPr>
        <p:spPr>
          <a:xfrm>
            <a:off x="870065" y="2122171"/>
            <a:ext cx="0" cy="305360"/>
          </a:xfrm>
          <a:custGeom>
            <a:avLst/>
            <a:gdLst/>
            <a:ahLst/>
            <a:cxnLst/>
            <a:rect l="l" t="t" r="r" b="b"/>
            <a:pathLst>
              <a:path h="346075">
                <a:moveTo>
                  <a:pt x="0" y="0"/>
                </a:moveTo>
                <a:lnTo>
                  <a:pt x="0" y="345948"/>
                </a:lnTo>
              </a:path>
            </a:pathLst>
          </a:custGeom>
          <a:ln w="9525">
            <a:solidFill>
              <a:srgbClr val="000000"/>
            </a:solidFill>
          </a:ln>
        </p:spPr>
        <p:txBody>
          <a:bodyPr wrap="square" lIns="0" tIns="0" rIns="0" bIns="0" rtlCol="0"/>
          <a:lstStyle/>
          <a:p>
            <a:endParaRPr/>
          </a:p>
        </p:txBody>
      </p:sp>
      <p:sp>
        <p:nvSpPr>
          <p:cNvPr id="42" name="object 42"/>
          <p:cNvSpPr/>
          <p:nvPr/>
        </p:nvSpPr>
        <p:spPr>
          <a:xfrm>
            <a:off x="870065" y="2578697"/>
            <a:ext cx="0" cy="305360"/>
          </a:xfrm>
          <a:custGeom>
            <a:avLst/>
            <a:gdLst/>
            <a:ahLst/>
            <a:cxnLst/>
            <a:rect l="l" t="t" r="r" b="b"/>
            <a:pathLst>
              <a:path h="346075">
                <a:moveTo>
                  <a:pt x="0" y="0"/>
                </a:moveTo>
                <a:lnTo>
                  <a:pt x="0" y="345948"/>
                </a:lnTo>
              </a:path>
            </a:pathLst>
          </a:custGeom>
          <a:ln w="9525">
            <a:solidFill>
              <a:srgbClr val="000000"/>
            </a:solidFill>
          </a:ln>
        </p:spPr>
        <p:txBody>
          <a:bodyPr wrap="square" lIns="0" tIns="0" rIns="0" bIns="0" rtlCol="0"/>
          <a:lstStyle/>
          <a:p>
            <a:endParaRPr/>
          </a:p>
        </p:txBody>
      </p:sp>
      <p:sp>
        <p:nvSpPr>
          <p:cNvPr id="43" name="object 43"/>
          <p:cNvSpPr/>
          <p:nvPr/>
        </p:nvSpPr>
        <p:spPr>
          <a:xfrm>
            <a:off x="870065" y="2427417"/>
            <a:ext cx="153555" cy="76200"/>
          </a:xfrm>
          <a:custGeom>
            <a:avLst/>
            <a:gdLst/>
            <a:ahLst/>
            <a:cxnLst/>
            <a:rect l="l" t="t" r="r" b="b"/>
            <a:pathLst>
              <a:path w="168909" h="86360">
                <a:moveTo>
                  <a:pt x="0" y="0"/>
                </a:moveTo>
                <a:lnTo>
                  <a:pt x="168402" y="86106"/>
                </a:lnTo>
              </a:path>
            </a:pathLst>
          </a:custGeom>
          <a:ln w="9525">
            <a:solidFill>
              <a:srgbClr val="000000"/>
            </a:solidFill>
          </a:ln>
        </p:spPr>
        <p:txBody>
          <a:bodyPr wrap="square" lIns="0" tIns="0" rIns="0" bIns="0" rtlCol="0"/>
          <a:lstStyle/>
          <a:p>
            <a:endParaRPr/>
          </a:p>
        </p:txBody>
      </p:sp>
      <p:sp>
        <p:nvSpPr>
          <p:cNvPr id="44" name="object 44"/>
          <p:cNvSpPr/>
          <p:nvPr/>
        </p:nvSpPr>
        <p:spPr>
          <a:xfrm>
            <a:off x="870065" y="2503394"/>
            <a:ext cx="153555" cy="75640"/>
          </a:xfrm>
          <a:custGeom>
            <a:avLst/>
            <a:gdLst/>
            <a:ahLst/>
            <a:cxnLst/>
            <a:rect l="l" t="t" r="r" b="b"/>
            <a:pathLst>
              <a:path w="168909" h="85725">
                <a:moveTo>
                  <a:pt x="0" y="85344"/>
                </a:moveTo>
                <a:lnTo>
                  <a:pt x="168402" y="0"/>
                </a:lnTo>
              </a:path>
            </a:pathLst>
          </a:custGeom>
          <a:ln w="9525">
            <a:solidFill>
              <a:srgbClr val="000000"/>
            </a:solidFill>
          </a:ln>
        </p:spPr>
        <p:txBody>
          <a:bodyPr wrap="square" lIns="0" tIns="0" rIns="0" bIns="0" rtlCol="0"/>
          <a:lstStyle/>
          <a:p>
            <a:endParaRPr/>
          </a:p>
        </p:txBody>
      </p:sp>
      <p:sp>
        <p:nvSpPr>
          <p:cNvPr id="45" name="object 45"/>
          <p:cNvSpPr/>
          <p:nvPr/>
        </p:nvSpPr>
        <p:spPr>
          <a:xfrm>
            <a:off x="870065" y="2122170"/>
            <a:ext cx="458355" cy="228040"/>
          </a:xfrm>
          <a:custGeom>
            <a:avLst/>
            <a:gdLst/>
            <a:ahLst/>
            <a:cxnLst/>
            <a:rect l="l" t="t" r="r" b="b"/>
            <a:pathLst>
              <a:path w="504190" h="258444">
                <a:moveTo>
                  <a:pt x="0" y="0"/>
                </a:moveTo>
                <a:lnTo>
                  <a:pt x="503681" y="258318"/>
                </a:lnTo>
              </a:path>
            </a:pathLst>
          </a:custGeom>
          <a:ln w="9525">
            <a:solidFill>
              <a:srgbClr val="000000"/>
            </a:solidFill>
          </a:ln>
        </p:spPr>
        <p:txBody>
          <a:bodyPr wrap="square" lIns="0" tIns="0" rIns="0" bIns="0" rtlCol="0"/>
          <a:lstStyle/>
          <a:p>
            <a:endParaRPr/>
          </a:p>
        </p:txBody>
      </p:sp>
      <p:sp>
        <p:nvSpPr>
          <p:cNvPr id="46" name="object 46"/>
          <p:cNvSpPr/>
          <p:nvPr/>
        </p:nvSpPr>
        <p:spPr>
          <a:xfrm>
            <a:off x="1327957" y="2350097"/>
            <a:ext cx="0" cy="305921"/>
          </a:xfrm>
          <a:custGeom>
            <a:avLst/>
            <a:gdLst/>
            <a:ahLst/>
            <a:cxnLst/>
            <a:rect l="l" t="t" r="r" b="b"/>
            <a:pathLst>
              <a:path h="346710">
                <a:moveTo>
                  <a:pt x="0" y="0"/>
                </a:moveTo>
                <a:lnTo>
                  <a:pt x="0" y="346709"/>
                </a:lnTo>
              </a:path>
            </a:pathLst>
          </a:custGeom>
          <a:ln w="9525">
            <a:solidFill>
              <a:srgbClr val="000000"/>
            </a:solidFill>
          </a:ln>
        </p:spPr>
        <p:txBody>
          <a:bodyPr wrap="square" lIns="0" tIns="0" rIns="0" bIns="0" rtlCol="0"/>
          <a:lstStyle/>
          <a:p>
            <a:endParaRPr/>
          </a:p>
        </p:txBody>
      </p:sp>
      <p:sp>
        <p:nvSpPr>
          <p:cNvPr id="47" name="object 47"/>
          <p:cNvSpPr/>
          <p:nvPr/>
        </p:nvSpPr>
        <p:spPr>
          <a:xfrm>
            <a:off x="870065" y="2656019"/>
            <a:ext cx="458355" cy="228040"/>
          </a:xfrm>
          <a:custGeom>
            <a:avLst/>
            <a:gdLst/>
            <a:ahLst/>
            <a:cxnLst/>
            <a:rect l="l" t="t" r="r" b="b"/>
            <a:pathLst>
              <a:path w="504190" h="258445">
                <a:moveTo>
                  <a:pt x="0" y="258318"/>
                </a:moveTo>
                <a:lnTo>
                  <a:pt x="503681" y="0"/>
                </a:lnTo>
              </a:path>
            </a:pathLst>
          </a:custGeom>
          <a:ln w="9525">
            <a:solidFill>
              <a:srgbClr val="000000"/>
            </a:solidFill>
          </a:ln>
        </p:spPr>
        <p:txBody>
          <a:bodyPr wrap="square" lIns="0" tIns="0" rIns="0" bIns="0" rtlCol="0"/>
          <a:lstStyle/>
          <a:p>
            <a:endParaRPr/>
          </a:p>
        </p:txBody>
      </p:sp>
      <p:sp>
        <p:nvSpPr>
          <p:cNvPr id="48" name="object 48"/>
          <p:cNvSpPr txBox="1"/>
          <p:nvPr/>
        </p:nvSpPr>
        <p:spPr>
          <a:xfrm>
            <a:off x="1040014" y="2414419"/>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49" name="object 49"/>
          <p:cNvSpPr/>
          <p:nvPr/>
        </p:nvSpPr>
        <p:spPr>
          <a:xfrm>
            <a:off x="683722" y="2731322"/>
            <a:ext cx="0" cy="533960"/>
          </a:xfrm>
          <a:custGeom>
            <a:avLst/>
            <a:gdLst/>
            <a:ahLst/>
            <a:cxnLst/>
            <a:rect l="l" t="t" r="r" b="b"/>
            <a:pathLst>
              <a:path h="605154">
                <a:moveTo>
                  <a:pt x="0" y="605027"/>
                </a:moveTo>
                <a:lnTo>
                  <a:pt x="0" y="0"/>
                </a:lnTo>
              </a:path>
            </a:pathLst>
          </a:custGeom>
          <a:ln w="28575">
            <a:solidFill>
              <a:srgbClr val="000000"/>
            </a:solidFill>
          </a:ln>
        </p:spPr>
        <p:txBody>
          <a:bodyPr wrap="square" lIns="0" tIns="0" rIns="0" bIns="0" rtlCol="0"/>
          <a:lstStyle/>
          <a:p>
            <a:endParaRPr/>
          </a:p>
        </p:txBody>
      </p:sp>
      <p:sp>
        <p:nvSpPr>
          <p:cNvPr id="50" name="object 50"/>
          <p:cNvSpPr/>
          <p:nvPr/>
        </p:nvSpPr>
        <p:spPr>
          <a:xfrm>
            <a:off x="683722" y="2693670"/>
            <a:ext cx="186458" cy="75640"/>
          </a:xfrm>
          <a:custGeom>
            <a:avLst/>
            <a:gdLst/>
            <a:ahLst/>
            <a:cxnLst/>
            <a:rect l="l" t="t" r="r" b="b"/>
            <a:pathLst>
              <a:path w="205105" h="85725">
                <a:moveTo>
                  <a:pt x="162306" y="57150"/>
                </a:moveTo>
                <a:lnTo>
                  <a:pt x="162306" y="28193"/>
                </a:lnTo>
                <a:lnTo>
                  <a:pt x="0" y="28193"/>
                </a:lnTo>
                <a:lnTo>
                  <a:pt x="0" y="57150"/>
                </a:lnTo>
                <a:lnTo>
                  <a:pt x="162306" y="57150"/>
                </a:lnTo>
                <a:close/>
              </a:path>
              <a:path w="205105" h="85725">
                <a:moveTo>
                  <a:pt x="204978" y="42672"/>
                </a:moveTo>
                <a:lnTo>
                  <a:pt x="147828" y="0"/>
                </a:lnTo>
                <a:lnTo>
                  <a:pt x="147828" y="28193"/>
                </a:lnTo>
                <a:lnTo>
                  <a:pt x="162306" y="28193"/>
                </a:lnTo>
                <a:lnTo>
                  <a:pt x="162306" y="74533"/>
                </a:lnTo>
                <a:lnTo>
                  <a:pt x="204978" y="42672"/>
                </a:lnTo>
                <a:close/>
              </a:path>
              <a:path w="205105" h="85725">
                <a:moveTo>
                  <a:pt x="162306" y="74533"/>
                </a:moveTo>
                <a:lnTo>
                  <a:pt x="162306" y="57150"/>
                </a:lnTo>
                <a:lnTo>
                  <a:pt x="147828" y="57150"/>
                </a:lnTo>
                <a:lnTo>
                  <a:pt x="147828" y="85343"/>
                </a:lnTo>
                <a:lnTo>
                  <a:pt x="162306" y="74533"/>
                </a:lnTo>
                <a:close/>
              </a:path>
            </a:pathLst>
          </a:custGeom>
          <a:solidFill>
            <a:srgbClr val="000000"/>
          </a:solidFill>
        </p:spPr>
        <p:txBody>
          <a:bodyPr wrap="square" lIns="0" tIns="0" rIns="0" bIns="0" rtlCol="0"/>
          <a:lstStyle/>
          <a:p>
            <a:endParaRPr/>
          </a:p>
        </p:txBody>
      </p:sp>
      <p:sp>
        <p:nvSpPr>
          <p:cNvPr id="51" name="object 51"/>
          <p:cNvSpPr/>
          <p:nvPr/>
        </p:nvSpPr>
        <p:spPr>
          <a:xfrm>
            <a:off x="430713" y="2926079"/>
            <a:ext cx="45719" cy="644452"/>
          </a:xfrm>
          <a:custGeom>
            <a:avLst/>
            <a:gdLst/>
            <a:ahLst/>
            <a:cxnLst/>
            <a:rect l="l" t="t" r="r" b="b"/>
            <a:pathLst>
              <a:path w="86359" h="605154">
                <a:moveTo>
                  <a:pt x="86106" y="547877"/>
                </a:moveTo>
                <a:lnTo>
                  <a:pt x="0" y="547877"/>
                </a:lnTo>
                <a:lnTo>
                  <a:pt x="28956" y="586658"/>
                </a:lnTo>
                <a:lnTo>
                  <a:pt x="28956" y="562355"/>
                </a:lnTo>
                <a:lnTo>
                  <a:pt x="57150" y="562355"/>
                </a:lnTo>
                <a:lnTo>
                  <a:pt x="57150" y="585977"/>
                </a:lnTo>
                <a:lnTo>
                  <a:pt x="86106" y="547877"/>
                </a:lnTo>
                <a:close/>
              </a:path>
              <a:path w="86359" h="605154">
                <a:moveTo>
                  <a:pt x="57150" y="547877"/>
                </a:moveTo>
                <a:lnTo>
                  <a:pt x="57149" y="0"/>
                </a:lnTo>
                <a:lnTo>
                  <a:pt x="28955" y="0"/>
                </a:lnTo>
                <a:lnTo>
                  <a:pt x="28956" y="547877"/>
                </a:lnTo>
                <a:lnTo>
                  <a:pt x="57150" y="547877"/>
                </a:lnTo>
                <a:close/>
              </a:path>
              <a:path w="86359" h="605154">
                <a:moveTo>
                  <a:pt x="57150" y="585977"/>
                </a:moveTo>
                <a:lnTo>
                  <a:pt x="57150" y="562355"/>
                </a:lnTo>
                <a:lnTo>
                  <a:pt x="28956" y="562355"/>
                </a:lnTo>
                <a:lnTo>
                  <a:pt x="28956" y="586658"/>
                </a:lnTo>
                <a:lnTo>
                  <a:pt x="42671" y="605027"/>
                </a:lnTo>
                <a:lnTo>
                  <a:pt x="57150" y="585977"/>
                </a:lnTo>
                <a:close/>
              </a:path>
            </a:pathLst>
          </a:custGeom>
          <a:solidFill>
            <a:srgbClr val="000000"/>
          </a:solidFill>
          <a:ln w="19050" cmpd="sng">
            <a:solidFill>
              <a:schemeClr val="tx1"/>
            </a:solidFill>
          </a:ln>
        </p:spPr>
        <p:txBody>
          <a:bodyPr wrap="square" lIns="0" tIns="0" rIns="0" bIns="0" rtlCol="0"/>
          <a:lstStyle/>
          <a:p>
            <a:endParaRPr/>
          </a:p>
        </p:txBody>
      </p:sp>
      <p:sp>
        <p:nvSpPr>
          <p:cNvPr id="52" name="object 52"/>
          <p:cNvSpPr/>
          <p:nvPr/>
        </p:nvSpPr>
        <p:spPr>
          <a:xfrm>
            <a:off x="6017721" y="3913318"/>
            <a:ext cx="230332" cy="76200"/>
          </a:xfrm>
          <a:custGeom>
            <a:avLst/>
            <a:gdLst/>
            <a:ahLst/>
            <a:cxnLst/>
            <a:rect l="l" t="t" r="r" b="b"/>
            <a:pathLst>
              <a:path w="253365" h="86360">
                <a:moveTo>
                  <a:pt x="209550" y="57150"/>
                </a:moveTo>
                <a:lnTo>
                  <a:pt x="209550" y="28955"/>
                </a:lnTo>
                <a:lnTo>
                  <a:pt x="0" y="28955"/>
                </a:lnTo>
                <a:lnTo>
                  <a:pt x="0" y="57150"/>
                </a:lnTo>
                <a:lnTo>
                  <a:pt x="209550" y="57150"/>
                </a:lnTo>
                <a:close/>
              </a:path>
              <a:path w="253365" h="86360">
                <a:moveTo>
                  <a:pt x="252983" y="43433"/>
                </a:moveTo>
                <a:lnTo>
                  <a:pt x="195833" y="0"/>
                </a:lnTo>
                <a:lnTo>
                  <a:pt x="195833" y="28955"/>
                </a:lnTo>
                <a:lnTo>
                  <a:pt x="209550" y="28955"/>
                </a:lnTo>
                <a:lnTo>
                  <a:pt x="209550" y="75864"/>
                </a:lnTo>
                <a:lnTo>
                  <a:pt x="252983" y="43433"/>
                </a:lnTo>
                <a:close/>
              </a:path>
              <a:path w="253365" h="86360">
                <a:moveTo>
                  <a:pt x="209550" y="75864"/>
                </a:moveTo>
                <a:lnTo>
                  <a:pt x="209550" y="57150"/>
                </a:lnTo>
                <a:lnTo>
                  <a:pt x="195833" y="57150"/>
                </a:lnTo>
                <a:lnTo>
                  <a:pt x="195833" y="86105"/>
                </a:lnTo>
                <a:lnTo>
                  <a:pt x="209550" y="75864"/>
                </a:lnTo>
                <a:close/>
              </a:path>
            </a:pathLst>
          </a:custGeom>
          <a:solidFill>
            <a:srgbClr val="000000"/>
          </a:solidFill>
        </p:spPr>
        <p:txBody>
          <a:bodyPr wrap="square" lIns="0" tIns="0" rIns="0" bIns="0" rtlCol="0"/>
          <a:lstStyle/>
          <a:p>
            <a:endParaRPr/>
          </a:p>
        </p:txBody>
      </p:sp>
      <p:sp>
        <p:nvSpPr>
          <p:cNvPr id="53" name="object 53"/>
          <p:cNvSpPr/>
          <p:nvPr/>
        </p:nvSpPr>
        <p:spPr>
          <a:xfrm>
            <a:off x="1826722" y="3799017"/>
            <a:ext cx="186458" cy="0"/>
          </a:xfrm>
          <a:custGeom>
            <a:avLst/>
            <a:gdLst/>
            <a:ahLst/>
            <a:cxnLst/>
            <a:rect l="l" t="t" r="r" b="b"/>
            <a:pathLst>
              <a:path w="205105">
                <a:moveTo>
                  <a:pt x="204978" y="0"/>
                </a:moveTo>
                <a:lnTo>
                  <a:pt x="0" y="0"/>
                </a:lnTo>
              </a:path>
            </a:pathLst>
          </a:custGeom>
          <a:ln w="28575">
            <a:solidFill>
              <a:srgbClr val="000000"/>
            </a:solidFill>
          </a:ln>
        </p:spPr>
        <p:txBody>
          <a:bodyPr wrap="square" lIns="0" tIns="0" rIns="0" bIns="0" rtlCol="0"/>
          <a:lstStyle/>
          <a:p>
            <a:endParaRPr/>
          </a:p>
        </p:txBody>
      </p:sp>
      <p:sp>
        <p:nvSpPr>
          <p:cNvPr id="54" name="object 54"/>
          <p:cNvSpPr/>
          <p:nvPr/>
        </p:nvSpPr>
        <p:spPr>
          <a:xfrm>
            <a:off x="1409699" y="2465069"/>
            <a:ext cx="77355" cy="76200"/>
          </a:xfrm>
          <a:custGeom>
            <a:avLst/>
            <a:gdLst/>
            <a:ahLst/>
            <a:cxnLst/>
            <a:rect l="l" t="t" r="r" b="b"/>
            <a:pathLst>
              <a:path w="85089" h="86360">
                <a:moveTo>
                  <a:pt x="84581" y="60959"/>
                </a:moveTo>
                <a:lnTo>
                  <a:pt x="84581" y="25145"/>
                </a:lnTo>
                <a:lnTo>
                  <a:pt x="59436" y="0"/>
                </a:lnTo>
                <a:lnTo>
                  <a:pt x="25146" y="0"/>
                </a:lnTo>
                <a:lnTo>
                  <a:pt x="0" y="25145"/>
                </a:lnTo>
                <a:lnTo>
                  <a:pt x="0" y="60959"/>
                </a:lnTo>
                <a:lnTo>
                  <a:pt x="25146" y="86105"/>
                </a:lnTo>
                <a:lnTo>
                  <a:pt x="59436" y="86105"/>
                </a:lnTo>
                <a:lnTo>
                  <a:pt x="84581" y="60959"/>
                </a:lnTo>
                <a:close/>
              </a:path>
            </a:pathLst>
          </a:custGeom>
          <a:solidFill>
            <a:srgbClr val="000000"/>
          </a:solidFill>
        </p:spPr>
        <p:txBody>
          <a:bodyPr wrap="square" lIns="0" tIns="0" rIns="0" bIns="0" rtlCol="0"/>
          <a:lstStyle/>
          <a:p>
            <a:endParaRPr/>
          </a:p>
        </p:txBody>
      </p:sp>
      <p:sp>
        <p:nvSpPr>
          <p:cNvPr id="55" name="object 55"/>
          <p:cNvSpPr/>
          <p:nvPr/>
        </p:nvSpPr>
        <p:spPr>
          <a:xfrm>
            <a:off x="1409699" y="2465069"/>
            <a:ext cx="77355" cy="76200"/>
          </a:xfrm>
          <a:custGeom>
            <a:avLst/>
            <a:gdLst/>
            <a:ahLst/>
            <a:cxnLst/>
            <a:rect l="l" t="t" r="r" b="b"/>
            <a:pathLst>
              <a:path w="85089" h="86360">
                <a:moveTo>
                  <a:pt x="25146" y="0"/>
                </a:moveTo>
                <a:lnTo>
                  <a:pt x="0" y="25145"/>
                </a:lnTo>
                <a:lnTo>
                  <a:pt x="0" y="60959"/>
                </a:lnTo>
                <a:lnTo>
                  <a:pt x="25146" y="86105"/>
                </a:lnTo>
                <a:lnTo>
                  <a:pt x="59436" y="86105"/>
                </a:lnTo>
                <a:lnTo>
                  <a:pt x="84581" y="60959"/>
                </a:lnTo>
                <a:lnTo>
                  <a:pt x="84581" y="25145"/>
                </a:lnTo>
                <a:lnTo>
                  <a:pt x="59436" y="0"/>
                </a:lnTo>
                <a:lnTo>
                  <a:pt x="25146" y="0"/>
                </a:lnTo>
                <a:close/>
              </a:path>
            </a:pathLst>
          </a:custGeom>
          <a:ln w="9525">
            <a:solidFill>
              <a:srgbClr val="000000"/>
            </a:solidFill>
          </a:ln>
        </p:spPr>
        <p:txBody>
          <a:bodyPr wrap="square" lIns="0" tIns="0" rIns="0" bIns="0" rtlCol="0"/>
          <a:lstStyle/>
          <a:p>
            <a:endParaRPr/>
          </a:p>
        </p:txBody>
      </p:sp>
      <p:sp>
        <p:nvSpPr>
          <p:cNvPr id="56" name="object 56"/>
          <p:cNvSpPr txBox="1"/>
          <p:nvPr/>
        </p:nvSpPr>
        <p:spPr>
          <a:xfrm>
            <a:off x="3306629" y="4983480"/>
            <a:ext cx="432955" cy="306481"/>
          </a:xfrm>
          <a:prstGeom prst="rect">
            <a:avLst/>
          </a:prstGeom>
        </p:spPr>
        <p:txBody>
          <a:bodyPr vert="horz" wrap="square" lIns="0" tIns="0" rIns="0" bIns="0" rtlCol="0">
            <a:spAutoFit/>
          </a:bodyPr>
          <a:lstStyle/>
          <a:p>
            <a:pPr marL="11397" marR="4559" indent="64393"/>
            <a:r>
              <a:rPr sz="1000" b="1" spc="-4" dirty="0">
                <a:latin typeface="Arial"/>
                <a:cs typeface="Arial"/>
              </a:rPr>
              <a:t>Sign  extend</a:t>
            </a:r>
            <a:endParaRPr sz="1000">
              <a:latin typeface="Arial"/>
              <a:cs typeface="Arial"/>
            </a:endParaRPr>
          </a:p>
        </p:txBody>
      </p:sp>
      <p:sp>
        <p:nvSpPr>
          <p:cNvPr id="57" name="object 57"/>
          <p:cNvSpPr/>
          <p:nvPr/>
        </p:nvSpPr>
        <p:spPr>
          <a:xfrm>
            <a:off x="3294610" y="4866041"/>
            <a:ext cx="456622" cy="609600"/>
          </a:xfrm>
          <a:custGeom>
            <a:avLst/>
            <a:gdLst/>
            <a:ahLst/>
            <a:cxnLst/>
            <a:rect l="l" t="t" r="r" b="b"/>
            <a:pathLst>
              <a:path w="502285" h="690879">
                <a:moveTo>
                  <a:pt x="250698" y="0"/>
                </a:moveTo>
                <a:lnTo>
                  <a:pt x="210163" y="4521"/>
                </a:lnTo>
                <a:lnTo>
                  <a:pt x="171663" y="17611"/>
                </a:lnTo>
                <a:lnTo>
                  <a:pt x="135723" y="38555"/>
                </a:lnTo>
                <a:lnTo>
                  <a:pt x="102869" y="66641"/>
                </a:lnTo>
                <a:lnTo>
                  <a:pt x="73628" y="101155"/>
                </a:lnTo>
                <a:lnTo>
                  <a:pt x="48524" y="141384"/>
                </a:lnTo>
                <a:lnTo>
                  <a:pt x="28083" y="186615"/>
                </a:lnTo>
                <a:lnTo>
                  <a:pt x="12832" y="236134"/>
                </a:lnTo>
                <a:lnTo>
                  <a:pt x="3295" y="289229"/>
                </a:lnTo>
                <a:lnTo>
                  <a:pt x="0" y="345186"/>
                </a:lnTo>
                <a:lnTo>
                  <a:pt x="3295" y="401327"/>
                </a:lnTo>
                <a:lnTo>
                  <a:pt x="12832" y="454529"/>
                </a:lnTo>
                <a:lnTo>
                  <a:pt x="28083" y="504092"/>
                </a:lnTo>
                <a:lnTo>
                  <a:pt x="48524" y="549316"/>
                </a:lnTo>
                <a:lnTo>
                  <a:pt x="73628" y="589502"/>
                </a:lnTo>
                <a:lnTo>
                  <a:pt x="102870" y="623949"/>
                </a:lnTo>
                <a:lnTo>
                  <a:pt x="135723" y="651960"/>
                </a:lnTo>
                <a:lnTo>
                  <a:pt x="171663" y="672833"/>
                </a:lnTo>
                <a:lnTo>
                  <a:pt x="210163" y="685870"/>
                </a:lnTo>
                <a:lnTo>
                  <a:pt x="250698" y="690372"/>
                </a:lnTo>
                <a:lnTo>
                  <a:pt x="291439" y="685870"/>
                </a:lnTo>
                <a:lnTo>
                  <a:pt x="330104" y="672833"/>
                </a:lnTo>
                <a:lnTo>
                  <a:pt x="366173" y="651960"/>
                </a:lnTo>
                <a:lnTo>
                  <a:pt x="399123" y="623949"/>
                </a:lnTo>
                <a:lnTo>
                  <a:pt x="428434" y="589502"/>
                </a:lnTo>
                <a:lnTo>
                  <a:pt x="453585" y="549316"/>
                </a:lnTo>
                <a:lnTo>
                  <a:pt x="474053" y="504092"/>
                </a:lnTo>
                <a:lnTo>
                  <a:pt x="489319" y="454529"/>
                </a:lnTo>
                <a:lnTo>
                  <a:pt x="498861" y="401327"/>
                </a:lnTo>
                <a:lnTo>
                  <a:pt x="502157" y="345186"/>
                </a:lnTo>
                <a:lnTo>
                  <a:pt x="498861" y="289229"/>
                </a:lnTo>
                <a:lnTo>
                  <a:pt x="489319" y="236134"/>
                </a:lnTo>
                <a:lnTo>
                  <a:pt x="474053" y="186615"/>
                </a:lnTo>
                <a:lnTo>
                  <a:pt x="453585" y="141384"/>
                </a:lnTo>
                <a:lnTo>
                  <a:pt x="428434" y="101155"/>
                </a:lnTo>
                <a:lnTo>
                  <a:pt x="399123" y="66641"/>
                </a:lnTo>
                <a:lnTo>
                  <a:pt x="366173" y="38555"/>
                </a:lnTo>
                <a:lnTo>
                  <a:pt x="330104" y="17611"/>
                </a:lnTo>
                <a:lnTo>
                  <a:pt x="291439" y="4521"/>
                </a:lnTo>
                <a:lnTo>
                  <a:pt x="250698" y="0"/>
                </a:lnTo>
                <a:close/>
              </a:path>
            </a:pathLst>
          </a:custGeom>
          <a:ln w="9525">
            <a:solidFill>
              <a:srgbClr val="000000"/>
            </a:solidFill>
          </a:ln>
        </p:spPr>
        <p:txBody>
          <a:bodyPr wrap="square" lIns="0" tIns="0" rIns="0" bIns="0" rtlCol="0"/>
          <a:lstStyle/>
          <a:p>
            <a:endParaRPr/>
          </a:p>
        </p:txBody>
      </p:sp>
      <p:sp>
        <p:nvSpPr>
          <p:cNvPr id="58" name="object 58"/>
          <p:cNvSpPr/>
          <p:nvPr/>
        </p:nvSpPr>
        <p:spPr>
          <a:xfrm>
            <a:off x="4265815" y="3380143"/>
            <a:ext cx="990023" cy="75640"/>
          </a:xfrm>
          <a:custGeom>
            <a:avLst/>
            <a:gdLst/>
            <a:ahLst/>
            <a:cxnLst/>
            <a:rect l="l" t="t" r="r" b="b"/>
            <a:pathLst>
              <a:path w="1089025" h="85725">
                <a:moveTo>
                  <a:pt x="1046226" y="57150"/>
                </a:moveTo>
                <a:lnTo>
                  <a:pt x="1046226" y="28194"/>
                </a:lnTo>
                <a:lnTo>
                  <a:pt x="0" y="28194"/>
                </a:lnTo>
                <a:lnTo>
                  <a:pt x="0" y="57150"/>
                </a:lnTo>
                <a:lnTo>
                  <a:pt x="1046226" y="57150"/>
                </a:lnTo>
                <a:close/>
              </a:path>
              <a:path w="1089025" h="85725">
                <a:moveTo>
                  <a:pt x="1088898" y="42672"/>
                </a:moveTo>
                <a:lnTo>
                  <a:pt x="1031748" y="0"/>
                </a:lnTo>
                <a:lnTo>
                  <a:pt x="1031748" y="28194"/>
                </a:lnTo>
                <a:lnTo>
                  <a:pt x="1046226" y="28194"/>
                </a:lnTo>
                <a:lnTo>
                  <a:pt x="1046226" y="74533"/>
                </a:lnTo>
                <a:lnTo>
                  <a:pt x="1088898" y="42672"/>
                </a:lnTo>
                <a:close/>
              </a:path>
              <a:path w="1089025" h="85725">
                <a:moveTo>
                  <a:pt x="1046226" y="74533"/>
                </a:moveTo>
                <a:lnTo>
                  <a:pt x="1046226" y="57150"/>
                </a:lnTo>
                <a:lnTo>
                  <a:pt x="1031748" y="57150"/>
                </a:lnTo>
                <a:lnTo>
                  <a:pt x="1031748" y="85344"/>
                </a:lnTo>
                <a:lnTo>
                  <a:pt x="1046226" y="74533"/>
                </a:lnTo>
                <a:close/>
              </a:path>
            </a:pathLst>
          </a:custGeom>
          <a:solidFill>
            <a:srgbClr val="000000"/>
          </a:solidFill>
        </p:spPr>
        <p:txBody>
          <a:bodyPr wrap="square" lIns="0" tIns="0" rIns="0" bIns="0" rtlCol="0"/>
          <a:lstStyle/>
          <a:p>
            <a:endParaRPr/>
          </a:p>
        </p:txBody>
      </p:sp>
      <p:sp>
        <p:nvSpPr>
          <p:cNvPr id="59" name="object 59"/>
          <p:cNvSpPr/>
          <p:nvPr/>
        </p:nvSpPr>
        <p:spPr>
          <a:xfrm>
            <a:off x="4907973" y="4408171"/>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60" name="object 60"/>
          <p:cNvSpPr txBox="1"/>
          <p:nvPr/>
        </p:nvSpPr>
        <p:spPr>
          <a:xfrm>
            <a:off x="4728094" y="4602928"/>
            <a:ext cx="461241"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A</a:t>
            </a:r>
            <a:r>
              <a:rPr sz="1000" dirty="0">
                <a:solidFill>
                  <a:srgbClr val="3333FF"/>
                </a:solidFill>
                <a:latin typeface="Arial"/>
                <a:cs typeface="Arial"/>
              </a:rPr>
              <a:t>L</a:t>
            </a:r>
            <a:r>
              <a:rPr sz="1000" spc="-4" dirty="0">
                <a:solidFill>
                  <a:srgbClr val="3333FF"/>
                </a:solidFill>
                <a:latin typeface="Arial"/>
                <a:cs typeface="Arial"/>
              </a:rPr>
              <a:t>USrc</a:t>
            </a:r>
            <a:endParaRPr sz="1000">
              <a:latin typeface="Arial"/>
              <a:cs typeface="Arial"/>
            </a:endParaRPr>
          </a:p>
        </p:txBody>
      </p:sp>
      <p:sp>
        <p:nvSpPr>
          <p:cNvPr id="61" name="object 61"/>
          <p:cNvSpPr/>
          <p:nvPr/>
        </p:nvSpPr>
        <p:spPr>
          <a:xfrm>
            <a:off x="5255722" y="3189195"/>
            <a:ext cx="0" cy="457199"/>
          </a:xfrm>
          <a:custGeom>
            <a:avLst/>
            <a:gdLst/>
            <a:ahLst/>
            <a:cxnLst/>
            <a:rect l="l" t="t" r="r" b="b"/>
            <a:pathLst>
              <a:path h="518160">
                <a:moveTo>
                  <a:pt x="0" y="0"/>
                </a:moveTo>
                <a:lnTo>
                  <a:pt x="0" y="518159"/>
                </a:lnTo>
              </a:path>
            </a:pathLst>
          </a:custGeom>
          <a:ln w="9525">
            <a:solidFill>
              <a:srgbClr val="000000"/>
            </a:solidFill>
          </a:ln>
        </p:spPr>
        <p:txBody>
          <a:bodyPr wrap="square" lIns="0" tIns="0" rIns="0" bIns="0" rtlCol="0"/>
          <a:lstStyle/>
          <a:p>
            <a:endParaRPr/>
          </a:p>
        </p:txBody>
      </p:sp>
      <p:sp>
        <p:nvSpPr>
          <p:cNvPr id="62" name="object 62"/>
          <p:cNvSpPr/>
          <p:nvPr/>
        </p:nvSpPr>
        <p:spPr>
          <a:xfrm>
            <a:off x="5255722" y="3951643"/>
            <a:ext cx="0" cy="456640"/>
          </a:xfrm>
          <a:custGeom>
            <a:avLst/>
            <a:gdLst/>
            <a:ahLst/>
            <a:cxnLst/>
            <a:rect l="l" t="t" r="r" b="b"/>
            <a:pathLst>
              <a:path h="517525">
                <a:moveTo>
                  <a:pt x="0" y="0"/>
                </a:moveTo>
                <a:lnTo>
                  <a:pt x="0" y="517398"/>
                </a:lnTo>
              </a:path>
            </a:pathLst>
          </a:custGeom>
          <a:ln w="9525">
            <a:solidFill>
              <a:srgbClr val="000000"/>
            </a:solidFill>
          </a:ln>
        </p:spPr>
        <p:txBody>
          <a:bodyPr wrap="square" lIns="0" tIns="0" rIns="0" bIns="0" rtlCol="0"/>
          <a:lstStyle/>
          <a:p>
            <a:endParaRPr/>
          </a:p>
        </p:txBody>
      </p:sp>
      <p:sp>
        <p:nvSpPr>
          <p:cNvPr id="63" name="object 63"/>
          <p:cNvSpPr/>
          <p:nvPr/>
        </p:nvSpPr>
        <p:spPr>
          <a:xfrm>
            <a:off x="5255722" y="3646394"/>
            <a:ext cx="228600" cy="152960"/>
          </a:xfrm>
          <a:custGeom>
            <a:avLst/>
            <a:gdLst/>
            <a:ahLst/>
            <a:cxnLst/>
            <a:rect l="l" t="t" r="r" b="b"/>
            <a:pathLst>
              <a:path w="251460" h="173354">
                <a:moveTo>
                  <a:pt x="0" y="0"/>
                </a:moveTo>
                <a:lnTo>
                  <a:pt x="251459" y="172973"/>
                </a:lnTo>
              </a:path>
            </a:pathLst>
          </a:custGeom>
          <a:ln w="9525">
            <a:solidFill>
              <a:srgbClr val="000000"/>
            </a:solidFill>
          </a:ln>
        </p:spPr>
        <p:txBody>
          <a:bodyPr wrap="square" lIns="0" tIns="0" rIns="0" bIns="0" rtlCol="0"/>
          <a:lstStyle/>
          <a:p>
            <a:endParaRPr/>
          </a:p>
        </p:txBody>
      </p:sp>
      <p:sp>
        <p:nvSpPr>
          <p:cNvPr id="64" name="object 64"/>
          <p:cNvSpPr/>
          <p:nvPr/>
        </p:nvSpPr>
        <p:spPr>
          <a:xfrm>
            <a:off x="5255722" y="3799018"/>
            <a:ext cx="228600" cy="152960"/>
          </a:xfrm>
          <a:custGeom>
            <a:avLst/>
            <a:gdLst/>
            <a:ahLst/>
            <a:cxnLst/>
            <a:rect l="l" t="t" r="r" b="b"/>
            <a:pathLst>
              <a:path w="251460" h="173354">
                <a:moveTo>
                  <a:pt x="0" y="172974"/>
                </a:moveTo>
                <a:lnTo>
                  <a:pt x="251459" y="0"/>
                </a:lnTo>
              </a:path>
            </a:pathLst>
          </a:custGeom>
          <a:ln w="9525">
            <a:solidFill>
              <a:srgbClr val="000000"/>
            </a:solidFill>
          </a:ln>
        </p:spPr>
        <p:txBody>
          <a:bodyPr wrap="square" lIns="0" tIns="0" rIns="0" bIns="0" rtlCol="0"/>
          <a:lstStyle/>
          <a:p>
            <a:endParaRPr/>
          </a:p>
        </p:txBody>
      </p:sp>
      <p:sp>
        <p:nvSpPr>
          <p:cNvPr id="65" name="object 65"/>
          <p:cNvSpPr/>
          <p:nvPr/>
        </p:nvSpPr>
        <p:spPr>
          <a:xfrm>
            <a:off x="5255722" y="3189194"/>
            <a:ext cx="762000" cy="381559"/>
          </a:xfrm>
          <a:custGeom>
            <a:avLst/>
            <a:gdLst/>
            <a:ahLst/>
            <a:cxnLst/>
            <a:rect l="l" t="t" r="r" b="b"/>
            <a:pathLst>
              <a:path w="838200" h="432435">
                <a:moveTo>
                  <a:pt x="0" y="0"/>
                </a:moveTo>
                <a:lnTo>
                  <a:pt x="838200" y="432053"/>
                </a:lnTo>
              </a:path>
            </a:pathLst>
          </a:custGeom>
          <a:ln w="9525">
            <a:solidFill>
              <a:srgbClr val="000000"/>
            </a:solidFill>
          </a:ln>
        </p:spPr>
        <p:txBody>
          <a:bodyPr wrap="square" lIns="0" tIns="0" rIns="0" bIns="0" rtlCol="0"/>
          <a:lstStyle/>
          <a:p>
            <a:endParaRPr/>
          </a:p>
        </p:txBody>
      </p:sp>
      <p:sp>
        <p:nvSpPr>
          <p:cNvPr id="66" name="object 66"/>
          <p:cNvSpPr/>
          <p:nvPr/>
        </p:nvSpPr>
        <p:spPr>
          <a:xfrm>
            <a:off x="6017721" y="3570418"/>
            <a:ext cx="0" cy="456640"/>
          </a:xfrm>
          <a:custGeom>
            <a:avLst/>
            <a:gdLst/>
            <a:ahLst/>
            <a:cxnLst/>
            <a:rect l="l" t="t" r="r" b="b"/>
            <a:pathLst>
              <a:path h="517525">
                <a:moveTo>
                  <a:pt x="0" y="0"/>
                </a:moveTo>
                <a:lnTo>
                  <a:pt x="0" y="517398"/>
                </a:lnTo>
              </a:path>
            </a:pathLst>
          </a:custGeom>
          <a:ln w="9525">
            <a:solidFill>
              <a:srgbClr val="000000"/>
            </a:solidFill>
          </a:ln>
        </p:spPr>
        <p:txBody>
          <a:bodyPr wrap="square" lIns="0" tIns="0" rIns="0" bIns="0" rtlCol="0"/>
          <a:lstStyle/>
          <a:p>
            <a:endParaRPr/>
          </a:p>
        </p:txBody>
      </p:sp>
      <p:sp>
        <p:nvSpPr>
          <p:cNvPr id="67" name="object 67"/>
          <p:cNvSpPr/>
          <p:nvPr/>
        </p:nvSpPr>
        <p:spPr>
          <a:xfrm>
            <a:off x="5255722" y="4026945"/>
            <a:ext cx="762000" cy="381559"/>
          </a:xfrm>
          <a:custGeom>
            <a:avLst/>
            <a:gdLst/>
            <a:ahLst/>
            <a:cxnLst/>
            <a:rect l="l" t="t" r="r" b="b"/>
            <a:pathLst>
              <a:path w="838200" h="432435">
                <a:moveTo>
                  <a:pt x="0" y="432054"/>
                </a:moveTo>
                <a:lnTo>
                  <a:pt x="838200" y="0"/>
                </a:lnTo>
              </a:path>
            </a:pathLst>
          </a:custGeom>
          <a:ln w="9525">
            <a:solidFill>
              <a:srgbClr val="000000"/>
            </a:solidFill>
          </a:ln>
        </p:spPr>
        <p:txBody>
          <a:bodyPr wrap="square" lIns="0" tIns="0" rIns="0" bIns="0" rtlCol="0"/>
          <a:lstStyle/>
          <a:p>
            <a:endParaRPr/>
          </a:p>
        </p:txBody>
      </p:sp>
      <p:sp>
        <p:nvSpPr>
          <p:cNvPr id="68" name="object 68"/>
          <p:cNvSpPr txBox="1"/>
          <p:nvPr/>
        </p:nvSpPr>
        <p:spPr>
          <a:xfrm>
            <a:off x="5413316" y="3612485"/>
            <a:ext cx="610755" cy="390107"/>
          </a:xfrm>
          <a:prstGeom prst="rect">
            <a:avLst/>
          </a:prstGeom>
        </p:spPr>
        <p:txBody>
          <a:bodyPr vert="horz" wrap="square" lIns="0" tIns="0" rIns="0" bIns="0" rtlCol="0">
            <a:spAutoFit/>
          </a:bodyPr>
          <a:lstStyle/>
          <a:p>
            <a:pPr marL="11397"/>
            <a:r>
              <a:rPr sz="1500" b="1" baseline="35353" dirty="0">
                <a:latin typeface="Arial"/>
                <a:cs typeface="Arial"/>
              </a:rPr>
              <a:t>ALU</a:t>
            </a:r>
            <a:r>
              <a:rPr sz="1500" b="1" spc="-39" baseline="35353" dirty="0">
                <a:latin typeface="Arial"/>
                <a:cs typeface="Arial"/>
              </a:rPr>
              <a:t> </a:t>
            </a:r>
            <a:r>
              <a:rPr sz="1000" spc="-4" dirty="0">
                <a:latin typeface="Arial"/>
                <a:cs typeface="Arial"/>
              </a:rPr>
              <a:t>Zero</a:t>
            </a:r>
            <a:endParaRPr sz="1000">
              <a:latin typeface="Arial"/>
              <a:cs typeface="Arial"/>
            </a:endParaRPr>
          </a:p>
          <a:p>
            <a:pPr marL="234778">
              <a:spcBef>
                <a:spcPts val="642"/>
              </a:spcBef>
            </a:pPr>
            <a:r>
              <a:rPr sz="1000" spc="-4" dirty="0">
                <a:latin typeface="Arial"/>
                <a:cs typeface="Arial"/>
              </a:rPr>
              <a:t>Result</a:t>
            </a:r>
            <a:endParaRPr sz="1000">
              <a:latin typeface="Arial"/>
              <a:cs typeface="Arial"/>
            </a:endParaRPr>
          </a:p>
        </p:txBody>
      </p:sp>
      <p:sp>
        <p:nvSpPr>
          <p:cNvPr id="69" name="object 69"/>
          <p:cNvSpPr/>
          <p:nvPr/>
        </p:nvSpPr>
        <p:spPr>
          <a:xfrm>
            <a:off x="5713615" y="4179571"/>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70" name="object 70"/>
          <p:cNvSpPr txBox="1"/>
          <p:nvPr/>
        </p:nvSpPr>
        <p:spPr>
          <a:xfrm>
            <a:off x="5490093" y="4374327"/>
            <a:ext cx="439304" cy="158003"/>
          </a:xfrm>
          <a:prstGeom prst="rect">
            <a:avLst/>
          </a:prstGeom>
        </p:spPr>
        <p:txBody>
          <a:bodyPr vert="horz" wrap="square" lIns="0" tIns="0" rIns="0" bIns="0" rtlCol="0">
            <a:spAutoFit/>
          </a:bodyPr>
          <a:lstStyle/>
          <a:p>
            <a:pPr marL="11397"/>
            <a:r>
              <a:rPr sz="1000" spc="-9" dirty="0">
                <a:solidFill>
                  <a:srgbClr val="3333FF"/>
                </a:solidFill>
                <a:latin typeface="Arial"/>
                <a:cs typeface="Arial"/>
              </a:rPr>
              <a:t>A</a:t>
            </a:r>
            <a:r>
              <a:rPr sz="1000" dirty="0">
                <a:solidFill>
                  <a:srgbClr val="3333FF"/>
                </a:solidFill>
                <a:latin typeface="Arial"/>
                <a:cs typeface="Arial"/>
              </a:rPr>
              <a:t>L</a:t>
            </a:r>
            <a:r>
              <a:rPr sz="1000" spc="-9" dirty="0">
                <a:solidFill>
                  <a:srgbClr val="3333FF"/>
                </a:solidFill>
                <a:latin typeface="Arial"/>
                <a:cs typeface="Arial"/>
              </a:rPr>
              <a:t>UOp</a:t>
            </a:r>
            <a:endParaRPr sz="1000">
              <a:latin typeface="Arial"/>
              <a:cs typeface="Arial"/>
            </a:endParaRPr>
          </a:p>
        </p:txBody>
      </p:sp>
      <p:sp>
        <p:nvSpPr>
          <p:cNvPr id="71" name="object 71"/>
          <p:cNvSpPr/>
          <p:nvPr/>
        </p:nvSpPr>
        <p:spPr>
          <a:xfrm>
            <a:off x="2013065" y="3417794"/>
            <a:ext cx="0" cy="2361640"/>
          </a:xfrm>
          <a:custGeom>
            <a:avLst/>
            <a:gdLst/>
            <a:ahLst/>
            <a:cxnLst/>
            <a:rect l="l" t="t" r="r" b="b"/>
            <a:pathLst>
              <a:path h="2676525">
                <a:moveTo>
                  <a:pt x="0" y="0"/>
                </a:moveTo>
                <a:lnTo>
                  <a:pt x="0" y="2676144"/>
                </a:lnTo>
              </a:path>
            </a:pathLst>
          </a:custGeom>
          <a:ln w="9525">
            <a:solidFill>
              <a:srgbClr val="000000"/>
            </a:solidFill>
          </a:ln>
        </p:spPr>
        <p:txBody>
          <a:bodyPr wrap="square" lIns="0" tIns="0" rIns="0" bIns="0" rtlCol="0"/>
          <a:lstStyle/>
          <a:p>
            <a:endParaRPr/>
          </a:p>
        </p:txBody>
      </p:sp>
      <p:sp>
        <p:nvSpPr>
          <p:cNvPr id="72" name="object 72"/>
          <p:cNvSpPr/>
          <p:nvPr/>
        </p:nvSpPr>
        <p:spPr>
          <a:xfrm>
            <a:off x="2008909" y="5136328"/>
            <a:ext cx="1298864" cy="67235"/>
          </a:xfrm>
          <a:custGeom>
            <a:avLst/>
            <a:gdLst/>
            <a:ahLst/>
            <a:cxnLst/>
            <a:rect l="l" t="t" r="r" b="b"/>
            <a:pathLst>
              <a:path w="1428750" h="76200">
                <a:moveTo>
                  <a:pt x="1370075" y="38100"/>
                </a:moveTo>
                <a:lnTo>
                  <a:pt x="1368551" y="35051"/>
                </a:lnTo>
                <a:lnTo>
                  <a:pt x="1365503" y="33527"/>
                </a:lnTo>
                <a:lnTo>
                  <a:pt x="4572" y="33527"/>
                </a:lnTo>
                <a:lnTo>
                  <a:pt x="1524" y="35051"/>
                </a:lnTo>
                <a:lnTo>
                  <a:pt x="0" y="38100"/>
                </a:lnTo>
                <a:lnTo>
                  <a:pt x="1524" y="41910"/>
                </a:lnTo>
                <a:lnTo>
                  <a:pt x="4572" y="42672"/>
                </a:lnTo>
                <a:lnTo>
                  <a:pt x="1365503" y="42672"/>
                </a:lnTo>
                <a:lnTo>
                  <a:pt x="1368551" y="41910"/>
                </a:lnTo>
                <a:lnTo>
                  <a:pt x="1370075" y="38100"/>
                </a:lnTo>
                <a:close/>
              </a:path>
              <a:path w="1428750" h="76200">
                <a:moveTo>
                  <a:pt x="1428749" y="38100"/>
                </a:moveTo>
                <a:lnTo>
                  <a:pt x="1352549" y="0"/>
                </a:lnTo>
                <a:lnTo>
                  <a:pt x="1352549" y="33527"/>
                </a:lnTo>
                <a:lnTo>
                  <a:pt x="1365503" y="33527"/>
                </a:lnTo>
                <a:lnTo>
                  <a:pt x="1368551" y="35051"/>
                </a:lnTo>
                <a:lnTo>
                  <a:pt x="1370075" y="38100"/>
                </a:lnTo>
                <a:lnTo>
                  <a:pt x="1370076" y="67437"/>
                </a:lnTo>
                <a:lnTo>
                  <a:pt x="1428749" y="38100"/>
                </a:lnTo>
                <a:close/>
              </a:path>
              <a:path w="1428750" h="76200">
                <a:moveTo>
                  <a:pt x="1370076" y="67437"/>
                </a:moveTo>
                <a:lnTo>
                  <a:pt x="1370075" y="38100"/>
                </a:lnTo>
                <a:lnTo>
                  <a:pt x="1368551" y="41910"/>
                </a:lnTo>
                <a:lnTo>
                  <a:pt x="1365503" y="42672"/>
                </a:lnTo>
                <a:lnTo>
                  <a:pt x="1352549" y="42672"/>
                </a:lnTo>
                <a:lnTo>
                  <a:pt x="1352550" y="76200"/>
                </a:lnTo>
                <a:lnTo>
                  <a:pt x="1370076" y="67437"/>
                </a:lnTo>
                <a:close/>
              </a:path>
            </a:pathLst>
          </a:custGeom>
          <a:solidFill>
            <a:srgbClr val="000000"/>
          </a:solidFill>
        </p:spPr>
        <p:txBody>
          <a:bodyPr wrap="square" lIns="0" tIns="0" rIns="0" bIns="0" rtlCol="0"/>
          <a:lstStyle/>
          <a:p>
            <a:endParaRPr/>
          </a:p>
        </p:txBody>
      </p:sp>
      <p:sp>
        <p:nvSpPr>
          <p:cNvPr id="73" name="object 73"/>
          <p:cNvSpPr txBox="1"/>
          <p:nvPr/>
        </p:nvSpPr>
        <p:spPr>
          <a:xfrm>
            <a:off x="2398453" y="4983480"/>
            <a:ext cx="696191" cy="158003"/>
          </a:xfrm>
          <a:prstGeom prst="rect">
            <a:avLst/>
          </a:prstGeom>
        </p:spPr>
        <p:txBody>
          <a:bodyPr vert="horz" wrap="square" lIns="0" tIns="0" rIns="0" bIns="0" rtlCol="0">
            <a:spAutoFit/>
          </a:bodyPr>
          <a:lstStyle/>
          <a:p>
            <a:pPr marL="11397"/>
            <a:r>
              <a:rPr sz="1000" spc="-4" dirty="0">
                <a:latin typeface="Arial"/>
                <a:cs typeface="Arial"/>
              </a:rPr>
              <a:t>Instr [15 -</a:t>
            </a:r>
            <a:r>
              <a:rPr sz="1000" spc="-94" dirty="0">
                <a:latin typeface="Arial"/>
                <a:cs typeface="Arial"/>
              </a:rPr>
              <a:t> </a:t>
            </a:r>
            <a:r>
              <a:rPr sz="1000" spc="-4" dirty="0">
                <a:latin typeface="Arial"/>
                <a:cs typeface="Arial"/>
              </a:rPr>
              <a:t>0]</a:t>
            </a:r>
            <a:endParaRPr sz="1000">
              <a:latin typeface="Arial"/>
              <a:cs typeface="Arial"/>
            </a:endParaRPr>
          </a:p>
        </p:txBody>
      </p:sp>
      <p:sp>
        <p:nvSpPr>
          <p:cNvPr id="74" name="object 74"/>
          <p:cNvSpPr/>
          <p:nvPr/>
        </p:nvSpPr>
        <p:spPr>
          <a:xfrm>
            <a:off x="2008910" y="3384177"/>
            <a:ext cx="503959" cy="67235"/>
          </a:xfrm>
          <a:custGeom>
            <a:avLst/>
            <a:gdLst/>
            <a:ahLst/>
            <a:cxnLst/>
            <a:rect l="l" t="t" r="r" b="b"/>
            <a:pathLst>
              <a:path w="554355" h="76200">
                <a:moveTo>
                  <a:pt x="495300" y="38100"/>
                </a:moveTo>
                <a:lnTo>
                  <a:pt x="493775" y="35051"/>
                </a:lnTo>
                <a:lnTo>
                  <a:pt x="490727" y="33527"/>
                </a:lnTo>
                <a:lnTo>
                  <a:pt x="4572" y="33527"/>
                </a:lnTo>
                <a:lnTo>
                  <a:pt x="1524" y="35051"/>
                </a:lnTo>
                <a:lnTo>
                  <a:pt x="0" y="38100"/>
                </a:lnTo>
                <a:lnTo>
                  <a:pt x="1524" y="41148"/>
                </a:lnTo>
                <a:lnTo>
                  <a:pt x="4572" y="42672"/>
                </a:lnTo>
                <a:lnTo>
                  <a:pt x="490727" y="42672"/>
                </a:lnTo>
                <a:lnTo>
                  <a:pt x="493775" y="41148"/>
                </a:lnTo>
                <a:lnTo>
                  <a:pt x="495300" y="38100"/>
                </a:lnTo>
                <a:close/>
              </a:path>
              <a:path w="554355" h="76200">
                <a:moveTo>
                  <a:pt x="553974" y="38100"/>
                </a:moveTo>
                <a:lnTo>
                  <a:pt x="477774" y="0"/>
                </a:lnTo>
                <a:lnTo>
                  <a:pt x="477774" y="33527"/>
                </a:lnTo>
                <a:lnTo>
                  <a:pt x="490727" y="33527"/>
                </a:lnTo>
                <a:lnTo>
                  <a:pt x="493775" y="35051"/>
                </a:lnTo>
                <a:lnTo>
                  <a:pt x="495300" y="38100"/>
                </a:lnTo>
                <a:lnTo>
                  <a:pt x="495300" y="67437"/>
                </a:lnTo>
                <a:lnTo>
                  <a:pt x="553974" y="38100"/>
                </a:lnTo>
                <a:close/>
              </a:path>
              <a:path w="554355" h="76200">
                <a:moveTo>
                  <a:pt x="495300" y="67437"/>
                </a:moveTo>
                <a:lnTo>
                  <a:pt x="495300" y="38100"/>
                </a:lnTo>
                <a:lnTo>
                  <a:pt x="493775" y="41148"/>
                </a:lnTo>
                <a:lnTo>
                  <a:pt x="490727" y="42672"/>
                </a:lnTo>
                <a:lnTo>
                  <a:pt x="477774" y="42672"/>
                </a:lnTo>
                <a:lnTo>
                  <a:pt x="477774" y="76200"/>
                </a:lnTo>
                <a:lnTo>
                  <a:pt x="495300" y="67437"/>
                </a:lnTo>
                <a:close/>
              </a:path>
            </a:pathLst>
          </a:custGeom>
          <a:solidFill>
            <a:srgbClr val="000000"/>
          </a:solidFill>
        </p:spPr>
        <p:txBody>
          <a:bodyPr wrap="square" lIns="0" tIns="0" rIns="0" bIns="0" rtlCol="0"/>
          <a:lstStyle/>
          <a:p>
            <a:endParaRPr/>
          </a:p>
        </p:txBody>
      </p:sp>
      <p:sp>
        <p:nvSpPr>
          <p:cNvPr id="75" name="object 75"/>
          <p:cNvSpPr/>
          <p:nvPr/>
        </p:nvSpPr>
        <p:spPr>
          <a:xfrm>
            <a:off x="2008910" y="3765400"/>
            <a:ext cx="503959" cy="67235"/>
          </a:xfrm>
          <a:custGeom>
            <a:avLst/>
            <a:gdLst/>
            <a:ahLst/>
            <a:cxnLst/>
            <a:rect l="l" t="t" r="r" b="b"/>
            <a:pathLst>
              <a:path w="554355" h="76200">
                <a:moveTo>
                  <a:pt x="495300" y="38100"/>
                </a:moveTo>
                <a:lnTo>
                  <a:pt x="493775" y="34290"/>
                </a:lnTo>
                <a:lnTo>
                  <a:pt x="490727" y="32766"/>
                </a:lnTo>
                <a:lnTo>
                  <a:pt x="4572" y="32766"/>
                </a:lnTo>
                <a:lnTo>
                  <a:pt x="1524" y="34290"/>
                </a:lnTo>
                <a:lnTo>
                  <a:pt x="0" y="38100"/>
                </a:lnTo>
                <a:lnTo>
                  <a:pt x="1524" y="41148"/>
                </a:lnTo>
                <a:lnTo>
                  <a:pt x="4572" y="42672"/>
                </a:lnTo>
                <a:lnTo>
                  <a:pt x="490727" y="42672"/>
                </a:lnTo>
                <a:lnTo>
                  <a:pt x="493775" y="41148"/>
                </a:lnTo>
                <a:lnTo>
                  <a:pt x="495300" y="38100"/>
                </a:lnTo>
                <a:close/>
              </a:path>
              <a:path w="554355" h="76200">
                <a:moveTo>
                  <a:pt x="553974" y="38100"/>
                </a:moveTo>
                <a:lnTo>
                  <a:pt x="477774" y="0"/>
                </a:lnTo>
                <a:lnTo>
                  <a:pt x="477774" y="32766"/>
                </a:lnTo>
                <a:lnTo>
                  <a:pt x="490727" y="32766"/>
                </a:lnTo>
                <a:lnTo>
                  <a:pt x="493775" y="34290"/>
                </a:lnTo>
                <a:lnTo>
                  <a:pt x="495300" y="38100"/>
                </a:lnTo>
                <a:lnTo>
                  <a:pt x="495300" y="67437"/>
                </a:lnTo>
                <a:lnTo>
                  <a:pt x="553974" y="38100"/>
                </a:lnTo>
                <a:close/>
              </a:path>
              <a:path w="554355" h="76200">
                <a:moveTo>
                  <a:pt x="495300" y="67437"/>
                </a:moveTo>
                <a:lnTo>
                  <a:pt x="495300" y="38100"/>
                </a:lnTo>
                <a:lnTo>
                  <a:pt x="493775" y="41148"/>
                </a:lnTo>
                <a:lnTo>
                  <a:pt x="490727" y="42672"/>
                </a:lnTo>
                <a:lnTo>
                  <a:pt x="477774" y="42672"/>
                </a:lnTo>
                <a:lnTo>
                  <a:pt x="477774" y="76200"/>
                </a:lnTo>
                <a:lnTo>
                  <a:pt x="495300" y="67437"/>
                </a:lnTo>
                <a:close/>
              </a:path>
            </a:pathLst>
          </a:custGeom>
          <a:solidFill>
            <a:srgbClr val="000000"/>
          </a:solidFill>
        </p:spPr>
        <p:txBody>
          <a:bodyPr wrap="square" lIns="0" tIns="0" rIns="0" bIns="0" rtlCol="0"/>
          <a:lstStyle/>
          <a:p>
            <a:endParaRPr/>
          </a:p>
        </p:txBody>
      </p:sp>
      <p:sp>
        <p:nvSpPr>
          <p:cNvPr id="76" name="object 76"/>
          <p:cNvSpPr/>
          <p:nvPr/>
        </p:nvSpPr>
        <p:spPr>
          <a:xfrm>
            <a:off x="1981201" y="3755314"/>
            <a:ext cx="64077" cy="64994"/>
          </a:xfrm>
          <a:custGeom>
            <a:avLst/>
            <a:gdLst/>
            <a:ahLst/>
            <a:cxnLst/>
            <a:rect l="l" t="t" r="r" b="b"/>
            <a:pathLst>
              <a:path w="70485" h="73660">
                <a:moveTo>
                  <a:pt x="70104" y="52577"/>
                </a:moveTo>
                <a:lnTo>
                  <a:pt x="70104" y="20574"/>
                </a:lnTo>
                <a:lnTo>
                  <a:pt x="49530" y="0"/>
                </a:lnTo>
                <a:lnTo>
                  <a:pt x="20574" y="0"/>
                </a:lnTo>
                <a:lnTo>
                  <a:pt x="0" y="20574"/>
                </a:lnTo>
                <a:lnTo>
                  <a:pt x="0" y="52577"/>
                </a:lnTo>
                <a:lnTo>
                  <a:pt x="20574" y="73151"/>
                </a:lnTo>
                <a:lnTo>
                  <a:pt x="49530" y="73151"/>
                </a:lnTo>
                <a:lnTo>
                  <a:pt x="70104" y="52577"/>
                </a:lnTo>
                <a:close/>
              </a:path>
            </a:pathLst>
          </a:custGeom>
          <a:solidFill>
            <a:srgbClr val="000000"/>
          </a:solidFill>
        </p:spPr>
        <p:txBody>
          <a:bodyPr wrap="square" lIns="0" tIns="0" rIns="0" bIns="0" rtlCol="0"/>
          <a:lstStyle/>
          <a:p>
            <a:endParaRPr/>
          </a:p>
        </p:txBody>
      </p:sp>
      <p:sp>
        <p:nvSpPr>
          <p:cNvPr id="77" name="object 77"/>
          <p:cNvSpPr/>
          <p:nvPr/>
        </p:nvSpPr>
        <p:spPr>
          <a:xfrm>
            <a:off x="1981201" y="3755314"/>
            <a:ext cx="64077" cy="64994"/>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78" name="object 78"/>
          <p:cNvSpPr/>
          <p:nvPr/>
        </p:nvSpPr>
        <p:spPr>
          <a:xfrm>
            <a:off x="5210002" y="5247267"/>
            <a:ext cx="0" cy="151279"/>
          </a:xfrm>
          <a:custGeom>
            <a:avLst/>
            <a:gdLst/>
            <a:ahLst/>
            <a:cxnLst/>
            <a:rect l="l" t="t" r="r" b="b"/>
            <a:pathLst>
              <a:path h="171450">
                <a:moveTo>
                  <a:pt x="0" y="0"/>
                </a:moveTo>
                <a:lnTo>
                  <a:pt x="0" y="171450"/>
                </a:lnTo>
              </a:path>
            </a:pathLst>
          </a:custGeom>
          <a:ln w="9525">
            <a:solidFill>
              <a:srgbClr val="3333FF"/>
            </a:solidFill>
          </a:ln>
        </p:spPr>
        <p:txBody>
          <a:bodyPr wrap="square" lIns="0" tIns="0" rIns="0" bIns="0" rtlCol="0"/>
          <a:lstStyle/>
          <a:p>
            <a:endParaRPr/>
          </a:p>
        </p:txBody>
      </p:sp>
      <p:sp>
        <p:nvSpPr>
          <p:cNvPr id="79" name="object 79"/>
          <p:cNvSpPr txBox="1"/>
          <p:nvPr/>
        </p:nvSpPr>
        <p:spPr>
          <a:xfrm>
            <a:off x="5032201" y="5059456"/>
            <a:ext cx="448541" cy="158003"/>
          </a:xfrm>
          <a:prstGeom prst="rect">
            <a:avLst/>
          </a:prstGeom>
        </p:spPr>
        <p:txBody>
          <a:bodyPr vert="horz" wrap="square" lIns="0" tIns="0" rIns="0" bIns="0" rtlCol="0">
            <a:spAutoFit/>
          </a:bodyPr>
          <a:lstStyle/>
          <a:p>
            <a:pPr marL="11397"/>
            <a:r>
              <a:rPr sz="1000" spc="-9" dirty="0">
                <a:solidFill>
                  <a:srgbClr val="3333FF"/>
                </a:solidFill>
                <a:latin typeface="Arial"/>
                <a:cs typeface="Arial"/>
              </a:rPr>
              <a:t>R</a:t>
            </a:r>
            <a:r>
              <a:rPr sz="1000" dirty="0">
                <a:solidFill>
                  <a:srgbClr val="3333FF"/>
                </a:solidFill>
                <a:latin typeface="Arial"/>
                <a:cs typeface="Arial"/>
              </a:rPr>
              <a:t>eg</a:t>
            </a:r>
            <a:r>
              <a:rPr sz="1000" spc="-9" dirty="0">
                <a:solidFill>
                  <a:srgbClr val="3333FF"/>
                </a:solidFill>
                <a:latin typeface="Arial"/>
                <a:cs typeface="Arial"/>
              </a:rPr>
              <a:t>D</a:t>
            </a:r>
            <a:r>
              <a:rPr sz="1000" dirty="0">
                <a:solidFill>
                  <a:srgbClr val="3333FF"/>
                </a:solidFill>
                <a:latin typeface="Arial"/>
                <a:cs typeface="Arial"/>
              </a:rPr>
              <a:t>st</a:t>
            </a:r>
            <a:endParaRPr sz="1000">
              <a:latin typeface="Arial"/>
              <a:cs typeface="Arial"/>
            </a:endParaRPr>
          </a:p>
        </p:txBody>
      </p:sp>
      <p:sp>
        <p:nvSpPr>
          <p:cNvPr id="80" name="object 80"/>
          <p:cNvSpPr txBox="1"/>
          <p:nvPr/>
        </p:nvSpPr>
        <p:spPr>
          <a:xfrm>
            <a:off x="2593109" y="3306631"/>
            <a:ext cx="551873" cy="1337417"/>
          </a:xfrm>
          <a:prstGeom prst="rect">
            <a:avLst/>
          </a:prstGeom>
        </p:spPr>
        <p:txBody>
          <a:bodyPr vert="horz" wrap="square" lIns="0" tIns="0" rIns="0" bIns="0" rtlCol="0">
            <a:spAutoFit/>
          </a:bodyPr>
          <a:lstStyle/>
          <a:p>
            <a:pPr marL="11397" marR="4559"/>
            <a:r>
              <a:rPr sz="1000" spc="-4" dirty="0">
                <a:latin typeface="Arial"/>
                <a:cs typeface="Arial"/>
              </a:rPr>
              <a:t>Read  register</a:t>
            </a:r>
            <a:r>
              <a:rPr sz="1000" spc="-72" dirty="0">
                <a:latin typeface="Arial"/>
                <a:cs typeface="Arial"/>
              </a:rPr>
              <a:t> </a:t>
            </a:r>
            <a:r>
              <a:rPr sz="1000" spc="-4" dirty="0">
                <a:latin typeface="Arial"/>
                <a:cs typeface="Arial"/>
              </a:rPr>
              <a:t>1</a:t>
            </a:r>
            <a:endParaRPr sz="1000">
              <a:latin typeface="Arial"/>
              <a:cs typeface="Arial"/>
            </a:endParaRPr>
          </a:p>
          <a:p>
            <a:pPr marL="11397" marR="4559">
              <a:spcBef>
                <a:spcPts val="678"/>
              </a:spcBef>
            </a:pPr>
            <a:r>
              <a:rPr sz="1000" spc="-4" dirty="0">
                <a:latin typeface="Arial"/>
                <a:cs typeface="Arial"/>
              </a:rPr>
              <a:t>Read  register</a:t>
            </a:r>
            <a:r>
              <a:rPr sz="1000" spc="-72" dirty="0">
                <a:latin typeface="Arial"/>
                <a:cs typeface="Arial"/>
              </a:rPr>
              <a:t> </a:t>
            </a:r>
            <a:r>
              <a:rPr sz="1000" spc="-4" dirty="0">
                <a:latin typeface="Arial"/>
                <a:cs typeface="Arial"/>
              </a:rPr>
              <a:t>2</a:t>
            </a:r>
            <a:endParaRPr sz="1000">
              <a:latin typeface="Arial"/>
              <a:cs typeface="Arial"/>
            </a:endParaRPr>
          </a:p>
          <a:p>
            <a:pPr marL="11397" marR="108271">
              <a:spcBef>
                <a:spcPts val="678"/>
              </a:spcBef>
            </a:pPr>
            <a:r>
              <a:rPr sz="1000" spc="-4" dirty="0">
                <a:latin typeface="Arial"/>
                <a:cs typeface="Arial"/>
              </a:rPr>
              <a:t>Write  regist</a:t>
            </a:r>
            <a:r>
              <a:rPr sz="1000" spc="-13" dirty="0">
                <a:latin typeface="Arial"/>
                <a:cs typeface="Arial"/>
              </a:rPr>
              <a:t>e</a:t>
            </a:r>
            <a:r>
              <a:rPr sz="1000" spc="-4" dirty="0">
                <a:latin typeface="Arial"/>
                <a:cs typeface="Arial"/>
              </a:rPr>
              <a:t>r</a:t>
            </a:r>
            <a:endParaRPr sz="1000">
              <a:latin typeface="Arial"/>
              <a:cs typeface="Arial"/>
            </a:endParaRPr>
          </a:p>
          <a:p>
            <a:pPr marL="11397">
              <a:spcBef>
                <a:spcPts val="673"/>
              </a:spcBef>
            </a:pPr>
            <a:r>
              <a:rPr sz="1000" spc="-4" dirty="0">
                <a:latin typeface="Arial"/>
                <a:cs typeface="Arial"/>
              </a:rPr>
              <a:t>Write</a:t>
            </a:r>
            <a:endParaRPr sz="1000">
              <a:latin typeface="Arial"/>
              <a:cs typeface="Arial"/>
            </a:endParaRPr>
          </a:p>
        </p:txBody>
      </p:sp>
      <p:sp>
        <p:nvSpPr>
          <p:cNvPr id="81" name="object 81"/>
          <p:cNvSpPr txBox="1"/>
          <p:nvPr/>
        </p:nvSpPr>
        <p:spPr>
          <a:xfrm>
            <a:off x="2593110" y="4598434"/>
            <a:ext cx="270741" cy="158003"/>
          </a:xfrm>
          <a:prstGeom prst="rect">
            <a:avLst/>
          </a:prstGeom>
        </p:spPr>
        <p:txBody>
          <a:bodyPr vert="horz" wrap="square" lIns="0" tIns="0" rIns="0" bIns="0" rtlCol="0">
            <a:spAutoFit/>
          </a:bodyPr>
          <a:lstStyle/>
          <a:p>
            <a:pPr marL="11397"/>
            <a:r>
              <a:rPr sz="1000" spc="-4" dirty="0">
                <a:latin typeface="Arial"/>
                <a:cs typeface="Arial"/>
              </a:rPr>
              <a:t>data</a:t>
            </a:r>
            <a:endParaRPr sz="1000">
              <a:latin typeface="Arial"/>
              <a:cs typeface="Arial"/>
            </a:endParaRPr>
          </a:p>
        </p:txBody>
      </p:sp>
      <p:sp>
        <p:nvSpPr>
          <p:cNvPr id="82" name="object 82"/>
          <p:cNvSpPr txBox="1"/>
          <p:nvPr/>
        </p:nvSpPr>
        <p:spPr>
          <a:xfrm>
            <a:off x="3429161" y="3306878"/>
            <a:ext cx="375804" cy="702500"/>
          </a:xfrm>
          <a:prstGeom prst="rect">
            <a:avLst/>
          </a:prstGeom>
        </p:spPr>
        <p:txBody>
          <a:bodyPr vert="horz" wrap="square" lIns="0" tIns="0" rIns="0" bIns="0" rtlCol="0">
            <a:spAutoFit/>
          </a:bodyPr>
          <a:lstStyle/>
          <a:p>
            <a:pPr marL="11397" marR="4559" indent="46158"/>
            <a:r>
              <a:rPr sz="1000" spc="-4" dirty="0">
                <a:latin typeface="Arial"/>
                <a:cs typeface="Arial"/>
              </a:rPr>
              <a:t>R</a:t>
            </a:r>
            <a:r>
              <a:rPr sz="1000" dirty="0">
                <a:latin typeface="Arial"/>
                <a:cs typeface="Arial"/>
              </a:rPr>
              <a:t>e</a:t>
            </a:r>
            <a:r>
              <a:rPr sz="1000" spc="-4" dirty="0">
                <a:latin typeface="Arial"/>
                <a:cs typeface="Arial"/>
              </a:rPr>
              <a:t>ad  data</a:t>
            </a:r>
            <a:r>
              <a:rPr sz="1000" spc="-81" dirty="0">
                <a:latin typeface="Arial"/>
                <a:cs typeface="Arial"/>
              </a:rPr>
              <a:t> </a:t>
            </a:r>
            <a:r>
              <a:rPr sz="1000" spc="-4" dirty="0">
                <a:latin typeface="Arial"/>
                <a:cs typeface="Arial"/>
              </a:rPr>
              <a:t>1</a:t>
            </a:r>
            <a:endParaRPr sz="1000">
              <a:latin typeface="Arial"/>
              <a:cs typeface="Arial"/>
            </a:endParaRPr>
          </a:p>
          <a:p>
            <a:pPr marL="11397" marR="4559" indent="46158">
              <a:spcBef>
                <a:spcPts val="678"/>
              </a:spcBef>
            </a:pPr>
            <a:r>
              <a:rPr sz="1000" spc="-4" dirty="0">
                <a:latin typeface="Arial"/>
                <a:cs typeface="Arial"/>
              </a:rPr>
              <a:t>R</a:t>
            </a:r>
            <a:r>
              <a:rPr sz="1000" dirty="0">
                <a:latin typeface="Arial"/>
                <a:cs typeface="Arial"/>
              </a:rPr>
              <a:t>e</a:t>
            </a:r>
            <a:r>
              <a:rPr sz="1000" spc="-4" dirty="0">
                <a:latin typeface="Arial"/>
                <a:cs typeface="Arial"/>
              </a:rPr>
              <a:t>ad  data</a:t>
            </a:r>
            <a:r>
              <a:rPr sz="1000" spc="-81" dirty="0">
                <a:latin typeface="Arial"/>
                <a:cs typeface="Arial"/>
              </a:rPr>
              <a:t> </a:t>
            </a:r>
            <a:r>
              <a:rPr sz="1000" spc="-4" dirty="0">
                <a:latin typeface="Arial"/>
                <a:cs typeface="Arial"/>
              </a:rPr>
              <a:t>2</a:t>
            </a:r>
            <a:endParaRPr sz="1000">
              <a:latin typeface="Arial"/>
              <a:cs typeface="Arial"/>
            </a:endParaRPr>
          </a:p>
        </p:txBody>
      </p:sp>
      <p:sp>
        <p:nvSpPr>
          <p:cNvPr id="83" name="object 83"/>
          <p:cNvSpPr txBox="1"/>
          <p:nvPr/>
        </p:nvSpPr>
        <p:spPr>
          <a:xfrm>
            <a:off x="3204014" y="4374619"/>
            <a:ext cx="602095"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84" name="object 84"/>
          <p:cNvSpPr/>
          <p:nvPr/>
        </p:nvSpPr>
        <p:spPr>
          <a:xfrm>
            <a:off x="2512521" y="3265171"/>
            <a:ext cx="1356591" cy="1524560"/>
          </a:xfrm>
          <a:custGeom>
            <a:avLst/>
            <a:gdLst/>
            <a:ahLst/>
            <a:cxnLst/>
            <a:rect l="l" t="t" r="r" b="b"/>
            <a:pathLst>
              <a:path w="1492250" h="1727835">
                <a:moveTo>
                  <a:pt x="0" y="0"/>
                </a:moveTo>
                <a:lnTo>
                  <a:pt x="0" y="1727453"/>
                </a:lnTo>
                <a:lnTo>
                  <a:pt x="1491995" y="1727453"/>
                </a:lnTo>
                <a:lnTo>
                  <a:pt x="1491995" y="0"/>
                </a:lnTo>
                <a:lnTo>
                  <a:pt x="0" y="0"/>
                </a:lnTo>
                <a:close/>
              </a:path>
            </a:pathLst>
          </a:custGeom>
          <a:ln w="9525">
            <a:solidFill>
              <a:srgbClr val="000000"/>
            </a:solidFill>
          </a:ln>
        </p:spPr>
        <p:txBody>
          <a:bodyPr wrap="square" lIns="0" tIns="0" rIns="0" bIns="0" rtlCol="0"/>
          <a:lstStyle/>
          <a:p>
            <a:endParaRPr/>
          </a:p>
        </p:txBody>
      </p:sp>
      <p:sp>
        <p:nvSpPr>
          <p:cNvPr id="85" name="object 85"/>
          <p:cNvSpPr/>
          <p:nvPr/>
        </p:nvSpPr>
        <p:spPr>
          <a:xfrm>
            <a:off x="3199707" y="3112546"/>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86" name="object 86"/>
          <p:cNvSpPr txBox="1"/>
          <p:nvPr/>
        </p:nvSpPr>
        <p:spPr>
          <a:xfrm>
            <a:off x="2974109" y="2926079"/>
            <a:ext cx="553027"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RegWrite</a:t>
            </a:r>
            <a:endParaRPr sz="1000">
              <a:latin typeface="Arial"/>
              <a:cs typeface="Arial"/>
            </a:endParaRPr>
          </a:p>
        </p:txBody>
      </p:sp>
      <p:sp>
        <p:nvSpPr>
          <p:cNvPr id="87" name="object 87"/>
          <p:cNvSpPr/>
          <p:nvPr/>
        </p:nvSpPr>
        <p:spPr>
          <a:xfrm>
            <a:off x="5027815" y="4066614"/>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88" name="object 88"/>
          <p:cNvSpPr/>
          <p:nvPr/>
        </p:nvSpPr>
        <p:spPr>
          <a:xfrm>
            <a:off x="8303721" y="5284917"/>
            <a:ext cx="230332" cy="76200"/>
          </a:xfrm>
          <a:custGeom>
            <a:avLst/>
            <a:gdLst/>
            <a:ahLst/>
            <a:cxnLst/>
            <a:rect l="l" t="t" r="r" b="b"/>
            <a:pathLst>
              <a:path w="253365" h="86360">
                <a:moveTo>
                  <a:pt x="209550" y="57150"/>
                </a:moveTo>
                <a:lnTo>
                  <a:pt x="209550" y="28955"/>
                </a:lnTo>
                <a:lnTo>
                  <a:pt x="0" y="28955"/>
                </a:lnTo>
                <a:lnTo>
                  <a:pt x="0" y="57150"/>
                </a:lnTo>
                <a:lnTo>
                  <a:pt x="209550" y="57150"/>
                </a:lnTo>
                <a:close/>
              </a:path>
              <a:path w="253365" h="86360">
                <a:moveTo>
                  <a:pt x="252983" y="42672"/>
                </a:moveTo>
                <a:lnTo>
                  <a:pt x="195833" y="0"/>
                </a:lnTo>
                <a:lnTo>
                  <a:pt x="195833" y="28955"/>
                </a:lnTo>
                <a:lnTo>
                  <a:pt x="209550" y="28955"/>
                </a:lnTo>
                <a:lnTo>
                  <a:pt x="209550" y="75681"/>
                </a:lnTo>
                <a:lnTo>
                  <a:pt x="252983" y="42672"/>
                </a:lnTo>
                <a:close/>
              </a:path>
              <a:path w="253365" h="86360">
                <a:moveTo>
                  <a:pt x="209550" y="75681"/>
                </a:moveTo>
                <a:lnTo>
                  <a:pt x="209550" y="57150"/>
                </a:lnTo>
                <a:lnTo>
                  <a:pt x="195833" y="57150"/>
                </a:lnTo>
                <a:lnTo>
                  <a:pt x="195833" y="86105"/>
                </a:lnTo>
                <a:lnTo>
                  <a:pt x="209550" y="75681"/>
                </a:lnTo>
                <a:close/>
              </a:path>
            </a:pathLst>
          </a:custGeom>
          <a:solidFill>
            <a:srgbClr val="000000"/>
          </a:solidFill>
        </p:spPr>
        <p:txBody>
          <a:bodyPr wrap="square" lIns="0" tIns="0" rIns="0" bIns="0" rtlCol="0"/>
          <a:lstStyle/>
          <a:p>
            <a:endParaRPr/>
          </a:p>
        </p:txBody>
      </p:sp>
      <p:sp>
        <p:nvSpPr>
          <p:cNvPr id="89" name="object 89"/>
          <p:cNvSpPr/>
          <p:nvPr/>
        </p:nvSpPr>
        <p:spPr>
          <a:xfrm>
            <a:off x="2284615" y="4560795"/>
            <a:ext cx="0" cy="1676960"/>
          </a:xfrm>
          <a:custGeom>
            <a:avLst/>
            <a:gdLst/>
            <a:ahLst/>
            <a:cxnLst/>
            <a:rect l="l" t="t" r="r" b="b"/>
            <a:pathLst>
              <a:path h="1900554">
                <a:moveTo>
                  <a:pt x="0" y="1900427"/>
                </a:moveTo>
                <a:lnTo>
                  <a:pt x="0" y="0"/>
                </a:lnTo>
              </a:path>
            </a:pathLst>
          </a:custGeom>
          <a:ln w="28575">
            <a:solidFill>
              <a:srgbClr val="000000"/>
            </a:solidFill>
          </a:ln>
        </p:spPr>
        <p:txBody>
          <a:bodyPr wrap="square" lIns="0" tIns="0" rIns="0" bIns="0" rtlCol="0"/>
          <a:lstStyle/>
          <a:p>
            <a:endParaRPr/>
          </a:p>
        </p:txBody>
      </p:sp>
      <p:sp>
        <p:nvSpPr>
          <p:cNvPr id="90" name="object 90"/>
          <p:cNvSpPr/>
          <p:nvPr/>
        </p:nvSpPr>
        <p:spPr>
          <a:xfrm>
            <a:off x="2284615" y="4523143"/>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91" name="object 91"/>
          <p:cNvSpPr/>
          <p:nvPr/>
        </p:nvSpPr>
        <p:spPr>
          <a:xfrm>
            <a:off x="3884815" y="3380143"/>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92" name="object 92"/>
          <p:cNvSpPr/>
          <p:nvPr/>
        </p:nvSpPr>
        <p:spPr>
          <a:xfrm>
            <a:off x="3884815" y="3836670"/>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93" name="object 93"/>
          <p:cNvSpPr/>
          <p:nvPr/>
        </p:nvSpPr>
        <p:spPr>
          <a:xfrm>
            <a:off x="3764973" y="5132294"/>
            <a:ext cx="348095" cy="75640"/>
          </a:xfrm>
          <a:custGeom>
            <a:avLst/>
            <a:gdLst/>
            <a:ahLst/>
            <a:cxnLst/>
            <a:rect l="l" t="t" r="r" b="b"/>
            <a:pathLst>
              <a:path w="382904" h="85725">
                <a:moveTo>
                  <a:pt x="339851" y="57150"/>
                </a:moveTo>
                <a:lnTo>
                  <a:pt x="339851" y="28194"/>
                </a:lnTo>
                <a:lnTo>
                  <a:pt x="0" y="28194"/>
                </a:lnTo>
                <a:lnTo>
                  <a:pt x="0" y="57150"/>
                </a:lnTo>
                <a:lnTo>
                  <a:pt x="339851" y="57150"/>
                </a:lnTo>
                <a:close/>
              </a:path>
              <a:path w="382904" h="85725">
                <a:moveTo>
                  <a:pt x="382524" y="42672"/>
                </a:moveTo>
                <a:lnTo>
                  <a:pt x="325374" y="0"/>
                </a:lnTo>
                <a:lnTo>
                  <a:pt x="325374" y="28194"/>
                </a:lnTo>
                <a:lnTo>
                  <a:pt x="339851" y="28194"/>
                </a:lnTo>
                <a:lnTo>
                  <a:pt x="339852" y="74533"/>
                </a:lnTo>
                <a:lnTo>
                  <a:pt x="382524" y="42672"/>
                </a:lnTo>
                <a:close/>
              </a:path>
              <a:path w="382904" h="85725">
                <a:moveTo>
                  <a:pt x="339852" y="74533"/>
                </a:moveTo>
                <a:lnTo>
                  <a:pt x="339851" y="57150"/>
                </a:lnTo>
                <a:lnTo>
                  <a:pt x="325374" y="57150"/>
                </a:lnTo>
                <a:lnTo>
                  <a:pt x="325374" y="85344"/>
                </a:lnTo>
                <a:lnTo>
                  <a:pt x="339852" y="74533"/>
                </a:lnTo>
                <a:close/>
              </a:path>
            </a:pathLst>
          </a:custGeom>
          <a:solidFill>
            <a:srgbClr val="000000"/>
          </a:solidFill>
        </p:spPr>
        <p:txBody>
          <a:bodyPr wrap="square" lIns="0" tIns="0" rIns="0" bIns="0" rtlCol="0"/>
          <a:lstStyle/>
          <a:p>
            <a:endParaRPr/>
          </a:p>
        </p:txBody>
      </p:sp>
      <p:sp>
        <p:nvSpPr>
          <p:cNvPr id="94" name="object 94"/>
          <p:cNvSpPr/>
          <p:nvPr/>
        </p:nvSpPr>
        <p:spPr>
          <a:xfrm>
            <a:off x="4113414" y="2274795"/>
            <a:ext cx="152400" cy="3657599"/>
          </a:xfrm>
          <a:custGeom>
            <a:avLst/>
            <a:gdLst/>
            <a:ahLst/>
            <a:cxnLst/>
            <a:rect l="l" t="t" r="r" b="b"/>
            <a:pathLst>
              <a:path w="167639" h="4145279">
                <a:moveTo>
                  <a:pt x="0" y="0"/>
                </a:moveTo>
                <a:lnTo>
                  <a:pt x="0" y="4145279"/>
                </a:lnTo>
                <a:lnTo>
                  <a:pt x="167640" y="4145279"/>
                </a:lnTo>
                <a:lnTo>
                  <a:pt x="167639" y="0"/>
                </a:lnTo>
                <a:lnTo>
                  <a:pt x="0" y="0"/>
                </a:lnTo>
                <a:close/>
              </a:path>
            </a:pathLst>
          </a:custGeom>
          <a:solidFill>
            <a:srgbClr val="008000"/>
          </a:solidFill>
        </p:spPr>
        <p:txBody>
          <a:bodyPr wrap="square" lIns="0" tIns="0" rIns="0" bIns="0" rtlCol="0"/>
          <a:lstStyle/>
          <a:p>
            <a:endParaRPr/>
          </a:p>
        </p:txBody>
      </p:sp>
      <p:sp>
        <p:nvSpPr>
          <p:cNvPr id="95" name="object 95"/>
          <p:cNvSpPr/>
          <p:nvPr/>
        </p:nvSpPr>
        <p:spPr>
          <a:xfrm>
            <a:off x="4112722" y="2274795"/>
            <a:ext cx="153555" cy="3657599"/>
          </a:xfrm>
          <a:custGeom>
            <a:avLst/>
            <a:gdLst/>
            <a:ahLst/>
            <a:cxnLst/>
            <a:rect l="l" t="t" r="r" b="b"/>
            <a:pathLst>
              <a:path w="168910" h="4145279">
                <a:moveTo>
                  <a:pt x="0" y="0"/>
                </a:moveTo>
                <a:lnTo>
                  <a:pt x="0" y="4145279"/>
                </a:lnTo>
                <a:lnTo>
                  <a:pt x="168402" y="4145279"/>
                </a:lnTo>
                <a:lnTo>
                  <a:pt x="168401" y="0"/>
                </a:lnTo>
                <a:lnTo>
                  <a:pt x="0" y="0"/>
                </a:lnTo>
                <a:close/>
              </a:path>
            </a:pathLst>
          </a:custGeom>
          <a:ln w="9524">
            <a:solidFill>
              <a:srgbClr val="000000"/>
            </a:solidFill>
          </a:ln>
        </p:spPr>
        <p:txBody>
          <a:bodyPr wrap="square" lIns="0" tIns="0" rIns="0" bIns="0" rtlCol="0"/>
          <a:lstStyle/>
          <a:p>
            <a:endParaRPr/>
          </a:p>
        </p:txBody>
      </p:sp>
      <p:sp>
        <p:nvSpPr>
          <p:cNvPr id="96" name="object 96"/>
          <p:cNvSpPr/>
          <p:nvPr/>
        </p:nvSpPr>
        <p:spPr>
          <a:xfrm>
            <a:off x="5365865" y="2350097"/>
            <a:ext cx="0" cy="305921"/>
          </a:xfrm>
          <a:custGeom>
            <a:avLst/>
            <a:gdLst/>
            <a:ahLst/>
            <a:cxnLst/>
            <a:rect l="l" t="t" r="r" b="b"/>
            <a:pathLst>
              <a:path h="346710">
                <a:moveTo>
                  <a:pt x="0" y="0"/>
                </a:moveTo>
                <a:lnTo>
                  <a:pt x="0" y="346710"/>
                </a:lnTo>
              </a:path>
            </a:pathLst>
          </a:custGeom>
          <a:ln w="9525">
            <a:solidFill>
              <a:srgbClr val="000000"/>
            </a:solidFill>
          </a:ln>
        </p:spPr>
        <p:txBody>
          <a:bodyPr wrap="square" lIns="0" tIns="0" rIns="0" bIns="0" rtlCol="0"/>
          <a:lstStyle/>
          <a:p>
            <a:endParaRPr/>
          </a:p>
        </p:txBody>
      </p:sp>
      <p:sp>
        <p:nvSpPr>
          <p:cNvPr id="97" name="object 97"/>
          <p:cNvSpPr/>
          <p:nvPr/>
        </p:nvSpPr>
        <p:spPr>
          <a:xfrm>
            <a:off x="5365865" y="2807298"/>
            <a:ext cx="0" cy="305360"/>
          </a:xfrm>
          <a:custGeom>
            <a:avLst/>
            <a:gdLst/>
            <a:ahLst/>
            <a:cxnLst/>
            <a:rect l="l" t="t" r="r" b="b"/>
            <a:pathLst>
              <a:path h="346075">
                <a:moveTo>
                  <a:pt x="0" y="0"/>
                </a:moveTo>
                <a:lnTo>
                  <a:pt x="0" y="345947"/>
                </a:lnTo>
              </a:path>
            </a:pathLst>
          </a:custGeom>
          <a:ln w="9525">
            <a:solidFill>
              <a:srgbClr val="000000"/>
            </a:solidFill>
          </a:ln>
        </p:spPr>
        <p:txBody>
          <a:bodyPr wrap="square" lIns="0" tIns="0" rIns="0" bIns="0" rtlCol="0"/>
          <a:lstStyle/>
          <a:p>
            <a:endParaRPr/>
          </a:p>
        </p:txBody>
      </p:sp>
      <p:sp>
        <p:nvSpPr>
          <p:cNvPr id="98" name="object 98"/>
          <p:cNvSpPr/>
          <p:nvPr/>
        </p:nvSpPr>
        <p:spPr>
          <a:xfrm>
            <a:off x="5365865" y="2656019"/>
            <a:ext cx="153555" cy="75640"/>
          </a:xfrm>
          <a:custGeom>
            <a:avLst/>
            <a:gdLst/>
            <a:ahLst/>
            <a:cxnLst/>
            <a:rect l="l" t="t" r="r" b="b"/>
            <a:pathLst>
              <a:path w="168910" h="85725">
                <a:moveTo>
                  <a:pt x="0" y="0"/>
                </a:moveTo>
                <a:lnTo>
                  <a:pt x="168401" y="85343"/>
                </a:lnTo>
              </a:path>
            </a:pathLst>
          </a:custGeom>
          <a:ln w="9524">
            <a:solidFill>
              <a:srgbClr val="000000"/>
            </a:solidFill>
          </a:ln>
        </p:spPr>
        <p:txBody>
          <a:bodyPr wrap="square" lIns="0" tIns="0" rIns="0" bIns="0" rtlCol="0"/>
          <a:lstStyle/>
          <a:p>
            <a:endParaRPr/>
          </a:p>
        </p:txBody>
      </p:sp>
      <p:sp>
        <p:nvSpPr>
          <p:cNvPr id="99" name="object 99"/>
          <p:cNvSpPr/>
          <p:nvPr/>
        </p:nvSpPr>
        <p:spPr>
          <a:xfrm>
            <a:off x="5365865" y="2731322"/>
            <a:ext cx="153555" cy="76200"/>
          </a:xfrm>
          <a:custGeom>
            <a:avLst/>
            <a:gdLst/>
            <a:ahLst/>
            <a:cxnLst/>
            <a:rect l="l" t="t" r="r" b="b"/>
            <a:pathLst>
              <a:path w="168910" h="86360">
                <a:moveTo>
                  <a:pt x="0" y="86105"/>
                </a:moveTo>
                <a:lnTo>
                  <a:pt x="168401" y="0"/>
                </a:lnTo>
              </a:path>
            </a:pathLst>
          </a:custGeom>
          <a:ln w="9525">
            <a:solidFill>
              <a:srgbClr val="000000"/>
            </a:solidFill>
          </a:ln>
        </p:spPr>
        <p:txBody>
          <a:bodyPr wrap="square" lIns="0" tIns="0" rIns="0" bIns="0" rtlCol="0"/>
          <a:lstStyle/>
          <a:p>
            <a:endParaRPr/>
          </a:p>
        </p:txBody>
      </p:sp>
      <p:sp>
        <p:nvSpPr>
          <p:cNvPr id="100" name="object 100"/>
          <p:cNvSpPr/>
          <p:nvPr/>
        </p:nvSpPr>
        <p:spPr>
          <a:xfrm>
            <a:off x="5365865" y="2350098"/>
            <a:ext cx="457200" cy="228599"/>
          </a:xfrm>
          <a:custGeom>
            <a:avLst/>
            <a:gdLst/>
            <a:ahLst/>
            <a:cxnLst/>
            <a:rect l="l" t="t" r="r" b="b"/>
            <a:pathLst>
              <a:path w="502920" h="259080">
                <a:moveTo>
                  <a:pt x="0" y="0"/>
                </a:moveTo>
                <a:lnTo>
                  <a:pt x="502920" y="259080"/>
                </a:lnTo>
              </a:path>
            </a:pathLst>
          </a:custGeom>
          <a:ln w="9525">
            <a:solidFill>
              <a:srgbClr val="000000"/>
            </a:solidFill>
          </a:ln>
        </p:spPr>
        <p:txBody>
          <a:bodyPr wrap="square" lIns="0" tIns="0" rIns="0" bIns="0" rtlCol="0"/>
          <a:lstStyle/>
          <a:p>
            <a:endParaRPr/>
          </a:p>
        </p:txBody>
      </p:sp>
      <p:sp>
        <p:nvSpPr>
          <p:cNvPr id="101" name="object 101"/>
          <p:cNvSpPr/>
          <p:nvPr/>
        </p:nvSpPr>
        <p:spPr>
          <a:xfrm>
            <a:off x="5823065" y="2578697"/>
            <a:ext cx="0" cy="305360"/>
          </a:xfrm>
          <a:custGeom>
            <a:avLst/>
            <a:gdLst/>
            <a:ahLst/>
            <a:cxnLst/>
            <a:rect l="l" t="t" r="r" b="b"/>
            <a:pathLst>
              <a:path h="346075">
                <a:moveTo>
                  <a:pt x="0" y="0"/>
                </a:moveTo>
                <a:lnTo>
                  <a:pt x="0" y="345947"/>
                </a:lnTo>
              </a:path>
            </a:pathLst>
          </a:custGeom>
          <a:ln w="9525">
            <a:solidFill>
              <a:srgbClr val="000000"/>
            </a:solidFill>
          </a:ln>
        </p:spPr>
        <p:txBody>
          <a:bodyPr wrap="square" lIns="0" tIns="0" rIns="0" bIns="0" rtlCol="0"/>
          <a:lstStyle/>
          <a:p>
            <a:endParaRPr/>
          </a:p>
        </p:txBody>
      </p:sp>
      <p:sp>
        <p:nvSpPr>
          <p:cNvPr id="102" name="object 102"/>
          <p:cNvSpPr/>
          <p:nvPr/>
        </p:nvSpPr>
        <p:spPr>
          <a:xfrm>
            <a:off x="5365865" y="2883946"/>
            <a:ext cx="457200" cy="228599"/>
          </a:xfrm>
          <a:custGeom>
            <a:avLst/>
            <a:gdLst/>
            <a:ahLst/>
            <a:cxnLst/>
            <a:rect l="l" t="t" r="r" b="b"/>
            <a:pathLst>
              <a:path w="502920" h="259079">
                <a:moveTo>
                  <a:pt x="0" y="259079"/>
                </a:moveTo>
                <a:lnTo>
                  <a:pt x="502920" y="0"/>
                </a:lnTo>
              </a:path>
            </a:pathLst>
          </a:custGeom>
          <a:ln w="9525">
            <a:solidFill>
              <a:srgbClr val="000000"/>
            </a:solidFill>
          </a:ln>
        </p:spPr>
        <p:txBody>
          <a:bodyPr wrap="square" lIns="0" tIns="0" rIns="0" bIns="0" rtlCol="0"/>
          <a:lstStyle/>
          <a:p>
            <a:endParaRPr/>
          </a:p>
        </p:txBody>
      </p:sp>
      <p:sp>
        <p:nvSpPr>
          <p:cNvPr id="103" name="object 103"/>
          <p:cNvSpPr txBox="1"/>
          <p:nvPr/>
        </p:nvSpPr>
        <p:spPr>
          <a:xfrm>
            <a:off x="5535122" y="2643019"/>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04" name="object 104"/>
          <p:cNvSpPr/>
          <p:nvPr/>
        </p:nvSpPr>
        <p:spPr>
          <a:xfrm>
            <a:off x="4265815" y="5169945"/>
            <a:ext cx="304800" cy="0"/>
          </a:xfrm>
          <a:custGeom>
            <a:avLst/>
            <a:gdLst/>
            <a:ahLst/>
            <a:cxnLst/>
            <a:rect l="l" t="t" r="r" b="b"/>
            <a:pathLst>
              <a:path w="335279">
                <a:moveTo>
                  <a:pt x="0" y="0"/>
                </a:moveTo>
                <a:lnTo>
                  <a:pt x="335279" y="0"/>
                </a:lnTo>
              </a:path>
            </a:pathLst>
          </a:custGeom>
          <a:ln w="28575">
            <a:solidFill>
              <a:srgbClr val="000000"/>
            </a:solidFill>
          </a:ln>
        </p:spPr>
        <p:txBody>
          <a:bodyPr wrap="square" lIns="0" tIns="0" rIns="0" bIns="0" rtlCol="0"/>
          <a:lstStyle/>
          <a:p>
            <a:endParaRPr/>
          </a:p>
        </p:txBody>
      </p:sp>
      <p:sp>
        <p:nvSpPr>
          <p:cNvPr id="105" name="object 105"/>
          <p:cNvSpPr/>
          <p:nvPr/>
        </p:nvSpPr>
        <p:spPr>
          <a:xfrm>
            <a:off x="4570615" y="3265170"/>
            <a:ext cx="0" cy="1905000"/>
          </a:xfrm>
          <a:custGeom>
            <a:avLst/>
            <a:gdLst/>
            <a:ahLst/>
            <a:cxnLst/>
            <a:rect l="l" t="t" r="r" b="b"/>
            <a:pathLst>
              <a:path h="2159000">
                <a:moveTo>
                  <a:pt x="0" y="0"/>
                </a:moveTo>
                <a:lnTo>
                  <a:pt x="0" y="2158746"/>
                </a:lnTo>
              </a:path>
            </a:pathLst>
          </a:custGeom>
          <a:ln w="28575">
            <a:solidFill>
              <a:srgbClr val="000000"/>
            </a:solidFill>
          </a:ln>
        </p:spPr>
        <p:txBody>
          <a:bodyPr wrap="square" lIns="0" tIns="0" rIns="0" bIns="0" rtlCol="0"/>
          <a:lstStyle/>
          <a:p>
            <a:endParaRPr/>
          </a:p>
        </p:txBody>
      </p:sp>
      <p:sp>
        <p:nvSpPr>
          <p:cNvPr id="106" name="object 106"/>
          <p:cNvSpPr/>
          <p:nvPr/>
        </p:nvSpPr>
        <p:spPr>
          <a:xfrm>
            <a:off x="4570615" y="4217894"/>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107" name="object 107"/>
          <p:cNvSpPr/>
          <p:nvPr/>
        </p:nvSpPr>
        <p:spPr>
          <a:xfrm>
            <a:off x="8303721" y="4675767"/>
            <a:ext cx="230332" cy="75640"/>
          </a:xfrm>
          <a:custGeom>
            <a:avLst/>
            <a:gdLst/>
            <a:ahLst/>
            <a:cxnLst/>
            <a:rect l="l" t="t" r="r" b="b"/>
            <a:pathLst>
              <a:path w="253365" h="85725">
                <a:moveTo>
                  <a:pt x="209550" y="57150"/>
                </a:moveTo>
                <a:lnTo>
                  <a:pt x="209550" y="28194"/>
                </a:lnTo>
                <a:lnTo>
                  <a:pt x="0" y="28194"/>
                </a:lnTo>
                <a:lnTo>
                  <a:pt x="0" y="57150"/>
                </a:lnTo>
                <a:lnTo>
                  <a:pt x="209550" y="57150"/>
                </a:lnTo>
                <a:close/>
              </a:path>
              <a:path w="253365" h="85725">
                <a:moveTo>
                  <a:pt x="252983" y="42672"/>
                </a:moveTo>
                <a:lnTo>
                  <a:pt x="195833" y="0"/>
                </a:lnTo>
                <a:lnTo>
                  <a:pt x="195833" y="28194"/>
                </a:lnTo>
                <a:lnTo>
                  <a:pt x="209550" y="28194"/>
                </a:lnTo>
                <a:lnTo>
                  <a:pt x="209550" y="75102"/>
                </a:lnTo>
                <a:lnTo>
                  <a:pt x="252983" y="42672"/>
                </a:lnTo>
                <a:close/>
              </a:path>
              <a:path w="253365" h="85725">
                <a:moveTo>
                  <a:pt x="209550" y="75102"/>
                </a:moveTo>
                <a:lnTo>
                  <a:pt x="209550" y="57150"/>
                </a:lnTo>
                <a:lnTo>
                  <a:pt x="195833" y="57150"/>
                </a:lnTo>
                <a:lnTo>
                  <a:pt x="195833" y="85344"/>
                </a:lnTo>
                <a:lnTo>
                  <a:pt x="209550" y="75102"/>
                </a:lnTo>
                <a:close/>
              </a:path>
            </a:pathLst>
          </a:custGeom>
          <a:solidFill>
            <a:srgbClr val="000000"/>
          </a:solidFill>
        </p:spPr>
        <p:txBody>
          <a:bodyPr wrap="square" lIns="0" tIns="0" rIns="0" bIns="0" rtlCol="0"/>
          <a:lstStyle/>
          <a:p>
            <a:endParaRPr/>
          </a:p>
        </p:txBody>
      </p:sp>
      <p:sp>
        <p:nvSpPr>
          <p:cNvPr id="108" name="object 108"/>
          <p:cNvSpPr/>
          <p:nvPr/>
        </p:nvSpPr>
        <p:spPr>
          <a:xfrm>
            <a:off x="2008910" y="5517553"/>
            <a:ext cx="2104159" cy="67235"/>
          </a:xfrm>
          <a:custGeom>
            <a:avLst/>
            <a:gdLst/>
            <a:ahLst/>
            <a:cxnLst/>
            <a:rect l="l" t="t" r="r" b="b"/>
            <a:pathLst>
              <a:path w="2314575" h="76200">
                <a:moveTo>
                  <a:pt x="2255520" y="38100"/>
                </a:moveTo>
                <a:lnTo>
                  <a:pt x="2254758" y="34289"/>
                </a:lnTo>
                <a:lnTo>
                  <a:pt x="2250948" y="33527"/>
                </a:lnTo>
                <a:lnTo>
                  <a:pt x="4572" y="33527"/>
                </a:lnTo>
                <a:lnTo>
                  <a:pt x="1524" y="34289"/>
                </a:lnTo>
                <a:lnTo>
                  <a:pt x="0" y="38100"/>
                </a:lnTo>
                <a:lnTo>
                  <a:pt x="1524" y="41148"/>
                </a:lnTo>
                <a:lnTo>
                  <a:pt x="4572" y="42672"/>
                </a:lnTo>
                <a:lnTo>
                  <a:pt x="2250948" y="42672"/>
                </a:lnTo>
                <a:lnTo>
                  <a:pt x="2254758" y="41148"/>
                </a:lnTo>
                <a:lnTo>
                  <a:pt x="2255520" y="38100"/>
                </a:lnTo>
                <a:close/>
              </a:path>
              <a:path w="2314575" h="76200">
                <a:moveTo>
                  <a:pt x="2314194" y="38100"/>
                </a:moveTo>
                <a:lnTo>
                  <a:pt x="2237994" y="0"/>
                </a:lnTo>
                <a:lnTo>
                  <a:pt x="2237994" y="33527"/>
                </a:lnTo>
                <a:lnTo>
                  <a:pt x="2250948" y="33527"/>
                </a:lnTo>
                <a:lnTo>
                  <a:pt x="2254758" y="34289"/>
                </a:lnTo>
                <a:lnTo>
                  <a:pt x="2255520" y="38100"/>
                </a:lnTo>
                <a:lnTo>
                  <a:pt x="2255520" y="67437"/>
                </a:lnTo>
                <a:lnTo>
                  <a:pt x="2314194" y="38100"/>
                </a:lnTo>
                <a:close/>
              </a:path>
              <a:path w="2314575" h="76200">
                <a:moveTo>
                  <a:pt x="2255520" y="67437"/>
                </a:moveTo>
                <a:lnTo>
                  <a:pt x="2255520" y="38100"/>
                </a:lnTo>
                <a:lnTo>
                  <a:pt x="2254758" y="41148"/>
                </a:lnTo>
                <a:lnTo>
                  <a:pt x="2250948" y="42672"/>
                </a:lnTo>
                <a:lnTo>
                  <a:pt x="2237994" y="42672"/>
                </a:lnTo>
                <a:lnTo>
                  <a:pt x="2237994" y="76200"/>
                </a:lnTo>
                <a:lnTo>
                  <a:pt x="2255520" y="67437"/>
                </a:lnTo>
                <a:close/>
              </a:path>
            </a:pathLst>
          </a:custGeom>
          <a:solidFill>
            <a:srgbClr val="000000"/>
          </a:solidFill>
        </p:spPr>
        <p:txBody>
          <a:bodyPr wrap="square" lIns="0" tIns="0" rIns="0" bIns="0" rtlCol="0"/>
          <a:lstStyle/>
          <a:p>
            <a:endParaRPr/>
          </a:p>
        </p:txBody>
      </p:sp>
      <p:sp>
        <p:nvSpPr>
          <p:cNvPr id="109" name="object 109"/>
          <p:cNvSpPr/>
          <p:nvPr/>
        </p:nvSpPr>
        <p:spPr>
          <a:xfrm>
            <a:off x="2008910" y="5745479"/>
            <a:ext cx="2104159" cy="67235"/>
          </a:xfrm>
          <a:custGeom>
            <a:avLst/>
            <a:gdLst/>
            <a:ahLst/>
            <a:cxnLst/>
            <a:rect l="l" t="t" r="r" b="b"/>
            <a:pathLst>
              <a:path w="2314575" h="76200">
                <a:moveTo>
                  <a:pt x="2255520" y="38100"/>
                </a:moveTo>
                <a:lnTo>
                  <a:pt x="2254758" y="35051"/>
                </a:lnTo>
                <a:lnTo>
                  <a:pt x="2250948" y="33527"/>
                </a:lnTo>
                <a:lnTo>
                  <a:pt x="4572" y="33527"/>
                </a:lnTo>
                <a:lnTo>
                  <a:pt x="1524" y="35051"/>
                </a:lnTo>
                <a:lnTo>
                  <a:pt x="0" y="38100"/>
                </a:lnTo>
                <a:lnTo>
                  <a:pt x="1524" y="41909"/>
                </a:lnTo>
                <a:lnTo>
                  <a:pt x="4572" y="43433"/>
                </a:lnTo>
                <a:lnTo>
                  <a:pt x="2250948" y="43433"/>
                </a:lnTo>
                <a:lnTo>
                  <a:pt x="2254758" y="41909"/>
                </a:lnTo>
                <a:lnTo>
                  <a:pt x="2255520" y="38100"/>
                </a:lnTo>
                <a:close/>
              </a:path>
              <a:path w="2314575" h="76200">
                <a:moveTo>
                  <a:pt x="2314194" y="38100"/>
                </a:moveTo>
                <a:lnTo>
                  <a:pt x="2237994" y="0"/>
                </a:lnTo>
                <a:lnTo>
                  <a:pt x="2237994" y="33527"/>
                </a:lnTo>
                <a:lnTo>
                  <a:pt x="2250948" y="33527"/>
                </a:lnTo>
                <a:lnTo>
                  <a:pt x="2254758" y="35051"/>
                </a:lnTo>
                <a:lnTo>
                  <a:pt x="2255520" y="38100"/>
                </a:lnTo>
                <a:lnTo>
                  <a:pt x="2255520" y="67437"/>
                </a:lnTo>
                <a:lnTo>
                  <a:pt x="2314194" y="38100"/>
                </a:lnTo>
                <a:close/>
              </a:path>
              <a:path w="2314575" h="76200">
                <a:moveTo>
                  <a:pt x="2255520" y="67437"/>
                </a:moveTo>
                <a:lnTo>
                  <a:pt x="2255520" y="38100"/>
                </a:lnTo>
                <a:lnTo>
                  <a:pt x="2254758" y="41909"/>
                </a:lnTo>
                <a:lnTo>
                  <a:pt x="2250948" y="43433"/>
                </a:lnTo>
                <a:lnTo>
                  <a:pt x="2237994" y="43433"/>
                </a:lnTo>
                <a:lnTo>
                  <a:pt x="2237994" y="76200"/>
                </a:lnTo>
                <a:lnTo>
                  <a:pt x="2255520" y="67437"/>
                </a:lnTo>
                <a:close/>
              </a:path>
            </a:pathLst>
          </a:custGeom>
          <a:solidFill>
            <a:srgbClr val="000000"/>
          </a:solidFill>
        </p:spPr>
        <p:txBody>
          <a:bodyPr wrap="square" lIns="0" tIns="0" rIns="0" bIns="0" rtlCol="0"/>
          <a:lstStyle/>
          <a:p>
            <a:endParaRPr/>
          </a:p>
        </p:txBody>
      </p:sp>
      <p:sp>
        <p:nvSpPr>
          <p:cNvPr id="110" name="object 110"/>
          <p:cNvSpPr txBox="1"/>
          <p:nvPr/>
        </p:nvSpPr>
        <p:spPr>
          <a:xfrm>
            <a:off x="2398453" y="5364693"/>
            <a:ext cx="767195" cy="390107"/>
          </a:xfrm>
          <a:prstGeom prst="rect">
            <a:avLst/>
          </a:prstGeom>
        </p:spPr>
        <p:txBody>
          <a:bodyPr vert="horz" wrap="square" lIns="0" tIns="0" rIns="0" bIns="0" rtlCol="0">
            <a:spAutoFit/>
          </a:bodyPr>
          <a:lstStyle/>
          <a:p>
            <a:pPr marL="11397"/>
            <a:r>
              <a:rPr sz="1000" spc="-4" dirty="0">
                <a:latin typeface="Arial"/>
                <a:cs typeface="Arial"/>
              </a:rPr>
              <a:t>Instr [20 -</a:t>
            </a:r>
            <a:r>
              <a:rPr sz="1000" spc="-90" dirty="0">
                <a:latin typeface="Arial"/>
                <a:cs typeface="Arial"/>
              </a:rPr>
              <a:t> </a:t>
            </a:r>
            <a:r>
              <a:rPr sz="1000" spc="-4" dirty="0">
                <a:latin typeface="Arial"/>
                <a:cs typeface="Arial"/>
              </a:rPr>
              <a:t>16]</a:t>
            </a:r>
            <a:endParaRPr sz="1000">
              <a:latin typeface="Arial"/>
              <a:cs typeface="Arial"/>
            </a:endParaRPr>
          </a:p>
          <a:p>
            <a:pPr marL="11397">
              <a:spcBef>
                <a:spcPts val="642"/>
              </a:spcBef>
            </a:pPr>
            <a:r>
              <a:rPr sz="1000" spc="-4" dirty="0">
                <a:latin typeface="Arial"/>
                <a:cs typeface="Arial"/>
              </a:rPr>
              <a:t>Instr [15 -</a:t>
            </a:r>
            <a:r>
              <a:rPr sz="1000" spc="-90" dirty="0">
                <a:latin typeface="Arial"/>
                <a:cs typeface="Arial"/>
              </a:rPr>
              <a:t> </a:t>
            </a:r>
            <a:r>
              <a:rPr sz="1000" spc="-4" dirty="0">
                <a:latin typeface="Arial"/>
                <a:cs typeface="Arial"/>
              </a:rPr>
              <a:t>11]</a:t>
            </a:r>
            <a:endParaRPr sz="1000">
              <a:latin typeface="Arial"/>
              <a:cs typeface="Arial"/>
            </a:endParaRPr>
          </a:p>
        </p:txBody>
      </p:sp>
      <p:sp>
        <p:nvSpPr>
          <p:cNvPr id="111" name="object 111"/>
          <p:cNvSpPr/>
          <p:nvPr/>
        </p:nvSpPr>
        <p:spPr>
          <a:xfrm>
            <a:off x="1981201" y="5134983"/>
            <a:ext cx="64077" cy="64994"/>
          </a:xfrm>
          <a:custGeom>
            <a:avLst/>
            <a:gdLst/>
            <a:ahLst/>
            <a:cxnLst/>
            <a:rect l="l" t="t" r="r" b="b"/>
            <a:pathLst>
              <a:path w="70485" h="73660">
                <a:moveTo>
                  <a:pt x="70104" y="52577"/>
                </a:moveTo>
                <a:lnTo>
                  <a:pt x="70104" y="20574"/>
                </a:lnTo>
                <a:lnTo>
                  <a:pt x="49530" y="0"/>
                </a:lnTo>
                <a:lnTo>
                  <a:pt x="20574" y="0"/>
                </a:lnTo>
                <a:lnTo>
                  <a:pt x="0" y="20574"/>
                </a:lnTo>
                <a:lnTo>
                  <a:pt x="0" y="52577"/>
                </a:lnTo>
                <a:lnTo>
                  <a:pt x="20574" y="73151"/>
                </a:lnTo>
                <a:lnTo>
                  <a:pt x="49530" y="73151"/>
                </a:lnTo>
                <a:lnTo>
                  <a:pt x="70104" y="52577"/>
                </a:lnTo>
                <a:close/>
              </a:path>
            </a:pathLst>
          </a:custGeom>
          <a:solidFill>
            <a:srgbClr val="000000"/>
          </a:solidFill>
        </p:spPr>
        <p:txBody>
          <a:bodyPr wrap="square" lIns="0" tIns="0" rIns="0" bIns="0" rtlCol="0"/>
          <a:lstStyle/>
          <a:p>
            <a:endParaRPr/>
          </a:p>
        </p:txBody>
      </p:sp>
      <p:sp>
        <p:nvSpPr>
          <p:cNvPr id="112" name="object 112"/>
          <p:cNvSpPr/>
          <p:nvPr/>
        </p:nvSpPr>
        <p:spPr>
          <a:xfrm>
            <a:off x="1981201" y="5134983"/>
            <a:ext cx="64077" cy="64994"/>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13" name="object 113"/>
          <p:cNvSpPr/>
          <p:nvPr/>
        </p:nvSpPr>
        <p:spPr>
          <a:xfrm>
            <a:off x="1981201" y="5514863"/>
            <a:ext cx="64077" cy="62753"/>
          </a:xfrm>
          <a:custGeom>
            <a:avLst/>
            <a:gdLst/>
            <a:ahLst/>
            <a:cxnLst/>
            <a:rect l="l" t="t" r="r" b="b"/>
            <a:pathLst>
              <a:path w="70485" h="71120">
                <a:moveTo>
                  <a:pt x="70104" y="51054"/>
                </a:moveTo>
                <a:lnTo>
                  <a:pt x="70104" y="20574"/>
                </a:lnTo>
                <a:lnTo>
                  <a:pt x="49530" y="0"/>
                </a:lnTo>
                <a:lnTo>
                  <a:pt x="20574" y="0"/>
                </a:lnTo>
                <a:lnTo>
                  <a:pt x="0" y="20574"/>
                </a:lnTo>
                <a:lnTo>
                  <a:pt x="0" y="51054"/>
                </a:lnTo>
                <a:lnTo>
                  <a:pt x="20574" y="70866"/>
                </a:lnTo>
                <a:lnTo>
                  <a:pt x="49530" y="70866"/>
                </a:lnTo>
                <a:lnTo>
                  <a:pt x="70104" y="51054"/>
                </a:lnTo>
                <a:close/>
              </a:path>
            </a:pathLst>
          </a:custGeom>
          <a:solidFill>
            <a:srgbClr val="000000"/>
          </a:solidFill>
        </p:spPr>
        <p:txBody>
          <a:bodyPr wrap="square" lIns="0" tIns="0" rIns="0" bIns="0" rtlCol="0"/>
          <a:lstStyle/>
          <a:p>
            <a:endParaRPr/>
          </a:p>
        </p:txBody>
      </p:sp>
      <p:sp>
        <p:nvSpPr>
          <p:cNvPr id="114" name="object 114"/>
          <p:cNvSpPr/>
          <p:nvPr/>
        </p:nvSpPr>
        <p:spPr>
          <a:xfrm>
            <a:off x="1981201" y="5514863"/>
            <a:ext cx="64077" cy="62753"/>
          </a:xfrm>
          <a:custGeom>
            <a:avLst/>
            <a:gdLst/>
            <a:ahLst/>
            <a:cxnLst/>
            <a:rect l="l" t="t" r="r" b="b"/>
            <a:pathLst>
              <a:path w="70485" h="71120">
                <a:moveTo>
                  <a:pt x="20574" y="0"/>
                </a:moveTo>
                <a:lnTo>
                  <a:pt x="0" y="20574"/>
                </a:lnTo>
                <a:lnTo>
                  <a:pt x="0" y="51054"/>
                </a:lnTo>
                <a:lnTo>
                  <a:pt x="20574" y="70866"/>
                </a:lnTo>
                <a:lnTo>
                  <a:pt x="49530" y="70866"/>
                </a:lnTo>
                <a:lnTo>
                  <a:pt x="70104" y="51054"/>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15" name="object 115"/>
          <p:cNvSpPr/>
          <p:nvPr/>
        </p:nvSpPr>
        <p:spPr>
          <a:xfrm>
            <a:off x="455814" y="3265170"/>
            <a:ext cx="228023" cy="0"/>
          </a:xfrm>
          <a:custGeom>
            <a:avLst/>
            <a:gdLst/>
            <a:ahLst/>
            <a:cxnLst/>
            <a:rect l="l" t="t" r="r" b="b"/>
            <a:pathLst>
              <a:path w="250825">
                <a:moveTo>
                  <a:pt x="0" y="0"/>
                </a:moveTo>
                <a:lnTo>
                  <a:pt x="250698" y="0"/>
                </a:lnTo>
              </a:path>
            </a:pathLst>
          </a:custGeom>
          <a:ln w="28575">
            <a:solidFill>
              <a:srgbClr val="000000"/>
            </a:solidFill>
          </a:ln>
        </p:spPr>
        <p:txBody>
          <a:bodyPr wrap="square" lIns="0" tIns="0" rIns="0" bIns="0" rtlCol="0"/>
          <a:lstStyle/>
          <a:p>
            <a:endParaRPr/>
          </a:p>
        </p:txBody>
      </p:sp>
      <p:sp>
        <p:nvSpPr>
          <p:cNvPr id="116" name="object 116"/>
          <p:cNvSpPr/>
          <p:nvPr/>
        </p:nvSpPr>
        <p:spPr>
          <a:xfrm>
            <a:off x="4541519" y="4213188"/>
            <a:ext cx="77355" cy="76200"/>
          </a:xfrm>
          <a:custGeom>
            <a:avLst/>
            <a:gdLst/>
            <a:ahLst/>
            <a:cxnLst/>
            <a:rect l="l" t="t" r="r" b="b"/>
            <a:pathLst>
              <a:path w="85089" h="86360">
                <a:moveTo>
                  <a:pt x="84581" y="60959"/>
                </a:moveTo>
                <a:lnTo>
                  <a:pt x="84581" y="25145"/>
                </a:lnTo>
                <a:lnTo>
                  <a:pt x="59436" y="0"/>
                </a:lnTo>
                <a:lnTo>
                  <a:pt x="25145" y="0"/>
                </a:lnTo>
                <a:lnTo>
                  <a:pt x="0" y="25145"/>
                </a:lnTo>
                <a:lnTo>
                  <a:pt x="0" y="60959"/>
                </a:lnTo>
                <a:lnTo>
                  <a:pt x="25145" y="86105"/>
                </a:lnTo>
                <a:lnTo>
                  <a:pt x="59436" y="86105"/>
                </a:lnTo>
                <a:lnTo>
                  <a:pt x="84581" y="60959"/>
                </a:lnTo>
                <a:close/>
              </a:path>
            </a:pathLst>
          </a:custGeom>
          <a:solidFill>
            <a:srgbClr val="000000"/>
          </a:solidFill>
        </p:spPr>
        <p:txBody>
          <a:bodyPr wrap="square" lIns="0" tIns="0" rIns="0" bIns="0" rtlCol="0"/>
          <a:lstStyle/>
          <a:p>
            <a:endParaRPr/>
          </a:p>
        </p:txBody>
      </p:sp>
      <p:sp>
        <p:nvSpPr>
          <p:cNvPr id="117" name="object 117"/>
          <p:cNvSpPr/>
          <p:nvPr/>
        </p:nvSpPr>
        <p:spPr>
          <a:xfrm>
            <a:off x="4541519" y="4213188"/>
            <a:ext cx="77355" cy="76200"/>
          </a:xfrm>
          <a:custGeom>
            <a:avLst/>
            <a:gdLst/>
            <a:ahLst/>
            <a:cxnLst/>
            <a:rect l="l" t="t" r="r" b="b"/>
            <a:pathLst>
              <a:path w="85089" h="86360">
                <a:moveTo>
                  <a:pt x="25145" y="0"/>
                </a:moveTo>
                <a:lnTo>
                  <a:pt x="0" y="25145"/>
                </a:lnTo>
                <a:lnTo>
                  <a:pt x="0" y="60959"/>
                </a:lnTo>
                <a:lnTo>
                  <a:pt x="25145" y="86105"/>
                </a:lnTo>
                <a:lnTo>
                  <a:pt x="59436" y="86105"/>
                </a:lnTo>
                <a:lnTo>
                  <a:pt x="84581" y="60959"/>
                </a:lnTo>
                <a:lnTo>
                  <a:pt x="84581" y="25145"/>
                </a:lnTo>
                <a:lnTo>
                  <a:pt x="59436" y="0"/>
                </a:lnTo>
                <a:lnTo>
                  <a:pt x="25145" y="0"/>
                </a:lnTo>
                <a:close/>
              </a:path>
            </a:pathLst>
          </a:custGeom>
          <a:ln w="9525">
            <a:solidFill>
              <a:srgbClr val="000000"/>
            </a:solidFill>
          </a:ln>
        </p:spPr>
        <p:txBody>
          <a:bodyPr wrap="square" lIns="0" tIns="0" rIns="0" bIns="0" rtlCol="0"/>
          <a:lstStyle/>
          <a:p>
            <a:endParaRPr/>
          </a:p>
        </p:txBody>
      </p:sp>
      <p:sp>
        <p:nvSpPr>
          <p:cNvPr id="118" name="object 118"/>
          <p:cNvSpPr/>
          <p:nvPr/>
        </p:nvSpPr>
        <p:spPr>
          <a:xfrm>
            <a:off x="4265814" y="2465069"/>
            <a:ext cx="1100282" cy="76200"/>
          </a:xfrm>
          <a:custGeom>
            <a:avLst/>
            <a:gdLst/>
            <a:ahLst/>
            <a:cxnLst/>
            <a:rect l="l" t="t" r="r" b="b"/>
            <a:pathLst>
              <a:path w="1210310" h="86360">
                <a:moveTo>
                  <a:pt x="1167384" y="57150"/>
                </a:moveTo>
                <a:lnTo>
                  <a:pt x="1167384" y="28956"/>
                </a:lnTo>
                <a:lnTo>
                  <a:pt x="0" y="28956"/>
                </a:lnTo>
                <a:lnTo>
                  <a:pt x="0" y="57150"/>
                </a:lnTo>
                <a:lnTo>
                  <a:pt x="1167384" y="57150"/>
                </a:lnTo>
                <a:close/>
              </a:path>
              <a:path w="1210310" h="86360">
                <a:moveTo>
                  <a:pt x="1210055" y="43434"/>
                </a:moveTo>
                <a:lnTo>
                  <a:pt x="1152905" y="0"/>
                </a:lnTo>
                <a:lnTo>
                  <a:pt x="1152905" y="28956"/>
                </a:lnTo>
                <a:lnTo>
                  <a:pt x="1167384" y="28956"/>
                </a:lnTo>
                <a:lnTo>
                  <a:pt x="1167384" y="75295"/>
                </a:lnTo>
                <a:lnTo>
                  <a:pt x="1210055" y="43434"/>
                </a:lnTo>
                <a:close/>
              </a:path>
              <a:path w="1210310" h="86360">
                <a:moveTo>
                  <a:pt x="1167384" y="75295"/>
                </a:moveTo>
                <a:lnTo>
                  <a:pt x="1167384" y="57150"/>
                </a:lnTo>
                <a:lnTo>
                  <a:pt x="1152905" y="57150"/>
                </a:lnTo>
                <a:lnTo>
                  <a:pt x="1152905" y="86106"/>
                </a:lnTo>
                <a:lnTo>
                  <a:pt x="1167384" y="75295"/>
                </a:lnTo>
                <a:close/>
              </a:path>
            </a:pathLst>
          </a:custGeom>
          <a:solidFill>
            <a:srgbClr val="000000"/>
          </a:solidFill>
        </p:spPr>
        <p:txBody>
          <a:bodyPr wrap="square" lIns="0" tIns="0" rIns="0" bIns="0" rtlCol="0"/>
          <a:lstStyle/>
          <a:p>
            <a:endParaRPr/>
          </a:p>
        </p:txBody>
      </p:sp>
      <p:sp>
        <p:nvSpPr>
          <p:cNvPr id="119" name="object 119"/>
          <p:cNvSpPr/>
          <p:nvPr/>
        </p:nvSpPr>
        <p:spPr>
          <a:xfrm>
            <a:off x="6013564" y="3689424"/>
            <a:ext cx="234373" cy="67235"/>
          </a:xfrm>
          <a:custGeom>
            <a:avLst/>
            <a:gdLst/>
            <a:ahLst/>
            <a:cxnLst/>
            <a:rect l="l" t="t" r="r" b="b"/>
            <a:pathLst>
              <a:path w="257809" h="76200">
                <a:moveTo>
                  <a:pt x="198881" y="38100"/>
                </a:moveTo>
                <a:lnTo>
                  <a:pt x="197357" y="35051"/>
                </a:lnTo>
                <a:lnTo>
                  <a:pt x="193548" y="33527"/>
                </a:lnTo>
                <a:lnTo>
                  <a:pt x="4572" y="33527"/>
                </a:lnTo>
                <a:lnTo>
                  <a:pt x="1524" y="35051"/>
                </a:lnTo>
                <a:lnTo>
                  <a:pt x="0" y="38100"/>
                </a:lnTo>
                <a:lnTo>
                  <a:pt x="1524" y="41910"/>
                </a:lnTo>
                <a:lnTo>
                  <a:pt x="4572" y="42672"/>
                </a:lnTo>
                <a:lnTo>
                  <a:pt x="193548" y="42672"/>
                </a:lnTo>
                <a:lnTo>
                  <a:pt x="197357" y="41910"/>
                </a:lnTo>
                <a:lnTo>
                  <a:pt x="198881" y="38100"/>
                </a:lnTo>
                <a:close/>
              </a:path>
              <a:path w="257809" h="76200">
                <a:moveTo>
                  <a:pt x="257555" y="38100"/>
                </a:moveTo>
                <a:lnTo>
                  <a:pt x="181355" y="0"/>
                </a:lnTo>
                <a:lnTo>
                  <a:pt x="181355" y="33527"/>
                </a:lnTo>
                <a:lnTo>
                  <a:pt x="193548" y="33527"/>
                </a:lnTo>
                <a:lnTo>
                  <a:pt x="197357" y="35051"/>
                </a:lnTo>
                <a:lnTo>
                  <a:pt x="198881" y="38100"/>
                </a:lnTo>
                <a:lnTo>
                  <a:pt x="198881" y="67437"/>
                </a:lnTo>
                <a:lnTo>
                  <a:pt x="257555" y="38100"/>
                </a:lnTo>
                <a:close/>
              </a:path>
              <a:path w="257809" h="76200">
                <a:moveTo>
                  <a:pt x="198881" y="67437"/>
                </a:moveTo>
                <a:lnTo>
                  <a:pt x="198881" y="38100"/>
                </a:lnTo>
                <a:lnTo>
                  <a:pt x="197357" y="41910"/>
                </a:lnTo>
                <a:lnTo>
                  <a:pt x="193548" y="42672"/>
                </a:lnTo>
                <a:lnTo>
                  <a:pt x="181355" y="42672"/>
                </a:lnTo>
                <a:lnTo>
                  <a:pt x="181355" y="76200"/>
                </a:lnTo>
                <a:lnTo>
                  <a:pt x="198881" y="67437"/>
                </a:lnTo>
                <a:close/>
              </a:path>
            </a:pathLst>
          </a:custGeom>
          <a:solidFill>
            <a:srgbClr val="000000"/>
          </a:solidFill>
        </p:spPr>
        <p:txBody>
          <a:bodyPr wrap="square" lIns="0" tIns="0" rIns="0" bIns="0" rtlCol="0"/>
          <a:lstStyle/>
          <a:p>
            <a:endParaRPr/>
          </a:p>
        </p:txBody>
      </p:sp>
      <p:sp>
        <p:nvSpPr>
          <p:cNvPr id="120" name="object 120"/>
          <p:cNvSpPr/>
          <p:nvPr/>
        </p:nvSpPr>
        <p:spPr>
          <a:xfrm>
            <a:off x="1826722" y="2465069"/>
            <a:ext cx="2286000" cy="76200"/>
          </a:xfrm>
          <a:custGeom>
            <a:avLst/>
            <a:gdLst/>
            <a:ahLst/>
            <a:cxnLst/>
            <a:rect l="l" t="t" r="r" b="b"/>
            <a:pathLst>
              <a:path w="2514600" h="86360">
                <a:moveTo>
                  <a:pt x="2471928" y="57150"/>
                </a:moveTo>
                <a:lnTo>
                  <a:pt x="2471928" y="28956"/>
                </a:lnTo>
                <a:lnTo>
                  <a:pt x="0" y="28956"/>
                </a:lnTo>
                <a:lnTo>
                  <a:pt x="0" y="57150"/>
                </a:lnTo>
                <a:lnTo>
                  <a:pt x="2471928" y="57150"/>
                </a:lnTo>
                <a:close/>
              </a:path>
              <a:path w="2514600" h="86360">
                <a:moveTo>
                  <a:pt x="2514600" y="43434"/>
                </a:moveTo>
                <a:lnTo>
                  <a:pt x="2457450" y="0"/>
                </a:lnTo>
                <a:lnTo>
                  <a:pt x="2457450" y="28956"/>
                </a:lnTo>
                <a:lnTo>
                  <a:pt x="2471928" y="28956"/>
                </a:lnTo>
                <a:lnTo>
                  <a:pt x="2471928" y="75295"/>
                </a:lnTo>
                <a:lnTo>
                  <a:pt x="2514600" y="43434"/>
                </a:lnTo>
                <a:close/>
              </a:path>
              <a:path w="2514600" h="86360">
                <a:moveTo>
                  <a:pt x="2471928" y="75295"/>
                </a:moveTo>
                <a:lnTo>
                  <a:pt x="2471928" y="57150"/>
                </a:lnTo>
                <a:lnTo>
                  <a:pt x="2457450" y="57150"/>
                </a:lnTo>
                <a:lnTo>
                  <a:pt x="2457450" y="86106"/>
                </a:lnTo>
                <a:lnTo>
                  <a:pt x="2471928" y="75295"/>
                </a:lnTo>
                <a:close/>
              </a:path>
            </a:pathLst>
          </a:custGeom>
          <a:solidFill>
            <a:srgbClr val="000000"/>
          </a:solidFill>
        </p:spPr>
        <p:txBody>
          <a:bodyPr wrap="square" lIns="0" tIns="0" rIns="0" bIns="0" rtlCol="0"/>
          <a:lstStyle/>
          <a:p>
            <a:endParaRPr/>
          </a:p>
        </p:txBody>
      </p:sp>
      <p:sp>
        <p:nvSpPr>
          <p:cNvPr id="121" name="object 121"/>
          <p:cNvSpPr/>
          <p:nvPr/>
        </p:nvSpPr>
        <p:spPr>
          <a:xfrm>
            <a:off x="4417521" y="4751070"/>
            <a:ext cx="1830532" cy="76200"/>
          </a:xfrm>
          <a:custGeom>
            <a:avLst/>
            <a:gdLst/>
            <a:ahLst/>
            <a:cxnLst/>
            <a:rect l="l" t="t" r="r" b="b"/>
            <a:pathLst>
              <a:path w="2013584" h="86360">
                <a:moveTo>
                  <a:pt x="1969770" y="57150"/>
                </a:moveTo>
                <a:lnTo>
                  <a:pt x="1969770" y="28955"/>
                </a:lnTo>
                <a:lnTo>
                  <a:pt x="0" y="28956"/>
                </a:lnTo>
                <a:lnTo>
                  <a:pt x="0" y="57150"/>
                </a:lnTo>
                <a:lnTo>
                  <a:pt x="1969770" y="57150"/>
                </a:lnTo>
                <a:close/>
              </a:path>
              <a:path w="2013584" h="86360">
                <a:moveTo>
                  <a:pt x="2013203" y="43433"/>
                </a:moveTo>
                <a:lnTo>
                  <a:pt x="1956053" y="0"/>
                </a:lnTo>
                <a:lnTo>
                  <a:pt x="1956053" y="28955"/>
                </a:lnTo>
                <a:lnTo>
                  <a:pt x="1969770" y="28955"/>
                </a:lnTo>
                <a:lnTo>
                  <a:pt x="1969770" y="75864"/>
                </a:lnTo>
                <a:lnTo>
                  <a:pt x="2013203" y="43433"/>
                </a:lnTo>
                <a:close/>
              </a:path>
              <a:path w="2013584" h="86360">
                <a:moveTo>
                  <a:pt x="1969770" y="75864"/>
                </a:moveTo>
                <a:lnTo>
                  <a:pt x="1969770" y="57150"/>
                </a:lnTo>
                <a:lnTo>
                  <a:pt x="1956053" y="57150"/>
                </a:lnTo>
                <a:lnTo>
                  <a:pt x="1956053" y="86105"/>
                </a:lnTo>
                <a:lnTo>
                  <a:pt x="1969770" y="75864"/>
                </a:lnTo>
                <a:close/>
              </a:path>
            </a:pathLst>
          </a:custGeom>
          <a:solidFill>
            <a:srgbClr val="000000"/>
          </a:solidFill>
        </p:spPr>
        <p:txBody>
          <a:bodyPr wrap="square" lIns="0" tIns="0" rIns="0" bIns="0" rtlCol="0"/>
          <a:lstStyle/>
          <a:p>
            <a:endParaRPr/>
          </a:p>
        </p:txBody>
      </p:sp>
      <p:sp>
        <p:nvSpPr>
          <p:cNvPr id="122" name="object 122"/>
          <p:cNvSpPr/>
          <p:nvPr/>
        </p:nvSpPr>
        <p:spPr>
          <a:xfrm>
            <a:off x="716972" y="2237142"/>
            <a:ext cx="153555" cy="75640"/>
          </a:xfrm>
          <a:custGeom>
            <a:avLst/>
            <a:gdLst/>
            <a:ahLst/>
            <a:cxnLst/>
            <a:rect l="l" t="t" r="r" b="b"/>
            <a:pathLst>
              <a:path w="168909" h="85725">
                <a:moveTo>
                  <a:pt x="125729" y="57150"/>
                </a:moveTo>
                <a:lnTo>
                  <a:pt x="125729" y="28193"/>
                </a:lnTo>
                <a:lnTo>
                  <a:pt x="0" y="28193"/>
                </a:lnTo>
                <a:lnTo>
                  <a:pt x="0" y="57150"/>
                </a:lnTo>
                <a:lnTo>
                  <a:pt x="125729" y="57150"/>
                </a:lnTo>
                <a:close/>
              </a:path>
              <a:path w="168909" h="85725">
                <a:moveTo>
                  <a:pt x="168401" y="42672"/>
                </a:moveTo>
                <a:lnTo>
                  <a:pt x="111251" y="0"/>
                </a:lnTo>
                <a:lnTo>
                  <a:pt x="111251" y="28193"/>
                </a:lnTo>
                <a:lnTo>
                  <a:pt x="125729" y="28193"/>
                </a:lnTo>
                <a:lnTo>
                  <a:pt x="125729" y="74533"/>
                </a:lnTo>
                <a:lnTo>
                  <a:pt x="168401" y="42672"/>
                </a:lnTo>
                <a:close/>
              </a:path>
              <a:path w="168909" h="85725">
                <a:moveTo>
                  <a:pt x="125729" y="74533"/>
                </a:moveTo>
                <a:lnTo>
                  <a:pt x="125729" y="57150"/>
                </a:lnTo>
                <a:lnTo>
                  <a:pt x="111251" y="57150"/>
                </a:lnTo>
                <a:lnTo>
                  <a:pt x="111251" y="85344"/>
                </a:lnTo>
                <a:lnTo>
                  <a:pt x="125729" y="74533"/>
                </a:lnTo>
                <a:close/>
              </a:path>
            </a:pathLst>
          </a:custGeom>
          <a:solidFill>
            <a:srgbClr val="000000"/>
          </a:solidFill>
        </p:spPr>
        <p:txBody>
          <a:bodyPr wrap="square" lIns="0" tIns="0" rIns="0" bIns="0" rtlCol="0"/>
          <a:lstStyle/>
          <a:p>
            <a:endParaRPr/>
          </a:p>
        </p:txBody>
      </p:sp>
      <p:sp>
        <p:nvSpPr>
          <p:cNvPr id="123" name="object 123"/>
          <p:cNvSpPr/>
          <p:nvPr/>
        </p:nvSpPr>
        <p:spPr>
          <a:xfrm>
            <a:off x="426027" y="3231553"/>
            <a:ext cx="76200" cy="76760"/>
          </a:xfrm>
          <a:custGeom>
            <a:avLst/>
            <a:gdLst/>
            <a:ahLst/>
            <a:cxnLst/>
            <a:rect l="l" t="t" r="r" b="b"/>
            <a:pathLst>
              <a:path w="83820" h="86995">
                <a:moveTo>
                  <a:pt x="83820" y="62484"/>
                </a:moveTo>
                <a:lnTo>
                  <a:pt x="83820" y="24384"/>
                </a:lnTo>
                <a:lnTo>
                  <a:pt x="59435" y="0"/>
                </a:lnTo>
                <a:lnTo>
                  <a:pt x="24383" y="0"/>
                </a:lnTo>
                <a:lnTo>
                  <a:pt x="0" y="24384"/>
                </a:lnTo>
                <a:lnTo>
                  <a:pt x="0" y="62484"/>
                </a:lnTo>
                <a:lnTo>
                  <a:pt x="24384" y="86868"/>
                </a:lnTo>
                <a:lnTo>
                  <a:pt x="59436" y="86868"/>
                </a:lnTo>
                <a:lnTo>
                  <a:pt x="83820" y="62484"/>
                </a:lnTo>
                <a:close/>
              </a:path>
            </a:pathLst>
          </a:custGeom>
          <a:solidFill>
            <a:srgbClr val="000000"/>
          </a:solidFill>
        </p:spPr>
        <p:txBody>
          <a:bodyPr wrap="square" lIns="0" tIns="0" rIns="0" bIns="0" rtlCol="0"/>
          <a:lstStyle/>
          <a:p>
            <a:endParaRPr/>
          </a:p>
        </p:txBody>
      </p:sp>
      <p:sp>
        <p:nvSpPr>
          <p:cNvPr id="124" name="object 124"/>
          <p:cNvSpPr/>
          <p:nvPr/>
        </p:nvSpPr>
        <p:spPr>
          <a:xfrm>
            <a:off x="426027" y="3231553"/>
            <a:ext cx="76200" cy="76760"/>
          </a:xfrm>
          <a:custGeom>
            <a:avLst/>
            <a:gdLst/>
            <a:ahLst/>
            <a:cxnLst/>
            <a:rect l="l" t="t" r="r" b="b"/>
            <a:pathLst>
              <a:path w="83820" h="86995">
                <a:moveTo>
                  <a:pt x="24383" y="0"/>
                </a:moveTo>
                <a:lnTo>
                  <a:pt x="0" y="24384"/>
                </a:lnTo>
                <a:lnTo>
                  <a:pt x="0" y="62484"/>
                </a:lnTo>
                <a:lnTo>
                  <a:pt x="24384" y="86868"/>
                </a:lnTo>
                <a:lnTo>
                  <a:pt x="59436" y="86868"/>
                </a:lnTo>
                <a:lnTo>
                  <a:pt x="83820" y="62484"/>
                </a:lnTo>
                <a:lnTo>
                  <a:pt x="83820" y="24384"/>
                </a:lnTo>
                <a:lnTo>
                  <a:pt x="59435" y="0"/>
                </a:lnTo>
                <a:lnTo>
                  <a:pt x="24383" y="0"/>
                </a:lnTo>
                <a:close/>
              </a:path>
            </a:pathLst>
          </a:custGeom>
          <a:ln w="9525">
            <a:solidFill>
              <a:srgbClr val="000000"/>
            </a:solidFill>
          </a:ln>
        </p:spPr>
        <p:txBody>
          <a:bodyPr wrap="square" lIns="0" tIns="0" rIns="0" bIns="0" rtlCol="0"/>
          <a:lstStyle/>
          <a:p>
            <a:endParaRPr/>
          </a:p>
        </p:txBody>
      </p:sp>
      <p:sp>
        <p:nvSpPr>
          <p:cNvPr id="125" name="object 125"/>
          <p:cNvSpPr/>
          <p:nvPr/>
        </p:nvSpPr>
        <p:spPr>
          <a:xfrm>
            <a:off x="1478973" y="3760694"/>
            <a:ext cx="196850" cy="76200"/>
          </a:xfrm>
          <a:custGeom>
            <a:avLst/>
            <a:gdLst/>
            <a:ahLst/>
            <a:cxnLst/>
            <a:rect l="l" t="t" r="r" b="b"/>
            <a:pathLst>
              <a:path w="216535" h="86360">
                <a:moveTo>
                  <a:pt x="172974" y="57150"/>
                </a:moveTo>
                <a:lnTo>
                  <a:pt x="172974" y="28955"/>
                </a:lnTo>
                <a:lnTo>
                  <a:pt x="0" y="28955"/>
                </a:lnTo>
                <a:lnTo>
                  <a:pt x="0" y="57150"/>
                </a:lnTo>
                <a:lnTo>
                  <a:pt x="172974" y="57150"/>
                </a:lnTo>
                <a:close/>
              </a:path>
              <a:path w="216535" h="86360">
                <a:moveTo>
                  <a:pt x="216407" y="43433"/>
                </a:moveTo>
                <a:lnTo>
                  <a:pt x="159257" y="0"/>
                </a:lnTo>
                <a:lnTo>
                  <a:pt x="159257" y="28955"/>
                </a:lnTo>
                <a:lnTo>
                  <a:pt x="172974" y="28955"/>
                </a:lnTo>
                <a:lnTo>
                  <a:pt x="172974" y="75864"/>
                </a:lnTo>
                <a:lnTo>
                  <a:pt x="216407" y="43433"/>
                </a:lnTo>
                <a:close/>
              </a:path>
              <a:path w="216535" h="86360">
                <a:moveTo>
                  <a:pt x="172974" y="75864"/>
                </a:moveTo>
                <a:lnTo>
                  <a:pt x="172974" y="57150"/>
                </a:lnTo>
                <a:lnTo>
                  <a:pt x="159257" y="57150"/>
                </a:lnTo>
                <a:lnTo>
                  <a:pt x="159257" y="86105"/>
                </a:lnTo>
                <a:lnTo>
                  <a:pt x="172974" y="75864"/>
                </a:lnTo>
                <a:close/>
              </a:path>
            </a:pathLst>
          </a:custGeom>
          <a:solidFill>
            <a:srgbClr val="000000"/>
          </a:solidFill>
        </p:spPr>
        <p:txBody>
          <a:bodyPr wrap="square" lIns="0" tIns="0" rIns="0" bIns="0" rtlCol="0"/>
          <a:lstStyle/>
          <a:p>
            <a:endParaRPr/>
          </a:p>
        </p:txBody>
      </p:sp>
      <p:sp>
        <p:nvSpPr>
          <p:cNvPr id="126" name="object 126"/>
          <p:cNvSpPr/>
          <p:nvPr/>
        </p:nvSpPr>
        <p:spPr>
          <a:xfrm>
            <a:off x="6398721" y="2731322"/>
            <a:ext cx="304800" cy="0"/>
          </a:xfrm>
          <a:custGeom>
            <a:avLst/>
            <a:gdLst/>
            <a:ahLst/>
            <a:cxnLst/>
            <a:rect l="l" t="t" r="r" b="b"/>
            <a:pathLst>
              <a:path w="335279">
                <a:moveTo>
                  <a:pt x="0" y="0"/>
                </a:moveTo>
                <a:lnTo>
                  <a:pt x="335279" y="0"/>
                </a:lnTo>
              </a:path>
            </a:pathLst>
          </a:custGeom>
          <a:ln w="28575">
            <a:solidFill>
              <a:srgbClr val="000000"/>
            </a:solidFill>
          </a:ln>
        </p:spPr>
        <p:txBody>
          <a:bodyPr wrap="square" lIns="0" tIns="0" rIns="0" bIns="0" rtlCol="0"/>
          <a:lstStyle/>
          <a:p>
            <a:endParaRPr/>
          </a:p>
        </p:txBody>
      </p:sp>
      <p:sp>
        <p:nvSpPr>
          <p:cNvPr id="127" name="object 127"/>
          <p:cNvSpPr txBox="1"/>
          <p:nvPr/>
        </p:nvSpPr>
        <p:spPr>
          <a:xfrm>
            <a:off x="5185294" y="5451438"/>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128" name="object 128"/>
          <p:cNvSpPr txBox="1"/>
          <p:nvPr/>
        </p:nvSpPr>
        <p:spPr>
          <a:xfrm>
            <a:off x="5185294" y="5719045"/>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129" name="object 129"/>
          <p:cNvSpPr/>
          <p:nvPr/>
        </p:nvSpPr>
        <p:spPr>
          <a:xfrm>
            <a:off x="5115791" y="5398546"/>
            <a:ext cx="217055" cy="533960"/>
          </a:xfrm>
          <a:custGeom>
            <a:avLst/>
            <a:gdLst/>
            <a:ahLst/>
            <a:cxnLst/>
            <a:rect l="l" t="t" r="r" b="b"/>
            <a:pathLst>
              <a:path w="238760" h="605154">
                <a:moveTo>
                  <a:pt x="119633" y="0"/>
                </a:moveTo>
                <a:lnTo>
                  <a:pt x="72973" y="9358"/>
                </a:lnTo>
                <a:lnTo>
                  <a:pt x="34956" y="34861"/>
                </a:lnTo>
                <a:lnTo>
                  <a:pt x="9370" y="72651"/>
                </a:lnTo>
                <a:lnTo>
                  <a:pt x="0" y="118872"/>
                </a:lnTo>
                <a:lnTo>
                  <a:pt x="0" y="485394"/>
                </a:lnTo>
                <a:lnTo>
                  <a:pt x="9370" y="532054"/>
                </a:lnTo>
                <a:lnTo>
                  <a:pt x="34956" y="570071"/>
                </a:lnTo>
                <a:lnTo>
                  <a:pt x="72973" y="595657"/>
                </a:lnTo>
                <a:lnTo>
                  <a:pt x="119633" y="605027"/>
                </a:lnTo>
                <a:lnTo>
                  <a:pt x="165854" y="595657"/>
                </a:lnTo>
                <a:lnTo>
                  <a:pt x="203644" y="570071"/>
                </a:lnTo>
                <a:lnTo>
                  <a:pt x="229147" y="532054"/>
                </a:lnTo>
                <a:lnTo>
                  <a:pt x="238505" y="485394"/>
                </a:lnTo>
                <a:lnTo>
                  <a:pt x="238505" y="118872"/>
                </a:lnTo>
                <a:lnTo>
                  <a:pt x="229147" y="72651"/>
                </a:lnTo>
                <a:lnTo>
                  <a:pt x="203644" y="34861"/>
                </a:lnTo>
                <a:lnTo>
                  <a:pt x="165854" y="9358"/>
                </a:lnTo>
                <a:lnTo>
                  <a:pt x="119633" y="0"/>
                </a:lnTo>
                <a:close/>
              </a:path>
            </a:pathLst>
          </a:custGeom>
          <a:ln w="9525">
            <a:solidFill>
              <a:srgbClr val="000000"/>
            </a:solidFill>
          </a:ln>
        </p:spPr>
        <p:txBody>
          <a:bodyPr wrap="square" lIns="0" tIns="0" rIns="0" bIns="0" rtlCol="0"/>
          <a:lstStyle/>
          <a:p>
            <a:endParaRPr/>
          </a:p>
        </p:txBody>
      </p:sp>
      <p:sp>
        <p:nvSpPr>
          <p:cNvPr id="130" name="object 130"/>
          <p:cNvSpPr/>
          <p:nvPr/>
        </p:nvSpPr>
        <p:spPr>
          <a:xfrm>
            <a:off x="4261658" y="5517553"/>
            <a:ext cx="843395" cy="67235"/>
          </a:xfrm>
          <a:custGeom>
            <a:avLst/>
            <a:gdLst/>
            <a:ahLst/>
            <a:cxnLst/>
            <a:rect l="l" t="t" r="r" b="b"/>
            <a:pathLst>
              <a:path w="927735" h="76200">
                <a:moveTo>
                  <a:pt x="868679" y="38100"/>
                </a:moveTo>
                <a:lnTo>
                  <a:pt x="867155" y="34289"/>
                </a:lnTo>
                <a:lnTo>
                  <a:pt x="863346" y="33527"/>
                </a:lnTo>
                <a:lnTo>
                  <a:pt x="4572" y="33527"/>
                </a:lnTo>
                <a:lnTo>
                  <a:pt x="1524" y="34289"/>
                </a:lnTo>
                <a:lnTo>
                  <a:pt x="0" y="38100"/>
                </a:lnTo>
                <a:lnTo>
                  <a:pt x="1524" y="41148"/>
                </a:lnTo>
                <a:lnTo>
                  <a:pt x="4572" y="42672"/>
                </a:lnTo>
                <a:lnTo>
                  <a:pt x="863346" y="42672"/>
                </a:lnTo>
                <a:lnTo>
                  <a:pt x="867155" y="41148"/>
                </a:lnTo>
                <a:lnTo>
                  <a:pt x="868679" y="38100"/>
                </a:lnTo>
                <a:close/>
              </a:path>
              <a:path w="927735" h="76200">
                <a:moveTo>
                  <a:pt x="927353" y="38100"/>
                </a:moveTo>
                <a:lnTo>
                  <a:pt x="851153" y="0"/>
                </a:lnTo>
                <a:lnTo>
                  <a:pt x="851153" y="33527"/>
                </a:lnTo>
                <a:lnTo>
                  <a:pt x="863346" y="33527"/>
                </a:lnTo>
                <a:lnTo>
                  <a:pt x="867155" y="34289"/>
                </a:lnTo>
                <a:lnTo>
                  <a:pt x="868679" y="38100"/>
                </a:lnTo>
                <a:lnTo>
                  <a:pt x="868679" y="67437"/>
                </a:lnTo>
                <a:lnTo>
                  <a:pt x="927353" y="38100"/>
                </a:lnTo>
                <a:close/>
              </a:path>
              <a:path w="927735" h="76200">
                <a:moveTo>
                  <a:pt x="868679" y="67437"/>
                </a:moveTo>
                <a:lnTo>
                  <a:pt x="868679" y="38100"/>
                </a:lnTo>
                <a:lnTo>
                  <a:pt x="867155" y="41148"/>
                </a:lnTo>
                <a:lnTo>
                  <a:pt x="863346" y="42672"/>
                </a:lnTo>
                <a:lnTo>
                  <a:pt x="851153" y="42672"/>
                </a:lnTo>
                <a:lnTo>
                  <a:pt x="851153" y="76200"/>
                </a:lnTo>
                <a:lnTo>
                  <a:pt x="868679" y="67437"/>
                </a:lnTo>
                <a:close/>
              </a:path>
            </a:pathLst>
          </a:custGeom>
          <a:solidFill>
            <a:srgbClr val="000000"/>
          </a:solidFill>
        </p:spPr>
        <p:txBody>
          <a:bodyPr wrap="square" lIns="0" tIns="0" rIns="0" bIns="0" rtlCol="0"/>
          <a:lstStyle/>
          <a:p>
            <a:endParaRPr/>
          </a:p>
        </p:txBody>
      </p:sp>
      <p:sp>
        <p:nvSpPr>
          <p:cNvPr id="131" name="object 131"/>
          <p:cNvSpPr/>
          <p:nvPr/>
        </p:nvSpPr>
        <p:spPr>
          <a:xfrm>
            <a:off x="4261658" y="5745479"/>
            <a:ext cx="843395" cy="67235"/>
          </a:xfrm>
          <a:custGeom>
            <a:avLst/>
            <a:gdLst/>
            <a:ahLst/>
            <a:cxnLst/>
            <a:rect l="l" t="t" r="r" b="b"/>
            <a:pathLst>
              <a:path w="927735" h="76200">
                <a:moveTo>
                  <a:pt x="868679" y="38100"/>
                </a:moveTo>
                <a:lnTo>
                  <a:pt x="867155" y="35051"/>
                </a:lnTo>
                <a:lnTo>
                  <a:pt x="863346" y="33527"/>
                </a:lnTo>
                <a:lnTo>
                  <a:pt x="4572" y="33527"/>
                </a:lnTo>
                <a:lnTo>
                  <a:pt x="1524" y="35051"/>
                </a:lnTo>
                <a:lnTo>
                  <a:pt x="0" y="38100"/>
                </a:lnTo>
                <a:lnTo>
                  <a:pt x="1524" y="41909"/>
                </a:lnTo>
                <a:lnTo>
                  <a:pt x="4572" y="43433"/>
                </a:lnTo>
                <a:lnTo>
                  <a:pt x="863346" y="43433"/>
                </a:lnTo>
                <a:lnTo>
                  <a:pt x="867155" y="41909"/>
                </a:lnTo>
                <a:lnTo>
                  <a:pt x="868679" y="38100"/>
                </a:lnTo>
                <a:close/>
              </a:path>
              <a:path w="927735" h="76200">
                <a:moveTo>
                  <a:pt x="927353" y="38100"/>
                </a:moveTo>
                <a:lnTo>
                  <a:pt x="851153" y="0"/>
                </a:lnTo>
                <a:lnTo>
                  <a:pt x="851153" y="33527"/>
                </a:lnTo>
                <a:lnTo>
                  <a:pt x="863346" y="33527"/>
                </a:lnTo>
                <a:lnTo>
                  <a:pt x="867155" y="35051"/>
                </a:lnTo>
                <a:lnTo>
                  <a:pt x="868679" y="38100"/>
                </a:lnTo>
                <a:lnTo>
                  <a:pt x="868679" y="67437"/>
                </a:lnTo>
                <a:lnTo>
                  <a:pt x="927353" y="38100"/>
                </a:lnTo>
                <a:close/>
              </a:path>
              <a:path w="927735" h="76200">
                <a:moveTo>
                  <a:pt x="868679" y="67437"/>
                </a:moveTo>
                <a:lnTo>
                  <a:pt x="868679" y="38100"/>
                </a:lnTo>
                <a:lnTo>
                  <a:pt x="867155" y="41909"/>
                </a:lnTo>
                <a:lnTo>
                  <a:pt x="863346" y="43433"/>
                </a:lnTo>
                <a:lnTo>
                  <a:pt x="851153" y="43433"/>
                </a:lnTo>
                <a:lnTo>
                  <a:pt x="851153" y="76200"/>
                </a:lnTo>
                <a:lnTo>
                  <a:pt x="868679" y="67437"/>
                </a:lnTo>
                <a:close/>
              </a:path>
            </a:pathLst>
          </a:custGeom>
          <a:solidFill>
            <a:srgbClr val="000000"/>
          </a:solidFill>
        </p:spPr>
        <p:txBody>
          <a:bodyPr wrap="square" lIns="0" tIns="0" rIns="0" bIns="0" rtlCol="0"/>
          <a:lstStyle/>
          <a:p>
            <a:endParaRPr/>
          </a:p>
        </p:txBody>
      </p:sp>
      <p:sp>
        <p:nvSpPr>
          <p:cNvPr id="132" name="object 132"/>
          <p:cNvSpPr txBox="1"/>
          <p:nvPr/>
        </p:nvSpPr>
        <p:spPr>
          <a:xfrm>
            <a:off x="4874260" y="3765176"/>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133" name="object 133"/>
          <p:cNvSpPr txBox="1"/>
          <p:nvPr/>
        </p:nvSpPr>
        <p:spPr>
          <a:xfrm>
            <a:off x="4874260" y="4180679"/>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134" name="object 134"/>
          <p:cNvSpPr/>
          <p:nvPr/>
        </p:nvSpPr>
        <p:spPr>
          <a:xfrm>
            <a:off x="4798521" y="3723042"/>
            <a:ext cx="218208" cy="685240"/>
          </a:xfrm>
          <a:custGeom>
            <a:avLst/>
            <a:gdLst/>
            <a:ahLst/>
            <a:cxnLst/>
            <a:rect l="l" t="t" r="r" b="b"/>
            <a:pathLst>
              <a:path w="240029" h="776604">
                <a:moveTo>
                  <a:pt x="119634" y="0"/>
                </a:moveTo>
                <a:lnTo>
                  <a:pt x="72973" y="9477"/>
                </a:lnTo>
                <a:lnTo>
                  <a:pt x="34956" y="35242"/>
                </a:lnTo>
                <a:lnTo>
                  <a:pt x="9370" y="73294"/>
                </a:lnTo>
                <a:lnTo>
                  <a:pt x="0" y="119634"/>
                </a:lnTo>
                <a:lnTo>
                  <a:pt x="0" y="656843"/>
                </a:lnTo>
                <a:lnTo>
                  <a:pt x="9370" y="703183"/>
                </a:lnTo>
                <a:lnTo>
                  <a:pt x="34956" y="741235"/>
                </a:lnTo>
                <a:lnTo>
                  <a:pt x="72973" y="767000"/>
                </a:lnTo>
                <a:lnTo>
                  <a:pt x="119634" y="776477"/>
                </a:lnTo>
                <a:lnTo>
                  <a:pt x="166413" y="767000"/>
                </a:lnTo>
                <a:lnTo>
                  <a:pt x="204692" y="741235"/>
                </a:lnTo>
                <a:lnTo>
                  <a:pt x="230540" y="703183"/>
                </a:lnTo>
                <a:lnTo>
                  <a:pt x="240029" y="656843"/>
                </a:lnTo>
                <a:lnTo>
                  <a:pt x="240029" y="119634"/>
                </a:lnTo>
                <a:lnTo>
                  <a:pt x="230540" y="73294"/>
                </a:lnTo>
                <a:lnTo>
                  <a:pt x="204692" y="35242"/>
                </a:lnTo>
                <a:lnTo>
                  <a:pt x="166413" y="9477"/>
                </a:lnTo>
                <a:lnTo>
                  <a:pt x="119634" y="0"/>
                </a:lnTo>
                <a:close/>
              </a:path>
            </a:pathLst>
          </a:custGeom>
          <a:ln w="9525">
            <a:solidFill>
              <a:srgbClr val="000000"/>
            </a:solidFill>
          </a:ln>
        </p:spPr>
        <p:txBody>
          <a:bodyPr wrap="square" lIns="0" tIns="0" rIns="0" bIns="0" rtlCol="0"/>
          <a:lstStyle/>
          <a:p>
            <a:endParaRPr/>
          </a:p>
        </p:txBody>
      </p:sp>
      <p:sp>
        <p:nvSpPr>
          <p:cNvPr id="135" name="object 135"/>
          <p:cNvSpPr/>
          <p:nvPr/>
        </p:nvSpPr>
        <p:spPr>
          <a:xfrm>
            <a:off x="5328458" y="5594201"/>
            <a:ext cx="919595" cy="67235"/>
          </a:xfrm>
          <a:custGeom>
            <a:avLst/>
            <a:gdLst/>
            <a:ahLst/>
            <a:cxnLst/>
            <a:rect l="l" t="t" r="r" b="b"/>
            <a:pathLst>
              <a:path w="1011554" h="76200">
                <a:moveTo>
                  <a:pt x="952499" y="38100"/>
                </a:moveTo>
                <a:lnTo>
                  <a:pt x="950975" y="35051"/>
                </a:lnTo>
                <a:lnTo>
                  <a:pt x="947165" y="33527"/>
                </a:lnTo>
                <a:lnTo>
                  <a:pt x="4572" y="33528"/>
                </a:lnTo>
                <a:lnTo>
                  <a:pt x="762" y="35052"/>
                </a:lnTo>
                <a:lnTo>
                  <a:pt x="0" y="38100"/>
                </a:lnTo>
                <a:lnTo>
                  <a:pt x="762" y="41910"/>
                </a:lnTo>
                <a:lnTo>
                  <a:pt x="4572" y="43434"/>
                </a:lnTo>
                <a:lnTo>
                  <a:pt x="947165" y="43433"/>
                </a:lnTo>
                <a:lnTo>
                  <a:pt x="950975" y="41909"/>
                </a:lnTo>
                <a:lnTo>
                  <a:pt x="952499" y="38100"/>
                </a:lnTo>
                <a:close/>
              </a:path>
              <a:path w="1011554" h="76200">
                <a:moveTo>
                  <a:pt x="1011173" y="38100"/>
                </a:moveTo>
                <a:lnTo>
                  <a:pt x="934973" y="0"/>
                </a:lnTo>
                <a:lnTo>
                  <a:pt x="934973" y="33527"/>
                </a:lnTo>
                <a:lnTo>
                  <a:pt x="947165" y="33527"/>
                </a:lnTo>
                <a:lnTo>
                  <a:pt x="950975" y="35051"/>
                </a:lnTo>
                <a:lnTo>
                  <a:pt x="952499" y="38100"/>
                </a:lnTo>
                <a:lnTo>
                  <a:pt x="952499" y="67437"/>
                </a:lnTo>
                <a:lnTo>
                  <a:pt x="1011173" y="38100"/>
                </a:lnTo>
                <a:close/>
              </a:path>
              <a:path w="1011554" h="76200">
                <a:moveTo>
                  <a:pt x="952499" y="67437"/>
                </a:moveTo>
                <a:lnTo>
                  <a:pt x="952499" y="38100"/>
                </a:lnTo>
                <a:lnTo>
                  <a:pt x="950975" y="41909"/>
                </a:lnTo>
                <a:lnTo>
                  <a:pt x="947165" y="43433"/>
                </a:lnTo>
                <a:lnTo>
                  <a:pt x="934973" y="43433"/>
                </a:lnTo>
                <a:lnTo>
                  <a:pt x="934973" y="76200"/>
                </a:lnTo>
                <a:lnTo>
                  <a:pt x="952499" y="67437"/>
                </a:lnTo>
                <a:close/>
              </a:path>
            </a:pathLst>
          </a:custGeom>
          <a:solidFill>
            <a:srgbClr val="000000"/>
          </a:solidFill>
        </p:spPr>
        <p:txBody>
          <a:bodyPr wrap="square" lIns="0" tIns="0" rIns="0" bIns="0" rtlCol="0"/>
          <a:lstStyle/>
          <a:p>
            <a:endParaRPr/>
          </a:p>
        </p:txBody>
      </p:sp>
      <p:sp>
        <p:nvSpPr>
          <p:cNvPr id="136" name="object 136"/>
          <p:cNvSpPr/>
          <p:nvPr/>
        </p:nvSpPr>
        <p:spPr>
          <a:xfrm>
            <a:off x="6247708" y="2274795"/>
            <a:ext cx="151823" cy="3657599"/>
          </a:xfrm>
          <a:custGeom>
            <a:avLst/>
            <a:gdLst/>
            <a:ahLst/>
            <a:cxnLst/>
            <a:rect l="l" t="t" r="r" b="b"/>
            <a:pathLst>
              <a:path w="167004" h="4145279">
                <a:moveTo>
                  <a:pt x="0" y="0"/>
                </a:moveTo>
                <a:lnTo>
                  <a:pt x="0" y="4145279"/>
                </a:lnTo>
                <a:lnTo>
                  <a:pt x="166877" y="4145279"/>
                </a:lnTo>
                <a:lnTo>
                  <a:pt x="166877" y="0"/>
                </a:lnTo>
                <a:lnTo>
                  <a:pt x="0" y="0"/>
                </a:lnTo>
                <a:close/>
              </a:path>
            </a:pathLst>
          </a:custGeom>
          <a:solidFill>
            <a:srgbClr val="008000"/>
          </a:solidFill>
        </p:spPr>
        <p:txBody>
          <a:bodyPr wrap="square" lIns="0" tIns="0" rIns="0" bIns="0" rtlCol="0"/>
          <a:lstStyle/>
          <a:p>
            <a:endParaRPr/>
          </a:p>
        </p:txBody>
      </p:sp>
      <p:sp>
        <p:nvSpPr>
          <p:cNvPr id="137" name="object 137"/>
          <p:cNvSpPr/>
          <p:nvPr/>
        </p:nvSpPr>
        <p:spPr>
          <a:xfrm>
            <a:off x="6247708" y="2274795"/>
            <a:ext cx="151245" cy="3657599"/>
          </a:xfrm>
          <a:custGeom>
            <a:avLst/>
            <a:gdLst/>
            <a:ahLst/>
            <a:cxnLst/>
            <a:rect l="l" t="t" r="r" b="b"/>
            <a:pathLst>
              <a:path w="166370" h="4145279">
                <a:moveTo>
                  <a:pt x="0" y="0"/>
                </a:moveTo>
                <a:lnTo>
                  <a:pt x="0" y="4145279"/>
                </a:lnTo>
                <a:lnTo>
                  <a:pt x="166116" y="4145279"/>
                </a:lnTo>
                <a:lnTo>
                  <a:pt x="166116" y="0"/>
                </a:lnTo>
                <a:lnTo>
                  <a:pt x="0" y="0"/>
                </a:lnTo>
                <a:close/>
              </a:path>
            </a:pathLst>
          </a:custGeom>
          <a:ln w="9525">
            <a:solidFill>
              <a:srgbClr val="000000"/>
            </a:solidFill>
          </a:ln>
        </p:spPr>
        <p:txBody>
          <a:bodyPr wrap="square" lIns="0" tIns="0" rIns="0" bIns="0" rtlCol="0"/>
          <a:lstStyle/>
          <a:p>
            <a:endParaRPr/>
          </a:p>
        </p:txBody>
      </p:sp>
      <p:sp>
        <p:nvSpPr>
          <p:cNvPr id="138" name="object 138"/>
          <p:cNvSpPr/>
          <p:nvPr/>
        </p:nvSpPr>
        <p:spPr>
          <a:xfrm>
            <a:off x="6398721" y="4751070"/>
            <a:ext cx="381000" cy="76200"/>
          </a:xfrm>
          <a:custGeom>
            <a:avLst/>
            <a:gdLst/>
            <a:ahLst/>
            <a:cxnLst/>
            <a:rect l="l" t="t" r="r" b="b"/>
            <a:pathLst>
              <a:path w="419100" h="86360">
                <a:moveTo>
                  <a:pt x="376427" y="57150"/>
                </a:moveTo>
                <a:lnTo>
                  <a:pt x="376427" y="28955"/>
                </a:lnTo>
                <a:lnTo>
                  <a:pt x="0" y="28955"/>
                </a:lnTo>
                <a:lnTo>
                  <a:pt x="0" y="57150"/>
                </a:lnTo>
                <a:lnTo>
                  <a:pt x="376427" y="57150"/>
                </a:lnTo>
                <a:close/>
              </a:path>
              <a:path w="419100" h="86360">
                <a:moveTo>
                  <a:pt x="419100" y="43433"/>
                </a:moveTo>
                <a:lnTo>
                  <a:pt x="361950" y="0"/>
                </a:lnTo>
                <a:lnTo>
                  <a:pt x="361950" y="28955"/>
                </a:lnTo>
                <a:lnTo>
                  <a:pt x="376427" y="28955"/>
                </a:lnTo>
                <a:lnTo>
                  <a:pt x="376427" y="75295"/>
                </a:lnTo>
                <a:lnTo>
                  <a:pt x="419100" y="43433"/>
                </a:lnTo>
                <a:close/>
              </a:path>
              <a:path w="419100" h="86360">
                <a:moveTo>
                  <a:pt x="376427" y="75295"/>
                </a:moveTo>
                <a:lnTo>
                  <a:pt x="376427" y="57150"/>
                </a:lnTo>
                <a:lnTo>
                  <a:pt x="361950" y="57150"/>
                </a:lnTo>
                <a:lnTo>
                  <a:pt x="361950" y="86105"/>
                </a:lnTo>
                <a:lnTo>
                  <a:pt x="376427" y="75295"/>
                </a:lnTo>
                <a:close/>
              </a:path>
            </a:pathLst>
          </a:custGeom>
          <a:solidFill>
            <a:srgbClr val="000000"/>
          </a:solidFill>
        </p:spPr>
        <p:txBody>
          <a:bodyPr wrap="square" lIns="0" tIns="0" rIns="0" bIns="0" rtlCol="0"/>
          <a:lstStyle/>
          <a:p>
            <a:endParaRPr/>
          </a:p>
        </p:txBody>
      </p:sp>
      <p:sp>
        <p:nvSpPr>
          <p:cNvPr id="139" name="object 139"/>
          <p:cNvSpPr/>
          <p:nvPr/>
        </p:nvSpPr>
        <p:spPr>
          <a:xfrm>
            <a:off x="8152708" y="2274795"/>
            <a:ext cx="151823" cy="3657599"/>
          </a:xfrm>
          <a:custGeom>
            <a:avLst/>
            <a:gdLst/>
            <a:ahLst/>
            <a:cxnLst/>
            <a:rect l="l" t="t" r="r" b="b"/>
            <a:pathLst>
              <a:path w="167004" h="4145279">
                <a:moveTo>
                  <a:pt x="0" y="0"/>
                </a:moveTo>
                <a:lnTo>
                  <a:pt x="0" y="4145280"/>
                </a:lnTo>
                <a:lnTo>
                  <a:pt x="166877" y="4145280"/>
                </a:lnTo>
                <a:lnTo>
                  <a:pt x="166877" y="0"/>
                </a:lnTo>
                <a:lnTo>
                  <a:pt x="0" y="0"/>
                </a:lnTo>
                <a:close/>
              </a:path>
            </a:pathLst>
          </a:custGeom>
          <a:solidFill>
            <a:srgbClr val="008000"/>
          </a:solidFill>
        </p:spPr>
        <p:txBody>
          <a:bodyPr wrap="square" lIns="0" tIns="0" rIns="0" bIns="0" rtlCol="0"/>
          <a:lstStyle/>
          <a:p>
            <a:endParaRPr/>
          </a:p>
        </p:txBody>
      </p:sp>
      <p:sp>
        <p:nvSpPr>
          <p:cNvPr id="140" name="object 140"/>
          <p:cNvSpPr/>
          <p:nvPr/>
        </p:nvSpPr>
        <p:spPr>
          <a:xfrm>
            <a:off x="8152708" y="2274795"/>
            <a:ext cx="151245" cy="3657599"/>
          </a:xfrm>
          <a:custGeom>
            <a:avLst/>
            <a:gdLst/>
            <a:ahLst/>
            <a:cxnLst/>
            <a:rect l="l" t="t" r="r" b="b"/>
            <a:pathLst>
              <a:path w="166370" h="4145279">
                <a:moveTo>
                  <a:pt x="0" y="0"/>
                </a:moveTo>
                <a:lnTo>
                  <a:pt x="0" y="4145280"/>
                </a:lnTo>
                <a:lnTo>
                  <a:pt x="166116" y="4145280"/>
                </a:lnTo>
                <a:lnTo>
                  <a:pt x="166116" y="0"/>
                </a:lnTo>
                <a:lnTo>
                  <a:pt x="0" y="0"/>
                </a:lnTo>
                <a:close/>
              </a:path>
            </a:pathLst>
          </a:custGeom>
          <a:ln w="9525">
            <a:solidFill>
              <a:srgbClr val="000000"/>
            </a:solidFill>
          </a:ln>
        </p:spPr>
        <p:txBody>
          <a:bodyPr wrap="square" lIns="0" tIns="0" rIns="0" bIns="0" rtlCol="0"/>
          <a:lstStyle/>
          <a:p>
            <a:endParaRPr/>
          </a:p>
        </p:txBody>
      </p:sp>
      <p:sp>
        <p:nvSpPr>
          <p:cNvPr id="141" name="object 141"/>
          <p:cNvSpPr/>
          <p:nvPr/>
        </p:nvSpPr>
        <p:spPr>
          <a:xfrm>
            <a:off x="6394564" y="5594201"/>
            <a:ext cx="1758373" cy="67235"/>
          </a:xfrm>
          <a:custGeom>
            <a:avLst/>
            <a:gdLst/>
            <a:ahLst/>
            <a:cxnLst/>
            <a:rect l="l" t="t" r="r" b="b"/>
            <a:pathLst>
              <a:path w="1934209" h="76200">
                <a:moveTo>
                  <a:pt x="1875281" y="38100"/>
                </a:moveTo>
                <a:lnTo>
                  <a:pt x="1873757" y="35051"/>
                </a:lnTo>
                <a:lnTo>
                  <a:pt x="1869948" y="33527"/>
                </a:lnTo>
                <a:lnTo>
                  <a:pt x="4572" y="33527"/>
                </a:lnTo>
                <a:lnTo>
                  <a:pt x="1524" y="35051"/>
                </a:lnTo>
                <a:lnTo>
                  <a:pt x="0" y="38100"/>
                </a:lnTo>
                <a:lnTo>
                  <a:pt x="1524" y="41909"/>
                </a:lnTo>
                <a:lnTo>
                  <a:pt x="4572" y="43433"/>
                </a:lnTo>
                <a:lnTo>
                  <a:pt x="1869948" y="43433"/>
                </a:lnTo>
                <a:lnTo>
                  <a:pt x="1873757" y="41909"/>
                </a:lnTo>
                <a:lnTo>
                  <a:pt x="1875281" y="38100"/>
                </a:lnTo>
                <a:close/>
              </a:path>
              <a:path w="1934209" h="76200">
                <a:moveTo>
                  <a:pt x="1933955" y="38100"/>
                </a:moveTo>
                <a:lnTo>
                  <a:pt x="1857755" y="0"/>
                </a:lnTo>
                <a:lnTo>
                  <a:pt x="1857755" y="33527"/>
                </a:lnTo>
                <a:lnTo>
                  <a:pt x="1869948" y="33527"/>
                </a:lnTo>
                <a:lnTo>
                  <a:pt x="1873757" y="35051"/>
                </a:lnTo>
                <a:lnTo>
                  <a:pt x="1875281" y="38100"/>
                </a:lnTo>
                <a:lnTo>
                  <a:pt x="1875281" y="67437"/>
                </a:lnTo>
                <a:lnTo>
                  <a:pt x="1933955" y="38100"/>
                </a:lnTo>
                <a:close/>
              </a:path>
              <a:path w="1934209" h="76200">
                <a:moveTo>
                  <a:pt x="1875281" y="67437"/>
                </a:moveTo>
                <a:lnTo>
                  <a:pt x="1875281" y="38100"/>
                </a:lnTo>
                <a:lnTo>
                  <a:pt x="1873757" y="41909"/>
                </a:lnTo>
                <a:lnTo>
                  <a:pt x="1869948" y="43433"/>
                </a:lnTo>
                <a:lnTo>
                  <a:pt x="1857755" y="43433"/>
                </a:lnTo>
                <a:lnTo>
                  <a:pt x="1857755" y="76200"/>
                </a:lnTo>
                <a:lnTo>
                  <a:pt x="1875281" y="67437"/>
                </a:lnTo>
                <a:close/>
              </a:path>
            </a:pathLst>
          </a:custGeom>
          <a:solidFill>
            <a:srgbClr val="000000"/>
          </a:solidFill>
        </p:spPr>
        <p:txBody>
          <a:bodyPr wrap="square" lIns="0" tIns="0" rIns="0" bIns="0" rtlCol="0"/>
          <a:lstStyle/>
          <a:p>
            <a:endParaRPr/>
          </a:p>
        </p:txBody>
      </p:sp>
      <p:sp>
        <p:nvSpPr>
          <p:cNvPr id="142" name="object 142"/>
          <p:cNvSpPr/>
          <p:nvPr/>
        </p:nvSpPr>
        <p:spPr>
          <a:xfrm>
            <a:off x="8303721" y="5627818"/>
            <a:ext cx="230332" cy="0"/>
          </a:xfrm>
          <a:custGeom>
            <a:avLst/>
            <a:gdLst/>
            <a:ahLst/>
            <a:cxnLst/>
            <a:rect l="l" t="t" r="r" b="b"/>
            <a:pathLst>
              <a:path w="253365">
                <a:moveTo>
                  <a:pt x="0" y="0"/>
                </a:moveTo>
                <a:lnTo>
                  <a:pt x="252983" y="0"/>
                </a:lnTo>
              </a:path>
            </a:pathLst>
          </a:custGeom>
          <a:ln w="9525">
            <a:solidFill>
              <a:srgbClr val="000000"/>
            </a:solidFill>
          </a:ln>
        </p:spPr>
        <p:txBody>
          <a:bodyPr wrap="square" lIns="0" tIns="0" rIns="0" bIns="0" rtlCol="0"/>
          <a:lstStyle/>
          <a:p>
            <a:endParaRPr/>
          </a:p>
        </p:txBody>
      </p:sp>
      <p:sp>
        <p:nvSpPr>
          <p:cNvPr id="143" name="object 143"/>
          <p:cNvSpPr/>
          <p:nvPr/>
        </p:nvSpPr>
        <p:spPr>
          <a:xfrm>
            <a:off x="8533707" y="5627819"/>
            <a:ext cx="0" cy="457199"/>
          </a:xfrm>
          <a:custGeom>
            <a:avLst/>
            <a:gdLst/>
            <a:ahLst/>
            <a:cxnLst/>
            <a:rect l="l" t="t" r="r" b="b"/>
            <a:pathLst>
              <a:path h="518159">
                <a:moveTo>
                  <a:pt x="0" y="518160"/>
                </a:moveTo>
                <a:lnTo>
                  <a:pt x="0" y="0"/>
                </a:lnTo>
              </a:path>
            </a:pathLst>
          </a:custGeom>
          <a:ln w="9525">
            <a:solidFill>
              <a:srgbClr val="000000"/>
            </a:solidFill>
          </a:ln>
        </p:spPr>
        <p:txBody>
          <a:bodyPr wrap="square" lIns="0" tIns="0" rIns="0" bIns="0" rtlCol="0"/>
          <a:lstStyle/>
          <a:p>
            <a:endParaRPr/>
          </a:p>
        </p:txBody>
      </p:sp>
      <p:sp>
        <p:nvSpPr>
          <p:cNvPr id="144" name="object 144"/>
          <p:cNvSpPr/>
          <p:nvPr/>
        </p:nvSpPr>
        <p:spPr>
          <a:xfrm>
            <a:off x="2131521" y="6085018"/>
            <a:ext cx="6402531" cy="0"/>
          </a:xfrm>
          <a:custGeom>
            <a:avLst/>
            <a:gdLst/>
            <a:ahLst/>
            <a:cxnLst/>
            <a:rect l="l" t="t" r="r" b="b"/>
            <a:pathLst>
              <a:path w="7042784">
                <a:moveTo>
                  <a:pt x="0" y="0"/>
                </a:moveTo>
                <a:lnTo>
                  <a:pt x="7042404" y="0"/>
                </a:lnTo>
              </a:path>
            </a:pathLst>
          </a:custGeom>
          <a:ln w="9525">
            <a:solidFill>
              <a:srgbClr val="000000"/>
            </a:solidFill>
          </a:ln>
        </p:spPr>
        <p:txBody>
          <a:bodyPr wrap="square" lIns="0" tIns="0" rIns="0" bIns="0" rtlCol="0"/>
          <a:lstStyle/>
          <a:p>
            <a:endParaRPr/>
          </a:p>
        </p:txBody>
      </p:sp>
      <p:sp>
        <p:nvSpPr>
          <p:cNvPr id="145" name="object 145"/>
          <p:cNvSpPr/>
          <p:nvPr/>
        </p:nvSpPr>
        <p:spPr>
          <a:xfrm>
            <a:off x="1675707" y="2274795"/>
            <a:ext cx="151823" cy="3657599"/>
          </a:xfrm>
          <a:custGeom>
            <a:avLst/>
            <a:gdLst/>
            <a:ahLst/>
            <a:cxnLst/>
            <a:rect l="l" t="t" r="r" b="b"/>
            <a:pathLst>
              <a:path w="167005" h="4145279">
                <a:moveTo>
                  <a:pt x="0" y="0"/>
                </a:moveTo>
                <a:lnTo>
                  <a:pt x="0" y="4145279"/>
                </a:lnTo>
                <a:lnTo>
                  <a:pt x="166878" y="4145279"/>
                </a:lnTo>
                <a:lnTo>
                  <a:pt x="166877" y="0"/>
                </a:lnTo>
                <a:lnTo>
                  <a:pt x="0" y="0"/>
                </a:lnTo>
                <a:close/>
              </a:path>
            </a:pathLst>
          </a:custGeom>
          <a:solidFill>
            <a:srgbClr val="008000"/>
          </a:solidFill>
        </p:spPr>
        <p:txBody>
          <a:bodyPr wrap="square" lIns="0" tIns="0" rIns="0" bIns="0" rtlCol="0"/>
          <a:lstStyle/>
          <a:p>
            <a:endParaRPr/>
          </a:p>
        </p:txBody>
      </p:sp>
      <p:sp>
        <p:nvSpPr>
          <p:cNvPr id="146" name="object 146"/>
          <p:cNvSpPr/>
          <p:nvPr/>
        </p:nvSpPr>
        <p:spPr>
          <a:xfrm>
            <a:off x="1675707" y="2274795"/>
            <a:ext cx="151245" cy="3657599"/>
          </a:xfrm>
          <a:custGeom>
            <a:avLst/>
            <a:gdLst/>
            <a:ahLst/>
            <a:cxnLst/>
            <a:rect l="l" t="t" r="r" b="b"/>
            <a:pathLst>
              <a:path w="166369" h="4145279">
                <a:moveTo>
                  <a:pt x="0" y="0"/>
                </a:moveTo>
                <a:lnTo>
                  <a:pt x="0" y="4145279"/>
                </a:lnTo>
                <a:lnTo>
                  <a:pt x="166116" y="4145279"/>
                </a:lnTo>
                <a:lnTo>
                  <a:pt x="166116" y="0"/>
                </a:lnTo>
                <a:lnTo>
                  <a:pt x="0" y="0"/>
                </a:lnTo>
                <a:close/>
              </a:path>
            </a:pathLst>
          </a:custGeom>
          <a:ln w="9525">
            <a:solidFill>
              <a:srgbClr val="000000"/>
            </a:solidFill>
          </a:ln>
        </p:spPr>
        <p:txBody>
          <a:bodyPr wrap="square" lIns="0" tIns="0" rIns="0" bIns="0" rtlCol="0"/>
          <a:lstStyle/>
          <a:p>
            <a:endParaRPr/>
          </a:p>
        </p:txBody>
      </p:sp>
      <p:sp>
        <p:nvSpPr>
          <p:cNvPr id="147" name="object 147"/>
          <p:cNvSpPr txBox="1"/>
          <p:nvPr/>
        </p:nvSpPr>
        <p:spPr>
          <a:xfrm>
            <a:off x="1603202" y="2088327"/>
            <a:ext cx="298450" cy="158003"/>
          </a:xfrm>
          <a:prstGeom prst="rect">
            <a:avLst/>
          </a:prstGeom>
        </p:spPr>
        <p:txBody>
          <a:bodyPr vert="horz" wrap="square" lIns="0" tIns="0" rIns="0" bIns="0" rtlCol="0">
            <a:spAutoFit/>
          </a:bodyPr>
          <a:lstStyle/>
          <a:p>
            <a:pPr marL="11397"/>
            <a:r>
              <a:rPr sz="1000" spc="-4" dirty="0">
                <a:latin typeface="Arial"/>
                <a:cs typeface="Arial"/>
              </a:rPr>
              <a:t>IF</a:t>
            </a:r>
            <a:r>
              <a:rPr sz="1000" spc="-13" dirty="0">
                <a:latin typeface="Arial"/>
                <a:cs typeface="Arial"/>
              </a:rPr>
              <a:t>/</a:t>
            </a:r>
            <a:r>
              <a:rPr sz="1000" spc="-4" dirty="0">
                <a:latin typeface="Arial"/>
                <a:cs typeface="Arial"/>
              </a:rPr>
              <a:t>ID</a:t>
            </a:r>
            <a:endParaRPr sz="1000">
              <a:latin typeface="Arial"/>
              <a:cs typeface="Arial"/>
            </a:endParaRPr>
          </a:p>
        </p:txBody>
      </p:sp>
      <p:sp>
        <p:nvSpPr>
          <p:cNvPr id="148" name="object 148"/>
          <p:cNvSpPr txBox="1"/>
          <p:nvPr/>
        </p:nvSpPr>
        <p:spPr>
          <a:xfrm>
            <a:off x="4042860" y="2088327"/>
            <a:ext cx="355600" cy="158003"/>
          </a:xfrm>
          <a:prstGeom prst="rect">
            <a:avLst/>
          </a:prstGeom>
        </p:spPr>
        <p:txBody>
          <a:bodyPr vert="horz" wrap="square" lIns="0" tIns="0" rIns="0" bIns="0" rtlCol="0">
            <a:spAutoFit/>
          </a:bodyPr>
          <a:lstStyle/>
          <a:p>
            <a:pPr marL="11397"/>
            <a:r>
              <a:rPr sz="1000" spc="-4" dirty="0">
                <a:latin typeface="Arial"/>
                <a:cs typeface="Arial"/>
              </a:rPr>
              <a:t>I</a:t>
            </a:r>
            <a:r>
              <a:rPr sz="1000" spc="-9" dirty="0">
                <a:latin typeface="Arial"/>
                <a:cs typeface="Arial"/>
              </a:rPr>
              <a:t>D</a:t>
            </a:r>
            <a:r>
              <a:rPr sz="1000" spc="-4" dirty="0">
                <a:latin typeface="Arial"/>
                <a:cs typeface="Arial"/>
              </a:rPr>
              <a:t>/EX</a:t>
            </a:r>
            <a:endParaRPr sz="1000">
              <a:latin typeface="Arial"/>
              <a:cs typeface="Arial"/>
            </a:endParaRPr>
          </a:p>
        </p:txBody>
      </p:sp>
      <p:sp>
        <p:nvSpPr>
          <p:cNvPr id="149" name="object 149"/>
          <p:cNvSpPr txBox="1"/>
          <p:nvPr/>
        </p:nvSpPr>
        <p:spPr>
          <a:xfrm>
            <a:off x="6022444" y="2088327"/>
            <a:ext cx="523586" cy="158003"/>
          </a:xfrm>
          <a:prstGeom prst="rect">
            <a:avLst/>
          </a:prstGeom>
        </p:spPr>
        <p:txBody>
          <a:bodyPr vert="horz" wrap="square" lIns="0" tIns="0" rIns="0" bIns="0" rtlCol="0">
            <a:spAutoFit/>
          </a:bodyPr>
          <a:lstStyle/>
          <a:p>
            <a:pPr marL="11397"/>
            <a:r>
              <a:rPr sz="1000" spc="-4" dirty="0">
                <a:latin typeface="Arial"/>
                <a:cs typeface="Arial"/>
              </a:rPr>
              <a:t>E</a:t>
            </a:r>
            <a:r>
              <a:rPr sz="1000" spc="-13" dirty="0">
                <a:latin typeface="Arial"/>
                <a:cs typeface="Arial"/>
              </a:rPr>
              <a:t>X</a:t>
            </a:r>
            <a:r>
              <a:rPr sz="1000" spc="-4" dirty="0">
                <a:latin typeface="Arial"/>
                <a:cs typeface="Arial"/>
              </a:rPr>
              <a:t>/MEM</a:t>
            </a:r>
            <a:endParaRPr sz="1000">
              <a:latin typeface="Arial"/>
              <a:cs typeface="Arial"/>
            </a:endParaRPr>
          </a:p>
        </p:txBody>
      </p:sp>
      <p:sp>
        <p:nvSpPr>
          <p:cNvPr id="150" name="object 150"/>
          <p:cNvSpPr txBox="1"/>
          <p:nvPr/>
        </p:nvSpPr>
        <p:spPr>
          <a:xfrm>
            <a:off x="7927466" y="2088327"/>
            <a:ext cx="558800" cy="158003"/>
          </a:xfrm>
          <a:prstGeom prst="rect">
            <a:avLst/>
          </a:prstGeom>
        </p:spPr>
        <p:txBody>
          <a:bodyPr vert="horz" wrap="square" lIns="0" tIns="0" rIns="0" bIns="0" rtlCol="0">
            <a:spAutoFit/>
          </a:bodyPr>
          <a:lstStyle/>
          <a:p>
            <a:pPr marL="11397"/>
            <a:r>
              <a:rPr sz="1000" spc="-9" dirty="0">
                <a:latin typeface="Arial"/>
                <a:cs typeface="Arial"/>
              </a:rPr>
              <a:t>M</a:t>
            </a:r>
            <a:r>
              <a:rPr sz="1000" spc="-4" dirty="0">
                <a:latin typeface="Arial"/>
                <a:cs typeface="Arial"/>
              </a:rPr>
              <a:t>E</a:t>
            </a:r>
            <a:r>
              <a:rPr sz="1000" spc="-9" dirty="0">
                <a:latin typeface="Arial"/>
                <a:cs typeface="Arial"/>
              </a:rPr>
              <a:t>M</a:t>
            </a:r>
            <a:r>
              <a:rPr sz="1000" spc="-4" dirty="0">
                <a:latin typeface="Arial"/>
                <a:cs typeface="Arial"/>
              </a:rPr>
              <a:t>/WB</a:t>
            </a:r>
            <a:endParaRPr sz="1000">
              <a:latin typeface="Arial"/>
              <a:cs typeface="Arial"/>
            </a:endParaRPr>
          </a:p>
        </p:txBody>
      </p:sp>
      <p:sp>
        <p:nvSpPr>
          <p:cNvPr id="151" name="object 151"/>
          <p:cNvSpPr/>
          <p:nvPr/>
        </p:nvSpPr>
        <p:spPr>
          <a:xfrm>
            <a:off x="1217815" y="1348964"/>
            <a:ext cx="228023" cy="75640"/>
          </a:xfrm>
          <a:custGeom>
            <a:avLst/>
            <a:gdLst/>
            <a:ahLst/>
            <a:cxnLst/>
            <a:rect l="l" t="t" r="r" b="b"/>
            <a:pathLst>
              <a:path w="250825" h="85725">
                <a:moveTo>
                  <a:pt x="57150" y="28193"/>
                </a:moveTo>
                <a:lnTo>
                  <a:pt x="57150" y="0"/>
                </a:lnTo>
                <a:lnTo>
                  <a:pt x="0" y="42671"/>
                </a:lnTo>
                <a:lnTo>
                  <a:pt x="43434" y="75102"/>
                </a:lnTo>
                <a:lnTo>
                  <a:pt x="43434" y="28193"/>
                </a:lnTo>
                <a:lnTo>
                  <a:pt x="57150" y="28193"/>
                </a:lnTo>
                <a:close/>
              </a:path>
              <a:path w="250825" h="85725">
                <a:moveTo>
                  <a:pt x="250697" y="57149"/>
                </a:moveTo>
                <a:lnTo>
                  <a:pt x="250697" y="28193"/>
                </a:lnTo>
                <a:lnTo>
                  <a:pt x="43434" y="28193"/>
                </a:lnTo>
                <a:lnTo>
                  <a:pt x="43434" y="57150"/>
                </a:lnTo>
                <a:lnTo>
                  <a:pt x="250697" y="57149"/>
                </a:lnTo>
                <a:close/>
              </a:path>
              <a:path w="250825" h="85725">
                <a:moveTo>
                  <a:pt x="57150" y="85343"/>
                </a:moveTo>
                <a:lnTo>
                  <a:pt x="57150" y="57150"/>
                </a:lnTo>
                <a:lnTo>
                  <a:pt x="43434" y="57150"/>
                </a:lnTo>
                <a:lnTo>
                  <a:pt x="43434" y="75102"/>
                </a:lnTo>
                <a:lnTo>
                  <a:pt x="57150" y="85343"/>
                </a:lnTo>
                <a:close/>
              </a:path>
            </a:pathLst>
          </a:custGeom>
          <a:solidFill>
            <a:srgbClr val="000000"/>
          </a:solidFill>
        </p:spPr>
        <p:txBody>
          <a:bodyPr wrap="square" lIns="0" tIns="0" rIns="0" bIns="0" rtlCol="0"/>
          <a:lstStyle/>
          <a:p>
            <a:endParaRPr/>
          </a:p>
        </p:txBody>
      </p:sp>
      <p:sp>
        <p:nvSpPr>
          <p:cNvPr id="152" name="object 152"/>
          <p:cNvSpPr/>
          <p:nvPr/>
        </p:nvSpPr>
        <p:spPr>
          <a:xfrm>
            <a:off x="1224048" y="1075988"/>
            <a:ext cx="5485245" cy="75640"/>
          </a:xfrm>
          <a:custGeom>
            <a:avLst/>
            <a:gdLst/>
            <a:ahLst/>
            <a:cxnLst/>
            <a:rect l="l" t="t" r="r" b="b"/>
            <a:pathLst>
              <a:path w="6033770" h="85725">
                <a:moveTo>
                  <a:pt x="57149" y="28194"/>
                </a:moveTo>
                <a:lnTo>
                  <a:pt x="57150" y="0"/>
                </a:lnTo>
                <a:lnTo>
                  <a:pt x="0" y="42672"/>
                </a:lnTo>
                <a:lnTo>
                  <a:pt x="42671" y="74533"/>
                </a:lnTo>
                <a:lnTo>
                  <a:pt x="42671" y="28194"/>
                </a:lnTo>
                <a:lnTo>
                  <a:pt x="57149" y="28194"/>
                </a:lnTo>
                <a:close/>
              </a:path>
              <a:path w="6033770" h="85725">
                <a:moveTo>
                  <a:pt x="6033516" y="57149"/>
                </a:moveTo>
                <a:lnTo>
                  <a:pt x="6033516" y="28193"/>
                </a:lnTo>
                <a:lnTo>
                  <a:pt x="42671" y="28194"/>
                </a:lnTo>
                <a:lnTo>
                  <a:pt x="42671" y="57150"/>
                </a:lnTo>
                <a:lnTo>
                  <a:pt x="6033516" y="57149"/>
                </a:lnTo>
                <a:close/>
              </a:path>
              <a:path w="6033770" h="85725">
                <a:moveTo>
                  <a:pt x="57150" y="85344"/>
                </a:moveTo>
                <a:lnTo>
                  <a:pt x="57149" y="57150"/>
                </a:lnTo>
                <a:lnTo>
                  <a:pt x="42671" y="57150"/>
                </a:lnTo>
                <a:lnTo>
                  <a:pt x="42671" y="74533"/>
                </a:lnTo>
                <a:lnTo>
                  <a:pt x="57150" y="85344"/>
                </a:lnTo>
                <a:close/>
              </a:path>
            </a:pathLst>
          </a:custGeom>
          <a:solidFill>
            <a:srgbClr val="000000"/>
          </a:solidFill>
        </p:spPr>
        <p:txBody>
          <a:bodyPr wrap="square" lIns="0" tIns="0" rIns="0" bIns="0" rtlCol="0"/>
          <a:lstStyle/>
          <a:p>
            <a:endParaRPr/>
          </a:p>
        </p:txBody>
      </p:sp>
      <p:sp>
        <p:nvSpPr>
          <p:cNvPr id="153" name="object 153"/>
          <p:cNvSpPr txBox="1"/>
          <p:nvPr/>
        </p:nvSpPr>
        <p:spPr>
          <a:xfrm>
            <a:off x="1058025" y="1036095"/>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154" name="object 154"/>
          <p:cNvSpPr txBox="1"/>
          <p:nvPr/>
        </p:nvSpPr>
        <p:spPr>
          <a:xfrm>
            <a:off x="1058025" y="1303714"/>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155" name="object 155"/>
          <p:cNvSpPr/>
          <p:nvPr/>
        </p:nvSpPr>
        <p:spPr>
          <a:xfrm>
            <a:off x="994063" y="983204"/>
            <a:ext cx="217055" cy="533960"/>
          </a:xfrm>
          <a:custGeom>
            <a:avLst/>
            <a:gdLst/>
            <a:ahLst/>
            <a:cxnLst/>
            <a:rect l="l" t="t" r="r" b="b"/>
            <a:pathLst>
              <a:path w="238759" h="605155">
                <a:moveTo>
                  <a:pt x="119634" y="0"/>
                </a:moveTo>
                <a:lnTo>
                  <a:pt x="72973" y="9358"/>
                </a:lnTo>
                <a:lnTo>
                  <a:pt x="34956" y="34861"/>
                </a:lnTo>
                <a:lnTo>
                  <a:pt x="9370" y="72651"/>
                </a:lnTo>
                <a:lnTo>
                  <a:pt x="0" y="118871"/>
                </a:lnTo>
                <a:lnTo>
                  <a:pt x="0" y="486155"/>
                </a:lnTo>
                <a:lnTo>
                  <a:pt x="9370" y="532376"/>
                </a:lnTo>
                <a:lnTo>
                  <a:pt x="34956" y="570166"/>
                </a:lnTo>
                <a:lnTo>
                  <a:pt x="72973" y="595669"/>
                </a:lnTo>
                <a:lnTo>
                  <a:pt x="119634" y="605027"/>
                </a:lnTo>
                <a:lnTo>
                  <a:pt x="165854" y="595669"/>
                </a:lnTo>
                <a:lnTo>
                  <a:pt x="203644" y="570166"/>
                </a:lnTo>
                <a:lnTo>
                  <a:pt x="229147" y="532376"/>
                </a:lnTo>
                <a:lnTo>
                  <a:pt x="238506" y="486155"/>
                </a:lnTo>
                <a:lnTo>
                  <a:pt x="238506" y="118871"/>
                </a:lnTo>
                <a:lnTo>
                  <a:pt x="229147" y="72651"/>
                </a:lnTo>
                <a:lnTo>
                  <a:pt x="203644" y="34861"/>
                </a:lnTo>
                <a:lnTo>
                  <a:pt x="165854" y="9358"/>
                </a:lnTo>
                <a:lnTo>
                  <a:pt x="119634" y="0"/>
                </a:lnTo>
                <a:close/>
              </a:path>
            </a:pathLst>
          </a:custGeom>
          <a:ln w="9525">
            <a:solidFill>
              <a:srgbClr val="000000"/>
            </a:solidFill>
          </a:ln>
        </p:spPr>
        <p:txBody>
          <a:bodyPr wrap="square" lIns="0" tIns="0" rIns="0" bIns="0" rtlCol="0"/>
          <a:lstStyle/>
          <a:p>
            <a:endParaRPr/>
          </a:p>
        </p:txBody>
      </p:sp>
      <p:sp>
        <p:nvSpPr>
          <p:cNvPr id="156" name="object 156"/>
          <p:cNvSpPr/>
          <p:nvPr/>
        </p:nvSpPr>
        <p:spPr>
          <a:xfrm>
            <a:off x="1106977" y="1528482"/>
            <a:ext cx="0" cy="152960"/>
          </a:xfrm>
          <a:custGeom>
            <a:avLst/>
            <a:gdLst/>
            <a:ahLst/>
            <a:cxnLst/>
            <a:rect l="l" t="t" r="r" b="b"/>
            <a:pathLst>
              <a:path h="173355">
                <a:moveTo>
                  <a:pt x="0" y="0"/>
                </a:moveTo>
                <a:lnTo>
                  <a:pt x="0" y="172974"/>
                </a:lnTo>
              </a:path>
            </a:pathLst>
          </a:custGeom>
          <a:ln w="9525">
            <a:solidFill>
              <a:srgbClr val="3333FF"/>
            </a:solidFill>
          </a:ln>
        </p:spPr>
        <p:txBody>
          <a:bodyPr wrap="square" lIns="0" tIns="0" rIns="0" bIns="0" rtlCol="0"/>
          <a:lstStyle/>
          <a:p>
            <a:endParaRPr/>
          </a:p>
        </p:txBody>
      </p:sp>
      <p:sp>
        <p:nvSpPr>
          <p:cNvPr id="157" name="object 157"/>
          <p:cNvSpPr txBox="1"/>
          <p:nvPr/>
        </p:nvSpPr>
        <p:spPr>
          <a:xfrm>
            <a:off x="911860" y="1711811"/>
            <a:ext cx="390814" cy="158003"/>
          </a:xfrm>
          <a:prstGeom prst="rect">
            <a:avLst/>
          </a:prstGeom>
        </p:spPr>
        <p:txBody>
          <a:bodyPr vert="horz" wrap="square" lIns="0" tIns="0" rIns="0" bIns="0" rtlCol="0">
            <a:spAutoFit/>
          </a:bodyPr>
          <a:lstStyle/>
          <a:p>
            <a:pPr marL="11397"/>
            <a:r>
              <a:rPr sz="1000" dirty="0">
                <a:solidFill>
                  <a:srgbClr val="3333FF"/>
                </a:solidFill>
                <a:latin typeface="Arial"/>
                <a:cs typeface="Arial"/>
              </a:rPr>
              <a:t>PC</a:t>
            </a:r>
            <a:r>
              <a:rPr sz="1000" spc="-9" dirty="0">
                <a:solidFill>
                  <a:srgbClr val="3333FF"/>
                </a:solidFill>
                <a:latin typeface="Arial"/>
                <a:cs typeface="Arial"/>
              </a:rPr>
              <a:t>Sr</a:t>
            </a:r>
            <a:r>
              <a:rPr sz="1000" spc="-4" dirty="0">
                <a:solidFill>
                  <a:srgbClr val="3333FF"/>
                </a:solidFill>
                <a:latin typeface="Arial"/>
                <a:cs typeface="Arial"/>
              </a:rPr>
              <a:t>c</a:t>
            </a:r>
            <a:endParaRPr sz="1000">
              <a:latin typeface="Arial"/>
              <a:cs typeface="Arial"/>
            </a:endParaRPr>
          </a:p>
        </p:txBody>
      </p:sp>
      <p:sp>
        <p:nvSpPr>
          <p:cNvPr id="158" name="object 158"/>
          <p:cNvSpPr/>
          <p:nvPr/>
        </p:nvSpPr>
        <p:spPr>
          <a:xfrm>
            <a:off x="455814" y="1113640"/>
            <a:ext cx="532823" cy="0"/>
          </a:xfrm>
          <a:custGeom>
            <a:avLst/>
            <a:gdLst/>
            <a:ahLst/>
            <a:cxnLst/>
            <a:rect l="l" t="t" r="r" b="b"/>
            <a:pathLst>
              <a:path w="586105">
                <a:moveTo>
                  <a:pt x="0" y="0"/>
                </a:moveTo>
                <a:lnTo>
                  <a:pt x="585978" y="0"/>
                </a:lnTo>
              </a:path>
            </a:pathLst>
          </a:custGeom>
          <a:ln w="28575">
            <a:solidFill>
              <a:srgbClr val="000000"/>
            </a:solidFill>
          </a:ln>
        </p:spPr>
        <p:txBody>
          <a:bodyPr wrap="square" lIns="0" tIns="0" rIns="0" bIns="0" rtlCol="0"/>
          <a:lstStyle/>
          <a:p>
            <a:endParaRPr/>
          </a:p>
        </p:txBody>
      </p:sp>
      <p:sp>
        <p:nvSpPr>
          <p:cNvPr id="159" name="object 159"/>
          <p:cNvSpPr/>
          <p:nvPr/>
        </p:nvSpPr>
        <p:spPr>
          <a:xfrm>
            <a:off x="417021" y="1102211"/>
            <a:ext cx="78509" cy="1401296"/>
          </a:xfrm>
          <a:custGeom>
            <a:avLst/>
            <a:gdLst/>
            <a:ahLst/>
            <a:cxnLst/>
            <a:rect l="l" t="t" r="r" b="b"/>
            <a:pathLst>
              <a:path w="86359" h="1588135">
                <a:moveTo>
                  <a:pt x="86106" y="1530858"/>
                </a:moveTo>
                <a:lnTo>
                  <a:pt x="0" y="1530858"/>
                </a:lnTo>
                <a:lnTo>
                  <a:pt x="28956" y="1569638"/>
                </a:lnTo>
                <a:lnTo>
                  <a:pt x="28956" y="1544574"/>
                </a:lnTo>
                <a:lnTo>
                  <a:pt x="57150" y="1544574"/>
                </a:lnTo>
                <a:lnTo>
                  <a:pt x="57150" y="1568958"/>
                </a:lnTo>
                <a:lnTo>
                  <a:pt x="86106" y="1530858"/>
                </a:lnTo>
                <a:close/>
              </a:path>
              <a:path w="86359" h="1588135">
                <a:moveTo>
                  <a:pt x="57150" y="1530858"/>
                </a:moveTo>
                <a:lnTo>
                  <a:pt x="57149" y="0"/>
                </a:lnTo>
                <a:lnTo>
                  <a:pt x="28955" y="0"/>
                </a:lnTo>
                <a:lnTo>
                  <a:pt x="28956" y="1530858"/>
                </a:lnTo>
                <a:lnTo>
                  <a:pt x="57150" y="1530858"/>
                </a:lnTo>
                <a:close/>
              </a:path>
              <a:path w="86359" h="1588135">
                <a:moveTo>
                  <a:pt x="57150" y="1568958"/>
                </a:moveTo>
                <a:lnTo>
                  <a:pt x="57150" y="1544574"/>
                </a:lnTo>
                <a:lnTo>
                  <a:pt x="28956" y="1544574"/>
                </a:lnTo>
                <a:lnTo>
                  <a:pt x="28956" y="1569638"/>
                </a:lnTo>
                <a:lnTo>
                  <a:pt x="42671" y="1588008"/>
                </a:lnTo>
                <a:lnTo>
                  <a:pt x="57150" y="1568958"/>
                </a:lnTo>
                <a:close/>
              </a:path>
            </a:pathLst>
          </a:custGeom>
          <a:solidFill>
            <a:srgbClr val="000000"/>
          </a:solidFill>
        </p:spPr>
        <p:txBody>
          <a:bodyPr wrap="square" lIns="0" tIns="0" rIns="0" bIns="0" rtlCol="0"/>
          <a:lstStyle/>
          <a:p>
            <a:endParaRPr/>
          </a:p>
        </p:txBody>
      </p:sp>
      <p:sp>
        <p:nvSpPr>
          <p:cNvPr id="160" name="object 160"/>
          <p:cNvSpPr/>
          <p:nvPr/>
        </p:nvSpPr>
        <p:spPr>
          <a:xfrm>
            <a:off x="1445722" y="1375186"/>
            <a:ext cx="0" cy="1128432"/>
          </a:xfrm>
          <a:custGeom>
            <a:avLst/>
            <a:gdLst/>
            <a:ahLst/>
            <a:cxnLst/>
            <a:rect l="l" t="t" r="r" b="b"/>
            <a:pathLst>
              <a:path h="1278889">
                <a:moveTo>
                  <a:pt x="0" y="1278636"/>
                </a:moveTo>
                <a:lnTo>
                  <a:pt x="0" y="0"/>
                </a:lnTo>
              </a:path>
            </a:pathLst>
          </a:custGeom>
          <a:ln w="28575">
            <a:solidFill>
              <a:srgbClr val="000000"/>
            </a:solidFill>
          </a:ln>
        </p:spPr>
        <p:txBody>
          <a:bodyPr wrap="square" lIns="0" tIns="0" rIns="0" bIns="0" rtlCol="0"/>
          <a:lstStyle/>
          <a:p>
            <a:endParaRPr/>
          </a:p>
        </p:txBody>
      </p:sp>
      <p:sp>
        <p:nvSpPr>
          <p:cNvPr id="161" name="object 161"/>
          <p:cNvSpPr/>
          <p:nvPr/>
        </p:nvSpPr>
        <p:spPr>
          <a:xfrm>
            <a:off x="6703521" y="1108262"/>
            <a:ext cx="0" cy="1623172"/>
          </a:xfrm>
          <a:custGeom>
            <a:avLst/>
            <a:gdLst/>
            <a:ahLst/>
            <a:cxnLst/>
            <a:rect l="l" t="t" r="r" b="b"/>
            <a:pathLst>
              <a:path h="1839595">
                <a:moveTo>
                  <a:pt x="0" y="1839468"/>
                </a:moveTo>
                <a:lnTo>
                  <a:pt x="0" y="0"/>
                </a:lnTo>
              </a:path>
            </a:pathLst>
          </a:custGeom>
          <a:ln w="28575">
            <a:solidFill>
              <a:srgbClr val="000000"/>
            </a:solidFill>
          </a:ln>
        </p:spPr>
        <p:txBody>
          <a:bodyPr wrap="square" lIns="0" tIns="0" rIns="0" bIns="0" rtlCol="0"/>
          <a:lstStyle/>
          <a:p>
            <a:endParaRPr/>
          </a:p>
        </p:txBody>
      </p:sp>
      <p:sp>
        <p:nvSpPr>
          <p:cNvPr id="162" name="object 162"/>
          <p:cNvSpPr txBox="1"/>
          <p:nvPr/>
        </p:nvSpPr>
        <p:spPr>
          <a:xfrm>
            <a:off x="302721" y="2503393"/>
            <a:ext cx="297873" cy="417680"/>
          </a:xfrm>
          <a:prstGeom prst="rect">
            <a:avLst/>
          </a:prstGeom>
          <a:ln w="28575" cmpd="sng">
            <a:solidFill>
              <a:srgbClr val="008000"/>
            </a:solidFill>
          </a:ln>
        </p:spPr>
        <p:txBody>
          <a:bodyPr vert="horz" wrap="square" lIns="0" tIns="108841" rIns="0" bIns="0" rtlCol="0">
            <a:spAutoFit/>
          </a:bodyPr>
          <a:lstStyle/>
          <a:p>
            <a:pPr marL="95165" marR="92316" indent="-570" algn="ctr">
              <a:spcBef>
                <a:spcPts val="857"/>
              </a:spcBef>
            </a:pPr>
            <a:r>
              <a:rPr sz="1000" b="1" spc="-4" dirty="0">
                <a:latin typeface="Arial"/>
                <a:cs typeface="Arial"/>
              </a:rPr>
              <a:t>P  C</a:t>
            </a:r>
            <a:endParaRPr sz="1000" dirty="0">
              <a:latin typeface="Arial"/>
              <a:cs typeface="Arial"/>
            </a:endParaRPr>
          </a:p>
        </p:txBody>
      </p:sp>
      <p:sp>
        <p:nvSpPr>
          <p:cNvPr id="163" name="Date Placeholder 162"/>
          <p:cNvSpPr>
            <a:spLocks noGrp="1"/>
          </p:cNvSpPr>
          <p:nvPr>
            <p:ph type="dt" sz="half" idx="10"/>
          </p:nvPr>
        </p:nvSpPr>
        <p:spPr/>
        <p:txBody>
          <a:bodyPr/>
          <a:lstStyle/>
          <a:p>
            <a:r>
              <a:rPr lang="en-US" smtClean="0"/>
              <a:t>© 2017 by George B. Adams III</a:t>
            </a:r>
            <a:endParaRPr lang="en-US"/>
          </a:p>
        </p:txBody>
      </p:sp>
      <p:sp>
        <p:nvSpPr>
          <p:cNvPr id="164" name="Slide Number Placeholder 163"/>
          <p:cNvSpPr>
            <a:spLocks noGrp="1"/>
          </p:cNvSpPr>
          <p:nvPr>
            <p:ph type="sldNum" sz="quarter" idx="12"/>
          </p:nvPr>
        </p:nvSpPr>
        <p:spPr/>
        <p:txBody>
          <a:bodyPr/>
          <a:lstStyle/>
          <a:p>
            <a:fld id="{BA0F5024-359D-6B46-98D1-05D86B9A129A}" type="slidenum">
              <a:rPr lang="en-US" smtClean="0"/>
              <a:pPr/>
              <a:t>32</a:t>
            </a:fld>
            <a:endParaRPr lang="en-US"/>
          </a:p>
        </p:txBody>
      </p:sp>
      <p:sp>
        <p:nvSpPr>
          <p:cNvPr id="165" name="Title 164"/>
          <p:cNvSpPr>
            <a:spLocks noGrp="1"/>
          </p:cNvSpPr>
          <p:nvPr>
            <p:ph type="title"/>
          </p:nvPr>
        </p:nvSpPr>
        <p:spPr/>
        <p:txBody>
          <a:bodyPr/>
          <a:lstStyle/>
          <a:p>
            <a:r>
              <a:rPr lang="en-US" spc="-4" dirty="0"/>
              <a:t>Pipelined</a:t>
            </a:r>
            <a:r>
              <a:rPr lang="en-US" spc="-27" dirty="0"/>
              <a:t> </a:t>
            </a:r>
            <a:r>
              <a:rPr lang="en-US" spc="-4" dirty="0" err="1"/>
              <a:t>datapath</a:t>
            </a:r>
            <a:endParaRPr lang="en-US" dirty="0"/>
          </a:p>
        </p:txBody>
      </p:sp>
    </p:spTree>
    <p:extLst>
      <p:ext uri="{BB962C8B-B14F-4D97-AF65-F5344CB8AC3E}">
        <p14:creationId xmlns:p14="http://schemas.microsoft.com/office/powerpoint/2010/main" val="110372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Propagating values through the pipeline</a:t>
            </a:r>
            <a:endParaRPr lang="en-US" sz="3600" dirty="0"/>
          </a:p>
        </p:txBody>
      </p:sp>
      <p:sp>
        <p:nvSpPr>
          <p:cNvPr id="7" name="object 3"/>
          <p:cNvSpPr txBox="1">
            <a:spLocks noGrp="1"/>
          </p:cNvSpPr>
          <p:nvPr>
            <p:ph idx="1"/>
          </p:nvPr>
        </p:nvSpPr>
        <p:spPr>
          <a:xfrm>
            <a:off x="457200" y="1600200"/>
            <a:ext cx="8229600" cy="3949286"/>
          </a:xfrm>
          <a:prstGeom prst="rect">
            <a:avLst/>
          </a:prstGeom>
        </p:spPr>
        <p:txBody>
          <a:bodyPr vert="horz" wrap="square" lIns="0" tIns="0" rIns="0" bIns="0" rtlCol="0">
            <a:spAutoFit/>
          </a:bodyPr>
          <a:lstStyle/>
          <a:p>
            <a:pPr marL="354965" marR="5080" indent="-342265">
              <a:lnSpc>
                <a:spcPct val="100000"/>
              </a:lnSpc>
              <a:buFont typeface="Microsoft Sans Serif"/>
              <a:buChar char="▪"/>
              <a:tabLst>
                <a:tab pos="355600" algn="l"/>
              </a:tabLst>
            </a:pPr>
            <a:r>
              <a:rPr lang="en-US" sz="2400" spc="-10" dirty="0" smtClean="0">
                <a:latin typeface="Trebuchet MS"/>
                <a:cs typeface="Trebuchet MS"/>
              </a:rPr>
              <a:t>Information</a:t>
            </a:r>
            <a:r>
              <a:rPr sz="2400" spc="-10" dirty="0" smtClean="0">
                <a:latin typeface="Trebuchet MS"/>
                <a:cs typeface="Trebuchet MS"/>
              </a:rPr>
              <a:t> </a:t>
            </a:r>
            <a:r>
              <a:rPr sz="2400" spc="-10" dirty="0">
                <a:latin typeface="Trebuchet MS"/>
                <a:cs typeface="Trebuchet MS"/>
              </a:rPr>
              <a:t>required </a:t>
            </a:r>
            <a:r>
              <a:rPr sz="2400" spc="-5" dirty="0">
                <a:latin typeface="Trebuchet MS"/>
                <a:cs typeface="Trebuchet MS"/>
              </a:rPr>
              <a:t>in </a:t>
            </a:r>
            <a:r>
              <a:rPr sz="2400" spc="-10" dirty="0">
                <a:latin typeface="Trebuchet MS"/>
                <a:cs typeface="Trebuchet MS"/>
              </a:rPr>
              <a:t>later </a:t>
            </a:r>
            <a:r>
              <a:rPr sz="2400" spc="-5" dirty="0">
                <a:latin typeface="Trebuchet MS"/>
                <a:cs typeface="Trebuchet MS"/>
              </a:rPr>
              <a:t>stages </a:t>
            </a:r>
            <a:r>
              <a:rPr sz="2400" spc="-10" dirty="0">
                <a:latin typeface="Trebuchet MS"/>
                <a:cs typeface="Trebuchet MS"/>
              </a:rPr>
              <a:t>must </a:t>
            </a:r>
            <a:r>
              <a:rPr sz="2400" spc="-5" dirty="0">
                <a:latin typeface="Trebuchet MS"/>
                <a:cs typeface="Trebuchet MS"/>
              </a:rPr>
              <a:t>be </a:t>
            </a:r>
            <a:r>
              <a:rPr sz="2400" spc="-10" dirty="0">
                <a:latin typeface="Trebuchet MS"/>
                <a:cs typeface="Trebuchet MS"/>
              </a:rPr>
              <a:t>propagated through </a:t>
            </a:r>
            <a:r>
              <a:rPr sz="2400" spc="-10" dirty="0" smtClean="0">
                <a:latin typeface="Trebuchet MS"/>
                <a:cs typeface="Trebuchet MS"/>
              </a:rPr>
              <a:t>the </a:t>
            </a:r>
            <a:r>
              <a:rPr sz="2400" spc="-5" dirty="0">
                <a:latin typeface="Trebuchet MS"/>
                <a:cs typeface="Trebuchet MS"/>
              </a:rPr>
              <a:t>pipeline</a:t>
            </a:r>
            <a:r>
              <a:rPr sz="2400" spc="-40" dirty="0">
                <a:latin typeface="Trebuchet MS"/>
                <a:cs typeface="Trebuchet MS"/>
              </a:rPr>
              <a:t> </a:t>
            </a:r>
            <a:r>
              <a:rPr lang="en-US" sz="2400" spc="-40" dirty="0" smtClean="0">
                <a:latin typeface="Trebuchet MS"/>
                <a:cs typeface="Trebuchet MS"/>
              </a:rPr>
              <a:t>via the interface </a:t>
            </a:r>
            <a:r>
              <a:rPr sz="2400" spc="-5" dirty="0" smtClean="0">
                <a:latin typeface="Trebuchet MS"/>
                <a:cs typeface="Trebuchet MS"/>
              </a:rPr>
              <a:t>registers</a:t>
            </a:r>
            <a:endParaRPr lang="en-US" sz="2400" spc="-5" dirty="0" smtClean="0">
              <a:latin typeface="Trebuchet MS"/>
              <a:cs typeface="Trebuchet MS"/>
            </a:endParaRPr>
          </a:p>
          <a:p>
            <a:pPr marL="354965" marR="5080" indent="-342265">
              <a:lnSpc>
                <a:spcPct val="100000"/>
              </a:lnSpc>
              <a:buFont typeface="Microsoft Sans Serif"/>
              <a:buChar char="▪"/>
              <a:tabLst>
                <a:tab pos="355600" algn="l"/>
              </a:tabLst>
            </a:pPr>
            <a:endParaRPr sz="2400" dirty="0">
              <a:latin typeface="Trebuchet MS"/>
              <a:cs typeface="Trebuchet MS"/>
            </a:endParaRPr>
          </a:p>
          <a:p>
            <a:pPr marL="354965" indent="-342265">
              <a:lnSpc>
                <a:spcPct val="100000"/>
              </a:lnSpc>
              <a:spcBef>
                <a:spcPts val="475"/>
              </a:spcBef>
              <a:buFont typeface="Microsoft Sans Serif"/>
              <a:buChar char="▪"/>
              <a:tabLst>
                <a:tab pos="355600" algn="l"/>
              </a:tabLst>
            </a:pPr>
            <a:r>
              <a:rPr lang="en-US" sz="2400" spc="-10" dirty="0" smtClean="0">
                <a:latin typeface="Trebuchet MS"/>
                <a:cs typeface="Trebuchet MS"/>
              </a:rPr>
              <a:t>Consider the destination</a:t>
            </a:r>
            <a:r>
              <a:rPr sz="2400" spc="90" dirty="0" smtClean="0">
                <a:latin typeface="Trebuchet MS"/>
                <a:cs typeface="Trebuchet MS"/>
              </a:rPr>
              <a:t> </a:t>
            </a:r>
            <a:r>
              <a:rPr sz="2400" spc="-5" dirty="0" smtClean="0">
                <a:latin typeface="Trebuchet MS"/>
                <a:cs typeface="Trebuchet MS"/>
              </a:rPr>
              <a:t>register</a:t>
            </a:r>
            <a:r>
              <a:rPr lang="en-US" sz="2400" spc="-5" dirty="0" smtClean="0">
                <a:latin typeface="Trebuchet MS"/>
                <a:cs typeface="Trebuchet MS"/>
              </a:rPr>
              <a:t> field in the instruction</a:t>
            </a:r>
            <a:endParaRPr sz="2400" dirty="0">
              <a:latin typeface="Trebuchet MS"/>
              <a:cs typeface="Trebuchet MS"/>
            </a:endParaRPr>
          </a:p>
          <a:p>
            <a:pPr marL="810895" marR="43815" lvl="1" indent="-340995">
              <a:lnSpc>
                <a:spcPct val="100000"/>
              </a:lnSpc>
              <a:spcBef>
                <a:spcPts val="470"/>
              </a:spcBef>
              <a:buChar char="—"/>
              <a:tabLst>
                <a:tab pos="811530" algn="l"/>
              </a:tabLst>
            </a:pPr>
            <a:r>
              <a:rPr sz="2400" spc="-5" dirty="0">
                <a:latin typeface="Trebuchet MS"/>
                <a:cs typeface="Trebuchet MS"/>
              </a:rPr>
              <a:t>The rd field of </a:t>
            </a:r>
            <a:r>
              <a:rPr sz="2400" spc="-10" dirty="0">
                <a:latin typeface="Trebuchet MS"/>
                <a:cs typeface="Trebuchet MS"/>
              </a:rPr>
              <a:t>the instruction </a:t>
            </a:r>
            <a:r>
              <a:rPr sz="2400" spc="-5" dirty="0">
                <a:latin typeface="Trebuchet MS"/>
                <a:cs typeface="Trebuchet MS"/>
              </a:rPr>
              <a:t>word, retrieved in </a:t>
            </a:r>
            <a:r>
              <a:rPr sz="2400" spc="-10" dirty="0">
                <a:latin typeface="Trebuchet MS"/>
                <a:cs typeface="Trebuchet MS"/>
              </a:rPr>
              <a:t>the </a:t>
            </a:r>
            <a:r>
              <a:rPr sz="2400" spc="-5" dirty="0">
                <a:latin typeface="Trebuchet MS"/>
                <a:cs typeface="Trebuchet MS"/>
              </a:rPr>
              <a:t>first stage </a:t>
            </a:r>
            <a:r>
              <a:rPr sz="2400" spc="-10" dirty="0">
                <a:latin typeface="Trebuchet MS"/>
                <a:cs typeface="Trebuchet MS"/>
              </a:rPr>
              <a:t>(IF),  determines the destination </a:t>
            </a:r>
            <a:r>
              <a:rPr sz="2400" spc="-10" dirty="0" smtClean="0">
                <a:latin typeface="Trebuchet MS"/>
                <a:cs typeface="Trebuchet MS"/>
              </a:rPr>
              <a:t>register</a:t>
            </a:r>
            <a:r>
              <a:rPr lang="en-US" sz="2400" spc="-10" dirty="0" smtClean="0">
                <a:latin typeface="Trebuchet MS"/>
                <a:cs typeface="Trebuchet MS"/>
              </a:rPr>
              <a:t>,</a:t>
            </a:r>
            <a:r>
              <a:rPr sz="2400" spc="-10" dirty="0" smtClean="0">
                <a:latin typeface="Trebuchet MS"/>
                <a:cs typeface="Trebuchet MS"/>
              </a:rPr>
              <a:t> </a:t>
            </a:r>
            <a:r>
              <a:rPr lang="en-US" sz="2400" spc="-10" dirty="0" smtClean="0">
                <a:latin typeface="Trebuchet MS"/>
                <a:cs typeface="Trebuchet MS"/>
              </a:rPr>
              <a:t>b</a:t>
            </a:r>
            <a:r>
              <a:rPr sz="2400" spc="-5" dirty="0" smtClean="0">
                <a:latin typeface="Trebuchet MS"/>
                <a:cs typeface="Trebuchet MS"/>
              </a:rPr>
              <a:t>ut </a:t>
            </a:r>
            <a:r>
              <a:rPr sz="2400" spc="-10" dirty="0">
                <a:latin typeface="Trebuchet MS"/>
                <a:cs typeface="Trebuchet MS"/>
              </a:rPr>
              <a:t>that register </a:t>
            </a:r>
            <a:r>
              <a:rPr sz="2400" spc="-10" dirty="0" smtClean="0">
                <a:latin typeface="Trebuchet MS"/>
                <a:cs typeface="Trebuchet MS"/>
              </a:rPr>
              <a:t>is</a:t>
            </a:r>
            <a:r>
              <a:rPr lang="en-US" sz="2400" spc="-10" dirty="0" smtClean="0">
                <a:latin typeface="Trebuchet MS"/>
                <a:cs typeface="Trebuchet MS"/>
              </a:rPr>
              <a:t> written in the last </a:t>
            </a:r>
            <a:r>
              <a:rPr sz="2400" spc="-5" dirty="0" smtClean="0">
                <a:latin typeface="Trebuchet MS"/>
                <a:cs typeface="Trebuchet MS"/>
              </a:rPr>
              <a:t>stage</a:t>
            </a:r>
            <a:r>
              <a:rPr sz="2400" spc="5" dirty="0" smtClean="0">
                <a:latin typeface="Trebuchet MS"/>
                <a:cs typeface="Trebuchet MS"/>
              </a:rPr>
              <a:t> </a:t>
            </a:r>
            <a:r>
              <a:rPr sz="2400" spc="-5" dirty="0">
                <a:latin typeface="Trebuchet MS"/>
                <a:cs typeface="Trebuchet MS"/>
              </a:rPr>
              <a:t>(WB</a:t>
            </a:r>
            <a:r>
              <a:rPr sz="2400" spc="-5" dirty="0" smtClean="0">
                <a:latin typeface="Trebuchet MS"/>
                <a:cs typeface="Trebuchet MS"/>
              </a:rPr>
              <a:t>)</a:t>
            </a:r>
            <a:endParaRPr sz="2400" dirty="0">
              <a:latin typeface="Trebuchet MS"/>
              <a:cs typeface="Trebuchet MS"/>
            </a:endParaRPr>
          </a:p>
          <a:p>
            <a:pPr marL="810895" marR="77470" lvl="1" indent="-340995">
              <a:lnSpc>
                <a:spcPct val="100000"/>
              </a:lnSpc>
              <a:spcBef>
                <a:spcPts val="475"/>
              </a:spcBef>
              <a:buChar char="—"/>
              <a:tabLst>
                <a:tab pos="811530" algn="l"/>
              </a:tabLst>
            </a:pPr>
            <a:r>
              <a:rPr sz="2400" spc="-5" dirty="0">
                <a:latin typeface="Trebuchet MS"/>
                <a:cs typeface="Trebuchet MS"/>
              </a:rPr>
              <a:t>Thus</a:t>
            </a:r>
            <a:r>
              <a:rPr sz="2400" spc="-5" dirty="0" smtClean="0">
                <a:latin typeface="Trebuchet MS"/>
                <a:cs typeface="Trebuchet MS"/>
              </a:rPr>
              <a:t>, </a:t>
            </a:r>
            <a:r>
              <a:rPr sz="2400" b="1" spc="-10" dirty="0" smtClean="0">
                <a:solidFill>
                  <a:srgbClr val="FF0000"/>
                </a:solidFill>
                <a:latin typeface="Trebuchet MS"/>
                <a:cs typeface="Trebuchet MS"/>
              </a:rPr>
              <a:t>rd</a:t>
            </a:r>
            <a:r>
              <a:rPr lang="en-US" sz="2400" spc="-5" dirty="0" smtClean="0">
                <a:latin typeface="Trebuchet MS"/>
                <a:cs typeface="Trebuchet MS"/>
              </a:rPr>
              <a:t> f</a:t>
            </a:r>
            <a:r>
              <a:rPr sz="2400" spc="-5" dirty="0" smtClean="0">
                <a:latin typeface="Trebuchet MS"/>
                <a:cs typeface="Trebuchet MS"/>
              </a:rPr>
              <a:t>ield </a:t>
            </a:r>
            <a:r>
              <a:rPr sz="2400" spc="-5" dirty="0">
                <a:latin typeface="Trebuchet MS"/>
                <a:cs typeface="Trebuchet MS"/>
              </a:rPr>
              <a:t>must </a:t>
            </a:r>
            <a:r>
              <a:rPr sz="2400" spc="-5" dirty="0" smtClean="0">
                <a:latin typeface="Trebuchet MS"/>
                <a:cs typeface="Trebuchet MS"/>
              </a:rPr>
              <a:t>pass </a:t>
            </a:r>
            <a:r>
              <a:rPr sz="2400" spc="-5" dirty="0">
                <a:latin typeface="Trebuchet MS"/>
                <a:cs typeface="Trebuchet MS"/>
              </a:rPr>
              <a:t>through </a:t>
            </a:r>
            <a:r>
              <a:rPr sz="2400" spc="-5" dirty="0" smtClean="0">
                <a:latin typeface="Trebuchet MS"/>
                <a:cs typeface="Trebuchet MS"/>
              </a:rPr>
              <a:t>all</a:t>
            </a:r>
            <a:r>
              <a:rPr lang="en-US" sz="2400" spc="-5" dirty="0" smtClean="0">
                <a:latin typeface="Trebuchet MS"/>
                <a:cs typeface="Trebuchet MS"/>
              </a:rPr>
              <a:t> </a:t>
            </a:r>
            <a:r>
              <a:rPr sz="2400" spc="-10" dirty="0" smtClean="0">
                <a:latin typeface="Trebuchet MS"/>
                <a:cs typeface="Trebuchet MS"/>
              </a:rPr>
              <a:t>pipeline </a:t>
            </a:r>
            <a:r>
              <a:rPr sz="2400" spc="-10" dirty="0">
                <a:latin typeface="Trebuchet MS"/>
                <a:cs typeface="Trebuchet MS"/>
              </a:rPr>
              <a:t>stages,  </a:t>
            </a:r>
            <a:r>
              <a:rPr sz="2400" spc="-5" dirty="0" smtClean="0">
                <a:latin typeface="Trebuchet MS"/>
                <a:cs typeface="Trebuchet MS"/>
              </a:rPr>
              <a:t>shown </a:t>
            </a:r>
            <a:r>
              <a:rPr sz="2400" spc="-5" dirty="0">
                <a:latin typeface="Trebuchet MS"/>
                <a:cs typeface="Trebuchet MS"/>
              </a:rPr>
              <a:t>in </a:t>
            </a:r>
            <a:r>
              <a:rPr sz="2400" spc="-5" dirty="0" smtClean="0">
                <a:latin typeface="Trebuchet MS"/>
                <a:cs typeface="Trebuchet MS"/>
              </a:rPr>
              <a:t>red</a:t>
            </a:r>
            <a:r>
              <a:rPr lang="en-US" sz="2400" spc="-5" dirty="0" smtClean="0">
                <a:latin typeface="Trebuchet MS"/>
                <a:cs typeface="Trebuchet MS"/>
              </a:rPr>
              <a:t> on next slide, so register file can be properly addressed at the time to write to rd</a:t>
            </a:r>
            <a:endParaRPr sz="2400" dirty="0">
              <a:latin typeface="Trebuchet MS"/>
              <a:cs typeface="Trebuchet MS"/>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33</a:t>
            </a:fld>
            <a:endParaRPr lang="en-US"/>
          </a:p>
        </p:txBody>
      </p:sp>
    </p:spTree>
    <p:extLst>
      <p:ext uri="{BB962C8B-B14F-4D97-AF65-F5344CB8AC3E}">
        <p14:creationId xmlns:p14="http://schemas.microsoft.com/office/powerpoint/2010/main" val="41977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dissolve">
                                      <p:cBhvr>
                                        <p:cTn id="15" dur="500"/>
                                        <p:tgtEl>
                                          <p:spTgt spid="7">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dissolve">
                                      <p:cBhvr>
                                        <p:cTn id="1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27958" y="2465069"/>
            <a:ext cx="348095" cy="76200"/>
          </a:xfrm>
          <a:custGeom>
            <a:avLst/>
            <a:gdLst/>
            <a:ahLst/>
            <a:cxnLst/>
            <a:rect l="l" t="t" r="r" b="b"/>
            <a:pathLst>
              <a:path w="382905" h="86360">
                <a:moveTo>
                  <a:pt x="339089" y="57149"/>
                </a:moveTo>
                <a:lnTo>
                  <a:pt x="339089" y="28955"/>
                </a:lnTo>
                <a:lnTo>
                  <a:pt x="0" y="28955"/>
                </a:lnTo>
                <a:lnTo>
                  <a:pt x="0" y="57149"/>
                </a:lnTo>
                <a:lnTo>
                  <a:pt x="339089" y="57149"/>
                </a:lnTo>
                <a:close/>
              </a:path>
              <a:path w="382905" h="86360">
                <a:moveTo>
                  <a:pt x="382523" y="43433"/>
                </a:moveTo>
                <a:lnTo>
                  <a:pt x="325373" y="0"/>
                </a:lnTo>
                <a:lnTo>
                  <a:pt x="325373" y="28955"/>
                </a:lnTo>
                <a:lnTo>
                  <a:pt x="339089" y="28955"/>
                </a:lnTo>
                <a:lnTo>
                  <a:pt x="339089" y="75864"/>
                </a:lnTo>
                <a:lnTo>
                  <a:pt x="382523" y="43433"/>
                </a:lnTo>
                <a:close/>
              </a:path>
              <a:path w="382905" h="86360">
                <a:moveTo>
                  <a:pt x="339089" y="75864"/>
                </a:moveTo>
                <a:lnTo>
                  <a:pt x="339089" y="57149"/>
                </a:lnTo>
                <a:lnTo>
                  <a:pt x="325373" y="57149"/>
                </a:lnTo>
                <a:lnTo>
                  <a:pt x="325373" y="86105"/>
                </a:lnTo>
                <a:lnTo>
                  <a:pt x="339089" y="75864"/>
                </a:lnTo>
                <a:close/>
              </a:path>
            </a:pathLst>
          </a:custGeom>
          <a:solidFill>
            <a:srgbClr val="000000"/>
          </a:solidFill>
        </p:spPr>
        <p:txBody>
          <a:bodyPr wrap="square" lIns="0" tIns="0" rIns="0" bIns="0" rtlCol="0"/>
          <a:lstStyle/>
          <a:p>
            <a:endParaRPr/>
          </a:p>
        </p:txBody>
      </p:sp>
      <p:sp>
        <p:nvSpPr>
          <p:cNvPr id="6" name="object 6"/>
          <p:cNvSpPr txBox="1"/>
          <p:nvPr/>
        </p:nvSpPr>
        <p:spPr>
          <a:xfrm>
            <a:off x="226522" y="3570417"/>
            <a:ext cx="1252682" cy="996764"/>
          </a:xfrm>
          <a:prstGeom prst="rect">
            <a:avLst/>
          </a:prstGeom>
          <a:ln w="9525">
            <a:solidFill>
              <a:srgbClr val="000000"/>
            </a:solidFill>
          </a:ln>
        </p:spPr>
        <p:txBody>
          <a:bodyPr vert="horz" wrap="square" lIns="0" tIns="38180" rIns="0" bIns="0" rtlCol="0">
            <a:spAutoFit/>
          </a:bodyPr>
          <a:lstStyle/>
          <a:p>
            <a:pPr marL="86617" marR="72941" indent="-1140" algn="ctr">
              <a:spcBef>
                <a:spcPts val="301"/>
              </a:spcBef>
              <a:tabLst>
                <a:tab pos="569279" algn="l"/>
                <a:tab pos="827420" algn="l"/>
              </a:tabLst>
            </a:pPr>
            <a:r>
              <a:rPr sz="1000" spc="-4" dirty="0">
                <a:latin typeface="Arial"/>
                <a:cs typeface="Arial"/>
              </a:rPr>
              <a:t>R</a:t>
            </a:r>
            <a:r>
              <a:rPr sz="1000" dirty="0">
                <a:latin typeface="Arial"/>
                <a:cs typeface="Arial"/>
              </a:rPr>
              <a:t>e</a:t>
            </a:r>
            <a:r>
              <a:rPr sz="1000" spc="-4" dirty="0">
                <a:latin typeface="Arial"/>
                <a:cs typeface="Arial"/>
              </a:rPr>
              <a:t>ad</a:t>
            </a:r>
            <a:r>
              <a:rPr sz="1000" dirty="0">
                <a:latin typeface="Arial"/>
                <a:cs typeface="Arial"/>
              </a:rPr>
              <a:t>	</a:t>
            </a:r>
            <a:r>
              <a:rPr sz="1000" spc="-9" dirty="0">
                <a:latin typeface="Arial"/>
                <a:cs typeface="Arial"/>
              </a:rPr>
              <a:t>Instruction  </a:t>
            </a:r>
            <a:r>
              <a:rPr sz="1000" spc="-4" dirty="0">
                <a:latin typeface="Arial"/>
                <a:cs typeface="Arial"/>
              </a:rPr>
              <a:t>address</a:t>
            </a:r>
            <a:r>
              <a:rPr sz="1000" dirty="0">
                <a:latin typeface="Arial"/>
                <a:cs typeface="Arial"/>
              </a:rPr>
              <a:t>		</a:t>
            </a:r>
            <a:r>
              <a:rPr sz="1000" spc="-4" dirty="0">
                <a:latin typeface="Arial"/>
                <a:cs typeface="Arial"/>
              </a:rPr>
              <a:t>[31-</a:t>
            </a:r>
            <a:r>
              <a:rPr sz="1000" spc="-9" dirty="0">
                <a:latin typeface="Arial"/>
                <a:cs typeface="Arial"/>
              </a:rPr>
              <a:t>0</a:t>
            </a:r>
            <a:r>
              <a:rPr sz="1000" spc="-4" dirty="0">
                <a:latin typeface="Arial"/>
                <a:cs typeface="Arial"/>
              </a:rPr>
              <a:t>]</a:t>
            </a:r>
            <a:endParaRPr sz="1000">
              <a:latin typeface="Arial"/>
              <a:cs typeface="Arial"/>
            </a:endParaRPr>
          </a:p>
          <a:p>
            <a:pPr>
              <a:lnSpc>
                <a:spcPct val="100000"/>
              </a:lnSpc>
            </a:pPr>
            <a:endParaRPr sz="1000">
              <a:latin typeface="Times New Roman"/>
              <a:cs typeface="Times New Roman"/>
            </a:endParaRPr>
          </a:p>
          <a:p>
            <a:pPr>
              <a:spcBef>
                <a:spcPts val="32"/>
              </a:spcBef>
            </a:pPr>
            <a:endParaRPr sz="1200">
              <a:latin typeface="Times New Roman"/>
              <a:cs typeface="Times New Roman"/>
            </a:endParaRPr>
          </a:p>
          <a:p>
            <a:pPr marL="304299" marR="268969" algn="ctr"/>
            <a:r>
              <a:rPr sz="1000" b="1" spc="-4" dirty="0">
                <a:latin typeface="Arial"/>
                <a:cs typeface="Arial"/>
              </a:rPr>
              <a:t>Instruc</a:t>
            </a:r>
            <a:r>
              <a:rPr sz="1000" b="1" spc="-13" dirty="0">
                <a:latin typeface="Arial"/>
                <a:cs typeface="Arial"/>
              </a:rPr>
              <a:t>t</a:t>
            </a:r>
            <a:r>
              <a:rPr sz="1000" b="1" spc="-4" dirty="0">
                <a:latin typeface="Arial"/>
                <a:cs typeface="Arial"/>
              </a:rPr>
              <a:t>ion  memory</a:t>
            </a:r>
            <a:endParaRPr sz="1000">
              <a:latin typeface="Arial"/>
              <a:cs typeface="Arial"/>
            </a:endParaRPr>
          </a:p>
        </p:txBody>
      </p:sp>
      <p:sp>
        <p:nvSpPr>
          <p:cNvPr id="7" name="object 7"/>
          <p:cNvSpPr/>
          <p:nvPr/>
        </p:nvSpPr>
        <p:spPr>
          <a:xfrm>
            <a:off x="7922721" y="4675767"/>
            <a:ext cx="230332" cy="75640"/>
          </a:xfrm>
          <a:custGeom>
            <a:avLst/>
            <a:gdLst/>
            <a:ahLst/>
            <a:cxnLst/>
            <a:rect l="l" t="t" r="r" b="b"/>
            <a:pathLst>
              <a:path w="253365" h="85725">
                <a:moveTo>
                  <a:pt x="209550" y="57150"/>
                </a:moveTo>
                <a:lnTo>
                  <a:pt x="209550" y="28194"/>
                </a:lnTo>
                <a:lnTo>
                  <a:pt x="0" y="28194"/>
                </a:lnTo>
                <a:lnTo>
                  <a:pt x="0" y="57150"/>
                </a:lnTo>
                <a:lnTo>
                  <a:pt x="209550" y="57150"/>
                </a:lnTo>
                <a:close/>
              </a:path>
              <a:path w="253365" h="85725">
                <a:moveTo>
                  <a:pt x="252983" y="42672"/>
                </a:moveTo>
                <a:lnTo>
                  <a:pt x="195833" y="0"/>
                </a:lnTo>
                <a:lnTo>
                  <a:pt x="195833" y="28194"/>
                </a:lnTo>
                <a:lnTo>
                  <a:pt x="209550" y="28194"/>
                </a:lnTo>
                <a:lnTo>
                  <a:pt x="209550" y="75102"/>
                </a:lnTo>
                <a:lnTo>
                  <a:pt x="252983" y="42672"/>
                </a:lnTo>
                <a:close/>
              </a:path>
              <a:path w="253365" h="85725">
                <a:moveTo>
                  <a:pt x="209550" y="75102"/>
                </a:moveTo>
                <a:lnTo>
                  <a:pt x="209550" y="57150"/>
                </a:lnTo>
                <a:lnTo>
                  <a:pt x="195833" y="57150"/>
                </a:lnTo>
                <a:lnTo>
                  <a:pt x="195833" y="85344"/>
                </a:lnTo>
                <a:lnTo>
                  <a:pt x="209550" y="75102"/>
                </a:lnTo>
                <a:close/>
              </a:path>
            </a:pathLst>
          </a:custGeom>
          <a:solidFill>
            <a:srgbClr val="000000"/>
          </a:solidFill>
        </p:spPr>
        <p:txBody>
          <a:bodyPr wrap="square" lIns="0" tIns="0" rIns="0" bIns="0" rtlCol="0"/>
          <a:lstStyle/>
          <a:p>
            <a:endParaRPr/>
          </a:p>
        </p:txBody>
      </p:sp>
      <p:sp>
        <p:nvSpPr>
          <p:cNvPr id="8" name="object 8"/>
          <p:cNvSpPr/>
          <p:nvPr/>
        </p:nvSpPr>
        <p:spPr>
          <a:xfrm>
            <a:off x="6398721" y="3913318"/>
            <a:ext cx="381000" cy="76200"/>
          </a:xfrm>
          <a:custGeom>
            <a:avLst/>
            <a:gdLst/>
            <a:ahLst/>
            <a:cxnLst/>
            <a:rect l="l" t="t" r="r" b="b"/>
            <a:pathLst>
              <a:path w="419100" h="86360">
                <a:moveTo>
                  <a:pt x="376427" y="57150"/>
                </a:moveTo>
                <a:lnTo>
                  <a:pt x="376427" y="28955"/>
                </a:lnTo>
                <a:lnTo>
                  <a:pt x="0" y="28955"/>
                </a:lnTo>
                <a:lnTo>
                  <a:pt x="0" y="57150"/>
                </a:lnTo>
                <a:lnTo>
                  <a:pt x="376427" y="57150"/>
                </a:lnTo>
                <a:close/>
              </a:path>
              <a:path w="419100" h="86360">
                <a:moveTo>
                  <a:pt x="419100" y="43433"/>
                </a:moveTo>
                <a:lnTo>
                  <a:pt x="361950" y="0"/>
                </a:lnTo>
                <a:lnTo>
                  <a:pt x="361950" y="28955"/>
                </a:lnTo>
                <a:lnTo>
                  <a:pt x="376427" y="28955"/>
                </a:lnTo>
                <a:lnTo>
                  <a:pt x="376427" y="75295"/>
                </a:lnTo>
                <a:lnTo>
                  <a:pt x="419100" y="43433"/>
                </a:lnTo>
                <a:close/>
              </a:path>
              <a:path w="419100" h="86360">
                <a:moveTo>
                  <a:pt x="376427" y="75295"/>
                </a:moveTo>
                <a:lnTo>
                  <a:pt x="376427" y="57150"/>
                </a:lnTo>
                <a:lnTo>
                  <a:pt x="361950" y="57150"/>
                </a:lnTo>
                <a:lnTo>
                  <a:pt x="361950" y="86105"/>
                </a:lnTo>
                <a:lnTo>
                  <a:pt x="376427" y="75295"/>
                </a:lnTo>
                <a:close/>
              </a:path>
            </a:pathLst>
          </a:custGeom>
          <a:solidFill>
            <a:srgbClr val="000000"/>
          </a:solidFill>
        </p:spPr>
        <p:txBody>
          <a:bodyPr wrap="square" lIns="0" tIns="0" rIns="0" bIns="0" rtlCol="0"/>
          <a:lstStyle/>
          <a:p>
            <a:endParaRPr/>
          </a:p>
        </p:txBody>
      </p:sp>
      <p:sp>
        <p:nvSpPr>
          <p:cNvPr id="9" name="object 9"/>
          <p:cNvSpPr/>
          <p:nvPr/>
        </p:nvSpPr>
        <p:spPr>
          <a:xfrm>
            <a:off x="6551814" y="3951643"/>
            <a:ext cx="0" cy="1371040"/>
          </a:xfrm>
          <a:custGeom>
            <a:avLst/>
            <a:gdLst/>
            <a:ahLst/>
            <a:cxnLst/>
            <a:rect l="l" t="t" r="r" b="b"/>
            <a:pathLst>
              <a:path h="1553845">
                <a:moveTo>
                  <a:pt x="0" y="0"/>
                </a:moveTo>
                <a:lnTo>
                  <a:pt x="0" y="1553718"/>
                </a:lnTo>
              </a:path>
            </a:pathLst>
          </a:custGeom>
          <a:ln w="28575">
            <a:solidFill>
              <a:srgbClr val="000000"/>
            </a:solidFill>
          </a:ln>
        </p:spPr>
        <p:txBody>
          <a:bodyPr wrap="square" lIns="0" tIns="0" rIns="0" bIns="0" rtlCol="0"/>
          <a:lstStyle/>
          <a:p>
            <a:endParaRPr/>
          </a:p>
        </p:txBody>
      </p:sp>
      <p:sp>
        <p:nvSpPr>
          <p:cNvPr id="10" name="object 10"/>
          <p:cNvSpPr/>
          <p:nvPr/>
        </p:nvSpPr>
        <p:spPr>
          <a:xfrm>
            <a:off x="6551814" y="5284917"/>
            <a:ext cx="1601354" cy="76200"/>
          </a:xfrm>
          <a:custGeom>
            <a:avLst/>
            <a:gdLst/>
            <a:ahLst/>
            <a:cxnLst/>
            <a:rect l="l" t="t" r="r" b="b"/>
            <a:pathLst>
              <a:path w="1761490" h="86360">
                <a:moveTo>
                  <a:pt x="1717548" y="57150"/>
                </a:moveTo>
                <a:lnTo>
                  <a:pt x="1717548" y="28955"/>
                </a:lnTo>
                <a:lnTo>
                  <a:pt x="0" y="28955"/>
                </a:lnTo>
                <a:lnTo>
                  <a:pt x="0" y="57150"/>
                </a:lnTo>
                <a:lnTo>
                  <a:pt x="1717548" y="57150"/>
                </a:lnTo>
                <a:close/>
              </a:path>
              <a:path w="1761490" h="86360">
                <a:moveTo>
                  <a:pt x="1760981" y="42672"/>
                </a:moveTo>
                <a:lnTo>
                  <a:pt x="1703831" y="0"/>
                </a:lnTo>
                <a:lnTo>
                  <a:pt x="1703831" y="28955"/>
                </a:lnTo>
                <a:lnTo>
                  <a:pt x="1717548" y="28955"/>
                </a:lnTo>
                <a:lnTo>
                  <a:pt x="1717548" y="75681"/>
                </a:lnTo>
                <a:lnTo>
                  <a:pt x="1760981" y="42672"/>
                </a:lnTo>
                <a:close/>
              </a:path>
              <a:path w="1761490" h="86360">
                <a:moveTo>
                  <a:pt x="1717548" y="75681"/>
                </a:moveTo>
                <a:lnTo>
                  <a:pt x="1717548" y="57150"/>
                </a:lnTo>
                <a:lnTo>
                  <a:pt x="1703831" y="57150"/>
                </a:lnTo>
                <a:lnTo>
                  <a:pt x="1703831" y="86105"/>
                </a:lnTo>
                <a:lnTo>
                  <a:pt x="1717548" y="75681"/>
                </a:lnTo>
                <a:close/>
              </a:path>
            </a:pathLst>
          </a:custGeom>
          <a:solidFill>
            <a:srgbClr val="000000"/>
          </a:solidFill>
        </p:spPr>
        <p:txBody>
          <a:bodyPr wrap="square" lIns="0" tIns="0" rIns="0" bIns="0" rtlCol="0"/>
          <a:lstStyle/>
          <a:p>
            <a:endParaRPr/>
          </a:p>
        </p:txBody>
      </p:sp>
      <p:sp>
        <p:nvSpPr>
          <p:cNvPr id="11" name="object 11"/>
          <p:cNvSpPr/>
          <p:nvPr/>
        </p:nvSpPr>
        <p:spPr>
          <a:xfrm>
            <a:off x="6508865" y="3910629"/>
            <a:ext cx="76200" cy="77321"/>
          </a:xfrm>
          <a:custGeom>
            <a:avLst/>
            <a:gdLst/>
            <a:ahLst/>
            <a:cxnLst/>
            <a:rect l="l" t="t" r="r" b="b"/>
            <a:pathLst>
              <a:path w="83820" h="87629">
                <a:moveTo>
                  <a:pt x="83820" y="63245"/>
                </a:moveTo>
                <a:lnTo>
                  <a:pt x="83820" y="25145"/>
                </a:lnTo>
                <a:lnTo>
                  <a:pt x="59436" y="0"/>
                </a:lnTo>
                <a:lnTo>
                  <a:pt x="24383" y="0"/>
                </a:lnTo>
                <a:lnTo>
                  <a:pt x="0" y="25145"/>
                </a:lnTo>
                <a:lnTo>
                  <a:pt x="0" y="63245"/>
                </a:lnTo>
                <a:lnTo>
                  <a:pt x="24383" y="87629"/>
                </a:lnTo>
                <a:lnTo>
                  <a:pt x="59436" y="87629"/>
                </a:lnTo>
                <a:lnTo>
                  <a:pt x="83820" y="63245"/>
                </a:lnTo>
                <a:close/>
              </a:path>
            </a:pathLst>
          </a:custGeom>
          <a:solidFill>
            <a:srgbClr val="000000"/>
          </a:solidFill>
        </p:spPr>
        <p:txBody>
          <a:bodyPr wrap="square" lIns="0" tIns="0" rIns="0" bIns="0" rtlCol="0"/>
          <a:lstStyle/>
          <a:p>
            <a:endParaRPr/>
          </a:p>
        </p:txBody>
      </p:sp>
      <p:sp>
        <p:nvSpPr>
          <p:cNvPr id="12" name="object 12"/>
          <p:cNvSpPr/>
          <p:nvPr/>
        </p:nvSpPr>
        <p:spPr>
          <a:xfrm>
            <a:off x="6508865" y="3910629"/>
            <a:ext cx="76200" cy="77321"/>
          </a:xfrm>
          <a:custGeom>
            <a:avLst/>
            <a:gdLst/>
            <a:ahLst/>
            <a:cxnLst/>
            <a:rect l="l" t="t" r="r" b="b"/>
            <a:pathLst>
              <a:path w="83820" h="87629">
                <a:moveTo>
                  <a:pt x="24383" y="0"/>
                </a:moveTo>
                <a:lnTo>
                  <a:pt x="0" y="25145"/>
                </a:lnTo>
                <a:lnTo>
                  <a:pt x="0" y="63245"/>
                </a:lnTo>
                <a:lnTo>
                  <a:pt x="24383" y="87629"/>
                </a:lnTo>
                <a:lnTo>
                  <a:pt x="59436" y="87629"/>
                </a:lnTo>
                <a:lnTo>
                  <a:pt x="83820" y="63245"/>
                </a:lnTo>
                <a:lnTo>
                  <a:pt x="83820" y="25145"/>
                </a:lnTo>
                <a:lnTo>
                  <a:pt x="59436" y="0"/>
                </a:lnTo>
                <a:lnTo>
                  <a:pt x="24383"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8761614" y="5017321"/>
            <a:ext cx="153555" cy="0"/>
          </a:xfrm>
          <a:custGeom>
            <a:avLst/>
            <a:gdLst/>
            <a:ahLst/>
            <a:cxnLst/>
            <a:rect l="l" t="t" r="r" b="b"/>
            <a:pathLst>
              <a:path w="168909">
                <a:moveTo>
                  <a:pt x="0" y="0"/>
                </a:moveTo>
                <a:lnTo>
                  <a:pt x="168401" y="0"/>
                </a:lnTo>
              </a:path>
            </a:pathLst>
          </a:custGeom>
          <a:ln w="28575">
            <a:solidFill>
              <a:srgbClr val="000000"/>
            </a:solidFill>
          </a:ln>
        </p:spPr>
        <p:txBody>
          <a:bodyPr wrap="square" lIns="0" tIns="0" rIns="0" bIns="0" rtlCol="0"/>
          <a:lstStyle/>
          <a:p>
            <a:endParaRPr/>
          </a:p>
        </p:txBody>
      </p:sp>
      <p:sp>
        <p:nvSpPr>
          <p:cNvPr id="14" name="object 14"/>
          <p:cNvSpPr/>
          <p:nvPr/>
        </p:nvSpPr>
        <p:spPr>
          <a:xfrm>
            <a:off x="8914707" y="5017321"/>
            <a:ext cx="0" cy="1220321"/>
          </a:xfrm>
          <a:custGeom>
            <a:avLst/>
            <a:gdLst/>
            <a:ahLst/>
            <a:cxnLst/>
            <a:rect l="l" t="t" r="r" b="b"/>
            <a:pathLst>
              <a:path h="1383029">
                <a:moveTo>
                  <a:pt x="0" y="0"/>
                </a:moveTo>
                <a:lnTo>
                  <a:pt x="0" y="1383030"/>
                </a:lnTo>
              </a:path>
            </a:pathLst>
          </a:custGeom>
          <a:ln w="28575">
            <a:solidFill>
              <a:srgbClr val="000000"/>
            </a:solidFill>
          </a:ln>
        </p:spPr>
        <p:txBody>
          <a:bodyPr wrap="square" lIns="0" tIns="0" rIns="0" bIns="0" rtlCol="0"/>
          <a:lstStyle/>
          <a:p>
            <a:endParaRPr/>
          </a:p>
        </p:txBody>
      </p:sp>
      <p:sp>
        <p:nvSpPr>
          <p:cNvPr id="15" name="object 15"/>
          <p:cNvSpPr/>
          <p:nvPr/>
        </p:nvSpPr>
        <p:spPr>
          <a:xfrm>
            <a:off x="2284615" y="6237642"/>
            <a:ext cx="6630554" cy="0"/>
          </a:xfrm>
          <a:custGeom>
            <a:avLst/>
            <a:gdLst/>
            <a:ahLst/>
            <a:cxnLst/>
            <a:rect l="l" t="t" r="r" b="b"/>
            <a:pathLst>
              <a:path w="7293609">
                <a:moveTo>
                  <a:pt x="7293102" y="0"/>
                </a:moveTo>
                <a:lnTo>
                  <a:pt x="0" y="0"/>
                </a:lnTo>
              </a:path>
            </a:pathLst>
          </a:custGeom>
          <a:ln w="28575">
            <a:solidFill>
              <a:srgbClr val="000000"/>
            </a:solidFill>
          </a:ln>
        </p:spPr>
        <p:txBody>
          <a:bodyPr wrap="square" lIns="0" tIns="0" rIns="0" bIns="0" rtlCol="0"/>
          <a:lstStyle/>
          <a:p>
            <a:endParaRPr/>
          </a:p>
        </p:txBody>
      </p:sp>
      <p:sp>
        <p:nvSpPr>
          <p:cNvPr id="16" name="object 16"/>
          <p:cNvSpPr/>
          <p:nvPr/>
        </p:nvSpPr>
        <p:spPr>
          <a:xfrm>
            <a:off x="2131521" y="4255546"/>
            <a:ext cx="0" cy="1829921"/>
          </a:xfrm>
          <a:custGeom>
            <a:avLst/>
            <a:gdLst/>
            <a:ahLst/>
            <a:cxnLst/>
            <a:rect l="l" t="t" r="r" b="b"/>
            <a:pathLst>
              <a:path h="2073909">
                <a:moveTo>
                  <a:pt x="0" y="2073402"/>
                </a:moveTo>
                <a:lnTo>
                  <a:pt x="0" y="0"/>
                </a:lnTo>
              </a:path>
            </a:pathLst>
          </a:custGeom>
          <a:ln w="9525">
            <a:solidFill>
              <a:srgbClr val="FF0000"/>
            </a:solidFill>
          </a:ln>
        </p:spPr>
        <p:txBody>
          <a:bodyPr wrap="square" lIns="0" tIns="0" rIns="0" bIns="0" rtlCol="0"/>
          <a:lstStyle/>
          <a:p>
            <a:endParaRPr/>
          </a:p>
        </p:txBody>
      </p:sp>
      <p:sp>
        <p:nvSpPr>
          <p:cNvPr id="17" name="object 17"/>
          <p:cNvSpPr/>
          <p:nvPr/>
        </p:nvSpPr>
        <p:spPr>
          <a:xfrm>
            <a:off x="2127365" y="4221928"/>
            <a:ext cx="385618" cy="67235"/>
          </a:xfrm>
          <a:custGeom>
            <a:avLst/>
            <a:gdLst/>
            <a:ahLst/>
            <a:cxnLst/>
            <a:rect l="l" t="t" r="r" b="b"/>
            <a:pathLst>
              <a:path w="424180" h="76200">
                <a:moveTo>
                  <a:pt x="364998" y="38100"/>
                </a:moveTo>
                <a:lnTo>
                  <a:pt x="363474" y="34289"/>
                </a:lnTo>
                <a:lnTo>
                  <a:pt x="360425" y="33527"/>
                </a:lnTo>
                <a:lnTo>
                  <a:pt x="4572" y="33527"/>
                </a:lnTo>
                <a:lnTo>
                  <a:pt x="1524" y="34289"/>
                </a:lnTo>
                <a:lnTo>
                  <a:pt x="0" y="38100"/>
                </a:lnTo>
                <a:lnTo>
                  <a:pt x="1524" y="41148"/>
                </a:lnTo>
                <a:lnTo>
                  <a:pt x="4572" y="42672"/>
                </a:lnTo>
                <a:lnTo>
                  <a:pt x="360425" y="42672"/>
                </a:lnTo>
                <a:lnTo>
                  <a:pt x="363474" y="41148"/>
                </a:lnTo>
                <a:lnTo>
                  <a:pt x="364998" y="38100"/>
                </a:lnTo>
                <a:close/>
              </a:path>
              <a:path w="424180" h="76200">
                <a:moveTo>
                  <a:pt x="423672" y="38100"/>
                </a:moveTo>
                <a:lnTo>
                  <a:pt x="347472" y="0"/>
                </a:lnTo>
                <a:lnTo>
                  <a:pt x="347472" y="33527"/>
                </a:lnTo>
                <a:lnTo>
                  <a:pt x="360425" y="33527"/>
                </a:lnTo>
                <a:lnTo>
                  <a:pt x="363474" y="34289"/>
                </a:lnTo>
                <a:lnTo>
                  <a:pt x="364998" y="38100"/>
                </a:lnTo>
                <a:lnTo>
                  <a:pt x="364998" y="67437"/>
                </a:lnTo>
                <a:lnTo>
                  <a:pt x="423672" y="38100"/>
                </a:lnTo>
                <a:close/>
              </a:path>
              <a:path w="424180" h="76200">
                <a:moveTo>
                  <a:pt x="364998" y="67437"/>
                </a:moveTo>
                <a:lnTo>
                  <a:pt x="364998" y="38100"/>
                </a:lnTo>
                <a:lnTo>
                  <a:pt x="363474" y="41148"/>
                </a:lnTo>
                <a:lnTo>
                  <a:pt x="360425" y="42672"/>
                </a:lnTo>
                <a:lnTo>
                  <a:pt x="347472" y="42672"/>
                </a:lnTo>
                <a:lnTo>
                  <a:pt x="347472" y="76200"/>
                </a:lnTo>
                <a:lnTo>
                  <a:pt x="364998" y="67437"/>
                </a:lnTo>
                <a:close/>
              </a:path>
            </a:pathLst>
          </a:custGeom>
          <a:solidFill>
            <a:srgbClr val="FF0000"/>
          </a:solidFill>
        </p:spPr>
        <p:txBody>
          <a:bodyPr wrap="square" lIns="0" tIns="0" rIns="0" bIns="0" rtlCol="0"/>
          <a:lstStyle/>
          <a:p>
            <a:endParaRPr/>
          </a:p>
        </p:txBody>
      </p:sp>
      <p:sp>
        <p:nvSpPr>
          <p:cNvPr id="18" name="object 18"/>
          <p:cNvSpPr txBox="1"/>
          <p:nvPr/>
        </p:nvSpPr>
        <p:spPr>
          <a:xfrm>
            <a:off x="6861002" y="3840480"/>
            <a:ext cx="489527" cy="158003"/>
          </a:xfrm>
          <a:prstGeom prst="rect">
            <a:avLst/>
          </a:prstGeom>
        </p:spPr>
        <p:txBody>
          <a:bodyPr vert="horz" wrap="square" lIns="0" tIns="0" rIns="0" bIns="0" rtlCol="0">
            <a:spAutoFit/>
          </a:bodyPr>
          <a:lstStyle/>
          <a:p>
            <a:pPr marL="11397"/>
            <a:r>
              <a:rPr sz="1000" spc="-4" dirty="0">
                <a:latin typeface="Arial"/>
                <a:cs typeface="Arial"/>
              </a:rPr>
              <a:t>Address</a:t>
            </a:r>
            <a:endParaRPr sz="1000">
              <a:latin typeface="Arial"/>
              <a:cs typeface="Arial"/>
            </a:endParaRPr>
          </a:p>
        </p:txBody>
      </p:sp>
      <p:sp>
        <p:nvSpPr>
          <p:cNvPr id="19" name="object 19"/>
          <p:cNvSpPr txBox="1"/>
          <p:nvPr/>
        </p:nvSpPr>
        <p:spPr>
          <a:xfrm>
            <a:off x="6861002" y="4602962"/>
            <a:ext cx="319809" cy="305921"/>
          </a:xfrm>
          <a:prstGeom prst="rect">
            <a:avLst/>
          </a:prstGeom>
        </p:spPr>
        <p:txBody>
          <a:bodyPr vert="horz" wrap="square" lIns="0" tIns="0" rIns="0" bIns="0" rtlCol="0">
            <a:spAutoFit/>
          </a:bodyPr>
          <a:lstStyle/>
          <a:p>
            <a:pPr marL="11397" marR="4559"/>
            <a:r>
              <a:rPr sz="1000" spc="-4" dirty="0">
                <a:latin typeface="Arial"/>
                <a:cs typeface="Arial"/>
              </a:rPr>
              <a:t>Write  data</a:t>
            </a:r>
            <a:endParaRPr sz="1000">
              <a:latin typeface="Arial"/>
              <a:cs typeface="Arial"/>
            </a:endParaRPr>
          </a:p>
        </p:txBody>
      </p:sp>
      <p:sp>
        <p:nvSpPr>
          <p:cNvPr id="20" name="object 20"/>
          <p:cNvSpPr txBox="1"/>
          <p:nvPr/>
        </p:nvSpPr>
        <p:spPr>
          <a:xfrm>
            <a:off x="7141545" y="4145739"/>
            <a:ext cx="517236" cy="306481"/>
          </a:xfrm>
          <a:prstGeom prst="rect">
            <a:avLst/>
          </a:prstGeom>
        </p:spPr>
        <p:txBody>
          <a:bodyPr vert="horz" wrap="square" lIns="0" tIns="0" rIns="0" bIns="0" rtlCol="0">
            <a:spAutoFit/>
          </a:bodyPr>
          <a:lstStyle/>
          <a:p>
            <a:pPr marL="11397" marR="4559" indent="106562"/>
            <a:r>
              <a:rPr sz="1000" b="1" spc="-4" dirty="0">
                <a:latin typeface="Arial"/>
                <a:cs typeface="Arial"/>
              </a:rPr>
              <a:t>Data  m</a:t>
            </a:r>
            <a:r>
              <a:rPr sz="1000" b="1" spc="-9" dirty="0">
                <a:latin typeface="Arial"/>
                <a:cs typeface="Arial"/>
              </a:rPr>
              <a:t>e</a:t>
            </a:r>
            <a:r>
              <a:rPr sz="1000" b="1" spc="-4" dirty="0">
                <a:latin typeface="Arial"/>
                <a:cs typeface="Arial"/>
              </a:rPr>
              <a:t>mory</a:t>
            </a:r>
            <a:endParaRPr sz="1000">
              <a:latin typeface="Arial"/>
              <a:cs typeface="Arial"/>
            </a:endParaRPr>
          </a:p>
        </p:txBody>
      </p:sp>
      <p:sp>
        <p:nvSpPr>
          <p:cNvPr id="21" name="object 21"/>
          <p:cNvSpPr txBox="1"/>
          <p:nvPr/>
        </p:nvSpPr>
        <p:spPr>
          <a:xfrm>
            <a:off x="7543268" y="4602962"/>
            <a:ext cx="329045" cy="305921"/>
          </a:xfrm>
          <a:prstGeom prst="rect">
            <a:avLst/>
          </a:prstGeom>
        </p:spPr>
        <p:txBody>
          <a:bodyPr vert="horz" wrap="square" lIns="0" tIns="0" rIns="0" bIns="0" rtlCol="0">
            <a:spAutoFit/>
          </a:bodyPr>
          <a:lstStyle/>
          <a:p>
            <a:pPr marL="68382" marR="4559" indent="-57555"/>
            <a:r>
              <a:rPr sz="1000" spc="-4" dirty="0">
                <a:latin typeface="Arial"/>
                <a:cs typeface="Arial"/>
              </a:rPr>
              <a:t>R</a:t>
            </a:r>
            <a:r>
              <a:rPr sz="1000" dirty="0">
                <a:latin typeface="Arial"/>
                <a:cs typeface="Arial"/>
              </a:rPr>
              <a:t>e</a:t>
            </a:r>
            <a:r>
              <a:rPr sz="1000" spc="-4" dirty="0">
                <a:latin typeface="Arial"/>
                <a:cs typeface="Arial"/>
              </a:rPr>
              <a:t>ad  data</a:t>
            </a:r>
            <a:endParaRPr sz="1000">
              <a:latin typeface="Arial"/>
              <a:cs typeface="Arial"/>
            </a:endParaRPr>
          </a:p>
        </p:txBody>
      </p:sp>
      <p:sp>
        <p:nvSpPr>
          <p:cNvPr id="22" name="object 22"/>
          <p:cNvSpPr/>
          <p:nvPr/>
        </p:nvSpPr>
        <p:spPr>
          <a:xfrm>
            <a:off x="6779721" y="3799017"/>
            <a:ext cx="1143000" cy="1143000"/>
          </a:xfrm>
          <a:custGeom>
            <a:avLst/>
            <a:gdLst/>
            <a:ahLst/>
            <a:cxnLst/>
            <a:rect l="l" t="t" r="r" b="b"/>
            <a:pathLst>
              <a:path w="1257300" h="1295400">
                <a:moveTo>
                  <a:pt x="0" y="0"/>
                </a:moveTo>
                <a:lnTo>
                  <a:pt x="0" y="1295400"/>
                </a:lnTo>
                <a:lnTo>
                  <a:pt x="1257300" y="1295400"/>
                </a:lnTo>
                <a:lnTo>
                  <a:pt x="1257300" y="0"/>
                </a:lnTo>
                <a:lnTo>
                  <a:pt x="0"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7313814" y="3646394"/>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24" name="object 24"/>
          <p:cNvSpPr txBox="1"/>
          <p:nvPr/>
        </p:nvSpPr>
        <p:spPr>
          <a:xfrm>
            <a:off x="7014095" y="3459928"/>
            <a:ext cx="600941"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MemWrite</a:t>
            </a:r>
            <a:endParaRPr sz="1000">
              <a:latin typeface="Arial"/>
              <a:cs typeface="Arial"/>
            </a:endParaRPr>
          </a:p>
        </p:txBody>
      </p:sp>
      <p:sp>
        <p:nvSpPr>
          <p:cNvPr id="25" name="object 25"/>
          <p:cNvSpPr/>
          <p:nvPr/>
        </p:nvSpPr>
        <p:spPr>
          <a:xfrm>
            <a:off x="7313814" y="4942018"/>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26" name="object 26"/>
          <p:cNvSpPr txBox="1"/>
          <p:nvPr/>
        </p:nvSpPr>
        <p:spPr>
          <a:xfrm>
            <a:off x="7014095" y="5136103"/>
            <a:ext cx="608445"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MemRead</a:t>
            </a:r>
            <a:endParaRPr sz="1000">
              <a:latin typeface="Arial"/>
              <a:cs typeface="Arial"/>
            </a:endParaRPr>
          </a:p>
        </p:txBody>
      </p:sp>
      <p:sp>
        <p:nvSpPr>
          <p:cNvPr id="27" name="object 27"/>
          <p:cNvSpPr txBox="1"/>
          <p:nvPr/>
        </p:nvSpPr>
        <p:spPr>
          <a:xfrm>
            <a:off x="8614306" y="4678231"/>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28" name="object 28"/>
          <p:cNvSpPr txBox="1"/>
          <p:nvPr/>
        </p:nvSpPr>
        <p:spPr>
          <a:xfrm>
            <a:off x="8614306" y="5212102"/>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29" name="object 29"/>
          <p:cNvSpPr/>
          <p:nvPr/>
        </p:nvSpPr>
        <p:spPr>
          <a:xfrm>
            <a:off x="8533708" y="4560795"/>
            <a:ext cx="228023" cy="914399"/>
          </a:xfrm>
          <a:custGeom>
            <a:avLst/>
            <a:gdLst/>
            <a:ahLst/>
            <a:cxnLst/>
            <a:rect l="l" t="t" r="r" b="b"/>
            <a:pathLst>
              <a:path w="250825" h="1036320">
                <a:moveTo>
                  <a:pt x="124968" y="0"/>
                </a:moveTo>
                <a:lnTo>
                  <a:pt x="76188" y="9894"/>
                </a:lnTo>
                <a:lnTo>
                  <a:pt x="36480" y="36861"/>
                </a:lnTo>
                <a:lnTo>
                  <a:pt x="9775" y="76831"/>
                </a:lnTo>
                <a:lnTo>
                  <a:pt x="0" y="125729"/>
                </a:lnTo>
                <a:lnTo>
                  <a:pt x="0" y="911351"/>
                </a:lnTo>
                <a:lnTo>
                  <a:pt x="9775" y="960131"/>
                </a:lnTo>
                <a:lnTo>
                  <a:pt x="36480" y="999839"/>
                </a:lnTo>
                <a:lnTo>
                  <a:pt x="76188" y="1026544"/>
                </a:lnTo>
                <a:lnTo>
                  <a:pt x="124968" y="1036320"/>
                </a:lnTo>
                <a:lnTo>
                  <a:pt x="173866" y="1026544"/>
                </a:lnTo>
                <a:lnTo>
                  <a:pt x="213836" y="999839"/>
                </a:lnTo>
                <a:lnTo>
                  <a:pt x="240803" y="960131"/>
                </a:lnTo>
                <a:lnTo>
                  <a:pt x="250698" y="911351"/>
                </a:lnTo>
                <a:lnTo>
                  <a:pt x="250698" y="125729"/>
                </a:lnTo>
                <a:lnTo>
                  <a:pt x="240803" y="76831"/>
                </a:lnTo>
                <a:lnTo>
                  <a:pt x="213836" y="36861"/>
                </a:lnTo>
                <a:lnTo>
                  <a:pt x="173866" y="9894"/>
                </a:lnTo>
                <a:lnTo>
                  <a:pt x="124968" y="0"/>
                </a:lnTo>
                <a:close/>
              </a:path>
            </a:pathLst>
          </a:custGeom>
          <a:ln w="9524">
            <a:solidFill>
              <a:srgbClr val="000000"/>
            </a:solidFill>
          </a:ln>
        </p:spPr>
        <p:txBody>
          <a:bodyPr wrap="square" lIns="0" tIns="0" rIns="0" bIns="0" rtlCol="0"/>
          <a:lstStyle/>
          <a:p>
            <a:endParaRPr/>
          </a:p>
        </p:txBody>
      </p:sp>
      <p:sp>
        <p:nvSpPr>
          <p:cNvPr id="30" name="object 30"/>
          <p:cNvSpPr txBox="1"/>
          <p:nvPr/>
        </p:nvSpPr>
        <p:spPr>
          <a:xfrm>
            <a:off x="8376689" y="4221703"/>
            <a:ext cx="685223"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MemToReg</a:t>
            </a:r>
            <a:endParaRPr sz="1000">
              <a:latin typeface="Arial"/>
              <a:cs typeface="Arial"/>
            </a:endParaRPr>
          </a:p>
        </p:txBody>
      </p:sp>
      <p:sp>
        <p:nvSpPr>
          <p:cNvPr id="31" name="object 31"/>
          <p:cNvSpPr/>
          <p:nvPr/>
        </p:nvSpPr>
        <p:spPr>
          <a:xfrm>
            <a:off x="8637616" y="4408171"/>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32" name="object 32"/>
          <p:cNvSpPr/>
          <p:nvPr/>
        </p:nvSpPr>
        <p:spPr>
          <a:xfrm>
            <a:off x="4417521" y="3874321"/>
            <a:ext cx="0" cy="915521"/>
          </a:xfrm>
          <a:custGeom>
            <a:avLst/>
            <a:gdLst/>
            <a:ahLst/>
            <a:cxnLst/>
            <a:rect l="l" t="t" r="r" b="b"/>
            <a:pathLst>
              <a:path h="1037589">
                <a:moveTo>
                  <a:pt x="0" y="1037081"/>
                </a:moveTo>
                <a:lnTo>
                  <a:pt x="0" y="0"/>
                </a:lnTo>
              </a:path>
            </a:pathLst>
          </a:custGeom>
          <a:ln w="28575">
            <a:solidFill>
              <a:srgbClr val="000000"/>
            </a:solidFill>
          </a:ln>
        </p:spPr>
        <p:txBody>
          <a:bodyPr wrap="square" lIns="0" tIns="0" rIns="0" bIns="0" rtlCol="0"/>
          <a:lstStyle/>
          <a:p>
            <a:endParaRPr/>
          </a:p>
        </p:txBody>
      </p:sp>
      <p:sp>
        <p:nvSpPr>
          <p:cNvPr id="33" name="object 33"/>
          <p:cNvSpPr/>
          <p:nvPr/>
        </p:nvSpPr>
        <p:spPr>
          <a:xfrm>
            <a:off x="4265815" y="3836670"/>
            <a:ext cx="532823" cy="75640"/>
          </a:xfrm>
          <a:custGeom>
            <a:avLst/>
            <a:gdLst/>
            <a:ahLst/>
            <a:cxnLst/>
            <a:rect l="l" t="t" r="r" b="b"/>
            <a:pathLst>
              <a:path w="586104" h="85725">
                <a:moveTo>
                  <a:pt x="543305" y="57150"/>
                </a:moveTo>
                <a:lnTo>
                  <a:pt x="543305" y="28194"/>
                </a:lnTo>
                <a:lnTo>
                  <a:pt x="0" y="28194"/>
                </a:lnTo>
                <a:lnTo>
                  <a:pt x="0" y="57150"/>
                </a:lnTo>
                <a:lnTo>
                  <a:pt x="543305" y="57150"/>
                </a:lnTo>
                <a:close/>
              </a:path>
              <a:path w="586104" h="85725">
                <a:moveTo>
                  <a:pt x="585977" y="42672"/>
                </a:moveTo>
                <a:lnTo>
                  <a:pt x="528827" y="0"/>
                </a:lnTo>
                <a:lnTo>
                  <a:pt x="528827" y="28194"/>
                </a:lnTo>
                <a:lnTo>
                  <a:pt x="543305" y="28194"/>
                </a:lnTo>
                <a:lnTo>
                  <a:pt x="543305" y="74533"/>
                </a:lnTo>
                <a:lnTo>
                  <a:pt x="585977" y="42672"/>
                </a:lnTo>
                <a:close/>
              </a:path>
              <a:path w="586104" h="85725">
                <a:moveTo>
                  <a:pt x="543305" y="74533"/>
                </a:moveTo>
                <a:lnTo>
                  <a:pt x="543305" y="57150"/>
                </a:lnTo>
                <a:lnTo>
                  <a:pt x="528827" y="57150"/>
                </a:lnTo>
                <a:lnTo>
                  <a:pt x="528827" y="85344"/>
                </a:lnTo>
                <a:lnTo>
                  <a:pt x="543305" y="74533"/>
                </a:lnTo>
                <a:close/>
              </a:path>
            </a:pathLst>
          </a:custGeom>
          <a:solidFill>
            <a:srgbClr val="000000"/>
          </a:solidFill>
        </p:spPr>
        <p:txBody>
          <a:bodyPr wrap="square" lIns="0" tIns="0" rIns="0" bIns="0" rtlCol="0"/>
          <a:lstStyle/>
          <a:p>
            <a:endParaRPr/>
          </a:p>
        </p:txBody>
      </p:sp>
      <p:sp>
        <p:nvSpPr>
          <p:cNvPr id="34" name="object 34"/>
          <p:cNvSpPr/>
          <p:nvPr/>
        </p:nvSpPr>
        <p:spPr>
          <a:xfrm>
            <a:off x="4375958" y="3842048"/>
            <a:ext cx="75045" cy="76200"/>
          </a:xfrm>
          <a:custGeom>
            <a:avLst/>
            <a:gdLst/>
            <a:ahLst/>
            <a:cxnLst/>
            <a:rect l="l" t="t" r="r" b="b"/>
            <a:pathLst>
              <a:path w="82550" h="86360">
                <a:moveTo>
                  <a:pt x="82296" y="61722"/>
                </a:moveTo>
                <a:lnTo>
                  <a:pt x="82296" y="24383"/>
                </a:lnTo>
                <a:lnTo>
                  <a:pt x="57912" y="0"/>
                </a:lnTo>
                <a:lnTo>
                  <a:pt x="23622" y="0"/>
                </a:lnTo>
                <a:lnTo>
                  <a:pt x="0" y="24383"/>
                </a:lnTo>
                <a:lnTo>
                  <a:pt x="0" y="61722"/>
                </a:lnTo>
                <a:lnTo>
                  <a:pt x="23622" y="86105"/>
                </a:lnTo>
                <a:lnTo>
                  <a:pt x="57912" y="86105"/>
                </a:lnTo>
                <a:lnTo>
                  <a:pt x="82296" y="61722"/>
                </a:lnTo>
                <a:close/>
              </a:path>
            </a:pathLst>
          </a:custGeom>
          <a:solidFill>
            <a:srgbClr val="000000"/>
          </a:solidFill>
        </p:spPr>
        <p:txBody>
          <a:bodyPr wrap="square" lIns="0" tIns="0" rIns="0" bIns="0" rtlCol="0"/>
          <a:lstStyle/>
          <a:p>
            <a:endParaRPr/>
          </a:p>
        </p:txBody>
      </p:sp>
      <p:sp>
        <p:nvSpPr>
          <p:cNvPr id="35" name="object 35"/>
          <p:cNvSpPr/>
          <p:nvPr/>
        </p:nvSpPr>
        <p:spPr>
          <a:xfrm>
            <a:off x="4375958" y="3842048"/>
            <a:ext cx="75045" cy="76200"/>
          </a:xfrm>
          <a:custGeom>
            <a:avLst/>
            <a:gdLst/>
            <a:ahLst/>
            <a:cxnLst/>
            <a:rect l="l" t="t" r="r" b="b"/>
            <a:pathLst>
              <a:path w="82550" h="86360">
                <a:moveTo>
                  <a:pt x="23622" y="0"/>
                </a:moveTo>
                <a:lnTo>
                  <a:pt x="0" y="24383"/>
                </a:lnTo>
                <a:lnTo>
                  <a:pt x="0" y="61722"/>
                </a:lnTo>
                <a:lnTo>
                  <a:pt x="23622" y="86105"/>
                </a:lnTo>
                <a:lnTo>
                  <a:pt x="57912" y="86105"/>
                </a:lnTo>
                <a:lnTo>
                  <a:pt x="82296" y="61722"/>
                </a:lnTo>
                <a:lnTo>
                  <a:pt x="82296" y="24383"/>
                </a:lnTo>
                <a:lnTo>
                  <a:pt x="57912" y="0"/>
                </a:lnTo>
                <a:lnTo>
                  <a:pt x="23622" y="0"/>
                </a:lnTo>
                <a:close/>
              </a:path>
            </a:pathLst>
          </a:custGeom>
          <a:ln w="9525">
            <a:solidFill>
              <a:srgbClr val="000000"/>
            </a:solidFill>
          </a:ln>
        </p:spPr>
        <p:txBody>
          <a:bodyPr wrap="square" lIns="0" tIns="0" rIns="0" bIns="0" rtlCol="0"/>
          <a:lstStyle/>
          <a:p>
            <a:endParaRPr/>
          </a:p>
        </p:txBody>
      </p:sp>
      <p:sp>
        <p:nvSpPr>
          <p:cNvPr id="36" name="object 36"/>
          <p:cNvSpPr txBox="1"/>
          <p:nvPr/>
        </p:nvSpPr>
        <p:spPr>
          <a:xfrm>
            <a:off x="602211" y="2182458"/>
            <a:ext cx="94095" cy="158003"/>
          </a:xfrm>
          <a:prstGeom prst="rect">
            <a:avLst/>
          </a:prstGeom>
        </p:spPr>
        <p:txBody>
          <a:bodyPr vert="horz" wrap="square" lIns="0" tIns="0" rIns="0" bIns="0" rtlCol="0">
            <a:spAutoFit/>
          </a:bodyPr>
          <a:lstStyle/>
          <a:p>
            <a:pPr marL="11397"/>
            <a:r>
              <a:rPr sz="1000" spc="-4" dirty="0">
                <a:latin typeface="Arial"/>
                <a:cs typeface="Arial"/>
              </a:rPr>
              <a:t>4</a:t>
            </a:r>
            <a:endParaRPr sz="1000">
              <a:latin typeface="Arial"/>
              <a:cs typeface="Arial"/>
            </a:endParaRPr>
          </a:p>
        </p:txBody>
      </p:sp>
      <p:sp>
        <p:nvSpPr>
          <p:cNvPr id="37" name="object 37"/>
          <p:cNvSpPr txBox="1"/>
          <p:nvPr/>
        </p:nvSpPr>
        <p:spPr>
          <a:xfrm>
            <a:off x="4426077" y="2805784"/>
            <a:ext cx="318077" cy="305921"/>
          </a:xfrm>
          <a:prstGeom prst="rect">
            <a:avLst/>
          </a:prstGeom>
        </p:spPr>
        <p:txBody>
          <a:bodyPr vert="horz" wrap="square" lIns="0" tIns="0" rIns="0" bIns="0" rtlCol="0">
            <a:spAutoFit/>
          </a:bodyPr>
          <a:lstStyle/>
          <a:p>
            <a:pPr marL="11397" marR="4559" indent="5698"/>
            <a:r>
              <a:rPr sz="1000" b="1" spc="-4" dirty="0">
                <a:latin typeface="Arial"/>
                <a:cs typeface="Arial"/>
              </a:rPr>
              <a:t>Shift  left</a:t>
            </a:r>
            <a:r>
              <a:rPr sz="1000" b="1" spc="-85" dirty="0">
                <a:latin typeface="Arial"/>
                <a:cs typeface="Arial"/>
              </a:rPr>
              <a:t> </a:t>
            </a:r>
            <a:r>
              <a:rPr sz="1000" b="1" spc="-4" dirty="0">
                <a:latin typeface="Arial"/>
                <a:cs typeface="Arial"/>
              </a:rPr>
              <a:t>2</a:t>
            </a:r>
            <a:endParaRPr sz="1000">
              <a:latin typeface="Arial"/>
              <a:cs typeface="Arial"/>
            </a:endParaRPr>
          </a:p>
        </p:txBody>
      </p:sp>
      <p:sp>
        <p:nvSpPr>
          <p:cNvPr id="38" name="object 38"/>
          <p:cNvSpPr/>
          <p:nvPr/>
        </p:nvSpPr>
        <p:spPr>
          <a:xfrm>
            <a:off x="4342708" y="2656018"/>
            <a:ext cx="456045" cy="609600"/>
          </a:xfrm>
          <a:custGeom>
            <a:avLst/>
            <a:gdLst/>
            <a:ahLst/>
            <a:cxnLst/>
            <a:rect l="l" t="t" r="r" b="b"/>
            <a:pathLst>
              <a:path w="501650" h="690879">
                <a:moveTo>
                  <a:pt x="250698" y="0"/>
                </a:moveTo>
                <a:lnTo>
                  <a:pt x="209978" y="4501"/>
                </a:lnTo>
                <a:lnTo>
                  <a:pt x="171370" y="17538"/>
                </a:lnTo>
                <a:lnTo>
                  <a:pt x="135387" y="38411"/>
                </a:lnTo>
                <a:lnTo>
                  <a:pt x="102540" y="66422"/>
                </a:lnTo>
                <a:lnTo>
                  <a:pt x="73342" y="100869"/>
                </a:lnTo>
                <a:lnTo>
                  <a:pt x="48304" y="141055"/>
                </a:lnTo>
                <a:lnTo>
                  <a:pt x="27939" y="186279"/>
                </a:lnTo>
                <a:lnTo>
                  <a:pt x="12758" y="235842"/>
                </a:lnTo>
                <a:lnTo>
                  <a:pt x="3275" y="289044"/>
                </a:lnTo>
                <a:lnTo>
                  <a:pt x="0" y="345186"/>
                </a:lnTo>
                <a:lnTo>
                  <a:pt x="3275" y="401142"/>
                </a:lnTo>
                <a:lnTo>
                  <a:pt x="12758" y="454237"/>
                </a:lnTo>
                <a:lnTo>
                  <a:pt x="27939" y="503756"/>
                </a:lnTo>
                <a:lnTo>
                  <a:pt x="48304" y="548987"/>
                </a:lnTo>
                <a:lnTo>
                  <a:pt x="73342" y="589216"/>
                </a:lnTo>
                <a:lnTo>
                  <a:pt x="102540" y="623730"/>
                </a:lnTo>
                <a:lnTo>
                  <a:pt x="135387" y="651816"/>
                </a:lnTo>
                <a:lnTo>
                  <a:pt x="171370" y="672760"/>
                </a:lnTo>
                <a:lnTo>
                  <a:pt x="209978" y="685850"/>
                </a:lnTo>
                <a:lnTo>
                  <a:pt x="250698" y="690372"/>
                </a:lnTo>
                <a:lnTo>
                  <a:pt x="291417" y="685850"/>
                </a:lnTo>
                <a:lnTo>
                  <a:pt x="330025" y="672760"/>
                </a:lnTo>
                <a:lnTo>
                  <a:pt x="366008" y="651816"/>
                </a:lnTo>
                <a:lnTo>
                  <a:pt x="398855" y="623730"/>
                </a:lnTo>
                <a:lnTo>
                  <a:pt x="428053" y="589216"/>
                </a:lnTo>
                <a:lnTo>
                  <a:pt x="453091" y="548987"/>
                </a:lnTo>
                <a:lnTo>
                  <a:pt x="473456" y="503756"/>
                </a:lnTo>
                <a:lnTo>
                  <a:pt x="488637" y="454237"/>
                </a:lnTo>
                <a:lnTo>
                  <a:pt x="498120" y="401142"/>
                </a:lnTo>
                <a:lnTo>
                  <a:pt x="501396" y="345186"/>
                </a:lnTo>
                <a:lnTo>
                  <a:pt x="498120" y="289044"/>
                </a:lnTo>
                <a:lnTo>
                  <a:pt x="488637" y="235842"/>
                </a:lnTo>
                <a:lnTo>
                  <a:pt x="473456" y="186279"/>
                </a:lnTo>
                <a:lnTo>
                  <a:pt x="453091" y="141055"/>
                </a:lnTo>
                <a:lnTo>
                  <a:pt x="428053" y="100869"/>
                </a:lnTo>
                <a:lnTo>
                  <a:pt x="398855" y="66422"/>
                </a:lnTo>
                <a:lnTo>
                  <a:pt x="366008" y="38411"/>
                </a:lnTo>
                <a:lnTo>
                  <a:pt x="330025" y="17538"/>
                </a:lnTo>
                <a:lnTo>
                  <a:pt x="291417" y="4501"/>
                </a:lnTo>
                <a:lnTo>
                  <a:pt x="250698" y="0"/>
                </a:lnTo>
                <a:close/>
              </a:path>
            </a:pathLst>
          </a:custGeom>
          <a:ln w="9525">
            <a:solidFill>
              <a:srgbClr val="000000"/>
            </a:solidFill>
          </a:ln>
        </p:spPr>
        <p:txBody>
          <a:bodyPr wrap="square" lIns="0" tIns="0" rIns="0" bIns="0" rtlCol="0"/>
          <a:lstStyle/>
          <a:p>
            <a:endParaRPr/>
          </a:p>
        </p:txBody>
      </p:sp>
      <p:sp>
        <p:nvSpPr>
          <p:cNvPr id="39" name="object 39"/>
          <p:cNvSpPr/>
          <p:nvPr/>
        </p:nvSpPr>
        <p:spPr>
          <a:xfrm>
            <a:off x="4798521" y="2923614"/>
            <a:ext cx="567459" cy="75640"/>
          </a:xfrm>
          <a:custGeom>
            <a:avLst/>
            <a:gdLst/>
            <a:ahLst/>
            <a:cxnLst/>
            <a:rect l="l" t="t" r="r" b="b"/>
            <a:pathLst>
              <a:path w="624204" h="85725">
                <a:moveTo>
                  <a:pt x="581405" y="57150"/>
                </a:moveTo>
                <a:lnTo>
                  <a:pt x="581405" y="28194"/>
                </a:lnTo>
                <a:lnTo>
                  <a:pt x="0" y="28194"/>
                </a:lnTo>
                <a:lnTo>
                  <a:pt x="0" y="57150"/>
                </a:lnTo>
                <a:lnTo>
                  <a:pt x="581405" y="57150"/>
                </a:lnTo>
                <a:close/>
              </a:path>
              <a:path w="624204" h="85725">
                <a:moveTo>
                  <a:pt x="624077" y="42671"/>
                </a:moveTo>
                <a:lnTo>
                  <a:pt x="566927" y="0"/>
                </a:lnTo>
                <a:lnTo>
                  <a:pt x="566927" y="28194"/>
                </a:lnTo>
                <a:lnTo>
                  <a:pt x="581405" y="28194"/>
                </a:lnTo>
                <a:lnTo>
                  <a:pt x="581405" y="74533"/>
                </a:lnTo>
                <a:lnTo>
                  <a:pt x="624077" y="42671"/>
                </a:lnTo>
                <a:close/>
              </a:path>
              <a:path w="624204" h="85725">
                <a:moveTo>
                  <a:pt x="581405" y="74533"/>
                </a:moveTo>
                <a:lnTo>
                  <a:pt x="581405" y="57150"/>
                </a:lnTo>
                <a:lnTo>
                  <a:pt x="566927" y="57150"/>
                </a:lnTo>
                <a:lnTo>
                  <a:pt x="566927" y="85344"/>
                </a:lnTo>
                <a:lnTo>
                  <a:pt x="581405" y="74533"/>
                </a:lnTo>
                <a:close/>
              </a:path>
            </a:pathLst>
          </a:custGeom>
          <a:solidFill>
            <a:srgbClr val="000000"/>
          </a:solidFill>
        </p:spPr>
        <p:txBody>
          <a:bodyPr wrap="square" lIns="0" tIns="0" rIns="0" bIns="0" rtlCol="0"/>
          <a:lstStyle/>
          <a:p>
            <a:endParaRPr/>
          </a:p>
        </p:txBody>
      </p:sp>
      <p:sp>
        <p:nvSpPr>
          <p:cNvPr id="40" name="object 40"/>
          <p:cNvSpPr/>
          <p:nvPr/>
        </p:nvSpPr>
        <p:spPr>
          <a:xfrm>
            <a:off x="5823065" y="2693670"/>
            <a:ext cx="424872" cy="75640"/>
          </a:xfrm>
          <a:custGeom>
            <a:avLst/>
            <a:gdLst/>
            <a:ahLst/>
            <a:cxnLst/>
            <a:rect l="l" t="t" r="r" b="b"/>
            <a:pathLst>
              <a:path w="467359" h="85725">
                <a:moveTo>
                  <a:pt x="423672" y="57149"/>
                </a:moveTo>
                <a:lnTo>
                  <a:pt x="423672" y="28193"/>
                </a:lnTo>
                <a:lnTo>
                  <a:pt x="0" y="28193"/>
                </a:lnTo>
                <a:lnTo>
                  <a:pt x="0" y="57149"/>
                </a:lnTo>
                <a:lnTo>
                  <a:pt x="423672" y="57149"/>
                </a:lnTo>
                <a:close/>
              </a:path>
              <a:path w="467359" h="85725">
                <a:moveTo>
                  <a:pt x="467105" y="42671"/>
                </a:moveTo>
                <a:lnTo>
                  <a:pt x="409955" y="0"/>
                </a:lnTo>
                <a:lnTo>
                  <a:pt x="409955" y="28193"/>
                </a:lnTo>
                <a:lnTo>
                  <a:pt x="423672" y="28193"/>
                </a:lnTo>
                <a:lnTo>
                  <a:pt x="423672" y="75102"/>
                </a:lnTo>
                <a:lnTo>
                  <a:pt x="467105" y="42671"/>
                </a:lnTo>
                <a:close/>
              </a:path>
              <a:path w="467359" h="85725">
                <a:moveTo>
                  <a:pt x="423672" y="75102"/>
                </a:moveTo>
                <a:lnTo>
                  <a:pt x="423672" y="57149"/>
                </a:lnTo>
                <a:lnTo>
                  <a:pt x="409955" y="57149"/>
                </a:lnTo>
                <a:lnTo>
                  <a:pt x="409955" y="85343"/>
                </a:lnTo>
                <a:lnTo>
                  <a:pt x="423672" y="75102"/>
                </a:lnTo>
                <a:close/>
              </a:path>
            </a:pathLst>
          </a:custGeom>
          <a:solidFill>
            <a:srgbClr val="000000"/>
          </a:solidFill>
        </p:spPr>
        <p:txBody>
          <a:bodyPr wrap="square" lIns="0" tIns="0" rIns="0" bIns="0" rtlCol="0"/>
          <a:lstStyle/>
          <a:p>
            <a:endParaRPr/>
          </a:p>
        </p:txBody>
      </p:sp>
      <p:sp>
        <p:nvSpPr>
          <p:cNvPr id="41" name="object 41"/>
          <p:cNvSpPr/>
          <p:nvPr/>
        </p:nvSpPr>
        <p:spPr>
          <a:xfrm>
            <a:off x="870065" y="2122171"/>
            <a:ext cx="0" cy="305360"/>
          </a:xfrm>
          <a:custGeom>
            <a:avLst/>
            <a:gdLst/>
            <a:ahLst/>
            <a:cxnLst/>
            <a:rect l="l" t="t" r="r" b="b"/>
            <a:pathLst>
              <a:path h="346075">
                <a:moveTo>
                  <a:pt x="0" y="0"/>
                </a:moveTo>
                <a:lnTo>
                  <a:pt x="0" y="345948"/>
                </a:lnTo>
              </a:path>
            </a:pathLst>
          </a:custGeom>
          <a:ln w="9525">
            <a:solidFill>
              <a:srgbClr val="000000"/>
            </a:solidFill>
          </a:ln>
        </p:spPr>
        <p:txBody>
          <a:bodyPr wrap="square" lIns="0" tIns="0" rIns="0" bIns="0" rtlCol="0"/>
          <a:lstStyle/>
          <a:p>
            <a:endParaRPr/>
          </a:p>
        </p:txBody>
      </p:sp>
      <p:sp>
        <p:nvSpPr>
          <p:cNvPr id="42" name="object 42"/>
          <p:cNvSpPr/>
          <p:nvPr/>
        </p:nvSpPr>
        <p:spPr>
          <a:xfrm>
            <a:off x="870065" y="2578697"/>
            <a:ext cx="0" cy="305360"/>
          </a:xfrm>
          <a:custGeom>
            <a:avLst/>
            <a:gdLst/>
            <a:ahLst/>
            <a:cxnLst/>
            <a:rect l="l" t="t" r="r" b="b"/>
            <a:pathLst>
              <a:path h="346075">
                <a:moveTo>
                  <a:pt x="0" y="0"/>
                </a:moveTo>
                <a:lnTo>
                  <a:pt x="0" y="345948"/>
                </a:lnTo>
              </a:path>
            </a:pathLst>
          </a:custGeom>
          <a:ln w="9525">
            <a:solidFill>
              <a:srgbClr val="000000"/>
            </a:solidFill>
          </a:ln>
        </p:spPr>
        <p:txBody>
          <a:bodyPr wrap="square" lIns="0" tIns="0" rIns="0" bIns="0" rtlCol="0"/>
          <a:lstStyle/>
          <a:p>
            <a:endParaRPr/>
          </a:p>
        </p:txBody>
      </p:sp>
      <p:sp>
        <p:nvSpPr>
          <p:cNvPr id="43" name="object 43"/>
          <p:cNvSpPr/>
          <p:nvPr/>
        </p:nvSpPr>
        <p:spPr>
          <a:xfrm>
            <a:off x="870065" y="2427417"/>
            <a:ext cx="153555" cy="76200"/>
          </a:xfrm>
          <a:custGeom>
            <a:avLst/>
            <a:gdLst/>
            <a:ahLst/>
            <a:cxnLst/>
            <a:rect l="l" t="t" r="r" b="b"/>
            <a:pathLst>
              <a:path w="168909" h="86360">
                <a:moveTo>
                  <a:pt x="0" y="0"/>
                </a:moveTo>
                <a:lnTo>
                  <a:pt x="168402" y="86106"/>
                </a:lnTo>
              </a:path>
            </a:pathLst>
          </a:custGeom>
          <a:ln w="9525">
            <a:solidFill>
              <a:srgbClr val="000000"/>
            </a:solidFill>
          </a:ln>
        </p:spPr>
        <p:txBody>
          <a:bodyPr wrap="square" lIns="0" tIns="0" rIns="0" bIns="0" rtlCol="0"/>
          <a:lstStyle/>
          <a:p>
            <a:endParaRPr/>
          </a:p>
        </p:txBody>
      </p:sp>
      <p:sp>
        <p:nvSpPr>
          <p:cNvPr id="44" name="object 44"/>
          <p:cNvSpPr/>
          <p:nvPr/>
        </p:nvSpPr>
        <p:spPr>
          <a:xfrm>
            <a:off x="870065" y="2503394"/>
            <a:ext cx="153555" cy="75640"/>
          </a:xfrm>
          <a:custGeom>
            <a:avLst/>
            <a:gdLst/>
            <a:ahLst/>
            <a:cxnLst/>
            <a:rect l="l" t="t" r="r" b="b"/>
            <a:pathLst>
              <a:path w="168909" h="85725">
                <a:moveTo>
                  <a:pt x="0" y="85344"/>
                </a:moveTo>
                <a:lnTo>
                  <a:pt x="168402" y="0"/>
                </a:lnTo>
              </a:path>
            </a:pathLst>
          </a:custGeom>
          <a:ln w="9525">
            <a:solidFill>
              <a:srgbClr val="000000"/>
            </a:solidFill>
          </a:ln>
        </p:spPr>
        <p:txBody>
          <a:bodyPr wrap="square" lIns="0" tIns="0" rIns="0" bIns="0" rtlCol="0"/>
          <a:lstStyle/>
          <a:p>
            <a:endParaRPr/>
          </a:p>
        </p:txBody>
      </p:sp>
      <p:sp>
        <p:nvSpPr>
          <p:cNvPr id="45" name="object 45"/>
          <p:cNvSpPr/>
          <p:nvPr/>
        </p:nvSpPr>
        <p:spPr>
          <a:xfrm>
            <a:off x="870065" y="2122170"/>
            <a:ext cx="458355" cy="228040"/>
          </a:xfrm>
          <a:custGeom>
            <a:avLst/>
            <a:gdLst/>
            <a:ahLst/>
            <a:cxnLst/>
            <a:rect l="l" t="t" r="r" b="b"/>
            <a:pathLst>
              <a:path w="504190" h="258444">
                <a:moveTo>
                  <a:pt x="0" y="0"/>
                </a:moveTo>
                <a:lnTo>
                  <a:pt x="503681" y="258318"/>
                </a:lnTo>
              </a:path>
            </a:pathLst>
          </a:custGeom>
          <a:ln w="9525">
            <a:solidFill>
              <a:srgbClr val="000000"/>
            </a:solidFill>
          </a:ln>
        </p:spPr>
        <p:txBody>
          <a:bodyPr wrap="square" lIns="0" tIns="0" rIns="0" bIns="0" rtlCol="0"/>
          <a:lstStyle/>
          <a:p>
            <a:endParaRPr/>
          </a:p>
        </p:txBody>
      </p:sp>
      <p:sp>
        <p:nvSpPr>
          <p:cNvPr id="46" name="object 46"/>
          <p:cNvSpPr/>
          <p:nvPr/>
        </p:nvSpPr>
        <p:spPr>
          <a:xfrm>
            <a:off x="1327957" y="2350097"/>
            <a:ext cx="0" cy="305921"/>
          </a:xfrm>
          <a:custGeom>
            <a:avLst/>
            <a:gdLst/>
            <a:ahLst/>
            <a:cxnLst/>
            <a:rect l="l" t="t" r="r" b="b"/>
            <a:pathLst>
              <a:path h="346710">
                <a:moveTo>
                  <a:pt x="0" y="0"/>
                </a:moveTo>
                <a:lnTo>
                  <a:pt x="0" y="346709"/>
                </a:lnTo>
              </a:path>
            </a:pathLst>
          </a:custGeom>
          <a:ln w="9525">
            <a:solidFill>
              <a:srgbClr val="000000"/>
            </a:solidFill>
          </a:ln>
        </p:spPr>
        <p:txBody>
          <a:bodyPr wrap="square" lIns="0" tIns="0" rIns="0" bIns="0" rtlCol="0"/>
          <a:lstStyle/>
          <a:p>
            <a:endParaRPr/>
          </a:p>
        </p:txBody>
      </p:sp>
      <p:sp>
        <p:nvSpPr>
          <p:cNvPr id="47" name="object 47"/>
          <p:cNvSpPr/>
          <p:nvPr/>
        </p:nvSpPr>
        <p:spPr>
          <a:xfrm>
            <a:off x="870065" y="2656019"/>
            <a:ext cx="458355" cy="228040"/>
          </a:xfrm>
          <a:custGeom>
            <a:avLst/>
            <a:gdLst/>
            <a:ahLst/>
            <a:cxnLst/>
            <a:rect l="l" t="t" r="r" b="b"/>
            <a:pathLst>
              <a:path w="504190" h="258445">
                <a:moveTo>
                  <a:pt x="0" y="258318"/>
                </a:moveTo>
                <a:lnTo>
                  <a:pt x="503681" y="0"/>
                </a:lnTo>
              </a:path>
            </a:pathLst>
          </a:custGeom>
          <a:ln w="9525">
            <a:solidFill>
              <a:srgbClr val="000000"/>
            </a:solidFill>
          </a:ln>
        </p:spPr>
        <p:txBody>
          <a:bodyPr wrap="square" lIns="0" tIns="0" rIns="0" bIns="0" rtlCol="0"/>
          <a:lstStyle/>
          <a:p>
            <a:endParaRPr/>
          </a:p>
        </p:txBody>
      </p:sp>
      <p:sp>
        <p:nvSpPr>
          <p:cNvPr id="48" name="object 48"/>
          <p:cNvSpPr txBox="1"/>
          <p:nvPr/>
        </p:nvSpPr>
        <p:spPr>
          <a:xfrm>
            <a:off x="1040014" y="2414419"/>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49" name="object 49"/>
          <p:cNvSpPr/>
          <p:nvPr/>
        </p:nvSpPr>
        <p:spPr>
          <a:xfrm>
            <a:off x="683722" y="2731322"/>
            <a:ext cx="0" cy="533960"/>
          </a:xfrm>
          <a:custGeom>
            <a:avLst/>
            <a:gdLst/>
            <a:ahLst/>
            <a:cxnLst/>
            <a:rect l="l" t="t" r="r" b="b"/>
            <a:pathLst>
              <a:path h="605154">
                <a:moveTo>
                  <a:pt x="0" y="605027"/>
                </a:moveTo>
                <a:lnTo>
                  <a:pt x="0" y="0"/>
                </a:lnTo>
              </a:path>
            </a:pathLst>
          </a:custGeom>
          <a:ln w="28575">
            <a:solidFill>
              <a:srgbClr val="000000"/>
            </a:solidFill>
          </a:ln>
        </p:spPr>
        <p:txBody>
          <a:bodyPr wrap="square" lIns="0" tIns="0" rIns="0" bIns="0" rtlCol="0"/>
          <a:lstStyle/>
          <a:p>
            <a:endParaRPr/>
          </a:p>
        </p:txBody>
      </p:sp>
      <p:sp>
        <p:nvSpPr>
          <p:cNvPr id="50" name="object 50"/>
          <p:cNvSpPr/>
          <p:nvPr/>
        </p:nvSpPr>
        <p:spPr>
          <a:xfrm>
            <a:off x="683722" y="2693670"/>
            <a:ext cx="186458" cy="75640"/>
          </a:xfrm>
          <a:custGeom>
            <a:avLst/>
            <a:gdLst/>
            <a:ahLst/>
            <a:cxnLst/>
            <a:rect l="l" t="t" r="r" b="b"/>
            <a:pathLst>
              <a:path w="205105" h="85725">
                <a:moveTo>
                  <a:pt x="162306" y="57150"/>
                </a:moveTo>
                <a:lnTo>
                  <a:pt x="162306" y="28193"/>
                </a:lnTo>
                <a:lnTo>
                  <a:pt x="0" y="28193"/>
                </a:lnTo>
                <a:lnTo>
                  <a:pt x="0" y="57150"/>
                </a:lnTo>
                <a:lnTo>
                  <a:pt x="162306" y="57150"/>
                </a:lnTo>
                <a:close/>
              </a:path>
              <a:path w="205105" h="85725">
                <a:moveTo>
                  <a:pt x="204978" y="42672"/>
                </a:moveTo>
                <a:lnTo>
                  <a:pt x="147828" y="0"/>
                </a:lnTo>
                <a:lnTo>
                  <a:pt x="147828" y="28193"/>
                </a:lnTo>
                <a:lnTo>
                  <a:pt x="162306" y="28193"/>
                </a:lnTo>
                <a:lnTo>
                  <a:pt x="162306" y="74533"/>
                </a:lnTo>
                <a:lnTo>
                  <a:pt x="204978" y="42672"/>
                </a:lnTo>
                <a:close/>
              </a:path>
              <a:path w="205105" h="85725">
                <a:moveTo>
                  <a:pt x="162306" y="74533"/>
                </a:moveTo>
                <a:lnTo>
                  <a:pt x="162306" y="57150"/>
                </a:lnTo>
                <a:lnTo>
                  <a:pt x="147828" y="57150"/>
                </a:lnTo>
                <a:lnTo>
                  <a:pt x="147828" y="85343"/>
                </a:lnTo>
                <a:lnTo>
                  <a:pt x="162306" y="74533"/>
                </a:lnTo>
                <a:close/>
              </a:path>
            </a:pathLst>
          </a:custGeom>
          <a:solidFill>
            <a:srgbClr val="000000"/>
          </a:solidFill>
        </p:spPr>
        <p:txBody>
          <a:bodyPr wrap="square" lIns="0" tIns="0" rIns="0" bIns="0" rtlCol="0"/>
          <a:lstStyle/>
          <a:p>
            <a:endParaRPr/>
          </a:p>
        </p:txBody>
      </p:sp>
      <p:sp>
        <p:nvSpPr>
          <p:cNvPr id="51" name="object 51"/>
          <p:cNvSpPr/>
          <p:nvPr/>
        </p:nvSpPr>
        <p:spPr>
          <a:xfrm>
            <a:off x="417021" y="2926079"/>
            <a:ext cx="78509" cy="644452"/>
          </a:xfrm>
          <a:custGeom>
            <a:avLst/>
            <a:gdLst/>
            <a:ahLst/>
            <a:cxnLst/>
            <a:rect l="l" t="t" r="r" b="b"/>
            <a:pathLst>
              <a:path w="86359" h="605154">
                <a:moveTo>
                  <a:pt x="86106" y="547877"/>
                </a:moveTo>
                <a:lnTo>
                  <a:pt x="0" y="547877"/>
                </a:lnTo>
                <a:lnTo>
                  <a:pt x="28956" y="586658"/>
                </a:lnTo>
                <a:lnTo>
                  <a:pt x="28956" y="562355"/>
                </a:lnTo>
                <a:lnTo>
                  <a:pt x="57150" y="562355"/>
                </a:lnTo>
                <a:lnTo>
                  <a:pt x="57150" y="585977"/>
                </a:lnTo>
                <a:lnTo>
                  <a:pt x="86106" y="547877"/>
                </a:lnTo>
                <a:close/>
              </a:path>
              <a:path w="86359" h="605154">
                <a:moveTo>
                  <a:pt x="57150" y="547877"/>
                </a:moveTo>
                <a:lnTo>
                  <a:pt x="57149" y="0"/>
                </a:lnTo>
                <a:lnTo>
                  <a:pt x="28955" y="0"/>
                </a:lnTo>
                <a:lnTo>
                  <a:pt x="28956" y="547877"/>
                </a:lnTo>
                <a:lnTo>
                  <a:pt x="57150" y="547877"/>
                </a:lnTo>
                <a:close/>
              </a:path>
              <a:path w="86359" h="605154">
                <a:moveTo>
                  <a:pt x="57150" y="585977"/>
                </a:moveTo>
                <a:lnTo>
                  <a:pt x="57150" y="562355"/>
                </a:lnTo>
                <a:lnTo>
                  <a:pt x="28956" y="562355"/>
                </a:lnTo>
                <a:lnTo>
                  <a:pt x="28956" y="586658"/>
                </a:lnTo>
                <a:lnTo>
                  <a:pt x="42671" y="605027"/>
                </a:lnTo>
                <a:lnTo>
                  <a:pt x="57150" y="585977"/>
                </a:lnTo>
                <a:close/>
              </a:path>
            </a:pathLst>
          </a:custGeom>
          <a:solidFill>
            <a:srgbClr val="000000"/>
          </a:solidFill>
        </p:spPr>
        <p:txBody>
          <a:bodyPr wrap="square" lIns="0" tIns="0" rIns="0" bIns="0" rtlCol="0"/>
          <a:lstStyle/>
          <a:p>
            <a:endParaRPr/>
          </a:p>
        </p:txBody>
      </p:sp>
      <p:sp>
        <p:nvSpPr>
          <p:cNvPr id="52" name="object 52"/>
          <p:cNvSpPr/>
          <p:nvPr/>
        </p:nvSpPr>
        <p:spPr>
          <a:xfrm>
            <a:off x="6017721" y="3913318"/>
            <a:ext cx="230332" cy="76200"/>
          </a:xfrm>
          <a:custGeom>
            <a:avLst/>
            <a:gdLst/>
            <a:ahLst/>
            <a:cxnLst/>
            <a:rect l="l" t="t" r="r" b="b"/>
            <a:pathLst>
              <a:path w="253365" h="86360">
                <a:moveTo>
                  <a:pt x="209550" y="57150"/>
                </a:moveTo>
                <a:lnTo>
                  <a:pt x="209550" y="28955"/>
                </a:lnTo>
                <a:lnTo>
                  <a:pt x="0" y="28955"/>
                </a:lnTo>
                <a:lnTo>
                  <a:pt x="0" y="57150"/>
                </a:lnTo>
                <a:lnTo>
                  <a:pt x="209550" y="57150"/>
                </a:lnTo>
                <a:close/>
              </a:path>
              <a:path w="253365" h="86360">
                <a:moveTo>
                  <a:pt x="252983" y="43433"/>
                </a:moveTo>
                <a:lnTo>
                  <a:pt x="195833" y="0"/>
                </a:lnTo>
                <a:lnTo>
                  <a:pt x="195833" y="28955"/>
                </a:lnTo>
                <a:lnTo>
                  <a:pt x="209550" y="28955"/>
                </a:lnTo>
                <a:lnTo>
                  <a:pt x="209550" y="75864"/>
                </a:lnTo>
                <a:lnTo>
                  <a:pt x="252983" y="43433"/>
                </a:lnTo>
                <a:close/>
              </a:path>
              <a:path w="253365" h="86360">
                <a:moveTo>
                  <a:pt x="209550" y="75864"/>
                </a:moveTo>
                <a:lnTo>
                  <a:pt x="209550" y="57150"/>
                </a:lnTo>
                <a:lnTo>
                  <a:pt x="195833" y="57150"/>
                </a:lnTo>
                <a:lnTo>
                  <a:pt x="195833" y="86105"/>
                </a:lnTo>
                <a:lnTo>
                  <a:pt x="209550" y="75864"/>
                </a:lnTo>
                <a:close/>
              </a:path>
            </a:pathLst>
          </a:custGeom>
          <a:solidFill>
            <a:srgbClr val="000000"/>
          </a:solidFill>
        </p:spPr>
        <p:txBody>
          <a:bodyPr wrap="square" lIns="0" tIns="0" rIns="0" bIns="0" rtlCol="0"/>
          <a:lstStyle/>
          <a:p>
            <a:endParaRPr/>
          </a:p>
        </p:txBody>
      </p:sp>
      <p:sp>
        <p:nvSpPr>
          <p:cNvPr id="53" name="object 53"/>
          <p:cNvSpPr/>
          <p:nvPr/>
        </p:nvSpPr>
        <p:spPr>
          <a:xfrm>
            <a:off x="1826722" y="3799017"/>
            <a:ext cx="186458" cy="0"/>
          </a:xfrm>
          <a:custGeom>
            <a:avLst/>
            <a:gdLst/>
            <a:ahLst/>
            <a:cxnLst/>
            <a:rect l="l" t="t" r="r" b="b"/>
            <a:pathLst>
              <a:path w="205105">
                <a:moveTo>
                  <a:pt x="204978" y="0"/>
                </a:moveTo>
                <a:lnTo>
                  <a:pt x="0" y="0"/>
                </a:lnTo>
              </a:path>
            </a:pathLst>
          </a:custGeom>
          <a:ln w="28575">
            <a:solidFill>
              <a:srgbClr val="FF0000"/>
            </a:solidFill>
          </a:ln>
        </p:spPr>
        <p:txBody>
          <a:bodyPr wrap="square" lIns="0" tIns="0" rIns="0" bIns="0" rtlCol="0"/>
          <a:lstStyle/>
          <a:p>
            <a:endParaRPr/>
          </a:p>
        </p:txBody>
      </p:sp>
      <p:sp>
        <p:nvSpPr>
          <p:cNvPr id="54" name="object 54"/>
          <p:cNvSpPr/>
          <p:nvPr/>
        </p:nvSpPr>
        <p:spPr>
          <a:xfrm>
            <a:off x="1409699" y="2465069"/>
            <a:ext cx="77355" cy="76200"/>
          </a:xfrm>
          <a:custGeom>
            <a:avLst/>
            <a:gdLst/>
            <a:ahLst/>
            <a:cxnLst/>
            <a:rect l="l" t="t" r="r" b="b"/>
            <a:pathLst>
              <a:path w="85089" h="86360">
                <a:moveTo>
                  <a:pt x="84581" y="60959"/>
                </a:moveTo>
                <a:lnTo>
                  <a:pt x="84581" y="25145"/>
                </a:lnTo>
                <a:lnTo>
                  <a:pt x="59436" y="0"/>
                </a:lnTo>
                <a:lnTo>
                  <a:pt x="25146" y="0"/>
                </a:lnTo>
                <a:lnTo>
                  <a:pt x="0" y="25145"/>
                </a:lnTo>
                <a:lnTo>
                  <a:pt x="0" y="60959"/>
                </a:lnTo>
                <a:lnTo>
                  <a:pt x="25146" y="86105"/>
                </a:lnTo>
                <a:lnTo>
                  <a:pt x="59436" y="86105"/>
                </a:lnTo>
                <a:lnTo>
                  <a:pt x="84581" y="60959"/>
                </a:lnTo>
                <a:close/>
              </a:path>
            </a:pathLst>
          </a:custGeom>
          <a:solidFill>
            <a:srgbClr val="000000"/>
          </a:solidFill>
        </p:spPr>
        <p:txBody>
          <a:bodyPr wrap="square" lIns="0" tIns="0" rIns="0" bIns="0" rtlCol="0"/>
          <a:lstStyle/>
          <a:p>
            <a:endParaRPr/>
          </a:p>
        </p:txBody>
      </p:sp>
      <p:sp>
        <p:nvSpPr>
          <p:cNvPr id="55" name="object 55"/>
          <p:cNvSpPr/>
          <p:nvPr/>
        </p:nvSpPr>
        <p:spPr>
          <a:xfrm>
            <a:off x="1409699" y="2465069"/>
            <a:ext cx="77355" cy="76200"/>
          </a:xfrm>
          <a:custGeom>
            <a:avLst/>
            <a:gdLst/>
            <a:ahLst/>
            <a:cxnLst/>
            <a:rect l="l" t="t" r="r" b="b"/>
            <a:pathLst>
              <a:path w="85089" h="86360">
                <a:moveTo>
                  <a:pt x="25146" y="0"/>
                </a:moveTo>
                <a:lnTo>
                  <a:pt x="0" y="25145"/>
                </a:lnTo>
                <a:lnTo>
                  <a:pt x="0" y="60959"/>
                </a:lnTo>
                <a:lnTo>
                  <a:pt x="25146" y="86105"/>
                </a:lnTo>
                <a:lnTo>
                  <a:pt x="59436" y="86105"/>
                </a:lnTo>
                <a:lnTo>
                  <a:pt x="84581" y="60959"/>
                </a:lnTo>
                <a:lnTo>
                  <a:pt x="84581" y="25145"/>
                </a:lnTo>
                <a:lnTo>
                  <a:pt x="59436" y="0"/>
                </a:lnTo>
                <a:lnTo>
                  <a:pt x="25146" y="0"/>
                </a:lnTo>
                <a:close/>
              </a:path>
            </a:pathLst>
          </a:custGeom>
          <a:ln w="9525">
            <a:solidFill>
              <a:srgbClr val="000000"/>
            </a:solidFill>
          </a:ln>
        </p:spPr>
        <p:txBody>
          <a:bodyPr wrap="square" lIns="0" tIns="0" rIns="0" bIns="0" rtlCol="0"/>
          <a:lstStyle/>
          <a:p>
            <a:endParaRPr/>
          </a:p>
        </p:txBody>
      </p:sp>
      <p:sp>
        <p:nvSpPr>
          <p:cNvPr id="56" name="object 56"/>
          <p:cNvSpPr/>
          <p:nvPr/>
        </p:nvSpPr>
        <p:spPr>
          <a:xfrm>
            <a:off x="4265815" y="3380143"/>
            <a:ext cx="990023" cy="75640"/>
          </a:xfrm>
          <a:custGeom>
            <a:avLst/>
            <a:gdLst/>
            <a:ahLst/>
            <a:cxnLst/>
            <a:rect l="l" t="t" r="r" b="b"/>
            <a:pathLst>
              <a:path w="1089025" h="85725">
                <a:moveTo>
                  <a:pt x="1046226" y="57150"/>
                </a:moveTo>
                <a:lnTo>
                  <a:pt x="1046226" y="28194"/>
                </a:lnTo>
                <a:lnTo>
                  <a:pt x="0" y="28194"/>
                </a:lnTo>
                <a:lnTo>
                  <a:pt x="0" y="57150"/>
                </a:lnTo>
                <a:lnTo>
                  <a:pt x="1046226" y="57150"/>
                </a:lnTo>
                <a:close/>
              </a:path>
              <a:path w="1089025" h="85725">
                <a:moveTo>
                  <a:pt x="1088898" y="42672"/>
                </a:moveTo>
                <a:lnTo>
                  <a:pt x="1031748" y="0"/>
                </a:lnTo>
                <a:lnTo>
                  <a:pt x="1031748" y="28194"/>
                </a:lnTo>
                <a:lnTo>
                  <a:pt x="1046226" y="28194"/>
                </a:lnTo>
                <a:lnTo>
                  <a:pt x="1046226" y="74533"/>
                </a:lnTo>
                <a:lnTo>
                  <a:pt x="1088898" y="42672"/>
                </a:lnTo>
                <a:close/>
              </a:path>
              <a:path w="1089025" h="85725">
                <a:moveTo>
                  <a:pt x="1046226" y="74533"/>
                </a:moveTo>
                <a:lnTo>
                  <a:pt x="1046226" y="57150"/>
                </a:lnTo>
                <a:lnTo>
                  <a:pt x="1031748" y="57150"/>
                </a:lnTo>
                <a:lnTo>
                  <a:pt x="1031748" y="85344"/>
                </a:lnTo>
                <a:lnTo>
                  <a:pt x="1046226" y="74533"/>
                </a:lnTo>
                <a:close/>
              </a:path>
            </a:pathLst>
          </a:custGeom>
          <a:solidFill>
            <a:srgbClr val="000000"/>
          </a:solidFill>
        </p:spPr>
        <p:txBody>
          <a:bodyPr wrap="square" lIns="0" tIns="0" rIns="0" bIns="0" rtlCol="0"/>
          <a:lstStyle/>
          <a:p>
            <a:endParaRPr/>
          </a:p>
        </p:txBody>
      </p:sp>
      <p:sp>
        <p:nvSpPr>
          <p:cNvPr id="57" name="object 57"/>
          <p:cNvSpPr/>
          <p:nvPr/>
        </p:nvSpPr>
        <p:spPr>
          <a:xfrm>
            <a:off x="4907973" y="4408171"/>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58" name="object 58"/>
          <p:cNvSpPr txBox="1"/>
          <p:nvPr/>
        </p:nvSpPr>
        <p:spPr>
          <a:xfrm>
            <a:off x="4728094" y="4602928"/>
            <a:ext cx="461241"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A</a:t>
            </a:r>
            <a:r>
              <a:rPr sz="1000" dirty="0">
                <a:solidFill>
                  <a:srgbClr val="3333FF"/>
                </a:solidFill>
                <a:latin typeface="Arial"/>
                <a:cs typeface="Arial"/>
              </a:rPr>
              <a:t>L</a:t>
            </a:r>
            <a:r>
              <a:rPr sz="1000" spc="-4" dirty="0">
                <a:solidFill>
                  <a:srgbClr val="3333FF"/>
                </a:solidFill>
                <a:latin typeface="Arial"/>
                <a:cs typeface="Arial"/>
              </a:rPr>
              <a:t>USrc</a:t>
            </a:r>
            <a:endParaRPr sz="1000">
              <a:latin typeface="Arial"/>
              <a:cs typeface="Arial"/>
            </a:endParaRPr>
          </a:p>
        </p:txBody>
      </p:sp>
      <p:sp>
        <p:nvSpPr>
          <p:cNvPr id="59" name="object 59"/>
          <p:cNvSpPr/>
          <p:nvPr/>
        </p:nvSpPr>
        <p:spPr>
          <a:xfrm>
            <a:off x="5255722" y="3189195"/>
            <a:ext cx="0" cy="457199"/>
          </a:xfrm>
          <a:custGeom>
            <a:avLst/>
            <a:gdLst/>
            <a:ahLst/>
            <a:cxnLst/>
            <a:rect l="l" t="t" r="r" b="b"/>
            <a:pathLst>
              <a:path h="518160">
                <a:moveTo>
                  <a:pt x="0" y="0"/>
                </a:moveTo>
                <a:lnTo>
                  <a:pt x="0" y="518159"/>
                </a:lnTo>
              </a:path>
            </a:pathLst>
          </a:custGeom>
          <a:ln w="9525">
            <a:solidFill>
              <a:srgbClr val="000000"/>
            </a:solidFill>
          </a:ln>
        </p:spPr>
        <p:txBody>
          <a:bodyPr wrap="square" lIns="0" tIns="0" rIns="0" bIns="0" rtlCol="0"/>
          <a:lstStyle/>
          <a:p>
            <a:endParaRPr/>
          </a:p>
        </p:txBody>
      </p:sp>
      <p:sp>
        <p:nvSpPr>
          <p:cNvPr id="60" name="object 60"/>
          <p:cNvSpPr/>
          <p:nvPr/>
        </p:nvSpPr>
        <p:spPr>
          <a:xfrm>
            <a:off x="5255722" y="3951643"/>
            <a:ext cx="0" cy="456640"/>
          </a:xfrm>
          <a:custGeom>
            <a:avLst/>
            <a:gdLst/>
            <a:ahLst/>
            <a:cxnLst/>
            <a:rect l="l" t="t" r="r" b="b"/>
            <a:pathLst>
              <a:path h="517525">
                <a:moveTo>
                  <a:pt x="0" y="0"/>
                </a:moveTo>
                <a:lnTo>
                  <a:pt x="0" y="517398"/>
                </a:lnTo>
              </a:path>
            </a:pathLst>
          </a:custGeom>
          <a:ln w="9525">
            <a:solidFill>
              <a:srgbClr val="000000"/>
            </a:solidFill>
          </a:ln>
        </p:spPr>
        <p:txBody>
          <a:bodyPr wrap="square" lIns="0" tIns="0" rIns="0" bIns="0" rtlCol="0"/>
          <a:lstStyle/>
          <a:p>
            <a:endParaRPr/>
          </a:p>
        </p:txBody>
      </p:sp>
      <p:sp>
        <p:nvSpPr>
          <p:cNvPr id="61" name="object 61"/>
          <p:cNvSpPr/>
          <p:nvPr/>
        </p:nvSpPr>
        <p:spPr>
          <a:xfrm>
            <a:off x="5255722" y="3646394"/>
            <a:ext cx="228600" cy="152960"/>
          </a:xfrm>
          <a:custGeom>
            <a:avLst/>
            <a:gdLst/>
            <a:ahLst/>
            <a:cxnLst/>
            <a:rect l="l" t="t" r="r" b="b"/>
            <a:pathLst>
              <a:path w="251460" h="173354">
                <a:moveTo>
                  <a:pt x="0" y="0"/>
                </a:moveTo>
                <a:lnTo>
                  <a:pt x="251459" y="172973"/>
                </a:lnTo>
              </a:path>
            </a:pathLst>
          </a:custGeom>
          <a:ln w="9525">
            <a:solidFill>
              <a:srgbClr val="000000"/>
            </a:solidFill>
          </a:ln>
        </p:spPr>
        <p:txBody>
          <a:bodyPr wrap="square" lIns="0" tIns="0" rIns="0" bIns="0" rtlCol="0"/>
          <a:lstStyle/>
          <a:p>
            <a:endParaRPr/>
          </a:p>
        </p:txBody>
      </p:sp>
      <p:sp>
        <p:nvSpPr>
          <p:cNvPr id="62" name="object 62"/>
          <p:cNvSpPr/>
          <p:nvPr/>
        </p:nvSpPr>
        <p:spPr>
          <a:xfrm>
            <a:off x="5255722" y="3799018"/>
            <a:ext cx="228600" cy="152960"/>
          </a:xfrm>
          <a:custGeom>
            <a:avLst/>
            <a:gdLst/>
            <a:ahLst/>
            <a:cxnLst/>
            <a:rect l="l" t="t" r="r" b="b"/>
            <a:pathLst>
              <a:path w="251460" h="173354">
                <a:moveTo>
                  <a:pt x="0" y="172974"/>
                </a:moveTo>
                <a:lnTo>
                  <a:pt x="251459" y="0"/>
                </a:lnTo>
              </a:path>
            </a:pathLst>
          </a:custGeom>
          <a:ln w="9525">
            <a:solidFill>
              <a:srgbClr val="000000"/>
            </a:solidFill>
          </a:ln>
        </p:spPr>
        <p:txBody>
          <a:bodyPr wrap="square" lIns="0" tIns="0" rIns="0" bIns="0" rtlCol="0"/>
          <a:lstStyle/>
          <a:p>
            <a:endParaRPr/>
          </a:p>
        </p:txBody>
      </p:sp>
      <p:sp>
        <p:nvSpPr>
          <p:cNvPr id="63" name="object 63"/>
          <p:cNvSpPr/>
          <p:nvPr/>
        </p:nvSpPr>
        <p:spPr>
          <a:xfrm>
            <a:off x="5255722" y="3189194"/>
            <a:ext cx="762000" cy="381559"/>
          </a:xfrm>
          <a:custGeom>
            <a:avLst/>
            <a:gdLst/>
            <a:ahLst/>
            <a:cxnLst/>
            <a:rect l="l" t="t" r="r" b="b"/>
            <a:pathLst>
              <a:path w="838200" h="432435">
                <a:moveTo>
                  <a:pt x="0" y="0"/>
                </a:moveTo>
                <a:lnTo>
                  <a:pt x="838200" y="432053"/>
                </a:lnTo>
              </a:path>
            </a:pathLst>
          </a:custGeom>
          <a:ln w="9525">
            <a:solidFill>
              <a:srgbClr val="000000"/>
            </a:solidFill>
          </a:ln>
        </p:spPr>
        <p:txBody>
          <a:bodyPr wrap="square" lIns="0" tIns="0" rIns="0" bIns="0" rtlCol="0"/>
          <a:lstStyle/>
          <a:p>
            <a:endParaRPr/>
          </a:p>
        </p:txBody>
      </p:sp>
      <p:sp>
        <p:nvSpPr>
          <p:cNvPr id="64" name="object 64"/>
          <p:cNvSpPr/>
          <p:nvPr/>
        </p:nvSpPr>
        <p:spPr>
          <a:xfrm>
            <a:off x="6017721" y="3570418"/>
            <a:ext cx="0" cy="456640"/>
          </a:xfrm>
          <a:custGeom>
            <a:avLst/>
            <a:gdLst/>
            <a:ahLst/>
            <a:cxnLst/>
            <a:rect l="l" t="t" r="r" b="b"/>
            <a:pathLst>
              <a:path h="517525">
                <a:moveTo>
                  <a:pt x="0" y="0"/>
                </a:moveTo>
                <a:lnTo>
                  <a:pt x="0" y="517398"/>
                </a:lnTo>
              </a:path>
            </a:pathLst>
          </a:custGeom>
          <a:ln w="9525">
            <a:solidFill>
              <a:srgbClr val="000000"/>
            </a:solidFill>
          </a:ln>
        </p:spPr>
        <p:txBody>
          <a:bodyPr wrap="square" lIns="0" tIns="0" rIns="0" bIns="0" rtlCol="0"/>
          <a:lstStyle/>
          <a:p>
            <a:endParaRPr/>
          </a:p>
        </p:txBody>
      </p:sp>
      <p:sp>
        <p:nvSpPr>
          <p:cNvPr id="65" name="object 65"/>
          <p:cNvSpPr/>
          <p:nvPr/>
        </p:nvSpPr>
        <p:spPr>
          <a:xfrm>
            <a:off x="5255722" y="4026945"/>
            <a:ext cx="762000" cy="381559"/>
          </a:xfrm>
          <a:custGeom>
            <a:avLst/>
            <a:gdLst/>
            <a:ahLst/>
            <a:cxnLst/>
            <a:rect l="l" t="t" r="r" b="b"/>
            <a:pathLst>
              <a:path w="838200" h="432435">
                <a:moveTo>
                  <a:pt x="0" y="432054"/>
                </a:moveTo>
                <a:lnTo>
                  <a:pt x="838200" y="0"/>
                </a:lnTo>
              </a:path>
            </a:pathLst>
          </a:custGeom>
          <a:ln w="9525">
            <a:solidFill>
              <a:srgbClr val="000000"/>
            </a:solidFill>
          </a:ln>
        </p:spPr>
        <p:txBody>
          <a:bodyPr wrap="square" lIns="0" tIns="0" rIns="0" bIns="0" rtlCol="0"/>
          <a:lstStyle/>
          <a:p>
            <a:endParaRPr/>
          </a:p>
        </p:txBody>
      </p:sp>
      <p:sp>
        <p:nvSpPr>
          <p:cNvPr id="66" name="object 66"/>
          <p:cNvSpPr txBox="1"/>
          <p:nvPr/>
        </p:nvSpPr>
        <p:spPr>
          <a:xfrm>
            <a:off x="5413316" y="3612485"/>
            <a:ext cx="610755" cy="390107"/>
          </a:xfrm>
          <a:prstGeom prst="rect">
            <a:avLst/>
          </a:prstGeom>
        </p:spPr>
        <p:txBody>
          <a:bodyPr vert="horz" wrap="square" lIns="0" tIns="0" rIns="0" bIns="0" rtlCol="0">
            <a:spAutoFit/>
          </a:bodyPr>
          <a:lstStyle/>
          <a:p>
            <a:pPr marL="11397"/>
            <a:r>
              <a:rPr sz="1500" b="1" baseline="35353" dirty="0">
                <a:latin typeface="Arial"/>
                <a:cs typeface="Arial"/>
              </a:rPr>
              <a:t>ALU</a:t>
            </a:r>
            <a:r>
              <a:rPr sz="1500" b="1" spc="-39" baseline="35353" dirty="0">
                <a:latin typeface="Arial"/>
                <a:cs typeface="Arial"/>
              </a:rPr>
              <a:t> </a:t>
            </a:r>
            <a:r>
              <a:rPr sz="1000" spc="-4" dirty="0">
                <a:latin typeface="Arial"/>
                <a:cs typeface="Arial"/>
              </a:rPr>
              <a:t>Zero</a:t>
            </a:r>
            <a:endParaRPr sz="1000">
              <a:latin typeface="Arial"/>
              <a:cs typeface="Arial"/>
            </a:endParaRPr>
          </a:p>
          <a:p>
            <a:pPr marL="234778">
              <a:spcBef>
                <a:spcPts val="642"/>
              </a:spcBef>
            </a:pPr>
            <a:r>
              <a:rPr sz="1000" spc="-4" dirty="0">
                <a:latin typeface="Arial"/>
                <a:cs typeface="Arial"/>
              </a:rPr>
              <a:t>Result</a:t>
            </a:r>
            <a:endParaRPr sz="1000">
              <a:latin typeface="Arial"/>
              <a:cs typeface="Arial"/>
            </a:endParaRPr>
          </a:p>
        </p:txBody>
      </p:sp>
      <p:sp>
        <p:nvSpPr>
          <p:cNvPr id="67" name="object 67"/>
          <p:cNvSpPr/>
          <p:nvPr/>
        </p:nvSpPr>
        <p:spPr>
          <a:xfrm>
            <a:off x="5713615" y="4179571"/>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68" name="object 68"/>
          <p:cNvSpPr txBox="1"/>
          <p:nvPr/>
        </p:nvSpPr>
        <p:spPr>
          <a:xfrm>
            <a:off x="5490093" y="4374327"/>
            <a:ext cx="439304" cy="158003"/>
          </a:xfrm>
          <a:prstGeom prst="rect">
            <a:avLst/>
          </a:prstGeom>
        </p:spPr>
        <p:txBody>
          <a:bodyPr vert="horz" wrap="square" lIns="0" tIns="0" rIns="0" bIns="0" rtlCol="0">
            <a:spAutoFit/>
          </a:bodyPr>
          <a:lstStyle/>
          <a:p>
            <a:pPr marL="11397"/>
            <a:r>
              <a:rPr sz="1000" spc="-9" dirty="0">
                <a:solidFill>
                  <a:srgbClr val="3333FF"/>
                </a:solidFill>
                <a:latin typeface="Arial"/>
                <a:cs typeface="Arial"/>
              </a:rPr>
              <a:t>A</a:t>
            </a:r>
            <a:r>
              <a:rPr sz="1000" dirty="0">
                <a:solidFill>
                  <a:srgbClr val="3333FF"/>
                </a:solidFill>
                <a:latin typeface="Arial"/>
                <a:cs typeface="Arial"/>
              </a:rPr>
              <a:t>L</a:t>
            </a:r>
            <a:r>
              <a:rPr sz="1000" spc="-9" dirty="0">
                <a:solidFill>
                  <a:srgbClr val="3333FF"/>
                </a:solidFill>
                <a:latin typeface="Arial"/>
                <a:cs typeface="Arial"/>
              </a:rPr>
              <a:t>UOp</a:t>
            </a:r>
            <a:endParaRPr sz="1000">
              <a:latin typeface="Arial"/>
              <a:cs typeface="Arial"/>
            </a:endParaRPr>
          </a:p>
        </p:txBody>
      </p:sp>
      <p:sp>
        <p:nvSpPr>
          <p:cNvPr id="69" name="object 69"/>
          <p:cNvSpPr/>
          <p:nvPr/>
        </p:nvSpPr>
        <p:spPr>
          <a:xfrm>
            <a:off x="2013066" y="3809776"/>
            <a:ext cx="1732" cy="1969434"/>
          </a:xfrm>
          <a:custGeom>
            <a:avLst/>
            <a:gdLst/>
            <a:ahLst/>
            <a:cxnLst/>
            <a:rect l="l" t="t" r="r" b="b"/>
            <a:pathLst>
              <a:path w="1905" h="2232025">
                <a:moveTo>
                  <a:pt x="1523" y="0"/>
                </a:moveTo>
                <a:lnTo>
                  <a:pt x="0" y="2231898"/>
                </a:lnTo>
              </a:path>
            </a:pathLst>
          </a:custGeom>
          <a:ln w="9525">
            <a:solidFill>
              <a:srgbClr val="FF0000"/>
            </a:solidFill>
          </a:ln>
        </p:spPr>
        <p:txBody>
          <a:bodyPr wrap="square" lIns="0" tIns="0" rIns="0" bIns="0" rtlCol="0"/>
          <a:lstStyle/>
          <a:p>
            <a:endParaRPr/>
          </a:p>
        </p:txBody>
      </p:sp>
      <p:sp>
        <p:nvSpPr>
          <p:cNvPr id="70" name="object 70"/>
          <p:cNvSpPr/>
          <p:nvPr/>
        </p:nvSpPr>
        <p:spPr>
          <a:xfrm>
            <a:off x="2008909" y="5136328"/>
            <a:ext cx="1298864" cy="67235"/>
          </a:xfrm>
          <a:custGeom>
            <a:avLst/>
            <a:gdLst/>
            <a:ahLst/>
            <a:cxnLst/>
            <a:rect l="l" t="t" r="r" b="b"/>
            <a:pathLst>
              <a:path w="1428750" h="76200">
                <a:moveTo>
                  <a:pt x="1370075" y="38100"/>
                </a:moveTo>
                <a:lnTo>
                  <a:pt x="1368551" y="35051"/>
                </a:lnTo>
                <a:lnTo>
                  <a:pt x="1365503" y="33527"/>
                </a:lnTo>
                <a:lnTo>
                  <a:pt x="4572" y="33527"/>
                </a:lnTo>
                <a:lnTo>
                  <a:pt x="1524" y="35051"/>
                </a:lnTo>
                <a:lnTo>
                  <a:pt x="0" y="38100"/>
                </a:lnTo>
                <a:lnTo>
                  <a:pt x="1524" y="41910"/>
                </a:lnTo>
                <a:lnTo>
                  <a:pt x="4572" y="42672"/>
                </a:lnTo>
                <a:lnTo>
                  <a:pt x="1365503" y="42672"/>
                </a:lnTo>
                <a:lnTo>
                  <a:pt x="1368551" y="41910"/>
                </a:lnTo>
                <a:lnTo>
                  <a:pt x="1370075" y="38100"/>
                </a:lnTo>
                <a:close/>
              </a:path>
              <a:path w="1428750" h="76200">
                <a:moveTo>
                  <a:pt x="1428749" y="38100"/>
                </a:moveTo>
                <a:lnTo>
                  <a:pt x="1352549" y="0"/>
                </a:lnTo>
                <a:lnTo>
                  <a:pt x="1352549" y="33527"/>
                </a:lnTo>
                <a:lnTo>
                  <a:pt x="1365503" y="33527"/>
                </a:lnTo>
                <a:lnTo>
                  <a:pt x="1368551" y="35051"/>
                </a:lnTo>
                <a:lnTo>
                  <a:pt x="1370075" y="38100"/>
                </a:lnTo>
                <a:lnTo>
                  <a:pt x="1370076" y="67437"/>
                </a:lnTo>
                <a:lnTo>
                  <a:pt x="1428749" y="38100"/>
                </a:lnTo>
                <a:close/>
              </a:path>
              <a:path w="1428750" h="76200">
                <a:moveTo>
                  <a:pt x="1370076" y="67437"/>
                </a:moveTo>
                <a:lnTo>
                  <a:pt x="1370075" y="38100"/>
                </a:lnTo>
                <a:lnTo>
                  <a:pt x="1368551" y="41910"/>
                </a:lnTo>
                <a:lnTo>
                  <a:pt x="1365503" y="42672"/>
                </a:lnTo>
                <a:lnTo>
                  <a:pt x="1352549" y="42672"/>
                </a:lnTo>
                <a:lnTo>
                  <a:pt x="1352550" y="76200"/>
                </a:lnTo>
                <a:lnTo>
                  <a:pt x="1370076" y="67437"/>
                </a:lnTo>
                <a:close/>
              </a:path>
            </a:pathLst>
          </a:custGeom>
          <a:solidFill>
            <a:srgbClr val="000000"/>
          </a:solidFill>
        </p:spPr>
        <p:txBody>
          <a:bodyPr wrap="square" lIns="0" tIns="0" rIns="0" bIns="0" rtlCol="0"/>
          <a:lstStyle/>
          <a:p>
            <a:endParaRPr/>
          </a:p>
        </p:txBody>
      </p:sp>
      <p:sp>
        <p:nvSpPr>
          <p:cNvPr id="71" name="object 71"/>
          <p:cNvSpPr txBox="1"/>
          <p:nvPr/>
        </p:nvSpPr>
        <p:spPr>
          <a:xfrm>
            <a:off x="2398453" y="4983480"/>
            <a:ext cx="696191" cy="158003"/>
          </a:xfrm>
          <a:prstGeom prst="rect">
            <a:avLst/>
          </a:prstGeom>
        </p:spPr>
        <p:txBody>
          <a:bodyPr vert="horz" wrap="square" lIns="0" tIns="0" rIns="0" bIns="0" rtlCol="0">
            <a:spAutoFit/>
          </a:bodyPr>
          <a:lstStyle/>
          <a:p>
            <a:pPr marL="11397"/>
            <a:r>
              <a:rPr sz="1000" spc="-4" dirty="0">
                <a:latin typeface="Arial"/>
                <a:cs typeface="Arial"/>
              </a:rPr>
              <a:t>Instr [15 -</a:t>
            </a:r>
            <a:r>
              <a:rPr sz="1000" spc="-94" dirty="0">
                <a:latin typeface="Arial"/>
                <a:cs typeface="Arial"/>
              </a:rPr>
              <a:t> </a:t>
            </a:r>
            <a:r>
              <a:rPr sz="1000" spc="-4" dirty="0">
                <a:latin typeface="Arial"/>
                <a:cs typeface="Arial"/>
              </a:rPr>
              <a:t>0]</a:t>
            </a:r>
            <a:endParaRPr sz="1000">
              <a:latin typeface="Arial"/>
              <a:cs typeface="Arial"/>
            </a:endParaRPr>
          </a:p>
        </p:txBody>
      </p:sp>
      <p:sp>
        <p:nvSpPr>
          <p:cNvPr id="72" name="object 72"/>
          <p:cNvSpPr/>
          <p:nvPr/>
        </p:nvSpPr>
        <p:spPr>
          <a:xfrm>
            <a:off x="2008910" y="3384177"/>
            <a:ext cx="503959" cy="67235"/>
          </a:xfrm>
          <a:custGeom>
            <a:avLst/>
            <a:gdLst/>
            <a:ahLst/>
            <a:cxnLst/>
            <a:rect l="l" t="t" r="r" b="b"/>
            <a:pathLst>
              <a:path w="554355" h="76200">
                <a:moveTo>
                  <a:pt x="495300" y="38100"/>
                </a:moveTo>
                <a:lnTo>
                  <a:pt x="493775" y="35051"/>
                </a:lnTo>
                <a:lnTo>
                  <a:pt x="490727" y="33527"/>
                </a:lnTo>
                <a:lnTo>
                  <a:pt x="4572" y="33527"/>
                </a:lnTo>
                <a:lnTo>
                  <a:pt x="1524" y="35051"/>
                </a:lnTo>
                <a:lnTo>
                  <a:pt x="0" y="38100"/>
                </a:lnTo>
                <a:lnTo>
                  <a:pt x="1524" y="41148"/>
                </a:lnTo>
                <a:lnTo>
                  <a:pt x="4572" y="42672"/>
                </a:lnTo>
                <a:lnTo>
                  <a:pt x="490727" y="42672"/>
                </a:lnTo>
                <a:lnTo>
                  <a:pt x="493775" y="41148"/>
                </a:lnTo>
                <a:lnTo>
                  <a:pt x="495300" y="38100"/>
                </a:lnTo>
                <a:close/>
              </a:path>
              <a:path w="554355" h="76200">
                <a:moveTo>
                  <a:pt x="553974" y="38100"/>
                </a:moveTo>
                <a:lnTo>
                  <a:pt x="477774" y="0"/>
                </a:lnTo>
                <a:lnTo>
                  <a:pt x="477774" y="33527"/>
                </a:lnTo>
                <a:lnTo>
                  <a:pt x="490727" y="33527"/>
                </a:lnTo>
                <a:lnTo>
                  <a:pt x="493775" y="35051"/>
                </a:lnTo>
                <a:lnTo>
                  <a:pt x="495300" y="38100"/>
                </a:lnTo>
                <a:lnTo>
                  <a:pt x="495300" y="67437"/>
                </a:lnTo>
                <a:lnTo>
                  <a:pt x="553974" y="38100"/>
                </a:lnTo>
                <a:close/>
              </a:path>
              <a:path w="554355" h="76200">
                <a:moveTo>
                  <a:pt x="495300" y="67437"/>
                </a:moveTo>
                <a:lnTo>
                  <a:pt x="495300" y="38100"/>
                </a:lnTo>
                <a:lnTo>
                  <a:pt x="493775" y="41148"/>
                </a:lnTo>
                <a:lnTo>
                  <a:pt x="490727" y="42672"/>
                </a:lnTo>
                <a:lnTo>
                  <a:pt x="477774" y="42672"/>
                </a:lnTo>
                <a:lnTo>
                  <a:pt x="477774" y="76200"/>
                </a:lnTo>
                <a:lnTo>
                  <a:pt x="495300" y="67437"/>
                </a:lnTo>
                <a:close/>
              </a:path>
            </a:pathLst>
          </a:custGeom>
          <a:solidFill>
            <a:srgbClr val="000000"/>
          </a:solidFill>
        </p:spPr>
        <p:txBody>
          <a:bodyPr wrap="square" lIns="0" tIns="0" rIns="0" bIns="0" rtlCol="0"/>
          <a:lstStyle/>
          <a:p>
            <a:endParaRPr/>
          </a:p>
        </p:txBody>
      </p:sp>
      <p:sp>
        <p:nvSpPr>
          <p:cNvPr id="73" name="object 73"/>
          <p:cNvSpPr/>
          <p:nvPr/>
        </p:nvSpPr>
        <p:spPr>
          <a:xfrm>
            <a:off x="2008910" y="3765400"/>
            <a:ext cx="503959" cy="67235"/>
          </a:xfrm>
          <a:custGeom>
            <a:avLst/>
            <a:gdLst/>
            <a:ahLst/>
            <a:cxnLst/>
            <a:rect l="l" t="t" r="r" b="b"/>
            <a:pathLst>
              <a:path w="554355" h="76200">
                <a:moveTo>
                  <a:pt x="495300" y="38100"/>
                </a:moveTo>
                <a:lnTo>
                  <a:pt x="493775" y="34290"/>
                </a:lnTo>
                <a:lnTo>
                  <a:pt x="490727" y="32766"/>
                </a:lnTo>
                <a:lnTo>
                  <a:pt x="4572" y="32766"/>
                </a:lnTo>
                <a:lnTo>
                  <a:pt x="1524" y="34290"/>
                </a:lnTo>
                <a:lnTo>
                  <a:pt x="0" y="38100"/>
                </a:lnTo>
                <a:lnTo>
                  <a:pt x="1524" y="41148"/>
                </a:lnTo>
                <a:lnTo>
                  <a:pt x="4572" y="42672"/>
                </a:lnTo>
                <a:lnTo>
                  <a:pt x="490727" y="42672"/>
                </a:lnTo>
                <a:lnTo>
                  <a:pt x="493775" y="41148"/>
                </a:lnTo>
                <a:lnTo>
                  <a:pt x="495300" y="38100"/>
                </a:lnTo>
                <a:close/>
              </a:path>
              <a:path w="554355" h="76200">
                <a:moveTo>
                  <a:pt x="553974" y="38100"/>
                </a:moveTo>
                <a:lnTo>
                  <a:pt x="477774" y="0"/>
                </a:lnTo>
                <a:lnTo>
                  <a:pt x="477774" y="32766"/>
                </a:lnTo>
                <a:lnTo>
                  <a:pt x="490727" y="32766"/>
                </a:lnTo>
                <a:lnTo>
                  <a:pt x="493775" y="34290"/>
                </a:lnTo>
                <a:lnTo>
                  <a:pt x="495300" y="38100"/>
                </a:lnTo>
                <a:lnTo>
                  <a:pt x="495300" y="67437"/>
                </a:lnTo>
                <a:lnTo>
                  <a:pt x="553974" y="38100"/>
                </a:lnTo>
                <a:close/>
              </a:path>
              <a:path w="554355" h="76200">
                <a:moveTo>
                  <a:pt x="495300" y="67437"/>
                </a:moveTo>
                <a:lnTo>
                  <a:pt x="495300" y="38100"/>
                </a:lnTo>
                <a:lnTo>
                  <a:pt x="493775" y="41148"/>
                </a:lnTo>
                <a:lnTo>
                  <a:pt x="490727" y="42672"/>
                </a:lnTo>
                <a:lnTo>
                  <a:pt x="477774" y="42672"/>
                </a:lnTo>
                <a:lnTo>
                  <a:pt x="477774" y="76200"/>
                </a:lnTo>
                <a:lnTo>
                  <a:pt x="495300" y="67437"/>
                </a:lnTo>
                <a:close/>
              </a:path>
            </a:pathLst>
          </a:custGeom>
          <a:solidFill>
            <a:srgbClr val="000000"/>
          </a:solidFill>
        </p:spPr>
        <p:txBody>
          <a:bodyPr wrap="square" lIns="0" tIns="0" rIns="0" bIns="0" rtlCol="0"/>
          <a:lstStyle/>
          <a:p>
            <a:endParaRPr/>
          </a:p>
        </p:txBody>
      </p:sp>
      <p:sp>
        <p:nvSpPr>
          <p:cNvPr id="74" name="object 74"/>
          <p:cNvSpPr/>
          <p:nvPr/>
        </p:nvSpPr>
        <p:spPr>
          <a:xfrm>
            <a:off x="5210002" y="5247267"/>
            <a:ext cx="0" cy="151279"/>
          </a:xfrm>
          <a:custGeom>
            <a:avLst/>
            <a:gdLst/>
            <a:ahLst/>
            <a:cxnLst/>
            <a:rect l="l" t="t" r="r" b="b"/>
            <a:pathLst>
              <a:path h="171450">
                <a:moveTo>
                  <a:pt x="0" y="0"/>
                </a:moveTo>
                <a:lnTo>
                  <a:pt x="0" y="171450"/>
                </a:lnTo>
              </a:path>
            </a:pathLst>
          </a:custGeom>
          <a:ln w="9525">
            <a:solidFill>
              <a:srgbClr val="FF0000"/>
            </a:solidFill>
          </a:ln>
        </p:spPr>
        <p:txBody>
          <a:bodyPr wrap="square" lIns="0" tIns="0" rIns="0" bIns="0" rtlCol="0"/>
          <a:lstStyle/>
          <a:p>
            <a:endParaRPr/>
          </a:p>
        </p:txBody>
      </p:sp>
      <p:sp>
        <p:nvSpPr>
          <p:cNvPr id="75" name="object 75"/>
          <p:cNvSpPr txBox="1"/>
          <p:nvPr/>
        </p:nvSpPr>
        <p:spPr>
          <a:xfrm>
            <a:off x="5032201" y="5059456"/>
            <a:ext cx="448541" cy="158003"/>
          </a:xfrm>
          <a:prstGeom prst="rect">
            <a:avLst/>
          </a:prstGeom>
        </p:spPr>
        <p:txBody>
          <a:bodyPr vert="horz" wrap="square" lIns="0" tIns="0" rIns="0" bIns="0" rtlCol="0">
            <a:spAutoFit/>
          </a:bodyPr>
          <a:lstStyle/>
          <a:p>
            <a:pPr marL="11397"/>
            <a:r>
              <a:rPr sz="1000" spc="-9" dirty="0">
                <a:solidFill>
                  <a:srgbClr val="FF0000"/>
                </a:solidFill>
                <a:latin typeface="Arial"/>
                <a:cs typeface="Arial"/>
              </a:rPr>
              <a:t>R</a:t>
            </a:r>
            <a:r>
              <a:rPr sz="1000" dirty="0">
                <a:solidFill>
                  <a:srgbClr val="FF0000"/>
                </a:solidFill>
                <a:latin typeface="Arial"/>
                <a:cs typeface="Arial"/>
              </a:rPr>
              <a:t>eg</a:t>
            </a:r>
            <a:r>
              <a:rPr sz="1000" spc="-9" dirty="0">
                <a:solidFill>
                  <a:srgbClr val="FF0000"/>
                </a:solidFill>
                <a:latin typeface="Arial"/>
                <a:cs typeface="Arial"/>
              </a:rPr>
              <a:t>D</a:t>
            </a:r>
            <a:r>
              <a:rPr sz="1000" dirty="0">
                <a:solidFill>
                  <a:srgbClr val="FF0000"/>
                </a:solidFill>
                <a:latin typeface="Arial"/>
                <a:cs typeface="Arial"/>
              </a:rPr>
              <a:t>st</a:t>
            </a:r>
            <a:endParaRPr sz="1000">
              <a:latin typeface="Arial"/>
              <a:cs typeface="Arial"/>
            </a:endParaRPr>
          </a:p>
        </p:txBody>
      </p:sp>
      <p:sp>
        <p:nvSpPr>
          <p:cNvPr id="76" name="object 76"/>
          <p:cNvSpPr txBox="1"/>
          <p:nvPr/>
        </p:nvSpPr>
        <p:spPr>
          <a:xfrm>
            <a:off x="2593109" y="3306631"/>
            <a:ext cx="551873" cy="1337417"/>
          </a:xfrm>
          <a:prstGeom prst="rect">
            <a:avLst/>
          </a:prstGeom>
        </p:spPr>
        <p:txBody>
          <a:bodyPr vert="horz" wrap="square" lIns="0" tIns="0" rIns="0" bIns="0" rtlCol="0">
            <a:spAutoFit/>
          </a:bodyPr>
          <a:lstStyle/>
          <a:p>
            <a:pPr marL="11397" marR="4559"/>
            <a:r>
              <a:rPr sz="1000" spc="-4" dirty="0">
                <a:latin typeface="Arial"/>
                <a:cs typeface="Arial"/>
              </a:rPr>
              <a:t>Read  register</a:t>
            </a:r>
            <a:r>
              <a:rPr sz="1000" spc="-72" dirty="0">
                <a:latin typeface="Arial"/>
                <a:cs typeface="Arial"/>
              </a:rPr>
              <a:t> </a:t>
            </a:r>
            <a:r>
              <a:rPr sz="1000" spc="-4" dirty="0">
                <a:latin typeface="Arial"/>
                <a:cs typeface="Arial"/>
              </a:rPr>
              <a:t>1</a:t>
            </a:r>
            <a:endParaRPr sz="1000">
              <a:latin typeface="Arial"/>
              <a:cs typeface="Arial"/>
            </a:endParaRPr>
          </a:p>
          <a:p>
            <a:pPr marL="11397" marR="4559">
              <a:spcBef>
                <a:spcPts val="678"/>
              </a:spcBef>
            </a:pPr>
            <a:r>
              <a:rPr sz="1000" spc="-4" dirty="0">
                <a:latin typeface="Arial"/>
                <a:cs typeface="Arial"/>
              </a:rPr>
              <a:t>Read  register</a:t>
            </a:r>
            <a:r>
              <a:rPr sz="1000" spc="-72" dirty="0">
                <a:latin typeface="Arial"/>
                <a:cs typeface="Arial"/>
              </a:rPr>
              <a:t> </a:t>
            </a:r>
            <a:r>
              <a:rPr sz="1000" spc="-4" dirty="0">
                <a:latin typeface="Arial"/>
                <a:cs typeface="Arial"/>
              </a:rPr>
              <a:t>2</a:t>
            </a:r>
            <a:endParaRPr sz="1000">
              <a:latin typeface="Arial"/>
              <a:cs typeface="Arial"/>
            </a:endParaRPr>
          </a:p>
          <a:p>
            <a:pPr marL="11397" marR="108271">
              <a:spcBef>
                <a:spcPts val="678"/>
              </a:spcBef>
            </a:pPr>
            <a:r>
              <a:rPr sz="1000" spc="-4" dirty="0">
                <a:solidFill>
                  <a:srgbClr val="FF0000"/>
                </a:solidFill>
                <a:latin typeface="Arial"/>
                <a:cs typeface="Arial"/>
              </a:rPr>
              <a:t>Write  regist</a:t>
            </a:r>
            <a:r>
              <a:rPr sz="1000" spc="-13" dirty="0">
                <a:solidFill>
                  <a:srgbClr val="FF0000"/>
                </a:solidFill>
                <a:latin typeface="Arial"/>
                <a:cs typeface="Arial"/>
              </a:rPr>
              <a:t>e</a:t>
            </a:r>
            <a:r>
              <a:rPr sz="1000" spc="-4" dirty="0">
                <a:solidFill>
                  <a:srgbClr val="FF0000"/>
                </a:solidFill>
                <a:latin typeface="Arial"/>
                <a:cs typeface="Arial"/>
              </a:rPr>
              <a:t>r</a:t>
            </a:r>
            <a:endParaRPr sz="1000">
              <a:latin typeface="Arial"/>
              <a:cs typeface="Arial"/>
            </a:endParaRPr>
          </a:p>
          <a:p>
            <a:pPr marL="11397">
              <a:spcBef>
                <a:spcPts val="673"/>
              </a:spcBef>
            </a:pPr>
            <a:r>
              <a:rPr sz="1000" spc="-4" dirty="0">
                <a:latin typeface="Arial"/>
                <a:cs typeface="Arial"/>
              </a:rPr>
              <a:t>Write</a:t>
            </a:r>
            <a:endParaRPr sz="1000">
              <a:latin typeface="Arial"/>
              <a:cs typeface="Arial"/>
            </a:endParaRPr>
          </a:p>
        </p:txBody>
      </p:sp>
      <p:sp>
        <p:nvSpPr>
          <p:cNvPr id="77" name="object 77"/>
          <p:cNvSpPr txBox="1"/>
          <p:nvPr/>
        </p:nvSpPr>
        <p:spPr>
          <a:xfrm>
            <a:off x="2593110" y="4598434"/>
            <a:ext cx="270741" cy="158003"/>
          </a:xfrm>
          <a:prstGeom prst="rect">
            <a:avLst/>
          </a:prstGeom>
        </p:spPr>
        <p:txBody>
          <a:bodyPr vert="horz" wrap="square" lIns="0" tIns="0" rIns="0" bIns="0" rtlCol="0">
            <a:spAutoFit/>
          </a:bodyPr>
          <a:lstStyle/>
          <a:p>
            <a:pPr marL="11397"/>
            <a:r>
              <a:rPr sz="1000" spc="-4" dirty="0">
                <a:latin typeface="Arial"/>
                <a:cs typeface="Arial"/>
              </a:rPr>
              <a:t>data</a:t>
            </a:r>
            <a:endParaRPr sz="1000">
              <a:latin typeface="Arial"/>
              <a:cs typeface="Arial"/>
            </a:endParaRPr>
          </a:p>
        </p:txBody>
      </p:sp>
      <p:sp>
        <p:nvSpPr>
          <p:cNvPr id="78" name="object 78"/>
          <p:cNvSpPr txBox="1"/>
          <p:nvPr/>
        </p:nvSpPr>
        <p:spPr>
          <a:xfrm>
            <a:off x="3429161" y="3306878"/>
            <a:ext cx="375804" cy="702500"/>
          </a:xfrm>
          <a:prstGeom prst="rect">
            <a:avLst/>
          </a:prstGeom>
        </p:spPr>
        <p:txBody>
          <a:bodyPr vert="horz" wrap="square" lIns="0" tIns="0" rIns="0" bIns="0" rtlCol="0">
            <a:spAutoFit/>
          </a:bodyPr>
          <a:lstStyle/>
          <a:p>
            <a:pPr marL="11397" marR="4559" indent="46158"/>
            <a:r>
              <a:rPr sz="1000" spc="-4" dirty="0">
                <a:latin typeface="Arial"/>
                <a:cs typeface="Arial"/>
              </a:rPr>
              <a:t>R</a:t>
            </a:r>
            <a:r>
              <a:rPr sz="1000" dirty="0">
                <a:latin typeface="Arial"/>
                <a:cs typeface="Arial"/>
              </a:rPr>
              <a:t>e</a:t>
            </a:r>
            <a:r>
              <a:rPr sz="1000" spc="-4" dirty="0">
                <a:latin typeface="Arial"/>
                <a:cs typeface="Arial"/>
              </a:rPr>
              <a:t>ad  data</a:t>
            </a:r>
            <a:r>
              <a:rPr sz="1000" spc="-81" dirty="0">
                <a:latin typeface="Arial"/>
                <a:cs typeface="Arial"/>
              </a:rPr>
              <a:t> </a:t>
            </a:r>
            <a:r>
              <a:rPr sz="1000" spc="-4" dirty="0">
                <a:latin typeface="Arial"/>
                <a:cs typeface="Arial"/>
              </a:rPr>
              <a:t>1</a:t>
            </a:r>
            <a:endParaRPr sz="1000">
              <a:latin typeface="Arial"/>
              <a:cs typeface="Arial"/>
            </a:endParaRPr>
          </a:p>
          <a:p>
            <a:pPr marL="11397" marR="4559" indent="46158">
              <a:spcBef>
                <a:spcPts val="678"/>
              </a:spcBef>
            </a:pPr>
            <a:r>
              <a:rPr sz="1000" spc="-4" dirty="0">
                <a:latin typeface="Arial"/>
                <a:cs typeface="Arial"/>
              </a:rPr>
              <a:t>R</a:t>
            </a:r>
            <a:r>
              <a:rPr sz="1000" dirty="0">
                <a:latin typeface="Arial"/>
                <a:cs typeface="Arial"/>
              </a:rPr>
              <a:t>e</a:t>
            </a:r>
            <a:r>
              <a:rPr sz="1000" spc="-4" dirty="0">
                <a:latin typeface="Arial"/>
                <a:cs typeface="Arial"/>
              </a:rPr>
              <a:t>ad  data</a:t>
            </a:r>
            <a:r>
              <a:rPr sz="1000" spc="-81" dirty="0">
                <a:latin typeface="Arial"/>
                <a:cs typeface="Arial"/>
              </a:rPr>
              <a:t> </a:t>
            </a:r>
            <a:r>
              <a:rPr sz="1000" spc="-4" dirty="0">
                <a:latin typeface="Arial"/>
                <a:cs typeface="Arial"/>
              </a:rPr>
              <a:t>2</a:t>
            </a:r>
            <a:endParaRPr sz="1000">
              <a:latin typeface="Arial"/>
              <a:cs typeface="Arial"/>
            </a:endParaRPr>
          </a:p>
        </p:txBody>
      </p:sp>
      <p:sp>
        <p:nvSpPr>
          <p:cNvPr id="79" name="object 79"/>
          <p:cNvSpPr txBox="1"/>
          <p:nvPr/>
        </p:nvSpPr>
        <p:spPr>
          <a:xfrm>
            <a:off x="3204014" y="4374619"/>
            <a:ext cx="602095"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80" name="object 80"/>
          <p:cNvSpPr/>
          <p:nvPr/>
        </p:nvSpPr>
        <p:spPr>
          <a:xfrm>
            <a:off x="2512521" y="3265171"/>
            <a:ext cx="1356591" cy="1524560"/>
          </a:xfrm>
          <a:custGeom>
            <a:avLst/>
            <a:gdLst/>
            <a:ahLst/>
            <a:cxnLst/>
            <a:rect l="l" t="t" r="r" b="b"/>
            <a:pathLst>
              <a:path w="1492250" h="1727835">
                <a:moveTo>
                  <a:pt x="0" y="0"/>
                </a:moveTo>
                <a:lnTo>
                  <a:pt x="0" y="1727453"/>
                </a:lnTo>
                <a:lnTo>
                  <a:pt x="1491995" y="1727453"/>
                </a:lnTo>
                <a:lnTo>
                  <a:pt x="1491995" y="0"/>
                </a:lnTo>
                <a:lnTo>
                  <a:pt x="0" y="0"/>
                </a:lnTo>
                <a:close/>
              </a:path>
            </a:pathLst>
          </a:custGeom>
          <a:ln w="9525">
            <a:solidFill>
              <a:srgbClr val="000000"/>
            </a:solidFill>
          </a:ln>
        </p:spPr>
        <p:txBody>
          <a:bodyPr wrap="square" lIns="0" tIns="0" rIns="0" bIns="0" rtlCol="0"/>
          <a:lstStyle/>
          <a:p>
            <a:endParaRPr/>
          </a:p>
        </p:txBody>
      </p:sp>
      <p:sp>
        <p:nvSpPr>
          <p:cNvPr id="81" name="object 81"/>
          <p:cNvSpPr/>
          <p:nvPr/>
        </p:nvSpPr>
        <p:spPr>
          <a:xfrm>
            <a:off x="3199707" y="3112546"/>
            <a:ext cx="0" cy="152960"/>
          </a:xfrm>
          <a:custGeom>
            <a:avLst/>
            <a:gdLst/>
            <a:ahLst/>
            <a:cxnLst/>
            <a:rect l="l" t="t" r="r" b="b"/>
            <a:pathLst>
              <a:path h="173354">
                <a:moveTo>
                  <a:pt x="0" y="0"/>
                </a:moveTo>
                <a:lnTo>
                  <a:pt x="0" y="172974"/>
                </a:lnTo>
              </a:path>
            </a:pathLst>
          </a:custGeom>
          <a:ln w="9525">
            <a:solidFill>
              <a:srgbClr val="3333FF"/>
            </a:solidFill>
          </a:ln>
        </p:spPr>
        <p:txBody>
          <a:bodyPr wrap="square" lIns="0" tIns="0" rIns="0" bIns="0" rtlCol="0"/>
          <a:lstStyle/>
          <a:p>
            <a:endParaRPr/>
          </a:p>
        </p:txBody>
      </p:sp>
      <p:sp>
        <p:nvSpPr>
          <p:cNvPr id="82" name="object 82"/>
          <p:cNvSpPr txBox="1"/>
          <p:nvPr/>
        </p:nvSpPr>
        <p:spPr>
          <a:xfrm>
            <a:off x="2974109" y="2926079"/>
            <a:ext cx="553027" cy="158003"/>
          </a:xfrm>
          <a:prstGeom prst="rect">
            <a:avLst/>
          </a:prstGeom>
        </p:spPr>
        <p:txBody>
          <a:bodyPr vert="horz" wrap="square" lIns="0" tIns="0" rIns="0" bIns="0" rtlCol="0">
            <a:spAutoFit/>
          </a:bodyPr>
          <a:lstStyle/>
          <a:p>
            <a:pPr marL="11397"/>
            <a:r>
              <a:rPr sz="1000" spc="-4" dirty="0">
                <a:solidFill>
                  <a:srgbClr val="3333FF"/>
                </a:solidFill>
                <a:latin typeface="Arial"/>
                <a:cs typeface="Arial"/>
              </a:rPr>
              <a:t>RegWrite</a:t>
            </a:r>
            <a:endParaRPr sz="1000" dirty="0">
              <a:latin typeface="Arial"/>
              <a:cs typeface="Arial"/>
            </a:endParaRPr>
          </a:p>
        </p:txBody>
      </p:sp>
      <p:sp>
        <p:nvSpPr>
          <p:cNvPr id="83" name="object 83"/>
          <p:cNvSpPr/>
          <p:nvPr/>
        </p:nvSpPr>
        <p:spPr>
          <a:xfrm>
            <a:off x="5027815" y="4066614"/>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84" name="object 84"/>
          <p:cNvSpPr/>
          <p:nvPr/>
        </p:nvSpPr>
        <p:spPr>
          <a:xfrm>
            <a:off x="8303721" y="5284917"/>
            <a:ext cx="230332" cy="76200"/>
          </a:xfrm>
          <a:custGeom>
            <a:avLst/>
            <a:gdLst/>
            <a:ahLst/>
            <a:cxnLst/>
            <a:rect l="l" t="t" r="r" b="b"/>
            <a:pathLst>
              <a:path w="253365" h="86360">
                <a:moveTo>
                  <a:pt x="209550" y="57150"/>
                </a:moveTo>
                <a:lnTo>
                  <a:pt x="209550" y="28955"/>
                </a:lnTo>
                <a:lnTo>
                  <a:pt x="0" y="28955"/>
                </a:lnTo>
                <a:lnTo>
                  <a:pt x="0" y="57150"/>
                </a:lnTo>
                <a:lnTo>
                  <a:pt x="209550" y="57150"/>
                </a:lnTo>
                <a:close/>
              </a:path>
              <a:path w="253365" h="86360">
                <a:moveTo>
                  <a:pt x="252983" y="42672"/>
                </a:moveTo>
                <a:lnTo>
                  <a:pt x="195833" y="0"/>
                </a:lnTo>
                <a:lnTo>
                  <a:pt x="195833" y="28955"/>
                </a:lnTo>
                <a:lnTo>
                  <a:pt x="209550" y="28955"/>
                </a:lnTo>
                <a:lnTo>
                  <a:pt x="209550" y="75681"/>
                </a:lnTo>
                <a:lnTo>
                  <a:pt x="252983" y="42672"/>
                </a:lnTo>
                <a:close/>
              </a:path>
              <a:path w="253365" h="86360">
                <a:moveTo>
                  <a:pt x="209550" y="75681"/>
                </a:moveTo>
                <a:lnTo>
                  <a:pt x="209550" y="57150"/>
                </a:lnTo>
                <a:lnTo>
                  <a:pt x="195833" y="57150"/>
                </a:lnTo>
                <a:lnTo>
                  <a:pt x="195833" y="86105"/>
                </a:lnTo>
                <a:lnTo>
                  <a:pt x="209550" y="75681"/>
                </a:lnTo>
                <a:close/>
              </a:path>
            </a:pathLst>
          </a:custGeom>
          <a:solidFill>
            <a:srgbClr val="000000"/>
          </a:solidFill>
        </p:spPr>
        <p:txBody>
          <a:bodyPr wrap="square" lIns="0" tIns="0" rIns="0" bIns="0" rtlCol="0"/>
          <a:lstStyle/>
          <a:p>
            <a:endParaRPr/>
          </a:p>
        </p:txBody>
      </p:sp>
      <p:sp>
        <p:nvSpPr>
          <p:cNvPr id="85" name="object 85"/>
          <p:cNvSpPr/>
          <p:nvPr/>
        </p:nvSpPr>
        <p:spPr>
          <a:xfrm>
            <a:off x="2284615" y="4560795"/>
            <a:ext cx="0" cy="1676960"/>
          </a:xfrm>
          <a:custGeom>
            <a:avLst/>
            <a:gdLst/>
            <a:ahLst/>
            <a:cxnLst/>
            <a:rect l="l" t="t" r="r" b="b"/>
            <a:pathLst>
              <a:path h="1900554">
                <a:moveTo>
                  <a:pt x="0" y="1900427"/>
                </a:moveTo>
                <a:lnTo>
                  <a:pt x="0" y="0"/>
                </a:lnTo>
              </a:path>
            </a:pathLst>
          </a:custGeom>
          <a:ln w="28575">
            <a:solidFill>
              <a:srgbClr val="000000"/>
            </a:solidFill>
          </a:ln>
        </p:spPr>
        <p:txBody>
          <a:bodyPr wrap="square" lIns="0" tIns="0" rIns="0" bIns="0" rtlCol="0"/>
          <a:lstStyle/>
          <a:p>
            <a:endParaRPr/>
          </a:p>
        </p:txBody>
      </p:sp>
      <p:sp>
        <p:nvSpPr>
          <p:cNvPr id="86" name="object 86"/>
          <p:cNvSpPr/>
          <p:nvPr/>
        </p:nvSpPr>
        <p:spPr>
          <a:xfrm>
            <a:off x="2284615" y="4523143"/>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87" name="object 87"/>
          <p:cNvSpPr/>
          <p:nvPr/>
        </p:nvSpPr>
        <p:spPr>
          <a:xfrm>
            <a:off x="3884815" y="3380143"/>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88" name="object 88"/>
          <p:cNvSpPr/>
          <p:nvPr/>
        </p:nvSpPr>
        <p:spPr>
          <a:xfrm>
            <a:off x="3884815" y="3836670"/>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89" name="object 89"/>
          <p:cNvSpPr/>
          <p:nvPr/>
        </p:nvSpPr>
        <p:spPr>
          <a:xfrm>
            <a:off x="3764973" y="5132294"/>
            <a:ext cx="348095" cy="75640"/>
          </a:xfrm>
          <a:custGeom>
            <a:avLst/>
            <a:gdLst/>
            <a:ahLst/>
            <a:cxnLst/>
            <a:rect l="l" t="t" r="r" b="b"/>
            <a:pathLst>
              <a:path w="382904" h="85725">
                <a:moveTo>
                  <a:pt x="339851" y="57150"/>
                </a:moveTo>
                <a:lnTo>
                  <a:pt x="339851" y="28194"/>
                </a:lnTo>
                <a:lnTo>
                  <a:pt x="0" y="28194"/>
                </a:lnTo>
                <a:lnTo>
                  <a:pt x="0" y="57150"/>
                </a:lnTo>
                <a:lnTo>
                  <a:pt x="339851" y="57150"/>
                </a:lnTo>
                <a:close/>
              </a:path>
              <a:path w="382904" h="85725">
                <a:moveTo>
                  <a:pt x="382524" y="42672"/>
                </a:moveTo>
                <a:lnTo>
                  <a:pt x="325374" y="0"/>
                </a:lnTo>
                <a:lnTo>
                  <a:pt x="325374" y="28194"/>
                </a:lnTo>
                <a:lnTo>
                  <a:pt x="339851" y="28194"/>
                </a:lnTo>
                <a:lnTo>
                  <a:pt x="339852" y="74533"/>
                </a:lnTo>
                <a:lnTo>
                  <a:pt x="382524" y="42672"/>
                </a:lnTo>
                <a:close/>
              </a:path>
              <a:path w="382904" h="85725">
                <a:moveTo>
                  <a:pt x="339852" y="74533"/>
                </a:moveTo>
                <a:lnTo>
                  <a:pt x="339851" y="57150"/>
                </a:lnTo>
                <a:lnTo>
                  <a:pt x="325374" y="57150"/>
                </a:lnTo>
                <a:lnTo>
                  <a:pt x="325374" y="85344"/>
                </a:lnTo>
                <a:lnTo>
                  <a:pt x="339852" y="74533"/>
                </a:lnTo>
                <a:close/>
              </a:path>
            </a:pathLst>
          </a:custGeom>
          <a:solidFill>
            <a:srgbClr val="000000"/>
          </a:solidFill>
        </p:spPr>
        <p:txBody>
          <a:bodyPr wrap="square" lIns="0" tIns="0" rIns="0" bIns="0" rtlCol="0"/>
          <a:lstStyle/>
          <a:p>
            <a:endParaRPr/>
          </a:p>
        </p:txBody>
      </p:sp>
      <p:sp>
        <p:nvSpPr>
          <p:cNvPr id="90" name="object 90"/>
          <p:cNvSpPr/>
          <p:nvPr/>
        </p:nvSpPr>
        <p:spPr>
          <a:xfrm>
            <a:off x="4113414" y="2274795"/>
            <a:ext cx="152400" cy="3657599"/>
          </a:xfrm>
          <a:custGeom>
            <a:avLst/>
            <a:gdLst/>
            <a:ahLst/>
            <a:cxnLst/>
            <a:rect l="l" t="t" r="r" b="b"/>
            <a:pathLst>
              <a:path w="167639" h="4145279">
                <a:moveTo>
                  <a:pt x="0" y="0"/>
                </a:moveTo>
                <a:lnTo>
                  <a:pt x="0" y="4145279"/>
                </a:lnTo>
                <a:lnTo>
                  <a:pt x="167640" y="4145279"/>
                </a:lnTo>
                <a:lnTo>
                  <a:pt x="167639" y="0"/>
                </a:lnTo>
                <a:lnTo>
                  <a:pt x="0" y="0"/>
                </a:lnTo>
                <a:close/>
              </a:path>
            </a:pathLst>
          </a:custGeom>
          <a:solidFill>
            <a:srgbClr val="DDDDDD"/>
          </a:solidFill>
        </p:spPr>
        <p:txBody>
          <a:bodyPr wrap="square" lIns="0" tIns="0" rIns="0" bIns="0" rtlCol="0"/>
          <a:lstStyle/>
          <a:p>
            <a:endParaRPr/>
          </a:p>
        </p:txBody>
      </p:sp>
      <p:sp>
        <p:nvSpPr>
          <p:cNvPr id="91" name="object 91"/>
          <p:cNvSpPr/>
          <p:nvPr/>
        </p:nvSpPr>
        <p:spPr>
          <a:xfrm>
            <a:off x="4112722" y="2274795"/>
            <a:ext cx="153555" cy="3657599"/>
          </a:xfrm>
          <a:custGeom>
            <a:avLst/>
            <a:gdLst/>
            <a:ahLst/>
            <a:cxnLst/>
            <a:rect l="l" t="t" r="r" b="b"/>
            <a:pathLst>
              <a:path w="168910" h="4145279">
                <a:moveTo>
                  <a:pt x="0" y="0"/>
                </a:moveTo>
                <a:lnTo>
                  <a:pt x="0" y="4145279"/>
                </a:lnTo>
                <a:lnTo>
                  <a:pt x="168402" y="4145279"/>
                </a:lnTo>
                <a:lnTo>
                  <a:pt x="168401" y="0"/>
                </a:lnTo>
                <a:lnTo>
                  <a:pt x="0" y="0"/>
                </a:lnTo>
                <a:close/>
              </a:path>
            </a:pathLst>
          </a:custGeom>
          <a:ln w="9524">
            <a:solidFill>
              <a:srgbClr val="000000"/>
            </a:solidFill>
          </a:ln>
        </p:spPr>
        <p:txBody>
          <a:bodyPr wrap="square" lIns="0" tIns="0" rIns="0" bIns="0" rtlCol="0"/>
          <a:lstStyle/>
          <a:p>
            <a:endParaRPr/>
          </a:p>
        </p:txBody>
      </p:sp>
      <p:sp>
        <p:nvSpPr>
          <p:cNvPr id="92" name="object 92"/>
          <p:cNvSpPr/>
          <p:nvPr/>
        </p:nvSpPr>
        <p:spPr>
          <a:xfrm>
            <a:off x="5365865" y="2350097"/>
            <a:ext cx="0" cy="305921"/>
          </a:xfrm>
          <a:custGeom>
            <a:avLst/>
            <a:gdLst/>
            <a:ahLst/>
            <a:cxnLst/>
            <a:rect l="l" t="t" r="r" b="b"/>
            <a:pathLst>
              <a:path h="346710">
                <a:moveTo>
                  <a:pt x="0" y="0"/>
                </a:moveTo>
                <a:lnTo>
                  <a:pt x="0" y="346710"/>
                </a:lnTo>
              </a:path>
            </a:pathLst>
          </a:custGeom>
          <a:ln w="9525">
            <a:solidFill>
              <a:srgbClr val="000000"/>
            </a:solidFill>
          </a:ln>
        </p:spPr>
        <p:txBody>
          <a:bodyPr wrap="square" lIns="0" tIns="0" rIns="0" bIns="0" rtlCol="0"/>
          <a:lstStyle/>
          <a:p>
            <a:endParaRPr/>
          </a:p>
        </p:txBody>
      </p:sp>
      <p:sp>
        <p:nvSpPr>
          <p:cNvPr id="93" name="object 93"/>
          <p:cNvSpPr/>
          <p:nvPr/>
        </p:nvSpPr>
        <p:spPr>
          <a:xfrm>
            <a:off x="5365865" y="2807298"/>
            <a:ext cx="0" cy="305360"/>
          </a:xfrm>
          <a:custGeom>
            <a:avLst/>
            <a:gdLst/>
            <a:ahLst/>
            <a:cxnLst/>
            <a:rect l="l" t="t" r="r" b="b"/>
            <a:pathLst>
              <a:path h="346075">
                <a:moveTo>
                  <a:pt x="0" y="0"/>
                </a:moveTo>
                <a:lnTo>
                  <a:pt x="0" y="345947"/>
                </a:lnTo>
              </a:path>
            </a:pathLst>
          </a:custGeom>
          <a:ln w="9525">
            <a:solidFill>
              <a:srgbClr val="000000"/>
            </a:solidFill>
          </a:ln>
        </p:spPr>
        <p:txBody>
          <a:bodyPr wrap="square" lIns="0" tIns="0" rIns="0" bIns="0" rtlCol="0"/>
          <a:lstStyle/>
          <a:p>
            <a:endParaRPr/>
          </a:p>
        </p:txBody>
      </p:sp>
      <p:sp>
        <p:nvSpPr>
          <p:cNvPr id="94" name="object 94"/>
          <p:cNvSpPr/>
          <p:nvPr/>
        </p:nvSpPr>
        <p:spPr>
          <a:xfrm>
            <a:off x="5365865" y="2656019"/>
            <a:ext cx="153555" cy="75640"/>
          </a:xfrm>
          <a:custGeom>
            <a:avLst/>
            <a:gdLst/>
            <a:ahLst/>
            <a:cxnLst/>
            <a:rect l="l" t="t" r="r" b="b"/>
            <a:pathLst>
              <a:path w="168910" h="85725">
                <a:moveTo>
                  <a:pt x="0" y="0"/>
                </a:moveTo>
                <a:lnTo>
                  <a:pt x="168401" y="85343"/>
                </a:lnTo>
              </a:path>
            </a:pathLst>
          </a:custGeom>
          <a:ln w="9524">
            <a:solidFill>
              <a:srgbClr val="000000"/>
            </a:solidFill>
          </a:ln>
        </p:spPr>
        <p:txBody>
          <a:bodyPr wrap="square" lIns="0" tIns="0" rIns="0" bIns="0" rtlCol="0"/>
          <a:lstStyle/>
          <a:p>
            <a:endParaRPr/>
          </a:p>
        </p:txBody>
      </p:sp>
      <p:sp>
        <p:nvSpPr>
          <p:cNvPr id="95" name="object 95"/>
          <p:cNvSpPr/>
          <p:nvPr/>
        </p:nvSpPr>
        <p:spPr>
          <a:xfrm>
            <a:off x="5365865" y="2731322"/>
            <a:ext cx="153555" cy="76200"/>
          </a:xfrm>
          <a:custGeom>
            <a:avLst/>
            <a:gdLst/>
            <a:ahLst/>
            <a:cxnLst/>
            <a:rect l="l" t="t" r="r" b="b"/>
            <a:pathLst>
              <a:path w="168910" h="86360">
                <a:moveTo>
                  <a:pt x="0" y="86105"/>
                </a:moveTo>
                <a:lnTo>
                  <a:pt x="168401" y="0"/>
                </a:lnTo>
              </a:path>
            </a:pathLst>
          </a:custGeom>
          <a:ln w="9525">
            <a:solidFill>
              <a:srgbClr val="000000"/>
            </a:solidFill>
          </a:ln>
        </p:spPr>
        <p:txBody>
          <a:bodyPr wrap="square" lIns="0" tIns="0" rIns="0" bIns="0" rtlCol="0"/>
          <a:lstStyle/>
          <a:p>
            <a:endParaRPr/>
          </a:p>
        </p:txBody>
      </p:sp>
      <p:sp>
        <p:nvSpPr>
          <p:cNvPr id="96" name="object 96"/>
          <p:cNvSpPr/>
          <p:nvPr/>
        </p:nvSpPr>
        <p:spPr>
          <a:xfrm>
            <a:off x="5365865" y="2350098"/>
            <a:ext cx="457200" cy="228599"/>
          </a:xfrm>
          <a:custGeom>
            <a:avLst/>
            <a:gdLst/>
            <a:ahLst/>
            <a:cxnLst/>
            <a:rect l="l" t="t" r="r" b="b"/>
            <a:pathLst>
              <a:path w="502920" h="259080">
                <a:moveTo>
                  <a:pt x="0" y="0"/>
                </a:moveTo>
                <a:lnTo>
                  <a:pt x="502920" y="259080"/>
                </a:lnTo>
              </a:path>
            </a:pathLst>
          </a:custGeom>
          <a:ln w="9525">
            <a:solidFill>
              <a:srgbClr val="000000"/>
            </a:solidFill>
          </a:ln>
        </p:spPr>
        <p:txBody>
          <a:bodyPr wrap="square" lIns="0" tIns="0" rIns="0" bIns="0" rtlCol="0"/>
          <a:lstStyle/>
          <a:p>
            <a:endParaRPr/>
          </a:p>
        </p:txBody>
      </p:sp>
      <p:sp>
        <p:nvSpPr>
          <p:cNvPr id="97" name="object 97"/>
          <p:cNvSpPr/>
          <p:nvPr/>
        </p:nvSpPr>
        <p:spPr>
          <a:xfrm>
            <a:off x="5823065" y="2578697"/>
            <a:ext cx="0" cy="305360"/>
          </a:xfrm>
          <a:custGeom>
            <a:avLst/>
            <a:gdLst/>
            <a:ahLst/>
            <a:cxnLst/>
            <a:rect l="l" t="t" r="r" b="b"/>
            <a:pathLst>
              <a:path h="346075">
                <a:moveTo>
                  <a:pt x="0" y="0"/>
                </a:moveTo>
                <a:lnTo>
                  <a:pt x="0" y="345947"/>
                </a:lnTo>
              </a:path>
            </a:pathLst>
          </a:custGeom>
          <a:ln w="9525">
            <a:solidFill>
              <a:srgbClr val="000000"/>
            </a:solidFill>
          </a:ln>
        </p:spPr>
        <p:txBody>
          <a:bodyPr wrap="square" lIns="0" tIns="0" rIns="0" bIns="0" rtlCol="0"/>
          <a:lstStyle/>
          <a:p>
            <a:endParaRPr/>
          </a:p>
        </p:txBody>
      </p:sp>
      <p:sp>
        <p:nvSpPr>
          <p:cNvPr id="98" name="object 98"/>
          <p:cNvSpPr/>
          <p:nvPr/>
        </p:nvSpPr>
        <p:spPr>
          <a:xfrm>
            <a:off x="5365865" y="2883946"/>
            <a:ext cx="457200" cy="228599"/>
          </a:xfrm>
          <a:custGeom>
            <a:avLst/>
            <a:gdLst/>
            <a:ahLst/>
            <a:cxnLst/>
            <a:rect l="l" t="t" r="r" b="b"/>
            <a:pathLst>
              <a:path w="502920" h="259079">
                <a:moveTo>
                  <a:pt x="0" y="259079"/>
                </a:moveTo>
                <a:lnTo>
                  <a:pt x="502920" y="0"/>
                </a:lnTo>
              </a:path>
            </a:pathLst>
          </a:custGeom>
          <a:ln w="9525">
            <a:solidFill>
              <a:srgbClr val="000000"/>
            </a:solidFill>
          </a:ln>
        </p:spPr>
        <p:txBody>
          <a:bodyPr wrap="square" lIns="0" tIns="0" rIns="0" bIns="0" rtlCol="0"/>
          <a:lstStyle/>
          <a:p>
            <a:endParaRPr/>
          </a:p>
        </p:txBody>
      </p:sp>
      <p:sp>
        <p:nvSpPr>
          <p:cNvPr id="99" name="object 99"/>
          <p:cNvSpPr txBox="1"/>
          <p:nvPr/>
        </p:nvSpPr>
        <p:spPr>
          <a:xfrm>
            <a:off x="5535122" y="2643019"/>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00" name="object 100"/>
          <p:cNvSpPr/>
          <p:nvPr/>
        </p:nvSpPr>
        <p:spPr>
          <a:xfrm>
            <a:off x="4265815" y="5169945"/>
            <a:ext cx="304800" cy="0"/>
          </a:xfrm>
          <a:custGeom>
            <a:avLst/>
            <a:gdLst/>
            <a:ahLst/>
            <a:cxnLst/>
            <a:rect l="l" t="t" r="r" b="b"/>
            <a:pathLst>
              <a:path w="335279">
                <a:moveTo>
                  <a:pt x="0" y="0"/>
                </a:moveTo>
                <a:lnTo>
                  <a:pt x="335279" y="0"/>
                </a:lnTo>
              </a:path>
            </a:pathLst>
          </a:custGeom>
          <a:ln w="28575">
            <a:solidFill>
              <a:srgbClr val="000000"/>
            </a:solidFill>
          </a:ln>
        </p:spPr>
        <p:txBody>
          <a:bodyPr wrap="square" lIns="0" tIns="0" rIns="0" bIns="0" rtlCol="0"/>
          <a:lstStyle/>
          <a:p>
            <a:endParaRPr/>
          </a:p>
        </p:txBody>
      </p:sp>
      <p:sp>
        <p:nvSpPr>
          <p:cNvPr id="101" name="object 101"/>
          <p:cNvSpPr/>
          <p:nvPr/>
        </p:nvSpPr>
        <p:spPr>
          <a:xfrm>
            <a:off x="4570615" y="3265170"/>
            <a:ext cx="0" cy="1905000"/>
          </a:xfrm>
          <a:custGeom>
            <a:avLst/>
            <a:gdLst/>
            <a:ahLst/>
            <a:cxnLst/>
            <a:rect l="l" t="t" r="r" b="b"/>
            <a:pathLst>
              <a:path h="2159000">
                <a:moveTo>
                  <a:pt x="0" y="0"/>
                </a:moveTo>
                <a:lnTo>
                  <a:pt x="0" y="2158746"/>
                </a:lnTo>
              </a:path>
            </a:pathLst>
          </a:custGeom>
          <a:ln w="28575">
            <a:solidFill>
              <a:srgbClr val="000000"/>
            </a:solidFill>
          </a:ln>
        </p:spPr>
        <p:txBody>
          <a:bodyPr wrap="square" lIns="0" tIns="0" rIns="0" bIns="0" rtlCol="0"/>
          <a:lstStyle/>
          <a:p>
            <a:endParaRPr/>
          </a:p>
        </p:txBody>
      </p:sp>
      <p:sp>
        <p:nvSpPr>
          <p:cNvPr id="102" name="object 102"/>
          <p:cNvSpPr/>
          <p:nvPr/>
        </p:nvSpPr>
        <p:spPr>
          <a:xfrm>
            <a:off x="4570615" y="4217894"/>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103" name="object 103"/>
          <p:cNvSpPr/>
          <p:nvPr/>
        </p:nvSpPr>
        <p:spPr>
          <a:xfrm>
            <a:off x="8303721" y="4675767"/>
            <a:ext cx="230332" cy="75640"/>
          </a:xfrm>
          <a:custGeom>
            <a:avLst/>
            <a:gdLst/>
            <a:ahLst/>
            <a:cxnLst/>
            <a:rect l="l" t="t" r="r" b="b"/>
            <a:pathLst>
              <a:path w="253365" h="85725">
                <a:moveTo>
                  <a:pt x="209550" y="57150"/>
                </a:moveTo>
                <a:lnTo>
                  <a:pt x="209550" y="28194"/>
                </a:lnTo>
                <a:lnTo>
                  <a:pt x="0" y="28194"/>
                </a:lnTo>
                <a:lnTo>
                  <a:pt x="0" y="57150"/>
                </a:lnTo>
                <a:lnTo>
                  <a:pt x="209550" y="57150"/>
                </a:lnTo>
                <a:close/>
              </a:path>
              <a:path w="253365" h="85725">
                <a:moveTo>
                  <a:pt x="252983" y="42672"/>
                </a:moveTo>
                <a:lnTo>
                  <a:pt x="195833" y="0"/>
                </a:lnTo>
                <a:lnTo>
                  <a:pt x="195833" y="28194"/>
                </a:lnTo>
                <a:lnTo>
                  <a:pt x="209550" y="28194"/>
                </a:lnTo>
                <a:lnTo>
                  <a:pt x="209550" y="75102"/>
                </a:lnTo>
                <a:lnTo>
                  <a:pt x="252983" y="42672"/>
                </a:lnTo>
                <a:close/>
              </a:path>
              <a:path w="253365" h="85725">
                <a:moveTo>
                  <a:pt x="209550" y="75102"/>
                </a:moveTo>
                <a:lnTo>
                  <a:pt x="209550" y="57150"/>
                </a:lnTo>
                <a:lnTo>
                  <a:pt x="195833" y="57150"/>
                </a:lnTo>
                <a:lnTo>
                  <a:pt x="195833" y="85344"/>
                </a:lnTo>
                <a:lnTo>
                  <a:pt x="209550" y="75102"/>
                </a:lnTo>
                <a:close/>
              </a:path>
            </a:pathLst>
          </a:custGeom>
          <a:solidFill>
            <a:srgbClr val="000000"/>
          </a:solidFill>
        </p:spPr>
        <p:txBody>
          <a:bodyPr wrap="square" lIns="0" tIns="0" rIns="0" bIns="0" rtlCol="0"/>
          <a:lstStyle/>
          <a:p>
            <a:endParaRPr/>
          </a:p>
        </p:txBody>
      </p:sp>
      <p:sp>
        <p:nvSpPr>
          <p:cNvPr id="104" name="object 104"/>
          <p:cNvSpPr/>
          <p:nvPr/>
        </p:nvSpPr>
        <p:spPr>
          <a:xfrm>
            <a:off x="2008910" y="5517553"/>
            <a:ext cx="2104159" cy="67235"/>
          </a:xfrm>
          <a:custGeom>
            <a:avLst/>
            <a:gdLst/>
            <a:ahLst/>
            <a:cxnLst/>
            <a:rect l="l" t="t" r="r" b="b"/>
            <a:pathLst>
              <a:path w="2314575" h="76200">
                <a:moveTo>
                  <a:pt x="2255520" y="38100"/>
                </a:moveTo>
                <a:lnTo>
                  <a:pt x="2254758" y="34289"/>
                </a:lnTo>
                <a:lnTo>
                  <a:pt x="2250948" y="33527"/>
                </a:lnTo>
                <a:lnTo>
                  <a:pt x="4572" y="33527"/>
                </a:lnTo>
                <a:lnTo>
                  <a:pt x="1524" y="34289"/>
                </a:lnTo>
                <a:lnTo>
                  <a:pt x="0" y="38100"/>
                </a:lnTo>
                <a:lnTo>
                  <a:pt x="1524" y="41148"/>
                </a:lnTo>
                <a:lnTo>
                  <a:pt x="4572" y="42672"/>
                </a:lnTo>
                <a:lnTo>
                  <a:pt x="2250948" y="42672"/>
                </a:lnTo>
                <a:lnTo>
                  <a:pt x="2254758" y="41148"/>
                </a:lnTo>
                <a:lnTo>
                  <a:pt x="2255520" y="38100"/>
                </a:lnTo>
                <a:close/>
              </a:path>
              <a:path w="2314575" h="76200">
                <a:moveTo>
                  <a:pt x="2314194" y="38100"/>
                </a:moveTo>
                <a:lnTo>
                  <a:pt x="2237994" y="0"/>
                </a:lnTo>
                <a:lnTo>
                  <a:pt x="2237994" y="33527"/>
                </a:lnTo>
                <a:lnTo>
                  <a:pt x="2250948" y="33527"/>
                </a:lnTo>
                <a:lnTo>
                  <a:pt x="2254758" y="34289"/>
                </a:lnTo>
                <a:lnTo>
                  <a:pt x="2255520" y="38100"/>
                </a:lnTo>
                <a:lnTo>
                  <a:pt x="2255520" y="67437"/>
                </a:lnTo>
                <a:lnTo>
                  <a:pt x="2314194" y="38100"/>
                </a:lnTo>
                <a:close/>
              </a:path>
              <a:path w="2314575" h="76200">
                <a:moveTo>
                  <a:pt x="2255520" y="67437"/>
                </a:moveTo>
                <a:lnTo>
                  <a:pt x="2255520" y="38100"/>
                </a:lnTo>
                <a:lnTo>
                  <a:pt x="2254758" y="41148"/>
                </a:lnTo>
                <a:lnTo>
                  <a:pt x="2250948" y="42672"/>
                </a:lnTo>
                <a:lnTo>
                  <a:pt x="2237994" y="42672"/>
                </a:lnTo>
                <a:lnTo>
                  <a:pt x="2237994" y="76200"/>
                </a:lnTo>
                <a:lnTo>
                  <a:pt x="2255520" y="67437"/>
                </a:lnTo>
                <a:close/>
              </a:path>
            </a:pathLst>
          </a:custGeom>
          <a:solidFill>
            <a:srgbClr val="FF0000"/>
          </a:solidFill>
        </p:spPr>
        <p:txBody>
          <a:bodyPr wrap="square" lIns="0" tIns="0" rIns="0" bIns="0" rtlCol="0"/>
          <a:lstStyle/>
          <a:p>
            <a:endParaRPr/>
          </a:p>
        </p:txBody>
      </p:sp>
      <p:sp>
        <p:nvSpPr>
          <p:cNvPr id="105" name="object 105"/>
          <p:cNvSpPr/>
          <p:nvPr/>
        </p:nvSpPr>
        <p:spPr>
          <a:xfrm>
            <a:off x="2008910" y="5745479"/>
            <a:ext cx="2104159" cy="67235"/>
          </a:xfrm>
          <a:custGeom>
            <a:avLst/>
            <a:gdLst/>
            <a:ahLst/>
            <a:cxnLst/>
            <a:rect l="l" t="t" r="r" b="b"/>
            <a:pathLst>
              <a:path w="2314575" h="76200">
                <a:moveTo>
                  <a:pt x="2255520" y="38100"/>
                </a:moveTo>
                <a:lnTo>
                  <a:pt x="2254758" y="35051"/>
                </a:lnTo>
                <a:lnTo>
                  <a:pt x="2250948" y="33527"/>
                </a:lnTo>
                <a:lnTo>
                  <a:pt x="4572" y="33527"/>
                </a:lnTo>
                <a:lnTo>
                  <a:pt x="1524" y="35051"/>
                </a:lnTo>
                <a:lnTo>
                  <a:pt x="0" y="38100"/>
                </a:lnTo>
                <a:lnTo>
                  <a:pt x="1524" y="41909"/>
                </a:lnTo>
                <a:lnTo>
                  <a:pt x="4572" y="43433"/>
                </a:lnTo>
                <a:lnTo>
                  <a:pt x="2250948" y="43433"/>
                </a:lnTo>
                <a:lnTo>
                  <a:pt x="2254758" y="41909"/>
                </a:lnTo>
                <a:lnTo>
                  <a:pt x="2255520" y="38100"/>
                </a:lnTo>
                <a:close/>
              </a:path>
              <a:path w="2314575" h="76200">
                <a:moveTo>
                  <a:pt x="2314194" y="38100"/>
                </a:moveTo>
                <a:lnTo>
                  <a:pt x="2237994" y="0"/>
                </a:lnTo>
                <a:lnTo>
                  <a:pt x="2237994" y="33527"/>
                </a:lnTo>
                <a:lnTo>
                  <a:pt x="2250948" y="33527"/>
                </a:lnTo>
                <a:lnTo>
                  <a:pt x="2254758" y="35051"/>
                </a:lnTo>
                <a:lnTo>
                  <a:pt x="2255520" y="38100"/>
                </a:lnTo>
                <a:lnTo>
                  <a:pt x="2255520" y="67437"/>
                </a:lnTo>
                <a:lnTo>
                  <a:pt x="2314194" y="38100"/>
                </a:lnTo>
                <a:close/>
              </a:path>
              <a:path w="2314575" h="76200">
                <a:moveTo>
                  <a:pt x="2255520" y="67437"/>
                </a:moveTo>
                <a:lnTo>
                  <a:pt x="2255520" y="38100"/>
                </a:lnTo>
                <a:lnTo>
                  <a:pt x="2254758" y="41909"/>
                </a:lnTo>
                <a:lnTo>
                  <a:pt x="2250948" y="43433"/>
                </a:lnTo>
                <a:lnTo>
                  <a:pt x="2237994" y="43433"/>
                </a:lnTo>
                <a:lnTo>
                  <a:pt x="2237994" y="76200"/>
                </a:lnTo>
                <a:lnTo>
                  <a:pt x="2255520" y="67437"/>
                </a:lnTo>
                <a:close/>
              </a:path>
            </a:pathLst>
          </a:custGeom>
          <a:solidFill>
            <a:srgbClr val="FF0000"/>
          </a:solidFill>
        </p:spPr>
        <p:txBody>
          <a:bodyPr wrap="square" lIns="0" tIns="0" rIns="0" bIns="0" rtlCol="0"/>
          <a:lstStyle/>
          <a:p>
            <a:endParaRPr/>
          </a:p>
        </p:txBody>
      </p:sp>
      <p:sp>
        <p:nvSpPr>
          <p:cNvPr id="106" name="object 106"/>
          <p:cNvSpPr txBox="1"/>
          <p:nvPr/>
        </p:nvSpPr>
        <p:spPr>
          <a:xfrm>
            <a:off x="2398453" y="5364693"/>
            <a:ext cx="767195" cy="390107"/>
          </a:xfrm>
          <a:prstGeom prst="rect">
            <a:avLst/>
          </a:prstGeom>
        </p:spPr>
        <p:txBody>
          <a:bodyPr vert="horz" wrap="square" lIns="0" tIns="0" rIns="0" bIns="0" rtlCol="0">
            <a:spAutoFit/>
          </a:bodyPr>
          <a:lstStyle/>
          <a:p>
            <a:pPr marL="11397"/>
            <a:r>
              <a:rPr sz="1000" spc="-4" dirty="0">
                <a:latin typeface="Arial"/>
                <a:cs typeface="Arial"/>
              </a:rPr>
              <a:t>Instr [20 -</a:t>
            </a:r>
            <a:r>
              <a:rPr sz="1000" spc="-90" dirty="0">
                <a:latin typeface="Arial"/>
                <a:cs typeface="Arial"/>
              </a:rPr>
              <a:t> </a:t>
            </a:r>
            <a:r>
              <a:rPr sz="1000" spc="-4" dirty="0">
                <a:latin typeface="Arial"/>
                <a:cs typeface="Arial"/>
              </a:rPr>
              <a:t>16]</a:t>
            </a:r>
            <a:endParaRPr sz="1000">
              <a:latin typeface="Arial"/>
              <a:cs typeface="Arial"/>
            </a:endParaRPr>
          </a:p>
          <a:p>
            <a:pPr marL="11397">
              <a:spcBef>
                <a:spcPts val="642"/>
              </a:spcBef>
            </a:pPr>
            <a:r>
              <a:rPr sz="1000" spc="-4" dirty="0">
                <a:latin typeface="Arial"/>
                <a:cs typeface="Arial"/>
              </a:rPr>
              <a:t>Instr [15 -</a:t>
            </a:r>
            <a:r>
              <a:rPr sz="1000" spc="-90" dirty="0">
                <a:latin typeface="Arial"/>
                <a:cs typeface="Arial"/>
              </a:rPr>
              <a:t> </a:t>
            </a:r>
            <a:r>
              <a:rPr sz="1000" spc="-4" dirty="0">
                <a:latin typeface="Arial"/>
                <a:cs typeface="Arial"/>
              </a:rPr>
              <a:t>11]</a:t>
            </a:r>
            <a:endParaRPr sz="1000">
              <a:latin typeface="Arial"/>
              <a:cs typeface="Arial"/>
            </a:endParaRPr>
          </a:p>
        </p:txBody>
      </p:sp>
      <p:sp>
        <p:nvSpPr>
          <p:cNvPr id="107" name="object 107"/>
          <p:cNvSpPr/>
          <p:nvPr/>
        </p:nvSpPr>
        <p:spPr>
          <a:xfrm>
            <a:off x="1981201" y="5134983"/>
            <a:ext cx="64077" cy="64994"/>
          </a:xfrm>
          <a:custGeom>
            <a:avLst/>
            <a:gdLst/>
            <a:ahLst/>
            <a:cxnLst/>
            <a:rect l="l" t="t" r="r" b="b"/>
            <a:pathLst>
              <a:path w="70485" h="73660">
                <a:moveTo>
                  <a:pt x="70104" y="52577"/>
                </a:moveTo>
                <a:lnTo>
                  <a:pt x="70104" y="20574"/>
                </a:lnTo>
                <a:lnTo>
                  <a:pt x="49530" y="0"/>
                </a:lnTo>
                <a:lnTo>
                  <a:pt x="20574" y="0"/>
                </a:lnTo>
                <a:lnTo>
                  <a:pt x="0" y="20574"/>
                </a:lnTo>
                <a:lnTo>
                  <a:pt x="0" y="52577"/>
                </a:lnTo>
                <a:lnTo>
                  <a:pt x="20574" y="73151"/>
                </a:lnTo>
                <a:lnTo>
                  <a:pt x="49530" y="73151"/>
                </a:lnTo>
                <a:lnTo>
                  <a:pt x="70104" y="52577"/>
                </a:lnTo>
                <a:close/>
              </a:path>
            </a:pathLst>
          </a:custGeom>
          <a:solidFill>
            <a:srgbClr val="FF0000"/>
          </a:solidFill>
        </p:spPr>
        <p:txBody>
          <a:bodyPr wrap="square" lIns="0" tIns="0" rIns="0" bIns="0" rtlCol="0"/>
          <a:lstStyle/>
          <a:p>
            <a:endParaRPr/>
          </a:p>
        </p:txBody>
      </p:sp>
      <p:sp>
        <p:nvSpPr>
          <p:cNvPr id="108" name="object 108"/>
          <p:cNvSpPr/>
          <p:nvPr/>
        </p:nvSpPr>
        <p:spPr>
          <a:xfrm>
            <a:off x="1981201" y="5134983"/>
            <a:ext cx="64077" cy="64994"/>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4" y="20574"/>
                </a:lnTo>
                <a:lnTo>
                  <a:pt x="49530" y="0"/>
                </a:lnTo>
                <a:lnTo>
                  <a:pt x="20574" y="0"/>
                </a:lnTo>
                <a:close/>
              </a:path>
            </a:pathLst>
          </a:custGeom>
          <a:ln w="9525">
            <a:solidFill>
              <a:srgbClr val="FF0000"/>
            </a:solidFill>
          </a:ln>
        </p:spPr>
        <p:txBody>
          <a:bodyPr wrap="square" lIns="0" tIns="0" rIns="0" bIns="0" rtlCol="0"/>
          <a:lstStyle/>
          <a:p>
            <a:endParaRPr/>
          </a:p>
        </p:txBody>
      </p:sp>
      <p:sp>
        <p:nvSpPr>
          <p:cNvPr id="109" name="object 109"/>
          <p:cNvSpPr/>
          <p:nvPr/>
        </p:nvSpPr>
        <p:spPr>
          <a:xfrm>
            <a:off x="1981201" y="5514863"/>
            <a:ext cx="64077" cy="62753"/>
          </a:xfrm>
          <a:custGeom>
            <a:avLst/>
            <a:gdLst/>
            <a:ahLst/>
            <a:cxnLst/>
            <a:rect l="l" t="t" r="r" b="b"/>
            <a:pathLst>
              <a:path w="70485" h="71120">
                <a:moveTo>
                  <a:pt x="70104" y="51054"/>
                </a:moveTo>
                <a:lnTo>
                  <a:pt x="70104" y="20574"/>
                </a:lnTo>
                <a:lnTo>
                  <a:pt x="49530" y="0"/>
                </a:lnTo>
                <a:lnTo>
                  <a:pt x="20574" y="0"/>
                </a:lnTo>
                <a:lnTo>
                  <a:pt x="0" y="20574"/>
                </a:lnTo>
                <a:lnTo>
                  <a:pt x="0" y="51054"/>
                </a:lnTo>
                <a:lnTo>
                  <a:pt x="20574" y="70866"/>
                </a:lnTo>
                <a:lnTo>
                  <a:pt x="49530" y="70866"/>
                </a:lnTo>
                <a:lnTo>
                  <a:pt x="70104" y="51054"/>
                </a:lnTo>
                <a:close/>
              </a:path>
            </a:pathLst>
          </a:custGeom>
          <a:solidFill>
            <a:srgbClr val="FF0000"/>
          </a:solidFill>
        </p:spPr>
        <p:txBody>
          <a:bodyPr wrap="square" lIns="0" tIns="0" rIns="0" bIns="0" rtlCol="0"/>
          <a:lstStyle/>
          <a:p>
            <a:endParaRPr/>
          </a:p>
        </p:txBody>
      </p:sp>
      <p:sp>
        <p:nvSpPr>
          <p:cNvPr id="110" name="object 110"/>
          <p:cNvSpPr/>
          <p:nvPr/>
        </p:nvSpPr>
        <p:spPr>
          <a:xfrm>
            <a:off x="1981201" y="5514863"/>
            <a:ext cx="64077" cy="62753"/>
          </a:xfrm>
          <a:custGeom>
            <a:avLst/>
            <a:gdLst/>
            <a:ahLst/>
            <a:cxnLst/>
            <a:rect l="l" t="t" r="r" b="b"/>
            <a:pathLst>
              <a:path w="70485" h="71120">
                <a:moveTo>
                  <a:pt x="20574" y="0"/>
                </a:moveTo>
                <a:lnTo>
                  <a:pt x="0" y="20574"/>
                </a:lnTo>
                <a:lnTo>
                  <a:pt x="0" y="51054"/>
                </a:lnTo>
                <a:lnTo>
                  <a:pt x="20574" y="70866"/>
                </a:lnTo>
                <a:lnTo>
                  <a:pt x="49530" y="70866"/>
                </a:lnTo>
                <a:lnTo>
                  <a:pt x="70104" y="51054"/>
                </a:lnTo>
                <a:lnTo>
                  <a:pt x="70104" y="20574"/>
                </a:lnTo>
                <a:lnTo>
                  <a:pt x="49530" y="0"/>
                </a:lnTo>
                <a:lnTo>
                  <a:pt x="20574" y="0"/>
                </a:lnTo>
                <a:close/>
              </a:path>
            </a:pathLst>
          </a:custGeom>
          <a:ln w="9525">
            <a:solidFill>
              <a:srgbClr val="FF0000"/>
            </a:solidFill>
          </a:ln>
        </p:spPr>
        <p:txBody>
          <a:bodyPr wrap="square" lIns="0" tIns="0" rIns="0" bIns="0" rtlCol="0"/>
          <a:lstStyle/>
          <a:p>
            <a:endParaRPr/>
          </a:p>
        </p:txBody>
      </p:sp>
      <p:sp>
        <p:nvSpPr>
          <p:cNvPr id="111" name="object 111"/>
          <p:cNvSpPr/>
          <p:nvPr/>
        </p:nvSpPr>
        <p:spPr>
          <a:xfrm>
            <a:off x="455814" y="3265170"/>
            <a:ext cx="228023" cy="0"/>
          </a:xfrm>
          <a:custGeom>
            <a:avLst/>
            <a:gdLst/>
            <a:ahLst/>
            <a:cxnLst/>
            <a:rect l="l" t="t" r="r" b="b"/>
            <a:pathLst>
              <a:path w="250825">
                <a:moveTo>
                  <a:pt x="0" y="0"/>
                </a:moveTo>
                <a:lnTo>
                  <a:pt x="250698" y="0"/>
                </a:lnTo>
              </a:path>
            </a:pathLst>
          </a:custGeom>
          <a:ln w="28575">
            <a:solidFill>
              <a:srgbClr val="000000"/>
            </a:solidFill>
          </a:ln>
        </p:spPr>
        <p:txBody>
          <a:bodyPr wrap="square" lIns="0" tIns="0" rIns="0" bIns="0" rtlCol="0"/>
          <a:lstStyle/>
          <a:p>
            <a:endParaRPr/>
          </a:p>
        </p:txBody>
      </p:sp>
      <p:sp>
        <p:nvSpPr>
          <p:cNvPr id="112" name="object 112"/>
          <p:cNvSpPr/>
          <p:nvPr/>
        </p:nvSpPr>
        <p:spPr>
          <a:xfrm>
            <a:off x="4541519" y="4213188"/>
            <a:ext cx="77355" cy="76200"/>
          </a:xfrm>
          <a:custGeom>
            <a:avLst/>
            <a:gdLst/>
            <a:ahLst/>
            <a:cxnLst/>
            <a:rect l="l" t="t" r="r" b="b"/>
            <a:pathLst>
              <a:path w="85089" h="86360">
                <a:moveTo>
                  <a:pt x="84581" y="60959"/>
                </a:moveTo>
                <a:lnTo>
                  <a:pt x="84581" y="25145"/>
                </a:lnTo>
                <a:lnTo>
                  <a:pt x="59436" y="0"/>
                </a:lnTo>
                <a:lnTo>
                  <a:pt x="25145" y="0"/>
                </a:lnTo>
                <a:lnTo>
                  <a:pt x="0" y="25145"/>
                </a:lnTo>
                <a:lnTo>
                  <a:pt x="0" y="60959"/>
                </a:lnTo>
                <a:lnTo>
                  <a:pt x="25145" y="86105"/>
                </a:lnTo>
                <a:lnTo>
                  <a:pt x="59436" y="86105"/>
                </a:lnTo>
                <a:lnTo>
                  <a:pt x="84581" y="60959"/>
                </a:lnTo>
                <a:close/>
              </a:path>
            </a:pathLst>
          </a:custGeom>
          <a:solidFill>
            <a:srgbClr val="000000"/>
          </a:solidFill>
        </p:spPr>
        <p:txBody>
          <a:bodyPr wrap="square" lIns="0" tIns="0" rIns="0" bIns="0" rtlCol="0"/>
          <a:lstStyle/>
          <a:p>
            <a:endParaRPr/>
          </a:p>
        </p:txBody>
      </p:sp>
      <p:sp>
        <p:nvSpPr>
          <p:cNvPr id="113" name="object 113"/>
          <p:cNvSpPr/>
          <p:nvPr/>
        </p:nvSpPr>
        <p:spPr>
          <a:xfrm>
            <a:off x="4541519" y="4213188"/>
            <a:ext cx="77355" cy="76200"/>
          </a:xfrm>
          <a:custGeom>
            <a:avLst/>
            <a:gdLst/>
            <a:ahLst/>
            <a:cxnLst/>
            <a:rect l="l" t="t" r="r" b="b"/>
            <a:pathLst>
              <a:path w="85089" h="86360">
                <a:moveTo>
                  <a:pt x="25145" y="0"/>
                </a:moveTo>
                <a:lnTo>
                  <a:pt x="0" y="25145"/>
                </a:lnTo>
                <a:lnTo>
                  <a:pt x="0" y="60959"/>
                </a:lnTo>
                <a:lnTo>
                  <a:pt x="25145" y="86105"/>
                </a:lnTo>
                <a:lnTo>
                  <a:pt x="59436" y="86105"/>
                </a:lnTo>
                <a:lnTo>
                  <a:pt x="84581" y="60959"/>
                </a:lnTo>
                <a:lnTo>
                  <a:pt x="84581" y="25145"/>
                </a:lnTo>
                <a:lnTo>
                  <a:pt x="59436" y="0"/>
                </a:lnTo>
                <a:lnTo>
                  <a:pt x="25145" y="0"/>
                </a:lnTo>
                <a:close/>
              </a:path>
            </a:pathLst>
          </a:custGeom>
          <a:ln w="9525">
            <a:solidFill>
              <a:srgbClr val="000000"/>
            </a:solidFill>
          </a:ln>
        </p:spPr>
        <p:txBody>
          <a:bodyPr wrap="square" lIns="0" tIns="0" rIns="0" bIns="0" rtlCol="0"/>
          <a:lstStyle/>
          <a:p>
            <a:endParaRPr/>
          </a:p>
        </p:txBody>
      </p:sp>
      <p:sp>
        <p:nvSpPr>
          <p:cNvPr id="114" name="object 114"/>
          <p:cNvSpPr/>
          <p:nvPr/>
        </p:nvSpPr>
        <p:spPr>
          <a:xfrm>
            <a:off x="4265814" y="2465069"/>
            <a:ext cx="1100282" cy="76200"/>
          </a:xfrm>
          <a:custGeom>
            <a:avLst/>
            <a:gdLst/>
            <a:ahLst/>
            <a:cxnLst/>
            <a:rect l="l" t="t" r="r" b="b"/>
            <a:pathLst>
              <a:path w="1210310" h="86360">
                <a:moveTo>
                  <a:pt x="1167384" y="57150"/>
                </a:moveTo>
                <a:lnTo>
                  <a:pt x="1167384" y="28956"/>
                </a:lnTo>
                <a:lnTo>
                  <a:pt x="0" y="28956"/>
                </a:lnTo>
                <a:lnTo>
                  <a:pt x="0" y="57150"/>
                </a:lnTo>
                <a:lnTo>
                  <a:pt x="1167384" y="57150"/>
                </a:lnTo>
                <a:close/>
              </a:path>
              <a:path w="1210310" h="86360">
                <a:moveTo>
                  <a:pt x="1210055" y="43434"/>
                </a:moveTo>
                <a:lnTo>
                  <a:pt x="1152905" y="0"/>
                </a:lnTo>
                <a:lnTo>
                  <a:pt x="1152905" y="28956"/>
                </a:lnTo>
                <a:lnTo>
                  <a:pt x="1167384" y="28956"/>
                </a:lnTo>
                <a:lnTo>
                  <a:pt x="1167384" y="75295"/>
                </a:lnTo>
                <a:lnTo>
                  <a:pt x="1210055" y="43434"/>
                </a:lnTo>
                <a:close/>
              </a:path>
              <a:path w="1210310" h="86360">
                <a:moveTo>
                  <a:pt x="1167384" y="75295"/>
                </a:moveTo>
                <a:lnTo>
                  <a:pt x="1167384" y="57150"/>
                </a:lnTo>
                <a:lnTo>
                  <a:pt x="1152905" y="57150"/>
                </a:lnTo>
                <a:lnTo>
                  <a:pt x="1152905" y="86106"/>
                </a:lnTo>
                <a:lnTo>
                  <a:pt x="1167384" y="75295"/>
                </a:lnTo>
                <a:close/>
              </a:path>
            </a:pathLst>
          </a:custGeom>
          <a:solidFill>
            <a:srgbClr val="000000"/>
          </a:solidFill>
        </p:spPr>
        <p:txBody>
          <a:bodyPr wrap="square" lIns="0" tIns="0" rIns="0" bIns="0" rtlCol="0"/>
          <a:lstStyle/>
          <a:p>
            <a:endParaRPr/>
          </a:p>
        </p:txBody>
      </p:sp>
      <p:sp>
        <p:nvSpPr>
          <p:cNvPr id="115" name="object 115"/>
          <p:cNvSpPr/>
          <p:nvPr/>
        </p:nvSpPr>
        <p:spPr>
          <a:xfrm>
            <a:off x="6013564" y="3689424"/>
            <a:ext cx="234373" cy="67235"/>
          </a:xfrm>
          <a:custGeom>
            <a:avLst/>
            <a:gdLst/>
            <a:ahLst/>
            <a:cxnLst/>
            <a:rect l="l" t="t" r="r" b="b"/>
            <a:pathLst>
              <a:path w="257809" h="76200">
                <a:moveTo>
                  <a:pt x="198881" y="38100"/>
                </a:moveTo>
                <a:lnTo>
                  <a:pt x="197357" y="35051"/>
                </a:lnTo>
                <a:lnTo>
                  <a:pt x="193548" y="33527"/>
                </a:lnTo>
                <a:lnTo>
                  <a:pt x="4572" y="33527"/>
                </a:lnTo>
                <a:lnTo>
                  <a:pt x="1524" y="35051"/>
                </a:lnTo>
                <a:lnTo>
                  <a:pt x="0" y="38100"/>
                </a:lnTo>
                <a:lnTo>
                  <a:pt x="1524" y="41910"/>
                </a:lnTo>
                <a:lnTo>
                  <a:pt x="4572" y="42672"/>
                </a:lnTo>
                <a:lnTo>
                  <a:pt x="193548" y="42672"/>
                </a:lnTo>
                <a:lnTo>
                  <a:pt x="197357" y="41910"/>
                </a:lnTo>
                <a:lnTo>
                  <a:pt x="198881" y="38100"/>
                </a:lnTo>
                <a:close/>
              </a:path>
              <a:path w="257809" h="76200">
                <a:moveTo>
                  <a:pt x="257555" y="38100"/>
                </a:moveTo>
                <a:lnTo>
                  <a:pt x="181355" y="0"/>
                </a:lnTo>
                <a:lnTo>
                  <a:pt x="181355" y="33527"/>
                </a:lnTo>
                <a:lnTo>
                  <a:pt x="193548" y="33527"/>
                </a:lnTo>
                <a:lnTo>
                  <a:pt x="197357" y="35051"/>
                </a:lnTo>
                <a:lnTo>
                  <a:pt x="198881" y="38100"/>
                </a:lnTo>
                <a:lnTo>
                  <a:pt x="198881" y="67437"/>
                </a:lnTo>
                <a:lnTo>
                  <a:pt x="257555" y="38100"/>
                </a:lnTo>
                <a:close/>
              </a:path>
              <a:path w="257809" h="76200">
                <a:moveTo>
                  <a:pt x="198881" y="67437"/>
                </a:moveTo>
                <a:lnTo>
                  <a:pt x="198881" y="38100"/>
                </a:lnTo>
                <a:lnTo>
                  <a:pt x="197357" y="41910"/>
                </a:lnTo>
                <a:lnTo>
                  <a:pt x="193548" y="42672"/>
                </a:lnTo>
                <a:lnTo>
                  <a:pt x="181355" y="42672"/>
                </a:lnTo>
                <a:lnTo>
                  <a:pt x="181355" y="76200"/>
                </a:lnTo>
                <a:lnTo>
                  <a:pt x="198881" y="67437"/>
                </a:lnTo>
                <a:close/>
              </a:path>
            </a:pathLst>
          </a:custGeom>
          <a:solidFill>
            <a:srgbClr val="000000"/>
          </a:solidFill>
        </p:spPr>
        <p:txBody>
          <a:bodyPr wrap="square" lIns="0" tIns="0" rIns="0" bIns="0" rtlCol="0"/>
          <a:lstStyle/>
          <a:p>
            <a:endParaRPr/>
          </a:p>
        </p:txBody>
      </p:sp>
      <p:sp>
        <p:nvSpPr>
          <p:cNvPr id="116" name="object 116"/>
          <p:cNvSpPr/>
          <p:nvPr/>
        </p:nvSpPr>
        <p:spPr>
          <a:xfrm>
            <a:off x="1826722" y="2465069"/>
            <a:ext cx="2286000" cy="76200"/>
          </a:xfrm>
          <a:custGeom>
            <a:avLst/>
            <a:gdLst/>
            <a:ahLst/>
            <a:cxnLst/>
            <a:rect l="l" t="t" r="r" b="b"/>
            <a:pathLst>
              <a:path w="2514600" h="86360">
                <a:moveTo>
                  <a:pt x="2471928" y="57150"/>
                </a:moveTo>
                <a:lnTo>
                  <a:pt x="2471928" y="28956"/>
                </a:lnTo>
                <a:lnTo>
                  <a:pt x="0" y="28956"/>
                </a:lnTo>
                <a:lnTo>
                  <a:pt x="0" y="57150"/>
                </a:lnTo>
                <a:lnTo>
                  <a:pt x="2471928" y="57150"/>
                </a:lnTo>
                <a:close/>
              </a:path>
              <a:path w="2514600" h="86360">
                <a:moveTo>
                  <a:pt x="2514600" y="43434"/>
                </a:moveTo>
                <a:lnTo>
                  <a:pt x="2457450" y="0"/>
                </a:lnTo>
                <a:lnTo>
                  <a:pt x="2457450" y="28956"/>
                </a:lnTo>
                <a:lnTo>
                  <a:pt x="2471928" y="28956"/>
                </a:lnTo>
                <a:lnTo>
                  <a:pt x="2471928" y="75295"/>
                </a:lnTo>
                <a:lnTo>
                  <a:pt x="2514600" y="43434"/>
                </a:lnTo>
                <a:close/>
              </a:path>
              <a:path w="2514600" h="86360">
                <a:moveTo>
                  <a:pt x="2471928" y="75295"/>
                </a:moveTo>
                <a:lnTo>
                  <a:pt x="2471928" y="57150"/>
                </a:lnTo>
                <a:lnTo>
                  <a:pt x="2457450" y="57150"/>
                </a:lnTo>
                <a:lnTo>
                  <a:pt x="2457450" y="86106"/>
                </a:lnTo>
                <a:lnTo>
                  <a:pt x="2471928" y="75295"/>
                </a:lnTo>
                <a:close/>
              </a:path>
            </a:pathLst>
          </a:custGeom>
          <a:solidFill>
            <a:srgbClr val="000000"/>
          </a:solidFill>
        </p:spPr>
        <p:txBody>
          <a:bodyPr wrap="square" lIns="0" tIns="0" rIns="0" bIns="0" rtlCol="0"/>
          <a:lstStyle/>
          <a:p>
            <a:endParaRPr/>
          </a:p>
        </p:txBody>
      </p:sp>
      <p:sp>
        <p:nvSpPr>
          <p:cNvPr id="117" name="object 117"/>
          <p:cNvSpPr/>
          <p:nvPr/>
        </p:nvSpPr>
        <p:spPr>
          <a:xfrm>
            <a:off x="4417521" y="4751070"/>
            <a:ext cx="1830532" cy="76200"/>
          </a:xfrm>
          <a:custGeom>
            <a:avLst/>
            <a:gdLst/>
            <a:ahLst/>
            <a:cxnLst/>
            <a:rect l="l" t="t" r="r" b="b"/>
            <a:pathLst>
              <a:path w="2013584" h="86360">
                <a:moveTo>
                  <a:pt x="1969770" y="57150"/>
                </a:moveTo>
                <a:lnTo>
                  <a:pt x="1969770" y="28955"/>
                </a:lnTo>
                <a:lnTo>
                  <a:pt x="0" y="28956"/>
                </a:lnTo>
                <a:lnTo>
                  <a:pt x="0" y="57150"/>
                </a:lnTo>
                <a:lnTo>
                  <a:pt x="1969770" y="57150"/>
                </a:lnTo>
                <a:close/>
              </a:path>
              <a:path w="2013584" h="86360">
                <a:moveTo>
                  <a:pt x="2013203" y="43433"/>
                </a:moveTo>
                <a:lnTo>
                  <a:pt x="1956053" y="0"/>
                </a:lnTo>
                <a:lnTo>
                  <a:pt x="1956053" y="28955"/>
                </a:lnTo>
                <a:lnTo>
                  <a:pt x="1969770" y="28955"/>
                </a:lnTo>
                <a:lnTo>
                  <a:pt x="1969770" y="75864"/>
                </a:lnTo>
                <a:lnTo>
                  <a:pt x="2013203" y="43433"/>
                </a:lnTo>
                <a:close/>
              </a:path>
              <a:path w="2013584" h="86360">
                <a:moveTo>
                  <a:pt x="1969770" y="75864"/>
                </a:moveTo>
                <a:lnTo>
                  <a:pt x="1969770" y="57150"/>
                </a:lnTo>
                <a:lnTo>
                  <a:pt x="1956053" y="57150"/>
                </a:lnTo>
                <a:lnTo>
                  <a:pt x="1956053" y="86105"/>
                </a:lnTo>
                <a:lnTo>
                  <a:pt x="1969770" y="75864"/>
                </a:lnTo>
                <a:close/>
              </a:path>
            </a:pathLst>
          </a:custGeom>
          <a:solidFill>
            <a:srgbClr val="000000"/>
          </a:solidFill>
        </p:spPr>
        <p:txBody>
          <a:bodyPr wrap="square" lIns="0" tIns="0" rIns="0" bIns="0" rtlCol="0"/>
          <a:lstStyle/>
          <a:p>
            <a:endParaRPr/>
          </a:p>
        </p:txBody>
      </p:sp>
      <p:sp>
        <p:nvSpPr>
          <p:cNvPr id="118" name="object 118"/>
          <p:cNvSpPr/>
          <p:nvPr/>
        </p:nvSpPr>
        <p:spPr>
          <a:xfrm>
            <a:off x="716972" y="2237142"/>
            <a:ext cx="153555" cy="75640"/>
          </a:xfrm>
          <a:custGeom>
            <a:avLst/>
            <a:gdLst/>
            <a:ahLst/>
            <a:cxnLst/>
            <a:rect l="l" t="t" r="r" b="b"/>
            <a:pathLst>
              <a:path w="168909" h="85725">
                <a:moveTo>
                  <a:pt x="125729" y="57150"/>
                </a:moveTo>
                <a:lnTo>
                  <a:pt x="125729" y="28193"/>
                </a:lnTo>
                <a:lnTo>
                  <a:pt x="0" y="28193"/>
                </a:lnTo>
                <a:lnTo>
                  <a:pt x="0" y="57150"/>
                </a:lnTo>
                <a:lnTo>
                  <a:pt x="125729" y="57150"/>
                </a:lnTo>
                <a:close/>
              </a:path>
              <a:path w="168909" h="85725">
                <a:moveTo>
                  <a:pt x="168401" y="42672"/>
                </a:moveTo>
                <a:lnTo>
                  <a:pt x="111251" y="0"/>
                </a:lnTo>
                <a:lnTo>
                  <a:pt x="111251" y="28193"/>
                </a:lnTo>
                <a:lnTo>
                  <a:pt x="125729" y="28193"/>
                </a:lnTo>
                <a:lnTo>
                  <a:pt x="125729" y="74533"/>
                </a:lnTo>
                <a:lnTo>
                  <a:pt x="168401" y="42672"/>
                </a:lnTo>
                <a:close/>
              </a:path>
              <a:path w="168909" h="85725">
                <a:moveTo>
                  <a:pt x="125729" y="74533"/>
                </a:moveTo>
                <a:lnTo>
                  <a:pt x="125729" y="57150"/>
                </a:lnTo>
                <a:lnTo>
                  <a:pt x="111251" y="57150"/>
                </a:lnTo>
                <a:lnTo>
                  <a:pt x="111251" y="85344"/>
                </a:lnTo>
                <a:lnTo>
                  <a:pt x="125729" y="74533"/>
                </a:lnTo>
                <a:close/>
              </a:path>
            </a:pathLst>
          </a:custGeom>
          <a:solidFill>
            <a:srgbClr val="000000"/>
          </a:solidFill>
        </p:spPr>
        <p:txBody>
          <a:bodyPr wrap="square" lIns="0" tIns="0" rIns="0" bIns="0" rtlCol="0"/>
          <a:lstStyle/>
          <a:p>
            <a:endParaRPr/>
          </a:p>
        </p:txBody>
      </p:sp>
      <p:sp>
        <p:nvSpPr>
          <p:cNvPr id="119" name="object 119"/>
          <p:cNvSpPr/>
          <p:nvPr/>
        </p:nvSpPr>
        <p:spPr>
          <a:xfrm>
            <a:off x="426027" y="3231553"/>
            <a:ext cx="76200" cy="76760"/>
          </a:xfrm>
          <a:custGeom>
            <a:avLst/>
            <a:gdLst/>
            <a:ahLst/>
            <a:cxnLst/>
            <a:rect l="l" t="t" r="r" b="b"/>
            <a:pathLst>
              <a:path w="83820" h="86995">
                <a:moveTo>
                  <a:pt x="83820" y="62484"/>
                </a:moveTo>
                <a:lnTo>
                  <a:pt x="83820" y="24384"/>
                </a:lnTo>
                <a:lnTo>
                  <a:pt x="59435" y="0"/>
                </a:lnTo>
                <a:lnTo>
                  <a:pt x="24383" y="0"/>
                </a:lnTo>
                <a:lnTo>
                  <a:pt x="0" y="24384"/>
                </a:lnTo>
                <a:lnTo>
                  <a:pt x="0" y="62484"/>
                </a:lnTo>
                <a:lnTo>
                  <a:pt x="24384" y="86868"/>
                </a:lnTo>
                <a:lnTo>
                  <a:pt x="59436" y="86868"/>
                </a:lnTo>
                <a:lnTo>
                  <a:pt x="83820" y="62484"/>
                </a:lnTo>
                <a:close/>
              </a:path>
            </a:pathLst>
          </a:custGeom>
          <a:solidFill>
            <a:srgbClr val="000000"/>
          </a:solidFill>
        </p:spPr>
        <p:txBody>
          <a:bodyPr wrap="square" lIns="0" tIns="0" rIns="0" bIns="0" rtlCol="0"/>
          <a:lstStyle/>
          <a:p>
            <a:endParaRPr/>
          </a:p>
        </p:txBody>
      </p:sp>
      <p:sp>
        <p:nvSpPr>
          <p:cNvPr id="120" name="object 120"/>
          <p:cNvSpPr/>
          <p:nvPr/>
        </p:nvSpPr>
        <p:spPr>
          <a:xfrm>
            <a:off x="426027" y="3231553"/>
            <a:ext cx="76200" cy="76760"/>
          </a:xfrm>
          <a:custGeom>
            <a:avLst/>
            <a:gdLst/>
            <a:ahLst/>
            <a:cxnLst/>
            <a:rect l="l" t="t" r="r" b="b"/>
            <a:pathLst>
              <a:path w="83820" h="86995">
                <a:moveTo>
                  <a:pt x="24383" y="0"/>
                </a:moveTo>
                <a:lnTo>
                  <a:pt x="0" y="24384"/>
                </a:lnTo>
                <a:lnTo>
                  <a:pt x="0" y="62484"/>
                </a:lnTo>
                <a:lnTo>
                  <a:pt x="24384" y="86868"/>
                </a:lnTo>
                <a:lnTo>
                  <a:pt x="59436" y="86868"/>
                </a:lnTo>
                <a:lnTo>
                  <a:pt x="83820" y="62484"/>
                </a:lnTo>
                <a:lnTo>
                  <a:pt x="83820" y="24384"/>
                </a:lnTo>
                <a:lnTo>
                  <a:pt x="59435" y="0"/>
                </a:lnTo>
                <a:lnTo>
                  <a:pt x="24383" y="0"/>
                </a:lnTo>
                <a:close/>
              </a:path>
            </a:pathLst>
          </a:custGeom>
          <a:ln w="9525">
            <a:solidFill>
              <a:srgbClr val="000000"/>
            </a:solidFill>
          </a:ln>
        </p:spPr>
        <p:txBody>
          <a:bodyPr wrap="square" lIns="0" tIns="0" rIns="0" bIns="0" rtlCol="0"/>
          <a:lstStyle/>
          <a:p>
            <a:endParaRPr/>
          </a:p>
        </p:txBody>
      </p:sp>
      <p:sp>
        <p:nvSpPr>
          <p:cNvPr id="121" name="object 121"/>
          <p:cNvSpPr/>
          <p:nvPr/>
        </p:nvSpPr>
        <p:spPr>
          <a:xfrm>
            <a:off x="1478973" y="3760694"/>
            <a:ext cx="196850" cy="76200"/>
          </a:xfrm>
          <a:custGeom>
            <a:avLst/>
            <a:gdLst/>
            <a:ahLst/>
            <a:cxnLst/>
            <a:rect l="l" t="t" r="r" b="b"/>
            <a:pathLst>
              <a:path w="216535" h="86360">
                <a:moveTo>
                  <a:pt x="172974" y="57150"/>
                </a:moveTo>
                <a:lnTo>
                  <a:pt x="172974" y="28955"/>
                </a:lnTo>
                <a:lnTo>
                  <a:pt x="0" y="28955"/>
                </a:lnTo>
                <a:lnTo>
                  <a:pt x="0" y="57150"/>
                </a:lnTo>
                <a:lnTo>
                  <a:pt x="172974" y="57150"/>
                </a:lnTo>
                <a:close/>
              </a:path>
              <a:path w="216535" h="86360">
                <a:moveTo>
                  <a:pt x="216407" y="43433"/>
                </a:moveTo>
                <a:lnTo>
                  <a:pt x="159257" y="0"/>
                </a:lnTo>
                <a:lnTo>
                  <a:pt x="159257" y="28955"/>
                </a:lnTo>
                <a:lnTo>
                  <a:pt x="172974" y="28955"/>
                </a:lnTo>
                <a:lnTo>
                  <a:pt x="172974" y="75864"/>
                </a:lnTo>
                <a:lnTo>
                  <a:pt x="216407" y="43433"/>
                </a:lnTo>
                <a:close/>
              </a:path>
              <a:path w="216535" h="86360">
                <a:moveTo>
                  <a:pt x="172974" y="75864"/>
                </a:moveTo>
                <a:lnTo>
                  <a:pt x="172974" y="57150"/>
                </a:lnTo>
                <a:lnTo>
                  <a:pt x="159257" y="57150"/>
                </a:lnTo>
                <a:lnTo>
                  <a:pt x="159257" y="86105"/>
                </a:lnTo>
                <a:lnTo>
                  <a:pt x="172974" y="75864"/>
                </a:lnTo>
                <a:close/>
              </a:path>
            </a:pathLst>
          </a:custGeom>
          <a:solidFill>
            <a:srgbClr val="FF0000"/>
          </a:solidFill>
        </p:spPr>
        <p:txBody>
          <a:bodyPr wrap="square" lIns="0" tIns="0" rIns="0" bIns="0" rtlCol="0"/>
          <a:lstStyle/>
          <a:p>
            <a:endParaRPr/>
          </a:p>
        </p:txBody>
      </p:sp>
      <p:sp>
        <p:nvSpPr>
          <p:cNvPr id="122" name="object 122"/>
          <p:cNvSpPr/>
          <p:nvPr/>
        </p:nvSpPr>
        <p:spPr>
          <a:xfrm>
            <a:off x="6398721" y="2731322"/>
            <a:ext cx="304800" cy="0"/>
          </a:xfrm>
          <a:custGeom>
            <a:avLst/>
            <a:gdLst/>
            <a:ahLst/>
            <a:cxnLst/>
            <a:rect l="l" t="t" r="r" b="b"/>
            <a:pathLst>
              <a:path w="335279">
                <a:moveTo>
                  <a:pt x="0" y="0"/>
                </a:moveTo>
                <a:lnTo>
                  <a:pt x="335279" y="0"/>
                </a:lnTo>
              </a:path>
            </a:pathLst>
          </a:custGeom>
          <a:ln w="28575">
            <a:solidFill>
              <a:srgbClr val="000000"/>
            </a:solidFill>
          </a:ln>
        </p:spPr>
        <p:txBody>
          <a:bodyPr wrap="square" lIns="0" tIns="0" rIns="0" bIns="0" rtlCol="0"/>
          <a:lstStyle/>
          <a:p>
            <a:endParaRPr/>
          </a:p>
        </p:txBody>
      </p:sp>
      <p:sp>
        <p:nvSpPr>
          <p:cNvPr id="123" name="object 123"/>
          <p:cNvSpPr txBox="1"/>
          <p:nvPr/>
        </p:nvSpPr>
        <p:spPr>
          <a:xfrm>
            <a:off x="5185294" y="5451438"/>
            <a:ext cx="94095" cy="158003"/>
          </a:xfrm>
          <a:prstGeom prst="rect">
            <a:avLst/>
          </a:prstGeom>
        </p:spPr>
        <p:txBody>
          <a:bodyPr vert="horz" wrap="square" lIns="0" tIns="0" rIns="0" bIns="0" rtlCol="0">
            <a:spAutoFit/>
          </a:bodyPr>
          <a:lstStyle/>
          <a:p>
            <a:pPr marL="11397"/>
            <a:r>
              <a:rPr sz="1000" spc="-4" dirty="0">
                <a:solidFill>
                  <a:srgbClr val="FF0000"/>
                </a:solidFill>
                <a:latin typeface="Arial"/>
                <a:cs typeface="Arial"/>
              </a:rPr>
              <a:t>0</a:t>
            </a:r>
            <a:endParaRPr sz="1000">
              <a:latin typeface="Arial"/>
              <a:cs typeface="Arial"/>
            </a:endParaRPr>
          </a:p>
        </p:txBody>
      </p:sp>
      <p:sp>
        <p:nvSpPr>
          <p:cNvPr id="124" name="object 124"/>
          <p:cNvSpPr txBox="1"/>
          <p:nvPr/>
        </p:nvSpPr>
        <p:spPr>
          <a:xfrm>
            <a:off x="5185294" y="5719045"/>
            <a:ext cx="94095" cy="158003"/>
          </a:xfrm>
          <a:prstGeom prst="rect">
            <a:avLst/>
          </a:prstGeom>
        </p:spPr>
        <p:txBody>
          <a:bodyPr vert="horz" wrap="square" lIns="0" tIns="0" rIns="0" bIns="0" rtlCol="0">
            <a:spAutoFit/>
          </a:bodyPr>
          <a:lstStyle/>
          <a:p>
            <a:pPr marL="11397"/>
            <a:r>
              <a:rPr sz="1000" spc="-4" dirty="0">
                <a:solidFill>
                  <a:srgbClr val="FF0000"/>
                </a:solidFill>
                <a:latin typeface="Arial"/>
                <a:cs typeface="Arial"/>
              </a:rPr>
              <a:t>1</a:t>
            </a:r>
            <a:endParaRPr sz="1000">
              <a:latin typeface="Arial"/>
              <a:cs typeface="Arial"/>
            </a:endParaRPr>
          </a:p>
        </p:txBody>
      </p:sp>
      <p:sp>
        <p:nvSpPr>
          <p:cNvPr id="125" name="object 125"/>
          <p:cNvSpPr/>
          <p:nvPr/>
        </p:nvSpPr>
        <p:spPr>
          <a:xfrm>
            <a:off x="5114406" y="5398546"/>
            <a:ext cx="218208" cy="533960"/>
          </a:xfrm>
          <a:custGeom>
            <a:avLst/>
            <a:gdLst/>
            <a:ahLst/>
            <a:cxnLst/>
            <a:rect l="l" t="t" r="r" b="b"/>
            <a:pathLst>
              <a:path w="240029" h="605154">
                <a:moveTo>
                  <a:pt x="120395" y="0"/>
                </a:moveTo>
                <a:lnTo>
                  <a:pt x="73616" y="9370"/>
                </a:lnTo>
                <a:lnTo>
                  <a:pt x="35337" y="34956"/>
                </a:lnTo>
                <a:lnTo>
                  <a:pt x="9489" y="72973"/>
                </a:lnTo>
                <a:lnTo>
                  <a:pt x="0" y="119634"/>
                </a:lnTo>
                <a:lnTo>
                  <a:pt x="0" y="484631"/>
                </a:lnTo>
                <a:lnTo>
                  <a:pt x="9489" y="531411"/>
                </a:lnTo>
                <a:lnTo>
                  <a:pt x="35337" y="569690"/>
                </a:lnTo>
                <a:lnTo>
                  <a:pt x="73616" y="595538"/>
                </a:lnTo>
                <a:lnTo>
                  <a:pt x="120395" y="605027"/>
                </a:lnTo>
                <a:lnTo>
                  <a:pt x="166735" y="595538"/>
                </a:lnTo>
                <a:lnTo>
                  <a:pt x="204787" y="569690"/>
                </a:lnTo>
                <a:lnTo>
                  <a:pt x="230552" y="531411"/>
                </a:lnTo>
                <a:lnTo>
                  <a:pt x="240029" y="484631"/>
                </a:lnTo>
                <a:lnTo>
                  <a:pt x="240029" y="119634"/>
                </a:lnTo>
                <a:lnTo>
                  <a:pt x="230552" y="72973"/>
                </a:lnTo>
                <a:lnTo>
                  <a:pt x="204787" y="34956"/>
                </a:lnTo>
                <a:lnTo>
                  <a:pt x="166735" y="9370"/>
                </a:lnTo>
                <a:lnTo>
                  <a:pt x="120395" y="0"/>
                </a:lnTo>
                <a:close/>
              </a:path>
            </a:pathLst>
          </a:custGeom>
          <a:ln w="9525">
            <a:solidFill>
              <a:srgbClr val="FF0000"/>
            </a:solidFill>
          </a:ln>
        </p:spPr>
        <p:txBody>
          <a:bodyPr wrap="square" lIns="0" tIns="0" rIns="0" bIns="0" rtlCol="0"/>
          <a:lstStyle/>
          <a:p>
            <a:endParaRPr/>
          </a:p>
        </p:txBody>
      </p:sp>
      <p:sp>
        <p:nvSpPr>
          <p:cNvPr id="126" name="object 126"/>
          <p:cNvSpPr/>
          <p:nvPr/>
        </p:nvSpPr>
        <p:spPr>
          <a:xfrm>
            <a:off x="4261658" y="5517553"/>
            <a:ext cx="843395" cy="67235"/>
          </a:xfrm>
          <a:custGeom>
            <a:avLst/>
            <a:gdLst/>
            <a:ahLst/>
            <a:cxnLst/>
            <a:rect l="l" t="t" r="r" b="b"/>
            <a:pathLst>
              <a:path w="927735" h="76200">
                <a:moveTo>
                  <a:pt x="868679" y="38100"/>
                </a:moveTo>
                <a:lnTo>
                  <a:pt x="867155" y="34289"/>
                </a:lnTo>
                <a:lnTo>
                  <a:pt x="863346" y="33527"/>
                </a:lnTo>
                <a:lnTo>
                  <a:pt x="4572" y="33527"/>
                </a:lnTo>
                <a:lnTo>
                  <a:pt x="1524" y="34289"/>
                </a:lnTo>
                <a:lnTo>
                  <a:pt x="0" y="38100"/>
                </a:lnTo>
                <a:lnTo>
                  <a:pt x="1524" y="41148"/>
                </a:lnTo>
                <a:lnTo>
                  <a:pt x="4572" y="42672"/>
                </a:lnTo>
                <a:lnTo>
                  <a:pt x="863346" y="42672"/>
                </a:lnTo>
                <a:lnTo>
                  <a:pt x="867155" y="41148"/>
                </a:lnTo>
                <a:lnTo>
                  <a:pt x="868679" y="38100"/>
                </a:lnTo>
                <a:close/>
              </a:path>
              <a:path w="927735" h="76200">
                <a:moveTo>
                  <a:pt x="927353" y="38100"/>
                </a:moveTo>
                <a:lnTo>
                  <a:pt x="851153" y="0"/>
                </a:lnTo>
                <a:lnTo>
                  <a:pt x="851153" y="33527"/>
                </a:lnTo>
                <a:lnTo>
                  <a:pt x="863346" y="33527"/>
                </a:lnTo>
                <a:lnTo>
                  <a:pt x="867155" y="34289"/>
                </a:lnTo>
                <a:lnTo>
                  <a:pt x="868679" y="38100"/>
                </a:lnTo>
                <a:lnTo>
                  <a:pt x="868679" y="67437"/>
                </a:lnTo>
                <a:lnTo>
                  <a:pt x="927353" y="38100"/>
                </a:lnTo>
                <a:close/>
              </a:path>
              <a:path w="927735" h="76200">
                <a:moveTo>
                  <a:pt x="868679" y="67437"/>
                </a:moveTo>
                <a:lnTo>
                  <a:pt x="868679" y="38100"/>
                </a:lnTo>
                <a:lnTo>
                  <a:pt x="867155" y="41148"/>
                </a:lnTo>
                <a:lnTo>
                  <a:pt x="863346" y="42672"/>
                </a:lnTo>
                <a:lnTo>
                  <a:pt x="851153" y="42672"/>
                </a:lnTo>
                <a:lnTo>
                  <a:pt x="851153" y="76200"/>
                </a:lnTo>
                <a:lnTo>
                  <a:pt x="868679" y="67437"/>
                </a:lnTo>
                <a:close/>
              </a:path>
            </a:pathLst>
          </a:custGeom>
          <a:solidFill>
            <a:srgbClr val="FF0000"/>
          </a:solidFill>
        </p:spPr>
        <p:txBody>
          <a:bodyPr wrap="square" lIns="0" tIns="0" rIns="0" bIns="0" rtlCol="0"/>
          <a:lstStyle/>
          <a:p>
            <a:endParaRPr/>
          </a:p>
        </p:txBody>
      </p:sp>
      <p:sp>
        <p:nvSpPr>
          <p:cNvPr id="127" name="object 127"/>
          <p:cNvSpPr/>
          <p:nvPr/>
        </p:nvSpPr>
        <p:spPr>
          <a:xfrm>
            <a:off x="4261658" y="5745479"/>
            <a:ext cx="843395" cy="67235"/>
          </a:xfrm>
          <a:custGeom>
            <a:avLst/>
            <a:gdLst/>
            <a:ahLst/>
            <a:cxnLst/>
            <a:rect l="l" t="t" r="r" b="b"/>
            <a:pathLst>
              <a:path w="927735" h="76200">
                <a:moveTo>
                  <a:pt x="868679" y="38100"/>
                </a:moveTo>
                <a:lnTo>
                  <a:pt x="867155" y="35051"/>
                </a:lnTo>
                <a:lnTo>
                  <a:pt x="863346" y="33527"/>
                </a:lnTo>
                <a:lnTo>
                  <a:pt x="4572" y="33527"/>
                </a:lnTo>
                <a:lnTo>
                  <a:pt x="1524" y="35051"/>
                </a:lnTo>
                <a:lnTo>
                  <a:pt x="0" y="38100"/>
                </a:lnTo>
                <a:lnTo>
                  <a:pt x="1524" y="41909"/>
                </a:lnTo>
                <a:lnTo>
                  <a:pt x="4572" y="43433"/>
                </a:lnTo>
                <a:lnTo>
                  <a:pt x="863346" y="43433"/>
                </a:lnTo>
                <a:lnTo>
                  <a:pt x="867155" y="41909"/>
                </a:lnTo>
                <a:lnTo>
                  <a:pt x="868679" y="38100"/>
                </a:lnTo>
                <a:close/>
              </a:path>
              <a:path w="927735" h="76200">
                <a:moveTo>
                  <a:pt x="927353" y="38100"/>
                </a:moveTo>
                <a:lnTo>
                  <a:pt x="851153" y="0"/>
                </a:lnTo>
                <a:lnTo>
                  <a:pt x="851153" y="33527"/>
                </a:lnTo>
                <a:lnTo>
                  <a:pt x="863346" y="33527"/>
                </a:lnTo>
                <a:lnTo>
                  <a:pt x="867155" y="35051"/>
                </a:lnTo>
                <a:lnTo>
                  <a:pt x="868679" y="38100"/>
                </a:lnTo>
                <a:lnTo>
                  <a:pt x="868679" y="67437"/>
                </a:lnTo>
                <a:lnTo>
                  <a:pt x="927353" y="38100"/>
                </a:lnTo>
                <a:close/>
              </a:path>
              <a:path w="927735" h="76200">
                <a:moveTo>
                  <a:pt x="868679" y="67437"/>
                </a:moveTo>
                <a:lnTo>
                  <a:pt x="868679" y="38100"/>
                </a:lnTo>
                <a:lnTo>
                  <a:pt x="867155" y="41909"/>
                </a:lnTo>
                <a:lnTo>
                  <a:pt x="863346" y="43433"/>
                </a:lnTo>
                <a:lnTo>
                  <a:pt x="851153" y="43433"/>
                </a:lnTo>
                <a:lnTo>
                  <a:pt x="851153" y="76200"/>
                </a:lnTo>
                <a:lnTo>
                  <a:pt x="868679" y="67437"/>
                </a:lnTo>
                <a:close/>
              </a:path>
            </a:pathLst>
          </a:custGeom>
          <a:solidFill>
            <a:srgbClr val="FF0000"/>
          </a:solidFill>
        </p:spPr>
        <p:txBody>
          <a:bodyPr wrap="square" lIns="0" tIns="0" rIns="0" bIns="0" rtlCol="0"/>
          <a:lstStyle/>
          <a:p>
            <a:endParaRPr/>
          </a:p>
        </p:txBody>
      </p:sp>
      <p:sp>
        <p:nvSpPr>
          <p:cNvPr id="128" name="object 128"/>
          <p:cNvSpPr txBox="1"/>
          <p:nvPr/>
        </p:nvSpPr>
        <p:spPr>
          <a:xfrm>
            <a:off x="4874260" y="3765176"/>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129" name="object 129"/>
          <p:cNvSpPr txBox="1"/>
          <p:nvPr/>
        </p:nvSpPr>
        <p:spPr>
          <a:xfrm>
            <a:off x="4874260" y="4180679"/>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130" name="object 130"/>
          <p:cNvSpPr/>
          <p:nvPr/>
        </p:nvSpPr>
        <p:spPr>
          <a:xfrm>
            <a:off x="4798521" y="3723042"/>
            <a:ext cx="218208" cy="685240"/>
          </a:xfrm>
          <a:custGeom>
            <a:avLst/>
            <a:gdLst/>
            <a:ahLst/>
            <a:cxnLst/>
            <a:rect l="l" t="t" r="r" b="b"/>
            <a:pathLst>
              <a:path w="240029" h="776604">
                <a:moveTo>
                  <a:pt x="119634" y="0"/>
                </a:moveTo>
                <a:lnTo>
                  <a:pt x="72973" y="9477"/>
                </a:lnTo>
                <a:lnTo>
                  <a:pt x="34956" y="35242"/>
                </a:lnTo>
                <a:lnTo>
                  <a:pt x="9370" y="73294"/>
                </a:lnTo>
                <a:lnTo>
                  <a:pt x="0" y="119634"/>
                </a:lnTo>
                <a:lnTo>
                  <a:pt x="0" y="656843"/>
                </a:lnTo>
                <a:lnTo>
                  <a:pt x="9370" y="703183"/>
                </a:lnTo>
                <a:lnTo>
                  <a:pt x="34956" y="741235"/>
                </a:lnTo>
                <a:lnTo>
                  <a:pt x="72973" y="767000"/>
                </a:lnTo>
                <a:lnTo>
                  <a:pt x="119634" y="776477"/>
                </a:lnTo>
                <a:lnTo>
                  <a:pt x="166413" y="767000"/>
                </a:lnTo>
                <a:lnTo>
                  <a:pt x="204692" y="741235"/>
                </a:lnTo>
                <a:lnTo>
                  <a:pt x="230540" y="703183"/>
                </a:lnTo>
                <a:lnTo>
                  <a:pt x="240029" y="656843"/>
                </a:lnTo>
                <a:lnTo>
                  <a:pt x="240029" y="119634"/>
                </a:lnTo>
                <a:lnTo>
                  <a:pt x="230540" y="73294"/>
                </a:lnTo>
                <a:lnTo>
                  <a:pt x="204692" y="35242"/>
                </a:lnTo>
                <a:lnTo>
                  <a:pt x="166413" y="9477"/>
                </a:lnTo>
                <a:lnTo>
                  <a:pt x="119634" y="0"/>
                </a:lnTo>
                <a:close/>
              </a:path>
            </a:pathLst>
          </a:custGeom>
          <a:ln w="9525">
            <a:solidFill>
              <a:srgbClr val="000000"/>
            </a:solidFill>
          </a:ln>
        </p:spPr>
        <p:txBody>
          <a:bodyPr wrap="square" lIns="0" tIns="0" rIns="0" bIns="0" rtlCol="0"/>
          <a:lstStyle/>
          <a:p>
            <a:endParaRPr/>
          </a:p>
        </p:txBody>
      </p:sp>
      <p:sp>
        <p:nvSpPr>
          <p:cNvPr id="131" name="object 131"/>
          <p:cNvSpPr/>
          <p:nvPr/>
        </p:nvSpPr>
        <p:spPr>
          <a:xfrm>
            <a:off x="5328458" y="5594201"/>
            <a:ext cx="919595" cy="67235"/>
          </a:xfrm>
          <a:custGeom>
            <a:avLst/>
            <a:gdLst/>
            <a:ahLst/>
            <a:cxnLst/>
            <a:rect l="l" t="t" r="r" b="b"/>
            <a:pathLst>
              <a:path w="1011554" h="76200">
                <a:moveTo>
                  <a:pt x="952499" y="38100"/>
                </a:moveTo>
                <a:lnTo>
                  <a:pt x="950975" y="35051"/>
                </a:lnTo>
                <a:lnTo>
                  <a:pt x="947165" y="33527"/>
                </a:lnTo>
                <a:lnTo>
                  <a:pt x="4572" y="33528"/>
                </a:lnTo>
                <a:lnTo>
                  <a:pt x="762" y="35052"/>
                </a:lnTo>
                <a:lnTo>
                  <a:pt x="0" y="38100"/>
                </a:lnTo>
                <a:lnTo>
                  <a:pt x="762" y="41910"/>
                </a:lnTo>
                <a:lnTo>
                  <a:pt x="4572" y="43434"/>
                </a:lnTo>
                <a:lnTo>
                  <a:pt x="947165" y="43433"/>
                </a:lnTo>
                <a:lnTo>
                  <a:pt x="950975" y="41909"/>
                </a:lnTo>
                <a:lnTo>
                  <a:pt x="952499" y="38100"/>
                </a:lnTo>
                <a:close/>
              </a:path>
              <a:path w="1011554" h="76200">
                <a:moveTo>
                  <a:pt x="1011173" y="38100"/>
                </a:moveTo>
                <a:lnTo>
                  <a:pt x="934973" y="0"/>
                </a:lnTo>
                <a:lnTo>
                  <a:pt x="934973" y="33527"/>
                </a:lnTo>
                <a:lnTo>
                  <a:pt x="947165" y="33527"/>
                </a:lnTo>
                <a:lnTo>
                  <a:pt x="950975" y="35051"/>
                </a:lnTo>
                <a:lnTo>
                  <a:pt x="952499" y="38100"/>
                </a:lnTo>
                <a:lnTo>
                  <a:pt x="952499" y="67437"/>
                </a:lnTo>
                <a:lnTo>
                  <a:pt x="1011173" y="38100"/>
                </a:lnTo>
                <a:close/>
              </a:path>
              <a:path w="1011554" h="76200">
                <a:moveTo>
                  <a:pt x="952499" y="67437"/>
                </a:moveTo>
                <a:lnTo>
                  <a:pt x="952499" y="38100"/>
                </a:lnTo>
                <a:lnTo>
                  <a:pt x="950975" y="41909"/>
                </a:lnTo>
                <a:lnTo>
                  <a:pt x="947165" y="43433"/>
                </a:lnTo>
                <a:lnTo>
                  <a:pt x="934973" y="43433"/>
                </a:lnTo>
                <a:lnTo>
                  <a:pt x="934973" y="76200"/>
                </a:lnTo>
                <a:lnTo>
                  <a:pt x="952499" y="67437"/>
                </a:lnTo>
                <a:close/>
              </a:path>
            </a:pathLst>
          </a:custGeom>
          <a:solidFill>
            <a:srgbClr val="FF0000"/>
          </a:solidFill>
        </p:spPr>
        <p:txBody>
          <a:bodyPr wrap="square" lIns="0" tIns="0" rIns="0" bIns="0" rtlCol="0"/>
          <a:lstStyle/>
          <a:p>
            <a:endParaRPr/>
          </a:p>
        </p:txBody>
      </p:sp>
      <p:sp>
        <p:nvSpPr>
          <p:cNvPr id="132" name="object 132"/>
          <p:cNvSpPr/>
          <p:nvPr/>
        </p:nvSpPr>
        <p:spPr>
          <a:xfrm>
            <a:off x="6247708" y="2274795"/>
            <a:ext cx="151823" cy="3657599"/>
          </a:xfrm>
          <a:custGeom>
            <a:avLst/>
            <a:gdLst/>
            <a:ahLst/>
            <a:cxnLst/>
            <a:rect l="l" t="t" r="r" b="b"/>
            <a:pathLst>
              <a:path w="167004" h="4145279">
                <a:moveTo>
                  <a:pt x="0" y="0"/>
                </a:moveTo>
                <a:lnTo>
                  <a:pt x="0" y="4145279"/>
                </a:lnTo>
                <a:lnTo>
                  <a:pt x="166877" y="4145279"/>
                </a:lnTo>
                <a:lnTo>
                  <a:pt x="166877" y="0"/>
                </a:lnTo>
                <a:lnTo>
                  <a:pt x="0" y="0"/>
                </a:lnTo>
                <a:close/>
              </a:path>
            </a:pathLst>
          </a:custGeom>
          <a:solidFill>
            <a:srgbClr val="DDDDDD"/>
          </a:solidFill>
        </p:spPr>
        <p:txBody>
          <a:bodyPr wrap="square" lIns="0" tIns="0" rIns="0" bIns="0" rtlCol="0"/>
          <a:lstStyle/>
          <a:p>
            <a:endParaRPr/>
          </a:p>
        </p:txBody>
      </p:sp>
      <p:sp>
        <p:nvSpPr>
          <p:cNvPr id="133" name="object 133"/>
          <p:cNvSpPr/>
          <p:nvPr/>
        </p:nvSpPr>
        <p:spPr>
          <a:xfrm>
            <a:off x="6247708" y="2274795"/>
            <a:ext cx="151245" cy="3657599"/>
          </a:xfrm>
          <a:custGeom>
            <a:avLst/>
            <a:gdLst/>
            <a:ahLst/>
            <a:cxnLst/>
            <a:rect l="l" t="t" r="r" b="b"/>
            <a:pathLst>
              <a:path w="166370" h="4145279">
                <a:moveTo>
                  <a:pt x="0" y="0"/>
                </a:moveTo>
                <a:lnTo>
                  <a:pt x="0" y="4145279"/>
                </a:lnTo>
                <a:lnTo>
                  <a:pt x="166116" y="4145279"/>
                </a:lnTo>
                <a:lnTo>
                  <a:pt x="166116" y="0"/>
                </a:lnTo>
                <a:lnTo>
                  <a:pt x="0" y="0"/>
                </a:lnTo>
                <a:close/>
              </a:path>
            </a:pathLst>
          </a:custGeom>
          <a:ln w="9525">
            <a:solidFill>
              <a:srgbClr val="000000"/>
            </a:solidFill>
          </a:ln>
        </p:spPr>
        <p:txBody>
          <a:bodyPr wrap="square" lIns="0" tIns="0" rIns="0" bIns="0" rtlCol="0"/>
          <a:lstStyle/>
          <a:p>
            <a:endParaRPr/>
          </a:p>
        </p:txBody>
      </p:sp>
      <p:sp>
        <p:nvSpPr>
          <p:cNvPr id="134" name="object 134"/>
          <p:cNvSpPr/>
          <p:nvPr/>
        </p:nvSpPr>
        <p:spPr>
          <a:xfrm>
            <a:off x="6398721" y="4751070"/>
            <a:ext cx="381000" cy="76200"/>
          </a:xfrm>
          <a:custGeom>
            <a:avLst/>
            <a:gdLst/>
            <a:ahLst/>
            <a:cxnLst/>
            <a:rect l="l" t="t" r="r" b="b"/>
            <a:pathLst>
              <a:path w="419100" h="86360">
                <a:moveTo>
                  <a:pt x="376427" y="57150"/>
                </a:moveTo>
                <a:lnTo>
                  <a:pt x="376427" y="28955"/>
                </a:lnTo>
                <a:lnTo>
                  <a:pt x="0" y="28955"/>
                </a:lnTo>
                <a:lnTo>
                  <a:pt x="0" y="57150"/>
                </a:lnTo>
                <a:lnTo>
                  <a:pt x="376427" y="57150"/>
                </a:lnTo>
                <a:close/>
              </a:path>
              <a:path w="419100" h="86360">
                <a:moveTo>
                  <a:pt x="419100" y="43433"/>
                </a:moveTo>
                <a:lnTo>
                  <a:pt x="361950" y="0"/>
                </a:lnTo>
                <a:lnTo>
                  <a:pt x="361950" y="28955"/>
                </a:lnTo>
                <a:lnTo>
                  <a:pt x="376427" y="28955"/>
                </a:lnTo>
                <a:lnTo>
                  <a:pt x="376427" y="75295"/>
                </a:lnTo>
                <a:lnTo>
                  <a:pt x="419100" y="43433"/>
                </a:lnTo>
                <a:close/>
              </a:path>
              <a:path w="419100" h="86360">
                <a:moveTo>
                  <a:pt x="376427" y="75295"/>
                </a:moveTo>
                <a:lnTo>
                  <a:pt x="376427" y="57150"/>
                </a:lnTo>
                <a:lnTo>
                  <a:pt x="361950" y="57150"/>
                </a:lnTo>
                <a:lnTo>
                  <a:pt x="361950" y="86105"/>
                </a:lnTo>
                <a:lnTo>
                  <a:pt x="376427" y="75295"/>
                </a:lnTo>
                <a:close/>
              </a:path>
            </a:pathLst>
          </a:custGeom>
          <a:solidFill>
            <a:srgbClr val="000000"/>
          </a:solidFill>
        </p:spPr>
        <p:txBody>
          <a:bodyPr wrap="square" lIns="0" tIns="0" rIns="0" bIns="0" rtlCol="0"/>
          <a:lstStyle/>
          <a:p>
            <a:endParaRPr/>
          </a:p>
        </p:txBody>
      </p:sp>
      <p:sp>
        <p:nvSpPr>
          <p:cNvPr id="135" name="object 135"/>
          <p:cNvSpPr/>
          <p:nvPr/>
        </p:nvSpPr>
        <p:spPr>
          <a:xfrm>
            <a:off x="8152708" y="2274795"/>
            <a:ext cx="151823" cy="3657599"/>
          </a:xfrm>
          <a:custGeom>
            <a:avLst/>
            <a:gdLst/>
            <a:ahLst/>
            <a:cxnLst/>
            <a:rect l="l" t="t" r="r" b="b"/>
            <a:pathLst>
              <a:path w="167004" h="4145279">
                <a:moveTo>
                  <a:pt x="0" y="0"/>
                </a:moveTo>
                <a:lnTo>
                  <a:pt x="0" y="4145280"/>
                </a:lnTo>
                <a:lnTo>
                  <a:pt x="166877" y="4145280"/>
                </a:lnTo>
                <a:lnTo>
                  <a:pt x="166877" y="0"/>
                </a:lnTo>
                <a:lnTo>
                  <a:pt x="0" y="0"/>
                </a:lnTo>
                <a:close/>
              </a:path>
            </a:pathLst>
          </a:custGeom>
          <a:solidFill>
            <a:srgbClr val="DDDDDD"/>
          </a:solidFill>
        </p:spPr>
        <p:txBody>
          <a:bodyPr wrap="square" lIns="0" tIns="0" rIns="0" bIns="0" rtlCol="0"/>
          <a:lstStyle/>
          <a:p>
            <a:endParaRPr/>
          </a:p>
        </p:txBody>
      </p:sp>
      <p:sp>
        <p:nvSpPr>
          <p:cNvPr id="136" name="object 136"/>
          <p:cNvSpPr/>
          <p:nvPr/>
        </p:nvSpPr>
        <p:spPr>
          <a:xfrm>
            <a:off x="8152708" y="2274795"/>
            <a:ext cx="151245" cy="3657599"/>
          </a:xfrm>
          <a:custGeom>
            <a:avLst/>
            <a:gdLst/>
            <a:ahLst/>
            <a:cxnLst/>
            <a:rect l="l" t="t" r="r" b="b"/>
            <a:pathLst>
              <a:path w="166370" h="4145279">
                <a:moveTo>
                  <a:pt x="0" y="0"/>
                </a:moveTo>
                <a:lnTo>
                  <a:pt x="0" y="4145280"/>
                </a:lnTo>
                <a:lnTo>
                  <a:pt x="166116" y="4145280"/>
                </a:lnTo>
                <a:lnTo>
                  <a:pt x="166116" y="0"/>
                </a:lnTo>
                <a:lnTo>
                  <a:pt x="0" y="0"/>
                </a:lnTo>
                <a:close/>
              </a:path>
            </a:pathLst>
          </a:custGeom>
          <a:ln w="9525">
            <a:solidFill>
              <a:srgbClr val="000000"/>
            </a:solidFill>
          </a:ln>
        </p:spPr>
        <p:txBody>
          <a:bodyPr wrap="square" lIns="0" tIns="0" rIns="0" bIns="0" rtlCol="0"/>
          <a:lstStyle/>
          <a:p>
            <a:endParaRPr/>
          </a:p>
        </p:txBody>
      </p:sp>
      <p:sp>
        <p:nvSpPr>
          <p:cNvPr id="137" name="object 137"/>
          <p:cNvSpPr/>
          <p:nvPr/>
        </p:nvSpPr>
        <p:spPr>
          <a:xfrm>
            <a:off x="6394564" y="5594201"/>
            <a:ext cx="1758373" cy="67235"/>
          </a:xfrm>
          <a:custGeom>
            <a:avLst/>
            <a:gdLst/>
            <a:ahLst/>
            <a:cxnLst/>
            <a:rect l="l" t="t" r="r" b="b"/>
            <a:pathLst>
              <a:path w="1934209" h="76200">
                <a:moveTo>
                  <a:pt x="1875281" y="38100"/>
                </a:moveTo>
                <a:lnTo>
                  <a:pt x="1873757" y="35051"/>
                </a:lnTo>
                <a:lnTo>
                  <a:pt x="1869948" y="33527"/>
                </a:lnTo>
                <a:lnTo>
                  <a:pt x="4572" y="33527"/>
                </a:lnTo>
                <a:lnTo>
                  <a:pt x="1524" y="35051"/>
                </a:lnTo>
                <a:lnTo>
                  <a:pt x="0" y="38100"/>
                </a:lnTo>
                <a:lnTo>
                  <a:pt x="1524" y="41909"/>
                </a:lnTo>
                <a:lnTo>
                  <a:pt x="4572" y="43433"/>
                </a:lnTo>
                <a:lnTo>
                  <a:pt x="1869948" y="43433"/>
                </a:lnTo>
                <a:lnTo>
                  <a:pt x="1873757" y="41909"/>
                </a:lnTo>
                <a:lnTo>
                  <a:pt x="1875281" y="38100"/>
                </a:lnTo>
                <a:close/>
              </a:path>
              <a:path w="1934209" h="76200">
                <a:moveTo>
                  <a:pt x="1933955" y="38100"/>
                </a:moveTo>
                <a:lnTo>
                  <a:pt x="1857755" y="0"/>
                </a:lnTo>
                <a:lnTo>
                  <a:pt x="1857755" y="33527"/>
                </a:lnTo>
                <a:lnTo>
                  <a:pt x="1869948" y="33527"/>
                </a:lnTo>
                <a:lnTo>
                  <a:pt x="1873757" y="35051"/>
                </a:lnTo>
                <a:lnTo>
                  <a:pt x="1875281" y="38100"/>
                </a:lnTo>
                <a:lnTo>
                  <a:pt x="1875281" y="67437"/>
                </a:lnTo>
                <a:lnTo>
                  <a:pt x="1933955" y="38100"/>
                </a:lnTo>
                <a:close/>
              </a:path>
              <a:path w="1934209" h="76200">
                <a:moveTo>
                  <a:pt x="1875281" y="67437"/>
                </a:moveTo>
                <a:lnTo>
                  <a:pt x="1875281" y="38100"/>
                </a:lnTo>
                <a:lnTo>
                  <a:pt x="1873757" y="41909"/>
                </a:lnTo>
                <a:lnTo>
                  <a:pt x="1869948" y="43433"/>
                </a:lnTo>
                <a:lnTo>
                  <a:pt x="1857755" y="43433"/>
                </a:lnTo>
                <a:lnTo>
                  <a:pt x="1857755" y="76200"/>
                </a:lnTo>
                <a:lnTo>
                  <a:pt x="1875281" y="67437"/>
                </a:lnTo>
                <a:close/>
              </a:path>
            </a:pathLst>
          </a:custGeom>
          <a:solidFill>
            <a:srgbClr val="FF0000"/>
          </a:solidFill>
        </p:spPr>
        <p:txBody>
          <a:bodyPr wrap="square" lIns="0" tIns="0" rIns="0" bIns="0" rtlCol="0"/>
          <a:lstStyle/>
          <a:p>
            <a:endParaRPr/>
          </a:p>
        </p:txBody>
      </p:sp>
      <p:sp>
        <p:nvSpPr>
          <p:cNvPr id="138" name="object 138"/>
          <p:cNvSpPr/>
          <p:nvPr/>
        </p:nvSpPr>
        <p:spPr>
          <a:xfrm>
            <a:off x="8303721" y="5627818"/>
            <a:ext cx="230332" cy="0"/>
          </a:xfrm>
          <a:custGeom>
            <a:avLst/>
            <a:gdLst/>
            <a:ahLst/>
            <a:cxnLst/>
            <a:rect l="l" t="t" r="r" b="b"/>
            <a:pathLst>
              <a:path w="253365">
                <a:moveTo>
                  <a:pt x="0" y="0"/>
                </a:moveTo>
                <a:lnTo>
                  <a:pt x="252983" y="0"/>
                </a:lnTo>
              </a:path>
            </a:pathLst>
          </a:custGeom>
          <a:ln w="9525">
            <a:solidFill>
              <a:srgbClr val="FF0000"/>
            </a:solidFill>
          </a:ln>
        </p:spPr>
        <p:txBody>
          <a:bodyPr wrap="square" lIns="0" tIns="0" rIns="0" bIns="0" rtlCol="0"/>
          <a:lstStyle/>
          <a:p>
            <a:endParaRPr/>
          </a:p>
        </p:txBody>
      </p:sp>
      <p:sp>
        <p:nvSpPr>
          <p:cNvPr id="139" name="object 139"/>
          <p:cNvSpPr/>
          <p:nvPr/>
        </p:nvSpPr>
        <p:spPr>
          <a:xfrm>
            <a:off x="8533707" y="5627819"/>
            <a:ext cx="0" cy="457199"/>
          </a:xfrm>
          <a:custGeom>
            <a:avLst/>
            <a:gdLst/>
            <a:ahLst/>
            <a:cxnLst/>
            <a:rect l="l" t="t" r="r" b="b"/>
            <a:pathLst>
              <a:path h="518159">
                <a:moveTo>
                  <a:pt x="0" y="518160"/>
                </a:moveTo>
                <a:lnTo>
                  <a:pt x="0" y="0"/>
                </a:lnTo>
              </a:path>
            </a:pathLst>
          </a:custGeom>
          <a:ln w="9525">
            <a:solidFill>
              <a:srgbClr val="FF0000"/>
            </a:solidFill>
          </a:ln>
        </p:spPr>
        <p:txBody>
          <a:bodyPr wrap="square" lIns="0" tIns="0" rIns="0" bIns="0" rtlCol="0"/>
          <a:lstStyle/>
          <a:p>
            <a:endParaRPr/>
          </a:p>
        </p:txBody>
      </p:sp>
      <p:sp>
        <p:nvSpPr>
          <p:cNvPr id="140" name="object 140"/>
          <p:cNvSpPr/>
          <p:nvPr/>
        </p:nvSpPr>
        <p:spPr>
          <a:xfrm>
            <a:off x="2131521" y="6085018"/>
            <a:ext cx="6402531" cy="0"/>
          </a:xfrm>
          <a:custGeom>
            <a:avLst/>
            <a:gdLst/>
            <a:ahLst/>
            <a:cxnLst/>
            <a:rect l="l" t="t" r="r" b="b"/>
            <a:pathLst>
              <a:path w="7042784">
                <a:moveTo>
                  <a:pt x="0" y="0"/>
                </a:moveTo>
                <a:lnTo>
                  <a:pt x="7042404" y="0"/>
                </a:lnTo>
              </a:path>
            </a:pathLst>
          </a:custGeom>
          <a:ln w="9525">
            <a:solidFill>
              <a:srgbClr val="FF0000"/>
            </a:solidFill>
          </a:ln>
        </p:spPr>
        <p:txBody>
          <a:bodyPr wrap="square" lIns="0" tIns="0" rIns="0" bIns="0" rtlCol="0"/>
          <a:lstStyle/>
          <a:p>
            <a:endParaRPr/>
          </a:p>
        </p:txBody>
      </p:sp>
      <p:sp>
        <p:nvSpPr>
          <p:cNvPr id="141" name="object 141"/>
          <p:cNvSpPr/>
          <p:nvPr/>
        </p:nvSpPr>
        <p:spPr>
          <a:xfrm>
            <a:off x="1675707" y="2274795"/>
            <a:ext cx="151823" cy="3657599"/>
          </a:xfrm>
          <a:custGeom>
            <a:avLst/>
            <a:gdLst/>
            <a:ahLst/>
            <a:cxnLst/>
            <a:rect l="l" t="t" r="r" b="b"/>
            <a:pathLst>
              <a:path w="167005" h="4145279">
                <a:moveTo>
                  <a:pt x="0" y="0"/>
                </a:moveTo>
                <a:lnTo>
                  <a:pt x="0" y="4145279"/>
                </a:lnTo>
                <a:lnTo>
                  <a:pt x="166878" y="4145279"/>
                </a:lnTo>
                <a:lnTo>
                  <a:pt x="166877" y="0"/>
                </a:lnTo>
                <a:lnTo>
                  <a:pt x="0" y="0"/>
                </a:lnTo>
                <a:close/>
              </a:path>
            </a:pathLst>
          </a:custGeom>
          <a:solidFill>
            <a:srgbClr val="DDDDDD"/>
          </a:solidFill>
        </p:spPr>
        <p:txBody>
          <a:bodyPr wrap="square" lIns="0" tIns="0" rIns="0" bIns="0" rtlCol="0"/>
          <a:lstStyle/>
          <a:p>
            <a:endParaRPr/>
          </a:p>
        </p:txBody>
      </p:sp>
      <p:sp>
        <p:nvSpPr>
          <p:cNvPr id="142" name="object 142"/>
          <p:cNvSpPr/>
          <p:nvPr/>
        </p:nvSpPr>
        <p:spPr>
          <a:xfrm>
            <a:off x="1675707" y="2274795"/>
            <a:ext cx="151245" cy="3657599"/>
          </a:xfrm>
          <a:custGeom>
            <a:avLst/>
            <a:gdLst/>
            <a:ahLst/>
            <a:cxnLst/>
            <a:rect l="l" t="t" r="r" b="b"/>
            <a:pathLst>
              <a:path w="166369" h="4145279">
                <a:moveTo>
                  <a:pt x="0" y="0"/>
                </a:moveTo>
                <a:lnTo>
                  <a:pt x="0" y="4145279"/>
                </a:lnTo>
                <a:lnTo>
                  <a:pt x="166116" y="4145279"/>
                </a:lnTo>
                <a:lnTo>
                  <a:pt x="166116" y="0"/>
                </a:lnTo>
                <a:lnTo>
                  <a:pt x="0" y="0"/>
                </a:lnTo>
                <a:close/>
              </a:path>
            </a:pathLst>
          </a:custGeom>
          <a:ln w="9525">
            <a:solidFill>
              <a:srgbClr val="000000"/>
            </a:solidFill>
          </a:ln>
        </p:spPr>
        <p:txBody>
          <a:bodyPr wrap="square" lIns="0" tIns="0" rIns="0" bIns="0" rtlCol="0"/>
          <a:lstStyle/>
          <a:p>
            <a:endParaRPr/>
          </a:p>
        </p:txBody>
      </p:sp>
      <p:sp>
        <p:nvSpPr>
          <p:cNvPr id="143" name="object 143"/>
          <p:cNvSpPr txBox="1"/>
          <p:nvPr/>
        </p:nvSpPr>
        <p:spPr>
          <a:xfrm>
            <a:off x="1603202" y="2088327"/>
            <a:ext cx="298450" cy="158003"/>
          </a:xfrm>
          <a:prstGeom prst="rect">
            <a:avLst/>
          </a:prstGeom>
        </p:spPr>
        <p:txBody>
          <a:bodyPr vert="horz" wrap="square" lIns="0" tIns="0" rIns="0" bIns="0" rtlCol="0">
            <a:spAutoFit/>
          </a:bodyPr>
          <a:lstStyle/>
          <a:p>
            <a:pPr marL="11397"/>
            <a:r>
              <a:rPr sz="1000" spc="-4" dirty="0">
                <a:latin typeface="Arial"/>
                <a:cs typeface="Arial"/>
              </a:rPr>
              <a:t>IF</a:t>
            </a:r>
            <a:r>
              <a:rPr sz="1000" spc="-13" dirty="0">
                <a:latin typeface="Arial"/>
                <a:cs typeface="Arial"/>
              </a:rPr>
              <a:t>/</a:t>
            </a:r>
            <a:r>
              <a:rPr sz="1000" spc="-4" dirty="0">
                <a:latin typeface="Arial"/>
                <a:cs typeface="Arial"/>
              </a:rPr>
              <a:t>ID</a:t>
            </a:r>
            <a:endParaRPr sz="1000">
              <a:latin typeface="Arial"/>
              <a:cs typeface="Arial"/>
            </a:endParaRPr>
          </a:p>
        </p:txBody>
      </p:sp>
      <p:sp>
        <p:nvSpPr>
          <p:cNvPr id="144" name="object 144"/>
          <p:cNvSpPr txBox="1"/>
          <p:nvPr/>
        </p:nvSpPr>
        <p:spPr>
          <a:xfrm>
            <a:off x="4042860" y="2088327"/>
            <a:ext cx="355600" cy="158003"/>
          </a:xfrm>
          <a:prstGeom prst="rect">
            <a:avLst/>
          </a:prstGeom>
        </p:spPr>
        <p:txBody>
          <a:bodyPr vert="horz" wrap="square" lIns="0" tIns="0" rIns="0" bIns="0" rtlCol="0">
            <a:spAutoFit/>
          </a:bodyPr>
          <a:lstStyle/>
          <a:p>
            <a:pPr marL="11397"/>
            <a:r>
              <a:rPr sz="1000" spc="-4" dirty="0">
                <a:latin typeface="Arial"/>
                <a:cs typeface="Arial"/>
              </a:rPr>
              <a:t>I</a:t>
            </a:r>
            <a:r>
              <a:rPr sz="1000" spc="-9" dirty="0">
                <a:latin typeface="Arial"/>
                <a:cs typeface="Arial"/>
              </a:rPr>
              <a:t>D</a:t>
            </a:r>
            <a:r>
              <a:rPr sz="1000" spc="-4" dirty="0">
                <a:latin typeface="Arial"/>
                <a:cs typeface="Arial"/>
              </a:rPr>
              <a:t>/EX</a:t>
            </a:r>
            <a:endParaRPr sz="1000">
              <a:latin typeface="Arial"/>
              <a:cs typeface="Arial"/>
            </a:endParaRPr>
          </a:p>
        </p:txBody>
      </p:sp>
      <p:sp>
        <p:nvSpPr>
          <p:cNvPr id="145" name="object 145"/>
          <p:cNvSpPr txBox="1"/>
          <p:nvPr/>
        </p:nvSpPr>
        <p:spPr>
          <a:xfrm>
            <a:off x="6022444" y="2088327"/>
            <a:ext cx="523586" cy="158003"/>
          </a:xfrm>
          <a:prstGeom prst="rect">
            <a:avLst/>
          </a:prstGeom>
        </p:spPr>
        <p:txBody>
          <a:bodyPr vert="horz" wrap="square" lIns="0" tIns="0" rIns="0" bIns="0" rtlCol="0">
            <a:spAutoFit/>
          </a:bodyPr>
          <a:lstStyle/>
          <a:p>
            <a:pPr marL="11397"/>
            <a:r>
              <a:rPr sz="1000" spc="-4" dirty="0">
                <a:latin typeface="Arial"/>
                <a:cs typeface="Arial"/>
              </a:rPr>
              <a:t>E</a:t>
            </a:r>
            <a:r>
              <a:rPr sz="1000" spc="-13" dirty="0">
                <a:latin typeface="Arial"/>
                <a:cs typeface="Arial"/>
              </a:rPr>
              <a:t>X</a:t>
            </a:r>
            <a:r>
              <a:rPr sz="1000" spc="-4" dirty="0">
                <a:latin typeface="Arial"/>
                <a:cs typeface="Arial"/>
              </a:rPr>
              <a:t>/MEM</a:t>
            </a:r>
            <a:endParaRPr sz="1000">
              <a:latin typeface="Arial"/>
              <a:cs typeface="Arial"/>
            </a:endParaRPr>
          </a:p>
        </p:txBody>
      </p:sp>
      <p:sp>
        <p:nvSpPr>
          <p:cNvPr id="146" name="object 146"/>
          <p:cNvSpPr txBox="1"/>
          <p:nvPr/>
        </p:nvSpPr>
        <p:spPr>
          <a:xfrm>
            <a:off x="7927466" y="2088327"/>
            <a:ext cx="558800" cy="158003"/>
          </a:xfrm>
          <a:prstGeom prst="rect">
            <a:avLst/>
          </a:prstGeom>
        </p:spPr>
        <p:txBody>
          <a:bodyPr vert="horz" wrap="square" lIns="0" tIns="0" rIns="0" bIns="0" rtlCol="0">
            <a:spAutoFit/>
          </a:bodyPr>
          <a:lstStyle/>
          <a:p>
            <a:pPr marL="11397"/>
            <a:r>
              <a:rPr sz="1000" spc="-9" dirty="0">
                <a:latin typeface="Arial"/>
                <a:cs typeface="Arial"/>
              </a:rPr>
              <a:t>M</a:t>
            </a:r>
            <a:r>
              <a:rPr sz="1000" spc="-4" dirty="0">
                <a:latin typeface="Arial"/>
                <a:cs typeface="Arial"/>
              </a:rPr>
              <a:t>E</a:t>
            </a:r>
            <a:r>
              <a:rPr sz="1000" spc="-9" dirty="0">
                <a:latin typeface="Arial"/>
                <a:cs typeface="Arial"/>
              </a:rPr>
              <a:t>M</a:t>
            </a:r>
            <a:r>
              <a:rPr sz="1000" spc="-4" dirty="0">
                <a:latin typeface="Arial"/>
                <a:cs typeface="Arial"/>
              </a:rPr>
              <a:t>/WB</a:t>
            </a:r>
            <a:endParaRPr sz="1000">
              <a:latin typeface="Arial"/>
              <a:cs typeface="Arial"/>
            </a:endParaRPr>
          </a:p>
        </p:txBody>
      </p:sp>
      <p:sp>
        <p:nvSpPr>
          <p:cNvPr id="147" name="object 147"/>
          <p:cNvSpPr/>
          <p:nvPr/>
        </p:nvSpPr>
        <p:spPr>
          <a:xfrm>
            <a:off x="2014450" y="3417794"/>
            <a:ext cx="0" cy="369794"/>
          </a:xfrm>
          <a:custGeom>
            <a:avLst/>
            <a:gdLst/>
            <a:ahLst/>
            <a:cxnLst/>
            <a:rect l="l" t="t" r="r" b="b"/>
            <a:pathLst>
              <a:path h="419100">
                <a:moveTo>
                  <a:pt x="0" y="0"/>
                </a:moveTo>
                <a:lnTo>
                  <a:pt x="0" y="419100"/>
                </a:lnTo>
              </a:path>
            </a:pathLst>
          </a:custGeom>
          <a:ln w="9525">
            <a:solidFill>
              <a:srgbClr val="000000"/>
            </a:solidFill>
          </a:ln>
        </p:spPr>
        <p:txBody>
          <a:bodyPr wrap="square" lIns="0" tIns="0" rIns="0" bIns="0" rtlCol="0"/>
          <a:lstStyle/>
          <a:p>
            <a:endParaRPr/>
          </a:p>
        </p:txBody>
      </p:sp>
      <p:sp>
        <p:nvSpPr>
          <p:cNvPr id="148" name="object 148"/>
          <p:cNvSpPr/>
          <p:nvPr/>
        </p:nvSpPr>
        <p:spPr>
          <a:xfrm>
            <a:off x="1981201" y="3755314"/>
            <a:ext cx="64077" cy="64994"/>
          </a:xfrm>
          <a:custGeom>
            <a:avLst/>
            <a:gdLst/>
            <a:ahLst/>
            <a:cxnLst/>
            <a:rect l="l" t="t" r="r" b="b"/>
            <a:pathLst>
              <a:path w="70485" h="73660">
                <a:moveTo>
                  <a:pt x="70104" y="52577"/>
                </a:moveTo>
                <a:lnTo>
                  <a:pt x="70104" y="20574"/>
                </a:lnTo>
                <a:lnTo>
                  <a:pt x="49530" y="0"/>
                </a:lnTo>
                <a:lnTo>
                  <a:pt x="20574" y="0"/>
                </a:lnTo>
                <a:lnTo>
                  <a:pt x="0" y="20574"/>
                </a:lnTo>
                <a:lnTo>
                  <a:pt x="0" y="52577"/>
                </a:lnTo>
                <a:lnTo>
                  <a:pt x="20574" y="73151"/>
                </a:lnTo>
                <a:lnTo>
                  <a:pt x="49530" y="73151"/>
                </a:lnTo>
                <a:lnTo>
                  <a:pt x="70104" y="52577"/>
                </a:lnTo>
                <a:close/>
              </a:path>
            </a:pathLst>
          </a:custGeom>
          <a:solidFill>
            <a:srgbClr val="FF0000"/>
          </a:solidFill>
        </p:spPr>
        <p:txBody>
          <a:bodyPr wrap="square" lIns="0" tIns="0" rIns="0" bIns="0" rtlCol="0"/>
          <a:lstStyle/>
          <a:p>
            <a:endParaRPr/>
          </a:p>
        </p:txBody>
      </p:sp>
      <p:sp>
        <p:nvSpPr>
          <p:cNvPr id="149" name="object 149"/>
          <p:cNvSpPr/>
          <p:nvPr/>
        </p:nvSpPr>
        <p:spPr>
          <a:xfrm>
            <a:off x="1981201" y="3755314"/>
            <a:ext cx="64077" cy="64994"/>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4" y="20574"/>
                </a:lnTo>
                <a:lnTo>
                  <a:pt x="49530" y="0"/>
                </a:lnTo>
                <a:lnTo>
                  <a:pt x="20574" y="0"/>
                </a:lnTo>
                <a:close/>
              </a:path>
            </a:pathLst>
          </a:custGeom>
          <a:ln w="9525">
            <a:solidFill>
              <a:srgbClr val="FF0000"/>
            </a:solidFill>
          </a:ln>
        </p:spPr>
        <p:txBody>
          <a:bodyPr wrap="square" lIns="0" tIns="0" rIns="0" bIns="0" rtlCol="0"/>
          <a:lstStyle/>
          <a:p>
            <a:endParaRPr/>
          </a:p>
        </p:txBody>
      </p:sp>
      <p:sp>
        <p:nvSpPr>
          <p:cNvPr id="150" name="object 150"/>
          <p:cNvSpPr/>
          <p:nvPr/>
        </p:nvSpPr>
        <p:spPr>
          <a:xfrm>
            <a:off x="417021" y="1102211"/>
            <a:ext cx="78509" cy="1401296"/>
          </a:xfrm>
          <a:custGeom>
            <a:avLst/>
            <a:gdLst/>
            <a:ahLst/>
            <a:cxnLst/>
            <a:rect l="l" t="t" r="r" b="b"/>
            <a:pathLst>
              <a:path w="86359" h="1588135">
                <a:moveTo>
                  <a:pt x="86106" y="1530858"/>
                </a:moveTo>
                <a:lnTo>
                  <a:pt x="0" y="1530858"/>
                </a:lnTo>
                <a:lnTo>
                  <a:pt x="28956" y="1569638"/>
                </a:lnTo>
                <a:lnTo>
                  <a:pt x="28956" y="1544574"/>
                </a:lnTo>
                <a:lnTo>
                  <a:pt x="57150" y="1544574"/>
                </a:lnTo>
                <a:lnTo>
                  <a:pt x="57150" y="1568958"/>
                </a:lnTo>
                <a:lnTo>
                  <a:pt x="86106" y="1530858"/>
                </a:lnTo>
                <a:close/>
              </a:path>
              <a:path w="86359" h="1588135">
                <a:moveTo>
                  <a:pt x="57150" y="1530858"/>
                </a:moveTo>
                <a:lnTo>
                  <a:pt x="57149" y="0"/>
                </a:lnTo>
                <a:lnTo>
                  <a:pt x="28955" y="0"/>
                </a:lnTo>
                <a:lnTo>
                  <a:pt x="28956" y="1530858"/>
                </a:lnTo>
                <a:lnTo>
                  <a:pt x="57150" y="1530858"/>
                </a:lnTo>
                <a:close/>
              </a:path>
              <a:path w="86359" h="1588135">
                <a:moveTo>
                  <a:pt x="57150" y="1568958"/>
                </a:moveTo>
                <a:lnTo>
                  <a:pt x="57150" y="1544574"/>
                </a:lnTo>
                <a:lnTo>
                  <a:pt x="28956" y="1544574"/>
                </a:lnTo>
                <a:lnTo>
                  <a:pt x="28956" y="1569638"/>
                </a:lnTo>
                <a:lnTo>
                  <a:pt x="42671" y="1588008"/>
                </a:lnTo>
                <a:lnTo>
                  <a:pt x="57150" y="1568958"/>
                </a:lnTo>
                <a:close/>
              </a:path>
            </a:pathLst>
          </a:custGeom>
          <a:solidFill>
            <a:srgbClr val="000000"/>
          </a:solidFill>
        </p:spPr>
        <p:txBody>
          <a:bodyPr wrap="square" lIns="0" tIns="0" rIns="0" bIns="0" rtlCol="0"/>
          <a:lstStyle/>
          <a:p>
            <a:endParaRPr/>
          </a:p>
        </p:txBody>
      </p:sp>
      <p:sp>
        <p:nvSpPr>
          <p:cNvPr id="151" name="object 151"/>
          <p:cNvSpPr/>
          <p:nvPr/>
        </p:nvSpPr>
        <p:spPr>
          <a:xfrm>
            <a:off x="1445722" y="1375186"/>
            <a:ext cx="0" cy="1128432"/>
          </a:xfrm>
          <a:custGeom>
            <a:avLst/>
            <a:gdLst/>
            <a:ahLst/>
            <a:cxnLst/>
            <a:rect l="l" t="t" r="r" b="b"/>
            <a:pathLst>
              <a:path h="1278889">
                <a:moveTo>
                  <a:pt x="0" y="1278636"/>
                </a:moveTo>
                <a:lnTo>
                  <a:pt x="0" y="0"/>
                </a:lnTo>
              </a:path>
            </a:pathLst>
          </a:custGeom>
          <a:ln w="28575">
            <a:solidFill>
              <a:srgbClr val="000000"/>
            </a:solidFill>
          </a:ln>
        </p:spPr>
        <p:txBody>
          <a:bodyPr wrap="square" lIns="0" tIns="0" rIns="0" bIns="0" rtlCol="0"/>
          <a:lstStyle/>
          <a:p>
            <a:endParaRPr/>
          </a:p>
        </p:txBody>
      </p:sp>
      <p:sp>
        <p:nvSpPr>
          <p:cNvPr id="152" name="object 152"/>
          <p:cNvSpPr/>
          <p:nvPr/>
        </p:nvSpPr>
        <p:spPr>
          <a:xfrm>
            <a:off x="6703521" y="1108262"/>
            <a:ext cx="0" cy="1623172"/>
          </a:xfrm>
          <a:custGeom>
            <a:avLst/>
            <a:gdLst/>
            <a:ahLst/>
            <a:cxnLst/>
            <a:rect l="l" t="t" r="r" b="b"/>
            <a:pathLst>
              <a:path h="1839595">
                <a:moveTo>
                  <a:pt x="0" y="1839468"/>
                </a:moveTo>
                <a:lnTo>
                  <a:pt x="0" y="0"/>
                </a:lnTo>
              </a:path>
            </a:pathLst>
          </a:custGeom>
          <a:ln w="28575">
            <a:solidFill>
              <a:srgbClr val="000000"/>
            </a:solidFill>
          </a:ln>
        </p:spPr>
        <p:txBody>
          <a:bodyPr wrap="square" lIns="0" tIns="0" rIns="0" bIns="0" rtlCol="0"/>
          <a:lstStyle/>
          <a:p>
            <a:endParaRPr/>
          </a:p>
        </p:txBody>
      </p:sp>
      <p:sp>
        <p:nvSpPr>
          <p:cNvPr id="153" name="object 153"/>
          <p:cNvSpPr/>
          <p:nvPr/>
        </p:nvSpPr>
        <p:spPr>
          <a:xfrm>
            <a:off x="1217815" y="1348964"/>
            <a:ext cx="228023" cy="75640"/>
          </a:xfrm>
          <a:custGeom>
            <a:avLst/>
            <a:gdLst/>
            <a:ahLst/>
            <a:cxnLst/>
            <a:rect l="l" t="t" r="r" b="b"/>
            <a:pathLst>
              <a:path w="250825" h="85725">
                <a:moveTo>
                  <a:pt x="57150" y="28193"/>
                </a:moveTo>
                <a:lnTo>
                  <a:pt x="57150" y="0"/>
                </a:lnTo>
                <a:lnTo>
                  <a:pt x="0" y="42671"/>
                </a:lnTo>
                <a:lnTo>
                  <a:pt x="43434" y="75102"/>
                </a:lnTo>
                <a:lnTo>
                  <a:pt x="43434" y="28193"/>
                </a:lnTo>
                <a:lnTo>
                  <a:pt x="57150" y="28193"/>
                </a:lnTo>
                <a:close/>
              </a:path>
              <a:path w="250825" h="85725">
                <a:moveTo>
                  <a:pt x="250697" y="57149"/>
                </a:moveTo>
                <a:lnTo>
                  <a:pt x="250697" y="28193"/>
                </a:lnTo>
                <a:lnTo>
                  <a:pt x="43434" y="28193"/>
                </a:lnTo>
                <a:lnTo>
                  <a:pt x="43434" y="57150"/>
                </a:lnTo>
                <a:lnTo>
                  <a:pt x="250697" y="57149"/>
                </a:lnTo>
                <a:close/>
              </a:path>
              <a:path w="250825" h="85725">
                <a:moveTo>
                  <a:pt x="57150" y="85343"/>
                </a:moveTo>
                <a:lnTo>
                  <a:pt x="57150" y="57150"/>
                </a:lnTo>
                <a:lnTo>
                  <a:pt x="43434" y="57150"/>
                </a:lnTo>
                <a:lnTo>
                  <a:pt x="43434" y="75102"/>
                </a:lnTo>
                <a:lnTo>
                  <a:pt x="57150" y="85343"/>
                </a:lnTo>
                <a:close/>
              </a:path>
            </a:pathLst>
          </a:custGeom>
          <a:solidFill>
            <a:srgbClr val="000000"/>
          </a:solidFill>
        </p:spPr>
        <p:txBody>
          <a:bodyPr wrap="square" lIns="0" tIns="0" rIns="0" bIns="0" rtlCol="0"/>
          <a:lstStyle/>
          <a:p>
            <a:endParaRPr/>
          </a:p>
        </p:txBody>
      </p:sp>
      <p:sp>
        <p:nvSpPr>
          <p:cNvPr id="154" name="object 154"/>
          <p:cNvSpPr/>
          <p:nvPr/>
        </p:nvSpPr>
        <p:spPr>
          <a:xfrm>
            <a:off x="1224048" y="1075988"/>
            <a:ext cx="5485245" cy="75640"/>
          </a:xfrm>
          <a:custGeom>
            <a:avLst/>
            <a:gdLst/>
            <a:ahLst/>
            <a:cxnLst/>
            <a:rect l="l" t="t" r="r" b="b"/>
            <a:pathLst>
              <a:path w="6033770" h="85725">
                <a:moveTo>
                  <a:pt x="57149" y="28194"/>
                </a:moveTo>
                <a:lnTo>
                  <a:pt x="57150" y="0"/>
                </a:lnTo>
                <a:lnTo>
                  <a:pt x="0" y="42672"/>
                </a:lnTo>
                <a:lnTo>
                  <a:pt x="42671" y="74533"/>
                </a:lnTo>
                <a:lnTo>
                  <a:pt x="42671" y="28194"/>
                </a:lnTo>
                <a:lnTo>
                  <a:pt x="57149" y="28194"/>
                </a:lnTo>
                <a:close/>
              </a:path>
              <a:path w="6033770" h="85725">
                <a:moveTo>
                  <a:pt x="6033516" y="57149"/>
                </a:moveTo>
                <a:lnTo>
                  <a:pt x="6033516" y="28193"/>
                </a:lnTo>
                <a:lnTo>
                  <a:pt x="42671" y="28194"/>
                </a:lnTo>
                <a:lnTo>
                  <a:pt x="42671" y="57150"/>
                </a:lnTo>
                <a:lnTo>
                  <a:pt x="6033516" y="57149"/>
                </a:lnTo>
                <a:close/>
              </a:path>
              <a:path w="6033770" h="85725">
                <a:moveTo>
                  <a:pt x="57150" y="85344"/>
                </a:moveTo>
                <a:lnTo>
                  <a:pt x="57149" y="57150"/>
                </a:lnTo>
                <a:lnTo>
                  <a:pt x="42671" y="57150"/>
                </a:lnTo>
                <a:lnTo>
                  <a:pt x="42671" y="74533"/>
                </a:lnTo>
                <a:lnTo>
                  <a:pt x="57150" y="85344"/>
                </a:lnTo>
                <a:close/>
              </a:path>
            </a:pathLst>
          </a:custGeom>
          <a:solidFill>
            <a:srgbClr val="000000"/>
          </a:solidFill>
        </p:spPr>
        <p:txBody>
          <a:bodyPr wrap="square" lIns="0" tIns="0" rIns="0" bIns="0" rtlCol="0"/>
          <a:lstStyle/>
          <a:p>
            <a:endParaRPr/>
          </a:p>
        </p:txBody>
      </p:sp>
      <p:sp>
        <p:nvSpPr>
          <p:cNvPr id="155" name="object 155"/>
          <p:cNvSpPr txBox="1"/>
          <p:nvPr/>
        </p:nvSpPr>
        <p:spPr>
          <a:xfrm>
            <a:off x="1058025" y="1036095"/>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156" name="object 156"/>
          <p:cNvSpPr txBox="1"/>
          <p:nvPr/>
        </p:nvSpPr>
        <p:spPr>
          <a:xfrm>
            <a:off x="1058025" y="1303714"/>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157" name="object 157"/>
          <p:cNvSpPr/>
          <p:nvPr/>
        </p:nvSpPr>
        <p:spPr>
          <a:xfrm>
            <a:off x="994063" y="983204"/>
            <a:ext cx="217055" cy="533960"/>
          </a:xfrm>
          <a:custGeom>
            <a:avLst/>
            <a:gdLst/>
            <a:ahLst/>
            <a:cxnLst/>
            <a:rect l="l" t="t" r="r" b="b"/>
            <a:pathLst>
              <a:path w="238759" h="605155">
                <a:moveTo>
                  <a:pt x="119634" y="0"/>
                </a:moveTo>
                <a:lnTo>
                  <a:pt x="72973" y="9358"/>
                </a:lnTo>
                <a:lnTo>
                  <a:pt x="34956" y="34861"/>
                </a:lnTo>
                <a:lnTo>
                  <a:pt x="9370" y="72651"/>
                </a:lnTo>
                <a:lnTo>
                  <a:pt x="0" y="118871"/>
                </a:lnTo>
                <a:lnTo>
                  <a:pt x="0" y="486155"/>
                </a:lnTo>
                <a:lnTo>
                  <a:pt x="9370" y="532376"/>
                </a:lnTo>
                <a:lnTo>
                  <a:pt x="34956" y="570166"/>
                </a:lnTo>
                <a:lnTo>
                  <a:pt x="72973" y="595669"/>
                </a:lnTo>
                <a:lnTo>
                  <a:pt x="119634" y="605027"/>
                </a:lnTo>
                <a:lnTo>
                  <a:pt x="165854" y="595669"/>
                </a:lnTo>
                <a:lnTo>
                  <a:pt x="203644" y="570166"/>
                </a:lnTo>
                <a:lnTo>
                  <a:pt x="229147" y="532376"/>
                </a:lnTo>
                <a:lnTo>
                  <a:pt x="238506" y="486155"/>
                </a:lnTo>
                <a:lnTo>
                  <a:pt x="238506" y="118871"/>
                </a:lnTo>
                <a:lnTo>
                  <a:pt x="229147" y="72651"/>
                </a:lnTo>
                <a:lnTo>
                  <a:pt x="203644" y="34861"/>
                </a:lnTo>
                <a:lnTo>
                  <a:pt x="165854" y="9358"/>
                </a:lnTo>
                <a:lnTo>
                  <a:pt x="119634" y="0"/>
                </a:lnTo>
                <a:close/>
              </a:path>
            </a:pathLst>
          </a:custGeom>
          <a:ln w="9525">
            <a:solidFill>
              <a:srgbClr val="000000"/>
            </a:solidFill>
          </a:ln>
        </p:spPr>
        <p:txBody>
          <a:bodyPr wrap="square" lIns="0" tIns="0" rIns="0" bIns="0" rtlCol="0"/>
          <a:lstStyle/>
          <a:p>
            <a:endParaRPr/>
          </a:p>
        </p:txBody>
      </p:sp>
      <p:sp>
        <p:nvSpPr>
          <p:cNvPr id="158" name="object 158"/>
          <p:cNvSpPr/>
          <p:nvPr/>
        </p:nvSpPr>
        <p:spPr>
          <a:xfrm>
            <a:off x="1106977" y="1528482"/>
            <a:ext cx="0" cy="152960"/>
          </a:xfrm>
          <a:custGeom>
            <a:avLst/>
            <a:gdLst/>
            <a:ahLst/>
            <a:cxnLst/>
            <a:rect l="l" t="t" r="r" b="b"/>
            <a:pathLst>
              <a:path h="173355">
                <a:moveTo>
                  <a:pt x="0" y="0"/>
                </a:moveTo>
                <a:lnTo>
                  <a:pt x="0" y="172974"/>
                </a:lnTo>
              </a:path>
            </a:pathLst>
          </a:custGeom>
          <a:ln w="9525">
            <a:solidFill>
              <a:srgbClr val="3333FF"/>
            </a:solidFill>
          </a:ln>
        </p:spPr>
        <p:txBody>
          <a:bodyPr wrap="square" lIns="0" tIns="0" rIns="0" bIns="0" rtlCol="0"/>
          <a:lstStyle/>
          <a:p>
            <a:endParaRPr/>
          </a:p>
        </p:txBody>
      </p:sp>
      <p:sp>
        <p:nvSpPr>
          <p:cNvPr id="159" name="object 159"/>
          <p:cNvSpPr txBox="1"/>
          <p:nvPr/>
        </p:nvSpPr>
        <p:spPr>
          <a:xfrm>
            <a:off x="911860" y="1711811"/>
            <a:ext cx="390814" cy="158003"/>
          </a:xfrm>
          <a:prstGeom prst="rect">
            <a:avLst/>
          </a:prstGeom>
        </p:spPr>
        <p:txBody>
          <a:bodyPr vert="horz" wrap="square" lIns="0" tIns="0" rIns="0" bIns="0" rtlCol="0">
            <a:spAutoFit/>
          </a:bodyPr>
          <a:lstStyle/>
          <a:p>
            <a:pPr marL="11397"/>
            <a:r>
              <a:rPr sz="1000" dirty="0">
                <a:solidFill>
                  <a:srgbClr val="3333FF"/>
                </a:solidFill>
                <a:latin typeface="Arial"/>
                <a:cs typeface="Arial"/>
              </a:rPr>
              <a:t>PC</a:t>
            </a:r>
            <a:r>
              <a:rPr sz="1000" spc="-9" dirty="0">
                <a:solidFill>
                  <a:srgbClr val="3333FF"/>
                </a:solidFill>
                <a:latin typeface="Arial"/>
                <a:cs typeface="Arial"/>
              </a:rPr>
              <a:t>Sr</a:t>
            </a:r>
            <a:r>
              <a:rPr sz="1000" spc="-4" dirty="0">
                <a:solidFill>
                  <a:srgbClr val="3333FF"/>
                </a:solidFill>
                <a:latin typeface="Arial"/>
                <a:cs typeface="Arial"/>
              </a:rPr>
              <a:t>c</a:t>
            </a:r>
            <a:endParaRPr sz="1000">
              <a:latin typeface="Arial"/>
              <a:cs typeface="Arial"/>
            </a:endParaRPr>
          </a:p>
        </p:txBody>
      </p:sp>
      <p:sp>
        <p:nvSpPr>
          <p:cNvPr id="160" name="object 160"/>
          <p:cNvSpPr/>
          <p:nvPr/>
        </p:nvSpPr>
        <p:spPr>
          <a:xfrm>
            <a:off x="455814" y="1113640"/>
            <a:ext cx="532823" cy="0"/>
          </a:xfrm>
          <a:custGeom>
            <a:avLst/>
            <a:gdLst/>
            <a:ahLst/>
            <a:cxnLst/>
            <a:rect l="l" t="t" r="r" b="b"/>
            <a:pathLst>
              <a:path w="586105">
                <a:moveTo>
                  <a:pt x="0" y="0"/>
                </a:moveTo>
                <a:lnTo>
                  <a:pt x="585978" y="0"/>
                </a:lnTo>
              </a:path>
            </a:pathLst>
          </a:custGeom>
          <a:ln w="28575">
            <a:solidFill>
              <a:srgbClr val="000000"/>
            </a:solidFill>
          </a:ln>
        </p:spPr>
        <p:txBody>
          <a:bodyPr wrap="square" lIns="0" tIns="0" rIns="0" bIns="0" rtlCol="0"/>
          <a:lstStyle/>
          <a:p>
            <a:endParaRPr/>
          </a:p>
        </p:txBody>
      </p:sp>
      <p:sp>
        <p:nvSpPr>
          <p:cNvPr id="161" name="object 161"/>
          <p:cNvSpPr txBox="1"/>
          <p:nvPr/>
        </p:nvSpPr>
        <p:spPr>
          <a:xfrm>
            <a:off x="302721" y="2503393"/>
            <a:ext cx="297873" cy="417680"/>
          </a:xfrm>
          <a:prstGeom prst="rect">
            <a:avLst/>
          </a:prstGeom>
          <a:ln w="9525">
            <a:solidFill>
              <a:srgbClr val="000000"/>
            </a:solidFill>
          </a:ln>
        </p:spPr>
        <p:txBody>
          <a:bodyPr vert="horz" wrap="square" lIns="0" tIns="108841" rIns="0" bIns="0" rtlCol="0">
            <a:spAutoFit/>
          </a:bodyPr>
          <a:lstStyle/>
          <a:p>
            <a:pPr marL="95165" marR="92316" indent="-570" algn="ctr">
              <a:spcBef>
                <a:spcPts val="857"/>
              </a:spcBef>
            </a:pPr>
            <a:r>
              <a:rPr sz="1000" b="1" spc="-4" dirty="0">
                <a:latin typeface="Arial"/>
                <a:cs typeface="Arial"/>
              </a:rPr>
              <a:t>P  C</a:t>
            </a:r>
            <a:endParaRPr sz="1000">
              <a:latin typeface="Arial"/>
              <a:cs typeface="Arial"/>
            </a:endParaRPr>
          </a:p>
        </p:txBody>
      </p:sp>
      <p:sp>
        <p:nvSpPr>
          <p:cNvPr id="162" name="object 162"/>
          <p:cNvSpPr txBox="1"/>
          <p:nvPr/>
        </p:nvSpPr>
        <p:spPr>
          <a:xfrm>
            <a:off x="3306653" y="4983558"/>
            <a:ext cx="432955" cy="306481"/>
          </a:xfrm>
          <a:prstGeom prst="rect">
            <a:avLst/>
          </a:prstGeom>
        </p:spPr>
        <p:txBody>
          <a:bodyPr vert="horz" wrap="square" lIns="0" tIns="0" rIns="0" bIns="0" rtlCol="0">
            <a:spAutoFit/>
          </a:bodyPr>
          <a:lstStyle/>
          <a:p>
            <a:pPr marL="11397" marR="4559" indent="64393"/>
            <a:r>
              <a:rPr sz="1000" b="1" spc="-4" dirty="0">
                <a:latin typeface="Arial"/>
                <a:cs typeface="Arial"/>
              </a:rPr>
              <a:t>Sign  extend</a:t>
            </a:r>
            <a:endParaRPr sz="1000">
              <a:latin typeface="Arial"/>
              <a:cs typeface="Arial"/>
            </a:endParaRPr>
          </a:p>
        </p:txBody>
      </p:sp>
      <p:sp>
        <p:nvSpPr>
          <p:cNvPr id="163" name="object 163"/>
          <p:cNvSpPr/>
          <p:nvPr/>
        </p:nvSpPr>
        <p:spPr>
          <a:xfrm>
            <a:off x="3294610" y="4866041"/>
            <a:ext cx="456622" cy="609600"/>
          </a:xfrm>
          <a:custGeom>
            <a:avLst/>
            <a:gdLst/>
            <a:ahLst/>
            <a:cxnLst/>
            <a:rect l="l" t="t" r="r" b="b"/>
            <a:pathLst>
              <a:path w="502285" h="690879">
                <a:moveTo>
                  <a:pt x="250698" y="0"/>
                </a:moveTo>
                <a:lnTo>
                  <a:pt x="210163" y="4521"/>
                </a:lnTo>
                <a:lnTo>
                  <a:pt x="171663" y="17611"/>
                </a:lnTo>
                <a:lnTo>
                  <a:pt x="135723" y="38555"/>
                </a:lnTo>
                <a:lnTo>
                  <a:pt x="102869" y="66641"/>
                </a:lnTo>
                <a:lnTo>
                  <a:pt x="73628" y="101155"/>
                </a:lnTo>
                <a:lnTo>
                  <a:pt x="48524" y="141384"/>
                </a:lnTo>
                <a:lnTo>
                  <a:pt x="28083" y="186615"/>
                </a:lnTo>
                <a:lnTo>
                  <a:pt x="12832" y="236134"/>
                </a:lnTo>
                <a:lnTo>
                  <a:pt x="3295" y="289229"/>
                </a:lnTo>
                <a:lnTo>
                  <a:pt x="0" y="345186"/>
                </a:lnTo>
                <a:lnTo>
                  <a:pt x="3295" y="401327"/>
                </a:lnTo>
                <a:lnTo>
                  <a:pt x="12832" y="454529"/>
                </a:lnTo>
                <a:lnTo>
                  <a:pt x="28083" y="504092"/>
                </a:lnTo>
                <a:lnTo>
                  <a:pt x="48524" y="549316"/>
                </a:lnTo>
                <a:lnTo>
                  <a:pt x="73628" y="589502"/>
                </a:lnTo>
                <a:lnTo>
                  <a:pt x="102870" y="623949"/>
                </a:lnTo>
                <a:lnTo>
                  <a:pt x="135723" y="651960"/>
                </a:lnTo>
                <a:lnTo>
                  <a:pt x="171663" y="672833"/>
                </a:lnTo>
                <a:lnTo>
                  <a:pt x="210163" y="685870"/>
                </a:lnTo>
                <a:lnTo>
                  <a:pt x="250698" y="690372"/>
                </a:lnTo>
                <a:lnTo>
                  <a:pt x="291439" y="685870"/>
                </a:lnTo>
                <a:lnTo>
                  <a:pt x="330104" y="672833"/>
                </a:lnTo>
                <a:lnTo>
                  <a:pt x="366173" y="651960"/>
                </a:lnTo>
                <a:lnTo>
                  <a:pt x="399123" y="623949"/>
                </a:lnTo>
                <a:lnTo>
                  <a:pt x="428434" y="589502"/>
                </a:lnTo>
                <a:lnTo>
                  <a:pt x="453585" y="549316"/>
                </a:lnTo>
                <a:lnTo>
                  <a:pt x="474053" y="504092"/>
                </a:lnTo>
                <a:lnTo>
                  <a:pt x="489319" y="454529"/>
                </a:lnTo>
                <a:lnTo>
                  <a:pt x="498861" y="401327"/>
                </a:lnTo>
                <a:lnTo>
                  <a:pt x="502157" y="345186"/>
                </a:lnTo>
                <a:lnTo>
                  <a:pt x="498861" y="289229"/>
                </a:lnTo>
                <a:lnTo>
                  <a:pt x="489319" y="236134"/>
                </a:lnTo>
                <a:lnTo>
                  <a:pt x="474053" y="186615"/>
                </a:lnTo>
                <a:lnTo>
                  <a:pt x="453585" y="141384"/>
                </a:lnTo>
                <a:lnTo>
                  <a:pt x="428434" y="101155"/>
                </a:lnTo>
                <a:lnTo>
                  <a:pt x="399123" y="66641"/>
                </a:lnTo>
                <a:lnTo>
                  <a:pt x="366173" y="38555"/>
                </a:lnTo>
                <a:lnTo>
                  <a:pt x="330104" y="17611"/>
                </a:lnTo>
                <a:lnTo>
                  <a:pt x="291439" y="4521"/>
                </a:lnTo>
                <a:lnTo>
                  <a:pt x="250698" y="0"/>
                </a:lnTo>
                <a:close/>
              </a:path>
            </a:pathLst>
          </a:custGeom>
          <a:ln w="9525">
            <a:solidFill>
              <a:srgbClr val="000000"/>
            </a:solidFill>
          </a:ln>
        </p:spPr>
        <p:txBody>
          <a:bodyPr wrap="square" lIns="0" tIns="0" rIns="0" bIns="0" rtlCol="0"/>
          <a:lstStyle/>
          <a:p>
            <a:endParaRPr/>
          </a:p>
        </p:txBody>
      </p:sp>
      <p:sp>
        <p:nvSpPr>
          <p:cNvPr id="164" name="TextBox 163"/>
          <p:cNvSpPr txBox="1"/>
          <p:nvPr/>
        </p:nvSpPr>
        <p:spPr>
          <a:xfrm>
            <a:off x="1456274" y="6172203"/>
            <a:ext cx="7472944" cy="400110"/>
          </a:xfrm>
          <a:prstGeom prst="rect">
            <a:avLst/>
          </a:prstGeom>
          <a:noFill/>
        </p:spPr>
        <p:txBody>
          <a:bodyPr wrap="none" rtlCol="0">
            <a:spAutoFit/>
          </a:bodyPr>
          <a:lstStyle/>
          <a:p>
            <a:r>
              <a:rPr lang="en-US" sz="2000" dirty="0" smtClean="0">
                <a:solidFill>
                  <a:srgbClr val="0000FF"/>
                </a:solidFill>
              </a:rPr>
              <a:t>Mux circuit moved to first stage to receive its computed control signal</a:t>
            </a:r>
            <a:endParaRPr lang="en-US" sz="2000" dirty="0">
              <a:solidFill>
                <a:srgbClr val="0000FF"/>
              </a:solidFill>
            </a:endParaRPr>
          </a:p>
        </p:txBody>
      </p:sp>
      <p:cxnSp>
        <p:nvCxnSpPr>
          <p:cNvPr id="166" name="Straight Arrow Connector 165"/>
          <p:cNvCxnSpPr/>
          <p:nvPr/>
        </p:nvCxnSpPr>
        <p:spPr>
          <a:xfrm flipH="1" flipV="1">
            <a:off x="5480742" y="5812714"/>
            <a:ext cx="766966" cy="537289"/>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65" name="Date Placeholder 164"/>
          <p:cNvSpPr>
            <a:spLocks noGrp="1"/>
          </p:cNvSpPr>
          <p:nvPr>
            <p:ph type="dt" sz="half" idx="10"/>
          </p:nvPr>
        </p:nvSpPr>
        <p:spPr/>
        <p:txBody>
          <a:bodyPr/>
          <a:lstStyle/>
          <a:p>
            <a:r>
              <a:rPr lang="en-US" smtClean="0"/>
              <a:t>© 2017 by George B. Adams III</a:t>
            </a:r>
            <a:endParaRPr lang="en-US"/>
          </a:p>
        </p:txBody>
      </p:sp>
      <p:sp>
        <p:nvSpPr>
          <p:cNvPr id="167" name="Slide Number Placeholder 166"/>
          <p:cNvSpPr>
            <a:spLocks noGrp="1"/>
          </p:cNvSpPr>
          <p:nvPr>
            <p:ph type="sldNum" sz="quarter" idx="12"/>
          </p:nvPr>
        </p:nvSpPr>
        <p:spPr/>
        <p:txBody>
          <a:bodyPr/>
          <a:lstStyle/>
          <a:p>
            <a:fld id="{BA0F5024-359D-6B46-98D1-05D86B9A129A}" type="slidenum">
              <a:rPr lang="en-US" smtClean="0"/>
              <a:pPr/>
              <a:t>34</a:t>
            </a:fld>
            <a:endParaRPr lang="en-US"/>
          </a:p>
        </p:txBody>
      </p:sp>
      <p:sp>
        <p:nvSpPr>
          <p:cNvPr id="168" name="Title 167"/>
          <p:cNvSpPr>
            <a:spLocks noGrp="1"/>
          </p:cNvSpPr>
          <p:nvPr>
            <p:ph type="title"/>
          </p:nvPr>
        </p:nvSpPr>
        <p:spPr/>
        <p:txBody>
          <a:bodyPr/>
          <a:lstStyle/>
          <a:p>
            <a:r>
              <a:rPr lang="en-US" sz="3600" dirty="0" smtClean="0"/>
              <a:t>Path of d</a:t>
            </a:r>
            <a:r>
              <a:rPr lang="en-US" sz="3600" spc="-4" dirty="0" smtClean="0"/>
              <a:t>estination</a:t>
            </a:r>
            <a:r>
              <a:rPr lang="en-US" sz="3600" spc="-27" dirty="0" smtClean="0"/>
              <a:t> </a:t>
            </a:r>
            <a:r>
              <a:rPr lang="en-US" sz="3600" spc="-9" dirty="0"/>
              <a:t>register </a:t>
            </a:r>
            <a:r>
              <a:rPr lang="en-US" sz="3600" spc="-9" dirty="0" smtClean="0"/>
              <a:t>field bits </a:t>
            </a:r>
            <a:r>
              <a:rPr lang="en-US" sz="3600" spc="-9" dirty="0" smtClean="0">
                <a:solidFill>
                  <a:srgbClr val="FF0000"/>
                </a:solidFill>
              </a:rPr>
              <a:t>(red)</a:t>
            </a:r>
            <a:endParaRPr lang="en-US" sz="3600" dirty="0">
              <a:solidFill>
                <a:srgbClr val="FF0000"/>
              </a:solidFill>
            </a:endParaRPr>
          </a:p>
        </p:txBody>
      </p:sp>
      <p:sp>
        <p:nvSpPr>
          <p:cNvPr id="169" name="Text Box 69"/>
          <p:cNvSpPr txBox="1">
            <a:spLocks noChangeArrowheads="1"/>
          </p:cNvSpPr>
          <p:nvPr/>
        </p:nvSpPr>
        <p:spPr bwMode="auto">
          <a:xfrm>
            <a:off x="1932324" y="3156414"/>
            <a:ext cx="676260" cy="256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latin typeface="Arial" charset="0"/>
              </a:rPr>
              <a:t>I [</a:t>
            </a:r>
            <a:r>
              <a:rPr lang="en-US" sz="1000" dirty="0" smtClean="0">
                <a:latin typeface="Arial" charset="0"/>
              </a:rPr>
              <a:t>25-21</a:t>
            </a:r>
            <a:r>
              <a:rPr lang="en-US" sz="1000" dirty="0">
                <a:latin typeface="Arial" charset="0"/>
              </a:rPr>
              <a:t>]</a:t>
            </a:r>
          </a:p>
        </p:txBody>
      </p:sp>
      <p:sp>
        <p:nvSpPr>
          <p:cNvPr id="170" name="Text Box 71"/>
          <p:cNvSpPr txBox="1">
            <a:spLocks noChangeArrowheads="1"/>
          </p:cNvSpPr>
          <p:nvPr/>
        </p:nvSpPr>
        <p:spPr bwMode="auto">
          <a:xfrm>
            <a:off x="1932324" y="3537414"/>
            <a:ext cx="676260" cy="256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latin typeface="Arial" charset="0"/>
              </a:rPr>
              <a:t>I [</a:t>
            </a:r>
            <a:r>
              <a:rPr lang="en-US" sz="1000" dirty="0" smtClean="0">
                <a:latin typeface="Arial" charset="0"/>
              </a:rPr>
              <a:t>20-16</a:t>
            </a:r>
            <a:r>
              <a:rPr lang="en-US" sz="1000" dirty="0">
                <a:latin typeface="Arial" charset="0"/>
              </a:rPr>
              <a:t>]</a:t>
            </a:r>
          </a:p>
        </p:txBody>
      </p:sp>
    </p:spTree>
    <p:extLst>
      <p:ext uri="{BB962C8B-B14F-4D97-AF65-F5344CB8AC3E}">
        <p14:creationId xmlns:p14="http://schemas.microsoft.com/office/powerpoint/2010/main" val="739687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 name="Straight Arrow Connector 203"/>
          <p:cNvCxnSpPr/>
          <p:nvPr/>
        </p:nvCxnSpPr>
        <p:spPr bwMode="auto">
          <a:xfrm>
            <a:off x="2398453" y="1155333"/>
            <a:ext cx="465398" cy="818676"/>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 name="object 5"/>
          <p:cNvSpPr/>
          <p:nvPr/>
        </p:nvSpPr>
        <p:spPr>
          <a:xfrm>
            <a:off x="4113414" y="2660482"/>
            <a:ext cx="152400" cy="3657599"/>
          </a:xfrm>
          <a:custGeom>
            <a:avLst/>
            <a:gdLst/>
            <a:ahLst/>
            <a:cxnLst/>
            <a:rect l="l" t="t" r="r" b="b"/>
            <a:pathLst>
              <a:path w="167639" h="4145279">
                <a:moveTo>
                  <a:pt x="0" y="0"/>
                </a:moveTo>
                <a:lnTo>
                  <a:pt x="0" y="4145279"/>
                </a:lnTo>
                <a:lnTo>
                  <a:pt x="167640" y="4145279"/>
                </a:lnTo>
                <a:lnTo>
                  <a:pt x="167639" y="0"/>
                </a:lnTo>
                <a:lnTo>
                  <a:pt x="0" y="0"/>
                </a:lnTo>
                <a:close/>
              </a:path>
            </a:pathLst>
          </a:custGeom>
          <a:solidFill>
            <a:srgbClr val="DDDDDD"/>
          </a:solidFill>
        </p:spPr>
        <p:txBody>
          <a:bodyPr wrap="square" lIns="0" tIns="0" rIns="0" bIns="0" rtlCol="0"/>
          <a:lstStyle/>
          <a:p>
            <a:endParaRPr/>
          </a:p>
        </p:txBody>
      </p:sp>
      <p:sp>
        <p:nvSpPr>
          <p:cNvPr id="6" name="object 6"/>
          <p:cNvSpPr/>
          <p:nvPr/>
        </p:nvSpPr>
        <p:spPr>
          <a:xfrm>
            <a:off x="4112722" y="2660482"/>
            <a:ext cx="153555" cy="3657599"/>
          </a:xfrm>
          <a:custGeom>
            <a:avLst/>
            <a:gdLst/>
            <a:ahLst/>
            <a:cxnLst/>
            <a:rect l="l" t="t" r="r" b="b"/>
            <a:pathLst>
              <a:path w="168910" h="4145279">
                <a:moveTo>
                  <a:pt x="0" y="0"/>
                </a:moveTo>
                <a:lnTo>
                  <a:pt x="0" y="4145279"/>
                </a:lnTo>
                <a:lnTo>
                  <a:pt x="168402" y="4145279"/>
                </a:lnTo>
                <a:lnTo>
                  <a:pt x="168401" y="0"/>
                </a:lnTo>
                <a:lnTo>
                  <a:pt x="0" y="0"/>
                </a:lnTo>
                <a:close/>
              </a:path>
            </a:pathLst>
          </a:custGeom>
          <a:ln w="9524">
            <a:solidFill>
              <a:srgbClr val="000000"/>
            </a:solidFill>
          </a:ln>
        </p:spPr>
        <p:txBody>
          <a:bodyPr wrap="square" lIns="0" tIns="0" rIns="0" bIns="0" rtlCol="0"/>
          <a:lstStyle/>
          <a:p>
            <a:endParaRPr/>
          </a:p>
        </p:txBody>
      </p:sp>
      <p:sp>
        <p:nvSpPr>
          <p:cNvPr id="7" name="object 7"/>
          <p:cNvSpPr/>
          <p:nvPr/>
        </p:nvSpPr>
        <p:spPr>
          <a:xfrm>
            <a:off x="1327958" y="2850756"/>
            <a:ext cx="348095" cy="76200"/>
          </a:xfrm>
          <a:custGeom>
            <a:avLst/>
            <a:gdLst/>
            <a:ahLst/>
            <a:cxnLst/>
            <a:rect l="l" t="t" r="r" b="b"/>
            <a:pathLst>
              <a:path w="382905" h="86360">
                <a:moveTo>
                  <a:pt x="339089" y="57149"/>
                </a:moveTo>
                <a:lnTo>
                  <a:pt x="339089" y="28955"/>
                </a:lnTo>
                <a:lnTo>
                  <a:pt x="0" y="28955"/>
                </a:lnTo>
                <a:lnTo>
                  <a:pt x="0" y="57149"/>
                </a:lnTo>
                <a:lnTo>
                  <a:pt x="339089" y="57149"/>
                </a:lnTo>
                <a:close/>
              </a:path>
              <a:path w="382905" h="86360">
                <a:moveTo>
                  <a:pt x="382523" y="43433"/>
                </a:moveTo>
                <a:lnTo>
                  <a:pt x="325373" y="0"/>
                </a:lnTo>
                <a:lnTo>
                  <a:pt x="325373" y="28955"/>
                </a:lnTo>
                <a:lnTo>
                  <a:pt x="339089" y="28955"/>
                </a:lnTo>
                <a:lnTo>
                  <a:pt x="339089" y="75864"/>
                </a:lnTo>
                <a:lnTo>
                  <a:pt x="382523" y="43433"/>
                </a:lnTo>
                <a:close/>
              </a:path>
              <a:path w="382905" h="86360">
                <a:moveTo>
                  <a:pt x="339089" y="75864"/>
                </a:moveTo>
                <a:lnTo>
                  <a:pt x="339089" y="57149"/>
                </a:lnTo>
                <a:lnTo>
                  <a:pt x="325373" y="57149"/>
                </a:lnTo>
                <a:lnTo>
                  <a:pt x="325373" y="86105"/>
                </a:lnTo>
                <a:lnTo>
                  <a:pt x="339089" y="75864"/>
                </a:lnTo>
                <a:close/>
              </a:path>
            </a:pathLst>
          </a:custGeom>
          <a:solidFill>
            <a:srgbClr val="000000"/>
          </a:solidFill>
        </p:spPr>
        <p:txBody>
          <a:bodyPr wrap="square" lIns="0" tIns="0" rIns="0" bIns="0" rtlCol="0"/>
          <a:lstStyle/>
          <a:p>
            <a:endParaRPr/>
          </a:p>
        </p:txBody>
      </p:sp>
      <p:sp>
        <p:nvSpPr>
          <p:cNvPr id="8" name="object 8"/>
          <p:cNvSpPr txBox="1"/>
          <p:nvPr/>
        </p:nvSpPr>
        <p:spPr>
          <a:xfrm>
            <a:off x="226522" y="3956104"/>
            <a:ext cx="1252682" cy="996764"/>
          </a:xfrm>
          <a:prstGeom prst="rect">
            <a:avLst/>
          </a:prstGeom>
          <a:ln w="9525">
            <a:solidFill>
              <a:srgbClr val="000000"/>
            </a:solidFill>
          </a:ln>
        </p:spPr>
        <p:txBody>
          <a:bodyPr vert="horz" wrap="square" lIns="0" tIns="38180" rIns="0" bIns="0" rtlCol="0">
            <a:spAutoFit/>
          </a:bodyPr>
          <a:lstStyle/>
          <a:p>
            <a:pPr marL="86617" marR="72941" indent="-1140" algn="ctr">
              <a:spcBef>
                <a:spcPts val="301"/>
              </a:spcBef>
              <a:tabLst>
                <a:tab pos="569279" algn="l"/>
                <a:tab pos="827420" algn="l"/>
              </a:tabLst>
            </a:pPr>
            <a:r>
              <a:rPr sz="1000" spc="-4" dirty="0">
                <a:latin typeface="Arial"/>
                <a:cs typeface="Arial"/>
              </a:rPr>
              <a:t>R</a:t>
            </a:r>
            <a:r>
              <a:rPr sz="1000" dirty="0">
                <a:latin typeface="Arial"/>
                <a:cs typeface="Arial"/>
              </a:rPr>
              <a:t>e</a:t>
            </a:r>
            <a:r>
              <a:rPr sz="1000" spc="-4" dirty="0">
                <a:latin typeface="Arial"/>
                <a:cs typeface="Arial"/>
              </a:rPr>
              <a:t>ad</a:t>
            </a:r>
            <a:r>
              <a:rPr sz="1000" dirty="0">
                <a:latin typeface="Arial"/>
                <a:cs typeface="Arial"/>
              </a:rPr>
              <a:t>	</a:t>
            </a:r>
            <a:r>
              <a:rPr sz="1000" spc="-9" dirty="0">
                <a:latin typeface="Arial"/>
                <a:cs typeface="Arial"/>
              </a:rPr>
              <a:t>Instruction  </a:t>
            </a:r>
            <a:r>
              <a:rPr sz="1000" spc="-4" dirty="0">
                <a:latin typeface="Arial"/>
                <a:cs typeface="Arial"/>
              </a:rPr>
              <a:t>address</a:t>
            </a:r>
            <a:r>
              <a:rPr sz="1000" dirty="0">
                <a:latin typeface="Arial"/>
                <a:cs typeface="Arial"/>
              </a:rPr>
              <a:t>		</a:t>
            </a:r>
            <a:r>
              <a:rPr sz="1000" spc="-4" dirty="0">
                <a:latin typeface="Arial"/>
                <a:cs typeface="Arial"/>
              </a:rPr>
              <a:t>[31-</a:t>
            </a:r>
            <a:r>
              <a:rPr sz="1000" spc="-9" dirty="0">
                <a:latin typeface="Arial"/>
                <a:cs typeface="Arial"/>
              </a:rPr>
              <a:t>0</a:t>
            </a:r>
            <a:r>
              <a:rPr sz="1000" spc="-4" dirty="0">
                <a:latin typeface="Arial"/>
                <a:cs typeface="Arial"/>
              </a:rPr>
              <a:t>]</a:t>
            </a:r>
            <a:endParaRPr sz="1000">
              <a:latin typeface="Arial"/>
              <a:cs typeface="Arial"/>
            </a:endParaRPr>
          </a:p>
          <a:p>
            <a:pPr>
              <a:lnSpc>
                <a:spcPct val="100000"/>
              </a:lnSpc>
            </a:pPr>
            <a:endParaRPr sz="1000">
              <a:latin typeface="Times New Roman"/>
              <a:cs typeface="Times New Roman"/>
            </a:endParaRPr>
          </a:p>
          <a:p>
            <a:pPr>
              <a:spcBef>
                <a:spcPts val="32"/>
              </a:spcBef>
            </a:pPr>
            <a:endParaRPr sz="1200">
              <a:latin typeface="Times New Roman"/>
              <a:cs typeface="Times New Roman"/>
            </a:endParaRPr>
          </a:p>
          <a:p>
            <a:pPr marL="304299" marR="268969" algn="ctr"/>
            <a:r>
              <a:rPr sz="1000" b="1" spc="-4" dirty="0">
                <a:latin typeface="Arial"/>
                <a:cs typeface="Arial"/>
              </a:rPr>
              <a:t>Instruc</a:t>
            </a:r>
            <a:r>
              <a:rPr sz="1000" b="1" spc="-13" dirty="0">
                <a:latin typeface="Arial"/>
                <a:cs typeface="Arial"/>
              </a:rPr>
              <a:t>t</a:t>
            </a:r>
            <a:r>
              <a:rPr sz="1000" b="1" spc="-4" dirty="0">
                <a:latin typeface="Arial"/>
                <a:cs typeface="Arial"/>
              </a:rPr>
              <a:t>ion  memory</a:t>
            </a:r>
            <a:endParaRPr sz="1000">
              <a:latin typeface="Arial"/>
              <a:cs typeface="Arial"/>
            </a:endParaRPr>
          </a:p>
        </p:txBody>
      </p:sp>
      <p:sp>
        <p:nvSpPr>
          <p:cNvPr id="9" name="object 9"/>
          <p:cNvSpPr/>
          <p:nvPr/>
        </p:nvSpPr>
        <p:spPr>
          <a:xfrm>
            <a:off x="7922721" y="5061454"/>
            <a:ext cx="230332" cy="75640"/>
          </a:xfrm>
          <a:custGeom>
            <a:avLst/>
            <a:gdLst/>
            <a:ahLst/>
            <a:cxnLst/>
            <a:rect l="l" t="t" r="r" b="b"/>
            <a:pathLst>
              <a:path w="253365" h="85725">
                <a:moveTo>
                  <a:pt x="209550" y="57150"/>
                </a:moveTo>
                <a:lnTo>
                  <a:pt x="209550" y="28194"/>
                </a:lnTo>
                <a:lnTo>
                  <a:pt x="0" y="28194"/>
                </a:lnTo>
                <a:lnTo>
                  <a:pt x="0" y="57150"/>
                </a:lnTo>
                <a:lnTo>
                  <a:pt x="209550" y="57150"/>
                </a:lnTo>
                <a:close/>
              </a:path>
              <a:path w="253365" h="85725">
                <a:moveTo>
                  <a:pt x="252983" y="42672"/>
                </a:moveTo>
                <a:lnTo>
                  <a:pt x="195833" y="0"/>
                </a:lnTo>
                <a:lnTo>
                  <a:pt x="195833" y="28194"/>
                </a:lnTo>
                <a:lnTo>
                  <a:pt x="209550" y="28194"/>
                </a:lnTo>
                <a:lnTo>
                  <a:pt x="209550" y="75102"/>
                </a:lnTo>
                <a:lnTo>
                  <a:pt x="252983" y="42672"/>
                </a:lnTo>
                <a:close/>
              </a:path>
              <a:path w="253365" h="85725">
                <a:moveTo>
                  <a:pt x="209550" y="75102"/>
                </a:moveTo>
                <a:lnTo>
                  <a:pt x="209550" y="57150"/>
                </a:lnTo>
                <a:lnTo>
                  <a:pt x="195833" y="57150"/>
                </a:lnTo>
                <a:lnTo>
                  <a:pt x="195833" y="85344"/>
                </a:lnTo>
                <a:lnTo>
                  <a:pt x="209550" y="75102"/>
                </a:lnTo>
                <a:close/>
              </a:path>
            </a:pathLst>
          </a:custGeom>
          <a:solidFill>
            <a:srgbClr val="000000"/>
          </a:solidFill>
        </p:spPr>
        <p:txBody>
          <a:bodyPr wrap="square" lIns="0" tIns="0" rIns="0" bIns="0" rtlCol="0"/>
          <a:lstStyle/>
          <a:p>
            <a:endParaRPr/>
          </a:p>
        </p:txBody>
      </p:sp>
      <p:sp>
        <p:nvSpPr>
          <p:cNvPr id="10" name="object 10"/>
          <p:cNvSpPr/>
          <p:nvPr/>
        </p:nvSpPr>
        <p:spPr>
          <a:xfrm>
            <a:off x="6398721" y="4299005"/>
            <a:ext cx="381000" cy="76200"/>
          </a:xfrm>
          <a:custGeom>
            <a:avLst/>
            <a:gdLst/>
            <a:ahLst/>
            <a:cxnLst/>
            <a:rect l="l" t="t" r="r" b="b"/>
            <a:pathLst>
              <a:path w="419100" h="86360">
                <a:moveTo>
                  <a:pt x="376427" y="57150"/>
                </a:moveTo>
                <a:lnTo>
                  <a:pt x="376427" y="28955"/>
                </a:lnTo>
                <a:lnTo>
                  <a:pt x="0" y="28955"/>
                </a:lnTo>
                <a:lnTo>
                  <a:pt x="0" y="57150"/>
                </a:lnTo>
                <a:lnTo>
                  <a:pt x="376427" y="57150"/>
                </a:lnTo>
                <a:close/>
              </a:path>
              <a:path w="419100" h="86360">
                <a:moveTo>
                  <a:pt x="419100" y="43433"/>
                </a:moveTo>
                <a:lnTo>
                  <a:pt x="361950" y="0"/>
                </a:lnTo>
                <a:lnTo>
                  <a:pt x="361950" y="28955"/>
                </a:lnTo>
                <a:lnTo>
                  <a:pt x="376427" y="28955"/>
                </a:lnTo>
                <a:lnTo>
                  <a:pt x="376427" y="75295"/>
                </a:lnTo>
                <a:lnTo>
                  <a:pt x="419100" y="43433"/>
                </a:lnTo>
                <a:close/>
              </a:path>
              <a:path w="419100" h="86360">
                <a:moveTo>
                  <a:pt x="376427" y="75295"/>
                </a:moveTo>
                <a:lnTo>
                  <a:pt x="376427" y="57150"/>
                </a:lnTo>
                <a:lnTo>
                  <a:pt x="361950" y="57150"/>
                </a:lnTo>
                <a:lnTo>
                  <a:pt x="361950" y="86105"/>
                </a:lnTo>
                <a:lnTo>
                  <a:pt x="376427" y="75295"/>
                </a:lnTo>
                <a:close/>
              </a:path>
            </a:pathLst>
          </a:custGeom>
          <a:solidFill>
            <a:srgbClr val="000000"/>
          </a:solidFill>
        </p:spPr>
        <p:txBody>
          <a:bodyPr wrap="square" lIns="0" tIns="0" rIns="0" bIns="0" rtlCol="0"/>
          <a:lstStyle/>
          <a:p>
            <a:endParaRPr/>
          </a:p>
        </p:txBody>
      </p:sp>
      <p:sp>
        <p:nvSpPr>
          <p:cNvPr id="11" name="object 11"/>
          <p:cNvSpPr/>
          <p:nvPr/>
        </p:nvSpPr>
        <p:spPr>
          <a:xfrm>
            <a:off x="6551814" y="4337330"/>
            <a:ext cx="0" cy="1371040"/>
          </a:xfrm>
          <a:custGeom>
            <a:avLst/>
            <a:gdLst/>
            <a:ahLst/>
            <a:cxnLst/>
            <a:rect l="l" t="t" r="r" b="b"/>
            <a:pathLst>
              <a:path h="1553845">
                <a:moveTo>
                  <a:pt x="0" y="0"/>
                </a:moveTo>
                <a:lnTo>
                  <a:pt x="0" y="1553718"/>
                </a:lnTo>
              </a:path>
            </a:pathLst>
          </a:custGeom>
          <a:ln w="28575">
            <a:solidFill>
              <a:srgbClr val="000000"/>
            </a:solidFill>
          </a:ln>
        </p:spPr>
        <p:txBody>
          <a:bodyPr wrap="square" lIns="0" tIns="0" rIns="0" bIns="0" rtlCol="0"/>
          <a:lstStyle/>
          <a:p>
            <a:endParaRPr/>
          </a:p>
        </p:txBody>
      </p:sp>
      <p:sp>
        <p:nvSpPr>
          <p:cNvPr id="12" name="object 12"/>
          <p:cNvSpPr/>
          <p:nvPr/>
        </p:nvSpPr>
        <p:spPr>
          <a:xfrm>
            <a:off x="6551814" y="5670604"/>
            <a:ext cx="1601354" cy="76200"/>
          </a:xfrm>
          <a:custGeom>
            <a:avLst/>
            <a:gdLst/>
            <a:ahLst/>
            <a:cxnLst/>
            <a:rect l="l" t="t" r="r" b="b"/>
            <a:pathLst>
              <a:path w="1761490" h="86360">
                <a:moveTo>
                  <a:pt x="1717548" y="57150"/>
                </a:moveTo>
                <a:lnTo>
                  <a:pt x="1717548" y="28955"/>
                </a:lnTo>
                <a:lnTo>
                  <a:pt x="0" y="28955"/>
                </a:lnTo>
                <a:lnTo>
                  <a:pt x="0" y="57150"/>
                </a:lnTo>
                <a:lnTo>
                  <a:pt x="1717548" y="57150"/>
                </a:lnTo>
                <a:close/>
              </a:path>
              <a:path w="1761490" h="86360">
                <a:moveTo>
                  <a:pt x="1760981" y="42672"/>
                </a:moveTo>
                <a:lnTo>
                  <a:pt x="1703831" y="0"/>
                </a:lnTo>
                <a:lnTo>
                  <a:pt x="1703831" y="28955"/>
                </a:lnTo>
                <a:lnTo>
                  <a:pt x="1717548" y="28955"/>
                </a:lnTo>
                <a:lnTo>
                  <a:pt x="1717548" y="75681"/>
                </a:lnTo>
                <a:lnTo>
                  <a:pt x="1760981" y="42672"/>
                </a:lnTo>
                <a:close/>
              </a:path>
              <a:path w="1761490" h="86360">
                <a:moveTo>
                  <a:pt x="1717548" y="75681"/>
                </a:moveTo>
                <a:lnTo>
                  <a:pt x="1717548" y="57150"/>
                </a:lnTo>
                <a:lnTo>
                  <a:pt x="1703831" y="57150"/>
                </a:lnTo>
                <a:lnTo>
                  <a:pt x="1703831" y="86105"/>
                </a:lnTo>
                <a:lnTo>
                  <a:pt x="1717548" y="75681"/>
                </a:lnTo>
                <a:close/>
              </a:path>
            </a:pathLst>
          </a:custGeom>
          <a:solidFill>
            <a:srgbClr val="000000"/>
          </a:solidFill>
        </p:spPr>
        <p:txBody>
          <a:bodyPr wrap="square" lIns="0" tIns="0" rIns="0" bIns="0" rtlCol="0"/>
          <a:lstStyle/>
          <a:p>
            <a:endParaRPr/>
          </a:p>
        </p:txBody>
      </p:sp>
      <p:sp>
        <p:nvSpPr>
          <p:cNvPr id="13" name="object 13"/>
          <p:cNvSpPr/>
          <p:nvPr/>
        </p:nvSpPr>
        <p:spPr>
          <a:xfrm>
            <a:off x="6508865" y="4296316"/>
            <a:ext cx="76200" cy="77321"/>
          </a:xfrm>
          <a:custGeom>
            <a:avLst/>
            <a:gdLst/>
            <a:ahLst/>
            <a:cxnLst/>
            <a:rect l="l" t="t" r="r" b="b"/>
            <a:pathLst>
              <a:path w="83820" h="87629">
                <a:moveTo>
                  <a:pt x="83820" y="63245"/>
                </a:moveTo>
                <a:lnTo>
                  <a:pt x="83820" y="25145"/>
                </a:lnTo>
                <a:lnTo>
                  <a:pt x="59436" y="0"/>
                </a:lnTo>
                <a:lnTo>
                  <a:pt x="24383" y="0"/>
                </a:lnTo>
                <a:lnTo>
                  <a:pt x="0" y="25145"/>
                </a:lnTo>
                <a:lnTo>
                  <a:pt x="0" y="63245"/>
                </a:lnTo>
                <a:lnTo>
                  <a:pt x="24383" y="87629"/>
                </a:lnTo>
                <a:lnTo>
                  <a:pt x="59436" y="87629"/>
                </a:lnTo>
                <a:lnTo>
                  <a:pt x="83820" y="63245"/>
                </a:lnTo>
                <a:close/>
              </a:path>
            </a:pathLst>
          </a:custGeom>
          <a:solidFill>
            <a:srgbClr val="000000"/>
          </a:solidFill>
        </p:spPr>
        <p:txBody>
          <a:bodyPr wrap="square" lIns="0" tIns="0" rIns="0" bIns="0" rtlCol="0"/>
          <a:lstStyle/>
          <a:p>
            <a:endParaRPr/>
          </a:p>
        </p:txBody>
      </p:sp>
      <p:sp>
        <p:nvSpPr>
          <p:cNvPr id="14" name="object 14"/>
          <p:cNvSpPr/>
          <p:nvPr/>
        </p:nvSpPr>
        <p:spPr>
          <a:xfrm>
            <a:off x="6508865" y="4296316"/>
            <a:ext cx="76200" cy="77321"/>
          </a:xfrm>
          <a:custGeom>
            <a:avLst/>
            <a:gdLst/>
            <a:ahLst/>
            <a:cxnLst/>
            <a:rect l="l" t="t" r="r" b="b"/>
            <a:pathLst>
              <a:path w="83820" h="87629">
                <a:moveTo>
                  <a:pt x="24383" y="0"/>
                </a:moveTo>
                <a:lnTo>
                  <a:pt x="0" y="25145"/>
                </a:lnTo>
                <a:lnTo>
                  <a:pt x="0" y="63245"/>
                </a:lnTo>
                <a:lnTo>
                  <a:pt x="24383" y="87629"/>
                </a:lnTo>
                <a:lnTo>
                  <a:pt x="59436" y="87629"/>
                </a:lnTo>
                <a:lnTo>
                  <a:pt x="83820" y="63245"/>
                </a:lnTo>
                <a:lnTo>
                  <a:pt x="83820" y="25145"/>
                </a:lnTo>
                <a:lnTo>
                  <a:pt x="59436" y="0"/>
                </a:lnTo>
                <a:lnTo>
                  <a:pt x="24383" y="0"/>
                </a:lnTo>
                <a:close/>
              </a:path>
            </a:pathLst>
          </a:custGeom>
          <a:ln w="9525">
            <a:solidFill>
              <a:srgbClr val="000000"/>
            </a:solidFill>
          </a:ln>
        </p:spPr>
        <p:txBody>
          <a:bodyPr wrap="square" lIns="0" tIns="0" rIns="0" bIns="0" rtlCol="0"/>
          <a:lstStyle/>
          <a:p>
            <a:endParaRPr/>
          </a:p>
        </p:txBody>
      </p:sp>
      <p:sp>
        <p:nvSpPr>
          <p:cNvPr id="15" name="object 15"/>
          <p:cNvSpPr/>
          <p:nvPr/>
        </p:nvSpPr>
        <p:spPr>
          <a:xfrm>
            <a:off x="8761614" y="5403008"/>
            <a:ext cx="153555" cy="0"/>
          </a:xfrm>
          <a:custGeom>
            <a:avLst/>
            <a:gdLst/>
            <a:ahLst/>
            <a:cxnLst/>
            <a:rect l="l" t="t" r="r" b="b"/>
            <a:pathLst>
              <a:path w="168909">
                <a:moveTo>
                  <a:pt x="0" y="0"/>
                </a:moveTo>
                <a:lnTo>
                  <a:pt x="168401" y="0"/>
                </a:lnTo>
              </a:path>
            </a:pathLst>
          </a:custGeom>
          <a:ln w="28575">
            <a:solidFill>
              <a:srgbClr val="000000"/>
            </a:solidFill>
          </a:ln>
        </p:spPr>
        <p:txBody>
          <a:bodyPr wrap="square" lIns="0" tIns="0" rIns="0" bIns="0" rtlCol="0"/>
          <a:lstStyle/>
          <a:p>
            <a:endParaRPr/>
          </a:p>
        </p:txBody>
      </p:sp>
      <p:sp>
        <p:nvSpPr>
          <p:cNvPr id="16" name="object 16"/>
          <p:cNvSpPr/>
          <p:nvPr/>
        </p:nvSpPr>
        <p:spPr>
          <a:xfrm>
            <a:off x="8914707" y="5403008"/>
            <a:ext cx="0" cy="1220321"/>
          </a:xfrm>
          <a:custGeom>
            <a:avLst/>
            <a:gdLst/>
            <a:ahLst/>
            <a:cxnLst/>
            <a:rect l="l" t="t" r="r" b="b"/>
            <a:pathLst>
              <a:path h="1383029">
                <a:moveTo>
                  <a:pt x="0" y="0"/>
                </a:moveTo>
                <a:lnTo>
                  <a:pt x="0" y="1383030"/>
                </a:lnTo>
              </a:path>
            </a:pathLst>
          </a:custGeom>
          <a:ln w="28575">
            <a:solidFill>
              <a:srgbClr val="000000"/>
            </a:solidFill>
          </a:ln>
        </p:spPr>
        <p:txBody>
          <a:bodyPr wrap="square" lIns="0" tIns="0" rIns="0" bIns="0" rtlCol="0"/>
          <a:lstStyle/>
          <a:p>
            <a:endParaRPr/>
          </a:p>
        </p:txBody>
      </p:sp>
      <p:sp>
        <p:nvSpPr>
          <p:cNvPr id="17" name="object 17"/>
          <p:cNvSpPr/>
          <p:nvPr/>
        </p:nvSpPr>
        <p:spPr>
          <a:xfrm>
            <a:off x="2284615" y="6623329"/>
            <a:ext cx="6630554" cy="0"/>
          </a:xfrm>
          <a:custGeom>
            <a:avLst/>
            <a:gdLst/>
            <a:ahLst/>
            <a:cxnLst/>
            <a:rect l="l" t="t" r="r" b="b"/>
            <a:pathLst>
              <a:path w="7293609">
                <a:moveTo>
                  <a:pt x="7293102" y="0"/>
                </a:moveTo>
                <a:lnTo>
                  <a:pt x="0" y="0"/>
                </a:lnTo>
              </a:path>
            </a:pathLst>
          </a:custGeom>
          <a:ln w="28575">
            <a:solidFill>
              <a:srgbClr val="000000"/>
            </a:solidFill>
          </a:ln>
        </p:spPr>
        <p:txBody>
          <a:bodyPr wrap="square" lIns="0" tIns="0" rIns="0" bIns="0" rtlCol="0"/>
          <a:lstStyle/>
          <a:p>
            <a:endParaRPr/>
          </a:p>
        </p:txBody>
      </p:sp>
      <p:sp>
        <p:nvSpPr>
          <p:cNvPr id="18" name="object 18"/>
          <p:cNvSpPr/>
          <p:nvPr/>
        </p:nvSpPr>
        <p:spPr>
          <a:xfrm>
            <a:off x="2131521" y="4641233"/>
            <a:ext cx="0" cy="1829921"/>
          </a:xfrm>
          <a:custGeom>
            <a:avLst/>
            <a:gdLst/>
            <a:ahLst/>
            <a:cxnLst/>
            <a:rect l="l" t="t" r="r" b="b"/>
            <a:pathLst>
              <a:path h="2073909">
                <a:moveTo>
                  <a:pt x="0" y="2073402"/>
                </a:moveTo>
                <a:lnTo>
                  <a:pt x="0" y="0"/>
                </a:lnTo>
              </a:path>
            </a:pathLst>
          </a:custGeom>
          <a:ln w="9525">
            <a:solidFill>
              <a:srgbClr val="000000"/>
            </a:solidFill>
          </a:ln>
        </p:spPr>
        <p:txBody>
          <a:bodyPr wrap="square" lIns="0" tIns="0" rIns="0" bIns="0" rtlCol="0"/>
          <a:lstStyle/>
          <a:p>
            <a:endParaRPr/>
          </a:p>
        </p:txBody>
      </p:sp>
      <p:sp>
        <p:nvSpPr>
          <p:cNvPr id="19" name="object 19"/>
          <p:cNvSpPr/>
          <p:nvPr/>
        </p:nvSpPr>
        <p:spPr>
          <a:xfrm>
            <a:off x="2127365" y="4607615"/>
            <a:ext cx="385618" cy="67235"/>
          </a:xfrm>
          <a:custGeom>
            <a:avLst/>
            <a:gdLst/>
            <a:ahLst/>
            <a:cxnLst/>
            <a:rect l="l" t="t" r="r" b="b"/>
            <a:pathLst>
              <a:path w="424180" h="76200">
                <a:moveTo>
                  <a:pt x="364998" y="38100"/>
                </a:moveTo>
                <a:lnTo>
                  <a:pt x="363474" y="34289"/>
                </a:lnTo>
                <a:lnTo>
                  <a:pt x="360425" y="33527"/>
                </a:lnTo>
                <a:lnTo>
                  <a:pt x="4572" y="33527"/>
                </a:lnTo>
                <a:lnTo>
                  <a:pt x="1524" y="34289"/>
                </a:lnTo>
                <a:lnTo>
                  <a:pt x="0" y="38100"/>
                </a:lnTo>
                <a:lnTo>
                  <a:pt x="1524" y="41148"/>
                </a:lnTo>
                <a:lnTo>
                  <a:pt x="4572" y="42672"/>
                </a:lnTo>
                <a:lnTo>
                  <a:pt x="360425" y="42672"/>
                </a:lnTo>
                <a:lnTo>
                  <a:pt x="363474" y="41148"/>
                </a:lnTo>
                <a:lnTo>
                  <a:pt x="364998" y="38100"/>
                </a:lnTo>
                <a:close/>
              </a:path>
              <a:path w="424180" h="76200">
                <a:moveTo>
                  <a:pt x="423672" y="38100"/>
                </a:moveTo>
                <a:lnTo>
                  <a:pt x="347472" y="0"/>
                </a:lnTo>
                <a:lnTo>
                  <a:pt x="347472" y="33527"/>
                </a:lnTo>
                <a:lnTo>
                  <a:pt x="360425" y="33527"/>
                </a:lnTo>
                <a:lnTo>
                  <a:pt x="363474" y="34289"/>
                </a:lnTo>
                <a:lnTo>
                  <a:pt x="364998" y="38100"/>
                </a:lnTo>
                <a:lnTo>
                  <a:pt x="364998" y="67437"/>
                </a:lnTo>
                <a:lnTo>
                  <a:pt x="423672" y="38100"/>
                </a:lnTo>
                <a:close/>
              </a:path>
              <a:path w="424180" h="76200">
                <a:moveTo>
                  <a:pt x="364998" y="67437"/>
                </a:moveTo>
                <a:lnTo>
                  <a:pt x="364998" y="38100"/>
                </a:lnTo>
                <a:lnTo>
                  <a:pt x="363474" y="41148"/>
                </a:lnTo>
                <a:lnTo>
                  <a:pt x="360425" y="42672"/>
                </a:lnTo>
                <a:lnTo>
                  <a:pt x="347472" y="42672"/>
                </a:lnTo>
                <a:lnTo>
                  <a:pt x="347472" y="76200"/>
                </a:lnTo>
                <a:lnTo>
                  <a:pt x="364998" y="67437"/>
                </a:lnTo>
                <a:close/>
              </a:path>
            </a:pathLst>
          </a:custGeom>
          <a:solidFill>
            <a:srgbClr val="000000"/>
          </a:solidFill>
        </p:spPr>
        <p:txBody>
          <a:bodyPr wrap="square" lIns="0" tIns="0" rIns="0" bIns="0" rtlCol="0"/>
          <a:lstStyle/>
          <a:p>
            <a:endParaRPr/>
          </a:p>
        </p:txBody>
      </p:sp>
      <p:sp>
        <p:nvSpPr>
          <p:cNvPr id="20" name="object 20"/>
          <p:cNvSpPr txBox="1"/>
          <p:nvPr/>
        </p:nvSpPr>
        <p:spPr>
          <a:xfrm>
            <a:off x="6861002" y="4226167"/>
            <a:ext cx="489527" cy="158003"/>
          </a:xfrm>
          <a:prstGeom prst="rect">
            <a:avLst/>
          </a:prstGeom>
        </p:spPr>
        <p:txBody>
          <a:bodyPr vert="horz" wrap="square" lIns="0" tIns="0" rIns="0" bIns="0" rtlCol="0">
            <a:spAutoFit/>
          </a:bodyPr>
          <a:lstStyle/>
          <a:p>
            <a:pPr marL="11397"/>
            <a:r>
              <a:rPr sz="1000" spc="-4" dirty="0">
                <a:latin typeface="Arial"/>
                <a:cs typeface="Arial"/>
              </a:rPr>
              <a:t>Address</a:t>
            </a:r>
            <a:endParaRPr sz="1000">
              <a:latin typeface="Arial"/>
              <a:cs typeface="Arial"/>
            </a:endParaRPr>
          </a:p>
        </p:txBody>
      </p:sp>
      <p:sp>
        <p:nvSpPr>
          <p:cNvPr id="21" name="object 21"/>
          <p:cNvSpPr txBox="1"/>
          <p:nvPr/>
        </p:nvSpPr>
        <p:spPr>
          <a:xfrm>
            <a:off x="6861002" y="4988649"/>
            <a:ext cx="319809" cy="305921"/>
          </a:xfrm>
          <a:prstGeom prst="rect">
            <a:avLst/>
          </a:prstGeom>
        </p:spPr>
        <p:txBody>
          <a:bodyPr vert="horz" wrap="square" lIns="0" tIns="0" rIns="0" bIns="0" rtlCol="0">
            <a:spAutoFit/>
          </a:bodyPr>
          <a:lstStyle/>
          <a:p>
            <a:pPr marL="11397" marR="4559"/>
            <a:r>
              <a:rPr sz="1000" spc="-4" dirty="0">
                <a:latin typeface="Arial"/>
                <a:cs typeface="Arial"/>
              </a:rPr>
              <a:t>Write  data</a:t>
            </a:r>
            <a:endParaRPr sz="1000">
              <a:latin typeface="Arial"/>
              <a:cs typeface="Arial"/>
            </a:endParaRPr>
          </a:p>
        </p:txBody>
      </p:sp>
      <p:sp>
        <p:nvSpPr>
          <p:cNvPr id="22" name="object 22"/>
          <p:cNvSpPr txBox="1"/>
          <p:nvPr/>
        </p:nvSpPr>
        <p:spPr>
          <a:xfrm>
            <a:off x="7141545" y="4531426"/>
            <a:ext cx="517236" cy="306481"/>
          </a:xfrm>
          <a:prstGeom prst="rect">
            <a:avLst/>
          </a:prstGeom>
        </p:spPr>
        <p:txBody>
          <a:bodyPr vert="horz" wrap="square" lIns="0" tIns="0" rIns="0" bIns="0" rtlCol="0">
            <a:spAutoFit/>
          </a:bodyPr>
          <a:lstStyle/>
          <a:p>
            <a:pPr marL="11397" marR="4559" indent="106562"/>
            <a:r>
              <a:rPr sz="1000" b="1" spc="-4" dirty="0">
                <a:latin typeface="Arial"/>
                <a:cs typeface="Arial"/>
              </a:rPr>
              <a:t>Data  m</a:t>
            </a:r>
            <a:r>
              <a:rPr sz="1000" b="1" spc="-9" dirty="0">
                <a:latin typeface="Arial"/>
                <a:cs typeface="Arial"/>
              </a:rPr>
              <a:t>e</a:t>
            </a:r>
            <a:r>
              <a:rPr sz="1000" b="1" spc="-4" dirty="0">
                <a:latin typeface="Arial"/>
                <a:cs typeface="Arial"/>
              </a:rPr>
              <a:t>mory</a:t>
            </a:r>
            <a:endParaRPr sz="1000">
              <a:latin typeface="Arial"/>
              <a:cs typeface="Arial"/>
            </a:endParaRPr>
          </a:p>
        </p:txBody>
      </p:sp>
      <p:sp>
        <p:nvSpPr>
          <p:cNvPr id="23" name="object 23"/>
          <p:cNvSpPr txBox="1"/>
          <p:nvPr/>
        </p:nvSpPr>
        <p:spPr>
          <a:xfrm>
            <a:off x="7543268" y="4988649"/>
            <a:ext cx="329045" cy="305921"/>
          </a:xfrm>
          <a:prstGeom prst="rect">
            <a:avLst/>
          </a:prstGeom>
        </p:spPr>
        <p:txBody>
          <a:bodyPr vert="horz" wrap="square" lIns="0" tIns="0" rIns="0" bIns="0" rtlCol="0">
            <a:spAutoFit/>
          </a:bodyPr>
          <a:lstStyle/>
          <a:p>
            <a:pPr marL="68382" marR="4559" indent="-57555"/>
            <a:r>
              <a:rPr sz="1000" spc="-4" dirty="0">
                <a:latin typeface="Arial"/>
                <a:cs typeface="Arial"/>
              </a:rPr>
              <a:t>R</a:t>
            </a:r>
            <a:r>
              <a:rPr sz="1000" dirty="0">
                <a:latin typeface="Arial"/>
                <a:cs typeface="Arial"/>
              </a:rPr>
              <a:t>e</a:t>
            </a:r>
            <a:r>
              <a:rPr sz="1000" spc="-4" dirty="0">
                <a:latin typeface="Arial"/>
                <a:cs typeface="Arial"/>
              </a:rPr>
              <a:t>ad  data</a:t>
            </a:r>
            <a:endParaRPr sz="1000">
              <a:latin typeface="Arial"/>
              <a:cs typeface="Arial"/>
            </a:endParaRPr>
          </a:p>
        </p:txBody>
      </p:sp>
      <p:sp>
        <p:nvSpPr>
          <p:cNvPr id="24" name="object 24"/>
          <p:cNvSpPr/>
          <p:nvPr/>
        </p:nvSpPr>
        <p:spPr>
          <a:xfrm>
            <a:off x="7313814" y="4032081"/>
            <a:ext cx="0" cy="152960"/>
          </a:xfrm>
          <a:custGeom>
            <a:avLst/>
            <a:gdLst/>
            <a:ahLst/>
            <a:cxnLst/>
            <a:rect l="l" t="t" r="r" b="b"/>
            <a:pathLst>
              <a:path h="173354">
                <a:moveTo>
                  <a:pt x="0" y="0"/>
                </a:moveTo>
                <a:lnTo>
                  <a:pt x="0" y="172974"/>
                </a:lnTo>
              </a:path>
            </a:pathLst>
          </a:custGeom>
          <a:ln w="9525">
            <a:solidFill>
              <a:srgbClr val="000000"/>
            </a:solidFill>
          </a:ln>
        </p:spPr>
        <p:txBody>
          <a:bodyPr wrap="square" lIns="0" tIns="0" rIns="0" bIns="0" rtlCol="0"/>
          <a:lstStyle/>
          <a:p>
            <a:endParaRPr/>
          </a:p>
        </p:txBody>
      </p:sp>
      <p:sp>
        <p:nvSpPr>
          <p:cNvPr id="25" name="object 25"/>
          <p:cNvSpPr txBox="1"/>
          <p:nvPr/>
        </p:nvSpPr>
        <p:spPr>
          <a:xfrm>
            <a:off x="7014095" y="3845615"/>
            <a:ext cx="600941" cy="158003"/>
          </a:xfrm>
          <a:prstGeom prst="rect">
            <a:avLst/>
          </a:prstGeom>
        </p:spPr>
        <p:txBody>
          <a:bodyPr vert="horz" wrap="square" lIns="0" tIns="0" rIns="0" bIns="0" rtlCol="0">
            <a:spAutoFit/>
          </a:bodyPr>
          <a:lstStyle/>
          <a:p>
            <a:pPr marL="11397"/>
            <a:r>
              <a:rPr sz="1000" spc="-4" dirty="0">
                <a:latin typeface="Arial"/>
                <a:cs typeface="Arial"/>
              </a:rPr>
              <a:t>MemWrite</a:t>
            </a:r>
            <a:endParaRPr sz="1000">
              <a:latin typeface="Arial"/>
              <a:cs typeface="Arial"/>
            </a:endParaRPr>
          </a:p>
        </p:txBody>
      </p:sp>
      <p:sp>
        <p:nvSpPr>
          <p:cNvPr id="26" name="object 26"/>
          <p:cNvSpPr/>
          <p:nvPr/>
        </p:nvSpPr>
        <p:spPr>
          <a:xfrm>
            <a:off x="7313814" y="5327705"/>
            <a:ext cx="0" cy="152960"/>
          </a:xfrm>
          <a:custGeom>
            <a:avLst/>
            <a:gdLst/>
            <a:ahLst/>
            <a:cxnLst/>
            <a:rect l="l" t="t" r="r" b="b"/>
            <a:pathLst>
              <a:path h="173354">
                <a:moveTo>
                  <a:pt x="0" y="0"/>
                </a:moveTo>
                <a:lnTo>
                  <a:pt x="0" y="172974"/>
                </a:lnTo>
              </a:path>
            </a:pathLst>
          </a:custGeom>
          <a:ln w="9525">
            <a:solidFill>
              <a:srgbClr val="000000"/>
            </a:solidFill>
          </a:ln>
        </p:spPr>
        <p:txBody>
          <a:bodyPr wrap="square" lIns="0" tIns="0" rIns="0" bIns="0" rtlCol="0"/>
          <a:lstStyle/>
          <a:p>
            <a:endParaRPr/>
          </a:p>
        </p:txBody>
      </p:sp>
      <p:sp>
        <p:nvSpPr>
          <p:cNvPr id="27" name="object 27"/>
          <p:cNvSpPr txBox="1"/>
          <p:nvPr/>
        </p:nvSpPr>
        <p:spPr>
          <a:xfrm>
            <a:off x="7014095" y="5521790"/>
            <a:ext cx="608445" cy="158003"/>
          </a:xfrm>
          <a:prstGeom prst="rect">
            <a:avLst/>
          </a:prstGeom>
        </p:spPr>
        <p:txBody>
          <a:bodyPr vert="horz" wrap="square" lIns="0" tIns="0" rIns="0" bIns="0" rtlCol="0">
            <a:spAutoFit/>
          </a:bodyPr>
          <a:lstStyle/>
          <a:p>
            <a:pPr marL="11397"/>
            <a:r>
              <a:rPr sz="1000" spc="-4" dirty="0">
                <a:latin typeface="Arial"/>
                <a:cs typeface="Arial"/>
              </a:rPr>
              <a:t>MemRead</a:t>
            </a:r>
            <a:endParaRPr sz="1000">
              <a:latin typeface="Arial"/>
              <a:cs typeface="Arial"/>
            </a:endParaRPr>
          </a:p>
        </p:txBody>
      </p:sp>
      <p:sp>
        <p:nvSpPr>
          <p:cNvPr id="28" name="object 28"/>
          <p:cNvSpPr txBox="1"/>
          <p:nvPr/>
        </p:nvSpPr>
        <p:spPr>
          <a:xfrm>
            <a:off x="8614306" y="5063918"/>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29" name="object 29"/>
          <p:cNvSpPr txBox="1"/>
          <p:nvPr/>
        </p:nvSpPr>
        <p:spPr>
          <a:xfrm>
            <a:off x="8614306" y="5597789"/>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30" name="object 30"/>
          <p:cNvSpPr/>
          <p:nvPr/>
        </p:nvSpPr>
        <p:spPr>
          <a:xfrm>
            <a:off x="8533708" y="4946482"/>
            <a:ext cx="228023" cy="914399"/>
          </a:xfrm>
          <a:custGeom>
            <a:avLst/>
            <a:gdLst/>
            <a:ahLst/>
            <a:cxnLst/>
            <a:rect l="l" t="t" r="r" b="b"/>
            <a:pathLst>
              <a:path w="250825" h="1036320">
                <a:moveTo>
                  <a:pt x="124968" y="0"/>
                </a:moveTo>
                <a:lnTo>
                  <a:pt x="76188" y="9894"/>
                </a:lnTo>
                <a:lnTo>
                  <a:pt x="36480" y="36861"/>
                </a:lnTo>
                <a:lnTo>
                  <a:pt x="9775" y="76831"/>
                </a:lnTo>
                <a:lnTo>
                  <a:pt x="0" y="125729"/>
                </a:lnTo>
                <a:lnTo>
                  <a:pt x="0" y="911351"/>
                </a:lnTo>
                <a:lnTo>
                  <a:pt x="9775" y="960131"/>
                </a:lnTo>
                <a:lnTo>
                  <a:pt x="36480" y="999839"/>
                </a:lnTo>
                <a:lnTo>
                  <a:pt x="76188" y="1026544"/>
                </a:lnTo>
                <a:lnTo>
                  <a:pt x="124968" y="1036320"/>
                </a:lnTo>
                <a:lnTo>
                  <a:pt x="173866" y="1026544"/>
                </a:lnTo>
                <a:lnTo>
                  <a:pt x="213836" y="999839"/>
                </a:lnTo>
                <a:lnTo>
                  <a:pt x="240803" y="960131"/>
                </a:lnTo>
                <a:lnTo>
                  <a:pt x="250698" y="911351"/>
                </a:lnTo>
                <a:lnTo>
                  <a:pt x="250698" y="125729"/>
                </a:lnTo>
                <a:lnTo>
                  <a:pt x="240803" y="76831"/>
                </a:lnTo>
                <a:lnTo>
                  <a:pt x="213836" y="36861"/>
                </a:lnTo>
                <a:lnTo>
                  <a:pt x="173866" y="9894"/>
                </a:lnTo>
                <a:lnTo>
                  <a:pt x="124968" y="0"/>
                </a:lnTo>
                <a:close/>
              </a:path>
            </a:pathLst>
          </a:custGeom>
          <a:ln w="9524">
            <a:solidFill>
              <a:srgbClr val="000000"/>
            </a:solidFill>
          </a:ln>
        </p:spPr>
        <p:txBody>
          <a:bodyPr wrap="square" lIns="0" tIns="0" rIns="0" bIns="0" rtlCol="0"/>
          <a:lstStyle/>
          <a:p>
            <a:endParaRPr/>
          </a:p>
        </p:txBody>
      </p:sp>
      <p:sp>
        <p:nvSpPr>
          <p:cNvPr id="31" name="object 31"/>
          <p:cNvSpPr txBox="1"/>
          <p:nvPr/>
        </p:nvSpPr>
        <p:spPr>
          <a:xfrm>
            <a:off x="8376689" y="4607390"/>
            <a:ext cx="685223" cy="158003"/>
          </a:xfrm>
          <a:prstGeom prst="rect">
            <a:avLst/>
          </a:prstGeom>
        </p:spPr>
        <p:txBody>
          <a:bodyPr vert="horz" wrap="square" lIns="0" tIns="0" rIns="0" bIns="0" rtlCol="0">
            <a:spAutoFit/>
          </a:bodyPr>
          <a:lstStyle/>
          <a:p>
            <a:pPr marL="11397"/>
            <a:r>
              <a:rPr sz="1000" spc="-4" dirty="0">
                <a:latin typeface="Arial"/>
                <a:cs typeface="Arial"/>
              </a:rPr>
              <a:t>MemToReg</a:t>
            </a:r>
            <a:endParaRPr sz="1000">
              <a:latin typeface="Arial"/>
              <a:cs typeface="Arial"/>
            </a:endParaRPr>
          </a:p>
        </p:txBody>
      </p:sp>
      <p:sp>
        <p:nvSpPr>
          <p:cNvPr id="32" name="object 32"/>
          <p:cNvSpPr/>
          <p:nvPr/>
        </p:nvSpPr>
        <p:spPr>
          <a:xfrm>
            <a:off x="8637616" y="4793858"/>
            <a:ext cx="0" cy="152960"/>
          </a:xfrm>
          <a:custGeom>
            <a:avLst/>
            <a:gdLst/>
            <a:ahLst/>
            <a:cxnLst/>
            <a:rect l="l" t="t" r="r" b="b"/>
            <a:pathLst>
              <a:path h="173354">
                <a:moveTo>
                  <a:pt x="0" y="0"/>
                </a:moveTo>
                <a:lnTo>
                  <a:pt x="0" y="172974"/>
                </a:lnTo>
              </a:path>
            </a:pathLst>
          </a:custGeom>
          <a:ln w="9525">
            <a:solidFill>
              <a:srgbClr val="000000"/>
            </a:solidFill>
          </a:ln>
        </p:spPr>
        <p:txBody>
          <a:bodyPr wrap="square" lIns="0" tIns="0" rIns="0" bIns="0" rtlCol="0"/>
          <a:lstStyle/>
          <a:p>
            <a:endParaRPr/>
          </a:p>
        </p:txBody>
      </p:sp>
      <p:sp>
        <p:nvSpPr>
          <p:cNvPr id="33" name="object 33"/>
          <p:cNvSpPr/>
          <p:nvPr/>
        </p:nvSpPr>
        <p:spPr>
          <a:xfrm>
            <a:off x="4417521" y="4260008"/>
            <a:ext cx="0" cy="915521"/>
          </a:xfrm>
          <a:custGeom>
            <a:avLst/>
            <a:gdLst/>
            <a:ahLst/>
            <a:cxnLst/>
            <a:rect l="l" t="t" r="r" b="b"/>
            <a:pathLst>
              <a:path h="1037589">
                <a:moveTo>
                  <a:pt x="0" y="1037081"/>
                </a:moveTo>
                <a:lnTo>
                  <a:pt x="0" y="0"/>
                </a:lnTo>
              </a:path>
            </a:pathLst>
          </a:custGeom>
          <a:ln w="28575">
            <a:solidFill>
              <a:srgbClr val="000000"/>
            </a:solidFill>
          </a:ln>
        </p:spPr>
        <p:txBody>
          <a:bodyPr wrap="square" lIns="0" tIns="0" rIns="0" bIns="0" rtlCol="0"/>
          <a:lstStyle/>
          <a:p>
            <a:endParaRPr/>
          </a:p>
        </p:txBody>
      </p:sp>
      <p:sp>
        <p:nvSpPr>
          <p:cNvPr id="34" name="object 34"/>
          <p:cNvSpPr/>
          <p:nvPr/>
        </p:nvSpPr>
        <p:spPr>
          <a:xfrm>
            <a:off x="4265815" y="4222357"/>
            <a:ext cx="532823" cy="75640"/>
          </a:xfrm>
          <a:custGeom>
            <a:avLst/>
            <a:gdLst/>
            <a:ahLst/>
            <a:cxnLst/>
            <a:rect l="l" t="t" r="r" b="b"/>
            <a:pathLst>
              <a:path w="586104" h="85725">
                <a:moveTo>
                  <a:pt x="543305" y="57150"/>
                </a:moveTo>
                <a:lnTo>
                  <a:pt x="543305" y="28194"/>
                </a:lnTo>
                <a:lnTo>
                  <a:pt x="0" y="28194"/>
                </a:lnTo>
                <a:lnTo>
                  <a:pt x="0" y="57150"/>
                </a:lnTo>
                <a:lnTo>
                  <a:pt x="543305" y="57150"/>
                </a:lnTo>
                <a:close/>
              </a:path>
              <a:path w="586104" h="85725">
                <a:moveTo>
                  <a:pt x="585977" y="42672"/>
                </a:moveTo>
                <a:lnTo>
                  <a:pt x="528827" y="0"/>
                </a:lnTo>
                <a:lnTo>
                  <a:pt x="528827" y="28194"/>
                </a:lnTo>
                <a:lnTo>
                  <a:pt x="543305" y="28194"/>
                </a:lnTo>
                <a:lnTo>
                  <a:pt x="543305" y="74533"/>
                </a:lnTo>
                <a:lnTo>
                  <a:pt x="585977" y="42672"/>
                </a:lnTo>
                <a:close/>
              </a:path>
              <a:path w="586104" h="85725">
                <a:moveTo>
                  <a:pt x="543305" y="74533"/>
                </a:moveTo>
                <a:lnTo>
                  <a:pt x="543305" y="57150"/>
                </a:lnTo>
                <a:lnTo>
                  <a:pt x="528827" y="57150"/>
                </a:lnTo>
                <a:lnTo>
                  <a:pt x="528827" y="85344"/>
                </a:lnTo>
                <a:lnTo>
                  <a:pt x="543305" y="74533"/>
                </a:lnTo>
                <a:close/>
              </a:path>
            </a:pathLst>
          </a:custGeom>
          <a:solidFill>
            <a:srgbClr val="000000"/>
          </a:solidFill>
        </p:spPr>
        <p:txBody>
          <a:bodyPr wrap="square" lIns="0" tIns="0" rIns="0" bIns="0" rtlCol="0"/>
          <a:lstStyle/>
          <a:p>
            <a:endParaRPr/>
          </a:p>
        </p:txBody>
      </p:sp>
      <p:sp>
        <p:nvSpPr>
          <p:cNvPr id="35" name="object 35"/>
          <p:cNvSpPr/>
          <p:nvPr/>
        </p:nvSpPr>
        <p:spPr>
          <a:xfrm>
            <a:off x="4375958" y="4227735"/>
            <a:ext cx="75045" cy="76200"/>
          </a:xfrm>
          <a:custGeom>
            <a:avLst/>
            <a:gdLst/>
            <a:ahLst/>
            <a:cxnLst/>
            <a:rect l="l" t="t" r="r" b="b"/>
            <a:pathLst>
              <a:path w="82550" h="86360">
                <a:moveTo>
                  <a:pt x="82296" y="61722"/>
                </a:moveTo>
                <a:lnTo>
                  <a:pt x="82296" y="24383"/>
                </a:lnTo>
                <a:lnTo>
                  <a:pt x="57912" y="0"/>
                </a:lnTo>
                <a:lnTo>
                  <a:pt x="23622" y="0"/>
                </a:lnTo>
                <a:lnTo>
                  <a:pt x="0" y="24383"/>
                </a:lnTo>
                <a:lnTo>
                  <a:pt x="0" y="61722"/>
                </a:lnTo>
                <a:lnTo>
                  <a:pt x="23622" y="86105"/>
                </a:lnTo>
                <a:lnTo>
                  <a:pt x="57912" y="86105"/>
                </a:lnTo>
                <a:lnTo>
                  <a:pt x="82296" y="61722"/>
                </a:lnTo>
                <a:close/>
              </a:path>
            </a:pathLst>
          </a:custGeom>
          <a:solidFill>
            <a:srgbClr val="000000"/>
          </a:solidFill>
        </p:spPr>
        <p:txBody>
          <a:bodyPr wrap="square" lIns="0" tIns="0" rIns="0" bIns="0" rtlCol="0"/>
          <a:lstStyle/>
          <a:p>
            <a:endParaRPr/>
          </a:p>
        </p:txBody>
      </p:sp>
      <p:sp>
        <p:nvSpPr>
          <p:cNvPr id="36" name="object 36"/>
          <p:cNvSpPr/>
          <p:nvPr/>
        </p:nvSpPr>
        <p:spPr>
          <a:xfrm>
            <a:off x="4375958" y="4227735"/>
            <a:ext cx="75045" cy="76200"/>
          </a:xfrm>
          <a:custGeom>
            <a:avLst/>
            <a:gdLst/>
            <a:ahLst/>
            <a:cxnLst/>
            <a:rect l="l" t="t" r="r" b="b"/>
            <a:pathLst>
              <a:path w="82550" h="86360">
                <a:moveTo>
                  <a:pt x="23622" y="0"/>
                </a:moveTo>
                <a:lnTo>
                  <a:pt x="0" y="24383"/>
                </a:lnTo>
                <a:lnTo>
                  <a:pt x="0" y="61722"/>
                </a:lnTo>
                <a:lnTo>
                  <a:pt x="23622" y="86105"/>
                </a:lnTo>
                <a:lnTo>
                  <a:pt x="57912" y="86105"/>
                </a:lnTo>
                <a:lnTo>
                  <a:pt x="82296" y="61722"/>
                </a:lnTo>
                <a:lnTo>
                  <a:pt x="82296" y="24383"/>
                </a:lnTo>
                <a:lnTo>
                  <a:pt x="57912" y="0"/>
                </a:lnTo>
                <a:lnTo>
                  <a:pt x="23622" y="0"/>
                </a:lnTo>
                <a:close/>
              </a:path>
            </a:pathLst>
          </a:custGeom>
          <a:ln w="9525">
            <a:solidFill>
              <a:srgbClr val="000000"/>
            </a:solidFill>
          </a:ln>
        </p:spPr>
        <p:txBody>
          <a:bodyPr wrap="square" lIns="0" tIns="0" rIns="0" bIns="0" rtlCol="0"/>
          <a:lstStyle/>
          <a:p>
            <a:endParaRPr/>
          </a:p>
        </p:txBody>
      </p:sp>
      <p:sp>
        <p:nvSpPr>
          <p:cNvPr id="37" name="object 37"/>
          <p:cNvSpPr txBox="1"/>
          <p:nvPr/>
        </p:nvSpPr>
        <p:spPr>
          <a:xfrm>
            <a:off x="602211" y="2568145"/>
            <a:ext cx="94095" cy="158003"/>
          </a:xfrm>
          <a:prstGeom prst="rect">
            <a:avLst/>
          </a:prstGeom>
        </p:spPr>
        <p:txBody>
          <a:bodyPr vert="horz" wrap="square" lIns="0" tIns="0" rIns="0" bIns="0" rtlCol="0">
            <a:spAutoFit/>
          </a:bodyPr>
          <a:lstStyle/>
          <a:p>
            <a:pPr marL="11397"/>
            <a:r>
              <a:rPr sz="1000" spc="-4" dirty="0">
                <a:latin typeface="Arial"/>
                <a:cs typeface="Arial"/>
              </a:rPr>
              <a:t>4</a:t>
            </a:r>
            <a:endParaRPr sz="1000">
              <a:latin typeface="Arial"/>
              <a:cs typeface="Arial"/>
            </a:endParaRPr>
          </a:p>
        </p:txBody>
      </p:sp>
      <p:sp>
        <p:nvSpPr>
          <p:cNvPr id="38" name="object 38"/>
          <p:cNvSpPr txBox="1"/>
          <p:nvPr/>
        </p:nvSpPr>
        <p:spPr>
          <a:xfrm>
            <a:off x="4426077" y="3191471"/>
            <a:ext cx="318077" cy="305921"/>
          </a:xfrm>
          <a:prstGeom prst="rect">
            <a:avLst/>
          </a:prstGeom>
        </p:spPr>
        <p:txBody>
          <a:bodyPr vert="horz" wrap="square" lIns="0" tIns="0" rIns="0" bIns="0" rtlCol="0">
            <a:spAutoFit/>
          </a:bodyPr>
          <a:lstStyle/>
          <a:p>
            <a:pPr marL="11397" marR="4559" indent="5698"/>
            <a:r>
              <a:rPr sz="1000" b="1" spc="-4" dirty="0">
                <a:latin typeface="Arial"/>
                <a:cs typeface="Arial"/>
              </a:rPr>
              <a:t>Shift  left</a:t>
            </a:r>
            <a:r>
              <a:rPr sz="1000" b="1" spc="-85" dirty="0">
                <a:latin typeface="Arial"/>
                <a:cs typeface="Arial"/>
              </a:rPr>
              <a:t> </a:t>
            </a:r>
            <a:r>
              <a:rPr sz="1000" b="1" spc="-4" dirty="0">
                <a:latin typeface="Arial"/>
                <a:cs typeface="Arial"/>
              </a:rPr>
              <a:t>2</a:t>
            </a:r>
            <a:endParaRPr sz="1000">
              <a:latin typeface="Arial"/>
              <a:cs typeface="Arial"/>
            </a:endParaRPr>
          </a:p>
        </p:txBody>
      </p:sp>
      <p:sp>
        <p:nvSpPr>
          <p:cNvPr id="39" name="object 39"/>
          <p:cNvSpPr/>
          <p:nvPr/>
        </p:nvSpPr>
        <p:spPr>
          <a:xfrm>
            <a:off x="4342708" y="3041705"/>
            <a:ext cx="456045" cy="609600"/>
          </a:xfrm>
          <a:custGeom>
            <a:avLst/>
            <a:gdLst/>
            <a:ahLst/>
            <a:cxnLst/>
            <a:rect l="l" t="t" r="r" b="b"/>
            <a:pathLst>
              <a:path w="501650" h="690879">
                <a:moveTo>
                  <a:pt x="250698" y="0"/>
                </a:moveTo>
                <a:lnTo>
                  <a:pt x="209978" y="4501"/>
                </a:lnTo>
                <a:lnTo>
                  <a:pt x="171370" y="17538"/>
                </a:lnTo>
                <a:lnTo>
                  <a:pt x="135387" y="38411"/>
                </a:lnTo>
                <a:lnTo>
                  <a:pt x="102540" y="66422"/>
                </a:lnTo>
                <a:lnTo>
                  <a:pt x="73342" y="100869"/>
                </a:lnTo>
                <a:lnTo>
                  <a:pt x="48304" y="141055"/>
                </a:lnTo>
                <a:lnTo>
                  <a:pt x="27939" y="186279"/>
                </a:lnTo>
                <a:lnTo>
                  <a:pt x="12758" y="235842"/>
                </a:lnTo>
                <a:lnTo>
                  <a:pt x="3275" y="289044"/>
                </a:lnTo>
                <a:lnTo>
                  <a:pt x="0" y="345186"/>
                </a:lnTo>
                <a:lnTo>
                  <a:pt x="3275" y="401142"/>
                </a:lnTo>
                <a:lnTo>
                  <a:pt x="12758" y="454237"/>
                </a:lnTo>
                <a:lnTo>
                  <a:pt x="27939" y="503756"/>
                </a:lnTo>
                <a:lnTo>
                  <a:pt x="48304" y="548987"/>
                </a:lnTo>
                <a:lnTo>
                  <a:pt x="73342" y="589216"/>
                </a:lnTo>
                <a:lnTo>
                  <a:pt x="102540" y="623730"/>
                </a:lnTo>
                <a:lnTo>
                  <a:pt x="135387" y="651816"/>
                </a:lnTo>
                <a:lnTo>
                  <a:pt x="171370" y="672760"/>
                </a:lnTo>
                <a:lnTo>
                  <a:pt x="209978" y="685850"/>
                </a:lnTo>
                <a:lnTo>
                  <a:pt x="250698" y="690372"/>
                </a:lnTo>
                <a:lnTo>
                  <a:pt x="291417" y="685850"/>
                </a:lnTo>
                <a:lnTo>
                  <a:pt x="330025" y="672760"/>
                </a:lnTo>
                <a:lnTo>
                  <a:pt x="366008" y="651816"/>
                </a:lnTo>
                <a:lnTo>
                  <a:pt x="398855" y="623730"/>
                </a:lnTo>
                <a:lnTo>
                  <a:pt x="428053" y="589216"/>
                </a:lnTo>
                <a:lnTo>
                  <a:pt x="453091" y="548987"/>
                </a:lnTo>
                <a:lnTo>
                  <a:pt x="473456" y="503756"/>
                </a:lnTo>
                <a:lnTo>
                  <a:pt x="488637" y="454237"/>
                </a:lnTo>
                <a:lnTo>
                  <a:pt x="498120" y="401142"/>
                </a:lnTo>
                <a:lnTo>
                  <a:pt x="501396" y="345186"/>
                </a:lnTo>
                <a:lnTo>
                  <a:pt x="498120" y="289044"/>
                </a:lnTo>
                <a:lnTo>
                  <a:pt x="488637" y="235842"/>
                </a:lnTo>
                <a:lnTo>
                  <a:pt x="473456" y="186279"/>
                </a:lnTo>
                <a:lnTo>
                  <a:pt x="453091" y="141055"/>
                </a:lnTo>
                <a:lnTo>
                  <a:pt x="428053" y="100869"/>
                </a:lnTo>
                <a:lnTo>
                  <a:pt x="398855" y="66422"/>
                </a:lnTo>
                <a:lnTo>
                  <a:pt x="366008" y="38411"/>
                </a:lnTo>
                <a:lnTo>
                  <a:pt x="330025" y="17538"/>
                </a:lnTo>
                <a:lnTo>
                  <a:pt x="291417" y="4501"/>
                </a:lnTo>
                <a:lnTo>
                  <a:pt x="250698" y="0"/>
                </a:lnTo>
                <a:close/>
              </a:path>
            </a:pathLst>
          </a:custGeom>
          <a:ln w="9525">
            <a:solidFill>
              <a:srgbClr val="000000"/>
            </a:solidFill>
          </a:ln>
        </p:spPr>
        <p:txBody>
          <a:bodyPr wrap="square" lIns="0" tIns="0" rIns="0" bIns="0" rtlCol="0"/>
          <a:lstStyle/>
          <a:p>
            <a:endParaRPr/>
          </a:p>
        </p:txBody>
      </p:sp>
      <p:sp>
        <p:nvSpPr>
          <p:cNvPr id="40" name="object 40"/>
          <p:cNvSpPr/>
          <p:nvPr/>
        </p:nvSpPr>
        <p:spPr>
          <a:xfrm>
            <a:off x="4798521" y="3309301"/>
            <a:ext cx="567459" cy="75640"/>
          </a:xfrm>
          <a:custGeom>
            <a:avLst/>
            <a:gdLst/>
            <a:ahLst/>
            <a:cxnLst/>
            <a:rect l="l" t="t" r="r" b="b"/>
            <a:pathLst>
              <a:path w="624204" h="85725">
                <a:moveTo>
                  <a:pt x="581405" y="57150"/>
                </a:moveTo>
                <a:lnTo>
                  <a:pt x="581405" y="28194"/>
                </a:lnTo>
                <a:lnTo>
                  <a:pt x="0" y="28194"/>
                </a:lnTo>
                <a:lnTo>
                  <a:pt x="0" y="57150"/>
                </a:lnTo>
                <a:lnTo>
                  <a:pt x="581405" y="57150"/>
                </a:lnTo>
                <a:close/>
              </a:path>
              <a:path w="624204" h="85725">
                <a:moveTo>
                  <a:pt x="624077" y="42671"/>
                </a:moveTo>
                <a:lnTo>
                  <a:pt x="566927" y="0"/>
                </a:lnTo>
                <a:lnTo>
                  <a:pt x="566927" y="28194"/>
                </a:lnTo>
                <a:lnTo>
                  <a:pt x="581405" y="28194"/>
                </a:lnTo>
                <a:lnTo>
                  <a:pt x="581405" y="74533"/>
                </a:lnTo>
                <a:lnTo>
                  <a:pt x="624077" y="42671"/>
                </a:lnTo>
                <a:close/>
              </a:path>
              <a:path w="624204" h="85725">
                <a:moveTo>
                  <a:pt x="581405" y="74533"/>
                </a:moveTo>
                <a:lnTo>
                  <a:pt x="581405" y="57150"/>
                </a:lnTo>
                <a:lnTo>
                  <a:pt x="566927" y="57150"/>
                </a:lnTo>
                <a:lnTo>
                  <a:pt x="566927" y="85344"/>
                </a:lnTo>
                <a:lnTo>
                  <a:pt x="581405" y="74533"/>
                </a:lnTo>
                <a:close/>
              </a:path>
            </a:pathLst>
          </a:custGeom>
          <a:solidFill>
            <a:srgbClr val="000000"/>
          </a:solidFill>
        </p:spPr>
        <p:txBody>
          <a:bodyPr wrap="square" lIns="0" tIns="0" rIns="0" bIns="0" rtlCol="0"/>
          <a:lstStyle/>
          <a:p>
            <a:endParaRPr/>
          </a:p>
        </p:txBody>
      </p:sp>
      <p:sp>
        <p:nvSpPr>
          <p:cNvPr id="41" name="object 41"/>
          <p:cNvSpPr/>
          <p:nvPr/>
        </p:nvSpPr>
        <p:spPr>
          <a:xfrm>
            <a:off x="5823065" y="3079357"/>
            <a:ext cx="424872" cy="75640"/>
          </a:xfrm>
          <a:custGeom>
            <a:avLst/>
            <a:gdLst/>
            <a:ahLst/>
            <a:cxnLst/>
            <a:rect l="l" t="t" r="r" b="b"/>
            <a:pathLst>
              <a:path w="467359" h="85725">
                <a:moveTo>
                  <a:pt x="423672" y="57149"/>
                </a:moveTo>
                <a:lnTo>
                  <a:pt x="423672" y="28193"/>
                </a:lnTo>
                <a:lnTo>
                  <a:pt x="0" y="28193"/>
                </a:lnTo>
                <a:lnTo>
                  <a:pt x="0" y="57149"/>
                </a:lnTo>
                <a:lnTo>
                  <a:pt x="423672" y="57149"/>
                </a:lnTo>
                <a:close/>
              </a:path>
              <a:path w="467359" h="85725">
                <a:moveTo>
                  <a:pt x="467105" y="42671"/>
                </a:moveTo>
                <a:lnTo>
                  <a:pt x="409955" y="0"/>
                </a:lnTo>
                <a:lnTo>
                  <a:pt x="409955" y="28193"/>
                </a:lnTo>
                <a:lnTo>
                  <a:pt x="423672" y="28193"/>
                </a:lnTo>
                <a:lnTo>
                  <a:pt x="423672" y="75102"/>
                </a:lnTo>
                <a:lnTo>
                  <a:pt x="467105" y="42671"/>
                </a:lnTo>
                <a:close/>
              </a:path>
              <a:path w="467359" h="85725">
                <a:moveTo>
                  <a:pt x="423672" y="75102"/>
                </a:moveTo>
                <a:lnTo>
                  <a:pt x="423672" y="57149"/>
                </a:lnTo>
                <a:lnTo>
                  <a:pt x="409955" y="57149"/>
                </a:lnTo>
                <a:lnTo>
                  <a:pt x="409955" y="85343"/>
                </a:lnTo>
                <a:lnTo>
                  <a:pt x="423672" y="75102"/>
                </a:lnTo>
                <a:close/>
              </a:path>
            </a:pathLst>
          </a:custGeom>
          <a:solidFill>
            <a:srgbClr val="000000"/>
          </a:solidFill>
        </p:spPr>
        <p:txBody>
          <a:bodyPr wrap="square" lIns="0" tIns="0" rIns="0" bIns="0" rtlCol="0"/>
          <a:lstStyle/>
          <a:p>
            <a:endParaRPr/>
          </a:p>
        </p:txBody>
      </p:sp>
      <p:sp>
        <p:nvSpPr>
          <p:cNvPr id="42" name="object 42"/>
          <p:cNvSpPr/>
          <p:nvPr/>
        </p:nvSpPr>
        <p:spPr>
          <a:xfrm>
            <a:off x="870065" y="2507858"/>
            <a:ext cx="0" cy="305360"/>
          </a:xfrm>
          <a:custGeom>
            <a:avLst/>
            <a:gdLst/>
            <a:ahLst/>
            <a:cxnLst/>
            <a:rect l="l" t="t" r="r" b="b"/>
            <a:pathLst>
              <a:path h="346075">
                <a:moveTo>
                  <a:pt x="0" y="0"/>
                </a:moveTo>
                <a:lnTo>
                  <a:pt x="0" y="345948"/>
                </a:lnTo>
              </a:path>
            </a:pathLst>
          </a:custGeom>
          <a:ln w="9525">
            <a:solidFill>
              <a:srgbClr val="000000"/>
            </a:solidFill>
          </a:ln>
        </p:spPr>
        <p:txBody>
          <a:bodyPr wrap="square" lIns="0" tIns="0" rIns="0" bIns="0" rtlCol="0"/>
          <a:lstStyle/>
          <a:p>
            <a:endParaRPr/>
          </a:p>
        </p:txBody>
      </p:sp>
      <p:sp>
        <p:nvSpPr>
          <p:cNvPr id="43" name="object 43"/>
          <p:cNvSpPr/>
          <p:nvPr/>
        </p:nvSpPr>
        <p:spPr>
          <a:xfrm>
            <a:off x="870065" y="2964384"/>
            <a:ext cx="0" cy="305360"/>
          </a:xfrm>
          <a:custGeom>
            <a:avLst/>
            <a:gdLst/>
            <a:ahLst/>
            <a:cxnLst/>
            <a:rect l="l" t="t" r="r" b="b"/>
            <a:pathLst>
              <a:path h="346075">
                <a:moveTo>
                  <a:pt x="0" y="0"/>
                </a:moveTo>
                <a:lnTo>
                  <a:pt x="0" y="345948"/>
                </a:lnTo>
              </a:path>
            </a:pathLst>
          </a:custGeom>
          <a:ln w="9525">
            <a:solidFill>
              <a:srgbClr val="000000"/>
            </a:solidFill>
          </a:ln>
        </p:spPr>
        <p:txBody>
          <a:bodyPr wrap="square" lIns="0" tIns="0" rIns="0" bIns="0" rtlCol="0"/>
          <a:lstStyle/>
          <a:p>
            <a:endParaRPr/>
          </a:p>
        </p:txBody>
      </p:sp>
      <p:sp>
        <p:nvSpPr>
          <p:cNvPr id="44" name="object 44"/>
          <p:cNvSpPr/>
          <p:nvPr/>
        </p:nvSpPr>
        <p:spPr>
          <a:xfrm>
            <a:off x="870065" y="2813104"/>
            <a:ext cx="153555" cy="76200"/>
          </a:xfrm>
          <a:custGeom>
            <a:avLst/>
            <a:gdLst/>
            <a:ahLst/>
            <a:cxnLst/>
            <a:rect l="l" t="t" r="r" b="b"/>
            <a:pathLst>
              <a:path w="168909" h="86360">
                <a:moveTo>
                  <a:pt x="0" y="0"/>
                </a:moveTo>
                <a:lnTo>
                  <a:pt x="168402" y="86106"/>
                </a:lnTo>
              </a:path>
            </a:pathLst>
          </a:custGeom>
          <a:ln w="9525">
            <a:solidFill>
              <a:srgbClr val="000000"/>
            </a:solidFill>
          </a:ln>
        </p:spPr>
        <p:txBody>
          <a:bodyPr wrap="square" lIns="0" tIns="0" rIns="0" bIns="0" rtlCol="0"/>
          <a:lstStyle/>
          <a:p>
            <a:endParaRPr/>
          </a:p>
        </p:txBody>
      </p:sp>
      <p:sp>
        <p:nvSpPr>
          <p:cNvPr id="45" name="object 45"/>
          <p:cNvSpPr/>
          <p:nvPr/>
        </p:nvSpPr>
        <p:spPr>
          <a:xfrm>
            <a:off x="870065" y="2889081"/>
            <a:ext cx="153555" cy="75640"/>
          </a:xfrm>
          <a:custGeom>
            <a:avLst/>
            <a:gdLst/>
            <a:ahLst/>
            <a:cxnLst/>
            <a:rect l="l" t="t" r="r" b="b"/>
            <a:pathLst>
              <a:path w="168909" h="85725">
                <a:moveTo>
                  <a:pt x="0" y="85344"/>
                </a:moveTo>
                <a:lnTo>
                  <a:pt x="168402" y="0"/>
                </a:lnTo>
              </a:path>
            </a:pathLst>
          </a:custGeom>
          <a:ln w="9525">
            <a:solidFill>
              <a:srgbClr val="000000"/>
            </a:solidFill>
          </a:ln>
        </p:spPr>
        <p:txBody>
          <a:bodyPr wrap="square" lIns="0" tIns="0" rIns="0" bIns="0" rtlCol="0"/>
          <a:lstStyle/>
          <a:p>
            <a:endParaRPr/>
          </a:p>
        </p:txBody>
      </p:sp>
      <p:sp>
        <p:nvSpPr>
          <p:cNvPr id="46" name="object 46"/>
          <p:cNvSpPr/>
          <p:nvPr/>
        </p:nvSpPr>
        <p:spPr>
          <a:xfrm>
            <a:off x="870065" y="2507857"/>
            <a:ext cx="458355" cy="228040"/>
          </a:xfrm>
          <a:custGeom>
            <a:avLst/>
            <a:gdLst/>
            <a:ahLst/>
            <a:cxnLst/>
            <a:rect l="l" t="t" r="r" b="b"/>
            <a:pathLst>
              <a:path w="504190" h="258444">
                <a:moveTo>
                  <a:pt x="0" y="0"/>
                </a:moveTo>
                <a:lnTo>
                  <a:pt x="503681" y="258318"/>
                </a:lnTo>
              </a:path>
            </a:pathLst>
          </a:custGeom>
          <a:ln w="9525">
            <a:solidFill>
              <a:srgbClr val="000000"/>
            </a:solidFill>
          </a:ln>
        </p:spPr>
        <p:txBody>
          <a:bodyPr wrap="square" lIns="0" tIns="0" rIns="0" bIns="0" rtlCol="0"/>
          <a:lstStyle/>
          <a:p>
            <a:endParaRPr/>
          </a:p>
        </p:txBody>
      </p:sp>
      <p:sp>
        <p:nvSpPr>
          <p:cNvPr id="47" name="object 47"/>
          <p:cNvSpPr/>
          <p:nvPr/>
        </p:nvSpPr>
        <p:spPr>
          <a:xfrm>
            <a:off x="1327957" y="2735784"/>
            <a:ext cx="0" cy="305921"/>
          </a:xfrm>
          <a:custGeom>
            <a:avLst/>
            <a:gdLst/>
            <a:ahLst/>
            <a:cxnLst/>
            <a:rect l="l" t="t" r="r" b="b"/>
            <a:pathLst>
              <a:path h="346710">
                <a:moveTo>
                  <a:pt x="0" y="0"/>
                </a:moveTo>
                <a:lnTo>
                  <a:pt x="0" y="346709"/>
                </a:lnTo>
              </a:path>
            </a:pathLst>
          </a:custGeom>
          <a:ln w="9525">
            <a:solidFill>
              <a:srgbClr val="000000"/>
            </a:solidFill>
          </a:ln>
        </p:spPr>
        <p:txBody>
          <a:bodyPr wrap="square" lIns="0" tIns="0" rIns="0" bIns="0" rtlCol="0"/>
          <a:lstStyle/>
          <a:p>
            <a:endParaRPr/>
          </a:p>
        </p:txBody>
      </p:sp>
      <p:sp>
        <p:nvSpPr>
          <p:cNvPr id="48" name="object 48"/>
          <p:cNvSpPr/>
          <p:nvPr/>
        </p:nvSpPr>
        <p:spPr>
          <a:xfrm>
            <a:off x="870065" y="3041706"/>
            <a:ext cx="458355" cy="228040"/>
          </a:xfrm>
          <a:custGeom>
            <a:avLst/>
            <a:gdLst/>
            <a:ahLst/>
            <a:cxnLst/>
            <a:rect l="l" t="t" r="r" b="b"/>
            <a:pathLst>
              <a:path w="504190" h="258445">
                <a:moveTo>
                  <a:pt x="0" y="258318"/>
                </a:moveTo>
                <a:lnTo>
                  <a:pt x="503681" y="0"/>
                </a:lnTo>
              </a:path>
            </a:pathLst>
          </a:custGeom>
          <a:ln w="9525">
            <a:solidFill>
              <a:srgbClr val="000000"/>
            </a:solidFill>
          </a:ln>
        </p:spPr>
        <p:txBody>
          <a:bodyPr wrap="square" lIns="0" tIns="0" rIns="0" bIns="0" rtlCol="0"/>
          <a:lstStyle/>
          <a:p>
            <a:endParaRPr/>
          </a:p>
        </p:txBody>
      </p:sp>
      <p:sp>
        <p:nvSpPr>
          <p:cNvPr id="49" name="object 49"/>
          <p:cNvSpPr txBox="1"/>
          <p:nvPr/>
        </p:nvSpPr>
        <p:spPr>
          <a:xfrm>
            <a:off x="1040014" y="2800106"/>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50" name="object 50"/>
          <p:cNvSpPr/>
          <p:nvPr/>
        </p:nvSpPr>
        <p:spPr>
          <a:xfrm>
            <a:off x="683722" y="3117009"/>
            <a:ext cx="0" cy="533960"/>
          </a:xfrm>
          <a:custGeom>
            <a:avLst/>
            <a:gdLst/>
            <a:ahLst/>
            <a:cxnLst/>
            <a:rect l="l" t="t" r="r" b="b"/>
            <a:pathLst>
              <a:path h="605154">
                <a:moveTo>
                  <a:pt x="0" y="605027"/>
                </a:moveTo>
                <a:lnTo>
                  <a:pt x="0" y="0"/>
                </a:lnTo>
              </a:path>
            </a:pathLst>
          </a:custGeom>
          <a:ln w="28575">
            <a:solidFill>
              <a:srgbClr val="000000"/>
            </a:solidFill>
          </a:ln>
        </p:spPr>
        <p:txBody>
          <a:bodyPr wrap="square" lIns="0" tIns="0" rIns="0" bIns="0" rtlCol="0"/>
          <a:lstStyle/>
          <a:p>
            <a:endParaRPr/>
          </a:p>
        </p:txBody>
      </p:sp>
      <p:sp>
        <p:nvSpPr>
          <p:cNvPr id="51" name="object 51"/>
          <p:cNvSpPr/>
          <p:nvPr/>
        </p:nvSpPr>
        <p:spPr>
          <a:xfrm>
            <a:off x="683722" y="3079357"/>
            <a:ext cx="186458" cy="75640"/>
          </a:xfrm>
          <a:custGeom>
            <a:avLst/>
            <a:gdLst/>
            <a:ahLst/>
            <a:cxnLst/>
            <a:rect l="l" t="t" r="r" b="b"/>
            <a:pathLst>
              <a:path w="205105" h="85725">
                <a:moveTo>
                  <a:pt x="162306" y="57150"/>
                </a:moveTo>
                <a:lnTo>
                  <a:pt x="162306" y="28193"/>
                </a:lnTo>
                <a:lnTo>
                  <a:pt x="0" y="28193"/>
                </a:lnTo>
                <a:lnTo>
                  <a:pt x="0" y="57150"/>
                </a:lnTo>
                <a:lnTo>
                  <a:pt x="162306" y="57150"/>
                </a:lnTo>
                <a:close/>
              </a:path>
              <a:path w="205105" h="85725">
                <a:moveTo>
                  <a:pt x="204978" y="42672"/>
                </a:moveTo>
                <a:lnTo>
                  <a:pt x="147828" y="0"/>
                </a:lnTo>
                <a:lnTo>
                  <a:pt x="147828" y="28193"/>
                </a:lnTo>
                <a:lnTo>
                  <a:pt x="162306" y="28193"/>
                </a:lnTo>
                <a:lnTo>
                  <a:pt x="162306" y="74533"/>
                </a:lnTo>
                <a:lnTo>
                  <a:pt x="204978" y="42672"/>
                </a:lnTo>
                <a:close/>
              </a:path>
              <a:path w="205105" h="85725">
                <a:moveTo>
                  <a:pt x="162306" y="74533"/>
                </a:moveTo>
                <a:lnTo>
                  <a:pt x="162306" y="57150"/>
                </a:lnTo>
                <a:lnTo>
                  <a:pt x="147828" y="57150"/>
                </a:lnTo>
                <a:lnTo>
                  <a:pt x="147828" y="85343"/>
                </a:lnTo>
                <a:lnTo>
                  <a:pt x="162306" y="74533"/>
                </a:lnTo>
                <a:close/>
              </a:path>
            </a:pathLst>
          </a:custGeom>
          <a:solidFill>
            <a:srgbClr val="000000"/>
          </a:solidFill>
        </p:spPr>
        <p:txBody>
          <a:bodyPr wrap="square" lIns="0" tIns="0" rIns="0" bIns="0" rtlCol="0"/>
          <a:lstStyle/>
          <a:p>
            <a:endParaRPr/>
          </a:p>
        </p:txBody>
      </p:sp>
      <p:sp>
        <p:nvSpPr>
          <p:cNvPr id="52" name="object 52"/>
          <p:cNvSpPr/>
          <p:nvPr/>
        </p:nvSpPr>
        <p:spPr>
          <a:xfrm>
            <a:off x="417021" y="3311766"/>
            <a:ext cx="78509" cy="644452"/>
          </a:xfrm>
          <a:custGeom>
            <a:avLst/>
            <a:gdLst/>
            <a:ahLst/>
            <a:cxnLst/>
            <a:rect l="l" t="t" r="r" b="b"/>
            <a:pathLst>
              <a:path w="86359" h="605154">
                <a:moveTo>
                  <a:pt x="86106" y="547877"/>
                </a:moveTo>
                <a:lnTo>
                  <a:pt x="0" y="547877"/>
                </a:lnTo>
                <a:lnTo>
                  <a:pt x="28956" y="586658"/>
                </a:lnTo>
                <a:lnTo>
                  <a:pt x="28956" y="562355"/>
                </a:lnTo>
                <a:lnTo>
                  <a:pt x="57150" y="562355"/>
                </a:lnTo>
                <a:lnTo>
                  <a:pt x="57150" y="585977"/>
                </a:lnTo>
                <a:lnTo>
                  <a:pt x="86106" y="547877"/>
                </a:lnTo>
                <a:close/>
              </a:path>
              <a:path w="86359" h="605154">
                <a:moveTo>
                  <a:pt x="57150" y="547877"/>
                </a:moveTo>
                <a:lnTo>
                  <a:pt x="57149" y="0"/>
                </a:lnTo>
                <a:lnTo>
                  <a:pt x="28955" y="0"/>
                </a:lnTo>
                <a:lnTo>
                  <a:pt x="28956" y="547877"/>
                </a:lnTo>
                <a:lnTo>
                  <a:pt x="57150" y="547877"/>
                </a:lnTo>
                <a:close/>
              </a:path>
              <a:path w="86359" h="605154">
                <a:moveTo>
                  <a:pt x="57150" y="585977"/>
                </a:moveTo>
                <a:lnTo>
                  <a:pt x="57150" y="562355"/>
                </a:lnTo>
                <a:lnTo>
                  <a:pt x="28956" y="562355"/>
                </a:lnTo>
                <a:lnTo>
                  <a:pt x="28956" y="586658"/>
                </a:lnTo>
                <a:lnTo>
                  <a:pt x="42671" y="605027"/>
                </a:lnTo>
                <a:lnTo>
                  <a:pt x="57150" y="585977"/>
                </a:lnTo>
                <a:close/>
              </a:path>
            </a:pathLst>
          </a:custGeom>
          <a:solidFill>
            <a:srgbClr val="000000"/>
          </a:solidFill>
        </p:spPr>
        <p:txBody>
          <a:bodyPr wrap="square" lIns="0" tIns="0" rIns="0" bIns="0" rtlCol="0"/>
          <a:lstStyle/>
          <a:p>
            <a:endParaRPr/>
          </a:p>
        </p:txBody>
      </p:sp>
      <p:sp>
        <p:nvSpPr>
          <p:cNvPr id="53" name="object 53"/>
          <p:cNvSpPr/>
          <p:nvPr/>
        </p:nvSpPr>
        <p:spPr>
          <a:xfrm>
            <a:off x="6017721" y="4299005"/>
            <a:ext cx="230332" cy="76200"/>
          </a:xfrm>
          <a:custGeom>
            <a:avLst/>
            <a:gdLst/>
            <a:ahLst/>
            <a:cxnLst/>
            <a:rect l="l" t="t" r="r" b="b"/>
            <a:pathLst>
              <a:path w="253365" h="86360">
                <a:moveTo>
                  <a:pt x="209550" y="57150"/>
                </a:moveTo>
                <a:lnTo>
                  <a:pt x="209550" y="28955"/>
                </a:lnTo>
                <a:lnTo>
                  <a:pt x="0" y="28955"/>
                </a:lnTo>
                <a:lnTo>
                  <a:pt x="0" y="57150"/>
                </a:lnTo>
                <a:lnTo>
                  <a:pt x="209550" y="57150"/>
                </a:lnTo>
                <a:close/>
              </a:path>
              <a:path w="253365" h="86360">
                <a:moveTo>
                  <a:pt x="252983" y="43433"/>
                </a:moveTo>
                <a:lnTo>
                  <a:pt x="195833" y="0"/>
                </a:lnTo>
                <a:lnTo>
                  <a:pt x="195833" y="28955"/>
                </a:lnTo>
                <a:lnTo>
                  <a:pt x="209550" y="28955"/>
                </a:lnTo>
                <a:lnTo>
                  <a:pt x="209550" y="75864"/>
                </a:lnTo>
                <a:lnTo>
                  <a:pt x="252983" y="43433"/>
                </a:lnTo>
                <a:close/>
              </a:path>
              <a:path w="253365" h="86360">
                <a:moveTo>
                  <a:pt x="209550" y="75864"/>
                </a:moveTo>
                <a:lnTo>
                  <a:pt x="209550" y="57150"/>
                </a:lnTo>
                <a:lnTo>
                  <a:pt x="195833" y="57150"/>
                </a:lnTo>
                <a:lnTo>
                  <a:pt x="195833" y="86105"/>
                </a:lnTo>
                <a:lnTo>
                  <a:pt x="209550" y="75864"/>
                </a:lnTo>
                <a:close/>
              </a:path>
            </a:pathLst>
          </a:custGeom>
          <a:solidFill>
            <a:srgbClr val="000000"/>
          </a:solidFill>
        </p:spPr>
        <p:txBody>
          <a:bodyPr wrap="square" lIns="0" tIns="0" rIns="0" bIns="0" rtlCol="0"/>
          <a:lstStyle/>
          <a:p>
            <a:endParaRPr/>
          </a:p>
        </p:txBody>
      </p:sp>
      <p:sp>
        <p:nvSpPr>
          <p:cNvPr id="54" name="object 54"/>
          <p:cNvSpPr/>
          <p:nvPr/>
        </p:nvSpPr>
        <p:spPr>
          <a:xfrm>
            <a:off x="1826722" y="4184704"/>
            <a:ext cx="186458" cy="0"/>
          </a:xfrm>
          <a:custGeom>
            <a:avLst/>
            <a:gdLst/>
            <a:ahLst/>
            <a:cxnLst/>
            <a:rect l="l" t="t" r="r" b="b"/>
            <a:pathLst>
              <a:path w="205105">
                <a:moveTo>
                  <a:pt x="204978" y="0"/>
                </a:moveTo>
                <a:lnTo>
                  <a:pt x="0" y="0"/>
                </a:lnTo>
              </a:path>
            </a:pathLst>
          </a:custGeom>
          <a:ln w="28575">
            <a:solidFill>
              <a:srgbClr val="000000"/>
            </a:solidFill>
          </a:ln>
        </p:spPr>
        <p:txBody>
          <a:bodyPr wrap="square" lIns="0" tIns="0" rIns="0" bIns="0" rtlCol="0"/>
          <a:lstStyle/>
          <a:p>
            <a:endParaRPr/>
          </a:p>
        </p:txBody>
      </p:sp>
      <p:sp>
        <p:nvSpPr>
          <p:cNvPr id="55" name="object 55"/>
          <p:cNvSpPr/>
          <p:nvPr/>
        </p:nvSpPr>
        <p:spPr>
          <a:xfrm>
            <a:off x="1409699" y="2850756"/>
            <a:ext cx="77355" cy="76200"/>
          </a:xfrm>
          <a:custGeom>
            <a:avLst/>
            <a:gdLst/>
            <a:ahLst/>
            <a:cxnLst/>
            <a:rect l="l" t="t" r="r" b="b"/>
            <a:pathLst>
              <a:path w="85089" h="86360">
                <a:moveTo>
                  <a:pt x="84581" y="60959"/>
                </a:moveTo>
                <a:lnTo>
                  <a:pt x="84581" y="25145"/>
                </a:lnTo>
                <a:lnTo>
                  <a:pt x="59436" y="0"/>
                </a:lnTo>
                <a:lnTo>
                  <a:pt x="25146" y="0"/>
                </a:lnTo>
                <a:lnTo>
                  <a:pt x="0" y="25145"/>
                </a:lnTo>
                <a:lnTo>
                  <a:pt x="0" y="60959"/>
                </a:lnTo>
                <a:lnTo>
                  <a:pt x="25146" y="86105"/>
                </a:lnTo>
                <a:lnTo>
                  <a:pt x="59436" y="86105"/>
                </a:lnTo>
                <a:lnTo>
                  <a:pt x="84581" y="60959"/>
                </a:lnTo>
                <a:close/>
              </a:path>
            </a:pathLst>
          </a:custGeom>
          <a:solidFill>
            <a:srgbClr val="000000"/>
          </a:solidFill>
        </p:spPr>
        <p:txBody>
          <a:bodyPr wrap="square" lIns="0" tIns="0" rIns="0" bIns="0" rtlCol="0"/>
          <a:lstStyle/>
          <a:p>
            <a:endParaRPr/>
          </a:p>
        </p:txBody>
      </p:sp>
      <p:sp>
        <p:nvSpPr>
          <p:cNvPr id="56" name="object 56"/>
          <p:cNvSpPr/>
          <p:nvPr/>
        </p:nvSpPr>
        <p:spPr>
          <a:xfrm>
            <a:off x="1409699" y="2850756"/>
            <a:ext cx="77355" cy="76200"/>
          </a:xfrm>
          <a:custGeom>
            <a:avLst/>
            <a:gdLst/>
            <a:ahLst/>
            <a:cxnLst/>
            <a:rect l="l" t="t" r="r" b="b"/>
            <a:pathLst>
              <a:path w="85089" h="86360">
                <a:moveTo>
                  <a:pt x="25146" y="0"/>
                </a:moveTo>
                <a:lnTo>
                  <a:pt x="0" y="25145"/>
                </a:lnTo>
                <a:lnTo>
                  <a:pt x="0" y="60959"/>
                </a:lnTo>
                <a:lnTo>
                  <a:pt x="25146" y="86105"/>
                </a:lnTo>
                <a:lnTo>
                  <a:pt x="59436" y="86105"/>
                </a:lnTo>
                <a:lnTo>
                  <a:pt x="84581" y="60959"/>
                </a:lnTo>
                <a:lnTo>
                  <a:pt x="84581" y="25145"/>
                </a:lnTo>
                <a:lnTo>
                  <a:pt x="59436" y="0"/>
                </a:lnTo>
                <a:lnTo>
                  <a:pt x="25146" y="0"/>
                </a:lnTo>
                <a:close/>
              </a:path>
            </a:pathLst>
          </a:custGeom>
          <a:ln w="9525">
            <a:solidFill>
              <a:srgbClr val="000000"/>
            </a:solidFill>
          </a:ln>
        </p:spPr>
        <p:txBody>
          <a:bodyPr wrap="square" lIns="0" tIns="0" rIns="0" bIns="0" rtlCol="0"/>
          <a:lstStyle/>
          <a:p>
            <a:endParaRPr/>
          </a:p>
        </p:txBody>
      </p:sp>
      <p:sp>
        <p:nvSpPr>
          <p:cNvPr id="57" name="object 57"/>
          <p:cNvSpPr/>
          <p:nvPr/>
        </p:nvSpPr>
        <p:spPr>
          <a:xfrm>
            <a:off x="4265815" y="3765830"/>
            <a:ext cx="990023" cy="75640"/>
          </a:xfrm>
          <a:custGeom>
            <a:avLst/>
            <a:gdLst/>
            <a:ahLst/>
            <a:cxnLst/>
            <a:rect l="l" t="t" r="r" b="b"/>
            <a:pathLst>
              <a:path w="1089025" h="85725">
                <a:moveTo>
                  <a:pt x="1046226" y="57150"/>
                </a:moveTo>
                <a:lnTo>
                  <a:pt x="1046226" y="28194"/>
                </a:lnTo>
                <a:lnTo>
                  <a:pt x="0" y="28194"/>
                </a:lnTo>
                <a:lnTo>
                  <a:pt x="0" y="57150"/>
                </a:lnTo>
                <a:lnTo>
                  <a:pt x="1046226" y="57150"/>
                </a:lnTo>
                <a:close/>
              </a:path>
              <a:path w="1089025" h="85725">
                <a:moveTo>
                  <a:pt x="1088898" y="42672"/>
                </a:moveTo>
                <a:lnTo>
                  <a:pt x="1031748" y="0"/>
                </a:lnTo>
                <a:lnTo>
                  <a:pt x="1031748" y="28194"/>
                </a:lnTo>
                <a:lnTo>
                  <a:pt x="1046226" y="28194"/>
                </a:lnTo>
                <a:lnTo>
                  <a:pt x="1046226" y="74533"/>
                </a:lnTo>
                <a:lnTo>
                  <a:pt x="1088898" y="42672"/>
                </a:lnTo>
                <a:close/>
              </a:path>
              <a:path w="1089025" h="85725">
                <a:moveTo>
                  <a:pt x="1046226" y="74533"/>
                </a:moveTo>
                <a:lnTo>
                  <a:pt x="1046226" y="57150"/>
                </a:lnTo>
                <a:lnTo>
                  <a:pt x="1031748" y="57150"/>
                </a:lnTo>
                <a:lnTo>
                  <a:pt x="1031748" y="85344"/>
                </a:lnTo>
                <a:lnTo>
                  <a:pt x="1046226" y="74533"/>
                </a:lnTo>
                <a:close/>
              </a:path>
            </a:pathLst>
          </a:custGeom>
          <a:solidFill>
            <a:srgbClr val="000000"/>
          </a:solidFill>
        </p:spPr>
        <p:txBody>
          <a:bodyPr wrap="square" lIns="0" tIns="0" rIns="0" bIns="0" rtlCol="0"/>
          <a:lstStyle/>
          <a:p>
            <a:endParaRPr/>
          </a:p>
        </p:txBody>
      </p:sp>
      <p:sp>
        <p:nvSpPr>
          <p:cNvPr id="58" name="object 58"/>
          <p:cNvSpPr/>
          <p:nvPr/>
        </p:nvSpPr>
        <p:spPr>
          <a:xfrm>
            <a:off x="4907973" y="4793858"/>
            <a:ext cx="0" cy="152960"/>
          </a:xfrm>
          <a:custGeom>
            <a:avLst/>
            <a:gdLst/>
            <a:ahLst/>
            <a:cxnLst/>
            <a:rect l="l" t="t" r="r" b="b"/>
            <a:pathLst>
              <a:path h="173354">
                <a:moveTo>
                  <a:pt x="0" y="0"/>
                </a:moveTo>
                <a:lnTo>
                  <a:pt x="0" y="172974"/>
                </a:lnTo>
              </a:path>
            </a:pathLst>
          </a:custGeom>
          <a:ln w="9525">
            <a:solidFill>
              <a:srgbClr val="000000"/>
            </a:solidFill>
          </a:ln>
        </p:spPr>
        <p:txBody>
          <a:bodyPr wrap="square" lIns="0" tIns="0" rIns="0" bIns="0" rtlCol="0"/>
          <a:lstStyle/>
          <a:p>
            <a:endParaRPr/>
          </a:p>
        </p:txBody>
      </p:sp>
      <p:sp>
        <p:nvSpPr>
          <p:cNvPr id="59" name="object 59"/>
          <p:cNvSpPr txBox="1"/>
          <p:nvPr/>
        </p:nvSpPr>
        <p:spPr>
          <a:xfrm>
            <a:off x="4728094" y="4988615"/>
            <a:ext cx="461241" cy="158003"/>
          </a:xfrm>
          <a:prstGeom prst="rect">
            <a:avLst/>
          </a:prstGeom>
        </p:spPr>
        <p:txBody>
          <a:bodyPr vert="horz" wrap="square" lIns="0" tIns="0" rIns="0" bIns="0" rtlCol="0">
            <a:spAutoFit/>
          </a:bodyPr>
          <a:lstStyle/>
          <a:p>
            <a:pPr marL="11397"/>
            <a:r>
              <a:rPr sz="1000" spc="-4" dirty="0">
                <a:latin typeface="Arial"/>
                <a:cs typeface="Arial"/>
              </a:rPr>
              <a:t>A</a:t>
            </a:r>
            <a:r>
              <a:rPr sz="1000" dirty="0">
                <a:latin typeface="Arial"/>
                <a:cs typeface="Arial"/>
              </a:rPr>
              <a:t>L</a:t>
            </a:r>
            <a:r>
              <a:rPr sz="1000" spc="-4" dirty="0">
                <a:latin typeface="Arial"/>
                <a:cs typeface="Arial"/>
              </a:rPr>
              <a:t>USrc</a:t>
            </a:r>
            <a:endParaRPr sz="1000">
              <a:latin typeface="Arial"/>
              <a:cs typeface="Arial"/>
            </a:endParaRPr>
          </a:p>
        </p:txBody>
      </p:sp>
      <p:sp>
        <p:nvSpPr>
          <p:cNvPr id="60" name="object 60"/>
          <p:cNvSpPr/>
          <p:nvPr/>
        </p:nvSpPr>
        <p:spPr>
          <a:xfrm>
            <a:off x="5255722" y="3574882"/>
            <a:ext cx="0" cy="457199"/>
          </a:xfrm>
          <a:custGeom>
            <a:avLst/>
            <a:gdLst/>
            <a:ahLst/>
            <a:cxnLst/>
            <a:rect l="l" t="t" r="r" b="b"/>
            <a:pathLst>
              <a:path h="518160">
                <a:moveTo>
                  <a:pt x="0" y="0"/>
                </a:moveTo>
                <a:lnTo>
                  <a:pt x="0" y="518159"/>
                </a:lnTo>
              </a:path>
            </a:pathLst>
          </a:custGeom>
          <a:ln w="9525">
            <a:solidFill>
              <a:srgbClr val="000000"/>
            </a:solidFill>
          </a:ln>
        </p:spPr>
        <p:txBody>
          <a:bodyPr wrap="square" lIns="0" tIns="0" rIns="0" bIns="0" rtlCol="0"/>
          <a:lstStyle/>
          <a:p>
            <a:endParaRPr/>
          </a:p>
        </p:txBody>
      </p:sp>
      <p:sp>
        <p:nvSpPr>
          <p:cNvPr id="61" name="object 61"/>
          <p:cNvSpPr/>
          <p:nvPr/>
        </p:nvSpPr>
        <p:spPr>
          <a:xfrm>
            <a:off x="5255722" y="4337330"/>
            <a:ext cx="0" cy="456640"/>
          </a:xfrm>
          <a:custGeom>
            <a:avLst/>
            <a:gdLst/>
            <a:ahLst/>
            <a:cxnLst/>
            <a:rect l="l" t="t" r="r" b="b"/>
            <a:pathLst>
              <a:path h="517525">
                <a:moveTo>
                  <a:pt x="0" y="0"/>
                </a:moveTo>
                <a:lnTo>
                  <a:pt x="0" y="517398"/>
                </a:lnTo>
              </a:path>
            </a:pathLst>
          </a:custGeom>
          <a:ln w="9525">
            <a:solidFill>
              <a:srgbClr val="000000"/>
            </a:solidFill>
          </a:ln>
        </p:spPr>
        <p:txBody>
          <a:bodyPr wrap="square" lIns="0" tIns="0" rIns="0" bIns="0" rtlCol="0"/>
          <a:lstStyle/>
          <a:p>
            <a:endParaRPr/>
          </a:p>
        </p:txBody>
      </p:sp>
      <p:sp>
        <p:nvSpPr>
          <p:cNvPr id="62" name="object 62"/>
          <p:cNvSpPr/>
          <p:nvPr/>
        </p:nvSpPr>
        <p:spPr>
          <a:xfrm>
            <a:off x="5255722" y="4032081"/>
            <a:ext cx="228600" cy="152960"/>
          </a:xfrm>
          <a:custGeom>
            <a:avLst/>
            <a:gdLst/>
            <a:ahLst/>
            <a:cxnLst/>
            <a:rect l="l" t="t" r="r" b="b"/>
            <a:pathLst>
              <a:path w="251460" h="173354">
                <a:moveTo>
                  <a:pt x="0" y="0"/>
                </a:moveTo>
                <a:lnTo>
                  <a:pt x="251459" y="172973"/>
                </a:lnTo>
              </a:path>
            </a:pathLst>
          </a:custGeom>
          <a:ln w="9525">
            <a:solidFill>
              <a:srgbClr val="000000"/>
            </a:solidFill>
          </a:ln>
        </p:spPr>
        <p:txBody>
          <a:bodyPr wrap="square" lIns="0" tIns="0" rIns="0" bIns="0" rtlCol="0"/>
          <a:lstStyle/>
          <a:p>
            <a:endParaRPr/>
          </a:p>
        </p:txBody>
      </p:sp>
      <p:sp>
        <p:nvSpPr>
          <p:cNvPr id="63" name="object 63"/>
          <p:cNvSpPr/>
          <p:nvPr/>
        </p:nvSpPr>
        <p:spPr>
          <a:xfrm>
            <a:off x="5255722" y="4184705"/>
            <a:ext cx="228600" cy="152960"/>
          </a:xfrm>
          <a:custGeom>
            <a:avLst/>
            <a:gdLst/>
            <a:ahLst/>
            <a:cxnLst/>
            <a:rect l="l" t="t" r="r" b="b"/>
            <a:pathLst>
              <a:path w="251460" h="173354">
                <a:moveTo>
                  <a:pt x="0" y="172974"/>
                </a:moveTo>
                <a:lnTo>
                  <a:pt x="251459" y="0"/>
                </a:lnTo>
              </a:path>
            </a:pathLst>
          </a:custGeom>
          <a:ln w="9525">
            <a:solidFill>
              <a:srgbClr val="000000"/>
            </a:solidFill>
          </a:ln>
        </p:spPr>
        <p:txBody>
          <a:bodyPr wrap="square" lIns="0" tIns="0" rIns="0" bIns="0" rtlCol="0"/>
          <a:lstStyle/>
          <a:p>
            <a:endParaRPr/>
          </a:p>
        </p:txBody>
      </p:sp>
      <p:sp>
        <p:nvSpPr>
          <p:cNvPr id="64" name="object 64"/>
          <p:cNvSpPr/>
          <p:nvPr/>
        </p:nvSpPr>
        <p:spPr>
          <a:xfrm>
            <a:off x="5255722" y="3574881"/>
            <a:ext cx="762000" cy="381559"/>
          </a:xfrm>
          <a:custGeom>
            <a:avLst/>
            <a:gdLst/>
            <a:ahLst/>
            <a:cxnLst/>
            <a:rect l="l" t="t" r="r" b="b"/>
            <a:pathLst>
              <a:path w="838200" h="432435">
                <a:moveTo>
                  <a:pt x="0" y="0"/>
                </a:moveTo>
                <a:lnTo>
                  <a:pt x="838200" y="432053"/>
                </a:lnTo>
              </a:path>
            </a:pathLst>
          </a:custGeom>
          <a:ln w="9525">
            <a:solidFill>
              <a:srgbClr val="000000"/>
            </a:solidFill>
          </a:ln>
        </p:spPr>
        <p:txBody>
          <a:bodyPr wrap="square" lIns="0" tIns="0" rIns="0" bIns="0" rtlCol="0"/>
          <a:lstStyle/>
          <a:p>
            <a:endParaRPr/>
          </a:p>
        </p:txBody>
      </p:sp>
      <p:sp>
        <p:nvSpPr>
          <p:cNvPr id="65" name="object 65"/>
          <p:cNvSpPr/>
          <p:nvPr/>
        </p:nvSpPr>
        <p:spPr>
          <a:xfrm>
            <a:off x="6017721" y="3956105"/>
            <a:ext cx="0" cy="456640"/>
          </a:xfrm>
          <a:custGeom>
            <a:avLst/>
            <a:gdLst/>
            <a:ahLst/>
            <a:cxnLst/>
            <a:rect l="l" t="t" r="r" b="b"/>
            <a:pathLst>
              <a:path h="517525">
                <a:moveTo>
                  <a:pt x="0" y="0"/>
                </a:moveTo>
                <a:lnTo>
                  <a:pt x="0" y="517398"/>
                </a:lnTo>
              </a:path>
            </a:pathLst>
          </a:custGeom>
          <a:ln w="9525">
            <a:solidFill>
              <a:srgbClr val="000000"/>
            </a:solidFill>
          </a:ln>
        </p:spPr>
        <p:txBody>
          <a:bodyPr wrap="square" lIns="0" tIns="0" rIns="0" bIns="0" rtlCol="0"/>
          <a:lstStyle/>
          <a:p>
            <a:endParaRPr/>
          </a:p>
        </p:txBody>
      </p:sp>
      <p:sp>
        <p:nvSpPr>
          <p:cNvPr id="66" name="object 66"/>
          <p:cNvSpPr/>
          <p:nvPr/>
        </p:nvSpPr>
        <p:spPr>
          <a:xfrm>
            <a:off x="5255722" y="4412632"/>
            <a:ext cx="762000" cy="381559"/>
          </a:xfrm>
          <a:custGeom>
            <a:avLst/>
            <a:gdLst/>
            <a:ahLst/>
            <a:cxnLst/>
            <a:rect l="l" t="t" r="r" b="b"/>
            <a:pathLst>
              <a:path w="838200" h="432435">
                <a:moveTo>
                  <a:pt x="0" y="432054"/>
                </a:moveTo>
                <a:lnTo>
                  <a:pt x="838200" y="0"/>
                </a:lnTo>
              </a:path>
            </a:pathLst>
          </a:custGeom>
          <a:ln w="9525">
            <a:solidFill>
              <a:srgbClr val="000000"/>
            </a:solidFill>
          </a:ln>
        </p:spPr>
        <p:txBody>
          <a:bodyPr wrap="square" lIns="0" tIns="0" rIns="0" bIns="0" rtlCol="0"/>
          <a:lstStyle/>
          <a:p>
            <a:endParaRPr/>
          </a:p>
        </p:txBody>
      </p:sp>
      <p:sp>
        <p:nvSpPr>
          <p:cNvPr id="67" name="object 67"/>
          <p:cNvSpPr txBox="1"/>
          <p:nvPr/>
        </p:nvSpPr>
        <p:spPr>
          <a:xfrm>
            <a:off x="5413316" y="3998172"/>
            <a:ext cx="610755" cy="390107"/>
          </a:xfrm>
          <a:prstGeom prst="rect">
            <a:avLst/>
          </a:prstGeom>
        </p:spPr>
        <p:txBody>
          <a:bodyPr vert="horz" wrap="square" lIns="0" tIns="0" rIns="0" bIns="0" rtlCol="0">
            <a:spAutoFit/>
          </a:bodyPr>
          <a:lstStyle/>
          <a:p>
            <a:pPr marL="11397"/>
            <a:r>
              <a:rPr sz="1500" b="1" baseline="35353" dirty="0">
                <a:latin typeface="Arial"/>
                <a:cs typeface="Arial"/>
              </a:rPr>
              <a:t>ALU</a:t>
            </a:r>
            <a:r>
              <a:rPr sz="1500" b="1" spc="-39" baseline="35353" dirty="0">
                <a:latin typeface="Arial"/>
                <a:cs typeface="Arial"/>
              </a:rPr>
              <a:t> </a:t>
            </a:r>
            <a:r>
              <a:rPr sz="1000" spc="-4" dirty="0">
                <a:latin typeface="Arial"/>
                <a:cs typeface="Arial"/>
              </a:rPr>
              <a:t>Zero</a:t>
            </a:r>
            <a:endParaRPr sz="1000">
              <a:latin typeface="Arial"/>
              <a:cs typeface="Arial"/>
            </a:endParaRPr>
          </a:p>
          <a:p>
            <a:pPr marL="234778">
              <a:spcBef>
                <a:spcPts val="642"/>
              </a:spcBef>
            </a:pPr>
            <a:r>
              <a:rPr sz="1000" spc="-4" dirty="0">
                <a:latin typeface="Arial"/>
                <a:cs typeface="Arial"/>
              </a:rPr>
              <a:t>Result</a:t>
            </a:r>
            <a:endParaRPr sz="1000">
              <a:latin typeface="Arial"/>
              <a:cs typeface="Arial"/>
            </a:endParaRPr>
          </a:p>
        </p:txBody>
      </p:sp>
      <p:sp>
        <p:nvSpPr>
          <p:cNvPr id="68" name="object 68"/>
          <p:cNvSpPr/>
          <p:nvPr/>
        </p:nvSpPr>
        <p:spPr>
          <a:xfrm>
            <a:off x="5713615" y="4565258"/>
            <a:ext cx="0" cy="152960"/>
          </a:xfrm>
          <a:custGeom>
            <a:avLst/>
            <a:gdLst/>
            <a:ahLst/>
            <a:cxnLst/>
            <a:rect l="l" t="t" r="r" b="b"/>
            <a:pathLst>
              <a:path h="173354">
                <a:moveTo>
                  <a:pt x="0" y="0"/>
                </a:moveTo>
                <a:lnTo>
                  <a:pt x="0" y="172974"/>
                </a:lnTo>
              </a:path>
            </a:pathLst>
          </a:custGeom>
          <a:ln w="9525">
            <a:solidFill>
              <a:srgbClr val="000000"/>
            </a:solidFill>
          </a:ln>
        </p:spPr>
        <p:txBody>
          <a:bodyPr wrap="square" lIns="0" tIns="0" rIns="0" bIns="0" rtlCol="0"/>
          <a:lstStyle/>
          <a:p>
            <a:endParaRPr/>
          </a:p>
        </p:txBody>
      </p:sp>
      <p:sp>
        <p:nvSpPr>
          <p:cNvPr id="69" name="object 69"/>
          <p:cNvSpPr txBox="1"/>
          <p:nvPr/>
        </p:nvSpPr>
        <p:spPr>
          <a:xfrm>
            <a:off x="5490093" y="4760014"/>
            <a:ext cx="439304" cy="158003"/>
          </a:xfrm>
          <a:prstGeom prst="rect">
            <a:avLst/>
          </a:prstGeom>
        </p:spPr>
        <p:txBody>
          <a:bodyPr vert="horz" wrap="square" lIns="0" tIns="0" rIns="0" bIns="0" rtlCol="0">
            <a:spAutoFit/>
          </a:bodyPr>
          <a:lstStyle/>
          <a:p>
            <a:pPr marL="11397"/>
            <a:r>
              <a:rPr sz="1000" spc="-9" dirty="0">
                <a:latin typeface="Arial"/>
                <a:cs typeface="Arial"/>
              </a:rPr>
              <a:t>A</a:t>
            </a:r>
            <a:r>
              <a:rPr sz="1000" dirty="0">
                <a:latin typeface="Arial"/>
                <a:cs typeface="Arial"/>
              </a:rPr>
              <a:t>L</a:t>
            </a:r>
            <a:r>
              <a:rPr sz="1000" spc="-9" dirty="0">
                <a:latin typeface="Arial"/>
                <a:cs typeface="Arial"/>
              </a:rPr>
              <a:t>UOp</a:t>
            </a:r>
            <a:endParaRPr sz="1000">
              <a:latin typeface="Arial"/>
              <a:cs typeface="Arial"/>
            </a:endParaRPr>
          </a:p>
        </p:txBody>
      </p:sp>
      <p:sp>
        <p:nvSpPr>
          <p:cNvPr id="70" name="object 70"/>
          <p:cNvSpPr/>
          <p:nvPr/>
        </p:nvSpPr>
        <p:spPr>
          <a:xfrm>
            <a:off x="1979814" y="5936857"/>
            <a:ext cx="0" cy="228040"/>
          </a:xfrm>
          <a:custGeom>
            <a:avLst/>
            <a:gdLst/>
            <a:ahLst/>
            <a:cxnLst/>
            <a:rect l="l" t="t" r="r" b="b"/>
            <a:pathLst>
              <a:path h="258445">
                <a:moveTo>
                  <a:pt x="0" y="0"/>
                </a:moveTo>
                <a:lnTo>
                  <a:pt x="0" y="258318"/>
                </a:lnTo>
              </a:path>
            </a:pathLst>
          </a:custGeom>
          <a:ln w="9525">
            <a:solidFill>
              <a:srgbClr val="000000"/>
            </a:solidFill>
          </a:ln>
        </p:spPr>
        <p:txBody>
          <a:bodyPr wrap="square" lIns="0" tIns="0" rIns="0" bIns="0" rtlCol="0"/>
          <a:lstStyle/>
          <a:p>
            <a:endParaRPr/>
          </a:p>
        </p:txBody>
      </p:sp>
      <p:sp>
        <p:nvSpPr>
          <p:cNvPr id="71" name="object 71"/>
          <p:cNvSpPr/>
          <p:nvPr/>
        </p:nvSpPr>
        <p:spPr>
          <a:xfrm>
            <a:off x="1975658" y="5522015"/>
            <a:ext cx="1332345" cy="67235"/>
          </a:xfrm>
          <a:custGeom>
            <a:avLst/>
            <a:gdLst/>
            <a:ahLst/>
            <a:cxnLst/>
            <a:rect l="l" t="t" r="r" b="b"/>
            <a:pathLst>
              <a:path w="1465579" h="76200">
                <a:moveTo>
                  <a:pt x="1406651" y="38100"/>
                </a:moveTo>
                <a:lnTo>
                  <a:pt x="1405127" y="35051"/>
                </a:lnTo>
                <a:lnTo>
                  <a:pt x="1402079" y="33527"/>
                </a:lnTo>
                <a:lnTo>
                  <a:pt x="4571" y="33527"/>
                </a:lnTo>
                <a:lnTo>
                  <a:pt x="1524" y="35051"/>
                </a:lnTo>
                <a:lnTo>
                  <a:pt x="0" y="38100"/>
                </a:lnTo>
                <a:lnTo>
                  <a:pt x="1524" y="41910"/>
                </a:lnTo>
                <a:lnTo>
                  <a:pt x="4571" y="42672"/>
                </a:lnTo>
                <a:lnTo>
                  <a:pt x="1402079" y="42672"/>
                </a:lnTo>
                <a:lnTo>
                  <a:pt x="1405127" y="41910"/>
                </a:lnTo>
                <a:lnTo>
                  <a:pt x="1406651" y="38100"/>
                </a:lnTo>
                <a:close/>
              </a:path>
              <a:path w="1465579" h="76200">
                <a:moveTo>
                  <a:pt x="1465325" y="38100"/>
                </a:moveTo>
                <a:lnTo>
                  <a:pt x="1389125" y="0"/>
                </a:lnTo>
                <a:lnTo>
                  <a:pt x="1389125" y="33527"/>
                </a:lnTo>
                <a:lnTo>
                  <a:pt x="1402079" y="33527"/>
                </a:lnTo>
                <a:lnTo>
                  <a:pt x="1405127" y="35051"/>
                </a:lnTo>
                <a:lnTo>
                  <a:pt x="1406651" y="38100"/>
                </a:lnTo>
                <a:lnTo>
                  <a:pt x="1406652" y="67437"/>
                </a:lnTo>
                <a:lnTo>
                  <a:pt x="1465325" y="38100"/>
                </a:lnTo>
                <a:close/>
              </a:path>
              <a:path w="1465579" h="76200">
                <a:moveTo>
                  <a:pt x="1406652" y="67437"/>
                </a:moveTo>
                <a:lnTo>
                  <a:pt x="1406651" y="38100"/>
                </a:lnTo>
                <a:lnTo>
                  <a:pt x="1405127" y="41910"/>
                </a:lnTo>
                <a:lnTo>
                  <a:pt x="1402079" y="42672"/>
                </a:lnTo>
                <a:lnTo>
                  <a:pt x="1389125" y="42672"/>
                </a:lnTo>
                <a:lnTo>
                  <a:pt x="1389126" y="76200"/>
                </a:lnTo>
                <a:lnTo>
                  <a:pt x="1406652" y="67437"/>
                </a:lnTo>
                <a:close/>
              </a:path>
            </a:pathLst>
          </a:custGeom>
          <a:solidFill>
            <a:srgbClr val="000000"/>
          </a:solidFill>
        </p:spPr>
        <p:txBody>
          <a:bodyPr wrap="square" lIns="0" tIns="0" rIns="0" bIns="0" rtlCol="0"/>
          <a:lstStyle/>
          <a:p>
            <a:endParaRPr/>
          </a:p>
        </p:txBody>
      </p:sp>
      <p:sp>
        <p:nvSpPr>
          <p:cNvPr id="72" name="object 72"/>
          <p:cNvSpPr txBox="1"/>
          <p:nvPr/>
        </p:nvSpPr>
        <p:spPr>
          <a:xfrm>
            <a:off x="2398453" y="5369167"/>
            <a:ext cx="696191" cy="158003"/>
          </a:xfrm>
          <a:prstGeom prst="rect">
            <a:avLst/>
          </a:prstGeom>
        </p:spPr>
        <p:txBody>
          <a:bodyPr vert="horz" wrap="square" lIns="0" tIns="0" rIns="0" bIns="0" rtlCol="0">
            <a:spAutoFit/>
          </a:bodyPr>
          <a:lstStyle/>
          <a:p>
            <a:pPr marL="11397"/>
            <a:r>
              <a:rPr sz="1000" spc="-4" dirty="0">
                <a:latin typeface="Arial"/>
                <a:cs typeface="Arial"/>
              </a:rPr>
              <a:t>Instr [15 -</a:t>
            </a:r>
            <a:r>
              <a:rPr sz="1000" spc="-94" dirty="0">
                <a:latin typeface="Arial"/>
                <a:cs typeface="Arial"/>
              </a:rPr>
              <a:t> </a:t>
            </a:r>
            <a:r>
              <a:rPr sz="1000" spc="-4" dirty="0">
                <a:latin typeface="Arial"/>
                <a:cs typeface="Arial"/>
              </a:rPr>
              <a:t>0]</a:t>
            </a:r>
            <a:endParaRPr sz="1000" dirty="0">
              <a:latin typeface="Arial"/>
              <a:cs typeface="Arial"/>
            </a:endParaRPr>
          </a:p>
        </p:txBody>
      </p:sp>
      <p:sp>
        <p:nvSpPr>
          <p:cNvPr id="73" name="object 73"/>
          <p:cNvSpPr/>
          <p:nvPr/>
        </p:nvSpPr>
        <p:spPr>
          <a:xfrm>
            <a:off x="1975657" y="3769864"/>
            <a:ext cx="536864" cy="67235"/>
          </a:xfrm>
          <a:custGeom>
            <a:avLst/>
            <a:gdLst/>
            <a:ahLst/>
            <a:cxnLst/>
            <a:rect l="l" t="t" r="r" b="b"/>
            <a:pathLst>
              <a:path w="590550" h="76200">
                <a:moveTo>
                  <a:pt x="531876" y="38100"/>
                </a:moveTo>
                <a:lnTo>
                  <a:pt x="530351" y="35051"/>
                </a:lnTo>
                <a:lnTo>
                  <a:pt x="527303" y="33527"/>
                </a:lnTo>
                <a:lnTo>
                  <a:pt x="4571" y="33527"/>
                </a:lnTo>
                <a:lnTo>
                  <a:pt x="1524" y="35051"/>
                </a:lnTo>
                <a:lnTo>
                  <a:pt x="0" y="38100"/>
                </a:lnTo>
                <a:lnTo>
                  <a:pt x="1524" y="41148"/>
                </a:lnTo>
                <a:lnTo>
                  <a:pt x="4571" y="42672"/>
                </a:lnTo>
                <a:lnTo>
                  <a:pt x="527303" y="42672"/>
                </a:lnTo>
                <a:lnTo>
                  <a:pt x="530351" y="41148"/>
                </a:lnTo>
                <a:lnTo>
                  <a:pt x="531876" y="38100"/>
                </a:lnTo>
                <a:close/>
              </a:path>
              <a:path w="590550" h="76200">
                <a:moveTo>
                  <a:pt x="590550" y="38100"/>
                </a:moveTo>
                <a:lnTo>
                  <a:pt x="514350" y="0"/>
                </a:lnTo>
                <a:lnTo>
                  <a:pt x="514350" y="33527"/>
                </a:lnTo>
                <a:lnTo>
                  <a:pt x="527303" y="33527"/>
                </a:lnTo>
                <a:lnTo>
                  <a:pt x="530351" y="35051"/>
                </a:lnTo>
                <a:lnTo>
                  <a:pt x="531876" y="38100"/>
                </a:lnTo>
                <a:lnTo>
                  <a:pt x="531876" y="67437"/>
                </a:lnTo>
                <a:lnTo>
                  <a:pt x="590550" y="38100"/>
                </a:lnTo>
                <a:close/>
              </a:path>
              <a:path w="590550" h="76200">
                <a:moveTo>
                  <a:pt x="531876" y="67437"/>
                </a:moveTo>
                <a:lnTo>
                  <a:pt x="531876" y="38100"/>
                </a:lnTo>
                <a:lnTo>
                  <a:pt x="530351" y="41148"/>
                </a:lnTo>
                <a:lnTo>
                  <a:pt x="527303" y="42672"/>
                </a:lnTo>
                <a:lnTo>
                  <a:pt x="514350" y="42672"/>
                </a:lnTo>
                <a:lnTo>
                  <a:pt x="514350" y="76200"/>
                </a:lnTo>
                <a:lnTo>
                  <a:pt x="531876" y="67437"/>
                </a:lnTo>
                <a:close/>
              </a:path>
            </a:pathLst>
          </a:custGeom>
          <a:solidFill>
            <a:srgbClr val="000000"/>
          </a:solidFill>
        </p:spPr>
        <p:txBody>
          <a:bodyPr wrap="square" lIns="0" tIns="0" rIns="0" bIns="0" rtlCol="0"/>
          <a:lstStyle/>
          <a:p>
            <a:endParaRPr/>
          </a:p>
        </p:txBody>
      </p:sp>
      <p:sp>
        <p:nvSpPr>
          <p:cNvPr id="74" name="object 74"/>
          <p:cNvSpPr/>
          <p:nvPr/>
        </p:nvSpPr>
        <p:spPr>
          <a:xfrm>
            <a:off x="1975657" y="4151087"/>
            <a:ext cx="536864" cy="67235"/>
          </a:xfrm>
          <a:custGeom>
            <a:avLst/>
            <a:gdLst/>
            <a:ahLst/>
            <a:cxnLst/>
            <a:rect l="l" t="t" r="r" b="b"/>
            <a:pathLst>
              <a:path w="590550" h="76200">
                <a:moveTo>
                  <a:pt x="531876" y="38100"/>
                </a:moveTo>
                <a:lnTo>
                  <a:pt x="530351" y="34290"/>
                </a:lnTo>
                <a:lnTo>
                  <a:pt x="527303" y="32766"/>
                </a:lnTo>
                <a:lnTo>
                  <a:pt x="4571" y="32766"/>
                </a:lnTo>
                <a:lnTo>
                  <a:pt x="1524" y="34290"/>
                </a:lnTo>
                <a:lnTo>
                  <a:pt x="0" y="38100"/>
                </a:lnTo>
                <a:lnTo>
                  <a:pt x="1524" y="41148"/>
                </a:lnTo>
                <a:lnTo>
                  <a:pt x="4571" y="42672"/>
                </a:lnTo>
                <a:lnTo>
                  <a:pt x="527303" y="42672"/>
                </a:lnTo>
                <a:lnTo>
                  <a:pt x="530351" y="41148"/>
                </a:lnTo>
                <a:lnTo>
                  <a:pt x="531876" y="38100"/>
                </a:lnTo>
                <a:close/>
              </a:path>
              <a:path w="590550" h="76200">
                <a:moveTo>
                  <a:pt x="590550" y="38100"/>
                </a:moveTo>
                <a:lnTo>
                  <a:pt x="514350" y="0"/>
                </a:lnTo>
                <a:lnTo>
                  <a:pt x="514350" y="32766"/>
                </a:lnTo>
                <a:lnTo>
                  <a:pt x="527303" y="32766"/>
                </a:lnTo>
                <a:lnTo>
                  <a:pt x="530351" y="34290"/>
                </a:lnTo>
                <a:lnTo>
                  <a:pt x="531876" y="38100"/>
                </a:lnTo>
                <a:lnTo>
                  <a:pt x="531876" y="67437"/>
                </a:lnTo>
                <a:lnTo>
                  <a:pt x="590550" y="38100"/>
                </a:lnTo>
                <a:close/>
              </a:path>
              <a:path w="590550" h="76200">
                <a:moveTo>
                  <a:pt x="531876" y="67437"/>
                </a:moveTo>
                <a:lnTo>
                  <a:pt x="531876" y="38100"/>
                </a:lnTo>
                <a:lnTo>
                  <a:pt x="530351" y="41148"/>
                </a:lnTo>
                <a:lnTo>
                  <a:pt x="527303" y="42672"/>
                </a:lnTo>
                <a:lnTo>
                  <a:pt x="514350" y="42672"/>
                </a:lnTo>
                <a:lnTo>
                  <a:pt x="514350" y="76200"/>
                </a:lnTo>
                <a:lnTo>
                  <a:pt x="531876" y="67437"/>
                </a:lnTo>
                <a:close/>
              </a:path>
            </a:pathLst>
          </a:custGeom>
          <a:solidFill>
            <a:srgbClr val="000000"/>
          </a:solidFill>
        </p:spPr>
        <p:txBody>
          <a:bodyPr wrap="square" lIns="0" tIns="0" rIns="0" bIns="0" rtlCol="0"/>
          <a:lstStyle/>
          <a:p>
            <a:endParaRPr/>
          </a:p>
        </p:txBody>
      </p:sp>
      <p:sp>
        <p:nvSpPr>
          <p:cNvPr id="75" name="object 75"/>
          <p:cNvSpPr/>
          <p:nvPr/>
        </p:nvSpPr>
        <p:spPr>
          <a:xfrm>
            <a:off x="1947950" y="4152432"/>
            <a:ext cx="64077" cy="64994"/>
          </a:xfrm>
          <a:custGeom>
            <a:avLst/>
            <a:gdLst/>
            <a:ahLst/>
            <a:cxnLst/>
            <a:rect l="l" t="t" r="r" b="b"/>
            <a:pathLst>
              <a:path w="70485" h="73660">
                <a:moveTo>
                  <a:pt x="70104" y="52577"/>
                </a:moveTo>
                <a:lnTo>
                  <a:pt x="70104" y="20574"/>
                </a:lnTo>
                <a:lnTo>
                  <a:pt x="49530" y="0"/>
                </a:lnTo>
                <a:lnTo>
                  <a:pt x="20574" y="0"/>
                </a:lnTo>
                <a:lnTo>
                  <a:pt x="0" y="20574"/>
                </a:lnTo>
                <a:lnTo>
                  <a:pt x="0" y="52577"/>
                </a:lnTo>
                <a:lnTo>
                  <a:pt x="20574" y="73151"/>
                </a:lnTo>
                <a:lnTo>
                  <a:pt x="49530" y="73151"/>
                </a:lnTo>
                <a:lnTo>
                  <a:pt x="70104" y="52577"/>
                </a:lnTo>
                <a:close/>
              </a:path>
            </a:pathLst>
          </a:custGeom>
          <a:solidFill>
            <a:srgbClr val="000000"/>
          </a:solidFill>
        </p:spPr>
        <p:txBody>
          <a:bodyPr wrap="square" lIns="0" tIns="0" rIns="0" bIns="0" rtlCol="0"/>
          <a:lstStyle/>
          <a:p>
            <a:endParaRPr/>
          </a:p>
        </p:txBody>
      </p:sp>
      <p:sp>
        <p:nvSpPr>
          <p:cNvPr id="76" name="object 76"/>
          <p:cNvSpPr/>
          <p:nvPr/>
        </p:nvSpPr>
        <p:spPr>
          <a:xfrm>
            <a:off x="1947950" y="4152432"/>
            <a:ext cx="64077" cy="64994"/>
          </a:xfrm>
          <a:custGeom>
            <a:avLst/>
            <a:gdLst/>
            <a:ahLst/>
            <a:cxnLst/>
            <a:rect l="l" t="t" r="r" b="b"/>
            <a:pathLst>
              <a:path w="70485" h="73660">
                <a:moveTo>
                  <a:pt x="20574" y="0"/>
                </a:moveTo>
                <a:lnTo>
                  <a:pt x="0" y="20574"/>
                </a:lnTo>
                <a:lnTo>
                  <a:pt x="0" y="52577"/>
                </a:lnTo>
                <a:lnTo>
                  <a:pt x="20574" y="73151"/>
                </a:lnTo>
                <a:lnTo>
                  <a:pt x="49530" y="73151"/>
                </a:lnTo>
                <a:lnTo>
                  <a:pt x="70104" y="52577"/>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77" name="object 77"/>
          <p:cNvSpPr/>
          <p:nvPr/>
        </p:nvSpPr>
        <p:spPr>
          <a:xfrm>
            <a:off x="5210002" y="5632954"/>
            <a:ext cx="0" cy="151279"/>
          </a:xfrm>
          <a:custGeom>
            <a:avLst/>
            <a:gdLst/>
            <a:ahLst/>
            <a:cxnLst/>
            <a:rect l="l" t="t" r="r" b="b"/>
            <a:pathLst>
              <a:path h="171450">
                <a:moveTo>
                  <a:pt x="0" y="0"/>
                </a:moveTo>
                <a:lnTo>
                  <a:pt x="0" y="171450"/>
                </a:lnTo>
              </a:path>
            </a:pathLst>
          </a:custGeom>
          <a:ln w="9525">
            <a:solidFill>
              <a:srgbClr val="000000"/>
            </a:solidFill>
          </a:ln>
        </p:spPr>
        <p:txBody>
          <a:bodyPr wrap="square" lIns="0" tIns="0" rIns="0" bIns="0" rtlCol="0"/>
          <a:lstStyle/>
          <a:p>
            <a:endParaRPr/>
          </a:p>
        </p:txBody>
      </p:sp>
      <p:sp>
        <p:nvSpPr>
          <p:cNvPr id="78" name="object 78"/>
          <p:cNvSpPr txBox="1"/>
          <p:nvPr/>
        </p:nvSpPr>
        <p:spPr>
          <a:xfrm>
            <a:off x="5032201" y="5445143"/>
            <a:ext cx="448541" cy="158003"/>
          </a:xfrm>
          <a:prstGeom prst="rect">
            <a:avLst/>
          </a:prstGeom>
        </p:spPr>
        <p:txBody>
          <a:bodyPr vert="horz" wrap="square" lIns="0" tIns="0" rIns="0" bIns="0" rtlCol="0">
            <a:spAutoFit/>
          </a:bodyPr>
          <a:lstStyle/>
          <a:p>
            <a:pPr marL="11397"/>
            <a:r>
              <a:rPr sz="1000" spc="-9" dirty="0">
                <a:latin typeface="Arial"/>
                <a:cs typeface="Arial"/>
              </a:rPr>
              <a:t>R</a:t>
            </a:r>
            <a:r>
              <a:rPr sz="1000" dirty="0">
                <a:latin typeface="Arial"/>
                <a:cs typeface="Arial"/>
              </a:rPr>
              <a:t>eg</a:t>
            </a:r>
            <a:r>
              <a:rPr sz="1000" spc="-9" dirty="0">
                <a:latin typeface="Arial"/>
                <a:cs typeface="Arial"/>
              </a:rPr>
              <a:t>D</a:t>
            </a:r>
            <a:r>
              <a:rPr sz="1000" dirty="0">
                <a:latin typeface="Arial"/>
                <a:cs typeface="Arial"/>
              </a:rPr>
              <a:t>st</a:t>
            </a:r>
            <a:endParaRPr sz="1000">
              <a:latin typeface="Arial"/>
              <a:cs typeface="Arial"/>
            </a:endParaRPr>
          </a:p>
        </p:txBody>
      </p:sp>
      <p:sp>
        <p:nvSpPr>
          <p:cNvPr id="79" name="object 79"/>
          <p:cNvSpPr txBox="1"/>
          <p:nvPr/>
        </p:nvSpPr>
        <p:spPr>
          <a:xfrm>
            <a:off x="2593109" y="3692318"/>
            <a:ext cx="551873" cy="1337417"/>
          </a:xfrm>
          <a:prstGeom prst="rect">
            <a:avLst/>
          </a:prstGeom>
        </p:spPr>
        <p:txBody>
          <a:bodyPr vert="horz" wrap="square" lIns="0" tIns="0" rIns="0" bIns="0" rtlCol="0">
            <a:spAutoFit/>
          </a:bodyPr>
          <a:lstStyle/>
          <a:p>
            <a:pPr marL="11397" marR="4559"/>
            <a:r>
              <a:rPr sz="1000" spc="-4" dirty="0">
                <a:latin typeface="Arial"/>
                <a:cs typeface="Arial"/>
              </a:rPr>
              <a:t>Read  register</a:t>
            </a:r>
            <a:r>
              <a:rPr sz="1000" spc="-72" dirty="0">
                <a:latin typeface="Arial"/>
                <a:cs typeface="Arial"/>
              </a:rPr>
              <a:t> </a:t>
            </a:r>
            <a:r>
              <a:rPr sz="1000" spc="-4" dirty="0">
                <a:latin typeface="Arial"/>
                <a:cs typeface="Arial"/>
              </a:rPr>
              <a:t>1</a:t>
            </a:r>
            <a:endParaRPr sz="1000">
              <a:latin typeface="Arial"/>
              <a:cs typeface="Arial"/>
            </a:endParaRPr>
          </a:p>
          <a:p>
            <a:pPr marL="11397" marR="4559">
              <a:spcBef>
                <a:spcPts val="678"/>
              </a:spcBef>
            </a:pPr>
            <a:r>
              <a:rPr sz="1000" spc="-4" dirty="0">
                <a:latin typeface="Arial"/>
                <a:cs typeface="Arial"/>
              </a:rPr>
              <a:t>Read  register</a:t>
            </a:r>
            <a:r>
              <a:rPr sz="1000" spc="-72" dirty="0">
                <a:latin typeface="Arial"/>
                <a:cs typeface="Arial"/>
              </a:rPr>
              <a:t> </a:t>
            </a:r>
            <a:r>
              <a:rPr sz="1000" spc="-4" dirty="0">
                <a:latin typeface="Arial"/>
                <a:cs typeface="Arial"/>
              </a:rPr>
              <a:t>2</a:t>
            </a:r>
            <a:endParaRPr sz="1000">
              <a:latin typeface="Arial"/>
              <a:cs typeface="Arial"/>
            </a:endParaRPr>
          </a:p>
          <a:p>
            <a:pPr marL="11397" marR="108271">
              <a:spcBef>
                <a:spcPts val="678"/>
              </a:spcBef>
            </a:pPr>
            <a:r>
              <a:rPr sz="1000" spc="-4" dirty="0">
                <a:latin typeface="Arial"/>
                <a:cs typeface="Arial"/>
              </a:rPr>
              <a:t>Write  regist</a:t>
            </a:r>
            <a:r>
              <a:rPr sz="1000" spc="-13" dirty="0">
                <a:latin typeface="Arial"/>
                <a:cs typeface="Arial"/>
              </a:rPr>
              <a:t>e</a:t>
            </a:r>
            <a:r>
              <a:rPr sz="1000" spc="-4" dirty="0">
                <a:latin typeface="Arial"/>
                <a:cs typeface="Arial"/>
              </a:rPr>
              <a:t>r</a:t>
            </a:r>
            <a:endParaRPr sz="1000">
              <a:latin typeface="Arial"/>
              <a:cs typeface="Arial"/>
            </a:endParaRPr>
          </a:p>
          <a:p>
            <a:pPr marL="11397">
              <a:spcBef>
                <a:spcPts val="673"/>
              </a:spcBef>
            </a:pPr>
            <a:r>
              <a:rPr sz="1000" spc="-4" dirty="0">
                <a:latin typeface="Arial"/>
                <a:cs typeface="Arial"/>
              </a:rPr>
              <a:t>Write</a:t>
            </a:r>
            <a:endParaRPr sz="1000">
              <a:latin typeface="Arial"/>
              <a:cs typeface="Arial"/>
            </a:endParaRPr>
          </a:p>
        </p:txBody>
      </p:sp>
      <p:sp>
        <p:nvSpPr>
          <p:cNvPr id="80" name="object 80"/>
          <p:cNvSpPr txBox="1"/>
          <p:nvPr/>
        </p:nvSpPr>
        <p:spPr>
          <a:xfrm>
            <a:off x="2593110" y="4984121"/>
            <a:ext cx="270741" cy="158003"/>
          </a:xfrm>
          <a:prstGeom prst="rect">
            <a:avLst/>
          </a:prstGeom>
        </p:spPr>
        <p:txBody>
          <a:bodyPr vert="horz" wrap="square" lIns="0" tIns="0" rIns="0" bIns="0" rtlCol="0">
            <a:spAutoFit/>
          </a:bodyPr>
          <a:lstStyle/>
          <a:p>
            <a:pPr marL="11397"/>
            <a:r>
              <a:rPr sz="1000" spc="-4" dirty="0">
                <a:latin typeface="Arial"/>
                <a:cs typeface="Arial"/>
              </a:rPr>
              <a:t>data</a:t>
            </a:r>
            <a:endParaRPr sz="1000">
              <a:latin typeface="Arial"/>
              <a:cs typeface="Arial"/>
            </a:endParaRPr>
          </a:p>
        </p:txBody>
      </p:sp>
      <p:sp>
        <p:nvSpPr>
          <p:cNvPr id="81" name="object 81"/>
          <p:cNvSpPr txBox="1"/>
          <p:nvPr/>
        </p:nvSpPr>
        <p:spPr>
          <a:xfrm>
            <a:off x="3429161" y="3692565"/>
            <a:ext cx="375804" cy="702500"/>
          </a:xfrm>
          <a:prstGeom prst="rect">
            <a:avLst/>
          </a:prstGeom>
        </p:spPr>
        <p:txBody>
          <a:bodyPr vert="horz" wrap="square" lIns="0" tIns="0" rIns="0" bIns="0" rtlCol="0">
            <a:spAutoFit/>
          </a:bodyPr>
          <a:lstStyle/>
          <a:p>
            <a:pPr marL="11397" marR="4559" indent="46158"/>
            <a:r>
              <a:rPr sz="1000" spc="-4" dirty="0">
                <a:latin typeface="Arial"/>
                <a:cs typeface="Arial"/>
              </a:rPr>
              <a:t>R</a:t>
            </a:r>
            <a:r>
              <a:rPr sz="1000" dirty="0">
                <a:latin typeface="Arial"/>
                <a:cs typeface="Arial"/>
              </a:rPr>
              <a:t>e</a:t>
            </a:r>
            <a:r>
              <a:rPr sz="1000" spc="-4" dirty="0">
                <a:latin typeface="Arial"/>
                <a:cs typeface="Arial"/>
              </a:rPr>
              <a:t>ad  data</a:t>
            </a:r>
            <a:r>
              <a:rPr sz="1000" spc="-81" dirty="0">
                <a:latin typeface="Arial"/>
                <a:cs typeface="Arial"/>
              </a:rPr>
              <a:t> </a:t>
            </a:r>
            <a:r>
              <a:rPr sz="1000" spc="-4" dirty="0">
                <a:latin typeface="Arial"/>
                <a:cs typeface="Arial"/>
              </a:rPr>
              <a:t>1</a:t>
            </a:r>
            <a:endParaRPr sz="1000">
              <a:latin typeface="Arial"/>
              <a:cs typeface="Arial"/>
            </a:endParaRPr>
          </a:p>
          <a:p>
            <a:pPr marL="11397" marR="4559" indent="46158">
              <a:spcBef>
                <a:spcPts val="678"/>
              </a:spcBef>
            </a:pPr>
            <a:r>
              <a:rPr sz="1000" spc="-4" dirty="0">
                <a:latin typeface="Arial"/>
                <a:cs typeface="Arial"/>
              </a:rPr>
              <a:t>R</a:t>
            </a:r>
            <a:r>
              <a:rPr sz="1000" dirty="0">
                <a:latin typeface="Arial"/>
                <a:cs typeface="Arial"/>
              </a:rPr>
              <a:t>e</a:t>
            </a:r>
            <a:r>
              <a:rPr sz="1000" spc="-4" dirty="0">
                <a:latin typeface="Arial"/>
                <a:cs typeface="Arial"/>
              </a:rPr>
              <a:t>ad  data</a:t>
            </a:r>
            <a:r>
              <a:rPr sz="1000" spc="-81" dirty="0">
                <a:latin typeface="Arial"/>
                <a:cs typeface="Arial"/>
              </a:rPr>
              <a:t> </a:t>
            </a:r>
            <a:r>
              <a:rPr sz="1000" spc="-4" dirty="0">
                <a:latin typeface="Arial"/>
                <a:cs typeface="Arial"/>
              </a:rPr>
              <a:t>2</a:t>
            </a:r>
            <a:endParaRPr sz="1000">
              <a:latin typeface="Arial"/>
              <a:cs typeface="Arial"/>
            </a:endParaRPr>
          </a:p>
        </p:txBody>
      </p:sp>
      <p:sp>
        <p:nvSpPr>
          <p:cNvPr id="82" name="object 82"/>
          <p:cNvSpPr txBox="1"/>
          <p:nvPr/>
        </p:nvSpPr>
        <p:spPr>
          <a:xfrm>
            <a:off x="3204014" y="4760306"/>
            <a:ext cx="602095"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83" name="object 83"/>
          <p:cNvSpPr/>
          <p:nvPr/>
        </p:nvSpPr>
        <p:spPr>
          <a:xfrm>
            <a:off x="2512521" y="3650858"/>
            <a:ext cx="1356591" cy="1524560"/>
          </a:xfrm>
          <a:custGeom>
            <a:avLst/>
            <a:gdLst/>
            <a:ahLst/>
            <a:cxnLst/>
            <a:rect l="l" t="t" r="r" b="b"/>
            <a:pathLst>
              <a:path w="1492250" h="1727835">
                <a:moveTo>
                  <a:pt x="0" y="0"/>
                </a:moveTo>
                <a:lnTo>
                  <a:pt x="0" y="1727453"/>
                </a:lnTo>
                <a:lnTo>
                  <a:pt x="1491995" y="1727453"/>
                </a:lnTo>
                <a:lnTo>
                  <a:pt x="1491995" y="0"/>
                </a:lnTo>
                <a:lnTo>
                  <a:pt x="0" y="0"/>
                </a:lnTo>
                <a:close/>
              </a:path>
            </a:pathLst>
          </a:custGeom>
          <a:ln w="9525">
            <a:solidFill>
              <a:srgbClr val="000000"/>
            </a:solidFill>
          </a:ln>
        </p:spPr>
        <p:txBody>
          <a:bodyPr wrap="square" lIns="0" tIns="0" rIns="0" bIns="0" rtlCol="0"/>
          <a:lstStyle/>
          <a:p>
            <a:endParaRPr/>
          </a:p>
        </p:txBody>
      </p:sp>
      <p:sp>
        <p:nvSpPr>
          <p:cNvPr id="84" name="object 84"/>
          <p:cNvSpPr/>
          <p:nvPr/>
        </p:nvSpPr>
        <p:spPr>
          <a:xfrm>
            <a:off x="3199707" y="3498233"/>
            <a:ext cx="0" cy="152960"/>
          </a:xfrm>
          <a:custGeom>
            <a:avLst/>
            <a:gdLst/>
            <a:ahLst/>
            <a:cxnLst/>
            <a:rect l="l" t="t" r="r" b="b"/>
            <a:pathLst>
              <a:path h="173354">
                <a:moveTo>
                  <a:pt x="0" y="0"/>
                </a:moveTo>
                <a:lnTo>
                  <a:pt x="0" y="172974"/>
                </a:lnTo>
              </a:path>
            </a:pathLst>
          </a:custGeom>
          <a:ln w="9525">
            <a:solidFill>
              <a:srgbClr val="000000"/>
            </a:solidFill>
          </a:ln>
        </p:spPr>
        <p:txBody>
          <a:bodyPr wrap="square" lIns="0" tIns="0" rIns="0" bIns="0" rtlCol="0"/>
          <a:lstStyle/>
          <a:p>
            <a:endParaRPr/>
          </a:p>
        </p:txBody>
      </p:sp>
      <p:sp>
        <p:nvSpPr>
          <p:cNvPr id="85" name="object 85"/>
          <p:cNvSpPr txBox="1"/>
          <p:nvPr/>
        </p:nvSpPr>
        <p:spPr>
          <a:xfrm>
            <a:off x="2974109" y="3311766"/>
            <a:ext cx="553027" cy="158003"/>
          </a:xfrm>
          <a:prstGeom prst="rect">
            <a:avLst/>
          </a:prstGeom>
        </p:spPr>
        <p:txBody>
          <a:bodyPr vert="horz" wrap="square" lIns="0" tIns="0" rIns="0" bIns="0" rtlCol="0">
            <a:spAutoFit/>
          </a:bodyPr>
          <a:lstStyle/>
          <a:p>
            <a:pPr marL="11397"/>
            <a:r>
              <a:rPr sz="1000" spc="-4" dirty="0">
                <a:latin typeface="Arial"/>
                <a:cs typeface="Arial"/>
              </a:rPr>
              <a:t>RegWrite</a:t>
            </a:r>
            <a:endParaRPr sz="1000">
              <a:latin typeface="Arial"/>
              <a:cs typeface="Arial"/>
            </a:endParaRPr>
          </a:p>
        </p:txBody>
      </p:sp>
      <p:sp>
        <p:nvSpPr>
          <p:cNvPr id="86" name="object 86"/>
          <p:cNvSpPr/>
          <p:nvPr/>
        </p:nvSpPr>
        <p:spPr>
          <a:xfrm>
            <a:off x="5027815" y="4452301"/>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87" name="object 87"/>
          <p:cNvSpPr/>
          <p:nvPr/>
        </p:nvSpPr>
        <p:spPr>
          <a:xfrm>
            <a:off x="8303721" y="5670604"/>
            <a:ext cx="230332" cy="76200"/>
          </a:xfrm>
          <a:custGeom>
            <a:avLst/>
            <a:gdLst/>
            <a:ahLst/>
            <a:cxnLst/>
            <a:rect l="l" t="t" r="r" b="b"/>
            <a:pathLst>
              <a:path w="253365" h="86360">
                <a:moveTo>
                  <a:pt x="209550" y="57150"/>
                </a:moveTo>
                <a:lnTo>
                  <a:pt x="209550" y="28955"/>
                </a:lnTo>
                <a:lnTo>
                  <a:pt x="0" y="28955"/>
                </a:lnTo>
                <a:lnTo>
                  <a:pt x="0" y="57150"/>
                </a:lnTo>
                <a:lnTo>
                  <a:pt x="209550" y="57150"/>
                </a:lnTo>
                <a:close/>
              </a:path>
              <a:path w="253365" h="86360">
                <a:moveTo>
                  <a:pt x="252983" y="42672"/>
                </a:moveTo>
                <a:lnTo>
                  <a:pt x="195833" y="0"/>
                </a:lnTo>
                <a:lnTo>
                  <a:pt x="195833" y="28955"/>
                </a:lnTo>
                <a:lnTo>
                  <a:pt x="209550" y="28955"/>
                </a:lnTo>
                <a:lnTo>
                  <a:pt x="209550" y="75681"/>
                </a:lnTo>
                <a:lnTo>
                  <a:pt x="252983" y="42672"/>
                </a:lnTo>
                <a:close/>
              </a:path>
              <a:path w="253365" h="86360">
                <a:moveTo>
                  <a:pt x="209550" y="75681"/>
                </a:moveTo>
                <a:lnTo>
                  <a:pt x="209550" y="57150"/>
                </a:lnTo>
                <a:lnTo>
                  <a:pt x="195833" y="57150"/>
                </a:lnTo>
                <a:lnTo>
                  <a:pt x="195833" y="86105"/>
                </a:lnTo>
                <a:lnTo>
                  <a:pt x="209550" y="75681"/>
                </a:lnTo>
                <a:close/>
              </a:path>
            </a:pathLst>
          </a:custGeom>
          <a:solidFill>
            <a:srgbClr val="000000"/>
          </a:solidFill>
        </p:spPr>
        <p:txBody>
          <a:bodyPr wrap="square" lIns="0" tIns="0" rIns="0" bIns="0" rtlCol="0"/>
          <a:lstStyle/>
          <a:p>
            <a:endParaRPr/>
          </a:p>
        </p:txBody>
      </p:sp>
      <p:sp>
        <p:nvSpPr>
          <p:cNvPr id="88" name="object 88"/>
          <p:cNvSpPr/>
          <p:nvPr/>
        </p:nvSpPr>
        <p:spPr>
          <a:xfrm>
            <a:off x="2284615" y="4946482"/>
            <a:ext cx="0" cy="1676960"/>
          </a:xfrm>
          <a:custGeom>
            <a:avLst/>
            <a:gdLst/>
            <a:ahLst/>
            <a:cxnLst/>
            <a:rect l="l" t="t" r="r" b="b"/>
            <a:pathLst>
              <a:path h="1900554">
                <a:moveTo>
                  <a:pt x="0" y="1900427"/>
                </a:moveTo>
                <a:lnTo>
                  <a:pt x="0" y="0"/>
                </a:lnTo>
              </a:path>
            </a:pathLst>
          </a:custGeom>
          <a:ln w="28575">
            <a:solidFill>
              <a:srgbClr val="000000"/>
            </a:solidFill>
          </a:ln>
        </p:spPr>
        <p:txBody>
          <a:bodyPr wrap="square" lIns="0" tIns="0" rIns="0" bIns="0" rtlCol="0"/>
          <a:lstStyle/>
          <a:p>
            <a:endParaRPr/>
          </a:p>
        </p:txBody>
      </p:sp>
      <p:sp>
        <p:nvSpPr>
          <p:cNvPr id="89" name="object 89"/>
          <p:cNvSpPr/>
          <p:nvPr/>
        </p:nvSpPr>
        <p:spPr>
          <a:xfrm>
            <a:off x="2284615" y="4908830"/>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90" name="object 90"/>
          <p:cNvSpPr/>
          <p:nvPr/>
        </p:nvSpPr>
        <p:spPr>
          <a:xfrm>
            <a:off x="3884815" y="3765830"/>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91" name="object 91"/>
          <p:cNvSpPr/>
          <p:nvPr/>
        </p:nvSpPr>
        <p:spPr>
          <a:xfrm>
            <a:off x="3884815" y="4222357"/>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92" name="object 92"/>
          <p:cNvSpPr/>
          <p:nvPr/>
        </p:nvSpPr>
        <p:spPr>
          <a:xfrm>
            <a:off x="3764973" y="5517981"/>
            <a:ext cx="348095" cy="75640"/>
          </a:xfrm>
          <a:custGeom>
            <a:avLst/>
            <a:gdLst/>
            <a:ahLst/>
            <a:cxnLst/>
            <a:rect l="l" t="t" r="r" b="b"/>
            <a:pathLst>
              <a:path w="382904" h="85725">
                <a:moveTo>
                  <a:pt x="339851" y="57150"/>
                </a:moveTo>
                <a:lnTo>
                  <a:pt x="339851" y="28194"/>
                </a:lnTo>
                <a:lnTo>
                  <a:pt x="0" y="28194"/>
                </a:lnTo>
                <a:lnTo>
                  <a:pt x="0" y="57150"/>
                </a:lnTo>
                <a:lnTo>
                  <a:pt x="339851" y="57150"/>
                </a:lnTo>
                <a:close/>
              </a:path>
              <a:path w="382904" h="85725">
                <a:moveTo>
                  <a:pt x="382524" y="42672"/>
                </a:moveTo>
                <a:lnTo>
                  <a:pt x="325374" y="0"/>
                </a:lnTo>
                <a:lnTo>
                  <a:pt x="325374" y="28194"/>
                </a:lnTo>
                <a:lnTo>
                  <a:pt x="339851" y="28194"/>
                </a:lnTo>
                <a:lnTo>
                  <a:pt x="339852" y="74533"/>
                </a:lnTo>
                <a:lnTo>
                  <a:pt x="382524" y="42672"/>
                </a:lnTo>
                <a:close/>
              </a:path>
              <a:path w="382904" h="85725">
                <a:moveTo>
                  <a:pt x="339852" y="74533"/>
                </a:moveTo>
                <a:lnTo>
                  <a:pt x="339851" y="57150"/>
                </a:lnTo>
                <a:lnTo>
                  <a:pt x="325374" y="57150"/>
                </a:lnTo>
                <a:lnTo>
                  <a:pt x="325374" y="85344"/>
                </a:lnTo>
                <a:lnTo>
                  <a:pt x="339852" y="74533"/>
                </a:lnTo>
                <a:close/>
              </a:path>
            </a:pathLst>
          </a:custGeom>
          <a:solidFill>
            <a:srgbClr val="000000"/>
          </a:solidFill>
        </p:spPr>
        <p:txBody>
          <a:bodyPr wrap="square" lIns="0" tIns="0" rIns="0" bIns="0" rtlCol="0"/>
          <a:lstStyle/>
          <a:p>
            <a:endParaRPr/>
          </a:p>
        </p:txBody>
      </p:sp>
      <p:sp>
        <p:nvSpPr>
          <p:cNvPr id="93" name="object 93"/>
          <p:cNvSpPr/>
          <p:nvPr/>
        </p:nvSpPr>
        <p:spPr>
          <a:xfrm>
            <a:off x="5365865" y="2735784"/>
            <a:ext cx="0" cy="305921"/>
          </a:xfrm>
          <a:custGeom>
            <a:avLst/>
            <a:gdLst/>
            <a:ahLst/>
            <a:cxnLst/>
            <a:rect l="l" t="t" r="r" b="b"/>
            <a:pathLst>
              <a:path h="346710">
                <a:moveTo>
                  <a:pt x="0" y="0"/>
                </a:moveTo>
                <a:lnTo>
                  <a:pt x="0" y="346710"/>
                </a:lnTo>
              </a:path>
            </a:pathLst>
          </a:custGeom>
          <a:ln w="9525">
            <a:solidFill>
              <a:srgbClr val="000000"/>
            </a:solidFill>
          </a:ln>
        </p:spPr>
        <p:txBody>
          <a:bodyPr wrap="square" lIns="0" tIns="0" rIns="0" bIns="0" rtlCol="0"/>
          <a:lstStyle/>
          <a:p>
            <a:endParaRPr/>
          </a:p>
        </p:txBody>
      </p:sp>
      <p:sp>
        <p:nvSpPr>
          <p:cNvPr id="94" name="object 94"/>
          <p:cNvSpPr/>
          <p:nvPr/>
        </p:nvSpPr>
        <p:spPr>
          <a:xfrm>
            <a:off x="5365865" y="3192985"/>
            <a:ext cx="0" cy="305360"/>
          </a:xfrm>
          <a:custGeom>
            <a:avLst/>
            <a:gdLst/>
            <a:ahLst/>
            <a:cxnLst/>
            <a:rect l="l" t="t" r="r" b="b"/>
            <a:pathLst>
              <a:path h="346075">
                <a:moveTo>
                  <a:pt x="0" y="0"/>
                </a:moveTo>
                <a:lnTo>
                  <a:pt x="0" y="345947"/>
                </a:lnTo>
              </a:path>
            </a:pathLst>
          </a:custGeom>
          <a:ln w="9525">
            <a:solidFill>
              <a:srgbClr val="000000"/>
            </a:solidFill>
          </a:ln>
        </p:spPr>
        <p:txBody>
          <a:bodyPr wrap="square" lIns="0" tIns="0" rIns="0" bIns="0" rtlCol="0"/>
          <a:lstStyle/>
          <a:p>
            <a:endParaRPr/>
          </a:p>
        </p:txBody>
      </p:sp>
      <p:sp>
        <p:nvSpPr>
          <p:cNvPr id="95" name="object 95"/>
          <p:cNvSpPr/>
          <p:nvPr/>
        </p:nvSpPr>
        <p:spPr>
          <a:xfrm>
            <a:off x="5365865" y="3041706"/>
            <a:ext cx="153555" cy="75640"/>
          </a:xfrm>
          <a:custGeom>
            <a:avLst/>
            <a:gdLst/>
            <a:ahLst/>
            <a:cxnLst/>
            <a:rect l="l" t="t" r="r" b="b"/>
            <a:pathLst>
              <a:path w="168910" h="85725">
                <a:moveTo>
                  <a:pt x="0" y="0"/>
                </a:moveTo>
                <a:lnTo>
                  <a:pt x="168401" y="85343"/>
                </a:lnTo>
              </a:path>
            </a:pathLst>
          </a:custGeom>
          <a:ln w="9524">
            <a:solidFill>
              <a:srgbClr val="000000"/>
            </a:solidFill>
          </a:ln>
        </p:spPr>
        <p:txBody>
          <a:bodyPr wrap="square" lIns="0" tIns="0" rIns="0" bIns="0" rtlCol="0"/>
          <a:lstStyle/>
          <a:p>
            <a:endParaRPr/>
          </a:p>
        </p:txBody>
      </p:sp>
      <p:sp>
        <p:nvSpPr>
          <p:cNvPr id="96" name="object 96"/>
          <p:cNvSpPr/>
          <p:nvPr/>
        </p:nvSpPr>
        <p:spPr>
          <a:xfrm>
            <a:off x="5365865" y="3117009"/>
            <a:ext cx="153555" cy="76200"/>
          </a:xfrm>
          <a:custGeom>
            <a:avLst/>
            <a:gdLst/>
            <a:ahLst/>
            <a:cxnLst/>
            <a:rect l="l" t="t" r="r" b="b"/>
            <a:pathLst>
              <a:path w="168910" h="86360">
                <a:moveTo>
                  <a:pt x="0" y="86105"/>
                </a:moveTo>
                <a:lnTo>
                  <a:pt x="168401" y="0"/>
                </a:lnTo>
              </a:path>
            </a:pathLst>
          </a:custGeom>
          <a:ln w="9525">
            <a:solidFill>
              <a:srgbClr val="000000"/>
            </a:solidFill>
          </a:ln>
        </p:spPr>
        <p:txBody>
          <a:bodyPr wrap="square" lIns="0" tIns="0" rIns="0" bIns="0" rtlCol="0"/>
          <a:lstStyle/>
          <a:p>
            <a:endParaRPr/>
          </a:p>
        </p:txBody>
      </p:sp>
      <p:sp>
        <p:nvSpPr>
          <p:cNvPr id="97" name="object 97"/>
          <p:cNvSpPr/>
          <p:nvPr/>
        </p:nvSpPr>
        <p:spPr>
          <a:xfrm>
            <a:off x="5365865" y="2735785"/>
            <a:ext cx="457200" cy="228599"/>
          </a:xfrm>
          <a:custGeom>
            <a:avLst/>
            <a:gdLst/>
            <a:ahLst/>
            <a:cxnLst/>
            <a:rect l="l" t="t" r="r" b="b"/>
            <a:pathLst>
              <a:path w="502920" h="259080">
                <a:moveTo>
                  <a:pt x="0" y="0"/>
                </a:moveTo>
                <a:lnTo>
                  <a:pt x="502920" y="259080"/>
                </a:lnTo>
              </a:path>
            </a:pathLst>
          </a:custGeom>
          <a:ln w="9525">
            <a:solidFill>
              <a:srgbClr val="000000"/>
            </a:solidFill>
          </a:ln>
        </p:spPr>
        <p:txBody>
          <a:bodyPr wrap="square" lIns="0" tIns="0" rIns="0" bIns="0" rtlCol="0"/>
          <a:lstStyle/>
          <a:p>
            <a:endParaRPr/>
          </a:p>
        </p:txBody>
      </p:sp>
      <p:sp>
        <p:nvSpPr>
          <p:cNvPr id="98" name="object 98"/>
          <p:cNvSpPr/>
          <p:nvPr/>
        </p:nvSpPr>
        <p:spPr>
          <a:xfrm>
            <a:off x="5823065" y="2964384"/>
            <a:ext cx="0" cy="305360"/>
          </a:xfrm>
          <a:custGeom>
            <a:avLst/>
            <a:gdLst/>
            <a:ahLst/>
            <a:cxnLst/>
            <a:rect l="l" t="t" r="r" b="b"/>
            <a:pathLst>
              <a:path h="346075">
                <a:moveTo>
                  <a:pt x="0" y="0"/>
                </a:moveTo>
                <a:lnTo>
                  <a:pt x="0" y="345947"/>
                </a:lnTo>
              </a:path>
            </a:pathLst>
          </a:custGeom>
          <a:ln w="9525">
            <a:solidFill>
              <a:srgbClr val="000000"/>
            </a:solidFill>
          </a:ln>
        </p:spPr>
        <p:txBody>
          <a:bodyPr wrap="square" lIns="0" tIns="0" rIns="0" bIns="0" rtlCol="0"/>
          <a:lstStyle/>
          <a:p>
            <a:endParaRPr/>
          </a:p>
        </p:txBody>
      </p:sp>
      <p:sp>
        <p:nvSpPr>
          <p:cNvPr id="99" name="object 99"/>
          <p:cNvSpPr/>
          <p:nvPr/>
        </p:nvSpPr>
        <p:spPr>
          <a:xfrm>
            <a:off x="5365865" y="3269633"/>
            <a:ext cx="457200" cy="228599"/>
          </a:xfrm>
          <a:custGeom>
            <a:avLst/>
            <a:gdLst/>
            <a:ahLst/>
            <a:cxnLst/>
            <a:rect l="l" t="t" r="r" b="b"/>
            <a:pathLst>
              <a:path w="502920" h="259079">
                <a:moveTo>
                  <a:pt x="0" y="259079"/>
                </a:moveTo>
                <a:lnTo>
                  <a:pt x="502920" y="0"/>
                </a:lnTo>
              </a:path>
            </a:pathLst>
          </a:custGeom>
          <a:ln w="9525">
            <a:solidFill>
              <a:srgbClr val="000000"/>
            </a:solidFill>
          </a:ln>
        </p:spPr>
        <p:txBody>
          <a:bodyPr wrap="square" lIns="0" tIns="0" rIns="0" bIns="0" rtlCol="0"/>
          <a:lstStyle/>
          <a:p>
            <a:endParaRPr/>
          </a:p>
        </p:txBody>
      </p:sp>
      <p:sp>
        <p:nvSpPr>
          <p:cNvPr id="100" name="object 100"/>
          <p:cNvSpPr txBox="1"/>
          <p:nvPr/>
        </p:nvSpPr>
        <p:spPr>
          <a:xfrm>
            <a:off x="5535122" y="3028706"/>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01" name="object 101"/>
          <p:cNvSpPr/>
          <p:nvPr/>
        </p:nvSpPr>
        <p:spPr>
          <a:xfrm>
            <a:off x="4265815" y="5555632"/>
            <a:ext cx="304800" cy="0"/>
          </a:xfrm>
          <a:custGeom>
            <a:avLst/>
            <a:gdLst/>
            <a:ahLst/>
            <a:cxnLst/>
            <a:rect l="l" t="t" r="r" b="b"/>
            <a:pathLst>
              <a:path w="335279">
                <a:moveTo>
                  <a:pt x="0" y="0"/>
                </a:moveTo>
                <a:lnTo>
                  <a:pt x="335279" y="0"/>
                </a:lnTo>
              </a:path>
            </a:pathLst>
          </a:custGeom>
          <a:ln w="28575">
            <a:solidFill>
              <a:srgbClr val="000000"/>
            </a:solidFill>
          </a:ln>
        </p:spPr>
        <p:txBody>
          <a:bodyPr wrap="square" lIns="0" tIns="0" rIns="0" bIns="0" rtlCol="0"/>
          <a:lstStyle/>
          <a:p>
            <a:endParaRPr/>
          </a:p>
        </p:txBody>
      </p:sp>
      <p:sp>
        <p:nvSpPr>
          <p:cNvPr id="102" name="object 102"/>
          <p:cNvSpPr/>
          <p:nvPr/>
        </p:nvSpPr>
        <p:spPr>
          <a:xfrm>
            <a:off x="4570615" y="3650857"/>
            <a:ext cx="0" cy="1905000"/>
          </a:xfrm>
          <a:custGeom>
            <a:avLst/>
            <a:gdLst/>
            <a:ahLst/>
            <a:cxnLst/>
            <a:rect l="l" t="t" r="r" b="b"/>
            <a:pathLst>
              <a:path h="2159000">
                <a:moveTo>
                  <a:pt x="0" y="0"/>
                </a:moveTo>
                <a:lnTo>
                  <a:pt x="0" y="2158746"/>
                </a:lnTo>
              </a:path>
            </a:pathLst>
          </a:custGeom>
          <a:ln w="28575">
            <a:solidFill>
              <a:srgbClr val="000000"/>
            </a:solidFill>
          </a:ln>
        </p:spPr>
        <p:txBody>
          <a:bodyPr wrap="square" lIns="0" tIns="0" rIns="0" bIns="0" rtlCol="0"/>
          <a:lstStyle/>
          <a:p>
            <a:endParaRPr/>
          </a:p>
        </p:txBody>
      </p:sp>
      <p:sp>
        <p:nvSpPr>
          <p:cNvPr id="103" name="object 103"/>
          <p:cNvSpPr/>
          <p:nvPr/>
        </p:nvSpPr>
        <p:spPr>
          <a:xfrm>
            <a:off x="4570615" y="4603581"/>
            <a:ext cx="228023" cy="75640"/>
          </a:xfrm>
          <a:custGeom>
            <a:avLst/>
            <a:gdLst/>
            <a:ahLst/>
            <a:cxnLst/>
            <a:rect l="l" t="t" r="r" b="b"/>
            <a:pathLst>
              <a:path w="250825" h="85725">
                <a:moveTo>
                  <a:pt x="208025" y="57150"/>
                </a:moveTo>
                <a:lnTo>
                  <a:pt x="208025" y="28194"/>
                </a:lnTo>
                <a:lnTo>
                  <a:pt x="0" y="28194"/>
                </a:lnTo>
                <a:lnTo>
                  <a:pt x="0" y="57150"/>
                </a:lnTo>
                <a:lnTo>
                  <a:pt x="208025" y="57150"/>
                </a:lnTo>
                <a:close/>
              </a:path>
              <a:path w="250825" h="85725">
                <a:moveTo>
                  <a:pt x="250698" y="42672"/>
                </a:moveTo>
                <a:lnTo>
                  <a:pt x="193548" y="0"/>
                </a:lnTo>
                <a:lnTo>
                  <a:pt x="193548" y="28194"/>
                </a:lnTo>
                <a:lnTo>
                  <a:pt x="208025" y="28194"/>
                </a:lnTo>
                <a:lnTo>
                  <a:pt x="208025" y="74533"/>
                </a:lnTo>
                <a:lnTo>
                  <a:pt x="250698" y="42672"/>
                </a:lnTo>
                <a:close/>
              </a:path>
              <a:path w="250825" h="85725">
                <a:moveTo>
                  <a:pt x="208025" y="74533"/>
                </a:moveTo>
                <a:lnTo>
                  <a:pt x="208025" y="57150"/>
                </a:lnTo>
                <a:lnTo>
                  <a:pt x="193548" y="57150"/>
                </a:lnTo>
                <a:lnTo>
                  <a:pt x="193548" y="85344"/>
                </a:lnTo>
                <a:lnTo>
                  <a:pt x="208025" y="74533"/>
                </a:lnTo>
                <a:close/>
              </a:path>
            </a:pathLst>
          </a:custGeom>
          <a:solidFill>
            <a:srgbClr val="000000"/>
          </a:solidFill>
        </p:spPr>
        <p:txBody>
          <a:bodyPr wrap="square" lIns="0" tIns="0" rIns="0" bIns="0" rtlCol="0"/>
          <a:lstStyle/>
          <a:p>
            <a:endParaRPr/>
          </a:p>
        </p:txBody>
      </p:sp>
      <p:sp>
        <p:nvSpPr>
          <p:cNvPr id="104" name="object 104"/>
          <p:cNvSpPr/>
          <p:nvPr/>
        </p:nvSpPr>
        <p:spPr>
          <a:xfrm>
            <a:off x="8303721" y="5061454"/>
            <a:ext cx="230332" cy="75640"/>
          </a:xfrm>
          <a:custGeom>
            <a:avLst/>
            <a:gdLst/>
            <a:ahLst/>
            <a:cxnLst/>
            <a:rect l="l" t="t" r="r" b="b"/>
            <a:pathLst>
              <a:path w="253365" h="85725">
                <a:moveTo>
                  <a:pt x="209550" y="57150"/>
                </a:moveTo>
                <a:lnTo>
                  <a:pt x="209550" y="28194"/>
                </a:lnTo>
                <a:lnTo>
                  <a:pt x="0" y="28194"/>
                </a:lnTo>
                <a:lnTo>
                  <a:pt x="0" y="57150"/>
                </a:lnTo>
                <a:lnTo>
                  <a:pt x="209550" y="57150"/>
                </a:lnTo>
                <a:close/>
              </a:path>
              <a:path w="253365" h="85725">
                <a:moveTo>
                  <a:pt x="252983" y="42672"/>
                </a:moveTo>
                <a:lnTo>
                  <a:pt x="195833" y="0"/>
                </a:lnTo>
                <a:lnTo>
                  <a:pt x="195833" y="28194"/>
                </a:lnTo>
                <a:lnTo>
                  <a:pt x="209550" y="28194"/>
                </a:lnTo>
                <a:lnTo>
                  <a:pt x="209550" y="75102"/>
                </a:lnTo>
                <a:lnTo>
                  <a:pt x="252983" y="42672"/>
                </a:lnTo>
                <a:close/>
              </a:path>
              <a:path w="253365" h="85725">
                <a:moveTo>
                  <a:pt x="209550" y="75102"/>
                </a:moveTo>
                <a:lnTo>
                  <a:pt x="209550" y="57150"/>
                </a:lnTo>
                <a:lnTo>
                  <a:pt x="195833" y="57150"/>
                </a:lnTo>
                <a:lnTo>
                  <a:pt x="195833" y="85344"/>
                </a:lnTo>
                <a:lnTo>
                  <a:pt x="209550" y="75102"/>
                </a:lnTo>
                <a:close/>
              </a:path>
            </a:pathLst>
          </a:custGeom>
          <a:solidFill>
            <a:srgbClr val="000000"/>
          </a:solidFill>
        </p:spPr>
        <p:txBody>
          <a:bodyPr wrap="square" lIns="0" tIns="0" rIns="0" bIns="0" rtlCol="0"/>
          <a:lstStyle/>
          <a:p>
            <a:endParaRPr/>
          </a:p>
        </p:txBody>
      </p:sp>
      <p:sp>
        <p:nvSpPr>
          <p:cNvPr id="105" name="object 105"/>
          <p:cNvSpPr/>
          <p:nvPr/>
        </p:nvSpPr>
        <p:spPr>
          <a:xfrm>
            <a:off x="1975657" y="5903240"/>
            <a:ext cx="2137064" cy="67235"/>
          </a:xfrm>
          <a:custGeom>
            <a:avLst/>
            <a:gdLst/>
            <a:ahLst/>
            <a:cxnLst/>
            <a:rect l="l" t="t" r="r" b="b"/>
            <a:pathLst>
              <a:path w="2350770" h="76200">
                <a:moveTo>
                  <a:pt x="2292096" y="38100"/>
                </a:moveTo>
                <a:lnTo>
                  <a:pt x="2291334" y="34289"/>
                </a:lnTo>
                <a:lnTo>
                  <a:pt x="2287524" y="33527"/>
                </a:lnTo>
                <a:lnTo>
                  <a:pt x="4571" y="33527"/>
                </a:lnTo>
                <a:lnTo>
                  <a:pt x="1524" y="34289"/>
                </a:lnTo>
                <a:lnTo>
                  <a:pt x="0" y="38100"/>
                </a:lnTo>
                <a:lnTo>
                  <a:pt x="1524" y="41148"/>
                </a:lnTo>
                <a:lnTo>
                  <a:pt x="4571" y="42672"/>
                </a:lnTo>
                <a:lnTo>
                  <a:pt x="2287524" y="42672"/>
                </a:lnTo>
                <a:lnTo>
                  <a:pt x="2291334" y="41148"/>
                </a:lnTo>
                <a:lnTo>
                  <a:pt x="2292096" y="38100"/>
                </a:lnTo>
                <a:close/>
              </a:path>
              <a:path w="2350770" h="76200">
                <a:moveTo>
                  <a:pt x="2350770" y="38100"/>
                </a:moveTo>
                <a:lnTo>
                  <a:pt x="2274570" y="0"/>
                </a:lnTo>
                <a:lnTo>
                  <a:pt x="2274570" y="33527"/>
                </a:lnTo>
                <a:lnTo>
                  <a:pt x="2287524" y="33527"/>
                </a:lnTo>
                <a:lnTo>
                  <a:pt x="2291334" y="34289"/>
                </a:lnTo>
                <a:lnTo>
                  <a:pt x="2292096" y="38100"/>
                </a:lnTo>
                <a:lnTo>
                  <a:pt x="2292096" y="67437"/>
                </a:lnTo>
                <a:lnTo>
                  <a:pt x="2350770" y="38100"/>
                </a:lnTo>
                <a:close/>
              </a:path>
              <a:path w="2350770" h="76200">
                <a:moveTo>
                  <a:pt x="2292096" y="67437"/>
                </a:moveTo>
                <a:lnTo>
                  <a:pt x="2292096" y="38100"/>
                </a:lnTo>
                <a:lnTo>
                  <a:pt x="2291334" y="41148"/>
                </a:lnTo>
                <a:lnTo>
                  <a:pt x="2287524" y="42672"/>
                </a:lnTo>
                <a:lnTo>
                  <a:pt x="2274570" y="42672"/>
                </a:lnTo>
                <a:lnTo>
                  <a:pt x="2274570" y="76200"/>
                </a:lnTo>
                <a:lnTo>
                  <a:pt x="2292096" y="67437"/>
                </a:lnTo>
                <a:close/>
              </a:path>
            </a:pathLst>
          </a:custGeom>
          <a:solidFill>
            <a:srgbClr val="000000"/>
          </a:solidFill>
        </p:spPr>
        <p:txBody>
          <a:bodyPr wrap="square" lIns="0" tIns="0" rIns="0" bIns="0" rtlCol="0"/>
          <a:lstStyle/>
          <a:p>
            <a:endParaRPr/>
          </a:p>
        </p:txBody>
      </p:sp>
      <p:sp>
        <p:nvSpPr>
          <p:cNvPr id="106" name="object 106"/>
          <p:cNvSpPr/>
          <p:nvPr/>
        </p:nvSpPr>
        <p:spPr>
          <a:xfrm>
            <a:off x="1975657" y="6131166"/>
            <a:ext cx="2137064" cy="67235"/>
          </a:xfrm>
          <a:custGeom>
            <a:avLst/>
            <a:gdLst/>
            <a:ahLst/>
            <a:cxnLst/>
            <a:rect l="l" t="t" r="r" b="b"/>
            <a:pathLst>
              <a:path w="2350770" h="76200">
                <a:moveTo>
                  <a:pt x="2292096" y="38100"/>
                </a:moveTo>
                <a:lnTo>
                  <a:pt x="2291334" y="35051"/>
                </a:lnTo>
                <a:lnTo>
                  <a:pt x="2287524" y="33527"/>
                </a:lnTo>
                <a:lnTo>
                  <a:pt x="4571" y="33527"/>
                </a:lnTo>
                <a:lnTo>
                  <a:pt x="1524" y="35051"/>
                </a:lnTo>
                <a:lnTo>
                  <a:pt x="0" y="38100"/>
                </a:lnTo>
                <a:lnTo>
                  <a:pt x="1524" y="41909"/>
                </a:lnTo>
                <a:lnTo>
                  <a:pt x="4571" y="43433"/>
                </a:lnTo>
                <a:lnTo>
                  <a:pt x="2287524" y="43433"/>
                </a:lnTo>
                <a:lnTo>
                  <a:pt x="2291334" y="41909"/>
                </a:lnTo>
                <a:lnTo>
                  <a:pt x="2292096" y="38100"/>
                </a:lnTo>
                <a:close/>
              </a:path>
              <a:path w="2350770" h="76200">
                <a:moveTo>
                  <a:pt x="2350770" y="38100"/>
                </a:moveTo>
                <a:lnTo>
                  <a:pt x="2274570" y="0"/>
                </a:lnTo>
                <a:lnTo>
                  <a:pt x="2274570" y="33527"/>
                </a:lnTo>
                <a:lnTo>
                  <a:pt x="2287524" y="33527"/>
                </a:lnTo>
                <a:lnTo>
                  <a:pt x="2291334" y="35051"/>
                </a:lnTo>
                <a:lnTo>
                  <a:pt x="2292096" y="38100"/>
                </a:lnTo>
                <a:lnTo>
                  <a:pt x="2292096" y="67437"/>
                </a:lnTo>
                <a:lnTo>
                  <a:pt x="2350770" y="38100"/>
                </a:lnTo>
                <a:close/>
              </a:path>
              <a:path w="2350770" h="76200">
                <a:moveTo>
                  <a:pt x="2292096" y="67437"/>
                </a:moveTo>
                <a:lnTo>
                  <a:pt x="2292096" y="38100"/>
                </a:lnTo>
                <a:lnTo>
                  <a:pt x="2291334" y="41909"/>
                </a:lnTo>
                <a:lnTo>
                  <a:pt x="2287524" y="43433"/>
                </a:lnTo>
                <a:lnTo>
                  <a:pt x="2274570" y="43433"/>
                </a:lnTo>
                <a:lnTo>
                  <a:pt x="2274570" y="76200"/>
                </a:lnTo>
                <a:lnTo>
                  <a:pt x="2292096" y="67437"/>
                </a:lnTo>
                <a:close/>
              </a:path>
            </a:pathLst>
          </a:custGeom>
          <a:solidFill>
            <a:srgbClr val="000000"/>
          </a:solidFill>
        </p:spPr>
        <p:txBody>
          <a:bodyPr wrap="square" lIns="0" tIns="0" rIns="0" bIns="0" rtlCol="0"/>
          <a:lstStyle/>
          <a:p>
            <a:endParaRPr/>
          </a:p>
        </p:txBody>
      </p:sp>
      <p:sp>
        <p:nvSpPr>
          <p:cNvPr id="107" name="object 107"/>
          <p:cNvSpPr txBox="1"/>
          <p:nvPr/>
        </p:nvSpPr>
        <p:spPr>
          <a:xfrm>
            <a:off x="2398453" y="5750380"/>
            <a:ext cx="767195" cy="390107"/>
          </a:xfrm>
          <a:prstGeom prst="rect">
            <a:avLst/>
          </a:prstGeom>
        </p:spPr>
        <p:txBody>
          <a:bodyPr vert="horz" wrap="square" lIns="0" tIns="0" rIns="0" bIns="0" rtlCol="0">
            <a:spAutoFit/>
          </a:bodyPr>
          <a:lstStyle/>
          <a:p>
            <a:pPr marL="11397"/>
            <a:r>
              <a:rPr sz="1000" spc="-4" dirty="0">
                <a:latin typeface="Arial"/>
                <a:cs typeface="Arial"/>
              </a:rPr>
              <a:t>Instr [20 -</a:t>
            </a:r>
            <a:r>
              <a:rPr sz="1000" spc="-90" dirty="0">
                <a:latin typeface="Arial"/>
                <a:cs typeface="Arial"/>
              </a:rPr>
              <a:t> </a:t>
            </a:r>
            <a:r>
              <a:rPr sz="1000" spc="-4" dirty="0">
                <a:latin typeface="Arial"/>
                <a:cs typeface="Arial"/>
              </a:rPr>
              <a:t>16]</a:t>
            </a:r>
            <a:endParaRPr sz="1000">
              <a:latin typeface="Arial"/>
              <a:cs typeface="Arial"/>
            </a:endParaRPr>
          </a:p>
          <a:p>
            <a:pPr marL="11397">
              <a:spcBef>
                <a:spcPts val="642"/>
              </a:spcBef>
            </a:pPr>
            <a:r>
              <a:rPr sz="1000" spc="-4" dirty="0">
                <a:latin typeface="Arial"/>
                <a:cs typeface="Arial"/>
              </a:rPr>
              <a:t>Instr [15 -</a:t>
            </a:r>
            <a:r>
              <a:rPr sz="1000" spc="-90" dirty="0">
                <a:latin typeface="Arial"/>
                <a:cs typeface="Arial"/>
              </a:rPr>
              <a:t> </a:t>
            </a:r>
            <a:r>
              <a:rPr sz="1000" spc="-4" dirty="0">
                <a:latin typeface="Arial"/>
                <a:cs typeface="Arial"/>
              </a:rPr>
              <a:t>11]</a:t>
            </a:r>
            <a:endParaRPr sz="1000">
              <a:latin typeface="Arial"/>
              <a:cs typeface="Arial"/>
            </a:endParaRPr>
          </a:p>
        </p:txBody>
      </p:sp>
      <p:sp>
        <p:nvSpPr>
          <p:cNvPr id="108" name="object 108"/>
          <p:cNvSpPr/>
          <p:nvPr/>
        </p:nvSpPr>
        <p:spPr>
          <a:xfrm>
            <a:off x="1958340" y="5520670"/>
            <a:ext cx="64077" cy="64994"/>
          </a:xfrm>
          <a:custGeom>
            <a:avLst/>
            <a:gdLst/>
            <a:ahLst/>
            <a:cxnLst/>
            <a:rect l="l" t="t" r="r" b="b"/>
            <a:pathLst>
              <a:path w="70485" h="73660">
                <a:moveTo>
                  <a:pt x="70103" y="52577"/>
                </a:moveTo>
                <a:lnTo>
                  <a:pt x="70103" y="20574"/>
                </a:lnTo>
                <a:lnTo>
                  <a:pt x="49530" y="0"/>
                </a:lnTo>
                <a:lnTo>
                  <a:pt x="20574" y="0"/>
                </a:lnTo>
                <a:lnTo>
                  <a:pt x="0" y="20574"/>
                </a:lnTo>
                <a:lnTo>
                  <a:pt x="0" y="52577"/>
                </a:lnTo>
                <a:lnTo>
                  <a:pt x="20574" y="73151"/>
                </a:lnTo>
                <a:lnTo>
                  <a:pt x="49530" y="73151"/>
                </a:lnTo>
                <a:lnTo>
                  <a:pt x="70103" y="52577"/>
                </a:lnTo>
                <a:close/>
              </a:path>
            </a:pathLst>
          </a:custGeom>
          <a:solidFill>
            <a:srgbClr val="000000"/>
          </a:solidFill>
        </p:spPr>
        <p:txBody>
          <a:bodyPr wrap="square" lIns="0" tIns="0" rIns="0" bIns="0" rtlCol="0"/>
          <a:lstStyle/>
          <a:p>
            <a:endParaRPr/>
          </a:p>
        </p:txBody>
      </p:sp>
      <p:sp>
        <p:nvSpPr>
          <p:cNvPr id="109" name="object 109"/>
          <p:cNvSpPr/>
          <p:nvPr/>
        </p:nvSpPr>
        <p:spPr>
          <a:xfrm>
            <a:off x="1958340" y="5520670"/>
            <a:ext cx="64077" cy="64994"/>
          </a:xfrm>
          <a:custGeom>
            <a:avLst/>
            <a:gdLst/>
            <a:ahLst/>
            <a:cxnLst/>
            <a:rect l="l" t="t" r="r" b="b"/>
            <a:pathLst>
              <a:path w="70485" h="73660">
                <a:moveTo>
                  <a:pt x="20574" y="0"/>
                </a:moveTo>
                <a:lnTo>
                  <a:pt x="0" y="20574"/>
                </a:lnTo>
                <a:lnTo>
                  <a:pt x="0" y="52577"/>
                </a:lnTo>
                <a:lnTo>
                  <a:pt x="20574" y="73151"/>
                </a:lnTo>
                <a:lnTo>
                  <a:pt x="49530" y="73151"/>
                </a:lnTo>
                <a:lnTo>
                  <a:pt x="70103" y="52577"/>
                </a:lnTo>
                <a:lnTo>
                  <a:pt x="70103"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10" name="object 110"/>
          <p:cNvSpPr/>
          <p:nvPr/>
        </p:nvSpPr>
        <p:spPr>
          <a:xfrm>
            <a:off x="1958340" y="5911308"/>
            <a:ext cx="64077" cy="63313"/>
          </a:xfrm>
          <a:custGeom>
            <a:avLst/>
            <a:gdLst/>
            <a:ahLst/>
            <a:cxnLst/>
            <a:rect l="l" t="t" r="r" b="b"/>
            <a:pathLst>
              <a:path w="70485" h="71754">
                <a:moveTo>
                  <a:pt x="70103" y="51053"/>
                </a:moveTo>
                <a:lnTo>
                  <a:pt x="70103" y="20574"/>
                </a:lnTo>
                <a:lnTo>
                  <a:pt x="49530" y="0"/>
                </a:lnTo>
                <a:lnTo>
                  <a:pt x="20574" y="0"/>
                </a:lnTo>
                <a:lnTo>
                  <a:pt x="0" y="20574"/>
                </a:lnTo>
                <a:lnTo>
                  <a:pt x="0" y="51053"/>
                </a:lnTo>
                <a:lnTo>
                  <a:pt x="20574" y="71627"/>
                </a:lnTo>
                <a:lnTo>
                  <a:pt x="49530" y="71627"/>
                </a:lnTo>
                <a:lnTo>
                  <a:pt x="70103" y="51053"/>
                </a:lnTo>
                <a:close/>
              </a:path>
            </a:pathLst>
          </a:custGeom>
          <a:solidFill>
            <a:srgbClr val="000000"/>
          </a:solidFill>
        </p:spPr>
        <p:txBody>
          <a:bodyPr wrap="square" lIns="0" tIns="0" rIns="0" bIns="0" rtlCol="0"/>
          <a:lstStyle/>
          <a:p>
            <a:endParaRPr/>
          </a:p>
        </p:txBody>
      </p:sp>
      <p:sp>
        <p:nvSpPr>
          <p:cNvPr id="111" name="object 111"/>
          <p:cNvSpPr/>
          <p:nvPr/>
        </p:nvSpPr>
        <p:spPr>
          <a:xfrm>
            <a:off x="1958340" y="5911308"/>
            <a:ext cx="64077" cy="63313"/>
          </a:xfrm>
          <a:custGeom>
            <a:avLst/>
            <a:gdLst/>
            <a:ahLst/>
            <a:cxnLst/>
            <a:rect l="l" t="t" r="r" b="b"/>
            <a:pathLst>
              <a:path w="70485" h="71754">
                <a:moveTo>
                  <a:pt x="20574" y="0"/>
                </a:moveTo>
                <a:lnTo>
                  <a:pt x="0" y="20574"/>
                </a:lnTo>
                <a:lnTo>
                  <a:pt x="0" y="51053"/>
                </a:lnTo>
                <a:lnTo>
                  <a:pt x="20574" y="71627"/>
                </a:lnTo>
                <a:lnTo>
                  <a:pt x="49530" y="71627"/>
                </a:lnTo>
                <a:lnTo>
                  <a:pt x="70103" y="51053"/>
                </a:lnTo>
                <a:lnTo>
                  <a:pt x="70103"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12" name="object 112"/>
          <p:cNvSpPr/>
          <p:nvPr/>
        </p:nvSpPr>
        <p:spPr>
          <a:xfrm>
            <a:off x="455814" y="3650857"/>
            <a:ext cx="228023" cy="0"/>
          </a:xfrm>
          <a:custGeom>
            <a:avLst/>
            <a:gdLst/>
            <a:ahLst/>
            <a:cxnLst/>
            <a:rect l="l" t="t" r="r" b="b"/>
            <a:pathLst>
              <a:path w="250825">
                <a:moveTo>
                  <a:pt x="0" y="0"/>
                </a:moveTo>
                <a:lnTo>
                  <a:pt x="250698" y="0"/>
                </a:lnTo>
              </a:path>
            </a:pathLst>
          </a:custGeom>
          <a:ln w="28575">
            <a:solidFill>
              <a:srgbClr val="000000"/>
            </a:solidFill>
          </a:ln>
        </p:spPr>
        <p:txBody>
          <a:bodyPr wrap="square" lIns="0" tIns="0" rIns="0" bIns="0" rtlCol="0"/>
          <a:lstStyle/>
          <a:p>
            <a:endParaRPr/>
          </a:p>
        </p:txBody>
      </p:sp>
      <p:sp>
        <p:nvSpPr>
          <p:cNvPr id="113" name="object 113"/>
          <p:cNvSpPr/>
          <p:nvPr/>
        </p:nvSpPr>
        <p:spPr>
          <a:xfrm>
            <a:off x="4541519" y="4598875"/>
            <a:ext cx="77355" cy="76200"/>
          </a:xfrm>
          <a:custGeom>
            <a:avLst/>
            <a:gdLst/>
            <a:ahLst/>
            <a:cxnLst/>
            <a:rect l="l" t="t" r="r" b="b"/>
            <a:pathLst>
              <a:path w="85089" h="86360">
                <a:moveTo>
                  <a:pt x="84581" y="60959"/>
                </a:moveTo>
                <a:lnTo>
                  <a:pt x="84581" y="25145"/>
                </a:lnTo>
                <a:lnTo>
                  <a:pt x="59436" y="0"/>
                </a:lnTo>
                <a:lnTo>
                  <a:pt x="25145" y="0"/>
                </a:lnTo>
                <a:lnTo>
                  <a:pt x="0" y="25145"/>
                </a:lnTo>
                <a:lnTo>
                  <a:pt x="0" y="60959"/>
                </a:lnTo>
                <a:lnTo>
                  <a:pt x="25145" y="86105"/>
                </a:lnTo>
                <a:lnTo>
                  <a:pt x="59436" y="86105"/>
                </a:lnTo>
                <a:lnTo>
                  <a:pt x="84581" y="60959"/>
                </a:lnTo>
                <a:close/>
              </a:path>
            </a:pathLst>
          </a:custGeom>
          <a:solidFill>
            <a:srgbClr val="000000"/>
          </a:solidFill>
        </p:spPr>
        <p:txBody>
          <a:bodyPr wrap="square" lIns="0" tIns="0" rIns="0" bIns="0" rtlCol="0"/>
          <a:lstStyle/>
          <a:p>
            <a:endParaRPr/>
          </a:p>
        </p:txBody>
      </p:sp>
      <p:sp>
        <p:nvSpPr>
          <p:cNvPr id="114" name="object 114"/>
          <p:cNvSpPr/>
          <p:nvPr/>
        </p:nvSpPr>
        <p:spPr>
          <a:xfrm>
            <a:off x="4541519" y="4598875"/>
            <a:ext cx="77355" cy="76200"/>
          </a:xfrm>
          <a:custGeom>
            <a:avLst/>
            <a:gdLst/>
            <a:ahLst/>
            <a:cxnLst/>
            <a:rect l="l" t="t" r="r" b="b"/>
            <a:pathLst>
              <a:path w="85089" h="86360">
                <a:moveTo>
                  <a:pt x="25145" y="0"/>
                </a:moveTo>
                <a:lnTo>
                  <a:pt x="0" y="25145"/>
                </a:lnTo>
                <a:lnTo>
                  <a:pt x="0" y="60959"/>
                </a:lnTo>
                <a:lnTo>
                  <a:pt x="25145" y="86105"/>
                </a:lnTo>
                <a:lnTo>
                  <a:pt x="59436" y="86105"/>
                </a:lnTo>
                <a:lnTo>
                  <a:pt x="84581" y="60959"/>
                </a:lnTo>
                <a:lnTo>
                  <a:pt x="84581" y="25145"/>
                </a:lnTo>
                <a:lnTo>
                  <a:pt x="59436" y="0"/>
                </a:lnTo>
                <a:lnTo>
                  <a:pt x="25145" y="0"/>
                </a:lnTo>
                <a:close/>
              </a:path>
            </a:pathLst>
          </a:custGeom>
          <a:ln w="9525">
            <a:solidFill>
              <a:srgbClr val="000000"/>
            </a:solidFill>
          </a:ln>
        </p:spPr>
        <p:txBody>
          <a:bodyPr wrap="square" lIns="0" tIns="0" rIns="0" bIns="0" rtlCol="0"/>
          <a:lstStyle/>
          <a:p>
            <a:endParaRPr/>
          </a:p>
        </p:txBody>
      </p:sp>
      <p:sp>
        <p:nvSpPr>
          <p:cNvPr id="115" name="object 115"/>
          <p:cNvSpPr/>
          <p:nvPr/>
        </p:nvSpPr>
        <p:spPr>
          <a:xfrm>
            <a:off x="4265814" y="2850756"/>
            <a:ext cx="1100282" cy="76200"/>
          </a:xfrm>
          <a:custGeom>
            <a:avLst/>
            <a:gdLst/>
            <a:ahLst/>
            <a:cxnLst/>
            <a:rect l="l" t="t" r="r" b="b"/>
            <a:pathLst>
              <a:path w="1210310" h="86360">
                <a:moveTo>
                  <a:pt x="1167384" y="57150"/>
                </a:moveTo>
                <a:lnTo>
                  <a:pt x="1167384" y="28956"/>
                </a:lnTo>
                <a:lnTo>
                  <a:pt x="0" y="28956"/>
                </a:lnTo>
                <a:lnTo>
                  <a:pt x="0" y="57150"/>
                </a:lnTo>
                <a:lnTo>
                  <a:pt x="1167384" y="57150"/>
                </a:lnTo>
                <a:close/>
              </a:path>
              <a:path w="1210310" h="86360">
                <a:moveTo>
                  <a:pt x="1210055" y="43434"/>
                </a:moveTo>
                <a:lnTo>
                  <a:pt x="1152905" y="0"/>
                </a:lnTo>
                <a:lnTo>
                  <a:pt x="1152905" y="28956"/>
                </a:lnTo>
                <a:lnTo>
                  <a:pt x="1167384" y="28956"/>
                </a:lnTo>
                <a:lnTo>
                  <a:pt x="1167384" y="75295"/>
                </a:lnTo>
                <a:lnTo>
                  <a:pt x="1210055" y="43434"/>
                </a:lnTo>
                <a:close/>
              </a:path>
              <a:path w="1210310" h="86360">
                <a:moveTo>
                  <a:pt x="1167384" y="75295"/>
                </a:moveTo>
                <a:lnTo>
                  <a:pt x="1167384" y="57150"/>
                </a:lnTo>
                <a:lnTo>
                  <a:pt x="1152905" y="57150"/>
                </a:lnTo>
                <a:lnTo>
                  <a:pt x="1152905" y="86106"/>
                </a:lnTo>
                <a:lnTo>
                  <a:pt x="1167384" y="75295"/>
                </a:lnTo>
                <a:close/>
              </a:path>
            </a:pathLst>
          </a:custGeom>
          <a:solidFill>
            <a:srgbClr val="000000"/>
          </a:solidFill>
        </p:spPr>
        <p:txBody>
          <a:bodyPr wrap="square" lIns="0" tIns="0" rIns="0" bIns="0" rtlCol="0"/>
          <a:lstStyle/>
          <a:p>
            <a:endParaRPr/>
          </a:p>
        </p:txBody>
      </p:sp>
      <p:sp>
        <p:nvSpPr>
          <p:cNvPr id="116" name="object 116"/>
          <p:cNvSpPr/>
          <p:nvPr/>
        </p:nvSpPr>
        <p:spPr>
          <a:xfrm>
            <a:off x="6013564" y="4075111"/>
            <a:ext cx="234373" cy="67235"/>
          </a:xfrm>
          <a:custGeom>
            <a:avLst/>
            <a:gdLst/>
            <a:ahLst/>
            <a:cxnLst/>
            <a:rect l="l" t="t" r="r" b="b"/>
            <a:pathLst>
              <a:path w="257809" h="76200">
                <a:moveTo>
                  <a:pt x="198881" y="38100"/>
                </a:moveTo>
                <a:lnTo>
                  <a:pt x="197357" y="35051"/>
                </a:lnTo>
                <a:lnTo>
                  <a:pt x="193548" y="33527"/>
                </a:lnTo>
                <a:lnTo>
                  <a:pt x="4572" y="33527"/>
                </a:lnTo>
                <a:lnTo>
                  <a:pt x="1524" y="35051"/>
                </a:lnTo>
                <a:lnTo>
                  <a:pt x="0" y="38100"/>
                </a:lnTo>
                <a:lnTo>
                  <a:pt x="1524" y="41910"/>
                </a:lnTo>
                <a:lnTo>
                  <a:pt x="4572" y="42672"/>
                </a:lnTo>
                <a:lnTo>
                  <a:pt x="193548" y="42672"/>
                </a:lnTo>
                <a:lnTo>
                  <a:pt x="197357" y="41910"/>
                </a:lnTo>
                <a:lnTo>
                  <a:pt x="198881" y="38100"/>
                </a:lnTo>
                <a:close/>
              </a:path>
              <a:path w="257809" h="76200">
                <a:moveTo>
                  <a:pt x="257555" y="38100"/>
                </a:moveTo>
                <a:lnTo>
                  <a:pt x="181355" y="0"/>
                </a:lnTo>
                <a:lnTo>
                  <a:pt x="181355" y="33527"/>
                </a:lnTo>
                <a:lnTo>
                  <a:pt x="193548" y="33527"/>
                </a:lnTo>
                <a:lnTo>
                  <a:pt x="197357" y="35051"/>
                </a:lnTo>
                <a:lnTo>
                  <a:pt x="198881" y="38100"/>
                </a:lnTo>
                <a:lnTo>
                  <a:pt x="198881" y="67437"/>
                </a:lnTo>
                <a:lnTo>
                  <a:pt x="257555" y="38100"/>
                </a:lnTo>
                <a:close/>
              </a:path>
              <a:path w="257809" h="76200">
                <a:moveTo>
                  <a:pt x="198881" y="67437"/>
                </a:moveTo>
                <a:lnTo>
                  <a:pt x="198881" y="38100"/>
                </a:lnTo>
                <a:lnTo>
                  <a:pt x="197357" y="41910"/>
                </a:lnTo>
                <a:lnTo>
                  <a:pt x="193548" y="42672"/>
                </a:lnTo>
                <a:lnTo>
                  <a:pt x="181355" y="42672"/>
                </a:lnTo>
                <a:lnTo>
                  <a:pt x="181355" y="76200"/>
                </a:lnTo>
                <a:lnTo>
                  <a:pt x="198881" y="67437"/>
                </a:lnTo>
                <a:close/>
              </a:path>
            </a:pathLst>
          </a:custGeom>
          <a:solidFill>
            <a:srgbClr val="000000"/>
          </a:solidFill>
        </p:spPr>
        <p:txBody>
          <a:bodyPr wrap="square" lIns="0" tIns="0" rIns="0" bIns="0" rtlCol="0"/>
          <a:lstStyle/>
          <a:p>
            <a:endParaRPr/>
          </a:p>
        </p:txBody>
      </p:sp>
      <p:sp>
        <p:nvSpPr>
          <p:cNvPr id="117" name="object 117"/>
          <p:cNvSpPr/>
          <p:nvPr/>
        </p:nvSpPr>
        <p:spPr>
          <a:xfrm>
            <a:off x="1826722" y="2850756"/>
            <a:ext cx="2286000" cy="76200"/>
          </a:xfrm>
          <a:custGeom>
            <a:avLst/>
            <a:gdLst/>
            <a:ahLst/>
            <a:cxnLst/>
            <a:rect l="l" t="t" r="r" b="b"/>
            <a:pathLst>
              <a:path w="2514600" h="86360">
                <a:moveTo>
                  <a:pt x="2471928" y="57150"/>
                </a:moveTo>
                <a:lnTo>
                  <a:pt x="2471928" y="28956"/>
                </a:lnTo>
                <a:lnTo>
                  <a:pt x="0" y="28956"/>
                </a:lnTo>
                <a:lnTo>
                  <a:pt x="0" y="57150"/>
                </a:lnTo>
                <a:lnTo>
                  <a:pt x="2471928" y="57150"/>
                </a:lnTo>
                <a:close/>
              </a:path>
              <a:path w="2514600" h="86360">
                <a:moveTo>
                  <a:pt x="2514600" y="43434"/>
                </a:moveTo>
                <a:lnTo>
                  <a:pt x="2457450" y="0"/>
                </a:lnTo>
                <a:lnTo>
                  <a:pt x="2457450" y="28956"/>
                </a:lnTo>
                <a:lnTo>
                  <a:pt x="2471928" y="28956"/>
                </a:lnTo>
                <a:lnTo>
                  <a:pt x="2471928" y="75295"/>
                </a:lnTo>
                <a:lnTo>
                  <a:pt x="2514600" y="43434"/>
                </a:lnTo>
                <a:close/>
              </a:path>
              <a:path w="2514600" h="86360">
                <a:moveTo>
                  <a:pt x="2471928" y="75295"/>
                </a:moveTo>
                <a:lnTo>
                  <a:pt x="2471928" y="57150"/>
                </a:lnTo>
                <a:lnTo>
                  <a:pt x="2457450" y="57150"/>
                </a:lnTo>
                <a:lnTo>
                  <a:pt x="2457450" y="86106"/>
                </a:lnTo>
                <a:lnTo>
                  <a:pt x="2471928" y="75295"/>
                </a:lnTo>
                <a:close/>
              </a:path>
            </a:pathLst>
          </a:custGeom>
          <a:solidFill>
            <a:srgbClr val="000000"/>
          </a:solidFill>
        </p:spPr>
        <p:txBody>
          <a:bodyPr wrap="square" lIns="0" tIns="0" rIns="0" bIns="0" rtlCol="0"/>
          <a:lstStyle/>
          <a:p>
            <a:endParaRPr/>
          </a:p>
        </p:txBody>
      </p:sp>
      <p:sp>
        <p:nvSpPr>
          <p:cNvPr id="118" name="object 118"/>
          <p:cNvSpPr/>
          <p:nvPr/>
        </p:nvSpPr>
        <p:spPr>
          <a:xfrm>
            <a:off x="4417521" y="5136757"/>
            <a:ext cx="1830532" cy="76200"/>
          </a:xfrm>
          <a:custGeom>
            <a:avLst/>
            <a:gdLst/>
            <a:ahLst/>
            <a:cxnLst/>
            <a:rect l="l" t="t" r="r" b="b"/>
            <a:pathLst>
              <a:path w="2013584" h="86360">
                <a:moveTo>
                  <a:pt x="1969770" y="57150"/>
                </a:moveTo>
                <a:lnTo>
                  <a:pt x="1969770" y="28955"/>
                </a:lnTo>
                <a:lnTo>
                  <a:pt x="0" y="28956"/>
                </a:lnTo>
                <a:lnTo>
                  <a:pt x="0" y="57150"/>
                </a:lnTo>
                <a:lnTo>
                  <a:pt x="1969770" y="57150"/>
                </a:lnTo>
                <a:close/>
              </a:path>
              <a:path w="2013584" h="86360">
                <a:moveTo>
                  <a:pt x="2013203" y="43433"/>
                </a:moveTo>
                <a:lnTo>
                  <a:pt x="1956053" y="0"/>
                </a:lnTo>
                <a:lnTo>
                  <a:pt x="1956053" y="28955"/>
                </a:lnTo>
                <a:lnTo>
                  <a:pt x="1969770" y="28955"/>
                </a:lnTo>
                <a:lnTo>
                  <a:pt x="1969770" y="75864"/>
                </a:lnTo>
                <a:lnTo>
                  <a:pt x="2013203" y="43433"/>
                </a:lnTo>
                <a:close/>
              </a:path>
              <a:path w="2013584" h="86360">
                <a:moveTo>
                  <a:pt x="1969770" y="75864"/>
                </a:moveTo>
                <a:lnTo>
                  <a:pt x="1969770" y="57150"/>
                </a:lnTo>
                <a:lnTo>
                  <a:pt x="1956053" y="57150"/>
                </a:lnTo>
                <a:lnTo>
                  <a:pt x="1956053" y="86105"/>
                </a:lnTo>
                <a:lnTo>
                  <a:pt x="1969770" y="75864"/>
                </a:lnTo>
                <a:close/>
              </a:path>
            </a:pathLst>
          </a:custGeom>
          <a:solidFill>
            <a:srgbClr val="000000"/>
          </a:solidFill>
        </p:spPr>
        <p:txBody>
          <a:bodyPr wrap="square" lIns="0" tIns="0" rIns="0" bIns="0" rtlCol="0"/>
          <a:lstStyle/>
          <a:p>
            <a:endParaRPr/>
          </a:p>
        </p:txBody>
      </p:sp>
      <p:sp>
        <p:nvSpPr>
          <p:cNvPr id="119" name="object 119"/>
          <p:cNvSpPr/>
          <p:nvPr/>
        </p:nvSpPr>
        <p:spPr>
          <a:xfrm>
            <a:off x="716972" y="2622829"/>
            <a:ext cx="153555" cy="75640"/>
          </a:xfrm>
          <a:custGeom>
            <a:avLst/>
            <a:gdLst/>
            <a:ahLst/>
            <a:cxnLst/>
            <a:rect l="l" t="t" r="r" b="b"/>
            <a:pathLst>
              <a:path w="168909" h="85725">
                <a:moveTo>
                  <a:pt x="125729" y="57150"/>
                </a:moveTo>
                <a:lnTo>
                  <a:pt x="125729" y="28193"/>
                </a:lnTo>
                <a:lnTo>
                  <a:pt x="0" y="28193"/>
                </a:lnTo>
                <a:lnTo>
                  <a:pt x="0" y="57150"/>
                </a:lnTo>
                <a:lnTo>
                  <a:pt x="125729" y="57150"/>
                </a:lnTo>
                <a:close/>
              </a:path>
              <a:path w="168909" h="85725">
                <a:moveTo>
                  <a:pt x="168401" y="42672"/>
                </a:moveTo>
                <a:lnTo>
                  <a:pt x="111251" y="0"/>
                </a:lnTo>
                <a:lnTo>
                  <a:pt x="111251" y="28193"/>
                </a:lnTo>
                <a:lnTo>
                  <a:pt x="125729" y="28193"/>
                </a:lnTo>
                <a:lnTo>
                  <a:pt x="125729" y="74533"/>
                </a:lnTo>
                <a:lnTo>
                  <a:pt x="168401" y="42672"/>
                </a:lnTo>
                <a:close/>
              </a:path>
              <a:path w="168909" h="85725">
                <a:moveTo>
                  <a:pt x="125729" y="74533"/>
                </a:moveTo>
                <a:lnTo>
                  <a:pt x="125729" y="57150"/>
                </a:lnTo>
                <a:lnTo>
                  <a:pt x="111251" y="57150"/>
                </a:lnTo>
                <a:lnTo>
                  <a:pt x="111251" y="85344"/>
                </a:lnTo>
                <a:lnTo>
                  <a:pt x="125729" y="74533"/>
                </a:lnTo>
                <a:close/>
              </a:path>
            </a:pathLst>
          </a:custGeom>
          <a:solidFill>
            <a:srgbClr val="000000"/>
          </a:solidFill>
        </p:spPr>
        <p:txBody>
          <a:bodyPr wrap="square" lIns="0" tIns="0" rIns="0" bIns="0" rtlCol="0"/>
          <a:lstStyle/>
          <a:p>
            <a:endParaRPr/>
          </a:p>
        </p:txBody>
      </p:sp>
      <p:sp>
        <p:nvSpPr>
          <p:cNvPr id="120" name="object 120"/>
          <p:cNvSpPr/>
          <p:nvPr/>
        </p:nvSpPr>
        <p:spPr>
          <a:xfrm>
            <a:off x="426027" y="3617240"/>
            <a:ext cx="76200" cy="76760"/>
          </a:xfrm>
          <a:custGeom>
            <a:avLst/>
            <a:gdLst/>
            <a:ahLst/>
            <a:cxnLst/>
            <a:rect l="l" t="t" r="r" b="b"/>
            <a:pathLst>
              <a:path w="83820" h="86995">
                <a:moveTo>
                  <a:pt x="83820" y="62484"/>
                </a:moveTo>
                <a:lnTo>
                  <a:pt x="83820" y="24384"/>
                </a:lnTo>
                <a:lnTo>
                  <a:pt x="59435" y="0"/>
                </a:lnTo>
                <a:lnTo>
                  <a:pt x="24383" y="0"/>
                </a:lnTo>
                <a:lnTo>
                  <a:pt x="0" y="24384"/>
                </a:lnTo>
                <a:lnTo>
                  <a:pt x="0" y="62484"/>
                </a:lnTo>
                <a:lnTo>
                  <a:pt x="24384" y="86868"/>
                </a:lnTo>
                <a:lnTo>
                  <a:pt x="59436" y="86868"/>
                </a:lnTo>
                <a:lnTo>
                  <a:pt x="83820" y="62484"/>
                </a:lnTo>
                <a:close/>
              </a:path>
            </a:pathLst>
          </a:custGeom>
          <a:solidFill>
            <a:srgbClr val="000000"/>
          </a:solidFill>
        </p:spPr>
        <p:txBody>
          <a:bodyPr wrap="square" lIns="0" tIns="0" rIns="0" bIns="0" rtlCol="0"/>
          <a:lstStyle/>
          <a:p>
            <a:endParaRPr/>
          </a:p>
        </p:txBody>
      </p:sp>
      <p:sp>
        <p:nvSpPr>
          <p:cNvPr id="121" name="object 121"/>
          <p:cNvSpPr/>
          <p:nvPr/>
        </p:nvSpPr>
        <p:spPr>
          <a:xfrm>
            <a:off x="426027" y="3617240"/>
            <a:ext cx="76200" cy="76760"/>
          </a:xfrm>
          <a:custGeom>
            <a:avLst/>
            <a:gdLst/>
            <a:ahLst/>
            <a:cxnLst/>
            <a:rect l="l" t="t" r="r" b="b"/>
            <a:pathLst>
              <a:path w="83820" h="86995">
                <a:moveTo>
                  <a:pt x="24383" y="0"/>
                </a:moveTo>
                <a:lnTo>
                  <a:pt x="0" y="24384"/>
                </a:lnTo>
                <a:lnTo>
                  <a:pt x="0" y="62484"/>
                </a:lnTo>
                <a:lnTo>
                  <a:pt x="24384" y="86868"/>
                </a:lnTo>
                <a:lnTo>
                  <a:pt x="59436" y="86868"/>
                </a:lnTo>
                <a:lnTo>
                  <a:pt x="83820" y="62484"/>
                </a:lnTo>
                <a:lnTo>
                  <a:pt x="83820" y="24384"/>
                </a:lnTo>
                <a:lnTo>
                  <a:pt x="59435" y="0"/>
                </a:lnTo>
                <a:lnTo>
                  <a:pt x="24383" y="0"/>
                </a:lnTo>
                <a:close/>
              </a:path>
            </a:pathLst>
          </a:custGeom>
          <a:ln w="9525">
            <a:solidFill>
              <a:srgbClr val="000000"/>
            </a:solidFill>
          </a:ln>
        </p:spPr>
        <p:txBody>
          <a:bodyPr wrap="square" lIns="0" tIns="0" rIns="0" bIns="0" rtlCol="0"/>
          <a:lstStyle/>
          <a:p>
            <a:endParaRPr/>
          </a:p>
        </p:txBody>
      </p:sp>
      <p:sp>
        <p:nvSpPr>
          <p:cNvPr id="122" name="object 122"/>
          <p:cNvSpPr/>
          <p:nvPr/>
        </p:nvSpPr>
        <p:spPr>
          <a:xfrm>
            <a:off x="1478973" y="4146381"/>
            <a:ext cx="196850" cy="76200"/>
          </a:xfrm>
          <a:custGeom>
            <a:avLst/>
            <a:gdLst/>
            <a:ahLst/>
            <a:cxnLst/>
            <a:rect l="l" t="t" r="r" b="b"/>
            <a:pathLst>
              <a:path w="216535" h="86360">
                <a:moveTo>
                  <a:pt x="172974" y="57150"/>
                </a:moveTo>
                <a:lnTo>
                  <a:pt x="172974" y="28955"/>
                </a:lnTo>
                <a:lnTo>
                  <a:pt x="0" y="28955"/>
                </a:lnTo>
                <a:lnTo>
                  <a:pt x="0" y="57150"/>
                </a:lnTo>
                <a:lnTo>
                  <a:pt x="172974" y="57150"/>
                </a:lnTo>
                <a:close/>
              </a:path>
              <a:path w="216535" h="86360">
                <a:moveTo>
                  <a:pt x="216407" y="43433"/>
                </a:moveTo>
                <a:lnTo>
                  <a:pt x="159257" y="0"/>
                </a:lnTo>
                <a:lnTo>
                  <a:pt x="159257" y="28955"/>
                </a:lnTo>
                <a:lnTo>
                  <a:pt x="172974" y="28955"/>
                </a:lnTo>
                <a:lnTo>
                  <a:pt x="172974" y="75864"/>
                </a:lnTo>
                <a:lnTo>
                  <a:pt x="216407" y="43433"/>
                </a:lnTo>
                <a:close/>
              </a:path>
              <a:path w="216535" h="86360">
                <a:moveTo>
                  <a:pt x="172974" y="75864"/>
                </a:moveTo>
                <a:lnTo>
                  <a:pt x="172974" y="57150"/>
                </a:lnTo>
                <a:lnTo>
                  <a:pt x="159257" y="57150"/>
                </a:lnTo>
                <a:lnTo>
                  <a:pt x="159257" y="86105"/>
                </a:lnTo>
                <a:lnTo>
                  <a:pt x="172974" y="75864"/>
                </a:lnTo>
                <a:close/>
              </a:path>
            </a:pathLst>
          </a:custGeom>
          <a:solidFill>
            <a:srgbClr val="000000"/>
          </a:solidFill>
        </p:spPr>
        <p:txBody>
          <a:bodyPr wrap="square" lIns="0" tIns="0" rIns="0" bIns="0" rtlCol="0"/>
          <a:lstStyle/>
          <a:p>
            <a:endParaRPr/>
          </a:p>
        </p:txBody>
      </p:sp>
      <p:sp>
        <p:nvSpPr>
          <p:cNvPr id="123" name="object 123"/>
          <p:cNvSpPr/>
          <p:nvPr/>
        </p:nvSpPr>
        <p:spPr>
          <a:xfrm>
            <a:off x="6398721" y="3117009"/>
            <a:ext cx="304800" cy="0"/>
          </a:xfrm>
          <a:custGeom>
            <a:avLst/>
            <a:gdLst/>
            <a:ahLst/>
            <a:cxnLst/>
            <a:rect l="l" t="t" r="r" b="b"/>
            <a:pathLst>
              <a:path w="335279">
                <a:moveTo>
                  <a:pt x="0" y="0"/>
                </a:moveTo>
                <a:lnTo>
                  <a:pt x="335279" y="0"/>
                </a:lnTo>
              </a:path>
            </a:pathLst>
          </a:custGeom>
          <a:ln w="28575">
            <a:solidFill>
              <a:srgbClr val="000000"/>
            </a:solidFill>
          </a:ln>
        </p:spPr>
        <p:txBody>
          <a:bodyPr wrap="square" lIns="0" tIns="0" rIns="0" bIns="0" rtlCol="0"/>
          <a:lstStyle/>
          <a:p>
            <a:endParaRPr/>
          </a:p>
        </p:txBody>
      </p:sp>
      <p:sp>
        <p:nvSpPr>
          <p:cNvPr id="124" name="object 124"/>
          <p:cNvSpPr txBox="1"/>
          <p:nvPr/>
        </p:nvSpPr>
        <p:spPr>
          <a:xfrm>
            <a:off x="5185294" y="5837125"/>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125" name="object 125"/>
          <p:cNvSpPr txBox="1"/>
          <p:nvPr/>
        </p:nvSpPr>
        <p:spPr>
          <a:xfrm>
            <a:off x="5185294" y="6104732"/>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126" name="object 126"/>
          <p:cNvSpPr/>
          <p:nvPr/>
        </p:nvSpPr>
        <p:spPr>
          <a:xfrm>
            <a:off x="5115791" y="5784233"/>
            <a:ext cx="217055" cy="533960"/>
          </a:xfrm>
          <a:custGeom>
            <a:avLst/>
            <a:gdLst/>
            <a:ahLst/>
            <a:cxnLst/>
            <a:rect l="l" t="t" r="r" b="b"/>
            <a:pathLst>
              <a:path w="238760" h="605154">
                <a:moveTo>
                  <a:pt x="119633" y="0"/>
                </a:moveTo>
                <a:lnTo>
                  <a:pt x="72973" y="9358"/>
                </a:lnTo>
                <a:lnTo>
                  <a:pt x="34956" y="34861"/>
                </a:lnTo>
                <a:lnTo>
                  <a:pt x="9370" y="72651"/>
                </a:lnTo>
                <a:lnTo>
                  <a:pt x="0" y="118872"/>
                </a:lnTo>
                <a:lnTo>
                  <a:pt x="0" y="485394"/>
                </a:lnTo>
                <a:lnTo>
                  <a:pt x="9370" y="532054"/>
                </a:lnTo>
                <a:lnTo>
                  <a:pt x="34956" y="570071"/>
                </a:lnTo>
                <a:lnTo>
                  <a:pt x="72973" y="595657"/>
                </a:lnTo>
                <a:lnTo>
                  <a:pt x="119633" y="605027"/>
                </a:lnTo>
                <a:lnTo>
                  <a:pt x="165854" y="595657"/>
                </a:lnTo>
                <a:lnTo>
                  <a:pt x="203644" y="570071"/>
                </a:lnTo>
                <a:lnTo>
                  <a:pt x="229147" y="532054"/>
                </a:lnTo>
                <a:lnTo>
                  <a:pt x="238505" y="485394"/>
                </a:lnTo>
                <a:lnTo>
                  <a:pt x="238505" y="118872"/>
                </a:lnTo>
                <a:lnTo>
                  <a:pt x="229147" y="72651"/>
                </a:lnTo>
                <a:lnTo>
                  <a:pt x="203644" y="34861"/>
                </a:lnTo>
                <a:lnTo>
                  <a:pt x="165854" y="9358"/>
                </a:lnTo>
                <a:lnTo>
                  <a:pt x="119633" y="0"/>
                </a:lnTo>
                <a:close/>
              </a:path>
            </a:pathLst>
          </a:custGeom>
          <a:ln w="9525">
            <a:solidFill>
              <a:srgbClr val="000000"/>
            </a:solidFill>
          </a:ln>
        </p:spPr>
        <p:txBody>
          <a:bodyPr wrap="square" lIns="0" tIns="0" rIns="0" bIns="0" rtlCol="0"/>
          <a:lstStyle/>
          <a:p>
            <a:endParaRPr/>
          </a:p>
        </p:txBody>
      </p:sp>
      <p:sp>
        <p:nvSpPr>
          <p:cNvPr id="127" name="object 127"/>
          <p:cNvSpPr/>
          <p:nvPr/>
        </p:nvSpPr>
        <p:spPr>
          <a:xfrm>
            <a:off x="4261658" y="5903240"/>
            <a:ext cx="843395" cy="67235"/>
          </a:xfrm>
          <a:custGeom>
            <a:avLst/>
            <a:gdLst/>
            <a:ahLst/>
            <a:cxnLst/>
            <a:rect l="l" t="t" r="r" b="b"/>
            <a:pathLst>
              <a:path w="927735" h="76200">
                <a:moveTo>
                  <a:pt x="868679" y="38100"/>
                </a:moveTo>
                <a:lnTo>
                  <a:pt x="867155" y="34289"/>
                </a:lnTo>
                <a:lnTo>
                  <a:pt x="863346" y="33527"/>
                </a:lnTo>
                <a:lnTo>
                  <a:pt x="4572" y="33527"/>
                </a:lnTo>
                <a:lnTo>
                  <a:pt x="1524" y="34289"/>
                </a:lnTo>
                <a:lnTo>
                  <a:pt x="0" y="38100"/>
                </a:lnTo>
                <a:lnTo>
                  <a:pt x="1524" y="41148"/>
                </a:lnTo>
                <a:lnTo>
                  <a:pt x="4572" y="42672"/>
                </a:lnTo>
                <a:lnTo>
                  <a:pt x="863346" y="42672"/>
                </a:lnTo>
                <a:lnTo>
                  <a:pt x="867155" y="41148"/>
                </a:lnTo>
                <a:lnTo>
                  <a:pt x="868679" y="38100"/>
                </a:lnTo>
                <a:close/>
              </a:path>
              <a:path w="927735" h="76200">
                <a:moveTo>
                  <a:pt x="927353" y="38100"/>
                </a:moveTo>
                <a:lnTo>
                  <a:pt x="851153" y="0"/>
                </a:lnTo>
                <a:lnTo>
                  <a:pt x="851153" y="33527"/>
                </a:lnTo>
                <a:lnTo>
                  <a:pt x="863346" y="33527"/>
                </a:lnTo>
                <a:lnTo>
                  <a:pt x="867155" y="34289"/>
                </a:lnTo>
                <a:lnTo>
                  <a:pt x="868679" y="38100"/>
                </a:lnTo>
                <a:lnTo>
                  <a:pt x="868679" y="67437"/>
                </a:lnTo>
                <a:lnTo>
                  <a:pt x="927353" y="38100"/>
                </a:lnTo>
                <a:close/>
              </a:path>
              <a:path w="927735" h="76200">
                <a:moveTo>
                  <a:pt x="868679" y="67437"/>
                </a:moveTo>
                <a:lnTo>
                  <a:pt x="868679" y="38100"/>
                </a:lnTo>
                <a:lnTo>
                  <a:pt x="867155" y="41148"/>
                </a:lnTo>
                <a:lnTo>
                  <a:pt x="863346" y="42672"/>
                </a:lnTo>
                <a:lnTo>
                  <a:pt x="851153" y="42672"/>
                </a:lnTo>
                <a:lnTo>
                  <a:pt x="851153" y="76200"/>
                </a:lnTo>
                <a:lnTo>
                  <a:pt x="868679" y="67437"/>
                </a:lnTo>
                <a:close/>
              </a:path>
            </a:pathLst>
          </a:custGeom>
          <a:solidFill>
            <a:srgbClr val="000000"/>
          </a:solidFill>
        </p:spPr>
        <p:txBody>
          <a:bodyPr wrap="square" lIns="0" tIns="0" rIns="0" bIns="0" rtlCol="0"/>
          <a:lstStyle/>
          <a:p>
            <a:endParaRPr/>
          </a:p>
        </p:txBody>
      </p:sp>
      <p:sp>
        <p:nvSpPr>
          <p:cNvPr id="128" name="object 128"/>
          <p:cNvSpPr/>
          <p:nvPr/>
        </p:nvSpPr>
        <p:spPr>
          <a:xfrm>
            <a:off x="4261658" y="6131166"/>
            <a:ext cx="843395" cy="67235"/>
          </a:xfrm>
          <a:custGeom>
            <a:avLst/>
            <a:gdLst/>
            <a:ahLst/>
            <a:cxnLst/>
            <a:rect l="l" t="t" r="r" b="b"/>
            <a:pathLst>
              <a:path w="927735" h="76200">
                <a:moveTo>
                  <a:pt x="868679" y="38100"/>
                </a:moveTo>
                <a:lnTo>
                  <a:pt x="867155" y="35051"/>
                </a:lnTo>
                <a:lnTo>
                  <a:pt x="863346" y="33527"/>
                </a:lnTo>
                <a:lnTo>
                  <a:pt x="4572" y="33527"/>
                </a:lnTo>
                <a:lnTo>
                  <a:pt x="1524" y="35051"/>
                </a:lnTo>
                <a:lnTo>
                  <a:pt x="0" y="38100"/>
                </a:lnTo>
                <a:lnTo>
                  <a:pt x="1524" y="41909"/>
                </a:lnTo>
                <a:lnTo>
                  <a:pt x="4572" y="43433"/>
                </a:lnTo>
                <a:lnTo>
                  <a:pt x="863346" y="43433"/>
                </a:lnTo>
                <a:lnTo>
                  <a:pt x="867155" y="41909"/>
                </a:lnTo>
                <a:lnTo>
                  <a:pt x="868679" y="38100"/>
                </a:lnTo>
                <a:close/>
              </a:path>
              <a:path w="927735" h="76200">
                <a:moveTo>
                  <a:pt x="927353" y="38100"/>
                </a:moveTo>
                <a:lnTo>
                  <a:pt x="851153" y="0"/>
                </a:lnTo>
                <a:lnTo>
                  <a:pt x="851153" y="33527"/>
                </a:lnTo>
                <a:lnTo>
                  <a:pt x="863346" y="33527"/>
                </a:lnTo>
                <a:lnTo>
                  <a:pt x="867155" y="35051"/>
                </a:lnTo>
                <a:lnTo>
                  <a:pt x="868679" y="38100"/>
                </a:lnTo>
                <a:lnTo>
                  <a:pt x="868679" y="67437"/>
                </a:lnTo>
                <a:lnTo>
                  <a:pt x="927353" y="38100"/>
                </a:lnTo>
                <a:close/>
              </a:path>
              <a:path w="927735" h="76200">
                <a:moveTo>
                  <a:pt x="868679" y="67437"/>
                </a:moveTo>
                <a:lnTo>
                  <a:pt x="868679" y="38100"/>
                </a:lnTo>
                <a:lnTo>
                  <a:pt x="867155" y="41909"/>
                </a:lnTo>
                <a:lnTo>
                  <a:pt x="863346" y="43433"/>
                </a:lnTo>
                <a:lnTo>
                  <a:pt x="851153" y="43433"/>
                </a:lnTo>
                <a:lnTo>
                  <a:pt x="851153" y="76200"/>
                </a:lnTo>
                <a:lnTo>
                  <a:pt x="868679" y="67437"/>
                </a:lnTo>
                <a:close/>
              </a:path>
            </a:pathLst>
          </a:custGeom>
          <a:solidFill>
            <a:srgbClr val="000000"/>
          </a:solidFill>
        </p:spPr>
        <p:txBody>
          <a:bodyPr wrap="square" lIns="0" tIns="0" rIns="0" bIns="0" rtlCol="0"/>
          <a:lstStyle/>
          <a:p>
            <a:endParaRPr/>
          </a:p>
        </p:txBody>
      </p:sp>
      <p:sp>
        <p:nvSpPr>
          <p:cNvPr id="129" name="object 129"/>
          <p:cNvSpPr txBox="1"/>
          <p:nvPr/>
        </p:nvSpPr>
        <p:spPr>
          <a:xfrm>
            <a:off x="4874260" y="4150863"/>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130" name="object 130"/>
          <p:cNvSpPr txBox="1"/>
          <p:nvPr/>
        </p:nvSpPr>
        <p:spPr>
          <a:xfrm>
            <a:off x="4874260" y="4566366"/>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131" name="object 131"/>
          <p:cNvSpPr/>
          <p:nvPr/>
        </p:nvSpPr>
        <p:spPr>
          <a:xfrm>
            <a:off x="4798521" y="4108729"/>
            <a:ext cx="218208" cy="685240"/>
          </a:xfrm>
          <a:custGeom>
            <a:avLst/>
            <a:gdLst/>
            <a:ahLst/>
            <a:cxnLst/>
            <a:rect l="l" t="t" r="r" b="b"/>
            <a:pathLst>
              <a:path w="240029" h="776604">
                <a:moveTo>
                  <a:pt x="119634" y="0"/>
                </a:moveTo>
                <a:lnTo>
                  <a:pt x="72973" y="9477"/>
                </a:lnTo>
                <a:lnTo>
                  <a:pt x="34956" y="35242"/>
                </a:lnTo>
                <a:lnTo>
                  <a:pt x="9370" y="73294"/>
                </a:lnTo>
                <a:lnTo>
                  <a:pt x="0" y="119634"/>
                </a:lnTo>
                <a:lnTo>
                  <a:pt x="0" y="656843"/>
                </a:lnTo>
                <a:lnTo>
                  <a:pt x="9370" y="703183"/>
                </a:lnTo>
                <a:lnTo>
                  <a:pt x="34956" y="741235"/>
                </a:lnTo>
                <a:lnTo>
                  <a:pt x="72973" y="767000"/>
                </a:lnTo>
                <a:lnTo>
                  <a:pt x="119634" y="776477"/>
                </a:lnTo>
                <a:lnTo>
                  <a:pt x="166413" y="767000"/>
                </a:lnTo>
                <a:lnTo>
                  <a:pt x="204692" y="741235"/>
                </a:lnTo>
                <a:lnTo>
                  <a:pt x="230540" y="703183"/>
                </a:lnTo>
                <a:lnTo>
                  <a:pt x="240029" y="656843"/>
                </a:lnTo>
                <a:lnTo>
                  <a:pt x="240029" y="119634"/>
                </a:lnTo>
                <a:lnTo>
                  <a:pt x="230540" y="73294"/>
                </a:lnTo>
                <a:lnTo>
                  <a:pt x="204692" y="35242"/>
                </a:lnTo>
                <a:lnTo>
                  <a:pt x="166413" y="9477"/>
                </a:lnTo>
                <a:lnTo>
                  <a:pt x="119634" y="0"/>
                </a:lnTo>
                <a:close/>
              </a:path>
            </a:pathLst>
          </a:custGeom>
          <a:ln w="9525">
            <a:solidFill>
              <a:srgbClr val="000000"/>
            </a:solidFill>
          </a:ln>
        </p:spPr>
        <p:txBody>
          <a:bodyPr wrap="square" lIns="0" tIns="0" rIns="0" bIns="0" rtlCol="0"/>
          <a:lstStyle/>
          <a:p>
            <a:endParaRPr/>
          </a:p>
        </p:txBody>
      </p:sp>
      <p:sp>
        <p:nvSpPr>
          <p:cNvPr id="132" name="object 132"/>
          <p:cNvSpPr/>
          <p:nvPr/>
        </p:nvSpPr>
        <p:spPr>
          <a:xfrm>
            <a:off x="5328458" y="5979888"/>
            <a:ext cx="919595" cy="67235"/>
          </a:xfrm>
          <a:custGeom>
            <a:avLst/>
            <a:gdLst/>
            <a:ahLst/>
            <a:cxnLst/>
            <a:rect l="l" t="t" r="r" b="b"/>
            <a:pathLst>
              <a:path w="1011554" h="76200">
                <a:moveTo>
                  <a:pt x="952499" y="38100"/>
                </a:moveTo>
                <a:lnTo>
                  <a:pt x="950975" y="35051"/>
                </a:lnTo>
                <a:lnTo>
                  <a:pt x="947165" y="33527"/>
                </a:lnTo>
                <a:lnTo>
                  <a:pt x="4572" y="33528"/>
                </a:lnTo>
                <a:lnTo>
                  <a:pt x="762" y="35052"/>
                </a:lnTo>
                <a:lnTo>
                  <a:pt x="0" y="38100"/>
                </a:lnTo>
                <a:lnTo>
                  <a:pt x="762" y="41910"/>
                </a:lnTo>
                <a:lnTo>
                  <a:pt x="4572" y="43434"/>
                </a:lnTo>
                <a:lnTo>
                  <a:pt x="947165" y="43433"/>
                </a:lnTo>
                <a:lnTo>
                  <a:pt x="950975" y="41909"/>
                </a:lnTo>
                <a:lnTo>
                  <a:pt x="952499" y="38100"/>
                </a:lnTo>
                <a:close/>
              </a:path>
              <a:path w="1011554" h="76200">
                <a:moveTo>
                  <a:pt x="1011173" y="38100"/>
                </a:moveTo>
                <a:lnTo>
                  <a:pt x="934973" y="0"/>
                </a:lnTo>
                <a:lnTo>
                  <a:pt x="934973" y="33527"/>
                </a:lnTo>
                <a:lnTo>
                  <a:pt x="947165" y="33527"/>
                </a:lnTo>
                <a:lnTo>
                  <a:pt x="950975" y="35051"/>
                </a:lnTo>
                <a:lnTo>
                  <a:pt x="952499" y="38100"/>
                </a:lnTo>
                <a:lnTo>
                  <a:pt x="952499" y="67437"/>
                </a:lnTo>
                <a:lnTo>
                  <a:pt x="1011173" y="38100"/>
                </a:lnTo>
                <a:close/>
              </a:path>
              <a:path w="1011554" h="76200">
                <a:moveTo>
                  <a:pt x="952499" y="67437"/>
                </a:moveTo>
                <a:lnTo>
                  <a:pt x="952499" y="38100"/>
                </a:lnTo>
                <a:lnTo>
                  <a:pt x="950975" y="41909"/>
                </a:lnTo>
                <a:lnTo>
                  <a:pt x="947165" y="43433"/>
                </a:lnTo>
                <a:lnTo>
                  <a:pt x="934973" y="43433"/>
                </a:lnTo>
                <a:lnTo>
                  <a:pt x="934973" y="76200"/>
                </a:lnTo>
                <a:lnTo>
                  <a:pt x="952499" y="67437"/>
                </a:lnTo>
                <a:close/>
              </a:path>
            </a:pathLst>
          </a:custGeom>
          <a:solidFill>
            <a:srgbClr val="000000"/>
          </a:solidFill>
        </p:spPr>
        <p:txBody>
          <a:bodyPr wrap="square" lIns="0" tIns="0" rIns="0" bIns="0" rtlCol="0"/>
          <a:lstStyle/>
          <a:p>
            <a:endParaRPr/>
          </a:p>
        </p:txBody>
      </p:sp>
      <p:sp>
        <p:nvSpPr>
          <p:cNvPr id="133" name="object 133"/>
          <p:cNvSpPr/>
          <p:nvPr/>
        </p:nvSpPr>
        <p:spPr>
          <a:xfrm>
            <a:off x="6247708" y="2660482"/>
            <a:ext cx="151823" cy="3657599"/>
          </a:xfrm>
          <a:custGeom>
            <a:avLst/>
            <a:gdLst/>
            <a:ahLst/>
            <a:cxnLst/>
            <a:rect l="l" t="t" r="r" b="b"/>
            <a:pathLst>
              <a:path w="167004" h="4145279">
                <a:moveTo>
                  <a:pt x="0" y="0"/>
                </a:moveTo>
                <a:lnTo>
                  <a:pt x="0" y="4145279"/>
                </a:lnTo>
                <a:lnTo>
                  <a:pt x="166877" y="4145279"/>
                </a:lnTo>
                <a:lnTo>
                  <a:pt x="166877" y="0"/>
                </a:lnTo>
                <a:lnTo>
                  <a:pt x="0" y="0"/>
                </a:lnTo>
                <a:close/>
              </a:path>
            </a:pathLst>
          </a:custGeom>
          <a:solidFill>
            <a:srgbClr val="DDDDDD"/>
          </a:solidFill>
        </p:spPr>
        <p:txBody>
          <a:bodyPr wrap="square" lIns="0" tIns="0" rIns="0" bIns="0" rtlCol="0"/>
          <a:lstStyle/>
          <a:p>
            <a:endParaRPr/>
          </a:p>
        </p:txBody>
      </p:sp>
      <p:sp>
        <p:nvSpPr>
          <p:cNvPr id="134" name="object 134"/>
          <p:cNvSpPr/>
          <p:nvPr/>
        </p:nvSpPr>
        <p:spPr>
          <a:xfrm>
            <a:off x="6247708" y="2660482"/>
            <a:ext cx="151245" cy="3657599"/>
          </a:xfrm>
          <a:custGeom>
            <a:avLst/>
            <a:gdLst/>
            <a:ahLst/>
            <a:cxnLst/>
            <a:rect l="l" t="t" r="r" b="b"/>
            <a:pathLst>
              <a:path w="166370" h="4145279">
                <a:moveTo>
                  <a:pt x="0" y="0"/>
                </a:moveTo>
                <a:lnTo>
                  <a:pt x="0" y="4145279"/>
                </a:lnTo>
                <a:lnTo>
                  <a:pt x="166116" y="4145279"/>
                </a:lnTo>
                <a:lnTo>
                  <a:pt x="166116" y="0"/>
                </a:lnTo>
                <a:lnTo>
                  <a:pt x="0" y="0"/>
                </a:lnTo>
                <a:close/>
              </a:path>
            </a:pathLst>
          </a:custGeom>
          <a:ln w="9525">
            <a:solidFill>
              <a:srgbClr val="000000"/>
            </a:solidFill>
          </a:ln>
        </p:spPr>
        <p:txBody>
          <a:bodyPr wrap="square" lIns="0" tIns="0" rIns="0" bIns="0" rtlCol="0"/>
          <a:lstStyle/>
          <a:p>
            <a:endParaRPr/>
          </a:p>
        </p:txBody>
      </p:sp>
      <p:sp>
        <p:nvSpPr>
          <p:cNvPr id="135" name="object 135"/>
          <p:cNvSpPr/>
          <p:nvPr/>
        </p:nvSpPr>
        <p:spPr>
          <a:xfrm>
            <a:off x="6398721" y="5136757"/>
            <a:ext cx="381000" cy="76200"/>
          </a:xfrm>
          <a:custGeom>
            <a:avLst/>
            <a:gdLst/>
            <a:ahLst/>
            <a:cxnLst/>
            <a:rect l="l" t="t" r="r" b="b"/>
            <a:pathLst>
              <a:path w="419100" h="86360">
                <a:moveTo>
                  <a:pt x="376427" y="57150"/>
                </a:moveTo>
                <a:lnTo>
                  <a:pt x="376427" y="28955"/>
                </a:lnTo>
                <a:lnTo>
                  <a:pt x="0" y="28955"/>
                </a:lnTo>
                <a:lnTo>
                  <a:pt x="0" y="57150"/>
                </a:lnTo>
                <a:lnTo>
                  <a:pt x="376427" y="57150"/>
                </a:lnTo>
                <a:close/>
              </a:path>
              <a:path w="419100" h="86360">
                <a:moveTo>
                  <a:pt x="419100" y="43433"/>
                </a:moveTo>
                <a:lnTo>
                  <a:pt x="361950" y="0"/>
                </a:lnTo>
                <a:lnTo>
                  <a:pt x="361950" y="28955"/>
                </a:lnTo>
                <a:lnTo>
                  <a:pt x="376427" y="28955"/>
                </a:lnTo>
                <a:lnTo>
                  <a:pt x="376427" y="75295"/>
                </a:lnTo>
                <a:lnTo>
                  <a:pt x="419100" y="43433"/>
                </a:lnTo>
                <a:close/>
              </a:path>
              <a:path w="419100" h="86360">
                <a:moveTo>
                  <a:pt x="376427" y="75295"/>
                </a:moveTo>
                <a:lnTo>
                  <a:pt x="376427" y="57150"/>
                </a:lnTo>
                <a:lnTo>
                  <a:pt x="361950" y="57150"/>
                </a:lnTo>
                <a:lnTo>
                  <a:pt x="361950" y="86105"/>
                </a:lnTo>
                <a:lnTo>
                  <a:pt x="376427" y="75295"/>
                </a:lnTo>
                <a:close/>
              </a:path>
            </a:pathLst>
          </a:custGeom>
          <a:solidFill>
            <a:srgbClr val="000000"/>
          </a:solidFill>
        </p:spPr>
        <p:txBody>
          <a:bodyPr wrap="square" lIns="0" tIns="0" rIns="0" bIns="0" rtlCol="0"/>
          <a:lstStyle/>
          <a:p>
            <a:endParaRPr/>
          </a:p>
        </p:txBody>
      </p:sp>
      <p:sp>
        <p:nvSpPr>
          <p:cNvPr id="136" name="object 136"/>
          <p:cNvSpPr/>
          <p:nvPr/>
        </p:nvSpPr>
        <p:spPr>
          <a:xfrm>
            <a:off x="8152708" y="2660482"/>
            <a:ext cx="151823" cy="3657599"/>
          </a:xfrm>
          <a:custGeom>
            <a:avLst/>
            <a:gdLst/>
            <a:ahLst/>
            <a:cxnLst/>
            <a:rect l="l" t="t" r="r" b="b"/>
            <a:pathLst>
              <a:path w="167004" h="4145279">
                <a:moveTo>
                  <a:pt x="0" y="0"/>
                </a:moveTo>
                <a:lnTo>
                  <a:pt x="0" y="4145280"/>
                </a:lnTo>
                <a:lnTo>
                  <a:pt x="166877" y="4145280"/>
                </a:lnTo>
                <a:lnTo>
                  <a:pt x="166877" y="0"/>
                </a:lnTo>
                <a:lnTo>
                  <a:pt x="0" y="0"/>
                </a:lnTo>
                <a:close/>
              </a:path>
            </a:pathLst>
          </a:custGeom>
          <a:solidFill>
            <a:srgbClr val="DDDDDD"/>
          </a:solidFill>
        </p:spPr>
        <p:txBody>
          <a:bodyPr wrap="square" lIns="0" tIns="0" rIns="0" bIns="0" rtlCol="0"/>
          <a:lstStyle/>
          <a:p>
            <a:endParaRPr/>
          </a:p>
        </p:txBody>
      </p:sp>
      <p:sp>
        <p:nvSpPr>
          <p:cNvPr id="137" name="object 137"/>
          <p:cNvSpPr/>
          <p:nvPr/>
        </p:nvSpPr>
        <p:spPr>
          <a:xfrm>
            <a:off x="8152708" y="2660482"/>
            <a:ext cx="151245" cy="3657599"/>
          </a:xfrm>
          <a:custGeom>
            <a:avLst/>
            <a:gdLst/>
            <a:ahLst/>
            <a:cxnLst/>
            <a:rect l="l" t="t" r="r" b="b"/>
            <a:pathLst>
              <a:path w="166370" h="4145279">
                <a:moveTo>
                  <a:pt x="0" y="0"/>
                </a:moveTo>
                <a:lnTo>
                  <a:pt x="0" y="4145280"/>
                </a:lnTo>
                <a:lnTo>
                  <a:pt x="166116" y="4145280"/>
                </a:lnTo>
                <a:lnTo>
                  <a:pt x="166116" y="0"/>
                </a:lnTo>
                <a:lnTo>
                  <a:pt x="0" y="0"/>
                </a:lnTo>
                <a:close/>
              </a:path>
            </a:pathLst>
          </a:custGeom>
          <a:ln w="9525">
            <a:solidFill>
              <a:srgbClr val="000000"/>
            </a:solidFill>
          </a:ln>
        </p:spPr>
        <p:txBody>
          <a:bodyPr wrap="square" lIns="0" tIns="0" rIns="0" bIns="0" rtlCol="0"/>
          <a:lstStyle/>
          <a:p>
            <a:endParaRPr/>
          </a:p>
        </p:txBody>
      </p:sp>
      <p:sp>
        <p:nvSpPr>
          <p:cNvPr id="138" name="object 138"/>
          <p:cNvSpPr/>
          <p:nvPr/>
        </p:nvSpPr>
        <p:spPr>
          <a:xfrm>
            <a:off x="6394564" y="5979888"/>
            <a:ext cx="1758373" cy="67235"/>
          </a:xfrm>
          <a:custGeom>
            <a:avLst/>
            <a:gdLst/>
            <a:ahLst/>
            <a:cxnLst/>
            <a:rect l="l" t="t" r="r" b="b"/>
            <a:pathLst>
              <a:path w="1934209" h="76200">
                <a:moveTo>
                  <a:pt x="1875281" y="38100"/>
                </a:moveTo>
                <a:lnTo>
                  <a:pt x="1873757" y="35051"/>
                </a:lnTo>
                <a:lnTo>
                  <a:pt x="1869948" y="33527"/>
                </a:lnTo>
                <a:lnTo>
                  <a:pt x="4572" y="33527"/>
                </a:lnTo>
                <a:lnTo>
                  <a:pt x="1524" y="35051"/>
                </a:lnTo>
                <a:lnTo>
                  <a:pt x="0" y="38100"/>
                </a:lnTo>
                <a:lnTo>
                  <a:pt x="1524" y="41909"/>
                </a:lnTo>
                <a:lnTo>
                  <a:pt x="4572" y="43433"/>
                </a:lnTo>
                <a:lnTo>
                  <a:pt x="1869948" y="43433"/>
                </a:lnTo>
                <a:lnTo>
                  <a:pt x="1873757" y="41909"/>
                </a:lnTo>
                <a:lnTo>
                  <a:pt x="1875281" y="38100"/>
                </a:lnTo>
                <a:close/>
              </a:path>
              <a:path w="1934209" h="76200">
                <a:moveTo>
                  <a:pt x="1933955" y="38100"/>
                </a:moveTo>
                <a:lnTo>
                  <a:pt x="1857755" y="0"/>
                </a:lnTo>
                <a:lnTo>
                  <a:pt x="1857755" y="33527"/>
                </a:lnTo>
                <a:lnTo>
                  <a:pt x="1869948" y="33527"/>
                </a:lnTo>
                <a:lnTo>
                  <a:pt x="1873757" y="35051"/>
                </a:lnTo>
                <a:lnTo>
                  <a:pt x="1875281" y="38100"/>
                </a:lnTo>
                <a:lnTo>
                  <a:pt x="1875281" y="67437"/>
                </a:lnTo>
                <a:lnTo>
                  <a:pt x="1933955" y="38100"/>
                </a:lnTo>
                <a:close/>
              </a:path>
              <a:path w="1934209" h="76200">
                <a:moveTo>
                  <a:pt x="1875281" y="67437"/>
                </a:moveTo>
                <a:lnTo>
                  <a:pt x="1875281" y="38100"/>
                </a:lnTo>
                <a:lnTo>
                  <a:pt x="1873757" y="41909"/>
                </a:lnTo>
                <a:lnTo>
                  <a:pt x="1869948" y="43433"/>
                </a:lnTo>
                <a:lnTo>
                  <a:pt x="1857755" y="43433"/>
                </a:lnTo>
                <a:lnTo>
                  <a:pt x="1857755" y="76200"/>
                </a:lnTo>
                <a:lnTo>
                  <a:pt x="1875281" y="67437"/>
                </a:lnTo>
                <a:close/>
              </a:path>
            </a:pathLst>
          </a:custGeom>
          <a:solidFill>
            <a:srgbClr val="000000"/>
          </a:solidFill>
        </p:spPr>
        <p:txBody>
          <a:bodyPr wrap="square" lIns="0" tIns="0" rIns="0" bIns="0" rtlCol="0"/>
          <a:lstStyle/>
          <a:p>
            <a:endParaRPr/>
          </a:p>
        </p:txBody>
      </p:sp>
      <p:sp>
        <p:nvSpPr>
          <p:cNvPr id="139" name="object 139"/>
          <p:cNvSpPr/>
          <p:nvPr/>
        </p:nvSpPr>
        <p:spPr>
          <a:xfrm>
            <a:off x="8303721" y="6013505"/>
            <a:ext cx="230332" cy="0"/>
          </a:xfrm>
          <a:custGeom>
            <a:avLst/>
            <a:gdLst/>
            <a:ahLst/>
            <a:cxnLst/>
            <a:rect l="l" t="t" r="r" b="b"/>
            <a:pathLst>
              <a:path w="253365">
                <a:moveTo>
                  <a:pt x="0" y="0"/>
                </a:moveTo>
                <a:lnTo>
                  <a:pt x="252983" y="0"/>
                </a:lnTo>
              </a:path>
            </a:pathLst>
          </a:custGeom>
          <a:ln w="9525">
            <a:solidFill>
              <a:srgbClr val="000000"/>
            </a:solidFill>
          </a:ln>
        </p:spPr>
        <p:txBody>
          <a:bodyPr wrap="square" lIns="0" tIns="0" rIns="0" bIns="0" rtlCol="0"/>
          <a:lstStyle/>
          <a:p>
            <a:endParaRPr/>
          </a:p>
        </p:txBody>
      </p:sp>
      <p:sp>
        <p:nvSpPr>
          <p:cNvPr id="140" name="object 140"/>
          <p:cNvSpPr/>
          <p:nvPr/>
        </p:nvSpPr>
        <p:spPr>
          <a:xfrm>
            <a:off x="8533707" y="6013506"/>
            <a:ext cx="0" cy="457199"/>
          </a:xfrm>
          <a:custGeom>
            <a:avLst/>
            <a:gdLst/>
            <a:ahLst/>
            <a:cxnLst/>
            <a:rect l="l" t="t" r="r" b="b"/>
            <a:pathLst>
              <a:path h="518159">
                <a:moveTo>
                  <a:pt x="0" y="518160"/>
                </a:moveTo>
                <a:lnTo>
                  <a:pt x="0" y="0"/>
                </a:lnTo>
              </a:path>
            </a:pathLst>
          </a:custGeom>
          <a:ln w="9525">
            <a:solidFill>
              <a:srgbClr val="000000"/>
            </a:solidFill>
          </a:ln>
        </p:spPr>
        <p:txBody>
          <a:bodyPr wrap="square" lIns="0" tIns="0" rIns="0" bIns="0" rtlCol="0"/>
          <a:lstStyle/>
          <a:p>
            <a:endParaRPr/>
          </a:p>
        </p:txBody>
      </p:sp>
      <p:sp>
        <p:nvSpPr>
          <p:cNvPr id="141" name="object 141"/>
          <p:cNvSpPr/>
          <p:nvPr/>
        </p:nvSpPr>
        <p:spPr>
          <a:xfrm>
            <a:off x="2131521" y="6470705"/>
            <a:ext cx="6402531" cy="0"/>
          </a:xfrm>
          <a:custGeom>
            <a:avLst/>
            <a:gdLst/>
            <a:ahLst/>
            <a:cxnLst/>
            <a:rect l="l" t="t" r="r" b="b"/>
            <a:pathLst>
              <a:path w="7042784">
                <a:moveTo>
                  <a:pt x="0" y="0"/>
                </a:moveTo>
                <a:lnTo>
                  <a:pt x="7042404" y="0"/>
                </a:lnTo>
              </a:path>
            </a:pathLst>
          </a:custGeom>
          <a:ln w="9525">
            <a:solidFill>
              <a:srgbClr val="000000"/>
            </a:solidFill>
          </a:ln>
        </p:spPr>
        <p:txBody>
          <a:bodyPr wrap="square" lIns="0" tIns="0" rIns="0" bIns="0" rtlCol="0"/>
          <a:lstStyle/>
          <a:p>
            <a:endParaRPr/>
          </a:p>
        </p:txBody>
      </p:sp>
      <p:sp>
        <p:nvSpPr>
          <p:cNvPr id="142" name="object 142"/>
          <p:cNvSpPr/>
          <p:nvPr/>
        </p:nvSpPr>
        <p:spPr>
          <a:xfrm>
            <a:off x="1675707" y="2660482"/>
            <a:ext cx="151823" cy="3657599"/>
          </a:xfrm>
          <a:custGeom>
            <a:avLst/>
            <a:gdLst/>
            <a:ahLst/>
            <a:cxnLst/>
            <a:rect l="l" t="t" r="r" b="b"/>
            <a:pathLst>
              <a:path w="167005" h="4145279">
                <a:moveTo>
                  <a:pt x="0" y="0"/>
                </a:moveTo>
                <a:lnTo>
                  <a:pt x="0" y="4145279"/>
                </a:lnTo>
                <a:lnTo>
                  <a:pt x="166878" y="4145279"/>
                </a:lnTo>
                <a:lnTo>
                  <a:pt x="166877" y="0"/>
                </a:lnTo>
                <a:lnTo>
                  <a:pt x="0" y="0"/>
                </a:lnTo>
                <a:close/>
              </a:path>
            </a:pathLst>
          </a:custGeom>
          <a:solidFill>
            <a:srgbClr val="DDDDDD"/>
          </a:solidFill>
        </p:spPr>
        <p:txBody>
          <a:bodyPr wrap="square" lIns="0" tIns="0" rIns="0" bIns="0" rtlCol="0"/>
          <a:lstStyle/>
          <a:p>
            <a:endParaRPr/>
          </a:p>
        </p:txBody>
      </p:sp>
      <p:sp>
        <p:nvSpPr>
          <p:cNvPr id="143" name="object 143"/>
          <p:cNvSpPr/>
          <p:nvPr/>
        </p:nvSpPr>
        <p:spPr>
          <a:xfrm>
            <a:off x="1675707" y="2660482"/>
            <a:ext cx="151245" cy="3657599"/>
          </a:xfrm>
          <a:custGeom>
            <a:avLst/>
            <a:gdLst/>
            <a:ahLst/>
            <a:cxnLst/>
            <a:rect l="l" t="t" r="r" b="b"/>
            <a:pathLst>
              <a:path w="166369" h="4145279">
                <a:moveTo>
                  <a:pt x="0" y="0"/>
                </a:moveTo>
                <a:lnTo>
                  <a:pt x="0" y="4145279"/>
                </a:lnTo>
                <a:lnTo>
                  <a:pt x="166116" y="4145279"/>
                </a:lnTo>
                <a:lnTo>
                  <a:pt x="166116" y="0"/>
                </a:lnTo>
                <a:lnTo>
                  <a:pt x="0" y="0"/>
                </a:lnTo>
                <a:close/>
              </a:path>
            </a:pathLst>
          </a:custGeom>
          <a:ln w="9525">
            <a:solidFill>
              <a:srgbClr val="000000"/>
            </a:solidFill>
          </a:ln>
        </p:spPr>
        <p:txBody>
          <a:bodyPr wrap="square" lIns="0" tIns="0" rIns="0" bIns="0" rtlCol="0"/>
          <a:lstStyle/>
          <a:p>
            <a:endParaRPr/>
          </a:p>
        </p:txBody>
      </p:sp>
      <p:sp>
        <p:nvSpPr>
          <p:cNvPr id="144" name="object 144"/>
          <p:cNvSpPr txBox="1"/>
          <p:nvPr/>
        </p:nvSpPr>
        <p:spPr>
          <a:xfrm>
            <a:off x="1603202" y="2474014"/>
            <a:ext cx="297873" cy="158003"/>
          </a:xfrm>
          <a:prstGeom prst="rect">
            <a:avLst/>
          </a:prstGeom>
        </p:spPr>
        <p:txBody>
          <a:bodyPr vert="horz" wrap="square" lIns="0" tIns="0" rIns="0" bIns="0" rtlCol="0">
            <a:spAutoFit/>
          </a:bodyPr>
          <a:lstStyle/>
          <a:p>
            <a:pPr marL="11397"/>
            <a:r>
              <a:rPr sz="1000" spc="-4" dirty="0">
                <a:latin typeface="Arial"/>
                <a:cs typeface="Arial"/>
              </a:rPr>
              <a:t>IF</a:t>
            </a:r>
            <a:r>
              <a:rPr sz="1000" spc="-13" dirty="0">
                <a:latin typeface="Arial"/>
                <a:cs typeface="Arial"/>
              </a:rPr>
              <a:t>/</a:t>
            </a:r>
            <a:r>
              <a:rPr sz="1000" spc="-4" dirty="0">
                <a:latin typeface="Arial"/>
                <a:cs typeface="Arial"/>
              </a:rPr>
              <a:t>ID</a:t>
            </a:r>
            <a:endParaRPr sz="1000">
              <a:latin typeface="Arial"/>
              <a:cs typeface="Arial"/>
            </a:endParaRPr>
          </a:p>
        </p:txBody>
      </p:sp>
      <p:sp>
        <p:nvSpPr>
          <p:cNvPr id="145" name="object 145"/>
          <p:cNvSpPr txBox="1"/>
          <p:nvPr/>
        </p:nvSpPr>
        <p:spPr>
          <a:xfrm>
            <a:off x="4042294" y="1787543"/>
            <a:ext cx="355600" cy="158003"/>
          </a:xfrm>
          <a:prstGeom prst="rect">
            <a:avLst/>
          </a:prstGeom>
        </p:spPr>
        <p:txBody>
          <a:bodyPr vert="horz" wrap="square" lIns="0" tIns="0" rIns="0" bIns="0" rtlCol="0">
            <a:spAutoFit/>
          </a:bodyPr>
          <a:lstStyle/>
          <a:p>
            <a:pPr marL="11397"/>
            <a:r>
              <a:rPr sz="1000" spc="-4" dirty="0">
                <a:latin typeface="Arial"/>
                <a:cs typeface="Arial"/>
              </a:rPr>
              <a:t>ID/EX</a:t>
            </a:r>
            <a:endParaRPr sz="1000">
              <a:latin typeface="Arial"/>
              <a:cs typeface="Arial"/>
            </a:endParaRPr>
          </a:p>
        </p:txBody>
      </p:sp>
      <p:sp>
        <p:nvSpPr>
          <p:cNvPr id="146" name="object 146"/>
          <p:cNvSpPr txBox="1"/>
          <p:nvPr/>
        </p:nvSpPr>
        <p:spPr>
          <a:xfrm>
            <a:off x="6098989" y="2016143"/>
            <a:ext cx="524164" cy="158003"/>
          </a:xfrm>
          <a:prstGeom prst="rect">
            <a:avLst/>
          </a:prstGeom>
        </p:spPr>
        <p:txBody>
          <a:bodyPr vert="horz" wrap="square" lIns="0" tIns="0" rIns="0" bIns="0" rtlCol="0">
            <a:spAutoFit/>
          </a:bodyPr>
          <a:lstStyle/>
          <a:p>
            <a:pPr marL="11397"/>
            <a:r>
              <a:rPr sz="1000" spc="-4" dirty="0">
                <a:latin typeface="Arial"/>
                <a:cs typeface="Arial"/>
              </a:rPr>
              <a:t>E</a:t>
            </a:r>
            <a:r>
              <a:rPr sz="1000" spc="-13" dirty="0">
                <a:latin typeface="Arial"/>
                <a:cs typeface="Arial"/>
              </a:rPr>
              <a:t>X</a:t>
            </a:r>
            <a:r>
              <a:rPr sz="1000" spc="-4" dirty="0">
                <a:latin typeface="Arial"/>
                <a:cs typeface="Arial"/>
              </a:rPr>
              <a:t>/M</a:t>
            </a:r>
            <a:r>
              <a:rPr sz="1000" spc="-9" dirty="0">
                <a:latin typeface="Arial"/>
                <a:cs typeface="Arial"/>
              </a:rPr>
              <a:t>E</a:t>
            </a:r>
            <a:r>
              <a:rPr sz="1000" spc="-4" dirty="0">
                <a:latin typeface="Arial"/>
                <a:cs typeface="Arial"/>
              </a:rPr>
              <a:t>M</a:t>
            </a:r>
            <a:endParaRPr sz="1000">
              <a:latin typeface="Arial"/>
              <a:cs typeface="Arial"/>
            </a:endParaRPr>
          </a:p>
        </p:txBody>
      </p:sp>
      <p:sp>
        <p:nvSpPr>
          <p:cNvPr id="147" name="object 147"/>
          <p:cNvSpPr txBox="1"/>
          <p:nvPr/>
        </p:nvSpPr>
        <p:spPr>
          <a:xfrm>
            <a:off x="7927109" y="2245414"/>
            <a:ext cx="558223" cy="158003"/>
          </a:xfrm>
          <a:prstGeom prst="rect">
            <a:avLst/>
          </a:prstGeom>
        </p:spPr>
        <p:txBody>
          <a:bodyPr vert="horz" wrap="square" lIns="0" tIns="0" rIns="0" bIns="0" rtlCol="0">
            <a:spAutoFit/>
          </a:bodyPr>
          <a:lstStyle/>
          <a:p>
            <a:pPr marL="11397"/>
            <a:r>
              <a:rPr sz="1000" spc="-9" dirty="0">
                <a:latin typeface="Arial"/>
                <a:cs typeface="Arial"/>
              </a:rPr>
              <a:t>MEM/WB</a:t>
            </a:r>
            <a:endParaRPr sz="1000">
              <a:latin typeface="Arial"/>
              <a:cs typeface="Arial"/>
            </a:endParaRPr>
          </a:p>
        </p:txBody>
      </p:sp>
      <p:sp>
        <p:nvSpPr>
          <p:cNvPr id="148" name="object 148"/>
          <p:cNvSpPr txBox="1"/>
          <p:nvPr/>
        </p:nvSpPr>
        <p:spPr>
          <a:xfrm>
            <a:off x="2858424" y="2245414"/>
            <a:ext cx="474518" cy="158003"/>
          </a:xfrm>
          <a:prstGeom prst="rect">
            <a:avLst/>
          </a:prstGeom>
        </p:spPr>
        <p:txBody>
          <a:bodyPr vert="horz" wrap="square" lIns="0" tIns="0" rIns="0" bIns="0" rtlCol="0">
            <a:spAutoFit/>
          </a:bodyPr>
          <a:lstStyle/>
          <a:p>
            <a:pPr marL="11397"/>
            <a:r>
              <a:rPr sz="1000" b="1" spc="-4" dirty="0">
                <a:solidFill>
                  <a:srgbClr val="FF0000"/>
                </a:solidFill>
                <a:latin typeface="Arial"/>
                <a:cs typeface="Arial"/>
              </a:rPr>
              <a:t>Control</a:t>
            </a:r>
            <a:endParaRPr sz="1000">
              <a:latin typeface="Arial"/>
              <a:cs typeface="Arial"/>
            </a:endParaRPr>
          </a:p>
        </p:txBody>
      </p:sp>
      <p:sp>
        <p:nvSpPr>
          <p:cNvPr id="149" name="object 149"/>
          <p:cNvSpPr/>
          <p:nvPr/>
        </p:nvSpPr>
        <p:spPr>
          <a:xfrm>
            <a:off x="6247708" y="2431882"/>
            <a:ext cx="151823" cy="228599"/>
          </a:xfrm>
          <a:custGeom>
            <a:avLst/>
            <a:gdLst/>
            <a:ahLst/>
            <a:cxnLst/>
            <a:rect l="l" t="t" r="r" b="b"/>
            <a:pathLst>
              <a:path w="167004" h="259080">
                <a:moveTo>
                  <a:pt x="0" y="0"/>
                </a:moveTo>
                <a:lnTo>
                  <a:pt x="0" y="259080"/>
                </a:lnTo>
                <a:lnTo>
                  <a:pt x="166877" y="259080"/>
                </a:lnTo>
                <a:lnTo>
                  <a:pt x="166877" y="0"/>
                </a:lnTo>
                <a:lnTo>
                  <a:pt x="0" y="0"/>
                </a:lnTo>
                <a:close/>
              </a:path>
            </a:pathLst>
          </a:custGeom>
          <a:solidFill>
            <a:srgbClr val="DDDDDD"/>
          </a:solidFill>
        </p:spPr>
        <p:txBody>
          <a:bodyPr wrap="square" lIns="0" tIns="0" rIns="0" bIns="0" rtlCol="0"/>
          <a:lstStyle/>
          <a:p>
            <a:endParaRPr/>
          </a:p>
        </p:txBody>
      </p:sp>
      <p:sp>
        <p:nvSpPr>
          <p:cNvPr id="150" name="object 150"/>
          <p:cNvSpPr/>
          <p:nvPr/>
        </p:nvSpPr>
        <p:spPr>
          <a:xfrm>
            <a:off x="6247708" y="2431882"/>
            <a:ext cx="151245" cy="228599"/>
          </a:xfrm>
          <a:custGeom>
            <a:avLst/>
            <a:gdLst/>
            <a:ahLst/>
            <a:cxnLst/>
            <a:rect l="l" t="t" r="r" b="b"/>
            <a:pathLst>
              <a:path w="166370" h="259080">
                <a:moveTo>
                  <a:pt x="0" y="0"/>
                </a:moveTo>
                <a:lnTo>
                  <a:pt x="0" y="259080"/>
                </a:lnTo>
                <a:lnTo>
                  <a:pt x="166116" y="259080"/>
                </a:lnTo>
                <a:lnTo>
                  <a:pt x="166116" y="0"/>
                </a:lnTo>
                <a:lnTo>
                  <a:pt x="0" y="0"/>
                </a:lnTo>
                <a:close/>
              </a:path>
            </a:pathLst>
          </a:custGeom>
          <a:ln w="9525">
            <a:solidFill>
              <a:srgbClr val="000000"/>
            </a:solidFill>
          </a:ln>
        </p:spPr>
        <p:txBody>
          <a:bodyPr wrap="square" lIns="0" tIns="0" rIns="0" bIns="0" rtlCol="0"/>
          <a:lstStyle/>
          <a:p>
            <a:endParaRPr/>
          </a:p>
        </p:txBody>
      </p:sp>
      <p:sp>
        <p:nvSpPr>
          <p:cNvPr id="151" name="object 151"/>
          <p:cNvSpPr txBox="1"/>
          <p:nvPr/>
        </p:nvSpPr>
        <p:spPr>
          <a:xfrm>
            <a:off x="6272184" y="2474240"/>
            <a:ext cx="116032" cy="123111"/>
          </a:xfrm>
          <a:prstGeom prst="rect">
            <a:avLst/>
          </a:prstGeom>
        </p:spPr>
        <p:txBody>
          <a:bodyPr vert="horz" wrap="square" lIns="0" tIns="0" rIns="0" bIns="0" rtlCol="0">
            <a:spAutoFit/>
          </a:bodyPr>
          <a:lstStyle/>
          <a:p>
            <a:pPr marL="11397"/>
            <a:r>
              <a:rPr sz="800" spc="-4" dirty="0">
                <a:solidFill>
                  <a:srgbClr val="FF00FF"/>
                </a:solidFill>
                <a:latin typeface="Times New Roman"/>
                <a:cs typeface="Times New Roman"/>
              </a:rPr>
              <a:t>M</a:t>
            </a:r>
            <a:endParaRPr sz="800">
              <a:latin typeface="Times New Roman"/>
              <a:cs typeface="Times New Roman"/>
            </a:endParaRPr>
          </a:p>
        </p:txBody>
      </p:sp>
      <p:sp>
        <p:nvSpPr>
          <p:cNvPr id="152" name="object 152"/>
          <p:cNvSpPr/>
          <p:nvPr/>
        </p:nvSpPr>
        <p:spPr>
          <a:xfrm>
            <a:off x="6247708" y="2203953"/>
            <a:ext cx="151823" cy="228040"/>
          </a:xfrm>
          <a:custGeom>
            <a:avLst/>
            <a:gdLst/>
            <a:ahLst/>
            <a:cxnLst/>
            <a:rect l="l" t="t" r="r" b="b"/>
            <a:pathLst>
              <a:path w="167004" h="258444">
                <a:moveTo>
                  <a:pt x="0" y="0"/>
                </a:moveTo>
                <a:lnTo>
                  <a:pt x="0" y="258317"/>
                </a:lnTo>
                <a:lnTo>
                  <a:pt x="166877" y="258317"/>
                </a:lnTo>
                <a:lnTo>
                  <a:pt x="166877" y="0"/>
                </a:lnTo>
                <a:lnTo>
                  <a:pt x="0" y="0"/>
                </a:lnTo>
                <a:close/>
              </a:path>
            </a:pathLst>
          </a:custGeom>
          <a:solidFill>
            <a:srgbClr val="DDDDDD"/>
          </a:solidFill>
        </p:spPr>
        <p:txBody>
          <a:bodyPr wrap="square" lIns="0" tIns="0" rIns="0" bIns="0" rtlCol="0"/>
          <a:lstStyle/>
          <a:p>
            <a:endParaRPr/>
          </a:p>
        </p:txBody>
      </p:sp>
      <p:sp>
        <p:nvSpPr>
          <p:cNvPr id="153" name="object 153"/>
          <p:cNvSpPr/>
          <p:nvPr/>
        </p:nvSpPr>
        <p:spPr>
          <a:xfrm>
            <a:off x="6247708" y="2203953"/>
            <a:ext cx="151245" cy="228040"/>
          </a:xfrm>
          <a:custGeom>
            <a:avLst/>
            <a:gdLst/>
            <a:ahLst/>
            <a:cxnLst/>
            <a:rect l="l" t="t" r="r" b="b"/>
            <a:pathLst>
              <a:path w="166370" h="258444">
                <a:moveTo>
                  <a:pt x="0" y="0"/>
                </a:moveTo>
                <a:lnTo>
                  <a:pt x="0" y="258317"/>
                </a:lnTo>
                <a:lnTo>
                  <a:pt x="166116" y="258317"/>
                </a:lnTo>
                <a:lnTo>
                  <a:pt x="166116" y="0"/>
                </a:lnTo>
                <a:lnTo>
                  <a:pt x="0" y="0"/>
                </a:lnTo>
                <a:close/>
              </a:path>
            </a:pathLst>
          </a:custGeom>
          <a:ln w="9524">
            <a:solidFill>
              <a:srgbClr val="000000"/>
            </a:solidFill>
          </a:ln>
        </p:spPr>
        <p:txBody>
          <a:bodyPr wrap="square" lIns="0" tIns="0" rIns="0" bIns="0" rtlCol="0"/>
          <a:lstStyle/>
          <a:p>
            <a:endParaRPr/>
          </a:p>
        </p:txBody>
      </p:sp>
      <p:sp>
        <p:nvSpPr>
          <p:cNvPr id="154" name="object 154"/>
          <p:cNvSpPr txBox="1"/>
          <p:nvPr/>
        </p:nvSpPr>
        <p:spPr>
          <a:xfrm>
            <a:off x="6229927" y="2240261"/>
            <a:ext cx="189923" cy="123111"/>
          </a:xfrm>
          <a:prstGeom prst="rect">
            <a:avLst/>
          </a:prstGeom>
        </p:spPr>
        <p:txBody>
          <a:bodyPr vert="horz" wrap="square" lIns="0" tIns="0" rIns="0" bIns="0" rtlCol="0">
            <a:spAutoFit/>
          </a:bodyPr>
          <a:lstStyle/>
          <a:p>
            <a:pPr marL="11397"/>
            <a:r>
              <a:rPr sz="800" spc="-4" dirty="0">
                <a:solidFill>
                  <a:srgbClr val="339A33"/>
                </a:solidFill>
                <a:latin typeface="Times New Roman"/>
                <a:cs typeface="Times New Roman"/>
              </a:rPr>
              <a:t>WB</a:t>
            </a:r>
            <a:endParaRPr sz="800">
              <a:latin typeface="Times New Roman"/>
              <a:cs typeface="Times New Roman"/>
            </a:endParaRPr>
          </a:p>
        </p:txBody>
      </p:sp>
      <p:sp>
        <p:nvSpPr>
          <p:cNvPr id="155" name="object 155"/>
          <p:cNvSpPr/>
          <p:nvPr/>
        </p:nvSpPr>
        <p:spPr>
          <a:xfrm>
            <a:off x="8152708" y="2431882"/>
            <a:ext cx="151823" cy="228599"/>
          </a:xfrm>
          <a:custGeom>
            <a:avLst/>
            <a:gdLst/>
            <a:ahLst/>
            <a:cxnLst/>
            <a:rect l="l" t="t" r="r" b="b"/>
            <a:pathLst>
              <a:path w="167004" h="259080">
                <a:moveTo>
                  <a:pt x="0" y="0"/>
                </a:moveTo>
                <a:lnTo>
                  <a:pt x="0" y="259080"/>
                </a:lnTo>
                <a:lnTo>
                  <a:pt x="166877" y="259080"/>
                </a:lnTo>
                <a:lnTo>
                  <a:pt x="166877" y="0"/>
                </a:lnTo>
                <a:lnTo>
                  <a:pt x="0" y="0"/>
                </a:lnTo>
                <a:close/>
              </a:path>
            </a:pathLst>
          </a:custGeom>
          <a:solidFill>
            <a:srgbClr val="DDDDDD"/>
          </a:solidFill>
        </p:spPr>
        <p:txBody>
          <a:bodyPr wrap="square" lIns="0" tIns="0" rIns="0" bIns="0" rtlCol="0"/>
          <a:lstStyle/>
          <a:p>
            <a:endParaRPr/>
          </a:p>
        </p:txBody>
      </p:sp>
      <p:sp>
        <p:nvSpPr>
          <p:cNvPr id="156" name="object 156"/>
          <p:cNvSpPr/>
          <p:nvPr/>
        </p:nvSpPr>
        <p:spPr>
          <a:xfrm>
            <a:off x="8152708" y="2431882"/>
            <a:ext cx="151245" cy="228599"/>
          </a:xfrm>
          <a:custGeom>
            <a:avLst/>
            <a:gdLst/>
            <a:ahLst/>
            <a:cxnLst/>
            <a:rect l="l" t="t" r="r" b="b"/>
            <a:pathLst>
              <a:path w="166370" h="259080">
                <a:moveTo>
                  <a:pt x="0" y="0"/>
                </a:moveTo>
                <a:lnTo>
                  <a:pt x="0" y="259080"/>
                </a:lnTo>
                <a:lnTo>
                  <a:pt x="166116" y="259080"/>
                </a:lnTo>
                <a:lnTo>
                  <a:pt x="166116" y="0"/>
                </a:lnTo>
                <a:lnTo>
                  <a:pt x="0" y="0"/>
                </a:lnTo>
                <a:close/>
              </a:path>
            </a:pathLst>
          </a:custGeom>
          <a:ln w="9525">
            <a:solidFill>
              <a:srgbClr val="000000"/>
            </a:solidFill>
          </a:ln>
        </p:spPr>
        <p:txBody>
          <a:bodyPr wrap="square" lIns="0" tIns="0" rIns="0" bIns="0" rtlCol="0"/>
          <a:lstStyle/>
          <a:p>
            <a:endParaRPr/>
          </a:p>
        </p:txBody>
      </p:sp>
      <p:sp>
        <p:nvSpPr>
          <p:cNvPr id="157" name="object 157"/>
          <p:cNvSpPr txBox="1"/>
          <p:nvPr/>
        </p:nvSpPr>
        <p:spPr>
          <a:xfrm>
            <a:off x="8139777" y="2474240"/>
            <a:ext cx="189923" cy="123111"/>
          </a:xfrm>
          <a:prstGeom prst="rect">
            <a:avLst/>
          </a:prstGeom>
        </p:spPr>
        <p:txBody>
          <a:bodyPr vert="horz" wrap="square" lIns="0" tIns="0" rIns="0" bIns="0" rtlCol="0">
            <a:spAutoFit/>
          </a:bodyPr>
          <a:lstStyle/>
          <a:p>
            <a:pPr marL="11397"/>
            <a:r>
              <a:rPr sz="800" spc="-4" dirty="0">
                <a:solidFill>
                  <a:srgbClr val="339A33"/>
                </a:solidFill>
                <a:latin typeface="Times New Roman"/>
                <a:cs typeface="Times New Roman"/>
              </a:rPr>
              <a:t>WB</a:t>
            </a:r>
            <a:endParaRPr sz="800">
              <a:latin typeface="Times New Roman"/>
              <a:cs typeface="Times New Roman"/>
            </a:endParaRPr>
          </a:p>
        </p:txBody>
      </p:sp>
      <p:sp>
        <p:nvSpPr>
          <p:cNvPr id="158" name="object 158"/>
          <p:cNvSpPr/>
          <p:nvPr/>
        </p:nvSpPr>
        <p:spPr>
          <a:xfrm>
            <a:off x="3346565" y="2245639"/>
            <a:ext cx="766618" cy="67235"/>
          </a:xfrm>
          <a:custGeom>
            <a:avLst/>
            <a:gdLst/>
            <a:ahLst/>
            <a:cxnLst/>
            <a:rect l="l" t="t" r="r" b="b"/>
            <a:pathLst>
              <a:path w="843279" h="76200">
                <a:moveTo>
                  <a:pt x="784098" y="38100"/>
                </a:moveTo>
                <a:lnTo>
                  <a:pt x="783336" y="35052"/>
                </a:lnTo>
                <a:lnTo>
                  <a:pt x="779526" y="33528"/>
                </a:lnTo>
                <a:lnTo>
                  <a:pt x="4572" y="33528"/>
                </a:lnTo>
                <a:lnTo>
                  <a:pt x="1524" y="35052"/>
                </a:lnTo>
                <a:lnTo>
                  <a:pt x="0" y="38100"/>
                </a:lnTo>
                <a:lnTo>
                  <a:pt x="1524" y="41910"/>
                </a:lnTo>
                <a:lnTo>
                  <a:pt x="4572" y="43434"/>
                </a:lnTo>
                <a:lnTo>
                  <a:pt x="779526" y="43434"/>
                </a:lnTo>
                <a:lnTo>
                  <a:pt x="783336" y="41910"/>
                </a:lnTo>
                <a:lnTo>
                  <a:pt x="784098" y="38100"/>
                </a:lnTo>
                <a:close/>
              </a:path>
              <a:path w="843279" h="76200">
                <a:moveTo>
                  <a:pt x="842772" y="38100"/>
                </a:moveTo>
                <a:lnTo>
                  <a:pt x="766572" y="0"/>
                </a:lnTo>
                <a:lnTo>
                  <a:pt x="766572" y="33528"/>
                </a:lnTo>
                <a:lnTo>
                  <a:pt x="779526" y="33528"/>
                </a:lnTo>
                <a:lnTo>
                  <a:pt x="783336" y="35052"/>
                </a:lnTo>
                <a:lnTo>
                  <a:pt x="784098" y="38100"/>
                </a:lnTo>
                <a:lnTo>
                  <a:pt x="784098" y="67437"/>
                </a:lnTo>
                <a:lnTo>
                  <a:pt x="842772" y="38100"/>
                </a:lnTo>
                <a:close/>
              </a:path>
              <a:path w="843279" h="76200">
                <a:moveTo>
                  <a:pt x="784098" y="67437"/>
                </a:moveTo>
                <a:lnTo>
                  <a:pt x="784098" y="38100"/>
                </a:lnTo>
                <a:lnTo>
                  <a:pt x="783336" y="41910"/>
                </a:lnTo>
                <a:lnTo>
                  <a:pt x="779526" y="43434"/>
                </a:lnTo>
                <a:lnTo>
                  <a:pt x="766572" y="43434"/>
                </a:lnTo>
                <a:lnTo>
                  <a:pt x="766572" y="76200"/>
                </a:lnTo>
                <a:lnTo>
                  <a:pt x="784098" y="67437"/>
                </a:lnTo>
                <a:close/>
              </a:path>
            </a:pathLst>
          </a:custGeom>
          <a:solidFill>
            <a:srgbClr val="FF00FF"/>
          </a:solidFill>
        </p:spPr>
        <p:txBody>
          <a:bodyPr wrap="square" lIns="0" tIns="0" rIns="0" bIns="0" rtlCol="0"/>
          <a:lstStyle/>
          <a:p>
            <a:endParaRPr/>
          </a:p>
        </p:txBody>
      </p:sp>
      <p:sp>
        <p:nvSpPr>
          <p:cNvPr id="159" name="object 159"/>
          <p:cNvSpPr/>
          <p:nvPr/>
        </p:nvSpPr>
        <p:spPr>
          <a:xfrm>
            <a:off x="5937365" y="2245639"/>
            <a:ext cx="310573" cy="67235"/>
          </a:xfrm>
          <a:custGeom>
            <a:avLst/>
            <a:gdLst/>
            <a:ahLst/>
            <a:cxnLst/>
            <a:rect l="l" t="t" r="r" b="b"/>
            <a:pathLst>
              <a:path w="341629" h="76200">
                <a:moveTo>
                  <a:pt x="282701" y="38100"/>
                </a:moveTo>
                <a:lnTo>
                  <a:pt x="281177" y="35052"/>
                </a:lnTo>
                <a:lnTo>
                  <a:pt x="277368" y="33528"/>
                </a:lnTo>
                <a:lnTo>
                  <a:pt x="4572" y="33528"/>
                </a:lnTo>
                <a:lnTo>
                  <a:pt x="1524" y="35052"/>
                </a:lnTo>
                <a:lnTo>
                  <a:pt x="0" y="38100"/>
                </a:lnTo>
                <a:lnTo>
                  <a:pt x="1524" y="41910"/>
                </a:lnTo>
                <a:lnTo>
                  <a:pt x="4572" y="43434"/>
                </a:lnTo>
                <a:lnTo>
                  <a:pt x="277368" y="43434"/>
                </a:lnTo>
                <a:lnTo>
                  <a:pt x="281177" y="41910"/>
                </a:lnTo>
                <a:lnTo>
                  <a:pt x="282701" y="38100"/>
                </a:lnTo>
                <a:close/>
              </a:path>
              <a:path w="341629" h="76200">
                <a:moveTo>
                  <a:pt x="341375" y="38100"/>
                </a:moveTo>
                <a:lnTo>
                  <a:pt x="265175" y="0"/>
                </a:lnTo>
                <a:lnTo>
                  <a:pt x="265175" y="33528"/>
                </a:lnTo>
                <a:lnTo>
                  <a:pt x="277368" y="33528"/>
                </a:lnTo>
                <a:lnTo>
                  <a:pt x="281177" y="35052"/>
                </a:lnTo>
                <a:lnTo>
                  <a:pt x="282701" y="38100"/>
                </a:lnTo>
                <a:lnTo>
                  <a:pt x="282701" y="67437"/>
                </a:lnTo>
                <a:lnTo>
                  <a:pt x="341375" y="38100"/>
                </a:lnTo>
                <a:close/>
              </a:path>
              <a:path w="341629" h="76200">
                <a:moveTo>
                  <a:pt x="282701" y="67437"/>
                </a:moveTo>
                <a:lnTo>
                  <a:pt x="282701" y="38100"/>
                </a:lnTo>
                <a:lnTo>
                  <a:pt x="281177" y="41910"/>
                </a:lnTo>
                <a:lnTo>
                  <a:pt x="277368" y="43434"/>
                </a:lnTo>
                <a:lnTo>
                  <a:pt x="265175" y="43434"/>
                </a:lnTo>
                <a:lnTo>
                  <a:pt x="265175" y="76200"/>
                </a:lnTo>
                <a:lnTo>
                  <a:pt x="282701" y="67437"/>
                </a:lnTo>
                <a:close/>
              </a:path>
            </a:pathLst>
          </a:custGeom>
          <a:solidFill>
            <a:srgbClr val="339933"/>
          </a:solidFill>
        </p:spPr>
        <p:txBody>
          <a:bodyPr wrap="square" lIns="0" tIns="0" rIns="0" bIns="0" rtlCol="0"/>
          <a:lstStyle/>
          <a:p>
            <a:endParaRPr/>
          </a:p>
        </p:txBody>
      </p:sp>
      <p:sp>
        <p:nvSpPr>
          <p:cNvPr id="160" name="object 160"/>
          <p:cNvSpPr/>
          <p:nvPr/>
        </p:nvSpPr>
        <p:spPr>
          <a:xfrm>
            <a:off x="5861859" y="2474240"/>
            <a:ext cx="386195" cy="67235"/>
          </a:xfrm>
          <a:custGeom>
            <a:avLst/>
            <a:gdLst/>
            <a:ahLst/>
            <a:cxnLst/>
            <a:rect l="l" t="t" r="r" b="b"/>
            <a:pathLst>
              <a:path w="424815" h="76200">
                <a:moveTo>
                  <a:pt x="365759" y="38099"/>
                </a:moveTo>
                <a:lnTo>
                  <a:pt x="364235" y="34289"/>
                </a:lnTo>
                <a:lnTo>
                  <a:pt x="360425" y="33527"/>
                </a:lnTo>
                <a:lnTo>
                  <a:pt x="5333" y="33527"/>
                </a:lnTo>
                <a:lnTo>
                  <a:pt x="1523" y="34289"/>
                </a:lnTo>
                <a:lnTo>
                  <a:pt x="0" y="38099"/>
                </a:lnTo>
                <a:lnTo>
                  <a:pt x="1523" y="41147"/>
                </a:lnTo>
                <a:lnTo>
                  <a:pt x="5333" y="42671"/>
                </a:lnTo>
                <a:lnTo>
                  <a:pt x="360425" y="42671"/>
                </a:lnTo>
                <a:lnTo>
                  <a:pt x="364235" y="41147"/>
                </a:lnTo>
                <a:lnTo>
                  <a:pt x="365759" y="38099"/>
                </a:lnTo>
                <a:close/>
              </a:path>
              <a:path w="424815" h="76200">
                <a:moveTo>
                  <a:pt x="424433" y="38099"/>
                </a:moveTo>
                <a:lnTo>
                  <a:pt x="348233" y="0"/>
                </a:lnTo>
                <a:lnTo>
                  <a:pt x="348233" y="33527"/>
                </a:lnTo>
                <a:lnTo>
                  <a:pt x="360425" y="33527"/>
                </a:lnTo>
                <a:lnTo>
                  <a:pt x="364235" y="34289"/>
                </a:lnTo>
                <a:lnTo>
                  <a:pt x="365759" y="38099"/>
                </a:lnTo>
                <a:lnTo>
                  <a:pt x="365759" y="67436"/>
                </a:lnTo>
                <a:lnTo>
                  <a:pt x="424433" y="38099"/>
                </a:lnTo>
                <a:close/>
              </a:path>
              <a:path w="424815" h="76200">
                <a:moveTo>
                  <a:pt x="365759" y="67436"/>
                </a:moveTo>
                <a:lnTo>
                  <a:pt x="365759" y="38099"/>
                </a:lnTo>
                <a:lnTo>
                  <a:pt x="364235" y="41147"/>
                </a:lnTo>
                <a:lnTo>
                  <a:pt x="360425" y="42671"/>
                </a:lnTo>
                <a:lnTo>
                  <a:pt x="348233" y="42671"/>
                </a:lnTo>
                <a:lnTo>
                  <a:pt x="348233" y="76199"/>
                </a:lnTo>
                <a:lnTo>
                  <a:pt x="365759" y="67436"/>
                </a:lnTo>
                <a:close/>
              </a:path>
            </a:pathLst>
          </a:custGeom>
          <a:solidFill>
            <a:srgbClr val="FF00FF"/>
          </a:solidFill>
        </p:spPr>
        <p:txBody>
          <a:bodyPr wrap="square" lIns="0" tIns="0" rIns="0" bIns="0" rtlCol="0"/>
          <a:lstStyle/>
          <a:p>
            <a:endParaRPr/>
          </a:p>
        </p:txBody>
      </p:sp>
      <p:sp>
        <p:nvSpPr>
          <p:cNvPr id="161" name="object 161"/>
          <p:cNvSpPr/>
          <p:nvPr/>
        </p:nvSpPr>
        <p:spPr>
          <a:xfrm>
            <a:off x="4265815" y="2051328"/>
            <a:ext cx="1675823" cy="0"/>
          </a:xfrm>
          <a:custGeom>
            <a:avLst/>
            <a:gdLst/>
            <a:ahLst/>
            <a:cxnLst/>
            <a:rect l="l" t="t" r="r" b="b"/>
            <a:pathLst>
              <a:path w="1843404">
                <a:moveTo>
                  <a:pt x="0" y="0"/>
                </a:moveTo>
                <a:lnTo>
                  <a:pt x="1843277" y="0"/>
                </a:lnTo>
              </a:path>
            </a:pathLst>
          </a:custGeom>
          <a:ln w="9525">
            <a:solidFill>
              <a:srgbClr val="339933"/>
            </a:solidFill>
          </a:ln>
        </p:spPr>
        <p:txBody>
          <a:bodyPr wrap="square" lIns="0" tIns="0" rIns="0" bIns="0" rtlCol="0"/>
          <a:lstStyle/>
          <a:p>
            <a:endParaRPr/>
          </a:p>
        </p:txBody>
      </p:sp>
      <p:sp>
        <p:nvSpPr>
          <p:cNvPr id="162" name="object 162"/>
          <p:cNvSpPr/>
          <p:nvPr/>
        </p:nvSpPr>
        <p:spPr>
          <a:xfrm>
            <a:off x="5941521" y="2051329"/>
            <a:ext cx="0" cy="228040"/>
          </a:xfrm>
          <a:custGeom>
            <a:avLst/>
            <a:gdLst/>
            <a:ahLst/>
            <a:cxnLst/>
            <a:rect l="l" t="t" r="r" b="b"/>
            <a:pathLst>
              <a:path h="258444">
                <a:moveTo>
                  <a:pt x="0" y="258317"/>
                </a:moveTo>
                <a:lnTo>
                  <a:pt x="0" y="0"/>
                </a:lnTo>
              </a:path>
            </a:pathLst>
          </a:custGeom>
          <a:ln w="9525">
            <a:solidFill>
              <a:srgbClr val="339933"/>
            </a:solidFill>
          </a:ln>
        </p:spPr>
        <p:txBody>
          <a:bodyPr wrap="square" lIns="0" tIns="0" rIns="0" bIns="0" rtlCol="0"/>
          <a:lstStyle/>
          <a:p>
            <a:endParaRPr/>
          </a:p>
        </p:txBody>
      </p:sp>
      <p:sp>
        <p:nvSpPr>
          <p:cNvPr id="163" name="object 163"/>
          <p:cNvSpPr/>
          <p:nvPr/>
        </p:nvSpPr>
        <p:spPr>
          <a:xfrm>
            <a:off x="4265815" y="2279256"/>
            <a:ext cx="1601354" cy="0"/>
          </a:xfrm>
          <a:custGeom>
            <a:avLst/>
            <a:gdLst/>
            <a:ahLst/>
            <a:cxnLst/>
            <a:rect l="l" t="t" r="r" b="b"/>
            <a:pathLst>
              <a:path w="1761489">
                <a:moveTo>
                  <a:pt x="0" y="0"/>
                </a:moveTo>
                <a:lnTo>
                  <a:pt x="1760981" y="0"/>
                </a:lnTo>
              </a:path>
            </a:pathLst>
          </a:custGeom>
          <a:ln w="9525">
            <a:solidFill>
              <a:srgbClr val="FF00FF"/>
            </a:solidFill>
          </a:ln>
        </p:spPr>
        <p:txBody>
          <a:bodyPr wrap="square" lIns="0" tIns="0" rIns="0" bIns="0" rtlCol="0"/>
          <a:lstStyle/>
          <a:p>
            <a:endParaRPr/>
          </a:p>
        </p:txBody>
      </p:sp>
      <p:sp>
        <p:nvSpPr>
          <p:cNvPr id="164" name="object 164"/>
          <p:cNvSpPr/>
          <p:nvPr/>
        </p:nvSpPr>
        <p:spPr>
          <a:xfrm>
            <a:off x="5866707" y="2279257"/>
            <a:ext cx="0" cy="228599"/>
          </a:xfrm>
          <a:custGeom>
            <a:avLst/>
            <a:gdLst/>
            <a:ahLst/>
            <a:cxnLst/>
            <a:rect l="l" t="t" r="r" b="b"/>
            <a:pathLst>
              <a:path h="259080">
                <a:moveTo>
                  <a:pt x="0" y="259080"/>
                </a:moveTo>
                <a:lnTo>
                  <a:pt x="0" y="0"/>
                </a:lnTo>
              </a:path>
            </a:pathLst>
          </a:custGeom>
          <a:ln w="9525">
            <a:solidFill>
              <a:srgbClr val="FF00FF"/>
            </a:solidFill>
          </a:ln>
        </p:spPr>
        <p:txBody>
          <a:bodyPr wrap="square" lIns="0" tIns="0" rIns="0" bIns="0" rtlCol="0"/>
          <a:lstStyle/>
          <a:p>
            <a:endParaRPr/>
          </a:p>
        </p:txBody>
      </p:sp>
      <p:sp>
        <p:nvSpPr>
          <p:cNvPr id="165" name="object 165"/>
          <p:cNvSpPr/>
          <p:nvPr/>
        </p:nvSpPr>
        <p:spPr>
          <a:xfrm>
            <a:off x="6398721" y="2279256"/>
            <a:ext cx="1447800" cy="0"/>
          </a:xfrm>
          <a:custGeom>
            <a:avLst/>
            <a:gdLst/>
            <a:ahLst/>
            <a:cxnLst/>
            <a:rect l="l" t="t" r="r" b="b"/>
            <a:pathLst>
              <a:path w="1592579">
                <a:moveTo>
                  <a:pt x="0" y="0"/>
                </a:moveTo>
                <a:lnTo>
                  <a:pt x="1592579" y="0"/>
                </a:lnTo>
              </a:path>
            </a:pathLst>
          </a:custGeom>
          <a:ln w="9525">
            <a:solidFill>
              <a:srgbClr val="339933"/>
            </a:solidFill>
          </a:ln>
        </p:spPr>
        <p:txBody>
          <a:bodyPr wrap="square" lIns="0" tIns="0" rIns="0" bIns="0" rtlCol="0"/>
          <a:lstStyle/>
          <a:p>
            <a:endParaRPr/>
          </a:p>
        </p:txBody>
      </p:sp>
      <p:sp>
        <p:nvSpPr>
          <p:cNvPr id="166" name="object 166"/>
          <p:cNvSpPr/>
          <p:nvPr/>
        </p:nvSpPr>
        <p:spPr>
          <a:xfrm>
            <a:off x="7842365" y="2474240"/>
            <a:ext cx="310573" cy="67235"/>
          </a:xfrm>
          <a:custGeom>
            <a:avLst/>
            <a:gdLst/>
            <a:ahLst/>
            <a:cxnLst/>
            <a:rect l="l" t="t" r="r" b="b"/>
            <a:pathLst>
              <a:path w="341629" h="76200">
                <a:moveTo>
                  <a:pt x="282701" y="38100"/>
                </a:moveTo>
                <a:lnTo>
                  <a:pt x="281177" y="34290"/>
                </a:lnTo>
                <a:lnTo>
                  <a:pt x="277368" y="33528"/>
                </a:lnTo>
                <a:lnTo>
                  <a:pt x="4572" y="33528"/>
                </a:lnTo>
                <a:lnTo>
                  <a:pt x="1524" y="34290"/>
                </a:lnTo>
                <a:lnTo>
                  <a:pt x="0" y="38100"/>
                </a:lnTo>
                <a:lnTo>
                  <a:pt x="1524" y="41148"/>
                </a:lnTo>
                <a:lnTo>
                  <a:pt x="4572" y="42672"/>
                </a:lnTo>
                <a:lnTo>
                  <a:pt x="277368" y="42672"/>
                </a:lnTo>
                <a:lnTo>
                  <a:pt x="281177" y="41148"/>
                </a:lnTo>
                <a:lnTo>
                  <a:pt x="282701" y="38100"/>
                </a:lnTo>
                <a:close/>
              </a:path>
              <a:path w="341629" h="76200">
                <a:moveTo>
                  <a:pt x="341375" y="38100"/>
                </a:moveTo>
                <a:lnTo>
                  <a:pt x="265175" y="0"/>
                </a:lnTo>
                <a:lnTo>
                  <a:pt x="265175" y="33528"/>
                </a:lnTo>
                <a:lnTo>
                  <a:pt x="277368" y="33528"/>
                </a:lnTo>
                <a:lnTo>
                  <a:pt x="281177" y="34290"/>
                </a:lnTo>
                <a:lnTo>
                  <a:pt x="282701" y="38100"/>
                </a:lnTo>
                <a:lnTo>
                  <a:pt x="282701" y="67437"/>
                </a:lnTo>
                <a:lnTo>
                  <a:pt x="341375" y="38100"/>
                </a:lnTo>
                <a:close/>
              </a:path>
              <a:path w="341629" h="76200">
                <a:moveTo>
                  <a:pt x="282701" y="67437"/>
                </a:moveTo>
                <a:lnTo>
                  <a:pt x="282701" y="38100"/>
                </a:lnTo>
                <a:lnTo>
                  <a:pt x="281177" y="41148"/>
                </a:lnTo>
                <a:lnTo>
                  <a:pt x="277368" y="42672"/>
                </a:lnTo>
                <a:lnTo>
                  <a:pt x="265175" y="42672"/>
                </a:lnTo>
                <a:lnTo>
                  <a:pt x="265175" y="76200"/>
                </a:lnTo>
                <a:lnTo>
                  <a:pt x="282701" y="67437"/>
                </a:lnTo>
                <a:close/>
              </a:path>
            </a:pathLst>
          </a:custGeom>
          <a:solidFill>
            <a:srgbClr val="339933"/>
          </a:solidFill>
        </p:spPr>
        <p:txBody>
          <a:bodyPr wrap="square" lIns="0" tIns="0" rIns="0" bIns="0" rtlCol="0"/>
          <a:lstStyle/>
          <a:p>
            <a:endParaRPr/>
          </a:p>
        </p:txBody>
      </p:sp>
      <p:sp>
        <p:nvSpPr>
          <p:cNvPr id="167" name="object 167"/>
          <p:cNvSpPr/>
          <p:nvPr/>
        </p:nvSpPr>
        <p:spPr>
          <a:xfrm>
            <a:off x="7846521" y="2279257"/>
            <a:ext cx="0" cy="228599"/>
          </a:xfrm>
          <a:custGeom>
            <a:avLst/>
            <a:gdLst/>
            <a:ahLst/>
            <a:cxnLst/>
            <a:rect l="l" t="t" r="r" b="b"/>
            <a:pathLst>
              <a:path h="259080">
                <a:moveTo>
                  <a:pt x="0" y="259080"/>
                </a:moveTo>
                <a:lnTo>
                  <a:pt x="0" y="0"/>
                </a:lnTo>
              </a:path>
            </a:pathLst>
          </a:custGeom>
          <a:ln w="9525">
            <a:solidFill>
              <a:srgbClr val="339933"/>
            </a:solidFill>
          </a:ln>
        </p:spPr>
        <p:txBody>
          <a:bodyPr wrap="square" lIns="0" tIns="0" rIns="0" bIns="0" rtlCol="0"/>
          <a:lstStyle/>
          <a:p>
            <a:endParaRPr/>
          </a:p>
        </p:txBody>
      </p:sp>
      <p:sp>
        <p:nvSpPr>
          <p:cNvPr id="168" name="object 168"/>
          <p:cNvSpPr/>
          <p:nvPr/>
        </p:nvSpPr>
        <p:spPr>
          <a:xfrm>
            <a:off x="1979814" y="2279257"/>
            <a:ext cx="0" cy="1524560"/>
          </a:xfrm>
          <a:custGeom>
            <a:avLst/>
            <a:gdLst/>
            <a:ahLst/>
            <a:cxnLst/>
            <a:rect l="l" t="t" r="r" b="b"/>
            <a:pathLst>
              <a:path h="1727835">
                <a:moveTo>
                  <a:pt x="0" y="1727453"/>
                </a:moveTo>
                <a:lnTo>
                  <a:pt x="0" y="0"/>
                </a:lnTo>
              </a:path>
            </a:pathLst>
          </a:custGeom>
          <a:ln w="9525">
            <a:solidFill>
              <a:srgbClr val="000000"/>
            </a:solidFill>
          </a:ln>
        </p:spPr>
        <p:txBody>
          <a:bodyPr wrap="square" lIns="0" tIns="0" rIns="0" bIns="0" rtlCol="0"/>
          <a:lstStyle/>
          <a:p>
            <a:endParaRPr/>
          </a:p>
        </p:txBody>
      </p:sp>
      <p:sp>
        <p:nvSpPr>
          <p:cNvPr id="169" name="object 169"/>
          <p:cNvSpPr/>
          <p:nvPr/>
        </p:nvSpPr>
        <p:spPr>
          <a:xfrm>
            <a:off x="1975658" y="2245639"/>
            <a:ext cx="843395" cy="67235"/>
          </a:xfrm>
          <a:custGeom>
            <a:avLst/>
            <a:gdLst/>
            <a:ahLst/>
            <a:cxnLst/>
            <a:rect l="l" t="t" r="r" b="b"/>
            <a:pathLst>
              <a:path w="927735" h="76200">
                <a:moveTo>
                  <a:pt x="868680" y="38100"/>
                </a:moveTo>
                <a:lnTo>
                  <a:pt x="867156" y="35052"/>
                </a:lnTo>
                <a:lnTo>
                  <a:pt x="863345" y="33528"/>
                </a:lnTo>
                <a:lnTo>
                  <a:pt x="4571" y="33528"/>
                </a:lnTo>
                <a:lnTo>
                  <a:pt x="1524" y="35052"/>
                </a:lnTo>
                <a:lnTo>
                  <a:pt x="0" y="38100"/>
                </a:lnTo>
                <a:lnTo>
                  <a:pt x="1524" y="41910"/>
                </a:lnTo>
                <a:lnTo>
                  <a:pt x="4571" y="43434"/>
                </a:lnTo>
                <a:lnTo>
                  <a:pt x="863345" y="43434"/>
                </a:lnTo>
                <a:lnTo>
                  <a:pt x="867156" y="41910"/>
                </a:lnTo>
                <a:lnTo>
                  <a:pt x="868680" y="38100"/>
                </a:lnTo>
                <a:close/>
              </a:path>
              <a:path w="927735" h="76200">
                <a:moveTo>
                  <a:pt x="927353" y="38100"/>
                </a:moveTo>
                <a:lnTo>
                  <a:pt x="851153" y="0"/>
                </a:lnTo>
                <a:lnTo>
                  <a:pt x="851153" y="33528"/>
                </a:lnTo>
                <a:lnTo>
                  <a:pt x="863345" y="33528"/>
                </a:lnTo>
                <a:lnTo>
                  <a:pt x="867156" y="35052"/>
                </a:lnTo>
                <a:lnTo>
                  <a:pt x="868680" y="38100"/>
                </a:lnTo>
                <a:lnTo>
                  <a:pt x="868680" y="67437"/>
                </a:lnTo>
                <a:lnTo>
                  <a:pt x="927353" y="38100"/>
                </a:lnTo>
                <a:close/>
              </a:path>
              <a:path w="927735" h="76200">
                <a:moveTo>
                  <a:pt x="868680" y="67437"/>
                </a:moveTo>
                <a:lnTo>
                  <a:pt x="868680" y="38100"/>
                </a:lnTo>
                <a:lnTo>
                  <a:pt x="867156" y="41910"/>
                </a:lnTo>
                <a:lnTo>
                  <a:pt x="863345" y="43434"/>
                </a:lnTo>
                <a:lnTo>
                  <a:pt x="851153" y="43434"/>
                </a:lnTo>
                <a:lnTo>
                  <a:pt x="851153" y="76200"/>
                </a:lnTo>
                <a:lnTo>
                  <a:pt x="868680" y="67437"/>
                </a:lnTo>
                <a:close/>
              </a:path>
            </a:pathLst>
          </a:custGeom>
          <a:solidFill>
            <a:srgbClr val="000000"/>
          </a:solidFill>
        </p:spPr>
        <p:txBody>
          <a:bodyPr wrap="square" lIns="0" tIns="0" rIns="0" bIns="0" rtlCol="0"/>
          <a:lstStyle/>
          <a:p>
            <a:endParaRPr/>
          </a:p>
        </p:txBody>
      </p:sp>
      <p:sp>
        <p:nvSpPr>
          <p:cNvPr id="170" name="object 170"/>
          <p:cNvSpPr/>
          <p:nvPr/>
        </p:nvSpPr>
        <p:spPr>
          <a:xfrm>
            <a:off x="1946564" y="3768519"/>
            <a:ext cx="64077" cy="63313"/>
          </a:xfrm>
          <a:custGeom>
            <a:avLst/>
            <a:gdLst/>
            <a:ahLst/>
            <a:cxnLst/>
            <a:rect l="l" t="t" r="r" b="b"/>
            <a:pathLst>
              <a:path w="70485" h="71754">
                <a:moveTo>
                  <a:pt x="70104" y="51053"/>
                </a:moveTo>
                <a:lnTo>
                  <a:pt x="70104" y="20574"/>
                </a:lnTo>
                <a:lnTo>
                  <a:pt x="49530" y="0"/>
                </a:lnTo>
                <a:lnTo>
                  <a:pt x="20574" y="0"/>
                </a:lnTo>
                <a:lnTo>
                  <a:pt x="0" y="20574"/>
                </a:lnTo>
                <a:lnTo>
                  <a:pt x="0" y="51053"/>
                </a:lnTo>
                <a:lnTo>
                  <a:pt x="20574" y="71627"/>
                </a:lnTo>
                <a:lnTo>
                  <a:pt x="49530" y="71627"/>
                </a:lnTo>
                <a:lnTo>
                  <a:pt x="70104" y="51053"/>
                </a:lnTo>
                <a:close/>
              </a:path>
            </a:pathLst>
          </a:custGeom>
          <a:solidFill>
            <a:srgbClr val="000000"/>
          </a:solidFill>
        </p:spPr>
        <p:txBody>
          <a:bodyPr wrap="square" lIns="0" tIns="0" rIns="0" bIns="0" rtlCol="0"/>
          <a:lstStyle/>
          <a:p>
            <a:endParaRPr/>
          </a:p>
        </p:txBody>
      </p:sp>
      <p:sp>
        <p:nvSpPr>
          <p:cNvPr id="171" name="object 171"/>
          <p:cNvSpPr/>
          <p:nvPr/>
        </p:nvSpPr>
        <p:spPr>
          <a:xfrm>
            <a:off x="1946564" y="3768519"/>
            <a:ext cx="64077" cy="63313"/>
          </a:xfrm>
          <a:custGeom>
            <a:avLst/>
            <a:gdLst/>
            <a:ahLst/>
            <a:cxnLst/>
            <a:rect l="l" t="t" r="r" b="b"/>
            <a:pathLst>
              <a:path w="70485" h="71754">
                <a:moveTo>
                  <a:pt x="20574" y="0"/>
                </a:moveTo>
                <a:lnTo>
                  <a:pt x="0" y="20574"/>
                </a:lnTo>
                <a:lnTo>
                  <a:pt x="0" y="51053"/>
                </a:lnTo>
                <a:lnTo>
                  <a:pt x="20574" y="71627"/>
                </a:lnTo>
                <a:lnTo>
                  <a:pt x="49530" y="71627"/>
                </a:lnTo>
                <a:lnTo>
                  <a:pt x="70104" y="51053"/>
                </a:lnTo>
                <a:lnTo>
                  <a:pt x="70104" y="20574"/>
                </a:lnTo>
                <a:lnTo>
                  <a:pt x="49530" y="0"/>
                </a:lnTo>
                <a:lnTo>
                  <a:pt x="20574" y="0"/>
                </a:lnTo>
                <a:close/>
              </a:path>
            </a:pathLst>
          </a:custGeom>
          <a:ln w="9525">
            <a:solidFill>
              <a:srgbClr val="000000"/>
            </a:solidFill>
          </a:ln>
        </p:spPr>
        <p:txBody>
          <a:bodyPr wrap="square" lIns="0" tIns="0" rIns="0" bIns="0" rtlCol="0"/>
          <a:lstStyle/>
          <a:p>
            <a:endParaRPr/>
          </a:p>
        </p:txBody>
      </p:sp>
      <p:sp>
        <p:nvSpPr>
          <p:cNvPr id="172" name="object 172"/>
          <p:cNvSpPr/>
          <p:nvPr/>
        </p:nvSpPr>
        <p:spPr>
          <a:xfrm>
            <a:off x="1979814" y="5555632"/>
            <a:ext cx="0" cy="381559"/>
          </a:xfrm>
          <a:custGeom>
            <a:avLst/>
            <a:gdLst/>
            <a:ahLst/>
            <a:cxnLst/>
            <a:rect l="l" t="t" r="r" b="b"/>
            <a:pathLst>
              <a:path h="432435">
                <a:moveTo>
                  <a:pt x="0" y="0"/>
                </a:moveTo>
                <a:lnTo>
                  <a:pt x="0" y="432053"/>
                </a:lnTo>
              </a:path>
            </a:pathLst>
          </a:custGeom>
          <a:ln w="9525">
            <a:solidFill>
              <a:srgbClr val="000000"/>
            </a:solidFill>
          </a:ln>
        </p:spPr>
        <p:txBody>
          <a:bodyPr wrap="square" lIns="0" tIns="0" rIns="0" bIns="0" rtlCol="0"/>
          <a:lstStyle/>
          <a:p>
            <a:endParaRPr/>
          </a:p>
        </p:txBody>
      </p:sp>
      <p:sp>
        <p:nvSpPr>
          <p:cNvPr id="173" name="object 173"/>
          <p:cNvSpPr/>
          <p:nvPr/>
        </p:nvSpPr>
        <p:spPr>
          <a:xfrm>
            <a:off x="1979814" y="4184705"/>
            <a:ext cx="0" cy="1371040"/>
          </a:xfrm>
          <a:custGeom>
            <a:avLst/>
            <a:gdLst/>
            <a:ahLst/>
            <a:cxnLst/>
            <a:rect l="l" t="t" r="r" b="b"/>
            <a:pathLst>
              <a:path h="1553845">
                <a:moveTo>
                  <a:pt x="0" y="0"/>
                </a:moveTo>
                <a:lnTo>
                  <a:pt x="0" y="1553718"/>
                </a:lnTo>
              </a:path>
            </a:pathLst>
          </a:custGeom>
          <a:ln w="9525">
            <a:solidFill>
              <a:srgbClr val="000000"/>
            </a:solidFill>
          </a:ln>
        </p:spPr>
        <p:txBody>
          <a:bodyPr wrap="square" lIns="0" tIns="0" rIns="0" bIns="0" rtlCol="0"/>
          <a:lstStyle/>
          <a:p>
            <a:endParaRPr/>
          </a:p>
        </p:txBody>
      </p:sp>
      <p:sp>
        <p:nvSpPr>
          <p:cNvPr id="174" name="object 174"/>
          <p:cNvSpPr/>
          <p:nvPr/>
        </p:nvSpPr>
        <p:spPr>
          <a:xfrm>
            <a:off x="1979814" y="3803481"/>
            <a:ext cx="0" cy="381559"/>
          </a:xfrm>
          <a:custGeom>
            <a:avLst/>
            <a:gdLst/>
            <a:ahLst/>
            <a:cxnLst/>
            <a:rect l="l" t="t" r="r" b="b"/>
            <a:pathLst>
              <a:path h="432435">
                <a:moveTo>
                  <a:pt x="0" y="0"/>
                </a:moveTo>
                <a:lnTo>
                  <a:pt x="0" y="432053"/>
                </a:lnTo>
              </a:path>
            </a:pathLst>
          </a:custGeom>
          <a:ln w="9525">
            <a:solidFill>
              <a:srgbClr val="000000"/>
            </a:solidFill>
          </a:ln>
        </p:spPr>
        <p:txBody>
          <a:bodyPr wrap="square" lIns="0" tIns="0" rIns="0" bIns="0" rtlCol="0"/>
          <a:lstStyle/>
          <a:p>
            <a:endParaRPr/>
          </a:p>
        </p:txBody>
      </p:sp>
      <p:sp>
        <p:nvSpPr>
          <p:cNvPr id="175" name="object 175"/>
          <p:cNvSpPr txBox="1"/>
          <p:nvPr/>
        </p:nvSpPr>
        <p:spPr>
          <a:xfrm>
            <a:off x="302721" y="2889080"/>
            <a:ext cx="297873" cy="417680"/>
          </a:xfrm>
          <a:prstGeom prst="rect">
            <a:avLst/>
          </a:prstGeom>
          <a:ln w="9525">
            <a:solidFill>
              <a:srgbClr val="000000"/>
            </a:solidFill>
          </a:ln>
        </p:spPr>
        <p:txBody>
          <a:bodyPr vert="horz" wrap="square" lIns="0" tIns="108841" rIns="0" bIns="0" rtlCol="0">
            <a:spAutoFit/>
          </a:bodyPr>
          <a:lstStyle/>
          <a:p>
            <a:pPr marL="95165" marR="92316" indent="-570" algn="ctr">
              <a:spcBef>
                <a:spcPts val="857"/>
              </a:spcBef>
            </a:pPr>
            <a:r>
              <a:rPr sz="1000" b="1" spc="-4" dirty="0">
                <a:latin typeface="Arial"/>
                <a:cs typeface="Arial"/>
              </a:rPr>
              <a:t>P  C</a:t>
            </a:r>
            <a:endParaRPr sz="1000">
              <a:latin typeface="Arial"/>
              <a:cs typeface="Arial"/>
            </a:endParaRPr>
          </a:p>
        </p:txBody>
      </p:sp>
      <p:sp>
        <p:nvSpPr>
          <p:cNvPr id="176" name="object 176"/>
          <p:cNvSpPr/>
          <p:nvPr/>
        </p:nvSpPr>
        <p:spPr>
          <a:xfrm>
            <a:off x="6703521" y="1493949"/>
            <a:ext cx="0" cy="1623172"/>
          </a:xfrm>
          <a:custGeom>
            <a:avLst/>
            <a:gdLst/>
            <a:ahLst/>
            <a:cxnLst/>
            <a:rect l="l" t="t" r="r" b="b"/>
            <a:pathLst>
              <a:path h="1839595">
                <a:moveTo>
                  <a:pt x="0" y="1839468"/>
                </a:moveTo>
                <a:lnTo>
                  <a:pt x="0" y="0"/>
                </a:lnTo>
              </a:path>
            </a:pathLst>
          </a:custGeom>
          <a:ln w="28575">
            <a:solidFill>
              <a:srgbClr val="000000"/>
            </a:solidFill>
          </a:ln>
        </p:spPr>
        <p:txBody>
          <a:bodyPr wrap="square" lIns="0" tIns="0" rIns="0" bIns="0" rtlCol="0"/>
          <a:lstStyle/>
          <a:p>
            <a:endParaRPr/>
          </a:p>
        </p:txBody>
      </p:sp>
      <p:sp>
        <p:nvSpPr>
          <p:cNvPr id="177" name="object 177"/>
          <p:cNvSpPr/>
          <p:nvPr/>
        </p:nvSpPr>
        <p:spPr>
          <a:xfrm>
            <a:off x="417021" y="1487898"/>
            <a:ext cx="78509" cy="1401296"/>
          </a:xfrm>
          <a:custGeom>
            <a:avLst/>
            <a:gdLst/>
            <a:ahLst/>
            <a:cxnLst/>
            <a:rect l="l" t="t" r="r" b="b"/>
            <a:pathLst>
              <a:path w="86359" h="1588135">
                <a:moveTo>
                  <a:pt x="86106" y="1530858"/>
                </a:moveTo>
                <a:lnTo>
                  <a:pt x="0" y="1530858"/>
                </a:lnTo>
                <a:lnTo>
                  <a:pt x="28956" y="1569638"/>
                </a:lnTo>
                <a:lnTo>
                  <a:pt x="28956" y="1544574"/>
                </a:lnTo>
                <a:lnTo>
                  <a:pt x="57150" y="1544574"/>
                </a:lnTo>
                <a:lnTo>
                  <a:pt x="57150" y="1568958"/>
                </a:lnTo>
                <a:lnTo>
                  <a:pt x="86106" y="1530858"/>
                </a:lnTo>
                <a:close/>
              </a:path>
              <a:path w="86359" h="1588135">
                <a:moveTo>
                  <a:pt x="57150" y="1530858"/>
                </a:moveTo>
                <a:lnTo>
                  <a:pt x="57149" y="0"/>
                </a:lnTo>
                <a:lnTo>
                  <a:pt x="28955" y="0"/>
                </a:lnTo>
                <a:lnTo>
                  <a:pt x="28956" y="1530858"/>
                </a:lnTo>
                <a:lnTo>
                  <a:pt x="57150" y="1530858"/>
                </a:lnTo>
                <a:close/>
              </a:path>
              <a:path w="86359" h="1588135">
                <a:moveTo>
                  <a:pt x="57150" y="1568958"/>
                </a:moveTo>
                <a:lnTo>
                  <a:pt x="57150" y="1544574"/>
                </a:lnTo>
                <a:lnTo>
                  <a:pt x="28956" y="1544574"/>
                </a:lnTo>
                <a:lnTo>
                  <a:pt x="28956" y="1569638"/>
                </a:lnTo>
                <a:lnTo>
                  <a:pt x="42671" y="1588008"/>
                </a:lnTo>
                <a:lnTo>
                  <a:pt x="57150" y="1568958"/>
                </a:lnTo>
                <a:close/>
              </a:path>
            </a:pathLst>
          </a:custGeom>
          <a:solidFill>
            <a:srgbClr val="000000"/>
          </a:solidFill>
        </p:spPr>
        <p:txBody>
          <a:bodyPr wrap="square" lIns="0" tIns="0" rIns="0" bIns="0" rtlCol="0"/>
          <a:lstStyle/>
          <a:p>
            <a:endParaRPr/>
          </a:p>
        </p:txBody>
      </p:sp>
      <p:sp>
        <p:nvSpPr>
          <p:cNvPr id="178" name="object 178"/>
          <p:cNvSpPr/>
          <p:nvPr/>
        </p:nvSpPr>
        <p:spPr>
          <a:xfrm>
            <a:off x="1445722" y="1760873"/>
            <a:ext cx="0" cy="1128432"/>
          </a:xfrm>
          <a:custGeom>
            <a:avLst/>
            <a:gdLst/>
            <a:ahLst/>
            <a:cxnLst/>
            <a:rect l="l" t="t" r="r" b="b"/>
            <a:pathLst>
              <a:path h="1278889">
                <a:moveTo>
                  <a:pt x="0" y="1278636"/>
                </a:moveTo>
                <a:lnTo>
                  <a:pt x="0" y="0"/>
                </a:lnTo>
              </a:path>
            </a:pathLst>
          </a:custGeom>
          <a:ln w="28575">
            <a:solidFill>
              <a:srgbClr val="000000"/>
            </a:solidFill>
          </a:ln>
        </p:spPr>
        <p:txBody>
          <a:bodyPr wrap="square" lIns="0" tIns="0" rIns="0" bIns="0" rtlCol="0"/>
          <a:lstStyle/>
          <a:p>
            <a:endParaRPr/>
          </a:p>
        </p:txBody>
      </p:sp>
      <p:sp>
        <p:nvSpPr>
          <p:cNvPr id="179" name="object 179"/>
          <p:cNvSpPr/>
          <p:nvPr/>
        </p:nvSpPr>
        <p:spPr>
          <a:xfrm>
            <a:off x="1217815" y="1734651"/>
            <a:ext cx="228023" cy="75640"/>
          </a:xfrm>
          <a:custGeom>
            <a:avLst/>
            <a:gdLst/>
            <a:ahLst/>
            <a:cxnLst/>
            <a:rect l="l" t="t" r="r" b="b"/>
            <a:pathLst>
              <a:path w="250825" h="85725">
                <a:moveTo>
                  <a:pt x="57150" y="28193"/>
                </a:moveTo>
                <a:lnTo>
                  <a:pt x="57150" y="0"/>
                </a:lnTo>
                <a:lnTo>
                  <a:pt x="0" y="42671"/>
                </a:lnTo>
                <a:lnTo>
                  <a:pt x="43434" y="75102"/>
                </a:lnTo>
                <a:lnTo>
                  <a:pt x="43434" y="28193"/>
                </a:lnTo>
                <a:lnTo>
                  <a:pt x="57150" y="28193"/>
                </a:lnTo>
                <a:close/>
              </a:path>
              <a:path w="250825" h="85725">
                <a:moveTo>
                  <a:pt x="250697" y="57149"/>
                </a:moveTo>
                <a:lnTo>
                  <a:pt x="250697" y="28193"/>
                </a:lnTo>
                <a:lnTo>
                  <a:pt x="43434" y="28193"/>
                </a:lnTo>
                <a:lnTo>
                  <a:pt x="43434" y="57150"/>
                </a:lnTo>
                <a:lnTo>
                  <a:pt x="250697" y="57149"/>
                </a:lnTo>
                <a:close/>
              </a:path>
              <a:path w="250825" h="85725">
                <a:moveTo>
                  <a:pt x="57150" y="85343"/>
                </a:moveTo>
                <a:lnTo>
                  <a:pt x="57150" y="57150"/>
                </a:lnTo>
                <a:lnTo>
                  <a:pt x="43434" y="57150"/>
                </a:lnTo>
                <a:lnTo>
                  <a:pt x="43434" y="75102"/>
                </a:lnTo>
                <a:lnTo>
                  <a:pt x="57150" y="85343"/>
                </a:lnTo>
                <a:close/>
              </a:path>
            </a:pathLst>
          </a:custGeom>
          <a:solidFill>
            <a:srgbClr val="000000"/>
          </a:solidFill>
        </p:spPr>
        <p:txBody>
          <a:bodyPr wrap="square" lIns="0" tIns="0" rIns="0" bIns="0" rtlCol="0"/>
          <a:lstStyle/>
          <a:p>
            <a:endParaRPr/>
          </a:p>
        </p:txBody>
      </p:sp>
      <p:sp>
        <p:nvSpPr>
          <p:cNvPr id="180" name="object 180"/>
          <p:cNvSpPr/>
          <p:nvPr/>
        </p:nvSpPr>
        <p:spPr>
          <a:xfrm>
            <a:off x="1224048" y="1461675"/>
            <a:ext cx="5485245" cy="75640"/>
          </a:xfrm>
          <a:custGeom>
            <a:avLst/>
            <a:gdLst/>
            <a:ahLst/>
            <a:cxnLst/>
            <a:rect l="l" t="t" r="r" b="b"/>
            <a:pathLst>
              <a:path w="6033770" h="85725">
                <a:moveTo>
                  <a:pt x="57149" y="28194"/>
                </a:moveTo>
                <a:lnTo>
                  <a:pt x="57150" y="0"/>
                </a:lnTo>
                <a:lnTo>
                  <a:pt x="0" y="42672"/>
                </a:lnTo>
                <a:lnTo>
                  <a:pt x="42671" y="74533"/>
                </a:lnTo>
                <a:lnTo>
                  <a:pt x="42671" y="28194"/>
                </a:lnTo>
                <a:lnTo>
                  <a:pt x="57149" y="28194"/>
                </a:lnTo>
                <a:close/>
              </a:path>
              <a:path w="6033770" h="85725">
                <a:moveTo>
                  <a:pt x="6033516" y="57149"/>
                </a:moveTo>
                <a:lnTo>
                  <a:pt x="6033516" y="28193"/>
                </a:lnTo>
                <a:lnTo>
                  <a:pt x="42671" y="28194"/>
                </a:lnTo>
                <a:lnTo>
                  <a:pt x="42671" y="57150"/>
                </a:lnTo>
                <a:lnTo>
                  <a:pt x="6033516" y="57149"/>
                </a:lnTo>
                <a:close/>
              </a:path>
              <a:path w="6033770" h="85725">
                <a:moveTo>
                  <a:pt x="57150" y="85344"/>
                </a:moveTo>
                <a:lnTo>
                  <a:pt x="57149" y="57150"/>
                </a:lnTo>
                <a:lnTo>
                  <a:pt x="42671" y="57150"/>
                </a:lnTo>
                <a:lnTo>
                  <a:pt x="42671" y="74533"/>
                </a:lnTo>
                <a:lnTo>
                  <a:pt x="57150" y="85344"/>
                </a:lnTo>
                <a:close/>
              </a:path>
            </a:pathLst>
          </a:custGeom>
          <a:solidFill>
            <a:srgbClr val="000000"/>
          </a:solidFill>
        </p:spPr>
        <p:txBody>
          <a:bodyPr wrap="square" lIns="0" tIns="0" rIns="0" bIns="0" rtlCol="0"/>
          <a:lstStyle/>
          <a:p>
            <a:endParaRPr/>
          </a:p>
        </p:txBody>
      </p:sp>
      <p:sp>
        <p:nvSpPr>
          <p:cNvPr id="181" name="object 181"/>
          <p:cNvSpPr txBox="1"/>
          <p:nvPr/>
        </p:nvSpPr>
        <p:spPr>
          <a:xfrm>
            <a:off x="1058025" y="1421782"/>
            <a:ext cx="94095" cy="158003"/>
          </a:xfrm>
          <a:prstGeom prst="rect">
            <a:avLst/>
          </a:prstGeom>
        </p:spPr>
        <p:txBody>
          <a:bodyPr vert="horz" wrap="square" lIns="0" tIns="0" rIns="0" bIns="0" rtlCol="0">
            <a:spAutoFit/>
          </a:bodyPr>
          <a:lstStyle/>
          <a:p>
            <a:pPr marL="11397"/>
            <a:r>
              <a:rPr sz="1000" spc="-4" dirty="0">
                <a:latin typeface="Arial"/>
                <a:cs typeface="Arial"/>
              </a:rPr>
              <a:t>1</a:t>
            </a:r>
            <a:endParaRPr sz="1000">
              <a:latin typeface="Arial"/>
              <a:cs typeface="Arial"/>
            </a:endParaRPr>
          </a:p>
        </p:txBody>
      </p:sp>
      <p:sp>
        <p:nvSpPr>
          <p:cNvPr id="182" name="object 182"/>
          <p:cNvSpPr txBox="1"/>
          <p:nvPr/>
        </p:nvSpPr>
        <p:spPr>
          <a:xfrm>
            <a:off x="1058025" y="1689401"/>
            <a:ext cx="94095" cy="158003"/>
          </a:xfrm>
          <a:prstGeom prst="rect">
            <a:avLst/>
          </a:prstGeom>
        </p:spPr>
        <p:txBody>
          <a:bodyPr vert="horz" wrap="square" lIns="0" tIns="0" rIns="0" bIns="0" rtlCol="0">
            <a:spAutoFit/>
          </a:bodyPr>
          <a:lstStyle/>
          <a:p>
            <a:pPr marL="11397"/>
            <a:r>
              <a:rPr sz="1000" spc="-4" dirty="0">
                <a:latin typeface="Arial"/>
                <a:cs typeface="Arial"/>
              </a:rPr>
              <a:t>0</a:t>
            </a:r>
            <a:endParaRPr sz="1000">
              <a:latin typeface="Arial"/>
              <a:cs typeface="Arial"/>
            </a:endParaRPr>
          </a:p>
        </p:txBody>
      </p:sp>
      <p:sp>
        <p:nvSpPr>
          <p:cNvPr id="183" name="object 183"/>
          <p:cNvSpPr/>
          <p:nvPr/>
        </p:nvSpPr>
        <p:spPr>
          <a:xfrm>
            <a:off x="1106977" y="1914169"/>
            <a:ext cx="0" cy="152960"/>
          </a:xfrm>
          <a:custGeom>
            <a:avLst/>
            <a:gdLst/>
            <a:ahLst/>
            <a:cxnLst/>
            <a:rect l="l" t="t" r="r" b="b"/>
            <a:pathLst>
              <a:path h="173355">
                <a:moveTo>
                  <a:pt x="0" y="0"/>
                </a:moveTo>
                <a:lnTo>
                  <a:pt x="0" y="172974"/>
                </a:lnTo>
              </a:path>
            </a:pathLst>
          </a:custGeom>
          <a:ln w="9525">
            <a:solidFill>
              <a:srgbClr val="000000"/>
            </a:solidFill>
          </a:ln>
        </p:spPr>
        <p:txBody>
          <a:bodyPr wrap="square" lIns="0" tIns="0" rIns="0" bIns="0" rtlCol="0"/>
          <a:lstStyle/>
          <a:p>
            <a:endParaRPr/>
          </a:p>
        </p:txBody>
      </p:sp>
      <p:sp>
        <p:nvSpPr>
          <p:cNvPr id="184" name="object 184"/>
          <p:cNvSpPr txBox="1"/>
          <p:nvPr/>
        </p:nvSpPr>
        <p:spPr>
          <a:xfrm>
            <a:off x="911860" y="2097498"/>
            <a:ext cx="390814" cy="158003"/>
          </a:xfrm>
          <a:prstGeom prst="rect">
            <a:avLst/>
          </a:prstGeom>
        </p:spPr>
        <p:txBody>
          <a:bodyPr vert="horz" wrap="square" lIns="0" tIns="0" rIns="0" bIns="0" rtlCol="0">
            <a:spAutoFit/>
          </a:bodyPr>
          <a:lstStyle/>
          <a:p>
            <a:pPr marL="11397"/>
            <a:r>
              <a:rPr sz="1000" dirty="0">
                <a:latin typeface="Arial"/>
                <a:cs typeface="Arial"/>
              </a:rPr>
              <a:t>PC</a:t>
            </a:r>
            <a:r>
              <a:rPr sz="1000" spc="-9" dirty="0">
                <a:latin typeface="Arial"/>
                <a:cs typeface="Arial"/>
              </a:rPr>
              <a:t>Sr</a:t>
            </a:r>
            <a:r>
              <a:rPr sz="1000" spc="-4" dirty="0">
                <a:latin typeface="Arial"/>
                <a:cs typeface="Arial"/>
              </a:rPr>
              <a:t>c</a:t>
            </a:r>
            <a:endParaRPr sz="1000">
              <a:latin typeface="Arial"/>
              <a:cs typeface="Arial"/>
            </a:endParaRPr>
          </a:p>
        </p:txBody>
      </p:sp>
      <p:sp>
        <p:nvSpPr>
          <p:cNvPr id="185" name="object 185"/>
          <p:cNvSpPr/>
          <p:nvPr/>
        </p:nvSpPr>
        <p:spPr>
          <a:xfrm>
            <a:off x="455814" y="1499327"/>
            <a:ext cx="532823" cy="0"/>
          </a:xfrm>
          <a:custGeom>
            <a:avLst/>
            <a:gdLst/>
            <a:ahLst/>
            <a:cxnLst/>
            <a:rect l="l" t="t" r="r" b="b"/>
            <a:pathLst>
              <a:path w="586105">
                <a:moveTo>
                  <a:pt x="0" y="0"/>
                </a:moveTo>
                <a:lnTo>
                  <a:pt x="585978" y="0"/>
                </a:lnTo>
              </a:path>
            </a:pathLst>
          </a:custGeom>
          <a:ln w="28575">
            <a:solidFill>
              <a:srgbClr val="000000"/>
            </a:solidFill>
          </a:ln>
        </p:spPr>
        <p:txBody>
          <a:bodyPr wrap="square" lIns="0" tIns="0" rIns="0" bIns="0" rtlCol="0"/>
          <a:lstStyle/>
          <a:p>
            <a:endParaRPr/>
          </a:p>
        </p:txBody>
      </p:sp>
      <p:sp>
        <p:nvSpPr>
          <p:cNvPr id="186" name="object 186"/>
          <p:cNvSpPr txBox="1"/>
          <p:nvPr/>
        </p:nvSpPr>
        <p:spPr>
          <a:xfrm>
            <a:off x="3306629" y="5369167"/>
            <a:ext cx="432955" cy="306481"/>
          </a:xfrm>
          <a:prstGeom prst="rect">
            <a:avLst/>
          </a:prstGeom>
        </p:spPr>
        <p:txBody>
          <a:bodyPr vert="horz" wrap="square" lIns="0" tIns="0" rIns="0" bIns="0" rtlCol="0">
            <a:spAutoFit/>
          </a:bodyPr>
          <a:lstStyle/>
          <a:p>
            <a:pPr marL="11397" marR="4559" indent="64393"/>
            <a:r>
              <a:rPr sz="1000" b="1" spc="-4" dirty="0">
                <a:latin typeface="Arial"/>
                <a:cs typeface="Arial"/>
              </a:rPr>
              <a:t>Sign  extend</a:t>
            </a:r>
            <a:endParaRPr sz="1000">
              <a:latin typeface="Arial"/>
              <a:cs typeface="Arial"/>
            </a:endParaRPr>
          </a:p>
        </p:txBody>
      </p:sp>
      <p:sp>
        <p:nvSpPr>
          <p:cNvPr id="187" name="object 187"/>
          <p:cNvSpPr/>
          <p:nvPr/>
        </p:nvSpPr>
        <p:spPr>
          <a:xfrm>
            <a:off x="3294610" y="5251728"/>
            <a:ext cx="456622" cy="609600"/>
          </a:xfrm>
          <a:custGeom>
            <a:avLst/>
            <a:gdLst/>
            <a:ahLst/>
            <a:cxnLst/>
            <a:rect l="l" t="t" r="r" b="b"/>
            <a:pathLst>
              <a:path w="502285" h="690879">
                <a:moveTo>
                  <a:pt x="250698" y="0"/>
                </a:moveTo>
                <a:lnTo>
                  <a:pt x="210163" y="4521"/>
                </a:lnTo>
                <a:lnTo>
                  <a:pt x="171663" y="17611"/>
                </a:lnTo>
                <a:lnTo>
                  <a:pt x="135723" y="38555"/>
                </a:lnTo>
                <a:lnTo>
                  <a:pt x="102869" y="66641"/>
                </a:lnTo>
                <a:lnTo>
                  <a:pt x="73628" y="101155"/>
                </a:lnTo>
                <a:lnTo>
                  <a:pt x="48524" y="141384"/>
                </a:lnTo>
                <a:lnTo>
                  <a:pt x="28083" y="186615"/>
                </a:lnTo>
                <a:lnTo>
                  <a:pt x="12832" y="236134"/>
                </a:lnTo>
                <a:lnTo>
                  <a:pt x="3295" y="289229"/>
                </a:lnTo>
                <a:lnTo>
                  <a:pt x="0" y="345186"/>
                </a:lnTo>
                <a:lnTo>
                  <a:pt x="3295" y="401327"/>
                </a:lnTo>
                <a:lnTo>
                  <a:pt x="12832" y="454529"/>
                </a:lnTo>
                <a:lnTo>
                  <a:pt x="28083" y="504092"/>
                </a:lnTo>
                <a:lnTo>
                  <a:pt x="48524" y="549316"/>
                </a:lnTo>
                <a:lnTo>
                  <a:pt x="73628" y="589502"/>
                </a:lnTo>
                <a:lnTo>
                  <a:pt x="102870" y="623949"/>
                </a:lnTo>
                <a:lnTo>
                  <a:pt x="135723" y="651960"/>
                </a:lnTo>
                <a:lnTo>
                  <a:pt x="171663" y="672833"/>
                </a:lnTo>
                <a:lnTo>
                  <a:pt x="210163" y="685870"/>
                </a:lnTo>
                <a:lnTo>
                  <a:pt x="250698" y="690372"/>
                </a:lnTo>
                <a:lnTo>
                  <a:pt x="291439" y="685870"/>
                </a:lnTo>
                <a:lnTo>
                  <a:pt x="330104" y="672833"/>
                </a:lnTo>
                <a:lnTo>
                  <a:pt x="366173" y="651960"/>
                </a:lnTo>
                <a:lnTo>
                  <a:pt x="399123" y="623949"/>
                </a:lnTo>
                <a:lnTo>
                  <a:pt x="428434" y="589502"/>
                </a:lnTo>
                <a:lnTo>
                  <a:pt x="453585" y="549316"/>
                </a:lnTo>
                <a:lnTo>
                  <a:pt x="474053" y="504092"/>
                </a:lnTo>
                <a:lnTo>
                  <a:pt x="489319" y="454529"/>
                </a:lnTo>
                <a:lnTo>
                  <a:pt x="498861" y="401327"/>
                </a:lnTo>
                <a:lnTo>
                  <a:pt x="502157" y="345186"/>
                </a:lnTo>
                <a:lnTo>
                  <a:pt x="498861" y="289229"/>
                </a:lnTo>
                <a:lnTo>
                  <a:pt x="489319" y="236134"/>
                </a:lnTo>
                <a:lnTo>
                  <a:pt x="474053" y="186615"/>
                </a:lnTo>
                <a:lnTo>
                  <a:pt x="453585" y="141384"/>
                </a:lnTo>
                <a:lnTo>
                  <a:pt x="428434" y="101155"/>
                </a:lnTo>
                <a:lnTo>
                  <a:pt x="399123" y="66641"/>
                </a:lnTo>
                <a:lnTo>
                  <a:pt x="366173" y="38555"/>
                </a:lnTo>
                <a:lnTo>
                  <a:pt x="330104" y="17611"/>
                </a:lnTo>
                <a:lnTo>
                  <a:pt x="291439" y="4521"/>
                </a:lnTo>
                <a:lnTo>
                  <a:pt x="250698" y="0"/>
                </a:lnTo>
                <a:close/>
              </a:path>
            </a:pathLst>
          </a:custGeom>
          <a:ln w="9525">
            <a:solidFill>
              <a:srgbClr val="000000"/>
            </a:solidFill>
          </a:ln>
        </p:spPr>
        <p:txBody>
          <a:bodyPr wrap="square" lIns="0" tIns="0" rIns="0" bIns="0" rtlCol="0"/>
          <a:lstStyle/>
          <a:p>
            <a:endParaRPr/>
          </a:p>
        </p:txBody>
      </p:sp>
      <p:sp>
        <p:nvSpPr>
          <p:cNvPr id="188" name="object 188"/>
          <p:cNvSpPr/>
          <p:nvPr/>
        </p:nvSpPr>
        <p:spPr>
          <a:xfrm>
            <a:off x="3253047" y="2017711"/>
            <a:ext cx="860136" cy="67235"/>
          </a:xfrm>
          <a:custGeom>
            <a:avLst/>
            <a:gdLst/>
            <a:ahLst/>
            <a:cxnLst/>
            <a:rect l="l" t="t" r="r" b="b"/>
            <a:pathLst>
              <a:path w="946150" h="76200">
                <a:moveTo>
                  <a:pt x="886968" y="38099"/>
                </a:moveTo>
                <a:lnTo>
                  <a:pt x="886206" y="34289"/>
                </a:lnTo>
                <a:lnTo>
                  <a:pt x="882396" y="32765"/>
                </a:lnTo>
                <a:lnTo>
                  <a:pt x="4572" y="32765"/>
                </a:lnTo>
                <a:lnTo>
                  <a:pt x="1524" y="34289"/>
                </a:lnTo>
                <a:lnTo>
                  <a:pt x="0" y="38099"/>
                </a:lnTo>
                <a:lnTo>
                  <a:pt x="1524" y="41147"/>
                </a:lnTo>
                <a:lnTo>
                  <a:pt x="4572" y="42671"/>
                </a:lnTo>
                <a:lnTo>
                  <a:pt x="882396" y="42671"/>
                </a:lnTo>
                <a:lnTo>
                  <a:pt x="886206" y="41147"/>
                </a:lnTo>
                <a:lnTo>
                  <a:pt x="886968" y="38099"/>
                </a:lnTo>
                <a:close/>
              </a:path>
              <a:path w="946150" h="76200">
                <a:moveTo>
                  <a:pt x="945642" y="38099"/>
                </a:moveTo>
                <a:lnTo>
                  <a:pt x="869442" y="0"/>
                </a:lnTo>
                <a:lnTo>
                  <a:pt x="869442" y="32765"/>
                </a:lnTo>
                <a:lnTo>
                  <a:pt x="882396" y="32765"/>
                </a:lnTo>
                <a:lnTo>
                  <a:pt x="886206" y="34289"/>
                </a:lnTo>
                <a:lnTo>
                  <a:pt x="886968" y="38099"/>
                </a:lnTo>
                <a:lnTo>
                  <a:pt x="886968" y="67436"/>
                </a:lnTo>
                <a:lnTo>
                  <a:pt x="945642" y="38099"/>
                </a:lnTo>
                <a:close/>
              </a:path>
              <a:path w="946150" h="76200">
                <a:moveTo>
                  <a:pt x="886968" y="67436"/>
                </a:moveTo>
                <a:lnTo>
                  <a:pt x="886968" y="38099"/>
                </a:lnTo>
                <a:lnTo>
                  <a:pt x="886206" y="41147"/>
                </a:lnTo>
                <a:lnTo>
                  <a:pt x="882396" y="42671"/>
                </a:lnTo>
                <a:lnTo>
                  <a:pt x="869442" y="42671"/>
                </a:lnTo>
                <a:lnTo>
                  <a:pt x="869442" y="76199"/>
                </a:lnTo>
                <a:lnTo>
                  <a:pt x="886968" y="67436"/>
                </a:lnTo>
                <a:close/>
              </a:path>
            </a:pathLst>
          </a:custGeom>
          <a:solidFill>
            <a:srgbClr val="339933"/>
          </a:solidFill>
        </p:spPr>
        <p:txBody>
          <a:bodyPr wrap="square" lIns="0" tIns="0" rIns="0" bIns="0" rtlCol="0"/>
          <a:lstStyle/>
          <a:p>
            <a:endParaRPr/>
          </a:p>
        </p:txBody>
      </p:sp>
      <p:sp>
        <p:nvSpPr>
          <p:cNvPr id="189" name="object 189"/>
          <p:cNvSpPr/>
          <p:nvPr/>
        </p:nvSpPr>
        <p:spPr>
          <a:xfrm>
            <a:off x="3306387" y="2474240"/>
            <a:ext cx="806449" cy="67235"/>
          </a:xfrm>
          <a:custGeom>
            <a:avLst/>
            <a:gdLst/>
            <a:ahLst/>
            <a:cxnLst/>
            <a:rect l="l" t="t" r="r" b="b"/>
            <a:pathLst>
              <a:path w="887095" h="76200">
                <a:moveTo>
                  <a:pt x="828294" y="38099"/>
                </a:moveTo>
                <a:lnTo>
                  <a:pt x="827532" y="34289"/>
                </a:lnTo>
                <a:lnTo>
                  <a:pt x="823722" y="33527"/>
                </a:lnTo>
                <a:lnTo>
                  <a:pt x="4572" y="33527"/>
                </a:lnTo>
                <a:lnTo>
                  <a:pt x="1524" y="34289"/>
                </a:lnTo>
                <a:lnTo>
                  <a:pt x="0" y="38099"/>
                </a:lnTo>
                <a:lnTo>
                  <a:pt x="1524" y="41147"/>
                </a:lnTo>
                <a:lnTo>
                  <a:pt x="4572" y="42671"/>
                </a:lnTo>
                <a:lnTo>
                  <a:pt x="823722" y="42671"/>
                </a:lnTo>
                <a:lnTo>
                  <a:pt x="827532" y="41147"/>
                </a:lnTo>
                <a:lnTo>
                  <a:pt x="828294" y="38099"/>
                </a:lnTo>
                <a:close/>
              </a:path>
              <a:path w="887095" h="76200">
                <a:moveTo>
                  <a:pt x="886968" y="38099"/>
                </a:moveTo>
                <a:lnTo>
                  <a:pt x="810768" y="0"/>
                </a:lnTo>
                <a:lnTo>
                  <a:pt x="810768" y="33527"/>
                </a:lnTo>
                <a:lnTo>
                  <a:pt x="823722" y="33527"/>
                </a:lnTo>
                <a:lnTo>
                  <a:pt x="827532" y="34289"/>
                </a:lnTo>
                <a:lnTo>
                  <a:pt x="828294" y="38099"/>
                </a:lnTo>
                <a:lnTo>
                  <a:pt x="828294" y="67436"/>
                </a:lnTo>
                <a:lnTo>
                  <a:pt x="886968" y="38099"/>
                </a:lnTo>
                <a:close/>
              </a:path>
              <a:path w="887095" h="76200">
                <a:moveTo>
                  <a:pt x="828294" y="67436"/>
                </a:moveTo>
                <a:lnTo>
                  <a:pt x="828294" y="38099"/>
                </a:lnTo>
                <a:lnTo>
                  <a:pt x="827532" y="41147"/>
                </a:lnTo>
                <a:lnTo>
                  <a:pt x="823722" y="42671"/>
                </a:lnTo>
                <a:lnTo>
                  <a:pt x="810768" y="42671"/>
                </a:lnTo>
                <a:lnTo>
                  <a:pt x="810768" y="76199"/>
                </a:lnTo>
                <a:lnTo>
                  <a:pt x="828294" y="67436"/>
                </a:lnTo>
                <a:close/>
              </a:path>
            </a:pathLst>
          </a:custGeom>
          <a:solidFill>
            <a:srgbClr val="3333FF"/>
          </a:solidFill>
        </p:spPr>
        <p:txBody>
          <a:bodyPr wrap="square" lIns="0" tIns="0" rIns="0" bIns="0" rtlCol="0"/>
          <a:lstStyle/>
          <a:p>
            <a:endParaRPr/>
          </a:p>
        </p:txBody>
      </p:sp>
      <p:sp>
        <p:nvSpPr>
          <p:cNvPr id="190" name="object 190"/>
          <p:cNvSpPr/>
          <p:nvPr/>
        </p:nvSpPr>
        <p:spPr>
          <a:xfrm>
            <a:off x="4113414" y="2431882"/>
            <a:ext cx="152400" cy="228599"/>
          </a:xfrm>
          <a:custGeom>
            <a:avLst/>
            <a:gdLst/>
            <a:ahLst/>
            <a:cxnLst/>
            <a:rect l="l" t="t" r="r" b="b"/>
            <a:pathLst>
              <a:path w="167639" h="259080">
                <a:moveTo>
                  <a:pt x="0" y="0"/>
                </a:moveTo>
                <a:lnTo>
                  <a:pt x="0" y="259080"/>
                </a:lnTo>
                <a:lnTo>
                  <a:pt x="167639" y="259080"/>
                </a:lnTo>
                <a:lnTo>
                  <a:pt x="167639" y="0"/>
                </a:lnTo>
                <a:lnTo>
                  <a:pt x="0" y="0"/>
                </a:lnTo>
                <a:close/>
              </a:path>
            </a:pathLst>
          </a:custGeom>
          <a:solidFill>
            <a:srgbClr val="DDDDDD"/>
          </a:solidFill>
        </p:spPr>
        <p:txBody>
          <a:bodyPr wrap="square" lIns="0" tIns="0" rIns="0" bIns="0" rtlCol="0"/>
          <a:lstStyle/>
          <a:p>
            <a:endParaRPr/>
          </a:p>
        </p:txBody>
      </p:sp>
      <p:sp>
        <p:nvSpPr>
          <p:cNvPr id="191" name="object 191"/>
          <p:cNvSpPr/>
          <p:nvPr/>
        </p:nvSpPr>
        <p:spPr>
          <a:xfrm>
            <a:off x="4112722" y="2431882"/>
            <a:ext cx="153555" cy="228599"/>
          </a:xfrm>
          <a:custGeom>
            <a:avLst/>
            <a:gdLst/>
            <a:ahLst/>
            <a:cxnLst/>
            <a:rect l="l" t="t" r="r" b="b"/>
            <a:pathLst>
              <a:path w="168910" h="259080">
                <a:moveTo>
                  <a:pt x="0" y="0"/>
                </a:moveTo>
                <a:lnTo>
                  <a:pt x="0" y="259080"/>
                </a:lnTo>
                <a:lnTo>
                  <a:pt x="168401" y="259080"/>
                </a:lnTo>
                <a:lnTo>
                  <a:pt x="168401" y="0"/>
                </a:lnTo>
                <a:lnTo>
                  <a:pt x="0" y="0"/>
                </a:lnTo>
                <a:close/>
              </a:path>
            </a:pathLst>
          </a:custGeom>
          <a:ln w="9525">
            <a:solidFill>
              <a:srgbClr val="000000"/>
            </a:solidFill>
          </a:ln>
        </p:spPr>
        <p:txBody>
          <a:bodyPr wrap="square" lIns="0" tIns="0" rIns="0" bIns="0" rtlCol="0"/>
          <a:lstStyle/>
          <a:p>
            <a:endParaRPr/>
          </a:p>
        </p:txBody>
      </p:sp>
      <p:sp>
        <p:nvSpPr>
          <p:cNvPr id="192" name="object 192"/>
          <p:cNvSpPr txBox="1"/>
          <p:nvPr/>
        </p:nvSpPr>
        <p:spPr>
          <a:xfrm>
            <a:off x="4115724" y="2474240"/>
            <a:ext cx="162214" cy="123111"/>
          </a:xfrm>
          <a:prstGeom prst="rect">
            <a:avLst/>
          </a:prstGeom>
        </p:spPr>
        <p:txBody>
          <a:bodyPr vert="horz" wrap="square" lIns="0" tIns="0" rIns="0" bIns="0" rtlCol="0">
            <a:spAutoFit/>
          </a:bodyPr>
          <a:lstStyle/>
          <a:p>
            <a:pPr marL="11397"/>
            <a:r>
              <a:rPr sz="800" dirty="0">
                <a:solidFill>
                  <a:srgbClr val="3333FF"/>
                </a:solidFill>
                <a:latin typeface="Times New Roman"/>
                <a:cs typeface="Times New Roman"/>
              </a:rPr>
              <a:t>EX</a:t>
            </a:r>
            <a:endParaRPr sz="800">
              <a:latin typeface="Times New Roman"/>
              <a:cs typeface="Times New Roman"/>
            </a:endParaRPr>
          </a:p>
        </p:txBody>
      </p:sp>
      <p:sp>
        <p:nvSpPr>
          <p:cNvPr id="193" name="object 193"/>
          <p:cNvSpPr/>
          <p:nvPr/>
        </p:nvSpPr>
        <p:spPr>
          <a:xfrm>
            <a:off x="4113414" y="2203953"/>
            <a:ext cx="152400" cy="228040"/>
          </a:xfrm>
          <a:custGeom>
            <a:avLst/>
            <a:gdLst/>
            <a:ahLst/>
            <a:cxnLst/>
            <a:rect l="l" t="t" r="r" b="b"/>
            <a:pathLst>
              <a:path w="167639" h="258444">
                <a:moveTo>
                  <a:pt x="0" y="0"/>
                </a:moveTo>
                <a:lnTo>
                  <a:pt x="0" y="258317"/>
                </a:lnTo>
                <a:lnTo>
                  <a:pt x="167639" y="258317"/>
                </a:lnTo>
                <a:lnTo>
                  <a:pt x="167639" y="0"/>
                </a:lnTo>
                <a:lnTo>
                  <a:pt x="0" y="0"/>
                </a:lnTo>
                <a:close/>
              </a:path>
            </a:pathLst>
          </a:custGeom>
          <a:solidFill>
            <a:srgbClr val="DDDDDD"/>
          </a:solidFill>
        </p:spPr>
        <p:txBody>
          <a:bodyPr wrap="square" lIns="0" tIns="0" rIns="0" bIns="0" rtlCol="0"/>
          <a:lstStyle/>
          <a:p>
            <a:endParaRPr/>
          </a:p>
        </p:txBody>
      </p:sp>
      <p:sp>
        <p:nvSpPr>
          <p:cNvPr id="194" name="object 194"/>
          <p:cNvSpPr/>
          <p:nvPr/>
        </p:nvSpPr>
        <p:spPr>
          <a:xfrm>
            <a:off x="4112722" y="2203953"/>
            <a:ext cx="153555" cy="228040"/>
          </a:xfrm>
          <a:custGeom>
            <a:avLst/>
            <a:gdLst/>
            <a:ahLst/>
            <a:cxnLst/>
            <a:rect l="l" t="t" r="r" b="b"/>
            <a:pathLst>
              <a:path w="168910" h="258444">
                <a:moveTo>
                  <a:pt x="0" y="0"/>
                </a:moveTo>
                <a:lnTo>
                  <a:pt x="0" y="258317"/>
                </a:lnTo>
                <a:lnTo>
                  <a:pt x="168401" y="258317"/>
                </a:lnTo>
                <a:lnTo>
                  <a:pt x="168401" y="0"/>
                </a:lnTo>
                <a:lnTo>
                  <a:pt x="0" y="0"/>
                </a:lnTo>
                <a:close/>
              </a:path>
            </a:pathLst>
          </a:custGeom>
          <a:ln w="9525">
            <a:solidFill>
              <a:srgbClr val="000000"/>
            </a:solidFill>
          </a:ln>
        </p:spPr>
        <p:txBody>
          <a:bodyPr wrap="square" lIns="0" tIns="0" rIns="0" bIns="0" rtlCol="0"/>
          <a:lstStyle/>
          <a:p>
            <a:endParaRPr/>
          </a:p>
        </p:txBody>
      </p:sp>
      <p:sp>
        <p:nvSpPr>
          <p:cNvPr id="195" name="object 195"/>
          <p:cNvSpPr txBox="1"/>
          <p:nvPr/>
        </p:nvSpPr>
        <p:spPr>
          <a:xfrm>
            <a:off x="4139276" y="2246312"/>
            <a:ext cx="116032" cy="123111"/>
          </a:xfrm>
          <a:prstGeom prst="rect">
            <a:avLst/>
          </a:prstGeom>
        </p:spPr>
        <p:txBody>
          <a:bodyPr vert="horz" wrap="square" lIns="0" tIns="0" rIns="0" bIns="0" rtlCol="0">
            <a:spAutoFit/>
          </a:bodyPr>
          <a:lstStyle/>
          <a:p>
            <a:pPr marL="11397"/>
            <a:r>
              <a:rPr sz="800" spc="-4" dirty="0">
                <a:solidFill>
                  <a:srgbClr val="FF00FF"/>
                </a:solidFill>
                <a:latin typeface="Times New Roman"/>
                <a:cs typeface="Times New Roman"/>
              </a:rPr>
              <a:t>M</a:t>
            </a:r>
            <a:endParaRPr sz="800">
              <a:latin typeface="Times New Roman"/>
              <a:cs typeface="Times New Roman"/>
            </a:endParaRPr>
          </a:p>
        </p:txBody>
      </p:sp>
      <p:sp>
        <p:nvSpPr>
          <p:cNvPr id="196" name="object 196"/>
          <p:cNvSpPr/>
          <p:nvPr/>
        </p:nvSpPr>
        <p:spPr>
          <a:xfrm>
            <a:off x="4113414" y="1974009"/>
            <a:ext cx="152400" cy="230281"/>
          </a:xfrm>
          <a:custGeom>
            <a:avLst/>
            <a:gdLst/>
            <a:ahLst/>
            <a:cxnLst/>
            <a:rect l="l" t="t" r="r" b="b"/>
            <a:pathLst>
              <a:path w="167639" h="260985">
                <a:moveTo>
                  <a:pt x="0" y="0"/>
                </a:moveTo>
                <a:lnTo>
                  <a:pt x="0" y="260603"/>
                </a:lnTo>
                <a:lnTo>
                  <a:pt x="167639" y="260603"/>
                </a:lnTo>
                <a:lnTo>
                  <a:pt x="167639" y="0"/>
                </a:lnTo>
                <a:lnTo>
                  <a:pt x="0" y="0"/>
                </a:lnTo>
                <a:close/>
              </a:path>
            </a:pathLst>
          </a:custGeom>
          <a:solidFill>
            <a:srgbClr val="DDDDDD"/>
          </a:solidFill>
        </p:spPr>
        <p:txBody>
          <a:bodyPr wrap="square" lIns="0" tIns="0" rIns="0" bIns="0" rtlCol="0"/>
          <a:lstStyle/>
          <a:p>
            <a:endParaRPr/>
          </a:p>
        </p:txBody>
      </p:sp>
      <p:sp>
        <p:nvSpPr>
          <p:cNvPr id="197" name="object 197"/>
          <p:cNvSpPr/>
          <p:nvPr/>
        </p:nvSpPr>
        <p:spPr>
          <a:xfrm>
            <a:off x="4112722" y="1974009"/>
            <a:ext cx="153555" cy="230281"/>
          </a:xfrm>
          <a:custGeom>
            <a:avLst/>
            <a:gdLst/>
            <a:ahLst/>
            <a:cxnLst/>
            <a:rect l="l" t="t" r="r" b="b"/>
            <a:pathLst>
              <a:path w="168910" h="260985">
                <a:moveTo>
                  <a:pt x="0" y="0"/>
                </a:moveTo>
                <a:lnTo>
                  <a:pt x="0" y="260603"/>
                </a:lnTo>
                <a:lnTo>
                  <a:pt x="168401" y="260603"/>
                </a:lnTo>
                <a:lnTo>
                  <a:pt x="168401" y="0"/>
                </a:lnTo>
                <a:lnTo>
                  <a:pt x="0" y="0"/>
                </a:lnTo>
                <a:close/>
              </a:path>
            </a:pathLst>
          </a:custGeom>
          <a:ln w="9525">
            <a:solidFill>
              <a:srgbClr val="000000"/>
            </a:solidFill>
          </a:ln>
        </p:spPr>
        <p:txBody>
          <a:bodyPr wrap="square" lIns="0" tIns="0" rIns="0" bIns="0" rtlCol="0"/>
          <a:lstStyle/>
          <a:p>
            <a:endParaRPr/>
          </a:p>
        </p:txBody>
      </p:sp>
      <p:sp>
        <p:nvSpPr>
          <p:cNvPr id="198" name="object 198"/>
          <p:cNvSpPr txBox="1"/>
          <p:nvPr/>
        </p:nvSpPr>
        <p:spPr>
          <a:xfrm>
            <a:off x="4101869" y="2016366"/>
            <a:ext cx="189923" cy="123111"/>
          </a:xfrm>
          <a:prstGeom prst="rect">
            <a:avLst/>
          </a:prstGeom>
        </p:spPr>
        <p:txBody>
          <a:bodyPr vert="horz" wrap="square" lIns="0" tIns="0" rIns="0" bIns="0" rtlCol="0">
            <a:spAutoFit/>
          </a:bodyPr>
          <a:lstStyle/>
          <a:p>
            <a:pPr marL="11397"/>
            <a:r>
              <a:rPr sz="800" spc="-4" dirty="0">
                <a:solidFill>
                  <a:srgbClr val="339A33"/>
                </a:solidFill>
                <a:latin typeface="Times New Roman"/>
                <a:cs typeface="Times New Roman"/>
              </a:rPr>
              <a:t>WB</a:t>
            </a:r>
            <a:endParaRPr sz="800">
              <a:latin typeface="Times New Roman"/>
              <a:cs typeface="Times New Roman"/>
            </a:endParaRPr>
          </a:p>
        </p:txBody>
      </p:sp>
      <p:sp>
        <p:nvSpPr>
          <p:cNvPr id="199" name="object 199"/>
          <p:cNvSpPr/>
          <p:nvPr/>
        </p:nvSpPr>
        <p:spPr>
          <a:xfrm>
            <a:off x="6779721" y="4184704"/>
            <a:ext cx="1143000" cy="1143000"/>
          </a:xfrm>
          <a:custGeom>
            <a:avLst/>
            <a:gdLst/>
            <a:ahLst/>
            <a:cxnLst/>
            <a:rect l="l" t="t" r="r" b="b"/>
            <a:pathLst>
              <a:path w="1257300" h="1295400">
                <a:moveTo>
                  <a:pt x="0" y="0"/>
                </a:moveTo>
                <a:lnTo>
                  <a:pt x="0" y="1295400"/>
                </a:lnTo>
                <a:lnTo>
                  <a:pt x="1257300" y="1295400"/>
                </a:lnTo>
                <a:lnTo>
                  <a:pt x="1257300" y="0"/>
                </a:lnTo>
                <a:lnTo>
                  <a:pt x="0" y="0"/>
                </a:lnTo>
                <a:close/>
              </a:path>
            </a:pathLst>
          </a:custGeom>
          <a:ln w="9525">
            <a:solidFill>
              <a:srgbClr val="000000"/>
            </a:solidFill>
          </a:ln>
        </p:spPr>
        <p:txBody>
          <a:bodyPr wrap="square" lIns="0" tIns="0" rIns="0" bIns="0" rtlCol="0"/>
          <a:lstStyle/>
          <a:p>
            <a:endParaRPr/>
          </a:p>
        </p:txBody>
      </p:sp>
      <p:sp>
        <p:nvSpPr>
          <p:cNvPr id="200" name="object 200"/>
          <p:cNvSpPr/>
          <p:nvPr/>
        </p:nvSpPr>
        <p:spPr>
          <a:xfrm>
            <a:off x="2818707" y="1974009"/>
            <a:ext cx="532245" cy="686921"/>
          </a:xfrm>
          <a:custGeom>
            <a:avLst/>
            <a:gdLst/>
            <a:ahLst/>
            <a:cxnLst/>
            <a:rect l="l" t="t" r="r" b="b"/>
            <a:pathLst>
              <a:path w="585470" h="778510">
                <a:moveTo>
                  <a:pt x="292608" y="0"/>
                </a:moveTo>
                <a:lnTo>
                  <a:pt x="252915" y="3557"/>
                </a:lnTo>
                <a:lnTo>
                  <a:pt x="214841" y="13920"/>
                </a:lnTo>
                <a:lnTo>
                  <a:pt x="178736" y="30622"/>
                </a:lnTo>
                <a:lnTo>
                  <a:pt x="144949" y="53198"/>
                </a:lnTo>
                <a:lnTo>
                  <a:pt x="113829" y="81182"/>
                </a:lnTo>
                <a:lnTo>
                  <a:pt x="85725" y="114109"/>
                </a:lnTo>
                <a:lnTo>
                  <a:pt x="60986" y="151512"/>
                </a:lnTo>
                <a:lnTo>
                  <a:pt x="39962" y="192927"/>
                </a:lnTo>
                <a:lnTo>
                  <a:pt x="23002" y="237886"/>
                </a:lnTo>
                <a:lnTo>
                  <a:pt x="10456" y="285926"/>
                </a:lnTo>
                <a:lnTo>
                  <a:pt x="2672" y="336579"/>
                </a:lnTo>
                <a:lnTo>
                  <a:pt x="0" y="389381"/>
                </a:lnTo>
                <a:lnTo>
                  <a:pt x="2672" y="442008"/>
                </a:lnTo>
                <a:lnTo>
                  <a:pt x="10456" y="492516"/>
                </a:lnTo>
                <a:lnTo>
                  <a:pt x="23002" y="540436"/>
                </a:lnTo>
                <a:lnTo>
                  <a:pt x="39962" y="585300"/>
                </a:lnTo>
                <a:lnTo>
                  <a:pt x="60986" y="626640"/>
                </a:lnTo>
                <a:lnTo>
                  <a:pt x="85725" y="663987"/>
                </a:lnTo>
                <a:lnTo>
                  <a:pt x="113829" y="696874"/>
                </a:lnTo>
                <a:lnTo>
                  <a:pt x="144949" y="724831"/>
                </a:lnTo>
                <a:lnTo>
                  <a:pt x="178736" y="747391"/>
                </a:lnTo>
                <a:lnTo>
                  <a:pt x="214841" y="764084"/>
                </a:lnTo>
                <a:lnTo>
                  <a:pt x="252915" y="774444"/>
                </a:lnTo>
                <a:lnTo>
                  <a:pt x="292608" y="778001"/>
                </a:lnTo>
                <a:lnTo>
                  <a:pt x="332300" y="774444"/>
                </a:lnTo>
                <a:lnTo>
                  <a:pt x="370374" y="764084"/>
                </a:lnTo>
                <a:lnTo>
                  <a:pt x="406479" y="747391"/>
                </a:lnTo>
                <a:lnTo>
                  <a:pt x="440266" y="724831"/>
                </a:lnTo>
                <a:lnTo>
                  <a:pt x="471386" y="696874"/>
                </a:lnTo>
                <a:lnTo>
                  <a:pt x="499490" y="663987"/>
                </a:lnTo>
                <a:lnTo>
                  <a:pt x="524229" y="626640"/>
                </a:lnTo>
                <a:lnTo>
                  <a:pt x="545253" y="585300"/>
                </a:lnTo>
                <a:lnTo>
                  <a:pt x="562213" y="540436"/>
                </a:lnTo>
                <a:lnTo>
                  <a:pt x="574759" y="492516"/>
                </a:lnTo>
                <a:lnTo>
                  <a:pt x="582543" y="442008"/>
                </a:lnTo>
                <a:lnTo>
                  <a:pt x="585216" y="389381"/>
                </a:lnTo>
                <a:lnTo>
                  <a:pt x="582543" y="336579"/>
                </a:lnTo>
                <a:lnTo>
                  <a:pt x="574759" y="285926"/>
                </a:lnTo>
                <a:lnTo>
                  <a:pt x="562213" y="237886"/>
                </a:lnTo>
                <a:lnTo>
                  <a:pt x="545253" y="192927"/>
                </a:lnTo>
                <a:lnTo>
                  <a:pt x="524229" y="151512"/>
                </a:lnTo>
                <a:lnTo>
                  <a:pt x="499491" y="114109"/>
                </a:lnTo>
                <a:lnTo>
                  <a:pt x="471386" y="81182"/>
                </a:lnTo>
                <a:lnTo>
                  <a:pt x="440266" y="53198"/>
                </a:lnTo>
                <a:lnTo>
                  <a:pt x="406479" y="30622"/>
                </a:lnTo>
                <a:lnTo>
                  <a:pt x="370374" y="13920"/>
                </a:lnTo>
                <a:lnTo>
                  <a:pt x="332300" y="3557"/>
                </a:lnTo>
                <a:lnTo>
                  <a:pt x="292608" y="0"/>
                </a:lnTo>
                <a:close/>
              </a:path>
            </a:pathLst>
          </a:custGeom>
          <a:ln w="9525">
            <a:solidFill>
              <a:srgbClr val="FF0000"/>
            </a:solidFill>
          </a:ln>
        </p:spPr>
        <p:txBody>
          <a:bodyPr wrap="square" lIns="0" tIns="0" rIns="0" bIns="0" rtlCol="0"/>
          <a:lstStyle/>
          <a:p>
            <a:endParaRPr/>
          </a:p>
        </p:txBody>
      </p:sp>
      <p:sp>
        <p:nvSpPr>
          <p:cNvPr id="201" name="object 201"/>
          <p:cNvSpPr/>
          <p:nvPr/>
        </p:nvSpPr>
        <p:spPr>
          <a:xfrm>
            <a:off x="994063" y="1368891"/>
            <a:ext cx="217055" cy="533960"/>
          </a:xfrm>
          <a:custGeom>
            <a:avLst/>
            <a:gdLst/>
            <a:ahLst/>
            <a:cxnLst/>
            <a:rect l="l" t="t" r="r" b="b"/>
            <a:pathLst>
              <a:path w="238759" h="605155">
                <a:moveTo>
                  <a:pt x="119634" y="0"/>
                </a:moveTo>
                <a:lnTo>
                  <a:pt x="72973" y="9358"/>
                </a:lnTo>
                <a:lnTo>
                  <a:pt x="34956" y="34861"/>
                </a:lnTo>
                <a:lnTo>
                  <a:pt x="9370" y="72651"/>
                </a:lnTo>
                <a:lnTo>
                  <a:pt x="0" y="118871"/>
                </a:lnTo>
                <a:lnTo>
                  <a:pt x="0" y="486155"/>
                </a:lnTo>
                <a:lnTo>
                  <a:pt x="9370" y="532376"/>
                </a:lnTo>
                <a:lnTo>
                  <a:pt x="34956" y="570166"/>
                </a:lnTo>
                <a:lnTo>
                  <a:pt x="72973" y="595669"/>
                </a:lnTo>
                <a:lnTo>
                  <a:pt x="119634" y="605027"/>
                </a:lnTo>
                <a:lnTo>
                  <a:pt x="165854" y="595669"/>
                </a:lnTo>
                <a:lnTo>
                  <a:pt x="203644" y="570166"/>
                </a:lnTo>
                <a:lnTo>
                  <a:pt x="229147" y="532376"/>
                </a:lnTo>
                <a:lnTo>
                  <a:pt x="238506" y="486155"/>
                </a:lnTo>
                <a:lnTo>
                  <a:pt x="238506" y="118871"/>
                </a:lnTo>
                <a:lnTo>
                  <a:pt x="229147" y="72651"/>
                </a:lnTo>
                <a:lnTo>
                  <a:pt x="203644" y="34861"/>
                </a:lnTo>
                <a:lnTo>
                  <a:pt x="165854" y="9358"/>
                </a:lnTo>
                <a:lnTo>
                  <a:pt x="119634" y="0"/>
                </a:lnTo>
                <a:close/>
              </a:path>
            </a:pathLst>
          </a:custGeom>
          <a:ln w="9525">
            <a:solidFill>
              <a:srgbClr val="000000"/>
            </a:solidFill>
          </a:ln>
        </p:spPr>
        <p:txBody>
          <a:bodyPr wrap="square" lIns="0" tIns="0" rIns="0" bIns="0" rtlCol="0"/>
          <a:lstStyle/>
          <a:p>
            <a:endParaRPr/>
          </a:p>
        </p:txBody>
      </p:sp>
      <p:sp>
        <p:nvSpPr>
          <p:cNvPr id="202" name="TextBox 201"/>
          <p:cNvSpPr txBox="1"/>
          <p:nvPr/>
        </p:nvSpPr>
        <p:spPr>
          <a:xfrm>
            <a:off x="1529508" y="794287"/>
            <a:ext cx="7534710" cy="707886"/>
          </a:xfrm>
          <a:prstGeom prst="rect">
            <a:avLst/>
          </a:prstGeom>
          <a:noFill/>
        </p:spPr>
        <p:txBody>
          <a:bodyPr wrap="square" rtlCol="0">
            <a:spAutoFit/>
          </a:bodyPr>
          <a:lstStyle/>
          <a:p>
            <a:r>
              <a:rPr lang="en-US" sz="2000" dirty="0" smtClean="0"/>
              <a:t>Control signals computed as part of instruction decoding, then passed</a:t>
            </a:r>
          </a:p>
          <a:p>
            <a:r>
              <a:rPr lang="en-US" sz="2000" dirty="0" smtClean="0"/>
              <a:t>along for use as needed, just like instruction fields are passed along</a:t>
            </a:r>
            <a:endParaRPr lang="en-US" sz="2000" dirty="0"/>
          </a:p>
        </p:txBody>
      </p:sp>
      <p:sp>
        <p:nvSpPr>
          <p:cNvPr id="203" name="Title 202"/>
          <p:cNvSpPr>
            <a:spLocks noGrp="1"/>
          </p:cNvSpPr>
          <p:nvPr>
            <p:ph type="title"/>
          </p:nvPr>
        </p:nvSpPr>
        <p:spPr>
          <a:xfrm>
            <a:off x="457200" y="226158"/>
            <a:ext cx="8229600" cy="634965"/>
          </a:xfrm>
        </p:spPr>
        <p:txBody>
          <a:bodyPr>
            <a:normAutofit fontScale="90000"/>
          </a:bodyPr>
          <a:lstStyle/>
          <a:p>
            <a:r>
              <a:rPr lang="en-US" dirty="0" smtClean="0"/>
              <a:t>Pipelining control signals</a:t>
            </a:r>
            <a:endParaRPr lang="en-US" dirty="0"/>
          </a:p>
        </p:txBody>
      </p:sp>
      <p:cxnSp>
        <p:nvCxnSpPr>
          <p:cNvPr id="205" name="Straight Arrow Connector 204"/>
          <p:cNvCxnSpPr>
            <a:stCxn id="192" idx="3"/>
          </p:cNvCxnSpPr>
          <p:nvPr/>
        </p:nvCxnSpPr>
        <p:spPr>
          <a:xfrm>
            <a:off x="4277938" y="2535796"/>
            <a:ext cx="450156" cy="12513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151" idx="3"/>
          </p:cNvCxnSpPr>
          <p:nvPr/>
        </p:nvCxnSpPr>
        <p:spPr>
          <a:xfrm>
            <a:off x="6388216" y="2535796"/>
            <a:ext cx="558177" cy="1115061"/>
          </a:xfrm>
          <a:prstGeom prst="straightConnector1">
            <a:avLst/>
          </a:prstGeom>
          <a:ln>
            <a:solidFill>
              <a:srgbClr val="FF00FF"/>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a:stCxn id="157" idx="3"/>
          </p:cNvCxnSpPr>
          <p:nvPr/>
        </p:nvCxnSpPr>
        <p:spPr>
          <a:xfrm>
            <a:off x="8329700" y="2535796"/>
            <a:ext cx="432031" cy="176052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57EC3C6A-BBE0-B94A-B791-E44AA6B2DA5B}" type="slidenum">
              <a:rPr lang="en-US" smtClean="0"/>
              <a:pPr/>
              <a:t>35</a:t>
            </a:fld>
            <a:endParaRPr lang="en-US"/>
          </a:p>
        </p:txBody>
      </p:sp>
      <p:sp>
        <p:nvSpPr>
          <p:cNvPr id="208" name="object 72"/>
          <p:cNvSpPr txBox="1"/>
          <p:nvPr/>
        </p:nvSpPr>
        <p:spPr>
          <a:xfrm>
            <a:off x="1798075" y="2084287"/>
            <a:ext cx="991985" cy="153888"/>
          </a:xfrm>
          <a:prstGeom prst="rect">
            <a:avLst/>
          </a:prstGeom>
        </p:spPr>
        <p:txBody>
          <a:bodyPr vert="horz" wrap="square" lIns="0" tIns="0" rIns="0" bIns="0" rtlCol="0">
            <a:spAutoFit/>
          </a:bodyPr>
          <a:lstStyle/>
          <a:p>
            <a:pPr marL="11397"/>
            <a:r>
              <a:rPr sz="1000" spc="-4" dirty="0">
                <a:latin typeface="Arial"/>
                <a:cs typeface="Arial"/>
              </a:rPr>
              <a:t>Instr </a:t>
            </a:r>
            <a:r>
              <a:rPr sz="1000" spc="-4" dirty="0" smtClean="0">
                <a:latin typeface="Arial"/>
                <a:cs typeface="Arial"/>
              </a:rPr>
              <a:t>[</a:t>
            </a:r>
            <a:r>
              <a:rPr lang="en-US" sz="1000" spc="-4" dirty="0" smtClean="0">
                <a:latin typeface="Arial"/>
                <a:cs typeface="Arial"/>
              </a:rPr>
              <a:t>3</a:t>
            </a:r>
            <a:r>
              <a:rPr sz="1000" spc="-4" dirty="0" smtClean="0">
                <a:latin typeface="Arial"/>
                <a:cs typeface="Arial"/>
              </a:rPr>
              <a:t>1</a:t>
            </a:r>
            <a:r>
              <a:rPr lang="en-US" sz="1000" spc="-4" dirty="0" smtClean="0">
                <a:latin typeface="Arial"/>
                <a:cs typeface="Arial"/>
              </a:rPr>
              <a:t>-26, </a:t>
            </a:r>
            <a:r>
              <a:rPr sz="1000" spc="-4" dirty="0" smtClean="0">
                <a:latin typeface="Arial"/>
                <a:cs typeface="Arial"/>
              </a:rPr>
              <a:t>5-0</a:t>
            </a:r>
            <a:r>
              <a:rPr sz="1000" spc="-4" dirty="0">
                <a:latin typeface="Arial"/>
                <a:cs typeface="Arial"/>
              </a:rPr>
              <a:t>]</a:t>
            </a:r>
            <a:endParaRPr sz="1000" dirty="0">
              <a:latin typeface="Arial"/>
              <a:cs typeface="Arial"/>
            </a:endParaRPr>
          </a:p>
        </p:txBody>
      </p:sp>
      <p:sp>
        <p:nvSpPr>
          <p:cNvPr id="210" name="Text Box 69"/>
          <p:cNvSpPr txBox="1">
            <a:spLocks noChangeArrowheads="1"/>
          </p:cNvSpPr>
          <p:nvPr/>
        </p:nvSpPr>
        <p:spPr bwMode="auto">
          <a:xfrm>
            <a:off x="1913226" y="3557430"/>
            <a:ext cx="676260" cy="256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latin typeface="Arial" charset="0"/>
              </a:rPr>
              <a:t>I [</a:t>
            </a:r>
            <a:r>
              <a:rPr lang="en-US" sz="1000" dirty="0" smtClean="0">
                <a:latin typeface="Arial" charset="0"/>
              </a:rPr>
              <a:t>25-21</a:t>
            </a:r>
            <a:r>
              <a:rPr lang="en-US" sz="1000" dirty="0">
                <a:latin typeface="Arial" charset="0"/>
              </a:rPr>
              <a:t>]</a:t>
            </a:r>
          </a:p>
        </p:txBody>
      </p:sp>
      <p:sp>
        <p:nvSpPr>
          <p:cNvPr id="211" name="Text Box 71"/>
          <p:cNvSpPr txBox="1">
            <a:spLocks noChangeArrowheads="1"/>
          </p:cNvSpPr>
          <p:nvPr/>
        </p:nvSpPr>
        <p:spPr bwMode="auto">
          <a:xfrm>
            <a:off x="1913226" y="3938430"/>
            <a:ext cx="676260" cy="256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lvl1pPr defTabSz="1019175">
              <a:defRPr sz="2400">
                <a:solidFill>
                  <a:schemeClr val="tx1"/>
                </a:solidFill>
                <a:latin typeface="Times New Roman" charset="0"/>
                <a:ea typeface="ＭＳ Ｐゴシック" charset="0"/>
              </a:defRPr>
            </a:lvl1pPr>
            <a:lvl2pPr marL="509588" defTabSz="1019175">
              <a:defRPr sz="2400">
                <a:solidFill>
                  <a:schemeClr val="tx1"/>
                </a:solidFill>
                <a:latin typeface="Times New Roman" charset="0"/>
                <a:ea typeface="ＭＳ Ｐゴシック" charset="0"/>
              </a:defRPr>
            </a:lvl2pPr>
            <a:lvl3pPr marL="1019175" defTabSz="1019175">
              <a:defRPr sz="2400">
                <a:solidFill>
                  <a:schemeClr val="tx1"/>
                </a:solidFill>
                <a:latin typeface="Times New Roman" charset="0"/>
                <a:ea typeface="ＭＳ Ｐゴシック" charset="0"/>
              </a:defRPr>
            </a:lvl3pPr>
            <a:lvl4pPr marL="1528763" defTabSz="1019175">
              <a:defRPr sz="2400">
                <a:solidFill>
                  <a:schemeClr val="tx1"/>
                </a:solidFill>
                <a:latin typeface="Times New Roman" charset="0"/>
                <a:ea typeface="ＭＳ Ｐゴシック" charset="0"/>
              </a:defRPr>
            </a:lvl4pPr>
            <a:lvl5pPr marL="2038350" defTabSz="1019175">
              <a:defRPr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000" dirty="0">
                <a:latin typeface="Arial" charset="0"/>
              </a:rPr>
              <a:t>I [</a:t>
            </a:r>
            <a:r>
              <a:rPr lang="en-US" sz="1000" dirty="0" smtClean="0">
                <a:latin typeface="Arial" charset="0"/>
              </a:rPr>
              <a:t>20-16</a:t>
            </a:r>
            <a:r>
              <a:rPr lang="en-US" sz="1000" dirty="0">
                <a:latin typeface="Arial" charset="0"/>
              </a:rPr>
              <a:t>]</a:t>
            </a:r>
          </a:p>
        </p:txBody>
      </p:sp>
    </p:spTree>
    <p:extLst>
      <p:ext uri="{BB962C8B-B14F-4D97-AF65-F5344CB8AC3E}">
        <p14:creationId xmlns:p14="http://schemas.microsoft.com/office/powerpoint/2010/main" val="148257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24545" y="1555750"/>
            <a:ext cx="4364182" cy="1411941"/>
          </a:xfrm>
          <a:custGeom>
            <a:avLst/>
            <a:gdLst/>
            <a:ahLst/>
            <a:cxnLst/>
            <a:rect l="l" t="t" r="r" b="b"/>
            <a:pathLst>
              <a:path w="4800600" h="1600200">
                <a:moveTo>
                  <a:pt x="0" y="0"/>
                </a:moveTo>
                <a:lnTo>
                  <a:pt x="0" y="1600200"/>
                </a:lnTo>
                <a:lnTo>
                  <a:pt x="4800600" y="1600200"/>
                </a:lnTo>
                <a:lnTo>
                  <a:pt x="4800600" y="0"/>
                </a:lnTo>
                <a:lnTo>
                  <a:pt x="0" y="0"/>
                </a:lnTo>
                <a:close/>
              </a:path>
            </a:pathLst>
          </a:custGeom>
          <a:solidFill>
            <a:srgbClr val="808080"/>
          </a:solidFill>
        </p:spPr>
        <p:txBody>
          <a:bodyPr wrap="square" lIns="0" tIns="0" rIns="0" bIns="0" rtlCol="0"/>
          <a:lstStyle/>
          <a:p>
            <a:endParaRPr/>
          </a:p>
        </p:txBody>
      </p:sp>
      <p:sp>
        <p:nvSpPr>
          <p:cNvPr id="3" name="object 3"/>
          <p:cNvSpPr/>
          <p:nvPr/>
        </p:nvSpPr>
        <p:spPr>
          <a:xfrm>
            <a:off x="2355273" y="1488515"/>
            <a:ext cx="4364182" cy="1411941"/>
          </a:xfrm>
          <a:custGeom>
            <a:avLst/>
            <a:gdLst/>
            <a:ahLst/>
            <a:cxnLst/>
            <a:rect l="l" t="t" r="r" b="b"/>
            <a:pathLst>
              <a:path w="4800600" h="1600200">
                <a:moveTo>
                  <a:pt x="0" y="0"/>
                </a:moveTo>
                <a:lnTo>
                  <a:pt x="0" y="1600200"/>
                </a:lnTo>
                <a:lnTo>
                  <a:pt x="4800600" y="1600200"/>
                </a:lnTo>
                <a:lnTo>
                  <a:pt x="4800600" y="0"/>
                </a:lnTo>
                <a:lnTo>
                  <a:pt x="0" y="0"/>
                </a:lnTo>
                <a:close/>
              </a:path>
            </a:pathLst>
          </a:custGeom>
          <a:solidFill>
            <a:srgbClr val="EAEAEA"/>
          </a:solidFill>
        </p:spPr>
        <p:txBody>
          <a:bodyPr wrap="square" lIns="0" tIns="0" rIns="0" bIns="0" rtlCol="0"/>
          <a:lstStyle/>
          <a:p>
            <a:endParaRPr/>
          </a:p>
        </p:txBody>
      </p:sp>
      <p:sp>
        <p:nvSpPr>
          <p:cNvPr id="4" name="object 4"/>
          <p:cNvSpPr txBox="1"/>
          <p:nvPr/>
        </p:nvSpPr>
        <p:spPr>
          <a:xfrm>
            <a:off x="565496" y="1123203"/>
            <a:ext cx="5842577" cy="276999"/>
          </a:xfrm>
          <a:prstGeom prst="rect">
            <a:avLst/>
          </a:prstGeom>
        </p:spPr>
        <p:txBody>
          <a:bodyPr vert="horz" wrap="square" lIns="0" tIns="0" rIns="0" bIns="0" rtlCol="0">
            <a:spAutoFit/>
          </a:bodyPr>
          <a:lstStyle/>
          <a:p>
            <a:pPr marL="318546" indent="-307149">
              <a:buFont typeface="Microsoft Sans Serif"/>
              <a:buChar char="▪"/>
              <a:tabLst>
                <a:tab pos="319115" algn="l"/>
              </a:tabLst>
            </a:pPr>
            <a:r>
              <a:rPr spc="-4" dirty="0">
                <a:latin typeface="Trebuchet MS"/>
                <a:cs typeface="Trebuchet MS"/>
              </a:rPr>
              <a:t>Here’s a sample </a:t>
            </a:r>
            <a:r>
              <a:rPr spc="-4" dirty="0" smtClean="0">
                <a:latin typeface="Trebuchet MS"/>
                <a:cs typeface="Trebuchet MS"/>
              </a:rPr>
              <a:t>sequence </a:t>
            </a:r>
            <a:r>
              <a:rPr spc="-4" dirty="0">
                <a:latin typeface="Trebuchet MS"/>
                <a:cs typeface="Trebuchet MS"/>
              </a:rPr>
              <a:t>of </a:t>
            </a:r>
            <a:r>
              <a:rPr spc="-9" dirty="0">
                <a:latin typeface="Trebuchet MS"/>
                <a:cs typeface="Trebuchet MS"/>
              </a:rPr>
              <a:t>instructions </a:t>
            </a:r>
            <a:r>
              <a:rPr spc="-4" dirty="0">
                <a:latin typeface="Trebuchet MS"/>
                <a:cs typeface="Trebuchet MS"/>
              </a:rPr>
              <a:t>to</a:t>
            </a:r>
            <a:r>
              <a:rPr spc="54" dirty="0">
                <a:latin typeface="Trebuchet MS"/>
                <a:cs typeface="Trebuchet MS"/>
              </a:rPr>
              <a:t> </a:t>
            </a:r>
            <a:r>
              <a:rPr spc="-9" dirty="0" smtClean="0">
                <a:latin typeface="Trebuchet MS"/>
                <a:cs typeface="Trebuchet MS"/>
              </a:rPr>
              <a:t>execute</a:t>
            </a:r>
            <a:endParaRPr dirty="0">
              <a:latin typeface="Trebuchet MS"/>
              <a:cs typeface="Trebuchet MS"/>
            </a:endParaRPr>
          </a:p>
        </p:txBody>
      </p:sp>
      <p:sp>
        <p:nvSpPr>
          <p:cNvPr id="5" name="object 5"/>
          <p:cNvSpPr txBox="1"/>
          <p:nvPr/>
        </p:nvSpPr>
        <p:spPr>
          <a:xfrm>
            <a:off x="2904836" y="1582643"/>
            <a:ext cx="2632364" cy="255494"/>
          </a:xfrm>
          <a:prstGeom prst="rect">
            <a:avLst/>
          </a:prstGeom>
        </p:spPr>
        <p:txBody>
          <a:bodyPr vert="horz" wrap="square" lIns="0" tIns="0" rIns="0" bIns="0" rtlCol="0">
            <a:spAutoFit/>
          </a:bodyPr>
          <a:lstStyle/>
          <a:p>
            <a:pPr marL="11397">
              <a:tabLst>
                <a:tab pos="826851" algn="l"/>
                <a:tab pos="1348263" algn="l"/>
              </a:tabLst>
            </a:pPr>
            <a:r>
              <a:rPr sz="1600" dirty="0" smtClean="0">
                <a:latin typeface="Lucida Console"/>
                <a:cs typeface="Lucida Console"/>
              </a:rPr>
              <a:t>1000</a:t>
            </a:r>
            <a:r>
              <a:rPr sz="1600" dirty="0">
                <a:latin typeface="Lucida Console"/>
                <a:cs typeface="Lucida Console"/>
              </a:rPr>
              <a:t>:	lw	$8,</a:t>
            </a:r>
            <a:r>
              <a:rPr sz="1600" spc="-90" dirty="0">
                <a:latin typeface="Lucida Console"/>
                <a:cs typeface="Lucida Console"/>
              </a:rPr>
              <a:t> </a:t>
            </a:r>
            <a:r>
              <a:rPr sz="1600" dirty="0" smtClean="0">
                <a:latin typeface="Lucida Console"/>
                <a:cs typeface="Lucida Console"/>
              </a:rPr>
              <a:t>4</a:t>
            </a:r>
            <a:r>
              <a:rPr sz="1600" dirty="0">
                <a:latin typeface="Lucida Console"/>
                <a:cs typeface="Lucida Console"/>
              </a:rPr>
              <a:t>($29)</a:t>
            </a:r>
          </a:p>
        </p:txBody>
      </p:sp>
      <p:graphicFrame>
        <p:nvGraphicFramePr>
          <p:cNvPr id="6" name="object 6"/>
          <p:cNvGraphicFramePr>
            <a:graphicFrameLocks noGrp="1"/>
          </p:cNvGraphicFramePr>
          <p:nvPr>
            <p:extLst/>
          </p:nvPr>
        </p:nvGraphicFramePr>
        <p:xfrm>
          <a:off x="2896178" y="1849309"/>
          <a:ext cx="3027152" cy="1027206"/>
        </p:xfrm>
        <a:graphic>
          <a:graphicData uri="http://schemas.openxmlformats.org/drawingml/2006/table">
            <a:tbl>
              <a:tblPr firstRow="1" bandRow="1">
                <a:tableStyleId>{2D5ABB26-0587-4C30-8999-92F81FD0307C}</a:tableStyleId>
              </a:tblPr>
              <a:tblGrid>
                <a:gridCol w="747033"/>
                <a:gridCol w="551659"/>
                <a:gridCol w="1728460"/>
              </a:tblGrid>
              <a:tr h="239805">
                <a:tc>
                  <a:txBody>
                    <a:bodyPr/>
                    <a:lstStyle/>
                    <a:p>
                      <a:pPr marL="22225">
                        <a:lnSpc>
                          <a:spcPts val="1939"/>
                        </a:lnSpc>
                      </a:pPr>
                      <a:r>
                        <a:rPr sz="1600" dirty="0">
                          <a:latin typeface="Lucida Console"/>
                          <a:cs typeface="Lucida Console"/>
                        </a:rPr>
                        <a:t>1004:</a:t>
                      </a:r>
                    </a:p>
                  </a:txBody>
                  <a:tcPr marL="0" marR="0" marT="0" marB="0">
                    <a:solidFill>
                      <a:srgbClr val="EAEAEA"/>
                    </a:solidFill>
                  </a:tcPr>
                </a:tc>
                <a:tc>
                  <a:txBody>
                    <a:bodyPr/>
                    <a:lstStyle/>
                    <a:p>
                      <a:pPr marL="109220">
                        <a:lnSpc>
                          <a:spcPts val="1939"/>
                        </a:lnSpc>
                      </a:pPr>
                      <a:r>
                        <a:rPr sz="1600" dirty="0">
                          <a:latin typeface="Lucida Console"/>
                          <a:cs typeface="Lucida Console"/>
                        </a:rPr>
                        <a:t>sub</a:t>
                      </a:r>
                      <a:endParaRPr sz="1600">
                        <a:latin typeface="Lucida Console"/>
                        <a:cs typeface="Lucida Console"/>
                      </a:endParaRPr>
                    </a:p>
                  </a:txBody>
                  <a:tcPr marL="0" marR="0" marT="0" marB="0">
                    <a:solidFill>
                      <a:srgbClr val="EAEAEA"/>
                    </a:solidFill>
                  </a:tcPr>
                </a:tc>
                <a:tc>
                  <a:txBody>
                    <a:bodyPr/>
                    <a:lstStyle/>
                    <a:p>
                      <a:pPr marL="83185">
                        <a:lnSpc>
                          <a:spcPts val="1939"/>
                        </a:lnSpc>
                      </a:pPr>
                      <a:r>
                        <a:rPr sz="1600" dirty="0">
                          <a:latin typeface="Lucida Console"/>
                          <a:cs typeface="Lucida Console"/>
                        </a:rPr>
                        <a:t>$2, $4,</a:t>
                      </a:r>
                      <a:r>
                        <a:rPr sz="1600" spc="-100" dirty="0">
                          <a:latin typeface="Lucida Console"/>
                          <a:cs typeface="Lucida Console"/>
                        </a:rPr>
                        <a:t> </a:t>
                      </a:r>
                      <a:r>
                        <a:rPr sz="1600" dirty="0">
                          <a:latin typeface="Lucida Console"/>
                          <a:cs typeface="Lucida Console"/>
                        </a:rPr>
                        <a:t>$5</a:t>
                      </a:r>
                      <a:endParaRPr sz="1600">
                        <a:latin typeface="Lucida Console"/>
                        <a:cs typeface="Lucida Console"/>
                      </a:endParaRPr>
                    </a:p>
                  </a:txBody>
                  <a:tcPr marL="0" marR="0" marT="0" marB="0">
                    <a:solidFill>
                      <a:srgbClr val="EAEAEA"/>
                    </a:solidFill>
                  </a:tcPr>
                </a:tc>
              </a:tr>
              <a:tr h="242349">
                <a:tc>
                  <a:txBody>
                    <a:bodyPr/>
                    <a:lstStyle/>
                    <a:p>
                      <a:pPr marL="22225">
                        <a:lnSpc>
                          <a:spcPts val="1960"/>
                        </a:lnSpc>
                      </a:pPr>
                      <a:r>
                        <a:rPr sz="1600" dirty="0">
                          <a:latin typeface="Lucida Console"/>
                          <a:cs typeface="Lucida Console"/>
                        </a:rPr>
                        <a:t>1008:</a:t>
                      </a:r>
                    </a:p>
                  </a:txBody>
                  <a:tcPr marL="0" marR="0" marT="0" marB="0">
                    <a:solidFill>
                      <a:srgbClr val="EAEAEA"/>
                    </a:solidFill>
                  </a:tcPr>
                </a:tc>
                <a:tc>
                  <a:txBody>
                    <a:bodyPr/>
                    <a:lstStyle/>
                    <a:p>
                      <a:pPr marL="109220">
                        <a:lnSpc>
                          <a:spcPts val="1960"/>
                        </a:lnSpc>
                      </a:pPr>
                      <a:r>
                        <a:rPr sz="1600" dirty="0">
                          <a:latin typeface="Lucida Console"/>
                          <a:cs typeface="Lucida Console"/>
                        </a:rPr>
                        <a:t>and</a:t>
                      </a:r>
                      <a:endParaRPr sz="1600">
                        <a:latin typeface="Lucida Console"/>
                        <a:cs typeface="Lucida Console"/>
                      </a:endParaRPr>
                    </a:p>
                  </a:txBody>
                  <a:tcPr marL="0" marR="0" marT="0" marB="0">
                    <a:solidFill>
                      <a:srgbClr val="EAEAEA"/>
                    </a:solidFill>
                  </a:tcPr>
                </a:tc>
                <a:tc>
                  <a:txBody>
                    <a:bodyPr/>
                    <a:lstStyle/>
                    <a:p>
                      <a:pPr marL="83185">
                        <a:lnSpc>
                          <a:spcPts val="1960"/>
                        </a:lnSpc>
                      </a:pPr>
                      <a:r>
                        <a:rPr sz="1600" dirty="0">
                          <a:latin typeface="Lucida Console"/>
                          <a:cs typeface="Lucida Console"/>
                        </a:rPr>
                        <a:t>$9, $10,</a:t>
                      </a:r>
                      <a:r>
                        <a:rPr sz="1600" spc="-100" dirty="0">
                          <a:latin typeface="Lucida Console"/>
                          <a:cs typeface="Lucida Console"/>
                        </a:rPr>
                        <a:t> </a:t>
                      </a:r>
                      <a:r>
                        <a:rPr sz="1600" dirty="0">
                          <a:latin typeface="Lucida Console"/>
                          <a:cs typeface="Lucida Console"/>
                        </a:rPr>
                        <a:t>$11</a:t>
                      </a:r>
                      <a:endParaRPr sz="1600">
                        <a:latin typeface="Lucida Console"/>
                        <a:cs typeface="Lucida Console"/>
                      </a:endParaRPr>
                    </a:p>
                  </a:txBody>
                  <a:tcPr marL="0" marR="0" marT="0" marB="0">
                    <a:solidFill>
                      <a:srgbClr val="EAEAEA"/>
                    </a:solidFill>
                  </a:tcPr>
                </a:tc>
              </a:tr>
              <a:tr h="242349">
                <a:tc>
                  <a:txBody>
                    <a:bodyPr/>
                    <a:lstStyle/>
                    <a:p>
                      <a:pPr marL="22225">
                        <a:lnSpc>
                          <a:spcPts val="1964"/>
                        </a:lnSpc>
                      </a:pPr>
                      <a:r>
                        <a:rPr sz="1600" dirty="0" smtClean="0">
                          <a:latin typeface="Lucida Console"/>
                          <a:cs typeface="Lucida Console"/>
                        </a:rPr>
                        <a:t>10</a:t>
                      </a:r>
                      <a:r>
                        <a:rPr lang="en-US" sz="1600" dirty="0" smtClean="0">
                          <a:latin typeface="Lucida Console"/>
                          <a:cs typeface="Lucida Console"/>
                        </a:rPr>
                        <a:t>0C</a:t>
                      </a:r>
                      <a:r>
                        <a:rPr sz="1600" dirty="0" smtClean="0">
                          <a:latin typeface="Lucida Console"/>
                          <a:cs typeface="Lucida Console"/>
                        </a:rPr>
                        <a:t>:</a:t>
                      </a:r>
                      <a:endParaRPr sz="1600" dirty="0">
                        <a:latin typeface="Lucida Console"/>
                        <a:cs typeface="Lucida Console"/>
                      </a:endParaRPr>
                    </a:p>
                  </a:txBody>
                  <a:tcPr marL="0" marR="0" marT="0" marB="0">
                    <a:solidFill>
                      <a:srgbClr val="EAEAEA"/>
                    </a:solidFill>
                  </a:tcPr>
                </a:tc>
                <a:tc>
                  <a:txBody>
                    <a:bodyPr/>
                    <a:lstStyle/>
                    <a:p>
                      <a:pPr marL="109220">
                        <a:lnSpc>
                          <a:spcPts val="1964"/>
                        </a:lnSpc>
                      </a:pPr>
                      <a:r>
                        <a:rPr sz="1600" dirty="0">
                          <a:latin typeface="Lucida Console"/>
                          <a:cs typeface="Lucida Console"/>
                        </a:rPr>
                        <a:t>or</a:t>
                      </a:r>
                      <a:endParaRPr sz="1600">
                        <a:latin typeface="Lucida Console"/>
                        <a:cs typeface="Lucida Console"/>
                      </a:endParaRPr>
                    </a:p>
                  </a:txBody>
                  <a:tcPr marL="0" marR="0" marT="0" marB="0">
                    <a:solidFill>
                      <a:srgbClr val="EAEAEA"/>
                    </a:solidFill>
                  </a:tcPr>
                </a:tc>
                <a:tc>
                  <a:txBody>
                    <a:bodyPr/>
                    <a:lstStyle/>
                    <a:p>
                      <a:pPr marL="83185">
                        <a:lnSpc>
                          <a:spcPts val="1964"/>
                        </a:lnSpc>
                      </a:pPr>
                      <a:r>
                        <a:rPr sz="1600" dirty="0">
                          <a:latin typeface="Lucida Console"/>
                          <a:cs typeface="Lucida Console"/>
                        </a:rPr>
                        <a:t>$16, $17,</a:t>
                      </a:r>
                      <a:r>
                        <a:rPr sz="1600" spc="-80" dirty="0">
                          <a:latin typeface="Lucida Console"/>
                          <a:cs typeface="Lucida Console"/>
                        </a:rPr>
                        <a:t> </a:t>
                      </a:r>
                      <a:r>
                        <a:rPr sz="1600" dirty="0">
                          <a:latin typeface="Lucida Console"/>
                          <a:cs typeface="Lucida Console"/>
                        </a:rPr>
                        <a:t>$18</a:t>
                      </a:r>
                      <a:endParaRPr sz="1600">
                        <a:latin typeface="Lucida Console"/>
                        <a:cs typeface="Lucida Console"/>
                      </a:endParaRPr>
                    </a:p>
                  </a:txBody>
                  <a:tcPr marL="0" marR="0" marT="0" marB="0">
                    <a:solidFill>
                      <a:srgbClr val="EAEAEA"/>
                    </a:solidFill>
                  </a:tcPr>
                </a:tc>
              </a:tr>
              <a:tr h="277906">
                <a:tc>
                  <a:txBody>
                    <a:bodyPr/>
                    <a:lstStyle/>
                    <a:p>
                      <a:pPr marL="22225">
                        <a:lnSpc>
                          <a:spcPts val="1960"/>
                        </a:lnSpc>
                      </a:pPr>
                      <a:r>
                        <a:rPr sz="1600" dirty="0" smtClean="0">
                          <a:latin typeface="Lucida Console"/>
                          <a:cs typeface="Lucida Console"/>
                        </a:rPr>
                        <a:t>101</a:t>
                      </a:r>
                      <a:r>
                        <a:rPr lang="en-US" sz="1600" dirty="0" smtClean="0">
                          <a:latin typeface="Lucida Console"/>
                          <a:cs typeface="Lucida Console"/>
                        </a:rPr>
                        <a:t>0</a:t>
                      </a:r>
                      <a:r>
                        <a:rPr sz="1600" dirty="0" smtClean="0">
                          <a:latin typeface="Lucida Console"/>
                          <a:cs typeface="Lucida Console"/>
                        </a:rPr>
                        <a:t>:</a:t>
                      </a:r>
                      <a:endParaRPr sz="1600" dirty="0">
                        <a:latin typeface="Lucida Console"/>
                        <a:cs typeface="Lucida Console"/>
                      </a:endParaRPr>
                    </a:p>
                  </a:txBody>
                  <a:tcPr marL="0" marR="0" marT="0" marB="0">
                    <a:solidFill>
                      <a:srgbClr val="EAEAEA"/>
                    </a:solidFill>
                  </a:tcPr>
                </a:tc>
                <a:tc>
                  <a:txBody>
                    <a:bodyPr/>
                    <a:lstStyle/>
                    <a:p>
                      <a:pPr marL="109220">
                        <a:lnSpc>
                          <a:spcPts val="1960"/>
                        </a:lnSpc>
                      </a:pPr>
                      <a:r>
                        <a:rPr sz="1600" dirty="0">
                          <a:latin typeface="Lucida Console"/>
                          <a:cs typeface="Lucida Console"/>
                        </a:rPr>
                        <a:t>add</a:t>
                      </a:r>
                      <a:endParaRPr sz="1600">
                        <a:latin typeface="Lucida Console"/>
                        <a:cs typeface="Lucida Console"/>
                      </a:endParaRPr>
                    </a:p>
                  </a:txBody>
                  <a:tcPr marL="0" marR="0" marT="0" marB="0">
                    <a:solidFill>
                      <a:srgbClr val="EAEAEA"/>
                    </a:solidFill>
                  </a:tcPr>
                </a:tc>
                <a:tc>
                  <a:txBody>
                    <a:bodyPr/>
                    <a:lstStyle/>
                    <a:p>
                      <a:pPr marL="83185">
                        <a:lnSpc>
                          <a:spcPts val="1960"/>
                        </a:lnSpc>
                      </a:pPr>
                      <a:r>
                        <a:rPr sz="1600" dirty="0">
                          <a:latin typeface="Lucida Console"/>
                          <a:cs typeface="Lucida Console"/>
                        </a:rPr>
                        <a:t>$13, $14,</a:t>
                      </a:r>
                      <a:r>
                        <a:rPr sz="1600" spc="-80" dirty="0">
                          <a:latin typeface="Lucida Console"/>
                          <a:cs typeface="Lucida Console"/>
                        </a:rPr>
                        <a:t> </a:t>
                      </a:r>
                      <a:r>
                        <a:rPr sz="1600" dirty="0">
                          <a:latin typeface="Lucida Console"/>
                          <a:cs typeface="Lucida Console"/>
                        </a:rPr>
                        <a:t>$0</a:t>
                      </a:r>
                    </a:p>
                  </a:txBody>
                  <a:tcPr marL="0" marR="0" marT="0" marB="0">
                    <a:solidFill>
                      <a:srgbClr val="EAEAEA"/>
                    </a:solidFill>
                  </a:tcPr>
                </a:tc>
              </a:tr>
            </a:tbl>
          </a:graphicData>
        </a:graphic>
      </p:graphicFrame>
      <p:sp>
        <p:nvSpPr>
          <p:cNvPr id="7" name="object 7"/>
          <p:cNvSpPr txBox="1"/>
          <p:nvPr/>
        </p:nvSpPr>
        <p:spPr>
          <a:xfrm>
            <a:off x="565495" y="3043443"/>
            <a:ext cx="7945582" cy="3431709"/>
          </a:xfrm>
          <a:prstGeom prst="rect">
            <a:avLst/>
          </a:prstGeom>
        </p:spPr>
        <p:txBody>
          <a:bodyPr vert="horz" wrap="square" lIns="0" tIns="0" rIns="0" bIns="0" rtlCol="0">
            <a:spAutoFit/>
          </a:bodyPr>
          <a:lstStyle/>
          <a:p>
            <a:pPr marL="318546" indent="-307149">
              <a:spcBef>
                <a:spcPts val="422"/>
              </a:spcBef>
              <a:buFont typeface="Microsoft Sans Serif"/>
              <a:buChar char="▪"/>
              <a:tabLst>
                <a:tab pos="319115" algn="l"/>
              </a:tabLst>
            </a:pPr>
            <a:r>
              <a:rPr lang="en-US" spc="-4" dirty="0" smtClean="0">
                <a:latin typeface="Trebuchet MS"/>
                <a:cs typeface="Trebuchet MS"/>
              </a:rPr>
              <a:t>P</a:t>
            </a:r>
            <a:r>
              <a:rPr spc="-4" dirty="0" smtClean="0">
                <a:latin typeface="Trebuchet MS"/>
                <a:cs typeface="Trebuchet MS"/>
              </a:rPr>
              <a:t>ipeline </a:t>
            </a:r>
            <a:r>
              <a:rPr spc="-4" dirty="0">
                <a:latin typeface="Trebuchet MS"/>
                <a:cs typeface="Trebuchet MS"/>
              </a:rPr>
              <a:t>diagrams </a:t>
            </a:r>
            <a:r>
              <a:rPr lang="en-US" spc="-4" dirty="0" smtClean="0">
                <a:latin typeface="Trebuchet MS"/>
                <a:cs typeface="Trebuchet MS"/>
              </a:rPr>
              <a:t>in the next slides</a:t>
            </a:r>
            <a:r>
              <a:rPr spc="-4" dirty="0" smtClean="0">
                <a:latin typeface="Trebuchet MS"/>
                <a:cs typeface="Trebuchet MS"/>
              </a:rPr>
              <a:t> </a:t>
            </a:r>
            <a:r>
              <a:rPr spc="-4" dirty="0">
                <a:latin typeface="Trebuchet MS"/>
                <a:cs typeface="Trebuchet MS"/>
              </a:rPr>
              <a:t>follow </a:t>
            </a:r>
            <a:r>
              <a:rPr lang="en-US" spc="-4" dirty="0" smtClean="0">
                <a:latin typeface="Trebuchet MS"/>
                <a:cs typeface="Trebuchet MS"/>
              </a:rPr>
              <a:t>these</a:t>
            </a:r>
            <a:r>
              <a:rPr spc="49" dirty="0" smtClean="0">
                <a:latin typeface="Trebuchet MS"/>
                <a:cs typeface="Trebuchet MS"/>
              </a:rPr>
              <a:t> </a:t>
            </a:r>
            <a:r>
              <a:rPr lang="en-US" spc="49" dirty="0" smtClean="0">
                <a:latin typeface="Trebuchet MS"/>
                <a:cs typeface="Trebuchet MS"/>
              </a:rPr>
              <a:t>notational </a:t>
            </a:r>
            <a:r>
              <a:rPr spc="-4" dirty="0" smtClean="0">
                <a:latin typeface="Trebuchet MS"/>
                <a:cs typeface="Trebuchet MS"/>
              </a:rPr>
              <a:t>conventions</a:t>
            </a:r>
            <a:endParaRPr dirty="0">
              <a:latin typeface="Trebuchet MS"/>
              <a:cs typeface="Trebuchet MS"/>
            </a:endParaRPr>
          </a:p>
          <a:p>
            <a:pPr marL="727697" marR="4559" lvl="1" indent="-306009">
              <a:spcBef>
                <a:spcPts val="431"/>
              </a:spcBef>
              <a:buFontTx/>
              <a:buChar char="—"/>
              <a:tabLst>
                <a:tab pos="728267" algn="l"/>
              </a:tabLst>
            </a:pPr>
            <a:r>
              <a:rPr lang="en-US" spc="-4" dirty="0">
                <a:solidFill>
                  <a:srgbClr val="3333FF"/>
                </a:solidFill>
                <a:latin typeface="Trebuchet MS"/>
                <a:cs typeface="Trebuchet MS"/>
              </a:rPr>
              <a:t>??? </a:t>
            </a:r>
            <a:r>
              <a:rPr lang="en-US" spc="-9" dirty="0">
                <a:latin typeface="Trebuchet MS"/>
                <a:cs typeface="Trebuchet MS"/>
              </a:rPr>
              <a:t>indicates </a:t>
            </a:r>
            <a:r>
              <a:rPr lang="en-US" spc="-4" dirty="0">
                <a:latin typeface="Trebuchet MS"/>
                <a:cs typeface="Trebuchet MS"/>
              </a:rPr>
              <a:t>un</a:t>
            </a:r>
            <a:r>
              <a:rPr lang="en-US" spc="-9" dirty="0">
                <a:latin typeface="Trebuchet MS"/>
                <a:cs typeface="Trebuchet MS"/>
              </a:rPr>
              <a:t>known values, usually </a:t>
            </a:r>
            <a:r>
              <a:rPr lang="en-US" spc="-4" dirty="0">
                <a:latin typeface="Trebuchet MS"/>
                <a:cs typeface="Trebuchet MS"/>
              </a:rPr>
              <a:t>resulting from </a:t>
            </a:r>
            <a:r>
              <a:rPr lang="en-US" spc="-9" dirty="0">
                <a:latin typeface="Trebuchet MS"/>
                <a:cs typeface="Trebuchet MS"/>
              </a:rPr>
              <a:t>instructions coming before </a:t>
            </a:r>
            <a:r>
              <a:rPr lang="en-US" spc="-4" dirty="0">
                <a:latin typeface="Trebuchet MS"/>
                <a:cs typeface="Trebuchet MS"/>
              </a:rPr>
              <a:t>and </a:t>
            </a:r>
            <a:r>
              <a:rPr lang="en-US" spc="-9" dirty="0">
                <a:latin typeface="Trebuchet MS"/>
                <a:cs typeface="Trebuchet MS"/>
              </a:rPr>
              <a:t>after the </a:t>
            </a:r>
            <a:r>
              <a:rPr lang="en-US" spc="-4" dirty="0">
                <a:latin typeface="Trebuchet MS"/>
                <a:cs typeface="Trebuchet MS"/>
              </a:rPr>
              <a:t>ones in the</a:t>
            </a:r>
            <a:r>
              <a:rPr lang="en-US" spc="117" dirty="0">
                <a:latin typeface="Trebuchet MS"/>
                <a:cs typeface="Trebuchet MS"/>
              </a:rPr>
              <a:t> above code </a:t>
            </a:r>
            <a:r>
              <a:rPr lang="en-US" i="1" spc="117" dirty="0">
                <a:latin typeface="Trebuchet MS"/>
                <a:cs typeface="Trebuchet MS"/>
              </a:rPr>
              <a:t>snippet</a:t>
            </a:r>
            <a:endParaRPr lang="en-US" i="1" dirty="0">
              <a:latin typeface="Trebuchet MS"/>
              <a:cs typeface="Trebuchet MS"/>
            </a:endParaRPr>
          </a:p>
          <a:p>
            <a:pPr marL="727697" marR="4559" lvl="1" indent="-306009">
              <a:spcBef>
                <a:spcPts val="431"/>
              </a:spcBef>
              <a:buChar char="—"/>
              <a:tabLst>
                <a:tab pos="728267" algn="l"/>
              </a:tabLst>
            </a:pPr>
            <a:r>
              <a:rPr lang="en-US" spc="-4" dirty="0" smtClean="0">
                <a:solidFill>
                  <a:srgbClr val="3333FF"/>
                </a:solidFill>
                <a:latin typeface="Trebuchet MS"/>
                <a:cs typeface="Trebuchet MS"/>
              </a:rPr>
              <a:t>$8 </a:t>
            </a:r>
            <a:r>
              <a:rPr lang="en-US" spc="-4" dirty="0" smtClean="0">
                <a:latin typeface="Trebuchet MS"/>
                <a:cs typeface="Trebuchet MS"/>
              </a:rPr>
              <a:t>indicates register number 8</a:t>
            </a:r>
          </a:p>
          <a:p>
            <a:pPr marL="727697" marR="4559" lvl="1" indent="-306009">
              <a:spcBef>
                <a:spcPts val="431"/>
              </a:spcBef>
              <a:buChar char="—"/>
              <a:tabLst>
                <a:tab pos="728267" algn="l"/>
              </a:tabLst>
            </a:pPr>
            <a:r>
              <a:rPr lang="en-US" spc="-4" dirty="0" smtClean="0">
                <a:solidFill>
                  <a:srgbClr val="3333FF"/>
                </a:solidFill>
                <a:latin typeface="Trebuchet MS"/>
                <a:cs typeface="Trebuchet MS"/>
              </a:rPr>
              <a:t>4 </a:t>
            </a:r>
            <a:r>
              <a:rPr lang="en-US" spc="-4" dirty="0" smtClean="0">
                <a:solidFill>
                  <a:srgbClr val="000000"/>
                </a:solidFill>
                <a:latin typeface="Trebuchet MS"/>
                <a:cs typeface="Trebuchet MS"/>
              </a:rPr>
              <a:t>represents an immediate value, that is, a constant available from an instruction field (no separate data fetch required)</a:t>
            </a:r>
          </a:p>
          <a:p>
            <a:pPr marL="727697" marR="4559" lvl="1" indent="-306009">
              <a:spcBef>
                <a:spcPts val="431"/>
              </a:spcBef>
              <a:buChar char="—"/>
              <a:tabLst>
                <a:tab pos="728267" algn="l"/>
              </a:tabLst>
            </a:pPr>
            <a:r>
              <a:rPr spc="-4" dirty="0" smtClean="0">
                <a:solidFill>
                  <a:srgbClr val="3333FF"/>
                </a:solidFill>
                <a:latin typeface="Trebuchet MS"/>
                <a:cs typeface="Trebuchet MS"/>
              </a:rPr>
              <a:t>X </a:t>
            </a:r>
            <a:r>
              <a:rPr spc="-9" dirty="0">
                <a:latin typeface="Trebuchet MS"/>
                <a:cs typeface="Trebuchet MS"/>
              </a:rPr>
              <a:t>indicates </a:t>
            </a:r>
            <a:r>
              <a:rPr lang="en-US" spc="-9" dirty="0" smtClean="0">
                <a:latin typeface="Trebuchet MS"/>
                <a:cs typeface="Trebuchet MS"/>
              </a:rPr>
              <a:t>don</a:t>
            </a:r>
            <a:r>
              <a:rPr lang="uk-UA" spc="-9" dirty="0" smtClean="0">
                <a:latin typeface="Trebuchet MS"/>
                <a:cs typeface="Trebuchet MS"/>
              </a:rPr>
              <a:t>’</a:t>
            </a:r>
            <a:r>
              <a:rPr lang="en-US" spc="-9" dirty="0" smtClean="0">
                <a:latin typeface="Trebuchet MS"/>
                <a:cs typeface="Trebuchet MS"/>
              </a:rPr>
              <a:t>t care</a:t>
            </a:r>
            <a:r>
              <a:rPr spc="-4" dirty="0" smtClean="0">
                <a:latin typeface="Trebuchet MS"/>
                <a:cs typeface="Trebuchet MS"/>
              </a:rPr>
              <a:t>, </a:t>
            </a:r>
            <a:r>
              <a:rPr lang="en-US" spc="-4" dirty="0" smtClean="0">
                <a:latin typeface="Trebuchet MS"/>
                <a:cs typeface="Trebuchet MS"/>
              </a:rPr>
              <a:t>e.g., </a:t>
            </a:r>
            <a:r>
              <a:rPr lang="en-US" spc="-9" dirty="0" smtClean="0">
                <a:latin typeface="Trebuchet MS"/>
                <a:cs typeface="Trebuchet MS"/>
              </a:rPr>
              <a:t>offset</a:t>
            </a:r>
            <a:r>
              <a:rPr spc="-9" dirty="0" smtClean="0">
                <a:latin typeface="Trebuchet MS"/>
                <a:cs typeface="Trebuchet MS"/>
              </a:rPr>
              <a:t> </a:t>
            </a:r>
            <a:r>
              <a:rPr spc="-4" dirty="0">
                <a:latin typeface="Trebuchet MS"/>
                <a:cs typeface="Trebuchet MS"/>
              </a:rPr>
              <a:t>field of </a:t>
            </a:r>
            <a:r>
              <a:rPr spc="-4" dirty="0" smtClean="0">
                <a:latin typeface="Trebuchet MS"/>
                <a:cs typeface="Trebuchet MS"/>
              </a:rPr>
              <a:t>an </a:t>
            </a:r>
            <a:r>
              <a:rPr spc="-9" dirty="0">
                <a:latin typeface="Trebuchet MS"/>
                <a:cs typeface="Trebuchet MS"/>
              </a:rPr>
              <a:t>R-type</a:t>
            </a:r>
            <a:r>
              <a:rPr spc="-31" dirty="0">
                <a:latin typeface="Trebuchet MS"/>
                <a:cs typeface="Trebuchet MS"/>
              </a:rPr>
              <a:t> </a:t>
            </a:r>
            <a:r>
              <a:rPr spc="-9" dirty="0" smtClean="0">
                <a:latin typeface="Trebuchet MS"/>
                <a:cs typeface="Trebuchet MS"/>
              </a:rPr>
              <a:t>instruction</a:t>
            </a:r>
            <a:endParaRPr lang="en-US" spc="-9" dirty="0" smtClean="0">
              <a:latin typeface="Trebuchet MS"/>
              <a:cs typeface="Trebuchet MS"/>
            </a:endParaRPr>
          </a:p>
          <a:p>
            <a:pPr marL="318546" indent="-307149">
              <a:spcBef>
                <a:spcPts val="600"/>
              </a:spcBef>
              <a:buFont typeface="Microsoft Sans Serif"/>
              <a:buChar char="▪"/>
              <a:tabLst>
                <a:tab pos="319115" algn="l"/>
              </a:tabLst>
            </a:pPr>
            <a:r>
              <a:rPr lang="en-US" spc="-4" dirty="0">
                <a:latin typeface="Trebuchet MS"/>
                <a:cs typeface="Trebuchet MS"/>
              </a:rPr>
              <a:t>Assumptions (so data</a:t>
            </a:r>
            <a:r>
              <a:rPr lang="en-US" spc="85" dirty="0">
                <a:latin typeface="Trebuchet MS"/>
                <a:cs typeface="Trebuchet MS"/>
              </a:rPr>
              <a:t> </a:t>
            </a:r>
            <a:r>
              <a:rPr lang="en-US" spc="-4" dirty="0">
                <a:latin typeface="Trebuchet MS"/>
                <a:cs typeface="Trebuchet MS"/>
              </a:rPr>
              <a:t>values can be seen and tracked from stage to stage)</a:t>
            </a:r>
            <a:endParaRPr lang="en-US" dirty="0">
              <a:latin typeface="Trebuchet MS"/>
              <a:cs typeface="Trebuchet MS"/>
            </a:endParaRPr>
          </a:p>
          <a:p>
            <a:pPr marL="727697" marR="143032" lvl="1" indent="-306009">
              <a:spcBef>
                <a:spcPts val="422"/>
              </a:spcBef>
              <a:buChar char="—"/>
              <a:tabLst>
                <a:tab pos="728267" algn="l"/>
              </a:tabLst>
            </a:pPr>
            <a:r>
              <a:rPr lang="en-US" spc="-9" dirty="0">
                <a:latin typeface="Trebuchet MS"/>
                <a:cs typeface="Trebuchet MS"/>
              </a:rPr>
              <a:t>Each </a:t>
            </a:r>
            <a:r>
              <a:rPr lang="en-US" spc="-4" dirty="0">
                <a:latin typeface="Trebuchet MS"/>
                <a:cs typeface="Trebuchet MS"/>
              </a:rPr>
              <a:t>register </a:t>
            </a:r>
            <a:r>
              <a:rPr lang="en-US" spc="-9" dirty="0">
                <a:latin typeface="Trebuchet MS"/>
                <a:cs typeface="Trebuchet MS"/>
              </a:rPr>
              <a:t>contains </a:t>
            </a:r>
            <a:r>
              <a:rPr lang="en-US" spc="-4" dirty="0">
                <a:latin typeface="Trebuchet MS"/>
                <a:cs typeface="Trebuchet MS"/>
              </a:rPr>
              <a:t>a value equal to its </a:t>
            </a:r>
            <a:r>
              <a:rPr lang="en-US" spc="-9" dirty="0">
                <a:latin typeface="Trebuchet MS"/>
                <a:cs typeface="Trebuchet MS"/>
              </a:rPr>
              <a:t>number name </a:t>
            </a:r>
            <a:r>
              <a:rPr lang="en-US" spc="-4" dirty="0">
                <a:latin typeface="Trebuchet MS"/>
                <a:cs typeface="Trebuchet MS"/>
              </a:rPr>
              <a:t>plus </a:t>
            </a:r>
            <a:r>
              <a:rPr lang="en-US" spc="-9" dirty="0">
                <a:latin typeface="Trebuchet MS"/>
                <a:cs typeface="Trebuchet MS"/>
              </a:rPr>
              <a:t>100</a:t>
            </a:r>
            <a:br>
              <a:rPr lang="en-US" spc="-9" dirty="0">
                <a:latin typeface="Trebuchet MS"/>
                <a:cs typeface="Trebuchet MS"/>
              </a:rPr>
            </a:br>
            <a:r>
              <a:rPr lang="en-US" spc="-4" dirty="0">
                <a:latin typeface="Trebuchet MS"/>
                <a:cs typeface="Trebuchet MS"/>
              </a:rPr>
              <a:t>For </a:t>
            </a:r>
            <a:r>
              <a:rPr lang="en-US" spc="-9" dirty="0">
                <a:latin typeface="Trebuchet MS"/>
                <a:cs typeface="Trebuchet MS"/>
              </a:rPr>
              <a:t>instance, </a:t>
            </a:r>
            <a:r>
              <a:rPr lang="en-US" spc="-4" dirty="0">
                <a:latin typeface="Trebuchet MS"/>
                <a:cs typeface="Trebuchet MS"/>
              </a:rPr>
              <a:t>register </a:t>
            </a:r>
            <a:r>
              <a:rPr lang="en-US" spc="-9" dirty="0">
                <a:latin typeface="Trebuchet MS"/>
                <a:cs typeface="Trebuchet MS"/>
              </a:rPr>
              <a:t>$8  </a:t>
            </a:r>
            <a:r>
              <a:rPr lang="en-US" spc="-4" dirty="0">
                <a:latin typeface="Trebuchet MS"/>
                <a:cs typeface="Trebuchet MS"/>
              </a:rPr>
              <a:t>contains 108, register $29 contains 129</a:t>
            </a:r>
            <a:endParaRPr lang="en-US" dirty="0">
              <a:latin typeface="Trebuchet MS"/>
              <a:cs typeface="Trebuchet MS"/>
            </a:endParaRPr>
          </a:p>
          <a:p>
            <a:pPr marL="727697" lvl="1" indent="-306009">
              <a:spcBef>
                <a:spcPts val="422"/>
              </a:spcBef>
              <a:buChar char="—"/>
              <a:tabLst>
                <a:tab pos="728267" algn="l"/>
              </a:tabLst>
            </a:pPr>
            <a:r>
              <a:rPr lang="en-US" spc="-4" dirty="0">
                <a:latin typeface="Trebuchet MS"/>
                <a:cs typeface="Trebuchet MS"/>
              </a:rPr>
              <a:t>Every data memory location contains the value</a:t>
            </a:r>
            <a:r>
              <a:rPr lang="en-US" spc="13" dirty="0">
                <a:latin typeface="Trebuchet MS"/>
                <a:cs typeface="Trebuchet MS"/>
              </a:rPr>
              <a:t> </a:t>
            </a:r>
            <a:r>
              <a:rPr lang="en-US" spc="-4" dirty="0" smtClean="0">
                <a:latin typeface="Trebuchet MS"/>
                <a:cs typeface="Trebuchet MS"/>
              </a:rPr>
              <a:t>99</a:t>
            </a:r>
            <a:endParaRPr lang="en-US" dirty="0">
              <a:latin typeface="Trebuchet MS"/>
              <a:cs typeface="Trebuchet MS"/>
            </a:endParaRPr>
          </a:p>
        </p:txBody>
      </p:sp>
      <p:sp>
        <p:nvSpPr>
          <p:cNvPr id="8" name="Date Placeholder 7"/>
          <p:cNvSpPr>
            <a:spLocks noGrp="1"/>
          </p:cNvSpPr>
          <p:nvPr>
            <p:ph type="dt" sz="half" idx="10"/>
          </p:nvPr>
        </p:nvSpPr>
        <p:spPr/>
        <p:txBody>
          <a:bodyPr/>
          <a:lstStyle/>
          <a:p>
            <a:r>
              <a:rPr lang="en-US" smtClean="0"/>
              <a:t>© 2017 by George B. Adams III</a:t>
            </a:r>
            <a:endParaRPr lang="en-US"/>
          </a:p>
        </p:txBody>
      </p:sp>
      <p:sp>
        <p:nvSpPr>
          <p:cNvPr id="10" name="Slide Number Placeholder 9"/>
          <p:cNvSpPr>
            <a:spLocks noGrp="1"/>
          </p:cNvSpPr>
          <p:nvPr>
            <p:ph type="sldNum" sz="quarter" idx="12"/>
          </p:nvPr>
        </p:nvSpPr>
        <p:spPr/>
        <p:txBody>
          <a:bodyPr/>
          <a:lstStyle/>
          <a:p>
            <a:fld id="{F616CA18-62AE-B34C-A151-070DF961BCFA}" type="slidenum">
              <a:rPr lang="en-US" smtClean="0"/>
              <a:pPr/>
              <a:t>36</a:t>
            </a:fld>
            <a:endParaRPr lang="en-US"/>
          </a:p>
        </p:txBody>
      </p:sp>
      <p:sp>
        <p:nvSpPr>
          <p:cNvPr id="11" name="Title 10"/>
          <p:cNvSpPr>
            <a:spLocks noGrp="1"/>
          </p:cNvSpPr>
          <p:nvPr>
            <p:ph type="title"/>
          </p:nvPr>
        </p:nvSpPr>
        <p:spPr>
          <a:xfrm>
            <a:off x="486830" y="96839"/>
            <a:ext cx="8546167" cy="745196"/>
          </a:xfrm>
        </p:spPr>
        <p:txBody>
          <a:bodyPr/>
          <a:lstStyle/>
          <a:p>
            <a:r>
              <a:rPr lang="en-US" sz="3600" dirty="0" smtClean="0"/>
              <a:t>MIPS detailed example execution sequence</a:t>
            </a:r>
            <a:endParaRPr lang="en-US" sz="3600" dirty="0"/>
          </a:p>
        </p:txBody>
      </p:sp>
    </p:spTree>
    <p:extLst>
      <p:ext uri="{BB962C8B-B14F-4D97-AF65-F5344CB8AC3E}">
        <p14:creationId xmlns:p14="http://schemas.microsoft.com/office/powerpoint/2010/main" val="680788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7"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7654" y="885544"/>
            <a:ext cx="1232477" cy="153888"/>
          </a:xfrm>
          <a:prstGeom prst="rect">
            <a:avLst/>
          </a:prstGeom>
        </p:spPr>
        <p:txBody>
          <a:bodyPr vert="horz" wrap="square" lIns="0" tIns="0" rIns="0" bIns="0" rtlCol="0">
            <a:spAutoFit/>
          </a:bodyPr>
          <a:lstStyle/>
          <a:p>
            <a:pPr marL="11397"/>
            <a:r>
              <a:rPr sz="1000" b="1" dirty="0">
                <a:solidFill>
                  <a:srgbClr val="FF0000"/>
                </a:solidFill>
                <a:latin typeface="Arial"/>
                <a:cs typeface="Arial"/>
              </a:rPr>
              <a:t>IF: </a:t>
            </a:r>
            <a:r>
              <a:rPr sz="1000" b="1" spc="-4" dirty="0">
                <a:solidFill>
                  <a:srgbClr val="FF0000"/>
                </a:solidFill>
                <a:latin typeface="Arial"/>
                <a:cs typeface="Arial"/>
              </a:rPr>
              <a:t>lw $8,</a:t>
            </a:r>
            <a:r>
              <a:rPr sz="1000" b="1" spc="-76" dirty="0">
                <a:solidFill>
                  <a:srgbClr val="FF0000"/>
                </a:solidFill>
                <a:latin typeface="Arial"/>
                <a:cs typeface="Arial"/>
              </a:rPr>
              <a:t> </a:t>
            </a:r>
            <a:r>
              <a:rPr sz="1000" b="1" spc="-4" dirty="0">
                <a:solidFill>
                  <a:srgbClr val="FF0000"/>
                </a:solidFill>
                <a:latin typeface="Arial"/>
                <a:cs typeface="Arial"/>
              </a:rPr>
              <a:t>4($29)</a:t>
            </a:r>
            <a:endParaRPr sz="1000" b="1" dirty="0">
              <a:solidFill>
                <a:srgbClr val="FF0000"/>
              </a:solidFill>
              <a:latin typeface="Arial"/>
              <a:cs typeface="Arial"/>
            </a:endParaRPr>
          </a:p>
        </p:txBody>
      </p:sp>
      <p:sp>
        <p:nvSpPr>
          <p:cNvPr id="4" name="object 4"/>
          <p:cNvSpPr txBox="1"/>
          <p:nvPr/>
        </p:nvSpPr>
        <p:spPr>
          <a:xfrm>
            <a:off x="7060300" y="885544"/>
            <a:ext cx="830891" cy="153888"/>
          </a:xfrm>
          <a:prstGeom prst="rect">
            <a:avLst/>
          </a:prstGeom>
        </p:spPr>
        <p:txBody>
          <a:bodyPr vert="horz" wrap="square" lIns="0" tIns="0" rIns="0" bIns="0" rtlCol="0">
            <a:spAutoFit/>
          </a:bodyPr>
          <a:lstStyle/>
          <a:p>
            <a:pPr marL="11397"/>
            <a:r>
              <a:rPr sz="1000" b="1" dirty="0">
                <a:solidFill>
                  <a:srgbClr val="FF0000"/>
                </a:solidFill>
                <a:latin typeface="Arial"/>
                <a:cs typeface="Arial"/>
              </a:rPr>
              <a:t>MEM:</a:t>
            </a:r>
            <a:r>
              <a:rPr sz="1000" b="1" spc="-90" dirty="0">
                <a:solidFill>
                  <a:srgbClr val="FF0000"/>
                </a:solidFill>
                <a:latin typeface="Arial"/>
                <a:cs typeface="Arial"/>
              </a:rPr>
              <a:t> </a:t>
            </a:r>
            <a:r>
              <a:rPr sz="1000" b="1" spc="-4" dirty="0">
                <a:solidFill>
                  <a:srgbClr val="FF0000"/>
                </a:solidFill>
                <a:latin typeface="Arial"/>
                <a:cs typeface="Arial"/>
              </a:rPr>
              <a:t>???</a:t>
            </a:r>
            <a:endParaRPr sz="1000" b="1">
              <a:solidFill>
                <a:srgbClr val="FF0000"/>
              </a:solidFill>
              <a:latin typeface="Arial"/>
              <a:cs typeface="Arial"/>
            </a:endParaRPr>
          </a:p>
        </p:txBody>
      </p:sp>
      <p:sp>
        <p:nvSpPr>
          <p:cNvPr id="5" name="object 5"/>
          <p:cNvSpPr txBox="1"/>
          <p:nvPr/>
        </p:nvSpPr>
        <p:spPr>
          <a:xfrm>
            <a:off x="8385140" y="885544"/>
            <a:ext cx="704227" cy="153888"/>
          </a:xfrm>
          <a:prstGeom prst="rect">
            <a:avLst/>
          </a:prstGeom>
        </p:spPr>
        <p:txBody>
          <a:bodyPr vert="horz" wrap="square" lIns="0" tIns="0" rIns="0" bIns="0" rtlCol="0">
            <a:spAutoFit/>
          </a:bodyPr>
          <a:lstStyle/>
          <a:p>
            <a:pPr marL="11397"/>
            <a:r>
              <a:rPr sz="1000" b="1" dirty="0">
                <a:solidFill>
                  <a:srgbClr val="FF0000"/>
                </a:solidFill>
                <a:latin typeface="Arial"/>
                <a:cs typeface="Arial"/>
              </a:rPr>
              <a:t>WB:</a:t>
            </a:r>
            <a:r>
              <a:rPr sz="1000" b="1" spc="-94" dirty="0">
                <a:solidFill>
                  <a:srgbClr val="FF0000"/>
                </a:solidFill>
                <a:latin typeface="Arial"/>
                <a:cs typeface="Arial"/>
              </a:rPr>
              <a:t> </a:t>
            </a:r>
            <a:r>
              <a:rPr sz="1000" b="1" spc="-4" dirty="0">
                <a:solidFill>
                  <a:srgbClr val="FF0000"/>
                </a:solidFill>
                <a:latin typeface="Arial"/>
                <a:cs typeface="Arial"/>
              </a:rPr>
              <a:t>???</a:t>
            </a:r>
            <a:endParaRPr sz="1000" b="1">
              <a:solidFill>
                <a:srgbClr val="FF0000"/>
              </a:solidFill>
              <a:latin typeface="Arial"/>
              <a:cs typeface="Arial"/>
            </a:endParaRPr>
          </a:p>
        </p:txBody>
      </p:sp>
      <p:sp>
        <p:nvSpPr>
          <p:cNvPr id="6" name="object 6"/>
          <p:cNvSpPr txBox="1"/>
          <p:nvPr/>
        </p:nvSpPr>
        <p:spPr>
          <a:xfrm>
            <a:off x="5044174" y="885544"/>
            <a:ext cx="655631" cy="153888"/>
          </a:xfrm>
          <a:prstGeom prst="rect">
            <a:avLst/>
          </a:prstGeom>
        </p:spPr>
        <p:txBody>
          <a:bodyPr vert="horz" wrap="square" lIns="0" tIns="0" rIns="0" bIns="0" rtlCol="0">
            <a:spAutoFit/>
          </a:bodyPr>
          <a:lstStyle/>
          <a:p>
            <a:pPr marL="11397"/>
            <a:r>
              <a:rPr sz="1000" b="1" dirty="0">
                <a:solidFill>
                  <a:srgbClr val="FF0000"/>
                </a:solidFill>
                <a:latin typeface="Arial"/>
                <a:cs typeface="Arial"/>
              </a:rPr>
              <a:t>EX:</a:t>
            </a:r>
            <a:r>
              <a:rPr sz="1000" b="1" spc="-90" dirty="0">
                <a:solidFill>
                  <a:srgbClr val="FF0000"/>
                </a:solidFill>
                <a:latin typeface="Arial"/>
                <a:cs typeface="Arial"/>
              </a:rPr>
              <a:t> </a:t>
            </a:r>
            <a:r>
              <a:rPr sz="1000" b="1" spc="-4" dirty="0">
                <a:solidFill>
                  <a:srgbClr val="FF0000"/>
                </a:solidFill>
                <a:latin typeface="Arial"/>
                <a:cs typeface="Arial"/>
              </a:rPr>
              <a:t>???</a:t>
            </a:r>
            <a:endParaRPr sz="1000" b="1">
              <a:solidFill>
                <a:srgbClr val="FF0000"/>
              </a:solidFill>
              <a:latin typeface="Arial"/>
              <a:cs typeface="Arial"/>
            </a:endParaRPr>
          </a:p>
        </p:txBody>
      </p:sp>
      <p:sp>
        <p:nvSpPr>
          <p:cNvPr id="7" name="object 7"/>
          <p:cNvSpPr txBox="1"/>
          <p:nvPr/>
        </p:nvSpPr>
        <p:spPr>
          <a:xfrm>
            <a:off x="2831776" y="885544"/>
            <a:ext cx="597478" cy="153888"/>
          </a:xfrm>
          <a:prstGeom prst="rect">
            <a:avLst/>
          </a:prstGeom>
        </p:spPr>
        <p:txBody>
          <a:bodyPr vert="horz" wrap="square" lIns="0" tIns="0" rIns="0" bIns="0" rtlCol="0">
            <a:spAutoFit/>
          </a:bodyPr>
          <a:lstStyle/>
          <a:p>
            <a:pPr marL="11397"/>
            <a:r>
              <a:rPr sz="1000" b="1" dirty="0">
                <a:solidFill>
                  <a:srgbClr val="FF0000"/>
                </a:solidFill>
                <a:latin typeface="Arial"/>
                <a:cs typeface="Arial"/>
              </a:rPr>
              <a:t>ID:</a:t>
            </a:r>
            <a:r>
              <a:rPr sz="1000" b="1" spc="-94" dirty="0">
                <a:solidFill>
                  <a:srgbClr val="FF0000"/>
                </a:solidFill>
                <a:latin typeface="Arial"/>
                <a:cs typeface="Arial"/>
              </a:rPr>
              <a:t> </a:t>
            </a:r>
            <a:r>
              <a:rPr sz="1000" b="1" spc="-4" dirty="0">
                <a:solidFill>
                  <a:srgbClr val="FF0000"/>
                </a:solidFill>
                <a:latin typeface="Arial"/>
                <a:cs typeface="Arial"/>
              </a:rPr>
              <a:t>???</a:t>
            </a:r>
            <a:endParaRPr sz="1000" b="1" dirty="0">
              <a:solidFill>
                <a:srgbClr val="FF0000"/>
              </a:solidFill>
              <a:latin typeface="Arial"/>
              <a:cs typeface="Arial"/>
            </a:endParaRPr>
          </a:p>
        </p:txBody>
      </p:sp>
      <p:sp>
        <p:nvSpPr>
          <p:cNvPr id="8" name="object 8"/>
          <p:cNvSpPr/>
          <p:nvPr/>
        </p:nvSpPr>
        <p:spPr>
          <a:xfrm>
            <a:off x="1741919" y="874059"/>
            <a:ext cx="0" cy="1210235"/>
          </a:xfrm>
          <a:custGeom>
            <a:avLst/>
            <a:gdLst/>
            <a:ahLst/>
            <a:cxnLst/>
            <a:rect l="l" t="t" r="r" b="b"/>
            <a:pathLst>
              <a:path h="1371600">
                <a:moveTo>
                  <a:pt x="0" y="1371600"/>
                </a:moveTo>
                <a:lnTo>
                  <a:pt x="0" y="0"/>
                </a:lnTo>
              </a:path>
            </a:pathLst>
          </a:custGeom>
          <a:ln w="25400">
            <a:solidFill>
              <a:srgbClr val="000000"/>
            </a:solidFill>
            <a:prstDash val="lgDash"/>
          </a:ln>
        </p:spPr>
        <p:txBody>
          <a:bodyPr wrap="square" lIns="0" tIns="0" rIns="0" bIns="0" rtlCol="0"/>
          <a:lstStyle/>
          <a:p>
            <a:endParaRPr/>
          </a:p>
        </p:txBody>
      </p:sp>
      <p:sp>
        <p:nvSpPr>
          <p:cNvPr id="9" name="object 9"/>
          <p:cNvSpPr/>
          <p:nvPr/>
        </p:nvSpPr>
        <p:spPr>
          <a:xfrm>
            <a:off x="8221814" y="874059"/>
            <a:ext cx="0" cy="941294"/>
          </a:xfrm>
          <a:custGeom>
            <a:avLst/>
            <a:gdLst/>
            <a:ahLst/>
            <a:cxnLst/>
            <a:rect l="l" t="t" r="r" b="b"/>
            <a:pathLst>
              <a:path h="1066800">
                <a:moveTo>
                  <a:pt x="0" y="1066800"/>
                </a:moveTo>
                <a:lnTo>
                  <a:pt x="0" y="0"/>
                </a:lnTo>
              </a:path>
            </a:pathLst>
          </a:custGeom>
          <a:ln w="25400">
            <a:solidFill>
              <a:srgbClr val="000000"/>
            </a:solidFill>
            <a:prstDash val="lgDash"/>
          </a:ln>
        </p:spPr>
        <p:txBody>
          <a:bodyPr wrap="square" lIns="0" tIns="0" rIns="0" bIns="0" rtlCol="0"/>
          <a:lstStyle/>
          <a:p>
            <a:endParaRPr/>
          </a:p>
        </p:txBody>
      </p:sp>
      <p:sp>
        <p:nvSpPr>
          <p:cNvPr id="10" name="object 10"/>
          <p:cNvSpPr/>
          <p:nvPr/>
        </p:nvSpPr>
        <p:spPr>
          <a:xfrm>
            <a:off x="6322585" y="892271"/>
            <a:ext cx="0" cy="739588"/>
          </a:xfrm>
          <a:custGeom>
            <a:avLst/>
            <a:gdLst/>
            <a:ahLst/>
            <a:cxnLst/>
            <a:rect l="l" t="t" r="r" b="b"/>
            <a:pathLst>
              <a:path h="838200">
                <a:moveTo>
                  <a:pt x="0" y="838200"/>
                </a:moveTo>
                <a:lnTo>
                  <a:pt x="0" y="0"/>
                </a:lnTo>
              </a:path>
            </a:pathLst>
          </a:custGeom>
          <a:ln w="25400">
            <a:solidFill>
              <a:srgbClr val="000000"/>
            </a:solidFill>
            <a:prstDash val="lgDash"/>
          </a:ln>
        </p:spPr>
        <p:txBody>
          <a:bodyPr wrap="square" lIns="0" tIns="0" rIns="0" bIns="0" rtlCol="0"/>
          <a:lstStyle/>
          <a:p>
            <a:endParaRPr/>
          </a:p>
        </p:txBody>
      </p:sp>
      <p:sp>
        <p:nvSpPr>
          <p:cNvPr id="11" name="object 11"/>
          <p:cNvSpPr/>
          <p:nvPr/>
        </p:nvSpPr>
        <p:spPr>
          <a:xfrm>
            <a:off x="4196775" y="874059"/>
            <a:ext cx="0" cy="537882"/>
          </a:xfrm>
          <a:custGeom>
            <a:avLst/>
            <a:gdLst/>
            <a:ahLst/>
            <a:cxnLst/>
            <a:rect l="l" t="t" r="r" b="b"/>
            <a:pathLst>
              <a:path h="609600">
                <a:moveTo>
                  <a:pt x="0" y="609600"/>
                </a:moveTo>
                <a:lnTo>
                  <a:pt x="0" y="0"/>
                </a:lnTo>
              </a:path>
            </a:pathLst>
          </a:custGeom>
          <a:ln w="25400">
            <a:solidFill>
              <a:srgbClr val="000000"/>
            </a:solidFill>
            <a:prstDash val="lgDash"/>
          </a:ln>
        </p:spPr>
        <p:txBody>
          <a:bodyPr wrap="square" lIns="0" tIns="0" rIns="0" bIns="0" rtlCol="0"/>
          <a:lstStyle/>
          <a:p>
            <a:endParaRPr/>
          </a:p>
        </p:txBody>
      </p:sp>
      <p:sp>
        <p:nvSpPr>
          <p:cNvPr id="12" name="object 12"/>
          <p:cNvSpPr/>
          <p:nvPr/>
        </p:nvSpPr>
        <p:spPr>
          <a:xfrm>
            <a:off x="4113069" y="2286001"/>
            <a:ext cx="152977" cy="3657599"/>
          </a:xfrm>
          <a:custGeom>
            <a:avLst/>
            <a:gdLst/>
            <a:ahLst/>
            <a:cxnLst/>
            <a:rect l="l" t="t" r="r" b="b"/>
            <a:pathLst>
              <a:path w="168275" h="4145279">
                <a:moveTo>
                  <a:pt x="0" y="4144962"/>
                </a:moveTo>
                <a:lnTo>
                  <a:pt x="168275" y="4144962"/>
                </a:lnTo>
                <a:lnTo>
                  <a:pt x="168275" y="0"/>
                </a:lnTo>
                <a:lnTo>
                  <a:pt x="0" y="0"/>
                </a:lnTo>
                <a:lnTo>
                  <a:pt x="0" y="4144962"/>
                </a:lnTo>
                <a:close/>
              </a:path>
            </a:pathLst>
          </a:custGeom>
          <a:solidFill>
            <a:srgbClr val="E4E4E4"/>
          </a:solidFill>
        </p:spPr>
        <p:txBody>
          <a:bodyPr wrap="square" lIns="0" tIns="0" rIns="0" bIns="0" rtlCol="0"/>
          <a:lstStyle/>
          <a:p>
            <a:endParaRPr/>
          </a:p>
        </p:txBody>
      </p:sp>
      <p:sp>
        <p:nvSpPr>
          <p:cNvPr id="13" name="object 13"/>
          <p:cNvSpPr/>
          <p:nvPr/>
        </p:nvSpPr>
        <p:spPr>
          <a:xfrm>
            <a:off x="4113075" y="2286001"/>
            <a:ext cx="152977" cy="3657599"/>
          </a:xfrm>
          <a:custGeom>
            <a:avLst/>
            <a:gdLst/>
            <a:ahLst/>
            <a:cxnLst/>
            <a:rect l="l" t="t" r="r" b="b"/>
            <a:pathLst>
              <a:path w="168275" h="4145279">
                <a:moveTo>
                  <a:pt x="0" y="0"/>
                </a:moveTo>
                <a:lnTo>
                  <a:pt x="168275" y="0"/>
                </a:lnTo>
                <a:lnTo>
                  <a:pt x="168275"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4" name="object 14"/>
          <p:cNvSpPr/>
          <p:nvPr/>
        </p:nvSpPr>
        <p:spPr>
          <a:xfrm>
            <a:off x="1327728" y="2514319"/>
            <a:ext cx="348095" cy="0"/>
          </a:xfrm>
          <a:custGeom>
            <a:avLst/>
            <a:gdLst/>
            <a:ahLst/>
            <a:cxnLst/>
            <a:rect l="l" t="t" r="r" b="b"/>
            <a:pathLst>
              <a:path w="382905">
                <a:moveTo>
                  <a:pt x="0" y="0"/>
                </a:moveTo>
                <a:lnTo>
                  <a:pt x="382590" y="0"/>
                </a:lnTo>
              </a:path>
            </a:pathLst>
          </a:custGeom>
          <a:ln w="28575">
            <a:solidFill>
              <a:srgbClr val="000000"/>
            </a:solidFill>
          </a:ln>
        </p:spPr>
        <p:txBody>
          <a:bodyPr wrap="square" lIns="0" tIns="0" rIns="0" bIns="0" rtlCol="0"/>
          <a:lstStyle/>
          <a:p>
            <a:endParaRPr/>
          </a:p>
        </p:txBody>
      </p:sp>
      <p:sp>
        <p:nvSpPr>
          <p:cNvPr id="15" name="object 15"/>
          <p:cNvSpPr/>
          <p:nvPr/>
        </p:nvSpPr>
        <p:spPr>
          <a:xfrm>
            <a:off x="1640897"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 name="object 16"/>
          <p:cNvSpPr txBox="1"/>
          <p:nvPr/>
        </p:nvSpPr>
        <p:spPr>
          <a:xfrm>
            <a:off x="307654" y="3633350"/>
            <a:ext cx="475095" cy="300018"/>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address</a:t>
            </a:r>
            <a:endParaRPr sz="1000">
              <a:latin typeface="Arial"/>
              <a:cs typeface="Arial"/>
            </a:endParaRPr>
          </a:p>
        </p:txBody>
      </p:sp>
      <p:sp>
        <p:nvSpPr>
          <p:cNvPr id="17" name="object 17"/>
          <p:cNvSpPr txBox="1"/>
          <p:nvPr/>
        </p:nvSpPr>
        <p:spPr>
          <a:xfrm>
            <a:off x="528462" y="4242670"/>
            <a:ext cx="680027" cy="300018"/>
          </a:xfrm>
          <a:prstGeom prst="rect">
            <a:avLst/>
          </a:prstGeom>
        </p:spPr>
        <p:txBody>
          <a:bodyPr vert="horz" wrap="square" lIns="0" tIns="0" rIns="0" bIns="0" rtlCol="0">
            <a:spAutoFit/>
          </a:bodyPr>
          <a:lstStyle/>
          <a:p>
            <a:pPr marL="91176" marR="4559" indent="-79779">
              <a:lnSpc>
                <a:spcPts val="1167"/>
              </a:lnSpc>
            </a:pPr>
            <a:r>
              <a:rPr sz="1000" b="1" dirty="0">
                <a:latin typeface="Arial"/>
                <a:cs typeface="Arial"/>
              </a:rPr>
              <a:t>Instruction  </a:t>
            </a:r>
            <a:r>
              <a:rPr sz="1000" b="1" spc="-4" dirty="0">
                <a:latin typeface="Arial"/>
                <a:cs typeface="Arial"/>
              </a:rPr>
              <a:t>memory</a:t>
            </a:r>
            <a:endParaRPr sz="1000">
              <a:latin typeface="Arial"/>
              <a:cs typeface="Arial"/>
            </a:endParaRPr>
          </a:p>
        </p:txBody>
      </p:sp>
      <p:sp>
        <p:nvSpPr>
          <p:cNvPr id="18" name="object 18"/>
          <p:cNvSpPr txBox="1"/>
          <p:nvPr/>
        </p:nvSpPr>
        <p:spPr>
          <a:xfrm>
            <a:off x="796894" y="3626627"/>
            <a:ext cx="609600" cy="303679"/>
          </a:xfrm>
          <a:prstGeom prst="rect">
            <a:avLst/>
          </a:prstGeom>
        </p:spPr>
        <p:txBody>
          <a:bodyPr vert="horz" wrap="square" lIns="0" tIns="0" rIns="0" bIns="0" rtlCol="0">
            <a:spAutoFit/>
          </a:bodyPr>
          <a:lstStyle/>
          <a:p>
            <a:pPr marL="11397">
              <a:lnSpc>
                <a:spcPts val="1176"/>
              </a:lnSpc>
            </a:pPr>
            <a:r>
              <a:rPr sz="1000" dirty="0">
                <a:latin typeface="Arial"/>
                <a:cs typeface="Arial"/>
              </a:rPr>
              <a:t>Instruction</a:t>
            </a:r>
            <a:endParaRPr sz="1000">
              <a:latin typeface="Arial"/>
              <a:cs typeface="Arial"/>
            </a:endParaRPr>
          </a:p>
          <a:p>
            <a:pPr marL="262131">
              <a:lnSpc>
                <a:spcPts val="1176"/>
              </a:lnSpc>
            </a:pPr>
            <a:r>
              <a:rPr sz="1000" dirty="0">
                <a:latin typeface="Arial"/>
                <a:cs typeface="Arial"/>
              </a:rPr>
              <a:t>[31-0]</a:t>
            </a:r>
            <a:endParaRPr sz="1000">
              <a:latin typeface="Arial"/>
              <a:cs typeface="Arial"/>
            </a:endParaRPr>
          </a:p>
        </p:txBody>
      </p:sp>
      <p:sp>
        <p:nvSpPr>
          <p:cNvPr id="19" name="object 19"/>
          <p:cNvSpPr/>
          <p:nvPr/>
        </p:nvSpPr>
        <p:spPr>
          <a:xfrm>
            <a:off x="7923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20" name="object 20"/>
          <p:cNvSpPr/>
          <p:nvPr/>
        </p:nvSpPr>
        <p:spPr>
          <a:xfrm>
            <a:off x="8117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1" name="object 21"/>
          <p:cNvSpPr/>
          <p:nvPr/>
        </p:nvSpPr>
        <p:spPr>
          <a:xfrm>
            <a:off x="6399076" y="3962684"/>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22" name="object 22"/>
          <p:cNvSpPr/>
          <p:nvPr/>
        </p:nvSpPr>
        <p:spPr>
          <a:xfrm>
            <a:off x="6745432"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6552048" y="3962684"/>
            <a:ext cx="0" cy="1371600"/>
          </a:xfrm>
          <a:custGeom>
            <a:avLst/>
            <a:gdLst/>
            <a:ahLst/>
            <a:cxnLst/>
            <a:rect l="l" t="t" r="r" b="b"/>
            <a:pathLst>
              <a:path h="1554479">
                <a:moveTo>
                  <a:pt x="0" y="0"/>
                </a:moveTo>
                <a:lnTo>
                  <a:pt x="0" y="1554160"/>
                </a:lnTo>
              </a:path>
            </a:pathLst>
          </a:custGeom>
          <a:ln w="28575">
            <a:solidFill>
              <a:srgbClr val="000000"/>
            </a:solidFill>
          </a:ln>
        </p:spPr>
        <p:txBody>
          <a:bodyPr wrap="square" lIns="0" tIns="0" rIns="0" bIns="0" rtlCol="0"/>
          <a:lstStyle/>
          <a:p>
            <a:endParaRPr/>
          </a:p>
        </p:txBody>
      </p:sp>
      <p:sp>
        <p:nvSpPr>
          <p:cNvPr id="24" name="object 24"/>
          <p:cNvSpPr/>
          <p:nvPr/>
        </p:nvSpPr>
        <p:spPr>
          <a:xfrm>
            <a:off x="8117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5" name="object 25"/>
          <p:cNvSpPr/>
          <p:nvPr/>
        </p:nvSpPr>
        <p:spPr>
          <a:xfrm>
            <a:off x="6508751" y="3922059"/>
            <a:ext cx="76777" cy="77321"/>
          </a:xfrm>
          <a:custGeom>
            <a:avLst/>
            <a:gdLst/>
            <a:ahLst/>
            <a:cxnLst/>
            <a:rect l="l" t="t" r="r" b="b"/>
            <a:pathLst>
              <a:path w="84454" h="87629">
                <a:moveTo>
                  <a:pt x="59499" y="0"/>
                </a:moveTo>
                <a:lnTo>
                  <a:pt x="24638" y="0"/>
                </a:lnTo>
                <a:lnTo>
                  <a:pt x="0" y="24637"/>
                </a:lnTo>
                <a:lnTo>
                  <a:pt x="0" y="62674"/>
                </a:lnTo>
                <a:lnTo>
                  <a:pt x="24638" y="87312"/>
                </a:lnTo>
                <a:lnTo>
                  <a:pt x="59499" y="87312"/>
                </a:lnTo>
                <a:lnTo>
                  <a:pt x="84137" y="62674"/>
                </a:lnTo>
                <a:lnTo>
                  <a:pt x="84137" y="24637"/>
                </a:lnTo>
                <a:lnTo>
                  <a:pt x="59499" y="0"/>
                </a:lnTo>
                <a:close/>
              </a:path>
            </a:pathLst>
          </a:custGeom>
          <a:solidFill>
            <a:srgbClr val="000000"/>
          </a:solidFill>
        </p:spPr>
        <p:txBody>
          <a:bodyPr wrap="square" lIns="0" tIns="0" rIns="0" bIns="0" rtlCol="0"/>
          <a:lstStyle/>
          <a:p>
            <a:endParaRPr/>
          </a:p>
        </p:txBody>
      </p:sp>
      <p:sp>
        <p:nvSpPr>
          <p:cNvPr id="26" name="object 26"/>
          <p:cNvSpPr/>
          <p:nvPr/>
        </p:nvSpPr>
        <p:spPr>
          <a:xfrm>
            <a:off x="6508759" y="3922060"/>
            <a:ext cx="76777" cy="77321"/>
          </a:xfrm>
          <a:custGeom>
            <a:avLst/>
            <a:gdLst/>
            <a:ahLst/>
            <a:cxnLst/>
            <a:rect l="l" t="t" r="r" b="b"/>
            <a:pathLst>
              <a:path w="84454" h="87629">
                <a:moveTo>
                  <a:pt x="0" y="24640"/>
                </a:moveTo>
                <a:lnTo>
                  <a:pt x="24640" y="0"/>
                </a:lnTo>
                <a:lnTo>
                  <a:pt x="59490" y="0"/>
                </a:lnTo>
                <a:lnTo>
                  <a:pt x="84130" y="24640"/>
                </a:lnTo>
                <a:lnTo>
                  <a:pt x="84130" y="62670"/>
                </a:lnTo>
                <a:lnTo>
                  <a:pt x="59490" y="87310"/>
                </a:lnTo>
                <a:lnTo>
                  <a:pt x="24640" y="87310"/>
                </a:lnTo>
                <a:lnTo>
                  <a:pt x="0" y="62670"/>
                </a:lnTo>
                <a:lnTo>
                  <a:pt x="0" y="24640"/>
                </a:lnTo>
                <a:close/>
              </a:path>
            </a:pathLst>
          </a:custGeom>
          <a:ln w="12700">
            <a:solidFill>
              <a:srgbClr val="000000"/>
            </a:solidFill>
          </a:ln>
        </p:spPr>
        <p:txBody>
          <a:bodyPr wrap="square" lIns="0" tIns="0" rIns="0" bIns="0" rtlCol="0"/>
          <a:lstStyle/>
          <a:p>
            <a:endParaRPr/>
          </a:p>
        </p:txBody>
      </p:sp>
      <p:sp>
        <p:nvSpPr>
          <p:cNvPr id="27" name="object 27"/>
          <p:cNvSpPr/>
          <p:nvPr/>
        </p:nvSpPr>
        <p:spPr>
          <a:xfrm>
            <a:off x="8761560" y="5028647"/>
            <a:ext cx="152977" cy="0"/>
          </a:xfrm>
          <a:custGeom>
            <a:avLst/>
            <a:gdLst/>
            <a:ahLst/>
            <a:cxnLst/>
            <a:rect l="l" t="t" r="r" b="b"/>
            <a:pathLst>
              <a:path w="168275">
                <a:moveTo>
                  <a:pt x="0" y="0"/>
                </a:moveTo>
                <a:lnTo>
                  <a:pt x="168280" y="0"/>
                </a:lnTo>
              </a:path>
            </a:pathLst>
          </a:custGeom>
          <a:ln w="28575">
            <a:solidFill>
              <a:srgbClr val="000000"/>
            </a:solidFill>
          </a:ln>
        </p:spPr>
        <p:txBody>
          <a:bodyPr wrap="square" lIns="0" tIns="0" rIns="0" bIns="0" rtlCol="0"/>
          <a:lstStyle/>
          <a:p>
            <a:endParaRPr/>
          </a:p>
        </p:txBody>
      </p:sp>
      <p:sp>
        <p:nvSpPr>
          <p:cNvPr id="28" name="object 28"/>
          <p:cNvSpPr/>
          <p:nvPr/>
        </p:nvSpPr>
        <p:spPr>
          <a:xfrm>
            <a:off x="8914541" y="5028647"/>
            <a:ext cx="0" cy="1220321"/>
          </a:xfrm>
          <a:custGeom>
            <a:avLst/>
            <a:gdLst/>
            <a:ahLst/>
            <a:cxnLst/>
            <a:rect l="l" t="t" r="r" b="b"/>
            <a:pathLst>
              <a:path h="1383029">
                <a:moveTo>
                  <a:pt x="0" y="0"/>
                </a:moveTo>
                <a:lnTo>
                  <a:pt x="0" y="1382710"/>
                </a:lnTo>
              </a:path>
            </a:pathLst>
          </a:custGeom>
          <a:ln w="28575">
            <a:solidFill>
              <a:srgbClr val="000000"/>
            </a:solidFill>
          </a:ln>
        </p:spPr>
        <p:txBody>
          <a:bodyPr wrap="square" lIns="0" tIns="0" rIns="0" bIns="0" rtlCol="0"/>
          <a:lstStyle/>
          <a:p>
            <a:endParaRPr/>
          </a:p>
        </p:txBody>
      </p:sp>
      <p:sp>
        <p:nvSpPr>
          <p:cNvPr id="29" name="object 29"/>
          <p:cNvSpPr/>
          <p:nvPr/>
        </p:nvSpPr>
        <p:spPr>
          <a:xfrm>
            <a:off x="2284556" y="6248685"/>
            <a:ext cx="6629977" cy="0"/>
          </a:xfrm>
          <a:custGeom>
            <a:avLst/>
            <a:gdLst/>
            <a:ahLst/>
            <a:cxnLst/>
            <a:rect l="l" t="t" r="r" b="b"/>
            <a:pathLst>
              <a:path w="7292975">
                <a:moveTo>
                  <a:pt x="7292984" y="0"/>
                </a:moveTo>
                <a:lnTo>
                  <a:pt x="0" y="0"/>
                </a:lnTo>
              </a:path>
            </a:pathLst>
          </a:custGeom>
          <a:ln w="28575">
            <a:solidFill>
              <a:srgbClr val="000000"/>
            </a:solidFill>
          </a:ln>
        </p:spPr>
        <p:txBody>
          <a:bodyPr wrap="square" lIns="0" tIns="0" rIns="0" bIns="0" rtlCol="0"/>
          <a:lstStyle/>
          <a:p>
            <a:endParaRPr/>
          </a:p>
        </p:txBody>
      </p:sp>
      <p:sp>
        <p:nvSpPr>
          <p:cNvPr id="30" name="object 30"/>
          <p:cNvSpPr/>
          <p:nvPr/>
        </p:nvSpPr>
        <p:spPr>
          <a:xfrm>
            <a:off x="2131583" y="4266638"/>
            <a:ext cx="0" cy="1829360"/>
          </a:xfrm>
          <a:custGeom>
            <a:avLst/>
            <a:gdLst/>
            <a:ahLst/>
            <a:cxnLst/>
            <a:rect l="l" t="t" r="r" b="b"/>
            <a:pathLst>
              <a:path h="2073275">
                <a:moveTo>
                  <a:pt x="0" y="2073281"/>
                </a:moveTo>
                <a:lnTo>
                  <a:pt x="0" y="0"/>
                </a:lnTo>
              </a:path>
            </a:pathLst>
          </a:custGeom>
          <a:ln w="12700">
            <a:solidFill>
              <a:srgbClr val="000000"/>
            </a:solidFill>
          </a:ln>
        </p:spPr>
        <p:txBody>
          <a:bodyPr wrap="square" lIns="0" tIns="0" rIns="0" bIns="0" rtlCol="0"/>
          <a:lstStyle/>
          <a:p>
            <a:endParaRPr/>
          </a:p>
        </p:txBody>
      </p:sp>
      <p:sp>
        <p:nvSpPr>
          <p:cNvPr id="31" name="object 31"/>
          <p:cNvSpPr/>
          <p:nvPr/>
        </p:nvSpPr>
        <p:spPr>
          <a:xfrm>
            <a:off x="2131583" y="4266637"/>
            <a:ext cx="381000" cy="0"/>
          </a:xfrm>
          <a:custGeom>
            <a:avLst/>
            <a:gdLst/>
            <a:ahLst/>
            <a:cxnLst/>
            <a:rect l="l" t="t" r="r" b="b"/>
            <a:pathLst>
              <a:path w="419100">
                <a:moveTo>
                  <a:pt x="0" y="0"/>
                </a:moveTo>
                <a:lnTo>
                  <a:pt x="419100" y="0"/>
                </a:lnTo>
              </a:path>
            </a:pathLst>
          </a:custGeom>
          <a:ln w="12700">
            <a:solidFill>
              <a:srgbClr val="000000"/>
            </a:solidFill>
          </a:ln>
        </p:spPr>
        <p:txBody>
          <a:bodyPr wrap="square" lIns="0" tIns="0" rIns="0" bIns="0" rtlCol="0"/>
          <a:lstStyle/>
          <a:p>
            <a:endParaRPr/>
          </a:p>
        </p:txBody>
      </p:sp>
      <p:sp>
        <p:nvSpPr>
          <p:cNvPr id="32" name="object 32"/>
          <p:cNvSpPr/>
          <p:nvPr/>
        </p:nvSpPr>
        <p:spPr>
          <a:xfrm>
            <a:off x="2466397" y="4233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3" name="object 33"/>
          <p:cNvSpPr txBox="1"/>
          <p:nvPr/>
        </p:nvSpPr>
        <p:spPr>
          <a:xfrm>
            <a:off x="6861140" y="3854946"/>
            <a:ext cx="489527" cy="158003"/>
          </a:xfrm>
          <a:prstGeom prst="rect">
            <a:avLst/>
          </a:prstGeom>
        </p:spPr>
        <p:txBody>
          <a:bodyPr vert="horz" wrap="square" lIns="0" tIns="0" rIns="0" bIns="0" rtlCol="0">
            <a:spAutoFit/>
          </a:bodyPr>
          <a:lstStyle/>
          <a:p>
            <a:pPr marL="11397"/>
            <a:r>
              <a:rPr sz="1000" dirty="0">
                <a:latin typeface="Arial"/>
                <a:cs typeface="Arial"/>
              </a:rPr>
              <a:t>Address</a:t>
            </a:r>
            <a:endParaRPr sz="1000">
              <a:latin typeface="Arial"/>
              <a:cs typeface="Arial"/>
            </a:endParaRPr>
          </a:p>
        </p:txBody>
      </p:sp>
      <p:sp>
        <p:nvSpPr>
          <p:cNvPr id="34" name="object 34"/>
          <p:cNvSpPr txBox="1"/>
          <p:nvPr/>
        </p:nvSpPr>
        <p:spPr>
          <a:xfrm>
            <a:off x="6861140" y="4623670"/>
            <a:ext cx="317500" cy="300018"/>
          </a:xfrm>
          <a:prstGeom prst="rect">
            <a:avLst/>
          </a:prstGeom>
        </p:spPr>
        <p:txBody>
          <a:bodyPr vert="horz" wrap="square" lIns="0" tIns="0" rIns="0" bIns="0" rtlCol="0">
            <a:spAutoFit/>
          </a:bodyPr>
          <a:lstStyle/>
          <a:p>
            <a:pPr marL="11397" marR="4559">
              <a:lnSpc>
                <a:spcPts val="1167"/>
              </a:lnSpc>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35" name="object 35"/>
          <p:cNvSpPr txBox="1"/>
          <p:nvPr/>
        </p:nvSpPr>
        <p:spPr>
          <a:xfrm>
            <a:off x="7143126" y="4167030"/>
            <a:ext cx="517236" cy="300018"/>
          </a:xfrm>
          <a:prstGeom prst="rect">
            <a:avLst/>
          </a:prstGeom>
        </p:spPr>
        <p:txBody>
          <a:bodyPr vert="horz" wrap="square" lIns="0" tIns="0" rIns="0" bIns="0" rtlCol="0">
            <a:spAutoFit/>
          </a:bodyPr>
          <a:lstStyle/>
          <a:p>
            <a:pPr marL="11397" marR="4559" indent="102573">
              <a:lnSpc>
                <a:spcPts val="1167"/>
              </a:lnSpc>
            </a:pPr>
            <a:r>
              <a:rPr sz="1000" b="1" spc="-4" dirty="0">
                <a:latin typeface="Arial"/>
                <a:cs typeface="Arial"/>
              </a:rPr>
              <a:t>Data  memory</a:t>
            </a:r>
            <a:endParaRPr sz="1000">
              <a:latin typeface="Arial"/>
              <a:cs typeface="Arial"/>
            </a:endParaRPr>
          </a:p>
        </p:txBody>
      </p:sp>
      <p:sp>
        <p:nvSpPr>
          <p:cNvPr id="36" name="object 36"/>
          <p:cNvSpPr txBox="1"/>
          <p:nvPr/>
        </p:nvSpPr>
        <p:spPr>
          <a:xfrm>
            <a:off x="7543765" y="4623670"/>
            <a:ext cx="327891" cy="300018"/>
          </a:xfrm>
          <a:prstGeom prst="rect">
            <a:avLst/>
          </a:prstGeom>
        </p:spPr>
        <p:txBody>
          <a:bodyPr vert="horz" wrap="square" lIns="0" tIns="0" rIns="0" bIns="0" rtlCol="0">
            <a:spAutoFit/>
          </a:bodyPr>
          <a:lstStyle/>
          <a:p>
            <a:pPr marL="68382" marR="4559" indent="-56985">
              <a:lnSpc>
                <a:spcPts val="1167"/>
              </a:lnSpc>
            </a:pPr>
            <a:r>
              <a:rPr sz="1000" spc="-4" dirty="0">
                <a:latin typeface="Arial"/>
                <a:cs typeface="Arial"/>
              </a:rPr>
              <a:t>Read  data</a:t>
            </a:r>
            <a:endParaRPr sz="1000">
              <a:latin typeface="Arial"/>
              <a:cs typeface="Arial"/>
            </a:endParaRPr>
          </a:p>
        </p:txBody>
      </p:sp>
      <p:sp>
        <p:nvSpPr>
          <p:cNvPr id="37" name="object 37"/>
          <p:cNvSpPr/>
          <p:nvPr/>
        </p:nvSpPr>
        <p:spPr>
          <a:xfrm>
            <a:off x="7314049" y="3657320"/>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38" name="object 38"/>
          <p:cNvSpPr txBox="1"/>
          <p:nvPr/>
        </p:nvSpPr>
        <p:spPr>
          <a:xfrm>
            <a:off x="6939072" y="3473946"/>
            <a:ext cx="790286" cy="158003"/>
          </a:xfrm>
          <a:prstGeom prst="rect">
            <a:avLst/>
          </a:prstGeom>
        </p:spPr>
        <p:txBody>
          <a:bodyPr vert="horz" wrap="square" lIns="0" tIns="0" rIns="0" bIns="0" rtlCol="0">
            <a:spAutoFit/>
          </a:bodyPr>
          <a:lstStyle/>
          <a:p>
            <a:pPr marL="11397"/>
            <a:r>
              <a:rPr sz="1000" spc="-4" dirty="0">
                <a:solidFill>
                  <a:srgbClr val="FF40FF"/>
                </a:solidFill>
                <a:latin typeface="Arial"/>
                <a:cs typeface="Arial"/>
              </a:rPr>
              <a:t>MemWrite</a:t>
            </a:r>
            <a:r>
              <a:rPr sz="1000" spc="-72" dirty="0">
                <a:solidFill>
                  <a:srgbClr val="FF40FF"/>
                </a:solidFill>
                <a:latin typeface="Arial"/>
                <a:cs typeface="Arial"/>
              </a:rPr>
              <a:t> </a:t>
            </a:r>
            <a:r>
              <a:rPr sz="1000" dirty="0">
                <a:solidFill>
                  <a:srgbClr val="FF40FF"/>
                </a:solidFill>
                <a:latin typeface="Arial"/>
                <a:cs typeface="Arial"/>
              </a:rPr>
              <a:t>(?)</a:t>
            </a:r>
            <a:endParaRPr sz="1000">
              <a:latin typeface="Arial"/>
              <a:cs typeface="Arial"/>
            </a:endParaRPr>
          </a:p>
        </p:txBody>
      </p:sp>
      <p:sp>
        <p:nvSpPr>
          <p:cNvPr id="39" name="object 39"/>
          <p:cNvSpPr/>
          <p:nvPr/>
        </p:nvSpPr>
        <p:spPr>
          <a:xfrm>
            <a:off x="7314049" y="4953003"/>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0" name="object 40"/>
          <p:cNvSpPr txBox="1"/>
          <p:nvPr/>
        </p:nvSpPr>
        <p:spPr>
          <a:xfrm>
            <a:off x="6939072" y="5150627"/>
            <a:ext cx="799523"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MemRead</a:t>
            </a:r>
            <a:r>
              <a:rPr sz="1000" spc="-94" dirty="0">
                <a:solidFill>
                  <a:srgbClr val="FF40FF"/>
                </a:solidFill>
                <a:latin typeface="Arial"/>
                <a:cs typeface="Arial"/>
              </a:rPr>
              <a:t> </a:t>
            </a:r>
            <a:r>
              <a:rPr sz="1000" dirty="0">
                <a:solidFill>
                  <a:srgbClr val="FF40FF"/>
                </a:solidFill>
                <a:latin typeface="Arial"/>
                <a:cs typeface="Arial"/>
              </a:rPr>
              <a:t>(?)</a:t>
            </a:r>
            <a:endParaRPr sz="1000">
              <a:latin typeface="Arial"/>
              <a:cs typeface="Arial"/>
            </a:endParaRPr>
          </a:p>
        </p:txBody>
      </p:sp>
      <p:sp>
        <p:nvSpPr>
          <p:cNvPr id="41" name="object 41"/>
          <p:cNvSpPr txBox="1"/>
          <p:nvPr/>
        </p:nvSpPr>
        <p:spPr>
          <a:xfrm>
            <a:off x="8614606" y="4692586"/>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42" name="object 42"/>
          <p:cNvSpPr txBox="1"/>
          <p:nvPr/>
        </p:nvSpPr>
        <p:spPr>
          <a:xfrm>
            <a:off x="8614606" y="5226434"/>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43" name="object 43"/>
          <p:cNvSpPr/>
          <p:nvPr/>
        </p:nvSpPr>
        <p:spPr>
          <a:xfrm>
            <a:off x="8533541" y="4572003"/>
            <a:ext cx="228023" cy="914960"/>
          </a:xfrm>
          <a:custGeom>
            <a:avLst/>
            <a:gdLst/>
            <a:ahLst/>
            <a:cxnLst/>
            <a:rect l="l" t="t" r="r" b="b"/>
            <a:pathLst>
              <a:path w="250825" h="1036954">
                <a:moveTo>
                  <a:pt x="0" y="125410"/>
                </a:moveTo>
                <a:lnTo>
                  <a:pt x="5754" y="87745"/>
                </a:lnTo>
                <a:lnTo>
                  <a:pt x="22602" y="53571"/>
                </a:lnTo>
                <a:lnTo>
                  <a:pt x="48921" y="26019"/>
                </a:lnTo>
                <a:lnTo>
                  <a:pt x="82283" y="7612"/>
                </a:lnTo>
                <a:lnTo>
                  <a:pt x="119644" y="130"/>
                </a:lnTo>
                <a:lnTo>
                  <a:pt x="125410" y="0"/>
                </a:lnTo>
                <a:lnTo>
                  <a:pt x="163074" y="5754"/>
                </a:lnTo>
                <a:lnTo>
                  <a:pt x="197248" y="22602"/>
                </a:lnTo>
                <a:lnTo>
                  <a:pt x="224800" y="48921"/>
                </a:lnTo>
                <a:lnTo>
                  <a:pt x="243207" y="82283"/>
                </a:lnTo>
                <a:lnTo>
                  <a:pt x="250689" y="119644"/>
                </a:lnTo>
                <a:lnTo>
                  <a:pt x="250820" y="125410"/>
                </a:lnTo>
                <a:lnTo>
                  <a:pt x="250820" y="911230"/>
                </a:lnTo>
                <a:lnTo>
                  <a:pt x="245065" y="948894"/>
                </a:lnTo>
                <a:lnTo>
                  <a:pt x="228217" y="983069"/>
                </a:lnTo>
                <a:lnTo>
                  <a:pt x="201898" y="1010621"/>
                </a:lnTo>
                <a:lnTo>
                  <a:pt x="168536" y="1029027"/>
                </a:lnTo>
                <a:lnTo>
                  <a:pt x="131175" y="1036510"/>
                </a:lnTo>
                <a:lnTo>
                  <a:pt x="125410" y="1036640"/>
                </a:lnTo>
                <a:lnTo>
                  <a:pt x="87745" y="1030885"/>
                </a:lnTo>
                <a:lnTo>
                  <a:pt x="53571" y="1014037"/>
                </a:lnTo>
                <a:lnTo>
                  <a:pt x="26019" y="987718"/>
                </a:lnTo>
                <a:lnTo>
                  <a:pt x="7612" y="954356"/>
                </a:lnTo>
                <a:lnTo>
                  <a:pt x="130" y="916995"/>
                </a:lnTo>
                <a:lnTo>
                  <a:pt x="0" y="911230"/>
                </a:lnTo>
                <a:lnTo>
                  <a:pt x="0" y="125410"/>
                </a:lnTo>
                <a:close/>
              </a:path>
            </a:pathLst>
          </a:custGeom>
          <a:ln w="12700">
            <a:solidFill>
              <a:srgbClr val="000000"/>
            </a:solidFill>
          </a:ln>
        </p:spPr>
        <p:txBody>
          <a:bodyPr wrap="square" lIns="0" tIns="0" rIns="0" bIns="0" rtlCol="0"/>
          <a:lstStyle/>
          <a:p>
            <a:endParaRPr/>
          </a:p>
        </p:txBody>
      </p:sp>
      <p:sp>
        <p:nvSpPr>
          <p:cNvPr id="44" name="object 44"/>
          <p:cNvSpPr txBox="1"/>
          <p:nvPr/>
        </p:nvSpPr>
        <p:spPr>
          <a:xfrm>
            <a:off x="8390118" y="4089990"/>
            <a:ext cx="672523" cy="300018"/>
          </a:xfrm>
          <a:prstGeom prst="rect">
            <a:avLst/>
          </a:prstGeom>
        </p:spPr>
        <p:txBody>
          <a:bodyPr vert="horz" wrap="square" lIns="0" tIns="0" rIns="0" bIns="0" rtlCol="0">
            <a:spAutoFit/>
          </a:bodyPr>
          <a:lstStyle/>
          <a:p>
            <a:pPr marL="226799" marR="4559" indent="-215973">
              <a:lnSpc>
                <a:spcPts val="1167"/>
              </a:lnSpc>
            </a:pPr>
            <a:r>
              <a:rPr sz="1000" dirty="0">
                <a:solidFill>
                  <a:srgbClr val="3CA642"/>
                </a:solidFill>
                <a:latin typeface="Arial"/>
                <a:cs typeface="Arial"/>
              </a:rPr>
              <a:t>Me</a:t>
            </a:r>
            <a:r>
              <a:rPr sz="1000" spc="-4" dirty="0">
                <a:solidFill>
                  <a:srgbClr val="3CA642"/>
                </a:solidFill>
                <a:latin typeface="Arial"/>
                <a:cs typeface="Arial"/>
              </a:rPr>
              <a:t>m</a:t>
            </a:r>
            <a:r>
              <a:rPr sz="1000" spc="-112" dirty="0">
                <a:solidFill>
                  <a:srgbClr val="3CA642"/>
                </a:solidFill>
                <a:latin typeface="Arial"/>
                <a:cs typeface="Arial"/>
              </a:rPr>
              <a:t>T</a:t>
            </a:r>
            <a:r>
              <a:rPr sz="1000" spc="-4" dirty="0">
                <a:solidFill>
                  <a:srgbClr val="3CA642"/>
                </a:solidFill>
                <a:latin typeface="Arial"/>
                <a:cs typeface="Arial"/>
              </a:rPr>
              <a:t>oReg  </a:t>
            </a:r>
            <a:r>
              <a:rPr sz="1000" dirty="0">
                <a:solidFill>
                  <a:srgbClr val="3CA642"/>
                </a:solidFill>
                <a:latin typeface="Arial"/>
                <a:cs typeface="Arial"/>
              </a:rPr>
              <a:t>(?)</a:t>
            </a:r>
            <a:endParaRPr sz="1000">
              <a:latin typeface="Arial"/>
              <a:cs typeface="Arial"/>
            </a:endParaRPr>
          </a:p>
        </p:txBody>
      </p:sp>
      <p:sp>
        <p:nvSpPr>
          <p:cNvPr id="45" name="object 45"/>
          <p:cNvSpPr/>
          <p:nvPr/>
        </p:nvSpPr>
        <p:spPr>
          <a:xfrm>
            <a:off x="8637450" y="4419320"/>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46" name="object 46"/>
          <p:cNvSpPr/>
          <p:nvPr/>
        </p:nvSpPr>
        <p:spPr>
          <a:xfrm>
            <a:off x="4417584" y="3885638"/>
            <a:ext cx="0" cy="914960"/>
          </a:xfrm>
          <a:custGeom>
            <a:avLst/>
            <a:gdLst/>
            <a:ahLst/>
            <a:cxnLst/>
            <a:rect l="l" t="t" r="r" b="b"/>
            <a:pathLst>
              <a:path h="1036954">
                <a:moveTo>
                  <a:pt x="0" y="1036640"/>
                </a:moveTo>
                <a:lnTo>
                  <a:pt x="0" y="0"/>
                </a:lnTo>
              </a:path>
            </a:pathLst>
          </a:custGeom>
          <a:ln w="28575">
            <a:solidFill>
              <a:srgbClr val="000000"/>
            </a:solidFill>
          </a:ln>
        </p:spPr>
        <p:txBody>
          <a:bodyPr wrap="square" lIns="0" tIns="0" rIns="0" bIns="0" rtlCol="0"/>
          <a:lstStyle/>
          <a:p>
            <a:endParaRPr/>
          </a:p>
        </p:txBody>
      </p:sp>
      <p:sp>
        <p:nvSpPr>
          <p:cNvPr id="47" name="object 47"/>
          <p:cNvSpPr/>
          <p:nvPr/>
        </p:nvSpPr>
        <p:spPr>
          <a:xfrm>
            <a:off x="4266048" y="3885637"/>
            <a:ext cx="532823" cy="0"/>
          </a:xfrm>
          <a:custGeom>
            <a:avLst/>
            <a:gdLst/>
            <a:ahLst/>
            <a:cxnLst/>
            <a:rect l="l" t="t" r="r" b="b"/>
            <a:pathLst>
              <a:path w="586104">
                <a:moveTo>
                  <a:pt x="0" y="0"/>
                </a:moveTo>
                <a:lnTo>
                  <a:pt x="585790" y="0"/>
                </a:lnTo>
              </a:path>
            </a:pathLst>
          </a:custGeom>
          <a:ln w="28575">
            <a:solidFill>
              <a:srgbClr val="000000"/>
            </a:solidFill>
          </a:ln>
        </p:spPr>
        <p:txBody>
          <a:bodyPr wrap="square" lIns="0" tIns="0" rIns="0" bIns="0" rtlCol="0"/>
          <a:lstStyle/>
          <a:p>
            <a:endParaRPr/>
          </a:p>
        </p:txBody>
      </p:sp>
      <p:sp>
        <p:nvSpPr>
          <p:cNvPr id="48" name="object 48"/>
          <p:cNvSpPr/>
          <p:nvPr/>
        </p:nvSpPr>
        <p:spPr>
          <a:xfrm>
            <a:off x="4763943"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49" name="object 49"/>
          <p:cNvSpPr/>
          <p:nvPr/>
        </p:nvSpPr>
        <p:spPr>
          <a:xfrm>
            <a:off x="4375728" y="3853423"/>
            <a:ext cx="75045" cy="75640"/>
          </a:xfrm>
          <a:custGeom>
            <a:avLst/>
            <a:gdLst/>
            <a:ahLst/>
            <a:cxnLst/>
            <a:rect l="l" t="t" r="r" b="b"/>
            <a:pathLst>
              <a:path w="82550" h="85725">
                <a:moveTo>
                  <a:pt x="58369" y="0"/>
                </a:moveTo>
                <a:lnTo>
                  <a:pt x="24180" y="0"/>
                </a:lnTo>
                <a:lnTo>
                  <a:pt x="0" y="24180"/>
                </a:lnTo>
                <a:lnTo>
                  <a:pt x="0" y="61544"/>
                </a:lnTo>
                <a:lnTo>
                  <a:pt x="24180" y="85725"/>
                </a:lnTo>
                <a:lnTo>
                  <a:pt x="58369" y="85725"/>
                </a:lnTo>
                <a:lnTo>
                  <a:pt x="82550" y="61544"/>
                </a:lnTo>
                <a:lnTo>
                  <a:pt x="82550" y="24180"/>
                </a:lnTo>
                <a:lnTo>
                  <a:pt x="58369" y="0"/>
                </a:lnTo>
                <a:close/>
              </a:path>
            </a:pathLst>
          </a:custGeom>
          <a:solidFill>
            <a:srgbClr val="000000"/>
          </a:solidFill>
        </p:spPr>
        <p:txBody>
          <a:bodyPr wrap="square" lIns="0" tIns="0" rIns="0" bIns="0" rtlCol="0"/>
          <a:lstStyle/>
          <a:p>
            <a:endParaRPr/>
          </a:p>
        </p:txBody>
      </p:sp>
      <p:sp>
        <p:nvSpPr>
          <p:cNvPr id="50" name="object 50"/>
          <p:cNvSpPr/>
          <p:nvPr/>
        </p:nvSpPr>
        <p:spPr>
          <a:xfrm>
            <a:off x="4375729" y="3853423"/>
            <a:ext cx="75045" cy="75640"/>
          </a:xfrm>
          <a:custGeom>
            <a:avLst/>
            <a:gdLst/>
            <a:ahLst/>
            <a:cxnLst/>
            <a:rect l="l" t="t" r="r" b="b"/>
            <a:pathLst>
              <a:path w="82550" h="85725">
                <a:moveTo>
                  <a:pt x="0" y="24180"/>
                </a:moveTo>
                <a:lnTo>
                  <a:pt x="24180" y="0"/>
                </a:lnTo>
                <a:lnTo>
                  <a:pt x="58370" y="0"/>
                </a:lnTo>
                <a:lnTo>
                  <a:pt x="82550" y="24180"/>
                </a:lnTo>
                <a:lnTo>
                  <a:pt x="82550" y="61550"/>
                </a:lnTo>
                <a:lnTo>
                  <a:pt x="58370" y="85730"/>
                </a:lnTo>
                <a:lnTo>
                  <a:pt x="24180" y="85730"/>
                </a:lnTo>
                <a:lnTo>
                  <a:pt x="0" y="61550"/>
                </a:lnTo>
                <a:lnTo>
                  <a:pt x="0" y="24180"/>
                </a:lnTo>
                <a:close/>
              </a:path>
            </a:pathLst>
          </a:custGeom>
          <a:ln w="12700">
            <a:solidFill>
              <a:srgbClr val="000000"/>
            </a:solidFill>
          </a:ln>
        </p:spPr>
        <p:txBody>
          <a:bodyPr wrap="square" lIns="0" tIns="0" rIns="0" bIns="0" rtlCol="0"/>
          <a:lstStyle/>
          <a:p>
            <a:endParaRPr/>
          </a:p>
        </p:txBody>
      </p:sp>
      <p:sp>
        <p:nvSpPr>
          <p:cNvPr id="51" name="object 51"/>
          <p:cNvSpPr txBox="1"/>
          <p:nvPr/>
        </p:nvSpPr>
        <p:spPr>
          <a:xfrm>
            <a:off x="4426782" y="2819848"/>
            <a:ext cx="305377" cy="158003"/>
          </a:xfrm>
          <a:prstGeom prst="rect">
            <a:avLst/>
          </a:prstGeom>
        </p:spPr>
        <p:txBody>
          <a:bodyPr vert="horz" wrap="square" lIns="0" tIns="0" rIns="0" bIns="0" rtlCol="0">
            <a:spAutoFit/>
          </a:bodyPr>
          <a:lstStyle/>
          <a:p>
            <a:pPr marL="11397"/>
            <a:r>
              <a:rPr sz="1000" b="1" dirty="0">
                <a:latin typeface="Arial"/>
                <a:cs typeface="Arial"/>
              </a:rPr>
              <a:t>Shift</a:t>
            </a:r>
            <a:endParaRPr sz="1000">
              <a:latin typeface="Arial"/>
              <a:cs typeface="Arial"/>
            </a:endParaRPr>
          </a:p>
        </p:txBody>
      </p:sp>
      <p:sp>
        <p:nvSpPr>
          <p:cNvPr id="52" name="object 52"/>
          <p:cNvSpPr txBox="1"/>
          <p:nvPr/>
        </p:nvSpPr>
        <p:spPr>
          <a:xfrm>
            <a:off x="4426781" y="2965525"/>
            <a:ext cx="319809" cy="158003"/>
          </a:xfrm>
          <a:prstGeom prst="rect">
            <a:avLst/>
          </a:prstGeom>
        </p:spPr>
        <p:txBody>
          <a:bodyPr vert="horz" wrap="square" lIns="0" tIns="0" rIns="0" bIns="0" rtlCol="0">
            <a:spAutoFit/>
          </a:bodyPr>
          <a:lstStyle/>
          <a:p>
            <a:pPr marL="11397"/>
            <a:r>
              <a:rPr sz="1000" b="1" dirty="0">
                <a:latin typeface="Arial"/>
                <a:cs typeface="Arial"/>
              </a:rPr>
              <a:t>left</a:t>
            </a:r>
            <a:r>
              <a:rPr sz="1000" b="1" spc="-94" dirty="0">
                <a:latin typeface="Arial"/>
                <a:cs typeface="Arial"/>
              </a:rPr>
              <a:t> </a:t>
            </a:r>
            <a:r>
              <a:rPr sz="1000" b="1" dirty="0">
                <a:latin typeface="Arial"/>
                <a:cs typeface="Arial"/>
              </a:rPr>
              <a:t>2</a:t>
            </a:r>
            <a:endParaRPr sz="1000">
              <a:latin typeface="Arial"/>
              <a:cs typeface="Arial"/>
            </a:endParaRPr>
          </a:p>
        </p:txBody>
      </p:sp>
      <p:sp>
        <p:nvSpPr>
          <p:cNvPr id="53" name="object 53"/>
          <p:cNvSpPr/>
          <p:nvPr/>
        </p:nvSpPr>
        <p:spPr>
          <a:xfrm>
            <a:off x="4336765" y="2661398"/>
            <a:ext cx="1046302" cy="620524"/>
          </a:xfrm>
          <a:prstGeom prst="rect">
            <a:avLst/>
          </a:prstGeom>
          <a:blipFill>
            <a:blip r:embed="rId2" cstate="print"/>
            <a:stretch>
              <a:fillRect/>
            </a:stretch>
          </a:blipFill>
        </p:spPr>
        <p:txBody>
          <a:bodyPr wrap="square" lIns="0" tIns="0" rIns="0" bIns="0" rtlCol="0"/>
          <a:lstStyle/>
          <a:p>
            <a:endParaRPr/>
          </a:p>
        </p:txBody>
      </p:sp>
      <p:sp>
        <p:nvSpPr>
          <p:cNvPr id="54" name="object 54"/>
          <p:cNvSpPr/>
          <p:nvPr/>
        </p:nvSpPr>
        <p:spPr>
          <a:xfrm>
            <a:off x="303069" y="2514319"/>
            <a:ext cx="299027" cy="533960"/>
          </a:xfrm>
          <a:custGeom>
            <a:avLst/>
            <a:gdLst/>
            <a:ahLst/>
            <a:cxnLst/>
            <a:rect l="l" t="t" r="r" b="b"/>
            <a:pathLst>
              <a:path w="328930" h="605154">
                <a:moveTo>
                  <a:pt x="0" y="0"/>
                </a:moveTo>
                <a:lnTo>
                  <a:pt x="328613" y="0"/>
                </a:lnTo>
                <a:lnTo>
                  <a:pt x="328613" y="604838"/>
                </a:lnTo>
                <a:lnTo>
                  <a:pt x="0" y="604838"/>
                </a:lnTo>
                <a:lnTo>
                  <a:pt x="0" y="0"/>
                </a:lnTo>
                <a:close/>
              </a:path>
            </a:pathLst>
          </a:custGeom>
          <a:ln w="12700">
            <a:solidFill>
              <a:srgbClr val="000000"/>
            </a:solidFill>
          </a:ln>
        </p:spPr>
        <p:txBody>
          <a:bodyPr wrap="square" lIns="0" tIns="0" rIns="0" bIns="0" rtlCol="0"/>
          <a:lstStyle/>
          <a:p>
            <a:endParaRPr/>
          </a:p>
        </p:txBody>
      </p:sp>
      <p:sp>
        <p:nvSpPr>
          <p:cNvPr id="55" name="object 55"/>
          <p:cNvSpPr/>
          <p:nvPr/>
        </p:nvSpPr>
        <p:spPr>
          <a:xfrm>
            <a:off x="5823240" y="2742636"/>
            <a:ext cx="424295" cy="0"/>
          </a:xfrm>
          <a:custGeom>
            <a:avLst/>
            <a:gdLst/>
            <a:ahLst/>
            <a:cxnLst/>
            <a:rect l="l" t="t" r="r" b="b"/>
            <a:pathLst>
              <a:path w="466725">
                <a:moveTo>
                  <a:pt x="0" y="0"/>
                </a:moveTo>
                <a:lnTo>
                  <a:pt x="466730" y="0"/>
                </a:lnTo>
              </a:path>
            </a:pathLst>
          </a:custGeom>
          <a:ln w="28575">
            <a:solidFill>
              <a:srgbClr val="000000"/>
            </a:solidFill>
          </a:ln>
        </p:spPr>
        <p:txBody>
          <a:bodyPr wrap="square" lIns="0" tIns="0" rIns="0" bIns="0" rtlCol="0"/>
          <a:lstStyle/>
          <a:p>
            <a:endParaRPr/>
          </a:p>
        </p:txBody>
      </p:sp>
      <p:sp>
        <p:nvSpPr>
          <p:cNvPr id="56" name="object 56"/>
          <p:cNvSpPr/>
          <p:nvPr/>
        </p:nvSpPr>
        <p:spPr>
          <a:xfrm>
            <a:off x="6212897"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7" name="object 57"/>
          <p:cNvSpPr/>
          <p:nvPr/>
        </p:nvSpPr>
        <p:spPr>
          <a:xfrm>
            <a:off x="870239" y="25905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8" name="object 58"/>
          <p:cNvSpPr/>
          <p:nvPr/>
        </p:nvSpPr>
        <p:spPr>
          <a:xfrm>
            <a:off x="870240" y="2438119"/>
            <a:ext cx="152977" cy="76200"/>
          </a:xfrm>
          <a:custGeom>
            <a:avLst/>
            <a:gdLst/>
            <a:ahLst/>
            <a:cxnLst/>
            <a:rect l="l" t="t" r="r" b="b"/>
            <a:pathLst>
              <a:path w="168275" h="86360">
                <a:moveTo>
                  <a:pt x="0" y="0"/>
                </a:moveTo>
                <a:lnTo>
                  <a:pt x="167737" y="86360"/>
                </a:lnTo>
              </a:path>
            </a:pathLst>
          </a:custGeom>
          <a:ln w="12700">
            <a:solidFill>
              <a:srgbClr val="000000"/>
            </a:solidFill>
          </a:ln>
        </p:spPr>
        <p:txBody>
          <a:bodyPr wrap="square" lIns="0" tIns="0" rIns="0" bIns="0" rtlCol="0"/>
          <a:lstStyle/>
          <a:p>
            <a:endParaRPr/>
          </a:p>
        </p:txBody>
      </p:sp>
      <p:sp>
        <p:nvSpPr>
          <p:cNvPr id="59" name="object 59"/>
          <p:cNvSpPr/>
          <p:nvPr/>
        </p:nvSpPr>
        <p:spPr>
          <a:xfrm>
            <a:off x="870240" y="2514319"/>
            <a:ext cx="152977" cy="76200"/>
          </a:xfrm>
          <a:custGeom>
            <a:avLst/>
            <a:gdLst/>
            <a:ahLst/>
            <a:cxnLst/>
            <a:rect l="l" t="t" r="r" b="b"/>
            <a:pathLst>
              <a:path w="168275" h="86360">
                <a:moveTo>
                  <a:pt x="0" y="86360"/>
                </a:moveTo>
                <a:lnTo>
                  <a:pt x="167737" y="0"/>
                </a:lnTo>
              </a:path>
            </a:pathLst>
          </a:custGeom>
          <a:ln w="12700">
            <a:solidFill>
              <a:srgbClr val="000000"/>
            </a:solidFill>
          </a:ln>
        </p:spPr>
        <p:txBody>
          <a:bodyPr wrap="square" lIns="0" tIns="0" rIns="0" bIns="0" rtlCol="0"/>
          <a:lstStyle/>
          <a:p>
            <a:endParaRPr/>
          </a:p>
        </p:txBody>
      </p:sp>
      <p:sp>
        <p:nvSpPr>
          <p:cNvPr id="60" name="object 60"/>
          <p:cNvSpPr/>
          <p:nvPr/>
        </p:nvSpPr>
        <p:spPr>
          <a:xfrm>
            <a:off x="870240" y="2133319"/>
            <a:ext cx="457777" cy="228599"/>
          </a:xfrm>
          <a:custGeom>
            <a:avLst/>
            <a:gdLst/>
            <a:ahLst/>
            <a:cxnLst/>
            <a:rect l="l" t="t" r="r" b="b"/>
            <a:pathLst>
              <a:path w="503555" h="259080">
                <a:moveTo>
                  <a:pt x="0" y="0"/>
                </a:moveTo>
                <a:lnTo>
                  <a:pt x="503197" y="259080"/>
                </a:lnTo>
              </a:path>
            </a:pathLst>
          </a:custGeom>
          <a:ln w="12700">
            <a:solidFill>
              <a:srgbClr val="000000"/>
            </a:solidFill>
          </a:ln>
        </p:spPr>
        <p:txBody>
          <a:bodyPr wrap="square" lIns="0" tIns="0" rIns="0" bIns="0" rtlCol="0"/>
          <a:lstStyle/>
          <a:p>
            <a:endParaRPr/>
          </a:p>
        </p:txBody>
      </p:sp>
      <p:sp>
        <p:nvSpPr>
          <p:cNvPr id="61" name="object 61"/>
          <p:cNvSpPr/>
          <p:nvPr/>
        </p:nvSpPr>
        <p:spPr>
          <a:xfrm>
            <a:off x="1327691" y="23619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2" name="object 62"/>
          <p:cNvSpPr/>
          <p:nvPr/>
        </p:nvSpPr>
        <p:spPr>
          <a:xfrm>
            <a:off x="870240" y="2666719"/>
            <a:ext cx="457777" cy="228599"/>
          </a:xfrm>
          <a:custGeom>
            <a:avLst/>
            <a:gdLst/>
            <a:ahLst/>
            <a:cxnLst/>
            <a:rect l="l" t="t" r="r" b="b"/>
            <a:pathLst>
              <a:path w="503555" h="259079">
                <a:moveTo>
                  <a:pt x="0" y="259080"/>
                </a:moveTo>
                <a:lnTo>
                  <a:pt x="503197" y="0"/>
                </a:lnTo>
              </a:path>
            </a:pathLst>
          </a:custGeom>
          <a:ln w="12700">
            <a:solidFill>
              <a:srgbClr val="000000"/>
            </a:solidFill>
          </a:ln>
        </p:spPr>
        <p:txBody>
          <a:bodyPr wrap="square" lIns="0" tIns="0" rIns="0" bIns="0" rtlCol="0"/>
          <a:lstStyle/>
          <a:p>
            <a:endParaRPr/>
          </a:p>
        </p:txBody>
      </p:sp>
      <p:sp>
        <p:nvSpPr>
          <p:cNvPr id="63" name="object 63"/>
          <p:cNvSpPr txBox="1"/>
          <p:nvPr/>
        </p:nvSpPr>
        <p:spPr>
          <a:xfrm>
            <a:off x="1036052" y="2429088"/>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64" name="object 64"/>
          <p:cNvSpPr/>
          <p:nvPr/>
        </p:nvSpPr>
        <p:spPr>
          <a:xfrm>
            <a:off x="456047" y="1371318"/>
            <a:ext cx="1732" cy="1143000"/>
          </a:xfrm>
          <a:custGeom>
            <a:avLst/>
            <a:gdLst/>
            <a:ahLst/>
            <a:cxnLst/>
            <a:rect l="l" t="t" r="r" b="b"/>
            <a:pathLst>
              <a:path w="1904" h="1295400">
                <a:moveTo>
                  <a:pt x="1588" y="0"/>
                </a:moveTo>
                <a:lnTo>
                  <a:pt x="0" y="1295400"/>
                </a:lnTo>
              </a:path>
            </a:pathLst>
          </a:custGeom>
          <a:ln w="28575">
            <a:solidFill>
              <a:srgbClr val="000000"/>
            </a:solidFill>
          </a:ln>
        </p:spPr>
        <p:txBody>
          <a:bodyPr wrap="square" lIns="0" tIns="0" rIns="0" bIns="0" rtlCol="0"/>
          <a:lstStyle/>
          <a:p>
            <a:endParaRPr/>
          </a:p>
        </p:txBody>
      </p:sp>
      <p:sp>
        <p:nvSpPr>
          <p:cNvPr id="65" name="object 65"/>
          <p:cNvSpPr/>
          <p:nvPr/>
        </p:nvSpPr>
        <p:spPr>
          <a:xfrm>
            <a:off x="417123" y="2480657"/>
            <a:ext cx="77932" cy="50987"/>
          </a:xfrm>
          <a:custGeom>
            <a:avLst/>
            <a:gdLst/>
            <a:ahLst/>
            <a:cxnLst/>
            <a:rect l="l" t="t" r="r" b="b"/>
            <a:pathLst>
              <a:path w="85725" h="57785">
                <a:moveTo>
                  <a:pt x="0" y="0"/>
                </a:moveTo>
                <a:lnTo>
                  <a:pt x="42791" y="57200"/>
                </a:lnTo>
                <a:lnTo>
                  <a:pt x="85725" y="101"/>
                </a:lnTo>
                <a:lnTo>
                  <a:pt x="0" y="0"/>
                </a:lnTo>
                <a:close/>
              </a:path>
            </a:pathLst>
          </a:custGeom>
          <a:solidFill>
            <a:srgbClr val="000000"/>
          </a:solidFill>
        </p:spPr>
        <p:txBody>
          <a:bodyPr wrap="square" lIns="0" tIns="0" rIns="0" bIns="0" rtlCol="0"/>
          <a:lstStyle/>
          <a:p>
            <a:endParaRPr/>
          </a:p>
        </p:txBody>
      </p:sp>
      <p:sp>
        <p:nvSpPr>
          <p:cNvPr id="66" name="object 66"/>
          <p:cNvSpPr/>
          <p:nvPr/>
        </p:nvSpPr>
        <p:spPr>
          <a:xfrm>
            <a:off x="1219491" y="1524000"/>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67" name="object 67"/>
          <p:cNvSpPr/>
          <p:nvPr/>
        </p:nvSpPr>
        <p:spPr>
          <a:xfrm>
            <a:off x="1202170" y="1486180"/>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68" name="object 68"/>
          <p:cNvSpPr/>
          <p:nvPr/>
        </p:nvSpPr>
        <p:spPr>
          <a:xfrm>
            <a:off x="684069" y="2742637"/>
            <a:ext cx="0" cy="533960"/>
          </a:xfrm>
          <a:custGeom>
            <a:avLst/>
            <a:gdLst/>
            <a:ahLst/>
            <a:cxnLst/>
            <a:rect l="l" t="t" r="r" b="b"/>
            <a:pathLst>
              <a:path h="605154">
                <a:moveTo>
                  <a:pt x="0" y="604840"/>
                </a:moveTo>
                <a:lnTo>
                  <a:pt x="0" y="0"/>
                </a:lnTo>
              </a:path>
            </a:pathLst>
          </a:custGeom>
          <a:ln w="28575">
            <a:solidFill>
              <a:srgbClr val="000000"/>
            </a:solidFill>
          </a:ln>
        </p:spPr>
        <p:txBody>
          <a:bodyPr wrap="square" lIns="0" tIns="0" rIns="0" bIns="0" rtlCol="0"/>
          <a:lstStyle/>
          <a:p>
            <a:endParaRPr/>
          </a:p>
        </p:txBody>
      </p:sp>
      <p:sp>
        <p:nvSpPr>
          <p:cNvPr id="69" name="object 69"/>
          <p:cNvSpPr/>
          <p:nvPr/>
        </p:nvSpPr>
        <p:spPr>
          <a:xfrm>
            <a:off x="1219491" y="1295682"/>
            <a:ext cx="5485823" cy="0"/>
          </a:xfrm>
          <a:custGeom>
            <a:avLst/>
            <a:gdLst/>
            <a:ahLst/>
            <a:cxnLst/>
            <a:rect l="l" t="t" r="r" b="b"/>
            <a:pathLst>
              <a:path w="6034405">
                <a:moveTo>
                  <a:pt x="6034093" y="0"/>
                </a:moveTo>
                <a:lnTo>
                  <a:pt x="0" y="0"/>
                </a:lnTo>
              </a:path>
            </a:pathLst>
          </a:custGeom>
          <a:ln w="28575">
            <a:solidFill>
              <a:srgbClr val="000000"/>
            </a:solidFill>
          </a:ln>
        </p:spPr>
        <p:txBody>
          <a:bodyPr wrap="square" lIns="0" tIns="0" rIns="0" bIns="0" rtlCol="0"/>
          <a:lstStyle/>
          <a:p>
            <a:endParaRPr/>
          </a:p>
        </p:txBody>
      </p:sp>
      <p:sp>
        <p:nvSpPr>
          <p:cNvPr id="70" name="object 70"/>
          <p:cNvSpPr/>
          <p:nvPr/>
        </p:nvSpPr>
        <p:spPr>
          <a:xfrm>
            <a:off x="1202170" y="1257861"/>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1" name="object 71"/>
          <p:cNvSpPr/>
          <p:nvPr/>
        </p:nvSpPr>
        <p:spPr>
          <a:xfrm>
            <a:off x="684069" y="2742636"/>
            <a:ext cx="186458" cy="0"/>
          </a:xfrm>
          <a:custGeom>
            <a:avLst/>
            <a:gdLst/>
            <a:ahLst/>
            <a:cxnLst/>
            <a:rect l="l" t="t" r="r" b="b"/>
            <a:pathLst>
              <a:path w="205105">
                <a:moveTo>
                  <a:pt x="0" y="0"/>
                </a:moveTo>
                <a:lnTo>
                  <a:pt x="204788" y="0"/>
                </a:lnTo>
              </a:path>
            </a:pathLst>
          </a:custGeom>
          <a:ln w="28575">
            <a:solidFill>
              <a:srgbClr val="000000"/>
            </a:solidFill>
          </a:ln>
        </p:spPr>
        <p:txBody>
          <a:bodyPr wrap="square" lIns="0" tIns="0" rIns="0" bIns="0" rtlCol="0"/>
          <a:lstStyle/>
          <a:p>
            <a:endParaRPr/>
          </a:p>
        </p:txBody>
      </p:sp>
      <p:sp>
        <p:nvSpPr>
          <p:cNvPr id="72" name="object 72"/>
          <p:cNvSpPr/>
          <p:nvPr/>
        </p:nvSpPr>
        <p:spPr>
          <a:xfrm>
            <a:off x="835603"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3" name="object 73"/>
          <p:cNvSpPr/>
          <p:nvPr/>
        </p:nvSpPr>
        <p:spPr>
          <a:xfrm>
            <a:off x="456046" y="3048001"/>
            <a:ext cx="0" cy="533960"/>
          </a:xfrm>
          <a:custGeom>
            <a:avLst/>
            <a:gdLst/>
            <a:ahLst/>
            <a:cxnLst/>
            <a:rect l="l" t="t" r="r" b="b"/>
            <a:pathLst>
              <a:path h="605154">
                <a:moveTo>
                  <a:pt x="0" y="0"/>
                </a:moveTo>
                <a:lnTo>
                  <a:pt x="0" y="604840"/>
                </a:lnTo>
              </a:path>
            </a:pathLst>
          </a:custGeom>
          <a:ln w="28575">
            <a:solidFill>
              <a:srgbClr val="000000"/>
            </a:solidFill>
          </a:ln>
        </p:spPr>
        <p:txBody>
          <a:bodyPr wrap="square" lIns="0" tIns="0" rIns="0" bIns="0" rtlCol="0"/>
          <a:lstStyle/>
          <a:p>
            <a:endParaRPr/>
          </a:p>
        </p:txBody>
      </p:sp>
      <p:sp>
        <p:nvSpPr>
          <p:cNvPr id="74" name="object 74"/>
          <p:cNvSpPr/>
          <p:nvPr/>
        </p:nvSpPr>
        <p:spPr>
          <a:xfrm>
            <a:off x="417080" y="3548062"/>
            <a:ext cx="77932" cy="50426"/>
          </a:xfrm>
          <a:custGeom>
            <a:avLst/>
            <a:gdLst/>
            <a:ahLst/>
            <a:cxnLst/>
            <a:rect l="l" t="t" r="r" b="b"/>
            <a:pathLst>
              <a:path w="85725" h="57150">
                <a:moveTo>
                  <a:pt x="85725" y="0"/>
                </a:moveTo>
                <a:lnTo>
                  <a:pt x="0" y="0"/>
                </a:lnTo>
                <a:lnTo>
                  <a:pt x="42862" y="57150"/>
                </a:lnTo>
                <a:lnTo>
                  <a:pt x="85725" y="0"/>
                </a:lnTo>
                <a:close/>
              </a:path>
            </a:pathLst>
          </a:custGeom>
          <a:solidFill>
            <a:srgbClr val="000000"/>
          </a:solidFill>
        </p:spPr>
        <p:txBody>
          <a:bodyPr wrap="square" lIns="0" tIns="0" rIns="0" bIns="0" rtlCol="0"/>
          <a:lstStyle/>
          <a:p>
            <a:endParaRPr/>
          </a:p>
        </p:txBody>
      </p:sp>
      <p:sp>
        <p:nvSpPr>
          <p:cNvPr id="75" name="object 75"/>
          <p:cNvSpPr/>
          <p:nvPr/>
        </p:nvSpPr>
        <p:spPr>
          <a:xfrm>
            <a:off x="6018076" y="3962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76" name="object 76"/>
          <p:cNvSpPr/>
          <p:nvPr/>
        </p:nvSpPr>
        <p:spPr>
          <a:xfrm>
            <a:off x="6212897"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7" name="object 77"/>
          <p:cNvSpPr/>
          <p:nvPr/>
        </p:nvSpPr>
        <p:spPr>
          <a:xfrm>
            <a:off x="1827074" y="3810002"/>
            <a:ext cx="186458" cy="0"/>
          </a:xfrm>
          <a:custGeom>
            <a:avLst/>
            <a:gdLst/>
            <a:ahLst/>
            <a:cxnLst/>
            <a:rect l="l" t="t" r="r" b="b"/>
            <a:pathLst>
              <a:path w="205105">
                <a:moveTo>
                  <a:pt x="204780" y="0"/>
                </a:moveTo>
                <a:lnTo>
                  <a:pt x="0" y="0"/>
                </a:lnTo>
              </a:path>
            </a:pathLst>
          </a:custGeom>
          <a:ln w="28575">
            <a:solidFill>
              <a:srgbClr val="000000"/>
            </a:solidFill>
          </a:ln>
        </p:spPr>
        <p:txBody>
          <a:bodyPr wrap="square" lIns="0" tIns="0" rIns="0" bIns="0" rtlCol="0"/>
          <a:lstStyle/>
          <a:p>
            <a:endParaRPr/>
          </a:p>
        </p:txBody>
      </p:sp>
      <p:sp>
        <p:nvSpPr>
          <p:cNvPr id="78" name="object 78"/>
          <p:cNvSpPr/>
          <p:nvPr/>
        </p:nvSpPr>
        <p:spPr>
          <a:xfrm>
            <a:off x="1409989" y="2476500"/>
            <a:ext cx="76777" cy="75640"/>
          </a:xfrm>
          <a:custGeom>
            <a:avLst/>
            <a:gdLst/>
            <a:ahLst/>
            <a:cxnLst/>
            <a:rect l="l" t="t" r="r" b="b"/>
            <a:pathLst>
              <a:path w="84455"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79" name="object 79"/>
          <p:cNvSpPr/>
          <p:nvPr/>
        </p:nvSpPr>
        <p:spPr>
          <a:xfrm>
            <a:off x="1409992" y="2476501"/>
            <a:ext cx="76777" cy="75640"/>
          </a:xfrm>
          <a:custGeom>
            <a:avLst/>
            <a:gdLst/>
            <a:ahLst/>
            <a:cxnLst/>
            <a:rect l="l" t="t" r="r" b="b"/>
            <a:pathLst>
              <a:path w="84455" h="85725">
                <a:moveTo>
                  <a:pt x="0" y="24640"/>
                </a:moveTo>
                <a:lnTo>
                  <a:pt x="24640" y="0"/>
                </a:lnTo>
                <a:lnTo>
                  <a:pt x="59490" y="0"/>
                </a:lnTo>
                <a:lnTo>
                  <a:pt x="84140" y="24640"/>
                </a:lnTo>
                <a:lnTo>
                  <a:pt x="84140" y="61080"/>
                </a:lnTo>
                <a:lnTo>
                  <a:pt x="5949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80" name="object 80"/>
          <p:cNvSpPr txBox="1"/>
          <p:nvPr/>
        </p:nvSpPr>
        <p:spPr>
          <a:xfrm>
            <a:off x="1065326" y="119915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81" name="object 81"/>
          <p:cNvSpPr txBox="1"/>
          <p:nvPr/>
        </p:nvSpPr>
        <p:spPr>
          <a:xfrm>
            <a:off x="1065326" y="1463163"/>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82" name="object 82"/>
          <p:cNvSpPr/>
          <p:nvPr/>
        </p:nvSpPr>
        <p:spPr>
          <a:xfrm>
            <a:off x="1112691" y="1682287"/>
            <a:ext cx="0" cy="152960"/>
          </a:xfrm>
          <a:custGeom>
            <a:avLst/>
            <a:gdLst/>
            <a:ahLst/>
            <a:cxnLst/>
            <a:rect l="l" t="t" r="r" b="b"/>
            <a:pathLst>
              <a:path h="173355">
                <a:moveTo>
                  <a:pt x="0" y="0"/>
                </a:moveTo>
                <a:lnTo>
                  <a:pt x="0" y="173040"/>
                </a:lnTo>
              </a:path>
            </a:pathLst>
          </a:custGeom>
          <a:ln w="12700">
            <a:solidFill>
              <a:srgbClr val="FF40FF"/>
            </a:solidFill>
          </a:ln>
        </p:spPr>
        <p:txBody>
          <a:bodyPr wrap="square" lIns="0" tIns="0" rIns="0" bIns="0" rtlCol="0"/>
          <a:lstStyle/>
          <a:p>
            <a:endParaRPr/>
          </a:p>
        </p:txBody>
      </p:sp>
      <p:sp>
        <p:nvSpPr>
          <p:cNvPr id="83" name="object 83"/>
          <p:cNvSpPr txBox="1"/>
          <p:nvPr/>
        </p:nvSpPr>
        <p:spPr>
          <a:xfrm>
            <a:off x="759213" y="1874306"/>
            <a:ext cx="567206" cy="158003"/>
          </a:xfrm>
          <a:prstGeom prst="rect">
            <a:avLst/>
          </a:prstGeom>
        </p:spPr>
        <p:txBody>
          <a:bodyPr vert="horz" wrap="square" lIns="0" tIns="0" rIns="0" bIns="0" rtlCol="0">
            <a:spAutoFit/>
          </a:bodyPr>
          <a:lstStyle/>
          <a:p>
            <a:pPr marL="11397"/>
            <a:r>
              <a:rPr sz="1000" dirty="0" smtClean="0">
                <a:solidFill>
                  <a:srgbClr val="FF40FF"/>
                </a:solidFill>
                <a:latin typeface="Arial"/>
                <a:cs typeface="Arial"/>
              </a:rPr>
              <a:t>PCSrc</a:t>
            </a:r>
            <a:r>
              <a:rPr lang="en-US" sz="1000" dirty="0" smtClean="0">
                <a:solidFill>
                  <a:srgbClr val="FF40FF"/>
                </a:solidFill>
                <a:latin typeface="Arial"/>
                <a:cs typeface="Arial"/>
              </a:rPr>
              <a:t>=0</a:t>
            </a:r>
            <a:endParaRPr sz="1000" dirty="0">
              <a:latin typeface="Arial"/>
              <a:cs typeface="Arial"/>
            </a:endParaRPr>
          </a:p>
        </p:txBody>
      </p:sp>
      <p:sp>
        <p:nvSpPr>
          <p:cNvPr id="84" name="object 84"/>
          <p:cNvSpPr/>
          <p:nvPr/>
        </p:nvSpPr>
        <p:spPr>
          <a:xfrm>
            <a:off x="4266048" y="3429002"/>
            <a:ext cx="990023" cy="0"/>
          </a:xfrm>
          <a:custGeom>
            <a:avLst/>
            <a:gdLst/>
            <a:ahLst/>
            <a:cxnLst/>
            <a:rect l="l" t="t" r="r" b="b"/>
            <a:pathLst>
              <a:path w="1089025">
                <a:moveTo>
                  <a:pt x="0" y="0"/>
                </a:moveTo>
                <a:lnTo>
                  <a:pt x="1089030" y="0"/>
                </a:lnTo>
              </a:path>
            </a:pathLst>
          </a:custGeom>
          <a:ln w="28575">
            <a:solidFill>
              <a:srgbClr val="000000"/>
            </a:solidFill>
          </a:ln>
        </p:spPr>
        <p:txBody>
          <a:bodyPr wrap="square" lIns="0" tIns="0" rIns="0" bIns="0" rtlCol="0"/>
          <a:lstStyle/>
          <a:p>
            <a:endParaRPr/>
          </a:p>
        </p:txBody>
      </p:sp>
      <p:sp>
        <p:nvSpPr>
          <p:cNvPr id="85" name="object 85"/>
          <p:cNvSpPr/>
          <p:nvPr/>
        </p:nvSpPr>
        <p:spPr>
          <a:xfrm>
            <a:off x="5221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6" name="object 86"/>
          <p:cNvSpPr/>
          <p:nvPr/>
        </p:nvSpPr>
        <p:spPr>
          <a:xfrm>
            <a:off x="4908265" y="4419320"/>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87" name="object 87"/>
          <p:cNvSpPr txBox="1"/>
          <p:nvPr/>
        </p:nvSpPr>
        <p:spPr>
          <a:xfrm>
            <a:off x="4653072" y="4616946"/>
            <a:ext cx="651164"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ALUSrc</a:t>
            </a:r>
            <a:r>
              <a:rPr sz="1000" spc="-94"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88" name="object 88"/>
          <p:cNvSpPr/>
          <p:nvPr/>
        </p:nvSpPr>
        <p:spPr>
          <a:xfrm>
            <a:off x="5256075" y="3200685"/>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9" name="object 89"/>
          <p:cNvSpPr/>
          <p:nvPr/>
        </p:nvSpPr>
        <p:spPr>
          <a:xfrm>
            <a:off x="5256075" y="3962332"/>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0" name="object 90"/>
          <p:cNvSpPr/>
          <p:nvPr/>
        </p:nvSpPr>
        <p:spPr>
          <a:xfrm>
            <a:off x="5256075" y="3657672"/>
            <a:ext cx="228600" cy="152400"/>
          </a:xfrm>
          <a:custGeom>
            <a:avLst/>
            <a:gdLst/>
            <a:ahLst/>
            <a:cxnLst/>
            <a:rect l="l" t="t" r="r" b="b"/>
            <a:pathLst>
              <a:path w="251460" h="172720">
                <a:moveTo>
                  <a:pt x="0" y="0"/>
                </a:moveTo>
                <a:lnTo>
                  <a:pt x="251460" y="172640"/>
                </a:lnTo>
              </a:path>
            </a:pathLst>
          </a:custGeom>
          <a:ln w="12700">
            <a:solidFill>
              <a:srgbClr val="000000"/>
            </a:solidFill>
          </a:ln>
        </p:spPr>
        <p:txBody>
          <a:bodyPr wrap="square" lIns="0" tIns="0" rIns="0" bIns="0" rtlCol="0"/>
          <a:lstStyle/>
          <a:p>
            <a:endParaRPr/>
          </a:p>
        </p:txBody>
      </p:sp>
      <p:sp>
        <p:nvSpPr>
          <p:cNvPr id="91" name="object 91"/>
          <p:cNvSpPr/>
          <p:nvPr/>
        </p:nvSpPr>
        <p:spPr>
          <a:xfrm>
            <a:off x="5256075" y="3810002"/>
            <a:ext cx="228600" cy="152400"/>
          </a:xfrm>
          <a:custGeom>
            <a:avLst/>
            <a:gdLst/>
            <a:ahLst/>
            <a:cxnLst/>
            <a:rect l="l" t="t" r="r" b="b"/>
            <a:pathLst>
              <a:path w="251460" h="172720">
                <a:moveTo>
                  <a:pt x="0" y="172640"/>
                </a:moveTo>
                <a:lnTo>
                  <a:pt x="251460" y="0"/>
                </a:lnTo>
              </a:path>
            </a:pathLst>
          </a:custGeom>
          <a:ln w="12700">
            <a:solidFill>
              <a:srgbClr val="000000"/>
            </a:solidFill>
          </a:ln>
        </p:spPr>
        <p:txBody>
          <a:bodyPr wrap="square" lIns="0" tIns="0" rIns="0" bIns="0" rtlCol="0"/>
          <a:lstStyle/>
          <a:p>
            <a:endParaRPr/>
          </a:p>
        </p:txBody>
      </p:sp>
      <p:sp>
        <p:nvSpPr>
          <p:cNvPr id="92" name="object 92"/>
          <p:cNvSpPr/>
          <p:nvPr/>
        </p:nvSpPr>
        <p:spPr>
          <a:xfrm>
            <a:off x="5256075" y="3200684"/>
            <a:ext cx="762000" cy="381000"/>
          </a:xfrm>
          <a:custGeom>
            <a:avLst/>
            <a:gdLst/>
            <a:ahLst/>
            <a:cxnLst/>
            <a:rect l="l" t="t" r="r" b="b"/>
            <a:pathLst>
              <a:path w="838200" h="431800">
                <a:moveTo>
                  <a:pt x="0" y="0"/>
                </a:moveTo>
                <a:lnTo>
                  <a:pt x="838200" y="431600"/>
                </a:lnTo>
              </a:path>
            </a:pathLst>
          </a:custGeom>
          <a:ln w="12700">
            <a:solidFill>
              <a:srgbClr val="000000"/>
            </a:solidFill>
          </a:ln>
        </p:spPr>
        <p:txBody>
          <a:bodyPr wrap="square" lIns="0" tIns="0" rIns="0" bIns="0" rtlCol="0"/>
          <a:lstStyle/>
          <a:p>
            <a:endParaRPr/>
          </a:p>
        </p:txBody>
      </p:sp>
      <p:sp>
        <p:nvSpPr>
          <p:cNvPr id="93" name="object 93"/>
          <p:cNvSpPr/>
          <p:nvPr/>
        </p:nvSpPr>
        <p:spPr>
          <a:xfrm>
            <a:off x="6018075" y="3581508"/>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4" name="object 94"/>
          <p:cNvSpPr/>
          <p:nvPr/>
        </p:nvSpPr>
        <p:spPr>
          <a:xfrm>
            <a:off x="5256075" y="4038496"/>
            <a:ext cx="762000" cy="381000"/>
          </a:xfrm>
          <a:custGeom>
            <a:avLst/>
            <a:gdLst/>
            <a:ahLst/>
            <a:cxnLst/>
            <a:rect l="l" t="t" r="r" b="b"/>
            <a:pathLst>
              <a:path w="838200" h="431800">
                <a:moveTo>
                  <a:pt x="0" y="431600"/>
                </a:moveTo>
                <a:lnTo>
                  <a:pt x="838200" y="0"/>
                </a:lnTo>
              </a:path>
            </a:pathLst>
          </a:custGeom>
          <a:ln w="12700">
            <a:solidFill>
              <a:srgbClr val="000000"/>
            </a:solidFill>
          </a:ln>
        </p:spPr>
        <p:txBody>
          <a:bodyPr wrap="square" lIns="0" tIns="0" rIns="0" bIns="0" rtlCol="0"/>
          <a:lstStyle/>
          <a:p>
            <a:endParaRPr/>
          </a:p>
        </p:txBody>
      </p:sp>
      <p:sp>
        <p:nvSpPr>
          <p:cNvPr id="95" name="object 95"/>
          <p:cNvSpPr txBox="1"/>
          <p:nvPr/>
        </p:nvSpPr>
        <p:spPr>
          <a:xfrm>
            <a:off x="5640208" y="3854946"/>
            <a:ext cx="383309" cy="158003"/>
          </a:xfrm>
          <a:prstGeom prst="rect">
            <a:avLst/>
          </a:prstGeom>
        </p:spPr>
        <p:txBody>
          <a:bodyPr vert="horz" wrap="square" lIns="0" tIns="0" rIns="0" bIns="0" rtlCol="0">
            <a:spAutoFit/>
          </a:bodyPr>
          <a:lstStyle/>
          <a:p>
            <a:pPr marL="11397"/>
            <a:r>
              <a:rPr sz="1000" spc="-4" dirty="0">
                <a:latin typeface="Arial"/>
                <a:cs typeface="Arial"/>
              </a:rPr>
              <a:t>Result</a:t>
            </a:r>
            <a:endParaRPr sz="1000">
              <a:latin typeface="Arial"/>
              <a:cs typeface="Arial"/>
            </a:endParaRPr>
          </a:p>
        </p:txBody>
      </p:sp>
      <p:sp>
        <p:nvSpPr>
          <p:cNvPr id="96" name="object 96"/>
          <p:cNvSpPr txBox="1"/>
          <p:nvPr/>
        </p:nvSpPr>
        <p:spPr>
          <a:xfrm>
            <a:off x="5413628" y="3626627"/>
            <a:ext cx="587664" cy="158003"/>
          </a:xfrm>
          <a:prstGeom prst="rect">
            <a:avLst/>
          </a:prstGeom>
        </p:spPr>
        <p:txBody>
          <a:bodyPr vert="horz" wrap="square" lIns="0" tIns="0" rIns="0" bIns="0" rtlCol="0">
            <a:spAutoFit/>
          </a:bodyPr>
          <a:lstStyle/>
          <a:p>
            <a:pPr marL="11397"/>
            <a:r>
              <a:rPr sz="1500" b="1" spc="-6" baseline="35353" dirty="0">
                <a:latin typeface="Arial"/>
                <a:cs typeface="Arial"/>
              </a:rPr>
              <a:t>ALU</a:t>
            </a:r>
            <a:r>
              <a:rPr sz="1500" b="1" spc="-54" baseline="35353" dirty="0">
                <a:latin typeface="Arial"/>
                <a:cs typeface="Arial"/>
              </a:rPr>
              <a:t> </a:t>
            </a:r>
            <a:r>
              <a:rPr sz="1000" dirty="0">
                <a:latin typeface="Arial"/>
                <a:cs typeface="Arial"/>
              </a:rPr>
              <a:t>Zero</a:t>
            </a:r>
            <a:endParaRPr sz="1000">
              <a:latin typeface="Arial"/>
              <a:cs typeface="Arial"/>
            </a:endParaRPr>
          </a:p>
        </p:txBody>
      </p:sp>
      <p:sp>
        <p:nvSpPr>
          <p:cNvPr id="97" name="object 97"/>
          <p:cNvSpPr/>
          <p:nvPr/>
        </p:nvSpPr>
        <p:spPr>
          <a:xfrm>
            <a:off x="5713557" y="4191002"/>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98" name="object 98"/>
          <p:cNvSpPr txBox="1"/>
          <p:nvPr/>
        </p:nvSpPr>
        <p:spPr>
          <a:xfrm>
            <a:off x="5338583" y="4388627"/>
            <a:ext cx="771813"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ALUOp</a:t>
            </a:r>
            <a:r>
              <a:rPr sz="1000" spc="-94"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99" name="object 99"/>
          <p:cNvSpPr/>
          <p:nvPr/>
        </p:nvSpPr>
        <p:spPr>
          <a:xfrm>
            <a:off x="1980046" y="5562321"/>
            <a:ext cx="0" cy="228599"/>
          </a:xfrm>
          <a:custGeom>
            <a:avLst/>
            <a:gdLst/>
            <a:ahLst/>
            <a:cxnLst/>
            <a:rect l="l" t="t" r="r" b="b"/>
            <a:pathLst>
              <a:path h="259079">
                <a:moveTo>
                  <a:pt x="0" y="0"/>
                </a:moveTo>
                <a:lnTo>
                  <a:pt x="0" y="258770"/>
                </a:lnTo>
              </a:path>
            </a:pathLst>
          </a:custGeom>
          <a:ln w="12700">
            <a:solidFill>
              <a:srgbClr val="000000"/>
            </a:solidFill>
          </a:ln>
        </p:spPr>
        <p:txBody>
          <a:bodyPr wrap="square" lIns="0" tIns="0" rIns="0" bIns="0" rtlCol="0"/>
          <a:lstStyle/>
          <a:p>
            <a:endParaRPr/>
          </a:p>
        </p:txBody>
      </p:sp>
      <p:sp>
        <p:nvSpPr>
          <p:cNvPr id="100" name="object 100"/>
          <p:cNvSpPr/>
          <p:nvPr/>
        </p:nvSpPr>
        <p:spPr>
          <a:xfrm>
            <a:off x="1980047" y="5181320"/>
            <a:ext cx="1327727" cy="0"/>
          </a:xfrm>
          <a:custGeom>
            <a:avLst/>
            <a:gdLst/>
            <a:ahLst/>
            <a:cxnLst/>
            <a:rect l="l" t="t" r="r" b="b"/>
            <a:pathLst>
              <a:path w="1460500">
                <a:moveTo>
                  <a:pt x="0" y="0"/>
                </a:moveTo>
                <a:lnTo>
                  <a:pt x="1460500" y="0"/>
                </a:lnTo>
              </a:path>
            </a:pathLst>
          </a:custGeom>
          <a:ln w="12700">
            <a:solidFill>
              <a:srgbClr val="000000"/>
            </a:solidFill>
          </a:ln>
        </p:spPr>
        <p:txBody>
          <a:bodyPr wrap="square" lIns="0" tIns="0" rIns="0" bIns="0" rtlCol="0"/>
          <a:lstStyle/>
          <a:p>
            <a:endParaRPr/>
          </a:p>
        </p:txBody>
      </p:sp>
      <p:sp>
        <p:nvSpPr>
          <p:cNvPr id="101" name="object 101"/>
          <p:cNvSpPr/>
          <p:nvPr/>
        </p:nvSpPr>
        <p:spPr>
          <a:xfrm>
            <a:off x="3261591" y="5147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2" name="object 102"/>
          <p:cNvSpPr/>
          <p:nvPr/>
        </p:nvSpPr>
        <p:spPr>
          <a:xfrm>
            <a:off x="1980047" y="3429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3" name="object 103"/>
          <p:cNvSpPr/>
          <p:nvPr/>
        </p:nvSpPr>
        <p:spPr>
          <a:xfrm>
            <a:off x="2466397" y="3395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4" name="object 104"/>
          <p:cNvSpPr/>
          <p:nvPr/>
        </p:nvSpPr>
        <p:spPr>
          <a:xfrm>
            <a:off x="1980047" y="3810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5" name="object 105"/>
          <p:cNvSpPr/>
          <p:nvPr/>
        </p:nvSpPr>
        <p:spPr>
          <a:xfrm>
            <a:off x="2466397" y="3776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1948295" y="3777783"/>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07" name="object 107"/>
          <p:cNvSpPr/>
          <p:nvPr/>
        </p:nvSpPr>
        <p:spPr>
          <a:xfrm>
            <a:off x="1948301" y="3777787"/>
            <a:ext cx="63500" cy="64434"/>
          </a:xfrm>
          <a:custGeom>
            <a:avLst/>
            <a:gdLst/>
            <a:ahLst/>
            <a:cxnLst/>
            <a:rect l="l" t="t" r="r" b="b"/>
            <a:pathLst>
              <a:path w="69850" h="73025">
                <a:moveTo>
                  <a:pt x="0" y="20450"/>
                </a:moveTo>
                <a:lnTo>
                  <a:pt x="20450" y="0"/>
                </a:lnTo>
                <a:lnTo>
                  <a:pt x="49390" y="0"/>
                </a:lnTo>
                <a:lnTo>
                  <a:pt x="69850" y="20450"/>
                </a:lnTo>
                <a:lnTo>
                  <a:pt x="69850" y="52570"/>
                </a:lnTo>
                <a:lnTo>
                  <a:pt x="49390" y="73020"/>
                </a:lnTo>
                <a:lnTo>
                  <a:pt x="20450" y="73020"/>
                </a:lnTo>
                <a:lnTo>
                  <a:pt x="0" y="52570"/>
                </a:lnTo>
                <a:lnTo>
                  <a:pt x="0" y="20450"/>
                </a:lnTo>
                <a:close/>
              </a:path>
            </a:pathLst>
          </a:custGeom>
          <a:ln w="12700">
            <a:solidFill>
              <a:srgbClr val="000000"/>
            </a:solidFill>
          </a:ln>
        </p:spPr>
        <p:txBody>
          <a:bodyPr wrap="square" lIns="0" tIns="0" rIns="0" bIns="0" rtlCol="0"/>
          <a:lstStyle/>
          <a:p>
            <a:endParaRPr/>
          </a:p>
        </p:txBody>
      </p:sp>
      <p:sp>
        <p:nvSpPr>
          <p:cNvPr id="108" name="object 108"/>
          <p:cNvSpPr/>
          <p:nvPr/>
        </p:nvSpPr>
        <p:spPr>
          <a:xfrm>
            <a:off x="5209894" y="5258368"/>
            <a:ext cx="0" cy="151279"/>
          </a:xfrm>
          <a:custGeom>
            <a:avLst/>
            <a:gdLst/>
            <a:ahLst/>
            <a:cxnLst/>
            <a:rect l="l" t="t" r="r" b="b"/>
            <a:pathLst>
              <a:path h="171450">
                <a:moveTo>
                  <a:pt x="0" y="0"/>
                </a:moveTo>
                <a:lnTo>
                  <a:pt x="0" y="171450"/>
                </a:lnTo>
              </a:path>
            </a:pathLst>
          </a:custGeom>
          <a:ln w="12700">
            <a:solidFill>
              <a:srgbClr val="4452FF"/>
            </a:solidFill>
          </a:ln>
        </p:spPr>
        <p:txBody>
          <a:bodyPr wrap="square" lIns="0" tIns="0" rIns="0" bIns="0" rtlCol="0"/>
          <a:lstStyle/>
          <a:p>
            <a:endParaRPr/>
          </a:p>
        </p:txBody>
      </p:sp>
      <p:sp>
        <p:nvSpPr>
          <p:cNvPr id="109" name="object 109"/>
          <p:cNvSpPr txBox="1"/>
          <p:nvPr/>
        </p:nvSpPr>
        <p:spPr>
          <a:xfrm>
            <a:off x="4957583" y="5073586"/>
            <a:ext cx="637309" cy="158003"/>
          </a:xfrm>
          <a:prstGeom prst="rect">
            <a:avLst/>
          </a:prstGeom>
        </p:spPr>
        <p:txBody>
          <a:bodyPr vert="horz" wrap="square" lIns="0" tIns="0" rIns="0" bIns="0" rtlCol="0">
            <a:spAutoFit/>
          </a:bodyPr>
          <a:lstStyle/>
          <a:p>
            <a:pPr marL="11397"/>
            <a:r>
              <a:rPr sz="1000" spc="-4" dirty="0">
                <a:solidFill>
                  <a:srgbClr val="4452FF"/>
                </a:solidFill>
                <a:latin typeface="Arial"/>
                <a:cs typeface="Arial"/>
              </a:rPr>
              <a:t>RegDst</a:t>
            </a:r>
            <a:r>
              <a:rPr sz="1000" spc="-85"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110" name="object 110"/>
          <p:cNvSpPr txBox="1"/>
          <p:nvPr/>
        </p:nvSpPr>
        <p:spPr>
          <a:xfrm>
            <a:off x="3204117" y="4388627"/>
            <a:ext cx="601518"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111" name="object 111"/>
          <p:cNvSpPr/>
          <p:nvPr/>
        </p:nvSpPr>
        <p:spPr>
          <a:xfrm>
            <a:off x="2512583" y="3276319"/>
            <a:ext cx="1356591" cy="1524000"/>
          </a:xfrm>
          <a:custGeom>
            <a:avLst/>
            <a:gdLst/>
            <a:ahLst/>
            <a:cxnLst/>
            <a:rect l="l" t="t" r="r" b="b"/>
            <a:pathLst>
              <a:path w="1492250" h="1727200">
                <a:moveTo>
                  <a:pt x="0" y="0"/>
                </a:moveTo>
                <a:lnTo>
                  <a:pt x="1492250" y="0"/>
                </a:lnTo>
                <a:lnTo>
                  <a:pt x="1492250" y="1727200"/>
                </a:lnTo>
                <a:lnTo>
                  <a:pt x="0" y="1727200"/>
                </a:lnTo>
                <a:lnTo>
                  <a:pt x="0" y="0"/>
                </a:lnTo>
                <a:close/>
              </a:path>
            </a:pathLst>
          </a:custGeom>
          <a:ln w="12700">
            <a:solidFill>
              <a:srgbClr val="000000"/>
            </a:solidFill>
          </a:ln>
        </p:spPr>
        <p:txBody>
          <a:bodyPr wrap="square" lIns="0" tIns="0" rIns="0" bIns="0" rtlCol="0"/>
          <a:lstStyle/>
          <a:p>
            <a:endParaRPr/>
          </a:p>
        </p:txBody>
      </p:sp>
      <p:sp>
        <p:nvSpPr>
          <p:cNvPr id="112" name="object 112"/>
          <p:cNvSpPr/>
          <p:nvPr/>
        </p:nvSpPr>
        <p:spPr>
          <a:xfrm>
            <a:off x="3199538" y="3123637"/>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113" name="object 113"/>
          <p:cNvSpPr txBox="1"/>
          <p:nvPr/>
        </p:nvSpPr>
        <p:spPr>
          <a:xfrm>
            <a:off x="2901049" y="2940266"/>
            <a:ext cx="741218" cy="158003"/>
          </a:xfrm>
          <a:prstGeom prst="rect">
            <a:avLst/>
          </a:prstGeom>
        </p:spPr>
        <p:txBody>
          <a:bodyPr vert="horz" wrap="square" lIns="0" tIns="0" rIns="0" bIns="0" rtlCol="0">
            <a:spAutoFit/>
          </a:bodyPr>
          <a:lstStyle/>
          <a:p>
            <a:pPr marL="11397"/>
            <a:r>
              <a:rPr sz="1000" spc="-4" dirty="0">
                <a:solidFill>
                  <a:srgbClr val="3CA642"/>
                </a:solidFill>
                <a:latin typeface="Arial"/>
                <a:cs typeface="Arial"/>
              </a:rPr>
              <a:t>RegWrite</a:t>
            </a:r>
            <a:r>
              <a:rPr sz="1000" spc="-85" dirty="0">
                <a:solidFill>
                  <a:srgbClr val="3CA642"/>
                </a:solidFill>
                <a:latin typeface="Arial"/>
                <a:cs typeface="Arial"/>
              </a:rPr>
              <a:t> </a:t>
            </a:r>
            <a:r>
              <a:rPr sz="1000" dirty="0">
                <a:solidFill>
                  <a:srgbClr val="3CA642"/>
                </a:solidFill>
                <a:latin typeface="Arial"/>
                <a:cs typeface="Arial"/>
              </a:rPr>
              <a:t>(?)</a:t>
            </a:r>
            <a:endParaRPr sz="1000">
              <a:latin typeface="Arial"/>
              <a:cs typeface="Arial"/>
            </a:endParaRPr>
          </a:p>
        </p:txBody>
      </p:sp>
      <p:sp>
        <p:nvSpPr>
          <p:cNvPr id="114" name="object 114"/>
          <p:cNvSpPr/>
          <p:nvPr/>
        </p:nvSpPr>
        <p:spPr>
          <a:xfrm>
            <a:off x="5028049" y="4115366"/>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15" name="object 115"/>
          <p:cNvSpPr/>
          <p:nvPr/>
        </p:nvSpPr>
        <p:spPr>
          <a:xfrm>
            <a:off x="5221432" y="407754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6" name="object 116"/>
          <p:cNvSpPr/>
          <p:nvPr/>
        </p:nvSpPr>
        <p:spPr>
          <a:xfrm>
            <a:off x="8498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7" name="object 117"/>
          <p:cNvSpPr/>
          <p:nvPr/>
        </p:nvSpPr>
        <p:spPr>
          <a:xfrm>
            <a:off x="2284555" y="4572003"/>
            <a:ext cx="0" cy="1676960"/>
          </a:xfrm>
          <a:custGeom>
            <a:avLst/>
            <a:gdLst/>
            <a:ahLst/>
            <a:cxnLst/>
            <a:rect l="l" t="t" r="r" b="b"/>
            <a:pathLst>
              <a:path h="1900554">
                <a:moveTo>
                  <a:pt x="0" y="1900241"/>
                </a:moveTo>
                <a:lnTo>
                  <a:pt x="0" y="0"/>
                </a:lnTo>
              </a:path>
            </a:pathLst>
          </a:custGeom>
          <a:ln w="28575">
            <a:solidFill>
              <a:srgbClr val="000000"/>
            </a:solidFill>
          </a:ln>
        </p:spPr>
        <p:txBody>
          <a:bodyPr wrap="square" lIns="0" tIns="0" rIns="0" bIns="0" rtlCol="0"/>
          <a:lstStyle/>
          <a:p>
            <a:endParaRPr/>
          </a:p>
        </p:txBody>
      </p:sp>
      <p:sp>
        <p:nvSpPr>
          <p:cNvPr id="118" name="object 118"/>
          <p:cNvSpPr/>
          <p:nvPr/>
        </p:nvSpPr>
        <p:spPr>
          <a:xfrm>
            <a:off x="2284556" y="4572003"/>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19" name="object 119"/>
          <p:cNvSpPr/>
          <p:nvPr/>
        </p:nvSpPr>
        <p:spPr>
          <a:xfrm>
            <a:off x="2477943" y="4534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0" name="object 120"/>
          <p:cNvSpPr/>
          <p:nvPr/>
        </p:nvSpPr>
        <p:spPr>
          <a:xfrm>
            <a:off x="3885048" y="3429002"/>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1" name="object 121"/>
          <p:cNvSpPr/>
          <p:nvPr/>
        </p:nvSpPr>
        <p:spPr>
          <a:xfrm>
            <a:off x="4078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2" name="object 122"/>
          <p:cNvSpPr/>
          <p:nvPr/>
        </p:nvSpPr>
        <p:spPr>
          <a:xfrm>
            <a:off x="3885048" y="3885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3" name="object 123"/>
          <p:cNvSpPr/>
          <p:nvPr/>
        </p:nvSpPr>
        <p:spPr>
          <a:xfrm>
            <a:off x="4078432"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4" name="object 124"/>
          <p:cNvSpPr/>
          <p:nvPr/>
        </p:nvSpPr>
        <p:spPr>
          <a:xfrm>
            <a:off x="3765266" y="5181320"/>
            <a:ext cx="348095" cy="0"/>
          </a:xfrm>
          <a:custGeom>
            <a:avLst/>
            <a:gdLst/>
            <a:ahLst/>
            <a:cxnLst/>
            <a:rect l="l" t="t" r="r" b="b"/>
            <a:pathLst>
              <a:path w="382904">
                <a:moveTo>
                  <a:pt x="0" y="0"/>
                </a:moveTo>
                <a:lnTo>
                  <a:pt x="382590" y="0"/>
                </a:lnTo>
              </a:path>
            </a:pathLst>
          </a:custGeom>
          <a:ln w="28575">
            <a:solidFill>
              <a:srgbClr val="000000"/>
            </a:solidFill>
          </a:ln>
        </p:spPr>
        <p:txBody>
          <a:bodyPr wrap="square" lIns="0" tIns="0" rIns="0" bIns="0" rtlCol="0"/>
          <a:lstStyle/>
          <a:p>
            <a:endParaRPr/>
          </a:p>
        </p:txBody>
      </p:sp>
      <p:sp>
        <p:nvSpPr>
          <p:cNvPr id="125" name="object 125"/>
          <p:cNvSpPr/>
          <p:nvPr/>
        </p:nvSpPr>
        <p:spPr>
          <a:xfrm>
            <a:off x="4078432" y="5143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6" name="object 126"/>
          <p:cNvSpPr/>
          <p:nvPr/>
        </p:nvSpPr>
        <p:spPr>
          <a:xfrm>
            <a:off x="5365757" y="2361636"/>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127" name="object 127"/>
          <p:cNvSpPr/>
          <p:nvPr/>
        </p:nvSpPr>
        <p:spPr>
          <a:xfrm>
            <a:off x="5365757" y="2818845"/>
            <a:ext cx="0" cy="304800"/>
          </a:xfrm>
          <a:custGeom>
            <a:avLst/>
            <a:gdLst/>
            <a:ahLst/>
            <a:cxnLst/>
            <a:rect l="l" t="t" r="r" b="b"/>
            <a:pathLst>
              <a:path h="345439">
                <a:moveTo>
                  <a:pt x="0" y="0"/>
                </a:moveTo>
                <a:lnTo>
                  <a:pt x="0" y="345430"/>
                </a:lnTo>
              </a:path>
            </a:pathLst>
          </a:custGeom>
          <a:ln w="12700">
            <a:solidFill>
              <a:srgbClr val="000000"/>
            </a:solidFill>
          </a:ln>
        </p:spPr>
        <p:txBody>
          <a:bodyPr wrap="square" lIns="0" tIns="0" rIns="0" bIns="0" rtlCol="0"/>
          <a:lstStyle/>
          <a:p>
            <a:endParaRPr/>
          </a:p>
        </p:txBody>
      </p:sp>
      <p:sp>
        <p:nvSpPr>
          <p:cNvPr id="128" name="object 128"/>
          <p:cNvSpPr/>
          <p:nvPr/>
        </p:nvSpPr>
        <p:spPr>
          <a:xfrm>
            <a:off x="5365758" y="2666436"/>
            <a:ext cx="152977" cy="76200"/>
          </a:xfrm>
          <a:custGeom>
            <a:avLst/>
            <a:gdLst/>
            <a:ahLst/>
            <a:cxnLst/>
            <a:rect l="l" t="t" r="r" b="b"/>
            <a:pathLst>
              <a:path w="168275" h="86360">
                <a:moveTo>
                  <a:pt x="0" y="0"/>
                </a:moveTo>
                <a:lnTo>
                  <a:pt x="167730" y="86360"/>
                </a:lnTo>
              </a:path>
            </a:pathLst>
          </a:custGeom>
          <a:ln w="12700">
            <a:solidFill>
              <a:srgbClr val="000000"/>
            </a:solidFill>
          </a:ln>
        </p:spPr>
        <p:txBody>
          <a:bodyPr wrap="square" lIns="0" tIns="0" rIns="0" bIns="0" rtlCol="0"/>
          <a:lstStyle/>
          <a:p>
            <a:endParaRPr/>
          </a:p>
        </p:txBody>
      </p:sp>
      <p:sp>
        <p:nvSpPr>
          <p:cNvPr id="129" name="object 129"/>
          <p:cNvSpPr/>
          <p:nvPr/>
        </p:nvSpPr>
        <p:spPr>
          <a:xfrm>
            <a:off x="5365758" y="2742636"/>
            <a:ext cx="152977" cy="76200"/>
          </a:xfrm>
          <a:custGeom>
            <a:avLst/>
            <a:gdLst/>
            <a:ahLst/>
            <a:cxnLst/>
            <a:rect l="l" t="t" r="r" b="b"/>
            <a:pathLst>
              <a:path w="168275" h="86360">
                <a:moveTo>
                  <a:pt x="0" y="86370"/>
                </a:moveTo>
                <a:lnTo>
                  <a:pt x="167730" y="0"/>
                </a:lnTo>
              </a:path>
            </a:pathLst>
          </a:custGeom>
          <a:ln w="12700">
            <a:solidFill>
              <a:srgbClr val="000000"/>
            </a:solidFill>
          </a:ln>
        </p:spPr>
        <p:txBody>
          <a:bodyPr wrap="square" lIns="0" tIns="0" rIns="0" bIns="0" rtlCol="0"/>
          <a:lstStyle/>
          <a:p>
            <a:endParaRPr/>
          </a:p>
        </p:txBody>
      </p:sp>
      <p:sp>
        <p:nvSpPr>
          <p:cNvPr id="130" name="object 130"/>
          <p:cNvSpPr/>
          <p:nvPr/>
        </p:nvSpPr>
        <p:spPr>
          <a:xfrm>
            <a:off x="5365758" y="2361637"/>
            <a:ext cx="457777" cy="228599"/>
          </a:xfrm>
          <a:custGeom>
            <a:avLst/>
            <a:gdLst/>
            <a:ahLst/>
            <a:cxnLst/>
            <a:rect l="l" t="t" r="r" b="b"/>
            <a:pathLst>
              <a:path w="503554" h="259080">
                <a:moveTo>
                  <a:pt x="0" y="0"/>
                </a:moveTo>
                <a:lnTo>
                  <a:pt x="503200" y="259080"/>
                </a:lnTo>
              </a:path>
            </a:pathLst>
          </a:custGeom>
          <a:ln w="12700">
            <a:solidFill>
              <a:srgbClr val="000000"/>
            </a:solidFill>
          </a:ln>
        </p:spPr>
        <p:txBody>
          <a:bodyPr wrap="square" lIns="0" tIns="0" rIns="0" bIns="0" rtlCol="0"/>
          <a:lstStyle/>
          <a:p>
            <a:endParaRPr/>
          </a:p>
        </p:txBody>
      </p:sp>
      <p:sp>
        <p:nvSpPr>
          <p:cNvPr id="131" name="object 131"/>
          <p:cNvSpPr/>
          <p:nvPr/>
        </p:nvSpPr>
        <p:spPr>
          <a:xfrm>
            <a:off x="5823212" y="2590236"/>
            <a:ext cx="0" cy="304800"/>
          </a:xfrm>
          <a:custGeom>
            <a:avLst/>
            <a:gdLst/>
            <a:ahLst/>
            <a:cxnLst/>
            <a:rect l="l" t="t" r="r" b="b"/>
            <a:pathLst>
              <a:path h="345439">
                <a:moveTo>
                  <a:pt x="0" y="0"/>
                </a:moveTo>
                <a:lnTo>
                  <a:pt x="0" y="345450"/>
                </a:lnTo>
              </a:path>
            </a:pathLst>
          </a:custGeom>
          <a:ln w="12700">
            <a:solidFill>
              <a:srgbClr val="000000"/>
            </a:solidFill>
          </a:ln>
        </p:spPr>
        <p:txBody>
          <a:bodyPr wrap="square" lIns="0" tIns="0" rIns="0" bIns="0" rtlCol="0"/>
          <a:lstStyle/>
          <a:p>
            <a:endParaRPr/>
          </a:p>
        </p:txBody>
      </p:sp>
      <p:sp>
        <p:nvSpPr>
          <p:cNvPr id="132" name="object 132"/>
          <p:cNvSpPr/>
          <p:nvPr/>
        </p:nvSpPr>
        <p:spPr>
          <a:xfrm>
            <a:off x="5365758" y="2895046"/>
            <a:ext cx="457777" cy="228599"/>
          </a:xfrm>
          <a:custGeom>
            <a:avLst/>
            <a:gdLst/>
            <a:ahLst/>
            <a:cxnLst/>
            <a:rect l="l" t="t" r="r" b="b"/>
            <a:pathLst>
              <a:path w="503554" h="259079">
                <a:moveTo>
                  <a:pt x="0" y="259070"/>
                </a:moveTo>
                <a:lnTo>
                  <a:pt x="503200" y="0"/>
                </a:lnTo>
              </a:path>
            </a:pathLst>
          </a:custGeom>
          <a:ln w="12700">
            <a:solidFill>
              <a:srgbClr val="000000"/>
            </a:solidFill>
          </a:ln>
        </p:spPr>
        <p:txBody>
          <a:bodyPr wrap="square" lIns="0" tIns="0" rIns="0" bIns="0" rtlCol="0"/>
          <a:lstStyle/>
          <a:p>
            <a:endParaRPr/>
          </a:p>
        </p:txBody>
      </p:sp>
      <p:sp>
        <p:nvSpPr>
          <p:cNvPr id="133" name="object 133"/>
          <p:cNvSpPr txBox="1"/>
          <p:nvPr/>
        </p:nvSpPr>
        <p:spPr>
          <a:xfrm>
            <a:off x="5531565" y="2657407"/>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34" name="object 134"/>
          <p:cNvSpPr/>
          <p:nvPr/>
        </p:nvSpPr>
        <p:spPr>
          <a:xfrm>
            <a:off x="4266047" y="5181320"/>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35" name="object 135"/>
          <p:cNvSpPr/>
          <p:nvPr/>
        </p:nvSpPr>
        <p:spPr>
          <a:xfrm>
            <a:off x="4570556" y="3276319"/>
            <a:ext cx="0" cy="1905000"/>
          </a:xfrm>
          <a:custGeom>
            <a:avLst/>
            <a:gdLst/>
            <a:ahLst/>
            <a:cxnLst/>
            <a:rect l="l" t="t" r="r" b="b"/>
            <a:pathLst>
              <a:path h="2159000">
                <a:moveTo>
                  <a:pt x="0" y="0"/>
                </a:moveTo>
                <a:lnTo>
                  <a:pt x="0" y="2159001"/>
                </a:lnTo>
              </a:path>
            </a:pathLst>
          </a:custGeom>
          <a:ln w="28575">
            <a:solidFill>
              <a:srgbClr val="000000"/>
            </a:solidFill>
          </a:ln>
        </p:spPr>
        <p:txBody>
          <a:bodyPr wrap="square" lIns="0" tIns="0" rIns="0" bIns="0" rtlCol="0"/>
          <a:lstStyle/>
          <a:p>
            <a:endParaRPr/>
          </a:p>
        </p:txBody>
      </p:sp>
      <p:sp>
        <p:nvSpPr>
          <p:cNvPr id="136" name="object 136"/>
          <p:cNvSpPr/>
          <p:nvPr/>
        </p:nvSpPr>
        <p:spPr>
          <a:xfrm>
            <a:off x="4570557" y="4266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37" name="object 137"/>
          <p:cNvSpPr/>
          <p:nvPr/>
        </p:nvSpPr>
        <p:spPr>
          <a:xfrm>
            <a:off x="4763943" y="4228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8" name="object 138"/>
          <p:cNvSpPr/>
          <p:nvPr/>
        </p:nvSpPr>
        <p:spPr>
          <a:xfrm>
            <a:off x="8304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39" name="object 139"/>
          <p:cNvSpPr/>
          <p:nvPr/>
        </p:nvSpPr>
        <p:spPr>
          <a:xfrm>
            <a:off x="8498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40" name="object 140"/>
          <p:cNvSpPr/>
          <p:nvPr/>
        </p:nvSpPr>
        <p:spPr>
          <a:xfrm>
            <a:off x="1980047" y="5562320"/>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1" name="object 141"/>
          <p:cNvSpPr/>
          <p:nvPr/>
        </p:nvSpPr>
        <p:spPr>
          <a:xfrm>
            <a:off x="4066886" y="5528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2" name="object 142"/>
          <p:cNvSpPr/>
          <p:nvPr/>
        </p:nvSpPr>
        <p:spPr>
          <a:xfrm>
            <a:off x="1980047" y="5790647"/>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3" name="object 143"/>
          <p:cNvSpPr/>
          <p:nvPr/>
        </p:nvSpPr>
        <p:spPr>
          <a:xfrm>
            <a:off x="4066886" y="5757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4" name="object 144"/>
          <p:cNvSpPr/>
          <p:nvPr/>
        </p:nvSpPr>
        <p:spPr>
          <a:xfrm>
            <a:off x="1958397" y="5146302"/>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45" name="object 145"/>
          <p:cNvSpPr/>
          <p:nvPr/>
        </p:nvSpPr>
        <p:spPr>
          <a:xfrm>
            <a:off x="1958401" y="5146300"/>
            <a:ext cx="63500" cy="64434"/>
          </a:xfrm>
          <a:custGeom>
            <a:avLst/>
            <a:gdLst/>
            <a:ahLst/>
            <a:cxnLst/>
            <a:rect l="l" t="t" r="r" b="b"/>
            <a:pathLst>
              <a:path w="69850" h="73025">
                <a:moveTo>
                  <a:pt x="0" y="20460"/>
                </a:moveTo>
                <a:lnTo>
                  <a:pt x="20450" y="0"/>
                </a:lnTo>
                <a:lnTo>
                  <a:pt x="49390" y="0"/>
                </a:lnTo>
                <a:lnTo>
                  <a:pt x="69850" y="20460"/>
                </a:lnTo>
                <a:lnTo>
                  <a:pt x="69850" y="52570"/>
                </a:lnTo>
                <a:lnTo>
                  <a:pt x="49390" y="73030"/>
                </a:lnTo>
                <a:lnTo>
                  <a:pt x="20450" y="73030"/>
                </a:lnTo>
                <a:lnTo>
                  <a:pt x="0" y="52570"/>
                </a:lnTo>
                <a:lnTo>
                  <a:pt x="0" y="20460"/>
                </a:lnTo>
                <a:close/>
              </a:path>
            </a:pathLst>
          </a:custGeom>
          <a:ln w="12700">
            <a:solidFill>
              <a:srgbClr val="000000"/>
            </a:solidFill>
          </a:ln>
        </p:spPr>
        <p:txBody>
          <a:bodyPr wrap="square" lIns="0" tIns="0" rIns="0" bIns="0" rtlCol="0"/>
          <a:lstStyle/>
          <a:p>
            <a:endParaRPr/>
          </a:p>
        </p:txBody>
      </p:sp>
      <p:sp>
        <p:nvSpPr>
          <p:cNvPr id="146" name="object 146"/>
          <p:cNvSpPr/>
          <p:nvPr/>
        </p:nvSpPr>
        <p:spPr>
          <a:xfrm>
            <a:off x="1958397" y="5537107"/>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147" name="object 147"/>
          <p:cNvSpPr/>
          <p:nvPr/>
        </p:nvSpPr>
        <p:spPr>
          <a:xfrm>
            <a:off x="1958401" y="5537112"/>
            <a:ext cx="63500" cy="63313"/>
          </a:xfrm>
          <a:custGeom>
            <a:avLst/>
            <a:gdLst/>
            <a:ahLst/>
            <a:cxnLst/>
            <a:rect l="l" t="t" r="r" b="b"/>
            <a:pathLst>
              <a:path w="69850" h="71754">
                <a:moveTo>
                  <a:pt x="0" y="20450"/>
                </a:moveTo>
                <a:lnTo>
                  <a:pt x="20450" y="0"/>
                </a:lnTo>
                <a:lnTo>
                  <a:pt x="49390" y="0"/>
                </a:lnTo>
                <a:lnTo>
                  <a:pt x="69850" y="20450"/>
                </a:lnTo>
                <a:lnTo>
                  <a:pt x="69850" y="50980"/>
                </a:lnTo>
                <a:lnTo>
                  <a:pt x="49390" y="71440"/>
                </a:lnTo>
                <a:lnTo>
                  <a:pt x="20450" y="71440"/>
                </a:lnTo>
                <a:lnTo>
                  <a:pt x="0" y="50980"/>
                </a:lnTo>
                <a:lnTo>
                  <a:pt x="0" y="20450"/>
                </a:lnTo>
                <a:close/>
              </a:path>
            </a:pathLst>
          </a:custGeom>
          <a:ln w="12700">
            <a:solidFill>
              <a:srgbClr val="000000"/>
            </a:solidFill>
          </a:ln>
        </p:spPr>
        <p:txBody>
          <a:bodyPr wrap="square" lIns="0" tIns="0" rIns="0" bIns="0" rtlCol="0"/>
          <a:lstStyle/>
          <a:p>
            <a:endParaRPr/>
          </a:p>
        </p:txBody>
      </p:sp>
      <p:sp>
        <p:nvSpPr>
          <p:cNvPr id="148" name="object 148"/>
          <p:cNvSpPr/>
          <p:nvPr/>
        </p:nvSpPr>
        <p:spPr>
          <a:xfrm>
            <a:off x="226580" y="3581684"/>
            <a:ext cx="1252682" cy="1143000"/>
          </a:xfrm>
          <a:custGeom>
            <a:avLst/>
            <a:gdLst/>
            <a:ahLst/>
            <a:cxnLst/>
            <a:rect l="l" t="t" r="r" b="b"/>
            <a:pathLst>
              <a:path w="1377950" h="1295400">
                <a:moveTo>
                  <a:pt x="0" y="0"/>
                </a:moveTo>
                <a:lnTo>
                  <a:pt x="1377950" y="0"/>
                </a:lnTo>
                <a:lnTo>
                  <a:pt x="137795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149" name="object 149"/>
          <p:cNvSpPr/>
          <p:nvPr/>
        </p:nvSpPr>
        <p:spPr>
          <a:xfrm>
            <a:off x="456047" y="3276319"/>
            <a:ext cx="228023" cy="0"/>
          </a:xfrm>
          <a:custGeom>
            <a:avLst/>
            <a:gdLst/>
            <a:ahLst/>
            <a:cxnLst/>
            <a:rect l="l" t="t" r="r" b="b"/>
            <a:pathLst>
              <a:path w="250825">
                <a:moveTo>
                  <a:pt x="0" y="0"/>
                </a:moveTo>
                <a:lnTo>
                  <a:pt x="250825" y="0"/>
                </a:lnTo>
              </a:path>
            </a:pathLst>
          </a:custGeom>
          <a:ln w="28575">
            <a:solidFill>
              <a:srgbClr val="000000"/>
            </a:solidFill>
          </a:ln>
        </p:spPr>
        <p:txBody>
          <a:bodyPr wrap="square" lIns="0" tIns="0" rIns="0" bIns="0" rtlCol="0"/>
          <a:lstStyle/>
          <a:p>
            <a:endParaRPr/>
          </a:p>
        </p:txBody>
      </p:sp>
      <p:sp>
        <p:nvSpPr>
          <p:cNvPr id="150" name="object 150"/>
          <p:cNvSpPr/>
          <p:nvPr/>
        </p:nvSpPr>
        <p:spPr>
          <a:xfrm>
            <a:off x="4541693" y="4224618"/>
            <a:ext cx="76777" cy="75640"/>
          </a:xfrm>
          <a:custGeom>
            <a:avLst/>
            <a:gdLst/>
            <a:ahLst/>
            <a:cxnLst/>
            <a:rect l="l" t="t" r="r" b="b"/>
            <a:pathLst>
              <a:path w="84454"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151" name="object 151"/>
          <p:cNvSpPr/>
          <p:nvPr/>
        </p:nvSpPr>
        <p:spPr>
          <a:xfrm>
            <a:off x="4541693" y="4224620"/>
            <a:ext cx="76777" cy="75640"/>
          </a:xfrm>
          <a:custGeom>
            <a:avLst/>
            <a:gdLst/>
            <a:ahLst/>
            <a:cxnLst/>
            <a:rect l="l" t="t" r="r" b="b"/>
            <a:pathLst>
              <a:path w="84454" h="85725">
                <a:moveTo>
                  <a:pt x="0" y="24640"/>
                </a:moveTo>
                <a:lnTo>
                  <a:pt x="24640" y="0"/>
                </a:lnTo>
                <a:lnTo>
                  <a:pt x="59500" y="0"/>
                </a:lnTo>
                <a:lnTo>
                  <a:pt x="84140" y="24640"/>
                </a:lnTo>
                <a:lnTo>
                  <a:pt x="84140" y="61080"/>
                </a:lnTo>
                <a:lnTo>
                  <a:pt x="5950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152" name="object 152"/>
          <p:cNvSpPr/>
          <p:nvPr/>
        </p:nvSpPr>
        <p:spPr>
          <a:xfrm>
            <a:off x="4266048" y="2514319"/>
            <a:ext cx="1099705" cy="0"/>
          </a:xfrm>
          <a:custGeom>
            <a:avLst/>
            <a:gdLst/>
            <a:ahLst/>
            <a:cxnLst/>
            <a:rect l="l" t="t" r="r" b="b"/>
            <a:pathLst>
              <a:path w="1209675">
                <a:moveTo>
                  <a:pt x="0" y="0"/>
                </a:moveTo>
                <a:lnTo>
                  <a:pt x="1209680" y="0"/>
                </a:lnTo>
              </a:path>
            </a:pathLst>
          </a:custGeom>
          <a:ln w="28575">
            <a:solidFill>
              <a:srgbClr val="000000"/>
            </a:solidFill>
          </a:ln>
        </p:spPr>
        <p:txBody>
          <a:bodyPr wrap="square" lIns="0" tIns="0" rIns="0" bIns="0" rtlCol="0"/>
          <a:lstStyle/>
          <a:p>
            <a:endParaRPr/>
          </a:p>
        </p:txBody>
      </p:sp>
      <p:sp>
        <p:nvSpPr>
          <p:cNvPr id="153" name="object 153"/>
          <p:cNvSpPr/>
          <p:nvPr/>
        </p:nvSpPr>
        <p:spPr>
          <a:xfrm>
            <a:off x="5331113"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4" name="object 154"/>
          <p:cNvSpPr/>
          <p:nvPr/>
        </p:nvSpPr>
        <p:spPr>
          <a:xfrm>
            <a:off x="6018076" y="3734358"/>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55" name="object 155"/>
          <p:cNvSpPr/>
          <p:nvPr/>
        </p:nvSpPr>
        <p:spPr>
          <a:xfrm>
            <a:off x="6201352" y="3700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56" name="object 156"/>
          <p:cNvSpPr/>
          <p:nvPr/>
        </p:nvSpPr>
        <p:spPr>
          <a:xfrm>
            <a:off x="1827074" y="2514319"/>
            <a:ext cx="2286000" cy="0"/>
          </a:xfrm>
          <a:custGeom>
            <a:avLst/>
            <a:gdLst/>
            <a:ahLst/>
            <a:cxnLst/>
            <a:rect l="l" t="t" r="r" b="b"/>
            <a:pathLst>
              <a:path w="2514600">
                <a:moveTo>
                  <a:pt x="0" y="0"/>
                </a:moveTo>
                <a:lnTo>
                  <a:pt x="2514601" y="0"/>
                </a:lnTo>
              </a:path>
            </a:pathLst>
          </a:custGeom>
          <a:ln w="28575">
            <a:solidFill>
              <a:srgbClr val="000000"/>
            </a:solidFill>
          </a:ln>
        </p:spPr>
        <p:txBody>
          <a:bodyPr wrap="square" lIns="0" tIns="0" rIns="0" bIns="0" rtlCol="0"/>
          <a:lstStyle/>
          <a:p>
            <a:endParaRPr/>
          </a:p>
        </p:txBody>
      </p:sp>
      <p:sp>
        <p:nvSpPr>
          <p:cNvPr id="157" name="object 157"/>
          <p:cNvSpPr/>
          <p:nvPr/>
        </p:nvSpPr>
        <p:spPr>
          <a:xfrm>
            <a:off x="4078432"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8" name="object 158"/>
          <p:cNvSpPr/>
          <p:nvPr/>
        </p:nvSpPr>
        <p:spPr>
          <a:xfrm>
            <a:off x="4417583" y="4800320"/>
            <a:ext cx="1829955" cy="0"/>
          </a:xfrm>
          <a:custGeom>
            <a:avLst/>
            <a:gdLst/>
            <a:ahLst/>
            <a:cxnLst/>
            <a:rect l="l" t="t" r="r" b="b"/>
            <a:pathLst>
              <a:path w="2012950">
                <a:moveTo>
                  <a:pt x="0" y="0"/>
                </a:moveTo>
                <a:lnTo>
                  <a:pt x="2012951" y="0"/>
                </a:lnTo>
              </a:path>
            </a:pathLst>
          </a:custGeom>
          <a:ln w="28575">
            <a:solidFill>
              <a:srgbClr val="000000"/>
            </a:solidFill>
          </a:ln>
        </p:spPr>
        <p:txBody>
          <a:bodyPr wrap="square" lIns="0" tIns="0" rIns="0" bIns="0" rtlCol="0"/>
          <a:lstStyle/>
          <a:p>
            <a:endParaRPr/>
          </a:p>
        </p:txBody>
      </p:sp>
      <p:sp>
        <p:nvSpPr>
          <p:cNvPr id="159" name="object 159"/>
          <p:cNvSpPr/>
          <p:nvPr/>
        </p:nvSpPr>
        <p:spPr>
          <a:xfrm>
            <a:off x="6212897"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0" name="object 160"/>
          <p:cNvSpPr/>
          <p:nvPr/>
        </p:nvSpPr>
        <p:spPr>
          <a:xfrm>
            <a:off x="1446073" y="1524000"/>
            <a:ext cx="1732" cy="990600"/>
          </a:xfrm>
          <a:custGeom>
            <a:avLst/>
            <a:gdLst/>
            <a:ahLst/>
            <a:cxnLst/>
            <a:rect l="l" t="t" r="r" b="b"/>
            <a:pathLst>
              <a:path w="1905" h="1122680">
                <a:moveTo>
                  <a:pt x="0" y="1122360"/>
                </a:moveTo>
                <a:lnTo>
                  <a:pt x="1580" y="0"/>
                </a:lnTo>
              </a:path>
            </a:pathLst>
          </a:custGeom>
          <a:ln w="28575">
            <a:solidFill>
              <a:srgbClr val="000000"/>
            </a:solidFill>
          </a:ln>
        </p:spPr>
        <p:txBody>
          <a:bodyPr wrap="square" lIns="0" tIns="0" rIns="0" bIns="0" rtlCol="0"/>
          <a:lstStyle/>
          <a:p>
            <a:endParaRPr/>
          </a:p>
        </p:txBody>
      </p:sp>
      <p:sp>
        <p:nvSpPr>
          <p:cNvPr id="161" name="object 161"/>
          <p:cNvSpPr/>
          <p:nvPr/>
        </p:nvSpPr>
        <p:spPr>
          <a:xfrm>
            <a:off x="717262" y="2286001"/>
            <a:ext cx="152977" cy="0"/>
          </a:xfrm>
          <a:custGeom>
            <a:avLst/>
            <a:gdLst/>
            <a:ahLst/>
            <a:cxnLst/>
            <a:rect l="l" t="t" r="r" b="b"/>
            <a:pathLst>
              <a:path w="168275">
                <a:moveTo>
                  <a:pt x="0" y="0"/>
                </a:moveTo>
                <a:lnTo>
                  <a:pt x="168275" y="0"/>
                </a:lnTo>
              </a:path>
            </a:pathLst>
          </a:custGeom>
          <a:ln w="28575">
            <a:solidFill>
              <a:srgbClr val="000000"/>
            </a:solidFill>
          </a:ln>
        </p:spPr>
        <p:txBody>
          <a:bodyPr wrap="square" lIns="0" tIns="0" rIns="0" bIns="0" rtlCol="0"/>
          <a:lstStyle/>
          <a:p>
            <a:endParaRPr/>
          </a:p>
        </p:txBody>
      </p:sp>
      <p:sp>
        <p:nvSpPr>
          <p:cNvPr id="162" name="object 162"/>
          <p:cNvSpPr/>
          <p:nvPr/>
        </p:nvSpPr>
        <p:spPr>
          <a:xfrm>
            <a:off x="835602" y="2248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3" name="object 163"/>
          <p:cNvSpPr/>
          <p:nvPr/>
        </p:nvSpPr>
        <p:spPr>
          <a:xfrm>
            <a:off x="457489" y="1371318"/>
            <a:ext cx="532823" cy="0"/>
          </a:xfrm>
          <a:custGeom>
            <a:avLst/>
            <a:gdLst/>
            <a:ahLst/>
            <a:cxnLst/>
            <a:rect l="l" t="t" r="r" b="b"/>
            <a:pathLst>
              <a:path w="586105">
                <a:moveTo>
                  <a:pt x="0" y="0"/>
                </a:moveTo>
                <a:lnTo>
                  <a:pt x="585792" y="0"/>
                </a:lnTo>
              </a:path>
            </a:pathLst>
          </a:custGeom>
          <a:ln w="28575">
            <a:solidFill>
              <a:srgbClr val="000000"/>
            </a:solidFill>
          </a:ln>
        </p:spPr>
        <p:txBody>
          <a:bodyPr wrap="square" lIns="0" tIns="0" rIns="0" bIns="0" rtlCol="0"/>
          <a:lstStyle/>
          <a:p>
            <a:endParaRPr/>
          </a:p>
        </p:txBody>
      </p:sp>
      <p:sp>
        <p:nvSpPr>
          <p:cNvPr id="164" name="object 164"/>
          <p:cNvSpPr/>
          <p:nvPr/>
        </p:nvSpPr>
        <p:spPr>
          <a:xfrm>
            <a:off x="425739" y="3242702"/>
            <a:ext cx="76777" cy="77321"/>
          </a:xfrm>
          <a:custGeom>
            <a:avLst/>
            <a:gdLst/>
            <a:ahLst/>
            <a:cxnLst/>
            <a:rect l="l" t="t" r="r" b="b"/>
            <a:pathLst>
              <a:path w="84454" h="87629">
                <a:moveTo>
                  <a:pt x="59496" y="0"/>
                </a:moveTo>
                <a:lnTo>
                  <a:pt x="24641" y="0"/>
                </a:lnTo>
                <a:lnTo>
                  <a:pt x="0" y="24637"/>
                </a:lnTo>
                <a:lnTo>
                  <a:pt x="0" y="62674"/>
                </a:lnTo>
                <a:lnTo>
                  <a:pt x="24641" y="87312"/>
                </a:lnTo>
                <a:lnTo>
                  <a:pt x="59496" y="87312"/>
                </a:lnTo>
                <a:lnTo>
                  <a:pt x="84138" y="62674"/>
                </a:lnTo>
                <a:lnTo>
                  <a:pt x="84138" y="24637"/>
                </a:lnTo>
                <a:lnTo>
                  <a:pt x="59496" y="0"/>
                </a:lnTo>
                <a:close/>
              </a:path>
            </a:pathLst>
          </a:custGeom>
          <a:solidFill>
            <a:srgbClr val="000000"/>
          </a:solidFill>
        </p:spPr>
        <p:txBody>
          <a:bodyPr wrap="square" lIns="0" tIns="0" rIns="0" bIns="0" rtlCol="0"/>
          <a:lstStyle/>
          <a:p>
            <a:endParaRPr/>
          </a:p>
        </p:txBody>
      </p:sp>
      <p:sp>
        <p:nvSpPr>
          <p:cNvPr id="165" name="object 165"/>
          <p:cNvSpPr/>
          <p:nvPr/>
        </p:nvSpPr>
        <p:spPr>
          <a:xfrm>
            <a:off x="425740" y="3242702"/>
            <a:ext cx="76777" cy="77321"/>
          </a:xfrm>
          <a:custGeom>
            <a:avLst/>
            <a:gdLst/>
            <a:ahLst/>
            <a:cxnLst/>
            <a:rect l="l" t="t" r="r" b="b"/>
            <a:pathLst>
              <a:path w="84454" h="87629">
                <a:moveTo>
                  <a:pt x="0" y="24640"/>
                </a:moveTo>
                <a:lnTo>
                  <a:pt x="24641" y="0"/>
                </a:lnTo>
                <a:lnTo>
                  <a:pt x="59497" y="0"/>
                </a:lnTo>
                <a:lnTo>
                  <a:pt x="84138" y="24640"/>
                </a:lnTo>
                <a:lnTo>
                  <a:pt x="84138" y="62670"/>
                </a:lnTo>
                <a:lnTo>
                  <a:pt x="59497" y="87320"/>
                </a:lnTo>
                <a:lnTo>
                  <a:pt x="24641" y="87320"/>
                </a:lnTo>
                <a:lnTo>
                  <a:pt x="0" y="62670"/>
                </a:lnTo>
                <a:lnTo>
                  <a:pt x="0" y="24640"/>
                </a:lnTo>
                <a:close/>
              </a:path>
            </a:pathLst>
          </a:custGeom>
          <a:ln w="12700">
            <a:solidFill>
              <a:srgbClr val="000000"/>
            </a:solidFill>
          </a:ln>
        </p:spPr>
        <p:txBody>
          <a:bodyPr wrap="square" lIns="0" tIns="0" rIns="0" bIns="0" rtlCol="0"/>
          <a:lstStyle/>
          <a:p>
            <a:endParaRPr/>
          </a:p>
        </p:txBody>
      </p:sp>
      <p:sp>
        <p:nvSpPr>
          <p:cNvPr id="166" name="object 166"/>
          <p:cNvSpPr/>
          <p:nvPr/>
        </p:nvSpPr>
        <p:spPr>
          <a:xfrm>
            <a:off x="1479264" y="3810002"/>
            <a:ext cx="196273" cy="0"/>
          </a:xfrm>
          <a:custGeom>
            <a:avLst/>
            <a:gdLst/>
            <a:ahLst/>
            <a:cxnLst/>
            <a:rect l="l" t="t" r="r" b="b"/>
            <a:pathLst>
              <a:path w="215900">
                <a:moveTo>
                  <a:pt x="0" y="0"/>
                </a:moveTo>
                <a:lnTo>
                  <a:pt x="215900" y="0"/>
                </a:lnTo>
              </a:path>
            </a:pathLst>
          </a:custGeom>
          <a:ln w="28575">
            <a:solidFill>
              <a:srgbClr val="000000"/>
            </a:solidFill>
          </a:ln>
        </p:spPr>
        <p:txBody>
          <a:bodyPr wrap="square" lIns="0" tIns="0" rIns="0" bIns="0" rtlCol="0"/>
          <a:lstStyle/>
          <a:p>
            <a:endParaRPr/>
          </a:p>
        </p:txBody>
      </p:sp>
      <p:sp>
        <p:nvSpPr>
          <p:cNvPr id="167" name="object 167"/>
          <p:cNvSpPr/>
          <p:nvPr/>
        </p:nvSpPr>
        <p:spPr>
          <a:xfrm>
            <a:off x="1640897" y="3772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8" name="object 168"/>
          <p:cNvSpPr/>
          <p:nvPr/>
        </p:nvSpPr>
        <p:spPr>
          <a:xfrm>
            <a:off x="6703586" y="1295683"/>
            <a:ext cx="1732" cy="1447240"/>
          </a:xfrm>
          <a:custGeom>
            <a:avLst/>
            <a:gdLst/>
            <a:ahLst/>
            <a:cxnLst/>
            <a:rect l="l" t="t" r="r" b="b"/>
            <a:pathLst>
              <a:path w="1904" h="1640205">
                <a:moveTo>
                  <a:pt x="0" y="1639890"/>
                </a:moveTo>
                <a:lnTo>
                  <a:pt x="1590" y="0"/>
                </a:lnTo>
              </a:path>
            </a:pathLst>
          </a:custGeom>
          <a:ln w="28575">
            <a:solidFill>
              <a:srgbClr val="000000"/>
            </a:solidFill>
          </a:ln>
        </p:spPr>
        <p:txBody>
          <a:bodyPr wrap="square" lIns="0" tIns="0" rIns="0" bIns="0" rtlCol="0"/>
          <a:lstStyle/>
          <a:p>
            <a:endParaRPr/>
          </a:p>
        </p:txBody>
      </p:sp>
      <p:sp>
        <p:nvSpPr>
          <p:cNvPr id="169" name="object 169"/>
          <p:cNvSpPr/>
          <p:nvPr/>
        </p:nvSpPr>
        <p:spPr>
          <a:xfrm>
            <a:off x="6399076" y="2742636"/>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70" name="object 170"/>
          <p:cNvSpPr/>
          <p:nvPr/>
        </p:nvSpPr>
        <p:spPr>
          <a:xfrm>
            <a:off x="4260275" y="5404044"/>
            <a:ext cx="2010349" cy="544879"/>
          </a:xfrm>
          <a:prstGeom prst="rect">
            <a:avLst/>
          </a:prstGeom>
          <a:blipFill>
            <a:blip r:embed="rId3" cstate="print"/>
            <a:stretch>
              <a:fillRect/>
            </a:stretch>
          </a:blipFill>
        </p:spPr>
        <p:txBody>
          <a:bodyPr wrap="square" lIns="0" tIns="0" rIns="0" bIns="0" rtlCol="0"/>
          <a:lstStyle/>
          <a:p>
            <a:endParaRPr/>
          </a:p>
        </p:txBody>
      </p:sp>
      <p:sp>
        <p:nvSpPr>
          <p:cNvPr id="171" name="object 171"/>
          <p:cNvSpPr txBox="1"/>
          <p:nvPr/>
        </p:nvSpPr>
        <p:spPr>
          <a:xfrm>
            <a:off x="4875219" y="3779306"/>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2" name="object 172"/>
          <p:cNvSpPr txBox="1"/>
          <p:nvPr/>
        </p:nvSpPr>
        <p:spPr>
          <a:xfrm>
            <a:off x="4875219" y="4191235"/>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3" name="object 173"/>
          <p:cNvSpPr/>
          <p:nvPr/>
        </p:nvSpPr>
        <p:spPr>
          <a:xfrm>
            <a:off x="4792811" y="3728755"/>
            <a:ext cx="229464" cy="696168"/>
          </a:xfrm>
          <a:prstGeom prst="rect">
            <a:avLst/>
          </a:prstGeom>
          <a:blipFill>
            <a:blip r:embed="rId4" cstate="print"/>
            <a:stretch>
              <a:fillRect/>
            </a:stretch>
          </a:blipFill>
        </p:spPr>
        <p:txBody>
          <a:bodyPr wrap="square" lIns="0" tIns="0" rIns="0" bIns="0" rtlCol="0"/>
          <a:lstStyle/>
          <a:p>
            <a:endParaRPr/>
          </a:p>
        </p:txBody>
      </p:sp>
      <p:sp>
        <p:nvSpPr>
          <p:cNvPr id="174" name="object 174"/>
          <p:cNvSpPr/>
          <p:nvPr/>
        </p:nvSpPr>
        <p:spPr>
          <a:xfrm>
            <a:off x="6247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75" name="object 175"/>
          <p:cNvSpPr/>
          <p:nvPr/>
        </p:nvSpPr>
        <p:spPr>
          <a:xfrm>
            <a:off x="6247539"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76" name="object 176"/>
          <p:cNvSpPr/>
          <p:nvPr/>
        </p:nvSpPr>
        <p:spPr>
          <a:xfrm>
            <a:off x="6399076" y="4800320"/>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177" name="object 177"/>
          <p:cNvSpPr/>
          <p:nvPr/>
        </p:nvSpPr>
        <p:spPr>
          <a:xfrm>
            <a:off x="6745432"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8" name="object 178"/>
          <p:cNvSpPr/>
          <p:nvPr/>
        </p:nvSpPr>
        <p:spPr>
          <a:xfrm>
            <a:off x="8152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79" name="object 179"/>
          <p:cNvSpPr/>
          <p:nvPr/>
        </p:nvSpPr>
        <p:spPr>
          <a:xfrm>
            <a:off x="8152541"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0" name="object 180"/>
          <p:cNvSpPr/>
          <p:nvPr/>
        </p:nvSpPr>
        <p:spPr>
          <a:xfrm>
            <a:off x="6399076" y="5639367"/>
            <a:ext cx="1753755" cy="0"/>
          </a:xfrm>
          <a:custGeom>
            <a:avLst/>
            <a:gdLst/>
            <a:ahLst/>
            <a:cxnLst/>
            <a:rect l="l" t="t" r="r" b="b"/>
            <a:pathLst>
              <a:path w="1929129">
                <a:moveTo>
                  <a:pt x="0" y="0"/>
                </a:moveTo>
                <a:lnTo>
                  <a:pt x="1928811" y="0"/>
                </a:lnTo>
              </a:path>
            </a:pathLst>
          </a:custGeom>
          <a:ln w="12700">
            <a:solidFill>
              <a:srgbClr val="000000"/>
            </a:solidFill>
          </a:ln>
        </p:spPr>
        <p:txBody>
          <a:bodyPr wrap="square" lIns="0" tIns="0" rIns="0" bIns="0" rtlCol="0"/>
          <a:lstStyle/>
          <a:p>
            <a:endParaRPr/>
          </a:p>
        </p:txBody>
      </p:sp>
      <p:sp>
        <p:nvSpPr>
          <p:cNvPr id="181" name="object 181"/>
          <p:cNvSpPr/>
          <p:nvPr/>
        </p:nvSpPr>
        <p:spPr>
          <a:xfrm>
            <a:off x="8106352" y="5605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2" name="object 182"/>
          <p:cNvSpPr/>
          <p:nvPr/>
        </p:nvSpPr>
        <p:spPr>
          <a:xfrm>
            <a:off x="8304078" y="5639367"/>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83" name="object 183"/>
          <p:cNvSpPr/>
          <p:nvPr/>
        </p:nvSpPr>
        <p:spPr>
          <a:xfrm>
            <a:off x="8533541" y="5639368"/>
            <a:ext cx="0" cy="456640"/>
          </a:xfrm>
          <a:custGeom>
            <a:avLst/>
            <a:gdLst/>
            <a:ahLst/>
            <a:cxnLst/>
            <a:rect l="l" t="t" r="r" b="b"/>
            <a:pathLst>
              <a:path h="517525">
                <a:moveTo>
                  <a:pt x="0" y="517520"/>
                </a:moveTo>
                <a:lnTo>
                  <a:pt x="0" y="0"/>
                </a:lnTo>
              </a:path>
            </a:pathLst>
          </a:custGeom>
          <a:ln w="12700">
            <a:solidFill>
              <a:srgbClr val="000000"/>
            </a:solidFill>
          </a:ln>
        </p:spPr>
        <p:txBody>
          <a:bodyPr wrap="square" lIns="0" tIns="0" rIns="0" bIns="0" rtlCol="0"/>
          <a:lstStyle/>
          <a:p>
            <a:endParaRPr/>
          </a:p>
        </p:txBody>
      </p:sp>
      <p:sp>
        <p:nvSpPr>
          <p:cNvPr id="184" name="object 184"/>
          <p:cNvSpPr/>
          <p:nvPr/>
        </p:nvSpPr>
        <p:spPr>
          <a:xfrm>
            <a:off x="2131583" y="6096003"/>
            <a:ext cx="6401955" cy="0"/>
          </a:xfrm>
          <a:custGeom>
            <a:avLst/>
            <a:gdLst/>
            <a:ahLst/>
            <a:cxnLst/>
            <a:rect l="l" t="t" r="r" b="b"/>
            <a:pathLst>
              <a:path w="7042150">
                <a:moveTo>
                  <a:pt x="0" y="0"/>
                </a:moveTo>
                <a:lnTo>
                  <a:pt x="7042154" y="0"/>
                </a:lnTo>
              </a:path>
            </a:pathLst>
          </a:custGeom>
          <a:ln w="12700">
            <a:solidFill>
              <a:srgbClr val="000000"/>
            </a:solidFill>
          </a:ln>
        </p:spPr>
        <p:txBody>
          <a:bodyPr wrap="square" lIns="0" tIns="0" rIns="0" bIns="0" rtlCol="0"/>
          <a:lstStyle/>
          <a:p>
            <a:endParaRPr/>
          </a:p>
        </p:txBody>
      </p:sp>
      <p:sp>
        <p:nvSpPr>
          <p:cNvPr id="185" name="object 185"/>
          <p:cNvSpPr/>
          <p:nvPr/>
        </p:nvSpPr>
        <p:spPr>
          <a:xfrm>
            <a:off x="1675534" y="2286001"/>
            <a:ext cx="151823" cy="3657599"/>
          </a:xfrm>
          <a:custGeom>
            <a:avLst/>
            <a:gdLst/>
            <a:ahLst/>
            <a:cxnLst/>
            <a:rect l="l" t="t" r="r" b="b"/>
            <a:pathLst>
              <a:path w="167005"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6" name="object 186"/>
          <p:cNvSpPr/>
          <p:nvPr/>
        </p:nvSpPr>
        <p:spPr>
          <a:xfrm>
            <a:off x="1675537" y="2286001"/>
            <a:ext cx="151823" cy="3657599"/>
          </a:xfrm>
          <a:custGeom>
            <a:avLst/>
            <a:gdLst/>
            <a:ahLst/>
            <a:cxnLst/>
            <a:rect l="l" t="t" r="r" b="b"/>
            <a:pathLst>
              <a:path w="167005"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7" name="object 187"/>
          <p:cNvSpPr txBox="1"/>
          <p:nvPr/>
        </p:nvSpPr>
        <p:spPr>
          <a:xfrm>
            <a:off x="1603629" y="2102627"/>
            <a:ext cx="298450" cy="158003"/>
          </a:xfrm>
          <a:prstGeom prst="rect">
            <a:avLst/>
          </a:prstGeom>
        </p:spPr>
        <p:txBody>
          <a:bodyPr vert="horz" wrap="square" lIns="0" tIns="0" rIns="0" bIns="0" rtlCol="0">
            <a:spAutoFit/>
          </a:bodyPr>
          <a:lstStyle/>
          <a:p>
            <a:pPr marL="11397"/>
            <a:r>
              <a:rPr sz="1000" dirty="0">
                <a:latin typeface="Arial"/>
                <a:cs typeface="Arial"/>
              </a:rPr>
              <a:t>IF/ID</a:t>
            </a:r>
            <a:endParaRPr sz="1000">
              <a:latin typeface="Arial"/>
              <a:cs typeface="Arial"/>
            </a:endParaRPr>
          </a:p>
        </p:txBody>
      </p:sp>
      <p:sp>
        <p:nvSpPr>
          <p:cNvPr id="188" name="object 188"/>
          <p:cNvSpPr txBox="1"/>
          <p:nvPr/>
        </p:nvSpPr>
        <p:spPr>
          <a:xfrm>
            <a:off x="4042606" y="1416266"/>
            <a:ext cx="355023" cy="158003"/>
          </a:xfrm>
          <a:prstGeom prst="rect">
            <a:avLst/>
          </a:prstGeom>
        </p:spPr>
        <p:txBody>
          <a:bodyPr vert="horz" wrap="square" lIns="0" tIns="0" rIns="0" bIns="0" rtlCol="0">
            <a:spAutoFit/>
          </a:bodyPr>
          <a:lstStyle/>
          <a:p>
            <a:pPr marL="11397"/>
            <a:r>
              <a:rPr sz="1000" dirty="0">
                <a:latin typeface="Arial"/>
                <a:cs typeface="Arial"/>
              </a:rPr>
              <a:t>ID/EX</a:t>
            </a:r>
            <a:endParaRPr sz="1000">
              <a:latin typeface="Arial"/>
              <a:cs typeface="Arial"/>
            </a:endParaRPr>
          </a:p>
        </p:txBody>
      </p:sp>
      <p:sp>
        <p:nvSpPr>
          <p:cNvPr id="189" name="object 189"/>
          <p:cNvSpPr txBox="1"/>
          <p:nvPr/>
        </p:nvSpPr>
        <p:spPr>
          <a:xfrm>
            <a:off x="6099140" y="1644586"/>
            <a:ext cx="524164" cy="158003"/>
          </a:xfrm>
          <a:prstGeom prst="rect">
            <a:avLst/>
          </a:prstGeom>
        </p:spPr>
        <p:txBody>
          <a:bodyPr vert="horz" wrap="square" lIns="0" tIns="0" rIns="0" bIns="0" rtlCol="0">
            <a:spAutoFit/>
          </a:bodyPr>
          <a:lstStyle/>
          <a:p>
            <a:pPr marL="11397"/>
            <a:r>
              <a:rPr sz="1000" dirty="0">
                <a:latin typeface="Arial"/>
                <a:cs typeface="Arial"/>
              </a:rPr>
              <a:t>EX/MEM</a:t>
            </a:r>
            <a:endParaRPr sz="1000">
              <a:latin typeface="Arial"/>
              <a:cs typeface="Arial"/>
            </a:endParaRPr>
          </a:p>
        </p:txBody>
      </p:sp>
      <p:sp>
        <p:nvSpPr>
          <p:cNvPr id="190" name="object 190"/>
          <p:cNvSpPr txBox="1"/>
          <p:nvPr/>
        </p:nvSpPr>
        <p:spPr>
          <a:xfrm>
            <a:off x="7927652" y="1874306"/>
            <a:ext cx="559377" cy="158003"/>
          </a:xfrm>
          <a:prstGeom prst="rect">
            <a:avLst/>
          </a:prstGeom>
        </p:spPr>
        <p:txBody>
          <a:bodyPr vert="horz" wrap="square" lIns="0" tIns="0" rIns="0" bIns="0" rtlCol="0">
            <a:spAutoFit/>
          </a:bodyPr>
          <a:lstStyle/>
          <a:p>
            <a:pPr marL="11397"/>
            <a:r>
              <a:rPr sz="1000" dirty="0">
                <a:latin typeface="Arial"/>
                <a:cs typeface="Arial"/>
              </a:rPr>
              <a:t>MEM/WB</a:t>
            </a:r>
            <a:endParaRPr sz="1000">
              <a:latin typeface="Arial"/>
              <a:cs typeface="Arial"/>
            </a:endParaRPr>
          </a:p>
        </p:txBody>
      </p:sp>
      <p:sp>
        <p:nvSpPr>
          <p:cNvPr id="191" name="object 191"/>
          <p:cNvSpPr txBox="1"/>
          <p:nvPr/>
        </p:nvSpPr>
        <p:spPr>
          <a:xfrm>
            <a:off x="2858402" y="1874306"/>
            <a:ext cx="474518" cy="158003"/>
          </a:xfrm>
          <a:prstGeom prst="rect">
            <a:avLst/>
          </a:prstGeom>
        </p:spPr>
        <p:txBody>
          <a:bodyPr vert="horz" wrap="square" lIns="0" tIns="0" rIns="0" bIns="0" rtlCol="0">
            <a:spAutoFit/>
          </a:bodyPr>
          <a:lstStyle/>
          <a:p>
            <a:pPr marL="11397"/>
            <a:r>
              <a:rPr sz="1000" b="1" spc="-4" dirty="0">
                <a:solidFill>
                  <a:srgbClr val="FF2800"/>
                </a:solidFill>
                <a:latin typeface="Arial"/>
                <a:cs typeface="Arial"/>
              </a:rPr>
              <a:t>Control</a:t>
            </a:r>
            <a:endParaRPr sz="1000">
              <a:latin typeface="Arial"/>
              <a:cs typeface="Arial"/>
            </a:endParaRPr>
          </a:p>
        </p:txBody>
      </p:sp>
      <p:sp>
        <p:nvSpPr>
          <p:cNvPr id="192" name="object 192"/>
          <p:cNvSpPr/>
          <p:nvPr/>
        </p:nvSpPr>
        <p:spPr>
          <a:xfrm>
            <a:off x="6247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193" name="object 193"/>
          <p:cNvSpPr/>
          <p:nvPr/>
        </p:nvSpPr>
        <p:spPr>
          <a:xfrm>
            <a:off x="6247539"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194" name="object 194"/>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195" name="object 195"/>
          <p:cNvSpPr/>
          <p:nvPr/>
        </p:nvSpPr>
        <p:spPr>
          <a:xfrm>
            <a:off x="6247534" y="1829361"/>
            <a:ext cx="151823" cy="228599"/>
          </a:xfrm>
          <a:custGeom>
            <a:avLst/>
            <a:gdLst/>
            <a:ahLst/>
            <a:cxnLst/>
            <a:rect l="l" t="t" r="r" b="b"/>
            <a:pathLst>
              <a:path w="167004" h="259080">
                <a:moveTo>
                  <a:pt x="0" y="258762"/>
                </a:moveTo>
                <a:lnTo>
                  <a:pt x="166687" y="258762"/>
                </a:lnTo>
                <a:lnTo>
                  <a:pt x="166687" y="0"/>
                </a:lnTo>
                <a:lnTo>
                  <a:pt x="0" y="0"/>
                </a:lnTo>
                <a:lnTo>
                  <a:pt x="0" y="258762"/>
                </a:lnTo>
                <a:close/>
              </a:path>
            </a:pathLst>
          </a:custGeom>
          <a:solidFill>
            <a:srgbClr val="E4E4E4"/>
          </a:solidFill>
        </p:spPr>
        <p:txBody>
          <a:bodyPr wrap="square" lIns="0" tIns="0" rIns="0" bIns="0" rtlCol="0"/>
          <a:lstStyle/>
          <a:p>
            <a:endParaRPr/>
          </a:p>
        </p:txBody>
      </p:sp>
      <p:sp>
        <p:nvSpPr>
          <p:cNvPr id="196" name="object 196"/>
          <p:cNvSpPr/>
          <p:nvPr/>
        </p:nvSpPr>
        <p:spPr>
          <a:xfrm>
            <a:off x="6247539" y="1829366"/>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197" name="object 197"/>
          <p:cNvSpPr txBox="1"/>
          <p:nvPr/>
        </p:nvSpPr>
        <p:spPr>
          <a:xfrm>
            <a:off x="6236242" y="1875305"/>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198" name="object 198"/>
          <p:cNvSpPr/>
          <p:nvPr/>
        </p:nvSpPr>
        <p:spPr>
          <a:xfrm>
            <a:off x="8152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199" name="object 199"/>
          <p:cNvSpPr/>
          <p:nvPr/>
        </p:nvSpPr>
        <p:spPr>
          <a:xfrm>
            <a:off x="8152541"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00" name="object 200"/>
          <p:cNvSpPr txBox="1"/>
          <p:nvPr/>
        </p:nvSpPr>
        <p:spPr>
          <a:xfrm>
            <a:off x="8139799" y="210362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01" name="object 201"/>
          <p:cNvSpPr/>
          <p:nvPr/>
        </p:nvSpPr>
        <p:spPr>
          <a:xfrm>
            <a:off x="3351074" y="1905001"/>
            <a:ext cx="762000" cy="0"/>
          </a:xfrm>
          <a:custGeom>
            <a:avLst/>
            <a:gdLst/>
            <a:ahLst/>
            <a:cxnLst/>
            <a:rect l="l" t="t" r="r" b="b"/>
            <a:pathLst>
              <a:path w="838200">
                <a:moveTo>
                  <a:pt x="0" y="0"/>
                </a:moveTo>
                <a:lnTo>
                  <a:pt x="838200" y="0"/>
                </a:lnTo>
              </a:path>
            </a:pathLst>
          </a:custGeom>
          <a:ln w="12700">
            <a:solidFill>
              <a:srgbClr val="FF40FF"/>
            </a:solidFill>
          </a:ln>
        </p:spPr>
        <p:txBody>
          <a:bodyPr wrap="square" lIns="0" tIns="0" rIns="0" bIns="0" rtlCol="0"/>
          <a:lstStyle/>
          <a:p>
            <a:endParaRPr/>
          </a:p>
        </p:txBody>
      </p:sp>
      <p:sp>
        <p:nvSpPr>
          <p:cNvPr id="202" name="object 202"/>
          <p:cNvSpPr/>
          <p:nvPr/>
        </p:nvSpPr>
        <p:spPr>
          <a:xfrm>
            <a:off x="4066886"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03" name="object 203"/>
          <p:cNvSpPr/>
          <p:nvPr/>
        </p:nvSpPr>
        <p:spPr>
          <a:xfrm>
            <a:off x="5941584" y="1905001"/>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04" name="object 204"/>
          <p:cNvSpPr/>
          <p:nvPr/>
        </p:nvSpPr>
        <p:spPr>
          <a:xfrm>
            <a:off x="6201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05" name="object 205"/>
          <p:cNvSpPr/>
          <p:nvPr/>
        </p:nvSpPr>
        <p:spPr>
          <a:xfrm>
            <a:off x="5866539" y="2133319"/>
            <a:ext cx="381000" cy="0"/>
          </a:xfrm>
          <a:custGeom>
            <a:avLst/>
            <a:gdLst/>
            <a:ahLst/>
            <a:cxnLst/>
            <a:rect l="l" t="t" r="r" b="b"/>
            <a:pathLst>
              <a:path w="419100">
                <a:moveTo>
                  <a:pt x="0" y="0"/>
                </a:moveTo>
                <a:lnTo>
                  <a:pt x="419100" y="0"/>
                </a:lnTo>
              </a:path>
            </a:pathLst>
          </a:custGeom>
          <a:ln w="12700">
            <a:solidFill>
              <a:srgbClr val="FF40FF"/>
            </a:solidFill>
          </a:ln>
        </p:spPr>
        <p:txBody>
          <a:bodyPr wrap="square" lIns="0" tIns="0" rIns="0" bIns="0" rtlCol="0"/>
          <a:lstStyle/>
          <a:p>
            <a:endParaRPr/>
          </a:p>
        </p:txBody>
      </p:sp>
      <p:sp>
        <p:nvSpPr>
          <p:cNvPr id="206" name="object 206"/>
          <p:cNvSpPr/>
          <p:nvPr/>
        </p:nvSpPr>
        <p:spPr>
          <a:xfrm>
            <a:off x="6201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07" name="object 207"/>
          <p:cNvSpPr/>
          <p:nvPr/>
        </p:nvSpPr>
        <p:spPr>
          <a:xfrm>
            <a:off x="4266048" y="1676682"/>
            <a:ext cx="1675823" cy="0"/>
          </a:xfrm>
          <a:custGeom>
            <a:avLst/>
            <a:gdLst/>
            <a:ahLst/>
            <a:cxnLst/>
            <a:rect l="l" t="t" r="r" b="b"/>
            <a:pathLst>
              <a:path w="1843404">
                <a:moveTo>
                  <a:pt x="0" y="0"/>
                </a:moveTo>
                <a:lnTo>
                  <a:pt x="1843091" y="0"/>
                </a:lnTo>
              </a:path>
            </a:pathLst>
          </a:custGeom>
          <a:ln w="12700">
            <a:solidFill>
              <a:srgbClr val="3CA642"/>
            </a:solidFill>
          </a:ln>
        </p:spPr>
        <p:txBody>
          <a:bodyPr wrap="square" lIns="0" tIns="0" rIns="0" bIns="0" rtlCol="0"/>
          <a:lstStyle/>
          <a:p>
            <a:endParaRPr/>
          </a:p>
        </p:txBody>
      </p:sp>
      <p:sp>
        <p:nvSpPr>
          <p:cNvPr id="208" name="object 208"/>
          <p:cNvSpPr/>
          <p:nvPr/>
        </p:nvSpPr>
        <p:spPr>
          <a:xfrm>
            <a:off x="5941585" y="1676683"/>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09" name="object 209"/>
          <p:cNvSpPr/>
          <p:nvPr/>
        </p:nvSpPr>
        <p:spPr>
          <a:xfrm>
            <a:off x="4266048" y="1905001"/>
            <a:ext cx="1600777" cy="0"/>
          </a:xfrm>
          <a:custGeom>
            <a:avLst/>
            <a:gdLst/>
            <a:ahLst/>
            <a:cxnLst/>
            <a:rect l="l" t="t" r="r" b="b"/>
            <a:pathLst>
              <a:path w="1760854">
                <a:moveTo>
                  <a:pt x="0" y="0"/>
                </a:moveTo>
                <a:lnTo>
                  <a:pt x="1760541" y="0"/>
                </a:lnTo>
              </a:path>
            </a:pathLst>
          </a:custGeom>
          <a:ln w="12700">
            <a:solidFill>
              <a:srgbClr val="FF40FF"/>
            </a:solidFill>
          </a:ln>
        </p:spPr>
        <p:txBody>
          <a:bodyPr wrap="square" lIns="0" tIns="0" rIns="0" bIns="0" rtlCol="0"/>
          <a:lstStyle/>
          <a:p>
            <a:endParaRPr/>
          </a:p>
        </p:txBody>
      </p:sp>
      <p:sp>
        <p:nvSpPr>
          <p:cNvPr id="210" name="object 210"/>
          <p:cNvSpPr/>
          <p:nvPr/>
        </p:nvSpPr>
        <p:spPr>
          <a:xfrm>
            <a:off x="5866539" y="1905001"/>
            <a:ext cx="0" cy="228599"/>
          </a:xfrm>
          <a:custGeom>
            <a:avLst/>
            <a:gdLst/>
            <a:ahLst/>
            <a:cxnLst/>
            <a:rect l="l" t="t" r="r" b="b"/>
            <a:pathLst>
              <a:path h="259080">
                <a:moveTo>
                  <a:pt x="0" y="258760"/>
                </a:moveTo>
                <a:lnTo>
                  <a:pt x="0" y="0"/>
                </a:lnTo>
              </a:path>
            </a:pathLst>
          </a:custGeom>
          <a:ln w="12700">
            <a:solidFill>
              <a:srgbClr val="FF40FF"/>
            </a:solidFill>
          </a:ln>
        </p:spPr>
        <p:txBody>
          <a:bodyPr wrap="square" lIns="0" tIns="0" rIns="0" bIns="0" rtlCol="0"/>
          <a:lstStyle/>
          <a:p>
            <a:endParaRPr/>
          </a:p>
        </p:txBody>
      </p:sp>
      <p:sp>
        <p:nvSpPr>
          <p:cNvPr id="211" name="object 211"/>
          <p:cNvSpPr/>
          <p:nvPr/>
        </p:nvSpPr>
        <p:spPr>
          <a:xfrm>
            <a:off x="8106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12" name="object 212"/>
          <p:cNvSpPr/>
          <p:nvPr/>
        </p:nvSpPr>
        <p:spPr>
          <a:xfrm>
            <a:off x="1980046" y="1905001"/>
            <a:ext cx="0" cy="1524000"/>
          </a:xfrm>
          <a:custGeom>
            <a:avLst/>
            <a:gdLst/>
            <a:ahLst/>
            <a:cxnLst/>
            <a:rect l="l" t="t" r="r" b="b"/>
            <a:pathLst>
              <a:path h="1727200">
                <a:moveTo>
                  <a:pt x="0" y="1727200"/>
                </a:moveTo>
                <a:lnTo>
                  <a:pt x="0" y="0"/>
                </a:lnTo>
              </a:path>
            </a:pathLst>
          </a:custGeom>
          <a:ln w="12700">
            <a:solidFill>
              <a:srgbClr val="000000"/>
            </a:solidFill>
          </a:ln>
        </p:spPr>
        <p:txBody>
          <a:bodyPr wrap="square" lIns="0" tIns="0" rIns="0" bIns="0" rtlCol="0"/>
          <a:lstStyle/>
          <a:p>
            <a:endParaRPr/>
          </a:p>
        </p:txBody>
      </p:sp>
      <p:sp>
        <p:nvSpPr>
          <p:cNvPr id="213" name="object 213"/>
          <p:cNvSpPr/>
          <p:nvPr/>
        </p:nvSpPr>
        <p:spPr>
          <a:xfrm>
            <a:off x="1980047" y="1905001"/>
            <a:ext cx="838777" cy="0"/>
          </a:xfrm>
          <a:custGeom>
            <a:avLst/>
            <a:gdLst/>
            <a:ahLst/>
            <a:cxnLst/>
            <a:rect l="l" t="t" r="r" b="b"/>
            <a:pathLst>
              <a:path w="922655">
                <a:moveTo>
                  <a:pt x="0" y="0"/>
                </a:moveTo>
                <a:lnTo>
                  <a:pt x="922340" y="0"/>
                </a:lnTo>
              </a:path>
            </a:pathLst>
          </a:custGeom>
          <a:ln w="12700">
            <a:solidFill>
              <a:srgbClr val="000000"/>
            </a:solidFill>
          </a:ln>
        </p:spPr>
        <p:txBody>
          <a:bodyPr wrap="square" lIns="0" tIns="0" rIns="0" bIns="0" rtlCol="0"/>
          <a:lstStyle/>
          <a:p>
            <a:endParaRPr/>
          </a:p>
        </p:txBody>
      </p:sp>
      <p:sp>
        <p:nvSpPr>
          <p:cNvPr id="214" name="object 214"/>
          <p:cNvSpPr/>
          <p:nvPr/>
        </p:nvSpPr>
        <p:spPr>
          <a:xfrm>
            <a:off x="2772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15" name="object 215"/>
          <p:cNvSpPr/>
          <p:nvPr/>
        </p:nvSpPr>
        <p:spPr>
          <a:xfrm>
            <a:off x="1946852" y="3393982"/>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216" name="object 216"/>
          <p:cNvSpPr/>
          <p:nvPr/>
        </p:nvSpPr>
        <p:spPr>
          <a:xfrm>
            <a:off x="1946855" y="3393982"/>
            <a:ext cx="63500" cy="63313"/>
          </a:xfrm>
          <a:custGeom>
            <a:avLst/>
            <a:gdLst/>
            <a:ahLst/>
            <a:cxnLst/>
            <a:rect l="l" t="t" r="r" b="b"/>
            <a:pathLst>
              <a:path w="69850" h="71754">
                <a:moveTo>
                  <a:pt x="0" y="20460"/>
                </a:moveTo>
                <a:lnTo>
                  <a:pt x="20450" y="0"/>
                </a:lnTo>
                <a:lnTo>
                  <a:pt x="49390" y="0"/>
                </a:lnTo>
                <a:lnTo>
                  <a:pt x="69850" y="20460"/>
                </a:lnTo>
                <a:lnTo>
                  <a:pt x="69850" y="50980"/>
                </a:lnTo>
                <a:lnTo>
                  <a:pt x="49390" y="71440"/>
                </a:lnTo>
                <a:lnTo>
                  <a:pt x="20450" y="71440"/>
                </a:lnTo>
                <a:lnTo>
                  <a:pt x="0" y="50980"/>
                </a:lnTo>
                <a:lnTo>
                  <a:pt x="0" y="20460"/>
                </a:lnTo>
                <a:close/>
              </a:path>
            </a:pathLst>
          </a:custGeom>
          <a:ln w="12700">
            <a:solidFill>
              <a:srgbClr val="000000"/>
            </a:solidFill>
          </a:ln>
        </p:spPr>
        <p:txBody>
          <a:bodyPr wrap="square" lIns="0" tIns="0" rIns="0" bIns="0" rtlCol="0"/>
          <a:lstStyle/>
          <a:p>
            <a:endParaRPr/>
          </a:p>
        </p:txBody>
      </p:sp>
      <p:sp>
        <p:nvSpPr>
          <p:cNvPr id="217" name="object 217"/>
          <p:cNvSpPr/>
          <p:nvPr/>
        </p:nvSpPr>
        <p:spPr>
          <a:xfrm>
            <a:off x="1980046" y="5181320"/>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18" name="object 218"/>
          <p:cNvSpPr/>
          <p:nvPr/>
        </p:nvSpPr>
        <p:spPr>
          <a:xfrm>
            <a:off x="1980046" y="3810002"/>
            <a:ext cx="0" cy="1371600"/>
          </a:xfrm>
          <a:custGeom>
            <a:avLst/>
            <a:gdLst/>
            <a:ahLst/>
            <a:cxnLst/>
            <a:rect l="l" t="t" r="r" b="b"/>
            <a:pathLst>
              <a:path h="1554479">
                <a:moveTo>
                  <a:pt x="0" y="0"/>
                </a:moveTo>
                <a:lnTo>
                  <a:pt x="0" y="1554160"/>
                </a:lnTo>
              </a:path>
            </a:pathLst>
          </a:custGeom>
          <a:ln w="12700">
            <a:solidFill>
              <a:srgbClr val="000000"/>
            </a:solidFill>
          </a:ln>
        </p:spPr>
        <p:txBody>
          <a:bodyPr wrap="square" lIns="0" tIns="0" rIns="0" bIns="0" rtlCol="0"/>
          <a:lstStyle/>
          <a:p>
            <a:endParaRPr/>
          </a:p>
        </p:txBody>
      </p:sp>
      <p:sp>
        <p:nvSpPr>
          <p:cNvPr id="219" name="object 219"/>
          <p:cNvSpPr/>
          <p:nvPr/>
        </p:nvSpPr>
        <p:spPr>
          <a:xfrm>
            <a:off x="1980046" y="3429002"/>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20" name="object 220"/>
          <p:cNvSpPr txBox="1"/>
          <p:nvPr/>
        </p:nvSpPr>
        <p:spPr>
          <a:xfrm>
            <a:off x="518358" y="3353640"/>
            <a:ext cx="305955" cy="158003"/>
          </a:xfrm>
          <a:prstGeom prst="rect">
            <a:avLst/>
          </a:prstGeom>
        </p:spPr>
        <p:txBody>
          <a:bodyPr vert="horz" wrap="square" lIns="0" tIns="0" rIns="0" bIns="0" rtlCol="0">
            <a:spAutoFit/>
          </a:bodyPr>
          <a:lstStyle/>
          <a:p>
            <a:pPr marL="11397"/>
            <a:r>
              <a:rPr sz="1000" spc="-4" dirty="0">
                <a:solidFill>
                  <a:srgbClr val="FF0000"/>
                </a:solidFill>
                <a:latin typeface="Arial"/>
                <a:cs typeface="Arial"/>
              </a:rPr>
              <a:t>1000</a:t>
            </a:r>
            <a:endParaRPr sz="1000" dirty="0">
              <a:solidFill>
                <a:srgbClr val="FF0000"/>
              </a:solidFill>
              <a:latin typeface="Arial"/>
              <a:cs typeface="Arial"/>
            </a:endParaRPr>
          </a:p>
        </p:txBody>
      </p:sp>
      <p:sp>
        <p:nvSpPr>
          <p:cNvPr id="221" name="object 221"/>
          <p:cNvSpPr txBox="1"/>
          <p:nvPr/>
        </p:nvSpPr>
        <p:spPr>
          <a:xfrm>
            <a:off x="2061118" y="3248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2" name="object 222"/>
          <p:cNvSpPr txBox="1"/>
          <p:nvPr/>
        </p:nvSpPr>
        <p:spPr>
          <a:xfrm>
            <a:off x="2061118" y="3629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3" name="object 223"/>
          <p:cNvSpPr txBox="1"/>
          <p:nvPr/>
        </p:nvSpPr>
        <p:spPr>
          <a:xfrm>
            <a:off x="2212651" y="3327990"/>
            <a:ext cx="933449" cy="1473545"/>
          </a:xfrm>
          <a:prstGeom prst="rect">
            <a:avLst/>
          </a:prstGeom>
        </p:spPr>
        <p:txBody>
          <a:bodyPr vert="horz" wrap="square" lIns="0" tIns="0" rIns="0" bIns="0" rtlCol="0">
            <a:spAutoFit/>
          </a:bodyPr>
          <a:lstStyle/>
          <a:p>
            <a:pPr marL="387497" marR="4559">
              <a:lnSpc>
                <a:spcPts val="1167"/>
              </a:lnSpc>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1</a:t>
            </a:r>
            <a:endParaRPr sz="1000">
              <a:latin typeface="Arial"/>
              <a:cs typeface="Arial"/>
            </a:endParaRPr>
          </a:p>
          <a:p>
            <a:pPr marL="387497" marR="4559">
              <a:lnSpc>
                <a:spcPts val="1167"/>
              </a:lnSpc>
              <a:spcBef>
                <a:spcPts val="718"/>
              </a:spcBef>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2</a:t>
            </a:r>
            <a:endParaRPr sz="1000">
              <a:latin typeface="Arial"/>
              <a:cs typeface="Arial"/>
            </a:endParaRPr>
          </a:p>
          <a:p>
            <a:pPr marL="387497" marR="108841" indent="-376100">
              <a:lnSpc>
                <a:spcPts val="1140"/>
              </a:lnSpc>
              <a:spcBef>
                <a:spcPts val="763"/>
              </a:spcBef>
              <a:tabLst>
                <a:tab pos="386927" algn="l"/>
              </a:tabLst>
            </a:pPr>
            <a:r>
              <a:rPr sz="1000" spc="-4" dirty="0">
                <a:latin typeface="Arial"/>
                <a:cs typeface="Arial"/>
              </a:rPr>
              <a:t>???	</a:t>
            </a:r>
            <a:r>
              <a:rPr sz="1500" spc="-6" baseline="2525" dirty="0">
                <a:latin typeface="Arial"/>
                <a:cs typeface="Arial"/>
              </a:rPr>
              <a:t>Write  </a:t>
            </a:r>
            <a:r>
              <a:rPr sz="1000" dirty="0">
                <a:latin typeface="Arial"/>
                <a:cs typeface="Arial"/>
              </a:rPr>
              <a:t>register</a:t>
            </a:r>
            <a:endParaRPr sz="1000">
              <a:latin typeface="Arial"/>
              <a:cs typeface="Arial"/>
            </a:endParaRPr>
          </a:p>
          <a:p>
            <a:pPr marL="387497" marR="236487">
              <a:lnSpc>
                <a:spcPts val="1167"/>
              </a:lnSpc>
              <a:spcBef>
                <a:spcPts val="722"/>
              </a:spcBef>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224" name="object 224"/>
          <p:cNvSpPr txBox="1"/>
          <p:nvPr/>
        </p:nvSpPr>
        <p:spPr>
          <a:xfrm>
            <a:off x="2212651" y="4391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5" name="object 225"/>
          <p:cNvSpPr txBox="1"/>
          <p:nvPr/>
        </p:nvSpPr>
        <p:spPr>
          <a:xfrm>
            <a:off x="2365629" y="500090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6" name="object 226"/>
          <p:cNvSpPr txBox="1"/>
          <p:nvPr/>
        </p:nvSpPr>
        <p:spPr>
          <a:xfrm>
            <a:off x="2365629" y="538190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7" name="object 227"/>
          <p:cNvSpPr txBox="1"/>
          <p:nvPr/>
        </p:nvSpPr>
        <p:spPr>
          <a:xfrm>
            <a:off x="3429254" y="3327990"/>
            <a:ext cx="695614" cy="690830"/>
          </a:xfrm>
          <a:prstGeom prst="rect">
            <a:avLst/>
          </a:prstGeom>
        </p:spPr>
        <p:txBody>
          <a:bodyPr vert="horz" wrap="square" lIns="0" tIns="0" rIns="0" bIns="0" rtlCol="0">
            <a:spAutoFit/>
          </a:bodyPr>
          <a:lstStyle/>
          <a:p>
            <a:pPr marL="11397" marR="319115" indent="45588">
              <a:lnSpc>
                <a:spcPts val="1167"/>
              </a:lnSpc>
            </a:pPr>
            <a:r>
              <a:rPr sz="1000" spc="-4" dirty="0">
                <a:latin typeface="Arial"/>
                <a:cs typeface="Arial"/>
              </a:rPr>
              <a:t>Read  data</a:t>
            </a:r>
            <a:r>
              <a:rPr sz="1000" spc="-85" dirty="0">
                <a:latin typeface="Arial"/>
                <a:cs typeface="Arial"/>
              </a:rPr>
              <a:t> </a:t>
            </a:r>
            <a:r>
              <a:rPr sz="1000" dirty="0">
                <a:latin typeface="Arial"/>
                <a:cs typeface="Arial"/>
              </a:rPr>
              <a:t>1</a:t>
            </a:r>
          </a:p>
          <a:p>
            <a:pPr marL="11397" marR="4559" indent="45588">
              <a:lnSpc>
                <a:spcPts val="1140"/>
              </a:lnSpc>
              <a:spcBef>
                <a:spcPts val="763"/>
              </a:spcBef>
            </a:pPr>
            <a:r>
              <a:rPr sz="1500" spc="-6" baseline="2525" dirty="0">
                <a:latin typeface="Arial"/>
                <a:cs typeface="Arial"/>
              </a:rPr>
              <a:t>Read </a:t>
            </a:r>
            <a:r>
              <a:rPr lang="en-US" sz="1500" spc="-6" baseline="2525" dirty="0" smtClean="0">
                <a:latin typeface="Arial"/>
                <a:cs typeface="Arial"/>
              </a:rPr>
              <a:t>  </a:t>
            </a:r>
            <a:r>
              <a:rPr sz="1000" spc="-4" dirty="0" smtClean="0">
                <a:latin typeface="Arial"/>
                <a:cs typeface="Arial"/>
              </a:rPr>
              <a:t>?</a:t>
            </a:r>
            <a:r>
              <a:rPr sz="1000" spc="-4" dirty="0">
                <a:latin typeface="Arial"/>
                <a:cs typeface="Arial"/>
              </a:rPr>
              <a:t>??  data</a:t>
            </a:r>
            <a:r>
              <a:rPr sz="1000" spc="-85" dirty="0">
                <a:latin typeface="Arial"/>
                <a:cs typeface="Arial"/>
              </a:rPr>
              <a:t> </a:t>
            </a:r>
            <a:r>
              <a:rPr sz="1000" dirty="0">
                <a:latin typeface="Arial"/>
                <a:cs typeface="Arial"/>
              </a:rPr>
              <a:t>2</a:t>
            </a:r>
          </a:p>
        </p:txBody>
      </p:sp>
      <p:sp>
        <p:nvSpPr>
          <p:cNvPr id="228" name="object 228"/>
          <p:cNvSpPr txBox="1"/>
          <p:nvPr/>
        </p:nvSpPr>
        <p:spPr>
          <a:xfrm>
            <a:off x="8304219" y="4533059"/>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9" name="object 229"/>
          <p:cNvSpPr txBox="1"/>
          <p:nvPr/>
        </p:nvSpPr>
        <p:spPr>
          <a:xfrm>
            <a:off x="8304219" y="5142379"/>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0" name="object 230"/>
          <p:cNvSpPr txBox="1"/>
          <p:nvPr/>
        </p:nvSpPr>
        <p:spPr>
          <a:xfrm>
            <a:off x="6452720" y="3754250"/>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dirty="0">
              <a:latin typeface="Arial"/>
              <a:cs typeface="Arial"/>
            </a:endParaRPr>
          </a:p>
        </p:txBody>
      </p:sp>
      <p:sp>
        <p:nvSpPr>
          <p:cNvPr id="231" name="object 231"/>
          <p:cNvSpPr txBox="1"/>
          <p:nvPr/>
        </p:nvSpPr>
        <p:spPr>
          <a:xfrm>
            <a:off x="6552196" y="4608699"/>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2" name="object 232"/>
          <p:cNvSpPr txBox="1"/>
          <p:nvPr/>
        </p:nvSpPr>
        <p:spPr>
          <a:xfrm>
            <a:off x="3889628" y="3248584"/>
            <a:ext cx="617682" cy="158003"/>
          </a:xfrm>
          <a:prstGeom prst="rect">
            <a:avLst/>
          </a:prstGeom>
        </p:spPr>
        <p:txBody>
          <a:bodyPr vert="horz" wrap="square" lIns="0" tIns="0" rIns="0" bIns="0" rtlCol="0">
            <a:spAutoFit/>
          </a:bodyPr>
          <a:lstStyle/>
          <a:p>
            <a:pPr marL="11397">
              <a:tabLst>
                <a:tab pos="388637" algn="l"/>
              </a:tabLst>
            </a:pPr>
            <a:r>
              <a:rPr sz="1000" spc="-4" dirty="0">
                <a:latin typeface="Arial"/>
                <a:cs typeface="Arial"/>
              </a:rPr>
              <a:t>??</a:t>
            </a:r>
            <a:r>
              <a:rPr sz="1000" dirty="0">
                <a:latin typeface="Arial"/>
                <a:cs typeface="Arial"/>
              </a:rPr>
              <a:t>?	</a:t>
            </a:r>
            <a:r>
              <a:rPr sz="1000" spc="-4" dirty="0">
                <a:latin typeface="Arial"/>
                <a:cs typeface="Arial"/>
              </a:rPr>
              <a:t>???</a:t>
            </a:r>
            <a:endParaRPr sz="1000">
              <a:latin typeface="Arial"/>
              <a:cs typeface="Arial"/>
            </a:endParaRPr>
          </a:p>
        </p:txBody>
      </p:sp>
      <p:sp>
        <p:nvSpPr>
          <p:cNvPr id="233" name="object 233"/>
          <p:cNvSpPr txBox="1"/>
          <p:nvPr/>
        </p:nvSpPr>
        <p:spPr>
          <a:xfrm>
            <a:off x="4311038" y="3677209"/>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4" name="object 234"/>
          <p:cNvSpPr txBox="1"/>
          <p:nvPr/>
        </p:nvSpPr>
        <p:spPr>
          <a:xfrm>
            <a:off x="4272072" y="500090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5" name="object 235"/>
          <p:cNvSpPr txBox="1"/>
          <p:nvPr/>
        </p:nvSpPr>
        <p:spPr>
          <a:xfrm>
            <a:off x="4348560" y="538190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6" name="object 236"/>
          <p:cNvSpPr txBox="1"/>
          <p:nvPr/>
        </p:nvSpPr>
        <p:spPr>
          <a:xfrm>
            <a:off x="6006777" y="403019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7" name="object 237"/>
          <p:cNvSpPr txBox="1"/>
          <p:nvPr/>
        </p:nvSpPr>
        <p:spPr>
          <a:xfrm>
            <a:off x="602391" y="2197036"/>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238" name="object 238"/>
          <p:cNvSpPr txBox="1"/>
          <p:nvPr/>
        </p:nvSpPr>
        <p:spPr>
          <a:xfrm>
            <a:off x="392803" y="2636027"/>
            <a:ext cx="114876" cy="300018"/>
          </a:xfrm>
          <a:prstGeom prst="rect">
            <a:avLst/>
          </a:prstGeom>
        </p:spPr>
        <p:txBody>
          <a:bodyPr vert="horz" wrap="square" lIns="0" tIns="0" rIns="0" bIns="0" rtlCol="0">
            <a:spAutoFit/>
          </a:bodyPr>
          <a:lstStyle/>
          <a:p>
            <a:pPr marL="11397" marR="4559">
              <a:lnSpc>
                <a:spcPts val="1167"/>
              </a:lnSpc>
            </a:pPr>
            <a:r>
              <a:rPr sz="1000" b="1" dirty="0">
                <a:latin typeface="Arial"/>
                <a:cs typeface="Arial"/>
              </a:rPr>
              <a:t>P  C</a:t>
            </a:r>
            <a:endParaRPr sz="1000">
              <a:latin typeface="Arial"/>
              <a:cs typeface="Arial"/>
            </a:endParaRPr>
          </a:p>
        </p:txBody>
      </p:sp>
      <p:sp>
        <p:nvSpPr>
          <p:cNvPr id="239" name="object 239"/>
          <p:cNvSpPr txBox="1"/>
          <p:nvPr/>
        </p:nvSpPr>
        <p:spPr>
          <a:xfrm>
            <a:off x="3306583" y="5004670"/>
            <a:ext cx="432377" cy="300018"/>
          </a:xfrm>
          <a:prstGeom prst="rect">
            <a:avLst/>
          </a:prstGeom>
        </p:spPr>
        <p:txBody>
          <a:bodyPr vert="horz" wrap="square" lIns="0" tIns="0" rIns="0" bIns="0" rtlCol="0">
            <a:spAutoFit/>
          </a:bodyPr>
          <a:lstStyle/>
          <a:p>
            <a:pPr marL="11397" marR="4559" indent="68382">
              <a:lnSpc>
                <a:spcPts val="1167"/>
              </a:lnSpc>
            </a:pPr>
            <a:r>
              <a:rPr sz="1000" b="1" dirty="0">
                <a:latin typeface="Arial"/>
                <a:cs typeface="Arial"/>
              </a:rPr>
              <a:t>Sign  </a:t>
            </a:r>
            <a:r>
              <a:rPr sz="1000" b="1" spc="-4" dirty="0">
                <a:latin typeface="Arial"/>
                <a:cs typeface="Arial"/>
              </a:rPr>
              <a:t>extend</a:t>
            </a:r>
            <a:endParaRPr sz="1000">
              <a:latin typeface="Arial"/>
              <a:cs typeface="Arial"/>
            </a:endParaRPr>
          </a:p>
        </p:txBody>
      </p:sp>
      <p:sp>
        <p:nvSpPr>
          <p:cNvPr id="240" name="object 240"/>
          <p:cNvSpPr/>
          <p:nvPr/>
        </p:nvSpPr>
        <p:spPr>
          <a:xfrm>
            <a:off x="3289011" y="4871764"/>
            <a:ext cx="467591" cy="620524"/>
          </a:xfrm>
          <a:prstGeom prst="rect">
            <a:avLst/>
          </a:prstGeom>
          <a:blipFill>
            <a:blip r:embed="rId5" cstate="print"/>
            <a:stretch>
              <a:fillRect/>
            </a:stretch>
          </a:blipFill>
        </p:spPr>
        <p:txBody>
          <a:bodyPr wrap="square" lIns="0" tIns="0" rIns="0" bIns="0" rtlCol="0"/>
          <a:lstStyle/>
          <a:p>
            <a:endParaRPr/>
          </a:p>
        </p:txBody>
      </p:sp>
      <p:sp>
        <p:nvSpPr>
          <p:cNvPr id="241" name="object 241"/>
          <p:cNvSpPr/>
          <p:nvPr/>
        </p:nvSpPr>
        <p:spPr>
          <a:xfrm>
            <a:off x="3257266" y="1676682"/>
            <a:ext cx="856095" cy="0"/>
          </a:xfrm>
          <a:custGeom>
            <a:avLst/>
            <a:gdLst/>
            <a:ahLst/>
            <a:cxnLst/>
            <a:rect l="l" t="t" r="r" b="b"/>
            <a:pathLst>
              <a:path w="941704">
                <a:moveTo>
                  <a:pt x="0" y="0"/>
                </a:moveTo>
                <a:lnTo>
                  <a:pt x="941390" y="0"/>
                </a:lnTo>
              </a:path>
            </a:pathLst>
          </a:custGeom>
          <a:ln w="12700">
            <a:solidFill>
              <a:srgbClr val="3CA642"/>
            </a:solidFill>
          </a:ln>
        </p:spPr>
        <p:txBody>
          <a:bodyPr wrap="square" lIns="0" tIns="0" rIns="0" bIns="0" rtlCol="0"/>
          <a:lstStyle/>
          <a:p>
            <a:endParaRPr/>
          </a:p>
        </p:txBody>
      </p:sp>
      <p:sp>
        <p:nvSpPr>
          <p:cNvPr id="242" name="object 242"/>
          <p:cNvSpPr/>
          <p:nvPr/>
        </p:nvSpPr>
        <p:spPr>
          <a:xfrm>
            <a:off x="4066886" y="164306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43" name="object 243"/>
          <p:cNvSpPr/>
          <p:nvPr/>
        </p:nvSpPr>
        <p:spPr>
          <a:xfrm>
            <a:off x="3310665" y="2133319"/>
            <a:ext cx="802409" cy="0"/>
          </a:xfrm>
          <a:custGeom>
            <a:avLst/>
            <a:gdLst/>
            <a:ahLst/>
            <a:cxnLst/>
            <a:rect l="l" t="t" r="r" b="b"/>
            <a:pathLst>
              <a:path w="882650">
                <a:moveTo>
                  <a:pt x="0" y="0"/>
                </a:moveTo>
                <a:lnTo>
                  <a:pt x="882650" y="0"/>
                </a:lnTo>
              </a:path>
            </a:pathLst>
          </a:custGeom>
          <a:ln w="12700">
            <a:solidFill>
              <a:srgbClr val="4452FF"/>
            </a:solidFill>
          </a:ln>
        </p:spPr>
        <p:txBody>
          <a:bodyPr wrap="square" lIns="0" tIns="0" rIns="0" bIns="0" rtlCol="0"/>
          <a:lstStyle/>
          <a:p>
            <a:endParaRPr/>
          </a:p>
        </p:txBody>
      </p:sp>
      <p:sp>
        <p:nvSpPr>
          <p:cNvPr id="244" name="object 244"/>
          <p:cNvSpPr/>
          <p:nvPr/>
        </p:nvSpPr>
        <p:spPr>
          <a:xfrm>
            <a:off x="4066886"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4452FF"/>
          </a:solidFill>
        </p:spPr>
        <p:txBody>
          <a:bodyPr wrap="square" lIns="0" tIns="0" rIns="0" bIns="0" rtlCol="0"/>
          <a:lstStyle/>
          <a:p>
            <a:endParaRPr/>
          </a:p>
        </p:txBody>
      </p:sp>
      <p:sp>
        <p:nvSpPr>
          <p:cNvPr id="245" name="object 245"/>
          <p:cNvSpPr/>
          <p:nvPr/>
        </p:nvSpPr>
        <p:spPr>
          <a:xfrm>
            <a:off x="6780076" y="3810002"/>
            <a:ext cx="1143000" cy="1143000"/>
          </a:xfrm>
          <a:custGeom>
            <a:avLst/>
            <a:gdLst/>
            <a:ahLst/>
            <a:cxnLst/>
            <a:rect l="l" t="t" r="r" b="b"/>
            <a:pathLst>
              <a:path w="1257300" h="1295400">
                <a:moveTo>
                  <a:pt x="0" y="0"/>
                </a:moveTo>
                <a:lnTo>
                  <a:pt x="1257300" y="0"/>
                </a:lnTo>
                <a:lnTo>
                  <a:pt x="125730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247" name="object 247"/>
          <p:cNvSpPr/>
          <p:nvPr/>
        </p:nvSpPr>
        <p:spPr>
          <a:xfrm>
            <a:off x="2818538" y="1599637"/>
            <a:ext cx="532823" cy="686360"/>
          </a:xfrm>
          <a:custGeom>
            <a:avLst/>
            <a:gdLst/>
            <a:ahLst/>
            <a:cxnLst/>
            <a:rect l="l" t="t" r="r" b="b"/>
            <a:pathLst>
              <a:path w="586104" h="777875">
                <a:moveTo>
                  <a:pt x="0" y="388940"/>
                </a:moveTo>
                <a:lnTo>
                  <a:pt x="1385" y="350863"/>
                </a:lnTo>
                <a:lnTo>
                  <a:pt x="5580" y="312995"/>
                </a:lnTo>
                <a:lnTo>
                  <a:pt x="12641" y="275554"/>
                </a:lnTo>
                <a:lnTo>
                  <a:pt x="22625" y="238784"/>
                </a:lnTo>
                <a:lnTo>
                  <a:pt x="35592" y="202957"/>
                </a:lnTo>
                <a:lnTo>
                  <a:pt x="51611" y="168386"/>
                </a:lnTo>
                <a:lnTo>
                  <a:pt x="70751" y="135440"/>
                </a:lnTo>
                <a:lnTo>
                  <a:pt x="93076" y="104564"/>
                </a:lnTo>
                <a:lnTo>
                  <a:pt x="118629" y="76300"/>
                </a:lnTo>
                <a:lnTo>
                  <a:pt x="147391" y="51310"/>
                </a:lnTo>
                <a:lnTo>
                  <a:pt x="179224" y="30374"/>
                </a:lnTo>
                <a:lnTo>
                  <a:pt x="213791" y="14349"/>
                </a:lnTo>
                <a:lnTo>
                  <a:pt x="250476" y="4048"/>
                </a:lnTo>
                <a:lnTo>
                  <a:pt x="288366" y="45"/>
                </a:lnTo>
                <a:lnTo>
                  <a:pt x="292890" y="0"/>
                </a:lnTo>
                <a:lnTo>
                  <a:pt x="330855" y="3237"/>
                </a:lnTo>
                <a:lnTo>
                  <a:pt x="367734" y="12814"/>
                </a:lnTo>
                <a:lnTo>
                  <a:pt x="402592" y="28201"/>
                </a:lnTo>
                <a:lnTo>
                  <a:pt x="434775" y="48601"/>
                </a:lnTo>
                <a:lnTo>
                  <a:pt x="463912" y="73153"/>
                </a:lnTo>
                <a:lnTo>
                  <a:pt x="489846" y="101064"/>
                </a:lnTo>
                <a:lnTo>
                  <a:pt x="512553" y="131659"/>
                </a:lnTo>
                <a:lnTo>
                  <a:pt x="532068" y="164385"/>
                </a:lnTo>
                <a:lnTo>
                  <a:pt x="548454" y="198782"/>
                </a:lnTo>
                <a:lnTo>
                  <a:pt x="561782" y="234478"/>
                </a:lnTo>
                <a:lnTo>
                  <a:pt x="572117" y="271153"/>
                </a:lnTo>
                <a:lnTo>
                  <a:pt x="579522" y="308530"/>
                </a:lnTo>
                <a:lnTo>
                  <a:pt x="584055" y="346360"/>
                </a:lnTo>
                <a:lnTo>
                  <a:pt x="585770" y="384424"/>
                </a:lnTo>
                <a:lnTo>
                  <a:pt x="585790" y="388940"/>
                </a:lnTo>
                <a:lnTo>
                  <a:pt x="584404" y="427017"/>
                </a:lnTo>
                <a:lnTo>
                  <a:pt x="580209" y="464887"/>
                </a:lnTo>
                <a:lnTo>
                  <a:pt x="573148" y="502328"/>
                </a:lnTo>
                <a:lnTo>
                  <a:pt x="563164" y="539098"/>
                </a:lnTo>
                <a:lnTo>
                  <a:pt x="550195" y="574924"/>
                </a:lnTo>
                <a:lnTo>
                  <a:pt x="534176" y="609495"/>
                </a:lnTo>
                <a:lnTo>
                  <a:pt x="515036" y="642441"/>
                </a:lnTo>
                <a:lnTo>
                  <a:pt x="492710" y="673316"/>
                </a:lnTo>
                <a:lnTo>
                  <a:pt x="467157" y="701579"/>
                </a:lnTo>
                <a:lnTo>
                  <a:pt x="438394" y="726569"/>
                </a:lnTo>
                <a:lnTo>
                  <a:pt x="406561" y="747505"/>
                </a:lnTo>
                <a:lnTo>
                  <a:pt x="371994" y="763530"/>
                </a:lnTo>
                <a:lnTo>
                  <a:pt x="335309" y="773831"/>
                </a:lnTo>
                <a:lnTo>
                  <a:pt x="297420" y="777834"/>
                </a:lnTo>
                <a:lnTo>
                  <a:pt x="292890" y="777880"/>
                </a:lnTo>
                <a:lnTo>
                  <a:pt x="254925" y="774642"/>
                </a:lnTo>
                <a:lnTo>
                  <a:pt x="218045" y="765066"/>
                </a:lnTo>
                <a:lnTo>
                  <a:pt x="183188" y="749680"/>
                </a:lnTo>
                <a:lnTo>
                  <a:pt x="151006" y="729280"/>
                </a:lnTo>
                <a:lnTo>
                  <a:pt x="121870" y="704728"/>
                </a:lnTo>
                <a:lnTo>
                  <a:pt x="95934" y="676815"/>
                </a:lnTo>
                <a:lnTo>
                  <a:pt x="73227" y="646217"/>
                </a:lnTo>
                <a:lnTo>
                  <a:pt x="53713" y="613491"/>
                </a:lnTo>
                <a:lnTo>
                  <a:pt x="37329" y="579092"/>
                </a:lnTo>
                <a:lnTo>
                  <a:pt x="24003" y="543395"/>
                </a:lnTo>
                <a:lnTo>
                  <a:pt x="13669" y="506723"/>
                </a:lnTo>
                <a:lnTo>
                  <a:pt x="6266" y="469349"/>
                </a:lnTo>
                <a:lnTo>
                  <a:pt x="1734" y="431517"/>
                </a:lnTo>
                <a:lnTo>
                  <a:pt x="19" y="393451"/>
                </a:lnTo>
                <a:lnTo>
                  <a:pt x="0" y="388940"/>
                </a:lnTo>
                <a:close/>
              </a:path>
            </a:pathLst>
          </a:custGeom>
          <a:ln w="12700">
            <a:solidFill>
              <a:srgbClr val="FF2800"/>
            </a:solidFill>
          </a:ln>
        </p:spPr>
        <p:txBody>
          <a:bodyPr wrap="square" lIns="0" tIns="0" rIns="0" bIns="0" rtlCol="0"/>
          <a:lstStyle/>
          <a:p>
            <a:endParaRPr/>
          </a:p>
        </p:txBody>
      </p:sp>
      <p:sp>
        <p:nvSpPr>
          <p:cNvPr id="248" name="object 248"/>
          <p:cNvSpPr/>
          <p:nvPr/>
        </p:nvSpPr>
        <p:spPr>
          <a:xfrm>
            <a:off x="4113069" y="2057679"/>
            <a:ext cx="152977" cy="228599"/>
          </a:xfrm>
          <a:custGeom>
            <a:avLst/>
            <a:gdLst/>
            <a:ahLst/>
            <a:cxnLst/>
            <a:rect l="l" t="t" r="r" b="b"/>
            <a:pathLst>
              <a:path w="168275" h="259080">
                <a:moveTo>
                  <a:pt x="0" y="258763"/>
                </a:moveTo>
                <a:lnTo>
                  <a:pt x="168275" y="258763"/>
                </a:lnTo>
                <a:lnTo>
                  <a:pt x="168275" y="0"/>
                </a:lnTo>
                <a:lnTo>
                  <a:pt x="0" y="0"/>
                </a:lnTo>
                <a:lnTo>
                  <a:pt x="0" y="258763"/>
                </a:lnTo>
                <a:close/>
              </a:path>
            </a:pathLst>
          </a:custGeom>
          <a:solidFill>
            <a:srgbClr val="E4E4E4"/>
          </a:solidFill>
        </p:spPr>
        <p:txBody>
          <a:bodyPr wrap="square" lIns="0" tIns="0" rIns="0" bIns="0" rtlCol="0"/>
          <a:lstStyle/>
          <a:p>
            <a:endParaRPr/>
          </a:p>
        </p:txBody>
      </p:sp>
      <p:sp>
        <p:nvSpPr>
          <p:cNvPr id="249" name="object 249"/>
          <p:cNvSpPr/>
          <p:nvPr/>
        </p:nvSpPr>
        <p:spPr>
          <a:xfrm>
            <a:off x="4113075" y="2057684"/>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50" name="object 250"/>
          <p:cNvSpPr txBox="1"/>
          <p:nvPr/>
        </p:nvSpPr>
        <p:spPr>
          <a:xfrm>
            <a:off x="4116208" y="2103624"/>
            <a:ext cx="161636" cy="123111"/>
          </a:xfrm>
          <a:prstGeom prst="rect">
            <a:avLst/>
          </a:prstGeom>
        </p:spPr>
        <p:txBody>
          <a:bodyPr vert="horz" wrap="square" lIns="0" tIns="0" rIns="0" bIns="0" rtlCol="0">
            <a:spAutoFit/>
          </a:bodyPr>
          <a:lstStyle/>
          <a:p>
            <a:pPr marL="11397"/>
            <a:r>
              <a:rPr sz="800" dirty="0">
                <a:solidFill>
                  <a:srgbClr val="4452FF"/>
                </a:solidFill>
                <a:latin typeface="Times New Roman"/>
                <a:cs typeface="Times New Roman"/>
              </a:rPr>
              <a:t>EX</a:t>
            </a:r>
            <a:endParaRPr sz="800">
              <a:latin typeface="Times New Roman"/>
              <a:cs typeface="Times New Roman"/>
            </a:endParaRPr>
          </a:p>
        </p:txBody>
      </p:sp>
      <p:sp>
        <p:nvSpPr>
          <p:cNvPr id="251" name="object 251"/>
          <p:cNvSpPr/>
          <p:nvPr/>
        </p:nvSpPr>
        <p:spPr>
          <a:xfrm>
            <a:off x="4113069" y="1829361"/>
            <a:ext cx="152977" cy="228599"/>
          </a:xfrm>
          <a:custGeom>
            <a:avLst/>
            <a:gdLst/>
            <a:ahLst/>
            <a:cxnLst/>
            <a:rect l="l" t="t" r="r" b="b"/>
            <a:pathLst>
              <a:path w="168275" h="259080">
                <a:moveTo>
                  <a:pt x="0" y="258762"/>
                </a:moveTo>
                <a:lnTo>
                  <a:pt x="168275" y="258762"/>
                </a:lnTo>
                <a:lnTo>
                  <a:pt x="168275" y="0"/>
                </a:lnTo>
                <a:lnTo>
                  <a:pt x="0" y="0"/>
                </a:lnTo>
                <a:lnTo>
                  <a:pt x="0" y="258762"/>
                </a:lnTo>
                <a:close/>
              </a:path>
            </a:pathLst>
          </a:custGeom>
          <a:solidFill>
            <a:srgbClr val="E4E4E4"/>
          </a:solidFill>
        </p:spPr>
        <p:txBody>
          <a:bodyPr wrap="square" lIns="0" tIns="0" rIns="0" bIns="0" rtlCol="0"/>
          <a:lstStyle/>
          <a:p>
            <a:endParaRPr/>
          </a:p>
        </p:txBody>
      </p:sp>
      <p:sp>
        <p:nvSpPr>
          <p:cNvPr id="252" name="object 252"/>
          <p:cNvSpPr/>
          <p:nvPr/>
        </p:nvSpPr>
        <p:spPr>
          <a:xfrm>
            <a:off x="4113075" y="1829366"/>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53" name="object 253"/>
          <p:cNvSpPr txBox="1"/>
          <p:nvPr/>
        </p:nvSpPr>
        <p:spPr>
          <a:xfrm>
            <a:off x="4139299" y="1875305"/>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54" name="object 254"/>
          <p:cNvSpPr/>
          <p:nvPr/>
        </p:nvSpPr>
        <p:spPr>
          <a:xfrm>
            <a:off x="4113069" y="1599640"/>
            <a:ext cx="152977" cy="229721"/>
          </a:xfrm>
          <a:custGeom>
            <a:avLst/>
            <a:gdLst/>
            <a:ahLst/>
            <a:cxnLst/>
            <a:rect l="l" t="t" r="r" b="b"/>
            <a:pathLst>
              <a:path w="168275" h="260350">
                <a:moveTo>
                  <a:pt x="0" y="260350"/>
                </a:moveTo>
                <a:lnTo>
                  <a:pt x="168275" y="260350"/>
                </a:lnTo>
                <a:lnTo>
                  <a:pt x="168275" y="0"/>
                </a:lnTo>
                <a:lnTo>
                  <a:pt x="0" y="0"/>
                </a:lnTo>
                <a:lnTo>
                  <a:pt x="0" y="260350"/>
                </a:lnTo>
                <a:close/>
              </a:path>
            </a:pathLst>
          </a:custGeom>
          <a:solidFill>
            <a:srgbClr val="E4E4E4"/>
          </a:solidFill>
        </p:spPr>
        <p:txBody>
          <a:bodyPr wrap="square" lIns="0" tIns="0" rIns="0" bIns="0" rtlCol="0"/>
          <a:lstStyle/>
          <a:p>
            <a:endParaRPr/>
          </a:p>
        </p:txBody>
      </p:sp>
      <p:sp>
        <p:nvSpPr>
          <p:cNvPr id="255" name="object 255"/>
          <p:cNvSpPr/>
          <p:nvPr/>
        </p:nvSpPr>
        <p:spPr>
          <a:xfrm>
            <a:off x="4113075" y="1599636"/>
            <a:ext cx="152977" cy="229721"/>
          </a:xfrm>
          <a:custGeom>
            <a:avLst/>
            <a:gdLst/>
            <a:ahLst/>
            <a:cxnLst/>
            <a:rect l="l" t="t" r="r" b="b"/>
            <a:pathLst>
              <a:path w="168275" h="260350">
                <a:moveTo>
                  <a:pt x="0" y="0"/>
                </a:moveTo>
                <a:lnTo>
                  <a:pt x="168275" y="0"/>
                </a:lnTo>
                <a:lnTo>
                  <a:pt x="168275" y="260350"/>
                </a:lnTo>
                <a:lnTo>
                  <a:pt x="0" y="260350"/>
                </a:lnTo>
                <a:lnTo>
                  <a:pt x="0" y="0"/>
                </a:lnTo>
                <a:close/>
              </a:path>
            </a:pathLst>
          </a:custGeom>
          <a:ln w="12700">
            <a:solidFill>
              <a:srgbClr val="000000"/>
            </a:solidFill>
          </a:ln>
        </p:spPr>
        <p:txBody>
          <a:bodyPr wrap="square" lIns="0" tIns="0" rIns="0" bIns="0" rtlCol="0"/>
          <a:lstStyle/>
          <a:p>
            <a:endParaRPr/>
          </a:p>
        </p:txBody>
      </p:sp>
      <p:sp>
        <p:nvSpPr>
          <p:cNvPr id="256" name="object 256"/>
          <p:cNvSpPr txBox="1"/>
          <p:nvPr/>
        </p:nvSpPr>
        <p:spPr>
          <a:xfrm>
            <a:off x="4101776" y="164558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67" name="object 267"/>
          <p:cNvSpPr txBox="1"/>
          <p:nvPr/>
        </p:nvSpPr>
        <p:spPr>
          <a:xfrm>
            <a:off x="6481583" y="5469720"/>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68" name="object 268"/>
          <p:cNvSpPr txBox="1"/>
          <p:nvPr/>
        </p:nvSpPr>
        <p:spPr>
          <a:xfrm>
            <a:off x="8308651" y="5469720"/>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69" name="object 269"/>
          <p:cNvSpPr txBox="1"/>
          <p:nvPr/>
        </p:nvSpPr>
        <p:spPr>
          <a:xfrm>
            <a:off x="5185606" y="5477878"/>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0</a:t>
            </a:r>
            <a:endParaRPr sz="1000">
              <a:latin typeface="Arial"/>
              <a:cs typeface="Arial"/>
            </a:endParaRPr>
          </a:p>
        </p:txBody>
      </p:sp>
      <p:sp>
        <p:nvSpPr>
          <p:cNvPr id="270" name="object 270"/>
          <p:cNvSpPr txBox="1"/>
          <p:nvPr/>
        </p:nvSpPr>
        <p:spPr>
          <a:xfrm>
            <a:off x="5415072" y="5487930"/>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71" name="object 271"/>
          <p:cNvSpPr txBox="1"/>
          <p:nvPr/>
        </p:nvSpPr>
        <p:spPr>
          <a:xfrm>
            <a:off x="2365629" y="5622401"/>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72" name="object 272"/>
          <p:cNvSpPr txBox="1"/>
          <p:nvPr/>
        </p:nvSpPr>
        <p:spPr>
          <a:xfrm>
            <a:off x="4348560" y="5622401"/>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73" name="object 273"/>
          <p:cNvSpPr txBox="1"/>
          <p:nvPr/>
        </p:nvSpPr>
        <p:spPr>
          <a:xfrm>
            <a:off x="5185606" y="5741889"/>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1</a:t>
            </a:r>
            <a:endParaRPr sz="1000">
              <a:latin typeface="Arial"/>
              <a:cs typeface="Arial"/>
            </a:endParaRPr>
          </a:p>
        </p:txBody>
      </p:sp>
      <p:sp>
        <p:nvSpPr>
          <p:cNvPr id="274" name="object 274"/>
          <p:cNvSpPr txBox="1"/>
          <p:nvPr/>
        </p:nvSpPr>
        <p:spPr>
          <a:xfrm>
            <a:off x="8614606" y="6080441"/>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78" name="object 201"/>
          <p:cNvSpPr/>
          <p:nvPr/>
        </p:nvSpPr>
        <p:spPr>
          <a:xfrm>
            <a:off x="983356" y="1097899"/>
            <a:ext cx="217055" cy="533960"/>
          </a:xfrm>
          <a:custGeom>
            <a:avLst/>
            <a:gdLst/>
            <a:ahLst/>
            <a:cxnLst/>
            <a:rect l="l" t="t" r="r" b="b"/>
            <a:pathLst>
              <a:path w="238759" h="605155">
                <a:moveTo>
                  <a:pt x="119634" y="0"/>
                </a:moveTo>
                <a:lnTo>
                  <a:pt x="72973" y="9358"/>
                </a:lnTo>
                <a:lnTo>
                  <a:pt x="34956" y="34861"/>
                </a:lnTo>
                <a:lnTo>
                  <a:pt x="9370" y="72651"/>
                </a:lnTo>
                <a:lnTo>
                  <a:pt x="0" y="118871"/>
                </a:lnTo>
                <a:lnTo>
                  <a:pt x="0" y="486155"/>
                </a:lnTo>
                <a:lnTo>
                  <a:pt x="9370" y="532376"/>
                </a:lnTo>
                <a:lnTo>
                  <a:pt x="34956" y="570166"/>
                </a:lnTo>
                <a:lnTo>
                  <a:pt x="72973" y="595669"/>
                </a:lnTo>
                <a:lnTo>
                  <a:pt x="119634" y="605027"/>
                </a:lnTo>
                <a:lnTo>
                  <a:pt x="165854" y="595669"/>
                </a:lnTo>
                <a:lnTo>
                  <a:pt x="203644" y="570166"/>
                </a:lnTo>
                <a:lnTo>
                  <a:pt x="229147" y="532376"/>
                </a:lnTo>
                <a:lnTo>
                  <a:pt x="238506" y="486155"/>
                </a:lnTo>
                <a:lnTo>
                  <a:pt x="238506" y="118871"/>
                </a:lnTo>
                <a:lnTo>
                  <a:pt x="229147" y="72651"/>
                </a:lnTo>
                <a:lnTo>
                  <a:pt x="203644" y="34861"/>
                </a:lnTo>
                <a:lnTo>
                  <a:pt x="165854" y="9358"/>
                </a:lnTo>
                <a:lnTo>
                  <a:pt x="119634" y="0"/>
                </a:lnTo>
                <a:close/>
              </a:path>
            </a:pathLst>
          </a:custGeom>
          <a:ln w="9525">
            <a:solidFill>
              <a:srgbClr val="000000"/>
            </a:solidFill>
          </a:ln>
        </p:spPr>
        <p:txBody>
          <a:bodyPr wrap="square" lIns="0" tIns="0" rIns="0" bIns="0" rtlCol="0"/>
          <a:lstStyle/>
          <a:p>
            <a:endParaRPr/>
          </a:p>
        </p:txBody>
      </p:sp>
      <p:sp>
        <p:nvSpPr>
          <p:cNvPr id="275" name="object 220"/>
          <p:cNvSpPr txBox="1"/>
          <p:nvPr/>
        </p:nvSpPr>
        <p:spPr>
          <a:xfrm>
            <a:off x="1334942" y="2613833"/>
            <a:ext cx="305955" cy="158003"/>
          </a:xfrm>
          <a:prstGeom prst="rect">
            <a:avLst/>
          </a:prstGeom>
        </p:spPr>
        <p:txBody>
          <a:bodyPr vert="horz" wrap="square" lIns="0" tIns="0" rIns="0" bIns="0" rtlCol="0">
            <a:spAutoFit/>
          </a:bodyPr>
          <a:lstStyle/>
          <a:p>
            <a:pPr marL="11397"/>
            <a:r>
              <a:rPr sz="1000" spc="-4" dirty="0" smtClean="0">
                <a:solidFill>
                  <a:srgbClr val="FF0000"/>
                </a:solidFill>
                <a:latin typeface="Arial"/>
                <a:cs typeface="Arial"/>
              </a:rPr>
              <a:t>100</a:t>
            </a:r>
            <a:r>
              <a:rPr lang="en-US" sz="1000" spc="-4" dirty="0" smtClean="0">
                <a:solidFill>
                  <a:srgbClr val="FF0000"/>
                </a:solidFill>
                <a:latin typeface="Arial"/>
                <a:cs typeface="Arial"/>
              </a:rPr>
              <a:t>4</a:t>
            </a:r>
            <a:endParaRPr sz="1000" dirty="0">
              <a:solidFill>
                <a:srgbClr val="FF0000"/>
              </a:solidFill>
              <a:latin typeface="Arial"/>
              <a:cs typeface="Arial"/>
            </a:endParaRPr>
          </a:p>
        </p:txBody>
      </p:sp>
      <p:cxnSp>
        <p:nvCxnSpPr>
          <p:cNvPr id="257" name="Straight Connector 256"/>
          <p:cNvCxnSpPr/>
          <p:nvPr/>
        </p:nvCxnSpPr>
        <p:spPr>
          <a:xfrm flipH="1">
            <a:off x="870239" y="2133600"/>
            <a:ext cx="288" cy="295488"/>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76" name="object 220"/>
          <p:cNvSpPr txBox="1"/>
          <p:nvPr/>
        </p:nvSpPr>
        <p:spPr>
          <a:xfrm>
            <a:off x="528462" y="1178859"/>
            <a:ext cx="305955" cy="158003"/>
          </a:xfrm>
          <a:prstGeom prst="rect">
            <a:avLst/>
          </a:prstGeom>
        </p:spPr>
        <p:txBody>
          <a:bodyPr vert="horz" wrap="square" lIns="0" tIns="0" rIns="0" bIns="0" rtlCol="0">
            <a:spAutoFit/>
          </a:bodyPr>
          <a:lstStyle/>
          <a:p>
            <a:pPr marL="11397"/>
            <a:r>
              <a:rPr sz="1000" spc="-4" dirty="0" smtClean="0">
                <a:solidFill>
                  <a:srgbClr val="FF0000"/>
                </a:solidFill>
                <a:latin typeface="Arial"/>
                <a:cs typeface="Arial"/>
              </a:rPr>
              <a:t>100</a:t>
            </a:r>
            <a:r>
              <a:rPr lang="en-US" sz="1000" spc="-4" dirty="0" smtClean="0">
                <a:solidFill>
                  <a:srgbClr val="FF0000"/>
                </a:solidFill>
                <a:latin typeface="Arial"/>
                <a:cs typeface="Arial"/>
              </a:rPr>
              <a:t>4</a:t>
            </a:r>
            <a:endParaRPr sz="1000" dirty="0">
              <a:solidFill>
                <a:srgbClr val="FF0000"/>
              </a:solidFill>
              <a:latin typeface="Arial"/>
              <a:cs typeface="Arial"/>
            </a:endParaRPr>
          </a:p>
        </p:txBody>
      </p:sp>
      <p:sp>
        <p:nvSpPr>
          <p:cNvPr id="246" name="Date Placeholder 245"/>
          <p:cNvSpPr>
            <a:spLocks noGrp="1"/>
          </p:cNvSpPr>
          <p:nvPr>
            <p:ph type="dt" sz="half" idx="10"/>
          </p:nvPr>
        </p:nvSpPr>
        <p:spPr/>
        <p:txBody>
          <a:bodyPr/>
          <a:lstStyle/>
          <a:p>
            <a:r>
              <a:rPr lang="en-US" smtClean="0"/>
              <a:t>© 2017 by George B. Adams III</a:t>
            </a:r>
            <a:endParaRPr lang="en-US"/>
          </a:p>
        </p:txBody>
      </p:sp>
      <p:sp>
        <p:nvSpPr>
          <p:cNvPr id="258" name="Slide Number Placeholder 257"/>
          <p:cNvSpPr>
            <a:spLocks noGrp="1"/>
          </p:cNvSpPr>
          <p:nvPr>
            <p:ph type="sldNum" sz="quarter" idx="12"/>
          </p:nvPr>
        </p:nvSpPr>
        <p:spPr/>
        <p:txBody>
          <a:bodyPr/>
          <a:lstStyle/>
          <a:p>
            <a:fld id="{BA0F5024-359D-6B46-98D1-05D86B9A129A}" type="slidenum">
              <a:rPr lang="en-US" smtClean="0"/>
              <a:pPr/>
              <a:t>37</a:t>
            </a:fld>
            <a:endParaRPr lang="en-US"/>
          </a:p>
        </p:txBody>
      </p:sp>
      <p:sp>
        <p:nvSpPr>
          <p:cNvPr id="259" name="Title 258"/>
          <p:cNvSpPr>
            <a:spLocks noGrp="1"/>
          </p:cNvSpPr>
          <p:nvPr>
            <p:ph type="title"/>
          </p:nvPr>
        </p:nvSpPr>
        <p:spPr/>
        <p:txBody>
          <a:bodyPr/>
          <a:lstStyle/>
          <a:p>
            <a:r>
              <a:rPr lang="en-US" sz="3600" dirty="0">
                <a:latin typeface="Trebuchet MS"/>
                <a:cs typeface="Trebuchet MS"/>
              </a:rPr>
              <a:t>Cycle 1</a:t>
            </a:r>
            <a:r>
              <a:rPr lang="en-US" sz="3600" spc="-99" dirty="0">
                <a:latin typeface="Trebuchet MS"/>
                <a:cs typeface="Trebuchet MS"/>
              </a:rPr>
              <a:t> </a:t>
            </a:r>
            <a:r>
              <a:rPr lang="en-US" sz="3600" spc="-4" dirty="0" smtClean="0">
                <a:latin typeface="Trebuchet MS"/>
                <a:cs typeface="Trebuchet MS"/>
              </a:rPr>
              <a:t>(starting to fill </a:t>
            </a:r>
            <a:r>
              <a:rPr lang="en-US" sz="3600" spc="-4" dirty="0">
                <a:latin typeface="Trebuchet MS"/>
                <a:cs typeface="Trebuchet MS"/>
              </a:rPr>
              <a:t>the pipeline)</a:t>
            </a:r>
            <a:endParaRPr lang="en-US" sz="3600" dirty="0"/>
          </a:p>
        </p:txBody>
      </p:sp>
    </p:spTree>
    <p:extLst>
      <p:ext uri="{BB962C8B-B14F-4D97-AF65-F5344CB8AC3E}">
        <p14:creationId xmlns:p14="http://schemas.microsoft.com/office/powerpoint/2010/main" val="223717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72004" y="885544"/>
            <a:ext cx="954809" cy="158003"/>
          </a:xfrm>
          <a:prstGeom prst="rect">
            <a:avLst/>
          </a:prstGeom>
        </p:spPr>
        <p:txBody>
          <a:bodyPr vert="horz" wrap="square" lIns="0" tIns="0" rIns="0" bIns="0" rtlCol="0">
            <a:spAutoFit/>
          </a:bodyPr>
          <a:lstStyle/>
          <a:p>
            <a:pPr marL="11397"/>
            <a:r>
              <a:rPr sz="1000" dirty="0">
                <a:latin typeface="Arial"/>
                <a:cs typeface="Arial"/>
              </a:rPr>
              <a:t>ID: </a:t>
            </a:r>
            <a:r>
              <a:rPr sz="1000" spc="-4" dirty="0">
                <a:latin typeface="Arial"/>
                <a:cs typeface="Arial"/>
              </a:rPr>
              <a:t>lw $8,</a:t>
            </a:r>
            <a:r>
              <a:rPr sz="1000" spc="-81" dirty="0">
                <a:latin typeface="Arial"/>
                <a:cs typeface="Arial"/>
              </a:rPr>
              <a:t> </a:t>
            </a:r>
            <a:r>
              <a:rPr sz="1000" spc="-4" dirty="0">
                <a:latin typeface="Arial"/>
                <a:cs typeface="Arial"/>
              </a:rPr>
              <a:t>4($29)</a:t>
            </a:r>
            <a:endParaRPr sz="1000">
              <a:latin typeface="Arial"/>
              <a:cs typeface="Arial"/>
            </a:endParaRPr>
          </a:p>
        </p:txBody>
      </p:sp>
      <p:sp>
        <p:nvSpPr>
          <p:cNvPr id="4" name="object 4"/>
          <p:cNvSpPr txBox="1"/>
          <p:nvPr/>
        </p:nvSpPr>
        <p:spPr>
          <a:xfrm>
            <a:off x="563097" y="885544"/>
            <a:ext cx="1011959" cy="158003"/>
          </a:xfrm>
          <a:prstGeom prst="rect">
            <a:avLst/>
          </a:prstGeom>
        </p:spPr>
        <p:txBody>
          <a:bodyPr vert="horz" wrap="square" lIns="0" tIns="0" rIns="0" bIns="0" rtlCol="0">
            <a:spAutoFit/>
          </a:bodyPr>
          <a:lstStyle/>
          <a:p>
            <a:pPr marL="11397"/>
            <a:r>
              <a:rPr sz="1000" dirty="0">
                <a:latin typeface="Arial"/>
                <a:cs typeface="Arial"/>
              </a:rPr>
              <a:t>IF: sub </a:t>
            </a:r>
            <a:r>
              <a:rPr sz="1000" spc="-4" dirty="0">
                <a:latin typeface="Arial"/>
                <a:cs typeface="Arial"/>
              </a:rPr>
              <a:t>$2, $4,</a:t>
            </a:r>
            <a:r>
              <a:rPr sz="1000" spc="-81" dirty="0">
                <a:latin typeface="Arial"/>
                <a:cs typeface="Arial"/>
              </a:rPr>
              <a:t> </a:t>
            </a:r>
            <a:r>
              <a:rPr sz="1000" spc="-4" dirty="0">
                <a:latin typeface="Arial"/>
                <a:cs typeface="Arial"/>
              </a:rPr>
              <a:t>$5</a:t>
            </a:r>
            <a:endParaRPr sz="1000">
              <a:latin typeface="Arial"/>
              <a:cs typeface="Arial"/>
            </a:endParaRPr>
          </a:p>
        </p:txBody>
      </p:sp>
      <p:sp>
        <p:nvSpPr>
          <p:cNvPr id="5" name="object 5"/>
          <p:cNvSpPr txBox="1"/>
          <p:nvPr/>
        </p:nvSpPr>
        <p:spPr>
          <a:xfrm>
            <a:off x="7060300" y="885544"/>
            <a:ext cx="602095" cy="158003"/>
          </a:xfrm>
          <a:prstGeom prst="rect">
            <a:avLst/>
          </a:prstGeom>
        </p:spPr>
        <p:txBody>
          <a:bodyPr vert="horz" wrap="square" lIns="0" tIns="0" rIns="0" bIns="0" rtlCol="0">
            <a:spAutoFit/>
          </a:bodyPr>
          <a:lstStyle/>
          <a:p>
            <a:pPr marL="11397"/>
            <a:r>
              <a:rPr sz="1000" dirty="0">
                <a:latin typeface="Arial"/>
                <a:cs typeface="Arial"/>
              </a:rPr>
              <a:t>MEM:</a:t>
            </a:r>
            <a:r>
              <a:rPr sz="1000" spc="-90" dirty="0">
                <a:latin typeface="Arial"/>
                <a:cs typeface="Arial"/>
              </a:rPr>
              <a:t> </a:t>
            </a:r>
            <a:r>
              <a:rPr sz="1000" spc="-4" dirty="0">
                <a:latin typeface="Arial"/>
                <a:cs typeface="Arial"/>
              </a:rPr>
              <a:t>???</a:t>
            </a:r>
            <a:endParaRPr sz="1000">
              <a:latin typeface="Arial"/>
              <a:cs typeface="Arial"/>
            </a:endParaRPr>
          </a:p>
        </p:txBody>
      </p:sp>
      <p:sp>
        <p:nvSpPr>
          <p:cNvPr id="6" name="object 6"/>
          <p:cNvSpPr txBox="1"/>
          <p:nvPr/>
        </p:nvSpPr>
        <p:spPr>
          <a:xfrm>
            <a:off x="8385140" y="885544"/>
            <a:ext cx="510309" cy="158003"/>
          </a:xfrm>
          <a:prstGeom prst="rect">
            <a:avLst/>
          </a:prstGeom>
        </p:spPr>
        <p:txBody>
          <a:bodyPr vert="horz" wrap="square" lIns="0" tIns="0" rIns="0" bIns="0" rtlCol="0">
            <a:spAutoFit/>
          </a:bodyPr>
          <a:lstStyle/>
          <a:p>
            <a:pPr marL="11397"/>
            <a:r>
              <a:rPr sz="1000" dirty="0">
                <a:latin typeface="Arial"/>
                <a:cs typeface="Arial"/>
              </a:rPr>
              <a:t>WB:</a:t>
            </a:r>
            <a:r>
              <a:rPr sz="1000" spc="-94" dirty="0">
                <a:latin typeface="Arial"/>
                <a:cs typeface="Arial"/>
              </a:rPr>
              <a:t> </a:t>
            </a:r>
            <a:r>
              <a:rPr sz="1000" spc="-4" dirty="0">
                <a:latin typeface="Arial"/>
                <a:cs typeface="Arial"/>
              </a:rPr>
              <a:t>???</a:t>
            </a:r>
            <a:endParaRPr sz="1000">
              <a:latin typeface="Arial"/>
              <a:cs typeface="Arial"/>
            </a:endParaRPr>
          </a:p>
        </p:txBody>
      </p:sp>
      <p:sp>
        <p:nvSpPr>
          <p:cNvPr id="7" name="object 7"/>
          <p:cNvSpPr txBox="1"/>
          <p:nvPr/>
        </p:nvSpPr>
        <p:spPr>
          <a:xfrm>
            <a:off x="5044174" y="885544"/>
            <a:ext cx="475095" cy="158003"/>
          </a:xfrm>
          <a:prstGeom prst="rect">
            <a:avLst/>
          </a:prstGeom>
        </p:spPr>
        <p:txBody>
          <a:bodyPr vert="horz" wrap="square" lIns="0" tIns="0" rIns="0" bIns="0" rtlCol="0">
            <a:spAutoFit/>
          </a:bodyPr>
          <a:lstStyle/>
          <a:p>
            <a:pPr marL="11397"/>
            <a:r>
              <a:rPr sz="1000" dirty="0">
                <a:latin typeface="Arial"/>
                <a:cs typeface="Arial"/>
              </a:rPr>
              <a:t>EX:</a:t>
            </a:r>
            <a:r>
              <a:rPr sz="1000" spc="-90" dirty="0">
                <a:latin typeface="Arial"/>
                <a:cs typeface="Arial"/>
              </a:rPr>
              <a:t> </a:t>
            </a:r>
            <a:r>
              <a:rPr sz="1000" spc="-4" dirty="0">
                <a:latin typeface="Arial"/>
                <a:cs typeface="Arial"/>
              </a:rPr>
              <a:t>???</a:t>
            </a:r>
            <a:endParaRPr sz="1000">
              <a:latin typeface="Arial"/>
              <a:cs typeface="Arial"/>
            </a:endParaRPr>
          </a:p>
        </p:txBody>
      </p:sp>
      <p:sp>
        <p:nvSpPr>
          <p:cNvPr id="8" name="object 8"/>
          <p:cNvSpPr/>
          <p:nvPr/>
        </p:nvSpPr>
        <p:spPr>
          <a:xfrm>
            <a:off x="1741919" y="874059"/>
            <a:ext cx="0" cy="1210235"/>
          </a:xfrm>
          <a:custGeom>
            <a:avLst/>
            <a:gdLst/>
            <a:ahLst/>
            <a:cxnLst/>
            <a:rect l="l" t="t" r="r" b="b"/>
            <a:pathLst>
              <a:path h="1371600">
                <a:moveTo>
                  <a:pt x="0" y="1371600"/>
                </a:moveTo>
                <a:lnTo>
                  <a:pt x="0" y="0"/>
                </a:lnTo>
              </a:path>
            </a:pathLst>
          </a:custGeom>
          <a:ln w="25400">
            <a:solidFill>
              <a:srgbClr val="000000"/>
            </a:solidFill>
            <a:prstDash val="lgDash"/>
          </a:ln>
        </p:spPr>
        <p:txBody>
          <a:bodyPr wrap="square" lIns="0" tIns="0" rIns="0" bIns="0" rtlCol="0"/>
          <a:lstStyle/>
          <a:p>
            <a:endParaRPr/>
          </a:p>
        </p:txBody>
      </p:sp>
      <p:sp>
        <p:nvSpPr>
          <p:cNvPr id="9" name="object 9"/>
          <p:cNvSpPr/>
          <p:nvPr/>
        </p:nvSpPr>
        <p:spPr>
          <a:xfrm>
            <a:off x="8221814" y="874059"/>
            <a:ext cx="0" cy="941294"/>
          </a:xfrm>
          <a:custGeom>
            <a:avLst/>
            <a:gdLst/>
            <a:ahLst/>
            <a:cxnLst/>
            <a:rect l="l" t="t" r="r" b="b"/>
            <a:pathLst>
              <a:path h="1066800">
                <a:moveTo>
                  <a:pt x="0" y="1066800"/>
                </a:moveTo>
                <a:lnTo>
                  <a:pt x="0" y="0"/>
                </a:lnTo>
              </a:path>
            </a:pathLst>
          </a:custGeom>
          <a:ln w="25400">
            <a:solidFill>
              <a:srgbClr val="000000"/>
            </a:solidFill>
            <a:prstDash val="lgDash"/>
          </a:ln>
        </p:spPr>
        <p:txBody>
          <a:bodyPr wrap="square" lIns="0" tIns="0" rIns="0" bIns="0" rtlCol="0"/>
          <a:lstStyle/>
          <a:p>
            <a:endParaRPr/>
          </a:p>
        </p:txBody>
      </p:sp>
      <p:sp>
        <p:nvSpPr>
          <p:cNvPr id="10" name="object 10"/>
          <p:cNvSpPr/>
          <p:nvPr/>
        </p:nvSpPr>
        <p:spPr>
          <a:xfrm>
            <a:off x="6322585" y="892271"/>
            <a:ext cx="0" cy="739588"/>
          </a:xfrm>
          <a:custGeom>
            <a:avLst/>
            <a:gdLst/>
            <a:ahLst/>
            <a:cxnLst/>
            <a:rect l="l" t="t" r="r" b="b"/>
            <a:pathLst>
              <a:path h="838200">
                <a:moveTo>
                  <a:pt x="0" y="838200"/>
                </a:moveTo>
                <a:lnTo>
                  <a:pt x="0" y="0"/>
                </a:lnTo>
              </a:path>
            </a:pathLst>
          </a:custGeom>
          <a:ln w="25400">
            <a:solidFill>
              <a:srgbClr val="000000"/>
            </a:solidFill>
            <a:prstDash val="lgDash"/>
          </a:ln>
        </p:spPr>
        <p:txBody>
          <a:bodyPr wrap="square" lIns="0" tIns="0" rIns="0" bIns="0" rtlCol="0"/>
          <a:lstStyle/>
          <a:p>
            <a:endParaRPr/>
          </a:p>
        </p:txBody>
      </p:sp>
      <p:sp>
        <p:nvSpPr>
          <p:cNvPr id="11" name="object 11"/>
          <p:cNvSpPr/>
          <p:nvPr/>
        </p:nvSpPr>
        <p:spPr>
          <a:xfrm>
            <a:off x="4196775" y="874059"/>
            <a:ext cx="0" cy="537882"/>
          </a:xfrm>
          <a:custGeom>
            <a:avLst/>
            <a:gdLst/>
            <a:ahLst/>
            <a:cxnLst/>
            <a:rect l="l" t="t" r="r" b="b"/>
            <a:pathLst>
              <a:path h="609600">
                <a:moveTo>
                  <a:pt x="0" y="609600"/>
                </a:moveTo>
                <a:lnTo>
                  <a:pt x="0" y="0"/>
                </a:lnTo>
              </a:path>
            </a:pathLst>
          </a:custGeom>
          <a:ln w="25400">
            <a:solidFill>
              <a:srgbClr val="000000"/>
            </a:solidFill>
            <a:prstDash val="lgDash"/>
          </a:ln>
        </p:spPr>
        <p:txBody>
          <a:bodyPr wrap="square" lIns="0" tIns="0" rIns="0" bIns="0" rtlCol="0"/>
          <a:lstStyle/>
          <a:p>
            <a:endParaRPr/>
          </a:p>
        </p:txBody>
      </p:sp>
      <p:sp>
        <p:nvSpPr>
          <p:cNvPr id="12" name="object 12"/>
          <p:cNvSpPr/>
          <p:nvPr/>
        </p:nvSpPr>
        <p:spPr>
          <a:xfrm>
            <a:off x="4113069" y="2286001"/>
            <a:ext cx="152977" cy="3657599"/>
          </a:xfrm>
          <a:custGeom>
            <a:avLst/>
            <a:gdLst/>
            <a:ahLst/>
            <a:cxnLst/>
            <a:rect l="l" t="t" r="r" b="b"/>
            <a:pathLst>
              <a:path w="168275" h="4145279">
                <a:moveTo>
                  <a:pt x="0" y="4144962"/>
                </a:moveTo>
                <a:lnTo>
                  <a:pt x="168275" y="4144962"/>
                </a:lnTo>
                <a:lnTo>
                  <a:pt x="168275" y="0"/>
                </a:lnTo>
                <a:lnTo>
                  <a:pt x="0" y="0"/>
                </a:lnTo>
                <a:lnTo>
                  <a:pt x="0" y="4144962"/>
                </a:lnTo>
                <a:close/>
              </a:path>
            </a:pathLst>
          </a:custGeom>
          <a:solidFill>
            <a:srgbClr val="E4E4E4"/>
          </a:solidFill>
        </p:spPr>
        <p:txBody>
          <a:bodyPr wrap="square" lIns="0" tIns="0" rIns="0" bIns="0" rtlCol="0"/>
          <a:lstStyle/>
          <a:p>
            <a:endParaRPr/>
          </a:p>
        </p:txBody>
      </p:sp>
      <p:sp>
        <p:nvSpPr>
          <p:cNvPr id="13" name="object 13"/>
          <p:cNvSpPr/>
          <p:nvPr/>
        </p:nvSpPr>
        <p:spPr>
          <a:xfrm>
            <a:off x="4113066" y="2286001"/>
            <a:ext cx="152977" cy="3657599"/>
          </a:xfrm>
          <a:custGeom>
            <a:avLst/>
            <a:gdLst/>
            <a:ahLst/>
            <a:cxnLst/>
            <a:rect l="l" t="t" r="r" b="b"/>
            <a:pathLst>
              <a:path w="168275" h="4145279">
                <a:moveTo>
                  <a:pt x="0" y="0"/>
                </a:moveTo>
                <a:lnTo>
                  <a:pt x="168275" y="0"/>
                </a:lnTo>
                <a:lnTo>
                  <a:pt x="168275"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4" name="object 14"/>
          <p:cNvSpPr/>
          <p:nvPr/>
        </p:nvSpPr>
        <p:spPr>
          <a:xfrm>
            <a:off x="1327728" y="2514319"/>
            <a:ext cx="348095" cy="0"/>
          </a:xfrm>
          <a:custGeom>
            <a:avLst/>
            <a:gdLst/>
            <a:ahLst/>
            <a:cxnLst/>
            <a:rect l="l" t="t" r="r" b="b"/>
            <a:pathLst>
              <a:path w="382905">
                <a:moveTo>
                  <a:pt x="0" y="0"/>
                </a:moveTo>
                <a:lnTo>
                  <a:pt x="382590" y="0"/>
                </a:lnTo>
              </a:path>
            </a:pathLst>
          </a:custGeom>
          <a:ln w="28575">
            <a:solidFill>
              <a:srgbClr val="000000"/>
            </a:solidFill>
          </a:ln>
        </p:spPr>
        <p:txBody>
          <a:bodyPr wrap="square" lIns="0" tIns="0" rIns="0" bIns="0" rtlCol="0"/>
          <a:lstStyle/>
          <a:p>
            <a:endParaRPr/>
          </a:p>
        </p:txBody>
      </p:sp>
      <p:sp>
        <p:nvSpPr>
          <p:cNvPr id="15" name="object 15"/>
          <p:cNvSpPr/>
          <p:nvPr/>
        </p:nvSpPr>
        <p:spPr>
          <a:xfrm>
            <a:off x="1640897"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 name="object 16"/>
          <p:cNvSpPr txBox="1"/>
          <p:nvPr/>
        </p:nvSpPr>
        <p:spPr>
          <a:xfrm>
            <a:off x="307654" y="3633350"/>
            <a:ext cx="475095" cy="300018"/>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address</a:t>
            </a:r>
            <a:endParaRPr sz="1000">
              <a:latin typeface="Arial"/>
              <a:cs typeface="Arial"/>
            </a:endParaRPr>
          </a:p>
        </p:txBody>
      </p:sp>
      <p:sp>
        <p:nvSpPr>
          <p:cNvPr id="17" name="object 17"/>
          <p:cNvSpPr txBox="1"/>
          <p:nvPr/>
        </p:nvSpPr>
        <p:spPr>
          <a:xfrm>
            <a:off x="528460" y="4242670"/>
            <a:ext cx="680027" cy="300018"/>
          </a:xfrm>
          <a:prstGeom prst="rect">
            <a:avLst/>
          </a:prstGeom>
        </p:spPr>
        <p:txBody>
          <a:bodyPr vert="horz" wrap="square" lIns="0" tIns="0" rIns="0" bIns="0" rtlCol="0">
            <a:spAutoFit/>
          </a:bodyPr>
          <a:lstStyle/>
          <a:p>
            <a:pPr marL="91176" marR="4559" indent="-79779">
              <a:lnSpc>
                <a:spcPts val="1167"/>
              </a:lnSpc>
            </a:pPr>
            <a:r>
              <a:rPr sz="1000" b="1" dirty="0">
                <a:latin typeface="Arial"/>
                <a:cs typeface="Arial"/>
              </a:rPr>
              <a:t>Instruction  </a:t>
            </a:r>
            <a:r>
              <a:rPr sz="1000" b="1" spc="-4" dirty="0">
                <a:latin typeface="Arial"/>
                <a:cs typeface="Arial"/>
              </a:rPr>
              <a:t>memory</a:t>
            </a:r>
            <a:endParaRPr sz="1000">
              <a:latin typeface="Arial"/>
              <a:cs typeface="Arial"/>
            </a:endParaRPr>
          </a:p>
        </p:txBody>
      </p:sp>
      <p:sp>
        <p:nvSpPr>
          <p:cNvPr id="18" name="object 18"/>
          <p:cNvSpPr txBox="1"/>
          <p:nvPr/>
        </p:nvSpPr>
        <p:spPr>
          <a:xfrm>
            <a:off x="796892" y="3626627"/>
            <a:ext cx="609600" cy="303679"/>
          </a:xfrm>
          <a:prstGeom prst="rect">
            <a:avLst/>
          </a:prstGeom>
        </p:spPr>
        <p:txBody>
          <a:bodyPr vert="horz" wrap="square" lIns="0" tIns="0" rIns="0" bIns="0" rtlCol="0">
            <a:spAutoFit/>
          </a:bodyPr>
          <a:lstStyle/>
          <a:p>
            <a:pPr marL="11397">
              <a:lnSpc>
                <a:spcPts val="1176"/>
              </a:lnSpc>
            </a:pPr>
            <a:r>
              <a:rPr sz="1000" dirty="0">
                <a:latin typeface="Arial"/>
                <a:cs typeface="Arial"/>
              </a:rPr>
              <a:t>Instruction</a:t>
            </a:r>
            <a:endParaRPr sz="1000">
              <a:latin typeface="Arial"/>
              <a:cs typeface="Arial"/>
            </a:endParaRPr>
          </a:p>
          <a:p>
            <a:pPr marL="262131">
              <a:lnSpc>
                <a:spcPts val="1176"/>
              </a:lnSpc>
            </a:pPr>
            <a:r>
              <a:rPr sz="1000" dirty="0">
                <a:latin typeface="Arial"/>
                <a:cs typeface="Arial"/>
              </a:rPr>
              <a:t>[31-0]</a:t>
            </a:r>
            <a:endParaRPr sz="1000">
              <a:latin typeface="Arial"/>
              <a:cs typeface="Arial"/>
            </a:endParaRPr>
          </a:p>
        </p:txBody>
      </p:sp>
      <p:sp>
        <p:nvSpPr>
          <p:cNvPr id="19" name="object 19"/>
          <p:cNvSpPr/>
          <p:nvPr/>
        </p:nvSpPr>
        <p:spPr>
          <a:xfrm>
            <a:off x="7923068" y="4724684"/>
            <a:ext cx="229754" cy="0"/>
          </a:xfrm>
          <a:custGeom>
            <a:avLst/>
            <a:gdLst/>
            <a:ahLst/>
            <a:cxnLst/>
            <a:rect l="l" t="t" r="r" b="b"/>
            <a:pathLst>
              <a:path w="252729">
                <a:moveTo>
                  <a:pt x="0" y="0"/>
                </a:moveTo>
                <a:lnTo>
                  <a:pt x="252420" y="0"/>
                </a:lnTo>
              </a:path>
            </a:pathLst>
          </a:custGeom>
          <a:ln w="28575">
            <a:solidFill>
              <a:srgbClr val="000000"/>
            </a:solidFill>
          </a:ln>
        </p:spPr>
        <p:txBody>
          <a:bodyPr wrap="square" lIns="0" tIns="0" rIns="0" bIns="0" rtlCol="0"/>
          <a:lstStyle/>
          <a:p>
            <a:endParaRPr/>
          </a:p>
        </p:txBody>
      </p:sp>
      <p:sp>
        <p:nvSpPr>
          <p:cNvPr id="20" name="object 20"/>
          <p:cNvSpPr/>
          <p:nvPr/>
        </p:nvSpPr>
        <p:spPr>
          <a:xfrm>
            <a:off x="8117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1" name="object 21"/>
          <p:cNvSpPr/>
          <p:nvPr/>
        </p:nvSpPr>
        <p:spPr>
          <a:xfrm>
            <a:off x="6399067" y="3962684"/>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22" name="object 22"/>
          <p:cNvSpPr/>
          <p:nvPr/>
        </p:nvSpPr>
        <p:spPr>
          <a:xfrm>
            <a:off x="6745432"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6552048" y="3962684"/>
            <a:ext cx="0" cy="1371600"/>
          </a:xfrm>
          <a:custGeom>
            <a:avLst/>
            <a:gdLst/>
            <a:ahLst/>
            <a:cxnLst/>
            <a:rect l="l" t="t" r="r" b="b"/>
            <a:pathLst>
              <a:path h="1554479">
                <a:moveTo>
                  <a:pt x="0" y="0"/>
                </a:moveTo>
                <a:lnTo>
                  <a:pt x="0" y="1554160"/>
                </a:lnTo>
              </a:path>
            </a:pathLst>
          </a:custGeom>
          <a:ln w="28575">
            <a:solidFill>
              <a:srgbClr val="000000"/>
            </a:solidFill>
          </a:ln>
        </p:spPr>
        <p:txBody>
          <a:bodyPr wrap="square" lIns="0" tIns="0" rIns="0" bIns="0" rtlCol="0"/>
          <a:lstStyle/>
          <a:p>
            <a:endParaRPr/>
          </a:p>
        </p:txBody>
      </p:sp>
      <p:sp>
        <p:nvSpPr>
          <p:cNvPr id="24" name="object 24"/>
          <p:cNvSpPr/>
          <p:nvPr/>
        </p:nvSpPr>
        <p:spPr>
          <a:xfrm>
            <a:off x="6552049" y="5334003"/>
            <a:ext cx="1600777" cy="0"/>
          </a:xfrm>
          <a:custGeom>
            <a:avLst/>
            <a:gdLst/>
            <a:ahLst/>
            <a:cxnLst/>
            <a:rect l="l" t="t" r="r" b="b"/>
            <a:pathLst>
              <a:path w="1760854">
                <a:moveTo>
                  <a:pt x="0" y="0"/>
                </a:moveTo>
                <a:lnTo>
                  <a:pt x="1760541" y="0"/>
                </a:lnTo>
              </a:path>
            </a:pathLst>
          </a:custGeom>
          <a:ln w="28575">
            <a:solidFill>
              <a:srgbClr val="000000"/>
            </a:solidFill>
          </a:ln>
        </p:spPr>
        <p:txBody>
          <a:bodyPr wrap="square" lIns="0" tIns="0" rIns="0" bIns="0" rtlCol="0"/>
          <a:lstStyle/>
          <a:p>
            <a:endParaRPr/>
          </a:p>
        </p:txBody>
      </p:sp>
      <p:sp>
        <p:nvSpPr>
          <p:cNvPr id="25" name="object 25"/>
          <p:cNvSpPr/>
          <p:nvPr/>
        </p:nvSpPr>
        <p:spPr>
          <a:xfrm>
            <a:off x="8117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6508751" y="3922059"/>
            <a:ext cx="76777" cy="77321"/>
          </a:xfrm>
          <a:custGeom>
            <a:avLst/>
            <a:gdLst/>
            <a:ahLst/>
            <a:cxnLst/>
            <a:rect l="l" t="t" r="r" b="b"/>
            <a:pathLst>
              <a:path w="84454" h="87629">
                <a:moveTo>
                  <a:pt x="59499" y="0"/>
                </a:moveTo>
                <a:lnTo>
                  <a:pt x="24638" y="0"/>
                </a:lnTo>
                <a:lnTo>
                  <a:pt x="0" y="24637"/>
                </a:lnTo>
                <a:lnTo>
                  <a:pt x="0" y="62674"/>
                </a:lnTo>
                <a:lnTo>
                  <a:pt x="24638" y="87312"/>
                </a:lnTo>
                <a:lnTo>
                  <a:pt x="59499" y="87312"/>
                </a:lnTo>
                <a:lnTo>
                  <a:pt x="84137" y="62674"/>
                </a:lnTo>
                <a:lnTo>
                  <a:pt x="84137" y="24637"/>
                </a:lnTo>
                <a:lnTo>
                  <a:pt x="59499" y="0"/>
                </a:lnTo>
                <a:close/>
              </a:path>
            </a:pathLst>
          </a:custGeom>
          <a:solidFill>
            <a:srgbClr val="000000"/>
          </a:solidFill>
        </p:spPr>
        <p:txBody>
          <a:bodyPr wrap="square" lIns="0" tIns="0" rIns="0" bIns="0" rtlCol="0"/>
          <a:lstStyle/>
          <a:p>
            <a:endParaRPr/>
          </a:p>
        </p:txBody>
      </p:sp>
      <p:sp>
        <p:nvSpPr>
          <p:cNvPr id="27" name="object 27"/>
          <p:cNvSpPr/>
          <p:nvPr/>
        </p:nvSpPr>
        <p:spPr>
          <a:xfrm>
            <a:off x="6508750" y="3922060"/>
            <a:ext cx="76777" cy="77321"/>
          </a:xfrm>
          <a:custGeom>
            <a:avLst/>
            <a:gdLst/>
            <a:ahLst/>
            <a:cxnLst/>
            <a:rect l="l" t="t" r="r" b="b"/>
            <a:pathLst>
              <a:path w="84454" h="87629">
                <a:moveTo>
                  <a:pt x="0" y="24640"/>
                </a:moveTo>
                <a:lnTo>
                  <a:pt x="24650" y="0"/>
                </a:lnTo>
                <a:lnTo>
                  <a:pt x="59500" y="0"/>
                </a:lnTo>
                <a:lnTo>
                  <a:pt x="84140" y="24640"/>
                </a:lnTo>
                <a:lnTo>
                  <a:pt x="84140" y="62670"/>
                </a:lnTo>
                <a:lnTo>
                  <a:pt x="59500" y="87310"/>
                </a:lnTo>
                <a:lnTo>
                  <a:pt x="24650" y="87310"/>
                </a:lnTo>
                <a:lnTo>
                  <a:pt x="0" y="62670"/>
                </a:lnTo>
                <a:lnTo>
                  <a:pt x="0" y="2464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8761560" y="5028647"/>
            <a:ext cx="152977" cy="0"/>
          </a:xfrm>
          <a:custGeom>
            <a:avLst/>
            <a:gdLst/>
            <a:ahLst/>
            <a:cxnLst/>
            <a:rect l="l" t="t" r="r" b="b"/>
            <a:pathLst>
              <a:path w="168275">
                <a:moveTo>
                  <a:pt x="0" y="0"/>
                </a:moveTo>
                <a:lnTo>
                  <a:pt x="168280" y="0"/>
                </a:lnTo>
              </a:path>
            </a:pathLst>
          </a:custGeom>
          <a:ln w="28575">
            <a:solidFill>
              <a:srgbClr val="000000"/>
            </a:solidFill>
          </a:ln>
        </p:spPr>
        <p:txBody>
          <a:bodyPr wrap="square" lIns="0" tIns="0" rIns="0" bIns="0" rtlCol="0"/>
          <a:lstStyle/>
          <a:p>
            <a:endParaRPr/>
          </a:p>
        </p:txBody>
      </p:sp>
      <p:sp>
        <p:nvSpPr>
          <p:cNvPr id="29" name="object 29"/>
          <p:cNvSpPr/>
          <p:nvPr/>
        </p:nvSpPr>
        <p:spPr>
          <a:xfrm>
            <a:off x="8914541" y="5028647"/>
            <a:ext cx="0" cy="1220321"/>
          </a:xfrm>
          <a:custGeom>
            <a:avLst/>
            <a:gdLst/>
            <a:ahLst/>
            <a:cxnLst/>
            <a:rect l="l" t="t" r="r" b="b"/>
            <a:pathLst>
              <a:path h="1383029">
                <a:moveTo>
                  <a:pt x="0" y="0"/>
                </a:moveTo>
                <a:lnTo>
                  <a:pt x="0" y="1382710"/>
                </a:lnTo>
              </a:path>
            </a:pathLst>
          </a:custGeom>
          <a:ln w="28575">
            <a:solidFill>
              <a:srgbClr val="000000"/>
            </a:solidFill>
          </a:ln>
        </p:spPr>
        <p:txBody>
          <a:bodyPr wrap="square" lIns="0" tIns="0" rIns="0" bIns="0" rtlCol="0"/>
          <a:lstStyle/>
          <a:p>
            <a:endParaRPr/>
          </a:p>
        </p:txBody>
      </p:sp>
      <p:sp>
        <p:nvSpPr>
          <p:cNvPr id="30" name="object 30"/>
          <p:cNvSpPr/>
          <p:nvPr/>
        </p:nvSpPr>
        <p:spPr>
          <a:xfrm>
            <a:off x="2284556" y="6248685"/>
            <a:ext cx="6629977" cy="0"/>
          </a:xfrm>
          <a:custGeom>
            <a:avLst/>
            <a:gdLst/>
            <a:ahLst/>
            <a:cxnLst/>
            <a:rect l="l" t="t" r="r" b="b"/>
            <a:pathLst>
              <a:path w="7292975">
                <a:moveTo>
                  <a:pt x="7292984" y="0"/>
                </a:moveTo>
                <a:lnTo>
                  <a:pt x="0" y="0"/>
                </a:lnTo>
              </a:path>
            </a:pathLst>
          </a:custGeom>
          <a:ln w="28575">
            <a:solidFill>
              <a:srgbClr val="000000"/>
            </a:solidFill>
          </a:ln>
        </p:spPr>
        <p:txBody>
          <a:bodyPr wrap="square" lIns="0" tIns="0" rIns="0" bIns="0" rtlCol="0"/>
          <a:lstStyle/>
          <a:p>
            <a:endParaRPr/>
          </a:p>
        </p:txBody>
      </p:sp>
      <p:sp>
        <p:nvSpPr>
          <p:cNvPr id="31" name="object 31"/>
          <p:cNvSpPr/>
          <p:nvPr/>
        </p:nvSpPr>
        <p:spPr>
          <a:xfrm>
            <a:off x="2131583" y="4266638"/>
            <a:ext cx="0" cy="1829360"/>
          </a:xfrm>
          <a:custGeom>
            <a:avLst/>
            <a:gdLst/>
            <a:ahLst/>
            <a:cxnLst/>
            <a:rect l="l" t="t" r="r" b="b"/>
            <a:pathLst>
              <a:path h="2073275">
                <a:moveTo>
                  <a:pt x="0" y="2073281"/>
                </a:moveTo>
                <a:lnTo>
                  <a:pt x="0" y="0"/>
                </a:lnTo>
              </a:path>
            </a:pathLst>
          </a:custGeom>
          <a:ln w="12700">
            <a:solidFill>
              <a:srgbClr val="000000"/>
            </a:solidFill>
          </a:ln>
        </p:spPr>
        <p:txBody>
          <a:bodyPr wrap="square" lIns="0" tIns="0" rIns="0" bIns="0" rtlCol="0"/>
          <a:lstStyle/>
          <a:p>
            <a:endParaRPr/>
          </a:p>
        </p:txBody>
      </p:sp>
      <p:sp>
        <p:nvSpPr>
          <p:cNvPr id="32" name="object 32"/>
          <p:cNvSpPr/>
          <p:nvPr/>
        </p:nvSpPr>
        <p:spPr>
          <a:xfrm>
            <a:off x="2131583" y="4266637"/>
            <a:ext cx="381000" cy="0"/>
          </a:xfrm>
          <a:custGeom>
            <a:avLst/>
            <a:gdLst/>
            <a:ahLst/>
            <a:cxnLst/>
            <a:rect l="l" t="t" r="r" b="b"/>
            <a:pathLst>
              <a:path w="419100">
                <a:moveTo>
                  <a:pt x="0" y="0"/>
                </a:moveTo>
                <a:lnTo>
                  <a:pt x="419100" y="0"/>
                </a:lnTo>
              </a:path>
            </a:pathLst>
          </a:custGeom>
          <a:ln w="12700">
            <a:solidFill>
              <a:srgbClr val="000000"/>
            </a:solidFill>
          </a:ln>
        </p:spPr>
        <p:txBody>
          <a:bodyPr wrap="square" lIns="0" tIns="0" rIns="0" bIns="0" rtlCol="0"/>
          <a:lstStyle/>
          <a:p>
            <a:endParaRPr/>
          </a:p>
        </p:txBody>
      </p:sp>
      <p:sp>
        <p:nvSpPr>
          <p:cNvPr id="33" name="object 33"/>
          <p:cNvSpPr/>
          <p:nvPr/>
        </p:nvSpPr>
        <p:spPr>
          <a:xfrm>
            <a:off x="2466397" y="4233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4" name="object 34"/>
          <p:cNvSpPr txBox="1"/>
          <p:nvPr/>
        </p:nvSpPr>
        <p:spPr>
          <a:xfrm>
            <a:off x="6861140" y="3854946"/>
            <a:ext cx="489527" cy="158003"/>
          </a:xfrm>
          <a:prstGeom prst="rect">
            <a:avLst/>
          </a:prstGeom>
        </p:spPr>
        <p:txBody>
          <a:bodyPr vert="horz" wrap="square" lIns="0" tIns="0" rIns="0" bIns="0" rtlCol="0">
            <a:spAutoFit/>
          </a:bodyPr>
          <a:lstStyle/>
          <a:p>
            <a:pPr marL="11397"/>
            <a:r>
              <a:rPr sz="1000" dirty="0">
                <a:latin typeface="Arial"/>
                <a:cs typeface="Arial"/>
              </a:rPr>
              <a:t>Address</a:t>
            </a:r>
            <a:endParaRPr sz="1000">
              <a:latin typeface="Arial"/>
              <a:cs typeface="Arial"/>
            </a:endParaRPr>
          </a:p>
        </p:txBody>
      </p:sp>
      <p:sp>
        <p:nvSpPr>
          <p:cNvPr id="35" name="object 35"/>
          <p:cNvSpPr txBox="1"/>
          <p:nvPr/>
        </p:nvSpPr>
        <p:spPr>
          <a:xfrm>
            <a:off x="6861140" y="4623670"/>
            <a:ext cx="317500" cy="300018"/>
          </a:xfrm>
          <a:prstGeom prst="rect">
            <a:avLst/>
          </a:prstGeom>
        </p:spPr>
        <p:txBody>
          <a:bodyPr vert="horz" wrap="square" lIns="0" tIns="0" rIns="0" bIns="0" rtlCol="0">
            <a:spAutoFit/>
          </a:bodyPr>
          <a:lstStyle/>
          <a:p>
            <a:pPr marL="11397" marR="4559">
              <a:lnSpc>
                <a:spcPts val="1167"/>
              </a:lnSpc>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36" name="object 36"/>
          <p:cNvSpPr txBox="1"/>
          <p:nvPr/>
        </p:nvSpPr>
        <p:spPr>
          <a:xfrm>
            <a:off x="7143126" y="4167030"/>
            <a:ext cx="517236" cy="300018"/>
          </a:xfrm>
          <a:prstGeom prst="rect">
            <a:avLst/>
          </a:prstGeom>
        </p:spPr>
        <p:txBody>
          <a:bodyPr vert="horz" wrap="square" lIns="0" tIns="0" rIns="0" bIns="0" rtlCol="0">
            <a:spAutoFit/>
          </a:bodyPr>
          <a:lstStyle/>
          <a:p>
            <a:pPr marL="11397" marR="4559" indent="102573">
              <a:lnSpc>
                <a:spcPts val="1167"/>
              </a:lnSpc>
            </a:pPr>
            <a:r>
              <a:rPr sz="1000" b="1" spc="-4" dirty="0">
                <a:latin typeface="Arial"/>
                <a:cs typeface="Arial"/>
              </a:rPr>
              <a:t>Data  memory</a:t>
            </a:r>
            <a:endParaRPr sz="1000">
              <a:latin typeface="Arial"/>
              <a:cs typeface="Arial"/>
            </a:endParaRPr>
          </a:p>
        </p:txBody>
      </p:sp>
      <p:sp>
        <p:nvSpPr>
          <p:cNvPr id="37" name="object 37"/>
          <p:cNvSpPr txBox="1"/>
          <p:nvPr/>
        </p:nvSpPr>
        <p:spPr>
          <a:xfrm>
            <a:off x="7543765" y="4623670"/>
            <a:ext cx="327891" cy="300018"/>
          </a:xfrm>
          <a:prstGeom prst="rect">
            <a:avLst/>
          </a:prstGeom>
        </p:spPr>
        <p:txBody>
          <a:bodyPr vert="horz" wrap="square" lIns="0" tIns="0" rIns="0" bIns="0" rtlCol="0">
            <a:spAutoFit/>
          </a:bodyPr>
          <a:lstStyle/>
          <a:p>
            <a:pPr marL="68382" marR="4559" indent="-56985">
              <a:lnSpc>
                <a:spcPts val="1167"/>
              </a:lnSpc>
            </a:pPr>
            <a:r>
              <a:rPr sz="1000" spc="-4" dirty="0">
                <a:latin typeface="Arial"/>
                <a:cs typeface="Arial"/>
              </a:rPr>
              <a:t>Read  data</a:t>
            </a:r>
            <a:endParaRPr sz="1000">
              <a:latin typeface="Arial"/>
              <a:cs typeface="Arial"/>
            </a:endParaRPr>
          </a:p>
        </p:txBody>
      </p:sp>
      <p:sp>
        <p:nvSpPr>
          <p:cNvPr id="38" name="object 38"/>
          <p:cNvSpPr/>
          <p:nvPr/>
        </p:nvSpPr>
        <p:spPr>
          <a:xfrm>
            <a:off x="7314049" y="3657320"/>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39" name="object 39"/>
          <p:cNvSpPr/>
          <p:nvPr/>
        </p:nvSpPr>
        <p:spPr>
          <a:xfrm>
            <a:off x="7314049" y="4953003"/>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0" name="object 40"/>
          <p:cNvSpPr txBox="1"/>
          <p:nvPr/>
        </p:nvSpPr>
        <p:spPr>
          <a:xfrm>
            <a:off x="8614606" y="4692586"/>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41" name="object 41"/>
          <p:cNvSpPr txBox="1"/>
          <p:nvPr/>
        </p:nvSpPr>
        <p:spPr>
          <a:xfrm>
            <a:off x="8614606" y="5226434"/>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42" name="object 42"/>
          <p:cNvSpPr/>
          <p:nvPr/>
        </p:nvSpPr>
        <p:spPr>
          <a:xfrm>
            <a:off x="8533541" y="4572003"/>
            <a:ext cx="228023" cy="914960"/>
          </a:xfrm>
          <a:custGeom>
            <a:avLst/>
            <a:gdLst/>
            <a:ahLst/>
            <a:cxnLst/>
            <a:rect l="l" t="t" r="r" b="b"/>
            <a:pathLst>
              <a:path w="250825" h="1036954">
                <a:moveTo>
                  <a:pt x="0" y="125410"/>
                </a:moveTo>
                <a:lnTo>
                  <a:pt x="5754" y="87745"/>
                </a:lnTo>
                <a:lnTo>
                  <a:pt x="22602" y="53571"/>
                </a:lnTo>
                <a:lnTo>
                  <a:pt x="48921" y="26019"/>
                </a:lnTo>
                <a:lnTo>
                  <a:pt x="82283" y="7612"/>
                </a:lnTo>
                <a:lnTo>
                  <a:pt x="119644" y="130"/>
                </a:lnTo>
                <a:lnTo>
                  <a:pt x="125410" y="0"/>
                </a:lnTo>
                <a:lnTo>
                  <a:pt x="163074" y="5754"/>
                </a:lnTo>
                <a:lnTo>
                  <a:pt x="197248" y="22602"/>
                </a:lnTo>
                <a:lnTo>
                  <a:pt x="224800" y="48921"/>
                </a:lnTo>
                <a:lnTo>
                  <a:pt x="243207" y="82283"/>
                </a:lnTo>
                <a:lnTo>
                  <a:pt x="250689" y="119644"/>
                </a:lnTo>
                <a:lnTo>
                  <a:pt x="250820" y="125410"/>
                </a:lnTo>
                <a:lnTo>
                  <a:pt x="250820" y="911230"/>
                </a:lnTo>
                <a:lnTo>
                  <a:pt x="245065" y="948894"/>
                </a:lnTo>
                <a:lnTo>
                  <a:pt x="228217" y="983069"/>
                </a:lnTo>
                <a:lnTo>
                  <a:pt x="201898" y="1010621"/>
                </a:lnTo>
                <a:lnTo>
                  <a:pt x="168536" y="1029027"/>
                </a:lnTo>
                <a:lnTo>
                  <a:pt x="131175" y="1036510"/>
                </a:lnTo>
                <a:lnTo>
                  <a:pt x="125410" y="1036640"/>
                </a:lnTo>
                <a:lnTo>
                  <a:pt x="87745" y="1030885"/>
                </a:lnTo>
                <a:lnTo>
                  <a:pt x="53571" y="1014037"/>
                </a:lnTo>
                <a:lnTo>
                  <a:pt x="26019" y="987718"/>
                </a:lnTo>
                <a:lnTo>
                  <a:pt x="7612" y="954356"/>
                </a:lnTo>
                <a:lnTo>
                  <a:pt x="130" y="916995"/>
                </a:lnTo>
                <a:lnTo>
                  <a:pt x="0" y="911230"/>
                </a:lnTo>
                <a:lnTo>
                  <a:pt x="0" y="125410"/>
                </a:lnTo>
                <a:close/>
              </a:path>
            </a:pathLst>
          </a:custGeom>
          <a:ln w="12700">
            <a:solidFill>
              <a:srgbClr val="000000"/>
            </a:solidFill>
          </a:ln>
        </p:spPr>
        <p:txBody>
          <a:bodyPr wrap="square" lIns="0" tIns="0" rIns="0" bIns="0" rtlCol="0"/>
          <a:lstStyle/>
          <a:p>
            <a:endParaRPr/>
          </a:p>
        </p:txBody>
      </p:sp>
      <p:sp>
        <p:nvSpPr>
          <p:cNvPr id="43" name="object 43"/>
          <p:cNvSpPr/>
          <p:nvPr/>
        </p:nvSpPr>
        <p:spPr>
          <a:xfrm>
            <a:off x="8637450" y="4419320"/>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44" name="object 44"/>
          <p:cNvSpPr/>
          <p:nvPr/>
        </p:nvSpPr>
        <p:spPr>
          <a:xfrm>
            <a:off x="4417584" y="3885638"/>
            <a:ext cx="0" cy="914960"/>
          </a:xfrm>
          <a:custGeom>
            <a:avLst/>
            <a:gdLst/>
            <a:ahLst/>
            <a:cxnLst/>
            <a:rect l="l" t="t" r="r" b="b"/>
            <a:pathLst>
              <a:path h="1036954">
                <a:moveTo>
                  <a:pt x="0" y="1036640"/>
                </a:moveTo>
                <a:lnTo>
                  <a:pt x="0" y="0"/>
                </a:lnTo>
              </a:path>
            </a:pathLst>
          </a:custGeom>
          <a:ln w="28575">
            <a:solidFill>
              <a:srgbClr val="000000"/>
            </a:solidFill>
          </a:ln>
        </p:spPr>
        <p:txBody>
          <a:bodyPr wrap="square" lIns="0" tIns="0" rIns="0" bIns="0" rtlCol="0"/>
          <a:lstStyle/>
          <a:p>
            <a:endParaRPr/>
          </a:p>
        </p:txBody>
      </p:sp>
      <p:sp>
        <p:nvSpPr>
          <p:cNvPr id="45" name="object 45"/>
          <p:cNvSpPr/>
          <p:nvPr/>
        </p:nvSpPr>
        <p:spPr>
          <a:xfrm>
            <a:off x="4266048" y="3885637"/>
            <a:ext cx="532823" cy="0"/>
          </a:xfrm>
          <a:custGeom>
            <a:avLst/>
            <a:gdLst/>
            <a:ahLst/>
            <a:cxnLst/>
            <a:rect l="l" t="t" r="r" b="b"/>
            <a:pathLst>
              <a:path w="586104">
                <a:moveTo>
                  <a:pt x="0" y="0"/>
                </a:moveTo>
                <a:lnTo>
                  <a:pt x="585790" y="0"/>
                </a:lnTo>
              </a:path>
            </a:pathLst>
          </a:custGeom>
          <a:ln w="28575">
            <a:solidFill>
              <a:srgbClr val="000000"/>
            </a:solidFill>
          </a:ln>
        </p:spPr>
        <p:txBody>
          <a:bodyPr wrap="square" lIns="0" tIns="0" rIns="0" bIns="0" rtlCol="0"/>
          <a:lstStyle/>
          <a:p>
            <a:endParaRPr/>
          </a:p>
        </p:txBody>
      </p:sp>
      <p:sp>
        <p:nvSpPr>
          <p:cNvPr id="46" name="object 46"/>
          <p:cNvSpPr/>
          <p:nvPr/>
        </p:nvSpPr>
        <p:spPr>
          <a:xfrm>
            <a:off x="4763943"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47" name="object 47"/>
          <p:cNvSpPr/>
          <p:nvPr/>
        </p:nvSpPr>
        <p:spPr>
          <a:xfrm>
            <a:off x="4375728" y="3853423"/>
            <a:ext cx="75045" cy="75640"/>
          </a:xfrm>
          <a:custGeom>
            <a:avLst/>
            <a:gdLst/>
            <a:ahLst/>
            <a:cxnLst/>
            <a:rect l="l" t="t" r="r" b="b"/>
            <a:pathLst>
              <a:path w="82550" h="85725">
                <a:moveTo>
                  <a:pt x="58369" y="0"/>
                </a:moveTo>
                <a:lnTo>
                  <a:pt x="24180" y="0"/>
                </a:lnTo>
                <a:lnTo>
                  <a:pt x="0" y="24180"/>
                </a:lnTo>
                <a:lnTo>
                  <a:pt x="0" y="61544"/>
                </a:lnTo>
                <a:lnTo>
                  <a:pt x="24180" y="85725"/>
                </a:lnTo>
                <a:lnTo>
                  <a:pt x="58369" y="85725"/>
                </a:lnTo>
                <a:lnTo>
                  <a:pt x="82550" y="61544"/>
                </a:lnTo>
                <a:lnTo>
                  <a:pt x="82550" y="24180"/>
                </a:lnTo>
                <a:lnTo>
                  <a:pt x="58369" y="0"/>
                </a:lnTo>
                <a:close/>
              </a:path>
            </a:pathLst>
          </a:custGeom>
          <a:solidFill>
            <a:srgbClr val="000000"/>
          </a:solidFill>
        </p:spPr>
        <p:txBody>
          <a:bodyPr wrap="square" lIns="0" tIns="0" rIns="0" bIns="0" rtlCol="0"/>
          <a:lstStyle/>
          <a:p>
            <a:endParaRPr/>
          </a:p>
        </p:txBody>
      </p:sp>
      <p:sp>
        <p:nvSpPr>
          <p:cNvPr id="48" name="object 48"/>
          <p:cNvSpPr/>
          <p:nvPr/>
        </p:nvSpPr>
        <p:spPr>
          <a:xfrm>
            <a:off x="4375729" y="3853423"/>
            <a:ext cx="75045" cy="75640"/>
          </a:xfrm>
          <a:custGeom>
            <a:avLst/>
            <a:gdLst/>
            <a:ahLst/>
            <a:cxnLst/>
            <a:rect l="l" t="t" r="r" b="b"/>
            <a:pathLst>
              <a:path w="82550" h="85725">
                <a:moveTo>
                  <a:pt x="0" y="24180"/>
                </a:moveTo>
                <a:lnTo>
                  <a:pt x="24180" y="0"/>
                </a:lnTo>
                <a:lnTo>
                  <a:pt x="58370" y="0"/>
                </a:lnTo>
                <a:lnTo>
                  <a:pt x="82550" y="24180"/>
                </a:lnTo>
                <a:lnTo>
                  <a:pt x="82550" y="61550"/>
                </a:lnTo>
                <a:lnTo>
                  <a:pt x="58370" y="85730"/>
                </a:lnTo>
                <a:lnTo>
                  <a:pt x="24180" y="85730"/>
                </a:lnTo>
                <a:lnTo>
                  <a:pt x="0" y="61550"/>
                </a:lnTo>
                <a:lnTo>
                  <a:pt x="0" y="24180"/>
                </a:lnTo>
                <a:close/>
              </a:path>
            </a:pathLst>
          </a:custGeom>
          <a:ln w="12700">
            <a:solidFill>
              <a:srgbClr val="000000"/>
            </a:solidFill>
          </a:ln>
        </p:spPr>
        <p:txBody>
          <a:bodyPr wrap="square" lIns="0" tIns="0" rIns="0" bIns="0" rtlCol="0"/>
          <a:lstStyle/>
          <a:p>
            <a:endParaRPr/>
          </a:p>
        </p:txBody>
      </p:sp>
      <p:sp>
        <p:nvSpPr>
          <p:cNvPr id="49" name="object 49"/>
          <p:cNvSpPr txBox="1"/>
          <p:nvPr/>
        </p:nvSpPr>
        <p:spPr>
          <a:xfrm>
            <a:off x="602391" y="2197036"/>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50" name="object 50"/>
          <p:cNvSpPr txBox="1"/>
          <p:nvPr/>
        </p:nvSpPr>
        <p:spPr>
          <a:xfrm>
            <a:off x="4426782" y="2819848"/>
            <a:ext cx="305377" cy="158003"/>
          </a:xfrm>
          <a:prstGeom prst="rect">
            <a:avLst/>
          </a:prstGeom>
        </p:spPr>
        <p:txBody>
          <a:bodyPr vert="horz" wrap="square" lIns="0" tIns="0" rIns="0" bIns="0" rtlCol="0">
            <a:spAutoFit/>
          </a:bodyPr>
          <a:lstStyle/>
          <a:p>
            <a:pPr marL="11397"/>
            <a:r>
              <a:rPr sz="1000" b="1" dirty="0">
                <a:latin typeface="Arial"/>
                <a:cs typeface="Arial"/>
              </a:rPr>
              <a:t>Shift</a:t>
            </a:r>
            <a:endParaRPr sz="1000">
              <a:latin typeface="Arial"/>
              <a:cs typeface="Arial"/>
            </a:endParaRPr>
          </a:p>
        </p:txBody>
      </p:sp>
      <p:sp>
        <p:nvSpPr>
          <p:cNvPr id="51" name="object 51"/>
          <p:cNvSpPr txBox="1"/>
          <p:nvPr/>
        </p:nvSpPr>
        <p:spPr>
          <a:xfrm>
            <a:off x="4426781" y="2965525"/>
            <a:ext cx="319809" cy="158003"/>
          </a:xfrm>
          <a:prstGeom prst="rect">
            <a:avLst/>
          </a:prstGeom>
        </p:spPr>
        <p:txBody>
          <a:bodyPr vert="horz" wrap="square" lIns="0" tIns="0" rIns="0" bIns="0" rtlCol="0">
            <a:spAutoFit/>
          </a:bodyPr>
          <a:lstStyle/>
          <a:p>
            <a:pPr marL="11397"/>
            <a:r>
              <a:rPr sz="1000" b="1" dirty="0">
                <a:latin typeface="Arial"/>
                <a:cs typeface="Arial"/>
              </a:rPr>
              <a:t>left</a:t>
            </a:r>
            <a:r>
              <a:rPr sz="1000" b="1" spc="-94" dirty="0">
                <a:latin typeface="Arial"/>
                <a:cs typeface="Arial"/>
              </a:rPr>
              <a:t> </a:t>
            </a:r>
            <a:r>
              <a:rPr sz="1000" b="1" dirty="0">
                <a:latin typeface="Arial"/>
                <a:cs typeface="Arial"/>
              </a:rPr>
              <a:t>2</a:t>
            </a:r>
            <a:endParaRPr sz="1000">
              <a:latin typeface="Arial"/>
              <a:cs typeface="Arial"/>
            </a:endParaRPr>
          </a:p>
        </p:txBody>
      </p:sp>
      <p:sp>
        <p:nvSpPr>
          <p:cNvPr id="52" name="object 52"/>
          <p:cNvSpPr/>
          <p:nvPr/>
        </p:nvSpPr>
        <p:spPr>
          <a:xfrm>
            <a:off x="4336765" y="2661398"/>
            <a:ext cx="1046302" cy="620524"/>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303068" y="2514319"/>
            <a:ext cx="299027" cy="533960"/>
          </a:xfrm>
          <a:custGeom>
            <a:avLst/>
            <a:gdLst/>
            <a:ahLst/>
            <a:cxnLst/>
            <a:rect l="l" t="t" r="r" b="b"/>
            <a:pathLst>
              <a:path w="328930" h="605154">
                <a:moveTo>
                  <a:pt x="0" y="0"/>
                </a:moveTo>
                <a:lnTo>
                  <a:pt x="328612" y="0"/>
                </a:lnTo>
                <a:lnTo>
                  <a:pt x="328612" y="604838"/>
                </a:lnTo>
                <a:lnTo>
                  <a:pt x="0" y="604838"/>
                </a:lnTo>
                <a:lnTo>
                  <a:pt x="0" y="0"/>
                </a:lnTo>
                <a:close/>
              </a:path>
            </a:pathLst>
          </a:custGeom>
          <a:ln w="12700">
            <a:solidFill>
              <a:srgbClr val="000000"/>
            </a:solidFill>
          </a:ln>
        </p:spPr>
        <p:txBody>
          <a:bodyPr wrap="square" lIns="0" tIns="0" rIns="0" bIns="0" rtlCol="0"/>
          <a:lstStyle/>
          <a:p>
            <a:endParaRPr/>
          </a:p>
        </p:txBody>
      </p:sp>
      <p:sp>
        <p:nvSpPr>
          <p:cNvPr id="54" name="object 54"/>
          <p:cNvSpPr/>
          <p:nvPr/>
        </p:nvSpPr>
        <p:spPr>
          <a:xfrm>
            <a:off x="5823240" y="2742636"/>
            <a:ext cx="424295" cy="0"/>
          </a:xfrm>
          <a:custGeom>
            <a:avLst/>
            <a:gdLst/>
            <a:ahLst/>
            <a:cxnLst/>
            <a:rect l="l" t="t" r="r" b="b"/>
            <a:pathLst>
              <a:path w="466725">
                <a:moveTo>
                  <a:pt x="0" y="0"/>
                </a:moveTo>
                <a:lnTo>
                  <a:pt x="466730" y="0"/>
                </a:lnTo>
              </a:path>
            </a:pathLst>
          </a:custGeom>
          <a:ln w="28575">
            <a:solidFill>
              <a:srgbClr val="000000"/>
            </a:solidFill>
          </a:ln>
        </p:spPr>
        <p:txBody>
          <a:bodyPr wrap="square" lIns="0" tIns="0" rIns="0" bIns="0" rtlCol="0"/>
          <a:lstStyle/>
          <a:p>
            <a:endParaRPr/>
          </a:p>
        </p:txBody>
      </p:sp>
      <p:sp>
        <p:nvSpPr>
          <p:cNvPr id="55" name="object 55"/>
          <p:cNvSpPr/>
          <p:nvPr/>
        </p:nvSpPr>
        <p:spPr>
          <a:xfrm>
            <a:off x="6212897"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6" name="object 56"/>
          <p:cNvSpPr/>
          <p:nvPr/>
        </p:nvSpPr>
        <p:spPr>
          <a:xfrm>
            <a:off x="870239" y="21333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7" name="object 57"/>
          <p:cNvSpPr/>
          <p:nvPr/>
        </p:nvSpPr>
        <p:spPr>
          <a:xfrm>
            <a:off x="870239" y="25905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8" name="object 58"/>
          <p:cNvSpPr/>
          <p:nvPr/>
        </p:nvSpPr>
        <p:spPr>
          <a:xfrm>
            <a:off x="870240" y="2438119"/>
            <a:ext cx="152977" cy="76200"/>
          </a:xfrm>
          <a:custGeom>
            <a:avLst/>
            <a:gdLst/>
            <a:ahLst/>
            <a:cxnLst/>
            <a:rect l="l" t="t" r="r" b="b"/>
            <a:pathLst>
              <a:path w="168275" h="86360">
                <a:moveTo>
                  <a:pt x="0" y="0"/>
                </a:moveTo>
                <a:lnTo>
                  <a:pt x="167737" y="86360"/>
                </a:lnTo>
              </a:path>
            </a:pathLst>
          </a:custGeom>
          <a:ln w="12700">
            <a:solidFill>
              <a:srgbClr val="000000"/>
            </a:solidFill>
          </a:ln>
        </p:spPr>
        <p:txBody>
          <a:bodyPr wrap="square" lIns="0" tIns="0" rIns="0" bIns="0" rtlCol="0"/>
          <a:lstStyle/>
          <a:p>
            <a:endParaRPr/>
          </a:p>
        </p:txBody>
      </p:sp>
      <p:sp>
        <p:nvSpPr>
          <p:cNvPr id="59" name="object 59"/>
          <p:cNvSpPr/>
          <p:nvPr/>
        </p:nvSpPr>
        <p:spPr>
          <a:xfrm>
            <a:off x="870240" y="2514319"/>
            <a:ext cx="152977" cy="76200"/>
          </a:xfrm>
          <a:custGeom>
            <a:avLst/>
            <a:gdLst/>
            <a:ahLst/>
            <a:cxnLst/>
            <a:rect l="l" t="t" r="r" b="b"/>
            <a:pathLst>
              <a:path w="168275" h="86360">
                <a:moveTo>
                  <a:pt x="0" y="86360"/>
                </a:moveTo>
                <a:lnTo>
                  <a:pt x="167737" y="0"/>
                </a:lnTo>
              </a:path>
            </a:pathLst>
          </a:custGeom>
          <a:ln w="12700">
            <a:solidFill>
              <a:srgbClr val="000000"/>
            </a:solidFill>
          </a:ln>
        </p:spPr>
        <p:txBody>
          <a:bodyPr wrap="square" lIns="0" tIns="0" rIns="0" bIns="0" rtlCol="0"/>
          <a:lstStyle/>
          <a:p>
            <a:endParaRPr/>
          </a:p>
        </p:txBody>
      </p:sp>
      <p:sp>
        <p:nvSpPr>
          <p:cNvPr id="60" name="object 60"/>
          <p:cNvSpPr/>
          <p:nvPr/>
        </p:nvSpPr>
        <p:spPr>
          <a:xfrm>
            <a:off x="870240" y="2133319"/>
            <a:ext cx="457777" cy="228599"/>
          </a:xfrm>
          <a:custGeom>
            <a:avLst/>
            <a:gdLst/>
            <a:ahLst/>
            <a:cxnLst/>
            <a:rect l="l" t="t" r="r" b="b"/>
            <a:pathLst>
              <a:path w="503555" h="259080">
                <a:moveTo>
                  <a:pt x="0" y="0"/>
                </a:moveTo>
                <a:lnTo>
                  <a:pt x="503197" y="259080"/>
                </a:lnTo>
              </a:path>
            </a:pathLst>
          </a:custGeom>
          <a:ln w="12700">
            <a:solidFill>
              <a:srgbClr val="000000"/>
            </a:solidFill>
          </a:ln>
        </p:spPr>
        <p:txBody>
          <a:bodyPr wrap="square" lIns="0" tIns="0" rIns="0" bIns="0" rtlCol="0"/>
          <a:lstStyle/>
          <a:p>
            <a:endParaRPr/>
          </a:p>
        </p:txBody>
      </p:sp>
      <p:sp>
        <p:nvSpPr>
          <p:cNvPr id="61" name="object 61"/>
          <p:cNvSpPr/>
          <p:nvPr/>
        </p:nvSpPr>
        <p:spPr>
          <a:xfrm>
            <a:off x="1327691" y="23619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2" name="object 62"/>
          <p:cNvSpPr/>
          <p:nvPr/>
        </p:nvSpPr>
        <p:spPr>
          <a:xfrm>
            <a:off x="870240" y="2666719"/>
            <a:ext cx="457777" cy="228599"/>
          </a:xfrm>
          <a:custGeom>
            <a:avLst/>
            <a:gdLst/>
            <a:ahLst/>
            <a:cxnLst/>
            <a:rect l="l" t="t" r="r" b="b"/>
            <a:pathLst>
              <a:path w="503555" h="259079">
                <a:moveTo>
                  <a:pt x="0" y="259080"/>
                </a:moveTo>
                <a:lnTo>
                  <a:pt x="503197" y="0"/>
                </a:lnTo>
              </a:path>
            </a:pathLst>
          </a:custGeom>
          <a:ln w="12700">
            <a:solidFill>
              <a:srgbClr val="000000"/>
            </a:solidFill>
          </a:ln>
        </p:spPr>
        <p:txBody>
          <a:bodyPr wrap="square" lIns="0" tIns="0" rIns="0" bIns="0" rtlCol="0"/>
          <a:lstStyle/>
          <a:p>
            <a:endParaRPr/>
          </a:p>
        </p:txBody>
      </p:sp>
      <p:sp>
        <p:nvSpPr>
          <p:cNvPr id="63" name="object 63"/>
          <p:cNvSpPr txBox="1"/>
          <p:nvPr/>
        </p:nvSpPr>
        <p:spPr>
          <a:xfrm>
            <a:off x="1036052" y="2429088"/>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64" name="object 64"/>
          <p:cNvSpPr/>
          <p:nvPr/>
        </p:nvSpPr>
        <p:spPr>
          <a:xfrm>
            <a:off x="456046" y="1371318"/>
            <a:ext cx="1732" cy="1143000"/>
          </a:xfrm>
          <a:custGeom>
            <a:avLst/>
            <a:gdLst/>
            <a:ahLst/>
            <a:cxnLst/>
            <a:rect l="l" t="t" r="r" b="b"/>
            <a:pathLst>
              <a:path w="1904" h="1295400">
                <a:moveTo>
                  <a:pt x="1587" y="0"/>
                </a:moveTo>
                <a:lnTo>
                  <a:pt x="0" y="1295400"/>
                </a:lnTo>
              </a:path>
            </a:pathLst>
          </a:custGeom>
          <a:ln w="28575">
            <a:solidFill>
              <a:srgbClr val="000000"/>
            </a:solidFill>
          </a:ln>
        </p:spPr>
        <p:txBody>
          <a:bodyPr wrap="square" lIns="0" tIns="0" rIns="0" bIns="0" rtlCol="0"/>
          <a:lstStyle/>
          <a:p>
            <a:endParaRPr/>
          </a:p>
        </p:txBody>
      </p:sp>
      <p:sp>
        <p:nvSpPr>
          <p:cNvPr id="65" name="object 65"/>
          <p:cNvSpPr/>
          <p:nvPr/>
        </p:nvSpPr>
        <p:spPr>
          <a:xfrm>
            <a:off x="417122" y="2480657"/>
            <a:ext cx="77932" cy="50987"/>
          </a:xfrm>
          <a:custGeom>
            <a:avLst/>
            <a:gdLst/>
            <a:ahLst/>
            <a:cxnLst/>
            <a:rect l="l" t="t" r="r" b="b"/>
            <a:pathLst>
              <a:path w="85725" h="57785">
                <a:moveTo>
                  <a:pt x="0" y="0"/>
                </a:moveTo>
                <a:lnTo>
                  <a:pt x="42792" y="57200"/>
                </a:lnTo>
                <a:lnTo>
                  <a:pt x="85725" y="101"/>
                </a:lnTo>
                <a:lnTo>
                  <a:pt x="0" y="0"/>
                </a:lnTo>
                <a:close/>
              </a:path>
            </a:pathLst>
          </a:custGeom>
          <a:solidFill>
            <a:srgbClr val="000000"/>
          </a:solidFill>
        </p:spPr>
        <p:txBody>
          <a:bodyPr wrap="square" lIns="0" tIns="0" rIns="0" bIns="0" rtlCol="0"/>
          <a:lstStyle/>
          <a:p>
            <a:endParaRPr/>
          </a:p>
        </p:txBody>
      </p:sp>
      <p:sp>
        <p:nvSpPr>
          <p:cNvPr id="66" name="object 66"/>
          <p:cNvSpPr/>
          <p:nvPr/>
        </p:nvSpPr>
        <p:spPr>
          <a:xfrm>
            <a:off x="1219491" y="1524000"/>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67" name="object 67"/>
          <p:cNvSpPr/>
          <p:nvPr/>
        </p:nvSpPr>
        <p:spPr>
          <a:xfrm>
            <a:off x="1202170" y="1486180"/>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68" name="object 68"/>
          <p:cNvSpPr/>
          <p:nvPr/>
        </p:nvSpPr>
        <p:spPr>
          <a:xfrm>
            <a:off x="684068" y="2742637"/>
            <a:ext cx="0" cy="533960"/>
          </a:xfrm>
          <a:custGeom>
            <a:avLst/>
            <a:gdLst/>
            <a:ahLst/>
            <a:cxnLst/>
            <a:rect l="l" t="t" r="r" b="b"/>
            <a:pathLst>
              <a:path h="605154">
                <a:moveTo>
                  <a:pt x="0" y="604840"/>
                </a:moveTo>
                <a:lnTo>
                  <a:pt x="0" y="0"/>
                </a:lnTo>
              </a:path>
            </a:pathLst>
          </a:custGeom>
          <a:ln w="28575">
            <a:solidFill>
              <a:srgbClr val="000000"/>
            </a:solidFill>
          </a:ln>
        </p:spPr>
        <p:txBody>
          <a:bodyPr wrap="square" lIns="0" tIns="0" rIns="0" bIns="0" rtlCol="0"/>
          <a:lstStyle/>
          <a:p>
            <a:endParaRPr/>
          </a:p>
        </p:txBody>
      </p:sp>
      <p:sp>
        <p:nvSpPr>
          <p:cNvPr id="69" name="object 69"/>
          <p:cNvSpPr/>
          <p:nvPr/>
        </p:nvSpPr>
        <p:spPr>
          <a:xfrm>
            <a:off x="1219491" y="1295682"/>
            <a:ext cx="5485823" cy="0"/>
          </a:xfrm>
          <a:custGeom>
            <a:avLst/>
            <a:gdLst/>
            <a:ahLst/>
            <a:cxnLst/>
            <a:rect l="l" t="t" r="r" b="b"/>
            <a:pathLst>
              <a:path w="6034405">
                <a:moveTo>
                  <a:pt x="6034083" y="0"/>
                </a:moveTo>
                <a:lnTo>
                  <a:pt x="0" y="0"/>
                </a:lnTo>
              </a:path>
            </a:pathLst>
          </a:custGeom>
          <a:ln w="28575">
            <a:solidFill>
              <a:srgbClr val="000000"/>
            </a:solidFill>
          </a:ln>
        </p:spPr>
        <p:txBody>
          <a:bodyPr wrap="square" lIns="0" tIns="0" rIns="0" bIns="0" rtlCol="0"/>
          <a:lstStyle/>
          <a:p>
            <a:endParaRPr/>
          </a:p>
        </p:txBody>
      </p:sp>
      <p:sp>
        <p:nvSpPr>
          <p:cNvPr id="70" name="object 70"/>
          <p:cNvSpPr/>
          <p:nvPr/>
        </p:nvSpPr>
        <p:spPr>
          <a:xfrm>
            <a:off x="1202170" y="1257861"/>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1" name="object 71"/>
          <p:cNvSpPr/>
          <p:nvPr/>
        </p:nvSpPr>
        <p:spPr>
          <a:xfrm>
            <a:off x="684068" y="2742636"/>
            <a:ext cx="186458" cy="0"/>
          </a:xfrm>
          <a:custGeom>
            <a:avLst/>
            <a:gdLst/>
            <a:ahLst/>
            <a:cxnLst/>
            <a:rect l="l" t="t" r="r" b="b"/>
            <a:pathLst>
              <a:path w="205105">
                <a:moveTo>
                  <a:pt x="0" y="0"/>
                </a:moveTo>
                <a:lnTo>
                  <a:pt x="204787" y="0"/>
                </a:lnTo>
              </a:path>
            </a:pathLst>
          </a:custGeom>
          <a:ln w="28575">
            <a:solidFill>
              <a:srgbClr val="000000"/>
            </a:solidFill>
          </a:ln>
        </p:spPr>
        <p:txBody>
          <a:bodyPr wrap="square" lIns="0" tIns="0" rIns="0" bIns="0" rtlCol="0"/>
          <a:lstStyle/>
          <a:p>
            <a:endParaRPr/>
          </a:p>
        </p:txBody>
      </p:sp>
      <p:sp>
        <p:nvSpPr>
          <p:cNvPr id="72" name="object 72"/>
          <p:cNvSpPr/>
          <p:nvPr/>
        </p:nvSpPr>
        <p:spPr>
          <a:xfrm>
            <a:off x="835602"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3" name="object 73"/>
          <p:cNvSpPr/>
          <p:nvPr/>
        </p:nvSpPr>
        <p:spPr>
          <a:xfrm>
            <a:off x="456045" y="3048001"/>
            <a:ext cx="0" cy="533960"/>
          </a:xfrm>
          <a:custGeom>
            <a:avLst/>
            <a:gdLst/>
            <a:ahLst/>
            <a:cxnLst/>
            <a:rect l="l" t="t" r="r" b="b"/>
            <a:pathLst>
              <a:path h="605154">
                <a:moveTo>
                  <a:pt x="0" y="0"/>
                </a:moveTo>
                <a:lnTo>
                  <a:pt x="0" y="604840"/>
                </a:lnTo>
              </a:path>
            </a:pathLst>
          </a:custGeom>
          <a:ln w="28575">
            <a:solidFill>
              <a:srgbClr val="000000"/>
            </a:solidFill>
          </a:ln>
        </p:spPr>
        <p:txBody>
          <a:bodyPr wrap="square" lIns="0" tIns="0" rIns="0" bIns="0" rtlCol="0"/>
          <a:lstStyle/>
          <a:p>
            <a:endParaRPr/>
          </a:p>
        </p:txBody>
      </p:sp>
      <p:sp>
        <p:nvSpPr>
          <p:cNvPr id="74" name="object 74"/>
          <p:cNvSpPr/>
          <p:nvPr/>
        </p:nvSpPr>
        <p:spPr>
          <a:xfrm>
            <a:off x="417079" y="3548062"/>
            <a:ext cx="77932" cy="50426"/>
          </a:xfrm>
          <a:custGeom>
            <a:avLst/>
            <a:gdLst/>
            <a:ahLst/>
            <a:cxnLst/>
            <a:rect l="l" t="t" r="r" b="b"/>
            <a:pathLst>
              <a:path w="85725" h="57150">
                <a:moveTo>
                  <a:pt x="85725" y="0"/>
                </a:moveTo>
                <a:lnTo>
                  <a:pt x="0" y="0"/>
                </a:lnTo>
                <a:lnTo>
                  <a:pt x="42862" y="57150"/>
                </a:lnTo>
                <a:lnTo>
                  <a:pt x="85725" y="0"/>
                </a:lnTo>
                <a:close/>
              </a:path>
            </a:pathLst>
          </a:custGeom>
          <a:solidFill>
            <a:srgbClr val="000000"/>
          </a:solidFill>
        </p:spPr>
        <p:txBody>
          <a:bodyPr wrap="square" lIns="0" tIns="0" rIns="0" bIns="0" rtlCol="0"/>
          <a:lstStyle/>
          <a:p>
            <a:endParaRPr/>
          </a:p>
        </p:txBody>
      </p:sp>
      <p:sp>
        <p:nvSpPr>
          <p:cNvPr id="75" name="object 75"/>
          <p:cNvSpPr/>
          <p:nvPr/>
        </p:nvSpPr>
        <p:spPr>
          <a:xfrm>
            <a:off x="6018076" y="3962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76" name="object 76"/>
          <p:cNvSpPr/>
          <p:nvPr/>
        </p:nvSpPr>
        <p:spPr>
          <a:xfrm>
            <a:off x="6212897"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7" name="object 77"/>
          <p:cNvSpPr/>
          <p:nvPr/>
        </p:nvSpPr>
        <p:spPr>
          <a:xfrm>
            <a:off x="1827065" y="3810002"/>
            <a:ext cx="186458" cy="0"/>
          </a:xfrm>
          <a:custGeom>
            <a:avLst/>
            <a:gdLst/>
            <a:ahLst/>
            <a:cxnLst/>
            <a:rect l="l" t="t" r="r" b="b"/>
            <a:pathLst>
              <a:path w="205105">
                <a:moveTo>
                  <a:pt x="204790" y="0"/>
                </a:moveTo>
                <a:lnTo>
                  <a:pt x="0" y="0"/>
                </a:lnTo>
              </a:path>
            </a:pathLst>
          </a:custGeom>
          <a:ln w="28575">
            <a:solidFill>
              <a:srgbClr val="000000"/>
            </a:solidFill>
          </a:ln>
        </p:spPr>
        <p:txBody>
          <a:bodyPr wrap="square" lIns="0" tIns="0" rIns="0" bIns="0" rtlCol="0"/>
          <a:lstStyle/>
          <a:p>
            <a:endParaRPr/>
          </a:p>
        </p:txBody>
      </p:sp>
      <p:sp>
        <p:nvSpPr>
          <p:cNvPr id="78" name="object 78"/>
          <p:cNvSpPr/>
          <p:nvPr/>
        </p:nvSpPr>
        <p:spPr>
          <a:xfrm>
            <a:off x="1409989" y="2476500"/>
            <a:ext cx="76777" cy="75640"/>
          </a:xfrm>
          <a:custGeom>
            <a:avLst/>
            <a:gdLst/>
            <a:ahLst/>
            <a:cxnLst/>
            <a:rect l="l" t="t" r="r" b="b"/>
            <a:pathLst>
              <a:path w="84455"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79" name="object 79"/>
          <p:cNvSpPr/>
          <p:nvPr/>
        </p:nvSpPr>
        <p:spPr>
          <a:xfrm>
            <a:off x="1409992" y="2476501"/>
            <a:ext cx="76777" cy="75640"/>
          </a:xfrm>
          <a:custGeom>
            <a:avLst/>
            <a:gdLst/>
            <a:ahLst/>
            <a:cxnLst/>
            <a:rect l="l" t="t" r="r" b="b"/>
            <a:pathLst>
              <a:path w="84455" h="85725">
                <a:moveTo>
                  <a:pt x="0" y="24640"/>
                </a:moveTo>
                <a:lnTo>
                  <a:pt x="24640" y="0"/>
                </a:lnTo>
                <a:lnTo>
                  <a:pt x="59490" y="0"/>
                </a:lnTo>
                <a:lnTo>
                  <a:pt x="84140" y="24640"/>
                </a:lnTo>
                <a:lnTo>
                  <a:pt x="84140" y="61080"/>
                </a:lnTo>
                <a:lnTo>
                  <a:pt x="5949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80" name="object 80"/>
          <p:cNvSpPr txBox="1"/>
          <p:nvPr/>
        </p:nvSpPr>
        <p:spPr>
          <a:xfrm>
            <a:off x="733557" y="1874306"/>
            <a:ext cx="655493" cy="158003"/>
          </a:xfrm>
          <a:prstGeom prst="rect">
            <a:avLst/>
          </a:prstGeom>
        </p:spPr>
        <p:txBody>
          <a:bodyPr vert="horz" wrap="square" lIns="0" tIns="0" rIns="0" bIns="0" rtlCol="0">
            <a:spAutoFit/>
          </a:bodyPr>
          <a:lstStyle/>
          <a:p>
            <a:pPr marL="11397"/>
            <a:r>
              <a:rPr sz="1000" dirty="0" smtClean="0">
                <a:solidFill>
                  <a:srgbClr val="FF40FF"/>
                </a:solidFill>
                <a:latin typeface="Arial"/>
                <a:cs typeface="Arial"/>
              </a:rPr>
              <a:t>PCSrc</a:t>
            </a:r>
            <a:r>
              <a:rPr lang="en-US" sz="1000" dirty="0" smtClean="0">
                <a:solidFill>
                  <a:srgbClr val="FF40FF"/>
                </a:solidFill>
                <a:latin typeface="Arial"/>
                <a:cs typeface="Arial"/>
              </a:rPr>
              <a:t>=0</a:t>
            </a:r>
            <a:endParaRPr sz="1000" dirty="0">
              <a:latin typeface="Arial"/>
              <a:cs typeface="Arial"/>
            </a:endParaRPr>
          </a:p>
        </p:txBody>
      </p:sp>
      <p:sp>
        <p:nvSpPr>
          <p:cNvPr id="81" name="object 81"/>
          <p:cNvSpPr/>
          <p:nvPr/>
        </p:nvSpPr>
        <p:spPr>
          <a:xfrm>
            <a:off x="4266048" y="3429002"/>
            <a:ext cx="990023" cy="0"/>
          </a:xfrm>
          <a:custGeom>
            <a:avLst/>
            <a:gdLst/>
            <a:ahLst/>
            <a:cxnLst/>
            <a:rect l="l" t="t" r="r" b="b"/>
            <a:pathLst>
              <a:path w="1089025">
                <a:moveTo>
                  <a:pt x="0" y="0"/>
                </a:moveTo>
                <a:lnTo>
                  <a:pt x="1089020" y="0"/>
                </a:lnTo>
              </a:path>
            </a:pathLst>
          </a:custGeom>
          <a:ln w="28575">
            <a:solidFill>
              <a:srgbClr val="000000"/>
            </a:solidFill>
          </a:ln>
        </p:spPr>
        <p:txBody>
          <a:bodyPr wrap="square" lIns="0" tIns="0" rIns="0" bIns="0" rtlCol="0"/>
          <a:lstStyle/>
          <a:p>
            <a:endParaRPr/>
          </a:p>
        </p:txBody>
      </p:sp>
      <p:sp>
        <p:nvSpPr>
          <p:cNvPr id="82" name="object 82"/>
          <p:cNvSpPr/>
          <p:nvPr/>
        </p:nvSpPr>
        <p:spPr>
          <a:xfrm>
            <a:off x="5221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3" name="object 83"/>
          <p:cNvSpPr/>
          <p:nvPr/>
        </p:nvSpPr>
        <p:spPr>
          <a:xfrm>
            <a:off x="4908265" y="4419320"/>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84" name="object 84"/>
          <p:cNvSpPr/>
          <p:nvPr/>
        </p:nvSpPr>
        <p:spPr>
          <a:xfrm>
            <a:off x="5256066" y="3200685"/>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5" name="object 85"/>
          <p:cNvSpPr/>
          <p:nvPr/>
        </p:nvSpPr>
        <p:spPr>
          <a:xfrm>
            <a:off x="5256066" y="3962332"/>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6" name="object 86"/>
          <p:cNvSpPr/>
          <p:nvPr/>
        </p:nvSpPr>
        <p:spPr>
          <a:xfrm>
            <a:off x="5256066" y="3657672"/>
            <a:ext cx="228600" cy="152400"/>
          </a:xfrm>
          <a:custGeom>
            <a:avLst/>
            <a:gdLst/>
            <a:ahLst/>
            <a:cxnLst/>
            <a:rect l="l" t="t" r="r" b="b"/>
            <a:pathLst>
              <a:path w="251460" h="172720">
                <a:moveTo>
                  <a:pt x="0" y="0"/>
                </a:moveTo>
                <a:lnTo>
                  <a:pt x="251460" y="172640"/>
                </a:lnTo>
              </a:path>
            </a:pathLst>
          </a:custGeom>
          <a:ln w="12700">
            <a:solidFill>
              <a:srgbClr val="000000"/>
            </a:solidFill>
          </a:ln>
        </p:spPr>
        <p:txBody>
          <a:bodyPr wrap="square" lIns="0" tIns="0" rIns="0" bIns="0" rtlCol="0"/>
          <a:lstStyle/>
          <a:p>
            <a:endParaRPr/>
          </a:p>
        </p:txBody>
      </p:sp>
      <p:sp>
        <p:nvSpPr>
          <p:cNvPr id="87" name="object 87"/>
          <p:cNvSpPr/>
          <p:nvPr/>
        </p:nvSpPr>
        <p:spPr>
          <a:xfrm>
            <a:off x="5256066" y="3810002"/>
            <a:ext cx="228600" cy="152400"/>
          </a:xfrm>
          <a:custGeom>
            <a:avLst/>
            <a:gdLst/>
            <a:ahLst/>
            <a:cxnLst/>
            <a:rect l="l" t="t" r="r" b="b"/>
            <a:pathLst>
              <a:path w="251460" h="172720">
                <a:moveTo>
                  <a:pt x="0" y="172640"/>
                </a:moveTo>
                <a:lnTo>
                  <a:pt x="251460" y="0"/>
                </a:lnTo>
              </a:path>
            </a:pathLst>
          </a:custGeom>
          <a:ln w="12700">
            <a:solidFill>
              <a:srgbClr val="000000"/>
            </a:solidFill>
          </a:ln>
        </p:spPr>
        <p:txBody>
          <a:bodyPr wrap="square" lIns="0" tIns="0" rIns="0" bIns="0" rtlCol="0"/>
          <a:lstStyle/>
          <a:p>
            <a:endParaRPr/>
          </a:p>
        </p:txBody>
      </p:sp>
      <p:sp>
        <p:nvSpPr>
          <p:cNvPr id="88" name="object 88"/>
          <p:cNvSpPr/>
          <p:nvPr/>
        </p:nvSpPr>
        <p:spPr>
          <a:xfrm>
            <a:off x="5256066" y="3200684"/>
            <a:ext cx="762000" cy="381000"/>
          </a:xfrm>
          <a:custGeom>
            <a:avLst/>
            <a:gdLst/>
            <a:ahLst/>
            <a:cxnLst/>
            <a:rect l="l" t="t" r="r" b="b"/>
            <a:pathLst>
              <a:path w="838200" h="431800">
                <a:moveTo>
                  <a:pt x="0" y="0"/>
                </a:moveTo>
                <a:lnTo>
                  <a:pt x="838210" y="431600"/>
                </a:lnTo>
              </a:path>
            </a:pathLst>
          </a:custGeom>
          <a:ln w="12700">
            <a:solidFill>
              <a:srgbClr val="000000"/>
            </a:solidFill>
          </a:ln>
        </p:spPr>
        <p:txBody>
          <a:bodyPr wrap="square" lIns="0" tIns="0" rIns="0" bIns="0" rtlCol="0"/>
          <a:lstStyle/>
          <a:p>
            <a:endParaRPr/>
          </a:p>
        </p:txBody>
      </p:sp>
      <p:sp>
        <p:nvSpPr>
          <p:cNvPr id="89" name="object 89"/>
          <p:cNvSpPr/>
          <p:nvPr/>
        </p:nvSpPr>
        <p:spPr>
          <a:xfrm>
            <a:off x="6018075" y="3581508"/>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0" name="object 90"/>
          <p:cNvSpPr/>
          <p:nvPr/>
        </p:nvSpPr>
        <p:spPr>
          <a:xfrm>
            <a:off x="5256066" y="4038496"/>
            <a:ext cx="762000" cy="381000"/>
          </a:xfrm>
          <a:custGeom>
            <a:avLst/>
            <a:gdLst/>
            <a:ahLst/>
            <a:cxnLst/>
            <a:rect l="l" t="t" r="r" b="b"/>
            <a:pathLst>
              <a:path w="838200" h="431800">
                <a:moveTo>
                  <a:pt x="0" y="431600"/>
                </a:moveTo>
                <a:lnTo>
                  <a:pt x="838210" y="0"/>
                </a:lnTo>
              </a:path>
            </a:pathLst>
          </a:custGeom>
          <a:ln w="12700">
            <a:solidFill>
              <a:srgbClr val="000000"/>
            </a:solidFill>
          </a:ln>
        </p:spPr>
        <p:txBody>
          <a:bodyPr wrap="square" lIns="0" tIns="0" rIns="0" bIns="0" rtlCol="0"/>
          <a:lstStyle/>
          <a:p>
            <a:endParaRPr/>
          </a:p>
        </p:txBody>
      </p:sp>
      <p:sp>
        <p:nvSpPr>
          <p:cNvPr id="91" name="object 91"/>
          <p:cNvSpPr txBox="1"/>
          <p:nvPr/>
        </p:nvSpPr>
        <p:spPr>
          <a:xfrm>
            <a:off x="5640208" y="3854946"/>
            <a:ext cx="383309" cy="158003"/>
          </a:xfrm>
          <a:prstGeom prst="rect">
            <a:avLst/>
          </a:prstGeom>
        </p:spPr>
        <p:txBody>
          <a:bodyPr vert="horz" wrap="square" lIns="0" tIns="0" rIns="0" bIns="0" rtlCol="0">
            <a:spAutoFit/>
          </a:bodyPr>
          <a:lstStyle/>
          <a:p>
            <a:pPr marL="11397"/>
            <a:r>
              <a:rPr sz="1000" spc="-4" dirty="0">
                <a:latin typeface="Arial"/>
                <a:cs typeface="Arial"/>
              </a:rPr>
              <a:t>Result</a:t>
            </a:r>
            <a:endParaRPr sz="1000">
              <a:latin typeface="Arial"/>
              <a:cs typeface="Arial"/>
            </a:endParaRPr>
          </a:p>
        </p:txBody>
      </p:sp>
      <p:sp>
        <p:nvSpPr>
          <p:cNvPr id="92" name="object 92"/>
          <p:cNvSpPr txBox="1"/>
          <p:nvPr/>
        </p:nvSpPr>
        <p:spPr>
          <a:xfrm>
            <a:off x="5413628" y="3626627"/>
            <a:ext cx="587664" cy="158003"/>
          </a:xfrm>
          <a:prstGeom prst="rect">
            <a:avLst/>
          </a:prstGeom>
        </p:spPr>
        <p:txBody>
          <a:bodyPr vert="horz" wrap="square" lIns="0" tIns="0" rIns="0" bIns="0" rtlCol="0">
            <a:spAutoFit/>
          </a:bodyPr>
          <a:lstStyle/>
          <a:p>
            <a:pPr marL="11397"/>
            <a:r>
              <a:rPr sz="1500" b="1" spc="-6" baseline="35353" dirty="0">
                <a:latin typeface="Arial"/>
                <a:cs typeface="Arial"/>
              </a:rPr>
              <a:t>ALU</a:t>
            </a:r>
            <a:r>
              <a:rPr sz="1500" b="1" spc="-54" baseline="35353" dirty="0">
                <a:latin typeface="Arial"/>
                <a:cs typeface="Arial"/>
              </a:rPr>
              <a:t> </a:t>
            </a:r>
            <a:r>
              <a:rPr sz="1000" dirty="0">
                <a:latin typeface="Arial"/>
                <a:cs typeface="Arial"/>
              </a:rPr>
              <a:t>Zero</a:t>
            </a:r>
            <a:endParaRPr sz="1000">
              <a:latin typeface="Arial"/>
              <a:cs typeface="Arial"/>
            </a:endParaRPr>
          </a:p>
        </p:txBody>
      </p:sp>
      <p:sp>
        <p:nvSpPr>
          <p:cNvPr id="93" name="object 93"/>
          <p:cNvSpPr/>
          <p:nvPr/>
        </p:nvSpPr>
        <p:spPr>
          <a:xfrm>
            <a:off x="5713557" y="4191002"/>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94" name="object 94"/>
          <p:cNvSpPr/>
          <p:nvPr/>
        </p:nvSpPr>
        <p:spPr>
          <a:xfrm>
            <a:off x="1980046" y="5562321"/>
            <a:ext cx="0" cy="228599"/>
          </a:xfrm>
          <a:custGeom>
            <a:avLst/>
            <a:gdLst/>
            <a:ahLst/>
            <a:cxnLst/>
            <a:rect l="l" t="t" r="r" b="b"/>
            <a:pathLst>
              <a:path h="259079">
                <a:moveTo>
                  <a:pt x="0" y="0"/>
                </a:moveTo>
                <a:lnTo>
                  <a:pt x="0" y="258770"/>
                </a:lnTo>
              </a:path>
            </a:pathLst>
          </a:custGeom>
          <a:ln w="12700">
            <a:solidFill>
              <a:srgbClr val="000000"/>
            </a:solidFill>
          </a:ln>
        </p:spPr>
        <p:txBody>
          <a:bodyPr wrap="square" lIns="0" tIns="0" rIns="0" bIns="0" rtlCol="0"/>
          <a:lstStyle/>
          <a:p>
            <a:endParaRPr/>
          </a:p>
        </p:txBody>
      </p:sp>
      <p:sp>
        <p:nvSpPr>
          <p:cNvPr id="95" name="object 95"/>
          <p:cNvSpPr/>
          <p:nvPr/>
        </p:nvSpPr>
        <p:spPr>
          <a:xfrm>
            <a:off x="1980047" y="5181320"/>
            <a:ext cx="1327727" cy="0"/>
          </a:xfrm>
          <a:custGeom>
            <a:avLst/>
            <a:gdLst/>
            <a:ahLst/>
            <a:cxnLst/>
            <a:rect l="l" t="t" r="r" b="b"/>
            <a:pathLst>
              <a:path w="1460500">
                <a:moveTo>
                  <a:pt x="0" y="0"/>
                </a:moveTo>
                <a:lnTo>
                  <a:pt x="1460500" y="0"/>
                </a:lnTo>
              </a:path>
            </a:pathLst>
          </a:custGeom>
          <a:ln w="12700">
            <a:solidFill>
              <a:srgbClr val="000000"/>
            </a:solidFill>
          </a:ln>
        </p:spPr>
        <p:txBody>
          <a:bodyPr wrap="square" lIns="0" tIns="0" rIns="0" bIns="0" rtlCol="0"/>
          <a:lstStyle/>
          <a:p>
            <a:endParaRPr/>
          </a:p>
        </p:txBody>
      </p:sp>
      <p:sp>
        <p:nvSpPr>
          <p:cNvPr id="96" name="object 96"/>
          <p:cNvSpPr/>
          <p:nvPr/>
        </p:nvSpPr>
        <p:spPr>
          <a:xfrm>
            <a:off x="3261591" y="5147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97" name="object 97"/>
          <p:cNvSpPr txBox="1"/>
          <p:nvPr/>
        </p:nvSpPr>
        <p:spPr>
          <a:xfrm>
            <a:off x="2319805" y="5003590"/>
            <a:ext cx="1030433" cy="153888"/>
          </a:xfrm>
          <a:prstGeom prst="rect">
            <a:avLst/>
          </a:prstGeom>
        </p:spPr>
        <p:txBody>
          <a:bodyPr vert="horz" wrap="square" lIns="0" tIns="0" rIns="0" bIns="0" rtlCol="0">
            <a:spAutoFit/>
          </a:bodyPr>
          <a:lstStyle/>
          <a:p>
            <a:pPr marL="11397"/>
            <a:r>
              <a:rPr lang="en-US" sz="1000" dirty="0" smtClean="0">
                <a:latin typeface="Arial"/>
                <a:cs typeface="Arial"/>
              </a:rPr>
              <a:t>[15-0]=Offset = 4</a:t>
            </a:r>
            <a:endParaRPr sz="1000" dirty="0">
              <a:latin typeface="Arial"/>
              <a:cs typeface="Arial"/>
            </a:endParaRPr>
          </a:p>
        </p:txBody>
      </p:sp>
      <p:sp>
        <p:nvSpPr>
          <p:cNvPr id="98" name="object 98"/>
          <p:cNvSpPr/>
          <p:nvPr/>
        </p:nvSpPr>
        <p:spPr>
          <a:xfrm>
            <a:off x="1980047" y="3429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99" name="object 99"/>
          <p:cNvSpPr/>
          <p:nvPr/>
        </p:nvSpPr>
        <p:spPr>
          <a:xfrm>
            <a:off x="2466397" y="3395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0" name="object 100"/>
          <p:cNvSpPr/>
          <p:nvPr/>
        </p:nvSpPr>
        <p:spPr>
          <a:xfrm>
            <a:off x="1980047" y="3810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1" name="object 101"/>
          <p:cNvSpPr/>
          <p:nvPr/>
        </p:nvSpPr>
        <p:spPr>
          <a:xfrm>
            <a:off x="2466397" y="3776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2" name="object 102"/>
          <p:cNvSpPr/>
          <p:nvPr/>
        </p:nvSpPr>
        <p:spPr>
          <a:xfrm>
            <a:off x="1948295" y="3777783"/>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03" name="object 103"/>
          <p:cNvSpPr/>
          <p:nvPr/>
        </p:nvSpPr>
        <p:spPr>
          <a:xfrm>
            <a:off x="1948292" y="3777787"/>
            <a:ext cx="63500" cy="64434"/>
          </a:xfrm>
          <a:custGeom>
            <a:avLst/>
            <a:gdLst/>
            <a:ahLst/>
            <a:cxnLst/>
            <a:rect l="l" t="t" r="r" b="b"/>
            <a:pathLst>
              <a:path w="69850" h="73025">
                <a:moveTo>
                  <a:pt x="0" y="20450"/>
                </a:moveTo>
                <a:lnTo>
                  <a:pt x="20460" y="0"/>
                </a:lnTo>
                <a:lnTo>
                  <a:pt x="49400" y="0"/>
                </a:lnTo>
                <a:lnTo>
                  <a:pt x="69850" y="20450"/>
                </a:lnTo>
                <a:lnTo>
                  <a:pt x="69850" y="52570"/>
                </a:lnTo>
                <a:lnTo>
                  <a:pt x="49400" y="73020"/>
                </a:lnTo>
                <a:lnTo>
                  <a:pt x="20460" y="73020"/>
                </a:lnTo>
                <a:lnTo>
                  <a:pt x="0" y="52570"/>
                </a:lnTo>
                <a:lnTo>
                  <a:pt x="0" y="20450"/>
                </a:lnTo>
                <a:close/>
              </a:path>
            </a:pathLst>
          </a:custGeom>
          <a:ln w="12700">
            <a:solidFill>
              <a:srgbClr val="000000"/>
            </a:solidFill>
          </a:ln>
        </p:spPr>
        <p:txBody>
          <a:bodyPr wrap="square" lIns="0" tIns="0" rIns="0" bIns="0" rtlCol="0"/>
          <a:lstStyle/>
          <a:p>
            <a:endParaRPr/>
          </a:p>
        </p:txBody>
      </p:sp>
      <p:sp>
        <p:nvSpPr>
          <p:cNvPr id="104" name="object 104"/>
          <p:cNvSpPr/>
          <p:nvPr/>
        </p:nvSpPr>
        <p:spPr>
          <a:xfrm>
            <a:off x="5209885" y="5258368"/>
            <a:ext cx="0" cy="151279"/>
          </a:xfrm>
          <a:custGeom>
            <a:avLst/>
            <a:gdLst/>
            <a:ahLst/>
            <a:cxnLst/>
            <a:rect l="l" t="t" r="r" b="b"/>
            <a:pathLst>
              <a:path h="171450">
                <a:moveTo>
                  <a:pt x="0" y="0"/>
                </a:moveTo>
                <a:lnTo>
                  <a:pt x="0" y="171450"/>
                </a:lnTo>
              </a:path>
            </a:pathLst>
          </a:custGeom>
          <a:ln w="12700">
            <a:solidFill>
              <a:srgbClr val="4452FF"/>
            </a:solidFill>
          </a:ln>
        </p:spPr>
        <p:txBody>
          <a:bodyPr wrap="square" lIns="0" tIns="0" rIns="0" bIns="0" rtlCol="0"/>
          <a:lstStyle/>
          <a:p>
            <a:endParaRPr/>
          </a:p>
        </p:txBody>
      </p:sp>
      <p:sp>
        <p:nvSpPr>
          <p:cNvPr id="105" name="object 105"/>
          <p:cNvSpPr txBox="1"/>
          <p:nvPr/>
        </p:nvSpPr>
        <p:spPr>
          <a:xfrm>
            <a:off x="2593651" y="3327990"/>
            <a:ext cx="552450" cy="1474186"/>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1</a:t>
            </a:r>
            <a:endParaRPr sz="1000">
              <a:latin typeface="Arial"/>
              <a:cs typeface="Arial"/>
            </a:endParaRPr>
          </a:p>
          <a:p>
            <a:pPr marL="11397" marR="4559">
              <a:lnSpc>
                <a:spcPts val="1167"/>
              </a:lnSpc>
              <a:spcBef>
                <a:spcPts val="718"/>
              </a:spcBef>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2</a:t>
            </a:r>
            <a:endParaRPr sz="1000">
              <a:latin typeface="Arial"/>
              <a:cs typeface="Arial"/>
            </a:endParaRPr>
          </a:p>
          <a:p>
            <a:pPr marL="11397" marR="108841">
              <a:lnSpc>
                <a:spcPts val="1167"/>
              </a:lnSpc>
              <a:spcBef>
                <a:spcPts val="718"/>
              </a:spcBef>
            </a:pPr>
            <a:r>
              <a:rPr sz="1000" spc="-4" dirty="0">
                <a:latin typeface="Arial"/>
                <a:cs typeface="Arial"/>
              </a:rPr>
              <a:t>Write  </a:t>
            </a:r>
            <a:r>
              <a:rPr sz="1000" dirty="0">
                <a:latin typeface="Arial"/>
                <a:cs typeface="Arial"/>
              </a:rPr>
              <a:t>register</a:t>
            </a:r>
            <a:endParaRPr sz="1000">
              <a:latin typeface="Arial"/>
              <a:cs typeface="Arial"/>
            </a:endParaRPr>
          </a:p>
          <a:p>
            <a:pPr marL="11397" marR="236487">
              <a:lnSpc>
                <a:spcPts val="1167"/>
              </a:lnSpc>
              <a:spcBef>
                <a:spcPts val="718"/>
              </a:spcBef>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106" name="object 106"/>
          <p:cNvSpPr txBox="1"/>
          <p:nvPr/>
        </p:nvSpPr>
        <p:spPr>
          <a:xfrm>
            <a:off x="3429254" y="3327990"/>
            <a:ext cx="376382" cy="691407"/>
          </a:xfrm>
          <a:prstGeom prst="rect">
            <a:avLst/>
          </a:prstGeom>
        </p:spPr>
        <p:txBody>
          <a:bodyPr vert="horz" wrap="square" lIns="0" tIns="0" rIns="0" bIns="0" rtlCol="0">
            <a:spAutoFit/>
          </a:bodyPr>
          <a:lstStyle/>
          <a:p>
            <a:pPr marL="11397" marR="4559" indent="45588">
              <a:lnSpc>
                <a:spcPts val="1167"/>
              </a:lnSpc>
            </a:pPr>
            <a:r>
              <a:rPr sz="1000" spc="-4" dirty="0">
                <a:latin typeface="Arial"/>
                <a:cs typeface="Arial"/>
              </a:rPr>
              <a:t>Read  data</a:t>
            </a:r>
            <a:r>
              <a:rPr sz="1000" spc="-85" dirty="0">
                <a:latin typeface="Arial"/>
                <a:cs typeface="Arial"/>
              </a:rPr>
              <a:t> </a:t>
            </a:r>
            <a:r>
              <a:rPr sz="1000" dirty="0">
                <a:latin typeface="Arial"/>
                <a:cs typeface="Arial"/>
              </a:rPr>
              <a:t>1</a:t>
            </a:r>
            <a:endParaRPr sz="1000">
              <a:latin typeface="Arial"/>
              <a:cs typeface="Arial"/>
            </a:endParaRPr>
          </a:p>
          <a:p>
            <a:pPr marL="11397" marR="4559" indent="45588">
              <a:lnSpc>
                <a:spcPts val="1167"/>
              </a:lnSpc>
              <a:spcBef>
                <a:spcPts val="718"/>
              </a:spcBef>
            </a:pPr>
            <a:r>
              <a:rPr sz="1000" spc="-4" dirty="0">
                <a:latin typeface="Arial"/>
                <a:cs typeface="Arial"/>
              </a:rPr>
              <a:t>Read  data</a:t>
            </a:r>
            <a:r>
              <a:rPr sz="1000" spc="-85" dirty="0">
                <a:latin typeface="Arial"/>
                <a:cs typeface="Arial"/>
              </a:rPr>
              <a:t> </a:t>
            </a:r>
            <a:r>
              <a:rPr sz="1000" dirty="0">
                <a:latin typeface="Arial"/>
                <a:cs typeface="Arial"/>
              </a:rPr>
              <a:t>2</a:t>
            </a:r>
            <a:endParaRPr sz="1000">
              <a:latin typeface="Arial"/>
              <a:cs typeface="Arial"/>
            </a:endParaRPr>
          </a:p>
        </p:txBody>
      </p:sp>
      <p:sp>
        <p:nvSpPr>
          <p:cNvPr id="107" name="object 107"/>
          <p:cNvSpPr txBox="1"/>
          <p:nvPr/>
        </p:nvSpPr>
        <p:spPr>
          <a:xfrm>
            <a:off x="3204117" y="4388627"/>
            <a:ext cx="601518"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108" name="object 108"/>
          <p:cNvSpPr/>
          <p:nvPr/>
        </p:nvSpPr>
        <p:spPr>
          <a:xfrm>
            <a:off x="2512583" y="3276319"/>
            <a:ext cx="1356591" cy="1524000"/>
          </a:xfrm>
          <a:custGeom>
            <a:avLst/>
            <a:gdLst/>
            <a:ahLst/>
            <a:cxnLst/>
            <a:rect l="l" t="t" r="r" b="b"/>
            <a:pathLst>
              <a:path w="1492250" h="1727200">
                <a:moveTo>
                  <a:pt x="0" y="0"/>
                </a:moveTo>
                <a:lnTo>
                  <a:pt x="1492250" y="0"/>
                </a:lnTo>
                <a:lnTo>
                  <a:pt x="1492250" y="1727200"/>
                </a:lnTo>
                <a:lnTo>
                  <a:pt x="0" y="1727200"/>
                </a:lnTo>
                <a:lnTo>
                  <a:pt x="0" y="0"/>
                </a:lnTo>
                <a:close/>
              </a:path>
            </a:pathLst>
          </a:custGeom>
          <a:ln w="12700">
            <a:solidFill>
              <a:srgbClr val="000000"/>
            </a:solidFill>
          </a:ln>
        </p:spPr>
        <p:txBody>
          <a:bodyPr wrap="square" lIns="0" tIns="0" rIns="0" bIns="0" rtlCol="0"/>
          <a:lstStyle/>
          <a:p>
            <a:endParaRPr/>
          </a:p>
        </p:txBody>
      </p:sp>
      <p:sp>
        <p:nvSpPr>
          <p:cNvPr id="109" name="object 109"/>
          <p:cNvSpPr/>
          <p:nvPr/>
        </p:nvSpPr>
        <p:spPr>
          <a:xfrm>
            <a:off x="3199538" y="3123637"/>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110" name="object 110"/>
          <p:cNvSpPr/>
          <p:nvPr/>
        </p:nvSpPr>
        <p:spPr>
          <a:xfrm>
            <a:off x="5028049" y="4115366"/>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111" name="object 111"/>
          <p:cNvSpPr/>
          <p:nvPr/>
        </p:nvSpPr>
        <p:spPr>
          <a:xfrm>
            <a:off x="5221432" y="407754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2" name="object 112"/>
          <p:cNvSpPr/>
          <p:nvPr/>
        </p:nvSpPr>
        <p:spPr>
          <a:xfrm>
            <a:off x="8304068" y="5334003"/>
            <a:ext cx="229754" cy="0"/>
          </a:xfrm>
          <a:custGeom>
            <a:avLst/>
            <a:gdLst/>
            <a:ahLst/>
            <a:cxnLst/>
            <a:rect l="l" t="t" r="r" b="b"/>
            <a:pathLst>
              <a:path w="252729">
                <a:moveTo>
                  <a:pt x="0" y="0"/>
                </a:moveTo>
                <a:lnTo>
                  <a:pt x="252420" y="0"/>
                </a:lnTo>
              </a:path>
            </a:pathLst>
          </a:custGeom>
          <a:ln w="28575">
            <a:solidFill>
              <a:srgbClr val="000000"/>
            </a:solidFill>
          </a:ln>
        </p:spPr>
        <p:txBody>
          <a:bodyPr wrap="square" lIns="0" tIns="0" rIns="0" bIns="0" rtlCol="0"/>
          <a:lstStyle/>
          <a:p>
            <a:endParaRPr/>
          </a:p>
        </p:txBody>
      </p:sp>
      <p:sp>
        <p:nvSpPr>
          <p:cNvPr id="113" name="object 113"/>
          <p:cNvSpPr/>
          <p:nvPr/>
        </p:nvSpPr>
        <p:spPr>
          <a:xfrm>
            <a:off x="8498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4" name="object 114"/>
          <p:cNvSpPr/>
          <p:nvPr/>
        </p:nvSpPr>
        <p:spPr>
          <a:xfrm>
            <a:off x="2284555" y="4572003"/>
            <a:ext cx="0" cy="1676960"/>
          </a:xfrm>
          <a:custGeom>
            <a:avLst/>
            <a:gdLst/>
            <a:ahLst/>
            <a:cxnLst/>
            <a:rect l="l" t="t" r="r" b="b"/>
            <a:pathLst>
              <a:path h="1900554">
                <a:moveTo>
                  <a:pt x="0" y="1900241"/>
                </a:moveTo>
                <a:lnTo>
                  <a:pt x="0" y="0"/>
                </a:lnTo>
              </a:path>
            </a:pathLst>
          </a:custGeom>
          <a:ln w="28575">
            <a:solidFill>
              <a:srgbClr val="000000"/>
            </a:solidFill>
          </a:ln>
        </p:spPr>
        <p:txBody>
          <a:bodyPr wrap="square" lIns="0" tIns="0" rIns="0" bIns="0" rtlCol="0"/>
          <a:lstStyle/>
          <a:p>
            <a:endParaRPr/>
          </a:p>
        </p:txBody>
      </p:sp>
      <p:sp>
        <p:nvSpPr>
          <p:cNvPr id="115" name="object 115"/>
          <p:cNvSpPr/>
          <p:nvPr/>
        </p:nvSpPr>
        <p:spPr>
          <a:xfrm>
            <a:off x="2284556" y="4572003"/>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16" name="object 116"/>
          <p:cNvSpPr/>
          <p:nvPr/>
        </p:nvSpPr>
        <p:spPr>
          <a:xfrm>
            <a:off x="2477943" y="4534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7" name="object 117"/>
          <p:cNvSpPr/>
          <p:nvPr/>
        </p:nvSpPr>
        <p:spPr>
          <a:xfrm>
            <a:off x="3885048" y="3429002"/>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118" name="object 118"/>
          <p:cNvSpPr/>
          <p:nvPr/>
        </p:nvSpPr>
        <p:spPr>
          <a:xfrm>
            <a:off x="4078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9" name="object 119"/>
          <p:cNvSpPr/>
          <p:nvPr/>
        </p:nvSpPr>
        <p:spPr>
          <a:xfrm>
            <a:off x="3885048" y="3885637"/>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120" name="object 120"/>
          <p:cNvSpPr/>
          <p:nvPr/>
        </p:nvSpPr>
        <p:spPr>
          <a:xfrm>
            <a:off x="4078432"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1" name="object 121"/>
          <p:cNvSpPr/>
          <p:nvPr/>
        </p:nvSpPr>
        <p:spPr>
          <a:xfrm>
            <a:off x="3765266" y="5181320"/>
            <a:ext cx="348095" cy="0"/>
          </a:xfrm>
          <a:custGeom>
            <a:avLst/>
            <a:gdLst/>
            <a:ahLst/>
            <a:cxnLst/>
            <a:rect l="l" t="t" r="r" b="b"/>
            <a:pathLst>
              <a:path w="382904">
                <a:moveTo>
                  <a:pt x="0" y="0"/>
                </a:moveTo>
                <a:lnTo>
                  <a:pt x="382580" y="0"/>
                </a:lnTo>
              </a:path>
            </a:pathLst>
          </a:custGeom>
          <a:ln w="28575">
            <a:solidFill>
              <a:srgbClr val="000000"/>
            </a:solidFill>
          </a:ln>
        </p:spPr>
        <p:txBody>
          <a:bodyPr wrap="square" lIns="0" tIns="0" rIns="0" bIns="0" rtlCol="0"/>
          <a:lstStyle/>
          <a:p>
            <a:endParaRPr/>
          </a:p>
        </p:txBody>
      </p:sp>
      <p:sp>
        <p:nvSpPr>
          <p:cNvPr id="122" name="object 122"/>
          <p:cNvSpPr/>
          <p:nvPr/>
        </p:nvSpPr>
        <p:spPr>
          <a:xfrm>
            <a:off x="4078432" y="5143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3" name="object 123"/>
          <p:cNvSpPr/>
          <p:nvPr/>
        </p:nvSpPr>
        <p:spPr>
          <a:xfrm>
            <a:off x="5365757" y="2361636"/>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124" name="object 124"/>
          <p:cNvSpPr/>
          <p:nvPr/>
        </p:nvSpPr>
        <p:spPr>
          <a:xfrm>
            <a:off x="5365757" y="2818845"/>
            <a:ext cx="0" cy="304800"/>
          </a:xfrm>
          <a:custGeom>
            <a:avLst/>
            <a:gdLst/>
            <a:ahLst/>
            <a:cxnLst/>
            <a:rect l="l" t="t" r="r" b="b"/>
            <a:pathLst>
              <a:path h="345439">
                <a:moveTo>
                  <a:pt x="0" y="0"/>
                </a:moveTo>
                <a:lnTo>
                  <a:pt x="0" y="345430"/>
                </a:lnTo>
              </a:path>
            </a:pathLst>
          </a:custGeom>
          <a:ln w="12700">
            <a:solidFill>
              <a:srgbClr val="000000"/>
            </a:solidFill>
          </a:ln>
        </p:spPr>
        <p:txBody>
          <a:bodyPr wrap="square" lIns="0" tIns="0" rIns="0" bIns="0" rtlCol="0"/>
          <a:lstStyle/>
          <a:p>
            <a:endParaRPr/>
          </a:p>
        </p:txBody>
      </p:sp>
      <p:sp>
        <p:nvSpPr>
          <p:cNvPr id="125" name="object 125"/>
          <p:cNvSpPr/>
          <p:nvPr/>
        </p:nvSpPr>
        <p:spPr>
          <a:xfrm>
            <a:off x="5365758" y="2666436"/>
            <a:ext cx="152977" cy="76200"/>
          </a:xfrm>
          <a:custGeom>
            <a:avLst/>
            <a:gdLst/>
            <a:ahLst/>
            <a:cxnLst/>
            <a:rect l="l" t="t" r="r" b="b"/>
            <a:pathLst>
              <a:path w="168275" h="86360">
                <a:moveTo>
                  <a:pt x="0" y="0"/>
                </a:moveTo>
                <a:lnTo>
                  <a:pt x="167730" y="86360"/>
                </a:lnTo>
              </a:path>
            </a:pathLst>
          </a:custGeom>
          <a:ln w="12700">
            <a:solidFill>
              <a:srgbClr val="000000"/>
            </a:solidFill>
          </a:ln>
        </p:spPr>
        <p:txBody>
          <a:bodyPr wrap="square" lIns="0" tIns="0" rIns="0" bIns="0" rtlCol="0"/>
          <a:lstStyle/>
          <a:p>
            <a:endParaRPr/>
          </a:p>
        </p:txBody>
      </p:sp>
      <p:sp>
        <p:nvSpPr>
          <p:cNvPr id="126" name="object 126"/>
          <p:cNvSpPr/>
          <p:nvPr/>
        </p:nvSpPr>
        <p:spPr>
          <a:xfrm>
            <a:off x="5365758" y="2742636"/>
            <a:ext cx="152977" cy="76200"/>
          </a:xfrm>
          <a:custGeom>
            <a:avLst/>
            <a:gdLst/>
            <a:ahLst/>
            <a:cxnLst/>
            <a:rect l="l" t="t" r="r" b="b"/>
            <a:pathLst>
              <a:path w="168275" h="86360">
                <a:moveTo>
                  <a:pt x="0" y="86370"/>
                </a:moveTo>
                <a:lnTo>
                  <a:pt x="167730" y="0"/>
                </a:lnTo>
              </a:path>
            </a:pathLst>
          </a:custGeom>
          <a:ln w="12700">
            <a:solidFill>
              <a:srgbClr val="000000"/>
            </a:solidFill>
          </a:ln>
        </p:spPr>
        <p:txBody>
          <a:bodyPr wrap="square" lIns="0" tIns="0" rIns="0" bIns="0" rtlCol="0"/>
          <a:lstStyle/>
          <a:p>
            <a:endParaRPr/>
          </a:p>
        </p:txBody>
      </p:sp>
      <p:sp>
        <p:nvSpPr>
          <p:cNvPr id="127" name="object 127"/>
          <p:cNvSpPr/>
          <p:nvPr/>
        </p:nvSpPr>
        <p:spPr>
          <a:xfrm>
            <a:off x="5365758" y="2361637"/>
            <a:ext cx="457777" cy="228599"/>
          </a:xfrm>
          <a:custGeom>
            <a:avLst/>
            <a:gdLst/>
            <a:ahLst/>
            <a:cxnLst/>
            <a:rect l="l" t="t" r="r" b="b"/>
            <a:pathLst>
              <a:path w="503554" h="259080">
                <a:moveTo>
                  <a:pt x="0" y="0"/>
                </a:moveTo>
                <a:lnTo>
                  <a:pt x="503190" y="259080"/>
                </a:lnTo>
              </a:path>
            </a:pathLst>
          </a:custGeom>
          <a:ln w="12700">
            <a:solidFill>
              <a:srgbClr val="000000"/>
            </a:solidFill>
          </a:ln>
        </p:spPr>
        <p:txBody>
          <a:bodyPr wrap="square" lIns="0" tIns="0" rIns="0" bIns="0" rtlCol="0"/>
          <a:lstStyle/>
          <a:p>
            <a:endParaRPr/>
          </a:p>
        </p:txBody>
      </p:sp>
      <p:sp>
        <p:nvSpPr>
          <p:cNvPr id="128" name="object 128"/>
          <p:cNvSpPr/>
          <p:nvPr/>
        </p:nvSpPr>
        <p:spPr>
          <a:xfrm>
            <a:off x="5823203" y="2590236"/>
            <a:ext cx="0" cy="304800"/>
          </a:xfrm>
          <a:custGeom>
            <a:avLst/>
            <a:gdLst/>
            <a:ahLst/>
            <a:cxnLst/>
            <a:rect l="l" t="t" r="r" b="b"/>
            <a:pathLst>
              <a:path h="345439">
                <a:moveTo>
                  <a:pt x="0" y="0"/>
                </a:moveTo>
                <a:lnTo>
                  <a:pt x="0" y="345450"/>
                </a:lnTo>
              </a:path>
            </a:pathLst>
          </a:custGeom>
          <a:ln w="12700">
            <a:solidFill>
              <a:srgbClr val="000000"/>
            </a:solidFill>
          </a:ln>
        </p:spPr>
        <p:txBody>
          <a:bodyPr wrap="square" lIns="0" tIns="0" rIns="0" bIns="0" rtlCol="0"/>
          <a:lstStyle/>
          <a:p>
            <a:endParaRPr/>
          </a:p>
        </p:txBody>
      </p:sp>
      <p:sp>
        <p:nvSpPr>
          <p:cNvPr id="129" name="object 129"/>
          <p:cNvSpPr/>
          <p:nvPr/>
        </p:nvSpPr>
        <p:spPr>
          <a:xfrm>
            <a:off x="5365758" y="2895046"/>
            <a:ext cx="457777" cy="228599"/>
          </a:xfrm>
          <a:custGeom>
            <a:avLst/>
            <a:gdLst/>
            <a:ahLst/>
            <a:cxnLst/>
            <a:rect l="l" t="t" r="r" b="b"/>
            <a:pathLst>
              <a:path w="503554" h="259079">
                <a:moveTo>
                  <a:pt x="0" y="259070"/>
                </a:moveTo>
                <a:lnTo>
                  <a:pt x="503190" y="0"/>
                </a:lnTo>
              </a:path>
            </a:pathLst>
          </a:custGeom>
          <a:ln w="12700">
            <a:solidFill>
              <a:srgbClr val="000000"/>
            </a:solidFill>
          </a:ln>
        </p:spPr>
        <p:txBody>
          <a:bodyPr wrap="square" lIns="0" tIns="0" rIns="0" bIns="0" rtlCol="0"/>
          <a:lstStyle/>
          <a:p>
            <a:endParaRPr/>
          </a:p>
        </p:txBody>
      </p:sp>
      <p:sp>
        <p:nvSpPr>
          <p:cNvPr id="130" name="object 130"/>
          <p:cNvSpPr txBox="1"/>
          <p:nvPr/>
        </p:nvSpPr>
        <p:spPr>
          <a:xfrm>
            <a:off x="5531565" y="2657407"/>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31" name="object 131"/>
          <p:cNvSpPr/>
          <p:nvPr/>
        </p:nvSpPr>
        <p:spPr>
          <a:xfrm>
            <a:off x="4266047" y="5181320"/>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32" name="object 132"/>
          <p:cNvSpPr/>
          <p:nvPr/>
        </p:nvSpPr>
        <p:spPr>
          <a:xfrm>
            <a:off x="4570556" y="3276319"/>
            <a:ext cx="0" cy="1905000"/>
          </a:xfrm>
          <a:custGeom>
            <a:avLst/>
            <a:gdLst/>
            <a:ahLst/>
            <a:cxnLst/>
            <a:rect l="l" t="t" r="r" b="b"/>
            <a:pathLst>
              <a:path h="2159000">
                <a:moveTo>
                  <a:pt x="0" y="0"/>
                </a:moveTo>
                <a:lnTo>
                  <a:pt x="0" y="2159001"/>
                </a:lnTo>
              </a:path>
            </a:pathLst>
          </a:custGeom>
          <a:ln w="28575">
            <a:solidFill>
              <a:srgbClr val="000000"/>
            </a:solidFill>
          </a:ln>
        </p:spPr>
        <p:txBody>
          <a:bodyPr wrap="square" lIns="0" tIns="0" rIns="0" bIns="0" rtlCol="0"/>
          <a:lstStyle/>
          <a:p>
            <a:endParaRPr/>
          </a:p>
        </p:txBody>
      </p:sp>
      <p:sp>
        <p:nvSpPr>
          <p:cNvPr id="133" name="object 133"/>
          <p:cNvSpPr/>
          <p:nvPr/>
        </p:nvSpPr>
        <p:spPr>
          <a:xfrm>
            <a:off x="4570557" y="4266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34" name="object 134"/>
          <p:cNvSpPr/>
          <p:nvPr/>
        </p:nvSpPr>
        <p:spPr>
          <a:xfrm>
            <a:off x="4763943" y="4228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5" name="object 135"/>
          <p:cNvSpPr/>
          <p:nvPr/>
        </p:nvSpPr>
        <p:spPr>
          <a:xfrm>
            <a:off x="8304068" y="4724684"/>
            <a:ext cx="229754" cy="0"/>
          </a:xfrm>
          <a:custGeom>
            <a:avLst/>
            <a:gdLst/>
            <a:ahLst/>
            <a:cxnLst/>
            <a:rect l="l" t="t" r="r" b="b"/>
            <a:pathLst>
              <a:path w="252729">
                <a:moveTo>
                  <a:pt x="0" y="0"/>
                </a:moveTo>
                <a:lnTo>
                  <a:pt x="252420" y="0"/>
                </a:lnTo>
              </a:path>
            </a:pathLst>
          </a:custGeom>
          <a:ln w="28575">
            <a:solidFill>
              <a:srgbClr val="000000"/>
            </a:solidFill>
          </a:ln>
        </p:spPr>
        <p:txBody>
          <a:bodyPr wrap="square" lIns="0" tIns="0" rIns="0" bIns="0" rtlCol="0"/>
          <a:lstStyle/>
          <a:p>
            <a:endParaRPr/>
          </a:p>
        </p:txBody>
      </p:sp>
      <p:sp>
        <p:nvSpPr>
          <p:cNvPr id="136" name="object 136"/>
          <p:cNvSpPr/>
          <p:nvPr/>
        </p:nvSpPr>
        <p:spPr>
          <a:xfrm>
            <a:off x="8498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7" name="object 137"/>
          <p:cNvSpPr/>
          <p:nvPr/>
        </p:nvSpPr>
        <p:spPr>
          <a:xfrm>
            <a:off x="1980047" y="5562320"/>
            <a:ext cx="2133023" cy="0"/>
          </a:xfrm>
          <a:custGeom>
            <a:avLst/>
            <a:gdLst/>
            <a:ahLst/>
            <a:cxnLst/>
            <a:rect l="l" t="t" r="r" b="b"/>
            <a:pathLst>
              <a:path w="2346325">
                <a:moveTo>
                  <a:pt x="0" y="0"/>
                </a:moveTo>
                <a:lnTo>
                  <a:pt x="2346321" y="0"/>
                </a:lnTo>
              </a:path>
            </a:pathLst>
          </a:custGeom>
          <a:ln w="12700">
            <a:solidFill>
              <a:srgbClr val="000000"/>
            </a:solidFill>
          </a:ln>
        </p:spPr>
        <p:txBody>
          <a:bodyPr wrap="square" lIns="0" tIns="0" rIns="0" bIns="0" rtlCol="0"/>
          <a:lstStyle/>
          <a:p>
            <a:endParaRPr/>
          </a:p>
        </p:txBody>
      </p:sp>
      <p:sp>
        <p:nvSpPr>
          <p:cNvPr id="138" name="object 138"/>
          <p:cNvSpPr/>
          <p:nvPr/>
        </p:nvSpPr>
        <p:spPr>
          <a:xfrm>
            <a:off x="4066886" y="5528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39" name="object 139"/>
          <p:cNvSpPr/>
          <p:nvPr/>
        </p:nvSpPr>
        <p:spPr>
          <a:xfrm>
            <a:off x="1980047" y="5790647"/>
            <a:ext cx="2133023" cy="0"/>
          </a:xfrm>
          <a:custGeom>
            <a:avLst/>
            <a:gdLst/>
            <a:ahLst/>
            <a:cxnLst/>
            <a:rect l="l" t="t" r="r" b="b"/>
            <a:pathLst>
              <a:path w="2346325">
                <a:moveTo>
                  <a:pt x="0" y="0"/>
                </a:moveTo>
                <a:lnTo>
                  <a:pt x="2346321" y="0"/>
                </a:lnTo>
              </a:path>
            </a:pathLst>
          </a:custGeom>
          <a:ln w="12700">
            <a:solidFill>
              <a:srgbClr val="000000"/>
            </a:solidFill>
          </a:ln>
        </p:spPr>
        <p:txBody>
          <a:bodyPr wrap="square" lIns="0" tIns="0" rIns="0" bIns="0" rtlCol="0"/>
          <a:lstStyle/>
          <a:p>
            <a:endParaRPr/>
          </a:p>
        </p:txBody>
      </p:sp>
      <p:sp>
        <p:nvSpPr>
          <p:cNvPr id="140" name="object 140"/>
          <p:cNvSpPr/>
          <p:nvPr/>
        </p:nvSpPr>
        <p:spPr>
          <a:xfrm>
            <a:off x="4066886" y="5757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1" name="object 141"/>
          <p:cNvSpPr txBox="1"/>
          <p:nvPr/>
        </p:nvSpPr>
        <p:spPr>
          <a:xfrm>
            <a:off x="2398822" y="5378946"/>
            <a:ext cx="932042" cy="153888"/>
          </a:xfrm>
          <a:prstGeom prst="rect">
            <a:avLst/>
          </a:prstGeom>
        </p:spPr>
        <p:txBody>
          <a:bodyPr vert="horz" wrap="square" lIns="0" tIns="0" rIns="0" bIns="0" rtlCol="0">
            <a:spAutoFit/>
          </a:bodyPr>
          <a:lstStyle/>
          <a:p>
            <a:pPr marL="11397"/>
            <a:r>
              <a:rPr lang="en-US" sz="1000" dirty="0" err="1" smtClean="0">
                <a:latin typeface="Arial"/>
                <a:cs typeface="Arial"/>
              </a:rPr>
              <a:t>Instr</a:t>
            </a:r>
            <a:r>
              <a:rPr lang="en-US" sz="1000" dirty="0" smtClean="0">
                <a:latin typeface="Arial"/>
                <a:cs typeface="Arial"/>
              </a:rPr>
              <a:t>[20-16] = 8</a:t>
            </a:r>
            <a:endParaRPr sz="1000" dirty="0">
              <a:latin typeface="Arial"/>
              <a:cs typeface="Arial"/>
            </a:endParaRPr>
          </a:p>
        </p:txBody>
      </p:sp>
      <p:sp>
        <p:nvSpPr>
          <p:cNvPr id="142" name="object 142"/>
          <p:cNvSpPr/>
          <p:nvPr/>
        </p:nvSpPr>
        <p:spPr>
          <a:xfrm>
            <a:off x="1958397" y="5146302"/>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43" name="object 143"/>
          <p:cNvSpPr/>
          <p:nvPr/>
        </p:nvSpPr>
        <p:spPr>
          <a:xfrm>
            <a:off x="1958401" y="5146300"/>
            <a:ext cx="63500" cy="64434"/>
          </a:xfrm>
          <a:custGeom>
            <a:avLst/>
            <a:gdLst/>
            <a:ahLst/>
            <a:cxnLst/>
            <a:rect l="l" t="t" r="r" b="b"/>
            <a:pathLst>
              <a:path w="69850" h="73025">
                <a:moveTo>
                  <a:pt x="0" y="20460"/>
                </a:moveTo>
                <a:lnTo>
                  <a:pt x="20450" y="0"/>
                </a:lnTo>
                <a:lnTo>
                  <a:pt x="49390" y="0"/>
                </a:lnTo>
                <a:lnTo>
                  <a:pt x="69850" y="20460"/>
                </a:lnTo>
                <a:lnTo>
                  <a:pt x="69850" y="52570"/>
                </a:lnTo>
                <a:lnTo>
                  <a:pt x="49390" y="73030"/>
                </a:lnTo>
                <a:lnTo>
                  <a:pt x="20450" y="73030"/>
                </a:lnTo>
                <a:lnTo>
                  <a:pt x="0" y="52570"/>
                </a:lnTo>
                <a:lnTo>
                  <a:pt x="0" y="20460"/>
                </a:lnTo>
                <a:close/>
              </a:path>
            </a:pathLst>
          </a:custGeom>
          <a:ln w="12700">
            <a:solidFill>
              <a:srgbClr val="000000"/>
            </a:solidFill>
          </a:ln>
        </p:spPr>
        <p:txBody>
          <a:bodyPr wrap="square" lIns="0" tIns="0" rIns="0" bIns="0" rtlCol="0"/>
          <a:lstStyle/>
          <a:p>
            <a:endParaRPr/>
          </a:p>
        </p:txBody>
      </p:sp>
      <p:sp>
        <p:nvSpPr>
          <p:cNvPr id="144" name="object 144"/>
          <p:cNvSpPr/>
          <p:nvPr/>
        </p:nvSpPr>
        <p:spPr>
          <a:xfrm>
            <a:off x="1958397" y="5537107"/>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145" name="object 145"/>
          <p:cNvSpPr/>
          <p:nvPr/>
        </p:nvSpPr>
        <p:spPr>
          <a:xfrm>
            <a:off x="1958401" y="5537112"/>
            <a:ext cx="63500" cy="63313"/>
          </a:xfrm>
          <a:custGeom>
            <a:avLst/>
            <a:gdLst/>
            <a:ahLst/>
            <a:cxnLst/>
            <a:rect l="l" t="t" r="r" b="b"/>
            <a:pathLst>
              <a:path w="69850" h="71754">
                <a:moveTo>
                  <a:pt x="0" y="20450"/>
                </a:moveTo>
                <a:lnTo>
                  <a:pt x="20450" y="0"/>
                </a:lnTo>
                <a:lnTo>
                  <a:pt x="49390" y="0"/>
                </a:lnTo>
                <a:lnTo>
                  <a:pt x="69850" y="20450"/>
                </a:lnTo>
                <a:lnTo>
                  <a:pt x="69850" y="50980"/>
                </a:lnTo>
                <a:lnTo>
                  <a:pt x="49390" y="71440"/>
                </a:lnTo>
                <a:lnTo>
                  <a:pt x="20450" y="71440"/>
                </a:lnTo>
                <a:lnTo>
                  <a:pt x="0" y="50980"/>
                </a:lnTo>
                <a:lnTo>
                  <a:pt x="0" y="20450"/>
                </a:lnTo>
                <a:close/>
              </a:path>
            </a:pathLst>
          </a:custGeom>
          <a:ln w="12700">
            <a:solidFill>
              <a:srgbClr val="000000"/>
            </a:solidFill>
          </a:ln>
        </p:spPr>
        <p:txBody>
          <a:bodyPr wrap="square" lIns="0" tIns="0" rIns="0" bIns="0" rtlCol="0"/>
          <a:lstStyle/>
          <a:p>
            <a:endParaRPr/>
          </a:p>
        </p:txBody>
      </p:sp>
      <p:sp>
        <p:nvSpPr>
          <p:cNvPr id="146" name="object 146"/>
          <p:cNvSpPr/>
          <p:nvPr/>
        </p:nvSpPr>
        <p:spPr>
          <a:xfrm>
            <a:off x="226580" y="3581684"/>
            <a:ext cx="1252682" cy="1143000"/>
          </a:xfrm>
          <a:custGeom>
            <a:avLst/>
            <a:gdLst/>
            <a:ahLst/>
            <a:cxnLst/>
            <a:rect l="l" t="t" r="r" b="b"/>
            <a:pathLst>
              <a:path w="1377950" h="1295400">
                <a:moveTo>
                  <a:pt x="0" y="0"/>
                </a:moveTo>
                <a:lnTo>
                  <a:pt x="1377950" y="0"/>
                </a:lnTo>
                <a:lnTo>
                  <a:pt x="137795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147" name="object 147"/>
          <p:cNvSpPr/>
          <p:nvPr/>
        </p:nvSpPr>
        <p:spPr>
          <a:xfrm>
            <a:off x="456046" y="3276319"/>
            <a:ext cx="228023" cy="0"/>
          </a:xfrm>
          <a:custGeom>
            <a:avLst/>
            <a:gdLst/>
            <a:ahLst/>
            <a:cxnLst/>
            <a:rect l="l" t="t" r="r" b="b"/>
            <a:pathLst>
              <a:path w="250825">
                <a:moveTo>
                  <a:pt x="0" y="0"/>
                </a:moveTo>
                <a:lnTo>
                  <a:pt x="250825" y="0"/>
                </a:lnTo>
              </a:path>
            </a:pathLst>
          </a:custGeom>
          <a:ln w="28575">
            <a:solidFill>
              <a:srgbClr val="000000"/>
            </a:solidFill>
          </a:ln>
        </p:spPr>
        <p:txBody>
          <a:bodyPr wrap="square" lIns="0" tIns="0" rIns="0" bIns="0" rtlCol="0"/>
          <a:lstStyle/>
          <a:p>
            <a:endParaRPr/>
          </a:p>
        </p:txBody>
      </p:sp>
      <p:sp>
        <p:nvSpPr>
          <p:cNvPr id="148" name="object 148"/>
          <p:cNvSpPr/>
          <p:nvPr/>
        </p:nvSpPr>
        <p:spPr>
          <a:xfrm>
            <a:off x="4541693" y="4224618"/>
            <a:ext cx="76777" cy="75640"/>
          </a:xfrm>
          <a:custGeom>
            <a:avLst/>
            <a:gdLst/>
            <a:ahLst/>
            <a:cxnLst/>
            <a:rect l="l" t="t" r="r" b="b"/>
            <a:pathLst>
              <a:path w="84454"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149" name="object 149"/>
          <p:cNvSpPr/>
          <p:nvPr/>
        </p:nvSpPr>
        <p:spPr>
          <a:xfrm>
            <a:off x="4541693" y="4224620"/>
            <a:ext cx="76777" cy="75640"/>
          </a:xfrm>
          <a:custGeom>
            <a:avLst/>
            <a:gdLst/>
            <a:ahLst/>
            <a:cxnLst/>
            <a:rect l="l" t="t" r="r" b="b"/>
            <a:pathLst>
              <a:path w="84454" h="85725">
                <a:moveTo>
                  <a:pt x="0" y="24640"/>
                </a:moveTo>
                <a:lnTo>
                  <a:pt x="24640" y="0"/>
                </a:lnTo>
                <a:lnTo>
                  <a:pt x="59500" y="0"/>
                </a:lnTo>
                <a:lnTo>
                  <a:pt x="84140" y="24640"/>
                </a:lnTo>
                <a:lnTo>
                  <a:pt x="84140" y="61080"/>
                </a:lnTo>
                <a:lnTo>
                  <a:pt x="5950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150" name="object 150"/>
          <p:cNvSpPr/>
          <p:nvPr/>
        </p:nvSpPr>
        <p:spPr>
          <a:xfrm>
            <a:off x="4266048" y="2514319"/>
            <a:ext cx="1099705" cy="0"/>
          </a:xfrm>
          <a:custGeom>
            <a:avLst/>
            <a:gdLst/>
            <a:ahLst/>
            <a:cxnLst/>
            <a:rect l="l" t="t" r="r" b="b"/>
            <a:pathLst>
              <a:path w="1209675">
                <a:moveTo>
                  <a:pt x="0" y="0"/>
                </a:moveTo>
                <a:lnTo>
                  <a:pt x="1209680" y="0"/>
                </a:lnTo>
              </a:path>
            </a:pathLst>
          </a:custGeom>
          <a:ln w="28575">
            <a:solidFill>
              <a:srgbClr val="000000"/>
            </a:solidFill>
          </a:ln>
        </p:spPr>
        <p:txBody>
          <a:bodyPr wrap="square" lIns="0" tIns="0" rIns="0" bIns="0" rtlCol="0"/>
          <a:lstStyle/>
          <a:p>
            <a:endParaRPr/>
          </a:p>
        </p:txBody>
      </p:sp>
      <p:sp>
        <p:nvSpPr>
          <p:cNvPr id="151" name="object 151"/>
          <p:cNvSpPr/>
          <p:nvPr/>
        </p:nvSpPr>
        <p:spPr>
          <a:xfrm>
            <a:off x="5331113"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2" name="object 152"/>
          <p:cNvSpPr/>
          <p:nvPr/>
        </p:nvSpPr>
        <p:spPr>
          <a:xfrm>
            <a:off x="6018076" y="3734358"/>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53" name="object 153"/>
          <p:cNvSpPr/>
          <p:nvPr/>
        </p:nvSpPr>
        <p:spPr>
          <a:xfrm>
            <a:off x="6201352" y="3700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54" name="object 154"/>
          <p:cNvSpPr/>
          <p:nvPr/>
        </p:nvSpPr>
        <p:spPr>
          <a:xfrm>
            <a:off x="1827065" y="2514319"/>
            <a:ext cx="2286000" cy="0"/>
          </a:xfrm>
          <a:custGeom>
            <a:avLst/>
            <a:gdLst/>
            <a:ahLst/>
            <a:cxnLst/>
            <a:rect l="l" t="t" r="r" b="b"/>
            <a:pathLst>
              <a:path w="2514600">
                <a:moveTo>
                  <a:pt x="0" y="0"/>
                </a:moveTo>
                <a:lnTo>
                  <a:pt x="2514601" y="0"/>
                </a:lnTo>
              </a:path>
            </a:pathLst>
          </a:custGeom>
          <a:ln w="28575">
            <a:solidFill>
              <a:srgbClr val="000000"/>
            </a:solidFill>
          </a:ln>
        </p:spPr>
        <p:txBody>
          <a:bodyPr wrap="square" lIns="0" tIns="0" rIns="0" bIns="0" rtlCol="0"/>
          <a:lstStyle/>
          <a:p>
            <a:endParaRPr/>
          </a:p>
        </p:txBody>
      </p:sp>
      <p:sp>
        <p:nvSpPr>
          <p:cNvPr id="155" name="object 155"/>
          <p:cNvSpPr/>
          <p:nvPr/>
        </p:nvSpPr>
        <p:spPr>
          <a:xfrm>
            <a:off x="4078432"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6" name="object 156"/>
          <p:cNvSpPr/>
          <p:nvPr/>
        </p:nvSpPr>
        <p:spPr>
          <a:xfrm>
            <a:off x="4417583" y="4800320"/>
            <a:ext cx="1829955" cy="0"/>
          </a:xfrm>
          <a:custGeom>
            <a:avLst/>
            <a:gdLst/>
            <a:ahLst/>
            <a:cxnLst/>
            <a:rect l="l" t="t" r="r" b="b"/>
            <a:pathLst>
              <a:path w="2012950">
                <a:moveTo>
                  <a:pt x="0" y="0"/>
                </a:moveTo>
                <a:lnTo>
                  <a:pt x="2012951" y="0"/>
                </a:lnTo>
              </a:path>
            </a:pathLst>
          </a:custGeom>
          <a:ln w="28575">
            <a:solidFill>
              <a:srgbClr val="000000"/>
            </a:solidFill>
          </a:ln>
        </p:spPr>
        <p:txBody>
          <a:bodyPr wrap="square" lIns="0" tIns="0" rIns="0" bIns="0" rtlCol="0"/>
          <a:lstStyle/>
          <a:p>
            <a:endParaRPr/>
          </a:p>
        </p:txBody>
      </p:sp>
      <p:sp>
        <p:nvSpPr>
          <p:cNvPr id="157" name="object 157"/>
          <p:cNvSpPr/>
          <p:nvPr/>
        </p:nvSpPr>
        <p:spPr>
          <a:xfrm>
            <a:off x="6212897"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8" name="object 158"/>
          <p:cNvSpPr/>
          <p:nvPr/>
        </p:nvSpPr>
        <p:spPr>
          <a:xfrm>
            <a:off x="1446073" y="1524000"/>
            <a:ext cx="1732" cy="990600"/>
          </a:xfrm>
          <a:custGeom>
            <a:avLst/>
            <a:gdLst/>
            <a:ahLst/>
            <a:cxnLst/>
            <a:rect l="l" t="t" r="r" b="b"/>
            <a:pathLst>
              <a:path w="1905" h="1122680">
                <a:moveTo>
                  <a:pt x="0" y="1122360"/>
                </a:moveTo>
                <a:lnTo>
                  <a:pt x="1580" y="0"/>
                </a:lnTo>
              </a:path>
            </a:pathLst>
          </a:custGeom>
          <a:ln w="28575">
            <a:solidFill>
              <a:srgbClr val="000000"/>
            </a:solidFill>
          </a:ln>
        </p:spPr>
        <p:txBody>
          <a:bodyPr wrap="square" lIns="0" tIns="0" rIns="0" bIns="0" rtlCol="0"/>
          <a:lstStyle/>
          <a:p>
            <a:endParaRPr/>
          </a:p>
        </p:txBody>
      </p:sp>
      <p:sp>
        <p:nvSpPr>
          <p:cNvPr id="159" name="object 159"/>
          <p:cNvSpPr/>
          <p:nvPr/>
        </p:nvSpPr>
        <p:spPr>
          <a:xfrm>
            <a:off x="717262" y="2286001"/>
            <a:ext cx="152977" cy="0"/>
          </a:xfrm>
          <a:custGeom>
            <a:avLst/>
            <a:gdLst/>
            <a:ahLst/>
            <a:cxnLst/>
            <a:rect l="l" t="t" r="r" b="b"/>
            <a:pathLst>
              <a:path w="168275">
                <a:moveTo>
                  <a:pt x="0" y="0"/>
                </a:moveTo>
                <a:lnTo>
                  <a:pt x="168275" y="0"/>
                </a:lnTo>
              </a:path>
            </a:pathLst>
          </a:custGeom>
          <a:ln w="28575">
            <a:solidFill>
              <a:srgbClr val="000000"/>
            </a:solidFill>
          </a:ln>
        </p:spPr>
        <p:txBody>
          <a:bodyPr wrap="square" lIns="0" tIns="0" rIns="0" bIns="0" rtlCol="0"/>
          <a:lstStyle/>
          <a:p>
            <a:endParaRPr/>
          </a:p>
        </p:txBody>
      </p:sp>
      <p:sp>
        <p:nvSpPr>
          <p:cNvPr id="160" name="object 160"/>
          <p:cNvSpPr/>
          <p:nvPr/>
        </p:nvSpPr>
        <p:spPr>
          <a:xfrm>
            <a:off x="835602" y="2248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1" name="object 161"/>
          <p:cNvSpPr/>
          <p:nvPr/>
        </p:nvSpPr>
        <p:spPr>
          <a:xfrm>
            <a:off x="457489" y="1371318"/>
            <a:ext cx="532823" cy="0"/>
          </a:xfrm>
          <a:custGeom>
            <a:avLst/>
            <a:gdLst/>
            <a:ahLst/>
            <a:cxnLst/>
            <a:rect l="l" t="t" r="r" b="b"/>
            <a:pathLst>
              <a:path w="586105">
                <a:moveTo>
                  <a:pt x="0" y="0"/>
                </a:moveTo>
                <a:lnTo>
                  <a:pt x="585782" y="0"/>
                </a:lnTo>
              </a:path>
            </a:pathLst>
          </a:custGeom>
          <a:ln w="28575">
            <a:solidFill>
              <a:srgbClr val="000000"/>
            </a:solidFill>
          </a:ln>
        </p:spPr>
        <p:txBody>
          <a:bodyPr wrap="square" lIns="0" tIns="0" rIns="0" bIns="0" rtlCol="0"/>
          <a:lstStyle/>
          <a:p>
            <a:endParaRPr/>
          </a:p>
        </p:txBody>
      </p:sp>
      <p:sp>
        <p:nvSpPr>
          <p:cNvPr id="162" name="object 162"/>
          <p:cNvSpPr/>
          <p:nvPr/>
        </p:nvSpPr>
        <p:spPr>
          <a:xfrm>
            <a:off x="425739" y="3242702"/>
            <a:ext cx="76777" cy="77321"/>
          </a:xfrm>
          <a:custGeom>
            <a:avLst/>
            <a:gdLst/>
            <a:ahLst/>
            <a:cxnLst/>
            <a:rect l="l" t="t" r="r" b="b"/>
            <a:pathLst>
              <a:path w="84454" h="87629">
                <a:moveTo>
                  <a:pt x="59496" y="0"/>
                </a:moveTo>
                <a:lnTo>
                  <a:pt x="24641" y="0"/>
                </a:lnTo>
                <a:lnTo>
                  <a:pt x="0" y="24637"/>
                </a:lnTo>
                <a:lnTo>
                  <a:pt x="0" y="62674"/>
                </a:lnTo>
                <a:lnTo>
                  <a:pt x="24641" y="87312"/>
                </a:lnTo>
                <a:lnTo>
                  <a:pt x="59496" y="87312"/>
                </a:lnTo>
                <a:lnTo>
                  <a:pt x="84137" y="62674"/>
                </a:lnTo>
                <a:lnTo>
                  <a:pt x="84137" y="24637"/>
                </a:lnTo>
                <a:lnTo>
                  <a:pt x="59496" y="0"/>
                </a:lnTo>
                <a:close/>
              </a:path>
            </a:pathLst>
          </a:custGeom>
          <a:solidFill>
            <a:srgbClr val="000000"/>
          </a:solidFill>
        </p:spPr>
        <p:txBody>
          <a:bodyPr wrap="square" lIns="0" tIns="0" rIns="0" bIns="0" rtlCol="0"/>
          <a:lstStyle/>
          <a:p>
            <a:endParaRPr/>
          </a:p>
        </p:txBody>
      </p:sp>
      <p:sp>
        <p:nvSpPr>
          <p:cNvPr id="163" name="object 163"/>
          <p:cNvSpPr/>
          <p:nvPr/>
        </p:nvSpPr>
        <p:spPr>
          <a:xfrm>
            <a:off x="425740" y="3242702"/>
            <a:ext cx="76777" cy="77321"/>
          </a:xfrm>
          <a:custGeom>
            <a:avLst/>
            <a:gdLst/>
            <a:ahLst/>
            <a:cxnLst/>
            <a:rect l="l" t="t" r="r" b="b"/>
            <a:pathLst>
              <a:path w="84454" h="87629">
                <a:moveTo>
                  <a:pt x="0" y="24640"/>
                </a:moveTo>
                <a:lnTo>
                  <a:pt x="24641" y="0"/>
                </a:lnTo>
                <a:lnTo>
                  <a:pt x="59496" y="0"/>
                </a:lnTo>
                <a:lnTo>
                  <a:pt x="84137" y="24640"/>
                </a:lnTo>
                <a:lnTo>
                  <a:pt x="84137" y="62670"/>
                </a:lnTo>
                <a:lnTo>
                  <a:pt x="59496" y="87320"/>
                </a:lnTo>
                <a:lnTo>
                  <a:pt x="24641" y="87320"/>
                </a:lnTo>
                <a:lnTo>
                  <a:pt x="0" y="62670"/>
                </a:lnTo>
                <a:lnTo>
                  <a:pt x="0" y="24640"/>
                </a:lnTo>
                <a:close/>
              </a:path>
            </a:pathLst>
          </a:custGeom>
          <a:ln w="12700">
            <a:solidFill>
              <a:srgbClr val="000000"/>
            </a:solidFill>
          </a:ln>
        </p:spPr>
        <p:txBody>
          <a:bodyPr wrap="square" lIns="0" tIns="0" rIns="0" bIns="0" rtlCol="0"/>
          <a:lstStyle/>
          <a:p>
            <a:endParaRPr/>
          </a:p>
        </p:txBody>
      </p:sp>
      <p:sp>
        <p:nvSpPr>
          <p:cNvPr id="164" name="object 164"/>
          <p:cNvSpPr/>
          <p:nvPr/>
        </p:nvSpPr>
        <p:spPr>
          <a:xfrm>
            <a:off x="1479264" y="3810002"/>
            <a:ext cx="196273" cy="0"/>
          </a:xfrm>
          <a:custGeom>
            <a:avLst/>
            <a:gdLst/>
            <a:ahLst/>
            <a:cxnLst/>
            <a:rect l="l" t="t" r="r" b="b"/>
            <a:pathLst>
              <a:path w="215900">
                <a:moveTo>
                  <a:pt x="0" y="0"/>
                </a:moveTo>
                <a:lnTo>
                  <a:pt x="215900" y="0"/>
                </a:lnTo>
              </a:path>
            </a:pathLst>
          </a:custGeom>
          <a:ln w="28575">
            <a:solidFill>
              <a:srgbClr val="000000"/>
            </a:solidFill>
          </a:ln>
        </p:spPr>
        <p:txBody>
          <a:bodyPr wrap="square" lIns="0" tIns="0" rIns="0" bIns="0" rtlCol="0"/>
          <a:lstStyle/>
          <a:p>
            <a:endParaRPr/>
          </a:p>
        </p:txBody>
      </p:sp>
      <p:sp>
        <p:nvSpPr>
          <p:cNvPr id="165" name="object 165"/>
          <p:cNvSpPr/>
          <p:nvPr/>
        </p:nvSpPr>
        <p:spPr>
          <a:xfrm>
            <a:off x="1640897" y="3772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6" name="object 166"/>
          <p:cNvSpPr/>
          <p:nvPr/>
        </p:nvSpPr>
        <p:spPr>
          <a:xfrm>
            <a:off x="6703586" y="1295683"/>
            <a:ext cx="1732" cy="1447240"/>
          </a:xfrm>
          <a:custGeom>
            <a:avLst/>
            <a:gdLst/>
            <a:ahLst/>
            <a:cxnLst/>
            <a:rect l="l" t="t" r="r" b="b"/>
            <a:pathLst>
              <a:path w="1904" h="1640205">
                <a:moveTo>
                  <a:pt x="0" y="1639890"/>
                </a:moveTo>
                <a:lnTo>
                  <a:pt x="1580" y="0"/>
                </a:lnTo>
              </a:path>
            </a:pathLst>
          </a:custGeom>
          <a:ln w="28575">
            <a:solidFill>
              <a:srgbClr val="000000"/>
            </a:solidFill>
          </a:ln>
        </p:spPr>
        <p:txBody>
          <a:bodyPr wrap="square" lIns="0" tIns="0" rIns="0" bIns="0" rtlCol="0"/>
          <a:lstStyle/>
          <a:p>
            <a:endParaRPr/>
          </a:p>
        </p:txBody>
      </p:sp>
      <p:sp>
        <p:nvSpPr>
          <p:cNvPr id="167" name="object 167"/>
          <p:cNvSpPr/>
          <p:nvPr/>
        </p:nvSpPr>
        <p:spPr>
          <a:xfrm>
            <a:off x="6399067" y="2742636"/>
            <a:ext cx="304800" cy="0"/>
          </a:xfrm>
          <a:custGeom>
            <a:avLst/>
            <a:gdLst/>
            <a:ahLst/>
            <a:cxnLst/>
            <a:rect l="l" t="t" r="r" b="b"/>
            <a:pathLst>
              <a:path w="335279">
                <a:moveTo>
                  <a:pt x="0" y="0"/>
                </a:moveTo>
                <a:lnTo>
                  <a:pt x="334970" y="0"/>
                </a:lnTo>
              </a:path>
            </a:pathLst>
          </a:custGeom>
          <a:ln w="28575">
            <a:solidFill>
              <a:srgbClr val="000000"/>
            </a:solidFill>
          </a:ln>
        </p:spPr>
        <p:txBody>
          <a:bodyPr wrap="square" lIns="0" tIns="0" rIns="0" bIns="0" rtlCol="0"/>
          <a:lstStyle/>
          <a:p>
            <a:endParaRPr/>
          </a:p>
        </p:txBody>
      </p:sp>
      <p:sp>
        <p:nvSpPr>
          <p:cNvPr id="168" name="object 168"/>
          <p:cNvSpPr/>
          <p:nvPr/>
        </p:nvSpPr>
        <p:spPr>
          <a:xfrm>
            <a:off x="4260275" y="5404044"/>
            <a:ext cx="2010349" cy="544879"/>
          </a:xfrm>
          <a:prstGeom prst="rect">
            <a:avLst/>
          </a:prstGeom>
          <a:blipFill>
            <a:blip r:embed="rId3" cstate="print"/>
            <a:stretch>
              <a:fillRect/>
            </a:stretch>
          </a:blipFill>
        </p:spPr>
        <p:txBody>
          <a:bodyPr wrap="square" lIns="0" tIns="0" rIns="0" bIns="0" rtlCol="0"/>
          <a:lstStyle/>
          <a:p>
            <a:endParaRPr/>
          </a:p>
        </p:txBody>
      </p:sp>
      <p:sp>
        <p:nvSpPr>
          <p:cNvPr id="169" name="object 169"/>
          <p:cNvSpPr txBox="1"/>
          <p:nvPr/>
        </p:nvSpPr>
        <p:spPr>
          <a:xfrm>
            <a:off x="4875219" y="3779306"/>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0" name="object 170"/>
          <p:cNvSpPr txBox="1"/>
          <p:nvPr/>
        </p:nvSpPr>
        <p:spPr>
          <a:xfrm>
            <a:off x="4875219" y="4191235"/>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1" name="object 171"/>
          <p:cNvSpPr/>
          <p:nvPr/>
        </p:nvSpPr>
        <p:spPr>
          <a:xfrm>
            <a:off x="4792811" y="3728755"/>
            <a:ext cx="229464" cy="696168"/>
          </a:xfrm>
          <a:prstGeom prst="rect">
            <a:avLst/>
          </a:prstGeom>
          <a:blipFill>
            <a:blip r:embed="rId4" cstate="print"/>
            <a:stretch>
              <a:fillRect/>
            </a:stretch>
          </a:blipFill>
        </p:spPr>
        <p:txBody>
          <a:bodyPr wrap="square" lIns="0" tIns="0" rIns="0" bIns="0" rtlCol="0"/>
          <a:lstStyle/>
          <a:p>
            <a:endParaRPr/>
          </a:p>
        </p:txBody>
      </p:sp>
      <p:sp>
        <p:nvSpPr>
          <p:cNvPr id="172" name="object 172"/>
          <p:cNvSpPr/>
          <p:nvPr/>
        </p:nvSpPr>
        <p:spPr>
          <a:xfrm>
            <a:off x="6247534" y="2286001"/>
            <a:ext cx="151823" cy="3657599"/>
          </a:xfrm>
          <a:custGeom>
            <a:avLst/>
            <a:gdLst/>
            <a:ahLst/>
            <a:cxnLst/>
            <a:rect l="l" t="t" r="r" b="b"/>
            <a:pathLst>
              <a:path w="167004" h="4145279">
                <a:moveTo>
                  <a:pt x="0" y="4144962"/>
                </a:moveTo>
                <a:lnTo>
                  <a:pt x="166686" y="4144962"/>
                </a:lnTo>
                <a:lnTo>
                  <a:pt x="166686" y="0"/>
                </a:lnTo>
                <a:lnTo>
                  <a:pt x="0" y="0"/>
                </a:lnTo>
                <a:lnTo>
                  <a:pt x="0" y="4144962"/>
                </a:lnTo>
                <a:close/>
              </a:path>
            </a:pathLst>
          </a:custGeom>
          <a:solidFill>
            <a:srgbClr val="E4E4E4"/>
          </a:solidFill>
        </p:spPr>
        <p:txBody>
          <a:bodyPr wrap="square" lIns="0" tIns="0" rIns="0" bIns="0" rtlCol="0"/>
          <a:lstStyle/>
          <a:p>
            <a:endParaRPr/>
          </a:p>
        </p:txBody>
      </p:sp>
      <p:sp>
        <p:nvSpPr>
          <p:cNvPr id="173" name="object 173"/>
          <p:cNvSpPr/>
          <p:nvPr/>
        </p:nvSpPr>
        <p:spPr>
          <a:xfrm>
            <a:off x="6247539" y="2286001"/>
            <a:ext cx="151823" cy="3657599"/>
          </a:xfrm>
          <a:custGeom>
            <a:avLst/>
            <a:gdLst/>
            <a:ahLst/>
            <a:cxnLst/>
            <a:rect l="l" t="t" r="r" b="b"/>
            <a:pathLst>
              <a:path w="167004" h="4145279">
                <a:moveTo>
                  <a:pt x="0" y="0"/>
                </a:moveTo>
                <a:lnTo>
                  <a:pt x="166687" y="0"/>
                </a:lnTo>
                <a:lnTo>
                  <a:pt x="166687"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74" name="object 174"/>
          <p:cNvSpPr/>
          <p:nvPr/>
        </p:nvSpPr>
        <p:spPr>
          <a:xfrm>
            <a:off x="6399067" y="4800320"/>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175" name="object 175"/>
          <p:cNvSpPr/>
          <p:nvPr/>
        </p:nvSpPr>
        <p:spPr>
          <a:xfrm>
            <a:off x="6745432"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6" name="object 176"/>
          <p:cNvSpPr/>
          <p:nvPr/>
        </p:nvSpPr>
        <p:spPr>
          <a:xfrm>
            <a:off x="8152534" y="2286001"/>
            <a:ext cx="151823" cy="3657599"/>
          </a:xfrm>
          <a:custGeom>
            <a:avLst/>
            <a:gdLst/>
            <a:ahLst/>
            <a:cxnLst/>
            <a:rect l="l" t="t" r="r" b="b"/>
            <a:pathLst>
              <a:path w="167004" h="4145279">
                <a:moveTo>
                  <a:pt x="0" y="4144962"/>
                </a:moveTo>
                <a:lnTo>
                  <a:pt x="166686" y="4144962"/>
                </a:lnTo>
                <a:lnTo>
                  <a:pt x="166686" y="0"/>
                </a:lnTo>
                <a:lnTo>
                  <a:pt x="0" y="0"/>
                </a:lnTo>
                <a:lnTo>
                  <a:pt x="0" y="4144962"/>
                </a:lnTo>
                <a:close/>
              </a:path>
            </a:pathLst>
          </a:custGeom>
          <a:solidFill>
            <a:srgbClr val="E4E4E4"/>
          </a:solidFill>
        </p:spPr>
        <p:txBody>
          <a:bodyPr wrap="square" lIns="0" tIns="0" rIns="0" bIns="0" rtlCol="0"/>
          <a:lstStyle/>
          <a:p>
            <a:endParaRPr/>
          </a:p>
        </p:txBody>
      </p:sp>
      <p:sp>
        <p:nvSpPr>
          <p:cNvPr id="177" name="object 177"/>
          <p:cNvSpPr/>
          <p:nvPr/>
        </p:nvSpPr>
        <p:spPr>
          <a:xfrm>
            <a:off x="8152541" y="2286001"/>
            <a:ext cx="151823" cy="3657599"/>
          </a:xfrm>
          <a:custGeom>
            <a:avLst/>
            <a:gdLst/>
            <a:ahLst/>
            <a:cxnLst/>
            <a:rect l="l" t="t" r="r" b="b"/>
            <a:pathLst>
              <a:path w="167004" h="4145279">
                <a:moveTo>
                  <a:pt x="0" y="0"/>
                </a:moveTo>
                <a:lnTo>
                  <a:pt x="166687" y="0"/>
                </a:lnTo>
                <a:lnTo>
                  <a:pt x="166687"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78" name="object 178"/>
          <p:cNvSpPr/>
          <p:nvPr/>
        </p:nvSpPr>
        <p:spPr>
          <a:xfrm>
            <a:off x="6399067" y="5639367"/>
            <a:ext cx="1753755" cy="0"/>
          </a:xfrm>
          <a:custGeom>
            <a:avLst/>
            <a:gdLst/>
            <a:ahLst/>
            <a:cxnLst/>
            <a:rect l="l" t="t" r="r" b="b"/>
            <a:pathLst>
              <a:path w="1929129">
                <a:moveTo>
                  <a:pt x="0" y="0"/>
                </a:moveTo>
                <a:lnTo>
                  <a:pt x="1928821" y="0"/>
                </a:lnTo>
              </a:path>
            </a:pathLst>
          </a:custGeom>
          <a:ln w="12700">
            <a:solidFill>
              <a:srgbClr val="000000"/>
            </a:solidFill>
          </a:ln>
        </p:spPr>
        <p:txBody>
          <a:bodyPr wrap="square" lIns="0" tIns="0" rIns="0" bIns="0" rtlCol="0"/>
          <a:lstStyle/>
          <a:p>
            <a:endParaRPr/>
          </a:p>
        </p:txBody>
      </p:sp>
      <p:sp>
        <p:nvSpPr>
          <p:cNvPr id="179" name="object 179"/>
          <p:cNvSpPr/>
          <p:nvPr/>
        </p:nvSpPr>
        <p:spPr>
          <a:xfrm>
            <a:off x="8106352" y="5605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0" name="object 180"/>
          <p:cNvSpPr/>
          <p:nvPr/>
        </p:nvSpPr>
        <p:spPr>
          <a:xfrm>
            <a:off x="8304068" y="5639367"/>
            <a:ext cx="229754" cy="0"/>
          </a:xfrm>
          <a:custGeom>
            <a:avLst/>
            <a:gdLst/>
            <a:ahLst/>
            <a:cxnLst/>
            <a:rect l="l" t="t" r="r" b="b"/>
            <a:pathLst>
              <a:path w="252729">
                <a:moveTo>
                  <a:pt x="0" y="0"/>
                </a:moveTo>
                <a:lnTo>
                  <a:pt x="252420" y="0"/>
                </a:lnTo>
              </a:path>
            </a:pathLst>
          </a:custGeom>
          <a:ln w="12700">
            <a:solidFill>
              <a:srgbClr val="000000"/>
            </a:solidFill>
          </a:ln>
        </p:spPr>
        <p:txBody>
          <a:bodyPr wrap="square" lIns="0" tIns="0" rIns="0" bIns="0" rtlCol="0"/>
          <a:lstStyle/>
          <a:p>
            <a:endParaRPr/>
          </a:p>
        </p:txBody>
      </p:sp>
      <p:sp>
        <p:nvSpPr>
          <p:cNvPr id="181" name="object 181"/>
          <p:cNvSpPr/>
          <p:nvPr/>
        </p:nvSpPr>
        <p:spPr>
          <a:xfrm>
            <a:off x="8533541" y="5639368"/>
            <a:ext cx="0" cy="456640"/>
          </a:xfrm>
          <a:custGeom>
            <a:avLst/>
            <a:gdLst/>
            <a:ahLst/>
            <a:cxnLst/>
            <a:rect l="l" t="t" r="r" b="b"/>
            <a:pathLst>
              <a:path h="517525">
                <a:moveTo>
                  <a:pt x="0" y="517520"/>
                </a:moveTo>
                <a:lnTo>
                  <a:pt x="0" y="0"/>
                </a:lnTo>
              </a:path>
            </a:pathLst>
          </a:custGeom>
          <a:ln w="12700">
            <a:solidFill>
              <a:srgbClr val="000000"/>
            </a:solidFill>
          </a:ln>
        </p:spPr>
        <p:txBody>
          <a:bodyPr wrap="square" lIns="0" tIns="0" rIns="0" bIns="0" rtlCol="0"/>
          <a:lstStyle/>
          <a:p>
            <a:endParaRPr/>
          </a:p>
        </p:txBody>
      </p:sp>
      <p:sp>
        <p:nvSpPr>
          <p:cNvPr id="182" name="object 182"/>
          <p:cNvSpPr/>
          <p:nvPr/>
        </p:nvSpPr>
        <p:spPr>
          <a:xfrm>
            <a:off x="2131583" y="6096003"/>
            <a:ext cx="6401955" cy="0"/>
          </a:xfrm>
          <a:custGeom>
            <a:avLst/>
            <a:gdLst/>
            <a:ahLst/>
            <a:cxnLst/>
            <a:rect l="l" t="t" r="r" b="b"/>
            <a:pathLst>
              <a:path w="7042150">
                <a:moveTo>
                  <a:pt x="0" y="0"/>
                </a:moveTo>
                <a:lnTo>
                  <a:pt x="7042154" y="0"/>
                </a:lnTo>
              </a:path>
            </a:pathLst>
          </a:custGeom>
          <a:ln w="12700">
            <a:solidFill>
              <a:srgbClr val="000000"/>
            </a:solidFill>
          </a:ln>
        </p:spPr>
        <p:txBody>
          <a:bodyPr wrap="square" lIns="0" tIns="0" rIns="0" bIns="0" rtlCol="0"/>
          <a:lstStyle/>
          <a:p>
            <a:endParaRPr/>
          </a:p>
        </p:txBody>
      </p:sp>
      <p:sp>
        <p:nvSpPr>
          <p:cNvPr id="183" name="object 183"/>
          <p:cNvSpPr/>
          <p:nvPr/>
        </p:nvSpPr>
        <p:spPr>
          <a:xfrm>
            <a:off x="1675534" y="2286001"/>
            <a:ext cx="151823" cy="3657599"/>
          </a:xfrm>
          <a:custGeom>
            <a:avLst/>
            <a:gdLst/>
            <a:ahLst/>
            <a:cxnLst/>
            <a:rect l="l" t="t" r="r" b="b"/>
            <a:pathLst>
              <a:path w="167005"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4" name="object 184"/>
          <p:cNvSpPr/>
          <p:nvPr/>
        </p:nvSpPr>
        <p:spPr>
          <a:xfrm>
            <a:off x="1675537" y="2286001"/>
            <a:ext cx="151823" cy="3657599"/>
          </a:xfrm>
          <a:custGeom>
            <a:avLst/>
            <a:gdLst/>
            <a:ahLst/>
            <a:cxnLst/>
            <a:rect l="l" t="t" r="r" b="b"/>
            <a:pathLst>
              <a:path w="167005" h="4145279">
                <a:moveTo>
                  <a:pt x="0" y="0"/>
                </a:moveTo>
                <a:lnTo>
                  <a:pt x="166687" y="0"/>
                </a:lnTo>
                <a:lnTo>
                  <a:pt x="166687"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5" name="object 185"/>
          <p:cNvSpPr txBox="1"/>
          <p:nvPr/>
        </p:nvSpPr>
        <p:spPr>
          <a:xfrm>
            <a:off x="1603629" y="2102627"/>
            <a:ext cx="298450" cy="158003"/>
          </a:xfrm>
          <a:prstGeom prst="rect">
            <a:avLst/>
          </a:prstGeom>
        </p:spPr>
        <p:txBody>
          <a:bodyPr vert="horz" wrap="square" lIns="0" tIns="0" rIns="0" bIns="0" rtlCol="0">
            <a:spAutoFit/>
          </a:bodyPr>
          <a:lstStyle/>
          <a:p>
            <a:pPr marL="11397"/>
            <a:r>
              <a:rPr sz="1000" dirty="0">
                <a:latin typeface="Arial"/>
                <a:cs typeface="Arial"/>
              </a:rPr>
              <a:t>IF/ID</a:t>
            </a:r>
            <a:endParaRPr sz="1000">
              <a:latin typeface="Arial"/>
              <a:cs typeface="Arial"/>
            </a:endParaRPr>
          </a:p>
        </p:txBody>
      </p:sp>
      <p:sp>
        <p:nvSpPr>
          <p:cNvPr id="186" name="object 186"/>
          <p:cNvSpPr txBox="1"/>
          <p:nvPr/>
        </p:nvSpPr>
        <p:spPr>
          <a:xfrm>
            <a:off x="4042606" y="1416266"/>
            <a:ext cx="355023" cy="158003"/>
          </a:xfrm>
          <a:prstGeom prst="rect">
            <a:avLst/>
          </a:prstGeom>
        </p:spPr>
        <p:txBody>
          <a:bodyPr vert="horz" wrap="square" lIns="0" tIns="0" rIns="0" bIns="0" rtlCol="0">
            <a:spAutoFit/>
          </a:bodyPr>
          <a:lstStyle/>
          <a:p>
            <a:pPr marL="11397"/>
            <a:r>
              <a:rPr sz="1000" dirty="0">
                <a:latin typeface="Arial"/>
                <a:cs typeface="Arial"/>
              </a:rPr>
              <a:t>ID/EX</a:t>
            </a:r>
            <a:endParaRPr sz="1000">
              <a:latin typeface="Arial"/>
              <a:cs typeface="Arial"/>
            </a:endParaRPr>
          </a:p>
        </p:txBody>
      </p:sp>
      <p:sp>
        <p:nvSpPr>
          <p:cNvPr id="187" name="object 187"/>
          <p:cNvSpPr txBox="1"/>
          <p:nvPr/>
        </p:nvSpPr>
        <p:spPr>
          <a:xfrm>
            <a:off x="2858402" y="1874306"/>
            <a:ext cx="474518" cy="158003"/>
          </a:xfrm>
          <a:prstGeom prst="rect">
            <a:avLst/>
          </a:prstGeom>
        </p:spPr>
        <p:txBody>
          <a:bodyPr vert="horz" wrap="square" lIns="0" tIns="0" rIns="0" bIns="0" rtlCol="0">
            <a:spAutoFit/>
          </a:bodyPr>
          <a:lstStyle/>
          <a:p>
            <a:pPr marL="11397"/>
            <a:r>
              <a:rPr sz="1000" b="1" spc="-4" dirty="0">
                <a:solidFill>
                  <a:srgbClr val="FF2800"/>
                </a:solidFill>
                <a:latin typeface="Arial"/>
                <a:cs typeface="Arial"/>
              </a:rPr>
              <a:t>Control</a:t>
            </a:r>
            <a:endParaRPr sz="1000">
              <a:latin typeface="Arial"/>
              <a:cs typeface="Arial"/>
            </a:endParaRPr>
          </a:p>
        </p:txBody>
      </p:sp>
      <p:sp>
        <p:nvSpPr>
          <p:cNvPr id="189" name="object 189"/>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190" name="object 190"/>
          <p:cNvSpPr txBox="1"/>
          <p:nvPr/>
        </p:nvSpPr>
        <p:spPr>
          <a:xfrm>
            <a:off x="6099140" y="1644586"/>
            <a:ext cx="524164" cy="362510"/>
          </a:xfrm>
          <a:prstGeom prst="rect">
            <a:avLst/>
          </a:prstGeom>
        </p:spPr>
        <p:txBody>
          <a:bodyPr vert="horz" wrap="square" lIns="0" tIns="0" rIns="0" bIns="0" rtlCol="0">
            <a:spAutoFit/>
          </a:bodyPr>
          <a:lstStyle/>
          <a:p>
            <a:pPr algn="ctr">
              <a:lnSpc>
                <a:spcPct val="100000"/>
              </a:lnSpc>
            </a:pPr>
            <a:r>
              <a:rPr sz="1000" dirty="0">
                <a:latin typeface="Arial"/>
                <a:cs typeface="Arial"/>
              </a:rPr>
              <a:t>EX/MEM</a:t>
            </a:r>
            <a:endParaRPr sz="1000">
              <a:latin typeface="Arial"/>
              <a:cs typeface="Arial"/>
            </a:endParaRPr>
          </a:p>
          <a:p>
            <a:pPr marR="51286" algn="ctr">
              <a:spcBef>
                <a:spcPts val="660"/>
              </a:spcBef>
            </a:pPr>
            <a:r>
              <a:rPr sz="800" dirty="0">
                <a:solidFill>
                  <a:srgbClr val="3CA642"/>
                </a:solidFill>
                <a:latin typeface="Times New Roman"/>
                <a:cs typeface="Times New Roman"/>
              </a:rPr>
              <a:t>WB</a:t>
            </a:r>
            <a:endParaRPr sz="800">
              <a:latin typeface="Times New Roman"/>
              <a:cs typeface="Times New Roman"/>
            </a:endParaRPr>
          </a:p>
        </p:txBody>
      </p:sp>
      <p:sp>
        <p:nvSpPr>
          <p:cNvPr id="191" name="object 191"/>
          <p:cNvSpPr txBox="1"/>
          <p:nvPr/>
        </p:nvSpPr>
        <p:spPr>
          <a:xfrm>
            <a:off x="7927652" y="1874307"/>
            <a:ext cx="559377" cy="361390"/>
          </a:xfrm>
          <a:prstGeom prst="rect">
            <a:avLst/>
          </a:prstGeom>
        </p:spPr>
        <p:txBody>
          <a:bodyPr vert="horz" wrap="square" lIns="0" tIns="0" rIns="0" bIns="0" rtlCol="0">
            <a:spAutoFit/>
          </a:bodyPr>
          <a:lstStyle/>
          <a:p>
            <a:pPr algn="ctr">
              <a:lnSpc>
                <a:spcPct val="100000"/>
              </a:lnSpc>
            </a:pPr>
            <a:r>
              <a:rPr sz="1000" dirty="0">
                <a:latin typeface="Arial"/>
                <a:cs typeface="Arial"/>
              </a:rPr>
              <a:t>MEM/WB</a:t>
            </a:r>
            <a:endParaRPr sz="1000">
              <a:latin typeface="Arial"/>
              <a:cs typeface="Arial"/>
            </a:endParaRPr>
          </a:p>
          <a:p>
            <a:pPr marL="54706" algn="ctr">
              <a:spcBef>
                <a:spcPts val="651"/>
              </a:spcBef>
            </a:pPr>
            <a:r>
              <a:rPr sz="800" dirty="0">
                <a:solidFill>
                  <a:srgbClr val="3CA642"/>
                </a:solidFill>
                <a:latin typeface="Times New Roman"/>
                <a:cs typeface="Times New Roman"/>
              </a:rPr>
              <a:t>WB</a:t>
            </a:r>
            <a:endParaRPr sz="800">
              <a:latin typeface="Times New Roman"/>
              <a:cs typeface="Times New Roman"/>
            </a:endParaRPr>
          </a:p>
        </p:txBody>
      </p:sp>
      <p:sp>
        <p:nvSpPr>
          <p:cNvPr id="192" name="object 192"/>
          <p:cNvSpPr txBox="1"/>
          <p:nvPr/>
        </p:nvSpPr>
        <p:spPr>
          <a:xfrm>
            <a:off x="509699" y="3345236"/>
            <a:ext cx="305955" cy="158003"/>
          </a:xfrm>
          <a:prstGeom prst="rect">
            <a:avLst/>
          </a:prstGeom>
        </p:spPr>
        <p:txBody>
          <a:bodyPr vert="horz" wrap="square" lIns="0" tIns="0" rIns="0" bIns="0" rtlCol="0">
            <a:spAutoFit/>
          </a:bodyPr>
          <a:lstStyle/>
          <a:p>
            <a:pPr marL="11397"/>
            <a:r>
              <a:rPr sz="1000" spc="-4" dirty="0">
                <a:latin typeface="Arial"/>
                <a:cs typeface="Arial"/>
              </a:rPr>
              <a:t>1004</a:t>
            </a:r>
            <a:endParaRPr sz="1000" dirty="0">
              <a:latin typeface="Arial"/>
              <a:cs typeface="Arial"/>
            </a:endParaRPr>
          </a:p>
        </p:txBody>
      </p:sp>
      <p:sp>
        <p:nvSpPr>
          <p:cNvPr id="193" name="object 193"/>
          <p:cNvSpPr txBox="1"/>
          <p:nvPr/>
        </p:nvSpPr>
        <p:spPr>
          <a:xfrm>
            <a:off x="1873642" y="3248584"/>
            <a:ext cx="638148" cy="153888"/>
          </a:xfrm>
          <a:prstGeom prst="rect">
            <a:avLst/>
          </a:prstGeom>
        </p:spPr>
        <p:txBody>
          <a:bodyPr vert="horz" wrap="square" lIns="0" tIns="0" rIns="0" bIns="0" rtlCol="0">
            <a:spAutoFit/>
          </a:bodyPr>
          <a:lstStyle/>
          <a:p>
            <a:pPr marL="11397"/>
            <a:r>
              <a:rPr lang="en-US" sz="1000" dirty="0" smtClean="0">
                <a:latin typeface="Arial"/>
                <a:cs typeface="Arial"/>
              </a:rPr>
              <a:t>[25-21]=29</a:t>
            </a:r>
            <a:endParaRPr sz="1000" dirty="0">
              <a:latin typeface="Arial"/>
              <a:cs typeface="Arial"/>
            </a:endParaRPr>
          </a:p>
        </p:txBody>
      </p:sp>
      <p:sp>
        <p:nvSpPr>
          <p:cNvPr id="194" name="object 194"/>
          <p:cNvSpPr txBox="1"/>
          <p:nvPr/>
        </p:nvSpPr>
        <p:spPr>
          <a:xfrm>
            <a:off x="1878970" y="3618296"/>
            <a:ext cx="644109" cy="153888"/>
          </a:xfrm>
          <a:prstGeom prst="rect">
            <a:avLst/>
          </a:prstGeom>
        </p:spPr>
        <p:txBody>
          <a:bodyPr vert="horz" wrap="square" lIns="0" tIns="0" rIns="0" bIns="0" rtlCol="0">
            <a:spAutoFit/>
          </a:bodyPr>
          <a:lstStyle/>
          <a:p>
            <a:pPr marL="11397"/>
            <a:r>
              <a:rPr lang="en-US" sz="1000" dirty="0" smtClean="0">
                <a:latin typeface="Arial"/>
                <a:cs typeface="Arial"/>
              </a:rPr>
              <a:t>[20-16]=8</a:t>
            </a:r>
            <a:endParaRPr sz="1000" dirty="0">
              <a:latin typeface="Arial"/>
              <a:cs typeface="Arial"/>
            </a:endParaRPr>
          </a:p>
        </p:txBody>
      </p:sp>
      <p:sp>
        <p:nvSpPr>
          <p:cNvPr id="195" name="object 195"/>
          <p:cNvSpPr txBox="1"/>
          <p:nvPr/>
        </p:nvSpPr>
        <p:spPr>
          <a:xfrm>
            <a:off x="1356844" y="2594441"/>
            <a:ext cx="305955" cy="158003"/>
          </a:xfrm>
          <a:prstGeom prst="rect">
            <a:avLst/>
          </a:prstGeom>
        </p:spPr>
        <p:txBody>
          <a:bodyPr vert="horz" wrap="square" lIns="0" tIns="0" rIns="0" bIns="0" rtlCol="0">
            <a:spAutoFit/>
          </a:bodyPr>
          <a:lstStyle/>
          <a:p>
            <a:pPr marL="11397"/>
            <a:r>
              <a:rPr sz="1000" spc="-4" dirty="0">
                <a:latin typeface="Arial"/>
                <a:cs typeface="Arial"/>
              </a:rPr>
              <a:t>1008</a:t>
            </a:r>
            <a:endParaRPr sz="1000" dirty="0">
              <a:latin typeface="Arial"/>
              <a:cs typeface="Arial"/>
            </a:endParaRPr>
          </a:p>
        </p:txBody>
      </p:sp>
      <p:sp>
        <p:nvSpPr>
          <p:cNvPr id="196" name="object 196"/>
          <p:cNvSpPr txBox="1"/>
          <p:nvPr/>
        </p:nvSpPr>
        <p:spPr>
          <a:xfrm>
            <a:off x="8388675" y="4089990"/>
            <a:ext cx="672523" cy="300018"/>
          </a:xfrm>
          <a:prstGeom prst="rect">
            <a:avLst/>
          </a:prstGeom>
        </p:spPr>
        <p:txBody>
          <a:bodyPr vert="horz" wrap="square" lIns="0" tIns="0" rIns="0" bIns="0" rtlCol="0">
            <a:spAutoFit/>
          </a:bodyPr>
          <a:lstStyle/>
          <a:p>
            <a:pPr marL="226799" marR="4559" indent="-215973">
              <a:lnSpc>
                <a:spcPts val="1167"/>
              </a:lnSpc>
            </a:pPr>
            <a:r>
              <a:rPr sz="1000" dirty="0">
                <a:solidFill>
                  <a:srgbClr val="3CA642"/>
                </a:solidFill>
                <a:latin typeface="Arial"/>
                <a:cs typeface="Arial"/>
              </a:rPr>
              <a:t>Me</a:t>
            </a:r>
            <a:r>
              <a:rPr sz="1000" spc="-4" dirty="0">
                <a:solidFill>
                  <a:srgbClr val="3CA642"/>
                </a:solidFill>
                <a:latin typeface="Arial"/>
                <a:cs typeface="Arial"/>
              </a:rPr>
              <a:t>m</a:t>
            </a:r>
            <a:r>
              <a:rPr sz="1000" spc="-112" dirty="0">
                <a:solidFill>
                  <a:srgbClr val="3CA642"/>
                </a:solidFill>
                <a:latin typeface="Arial"/>
                <a:cs typeface="Arial"/>
              </a:rPr>
              <a:t>T</a:t>
            </a:r>
            <a:r>
              <a:rPr sz="1000" spc="-4" dirty="0">
                <a:solidFill>
                  <a:srgbClr val="3CA642"/>
                </a:solidFill>
                <a:latin typeface="Arial"/>
                <a:cs typeface="Arial"/>
              </a:rPr>
              <a:t>oReg  </a:t>
            </a:r>
            <a:r>
              <a:rPr sz="1000" dirty="0">
                <a:solidFill>
                  <a:srgbClr val="3CA642"/>
                </a:solidFill>
                <a:latin typeface="Arial"/>
                <a:cs typeface="Arial"/>
              </a:rPr>
              <a:t>(?)</a:t>
            </a:r>
            <a:endParaRPr sz="1000">
              <a:latin typeface="Arial"/>
              <a:cs typeface="Arial"/>
            </a:endParaRPr>
          </a:p>
        </p:txBody>
      </p:sp>
      <p:sp>
        <p:nvSpPr>
          <p:cNvPr id="197" name="object 197"/>
          <p:cNvSpPr txBox="1"/>
          <p:nvPr/>
        </p:nvSpPr>
        <p:spPr>
          <a:xfrm>
            <a:off x="8304219" y="452325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198" name="object 198"/>
          <p:cNvSpPr txBox="1"/>
          <p:nvPr/>
        </p:nvSpPr>
        <p:spPr>
          <a:xfrm>
            <a:off x="8304219" y="513257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199" name="object 199"/>
          <p:cNvSpPr txBox="1"/>
          <p:nvPr/>
        </p:nvSpPr>
        <p:spPr>
          <a:xfrm>
            <a:off x="1937881" y="4086224"/>
            <a:ext cx="635992" cy="153888"/>
          </a:xfrm>
          <a:prstGeom prst="rect">
            <a:avLst/>
          </a:prstGeom>
        </p:spPr>
        <p:txBody>
          <a:bodyPr vert="horz" wrap="square" lIns="0" tIns="0" rIns="0" bIns="0" rtlCol="0">
            <a:spAutoFit/>
          </a:bodyPr>
          <a:lstStyle/>
          <a:p>
            <a:pPr marL="11397"/>
            <a:r>
              <a:rPr lang="en-US" sz="1000" dirty="0" smtClean="0">
                <a:latin typeface="Arial"/>
                <a:cs typeface="Arial"/>
              </a:rPr>
              <a:t>[15-11]=?</a:t>
            </a:r>
            <a:endParaRPr sz="1000" dirty="0">
              <a:latin typeface="Arial"/>
              <a:cs typeface="Arial"/>
            </a:endParaRPr>
          </a:p>
        </p:txBody>
      </p:sp>
      <p:sp>
        <p:nvSpPr>
          <p:cNvPr id="200" name="object 200"/>
          <p:cNvSpPr txBox="1"/>
          <p:nvPr/>
        </p:nvSpPr>
        <p:spPr>
          <a:xfrm>
            <a:off x="2901049" y="2940266"/>
            <a:ext cx="741218" cy="158003"/>
          </a:xfrm>
          <a:prstGeom prst="rect">
            <a:avLst/>
          </a:prstGeom>
        </p:spPr>
        <p:txBody>
          <a:bodyPr vert="horz" wrap="square" lIns="0" tIns="0" rIns="0" bIns="0" rtlCol="0">
            <a:spAutoFit/>
          </a:bodyPr>
          <a:lstStyle/>
          <a:p>
            <a:pPr marL="11397"/>
            <a:r>
              <a:rPr sz="1000" spc="-4" dirty="0">
                <a:solidFill>
                  <a:srgbClr val="3CA642"/>
                </a:solidFill>
                <a:latin typeface="Arial"/>
                <a:cs typeface="Arial"/>
              </a:rPr>
              <a:t>RegWrite</a:t>
            </a:r>
            <a:r>
              <a:rPr sz="1000" spc="-85" dirty="0">
                <a:solidFill>
                  <a:srgbClr val="3CA642"/>
                </a:solidFill>
                <a:latin typeface="Arial"/>
                <a:cs typeface="Arial"/>
              </a:rPr>
              <a:t> </a:t>
            </a:r>
            <a:r>
              <a:rPr sz="1000" dirty="0">
                <a:solidFill>
                  <a:srgbClr val="3CA642"/>
                </a:solidFill>
                <a:latin typeface="Arial"/>
                <a:cs typeface="Arial"/>
              </a:rPr>
              <a:t>(?)</a:t>
            </a:r>
            <a:endParaRPr sz="1000">
              <a:latin typeface="Arial"/>
              <a:cs typeface="Arial"/>
            </a:endParaRPr>
          </a:p>
        </p:txBody>
      </p:sp>
      <p:sp>
        <p:nvSpPr>
          <p:cNvPr id="201" name="object 201"/>
          <p:cNvSpPr txBox="1"/>
          <p:nvPr/>
        </p:nvSpPr>
        <p:spPr>
          <a:xfrm>
            <a:off x="6939072" y="3473946"/>
            <a:ext cx="790286" cy="158003"/>
          </a:xfrm>
          <a:prstGeom prst="rect">
            <a:avLst/>
          </a:prstGeom>
        </p:spPr>
        <p:txBody>
          <a:bodyPr vert="horz" wrap="square" lIns="0" tIns="0" rIns="0" bIns="0" rtlCol="0">
            <a:spAutoFit/>
          </a:bodyPr>
          <a:lstStyle/>
          <a:p>
            <a:pPr marL="11397"/>
            <a:r>
              <a:rPr sz="1000" spc="-4" dirty="0">
                <a:solidFill>
                  <a:srgbClr val="FF40FF"/>
                </a:solidFill>
                <a:latin typeface="Arial"/>
                <a:cs typeface="Arial"/>
              </a:rPr>
              <a:t>MemWrite</a:t>
            </a:r>
            <a:r>
              <a:rPr sz="1000" spc="-72" dirty="0">
                <a:solidFill>
                  <a:srgbClr val="FF40FF"/>
                </a:solidFill>
                <a:latin typeface="Arial"/>
                <a:cs typeface="Arial"/>
              </a:rPr>
              <a:t> </a:t>
            </a:r>
            <a:r>
              <a:rPr sz="1000" dirty="0">
                <a:solidFill>
                  <a:srgbClr val="FF40FF"/>
                </a:solidFill>
                <a:latin typeface="Arial"/>
                <a:cs typeface="Arial"/>
              </a:rPr>
              <a:t>(?)</a:t>
            </a:r>
            <a:endParaRPr sz="1000">
              <a:latin typeface="Arial"/>
              <a:cs typeface="Arial"/>
            </a:endParaRPr>
          </a:p>
        </p:txBody>
      </p:sp>
      <p:sp>
        <p:nvSpPr>
          <p:cNvPr id="202" name="object 202"/>
          <p:cNvSpPr txBox="1"/>
          <p:nvPr/>
        </p:nvSpPr>
        <p:spPr>
          <a:xfrm>
            <a:off x="6939072" y="5150627"/>
            <a:ext cx="799523"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MemRead</a:t>
            </a:r>
            <a:r>
              <a:rPr sz="1000" spc="-94" dirty="0">
                <a:solidFill>
                  <a:srgbClr val="FF40FF"/>
                </a:solidFill>
                <a:latin typeface="Arial"/>
                <a:cs typeface="Arial"/>
              </a:rPr>
              <a:t> </a:t>
            </a:r>
            <a:r>
              <a:rPr sz="1000" dirty="0">
                <a:solidFill>
                  <a:srgbClr val="FF40FF"/>
                </a:solidFill>
                <a:latin typeface="Arial"/>
                <a:cs typeface="Arial"/>
              </a:rPr>
              <a:t>(?)</a:t>
            </a:r>
            <a:endParaRPr sz="1000">
              <a:latin typeface="Arial"/>
              <a:cs typeface="Arial"/>
            </a:endParaRPr>
          </a:p>
        </p:txBody>
      </p:sp>
      <p:sp>
        <p:nvSpPr>
          <p:cNvPr id="203" name="object 203"/>
          <p:cNvSpPr txBox="1"/>
          <p:nvPr/>
        </p:nvSpPr>
        <p:spPr>
          <a:xfrm>
            <a:off x="6452720" y="3754250"/>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04" name="object 204"/>
          <p:cNvSpPr txBox="1"/>
          <p:nvPr/>
        </p:nvSpPr>
        <p:spPr>
          <a:xfrm>
            <a:off x="6552196" y="4608699"/>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05" name="object 205"/>
          <p:cNvSpPr txBox="1"/>
          <p:nvPr/>
        </p:nvSpPr>
        <p:spPr>
          <a:xfrm>
            <a:off x="4653072" y="4616946"/>
            <a:ext cx="651164"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ALUSrc</a:t>
            </a:r>
            <a:r>
              <a:rPr sz="1000" spc="-94"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206" name="object 206"/>
          <p:cNvSpPr txBox="1"/>
          <p:nvPr/>
        </p:nvSpPr>
        <p:spPr>
          <a:xfrm>
            <a:off x="5338583" y="4388627"/>
            <a:ext cx="771813"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ALUOp</a:t>
            </a:r>
            <a:r>
              <a:rPr sz="1000" spc="-94"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207" name="object 207"/>
          <p:cNvSpPr txBox="1"/>
          <p:nvPr/>
        </p:nvSpPr>
        <p:spPr>
          <a:xfrm>
            <a:off x="4957583" y="5073586"/>
            <a:ext cx="637309" cy="158003"/>
          </a:xfrm>
          <a:prstGeom prst="rect">
            <a:avLst/>
          </a:prstGeom>
        </p:spPr>
        <p:txBody>
          <a:bodyPr vert="horz" wrap="square" lIns="0" tIns="0" rIns="0" bIns="0" rtlCol="0">
            <a:spAutoFit/>
          </a:bodyPr>
          <a:lstStyle/>
          <a:p>
            <a:pPr marL="11397"/>
            <a:r>
              <a:rPr sz="1000" spc="-4" dirty="0">
                <a:solidFill>
                  <a:srgbClr val="4452FF"/>
                </a:solidFill>
                <a:latin typeface="Arial"/>
                <a:cs typeface="Arial"/>
              </a:rPr>
              <a:t>RegDst</a:t>
            </a:r>
            <a:r>
              <a:rPr sz="1000" spc="-85"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208" name="object 208"/>
          <p:cNvSpPr txBox="1"/>
          <p:nvPr/>
        </p:nvSpPr>
        <p:spPr>
          <a:xfrm>
            <a:off x="4272072" y="3248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09" name="object 209"/>
          <p:cNvSpPr txBox="1"/>
          <p:nvPr/>
        </p:nvSpPr>
        <p:spPr>
          <a:xfrm>
            <a:off x="4290833" y="368701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dirty="0">
              <a:latin typeface="Arial"/>
              <a:cs typeface="Arial"/>
            </a:endParaRPr>
          </a:p>
        </p:txBody>
      </p:sp>
      <p:sp>
        <p:nvSpPr>
          <p:cNvPr id="210" name="object 210"/>
          <p:cNvSpPr txBox="1"/>
          <p:nvPr/>
        </p:nvSpPr>
        <p:spPr>
          <a:xfrm>
            <a:off x="4272072" y="500090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11" name="object 211"/>
          <p:cNvSpPr txBox="1"/>
          <p:nvPr/>
        </p:nvSpPr>
        <p:spPr>
          <a:xfrm>
            <a:off x="4348560" y="538190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12" name="object 212"/>
          <p:cNvSpPr txBox="1"/>
          <p:nvPr/>
        </p:nvSpPr>
        <p:spPr>
          <a:xfrm>
            <a:off x="5998118" y="4038599"/>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13" name="object 213"/>
          <p:cNvSpPr txBox="1"/>
          <p:nvPr/>
        </p:nvSpPr>
        <p:spPr>
          <a:xfrm>
            <a:off x="392801" y="2636027"/>
            <a:ext cx="114876" cy="300018"/>
          </a:xfrm>
          <a:prstGeom prst="rect">
            <a:avLst/>
          </a:prstGeom>
        </p:spPr>
        <p:txBody>
          <a:bodyPr vert="horz" wrap="square" lIns="0" tIns="0" rIns="0" bIns="0" rtlCol="0">
            <a:spAutoFit/>
          </a:bodyPr>
          <a:lstStyle/>
          <a:p>
            <a:pPr marL="11397" marR="4559">
              <a:lnSpc>
                <a:spcPts val="1167"/>
              </a:lnSpc>
            </a:pPr>
            <a:r>
              <a:rPr sz="1000" b="1" dirty="0">
                <a:latin typeface="Arial"/>
                <a:cs typeface="Arial"/>
              </a:rPr>
              <a:t>P  C</a:t>
            </a:r>
            <a:endParaRPr sz="1000">
              <a:latin typeface="Arial"/>
              <a:cs typeface="Arial"/>
            </a:endParaRPr>
          </a:p>
        </p:txBody>
      </p:sp>
      <p:sp>
        <p:nvSpPr>
          <p:cNvPr id="214" name="object 214"/>
          <p:cNvSpPr txBox="1"/>
          <p:nvPr/>
        </p:nvSpPr>
        <p:spPr>
          <a:xfrm>
            <a:off x="3375856" y="4997946"/>
            <a:ext cx="298450" cy="158003"/>
          </a:xfrm>
          <a:prstGeom prst="rect">
            <a:avLst/>
          </a:prstGeom>
        </p:spPr>
        <p:txBody>
          <a:bodyPr vert="horz" wrap="square" lIns="0" tIns="0" rIns="0" bIns="0" rtlCol="0">
            <a:spAutoFit/>
          </a:bodyPr>
          <a:lstStyle/>
          <a:p>
            <a:pPr marL="11397"/>
            <a:r>
              <a:rPr sz="1000" b="1" dirty="0">
                <a:latin typeface="Arial"/>
                <a:cs typeface="Arial"/>
              </a:rPr>
              <a:t>Sign</a:t>
            </a:r>
            <a:endParaRPr sz="1000">
              <a:latin typeface="Arial"/>
              <a:cs typeface="Arial"/>
            </a:endParaRPr>
          </a:p>
        </p:txBody>
      </p:sp>
      <p:sp>
        <p:nvSpPr>
          <p:cNvPr id="215" name="object 215"/>
          <p:cNvSpPr txBox="1"/>
          <p:nvPr/>
        </p:nvSpPr>
        <p:spPr>
          <a:xfrm>
            <a:off x="3306583" y="5143623"/>
            <a:ext cx="432377" cy="158003"/>
          </a:xfrm>
          <a:prstGeom prst="rect">
            <a:avLst/>
          </a:prstGeom>
        </p:spPr>
        <p:txBody>
          <a:bodyPr vert="horz" wrap="square" lIns="0" tIns="0" rIns="0" bIns="0" rtlCol="0">
            <a:spAutoFit/>
          </a:bodyPr>
          <a:lstStyle/>
          <a:p>
            <a:pPr marL="11397"/>
            <a:r>
              <a:rPr sz="1000" b="1" spc="-4" dirty="0">
                <a:latin typeface="Arial"/>
                <a:cs typeface="Arial"/>
              </a:rPr>
              <a:t>extend</a:t>
            </a:r>
            <a:endParaRPr sz="1000">
              <a:latin typeface="Arial"/>
              <a:cs typeface="Arial"/>
            </a:endParaRPr>
          </a:p>
        </p:txBody>
      </p:sp>
      <p:sp>
        <p:nvSpPr>
          <p:cNvPr id="216" name="object 216"/>
          <p:cNvSpPr/>
          <p:nvPr/>
        </p:nvSpPr>
        <p:spPr>
          <a:xfrm>
            <a:off x="3289011" y="4871764"/>
            <a:ext cx="467591" cy="620524"/>
          </a:xfrm>
          <a:prstGeom prst="rect">
            <a:avLst/>
          </a:prstGeom>
          <a:blipFill>
            <a:blip r:embed="rId5" cstate="print"/>
            <a:stretch>
              <a:fillRect/>
            </a:stretch>
          </a:blipFill>
        </p:spPr>
        <p:txBody>
          <a:bodyPr wrap="square" lIns="0" tIns="0" rIns="0" bIns="0" rtlCol="0"/>
          <a:lstStyle/>
          <a:p>
            <a:endParaRPr/>
          </a:p>
        </p:txBody>
      </p:sp>
      <p:sp>
        <p:nvSpPr>
          <p:cNvPr id="217" name="object 217"/>
          <p:cNvSpPr/>
          <p:nvPr/>
        </p:nvSpPr>
        <p:spPr>
          <a:xfrm>
            <a:off x="1112691" y="1682287"/>
            <a:ext cx="0" cy="152960"/>
          </a:xfrm>
          <a:custGeom>
            <a:avLst/>
            <a:gdLst/>
            <a:ahLst/>
            <a:cxnLst/>
            <a:rect l="l" t="t" r="r" b="b"/>
            <a:pathLst>
              <a:path h="173355">
                <a:moveTo>
                  <a:pt x="0" y="0"/>
                </a:moveTo>
                <a:lnTo>
                  <a:pt x="0" y="173040"/>
                </a:lnTo>
              </a:path>
            </a:pathLst>
          </a:custGeom>
          <a:ln w="12700">
            <a:solidFill>
              <a:srgbClr val="FF40FF"/>
            </a:solidFill>
          </a:ln>
        </p:spPr>
        <p:txBody>
          <a:bodyPr wrap="square" lIns="0" tIns="0" rIns="0" bIns="0" rtlCol="0"/>
          <a:lstStyle/>
          <a:p>
            <a:endParaRPr/>
          </a:p>
        </p:txBody>
      </p:sp>
      <p:sp>
        <p:nvSpPr>
          <p:cNvPr id="221" name="object 221"/>
          <p:cNvSpPr/>
          <p:nvPr/>
        </p:nvSpPr>
        <p:spPr>
          <a:xfrm>
            <a:off x="6780067" y="3810002"/>
            <a:ext cx="1143000" cy="1143000"/>
          </a:xfrm>
          <a:custGeom>
            <a:avLst/>
            <a:gdLst/>
            <a:ahLst/>
            <a:cxnLst/>
            <a:rect l="l" t="t" r="r" b="b"/>
            <a:pathLst>
              <a:path w="1257300" h="1295400">
                <a:moveTo>
                  <a:pt x="0" y="0"/>
                </a:moveTo>
                <a:lnTo>
                  <a:pt x="1257300" y="0"/>
                </a:lnTo>
                <a:lnTo>
                  <a:pt x="125730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222" name="object 222"/>
          <p:cNvSpPr txBox="1"/>
          <p:nvPr/>
        </p:nvSpPr>
        <p:spPr>
          <a:xfrm>
            <a:off x="1071097" y="119906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223" name="object 223"/>
          <p:cNvSpPr txBox="1"/>
          <p:nvPr/>
        </p:nvSpPr>
        <p:spPr>
          <a:xfrm>
            <a:off x="1071097" y="1463073"/>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24" name="object 224"/>
          <p:cNvSpPr/>
          <p:nvPr/>
        </p:nvSpPr>
        <p:spPr>
          <a:xfrm>
            <a:off x="1001128" y="1143001"/>
            <a:ext cx="217632" cy="533960"/>
          </a:xfrm>
          <a:custGeom>
            <a:avLst/>
            <a:gdLst/>
            <a:ahLst/>
            <a:cxnLst/>
            <a:rect l="l" t="t" r="r" b="b"/>
            <a:pathLst>
              <a:path w="239394" h="605155">
                <a:moveTo>
                  <a:pt x="0" y="119550"/>
                </a:moveTo>
                <a:lnTo>
                  <a:pt x="6039" y="81930"/>
                </a:lnTo>
                <a:lnTo>
                  <a:pt x="23656" y="48147"/>
                </a:lnTo>
                <a:lnTo>
                  <a:pt x="50987" y="21602"/>
                </a:lnTo>
                <a:lnTo>
                  <a:pt x="85274" y="4986"/>
                </a:lnTo>
                <a:lnTo>
                  <a:pt x="119550" y="0"/>
                </a:lnTo>
                <a:lnTo>
                  <a:pt x="157169" y="6038"/>
                </a:lnTo>
                <a:lnTo>
                  <a:pt x="190954" y="23654"/>
                </a:lnTo>
                <a:lnTo>
                  <a:pt x="217500" y="50987"/>
                </a:lnTo>
                <a:lnTo>
                  <a:pt x="234115" y="85274"/>
                </a:lnTo>
                <a:lnTo>
                  <a:pt x="239100" y="119550"/>
                </a:lnTo>
                <a:lnTo>
                  <a:pt x="239100" y="485290"/>
                </a:lnTo>
                <a:lnTo>
                  <a:pt x="233060" y="522909"/>
                </a:lnTo>
                <a:lnTo>
                  <a:pt x="215442" y="556694"/>
                </a:lnTo>
                <a:lnTo>
                  <a:pt x="188110" y="583239"/>
                </a:lnTo>
                <a:lnTo>
                  <a:pt x="153822" y="599855"/>
                </a:lnTo>
                <a:lnTo>
                  <a:pt x="119550" y="604840"/>
                </a:lnTo>
                <a:lnTo>
                  <a:pt x="81930" y="598799"/>
                </a:lnTo>
                <a:lnTo>
                  <a:pt x="48148" y="581181"/>
                </a:lnTo>
                <a:lnTo>
                  <a:pt x="21602" y="553849"/>
                </a:lnTo>
                <a:lnTo>
                  <a:pt x="4986" y="519562"/>
                </a:lnTo>
                <a:lnTo>
                  <a:pt x="0" y="485290"/>
                </a:lnTo>
                <a:lnTo>
                  <a:pt x="0" y="119550"/>
                </a:lnTo>
                <a:close/>
              </a:path>
            </a:pathLst>
          </a:custGeom>
          <a:ln w="12700">
            <a:solidFill>
              <a:srgbClr val="000000"/>
            </a:solidFill>
          </a:ln>
        </p:spPr>
        <p:txBody>
          <a:bodyPr wrap="square" lIns="0" tIns="0" rIns="0" bIns="0" rtlCol="0"/>
          <a:lstStyle/>
          <a:p>
            <a:endParaRPr/>
          </a:p>
        </p:txBody>
      </p:sp>
      <p:sp>
        <p:nvSpPr>
          <p:cNvPr id="247" name="object 247"/>
          <p:cNvSpPr txBox="1"/>
          <p:nvPr/>
        </p:nvSpPr>
        <p:spPr>
          <a:xfrm>
            <a:off x="5415072" y="5469720"/>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48" name="object 248"/>
          <p:cNvSpPr txBox="1"/>
          <p:nvPr/>
        </p:nvSpPr>
        <p:spPr>
          <a:xfrm>
            <a:off x="6481583" y="5469720"/>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49" name="object 249"/>
          <p:cNvSpPr txBox="1"/>
          <p:nvPr/>
        </p:nvSpPr>
        <p:spPr>
          <a:xfrm>
            <a:off x="8308651" y="5469720"/>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50" name="object 250"/>
          <p:cNvSpPr txBox="1"/>
          <p:nvPr/>
        </p:nvSpPr>
        <p:spPr>
          <a:xfrm>
            <a:off x="5185606" y="5477878"/>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0</a:t>
            </a:r>
            <a:endParaRPr sz="1000">
              <a:latin typeface="Arial"/>
              <a:cs typeface="Arial"/>
            </a:endParaRPr>
          </a:p>
        </p:txBody>
      </p:sp>
      <p:sp>
        <p:nvSpPr>
          <p:cNvPr id="251" name="object 251"/>
          <p:cNvSpPr txBox="1"/>
          <p:nvPr/>
        </p:nvSpPr>
        <p:spPr>
          <a:xfrm>
            <a:off x="2398822" y="5619441"/>
            <a:ext cx="908952" cy="141705"/>
          </a:xfrm>
          <a:prstGeom prst="rect">
            <a:avLst/>
          </a:prstGeom>
        </p:spPr>
        <p:txBody>
          <a:bodyPr vert="horz" wrap="square" lIns="0" tIns="0" rIns="0" bIns="0" rtlCol="0">
            <a:spAutoFit/>
          </a:bodyPr>
          <a:lstStyle/>
          <a:p>
            <a:pPr marL="11397">
              <a:lnSpc>
                <a:spcPts val="1086"/>
              </a:lnSpc>
            </a:pPr>
            <a:r>
              <a:rPr lang="en-US" sz="1000" dirty="0" err="1" smtClean="0">
                <a:latin typeface="Arial"/>
                <a:cs typeface="Arial"/>
              </a:rPr>
              <a:t>Instr</a:t>
            </a:r>
            <a:r>
              <a:rPr lang="en-US" sz="1000" dirty="0" smtClean="0">
                <a:latin typeface="Arial"/>
                <a:cs typeface="Arial"/>
              </a:rPr>
              <a:t>[15-11] =</a:t>
            </a:r>
            <a:r>
              <a:rPr lang="en-US" sz="1000" dirty="0">
                <a:latin typeface="Arial"/>
                <a:cs typeface="Arial"/>
              </a:rPr>
              <a:t> 0</a:t>
            </a:r>
            <a:endParaRPr sz="1000" dirty="0">
              <a:latin typeface="Arial"/>
              <a:cs typeface="Arial"/>
            </a:endParaRPr>
          </a:p>
        </p:txBody>
      </p:sp>
      <p:sp>
        <p:nvSpPr>
          <p:cNvPr id="252" name="object 252"/>
          <p:cNvSpPr txBox="1"/>
          <p:nvPr/>
        </p:nvSpPr>
        <p:spPr>
          <a:xfrm>
            <a:off x="4348560" y="5622401"/>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53" name="object 253"/>
          <p:cNvSpPr txBox="1"/>
          <p:nvPr/>
        </p:nvSpPr>
        <p:spPr>
          <a:xfrm>
            <a:off x="5185606" y="5741889"/>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1</a:t>
            </a:r>
            <a:endParaRPr sz="1000">
              <a:latin typeface="Arial"/>
              <a:cs typeface="Arial"/>
            </a:endParaRPr>
          </a:p>
        </p:txBody>
      </p:sp>
      <p:sp>
        <p:nvSpPr>
          <p:cNvPr id="254" name="object 254"/>
          <p:cNvSpPr txBox="1"/>
          <p:nvPr/>
        </p:nvSpPr>
        <p:spPr>
          <a:xfrm>
            <a:off x="8614606" y="6080441"/>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58" name="object 247"/>
          <p:cNvSpPr/>
          <p:nvPr/>
        </p:nvSpPr>
        <p:spPr>
          <a:xfrm>
            <a:off x="2818538" y="1599637"/>
            <a:ext cx="532823" cy="686360"/>
          </a:xfrm>
          <a:custGeom>
            <a:avLst/>
            <a:gdLst/>
            <a:ahLst/>
            <a:cxnLst/>
            <a:rect l="l" t="t" r="r" b="b"/>
            <a:pathLst>
              <a:path w="586104" h="777875">
                <a:moveTo>
                  <a:pt x="0" y="388940"/>
                </a:moveTo>
                <a:lnTo>
                  <a:pt x="1385" y="350863"/>
                </a:lnTo>
                <a:lnTo>
                  <a:pt x="5580" y="312995"/>
                </a:lnTo>
                <a:lnTo>
                  <a:pt x="12641" y="275554"/>
                </a:lnTo>
                <a:lnTo>
                  <a:pt x="22625" y="238784"/>
                </a:lnTo>
                <a:lnTo>
                  <a:pt x="35592" y="202957"/>
                </a:lnTo>
                <a:lnTo>
                  <a:pt x="51611" y="168386"/>
                </a:lnTo>
                <a:lnTo>
                  <a:pt x="70751" y="135440"/>
                </a:lnTo>
                <a:lnTo>
                  <a:pt x="93076" y="104564"/>
                </a:lnTo>
                <a:lnTo>
                  <a:pt x="118629" y="76300"/>
                </a:lnTo>
                <a:lnTo>
                  <a:pt x="147391" y="51310"/>
                </a:lnTo>
                <a:lnTo>
                  <a:pt x="179224" y="30374"/>
                </a:lnTo>
                <a:lnTo>
                  <a:pt x="213791" y="14349"/>
                </a:lnTo>
                <a:lnTo>
                  <a:pt x="250476" y="4048"/>
                </a:lnTo>
                <a:lnTo>
                  <a:pt x="288366" y="45"/>
                </a:lnTo>
                <a:lnTo>
                  <a:pt x="292890" y="0"/>
                </a:lnTo>
                <a:lnTo>
                  <a:pt x="330855" y="3237"/>
                </a:lnTo>
                <a:lnTo>
                  <a:pt x="367734" y="12814"/>
                </a:lnTo>
                <a:lnTo>
                  <a:pt x="402592" y="28201"/>
                </a:lnTo>
                <a:lnTo>
                  <a:pt x="434775" y="48601"/>
                </a:lnTo>
                <a:lnTo>
                  <a:pt x="463912" y="73153"/>
                </a:lnTo>
                <a:lnTo>
                  <a:pt x="489846" y="101064"/>
                </a:lnTo>
                <a:lnTo>
                  <a:pt x="512553" y="131659"/>
                </a:lnTo>
                <a:lnTo>
                  <a:pt x="532068" y="164385"/>
                </a:lnTo>
                <a:lnTo>
                  <a:pt x="548454" y="198782"/>
                </a:lnTo>
                <a:lnTo>
                  <a:pt x="561782" y="234478"/>
                </a:lnTo>
                <a:lnTo>
                  <a:pt x="572117" y="271153"/>
                </a:lnTo>
                <a:lnTo>
                  <a:pt x="579522" y="308530"/>
                </a:lnTo>
                <a:lnTo>
                  <a:pt x="584055" y="346360"/>
                </a:lnTo>
                <a:lnTo>
                  <a:pt x="585770" y="384424"/>
                </a:lnTo>
                <a:lnTo>
                  <a:pt x="585790" y="388940"/>
                </a:lnTo>
                <a:lnTo>
                  <a:pt x="584404" y="427017"/>
                </a:lnTo>
                <a:lnTo>
                  <a:pt x="580209" y="464887"/>
                </a:lnTo>
                <a:lnTo>
                  <a:pt x="573148" y="502328"/>
                </a:lnTo>
                <a:lnTo>
                  <a:pt x="563164" y="539098"/>
                </a:lnTo>
                <a:lnTo>
                  <a:pt x="550195" y="574924"/>
                </a:lnTo>
                <a:lnTo>
                  <a:pt x="534176" y="609495"/>
                </a:lnTo>
                <a:lnTo>
                  <a:pt x="515036" y="642441"/>
                </a:lnTo>
                <a:lnTo>
                  <a:pt x="492710" y="673316"/>
                </a:lnTo>
                <a:lnTo>
                  <a:pt x="467157" y="701579"/>
                </a:lnTo>
                <a:lnTo>
                  <a:pt x="438394" y="726569"/>
                </a:lnTo>
                <a:lnTo>
                  <a:pt x="406561" y="747505"/>
                </a:lnTo>
                <a:lnTo>
                  <a:pt x="371994" y="763530"/>
                </a:lnTo>
                <a:lnTo>
                  <a:pt x="335309" y="773831"/>
                </a:lnTo>
                <a:lnTo>
                  <a:pt x="297420" y="777834"/>
                </a:lnTo>
                <a:lnTo>
                  <a:pt x="292890" y="777880"/>
                </a:lnTo>
                <a:lnTo>
                  <a:pt x="254925" y="774642"/>
                </a:lnTo>
                <a:lnTo>
                  <a:pt x="218045" y="765066"/>
                </a:lnTo>
                <a:lnTo>
                  <a:pt x="183188" y="749680"/>
                </a:lnTo>
                <a:lnTo>
                  <a:pt x="151006" y="729280"/>
                </a:lnTo>
                <a:lnTo>
                  <a:pt x="121870" y="704728"/>
                </a:lnTo>
                <a:lnTo>
                  <a:pt x="95934" y="676815"/>
                </a:lnTo>
                <a:lnTo>
                  <a:pt x="73227" y="646217"/>
                </a:lnTo>
                <a:lnTo>
                  <a:pt x="53713" y="613491"/>
                </a:lnTo>
                <a:lnTo>
                  <a:pt x="37329" y="579092"/>
                </a:lnTo>
                <a:lnTo>
                  <a:pt x="24003" y="543395"/>
                </a:lnTo>
                <a:lnTo>
                  <a:pt x="13669" y="506723"/>
                </a:lnTo>
                <a:lnTo>
                  <a:pt x="6266" y="469349"/>
                </a:lnTo>
                <a:lnTo>
                  <a:pt x="1734" y="431517"/>
                </a:lnTo>
                <a:lnTo>
                  <a:pt x="19" y="393451"/>
                </a:lnTo>
                <a:lnTo>
                  <a:pt x="0" y="388940"/>
                </a:lnTo>
                <a:close/>
              </a:path>
            </a:pathLst>
          </a:custGeom>
          <a:ln w="12700">
            <a:solidFill>
              <a:srgbClr val="FF2800"/>
            </a:solidFill>
          </a:ln>
        </p:spPr>
        <p:txBody>
          <a:bodyPr wrap="square" lIns="0" tIns="0" rIns="0" bIns="0" rtlCol="0"/>
          <a:lstStyle/>
          <a:p>
            <a:endParaRPr/>
          </a:p>
        </p:txBody>
      </p:sp>
      <p:sp>
        <p:nvSpPr>
          <p:cNvPr id="259" name="object 201"/>
          <p:cNvSpPr/>
          <p:nvPr/>
        </p:nvSpPr>
        <p:spPr>
          <a:xfrm>
            <a:off x="3351074" y="1905001"/>
            <a:ext cx="762000" cy="0"/>
          </a:xfrm>
          <a:custGeom>
            <a:avLst/>
            <a:gdLst/>
            <a:ahLst/>
            <a:cxnLst/>
            <a:rect l="l" t="t" r="r" b="b"/>
            <a:pathLst>
              <a:path w="838200">
                <a:moveTo>
                  <a:pt x="0" y="0"/>
                </a:moveTo>
                <a:lnTo>
                  <a:pt x="838200" y="0"/>
                </a:lnTo>
              </a:path>
            </a:pathLst>
          </a:custGeom>
          <a:ln w="12700">
            <a:solidFill>
              <a:srgbClr val="FF40FF"/>
            </a:solidFill>
          </a:ln>
        </p:spPr>
        <p:txBody>
          <a:bodyPr wrap="square" lIns="0" tIns="0" rIns="0" bIns="0" rtlCol="0"/>
          <a:lstStyle/>
          <a:p>
            <a:endParaRPr/>
          </a:p>
        </p:txBody>
      </p:sp>
      <p:sp>
        <p:nvSpPr>
          <p:cNvPr id="260" name="object 203"/>
          <p:cNvSpPr/>
          <p:nvPr/>
        </p:nvSpPr>
        <p:spPr>
          <a:xfrm>
            <a:off x="5941584" y="1905001"/>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61" name="object 205"/>
          <p:cNvSpPr/>
          <p:nvPr/>
        </p:nvSpPr>
        <p:spPr>
          <a:xfrm>
            <a:off x="5866539" y="2133319"/>
            <a:ext cx="381000" cy="0"/>
          </a:xfrm>
          <a:custGeom>
            <a:avLst/>
            <a:gdLst/>
            <a:ahLst/>
            <a:cxnLst/>
            <a:rect l="l" t="t" r="r" b="b"/>
            <a:pathLst>
              <a:path w="419100">
                <a:moveTo>
                  <a:pt x="0" y="0"/>
                </a:moveTo>
                <a:lnTo>
                  <a:pt x="419100" y="0"/>
                </a:lnTo>
              </a:path>
            </a:pathLst>
          </a:custGeom>
          <a:ln w="12700">
            <a:solidFill>
              <a:srgbClr val="FF40FF"/>
            </a:solidFill>
          </a:ln>
        </p:spPr>
        <p:txBody>
          <a:bodyPr wrap="square" lIns="0" tIns="0" rIns="0" bIns="0" rtlCol="0"/>
          <a:lstStyle/>
          <a:p>
            <a:endParaRPr/>
          </a:p>
        </p:txBody>
      </p:sp>
      <p:sp>
        <p:nvSpPr>
          <p:cNvPr id="262" name="object 207"/>
          <p:cNvSpPr/>
          <p:nvPr/>
        </p:nvSpPr>
        <p:spPr>
          <a:xfrm>
            <a:off x="4266048" y="1676682"/>
            <a:ext cx="1675823" cy="0"/>
          </a:xfrm>
          <a:custGeom>
            <a:avLst/>
            <a:gdLst/>
            <a:ahLst/>
            <a:cxnLst/>
            <a:rect l="l" t="t" r="r" b="b"/>
            <a:pathLst>
              <a:path w="1843404">
                <a:moveTo>
                  <a:pt x="0" y="0"/>
                </a:moveTo>
                <a:lnTo>
                  <a:pt x="1843091" y="0"/>
                </a:lnTo>
              </a:path>
            </a:pathLst>
          </a:custGeom>
          <a:ln w="12700">
            <a:solidFill>
              <a:srgbClr val="3CA642"/>
            </a:solidFill>
          </a:ln>
        </p:spPr>
        <p:txBody>
          <a:bodyPr wrap="square" lIns="0" tIns="0" rIns="0" bIns="0" rtlCol="0"/>
          <a:lstStyle/>
          <a:p>
            <a:endParaRPr/>
          </a:p>
        </p:txBody>
      </p:sp>
      <p:sp>
        <p:nvSpPr>
          <p:cNvPr id="263" name="object 209"/>
          <p:cNvSpPr/>
          <p:nvPr/>
        </p:nvSpPr>
        <p:spPr>
          <a:xfrm>
            <a:off x="4266048" y="1905001"/>
            <a:ext cx="1600777" cy="0"/>
          </a:xfrm>
          <a:custGeom>
            <a:avLst/>
            <a:gdLst/>
            <a:ahLst/>
            <a:cxnLst/>
            <a:rect l="l" t="t" r="r" b="b"/>
            <a:pathLst>
              <a:path w="1760854">
                <a:moveTo>
                  <a:pt x="0" y="0"/>
                </a:moveTo>
                <a:lnTo>
                  <a:pt x="1760541" y="0"/>
                </a:lnTo>
              </a:path>
            </a:pathLst>
          </a:custGeom>
          <a:ln w="12700">
            <a:solidFill>
              <a:srgbClr val="FF40FF"/>
            </a:solidFill>
          </a:ln>
        </p:spPr>
        <p:txBody>
          <a:bodyPr wrap="square" lIns="0" tIns="0" rIns="0" bIns="0" rtlCol="0"/>
          <a:lstStyle/>
          <a:p>
            <a:endParaRPr/>
          </a:p>
        </p:txBody>
      </p:sp>
      <p:sp>
        <p:nvSpPr>
          <p:cNvPr id="264" name="object 213"/>
          <p:cNvSpPr/>
          <p:nvPr/>
        </p:nvSpPr>
        <p:spPr>
          <a:xfrm>
            <a:off x="1980047" y="1905001"/>
            <a:ext cx="838777" cy="0"/>
          </a:xfrm>
          <a:custGeom>
            <a:avLst/>
            <a:gdLst/>
            <a:ahLst/>
            <a:cxnLst/>
            <a:rect l="l" t="t" r="r" b="b"/>
            <a:pathLst>
              <a:path w="922655">
                <a:moveTo>
                  <a:pt x="0" y="0"/>
                </a:moveTo>
                <a:lnTo>
                  <a:pt x="922340" y="0"/>
                </a:lnTo>
              </a:path>
            </a:pathLst>
          </a:custGeom>
          <a:ln w="12700">
            <a:solidFill>
              <a:srgbClr val="000000"/>
            </a:solidFill>
          </a:ln>
        </p:spPr>
        <p:txBody>
          <a:bodyPr wrap="square" lIns="0" tIns="0" rIns="0" bIns="0" rtlCol="0"/>
          <a:lstStyle/>
          <a:p>
            <a:endParaRPr/>
          </a:p>
        </p:txBody>
      </p:sp>
      <p:sp>
        <p:nvSpPr>
          <p:cNvPr id="265" name="object 241"/>
          <p:cNvSpPr/>
          <p:nvPr/>
        </p:nvSpPr>
        <p:spPr>
          <a:xfrm>
            <a:off x="3257266" y="1676682"/>
            <a:ext cx="856095" cy="0"/>
          </a:xfrm>
          <a:custGeom>
            <a:avLst/>
            <a:gdLst/>
            <a:ahLst/>
            <a:cxnLst/>
            <a:rect l="l" t="t" r="r" b="b"/>
            <a:pathLst>
              <a:path w="941704">
                <a:moveTo>
                  <a:pt x="0" y="0"/>
                </a:moveTo>
                <a:lnTo>
                  <a:pt x="941390" y="0"/>
                </a:lnTo>
              </a:path>
            </a:pathLst>
          </a:custGeom>
          <a:ln w="12700">
            <a:solidFill>
              <a:srgbClr val="3CA642"/>
            </a:solidFill>
          </a:ln>
        </p:spPr>
        <p:txBody>
          <a:bodyPr wrap="square" lIns="0" tIns="0" rIns="0" bIns="0" rtlCol="0"/>
          <a:lstStyle/>
          <a:p>
            <a:endParaRPr/>
          </a:p>
        </p:txBody>
      </p:sp>
      <p:sp>
        <p:nvSpPr>
          <p:cNvPr id="266" name="object 243"/>
          <p:cNvSpPr/>
          <p:nvPr/>
        </p:nvSpPr>
        <p:spPr>
          <a:xfrm>
            <a:off x="3310665" y="2133319"/>
            <a:ext cx="802409" cy="0"/>
          </a:xfrm>
          <a:custGeom>
            <a:avLst/>
            <a:gdLst/>
            <a:ahLst/>
            <a:cxnLst/>
            <a:rect l="l" t="t" r="r" b="b"/>
            <a:pathLst>
              <a:path w="882650">
                <a:moveTo>
                  <a:pt x="0" y="0"/>
                </a:moveTo>
                <a:lnTo>
                  <a:pt x="882650" y="0"/>
                </a:lnTo>
              </a:path>
            </a:pathLst>
          </a:custGeom>
          <a:ln w="12700">
            <a:solidFill>
              <a:srgbClr val="4452FF"/>
            </a:solidFill>
          </a:ln>
        </p:spPr>
        <p:txBody>
          <a:bodyPr wrap="square" lIns="0" tIns="0" rIns="0" bIns="0" rtlCol="0"/>
          <a:lstStyle/>
          <a:p>
            <a:endParaRPr/>
          </a:p>
        </p:txBody>
      </p:sp>
      <p:sp>
        <p:nvSpPr>
          <p:cNvPr id="267" name="object 212"/>
          <p:cNvSpPr/>
          <p:nvPr/>
        </p:nvSpPr>
        <p:spPr>
          <a:xfrm>
            <a:off x="1980046" y="1905001"/>
            <a:ext cx="0" cy="1524000"/>
          </a:xfrm>
          <a:custGeom>
            <a:avLst/>
            <a:gdLst/>
            <a:ahLst/>
            <a:cxnLst/>
            <a:rect l="l" t="t" r="r" b="b"/>
            <a:pathLst>
              <a:path h="1727200">
                <a:moveTo>
                  <a:pt x="0" y="1727200"/>
                </a:moveTo>
                <a:lnTo>
                  <a:pt x="0" y="0"/>
                </a:lnTo>
              </a:path>
            </a:pathLst>
          </a:custGeom>
          <a:ln w="12700">
            <a:solidFill>
              <a:srgbClr val="000000"/>
            </a:solidFill>
          </a:ln>
        </p:spPr>
        <p:txBody>
          <a:bodyPr wrap="square" lIns="0" tIns="0" rIns="0" bIns="0" rtlCol="0"/>
          <a:lstStyle/>
          <a:p>
            <a:endParaRPr/>
          </a:p>
        </p:txBody>
      </p:sp>
      <p:sp>
        <p:nvSpPr>
          <p:cNvPr id="268" name="object 217"/>
          <p:cNvSpPr/>
          <p:nvPr/>
        </p:nvSpPr>
        <p:spPr>
          <a:xfrm>
            <a:off x="1980046" y="5181320"/>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69" name="object 218"/>
          <p:cNvSpPr/>
          <p:nvPr/>
        </p:nvSpPr>
        <p:spPr>
          <a:xfrm>
            <a:off x="1980046" y="3810002"/>
            <a:ext cx="0" cy="1371600"/>
          </a:xfrm>
          <a:custGeom>
            <a:avLst/>
            <a:gdLst/>
            <a:ahLst/>
            <a:cxnLst/>
            <a:rect l="l" t="t" r="r" b="b"/>
            <a:pathLst>
              <a:path h="1554479">
                <a:moveTo>
                  <a:pt x="0" y="0"/>
                </a:moveTo>
                <a:lnTo>
                  <a:pt x="0" y="1554160"/>
                </a:lnTo>
              </a:path>
            </a:pathLst>
          </a:custGeom>
          <a:ln w="12700">
            <a:solidFill>
              <a:srgbClr val="000000"/>
            </a:solidFill>
          </a:ln>
        </p:spPr>
        <p:txBody>
          <a:bodyPr wrap="square" lIns="0" tIns="0" rIns="0" bIns="0" rtlCol="0"/>
          <a:lstStyle/>
          <a:p>
            <a:endParaRPr/>
          </a:p>
        </p:txBody>
      </p:sp>
      <p:sp>
        <p:nvSpPr>
          <p:cNvPr id="270" name="object 219"/>
          <p:cNvSpPr/>
          <p:nvPr/>
        </p:nvSpPr>
        <p:spPr>
          <a:xfrm>
            <a:off x="1980046" y="3429002"/>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71" name="object 208"/>
          <p:cNvSpPr/>
          <p:nvPr/>
        </p:nvSpPr>
        <p:spPr>
          <a:xfrm>
            <a:off x="5941585" y="1676683"/>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72" name="object 210"/>
          <p:cNvSpPr/>
          <p:nvPr/>
        </p:nvSpPr>
        <p:spPr>
          <a:xfrm>
            <a:off x="5866539" y="1905001"/>
            <a:ext cx="0" cy="228599"/>
          </a:xfrm>
          <a:custGeom>
            <a:avLst/>
            <a:gdLst/>
            <a:ahLst/>
            <a:cxnLst/>
            <a:rect l="l" t="t" r="r" b="b"/>
            <a:pathLst>
              <a:path h="259080">
                <a:moveTo>
                  <a:pt x="0" y="258760"/>
                </a:moveTo>
                <a:lnTo>
                  <a:pt x="0" y="0"/>
                </a:lnTo>
              </a:path>
            </a:pathLst>
          </a:custGeom>
          <a:ln w="12700">
            <a:solidFill>
              <a:srgbClr val="FF40FF"/>
            </a:solidFill>
          </a:ln>
        </p:spPr>
        <p:txBody>
          <a:bodyPr wrap="square" lIns="0" tIns="0" rIns="0" bIns="0" rtlCol="0"/>
          <a:lstStyle/>
          <a:p>
            <a:endParaRPr/>
          </a:p>
        </p:txBody>
      </p:sp>
      <p:sp>
        <p:nvSpPr>
          <p:cNvPr id="273" name="object 202"/>
          <p:cNvSpPr/>
          <p:nvPr/>
        </p:nvSpPr>
        <p:spPr>
          <a:xfrm>
            <a:off x="4065443" y="1864728"/>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74" name="object 242"/>
          <p:cNvSpPr/>
          <p:nvPr/>
        </p:nvSpPr>
        <p:spPr>
          <a:xfrm>
            <a:off x="4065443" y="1636407"/>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75" name="object 244"/>
          <p:cNvSpPr/>
          <p:nvPr/>
        </p:nvSpPr>
        <p:spPr>
          <a:xfrm>
            <a:off x="4065443" y="2093047"/>
            <a:ext cx="69273" cy="67235"/>
          </a:xfrm>
          <a:custGeom>
            <a:avLst/>
            <a:gdLst/>
            <a:ahLst/>
            <a:cxnLst/>
            <a:rect l="l" t="t" r="r" b="b"/>
            <a:pathLst>
              <a:path w="76200" h="76200">
                <a:moveTo>
                  <a:pt x="0" y="0"/>
                </a:moveTo>
                <a:lnTo>
                  <a:pt x="0" y="76200"/>
                </a:lnTo>
                <a:lnTo>
                  <a:pt x="76200" y="38100"/>
                </a:lnTo>
                <a:lnTo>
                  <a:pt x="0" y="0"/>
                </a:lnTo>
                <a:close/>
              </a:path>
            </a:pathLst>
          </a:custGeom>
          <a:solidFill>
            <a:srgbClr val="4452FF"/>
          </a:solidFill>
        </p:spPr>
        <p:txBody>
          <a:bodyPr wrap="square" lIns="0" tIns="0" rIns="0" bIns="0" rtlCol="0"/>
          <a:lstStyle/>
          <a:p>
            <a:endParaRPr/>
          </a:p>
        </p:txBody>
      </p:sp>
      <p:sp>
        <p:nvSpPr>
          <p:cNvPr id="276" name="object 248"/>
          <p:cNvSpPr/>
          <p:nvPr/>
        </p:nvSpPr>
        <p:spPr>
          <a:xfrm>
            <a:off x="4111626" y="2051024"/>
            <a:ext cx="152977" cy="228599"/>
          </a:xfrm>
          <a:custGeom>
            <a:avLst/>
            <a:gdLst/>
            <a:ahLst/>
            <a:cxnLst/>
            <a:rect l="l" t="t" r="r" b="b"/>
            <a:pathLst>
              <a:path w="168275" h="259080">
                <a:moveTo>
                  <a:pt x="0" y="258763"/>
                </a:moveTo>
                <a:lnTo>
                  <a:pt x="168275" y="258763"/>
                </a:lnTo>
                <a:lnTo>
                  <a:pt x="168275" y="0"/>
                </a:lnTo>
                <a:lnTo>
                  <a:pt x="0" y="0"/>
                </a:lnTo>
                <a:lnTo>
                  <a:pt x="0" y="258763"/>
                </a:lnTo>
                <a:close/>
              </a:path>
            </a:pathLst>
          </a:custGeom>
          <a:solidFill>
            <a:srgbClr val="E4E4E4"/>
          </a:solidFill>
        </p:spPr>
        <p:txBody>
          <a:bodyPr wrap="square" lIns="0" tIns="0" rIns="0" bIns="0" rtlCol="0"/>
          <a:lstStyle/>
          <a:p>
            <a:endParaRPr/>
          </a:p>
        </p:txBody>
      </p:sp>
      <p:sp>
        <p:nvSpPr>
          <p:cNvPr id="277" name="object 249"/>
          <p:cNvSpPr/>
          <p:nvPr/>
        </p:nvSpPr>
        <p:spPr>
          <a:xfrm>
            <a:off x="4111632" y="2051029"/>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78" name="object 250"/>
          <p:cNvSpPr txBox="1"/>
          <p:nvPr/>
        </p:nvSpPr>
        <p:spPr>
          <a:xfrm>
            <a:off x="4114765" y="2096969"/>
            <a:ext cx="161636" cy="123111"/>
          </a:xfrm>
          <a:prstGeom prst="rect">
            <a:avLst/>
          </a:prstGeom>
        </p:spPr>
        <p:txBody>
          <a:bodyPr vert="horz" wrap="square" lIns="0" tIns="0" rIns="0" bIns="0" rtlCol="0">
            <a:spAutoFit/>
          </a:bodyPr>
          <a:lstStyle/>
          <a:p>
            <a:pPr marL="11397"/>
            <a:r>
              <a:rPr sz="800" dirty="0">
                <a:solidFill>
                  <a:srgbClr val="4452FF"/>
                </a:solidFill>
                <a:latin typeface="Times New Roman"/>
                <a:cs typeface="Times New Roman"/>
              </a:rPr>
              <a:t>EX</a:t>
            </a:r>
            <a:endParaRPr sz="800">
              <a:latin typeface="Times New Roman"/>
              <a:cs typeface="Times New Roman"/>
            </a:endParaRPr>
          </a:p>
        </p:txBody>
      </p:sp>
      <p:sp>
        <p:nvSpPr>
          <p:cNvPr id="279" name="object 251"/>
          <p:cNvSpPr/>
          <p:nvPr/>
        </p:nvSpPr>
        <p:spPr>
          <a:xfrm>
            <a:off x="4111626" y="1822706"/>
            <a:ext cx="152977" cy="228599"/>
          </a:xfrm>
          <a:custGeom>
            <a:avLst/>
            <a:gdLst/>
            <a:ahLst/>
            <a:cxnLst/>
            <a:rect l="l" t="t" r="r" b="b"/>
            <a:pathLst>
              <a:path w="168275" h="259080">
                <a:moveTo>
                  <a:pt x="0" y="258762"/>
                </a:moveTo>
                <a:lnTo>
                  <a:pt x="168275" y="258762"/>
                </a:lnTo>
                <a:lnTo>
                  <a:pt x="168275" y="0"/>
                </a:lnTo>
                <a:lnTo>
                  <a:pt x="0" y="0"/>
                </a:lnTo>
                <a:lnTo>
                  <a:pt x="0" y="258762"/>
                </a:lnTo>
                <a:close/>
              </a:path>
            </a:pathLst>
          </a:custGeom>
          <a:solidFill>
            <a:srgbClr val="E4E4E4"/>
          </a:solidFill>
        </p:spPr>
        <p:txBody>
          <a:bodyPr wrap="square" lIns="0" tIns="0" rIns="0" bIns="0" rtlCol="0"/>
          <a:lstStyle/>
          <a:p>
            <a:endParaRPr/>
          </a:p>
        </p:txBody>
      </p:sp>
      <p:sp>
        <p:nvSpPr>
          <p:cNvPr id="280" name="object 252"/>
          <p:cNvSpPr/>
          <p:nvPr/>
        </p:nvSpPr>
        <p:spPr>
          <a:xfrm>
            <a:off x="4111632" y="1822711"/>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81" name="object 253"/>
          <p:cNvSpPr txBox="1"/>
          <p:nvPr/>
        </p:nvSpPr>
        <p:spPr>
          <a:xfrm>
            <a:off x="4137856" y="1868650"/>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82" name="object 254"/>
          <p:cNvSpPr/>
          <p:nvPr/>
        </p:nvSpPr>
        <p:spPr>
          <a:xfrm>
            <a:off x="4111626" y="1592985"/>
            <a:ext cx="152977" cy="229721"/>
          </a:xfrm>
          <a:custGeom>
            <a:avLst/>
            <a:gdLst/>
            <a:ahLst/>
            <a:cxnLst/>
            <a:rect l="l" t="t" r="r" b="b"/>
            <a:pathLst>
              <a:path w="168275" h="260350">
                <a:moveTo>
                  <a:pt x="0" y="260350"/>
                </a:moveTo>
                <a:lnTo>
                  <a:pt x="168275" y="260350"/>
                </a:lnTo>
                <a:lnTo>
                  <a:pt x="168275" y="0"/>
                </a:lnTo>
                <a:lnTo>
                  <a:pt x="0" y="0"/>
                </a:lnTo>
                <a:lnTo>
                  <a:pt x="0" y="260350"/>
                </a:lnTo>
                <a:close/>
              </a:path>
            </a:pathLst>
          </a:custGeom>
          <a:solidFill>
            <a:srgbClr val="E4E4E4"/>
          </a:solidFill>
        </p:spPr>
        <p:txBody>
          <a:bodyPr wrap="square" lIns="0" tIns="0" rIns="0" bIns="0" rtlCol="0"/>
          <a:lstStyle/>
          <a:p>
            <a:endParaRPr/>
          </a:p>
        </p:txBody>
      </p:sp>
      <p:sp>
        <p:nvSpPr>
          <p:cNvPr id="283" name="object 255"/>
          <p:cNvSpPr/>
          <p:nvPr/>
        </p:nvSpPr>
        <p:spPr>
          <a:xfrm>
            <a:off x="4111632" y="1592981"/>
            <a:ext cx="152977" cy="229721"/>
          </a:xfrm>
          <a:custGeom>
            <a:avLst/>
            <a:gdLst/>
            <a:ahLst/>
            <a:cxnLst/>
            <a:rect l="l" t="t" r="r" b="b"/>
            <a:pathLst>
              <a:path w="168275" h="260350">
                <a:moveTo>
                  <a:pt x="0" y="0"/>
                </a:moveTo>
                <a:lnTo>
                  <a:pt x="168275" y="0"/>
                </a:lnTo>
                <a:lnTo>
                  <a:pt x="168275" y="260350"/>
                </a:lnTo>
                <a:lnTo>
                  <a:pt x="0" y="260350"/>
                </a:lnTo>
                <a:lnTo>
                  <a:pt x="0" y="0"/>
                </a:lnTo>
                <a:close/>
              </a:path>
            </a:pathLst>
          </a:custGeom>
          <a:ln w="12700">
            <a:solidFill>
              <a:srgbClr val="000000"/>
            </a:solidFill>
          </a:ln>
        </p:spPr>
        <p:txBody>
          <a:bodyPr wrap="square" lIns="0" tIns="0" rIns="0" bIns="0" rtlCol="0"/>
          <a:lstStyle/>
          <a:p>
            <a:endParaRPr/>
          </a:p>
        </p:txBody>
      </p:sp>
      <p:sp>
        <p:nvSpPr>
          <p:cNvPr id="284" name="object 256"/>
          <p:cNvSpPr txBox="1"/>
          <p:nvPr/>
        </p:nvSpPr>
        <p:spPr>
          <a:xfrm>
            <a:off x="4100333" y="1638929"/>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86" name="object 192"/>
          <p:cNvSpPr/>
          <p:nvPr/>
        </p:nvSpPr>
        <p:spPr>
          <a:xfrm>
            <a:off x="6247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287" name="object 193"/>
          <p:cNvSpPr/>
          <p:nvPr/>
        </p:nvSpPr>
        <p:spPr>
          <a:xfrm>
            <a:off x="6247539"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88" name="object 194"/>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89" name="object 195"/>
          <p:cNvSpPr/>
          <p:nvPr/>
        </p:nvSpPr>
        <p:spPr>
          <a:xfrm>
            <a:off x="6247534" y="1829361"/>
            <a:ext cx="151823" cy="228599"/>
          </a:xfrm>
          <a:custGeom>
            <a:avLst/>
            <a:gdLst/>
            <a:ahLst/>
            <a:cxnLst/>
            <a:rect l="l" t="t" r="r" b="b"/>
            <a:pathLst>
              <a:path w="167004" h="259080">
                <a:moveTo>
                  <a:pt x="0" y="258762"/>
                </a:moveTo>
                <a:lnTo>
                  <a:pt x="166687" y="258762"/>
                </a:lnTo>
                <a:lnTo>
                  <a:pt x="166687" y="0"/>
                </a:lnTo>
                <a:lnTo>
                  <a:pt x="0" y="0"/>
                </a:lnTo>
                <a:lnTo>
                  <a:pt x="0" y="258762"/>
                </a:lnTo>
                <a:close/>
              </a:path>
            </a:pathLst>
          </a:custGeom>
          <a:solidFill>
            <a:srgbClr val="E4E4E4"/>
          </a:solidFill>
        </p:spPr>
        <p:txBody>
          <a:bodyPr wrap="square" lIns="0" tIns="0" rIns="0" bIns="0" rtlCol="0"/>
          <a:lstStyle/>
          <a:p>
            <a:endParaRPr/>
          </a:p>
        </p:txBody>
      </p:sp>
      <p:sp>
        <p:nvSpPr>
          <p:cNvPr id="290" name="object 196"/>
          <p:cNvSpPr/>
          <p:nvPr/>
        </p:nvSpPr>
        <p:spPr>
          <a:xfrm>
            <a:off x="6247539" y="1829366"/>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91" name="object 197"/>
          <p:cNvSpPr txBox="1"/>
          <p:nvPr/>
        </p:nvSpPr>
        <p:spPr>
          <a:xfrm>
            <a:off x="6236242" y="1875305"/>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92" name="object 204"/>
          <p:cNvSpPr/>
          <p:nvPr/>
        </p:nvSpPr>
        <p:spPr>
          <a:xfrm>
            <a:off x="6201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93" name="object 206"/>
          <p:cNvSpPr/>
          <p:nvPr/>
        </p:nvSpPr>
        <p:spPr>
          <a:xfrm>
            <a:off x="6201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25" name="TextBox 224"/>
          <p:cNvSpPr txBox="1"/>
          <p:nvPr/>
        </p:nvSpPr>
        <p:spPr>
          <a:xfrm>
            <a:off x="3763182" y="3193296"/>
            <a:ext cx="418654" cy="276999"/>
          </a:xfrm>
          <a:prstGeom prst="rect">
            <a:avLst/>
          </a:prstGeom>
          <a:noFill/>
        </p:spPr>
        <p:txBody>
          <a:bodyPr wrap="none" rtlCol="0">
            <a:spAutoFit/>
          </a:bodyPr>
          <a:lstStyle/>
          <a:p>
            <a:r>
              <a:rPr lang="en-US" sz="1200" dirty="0" smtClean="0"/>
              <a:t>129</a:t>
            </a:r>
            <a:endParaRPr lang="en-US" sz="1200" dirty="0"/>
          </a:p>
        </p:txBody>
      </p:sp>
      <p:sp>
        <p:nvSpPr>
          <p:cNvPr id="285" name="object 209"/>
          <p:cNvSpPr txBox="1"/>
          <p:nvPr/>
        </p:nvSpPr>
        <p:spPr>
          <a:xfrm>
            <a:off x="3885215" y="3717549"/>
            <a:ext cx="234950" cy="158003"/>
          </a:xfrm>
          <a:prstGeom prst="rect">
            <a:avLst/>
          </a:prstGeom>
        </p:spPr>
        <p:txBody>
          <a:bodyPr vert="horz" wrap="square" lIns="0" tIns="0" rIns="0" bIns="0" rtlCol="0">
            <a:spAutoFit/>
          </a:bodyPr>
          <a:lstStyle/>
          <a:p>
            <a:pPr marL="11397"/>
            <a:r>
              <a:rPr lang="en-US" sz="1000" spc="-4" dirty="0" smtClean="0">
                <a:latin typeface="Arial"/>
                <a:cs typeface="Arial"/>
              </a:rPr>
              <a:t>100</a:t>
            </a:r>
            <a:endParaRPr sz="1000" dirty="0">
              <a:latin typeface="Arial"/>
              <a:cs typeface="Arial"/>
            </a:endParaRPr>
          </a:p>
        </p:txBody>
      </p:sp>
      <p:sp>
        <p:nvSpPr>
          <p:cNvPr id="294" name="object 209"/>
          <p:cNvSpPr txBox="1"/>
          <p:nvPr/>
        </p:nvSpPr>
        <p:spPr>
          <a:xfrm>
            <a:off x="3902921" y="5011640"/>
            <a:ext cx="139685" cy="153888"/>
          </a:xfrm>
          <a:prstGeom prst="rect">
            <a:avLst/>
          </a:prstGeom>
        </p:spPr>
        <p:txBody>
          <a:bodyPr vert="horz" wrap="square" lIns="0" tIns="0" rIns="0" bIns="0" rtlCol="0">
            <a:spAutoFit/>
          </a:bodyPr>
          <a:lstStyle/>
          <a:p>
            <a:pPr marL="11397"/>
            <a:r>
              <a:rPr lang="en-US" sz="1000" spc="-4" dirty="0" smtClean="0">
                <a:latin typeface="Arial"/>
                <a:cs typeface="Arial"/>
              </a:rPr>
              <a:t>4</a:t>
            </a:r>
            <a:endParaRPr sz="1000" dirty="0">
              <a:latin typeface="Arial"/>
              <a:cs typeface="Arial"/>
            </a:endParaRPr>
          </a:p>
        </p:txBody>
      </p:sp>
      <p:sp>
        <p:nvSpPr>
          <p:cNvPr id="295" name="object 192"/>
          <p:cNvSpPr txBox="1"/>
          <p:nvPr/>
        </p:nvSpPr>
        <p:spPr>
          <a:xfrm>
            <a:off x="3708749" y="2541950"/>
            <a:ext cx="305955" cy="158003"/>
          </a:xfrm>
          <a:prstGeom prst="rect">
            <a:avLst/>
          </a:prstGeom>
        </p:spPr>
        <p:txBody>
          <a:bodyPr vert="horz" wrap="square" lIns="0" tIns="0" rIns="0" bIns="0" rtlCol="0">
            <a:spAutoFit/>
          </a:bodyPr>
          <a:lstStyle/>
          <a:p>
            <a:pPr marL="11397"/>
            <a:r>
              <a:rPr sz="1000" spc="-4" dirty="0">
                <a:latin typeface="Arial"/>
                <a:cs typeface="Arial"/>
              </a:rPr>
              <a:t>1004</a:t>
            </a:r>
            <a:endParaRPr sz="1000" dirty="0">
              <a:latin typeface="Arial"/>
              <a:cs typeface="Arial"/>
            </a:endParaRPr>
          </a:p>
        </p:txBody>
      </p:sp>
      <p:sp>
        <p:nvSpPr>
          <p:cNvPr id="297" name="object 195"/>
          <p:cNvSpPr txBox="1"/>
          <p:nvPr/>
        </p:nvSpPr>
        <p:spPr>
          <a:xfrm>
            <a:off x="543508" y="1168458"/>
            <a:ext cx="305955" cy="158003"/>
          </a:xfrm>
          <a:prstGeom prst="rect">
            <a:avLst/>
          </a:prstGeom>
        </p:spPr>
        <p:txBody>
          <a:bodyPr vert="horz" wrap="square" lIns="0" tIns="0" rIns="0" bIns="0" rtlCol="0">
            <a:spAutoFit/>
          </a:bodyPr>
          <a:lstStyle/>
          <a:p>
            <a:pPr marL="11397"/>
            <a:r>
              <a:rPr sz="1000" spc="-4" dirty="0">
                <a:latin typeface="Arial"/>
                <a:cs typeface="Arial"/>
              </a:rPr>
              <a:t>1008</a:t>
            </a:r>
            <a:endParaRPr sz="1000" dirty="0">
              <a:latin typeface="Arial"/>
              <a:cs typeface="Arial"/>
            </a:endParaRPr>
          </a:p>
        </p:txBody>
      </p:sp>
      <p:sp>
        <p:nvSpPr>
          <p:cNvPr id="226" name="Date Placeholder 225"/>
          <p:cNvSpPr>
            <a:spLocks noGrp="1"/>
          </p:cNvSpPr>
          <p:nvPr>
            <p:ph type="dt" sz="half" idx="10"/>
          </p:nvPr>
        </p:nvSpPr>
        <p:spPr/>
        <p:txBody>
          <a:bodyPr/>
          <a:lstStyle/>
          <a:p>
            <a:r>
              <a:rPr lang="en-US" smtClean="0"/>
              <a:t>© 2017 by George B. Adams III</a:t>
            </a:r>
            <a:endParaRPr lang="en-US"/>
          </a:p>
        </p:txBody>
      </p:sp>
      <p:sp>
        <p:nvSpPr>
          <p:cNvPr id="227" name="Slide Number Placeholder 226"/>
          <p:cNvSpPr>
            <a:spLocks noGrp="1"/>
          </p:cNvSpPr>
          <p:nvPr>
            <p:ph type="sldNum" sz="quarter" idx="12"/>
          </p:nvPr>
        </p:nvSpPr>
        <p:spPr/>
        <p:txBody>
          <a:bodyPr/>
          <a:lstStyle/>
          <a:p>
            <a:fld id="{BA0F5024-359D-6B46-98D1-05D86B9A129A}" type="slidenum">
              <a:rPr lang="en-US" smtClean="0"/>
              <a:pPr/>
              <a:t>38</a:t>
            </a:fld>
            <a:endParaRPr lang="en-US"/>
          </a:p>
        </p:txBody>
      </p:sp>
      <p:sp>
        <p:nvSpPr>
          <p:cNvPr id="228" name="Title 227"/>
          <p:cNvSpPr>
            <a:spLocks noGrp="1"/>
          </p:cNvSpPr>
          <p:nvPr>
            <p:ph type="title"/>
          </p:nvPr>
        </p:nvSpPr>
        <p:spPr/>
        <p:txBody>
          <a:bodyPr/>
          <a:lstStyle/>
          <a:p>
            <a:r>
              <a:rPr lang="en-US" dirty="0">
                <a:latin typeface="Trebuchet MS"/>
                <a:cs typeface="Trebuchet MS"/>
              </a:rPr>
              <a:t>Cycle</a:t>
            </a:r>
            <a:r>
              <a:rPr lang="en-US" spc="-94" dirty="0">
                <a:latin typeface="Trebuchet MS"/>
                <a:cs typeface="Trebuchet MS"/>
              </a:rPr>
              <a:t> </a:t>
            </a:r>
            <a:r>
              <a:rPr lang="en-US" dirty="0">
                <a:latin typeface="Trebuchet MS"/>
                <a:cs typeface="Trebuchet MS"/>
              </a:rPr>
              <a:t>2</a:t>
            </a:r>
            <a:endParaRPr lang="en-US" dirty="0"/>
          </a:p>
        </p:txBody>
      </p:sp>
    </p:spTree>
    <p:extLst>
      <p:ext uri="{BB962C8B-B14F-4D97-AF65-F5344CB8AC3E}">
        <p14:creationId xmlns:p14="http://schemas.microsoft.com/office/powerpoint/2010/main" val="1919640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37368" y="885544"/>
            <a:ext cx="1025814" cy="158003"/>
          </a:xfrm>
          <a:prstGeom prst="rect">
            <a:avLst/>
          </a:prstGeom>
        </p:spPr>
        <p:txBody>
          <a:bodyPr vert="horz" wrap="square" lIns="0" tIns="0" rIns="0" bIns="0" rtlCol="0">
            <a:spAutoFit/>
          </a:bodyPr>
          <a:lstStyle/>
          <a:p>
            <a:pPr marL="11397"/>
            <a:r>
              <a:rPr sz="1000" dirty="0">
                <a:latin typeface="Arial"/>
                <a:cs typeface="Arial"/>
              </a:rPr>
              <a:t>ID: sub </a:t>
            </a:r>
            <a:r>
              <a:rPr sz="1000" spc="-4" dirty="0">
                <a:latin typeface="Arial"/>
                <a:cs typeface="Arial"/>
              </a:rPr>
              <a:t>$2, $4,</a:t>
            </a:r>
            <a:r>
              <a:rPr sz="1000" spc="-85" dirty="0">
                <a:latin typeface="Arial"/>
                <a:cs typeface="Arial"/>
              </a:rPr>
              <a:t> </a:t>
            </a:r>
            <a:r>
              <a:rPr sz="1000" spc="-4" dirty="0">
                <a:latin typeface="Arial"/>
                <a:cs typeface="Arial"/>
              </a:rPr>
              <a:t>$5</a:t>
            </a:r>
            <a:endParaRPr sz="1000">
              <a:latin typeface="Arial"/>
              <a:cs typeface="Arial"/>
            </a:endParaRPr>
          </a:p>
        </p:txBody>
      </p:sp>
      <p:sp>
        <p:nvSpPr>
          <p:cNvPr id="4" name="object 4"/>
          <p:cNvSpPr txBox="1"/>
          <p:nvPr/>
        </p:nvSpPr>
        <p:spPr>
          <a:xfrm>
            <a:off x="488051" y="885544"/>
            <a:ext cx="1151082" cy="158003"/>
          </a:xfrm>
          <a:prstGeom prst="rect">
            <a:avLst/>
          </a:prstGeom>
        </p:spPr>
        <p:txBody>
          <a:bodyPr vert="horz" wrap="square" lIns="0" tIns="0" rIns="0" bIns="0" rtlCol="0">
            <a:spAutoFit/>
          </a:bodyPr>
          <a:lstStyle/>
          <a:p>
            <a:pPr marL="11397"/>
            <a:r>
              <a:rPr sz="1000" dirty="0">
                <a:latin typeface="Arial"/>
                <a:cs typeface="Arial"/>
              </a:rPr>
              <a:t>IF: </a:t>
            </a:r>
            <a:r>
              <a:rPr sz="1000" spc="-4" dirty="0">
                <a:latin typeface="Arial"/>
                <a:cs typeface="Arial"/>
              </a:rPr>
              <a:t>and $9, $10,</a:t>
            </a:r>
            <a:r>
              <a:rPr sz="1000" spc="-67" dirty="0">
                <a:latin typeface="Arial"/>
                <a:cs typeface="Arial"/>
              </a:rPr>
              <a:t> </a:t>
            </a:r>
            <a:r>
              <a:rPr sz="1000" spc="-27" dirty="0">
                <a:latin typeface="Arial"/>
                <a:cs typeface="Arial"/>
              </a:rPr>
              <a:t>$11</a:t>
            </a:r>
            <a:endParaRPr sz="1000">
              <a:latin typeface="Arial"/>
              <a:cs typeface="Arial"/>
            </a:endParaRPr>
          </a:p>
        </p:txBody>
      </p:sp>
      <p:sp>
        <p:nvSpPr>
          <p:cNvPr id="5" name="object 5"/>
          <p:cNvSpPr txBox="1"/>
          <p:nvPr/>
        </p:nvSpPr>
        <p:spPr>
          <a:xfrm>
            <a:off x="4782958" y="885544"/>
            <a:ext cx="997527" cy="158003"/>
          </a:xfrm>
          <a:prstGeom prst="rect">
            <a:avLst/>
          </a:prstGeom>
        </p:spPr>
        <p:txBody>
          <a:bodyPr vert="horz" wrap="square" lIns="0" tIns="0" rIns="0" bIns="0" rtlCol="0">
            <a:spAutoFit/>
          </a:bodyPr>
          <a:lstStyle/>
          <a:p>
            <a:pPr marL="11397"/>
            <a:r>
              <a:rPr sz="1000" dirty="0">
                <a:latin typeface="Arial"/>
                <a:cs typeface="Arial"/>
              </a:rPr>
              <a:t>EX: </a:t>
            </a:r>
            <a:r>
              <a:rPr sz="1000" spc="-4" dirty="0">
                <a:latin typeface="Arial"/>
                <a:cs typeface="Arial"/>
              </a:rPr>
              <a:t>lw $8,</a:t>
            </a:r>
            <a:r>
              <a:rPr sz="1000" spc="-76" dirty="0">
                <a:latin typeface="Arial"/>
                <a:cs typeface="Arial"/>
              </a:rPr>
              <a:t> </a:t>
            </a:r>
            <a:r>
              <a:rPr sz="1000" spc="-4" dirty="0">
                <a:latin typeface="Arial"/>
                <a:cs typeface="Arial"/>
              </a:rPr>
              <a:t>4($29)</a:t>
            </a:r>
            <a:endParaRPr sz="1000">
              <a:latin typeface="Arial"/>
              <a:cs typeface="Arial"/>
            </a:endParaRPr>
          </a:p>
        </p:txBody>
      </p:sp>
      <p:sp>
        <p:nvSpPr>
          <p:cNvPr id="6" name="object 6"/>
          <p:cNvSpPr txBox="1"/>
          <p:nvPr/>
        </p:nvSpPr>
        <p:spPr>
          <a:xfrm>
            <a:off x="7060300" y="885544"/>
            <a:ext cx="602095" cy="158003"/>
          </a:xfrm>
          <a:prstGeom prst="rect">
            <a:avLst/>
          </a:prstGeom>
        </p:spPr>
        <p:txBody>
          <a:bodyPr vert="horz" wrap="square" lIns="0" tIns="0" rIns="0" bIns="0" rtlCol="0">
            <a:spAutoFit/>
          </a:bodyPr>
          <a:lstStyle/>
          <a:p>
            <a:pPr marL="11397"/>
            <a:r>
              <a:rPr sz="1000" dirty="0">
                <a:latin typeface="Arial"/>
                <a:cs typeface="Arial"/>
              </a:rPr>
              <a:t>MEM:</a:t>
            </a:r>
            <a:r>
              <a:rPr sz="1000" spc="-90" dirty="0">
                <a:latin typeface="Arial"/>
                <a:cs typeface="Arial"/>
              </a:rPr>
              <a:t> </a:t>
            </a:r>
            <a:r>
              <a:rPr sz="1000" spc="-4" dirty="0">
                <a:latin typeface="Arial"/>
                <a:cs typeface="Arial"/>
              </a:rPr>
              <a:t>???</a:t>
            </a:r>
            <a:endParaRPr sz="1000">
              <a:latin typeface="Arial"/>
              <a:cs typeface="Arial"/>
            </a:endParaRPr>
          </a:p>
        </p:txBody>
      </p:sp>
      <p:sp>
        <p:nvSpPr>
          <p:cNvPr id="7" name="object 7"/>
          <p:cNvSpPr txBox="1"/>
          <p:nvPr/>
        </p:nvSpPr>
        <p:spPr>
          <a:xfrm>
            <a:off x="8385140" y="885544"/>
            <a:ext cx="510309" cy="158003"/>
          </a:xfrm>
          <a:prstGeom prst="rect">
            <a:avLst/>
          </a:prstGeom>
        </p:spPr>
        <p:txBody>
          <a:bodyPr vert="horz" wrap="square" lIns="0" tIns="0" rIns="0" bIns="0" rtlCol="0">
            <a:spAutoFit/>
          </a:bodyPr>
          <a:lstStyle/>
          <a:p>
            <a:pPr marL="11397"/>
            <a:r>
              <a:rPr sz="1000" dirty="0">
                <a:latin typeface="Arial"/>
                <a:cs typeface="Arial"/>
              </a:rPr>
              <a:t>WB:</a:t>
            </a:r>
            <a:r>
              <a:rPr sz="1000" spc="-94" dirty="0">
                <a:latin typeface="Arial"/>
                <a:cs typeface="Arial"/>
              </a:rPr>
              <a:t> </a:t>
            </a:r>
            <a:r>
              <a:rPr sz="1000" spc="-4" dirty="0">
                <a:latin typeface="Arial"/>
                <a:cs typeface="Arial"/>
              </a:rPr>
              <a:t>???</a:t>
            </a:r>
            <a:endParaRPr sz="1000">
              <a:latin typeface="Arial"/>
              <a:cs typeface="Arial"/>
            </a:endParaRPr>
          </a:p>
        </p:txBody>
      </p:sp>
      <p:sp>
        <p:nvSpPr>
          <p:cNvPr id="8" name="object 8"/>
          <p:cNvSpPr/>
          <p:nvPr/>
        </p:nvSpPr>
        <p:spPr>
          <a:xfrm>
            <a:off x="1741919" y="874059"/>
            <a:ext cx="0" cy="1210235"/>
          </a:xfrm>
          <a:custGeom>
            <a:avLst/>
            <a:gdLst/>
            <a:ahLst/>
            <a:cxnLst/>
            <a:rect l="l" t="t" r="r" b="b"/>
            <a:pathLst>
              <a:path h="1371600">
                <a:moveTo>
                  <a:pt x="0" y="1371600"/>
                </a:moveTo>
                <a:lnTo>
                  <a:pt x="0" y="0"/>
                </a:lnTo>
              </a:path>
            </a:pathLst>
          </a:custGeom>
          <a:ln w="25400">
            <a:solidFill>
              <a:srgbClr val="000000"/>
            </a:solidFill>
            <a:prstDash val="lgDash"/>
          </a:ln>
        </p:spPr>
        <p:txBody>
          <a:bodyPr wrap="square" lIns="0" tIns="0" rIns="0" bIns="0" rtlCol="0"/>
          <a:lstStyle/>
          <a:p>
            <a:endParaRPr/>
          </a:p>
        </p:txBody>
      </p:sp>
      <p:sp>
        <p:nvSpPr>
          <p:cNvPr id="9" name="object 9"/>
          <p:cNvSpPr/>
          <p:nvPr/>
        </p:nvSpPr>
        <p:spPr>
          <a:xfrm>
            <a:off x="8221814" y="874059"/>
            <a:ext cx="0" cy="941294"/>
          </a:xfrm>
          <a:custGeom>
            <a:avLst/>
            <a:gdLst/>
            <a:ahLst/>
            <a:cxnLst/>
            <a:rect l="l" t="t" r="r" b="b"/>
            <a:pathLst>
              <a:path h="1066800">
                <a:moveTo>
                  <a:pt x="0" y="1066800"/>
                </a:moveTo>
                <a:lnTo>
                  <a:pt x="0" y="0"/>
                </a:lnTo>
              </a:path>
            </a:pathLst>
          </a:custGeom>
          <a:ln w="25400">
            <a:solidFill>
              <a:srgbClr val="000000"/>
            </a:solidFill>
            <a:prstDash val="lgDash"/>
          </a:ln>
        </p:spPr>
        <p:txBody>
          <a:bodyPr wrap="square" lIns="0" tIns="0" rIns="0" bIns="0" rtlCol="0"/>
          <a:lstStyle/>
          <a:p>
            <a:endParaRPr/>
          </a:p>
        </p:txBody>
      </p:sp>
      <p:sp>
        <p:nvSpPr>
          <p:cNvPr id="10" name="object 10"/>
          <p:cNvSpPr/>
          <p:nvPr/>
        </p:nvSpPr>
        <p:spPr>
          <a:xfrm>
            <a:off x="6322585" y="892271"/>
            <a:ext cx="0" cy="739588"/>
          </a:xfrm>
          <a:custGeom>
            <a:avLst/>
            <a:gdLst/>
            <a:ahLst/>
            <a:cxnLst/>
            <a:rect l="l" t="t" r="r" b="b"/>
            <a:pathLst>
              <a:path h="838200">
                <a:moveTo>
                  <a:pt x="0" y="838200"/>
                </a:moveTo>
                <a:lnTo>
                  <a:pt x="0" y="0"/>
                </a:lnTo>
              </a:path>
            </a:pathLst>
          </a:custGeom>
          <a:ln w="25400">
            <a:solidFill>
              <a:srgbClr val="000000"/>
            </a:solidFill>
            <a:prstDash val="lgDash"/>
          </a:ln>
        </p:spPr>
        <p:txBody>
          <a:bodyPr wrap="square" lIns="0" tIns="0" rIns="0" bIns="0" rtlCol="0"/>
          <a:lstStyle/>
          <a:p>
            <a:endParaRPr/>
          </a:p>
        </p:txBody>
      </p:sp>
      <p:sp>
        <p:nvSpPr>
          <p:cNvPr id="11" name="object 11"/>
          <p:cNvSpPr/>
          <p:nvPr/>
        </p:nvSpPr>
        <p:spPr>
          <a:xfrm>
            <a:off x="4196775" y="874059"/>
            <a:ext cx="0" cy="537882"/>
          </a:xfrm>
          <a:custGeom>
            <a:avLst/>
            <a:gdLst/>
            <a:ahLst/>
            <a:cxnLst/>
            <a:rect l="l" t="t" r="r" b="b"/>
            <a:pathLst>
              <a:path h="609600">
                <a:moveTo>
                  <a:pt x="0" y="609600"/>
                </a:moveTo>
                <a:lnTo>
                  <a:pt x="0" y="0"/>
                </a:lnTo>
              </a:path>
            </a:pathLst>
          </a:custGeom>
          <a:ln w="25400">
            <a:solidFill>
              <a:srgbClr val="000000"/>
            </a:solidFill>
            <a:prstDash val="lgDash"/>
          </a:ln>
        </p:spPr>
        <p:txBody>
          <a:bodyPr wrap="square" lIns="0" tIns="0" rIns="0" bIns="0" rtlCol="0"/>
          <a:lstStyle/>
          <a:p>
            <a:endParaRPr/>
          </a:p>
        </p:txBody>
      </p:sp>
      <p:sp>
        <p:nvSpPr>
          <p:cNvPr id="12" name="object 12"/>
          <p:cNvSpPr txBox="1"/>
          <p:nvPr/>
        </p:nvSpPr>
        <p:spPr>
          <a:xfrm>
            <a:off x="8388675" y="4089990"/>
            <a:ext cx="672523" cy="300018"/>
          </a:xfrm>
          <a:prstGeom prst="rect">
            <a:avLst/>
          </a:prstGeom>
        </p:spPr>
        <p:txBody>
          <a:bodyPr vert="horz" wrap="square" lIns="0" tIns="0" rIns="0" bIns="0" rtlCol="0">
            <a:spAutoFit/>
          </a:bodyPr>
          <a:lstStyle/>
          <a:p>
            <a:pPr marL="226799" marR="4559" indent="-215973">
              <a:lnSpc>
                <a:spcPts val="1167"/>
              </a:lnSpc>
            </a:pPr>
            <a:r>
              <a:rPr sz="1000" dirty="0">
                <a:solidFill>
                  <a:srgbClr val="3CA642"/>
                </a:solidFill>
                <a:latin typeface="Arial"/>
                <a:cs typeface="Arial"/>
              </a:rPr>
              <a:t>Me</a:t>
            </a:r>
            <a:r>
              <a:rPr sz="1000" spc="-4" dirty="0">
                <a:solidFill>
                  <a:srgbClr val="3CA642"/>
                </a:solidFill>
                <a:latin typeface="Arial"/>
                <a:cs typeface="Arial"/>
              </a:rPr>
              <a:t>m</a:t>
            </a:r>
            <a:r>
              <a:rPr sz="1000" spc="-112" dirty="0">
                <a:solidFill>
                  <a:srgbClr val="3CA642"/>
                </a:solidFill>
                <a:latin typeface="Arial"/>
                <a:cs typeface="Arial"/>
              </a:rPr>
              <a:t>T</a:t>
            </a:r>
            <a:r>
              <a:rPr sz="1000" spc="-4" dirty="0">
                <a:solidFill>
                  <a:srgbClr val="3CA642"/>
                </a:solidFill>
                <a:latin typeface="Arial"/>
                <a:cs typeface="Arial"/>
              </a:rPr>
              <a:t>oReg  </a:t>
            </a:r>
            <a:r>
              <a:rPr sz="1000" dirty="0">
                <a:solidFill>
                  <a:srgbClr val="3CA642"/>
                </a:solidFill>
                <a:latin typeface="Arial"/>
                <a:cs typeface="Arial"/>
              </a:rPr>
              <a:t>(?)</a:t>
            </a:r>
            <a:endParaRPr sz="1000">
              <a:latin typeface="Arial"/>
              <a:cs typeface="Arial"/>
            </a:endParaRPr>
          </a:p>
        </p:txBody>
      </p:sp>
      <p:sp>
        <p:nvSpPr>
          <p:cNvPr id="13" name="object 13"/>
          <p:cNvSpPr/>
          <p:nvPr/>
        </p:nvSpPr>
        <p:spPr>
          <a:xfrm>
            <a:off x="4113069" y="2286001"/>
            <a:ext cx="152977" cy="3657599"/>
          </a:xfrm>
          <a:custGeom>
            <a:avLst/>
            <a:gdLst/>
            <a:ahLst/>
            <a:cxnLst/>
            <a:rect l="l" t="t" r="r" b="b"/>
            <a:pathLst>
              <a:path w="168275" h="4145279">
                <a:moveTo>
                  <a:pt x="0" y="4144962"/>
                </a:moveTo>
                <a:lnTo>
                  <a:pt x="168275" y="4144962"/>
                </a:lnTo>
                <a:lnTo>
                  <a:pt x="168275" y="0"/>
                </a:lnTo>
                <a:lnTo>
                  <a:pt x="0" y="0"/>
                </a:lnTo>
                <a:lnTo>
                  <a:pt x="0" y="4144962"/>
                </a:lnTo>
                <a:close/>
              </a:path>
            </a:pathLst>
          </a:custGeom>
          <a:solidFill>
            <a:srgbClr val="E4E4E4"/>
          </a:solidFill>
        </p:spPr>
        <p:txBody>
          <a:bodyPr wrap="square" lIns="0" tIns="0" rIns="0" bIns="0" rtlCol="0"/>
          <a:lstStyle/>
          <a:p>
            <a:endParaRPr/>
          </a:p>
        </p:txBody>
      </p:sp>
      <p:sp>
        <p:nvSpPr>
          <p:cNvPr id="14" name="object 14"/>
          <p:cNvSpPr/>
          <p:nvPr/>
        </p:nvSpPr>
        <p:spPr>
          <a:xfrm>
            <a:off x="4113066" y="2286001"/>
            <a:ext cx="152977" cy="3657599"/>
          </a:xfrm>
          <a:custGeom>
            <a:avLst/>
            <a:gdLst/>
            <a:ahLst/>
            <a:cxnLst/>
            <a:rect l="l" t="t" r="r" b="b"/>
            <a:pathLst>
              <a:path w="168275" h="4145279">
                <a:moveTo>
                  <a:pt x="0" y="0"/>
                </a:moveTo>
                <a:lnTo>
                  <a:pt x="168275" y="0"/>
                </a:lnTo>
                <a:lnTo>
                  <a:pt x="168275"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5" name="object 15"/>
          <p:cNvSpPr/>
          <p:nvPr/>
        </p:nvSpPr>
        <p:spPr>
          <a:xfrm>
            <a:off x="1327728" y="2514319"/>
            <a:ext cx="348095" cy="0"/>
          </a:xfrm>
          <a:custGeom>
            <a:avLst/>
            <a:gdLst/>
            <a:ahLst/>
            <a:cxnLst/>
            <a:rect l="l" t="t" r="r" b="b"/>
            <a:pathLst>
              <a:path w="382905">
                <a:moveTo>
                  <a:pt x="0" y="0"/>
                </a:moveTo>
                <a:lnTo>
                  <a:pt x="382590" y="0"/>
                </a:lnTo>
              </a:path>
            </a:pathLst>
          </a:custGeom>
          <a:ln w="28575">
            <a:solidFill>
              <a:srgbClr val="000000"/>
            </a:solidFill>
          </a:ln>
        </p:spPr>
        <p:txBody>
          <a:bodyPr wrap="square" lIns="0" tIns="0" rIns="0" bIns="0" rtlCol="0"/>
          <a:lstStyle/>
          <a:p>
            <a:endParaRPr/>
          </a:p>
        </p:txBody>
      </p:sp>
      <p:sp>
        <p:nvSpPr>
          <p:cNvPr id="16" name="object 16"/>
          <p:cNvSpPr/>
          <p:nvPr/>
        </p:nvSpPr>
        <p:spPr>
          <a:xfrm>
            <a:off x="1640897"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 name="object 17"/>
          <p:cNvSpPr txBox="1"/>
          <p:nvPr/>
        </p:nvSpPr>
        <p:spPr>
          <a:xfrm>
            <a:off x="307654" y="3633350"/>
            <a:ext cx="475095" cy="300018"/>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address</a:t>
            </a:r>
            <a:endParaRPr sz="1000">
              <a:latin typeface="Arial"/>
              <a:cs typeface="Arial"/>
            </a:endParaRPr>
          </a:p>
        </p:txBody>
      </p:sp>
      <p:sp>
        <p:nvSpPr>
          <p:cNvPr id="18" name="object 18"/>
          <p:cNvSpPr txBox="1"/>
          <p:nvPr/>
        </p:nvSpPr>
        <p:spPr>
          <a:xfrm>
            <a:off x="528460" y="4242670"/>
            <a:ext cx="680027" cy="300018"/>
          </a:xfrm>
          <a:prstGeom prst="rect">
            <a:avLst/>
          </a:prstGeom>
        </p:spPr>
        <p:txBody>
          <a:bodyPr vert="horz" wrap="square" lIns="0" tIns="0" rIns="0" bIns="0" rtlCol="0">
            <a:spAutoFit/>
          </a:bodyPr>
          <a:lstStyle/>
          <a:p>
            <a:pPr marL="91176" marR="4559" indent="-79779">
              <a:lnSpc>
                <a:spcPts val="1167"/>
              </a:lnSpc>
            </a:pPr>
            <a:r>
              <a:rPr sz="1000" b="1" dirty="0">
                <a:latin typeface="Arial"/>
                <a:cs typeface="Arial"/>
              </a:rPr>
              <a:t>Instruction  </a:t>
            </a:r>
            <a:r>
              <a:rPr sz="1000" b="1" spc="-4" dirty="0">
                <a:latin typeface="Arial"/>
                <a:cs typeface="Arial"/>
              </a:rPr>
              <a:t>memory</a:t>
            </a:r>
            <a:endParaRPr sz="1000">
              <a:latin typeface="Arial"/>
              <a:cs typeface="Arial"/>
            </a:endParaRPr>
          </a:p>
        </p:txBody>
      </p:sp>
      <p:sp>
        <p:nvSpPr>
          <p:cNvPr id="19" name="object 19"/>
          <p:cNvSpPr txBox="1"/>
          <p:nvPr/>
        </p:nvSpPr>
        <p:spPr>
          <a:xfrm>
            <a:off x="796892" y="3626627"/>
            <a:ext cx="609600" cy="303679"/>
          </a:xfrm>
          <a:prstGeom prst="rect">
            <a:avLst/>
          </a:prstGeom>
        </p:spPr>
        <p:txBody>
          <a:bodyPr vert="horz" wrap="square" lIns="0" tIns="0" rIns="0" bIns="0" rtlCol="0">
            <a:spAutoFit/>
          </a:bodyPr>
          <a:lstStyle/>
          <a:p>
            <a:pPr marL="11397">
              <a:lnSpc>
                <a:spcPts val="1176"/>
              </a:lnSpc>
            </a:pPr>
            <a:r>
              <a:rPr sz="1000" dirty="0">
                <a:latin typeface="Arial"/>
                <a:cs typeface="Arial"/>
              </a:rPr>
              <a:t>Instruction</a:t>
            </a:r>
            <a:endParaRPr sz="1000">
              <a:latin typeface="Arial"/>
              <a:cs typeface="Arial"/>
            </a:endParaRPr>
          </a:p>
          <a:p>
            <a:pPr marL="262131">
              <a:lnSpc>
                <a:spcPts val="1176"/>
              </a:lnSpc>
            </a:pPr>
            <a:r>
              <a:rPr sz="1000" dirty="0">
                <a:latin typeface="Arial"/>
                <a:cs typeface="Arial"/>
              </a:rPr>
              <a:t>[31-0]</a:t>
            </a:r>
            <a:endParaRPr sz="1000">
              <a:latin typeface="Arial"/>
              <a:cs typeface="Arial"/>
            </a:endParaRPr>
          </a:p>
        </p:txBody>
      </p:sp>
      <p:sp>
        <p:nvSpPr>
          <p:cNvPr id="20" name="object 20"/>
          <p:cNvSpPr/>
          <p:nvPr/>
        </p:nvSpPr>
        <p:spPr>
          <a:xfrm>
            <a:off x="7923068" y="4724684"/>
            <a:ext cx="229754" cy="0"/>
          </a:xfrm>
          <a:custGeom>
            <a:avLst/>
            <a:gdLst/>
            <a:ahLst/>
            <a:cxnLst/>
            <a:rect l="l" t="t" r="r" b="b"/>
            <a:pathLst>
              <a:path w="252729">
                <a:moveTo>
                  <a:pt x="0" y="0"/>
                </a:moveTo>
                <a:lnTo>
                  <a:pt x="252420" y="0"/>
                </a:lnTo>
              </a:path>
            </a:pathLst>
          </a:custGeom>
          <a:ln w="28575">
            <a:solidFill>
              <a:srgbClr val="000000"/>
            </a:solidFill>
          </a:ln>
        </p:spPr>
        <p:txBody>
          <a:bodyPr wrap="square" lIns="0" tIns="0" rIns="0" bIns="0" rtlCol="0"/>
          <a:lstStyle/>
          <a:p>
            <a:endParaRPr/>
          </a:p>
        </p:txBody>
      </p:sp>
      <p:sp>
        <p:nvSpPr>
          <p:cNvPr id="21" name="object 21"/>
          <p:cNvSpPr/>
          <p:nvPr/>
        </p:nvSpPr>
        <p:spPr>
          <a:xfrm>
            <a:off x="8117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6399067" y="3962684"/>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23" name="object 23"/>
          <p:cNvSpPr/>
          <p:nvPr/>
        </p:nvSpPr>
        <p:spPr>
          <a:xfrm>
            <a:off x="6745432"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6552048" y="3962684"/>
            <a:ext cx="0" cy="1371600"/>
          </a:xfrm>
          <a:custGeom>
            <a:avLst/>
            <a:gdLst/>
            <a:ahLst/>
            <a:cxnLst/>
            <a:rect l="l" t="t" r="r" b="b"/>
            <a:pathLst>
              <a:path h="1554479">
                <a:moveTo>
                  <a:pt x="0" y="0"/>
                </a:moveTo>
                <a:lnTo>
                  <a:pt x="0" y="1554160"/>
                </a:lnTo>
              </a:path>
            </a:pathLst>
          </a:custGeom>
          <a:ln w="28575">
            <a:solidFill>
              <a:srgbClr val="000000"/>
            </a:solidFill>
          </a:ln>
        </p:spPr>
        <p:txBody>
          <a:bodyPr wrap="square" lIns="0" tIns="0" rIns="0" bIns="0" rtlCol="0"/>
          <a:lstStyle/>
          <a:p>
            <a:endParaRPr/>
          </a:p>
        </p:txBody>
      </p:sp>
      <p:sp>
        <p:nvSpPr>
          <p:cNvPr id="25" name="object 25"/>
          <p:cNvSpPr/>
          <p:nvPr/>
        </p:nvSpPr>
        <p:spPr>
          <a:xfrm>
            <a:off x="6552049" y="5334003"/>
            <a:ext cx="1600777" cy="0"/>
          </a:xfrm>
          <a:custGeom>
            <a:avLst/>
            <a:gdLst/>
            <a:ahLst/>
            <a:cxnLst/>
            <a:rect l="l" t="t" r="r" b="b"/>
            <a:pathLst>
              <a:path w="1760854">
                <a:moveTo>
                  <a:pt x="0" y="0"/>
                </a:moveTo>
                <a:lnTo>
                  <a:pt x="1760541" y="0"/>
                </a:lnTo>
              </a:path>
            </a:pathLst>
          </a:custGeom>
          <a:ln w="28575">
            <a:solidFill>
              <a:srgbClr val="000000"/>
            </a:solidFill>
          </a:ln>
        </p:spPr>
        <p:txBody>
          <a:bodyPr wrap="square" lIns="0" tIns="0" rIns="0" bIns="0" rtlCol="0"/>
          <a:lstStyle/>
          <a:p>
            <a:endParaRPr/>
          </a:p>
        </p:txBody>
      </p:sp>
      <p:sp>
        <p:nvSpPr>
          <p:cNvPr id="26" name="object 26"/>
          <p:cNvSpPr/>
          <p:nvPr/>
        </p:nvSpPr>
        <p:spPr>
          <a:xfrm>
            <a:off x="8117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6508751" y="3922059"/>
            <a:ext cx="76777" cy="77321"/>
          </a:xfrm>
          <a:custGeom>
            <a:avLst/>
            <a:gdLst/>
            <a:ahLst/>
            <a:cxnLst/>
            <a:rect l="l" t="t" r="r" b="b"/>
            <a:pathLst>
              <a:path w="84454" h="87629">
                <a:moveTo>
                  <a:pt x="59499" y="0"/>
                </a:moveTo>
                <a:lnTo>
                  <a:pt x="24638" y="0"/>
                </a:lnTo>
                <a:lnTo>
                  <a:pt x="0" y="24637"/>
                </a:lnTo>
                <a:lnTo>
                  <a:pt x="0" y="62674"/>
                </a:lnTo>
                <a:lnTo>
                  <a:pt x="24638" y="87312"/>
                </a:lnTo>
                <a:lnTo>
                  <a:pt x="59499" y="87312"/>
                </a:lnTo>
                <a:lnTo>
                  <a:pt x="84137" y="62674"/>
                </a:lnTo>
                <a:lnTo>
                  <a:pt x="84137" y="24637"/>
                </a:lnTo>
                <a:lnTo>
                  <a:pt x="59499" y="0"/>
                </a:lnTo>
                <a:close/>
              </a:path>
            </a:pathLst>
          </a:custGeom>
          <a:solidFill>
            <a:srgbClr val="000000"/>
          </a:solidFill>
        </p:spPr>
        <p:txBody>
          <a:bodyPr wrap="square" lIns="0" tIns="0" rIns="0" bIns="0" rtlCol="0"/>
          <a:lstStyle/>
          <a:p>
            <a:endParaRPr/>
          </a:p>
        </p:txBody>
      </p:sp>
      <p:sp>
        <p:nvSpPr>
          <p:cNvPr id="28" name="object 28"/>
          <p:cNvSpPr/>
          <p:nvPr/>
        </p:nvSpPr>
        <p:spPr>
          <a:xfrm>
            <a:off x="6508750" y="3922060"/>
            <a:ext cx="76777" cy="77321"/>
          </a:xfrm>
          <a:custGeom>
            <a:avLst/>
            <a:gdLst/>
            <a:ahLst/>
            <a:cxnLst/>
            <a:rect l="l" t="t" r="r" b="b"/>
            <a:pathLst>
              <a:path w="84454" h="87629">
                <a:moveTo>
                  <a:pt x="0" y="24640"/>
                </a:moveTo>
                <a:lnTo>
                  <a:pt x="24650" y="0"/>
                </a:lnTo>
                <a:lnTo>
                  <a:pt x="59500" y="0"/>
                </a:lnTo>
                <a:lnTo>
                  <a:pt x="84140" y="24640"/>
                </a:lnTo>
                <a:lnTo>
                  <a:pt x="84140" y="62670"/>
                </a:lnTo>
                <a:lnTo>
                  <a:pt x="59500" y="87310"/>
                </a:lnTo>
                <a:lnTo>
                  <a:pt x="24650" y="87310"/>
                </a:lnTo>
                <a:lnTo>
                  <a:pt x="0" y="62670"/>
                </a:lnTo>
                <a:lnTo>
                  <a:pt x="0" y="2464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8761560" y="5028647"/>
            <a:ext cx="152977" cy="0"/>
          </a:xfrm>
          <a:custGeom>
            <a:avLst/>
            <a:gdLst/>
            <a:ahLst/>
            <a:cxnLst/>
            <a:rect l="l" t="t" r="r" b="b"/>
            <a:pathLst>
              <a:path w="168275">
                <a:moveTo>
                  <a:pt x="0" y="0"/>
                </a:moveTo>
                <a:lnTo>
                  <a:pt x="168280" y="0"/>
                </a:lnTo>
              </a:path>
            </a:pathLst>
          </a:custGeom>
          <a:ln w="28575">
            <a:solidFill>
              <a:srgbClr val="000000"/>
            </a:solidFill>
          </a:ln>
        </p:spPr>
        <p:txBody>
          <a:bodyPr wrap="square" lIns="0" tIns="0" rIns="0" bIns="0" rtlCol="0"/>
          <a:lstStyle/>
          <a:p>
            <a:endParaRPr/>
          </a:p>
        </p:txBody>
      </p:sp>
      <p:sp>
        <p:nvSpPr>
          <p:cNvPr id="30" name="object 30"/>
          <p:cNvSpPr/>
          <p:nvPr/>
        </p:nvSpPr>
        <p:spPr>
          <a:xfrm>
            <a:off x="8914541" y="5028647"/>
            <a:ext cx="0" cy="1220321"/>
          </a:xfrm>
          <a:custGeom>
            <a:avLst/>
            <a:gdLst/>
            <a:ahLst/>
            <a:cxnLst/>
            <a:rect l="l" t="t" r="r" b="b"/>
            <a:pathLst>
              <a:path h="1383029">
                <a:moveTo>
                  <a:pt x="0" y="0"/>
                </a:moveTo>
                <a:lnTo>
                  <a:pt x="0" y="1382710"/>
                </a:lnTo>
              </a:path>
            </a:pathLst>
          </a:custGeom>
          <a:ln w="28575">
            <a:solidFill>
              <a:srgbClr val="000000"/>
            </a:solidFill>
          </a:ln>
        </p:spPr>
        <p:txBody>
          <a:bodyPr wrap="square" lIns="0" tIns="0" rIns="0" bIns="0" rtlCol="0"/>
          <a:lstStyle/>
          <a:p>
            <a:endParaRPr/>
          </a:p>
        </p:txBody>
      </p:sp>
      <p:sp>
        <p:nvSpPr>
          <p:cNvPr id="31" name="object 31"/>
          <p:cNvSpPr/>
          <p:nvPr/>
        </p:nvSpPr>
        <p:spPr>
          <a:xfrm>
            <a:off x="2284556" y="6248685"/>
            <a:ext cx="6629977" cy="0"/>
          </a:xfrm>
          <a:custGeom>
            <a:avLst/>
            <a:gdLst/>
            <a:ahLst/>
            <a:cxnLst/>
            <a:rect l="l" t="t" r="r" b="b"/>
            <a:pathLst>
              <a:path w="7292975">
                <a:moveTo>
                  <a:pt x="7292984" y="0"/>
                </a:moveTo>
                <a:lnTo>
                  <a:pt x="0" y="0"/>
                </a:lnTo>
              </a:path>
            </a:pathLst>
          </a:custGeom>
          <a:ln w="28575">
            <a:solidFill>
              <a:srgbClr val="000000"/>
            </a:solidFill>
          </a:ln>
        </p:spPr>
        <p:txBody>
          <a:bodyPr wrap="square" lIns="0" tIns="0" rIns="0" bIns="0" rtlCol="0"/>
          <a:lstStyle/>
          <a:p>
            <a:endParaRPr/>
          </a:p>
        </p:txBody>
      </p:sp>
      <p:sp>
        <p:nvSpPr>
          <p:cNvPr id="32" name="object 32"/>
          <p:cNvSpPr/>
          <p:nvPr/>
        </p:nvSpPr>
        <p:spPr>
          <a:xfrm>
            <a:off x="2131583" y="4266638"/>
            <a:ext cx="0" cy="1829360"/>
          </a:xfrm>
          <a:custGeom>
            <a:avLst/>
            <a:gdLst/>
            <a:ahLst/>
            <a:cxnLst/>
            <a:rect l="l" t="t" r="r" b="b"/>
            <a:pathLst>
              <a:path h="2073275">
                <a:moveTo>
                  <a:pt x="0" y="2073281"/>
                </a:moveTo>
                <a:lnTo>
                  <a:pt x="0" y="0"/>
                </a:lnTo>
              </a:path>
            </a:pathLst>
          </a:custGeom>
          <a:ln w="12700">
            <a:solidFill>
              <a:srgbClr val="000000"/>
            </a:solidFill>
          </a:ln>
        </p:spPr>
        <p:txBody>
          <a:bodyPr wrap="square" lIns="0" tIns="0" rIns="0" bIns="0" rtlCol="0"/>
          <a:lstStyle/>
          <a:p>
            <a:endParaRPr/>
          </a:p>
        </p:txBody>
      </p:sp>
      <p:sp>
        <p:nvSpPr>
          <p:cNvPr id="33" name="object 33"/>
          <p:cNvSpPr/>
          <p:nvPr/>
        </p:nvSpPr>
        <p:spPr>
          <a:xfrm>
            <a:off x="2131583" y="4266637"/>
            <a:ext cx="381000" cy="0"/>
          </a:xfrm>
          <a:custGeom>
            <a:avLst/>
            <a:gdLst/>
            <a:ahLst/>
            <a:cxnLst/>
            <a:rect l="l" t="t" r="r" b="b"/>
            <a:pathLst>
              <a:path w="419100">
                <a:moveTo>
                  <a:pt x="0" y="0"/>
                </a:moveTo>
                <a:lnTo>
                  <a:pt x="419100" y="0"/>
                </a:lnTo>
              </a:path>
            </a:pathLst>
          </a:custGeom>
          <a:ln w="12700">
            <a:solidFill>
              <a:srgbClr val="000000"/>
            </a:solidFill>
          </a:ln>
        </p:spPr>
        <p:txBody>
          <a:bodyPr wrap="square" lIns="0" tIns="0" rIns="0" bIns="0" rtlCol="0"/>
          <a:lstStyle/>
          <a:p>
            <a:endParaRPr/>
          </a:p>
        </p:txBody>
      </p:sp>
      <p:sp>
        <p:nvSpPr>
          <p:cNvPr id="34" name="object 34"/>
          <p:cNvSpPr/>
          <p:nvPr/>
        </p:nvSpPr>
        <p:spPr>
          <a:xfrm>
            <a:off x="2466397" y="4233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5" name="object 35"/>
          <p:cNvSpPr txBox="1"/>
          <p:nvPr/>
        </p:nvSpPr>
        <p:spPr>
          <a:xfrm>
            <a:off x="6861140" y="3854946"/>
            <a:ext cx="489527" cy="158003"/>
          </a:xfrm>
          <a:prstGeom prst="rect">
            <a:avLst/>
          </a:prstGeom>
        </p:spPr>
        <p:txBody>
          <a:bodyPr vert="horz" wrap="square" lIns="0" tIns="0" rIns="0" bIns="0" rtlCol="0">
            <a:spAutoFit/>
          </a:bodyPr>
          <a:lstStyle/>
          <a:p>
            <a:pPr marL="11397"/>
            <a:r>
              <a:rPr sz="1000" dirty="0">
                <a:latin typeface="Arial"/>
                <a:cs typeface="Arial"/>
              </a:rPr>
              <a:t>Address</a:t>
            </a:r>
            <a:endParaRPr sz="1000">
              <a:latin typeface="Arial"/>
              <a:cs typeface="Arial"/>
            </a:endParaRPr>
          </a:p>
        </p:txBody>
      </p:sp>
      <p:sp>
        <p:nvSpPr>
          <p:cNvPr id="36" name="object 36"/>
          <p:cNvSpPr txBox="1"/>
          <p:nvPr/>
        </p:nvSpPr>
        <p:spPr>
          <a:xfrm>
            <a:off x="6861140" y="4623670"/>
            <a:ext cx="317500" cy="300018"/>
          </a:xfrm>
          <a:prstGeom prst="rect">
            <a:avLst/>
          </a:prstGeom>
        </p:spPr>
        <p:txBody>
          <a:bodyPr vert="horz" wrap="square" lIns="0" tIns="0" rIns="0" bIns="0" rtlCol="0">
            <a:spAutoFit/>
          </a:bodyPr>
          <a:lstStyle/>
          <a:p>
            <a:pPr marL="11397" marR="4559">
              <a:lnSpc>
                <a:spcPts val="1167"/>
              </a:lnSpc>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37" name="object 37"/>
          <p:cNvSpPr txBox="1"/>
          <p:nvPr/>
        </p:nvSpPr>
        <p:spPr>
          <a:xfrm>
            <a:off x="7143126" y="4167030"/>
            <a:ext cx="517236" cy="300018"/>
          </a:xfrm>
          <a:prstGeom prst="rect">
            <a:avLst/>
          </a:prstGeom>
        </p:spPr>
        <p:txBody>
          <a:bodyPr vert="horz" wrap="square" lIns="0" tIns="0" rIns="0" bIns="0" rtlCol="0">
            <a:spAutoFit/>
          </a:bodyPr>
          <a:lstStyle/>
          <a:p>
            <a:pPr marL="11397" marR="4559" indent="102573">
              <a:lnSpc>
                <a:spcPts val="1167"/>
              </a:lnSpc>
            </a:pPr>
            <a:r>
              <a:rPr sz="1000" b="1" spc="-4" dirty="0">
                <a:latin typeface="Arial"/>
                <a:cs typeface="Arial"/>
              </a:rPr>
              <a:t>Data  memory</a:t>
            </a:r>
            <a:endParaRPr sz="1000">
              <a:latin typeface="Arial"/>
              <a:cs typeface="Arial"/>
            </a:endParaRPr>
          </a:p>
        </p:txBody>
      </p:sp>
      <p:sp>
        <p:nvSpPr>
          <p:cNvPr id="38" name="object 38"/>
          <p:cNvSpPr txBox="1"/>
          <p:nvPr/>
        </p:nvSpPr>
        <p:spPr>
          <a:xfrm>
            <a:off x="7543765" y="4623670"/>
            <a:ext cx="327891" cy="300018"/>
          </a:xfrm>
          <a:prstGeom prst="rect">
            <a:avLst/>
          </a:prstGeom>
        </p:spPr>
        <p:txBody>
          <a:bodyPr vert="horz" wrap="square" lIns="0" tIns="0" rIns="0" bIns="0" rtlCol="0">
            <a:spAutoFit/>
          </a:bodyPr>
          <a:lstStyle/>
          <a:p>
            <a:pPr marL="68382" marR="4559" indent="-56985">
              <a:lnSpc>
                <a:spcPts val="1167"/>
              </a:lnSpc>
            </a:pPr>
            <a:r>
              <a:rPr sz="1000" spc="-4" dirty="0">
                <a:latin typeface="Arial"/>
                <a:cs typeface="Arial"/>
              </a:rPr>
              <a:t>Read  data</a:t>
            </a:r>
            <a:endParaRPr sz="1000">
              <a:latin typeface="Arial"/>
              <a:cs typeface="Arial"/>
            </a:endParaRPr>
          </a:p>
        </p:txBody>
      </p:sp>
      <p:sp>
        <p:nvSpPr>
          <p:cNvPr id="39" name="object 39"/>
          <p:cNvSpPr/>
          <p:nvPr/>
        </p:nvSpPr>
        <p:spPr>
          <a:xfrm>
            <a:off x="7314049" y="3657320"/>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0" name="object 40"/>
          <p:cNvSpPr txBox="1"/>
          <p:nvPr/>
        </p:nvSpPr>
        <p:spPr>
          <a:xfrm>
            <a:off x="6939072" y="3473946"/>
            <a:ext cx="790286" cy="158003"/>
          </a:xfrm>
          <a:prstGeom prst="rect">
            <a:avLst/>
          </a:prstGeom>
        </p:spPr>
        <p:txBody>
          <a:bodyPr vert="horz" wrap="square" lIns="0" tIns="0" rIns="0" bIns="0" rtlCol="0">
            <a:spAutoFit/>
          </a:bodyPr>
          <a:lstStyle/>
          <a:p>
            <a:pPr marL="11397"/>
            <a:r>
              <a:rPr sz="1000" spc="-4" dirty="0">
                <a:solidFill>
                  <a:srgbClr val="FF40FF"/>
                </a:solidFill>
                <a:latin typeface="Arial"/>
                <a:cs typeface="Arial"/>
              </a:rPr>
              <a:t>MemWrite</a:t>
            </a:r>
            <a:r>
              <a:rPr sz="1000" spc="-72" dirty="0">
                <a:solidFill>
                  <a:srgbClr val="FF40FF"/>
                </a:solidFill>
                <a:latin typeface="Arial"/>
                <a:cs typeface="Arial"/>
              </a:rPr>
              <a:t> </a:t>
            </a:r>
            <a:r>
              <a:rPr sz="1000" dirty="0">
                <a:solidFill>
                  <a:srgbClr val="FF40FF"/>
                </a:solidFill>
                <a:latin typeface="Arial"/>
                <a:cs typeface="Arial"/>
              </a:rPr>
              <a:t>(?)</a:t>
            </a:r>
            <a:endParaRPr sz="1000">
              <a:latin typeface="Arial"/>
              <a:cs typeface="Arial"/>
            </a:endParaRPr>
          </a:p>
        </p:txBody>
      </p:sp>
      <p:sp>
        <p:nvSpPr>
          <p:cNvPr id="41" name="object 41"/>
          <p:cNvSpPr/>
          <p:nvPr/>
        </p:nvSpPr>
        <p:spPr>
          <a:xfrm>
            <a:off x="7314049" y="4953003"/>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2" name="object 42"/>
          <p:cNvSpPr txBox="1"/>
          <p:nvPr/>
        </p:nvSpPr>
        <p:spPr>
          <a:xfrm>
            <a:off x="6939072" y="5150627"/>
            <a:ext cx="799523"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MemRead</a:t>
            </a:r>
            <a:r>
              <a:rPr sz="1000" spc="-94" dirty="0">
                <a:solidFill>
                  <a:srgbClr val="FF40FF"/>
                </a:solidFill>
                <a:latin typeface="Arial"/>
                <a:cs typeface="Arial"/>
              </a:rPr>
              <a:t> </a:t>
            </a:r>
            <a:r>
              <a:rPr sz="1000" dirty="0">
                <a:solidFill>
                  <a:srgbClr val="FF40FF"/>
                </a:solidFill>
                <a:latin typeface="Arial"/>
                <a:cs typeface="Arial"/>
              </a:rPr>
              <a:t>(?)</a:t>
            </a:r>
            <a:endParaRPr sz="1000">
              <a:latin typeface="Arial"/>
              <a:cs typeface="Arial"/>
            </a:endParaRPr>
          </a:p>
        </p:txBody>
      </p:sp>
      <p:sp>
        <p:nvSpPr>
          <p:cNvPr id="43" name="object 43"/>
          <p:cNvSpPr txBox="1"/>
          <p:nvPr/>
        </p:nvSpPr>
        <p:spPr>
          <a:xfrm>
            <a:off x="8614606" y="4692586"/>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44" name="object 44"/>
          <p:cNvSpPr txBox="1"/>
          <p:nvPr/>
        </p:nvSpPr>
        <p:spPr>
          <a:xfrm>
            <a:off x="8614606" y="5226434"/>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45" name="object 45"/>
          <p:cNvSpPr/>
          <p:nvPr/>
        </p:nvSpPr>
        <p:spPr>
          <a:xfrm>
            <a:off x="8533541" y="4572003"/>
            <a:ext cx="228023" cy="914960"/>
          </a:xfrm>
          <a:custGeom>
            <a:avLst/>
            <a:gdLst/>
            <a:ahLst/>
            <a:cxnLst/>
            <a:rect l="l" t="t" r="r" b="b"/>
            <a:pathLst>
              <a:path w="250825" h="1036954">
                <a:moveTo>
                  <a:pt x="0" y="125410"/>
                </a:moveTo>
                <a:lnTo>
                  <a:pt x="5754" y="87745"/>
                </a:lnTo>
                <a:lnTo>
                  <a:pt x="22602" y="53571"/>
                </a:lnTo>
                <a:lnTo>
                  <a:pt x="48921" y="26019"/>
                </a:lnTo>
                <a:lnTo>
                  <a:pt x="82283" y="7612"/>
                </a:lnTo>
                <a:lnTo>
                  <a:pt x="119644" y="130"/>
                </a:lnTo>
                <a:lnTo>
                  <a:pt x="125410" y="0"/>
                </a:lnTo>
                <a:lnTo>
                  <a:pt x="163074" y="5754"/>
                </a:lnTo>
                <a:lnTo>
                  <a:pt x="197248" y="22602"/>
                </a:lnTo>
                <a:lnTo>
                  <a:pt x="224800" y="48921"/>
                </a:lnTo>
                <a:lnTo>
                  <a:pt x="243207" y="82283"/>
                </a:lnTo>
                <a:lnTo>
                  <a:pt x="250689" y="119644"/>
                </a:lnTo>
                <a:lnTo>
                  <a:pt x="250820" y="125410"/>
                </a:lnTo>
                <a:lnTo>
                  <a:pt x="250820" y="911230"/>
                </a:lnTo>
                <a:lnTo>
                  <a:pt x="245065" y="948894"/>
                </a:lnTo>
                <a:lnTo>
                  <a:pt x="228217" y="983069"/>
                </a:lnTo>
                <a:lnTo>
                  <a:pt x="201898" y="1010621"/>
                </a:lnTo>
                <a:lnTo>
                  <a:pt x="168536" y="1029027"/>
                </a:lnTo>
                <a:lnTo>
                  <a:pt x="131175" y="1036510"/>
                </a:lnTo>
                <a:lnTo>
                  <a:pt x="125410" y="1036640"/>
                </a:lnTo>
                <a:lnTo>
                  <a:pt x="87745" y="1030885"/>
                </a:lnTo>
                <a:lnTo>
                  <a:pt x="53571" y="1014037"/>
                </a:lnTo>
                <a:lnTo>
                  <a:pt x="26019" y="987718"/>
                </a:lnTo>
                <a:lnTo>
                  <a:pt x="7612" y="954356"/>
                </a:lnTo>
                <a:lnTo>
                  <a:pt x="130" y="916995"/>
                </a:lnTo>
                <a:lnTo>
                  <a:pt x="0" y="911230"/>
                </a:lnTo>
                <a:lnTo>
                  <a:pt x="0" y="125410"/>
                </a:lnTo>
                <a:close/>
              </a:path>
            </a:pathLst>
          </a:custGeom>
          <a:ln w="12700">
            <a:solidFill>
              <a:srgbClr val="000000"/>
            </a:solidFill>
          </a:ln>
        </p:spPr>
        <p:txBody>
          <a:bodyPr wrap="square" lIns="0" tIns="0" rIns="0" bIns="0" rtlCol="0"/>
          <a:lstStyle/>
          <a:p>
            <a:endParaRPr/>
          </a:p>
        </p:txBody>
      </p:sp>
      <p:sp>
        <p:nvSpPr>
          <p:cNvPr id="46" name="object 46"/>
          <p:cNvSpPr/>
          <p:nvPr/>
        </p:nvSpPr>
        <p:spPr>
          <a:xfrm>
            <a:off x="8637450" y="4419320"/>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47" name="object 47"/>
          <p:cNvSpPr/>
          <p:nvPr/>
        </p:nvSpPr>
        <p:spPr>
          <a:xfrm>
            <a:off x="4417584" y="3885638"/>
            <a:ext cx="0" cy="914960"/>
          </a:xfrm>
          <a:custGeom>
            <a:avLst/>
            <a:gdLst/>
            <a:ahLst/>
            <a:cxnLst/>
            <a:rect l="l" t="t" r="r" b="b"/>
            <a:pathLst>
              <a:path h="1036954">
                <a:moveTo>
                  <a:pt x="0" y="1036640"/>
                </a:moveTo>
                <a:lnTo>
                  <a:pt x="0" y="0"/>
                </a:lnTo>
              </a:path>
            </a:pathLst>
          </a:custGeom>
          <a:ln w="28575">
            <a:solidFill>
              <a:srgbClr val="000000"/>
            </a:solidFill>
          </a:ln>
        </p:spPr>
        <p:txBody>
          <a:bodyPr wrap="square" lIns="0" tIns="0" rIns="0" bIns="0" rtlCol="0"/>
          <a:lstStyle/>
          <a:p>
            <a:endParaRPr/>
          </a:p>
        </p:txBody>
      </p:sp>
      <p:sp>
        <p:nvSpPr>
          <p:cNvPr id="48" name="object 48"/>
          <p:cNvSpPr/>
          <p:nvPr/>
        </p:nvSpPr>
        <p:spPr>
          <a:xfrm>
            <a:off x="4266048" y="3885637"/>
            <a:ext cx="532823" cy="0"/>
          </a:xfrm>
          <a:custGeom>
            <a:avLst/>
            <a:gdLst/>
            <a:ahLst/>
            <a:cxnLst/>
            <a:rect l="l" t="t" r="r" b="b"/>
            <a:pathLst>
              <a:path w="586104">
                <a:moveTo>
                  <a:pt x="0" y="0"/>
                </a:moveTo>
                <a:lnTo>
                  <a:pt x="585790" y="0"/>
                </a:lnTo>
              </a:path>
            </a:pathLst>
          </a:custGeom>
          <a:ln w="28575">
            <a:solidFill>
              <a:srgbClr val="000000"/>
            </a:solidFill>
          </a:ln>
        </p:spPr>
        <p:txBody>
          <a:bodyPr wrap="square" lIns="0" tIns="0" rIns="0" bIns="0" rtlCol="0"/>
          <a:lstStyle/>
          <a:p>
            <a:endParaRPr/>
          </a:p>
        </p:txBody>
      </p:sp>
      <p:sp>
        <p:nvSpPr>
          <p:cNvPr id="49" name="object 49"/>
          <p:cNvSpPr/>
          <p:nvPr/>
        </p:nvSpPr>
        <p:spPr>
          <a:xfrm>
            <a:off x="4763943"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0" name="object 50"/>
          <p:cNvSpPr/>
          <p:nvPr/>
        </p:nvSpPr>
        <p:spPr>
          <a:xfrm>
            <a:off x="4375728" y="3853423"/>
            <a:ext cx="75045" cy="75640"/>
          </a:xfrm>
          <a:custGeom>
            <a:avLst/>
            <a:gdLst/>
            <a:ahLst/>
            <a:cxnLst/>
            <a:rect l="l" t="t" r="r" b="b"/>
            <a:pathLst>
              <a:path w="82550" h="85725">
                <a:moveTo>
                  <a:pt x="58369" y="0"/>
                </a:moveTo>
                <a:lnTo>
                  <a:pt x="24180" y="0"/>
                </a:lnTo>
                <a:lnTo>
                  <a:pt x="0" y="24180"/>
                </a:lnTo>
                <a:lnTo>
                  <a:pt x="0" y="61544"/>
                </a:lnTo>
                <a:lnTo>
                  <a:pt x="24180" y="85725"/>
                </a:lnTo>
                <a:lnTo>
                  <a:pt x="58369" y="85725"/>
                </a:lnTo>
                <a:lnTo>
                  <a:pt x="82550" y="61544"/>
                </a:lnTo>
                <a:lnTo>
                  <a:pt x="82550" y="24180"/>
                </a:lnTo>
                <a:lnTo>
                  <a:pt x="58369" y="0"/>
                </a:lnTo>
                <a:close/>
              </a:path>
            </a:pathLst>
          </a:custGeom>
          <a:solidFill>
            <a:srgbClr val="000000"/>
          </a:solidFill>
        </p:spPr>
        <p:txBody>
          <a:bodyPr wrap="square" lIns="0" tIns="0" rIns="0" bIns="0" rtlCol="0"/>
          <a:lstStyle/>
          <a:p>
            <a:endParaRPr/>
          </a:p>
        </p:txBody>
      </p:sp>
      <p:sp>
        <p:nvSpPr>
          <p:cNvPr id="51" name="object 51"/>
          <p:cNvSpPr/>
          <p:nvPr/>
        </p:nvSpPr>
        <p:spPr>
          <a:xfrm>
            <a:off x="4375729" y="3853423"/>
            <a:ext cx="75045" cy="75640"/>
          </a:xfrm>
          <a:custGeom>
            <a:avLst/>
            <a:gdLst/>
            <a:ahLst/>
            <a:cxnLst/>
            <a:rect l="l" t="t" r="r" b="b"/>
            <a:pathLst>
              <a:path w="82550" h="85725">
                <a:moveTo>
                  <a:pt x="0" y="24180"/>
                </a:moveTo>
                <a:lnTo>
                  <a:pt x="24180" y="0"/>
                </a:lnTo>
                <a:lnTo>
                  <a:pt x="58370" y="0"/>
                </a:lnTo>
                <a:lnTo>
                  <a:pt x="82550" y="24180"/>
                </a:lnTo>
                <a:lnTo>
                  <a:pt x="82550" y="61550"/>
                </a:lnTo>
                <a:lnTo>
                  <a:pt x="58370" y="85730"/>
                </a:lnTo>
                <a:lnTo>
                  <a:pt x="24180" y="85730"/>
                </a:lnTo>
                <a:lnTo>
                  <a:pt x="0" y="61550"/>
                </a:lnTo>
                <a:lnTo>
                  <a:pt x="0" y="24180"/>
                </a:lnTo>
                <a:close/>
              </a:path>
            </a:pathLst>
          </a:custGeom>
          <a:ln w="12700">
            <a:solidFill>
              <a:srgbClr val="000000"/>
            </a:solidFill>
          </a:ln>
        </p:spPr>
        <p:txBody>
          <a:bodyPr wrap="square" lIns="0" tIns="0" rIns="0" bIns="0" rtlCol="0"/>
          <a:lstStyle/>
          <a:p>
            <a:endParaRPr/>
          </a:p>
        </p:txBody>
      </p:sp>
      <p:sp>
        <p:nvSpPr>
          <p:cNvPr id="52" name="object 52"/>
          <p:cNvSpPr txBox="1"/>
          <p:nvPr/>
        </p:nvSpPr>
        <p:spPr>
          <a:xfrm>
            <a:off x="602391" y="2197036"/>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53" name="object 53"/>
          <p:cNvSpPr txBox="1"/>
          <p:nvPr/>
        </p:nvSpPr>
        <p:spPr>
          <a:xfrm>
            <a:off x="4426782" y="2819848"/>
            <a:ext cx="305377" cy="158003"/>
          </a:xfrm>
          <a:prstGeom prst="rect">
            <a:avLst/>
          </a:prstGeom>
        </p:spPr>
        <p:txBody>
          <a:bodyPr vert="horz" wrap="square" lIns="0" tIns="0" rIns="0" bIns="0" rtlCol="0">
            <a:spAutoFit/>
          </a:bodyPr>
          <a:lstStyle/>
          <a:p>
            <a:pPr marL="11397"/>
            <a:r>
              <a:rPr sz="1000" b="1" dirty="0">
                <a:latin typeface="Arial"/>
                <a:cs typeface="Arial"/>
              </a:rPr>
              <a:t>Shift</a:t>
            </a:r>
            <a:endParaRPr sz="1000">
              <a:latin typeface="Arial"/>
              <a:cs typeface="Arial"/>
            </a:endParaRPr>
          </a:p>
        </p:txBody>
      </p:sp>
      <p:sp>
        <p:nvSpPr>
          <p:cNvPr id="54" name="object 54"/>
          <p:cNvSpPr txBox="1"/>
          <p:nvPr/>
        </p:nvSpPr>
        <p:spPr>
          <a:xfrm>
            <a:off x="4426781" y="2965525"/>
            <a:ext cx="319809" cy="158003"/>
          </a:xfrm>
          <a:prstGeom prst="rect">
            <a:avLst/>
          </a:prstGeom>
        </p:spPr>
        <p:txBody>
          <a:bodyPr vert="horz" wrap="square" lIns="0" tIns="0" rIns="0" bIns="0" rtlCol="0">
            <a:spAutoFit/>
          </a:bodyPr>
          <a:lstStyle/>
          <a:p>
            <a:pPr marL="11397"/>
            <a:r>
              <a:rPr sz="1000" b="1" dirty="0">
                <a:latin typeface="Arial"/>
                <a:cs typeface="Arial"/>
              </a:rPr>
              <a:t>left</a:t>
            </a:r>
            <a:r>
              <a:rPr sz="1000" b="1" spc="-94" dirty="0">
                <a:latin typeface="Arial"/>
                <a:cs typeface="Arial"/>
              </a:rPr>
              <a:t> </a:t>
            </a:r>
            <a:r>
              <a:rPr sz="1000" b="1" dirty="0">
                <a:latin typeface="Arial"/>
                <a:cs typeface="Arial"/>
              </a:rPr>
              <a:t>2</a:t>
            </a:r>
            <a:endParaRPr sz="1000">
              <a:latin typeface="Arial"/>
              <a:cs typeface="Arial"/>
            </a:endParaRPr>
          </a:p>
        </p:txBody>
      </p:sp>
      <p:sp>
        <p:nvSpPr>
          <p:cNvPr id="55" name="object 55"/>
          <p:cNvSpPr/>
          <p:nvPr/>
        </p:nvSpPr>
        <p:spPr>
          <a:xfrm>
            <a:off x="4336765" y="2661398"/>
            <a:ext cx="1046302" cy="620524"/>
          </a:xfrm>
          <a:prstGeom prst="rect">
            <a:avLst/>
          </a:prstGeom>
          <a:blipFill>
            <a:blip r:embed="rId2" cstate="print"/>
            <a:stretch>
              <a:fillRect/>
            </a:stretch>
          </a:blipFill>
        </p:spPr>
        <p:txBody>
          <a:bodyPr wrap="square" lIns="0" tIns="0" rIns="0" bIns="0" rtlCol="0"/>
          <a:lstStyle/>
          <a:p>
            <a:endParaRPr/>
          </a:p>
        </p:txBody>
      </p:sp>
      <p:sp>
        <p:nvSpPr>
          <p:cNvPr id="56" name="object 56"/>
          <p:cNvSpPr/>
          <p:nvPr/>
        </p:nvSpPr>
        <p:spPr>
          <a:xfrm>
            <a:off x="5823240" y="2742636"/>
            <a:ext cx="424295" cy="0"/>
          </a:xfrm>
          <a:custGeom>
            <a:avLst/>
            <a:gdLst/>
            <a:ahLst/>
            <a:cxnLst/>
            <a:rect l="l" t="t" r="r" b="b"/>
            <a:pathLst>
              <a:path w="466725">
                <a:moveTo>
                  <a:pt x="0" y="0"/>
                </a:moveTo>
                <a:lnTo>
                  <a:pt x="466730" y="0"/>
                </a:lnTo>
              </a:path>
            </a:pathLst>
          </a:custGeom>
          <a:ln w="28575">
            <a:solidFill>
              <a:srgbClr val="000000"/>
            </a:solidFill>
          </a:ln>
        </p:spPr>
        <p:txBody>
          <a:bodyPr wrap="square" lIns="0" tIns="0" rIns="0" bIns="0" rtlCol="0"/>
          <a:lstStyle/>
          <a:p>
            <a:endParaRPr/>
          </a:p>
        </p:txBody>
      </p:sp>
      <p:sp>
        <p:nvSpPr>
          <p:cNvPr id="57" name="object 57"/>
          <p:cNvSpPr/>
          <p:nvPr/>
        </p:nvSpPr>
        <p:spPr>
          <a:xfrm>
            <a:off x="6212897"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8" name="object 58"/>
          <p:cNvSpPr/>
          <p:nvPr/>
        </p:nvSpPr>
        <p:spPr>
          <a:xfrm>
            <a:off x="870239" y="21333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9" name="object 59"/>
          <p:cNvSpPr/>
          <p:nvPr/>
        </p:nvSpPr>
        <p:spPr>
          <a:xfrm>
            <a:off x="870239" y="25905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0" name="object 60"/>
          <p:cNvSpPr/>
          <p:nvPr/>
        </p:nvSpPr>
        <p:spPr>
          <a:xfrm>
            <a:off x="870240" y="2438119"/>
            <a:ext cx="152977" cy="76200"/>
          </a:xfrm>
          <a:custGeom>
            <a:avLst/>
            <a:gdLst/>
            <a:ahLst/>
            <a:cxnLst/>
            <a:rect l="l" t="t" r="r" b="b"/>
            <a:pathLst>
              <a:path w="168275" h="86360">
                <a:moveTo>
                  <a:pt x="0" y="0"/>
                </a:moveTo>
                <a:lnTo>
                  <a:pt x="167737" y="86360"/>
                </a:lnTo>
              </a:path>
            </a:pathLst>
          </a:custGeom>
          <a:ln w="12700">
            <a:solidFill>
              <a:srgbClr val="000000"/>
            </a:solidFill>
          </a:ln>
        </p:spPr>
        <p:txBody>
          <a:bodyPr wrap="square" lIns="0" tIns="0" rIns="0" bIns="0" rtlCol="0"/>
          <a:lstStyle/>
          <a:p>
            <a:endParaRPr/>
          </a:p>
        </p:txBody>
      </p:sp>
      <p:sp>
        <p:nvSpPr>
          <p:cNvPr id="61" name="object 61"/>
          <p:cNvSpPr/>
          <p:nvPr/>
        </p:nvSpPr>
        <p:spPr>
          <a:xfrm>
            <a:off x="870240" y="2514319"/>
            <a:ext cx="152977" cy="76200"/>
          </a:xfrm>
          <a:custGeom>
            <a:avLst/>
            <a:gdLst/>
            <a:ahLst/>
            <a:cxnLst/>
            <a:rect l="l" t="t" r="r" b="b"/>
            <a:pathLst>
              <a:path w="168275" h="86360">
                <a:moveTo>
                  <a:pt x="0" y="86360"/>
                </a:moveTo>
                <a:lnTo>
                  <a:pt x="167737" y="0"/>
                </a:lnTo>
              </a:path>
            </a:pathLst>
          </a:custGeom>
          <a:ln w="12700">
            <a:solidFill>
              <a:srgbClr val="000000"/>
            </a:solidFill>
          </a:ln>
        </p:spPr>
        <p:txBody>
          <a:bodyPr wrap="square" lIns="0" tIns="0" rIns="0" bIns="0" rtlCol="0"/>
          <a:lstStyle/>
          <a:p>
            <a:endParaRPr/>
          </a:p>
        </p:txBody>
      </p:sp>
      <p:sp>
        <p:nvSpPr>
          <p:cNvPr id="62" name="object 62"/>
          <p:cNvSpPr/>
          <p:nvPr/>
        </p:nvSpPr>
        <p:spPr>
          <a:xfrm>
            <a:off x="870240" y="2133319"/>
            <a:ext cx="457777" cy="228599"/>
          </a:xfrm>
          <a:custGeom>
            <a:avLst/>
            <a:gdLst/>
            <a:ahLst/>
            <a:cxnLst/>
            <a:rect l="l" t="t" r="r" b="b"/>
            <a:pathLst>
              <a:path w="503555" h="259080">
                <a:moveTo>
                  <a:pt x="0" y="0"/>
                </a:moveTo>
                <a:lnTo>
                  <a:pt x="503197" y="259080"/>
                </a:lnTo>
              </a:path>
            </a:pathLst>
          </a:custGeom>
          <a:ln w="12700">
            <a:solidFill>
              <a:srgbClr val="000000"/>
            </a:solidFill>
          </a:ln>
        </p:spPr>
        <p:txBody>
          <a:bodyPr wrap="square" lIns="0" tIns="0" rIns="0" bIns="0" rtlCol="0"/>
          <a:lstStyle/>
          <a:p>
            <a:endParaRPr/>
          </a:p>
        </p:txBody>
      </p:sp>
      <p:sp>
        <p:nvSpPr>
          <p:cNvPr id="63" name="object 63"/>
          <p:cNvSpPr/>
          <p:nvPr/>
        </p:nvSpPr>
        <p:spPr>
          <a:xfrm>
            <a:off x="1327691" y="23619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4" name="object 64"/>
          <p:cNvSpPr/>
          <p:nvPr/>
        </p:nvSpPr>
        <p:spPr>
          <a:xfrm>
            <a:off x="870240" y="2666719"/>
            <a:ext cx="457777" cy="228599"/>
          </a:xfrm>
          <a:custGeom>
            <a:avLst/>
            <a:gdLst/>
            <a:ahLst/>
            <a:cxnLst/>
            <a:rect l="l" t="t" r="r" b="b"/>
            <a:pathLst>
              <a:path w="503555" h="259079">
                <a:moveTo>
                  <a:pt x="0" y="259080"/>
                </a:moveTo>
                <a:lnTo>
                  <a:pt x="503197" y="0"/>
                </a:lnTo>
              </a:path>
            </a:pathLst>
          </a:custGeom>
          <a:ln w="12700">
            <a:solidFill>
              <a:srgbClr val="000000"/>
            </a:solidFill>
          </a:ln>
        </p:spPr>
        <p:txBody>
          <a:bodyPr wrap="square" lIns="0" tIns="0" rIns="0" bIns="0" rtlCol="0"/>
          <a:lstStyle/>
          <a:p>
            <a:endParaRPr/>
          </a:p>
        </p:txBody>
      </p:sp>
      <p:sp>
        <p:nvSpPr>
          <p:cNvPr id="65" name="object 65"/>
          <p:cNvSpPr txBox="1"/>
          <p:nvPr/>
        </p:nvSpPr>
        <p:spPr>
          <a:xfrm>
            <a:off x="1036052" y="2429088"/>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66" name="object 66"/>
          <p:cNvSpPr/>
          <p:nvPr/>
        </p:nvSpPr>
        <p:spPr>
          <a:xfrm>
            <a:off x="456046" y="1371318"/>
            <a:ext cx="1732" cy="1143000"/>
          </a:xfrm>
          <a:custGeom>
            <a:avLst/>
            <a:gdLst/>
            <a:ahLst/>
            <a:cxnLst/>
            <a:rect l="l" t="t" r="r" b="b"/>
            <a:pathLst>
              <a:path w="1904" h="1295400">
                <a:moveTo>
                  <a:pt x="1587" y="0"/>
                </a:moveTo>
                <a:lnTo>
                  <a:pt x="0" y="1295400"/>
                </a:lnTo>
              </a:path>
            </a:pathLst>
          </a:custGeom>
          <a:ln w="28575">
            <a:solidFill>
              <a:srgbClr val="000000"/>
            </a:solidFill>
          </a:ln>
        </p:spPr>
        <p:txBody>
          <a:bodyPr wrap="square" lIns="0" tIns="0" rIns="0" bIns="0" rtlCol="0"/>
          <a:lstStyle/>
          <a:p>
            <a:endParaRPr/>
          </a:p>
        </p:txBody>
      </p:sp>
      <p:sp>
        <p:nvSpPr>
          <p:cNvPr id="67" name="object 67"/>
          <p:cNvSpPr/>
          <p:nvPr/>
        </p:nvSpPr>
        <p:spPr>
          <a:xfrm>
            <a:off x="417122" y="2480657"/>
            <a:ext cx="77932" cy="50987"/>
          </a:xfrm>
          <a:custGeom>
            <a:avLst/>
            <a:gdLst/>
            <a:ahLst/>
            <a:cxnLst/>
            <a:rect l="l" t="t" r="r" b="b"/>
            <a:pathLst>
              <a:path w="85725" h="57785">
                <a:moveTo>
                  <a:pt x="0" y="0"/>
                </a:moveTo>
                <a:lnTo>
                  <a:pt x="42792" y="57200"/>
                </a:lnTo>
                <a:lnTo>
                  <a:pt x="85725" y="101"/>
                </a:lnTo>
                <a:lnTo>
                  <a:pt x="0" y="0"/>
                </a:lnTo>
                <a:close/>
              </a:path>
            </a:pathLst>
          </a:custGeom>
          <a:solidFill>
            <a:srgbClr val="000000"/>
          </a:solidFill>
        </p:spPr>
        <p:txBody>
          <a:bodyPr wrap="square" lIns="0" tIns="0" rIns="0" bIns="0" rtlCol="0"/>
          <a:lstStyle/>
          <a:p>
            <a:endParaRPr/>
          </a:p>
        </p:txBody>
      </p:sp>
      <p:sp>
        <p:nvSpPr>
          <p:cNvPr id="68" name="object 68"/>
          <p:cNvSpPr/>
          <p:nvPr/>
        </p:nvSpPr>
        <p:spPr>
          <a:xfrm>
            <a:off x="1219491" y="1524000"/>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69" name="object 69"/>
          <p:cNvSpPr/>
          <p:nvPr/>
        </p:nvSpPr>
        <p:spPr>
          <a:xfrm>
            <a:off x="1202170" y="1486180"/>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0" name="object 70"/>
          <p:cNvSpPr/>
          <p:nvPr/>
        </p:nvSpPr>
        <p:spPr>
          <a:xfrm>
            <a:off x="684068" y="2742637"/>
            <a:ext cx="0" cy="533960"/>
          </a:xfrm>
          <a:custGeom>
            <a:avLst/>
            <a:gdLst/>
            <a:ahLst/>
            <a:cxnLst/>
            <a:rect l="l" t="t" r="r" b="b"/>
            <a:pathLst>
              <a:path h="605154">
                <a:moveTo>
                  <a:pt x="0" y="604840"/>
                </a:moveTo>
                <a:lnTo>
                  <a:pt x="0" y="0"/>
                </a:lnTo>
              </a:path>
            </a:pathLst>
          </a:custGeom>
          <a:ln w="28575">
            <a:solidFill>
              <a:srgbClr val="000000"/>
            </a:solidFill>
          </a:ln>
        </p:spPr>
        <p:txBody>
          <a:bodyPr wrap="square" lIns="0" tIns="0" rIns="0" bIns="0" rtlCol="0"/>
          <a:lstStyle/>
          <a:p>
            <a:endParaRPr/>
          </a:p>
        </p:txBody>
      </p:sp>
      <p:sp>
        <p:nvSpPr>
          <p:cNvPr id="71" name="object 71"/>
          <p:cNvSpPr/>
          <p:nvPr/>
        </p:nvSpPr>
        <p:spPr>
          <a:xfrm>
            <a:off x="1219491" y="1295682"/>
            <a:ext cx="5485823" cy="0"/>
          </a:xfrm>
          <a:custGeom>
            <a:avLst/>
            <a:gdLst/>
            <a:ahLst/>
            <a:cxnLst/>
            <a:rect l="l" t="t" r="r" b="b"/>
            <a:pathLst>
              <a:path w="6034405">
                <a:moveTo>
                  <a:pt x="6034083" y="0"/>
                </a:moveTo>
                <a:lnTo>
                  <a:pt x="0" y="0"/>
                </a:lnTo>
              </a:path>
            </a:pathLst>
          </a:custGeom>
          <a:ln w="28575">
            <a:solidFill>
              <a:srgbClr val="000000"/>
            </a:solidFill>
          </a:ln>
        </p:spPr>
        <p:txBody>
          <a:bodyPr wrap="square" lIns="0" tIns="0" rIns="0" bIns="0" rtlCol="0"/>
          <a:lstStyle/>
          <a:p>
            <a:endParaRPr/>
          </a:p>
        </p:txBody>
      </p:sp>
      <p:sp>
        <p:nvSpPr>
          <p:cNvPr id="72" name="object 72"/>
          <p:cNvSpPr/>
          <p:nvPr/>
        </p:nvSpPr>
        <p:spPr>
          <a:xfrm>
            <a:off x="1202170" y="1257861"/>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3" name="object 73"/>
          <p:cNvSpPr/>
          <p:nvPr/>
        </p:nvSpPr>
        <p:spPr>
          <a:xfrm>
            <a:off x="684068" y="2742636"/>
            <a:ext cx="186458" cy="0"/>
          </a:xfrm>
          <a:custGeom>
            <a:avLst/>
            <a:gdLst/>
            <a:ahLst/>
            <a:cxnLst/>
            <a:rect l="l" t="t" r="r" b="b"/>
            <a:pathLst>
              <a:path w="205105">
                <a:moveTo>
                  <a:pt x="0" y="0"/>
                </a:moveTo>
                <a:lnTo>
                  <a:pt x="204787" y="0"/>
                </a:lnTo>
              </a:path>
            </a:pathLst>
          </a:custGeom>
          <a:ln w="28575">
            <a:solidFill>
              <a:srgbClr val="000000"/>
            </a:solidFill>
          </a:ln>
        </p:spPr>
        <p:txBody>
          <a:bodyPr wrap="square" lIns="0" tIns="0" rIns="0" bIns="0" rtlCol="0"/>
          <a:lstStyle/>
          <a:p>
            <a:endParaRPr/>
          </a:p>
        </p:txBody>
      </p:sp>
      <p:sp>
        <p:nvSpPr>
          <p:cNvPr id="74" name="object 74"/>
          <p:cNvSpPr/>
          <p:nvPr/>
        </p:nvSpPr>
        <p:spPr>
          <a:xfrm>
            <a:off x="835602"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5" name="object 75"/>
          <p:cNvSpPr/>
          <p:nvPr/>
        </p:nvSpPr>
        <p:spPr>
          <a:xfrm>
            <a:off x="456045" y="3048001"/>
            <a:ext cx="0" cy="533960"/>
          </a:xfrm>
          <a:custGeom>
            <a:avLst/>
            <a:gdLst/>
            <a:ahLst/>
            <a:cxnLst/>
            <a:rect l="l" t="t" r="r" b="b"/>
            <a:pathLst>
              <a:path h="605154">
                <a:moveTo>
                  <a:pt x="0" y="0"/>
                </a:moveTo>
                <a:lnTo>
                  <a:pt x="0" y="604840"/>
                </a:lnTo>
              </a:path>
            </a:pathLst>
          </a:custGeom>
          <a:ln w="28575">
            <a:solidFill>
              <a:srgbClr val="000000"/>
            </a:solidFill>
          </a:ln>
        </p:spPr>
        <p:txBody>
          <a:bodyPr wrap="square" lIns="0" tIns="0" rIns="0" bIns="0" rtlCol="0"/>
          <a:lstStyle/>
          <a:p>
            <a:endParaRPr/>
          </a:p>
        </p:txBody>
      </p:sp>
      <p:sp>
        <p:nvSpPr>
          <p:cNvPr id="76" name="object 76"/>
          <p:cNvSpPr/>
          <p:nvPr/>
        </p:nvSpPr>
        <p:spPr>
          <a:xfrm>
            <a:off x="417079" y="3548062"/>
            <a:ext cx="77932" cy="50426"/>
          </a:xfrm>
          <a:custGeom>
            <a:avLst/>
            <a:gdLst/>
            <a:ahLst/>
            <a:cxnLst/>
            <a:rect l="l" t="t" r="r" b="b"/>
            <a:pathLst>
              <a:path w="85725" h="57150">
                <a:moveTo>
                  <a:pt x="85725" y="0"/>
                </a:moveTo>
                <a:lnTo>
                  <a:pt x="0" y="0"/>
                </a:lnTo>
                <a:lnTo>
                  <a:pt x="42862" y="57150"/>
                </a:lnTo>
                <a:lnTo>
                  <a:pt x="85725" y="0"/>
                </a:lnTo>
                <a:close/>
              </a:path>
            </a:pathLst>
          </a:custGeom>
          <a:solidFill>
            <a:srgbClr val="000000"/>
          </a:solidFill>
        </p:spPr>
        <p:txBody>
          <a:bodyPr wrap="square" lIns="0" tIns="0" rIns="0" bIns="0" rtlCol="0"/>
          <a:lstStyle/>
          <a:p>
            <a:endParaRPr/>
          </a:p>
        </p:txBody>
      </p:sp>
      <p:sp>
        <p:nvSpPr>
          <p:cNvPr id="77" name="object 77"/>
          <p:cNvSpPr/>
          <p:nvPr/>
        </p:nvSpPr>
        <p:spPr>
          <a:xfrm>
            <a:off x="6018076" y="3962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78" name="object 78"/>
          <p:cNvSpPr/>
          <p:nvPr/>
        </p:nvSpPr>
        <p:spPr>
          <a:xfrm>
            <a:off x="6212897"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9" name="object 79"/>
          <p:cNvSpPr/>
          <p:nvPr/>
        </p:nvSpPr>
        <p:spPr>
          <a:xfrm>
            <a:off x="1827065" y="3810002"/>
            <a:ext cx="186458" cy="0"/>
          </a:xfrm>
          <a:custGeom>
            <a:avLst/>
            <a:gdLst/>
            <a:ahLst/>
            <a:cxnLst/>
            <a:rect l="l" t="t" r="r" b="b"/>
            <a:pathLst>
              <a:path w="205105">
                <a:moveTo>
                  <a:pt x="204790" y="0"/>
                </a:moveTo>
                <a:lnTo>
                  <a:pt x="0" y="0"/>
                </a:lnTo>
              </a:path>
            </a:pathLst>
          </a:custGeom>
          <a:ln w="28575">
            <a:solidFill>
              <a:srgbClr val="000000"/>
            </a:solidFill>
          </a:ln>
        </p:spPr>
        <p:txBody>
          <a:bodyPr wrap="square" lIns="0" tIns="0" rIns="0" bIns="0" rtlCol="0"/>
          <a:lstStyle/>
          <a:p>
            <a:endParaRPr/>
          </a:p>
        </p:txBody>
      </p:sp>
      <p:sp>
        <p:nvSpPr>
          <p:cNvPr id="80" name="object 80"/>
          <p:cNvSpPr/>
          <p:nvPr/>
        </p:nvSpPr>
        <p:spPr>
          <a:xfrm>
            <a:off x="1409989" y="2476500"/>
            <a:ext cx="76777" cy="75640"/>
          </a:xfrm>
          <a:custGeom>
            <a:avLst/>
            <a:gdLst/>
            <a:ahLst/>
            <a:cxnLst/>
            <a:rect l="l" t="t" r="r" b="b"/>
            <a:pathLst>
              <a:path w="84455"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81" name="object 81"/>
          <p:cNvSpPr/>
          <p:nvPr/>
        </p:nvSpPr>
        <p:spPr>
          <a:xfrm>
            <a:off x="1409992" y="2476501"/>
            <a:ext cx="76777" cy="75640"/>
          </a:xfrm>
          <a:custGeom>
            <a:avLst/>
            <a:gdLst/>
            <a:ahLst/>
            <a:cxnLst/>
            <a:rect l="l" t="t" r="r" b="b"/>
            <a:pathLst>
              <a:path w="84455" h="85725">
                <a:moveTo>
                  <a:pt x="0" y="24640"/>
                </a:moveTo>
                <a:lnTo>
                  <a:pt x="24640" y="0"/>
                </a:lnTo>
                <a:lnTo>
                  <a:pt x="59490" y="0"/>
                </a:lnTo>
                <a:lnTo>
                  <a:pt x="84140" y="24640"/>
                </a:lnTo>
                <a:lnTo>
                  <a:pt x="84140" y="61080"/>
                </a:lnTo>
                <a:lnTo>
                  <a:pt x="5949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82" name="object 82"/>
          <p:cNvSpPr txBox="1"/>
          <p:nvPr/>
        </p:nvSpPr>
        <p:spPr>
          <a:xfrm>
            <a:off x="752799" y="1874306"/>
            <a:ext cx="684066" cy="153888"/>
          </a:xfrm>
          <a:prstGeom prst="rect">
            <a:avLst/>
          </a:prstGeom>
        </p:spPr>
        <p:txBody>
          <a:bodyPr vert="horz" wrap="square" lIns="0" tIns="0" rIns="0" bIns="0" rtlCol="0">
            <a:spAutoFit/>
          </a:bodyPr>
          <a:lstStyle/>
          <a:p>
            <a:pPr marL="11397"/>
            <a:r>
              <a:rPr sz="1000" dirty="0" smtClean="0">
                <a:solidFill>
                  <a:srgbClr val="FF40FF"/>
                </a:solidFill>
                <a:latin typeface="Arial"/>
                <a:cs typeface="Arial"/>
              </a:rPr>
              <a:t>PCSrc</a:t>
            </a:r>
            <a:r>
              <a:rPr lang="en-US" sz="1000" dirty="0" smtClean="0">
                <a:solidFill>
                  <a:srgbClr val="FF40FF"/>
                </a:solidFill>
                <a:latin typeface="Arial"/>
                <a:cs typeface="Arial"/>
              </a:rPr>
              <a:t>=0</a:t>
            </a:r>
            <a:endParaRPr sz="1000" dirty="0">
              <a:latin typeface="Arial"/>
              <a:cs typeface="Arial"/>
            </a:endParaRPr>
          </a:p>
        </p:txBody>
      </p:sp>
      <p:sp>
        <p:nvSpPr>
          <p:cNvPr id="83" name="object 83"/>
          <p:cNvSpPr/>
          <p:nvPr/>
        </p:nvSpPr>
        <p:spPr>
          <a:xfrm>
            <a:off x="4266048" y="3429002"/>
            <a:ext cx="990023" cy="0"/>
          </a:xfrm>
          <a:custGeom>
            <a:avLst/>
            <a:gdLst/>
            <a:ahLst/>
            <a:cxnLst/>
            <a:rect l="l" t="t" r="r" b="b"/>
            <a:pathLst>
              <a:path w="1089025">
                <a:moveTo>
                  <a:pt x="0" y="0"/>
                </a:moveTo>
                <a:lnTo>
                  <a:pt x="1089020" y="0"/>
                </a:lnTo>
              </a:path>
            </a:pathLst>
          </a:custGeom>
          <a:ln w="28575">
            <a:solidFill>
              <a:srgbClr val="000000"/>
            </a:solidFill>
          </a:ln>
        </p:spPr>
        <p:txBody>
          <a:bodyPr wrap="square" lIns="0" tIns="0" rIns="0" bIns="0" rtlCol="0"/>
          <a:lstStyle/>
          <a:p>
            <a:endParaRPr/>
          </a:p>
        </p:txBody>
      </p:sp>
      <p:sp>
        <p:nvSpPr>
          <p:cNvPr id="84" name="object 84"/>
          <p:cNvSpPr/>
          <p:nvPr/>
        </p:nvSpPr>
        <p:spPr>
          <a:xfrm>
            <a:off x="5221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5" name="object 85"/>
          <p:cNvSpPr/>
          <p:nvPr/>
        </p:nvSpPr>
        <p:spPr>
          <a:xfrm>
            <a:off x="4908265" y="4419320"/>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86" name="object 86"/>
          <p:cNvSpPr txBox="1"/>
          <p:nvPr/>
        </p:nvSpPr>
        <p:spPr>
          <a:xfrm>
            <a:off x="4646659" y="4616946"/>
            <a:ext cx="685510" cy="153888"/>
          </a:xfrm>
          <a:prstGeom prst="rect">
            <a:avLst/>
          </a:prstGeom>
        </p:spPr>
        <p:txBody>
          <a:bodyPr vert="horz" wrap="square" lIns="0" tIns="0" rIns="0" bIns="0" rtlCol="0">
            <a:spAutoFit/>
          </a:bodyPr>
          <a:lstStyle/>
          <a:p>
            <a:pPr marL="11397"/>
            <a:r>
              <a:rPr sz="1000" dirty="0">
                <a:solidFill>
                  <a:srgbClr val="4452FF"/>
                </a:solidFill>
                <a:latin typeface="Arial"/>
                <a:cs typeface="Arial"/>
              </a:rPr>
              <a:t>ALUSrc</a:t>
            </a:r>
            <a:r>
              <a:rPr sz="1000" spc="-94" dirty="0">
                <a:solidFill>
                  <a:srgbClr val="4452FF"/>
                </a:solidFill>
                <a:latin typeface="Arial"/>
                <a:cs typeface="Arial"/>
              </a:rPr>
              <a:t> </a:t>
            </a:r>
            <a:r>
              <a:rPr sz="1000" dirty="0" smtClean="0">
                <a:solidFill>
                  <a:srgbClr val="4452FF"/>
                </a:solidFill>
                <a:latin typeface="Arial"/>
                <a:cs typeface="Arial"/>
              </a:rPr>
              <a:t>(</a:t>
            </a:r>
            <a:r>
              <a:rPr lang="en-US" sz="1000" dirty="0" smtClean="0">
                <a:solidFill>
                  <a:srgbClr val="4452FF"/>
                </a:solidFill>
                <a:latin typeface="Arial"/>
                <a:cs typeface="Arial"/>
              </a:rPr>
              <a:t>1</a:t>
            </a:r>
            <a:endParaRPr sz="1000" dirty="0">
              <a:latin typeface="Arial"/>
              <a:cs typeface="Arial"/>
            </a:endParaRPr>
          </a:p>
        </p:txBody>
      </p:sp>
      <p:sp>
        <p:nvSpPr>
          <p:cNvPr id="87" name="object 87"/>
          <p:cNvSpPr/>
          <p:nvPr/>
        </p:nvSpPr>
        <p:spPr>
          <a:xfrm>
            <a:off x="5256066" y="3200685"/>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8" name="object 88"/>
          <p:cNvSpPr/>
          <p:nvPr/>
        </p:nvSpPr>
        <p:spPr>
          <a:xfrm>
            <a:off x="5256066" y="3962332"/>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9" name="object 89"/>
          <p:cNvSpPr/>
          <p:nvPr/>
        </p:nvSpPr>
        <p:spPr>
          <a:xfrm>
            <a:off x="5256066" y="3657672"/>
            <a:ext cx="228600" cy="152400"/>
          </a:xfrm>
          <a:custGeom>
            <a:avLst/>
            <a:gdLst/>
            <a:ahLst/>
            <a:cxnLst/>
            <a:rect l="l" t="t" r="r" b="b"/>
            <a:pathLst>
              <a:path w="251460" h="172720">
                <a:moveTo>
                  <a:pt x="0" y="0"/>
                </a:moveTo>
                <a:lnTo>
                  <a:pt x="251460" y="172640"/>
                </a:lnTo>
              </a:path>
            </a:pathLst>
          </a:custGeom>
          <a:ln w="12700">
            <a:solidFill>
              <a:srgbClr val="000000"/>
            </a:solidFill>
          </a:ln>
        </p:spPr>
        <p:txBody>
          <a:bodyPr wrap="square" lIns="0" tIns="0" rIns="0" bIns="0" rtlCol="0"/>
          <a:lstStyle/>
          <a:p>
            <a:endParaRPr/>
          </a:p>
        </p:txBody>
      </p:sp>
      <p:sp>
        <p:nvSpPr>
          <p:cNvPr id="90" name="object 90"/>
          <p:cNvSpPr/>
          <p:nvPr/>
        </p:nvSpPr>
        <p:spPr>
          <a:xfrm>
            <a:off x="5256066" y="3810002"/>
            <a:ext cx="228600" cy="152400"/>
          </a:xfrm>
          <a:custGeom>
            <a:avLst/>
            <a:gdLst/>
            <a:ahLst/>
            <a:cxnLst/>
            <a:rect l="l" t="t" r="r" b="b"/>
            <a:pathLst>
              <a:path w="251460" h="172720">
                <a:moveTo>
                  <a:pt x="0" y="172640"/>
                </a:moveTo>
                <a:lnTo>
                  <a:pt x="251460" y="0"/>
                </a:lnTo>
              </a:path>
            </a:pathLst>
          </a:custGeom>
          <a:ln w="12700">
            <a:solidFill>
              <a:srgbClr val="000000"/>
            </a:solidFill>
          </a:ln>
        </p:spPr>
        <p:txBody>
          <a:bodyPr wrap="square" lIns="0" tIns="0" rIns="0" bIns="0" rtlCol="0"/>
          <a:lstStyle/>
          <a:p>
            <a:endParaRPr/>
          </a:p>
        </p:txBody>
      </p:sp>
      <p:sp>
        <p:nvSpPr>
          <p:cNvPr id="91" name="object 91"/>
          <p:cNvSpPr/>
          <p:nvPr/>
        </p:nvSpPr>
        <p:spPr>
          <a:xfrm>
            <a:off x="5256066" y="3200684"/>
            <a:ext cx="762000" cy="381000"/>
          </a:xfrm>
          <a:custGeom>
            <a:avLst/>
            <a:gdLst/>
            <a:ahLst/>
            <a:cxnLst/>
            <a:rect l="l" t="t" r="r" b="b"/>
            <a:pathLst>
              <a:path w="838200" h="431800">
                <a:moveTo>
                  <a:pt x="0" y="0"/>
                </a:moveTo>
                <a:lnTo>
                  <a:pt x="838210" y="431600"/>
                </a:lnTo>
              </a:path>
            </a:pathLst>
          </a:custGeom>
          <a:ln w="12700">
            <a:solidFill>
              <a:srgbClr val="000000"/>
            </a:solidFill>
          </a:ln>
        </p:spPr>
        <p:txBody>
          <a:bodyPr wrap="square" lIns="0" tIns="0" rIns="0" bIns="0" rtlCol="0"/>
          <a:lstStyle/>
          <a:p>
            <a:endParaRPr/>
          </a:p>
        </p:txBody>
      </p:sp>
      <p:sp>
        <p:nvSpPr>
          <p:cNvPr id="92" name="object 92"/>
          <p:cNvSpPr/>
          <p:nvPr/>
        </p:nvSpPr>
        <p:spPr>
          <a:xfrm>
            <a:off x="6018075" y="3581508"/>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3" name="object 93"/>
          <p:cNvSpPr/>
          <p:nvPr/>
        </p:nvSpPr>
        <p:spPr>
          <a:xfrm>
            <a:off x="5256066" y="4038496"/>
            <a:ext cx="762000" cy="381000"/>
          </a:xfrm>
          <a:custGeom>
            <a:avLst/>
            <a:gdLst/>
            <a:ahLst/>
            <a:cxnLst/>
            <a:rect l="l" t="t" r="r" b="b"/>
            <a:pathLst>
              <a:path w="838200" h="431800">
                <a:moveTo>
                  <a:pt x="0" y="431600"/>
                </a:moveTo>
                <a:lnTo>
                  <a:pt x="838210" y="0"/>
                </a:lnTo>
              </a:path>
            </a:pathLst>
          </a:custGeom>
          <a:ln w="12700">
            <a:solidFill>
              <a:srgbClr val="000000"/>
            </a:solidFill>
          </a:ln>
        </p:spPr>
        <p:txBody>
          <a:bodyPr wrap="square" lIns="0" tIns="0" rIns="0" bIns="0" rtlCol="0"/>
          <a:lstStyle/>
          <a:p>
            <a:endParaRPr/>
          </a:p>
        </p:txBody>
      </p:sp>
      <p:sp>
        <p:nvSpPr>
          <p:cNvPr id="94" name="object 94"/>
          <p:cNvSpPr txBox="1"/>
          <p:nvPr/>
        </p:nvSpPr>
        <p:spPr>
          <a:xfrm>
            <a:off x="5640208" y="3854946"/>
            <a:ext cx="383309" cy="158003"/>
          </a:xfrm>
          <a:prstGeom prst="rect">
            <a:avLst/>
          </a:prstGeom>
        </p:spPr>
        <p:txBody>
          <a:bodyPr vert="horz" wrap="square" lIns="0" tIns="0" rIns="0" bIns="0" rtlCol="0">
            <a:spAutoFit/>
          </a:bodyPr>
          <a:lstStyle/>
          <a:p>
            <a:pPr marL="11397"/>
            <a:r>
              <a:rPr sz="1000" spc="-4" dirty="0">
                <a:latin typeface="Arial"/>
                <a:cs typeface="Arial"/>
              </a:rPr>
              <a:t>Result</a:t>
            </a:r>
            <a:endParaRPr sz="1000">
              <a:latin typeface="Arial"/>
              <a:cs typeface="Arial"/>
            </a:endParaRPr>
          </a:p>
        </p:txBody>
      </p:sp>
      <p:sp>
        <p:nvSpPr>
          <p:cNvPr id="95" name="object 95"/>
          <p:cNvSpPr txBox="1"/>
          <p:nvPr/>
        </p:nvSpPr>
        <p:spPr>
          <a:xfrm>
            <a:off x="5375144" y="3626627"/>
            <a:ext cx="685512" cy="153888"/>
          </a:xfrm>
          <a:prstGeom prst="rect">
            <a:avLst/>
          </a:prstGeom>
        </p:spPr>
        <p:txBody>
          <a:bodyPr vert="horz" wrap="square" lIns="0" tIns="0" rIns="0" bIns="0" rtlCol="0">
            <a:spAutoFit/>
          </a:bodyPr>
          <a:lstStyle/>
          <a:p>
            <a:pPr marL="11397"/>
            <a:r>
              <a:rPr sz="1500" b="1" spc="-6" baseline="35353" dirty="0">
                <a:latin typeface="Arial"/>
                <a:cs typeface="Arial"/>
              </a:rPr>
              <a:t>ALU</a:t>
            </a:r>
            <a:r>
              <a:rPr sz="1500" b="1" spc="-54" baseline="35353" dirty="0">
                <a:latin typeface="Arial"/>
                <a:cs typeface="Arial"/>
              </a:rPr>
              <a:t> </a:t>
            </a:r>
            <a:r>
              <a:rPr sz="1000" dirty="0" smtClean="0">
                <a:latin typeface="Arial"/>
                <a:cs typeface="Arial"/>
              </a:rPr>
              <a:t>Zero</a:t>
            </a:r>
            <a:r>
              <a:rPr lang="en-US" sz="1000" dirty="0" smtClean="0">
                <a:latin typeface="Arial"/>
                <a:cs typeface="Arial"/>
              </a:rPr>
              <a:t>?</a:t>
            </a:r>
            <a:endParaRPr sz="1000" dirty="0">
              <a:latin typeface="Arial"/>
              <a:cs typeface="Arial"/>
            </a:endParaRPr>
          </a:p>
        </p:txBody>
      </p:sp>
      <p:sp>
        <p:nvSpPr>
          <p:cNvPr id="96" name="object 96"/>
          <p:cNvSpPr/>
          <p:nvPr/>
        </p:nvSpPr>
        <p:spPr>
          <a:xfrm>
            <a:off x="5713557" y="4191002"/>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97" name="object 97"/>
          <p:cNvSpPr txBox="1"/>
          <p:nvPr/>
        </p:nvSpPr>
        <p:spPr>
          <a:xfrm>
            <a:off x="5338583" y="4388627"/>
            <a:ext cx="771236" cy="390107"/>
          </a:xfrm>
          <a:prstGeom prst="rect">
            <a:avLst/>
          </a:prstGeom>
        </p:spPr>
        <p:txBody>
          <a:bodyPr vert="horz" wrap="square" lIns="0" tIns="0" rIns="0" bIns="0" rtlCol="0">
            <a:spAutoFit/>
          </a:bodyPr>
          <a:lstStyle/>
          <a:p>
            <a:pPr marL="11397">
              <a:tabLst>
                <a:tab pos="707752" algn="l"/>
              </a:tabLst>
            </a:pPr>
            <a:r>
              <a:rPr sz="1000" dirty="0">
                <a:solidFill>
                  <a:srgbClr val="4452FF"/>
                </a:solidFill>
                <a:latin typeface="Arial"/>
                <a:cs typeface="Arial"/>
              </a:rPr>
              <a:t>ALUOp</a:t>
            </a:r>
            <a:r>
              <a:rPr sz="1000" spc="-4" dirty="0">
                <a:solidFill>
                  <a:srgbClr val="4452FF"/>
                </a:solidFill>
                <a:latin typeface="Arial"/>
                <a:cs typeface="Arial"/>
              </a:rPr>
              <a:t> </a:t>
            </a:r>
            <a:r>
              <a:rPr sz="1000" dirty="0" smtClean="0">
                <a:solidFill>
                  <a:srgbClr val="4452FF"/>
                </a:solidFill>
                <a:latin typeface="Arial"/>
                <a:cs typeface="Arial"/>
              </a:rPr>
              <a:t>(</a:t>
            </a:r>
            <a:r>
              <a:rPr lang="en-US" sz="1000" dirty="0">
                <a:solidFill>
                  <a:srgbClr val="4452FF"/>
                </a:solidFill>
                <a:latin typeface="Arial"/>
                <a:cs typeface="Arial"/>
              </a:rPr>
              <a:t>+</a:t>
            </a:r>
            <a:r>
              <a:rPr sz="1000" dirty="0">
                <a:solidFill>
                  <a:srgbClr val="4452FF"/>
                </a:solidFill>
                <a:latin typeface="Arial"/>
                <a:cs typeface="Arial"/>
              </a:rPr>
              <a:t>	)</a:t>
            </a:r>
            <a:endParaRPr sz="1000" dirty="0">
              <a:latin typeface="Arial"/>
              <a:cs typeface="Arial"/>
            </a:endParaRPr>
          </a:p>
          <a:p>
            <a:pPr marL="51856">
              <a:spcBef>
                <a:spcPts val="642"/>
              </a:spcBef>
            </a:pPr>
            <a:r>
              <a:rPr sz="1000" dirty="0">
                <a:solidFill>
                  <a:srgbClr val="4452FF"/>
                </a:solidFill>
                <a:latin typeface="Arial"/>
                <a:cs typeface="Arial"/>
              </a:rPr>
              <a:t>)</a:t>
            </a:r>
            <a:endParaRPr sz="1000" dirty="0">
              <a:latin typeface="Arial"/>
              <a:cs typeface="Arial"/>
            </a:endParaRPr>
          </a:p>
        </p:txBody>
      </p:sp>
      <p:sp>
        <p:nvSpPr>
          <p:cNvPr id="98" name="object 98"/>
          <p:cNvSpPr/>
          <p:nvPr/>
        </p:nvSpPr>
        <p:spPr>
          <a:xfrm>
            <a:off x="1980046" y="5562321"/>
            <a:ext cx="0" cy="228599"/>
          </a:xfrm>
          <a:custGeom>
            <a:avLst/>
            <a:gdLst/>
            <a:ahLst/>
            <a:cxnLst/>
            <a:rect l="l" t="t" r="r" b="b"/>
            <a:pathLst>
              <a:path h="259079">
                <a:moveTo>
                  <a:pt x="0" y="0"/>
                </a:moveTo>
                <a:lnTo>
                  <a:pt x="0" y="258770"/>
                </a:lnTo>
              </a:path>
            </a:pathLst>
          </a:custGeom>
          <a:ln w="12700">
            <a:solidFill>
              <a:srgbClr val="000000"/>
            </a:solidFill>
          </a:ln>
        </p:spPr>
        <p:txBody>
          <a:bodyPr wrap="square" lIns="0" tIns="0" rIns="0" bIns="0" rtlCol="0"/>
          <a:lstStyle/>
          <a:p>
            <a:endParaRPr/>
          </a:p>
        </p:txBody>
      </p:sp>
      <p:sp>
        <p:nvSpPr>
          <p:cNvPr id="99" name="object 99"/>
          <p:cNvSpPr/>
          <p:nvPr/>
        </p:nvSpPr>
        <p:spPr>
          <a:xfrm>
            <a:off x="1980047" y="5181320"/>
            <a:ext cx="1327727" cy="0"/>
          </a:xfrm>
          <a:custGeom>
            <a:avLst/>
            <a:gdLst/>
            <a:ahLst/>
            <a:cxnLst/>
            <a:rect l="l" t="t" r="r" b="b"/>
            <a:pathLst>
              <a:path w="1460500">
                <a:moveTo>
                  <a:pt x="0" y="0"/>
                </a:moveTo>
                <a:lnTo>
                  <a:pt x="1460500" y="0"/>
                </a:lnTo>
              </a:path>
            </a:pathLst>
          </a:custGeom>
          <a:ln w="12700">
            <a:solidFill>
              <a:srgbClr val="000000"/>
            </a:solidFill>
          </a:ln>
        </p:spPr>
        <p:txBody>
          <a:bodyPr wrap="square" lIns="0" tIns="0" rIns="0" bIns="0" rtlCol="0"/>
          <a:lstStyle/>
          <a:p>
            <a:endParaRPr/>
          </a:p>
        </p:txBody>
      </p:sp>
      <p:sp>
        <p:nvSpPr>
          <p:cNvPr id="100" name="object 100"/>
          <p:cNvSpPr/>
          <p:nvPr/>
        </p:nvSpPr>
        <p:spPr>
          <a:xfrm>
            <a:off x="3261591" y="5147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1" name="object 101"/>
          <p:cNvSpPr txBox="1"/>
          <p:nvPr/>
        </p:nvSpPr>
        <p:spPr>
          <a:xfrm>
            <a:off x="2398822" y="4997946"/>
            <a:ext cx="107950" cy="158003"/>
          </a:xfrm>
          <a:prstGeom prst="rect">
            <a:avLst/>
          </a:prstGeom>
        </p:spPr>
        <p:txBody>
          <a:bodyPr vert="horz" wrap="square" lIns="0" tIns="0" rIns="0" bIns="0" rtlCol="0">
            <a:spAutoFit/>
          </a:bodyPr>
          <a:lstStyle/>
          <a:p>
            <a:pPr marL="11397"/>
            <a:r>
              <a:rPr sz="1000" dirty="0">
                <a:latin typeface="Arial"/>
                <a:cs typeface="Arial"/>
              </a:rPr>
              <a:t>X</a:t>
            </a:r>
          </a:p>
        </p:txBody>
      </p:sp>
      <p:sp>
        <p:nvSpPr>
          <p:cNvPr id="102" name="object 102"/>
          <p:cNvSpPr/>
          <p:nvPr/>
        </p:nvSpPr>
        <p:spPr>
          <a:xfrm>
            <a:off x="1980047" y="3429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3" name="object 103"/>
          <p:cNvSpPr/>
          <p:nvPr/>
        </p:nvSpPr>
        <p:spPr>
          <a:xfrm>
            <a:off x="2466397" y="3395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4" name="object 104"/>
          <p:cNvSpPr/>
          <p:nvPr/>
        </p:nvSpPr>
        <p:spPr>
          <a:xfrm>
            <a:off x="1980047" y="3810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5" name="object 105"/>
          <p:cNvSpPr/>
          <p:nvPr/>
        </p:nvSpPr>
        <p:spPr>
          <a:xfrm>
            <a:off x="2466397" y="3776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1948295" y="3777783"/>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07" name="object 107"/>
          <p:cNvSpPr/>
          <p:nvPr/>
        </p:nvSpPr>
        <p:spPr>
          <a:xfrm>
            <a:off x="1948292" y="3777787"/>
            <a:ext cx="63500" cy="64434"/>
          </a:xfrm>
          <a:custGeom>
            <a:avLst/>
            <a:gdLst/>
            <a:ahLst/>
            <a:cxnLst/>
            <a:rect l="l" t="t" r="r" b="b"/>
            <a:pathLst>
              <a:path w="69850" h="73025">
                <a:moveTo>
                  <a:pt x="0" y="20450"/>
                </a:moveTo>
                <a:lnTo>
                  <a:pt x="20460" y="0"/>
                </a:lnTo>
                <a:lnTo>
                  <a:pt x="49400" y="0"/>
                </a:lnTo>
                <a:lnTo>
                  <a:pt x="69850" y="20450"/>
                </a:lnTo>
                <a:lnTo>
                  <a:pt x="69850" y="52570"/>
                </a:lnTo>
                <a:lnTo>
                  <a:pt x="49400" y="73020"/>
                </a:lnTo>
                <a:lnTo>
                  <a:pt x="20460" y="73020"/>
                </a:lnTo>
                <a:lnTo>
                  <a:pt x="0" y="52570"/>
                </a:lnTo>
                <a:lnTo>
                  <a:pt x="0" y="20450"/>
                </a:lnTo>
                <a:close/>
              </a:path>
            </a:pathLst>
          </a:custGeom>
          <a:ln w="12700">
            <a:solidFill>
              <a:srgbClr val="000000"/>
            </a:solidFill>
          </a:ln>
        </p:spPr>
        <p:txBody>
          <a:bodyPr wrap="square" lIns="0" tIns="0" rIns="0" bIns="0" rtlCol="0"/>
          <a:lstStyle/>
          <a:p>
            <a:endParaRPr/>
          </a:p>
        </p:txBody>
      </p:sp>
      <p:sp>
        <p:nvSpPr>
          <p:cNvPr id="108" name="object 108"/>
          <p:cNvSpPr/>
          <p:nvPr/>
        </p:nvSpPr>
        <p:spPr>
          <a:xfrm>
            <a:off x="5209885" y="5258368"/>
            <a:ext cx="0" cy="151279"/>
          </a:xfrm>
          <a:custGeom>
            <a:avLst/>
            <a:gdLst/>
            <a:ahLst/>
            <a:cxnLst/>
            <a:rect l="l" t="t" r="r" b="b"/>
            <a:pathLst>
              <a:path h="171450">
                <a:moveTo>
                  <a:pt x="0" y="0"/>
                </a:moveTo>
                <a:lnTo>
                  <a:pt x="0" y="171450"/>
                </a:lnTo>
              </a:path>
            </a:pathLst>
          </a:custGeom>
          <a:ln w="12700">
            <a:solidFill>
              <a:srgbClr val="4452FF"/>
            </a:solidFill>
          </a:ln>
        </p:spPr>
        <p:txBody>
          <a:bodyPr wrap="square" lIns="0" tIns="0" rIns="0" bIns="0" rtlCol="0"/>
          <a:lstStyle/>
          <a:p>
            <a:endParaRPr/>
          </a:p>
        </p:txBody>
      </p:sp>
      <p:sp>
        <p:nvSpPr>
          <p:cNvPr id="109" name="object 109"/>
          <p:cNvSpPr txBox="1"/>
          <p:nvPr/>
        </p:nvSpPr>
        <p:spPr>
          <a:xfrm>
            <a:off x="4957583" y="5073586"/>
            <a:ext cx="778741" cy="158003"/>
          </a:xfrm>
          <a:prstGeom prst="rect">
            <a:avLst/>
          </a:prstGeom>
        </p:spPr>
        <p:txBody>
          <a:bodyPr vert="horz" wrap="square" lIns="0" tIns="0" rIns="0" bIns="0" rtlCol="0">
            <a:spAutoFit/>
          </a:bodyPr>
          <a:lstStyle/>
          <a:p>
            <a:pPr marL="11397">
              <a:tabLst>
                <a:tab pos="714591" algn="l"/>
              </a:tabLst>
            </a:pPr>
            <a:r>
              <a:rPr sz="1000" spc="-4" dirty="0">
                <a:solidFill>
                  <a:srgbClr val="4452FF"/>
                </a:solidFill>
                <a:latin typeface="Arial"/>
                <a:cs typeface="Arial"/>
              </a:rPr>
              <a:t>RegDs</a:t>
            </a:r>
            <a:r>
              <a:rPr sz="1000" dirty="0">
                <a:solidFill>
                  <a:srgbClr val="4452FF"/>
                </a:solidFill>
                <a:latin typeface="Arial"/>
                <a:cs typeface="Arial"/>
              </a:rPr>
              <a:t>t </a:t>
            </a:r>
            <a:r>
              <a:rPr sz="1000" dirty="0" smtClean="0">
                <a:solidFill>
                  <a:srgbClr val="4452FF"/>
                </a:solidFill>
                <a:latin typeface="Arial"/>
                <a:cs typeface="Arial"/>
              </a:rPr>
              <a:t>(</a:t>
            </a:r>
            <a:r>
              <a:rPr lang="en-US" sz="1000" dirty="0" smtClean="0">
                <a:solidFill>
                  <a:srgbClr val="4452FF"/>
                </a:solidFill>
                <a:latin typeface="Arial"/>
                <a:cs typeface="Arial"/>
              </a:rPr>
              <a:t>1</a:t>
            </a:r>
            <a:r>
              <a:rPr sz="1000" dirty="0" smtClean="0">
                <a:solidFill>
                  <a:srgbClr val="4452FF"/>
                </a:solidFill>
                <a:latin typeface="Arial"/>
                <a:cs typeface="Arial"/>
              </a:rPr>
              <a:t>	)</a:t>
            </a:r>
            <a:endParaRPr sz="1000" dirty="0">
              <a:latin typeface="Arial"/>
              <a:cs typeface="Arial"/>
            </a:endParaRPr>
          </a:p>
        </p:txBody>
      </p:sp>
      <p:sp>
        <p:nvSpPr>
          <p:cNvPr id="110" name="object 110"/>
          <p:cNvSpPr txBox="1"/>
          <p:nvPr/>
        </p:nvSpPr>
        <p:spPr>
          <a:xfrm>
            <a:off x="3429254" y="3327990"/>
            <a:ext cx="376382" cy="691407"/>
          </a:xfrm>
          <a:prstGeom prst="rect">
            <a:avLst/>
          </a:prstGeom>
        </p:spPr>
        <p:txBody>
          <a:bodyPr vert="horz" wrap="square" lIns="0" tIns="0" rIns="0" bIns="0" rtlCol="0">
            <a:spAutoFit/>
          </a:bodyPr>
          <a:lstStyle/>
          <a:p>
            <a:pPr marL="11397" marR="4559" indent="45588">
              <a:lnSpc>
                <a:spcPts val="1167"/>
              </a:lnSpc>
            </a:pPr>
            <a:r>
              <a:rPr sz="1000" spc="-4" dirty="0">
                <a:latin typeface="Arial"/>
                <a:cs typeface="Arial"/>
              </a:rPr>
              <a:t>Read  data</a:t>
            </a:r>
            <a:r>
              <a:rPr sz="1000" spc="-85" dirty="0">
                <a:latin typeface="Arial"/>
                <a:cs typeface="Arial"/>
              </a:rPr>
              <a:t> </a:t>
            </a:r>
            <a:r>
              <a:rPr sz="1000" dirty="0">
                <a:latin typeface="Arial"/>
                <a:cs typeface="Arial"/>
              </a:rPr>
              <a:t>1</a:t>
            </a:r>
            <a:endParaRPr sz="1000">
              <a:latin typeface="Arial"/>
              <a:cs typeface="Arial"/>
            </a:endParaRPr>
          </a:p>
          <a:p>
            <a:pPr marL="11397" marR="4559" indent="45588">
              <a:lnSpc>
                <a:spcPts val="1167"/>
              </a:lnSpc>
              <a:spcBef>
                <a:spcPts val="718"/>
              </a:spcBef>
            </a:pPr>
            <a:r>
              <a:rPr sz="1000" spc="-4" dirty="0">
                <a:latin typeface="Arial"/>
                <a:cs typeface="Arial"/>
              </a:rPr>
              <a:t>Read  data</a:t>
            </a:r>
            <a:r>
              <a:rPr sz="1000" spc="-85" dirty="0">
                <a:latin typeface="Arial"/>
                <a:cs typeface="Arial"/>
              </a:rPr>
              <a:t> </a:t>
            </a:r>
            <a:r>
              <a:rPr sz="1000" dirty="0">
                <a:latin typeface="Arial"/>
                <a:cs typeface="Arial"/>
              </a:rPr>
              <a:t>2</a:t>
            </a:r>
            <a:endParaRPr sz="1000">
              <a:latin typeface="Arial"/>
              <a:cs typeface="Arial"/>
            </a:endParaRPr>
          </a:p>
        </p:txBody>
      </p:sp>
      <p:sp>
        <p:nvSpPr>
          <p:cNvPr id="111" name="object 111"/>
          <p:cNvSpPr txBox="1"/>
          <p:nvPr/>
        </p:nvSpPr>
        <p:spPr>
          <a:xfrm>
            <a:off x="3204117" y="4388627"/>
            <a:ext cx="601518"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112" name="object 112"/>
          <p:cNvSpPr/>
          <p:nvPr/>
        </p:nvSpPr>
        <p:spPr>
          <a:xfrm>
            <a:off x="2512583" y="3276319"/>
            <a:ext cx="1356591" cy="1524000"/>
          </a:xfrm>
          <a:custGeom>
            <a:avLst/>
            <a:gdLst/>
            <a:ahLst/>
            <a:cxnLst/>
            <a:rect l="l" t="t" r="r" b="b"/>
            <a:pathLst>
              <a:path w="1492250" h="1727200">
                <a:moveTo>
                  <a:pt x="0" y="0"/>
                </a:moveTo>
                <a:lnTo>
                  <a:pt x="1492250" y="0"/>
                </a:lnTo>
                <a:lnTo>
                  <a:pt x="1492250" y="1727200"/>
                </a:lnTo>
                <a:lnTo>
                  <a:pt x="0" y="1727200"/>
                </a:lnTo>
                <a:lnTo>
                  <a:pt x="0" y="0"/>
                </a:lnTo>
                <a:close/>
              </a:path>
            </a:pathLst>
          </a:custGeom>
          <a:ln w="12700">
            <a:solidFill>
              <a:srgbClr val="000000"/>
            </a:solidFill>
          </a:ln>
        </p:spPr>
        <p:txBody>
          <a:bodyPr wrap="square" lIns="0" tIns="0" rIns="0" bIns="0" rtlCol="0"/>
          <a:lstStyle/>
          <a:p>
            <a:endParaRPr/>
          </a:p>
        </p:txBody>
      </p:sp>
      <p:sp>
        <p:nvSpPr>
          <p:cNvPr id="113" name="object 113"/>
          <p:cNvSpPr/>
          <p:nvPr/>
        </p:nvSpPr>
        <p:spPr>
          <a:xfrm>
            <a:off x="3199538" y="3123637"/>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114" name="object 114"/>
          <p:cNvSpPr/>
          <p:nvPr/>
        </p:nvSpPr>
        <p:spPr>
          <a:xfrm>
            <a:off x="5028049" y="4115366"/>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115" name="object 115"/>
          <p:cNvSpPr/>
          <p:nvPr/>
        </p:nvSpPr>
        <p:spPr>
          <a:xfrm>
            <a:off x="5221432" y="407754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6" name="object 116"/>
          <p:cNvSpPr/>
          <p:nvPr/>
        </p:nvSpPr>
        <p:spPr>
          <a:xfrm>
            <a:off x="8304068" y="5334003"/>
            <a:ext cx="229754" cy="0"/>
          </a:xfrm>
          <a:custGeom>
            <a:avLst/>
            <a:gdLst/>
            <a:ahLst/>
            <a:cxnLst/>
            <a:rect l="l" t="t" r="r" b="b"/>
            <a:pathLst>
              <a:path w="252729">
                <a:moveTo>
                  <a:pt x="0" y="0"/>
                </a:moveTo>
                <a:lnTo>
                  <a:pt x="252420" y="0"/>
                </a:lnTo>
              </a:path>
            </a:pathLst>
          </a:custGeom>
          <a:ln w="28575">
            <a:solidFill>
              <a:srgbClr val="000000"/>
            </a:solidFill>
          </a:ln>
        </p:spPr>
        <p:txBody>
          <a:bodyPr wrap="square" lIns="0" tIns="0" rIns="0" bIns="0" rtlCol="0"/>
          <a:lstStyle/>
          <a:p>
            <a:endParaRPr/>
          </a:p>
        </p:txBody>
      </p:sp>
      <p:sp>
        <p:nvSpPr>
          <p:cNvPr id="117" name="object 117"/>
          <p:cNvSpPr/>
          <p:nvPr/>
        </p:nvSpPr>
        <p:spPr>
          <a:xfrm>
            <a:off x="8498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8" name="object 118"/>
          <p:cNvSpPr/>
          <p:nvPr/>
        </p:nvSpPr>
        <p:spPr>
          <a:xfrm>
            <a:off x="2284555" y="4572003"/>
            <a:ext cx="0" cy="1676960"/>
          </a:xfrm>
          <a:custGeom>
            <a:avLst/>
            <a:gdLst/>
            <a:ahLst/>
            <a:cxnLst/>
            <a:rect l="l" t="t" r="r" b="b"/>
            <a:pathLst>
              <a:path h="1900554">
                <a:moveTo>
                  <a:pt x="0" y="1900241"/>
                </a:moveTo>
                <a:lnTo>
                  <a:pt x="0" y="0"/>
                </a:lnTo>
              </a:path>
            </a:pathLst>
          </a:custGeom>
          <a:ln w="28575">
            <a:solidFill>
              <a:srgbClr val="000000"/>
            </a:solidFill>
          </a:ln>
        </p:spPr>
        <p:txBody>
          <a:bodyPr wrap="square" lIns="0" tIns="0" rIns="0" bIns="0" rtlCol="0"/>
          <a:lstStyle/>
          <a:p>
            <a:endParaRPr/>
          </a:p>
        </p:txBody>
      </p:sp>
      <p:sp>
        <p:nvSpPr>
          <p:cNvPr id="119" name="object 119"/>
          <p:cNvSpPr/>
          <p:nvPr/>
        </p:nvSpPr>
        <p:spPr>
          <a:xfrm>
            <a:off x="2284556" y="4572003"/>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0" name="object 120"/>
          <p:cNvSpPr/>
          <p:nvPr/>
        </p:nvSpPr>
        <p:spPr>
          <a:xfrm>
            <a:off x="2477943" y="4534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1" name="object 121"/>
          <p:cNvSpPr/>
          <p:nvPr/>
        </p:nvSpPr>
        <p:spPr>
          <a:xfrm>
            <a:off x="3885048" y="3429002"/>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122" name="object 122"/>
          <p:cNvSpPr/>
          <p:nvPr/>
        </p:nvSpPr>
        <p:spPr>
          <a:xfrm>
            <a:off x="4078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3" name="object 123"/>
          <p:cNvSpPr/>
          <p:nvPr/>
        </p:nvSpPr>
        <p:spPr>
          <a:xfrm>
            <a:off x="3885048" y="3885637"/>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124" name="object 124"/>
          <p:cNvSpPr/>
          <p:nvPr/>
        </p:nvSpPr>
        <p:spPr>
          <a:xfrm>
            <a:off x="4078432"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5" name="object 125"/>
          <p:cNvSpPr/>
          <p:nvPr/>
        </p:nvSpPr>
        <p:spPr>
          <a:xfrm>
            <a:off x="3765266" y="5181320"/>
            <a:ext cx="348095" cy="0"/>
          </a:xfrm>
          <a:custGeom>
            <a:avLst/>
            <a:gdLst/>
            <a:ahLst/>
            <a:cxnLst/>
            <a:rect l="l" t="t" r="r" b="b"/>
            <a:pathLst>
              <a:path w="382904">
                <a:moveTo>
                  <a:pt x="0" y="0"/>
                </a:moveTo>
                <a:lnTo>
                  <a:pt x="382580" y="0"/>
                </a:lnTo>
              </a:path>
            </a:pathLst>
          </a:custGeom>
          <a:ln w="28575">
            <a:solidFill>
              <a:srgbClr val="000000"/>
            </a:solidFill>
          </a:ln>
        </p:spPr>
        <p:txBody>
          <a:bodyPr wrap="square" lIns="0" tIns="0" rIns="0" bIns="0" rtlCol="0"/>
          <a:lstStyle/>
          <a:p>
            <a:endParaRPr/>
          </a:p>
        </p:txBody>
      </p:sp>
      <p:sp>
        <p:nvSpPr>
          <p:cNvPr id="126" name="object 126"/>
          <p:cNvSpPr/>
          <p:nvPr/>
        </p:nvSpPr>
        <p:spPr>
          <a:xfrm>
            <a:off x="4078432" y="5143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7" name="object 127"/>
          <p:cNvSpPr/>
          <p:nvPr/>
        </p:nvSpPr>
        <p:spPr>
          <a:xfrm>
            <a:off x="5365757" y="2361636"/>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128" name="object 128"/>
          <p:cNvSpPr/>
          <p:nvPr/>
        </p:nvSpPr>
        <p:spPr>
          <a:xfrm>
            <a:off x="5365757" y="2818845"/>
            <a:ext cx="0" cy="304800"/>
          </a:xfrm>
          <a:custGeom>
            <a:avLst/>
            <a:gdLst/>
            <a:ahLst/>
            <a:cxnLst/>
            <a:rect l="l" t="t" r="r" b="b"/>
            <a:pathLst>
              <a:path h="345439">
                <a:moveTo>
                  <a:pt x="0" y="0"/>
                </a:moveTo>
                <a:lnTo>
                  <a:pt x="0" y="345430"/>
                </a:lnTo>
              </a:path>
            </a:pathLst>
          </a:custGeom>
          <a:ln w="12700">
            <a:solidFill>
              <a:srgbClr val="000000"/>
            </a:solidFill>
          </a:ln>
        </p:spPr>
        <p:txBody>
          <a:bodyPr wrap="square" lIns="0" tIns="0" rIns="0" bIns="0" rtlCol="0"/>
          <a:lstStyle/>
          <a:p>
            <a:endParaRPr/>
          </a:p>
        </p:txBody>
      </p:sp>
      <p:sp>
        <p:nvSpPr>
          <p:cNvPr id="129" name="object 129"/>
          <p:cNvSpPr/>
          <p:nvPr/>
        </p:nvSpPr>
        <p:spPr>
          <a:xfrm>
            <a:off x="5365758" y="2666436"/>
            <a:ext cx="152977" cy="76200"/>
          </a:xfrm>
          <a:custGeom>
            <a:avLst/>
            <a:gdLst/>
            <a:ahLst/>
            <a:cxnLst/>
            <a:rect l="l" t="t" r="r" b="b"/>
            <a:pathLst>
              <a:path w="168275" h="86360">
                <a:moveTo>
                  <a:pt x="0" y="0"/>
                </a:moveTo>
                <a:lnTo>
                  <a:pt x="167730" y="86360"/>
                </a:lnTo>
              </a:path>
            </a:pathLst>
          </a:custGeom>
          <a:ln w="12700">
            <a:solidFill>
              <a:srgbClr val="000000"/>
            </a:solidFill>
          </a:ln>
        </p:spPr>
        <p:txBody>
          <a:bodyPr wrap="square" lIns="0" tIns="0" rIns="0" bIns="0" rtlCol="0"/>
          <a:lstStyle/>
          <a:p>
            <a:endParaRPr/>
          </a:p>
        </p:txBody>
      </p:sp>
      <p:sp>
        <p:nvSpPr>
          <p:cNvPr id="130" name="object 130"/>
          <p:cNvSpPr/>
          <p:nvPr/>
        </p:nvSpPr>
        <p:spPr>
          <a:xfrm>
            <a:off x="5365758" y="2742636"/>
            <a:ext cx="152977" cy="76200"/>
          </a:xfrm>
          <a:custGeom>
            <a:avLst/>
            <a:gdLst/>
            <a:ahLst/>
            <a:cxnLst/>
            <a:rect l="l" t="t" r="r" b="b"/>
            <a:pathLst>
              <a:path w="168275" h="86360">
                <a:moveTo>
                  <a:pt x="0" y="86370"/>
                </a:moveTo>
                <a:lnTo>
                  <a:pt x="167730" y="0"/>
                </a:lnTo>
              </a:path>
            </a:pathLst>
          </a:custGeom>
          <a:ln w="12700">
            <a:solidFill>
              <a:srgbClr val="000000"/>
            </a:solidFill>
          </a:ln>
        </p:spPr>
        <p:txBody>
          <a:bodyPr wrap="square" lIns="0" tIns="0" rIns="0" bIns="0" rtlCol="0"/>
          <a:lstStyle/>
          <a:p>
            <a:endParaRPr/>
          </a:p>
        </p:txBody>
      </p:sp>
      <p:sp>
        <p:nvSpPr>
          <p:cNvPr id="131" name="object 131"/>
          <p:cNvSpPr/>
          <p:nvPr/>
        </p:nvSpPr>
        <p:spPr>
          <a:xfrm>
            <a:off x="5365758" y="2361637"/>
            <a:ext cx="457777" cy="228599"/>
          </a:xfrm>
          <a:custGeom>
            <a:avLst/>
            <a:gdLst/>
            <a:ahLst/>
            <a:cxnLst/>
            <a:rect l="l" t="t" r="r" b="b"/>
            <a:pathLst>
              <a:path w="503554" h="259080">
                <a:moveTo>
                  <a:pt x="0" y="0"/>
                </a:moveTo>
                <a:lnTo>
                  <a:pt x="503190" y="259080"/>
                </a:lnTo>
              </a:path>
            </a:pathLst>
          </a:custGeom>
          <a:ln w="12700">
            <a:solidFill>
              <a:srgbClr val="000000"/>
            </a:solidFill>
          </a:ln>
        </p:spPr>
        <p:txBody>
          <a:bodyPr wrap="square" lIns="0" tIns="0" rIns="0" bIns="0" rtlCol="0"/>
          <a:lstStyle/>
          <a:p>
            <a:endParaRPr/>
          </a:p>
        </p:txBody>
      </p:sp>
      <p:sp>
        <p:nvSpPr>
          <p:cNvPr id="132" name="object 132"/>
          <p:cNvSpPr/>
          <p:nvPr/>
        </p:nvSpPr>
        <p:spPr>
          <a:xfrm>
            <a:off x="5823203" y="2590236"/>
            <a:ext cx="0" cy="304800"/>
          </a:xfrm>
          <a:custGeom>
            <a:avLst/>
            <a:gdLst/>
            <a:ahLst/>
            <a:cxnLst/>
            <a:rect l="l" t="t" r="r" b="b"/>
            <a:pathLst>
              <a:path h="345439">
                <a:moveTo>
                  <a:pt x="0" y="0"/>
                </a:moveTo>
                <a:lnTo>
                  <a:pt x="0" y="345450"/>
                </a:lnTo>
              </a:path>
            </a:pathLst>
          </a:custGeom>
          <a:ln w="12700">
            <a:solidFill>
              <a:srgbClr val="000000"/>
            </a:solidFill>
          </a:ln>
        </p:spPr>
        <p:txBody>
          <a:bodyPr wrap="square" lIns="0" tIns="0" rIns="0" bIns="0" rtlCol="0"/>
          <a:lstStyle/>
          <a:p>
            <a:endParaRPr/>
          </a:p>
        </p:txBody>
      </p:sp>
      <p:sp>
        <p:nvSpPr>
          <p:cNvPr id="133" name="object 133"/>
          <p:cNvSpPr/>
          <p:nvPr/>
        </p:nvSpPr>
        <p:spPr>
          <a:xfrm>
            <a:off x="5365758" y="2895046"/>
            <a:ext cx="457777" cy="228599"/>
          </a:xfrm>
          <a:custGeom>
            <a:avLst/>
            <a:gdLst/>
            <a:ahLst/>
            <a:cxnLst/>
            <a:rect l="l" t="t" r="r" b="b"/>
            <a:pathLst>
              <a:path w="503554" h="259079">
                <a:moveTo>
                  <a:pt x="0" y="259070"/>
                </a:moveTo>
                <a:lnTo>
                  <a:pt x="503190" y="0"/>
                </a:lnTo>
              </a:path>
            </a:pathLst>
          </a:custGeom>
          <a:ln w="12700">
            <a:solidFill>
              <a:srgbClr val="000000"/>
            </a:solidFill>
          </a:ln>
        </p:spPr>
        <p:txBody>
          <a:bodyPr wrap="square" lIns="0" tIns="0" rIns="0" bIns="0" rtlCol="0"/>
          <a:lstStyle/>
          <a:p>
            <a:endParaRPr/>
          </a:p>
        </p:txBody>
      </p:sp>
      <p:sp>
        <p:nvSpPr>
          <p:cNvPr id="134" name="object 134"/>
          <p:cNvSpPr txBox="1"/>
          <p:nvPr/>
        </p:nvSpPr>
        <p:spPr>
          <a:xfrm>
            <a:off x="5531565" y="2657407"/>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35" name="object 135"/>
          <p:cNvSpPr/>
          <p:nvPr/>
        </p:nvSpPr>
        <p:spPr>
          <a:xfrm>
            <a:off x="4266047" y="5181320"/>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36" name="object 136"/>
          <p:cNvSpPr/>
          <p:nvPr/>
        </p:nvSpPr>
        <p:spPr>
          <a:xfrm>
            <a:off x="4570556" y="3276319"/>
            <a:ext cx="0" cy="1905000"/>
          </a:xfrm>
          <a:custGeom>
            <a:avLst/>
            <a:gdLst/>
            <a:ahLst/>
            <a:cxnLst/>
            <a:rect l="l" t="t" r="r" b="b"/>
            <a:pathLst>
              <a:path h="2159000">
                <a:moveTo>
                  <a:pt x="0" y="0"/>
                </a:moveTo>
                <a:lnTo>
                  <a:pt x="0" y="2159001"/>
                </a:lnTo>
              </a:path>
            </a:pathLst>
          </a:custGeom>
          <a:ln w="28575">
            <a:solidFill>
              <a:srgbClr val="000000"/>
            </a:solidFill>
          </a:ln>
        </p:spPr>
        <p:txBody>
          <a:bodyPr wrap="square" lIns="0" tIns="0" rIns="0" bIns="0" rtlCol="0"/>
          <a:lstStyle/>
          <a:p>
            <a:endParaRPr/>
          </a:p>
        </p:txBody>
      </p:sp>
      <p:sp>
        <p:nvSpPr>
          <p:cNvPr id="137" name="object 137"/>
          <p:cNvSpPr/>
          <p:nvPr/>
        </p:nvSpPr>
        <p:spPr>
          <a:xfrm>
            <a:off x="4570557" y="4266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38" name="object 138"/>
          <p:cNvSpPr/>
          <p:nvPr/>
        </p:nvSpPr>
        <p:spPr>
          <a:xfrm>
            <a:off x="4763943" y="4228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9" name="object 139"/>
          <p:cNvSpPr/>
          <p:nvPr/>
        </p:nvSpPr>
        <p:spPr>
          <a:xfrm>
            <a:off x="8304068" y="4724684"/>
            <a:ext cx="229754" cy="0"/>
          </a:xfrm>
          <a:custGeom>
            <a:avLst/>
            <a:gdLst/>
            <a:ahLst/>
            <a:cxnLst/>
            <a:rect l="l" t="t" r="r" b="b"/>
            <a:pathLst>
              <a:path w="252729">
                <a:moveTo>
                  <a:pt x="0" y="0"/>
                </a:moveTo>
                <a:lnTo>
                  <a:pt x="252420" y="0"/>
                </a:lnTo>
              </a:path>
            </a:pathLst>
          </a:custGeom>
          <a:ln w="28575">
            <a:solidFill>
              <a:srgbClr val="000000"/>
            </a:solidFill>
          </a:ln>
        </p:spPr>
        <p:txBody>
          <a:bodyPr wrap="square" lIns="0" tIns="0" rIns="0" bIns="0" rtlCol="0"/>
          <a:lstStyle/>
          <a:p>
            <a:endParaRPr/>
          </a:p>
        </p:txBody>
      </p:sp>
      <p:sp>
        <p:nvSpPr>
          <p:cNvPr id="140" name="object 140"/>
          <p:cNvSpPr/>
          <p:nvPr/>
        </p:nvSpPr>
        <p:spPr>
          <a:xfrm>
            <a:off x="8498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41" name="object 141"/>
          <p:cNvSpPr/>
          <p:nvPr/>
        </p:nvSpPr>
        <p:spPr>
          <a:xfrm>
            <a:off x="1980047" y="5562320"/>
            <a:ext cx="2133023" cy="0"/>
          </a:xfrm>
          <a:custGeom>
            <a:avLst/>
            <a:gdLst/>
            <a:ahLst/>
            <a:cxnLst/>
            <a:rect l="l" t="t" r="r" b="b"/>
            <a:pathLst>
              <a:path w="2346325">
                <a:moveTo>
                  <a:pt x="0" y="0"/>
                </a:moveTo>
                <a:lnTo>
                  <a:pt x="2346321" y="0"/>
                </a:lnTo>
              </a:path>
            </a:pathLst>
          </a:custGeom>
          <a:ln w="12700">
            <a:solidFill>
              <a:srgbClr val="000000"/>
            </a:solidFill>
          </a:ln>
        </p:spPr>
        <p:txBody>
          <a:bodyPr wrap="square" lIns="0" tIns="0" rIns="0" bIns="0" rtlCol="0"/>
          <a:lstStyle/>
          <a:p>
            <a:endParaRPr/>
          </a:p>
        </p:txBody>
      </p:sp>
      <p:sp>
        <p:nvSpPr>
          <p:cNvPr id="142" name="object 142"/>
          <p:cNvSpPr/>
          <p:nvPr/>
        </p:nvSpPr>
        <p:spPr>
          <a:xfrm>
            <a:off x="4066886" y="5528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3" name="object 143"/>
          <p:cNvSpPr/>
          <p:nvPr/>
        </p:nvSpPr>
        <p:spPr>
          <a:xfrm>
            <a:off x="1980047" y="5790647"/>
            <a:ext cx="2133023" cy="0"/>
          </a:xfrm>
          <a:custGeom>
            <a:avLst/>
            <a:gdLst/>
            <a:ahLst/>
            <a:cxnLst/>
            <a:rect l="l" t="t" r="r" b="b"/>
            <a:pathLst>
              <a:path w="2346325">
                <a:moveTo>
                  <a:pt x="0" y="0"/>
                </a:moveTo>
                <a:lnTo>
                  <a:pt x="2346321" y="0"/>
                </a:lnTo>
              </a:path>
            </a:pathLst>
          </a:custGeom>
          <a:ln w="12700">
            <a:solidFill>
              <a:srgbClr val="000000"/>
            </a:solidFill>
          </a:ln>
        </p:spPr>
        <p:txBody>
          <a:bodyPr wrap="square" lIns="0" tIns="0" rIns="0" bIns="0" rtlCol="0"/>
          <a:lstStyle/>
          <a:p>
            <a:endParaRPr/>
          </a:p>
        </p:txBody>
      </p:sp>
      <p:sp>
        <p:nvSpPr>
          <p:cNvPr id="144" name="object 144"/>
          <p:cNvSpPr/>
          <p:nvPr/>
        </p:nvSpPr>
        <p:spPr>
          <a:xfrm>
            <a:off x="4066886" y="5757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5" name="object 145"/>
          <p:cNvSpPr txBox="1"/>
          <p:nvPr/>
        </p:nvSpPr>
        <p:spPr>
          <a:xfrm>
            <a:off x="2398822" y="5378946"/>
            <a:ext cx="107950" cy="158003"/>
          </a:xfrm>
          <a:prstGeom prst="rect">
            <a:avLst/>
          </a:prstGeom>
        </p:spPr>
        <p:txBody>
          <a:bodyPr vert="horz" wrap="square" lIns="0" tIns="0" rIns="0" bIns="0" rtlCol="0">
            <a:spAutoFit/>
          </a:bodyPr>
          <a:lstStyle/>
          <a:p>
            <a:pPr marL="11397"/>
            <a:r>
              <a:rPr lang="en-US" sz="1000" dirty="0" smtClean="0">
                <a:latin typeface="Arial"/>
                <a:cs typeface="Arial"/>
              </a:rPr>
              <a:t>5</a:t>
            </a:r>
            <a:endParaRPr sz="1000" dirty="0">
              <a:latin typeface="Arial"/>
              <a:cs typeface="Arial"/>
            </a:endParaRPr>
          </a:p>
        </p:txBody>
      </p:sp>
      <p:sp>
        <p:nvSpPr>
          <p:cNvPr id="146" name="object 146"/>
          <p:cNvSpPr/>
          <p:nvPr/>
        </p:nvSpPr>
        <p:spPr>
          <a:xfrm>
            <a:off x="1958397" y="5146302"/>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47" name="object 147"/>
          <p:cNvSpPr/>
          <p:nvPr/>
        </p:nvSpPr>
        <p:spPr>
          <a:xfrm>
            <a:off x="1958401" y="5146300"/>
            <a:ext cx="63500" cy="64434"/>
          </a:xfrm>
          <a:custGeom>
            <a:avLst/>
            <a:gdLst/>
            <a:ahLst/>
            <a:cxnLst/>
            <a:rect l="l" t="t" r="r" b="b"/>
            <a:pathLst>
              <a:path w="69850" h="73025">
                <a:moveTo>
                  <a:pt x="0" y="20460"/>
                </a:moveTo>
                <a:lnTo>
                  <a:pt x="20450" y="0"/>
                </a:lnTo>
                <a:lnTo>
                  <a:pt x="49390" y="0"/>
                </a:lnTo>
                <a:lnTo>
                  <a:pt x="69850" y="20460"/>
                </a:lnTo>
                <a:lnTo>
                  <a:pt x="69850" y="52570"/>
                </a:lnTo>
                <a:lnTo>
                  <a:pt x="49390" y="73030"/>
                </a:lnTo>
                <a:lnTo>
                  <a:pt x="20450" y="73030"/>
                </a:lnTo>
                <a:lnTo>
                  <a:pt x="0" y="52570"/>
                </a:lnTo>
                <a:lnTo>
                  <a:pt x="0" y="20460"/>
                </a:lnTo>
                <a:close/>
              </a:path>
            </a:pathLst>
          </a:custGeom>
          <a:ln w="12700">
            <a:solidFill>
              <a:srgbClr val="000000"/>
            </a:solidFill>
          </a:ln>
        </p:spPr>
        <p:txBody>
          <a:bodyPr wrap="square" lIns="0" tIns="0" rIns="0" bIns="0" rtlCol="0"/>
          <a:lstStyle/>
          <a:p>
            <a:endParaRPr/>
          </a:p>
        </p:txBody>
      </p:sp>
      <p:sp>
        <p:nvSpPr>
          <p:cNvPr id="148" name="object 148"/>
          <p:cNvSpPr/>
          <p:nvPr/>
        </p:nvSpPr>
        <p:spPr>
          <a:xfrm>
            <a:off x="1958397" y="5537107"/>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149" name="object 149"/>
          <p:cNvSpPr/>
          <p:nvPr/>
        </p:nvSpPr>
        <p:spPr>
          <a:xfrm>
            <a:off x="1958401" y="5537112"/>
            <a:ext cx="63500" cy="63313"/>
          </a:xfrm>
          <a:custGeom>
            <a:avLst/>
            <a:gdLst/>
            <a:ahLst/>
            <a:cxnLst/>
            <a:rect l="l" t="t" r="r" b="b"/>
            <a:pathLst>
              <a:path w="69850" h="71754">
                <a:moveTo>
                  <a:pt x="0" y="20450"/>
                </a:moveTo>
                <a:lnTo>
                  <a:pt x="20450" y="0"/>
                </a:lnTo>
                <a:lnTo>
                  <a:pt x="49390" y="0"/>
                </a:lnTo>
                <a:lnTo>
                  <a:pt x="69850" y="20450"/>
                </a:lnTo>
                <a:lnTo>
                  <a:pt x="69850" y="50980"/>
                </a:lnTo>
                <a:lnTo>
                  <a:pt x="49390" y="71440"/>
                </a:lnTo>
                <a:lnTo>
                  <a:pt x="20450" y="71440"/>
                </a:lnTo>
                <a:lnTo>
                  <a:pt x="0" y="50980"/>
                </a:lnTo>
                <a:lnTo>
                  <a:pt x="0" y="20450"/>
                </a:lnTo>
                <a:close/>
              </a:path>
            </a:pathLst>
          </a:custGeom>
          <a:ln w="12700">
            <a:solidFill>
              <a:srgbClr val="000000"/>
            </a:solidFill>
          </a:ln>
        </p:spPr>
        <p:txBody>
          <a:bodyPr wrap="square" lIns="0" tIns="0" rIns="0" bIns="0" rtlCol="0"/>
          <a:lstStyle/>
          <a:p>
            <a:endParaRPr/>
          </a:p>
        </p:txBody>
      </p:sp>
      <p:sp>
        <p:nvSpPr>
          <p:cNvPr id="150" name="object 150"/>
          <p:cNvSpPr/>
          <p:nvPr/>
        </p:nvSpPr>
        <p:spPr>
          <a:xfrm>
            <a:off x="226580" y="3581684"/>
            <a:ext cx="1252682" cy="1143000"/>
          </a:xfrm>
          <a:custGeom>
            <a:avLst/>
            <a:gdLst/>
            <a:ahLst/>
            <a:cxnLst/>
            <a:rect l="l" t="t" r="r" b="b"/>
            <a:pathLst>
              <a:path w="1377950" h="1295400">
                <a:moveTo>
                  <a:pt x="0" y="0"/>
                </a:moveTo>
                <a:lnTo>
                  <a:pt x="1377950" y="0"/>
                </a:lnTo>
                <a:lnTo>
                  <a:pt x="137795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151" name="object 151"/>
          <p:cNvSpPr/>
          <p:nvPr/>
        </p:nvSpPr>
        <p:spPr>
          <a:xfrm>
            <a:off x="456046" y="3276319"/>
            <a:ext cx="228023" cy="0"/>
          </a:xfrm>
          <a:custGeom>
            <a:avLst/>
            <a:gdLst/>
            <a:ahLst/>
            <a:cxnLst/>
            <a:rect l="l" t="t" r="r" b="b"/>
            <a:pathLst>
              <a:path w="250825">
                <a:moveTo>
                  <a:pt x="0" y="0"/>
                </a:moveTo>
                <a:lnTo>
                  <a:pt x="250825" y="0"/>
                </a:lnTo>
              </a:path>
            </a:pathLst>
          </a:custGeom>
          <a:ln w="28575">
            <a:solidFill>
              <a:srgbClr val="000000"/>
            </a:solidFill>
          </a:ln>
        </p:spPr>
        <p:txBody>
          <a:bodyPr wrap="square" lIns="0" tIns="0" rIns="0" bIns="0" rtlCol="0"/>
          <a:lstStyle/>
          <a:p>
            <a:endParaRPr/>
          </a:p>
        </p:txBody>
      </p:sp>
      <p:sp>
        <p:nvSpPr>
          <p:cNvPr id="152" name="object 152"/>
          <p:cNvSpPr/>
          <p:nvPr/>
        </p:nvSpPr>
        <p:spPr>
          <a:xfrm>
            <a:off x="4541693" y="4224618"/>
            <a:ext cx="76777" cy="75640"/>
          </a:xfrm>
          <a:custGeom>
            <a:avLst/>
            <a:gdLst/>
            <a:ahLst/>
            <a:cxnLst/>
            <a:rect l="l" t="t" r="r" b="b"/>
            <a:pathLst>
              <a:path w="84454"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153" name="object 153"/>
          <p:cNvSpPr/>
          <p:nvPr/>
        </p:nvSpPr>
        <p:spPr>
          <a:xfrm>
            <a:off x="4541693" y="4224620"/>
            <a:ext cx="76777" cy="75640"/>
          </a:xfrm>
          <a:custGeom>
            <a:avLst/>
            <a:gdLst/>
            <a:ahLst/>
            <a:cxnLst/>
            <a:rect l="l" t="t" r="r" b="b"/>
            <a:pathLst>
              <a:path w="84454" h="85725">
                <a:moveTo>
                  <a:pt x="0" y="24640"/>
                </a:moveTo>
                <a:lnTo>
                  <a:pt x="24640" y="0"/>
                </a:lnTo>
                <a:lnTo>
                  <a:pt x="59500" y="0"/>
                </a:lnTo>
                <a:lnTo>
                  <a:pt x="84140" y="24640"/>
                </a:lnTo>
                <a:lnTo>
                  <a:pt x="84140" y="61080"/>
                </a:lnTo>
                <a:lnTo>
                  <a:pt x="5950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154" name="object 154"/>
          <p:cNvSpPr/>
          <p:nvPr/>
        </p:nvSpPr>
        <p:spPr>
          <a:xfrm>
            <a:off x="4266048" y="2514319"/>
            <a:ext cx="1099705" cy="0"/>
          </a:xfrm>
          <a:custGeom>
            <a:avLst/>
            <a:gdLst/>
            <a:ahLst/>
            <a:cxnLst/>
            <a:rect l="l" t="t" r="r" b="b"/>
            <a:pathLst>
              <a:path w="1209675">
                <a:moveTo>
                  <a:pt x="0" y="0"/>
                </a:moveTo>
                <a:lnTo>
                  <a:pt x="1209680" y="0"/>
                </a:lnTo>
              </a:path>
            </a:pathLst>
          </a:custGeom>
          <a:ln w="28575">
            <a:solidFill>
              <a:srgbClr val="000000"/>
            </a:solidFill>
          </a:ln>
        </p:spPr>
        <p:txBody>
          <a:bodyPr wrap="square" lIns="0" tIns="0" rIns="0" bIns="0" rtlCol="0"/>
          <a:lstStyle/>
          <a:p>
            <a:endParaRPr/>
          </a:p>
        </p:txBody>
      </p:sp>
      <p:sp>
        <p:nvSpPr>
          <p:cNvPr id="155" name="object 155"/>
          <p:cNvSpPr/>
          <p:nvPr/>
        </p:nvSpPr>
        <p:spPr>
          <a:xfrm>
            <a:off x="5331113"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6" name="object 156"/>
          <p:cNvSpPr/>
          <p:nvPr/>
        </p:nvSpPr>
        <p:spPr>
          <a:xfrm>
            <a:off x="6018076" y="3734358"/>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57" name="object 157"/>
          <p:cNvSpPr/>
          <p:nvPr/>
        </p:nvSpPr>
        <p:spPr>
          <a:xfrm>
            <a:off x="6201352" y="3700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58" name="object 158"/>
          <p:cNvSpPr/>
          <p:nvPr/>
        </p:nvSpPr>
        <p:spPr>
          <a:xfrm>
            <a:off x="1827065" y="2514319"/>
            <a:ext cx="2286000" cy="0"/>
          </a:xfrm>
          <a:custGeom>
            <a:avLst/>
            <a:gdLst/>
            <a:ahLst/>
            <a:cxnLst/>
            <a:rect l="l" t="t" r="r" b="b"/>
            <a:pathLst>
              <a:path w="2514600">
                <a:moveTo>
                  <a:pt x="0" y="0"/>
                </a:moveTo>
                <a:lnTo>
                  <a:pt x="2514601" y="0"/>
                </a:lnTo>
              </a:path>
            </a:pathLst>
          </a:custGeom>
          <a:ln w="28575">
            <a:solidFill>
              <a:srgbClr val="000000"/>
            </a:solidFill>
          </a:ln>
        </p:spPr>
        <p:txBody>
          <a:bodyPr wrap="square" lIns="0" tIns="0" rIns="0" bIns="0" rtlCol="0"/>
          <a:lstStyle/>
          <a:p>
            <a:endParaRPr/>
          </a:p>
        </p:txBody>
      </p:sp>
      <p:sp>
        <p:nvSpPr>
          <p:cNvPr id="159" name="object 159"/>
          <p:cNvSpPr/>
          <p:nvPr/>
        </p:nvSpPr>
        <p:spPr>
          <a:xfrm>
            <a:off x="4078432"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0" name="object 160"/>
          <p:cNvSpPr/>
          <p:nvPr/>
        </p:nvSpPr>
        <p:spPr>
          <a:xfrm>
            <a:off x="4417583" y="4800320"/>
            <a:ext cx="1829955" cy="0"/>
          </a:xfrm>
          <a:custGeom>
            <a:avLst/>
            <a:gdLst/>
            <a:ahLst/>
            <a:cxnLst/>
            <a:rect l="l" t="t" r="r" b="b"/>
            <a:pathLst>
              <a:path w="2012950">
                <a:moveTo>
                  <a:pt x="0" y="0"/>
                </a:moveTo>
                <a:lnTo>
                  <a:pt x="2012951" y="0"/>
                </a:lnTo>
              </a:path>
            </a:pathLst>
          </a:custGeom>
          <a:ln w="28575">
            <a:solidFill>
              <a:srgbClr val="000000"/>
            </a:solidFill>
          </a:ln>
        </p:spPr>
        <p:txBody>
          <a:bodyPr wrap="square" lIns="0" tIns="0" rIns="0" bIns="0" rtlCol="0"/>
          <a:lstStyle/>
          <a:p>
            <a:endParaRPr/>
          </a:p>
        </p:txBody>
      </p:sp>
      <p:sp>
        <p:nvSpPr>
          <p:cNvPr id="161" name="object 161"/>
          <p:cNvSpPr/>
          <p:nvPr/>
        </p:nvSpPr>
        <p:spPr>
          <a:xfrm>
            <a:off x="6212897"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2" name="object 162"/>
          <p:cNvSpPr/>
          <p:nvPr/>
        </p:nvSpPr>
        <p:spPr>
          <a:xfrm>
            <a:off x="1446073" y="1524000"/>
            <a:ext cx="1732" cy="990600"/>
          </a:xfrm>
          <a:custGeom>
            <a:avLst/>
            <a:gdLst/>
            <a:ahLst/>
            <a:cxnLst/>
            <a:rect l="l" t="t" r="r" b="b"/>
            <a:pathLst>
              <a:path w="1905" h="1122680">
                <a:moveTo>
                  <a:pt x="0" y="1122360"/>
                </a:moveTo>
                <a:lnTo>
                  <a:pt x="1580" y="0"/>
                </a:lnTo>
              </a:path>
            </a:pathLst>
          </a:custGeom>
          <a:ln w="28575">
            <a:solidFill>
              <a:srgbClr val="000000"/>
            </a:solidFill>
          </a:ln>
        </p:spPr>
        <p:txBody>
          <a:bodyPr wrap="square" lIns="0" tIns="0" rIns="0" bIns="0" rtlCol="0"/>
          <a:lstStyle/>
          <a:p>
            <a:endParaRPr/>
          </a:p>
        </p:txBody>
      </p:sp>
      <p:sp>
        <p:nvSpPr>
          <p:cNvPr id="163" name="object 163"/>
          <p:cNvSpPr/>
          <p:nvPr/>
        </p:nvSpPr>
        <p:spPr>
          <a:xfrm>
            <a:off x="717262" y="2286001"/>
            <a:ext cx="152977" cy="0"/>
          </a:xfrm>
          <a:custGeom>
            <a:avLst/>
            <a:gdLst/>
            <a:ahLst/>
            <a:cxnLst/>
            <a:rect l="l" t="t" r="r" b="b"/>
            <a:pathLst>
              <a:path w="168275">
                <a:moveTo>
                  <a:pt x="0" y="0"/>
                </a:moveTo>
                <a:lnTo>
                  <a:pt x="168275" y="0"/>
                </a:lnTo>
              </a:path>
            </a:pathLst>
          </a:custGeom>
          <a:ln w="28575">
            <a:solidFill>
              <a:srgbClr val="000000"/>
            </a:solidFill>
          </a:ln>
        </p:spPr>
        <p:txBody>
          <a:bodyPr wrap="square" lIns="0" tIns="0" rIns="0" bIns="0" rtlCol="0"/>
          <a:lstStyle/>
          <a:p>
            <a:endParaRPr/>
          </a:p>
        </p:txBody>
      </p:sp>
      <p:sp>
        <p:nvSpPr>
          <p:cNvPr id="164" name="object 164"/>
          <p:cNvSpPr/>
          <p:nvPr/>
        </p:nvSpPr>
        <p:spPr>
          <a:xfrm>
            <a:off x="835602" y="2248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5" name="object 165"/>
          <p:cNvSpPr/>
          <p:nvPr/>
        </p:nvSpPr>
        <p:spPr>
          <a:xfrm>
            <a:off x="457489" y="1371318"/>
            <a:ext cx="532823" cy="0"/>
          </a:xfrm>
          <a:custGeom>
            <a:avLst/>
            <a:gdLst/>
            <a:ahLst/>
            <a:cxnLst/>
            <a:rect l="l" t="t" r="r" b="b"/>
            <a:pathLst>
              <a:path w="586105">
                <a:moveTo>
                  <a:pt x="0" y="0"/>
                </a:moveTo>
                <a:lnTo>
                  <a:pt x="585782" y="0"/>
                </a:lnTo>
              </a:path>
            </a:pathLst>
          </a:custGeom>
          <a:ln w="28575">
            <a:solidFill>
              <a:srgbClr val="000000"/>
            </a:solidFill>
          </a:ln>
        </p:spPr>
        <p:txBody>
          <a:bodyPr wrap="square" lIns="0" tIns="0" rIns="0" bIns="0" rtlCol="0"/>
          <a:lstStyle/>
          <a:p>
            <a:endParaRPr/>
          </a:p>
        </p:txBody>
      </p:sp>
      <p:sp>
        <p:nvSpPr>
          <p:cNvPr id="166" name="object 166"/>
          <p:cNvSpPr/>
          <p:nvPr/>
        </p:nvSpPr>
        <p:spPr>
          <a:xfrm>
            <a:off x="425739" y="3242702"/>
            <a:ext cx="76777" cy="77321"/>
          </a:xfrm>
          <a:custGeom>
            <a:avLst/>
            <a:gdLst/>
            <a:ahLst/>
            <a:cxnLst/>
            <a:rect l="l" t="t" r="r" b="b"/>
            <a:pathLst>
              <a:path w="84454" h="87629">
                <a:moveTo>
                  <a:pt x="59496" y="0"/>
                </a:moveTo>
                <a:lnTo>
                  <a:pt x="24641" y="0"/>
                </a:lnTo>
                <a:lnTo>
                  <a:pt x="0" y="24637"/>
                </a:lnTo>
                <a:lnTo>
                  <a:pt x="0" y="62674"/>
                </a:lnTo>
                <a:lnTo>
                  <a:pt x="24641" y="87312"/>
                </a:lnTo>
                <a:lnTo>
                  <a:pt x="59496" y="87312"/>
                </a:lnTo>
                <a:lnTo>
                  <a:pt x="84137" y="62674"/>
                </a:lnTo>
                <a:lnTo>
                  <a:pt x="84137" y="24637"/>
                </a:lnTo>
                <a:lnTo>
                  <a:pt x="59496" y="0"/>
                </a:lnTo>
                <a:close/>
              </a:path>
            </a:pathLst>
          </a:custGeom>
          <a:solidFill>
            <a:srgbClr val="000000"/>
          </a:solidFill>
        </p:spPr>
        <p:txBody>
          <a:bodyPr wrap="square" lIns="0" tIns="0" rIns="0" bIns="0" rtlCol="0"/>
          <a:lstStyle/>
          <a:p>
            <a:endParaRPr/>
          </a:p>
        </p:txBody>
      </p:sp>
      <p:sp>
        <p:nvSpPr>
          <p:cNvPr id="167" name="object 167"/>
          <p:cNvSpPr/>
          <p:nvPr/>
        </p:nvSpPr>
        <p:spPr>
          <a:xfrm>
            <a:off x="425740" y="3242702"/>
            <a:ext cx="76777" cy="77321"/>
          </a:xfrm>
          <a:custGeom>
            <a:avLst/>
            <a:gdLst/>
            <a:ahLst/>
            <a:cxnLst/>
            <a:rect l="l" t="t" r="r" b="b"/>
            <a:pathLst>
              <a:path w="84454" h="87629">
                <a:moveTo>
                  <a:pt x="0" y="24640"/>
                </a:moveTo>
                <a:lnTo>
                  <a:pt x="24641" y="0"/>
                </a:lnTo>
                <a:lnTo>
                  <a:pt x="59496" y="0"/>
                </a:lnTo>
                <a:lnTo>
                  <a:pt x="84137" y="24640"/>
                </a:lnTo>
                <a:lnTo>
                  <a:pt x="84137" y="62670"/>
                </a:lnTo>
                <a:lnTo>
                  <a:pt x="59496" y="87320"/>
                </a:lnTo>
                <a:lnTo>
                  <a:pt x="24641" y="87320"/>
                </a:lnTo>
                <a:lnTo>
                  <a:pt x="0" y="62670"/>
                </a:lnTo>
                <a:lnTo>
                  <a:pt x="0" y="24640"/>
                </a:lnTo>
                <a:close/>
              </a:path>
            </a:pathLst>
          </a:custGeom>
          <a:ln w="12700">
            <a:solidFill>
              <a:srgbClr val="000000"/>
            </a:solidFill>
          </a:ln>
        </p:spPr>
        <p:txBody>
          <a:bodyPr wrap="square" lIns="0" tIns="0" rIns="0" bIns="0" rtlCol="0"/>
          <a:lstStyle/>
          <a:p>
            <a:endParaRPr/>
          </a:p>
        </p:txBody>
      </p:sp>
      <p:sp>
        <p:nvSpPr>
          <p:cNvPr id="168" name="object 168"/>
          <p:cNvSpPr/>
          <p:nvPr/>
        </p:nvSpPr>
        <p:spPr>
          <a:xfrm>
            <a:off x="1479264" y="3810002"/>
            <a:ext cx="196273" cy="0"/>
          </a:xfrm>
          <a:custGeom>
            <a:avLst/>
            <a:gdLst/>
            <a:ahLst/>
            <a:cxnLst/>
            <a:rect l="l" t="t" r="r" b="b"/>
            <a:pathLst>
              <a:path w="215900">
                <a:moveTo>
                  <a:pt x="0" y="0"/>
                </a:moveTo>
                <a:lnTo>
                  <a:pt x="215900" y="0"/>
                </a:lnTo>
              </a:path>
            </a:pathLst>
          </a:custGeom>
          <a:ln w="28575">
            <a:solidFill>
              <a:srgbClr val="000000"/>
            </a:solidFill>
          </a:ln>
        </p:spPr>
        <p:txBody>
          <a:bodyPr wrap="square" lIns="0" tIns="0" rIns="0" bIns="0" rtlCol="0"/>
          <a:lstStyle/>
          <a:p>
            <a:endParaRPr/>
          </a:p>
        </p:txBody>
      </p:sp>
      <p:sp>
        <p:nvSpPr>
          <p:cNvPr id="169" name="object 169"/>
          <p:cNvSpPr/>
          <p:nvPr/>
        </p:nvSpPr>
        <p:spPr>
          <a:xfrm>
            <a:off x="1640897" y="3772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0" name="object 170"/>
          <p:cNvSpPr/>
          <p:nvPr/>
        </p:nvSpPr>
        <p:spPr>
          <a:xfrm>
            <a:off x="6703586" y="1295683"/>
            <a:ext cx="1732" cy="1447240"/>
          </a:xfrm>
          <a:custGeom>
            <a:avLst/>
            <a:gdLst/>
            <a:ahLst/>
            <a:cxnLst/>
            <a:rect l="l" t="t" r="r" b="b"/>
            <a:pathLst>
              <a:path w="1904" h="1640205">
                <a:moveTo>
                  <a:pt x="0" y="1639890"/>
                </a:moveTo>
                <a:lnTo>
                  <a:pt x="1580" y="0"/>
                </a:lnTo>
              </a:path>
            </a:pathLst>
          </a:custGeom>
          <a:ln w="28575">
            <a:solidFill>
              <a:srgbClr val="000000"/>
            </a:solidFill>
          </a:ln>
        </p:spPr>
        <p:txBody>
          <a:bodyPr wrap="square" lIns="0" tIns="0" rIns="0" bIns="0" rtlCol="0"/>
          <a:lstStyle/>
          <a:p>
            <a:endParaRPr/>
          </a:p>
        </p:txBody>
      </p:sp>
      <p:sp>
        <p:nvSpPr>
          <p:cNvPr id="171" name="object 171"/>
          <p:cNvSpPr/>
          <p:nvPr/>
        </p:nvSpPr>
        <p:spPr>
          <a:xfrm>
            <a:off x="6399067" y="2742636"/>
            <a:ext cx="304800" cy="0"/>
          </a:xfrm>
          <a:custGeom>
            <a:avLst/>
            <a:gdLst/>
            <a:ahLst/>
            <a:cxnLst/>
            <a:rect l="l" t="t" r="r" b="b"/>
            <a:pathLst>
              <a:path w="335279">
                <a:moveTo>
                  <a:pt x="0" y="0"/>
                </a:moveTo>
                <a:lnTo>
                  <a:pt x="334970" y="0"/>
                </a:lnTo>
              </a:path>
            </a:pathLst>
          </a:custGeom>
          <a:ln w="28575">
            <a:solidFill>
              <a:srgbClr val="000000"/>
            </a:solidFill>
          </a:ln>
        </p:spPr>
        <p:txBody>
          <a:bodyPr wrap="square" lIns="0" tIns="0" rIns="0" bIns="0" rtlCol="0"/>
          <a:lstStyle/>
          <a:p>
            <a:endParaRPr/>
          </a:p>
        </p:txBody>
      </p:sp>
      <p:sp>
        <p:nvSpPr>
          <p:cNvPr id="172" name="object 172"/>
          <p:cNvSpPr/>
          <p:nvPr/>
        </p:nvSpPr>
        <p:spPr>
          <a:xfrm>
            <a:off x="4260275" y="5404044"/>
            <a:ext cx="2010349" cy="544879"/>
          </a:xfrm>
          <a:prstGeom prst="rect">
            <a:avLst/>
          </a:prstGeom>
          <a:blipFill>
            <a:blip r:embed="rId3" cstate="print"/>
            <a:stretch>
              <a:fillRect/>
            </a:stretch>
          </a:blipFill>
        </p:spPr>
        <p:txBody>
          <a:bodyPr wrap="square" lIns="0" tIns="0" rIns="0" bIns="0" rtlCol="0"/>
          <a:lstStyle/>
          <a:p>
            <a:endParaRPr/>
          </a:p>
        </p:txBody>
      </p:sp>
      <p:sp>
        <p:nvSpPr>
          <p:cNvPr id="173" name="object 173"/>
          <p:cNvSpPr txBox="1"/>
          <p:nvPr/>
        </p:nvSpPr>
        <p:spPr>
          <a:xfrm>
            <a:off x="4875219" y="3779306"/>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4" name="object 174"/>
          <p:cNvSpPr txBox="1"/>
          <p:nvPr/>
        </p:nvSpPr>
        <p:spPr>
          <a:xfrm>
            <a:off x="4875219" y="4191235"/>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5" name="object 175"/>
          <p:cNvSpPr/>
          <p:nvPr/>
        </p:nvSpPr>
        <p:spPr>
          <a:xfrm>
            <a:off x="4792811" y="3728755"/>
            <a:ext cx="229464" cy="696168"/>
          </a:xfrm>
          <a:prstGeom prst="rect">
            <a:avLst/>
          </a:prstGeom>
          <a:blipFill>
            <a:blip r:embed="rId4" cstate="print"/>
            <a:stretch>
              <a:fillRect/>
            </a:stretch>
          </a:blipFill>
        </p:spPr>
        <p:txBody>
          <a:bodyPr wrap="square" lIns="0" tIns="0" rIns="0" bIns="0" rtlCol="0"/>
          <a:lstStyle/>
          <a:p>
            <a:endParaRPr/>
          </a:p>
        </p:txBody>
      </p:sp>
      <p:sp>
        <p:nvSpPr>
          <p:cNvPr id="176" name="object 176"/>
          <p:cNvSpPr/>
          <p:nvPr/>
        </p:nvSpPr>
        <p:spPr>
          <a:xfrm>
            <a:off x="6247534" y="2286001"/>
            <a:ext cx="151823" cy="3657599"/>
          </a:xfrm>
          <a:custGeom>
            <a:avLst/>
            <a:gdLst/>
            <a:ahLst/>
            <a:cxnLst/>
            <a:rect l="l" t="t" r="r" b="b"/>
            <a:pathLst>
              <a:path w="167004" h="4145279">
                <a:moveTo>
                  <a:pt x="0" y="4144962"/>
                </a:moveTo>
                <a:lnTo>
                  <a:pt x="166686" y="4144962"/>
                </a:lnTo>
                <a:lnTo>
                  <a:pt x="166686" y="0"/>
                </a:lnTo>
                <a:lnTo>
                  <a:pt x="0" y="0"/>
                </a:lnTo>
                <a:lnTo>
                  <a:pt x="0" y="4144962"/>
                </a:lnTo>
                <a:close/>
              </a:path>
            </a:pathLst>
          </a:custGeom>
          <a:solidFill>
            <a:srgbClr val="E4E4E4"/>
          </a:solidFill>
        </p:spPr>
        <p:txBody>
          <a:bodyPr wrap="square" lIns="0" tIns="0" rIns="0" bIns="0" rtlCol="0"/>
          <a:lstStyle/>
          <a:p>
            <a:endParaRPr/>
          </a:p>
        </p:txBody>
      </p:sp>
      <p:sp>
        <p:nvSpPr>
          <p:cNvPr id="177" name="object 177"/>
          <p:cNvSpPr/>
          <p:nvPr/>
        </p:nvSpPr>
        <p:spPr>
          <a:xfrm>
            <a:off x="6247539" y="2286001"/>
            <a:ext cx="151823" cy="3657599"/>
          </a:xfrm>
          <a:custGeom>
            <a:avLst/>
            <a:gdLst/>
            <a:ahLst/>
            <a:cxnLst/>
            <a:rect l="l" t="t" r="r" b="b"/>
            <a:pathLst>
              <a:path w="167004" h="4145279">
                <a:moveTo>
                  <a:pt x="0" y="0"/>
                </a:moveTo>
                <a:lnTo>
                  <a:pt x="166687" y="0"/>
                </a:lnTo>
                <a:lnTo>
                  <a:pt x="166687"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78" name="object 178"/>
          <p:cNvSpPr/>
          <p:nvPr/>
        </p:nvSpPr>
        <p:spPr>
          <a:xfrm>
            <a:off x="6399067" y="4800320"/>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179" name="object 179"/>
          <p:cNvSpPr/>
          <p:nvPr/>
        </p:nvSpPr>
        <p:spPr>
          <a:xfrm>
            <a:off x="6745432"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80" name="object 180"/>
          <p:cNvSpPr/>
          <p:nvPr/>
        </p:nvSpPr>
        <p:spPr>
          <a:xfrm>
            <a:off x="8152534" y="2286001"/>
            <a:ext cx="151823" cy="3657599"/>
          </a:xfrm>
          <a:custGeom>
            <a:avLst/>
            <a:gdLst/>
            <a:ahLst/>
            <a:cxnLst/>
            <a:rect l="l" t="t" r="r" b="b"/>
            <a:pathLst>
              <a:path w="167004" h="4145279">
                <a:moveTo>
                  <a:pt x="0" y="4144962"/>
                </a:moveTo>
                <a:lnTo>
                  <a:pt x="166686" y="4144962"/>
                </a:lnTo>
                <a:lnTo>
                  <a:pt x="166686" y="0"/>
                </a:lnTo>
                <a:lnTo>
                  <a:pt x="0" y="0"/>
                </a:lnTo>
                <a:lnTo>
                  <a:pt x="0" y="4144962"/>
                </a:lnTo>
                <a:close/>
              </a:path>
            </a:pathLst>
          </a:custGeom>
          <a:solidFill>
            <a:srgbClr val="E4E4E4"/>
          </a:solidFill>
        </p:spPr>
        <p:txBody>
          <a:bodyPr wrap="square" lIns="0" tIns="0" rIns="0" bIns="0" rtlCol="0"/>
          <a:lstStyle/>
          <a:p>
            <a:endParaRPr/>
          </a:p>
        </p:txBody>
      </p:sp>
      <p:sp>
        <p:nvSpPr>
          <p:cNvPr id="181" name="object 181"/>
          <p:cNvSpPr/>
          <p:nvPr/>
        </p:nvSpPr>
        <p:spPr>
          <a:xfrm>
            <a:off x="8152541" y="2286001"/>
            <a:ext cx="151823" cy="3657599"/>
          </a:xfrm>
          <a:custGeom>
            <a:avLst/>
            <a:gdLst/>
            <a:ahLst/>
            <a:cxnLst/>
            <a:rect l="l" t="t" r="r" b="b"/>
            <a:pathLst>
              <a:path w="167004" h="4145279">
                <a:moveTo>
                  <a:pt x="0" y="0"/>
                </a:moveTo>
                <a:lnTo>
                  <a:pt x="166687" y="0"/>
                </a:lnTo>
                <a:lnTo>
                  <a:pt x="166687"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2" name="object 182"/>
          <p:cNvSpPr/>
          <p:nvPr/>
        </p:nvSpPr>
        <p:spPr>
          <a:xfrm>
            <a:off x="6399067" y="5639367"/>
            <a:ext cx="1753755" cy="0"/>
          </a:xfrm>
          <a:custGeom>
            <a:avLst/>
            <a:gdLst/>
            <a:ahLst/>
            <a:cxnLst/>
            <a:rect l="l" t="t" r="r" b="b"/>
            <a:pathLst>
              <a:path w="1929129">
                <a:moveTo>
                  <a:pt x="0" y="0"/>
                </a:moveTo>
                <a:lnTo>
                  <a:pt x="1928821" y="0"/>
                </a:lnTo>
              </a:path>
            </a:pathLst>
          </a:custGeom>
          <a:ln w="12700">
            <a:solidFill>
              <a:srgbClr val="000000"/>
            </a:solidFill>
          </a:ln>
        </p:spPr>
        <p:txBody>
          <a:bodyPr wrap="square" lIns="0" tIns="0" rIns="0" bIns="0" rtlCol="0"/>
          <a:lstStyle/>
          <a:p>
            <a:endParaRPr/>
          </a:p>
        </p:txBody>
      </p:sp>
      <p:sp>
        <p:nvSpPr>
          <p:cNvPr id="183" name="object 183"/>
          <p:cNvSpPr/>
          <p:nvPr/>
        </p:nvSpPr>
        <p:spPr>
          <a:xfrm>
            <a:off x="8106352" y="5605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4" name="object 184"/>
          <p:cNvSpPr/>
          <p:nvPr/>
        </p:nvSpPr>
        <p:spPr>
          <a:xfrm>
            <a:off x="8304068" y="5639367"/>
            <a:ext cx="229754" cy="0"/>
          </a:xfrm>
          <a:custGeom>
            <a:avLst/>
            <a:gdLst/>
            <a:ahLst/>
            <a:cxnLst/>
            <a:rect l="l" t="t" r="r" b="b"/>
            <a:pathLst>
              <a:path w="252729">
                <a:moveTo>
                  <a:pt x="0" y="0"/>
                </a:moveTo>
                <a:lnTo>
                  <a:pt x="252420" y="0"/>
                </a:lnTo>
              </a:path>
            </a:pathLst>
          </a:custGeom>
          <a:ln w="12700">
            <a:solidFill>
              <a:srgbClr val="000000"/>
            </a:solidFill>
          </a:ln>
        </p:spPr>
        <p:txBody>
          <a:bodyPr wrap="square" lIns="0" tIns="0" rIns="0" bIns="0" rtlCol="0"/>
          <a:lstStyle/>
          <a:p>
            <a:endParaRPr/>
          </a:p>
        </p:txBody>
      </p:sp>
      <p:sp>
        <p:nvSpPr>
          <p:cNvPr id="185" name="object 185"/>
          <p:cNvSpPr/>
          <p:nvPr/>
        </p:nvSpPr>
        <p:spPr>
          <a:xfrm>
            <a:off x="8533541" y="5639368"/>
            <a:ext cx="0" cy="456640"/>
          </a:xfrm>
          <a:custGeom>
            <a:avLst/>
            <a:gdLst/>
            <a:ahLst/>
            <a:cxnLst/>
            <a:rect l="l" t="t" r="r" b="b"/>
            <a:pathLst>
              <a:path h="517525">
                <a:moveTo>
                  <a:pt x="0" y="517520"/>
                </a:moveTo>
                <a:lnTo>
                  <a:pt x="0" y="0"/>
                </a:lnTo>
              </a:path>
            </a:pathLst>
          </a:custGeom>
          <a:ln w="12700">
            <a:solidFill>
              <a:srgbClr val="000000"/>
            </a:solidFill>
          </a:ln>
        </p:spPr>
        <p:txBody>
          <a:bodyPr wrap="square" lIns="0" tIns="0" rIns="0" bIns="0" rtlCol="0"/>
          <a:lstStyle/>
          <a:p>
            <a:endParaRPr/>
          </a:p>
        </p:txBody>
      </p:sp>
      <p:sp>
        <p:nvSpPr>
          <p:cNvPr id="186" name="object 186"/>
          <p:cNvSpPr/>
          <p:nvPr/>
        </p:nvSpPr>
        <p:spPr>
          <a:xfrm>
            <a:off x="2131583" y="6096003"/>
            <a:ext cx="6401955" cy="0"/>
          </a:xfrm>
          <a:custGeom>
            <a:avLst/>
            <a:gdLst/>
            <a:ahLst/>
            <a:cxnLst/>
            <a:rect l="l" t="t" r="r" b="b"/>
            <a:pathLst>
              <a:path w="7042150">
                <a:moveTo>
                  <a:pt x="0" y="0"/>
                </a:moveTo>
                <a:lnTo>
                  <a:pt x="7042154" y="0"/>
                </a:lnTo>
              </a:path>
            </a:pathLst>
          </a:custGeom>
          <a:ln w="12700">
            <a:solidFill>
              <a:srgbClr val="000000"/>
            </a:solidFill>
          </a:ln>
        </p:spPr>
        <p:txBody>
          <a:bodyPr wrap="square" lIns="0" tIns="0" rIns="0" bIns="0" rtlCol="0"/>
          <a:lstStyle/>
          <a:p>
            <a:endParaRPr/>
          </a:p>
        </p:txBody>
      </p:sp>
      <p:sp>
        <p:nvSpPr>
          <p:cNvPr id="187" name="object 187"/>
          <p:cNvSpPr/>
          <p:nvPr/>
        </p:nvSpPr>
        <p:spPr>
          <a:xfrm>
            <a:off x="1675534" y="2286001"/>
            <a:ext cx="151823" cy="3657599"/>
          </a:xfrm>
          <a:custGeom>
            <a:avLst/>
            <a:gdLst/>
            <a:ahLst/>
            <a:cxnLst/>
            <a:rect l="l" t="t" r="r" b="b"/>
            <a:pathLst>
              <a:path w="167005"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8" name="object 188"/>
          <p:cNvSpPr/>
          <p:nvPr/>
        </p:nvSpPr>
        <p:spPr>
          <a:xfrm>
            <a:off x="1675537" y="2286001"/>
            <a:ext cx="151823" cy="3657599"/>
          </a:xfrm>
          <a:custGeom>
            <a:avLst/>
            <a:gdLst/>
            <a:ahLst/>
            <a:cxnLst/>
            <a:rect l="l" t="t" r="r" b="b"/>
            <a:pathLst>
              <a:path w="167005" h="4145279">
                <a:moveTo>
                  <a:pt x="0" y="0"/>
                </a:moveTo>
                <a:lnTo>
                  <a:pt x="166687" y="0"/>
                </a:lnTo>
                <a:lnTo>
                  <a:pt x="166687"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9" name="object 189"/>
          <p:cNvSpPr txBox="1"/>
          <p:nvPr/>
        </p:nvSpPr>
        <p:spPr>
          <a:xfrm>
            <a:off x="1603629" y="2102627"/>
            <a:ext cx="298450" cy="158003"/>
          </a:xfrm>
          <a:prstGeom prst="rect">
            <a:avLst/>
          </a:prstGeom>
        </p:spPr>
        <p:txBody>
          <a:bodyPr vert="horz" wrap="square" lIns="0" tIns="0" rIns="0" bIns="0" rtlCol="0">
            <a:spAutoFit/>
          </a:bodyPr>
          <a:lstStyle/>
          <a:p>
            <a:pPr marL="11397"/>
            <a:r>
              <a:rPr sz="1000" dirty="0">
                <a:latin typeface="Arial"/>
                <a:cs typeface="Arial"/>
              </a:rPr>
              <a:t>IF/ID</a:t>
            </a:r>
            <a:endParaRPr sz="1000">
              <a:latin typeface="Arial"/>
              <a:cs typeface="Arial"/>
            </a:endParaRPr>
          </a:p>
        </p:txBody>
      </p:sp>
      <p:sp>
        <p:nvSpPr>
          <p:cNvPr id="190" name="object 190"/>
          <p:cNvSpPr txBox="1"/>
          <p:nvPr/>
        </p:nvSpPr>
        <p:spPr>
          <a:xfrm>
            <a:off x="4042606" y="1416266"/>
            <a:ext cx="355023" cy="158003"/>
          </a:xfrm>
          <a:prstGeom prst="rect">
            <a:avLst/>
          </a:prstGeom>
        </p:spPr>
        <p:txBody>
          <a:bodyPr vert="horz" wrap="square" lIns="0" tIns="0" rIns="0" bIns="0" rtlCol="0">
            <a:spAutoFit/>
          </a:bodyPr>
          <a:lstStyle/>
          <a:p>
            <a:pPr marL="11397"/>
            <a:r>
              <a:rPr sz="1000" dirty="0">
                <a:latin typeface="Arial"/>
                <a:cs typeface="Arial"/>
              </a:rPr>
              <a:t>ID/EX</a:t>
            </a:r>
            <a:endParaRPr sz="1000">
              <a:latin typeface="Arial"/>
              <a:cs typeface="Arial"/>
            </a:endParaRPr>
          </a:p>
        </p:txBody>
      </p:sp>
      <p:sp>
        <p:nvSpPr>
          <p:cNvPr id="191" name="object 191"/>
          <p:cNvSpPr txBox="1"/>
          <p:nvPr/>
        </p:nvSpPr>
        <p:spPr>
          <a:xfrm>
            <a:off x="2858402" y="1874306"/>
            <a:ext cx="474518" cy="158003"/>
          </a:xfrm>
          <a:prstGeom prst="rect">
            <a:avLst/>
          </a:prstGeom>
        </p:spPr>
        <p:txBody>
          <a:bodyPr vert="horz" wrap="square" lIns="0" tIns="0" rIns="0" bIns="0" rtlCol="0">
            <a:spAutoFit/>
          </a:bodyPr>
          <a:lstStyle/>
          <a:p>
            <a:pPr marL="11397"/>
            <a:r>
              <a:rPr sz="1000" b="1" spc="-4" dirty="0">
                <a:solidFill>
                  <a:srgbClr val="FF2800"/>
                </a:solidFill>
                <a:latin typeface="Arial"/>
                <a:cs typeface="Arial"/>
              </a:rPr>
              <a:t>Control</a:t>
            </a:r>
            <a:endParaRPr sz="1000">
              <a:latin typeface="Arial"/>
              <a:cs typeface="Arial"/>
            </a:endParaRPr>
          </a:p>
        </p:txBody>
      </p:sp>
      <p:sp>
        <p:nvSpPr>
          <p:cNvPr id="193" name="object 193"/>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194" name="object 194"/>
          <p:cNvSpPr txBox="1"/>
          <p:nvPr/>
        </p:nvSpPr>
        <p:spPr>
          <a:xfrm>
            <a:off x="6099140" y="1644586"/>
            <a:ext cx="524164" cy="362510"/>
          </a:xfrm>
          <a:prstGeom prst="rect">
            <a:avLst/>
          </a:prstGeom>
        </p:spPr>
        <p:txBody>
          <a:bodyPr vert="horz" wrap="square" lIns="0" tIns="0" rIns="0" bIns="0" rtlCol="0">
            <a:spAutoFit/>
          </a:bodyPr>
          <a:lstStyle/>
          <a:p>
            <a:pPr algn="ctr">
              <a:lnSpc>
                <a:spcPct val="100000"/>
              </a:lnSpc>
            </a:pPr>
            <a:r>
              <a:rPr sz="1000" dirty="0">
                <a:latin typeface="Arial"/>
                <a:cs typeface="Arial"/>
              </a:rPr>
              <a:t>EX/MEM</a:t>
            </a:r>
            <a:endParaRPr sz="1000">
              <a:latin typeface="Arial"/>
              <a:cs typeface="Arial"/>
            </a:endParaRPr>
          </a:p>
          <a:p>
            <a:pPr marR="51286" algn="ctr">
              <a:spcBef>
                <a:spcPts val="660"/>
              </a:spcBef>
            </a:pPr>
            <a:r>
              <a:rPr sz="800" dirty="0">
                <a:solidFill>
                  <a:srgbClr val="3CA642"/>
                </a:solidFill>
                <a:latin typeface="Times New Roman"/>
                <a:cs typeface="Times New Roman"/>
              </a:rPr>
              <a:t>WB</a:t>
            </a:r>
            <a:endParaRPr sz="800">
              <a:latin typeface="Times New Roman"/>
              <a:cs typeface="Times New Roman"/>
            </a:endParaRPr>
          </a:p>
        </p:txBody>
      </p:sp>
      <p:sp>
        <p:nvSpPr>
          <p:cNvPr id="195" name="object 195"/>
          <p:cNvSpPr txBox="1"/>
          <p:nvPr/>
        </p:nvSpPr>
        <p:spPr>
          <a:xfrm>
            <a:off x="7927652" y="1874307"/>
            <a:ext cx="559377" cy="361390"/>
          </a:xfrm>
          <a:prstGeom prst="rect">
            <a:avLst/>
          </a:prstGeom>
        </p:spPr>
        <p:txBody>
          <a:bodyPr vert="horz" wrap="square" lIns="0" tIns="0" rIns="0" bIns="0" rtlCol="0">
            <a:spAutoFit/>
          </a:bodyPr>
          <a:lstStyle/>
          <a:p>
            <a:pPr algn="ctr">
              <a:lnSpc>
                <a:spcPct val="100000"/>
              </a:lnSpc>
            </a:pPr>
            <a:r>
              <a:rPr sz="1000" dirty="0">
                <a:latin typeface="Arial"/>
                <a:cs typeface="Arial"/>
              </a:rPr>
              <a:t>MEM/WB</a:t>
            </a:r>
            <a:endParaRPr sz="1000">
              <a:latin typeface="Arial"/>
              <a:cs typeface="Arial"/>
            </a:endParaRPr>
          </a:p>
          <a:p>
            <a:pPr marL="54706" algn="ctr">
              <a:spcBef>
                <a:spcPts val="651"/>
              </a:spcBef>
            </a:pPr>
            <a:r>
              <a:rPr sz="800" dirty="0">
                <a:solidFill>
                  <a:srgbClr val="3CA642"/>
                </a:solidFill>
                <a:latin typeface="Times New Roman"/>
                <a:cs typeface="Times New Roman"/>
              </a:rPr>
              <a:t>WB</a:t>
            </a:r>
            <a:endParaRPr sz="800">
              <a:latin typeface="Times New Roman"/>
              <a:cs typeface="Times New Roman"/>
            </a:endParaRPr>
          </a:p>
        </p:txBody>
      </p:sp>
      <p:sp>
        <p:nvSpPr>
          <p:cNvPr id="196" name="object 196"/>
          <p:cNvSpPr txBox="1"/>
          <p:nvPr/>
        </p:nvSpPr>
        <p:spPr>
          <a:xfrm>
            <a:off x="516914" y="3355040"/>
            <a:ext cx="305955" cy="158003"/>
          </a:xfrm>
          <a:prstGeom prst="rect">
            <a:avLst/>
          </a:prstGeom>
        </p:spPr>
        <p:txBody>
          <a:bodyPr vert="horz" wrap="square" lIns="0" tIns="0" rIns="0" bIns="0" rtlCol="0">
            <a:spAutoFit/>
          </a:bodyPr>
          <a:lstStyle/>
          <a:p>
            <a:pPr marL="11397"/>
            <a:r>
              <a:rPr sz="1000" spc="-4" dirty="0">
                <a:latin typeface="Arial"/>
                <a:cs typeface="Arial"/>
              </a:rPr>
              <a:t>1008</a:t>
            </a:r>
            <a:endParaRPr sz="1000" dirty="0">
              <a:latin typeface="Arial"/>
              <a:cs typeface="Arial"/>
            </a:endParaRPr>
          </a:p>
        </p:txBody>
      </p:sp>
      <p:sp>
        <p:nvSpPr>
          <p:cNvPr id="197" name="object 197"/>
          <p:cNvSpPr txBox="1"/>
          <p:nvPr/>
        </p:nvSpPr>
        <p:spPr>
          <a:xfrm>
            <a:off x="2062561" y="3248584"/>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198" name="object 198"/>
          <p:cNvSpPr txBox="1"/>
          <p:nvPr/>
        </p:nvSpPr>
        <p:spPr>
          <a:xfrm>
            <a:off x="2062561" y="3629584"/>
            <a:ext cx="94095" cy="158003"/>
          </a:xfrm>
          <a:prstGeom prst="rect">
            <a:avLst/>
          </a:prstGeom>
        </p:spPr>
        <p:txBody>
          <a:bodyPr vert="horz" wrap="square" lIns="0" tIns="0" rIns="0" bIns="0" rtlCol="0">
            <a:spAutoFit/>
          </a:bodyPr>
          <a:lstStyle/>
          <a:p>
            <a:pPr marL="11397"/>
            <a:r>
              <a:rPr sz="1000" dirty="0">
                <a:latin typeface="Arial"/>
                <a:cs typeface="Arial"/>
              </a:rPr>
              <a:t>5</a:t>
            </a:r>
            <a:endParaRPr sz="1000">
              <a:latin typeface="Arial"/>
              <a:cs typeface="Arial"/>
            </a:endParaRPr>
          </a:p>
        </p:txBody>
      </p:sp>
      <p:sp>
        <p:nvSpPr>
          <p:cNvPr id="199" name="object 199"/>
          <p:cNvSpPr txBox="1"/>
          <p:nvPr/>
        </p:nvSpPr>
        <p:spPr>
          <a:xfrm>
            <a:off x="1338083" y="2576231"/>
            <a:ext cx="354769" cy="153888"/>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0C</a:t>
            </a:r>
            <a:endParaRPr sz="1000" dirty="0">
              <a:latin typeface="Arial"/>
              <a:cs typeface="Arial"/>
            </a:endParaRPr>
          </a:p>
        </p:txBody>
      </p:sp>
      <p:sp>
        <p:nvSpPr>
          <p:cNvPr id="200" name="object 200"/>
          <p:cNvSpPr txBox="1"/>
          <p:nvPr/>
        </p:nvSpPr>
        <p:spPr>
          <a:xfrm>
            <a:off x="3877876" y="3227574"/>
            <a:ext cx="234950" cy="158003"/>
          </a:xfrm>
          <a:prstGeom prst="rect">
            <a:avLst/>
          </a:prstGeom>
        </p:spPr>
        <p:txBody>
          <a:bodyPr vert="horz" wrap="square" lIns="0" tIns="0" rIns="0" bIns="0" rtlCol="0">
            <a:spAutoFit/>
          </a:bodyPr>
          <a:lstStyle/>
          <a:p>
            <a:pPr marL="11397"/>
            <a:r>
              <a:rPr sz="1000" spc="-4" dirty="0">
                <a:latin typeface="Arial"/>
                <a:cs typeface="Arial"/>
              </a:rPr>
              <a:t>104</a:t>
            </a:r>
            <a:endParaRPr sz="1000" dirty="0">
              <a:latin typeface="Arial"/>
              <a:cs typeface="Arial"/>
            </a:endParaRPr>
          </a:p>
        </p:txBody>
      </p:sp>
      <p:sp>
        <p:nvSpPr>
          <p:cNvPr id="201" name="object 201"/>
          <p:cNvSpPr txBox="1"/>
          <p:nvPr/>
        </p:nvSpPr>
        <p:spPr>
          <a:xfrm>
            <a:off x="3876537" y="3685614"/>
            <a:ext cx="234950" cy="158003"/>
          </a:xfrm>
          <a:prstGeom prst="rect">
            <a:avLst/>
          </a:prstGeom>
        </p:spPr>
        <p:txBody>
          <a:bodyPr vert="horz" wrap="square" lIns="0" tIns="0" rIns="0" bIns="0" rtlCol="0">
            <a:spAutoFit/>
          </a:bodyPr>
          <a:lstStyle/>
          <a:p>
            <a:pPr marL="11397"/>
            <a:r>
              <a:rPr sz="1000" spc="-4" dirty="0">
                <a:latin typeface="Arial"/>
                <a:cs typeface="Arial"/>
              </a:rPr>
              <a:t>105</a:t>
            </a:r>
            <a:endParaRPr sz="1000">
              <a:latin typeface="Arial"/>
              <a:cs typeface="Arial"/>
            </a:endParaRPr>
          </a:p>
        </p:txBody>
      </p:sp>
      <p:sp>
        <p:nvSpPr>
          <p:cNvPr id="202" name="object 202"/>
          <p:cNvSpPr txBox="1"/>
          <p:nvPr/>
        </p:nvSpPr>
        <p:spPr>
          <a:xfrm>
            <a:off x="8304219" y="454146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03" name="object 203"/>
          <p:cNvSpPr txBox="1"/>
          <p:nvPr/>
        </p:nvSpPr>
        <p:spPr>
          <a:xfrm>
            <a:off x="8304219" y="5150783"/>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04" name="object 204"/>
          <p:cNvSpPr txBox="1"/>
          <p:nvPr/>
        </p:nvSpPr>
        <p:spPr>
          <a:xfrm>
            <a:off x="2212651" y="3327990"/>
            <a:ext cx="933449" cy="1473545"/>
          </a:xfrm>
          <a:prstGeom prst="rect">
            <a:avLst/>
          </a:prstGeom>
        </p:spPr>
        <p:txBody>
          <a:bodyPr vert="horz" wrap="square" lIns="0" tIns="0" rIns="0" bIns="0" rtlCol="0">
            <a:spAutoFit/>
          </a:bodyPr>
          <a:lstStyle/>
          <a:p>
            <a:pPr marL="387497" marR="4559">
              <a:lnSpc>
                <a:spcPts val="1167"/>
              </a:lnSpc>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1</a:t>
            </a:r>
            <a:endParaRPr sz="1000">
              <a:latin typeface="Arial"/>
              <a:cs typeface="Arial"/>
            </a:endParaRPr>
          </a:p>
          <a:p>
            <a:pPr marL="387497" marR="4559">
              <a:lnSpc>
                <a:spcPts val="1167"/>
              </a:lnSpc>
              <a:spcBef>
                <a:spcPts val="718"/>
              </a:spcBef>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2</a:t>
            </a:r>
            <a:endParaRPr sz="1000">
              <a:latin typeface="Arial"/>
              <a:cs typeface="Arial"/>
            </a:endParaRPr>
          </a:p>
          <a:p>
            <a:pPr marL="387497" marR="108841" indent="-376100">
              <a:lnSpc>
                <a:spcPts val="1140"/>
              </a:lnSpc>
              <a:spcBef>
                <a:spcPts val="763"/>
              </a:spcBef>
              <a:tabLst>
                <a:tab pos="386927" algn="l"/>
              </a:tabLst>
            </a:pPr>
            <a:r>
              <a:rPr sz="1000" spc="-4" dirty="0">
                <a:latin typeface="Arial"/>
                <a:cs typeface="Arial"/>
              </a:rPr>
              <a:t>???	</a:t>
            </a:r>
            <a:r>
              <a:rPr sz="1500" spc="-6" baseline="2525" dirty="0">
                <a:latin typeface="Arial"/>
                <a:cs typeface="Arial"/>
              </a:rPr>
              <a:t>Write  </a:t>
            </a:r>
            <a:r>
              <a:rPr sz="1000" dirty="0">
                <a:latin typeface="Arial"/>
                <a:cs typeface="Arial"/>
              </a:rPr>
              <a:t>register</a:t>
            </a:r>
            <a:endParaRPr sz="1000">
              <a:latin typeface="Arial"/>
              <a:cs typeface="Arial"/>
            </a:endParaRPr>
          </a:p>
          <a:p>
            <a:pPr marL="387497" marR="236487">
              <a:lnSpc>
                <a:spcPts val="1167"/>
              </a:lnSpc>
              <a:spcBef>
                <a:spcPts val="722"/>
              </a:spcBef>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205" name="object 205"/>
          <p:cNvSpPr txBox="1"/>
          <p:nvPr/>
        </p:nvSpPr>
        <p:spPr>
          <a:xfrm>
            <a:off x="2212651" y="4391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06" name="object 206"/>
          <p:cNvSpPr txBox="1"/>
          <p:nvPr/>
        </p:nvSpPr>
        <p:spPr>
          <a:xfrm>
            <a:off x="2901049" y="2940266"/>
            <a:ext cx="741218" cy="158003"/>
          </a:xfrm>
          <a:prstGeom prst="rect">
            <a:avLst/>
          </a:prstGeom>
        </p:spPr>
        <p:txBody>
          <a:bodyPr vert="horz" wrap="square" lIns="0" tIns="0" rIns="0" bIns="0" rtlCol="0">
            <a:spAutoFit/>
          </a:bodyPr>
          <a:lstStyle/>
          <a:p>
            <a:pPr marL="11397"/>
            <a:r>
              <a:rPr sz="1000" spc="-4" dirty="0">
                <a:solidFill>
                  <a:srgbClr val="3CA642"/>
                </a:solidFill>
                <a:latin typeface="Arial"/>
                <a:cs typeface="Arial"/>
              </a:rPr>
              <a:t>RegWrite</a:t>
            </a:r>
            <a:r>
              <a:rPr sz="1000" spc="-85" dirty="0">
                <a:solidFill>
                  <a:srgbClr val="3CA642"/>
                </a:solidFill>
                <a:latin typeface="Arial"/>
                <a:cs typeface="Arial"/>
              </a:rPr>
              <a:t> </a:t>
            </a:r>
            <a:r>
              <a:rPr sz="1000" dirty="0">
                <a:solidFill>
                  <a:srgbClr val="3CA642"/>
                </a:solidFill>
                <a:latin typeface="Arial"/>
                <a:cs typeface="Arial"/>
              </a:rPr>
              <a:t>(?)</a:t>
            </a:r>
            <a:endParaRPr sz="1000">
              <a:latin typeface="Arial"/>
              <a:cs typeface="Arial"/>
            </a:endParaRPr>
          </a:p>
        </p:txBody>
      </p:sp>
      <p:sp>
        <p:nvSpPr>
          <p:cNvPr id="207" name="object 207"/>
          <p:cNvSpPr txBox="1"/>
          <p:nvPr/>
        </p:nvSpPr>
        <p:spPr>
          <a:xfrm>
            <a:off x="6452720" y="374444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08" name="object 208"/>
          <p:cNvSpPr txBox="1"/>
          <p:nvPr/>
        </p:nvSpPr>
        <p:spPr>
          <a:xfrm>
            <a:off x="6552196" y="460029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09" name="object 209"/>
          <p:cNvSpPr/>
          <p:nvPr/>
        </p:nvSpPr>
        <p:spPr>
          <a:xfrm>
            <a:off x="303068" y="2514319"/>
            <a:ext cx="299027" cy="533960"/>
          </a:xfrm>
          <a:custGeom>
            <a:avLst/>
            <a:gdLst/>
            <a:ahLst/>
            <a:cxnLst/>
            <a:rect l="l" t="t" r="r" b="b"/>
            <a:pathLst>
              <a:path w="328930" h="605154">
                <a:moveTo>
                  <a:pt x="0" y="0"/>
                </a:moveTo>
                <a:lnTo>
                  <a:pt x="328612" y="0"/>
                </a:lnTo>
                <a:lnTo>
                  <a:pt x="328612" y="604838"/>
                </a:lnTo>
                <a:lnTo>
                  <a:pt x="0" y="604838"/>
                </a:lnTo>
                <a:lnTo>
                  <a:pt x="0" y="0"/>
                </a:lnTo>
                <a:close/>
              </a:path>
            </a:pathLst>
          </a:custGeom>
          <a:ln w="12700">
            <a:solidFill>
              <a:srgbClr val="000000"/>
            </a:solidFill>
          </a:ln>
        </p:spPr>
        <p:txBody>
          <a:bodyPr wrap="square" lIns="0" tIns="0" rIns="0" bIns="0" rtlCol="0"/>
          <a:lstStyle/>
          <a:p>
            <a:endParaRPr/>
          </a:p>
        </p:txBody>
      </p:sp>
      <p:sp>
        <p:nvSpPr>
          <p:cNvPr id="210" name="object 210"/>
          <p:cNvSpPr txBox="1"/>
          <p:nvPr/>
        </p:nvSpPr>
        <p:spPr>
          <a:xfrm>
            <a:off x="392801" y="2636027"/>
            <a:ext cx="114876" cy="300018"/>
          </a:xfrm>
          <a:prstGeom prst="rect">
            <a:avLst/>
          </a:prstGeom>
        </p:spPr>
        <p:txBody>
          <a:bodyPr vert="horz" wrap="square" lIns="0" tIns="0" rIns="0" bIns="0" rtlCol="0">
            <a:spAutoFit/>
          </a:bodyPr>
          <a:lstStyle/>
          <a:p>
            <a:pPr marL="11397" marR="4559">
              <a:lnSpc>
                <a:spcPts val="1167"/>
              </a:lnSpc>
            </a:pPr>
            <a:r>
              <a:rPr sz="1000" b="1" dirty="0">
                <a:latin typeface="Arial"/>
                <a:cs typeface="Arial"/>
              </a:rPr>
              <a:t>P  C</a:t>
            </a:r>
            <a:endParaRPr sz="1000">
              <a:latin typeface="Arial"/>
              <a:cs typeface="Arial"/>
            </a:endParaRPr>
          </a:p>
        </p:txBody>
      </p:sp>
      <p:sp>
        <p:nvSpPr>
          <p:cNvPr id="211" name="object 211"/>
          <p:cNvSpPr txBox="1"/>
          <p:nvPr/>
        </p:nvSpPr>
        <p:spPr>
          <a:xfrm>
            <a:off x="3306583" y="5004670"/>
            <a:ext cx="432377" cy="300018"/>
          </a:xfrm>
          <a:prstGeom prst="rect">
            <a:avLst/>
          </a:prstGeom>
        </p:spPr>
        <p:txBody>
          <a:bodyPr vert="horz" wrap="square" lIns="0" tIns="0" rIns="0" bIns="0" rtlCol="0">
            <a:spAutoFit/>
          </a:bodyPr>
          <a:lstStyle/>
          <a:p>
            <a:pPr marL="11397" marR="4559" indent="68382">
              <a:lnSpc>
                <a:spcPts val="1167"/>
              </a:lnSpc>
            </a:pPr>
            <a:r>
              <a:rPr sz="1000" b="1" dirty="0">
                <a:latin typeface="Arial"/>
                <a:cs typeface="Arial"/>
              </a:rPr>
              <a:t>Sign  </a:t>
            </a:r>
            <a:r>
              <a:rPr sz="1000" b="1" spc="-4" dirty="0">
                <a:latin typeface="Arial"/>
                <a:cs typeface="Arial"/>
              </a:rPr>
              <a:t>extend</a:t>
            </a:r>
            <a:endParaRPr sz="1000">
              <a:latin typeface="Arial"/>
              <a:cs typeface="Arial"/>
            </a:endParaRPr>
          </a:p>
        </p:txBody>
      </p:sp>
      <p:sp>
        <p:nvSpPr>
          <p:cNvPr id="212" name="object 212"/>
          <p:cNvSpPr/>
          <p:nvPr/>
        </p:nvSpPr>
        <p:spPr>
          <a:xfrm>
            <a:off x="3289011" y="4871764"/>
            <a:ext cx="467591" cy="620524"/>
          </a:xfrm>
          <a:prstGeom prst="rect">
            <a:avLst/>
          </a:prstGeom>
          <a:blipFill>
            <a:blip r:embed="rId5" cstate="print"/>
            <a:stretch>
              <a:fillRect/>
            </a:stretch>
          </a:blipFill>
        </p:spPr>
        <p:txBody>
          <a:bodyPr wrap="square" lIns="0" tIns="0" rIns="0" bIns="0" rtlCol="0"/>
          <a:lstStyle/>
          <a:p>
            <a:endParaRPr/>
          </a:p>
        </p:txBody>
      </p:sp>
      <p:sp>
        <p:nvSpPr>
          <p:cNvPr id="213" name="object 213"/>
          <p:cNvSpPr/>
          <p:nvPr/>
        </p:nvSpPr>
        <p:spPr>
          <a:xfrm>
            <a:off x="1112691" y="1682287"/>
            <a:ext cx="0" cy="152960"/>
          </a:xfrm>
          <a:custGeom>
            <a:avLst/>
            <a:gdLst/>
            <a:ahLst/>
            <a:cxnLst/>
            <a:rect l="l" t="t" r="r" b="b"/>
            <a:pathLst>
              <a:path h="173355">
                <a:moveTo>
                  <a:pt x="0" y="0"/>
                </a:moveTo>
                <a:lnTo>
                  <a:pt x="0" y="173040"/>
                </a:lnTo>
              </a:path>
            </a:pathLst>
          </a:custGeom>
          <a:ln w="12700">
            <a:solidFill>
              <a:srgbClr val="FF40FF"/>
            </a:solidFill>
          </a:ln>
        </p:spPr>
        <p:txBody>
          <a:bodyPr wrap="square" lIns="0" tIns="0" rIns="0" bIns="0" rtlCol="0"/>
          <a:lstStyle/>
          <a:p>
            <a:endParaRPr/>
          </a:p>
        </p:txBody>
      </p:sp>
      <p:sp>
        <p:nvSpPr>
          <p:cNvPr id="214" name="object 214"/>
          <p:cNvSpPr/>
          <p:nvPr/>
        </p:nvSpPr>
        <p:spPr>
          <a:xfrm>
            <a:off x="6780067" y="3810002"/>
            <a:ext cx="1143000" cy="1143000"/>
          </a:xfrm>
          <a:custGeom>
            <a:avLst/>
            <a:gdLst/>
            <a:ahLst/>
            <a:cxnLst/>
            <a:rect l="l" t="t" r="r" b="b"/>
            <a:pathLst>
              <a:path w="1257300" h="1295400">
                <a:moveTo>
                  <a:pt x="0" y="0"/>
                </a:moveTo>
                <a:lnTo>
                  <a:pt x="1257300" y="0"/>
                </a:lnTo>
                <a:lnTo>
                  <a:pt x="125730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215" name="object 215"/>
          <p:cNvSpPr txBox="1"/>
          <p:nvPr/>
        </p:nvSpPr>
        <p:spPr>
          <a:xfrm>
            <a:off x="1071097" y="119906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216" name="object 216"/>
          <p:cNvSpPr txBox="1"/>
          <p:nvPr/>
        </p:nvSpPr>
        <p:spPr>
          <a:xfrm>
            <a:off x="1071097" y="1463073"/>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17" name="object 217"/>
          <p:cNvSpPr/>
          <p:nvPr/>
        </p:nvSpPr>
        <p:spPr>
          <a:xfrm>
            <a:off x="1001128" y="1143001"/>
            <a:ext cx="217632" cy="533960"/>
          </a:xfrm>
          <a:custGeom>
            <a:avLst/>
            <a:gdLst/>
            <a:ahLst/>
            <a:cxnLst/>
            <a:rect l="l" t="t" r="r" b="b"/>
            <a:pathLst>
              <a:path w="239394" h="605155">
                <a:moveTo>
                  <a:pt x="0" y="119550"/>
                </a:moveTo>
                <a:lnTo>
                  <a:pt x="6039" y="81930"/>
                </a:lnTo>
                <a:lnTo>
                  <a:pt x="23656" y="48147"/>
                </a:lnTo>
                <a:lnTo>
                  <a:pt x="50987" y="21602"/>
                </a:lnTo>
                <a:lnTo>
                  <a:pt x="85274" y="4986"/>
                </a:lnTo>
                <a:lnTo>
                  <a:pt x="119550" y="0"/>
                </a:lnTo>
                <a:lnTo>
                  <a:pt x="157169" y="6038"/>
                </a:lnTo>
                <a:lnTo>
                  <a:pt x="190954" y="23654"/>
                </a:lnTo>
                <a:lnTo>
                  <a:pt x="217500" y="50987"/>
                </a:lnTo>
                <a:lnTo>
                  <a:pt x="234115" y="85274"/>
                </a:lnTo>
                <a:lnTo>
                  <a:pt x="239100" y="119550"/>
                </a:lnTo>
                <a:lnTo>
                  <a:pt x="239100" y="485290"/>
                </a:lnTo>
                <a:lnTo>
                  <a:pt x="233060" y="522909"/>
                </a:lnTo>
                <a:lnTo>
                  <a:pt x="215442" y="556694"/>
                </a:lnTo>
                <a:lnTo>
                  <a:pt x="188110" y="583239"/>
                </a:lnTo>
                <a:lnTo>
                  <a:pt x="153822" y="599855"/>
                </a:lnTo>
                <a:lnTo>
                  <a:pt x="119550" y="604840"/>
                </a:lnTo>
                <a:lnTo>
                  <a:pt x="81930" y="598799"/>
                </a:lnTo>
                <a:lnTo>
                  <a:pt x="48148" y="581181"/>
                </a:lnTo>
                <a:lnTo>
                  <a:pt x="21602" y="553849"/>
                </a:lnTo>
                <a:lnTo>
                  <a:pt x="4986" y="519562"/>
                </a:lnTo>
                <a:lnTo>
                  <a:pt x="0" y="485290"/>
                </a:lnTo>
                <a:lnTo>
                  <a:pt x="0" y="119550"/>
                </a:lnTo>
                <a:close/>
              </a:path>
            </a:pathLst>
          </a:custGeom>
          <a:ln w="12700">
            <a:solidFill>
              <a:srgbClr val="000000"/>
            </a:solidFill>
          </a:ln>
        </p:spPr>
        <p:txBody>
          <a:bodyPr wrap="square" lIns="0" tIns="0" rIns="0" bIns="0" rtlCol="0"/>
          <a:lstStyle/>
          <a:p>
            <a:endParaRPr/>
          </a:p>
        </p:txBody>
      </p:sp>
      <p:sp>
        <p:nvSpPr>
          <p:cNvPr id="225" name="object 225"/>
          <p:cNvSpPr txBox="1"/>
          <p:nvPr/>
        </p:nvSpPr>
        <p:spPr>
          <a:xfrm>
            <a:off x="6481583" y="5469720"/>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26" name="object 226"/>
          <p:cNvSpPr txBox="1"/>
          <p:nvPr/>
        </p:nvSpPr>
        <p:spPr>
          <a:xfrm>
            <a:off x="8308651" y="5469720"/>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27" name="object 227"/>
          <p:cNvSpPr txBox="1"/>
          <p:nvPr/>
        </p:nvSpPr>
        <p:spPr>
          <a:xfrm>
            <a:off x="5185606" y="5477878"/>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0</a:t>
            </a:r>
            <a:endParaRPr sz="1000">
              <a:latin typeface="Arial"/>
              <a:cs typeface="Arial"/>
            </a:endParaRPr>
          </a:p>
        </p:txBody>
      </p:sp>
      <p:sp>
        <p:nvSpPr>
          <p:cNvPr id="228" name="object 228"/>
          <p:cNvSpPr txBox="1"/>
          <p:nvPr/>
        </p:nvSpPr>
        <p:spPr>
          <a:xfrm>
            <a:off x="2398823" y="5619442"/>
            <a:ext cx="94095" cy="145676"/>
          </a:xfrm>
          <a:prstGeom prst="rect">
            <a:avLst/>
          </a:prstGeom>
        </p:spPr>
        <p:txBody>
          <a:bodyPr vert="horz" wrap="square" lIns="0" tIns="0" rIns="0" bIns="0" rtlCol="0">
            <a:spAutoFit/>
          </a:bodyPr>
          <a:lstStyle/>
          <a:p>
            <a:pPr marL="11397">
              <a:lnSpc>
                <a:spcPts val="1086"/>
              </a:lnSpc>
            </a:pPr>
            <a:r>
              <a:rPr sz="1000" dirty="0" smtClean="0">
                <a:latin typeface="Arial"/>
                <a:cs typeface="Arial"/>
              </a:rPr>
              <a:t>2</a:t>
            </a:r>
            <a:endParaRPr sz="1000" dirty="0">
              <a:latin typeface="Arial"/>
              <a:cs typeface="Arial"/>
            </a:endParaRPr>
          </a:p>
        </p:txBody>
      </p:sp>
      <p:sp>
        <p:nvSpPr>
          <p:cNvPr id="229" name="object 229"/>
          <p:cNvSpPr txBox="1"/>
          <p:nvPr/>
        </p:nvSpPr>
        <p:spPr>
          <a:xfrm>
            <a:off x="5185606" y="5741889"/>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1</a:t>
            </a:r>
            <a:endParaRPr sz="1000">
              <a:latin typeface="Arial"/>
              <a:cs typeface="Arial"/>
            </a:endParaRPr>
          </a:p>
        </p:txBody>
      </p:sp>
      <p:sp>
        <p:nvSpPr>
          <p:cNvPr id="230" name="object 230"/>
          <p:cNvSpPr txBox="1"/>
          <p:nvPr/>
        </p:nvSpPr>
        <p:spPr>
          <a:xfrm>
            <a:off x="8614606" y="6080441"/>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34" name="object 247"/>
          <p:cNvSpPr/>
          <p:nvPr/>
        </p:nvSpPr>
        <p:spPr>
          <a:xfrm>
            <a:off x="2818538" y="1599637"/>
            <a:ext cx="532823" cy="686360"/>
          </a:xfrm>
          <a:custGeom>
            <a:avLst/>
            <a:gdLst/>
            <a:ahLst/>
            <a:cxnLst/>
            <a:rect l="l" t="t" r="r" b="b"/>
            <a:pathLst>
              <a:path w="586104" h="777875">
                <a:moveTo>
                  <a:pt x="0" y="388940"/>
                </a:moveTo>
                <a:lnTo>
                  <a:pt x="1385" y="350863"/>
                </a:lnTo>
                <a:lnTo>
                  <a:pt x="5580" y="312995"/>
                </a:lnTo>
                <a:lnTo>
                  <a:pt x="12641" y="275554"/>
                </a:lnTo>
                <a:lnTo>
                  <a:pt x="22625" y="238784"/>
                </a:lnTo>
                <a:lnTo>
                  <a:pt x="35592" y="202957"/>
                </a:lnTo>
                <a:lnTo>
                  <a:pt x="51611" y="168386"/>
                </a:lnTo>
                <a:lnTo>
                  <a:pt x="70751" y="135440"/>
                </a:lnTo>
                <a:lnTo>
                  <a:pt x="93076" y="104564"/>
                </a:lnTo>
                <a:lnTo>
                  <a:pt x="118629" y="76300"/>
                </a:lnTo>
                <a:lnTo>
                  <a:pt x="147391" y="51310"/>
                </a:lnTo>
                <a:lnTo>
                  <a:pt x="179224" y="30374"/>
                </a:lnTo>
                <a:lnTo>
                  <a:pt x="213791" y="14349"/>
                </a:lnTo>
                <a:lnTo>
                  <a:pt x="250476" y="4048"/>
                </a:lnTo>
                <a:lnTo>
                  <a:pt x="288366" y="45"/>
                </a:lnTo>
                <a:lnTo>
                  <a:pt x="292890" y="0"/>
                </a:lnTo>
                <a:lnTo>
                  <a:pt x="330855" y="3237"/>
                </a:lnTo>
                <a:lnTo>
                  <a:pt x="367734" y="12814"/>
                </a:lnTo>
                <a:lnTo>
                  <a:pt x="402592" y="28201"/>
                </a:lnTo>
                <a:lnTo>
                  <a:pt x="434775" y="48601"/>
                </a:lnTo>
                <a:lnTo>
                  <a:pt x="463912" y="73153"/>
                </a:lnTo>
                <a:lnTo>
                  <a:pt x="489846" y="101064"/>
                </a:lnTo>
                <a:lnTo>
                  <a:pt x="512553" y="131659"/>
                </a:lnTo>
                <a:lnTo>
                  <a:pt x="532068" y="164385"/>
                </a:lnTo>
                <a:lnTo>
                  <a:pt x="548454" y="198782"/>
                </a:lnTo>
                <a:lnTo>
                  <a:pt x="561782" y="234478"/>
                </a:lnTo>
                <a:lnTo>
                  <a:pt x="572117" y="271153"/>
                </a:lnTo>
                <a:lnTo>
                  <a:pt x="579522" y="308530"/>
                </a:lnTo>
                <a:lnTo>
                  <a:pt x="584055" y="346360"/>
                </a:lnTo>
                <a:lnTo>
                  <a:pt x="585770" y="384424"/>
                </a:lnTo>
                <a:lnTo>
                  <a:pt x="585790" y="388940"/>
                </a:lnTo>
                <a:lnTo>
                  <a:pt x="584404" y="427017"/>
                </a:lnTo>
                <a:lnTo>
                  <a:pt x="580209" y="464887"/>
                </a:lnTo>
                <a:lnTo>
                  <a:pt x="573148" y="502328"/>
                </a:lnTo>
                <a:lnTo>
                  <a:pt x="563164" y="539098"/>
                </a:lnTo>
                <a:lnTo>
                  <a:pt x="550195" y="574924"/>
                </a:lnTo>
                <a:lnTo>
                  <a:pt x="534176" y="609495"/>
                </a:lnTo>
                <a:lnTo>
                  <a:pt x="515036" y="642441"/>
                </a:lnTo>
                <a:lnTo>
                  <a:pt x="492710" y="673316"/>
                </a:lnTo>
                <a:lnTo>
                  <a:pt x="467157" y="701579"/>
                </a:lnTo>
                <a:lnTo>
                  <a:pt x="438394" y="726569"/>
                </a:lnTo>
                <a:lnTo>
                  <a:pt x="406561" y="747505"/>
                </a:lnTo>
                <a:lnTo>
                  <a:pt x="371994" y="763530"/>
                </a:lnTo>
                <a:lnTo>
                  <a:pt x="335309" y="773831"/>
                </a:lnTo>
                <a:lnTo>
                  <a:pt x="297420" y="777834"/>
                </a:lnTo>
                <a:lnTo>
                  <a:pt x="292890" y="777880"/>
                </a:lnTo>
                <a:lnTo>
                  <a:pt x="254925" y="774642"/>
                </a:lnTo>
                <a:lnTo>
                  <a:pt x="218045" y="765066"/>
                </a:lnTo>
                <a:lnTo>
                  <a:pt x="183188" y="749680"/>
                </a:lnTo>
                <a:lnTo>
                  <a:pt x="151006" y="729280"/>
                </a:lnTo>
                <a:lnTo>
                  <a:pt x="121870" y="704728"/>
                </a:lnTo>
                <a:lnTo>
                  <a:pt x="95934" y="676815"/>
                </a:lnTo>
                <a:lnTo>
                  <a:pt x="73227" y="646217"/>
                </a:lnTo>
                <a:lnTo>
                  <a:pt x="53713" y="613491"/>
                </a:lnTo>
                <a:lnTo>
                  <a:pt x="37329" y="579092"/>
                </a:lnTo>
                <a:lnTo>
                  <a:pt x="24003" y="543395"/>
                </a:lnTo>
                <a:lnTo>
                  <a:pt x="13669" y="506723"/>
                </a:lnTo>
                <a:lnTo>
                  <a:pt x="6266" y="469349"/>
                </a:lnTo>
                <a:lnTo>
                  <a:pt x="1734" y="431517"/>
                </a:lnTo>
                <a:lnTo>
                  <a:pt x="19" y="393451"/>
                </a:lnTo>
                <a:lnTo>
                  <a:pt x="0" y="388940"/>
                </a:lnTo>
                <a:close/>
              </a:path>
            </a:pathLst>
          </a:custGeom>
          <a:ln w="12700">
            <a:solidFill>
              <a:srgbClr val="FF2800"/>
            </a:solidFill>
          </a:ln>
        </p:spPr>
        <p:txBody>
          <a:bodyPr wrap="square" lIns="0" tIns="0" rIns="0" bIns="0" rtlCol="0"/>
          <a:lstStyle/>
          <a:p>
            <a:endParaRPr/>
          </a:p>
        </p:txBody>
      </p:sp>
      <p:sp>
        <p:nvSpPr>
          <p:cNvPr id="235" name="object 201"/>
          <p:cNvSpPr/>
          <p:nvPr/>
        </p:nvSpPr>
        <p:spPr>
          <a:xfrm>
            <a:off x="3351074" y="1905001"/>
            <a:ext cx="762000" cy="0"/>
          </a:xfrm>
          <a:custGeom>
            <a:avLst/>
            <a:gdLst/>
            <a:ahLst/>
            <a:cxnLst/>
            <a:rect l="l" t="t" r="r" b="b"/>
            <a:pathLst>
              <a:path w="838200">
                <a:moveTo>
                  <a:pt x="0" y="0"/>
                </a:moveTo>
                <a:lnTo>
                  <a:pt x="838200" y="0"/>
                </a:lnTo>
              </a:path>
            </a:pathLst>
          </a:custGeom>
          <a:ln w="12700">
            <a:solidFill>
              <a:srgbClr val="FF40FF"/>
            </a:solidFill>
          </a:ln>
        </p:spPr>
        <p:txBody>
          <a:bodyPr wrap="square" lIns="0" tIns="0" rIns="0" bIns="0" rtlCol="0"/>
          <a:lstStyle/>
          <a:p>
            <a:endParaRPr/>
          </a:p>
        </p:txBody>
      </p:sp>
      <p:sp>
        <p:nvSpPr>
          <p:cNvPr id="236" name="object 203"/>
          <p:cNvSpPr/>
          <p:nvPr/>
        </p:nvSpPr>
        <p:spPr>
          <a:xfrm>
            <a:off x="5941584" y="1905001"/>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37" name="object 205"/>
          <p:cNvSpPr/>
          <p:nvPr/>
        </p:nvSpPr>
        <p:spPr>
          <a:xfrm>
            <a:off x="5866539" y="2133319"/>
            <a:ext cx="381000" cy="0"/>
          </a:xfrm>
          <a:custGeom>
            <a:avLst/>
            <a:gdLst/>
            <a:ahLst/>
            <a:cxnLst/>
            <a:rect l="l" t="t" r="r" b="b"/>
            <a:pathLst>
              <a:path w="419100">
                <a:moveTo>
                  <a:pt x="0" y="0"/>
                </a:moveTo>
                <a:lnTo>
                  <a:pt x="419100" y="0"/>
                </a:lnTo>
              </a:path>
            </a:pathLst>
          </a:custGeom>
          <a:ln w="12700">
            <a:solidFill>
              <a:srgbClr val="FF40FF"/>
            </a:solidFill>
          </a:ln>
        </p:spPr>
        <p:txBody>
          <a:bodyPr wrap="square" lIns="0" tIns="0" rIns="0" bIns="0" rtlCol="0"/>
          <a:lstStyle/>
          <a:p>
            <a:endParaRPr/>
          </a:p>
        </p:txBody>
      </p:sp>
      <p:sp>
        <p:nvSpPr>
          <p:cNvPr id="238" name="object 207"/>
          <p:cNvSpPr/>
          <p:nvPr/>
        </p:nvSpPr>
        <p:spPr>
          <a:xfrm>
            <a:off x="4266048" y="1676682"/>
            <a:ext cx="1675823" cy="0"/>
          </a:xfrm>
          <a:custGeom>
            <a:avLst/>
            <a:gdLst/>
            <a:ahLst/>
            <a:cxnLst/>
            <a:rect l="l" t="t" r="r" b="b"/>
            <a:pathLst>
              <a:path w="1843404">
                <a:moveTo>
                  <a:pt x="0" y="0"/>
                </a:moveTo>
                <a:lnTo>
                  <a:pt x="1843091" y="0"/>
                </a:lnTo>
              </a:path>
            </a:pathLst>
          </a:custGeom>
          <a:ln w="12700">
            <a:solidFill>
              <a:srgbClr val="3CA642"/>
            </a:solidFill>
          </a:ln>
        </p:spPr>
        <p:txBody>
          <a:bodyPr wrap="square" lIns="0" tIns="0" rIns="0" bIns="0" rtlCol="0"/>
          <a:lstStyle/>
          <a:p>
            <a:endParaRPr/>
          </a:p>
        </p:txBody>
      </p:sp>
      <p:sp>
        <p:nvSpPr>
          <p:cNvPr id="239" name="object 209"/>
          <p:cNvSpPr/>
          <p:nvPr/>
        </p:nvSpPr>
        <p:spPr>
          <a:xfrm>
            <a:off x="4266048" y="1905001"/>
            <a:ext cx="1600777" cy="0"/>
          </a:xfrm>
          <a:custGeom>
            <a:avLst/>
            <a:gdLst/>
            <a:ahLst/>
            <a:cxnLst/>
            <a:rect l="l" t="t" r="r" b="b"/>
            <a:pathLst>
              <a:path w="1760854">
                <a:moveTo>
                  <a:pt x="0" y="0"/>
                </a:moveTo>
                <a:lnTo>
                  <a:pt x="1760541" y="0"/>
                </a:lnTo>
              </a:path>
            </a:pathLst>
          </a:custGeom>
          <a:ln w="12700">
            <a:solidFill>
              <a:srgbClr val="FF40FF"/>
            </a:solidFill>
          </a:ln>
        </p:spPr>
        <p:txBody>
          <a:bodyPr wrap="square" lIns="0" tIns="0" rIns="0" bIns="0" rtlCol="0"/>
          <a:lstStyle/>
          <a:p>
            <a:endParaRPr/>
          </a:p>
        </p:txBody>
      </p:sp>
      <p:sp>
        <p:nvSpPr>
          <p:cNvPr id="240" name="object 241"/>
          <p:cNvSpPr/>
          <p:nvPr/>
        </p:nvSpPr>
        <p:spPr>
          <a:xfrm>
            <a:off x="3257266" y="1676682"/>
            <a:ext cx="856095" cy="0"/>
          </a:xfrm>
          <a:custGeom>
            <a:avLst/>
            <a:gdLst/>
            <a:ahLst/>
            <a:cxnLst/>
            <a:rect l="l" t="t" r="r" b="b"/>
            <a:pathLst>
              <a:path w="941704">
                <a:moveTo>
                  <a:pt x="0" y="0"/>
                </a:moveTo>
                <a:lnTo>
                  <a:pt x="941390" y="0"/>
                </a:lnTo>
              </a:path>
            </a:pathLst>
          </a:custGeom>
          <a:ln w="12700">
            <a:solidFill>
              <a:srgbClr val="3CA642"/>
            </a:solidFill>
          </a:ln>
        </p:spPr>
        <p:txBody>
          <a:bodyPr wrap="square" lIns="0" tIns="0" rIns="0" bIns="0" rtlCol="0"/>
          <a:lstStyle/>
          <a:p>
            <a:endParaRPr/>
          </a:p>
        </p:txBody>
      </p:sp>
      <p:sp>
        <p:nvSpPr>
          <p:cNvPr id="241" name="object 243"/>
          <p:cNvSpPr/>
          <p:nvPr/>
        </p:nvSpPr>
        <p:spPr>
          <a:xfrm>
            <a:off x="3310665" y="2133319"/>
            <a:ext cx="802409" cy="0"/>
          </a:xfrm>
          <a:custGeom>
            <a:avLst/>
            <a:gdLst/>
            <a:ahLst/>
            <a:cxnLst/>
            <a:rect l="l" t="t" r="r" b="b"/>
            <a:pathLst>
              <a:path w="882650">
                <a:moveTo>
                  <a:pt x="0" y="0"/>
                </a:moveTo>
                <a:lnTo>
                  <a:pt x="882650" y="0"/>
                </a:lnTo>
              </a:path>
            </a:pathLst>
          </a:custGeom>
          <a:ln w="12700">
            <a:solidFill>
              <a:srgbClr val="4452FF"/>
            </a:solidFill>
          </a:ln>
        </p:spPr>
        <p:txBody>
          <a:bodyPr wrap="square" lIns="0" tIns="0" rIns="0" bIns="0" rtlCol="0"/>
          <a:lstStyle/>
          <a:p>
            <a:endParaRPr/>
          </a:p>
        </p:txBody>
      </p:sp>
      <p:sp>
        <p:nvSpPr>
          <p:cNvPr id="242" name="object 208"/>
          <p:cNvSpPr/>
          <p:nvPr/>
        </p:nvSpPr>
        <p:spPr>
          <a:xfrm>
            <a:off x="5941585" y="1676683"/>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43" name="object 210"/>
          <p:cNvSpPr/>
          <p:nvPr/>
        </p:nvSpPr>
        <p:spPr>
          <a:xfrm>
            <a:off x="5866539" y="1905001"/>
            <a:ext cx="0" cy="228599"/>
          </a:xfrm>
          <a:custGeom>
            <a:avLst/>
            <a:gdLst/>
            <a:ahLst/>
            <a:cxnLst/>
            <a:rect l="l" t="t" r="r" b="b"/>
            <a:pathLst>
              <a:path h="259080">
                <a:moveTo>
                  <a:pt x="0" y="258760"/>
                </a:moveTo>
                <a:lnTo>
                  <a:pt x="0" y="0"/>
                </a:lnTo>
              </a:path>
            </a:pathLst>
          </a:custGeom>
          <a:ln w="12700">
            <a:solidFill>
              <a:srgbClr val="FF40FF"/>
            </a:solidFill>
          </a:ln>
        </p:spPr>
        <p:txBody>
          <a:bodyPr wrap="square" lIns="0" tIns="0" rIns="0" bIns="0" rtlCol="0"/>
          <a:lstStyle/>
          <a:p>
            <a:endParaRPr/>
          </a:p>
        </p:txBody>
      </p:sp>
      <p:sp>
        <p:nvSpPr>
          <p:cNvPr id="244" name="object 213"/>
          <p:cNvSpPr/>
          <p:nvPr/>
        </p:nvSpPr>
        <p:spPr>
          <a:xfrm>
            <a:off x="1980047" y="1905001"/>
            <a:ext cx="838777" cy="0"/>
          </a:xfrm>
          <a:custGeom>
            <a:avLst/>
            <a:gdLst/>
            <a:ahLst/>
            <a:cxnLst/>
            <a:rect l="l" t="t" r="r" b="b"/>
            <a:pathLst>
              <a:path w="922655">
                <a:moveTo>
                  <a:pt x="0" y="0"/>
                </a:moveTo>
                <a:lnTo>
                  <a:pt x="922340" y="0"/>
                </a:lnTo>
              </a:path>
            </a:pathLst>
          </a:custGeom>
          <a:ln w="12700">
            <a:solidFill>
              <a:srgbClr val="000000"/>
            </a:solidFill>
          </a:ln>
        </p:spPr>
        <p:txBody>
          <a:bodyPr wrap="square" lIns="0" tIns="0" rIns="0" bIns="0" rtlCol="0"/>
          <a:lstStyle/>
          <a:p>
            <a:endParaRPr/>
          </a:p>
        </p:txBody>
      </p:sp>
      <p:sp>
        <p:nvSpPr>
          <p:cNvPr id="245" name="object 212"/>
          <p:cNvSpPr/>
          <p:nvPr/>
        </p:nvSpPr>
        <p:spPr>
          <a:xfrm>
            <a:off x="1980046" y="1905001"/>
            <a:ext cx="0" cy="1524000"/>
          </a:xfrm>
          <a:custGeom>
            <a:avLst/>
            <a:gdLst/>
            <a:ahLst/>
            <a:cxnLst/>
            <a:rect l="l" t="t" r="r" b="b"/>
            <a:pathLst>
              <a:path h="1727200">
                <a:moveTo>
                  <a:pt x="0" y="1727200"/>
                </a:moveTo>
                <a:lnTo>
                  <a:pt x="0" y="0"/>
                </a:lnTo>
              </a:path>
            </a:pathLst>
          </a:custGeom>
          <a:ln w="12700">
            <a:solidFill>
              <a:srgbClr val="000000"/>
            </a:solidFill>
          </a:ln>
        </p:spPr>
        <p:txBody>
          <a:bodyPr wrap="square" lIns="0" tIns="0" rIns="0" bIns="0" rtlCol="0"/>
          <a:lstStyle/>
          <a:p>
            <a:endParaRPr/>
          </a:p>
        </p:txBody>
      </p:sp>
      <p:sp>
        <p:nvSpPr>
          <p:cNvPr id="246" name="object 217"/>
          <p:cNvSpPr/>
          <p:nvPr/>
        </p:nvSpPr>
        <p:spPr>
          <a:xfrm>
            <a:off x="1980046" y="5181320"/>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47" name="object 218"/>
          <p:cNvSpPr/>
          <p:nvPr/>
        </p:nvSpPr>
        <p:spPr>
          <a:xfrm>
            <a:off x="1980046" y="3810002"/>
            <a:ext cx="0" cy="1371600"/>
          </a:xfrm>
          <a:custGeom>
            <a:avLst/>
            <a:gdLst/>
            <a:ahLst/>
            <a:cxnLst/>
            <a:rect l="l" t="t" r="r" b="b"/>
            <a:pathLst>
              <a:path h="1554479">
                <a:moveTo>
                  <a:pt x="0" y="0"/>
                </a:moveTo>
                <a:lnTo>
                  <a:pt x="0" y="1554160"/>
                </a:lnTo>
              </a:path>
            </a:pathLst>
          </a:custGeom>
          <a:ln w="12700">
            <a:solidFill>
              <a:srgbClr val="000000"/>
            </a:solidFill>
          </a:ln>
        </p:spPr>
        <p:txBody>
          <a:bodyPr wrap="square" lIns="0" tIns="0" rIns="0" bIns="0" rtlCol="0"/>
          <a:lstStyle/>
          <a:p>
            <a:endParaRPr/>
          </a:p>
        </p:txBody>
      </p:sp>
      <p:sp>
        <p:nvSpPr>
          <p:cNvPr id="248" name="object 219"/>
          <p:cNvSpPr/>
          <p:nvPr/>
        </p:nvSpPr>
        <p:spPr>
          <a:xfrm>
            <a:off x="1980046" y="3429002"/>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49" name="object 202"/>
          <p:cNvSpPr/>
          <p:nvPr/>
        </p:nvSpPr>
        <p:spPr>
          <a:xfrm>
            <a:off x="4066886"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50" name="object 242"/>
          <p:cNvSpPr/>
          <p:nvPr/>
        </p:nvSpPr>
        <p:spPr>
          <a:xfrm>
            <a:off x="4066886" y="164306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51" name="object 244"/>
          <p:cNvSpPr/>
          <p:nvPr/>
        </p:nvSpPr>
        <p:spPr>
          <a:xfrm>
            <a:off x="4066886"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4452FF"/>
          </a:solidFill>
        </p:spPr>
        <p:txBody>
          <a:bodyPr wrap="square" lIns="0" tIns="0" rIns="0" bIns="0" rtlCol="0"/>
          <a:lstStyle/>
          <a:p>
            <a:endParaRPr/>
          </a:p>
        </p:txBody>
      </p:sp>
      <p:sp>
        <p:nvSpPr>
          <p:cNvPr id="252" name="object 248"/>
          <p:cNvSpPr/>
          <p:nvPr/>
        </p:nvSpPr>
        <p:spPr>
          <a:xfrm>
            <a:off x="4113069" y="2057679"/>
            <a:ext cx="152977" cy="228599"/>
          </a:xfrm>
          <a:custGeom>
            <a:avLst/>
            <a:gdLst/>
            <a:ahLst/>
            <a:cxnLst/>
            <a:rect l="l" t="t" r="r" b="b"/>
            <a:pathLst>
              <a:path w="168275" h="259080">
                <a:moveTo>
                  <a:pt x="0" y="258763"/>
                </a:moveTo>
                <a:lnTo>
                  <a:pt x="168275" y="258763"/>
                </a:lnTo>
                <a:lnTo>
                  <a:pt x="168275" y="0"/>
                </a:lnTo>
                <a:lnTo>
                  <a:pt x="0" y="0"/>
                </a:lnTo>
                <a:lnTo>
                  <a:pt x="0" y="258763"/>
                </a:lnTo>
                <a:close/>
              </a:path>
            </a:pathLst>
          </a:custGeom>
          <a:solidFill>
            <a:srgbClr val="E4E4E4"/>
          </a:solidFill>
        </p:spPr>
        <p:txBody>
          <a:bodyPr wrap="square" lIns="0" tIns="0" rIns="0" bIns="0" rtlCol="0"/>
          <a:lstStyle/>
          <a:p>
            <a:endParaRPr/>
          </a:p>
        </p:txBody>
      </p:sp>
      <p:sp>
        <p:nvSpPr>
          <p:cNvPr id="253" name="object 249"/>
          <p:cNvSpPr/>
          <p:nvPr/>
        </p:nvSpPr>
        <p:spPr>
          <a:xfrm>
            <a:off x="4113075" y="2057684"/>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54" name="object 250"/>
          <p:cNvSpPr txBox="1"/>
          <p:nvPr/>
        </p:nvSpPr>
        <p:spPr>
          <a:xfrm>
            <a:off x="4116208" y="2103624"/>
            <a:ext cx="161636" cy="123111"/>
          </a:xfrm>
          <a:prstGeom prst="rect">
            <a:avLst/>
          </a:prstGeom>
        </p:spPr>
        <p:txBody>
          <a:bodyPr vert="horz" wrap="square" lIns="0" tIns="0" rIns="0" bIns="0" rtlCol="0">
            <a:spAutoFit/>
          </a:bodyPr>
          <a:lstStyle/>
          <a:p>
            <a:pPr marL="11397"/>
            <a:r>
              <a:rPr sz="800" dirty="0">
                <a:solidFill>
                  <a:srgbClr val="4452FF"/>
                </a:solidFill>
                <a:latin typeface="Times New Roman"/>
                <a:cs typeface="Times New Roman"/>
              </a:rPr>
              <a:t>EX</a:t>
            </a:r>
            <a:endParaRPr sz="800">
              <a:latin typeface="Times New Roman"/>
              <a:cs typeface="Times New Roman"/>
            </a:endParaRPr>
          </a:p>
        </p:txBody>
      </p:sp>
      <p:sp>
        <p:nvSpPr>
          <p:cNvPr id="255" name="object 251"/>
          <p:cNvSpPr/>
          <p:nvPr/>
        </p:nvSpPr>
        <p:spPr>
          <a:xfrm>
            <a:off x="4113069" y="1829361"/>
            <a:ext cx="152977" cy="228599"/>
          </a:xfrm>
          <a:custGeom>
            <a:avLst/>
            <a:gdLst/>
            <a:ahLst/>
            <a:cxnLst/>
            <a:rect l="l" t="t" r="r" b="b"/>
            <a:pathLst>
              <a:path w="168275" h="259080">
                <a:moveTo>
                  <a:pt x="0" y="258762"/>
                </a:moveTo>
                <a:lnTo>
                  <a:pt x="168275" y="258762"/>
                </a:lnTo>
                <a:lnTo>
                  <a:pt x="168275" y="0"/>
                </a:lnTo>
                <a:lnTo>
                  <a:pt x="0" y="0"/>
                </a:lnTo>
                <a:lnTo>
                  <a:pt x="0" y="258762"/>
                </a:lnTo>
                <a:close/>
              </a:path>
            </a:pathLst>
          </a:custGeom>
          <a:solidFill>
            <a:srgbClr val="E4E4E4"/>
          </a:solidFill>
        </p:spPr>
        <p:txBody>
          <a:bodyPr wrap="square" lIns="0" tIns="0" rIns="0" bIns="0" rtlCol="0"/>
          <a:lstStyle/>
          <a:p>
            <a:endParaRPr/>
          </a:p>
        </p:txBody>
      </p:sp>
      <p:sp>
        <p:nvSpPr>
          <p:cNvPr id="256" name="object 252"/>
          <p:cNvSpPr/>
          <p:nvPr/>
        </p:nvSpPr>
        <p:spPr>
          <a:xfrm>
            <a:off x="4113075" y="1829366"/>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57" name="object 253"/>
          <p:cNvSpPr txBox="1"/>
          <p:nvPr/>
        </p:nvSpPr>
        <p:spPr>
          <a:xfrm>
            <a:off x="4139299" y="1875305"/>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58" name="object 254"/>
          <p:cNvSpPr/>
          <p:nvPr/>
        </p:nvSpPr>
        <p:spPr>
          <a:xfrm>
            <a:off x="4113069" y="1599640"/>
            <a:ext cx="152977" cy="229721"/>
          </a:xfrm>
          <a:custGeom>
            <a:avLst/>
            <a:gdLst/>
            <a:ahLst/>
            <a:cxnLst/>
            <a:rect l="l" t="t" r="r" b="b"/>
            <a:pathLst>
              <a:path w="168275" h="260350">
                <a:moveTo>
                  <a:pt x="0" y="260350"/>
                </a:moveTo>
                <a:lnTo>
                  <a:pt x="168275" y="260350"/>
                </a:lnTo>
                <a:lnTo>
                  <a:pt x="168275" y="0"/>
                </a:lnTo>
                <a:lnTo>
                  <a:pt x="0" y="0"/>
                </a:lnTo>
                <a:lnTo>
                  <a:pt x="0" y="260350"/>
                </a:lnTo>
                <a:close/>
              </a:path>
            </a:pathLst>
          </a:custGeom>
          <a:solidFill>
            <a:srgbClr val="E4E4E4"/>
          </a:solidFill>
        </p:spPr>
        <p:txBody>
          <a:bodyPr wrap="square" lIns="0" tIns="0" rIns="0" bIns="0" rtlCol="0"/>
          <a:lstStyle/>
          <a:p>
            <a:endParaRPr/>
          </a:p>
        </p:txBody>
      </p:sp>
      <p:sp>
        <p:nvSpPr>
          <p:cNvPr id="259" name="object 255"/>
          <p:cNvSpPr/>
          <p:nvPr/>
        </p:nvSpPr>
        <p:spPr>
          <a:xfrm>
            <a:off x="4113075" y="1599636"/>
            <a:ext cx="152977" cy="229721"/>
          </a:xfrm>
          <a:custGeom>
            <a:avLst/>
            <a:gdLst/>
            <a:ahLst/>
            <a:cxnLst/>
            <a:rect l="l" t="t" r="r" b="b"/>
            <a:pathLst>
              <a:path w="168275" h="260350">
                <a:moveTo>
                  <a:pt x="0" y="0"/>
                </a:moveTo>
                <a:lnTo>
                  <a:pt x="168275" y="0"/>
                </a:lnTo>
                <a:lnTo>
                  <a:pt x="168275" y="260350"/>
                </a:lnTo>
                <a:lnTo>
                  <a:pt x="0" y="260350"/>
                </a:lnTo>
                <a:lnTo>
                  <a:pt x="0" y="0"/>
                </a:lnTo>
                <a:close/>
              </a:path>
            </a:pathLst>
          </a:custGeom>
          <a:ln w="12700">
            <a:solidFill>
              <a:srgbClr val="000000"/>
            </a:solidFill>
          </a:ln>
        </p:spPr>
        <p:txBody>
          <a:bodyPr wrap="square" lIns="0" tIns="0" rIns="0" bIns="0" rtlCol="0"/>
          <a:lstStyle/>
          <a:p>
            <a:endParaRPr/>
          </a:p>
        </p:txBody>
      </p:sp>
      <p:sp>
        <p:nvSpPr>
          <p:cNvPr id="260" name="object 256"/>
          <p:cNvSpPr txBox="1"/>
          <p:nvPr/>
        </p:nvSpPr>
        <p:spPr>
          <a:xfrm>
            <a:off x="4101776" y="164558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61" name="object 192"/>
          <p:cNvSpPr/>
          <p:nvPr/>
        </p:nvSpPr>
        <p:spPr>
          <a:xfrm>
            <a:off x="6247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262" name="object 193"/>
          <p:cNvSpPr/>
          <p:nvPr/>
        </p:nvSpPr>
        <p:spPr>
          <a:xfrm>
            <a:off x="6247539"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63" name="object 194"/>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64" name="object 195"/>
          <p:cNvSpPr/>
          <p:nvPr/>
        </p:nvSpPr>
        <p:spPr>
          <a:xfrm>
            <a:off x="6247534" y="1829361"/>
            <a:ext cx="151823" cy="228599"/>
          </a:xfrm>
          <a:custGeom>
            <a:avLst/>
            <a:gdLst/>
            <a:ahLst/>
            <a:cxnLst/>
            <a:rect l="l" t="t" r="r" b="b"/>
            <a:pathLst>
              <a:path w="167004" h="259080">
                <a:moveTo>
                  <a:pt x="0" y="258762"/>
                </a:moveTo>
                <a:lnTo>
                  <a:pt x="166687" y="258762"/>
                </a:lnTo>
                <a:lnTo>
                  <a:pt x="166687" y="0"/>
                </a:lnTo>
                <a:lnTo>
                  <a:pt x="0" y="0"/>
                </a:lnTo>
                <a:lnTo>
                  <a:pt x="0" y="258762"/>
                </a:lnTo>
                <a:close/>
              </a:path>
            </a:pathLst>
          </a:custGeom>
          <a:solidFill>
            <a:srgbClr val="E4E4E4"/>
          </a:solidFill>
        </p:spPr>
        <p:txBody>
          <a:bodyPr wrap="square" lIns="0" tIns="0" rIns="0" bIns="0" rtlCol="0"/>
          <a:lstStyle/>
          <a:p>
            <a:endParaRPr/>
          </a:p>
        </p:txBody>
      </p:sp>
      <p:sp>
        <p:nvSpPr>
          <p:cNvPr id="265" name="object 196"/>
          <p:cNvSpPr/>
          <p:nvPr/>
        </p:nvSpPr>
        <p:spPr>
          <a:xfrm>
            <a:off x="6247539" y="1829366"/>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66" name="object 197"/>
          <p:cNvSpPr txBox="1"/>
          <p:nvPr/>
        </p:nvSpPr>
        <p:spPr>
          <a:xfrm>
            <a:off x="6236242" y="1875305"/>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67" name="object 204"/>
          <p:cNvSpPr/>
          <p:nvPr/>
        </p:nvSpPr>
        <p:spPr>
          <a:xfrm>
            <a:off x="6201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68" name="object 206"/>
          <p:cNvSpPr/>
          <p:nvPr/>
        </p:nvSpPr>
        <p:spPr>
          <a:xfrm>
            <a:off x="6201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69" name="object 200"/>
          <p:cNvSpPr txBox="1"/>
          <p:nvPr/>
        </p:nvSpPr>
        <p:spPr>
          <a:xfrm>
            <a:off x="4973134" y="3258108"/>
            <a:ext cx="234950" cy="158003"/>
          </a:xfrm>
          <a:prstGeom prst="rect">
            <a:avLst/>
          </a:prstGeom>
        </p:spPr>
        <p:txBody>
          <a:bodyPr vert="horz" wrap="square" lIns="0" tIns="0" rIns="0" bIns="0" rtlCol="0">
            <a:spAutoFit/>
          </a:bodyPr>
          <a:lstStyle/>
          <a:p>
            <a:pPr marL="11397"/>
            <a:r>
              <a:rPr sz="1000" spc="-4" dirty="0" smtClean="0">
                <a:latin typeface="Arial"/>
                <a:cs typeface="Arial"/>
              </a:rPr>
              <a:t>1</a:t>
            </a:r>
            <a:r>
              <a:rPr lang="en-US" sz="1000" spc="-4" dirty="0" smtClean="0">
                <a:latin typeface="Arial"/>
                <a:cs typeface="Arial"/>
              </a:rPr>
              <a:t>29</a:t>
            </a:r>
            <a:endParaRPr sz="1000" dirty="0">
              <a:latin typeface="Arial"/>
              <a:cs typeface="Arial"/>
            </a:endParaRPr>
          </a:p>
        </p:txBody>
      </p:sp>
      <p:sp>
        <p:nvSpPr>
          <p:cNvPr id="270" name="object 197"/>
          <p:cNvSpPr txBox="1"/>
          <p:nvPr/>
        </p:nvSpPr>
        <p:spPr>
          <a:xfrm>
            <a:off x="5088433" y="3939760"/>
            <a:ext cx="94095" cy="158003"/>
          </a:xfrm>
          <a:prstGeom prst="rect">
            <a:avLst/>
          </a:prstGeom>
        </p:spPr>
        <p:txBody>
          <a:bodyPr vert="horz" wrap="square" lIns="0" tIns="0" rIns="0" bIns="0" rtlCol="0">
            <a:spAutoFit/>
          </a:bodyPr>
          <a:lstStyle/>
          <a:p>
            <a:pPr marL="11397"/>
            <a:r>
              <a:rPr sz="1000" dirty="0">
                <a:latin typeface="Arial"/>
                <a:cs typeface="Arial"/>
              </a:rPr>
              <a:t>4</a:t>
            </a:r>
          </a:p>
        </p:txBody>
      </p:sp>
      <p:sp>
        <p:nvSpPr>
          <p:cNvPr id="271" name="object 197"/>
          <p:cNvSpPr txBox="1"/>
          <p:nvPr/>
        </p:nvSpPr>
        <p:spPr>
          <a:xfrm>
            <a:off x="4368529" y="4996534"/>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272" name="object 197"/>
          <p:cNvSpPr txBox="1"/>
          <p:nvPr/>
        </p:nvSpPr>
        <p:spPr>
          <a:xfrm>
            <a:off x="4931425" y="2794996"/>
            <a:ext cx="157008" cy="153888"/>
          </a:xfrm>
          <a:prstGeom prst="rect">
            <a:avLst/>
          </a:prstGeom>
        </p:spPr>
        <p:txBody>
          <a:bodyPr vert="horz" wrap="square" lIns="0" tIns="0" rIns="0" bIns="0" rtlCol="0">
            <a:spAutoFit/>
          </a:bodyPr>
          <a:lstStyle/>
          <a:p>
            <a:pPr marL="11397"/>
            <a:r>
              <a:rPr lang="en-US" sz="1000" dirty="0" smtClean="0">
                <a:latin typeface="Arial"/>
                <a:cs typeface="Arial"/>
              </a:rPr>
              <a:t>16</a:t>
            </a:r>
            <a:endParaRPr sz="1000" dirty="0">
              <a:latin typeface="Arial"/>
              <a:cs typeface="Arial"/>
            </a:endParaRPr>
          </a:p>
        </p:txBody>
      </p:sp>
      <p:sp>
        <p:nvSpPr>
          <p:cNvPr id="273" name="object 196"/>
          <p:cNvSpPr txBox="1"/>
          <p:nvPr/>
        </p:nvSpPr>
        <p:spPr>
          <a:xfrm>
            <a:off x="3638274" y="2590236"/>
            <a:ext cx="305955" cy="158003"/>
          </a:xfrm>
          <a:prstGeom prst="rect">
            <a:avLst/>
          </a:prstGeom>
        </p:spPr>
        <p:txBody>
          <a:bodyPr vert="horz" wrap="square" lIns="0" tIns="0" rIns="0" bIns="0" rtlCol="0">
            <a:spAutoFit/>
          </a:bodyPr>
          <a:lstStyle/>
          <a:p>
            <a:pPr marL="11397"/>
            <a:r>
              <a:rPr sz="1000" spc="-4" dirty="0">
                <a:latin typeface="Arial"/>
                <a:cs typeface="Arial"/>
              </a:rPr>
              <a:t>1008</a:t>
            </a:r>
            <a:endParaRPr sz="1000" dirty="0">
              <a:latin typeface="Arial"/>
              <a:cs typeface="Arial"/>
            </a:endParaRPr>
          </a:p>
        </p:txBody>
      </p:sp>
      <p:sp>
        <p:nvSpPr>
          <p:cNvPr id="274" name="object 196"/>
          <p:cNvSpPr txBox="1"/>
          <p:nvPr/>
        </p:nvSpPr>
        <p:spPr>
          <a:xfrm>
            <a:off x="4846322" y="2568774"/>
            <a:ext cx="305955" cy="158003"/>
          </a:xfrm>
          <a:prstGeom prst="rect">
            <a:avLst/>
          </a:prstGeom>
        </p:spPr>
        <p:txBody>
          <a:bodyPr vert="horz" wrap="square" lIns="0" tIns="0" rIns="0" bIns="0" rtlCol="0">
            <a:spAutoFit/>
          </a:bodyPr>
          <a:lstStyle/>
          <a:p>
            <a:pPr marL="11397"/>
            <a:r>
              <a:rPr sz="1000" spc="-4" dirty="0" smtClean="0">
                <a:latin typeface="Arial"/>
                <a:cs typeface="Arial"/>
              </a:rPr>
              <a:t>100</a:t>
            </a:r>
            <a:r>
              <a:rPr lang="en-US" sz="1000" spc="-4" dirty="0" smtClean="0">
                <a:latin typeface="Arial"/>
                <a:cs typeface="Arial"/>
              </a:rPr>
              <a:t>4</a:t>
            </a:r>
            <a:endParaRPr sz="1000" dirty="0">
              <a:latin typeface="Arial"/>
              <a:cs typeface="Arial"/>
            </a:endParaRPr>
          </a:p>
        </p:txBody>
      </p:sp>
      <p:sp>
        <p:nvSpPr>
          <p:cNvPr id="275" name="object 196"/>
          <p:cNvSpPr txBox="1"/>
          <p:nvPr/>
        </p:nvSpPr>
        <p:spPr>
          <a:xfrm>
            <a:off x="5874778" y="2547312"/>
            <a:ext cx="305955" cy="158003"/>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14</a:t>
            </a:r>
            <a:endParaRPr sz="1000" dirty="0">
              <a:latin typeface="Arial"/>
              <a:cs typeface="Arial"/>
            </a:endParaRPr>
          </a:p>
        </p:txBody>
      </p:sp>
      <p:sp>
        <p:nvSpPr>
          <p:cNvPr id="276" name="object 199"/>
          <p:cNvSpPr txBox="1"/>
          <p:nvPr/>
        </p:nvSpPr>
        <p:spPr>
          <a:xfrm>
            <a:off x="536278" y="1156234"/>
            <a:ext cx="400170" cy="153888"/>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0C</a:t>
            </a:r>
            <a:endParaRPr sz="1000" dirty="0">
              <a:latin typeface="Arial"/>
              <a:cs typeface="Arial"/>
            </a:endParaRPr>
          </a:p>
        </p:txBody>
      </p:sp>
      <p:sp>
        <p:nvSpPr>
          <p:cNvPr id="277" name="object 200"/>
          <p:cNvSpPr txBox="1"/>
          <p:nvPr/>
        </p:nvSpPr>
        <p:spPr>
          <a:xfrm>
            <a:off x="4303048" y="3665443"/>
            <a:ext cx="234950" cy="158003"/>
          </a:xfrm>
          <a:prstGeom prst="rect">
            <a:avLst/>
          </a:prstGeom>
        </p:spPr>
        <p:txBody>
          <a:bodyPr vert="horz" wrap="square" lIns="0" tIns="0" rIns="0" bIns="0" rtlCol="0">
            <a:spAutoFit/>
          </a:bodyPr>
          <a:lstStyle/>
          <a:p>
            <a:pPr marL="11397"/>
            <a:r>
              <a:rPr sz="1000" spc="-4" dirty="0" smtClean="0">
                <a:latin typeface="Arial"/>
                <a:cs typeface="Arial"/>
              </a:rPr>
              <a:t>1</a:t>
            </a:r>
            <a:r>
              <a:rPr lang="en-US" sz="1000" spc="-4" dirty="0" smtClean="0">
                <a:latin typeface="Arial"/>
                <a:cs typeface="Arial"/>
              </a:rPr>
              <a:t>00</a:t>
            </a:r>
            <a:endParaRPr sz="1000" dirty="0">
              <a:latin typeface="Arial"/>
              <a:cs typeface="Arial"/>
            </a:endParaRPr>
          </a:p>
        </p:txBody>
      </p:sp>
      <p:sp>
        <p:nvSpPr>
          <p:cNvPr id="278" name="object 200"/>
          <p:cNvSpPr txBox="1"/>
          <p:nvPr/>
        </p:nvSpPr>
        <p:spPr>
          <a:xfrm>
            <a:off x="5883817" y="4838140"/>
            <a:ext cx="234950" cy="158003"/>
          </a:xfrm>
          <a:prstGeom prst="rect">
            <a:avLst/>
          </a:prstGeom>
        </p:spPr>
        <p:txBody>
          <a:bodyPr vert="horz" wrap="square" lIns="0" tIns="0" rIns="0" bIns="0" rtlCol="0">
            <a:spAutoFit/>
          </a:bodyPr>
          <a:lstStyle/>
          <a:p>
            <a:pPr marL="11397"/>
            <a:r>
              <a:rPr sz="1000" spc="-4" dirty="0" smtClean="0">
                <a:latin typeface="Arial"/>
                <a:cs typeface="Arial"/>
              </a:rPr>
              <a:t>1</a:t>
            </a:r>
            <a:r>
              <a:rPr lang="en-US" sz="1000" spc="-4" dirty="0" smtClean="0">
                <a:latin typeface="Arial"/>
                <a:cs typeface="Arial"/>
              </a:rPr>
              <a:t>00</a:t>
            </a:r>
            <a:endParaRPr sz="1000" dirty="0">
              <a:latin typeface="Arial"/>
              <a:cs typeface="Arial"/>
            </a:endParaRPr>
          </a:p>
        </p:txBody>
      </p:sp>
      <p:sp>
        <p:nvSpPr>
          <p:cNvPr id="279" name="object 141"/>
          <p:cNvSpPr txBox="1"/>
          <p:nvPr/>
        </p:nvSpPr>
        <p:spPr>
          <a:xfrm>
            <a:off x="4903520" y="5377464"/>
            <a:ext cx="196930" cy="158003"/>
          </a:xfrm>
          <a:prstGeom prst="rect">
            <a:avLst/>
          </a:prstGeom>
        </p:spPr>
        <p:txBody>
          <a:bodyPr vert="horz" wrap="square" lIns="0" tIns="0" rIns="0" bIns="0" rtlCol="0">
            <a:spAutoFit/>
          </a:bodyPr>
          <a:lstStyle/>
          <a:p>
            <a:pPr marL="11397"/>
            <a:r>
              <a:rPr lang="en-US" sz="1000" dirty="0" smtClean="0">
                <a:latin typeface="Arial"/>
                <a:cs typeface="Arial"/>
              </a:rPr>
              <a:t>8</a:t>
            </a:r>
            <a:endParaRPr sz="1000" dirty="0">
              <a:latin typeface="Arial"/>
              <a:cs typeface="Arial"/>
            </a:endParaRPr>
          </a:p>
        </p:txBody>
      </p:sp>
      <p:sp>
        <p:nvSpPr>
          <p:cNvPr id="280" name="object 251"/>
          <p:cNvSpPr txBox="1"/>
          <p:nvPr/>
        </p:nvSpPr>
        <p:spPr>
          <a:xfrm>
            <a:off x="4910768" y="5619441"/>
            <a:ext cx="208562" cy="141705"/>
          </a:xfrm>
          <a:prstGeom prst="rect">
            <a:avLst/>
          </a:prstGeom>
        </p:spPr>
        <p:txBody>
          <a:bodyPr vert="horz" wrap="square" lIns="0" tIns="0" rIns="0" bIns="0" rtlCol="0">
            <a:spAutoFit/>
          </a:bodyPr>
          <a:lstStyle/>
          <a:p>
            <a:pPr marL="11397">
              <a:lnSpc>
                <a:spcPts val="1086"/>
              </a:lnSpc>
            </a:pPr>
            <a:r>
              <a:rPr lang="en-US" sz="1000" dirty="0">
                <a:latin typeface="Arial"/>
                <a:cs typeface="Arial"/>
              </a:rPr>
              <a:t>0</a:t>
            </a:r>
            <a:endParaRPr sz="1000" dirty="0">
              <a:latin typeface="Arial"/>
              <a:cs typeface="Arial"/>
            </a:endParaRPr>
          </a:p>
        </p:txBody>
      </p:sp>
      <p:sp>
        <p:nvSpPr>
          <p:cNvPr id="281" name="object 251"/>
          <p:cNvSpPr txBox="1"/>
          <p:nvPr/>
        </p:nvSpPr>
        <p:spPr>
          <a:xfrm>
            <a:off x="5962065" y="5467060"/>
            <a:ext cx="245370" cy="141705"/>
          </a:xfrm>
          <a:prstGeom prst="rect">
            <a:avLst/>
          </a:prstGeom>
        </p:spPr>
        <p:txBody>
          <a:bodyPr vert="horz" wrap="square" lIns="0" tIns="0" rIns="0" bIns="0" rtlCol="0">
            <a:spAutoFit/>
          </a:bodyPr>
          <a:lstStyle/>
          <a:p>
            <a:pPr marL="11397">
              <a:lnSpc>
                <a:spcPts val="1086"/>
              </a:lnSpc>
            </a:pPr>
            <a:r>
              <a:rPr lang="en-US" sz="1000" dirty="0" smtClean="0">
                <a:latin typeface="Arial"/>
                <a:cs typeface="Arial"/>
              </a:rPr>
              <a:t>8</a:t>
            </a:r>
            <a:endParaRPr sz="1000" dirty="0">
              <a:latin typeface="Arial"/>
              <a:cs typeface="Arial"/>
            </a:endParaRPr>
          </a:p>
        </p:txBody>
      </p:sp>
      <p:sp>
        <p:nvSpPr>
          <p:cNvPr id="282" name="object 200"/>
          <p:cNvSpPr txBox="1"/>
          <p:nvPr/>
        </p:nvSpPr>
        <p:spPr>
          <a:xfrm>
            <a:off x="5997838" y="4026252"/>
            <a:ext cx="234950" cy="158003"/>
          </a:xfrm>
          <a:prstGeom prst="rect">
            <a:avLst/>
          </a:prstGeom>
        </p:spPr>
        <p:txBody>
          <a:bodyPr vert="horz" wrap="square" lIns="0" tIns="0" rIns="0" bIns="0" rtlCol="0">
            <a:spAutoFit/>
          </a:bodyPr>
          <a:lstStyle/>
          <a:p>
            <a:pPr marL="11397"/>
            <a:r>
              <a:rPr sz="1000" spc="-4" dirty="0" smtClean="0">
                <a:latin typeface="Arial"/>
                <a:cs typeface="Arial"/>
              </a:rPr>
              <a:t>1</a:t>
            </a:r>
            <a:r>
              <a:rPr lang="en-US" sz="1000" spc="-4" dirty="0" smtClean="0">
                <a:latin typeface="Arial"/>
                <a:cs typeface="Arial"/>
              </a:rPr>
              <a:t>33</a:t>
            </a:r>
            <a:endParaRPr sz="1000" dirty="0">
              <a:latin typeface="Arial"/>
              <a:cs typeface="Arial"/>
            </a:endParaRPr>
          </a:p>
        </p:txBody>
      </p:sp>
      <p:sp>
        <p:nvSpPr>
          <p:cNvPr id="283" name="object 197"/>
          <p:cNvSpPr txBox="1"/>
          <p:nvPr/>
        </p:nvSpPr>
        <p:spPr>
          <a:xfrm>
            <a:off x="6087481" y="3553384"/>
            <a:ext cx="94095" cy="158003"/>
          </a:xfrm>
          <a:prstGeom prst="rect">
            <a:avLst/>
          </a:prstGeom>
        </p:spPr>
        <p:txBody>
          <a:bodyPr vert="horz" wrap="square" lIns="0" tIns="0" rIns="0" bIns="0" rtlCol="0">
            <a:spAutoFit/>
          </a:bodyPr>
          <a:lstStyle/>
          <a:p>
            <a:pPr marL="11397"/>
            <a:r>
              <a:rPr lang="en-US" sz="1000" dirty="0">
                <a:latin typeface="Arial"/>
                <a:cs typeface="Arial"/>
              </a:rPr>
              <a:t>0</a:t>
            </a:r>
            <a:endParaRPr sz="1000" dirty="0">
              <a:latin typeface="Arial"/>
              <a:cs typeface="Arial"/>
            </a:endParaRPr>
          </a:p>
        </p:txBody>
      </p:sp>
      <p:sp>
        <p:nvSpPr>
          <p:cNvPr id="284" name="object 101"/>
          <p:cNvSpPr txBox="1"/>
          <p:nvPr/>
        </p:nvSpPr>
        <p:spPr>
          <a:xfrm>
            <a:off x="3949474" y="5002824"/>
            <a:ext cx="107950" cy="158003"/>
          </a:xfrm>
          <a:prstGeom prst="rect">
            <a:avLst/>
          </a:prstGeom>
        </p:spPr>
        <p:txBody>
          <a:bodyPr vert="horz" wrap="square" lIns="0" tIns="0" rIns="0" bIns="0" rtlCol="0">
            <a:spAutoFit/>
          </a:bodyPr>
          <a:lstStyle/>
          <a:p>
            <a:pPr marL="11397"/>
            <a:r>
              <a:rPr sz="1000" dirty="0">
                <a:latin typeface="Arial"/>
                <a:cs typeface="Arial"/>
              </a:rPr>
              <a:t>X</a:t>
            </a:r>
          </a:p>
        </p:txBody>
      </p:sp>
      <p:sp>
        <p:nvSpPr>
          <p:cNvPr id="224" name="Date Placeholder 223"/>
          <p:cNvSpPr>
            <a:spLocks noGrp="1"/>
          </p:cNvSpPr>
          <p:nvPr>
            <p:ph type="dt" sz="half" idx="10"/>
          </p:nvPr>
        </p:nvSpPr>
        <p:spPr/>
        <p:txBody>
          <a:bodyPr/>
          <a:lstStyle/>
          <a:p>
            <a:r>
              <a:rPr lang="en-US" smtClean="0"/>
              <a:t>© 2017 by George B. Adams III</a:t>
            </a:r>
            <a:endParaRPr lang="en-US"/>
          </a:p>
        </p:txBody>
      </p:sp>
      <p:sp>
        <p:nvSpPr>
          <p:cNvPr id="231" name="Slide Number Placeholder 230"/>
          <p:cNvSpPr>
            <a:spLocks noGrp="1"/>
          </p:cNvSpPr>
          <p:nvPr>
            <p:ph type="sldNum" sz="quarter" idx="12"/>
          </p:nvPr>
        </p:nvSpPr>
        <p:spPr/>
        <p:txBody>
          <a:bodyPr/>
          <a:lstStyle/>
          <a:p>
            <a:fld id="{BA0F5024-359D-6B46-98D1-05D86B9A129A}" type="slidenum">
              <a:rPr lang="en-US" smtClean="0"/>
              <a:pPr/>
              <a:t>39</a:t>
            </a:fld>
            <a:endParaRPr lang="en-US"/>
          </a:p>
        </p:txBody>
      </p:sp>
      <p:sp>
        <p:nvSpPr>
          <p:cNvPr id="232" name="Title 231"/>
          <p:cNvSpPr>
            <a:spLocks noGrp="1"/>
          </p:cNvSpPr>
          <p:nvPr>
            <p:ph type="title"/>
          </p:nvPr>
        </p:nvSpPr>
        <p:spPr/>
        <p:txBody>
          <a:bodyPr/>
          <a:lstStyle/>
          <a:p>
            <a:r>
              <a:rPr lang="en-US" dirty="0">
                <a:latin typeface="Trebuchet MS"/>
                <a:cs typeface="Trebuchet MS"/>
              </a:rPr>
              <a:t>Cycle</a:t>
            </a:r>
            <a:r>
              <a:rPr lang="en-US" spc="-94" dirty="0">
                <a:latin typeface="Trebuchet MS"/>
                <a:cs typeface="Trebuchet MS"/>
              </a:rPr>
              <a:t> </a:t>
            </a:r>
            <a:r>
              <a:rPr lang="en-US" dirty="0">
                <a:latin typeface="Trebuchet MS"/>
                <a:cs typeface="Trebuchet MS"/>
              </a:rPr>
              <a:t>3</a:t>
            </a:r>
            <a:endParaRPr lang="en-US" dirty="0"/>
          </a:p>
        </p:txBody>
      </p:sp>
    </p:spTree>
    <p:extLst>
      <p:ext uri="{BB962C8B-B14F-4D97-AF65-F5344CB8AC3E}">
        <p14:creationId xmlns:p14="http://schemas.microsoft.com/office/powerpoint/2010/main" val="1745743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Data path for MIPS register-to-register instruction type</a:t>
            </a:r>
            <a:endParaRPr lang="en-US" sz="2800" dirty="0"/>
          </a:p>
        </p:txBody>
      </p:sp>
      <p:grpSp>
        <p:nvGrpSpPr>
          <p:cNvPr id="54" name="Group 53"/>
          <p:cNvGrpSpPr/>
          <p:nvPr/>
        </p:nvGrpSpPr>
        <p:grpSpPr>
          <a:xfrm>
            <a:off x="985025" y="1737096"/>
            <a:ext cx="6829380" cy="3114222"/>
            <a:chOff x="985025" y="1737096"/>
            <a:chExt cx="5486978" cy="2298607"/>
          </a:xfrm>
        </p:grpSpPr>
        <p:sp>
          <p:nvSpPr>
            <p:cNvPr id="3" name="Text Box 7"/>
            <p:cNvSpPr txBox="1">
              <a:spLocks noChangeArrowheads="1"/>
            </p:cNvSpPr>
            <p:nvPr/>
          </p:nvSpPr>
          <p:spPr bwMode="auto">
            <a:xfrm>
              <a:off x="985025" y="2118096"/>
              <a:ext cx="661522" cy="386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a:latin typeface="Arial" charset="0"/>
                </a:rPr>
                <a:t>Read</a:t>
              </a:r>
            </a:p>
            <a:p>
              <a:r>
                <a:rPr lang="en-US" sz="1400">
                  <a:latin typeface="Arial" charset="0"/>
                </a:rPr>
                <a:t>address</a:t>
              </a:r>
            </a:p>
          </p:txBody>
        </p:sp>
        <p:sp>
          <p:nvSpPr>
            <p:cNvPr id="4" name="Text Box 8"/>
            <p:cNvSpPr txBox="1">
              <a:spLocks noChangeArrowheads="1"/>
            </p:cNvSpPr>
            <p:nvPr/>
          </p:nvSpPr>
          <p:spPr bwMode="auto">
            <a:xfrm>
              <a:off x="1147251" y="2776767"/>
              <a:ext cx="893598" cy="386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400" b="1" dirty="0">
                  <a:latin typeface="Arial" charset="0"/>
                </a:rPr>
                <a:t>Instruction</a:t>
              </a:r>
            </a:p>
            <a:p>
              <a:pPr algn="ctr"/>
              <a:r>
                <a:rPr lang="en-US" sz="1400" b="1" dirty="0">
                  <a:latin typeface="Arial" charset="0"/>
                </a:rPr>
                <a:t>memory</a:t>
              </a:r>
            </a:p>
          </p:txBody>
        </p:sp>
        <p:sp>
          <p:nvSpPr>
            <p:cNvPr id="5" name="Text Box 9"/>
            <p:cNvSpPr txBox="1">
              <a:spLocks noChangeArrowheads="1"/>
            </p:cNvSpPr>
            <p:nvPr/>
          </p:nvSpPr>
          <p:spPr bwMode="auto">
            <a:xfrm>
              <a:off x="1554513" y="2211836"/>
              <a:ext cx="691741" cy="386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9" tIns="45714" rIns="91429" bIns="45714">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400" dirty="0" smtClean="0">
                  <a:latin typeface="Arial" charset="0"/>
                </a:rPr>
                <a:t>I [</a:t>
              </a:r>
              <a:r>
                <a:rPr lang="en-US" sz="1400" dirty="0">
                  <a:latin typeface="Arial" charset="0"/>
                </a:rPr>
                <a:t>31-0</a:t>
              </a:r>
              <a:r>
                <a:rPr lang="en-US" sz="1400" dirty="0" smtClean="0">
                  <a:latin typeface="Arial" charset="0"/>
                </a:rPr>
                <a:t>] instr. out</a:t>
              </a:r>
              <a:endParaRPr lang="en-US" sz="1400" dirty="0">
                <a:latin typeface="Arial" charset="0"/>
              </a:endParaRPr>
            </a:p>
          </p:txBody>
        </p:sp>
        <p:sp>
          <p:nvSpPr>
            <p:cNvPr id="6" name="Rectangle 10"/>
            <p:cNvSpPr>
              <a:spLocks noChangeArrowheads="1"/>
            </p:cNvSpPr>
            <p:nvPr/>
          </p:nvSpPr>
          <p:spPr bwMode="auto">
            <a:xfrm>
              <a:off x="985025" y="2118096"/>
              <a:ext cx="1219489"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82058" tIns="41029" rIns="82058" bIns="41029" anchor="ctr"/>
            <a:lstStyle/>
            <a:p>
              <a:endParaRPr lang="en-US" sz="1400"/>
            </a:p>
          </p:txBody>
        </p:sp>
        <p:sp>
          <p:nvSpPr>
            <p:cNvPr id="7" name="Line 11"/>
            <p:cNvSpPr>
              <a:spLocks noChangeShapeType="1"/>
            </p:cNvSpPr>
            <p:nvPr/>
          </p:nvSpPr>
          <p:spPr bwMode="auto">
            <a:xfrm>
              <a:off x="1289537" y="1812736"/>
              <a:ext cx="0" cy="30536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2058" tIns="41029" rIns="82058" bIns="41029" anchor="ctr"/>
            <a:lstStyle/>
            <a:p>
              <a:endParaRPr lang="en-US" sz="1400"/>
            </a:p>
          </p:txBody>
        </p:sp>
        <p:grpSp>
          <p:nvGrpSpPr>
            <p:cNvPr id="8" name="Group 130"/>
            <p:cNvGrpSpPr>
              <a:grpSpLocks/>
            </p:cNvGrpSpPr>
            <p:nvPr/>
          </p:nvGrpSpPr>
          <p:grpSpPr bwMode="auto">
            <a:xfrm>
              <a:off x="3118049" y="1737096"/>
              <a:ext cx="1394113" cy="1937217"/>
              <a:chOff x="2726" y="2112"/>
              <a:chExt cx="966" cy="1383"/>
            </a:xfrm>
          </p:grpSpPr>
          <p:grpSp>
            <p:nvGrpSpPr>
              <p:cNvPr id="9" name="Group 14"/>
              <p:cNvGrpSpPr>
                <a:grpSpLocks/>
              </p:cNvGrpSpPr>
              <p:nvPr/>
            </p:nvGrpSpPr>
            <p:grpSpPr bwMode="auto">
              <a:xfrm>
                <a:off x="2726" y="2385"/>
                <a:ext cx="966" cy="1110"/>
                <a:chOff x="2112" y="1920"/>
                <a:chExt cx="879" cy="979"/>
              </a:xfrm>
            </p:grpSpPr>
            <p:sp>
              <p:nvSpPr>
                <p:cNvPr id="12" name="Text Box 15"/>
                <p:cNvSpPr txBox="1">
                  <a:spLocks noChangeArrowheads="1"/>
                </p:cNvSpPr>
                <p:nvPr/>
              </p:nvSpPr>
              <p:spPr bwMode="auto">
                <a:xfrm>
                  <a:off x="2112" y="1920"/>
                  <a:ext cx="371"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dirty="0">
                      <a:latin typeface="Arial" charset="0"/>
                    </a:rPr>
                    <a:t>Read</a:t>
                  </a:r>
                </a:p>
                <a:p>
                  <a:r>
                    <a:rPr lang="en-US" sz="1400" dirty="0" smtClean="0">
                      <a:latin typeface="Arial" charset="0"/>
                    </a:rPr>
                    <a:t>Reg. </a:t>
                  </a:r>
                  <a:r>
                    <a:rPr lang="en-US" sz="1400" dirty="0">
                      <a:latin typeface="Arial" charset="0"/>
                    </a:rPr>
                    <a:t>1</a:t>
                  </a:r>
                </a:p>
              </p:txBody>
            </p:sp>
            <p:sp>
              <p:nvSpPr>
                <p:cNvPr id="13" name="Text Box 16"/>
                <p:cNvSpPr txBox="1">
                  <a:spLocks noChangeArrowheads="1"/>
                </p:cNvSpPr>
                <p:nvPr/>
              </p:nvSpPr>
              <p:spPr bwMode="auto">
                <a:xfrm>
                  <a:off x="2122" y="2171"/>
                  <a:ext cx="371"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dirty="0">
                      <a:latin typeface="Arial" charset="0"/>
                    </a:rPr>
                    <a:t>Read</a:t>
                  </a:r>
                </a:p>
                <a:p>
                  <a:r>
                    <a:rPr lang="en-US" sz="1400" dirty="0" smtClean="0">
                      <a:latin typeface="Arial" charset="0"/>
                    </a:rPr>
                    <a:t>Reg. </a:t>
                  </a:r>
                  <a:r>
                    <a:rPr lang="en-US" sz="1400" dirty="0">
                      <a:latin typeface="Arial" charset="0"/>
                    </a:rPr>
                    <a:t>2</a:t>
                  </a:r>
                </a:p>
              </p:txBody>
            </p:sp>
            <p:sp>
              <p:nvSpPr>
                <p:cNvPr id="14" name="Text Box 17"/>
                <p:cNvSpPr txBox="1">
                  <a:spLocks noChangeArrowheads="1"/>
                </p:cNvSpPr>
                <p:nvPr/>
              </p:nvSpPr>
              <p:spPr bwMode="auto">
                <a:xfrm>
                  <a:off x="2122" y="2411"/>
                  <a:ext cx="32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dirty="0">
                      <a:latin typeface="Arial" charset="0"/>
                    </a:rPr>
                    <a:t>Write</a:t>
                  </a:r>
                </a:p>
                <a:p>
                  <a:r>
                    <a:rPr lang="en-US" sz="1400" dirty="0" smtClean="0">
                      <a:latin typeface="Arial" charset="0"/>
                    </a:rPr>
                    <a:t>Reg.</a:t>
                  </a:r>
                  <a:endParaRPr lang="en-US" sz="1400" dirty="0">
                    <a:latin typeface="Arial" charset="0"/>
                  </a:endParaRPr>
                </a:p>
              </p:txBody>
            </p:sp>
            <p:sp>
              <p:nvSpPr>
                <p:cNvPr id="15" name="Text Box 18"/>
                <p:cNvSpPr txBox="1">
                  <a:spLocks noChangeArrowheads="1"/>
                </p:cNvSpPr>
                <p:nvPr/>
              </p:nvSpPr>
              <p:spPr bwMode="auto">
                <a:xfrm>
                  <a:off x="2118" y="2651"/>
                  <a:ext cx="50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dirty="0" smtClean="0">
                      <a:latin typeface="Arial" charset="0"/>
                    </a:rPr>
                    <a:t>Write </a:t>
                  </a:r>
                  <a:r>
                    <a:rPr lang="en-US" sz="1400" dirty="0" err="1" smtClean="0">
                      <a:latin typeface="Arial" charset="0"/>
                    </a:rPr>
                    <a:t>Reg</a:t>
                  </a:r>
                  <a:endParaRPr lang="en-US" sz="1400" dirty="0">
                    <a:latin typeface="Arial" charset="0"/>
                  </a:endParaRPr>
                </a:p>
                <a:p>
                  <a:r>
                    <a:rPr lang="en-US" sz="1400" dirty="0" smtClean="0">
                      <a:latin typeface="Arial" charset="0"/>
                    </a:rPr>
                    <a:t>Data in</a:t>
                  </a:r>
                  <a:endParaRPr lang="en-US" sz="1400" dirty="0">
                    <a:latin typeface="Arial" charset="0"/>
                  </a:endParaRPr>
                </a:p>
              </p:txBody>
            </p:sp>
            <p:sp>
              <p:nvSpPr>
                <p:cNvPr id="16" name="Text Box 19"/>
                <p:cNvSpPr txBox="1">
                  <a:spLocks noChangeArrowheads="1"/>
                </p:cNvSpPr>
                <p:nvPr/>
              </p:nvSpPr>
              <p:spPr bwMode="auto">
                <a:xfrm>
                  <a:off x="2545" y="2256"/>
                  <a:ext cx="431"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400" dirty="0" smtClean="0">
                      <a:latin typeface="Arial" charset="0"/>
                    </a:rPr>
                    <a:t>Reg. 2</a:t>
                  </a:r>
                  <a:endParaRPr lang="en-US" sz="1400" dirty="0">
                    <a:latin typeface="Arial" charset="0"/>
                  </a:endParaRPr>
                </a:p>
                <a:p>
                  <a:pPr algn="r"/>
                  <a:r>
                    <a:rPr lang="en-US" sz="1400" dirty="0">
                      <a:latin typeface="Arial" charset="0"/>
                    </a:rPr>
                    <a:t>data </a:t>
                  </a:r>
                  <a:r>
                    <a:rPr lang="en-US" sz="1400" dirty="0" smtClean="0">
                      <a:latin typeface="Arial" charset="0"/>
                    </a:rPr>
                    <a:t>out</a:t>
                  </a:r>
                  <a:endParaRPr lang="en-US" sz="1400" dirty="0">
                    <a:latin typeface="Arial" charset="0"/>
                  </a:endParaRPr>
                </a:p>
              </p:txBody>
            </p:sp>
            <p:sp>
              <p:nvSpPr>
                <p:cNvPr id="17" name="Text Box 20"/>
                <p:cNvSpPr txBox="1">
                  <a:spLocks noChangeArrowheads="1"/>
                </p:cNvSpPr>
                <p:nvPr/>
              </p:nvSpPr>
              <p:spPr bwMode="auto">
                <a:xfrm>
                  <a:off x="2555" y="1931"/>
                  <a:ext cx="431"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400" dirty="0" smtClean="0">
                      <a:latin typeface="Arial" charset="0"/>
                    </a:rPr>
                    <a:t>Reg. 1</a:t>
                  </a:r>
                  <a:endParaRPr lang="en-US" sz="1400" dirty="0">
                    <a:latin typeface="Arial" charset="0"/>
                  </a:endParaRPr>
                </a:p>
                <a:p>
                  <a:pPr algn="r"/>
                  <a:r>
                    <a:rPr lang="en-US" sz="1400" dirty="0">
                      <a:latin typeface="Arial" charset="0"/>
                    </a:rPr>
                    <a:t>d</a:t>
                  </a:r>
                  <a:r>
                    <a:rPr lang="en-US" sz="1400" dirty="0" smtClean="0">
                      <a:latin typeface="Arial" charset="0"/>
                    </a:rPr>
                    <a:t>ata out</a:t>
                  </a:r>
                  <a:endParaRPr lang="en-US" sz="1400" dirty="0">
                    <a:latin typeface="Arial" charset="0"/>
                  </a:endParaRPr>
                </a:p>
              </p:txBody>
            </p:sp>
            <p:sp>
              <p:nvSpPr>
                <p:cNvPr id="18" name="Text Box 21"/>
                <p:cNvSpPr txBox="1">
                  <a:spLocks noChangeArrowheads="1"/>
                </p:cNvSpPr>
                <p:nvPr/>
              </p:nvSpPr>
              <p:spPr bwMode="auto">
                <a:xfrm>
                  <a:off x="2524" y="2536"/>
                  <a:ext cx="467"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400" b="1" dirty="0" smtClean="0">
                      <a:latin typeface="Arial" charset="0"/>
                    </a:rPr>
                    <a:t>Register</a:t>
                  </a:r>
                  <a:br>
                    <a:rPr lang="en-US" sz="1400" b="1" dirty="0" smtClean="0">
                      <a:latin typeface="Arial" charset="0"/>
                    </a:rPr>
                  </a:br>
                  <a:r>
                    <a:rPr lang="en-US" sz="1400" b="1" dirty="0" smtClean="0">
                      <a:latin typeface="Arial" charset="0"/>
                    </a:rPr>
                    <a:t>Unit</a:t>
                  </a:r>
                  <a:endParaRPr lang="en-US" sz="1400" b="1" dirty="0">
                    <a:latin typeface="Arial" charset="0"/>
                  </a:endParaRPr>
                </a:p>
              </p:txBody>
            </p:sp>
            <p:sp>
              <p:nvSpPr>
                <p:cNvPr id="19" name="Rectangle 22"/>
                <p:cNvSpPr>
                  <a:spLocks noChangeArrowheads="1"/>
                </p:cNvSpPr>
                <p:nvPr/>
              </p:nvSpPr>
              <p:spPr bwMode="auto">
                <a:xfrm>
                  <a:off x="2122" y="1931"/>
                  <a:ext cx="854" cy="96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p>
              </p:txBody>
            </p:sp>
          </p:grpSp>
          <p:sp>
            <p:nvSpPr>
              <p:cNvPr id="10" name="Line 23"/>
              <p:cNvSpPr>
                <a:spLocks noChangeShapeType="1"/>
              </p:cNvSpPr>
              <p:nvPr/>
            </p:nvSpPr>
            <p:spPr bwMode="auto">
              <a:xfrm>
                <a:off x="3202" y="2275"/>
                <a:ext cx="0" cy="115"/>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1" name="Text Box 24"/>
              <p:cNvSpPr txBox="1">
                <a:spLocks noChangeArrowheads="1"/>
              </p:cNvSpPr>
              <p:nvPr/>
            </p:nvSpPr>
            <p:spPr bwMode="auto">
              <a:xfrm>
                <a:off x="2991" y="2112"/>
                <a:ext cx="529"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a:solidFill>
                      <a:srgbClr val="3333FF"/>
                    </a:solidFill>
                    <a:latin typeface="Arial" charset="0"/>
                  </a:rPr>
                  <a:t>RegWrite</a:t>
                </a:r>
              </a:p>
            </p:txBody>
          </p:sp>
        </p:grpSp>
        <p:sp>
          <p:nvSpPr>
            <p:cNvPr id="20" name="Line 26"/>
            <p:cNvSpPr>
              <a:spLocks noChangeShapeType="1"/>
            </p:cNvSpPr>
            <p:nvPr/>
          </p:nvSpPr>
          <p:spPr bwMode="auto">
            <a:xfrm>
              <a:off x="2357491" y="2346416"/>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2058" tIns="41029" rIns="82058" bIns="41029" anchor="ctr"/>
            <a:lstStyle/>
            <a:p>
              <a:endParaRPr lang="en-US" sz="1400"/>
            </a:p>
          </p:txBody>
        </p:sp>
        <p:sp>
          <p:nvSpPr>
            <p:cNvPr id="21" name="Line 28"/>
            <p:cNvSpPr>
              <a:spLocks noChangeShapeType="1"/>
            </p:cNvSpPr>
            <p:nvPr/>
          </p:nvSpPr>
          <p:spPr bwMode="auto">
            <a:xfrm>
              <a:off x="2204515" y="2346416"/>
              <a:ext cx="91497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2058" tIns="41029" rIns="82058" bIns="41029" anchor="ctr"/>
            <a:lstStyle/>
            <a:p>
              <a:endParaRPr lang="en-US" sz="1400"/>
            </a:p>
          </p:txBody>
        </p:sp>
        <p:sp>
          <p:nvSpPr>
            <p:cNvPr id="22" name="Text Box 29"/>
            <p:cNvSpPr txBox="1">
              <a:spLocks noChangeArrowheads="1"/>
            </p:cNvSpPr>
            <p:nvPr/>
          </p:nvSpPr>
          <p:spPr bwMode="auto">
            <a:xfrm>
              <a:off x="2357492" y="2118096"/>
              <a:ext cx="757734" cy="227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a:latin typeface="Arial" charset="0"/>
                </a:rPr>
                <a:t>I [25 - 21]</a:t>
              </a:r>
            </a:p>
          </p:txBody>
        </p:sp>
        <p:sp>
          <p:nvSpPr>
            <p:cNvPr id="23" name="AutoShape 30"/>
            <p:cNvSpPr>
              <a:spLocks noChangeArrowheads="1"/>
            </p:cNvSpPr>
            <p:nvPr/>
          </p:nvSpPr>
          <p:spPr bwMode="auto">
            <a:xfrm>
              <a:off x="2318525" y="2308596"/>
              <a:ext cx="76489" cy="75640"/>
            </a:xfrm>
            <a:prstGeom prst="octagon">
              <a:avLst>
                <a:gd name="adj" fmla="val 29287"/>
              </a:avLst>
            </a:prstGeom>
            <a:solidFill>
              <a:schemeClr val="tx1"/>
            </a:solidFill>
            <a:ln w="9525">
              <a:solidFill>
                <a:schemeClr val="tx1"/>
              </a:solidFill>
              <a:miter lim="800000"/>
              <a:headEnd/>
              <a:tailEnd/>
            </a:ln>
          </p:spPr>
          <p:txBody>
            <a:bodyPr wrap="none" lIns="82058" tIns="41029" rIns="82058" bIns="41029" anchor="ctr"/>
            <a:lstStyle/>
            <a:p>
              <a:endParaRPr lang="en-US" sz="1400"/>
            </a:p>
          </p:txBody>
        </p:sp>
        <p:sp>
          <p:nvSpPr>
            <p:cNvPr id="24" name="Text Box 32"/>
            <p:cNvSpPr txBox="1">
              <a:spLocks noChangeArrowheads="1"/>
            </p:cNvSpPr>
            <p:nvPr/>
          </p:nvSpPr>
          <p:spPr bwMode="auto">
            <a:xfrm>
              <a:off x="2357492" y="2499096"/>
              <a:ext cx="757734" cy="227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a:latin typeface="Arial" charset="0"/>
                </a:rPr>
                <a:t>I [20 - 16]</a:t>
              </a:r>
            </a:p>
          </p:txBody>
        </p:sp>
        <p:sp>
          <p:nvSpPr>
            <p:cNvPr id="25" name="Line 33"/>
            <p:cNvSpPr>
              <a:spLocks noChangeShapeType="1"/>
            </p:cNvSpPr>
            <p:nvPr/>
          </p:nvSpPr>
          <p:spPr bwMode="auto">
            <a:xfrm>
              <a:off x="2357491" y="2727416"/>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2058" tIns="41029" rIns="82058" bIns="41029" anchor="ctr"/>
            <a:lstStyle/>
            <a:p>
              <a:endParaRPr lang="en-US" sz="1400"/>
            </a:p>
          </p:txBody>
        </p:sp>
        <p:sp>
          <p:nvSpPr>
            <p:cNvPr id="26" name="AutoShape 34"/>
            <p:cNvSpPr>
              <a:spLocks noChangeArrowheads="1"/>
            </p:cNvSpPr>
            <p:nvPr/>
          </p:nvSpPr>
          <p:spPr bwMode="auto">
            <a:xfrm>
              <a:off x="2317083" y="2686795"/>
              <a:ext cx="76488" cy="75640"/>
            </a:xfrm>
            <a:prstGeom prst="octagon">
              <a:avLst>
                <a:gd name="adj" fmla="val 29287"/>
              </a:avLst>
            </a:prstGeom>
            <a:solidFill>
              <a:schemeClr val="tx1"/>
            </a:solidFill>
            <a:ln w="9525">
              <a:solidFill>
                <a:schemeClr val="tx1"/>
              </a:solidFill>
              <a:miter lim="800000"/>
              <a:headEnd/>
              <a:tailEnd/>
            </a:ln>
          </p:spPr>
          <p:txBody>
            <a:bodyPr wrap="none" lIns="82058" tIns="41029" rIns="82058" bIns="41029" anchor="ctr"/>
            <a:lstStyle/>
            <a:p>
              <a:endParaRPr lang="en-US" sz="1400"/>
            </a:p>
          </p:txBody>
        </p:sp>
        <p:sp>
          <p:nvSpPr>
            <p:cNvPr id="27" name="Line 36"/>
            <p:cNvSpPr>
              <a:spLocks noChangeShapeType="1"/>
            </p:cNvSpPr>
            <p:nvPr/>
          </p:nvSpPr>
          <p:spPr bwMode="auto">
            <a:xfrm>
              <a:off x="2357491" y="3108416"/>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2058" tIns="41029" rIns="82058" bIns="41029" anchor="ctr"/>
            <a:lstStyle/>
            <a:p>
              <a:endParaRPr lang="en-US" sz="1400"/>
            </a:p>
          </p:txBody>
        </p:sp>
        <p:sp>
          <p:nvSpPr>
            <p:cNvPr id="28" name="Text Box 37"/>
            <p:cNvSpPr txBox="1">
              <a:spLocks noChangeArrowheads="1"/>
            </p:cNvSpPr>
            <p:nvPr/>
          </p:nvSpPr>
          <p:spPr bwMode="auto">
            <a:xfrm>
              <a:off x="2357492" y="2880096"/>
              <a:ext cx="747028" cy="227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a:latin typeface="Arial" charset="0"/>
                </a:rPr>
                <a:t>I [15 - 11]</a:t>
              </a:r>
            </a:p>
          </p:txBody>
        </p:sp>
        <p:sp>
          <p:nvSpPr>
            <p:cNvPr id="29" name="AutoShape 38"/>
            <p:cNvSpPr>
              <a:spLocks noChangeArrowheads="1"/>
            </p:cNvSpPr>
            <p:nvPr/>
          </p:nvSpPr>
          <p:spPr bwMode="auto">
            <a:xfrm>
              <a:off x="2317083" y="3071997"/>
              <a:ext cx="76488" cy="75640"/>
            </a:xfrm>
            <a:prstGeom prst="octagon">
              <a:avLst>
                <a:gd name="adj" fmla="val 29287"/>
              </a:avLst>
            </a:prstGeom>
            <a:solidFill>
              <a:schemeClr val="tx1"/>
            </a:solidFill>
            <a:ln w="9525">
              <a:solidFill>
                <a:schemeClr val="tx1"/>
              </a:solidFill>
              <a:miter lim="800000"/>
              <a:headEnd/>
              <a:tailEnd/>
            </a:ln>
          </p:spPr>
          <p:txBody>
            <a:bodyPr wrap="none" lIns="82058" tIns="41029" rIns="82058" bIns="41029" anchor="ctr"/>
            <a:lstStyle/>
            <a:p>
              <a:endParaRPr lang="en-US" sz="1400"/>
            </a:p>
          </p:txBody>
        </p:sp>
        <p:grpSp>
          <p:nvGrpSpPr>
            <p:cNvPr id="30" name="Group 129"/>
            <p:cNvGrpSpPr>
              <a:grpSpLocks/>
            </p:cNvGrpSpPr>
            <p:nvPr/>
          </p:nvGrpSpPr>
          <p:grpSpPr bwMode="auto">
            <a:xfrm>
              <a:off x="2890026" y="2639169"/>
              <a:ext cx="3581977" cy="1396534"/>
              <a:chOff x="2568" y="2756"/>
              <a:chExt cx="2482" cy="997"/>
            </a:xfrm>
          </p:grpSpPr>
          <p:sp>
            <p:nvSpPr>
              <p:cNvPr id="31" name="Line 41"/>
              <p:cNvSpPr>
                <a:spLocks noChangeShapeType="1"/>
              </p:cNvSpPr>
              <p:nvPr/>
            </p:nvSpPr>
            <p:spPr bwMode="auto">
              <a:xfrm>
                <a:off x="4892" y="2765"/>
                <a:ext cx="15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32" name="Line 42"/>
              <p:cNvSpPr>
                <a:spLocks noChangeShapeType="1"/>
              </p:cNvSpPr>
              <p:nvPr/>
            </p:nvSpPr>
            <p:spPr bwMode="auto">
              <a:xfrm>
                <a:off x="5050" y="2756"/>
                <a:ext cx="0" cy="9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33" name="Line 43"/>
              <p:cNvSpPr>
                <a:spLocks noChangeShapeType="1"/>
              </p:cNvSpPr>
              <p:nvPr/>
            </p:nvSpPr>
            <p:spPr bwMode="auto">
              <a:xfrm flipH="1">
                <a:off x="2568" y="3744"/>
                <a:ext cx="248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34" name="Line 44"/>
              <p:cNvSpPr>
                <a:spLocks noChangeShapeType="1"/>
              </p:cNvSpPr>
              <p:nvPr/>
            </p:nvSpPr>
            <p:spPr bwMode="auto">
              <a:xfrm flipV="1">
                <a:off x="2568" y="3354"/>
                <a:ext cx="0" cy="39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35" name="Line 45"/>
              <p:cNvSpPr>
                <a:spLocks noChangeShapeType="1"/>
              </p:cNvSpPr>
              <p:nvPr/>
            </p:nvSpPr>
            <p:spPr bwMode="auto">
              <a:xfrm>
                <a:off x="2568" y="3363"/>
                <a:ext cx="15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400"/>
              </a:p>
            </p:txBody>
          </p:sp>
        </p:grpSp>
        <p:sp>
          <p:nvSpPr>
            <p:cNvPr id="36" name="Line 46"/>
            <p:cNvSpPr>
              <a:spLocks noChangeShapeType="1"/>
            </p:cNvSpPr>
            <p:nvPr/>
          </p:nvSpPr>
          <p:spPr bwMode="auto">
            <a:xfrm>
              <a:off x="4490514" y="2270777"/>
              <a:ext cx="990023"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2058" tIns="41029" rIns="82058" bIns="41029" anchor="ctr"/>
            <a:lstStyle/>
            <a:p>
              <a:endParaRPr lang="en-US" sz="1400"/>
            </a:p>
          </p:txBody>
        </p:sp>
        <p:grpSp>
          <p:nvGrpSpPr>
            <p:cNvPr id="37" name="Group 47"/>
            <p:cNvGrpSpPr>
              <a:grpSpLocks/>
            </p:cNvGrpSpPr>
            <p:nvPr/>
          </p:nvGrpSpPr>
          <p:grpSpPr bwMode="auto">
            <a:xfrm>
              <a:off x="5443999" y="1965417"/>
              <a:ext cx="862657" cy="1377950"/>
              <a:chOff x="3433" y="1920"/>
              <a:chExt cx="543" cy="868"/>
            </a:xfrm>
          </p:grpSpPr>
          <p:grpSp>
            <p:nvGrpSpPr>
              <p:cNvPr id="38" name="Group 48"/>
              <p:cNvGrpSpPr>
                <a:grpSpLocks/>
              </p:cNvGrpSpPr>
              <p:nvPr/>
            </p:nvGrpSpPr>
            <p:grpSpPr bwMode="auto">
              <a:xfrm>
                <a:off x="3433" y="1920"/>
                <a:ext cx="543" cy="768"/>
                <a:chOff x="3001" y="1920"/>
                <a:chExt cx="543" cy="768"/>
              </a:xfrm>
            </p:grpSpPr>
            <p:grpSp>
              <p:nvGrpSpPr>
                <p:cNvPr id="41" name="Group 49"/>
                <p:cNvGrpSpPr>
                  <a:grpSpLocks/>
                </p:cNvGrpSpPr>
                <p:nvPr/>
              </p:nvGrpSpPr>
              <p:grpSpPr bwMode="auto">
                <a:xfrm>
                  <a:off x="3024" y="1920"/>
                  <a:ext cx="480" cy="768"/>
                  <a:chOff x="3168" y="2736"/>
                  <a:chExt cx="480" cy="768"/>
                </a:xfrm>
              </p:grpSpPr>
              <p:sp>
                <p:nvSpPr>
                  <p:cNvPr id="45" name="Line 50"/>
                  <p:cNvSpPr>
                    <a:spLocks noChangeShapeType="1"/>
                  </p:cNvSpPr>
                  <p:nvPr/>
                </p:nvSpPr>
                <p:spPr bwMode="auto">
                  <a:xfrm>
                    <a:off x="3168" y="273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46" name="Line 51"/>
                  <p:cNvSpPr>
                    <a:spLocks noChangeShapeType="1"/>
                  </p:cNvSpPr>
                  <p:nvPr/>
                </p:nvSpPr>
                <p:spPr bwMode="auto">
                  <a:xfrm>
                    <a:off x="3168" y="321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47" name="Line 52"/>
                  <p:cNvSpPr>
                    <a:spLocks noChangeShapeType="1"/>
                  </p:cNvSpPr>
                  <p:nvPr/>
                </p:nvSpPr>
                <p:spPr bwMode="auto">
                  <a:xfrm>
                    <a:off x="3168" y="3024"/>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48" name="Line 53"/>
                  <p:cNvSpPr>
                    <a:spLocks noChangeShapeType="1"/>
                  </p:cNvSpPr>
                  <p:nvPr/>
                </p:nvSpPr>
                <p:spPr bwMode="auto">
                  <a:xfrm flipV="1">
                    <a:off x="3168" y="3120"/>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49" name="Line 54"/>
                  <p:cNvSpPr>
                    <a:spLocks noChangeShapeType="1"/>
                  </p:cNvSpPr>
                  <p:nvPr/>
                </p:nvSpPr>
                <p:spPr bwMode="auto">
                  <a:xfrm>
                    <a:off x="3168" y="2736"/>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50" name="Line 55"/>
                  <p:cNvSpPr>
                    <a:spLocks noChangeShapeType="1"/>
                  </p:cNvSpPr>
                  <p:nvPr/>
                </p:nvSpPr>
                <p:spPr bwMode="auto">
                  <a:xfrm>
                    <a:off x="3648" y="297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51" name="Line 56"/>
                  <p:cNvSpPr>
                    <a:spLocks noChangeShapeType="1"/>
                  </p:cNvSpPr>
                  <p:nvPr/>
                </p:nvSpPr>
                <p:spPr bwMode="auto">
                  <a:xfrm flipV="1">
                    <a:off x="3168" y="3264"/>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grpSp>
            <p:sp>
              <p:nvSpPr>
                <p:cNvPr id="42" name="Text Box 57"/>
                <p:cNvSpPr txBox="1">
                  <a:spLocks noChangeArrowheads="1"/>
                </p:cNvSpPr>
                <p:nvPr/>
              </p:nvSpPr>
              <p:spPr bwMode="auto">
                <a:xfrm>
                  <a:off x="3177" y="2274"/>
                  <a:ext cx="363" cy="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400" dirty="0">
                      <a:latin typeface="Arial" charset="0"/>
                    </a:rPr>
                    <a:t>Result</a:t>
                  </a:r>
                </a:p>
              </p:txBody>
            </p:sp>
            <p:sp>
              <p:nvSpPr>
                <p:cNvPr id="43" name="Text Box 58"/>
                <p:cNvSpPr txBox="1">
                  <a:spLocks noChangeArrowheads="1"/>
                </p:cNvSpPr>
                <p:nvPr/>
              </p:nvSpPr>
              <p:spPr bwMode="auto">
                <a:xfrm>
                  <a:off x="3204" y="2139"/>
                  <a:ext cx="340" cy="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400" dirty="0" smtClean="0">
                      <a:latin typeface="Arial" charset="0"/>
                    </a:rPr>
                    <a:t>Zero?</a:t>
                  </a:r>
                  <a:endParaRPr lang="en-US" sz="1400" dirty="0">
                    <a:latin typeface="Arial" charset="0"/>
                  </a:endParaRPr>
                </a:p>
              </p:txBody>
            </p:sp>
            <p:sp>
              <p:nvSpPr>
                <p:cNvPr id="44" name="Text Box 59"/>
                <p:cNvSpPr txBox="1">
                  <a:spLocks noChangeArrowheads="1"/>
                </p:cNvSpPr>
                <p:nvPr/>
              </p:nvSpPr>
              <p:spPr bwMode="auto">
                <a:xfrm>
                  <a:off x="3001" y="2008"/>
                  <a:ext cx="291" cy="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b="1">
                      <a:latin typeface="Arial" charset="0"/>
                    </a:rPr>
                    <a:t>ALU</a:t>
                  </a:r>
                </a:p>
              </p:txBody>
            </p:sp>
          </p:grpSp>
          <p:sp>
            <p:nvSpPr>
              <p:cNvPr id="39" name="Line 60"/>
              <p:cNvSpPr>
                <a:spLocks noChangeShapeType="1"/>
              </p:cNvSpPr>
              <p:nvPr/>
            </p:nvSpPr>
            <p:spPr bwMode="auto">
              <a:xfrm>
                <a:off x="3744" y="2544"/>
                <a:ext cx="0" cy="96"/>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40" name="Text Box 61"/>
              <p:cNvSpPr txBox="1">
                <a:spLocks noChangeArrowheads="1"/>
              </p:cNvSpPr>
              <p:nvPr/>
            </p:nvSpPr>
            <p:spPr bwMode="auto">
              <a:xfrm>
                <a:off x="3552" y="2640"/>
                <a:ext cx="402" cy="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400">
                    <a:solidFill>
                      <a:srgbClr val="3333FF"/>
                    </a:solidFill>
                    <a:latin typeface="Arial" charset="0"/>
                  </a:rPr>
                  <a:t>ALUOp</a:t>
                </a:r>
              </a:p>
            </p:txBody>
          </p:sp>
        </p:grpSp>
        <p:sp>
          <p:nvSpPr>
            <p:cNvPr id="52" name="Line 62"/>
            <p:cNvSpPr>
              <a:spLocks noChangeShapeType="1"/>
            </p:cNvSpPr>
            <p:nvPr/>
          </p:nvSpPr>
          <p:spPr bwMode="auto">
            <a:xfrm>
              <a:off x="4490514" y="2880096"/>
              <a:ext cx="990023"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2058" tIns="41029" rIns="82058" bIns="41029" anchor="ctr"/>
            <a:lstStyle/>
            <a:p>
              <a:endParaRPr lang="en-US" sz="1400"/>
            </a:p>
          </p:txBody>
        </p:sp>
      </p:grpSp>
      <p:sp>
        <p:nvSpPr>
          <p:cNvPr id="53" name="TextBox 52"/>
          <p:cNvSpPr txBox="1"/>
          <p:nvPr/>
        </p:nvSpPr>
        <p:spPr>
          <a:xfrm>
            <a:off x="1119482" y="5253341"/>
            <a:ext cx="6818228" cy="1200328"/>
          </a:xfrm>
          <a:prstGeom prst="rect">
            <a:avLst/>
          </a:prstGeom>
          <a:noFill/>
        </p:spPr>
        <p:txBody>
          <a:bodyPr wrap="square" rtlCol="0">
            <a:spAutoFit/>
          </a:bodyPr>
          <a:lstStyle/>
          <a:p>
            <a:r>
              <a:rPr lang="en-US" sz="2400" dirty="0" smtClean="0"/>
              <a:t>No access (read or write) made of the Data Memory by register-to-register type instructions, so Data Memory is not shown in this data path schematic</a:t>
            </a:r>
            <a:endParaRPr lang="en-US" sz="2400" dirty="0"/>
          </a:p>
        </p:txBody>
      </p:sp>
      <p:sp>
        <p:nvSpPr>
          <p:cNvPr id="55" name="Date Placeholder 54"/>
          <p:cNvSpPr>
            <a:spLocks noGrp="1"/>
          </p:cNvSpPr>
          <p:nvPr>
            <p:ph type="dt" sz="half" idx="10"/>
          </p:nvPr>
        </p:nvSpPr>
        <p:spPr/>
        <p:txBody>
          <a:bodyPr/>
          <a:lstStyle/>
          <a:p>
            <a:r>
              <a:rPr lang="en-US" smtClean="0"/>
              <a:t>© 2017 by George B. Adams III</a:t>
            </a:r>
            <a:endParaRPr lang="en-US"/>
          </a:p>
        </p:txBody>
      </p:sp>
      <p:sp>
        <p:nvSpPr>
          <p:cNvPr id="56" name="Slide Number Placeholder 55"/>
          <p:cNvSpPr>
            <a:spLocks noGrp="1"/>
          </p:cNvSpPr>
          <p:nvPr>
            <p:ph type="sldNum" sz="quarter" idx="12"/>
          </p:nvPr>
        </p:nvSpPr>
        <p:spPr/>
        <p:txBody>
          <a:bodyPr/>
          <a:lstStyle/>
          <a:p>
            <a:fld id="{57EC3C6A-BBE0-B94A-B791-E44AA6B2DA5B}" type="slidenum">
              <a:rPr lang="en-US" smtClean="0"/>
              <a:pPr/>
              <a:t>4</a:t>
            </a:fld>
            <a:endParaRPr lang="en-US"/>
          </a:p>
        </p:txBody>
      </p:sp>
      <p:sp>
        <p:nvSpPr>
          <p:cNvPr id="57" name="TextBox 56"/>
          <p:cNvSpPr txBox="1"/>
          <p:nvPr/>
        </p:nvSpPr>
        <p:spPr>
          <a:xfrm>
            <a:off x="2426568" y="1035050"/>
            <a:ext cx="1588403" cy="923330"/>
          </a:xfrm>
          <a:prstGeom prst="rect">
            <a:avLst/>
          </a:prstGeom>
          <a:noFill/>
        </p:spPr>
        <p:txBody>
          <a:bodyPr wrap="square" rtlCol="0">
            <a:spAutoFit/>
          </a:bodyPr>
          <a:lstStyle/>
          <a:p>
            <a:r>
              <a:rPr lang="en-US" dirty="0" smtClean="0"/>
              <a:t>I[x - y] = bits x through y </a:t>
            </a:r>
            <a:r>
              <a:rPr lang="en-US" smtClean="0"/>
              <a:t>of the Instruction</a:t>
            </a:r>
            <a:endParaRPr lang="en-US" dirty="0"/>
          </a:p>
        </p:txBody>
      </p:sp>
      <p:cxnSp>
        <p:nvCxnSpPr>
          <p:cNvPr id="59" name="Straight Arrow Connector 58"/>
          <p:cNvCxnSpPr>
            <a:stCxn id="57" idx="2"/>
            <a:endCxn id="22" idx="0"/>
          </p:cNvCxnSpPr>
          <p:nvPr/>
        </p:nvCxnSpPr>
        <p:spPr bwMode="auto">
          <a:xfrm flipH="1">
            <a:off x="3164827" y="1958380"/>
            <a:ext cx="55943" cy="29490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2" name="Straight Connector 61"/>
          <p:cNvCxnSpPr/>
          <p:nvPr/>
        </p:nvCxnSpPr>
        <p:spPr bwMode="auto">
          <a:xfrm>
            <a:off x="7538763" y="2676615"/>
            <a:ext cx="27808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899279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41919" y="874059"/>
            <a:ext cx="0" cy="1210235"/>
          </a:xfrm>
          <a:custGeom>
            <a:avLst/>
            <a:gdLst/>
            <a:ahLst/>
            <a:cxnLst/>
            <a:rect l="l" t="t" r="r" b="b"/>
            <a:pathLst>
              <a:path h="1371600">
                <a:moveTo>
                  <a:pt x="0" y="1371600"/>
                </a:moveTo>
                <a:lnTo>
                  <a:pt x="0" y="0"/>
                </a:lnTo>
              </a:path>
            </a:pathLst>
          </a:custGeom>
          <a:ln w="25400">
            <a:solidFill>
              <a:srgbClr val="000000"/>
            </a:solidFill>
            <a:prstDash val="lgDash"/>
          </a:ln>
        </p:spPr>
        <p:txBody>
          <a:bodyPr wrap="square" lIns="0" tIns="0" rIns="0" bIns="0" rtlCol="0"/>
          <a:lstStyle/>
          <a:p>
            <a:endParaRPr/>
          </a:p>
        </p:txBody>
      </p:sp>
      <p:sp>
        <p:nvSpPr>
          <p:cNvPr id="4" name="object 4"/>
          <p:cNvSpPr/>
          <p:nvPr/>
        </p:nvSpPr>
        <p:spPr>
          <a:xfrm>
            <a:off x="8221814" y="874059"/>
            <a:ext cx="0" cy="941294"/>
          </a:xfrm>
          <a:custGeom>
            <a:avLst/>
            <a:gdLst/>
            <a:ahLst/>
            <a:cxnLst/>
            <a:rect l="l" t="t" r="r" b="b"/>
            <a:pathLst>
              <a:path h="1066800">
                <a:moveTo>
                  <a:pt x="0" y="1066800"/>
                </a:moveTo>
                <a:lnTo>
                  <a:pt x="0" y="0"/>
                </a:lnTo>
              </a:path>
            </a:pathLst>
          </a:custGeom>
          <a:ln w="25400">
            <a:solidFill>
              <a:srgbClr val="000000"/>
            </a:solidFill>
            <a:prstDash val="lgDash"/>
          </a:ln>
        </p:spPr>
        <p:txBody>
          <a:bodyPr wrap="square" lIns="0" tIns="0" rIns="0" bIns="0" rtlCol="0"/>
          <a:lstStyle/>
          <a:p>
            <a:endParaRPr/>
          </a:p>
        </p:txBody>
      </p:sp>
      <p:sp>
        <p:nvSpPr>
          <p:cNvPr id="5" name="object 5"/>
          <p:cNvSpPr/>
          <p:nvPr/>
        </p:nvSpPr>
        <p:spPr>
          <a:xfrm>
            <a:off x="6322585" y="892271"/>
            <a:ext cx="0" cy="739588"/>
          </a:xfrm>
          <a:custGeom>
            <a:avLst/>
            <a:gdLst/>
            <a:ahLst/>
            <a:cxnLst/>
            <a:rect l="l" t="t" r="r" b="b"/>
            <a:pathLst>
              <a:path h="838200">
                <a:moveTo>
                  <a:pt x="0" y="838200"/>
                </a:moveTo>
                <a:lnTo>
                  <a:pt x="0" y="0"/>
                </a:lnTo>
              </a:path>
            </a:pathLst>
          </a:custGeom>
          <a:ln w="25400">
            <a:solidFill>
              <a:srgbClr val="000000"/>
            </a:solidFill>
            <a:prstDash val="lgDash"/>
          </a:ln>
        </p:spPr>
        <p:txBody>
          <a:bodyPr wrap="square" lIns="0" tIns="0" rIns="0" bIns="0" rtlCol="0"/>
          <a:lstStyle/>
          <a:p>
            <a:endParaRPr/>
          </a:p>
        </p:txBody>
      </p:sp>
      <p:sp>
        <p:nvSpPr>
          <p:cNvPr id="6" name="object 6"/>
          <p:cNvSpPr/>
          <p:nvPr/>
        </p:nvSpPr>
        <p:spPr>
          <a:xfrm>
            <a:off x="4196775" y="874059"/>
            <a:ext cx="0" cy="537882"/>
          </a:xfrm>
          <a:custGeom>
            <a:avLst/>
            <a:gdLst/>
            <a:ahLst/>
            <a:cxnLst/>
            <a:rect l="l" t="t" r="r" b="b"/>
            <a:pathLst>
              <a:path h="609600">
                <a:moveTo>
                  <a:pt x="0" y="609600"/>
                </a:moveTo>
                <a:lnTo>
                  <a:pt x="0" y="0"/>
                </a:lnTo>
              </a:path>
            </a:pathLst>
          </a:custGeom>
          <a:ln w="25400">
            <a:solidFill>
              <a:srgbClr val="000000"/>
            </a:solidFill>
            <a:prstDash val="lgDash"/>
          </a:ln>
        </p:spPr>
        <p:txBody>
          <a:bodyPr wrap="square" lIns="0" tIns="0" rIns="0" bIns="0" rtlCol="0"/>
          <a:lstStyle/>
          <a:p>
            <a:endParaRPr/>
          </a:p>
        </p:txBody>
      </p:sp>
      <p:sp>
        <p:nvSpPr>
          <p:cNvPr id="12" name="object 12"/>
          <p:cNvSpPr/>
          <p:nvPr/>
        </p:nvSpPr>
        <p:spPr>
          <a:xfrm>
            <a:off x="4113069" y="2286001"/>
            <a:ext cx="152977" cy="3657599"/>
          </a:xfrm>
          <a:custGeom>
            <a:avLst/>
            <a:gdLst/>
            <a:ahLst/>
            <a:cxnLst/>
            <a:rect l="l" t="t" r="r" b="b"/>
            <a:pathLst>
              <a:path w="168275" h="4145279">
                <a:moveTo>
                  <a:pt x="0" y="4144962"/>
                </a:moveTo>
                <a:lnTo>
                  <a:pt x="168275" y="4144962"/>
                </a:lnTo>
                <a:lnTo>
                  <a:pt x="168275" y="0"/>
                </a:lnTo>
                <a:lnTo>
                  <a:pt x="0" y="0"/>
                </a:lnTo>
                <a:lnTo>
                  <a:pt x="0" y="4144962"/>
                </a:lnTo>
                <a:close/>
              </a:path>
            </a:pathLst>
          </a:custGeom>
          <a:solidFill>
            <a:srgbClr val="E4E4E4"/>
          </a:solidFill>
        </p:spPr>
        <p:txBody>
          <a:bodyPr wrap="square" lIns="0" tIns="0" rIns="0" bIns="0" rtlCol="0"/>
          <a:lstStyle/>
          <a:p>
            <a:endParaRPr/>
          </a:p>
        </p:txBody>
      </p:sp>
      <p:sp>
        <p:nvSpPr>
          <p:cNvPr id="13" name="object 13"/>
          <p:cNvSpPr/>
          <p:nvPr/>
        </p:nvSpPr>
        <p:spPr>
          <a:xfrm>
            <a:off x="4113075" y="2286001"/>
            <a:ext cx="152977" cy="3657599"/>
          </a:xfrm>
          <a:custGeom>
            <a:avLst/>
            <a:gdLst/>
            <a:ahLst/>
            <a:cxnLst/>
            <a:rect l="l" t="t" r="r" b="b"/>
            <a:pathLst>
              <a:path w="168275" h="4145279">
                <a:moveTo>
                  <a:pt x="0" y="0"/>
                </a:moveTo>
                <a:lnTo>
                  <a:pt x="168275" y="0"/>
                </a:lnTo>
                <a:lnTo>
                  <a:pt x="168275"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4" name="object 14"/>
          <p:cNvSpPr/>
          <p:nvPr/>
        </p:nvSpPr>
        <p:spPr>
          <a:xfrm>
            <a:off x="1327728" y="2514319"/>
            <a:ext cx="348095" cy="0"/>
          </a:xfrm>
          <a:custGeom>
            <a:avLst/>
            <a:gdLst/>
            <a:ahLst/>
            <a:cxnLst/>
            <a:rect l="l" t="t" r="r" b="b"/>
            <a:pathLst>
              <a:path w="382905">
                <a:moveTo>
                  <a:pt x="0" y="0"/>
                </a:moveTo>
                <a:lnTo>
                  <a:pt x="382590" y="0"/>
                </a:lnTo>
              </a:path>
            </a:pathLst>
          </a:custGeom>
          <a:ln w="28575">
            <a:solidFill>
              <a:srgbClr val="000000"/>
            </a:solidFill>
          </a:ln>
        </p:spPr>
        <p:txBody>
          <a:bodyPr wrap="square" lIns="0" tIns="0" rIns="0" bIns="0" rtlCol="0"/>
          <a:lstStyle/>
          <a:p>
            <a:endParaRPr/>
          </a:p>
        </p:txBody>
      </p:sp>
      <p:sp>
        <p:nvSpPr>
          <p:cNvPr id="15" name="object 15"/>
          <p:cNvSpPr/>
          <p:nvPr/>
        </p:nvSpPr>
        <p:spPr>
          <a:xfrm>
            <a:off x="1640897"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 name="object 16"/>
          <p:cNvSpPr txBox="1"/>
          <p:nvPr/>
        </p:nvSpPr>
        <p:spPr>
          <a:xfrm>
            <a:off x="307654" y="3633350"/>
            <a:ext cx="475095" cy="300018"/>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address</a:t>
            </a:r>
            <a:endParaRPr sz="1000">
              <a:latin typeface="Arial"/>
              <a:cs typeface="Arial"/>
            </a:endParaRPr>
          </a:p>
        </p:txBody>
      </p:sp>
      <p:sp>
        <p:nvSpPr>
          <p:cNvPr id="17" name="object 17"/>
          <p:cNvSpPr txBox="1"/>
          <p:nvPr/>
        </p:nvSpPr>
        <p:spPr>
          <a:xfrm>
            <a:off x="528462" y="4242670"/>
            <a:ext cx="680027" cy="300018"/>
          </a:xfrm>
          <a:prstGeom prst="rect">
            <a:avLst/>
          </a:prstGeom>
        </p:spPr>
        <p:txBody>
          <a:bodyPr vert="horz" wrap="square" lIns="0" tIns="0" rIns="0" bIns="0" rtlCol="0">
            <a:spAutoFit/>
          </a:bodyPr>
          <a:lstStyle/>
          <a:p>
            <a:pPr marL="91176" marR="4559" indent="-79779">
              <a:lnSpc>
                <a:spcPts val="1167"/>
              </a:lnSpc>
            </a:pPr>
            <a:r>
              <a:rPr sz="1000" b="1" dirty="0">
                <a:latin typeface="Arial"/>
                <a:cs typeface="Arial"/>
              </a:rPr>
              <a:t>Instruction  </a:t>
            </a:r>
            <a:r>
              <a:rPr sz="1000" b="1" spc="-4" dirty="0">
                <a:latin typeface="Arial"/>
                <a:cs typeface="Arial"/>
              </a:rPr>
              <a:t>memory</a:t>
            </a:r>
            <a:endParaRPr sz="1000">
              <a:latin typeface="Arial"/>
              <a:cs typeface="Arial"/>
            </a:endParaRPr>
          </a:p>
        </p:txBody>
      </p:sp>
      <p:sp>
        <p:nvSpPr>
          <p:cNvPr id="18" name="object 18"/>
          <p:cNvSpPr txBox="1"/>
          <p:nvPr/>
        </p:nvSpPr>
        <p:spPr>
          <a:xfrm>
            <a:off x="796894" y="3626627"/>
            <a:ext cx="609600" cy="303679"/>
          </a:xfrm>
          <a:prstGeom prst="rect">
            <a:avLst/>
          </a:prstGeom>
        </p:spPr>
        <p:txBody>
          <a:bodyPr vert="horz" wrap="square" lIns="0" tIns="0" rIns="0" bIns="0" rtlCol="0">
            <a:spAutoFit/>
          </a:bodyPr>
          <a:lstStyle/>
          <a:p>
            <a:pPr marL="11397">
              <a:lnSpc>
                <a:spcPts val="1176"/>
              </a:lnSpc>
            </a:pPr>
            <a:r>
              <a:rPr sz="1000" dirty="0">
                <a:latin typeface="Arial"/>
                <a:cs typeface="Arial"/>
              </a:rPr>
              <a:t>Instruction</a:t>
            </a:r>
            <a:endParaRPr sz="1000">
              <a:latin typeface="Arial"/>
              <a:cs typeface="Arial"/>
            </a:endParaRPr>
          </a:p>
          <a:p>
            <a:pPr marL="262131">
              <a:lnSpc>
                <a:spcPts val="1176"/>
              </a:lnSpc>
            </a:pPr>
            <a:r>
              <a:rPr sz="1000" dirty="0">
                <a:latin typeface="Arial"/>
                <a:cs typeface="Arial"/>
              </a:rPr>
              <a:t>[31-0]</a:t>
            </a:r>
            <a:endParaRPr sz="1000">
              <a:latin typeface="Arial"/>
              <a:cs typeface="Arial"/>
            </a:endParaRPr>
          </a:p>
        </p:txBody>
      </p:sp>
      <p:sp>
        <p:nvSpPr>
          <p:cNvPr id="19" name="object 19"/>
          <p:cNvSpPr/>
          <p:nvPr/>
        </p:nvSpPr>
        <p:spPr>
          <a:xfrm>
            <a:off x="7923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20" name="object 20"/>
          <p:cNvSpPr/>
          <p:nvPr/>
        </p:nvSpPr>
        <p:spPr>
          <a:xfrm>
            <a:off x="8117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1" name="object 21"/>
          <p:cNvSpPr/>
          <p:nvPr/>
        </p:nvSpPr>
        <p:spPr>
          <a:xfrm>
            <a:off x="6399076" y="3962684"/>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22" name="object 22"/>
          <p:cNvSpPr/>
          <p:nvPr/>
        </p:nvSpPr>
        <p:spPr>
          <a:xfrm>
            <a:off x="6745432"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6552048" y="3962684"/>
            <a:ext cx="0" cy="1371600"/>
          </a:xfrm>
          <a:custGeom>
            <a:avLst/>
            <a:gdLst/>
            <a:ahLst/>
            <a:cxnLst/>
            <a:rect l="l" t="t" r="r" b="b"/>
            <a:pathLst>
              <a:path h="1554479">
                <a:moveTo>
                  <a:pt x="0" y="0"/>
                </a:moveTo>
                <a:lnTo>
                  <a:pt x="0" y="1554160"/>
                </a:lnTo>
              </a:path>
            </a:pathLst>
          </a:custGeom>
          <a:ln w="28575">
            <a:solidFill>
              <a:srgbClr val="000000"/>
            </a:solidFill>
          </a:ln>
        </p:spPr>
        <p:txBody>
          <a:bodyPr wrap="square" lIns="0" tIns="0" rIns="0" bIns="0" rtlCol="0"/>
          <a:lstStyle/>
          <a:p>
            <a:endParaRPr/>
          </a:p>
        </p:txBody>
      </p:sp>
      <p:sp>
        <p:nvSpPr>
          <p:cNvPr id="24" name="object 24"/>
          <p:cNvSpPr/>
          <p:nvPr/>
        </p:nvSpPr>
        <p:spPr>
          <a:xfrm>
            <a:off x="6552049" y="5334003"/>
            <a:ext cx="1600777" cy="0"/>
          </a:xfrm>
          <a:custGeom>
            <a:avLst/>
            <a:gdLst/>
            <a:ahLst/>
            <a:cxnLst/>
            <a:rect l="l" t="t" r="r" b="b"/>
            <a:pathLst>
              <a:path w="1760854">
                <a:moveTo>
                  <a:pt x="0" y="0"/>
                </a:moveTo>
                <a:lnTo>
                  <a:pt x="1760541" y="0"/>
                </a:lnTo>
              </a:path>
            </a:pathLst>
          </a:custGeom>
          <a:ln w="28575">
            <a:solidFill>
              <a:srgbClr val="000000"/>
            </a:solidFill>
          </a:ln>
        </p:spPr>
        <p:txBody>
          <a:bodyPr wrap="square" lIns="0" tIns="0" rIns="0" bIns="0" rtlCol="0"/>
          <a:lstStyle/>
          <a:p>
            <a:endParaRPr/>
          </a:p>
        </p:txBody>
      </p:sp>
      <p:sp>
        <p:nvSpPr>
          <p:cNvPr id="25" name="object 25"/>
          <p:cNvSpPr/>
          <p:nvPr/>
        </p:nvSpPr>
        <p:spPr>
          <a:xfrm>
            <a:off x="8117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6508751" y="3922059"/>
            <a:ext cx="76777" cy="77321"/>
          </a:xfrm>
          <a:custGeom>
            <a:avLst/>
            <a:gdLst/>
            <a:ahLst/>
            <a:cxnLst/>
            <a:rect l="l" t="t" r="r" b="b"/>
            <a:pathLst>
              <a:path w="84454" h="87629">
                <a:moveTo>
                  <a:pt x="59499" y="0"/>
                </a:moveTo>
                <a:lnTo>
                  <a:pt x="24638" y="0"/>
                </a:lnTo>
                <a:lnTo>
                  <a:pt x="0" y="24637"/>
                </a:lnTo>
                <a:lnTo>
                  <a:pt x="0" y="62674"/>
                </a:lnTo>
                <a:lnTo>
                  <a:pt x="24638" y="87312"/>
                </a:lnTo>
                <a:lnTo>
                  <a:pt x="59499" y="87312"/>
                </a:lnTo>
                <a:lnTo>
                  <a:pt x="84137" y="62674"/>
                </a:lnTo>
                <a:lnTo>
                  <a:pt x="84137" y="24637"/>
                </a:lnTo>
                <a:lnTo>
                  <a:pt x="59499" y="0"/>
                </a:lnTo>
                <a:close/>
              </a:path>
            </a:pathLst>
          </a:custGeom>
          <a:solidFill>
            <a:srgbClr val="000000"/>
          </a:solidFill>
        </p:spPr>
        <p:txBody>
          <a:bodyPr wrap="square" lIns="0" tIns="0" rIns="0" bIns="0" rtlCol="0"/>
          <a:lstStyle/>
          <a:p>
            <a:endParaRPr/>
          </a:p>
        </p:txBody>
      </p:sp>
      <p:sp>
        <p:nvSpPr>
          <p:cNvPr id="27" name="object 27"/>
          <p:cNvSpPr/>
          <p:nvPr/>
        </p:nvSpPr>
        <p:spPr>
          <a:xfrm>
            <a:off x="6508759" y="3922060"/>
            <a:ext cx="76777" cy="77321"/>
          </a:xfrm>
          <a:custGeom>
            <a:avLst/>
            <a:gdLst/>
            <a:ahLst/>
            <a:cxnLst/>
            <a:rect l="l" t="t" r="r" b="b"/>
            <a:pathLst>
              <a:path w="84454" h="87629">
                <a:moveTo>
                  <a:pt x="0" y="24640"/>
                </a:moveTo>
                <a:lnTo>
                  <a:pt x="24640" y="0"/>
                </a:lnTo>
                <a:lnTo>
                  <a:pt x="59490" y="0"/>
                </a:lnTo>
                <a:lnTo>
                  <a:pt x="84130" y="24640"/>
                </a:lnTo>
                <a:lnTo>
                  <a:pt x="84130" y="62670"/>
                </a:lnTo>
                <a:lnTo>
                  <a:pt x="59490" y="87310"/>
                </a:lnTo>
                <a:lnTo>
                  <a:pt x="24640" y="87310"/>
                </a:lnTo>
                <a:lnTo>
                  <a:pt x="0" y="62670"/>
                </a:lnTo>
                <a:lnTo>
                  <a:pt x="0" y="2464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8761560" y="5028647"/>
            <a:ext cx="152977" cy="0"/>
          </a:xfrm>
          <a:custGeom>
            <a:avLst/>
            <a:gdLst/>
            <a:ahLst/>
            <a:cxnLst/>
            <a:rect l="l" t="t" r="r" b="b"/>
            <a:pathLst>
              <a:path w="168275">
                <a:moveTo>
                  <a:pt x="0" y="0"/>
                </a:moveTo>
                <a:lnTo>
                  <a:pt x="168280" y="0"/>
                </a:lnTo>
              </a:path>
            </a:pathLst>
          </a:custGeom>
          <a:ln w="28575">
            <a:solidFill>
              <a:srgbClr val="000000"/>
            </a:solidFill>
          </a:ln>
        </p:spPr>
        <p:txBody>
          <a:bodyPr wrap="square" lIns="0" tIns="0" rIns="0" bIns="0" rtlCol="0"/>
          <a:lstStyle/>
          <a:p>
            <a:endParaRPr/>
          </a:p>
        </p:txBody>
      </p:sp>
      <p:sp>
        <p:nvSpPr>
          <p:cNvPr id="29" name="object 29"/>
          <p:cNvSpPr/>
          <p:nvPr/>
        </p:nvSpPr>
        <p:spPr>
          <a:xfrm>
            <a:off x="8914541" y="5028647"/>
            <a:ext cx="0" cy="1220321"/>
          </a:xfrm>
          <a:custGeom>
            <a:avLst/>
            <a:gdLst/>
            <a:ahLst/>
            <a:cxnLst/>
            <a:rect l="l" t="t" r="r" b="b"/>
            <a:pathLst>
              <a:path h="1383029">
                <a:moveTo>
                  <a:pt x="0" y="0"/>
                </a:moveTo>
                <a:lnTo>
                  <a:pt x="0" y="1382710"/>
                </a:lnTo>
              </a:path>
            </a:pathLst>
          </a:custGeom>
          <a:ln w="28575">
            <a:solidFill>
              <a:srgbClr val="000000"/>
            </a:solidFill>
          </a:ln>
        </p:spPr>
        <p:txBody>
          <a:bodyPr wrap="square" lIns="0" tIns="0" rIns="0" bIns="0" rtlCol="0"/>
          <a:lstStyle/>
          <a:p>
            <a:endParaRPr/>
          </a:p>
        </p:txBody>
      </p:sp>
      <p:sp>
        <p:nvSpPr>
          <p:cNvPr id="30" name="object 30"/>
          <p:cNvSpPr/>
          <p:nvPr/>
        </p:nvSpPr>
        <p:spPr>
          <a:xfrm>
            <a:off x="2284556" y="6248685"/>
            <a:ext cx="6629977" cy="0"/>
          </a:xfrm>
          <a:custGeom>
            <a:avLst/>
            <a:gdLst/>
            <a:ahLst/>
            <a:cxnLst/>
            <a:rect l="l" t="t" r="r" b="b"/>
            <a:pathLst>
              <a:path w="7292975">
                <a:moveTo>
                  <a:pt x="7292984" y="0"/>
                </a:moveTo>
                <a:lnTo>
                  <a:pt x="0" y="0"/>
                </a:lnTo>
              </a:path>
            </a:pathLst>
          </a:custGeom>
          <a:ln w="28575">
            <a:solidFill>
              <a:srgbClr val="000000"/>
            </a:solidFill>
          </a:ln>
        </p:spPr>
        <p:txBody>
          <a:bodyPr wrap="square" lIns="0" tIns="0" rIns="0" bIns="0" rtlCol="0"/>
          <a:lstStyle/>
          <a:p>
            <a:endParaRPr/>
          </a:p>
        </p:txBody>
      </p:sp>
      <p:sp>
        <p:nvSpPr>
          <p:cNvPr id="31" name="object 31"/>
          <p:cNvSpPr/>
          <p:nvPr/>
        </p:nvSpPr>
        <p:spPr>
          <a:xfrm>
            <a:off x="2131583" y="4266638"/>
            <a:ext cx="0" cy="1829360"/>
          </a:xfrm>
          <a:custGeom>
            <a:avLst/>
            <a:gdLst/>
            <a:ahLst/>
            <a:cxnLst/>
            <a:rect l="l" t="t" r="r" b="b"/>
            <a:pathLst>
              <a:path h="2073275">
                <a:moveTo>
                  <a:pt x="0" y="2073281"/>
                </a:moveTo>
                <a:lnTo>
                  <a:pt x="0" y="0"/>
                </a:lnTo>
              </a:path>
            </a:pathLst>
          </a:custGeom>
          <a:ln w="12700">
            <a:solidFill>
              <a:srgbClr val="000000"/>
            </a:solidFill>
          </a:ln>
        </p:spPr>
        <p:txBody>
          <a:bodyPr wrap="square" lIns="0" tIns="0" rIns="0" bIns="0" rtlCol="0"/>
          <a:lstStyle/>
          <a:p>
            <a:endParaRPr/>
          </a:p>
        </p:txBody>
      </p:sp>
      <p:sp>
        <p:nvSpPr>
          <p:cNvPr id="32" name="object 32"/>
          <p:cNvSpPr/>
          <p:nvPr/>
        </p:nvSpPr>
        <p:spPr>
          <a:xfrm>
            <a:off x="2131583" y="4266637"/>
            <a:ext cx="381000" cy="0"/>
          </a:xfrm>
          <a:custGeom>
            <a:avLst/>
            <a:gdLst/>
            <a:ahLst/>
            <a:cxnLst/>
            <a:rect l="l" t="t" r="r" b="b"/>
            <a:pathLst>
              <a:path w="419100">
                <a:moveTo>
                  <a:pt x="0" y="0"/>
                </a:moveTo>
                <a:lnTo>
                  <a:pt x="419100" y="0"/>
                </a:lnTo>
              </a:path>
            </a:pathLst>
          </a:custGeom>
          <a:ln w="12700">
            <a:solidFill>
              <a:srgbClr val="000000"/>
            </a:solidFill>
          </a:ln>
        </p:spPr>
        <p:txBody>
          <a:bodyPr wrap="square" lIns="0" tIns="0" rIns="0" bIns="0" rtlCol="0"/>
          <a:lstStyle/>
          <a:p>
            <a:endParaRPr/>
          </a:p>
        </p:txBody>
      </p:sp>
      <p:sp>
        <p:nvSpPr>
          <p:cNvPr id="33" name="object 33"/>
          <p:cNvSpPr/>
          <p:nvPr/>
        </p:nvSpPr>
        <p:spPr>
          <a:xfrm>
            <a:off x="2466397" y="4233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4" name="object 34"/>
          <p:cNvSpPr txBox="1"/>
          <p:nvPr/>
        </p:nvSpPr>
        <p:spPr>
          <a:xfrm>
            <a:off x="6861140" y="3854946"/>
            <a:ext cx="489527" cy="158003"/>
          </a:xfrm>
          <a:prstGeom prst="rect">
            <a:avLst/>
          </a:prstGeom>
        </p:spPr>
        <p:txBody>
          <a:bodyPr vert="horz" wrap="square" lIns="0" tIns="0" rIns="0" bIns="0" rtlCol="0">
            <a:spAutoFit/>
          </a:bodyPr>
          <a:lstStyle/>
          <a:p>
            <a:pPr marL="11397"/>
            <a:r>
              <a:rPr sz="1000" dirty="0">
                <a:latin typeface="Arial"/>
                <a:cs typeface="Arial"/>
              </a:rPr>
              <a:t>Address</a:t>
            </a:r>
            <a:endParaRPr sz="1000">
              <a:latin typeface="Arial"/>
              <a:cs typeface="Arial"/>
            </a:endParaRPr>
          </a:p>
        </p:txBody>
      </p:sp>
      <p:sp>
        <p:nvSpPr>
          <p:cNvPr id="35" name="object 35"/>
          <p:cNvSpPr txBox="1"/>
          <p:nvPr/>
        </p:nvSpPr>
        <p:spPr>
          <a:xfrm>
            <a:off x="6861140" y="4623670"/>
            <a:ext cx="317500" cy="300018"/>
          </a:xfrm>
          <a:prstGeom prst="rect">
            <a:avLst/>
          </a:prstGeom>
        </p:spPr>
        <p:txBody>
          <a:bodyPr vert="horz" wrap="square" lIns="0" tIns="0" rIns="0" bIns="0" rtlCol="0">
            <a:spAutoFit/>
          </a:bodyPr>
          <a:lstStyle/>
          <a:p>
            <a:pPr marL="11397" marR="4559">
              <a:lnSpc>
                <a:spcPts val="1167"/>
              </a:lnSpc>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36" name="object 36"/>
          <p:cNvSpPr txBox="1"/>
          <p:nvPr/>
        </p:nvSpPr>
        <p:spPr>
          <a:xfrm>
            <a:off x="7143126" y="4167030"/>
            <a:ext cx="517236" cy="300018"/>
          </a:xfrm>
          <a:prstGeom prst="rect">
            <a:avLst/>
          </a:prstGeom>
        </p:spPr>
        <p:txBody>
          <a:bodyPr vert="horz" wrap="square" lIns="0" tIns="0" rIns="0" bIns="0" rtlCol="0">
            <a:spAutoFit/>
          </a:bodyPr>
          <a:lstStyle/>
          <a:p>
            <a:pPr marL="11397" marR="4559" indent="102573">
              <a:lnSpc>
                <a:spcPts val="1167"/>
              </a:lnSpc>
            </a:pPr>
            <a:r>
              <a:rPr sz="1000" b="1" spc="-4" dirty="0">
                <a:latin typeface="Arial"/>
                <a:cs typeface="Arial"/>
              </a:rPr>
              <a:t>Data  memory</a:t>
            </a:r>
            <a:endParaRPr sz="1000">
              <a:latin typeface="Arial"/>
              <a:cs typeface="Arial"/>
            </a:endParaRPr>
          </a:p>
        </p:txBody>
      </p:sp>
      <p:sp>
        <p:nvSpPr>
          <p:cNvPr id="37" name="object 37"/>
          <p:cNvSpPr txBox="1"/>
          <p:nvPr/>
        </p:nvSpPr>
        <p:spPr>
          <a:xfrm>
            <a:off x="7543765" y="4623670"/>
            <a:ext cx="327891" cy="300018"/>
          </a:xfrm>
          <a:prstGeom prst="rect">
            <a:avLst/>
          </a:prstGeom>
        </p:spPr>
        <p:txBody>
          <a:bodyPr vert="horz" wrap="square" lIns="0" tIns="0" rIns="0" bIns="0" rtlCol="0">
            <a:spAutoFit/>
          </a:bodyPr>
          <a:lstStyle/>
          <a:p>
            <a:pPr marL="68382" marR="4559" indent="-56985">
              <a:lnSpc>
                <a:spcPts val="1167"/>
              </a:lnSpc>
            </a:pPr>
            <a:r>
              <a:rPr sz="1000" spc="-4" dirty="0">
                <a:latin typeface="Arial"/>
                <a:cs typeface="Arial"/>
              </a:rPr>
              <a:t>Read  data</a:t>
            </a:r>
            <a:endParaRPr sz="1000">
              <a:latin typeface="Arial"/>
              <a:cs typeface="Arial"/>
            </a:endParaRPr>
          </a:p>
        </p:txBody>
      </p:sp>
      <p:sp>
        <p:nvSpPr>
          <p:cNvPr id="38" name="object 38"/>
          <p:cNvSpPr/>
          <p:nvPr/>
        </p:nvSpPr>
        <p:spPr>
          <a:xfrm>
            <a:off x="7314049" y="3657320"/>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39" name="object 39"/>
          <p:cNvSpPr txBox="1"/>
          <p:nvPr/>
        </p:nvSpPr>
        <p:spPr>
          <a:xfrm>
            <a:off x="6939072" y="3473946"/>
            <a:ext cx="931141" cy="158003"/>
          </a:xfrm>
          <a:prstGeom prst="rect">
            <a:avLst/>
          </a:prstGeom>
        </p:spPr>
        <p:txBody>
          <a:bodyPr vert="horz" wrap="square" lIns="0" tIns="0" rIns="0" bIns="0" rtlCol="0">
            <a:spAutoFit/>
          </a:bodyPr>
          <a:lstStyle/>
          <a:p>
            <a:pPr marL="11397">
              <a:tabLst>
                <a:tab pos="865601" algn="l"/>
              </a:tabLst>
            </a:pPr>
            <a:r>
              <a:rPr sz="1000" dirty="0">
                <a:solidFill>
                  <a:srgbClr val="FF40FF"/>
                </a:solidFill>
                <a:latin typeface="Arial"/>
                <a:cs typeface="Arial"/>
              </a:rPr>
              <a:t>Mem</a:t>
            </a:r>
            <a:r>
              <a:rPr sz="1000" spc="-18" dirty="0">
                <a:solidFill>
                  <a:srgbClr val="FF40FF"/>
                </a:solidFill>
                <a:latin typeface="Arial"/>
                <a:cs typeface="Arial"/>
              </a:rPr>
              <a:t>W</a:t>
            </a:r>
            <a:r>
              <a:rPr sz="1000" dirty="0">
                <a:solidFill>
                  <a:srgbClr val="FF40FF"/>
                </a:solidFill>
                <a:latin typeface="Arial"/>
                <a:cs typeface="Arial"/>
              </a:rPr>
              <a:t>rite (	)</a:t>
            </a:r>
            <a:endParaRPr sz="1000">
              <a:latin typeface="Arial"/>
              <a:cs typeface="Arial"/>
            </a:endParaRPr>
          </a:p>
        </p:txBody>
      </p:sp>
      <p:sp>
        <p:nvSpPr>
          <p:cNvPr id="40" name="object 40"/>
          <p:cNvSpPr/>
          <p:nvPr/>
        </p:nvSpPr>
        <p:spPr>
          <a:xfrm>
            <a:off x="7314049" y="4953003"/>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1" name="object 41"/>
          <p:cNvSpPr txBox="1"/>
          <p:nvPr/>
        </p:nvSpPr>
        <p:spPr>
          <a:xfrm>
            <a:off x="6939072" y="5150627"/>
            <a:ext cx="940955" cy="158003"/>
          </a:xfrm>
          <a:prstGeom prst="rect">
            <a:avLst/>
          </a:prstGeom>
        </p:spPr>
        <p:txBody>
          <a:bodyPr vert="horz" wrap="square" lIns="0" tIns="0" rIns="0" bIns="0" rtlCol="0">
            <a:spAutoFit/>
          </a:bodyPr>
          <a:lstStyle/>
          <a:p>
            <a:pPr marL="11397">
              <a:tabLst>
                <a:tab pos="874718" algn="l"/>
              </a:tabLst>
            </a:pPr>
            <a:r>
              <a:rPr sz="1000" dirty="0">
                <a:solidFill>
                  <a:srgbClr val="FF40FF"/>
                </a:solidFill>
                <a:latin typeface="Arial"/>
                <a:cs typeface="Arial"/>
              </a:rPr>
              <a:t>MemRead</a:t>
            </a:r>
            <a:r>
              <a:rPr sz="1000" spc="-4" dirty="0">
                <a:solidFill>
                  <a:srgbClr val="FF40FF"/>
                </a:solidFill>
                <a:latin typeface="Arial"/>
                <a:cs typeface="Arial"/>
              </a:rPr>
              <a:t> </a:t>
            </a:r>
            <a:r>
              <a:rPr sz="1000" dirty="0">
                <a:solidFill>
                  <a:srgbClr val="FF40FF"/>
                </a:solidFill>
                <a:latin typeface="Arial"/>
                <a:cs typeface="Arial"/>
              </a:rPr>
              <a:t>(	)</a:t>
            </a:r>
            <a:endParaRPr sz="1000">
              <a:latin typeface="Arial"/>
              <a:cs typeface="Arial"/>
            </a:endParaRPr>
          </a:p>
        </p:txBody>
      </p:sp>
      <p:sp>
        <p:nvSpPr>
          <p:cNvPr id="42" name="object 42"/>
          <p:cNvSpPr txBox="1"/>
          <p:nvPr/>
        </p:nvSpPr>
        <p:spPr>
          <a:xfrm>
            <a:off x="8614606" y="4692586"/>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43" name="object 43"/>
          <p:cNvSpPr txBox="1"/>
          <p:nvPr/>
        </p:nvSpPr>
        <p:spPr>
          <a:xfrm>
            <a:off x="8614606" y="5226434"/>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44" name="object 44"/>
          <p:cNvSpPr/>
          <p:nvPr/>
        </p:nvSpPr>
        <p:spPr>
          <a:xfrm>
            <a:off x="8533541" y="4572003"/>
            <a:ext cx="228023" cy="914960"/>
          </a:xfrm>
          <a:custGeom>
            <a:avLst/>
            <a:gdLst/>
            <a:ahLst/>
            <a:cxnLst/>
            <a:rect l="l" t="t" r="r" b="b"/>
            <a:pathLst>
              <a:path w="250825" h="1036954">
                <a:moveTo>
                  <a:pt x="0" y="125410"/>
                </a:moveTo>
                <a:lnTo>
                  <a:pt x="5754" y="87745"/>
                </a:lnTo>
                <a:lnTo>
                  <a:pt x="22602" y="53571"/>
                </a:lnTo>
                <a:lnTo>
                  <a:pt x="48921" y="26019"/>
                </a:lnTo>
                <a:lnTo>
                  <a:pt x="82283" y="7612"/>
                </a:lnTo>
                <a:lnTo>
                  <a:pt x="119644" y="130"/>
                </a:lnTo>
                <a:lnTo>
                  <a:pt x="125410" y="0"/>
                </a:lnTo>
                <a:lnTo>
                  <a:pt x="163074" y="5754"/>
                </a:lnTo>
                <a:lnTo>
                  <a:pt x="197248" y="22602"/>
                </a:lnTo>
                <a:lnTo>
                  <a:pt x="224800" y="48921"/>
                </a:lnTo>
                <a:lnTo>
                  <a:pt x="243207" y="82283"/>
                </a:lnTo>
                <a:lnTo>
                  <a:pt x="250689" y="119644"/>
                </a:lnTo>
                <a:lnTo>
                  <a:pt x="250820" y="125410"/>
                </a:lnTo>
                <a:lnTo>
                  <a:pt x="250820" y="911230"/>
                </a:lnTo>
                <a:lnTo>
                  <a:pt x="245065" y="948894"/>
                </a:lnTo>
                <a:lnTo>
                  <a:pt x="228217" y="983069"/>
                </a:lnTo>
                <a:lnTo>
                  <a:pt x="201898" y="1010621"/>
                </a:lnTo>
                <a:lnTo>
                  <a:pt x="168536" y="1029027"/>
                </a:lnTo>
                <a:lnTo>
                  <a:pt x="131175" y="1036510"/>
                </a:lnTo>
                <a:lnTo>
                  <a:pt x="125410" y="1036640"/>
                </a:lnTo>
                <a:lnTo>
                  <a:pt x="87745" y="1030885"/>
                </a:lnTo>
                <a:lnTo>
                  <a:pt x="53571" y="1014037"/>
                </a:lnTo>
                <a:lnTo>
                  <a:pt x="26019" y="987718"/>
                </a:lnTo>
                <a:lnTo>
                  <a:pt x="7612" y="954356"/>
                </a:lnTo>
                <a:lnTo>
                  <a:pt x="130" y="916995"/>
                </a:lnTo>
                <a:lnTo>
                  <a:pt x="0" y="911230"/>
                </a:lnTo>
                <a:lnTo>
                  <a:pt x="0" y="125410"/>
                </a:lnTo>
                <a:close/>
              </a:path>
            </a:pathLst>
          </a:custGeom>
          <a:ln w="12700">
            <a:solidFill>
              <a:srgbClr val="000000"/>
            </a:solidFill>
          </a:ln>
        </p:spPr>
        <p:txBody>
          <a:bodyPr wrap="square" lIns="0" tIns="0" rIns="0" bIns="0" rtlCol="0"/>
          <a:lstStyle/>
          <a:p>
            <a:endParaRPr/>
          </a:p>
        </p:txBody>
      </p:sp>
      <p:sp>
        <p:nvSpPr>
          <p:cNvPr id="46" name="object 46"/>
          <p:cNvSpPr/>
          <p:nvPr/>
        </p:nvSpPr>
        <p:spPr>
          <a:xfrm>
            <a:off x="8637450" y="4419320"/>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47" name="object 47"/>
          <p:cNvSpPr/>
          <p:nvPr/>
        </p:nvSpPr>
        <p:spPr>
          <a:xfrm>
            <a:off x="4417584" y="3885638"/>
            <a:ext cx="0" cy="914960"/>
          </a:xfrm>
          <a:custGeom>
            <a:avLst/>
            <a:gdLst/>
            <a:ahLst/>
            <a:cxnLst/>
            <a:rect l="l" t="t" r="r" b="b"/>
            <a:pathLst>
              <a:path h="1036954">
                <a:moveTo>
                  <a:pt x="0" y="1036640"/>
                </a:moveTo>
                <a:lnTo>
                  <a:pt x="0" y="0"/>
                </a:lnTo>
              </a:path>
            </a:pathLst>
          </a:custGeom>
          <a:ln w="28575">
            <a:solidFill>
              <a:srgbClr val="000000"/>
            </a:solidFill>
          </a:ln>
        </p:spPr>
        <p:txBody>
          <a:bodyPr wrap="square" lIns="0" tIns="0" rIns="0" bIns="0" rtlCol="0"/>
          <a:lstStyle/>
          <a:p>
            <a:endParaRPr/>
          </a:p>
        </p:txBody>
      </p:sp>
      <p:sp>
        <p:nvSpPr>
          <p:cNvPr id="48" name="object 48"/>
          <p:cNvSpPr/>
          <p:nvPr/>
        </p:nvSpPr>
        <p:spPr>
          <a:xfrm>
            <a:off x="4266048" y="3885637"/>
            <a:ext cx="532823" cy="0"/>
          </a:xfrm>
          <a:custGeom>
            <a:avLst/>
            <a:gdLst/>
            <a:ahLst/>
            <a:cxnLst/>
            <a:rect l="l" t="t" r="r" b="b"/>
            <a:pathLst>
              <a:path w="586104">
                <a:moveTo>
                  <a:pt x="0" y="0"/>
                </a:moveTo>
                <a:lnTo>
                  <a:pt x="585790" y="0"/>
                </a:lnTo>
              </a:path>
            </a:pathLst>
          </a:custGeom>
          <a:ln w="28575">
            <a:solidFill>
              <a:srgbClr val="000000"/>
            </a:solidFill>
          </a:ln>
        </p:spPr>
        <p:txBody>
          <a:bodyPr wrap="square" lIns="0" tIns="0" rIns="0" bIns="0" rtlCol="0"/>
          <a:lstStyle/>
          <a:p>
            <a:endParaRPr/>
          </a:p>
        </p:txBody>
      </p:sp>
      <p:sp>
        <p:nvSpPr>
          <p:cNvPr id="49" name="object 49"/>
          <p:cNvSpPr/>
          <p:nvPr/>
        </p:nvSpPr>
        <p:spPr>
          <a:xfrm>
            <a:off x="4763943"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0" name="object 50"/>
          <p:cNvSpPr/>
          <p:nvPr/>
        </p:nvSpPr>
        <p:spPr>
          <a:xfrm>
            <a:off x="4375728" y="3853423"/>
            <a:ext cx="75045" cy="75640"/>
          </a:xfrm>
          <a:custGeom>
            <a:avLst/>
            <a:gdLst/>
            <a:ahLst/>
            <a:cxnLst/>
            <a:rect l="l" t="t" r="r" b="b"/>
            <a:pathLst>
              <a:path w="82550" h="85725">
                <a:moveTo>
                  <a:pt x="58369" y="0"/>
                </a:moveTo>
                <a:lnTo>
                  <a:pt x="24180" y="0"/>
                </a:lnTo>
                <a:lnTo>
                  <a:pt x="0" y="24180"/>
                </a:lnTo>
                <a:lnTo>
                  <a:pt x="0" y="61544"/>
                </a:lnTo>
                <a:lnTo>
                  <a:pt x="24180" y="85725"/>
                </a:lnTo>
                <a:lnTo>
                  <a:pt x="58369" y="85725"/>
                </a:lnTo>
                <a:lnTo>
                  <a:pt x="82550" y="61544"/>
                </a:lnTo>
                <a:lnTo>
                  <a:pt x="82550" y="24180"/>
                </a:lnTo>
                <a:lnTo>
                  <a:pt x="58369" y="0"/>
                </a:lnTo>
                <a:close/>
              </a:path>
            </a:pathLst>
          </a:custGeom>
          <a:solidFill>
            <a:srgbClr val="000000"/>
          </a:solidFill>
        </p:spPr>
        <p:txBody>
          <a:bodyPr wrap="square" lIns="0" tIns="0" rIns="0" bIns="0" rtlCol="0"/>
          <a:lstStyle/>
          <a:p>
            <a:endParaRPr/>
          </a:p>
        </p:txBody>
      </p:sp>
      <p:sp>
        <p:nvSpPr>
          <p:cNvPr id="51" name="object 51"/>
          <p:cNvSpPr/>
          <p:nvPr/>
        </p:nvSpPr>
        <p:spPr>
          <a:xfrm>
            <a:off x="4375729" y="3853423"/>
            <a:ext cx="75045" cy="75640"/>
          </a:xfrm>
          <a:custGeom>
            <a:avLst/>
            <a:gdLst/>
            <a:ahLst/>
            <a:cxnLst/>
            <a:rect l="l" t="t" r="r" b="b"/>
            <a:pathLst>
              <a:path w="82550" h="85725">
                <a:moveTo>
                  <a:pt x="0" y="24180"/>
                </a:moveTo>
                <a:lnTo>
                  <a:pt x="24180" y="0"/>
                </a:lnTo>
                <a:lnTo>
                  <a:pt x="58370" y="0"/>
                </a:lnTo>
                <a:lnTo>
                  <a:pt x="82550" y="24180"/>
                </a:lnTo>
                <a:lnTo>
                  <a:pt x="82550" y="61550"/>
                </a:lnTo>
                <a:lnTo>
                  <a:pt x="58370" y="85730"/>
                </a:lnTo>
                <a:lnTo>
                  <a:pt x="24180" y="85730"/>
                </a:lnTo>
                <a:lnTo>
                  <a:pt x="0" y="61550"/>
                </a:lnTo>
                <a:lnTo>
                  <a:pt x="0" y="24180"/>
                </a:lnTo>
                <a:close/>
              </a:path>
            </a:pathLst>
          </a:custGeom>
          <a:ln w="12700">
            <a:solidFill>
              <a:srgbClr val="000000"/>
            </a:solidFill>
          </a:ln>
        </p:spPr>
        <p:txBody>
          <a:bodyPr wrap="square" lIns="0" tIns="0" rIns="0" bIns="0" rtlCol="0"/>
          <a:lstStyle/>
          <a:p>
            <a:endParaRPr/>
          </a:p>
        </p:txBody>
      </p:sp>
      <p:sp>
        <p:nvSpPr>
          <p:cNvPr id="53" name="object 53"/>
          <p:cNvSpPr txBox="1"/>
          <p:nvPr/>
        </p:nvSpPr>
        <p:spPr>
          <a:xfrm>
            <a:off x="4426782" y="2819848"/>
            <a:ext cx="305377" cy="158003"/>
          </a:xfrm>
          <a:prstGeom prst="rect">
            <a:avLst/>
          </a:prstGeom>
        </p:spPr>
        <p:txBody>
          <a:bodyPr vert="horz" wrap="square" lIns="0" tIns="0" rIns="0" bIns="0" rtlCol="0">
            <a:spAutoFit/>
          </a:bodyPr>
          <a:lstStyle/>
          <a:p>
            <a:pPr marL="11397"/>
            <a:r>
              <a:rPr sz="1000" b="1" dirty="0">
                <a:latin typeface="Arial"/>
                <a:cs typeface="Arial"/>
              </a:rPr>
              <a:t>Shift</a:t>
            </a:r>
            <a:endParaRPr sz="1000">
              <a:latin typeface="Arial"/>
              <a:cs typeface="Arial"/>
            </a:endParaRPr>
          </a:p>
        </p:txBody>
      </p:sp>
      <p:sp>
        <p:nvSpPr>
          <p:cNvPr id="54" name="object 54"/>
          <p:cNvSpPr txBox="1"/>
          <p:nvPr/>
        </p:nvSpPr>
        <p:spPr>
          <a:xfrm>
            <a:off x="4426781" y="2965525"/>
            <a:ext cx="319809" cy="158003"/>
          </a:xfrm>
          <a:prstGeom prst="rect">
            <a:avLst/>
          </a:prstGeom>
        </p:spPr>
        <p:txBody>
          <a:bodyPr vert="horz" wrap="square" lIns="0" tIns="0" rIns="0" bIns="0" rtlCol="0">
            <a:spAutoFit/>
          </a:bodyPr>
          <a:lstStyle/>
          <a:p>
            <a:pPr marL="11397"/>
            <a:r>
              <a:rPr sz="1000" b="1" dirty="0">
                <a:latin typeface="Arial"/>
                <a:cs typeface="Arial"/>
              </a:rPr>
              <a:t>left</a:t>
            </a:r>
            <a:r>
              <a:rPr sz="1000" b="1" spc="-94" dirty="0">
                <a:latin typeface="Arial"/>
                <a:cs typeface="Arial"/>
              </a:rPr>
              <a:t> </a:t>
            </a:r>
            <a:r>
              <a:rPr sz="1000" b="1" dirty="0">
                <a:latin typeface="Arial"/>
                <a:cs typeface="Arial"/>
              </a:rPr>
              <a:t>2</a:t>
            </a:r>
            <a:endParaRPr sz="1000">
              <a:latin typeface="Arial"/>
              <a:cs typeface="Arial"/>
            </a:endParaRPr>
          </a:p>
        </p:txBody>
      </p:sp>
      <p:sp>
        <p:nvSpPr>
          <p:cNvPr id="55" name="object 55"/>
          <p:cNvSpPr/>
          <p:nvPr/>
        </p:nvSpPr>
        <p:spPr>
          <a:xfrm>
            <a:off x="4336765" y="2661398"/>
            <a:ext cx="1046302" cy="620524"/>
          </a:xfrm>
          <a:prstGeom prst="rect">
            <a:avLst/>
          </a:prstGeom>
          <a:blipFill>
            <a:blip r:embed="rId2" cstate="print"/>
            <a:stretch>
              <a:fillRect/>
            </a:stretch>
          </a:blipFill>
        </p:spPr>
        <p:txBody>
          <a:bodyPr wrap="square" lIns="0" tIns="0" rIns="0" bIns="0" rtlCol="0"/>
          <a:lstStyle/>
          <a:p>
            <a:endParaRPr/>
          </a:p>
        </p:txBody>
      </p:sp>
      <p:sp>
        <p:nvSpPr>
          <p:cNvPr id="56" name="object 56"/>
          <p:cNvSpPr/>
          <p:nvPr/>
        </p:nvSpPr>
        <p:spPr>
          <a:xfrm>
            <a:off x="5823240" y="2742636"/>
            <a:ext cx="424295" cy="0"/>
          </a:xfrm>
          <a:custGeom>
            <a:avLst/>
            <a:gdLst/>
            <a:ahLst/>
            <a:cxnLst/>
            <a:rect l="l" t="t" r="r" b="b"/>
            <a:pathLst>
              <a:path w="466725">
                <a:moveTo>
                  <a:pt x="0" y="0"/>
                </a:moveTo>
                <a:lnTo>
                  <a:pt x="466730" y="0"/>
                </a:lnTo>
              </a:path>
            </a:pathLst>
          </a:custGeom>
          <a:ln w="28575">
            <a:solidFill>
              <a:srgbClr val="000000"/>
            </a:solidFill>
          </a:ln>
        </p:spPr>
        <p:txBody>
          <a:bodyPr wrap="square" lIns="0" tIns="0" rIns="0" bIns="0" rtlCol="0"/>
          <a:lstStyle/>
          <a:p>
            <a:endParaRPr/>
          </a:p>
        </p:txBody>
      </p:sp>
      <p:sp>
        <p:nvSpPr>
          <p:cNvPr id="57" name="object 57"/>
          <p:cNvSpPr/>
          <p:nvPr/>
        </p:nvSpPr>
        <p:spPr>
          <a:xfrm>
            <a:off x="6212897"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8" name="object 58"/>
          <p:cNvSpPr/>
          <p:nvPr/>
        </p:nvSpPr>
        <p:spPr>
          <a:xfrm>
            <a:off x="870239" y="21333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9" name="object 59"/>
          <p:cNvSpPr/>
          <p:nvPr/>
        </p:nvSpPr>
        <p:spPr>
          <a:xfrm>
            <a:off x="870239" y="25905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0" name="object 60"/>
          <p:cNvSpPr/>
          <p:nvPr/>
        </p:nvSpPr>
        <p:spPr>
          <a:xfrm>
            <a:off x="870240" y="2438119"/>
            <a:ext cx="152977" cy="76200"/>
          </a:xfrm>
          <a:custGeom>
            <a:avLst/>
            <a:gdLst/>
            <a:ahLst/>
            <a:cxnLst/>
            <a:rect l="l" t="t" r="r" b="b"/>
            <a:pathLst>
              <a:path w="168275" h="86360">
                <a:moveTo>
                  <a:pt x="0" y="0"/>
                </a:moveTo>
                <a:lnTo>
                  <a:pt x="167737" y="86360"/>
                </a:lnTo>
              </a:path>
            </a:pathLst>
          </a:custGeom>
          <a:ln w="12700">
            <a:solidFill>
              <a:srgbClr val="000000"/>
            </a:solidFill>
          </a:ln>
        </p:spPr>
        <p:txBody>
          <a:bodyPr wrap="square" lIns="0" tIns="0" rIns="0" bIns="0" rtlCol="0"/>
          <a:lstStyle/>
          <a:p>
            <a:endParaRPr/>
          </a:p>
        </p:txBody>
      </p:sp>
      <p:sp>
        <p:nvSpPr>
          <p:cNvPr id="61" name="object 61"/>
          <p:cNvSpPr/>
          <p:nvPr/>
        </p:nvSpPr>
        <p:spPr>
          <a:xfrm>
            <a:off x="870240" y="2514319"/>
            <a:ext cx="152977" cy="76200"/>
          </a:xfrm>
          <a:custGeom>
            <a:avLst/>
            <a:gdLst/>
            <a:ahLst/>
            <a:cxnLst/>
            <a:rect l="l" t="t" r="r" b="b"/>
            <a:pathLst>
              <a:path w="168275" h="86360">
                <a:moveTo>
                  <a:pt x="0" y="86360"/>
                </a:moveTo>
                <a:lnTo>
                  <a:pt x="167737" y="0"/>
                </a:lnTo>
              </a:path>
            </a:pathLst>
          </a:custGeom>
          <a:ln w="12700">
            <a:solidFill>
              <a:srgbClr val="000000"/>
            </a:solidFill>
          </a:ln>
        </p:spPr>
        <p:txBody>
          <a:bodyPr wrap="square" lIns="0" tIns="0" rIns="0" bIns="0" rtlCol="0"/>
          <a:lstStyle/>
          <a:p>
            <a:endParaRPr/>
          </a:p>
        </p:txBody>
      </p:sp>
      <p:sp>
        <p:nvSpPr>
          <p:cNvPr id="62" name="object 62"/>
          <p:cNvSpPr/>
          <p:nvPr/>
        </p:nvSpPr>
        <p:spPr>
          <a:xfrm>
            <a:off x="870240" y="2133319"/>
            <a:ext cx="457777" cy="228599"/>
          </a:xfrm>
          <a:custGeom>
            <a:avLst/>
            <a:gdLst/>
            <a:ahLst/>
            <a:cxnLst/>
            <a:rect l="l" t="t" r="r" b="b"/>
            <a:pathLst>
              <a:path w="503555" h="259080">
                <a:moveTo>
                  <a:pt x="0" y="0"/>
                </a:moveTo>
                <a:lnTo>
                  <a:pt x="503197" y="259080"/>
                </a:lnTo>
              </a:path>
            </a:pathLst>
          </a:custGeom>
          <a:ln w="12700">
            <a:solidFill>
              <a:srgbClr val="000000"/>
            </a:solidFill>
          </a:ln>
        </p:spPr>
        <p:txBody>
          <a:bodyPr wrap="square" lIns="0" tIns="0" rIns="0" bIns="0" rtlCol="0"/>
          <a:lstStyle/>
          <a:p>
            <a:endParaRPr/>
          </a:p>
        </p:txBody>
      </p:sp>
      <p:sp>
        <p:nvSpPr>
          <p:cNvPr id="63" name="object 63"/>
          <p:cNvSpPr/>
          <p:nvPr/>
        </p:nvSpPr>
        <p:spPr>
          <a:xfrm>
            <a:off x="1327691" y="23619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4" name="object 64"/>
          <p:cNvSpPr/>
          <p:nvPr/>
        </p:nvSpPr>
        <p:spPr>
          <a:xfrm>
            <a:off x="870240" y="2666719"/>
            <a:ext cx="457777" cy="228599"/>
          </a:xfrm>
          <a:custGeom>
            <a:avLst/>
            <a:gdLst/>
            <a:ahLst/>
            <a:cxnLst/>
            <a:rect l="l" t="t" r="r" b="b"/>
            <a:pathLst>
              <a:path w="503555" h="259079">
                <a:moveTo>
                  <a:pt x="0" y="259080"/>
                </a:moveTo>
                <a:lnTo>
                  <a:pt x="503197" y="0"/>
                </a:lnTo>
              </a:path>
            </a:pathLst>
          </a:custGeom>
          <a:ln w="12700">
            <a:solidFill>
              <a:srgbClr val="000000"/>
            </a:solidFill>
          </a:ln>
        </p:spPr>
        <p:txBody>
          <a:bodyPr wrap="square" lIns="0" tIns="0" rIns="0" bIns="0" rtlCol="0"/>
          <a:lstStyle/>
          <a:p>
            <a:endParaRPr/>
          </a:p>
        </p:txBody>
      </p:sp>
      <p:sp>
        <p:nvSpPr>
          <p:cNvPr id="65" name="object 65"/>
          <p:cNvSpPr txBox="1"/>
          <p:nvPr/>
        </p:nvSpPr>
        <p:spPr>
          <a:xfrm>
            <a:off x="1036052" y="2429088"/>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66" name="object 66"/>
          <p:cNvSpPr/>
          <p:nvPr/>
        </p:nvSpPr>
        <p:spPr>
          <a:xfrm>
            <a:off x="456047" y="1371318"/>
            <a:ext cx="1732" cy="1143000"/>
          </a:xfrm>
          <a:custGeom>
            <a:avLst/>
            <a:gdLst/>
            <a:ahLst/>
            <a:cxnLst/>
            <a:rect l="l" t="t" r="r" b="b"/>
            <a:pathLst>
              <a:path w="1904" h="1295400">
                <a:moveTo>
                  <a:pt x="1588" y="0"/>
                </a:moveTo>
                <a:lnTo>
                  <a:pt x="0" y="1295400"/>
                </a:lnTo>
              </a:path>
            </a:pathLst>
          </a:custGeom>
          <a:ln w="28575">
            <a:solidFill>
              <a:srgbClr val="000000"/>
            </a:solidFill>
          </a:ln>
        </p:spPr>
        <p:txBody>
          <a:bodyPr wrap="square" lIns="0" tIns="0" rIns="0" bIns="0" rtlCol="0"/>
          <a:lstStyle/>
          <a:p>
            <a:endParaRPr/>
          </a:p>
        </p:txBody>
      </p:sp>
      <p:sp>
        <p:nvSpPr>
          <p:cNvPr id="67" name="object 67"/>
          <p:cNvSpPr/>
          <p:nvPr/>
        </p:nvSpPr>
        <p:spPr>
          <a:xfrm>
            <a:off x="417123" y="2480657"/>
            <a:ext cx="77932" cy="50987"/>
          </a:xfrm>
          <a:custGeom>
            <a:avLst/>
            <a:gdLst/>
            <a:ahLst/>
            <a:cxnLst/>
            <a:rect l="l" t="t" r="r" b="b"/>
            <a:pathLst>
              <a:path w="85725" h="57785">
                <a:moveTo>
                  <a:pt x="0" y="0"/>
                </a:moveTo>
                <a:lnTo>
                  <a:pt x="42791" y="57200"/>
                </a:lnTo>
                <a:lnTo>
                  <a:pt x="85725" y="101"/>
                </a:lnTo>
                <a:lnTo>
                  <a:pt x="0" y="0"/>
                </a:lnTo>
                <a:close/>
              </a:path>
            </a:pathLst>
          </a:custGeom>
          <a:solidFill>
            <a:srgbClr val="000000"/>
          </a:solidFill>
        </p:spPr>
        <p:txBody>
          <a:bodyPr wrap="square" lIns="0" tIns="0" rIns="0" bIns="0" rtlCol="0"/>
          <a:lstStyle/>
          <a:p>
            <a:endParaRPr/>
          </a:p>
        </p:txBody>
      </p:sp>
      <p:sp>
        <p:nvSpPr>
          <p:cNvPr id="68" name="object 68"/>
          <p:cNvSpPr/>
          <p:nvPr/>
        </p:nvSpPr>
        <p:spPr>
          <a:xfrm>
            <a:off x="1219491" y="1524000"/>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69" name="object 69"/>
          <p:cNvSpPr/>
          <p:nvPr/>
        </p:nvSpPr>
        <p:spPr>
          <a:xfrm>
            <a:off x="1202170" y="1486180"/>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0" name="object 70"/>
          <p:cNvSpPr/>
          <p:nvPr/>
        </p:nvSpPr>
        <p:spPr>
          <a:xfrm>
            <a:off x="684069" y="2742637"/>
            <a:ext cx="0" cy="533960"/>
          </a:xfrm>
          <a:custGeom>
            <a:avLst/>
            <a:gdLst/>
            <a:ahLst/>
            <a:cxnLst/>
            <a:rect l="l" t="t" r="r" b="b"/>
            <a:pathLst>
              <a:path h="605154">
                <a:moveTo>
                  <a:pt x="0" y="604840"/>
                </a:moveTo>
                <a:lnTo>
                  <a:pt x="0" y="0"/>
                </a:lnTo>
              </a:path>
            </a:pathLst>
          </a:custGeom>
          <a:ln w="28575">
            <a:solidFill>
              <a:srgbClr val="000000"/>
            </a:solidFill>
          </a:ln>
        </p:spPr>
        <p:txBody>
          <a:bodyPr wrap="square" lIns="0" tIns="0" rIns="0" bIns="0" rtlCol="0"/>
          <a:lstStyle/>
          <a:p>
            <a:endParaRPr/>
          </a:p>
        </p:txBody>
      </p:sp>
      <p:sp>
        <p:nvSpPr>
          <p:cNvPr id="71" name="object 71"/>
          <p:cNvSpPr/>
          <p:nvPr/>
        </p:nvSpPr>
        <p:spPr>
          <a:xfrm>
            <a:off x="1219491" y="1295682"/>
            <a:ext cx="5485823" cy="0"/>
          </a:xfrm>
          <a:custGeom>
            <a:avLst/>
            <a:gdLst/>
            <a:ahLst/>
            <a:cxnLst/>
            <a:rect l="l" t="t" r="r" b="b"/>
            <a:pathLst>
              <a:path w="6034405">
                <a:moveTo>
                  <a:pt x="6034093" y="0"/>
                </a:moveTo>
                <a:lnTo>
                  <a:pt x="0" y="0"/>
                </a:lnTo>
              </a:path>
            </a:pathLst>
          </a:custGeom>
          <a:ln w="28575">
            <a:solidFill>
              <a:srgbClr val="000000"/>
            </a:solidFill>
          </a:ln>
        </p:spPr>
        <p:txBody>
          <a:bodyPr wrap="square" lIns="0" tIns="0" rIns="0" bIns="0" rtlCol="0"/>
          <a:lstStyle/>
          <a:p>
            <a:endParaRPr/>
          </a:p>
        </p:txBody>
      </p:sp>
      <p:sp>
        <p:nvSpPr>
          <p:cNvPr id="72" name="object 72"/>
          <p:cNvSpPr/>
          <p:nvPr/>
        </p:nvSpPr>
        <p:spPr>
          <a:xfrm>
            <a:off x="1202170" y="1257861"/>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3" name="object 73"/>
          <p:cNvSpPr/>
          <p:nvPr/>
        </p:nvSpPr>
        <p:spPr>
          <a:xfrm>
            <a:off x="684069" y="2742636"/>
            <a:ext cx="186458" cy="0"/>
          </a:xfrm>
          <a:custGeom>
            <a:avLst/>
            <a:gdLst/>
            <a:ahLst/>
            <a:cxnLst/>
            <a:rect l="l" t="t" r="r" b="b"/>
            <a:pathLst>
              <a:path w="205105">
                <a:moveTo>
                  <a:pt x="0" y="0"/>
                </a:moveTo>
                <a:lnTo>
                  <a:pt x="204788" y="0"/>
                </a:lnTo>
              </a:path>
            </a:pathLst>
          </a:custGeom>
          <a:ln w="28575">
            <a:solidFill>
              <a:srgbClr val="000000"/>
            </a:solidFill>
          </a:ln>
        </p:spPr>
        <p:txBody>
          <a:bodyPr wrap="square" lIns="0" tIns="0" rIns="0" bIns="0" rtlCol="0"/>
          <a:lstStyle/>
          <a:p>
            <a:endParaRPr/>
          </a:p>
        </p:txBody>
      </p:sp>
      <p:sp>
        <p:nvSpPr>
          <p:cNvPr id="74" name="object 74"/>
          <p:cNvSpPr/>
          <p:nvPr/>
        </p:nvSpPr>
        <p:spPr>
          <a:xfrm>
            <a:off x="835603"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5" name="object 75"/>
          <p:cNvSpPr/>
          <p:nvPr/>
        </p:nvSpPr>
        <p:spPr>
          <a:xfrm>
            <a:off x="456046" y="3048001"/>
            <a:ext cx="0" cy="533960"/>
          </a:xfrm>
          <a:custGeom>
            <a:avLst/>
            <a:gdLst/>
            <a:ahLst/>
            <a:cxnLst/>
            <a:rect l="l" t="t" r="r" b="b"/>
            <a:pathLst>
              <a:path h="605154">
                <a:moveTo>
                  <a:pt x="0" y="0"/>
                </a:moveTo>
                <a:lnTo>
                  <a:pt x="0" y="604840"/>
                </a:lnTo>
              </a:path>
            </a:pathLst>
          </a:custGeom>
          <a:ln w="28575">
            <a:solidFill>
              <a:srgbClr val="000000"/>
            </a:solidFill>
          </a:ln>
        </p:spPr>
        <p:txBody>
          <a:bodyPr wrap="square" lIns="0" tIns="0" rIns="0" bIns="0" rtlCol="0"/>
          <a:lstStyle/>
          <a:p>
            <a:endParaRPr/>
          </a:p>
        </p:txBody>
      </p:sp>
      <p:sp>
        <p:nvSpPr>
          <p:cNvPr id="76" name="object 76"/>
          <p:cNvSpPr/>
          <p:nvPr/>
        </p:nvSpPr>
        <p:spPr>
          <a:xfrm>
            <a:off x="417080" y="3548062"/>
            <a:ext cx="77932" cy="50426"/>
          </a:xfrm>
          <a:custGeom>
            <a:avLst/>
            <a:gdLst/>
            <a:ahLst/>
            <a:cxnLst/>
            <a:rect l="l" t="t" r="r" b="b"/>
            <a:pathLst>
              <a:path w="85725" h="57150">
                <a:moveTo>
                  <a:pt x="85725" y="0"/>
                </a:moveTo>
                <a:lnTo>
                  <a:pt x="0" y="0"/>
                </a:lnTo>
                <a:lnTo>
                  <a:pt x="42862" y="57150"/>
                </a:lnTo>
                <a:lnTo>
                  <a:pt x="85725" y="0"/>
                </a:lnTo>
                <a:close/>
              </a:path>
            </a:pathLst>
          </a:custGeom>
          <a:solidFill>
            <a:srgbClr val="000000"/>
          </a:solidFill>
        </p:spPr>
        <p:txBody>
          <a:bodyPr wrap="square" lIns="0" tIns="0" rIns="0" bIns="0" rtlCol="0"/>
          <a:lstStyle/>
          <a:p>
            <a:endParaRPr/>
          </a:p>
        </p:txBody>
      </p:sp>
      <p:sp>
        <p:nvSpPr>
          <p:cNvPr id="77" name="object 77"/>
          <p:cNvSpPr/>
          <p:nvPr/>
        </p:nvSpPr>
        <p:spPr>
          <a:xfrm>
            <a:off x="6018076" y="3962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78" name="object 78"/>
          <p:cNvSpPr/>
          <p:nvPr/>
        </p:nvSpPr>
        <p:spPr>
          <a:xfrm>
            <a:off x="6212897"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9" name="object 79"/>
          <p:cNvSpPr/>
          <p:nvPr/>
        </p:nvSpPr>
        <p:spPr>
          <a:xfrm>
            <a:off x="1827074" y="3810002"/>
            <a:ext cx="186458" cy="0"/>
          </a:xfrm>
          <a:custGeom>
            <a:avLst/>
            <a:gdLst/>
            <a:ahLst/>
            <a:cxnLst/>
            <a:rect l="l" t="t" r="r" b="b"/>
            <a:pathLst>
              <a:path w="205105">
                <a:moveTo>
                  <a:pt x="204780" y="0"/>
                </a:moveTo>
                <a:lnTo>
                  <a:pt x="0" y="0"/>
                </a:lnTo>
              </a:path>
            </a:pathLst>
          </a:custGeom>
          <a:ln w="28575">
            <a:solidFill>
              <a:srgbClr val="000000"/>
            </a:solidFill>
          </a:ln>
        </p:spPr>
        <p:txBody>
          <a:bodyPr wrap="square" lIns="0" tIns="0" rIns="0" bIns="0" rtlCol="0"/>
          <a:lstStyle/>
          <a:p>
            <a:endParaRPr/>
          </a:p>
        </p:txBody>
      </p:sp>
      <p:sp>
        <p:nvSpPr>
          <p:cNvPr id="80" name="object 80"/>
          <p:cNvSpPr/>
          <p:nvPr/>
        </p:nvSpPr>
        <p:spPr>
          <a:xfrm>
            <a:off x="1409989" y="2476500"/>
            <a:ext cx="76777" cy="75640"/>
          </a:xfrm>
          <a:custGeom>
            <a:avLst/>
            <a:gdLst/>
            <a:ahLst/>
            <a:cxnLst/>
            <a:rect l="l" t="t" r="r" b="b"/>
            <a:pathLst>
              <a:path w="84455"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81" name="object 81"/>
          <p:cNvSpPr/>
          <p:nvPr/>
        </p:nvSpPr>
        <p:spPr>
          <a:xfrm>
            <a:off x="1409992" y="2476501"/>
            <a:ext cx="76777" cy="75640"/>
          </a:xfrm>
          <a:custGeom>
            <a:avLst/>
            <a:gdLst/>
            <a:ahLst/>
            <a:cxnLst/>
            <a:rect l="l" t="t" r="r" b="b"/>
            <a:pathLst>
              <a:path w="84455" h="85725">
                <a:moveTo>
                  <a:pt x="0" y="24640"/>
                </a:moveTo>
                <a:lnTo>
                  <a:pt x="24640" y="0"/>
                </a:lnTo>
                <a:lnTo>
                  <a:pt x="59490" y="0"/>
                </a:lnTo>
                <a:lnTo>
                  <a:pt x="84140" y="24640"/>
                </a:lnTo>
                <a:lnTo>
                  <a:pt x="84140" y="61080"/>
                </a:lnTo>
                <a:lnTo>
                  <a:pt x="5949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83" name="object 83"/>
          <p:cNvSpPr/>
          <p:nvPr/>
        </p:nvSpPr>
        <p:spPr>
          <a:xfrm>
            <a:off x="4266048" y="3429002"/>
            <a:ext cx="990023" cy="0"/>
          </a:xfrm>
          <a:custGeom>
            <a:avLst/>
            <a:gdLst/>
            <a:ahLst/>
            <a:cxnLst/>
            <a:rect l="l" t="t" r="r" b="b"/>
            <a:pathLst>
              <a:path w="1089025">
                <a:moveTo>
                  <a:pt x="0" y="0"/>
                </a:moveTo>
                <a:lnTo>
                  <a:pt x="1089030" y="0"/>
                </a:lnTo>
              </a:path>
            </a:pathLst>
          </a:custGeom>
          <a:ln w="28575">
            <a:solidFill>
              <a:srgbClr val="000000"/>
            </a:solidFill>
          </a:ln>
        </p:spPr>
        <p:txBody>
          <a:bodyPr wrap="square" lIns="0" tIns="0" rIns="0" bIns="0" rtlCol="0"/>
          <a:lstStyle/>
          <a:p>
            <a:endParaRPr/>
          </a:p>
        </p:txBody>
      </p:sp>
      <p:sp>
        <p:nvSpPr>
          <p:cNvPr id="84" name="object 84"/>
          <p:cNvSpPr/>
          <p:nvPr/>
        </p:nvSpPr>
        <p:spPr>
          <a:xfrm>
            <a:off x="5221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5" name="object 85"/>
          <p:cNvSpPr/>
          <p:nvPr/>
        </p:nvSpPr>
        <p:spPr>
          <a:xfrm>
            <a:off x="4908265" y="4419320"/>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86" name="object 86"/>
          <p:cNvSpPr txBox="1"/>
          <p:nvPr/>
        </p:nvSpPr>
        <p:spPr>
          <a:xfrm>
            <a:off x="4653072" y="4616946"/>
            <a:ext cx="651164"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ALUSrc</a:t>
            </a:r>
            <a:r>
              <a:rPr sz="1000" spc="-94" dirty="0">
                <a:solidFill>
                  <a:srgbClr val="4452FF"/>
                </a:solidFill>
                <a:latin typeface="Arial"/>
                <a:cs typeface="Arial"/>
              </a:rPr>
              <a:t> </a:t>
            </a:r>
            <a:r>
              <a:rPr sz="1000" dirty="0">
                <a:solidFill>
                  <a:srgbClr val="4452FF"/>
                </a:solidFill>
                <a:latin typeface="Arial"/>
                <a:cs typeface="Arial"/>
              </a:rPr>
              <a:t>(0)</a:t>
            </a:r>
            <a:endParaRPr sz="1000">
              <a:latin typeface="Arial"/>
              <a:cs typeface="Arial"/>
            </a:endParaRPr>
          </a:p>
        </p:txBody>
      </p:sp>
      <p:sp>
        <p:nvSpPr>
          <p:cNvPr id="87" name="object 87"/>
          <p:cNvSpPr/>
          <p:nvPr/>
        </p:nvSpPr>
        <p:spPr>
          <a:xfrm>
            <a:off x="5256075" y="3200685"/>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8" name="object 88"/>
          <p:cNvSpPr/>
          <p:nvPr/>
        </p:nvSpPr>
        <p:spPr>
          <a:xfrm>
            <a:off x="5256075" y="3962332"/>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9" name="object 89"/>
          <p:cNvSpPr/>
          <p:nvPr/>
        </p:nvSpPr>
        <p:spPr>
          <a:xfrm>
            <a:off x="5256075" y="3657672"/>
            <a:ext cx="228600" cy="152400"/>
          </a:xfrm>
          <a:custGeom>
            <a:avLst/>
            <a:gdLst/>
            <a:ahLst/>
            <a:cxnLst/>
            <a:rect l="l" t="t" r="r" b="b"/>
            <a:pathLst>
              <a:path w="251460" h="172720">
                <a:moveTo>
                  <a:pt x="0" y="0"/>
                </a:moveTo>
                <a:lnTo>
                  <a:pt x="251460" y="172640"/>
                </a:lnTo>
              </a:path>
            </a:pathLst>
          </a:custGeom>
          <a:ln w="12700">
            <a:solidFill>
              <a:srgbClr val="000000"/>
            </a:solidFill>
          </a:ln>
        </p:spPr>
        <p:txBody>
          <a:bodyPr wrap="square" lIns="0" tIns="0" rIns="0" bIns="0" rtlCol="0"/>
          <a:lstStyle/>
          <a:p>
            <a:endParaRPr/>
          </a:p>
        </p:txBody>
      </p:sp>
      <p:sp>
        <p:nvSpPr>
          <p:cNvPr id="90" name="object 90"/>
          <p:cNvSpPr/>
          <p:nvPr/>
        </p:nvSpPr>
        <p:spPr>
          <a:xfrm>
            <a:off x="5256075" y="3810002"/>
            <a:ext cx="228600" cy="152400"/>
          </a:xfrm>
          <a:custGeom>
            <a:avLst/>
            <a:gdLst/>
            <a:ahLst/>
            <a:cxnLst/>
            <a:rect l="l" t="t" r="r" b="b"/>
            <a:pathLst>
              <a:path w="251460" h="172720">
                <a:moveTo>
                  <a:pt x="0" y="172640"/>
                </a:moveTo>
                <a:lnTo>
                  <a:pt x="251460" y="0"/>
                </a:lnTo>
              </a:path>
            </a:pathLst>
          </a:custGeom>
          <a:ln w="12700">
            <a:solidFill>
              <a:srgbClr val="000000"/>
            </a:solidFill>
          </a:ln>
        </p:spPr>
        <p:txBody>
          <a:bodyPr wrap="square" lIns="0" tIns="0" rIns="0" bIns="0" rtlCol="0"/>
          <a:lstStyle/>
          <a:p>
            <a:endParaRPr/>
          </a:p>
        </p:txBody>
      </p:sp>
      <p:sp>
        <p:nvSpPr>
          <p:cNvPr id="91" name="object 91"/>
          <p:cNvSpPr/>
          <p:nvPr/>
        </p:nvSpPr>
        <p:spPr>
          <a:xfrm>
            <a:off x="5256075" y="3200684"/>
            <a:ext cx="762000" cy="381000"/>
          </a:xfrm>
          <a:custGeom>
            <a:avLst/>
            <a:gdLst/>
            <a:ahLst/>
            <a:cxnLst/>
            <a:rect l="l" t="t" r="r" b="b"/>
            <a:pathLst>
              <a:path w="838200" h="431800">
                <a:moveTo>
                  <a:pt x="0" y="0"/>
                </a:moveTo>
                <a:lnTo>
                  <a:pt x="838200" y="431600"/>
                </a:lnTo>
              </a:path>
            </a:pathLst>
          </a:custGeom>
          <a:ln w="12700">
            <a:solidFill>
              <a:srgbClr val="000000"/>
            </a:solidFill>
          </a:ln>
        </p:spPr>
        <p:txBody>
          <a:bodyPr wrap="square" lIns="0" tIns="0" rIns="0" bIns="0" rtlCol="0"/>
          <a:lstStyle/>
          <a:p>
            <a:endParaRPr/>
          </a:p>
        </p:txBody>
      </p:sp>
      <p:sp>
        <p:nvSpPr>
          <p:cNvPr id="92" name="object 92"/>
          <p:cNvSpPr/>
          <p:nvPr/>
        </p:nvSpPr>
        <p:spPr>
          <a:xfrm>
            <a:off x="6018075" y="3581508"/>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3" name="object 93"/>
          <p:cNvSpPr/>
          <p:nvPr/>
        </p:nvSpPr>
        <p:spPr>
          <a:xfrm>
            <a:off x="5256075" y="4038496"/>
            <a:ext cx="762000" cy="381000"/>
          </a:xfrm>
          <a:custGeom>
            <a:avLst/>
            <a:gdLst/>
            <a:ahLst/>
            <a:cxnLst/>
            <a:rect l="l" t="t" r="r" b="b"/>
            <a:pathLst>
              <a:path w="838200" h="431800">
                <a:moveTo>
                  <a:pt x="0" y="431600"/>
                </a:moveTo>
                <a:lnTo>
                  <a:pt x="838200" y="0"/>
                </a:lnTo>
              </a:path>
            </a:pathLst>
          </a:custGeom>
          <a:ln w="12700">
            <a:solidFill>
              <a:srgbClr val="000000"/>
            </a:solidFill>
          </a:ln>
        </p:spPr>
        <p:txBody>
          <a:bodyPr wrap="square" lIns="0" tIns="0" rIns="0" bIns="0" rtlCol="0"/>
          <a:lstStyle/>
          <a:p>
            <a:endParaRPr/>
          </a:p>
        </p:txBody>
      </p:sp>
      <p:sp>
        <p:nvSpPr>
          <p:cNvPr id="94" name="object 94"/>
          <p:cNvSpPr txBox="1"/>
          <p:nvPr/>
        </p:nvSpPr>
        <p:spPr>
          <a:xfrm>
            <a:off x="5640208" y="3854946"/>
            <a:ext cx="383309" cy="158003"/>
          </a:xfrm>
          <a:prstGeom prst="rect">
            <a:avLst/>
          </a:prstGeom>
        </p:spPr>
        <p:txBody>
          <a:bodyPr vert="horz" wrap="square" lIns="0" tIns="0" rIns="0" bIns="0" rtlCol="0">
            <a:spAutoFit/>
          </a:bodyPr>
          <a:lstStyle/>
          <a:p>
            <a:pPr marL="11397"/>
            <a:r>
              <a:rPr sz="1000" spc="-4" dirty="0">
                <a:latin typeface="Arial"/>
                <a:cs typeface="Arial"/>
              </a:rPr>
              <a:t>Result</a:t>
            </a:r>
            <a:endParaRPr sz="1000">
              <a:latin typeface="Arial"/>
              <a:cs typeface="Arial"/>
            </a:endParaRPr>
          </a:p>
        </p:txBody>
      </p:sp>
      <p:sp>
        <p:nvSpPr>
          <p:cNvPr id="95" name="object 95"/>
          <p:cNvSpPr txBox="1"/>
          <p:nvPr/>
        </p:nvSpPr>
        <p:spPr>
          <a:xfrm>
            <a:off x="5413628" y="3626627"/>
            <a:ext cx="587664" cy="158003"/>
          </a:xfrm>
          <a:prstGeom prst="rect">
            <a:avLst/>
          </a:prstGeom>
        </p:spPr>
        <p:txBody>
          <a:bodyPr vert="horz" wrap="square" lIns="0" tIns="0" rIns="0" bIns="0" rtlCol="0">
            <a:spAutoFit/>
          </a:bodyPr>
          <a:lstStyle/>
          <a:p>
            <a:pPr marL="11397"/>
            <a:r>
              <a:rPr sz="1500" b="1" spc="-6" baseline="35353" dirty="0">
                <a:latin typeface="Arial"/>
                <a:cs typeface="Arial"/>
              </a:rPr>
              <a:t>ALU</a:t>
            </a:r>
            <a:r>
              <a:rPr sz="1500" b="1" spc="-54" baseline="35353" dirty="0">
                <a:latin typeface="Arial"/>
                <a:cs typeface="Arial"/>
              </a:rPr>
              <a:t> </a:t>
            </a:r>
            <a:r>
              <a:rPr sz="1000" dirty="0">
                <a:latin typeface="Arial"/>
                <a:cs typeface="Arial"/>
              </a:rPr>
              <a:t>Zero</a:t>
            </a:r>
            <a:endParaRPr sz="1000">
              <a:latin typeface="Arial"/>
              <a:cs typeface="Arial"/>
            </a:endParaRPr>
          </a:p>
        </p:txBody>
      </p:sp>
      <p:sp>
        <p:nvSpPr>
          <p:cNvPr id="96" name="object 96"/>
          <p:cNvSpPr/>
          <p:nvPr/>
        </p:nvSpPr>
        <p:spPr>
          <a:xfrm>
            <a:off x="5713557" y="4191002"/>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97" name="object 97"/>
          <p:cNvSpPr txBox="1"/>
          <p:nvPr/>
        </p:nvSpPr>
        <p:spPr>
          <a:xfrm>
            <a:off x="5338583" y="4388627"/>
            <a:ext cx="764309"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ALUOp</a:t>
            </a:r>
            <a:r>
              <a:rPr sz="1000" spc="-94" dirty="0">
                <a:solidFill>
                  <a:srgbClr val="4452FF"/>
                </a:solidFill>
                <a:latin typeface="Arial"/>
                <a:cs typeface="Arial"/>
              </a:rPr>
              <a:t> </a:t>
            </a:r>
            <a:r>
              <a:rPr sz="1000" dirty="0">
                <a:solidFill>
                  <a:srgbClr val="4452FF"/>
                </a:solidFill>
                <a:latin typeface="Arial"/>
                <a:cs typeface="Arial"/>
              </a:rPr>
              <a:t>(sub)</a:t>
            </a:r>
            <a:endParaRPr sz="1000">
              <a:latin typeface="Arial"/>
              <a:cs typeface="Arial"/>
            </a:endParaRPr>
          </a:p>
        </p:txBody>
      </p:sp>
      <p:sp>
        <p:nvSpPr>
          <p:cNvPr id="98" name="object 98"/>
          <p:cNvSpPr/>
          <p:nvPr/>
        </p:nvSpPr>
        <p:spPr>
          <a:xfrm>
            <a:off x="1980046" y="5562321"/>
            <a:ext cx="0" cy="228599"/>
          </a:xfrm>
          <a:custGeom>
            <a:avLst/>
            <a:gdLst/>
            <a:ahLst/>
            <a:cxnLst/>
            <a:rect l="l" t="t" r="r" b="b"/>
            <a:pathLst>
              <a:path h="259079">
                <a:moveTo>
                  <a:pt x="0" y="0"/>
                </a:moveTo>
                <a:lnTo>
                  <a:pt x="0" y="258770"/>
                </a:lnTo>
              </a:path>
            </a:pathLst>
          </a:custGeom>
          <a:ln w="12700">
            <a:solidFill>
              <a:srgbClr val="000000"/>
            </a:solidFill>
          </a:ln>
        </p:spPr>
        <p:txBody>
          <a:bodyPr wrap="square" lIns="0" tIns="0" rIns="0" bIns="0" rtlCol="0"/>
          <a:lstStyle/>
          <a:p>
            <a:endParaRPr/>
          </a:p>
        </p:txBody>
      </p:sp>
      <p:sp>
        <p:nvSpPr>
          <p:cNvPr id="99" name="object 99"/>
          <p:cNvSpPr/>
          <p:nvPr/>
        </p:nvSpPr>
        <p:spPr>
          <a:xfrm>
            <a:off x="1980047" y="5181320"/>
            <a:ext cx="1327727" cy="0"/>
          </a:xfrm>
          <a:custGeom>
            <a:avLst/>
            <a:gdLst/>
            <a:ahLst/>
            <a:cxnLst/>
            <a:rect l="l" t="t" r="r" b="b"/>
            <a:pathLst>
              <a:path w="1460500">
                <a:moveTo>
                  <a:pt x="0" y="0"/>
                </a:moveTo>
                <a:lnTo>
                  <a:pt x="1460500" y="0"/>
                </a:lnTo>
              </a:path>
            </a:pathLst>
          </a:custGeom>
          <a:ln w="12700">
            <a:solidFill>
              <a:srgbClr val="000000"/>
            </a:solidFill>
          </a:ln>
        </p:spPr>
        <p:txBody>
          <a:bodyPr wrap="square" lIns="0" tIns="0" rIns="0" bIns="0" rtlCol="0"/>
          <a:lstStyle/>
          <a:p>
            <a:endParaRPr/>
          </a:p>
        </p:txBody>
      </p:sp>
      <p:sp>
        <p:nvSpPr>
          <p:cNvPr id="100" name="object 100"/>
          <p:cNvSpPr/>
          <p:nvPr/>
        </p:nvSpPr>
        <p:spPr>
          <a:xfrm>
            <a:off x="3261591" y="5147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1" name="object 101"/>
          <p:cNvSpPr txBox="1"/>
          <p:nvPr/>
        </p:nvSpPr>
        <p:spPr>
          <a:xfrm>
            <a:off x="2398822" y="4997946"/>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102" name="object 102"/>
          <p:cNvSpPr/>
          <p:nvPr/>
        </p:nvSpPr>
        <p:spPr>
          <a:xfrm>
            <a:off x="1980047" y="3429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3" name="object 103"/>
          <p:cNvSpPr/>
          <p:nvPr/>
        </p:nvSpPr>
        <p:spPr>
          <a:xfrm>
            <a:off x="2466397" y="3395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4" name="object 104"/>
          <p:cNvSpPr/>
          <p:nvPr/>
        </p:nvSpPr>
        <p:spPr>
          <a:xfrm>
            <a:off x="1980047" y="3810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5" name="object 105"/>
          <p:cNvSpPr/>
          <p:nvPr/>
        </p:nvSpPr>
        <p:spPr>
          <a:xfrm>
            <a:off x="2466397" y="3776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1948295" y="3777783"/>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07" name="object 107"/>
          <p:cNvSpPr/>
          <p:nvPr/>
        </p:nvSpPr>
        <p:spPr>
          <a:xfrm>
            <a:off x="1948301" y="3777787"/>
            <a:ext cx="63500" cy="64434"/>
          </a:xfrm>
          <a:custGeom>
            <a:avLst/>
            <a:gdLst/>
            <a:ahLst/>
            <a:cxnLst/>
            <a:rect l="l" t="t" r="r" b="b"/>
            <a:pathLst>
              <a:path w="69850" h="73025">
                <a:moveTo>
                  <a:pt x="0" y="20450"/>
                </a:moveTo>
                <a:lnTo>
                  <a:pt x="20450" y="0"/>
                </a:lnTo>
                <a:lnTo>
                  <a:pt x="49390" y="0"/>
                </a:lnTo>
                <a:lnTo>
                  <a:pt x="69850" y="20450"/>
                </a:lnTo>
                <a:lnTo>
                  <a:pt x="69850" y="52570"/>
                </a:lnTo>
                <a:lnTo>
                  <a:pt x="49390" y="73020"/>
                </a:lnTo>
                <a:lnTo>
                  <a:pt x="20450" y="73020"/>
                </a:lnTo>
                <a:lnTo>
                  <a:pt x="0" y="52570"/>
                </a:lnTo>
                <a:lnTo>
                  <a:pt x="0" y="20450"/>
                </a:lnTo>
                <a:close/>
              </a:path>
            </a:pathLst>
          </a:custGeom>
          <a:ln w="12700">
            <a:solidFill>
              <a:srgbClr val="000000"/>
            </a:solidFill>
          </a:ln>
        </p:spPr>
        <p:txBody>
          <a:bodyPr wrap="square" lIns="0" tIns="0" rIns="0" bIns="0" rtlCol="0"/>
          <a:lstStyle/>
          <a:p>
            <a:endParaRPr/>
          </a:p>
        </p:txBody>
      </p:sp>
      <p:sp>
        <p:nvSpPr>
          <p:cNvPr id="108" name="object 108"/>
          <p:cNvSpPr/>
          <p:nvPr/>
        </p:nvSpPr>
        <p:spPr>
          <a:xfrm>
            <a:off x="5209894" y="5258368"/>
            <a:ext cx="0" cy="151279"/>
          </a:xfrm>
          <a:custGeom>
            <a:avLst/>
            <a:gdLst/>
            <a:ahLst/>
            <a:cxnLst/>
            <a:rect l="l" t="t" r="r" b="b"/>
            <a:pathLst>
              <a:path h="171450">
                <a:moveTo>
                  <a:pt x="0" y="0"/>
                </a:moveTo>
                <a:lnTo>
                  <a:pt x="0" y="171450"/>
                </a:lnTo>
              </a:path>
            </a:pathLst>
          </a:custGeom>
          <a:ln w="12700">
            <a:solidFill>
              <a:srgbClr val="4452FF"/>
            </a:solidFill>
          </a:ln>
        </p:spPr>
        <p:txBody>
          <a:bodyPr wrap="square" lIns="0" tIns="0" rIns="0" bIns="0" rtlCol="0"/>
          <a:lstStyle/>
          <a:p>
            <a:endParaRPr/>
          </a:p>
        </p:txBody>
      </p:sp>
      <p:sp>
        <p:nvSpPr>
          <p:cNvPr id="109" name="object 109"/>
          <p:cNvSpPr txBox="1"/>
          <p:nvPr/>
        </p:nvSpPr>
        <p:spPr>
          <a:xfrm>
            <a:off x="4957583" y="5073586"/>
            <a:ext cx="637309" cy="158003"/>
          </a:xfrm>
          <a:prstGeom prst="rect">
            <a:avLst/>
          </a:prstGeom>
        </p:spPr>
        <p:txBody>
          <a:bodyPr vert="horz" wrap="square" lIns="0" tIns="0" rIns="0" bIns="0" rtlCol="0">
            <a:spAutoFit/>
          </a:bodyPr>
          <a:lstStyle/>
          <a:p>
            <a:pPr marL="11397"/>
            <a:r>
              <a:rPr sz="1000" spc="-4" dirty="0">
                <a:solidFill>
                  <a:srgbClr val="4452FF"/>
                </a:solidFill>
                <a:latin typeface="Arial"/>
                <a:cs typeface="Arial"/>
              </a:rPr>
              <a:t>RegDst</a:t>
            </a:r>
            <a:r>
              <a:rPr sz="1000" spc="-85" dirty="0">
                <a:solidFill>
                  <a:srgbClr val="4452FF"/>
                </a:solidFill>
                <a:latin typeface="Arial"/>
                <a:cs typeface="Arial"/>
              </a:rPr>
              <a:t> </a:t>
            </a:r>
            <a:r>
              <a:rPr sz="1000" dirty="0">
                <a:solidFill>
                  <a:srgbClr val="4452FF"/>
                </a:solidFill>
                <a:latin typeface="Arial"/>
                <a:cs typeface="Arial"/>
              </a:rPr>
              <a:t>(1)</a:t>
            </a:r>
            <a:endParaRPr sz="1000">
              <a:latin typeface="Arial"/>
              <a:cs typeface="Arial"/>
            </a:endParaRPr>
          </a:p>
        </p:txBody>
      </p:sp>
      <p:sp>
        <p:nvSpPr>
          <p:cNvPr id="110" name="object 110"/>
          <p:cNvSpPr txBox="1"/>
          <p:nvPr/>
        </p:nvSpPr>
        <p:spPr>
          <a:xfrm>
            <a:off x="3429254" y="3327990"/>
            <a:ext cx="376382" cy="691407"/>
          </a:xfrm>
          <a:prstGeom prst="rect">
            <a:avLst/>
          </a:prstGeom>
        </p:spPr>
        <p:txBody>
          <a:bodyPr vert="horz" wrap="square" lIns="0" tIns="0" rIns="0" bIns="0" rtlCol="0">
            <a:spAutoFit/>
          </a:bodyPr>
          <a:lstStyle/>
          <a:p>
            <a:pPr marL="11397" marR="4559" indent="45588">
              <a:lnSpc>
                <a:spcPts val="1167"/>
              </a:lnSpc>
            </a:pPr>
            <a:r>
              <a:rPr sz="1000" spc="-4" dirty="0">
                <a:latin typeface="Arial"/>
                <a:cs typeface="Arial"/>
              </a:rPr>
              <a:t>Read  data</a:t>
            </a:r>
            <a:r>
              <a:rPr sz="1000" spc="-85" dirty="0">
                <a:latin typeface="Arial"/>
                <a:cs typeface="Arial"/>
              </a:rPr>
              <a:t> </a:t>
            </a:r>
            <a:r>
              <a:rPr sz="1000" dirty="0">
                <a:latin typeface="Arial"/>
                <a:cs typeface="Arial"/>
              </a:rPr>
              <a:t>1</a:t>
            </a:r>
            <a:endParaRPr sz="1000">
              <a:latin typeface="Arial"/>
              <a:cs typeface="Arial"/>
            </a:endParaRPr>
          </a:p>
          <a:p>
            <a:pPr marL="11397" marR="4559" indent="45588">
              <a:lnSpc>
                <a:spcPts val="1167"/>
              </a:lnSpc>
              <a:spcBef>
                <a:spcPts val="718"/>
              </a:spcBef>
            </a:pPr>
            <a:r>
              <a:rPr sz="1000" spc="-4" dirty="0">
                <a:latin typeface="Arial"/>
                <a:cs typeface="Arial"/>
              </a:rPr>
              <a:t>Read  data</a:t>
            </a:r>
            <a:r>
              <a:rPr sz="1000" spc="-85" dirty="0">
                <a:latin typeface="Arial"/>
                <a:cs typeface="Arial"/>
              </a:rPr>
              <a:t> </a:t>
            </a:r>
            <a:r>
              <a:rPr sz="1000" dirty="0">
                <a:latin typeface="Arial"/>
                <a:cs typeface="Arial"/>
              </a:rPr>
              <a:t>2</a:t>
            </a:r>
            <a:endParaRPr sz="1000">
              <a:latin typeface="Arial"/>
              <a:cs typeface="Arial"/>
            </a:endParaRPr>
          </a:p>
        </p:txBody>
      </p:sp>
      <p:sp>
        <p:nvSpPr>
          <p:cNvPr id="111" name="object 111"/>
          <p:cNvSpPr txBox="1"/>
          <p:nvPr/>
        </p:nvSpPr>
        <p:spPr>
          <a:xfrm>
            <a:off x="3204117" y="4388627"/>
            <a:ext cx="601518"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112" name="object 112"/>
          <p:cNvSpPr/>
          <p:nvPr/>
        </p:nvSpPr>
        <p:spPr>
          <a:xfrm>
            <a:off x="2512583" y="3276319"/>
            <a:ext cx="1356591" cy="1524000"/>
          </a:xfrm>
          <a:custGeom>
            <a:avLst/>
            <a:gdLst/>
            <a:ahLst/>
            <a:cxnLst/>
            <a:rect l="l" t="t" r="r" b="b"/>
            <a:pathLst>
              <a:path w="1492250" h="1727200">
                <a:moveTo>
                  <a:pt x="0" y="0"/>
                </a:moveTo>
                <a:lnTo>
                  <a:pt x="1492250" y="0"/>
                </a:lnTo>
                <a:lnTo>
                  <a:pt x="1492250" y="1727200"/>
                </a:lnTo>
                <a:lnTo>
                  <a:pt x="0" y="1727200"/>
                </a:lnTo>
                <a:lnTo>
                  <a:pt x="0" y="0"/>
                </a:lnTo>
                <a:close/>
              </a:path>
            </a:pathLst>
          </a:custGeom>
          <a:ln w="12700">
            <a:solidFill>
              <a:srgbClr val="000000"/>
            </a:solidFill>
          </a:ln>
        </p:spPr>
        <p:txBody>
          <a:bodyPr wrap="square" lIns="0" tIns="0" rIns="0" bIns="0" rtlCol="0"/>
          <a:lstStyle/>
          <a:p>
            <a:endParaRPr/>
          </a:p>
        </p:txBody>
      </p:sp>
      <p:sp>
        <p:nvSpPr>
          <p:cNvPr id="113" name="object 113"/>
          <p:cNvSpPr/>
          <p:nvPr/>
        </p:nvSpPr>
        <p:spPr>
          <a:xfrm>
            <a:off x="3199538" y="3123637"/>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114" name="object 114"/>
          <p:cNvSpPr txBox="1"/>
          <p:nvPr/>
        </p:nvSpPr>
        <p:spPr>
          <a:xfrm>
            <a:off x="2901049" y="2940266"/>
            <a:ext cx="741218" cy="158003"/>
          </a:xfrm>
          <a:prstGeom prst="rect">
            <a:avLst/>
          </a:prstGeom>
        </p:spPr>
        <p:txBody>
          <a:bodyPr vert="horz" wrap="square" lIns="0" tIns="0" rIns="0" bIns="0" rtlCol="0">
            <a:spAutoFit/>
          </a:bodyPr>
          <a:lstStyle/>
          <a:p>
            <a:pPr marL="11397"/>
            <a:r>
              <a:rPr sz="1000" spc="-4" dirty="0">
                <a:solidFill>
                  <a:srgbClr val="3CA642"/>
                </a:solidFill>
                <a:latin typeface="Arial"/>
                <a:cs typeface="Arial"/>
              </a:rPr>
              <a:t>RegWrite</a:t>
            </a:r>
            <a:r>
              <a:rPr sz="1000" spc="-85" dirty="0">
                <a:solidFill>
                  <a:srgbClr val="3CA642"/>
                </a:solidFill>
                <a:latin typeface="Arial"/>
                <a:cs typeface="Arial"/>
              </a:rPr>
              <a:t> </a:t>
            </a:r>
            <a:r>
              <a:rPr sz="1000" dirty="0">
                <a:solidFill>
                  <a:srgbClr val="3CA642"/>
                </a:solidFill>
                <a:latin typeface="Arial"/>
                <a:cs typeface="Arial"/>
              </a:rPr>
              <a:t>(?)</a:t>
            </a:r>
            <a:endParaRPr sz="1000">
              <a:latin typeface="Arial"/>
              <a:cs typeface="Arial"/>
            </a:endParaRPr>
          </a:p>
        </p:txBody>
      </p:sp>
      <p:sp>
        <p:nvSpPr>
          <p:cNvPr id="115" name="object 115"/>
          <p:cNvSpPr/>
          <p:nvPr/>
        </p:nvSpPr>
        <p:spPr>
          <a:xfrm>
            <a:off x="5028049" y="4115366"/>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16" name="object 116"/>
          <p:cNvSpPr/>
          <p:nvPr/>
        </p:nvSpPr>
        <p:spPr>
          <a:xfrm>
            <a:off x="5221432" y="407754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7" name="object 117"/>
          <p:cNvSpPr/>
          <p:nvPr/>
        </p:nvSpPr>
        <p:spPr>
          <a:xfrm>
            <a:off x="8304078" y="5334003"/>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18" name="object 118"/>
          <p:cNvSpPr/>
          <p:nvPr/>
        </p:nvSpPr>
        <p:spPr>
          <a:xfrm>
            <a:off x="8498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9" name="object 119"/>
          <p:cNvSpPr/>
          <p:nvPr/>
        </p:nvSpPr>
        <p:spPr>
          <a:xfrm>
            <a:off x="2284555" y="4572003"/>
            <a:ext cx="0" cy="1676960"/>
          </a:xfrm>
          <a:custGeom>
            <a:avLst/>
            <a:gdLst/>
            <a:ahLst/>
            <a:cxnLst/>
            <a:rect l="l" t="t" r="r" b="b"/>
            <a:pathLst>
              <a:path h="1900554">
                <a:moveTo>
                  <a:pt x="0" y="1900241"/>
                </a:moveTo>
                <a:lnTo>
                  <a:pt x="0" y="0"/>
                </a:lnTo>
              </a:path>
            </a:pathLst>
          </a:custGeom>
          <a:ln w="28575">
            <a:solidFill>
              <a:srgbClr val="000000"/>
            </a:solidFill>
          </a:ln>
        </p:spPr>
        <p:txBody>
          <a:bodyPr wrap="square" lIns="0" tIns="0" rIns="0" bIns="0" rtlCol="0"/>
          <a:lstStyle/>
          <a:p>
            <a:endParaRPr/>
          </a:p>
        </p:txBody>
      </p:sp>
      <p:sp>
        <p:nvSpPr>
          <p:cNvPr id="120" name="object 120"/>
          <p:cNvSpPr/>
          <p:nvPr/>
        </p:nvSpPr>
        <p:spPr>
          <a:xfrm>
            <a:off x="2284556" y="4572003"/>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1" name="object 121"/>
          <p:cNvSpPr/>
          <p:nvPr/>
        </p:nvSpPr>
        <p:spPr>
          <a:xfrm>
            <a:off x="2477943" y="4534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2" name="object 122"/>
          <p:cNvSpPr/>
          <p:nvPr/>
        </p:nvSpPr>
        <p:spPr>
          <a:xfrm>
            <a:off x="3885048" y="3429002"/>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3" name="object 123"/>
          <p:cNvSpPr/>
          <p:nvPr/>
        </p:nvSpPr>
        <p:spPr>
          <a:xfrm>
            <a:off x="4078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4" name="object 124"/>
          <p:cNvSpPr/>
          <p:nvPr/>
        </p:nvSpPr>
        <p:spPr>
          <a:xfrm>
            <a:off x="3885048" y="3885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5" name="object 125"/>
          <p:cNvSpPr/>
          <p:nvPr/>
        </p:nvSpPr>
        <p:spPr>
          <a:xfrm>
            <a:off x="4078432"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6" name="object 126"/>
          <p:cNvSpPr/>
          <p:nvPr/>
        </p:nvSpPr>
        <p:spPr>
          <a:xfrm>
            <a:off x="3765266" y="5181320"/>
            <a:ext cx="348095" cy="0"/>
          </a:xfrm>
          <a:custGeom>
            <a:avLst/>
            <a:gdLst/>
            <a:ahLst/>
            <a:cxnLst/>
            <a:rect l="l" t="t" r="r" b="b"/>
            <a:pathLst>
              <a:path w="382904">
                <a:moveTo>
                  <a:pt x="0" y="0"/>
                </a:moveTo>
                <a:lnTo>
                  <a:pt x="382590" y="0"/>
                </a:lnTo>
              </a:path>
            </a:pathLst>
          </a:custGeom>
          <a:ln w="28575">
            <a:solidFill>
              <a:srgbClr val="000000"/>
            </a:solidFill>
          </a:ln>
        </p:spPr>
        <p:txBody>
          <a:bodyPr wrap="square" lIns="0" tIns="0" rIns="0" bIns="0" rtlCol="0"/>
          <a:lstStyle/>
          <a:p>
            <a:endParaRPr/>
          </a:p>
        </p:txBody>
      </p:sp>
      <p:sp>
        <p:nvSpPr>
          <p:cNvPr id="127" name="object 127"/>
          <p:cNvSpPr/>
          <p:nvPr/>
        </p:nvSpPr>
        <p:spPr>
          <a:xfrm>
            <a:off x="4078432" y="5143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8" name="object 128"/>
          <p:cNvSpPr/>
          <p:nvPr/>
        </p:nvSpPr>
        <p:spPr>
          <a:xfrm>
            <a:off x="5365757" y="2361636"/>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129" name="object 129"/>
          <p:cNvSpPr/>
          <p:nvPr/>
        </p:nvSpPr>
        <p:spPr>
          <a:xfrm>
            <a:off x="5365757" y="2818845"/>
            <a:ext cx="0" cy="304800"/>
          </a:xfrm>
          <a:custGeom>
            <a:avLst/>
            <a:gdLst/>
            <a:ahLst/>
            <a:cxnLst/>
            <a:rect l="l" t="t" r="r" b="b"/>
            <a:pathLst>
              <a:path h="345439">
                <a:moveTo>
                  <a:pt x="0" y="0"/>
                </a:moveTo>
                <a:lnTo>
                  <a:pt x="0" y="345430"/>
                </a:lnTo>
              </a:path>
            </a:pathLst>
          </a:custGeom>
          <a:ln w="12700">
            <a:solidFill>
              <a:srgbClr val="000000"/>
            </a:solidFill>
          </a:ln>
        </p:spPr>
        <p:txBody>
          <a:bodyPr wrap="square" lIns="0" tIns="0" rIns="0" bIns="0" rtlCol="0"/>
          <a:lstStyle/>
          <a:p>
            <a:endParaRPr/>
          </a:p>
        </p:txBody>
      </p:sp>
      <p:sp>
        <p:nvSpPr>
          <p:cNvPr id="130" name="object 130"/>
          <p:cNvSpPr/>
          <p:nvPr/>
        </p:nvSpPr>
        <p:spPr>
          <a:xfrm>
            <a:off x="5365758" y="2666436"/>
            <a:ext cx="152977" cy="76200"/>
          </a:xfrm>
          <a:custGeom>
            <a:avLst/>
            <a:gdLst/>
            <a:ahLst/>
            <a:cxnLst/>
            <a:rect l="l" t="t" r="r" b="b"/>
            <a:pathLst>
              <a:path w="168275" h="86360">
                <a:moveTo>
                  <a:pt x="0" y="0"/>
                </a:moveTo>
                <a:lnTo>
                  <a:pt x="167730" y="86360"/>
                </a:lnTo>
              </a:path>
            </a:pathLst>
          </a:custGeom>
          <a:ln w="12700">
            <a:solidFill>
              <a:srgbClr val="000000"/>
            </a:solidFill>
          </a:ln>
        </p:spPr>
        <p:txBody>
          <a:bodyPr wrap="square" lIns="0" tIns="0" rIns="0" bIns="0" rtlCol="0"/>
          <a:lstStyle/>
          <a:p>
            <a:endParaRPr/>
          </a:p>
        </p:txBody>
      </p:sp>
      <p:sp>
        <p:nvSpPr>
          <p:cNvPr id="131" name="object 131"/>
          <p:cNvSpPr/>
          <p:nvPr/>
        </p:nvSpPr>
        <p:spPr>
          <a:xfrm>
            <a:off x="5365758" y="2742636"/>
            <a:ext cx="152977" cy="76200"/>
          </a:xfrm>
          <a:custGeom>
            <a:avLst/>
            <a:gdLst/>
            <a:ahLst/>
            <a:cxnLst/>
            <a:rect l="l" t="t" r="r" b="b"/>
            <a:pathLst>
              <a:path w="168275" h="86360">
                <a:moveTo>
                  <a:pt x="0" y="86370"/>
                </a:moveTo>
                <a:lnTo>
                  <a:pt x="167730" y="0"/>
                </a:lnTo>
              </a:path>
            </a:pathLst>
          </a:custGeom>
          <a:ln w="12700">
            <a:solidFill>
              <a:srgbClr val="000000"/>
            </a:solidFill>
          </a:ln>
        </p:spPr>
        <p:txBody>
          <a:bodyPr wrap="square" lIns="0" tIns="0" rIns="0" bIns="0" rtlCol="0"/>
          <a:lstStyle/>
          <a:p>
            <a:endParaRPr/>
          </a:p>
        </p:txBody>
      </p:sp>
      <p:sp>
        <p:nvSpPr>
          <p:cNvPr id="132" name="object 132"/>
          <p:cNvSpPr/>
          <p:nvPr/>
        </p:nvSpPr>
        <p:spPr>
          <a:xfrm>
            <a:off x="5365758" y="2361637"/>
            <a:ext cx="457777" cy="228599"/>
          </a:xfrm>
          <a:custGeom>
            <a:avLst/>
            <a:gdLst/>
            <a:ahLst/>
            <a:cxnLst/>
            <a:rect l="l" t="t" r="r" b="b"/>
            <a:pathLst>
              <a:path w="503554" h="259080">
                <a:moveTo>
                  <a:pt x="0" y="0"/>
                </a:moveTo>
                <a:lnTo>
                  <a:pt x="503200" y="259080"/>
                </a:lnTo>
              </a:path>
            </a:pathLst>
          </a:custGeom>
          <a:ln w="12700">
            <a:solidFill>
              <a:srgbClr val="000000"/>
            </a:solidFill>
          </a:ln>
        </p:spPr>
        <p:txBody>
          <a:bodyPr wrap="square" lIns="0" tIns="0" rIns="0" bIns="0" rtlCol="0"/>
          <a:lstStyle/>
          <a:p>
            <a:endParaRPr/>
          </a:p>
        </p:txBody>
      </p:sp>
      <p:sp>
        <p:nvSpPr>
          <p:cNvPr id="133" name="object 133"/>
          <p:cNvSpPr/>
          <p:nvPr/>
        </p:nvSpPr>
        <p:spPr>
          <a:xfrm>
            <a:off x="5823212" y="2590236"/>
            <a:ext cx="0" cy="304800"/>
          </a:xfrm>
          <a:custGeom>
            <a:avLst/>
            <a:gdLst/>
            <a:ahLst/>
            <a:cxnLst/>
            <a:rect l="l" t="t" r="r" b="b"/>
            <a:pathLst>
              <a:path h="345439">
                <a:moveTo>
                  <a:pt x="0" y="0"/>
                </a:moveTo>
                <a:lnTo>
                  <a:pt x="0" y="345450"/>
                </a:lnTo>
              </a:path>
            </a:pathLst>
          </a:custGeom>
          <a:ln w="12700">
            <a:solidFill>
              <a:srgbClr val="000000"/>
            </a:solidFill>
          </a:ln>
        </p:spPr>
        <p:txBody>
          <a:bodyPr wrap="square" lIns="0" tIns="0" rIns="0" bIns="0" rtlCol="0"/>
          <a:lstStyle/>
          <a:p>
            <a:endParaRPr/>
          </a:p>
        </p:txBody>
      </p:sp>
      <p:sp>
        <p:nvSpPr>
          <p:cNvPr id="134" name="object 134"/>
          <p:cNvSpPr/>
          <p:nvPr/>
        </p:nvSpPr>
        <p:spPr>
          <a:xfrm>
            <a:off x="5365758" y="2895046"/>
            <a:ext cx="457777" cy="228599"/>
          </a:xfrm>
          <a:custGeom>
            <a:avLst/>
            <a:gdLst/>
            <a:ahLst/>
            <a:cxnLst/>
            <a:rect l="l" t="t" r="r" b="b"/>
            <a:pathLst>
              <a:path w="503554" h="259079">
                <a:moveTo>
                  <a:pt x="0" y="259070"/>
                </a:moveTo>
                <a:lnTo>
                  <a:pt x="503200" y="0"/>
                </a:lnTo>
              </a:path>
            </a:pathLst>
          </a:custGeom>
          <a:ln w="12700">
            <a:solidFill>
              <a:srgbClr val="000000"/>
            </a:solidFill>
          </a:ln>
        </p:spPr>
        <p:txBody>
          <a:bodyPr wrap="square" lIns="0" tIns="0" rIns="0" bIns="0" rtlCol="0"/>
          <a:lstStyle/>
          <a:p>
            <a:endParaRPr/>
          </a:p>
        </p:txBody>
      </p:sp>
      <p:sp>
        <p:nvSpPr>
          <p:cNvPr id="135" name="object 135"/>
          <p:cNvSpPr txBox="1"/>
          <p:nvPr/>
        </p:nvSpPr>
        <p:spPr>
          <a:xfrm>
            <a:off x="5531565" y="2657407"/>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36" name="object 136"/>
          <p:cNvSpPr/>
          <p:nvPr/>
        </p:nvSpPr>
        <p:spPr>
          <a:xfrm>
            <a:off x="4266047" y="5181320"/>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37" name="object 137"/>
          <p:cNvSpPr/>
          <p:nvPr/>
        </p:nvSpPr>
        <p:spPr>
          <a:xfrm>
            <a:off x="4570556" y="3276319"/>
            <a:ext cx="0" cy="1905000"/>
          </a:xfrm>
          <a:custGeom>
            <a:avLst/>
            <a:gdLst/>
            <a:ahLst/>
            <a:cxnLst/>
            <a:rect l="l" t="t" r="r" b="b"/>
            <a:pathLst>
              <a:path h="2159000">
                <a:moveTo>
                  <a:pt x="0" y="0"/>
                </a:moveTo>
                <a:lnTo>
                  <a:pt x="0" y="2159001"/>
                </a:lnTo>
              </a:path>
            </a:pathLst>
          </a:custGeom>
          <a:ln w="28575">
            <a:solidFill>
              <a:srgbClr val="000000"/>
            </a:solidFill>
          </a:ln>
        </p:spPr>
        <p:txBody>
          <a:bodyPr wrap="square" lIns="0" tIns="0" rIns="0" bIns="0" rtlCol="0"/>
          <a:lstStyle/>
          <a:p>
            <a:endParaRPr/>
          </a:p>
        </p:txBody>
      </p:sp>
      <p:sp>
        <p:nvSpPr>
          <p:cNvPr id="138" name="object 138"/>
          <p:cNvSpPr/>
          <p:nvPr/>
        </p:nvSpPr>
        <p:spPr>
          <a:xfrm>
            <a:off x="4570557" y="4266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39" name="object 139"/>
          <p:cNvSpPr/>
          <p:nvPr/>
        </p:nvSpPr>
        <p:spPr>
          <a:xfrm>
            <a:off x="4763943" y="4228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40" name="object 140"/>
          <p:cNvSpPr/>
          <p:nvPr/>
        </p:nvSpPr>
        <p:spPr>
          <a:xfrm>
            <a:off x="8304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41" name="object 141"/>
          <p:cNvSpPr/>
          <p:nvPr/>
        </p:nvSpPr>
        <p:spPr>
          <a:xfrm>
            <a:off x="8498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42" name="object 142"/>
          <p:cNvSpPr/>
          <p:nvPr/>
        </p:nvSpPr>
        <p:spPr>
          <a:xfrm>
            <a:off x="1980047" y="5562320"/>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3" name="object 143"/>
          <p:cNvSpPr/>
          <p:nvPr/>
        </p:nvSpPr>
        <p:spPr>
          <a:xfrm>
            <a:off x="4066886" y="5528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4" name="object 144"/>
          <p:cNvSpPr/>
          <p:nvPr/>
        </p:nvSpPr>
        <p:spPr>
          <a:xfrm>
            <a:off x="1980047" y="5790647"/>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5" name="object 145"/>
          <p:cNvSpPr/>
          <p:nvPr/>
        </p:nvSpPr>
        <p:spPr>
          <a:xfrm>
            <a:off x="4066886" y="5757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6" name="object 146"/>
          <p:cNvSpPr txBox="1"/>
          <p:nvPr/>
        </p:nvSpPr>
        <p:spPr>
          <a:xfrm>
            <a:off x="2398823" y="5607266"/>
            <a:ext cx="94095" cy="158003"/>
          </a:xfrm>
          <a:prstGeom prst="rect">
            <a:avLst/>
          </a:prstGeom>
        </p:spPr>
        <p:txBody>
          <a:bodyPr vert="horz" wrap="square" lIns="0" tIns="0" rIns="0" bIns="0" rtlCol="0">
            <a:spAutoFit/>
          </a:bodyPr>
          <a:lstStyle/>
          <a:p>
            <a:pPr marL="11397"/>
            <a:r>
              <a:rPr sz="1000" dirty="0">
                <a:latin typeface="Arial"/>
                <a:cs typeface="Arial"/>
              </a:rPr>
              <a:t>9</a:t>
            </a:r>
            <a:endParaRPr sz="1000">
              <a:latin typeface="Arial"/>
              <a:cs typeface="Arial"/>
            </a:endParaRPr>
          </a:p>
        </p:txBody>
      </p:sp>
      <p:sp>
        <p:nvSpPr>
          <p:cNvPr id="147" name="object 147"/>
          <p:cNvSpPr txBox="1"/>
          <p:nvPr/>
        </p:nvSpPr>
        <p:spPr>
          <a:xfrm>
            <a:off x="2398822" y="5378946"/>
            <a:ext cx="211688" cy="153888"/>
          </a:xfrm>
          <a:prstGeom prst="rect">
            <a:avLst/>
          </a:prstGeom>
        </p:spPr>
        <p:txBody>
          <a:bodyPr vert="horz" wrap="square" lIns="0" tIns="0" rIns="0" bIns="0" rtlCol="0">
            <a:spAutoFit/>
          </a:bodyPr>
          <a:lstStyle/>
          <a:p>
            <a:pPr marL="11397"/>
            <a:r>
              <a:rPr lang="en-US" sz="1000" dirty="0" smtClean="0">
                <a:latin typeface="Arial"/>
                <a:cs typeface="Arial"/>
              </a:rPr>
              <a:t>11</a:t>
            </a:r>
            <a:endParaRPr sz="1000" dirty="0">
              <a:latin typeface="Arial"/>
              <a:cs typeface="Arial"/>
            </a:endParaRPr>
          </a:p>
        </p:txBody>
      </p:sp>
      <p:sp>
        <p:nvSpPr>
          <p:cNvPr id="148" name="object 148"/>
          <p:cNvSpPr/>
          <p:nvPr/>
        </p:nvSpPr>
        <p:spPr>
          <a:xfrm>
            <a:off x="1958397" y="5146302"/>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49" name="object 149"/>
          <p:cNvSpPr/>
          <p:nvPr/>
        </p:nvSpPr>
        <p:spPr>
          <a:xfrm>
            <a:off x="1958401" y="5146300"/>
            <a:ext cx="63500" cy="64434"/>
          </a:xfrm>
          <a:custGeom>
            <a:avLst/>
            <a:gdLst/>
            <a:ahLst/>
            <a:cxnLst/>
            <a:rect l="l" t="t" r="r" b="b"/>
            <a:pathLst>
              <a:path w="69850" h="73025">
                <a:moveTo>
                  <a:pt x="0" y="20460"/>
                </a:moveTo>
                <a:lnTo>
                  <a:pt x="20450" y="0"/>
                </a:lnTo>
                <a:lnTo>
                  <a:pt x="49390" y="0"/>
                </a:lnTo>
                <a:lnTo>
                  <a:pt x="69850" y="20460"/>
                </a:lnTo>
                <a:lnTo>
                  <a:pt x="69850" y="52570"/>
                </a:lnTo>
                <a:lnTo>
                  <a:pt x="49390" y="73030"/>
                </a:lnTo>
                <a:lnTo>
                  <a:pt x="20450" y="73030"/>
                </a:lnTo>
                <a:lnTo>
                  <a:pt x="0" y="52570"/>
                </a:lnTo>
                <a:lnTo>
                  <a:pt x="0" y="20460"/>
                </a:lnTo>
                <a:close/>
              </a:path>
            </a:pathLst>
          </a:custGeom>
          <a:ln w="12700">
            <a:solidFill>
              <a:srgbClr val="000000"/>
            </a:solidFill>
          </a:ln>
        </p:spPr>
        <p:txBody>
          <a:bodyPr wrap="square" lIns="0" tIns="0" rIns="0" bIns="0" rtlCol="0"/>
          <a:lstStyle/>
          <a:p>
            <a:endParaRPr/>
          </a:p>
        </p:txBody>
      </p:sp>
      <p:sp>
        <p:nvSpPr>
          <p:cNvPr id="150" name="object 150"/>
          <p:cNvSpPr/>
          <p:nvPr/>
        </p:nvSpPr>
        <p:spPr>
          <a:xfrm>
            <a:off x="1958397" y="5537107"/>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151" name="object 151"/>
          <p:cNvSpPr/>
          <p:nvPr/>
        </p:nvSpPr>
        <p:spPr>
          <a:xfrm>
            <a:off x="1958401" y="5537112"/>
            <a:ext cx="63500" cy="63313"/>
          </a:xfrm>
          <a:custGeom>
            <a:avLst/>
            <a:gdLst/>
            <a:ahLst/>
            <a:cxnLst/>
            <a:rect l="l" t="t" r="r" b="b"/>
            <a:pathLst>
              <a:path w="69850" h="71754">
                <a:moveTo>
                  <a:pt x="0" y="20450"/>
                </a:moveTo>
                <a:lnTo>
                  <a:pt x="20450" y="0"/>
                </a:lnTo>
                <a:lnTo>
                  <a:pt x="49390" y="0"/>
                </a:lnTo>
                <a:lnTo>
                  <a:pt x="69850" y="20450"/>
                </a:lnTo>
                <a:lnTo>
                  <a:pt x="69850" y="50980"/>
                </a:lnTo>
                <a:lnTo>
                  <a:pt x="49390" y="71440"/>
                </a:lnTo>
                <a:lnTo>
                  <a:pt x="20450" y="71440"/>
                </a:lnTo>
                <a:lnTo>
                  <a:pt x="0" y="50980"/>
                </a:lnTo>
                <a:lnTo>
                  <a:pt x="0" y="20450"/>
                </a:lnTo>
                <a:close/>
              </a:path>
            </a:pathLst>
          </a:custGeom>
          <a:ln w="12700">
            <a:solidFill>
              <a:srgbClr val="000000"/>
            </a:solidFill>
          </a:ln>
        </p:spPr>
        <p:txBody>
          <a:bodyPr wrap="square" lIns="0" tIns="0" rIns="0" bIns="0" rtlCol="0"/>
          <a:lstStyle/>
          <a:p>
            <a:endParaRPr/>
          </a:p>
        </p:txBody>
      </p:sp>
      <p:sp>
        <p:nvSpPr>
          <p:cNvPr id="152" name="object 152"/>
          <p:cNvSpPr/>
          <p:nvPr/>
        </p:nvSpPr>
        <p:spPr>
          <a:xfrm>
            <a:off x="226580" y="3581684"/>
            <a:ext cx="1252682" cy="1143000"/>
          </a:xfrm>
          <a:custGeom>
            <a:avLst/>
            <a:gdLst/>
            <a:ahLst/>
            <a:cxnLst/>
            <a:rect l="l" t="t" r="r" b="b"/>
            <a:pathLst>
              <a:path w="1377950" h="1295400">
                <a:moveTo>
                  <a:pt x="0" y="0"/>
                </a:moveTo>
                <a:lnTo>
                  <a:pt x="1377950" y="0"/>
                </a:lnTo>
                <a:lnTo>
                  <a:pt x="137795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153" name="object 153"/>
          <p:cNvSpPr/>
          <p:nvPr/>
        </p:nvSpPr>
        <p:spPr>
          <a:xfrm>
            <a:off x="456047" y="3276319"/>
            <a:ext cx="228023" cy="0"/>
          </a:xfrm>
          <a:custGeom>
            <a:avLst/>
            <a:gdLst/>
            <a:ahLst/>
            <a:cxnLst/>
            <a:rect l="l" t="t" r="r" b="b"/>
            <a:pathLst>
              <a:path w="250825">
                <a:moveTo>
                  <a:pt x="0" y="0"/>
                </a:moveTo>
                <a:lnTo>
                  <a:pt x="250825" y="0"/>
                </a:lnTo>
              </a:path>
            </a:pathLst>
          </a:custGeom>
          <a:ln w="28575">
            <a:solidFill>
              <a:srgbClr val="000000"/>
            </a:solidFill>
          </a:ln>
        </p:spPr>
        <p:txBody>
          <a:bodyPr wrap="square" lIns="0" tIns="0" rIns="0" bIns="0" rtlCol="0"/>
          <a:lstStyle/>
          <a:p>
            <a:endParaRPr/>
          </a:p>
        </p:txBody>
      </p:sp>
      <p:sp>
        <p:nvSpPr>
          <p:cNvPr id="154" name="object 154"/>
          <p:cNvSpPr/>
          <p:nvPr/>
        </p:nvSpPr>
        <p:spPr>
          <a:xfrm>
            <a:off x="4541693" y="4224618"/>
            <a:ext cx="76777" cy="75640"/>
          </a:xfrm>
          <a:custGeom>
            <a:avLst/>
            <a:gdLst/>
            <a:ahLst/>
            <a:cxnLst/>
            <a:rect l="l" t="t" r="r" b="b"/>
            <a:pathLst>
              <a:path w="84454"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155" name="object 155"/>
          <p:cNvSpPr/>
          <p:nvPr/>
        </p:nvSpPr>
        <p:spPr>
          <a:xfrm>
            <a:off x="4541693" y="4224620"/>
            <a:ext cx="76777" cy="75640"/>
          </a:xfrm>
          <a:custGeom>
            <a:avLst/>
            <a:gdLst/>
            <a:ahLst/>
            <a:cxnLst/>
            <a:rect l="l" t="t" r="r" b="b"/>
            <a:pathLst>
              <a:path w="84454" h="85725">
                <a:moveTo>
                  <a:pt x="0" y="24640"/>
                </a:moveTo>
                <a:lnTo>
                  <a:pt x="24640" y="0"/>
                </a:lnTo>
                <a:lnTo>
                  <a:pt x="59500" y="0"/>
                </a:lnTo>
                <a:lnTo>
                  <a:pt x="84140" y="24640"/>
                </a:lnTo>
                <a:lnTo>
                  <a:pt x="84140" y="61080"/>
                </a:lnTo>
                <a:lnTo>
                  <a:pt x="5950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156" name="object 156"/>
          <p:cNvSpPr/>
          <p:nvPr/>
        </p:nvSpPr>
        <p:spPr>
          <a:xfrm>
            <a:off x="4266048" y="2514319"/>
            <a:ext cx="1099705" cy="0"/>
          </a:xfrm>
          <a:custGeom>
            <a:avLst/>
            <a:gdLst/>
            <a:ahLst/>
            <a:cxnLst/>
            <a:rect l="l" t="t" r="r" b="b"/>
            <a:pathLst>
              <a:path w="1209675">
                <a:moveTo>
                  <a:pt x="0" y="0"/>
                </a:moveTo>
                <a:lnTo>
                  <a:pt x="1209680" y="0"/>
                </a:lnTo>
              </a:path>
            </a:pathLst>
          </a:custGeom>
          <a:ln w="28575">
            <a:solidFill>
              <a:srgbClr val="000000"/>
            </a:solidFill>
          </a:ln>
        </p:spPr>
        <p:txBody>
          <a:bodyPr wrap="square" lIns="0" tIns="0" rIns="0" bIns="0" rtlCol="0"/>
          <a:lstStyle/>
          <a:p>
            <a:endParaRPr/>
          </a:p>
        </p:txBody>
      </p:sp>
      <p:sp>
        <p:nvSpPr>
          <p:cNvPr id="157" name="object 157"/>
          <p:cNvSpPr/>
          <p:nvPr/>
        </p:nvSpPr>
        <p:spPr>
          <a:xfrm>
            <a:off x="5331113"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8" name="object 158"/>
          <p:cNvSpPr/>
          <p:nvPr/>
        </p:nvSpPr>
        <p:spPr>
          <a:xfrm>
            <a:off x="6018076" y="3734358"/>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59" name="object 159"/>
          <p:cNvSpPr/>
          <p:nvPr/>
        </p:nvSpPr>
        <p:spPr>
          <a:xfrm>
            <a:off x="6201352" y="3700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60" name="object 160"/>
          <p:cNvSpPr/>
          <p:nvPr/>
        </p:nvSpPr>
        <p:spPr>
          <a:xfrm>
            <a:off x="1827074" y="2514319"/>
            <a:ext cx="2286000" cy="0"/>
          </a:xfrm>
          <a:custGeom>
            <a:avLst/>
            <a:gdLst/>
            <a:ahLst/>
            <a:cxnLst/>
            <a:rect l="l" t="t" r="r" b="b"/>
            <a:pathLst>
              <a:path w="2514600">
                <a:moveTo>
                  <a:pt x="0" y="0"/>
                </a:moveTo>
                <a:lnTo>
                  <a:pt x="2514601" y="0"/>
                </a:lnTo>
              </a:path>
            </a:pathLst>
          </a:custGeom>
          <a:ln w="28575">
            <a:solidFill>
              <a:srgbClr val="000000"/>
            </a:solidFill>
          </a:ln>
        </p:spPr>
        <p:txBody>
          <a:bodyPr wrap="square" lIns="0" tIns="0" rIns="0" bIns="0" rtlCol="0"/>
          <a:lstStyle/>
          <a:p>
            <a:endParaRPr/>
          </a:p>
        </p:txBody>
      </p:sp>
      <p:sp>
        <p:nvSpPr>
          <p:cNvPr id="161" name="object 161"/>
          <p:cNvSpPr/>
          <p:nvPr/>
        </p:nvSpPr>
        <p:spPr>
          <a:xfrm>
            <a:off x="4078432"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2" name="object 162"/>
          <p:cNvSpPr/>
          <p:nvPr/>
        </p:nvSpPr>
        <p:spPr>
          <a:xfrm>
            <a:off x="4417583" y="4800320"/>
            <a:ext cx="1829955" cy="0"/>
          </a:xfrm>
          <a:custGeom>
            <a:avLst/>
            <a:gdLst/>
            <a:ahLst/>
            <a:cxnLst/>
            <a:rect l="l" t="t" r="r" b="b"/>
            <a:pathLst>
              <a:path w="2012950">
                <a:moveTo>
                  <a:pt x="0" y="0"/>
                </a:moveTo>
                <a:lnTo>
                  <a:pt x="2012951" y="0"/>
                </a:lnTo>
              </a:path>
            </a:pathLst>
          </a:custGeom>
          <a:ln w="28575">
            <a:solidFill>
              <a:srgbClr val="000000"/>
            </a:solidFill>
          </a:ln>
        </p:spPr>
        <p:txBody>
          <a:bodyPr wrap="square" lIns="0" tIns="0" rIns="0" bIns="0" rtlCol="0"/>
          <a:lstStyle/>
          <a:p>
            <a:endParaRPr/>
          </a:p>
        </p:txBody>
      </p:sp>
      <p:sp>
        <p:nvSpPr>
          <p:cNvPr id="163" name="object 163"/>
          <p:cNvSpPr/>
          <p:nvPr/>
        </p:nvSpPr>
        <p:spPr>
          <a:xfrm>
            <a:off x="6212897"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4" name="object 164"/>
          <p:cNvSpPr/>
          <p:nvPr/>
        </p:nvSpPr>
        <p:spPr>
          <a:xfrm>
            <a:off x="1446073" y="1524000"/>
            <a:ext cx="1732" cy="990600"/>
          </a:xfrm>
          <a:custGeom>
            <a:avLst/>
            <a:gdLst/>
            <a:ahLst/>
            <a:cxnLst/>
            <a:rect l="l" t="t" r="r" b="b"/>
            <a:pathLst>
              <a:path w="1905" h="1122680">
                <a:moveTo>
                  <a:pt x="0" y="1122360"/>
                </a:moveTo>
                <a:lnTo>
                  <a:pt x="1580" y="0"/>
                </a:lnTo>
              </a:path>
            </a:pathLst>
          </a:custGeom>
          <a:ln w="28575">
            <a:solidFill>
              <a:srgbClr val="000000"/>
            </a:solidFill>
          </a:ln>
        </p:spPr>
        <p:txBody>
          <a:bodyPr wrap="square" lIns="0" tIns="0" rIns="0" bIns="0" rtlCol="0"/>
          <a:lstStyle/>
          <a:p>
            <a:endParaRPr/>
          </a:p>
        </p:txBody>
      </p:sp>
      <p:sp>
        <p:nvSpPr>
          <p:cNvPr id="165" name="object 165"/>
          <p:cNvSpPr/>
          <p:nvPr/>
        </p:nvSpPr>
        <p:spPr>
          <a:xfrm>
            <a:off x="717262" y="2286001"/>
            <a:ext cx="152977" cy="0"/>
          </a:xfrm>
          <a:custGeom>
            <a:avLst/>
            <a:gdLst/>
            <a:ahLst/>
            <a:cxnLst/>
            <a:rect l="l" t="t" r="r" b="b"/>
            <a:pathLst>
              <a:path w="168275">
                <a:moveTo>
                  <a:pt x="0" y="0"/>
                </a:moveTo>
                <a:lnTo>
                  <a:pt x="168275" y="0"/>
                </a:lnTo>
              </a:path>
            </a:pathLst>
          </a:custGeom>
          <a:ln w="28575">
            <a:solidFill>
              <a:srgbClr val="000000"/>
            </a:solidFill>
          </a:ln>
        </p:spPr>
        <p:txBody>
          <a:bodyPr wrap="square" lIns="0" tIns="0" rIns="0" bIns="0" rtlCol="0"/>
          <a:lstStyle/>
          <a:p>
            <a:endParaRPr/>
          </a:p>
        </p:txBody>
      </p:sp>
      <p:sp>
        <p:nvSpPr>
          <p:cNvPr id="166" name="object 166"/>
          <p:cNvSpPr/>
          <p:nvPr/>
        </p:nvSpPr>
        <p:spPr>
          <a:xfrm>
            <a:off x="835602" y="2248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7" name="object 167"/>
          <p:cNvSpPr/>
          <p:nvPr/>
        </p:nvSpPr>
        <p:spPr>
          <a:xfrm>
            <a:off x="457489" y="1371318"/>
            <a:ext cx="532823" cy="0"/>
          </a:xfrm>
          <a:custGeom>
            <a:avLst/>
            <a:gdLst/>
            <a:ahLst/>
            <a:cxnLst/>
            <a:rect l="l" t="t" r="r" b="b"/>
            <a:pathLst>
              <a:path w="586105">
                <a:moveTo>
                  <a:pt x="0" y="0"/>
                </a:moveTo>
                <a:lnTo>
                  <a:pt x="585792" y="0"/>
                </a:lnTo>
              </a:path>
            </a:pathLst>
          </a:custGeom>
          <a:ln w="28575">
            <a:solidFill>
              <a:srgbClr val="000000"/>
            </a:solidFill>
          </a:ln>
        </p:spPr>
        <p:txBody>
          <a:bodyPr wrap="square" lIns="0" tIns="0" rIns="0" bIns="0" rtlCol="0"/>
          <a:lstStyle/>
          <a:p>
            <a:endParaRPr/>
          </a:p>
        </p:txBody>
      </p:sp>
      <p:sp>
        <p:nvSpPr>
          <p:cNvPr id="168" name="object 168"/>
          <p:cNvSpPr/>
          <p:nvPr/>
        </p:nvSpPr>
        <p:spPr>
          <a:xfrm>
            <a:off x="425739" y="3242702"/>
            <a:ext cx="76777" cy="77321"/>
          </a:xfrm>
          <a:custGeom>
            <a:avLst/>
            <a:gdLst/>
            <a:ahLst/>
            <a:cxnLst/>
            <a:rect l="l" t="t" r="r" b="b"/>
            <a:pathLst>
              <a:path w="84454" h="87629">
                <a:moveTo>
                  <a:pt x="59496" y="0"/>
                </a:moveTo>
                <a:lnTo>
                  <a:pt x="24641" y="0"/>
                </a:lnTo>
                <a:lnTo>
                  <a:pt x="0" y="24637"/>
                </a:lnTo>
                <a:lnTo>
                  <a:pt x="0" y="62674"/>
                </a:lnTo>
                <a:lnTo>
                  <a:pt x="24641" y="87312"/>
                </a:lnTo>
                <a:lnTo>
                  <a:pt x="59496" y="87312"/>
                </a:lnTo>
                <a:lnTo>
                  <a:pt x="84138" y="62674"/>
                </a:lnTo>
                <a:lnTo>
                  <a:pt x="84138" y="24637"/>
                </a:lnTo>
                <a:lnTo>
                  <a:pt x="59496" y="0"/>
                </a:lnTo>
                <a:close/>
              </a:path>
            </a:pathLst>
          </a:custGeom>
          <a:solidFill>
            <a:srgbClr val="000000"/>
          </a:solidFill>
        </p:spPr>
        <p:txBody>
          <a:bodyPr wrap="square" lIns="0" tIns="0" rIns="0" bIns="0" rtlCol="0"/>
          <a:lstStyle/>
          <a:p>
            <a:endParaRPr/>
          </a:p>
        </p:txBody>
      </p:sp>
      <p:sp>
        <p:nvSpPr>
          <p:cNvPr id="169" name="object 169"/>
          <p:cNvSpPr/>
          <p:nvPr/>
        </p:nvSpPr>
        <p:spPr>
          <a:xfrm>
            <a:off x="425740" y="3242702"/>
            <a:ext cx="76777" cy="77321"/>
          </a:xfrm>
          <a:custGeom>
            <a:avLst/>
            <a:gdLst/>
            <a:ahLst/>
            <a:cxnLst/>
            <a:rect l="l" t="t" r="r" b="b"/>
            <a:pathLst>
              <a:path w="84454" h="87629">
                <a:moveTo>
                  <a:pt x="0" y="24640"/>
                </a:moveTo>
                <a:lnTo>
                  <a:pt x="24641" y="0"/>
                </a:lnTo>
                <a:lnTo>
                  <a:pt x="59497" y="0"/>
                </a:lnTo>
                <a:lnTo>
                  <a:pt x="84138" y="24640"/>
                </a:lnTo>
                <a:lnTo>
                  <a:pt x="84138" y="62670"/>
                </a:lnTo>
                <a:lnTo>
                  <a:pt x="59497" y="87320"/>
                </a:lnTo>
                <a:lnTo>
                  <a:pt x="24641" y="87320"/>
                </a:lnTo>
                <a:lnTo>
                  <a:pt x="0" y="62670"/>
                </a:lnTo>
                <a:lnTo>
                  <a:pt x="0" y="24640"/>
                </a:lnTo>
                <a:close/>
              </a:path>
            </a:pathLst>
          </a:custGeom>
          <a:ln w="12700">
            <a:solidFill>
              <a:srgbClr val="000000"/>
            </a:solidFill>
          </a:ln>
        </p:spPr>
        <p:txBody>
          <a:bodyPr wrap="square" lIns="0" tIns="0" rIns="0" bIns="0" rtlCol="0"/>
          <a:lstStyle/>
          <a:p>
            <a:endParaRPr/>
          </a:p>
        </p:txBody>
      </p:sp>
      <p:sp>
        <p:nvSpPr>
          <p:cNvPr id="170" name="object 170"/>
          <p:cNvSpPr/>
          <p:nvPr/>
        </p:nvSpPr>
        <p:spPr>
          <a:xfrm>
            <a:off x="1479264" y="3810002"/>
            <a:ext cx="196273" cy="0"/>
          </a:xfrm>
          <a:custGeom>
            <a:avLst/>
            <a:gdLst/>
            <a:ahLst/>
            <a:cxnLst/>
            <a:rect l="l" t="t" r="r" b="b"/>
            <a:pathLst>
              <a:path w="215900">
                <a:moveTo>
                  <a:pt x="0" y="0"/>
                </a:moveTo>
                <a:lnTo>
                  <a:pt x="215900" y="0"/>
                </a:lnTo>
              </a:path>
            </a:pathLst>
          </a:custGeom>
          <a:ln w="28575">
            <a:solidFill>
              <a:srgbClr val="000000"/>
            </a:solidFill>
          </a:ln>
        </p:spPr>
        <p:txBody>
          <a:bodyPr wrap="square" lIns="0" tIns="0" rIns="0" bIns="0" rtlCol="0"/>
          <a:lstStyle/>
          <a:p>
            <a:endParaRPr/>
          </a:p>
        </p:txBody>
      </p:sp>
      <p:sp>
        <p:nvSpPr>
          <p:cNvPr id="171" name="object 171"/>
          <p:cNvSpPr/>
          <p:nvPr/>
        </p:nvSpPr>
        <p:spPr>
          <a:xfrm>
            <a:off x="1640897" y="3772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2" name="object 172"/>
          <p:cNvSpPr/>
          <p:nvPr/>
        </p:nvSpPr>
        <p:spPr>
          <a:xfrm>
            <a:off x="6703586" y="1295683"/>
            <a:ext cx="1732" cy="1447240"/>
          </a:xfrm>
          <a:custGeom>
            <a:avLst/>
            <a:gdLst/>
            <a:ahLst/>
            <a:cxnLst/>
            <a:rect l="l" t="t" r="r" b="b"/>
            <a:pathLst>
              <a:path w="1904" h="1640205">
                <a:moveTo>
                  <a:pt x="0" y="1639890"/>
                </a:moveTo>
                <a:lnTo>
                  <a:pt x="1590" y="0"/>
                </a:lnTo>
              </a:path>
            </a:pathLst>
          </a:custGeom>
          <a:ln w="28575">
            <a:solidFill>
              <a:srgbClr val="000000"/>
            </a:solidFill>
          </a:ln>
        </p:spPr>
        <p:txBody>
          <a:bodyPr wrap="square" lIns="0" tIns="0" rIns="0" bIns="0" rtlCol="0"/>
          <a:lstStyle/>
          <a:p>
            <a:endParaRPr/>
          </a:p>
        </p:txBody>
      </p:sp>
      <p:sp>
        <p:nvSpPr>
          <p:cNvPr id="173" name="object 173"/>
          <p:cNvSpPr/>
          <p:nvPr/>
        </p:nvSpPr>
        <p:spPr>
          <a:xfrm>
            <a:off x="6399076" y="2742636"/>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74" name="object 174"/>
          <p:cNvSpPr txBox="1"/>
          <p:nvPr/>
        </p:nvSpPr>
        <p:spPr>
          <a:xfrm>
            <a:off x="5185606" y="5465702"/>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5" name="object 175"/>
          <p:cNvSpPr txBox="1"/>
          <p:nvPr/>
        </p:nvSpPr>
        <p:spPr>
          <a:xfrm>
            <a:off x="5185606" y="572971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6" name="object 176"/>
          <p:cNvSpPr/>
          <p:nvPr/>
        </p:nvSpPr>
        <p:spPr>
          <a:xfrm>
            <a:off x="4260275" y="5404044"/>
            <a:ext cx="2010349" cy="544879"/>
          </a:xfrm>
          <a:prstGeom prst="rect">
            <a:avLst/>
          </a:prstGeom>
          <a:blipFill>
            <a:blip r:embed="rId3" cstate="print"/>
            <a:stretch>
              <a:fillRect/>
            </a:stretch>
          </a:blipFill>
        </p:spPr>
        <p:txBody>
          <a:bodyPr wrap="square" lIns="0" tIns="0" rIns="0" bIns="0" rtlCol="0"/>
          <a:lstStyle/>
          <a:p>
            <a:endParaRPr/>
          </a:p>
        </p:txBody>
      </p:sp>
      <p:sp>
        <p:nvSpPr>
          <p:cNvPr id="177" name="object 177"/>
          <p:cNvSpPr txBox="1"/>
          <p:nvPr/>
        </p:nvSpPr>
        <p:spPr>
          <a:xfrm>
            <a:off x="4875219" y="3779306"/>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8" name="object 178"/>
          <p:cNvSpPr txBox="1"/>
          <p:nvPr/>
        </p:nvSpPr>
        <p:spPr>
          <a:xfrm>
            <a:off x="4875219" y="4191235"/>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9" name="object 179"/>
          <p:cNvSpPr/>
          <p:nvPr/>
        </p:nvSpPr>
        <p:spPr>
          <a:xfrm>
            <a:off x="4792811" y="3728755"/>
            <a:ext cx="229464" cy="696168"/>
          </a:xfrm>
          <a:prstGeom prst="rect">
            <a:avLst/>
          </a:prstGeom>
          <a:blipFill>
            <a:blip r:embed="rId4" cstate="print"/>
            <a:stretch>
              <a:fillRect/>
            </a:stretch>
          </a:blipFill>
        </p:spPr>
        <p:txBody>
          <a:bodyPr wrap="square" lIns="0" tIns="0" rIns="0" bIns="0" rtlCol="0"/>
          <a:lstStyle/>
          <a:p>
            <a:endParaRPr/>
          </a:p>
        </p:txBody>
      </p:sp>
      <p:sp>
        <p:nvSpPr>
          <p:cNvPr id="180" name="object 180"/>
          <p:cNvSpPr/>
          <p:nvPr/>
        </p:nvSpPr>
        <p:spPr>
          <a:xfrm>
            <a:off x="6247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1" name="object 181"/>
          <p:cNvSpPr/>
          <p:nvPr/>
        </p:nvSpPr>
        <p:spPr>
          <a:xfrm>
            <a:off x="6247539"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2" name="object 182"/>
          <p:cNvSpPr/>
          <p:nvPr/>
        </p:nvSpPr>
        <p:spPr>
          <a:xfrm>
            <a:off x="6399076" y="4800320"/>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183" name="object 183"/>
          <p:cNvSpPr/>
          <p:nvPr/>
        </p:nvSpPr>
        <p:spPr>
          <a:xfrm>
            <a:off x="6745432"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84" name="object 184"/>
          <p:cNvSpPr/>
          <p:nvPr/>
        </p:nvSpPr>
        <p:spPr>
          <a:xfrm>
            <a:off x="8152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5" name="object 185"/>
          <p:cNvSpPr/>
          <p:nvPr/>
        </p:nvSpPr>
        <p:spPr>
          <a:xfrm>
            <a:off x="8152541"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6" name="object 186"/>
          <p:cNvSpPr/>
          <p:nvPr/>
        </p:nvSpPr>
        <p:spPr>
          <a:xfrm>
            <a:off x="6399076" y="5639367"/>
            <a:ext cx="1753755" cy="0"/>
          </a:xfrm>
          <a:custGeom>
            <a:avLst/>
            <a:gdLst/>
            <a:ahLst/>
            <a:cxnLst/>
            <a:rect l="l" t="t" r="r" b="b"/>
            <a:pathLst>
              <a:path w="1929129">
                <a:moveTo>
                  <a:pt x="0" y="0"/>
                </a:moveTo>
                <a:lnTo>
                  <a:pt x="1928811" y="0"/>
                </a:lnTo>
              </a:path>
            </a:pathLst>
          </a:custGeom>
          <a:ln w="12700">
            <a:solidFill>
              <a:srgbClr val="000000"/>
            </a:solidFill>
          </a:ln>
        </p:spPr>
        <p:txBody>
          <a:bodyPr wrap="square" lIns="0" tIns="0" rIns="0" bIns="0" rtlCol="0"/>
          <a:lstStyle/>
          <a:p>
            <a:endParaRPr/>
          </a:p>
        </p:txBody>
      </p:sp>
      <p:sp>
        <p:nvSpPr>
          <p:cNvPr id="187" name="object 187"/>
          <p:cNvSpPr/>
          <p:nvPr/>
        </p:nvSpPr>
        <p:spPr>
          <a:xfrm>
            <a:off x="8106352" y="5605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8" name="object 188"/>
          <p:cNvSpPr/>
          <p:nvPr/>
        </p:nvSpPr>
        <p:spPr>
          <a:xfrm>
            <a:off x="8304078" y="5639367"/>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89" name="object 189"/>
          <p:cNvSpPr/>
          <p:nvPr/>
        </p:nvSpPr>
        <p:spPr>
          <a:xfrm>
            <a:off x="8533541" y="5639368"/>
            <a:ext cx="0" cy="456640"/>
          </a:xfrm>
          <a:custGeom>
            <a:avLst/>
            <a:gdLst/>
            <a:ahLst/>
            <a:cxnLst/>
            <a:rect l="l" t="t" r="r" b="b"/>
            <a:pathLst>
              <a:path h="517525">
                <a:moveTo>
                  <a:pt x="0" y="517520"/>
                </a:moveTo>
                <a:lnTo>
                  <a:pt x="0" y="0"/>
                </a:lnTo>
              </a:path>
            </a:pathLst>
          </a:custGeom>
          <a:ln w="12700">
            <a:solidFill>
              <a:srgbClr val="000000"/>
            </a:solidFill>
          </a:ln>
        </p:spPr>
        <p:txBody>
          <a:bodyPr wrap="square" lIns="0" tIns="0" rIns="0" bIns="0" rtlCol="0"/>
          <a:lstStyle/>
          <a:p>
            <a:endParaRPr/>
          </a:p>
        </p:txBody>
      </p:sp>
      <p:sp>
        <p:nvSpPr>
          <p:cNvPr id="190" name="object 190"/>
          <p:cNvSpPr/>
          <p:nvPr/>
        </p:nvSpPr>
        <p:spPr>
          <a:xfrm>
            <a:off x="2131583" y="6096003"/>
            <a:ext cx="6401955" cy="0"/>
          </a:xfrm>
          <a:custGeom>
            <a:avLst/>
            <a:gdLst/>
            <a:ahLst/>
            <a:cxnLst/>
            <a:rect l="l" t="t" r="r" b="b"/>
            <a:pathLst>
              <a:path w="7042150">
                <a:moveTo>
                  <a:pt x="0" y="0"/>
                </a:moveTo>
                <a:lnTo>
                  <a:pt x="7042154" y="0"/>
                </a:lnTo>
              </a:path>
            </a:pathLst>
          </a:custGeom>
          <a:ln w="12700">
            <a:solidFill>
              <a:srgbClr val="000000"/>
            </a:solidFill>
          </a:ln>
        </p:spPr>
        <p:txBody>
          <a:bodyPr wrap="square" lIns="0" tIns="0" rIns="0" bIns="0" rtlCol="0"/>
          <a:lstStyle/>
          <a:p>
            <a:endParaRPr/>
          </a:p>
        </p:txBody>
      </p:sp>
      <p:sp>
        <p:nvSpPr>
          <p:cNvPr id="191" name="object 191"/>
          <p:cNvSpPr/>
          <p:nvPr/>
        </p:nvSpPr>
        <p:spPr>
          <a:xfrm>
            <a:off x="1675534" y="2286001"/>
            <a:ext cx="151823" cy="3657599"/>
          </a:xfrm>
          <a:custGeom>
            <a:avLst/>
            <a:gdLst/>
            <a:ahLst/>
            <a:cxnLst/>
            <a:rect l="l" t="t" r="r" b="b"/>
            <a:pathLst>
              <a:path w="167005"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92" name="object 192"/>
          <p:cNvSpPr/>
          <p:nvPr/>
        </p:nvSpPr>
        <p:spPr>
          <a:xfrm>
            <a:off x="1675537" y="2286001"/>
            <a:ext cx="151823" cy="3657599"/>
          </a:xfrm>
          <a:custGeom>
            <a:avLst/>
            <a:gdLst/>
            <a:ahLst/>
            <a:cxnLst/>
            <a:rect l="l" t="t" r="r" b="b"/>
            <a:pathLst>
              <a:path w="167005"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93" name="object 193"/>
          <p:cNvSpPr txBox="1"/>
          <p:nvPr/>
        </p:nvSpPr>
        <p:spPr>
          <a:xfrm>
            <a:off x="1603629" y="2102627"/>
            <a:ext cx="298450" cy="158003"/>
          </a:xfrm>
          <a:prstGeom prst="rect">
            <a:avLst/>
          </a:prstGeom>
        </p:spPr>
        <p:txBody>
          <a:bodyPr vert="horz" wrap="square" lIns="0" tIns="0" rIns="0" bIns="0" rtlCol="0">
            <a:spAutoFit/>
          </a:bodyPr>
          <a:lstStyle/>
          <a:p>
            <a:pPr marL="11397"/>
            <a:r>
              <a:rPr sz="1000" dirty="0">
                <a:latin typeface="Arial"/>
                <a:cs typeface="Arial"/>
              </a:rPr>
              <a:t>IF/ID</a:t>
            </a:r>
            <a:endParaRPr sz="1000">
              <a:latin typeface="Arial"/>
              <a:cs typeface="Arial"/>
            </a:endParaRPr>
          </a:p>
        </p:txBody>
      </p:sp>
      <p:sp>
        <p:nvSpPr>
          <p:cNvPr id="194" name="object 194"/>
          <p:cNvSpPr txBox="1"/>
          <p:nvPr/>
        </p:nvSpPr>
        <p:spPr>
          <a:xfrm>
            <a:off x="4042606" y="1416266"/>
            <a:ext cx="355023" cy="158003"/>
          </a:xfrm>
          <a:prstGeom prst="rect">
            <a:avLst/>
          </a:prstGeom>
        </p:spPr>
        <p:txBody>
          <a:bodyPr vert="horz" wrap="square" lIns="0" tIns="0" rIns="0" bIns="0" rtlCol="0">
            <a:spAutoFit/>
          </a:bodyPr>
          <a:lstStyle/>
          <a:p>
            <a:pPr marL="11397"/>
            <a:r>
              <a:rPr sz="1000" dirty="0">
                <a:latin typeface="Arial"/>
                <a:cs typeface="Arial"/>
              </a:rPr>
              <a:t>ID/EX</a:t>
            </a:r>
            <a:endParaRPr sz="1000">
              <a:latin typeface="Arial"/>
              <a:cs typeface="Arial"/>
            </a:endParaRPr>
          </a:p>
        </p:txBody>
      </p:sp>
      <p:sp>
        <p:nvSpPr>
          <p:cNvPr id="196" name="object 196"/>
          <p:cNvSpPr/>
          <p:nvPr/>
        </p:nvSpPr>
        <p:spPr>
          <a:xfrm>
            <a:off x="1941083" y="1597396"/>
            <a:ext cx="6368765" cy="4008347"/>
          </a:xfrm>
          <a:prstGeom prst="rect">
            <a:avLst/>
          </a:prstGeom>
          <a:blipFill>
            <a:blip r:embed="rId5" cstate="print"/>
            <a:stretch>
              <a:fillRect/>
            </a:stretch>
          </a:blipFill>
        </p:spPr>
        <p:txBody>
          <a:bodyPr wrap="square" lIns="0" tIns="0" rIns="0" bIns="0" rtlCol="0"/>
          <a:lstStyle/>
          <a:p>
            <a:endParaRPr/>
          </a:p>
        </p:txBody>
      </p:sp>
      <p:sp>
        <p:nvSpPr>
          <p:cNvPr id="195" name="object 195"/>
          <p:cNvSpPr txBox="1"/>
          <p:nvPr/>
        </p:nvSpPr>
        <p:spPr>
          <a:xfrm>
            <a:off x="2858402" y="1874306"/>
            <a:ext cx="474518" cy="158003"/>
          </a:xfrm>
          <a:prstGeom prst="rect">
            <a:avLst/>
          </a:prstGeom>
        </p:spPr>
        <p:txBody>
          <a:bodyPr vert="horz" wrap="square" lIns="0" tIns="0" rIns="0" bIns="0" rtlCol="0">
            <a:spAutoFit/>
          </a:bodyPr>
          <a:lstStyle/>
          <a:p>
            <a:pPr marL="11397"/>
            <a:r>
              <a:rPr sz="1000" b="1" spc="-4" dirty="0">
                <a:solidFill>
                  <a:srgbClr val="FF2800"/>
                </a:solidFill>
                <a:latin typeface="Arial"/>
                <a:cs typeface="Arial"/>
              </a:rPr>
              <a:t>Control</a:t>
            </a:r>
            <a:endParaRPr sz="1000">
              <a:latin typeface="Arial"/>
              <a:cs typeface="Arial"/>
            </a:endParaRPr>
          </a:p>
        </p:txBody>
      </p:sp>
      <p:sp>
        <p:nvSpPr>
          <p:cNvPr id="197" name="object 197"/>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dirty="0">
              <a:latin typeface="Times New Roman"/>
              <a:cs typeface="Times New Roman"/>
            </a:endParaRPr>
          </a:p>
        </p:txBody>
      </p:sp>
      <p:sp>
        <p:nvSpPr>
          <p:cNvPr id="198" name="object 198"/>
          <p:cNvSpPr txBox="1"/>
          <p:nvPr/>
        </p:nvSpPr>
        <p:spPr>
          <a:xfrm>
            <a:off x="6099140" y="1644586"/>
            <a:ext cx="524164" cy="362510"/>
          </a:xfrm>
          <a:prstGeom prst="rect">
            <a:avLst/>
          </a:prstGeom>
        </p:spPr>
        <p:txBody>
          <a:bodyPr vert="horz" wrap="square" lIns="0" tIns="0" rIns="0" bIns="0" rtlCol="0">
            <a:spAutoFit/>
          </a:bodyPr>
          <a:lstStyle/>
          <a:p>
            <a:pPr algn="ctr">
              <a:lnSpc>
                <a:spcPct val="100000"/>
              </a:lnSpc>
            </a:pPr>
            <a:r>
              <a:rPr sz="1000" dirty="0">
                <a:latin typeface="Arial"/>
                <a:cs typeface="Arial"/>
              </a:rPr>
              <a:t>EX/MEM</a:t>
            </a:r>
            <a:endParaRPr sz="1000">
              <a:latin typeface="Arial"/>
              <a:cs typeface="Arial"/>
            </a:endParaRPr>
          </a:p>
          <a:p>
            <a:pPr marR="51286" algn="ctr">
              <a:spcBef>
                <a:spcPts val="660"/>
              </a:spcBef>
            </a:pPr>
            <a:r>
              <a:rPr sz="800" dirty="0">
                <a:solidFill>
                  <a:srgbClr val="3CA642"/>
                </a:solidFill>
                <a:latin typeface="Times New Roman"/>
                <a:cs typeface="Times New Roman"/>
              </a:rPr>
              <a:t>WB</a:t>
            </a:r>
            <a:endParaRPr sz="800">
              <a:latin typeface="Times New Roman"/>
              <a:cs typeface="Times New Roman"/>
            </a:endParaRPr>
          </a:p>
        </p:txBody>
      </p:sp>
      <p:sp>
        <p:nvSpPr>
          <p:cNvPr id="199" name="object 199"/>
          <p:cNvSpPr txBox="1"/>
          <p:nvPr/>
        </p:nvSpPr>
        <p:spPr>
          <a:xfrm>
            <a:off x="7927652" y="1874307"/>
            <a:ext cx="559377" cy="361390"/>
          </a:xfrm>
          <a:prstGeom prst="rect">
            <a:avLst/>
          </a:prstGeom>
        </p:spPr>
        <p:txBody>
          <a:bodyPr vert="horz" wrap="square" lIns="0" tIns="0" rIns="0" bIns="0" rtlCol="0">
            <a:spAutoFit/>
          </a:bodyPr>
          <a:lstStyle/>
          <a:p>
            <a:pPr algn="ctr">
              <a:lnSpc>
                <a:spcPct val="100000"/>
              </a:lnSpc>
            </a:pPr>
            <a:r>
              <a:rPr sz="1000" dirty="0">
                <a:latin typeface="Arial"/>
                <a:cs typeface="Arial"/>
              </a:rPr>
              <a:t>MEM/WB</a:t>
            </a:r>
            <a:endParaRPr sz="1000">
              <a:latin typeface="Arial"/>
              <a:cs typeface="Arial"/>
            </a:endParaRPr>
          </a:p>
          <a:p>
            <a:pPr marL="54706" algn="ctr">
              <a:spcBef>
                <a:spcPts val="651"/>
              </a:spcBef>
            </a:pPr>
            <a:r>
              <a:rPr sz="800" dirty="0">
                <a:solidFill>
                  <a:srgbClr val="3CA642"/>
                </a:solidFill>
                <a:latin typeface="Times New Roman"/>
                <a:cs typeface="Times New Roman"/>
              </a:rPr>
              <a:t>WB</a:t>
            </a:r>
            <a:endParaRPr sz="800">
              <a:latin typeface="Times New Roman"/>
              <a:cs typeface="Times New Roman"/>
            </a:endParaRPr>
          </a:p>
        </p:txBody>
      </p:sp>
      <p:sp>
        <p:nvSpPr>
          <p:cNvPr id="200" name="object 200"/>
          <p:cNvSpPr txBox="1"/>
          <p:nvPr/>
        </p:nvSpPr>
        <p:spPr>
          <a:xfrm>
            <a:off x="518358" y="3345236"/>
            <a:ext cx="401205" cy="153888"/>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0C</a:t>
            </a:r>
            <a:endParaRPr sz="1000" dirty="0">
              <a:latin typeface="Arial"/>
              <a:cs typeface="Arial"/>
            </a:endParaRPr>
          </a:p>
        </p:txBody>
      </p:sp>
      <p:sp>
        <p:nvSpPr>
          <p:cNvPr id="201" name="object 201"/>
          <p:cNvSpPr txBox="1"/>
          <p:nvPr/>
        </p:nvSpPr>
        <p:spPr>
          <a:xfrm>
            <a:off x="2045242" y="3248584"/>
            <a:ext cx="164523" cy="158003"/>
          </a:xfrm>
          <a:prstGeom prst="rect">
            <a:avLst/>
          </a:prstGeom>
        </p:spPr>
        <p:txBody>
          <a:bodyPr vert="horz" wrap="square" lIns="0" tIns="0" rIns="0" bIns="0" rtlCol="0">
            <a:spAutoFit/>
          </a:bodyPr>
          <a:lstStyle/>
          <a:p>
            <a:pPr marL="11397"/>
            <a:r>
              <a:rPr sz="1000" spc="-4" dirty="0">
                <a:latin typeface="Arial"/>
                <a:cs typeface="Arial"/>
              </a:rPr>
              <a:t>10</a:t>
            </a:r>
            <a:endParaRPr sz="1000">
              <a:latin typeface="Arial"/>
              <a:cs typeface="Arial"/>
            </a:endParaRPr>
          </a:p>
        </p:txBody>
      </p:sp>
      <p:sp>
        <p:nvSpPr>
          <p:cNvPr id="202" name="object 202"/>
          <p:cNvSpPr txBox="1"/>
          <p:nvPr/>
        </p:nvSpPr>
        <p:spPr>
          <a:xfrm>
            <a:off x="2045242" y="3629584"/>
            <a:ext cx="155286" cy="158003"/>
          </a:xfrm>
          <a:prstGeom prst="rect">
            <a:avLst/>
          </a:prstGeom>
        </p:spPr>
        <p:txBody>
          <a:bodyPr vert="horz" wrap="square" lIns="0" tIns="0" rIns="0" bIns="0" rtlCol="0">
            <a:spAutoFit/>
          </a:bodyPr>
          <a:lstStyle/>
          <a:p>
            <a:pPr marL="11397"/>
            <a:r>
              <a:rPr sz="1000" spc="-76" dirty="0">
                <a:latin typeface="Arial"/>
                <a:cs typeface="Arial"/>
              </a:rPr>
              <a:t>1</a:t>
            </a:r>
            <a:r>
              <a:rPr sz="1000" dirty="0">
                <a:latin typeface="Arial"/>
                <a:cs typeface="Arial"/>
              </a:rPr>
              <a:t>1</a:t>
            </a:r>
            <a:endParaRPr sz="1000">
              <a:latin typeface="Arial"/>
              <a:cs typeface="Arial"/>
            </a:endParaRPr>
          </a:p>
        </p:txBody>
      </p:sp>
      <p:sp>
        <p:nvSpPr>
          <p:cNvPr id="203" name="object 203"/>
          <p:cNvSpPr txBox="1"/>
          <p:nvPr/>
        </p:nvSpPr>
        <p:spPr>
          <a:xfrm>
            <a:off x="1346742" y="2586037"/>
            <a:ext cx="305955" cy="158003"/>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a:latin typeface="Arial"/>
                <a:cs typeface="Arial"/>
              </a:rPr>
              <a:t>0</a:t>
            </a:r>
            <a:r>
              <a:rPr lang="en-US" sz="1000" spc="-4" dirty="0" smtClean="0">
                <a:latin typeface="Arial"/>
                <a:cs typeface="Arial"/>
              </a:rPr>
              <a:t>F</a:t>
            </a:r>
            <a:endParaRPr sz="1000" dirty="0">
              <a:latin typeface="Arial"/>
              <a:cs typeface="Arial"/>
            </a:endParaRPr>
          </a:p>
        </p:txBody>
      </p:sp>
      <p:sp>
        <p:nvSpPr>
          <p:cNvPr id="204" name="object 204"/>
          <p:cNvSpPr txBox="1"/>
          <p:nvPr/>
        </p:nvSpPr>
        <p:spPr>
          <a:xfrm>
            <a:off x="3886535" y="3227574"/>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10</a:t>
            </a:r>
            <a:endParaRPr sz="1000">
              <a:latin typeface="Arial"/>
              <a:cs typeface="Arial"/>
            </a:endParaRPr>
          </a:p>
        </p:txBody>
      </p:sp>
      <p:sp>
        <p:nvSpPr>
          <p:cNvPr id="205" name="object 205"/>
          <p:cNvSpPr txBox="1"/>
          <p:nvPr/>
        </p:nvSpPr>
        <p:spPr>
          <a:xfrm>
            <a:off x="3885196" y="3685614"/>
            <a:ext cx="216477" cy="158003"/>
          </a:xfrm>
          <a:prstGeom prst="rect">
            <a:avLst/>
          </a:prstGeom>
        </p:spPr>
        <p:txBody>
          <a:bodyPr vert="horz" wrap="square" lIns="0" tIns="0" rIns="0" bIns="0" rtlCol="0">
            <a:spAutoFit/>
          </a:bodyPr>
          <a:lstStyle/>
          <a:p>
            <a:pPr marL="11397"/>
            <a:r>
              <a:rPr sz="1000" spc="-76" dirty="0">
                <a:latin typeface="Arial"/>
                <a:cs typeface="Arial"/>
              </a:rPr>
              <a:t>11</a:t>
            </a:r>
            <a:r>
              <a:rPr sz="1000" dirty="0">
                <a:latin typeface="Arial"/>
                <a:cs typeface="Arial"/>
              </a:rPr>
              <a:t>1</a:t>
            </a:r>
            <a:endParaRPr sz="1000">
              <a:latin typeface="Arial"/>
              <a:cs typeface="Arial"/>
            </a:endParaRPr>
          </a:p>
        </p:txBody>
      </p:sp>
      <p:sp>
        <p:nvSpPr>
          <p:cNvPr id="206" name="object 206"/>
          <p:cNvSpPr txBox="1"/>
          <p:nvPr/>
        </p:nvSpPr>
        <p:spPr>
          <a:xfrm>
            <a:off x="4806050" y="3248584"/>
            <a:ext cx="234950" cy="158003"/>
          </a:xfrm>
          <a:prstGeom prst="rect">
            <a:avLst/>
          </a:prstGeom>
        </p:spPr>
        <p:txBody>
          <a:bodyPr vert="horz" wrap="square" lIns="0" tIns="0" rIns="0" bIns="0" rtlCol="0">
            <a:spAutoFit/>
          </a:bodyPr>
          <a:lstStyle/>
          <a:p>
            <a:pPr marL="11397"/>
            <a:r>
              <a:rPr sz="1000" spc="-4" dirty="0">
                <a:latin typeface="Arial"/>
                <a:cs typeface="Arial"/>
              </a:rPr>
              <a:t>104</a:t>
            </a:r>
            <a:endParaRPr sz="1000">
              <a:latin typeface="Arial"/>
              <a:cs typeface="Arial"/>
            </a:endParaRPr>
          </a:p>
        </p:txBody>
      </p:sp>
      <p:sp>
        <p:nvSpPr>
          <p:cNvPr id="207" name="object 207"/>
          <p:cNvSpPr txBox="1"/>
          <p:nvPr/>
        </p:nvSpPr>
        <p:spPr>
          <a:xfrm>
            <a:off x="4348560" y="4997946"/>
            <a:ext cx="107950" cy="158003"/>
          </a:xfrm>
          <a:prstGeom prst="rect">
            <a:avLst/>
          </a:prstGeom>
        </p:spPr>
        <p:txBody>
          <a:bodyPr vert="horz" wrap="square" lIns="0" tIns="0" rIns="0" bIns="0" rtlCol="0">
            <a:spAutoFit/>
          </a:bodyPr>
          <a:lstStyle/>
          <a:p>
            <a:pPr marL="11397"/>
            <a:r>
              <a:rPr sz="1000" dirty="0">
                <a:latin typeface="Arial"/>
                <a:cs typeface="Arial"/>
              </a:rPr>
              <a:t>X</a:t>
            </a:r>
          </a:p>
        </p:txBody>
      </p:sp>
      <p:sp>
        <p:nvSpPr>
          <p:cNvPr id="208" name="object 208"/>
          <p:cNvSpPr txBox="1"/>
          <p:nvPr/>
        </p:nvSpPr>
        <p:spPr>
          <a:xfrm>
            <a:off x="4307378" y="3666004"/>
            <a:ext cx="234950" cy="158003"/>
          </a:xfrm>
          <a:prstGeom prst="rect">
            <a:avLst/>
          </a:prstGeom>
        </p:spPr>
        <p:txBody>
          <a:bodyPr vert="horz" wrap="square" lIns="0" tIns="0" rIns="0" bIns="0" rtlCol="0">
            <a:spAutoFit/>
          </a:bodyPr>
          <a:lstStyle/>
          <a:p>
            <a:pPr marL="11397"/>
            <a:r>
              <a:rPr sz="1000" spc="-4" dirty="0">
                <a:latin typeface="Arial"/>
                <a:cs typeface="Arial"/>
              </a:rPr>
              <a:t>105</a:t>
            </a:r>
            <a:endParaRPr sz="1000" dirty="0">
              <a:latin typeface="Arial"/>
              <a:cs typeface="Arial"/>
            </a:endParaRPr>
          </a:p>
        </p:txBody>
      </p:sp>
      <p:sp>
        <p:nvSpPr>
          <p:cNvPr id="209" name="object 209"/>
          <p:cNvSpPr txBox="1"/>
          <p:nvPr/>
        </p:nvSpPr>
        <p:spPr>
          <a:xfrm>
            <a:off x="4348560" y="5298480"/>
            <a:ext cx="107950" cy="466725"/>
          </a:xfrm>
          <a:prstGeom prst="rect">
            <a:avLst/>
          </a:prstGeom>
        </p:spPr>
        <p:txBody>
          <a:bodyPr vert="horz" wrap="square" lIns="0" tIns="0" rIns="0" bIns="0" rtlCol="0">
            <a:spAutoFit/>
          </a:bodyPr>
          <a:lstStyle/>
          <a:p>
            <a:pPr marL="11397" marR="4559">
              <a:lnSpc>
                <a:spcPct val="154400"/>
              </a:lnSpc>
            </a:pPr>
            <a:r>
              <a:rPr lang="en-US" sz="1000" dirty="0">
                <a:latin typeface="Arial"/>
                <a:cs typeface="Arial"/>
              </a:rPr>
              <a:t>5</a:t>
            </a:r>
            <a:r>
              <a:rPr sz="1000" dirty="0" smtClean="0">
                <a:latin typeface="Arial"/>
                <a:cs typeface="Arial"/>
              </a:rPr>
              <a:t>  </a:t>
            </a:r>
            <a:r>
              <a:rPr sz="1000" dirty="0">
                <a:latin typeface="Arial"/>
                <a:cs typeface="Arial"/>
              </a:rPr>
              <a:t>2</a:t>
            </a:r>
          </a:p>
        </p:txBody>
      </p:sp>
      <p:sp>
        <p:nvSpPr>
          <p:cNvPr id="210" name="object 210"/>
          <p:cNvSpPr txBox="1"/>
          <p:nvPr/>
        </p:nvSpPr>
        <p:spPr>
          <a:xfrm>
            <a:off x="5415072" y="5454586"/>
            <a:ext cx="94095" cy="158003"/>
          </a:xfrm>
          <a:prstGeom prst="rect">
            <a:avLst/>
          </a:prstGeom>
        </p:spPr>
        <p:txBody>
          <a:bodyPr vert="horz" wrap="square" lIns="0" tIns="0" rIns="0" bIns="0" rtlCol="0">
            <a:spAutoFit/>
          </a:bodyPr>
          <a:lstStyle/>
          <a:p>
            <a:pPr marL="11397"/>
            <a:r>
              <a:rPr sz="1000" dirty="0">
                <a:latin typeface="Arial"/>
                <a:cs typeface="Arial"/>
              </a:rPr>
              <a:t>2</a:t>
            </a:r>
            <a:endParaRPr sz="1000">
              <a:latin typeface="Arial"/>
              <a:cs typeface="Arial"/>
            </a:endParaRPr>
          </a:p>
        </p:txBody>
      </p:sp>
      <p:sp>
        <p:nvSpPr>
          <p:cNvPr id="211" name="object 211"/>
          <p:cNvSpPr txBox="1"/>
          <p:nvPr/>
        </p:nvSpPr>
        <p:spPr>
          <a:xfrm>
            <a:off x="6043503" y="4020391"/>
            <a:ext cx="140855" cy="158563"/>
          </a:xfrm>
          <a:prstGeom prst="rect">
            <a:avLst/>
          </a:prstGeom>
        </p:spPr>
        <p:txBody>
          <a:bodyPr vert="horz" wrap="square" lIns="0" tIns="0" rIns="0" bIns="0" rtlCol="0">
            <a:spAutoFit/>
          </a:bodyPr>
          <a:lstStyle/>
          <a:p>
            <a:pPr marL="11397"/>
            <a:r>
              <a:rPr sz="1000" dirty="0">
                <a:latin typeface="Trebuchet MS"/>
                <a:cs typeface="Trebuchet MS"/>
              </a:rPr>
              <a:t>–</a:t>
            </a:r>
            <a:r>
              <a:rPr sz="1000" dirty="0">
                <a:latin typeface="Arial"/>
                <a:cs typeface="Arial"/>
              </a:rPr>
              <a:t>1</a:t>
            </a:r>
            <a:endParaRPr sz="1000">
              <a:latin typeface="Arial"/>
              <a:cs typeface="Arial"/>
            </a:endParaRPr>
          </a:p>
        </p:txBody>
      </p:sp>
      <p:sp>
        <p:nvSpPr>
          <p:cNvPr id="212" name="object 212"/>
          <p:cNvSpPr txBox="1"/>
          <p:nvPr/>
        </p:nvSpPr>
        <p:spPr>
          <a:xfrm>
            <a:off x="8305661" y="4531658"/>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13" name="object 213"/>
          <p:cNvSpPr txBox="1"/>
          <p:nvPr/>
        </p:nvSpPr>
        <p:spPr>
          <a:xfrm>
            <a:off x="8305661" y="5140978"/>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14" name="object 214"/>
          <p:cNvSpPr txBox="1"/>
          <p:nvPr/>
        </p:nvSpPr>
        <p:spPr>
          <a:xfrm>
            <a:off x="8616050" y="6068265"/>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15" name="object 215"/>
          <p:cNvSpPr txBox="1"/>
          <p:nvPr/>
        </p:nvSpPr>
        <p:spPr>
          <a:xfrm>
            <a:off x="8310095" y="545754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16" name="object 216"/>
          <p:cNvSpPr txBox="1"/>
          <p:nvPr/>
        </p:nvSpPr>
        <p:spPr>
          <a:xfrm>
            <a:off x="2214095" y="3327990"/>
            <a:ext cx="932295" cy="1473545"/>
          </a:xfrm>
          <a:prstGeom prst="rect">
            <a:avLst/>
          </a:prstGeom>
        </p:spPr>
        <p:txBody>
          <a:bodyPr vert="horz" wrap="square" lIns="0" tIns="0" rIns="0" bIns="0" rtlCol="0">
            <a:spAutoFit/>
          </a:bodyPr>
          <a:lstStyle/>
          <a:p>
            <a:pPr marL="385788" marR="4559">
              <a:lnSpc>
                <a:spcPts val="1167"/>
              </a:lnSpc>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1</a:t>
            </a:r>
            <a:endParaRPr sz="1000">
              <a:latin typeface="Arial"/>
              <a:cs typeface="Arial"/>
            </a:endParaRPr>
          </a:p>
          <a:p>
            <a:pPr marL="385788" marR="4559">
              <a:lnSpc>
                <a:spcPts val="1167"/>
              </a:lnSpc>
              <a:spcBef>
                <a:spcPts val="718"/>
              </a:spcBef>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2</a:t>
            </a:r>
            <a:endParaRPr sz="1000">
              <a:latin typeface="Arial"/>
              <a:cs typeface="Arial"/>
            </a:endParaRPr>
          </a:p>
          <a:p>
            <a:pPr marL="385788" marR="108841" indent="-374961">
              <a:lnSpc>
                <a:spcPts val="1140"/>
              </a:lnSpc>
              <a:spcBef>
                <a:spcPts val="763"/>
              </a:spcBef>
              <a:tabLst>
                <a:tab pos="385788" algn="l"/>
              </a:tabLst>
            </a:pPr>
            <a:r>
              <a:rPr sz="1000" spc="-4" dirty="0">
                <a:latin typeface="Arial"/>
                <a:cs typeface="Arial"/>
              </a:rPr>
              <a:t>???	</a:t>
            </a:r>
            <a:r>
              <a:rPr sz="1500" spc="-6" baseline="2525" dirty="0">
                <a:latin typeface="Arial"/>
                <a:cs typeface="Arial"/>
              </a:rPr>
              <a:t>Write  </a:t>
            </a:r>
            <a:r>
              <a:rPr sz="1000" dirty="0">
                <a:latin typeface="Arial"/>
                <a:cs typeface="Arial"/>
              </a:rPr>
              <a:t>register</a:t>
            </a:r>
            <a:endParaRPr sz="1000">
              <a:latin typeface="Arial"/>
              <a:cs typeface="Arial"/>
            </a:endParaRPr>
          </a:p>
          <a:p>
            <a:pPr marL="385788" marR="236487">
              <a:lnSpc>
                <a:spcPts val="1167"/>
              </a:lnSpc>
              <a:spcBef>
                <a:spcPts val="722"/>
              </a:spcBef>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217" name="object 217"/>
          <p:cNvSpPr txBox="1"/>
          <p:nvPr/>
        </p:nvSpPr>
        <p:spPr>
          <a:xfrm>
            <a:off x="2214095" y="4391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18" name="object 218"/>
          <p:cNvSpPr/>
          <p:nvPr/>
        </p:nvSpPr>
        <p:spPr>
          <a:xfrm>
            <a:off x="303069" y="2514319"/>
            <a:ext cx="299027" cy="533960"/>
          </a:xfrm>
          <a:custGeom>
            <a:avLst/>
            <a:gdLst/>
            <a:ahLst/>
            <a:cxnLst/>
            <a:rect l="l" t="t" r="r" b="b"/>
            <a:pathLst>
              <a:path w="328930" h="605154">
                <a:moveTo>
                  <a:pt x="0" y="0"/>
                </a:moveTo>
                <a:lnTo>
                  <a:pt x="328613" y="0"/>
                </a:lnTo>
                <a:lnTo>
                  <a:pt x="328613" y="604838"/>
                </a:lnTo>
                <a:lnTo>
                  <a:pt x="0" y="604838"/>
                </a:lnTo>
                <a:lnTo>
                  <a:pt x="0" y="0"/>
                </a:lnTo>
                <a:close/>
              </a:path>
            </a:pathLst>
          </a:custGeom>
          <a:ln w="12700">
            <a:solidFill>
              <a:srgbClr val="000000"/>
            </a:solidFill>
          </a:ln>
        </p:spPr>
        <p:txBody>
          <a:bodyPr wrap="square" lIns="0" tIns="0" rIns="0" bIns="0" rtlCol="0"/>
          <a:lstStyle/>
          <a:p>
            <a:endParaRPr/>
          </a:p>
        </p:txBody>
      </p:sp>
      <p:sp>
        <p:nvSpPr>
          <p:cNvPr id="219" name="object 219"/>
          <p:cNvSpPr txBox="1"/>
          <p:nvPr/>
        </p:nvSpPr>
        <p:spPr>
          <a:xfrm>
            <a:off x="392803" y="2636027"/>
            <a:ext cx="114876" cy="300018"/>
          </a:xfrm>
          <a:prstGeom prst="rect">
            <a:avLst/>
          </a:prstGeom>
        </p:spPr>
        <p:txBody>
          <a:bodyPr vert="horz" wrap="square" lIns="0" tIns="0" rIns="0" bIns="0" rtlCol="0">
            <a:spAutoFit/>
          </a:bodyPr>
          <a:lstStyle/>
          <a:p>
            <a:pPr marL="11397" marR="4559">
              <a:lnSpc>
                <a:spcPts val="1167"/>
              </a:lnSpc>
            </a:pPr>
            <a:r>
              <a:rPr sz="1000" b="1" dirty="0">
                <a:latin typeface="Arial"/>
                <a:cs typeface="Arial"/>
              </a:rPr>
              <a:t>P  C</a:t>
            </a:r>
            <a:endParaRPr sz="1000">
              <a:latin typeface="Arial"/>
              <a:cs typeface="Arial"/>
            </a:endParaRPr>
          </a:p>
        </p:txBody>
      </p:sp>
      <p:sp>
        <p:nvSpPr>
          <p:cNvPr id="220" name="object 220"/>
          <p:cNvSpPr txBox="1"/>
          <p:nvPr/>
        </p:nvSpPr>
        <p:spPr>
          <a:xfrm>
            <a:off x="3306583" y="5004670"/>
            <a:ext cx="432377" cy="300018"/>
          </a:xfrm>
          <a:prstGeom prst="rect">
            <a:avLst/>
          </a:prstGeom>
        </p:spPr>
        <p:txBody>
          <a:bodyPr vert="horz" wrap="square" lIns="0" tIns="0" rIns="0" bIns="0" rtlCol="0">
            <a:spAutoFit/>
          </a:bodyPr>
          <a:lstStyle/>
          <a:p>
            <a:pPr marL="11397" marR="4559" indent="68382">
              <a:lnSpc>
                <a:spcPts val="1167"/>
              </a:lnSpc>
            </a:pPr>
            <a:r>
              <a:rPr sz="1000" b="1" dirty="0">
                <a:latin typeface="Arial"/>
                <a:cs typeface="Arial"/>
              </a:rPr>
              <a:t>Sign  </a:t>
            </a:r>
            <a:r>
              <a:rPr sz="1000" b="1" spc="-4" dirty="0">
                <a:latin typeface="Arial"/>
                <a:cs typeface="Arial"/>
              </a:rPr>
              <a:t>extend</a:t>
            </a:r>
            <a:endParaRPr sz="1000">
              <a:latin typeface="Arial"/>
              <a:cs typeface="Arial"/>
            </a:endParaRPr>
          </a:p>
        </p:txBody>
      </p:sp>
      <p:sp>
        <p:nvSpPr>
          <p:cNvPr id="221" name="object 221"/>
          <p:cNvSpPr/>
          <p:nvPr/>
        </p:nvSpPr>
        <p:spPr>
          <a:xfrm>
            <a:off x="3289011" y="4871764"/>
            <a:ext cx="467591" cy="620524"/>
          </a:xfrm>
          <a:prstGeom prst="rect">
            <a:avLst/>
          </a:prstGeom>
          <a:blipFill>
            <a:blip r:embed="rId6" cstate="print"/>
            <a:stretch>
              <a:fillRect/>
            </a:stretch>
          </a:blipFill>
        </p:spPr>
        <p:txBody>
          <a:bodyPr wrap="square" lIns="0" tIns="0" rIns="0" bIns="0" rtlCol="0"/>
          <a:lstStyle/>
          <a:p>
            <a:endParaRPr/>
          </a:p>
        </p:txBody>
      </p:sp>
      <p:sp>
        <p:nvSpPr>
          <p:cNvPr id="222" name="object 222"/>
          <p:cNvSpPr/>
          <p:nvPr/>
        </p:nvSpPr>
        <p:spPr>
          <a:xfrm>
            <a:off x="1112691" y="1682287"/>
            <a:ext cx="0" cy="152960"/>
          </a:xfrm>
          <a:custGeom>
            <a:avLst/>
            <a:gdLst/>
            <a:ahLst/>
            <a:cxnLst/>
            <a:rect l="l" t="t" r="r" b="b"/>
            <a:pathLst>
              <a:path h="173355">
                <a:moveTo>
                  <a:pt x="0" y="0"/>
                </a:moveTo>
                <a:lnTo>
                  <a:pt x="0" y="173040"/>
                </a:lnTo>
              </a:path>
            </a:pathLst>
          </a:custGeom>
          <a:ln w="12700">
            <a:solidFill>
              <a:srgbClr val="FF40FF"/>
            </a:solidFill>
          </a:ln>
        </p:spPr>
        <p:txBody>
          <a:bodyPr wrap="square" lIns="0" tIns="0" rIns="0" bIns="0" rtlCol="0"/>
          <a:lstStyle/>
          <a:p>
            <a:endParaRPr/>
          </a:p>
        </p:txBody>
      </p:sp>
      <p:sp>
        <p:nvSpPr>
          <p:cNvPr id="223" name="object 223"/>
          <p:cNvSpPr txBox="1"/>
          <p:nvPr/>
        </p:nvSpPr>
        <p:spPr>
          <a:xfrm>
            <a:off x="4116208" y="2103624"/>
            <a:ext cx="161636" cy="123111"/>
          </a:xfrm>
          <a:prstGeom prst="rect">
            <a:avLst/>
          </a:prstGeom>
        </p:spPr>
        <p:txBody>
          <a:bodyPr vert="horz" wrap="square" lIns="0" tIns="0" rIns="0" bIns="0" rtlCol="0">
            <a:spAutoFit/>
          </a:bodyPr>
          <a:lstStyle/>
          <a:p>
            <a:pPr marL="11397"/>
            <a:r>
              <a:rPr sz="800" dirty="0">
                <a:solidFill>
                  <a:srgbClr val="4452FF"/>
                </a:solidFill>
                <a:latin typeface="Times New Roman"/>
                <a:cs typeface="Times New Roman"/>
              </a:rPr>
              <a:t>EX</a:t>
            </a:r>
            <a:endParaRPr sz="800">
              <a:latin typeface="Times New Roman"/>
              <a:cs typeface="Times New Roman"/>
            </a:endParaRPr>
          </a:p>
        </p:txBody>
      </p:sp>
      <p:sp>
        <p:nvSpPr>
          <p:cNvPr id="224" name="object 224"/>
          <p:cNvSpPr txBox="1"/>
          <p:nvPr/>
        </p:nvSpPr>
        <p:spPr>
          <a:xfrm>
            <a:off x="4139299" y="1875305"/>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25" name="object 225"/>
          <p:cNvSpPr txBox="1"/>
          <p:nvPr/>
        </p:nvSpPr>
        <p:spPr>
          <a:xfrm>
            <a:off x="4101776" y="164558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26" name="object 226"/>
          <p:cNvSpPr txBox="1"/>
          <p:nvPr/>
        </p:nvSpPr>
        <p:spPr>
          <a:xfrm>
            <a:off x="1071099" y="119906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227" name="object 227"/>
          <p:cNvSpPr txBox="1"/>
          <p:nvPr/>
        </p:nvSpPr>
        <p:spPr>
          <a:xfrm>
            <a:off x="1071099" y="1463073"/>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28" name="object 228"/>
          <p:cNvSpPr/>
          <p:nvPr/>
        </p:nvSpPr>
        <p:spPr>
          <a:xfrm>
            <a:off x="1001128" y="1143001"/>
            <a:ext cx="217632" cy="533960"/>
          </a:xfrm>
          <a:custGeom>
            <a:avLst/>
            <a:gdLst/>
            <a:ahLst/>
            <a:cxnLst/>
            <a:rect l="l" t="t" r="r" b="b"/>
            <a:pathLst>
              <a:path w="239394" h="605155">
                <a:moveTo>
                  <a:pt x="0" y="119550"/>
                </a:moveTo>
                <a:lnTo>
                  <a:pt x="6039" y="81930"/>
                </a:lnTo>
                <a:lnTo>
                  <a:pt x="23656" y="48147"/>
                </a:lnTo>
                <a:lnTo>
                  <a:pt x="50987" y="21602"/>
                </a:lnTo>
                <a:lnTo>
                  <a:pt x="85274" y="4986"/>
                </a:lnTo>
                <a:lnTo>
                  <a:pt x="119550" y="0"/>
                </a:lnTo>
                <a:lnTo>
                  <a:pt x="157169" y="6038"/>
                </a:lnTo>
                <a:lnTo>
                  <a:pt x="190954" y="23654"/>
                </a:lnTo>
                <a:lnTo>
                  <a:pt x="217500" y="50987"/>
                </a:lnTo>
                <a:lnTo>
                  <a:pt x="234115" y="85274"/>
                </a:lnTo>
                <a:lnTo>
                  <a:pt x="239100" y="119550"/>
                </a:lnTo>
                <a:lnTo>
                  <a:pt x="239100" y="485290"/>
                </a:lnTo>
                <a:lnTo>
                  <a:pt x="233060" y="522909"/>
                </a:lnTo>
                <a:lnTo>
                  <a:pt x="215442" y="556694"/>
                </a:lnTo>
                <a:lnTo>
                  <a:pt x="188110" y="583239"/>
                </a:lnTo>
                <a:lnTo>
                  <a:pt x="153822" y="599855"/>
                </a:lnTo>
                <a:lnTo>
                  <a:pt x="119550" y="604840"/>
                </a:lnTo>
                <a:lnTo>
                  <a:pt x="81930" y="598799"/>
                </a:lnTo>
                <a:lnTo>
                  <a:pt x="48148" y="581181"/>
                </a:lnTo>
                <a:lnTo>
                  <a:pt x="21602" y="553849"/>
                </a:lnTo>
                <a:lnTo>
                  <a:pt x="4986" y="519562"/>
                </a:lnTo>
                <a:lnTo>
                  <a:pt x="0" y="485290"/>
                </a:lnTo>
                <a:lnTo>
                  <a:pt x="0" y="119550"/>
                </a:lnTo>
                <a:close/>
              </a:path>
            </a:pathLst>
          </a:custGeom>
          <a:ln w="12700">
            <a:solidFill>
              <a:srgbClr val="000000"/>
            </a:solidFill>
          </a:ln>
        </p:spPr>
        <p:txBody>
          <a:bodyPr wrap="square" lIns="0" tIns="0" rIns="0" bIns="0" rtlCol="0"/>
          <a:lstStyle/>
          <a:p>
            <a:endParaRPr/>
          </a:p>
        </p:txBody>
      </p:sp>
      <p:sp>
        <p:nvSpPr>
          <p:cNvPr id="7" name="object 7"/>
          <p:cNvSpPr txBox="1"/>
          <p:nvPr/>
        </p:nvSpPr>
        <p:spPr>
          <a:xfrm>
            <a:off x="2463765" y="885544"/>
            <a:ext cx="1164936" cy="158003"/>
          </a:xfrm>
          <a:prstGeom prst="rect">
            <a:avLst/>
          </a:prstGeom>
        </p:spPr>
        <p:txBody>
          <a:bodyPr vert="horz" wrap="square" lIns="0" tIns="0" rIns="0" bIns="0" rtlCol="0">
            <a:spAutoFit/>
          </a:bodyPr>
          <a:lstStyle/>
          <a:p>
            <a:pPr marL="11397"/>
            <a:r>
              <a:rPr sz="1000" dirty="0">
                <a:latin typeface="Arial"/>
                <a:cs typeface="Arial"/>
              </a:rPr>
              <a:t>ID: </a:t>
            </a:r>
            <a:r>
              <a:rPr sz="1000" spc="-4" dirty="0">
                <a:latin typeface="Arial"/>
                <a:cs typeface="Arial"/>
              </a:rPr>
              <a:t>and $9, $10,</a:t>
            </a:r>
            <a:r>
              <a:rPr sz="1000" spc="-72" dirty="0">
                <a:latin typeface="Arial"/>
                <a:cs typeface="Arial"/>
              </a:rPr>
              <a:t> </a:t>
            </a:r>
            <a:r>
              <a:rPr sz="1000" spc="-27" dirty="0">
                <a:latin typeface="Arial"/>
                <a:cs typeface="Arial"/>
              </a:rPr>
              <a:t>$11</a:t>
            </a:r>
            <a:endParaRPr sz="1000">
              <a:latin typeface="Arial"/>
              <a:cs typeface="Arial"/>
            </a:endParaRPr>
          </a:p>
        </p:txBody>
      </p:sp>
      <p:sp>
        <p:nvSpPr>
          <p:cNvPr id="8" name="object 8"/>
          <p:cNvSpPr txBox="1"/>
          <p:nvPr/>
        </p:nvSpPr>
        <p:spPr>
          <a:xfrm>
            <a:off x="503927" y="885544"/>
            <a:ext cx="1132032" cy="158003"/>
          </a:xfrm>
          <a:prstGeom prst="rect">
            <a:avLst/>
          </a:prstGeom>
        </p:spPr>
        <p:txBody>
          <a:bodyPr vert="horz" wrap="square" lIns="0" tIns="0" rIns="0" bIns="0" rtlCol="0">
            <a:spAutoFit/>
          </a:bodyPr>
          <a:lstStyle/>
          <a:p>
            <a:pPr marL="11397"/>
            <a:r>
              <a:rPr sz="1000" dirty="0">
                <a:latin typeface="Arial"/>
                <a:cs typeface="Arial"/>
              </a:rPr>
              <a:t>IF: </a:t>
            </a:r>
            <a:r>
              <a:rPr sz="1000" spc="-4" dirty="0">
                <a:latin typeface="Arial"/>
                <a:cs typeface="Arial"/>
              </a:rPr>
              <a:t>or $16, $17,</a:t>
            </a:r>
            <a:r>
              <a:rPr sz="1000" spc="-67" dirty="0">
                <a:latin typeface="Arial"/>
                <a:cs typeface="Arial"/>
              </a:rPr>
              <a:t> </a:t>
            </a:r>
            <a:r>
              <a:rPr sz="1000" spc="-4" dirty="0">
                <a:latin typeface="Arial"/>
                <a:cs typeface="Arial"/>
              </a:rPr>
              <a:t>$18</a:t>
            </a:r>
            <a:endParaRPr sz="1000">
              <a:latin typeface="Arial"/>
              <a:cs typeface="Arial"/>
            </a:endParaRPr>
          </a:p>
        </p:txBody>
      </p:sp>
      <p:sp>
        <p:nvSpPr>
          <p:cNvPr id="9" name="object 9"/>
          <p:cNvSpPr txBox="1"/>
          <p:nvPr/>
        </p:nvSpPr>
        <p:spPr>
          <a:xfrm>
            <a:off x="4748322" y="885544"/>
            <a:ext cx="1068532" cy="158003"/>
          </a:xfrm>
          <a:prstGeom prst="rect">
            <a:avLst/>
          </a:prstGeom>
        </p:spPr>
        <p:txBody>
          <a:bodyPr vert="horz" wrap="square" lIns="0" tIns="0" rIns="0" bIns="0" rtlCol="0">
            <a:spAutoFit/>
          </a:bodyPr>
          <a:lstStyle/>
          <a:p>
            <a:pPr marL="11397"/>
            <a:r>
              <a:rPr sz="1000" dirty="0">
                <a:latin typeface="Arial"/>
                <a:cs typeface="Arial"/>
              </a:rPr>
              <a:t>EX: sub </a:t>
            </a:r>
            <a:r>
              <a:rPr sz="1000" spc="-4" dirty="0">
                <a:latin typeface="Arial"/>
                <a:cs typeface="Arial"/>
              </a:rPr>
              <a:t>$2, $4,</a:t>
            </a:r>
            <a:r>
              <a:rPr sz="1000" spc="-81" dirty="0">
                <a:latin typeface="Arial"/>
                <a:cs typeface="Arial"/>
              </a:rPr>
              <a:t> </a:t>
            </a:r>
            <a:r>
              <a:rPr sz="1000" spc="-4" dirty="0">
                <a:latin typeface="Arial"/>
                <a:cs typeface="Arial"/>
              </a:rPr>
              <a:t>$5</a:t>
            </a:r>
            <a:endParaRPr sz="1000">
              <a:latin typeface="Arial"/>
              <a:cs typeface="Arial"/>
            </a:endParaRPr>
          </a:p>
        </p:txBody>
      </p:sp>
      <p:sp>
        <p:nvSpPr>
          <p:cNvPr id="10" name="object 10"/>
          <p:cNvSpPr txBox="1"/>
          <p:nvPr/>
        </p:nvSpPr>
        <p:spPr>
          <a:xfrm>
            <a:off x="6799083" y="885544"/>
            <a:ext cx="1123950" cy="158003"/>
          </a:xfrm>
          <a:prstGeom prst="rect">
            <a:avLst/>
          </a:prstGeom>
        </p:spPr>
        <p:txBody>
          <a:bodyPr vert="horz" wrap="square" lIns="0" tIns="0" rIns="0" bIns="0" rtlCol="0">
            <a:spAutoFit/>
          </a:bodyPr>
          <a:lstStyle/>
          <a:p>
            <a:pPr marL="11397"/>
            <a:r>
              <a:rPr sz="1000" dirty="0">
                <a:latin typeface="Arial"/>
                <a:cs typeface="Arial"/>
              </a:rPr>
              <a:t>MEM: </a:t>
            </a:r>
            <a:r>
              <a:rPr sz="1000" spc="-4" dirty="0">
                <a:latin typeface="Arial"/>
                <a:cs typeface="Arial"/>
              </a:rPr>
              <a:t>lw $8,</a:t>
            </a:r>
            <a:r>
              <a:rPr sz="1000" spc="-76" dirty="0">
                <a:latin typeface="Arial"/>
                <a:cs typeface="Arial"/>
              </a:rPr>
              <a:t> </a:t>
            </a:r>
            <a:r>
              <a:rPr sz="1000" spc="-4" dirty="0">
                <a:latin typeface="Arial"/>
                <a:cs typeface="Arial"/>
              </a:rPr>
              <a:t>4($29)</a:t>
            </a:r>
            <a:endParaRPr sz="1000">
              <a:latin typeface="Arial"/>
              <a:cs typeface="Arial"/>
            </a:endParaRPr>
          </a:p>
        </p:txBody>
      </p:sp>
      <p:sp>
        <p:nvSpPr>
          <p:cNvPr id="11" name="object 11"/>
          <p:cNvSpPr txBox="1"/>
          <p:nvPr/>
        </p:nvSpPr>
        <p:spPr>
          <a:xfrm>
            <a:off x="8385140" y="885544"/>
            <a:ext cx="510309" cy="158003"/>
          </a:xfrm>
          <a:prstGeom prst="rect">
            <a:avLst/>
          </a:prstGeom>
        </p:spPr>
        <p:txBody>
          <a:bodyPr vert="horz" wrap="square" lIns="0" tIns="0" rIns="0" bIns="0" rtlCol="0">
            <a:spAutoFit/>
          </a:bodyPr>
          <a:lstStyle/>
          <a:p>
            <a:pPr marL="11397"/>
            <a:r>
              <a:rPr sz="1000" dirty="0">
                <a:latin typeface="Arial"/>
                <a:cs typeface="Arial"/>
              </a:rPr>
              <a:t>WB:</a:t>
            </a:r>
            <a:r>
              <a:rPr sz="1000" spc="-94" dirty="0">
                <a:latin typeface="Arial"/>
                <a:cs typeface="Arial"/>
              </a:rPr>
              <a:t> </a:t>
            </a:r>
            <a:r>
              <a:rPr sz="1000" spc="-4" dirty="0">
                <a:latin typeface="Arial"/>
                <a:cs typeface="Arial"/>
              </a:rPr>
              <a:t>???</a:t>
            </a:r>
            <a:endParaRPr sz="1000">
              <a:latin typeface="Arial"/>
              <a:cs typeface="Arial"/>
            </a:endParaRPr>
          </a:p>
        </p:txBody>
      </p:sp>
      <p:sp>
        <p:nvSpPr>
          <p:cNvPr id="45" name="object 45"/>
          <p:cNvSpPr txBox="1"/>
          <p:nvPr/>
        </p:nvSpPr>
        <p:spPr>
          <a:xfrm>
            <a:off x="8390118" y="4089990"/>
            <a:ext cx="672523" cy="300018"/>
          </a:xfrm>
          <a:prstGeom prst="rect">
            <a:avLst/>
          </a:prstGeom>
        </p:spPr>
        <p:txBody>
          <a:bodyPr vert="horz" wrap="square" lIns="0" tIns="0" rIns="0" bIns="0" rtlCol="0">
            <a:spAutoFit/>
          </a:bodyPr>
          <a:lstStyle/>
          <a:p>
            <a:pPr marL="226799" marR="4559" indent="-215973">
              <a:lnSpc>
                <a:spcPts val="1167"/>
              </a:lnSpc>
            </a:pPr>
            <a:r>
              <a:rPr sz="1000" dirty="0">
                <a:solidFill>
                  <a:srgbClr val="3CA642"/>
                </a:solidFill>
                <a:latin typeface="Arial"/>
                <a:cs typeface="Arial"/>
              </a:rPr>
              <a:t>Me</a:t>
            </a:r>
            <a:r>
              <a:rPr sz="1000" spc="-4" dirty="0">
                <a:solidFill>
                  <a:srgbClr val="3CA642"/>
                </a:solidFill>
                <a:latin typeface="Arial"/>
                <a:cs typeface="Arial"/>
              </a:rPr>
              <a:t>m</a:t>
            </a:r>
            <a:r>
              <a:rPr sz="1000" spc="-112" dirty="0">
                <a:solidFill>
                  <a:srgbClr val="3CA642"/>
                </a:solidFill>
                <a:latin typeface="Arial"/>
                <a:cs typeface="Arial"/>
              </a:rPr>
              <a:t>T</a:t>
            </a:r>
            <a:r>
              <a:rPr sz="1000" spc="-4" dirty="0">
                <a:solidFill>
                  <a:srgbClr val="3CA642"/>
                </a:solidFill>
                <a:latin typeface="Arial"/>
                <a:cs typeface="Arial"/>
              </a:rPr>
              <a:t>oReg  </a:t>
            </a:r>
            <a:r>
              <a:rPr sz="1000" dirty="0">
                <a:solidFill>
                  <a:srgbClr val="3CA642"/>
                </a:solidFill>
                <a:latin typeface="Arial"/>
                <a:cs typeface="Arial"/>
              </a:rPr>
              <a:t>(?)</a:t>
            </a:r>
            <a:endParaRPr sz="1000">
              <a:latin typeface="Arial"/>
              <a:cs typeface="Arial"/>
            </a:endParaRPr>
          </a:p>
        </p:txBody>
      </p:sp>
      <p:sp>
        <p:nvSpPr>
          <p:cNvPr id="52" name="object 52"/>
          <p:cNvSpPr txBox="1"/>
          <p:nvPr/>
        </p:nvSpPr>
        <p:spPr>
          <a:xfrm>
            <a:off x="602391" y="2197036"/>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82" name="object 82"/>
          <p:cNvSpPr txBox="1"/>
          <p:nvPr/>
        </p:nvSpPr>
        <p:spPr>
          <a:xfrm>
            <a:off x="784869" y="1874306"/>
            <a:ext cx="684066" cy="158003"/>
          </a:xfrm>
          <a:prstGeom prst="rect">
            <a:avLst/>
          </a:prstGeom>
        </p:spPr>
        <p:txBody>
          <a:bodyPr vert="horz" wrap="square" lIns="0" tIns="0" rIns="0" bIns="0" rtlCol="0">
            <a:spAutoFit/>
          </a:bodyPr>
          <a:lstStyle/>
          <a:p>
            <a:pPr marL="11397"/>
            <a:r>
              <a:rPr sz="1000" dirty="0" smtClean="0">
                <a:solidFill>
                  <a:srgbClr val="FF40FF"/>
                </a:solidFill>
                <a:latin typeface="Arial"/>
                <a:cs typeface="Arial"/>
              </a:rPr>
              <a:t>PCSrc</a:t>
            </a:r>
            <a:r>
              <a:rPr lang="en-US" sz="1000" dirty="0" smtClean="0">
                <a:solidFill>
                  <a:srgbClr val="FF40FF"/>
                </a:solidFill>
                <a:latin typeface="Arial"/>
                <a:cs typeface="Arial"/>
              </a:rPr>
              <a:t>=0</a:t>
            </a:r>
            <a:endParaRPr sz="1000" dirty="0">
              <a:latin typeface="Arial"/>
              <a:cs typeface="Arial"/>
            </a:endParaRPr>
          </a:p>
        </p:txBody>
      </p:sp>
      <p:sp>
        <p:nvSpPr>
          <p:cNvPr id="229" name="object 200"/>
          <p:cNvSpPr txBox="1"/>
          <p:nvPr/>
        </p:nvSpPr>
        <p:spPr>
          <a:xfrm>
            <a:off x="3612554" y="2587091"/>
            <a:ext cx="401205" cy="153888"/>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0C</a:t>
            </a:r>
            <a:endParaRPr sz="1000" dirty="0">
              <a:latin typeface="Arial"/>
              <a:cs typeface="Arial"/>
            </a:endParaRPr>
          </a:p>
        </p:txBody>
      </p:sp>
      <p:sp>
        <p:nvSpPr>
          <p:cNvPr id="230" name="object 200"/>
          <p:cNvSpPr txBox="1"/>
          <p:nvPr/>
        </p:nvSpPr>
        <p:spPr>
          <a:xfrm>
            <a:off x="4854870" y="2550932"/>
            <a:ext cx="401205" cy="153888"/>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08</a:t>
            </a:r>
            <a:endParaRPr sz="1000" dirty="0">
              <a:latin typeface="Arial"/>
              <a:cs typeface="Arial"/>
            </a:endParaRPr>
          </a:p>
        </p:txBody>
      </p:sp>
      <p:sp>
        <p:nvSpPr>
          <p:cNvPr id="232" name="object 207"/>
          <p:cNvSpPr txBox="1"/>
          <p:nvPr/>
        </p:nvSpPr>
        <p:spPr>
          <a:xfrm>
            <a:off x="5028049" y="2777641"/>
            <a:ext cx="107950" cy="158003"/>
          </a:xfrm>
          <a:prstGeom prst="rect">
            <a:avLst/>
          </a:prstGeom>
        </p:spPr>
        <p:txBody>
          <a:bodyPr vert="horz" wrap="square" lIns="0" tIns="0" rIns="0" bIns="0" rtlCol="0">
            <a:spAutoFit/>
          </a:bodyPr>
          <a:lstStyle/>
          <a:p>
            <a:pPr marL="11397"/>
            <a:r>
              <a:rPr sz="1000" dirty="0">
                <a:latin typeface="Arial"/>
                <a:cs typeface="Arial"/>
              </a:rPr>
              <a:t>X</a:t>
            </a:r>
          </a:p>
        </p:txBody>
      </p:sp>
      <p:sp>
        <p:nvSpPr>
          <p:cNvPr id="233" name="object 207"/>
          <p:cNvSpPr txBox="1"/>
          <p:nvPr/>
        </p:nvSpPr>
        <p:spPr>
          <a:xfrm>
            <a:off x="6048917" y="2507035"/>
            <a:ext cx="107950" cy="158003"/>
          </a:xfrm>
          <a:prstGeom prst="rect">
            <a:avLst/>
          </a:prstGeom>
        </p:spPr>
        <p:txBody>
          <a:bodyPr vert="horz" wrap="square" lIns="0" tIns="0" rIns="0" bIns="0" rtlCol="0">
            <a:spAutoFit/>
          </a:bodyPr>
          <a:lstStyle/>
          <a:p>
            <a:pPr marL="11397"/>
            <a:r>
              <a:rPr sz="1000" dirty="0">
                <a:latin typeface="Arial"/>
                <a:cs typeface="Arial"/>
              </a:rPr>
              <a:t>X</a:t>
            </a:r>
          </a:p>
        </p:txBody>
      </p:sp>
      <p:sp>
        <p:nvSpPr>
          <p:cNvPr id="234" name="object 203"/>
          <p:cNvSpPr txBox="1"/>
          <p:nvPr/>
        </p:nvSpPr>
        <p:spPr>
          <a:xfrm>
            <a:off x="1306216" y="1099858"/>
            <a:ext cx="305955" cy="158003"/>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14</a:t>
            </a:r>
            <a:endParaRPr sz="1000" dirty="0">
              <a:latin typeface="Arial"/>
              <a:cs typeface="Arial"/>
            </a:endParaRPr>
          </a:p>
        </p:txBody>
      </p:sp>
      <p:sp>
        <p:nvSpPr>
          <p:cNvPr id="235" name="object 208"/>
          <p:cNvSpPr txBox="1"/>
          <p:nvPr/>
        </p:nvSpPr>
        <p:spPr>
          <a:xfrm>
            <a:off x="6575015" y="4597761"/>
            <a:ext cx="234950" cy="158003"/>
          </a:xfrm>
          <a:prstGeom prst="rect">
            <a:avLst/>
          </a:prstGeom>
          <a:solidFill>
            <a:schemeClr val="bg1"/>
          </a:solidFill>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0</a:t>
            </a:r>
            <a:endParaRPr sz="1000" dirty="0">
              <a:latin typeface="Arial"/>
              <a:cs typeface="Arial"/>
            </a:endParaRPr>
          </a:p>
        </p:txBody>
      </p:sp>
      <p:sp>
        <p:nvSpPr>
          <p:cNvPr id="236" name="object 203"/>
          <p:cNvSpPr txBox="1"/>
          <p:nvPr/>
        </p:nvSpPr>
        <p:spPr>
          <a:xfrm>
            <a:off x="528462" y="1184971"/>
            <a:ext cx="305955" cy="158003"/>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a:latin typeface="Arial"/>
                <a:cs typeface="Arial"/>
              </a:rPr>
              <a:t>0</a:t>
            </a:r>
            <a:r>
              <a:rPr lang="en-US" sz="1000" spc="-4" dirty="0" smtClean="0">
                <a:latin typeface="Arial"/>
                <a:cs typeface="Arial"/>
              </a:rPr>
              <a:t>F</a:t>
            </a:r>
            <a:endParaRPr sz="1000" dirty="0">
              <a:latin typeface="Arial"/>
              <a:cs typeface="Arial"/>
            </a:endParaRPr>
          </a:p>
        </p:txBody>
      </p:sp>
      <p:sp>
        <p:nvSpPr>
          <p:cNvPr id="231" name="Date Placeholder 230"/>
          <p:cNvSpPr>
            <a:spLocks noGrp="1"/>
          </p:cNvSpPr>
          <p:nvPr>
            <p:ph type="dt" sz="half" idx="10"/>
          </p:nvPr>
        </p:nvSpPr>
        <p:spPr/>
        <p:txBody>
          <a:bodyPr/>
          <a:lstStyle/>
          <a:p>
            <a:r>
              <a:rPr lang="en-US" smtClean="0"/>
              <a:t>© 2017 by George B. Adams III</a:t>
            </a:r>
            <a:endParaRPr lang="en-US"/>
          </a:p>
        </p:txBody>
      </p:sp>
      <p:sp>
        <p:nvSpPr>
          <p:cNvPr id="237" name="Slide Number Placeholder 236"/>
          <p:cNvSpPr>
            <a:spLocks noGrp="1"/>
          </p:cNvSpPr>
          <p:nvPr>
            <p:ph type="sldNum" sz="quarter" idx="12"/>
          </p:nvPr>
        </p:nvSpPr>
        <p:spPr/>
        <p:txBody>
          <a:bodyPr/>
          <a:lstStyle/>
          <a:p>
            <a:fld id="{BA0F5024-359D-6B46-98D1-05D86B9A129A}" type="slidenum">
              <a:rPr lang="en-US" smtClean="0"/>
              <a:pPr/>
              <a:t>40</a:t>
            </a:fld>
            <a:endParaRPr lang="en-US"/>
          </a:p>
        </p:txBody>
      </p:sp>
      <p:sp>
        <p:nvSpPr>
          <p:cNvPr id="238" name="Title 237"/>
          <p:cNvSpPr>
            <a:spLocks noGrp="1"/>
          </p:cNvSpPr>
          <p:nvPr>
            <p:ph type="title"/>
          </p:nvPr>
        </p:nvSpPr>
        <p:spPr/>
        <p:txBody>
          <a:bodyPr/>
          <a:lstStyle/>
          <a:p>
            <a:r>
              <a:rPr lang="en-US" dirty="0">
                <a:latin typeface="Trebuchet MS"/>
                <a:cs typeface="Trebuchet MS"/>
              </a:rPr>
              <a:t>Cycle</a:t>
            </a:r>
            <a:r>
              <a:rPr lang="en-US" spc="-94" dirty="0">
                <a:latin typeface="Trebuchet MS"/>
                <a:cs typeface="Trebuchet MS"/>
              </a:rPr>
              <a:t> </a:t>
            </a:r>
            <a:r>
              <a:rPr lang="en-US" dirty="0">
                <a:latin typeface="Trebuchet MS"/>
                <a:cs typeface="Trebuchet MS"/>
              </a:rPr>
              <a:t>4</a:t>
            </a:r>
            <a:endParaRPr lang="en-US" dirty="0"/>
          </a:p>
        </p:txBody>
      </p:sp>
    </p:spTree>
    <p:extLst>
      <p:ext uri="{BB962C8B-B14F-4D97-AF65-F5344CB8AC3E}">
        <p14:creationId xmlns:p14="http://schemas.microsoft.com/office/powerpoint/2010/main" val="179121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78197" y="885544"/>
            <a:ext cx="1145886" cy="158003"/>
          </a:xfrm>
          <a:prstGeom prst="rect">
            <a:avLst/>
          </a:prstGeom>
        </p:spPr>
        <p:txBody>
          <a:bodyPr vert="horz" wrap="square" lIns="0" tIns="0" rIns="0" bIns="0" rtlCol="0">
            <a:spAutoFit/>
          </a:bodyPr>
          <a:lstStyle/>
          <a:p>
            <a:pPr marL="11397"/>
            <a:r>
              <a:rPr sz="1000" dirty="0">
                <a:latin typeface="Arial"/>
                <a:cs typeface="Arial"/>
              </a:rPr>
              <a:t>ID: </a:t>
            </a:r>
            <a:r>
              <a:rPr sz="1000" spc="-4" dirty="0">
                <a:latin typeface="Arial"/>
                <a:cs typeface="Arial"/>
              </a:rPr>
              <a:t>or $16, $17,</a:t>
            </a:r>
            <a:r>
              <a:rPr sz="1000" spc="-72" dirty="0">
                <a:latin typeface="Arial"/>
                <a:cs typeface="Arial"/>
              </a:rPr>
              <a:t> </a:t>
            </a:r>
            <a:r>
              <a:rPr sz="1000" spc="-4" dirty="0">
                <a:latin typeface="Arial"/>
                <a:cs typeface="Arial"/>
              </a:rPr>
              <a:t>$18</a:t>
            </a:r>
            <a:endParaRPr sz="1000">
              <a:latin typeface="Arial"/>
              <a:cs typeface="Arial"/>
            </a:endParaRPr>
          </a:p>
        </p:txBody>
      </p:sp>
      <p:sp>
        <p:nvSpPr>
          <p:cNvPr id="4" name="object 4"/>
          <p:cNvSpPr txBox="1"/>
          <p:nvPr/>
        </p:nvSpPr>
        <p:spPr>
          <a:xfrm>
            <a:off x="488051" y="885544"/>
            <a:ext cx="1160318" cy="158003"/>
          </a:xfrm>
          <a:prstGeom prst="rect">
            <a:avLst/>
          </a:prstGeom>
        </p:spPr>
        <p:txBody>
          <a:bodyPr vert="horz" wrap="square" lIns="0" tIns="0" rIns="0" bIns="0" rtlCol="0">
            <a:spAutoFit/>
          </a:bodyPr>
          <a:lstStyle/>
          <a:p>
            <a:pPr marL="11397"/>
            <a:r>
              <a:rPr sz="1000" dirty="0">
                <a:latin typeface="Arial"/>
                <a:cs typeface="Arial"/>
              </a:rPr>
              <a:t>IF: </a:t>
            </a:r>
            <a:r>
              <a:rPr sz="1000" spc="-4" dirty="0">
                <a:latin typeface="Arial"/>
                <a:cs typeface="Arial"/>
              </a:rPr>
              <a:t>add $13, $14,</a:t>
            </a:r>
            <a:r>
              <a:rPr sz="1000" spc="-67" dirty="0">
                <a:latin typeface="Arial"/>
                <a:cs typeface="Arial"/>
              </a:rPr>
              <a:t> </a:t>
            </a:r>
            <a:r>
              <a:rPr sz="1000" spc="-4" dirty="0">
                <a:latin typeface="Arial"/>
                <a:cs typeface="Arial"/>
              </a:rPr>
              <a:t>$0</a:t>
            </a:r>
            <a:endParaRPr sz="1000">
              <a:latin typeface="Arial"/>
              <a:cs typeface="Arial"/>
            </a:endParaRPr>
          </a:p>
        </p:txBody>
      </p:sp>
      <p:sp>
        <p:nvSpPr>
          <p:cNvPr id="5" name="object 5"/>
          <p:cNvSpPr txBox="1"/>
          <p:nvPr/>
        </p:nvSpPr>
        <p:spPr>
          <a:xfrm>
            <a:off x="4674719" y="885544"/>
            <a:ext cx="1207655" cy="158003"/>
          </a:xfrm>
          <a:prstGeom prst="rect">
            <a:avLst/>
          </a:prstGeom>
        </p:spPr>
        <p:txBody>
          <a:bodyPr vert="horz" wrap="square" lIns="0" tIns="0" rIns="0" bIns="0" rtlCol="0">
            <a:spAutoFit/>
          </a:bodyPr>
          <a:lstStyle/>
          <a:p>
            <a:pPr marL="11397"/>
            <a:r>
              <a:rPr sz="1000" dirty="0">
                <a:latin typeface="Arial"/>
                <a:cs typeface="Arial"/>
              </a:rPr>
              <a:t>EX: </a:t>
            </a:r>
            <a:r>
              <a:rPr sz="1000" spc="-4" dirty="0">
                <a:latin typeface="Arial"/>
                <a:cs typeface="Arial"/>
              </a:rPr>
              <a:t>and $9, $10,</a:t>
            </a:r>
            <a:r>
              <a:rPr sz="1000" spc="-67" dirty="0">
                <a:latin typeface="Arial"/>
                <a:cs typeface="Arial"/>
              </a:rPr>
              <a:t> </a:t>
            </a:r>
            <a:r>
              <a:rPr sz="1000" spc="-27" dirty="0">
                <a:latin typeface="Arial"/>
                <a:cs typeface="Arial"/>
              </a:rPr>
              <a:t>$11</a:t>
            </a:r>
            <a:endParaRPr sz="1000">
              <a:latin typeface="Arial"/>
              <a:cs typeface="Arial"/>
            </a:endParaRPr>
          </a:p>
        </p:txBody>
      </p:sp>
      <p:sp>
        <p:nvSpPr>
          <p:cNvPr id="6" name="object 6"/>
          <p:cNvSpPr txBox="1"/>
          <p:nvPr/>
        </p:nvSpPr>
        <p:spPr>
          <a:xfrm>
            <a:off x="6764446" y="885544"/>
            <a:ext cx="1194955" cy="158003"/>
          </a:xfrm>
          <a:prstGeom prst="rect">
            <a:avLst/>
          </a:prstGeom>
        </p:spPr>
        <p:txBody>
          <a:bodyPr vert="horz" wrap="square" lIns="0" tIns="0" rIns="0" bIns="0" rtlCol="0">
            <a:spAutoFit/>
          </a:bodyPr>
          <a:lstStyle/>
          <a:p>
            <a:pPr marL="11397"/>
            <a:r>
              <a:rPr sz="1000" dirty="0">
                <a:latin typeface="Arial"/>
                <a:cs typeface="Arial"/>
              </a:rPr>
              <a:t>MEM: sub </a:t>
            </a:r>
            <a:r>
              <a:rPr sz="1000" spc="-4" dirty="0">
                <a:latin typeface="Arial"/>
                <a:cs typeface="Arial"/>
              </a:rPr>
              <a:t>$2, $4,</a:t>
            </a:r>
            <a:r>
              <a:rPr sz="1000" spc="-81" dirty="0">
                <a:latin typeface="Arial"/>
                <a:cs typeface="Arial"/>
              </a:rPr>
              <a:t> </a:t>
            </a:r>
            <a:r>
              <a:rPr sz="1000" spc="-4" dirty="0">
                <a:latin typeface="Arial"/>
                <a:cs typeface="Arial"/>
              </a:rPr>
              <a:t>$5</a:t>
            </a:r>
            <a:endParaRPr sz="1000">
              <a:latin typeface="Arial"/>
              <a:cs typeface="Arial"/>
            </a:endParaRPr>
          </a:p>
        </p:txBody>
      </p:sp>
      <p:sp>
        <p:nvSpPr>
          <p:cNvPr id="7" name="object 7"/>
          <p:cNvSpPr txBox="1"/>
          <p:nvPr/>
        </p:nvSpPr>
        <p:spPr>
          <a:xfrm>
            <a:off x="8308651" y="888626"/>
            <a:ext cx="757381" cy="303679"/>
          </a:xfrm>
          <a:prstGeom prst="rect">
            <a:avLst/>
          </a:prstGeom>
        </p:spPr>
        <p:txBody>
          <a:bodyPr vert="horz" wrap="square" lIns="0" tIns="0" rIns="0" bIns="0" rtlCol="0">
            <a:spAutoFit/>
          </a:bodyPr>
          <a:lstStyle/>
          <a:p>
            <a:pPr marL="13676" algn="ctr">
              <a:lnSpc>
                <a:spcPts val="1176"/>
              </a:lnSpc>
            </a:pPr>
            <a:r>
              <a:rPr sz="1000" dirty="0">
                <a:latin typeface="Arial"/>
                <a:cs typeface="Arial"/>
              </a:rPr>
              <a:t>WB:</a:t>
            </a:r>
            <a:endParaRPr sz="1000">
              <a:latin typeface="Arial"/>
              <a:cs typeface="Arial"/>
            </a:endParaRPr>
          </a:p>
          <a:p>
            <a:pPr algn="ctr">
              <a:lnSpc>
                <a:spcPts val="1176"/>
              </a:lnSpc>
            </a:pPr>
            <a:r>
              <a:rPr sz="1000" spc="-4" dirty="0">
                <a:latin typeface="Arial"/>
                <a:cs typeface="Arial"/>
              </a:rPr>
              <a:t>lw $8,</a:t>
            </a:r>
            <a:r>
              <a:rPr sz="1000" spc="-76" dirty="0">
                <a:latin typeface="Arial"/>
                <a:cs typeface="Arial"/>
              </a:rPr>
              <a:t> </a:t>
            </a:r>
            <a:r>
              <a:rPr sz="1000" spc="-4" dirty="0">
                <a:latin typeface="Arial"/>
                <a:cs typeface="Arial"/>
              </a:rPr>
              <a:t>4($29)</a:t>
            </a:r>
            <a:endParaRPr sz="1000">
              <a:latin typeface="Arial"/>
              <a:cs typeface="Arial"/>
            </a:endParaRPr>
          </a:p>
        </p:txBody>
      </p:sp>
      <p:sp>
        <p:nvSpPr>
          <p:cNvPr id="8" name="object 8"/>
          <p:cNvSpPr/>
          <p:nvPr/>
        </p:nvSpPr>
        <p:spPr>
          <a:xfrm>
            <a:off x="1741919" y="874059"/>
            <a:ext cx="0" cy="1210235"/>
          </a:xfrm>
          <a:custGeom>
            <a:avLst/>
            <a:gdLst/>
            <a:ahLst/>
            <a:cxnLst/>
            <a:rect l="l" t="t" r="r" b="b"/>
            <a:pathLst>
              <a:path h="1371600">
                <a:moveTo>
                  <a:pt x="0" y="1371600"/>
                </a:moveTo>
                <a:lnTo>
                  <a:pt x="0" y="0"/>
                </a:lnTo>
              </a:path>
            </a:pathLst>
          </a:custGeom>
          <a:ln w="25400">
            <a:solidFill>
              <a:srgbClr val="000000"/>
            </a:solidFill>
            <a:prstDash val="lgDash"/>
          </a:ln>
        </p:spPr>
        <p:txBody>
          <a:bodyPr wrap="square" lIns="0" tIns="0" rIns="0" bIns="0" rtlCol="0"/>
          <a:lstStyle/>
          <a:p>
            <a:endParaRPr/>
          </a:p>
        </p:txBody>
      </p:sp>
      <p:sp>
        <p:nvSpPr>
          <p:cNvPr id="9" name="object 9"/>
          <p:cNvSpPr/>
          <p:nvPr/>
        </p:nvSpPr>
        <p:spPr>
          <a:xfrm>
            <a:off x="8221814" y="874059"/>
            <a:ext cx="0" cy="941294"/>
          </a:xfrm>
          <a:custGeom>
            <a:avLst/>
            <a:gdLst/>
            <a:ahLst/>
            <a:cxnLst/>
            <a:rect l="l" t="t" r="r" b="b"/>
            <a:pathLst>
              <a:path h="1066800">
                <a:moveTo>
                  <a:pt x="0" y="1066800"/>
                </a:moveTo>
                <a:lnTo>
                  <a:pt x="0" y="0"/>
                </a:lnTo>
              </a:path>
            </a:pathLst>
          </a:custGeom>
          <a:ln w="25400">
            <a:solidFill>
              <a:srgbClr val="000000"/>
            </a:solidFill>
            <a:prstDash val="lgDash"/>
          </a:ln>
        </p:spPr>
        <p:txBody>
          <a:bodyPr wrap="square" lIns="0" tIns="0" rIns="0" bIns="0" rtlCol="0"/>
          <a:lstStyle/>
          <a:p>
            <a:endParaRPr/>
          </a:p>
        </p:txBody>
      </p:sp>
      <p:sp>
        <p:nvSpPr>
          <p:cNvPr id="10" name="object 10"/>
          <p:cNvSpPr/>
          <p:nvPr/>
        </p:nvSpPr>
        <p:spPr>
          <a:xfrm>
            <a:off x="6322585" y="892271"/>
            <a:ext cx="0" cy="739588"/>
          </a:xfrm>
          <a:custGeom>
            <a:avLst/>
            <a:gdLst/>
            <a:ahLst/>
            <a:cxnLst/>
            <a:rect l="l" t="t" r="r" b="b"/>
            <a:pathLst>
              <a:path h="838200">
                <a:moveTo>
                  <a:pt x="0" y="838200"/>
                </a:moveTo>
                <a:lnTo>
                  <a:pt x="0" y="0"/>
                </a:lnTo>
              </a:path>
            </a:pathLst>
          </a:custGeom>
          <a:ln w="25400">
            <a:solidFill>
              <a:srgbClr val="000000"/>
            </a:solidFill>
            <a:prstDash val="lgDash"/>
          </a:ln>
        </p:spPr>
        <p:txBody>
          <a:bodyPr wrap="square" lIns="0" tIns="0" rIns="0" bIns="0" rtlCol="0"/>
          <a:lstStyle/>
          <a:p>
            <a:endParaRPr/>
          </a:p>
        </p:txBody>
      </p:sp>
      <p:sp>
        <p:nvSpPr>
          <p:cNvPr id="11" name="object 11"/>
          <p:cNvSpPr/>
          <p:nvPr/>
        </p:nvSpPr>
        <p:spPr>
          <a:xfrm>
            <a:off x="4196775" y="874059"/>
            <a:ext cx="0" cy="537882"/>
          </a:xfrm>
          <a:custGeom>
            <a:avLst/>
            <a:gdLst/>
            <a:ahLst/>
            <a:cxnLst/>
            <a:rect l="l" t="t" r="r" b="b"/>
            <a:pathLst>
              <a:path h="609600">
                <a:moveTo>
                  <a:pt x="0" y="609600"/>
                </a:moveTo>
                <a:lnTo>
                  <a:pt x="0" y="0"/>
                </a:lnTo>
              </a:path>
            </a:pathLst>
          </a:custGeom>
          <a:ln w="25400">
            <a:solidFill>
              <a:srgbClr val="000000"/>
            </a:solidFill>
            <a:prstDash val="lgDash"/>
          </a:ln>
        </p:spPr>
        <p:txBody>
          <a:bodyPr wrap="square" lIns="0" tIns="0" rIns="0" bIns="0" rtlCol="0"/>
          <a:lstStyle/>
          <a:p>
            <a:endParaRPr/>
          </a:p>
        </p:txBody>
      </p:sp>
      <p:sp>
        <p:nvSpPr>
          <p:cNvPr id="12" name="object 12"/>
          <p:cNvSpPr/>
          <p:nvPr/>
        </p:nvSpPr>
        <p:spPr>
          <a:xfrm>
            <a:off x="4113069" y="2286001"/>
            <a:ext cx="152977" cy="3657599"/>
          </a:xfrm>
          <a:custGeom>
            <a:avLst/>
            <a:gdLst/>
            <a:ahLst/>
            <a:cxnLst/>
            <a:rect l="l" t="t" r="r" b="b"/>
            <a:pathLst>
              <a:path w="168275" h="4145279">
                <a:moveTo>
                  <a:pt x="0" y="4144962"/>
                </a:moveTo>
                <a:lnTo>
                  <a:pt x="168275" y="4144962"/>
                </a:lnTo>
                <a:lnTo>
                  <a:pt x="168275" y="0"/>
                </a:lnTo>
                <a:lnTo>
                  <a:pt x="0" y="0"/>
                </a:lnTo>
                <a:lnTo>
                  <a:pt x="0" y="4144962"/>
                </a:lnTo>
                <a:close/>
              </a:path>
            </a:pathLst>
          </a:custGeom>
          <a:solidFill>
            <a:srgbClr val="E4E4E4"/>
          </a:solidFill>
        </p:spPr>
        <p:txBody>
          <a:bodyPr wrap="square" lIns="0" tIns="0" rIns="0" bIns="0" rtlCol="0"/>
          <a:lstStyle/>
          <a:p>
            <a:endParaRPr/>
          </a:p>
        </p:txBody>
      </p:sp>
      <p:sp>
        <p:nvSpPr>
          <p:cNvPr id="13" name="object 13"/>
          <p:cNvSpPr/>
          <p:nvPr/>
        </p:nvSpPr>
        <p:spPr>
          <a:xfrm>
            <a:off x="4113075" y="2286001"/>
            <a:ext cx="152977" cy="3657599"/>
          </a:xfrm>
          <a:custGeom>
            <a:avLst/>
            <a:gdLst/>
            <a:ahLst/>
            <a:cxnLst/>
            <a:rect l="l" t="t" r="r" b="b"/>
            <a:pathLst>
              <a:path w="168275" h="4145279">
                <a:moveTo>
                  <a:pt x="0" y="0"/>
                </a:moveTo>
                <a:lnTo>
                  <a:pt x="168275" y="0"/>
                </a:lnTo>
                <a:lnTo>
                  <a:pt x="168275"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4" name="object 14"/>
          <p:cNvSpPr/>
          <p:nvPr/>
        </p:nvSpPr>
        <p:spPr>
          <a:xfrm>
            <a:off x="1327728" y="2514319"/>
            <a:ext cx="348095" cy="0"/>
          </a:xfrm>
          <a:custGeom>
            <a:avLst/>
            <a:gdLst/>
            <a:ahLst/>
            <a:cxnLst/>
            <a:rect l="l" t="t" r="r" b="b"/>
            <a:pathLst>
              <a:path w="382905">
                <a:moveTo>
                  <a:pt x="0" y="0"/>
                </a:moveTo>
                <a:lnTo>
                  <a:pt x="382590" y="0"/>
                </a:lnTo>
              </a:path>
            </a:pathLst>
          </a:custGeom>
          <a:ln w="28575">
            <a:solidFill>
              <a:srgbClr val="000000"/>
            </a:solidFill>
          </a:ln>
        </p:spPr>
        <p:txBody>
          <a:bodyPr wrap="square" lIns="0" tIns="0" rIns="0" bIns="0" rtlCol="0"/>
          <a:lstStyle/>
          <a:p>
            <a:endParaRPr/>
          </a:p>
        </p:txBody>
      </p:sp>
      <p:sp>
        <p:nvSpPr>
          <p:cNvPr id="15" name="object 15"/>
          <p:cNvSpPr/>
          <p:nvPr/>
        </p:nvSpPr>
        <p:spPr>
          <a:xfrm>
            <a:off x="1640897"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 name="object 16"/>
          <p:cNvSpPr txBox="1"/>
          <p:nvPr/>
        </p:nvSpPr>
        <p:spPr>
          <a:xfrm>
            <a:off x="307654" y="3633350"/>
            <a:ext cx="475095" cy="300018"/>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address</a:t>
            </a:r>
            <a:endParaRPr sz="1000">
              <a:latin typeface="Arial"/>
              <a:cs typeface="Arial"/>
            </a:endParaRPr>
          </a:p>
        </p:txBody>
      </p:sp>
      <p:sp>
        <p:nvSpPr>
          <p:cNvPr id="17" name="object 17"/>
          <p:cNvSpPr txBox="1"/>
          <p:nvPr/>
        </p:nvSpPr>
        <p:spPr>
          <a:xfrm>
            <a:off x="528462" y="4242670"/>
            <a:ext cx="680027" cy="300018"/>
          </a:xfrm>
          <a:prstGeom prst="rect">
            <a:avLst/>
          </a:prstGeom>
        </p:spPr>
        <p:txBody>
          <a:bodyPr vert="horz" wrap="square" lIns="0" tIns="0" rIns="0" bIns="0" rtlCol="0">
            <a:spAutoFit/>
          </a:bodyPr>
          <a:lstStyle/>
          <a:p>
            <a:pPr marL="91176" marR="4559" indent="-79779">
              <a:lnSpc>
                <a:spcPts val="1167"/>
              </a:lnSpc>
            </a:pPr>
            <a:r>
              <a:rPr sz="1000" b="1" dirty="0">
                <a:latin typeface="Arial"/>
                <a:cs typeface="Arial"/>
              </a:rPr>
              <a:t>Instruction  </a:t>
            </a:r>
            <a:r>
              <a:rPr sz="1000" b="1" spc="-4" dirty="0">
                <a:latin typeface="Arial"/>
                <a:cs typeface="Arial"/>
              </a:rPr>
              <a:t>memory</a:t>
            </a:r>
            <a:endParaRPr sz="1000">
              <a:latin typeface="Arial"/>
              <a:cs typeface="Arial"/>
            </a:endParaRPr>
          </a:p>
        </p:txBody>
      </p:sp>
      <p:sp>
        <p:nvSpPr>
          <p:cNvPr id="18" name="object 18"/>
          <p:cNvSpPr txBox="1"/>
          <p:nvPr/>
        </p:nvSpPr>
        <p:spPr>
          <a:xfrm>
            <a:off x="2325889" y="4381623"/>
            <a:ext cx="164523" cy="158003"/>
          </a:xfrm>
          <a:prstGeom prst="rect">
            <a:avLst/>
          </a:prstGeom>
        </p:spPr>
        <p:txBody>
          <a:bodyPr vert="horz" wrap="square" lIns="0" tIns="0" rIns="0" bIns="0" rtlCol="0">
            <a:spAutoFit/>
          </a:bodyPr>
          <a:lstStyle/>
          <a:p>
            <a:pPr marL="11397">
              <a:tabLst>
                <a:tab pos="150440" algn="l"/>
              </a:tabLst>
            </a:pPr>
            <a:r>
              <a:rPr sz="1000" b="1" u="sng" dirty="0">
                <a:latin typeface="Arial"/>
                <a:cs typeface="Arial"/>
              </a:rPr>
              <a:t> 	</a:t>
            </a:r>
            <a:endParaRPr sz="1000">
              <a:latin typeface="Arial"/>
              <a:cs typeface="Arial"/>
            </a:endParaRPr>
          </a:p>
        </p:txBody>
      </p:sp>
      <p:sp>
        <p:nvSpPr>
          <p:cNvPr id="19" name="object 19"/>
          <p:cNvSpPr txBox="1"/>
          <p:nvPr/>
        </p:nvSpPr>
        <p:spPr>
          <a:xfrm>
            <a:off x="796894" y="3626627"/>
            <a:ext cx="609600" cy="303679"/>
          </a:xfrm>
          <a:prstGeom prst="rect">
            <a:avLst/>
          </a:prstGeom>
        </p:spPr>
        <p:txBody>
          <a:bodyPr vert="horz" wrap="square" lIns="0" tIns="0" rIns="0" bIns="0" rtlCol="0">
            <a:spAutoFit/>
          </a:bodyPr>
          <a:lstStyle/>
          <a:p>
            <a:pPr marL="11397">
              <a:lnSpc>
                <a:spcPts val="1176"/>
              </a:lnSpc>
            </a:pPr>
            <a:r>
              <a:rPr sz="1000" dirty="0">
                <a:latin typeface="Arial"/>
                <a:cs typeface="Arial"/>
              </a:rPr>
              <a:t>Instruction</a:t>
            </a:r>
            <a:endParaRPr sz="1000">
              <a:latin typeface="Arial"/>
              <a:cs typeface="Arial"/>
            </a:endParaRPr>
          </a:p>
          <a:p>
            <a:pPr marL="262131">
              <a:lnSpc>
                <a:spcPts val="1176"/>
              </a:lnSpc>
            </a:pPr>
            <a:r>
              <a:rPr sz="1000" dirty="0">
                <a:latin typeface="Arial"/>
                <a:cs typeface="Arial"/>
              </a:rPr>
              <a:t>[31-0]</a:t>
            </a:r>
            <a:endParaRPr sz="1000">
              <a:latin typeface="Arial"/>
              <a:cs typeface="Arial"/>
            </a:endParaRPr>
          </a:p>
        </p:txBody>
      </p:sp>
      <p:sp>
        <p:nvSpPr>
          <p:cNvPr id="20" name="object 20"/>
          <p:cNvSpPr/>
          <p:nvPr/>
        </p:nvSpPr>
        <p:spPr>
          <a:xfrm>
            <a:off x="7923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21" name="object 21"/>
          <p:cNvSpPr/>
          <p:nvPr/>
        </p:nvSpPr>
        <p:spPr>
          <a:xfrm>
            <a:off x="8117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6399076" y="3962684"/>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23" name="object 23"/>
          <p:cNvSpPr/>
          <p:nvPr/>
        </p:nvSpPr>
        <p:spPr>
          <a:xfrm>
            <a:off x="6745432"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6552048" y="3962684"/>
            <a:ext cx="0" cy="1371600"/>
          </a:xfrm>
          <a:custGeom>
            <a:avLst/>
            <a:gdLst/>
            <a:ahLst/>
            <a:cxnLst/>
            <a:rect l="l" t="t" r="r" b="b"/>
            <a:pathLst>
              <a:path h="1554479">
                <a:moveTo>
                  <a:pt x="0" y="0"/>
                </a:moveTo>
                <a:lnTo>
                  <a:pt x="0" y="1554160"/>
                </a:lnTo>
              </a:path>
            </a:pathLst>
          </a:custGeom>
          <a:ln w="28575">
            <a:solidFill>
              <a:srgbClr val="000000"/>
            </a:solidFill>
          </a:ln>
        </p:spPr>
        <p:txBody>
          <a:bodyPr wrap="square" lIns="0" tIns="0" rIns="0" bIns="0" rtlCol="0"/>
          <a:lstStyle/>
          <a:p>
            <a:endParaRPr/>
          </a:p>
        </p:txBody>
      </p:sp>
      <p:sp>
        <p:nvSpPr>
          <p:cNvPr id="25" name="object 25"/>
          <p:cNvSpPr/>
          <p:nvPr/>
        </p:nvSpPr>
        <p:spPr>
          <a:xfrm>
            <a:off x="6552049" y="5334003"/>
            <a:ext cx="1600777" cy="0"/>
          </a:xfrm>
          <a:custGeom>
            <a:avLst/>
            <a:gdLst/>
            <a:ahLst/>
            <a:cxnLst/>
            <a:rect l="l" t="t" r="r" b="b"/>
            <a:pathLst>
              <a:path w="1760854">
                <a:moveTo>
                  <a:pt x="0" y="0"/>
                </a:moveTo>
                <a:lnTo>
                  <a:pt x="1760541" y="0"/>
                </a:lnTo>
              </a:path>
            </a:pathLst>
          </a:custGeom>
          <a:ln w="28575">
            <a:solidFill>
              <a:srgbClr val="000000"/>
            </a:solidFill>
          </a:ln>
        </p:spPr>
        <p:txBody>
          <a:bodyPr wrap="square" lIns="0" tIns="0" rIns="0" bIns="0" rtlCol="0"/>
          <a:lstStyle/>
          <a:p>
            <a:endParaRPr/>
          </a:p>
        </p:txBody>
      </p:sp>
      <p:sp>
        <p:nvSpPr>
          <p:cNvPr id="26" name="object 26"/>
          <p:cNvSpPr/>
          <p:nvPr/>
        </p:nvSpPr>
        <p:spPr>
          <a:xfrm>
            <a:off x="8117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6508751" y="3922059"/>
            <a:ext cx="76777" cy="77321"/>
          </a:xfrm>
          <a:custGeom>
            <a:avLst/>
            <a:gdLst/>
            <a:ahLst/>
            <a:cxnLst/>
            <a:rect l="l" t="t" r="r" b="b"/>
            <a:pathLst>
              <a:path w="84454" h="87629">
                <a:moveTo>
                  <a:pt x="59499" y="0"/>
                </a:moveTo>
                <a:lnTo>
                  <a:pt x="24638" y="0"/>
                </a:lnTo>
                <a:lnTo>
                  <a:pt x="0" y="24637"/>
                </a:lnTo>
                <a:lnTo>
                  <a:pt x="0" y="62674"/>
                </a:lnTo>
                <a:lnTo>
                  <a:pt x="24638" y="87312"/>
                </a:lnTo>
                <a:lnTo>
                  <a:pt x="59499" y="87312"/>
                </a:lnTo>
                <a:lnTo>
                  <a:pt x="84137" y="62674"/>
                </a:lnTo>
                <a:lnTo>
                  <a:pt x="84137" y="24637"/>
                </a:lnTo>
                <a:lnTo>
                  <a:pt x="59499" y="0"/>
                </a:lnTo>
                <a:close/>
              </a:path>
            </a:pathLst>
          </a:custGeom>
          <a:solidFill>
            <a:srgbClr val="000000"/>
          </a:solidFill>
        </p:spPr>
        <p:txBody>
          <a:bodyPr wrap="square" lIns="0" tIns="0" rIns="0" bIns="0" rtlCol="0"/>
          <a:lstStyle/>
          <a:p>
            <a:endParaRPr/>
          </a:p>
        </p:txBody>
      </p:sp>
      <p:sp>
        <p:nvSpPr>
          <p:cNvPr id="28" name="object 28"/>
          <p:cNvSpPr/>
          <p:nvPr/>
        </p:nvSpPr>
        <p:spPr>
          <a:xfrm>
            <a:off x="6508759" y="3922060"/>
            <a:ext cx="76777" cy="77321"/>
          </a:xfrm>
          <a:custGeom>
            <a:avLst/>
            <a:gdLst/>
            <a:ahLst/>
            <a:cxnLst/>
            <a:rect l="l" t="t" r="r" b="b"/>
            <a:pathLst>
              <a:path w="84454" h="87629">
                <a:moveTo>
                  <a:pt x="0" y="24640"/>
                </a:moveTo>
                <a:lnTo>
                  <a:pt x="24640" y="0"/>
                </a:lnTo>
                <a:lnTo>
                  <a:pt x="59490" y="0"/>
                </a:lnTo>
                <a:lnTo>
                  <a:pt x="84130" y="24640"/>
                </a:lnTo>
                <a:lnTo>
                  <a:pt x="84130" y="62670"/>
                </a:lnTo>
                <a:lnTo>
                  <a:pt x="59490" y="87310"/>
                </a:lnTo>
                <a:lnTo>
                  <a:pt x="24640" y="87310"/>
                </a:lnTo>
                <a:lnTo>
                  <a:pt x="0" y="62670"/>
                </a:lnTo>
                <a:lnTo>
                  <a:pt x="0" y="2464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8761560" y="5028647"/>
            <a:ext cx="152977" cy="0"/>
          </a:xfrm>
          <a:custGeom>
            <a:avLst/>
            <a:gdLst/>
            <a:ahLst/>
            <a:cxnLst/>
            <a:rect l="l" t="t" r="r" b="b"/>
            <a:pathLst>
              <a:path w="168275">
                <a:moveTo>
                  <a:pt x="0" y="0"/>
                </a:moveTo>
                <a:lnTo>
                  <a:pt x="168280" y="0"/>
                </a:lnTo>
              </a:path>
            </a:pathLst>
          </a:custGeom>
          <a:ln w="28575">
            <a:solidFill>
              <a:srgbClr val="000000"/>
            </a:solidFill>
          </a:ln>
        </p:spPr>
        <p:txBody>
          <a:bodyPr wrap="square" lIns="0" tIns="0" rIns="0" bIns="0" rtlCol="0"/>
          <a:lstStyle/>
          <a:p>
            <a:endParaRPr/>
          </a:p>
        </p:txBody>
      </p:sp>
      <p:sp>
        <p:nvSpPr>
          <p:cNvPr id="30" name="object 30"/>
          <p:cNvSpPr/>
          <p:nvPr/>
        </p:nvSpPr>
        <p:spPr>
          <a:xfrm>
            <a:off x="8914541" y="5028647"/>
            <a:ext cx="0" cy="1220321"/>
          </a:xfrm>
          <a:custGeom>
            <a:avLst/>
            <a:gdLst/>
            <a:ahLst/>
            <a:cxnLst/>
            <a:rect l="l" t="t" r="r" b="b"/>
            <a:pathLst>
              <a:path h="1383029">
                <a:moveTo>
                  <a:pt x="0" y="0"/>
                </a:moveTo>
                <a:lnTo>
                  <a:pt x="0" y="1382710"/>
                </a:lnTo>
              </a:path>
            </a:pathLst>
          </a:custGeom>
          <a:ln w="28575">
            <a:solidFill>
              <a:srgbClr val="000000"/>
            </a:solidFill>
          </a:ln>
        </p:spPr>
        <p:txBody>
          <a:bodyPr wrap="square" lIns="0" tIns="0" rIns="0" bIns="0" rtlCol="0"/>
          <a:lstStyle/>
          <a:p>
            <a:endParaRPr/>
          </a:p>
        </p:txBody>
      </p:sp>
      <p:sp>
        <p:nvSpPr>
          <p:cNvPr id="31" name="object 31"/>
          <p:cNvSpPr/>
          <p:nvPr/>
        </p:nvSpPr>
        <p:spPr>
          <a:xfrm>
            <a:off x="2284556" y="6248685"/>
            <a:ext cx="6629977" cy="0"/>
          </a:xfrm>
          <a:custGeom>
            <a:avLst/>
            <a:gdLst/>
            <a:ahLst/>
            <a:cxnLst/>
            <a:rect l="l" t="t" r="r" b="b"/>
            <a:pathLst>
              <a:path w="7292975">
                <a:moveTo>
                  <a:pt x="7292984" y="0"/>
                </a:moveTo>
                <a:lnTo>
                  <a:pt x="0" y="0"/>
                </a:lnTo>
              </a:path>
            </a:pathLst>
          </a:custGeom>
          <a:ln w="28575">
            <a:solidFill>
              <a:srgbClr val="000000"/>
            </a:solidFill>
          </a:ln>
        </p:spPr>
        <p:txBody>
          <a:bodyPr wrap="square" lIns="0" tIns="0" rIns="0" bIns="0" rtlCol="0"/>
          <a:lstStyle/>
          <a:p>
            <a:endParaRPr/>
          </a:p>
        </p:txBody>
      </p:sp>
      <p:sp>
        <p:nvSpPr>
          <p:cNvPr id="32" name="object 32"/>
          <p:cNvSpPr/>
          <p:nvPr/>
        </p:nvSpPr>
        <p:spPr>
          <a:xfrm>
            <a:off x="2131583" y="4266638"/>
            <a:ext cx="0" cy="1829360"/>
          </a:xfrm>
          <a:custGeom>
            <a:avLst/>
            <a:gdLst/>
            <a:ahLst/>
            <a:cxnLst/>
            <a:rect l="l" t="t" r="r" b="b"/>
            <a:pathLst>
              <a:path h="2073275">
                <a:moveTo>
                  <a:pt x="0" y="2073281"/>
                </a:moveTo>
                <a:lnTo>
                  <a:pt x="0" y="0"/>
                </a:lnTo>
              </a:path>
            </a:pathLst>
          </a:custGeom>
          <a:ln w="12700">
            <a:solidFill>
              <a:srgbClr val="000000"/>
            </a:solidFill>
          </a:ln>
        </p:spPr>
        <p:txBody>
          <a:bodyPr wrap="square" lIns="0" tIns="0" rIns="0" bIns="0" rtlCol="0"/>
          <a:lstStyle/>
          <a:p>
            <a:endParaRPr/>
          </a:p>
        </p:txBody>
      </p:sp>
      <p:sp>
        <p:nvSpPr>
          <p:cNvPr id="33" name="object 33"/>
          <p:cNvSpPr/>
          <p:nvPr/>
        </p:nvSpPr>
        <p:spPr>
          <a:xfrm>
            <a:off x="2131583" y="4266637"/>
            <a:ext cx="381000" cy="0"/>
          </a:xfrm>
          <a:custGeom>
            <a:avLst/>
            <a:gdLst/>
            <a:ahLst/>
            <a:cxnLst/>
            <a:rect l="l" t="t" r="r" b="b"/>
            <a:pathLst>
              <a:path w="419100">
                <a:moveTo>
                  <a:pt x="0" y="0"/>
                </a:moveTo>
                <a:lnTo>
                  <a:pt x="419100" y="0"/>
                </a:lnTo>
              </a:path>
            </a:pathLst>
          </a:custGeom>
          <a:ln w="12700">
            <a:solidFill>
              <a:srgbClr val="000000"/>
            </a:solidFill>
          </a:ln>
        </p:spPr>
        <p:txBody>
          <a:bodyPr wrap="square" lIns="0" tIns="0" rIns="0" bIns="0" rtlCol="0"/>
          <a:lstStyle/>
          <a:p>
            <a:endParaRPr/>
          </a:p>
        </p:txBody>
      </p:sp>
      <p:sp>
        <p:nvSpPr>
          <p:cNvPr id="34" name="object 34"/>
          <p:cNvSpPr/>
          <p:nvPr/>
        </p:nvSpPr>
        <p:spPr>
          <a:xfrm>
            <a:off x="2466397" y="4233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5" name="object 35"/>
          <p:cNvSpPr txBox="1"/>
          <p:nvPr/>
        </p:nvSpPr>
        <p:spPr>
          <a:xfrm>
            <a:off x="6861140" y="3854946"/>
            <a:ext cx="489527" cy="158003"/>
          </a:xfrm>
          <a:prstGeom prst="rect">
            <a:avLst/>
          </a:prstGeom>
        </p:spPr>
        <p:txBody>
          <a:bodyPr vert="horz" wrap="square" lIns="0" tIns="0" rIns="0" bIns="0" rtlCol="0">
            <a:spAutoFit/>
          </a:bodyPr>
          <a:lstStyle/>
          <a:p>
            <a:pPr marL="11397"/>
            <a:r>
              <a:rPr sz="1000" dirty="0">
                <a:latin typeface="Arial"/>
                <a:cs typeface="Arial"/>
              </a:rPr>
              <a:t>Address</a:t>
            </a:r>
            <a:endParaRPr sz="1000">
              <a:latin typeface="Arial"/>
              <a:cs typeface="Arial"/>
            </a:endParaRPr>
          </a:p>
        </p:txBody>
      </p:sp>
      <p:sp>
        <p:nvSpPr>
          <p:cNvPr id="36" name="object 36"/>
          <p:cNvSpPr txBox="1"/>
          <p:nvPr/>
        </p:nvSpPr>
        <p:spPr>
          <a:xfrm>
            <a:off x="7143126" y="4167030"/>
            <a:ext cx="517236" cy="300018"/>
          </a:xfrm>
          <a:prstGeom prst="rect">
            <a:avLst/>
          </a:prstGeom>
        </p:spPr>
        <p:txBody>
          <a:bodyPr vert="horz" wrap="square" lIns="0" tIns="0" rIns="0" bIns="0" rtlCol="0">
            <a:spAutoFit/>
          </a:bodyPr>
          <a:lstStyle/>
          <a:p>
            <a:pPr marL="11397" marR="4559" indent="102573">
              <a:lnSpc>
                <a:spcPts val="1167"/>
              </a:lnSpc>
            </a:pPr>
            <a:r>
              <a:rPr sz="1000" b="1" spc="-4" dirty="0">
                <a:latin typeface="Arial"/>
                <a:cs typeface="Arial"/>
              </a:rPr>
              <a:t>Data  memory</a:t>
            </a:r>
            <a:endParaRPr sz="1000">
              <a:latin typeface="Arial"/>
              <a:cs typeface="Arial"/>
            </a:endParaRPr>
          </a:p>
        </p:txBody>
      </p:sp>
      <p:sp>
        <p:nvSpPr>
          <p:cNvPr id="37" name="object 37"/>
          <p:cNvSpPr txBox="1"/>
          <p:nvPr/>
        </p:nvSpPr>
        <p:spPr>
          <a:xfrm>
            <a:off x="7543765" y="4623670"/>
            <a:ext cx="327891" cy="300018"/>
          </a:xfrm>
          <a:prstGeom prst="rect">
            <a:avLst/>
          </a:prstGeom>
        </p:spPr>
        <p:txBody>
          <a:bodyPr vert="horz" wrap="square" lIns="0" tIns="0" rIns="0" bIns="0" rtlCol="0">
            <a:spAutoFit/>
          </a:bodyPr>
          <a:lstStyle/>
          <a:p>
            <a:pPr marL="68382" marR="4559" indent="-56985">
              <a:lnSpc>
                <a:spcPts val="1167"/>
              </a:lnSpc>
            </a:pPr>
            <a:r>
              <a:rPr sz="1000" spc="-4" dirty="0">
                <a:latin typeface="Arial"/>
                <a:cs typeface="Arial"/>
              </a:rPr>
              <a:t>Read  data</a:t>
            </a:r>
            <a:endParaRPr sz="1000">
              <a:latin typeface="Arial"/>
              <a:cs typeface="Arial"/>
            </a:endParaRPr>
          </a:p>
        </p:txBody>
      </p:sp>
      <p:sp>
        <p:nvSpPr>
          <p:cNvPr id="38" name="object 38"/>
          <p:cNvSpPr/>
          <p:nvPr/>
        </p:nvSpPr>
        <p:spPr>
          <a:xfrm>
            <a:off x="7314049" y="3657320"/>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39" name="object 39"/>
          <p:cNvSpPr txBox="1"/>
          <p:nvPr/>
        </p:nvSpPr>
        <p:spPr>
          <a:xfrm>
            <a:off x="6939072" y="3473946"/>
            <a:ext cx="790286" cy="158003"/>
          </a:xfrm>
          <a:prstGeom prst="rect">
            <a:avLst/>
          </a:prstGeom>
        </p:spPr>
        <p:txBody>
          <a:bodyPr vert="horz" wrap="square" lIns="0" tIns="0" rIns="0" bIns="0" rtlCol="0">
            <a:spAutoFit/>
          </a:bodyPr>
          <a:lstStyle/>
          <a:p>
            <a:pPr marL="11397"/>
            <a:r>
              <a:rPr sz="1000" spc="-4" dirty="0">
                <a:solidFill>
                  <a:srgbClr val="FF40FF"/>
                </a:solidFill>
                <a:latin typeface="Arial"/>
                <a:cs typeface="Arial"/>
              </a:rPr>
              <a:t>MemWrite</a:t>
            </a:r>
            <a:r>
              <a:rPr sz="1000" spc="-72" dirty="0">
                <a:solidFill>
                  <a:srgbClr val="FF40FF"/>
                </a:solidFill>
                <a:latin typeface="Arial"/>
                <a:cs typeface="Arial"/>
              </a:rPr>
              <a:t> </a:t>
            </a:r>
            <a:r>
              <a:rPr sz="1000" dirty="0">
                <a:solidFill>
                  <a:srgbClr val="FF40FF"/>
                </a:solidFill>
                <a:latin typeface="Arial"/>
                <a:cs typeface="Arial"/>
              </a:rPr>
              <a:t>(0)</a:t>
            </a:r>
            <a:endParaRPr sz="1000">
              <a:latin typeface="Arial"/>
              <a:cs typeface="Arial"/>
            </a:endParaRPr>
          </a:p>
        </p:txBody>
      </p:sp>
      <p:sp>
        <p:nvSpPr>
          <p:cNvPr id="40" name="object 40"/>
          <p:cNvSpPr/>
          <p:nvPr/>
        </p:nvSpPr>
        <p:spPr>
          <a:xfrm>
            <a:off x="7314049" y="4953003"/>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1" name="object 41"/>
          <p:cNvSpPr txBox="1"/>
          <p:nvPr/>
        </p:nvSpPr>
        <p:spPr>
          <a:xfrm>
            <a:off x="6939072" y="5150627"/>
            <a:ext cx="799523"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MemRead</a:t>
            </a:r>
            <a:r>
              <a:rPr sz="1000" spc="-94" dirty="0">
                <a:solidFill>
                  <a:srgbClr val="FF40FF"/>
                </a:solidFill>
                <a:latin typeface="Arial"/>
                <a:cs typeface="Arial"/>
              </a:rPr>
              <a:t> </a:t>
            </a:r>
            <a:r>
              <a:rPr sz="1000" dirty="0">
                <a:solidFill>
                  <a:srgbClr val="FF40FF"/>
                </a:solidFill>
                <a:latin typeface="Arial"/>
                <a:cs typeface="Arial"/>
              </a:rPr>
              <a:t>(0)</a:t>
            </a:r>
            <a:endParaRPr sz="1000">
              <a:latin typeface="Arial"/>
              <a:cs typeface="Arial"/>
            </a:endParaRPr>
          </a:p>
        </p:txBody>
      </p:sp>
      <p:sp>
        <p:nvSpPr>
          <p:cNvPr id="42" name="object 42"/>
          <p:cNvSpPr txBox="1"/>
          <p:nvPr/>
        </p:nvSpPr>
        <p:spPr>
          <a:xfrm>
            <a:off x="8614606" y="4692586"/>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43" name="object 43"/>
          <p:cNvSpPr txBox="1"/>
          <p:nvPr/>
        </p:nvSpPr>
        <p:spPr>
          <a:xfrm>
            <a:off x="8310095" y="5150627"/>
            <a:ext cx="398318" cy="153888"/>
          </a:xfrm>
          <a:prstGeom prst="rect">
            <a:avLst/>
          </a:prstGeom>
        </p:spPr>
        <p:txBody>
          <a:bodyPr vert="horz" wrap="square" lIns="0" tIns="0" rIns="0" bIns="0" rtlCol="0">
            <a:spAutoFit/>
          </a:bodyPr>
          <a:lstStyle/>
          <a:p>
            <a:pPr marL="11397">
              <a:tabLst>
                <a:tab pos="290053" algn="l"/>
              </a:tabLst>
            </a:pPr>
            <a:r>
              <a:rPr sz="1000" u="sng" dirty="0">
                <a:solidFill>
                  <a:srgbClr val="FF40FF"/>
                </a:solidFill>
                <a:latin typeface="Arial"/>
                <a:cs typeface="Arial"/>
              </a:rPr>
              <a:t> 	</a:t>
            </a:r>
            <a:r>
              <a:rPr sz="1000" spc="-102" dirty="0">
                <a:solidFill>
                  <a:srgbClr val="FF40FF"/>
                </a:solidFill>
                <a:latin typeface="Arial"/>
                <a:cs typeface="Arial"/>
              </a:rPr>
              <a:t> </a:t>
            </a:r>
            <a:r>
              <a:rPr sz="1500" baseline="-35353" dirty="0">
                <a:latin typeface="Arial"/>
                <a:cs typeface="Arial"/>
              </a:rPr>
              <a:t>0</a:t>
            </a:r>
          </a:p>
        </p:txBody>
      </p:sp>
      <p:sp>
        <p:nvSpPr>
          <p:cNvPr id="44" name="object 44"/>
          <p:cNvSpPr/>
          <p:nvPr/>
        </p:nvSpPr>
        <p:spPr>
          <a:xfrm>
            <a:off x="8533541" y="4572003"/>
            <a:ext cx="228023" cy="914960"/>
          </a:xfrm>
          <a:custGeom>
            <a:avLst/>
            <a:gdLst/>
            <a:ahLst/>
            <a:cxnLst/>
            <a:rect l="l" t="t" r="r" b="b"/>
            <a:pathLst>
              <a:path w="250825" h="1036954">
                <a:moveTo>
                  <a:pt x="0" y="125410"/>
                </a:moveTo>
                <a:lnTo>
                  <a:pt x="5754" y="87745"/>
                </a:lnTo>
                <a:lnTo>
                  <a:pt x="22602" y="53571"/>
                </a:lnTo>
                <a:lnTo>
                  <a:pt x="48921" y="26019"/>
                </a:lnTo>
                <a:lnTo>
                  <a:pt x="82283" y="7612"/>
                </a:lnTo>
                <a:lnTo>
                  <a:pt x="119644" y="130"/>
                </a:lnTo>
                <a:lnTo>
                  <a:pt x="125410" y="0"/>
                </a:lnTo>
                <a:lnTo>
                  <a:pt x="163074" y="5754"/>
                </a:lnTo>
                <a:lnTo>
                  <a:pt x="197248" y="22602"/>
                </a:lnTo>
                <a:lnTo>
                  <a:pt x="224800" y="48921"/>
                </a:lnTo>
                <a:lnTo>
                  <a:pt x="243207" y="82283"/>
                </a:lnTo>
                <a:lnTo>
                  <a:pt x="250689" y="119644"/>
                </a:lnTo>
                <a:lnTo>
                  <a:pt x="250820" y="125410"/>
                </a:lnTo>
                <a:lnTo>
                  <a:pt x="250820" y="911230"/>
                </a:lnTo>
                <a:lnTo>
                  <a:pt x="245065" y="948894"/>
                </a:lnTo>
                <a:lnTo>
                  <a:pt x="228217" y="983069"/>
                </a:lnTo>
                <a:lnTo>
                  <a:pt x="201898" y="1010621"/>
                </a:lnTo>
                <a:lnTo>
                  <a:pt x="168536" y="1029027"/>
                </a:lnTo>
                <a:lnTo>
                  <a:pt x="131175" y="1036510"/>
                </a:lnTo>
                <a:lnTo>
                  <a:pt x="125410" y="1036640"/>
                </a:lnTo>
                <a:lnTo>
                  <a:pt x="87745" y="1030885"/>
                </a:lnTo>
                <a:lnTo>
                  <a:pt x="53571" y="1014037"/>
                </a:lnTo>
                <a:lnTo>
                  <a:pt x="26019" y="987718"/>
                </a:lnTo>
                <a:lnTo>
                  <a:pt x="7612" y="954356"/>
                </a:lnTo>
                <a:lnTo>
                  <a:pt x="130" y="916995"/>
                </a:lnTo>
                <a:lnTo>
                  <a:pt x="0" y="911230"/>
                </a:lnTo>
                <a:lnTo>
                  <a:pt x="0" y="125410"/>
                </a:lnTo>
                <a:close/>
              </a:path>
            </a:pathLst>
          </a:custGeom>
          <a:ln w="12700">
            <a:solidFill>
              <a:srgbClr val="000000"/>
            </a:solidFill>
          </a:ln>
        </p:spPr>
        <p:txBody>
          <a:bodyPr wrap="square" lIns="0" tIns="0" rIns="0" bIns="0" rtlCol="0"/>
          <a:lstStyle/>
          <a:p>
            <a:endParaRPr/>
          </a:p>
        </p:txBody>
      </p:sp>
      <p:sp>
        <p:nvSpPr>
          <p:cNvPr id="45" name="object 45"/>
          <p:cNvSpPr txBox="1"/>
          <p:nvPr/>
        </p:nvSpPr>
        <p:spPr>
          <a:xfrm>
            <a:off x="8390118" y="4089990"/>
            <a:ext cx="672523" cy="300018"/>
          </a:xfrm>
          <a:prstGeom prst="rect">
            <a:avLst/>
          </a:prstGeom>
        </p:spPr>
        <p:txBody>
          <a:bodyPr vert="horz" wrap="square" lIns="0" tIns="0" rIns="0" bIns="0" rtlCol="0">
            <a:spAutoFit/>
          </a:bodyPr>
          <a:lstStyle/>
          <a:p>
            <a:pPr marL="158418" marR="4559" indent="-147591">
              <a:lnSpc>
                <a:spcPts val="1167"/>
              </a:lnSpc>
              <a:tabLst>
                <a:tab pos="409721" algn="l"/>
              </a:tabLst>
            </a:pPr>
            <a:r>
              <a:rPr sz="1000" dirty="0">
                <a:solidFill>
                  <a:srgbClr val="3CA642"/>
                </a:solidFill>
                <a:latin typeface="Arial"/>
                <a:cs typeface="Arial"/>
              </a:rPr>
              <a:t>Me</a:t>
            </a:r>
            <a:r>
              <a:rPr sz="1000" spc="-4" dirty="0">
                <a:solidFill>
                  <a:srgbClr val="3CA642"/>
                </a:solidFill>
                <a:latin typeface="Arial"/>
                <a:cs typeface="Arial"/>
              </a:rPr>
              <a:t>m</a:t>
            </a:r>
            <a:r>
              <a:rPr sz="1000" spc="-112" dirty="0">
                <a:solidFill>
                  <a:srgbClr val="3CA642"/>
                </a:solidFill>
                <a:latin typeface="Arial"/>
                <a:cs typeface="Arial"/>
              </a:rPr>
              <a:t>T</a:t>
            </a:r>
            <a:r>
              <a:rPr sz="1000" spc="-4" dirty="0">
                <a:solidFill>
                  <a:srgbClr val="3CA642"/>
                </a:solidFill>
                <a:latin typeface="Arial"/>
                <a:cs typeface="Arial"/>
              </a:rPr>
              <a:t>oReg  </a:t>
            </a:r>
            <a:r>
              <a:rPr sz="1000" dirty="0">
                <a:solidFill>
                  <a:srgbClr val="3CA642"/>
                </a:solidFill>
                <a:latin typeface="Arial"/>
                <a:cs typeface="Arial"/>
              </a:rPr>
              <a:t>(</a:t>
            </a:r>
            <a:r>
              <a:rPr sz="1000" u="sng" dirty="0">
                <a:solidFill>
                  <a:srgbClr val="3CA642"/>
                </a:solidFill>
                <a:latin typeface="Arial"/>
                <a:cs typeface="Arial"/>
              </a:rPr>
              <a:t> </a:t>
            </a:r>
            <a:r>
              <a:rPr lang="en-US" sz="1000" u="sng" dirty="0" smtClean="0">
                <a:solidFill>
                  <a:srgbClr val="3CA642"/>
                </a:solidFill>
                <a:latin typeface="Arial"/>
                <a:cs typeface="Arial"/>
              </a:rPr>
              <a:t>1</a:t>
            </a:r>
            <a:r>
              <a:rPr sz="1000" u="sng" dirty="0">
                <a:solidFill>
                  <a:srgbClr val="3CA642"/>
                </a:solidFill>
                <a:latin typeface="Arial"/>
                <a:cs typeface="Arial"/>
              </a:rPr>
              <a:t>	</a:t>
            </a:r>
            <a:r>
              <a:rPr sz="1000" dirty="0">
                <a:solidFill>
                  <a:srgbClr val="3CA642"/>
                </a:solidFill>
                <a:latin typeface="Arial"/>
                <a:cs typeface="Arial"/>
              </a:rPr>
              <a:t>)</a:t>
            </a:r>
            <a:endParaRPr sz="1000" dirty="0">
              <a:latin typeface="Arial"/>
              <a:cs typeface="Arial"/>
            </a:endParaRPr>
          </a:p>
        </p:txBody>
      </p:sp>
      <p:sp>
        <p:nvSpPr>
          <p:cNvPr id="46" name="object 46"/>
          <p:cNvSpPr/>
          <p:nvPr/>
        </p:nvSpPr>
        <p:spPr>
          <a:xfrm>
            <a:off x="8637450" y="4419320"/>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47" name="object 47"/>
          <p:cNvSpPr/>
          <p:nvPr/>
        </p:nvSpPr>
        <p:spPr>
          <a:xfrm>
            <a:off x="4417584" y="3885638"/>
            <a:ext cx="0" cy="914960"/>
          </a:xfrm>
          <a:custGeom>
            <a:avLst/>
            <a:gdLst/>
            <a:ahLst/>
            <a:cxnLst/>
            <a:rect l="l" t="t" r="r" b="b"/>
            <a:pathLst>
              <a:path h="1036954">
                <a:moveTo>
                  <a:pt x="0" y="1036640"/>
                </a:moveTo>
                <a:lnTo>
                  <a:pt x="0" y="0"/>
                </a:lnTo>
              </a:path>
            </a:pathLst>
          </a:custGeom>
          <a:ln w="28575">
            <a:solidFill>
              <a:srgbClr val="000000"/>
            </a:solidFill>
          </a:ln>
        </p:spPr>
        <p:txBody>
          <a:bodyPr wrap="square" lIns="0" tIns="0" rIns="0" bIns="0" rtlCol="0"/>
          <a:lstStyle/>
          <a:p>
            <a:endParaRPr/>
          </a:p>
        </p:txBody>
      </p:sp>
      <p:sp>
        <p:nvSpPr>
          <p:cNvPr id="48" name="object 48"/>
          <p:cNvSpPr/>
          <p:nvPr/>
        </p:nvSpPr>
        <p:spPr>
          <a:xfrm>
            <a:off x="4266048" y="3885637"/>
            <a:ext cx="532823" cy="0"/>
          </a:xfrm>
          <a:custGeom>
            <a:avLst/>
            <a:gdLst/>
            <a:ahLst/>
            <a:cxnLst/>
            <a:rect l="l" t="t" r="r" b="b"/>
            <a:pathLst>
              <a:path w="586104">
                <a:moveTo>
                  <a:pt x="0" y="0"/>
                </a:moveTo>
                <a:lnTo>
                  <a:pt x="585790" y="0"/>
                </a:lnTo>
              </a:path>
            </a:pathLst>
          </a:custGeom>
          <a:ln w="28575">
            <a:solidFill>
              <a:srgbClr val="000000"/>
            </a:solidFill>
          </a:ln>
        </p:spPr>
        <p:txBody>
          <a:bodyPr wrap="square" lIns="0" tIns="0" rIns="0" bIns="0" rtlCol="0"/>
          <a:lstStyle/>
          <a:p>
            <a:endParaRPr/>
          </a:p>
        </p:txBody>
      </p:sp>
      <p:sp>
        <p:nvSpPr>
          <p:cNvPr id="49" name="object 49"/>
          <p:cNvSpPr/>
          <p:nvPr/>
        </p:nvSpPr>
        <p:spPr>
          <a:xfrm>
            <a:off x="4763943"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0" name="object 50"/>
          <p:cNvSpPr/>
          <p:nvPr/>
        </p:nvSpPr>
        <p:spPr>
          <a:xfrm>
            <a:off x="4375728" y="3853423"/>
            <a:ext cx="75045" cy="75640"/>
          </a:xfrm>
          <a:custGeom>
            <a:avLst/>
            <a:gdLst/>
            <a:ahLst/>
            <a:cxnLst/>
            <a:rect l="l" t="t" r="r" b="b"/>
            <a:pathLst>
              <a:path w="82550" h="85725">
                <a:moveTo>
                  <a:pt x="58369" y="0"/>
                </a:moveTo>
                <a:lnTo>
                  <a:pt x="24180" y="0"/>
                </a:lnTo>
                <a:lnTo>
                  <a:pt x="0" y="24180"/>
                </a:lnTo>
                <a:lnTo>
                  <a:pt x="0" y="61544"/>
                </a:lnTo>
                <a:lnTo>
                  <a:pt x="24180" y="85725"/>
                </a:lnTo>
                <a:lnTo>
                  <a:pt x="58369" y="85725"/>
                </a:lnTo>
                <a:lnTo>
                  <a:pt x="82550" y="61544"/>
                </a:lnTo>
                <a:lnTo>
                  <a:pt x="82550" y="24180"/>
                </a:lnTo>
                <a:lnTo>
                  <a:pt x="58369" y="0"/>
                </a:lnTo>
                <a:close/>
              </a:path>
            </a:pathLst>
          </a:custGeom>
          <a:solidFill>
            <a:srgbClr val="000000"/>
          </a:solidFill>
        </p:spPr>
        <p:txBody>
          <a:bodyPr wrap="square" lIns="0" tIns="0" rIns="0" bIns="0" rtlCol="0"/>
          <a:lstStyle/>
          <a:p>
            <a:endParaRPr/>
          </a:p>
        </p:txBody>
      </p:sp>
      <p:sp>
        <p:nvSpPr>
          <p:cNvPr id="51" name="object 51"/>
          <p:cNvSpPr/>
          <p:nvPr/>
        </p:nvSpPr>
        <p:spPr>
          <a:xfrm>
            <a:off x="4375729" y="3853423"/>
            <a:ext cx="75045" cy="75640"/>
          </a:xfrm>
          <a:custGeom>
            <a:avLst/>
            <a:gdLst/>
            <a:ahLst/>
            <a:cxnLst/>
            <a:rect l="l" t="t" r="r" b="b"/>
            <a:pathLst>
              <a:path w="82550" h="85725">
                <a:moveTo>
                  <a:pt x="0" y="24180"/>
                </a:moveTo>
                <a:lnTo>
                  <a:pt x="24180" y="0"/>
                </a:lnTo>
                <a:lnTo>
                  <a:pt x="58370" y="0"/>
                </a:lnTo>
                <a:lnTo>
                  <a:pt x="82550" y="24180"/>
                </a:lnTo>
                <a:lnTo>
                  <a:pt x="82550" y="61550"/>
                </a:lnTo>
                <a:lnTo>
                  <a:pt x="58370" y="85730"/>
                </a:lnTo>
                <a:lnTo>
                  <a:pt x="24180" y="85730"/>
                </a:lnTo>
                <a:lnTo>
                  <a:pt x="0" y="61550"/>
                </a:lnTo>
                <a:lnTo>
                  <a:pt x="0" y="24180"/>
                </a:lnTo>
                <a:close/>
              </a:path>
            </a:pathLst>
          </a:custGeom>
          <a:ln w="12700">
            <a:solidFill>
              <a:srgbClr val="000000"/>
            </a:solidFill>
          </a:ln>
        </p:spPr>
        <p:txBody>
          <a:bodyPr wrap="square" lIns="0" tIns="0" rIns="0" bIns="0" rtlCol="0"/>
          <a:lstStyle/>
          <a:p>
            <a:endParaRPr/>
          </a:p>
        </p:txBody>
      </p:sp>
      <p:sp>
        <p:nvSpPr>
          <p:cNvPr id="52" name="object 52"/>
          <p:cNvSpPr txBox="1"/>
          <p:nvPr/>
        </p:nvSpPr>
        <p:spPr>
          <a:xfrm>
            <a:off x="602391" y="2197036"/>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53" name="object 53"/>
          <p:cNvSpPr txBox="1"/>
          <p:nvPr/>
        </p:nvSpPr>
        <p:spPr>
          <a:xfrm>
            <a:off x="4426782" y="2819848"/>
            <a:ext cx="305377" cy="158003"/>
          </a:xfrm>
          <a:prstGeom prst="rect">
            <a:avLst/>
          </a:prstGeom>
        </p:spPr>
        <p:txBody>
          <a:bodyPr vert="horz" wrap="square" lIns="0" tIns="0" rIns="0" bIns="0" rtlCol="0">
            <a:spAutoFit/>
          </a:bodyPr>
          <a:lstStyle/>
          <a:p>
            <a:pPr marL="11397"/>
            <a:r>
              <a:rPr sz="1000" b="1" dirty="0">
                <a:latin typeface="Arial"/>
                <a:cs typeface="Arial"/>
              </a:rPr>
              <a:t>Shift</a:t>
            </a:r>
            <a:endParaRPr sz="1000">
              <a:latin typeface="Arial"/>
              <a:cs typeface="Arial"/>
            </a:endParaRPr>
          </a:p>
        </p:txBody>
      </p:sp>
      <p:sp>
        <p:nvSpPr>
          <p:cNvPr id="54" name="object 54"/>
          <p:cNvSpPr txBox="1"/>
          <p:nvPr/>
        </p:nvSpPr>
        <p:spPr>
          <a:xfrm>
            <a:off x="4426781" y="2965525"/>
            <a:ext cx="319809" cy="158003"/>
          </a:xfrm>
          <a:prstGeom prst="rect">
            <a:avLst/>
          </a:prstGeom>
        </p:spPr>
        <p:txBody>
          <a:bodyPr vert="horz" wrap="square" lIns="0" tIns="0" rIns="0" bIns="0" rtlCol="0">
            <a:spAutoFit/>
          </a:bodyPr>
          <a:lstStyle/>
          <a:p>
            <a:pPr marL="11397"/>
            <a:r>
              <a:rPr sz="1000" b="1" dirty="0">
                <a:latin typeface="Arial"/>
                <a:cs typeface="Arial"/>
              </a:rPr>
              <a:t>left</a:t>
            </a:r>
            <a:r>
              <a:rPr sz="1000" b="1" spc="-94" dirty="0">
                <a:latin typeface="Arial"/>
                <a:cs typeface="Arial"/>
              </a:rPr>
              <a:t> </a:t>
            </a:r>
            <a:r>
              <a:rPr sz="1000" b="1" dirty="0">
                <a:latin typeface="Arial"/>
                <a:cs typeface="Arial"/>
              </a:rPr>
              <a:t>2</a:t>
            </a:r>
            <a:endParaRPr sz="1000">
              <a:latin typeface="Arial"/>
              <a:cs typeface="Arial"/>
            </a:endParaRPr>
          </a:p>
        </p:txBody>
      </p:sp>
      <p:sp>
        <p:nvSpPr>
          <p:cNvPr id="55" name="object 55"/>
          <p:cNvSpPr/>
          <p:nvPr/>
        </p:nvSpPr>
        <p:spPr>
          <a:xfrm>
            <a:off x="4336765" y="2661398"/>
            <a:ext cx="1046302" cy="620524"/>
          </a:xfrm>
          <a:prstGeom prst="rect">
            <a:avLst/>
          </a:prstGeom>
          <a:blipFill>
            <a:blip r:embed="rId2" cstate="print"/>
            <a:stretch>
              <a:fillRect/>
            </a:stretch>
          </a:blipFill>
        </p:spPr>
        <p:txBody>
          <a:bodyPr wrap="square" lIns="0" tIns="0" rIns="0" bIns="0" rtlCol="0"/>
          <a:lstStyle/>
          <a:p>
            <a:endParaRPr/>
          </a:p>
        </p:txBody>
      </p:sp>
      <p:sp>
        <p:nvSpPr>
          <p:cNvPr id="56" name="object 56"/>
          <p:cNvSpPr/>
          <p:nvPr/>
        </p:nvSpPr>
        <p:spPr>
          <a:xfrm>
            <a:off x="5823240" y="2742636"/>
            <a:ext cx="424295" cy="0"/>
          </a:xfrm>
          <a:custGeom>
            <a:avLst/>
            <a:gdLst/>
            <a:ahLst/>
            <a:cxnLst/>
            <a:rect l="l" t="t" r="r" b="b"/>
            <a:pathLst>
              <a:path w="466725">
                <a:moveTo>
                  <a:pt x="0" y="0"/>
                </a:moveTo>
                <a:lnTo>
                  <a:pt x="466730" y="0"/>
                </a:lnTo>
              </a:path>
            </a:pathLst>
          </a:custGeom>
          <a:ln w="28575">
            <a:solidFill>
              <a:srgbClr val="000000"/>
            </a:solidFill>
          </a:ln>
        </p:spPr>
        <p:txBody>
          <a:bodyPr wrap="square" lIns="0" tIns="0" rIns="0" bIns="0" rtlCol="0"/>
          <a:lstStyle/>
          <a:p>
            <a:endParaRPr/>
          </a:p>
        </p:txBody>
      </p:sp>
      <p:sp>
        <p:nvSpPr>
          <p:cNvPr id="57" name="object 57"/>
          <p:cNvSpPr/>
          <p:nvPr/>
        </p:nvSpPr>
        <p:spPr>
          <a:xfrm>
            <a:off x="6212897"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8" name="object 58"/>
          <p:cNvSpPr/>
          <p:nvPr/>
        </p:nvSpPr>
        <p:spPr>
          <a:xfrm>
            <a:off x="870239" y="21333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9" name="object 59"/>
          <p:cNvSpPr/>
          <p:nvPr/>
        </p:nvSpPr>
        <p:spPr>
          <a:xfrm>
            <a:off x="870239" y="25905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0" name="object 60"/>
          <p:cNvSpPr/>
          <p:nvPr/>
        </p:nvSpPr>
        <p:spPr>
          <a:xfrm>
            <a:off x="870240" y="2438119"/>
            <a:ext cx="152977" cy="76200"/>
          </a:xfrm>
          <a:custGeom>
            <a:avLst/>
            <a:gdLst/>
            <a:ahLst/>
            <a:cxnLst/>
            <a:rect l="l" t="t" r="r" b="b"/>
            <a:pathLst>
              <a:path w="168275" h="86360">
                <a:moveTo>
                  <a:pt x="0" y="0"/>
                </a:moveTo>
                <a:lnTo>
                  <a:pt x="167737" y="86360"/>
                </a:lnTo>
              </a:path>
            </a:pathLst>
          </a:custGeom>
          <a:ln w="12700">
            <a:solidFill>
              <a:srgbClr val="000000"/>
            </a:solidFill>
          </a:ln>
        </p:spPr>
        <p:txBody>
          <a:bodyPr wrap="square" lIns="0" tIns="0" rIns="0" bIns="0" rtlCol="0"/>
          <a:lstStyle/>
          <a:p>
            <a:endParaRPr/>
          </a:p>
        </p:txBody>
      </p:sp>
      <p:sp>
        <p:nvSpPr>
          <p:cNvPr id="61" name="object 61"/>
          <p:cNvSpPr/>
          <p:nvPr/>
        </p:nvSpPr>
        <p:spPr>
          <a:xfrm>
            <a:off x="870240" y="2514319"/>
            <a:ext cx="152977" cy="76200"/>
          </a:xfrm>
          <a:custGeom>
            <a:avLst/>
            <a:gdLst/>
            <a:ahLst/>
            <a:cxnLst/>
            <a:rect l="l" t="t" r="r" b="b"/>
            <a:pathLst>
              <a:path w="168275" h="86360">
                <a:moveTo>
                  <a:pt x="0" y="86360"/>
                </a:moveTo>
                <a:lnTo>
                  <a:pt x="167737" y="0"/>
                </a:lnTo>
              </a:path>
            </a:pathLst>
          </a:custGeom>
          <a:ln w="12700">
            <a:solidFill>
              <a:srgbClr val="000000"/>
            </a:solidFill>
          </a:ln>
        </p:spPr>
        <p:txBody>
          <a:bodyPr wrap="square" lIns="0" tIns="0" rIns="0" bIns="0" rtlCol="0"/>
          <a:lstStyle/>
          <a:p>
            <a:endParaRPr/>
          </a:p>
        </p:txBody>
      </p:sp>
      <p:sp>
        <p:nvSpPr>
          <p:cNvPr id="62" name="object 62"/>
          <p:cNvSpPr/>
          <p:nvPr/>
        </p:nvSpPr>
        <p:spPr>
          <a:xfrm>
            <a:off x="870240" y="2133319"/>
            <a:ext cx="457777" cy="228599"/>
          </a:xfrm>
          <a:custGeom>
            <a:avLst/>
            <a:gdLst/>
            <a:ahLst/>
            <a:cxnLst/>
            <a:rect l="l" t="t" r="r" b="b"/>
            <a:pathLst>
              <a:path w="503555" h="259080">
                <a:moveTo>
                  <a:pt x="0" y="0"/>
                </a:moveTo>
                <a:lnTo>
                  <a:pt x="503197" y="259080"/>
                </a:lnTo>
              </a:path>
            </a:pathLst>
          </a:custGeom>
          <a:ln w="12700">
            <a:solidFill>
              <a:srgbClr val="000000"/>
            </a:solidFill>
          </a:ln>
        </p:spPr>
        <p:txBody>
          <a:bodyPr wrap="square" lIns="0" tIns="0" rIns="0" bIns="0" rtlCol="0"/>
          <a:lstStyle/>
          <a:p>
            <a:endParaRPr/>
          </a:p>
        </p:txBody>
      </p:sp>
      <p:sp>
        <p:nvSpPr>
          <p:cNvPr id="63" name="object 63"/>
          <p:cNvSpPr/>
          <p:nvPr/>
        </p:nvSpPr>
        <p:spPr>
          <a:xfrm>
            <a:off x="1327691" y="23619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4" name="object 64"/>
          <p:cNvSpPr/>
          <p:nvPr/>
        </p:nvSpPr>
        <p:spPr>
          <a:xfrm>
            <a:off x="870240" y="2666719"/>
            <a:ext cx="457777" cy="228599"/>
          </a:xfrm>
          <a:custGeom>
            <a:avLst/>
            <a:gdLst/>
            <a:ahLst/>
            <a:cxnLst/>
            <a:rect l="l" t="t" r="r" b="b"/>
            <a:pathLst>
              <a:path w="503555" h="259079">
                <a:moveTo>
                  <a:pt x="0" y="259080"/>
                </a:moveTo>
                <a:lnTo>
                  <a:pt x="503197" y="0"/>
                </a:lnTo>
              </a:path>
            </a:pathLst>
          </a:custGeom>
          <a:ln w="12700">
            <a:solidFill>
              <a:srgbClr val="000000"/>
            </a:solidFill>
          </a:ln>
        </p:spPr>
        <p:txBody>
          <a:bodyPr wrap="square" lIns="0" tIns="0" rIns="0" bIns="0" rtlCol="0"/>
          <a:lstStyle/>
          <a:p>
            <a:endParaRPr/>
          </a:p>
        </p:txBody>
      </p:sp>
      <p:sp>
        <p:nvSpPr>
          <p:cNvPr id="65" name="object 65"/>
          <p:cNvSpPr txBox="1"/>
          <p:nvPr/>
        </p:nvSpPr>
        <p:spPr>
          <a:xfrm>
            <a:off x="1036052" y="2429088"/>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66" name="object 66"/>
          <p:cNvSpPr/>
          <p:nvPr/>
        </p:nvSpPr>
        <p:spPr>
          <a:xfrm>
            <a:off x="456047" y="1371318"/>
            <a:ext cx="1732" cy="1143000"/>
          </a:xfrm>
          <a:custGeom>
            <a:avLst/>
            <a:gdLst/>
            <a:ahLst/>
            <a:cxnLst/>
            <a:rect l="l" t="t" r="r" b="b"/>
            <a:pathLst>
              <a:path w="1904" h="1295400">
                <a:moveTo>
                  <a:pt x="1588" y="0"/>
                </a:moveTo>
                <a:lnTo>
                  <a:pt x="0" y="1295400"/>
                </a:lnTo>
              </a:path>
            </a:pathLst>
          </a:custGeom>
          <a:ln w="28575">
            <a:solidFill>
              <a:srgbClr val="000000"/>
            </a:solidFill>
          </a:ln>
        </p:spPr>
        <p:txBody>
          <a:bodyPr wrap="square" lIns="0" tIns="0" rIns="0" bIns="0" rtlCol="0"/>
          <a:lstStyle/>
          <a:p>
            <a:endParaRPr/>
          </a:p>
        </p:txBody>
      </p:sp>
      <p:sp>
        <p:nvSpPr>
          <p:cNvPr id="67" name="object 67"/>
          <p:cNvSpPr/>
          <p:nvPr/>
        </p:nvSpPr>
        <p:spPr>
          <a:xfrm>
            <a:off x="417123" y="2480657"/>
            <a:ext cx="77932" cy="50987"/>
          </a:xfrm>
          <a:custGeom>
            <a:avLst/>
            <a:gdLst/>
            <a:ahLst/>
            <a:cxnLst/>
            <a:rect l="l" t="t" r="r" b="b"/>
            <a:pathLst>
              <a:path w="85725" h="57785">
                <a:moveTo>
                  <a:pt x="0" y="0"/>
                </a:moveTo>
                <a:lnTo>
                  <a:pt x="42791" y="57200"/>
                </a:lnTo>
                <a:lnTo>
                  <a:pt x="85725" y="101"/>
                </a:lnTo>
                <a:lnTo>
                  <a:pt x="0" y="0"/>
                </a:lnTo>
                <a:close/>
              </a:path>
            </a:pathLst>
          </a:custGeom>
          <a:solidFill>
            <a:srgbClr val="000000"/>
          </a:solidFill>
        </p:spPr>
        <p:txBody>
          <a:bodyPr wrap="square" lIns="0" tIns="0" rIns="0" bIns="0" rtlCol="0"/>
          <a:lstStyle/>
          <a:p>
            <a:endParaRPr/>
          </a:p>
        </p:txBody>
      </p:sp>
      <p:sp>
        <p:nvSpPr>
          <p:cNvPr id="68" name="object 68"/>
          <p:cNvSpPr/>
          <p:nvPr/>
        </p:nvSpPr>
        <p:spPr>
          <a:xfrm>
            <a:off x="1219491" y="1524000"/>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69" name="object 69"/>
          <p:cNvSpPr/>
          <p:nvPr/>
        </p:nvSpPr>
        <p:spPr>
          <a:xfrm>
            <a:off x="1202170" y="1486180"/>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0" name="object 70"/>
          <p:cNvSpPr/>
          <p:nvPr/>
        </p:nvSpPr>
        <p:spPr>
          <a:xfrm>
            <a:off x="684069" y="2742637"/>
            <a:ext cx="0" cy="533960"/>
          </a:xfrm>
          <a:custGeom>
            <a:avLst/>
            <a:gdLst/>
            <a:ahLst/>
            <a:cxnLst/>
            <a:rect l="l" t="t" r="r" b="b"/>
            <a:pathLst>
              <a:path h="605154">
                <a:moveTo>
                  <a:pt x="0" y="604840"/>
                </a:moveTo>
                <a:lnTo>
                  <a:pt x="0" y="0"/>
                </a:lnTo>
              </a:path>
            </a:pathLst>
          </a:custGeom>
          <a:ln w="28575">
            <a:solidFill>
              <a:srgbClr val="000000"/>
            </a:solidFill>
          </a:ln>
        </p:spPr>
        <p:txBody>
          <a:bodyPr wrap="square" lIns="0" tIns="0" rIns="0" bIns="0" rtlCol="0"/>
          <a:lstStyle/>
          <a:p>
            <a:endParaRPr/>
          </a:p>
        </p:txBody>
      </p:sp>
      <p:sp>
        <p:nvSpPr>
          <p:cNvPr id="71" name="object 71"/>
          <p:cNvSpPr/>
          <p:nvPr/>
        </p:nvSpPr>
        <p:spPr>
          <a:xfrm>
            <a:off x="1219491" y="1295682"/>
            <a:ext cx="5485823" cy="0"/>
          </a:xfrm>
          <a:custGeom>
            <a:avLst/>
            <a:gdLst/>
            <a:ahLst/>
            <a:cxnLst/>
            <a:rect l="l" t="t" r="r" b="b"/>
            <a:pathLst>
              <a:path w="6034405">
                <a:moveTo>
                  <a:pt x="6034093" y="0"/>
                </a:moveTo>
                <a:lnTo>
                  <a:pt x="0" y="0"/>
                </a:lnTo>
              </a:path>
            </a:pathLst>
          </a:custGeom>
          <a:ln w="28575">
            <a:solidFill>
              <a:srgbClr val="000000"/>
            </a:solidFill>
          </a:ln>
        </p:spPr>
        <p:txBody>
          <a:bodyPr wrap="square" lIns="0" tIns="0" rIns="0" bIns="0" rtlCol="0"/>
          <a:lstStyle/>
          <a:p>
            <a:endParaRPr/>
          </a:p>
        </p:txBody>
      </p:sp>
      <p:sp>
        <p:nvSpPr>
          <p:cNvPr id="72" name="object 72"/>
          <p:cNvSpPr/>
          <p:nvPr/>
        </p:nvSpPr>
        <p:spPr>
          <a:xfrm>
            <a:off x="1202170" y="1257861"/>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3" name="object 73"/>
          <p:cNvSpPr/>
          <p:nvPr/>
        </p:nvSpPr>
        <p:spPr>
          <a:xfrm>
            <a:off x="684069" y="2742636"/>
            <a:ext cx="186458" cy="0"/>
          </a:xfrm>
          <a:custGeom>
            <a:avLst/>
            <a:gdLst/>
            <a:ahLst/>
            <a:cxnLst/>
            <a:rect l="l" t="t" r="r" b="b"/>
            <a:pathLst>
              <a:path w="205105">
                <a:moveTo>
                  <a:pt x="0" y="0"/>
                </a:moveTo>
                <a:lnTo>
                  <a:pt x="204788" y="0"/>
                </a:lnTo>
              </a:path>
            </a:pathLst>
          </a:custGeom>
          <a:ln w="28575">
            <a:solidFill>
              <a:srgbClr val="000000"/>
            </a:solidFill>
          </a:ln>
        </p:spPr>
        <p:txBody>
          <a:bodyPr wrap="square" lIns="0" tIns="0" rIns="0" bIns="0" rtlCol="0"/>
          <a:lstStyle/>
          <a:p>
            <a:endParaRPr/>
          </a:p>
        </p:txBody>
      </p:sp>
      <p:sp>
        <p:nvSpPr>
          <p:cNvPr id="74" name="object 74"/>
          <p:cNvSpPr/>
          <p:nvPr/>
        </p:nvSpPr>
        <p:spPr>
          <a:xfrm>
            <a:off x="835603"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5" name="object 75"/>
          <p:cNvSpPr/>
          <p:nvPr/>
        </p:nvSpPr>
        <p:spPr>
          <a:xfrm>
            <a:off x="456046" y="3048001"/>
            <a:ext cx="0" cy="533960"/>
          </a:xfrm>
          <a:custGeom>
            <a:avLst/>
            <a:gdLst/>
            <a:ahLst/>
            <a:cxnLst/>
            <a:rect l="l" t="t" r="r" b="b"/>
            <a:pathLst>
              <a:path h="605154">
                <a:moveTo>
                  <a:pt x="0" y="0"/>
                </a:moveTo>
                <a:lnTo>
                  <a:pt x="0" y="604840"/>
                </a:lnTo>
              </a:path>
            </a:pathLst>
          </a:custGeom>
          <a:ln w="28575">
            <a:solidFill>
              <a:srgbClr val="000000"/>
            </a:solidFill>
          </a:ln>
        </p:spPr>
        <p:txBody>
          <a:bodyPr wrap="square" lIns="0" tIns="0" rIns="0" bIns="0" rtlCol="0"/>
          <a:lstStyle/>
          <a:p>
            <a:endParaRPr/>
          </a:p>
        </p:txBody>
      </p:sp>
      <p:sp>
        <p:nvSpPr>
          <p:cNvPr id="76" name="object 76"/>
          <p:cNvSpPr/>
          <p:nvPr/>
        </p:nvSpPr>
        <p:spPr>
          <a:xfrm>
            <a:off x="417080" y="3548062"/>
            <a:ext cx="77932" cy="50426"/>
          </a:xfrm>
          <a:custGeom>
            <a:avLst/>
            <a:gdLst/>
            <a:ahLst/>
            <a:cxnLst/>
            <a:rect l="l" t="t" r="r" b="b"/>
            <a:pathLst>
              <a:path w="85725" h="57150">
                <a:moveTo>
                  <a:pt x="85725" y="0"/>
                </a:moveTo>
                <a:lnTo>
                  <a:pt x="0" y="0"/>
                </a:lnTo>
                <a:lnTo>
                  <a:pt x="42862" y="57150"/>
                </a:lnTo>
                <a:lnTo>
                  <a:pt x="85725" y="0"/>
                </a:lnTo>
                <a:close/>
              </a:path>
            </a:pathLst>
          </a:custGeom>
          <a:solidFill>
            <a:srgbClr val="000000"/>
          </a:solidFill>
        </p:spPr>
        <p:txBody>
          <a:bodyPr wrap="square" lIns="0" tIns="0" rIns="0" bIns="0" rtlCol="0"/>
          <a:lstStyle/>
          <a:p>
            <a:endParaRPr/>
          </a:p>
        </p:txBody>
      </p:sp>
      <p:sp>
        <p:nvSpPr>
          <p:cNvPr id="77" name="object 77"/>
          <p:cNvSpPr/>
          <p:nvPr/>
        </p:nvSpPr>
        <p:spPr>
          <a:xfrm>
            <a:off x="6018076" y="3962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78" name="object 78"/>
          <p:cNvSpPr/>
          <p:nvPr/>
        </p:nvSpPr>
        <p:spPr>
          <a:xfrm>
            <a:off x="6212897"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9" name="object 79"/>
          <p:cNvSpPr/>
          <p:nvPr/>
        </p:nvSpPr>
        <p:spPr>
          <a:xfrm>
            <a:off x="1827074" y="3810002"/>
            <a:ext cx="186458" cy="0"/>
          </a:xfrm>
          <a:custGeom>
            <a:avLst/>
            <a:gdLst/>
            <a:ahLst/>
            <a:cxnLst/>
            <a:rect l="l" t="t" r="r" b="b"/>
            <a:pathLst>
              <a:path w="205105">
                <a:moveTo>
                  <a:pt x="204780" y="0"/>
                </a:moveTo>
                <a:lnTo>
                  <a:pt x="0" y="0"/>
                </a:lnTo>
              </a:path>
            </a:pathLst>
          </a:custGeom>
          <a:ln w="28575">
            <a:solidFill>
              <a:srgbClr val="000000"/>
            </a:solidFill>
          </a:ln>
        </p:spPr>
        <p:txBody>
          <a:bodyPr wrap="square" lIns="0" tIns="0" rIns="0" bIns="0" rtlCol="0"/>
          <a:lstStyle/>
          <a:p>
            <a:endParaRPr/>
          </a:p>
        </p:txBody>
      </p:sp>
      <p:sp>
        <p:nvSpPr>
          <p:cNvPr id="80" name="object 80"/>
          <p:cNvSpPr/>
          <p:nvPr/>
        </p:nvSpPr>
        <p:spPr>
          <a:xfrm>
            <a:off x="1409989" y="2476500"/>
            <a:ext cx="76777" cy="75640"/>
          </a:xfrm>
          <a:custGeom>
            <a:avLst/>
            <a:gdLst/>
            <a:ahLst/>
            <a:cxnLst/>
            <a:rect l="l" t="t" r="r" b="b"/>
            <a:pathLst>
              <a:path w="84455"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81" name="object 81"/>
          <p:cNvSpPr/>
          <p:nvPr/>
        </p:nvSpPr>
        <p:spPr>
          <a:xfrm>
            <a:off x="1409992" y="2476501"/>
            <a:ext cx="76777" cy="75640"/>
          </a:xfrm>
          <a:custGeom>
            <a:avLst/>
            <a:gdLst/>
            <a:ahLst/>
            <a:cxnLst/>
            <a:rect l="l" t="t" r="r" b="b"/>
            <a:pathLst>
              <a:path w="84455" h="85725">
                <a:moveTo>
                  <a:pt x="0" y="24640"/>
                </a:moveTo>
                <a:lnTo>
                  <a:pt x="24640" y="0"/>
                </a:lnTo>
                <a:lnTo>
                  <a:pt x="59490" y="0"/>
                </a:lnTo>
                <a:lnTo>
                  <a:pt x="84140" y="24640"/>
                </a:lnTo>
                <a:lnTo>
                  <a:pt x="84140" y="61080"/>
                </a:lnTo>
                <a:lnTo>
                  <a:pt x="5949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82" name="object 82"/>
          <p:cNvSpPr txBox="1"/>
          <p:nvPr/>
        </p:nvSpPr>
        <p:spPr>
          <a:xfrm>
            <a:off x="919563" y="1874306"/>
            <a:ext cx="390235"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PCSrc</a:t>
            </a:r>
            <a:endParaRPr sz="1000">
              <a:latin typeface="Arial"/>
              <a:cs typeface="Arial"/>
            </a:endParaRPr>
          </a:p>
        </p:txBody>
      </p:sp>
      <p:sp>
        <p:nvSpPr>
          <p:cNvPr id="83" name="object 83"/>
          <p:cNvSpPr/>
          <p:nvPr/>
        </p:nvSpPr>
        <p:spPr>
          <a:xfrm>
            <a:off x="4266048" y="3429002"/>
            <a:ext cx="990023" cy="0"/>
          </a:xfrm>
          <a:custGeom>
            <a:avLst/>
            <a:gdLst/>
            <a:ahLst/>
            <a:cxnLst/>
            <a:rect l="l" t="t" r="r" b="b"/>
            <a:pathLst>
              <a:path w="1089025">
                <a:moveTo>
                  <a:pt x="0" y="0"/>
                </a:moveTo>
                <a:lnTo>
                  <a:pt x="1089030" y="0"/>
                </a:lnTo>
              </a:path>
            </a:pathLst>
          </a:custGeom>
          <a:ln w="28575">
            <a:solidFill>
              <a:srgbClr val="000000"/>
            </a:solidFill>
          </a:ln>
        </p:spPr>
        <p:txBody>
          <a:bodyPr wrap="square" lIns="0" tIns="0" rIns="0" bIns="0" rtlCol="0"/>
          <a:lstStyle/>
          <a:p>
            <a:endParaRPr/>
          </a:p>
        </p:txBody>
      </p:sp>
      <p:sp>
        <p:nvSpPr>
          <p:cNvPr id="84" name="object 84"/>
          <p:cNvSpPr/>
          <p:nvPr/>
        </p:nvSpPr>
        <p:spPr>
          <a:xfrm>
            <a:off x="5221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5" name="object 85"/>
          <p:cNvSpPr/>
          <p:nvPr/>
        </p:nvSpPr>
        <p:spPr>
          <a:xfrm>
            <a:off x="4908265" y="4419320"/>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86" name="object 86"/>
          <p:cNvSpPr txBox="1"/>
          <p:nvPr/>
        </p:nvSpPr>
        <p:spPr>
          <a:xfrm>
            <a:off x="4653072" y="4616946"/>
            <a:ext cx="651164"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ALUSrc</a:t>
            </a:r>
            <a:r>
              <a:rPr sz="1000" spc="-94" dirty="0">
                <a:solidFill>
                  <a:srgbClr val="4452FF"/>
                </a:solidFill>
                <a:latin typeface="Arial"/>
                <a:cs typeface="Arial"/>
              </a:rPr>
              <a:t> </a:t>
            </a:r>
            <a:r>
              <a:rPr sz="1000" dirty="0">
                <a:solidFill>
                  <a:srgbClr val="4452FF"/>
                </a:solidFill>
                <a:latin typeface="Arial"/>
                <a:cs typeface="Arial"/>
              </a:rPr>
              <a:t>(0)</a:t>
            </a:r>
            <a:endParaRPr sz="1000">
              <a:latin typeface="Arial"/>
              <a:cs typeface="Arial"/>
            </a:endParaRPr>
          </a:p>
        </p:txBody>
      </p:sp>
      <p:sp>
        <p:nvSpPr>
          <p:cNvPr id="87" name="object 87"/>
          <p:cNvSpPr/>
          <p:nvPr/>
        </p:nvSpPr>
        <p:spPr>
          <a:xfrm>
            <a:off x="5256075" y="3200685"/>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8" name="object 88"/>
          <p:cNvSpPr/>
          <p:nvPr/>
        </p:nvSpPr>
        <p:spPr>
          <a:xfrm>
            <a:off x="5256075" y="3962332"/>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9" name="object 89"/>
          <p:cNvSpPr/>
          <p:nvPr/>
        </p:nvSpPr>
        <p:spPr>
          <a:xfrm>
            <a:off x="5256075" y="3657672"/>
            <a:ext cx="228600" cy="152400"/>
          </a:xfrm>
          <a:custGeom>
            <a:avLst/>
            <a:gdLst/>
            <a:ahLst/>
            <a:cxnLst/>
            <a:rect l="l" t="t" r="r" b="b"/>
            <a:pathLst>
              <a:path w="251460" h="172720">
                <a:moveTo>
                  <a:pt x="0" y="0"/>
                </a:moveTo>
                <a:lnTo>
                  <a:pt x="251460" y="172640"/>
                </a:lnTo>
              </a:path>
            </a:pathLst>
          </a:custGeom>
          <a:ln w="12700">
            <a:solidFill>
              <a:srgbClr val="000000"/>
            </a:solidFill>
          </a:ln>
        </p:spPr>
        <p:txBody>
          <a:bodyPr wrap="square" lIns="0" tIns="0" rIns="0" bIns="0" rtlCol="0"/>
          <a:lstStyle/>
          <a:p>
            <a:endParaRPr/>
          </a:p>
        </p:txBody>
      </p:sp>
      <p:sp>
        <p:nvSpPr>
          <p:cNvPr id="90" name="object 90"/>
          <p:cNvSpPr/>
          <p:nvPr/>
        </p:nvSpPr>
        <p:spPr>
          <a:xfrm>
            <a:off x="5256075" y="3810002"/>
            <a:ext cx="228600" cy="152400"/>
          </a:xfrm>
          <a:custGeom>
            <a:avLst/>
            <a:gdLst/>
            <a:ahLst/>
            <a:cxnLst/>
            <a:rect l="l" t="t" r="r" b="b"/>
            <a:pathLst>
              <a:path w="251460" h="172720">
                <a:moveTo>
                  <a:pt x="0" y="172640"/>
                </a:moveTo>
                <a:lnTo>
                  <a:pt x="251460" y="0"/>
                </a:lnTo>
              </a:path>
            </a:pathLst>
          </a:custGeom>
          <a:ln w="12700">
            <a:solidFill>
              <a:srgbClr val="000000"/>
            </a:solidFill>
          </a:ln>
        </p:spPr>
        <p:txBody>
          <a:bodyPr wrap="square" lIns="0" tIns="0" rIns="0" bIns="0" rtlCol="0"/>
          <a:lstStyle/>
          <a:p>
            <a:endParaRPr/>
          </a:p>
        </p:txBody>
      </p:sp>
      <p:sp>
        <p:nvSpPr>
          <p:cNvPr id="91" name="object 91"/>
          <p:cNvSpPr/>
          <p:nvPr/>
        </p:nvSpPr>
        <p:spPr>
          <a:xfrm>
            <a:off x="5256075" y="3200684"/>
            <a:ext cx="762000" cy="381000"/>
          </a:xfrm>
          <a:custGeom>
            <a:avLst/>
            <a:gdLst/>
            <a:ahLst/>
            <a:cxnLst/>
            <a:rect l="l" t="t" r="r" b="b"/>
            <a:pathLst>
              <a:path w="838200" h="431800">
                <a:moveTo>
                  <a:pt x="0" y="0"/>
                </a:moveTo>
                <a:lnTo>
                  <a:pt x="838200" y="431600"/>
                </a:lnTo>
              </a:path>
            </a:pathLst>
          </a:custGeom>
          <a:ln w="12700">
            <a:solidFill>
              <a:srgbClr val="000000"/>
            </a:solidFill>
          </a:ln>
        </p:spPr>
        <p:txBody>
          <a:bodyPr wrap="square" lIns="0" tIns="0" rIns="0" bIns="0" rtlCol="0"/>
          <a:lstStyle/>
          <a:p>
            <a:endParaRPr/>
          </a:p>
        </p:txBody>
      </p:sp>
      <p:sp>
        <p:nvSpPr>
          <p:cNvPr id="92" name="object 92"/>
          <p:cNvSpPr/>
          <p:nvPr/>
        </p:nvSpPr>
        <p:spPr>
          <a:xfrm>
            <a:off x="6018075" y="3581508"/>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3" name="object 93"/>
          <p:cNvSpPr/>
          <p:nvPr/>
        </p:nvSpPr>
        <p:spPr>
          <a:xfrm>
            <a:off x="5256075" y="4038496"/>
            <a:ext cx="762000" cy="381000"/>
          </a:xfrm>
          <a:custGeom>
            <a:avLst/>
            <a:gdLst/>
            <a:ahLst/>
            <a:cxnLst/>
            <a:rect l="l" t="t" r="r" b="b"/>
            <a:pathLst>
              <a:path w="838200" h="431800">
                <a:moveTo>
                  <a:pt x="0" y="431600"/>
                </a:moveTo>
                <a:lnTo>
                  <a:pt x="838200" y="0"/>
                </a:lnTo>
              </a:path>
            </a:pathLst>
          </a:custGeom>
          <a:ln w="12700">
            <a:solidFill>
              <a:srgbClr val="000000"/>
            </a:solidFill>
          </a:ln>
        </p:spPr>
        <p:txBody>
          <a:bodyPr wrap="square" lIns="0" tIns="0" rIns="0" bIns="0" rtlCol="0"/>
          <a:lstStyle/>
          <a:p>
            <a:endParaRPr/>
          </a:p>
        </p:txBody>
      </p:sp>
      <p:sp>
        <p:nvSpPr>
          <p:cNvPr id="94" name="object 94"/>
          <p:cNvSpPr txBox="1"/>
          <p:nvPr/>
        </p:nvSpPr>
        <p:spPr>
          <a:xfrm>
            <a:off x="5640208" y="3854946"/>
            <a:ext cx="383309" cy="158003"/>
          </a:xfrm>
          <a:prstGeom prst="rect">
            <a:avLst/>
          </a:prstGeom>
        </p:spPr>
        <p:txBody>
          <a:bodyPr vert="horz" wrap="square" lIns="0" tIns="0" rIns="0" bIns="0" rtlCol="0">
            <a:spAutoFit/>
          </a:bodyPr>
          <a:lstStyle/>
          <a:p>
            <a:pPr marL="11397"/>
            <a:r>
              <a:rPr sz="1000" spc="-4" dirty="0">
                <a:latin typeface="Arial"/>
                <a:cs typeface="Arial"/>
              </a:rPr>
              <a:t>Result</a:t>
            </a:r>
            <a:endParaRPr sz="1000">
              <a:latin typeface="Arial"/>
              <a:cs typeface="Arial"/>
            </a:endParaRPr>
          </a:p>
        </p:txBody>
      </p:sp>
      <p:sp>
        <p:nvSpPr>
          <p:cNvPr id="95" name="object 95"/>
          <p:cNvSpPr txBox="1"/>
          <p:nvPr/>
        </p:nvSpPr>
        <p:spPr>
          <a:xfrm>
            <a:off x="5413628" y="3626627"/>
            <a:ext cx="587664" cy="158003"/>
          </a:xfrm>
          <a:prstGeom prst="rect">
            <a:avLst/>
          </a:prstGeom>
        </p:spPr>
        <p:txBody>
          <a:bodyPr vert="horz" wrap="square" lIns="0" tIns="0" rIns="0" bIns="0" rtlCol="0">
            <a:spAutoFit/>
          </a:bodyPr>
          <a:lstStyle/>
          <a:p>
            <a:pPr marL="11397"/>
            <a:r>
              <a:rPr sz="1500" b="1" spc="-6" baseline="35353" dirty="0">
                <a:latin typeface="Arial"/>
                <a:cs typeface="Arial"/>
              </a:rPr>
              <a:t>ALU</a:t>
            </a:r>
            <a:r>
              <a:rPr sz="1500" b="1" spc="-54" baseline="35353" dirty="0">
                <a:latin typeface="Arial"/>
                <a:cs typeface="Arial"/>
              </a:rPr>
              <a:t> </a:t>
            </a:r>
            <a:r>
              <a:rPr sz="1000" dirty="0">
                <a:latin typeface="Arial"/>
                <a:cs typeface="Arial"/>
              </a:rPr>
              <a:t>Zero</a:t>
            </a:r>
            <a:endParaRPr sz="1000">
              <a:latin typeface="Arial"/>
              <a:cs typeface="Arial"/>
            </a:endParaRPr>
          </a:p>
        </p:txBody>
      </p:sp>
      <p:sp>
        <p:nvSpPr>
          <p:cNvPr id="96" name="object 96"/>
          <p:cNvSpPr/>
          <p:nvPr/>
        </p:nvSpPr>
        <p:spPr>
          <a:xfrm>
            <a:off x="5713557" y="4191002"/>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97" name="object 97"/>
          <p:cNvSpPr txBox="1"/>
          <p:nvPr/>
        </p:nvSpPr>
        <p:spPr>
          <a:xfrm>
            <a:off x="5338583" y="4388627"/>
            <a:ext cx="771813"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ALUOp</a:t>
            </a:r>
            <a:r>
              <a:rPr sz="1000" spc="-94" dirty="0">
                <a:solidFill>
                  <a:srgbClr val="4452FF"/>
                </a:solidFill>
                <a:latin typeface="Arial"/>
                <a:cs typeface="Arial"/>
              </a:rPr>
              <a:t> </a:t>
            </a:r>
            <a:r>
              <a:rPr sz="1000" dirty="0">
                <a:solidFill>
                  <a:srgbClr val="4452FF"/>
                </a:solidFill>
                <a:latin typeface="Arial"/>
                <a:cs typeface="Arial"/>
              </a:rPr>
              <a:t>(and)</a:t>
            </a:r>
            <a:endParaRPr sz="1000">
              <a:latin typeface="Arial"/>
              <a:cs typeface="Arial"/>
            </a:endParaRPr>
          </a:p>
        </p:txBody>
      </p:sp>
      <p:sp>
        <p:nvSpPr>
          <p:cNvPr id="98" name="object 98"/>
          <p:cNvSpPr/>
          <p:nvPr/>
        </p:nvSpPr>
        <p:spPr>
          <a:xfrm>
            <a:off x="1980046" y="5562321"/>
            <a:ext cx="0" cy="228599"/>
          </a:xfrm>
          <a:custGeom>
            <a:avLst/>
            <a:gdLst/>
            <a:ahLst/>
            <a:cxnLst/>
            <a:rect l="l" t="t" r="r" b="b"/>
            <a:pathLst>
              <a:path h="259079">
                <a:moveTo>
                  <a:pt x="0" y="0"/>
                </a:moveTo>
                <a:lnTo>
                  <a:pt x="0" y="258770"/>
                </a:lnTo>
              </a:path>
            </a:pathLst>
          </a:custGeom>
          <a:ln w="12700">
            <a:solidFill>
              <a:srgbClr val="000000"/>
            </a:solidFill>
          </a:ln>
        </p:spPr>
        <p:txBody>
          <a:bodyPr wrap="square" lIns="0" tIns="0" rIns="0" bIns="0" rtlCol="0"/>
          <a:lstStyle/>
          <a:p>
            <a:endParaRPr/>
          </a:p>
        </p:txBody>
      </p:sp>
      <p:sp>
        <p:nvSpPr>
          <p:cNvPr id="99" name="object 99"/>
          <p:cNvSpPr/>
          <p:nvPr/>
        </p:nvSpPr>
        <p:spPr>
          <a:xfrm>
            <a:off x="1980047" y="5181320"/>
            <a:ext cx="1327727" cy="0"/>
          </a:xfrm>
          <a:custGeom>
            <a:avLst/>
            <a:gdLst/>
            <a:ahLst/>
            <a:cxnLst/>
            <a:rect l="l" t="t" r="r" b="b"/>
            <a:pathLst>
              <a:path w="1460500">
                <a:moveTo>
                  <a:pt x="0" y="0"/>
                </a:moveTo>
                <a:lnTo>
                  <a:pt x="1460500" y="0"/>
                </a:lnTo>
              </a:path>
            </a:pathLst>
          </a:custGeom>
          <a:ln w="12700">
            <a:solidFill>
              <a:srgbClr val="000000"/>
            </a:solidFill>
          </a:ln>
        </p:spPr>
        <p:txBody>
          <a:bodyPr wrap="square" lIns="0" tIns="0" rIns="0" bIns="0" rtlCol="0"/>
          <a:lstStyle/>
          <a:p>
            <a:endParaRPr/>
          </a:p>
        </p:txBody>
      </p:sp>
      <p:sp>
        <p:nvSpPr>
          <p:cNvPr id="100" name="object 100"/>
          <p:cNvSpPr/>
          <p:nvPr/>
        </p:nvSpPr>
        <p:spPr>
          <a:xfrm>
            <a:off x="3261591" y="5147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1" name="object 101"/>
          <p:cNvSpPr txBox="1"/>
          <p:nvPr/>
        </p:nvSpPr>
        <p:spPr>
          <a:xfrm>
            <a:off x="2398822" y="4997946"/>
            <a:ext cx="107950" cy="158003"/>
          </a:xfrm>
          <a:prstGeom prst="rect">
            <a:avLst/>
          </a:prstGeom>
        </p:spPr>
        <p:txBody>
          <a:bodyPr vert="horz" wrap="square" lIns="0" tIns="0" rIns="0" bIns="0" rtlCol="0">
            <a:spAutoFit/>
          </a:bodyPr>
          <a:lstStyle/>
          <a:p>
            <a:pPr marL="11397"/>
            <a:r>
              <a:rPr sz="1000" dirty="0">
                <a:latin typeface="Arial"/>
                <a:cs typeface="Arial"/>
              </a:rPr>
              <a:t>X</a:t>
            </a:r>
          </a:p>
        </p:txBody>
      </p:sp>
      <p:sp>
        <p:nvSpPr>
          <p:cNvPr id="102" name="object 102"/>
          <p:cNvSpPr/>
          <p:nvPr/>
        </p:nvSpPr>
        <p:spPr>
          <a:xfrm>
            <a:off x="1980047" y="3429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3" name="object 103"/>
          <p:cNvSpPr/>
          <p:nvPr/>
        </p:nvSpPr>
        <p:spPr>
          <a:xfrm>
            <a:off x="2466397" y="3395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4" name="object 104"/>
          <p:cNvSpPr/>
          <p:nvPr/>
        </p:nvSpPr>
        <p:spPr>
          <a:xfrm>
            <a:off x="1980047" y="3810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5" name="object 105"/>
          <p:cNvSpPr/>
          <p:nvPr/>
        </p:nvSpPr>
        <p:spPr>
          <a:xfrm>
            <a:off x="2466397" y="3776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1948295" y="3777783"/>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07" name="object 107"/>
          <p:cNvSpPr/>
          <p:nvPr/>
        </p:nvSpPr>
        <p:spPr>
          <a:xfrm>
            <a:off x="1948301" y="3777787"/>
            <a:ext cx="63500" cy="64434"/>
          </a:xfrm>
          <a:custGeom>
            <a:avLst/>
            <a:gdLst/>
            <a:ahLst/>
            <a:cxnLst/>
            <a:rect l="l" t="t" r="r" b="b"/>
            <a:pathLst>
              <a:path w="69850" h="73025">
                <a:moveTo>
                  <a:pt x="0" y="20450"/>
                </a:moveTo>
                <a:lnTo>
                  <a:pt x="20450" y="0"/>
                </a:lnTo>
                <a:lnTo>
                  <a:pt x="49390" y="0"/>
                </a:lnTo>
                <a:lnTo>
                  <a:pt x="69850" y="20450"/>
                </a:lnTo>
                <a:lnTo>
                  <a:pt x="69850" y="52570"/>
                </a:lnTo>
                <a:lnTo>
                  <a:pt x="49390" y="73020"/>
                </a:lnTo>
                <a:lnTo>
                  <a:pt x="20450" y="73020"/>
                </a:lnTo>
                <a:lnTo>
                  <a:pt x="0" y="52570"/>
                </a:lnTo>
                <a:lnTo>
                  <a:pt x="0" y="20450"/>
                </a:lnTo>
                <a:close/>
              </a:path>
            </a:pathLst>
          </a:custGeom>
          <a:ln w="12700">
            <a:solidFill>
              <a:srgbClr val="000000"/>
            </a:solidFill>
          </a:ln>
        </p:spPr>
        <p:txBody>
          <a:bodyPr wrap="square" lIns="0" tIns="0" rIns="0" bIns="0" rtlCol="0"/>
          <a:lstStyle/>
          <a:p>
            <a:endParaRPr/>
          </a:p>
        </p:txBody>
      </p:sp>
      <p:sp>
        <p:nvSpPr>
          <p:cNvPr id="108" name="object 108"/>
          <p:cNvSpPr/>
          <p:nvPr/>
        </p:nvSpPr>
        <p:spPr>
          <a:xfrm>
            <a:off x="5209894" y="5258368"/>
            <a:ext cx="0" cy="151279"/>
          </a:xfrm>
          <a:custGeom>
            <a:avLst/>
            <a:gdLst/>
            <a:ahLst/>
            <a:cxnLst/>
            <a:rect l="l" t="t" r="r" b="b"/>
            <a:pathLst>
              <a:path h="171450">
                <a:moveTo>
                  <a:pt x="0" y="0"/>
                </a:moveTo>
                <a:lnTo>
                  <a:pt x="0" y="171450"/>
                </a:lnTo>
              </a:path>
            </a:pathLst>
          </a:custGeom>
          <a:ln w="12700">
            <a:solidFill>
              <a:srgbClr val="4452FF"/>
            </a:solidFill>
          </a:ln>
        </p:spPr>
        <p:txBody>
          <a:bodyPr wrap="square" lIns="0" tIns="0" rIns="0" bIns="0" rtlCol="0"/>
          <a:lstStyle/>
          <a:p>
            <a:endParaRPr/>
          </a:p>
        </p:txBody>
      </p:sp>
      <p:sp>
        <p:nvSpPr>
          <p:cNvPr id="109" name="object 109"/>
          <p:cNvSpPr txBox="1"/>
          <p:nvPr/>
        </p:nvSpPr>
        <p:spPr>
          <a:xfrm>
            <a:off x="4957583" y="5073586"/>
            <a:ext cx="637309" cy="158003"/>
          </a:xfrm>
          <a:prstGeom prst="rect">
            <a:avLst/>
          </a:prstGeom>
        </p:spPr>
        <p:txBody>
          <a:bodyPr vert="horz" wrap="square" lIns="0" tIns="0" rIns="0" bIns="0" rtlCol="0">
            <a:spAutoFit/>
          </a:bodyPr>
          <a:lstStyle/>
          <a:p>
            <a:pPr marL="11397"/>
            <a:r>
              <a:rPr sz="1000" spc="-4" dirty="0">
                <a:solidFill>
                  <a:srgbClr val="4452FF"/>
                </a:solidFill>
                <a:latin typeface="Arial"/>
                <a:cs typeface="Arial"/>
              </a:rPr>
              <a:t>RegDst</a:t>
            </a:r>
            <a:r>
              <a:rPr sz="1000" spc="-85" dirty="0">
                <a:solidFill>
                  <a:srgbClr val="4452FF"/>
                </a:solidFill>
                <a:latin typeface="Arial"/>
                <a:cs typeface="Arial"/>
              </a:rPr>
              <a:t> </a:t>
            </a:r>
            <a:r>
              <a:rPr sz="1000" dirty="0">
                <a:solidFill>
                  <a:srgbClr val="4452FF"/>
                </a:solidFill>
                <a:latin typeface="Arial"/>
                <a:cs typeface="Arial"/>
              </a:rPr>
              <a:t>(1)</a:t>
            </a:r>
            <a:endParaRPr sz="1000">
              <a:latin typeface="Arial"/>
              <a:cs typeface="Arial"/>
            </a:endParaRPr>
          </a:p>
        </p:txBody>
      </p:sp>
      <p:sp>
        <p:nvSpPr>
          <p:cNvPr id="110" name="object 110"/>
          <p:cNvSpPr txBox="1"/>
          <p:nvPr/>
        </p:nvSpPr>
        <p:spPr>
          <a:xfrm>
            <a:off x="2593651" y="3327990"/>
            <a:ext cx="552450" cy="1474186"/>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1</a:t>
            </a:r>
            <a:endParaRPr sz="1000">
              <a:latin typeface="Arial"/>
              <a:cs typeface="Arial"/>
            </a:endParaRPr>
          </a:p>
          <a:p>
            <a:pPr marL="11397" marR="4559">
              <a:lnSpc>
                <a:spcPts val="1167"/>
              </a:lnSpc>
              <a:spcBef>
                <a:spcPts val="718"/>
              </a:spcBef>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2</a:t>
            </a:r>
            <a:endParaRPr sz="1000">
              <a:latin typeface="Arial"/>
              <a:cs typeface="Arial"/>
            </a:endParaRPr>
          </a:p>
          <a:p>
            <a:pPr marL="11397" marR="108841">
              <a:lnSpc>
                <a:spcPts val="1167"/>
              </a:lnSpc>
              <a:spcBef>
                <a:spcPts val="718"/>
              </a:spcBef>
            </a:pPr>
            <a:r>
              <a:rPr sz="1000" spc="-4" dirty="0">
                <a:latin typeface="Arial"/>
                <a:cs typeface="Arial"/>
              </a:rPr>
              <a:t>Write  </a:t>
            </a:r>
            <a:r>
              <a:rPr sz="1000" dirty="0">
                <a:latin typeface="Arial"/>
                <a:cs typeface="Arial"/>
              </a:rPr>
              <a:t>register</a:t>
            </a:r>
            <a:endParaRPr sz="1000">
              <a:latin typeface="Arial"/>
              <a:cs typeface="Arial"/>
            </a:endParaRPr>
          </a:p>
          <a:p>
            <a:pPr marL="11397" marR="236487">
              <a:lnSpc>
                <a:spcPts val="1167"/>
              </a:lnSpc>
              <a:spcBef>
                <a:spcPts val="718"/>
              </a:spcBef>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111" name="object 111"/>
          <p:cNvSpPr txBox="1"/>
          <p:nvPr/>
        </p:nvSpPr>
        <p:spPr>
          <a:xfrm>
            <a:off x="3429254" y="3327990"/>
            <a:ext cx="376382" cy="691407"/>
          </a:xfrm>
          <a:prstGeom prst="rect">
            <a:avLst/>
          </a:prstGeom>
        </p:spPr>
        <p:txBody>
          <a:bodyPr vert="horz" wrap="square" lIns="0" tIns="0" rIns="0" bIns="0" rtlCol="0">
            <a:spAutoFit/>
          </a:bodyPr>
          <a:lstStyle/>
          <a:p>
            <a:pPr marL="11397" marR="4559" indent="45588">
              <a:lnSpc>
                <a:spcPts val="1167"/>
              </a:lnSpc>
            </a:pPr>
            <a:r>
              <a:rPr sz="1000" spc="-4" dirty="0">
                <a:latin typeface="Arial"/>
                <a:cs typeface="Arial"/>
              </a:rPr>
              <a:t>Read  data</a:t>
            </a:r>
            <a:r>
              <a:rPr sz="1000" spc="-85" dirty="0">
                <a:latin typeface="Arial"/>
                <a:cs typeface="Arial"/>
              </a:rPr>
              <a:t> </a:t>
            </a:r>
            <a:r>
              <a:rPr sz="1000" dirty="0">
                <a:latin typeface="Arial"/>
                <a:cs typeface="Arial"/>
              </a:rPr>
              <a:t>1</a:t>
            </a:r>
            <a:endParaRPr sz="1000">
              <a:latin typeface="Arial"/>
              <a:cs typeface="Arial"/>
            </a:endParaRPr>
          </a:p>
          <a:p>
            <a:pPr marL="11397" marR="4559" indent="45588">
              <a:lnSpc>
                <a:spcPts val="1167"/>
              </a:lnSpc>
              <a:spcBef>
                <a:spcPts val="718"/>
              </a:spcBef>
            </a:pPr>
            <a:r>
              <a:rPr sz="1000" spc="-4" dirty="0">
                <a:latin typeface="Arial"/>
                <a:cs typeface="Arial"/>
              </a:rPr>
              <a:t>Read  data</a:t>
            </a:r>
            <a:r>
              <a:rPr sz="1000" spc="-85" dirty="0">
                <a:latin typeface="Arial"/>
                <a:cs typeface="Arial"/>
              </a:rPr>
              <a:t> </a:t>
            </a:r>
            <a:r>
              <a:rPr sz="1000" dirty="0">
                <a:latin typeface="Arial"/>
                <a:cs typeface="Arial"/>
              </a:rPr>
              <a:t>2</a:t>
            </a:r>
            <a:endParaRPr sz="1000">
              <a:latin typeface="Arial"/>
              <a:cs typeface="Arial"/>
            </a:endParaRPr>
          </a:p>
        </p:txBody>
      </p:sp>
      <p:sp>
        <p:nvSpPr>
          <p:cNvPr id="112" name="object 112"/>
          <p:cNvSpPr txBox="1"/>
          <p:nvPr/>
        </p:nvSpPr>
        <p:spPr>
          <a:xfrm>
            <a:off x="3204117" y="4388627"/>
            <a:ext cx="601518"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113" name="object 113"/>
          <p:cNvSpPr/>
          <p:nvPr/>
        </p:nvSpPr>
        <p:spPr>
          <a:xfrm>
            <a:off x="2512583" y="3276319"/>
            <a:ext cx="1356591" cy="1524000"/>
          </a:xfrm>
          <a:custGeom>
            <a:avLst/>
            <a:gdLst/>
            <a:ahLst/>
            <a:cxnLst/>
            <a:rect l="l" t="t" r="r" b="b"/>
            <a:pathLst>
              <a:path w="1492250" h="1727200">
                <a:moveTo>
                  <a:pt x="0" y="0"/>
                </a:moveTo>
                <a:lnTo>
                  <a:pt x="1492250" y="0"/>
                </a:lnTo>
                <a:lnTo>
                  <a:pt x="1492250" y="1727200"/>
                </a:lnTo>
                <a:lnTo>
                  <a:pt x="0" y="1727200"/>
                </a:lnTo>
                <a:lnTo>
                  <a:pt x="0" y="0"/>
                </a:lnTo>
                <a:close/>
              </a:path>
            </a:pathLst>
          </a:custGeom>
          <a:ln w="12700">
            <a:solidFill>
              <a:srgbClr val="000000"/>
            </a:solidFill>
          </a:ln>
        </p:spPr>
        <p:txBody>
          <a:bodyPr wrap="square" lIns="0" tIns="0" rIns="0" bIns="0" rtlCol="0"/>
          <a:lstStyle/>
          <a:p>
            <a:endParaRPr/>
          </a:p>
        </p:txBody>
      </p:sp>
      <p:sp>
        <p:nvSpPr>
          <p:cNvPr id="114" name="object 114"/>
          <p:cNvSpPr/>
          <p:nvPr/>
        </p:nvSpPr>
        <p:spPr>
          <a:xfrm>
            <a:off x="3199538" y="3123637"/>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115" name="object 115"/>
          <p:cNvSpPr txBox="1"/>
          <p:nvPr/>
        </p:nvSpPr>
        <p:spPr>
          <a:xfrm>
            <a:off x="2824560" y="2940266"/>
            <a:ext cx="882073" cy="158003"/>
          </a:xfrm>
          <a:prstGeom prst="rect">
            <a:avLst/>
          </a:prstGeom>
        </p:spPr>
        <p:txBody>
          <a:bodyPr vert="horz" wrap="square" lIns="0" tIns="0" rIns="0" bIns="0" rtlCol="0">
            <a:spAutoFit/>
          </a:bodyPr>
          <a:lstStyle/>
          <a:p>
            <a:pPr marL="11397">
              <a:tabLst>
                <a:tab pos="817163" algn="l"/>
              </a:tabLst>
            </a:pPr>
            <a:r>
              <a:rPr sz="1000" spc="-4" dirty="0">
                <a:solidFill>
                  <a:srgbClr val="3CA642"/>
                </a:solidFill>
                <a:latin typeface="Arial"/>
                <a:cs typeface="Arial"/>
              </a:rPr>
              <a:t>Reg</a:t>
            </a:r>
            <a:r>
              <a:rPr sz="1000" spc="-18" dirty="0">
                <a:solidFill>
                  <a:srgbClr val="3CA642"/>
                </a:solidFill>
                <a:latin typeface="Arial"/>
                <a:cs typeface="Arial"/>
              </a:rPr>
              <a:t>W</a:t>
            </a:r>
            <a:r>
              <a:rPr sz="1000" dirty="0">
                <a:solidFill>
                  <a:srgbClr val="3CA642"/>
                </a:solidFill>
                <a:latin typeface="Arial"/>
                <a:cs typeface="Arial"/>
              </a:rPr>
              <a:t>rite (</a:t>
            </a:r>
            <a:r>
              <a:rPr sz="1000" u="sng" dirty="0">
                <a:solidFill>
                  <a:srgbClr val="3CA642"/>
                </a:solidFill>
                <a:latin typeface="Arial"/>
                <a:cs typeface="Arial"/>
              </a:rPr>
              <a:t> 	</a:t>
            </a:r>
            <a:r>
              <a:rPr sz="1000" dirty="0">
                <a:solidFill>
                  <a:srgbClr val="3CA642"/>
                </a:solidFill>
                <a:latin typeface="Arial"/>
                <a:cs typeface="Arial"/>
              </a:rPr>
              <a:t>)</a:t>
            </a:r>
            <a:endParaRPr sz="1000">
              <a:latin typeface="Arial"/>
              <a:cs typeface="Arial"/>
            </a:endParaRPr>
          </a:p>
        </p:txBody>
      </p:sp>
      <p:sp>
        <p:nvSpPr>
          <p:cNvPr id="116" name="object 116"/>
          <p:cNvSpPr/>
          <p:nvPr/>
        </p:nvSpPr>
        <p:spPr>
          <a:xfrm>
            <a:off x="5028049" y="4115366"/>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17" name="object 117"/>
          <p:cNvSpPr/>
          <p:nvPr/>
        </p:nvSpPr>
        <p:spPr>
          <a:xfrm>
            <a:off x="5221432" y="407754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8" name="object 118"/>
          <p:cNvSpPr/>
          <p:nvPr/>
        </p:nvSpPr>
        <p:spPr>
          <a:xfrm>
            <a:off x="8304078" y="5334003"/>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19" name="object 119"/>
          <p:cNvSpPr/>
          <p:nvPr/>
        </p:nvSpPr>
        <p:spPr>
          <a:xfrm>
            <a:off x="8498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0" name="object 120"/>
          <p:cNvSpPr/>
          <p:nvPr/>
        </p:nvSpPr>
        <p:spPr>
          <a:xfrm>
            <a:off x="2284555" y="4572003"/>
            <a:ext cx="0" cy="1676960"/>
          </a:xfrm>
          <a:custGeom>
            <a:avLst/>
            <a:gdLst/>
            <a:ahLst/>
            <a:cxnLst/>
            <a:rect l="l" t="t" r="r" b="b"/>
            <a:pathLst>
              <a:path h="1900554">
                <a:moveTo>
                  <a:pt x="0" y="1900241"/>
                </a:moveTo>
                <a:lnTo>
                  <a:pt x="0" y="0"/>
                </a:lnTo>
              </a:path>
            </a:pathLst>
          </a:custGeom>
          <a:ln w="28575">
            <a:solidFill>
              <a:srgbClr val="000000"/>
            </a:solidFill>
          </a:ln>
        </p:spPr>
        <p:txBody>
          <a:bodyPr wrap="square" lIns="0" tIns="0" rIns="0" bIns="0" rtlCol="0"/>
          <a:lstStyle/>
          <a:p>
            <a:endParaRPr/>
          </a:p>
        </p:txBody>
      </p:sp>
      <p:sp>
        <p:nvSpPr>
          <p:cNvPr id="121" name="object 121"/>
          <p:cNvSpPr/>
          <p:nvPr/>
        </p:nvSpPr>
        <p:spPr>
          <a:xfrm>
            <a:off x="2284556" y="4572003"/>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2" name="object 122"/>
          <p:cNvSpPr/>
          <p:nvPr/>
        </p:nvSpPr>
        <p:spPr>
          <a:xfrm>
            <a:off x="2477943" y="4534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3" name="object 123"/>
          <p:cNvSpPr/>
          <p:nvPr/>
        </p:nvSpPr>
        <p:spPr>
          <a:xfrm>
            <a:off x="3885048" y="3429002"/>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4" name="object 124"/>
          <p:cNvSpPr/>
          <p:nvPr/>
        </p:nvSpPr>
        <p:spPr>
          <a:xfrm>
            <a:off x="4078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5" name="object 125"/>
          <p:cNvSpPr/>
          <p:nvPr/>
        </p:nvSpPr>
        <p:spPr>
          <a:xfrm>
            <a:off x="3885048" y="3885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6" name="object 126"/>
          <p:cNvSpPr/>
          <p:nvPr/>
        </p:nvSpPr>
        <p:spPr>
          <a:xfrm>
            <a:off x="4078432"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7" name="object 127"/>
          <p:cNvSpPr/>
          <p:nvPr/>
        </p:nvSpPr>
        <p:spPr>
          <a:xfrm>
            <a:off x="3765266" y="5181320"/>
            <a:ext cx="348095" cy="0"/>
          </a:xfrm>
          <a:custGeom>
            <a:avLst/>
            <a:gdLst/>
            <a:ahLst/>
            <a:cxnLst/>
            <a:rect l="l" t="t" r="r" b="b"/>
            <a:pathLst>
              <a:path w="382904">
                <a:moveTo>
                  <a:pt x="0" y="0"/>
                </a:moveTo>
                <a:lnTo>
                  <a:pt x="382590" y="0"/>
                </a:lnTo>
              </a:path>
            </a:pathLst>
          </a:custGeom>
          <a:ln w="28575">
            <a:solidFill>
              <a:srgbClr val="000000"/>
            </a:solidFill>
          </a:ln>
        </p:spPr>
        <p:txBody>
          <a:bodyPr wrap="square" lIns="0" tIns="0" rIns="0" bIns="0" rtlCol="0"/>
          <a:lstStyle/>
          <a:p>
            <a:endParaRPr/>
          </a:p>
        </p:txBody>
      </p:sp>
      <p:sp>
        <p:nvSpPr>
          <p:cNvPr id="128" name="object 128"/>
          <p:cNvSpPr/>
          <p:nvPr/>
        </p:nvSpPr>
        <p:spPr>
          <a:xfrm>
            <a:off x="4078432" y="5143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9" name="object 129"/>
          <p:cNvSpPr/>
          <p:nvPr/>
        </p:nvSpPr>
        <p:spPr>
          <a:xfrm>
            <a:off x="5365757" y="2361636"/>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130" name="object 130"/>
          <p:cNvSpPr/>
          <p:nvPr/>
        </p:nvSpPr>
        <p:spPr>
          <a:xfrm>
            <a:off x="5365757" y="2818845"/>
            <a:ext cx="0" cy="304800"/>
          </a:xfrm>
          <a:custGeom>
            <a:avLst/>
            <a:gdLst/>
            <a:ahLst/>
            <a:cxnLst/>
            <a:rect l="l" t="t" r="r" b="b"/>
            <a:pathLst>
              <a:path h="345439">
                <a:moveTo>
                  <a:pt x="0" y="0"/>
                </a:moveTo>
                <a:lnTo>
                  <a:pt x="0" y="345430"/>
                </a:lnTo>
              </a:path>
            </a:pathLst>
          </a:custGeom>
          <a:ln w="12700">
            <a:solidFill>
              <a:srgbClr val="000000"/>
            </a:solidFill>
          </a:ln>
        </p:spPr>
        <p:txBody>
          <a:bodyPr wrap="square" lIns="0" tIns="0" rIns="0" bIns="0" rtlCol="0"/>
          <a:lstStyle/>
          <a:p>
            <a:endParaRPr/>
          </a:p>
        </p:txBody>
      </p:sp>
      <p:sp>
        <p:nvSpPr>
          <p:cNvPr id="131" name="object 131"/>
          <p:cNvSpPr/>
          <p:nvPr/>
        </p:nvSpPr>
        <p:spPr>
          <a:xfrm>
            <a:off x="5365758" y="2666436"/>
            <a:ext cx="152977" cy="76200"/>
          </a:xfrm>
          <a:custGeom>
            <a:avLst/>
            <a:gdLst/>
            <a:ahLst/>
            <a:cxnLst/>
            <a:rect l="l" t="t" r="r" b="b"/>
            <a:pathLst>
              <a:path w="168275" h="86360">
                <a:moveTo>
                  <a:pt x="0" y="0"/>
                </a:moveTo>
                <a:lnTo>
                  <a:pt x="167730" y="86360"/>
                </a:lnTo>
              </a:path>
            </a:pathLst>
          </a:custGeom>
          <a:ln w="12700">
            <a:solidFill>
              <a:srgbClr val="000000"/>
            </a:solidFill>
          </a:ln>
        </p:spPr>
        <p:txBody>
          <a:bodyPr wrap="square" lIns="0" tIns="0" rIns="0" bIns="0" rtlCol="0"/>
          <a:lstStyle/>
          <a:p>
            <a:endParaRPr/>
          </a:p>
        </p:txBody>
      </p:sp>
      <p:sp>
        <p:nvSpPr>
          <p:cNvPr id="132" name="object 132"/>
          <p:cNvSpPr/>
          <p:nvPr/>
        </p:nvSpPr>
        <p:spPr>
          <a:xfrm>
            <a:off x="5365758" y="2742636"/>
            <a:ext cx="152977" cy="76200"/>
          </a:xfrm>
          <a:custGeom>
            <a:avLst/>
            <a:gdLst/>
            <a:ahLst/>
            <a:cxnLst/>
            <a:rect l="l" t="t" r="r" b="b"/>
            <a:pathLst>
              <a:path w="168275" h="86360">
                <a:moveTo>
                  <a:pt x="0" y="86370"/>
                </a:moveTo>
                <a:lnTo>
                  <a:pt x="167730" y="0"/>
                </a:lnTo>
              </a:path>
            </a:pathLst>
          </a:custGeom>
          <a:ln w="12700">
            <a:solidFill>
              <a:srgbClr val="000000"/>
            </a:solidFill>
          </a:ln>
        </p:spPr>
        <p:txBody>
          <a:bodyPr wrap="square" lIns="0" tIns="0" rIns="0" bIns="0" rtlCol="0"/>
          <a:lstStyle/>
          <a:p>
            <a:endParaRPr/>
          </a:p>
        </p:txBody>
      </p:sp>
      <p:sp>
        <p:nvSpPr>
          <p:cNvPr id="133" name="object 133"/>
          <p:cNvSpPr/>
          <p:nvPr/>
        </p:nvSpPr>
        <p:spPr>
          <a:xfrm>
            <a:off x="5365758" y="2361637"/>
            <a:ext cx="457777" cy="228599"/>
          </a:xfrm>
          <a:custGeom>
            <a:avLst/>
            <a:gdLst/>
            <a:ahLst/>
            <a:cxnLst/>
            <a:rect l="l" t="t" r="r" b="b"/>
            <a:pathLst>
              <a:path w="503554" h="259080">
                <a:moveTo>
                  <a:pt x="0" y="0"/>
                </a:moveTo>
                <a:lnTo>
                  <a:pt x="503200" y="259080"/>
                </a:lnTo>
              </a:path>
            </a:pathLst>
          </a:custGeom>
          <a:ln w="12700">
            <a:solidFill>
              <a:srgbClr val="000000"/>
            </a:solidFill>
          </a:ln>
        </p:spPr>
        <p:txBody>
          <a:bodyPr wrap="square" lIns="0" tIns="0" rIns="0" bIns="0" rtlCol="0"/>
          <a:lstStyle/>
          <a:p>
            <a:endParaRPr/>
          </a:p>
        </p:txBody>
      </p:sp>
      <p:sp>
        <p:nvSpPr>
          <p:cNvPr id="134" name="object 134"/>
          <p:cNvSpPr/>
          <p:nvPr/>
        </p:nvSpPr>
        <p:spPr>
          <a:xfrm>
            <a:off x="5823212" y="2590236"/>
            <a:ext cx="0" cy="304800"/>
          </a:xfrm>
          <a:custGeom>
            <a:avLst/>
            <a:gdLst/>
            <a:ahLst/>
            <a:cxnLst/>
            <a:rect l="l" t="t" r="r" b="b"/>
            <a:pathLst>
              <a:path h="345439">
                <a:moveTo>
                  <a:pt x="0" y="0"/>
                </a:moveTo>
                <a:lnTo>
                  <a:pt x="0" y="345450"/>
                </a:lnTo>
              </a:path>
            </a:pathLst>
          </a:custGeom>
          <a:ln w="12700">
            <a:solidFill>
              <a:srgbClr val="000000"/>
            </a:solidFill>
          </a:ln>
        </p:spPr>
        <p:txBody>
          <a:bodyPr wrap="square" lIns="0" tIns="0" rIns="0" bIns="0" rtlCol="0"/>
          <a:lstStyle/>
          <a:p>
            <a:endParaRPr/>
          </a:p>
        </p:txBody>
      </p:sp>
      <p:sp>
        <p:nvSpPr>
          <p:cNvPr id="135" name="object 135"/>
          <p:cNvSpPr/>
          <p:nvPr/>
        </p:nvSpPr>
        <p:spPr>
          <a:xfrm>
            <a:off x="5365758" y="2895046"/>
            <a:ext cx="457777" cy="228599"/>
          </a:xfrm>
          <a:custGeom>
            <a:avLst/>
            <a:gdLst/>
            <a:ahLst/>
            <a:cxnLst/>
            <a:rect l="l" t="t" r="r" b="b"/>
            <a:pathLst>
              <a:path w="503554" h="259079">
                <a:moveTo>
                  <a:pt x="0" y="259070"/>
                </a:moveTo>
                <a:lnTo>
                  <a:pt x="503200" y="0"/>
                </a:lnTo>
              </a:path>
            </a:pathLst>
          </a:custGeom>
          <a:ln w="12700">
            <a:solidFill>
              <a:srgbClr val="000000"/>
            </a:solidFill>
          </a:ln>
        </p:spPr>
        <p:txBody>
          <a:bodyPr wrap="square" lIns="0" tIns="0" rIns="0" bIns="0" rtlCol="0"/>
          <a:lstStyle/>
          <a:p>
            <a:endParaRPr/>
          </a:p>
        </p:txBody>
      </p:sp>
      <p:sp>
        <p:nvSpPr>
          <p:cNvPr id="136" name="object 136"/>
          <p:cNvSpPr txBox="1"/>
          <p:nvPr/>
        </p:nvSpPr>
        <p:spPr>
          <a:xfrm>
            <a:off x="5531565" y="2657407"/>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37" name="object 137"/>
          <p:cNvSpPr/>
          <p:nvPr/>
        </p:nvSpPr>
        <p:spPr>
          <a:xfrm>
            <a:off x="4266047" y="5181320"/>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38" name="object 138"/>
          <p:cNvSpPr/>
          <p:nvPr/>
        </p:nvSpPr>
        <p:spPr>
          <a:xfrm>
            <a:off x="4570556" y="3276319"/>
            <a:ext cx="0" cy="1905000"/>
          </a:xfrm>
          <a:custGeom>
            <a:avLst/>
            <a:gdLst/>
            <a:ahLst/>
            <a:cxnLst/>
            <a:rect l="l" t="t" r="r" b="b"/>
            <a:pathLst>
              <a:path h="2159000">
                <a:moveTo>
                  <a:pt x="0" y="0"/>
                </a:moveTo>
                <a:lnTo>
                  <a:pt x="0" y="2159001"/>
                </a:lnTo>
              </a:path>
            </a:pathLst>
          </a:custGeom>
          <a:ln w="28575">
            <a:solidFill>
              <a:srgbClr val="000000"/>
            </a:solidFill>
          </a:ln>
        </p:spPr>
        <p:txBody>
          <a:bodyPr wrap="square" lIns="0" tIns="0" rIns="0" bIns="0" rtlCol="0"/>
          <a:lstStyle/>
          <a:p>
            <a:endParaRPr/>
          </a:p>
        </p:txBody>
      </p:sp>
      <p:sp>
        <p:nvSpPr>
          <p:cNvPr id="139" name="object 139"/>
          <p:cNvSpPr/>
          <p:nvPr/>
        </p:nvSpPr>
        <p:spPr>
          <a:xfrm>
            <a:off x="4570557" y="4266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40" name="object 140"/>
          <p:cNvSpPr/>
          <p:nvPr/>
        </p:nvSpPr>
        <p:spPr>
          <a:xfrm>
            <a:off x="4763943" y="4228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41" name="object 141"/>
          <p:cNvSpPr/>
          <p:nvPr/>
        </p:nvSpPr>
        <p:spPr>
          <a:xfrm>
            <a:off x="8304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42" name="object 142"/>
          <p:cNvSpPr/>
          <p:nvPr/>
        </p:nvSpPr>
        <p:spPr>
          <a:xfrm>
            <a:off x="8498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43" name="object 143"/>
          <p:cNvSpPr/>
          <p:nvPr/>
        </p:nvSpPr>
        <p:spPr>
          <a:xfrm>
            <a:off x="1980047" y="5562320"/>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4" name="object 144"/>
          <p:cNvSpPr/>
          <p:nvPr/>
        </p:nvSpPr>
        <p:spPr>
          <a:xfrm>
            <a:off x="4066886" y="5528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5" name="object 145"/>
          <p:cNvSpPr/>
          <p:nvPr/>
        </p:nvSpPr>
        <p:spPr>
          <a:xfrm>
            <a:off x="1980047" y="5790647"/>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6" name="object 146"/>
          <p:cNvSpPr/>
          <p:nvPr/>
        </p:nvSpPr>
        <p:spPr>
          <a:xfrm>
            <a:off x="4066886" y="5757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7" name="object 147"/>
          <p:cNvSpPr txBox="1"/>
          <p:nvPr/>
        </p:nvSpPr>
        <p:spPr>
          <a:xfrm>
            <a:off x="2398822" y="5607266"/>
            <a:ext cx="164523" cy="158003"/>
          </a:xfrm>
          <a:prstGeom prst="rect">
            <a:avLst/>
          </a:prstGeom>
        </p:spPr>
        <p:txBody>
          <a:bodyPr vert="horz" wrap="square" lIns="0" tIns="0" rIns="0" bIns="0" rtlCol="0">
            <a:spAutoFit/>
          </a:bodyPr>
          <a:lstStyle/>
          <a:p>
            <a:pPr marL="11397"/>
            <a:r>
              <a:rPr sz="1000" spc="-4" dirty="0">
                <a:latin typeface="Arial"/>
                <a:cs typeface="Arial"/>
              </a:rPr>
              <a:t>16</a:t>
            </a:r>
            <a:endParaRPr sz="1000">
              <a:latin typeface="Arial"/>
              <a:cs typeface="Arial"/>
            </a:endParaRPr>
          </a:p>
        </p:txBody>
      </p:sp>
      <p:sp>
        <p:nvSpPr>
          <p:cNvPr id="148" name="object 148"/>
          <p:cNvSpPr txBox="1"/>
          <p:nvPr/>
        </p:nvSpPr>
        <p:spPr>
          <a:xfrm>
            <a:off x="2398821" y="5378946"/>
            <a:ext cx="194829" cy="153888"/>
          </a:xfrm>
          <a:prstGeom prst="rect">
            <a:avLst/>
          </a:prstGeom>
        </p:spPr>
        <p:txBody>
          <a:bodyPr vert="horz" wrap="square" lIns="0" tIns="0" rIns="0" bIns="0" rtlCol="0">
            <a:spAutoFit/>
          </a:bodyPr>
          <a:lstStyle/>
          <a:p>
            <a:pPr marL="11397"/>
            <a:r>
              <a:rPr lang="en-US" sz="1000" dirty="0" smtClean="0">
                <a:latin typeface="Arial"/>
                <a:cs typeface="Arial"/>
              </a:rPr>
              <a:t>18</a:t>
            </a:r>
            <a:endParaRPr sz="1000" dirty="0">
              <a:latin typeface="Arial"/>
              <a:cs typeface="Arial"/>
            </a:endParaRPr>
          </a:p>
        </p:txBody>
      </p:sp>
      <p:sp>
        <p:nvSpPr>
          <p:cNvPr id="149" name="object 149"/>
          <p:cNvSpPr/>
          <p:nvPr/>
        </p:nvSpPr>
        <p:spPr>
          <a:xfrm>
            <a:off x="1958397" y="5146302"/>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50" name="object 150"/>
          <p:cNvSpPr/>
          <p:nvPr/>
        </p:nvSpPr>
        <p:spPr>
          <a:xfrm>
            <a:off x="1958401" y="5146300"/>
            <a:ext cx="63500" cy="64434"/>
          </a:xfrm>
          <a:custGeom>
            <a:avLst/>
            <a:gdLst/>
            <a:ahLst/>
            <a:cxnLst/>
            <a:rect l="l" t="t" r="r" b="b"/>
            <a:pathLst>
              <a:path w="69850" h="73025">
                <a:moveTo>
                  <a:pt x="0" y="20460"/>
                </a:moveTo>
                <a:lnTo>
                  <a:pt x="20450" y="0"/>
                </a:lnTo>
                <a:lnTo>
                  <a:pt x="49390" y="0"/>
                </a:lnTo>
                <a:lnTo>
                  <a:pt x="69850" y="20460"/>
                </a:lnTo>
                <a:lnTo>
                  <a:pt x="69850" y="52570"/>
                </a:lnTo>
                <a:lnTo>
                  <a:pt x="49390" y="73030"/>
                </a:lnTo>
                <a:lnTo>
                  <a:pt x="20450" y="73030"/>
                </a:lnTo>
                <a:lnTo>
                  <a:pt x="0" y="52570"/>
                </a:lnTo>
                <a:lnTo>
                  <a:pt x="0" y="20460"/>
                </a:lnTo>
                <a:close/>
              </a:path>
            </a:pathLst>
          </a:custGeom>
          <a:ln w="12700">
            <a:solidFill>
              <a:srgbClr val="000000"/>
            </a:solidFill>
          </a:ln>
        </p:spPr>
        <p:txBody>
          <a:bodyPr wrap="square" lIns="0" tIns="0" rIns="0" bIns="0" rtlCol="0"/>
          <a:lstStyle/>
          <a:p>
            <a:endParaRPr/>
          </a:p>
        </p:txBody>
      </p:sp>
      <p:sp>
        <p:nvSpPr>
          <p:cNvPr id="151" name="object 151"/>
          <p:cNvSpPr/>
          <p:nvPr/>
        </p:nvSpPr>
        <p:spPr>
          <a:xfrm>
            <a:off x="1958397" y="5537107"/>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152" name="object 152"/>
          <p:cNvSpPr/>
          <p:nvPr/>
        </p:nvSpPr>
        <p:spPr>
          <a:xfrm>
            <a:off x="1958401" y="5537112"/>
            <a:ext cx="63500" cy="63313"/>
          </a:xfrm>
          <a:custGeom>
            <a:avLst/>
            <a:gdLst/>
            <a:ahLst/>
            <a:cxnLst/>
            <a:rect l="l" t="t" r="r" b="b"/>
            <a:pathLst>
              <a:path w="69850" h="71754">
                <a:moveTo>
                  <a:pt x="0" y="20450"/>
                </a:moveTo>
                <a:lnTo>
                  <a:pt x="20450" y="0"/>
                </a:lnTo>
                <a:lnTo>
                  <a:pt x="49390" y="0"/>
                </a:lnTo>
                <a:lnTo>
                  <a:pt x="69850" y="20450"/>
                </a:lnTo>
                <a:lnTo>
                  <a:pt x="69850" y="50980"/>
                </a:lnTo>
                <a:lnTo>
                  <a:pt x="49390" y="71440"/>
                </a:lnTo>
                <a:lnTo>
                  <a:pt x="20450" y="71440"/>
                </a:lnTo>
                <a:lnTo>
                  <a:pt x="0" y="50980"/>
                </a:lnTo>
                <a:lnTo>
                  <a:pt x="0" y="20450"/>
                </a:lnTo>
                <a:close/>
              </a:path>
            </a:pathLst>
          </a:custGeom>
          <a:ln w="12700">
            <a:solidFill>
              <a:srgbClr val="000000"/>
            </a:solidFill>
          </a:ln>
        </p:spPr>
        <p:txBody>
          <a:bodyPr wrap="square" lIns="0" tIns="0" rIns="0" bIns="0" rtlCol="0"/>
          <a:lstStyle/>
          <a:p>
            <a:endParaRPr/>
          </a:p>
        </p:txBody>
      </p:sp>
      <p:sp>
        <p:nvSpPr>
          <p:cNvPr id="153" name="object 153"/>
          <p:cNvSpPr/>
          <p:nvPr/>
        </p:nvSpPr>
        <p:spPr>
          <a:xfrm>
            <a:off x="226580" y="3581684"/>
            <a:ext cx="1252682" cy="1143000"/>
          </a:xfrm>
          <a:custGeom>
            <a:avLst/>
            <a:gdLst/>
            <a:ahLst/>
            <a:cxnLst/>
            <a:rect l="l" t="t" r="r" b="b"/>
            <a:pathLst>
              <a:path w="1377950" h="1295400">
                <a:moveTo>
                  <a:pt x="0" y="0"/>
                </a:moveTo>
                <a:lnTo>
                  <a:pt x="1377950" y="0"/>
                </a:lnTo>
                <a:lnTo>
                  <a:pt x="137795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154" name="object 154"/>
          <p:cNvSpPr/>
          <p:nvPr/>
        </p:nvSpPr>
        <p:spPr>
          <a:xfrm>
            <a:off x="456047" y="3276319"/>
            <a:ext cx="228023" cy="0"/>
          </a:xfrm>
          <a:custGeom>
            <a:avLst/>
            <a:gdLst/>
            <a:ahLst/>
            <a:cxnLst/>
            <a:rect l="l" t="t" r="r" b="b"/>
            <a:pathLst>
              <a:path w="250825">
                <a:moveTo>
                  <a:pt x="0" y="0"/>
                </a:moveTo>
                <a:lnTo>
                  <a:pt x="250825" y="0"/>
                </a:lnTo>
              </a:path>
            </a:pathLst>
          </a:custGeom>
          <a:ln w="28575">
            <a:solidFill>
              <a:srgbClr val="000000"/>
            </a:solidFill>
          </a:ln>
        </p:spPr>
        <p:txBody>
          <a:bodyPr wrap="square" lIns="0" tIns="0" rIns="0" bIns="0" rtlCol="0"/>
          <a:lstStyle/>
          <a:p>
            <a:endParaRPr/>
          </a:p>
        </p:txBody>
      </p:sp>
      <p:sp>
        <p:nvSpPr>
          <p:cNvPr id="155" name="object 155"/>
          <p:cNvSpPr/>
          <p:nvPr/>
        </p:nvSpPr>
        <p:spPr>
          <a:xfrm>
            <a:off x="4541693" y="4224618"/>
            <a:ext cx="76777" cy="75640"/>
          </a:xfrm>
          <a:custGeom>
            <a:avLst/>
            <a:gdLst/>
            <a:ahLst/>
            <a:cxnLst/>
            <a:rect l="l" t="t" r="r" b="b"/>
            <a:pathLst>
              <a:path w="84454"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156" name="object 156"/>
          <p:cNvSpPr/>
          <p:nvPr/>
        </p:nvSpPr>
        <p:spPr>
          <a:xfrm>
            <a:off x="4541693" y="4224620"/>
            <a:ext cx="76777" cy="75640"/>
          </a:xfrm>
          <a:custGeom>
            <a:avLst/>
            <a:gdLst/>
            <a:ahLst/>
            <a:cxnLst/>
            <a:rect l="l" t="t" r="r" b="b"/>
            <a:pathLst>
              <a:path w="84454" h="85725">
                <a:moveTo>
                  <a:pt x="0" y="24640"/>
                </a:moveTo>
                <a:lnTo>
                  <a:pt x="24640" y="0"/>
                </a:lnTo>
                <a:lnTo>
                  <a:pt x="59500" y="0"/>
                </a:lnTo>
                <a:lnTo>
                  <a:pt x="84140" y="24640"/>
                </a:lnTo>
                <a:lnTo>
                  <a:pt x="84140" y="61080"/>
                </a:lnTo>
                <a:lnTo>
                  <a:pt x="5950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157" name="object 157"/>
          <p:cNvSpPr/>
          <p:nvPr/>
        </p:nvSpPr>
        <p:spPr>
          <a:xfrm>
            <a:off x="4266048" y="2514319"/>
            <a:ext cx="1099705" cy="0"/>
          </a:xfrm>
          <a:custGeom>
            <a:avLst/>
            <a:gdLst/>
            <a:ahLst/>
            <a:cxnLst/>
            <a:rect l="l" t="t" r="r" b="b"/>
            <a:pathLst>
              <a:path w="1209675">
                <a:moveTo>
                  <a:pt x="0" y="0"/>
                </a:moveTo>
                <a:lnTo>
                  <a:pt x="1209680" y="0"/>
                </a:lnTo>
              </a:path>
            </a:pathLst>
          </a:custGeom>
          <a:ln w="28575">
            <a:solidFill>
              <a:srgbClr val="000000"/>
            </a:solidFill>
          </a:ln>
        </p:spPr>
        <p:txBody>
          <a:bodyPr wrap="square" lIns="0" tIns="0" rIns="0" bIns="0" rtlCol="0"/>
          <a:lstStyle/>
          <a:p>
            <a:endParaRPr/>
          </a:p>
        </p:txBody>
      </p:sp>
      <p:sp>
        <p:nvSpPr>
          <p:cNvPr id="158" name="object 158"/>
          <p:cNvSpPr/>
          <p:nvPr/>
        </p:nvSpPr>
        <p:spPr>
          <a:xfrm>
            <a:off x="5331113"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9" name="object 159"/>
          <p:cNvSpPr/>
          <p:nvPr/>
        </p:nvSpPr>
        <p:spPr>
          <a:xfrm>
            <a:off x="6018076" y="3734358"/>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60" name="object 160"/>
          <p:cNvSpPr/>
          <p:nvPr/>
        </p:nvSpPr>
        <p:spPr>
          <a:xfrm>
            <a:off x="6201352" y="3700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61" name="object 161"/>
          <p:cNvSpPr/>
          <p:nvPr/>
        </p:nvSpPr>
        <p:spPr>
          <a:xfrm>
            <a:off x="1827074" y="2514319"/>
            <a:ext cx="2286000" cy="0"/>
          </a:xfrm>
          <a:custGeom>
            <a:avLst/>
            <a:gdLst/>
            <a:ahLst/>
            <a:cxnLst/>
            <a:rect l="l" t="t" r="r" b="b"/>
            <a:pathLst>
              <a:path w="2514600">
                <a:moveTo>
                  <a:pt x="0" y="0"/>
                </a:moveTo>
                <a:lnTo>
                  <a:pt x="2514601" y="0"/>
                </a:lnTo>
              </a:path>
            </a:pathLst>
          </a:custGeom>
          <a:ln w="28575">
            <a:solidFill>
              <a:srgbClr val="000000"/>
            </a:solidFill>
          </a:ln>
        </p:spPr>
        <p:txBody>
          <a:bodyPr wrap="square" lIns="0" tIns="0" rIns="0" bIns="0" rtlCol="0"/>
          <a:lstStyle/>
          <a:p>
            <a:endParaRPr/>
          </a:p>
        </p:txBody>
      </p:sp>
      <p:sp>
        <p:nvSpPr>
          <p:cNvPr id="162" name="object 162"/>
          <p:cNvSpPr/>
          <p:nvPr/>
        </p:nvSpPr>
        <p:spPr>
          <a:xfrm>
            <a:off x="4078432"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3" name="object 163"/>
          <p:cNvSpPr/>
          <p:nvPr/>
        </p:nvSpPr>
        <p:spPr>
          <a:xfrm>
            <a:off x="4417583" y="4800320"/>
            <a:ext cx="1829955" cy="0"/>
          </a:xfrm>
          <a:custGeom>
            <a:avLst/>
            <a:gdLst/>
            <a:ahLst/>
            <a:cxnLst/>
            <a:rect l="l" t="t" r="r" b="b"/>
            <a:pathLst>
              <a:path w="2012950">
                <a:moveTo>
                  <a:pt x="0" y="0"/>
                </a:moveTo>
                <a:lnTo>
                  <a:pt x="2012951" y="0"/>
                </a:lnTo>
              </a:path>
            </a:pathLst>
          </a:custGeom>
          <a:ln w="28575">
            <a:solidFill>
              <a:srgbClr val="000000"/>
            </a:solidFill>
          </a:ln>
        </p:spPr>
        <p:txBody>
          <a:bodyPr wrap="square" lIns="0" tIns="0" rIns="0" bIns="0" rtlCol="0"/>
          <a:lstStyle/>
          <a:p>
            <a:endParaRPr/>
          </a:p>
        </p:txBody>
      </p:sp>
      <p:sp>
        <p:nvSpPr>
          <p:cNvPr id="164" name="object 164"/>
          <p:cNvSpPr/>
          <p:nvPr/>
        </p:nvSpPr>
        <p:spPr>
          <a:xfrm>
            <a:off x="6212897"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5" name="object 165"/>
          <p:cNvSpPr/>
          <p:nvPr/>
        </p:nvSpPr>
        <p:spPr>
          <a:xfrm>
            <a:off x="1446073" y="1524000"/>
            <a:ext cx="1732" cy="990600"/>
          </a:xfrm>
          <a:custGeom>
            <a:avLst/>
            <a:gdLst/>
            <a:ahLst/>
            <a:cxnLst/>
            <a:rect l="l" t="t" r="r" b="b"/>
            <a:pathLst>
              <a:path w="1905" h="1122680">
                <a:moveTo>
                  <a:pt x="0" y="1122360"/>
                </a:moveTo>
                <a:lnTo>
                  <a:pt x="1580" y="0"/>
                </a:lnTo>
              </a:path>
            </a:pathLst>
          </a:custGeom>
          <a:ln w="28575">
            <a:solidFill>
              <a:srgbClr val="000000"/>
            </a:solidFill>
          </a:ln>
        </p:spPr>
        <p:txBody>
          <a:bodyPr wrap="square" lIns="0" tIns="0" rIns="0" bIns="0" rtlCol="0"/>
          <a:lstStyle/>
          <a:p>
            <a:endParaRPr/>
          </a:p>
        </p:txBody>
      </p:sp>
      <p:sp>
        <p:nvSpPr>
          <p:cNvPr id="166" name="object 166"/>
          <p:cNvSpPr/>
          <p:nvPr/>
        </p:nvSpPr>
        <p:spPr>
          <a:xfrm>
            <a:off x="717262" y="2286001"/>
            <a:ext cx="152977" cy="0"/>
          </a:xfrm>
          <a:custGeom>
            <a:avLst/>
            <a:gdLst/>
            <a:ahLst/>
            <a:cxnLst/>
            <a:rect l="l" t="t" r="r" b="b"/>
            <a:pathLst>
              <a:path w="168275">
                <a:moveTo>
                  <a:pt x="0" y="0"/>
                </a:moveTo>
                <a:lnTo>
                  <a:pt x="168275" y="0"/>
                </a:lnTo>
              </a:path>
            </a:pathLst>
          </a:custGeom>
          <a:ln w="28575">
            <a:solidFill>
              <a:srgbClr val="000000"/>
            </a:solidFill>
          </a:ln>
        </p:spPr>
        <p:txBody>
          <a:bodyPr wrap="square" lIns="0" tIns="0" rIns="0" bIns="0" rtlCol="0"/>
          <a:lstStyle/>
          <a:p>
            <a:endParaRPr/>
          </a:p>
        </p:txBody>
      </p:sp>
      <p:sp>
        <p:nvSpPr>
          <p:cNvPr id="167" name="object 167"/>
          <p:cNvSpPr/>
          <p:nvPr/>
        </p:nvSpPr>
        <p:spPr>
          <a:xfrm>
            <a:off x="835602" y="2248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8" name="object 168"/>
          <p:cNvSpPr/>
          <p:nvPr/>
        </p:nvSpPr>
        <p:spPr>
          <a:xfrm>
            <a:off x="457489" y="1371318"/>
            <a:ext cx="532823" cy="0"/>
          </a:xfrm>
          <a:custGeom>
            <a:avLst/>
            <a:gdLst/>
            <a:ahLst/>
            <a:cxnLst/>
            <a:rect l="l" t="t" r="r" b="b"/>
            <a:pathLst>
              <a:path w="586105">
                <a:moveTo>
                  <a:pt x="0" y="0"/>
                </a:moveTo>
                <a:lnTo>
                  <a:pt x="585792" y="0"/>
                </a:lnTo>
              </a:path>
            </a:pathLst>
          </a:custGeom>
          <a:ln w="28575">
            <a:solidFill>
              <a:srgbClr val="000000"/>
            </a:solidFill>
          </a:ln>
        </p:spPr>
        <p:txBody>
          <a:bodyPr wrap="square" lIns="0" tIns="0" rIns="0" bIns="0" rtlCol="0"/>
          <a:lstStyle/>
          <a:p>
            <a:endParaRPr/>
          </a:p>
        </p:txBody>
      </p:sp>
      <p:sp>
        <p:nvSpPr>
          <p:cNvPr id="169" name="object 169"/>
          <p:cNvSpPr/>
          <p:nvPr/>
        </p:nvSpPr>
        <p:spPr>
          <a:xfrm>
            <a:off x="425739" y="3242702"/>
            <a:ext cx="76777" cy="77321"/>
          </a:xfrm>
          <a:custGeom>
            <a:avLst/>
            <a:gdLst/>
            <a:ahLst/>
            <a:cxnLst/>
            <a:rect l="l" t="t" r="r" b="b"/>
            <a:pathLst>
              <a:path w="84454" h="87629">
                <a:moveTo>
                  <a:pt x="59496" y="0"/>
                </a:moveTo>
                <a:lnTo>
                  <a:pt x="24641" y="0"/>
                </a:lnTo>
                <a:lnTo>
                  <a:pt x="0" y="24637"/>
                </a:lnTo>
                <a:lnTo>
                  <a:pt x="0" y="62674"/>
                </a:lnTo>
                <a:lnTo>
                  <a:pt x="24641" y="87312"/>
                </a:lnTo>
                <a:lnTo>
                  <a:pt x="59496" y="87312"/>
                </a:lnTo>
                <a:lnTo>
                  <a:pt x="84138" y="62674"/>
                </a:lnTo>
                <a:lnTo>
                  <a:pt x="84138" y="24637"/>
                </a:lnTo>
                <a:lnTo>
                  <a:pt x="59496" y="0"/>
                </a:lnTo>
                <a:close/>
              </a:path>
            </a:pathLst>
          </a:custGeom>
          <a:solidFill>
            <a:srgbClr val="000000"/>
          </a:solidFill>
        </p:spPr>
        <p:txBody>
          <a:bodyPr wrap="square" lIns="0" tIns="0" rIns="0" bIns="0" rtlCol="0"/>
          <a:lstStyle/>
          <a:p>
            <a:endParaRPr/>
          </a:p>
        </p:txBody>
      </p:sp>
      <p:sp>
        <p:nvSpPr>
          <p:cNvPr id="170" name="object 170"/>
          <p:cNvSpPr/>
          <p:nvPr/>
        </p:nvSpPr>
        <p:spPr>
          <a:xfrm>
            <a:off x="425740" y="3242702"/>
            <a:ext cx="76777" cy="77321"/>
          </a:xfrm>
          <a:custGeom>
            <a:avLst/>
            <a:gdLst/>
            <a:ahLst/>
            <a:cxnLst/>
            <a:rect l="l" t="t" r="r" b="b"/>
            <a:pathLst>
              <a:path w="84454" h="87629">
                <a:moveTo>
                  <a:pt x="0" y="24640"/>
                </a:moveTo>
                <a:lnTo>
                  <a:pt x="24641" y="0"/>
                </a:lnTo>
                <a:lnTo>
                  <a:pt x="59497" y="0"/>
                </a:lnTo>
                <a:lnTo>
                  <a:pt x="84138" y="24640"/>
                </a:lnTo>
                <a:lnTo>
                  <a:pt x="84138" y="62670"/>
                </a:lnTo>
                <a:lnTo>
                  <a:pt x="59497" y="87320"/>
                </a:lnTo>
                <a:lnTo>
                  <a:pt x="24641" y="87320"/>
                </a:lnTo>
                <a:lnTo>
                  <a:pt x="0" y="62670"/>
                </a:lnTo>
                <a:lnTo>
                  <a:pt x="0" y="24640"/>
                </a:lnTo>
                <a:close/>
              </a:path>
            </a:pathLst>
          </a:custGeom>
          <a:ln w="12700">
            <a:solidFill>
              <a:srgbClr val="000000"/>
            </a:solidFill>
          </a:ln>
        </p:spPr>
        <p:txBody>
          <a:bodyPr wrap="square" lIns="0" tIns="0" rIns="0" bIns="0" rtlCol="0"/>
          <a:lstStyle/>
          <a:p>
            <a:endParaRPr/>
          </a:p>
        </p:txBody>
      </p:sp>
      <p:sp>
        <p:nvSpPr>
          <p:cNvPr id="171" name="object 171"/>
          <p:cNvSpPr/>
          <p:nvPr/>
        </p:nvSpPr>
        <p:spPr>
          <a:xfrm>
            <a:off x="1479264" y="3810002"/>
            <a:ext cx="196273" cy="0"/>
          </a:xfrm>
          <a:custGeom>
            <a:avLst/>
            <a:gdLst/>
            <a:ahLst/>
            <a:cxnLst/>
            <a:rect l="l" t="t" r="r" b="b"/>
            <a:pathLst>
              <a:path w="215900">
                <a:moveTo>
                  <a:pt x="0" y="0"/>
                </a:moveTo>
                <a:lnTo>
                  <a:pt x="215900" y="0"/>
                </a:lnTo>
              </a:path>
            </a:pathLst>
          </a:custGeom>
          <a:ln w="28575">
            <a:solidFill>
              <a:srgbClr val="000000"/>
            </a:solidFill>
          </a:ln>
        </p:spPr>
        <p:txBody>
          <a:bodyPr wrap="square" lIns="0" tIns="0" rIns="0" bIns="0" rtlCol="0"/>
          <a:lstStyle/>
          <a:p>
            <a:endParaRPr/>
          </a:p>
        </p:txBody>
      </p:sp>
      <p:sp>
        <p:nvSpPr>
          <p:cNvPr id="172" name="object 172"/>
          <p:cNvSpPr/>
          <p:nvPr/>
        </p:nvSpPr>
        <p:spPr>
          <a:xfrm>
            <a:off x="1640897" y="3772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3" name="object 173"/>
          <p:cNvSpPr/>
          <p:nvPr/>
        </p:nvSpPr>
        <p:spPr>
          <a:xfrm>
            <a:off x="6703586" y="1295683"/>
            <a:ext cx="1732" cy="1447240"/>
          </a:xfrm>
          <a:custGeom>
            <a:avLst/>
            <a:gdLst/>
            <a:ahLst/>
            <a:cxnLst/>
            <a:rect l="l" t="t" r="r" b="b"/>
            <a:pathLst>
              <a:path w="1904" h="1640205">
                <a:moveTo>
                  <a:pt x="0" y="1639890"/>
                </a:moveTo>
                <a:lnTo>
                  <a:pt x="1590" y="0"/>
                </a:lnTo>
              </a:path>
            </a:pathLst>
          </a:custGeom>
          <a:ln w="28575">
            <a:solidFill>
              <a:srgbClr val="000000"/>
            </a:solidFill>
          </a:ln>
        </p:spPr>
        <p:txBody>
          <a:bodyPr wrap="square" lIns="0" tIns="0" rIns="0" bIns="0" rtlCol="0"/>
          <a:lstStyle/>
          <a:p>
            <a:endParaRPr/>
          </a:p>
        </p:txBody>
      </p:sp>
      <p:sp>
        <p:nvSpPr>
          <p:cNvPr id="174" name="object 174"/>
          <p:cNvSpPr/>
          <p:nvPr/>
        </p:nvSpPr>
        <p:spPr>
          <a:xfrm>
            <a:off x="6399076" y="2742636"/>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75" name="object 175"/>
          <p:cNvSpPr txBox="1"/>
          <p:nvPr/>
        </p:nvSpPr>
        <p:spPr>
          <a:xfrm>
            <a:off x="5185606" y="5465702"/>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6" name="object 176"/>
          <p:cNvSpPr txBox="1"/>
          <p:nvPr/>
        </p:nvSpPr>
        <p:spPr>
          <a:xfrm>
            <a:off x="5185606" y="572971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7" name="object 177"/>
          <p:cNvSpPr/>
          <p:nvPr/>
        </p:nvSpPr>
        <p:spPr>
          <a:xfrm>
            <a:off x="4260275" y="5404044"/>
            <a:ext cx="2010349" cy="544879"/>
          </a:xfrm>
          <a:prstGeom prst="rect">
            <a:avLst/>
          </a:prstGeom>
          <a:blipFill>
            <a:blip r:embed="rId3" cstate="print"/>
            <a:stretch>
              <a:fillRect/>
            </a:stretch>
          </a:blipFill>
        </p:spPr>
        <p:txBody>
          <a:bodyPr wrap="square" lIns="0" tIns="0" rIns="0" bIns="0" rtlCol="0"/>
          <a:lstStyle/>
          <a:p>
            <a:endParaRPr/>
          </a:p>
        </p:txBody>
      </p:sp>
      <p:sp>
        <p:nvSpPr>
          <p:cNvPr id="178" name="object 178"/>
          <p:cNvSpPr txBox="1"/>
          <p:nvPr/>
        </p:nvSpPr>
        <p:spPr>
          <a:xfrm>
            <a:off x="4875219" y="3779306"/>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9" name="object 179"/>
          <p:cNvSpPr txBox="1"/>
          <p:nvPr/>
        </p:nvSpPr>
        <p:spPr>
          <a:xfrm>
            <a:off x="4875219" y="4191235"/>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80" name="object 180"/>
          <p:cNvSpPr/>
          <p:nvPr/>
        </p:nvSpPr>
        <p:spPr>
          <a:xfrm>
            <a:off x="4792811" y="3728755"/>
            <a:ext cx="229464" cy="696168"/>
          </a:xfrm>
          <a:prstGeom prst="rect">
            <a:avLst/>
          </a:prstGeom>
          <a:blipFill>
            <a:blip r:embed="rId4" cstate="print"/>
            <a:stretch>
              <a:fillRect/>
            </a:stretch>
          </a:blipFill>
        </p:spPr>
        <p:txBody>
          <a:bodyPr wrap="square" lIns="0" tIns="0" rIns="0" bIns="0" rtlCol="0"/>
          <a:lstStyle/>
          <a:p>
            <a:endParaRPr/>
          </a:p>
        </p:txBody>
      </p:sp>
      <p:sp>
        <p:nvSpPr>
          <p:cNvPr id="181" name="object 181"/>
          <p:cNvSpPr/>
          <p:nvPr/>
        </p:nvSpPr>
        <p:spPr>
          <a:xfrm>
            <a:off x="6247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2" name="object 182"/>
          <p:cNvSpPr/>
          <p:nvPr/>
        </p:nvSpPr>
        <p:spPr>
          <a:xfrm>
            <a:off x="6247539"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3" name="object 183"/>
          <p:cNvSpPr/>
          <p:nvPr/>
        </p:nvSpPr>
        <p:spPr>
          <a:xfrm>
            <a:off x="6399076" y="4800320"/>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184" name="object 184"/>
          <p:cNvSpPr/>
          <p:nvPr/>
        </p:nvSpPr>
        <p:spPr>
          <a:xfrm>
            <a:off x="6745432"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85" name="object 185"/>
          <p:cNvSpPr/>
          <p:nvPr/>
        </p:nvSpPr>
        <p:spPr>
          <a:xfrm>
            <a:off x="8152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6" name="object 186"/>
          <p:cNvSpPr/>
          <p:nvPr/>
        </p:nvSpPr>
        <p:spPr>
          <a:xfrm>
            <a:off x="8152541"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7" name="object 187"/>
          <p:cNvSpPr/>
          <p:nvPr/>
        </p:nvSpPr>
        <p:spPr>
          <a:xfrm>
            <a:off x="6399076" y="5639367"/>
            <a:ext cx="1753755" cy="0"/>
          </a:xfrm>
          <a:custGeom>
            <a:avLst/>
            <a:gdLst/>
            <a:ahLst/>
            <a:cxnLst/>
            <a:rect l="l" t="t" r="r" b="b"/>
            <a:pathLst>
              <a:path w="1929129">
                <a:moveTo>
                  <a:pt x="0" y="0"/>
                </a:moveTo>
                <a:lnTo>
                  <a:pt x="1928811" y="0"/>
                </a:lnTo>
              </a:path>
            </a:pathLst>
          </a:custGeom>
          <a:ln w="12700">
            <a:solidFill>
              <a:srgbClr val="000000"/>
            </a:solidFill>
          </a:ln>
        </p:spPr>
        <p:txBody>
          <a:bodyPr wrap="square" lIns="0" tIns="0" rIns="0" bIns="0" rtlCol="0"/>
          <a:lstStyle/>
          <a:p>
            <a:endParaRPr/>
          </a:p>
        </p:txBody>
      </p:sp>
      <p:sp>
        <p:nvSpPr>
          <p:cNvPr id="188" name="object 188"/>
          <p:cNvSpPr/>
          <p:nvPr/>
        </p:nvSpPr>
        <p:spPr>
          <a:xfrm>
            <a:off x="8106352" y="5605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9" name="object 189"/>
          <p:cNvSpPr/>
          <p:nvPr/>
        </p:nvSpPr>
        <p:spPr>
          <a:xfrm>
            <a:off x="8304078" y="5639367"/>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90" name="object 190"/>
          <p:cNvSpPr/>
          <p:nvPr/>
        </p:nvSpPr>
        <p:spPr>
          <a:xfrm>
            <a:off x="8533541" y="5639368"/>
            <a:ext cx="0" cy="456640"/>
          </a:xfrm>
          <a:custGeom>
            <a:avLst/>
            <a:gdLst/>
            <a:ahLst/>
            <a:cxnLst/>
            <a:rect l="l" t="t" r="r" b="b"/>
            <a:pathLst>
              <a:path h="517525">
                <a:moveTo>
                  <a:pt x="0" y="517520"/>
                </a:moveTo>
                <a:lnTo>
                  <a:pt x="0" y="0"/>
                </a:lnTo>
              </a:path>
            </a:pathLst>
          </a:custGeom>
          <a:ln w="12700">
            <a:solidFill>
              <a:srgbClr val="000000"/>
            </a:solidFill>
          </a:ln>
        </p:spPr>
        <p:txBody>
          <a:bodyPr wrap="square" lIns="0" tIns="0" rIns="0" bIns="0" rtlCol="0"/>
          <a:lstStyle/>
          <a:p>
            <a:endParaRPr/>
          </a:p>
        </p:txBody>
      </p:sp>
      <p:sp>
        <p:nvSpPr>
          <p:cNvPr id="191" name="object 191"/>
          <p:cNvSpPr/>
          <p:nvPr/>
        </p:nvSpPr>
        <p:spPr>
          <a:xfrm>
            <a:off x="2131583" y="6096003"/>
            <a:ext cx="6401955" cy="0"/>
          </a:xfrm>
          <a:custGeom>
            <a:avLst/>
            <a:gdLst/>
            <a:ahLst/>
            <a:cxnLst/>
            <a:rect l="l" t="t" r="r" b="b"/>
            <a:pathLst>
              <a:path w="7042150">
                <a:moveTo>
                  <a:pt x="0" y="0"/>
                </a:moveTo>
                <a:lnTo>
                  <a:pt x="7042154" y="0"/>
                </a:lnTo>
              </a:path>
            </a:pathLst>
          </a:custGeom>
          <a:ln w="12700">
            <a:solidFill>
              <a:srgbClr val="000000"/>
            </a:solidFill>
          </a:ln>
        </p:spPr>
        <p:txBody>
          <a:bodyPr wrap="square" lIns="0" tIns="0" rIns="0" bIns="0" rtlCol="0"/>
          <a:lstStyle/>
          <a:p>
            <a:endParaRPr/>
          </a:p>
        </p:txBody>
      </p:sp>
      <p:sp>
        <p:nvSpPr>
          <p:cNvPr id="192" name="object 192"/>
          <p:cNvSpPr/>
          <p:nvPr/>
        </p:nvSpPr>
        <p:spPr>
          <a:xfrm>
            <a:off x="1675534" y="2286001"/>
            <a:ext cx="151823" cy="3657599"/>
          </a:xfrm>
          <a:custGeom>
            <a:avLst/>
            <a:gdLst/>
            <a:ahLst/>
            <a:cxnLst/>
            <a:rect l="l" t="t" r="r" b="b"/>
            <a:pathLst>
              <a:path w="167005"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93" name="object 193"/>
          <p:cNvSpPr/>
          <p:nvPr/>
        </p:nvSpPr>
        <p:spPr>
          <a:xfrm>
            <a:off x="1675537" y="2286001"/>
            <a:ext cx="151823" cy="3657599"/>
          </a:xfrm>
          <a:custGeom>
            <a:avLst/>
            <a:gdLst/>
            <a:ahLst/>
            <a:cxnLst/>
            <a:rect l="l" t="t" r="r" b="b"/>
            <a:pathLst>
              <a:path w="167005"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94" name="object 194"/>
          <p:cNvSpPr txBox="1"/>
          <p:nvPr/>
        </p:nvSpPr>
        <p:spPr>
          <a:xfrm>
            <a:off x="1603629" y="2102627"/>
            <a:ext cx="298450" cy="158003"/>
          </a:xfrm>
          <a:prstGeom prst="rect">
            <a:avLst/>
          </a:prstGeom>
        </p:spPr>
        <p:txBody>
          <a:bodyPr vert="horz" wrap="square" lIns="0" tIns="0" rIns="0" bIns="0" rtlCol="0">
            <a:spAutoFit/>
          </a:bodyPr>
          <a:lstStyle/>
          <a:p>
            <a:pPr marL="11397"/>
            <a:r>
              <a:rPr sz="1000" dirty="0">
                <a:latin typeface="Arial"/>
                <a:cs typeface="Arial"/>
              </a:rPr>
              <a:t>IF/ID</a:t>
            </a:r>
            <a:endParaRPr sz="1000">
              <a:latin typeface="Arial"/>
              <a:cs typeface="Arial"/>
            </a:endParaRPr>
          </a:p>
        </p:txBody>
      </p:sp>
      <p:sp>
        <p:nvSpPr>
          <p:cNvPr id="195" name="object 195"/>
          <p:cNvSpPr txBox="1"/>
          <p:nvPr/>
        </p:nvSpPr>
        <p:spPr>
          <a:xfrm>
            <a:off x="4042606" y="1416266"/>
            <a:ext cx="355023" cy="158003"/>
          </a:xfrm>
          <a:prstGeom prst="rect">
            <a:avLst/>
          </a:prstGeom>
        </p:spPr>
        <p:txBody>
          <a:bodyPr vert="horz" wrap="square" lIns="0" tIns="0" rIns="0" bIns="0" rtlCol="0">
            <a:spAutoFit/>
          </a:bodyPr>
          <a:lstStyle/>
          <a:p>
            <a:pPr marL="11397"/>
            <a:r>
              <a:rPr sz="1000" dirty="0">
                <a:latin typeface="Arial"/>
                <a:cs typeface="Arial"/>
              </a:rPr>
              <a:t>ID/EX</a:t>
            </a:r>
            <a:endParaRPr sz="1000">
              <a:latin typeface="Arial"/>
              <a:cs typeface="Arial"/>
            </a:endParaRPr>
          </a:p>
        </p:txBody>
      </p:sp>
      <p:sp>
        <p:nvSpPr>
          <p:cNvPr id="196" name="object 196"/>
          <p:cNvSpPr txBox="1"/>
          <p:nvPr/>
        </p:nvSpPr>
        <p:spPr>
          <a:xfrm>
            <a:off x="6099140" y="1644586"/>
            <a:ext cx="524164" cy="158003"/>
          </a:xfrm>
          <a:prstGeom prst="rect">
            <a:avLst/>
          </a:prstGeom>
        </p:spPr>
        <p:txBody>
          <a:bodyPr vert="horz" wrap="square" lIns="0" tIns="0" rIns="0" bIns="0" rtlCol="0">
            <a:spAutoFit/>
          </a:bodyPr>
          <a:lstStyle/>
          <a:p>
            <a:pPr marL="11397"/>
            <a:r>
              <a:rPr sz="1000" dirty="0">
                <a:latin typeface="Arial"/>
                <a:cs typeface="Arial"/>
              </a:rPr>
              <a:t>EX/MEM</a:t>
            </a:r>
            <a:endParaRPr sz="1000">
              <a:latin typeface="Arial"/>
              <a:cs typeface="Arial"/>
            </a:endParaRPr>
          </a:p>
        </p:txBody>
      </p:sp>
      <p:sp>
        <p:nvSpPr>
          <p:cNvPr id="197" name="object 197"/>
          <p:cNvSpPr txBox="1"/>
          <p:nvPr/>
        </p:nvSpPr>
        <p:spPr>
          <a:xfrm>
            <a:off x="7927652" y="1874306"/>
            <a:ext cx="559377" cy="158003"/>
          </a:xfrm>
          <a:prstGeom prst="rect">
            <a:avLst/>
          </a:prstGeom>
        </p:spPr>
        <p:txBody>
          <a:bodyPr vert="horz" wrap="square" lIns="0" tIns="0" rIns="0" bIns="0" rtlCol="0">
            <a:spAutoFit/>
          </a:bodyPr>
          <a:lstStyle/>
          <a:p>
            <a:pPr marL="11397"/>
            <a:r>
              <a:rPr sz="1000" dirty="0">
                <a:latin typeface="Arial"/>
                <a:cs typeface="Arial"/>
              </a:rPr>
              <a:t>MEM/WB</a:t>
            </a:r>
            <a:endParaRPr sz="1000">
              <a:latin typeface="Arial"/>
              <a:cs typeface="Arial"/>
            </a:endParaRPr>
          </a:p>
        </p:txBody>
      </p:sp>
      <p:sp>
        <p:nvSpPr>
          <p:cNvPr id="198" name="object 198"/>
          <p:cNvSpPr txBox="1"/>
          <p:nvPr/>
        </p:nvSpPr>
        <p:spPr>
          <a:xfrm>
            <a:off x="2858402" y="1874306"/>
            <a:ext cx="474518" cy="158003"/>
          </a:xfrm>
          <a:prstGeom prst="rect">
            <a:avLst/>
          </a:prstGeom>
        </p:spPr>
        <p:txBody>
          <a:bodyPr vert="horz" wrap="square" lIns="0" tIns="0" rIns="0" bIns="0" rtlCol="0">
            <a:spAutoFit/>
          </a:bodyPr>
          <a:lstStyle/>
          <a:p>
            <a:pPr marL="11397"/>
            <a:r>
              <a:rPr sz="1000" b="1" spc="-4" dirty="0">
                <a:solidFill>
                  <a:srgbClr val="FF2800"/>
                </a:solidFill>
                <a:latin typeface="Arial"/>
                <a:cs typeface="Arial"/>
              </a:rPr>
              <a:t>Control</a:t>
            </a:r>
            <a:endParaRPr sz="1000">
              <a:latin typeface="Arial"/>
              <a:cs typeface="Arial"/>
            </a:endParaRPr>
          </a:p>
        </p:txBody>
      </p:sp>
      <p:sp>
        <p:nvSpPr>
          <p:cNvPr id="199" name="object 199"/>
          <p:cNvSpPr/>
          <p:nvPr/>
        </p:nvSpPr>
        <p:spPr>
          <a:xfrm>
            <a:off x="6247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200" name="object 200"/>
          <p:cNvSpPr/>
          <p:nvPr/>
        </p:nvSpPr>
        <p:spPr>
          <a:xfrm>
            <a:off x="6247539"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01" name="object 201"/>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02" name="object 202"/>
          <p:cNvSpPr/>
          <p:nvPr/>
        </p:nvSpPr>
        <p:spPr>
          <a:xfrm>
            <a:off x="6247534" y="1829361"/>
            <a:ext cx="151823" cy="228599"/>
          </a:xfrm>
          <a:custGeom>
            <a:avLst/>
            <a:gdLst/>
            <a:ahLst/>
            <a:cxnLst/>
            <a:rect l="l" t="t" r="r" b="b"/>
            <a:pathLst>
              <a:path w="167004" h="259080">
                <a:moveTo>
                  <a:pt x="0" y="258762"/>
                </a:moveTo>
                <a:lnTo>
                  <a:pt x="166687" y="258762"/>
                </a:lnTo>
                <a:lnTo>
                  <a:pt x="166687" y="0"/>
                </a:lnTo>
                <a:lnTo>
                  <a:pt x="0" y="0"/>
                </a:lnTo>
                <a:lnTo>
                  <a:pt x="0" y="258762"/>
                </a:lnTo>
                <a:close/>
              </a:path>
            </a:pathLst>
          </a:custGeom>
          <a:solidFill>
            <a:srgbClr val="E4E4E4"/>
          </a:solidFill>
        </p:spPr>
        <p:txBody>
          <a:bodyPr wrap="square" lIns="0" tIns="0" rIns="0" bIns="0" rtlCol="0"/>
          <a:lstStyle/>
          <a:p>
            <a:endParaRPr/>
          </a:p>
        </p:txBody>
      </p:sp>
      <p:sp>
        <p:nvSpPr>
          <p:cNvPr id="203" name="object 203"/>
          <p:cNvSpPr/>
          <p:nvPr/>
        </p:nvSpPr>
        <p:spPr>
          <a:xfrm>
            <a:off x="6247539" y="1829366"/>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04" name="object 204"/>
          <p:cNvSpPr txBox="1"/>
          <p:nvPr/>
        </p:nvSpPr>
        <p:spPr>
          <a:xfrm>
            <a:off x="6236242" y="1875305"/>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05" name="object 205"/>
          <p:cNvSpPr/>
          <p:nvPr/>
        </p:nvSpPr>
        <p:spPr>
          <a:xfrm>
            <a:off x="8152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206" name="object 206"/>
          <p:cNvSpPr/>
          <p:nvPr/>
        </p:nvSpPr>
        <p:spPr>
          <a:xfrm>
            <a:off x="8152541"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07" name="object 207"/>
          <p:cNvSpPr txBox="1"/>
          <p:nvPr/>
        </p:nvSpPr>
        <p:spPr>
          <a:xfrm>
            <a:off x="8139799" y="210362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08" name="object 208"/>
          <p:cNvSpPr/>
          <p:nvPr/>
        </p:nvSpPr>
        <p:spPr>
          <a:xfrm>
            <a:off x="3351074" y="1905001"/>
            <a:ext cx="762000" cy="0"/>
          </a:xfrm>
          <a:custGeom>
            <a:avLst/>
            <a:gdLst/>
            <a:ahLst/>
            <a:cxnLst/>
            <a:rect l="l" t="t" r="r" b="b"/>
            <a:pathLst>
              <a:path w="838200">
                <a:moveTo>
                  <a:pt x="0" y="0"/>
                </a:moveTo>
                <a:lnTo>
                  <a:pt x="838200" y="0"/>
                </a:lnTo>
              </a:path>
            </a:pathLst>
          </a:custGeom>
          <a:ln w="12700">
            <a:solidFill>
              <a:srgbClr val="FF40FF"/>
            </a:solidFill>
          </a:ln>
        </p:spPr>
        <p:txBody>
          <a:bodyPr wrap="square" lIns="0" tIns="0" rIns="0" bIns="0" rtlCol="0"/>
          <a:lstStyle/>
          <a:p>
            <a:endParaRPr/>
          </a:p>
        </p:txBody>
      </p:sp>
      <p:sp>
        <p:nvSpPr>
          <p:cNvPr id="209" name="object 209"/>
          <p:cNvSpPr/>
          <p:nvPr/>
        </p:nvSpPr>
        <p:spPr>
          <a:xfrm>
            <a:off x="4066886"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10" name="object 210"/>
          <p:cNvSpPr/>
          <p:nvPr/>
        </p:nvSpPr>
        <p:spPr>
          <a:xfrm>
            <a:off x="5941584" y="1905001"/>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11" name="object 211"/>
          <p:cNvSpPr/>
          <p:nvPr/>
        </p:nvSpPr>
        <p:spPr>
          <a:xfrm>
            <a:off x="6201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12" name="object 212"/>
          <p:cNvSpPr/>
          <p:nvPr/>
        </p:nvSpPr>
        <p:spPr>
          <a:xfrm>
            <a:off x="5866539" y="2133319"/>
            <a:ext cx="381000" cy="0"/>
          </a:xfrm>
          <a:custGeom>
            <a:avLst/>
            <a:gdLst/>
            <a:ahLst/>
            <a:cxnLst/>
            <a:rect l="l" t="t" r="r" b="b"/>
            <a:pathLst>
              <a:path w="419100">
                <a:moveTo>
                  <a:pt x="0" y="0"/>
                </a:moveTo>
                <a:lnTo>
                  <a:pt x="419100" y="0"/>
                </a:lnTo>
              </a:path>
            </a:pathLst>
          </a:custGeom>
          <a:ln w="12700">
            <a:solidFill>
              <a:srgbClr val="FF40FF"/>
            </a:solidFill>
          </a:ln>
        </p:spPr>
        <p:txBody>
          <a:bodyPr wrap="square" lIns="0" tIns="0" rIns="0" bIns="0" rtlCol="0"/>
          <a:lstStyle/>
          <a:p>
            <a:endParaRPr/>
          </a:p>
        </p:txBody>
      </p:sp>
      <p:sp>
        <p:nvSpPr>
          <p:cNvPr id="213" name="object 213"/>
          <p:cNvSpPr/>
          <p:nvPr/>
        </p:nvSpPr>
        <p:spPr>
          <a:xfrm>
            <a:off x="6201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14" name="object 214"/>
          <p:cNvSpPr/>
          <p:nvPr/>
        </p:nvSpPr>
        <p:spPr>
          <a:xfrm>
            <a:off x="4266048" y="1676682"/>
            <a:ext cx="1675823" cy="0"/>
          </a:xfrm>
          <a:custGeom>
            <a:avLst/>
            <a:gdLst/>
            <a:ahLst/>
            <a:cxnLst/>
            <a:rect l="l" t="t" r="r" b="b"/>
            <a:pathLst>
              <a:path w="1843404">
                <a:moveTo>
                  <a:pt x="0" y="0"/>
                </a:moveTo>
                <a:lnTo>
                  <a:pt x="1843091" y="0"/>
                </a:lnTo>
              </a:path>
            </a:pathLst>
          </a:custGeom>
          <a:ln w="12700">
            <a:solidFill>
              <a:srgbClr val="3CA642"/>
            </a:solidFill>
          </a:ln>
        </p:spPr>
        <p:txBody>
          <a:bodyPr wrap="square" lIns="0" tIns="0" rIns="0" bIns="0" rtlCol="0"/>
          <a:lstStyle/>
          <a:p>
            <a:endParaRPr/>
          </a:p>
        </p:txBody>
      </p:sp>
      <p:sp>
        <p:nvSpPr>
          <p:cNvPr id="215" name="object 215"/>
          <p:cNvSpPr/>
          <p:nvPr/>
        </p:nvSpPr>
        <p:spPr>
          <a:xfrm>
            <a:off x="5941585" y="1676683"/>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16" name="object 216"/>
          <p:cNvSpPr/>
          <p:nvPr/>
        </p:nvSpPr>
        <p:spPr>
          <a:xfrm>
            <a:off x="4266048" y="1905001"/>
            <a:ext cx="1600777" cy="0"/>
          </a:xfrm>
          <a:custGeom>
            <a:avLst/>
            <a:gdLst/>
            <a:ahLst/>
            <a:cxnLst/>
            <a:rect l="l" t="t" r="r" b="b"/>
            <a:pathLst>
              <a:path w="1760854">
                <a:moveTo>
                  <a:pt x="0" y="0"/>
                </a:moveTo>
                <a:lnTo>
                  <a:pt x="1760541" y="0"/>
                </a:lnTo>
              </a:path>
            </a:pathLst>
          </a:custGeom>
          <a:ln w="12700">
            <a:solidFill>
              <a:srgbClr val="FF40FF"/>
            </a:solidFill>
          </a:ln>
        </p:spPr>
        <p:txBody>
          <a:bodyPr wrap="square" lIns="0" tIns="0" rIns="0" bIns="0" rtlCol="0"/>
          <a:lstStyle/>
          <a:p>
            <a:endParaRPr/>
          </a:p>
        </p:txBody>
      </p:sp>
      <p:sp>
        <p:nvSpPr>
          <p:cNvPr id="217" name="object 217"/>
          <p:cNvSpPr/>
          <p:nvPr/>
        </p:nvSpPr>
        <p:spPr>
          <a:xfrm>
            <a:off x="5866539" y="1905001"/>
            <a:ext cx="0" cy="228599"/>
          </a:xfrm>
          <a:custGeom>
            <a:avLst/>
            <a:gdLst/>
            <a:ahLst/>
            <a:cxnLst/>
            <a:rect l="l" t="t" r="r" b="b"/>
            <a:pathLst>
              <a:path h="259080">
                <a:moveTo>
                  <a:pt x="0" y="258760"/>
                </a:moveTo>
                <a:lnTo>
                  <a:pt x="0" y="0"/>
                </a:lnTo>
              </a:path>
            </a:pathLst>
          </a:custGeom>
          <a:ln w="12700">
            <a:solidFill>
              <a:srgbClr val="FF40FF"/>
            </a:solidFill>
          </a:ln>
        </p:spPr>
        <p:txBody>
          <a:bodyPr wrap="square" lIns="0" tIns="0" rIns="0" bIns="0" rtlCol="0"/>
          <a:lstStyle/>
          <a:p>
            <a:endParaRPr/>
          </a:p>
        </p:txBody>
      </p:sp>
      <p:sp>
        <p:nvSpPr>
          <p:cNvPr id="218" name="object 218"/>
          <p:cNvSpPr/>
          <p:nvPr/>
        </p:nvSpPr>
        <p:spPr>
          <a:xfrm>
            <a:off x="6399076" y="1905001"/>
            <a:ext cx="1447800" cy="0"/>
          </a:xfrm>
          <a:custGeom>
            <a:avLst/>
            <a:gdLst/>
            <a:ahLst/>
            <a:cxnLst/>
            <a:rect l="l" t="t" r="r" b="b"/>
            <a:pathLst>
              <a:path w="1592579">
                <a:moveTo>
                  <a:pt x="0" y="0"/>
                </a:moveTo>
                <a:lnTo>
                  <a:pt x="1592260" y="0"/>
                </a:lnTo>
              </a:path>
            </a:pathLst>
          </a:custGeom>
          <a:ln w="12700">
            <a:solidFill>
              <a:srgbClr val="3CA642"/>
            </a:solidFill>
          </a:ln>
        </p:spPr>
        <p:txBody>
          <a:bodyPr wrap="square" lIns="0" tIns="0" rIns="0" bIns="0" rtlCol="0"/>
          <a:lstStyle/>
          <a:p>
            <a:endParaRPr/>
          </a:p>
        </p:txBody>
      </p:sp>
      <p:sp>
        <p:nvSpPr>
          <p:cNvPr id="219" name="object 219"/>
          <p:cNvSpPr/>
          <p:nvPr/>
        </p:nvSpPr>
        <p:spPr>
          <a:xfrm>
            <a:off x="7846586" y="2133319"/>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20" name="object 220"/>
          <p:cNvSpPr/>
          <p:nvPr/>
        </p:nvSpPr>
        <p:spPr>
          <a:xfrm>
            <a:off x="8106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21" name="object 221"/>
          <p:cNvSpPr/>
          <p:nvPr/>
        </p:nvSpPr>
        <p:spPr>
          <a:xfrm>
            <a:off x="7846586" y="1905001"/>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22" name="object 222"/>
          <p:cNvSpPr/>
          <p:nvPr/>
        </p:nvSpPr>
        <p:spPr>
          <a:xfrm>
            <a:off x="1980046" y="1905001"/>
            <a:ext cx="0" cy="1524000"/>
          </a:xfrm>
          <a:custGeom>
            <a:avLst/>
            <a:gdLst/>
            <a:ahLst/>
            <a:cxnLst/>
            <a:rect l="l" t="t" r="r" b="b"/>
            <a:pathLst>
              <a:path h="1727200">
                <a:moveTo>
                  <a:pt x="0" y="1727200"/>
                </a:moveTo>
                <a:lnTo>
                  <a:pt x="0" y="0"/>
                </a:lnTo>
              </a:path>
            </a:pathLst>
          </a:custGeom>
          <a:ln w="12700">
            <a:solidFill>
              <a:srgbClr val="000000"/>
            </a:solidFill>
          </a:ln>
        </p:spPr>
        <p:txBody>
          <a:bodyPr wrap="square" lIns="0" tIns="0" rIns="0" bIns="0" rtlCol="0"/>
          <a:lstStyle/>
          <a:p>
            <a:endParaRPr/>
          </a:p>
        </p:txBody>
      </p:sp>
      <p:sp>
        <p:nvSpPr>
          <p:cNvPr id="223" name="object 223"/>
          <p:cNvSpPr/>
          <p:nvPr/>
        </p:nvSpPr>
        <p:spPr>
          <a:xfrm>
            <a:off x="1980047" y="1905001"/>
            <a:ext cx="838777" cy="0"/>
          </a:xfrm>
          <a:custGeom>
            <a:avLst/>
            <a:gdLst/>
            <a:ahLst/>
            <a:cxnLst/>
            <a:rect l="l" t="t" r="r" b="b"/>
            <a:pathLst>
              <a:path w="922655">
                <a:moveTo>
                  <a:pt x="0" y="0"/>
                </a:moveTo>
                <a:lnTo>
                  <a:pt x="922340" y="0"/>
                </a:lnTo>
              </a:path>
            </a:pathLst>
          </a:custGeom>
          <a:ln w="12700">
            <a:solidFill>
              <a:srgbClr val="000000"/>
            </a:solidFill>
          </a:ln>
        </p:spPr>
        <p:txBody>
          <a:bodyPr wrap="square" lIns="0" tIns="0" rIns="0" bIns="0" rtlCol="0"/>
          <a:lstStyle/>
          <a:p>
            <a:endParaRPr/>
          </a:p>
        </p:txBody>
      </p:sp>
      <p:sp>
        <p:nvSpPr>
          <p:cNvPr id="224" name="object 224"/>
          <p:cNvSpPr/>
          <p:nvPr/>
        </p:nvSpPr>
        <p:spPr>
          <a:xfrm>
            <a:off x="2772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25" name="object 225"/>
          <p:cNvSpPr/>
          <p:nvPr/>
        </p:nvSpPr>
        <p:spPr>
          <a:xfrm>
            <a:off x="1946852" y="3393982"/>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226" name="object 226"/>
          <p:cNvSpPr/>
          <p:nvPr/>
        </p:nvSpPr>
        <p:spPr>
          <a:xfrm>
            <a:off x="1946855" y="3393982"/>
            <a:ext cx="63500" cy="63313"/>
          </a:xfrm>
          <a:custGeom>
            <a:avLst/>
            <a:gdLst/>
            <a:ahLst/>
            <a:cxnLst/>
            <a:rect l="l" t="t" r="r" b="b"/>
            <a:pathLst>
              <a:path w="69850" h="71754">
                <a:moveTo>
                  <a:pt x="0" y="20460"/>
                </a:moveTo>
                <a:lnTo>
                  <a:pt x="20450" y="0"/>
                </a:lnTo>
                <a:lnTo>
                  <a:pt x="49390" y="0"/>
                </a:lnTo>
                <a:lnTo>
                  <a:pt x="69850" y="20460"/>
                </a:lnTo>
                <a:lnTo>
                  <a:pt x="69850" y="50980"/>
                </a:lnTo>
                <a:lnTo>
                  <a:pt x="49390" y="71440"/>
                </a:lnTo>
                <a:lnTo>
                  <a:pt x="20450" y="71440"/>
                </a:lnTo>
                <a:lnTo>
                  <a:pt x="0" y="50980"/>
                </a:lnTo>
                <a:lnTo>
                  <a:pt x="0" y="20460"/>
                </a:lnTo>
                <a:close/>
              </a:path>
            </a:pathLst>
          </a:custGeom>
          <a:ln w="12700">
            <a:solidFill>
              <a:srgbClr val="000000"/>
            </a:solidFill>
          </a:ln>
        </p:spPr>
        <p:txBody>
          <a:bodyPr wrap="square" lIns="0" tIns="0" rIns="0" bIns="0" rtlCol="0"/>
          <a:lstStyle/>
          <a:p>
            <a:endParaRPr/>
          </a:p>
        </p:txBody>
      </p:sp>
      <p:sp>
        <p:nvSpPr>
          <p:cNvPr id="227" name="object 227"/>
          <p:cNvSpPr/>
          <p:nvPr/>
        </p:nvSpPr>
        <p:spPr>
          <a:xfrm>
            <a:off x="1980046" y="5181320"/>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28" name="object 228"/>
          <p:cNvSpPr/>
          <p:nvPr/>
        </p:nvSpPr>
        <p:spPr>
          <a:xfrm>
            <a:off x="1980046" y="3810002"/>
            <a:ext cx="0" cy="1371600"/>
          </a:xfrm>
          <a:custGeom>
            <a:avLst/>
            <a:gdLst/>
            <a:ahLst/>
            <a:cxnLst/>
            <a:rect l="l" t="t" r="r" b="b"/>
            <a:pathLst>
              <a:path h="1554479">
                <a:moveTo>
                  <a:pt x="0" y="0"/>
                </a:moveTo>
                <a:lnTo>
                  <a:pt x="0" y="1554160"/>
                </a:lnTo>
              </a:path>
            </a:pathLst>
          </a:custGeom>
          <a:ln w="12700">
            <a:solidFill>
              <a:srgbClr val="000000"/>
            </a:solidFill>
          </a:ln>
        </p:spPr>
        <p:txBody>
          <a:bodyPr wrap="square" lIns="0" tIns="0" rIns="0" bIns="0" rtlCol="0"/>
          <a:lstStyle/>
          <a:p>
            <a:endParaRPr/>
          </a:p>
        </p:txBody>
      </p:sp>
      <p:sp>
        <p:nvSpPr>
          <p:cNvPr id="229" name="object 229"/>
          <p:cNvSpPr/>
          <p:nvPr/>
        </p:nvSpPr>
        <p:spPr>
          <a:xfrm>
            <a:off x="1980046" y="3429002"/>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30" name="object 230"/>
          <p:cNvSpPr txBox="1"/>
          <p:nvPr/>
        </p:nvSpPr>
        <p:spPr>
          <a:xfrm>
            <a:off x="527017" y="3345236"/>
            <a:ext cx="305955" cy="158003"/>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0F</a:t>
            </a:r>
            <a:endParaRPr sz="1000" dirty="0">
              <a:latin typeface="Arial"/>
              <a:cs typeface="Arial"/>
            </a:endParaRPr>
          </a:p>
        </p:txBody>
      </p:sp>
      <p:sp>
        <p:nvSpPr>
          <p:cNvPr id="231" name="object 231"/>
          <p:cNvSpPr txBox="1"/>
          <p:nvPr/>
        </p:nvSpPr>
        <p:spPr>
          <a:xfrm>
            <a:off x="2055345" y="3248584"/>
            <a:ext cx="164523" cy="158003"/>
          </a:xfrm>
          <a:prstGeom prst="rect">
            <a:avLst/>
          </a:prstGeom>
        </p:spPr>
        <p:txBody>
          <a:bodyPr vert="horz" wrap="square" lIns="0" tIns="0" rIns="0" bIns="0" rtlCol="0">
            <a:spAutoFit/>
          </a:bodyPr>
          <a:lstStyle/>
          <a:p>
            <a:pPr marL="11397"/>
            <a:r>
              <a:rPr sz="1000" spc="-4" dirty="0">
                <a:latin typeface="Arial"/>
                <a:cs typeface="Arial"/>
              </a:rPr>
              <a:t>17</a:t>
            </a:r>
            <a:endParaRPr sz="1000">
              <a:latin typeface="Arial"/>
              <a:cs typeface="Arial"/>
            </a:endParaRPr>
          </a:p>
        </p:txBody>
      </p:sp>
      <p:sp>
        <p:nvSpPr>
          <p:cNvPr id="232" name="object 232"/>
          <p:cNvSpPr txBox="1"/>
          <p:nvPr/>
        </p:nvSpPr>
        <p:spPr>
          <a:xfrm>
            <a:off x="2055345" y="3629584"/>
            <a:ext cx="164523" cy="158003"/>
          </a:xfrm>
          <a:prstGeom prst="rect">
            <a:avLst/>
          </a:prstGeom>
        </p:spPr>
        <p:txBody>
          <a:bodyPr vert="horz" wrap="square" lIns="0" tIns="0" rIns="0" bIns="0" rtlCol="0">
            <a:spAutoFit/>
          </a:bodyPr>
          <a:lstStyle/>
          <a:p>
            <a:pPr marL="11397"/>
            <a:r>
              <a:rPr sz="1000" spc="-4" dirty="0">
                <a:latin typeface="Arial"/>
                <a:cs typeface="Arial"/>
              </a:rPr>
              <a:t>18</a:t>
            </a:r>
            <a:endParaRPr sz="1000">
              <a:latin typeface="Arial"/>
              <a:cs typeface="Arial"/>
            </a:endParaRPr>
          </a:p>
        </p:txBody>
      </p:sp>
      <p:sp>
        <p:nvSpPr>
          <p:cNvPr id="233" name="object 233"/>
          <p:cNvSpPr txBox="1"/>
          <p:nvPr/>
        </p:nvSpPr>
        <p:spPr>
          <a:xfrm>
            <a:off x="1346742" y="2594441"/>
            <a:ext cx="305955" cy="158003"/>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14</a:t>
            </a:r>
            <a:endParaRPr sz="1000" dirty="0">
              <a:latin typeface="Arial"/>
              <a:cs typeface="Arial"/>
            </a:endParaRPr>
          </a:p>
        </p:txBody>
      </p:sp>
      <p:sp>
        <p:nvSpPr>
          <p:cNvPr id="234" name="object 234"/>
          <p:cNvSpPr txBox="1"/>
          <p:nvPr/>
        </p:nvSpPr>
        <p:spPr>
          <a:xfrm>
            <a:off x="3886535" y="3235978"/>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17</a:t>
            </a:r>
            <a:endParaRPr sz="1000">
              <a:latin typeface="Arial"/>
              <a:cs typeface="Arial"/>
            </a:endParaRPr>
          </a:p>
        </p:txBody>
      </p:sp>
      <p:sp>
        <p:nvSpPr>
          <p:cNvPr id="235" name="object 235"/>
          <p:cNvSpPr txBox="1"/>
          <p:nvPr/>
        </p:nvSpPr>
        <p:spPr>
          <a:xfrm>
            <a:off x="3885196" y="3694018"/>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18</a:t>
            </a:r>
            <a:endParaRPr sz="1000">
              <a:latin typeface="Arial"/>
              <a:cs typeface="Arial"/>
            </a:endParaRPr>
          </a:p>
        </p:txBody>
      </p:sp>
      <p:sp>
        <p:nvSpPr>
          <p:cNvPr id="236" name="object 236"/>
          <p:cNvSpPr txBox="1"/>
          <p:nvPr/>
        </p:nvSpPr>
        <p:spPr>
          <a:xfrm>
            <a:off x="4806049" y="3248584"/>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10</a:t>
            </a:r>
            <a:endParaRPr sz="1000">
              <a:latin typeface="Arial"/>
              <a:cs typeface="Arial"/>
            </a:endParaRPr>
          </a:p>
        </p:txBody>
      </p:sp>
      <p:sp>
        <p:nvSpPr>
          <p:cNvPr id="237" name="object 237"/>
          <p:cNvSpPr txBox="1"/>
          <p:nvPr/>
        </p:nvSpPr>
        <p:spPr>
          <a:xfrm>
            <a:off x="4348560" y="4997946"/>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38" name="object 238"/>
          <p:cNvSpPr txBox="1"/>
          <p:nvPr/>
        </p:nvSpPr>
        <p:spPr>
          <a:xfrm>
            <a:off x="4307378" y="3657599"/>
            <a:ext cx="216477" cy="158003"/>
          </a:xfrm>
          <a:prstGeom prst="rect">
            <a:avLst/>
          </a:prstGeom>
        </p:spPr>
        <p:txBody>
          <a:bodyPr vert="horz" wrap="square" lIns="0" tIns="0" rIns="0" bIns="0" rtlCol="0">
            <a:spAutoFit/>
          </a:bodyPr>
          <a:lstStyle/>
          <a:p>
            <a:pPr marL="11397"/>
            <a:r>
              <a:rPr sz="1000" spc="-76" dirty="0">
                <a:latin typeface="Arial"/>
                <a:cs typeface="Arial"/>
              </a:rPr>
              <a:t>11</a:t>
            </a:r>
            <a:r>
              <a:rPr sz="1000" dirty="0">
                <a:latin typeface="Arial"/>
                <a:cs typeface="Arial"/>
              </a:rPr>
              <a:t>1</a:t>
            </a:r>
          </a:p>
        </p:txBody>
      </p:sp>
      <p:sp>
        <p:nvSpPr>
          <p:cNvPr id="239" name="object 239"/>
          <p:cNvSpPr txBox="1"/>
          <p:nvPr/>
        </p:nvSpPr>
        <p:spPr>
          <a:xfrm>
            <a:off x="4348559" y="5298480"/>
            <a:ext cx="193133" cy="461254"/>
          </a:xfrm>
          <a:prstGeom prst="rect">
            <a:avLst/>
          </a:prstGeom>
        </p:spPr>
        <p:txBody>
          <a:bodyPr vert="horz" wrap="square" lIns="0" tIns="0" rIns="0" bIns="0" rtlCol="0">
            <a:spAutoFit/>
          </a:bodyPr>
          <a:lstStyle/>
          <a:p>
            <a:pPr marL="11397" marR="4559">
              <a:lnSpc>
                <a:spcPct val="154400"/>
              </a:lnSpc>
            </a:pPr>
            <a:r>
              <a:rPr lang="en-US" sz="1000" dirty="0" smtClean="0">
                <a:latin typeface="Arial"/>
                <a:cs typeface="Arial"/>
              </a:rPr>
              <a:t>11</a:t>
            </a:r>
            <a:r>
              <a:rPr sz="1000" dirty="0" smtClean="0">
                <a:latin typeface="Arial"/>
                <a:cs typeface="Arial"/>
              </a:rPr>
              <a:t>  </a:t>
            </a:r>
            <a:r>
              <a:rPr sz="1000" dirty="0">
                <a:latin typeface="Arial"/>
                <a:cs typeface="Arial"/>
              </a:rPr>
              <a:t>9</a:t>
            </a:r>
          </a:p>
        </p:txBody>
      </p:sp>
      <p:sp>
        <p:nvSpPr>
          <p:cNvPr id="240" name="object 240"/>
          <p:cNvSpPr txBox="1"/>
          <p:nvPr/>
        </p:nvSpPr>
        <p:spPr>
          <a:xfrm>
            <a:off x="5415072" y="5454586"/>
            <a:ext cx="94095" cy="158003"/>
          </a:xfrm>
          <a:prstGeom prst="rect">
            <a:avLst/>
          </a:prstGeom>
        </p:spPr>
        <p:txBody>
          <a:bodyPr vert="horz" wrap="square" lIns="0" tIns="0" rIns="0" bIns="0" rtlCol="0">
            <a:spAutoFit/>
          </a:bodyPr>
          <a:lstStyle/>
          <a:p>
            <a:pPr marL="11397"/>
            <a:r>
              <a:rPr sz="1000" dirty="0">
                <a:latin typeface="Arial"/>
                <a:cs typeface="Arial"/>
              </a:rPr>
              <a:t>9</a:t>
            </a:r>
            <a:endParaRPr sz="1000">
              <a:latin typeface="Arial"/>
              <a:cs typeface="Arial"/>
            </a:endParaRPr>
          </a:p>
        </p:txBody>
      </p:sp>
      <p:sp>
        <p:nvSpPr>
          <p:cNvPr id="241" name="object 241"/>
          <p:cNvSpPr txBox="1"/>
          <p:nvPr/>
        </p:nvSpPr>
        <p:spPr>
          <a:xfrm>
            <a:off x="6010012" y="4022084"/>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10</a:t>
            </a:r>
            <a:endParaRPr sz="1000" dirty="0">
              <a:latin typeface="Arial"/>
              <a:cs typeface="Arial"/>
            </a:endParaRPr>
          </a:p>
        </p:txBody>
      </p:sp>
      <p:sp>
        <p:nvSpPr>
          <p:cNvPr id="242" name="object 242"/>
          <p:cNvSpPr txBox="1"/>
          <p:nvPr/>
        </p:nvSpPr>
        <p:spPr>
          <a:xfrm>
            <a:off x="6491686" y="3745846"/>
            <a:ext cx="136236"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243" name="object 243"/>
          <p:cNvSpPr txBox="1"/>
          <p:nvPr/>
        </p:nvSpPr>
        <p:spPr>
          <a:xfrm>
            <a:off x="6552196" y="4619905"/>
            <a:ext cx="626341" cy="300878"/>
          </a:xfrm>
          <a:prstGeom prst="rect">
            <a:avLst/>
          </a:prstGeom>
        </p:spPr>
        <p:txBody>
          <a:bodyPr vert="horz" wrap="square" lIns="0" tIns="0" rIns="0" bIns="0" rtlCol="0">
            <a:spAutoFit/>
          </a:bodyPr>
          <a:lstStyle/>
          <a:p>
            <a:pPr marL="11397">
              <a:lnSpc>
                <a:spcPts val="1162"/>
              </a:lnSpc>
            </a:pPr>
            <a:r>
              <a:rPr sz="1000" spc="-4" dirty="0">
                <a:latin typeface="Arial"/>
                <a:cs typeface="Arial"/>
              </a:rPr>
              <a:t>105 </a:t>
            </a:r>
            <a:r>
              <a:rPr sz="1000" spc="126" dirty="0">
                <a:latin typeface="Arial"/>
                <a:cs typeface="Arial"/>
              </a:rPr>
              <a:t> </a:t>
            </a:r>
            <a:r>
              <a:rPr sz="1500" spc="-6" baseline="2525" dirty="0">
                <a:latin typeface="Arial"/>
                <a:cs typeface="Arial"/>
              </a:rPr>
              <a:t>Write</a:t>
            </a:r>
            <a:endParaRPr sz="1500" baseline="2525" dirty="0">
              <a:latin typeface="Arial"/>
              <a:cs typeface="Arial"/>
            </a:endParaRPr>
          </a:p>
          <a:p>
            <a:pPr marL="316266">
              <a:lnSpc>
                <a:spcPts val="1162"/>
              </a:lnSpc>
            </a:pPr>
            <a:r>
              <a:rPr sz="1000" spc="-4" dirty="0">
                <a:latin typeface="Arial"/>
                <a:cs typeface="Arial"/>
              </a:rPr>
              <a:t>data</a:t>
            </a:r>
            <a:endParaRPr sz="1000" dirty="0">
              <a:latin typeface="Arial"/>
              <a:cs typeface="Arial"/>
            </a:endParaRPr>
          </a:p>
        </p:txBody>
      </p:sp>
      <p:sp>
        <p:nvSpPr>
          <p:cNvPr id="244" name="object 244"/>
          <p:cNvSpPr txBox="1"/>
          <p:nvPr/>
        </p:nvSpPr>
        <p:spPr>
          <a:xfrm>
            <a:off x="7964401" y="4531658"/>
            <a:ext cx="107950" cy="158003"/>
          </a:xfrm>
          <a:prstGeom prst="rect">
            <a:avLst/>
          </a:prstGeom>
        </p:spPr>
        <p:txBody>
          <a:bodyPr vert="horz" wrap="square" lIns="0" tIns="0" rIns="0" bIns="0" rtlCol="0">
            <a:spAutoFit/>
          </a:bodyPr>
          <a:lstStyle/>
          <a:p>
            <a:pPr marL="11397"/>
            <a:r>
              <a:rPr sz="1000" dirty="0">
                <a:latin typeface="Arial"/>
                <a:cs typeface="Arial"/>
              </a:rPr>
              <a:t>X</a:t>
            </a:r>
          </a:p>
        </p:txBody>
      </p:sp>
      <p:sp>
        <p:nvSpPr>
          <p:cNvPr id="245" name="object 245"/>
          <p:cNvSpPr txBox="1"/>
          <p:nvPr/>
        </p:nvSpPr>
        <p:spPr>
          <a:xfrm>
            <a:off x="8336742" y="4531658"/>
            <a:ext cx="234950" cy="158003"/>
          </a:xfrm>
          <a:prstGeom prst="rect">
            <a:avLst/>
          </a:prstGeom>
        </p:spPr>
        <p:txBody>
          <a:bodyPr vert="horz" wrap="square" lIns="0" tIns="0" rIns="0" bIns="0" rtlCol="0">
            <a:spAutoFit/>
          </a:bodyPr>
          <a:lstStyle/>
          <a:p>
            <a:pPr marL="11397">
              <a:tabLst>
                <a:tab pos="219962" algn="l"/>
              </a:tabLst>
            </a:pPr>
            <a:r>
              <a:rPr sz="1000" u="sng" dirty="0">
                <a:latin typeface="Arial"/>
                <a:cs typeface="Arial"/>
              </a:rPr>
              <a:t> 	</a:t>
            </a:r>
            <a:endParaRPr sz="1000">
              <a:latin typeface="Arial"/>
              <a:cs typeface="Arial"/>
            </a:endParaRPr>
          </a:p>
        </p:txBody>
      </p:sp>
      <p:sp>
        <p:nvSpPr>
          <p:cNvPr id="246" name="object 246"/>
          <p:cNvSpPr txBox="1"/>
          <p:nvPr/>
        </p:nvSpPr>
        <p:spPr>
          <a:xfrm>
            <a:off x="6481583" y="5454586"/>
            <a:ext cx="94095" cy="158003"/>
          </a:xfrm>
          <a:prstGeom prst="rect">
            <a:avLst/>
          </a:prstGeom>
        </p:spPr>
        <p:txBody>
          <a:bodyPr vert="horz" wrap="square" lIns="0" tIns="0" rIns="0" bIns="0" rtlCol="0">
            <a:spAutoFit/>
          </a:bodyPr>
          <a:lstStyle/>
          <a:p>
            <a:pPr marL="11397"/>
            <a:r>
              <a:rPr sz="1000" dirty="0">
                <a:latin typeface="Arial"/>
                <a:cs typeface="Arial"/>
              </a:rPr>
              <a:t>2</a:t>
            </a:r>
            <a:endParaRPr sz="1000">
              <a:latin typeface="Arial"/>
              <a:cs typeface="Arial"/>
            </a:endParaRPr>
          </a:p>
        </p:txBody>
      </p:sp>
      <p:sp>
        <p:nvSpPr>
          <p:cNvPr id="248" name="object 248"/>
          <p:cNvSpPr txBox="1"/>
          <p:nvPr/>
        </p:nvSpPr>
        <p:spPr>
          <a:xfrm>
            <a:off x="392803" y="2629303"/>
            <a:ext cx="107950" cy="158003"/>
          </a:xfrm>
          <a:prstGeom prst="rect">
            <a:avLst/>
          </a:prstGeom>
        </p:spPr>
        <p:txBody>
          <a:bodyPr vert="horz" wrap="square" lIns="0" tIns="0" rIns="0" bIns="0" rtlCol="0">
            <a:spAutoFit/>
          </a:bodyPr>
          <a:lstStyle/>
          <a:p>
            <a:pPr marL="11397"/>
            <a:r>
              <a:rPr sz="1000" b="1" dirty="0">
                <a:latin typeface="Arial"/>
                <a:cs typeface="Arial"/>
              </a:rPr>
              <a:t>P</a:t>
            </a:r>
            <a:endParaRPr sz="1000">
              <a:latin typeface="Arial"/>
              <a:cs typeface="Arial"/>
            </a:endParaRPr>
          </a:p>
        </p:txBody>
      </p:sp>
      <p:sp>
        <p:nvSpPr>
          <p:cNvPr id="249" name="object 249"/>
          <p:cNvSpPr txBox="1"/>
          <p:nvPr/>
        </p:nvSpPr>
        <p:spPr>
          <a:xfrm>
            <a:off x="392803" y="2774980"/>
            <a:ext cx="114876" cy="158003"/>
          </a:xfrm>
          <a:prstGeom prst="rect">
            <a:avLst/>
          </a:prstGeom>
        </p:spPr>
        <p:txBody>
          <a:bodyPr vert="horz" wrap="square" lIns="0" tIns="0" rIns="0" bIns="0" rtlCol="0">
            <a:spAutoFit/>
          </a:bodyPr>
          <a:lstStyle/>
          <a:p>
            <a:pPr marL="11397"/>
            <a:r>
              <a:rPr sz="1000" b="1" dirty="0">
                <a:latin typeface="Arial"/>
                <a:cs typeface="Arial"/>
              </a:rPr>
              <a:t>C</a:t>
            </a:r>
            <a:endParaRPr sz="1000">
              <a:latin typeface="Arial"/>
              <a:cs typeface="Arial"/>
            </a:endParaRPr>
          </a:p>
        </p:txBody>
      </p:sp>
      <p:sp>
        <p:nvSpPr>
          <p:cNvPr id="250" name="object 250"/>
          <p:cNvSpPr txBox="1"/>
          <p:nvPr/>
        </p:nvSpPr>
        <p:spPr>
          <a:xfrm>
            <a:off x="3306583" y="5004670"/>
            <a:ext cx="432377" cy="300018"/>
          </a:xfrm>
          <a:prstGeom prst="rect">
            <a:avLst/>
          </a:prstGeom>
        </p:spPr>
        <p:txBody>
          <a:bodyPr vert="horz" wrap="square" lIns="0" tIns="0" rIns="0" bIns="0" rtlCol="0">
            <a:spAutoFit/>
          </a:bodyPr>
          <a:lstStyle/>
          <a:p>
            <a:pPr marL="11397" marR="4559" indent="68382">
              <a:lnSpc>
                <a:spcPts val="1167"/>
              </a:lnSpc>
            </a:pPr>
            <a:r>
              <a:rPr sz="1000" b="1" dirty="0">
                <a:latin typeface="Arial"/>
                <a:cs typeface="Arial"/>
              </a:rPr>
              <a:t>Sign  </a:t>
            </a:r>
            <a:r>
              <a:rPr sz="1000" b="1" spc="-4" dirty="0">
                <a:latin typeface="Arial"/>
                <a:cs typeface="Arial"/>
              </a:rPr>
              <a:t>extend</a:t>
            </a:r>
            <a:endParaRPr sz="1000">
              <a:latin typeface="Arial"/>
              <a:cs typeface="Arial"/>
            </a:endParaRPr>
          </a:p>
        </p:txBody>
      </p:sp>
      <p:sp>
        <p:nvSpPr>
          <p:cNvPr id="251" name="object 251"/>
          <p:cNvSpPr/>
          <p:nvPr/>
        </p:nvSpPr>
        <p:spPr>
          <a:xfrm>
            <a:off x="3289011" y="4871764"/>
            <a:ext cx="467591" cy="620524"/>
          </a:xfrm>
          <a:prstGeom prst="rect">
            <a:avLst/>
          </a:prstGeom>
          <a:blipFill>
            <a:blip r:embed="rId5" cstate="print"/>
            <a:stretch>
              <a:fillRect/>
            </a:stretch>
          </a:blipFill>
        </p:spPr>
        <p:txBody>
          <a:bodyPr wrap="square" lIns="0" tIns="0" rIns="0" bIns="0" rtlCol="0"/>
          <a:lstStyle/>
          <a:p>
            <a:endParaRPr/>
          </a:p>
        </p:txBody>
      </p:sp>
      <p:sp>
        <p:nvSpPr>
          <p:cNvPr id="252" name="object 252"/>
          <p:cNvSpPr/>
          <p:nvPr/>
        </p:nvSpPr>
        <p:spPr>
          <a:xfrm>
            <a:off x="3257266" y="1676682"/>
            <a:ext cx="856095" cy="0"/>
          </a:xfrm>
          <a:custGeom>
            <a:avLst/>
            <a:gdLst/>
            <a:ahLst/>
            <a:cxnLst/>
            <a:rect l="l" t="t" r="r" b="b"/>
            <a:pathLst>
              <a:path w="941704">
                <a:moveTo>
                  <a:pt x="0" y="0"/>
                </a:moveTo>
                <a:lnTo>
                  <a:pt x="941390" y="0"/>
                </a:lnTo>
              </a:path>
            </a:pathLst>
          </a:custGeom>
          <a:ln w="12700">
            <a:solidFill>
              <a:srgbClr val="3CA642"/>
            </a:solidFill>
          </a:ln>
        </p:spPr>
        <p:txBody>
          <a:bodyPr wrap="square" lIns="0" tIns="0" rIns="0" bIns="0" rtlCol="0"/>
          <a:lstStyle/>
          <a:p>
            <a:endParaRPr/>
          </a:p>
        </p:txBody>
      </p:sp>
      <p:sp>
        <p:nvSpPr>
          <p:cNvPr id="253" name="object 253"/>
          <p:cNvSpPr/>
          <p:nvPr/>
        </p:nvSpPr>
        <p:spPr>
          <a:xfrm>
            <a:off x="4066886" y="164306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54" name="object 254"/>
          <p:cNvSpPr/>
          <p:nvPr/>
        </p:nvSpPr>
        <p:spPr>
          <a:xfrm>
            <a:off x="3310665" y="2133319"/>
            <a:ext cx="802409" cy="0"/>
          </a:xfrm>
          <a:custGeom>
            <a:avLst/>
            <a:gdLst/>
            <a:ahLst/>
            <a:cxnLst/>
            <a:rect l="l" t="t" r="r" b="b"/>
            <a:pathLst>
              <a:path w="882650">
                <a:moveTo>
                  <a:pt x="0" y="0"/>
                </a:moveTo>
                <a:lnTo>
                  <a:pt x="882650" y="0"/>
                </a:lnTo>
              </a:path>
            </a:pathLst>
          </a:custGeom>
          <a:ln w="12700">
            <a:solidFill>
              <a:srgbClr val="4452FF"/>
            </a:solidFill>
          </a:ln>
        </p:spPr>
        <p:txBody>
          <a:bodyPr wrap="square" lIns="0" tIns="0" rIns="0" bIns="0" rtlCol="0"/>
          <a:lstStyle/>
          <a:p>
            <a:endParaRPr/>
          </a:p>
        </p:txBody>
      </p:sp>
      <p:sp>
        <p:nvSpPr>
          <p:cNvPr id="255" name="object 255"/>
          <p:cNvSpPr/>
          <p:nvPr/>
        </p:nvSpPr>
        <p:spPr>
          <a:xfrm>
            <a:off x="4066886"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4452FF"/>
          </a:solidFill>
        </p:spPr>
        <p:txBody>
          <a:bodyPr wrap="square" lIns="0" tIns="0" rIns="0" bIns="0" rtlCol="0"/>
          <a:lstStyle/>
          <a:p>
            <a:endParaRPr/>
          </a:p>
        </p:txBody>
      </p:sp>
      <p:sp>
        <p:nvSpPr>
          <p:cNvPr id="256" name="object 256"/>
          <p:cNvSpPr/>
          <p:nvPr/>
        </p:nvSpPr>
        <p:spPr>
          <a:xfrm>
            <a:off x="4113069" y="2057679"/>
            <a:ext cx="152977" cy="228599"/>
          </a:xfrm>
          <a:custGeom>
            <a:avLst/>
            <a:gdLst/>
            <a:ahLst/>
            <a:cxnLst/>
            <a:rect l="l" t="t" r="r" b="b"/>
            <a:pathLst>
              <a:path w="168275" h="259080">
                <a:moveTo>
                  <a:pt x="0" y="258763"/>
                </a:moveTo>
                <a:lnTo>
                  <a:pt x="168275" y="258763"/>
                </a:lnTo>
                <a:lnTo>
                  <a:pt x="168275" y="0"/>
                </a:lnTo>
                <a:lnTo>
                  <a:pt x="0" y="0"/>
                </a:lnTo>
                <a:lnTo>
                  <a:pt x="0" y="258763"/>
                </a:lnTo>
                <a:close/>
              </a:path>
            </a:pathLst>
          </a:custGeom>
          <a:solidFill>
            <a:srgbClr val="E4E4E4"/>
          </a:solidFill>
        </p:spPr>
        <p:txBody>
          <a:bodyPr wrap="square" lIns="0" tIns="0" rIns="0" bIns="0" rtlCol="0"/>
          <a:lstStyle/>
          <a:p>
            <a:endParaRPr/>
          </a:p>
        </p:txBody>
      </p:sp>
      <p:sp>
        <p:nvSpPr>
          <p:cNvPr id="257" name="object 257"/>
          <p:cNvSpPr/>
          <p:nvPr/>
        </p:nvSpPr>
        <p:spPr>
          <a:xfrm>
            <a:off x="4113075" y="2057684"/>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58" name="object 258"/>
          <p:cNvSpPr txBox="1"/>
          <p:nvPr/>
        </p:nvSpPr>
        <p:spPr>
          <a:xfrm>
            <a:off x="4116208" y="2103624"/>
            <a:ext cx="161636" cy="123111"/>
          </a:xfrm>
          <a:prstGeom prst="rect">
            <a:avLst/>
          </a:prstGeom>
        </p:spPr>
        <p:txBody>
          <a:bodyPr vert="horz" wrap="square" lIns="0" tIns="0" rIns="0" bIns="0" rtlCol="0">
            <a:spAutoFit/>
          </a:bodyPr>
          <a:lstStyle/>
          <a:p>
            <a:pPr marL="11397"/>
            <a:r>
              <a:rPr sz="800" dirty="0">
                <a:solidFill>
                  <a:srgbClr val="4452FF"/>
                </a:solidFill>
                <a:latin typeface="Times New Roman"/>
                <a:cs typeface="Times New Roman"/>
              </a:rPr>
              <a:t>EX</a:t>
            </a:r>
            <a:endParaRPr sz="800">
              <a:latin typeface="Times New Roman"/>
              <a:cs typeface="Times New Roman"/>
            </a:endParaRPr>
          </a:p>
        </p:txBody>
      </p:sp>
      <p:sp>
        <p:nvSpPr>
          <p:cNvPr id="259" name="object 259"/>
          <p:cNvSpPr/>
          <p:nvPr/>
        </p:nvSpPr>
        <p:spPr>
          <a:xfrm>
            <a:off x="4113069" y="1829361"/>
            <a:ext cx="152977" cy="228599"/>
          </a:xfrm>
          <a:custGeom>
            <a:avLst/>
            <a:gdLst/>
            <a:ahLst/>
            <a:cxnLst/>
            <a:rect l="l" t="t" r="r" b="b"/>
            <a:pathLst>
              <a:path w="168275" h="259080">
                <a:moveTo>
                  <a:pt x="0" y="258762"/>
                </a:moveTo>
                <a:lnTo>
                  <a:pt x="168275" y="258762"/>
                </a:lnTo>
                <a:lnTo>
                  <a:pt x="168275" y="0"/>
                </a:lnTo>
                <a:lnTo>
                  <a:pt x="0" y="0"/>
                </a:lnTo>
                <a:lnTo>
                  <a:pt x="0" y="258762"/>
                </a:lnTo>
                <a:close/>
              </a:path>
            </a:pathLst>
          </a:custGeom>
          <a:solidFill>
            <a:srgbClr val="E4E4E4"/>
          </a:solidFill>
        </p:spPr>
        <p:txBody>
          <a:bodyPr wrap="square" lIns="0" tIns="0" rIns="0" bIns="0" rtlCol="0"/>
          <a:lstStyle/>
          <a:p>
            <a:endParaRPr/>
          </a:p>
        </p:txBody>
      </p:sp>
      <p:sp>
        <p:nvSpPr>
          <p:cNvPr id="260" name="object 260"/>
          <p:cNvSpPr/>
          <p:nvPr/>
        </p:nvSpPr>
        <p:spPr>
          <a:xfrm>
            <a:off x="4113075" y="1829366"/>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61" name="object 261"/>
          <p:cNvSpPr txBox="1"/>
          <p:nvPr/>
        </p:nvSpPr>
        <p:spPr>
          <a:xfrm>
            <a:off x="4139299" y="1875305"/>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62" name="object 262"/>
          <p:cNvSpPr/>
          <p:nvPr/>
        </p:nvSpPr>
        <p:spPr>
          <a:xfrm>
            <a:off x="4113069" y="1599640"/>
            <a:ext cx="152977" cy="229721"/>
          </a:xfrm>
          <a:custGeom>
            <a:avLst/>
            <a:gdLst/>
            <a:ahLst/>
            <a:cxnLst/>
            <a:rect l="l" t="t" r="r" b="b"/>
            <a:pathLst>
              <a:path w="168275" h="260350">
                <a:moveTo>
                  <a:pt x="0" y="260350"/>
                </a:moveTo>
                <a:lnTo>
                  <a:pt x="168275" y="260350"/>
                </a:lnTo>
                <a:lnTo>
                  <a:pt x="168275" y="0"/>
                </a:lnTo>
                <a:lnTo>
                  <a:pt x="0" y="0"/>
                </a:lnTo>
                <a:lnTo>
                  <a:pt x="0" y="260350"/>
                </a:lnTo>
                <a:close/>
              </a:path>
            </a:pathLst>
          </a:custGeom>
          <a:solidFill>
            <a:srgbClr val="E4E4E4"/>
          </a:solidFill>
        </p:spPr>
        <p:txBody>
          <a:bodyPr wrap="square" lIns="0" tIns="0" rIns="0" bIns="0" rtlCol="0"/>
          <a:lstStyle/>
          <a:p>
            <a:endParaRPr/>
          </a:p>
        </p:txBody>
      </p:sp>
      <p:sp>
        <p:nvSpPr>
          <p:cNvPr id="263" name="object 263"/>
          <p:cNvSpPr/>
          <p:nvPr/>
        </p:nvSpPr>
        <p:spPr>
          <a:xfrm>
            <a:off x="4113075" y="1599636"/>
            <a:ext cx="152977" cy="229721"/>
          </a:xfrm>
          <a:custGeom>
            <a:avLst/>
            <a:gdLst/>
            <a:ahLst/>
            <a:cxnLst/>
            <a:rect l="l" t="t" r="r" b="b"/>
            <a:pathLst>
              <a:path w="168275" h="260350">
                <a:moveTo>
                  <a:pt x="0" y="0"/>
                </a:moveTo>
                <a:lnTo>
                  <a:pt x="168275" y="0"/>
                </a:lnTo>
                <a:lnTo>
                  <a:pt x="168275" y="260350"/>
                </a:lnTo>
                <a:lnTo>
                  <a:pt x="0" y="260350"/>
                </a:lnTo>
                <a:lnTo>
                  <a:pt x="0" y="0"/>
                </a:lnTo>
                <a:close/>
              </a:path>
            </a:pathLst>
          </a:custGeom>
          <a:ln w="12700">
            <a:solidFill>
              <a:srgbClr val="000000"/>
            </a:solidFill>
          </a:ln>
        </p:spPr>
        <p:txBody>
          <a:bodyPr wrap="square" lIns="0" tIns="0" rIns="0" bIns="0" rtlCol="0"/>
          <a:lstStyle/>
          <a:p>
            <a:endParaRPr/>
          </a:p>
        </p:txBody>
      </p:sp>
      <p:sp>
        <p:nvSpPr>
          <p:cNvPr id="264" name="object 264"/>
          <p:cNvSpPr txBox="1"/>
          <p:nvPr/>
        </p:nvSpPr>
        <p:spPr>
          <a:xfrm>
            <a:off x="4101776" y="164558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65" name="object 265"/>
          <p:cNvSpPr/>
          <p:nvPr/>
        </p:nvSpPr>
        <p:spPr>
          <a:xfrm>
            <a:off x="6780076" y="3810002"/>
            <a:ext cx="1143000" cy="1143000"/>
          </a:xfrm>
          <a:custGeom>
            <a:avLst/>
            <a:gdLst/>
            <a:ahLst/>
            <a:cxnLst/>
            <a:rect l="l" t="t" r="r" b="b"/>
            <a:pathLst>
              <a:path w="1257300" h="1295400">
                <a:moveTo>
                  <a:pt x="0" y="0"/>
                </a:moveTo>
                <a:lnTo>
                  <a:pt x="1257300" y="0"/>
                </a:lnTo>
                <a:lnTo>
                  <a:pt x="125730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266" name="object 266"/>
          <p:cNvSpPr txBox="1"/>
          <p:nvPr/>
        </p:nvSpPr>
        <p:spPr>
          <a:xfrm>
            <a:off x="1071099" y="119906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267" name="object 267"/>
          <p:cNvSpPr txBox="1"/>
          <p:nvPr/>
        </p:nvSpPr>
        <p:spPr>
          <a:xfrm>
            <a:off x="1071099" y="1463073"/>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68" name="object 268"/>
          <p:cNvSpPr/>
          <p:nvPr/>
        </p:nvSpPr>
        <p:spPr>
          <a:xfrm>
            <a:off x="2818538" y="1599637"/>
            <a:ext cx="532823" cy="686360"/>
          </a:xfrm>
          <a:custGeom>
            <a:avLst/>
            <a:gdLst/>
            <a:ahLst/>
            <a:cxnLst/>
            <a:rect l="l" t="t" r="r" b="b"/>
            <a:pathLst>
              <a:path w="586104" h="777875">
                <a:moveTo>
                  <a:pt x="0" y="388940"/>
                </a:moveTo>
                <a:lnTo>
                  <a:pt x="1385" y="350863"/>
                </a:lnTo>
                <a:lnTo>
                  <a:pt x="5580" y="312995"/>
                </a:lnTo>
                <a:lnTo>
                  <a:pt x="12641" y="275554"/>
                </a:lnTo>
                <a:lnTo>
                  <a:pt x="22625" y="238784"/>
                </a:lnTo>
                <a:lnTo>
                  <a:pt x="35592" y="202957"/>
                </a:lnTo>
                <a:lnTo>
                  <a:pt x="51611" y="168386"/>
                </a:lnTo>
                <a:lnTo>
                  <a:pt x="70751" y="135440"/>
                </a:lnTo>
                <a:lnTo>
                  <a:pt x="93076" y="104564"/>
                </a:lnTo>
                <a:lnTo>
                  <a:pt x="118629" y="76300"/>
                </a:lnTo>
                <a:lnTo>
                  <a:pt x="147391" y="51310"/>
                </a:lnTo>
                <a:lnTo>
                  <a:pt x="179224" y="30374"/>
                </a:lnTo>
                <a:lnTo>
                  <a:pt x="213791" y="14349"/>
                </a:lnTo>
                <a:lnTo>
                  <a:pt x="250476" y="4048"/>
                </a:lnTo>
                <a:lnTo>
                  <a:pt x="288366" y="45"/>
                </a:lnTo>
                <a:lnTo>
                  <a:pt x="292890" y="0"/>
                </a:lnTo>
                <a:lnTo>
                  <a:pt x="330855" y="3237"/>
                </a:lnTo>
                <a:lnTo>
                  <a:pt x="367734" y="12814"/>
                </a:lnTo>
                <a:lnTo>
                  <a:pt x="402592" y="28201"/>
                </a:lnTo>
                <a:lnTo>
                  <a:pt x="434775" y="48601"/>
                </a:lnTo>
                <a:lnTo>
                  <a:pt x="463912" y="73153"/>
                </a:lnTo>
                <a:lnTo>
                  <a:pt x="489846" y="101064"/>
                </a:lnTo>
                <a:lnTo>
                  <a:pt x="512553" y="131659"/>
                </a:lnTo>
                <a:lnTo>
                  <a:pt x="532068" y="164385"/>
                </a:lnTo>
                <a:lnTo>
                  <a:pt x="548454" y="198782"/>
                </a:lnTo>
                <a:lnTo>
                  <a:pt x="561782" y="234478"/>
                </a:lnTo>
                <a:lnTo>
                  <a:pt x="572117" y="271153"/>
                </a:lnTo>
                <a:lnTo>
                  <a:pt x="579522" y="308530"/>
                </a:lnTo>
                <a:lnTo>
                  <a:pt x="584055" y="346360"/>
                </a:lnTo>
                <a:lnTo>
                  <a:pt x="585770" y="384424"/>
                </a:lnTo>
                <a:lnTo>
                  <a:pt x="585790" y="388940"/>
                </a:lnTo>
                <a:lnTo>
                  <a:pt x="584404" y="427017"/>
                </a:lnTo>
                <a:lnTo>
                  <a:pt x="580209" y="464887"/>
                </a:lnTo>
                <a:lnTo>
                  <a:pt x="573148" y="502328"/>
                </a:lnTo>
                <a:lnTo>
                  <a:pt x="563164" y="539098"/>
                </a:lnTo>
                <a:lnTo>
                  <a:pt x="550195" y="574924"/>
                </a:lnTo>
                <a:lnTo>
                  <a:pt x="534176" y="609495"/>
                </a:lnTo>
                <a:lnTo>
                  <a:pt x="515036" y="642441"/>
                </a:lnTo>
                <a:lnTo>
                  <a:pt x="492710" y="673316"/>
                </a:lnTo>
                <a:lnTo>
                  <a:pt x="467157" y="701579"/>
                </a:lnTo>
                <a:lnTo>
                  <a:pt x="438394" y="726569"/>
                </a:lnTo>
                <a:lnTo>
                  <a:pt x="406561" y="747505"/>
                </a:lnTo>
                <a:lnTo>
                  <a:pt x="371994" y="763530"/>
                </a:lnTo>
                <a:lnTo>
                  <a:pt x="335309" y="773831"/>
                </a:lnTo>
                <a:lnTo>
                  <a:pt x="297420" y="777834"/>
                </a:lnTo>
                <a:lnTo>
                  <a:pt x="292890" y="777880"/>
                </a:lnTo>
                <a:lnTo>
                  <a:pt x="254925" y="774642"/>
                </a:lnTo>
                <a:lnTo>
                  <a:pt x="218045" y="765066"/>
                </a:lnTo>
                <a:lnTo>
                  <a:pt x="183188" y="749680"/>
                </a:lnTo>
                <a:lnTo>
                  <a:pt x="151006" y="729280"/>
                </a:lnTo>
                <a:lnTo>
                  <a:pt x="121870" y="704728"/>
                </a:lnTo>
                <a:lnTo>
                  <a:pt x="95934" y="676815"/>
                </a:lnTo>
                <a:lnTo>
                  <a:pt x="73227" y="646217"/>
                </a:lnTo>
                <a:lnTo>
                  <a:pt x="53713" y="613491"/>
                </a:lnTo>
                <a:lnTo>
                  <a:pt x="37329" y="579092"/>
                </a:lnTo>
                <a:lnTo>
                  <a:pt x="24003" y="543395"/>
                </a:lnTo>
                <a:lnTo>
                  <a:pt x="13669" y="506723"/>
                </a:lnTo>
                <a:lnTo>
                  <a:pt x="6266" y="469349"/>
                </a:lnTo>
                <a:lnTo>
                  <a:pt x="1734" y="431517"/>
                </a:lnTo>
                <a:lnTo>
                  <a:pt x="19" y="393451"/>
                </a:lnTo>
                <a:lnTo>
                  <a:pt x="0" y="388940"/>
                </a:lnTo>
                <a:close/>
              </a:path>
            </a:pathLst>
          </a:custGeom>
          <a:ln w="12700">
            <a:solidFill>
              <a:srgbClr val="FF2800"/>
            </a:solidFill>
          </a:ln>
        </p:spPr>
        <p:txBody>
          <a:bodyPr wrap="square" lIns="0" tIns="0" rIns="0" bIns="0" rtlCol="0"/>
          <a:lstStyle/>
          <a:p>
            <a:endParaRPr/>
          </a:p>
        </p:txBody>
      </p:sp>
      <p:sp>
        <p:nvSpPr>
          <p:cNvPr id="271" name="object 271"/>
          <p:cNvSpPr/>
          <p:nvPr/>
        </p:nvSpPr>
        <p:spPr>
          <a:xfrm>
            <a:off x="8279541" y="5108482"/>
            <a:ext cx="10391" cy="116541"/>
          </a:xfrm>
          <a:custGeom>
            <a:avLst/>
            <a:gdLst/>
            <a:ahLst/>
            <a:cxnLst/>
            <a:rect l="l" t="t" r="r" b="b"/>
            <a:pathLst>
              <a:path w="11429" h="132079">
                <a:moveTo>
                  <a:pt x="0" y="0"/>
                </a:moveTo>
                <a:lnTo>
                  <a:pt x="0" y="131770"/>
                </a:lnTo>
                <a:lnTo>
                  <a:pt x="11110" y="111130"/>
                </a:lnTo>
              </a:path>
            </a:pathLst>
          </a:custGeom>
          <a:ln w="38100">
            <a:solidFill>
              <a:srgbClr val="FF2800"/>
            </a:solidFill>
          </a:ln>
        </p:spPr>
        <p:txBody>
          <a:bodyPr wrap="square" lIns="0" tIns="0" rIns="0" bIns="0" rtlCol="0"/>
          <a:lstStyle/>
          <a:p>
            <a:endParaRPr/>
          </a:p>
        </p:txBody>
      </p:sp>
      <p:sp>
        <p:nvSpPr>
          <p:cNvPr id="283" name="object 283"/>
          <p:cNvSpPr/>
          <p:nvPr/>
        </p:nvSpPr>
        <p:spPr>
          <a:xfrm>
            <a:off x="2268683" y="4549591"/>
            <a:ext cx="203776" cy="28015"/>
          </a:xfrm>
          <a:custGeom>
            <a:avLst/>
            <a:gdLst/>
            <a:ahLst/>
            <a:cxnLst/>
            <a:rect l="l" t="t" r="r" b="b"/>
            <a:pathLst>
              <a:path w="224155" h="31750">
                <a:moveTo>
                  <a:pt x="33340" y="4760"/>
                </a:moveTo>
                <a:lnTo>
                  <a:pt x="17460" y="0"/>
                </a:lnTo>
                <a:lnTo>
                  <a:pt x="12700" y="0"/>
                </a:lnTo>
                <a:lnTo>
                  <a:pt x="6350" y="0"/>
                </a:lnTo>
                <a:lnTo>
                  <a:pt x="3170" y="1590"/>
                </a:lnTo>
                <a:lnTo>
                  <a:pt x="0" y="3170"/>
                </a:lnTo>
                <a:lnTo>
                  <a:pt x="1590" y="4760"/>
                </a:lnTo>
                <a:lnTo>
                  <a:pt x="14290" y="9520"/>
                </a:lnTo>
                <a:lnTo>
                  <a:pt x="19050" y="12700"/>
                </a:lnTo>
                <a:lnTo>
                  <a:pt x="25400" y="12700"/>
                </a:lnTo>
                <a:lnTo>
                  <a:pt x="31750" y="14290"/>
                </a:lnTo>
                <a:lnTo>
                  <a:pt x="46040" y="14290"/>
                </a:lnTo>
                <a:lnTo>
                  <a:pt x="88900" y="14290"/>
                </a:lnTo>
                <a:lnTo>
                  <a:pt x="106360" y="15880"/>
                </a:lnTo>
                <a:lnTo>
                  <a:pt x="120650" y="17460"/>
                </a:lnTo>
                <a:lnTo>
                  <a:pt x="131760" y="20640"/>
                </a:lnTo>
                <a:lnTo>
                  <a:pt x="142870" y="20640"/>
                </a:lnTo>
                <a:lnTo>
                  <a:pt x="150810" y="20640"/>
                </a:lnTo>
                <a:lnTo>
                  <a:pt x="158750" y="19050"/>
                </a:lnTo>
                <a:lnTo>
                  <a:pt x="165100" y="17460"/>
                </a:lnTo>
                <a:lnTo>
                  <a:pt x="171450" y="17460"/>
                </a:lnTo>
                <a:lnTo>
                  <a:pt x="176210" y="15880"/>
                </a:lnTo>
                <a:lnTo>
                  <a:pt x="180970" y="15880"/>
                </a:lnTo>
                <a:lnTo>
                  <a:pt x="184150" y="15880"/>
                </a:lnTo>
                <a:lnTo>
                  <a:pt x="188910" y="15880"/>
                </a:lnTo>
                <a:lnTo>
                  <a:pt x="192090" y="15880"/>
                </a:lnTo>
                <a:lnTo>
                  <a:pt x="195260" y="19050"/>
                </a:lnTo>
                <a:lnTo>
                  <a:pt x="198440" y="20640"/>
                </a:lnTo>
                <a:lnTo>
                  <a:pt x="203200" y="22230"/>
                </a:lnTo>
                <a:lnTo>
                  <a:pt x="206370" y="23810"/>
                </a:lnTo>
                <a:lnTo>
                  <a:pt x="209550" y="23810"/>
                </a:lnTo>
                <a:lnTo>
                  <a:pt x="212720" y="25400"/>
                </a:lnTo>
                <a:lnTo>
                  <a:pt x="215900" y="28580"/>
                </a:lnTo>
                <a:lnTo>
                  <a:pt x="219070" y="30160"/>
                </a:lnTo>
                <a:lnTo>
                  <a:pt x="222250" y="31750"/>
                </a:lnTo>
                <a:lnTo>
                  <a:pt x="223840" y="30160"/>
                </a:lnTo>
                <a:lnTo>
                  <a:pt x="223840" y="28580"/>
                </a:lnTo>
                <a:lnTo>
                  <a:pt x="223840" y="26990"/>
                </a:lnTo>
                <a:lnTo>
                  <a:pt x="222250" y="26990"/>
                </a:lnTo>
                <a:lnTo>
                  <a:pt x="220660" y="26990"/>
                </a:lnTo>
                <a:lnTo>
                  <a:pt x="219070" y="25400"/>
                </a:lnTo>
                <a:lnTo>
                  <a:pt x="217490" y="22230"/>
                </a:lnTo>
                <a:lnTo>
                  <a:pt x="217490" y="20640"/>
                </a:lnTo>
                <a:lnTo>
                  <a:pt x="217490" y="17460"/>
                </a:lnTo>
                <a:lnTo>
                  <a:pt x="215900" y="14290"/>
                </a:lnTo>
                <a:lnTo>
                  <a:pt x="215900" y="4760"/>
                </a:lnTo>
              </a:path>
            </a:pathLst>
          </a:custGeom>
          <a:ln w="38100">
            <a:solidFill>
              <a:srgbClr val="0A31FF"/>
            </a:solidFill>
          </a:ln>
        </p:spPr>
        <p:txBody>
          <a:bodyPr wrap="square" lIns="0" tIns="0" rIns="0" bIns="0" rtlCol="0"/>
          <a:lstStyle/>
          <a:p>
            <a:endParaRPr/>
          </a:p>
        </p:txBody>
      </p:sp>
      <p:sp>
        <p:nvSpPr>
          <p:cNvPr id="291" name="object 291"/>
          <p:cNvSpPr/>
          <p:nvPr/>
        </p:nvSpPr>
        <p:spPr>
          <a:xfrm>
            <a:off x="2378618" y="4227178"/>
            <a:ext cx="141432" cy="0"/>
          </a:xfrm>
          <a:custGeom>
            <a:avLst/>
            <a:gdLst/>
            <a:ahLst/>
            <a:cxnLst/>
            <a:rect l="l" t="t" r="r" b="b"/>
            <a:pathLst>
              <a:path w="155575">
                <a:moveTo>
                  <a:pt x="0" y="0"/>
                </a:moveTo>
                <a:lnTo>
                  <a:pt x="155303" y="0"/>
                </a:lnTo>
              </a:path>
            </a:pathLst>
          </a:custGeom>
          <a:ln w="8801">
            <a:solidFill>
              <a:srgbClr val="000000"/>
            </a:solidFill>
          </a:ln>
        </p:spPr>
        <p:txBody>
          <a:bodyPr wrap="square" lIns="0" tIns="0" rIns="0" bIns="0" rtlCol="0"/>
          <a:lstStyle/>
          <a:p>
            <a:endParaRPr/>
          </a:p>
        </p:txBody>
      </p:sp>
      <p:sp>
        <p:nvSpPr>
          <p:cNvPr id="292" name="object 292"/>
          <p:cNvSpPr/>
          <p:nvPr/>
        </p:nvSpPr>
        <p:spPr>
          <a:xfrm>
            <a:off x="8398129" y="5598498"/>
            <a:ext cx="211859" cy="0"/>
          </a:xfrm>
          <a:custGeom>
            <a:avLst/>
            <a:gdLst/>
            <a:ahLst/>
            <a:cxnLst/>
            <a:rect l="l" t="t" r="r" b="b"/>
            <a:pathLst>
              <a:path w="233045">
                <a:moveTo>
                  <a:pt x="0" y="0"/>
                </a:moveTo>
                <a:lnTo>
                  <a:pt x="232955" y="0"/>
                </a:lnTo>
              </a:path>
            </a:pathLst>
          </a:custGeom>
          <a:ln w="8801">
            <a:solidFill>
              <a:srgbClr val="000000"/>
            </a:solidFill>
          </a:ln>
        </p:spPr>
        <p:txBody>
          <a:bodyPr wrap="square" lIns="0" tIns="0" rIns="0" bIns="0" rtlCol="0"/>
          <a:lstStyle/>
          <a:p>
            <a:endParaRPr/>
          </a:p>
        </p:txBody>
      </p:sp>
      <p:sp>
        <p:nvSpPr>
          <p:cNvPr id="293" name="object 293"/>
          <p:cNvSpPr/>
          <p:nvPr/>
        </p:nvSpPr>
        <p:spPr>
          <a:xfrm>
            <a:off x="8662901" y="6212177"/>
            <a:ext cx="211859" cy="0"/>
          </a:xfrm>
          <a:custGeom>
            <a:avLst/>
            <a:gdLst/>
            <a:ahLst/>
            <a:cxnLst/>
            <a:rect l="l" t="t" r="r" b="b"/>
            <a:pathLst>
              <a:path w="233045">
                <a:moveTo>
                  <a:pt x="0" y="0"/>
                </a:moveTo>
                <a:lnTo>
                  <a:pt x="232955" y="0"/>
                </a:lnTo>
              </a:path>
            </a:pathLst>
          </a:custGeom>
          <a:ln w="8801">
            <a:solidFill>
              <a:srgbClr val="000000"/>
            </a:solidFill>
          </a:ln>
        </p:spPr>
        <p:txBody>
          <a:bodyPr wrap="square" lIns="0" tIns="0" rIns="0" bIns="0" rtlCol="0"/>
          <a:lstStyle/>
          <a:p>
            <a:endParaRPr/>
          </a:p>
        </p:txBody>
      </p:sp>
      <p:sp>
        <p:nvSpPr>
          <p:cNvPr id="297" name="object 218"/>
          <p:cNvSpPr/>
          <p:nvPr/>
        </p:nvSpPr>
        <p:spPr>
          <a:xfrm>
            <a:off x="303069" y="2514319"/>
            <a:ext cx="299027" cy="533960"/>
          </a:xfrm>
          <a:custGeom>
            <a:avLst/>
            <a:gdLst/>
            <a:ahLst/>
            <a:cxnLst/>
            <a:rect l="l" t="t" r="r" b="b"/>
            <a:pathLst>
              <a:path w="328930" h="605154">
                <a:moveTo>
                  <a:pt x="0" y="0"/>
                </a:moveTo>
                <a:lnTo>
                  <a:pt x="328613" y="0"/>
                </a:lnTo>
                <a:lnTo>
                  <a:pt x="328613" y="604838"/>
                </a:lnTo>
                <a:lnTo>
                  <a:pt x="0" y="604838"/>
                </a:lnTo>
                <a:lnTo>
                  <a:pt x="0" y="0"/>
                </a:lnTo>
                <a:close/>
              </a:path>
            </a:pathLst>
          </a:custGeom>
          <a:ln w="12700">
            <a:solidFill>
              <a:srgbClr val="000000"/>
            </a:solidFill>
          </a:ln>
        </p:spPr>
        <p:txBody>
          <a:bodyPr wrap="square" lIns="0" tIns="0" rIns="0" bIns="0" rtlCol="0"/>
          <a:lstStyle/>
          <a:p>
            <a:endParaRPr/>
          </a:p>
        </p:txBody>
      </p:sp>
      <p:sp>
        <p:nvSpPr>
          <p:cNvPr id="298" name="object 228"/>
          <p:cNvSpPr/>
          <p:nvPr/>
        </p:nvSpPr>
        <p:spPr>
          <a:xfrm>
            <a:off x="1001128" y="1143001"/>
            <a:ext cx="217632" cy="533960"/>
          </a:xfrm>
          <a:custGeom>
            <a:avLst/>
            <a:gdLst/>
            <a:ahLst/>
            <a:cxnLst/>
            <a:rect l="l" t="t" r="r" b="b"/>
            <a:pathLst>
              <a:path w="239394" h="605155">
                <a:moveTo>
                  <a:pt x="0" y="119550"/>
                </a:moveTo>
                <a:lnTo>
                  <a:pt x="6039" y="81930"/>
                </a:lnTo>
                <a:lnTo>
                  <a:pt x="23656" y="48147"/>
                </a:lnTo>
                <a:lnTo>
                  <a:pt x="50987" y="21602"/>
                </a:lnTo>
                <a:lnTo>
                  <a:pt x="85274" y="4986"/>
                </a:lnTo>
                <a:lnTo>
                  <a:pt x="119550" y="0"/>
                </a:lnTo>
                <a:lnTo>
                  <a:pt x="157169" y="6038"/>
                </a:lnTo>
                <a:lnTo>
                  <a:pt x="190954" y="23654"/>
                </a:lnTo>
                <a:lnTo>
                  <a:pt x="217500" y="50987"/>
                </a:lnTo>
                <a:lnTo>
                  <a:pt x="234115" y="85274"/>
                </a:lnTo>
                <a:lnTo>
                  <a:pt x="239100" y="119550"/>
                </a:lnTo>
                <a:lnTo>
                  <a:pt x="239100" y="485290"/>
                </a:lnTo>
                <a:lnTo>
                  <a:pt x="233060" y="522909"/>
                </a:lnTo>
                <a:lnTo>
                  <a:pt x="215442" y="556694"/>
                </a:lnTo>
                <a:lnTo>
                  <a:pt x="188110" y="583239"/>
                </a:lnTo>
                <a:lnTo>
                  <a:pt x="153822" y="599855"/>
                </a:lnTo>
                <a:lnTo>
                  <a:pt x="119550" y="604840"/>
                </a:lnTo>
                <a:lnTo>
                  <a:pt x="81930" y="598799"/>
                </a:lnTo>
                <a:lnTo>
                  <a:pt x="48148" y="581181"/>
                </a:lnTo>
                <a:lnTo>
                  <a:pt x="21602" y="553849"/>
                </a:lnTo>
                <a:lnTo>
                  <a:pt x="4986" y="519562"/>
                </a:lnTo>
                <a:lnTo>
                  <a:pt x="0" y="485290"/>
                </a:lnTo>
                <a:lnTo>
                  <a:pt x="0" y="119550"/>
                </a:lnTo>
                <a:close/>
              </a:path>
            </a:pathLst>
          </a:custGeom>
          <a:ln w="12700">
            <a:solidFill>
              <a:srgbClr val="000000"/>
            </a:solidFill>
          </a:ln>
        </p:spPr>
        <p:txBody>
          <a:bodyPr wrap="square" lIns="0" tIns="0" rIns="0" bIns="0" rtlCol="0"/>
          <a:lstStyle/>
          <a:p>
            <a:endParaRPr/>
          </a:p>
        </p:txBody>
      </p:sp>
      <p:sp>
        <p:nvSpPr>
          <p:cNvPr id="275" name="object 244"/>
          <p:cNvSpPr txBox="1"/>
          <p:nvPr/>
        </p:nvSpPr>
        <p:spPr>
          <a:xfrm>
            <a:off x="1332484" y="1099858"/>
            <a:ext cx="107950" cy="158003"/>
          </a:xfrm>
          <a:prstGeom prst="rect">
            <a:avLst/>
          </a:prstGeom>
        </p:spPr>
        <p:txBody>
          <a:bodyPr vert="horz" wrap="square" lIns="0" tIns="0" rIns="0" bIns="0" rtlCol="0">
            <a:spAutoFit/>
          </a:bodyPr>
          <a:lstStyle/>
          <a:p>
            <a:pPr marL="11397"/>
            <a:r>
              <a:rPr sz="1000" dirty="0">
                <a:latin typeface="Arial"/>
                <a:cs typeface="Arial"/>
              </a:rPr>
              <a:t>X</a:t>
            </a:r>
          </a:p>
        </p:txBody>
      </p:sp>
      <p:sp>
        <p:nvSpPr>
          <p:cNvPr id="276" name="object 233"/>
          <p:cNvSpPr txBox="1"/>
          <p:nvPr/>
        </p:nvSpPr>
        <p:spPr>
          <a:xfrm>
            <a:off x="531092" y="1174872"/>
            <a:ext cx="305955" cy="158003"/>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14</a:t>
            </a:r>
            <a:endParaRPr sz="1000" dirty="0">
              <a:latin typeface="Arial"/>
              <a:cs typeface="Arial"/>
            </a:endParaRPr>
          </a:p>
        </p:txBody>
      </p:sp>
      <p:sp>
        <p:nvSpPr>
          <p:cNvPr id="277" name="object 203"/>
          <p:cNvSpPr txBox="1"/>
          <p:nvPr/>
        </p:nvSpPr>
        <p:spPr>
          <a:xfrm>
            <a:off x="3719922" y="2586037"/>
            <a:ext cx="305955" cy="158003"/>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a:latin typeface="Arial"/>
                <a:cs typeface="Arial"/>
              </a:rPr>
              <a:t>0</a:t>
            </a:r>
            <a:r>
              <a:rPr lang="en-US" sz="1000" spc="-4" dirty="0" smtClean="0">
                <a:latin typeface="Arial"/>
                <a:cs typeface="Arial"/>
              </a:rPr>
              <a:t>F</a:t>
            </a:r>
            <a:endParaRPr sz="1000" dirty="0">
              <a:latin typeface="Arial"/>
              <a:cs typeface="Arial"/>
            </a:endParaRPr>
          </a:p>
        </p:txBody>
      </p:sp>
      <p:sp>
        <p:nvSpPr>
          <p:cNvPr id="278" name="object 203"/>
          <p:cNvSpPr txBox="1"/>
          <p:nvPr/>
        </p:nvSpPr>
        <p:spPr>
          <a:xfrm>
            <a:off x="4908266" y="2565259"/>
            <a:ext cx="405290" cy="153888"/>
          </a:xfrm>
          <a:prstGeom prst="rect">
            <a:avLst/>
          </a:prstGeom>
        </p:spPr>
        <p:txBody>
          <a:bodyPr vert="horz" wrap="square" lIns="0" tIns="0" rIns="0" bIns="0" rtlCol="0">
            <a:spAutoFit/>
          </a:bodyPr>
          <a:lstStyle/>
          <a:p>
            <a:pPr marL="11397"/>
            <a:r>
              <a:rPr sz="1000" spc="-4" dirty="0" smtClean="0">
                <a:latin typeface="Arial"/>
                <a:cs typeface="Arial"/>
              </a:rPr>
              <a:t>10</a:t>
            </a:r>
            <a:r>
              <a:rPr lang="en-US" sz="1000" spc="-4" dirty="0" smtClean="0">
                <a:latin typeface="Arial"/>
                <a:cs typeface="Arial"/>
              </a:rPr>
              <a:t>0C</a:t>
            </a:r>
            <a:endParaRPr sz="1000" dirty="0">
              <a:latin typeface="Arial"/>
              <a:cs typeface="Arial"/>
            </a:endParaRPr>
          </a:p>
        </p:txBody>
      </p:sp>
      <p:sp>
        <p:nvSpPr>
          <p:cNvPr id="279" name="object 203"/>
          <p:cNvSpPr txBox="1"/>
          <p:nvPr/>
        </p:nvSpPr>
        <p:spPr>
          <a:xfrm>
            <a:off x="4900316" y="2788213"/>
            <a:ext cx="405290" cy="153888"/>
          </a:xfrm>
          <a:prstGeom prst="rect">
            <a:avLst/>
          </a:prstGeom>
        </p:spPr>
        <p:txBody>
          <a:bodyPr vert="horz" wrap="square" lIns="0" tIns="0" rIns="0" bIns="0" rtlCol="0">
            <a:spAutoFit/>
          </a:bodyPr>
          <a:lstStyle/>
          <a:p>
            <a:pPr marL="11397"/>
            <a:r>
              <a:rPr lang="en-US" sz="1000" spc="-4" dirty="0">
                <a:latin typeface="Arial"/>
                <a:cs typeface="Arial"/>
              </a:rPr>
              <a:t>X</a:t>
            </a:r>
            <a:endParaRPr sz="1000" dirty="0">
              <a:latin typeface="Arial"/>
              <a:cs typeface="Arial"/>
            </a:endParaRPr>
          </a:p>
        </p:txBody>
      </p:sp>
      <p:sp>
        <p:nvSpPr>
          <p:cNvPr id="280" name="object 203"/>
          <p:cNvSpPr txBox="1"/>
          <p:nvPr/>
        </p:nvSpPr>
        <p:spPr>
          <a:xfrm>
            <a:off x="5957090" y="2568601"/>
            <a:ext cx="244262" cy="153888"/>
          </a:xfrm>
          <a:prstGeom prst="rect">
            <a:avLst/>
          </a:prstGeom>
        </p:spPr>
        <p:txBody>
          <a:bodyPr vert="horz" wrap="square" lIns="0" tIns="0" rIns="0" bIns="0" rtlCol="0">
            <a:spAutoFit/>
          </a:bodyPr>
          <a:lstStyle/>
          <a:p>
            <a:pPr marL="11397"/>
            <a:r>
              <a:rPr lang="en-US" sz="1000" spc="-4" dirty="0">
                <a:latin typeface="Arial"/>
                <a:cs typeface="Arial"/>
              </a:rPr>
              <a:t>X</a:t>
            </a:r>
            <a:endParaRPr sz="1000" dirty="0">
              <a:latin typeface="Arial"/>
              <a:cs typeface="Arial"/>
            </a:endParaRPr>
          </a:p>
        </p:txBody>
      </p:sp>
      <p:sp>
        <p:nvSpPr>
          <p:cNvPr id="281" name="object 238"/>
          <p:cNvSpPr txBox="1"/>
          <p:nvPr/>
        </p:nvSpPr>
        <p:spPr>
          <a:xfrm>
            <a:off x="5029058" y="3910263"/>
            <a:ext cx="216477" cy="158003"/>
          </a:xfrm>
          <a:prstGeom prst="rect">
            <a:avLst/>
          </a:prstGeom>
        </p:spPr>
        <p:txBody>
          <a:bodyPr vert="horz" wrap="square" lIns="0" tIns="0" rIns="0" bIns="0" rtlCol="0">
            <a:spAutoFit/>
          </a:bodyPr>
          <a:lstStyle/>
          <a:p>
            <a:pPr marL="11397"/>
            <a:r>
              <a:rPr sz="1000" spc="-76" dirty="0">
                <a:latin typeface="Arial"/>
                <a:cs typeface="Arial"/>
              </a:rPr>
              <a:t>11</a:t>
            </a:r>
            <a:r>
              <a:rPr sz="1000" dirty="0">
                <a:latin typeface="Arial"/>
                <a:cs typeface="Arial"/>
              </a:rPr>
              <a:t>1</a:t>
            </a:r>
          </a:p>
        </p:txBody>
      </p:sp>
      <p:sp>
        <p:nvSpPr>
          <p:cNvPr id="282" name="object 101"/>
          <p:cNvSpPr txBox="1"/>
          <p:nvPr/>
        </p:nvSpPr>
        <p:spPr>
          <a:xfrm>
            <a:off x="2284555" y="4349238"/>
            <a:ext cx="168241" cy="158003"/>
          </a:xfrm>
          <a:prstGeom prst="rect">
            <a:avLst/>
          </a:prstGeom>
        </p:spPr>
        <p:txBody>
          <a:bodyPr vert="horz" wrap="square" lIns="0" tIns="0" rIns="0" bIns="0" rtlCol="0">
            <a:spAutoFit/>
          </a:bodyPr>
          <a:lstStyle/>
          <a:p>
            <a:pPr marL="11397"/>
            <a:r>
              <a:rPr lang="en-US" sz="1000" dirty="0" smtClean="0">
                <a:solidFill>
                  <a:srgbClr val="0000FF"/>
                </a:solidFill>
                <a:latin typeface="Arial"/>
                <a:cs typeface="Arial"/>
              </a:rPr>
              <a:t>99</a:t>
            </a:r>
            <a:endParaRPr sz="1000" dirty="0">
              <a:solidFill>
                <a:srgbClr val="0000FF"/>
              </a:solidFill>
              <a:latin typeface="Arial"/>
              <a:cs typeface="Arial"/>
            </a:endParaRPr>
          </a:p>
        </p:txBody>
      </p:sp>
      <p:sp>
        <p:nvSpPr>
          <p:cNvPr id="284" name="object 101"/>
          <p:cNvSpPr txBox="1"/>
          <p:nvPr/>
        </p:nvSpPr>
        <p:spPr>
          <a:xfrm>
            <a:off x="2303698" y="4091784"/>
            <a:ext cx="107950" cy="158003"/>
          </a:xfrm>
          <a:prstGeom prst="rect">
            <a:avLst/>
          </a:prstGeom>
        </p:spPr>
        <p:txBody>
          <a:bodyPr vert="horz" wrap="square" lIns="0" tIns="0" rIns="0" bIns="0" rtlCol="0">
            <a:spAutoFit/>
          </a:bodyPr>
          <a:lstStyle/>
          <a:p>
            <a:pPr marL="11397"/>
            <a:r>
              <a:rPr lang="en-US" sz="1000" dirty="0">
                <a:solidFill>
                  <a:srgbClr val="0000FF"/>
                </a:solidFill>
                <a:latin typeface="Arial"/>
                <a:cs typeface="Arial"/>
              </a:rPr>
              <a:t>8</a:t>
            </a:r>
            <a:endParaRPr sz="1000" dirty="0">
              <a:solidFill>
                <a:srgbClr val="0000FF"/>
              </a:solidFill>
              <a:latin typeface="Arial"/>
              <a:cs typeface="Arial"/>
            </a:endParaRPr>
          </a:p>
        </p:txBody>
      </p:sp>
      <p:sp>
        <p:nvSpPr>
          <p:cNvPr id="285" name="object 148"/>
          <p:cNvSpPr txBox="1"/>
          <p:nvPr/>
        </p:nvSpPr>
        <p:spPr>
          <a:xfrm>
            <a:off x="8339003" y="4478953"/>
            <a:ext cx="194829" cy="153888"/>
          </a:xfrm>
          <a:prstGeom prst="rect">
            <a:avLst/>
          </a:prstGeom>
        </p:spPr>
        <p:txBody>
          <a:bodyPr vert="horz" wrap="square" lIns="0" tIns="0" rIns="0" bIns="0" rtlCol="0">
            <a:spAutoFit/>
          </a:bodyPr>
          <a:lstStyle/>
          <a:p>
            <a:pPr marL="11397"/>
            <a:r>
              <a:rPr lang="en-US" sz="1000" dirty="0" smtClean="0">
                <a:latin typeface="Arial"/>
                <a:cs typeface="Arial"/>
              </a:rPr>
              <a:t>99</a:t>
            </a:r>
            <a:endParaRPr sz="1000" dirty="0">
              <a:latin typeface="Arial"/>
              <a:cs typeface="Arial"/>
            </a:endParaRPr>
          </a:p>
        </p:txBody>
      </p:sp>
      <p:sp>
        <p:nvSpPr>
          <p:cNvPr id="286" name="object 148"/>
          <p:cNvSpPr txBox="1"/>
          <p:nvPr/>
        </p:nvSpPr>
        <p:spPr>
          <a:xfrm>
            <a:off x="8301535" y="5134138"/>
            <a:ext cx="270157" cy="153888"/>
          </a:xfrm>
          <a:prstGeom prst="rect">
            <a:avLst/>
          </a:prstGeom>
        </p:spPr>
        <p:txBody>
          <a:bodyPr vert="horz" wrap="square" lIns="0" tIns="0" rIns="0" bIns="0" rtlCol="0">
            <a:spAutoFit/>
          </a:bodyPr>
          <a:lstStyle/>
          <a:p>
            <a:pPr marL="11397"/>
            <a:r>
              <a:rPr lang="en-US" sz="1000" dirty="0" smtClean="0">
                <a:latin typeface="Arial"/>
                <a:cs typeface="Arial"/>
              </a:rPr>
              <a:t>133</a:t>
            </a:r>
            <a:endParaRPr sz="1000" dirty="0">
              <a:latin typeface="Arial"/>
              <a:cs typeface="Arial"/>
            </a:endParaRPr>
          </a:p>
        </p:txBody>
      </p:sp>
      <p:sp>
        <p:nvSpPr>
          <p:cNvPr id="247" name="Date Placeholder 246"/>
          <p:cNvSpPr>
            <a:spLocks noGrp="1"/>
          </p:cNvSpPr>
          <p:nvPr>
            <p:ph type="dt" sz="half" idx="10"/>
          </p:nvPr>
        </p:nvSpPr>
        <p:spPr/>
        <p:txBody>
          <a:bodyPr/>
          <a:lstStyle/>
          <a:p>
            <a:r>
              <a:rPr lang="en-US" smtClean="0"/>
              <a:t>© 2017 by George B. Adams III</a:t>
            </a:r>
            <a:endParaRPr lang="en-US"/>
          </a:p>
        </p:txBody>
      </p:sp>
      <p:sp>
        <p:nvSpPr>
          <p:cNvPr id="269" name="Slide Number Placeholder 268"/>
          <p:cNvSpPr>
            <a:spLocks noGrp="1"/>
          </p:cNvSpPr>
          <p:nvPr>
            <p:ph type="sldNum" sz="quarter" idx="12"/>
          </p:nvPr>
        </p:nvSpPr>
        <p:spPr/>
        <p:txBody>
          <a:bodyPr/>
          <a:lstStyle/>
          <a:p>
            <a:fld id="{BA0F5024-359D-6B46-98D1-05D86B9A129A}" type="slidenum">
              <a:rPr lang="en-US" smtClean="0"/>
              <a:pPr/>
              <a:t>41</a:t>
            </a:fld>
            <a:endParaRPr lang="en-US"/>
          </a:p>
        </p:txBody>
      </p:sp>
      <p:sp>
        <p:nvSpPr>
          <p:cNvPr id="270" name="Title 269"/>
          <p:cNvSpPr>
            <a:spLocks noGrp="1"/>
          </p:cNvSpPr>
          <p:nvPr>
            <p:ph type="title"/>
          </p:nvPr>
        </p:nvSpPr>
        <p:spPr/>
        <p:txBody>
          <a:bodyPr/>
          <a:lstStyle/>
          <a:p>
            <a:r>
              <a:rPr lang="en-US" dirty="0">
                <a:latin typeface="Trebuchet MS"/>
                <a:cs typeface="Trebuchet MS"/>
              </a:rPr>
              <a:t>Cycle 5</a:t>
            </a:r>
            <a:r>
              <a:rPr lang="en-US" spc="-99" dirty="0">
                <a:latin typeface="Trebuchet MS"/>
                <a:cs typeface="Trebuchet MS"/>
              </a:rPr>
              <a:t> </a:t>
            </a:r>
            <a:r>
              <a:rPr lang="en-US" spc="-4" dirty="0">
                <a:latin typeface="Trebuchet MS"/>
                <a:cs typeface="Trebuchet MS"/>
              </a:rPr>
              <a:t>(pipeline </a:t>
            </a:r>
            <a:r>
              <a:rPr lang="en-US" spc="-4" dirty="0" smtClean="0">
                <a:latin typeface="Trebuchet MS"/>
                <a:cs typeface="Trebuchet MS"/>
              </a:rPr>
              <a:t>is now full</a:t>
            </a:r>
            <a:r>
              <a:rPr lang="en-US" spc="-4" dirty="0">
                <a:latin typeface="Trebuchet MS"/>
                <a:cs typeface="Trebuchet MS"/>
              </a:rPr>
              <a:t>)</a:t>
            </a:r>
            <a:endParaRPr lang="en-US" dirty="0"/>
          </a:p>
        </p:txBody>
      </p:sp>
    </p:spTree>
    <p:extLst>
      <p:ext uri="{BB962C8B-B14F-4D97-AF65-F5344CB8AC3E}">
        <p14:creationId xmlns:p14="http://schemas.microsoft.com/office/powerpoint/2010/main" val="156734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87433" y="753035"/>
            <a:ext cx="121920" cy="121023"/>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857506" y="885544"/>
            <a:ext cx="418523" cy="158003"/>
          </a:xfrm>
          <a:prstGeom prst="rect">
            <a:avLst/>
          </a:prstGeom>
        </p:spPr>
        <p:txBody>
          <a:bodyPr vert="horz" wrap="square" lIns="0" tIns="0" rIns="0" bIns="0" rtlCol="0">
            <a:spAutoFit/>
          </a:bodyPr>
          <a:lstStyle/>
          <a:p>
            <a:pPr marL="11397"/>
            <a:r>
              <a:rPr sz="1000" dirty="0">
                <a:latin typeface="Arial"/>
                <a:cs typeface="Arial"/>
              </a:rPr>
              <a:t>IF:</a:t>
            </a:r>
            <a:r>
              <a:rPr sz="1000" spc="-90" dirty="0">
                <a:latin typeface="Arial"/>
                <a:cs typeface="Arial"/>
              </a:rPr>
              <a:t> </a:t>
            </a:r>
            <a:r>
              <a:rPr sz="1000" spc="-4" dirty="0">
                <a:latin typeface="Arial"/>
                <a:cs typeface="Arial"/>
              </a:rPr>
              <a:t>???</a:t>
            </a:r>
            <a:endParaRPr sz="1000">
              <a:latin typeface="Arial"/>
              <a:cs typeface="Arial"/>
            </a:endParaRPr>
          </a:p>
        </p:txBody>
      </p:sp>
      <p:sp>
        <p:nvSpPr>
          <p:cNvPr id="8" name="object 8"/>
          <p:cNvSpPr txBox="1"/>
          <p:nvPr/>
        </p:nvSpPr>
        <p:spPr>
          <a:xfrm>
            <a:off x="2463764" y="885544"/>
            <a:ext cx="3413413" cy="153888"/>
          </a:xfrm>
          <a:prstGeom prst="rect">
            <a:avLst/>
          </a:prstGeom>
        </p:spPr>
        <p:txBody>
          <a:bodyPr vert="horz" wrap="square" lIns="0" tIns="0" rIns="0" bIns="0" rtlCol="0">
            <a:spAutoFit/>
          </a:bodyPr>
          <a:lstStyle/>
          <a:p>
            <a:pPr marL="11397">
              <a:tabLst>
                <a:tab pos="2207595" algn="l"/>
              </a:tabLst>
            </a:pPr>
            <a:r>
              <a:rPr sz="1000" dirty="0">
                <a:latin typeface="Arial"/>
                <a:cs typeface="Arial"/>
              </a:rPr>
              <a:t>ID:  </a:t>
            </a:r>
            <a:r>
              <a:rPr sz="1000" spc="-4" dirty="0">
                <a:latin typeface="Arial"/>
                <a:cs typeface="Arial"/>
              </a:rPr>
              <a:t>add  $13,</a:t>
            </a:r>
            <a:r>
              <a:rPr sz="1000" spc="-108" dirty="0">
                <a:latin typeface="Arial"/>
                <a:cs typeface="Arial"/>
              </a:rPr>
              <a:t> </a:t>
            </a:r>
            <a:r>
              <a:rPr sz="1000" spc="-4" dirty="0">
                <a:latin typeface="Arial"/>
                <a:cs typeface="Arial"/>
              </a:rPr>
              <a:t>$14,</a:t>
            </a:r>
            <a:r>
              <a:rPr sz="1000" spc="144" dirty="0">
                <a:latin typeface="Arial"/>
                <a:cs typeface="Arial"/>
              </a:rPr>
              <a:t> </a:t>
            </a:r>
            <a:r>
              <a:rPr sz="1000" spc="-4" dirty="0">
                <a:latin typeface="Arial"/>
                <a:cs typeface="Arial"/>
              </a:rPr>
              <a:t>$0	</a:t>
            </a:r>
            <a:r>
              <a:rPr sz="1000" dirty="0">
                <a:latin typeface="Arial"/>
                <a:cs typeface="Arial"/>
              </a:rPr>
              <a:t>EX: </a:t>
            </a:r>
            <a:r>
              <a:rPr sz="1000" spc="-4" dirty="0">
                <a:latin typeface="Arial"/>
                <a:cs typeface="Arial"/>
              </a:rPr>
              <a:t>or $16, $17,</a:t>
            </a:r>
            <a:r>
              <a:rPr sz="1000" spc="-67" dirty="0">
                <a:latin typeface="Arial"/>
                <a:cs typeface="Arial"/>
              </a:rPr>
              <a:t> </a:t>
            </a:r>
            <a:r>
              <a:rPr sz="1000" spc="-4" dirty="0">
                <a:latin typeface="Arial"/>
                <a:cs typeface="Arial"/>
              </a:rPr>
              <a:t>$18</a:t>
            </a:r>
            <a:endParaRPr sz="1000" dirty="0">
              <a:latin typeface="Arial"/>
              <a:cs typeface="Arial"/>
            </a:endParaRPr>
          </a:p>
        </p:txBody>
      </p:sp>
      <p:sp>
        <p:nvSpPr>
          <p:cNvPr id="9" name="object 9"/>
          <p:cNvSpPr txBox="1"/>
          <p:nvPr/>
        </p:nvSpPr>
        <p:spPr>
          <a:xfrm>
            <a:off x="6690845" y="885544"/>
            <a:ext cx="1334077" cy="158003"/>
          </a:xfrm>
          <a:prstGeom prst="rect">
            <a:avLst/>
          </a:prstGeom>
        </p:spPr>
        <p:txBody>
          <a:bodyPr vert="horz" wrap="square" lIns="0" tIns="0" rIns="0" bIns="0" rtlCol="0">
            <a:spAutoFit/>
          </a:bodyPr>
          <a:lstStyle/>
          <a:p>
            <a:pPr marL="11397"/>
            <a:r>
              <a:rPr sz="1000" dirty="0">
                <a:latin typeface="Arial"/>
                <a:cs typeface="Arial"/>
              </a:rPr>
              <a:t>MEM: </a:t>
            </a:r>
            <a:r>
              <a:rPr sz="1000" spc="-4" dirty="0">
                <a:latin typeface="Arial"/>
                <a:cs typeface="Arial"/>
              </a:rPr>
              <a:t>and $9, $10,</a:t>
            </a:r>
            <a:r>
              <a:rPr sz="1000" spc="-67" dirty="0">
                <a:latin typeface="Arial"/>
                <a:cs typeface="Arial"/>
              </a:rPr>
              <a:t> </a:t>
            </a:r>
            <a:r>
              <a:rPr sz="1000" spc="-27" dirty="0">
                <a:latin typeface="Arial"/>
                <a:cs typeface="Arial"/>
              </a:rPr>
              <a:t>$11</a:t>
            </a:r>
            <a:endParaRPr sz="1000" dirty="0">
              <a:latin typeface="Arial"/>
              <a:cs typeface="Arial"/>
            </a:endParaRPr>
          </a:p>
        </p:txBody>
      </p:sp>
      <p:sp>
        <p:nvSpPr>
          <p:cNvPr id="10" name="object 10"/>
          <p:cNvSpPr txBox="1"/>
          <p:nvPr/>
        </p:nvSpPr>
        <p:spPr>
          <a:xfrm>
            <a:off x="8395242" y="888626"/>
            <a:ext cx="588241" cy="303679"/>
          </a:xfrm>
          <a:prstGeom prst="rect">
            <a:avLst/>
          </a:prstGeom>
        </p:spPr>
        <p:txBody>
          <a:bodyPr vert="horz" wrap="square" lIns="0" tIns="0" rIns="0" bIns="0" rtlCol="0">
            <a:spAutoFit/>
          </a:bodyPr>
          <a:lstStyle/>
          <a:p>
            <a:pPr marL="56985">
              <a:lnSpc>
                <a:spcPts val="1176"/>
              </a:lnSpc>
            </a:pPr>
            <a:r>
              <a:rPr sz="1000" dirty="0">
                <a:latin typeface="Arial"/>
                <a:cs typeface="Arial"/>
              </a:rPr>
              <a:t>WB:</a:t>
            </a:r>
            <a:r>
              <a:rPr sz="1000" spc="-94" dirty="0">
                <a:latin typeface="Arial"/>
                <a:cs typeface="Arial"/>
              </a:rPr>
              <a:t> </a:t>
            </a:r>
            <a:r>
              <a:rPr sz="1000" dirty="0">
                <a:latin typeface="Arial"/>
                <a:cs typeface="Arial"/>
              </a:rPr>
              <a:t>sub</a:t>
            </a:r>
            <a:endParaRPr sz="1000">
              <a:latin typeface="Arial"/>
              <a:cs typeface="Arial"/>
            </a:endParaRPr>
          </a:p>
          <a:p>
            <a:pPr marL="11397">
              <a:lnSpc>
                <a:spcPts val="1176"/>
              </a:lnSpc>
            </a:pPr>
            <a:r>
              <a:rPr sz="1000" spc="-4" dirty="0">
                <a:latin typeface="Arial"/>
                <a:cs typeface="Arial"/>
              </a:rPr>
              <a:t>$2, $4,</a:t>
            </a:r>
            <a:r>
              <a:rPr sz="1000" spc="-76" dirty="0">
                <a:latin typeface="Arial"/>
                <a:cs typeface="Arial"/>
              </a:rPr>
              <a:t> </a:t>
            </a:r>
            <a:r>
              <a:rPr sz="1000" spc="-4" dirty="0">
                <a:latin typeface="Arial"/>
                <a:cs typeface="Arial"/>
              </a:rPr>
              <a:t>$5</a:t>
            </a:r>
            <a:endParaRPr sz="1000">
              <a:latin typeface="Arial"/>
              <a:cs typeface="Arial"/>
            </a:endParaRPr>
          </a:p>
        </p:txBody>
      </p:sp>
      <p:sp>
        <p:nvSpPr>
          <p:cNvPr id="11" name="object 11"/>
          <p:cNvSpPr/>
          <p:nvPr/>
        </p:nvSpPr>
        <p:spPr>
          <a:xfrm>
            <a:off x="1741919" y="874059"/>
            <a:ext cx="0" cy="1210235"/>
          </a:xfrm>
          <a:custGeom>
            <a:avLst/>
            <a:gdLst/>
            <a:ahLst/>
            <a:cxnLst/>
            <a:rect l="l" t="t" r="r" b="b"/>
            <a:pathLst>
              <a:path h="1371600">
                <a:moveTo>
                  <a:pt x="0" y="1371600"/>
                </a:moveTo>
                <a:lnTo>
                  <a:pt x="0" y="0"/>
                </a:lnTo>
              </a:path>
            </a:pathLst>
          </a:custGeom>
          <a:ln w="25400">
            <a:solidFill>
              <a:srgbClr val="000000"/>
            </a:solidFill>
            <a:prstDash val="lgDash"/>
          </a:ln>
        </p:spPr>
        <p:txBody>
          <a:bodyPr wrap="square" lIns="0" tIns="0" rIns="0" bIns="0" rtlCol="0"/>
          <a:lstStyle/>
          <a:p>
            <a:endParaRPr/>
          </a:p>
        </p:txBody>
      </p:sp>
      <p:sp>
        <p:nvSpPr>
          <p:cNvPr id="12" name="object 12"/>
          <p:cNvSpPr/>
          <p:nvPr/>
        </p:nvSpPr>
        <p:spPr>
          <a:xfrm>
            <a:off x="8221814" y="874059"/>
            <a:ext cx="0" cy="941294"/>
          </a:xfrm>
          <a:custGeom>
            <a:avLst/>
            <a:gdLst/>
            <a:ahLst/>
            <a:cxnLst/>
            <a:rect l="l" t="t" r="r" b="b"/>
            <a:pathLst>
              <a:path h="1066800">
                <a:moveTo>
                  <a:pt x="0" y="1066800"/>
                </a:moveTo>
                <a:lnTo>
                  <a:pt x="0" y="0"/>
                </a:lnTo>
              </a:path>
            </a:pathLst>
          </a:custGeom>
          <a:ln w="25400">
            <a:solidFill>
              <a:srgbClr val="000000"/>
            </a:solidFill>
            <a:prstDash val="lgDash"/>
          </a:ln>
        </p:spPr>
        <p:txBody>
          <a:bodyPr wrap="square" lIns="0" tIns="0" rIns="0" bIns="0" rtlCol="0"/>
          <a:lstStyle/>
          <a:p>
            <a:endParaRPr/>
          </a:p>
        </p:txBody>
      </p:sp>
      <p:sp>
        <p:nvSpPr>
          <p:cNvPr id="13" name="object 13"/>
          <p:cNvSpPr/>
          <p:nvPr/>
        </p:nvSpPr>
        <p:spPr>
          <a:xfrm>
            <a:off x="6322585" y="892271"/>
            <a:ext cx="0" cy="739588"/>
          </a:xfrm>
          <a:custGeom>
            <a:avLst/>
            <a:gdLst/>
            <a:ahLst/>
            <a:cxnLst/>
            <a:rect l="l" t="t" r="r" b="b"/>
            <a:pathLst>
              <a:path h="838200">
                <a:moveTo>
                  <a:pt x="0" y="838200"/>
                </a:moveTo>
                <a:lnTo>
                  <a:pt x="0" y="0"/>
                </a:lnTo>
              </a:path>
            </a:pathLst>
          </a:custGeom>
          <a:ln w="25400">
            <a:solidFill>
              <a:srgbClr val="000000"/>
            </a:solidFill>
            <a:prstDash val="lgDash"/>
          </a:ln>
        </p:spPr>
        <p:txBody>
          <a:bodyPr wrap="square" lIns="0" tIns="0" rIns="0" bIns="0" rtlCol="0"/>
          <a:lstStyle/>
          <a:p>
            <a:endParaRPr/>
          </a:p>
        </p:txBody>
      </p:sp>
      <p:sp>
        <p:nvSpPr>
          <p:cNvPr id="14" name="object 14"/>
          <p:cNvSpPr/>
          <p:nvPr/>
        </p:nvSpPr>
        <p:spPr>
          <a:xfrm>
            <a:off x="4196775" y="874059"/>
            <a:ext cx="0" cy="537882"/>
          </a:xfrm>
          <a:custGeom>
            <a:avLst/>
            <a:gdLst/>
            <a:ahLst/>
            <a:cxnLst/>
            <a:rect l="l" t="t" r="r" b="b"/>
            <a:pathLst>
              <a:path h="609600">
                <a:moveTo>
                  <a:pt x="0" y="609600"/>
                </a:moveTo>
                <a:lnTo>
                  <a:pt x="0" y="0"/>
                </a:lnTo>
              </a:path>
            </a:pathLst>
          </a:custGeom>
          <a:ln w="25400">
            <a:solidFill>
              <a:srgbClr val="000000"/>
            </a:solidFill>
            <a:prstDash val="lgDash"/>
          </a:ln>
        </p:spPr>
        <p:txBody>
          <a:bodyPr wrap="square" lIns="0" tIns="0" rIns="0" bIns="0" rtlCol="0"/>
          <a:lstStyle/>
          <a:p>
            <a:endParaRPr/>
          </a:p>
        </p:txBody>
      </p:sp>
      <p:sp>
        <p:nvSpPr>
          <p:cNvPr id="15" name="object 15"/>
          <p:cNvSpPr/>
          <p:nvPr/>
        </p:nvSpPr>
        <p:spPr>
          <a:xfrm>
            <a:off x="4113069" y="2286001"/>
            <a:ext cx="152977" cy="3657599"/>
          </a:xfrm>
          <a:custGeom>
            <a:avLst/>
            <a:gdLst/>
            <a:ahLst/>
            <a:cxnLst/>
            <a:rect l="l" t="t" r="r" b="b"/>
            <a:pathLst>
              <a:path w="168275" h="4145279">
                <a:moveTo>
                  <a:pt x="0" y="4144962"/>
                </a:moveTo>
                <a:lnTo>
                  <a:pt x="168275" y="4144962"/>
                </a:lnTo>
                <a:lnTo>
                  <a:pt x="168275" y="0"/>
                </a:lnTo>
                <a:lnTo>
                  <a:pt x="0" y="0"/>
                </a:lnTo>
                <a:lnTo>
                  <a:pt x="0" y="4144962"/>
                </a:lnTo>
                <a:close/>
              </a:path>
            </a:pathLst>
          </a:custGeom>
          <a:solidFill>
            <a:srgbClr val="E4E4E4"/>
          </a:solidFill>
        </p:spPr>
        <p:txBody>
          <a:bodyPr wrap="square" lIns="0" tIns="0" rIns="0" bIns="0" rtlCol="0"/>
          <a:lstStyle/>
          <a:p>
            <a:endParaRPr/>
          </a:p>
        </p:txBody>
      </p:sp>
      <p:sp>
        <p:nvSpPr>
          <p:cNvPr id="16" name="object 16"/>
          <p:cNvSpPr/>
          <p:nvPr/>
        </p:nvSpPr>
        <p:spPr>
          <a:xfrm>
            <a:off x="4113075" y="2286001"/>
            <a:ext cx="152977" cy="3657599"/>
          </a:xfrm>
          <a:custGeom>
            <a:avLst/>
            <a:gdLst/>
            <a:ahLst/>
            <a:cxnLst/>
            <a:rect l="l" t="t" r="r" b="b"/>
            <a:pathLst>
              <a:path w="168275" h="4145279">
                <a:moveTo>
                  <a:pt x="0" y="0"/>
                </a:moveTo>
                <a:lnTo>
                  <a:pt x="168275" y="0"/>
                </a:lnTo>
                <a:lnTo>
                  <a:pt x="168275"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1327728" y="2514319"/>
            <a:ext cx="348095" cy="0"/>
          </a:xfrm>
          <a:custGeom>
            <a:avLst/>
            <a:gdLst/>
            <a:ahLst/>
            <a:cxnLst/>
            <a:rect l="l" t="t" r="r" b="b"/>
            <a:pathLst>
              <a:path w="382905">
                <a:moveTo>
                  <a:pt x="0" y="0"/>
                </a:moveTo>
                <a:lnTo>
                  <a:pt x="382590" y="0"/>
                </a:lnTo>
              </a:path>
            </a:pathLst>
          </a:custGeom>
          <a:ln w="28575">
            <a:solidFill>
              <a:srgbClr val="000000"/>
            </a:solidFill>
          </a:ln>
        </p:spPr>
        <p:txBody>
          <a:bodyPr wrap="square" lIns="0" tIns="0" rIns="0" bIns="0" rtlCol="0"/>
          <a:lstStyle/>
          <a:p>
            <a:endParaRPr/>
          </a:p>
        </p:txBody>
      </p:sp>
      <p:sp>
        <p:nvSpPr>
          <p:cNvPr id="18" name="object 18"/>
          <p:cNvSpPr/>
          <p:nvPr/>
        </p:nvSpPr>
        <p:spPr>
          <a:xfrm>
            <a:off x="1640897"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9" name="object 19"/>
          <p:cNvSpPr txBox="1"/>
          <p:nvPr/>
        </p:nvSpPr>
        <p:spPr>
          <a:xfrm>
            <a:off x="307654" y="3633350"/>
            <a:ext cx="475095" cy="300018"/>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address</a:t>
            </a:r>
            <a:endParaRPr sz="1000">
              <a:latin typeface="Arial"/>
              <a:cs typeface="Arial"/>
            </a:endParaRPr>
          </a:p>
        </p:txBody>
      </p:sp>
      <p:sp>
        <p:nvSpPr>
          <p:cNvPr id="20" name="object 20"/>
          <p:cNvSpPr txBox="1"/>
          <p:nvPr/>
        </p:nvSpPr>
        <p:spPr>
          <a:xfrm>
            <a:off x="528462" y="4242670"/>
            <a:ext cx="680027" cy="300018"/>
          </a:xfrm>
          <a:prstGeom prst="rect">
            <a:avLst/>
          </a:prstGeom>
        </p:spPr>
        <p:txBody>
          <a:bodyPr vert="horz" wrap="square" lIns="0" tIns="0" rIns="0" bIns="0" rtlCol="0">
            <a:spAutoFit/>
          </a:bodyPr>
          <a:lstStyle/>
          <a:p>
            <a:pPr marL="91176" marR="4559" indent="-79779">
              <a:lnSpc>
                <a:spcPts val="1167"/>
              </a:lnSpc>
            </a:pPr>
            <a:r>
              <a:rPr sz="1000" b="1" dirty="0">
                <a:latin typeface="Arial"/>
                <a:cs typeface="Arial"/>
              </a:rPr>
              <a:t>Instruction  </a:t>
            </a:r>
            <a:r>
              <a:rPr sz="1000" b="1" spc="-4" dirty="0">
                <a:latin typeface="Arial"/>
                <a:cs typeface="Arial"/>
              </a:rPr>
              <a:t>memory</a:t>
            </a:r>
            <a:endParaRPr sz="1000">
              <a:latin typeface="Arial"/>
              <a:cs typeface="Arial"/>
            </a:endParaRPr>
          </a:p>
        </p:txBody>
      </p:sp>
      <p:sp>
        <p:nvSpPr>
          <p:cNvPr id="21" name="object 21"/>
          <p:cNvSpPr txBox="1"/>
          <p:nvPr/>
        </p:nvSpPr>
        <p:spPr>
          <a:xfrm>
            <a:off x="796894" y="3626627"/>
            <a:ext cx="609600" cy="303679"/>
          </a:xfrm>
          <a:prstGeom prst="rect">
            <a:avLst/>
          </a:prstGeom>
        </p:spPr>
        <p:txBody>
          <a:bodyPr vert="horz" wrap="square" lIns="0" tIns="0" rIns="0" bIns="0" rtlCol="0">
            <a:spAutoFit/>
          </a:bodyPr>
          <a:lstStyle/>
          <a:p>
            <a:pPr marL="11397">
              <a:lnSpc>
                <a:spcPts val="1176"/>
              </a:lnSpc>
            </a:pPr>
            <a:r>
              <a:rPr sz="1000" dirty="0">
                <a:latin typeface="Arial"/>
                <a:cs typeface="Arial"/>
              </a:rPr>
              <a:t>Instruction</a:t>
            </a:r>
            <a:endParaRPr sz="1000">
              <a:latin typeface="Arial"/>
              <a:cs typeface="Arial"/>
            </a:endParaRPr>
          </a:p>
          <a:p>
            <a:pPr marL="262131">
              <a:lnSpc>
                <a:spcPts val="1176"/>
              </a:lnSpc>
            </a:pPr>
            <a:r>
              <a:rPr sz="1000" dirty="0">
                <a:latin typeface="Arial"/>
                <a:cs typeface="Arial"/>
              </a:rPr>
              <a:t>[31-0]</a:t>
            </a:r>
            <a:endParaRPr sz="1000">
              <a:latin typeface="Arial"/>
              <a:cs typeface="Arial"/>
            </a:endParaRPr>
          </a:p>
        </p:txBody>
      </p:sp>
      <p:sp>
        <p:nvSpPr>
          <p:cNvPr id="22" name="object 22"/>
          <p:cNvSpPr/>
          <p:nvPr/>
        </p:nvSpPr>
        <p:spPr>
          <a:xfrm>
            <a:off x="7923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23" name="object 23"/>
          <p:cNvSpPr/>
          <p:nvPr/>
        </p:nvSpPr>
        <p:spPr>
          <a:xfrm>
            <a:off x="8117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6399076" y="3962684"/>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25" name="object 25"/>
          <p:cNvSpPr/>
          <p:nvPr/>
        </p:nvSpPr>
        <p:spPr>
          <a:xfrm>
            <a:off x="6745432"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6552048" y="3962684"/>
            <a:ext cx="0" cy="1371600"/>
          </a:xfrm>
          <a:custGeom>
            <a:avLst/>
            <a:gdLst/>
            <a:ahLst/>
            <a:cxnLst/>
            <a:rect l="l" t="t" r="r" b="b"/>
            <a:pathLst>
              <a:path h="1554479">
                <a:moveTo>
                  <a:pt x="0" y="0"/>
                </a:moveTo>
                <a:lnTo>
                  <a:pt x="0" y="1554160"/>
                </a:lnTo>
              </a:path>
            </a:pathLst>
          </a:custGeom>
          <a:ln w="28575">
            <a:solidFill>
              <a:srgbClr val="000000"/>
            </a:solidFill>
          </a:ln>
        </p:spPr>
        <p:txBody>
          <a:bodyPr wrap="square" lIns="0" tIns="0" rIns="0" bIns="0" rtlCol="0"/>
          <a:lstStyle/>
          <a:p>
            <a:endParaRPr/>
          </a:p>
        </p:txBody>
      </p:sp>
      <p:sp>
        <p:nvSpPr>
          <p:cNvPr id="27" name="object 27"/>
          <p:cNvSpPr/>
          <p:nvPr/>
        </p:nvSpPr>
        <p:spPr>
          <a:xfrm>
            <a:off x="6552049" y="5334003"/>
            <a:ext cx="1600777" cy="0"/>
          </a:xfrm>
          <a:custGeom>
            <a:avLst/>
            <a:gdLst/>
            <a:ahLst/>
            <a:cxnLst/>
            <a:rect l="l" t="t" r="r" b="b"/>
            <a:pathLst>
              <a:path w="1760854">
                <a:moveTo>
                  <a:pt x="0" y="0"/>
                </a:moveTo>
                <a:lnTo>
                  <a:pt x="1760541" y="0"/>
                </a:lnTo>
              </a:path>
            </a:pathLst>
          </a:custGeom>
          <a:ln w="28575">
            <a:solidFill>
              <a:srgbClr val="000000"/>
            </a:solidFill>
          </a:ln>
        </p:spPr>
        <p:txBody>
          <a:bodyPr wrap="square" lIns="0" tIns="0" rIns="0" bIns="0" rtlCol="0"/>
          <a:lstStyle/>
          <a:p>
            <a:endParaRPr/>
          </a:p>
        </p:txBody>
      </p:sp>
      <p:sp>
        <p:nvSpPr>
          <p:cNvPr id="28" name="object 28"/>
          <p:cNvSpPr/>
          <p:nvPr/>
        </p:nvSpPr>
        <p:spPr>
          <a:xfrm>
            <a:off x="8117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9" name="object 29"/>
          <p:cNvSpPr/>
          <p:nvPr/>
        </p:nvSpPr>
        <p:spPr>
          <a:xfrm>
            <a:off x="6508751" y="3922059"/>
            <a:ext cx="76777" cy="77321"/>
          </a:xfrm>
          <a:custGeom>
            <a:avLst/>
            <a:gdLst/>
            <a:ahLst/>
            <a:cxnLst/>
            <a:rect l="l" t="t" r="r" b="b"/>
            <a:pathLst>
              <a:path w="84454" h="87629">
                <a:moveTo>
                  <a:pt x="59499" y="0"/>
                </a:moveTo>
                <a:lnTo>
                  <a:pt x="24638" y="0"/>
                </a:lnTo>
                <a:lnTo>
                  <a:pt x="0" y="24637"/>
                </a:lnTo>
                <a:lnTo>
                  <a:pt x="0" y="62674"/>
                </a:lnTo>
                <a:lnTo>
                  <a:pt x="24638" y="87312"/>
                </a:lnTo>
                <a:lnTo>
                  <a:pt x="59499" y="87312"/>
                </a:lnTo>
                <a:lnTo>
                  <a:pt x="84137" y="62674"/>
                </a:lnTo>
                <a:lnTo>
                  <a:pt x="84137" y="24637"/>
                </a:lnTo>
                <a:lnTo>
                  <a:pt x="59499" y="0"/>
                </a:lnTo>
                <a:close/>
              </a:path>
            </a:pathLst>
          </a:custGeom>
          <a:solidFill>
            <a:srgbClr val="000000"/>
          </a:solidFill>
        </p:spPr>
        <p:txBody>
          <a:bodyPr wrap="square" lIns="0" tIns="0" rIns="0" bIns="0" rtlCol="0"/>
          <a:lstStyle/>
          <a:p>
            <a:endParaRPr/>
          </a:p>
        </p:txBody>
      </p:sp>
      <p:sp>
        <p:nvSpPr>
          <p:cNvPr id="30" name="object 30"/>
          <p:cNvSpPr/>
          <p:nvPr/>
        </p:nvSpPr>
        <p:spPr>
          <a:xfrm>
            <a:off x="6508759" y="3922060"/>
            <a:ext cx="76777" cy="77321"/>
          </a:xfrm>
          <a:custGeom>
            <a:avLst/>
            <a:gdLst/>
            <a:ahLst/>
            <a:cxnLst/>
            <a:rect l="l" t="t" r="r" b="b"/>
            <a:pathLst>
              <a:path w="84454" h="87629">
                <a:moveTo>
                  <a:pt x="0" y="24640"/>
                </a:moveTo>
                <a:lnTo>
                  <a:pt x="24640" y="0"/>
                </a:lnTo>
                <a:lnTo>
                  <a:pt x="59490" y="0"/>
                </a:lnTo>
                <a:lnTo>
                  <a:pt x="84130" y="24640"/>
                </a:lnTo>
                <a:lnTo>
                  <a:pt x="84130" y="62670"/>
                </a:lnTo>
                <a:lnTo>
                  <a:pt x="59490" y="87310"/>
                </a:lnTo>
                <a:lnTo>
                  <a:pt x="24640" y="87310"/>
                </a:lnTo>
                <a:lnTo>
                  <a:pt x="0" y="62670"/>
                </a:lnTo>
                <a:lnTo>
                  <a:pt x="0" y="2464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8761560" y="5028647"/>
            <a:ext cx="152977" cy="0"/>
          </a:xfrm>
          <a:custGeom>
            <a:avLst/>
            <a:gdLst/>
            <a:ahLst/>
            <a:cxnLst/>
            <a:rect l="l" t="t" r="r" b="b"/>
            <a:pathLst>
              <a:path w="168275">
                <a:moveTo>
                  <a:pt x="0" y="0"/>
                </a:moveTo>
                <a:lnTo>
                  <a:pt x="168280" y="0"/>
                </a:lnTo>
              </a:path>
            </a:pathLst>
          </a:custGeom>
          <a:ln w="28575">
            <a:solidFill>
              <a:srgbClr val="000000"/>
            </a:solidFill>
          </a:ln>
        </p:spPr>
        <p:txBody>
          <a:bodyPr wrap="square" lIns="0" tIns="0" rIns="0" bIns="0" rtlCol="0"/>
          <a:lstStyle/>
          <a:p>
            <a:endParaRPr/>
          </a:p>
        </p:txBody>
      </p:sp>
      <p:sp>
        <p:nvSpPr>
          <p:cNvPr id="32" name="object 32"/>
          <p:cNvSpPr/>
          <p:nvPr/>
        </p:nvSpPr>
        <p:spPr>
          <a:xfrm>
            <a:off x="8914541" y="5028647"/>
            <a:ext cx="0" cy="1220321"/>
          </a:xfrm>
          <a:custGeom>
            <a:avLst/>
            <a:gdLst/>
            <a:ahLst/>
            <a:cxnLst/>
            <a:rect l="l" t="t" r="r" b="b"/>
            <a:pathLst>
              <a:path h="1383029">
                <a:moveTo>
                  <a:pt x="0" y="0"/>
                </a:moveTo>
                <a:lnTo>
                  <a:pt x="0" y="1382710"/>
                </a:lnTo>
              </a:path>
            </a:pathLst>
          </a:custGeom>
          <a:ln w="28575">
            <a:solidFill>
              <a:srgbClr val="000000"/>
            </a:solidFill>
          </a:ln>
        </p:spPr>
        <p:txBody>
          <a:bodyPr wrap="square" lIns="0" tIns="0" rIns="0" bIns="0" rtlCol="0"/>
          <a:lstStyle/>
          <a:p>
            <a:endParaRPr/>
          </a:p>
        </p:txBody>
      </p:sp>
      <p:sp>
        <p:nvSpPr>
          <p:cNvPr id="33" name="object 33"/>
          <p:cNvSpPr/>
          <p:nvPr/>
        </p:nvSpPr>
        <p:spPr>
          <a:xfrm>
            <a:off x="2284556" y="6248685"/>
            <a:ext cx="6629977" cy="0"/>
          </a:xfrm>
          <a:custGeom>
            <a:avLst/>
            <a:gdLst/>
            <a:ahLst/>
            <a:cxnLst/>
            <a:rect l="l" t="t" r="r" b="b"/>
            <a:pathLst>
              <a:path w="7292975">
                <a:moveTo>
                  <a:pt x="7292984" y="0"/>
                </a:moveTo>
                <a:lnTo>
                  <a:pt x="0" y="0"/>
                </a:lnTo>
              </a:path>
            </a:pathLst>
          </a:custGeom>
          <a:ln w="28575">
            <a:solidFill>
              <a:srgbClr val="000000"/>
            </a:solidFill>
          </a:ln>
        </p:spPr>
        <p:txBody>
          <a:bodyPr wrap="square" lIns="0" tIns="0" rIns="0" bIns="0" rtlCol="0"/>
          <a:lstStyle/>
          <a:p>
            <a:endParaRPr/>
          </a:p>
        </p:txBody>
      </p:sp>
      <p:sp>
        <p:nvSpPr>
          <p:cNvPr id="34" name="object 34"/>
          <p:cNvSpPr/>
          <p:nvPr/>
        </p:nvSpPr>
        <p:spPr>
          <a:xfrm>
            <a:off x="2131583" y="4266638"/>
            <a:ext cx="0" cy="1829360"/>
          </a:xfrm>
          <a:custGeom>
            <a:avLst/>
            <a:gdLst/>
            <a:ahLst/>
            <a:cxnLst/>
            <a:rect l="l" t="t" r="r" b="b"/>
            <a:pathLst>
              <a:path h="2073275">
                <a:moveTo>
                  <a:pt x="0" y="2073281"/>
                </a:moveTo>
                <a:lnTo>
                  <a:pt x="0" y="0"/>
                </a:lnTo>
              </a:path>
            </a:pathLst>
          </a:custGeom>
          <a:ln w="12700">
            <a:solidFill>
              <a:srgbClr val="000000"/>
            </a:solidFill>
          </a:ln>
        </p:spPr>
        <p:txBody>
          <a:bodyPr wrap="square" lIns="0" tIns="0" rIns="0" bIns="0" rtlCol="0"/>
          <a:lstStyle/>
          <a:p>
            <a:endParaRPr/>
          </a:p>
        </p:txBody>
      </p:sp>
      <p:sp>
        <p:nvSpPr>
          <p:cNvPr id="35" name="object 35"/>
          <p:cNvSpPr/>
          <p:nvPr/>
        </p:nvSpPr>
        <p:spPr>
          <a:xfrm>
            <a:off x="2131583" y="4266637"/>
            <a:ext cx="381000" cy="0"/>
          </a:xfrm>
          <a:custGeom>
            <a:avLst/>
            <a:gdLst/>
            <a:ahLst/>
            <a:cxnLst/>
            <a:rect l="l" t="t" r="r" b="b"/>
            <a:pathLst>
              <a:path w="419100">
                <a:moveTo>
                  <a:pt x="0" y="0"/>
                </a:moveTo>
                <a:lnTo>
                  <a:pt x="419100" y="0"/>
                </a:lnTo>
              </a:path>
            </a:pathLst>
          </a:custGeom>
          <a:ln w="12700">
            <a:solidFill>
              <a:srgbClr val="000000"/>
            </a:solidFill>
          </a:ln>
        </p:spPr>
        <p:txBody>
          <a:bodyPr wrap="square" lIns="0" tIns="0" rIns="0" bIns="0" rtlCol="0"/>
          <a:lstStyle/>
          <a:p>
            <a:endParaRPr/>
          </a:p>
        </p:txBody>
      </p:sp>
      <p:sp>
        <p:nvSpPr>
          <p:cNvPr id="36" name="object 36"/>
          <p:cNvSpPr/>
          <p:nvPr/>
        </p:nvSpPr>
        <p:spPr>
          <a:xfrm>
            <a:off x="2466397" y="4233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7" name="object 37"/>
          <p:cNvSpPr txBox="1"/>
          <p:nvPr/>
        </p:nvSpPr>
        <p:spPr>
          <a:xfrm>
            <a:off x="6861140" y="3854946"/>
            <a:ext cx="489527" cy="158003"/>
          </a:xfrm>
          <a:prstGeom prst="rect">
            <a:avLst/>
          </a:prstGeom>
        </p:spPr>
        <p:txBody>
          <a:bodyPr vert="horz" wrap="square" lIns="0" tIns="0" rIns="0" bIns="0" rtlCol="0">
            <a:spAutoFit/>
          </a:bodyPr>
          <a:lstStyle/>
          <a:p>
            <a:pPr marL="11397"/>
            <a:r>
              <a:rPr sz="1000" dirty="0">
                <a:latin typeface="Arial"/>
                <a:cs typeface="Arial"/>
              </a:rPr>
              <a:t>Address</a:t>
            </a:r>
            <a:endParaRPr sz="1000">
              <a:latin typeface="Arial"/>
              <a:cs typeface="Arial"/>
            </a:endParaRPr>
          </a:p>
        </p:txBody>
      </p:sp>
      <p:sp>
        <p:nvSpPr>
          <p:cNvPr id="38" name="object 38"/>
          <p:cNvSpPr txBox="1"/>
          <p:nvPr/>
        </p:nvSpPr>
        <p:spPr>
          <a:xfrm>
            <a:off x="7143126" y="4167030"/>
            <a:ext cx="517236" cy="300018"/>
          </a:xfrm>
          <a:prstGeom prst="rect">
            <a:avLst/>
          </a:prstGeom>
        </p:spPr>
        <p:txBody>
          <a:bodyPr vert="horz" wrap="square" lIns="0" tIns="0" rIns="0" bIns="0" rtlCol="0">
            <a:spAutoFit/>
          </a:bodyPr>
          <a:lstStyle/>
          <a:p>
            <a:pPr marL="11397" marR="4559" indent="102573">
              <a:lnSpc>
                <a:spcPts val="1167"/>
              </a:lnSpc>
            </a:pPr>
            <a:r>
              <a:rPr sz="1000" b="1" spc="-4" dirty="0">
                <a:latin typeface="Arial"/>
                <a:cs typeface="Arial"/>
              </a:rPr>
              <a:t>Data  memory</a:t>
            </a:r>
            <a:endParaRPr sz="1000">
              <a:latin typeface="Arial"/>
              <a:cs typeface="Arial"/>
            </a:endParaRPr>
          </a:p>
        </p:txBody>
      </p:sp>
      <p:sp>
        <p:nvSpPr>
          <p:cNvPr id="39" name="object 39"/>
          <p:cNvSpPr txBox="1"/>
          <p:nvPr/>
        </p:nvSpPr>
        <p:spPr>
          <a:xfrm>
            <a:off x="7543765" y="4623670"/>
            <a:ext cx="327891" cy="300018"/>
          </a:xfrm>
          <a:prstGeom prst="rect">
            <a:avLst/>
          </a:prstGeom>
        </p:spPr>
        <p:txBody>
          <a:bodyPr vert="horz" wrap="square" lIns="0" tIns="0" rIns="0" bIns="0" rtlCol="0">
            <a:spAutoFit/>
          </a:bodyPr>
          <a:lstStyle/>
          <a:p>
            <a:pPr marL="68382" marR="4559" indent="-56985">
              <a:lnSpc>
                <a:spcPts val="1167"/>
              </a:lnSpc>
            </a:pPr>
            <a:r>
              <a:rPr sz="1000" spc="-4" dirty="0">
                <a:latin typeface="Arial"/>
                <a:cs typeface="Arial"/>
              </a:rPr>
              <a:t>Read  data</a:t>
            </a:r>
            <a:endParaRPr sz="1000">
              <a:latin typeface="Arial"/>
              <a:cs typeface="Arial"/>
            </a:endParaRPr>
          </a:p>
        </p:txBody>
      </p:sp>
      <p:sp>
        <p:nvSpPr>
          <p:cNvPr id="40" name="object 40"/>
          <p:cNvSpPr/>
          <p:nvPr/>
        </p:nvSpPr>
        <p:spPr>
          <a:xfrm>
            <a:off x="7314049" y="3657320"/>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1" name="object 41"/>
          <p:cNvSpPr txBox="1"/>
          <p:nvPr/>
        </p:nvSpPr>
        <p:spPr>
          <a:xfrm>
            <a:off x="6939072" y="3473946"/>
            <a:ext cx="790286" cy="158003"/>
          </a:xfrm>
          <a:prstGeom prst="rect">
            <a:avLst/>
          </a:prstGeom>
        </p:spPr>
        <p:txBody>
          <a:bodyPr vert="horz" wrap="square" lIns="0" tIns="0" rIns="0" bIns="0" rtlCol="0">
            <a:spAutoFit/>
          </a:bodyPr>
          <a:lstStyle/>
          <a:p>
            <a:pPr marL="11397"/>
            <a:r>
              <a:rPr sz="1000" spc="-4" dirty="0">
                <a:solidFill>
                  <a:srgbClr val="FF40FF"/>
                </a:solidFill>
                <a:latin typeface="Arial"/>
                <a:cs typeface="Arial"/>
              </a:rPr>
              <a:t>MemWrite</a:t>
            </a:r>
            <a:r>
              <a:rPr sz="1000" spc="-72" dirty="0">
                <a:solidFill>
                  <a:srgbClr val="FF40FF"/>
                </a:solidFill>
                <a:latin typeface="Arial"/>
                <a:cs typeface="Arial"/>
              </a:rPr>
              <a:t> </a:t>
            </a:r>
            <a:r>
              <a:rPr sz="1000" dirty="0">
                <a:solidFill>
                  <a:srgbClr val="FF40FF"/>
                </a:solidFill>
                <a:latin typeface="Arial"/>
                <a:cs typeface="Arial"/>
              </a:rPr>
              <a:t>(0)</a:t>
            </a:r>
            <a:endParaRPr sz="1000">
              <a:latin typeface="Arial"/>
              <a:cs typeface="Arial"/>
            </a:endParaRPr>
          </a:p>
        </p:txBody>
      </p:sp>
      <p:sp>
        <p:nvSpPr>
          <p:cNvPr id="42" name="object 42"/>
          <p:cNvSpPr/>
          <p:nvPr/>
        </p:nvSpPr>
        <p:spPr>
          <a:xfrm>
            <a:off x="7314049" y="4953003"/>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3" name="object 43"/>
          <p:cNvSpPr txBox="1"/>
          <p:nvPr/>
        </p:nvSpPr>
        <p:spPr>
          <a:xfrm>
            <a:off x="6939072" y="5150627"/>
            <a:ext cx="799523"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MemRead</a:t>
            </a:r>
            <a:r>
              <a:rPr sz="1000" spc="-94" dirty="0">
                <a:solidFill>
                  <a:srgbClr val="FF40FF"/>
                </a:solidFill>
                <a:latin typeface="Arial"/>
                <a:cs typeface="Arial"/>
              </a:rPr>
              <a:t> </a:t>
            </a:r>
            <a:r>
              <a:rPr sz="1000" dirty="0">
                <a:solidFill>
                  <a:srgbClr val="FF40FF"/>
                </a:solidFill>
                <a:latin typeface="Arial"/>
                <a:cs typeface="Arial"/>
              </a:rPr>
              <a:t>(0)</a:t>
            </a:r>
            <a:endParaRPr sz="1000">
              <a:latin typeface="Arial"/>
              <a:cs typeface="Arial"/>
            </a:endParaRPr>
          </a:p>
        </p:txBody>
      </p:sp>
      <p:sp>
        <p:nvSpPr>
          <p:cNvPr id="44" name="object 44"/>
          <p:cNvSpPr txBox="1"/>
          <p:nvPr/>
        </p:nvSpPr>
        <p:spPr>
          <a:xfrm>
            <a:off x="8614606" y="4692586"/>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45" name="object 45"/>
          <p:cNvSpPr txBox="1"/>
          <p:nvPr/>
        </p:nvSpPr>
        <p:spPr>
          <a:xfrm>
            <a:off x="8614606" y="5226434"/>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46" name="object 46"/>
          <p:cNvSpPr/>
          <p:nvPr/>
        </p:nvSpPr>
        <p:spPr>
          <a:xfrm>
            <a:off x="8533541" y="4572003"/>
            <a:ext cx="228023" cy="914960"/>
          </a:xfrm>
          <a:custGeom>
            <a:avLst/>
            <a:gdLst/>
            <a:ahLst/>
            <a:cxnLst/>
            <a:rect l="l" t="t" r="r" b="b"/>
            <a:pathLst>
              <a:path w="250825" h="1036954">
                <a:moveTo>
                  <a:pt x="0" y="125410"/>
                </a:moveTo>
                <a:lnTo>
                  <a:pt x="5754" y="87745"/>
                </a:lnTo>
                <a:lnTo>
                  <a:pt x="22602" y="53571"/>
                </a:lnTo>
                <a:lnTo>
                  <a:pt x="48921" y="26019"/>
                </a:lnTo>
                <a:lnTo>
                  <a:pt x="82283" y="7612"/>
                </a:lnTo>
                <a:lnTo>
                  <a:pt x="119644" y="130"/>
                </a:lnTo>
                <a:lnTo>
                  <a:pt x="125410" y="0"/>
                </a:lnTo>
                <a:lnTo>
                  <a:pt x="163074" y="5754"/>
                </a:lnTo>
                <a:lnTo>
                  <a:pt x="197248" y="22602"/>
                </a:lnTo>
                <a:lnTo>
                  <a:pt x="224800" y="48921"/>
                </a:lnTo>
                <a:lnTo>
                  <a:pt x="243207" y="82283"/>
                </a:lnTo>
                <a:lnTo>
                  <a:pt x="250689" y="119644"/>
                </a:lnTo>
                <a:lnTo>
                  <a:pt x="250820" y="125410"/>
                </a:lnTo>
                <a:lnTo>
                  <a:pt x="250820" y="911230"/>
                </a:lnTo>
                <a:lnTo>
                  <a:pt x="245065" y="948894"/>
                </a:lnTo>
                <a:lnTo>
                  <a:pt x="228217" y="983069"/>
                </a:lnTo>
                <a:lnTo>
                  <a:pt x="201898" y="1010621"/>
                </a:lnTo>
                <a:lnTo>
                  <a:pt x="168536" y="1029027"/>
                </a:lnTo>
                <a:lnTo>
                  <a:pt x="131175" y="1036510"/>
                </a:lnTo>
                <a:lnTo>
                  <a:pt x="125410" y="1036640"/>
                </a:lnTo>
                <a:lnTo>
                  <a:pt x="87745" y="1030885"/>
                </a:lnTo>
                <a:lnTo>
                  <a:pt x="53571" y="1014037"/>
                </a:lnTo>
                <a:lnTo>
                  <a:pt x="26019" y="987718"/>
                </a:lnTo>
                <a:lnTo>
                  <a:pt x="7612" y="954356"/>
                </a:lnTo>
                <a:lnTo>
                  <a:pt x="130" y="916995"/>
                </a:lnTo>
                <a:lnTo>
                  <a:pt x="0" y="911230"/>
                </a:lnTo>
                <a:lnTo>
                  <a:pt x="0" y="125410"/>
                </a:lnTo>
                <a:close/>
              </a:path>
            </a:pathLst>
          </a:custGeom>
          <a:ln w="12700">
            <a:solidFill>
              <a:srgbClr val="000000"/>
            </a:solidFill>
          </a:ln>
        </p:spPr>
        <p:txBody>
          <a:bodyPr wrap="square" lIns="0" tIns="0" rIns="0" bIns="0" rtlCol="0"/>
          <a:lstStyle/>
          <a:p>
            <a:endParaRPr/>
          </a:p>
        </p:txBody>
      </p:sp>
      <p:sp>
        <p:nvSpPr>
          <p:cNvPr id="47" name="object 47"/>
          <p:cNvSpPr txBox="1"/>
          <p:nvPr/>
        </p:nvSpPr>
        <p:spPr>
          <a:xfrm>
            <a:off x="8390118" y="4083266"/>
            <a:ext cx="672523" cy="158003"/>
          </a:xfrm>
          <a:prstGeom prst="rect">
            <a:avLst/>
          </a:prstGeom>
        </p:spPr>
        <p:txBody>
          <a:bodyPr vert="horz" wrap="square" lIns="0" tIns="0" rIns="0" bIns="0" rtlCol="0">
            <a:spAutoFit/>
          </a:bodyPr>
          <a:lstStyle/>
          <a:p>
            <a:pPr marL="11397"/>
            <a:r>
              <a:rPr sz="1000" dirty="0">
                <a:solidFill>
                  <a:srgbClr val="3CA642"/>
                </a:solidFill>
                <a:latin typeface="Arial"/>
                <a:cs typeface="Arial"/>
              </a:rPr>
              <a:t>Me</a:t>
            </a:r>
            <a:r>
              <a:rPr sz="1000" spc="-4" dirty="0">
                <a:solidFill>
                  <a:srgbClr val="3CA642"/>
                </a:solidFill>
                <a:latin typeface="Arial"/>
                <a:cs typeface="Arial"/>
              </a:rPr>
              <a:t>m</a:t>
            </a:r>
            <a:r>
              <a:rPr sz="1000" spc="-112" dirty="0">
                <a:solidFill>
                  <a:srgbClr val="3CA642"/>
                </a:solidFill>
                <a:latin typeface="Arial"/>
                <a:cs typeface="Arial"/>
              </a:rPr>
              <a:t>T</a:t>
            </a:r>
            <a:r>
              <a:rPr sz="1000" spc="-4" dirty="0">
                <a:solidFill>
                  <a:srgbClr val="3CA642"/>
                </a:solidFill>
                <a:latin typeface="Arial"/>
                <a:cs typeface="Arial"/>
              </a:rPr>
              <a:t>oReg</a:t>
            </a:r>
            <a:endParaRPr sz="1000">
              <a:latin typeface="Arial"/>
              <a:cs typeface="Arial"/>
            </a:endParaRPr>
          </a:p>
        </p:txBody>
      </p:sp>
      <p:sp>
        <p:nvSpPr>
          <p:cNvPr id="48" name="object 48"/>
          <p:cNvSpPr txBox="1"/>
          <p:nvPr/>
        </p:nvSpPr>
        <p:spPr>
          <a:xfrm>
            <a:off x="8520545" y="4235823"/>
            <a:ext cx="346364" cy="146514"/>
          </a:xfrm>
          <a:prstGeom prst="rect">
            <a:avLst/>
          </a:prstGeom>
        </p:spPr>
        <p:txBody>
          <a:bodyPr vert="horz" wrap="square" lIns="0" tIns="0" rIns="0" bIns="0" rtlCol="0">
            <a:spAutoFit/>
          </a:bodyPr>
          <a:lstStyle/>
          <a:p>
            <a:pPr marL="98014">
              <a:lnSpc>
                <a:spcPts val="1131"/>
              </a:lnSpc>
            </a:pPr>
            <a:r>
              <a:rPr sz="1000" dirty="0">
                <a:solidFill>
                  <a:srgbClr val="3CA642"/>
                </a:solidFill>
                <a:latin typeface="Arial"/>
                <a:cs typeface="Arial"/>
              </a:rPr>
              <a:t>(0)</a:t>
            </a:r>
            <a:endParaRPr sz="1000">
              <a:latin typeface="Arial"/>
              <a:cs typeface="Arial"/>
            </a:endParaRPr>
          </a:p>
        </p:txBody>
      </p:sp>
      <p:sp>
        <p:nvSpPr>
          <p:cNvPr id="49" name="object 49"/>
          <p:cNvSpPr/>
          <p:nvPr/>
        </p:nvSpPr>
        <p:spPr>
          <a:xfrm>
            <a:off x="8637450" y="4437528"/>
            <a:ext cx="0" cy="134471"/>
          </a:xfrm>
          <a:custGeom>
            <a:avLst/>
            <a:gdLst/>
            <a:ahLst/>
            <a:cxnLst/>
            <a:rect l="l" t="t" r="r" b="b"/>
            <a:pathLst>
              <a:path h="152400">
                <a:moveTo>
                  <a:pt x="0" y="152402"/>
                </a:moveTo>
                <a:lnTo>
                  <a:pt x="0" y="0"/>
                </a:lnTo>
              </a:path>
            </a:pathLst>
          </a:custGeom>
          <a:ln w="12700">
            <a:solidFill>
              <a:srgbClr val="3CA642"/>
            </a:solidFill>
          </a:ln>
        </p:spPr>
        <p:txBody>
          <a:bodyPr wrap="square" lIns="0" tIns="0" rIns="0" bIns="0" rtlCol="0"/>
          <a:lstStyle/>
          <a:p>
            <a:endParaRPr/>
          </a:p>
        </p:txBody>
      </p:sp>
      <p:sp>
        <p:nvSpPr>
          <p:cNvPr id="50" name="object 50"/>
          <p:cNvSpPr/>
          <p:nvPr/>
        </p:nvSpPr>
        <p:spPr>
          <a:xfrm>
            <a:off x="4417584" y="3885638"/>
            <a:ext cx="0" cy="914960"/>
          </a:xfrm>
          <a:custGeom>
            <a:avLst/>
            <a:gdLst/>
            <a:ahLst/>
            <a:cxnLst/>
            <a:rect l="l" t="t" r="r" b="b"/>
            <a:pathLst>
              <a:path h="1036954">
                <a:moveTo>
                  <a:pt x="0" y="1036640"/>
                </a:moveTo>
                <a:lnTo>
                  <a:pt x="0" y="0"/>
                </a:lnTo>
              </a:path>
            </a:pathLst>
          </a:custGeom>
          <a:ln w="28575">
            <a:solidFill>
              <a:srgbClr val="000000"/>
            </a:solidFill>
          </a:ln>
        </p:spPr>
        <p:txBody>
          <a:bodyPr wrap="square" lIns="0" tIns="0" rIns="0" bIns="0" rtlCol="0"/>
          <a:lstStyle/>
          <a:p>
            <a:endParaRPr/>
          </a:p>
        </p:txBody>
      </p:sp>
      <p:sp>
        <p:nvSpPr>
          <p:cNvPr id="51" name="object 51"/>
          <p:cNvSpPr/>
          <p:nvPr/>
        </p:nvSpPr>
        <p:spPr>
          <a:xfrm>
            <a:off x="4266048" y="3885637"/>
            <a:ext cx="532823" cy="0"/>
          </a:xfrm>
          <a:custGeom>
            <a:avLst/>
            <a:gdLst/>
            <a:ahLst/>
            <a:cxnLst/>
            <a:rect l="l" t="t" r="r" b="b"/>
            <a:pathLst>
              <a:path w="586104">
                <a:moveTo>
                  <a:pt x="0" y="0"/>
                </a:moveTo>
                <a:lnTo>
                  <a:pt x="585790" y="0"/>
                </a:lnTo>
              </a:path>
            </a:pathLst>
          </a:custGeom>
          <a:ln w="28575">
            <a:solidFill>
              <a:srgbClr val="000000"/>
            </a:solidFill>
          </a:ln>
        </p:spPr>
        <p:txBody>
          <a:bodyPr wrap="square" lIns="0" tIns="0" rIns="0" bIns="0" rtlCol="0"/>
          <a:lstStyle/>
          <a:p>
            <a:endParaRPr/>
          </a:p>
        </p:txBody>
      </p:sp>
      <p:sp>
        <p:nvSpPr>
          <p:cNvPr id="52" name="object 52"/>
          <p:cNvSpPr/>
          <p:nvPr/>
        </p:nvSpPr>
        <p:spPr>
          <a:xfrm>
            <a:off x="4763943"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3" name="object 53"/>
          <p:cNvSpPr/>
          <p:nvPr/>
        </p:nvSpPr>
        <p:spPr>
          <a:xfrm>
            <a:off x="4375728" y="3853423"/>
            <a:ext cx="75045" cy="75640"/>
          </a:xfrm>
          <a:custGeom>
            <a:avLst/>
            <a:gdLst/>
            <a:ahLst/>
            <a:cxnLst/>
            <a:rect l="l" t="t" r="r" b="b"/>
            <a:pathLst>
              <a:path w="82550" h="85725">
                <a:moveTo>
                  <a:pt x="58369" y="0"/>
                </a:moveTo>
                <a:lnTo>
                  <a:pt x="24180" y="0"/>
                </a:lnTo>
                <a:lnTo>
                  <a:pt x="0" y="24180"/>
                </a:lnTo>
                <a:lnTo>
                  <a:pt x="0" y="61544"/>
                </a:lnTo>
                <a:lnTo>
                  <a:pt x="24180" y="85725"/>
                </a:lnTo>
                <a:lnTo>
                  <a:pt x="58369" y="85725"/>
                </a:lnTo>
                <a:lnTo>
                  <a:pt x="82550" y="61544"/>
                </a:lnTo>
                <a:lnTo>
                  <a:pt x="82550" y="24180"/>
                </a:lnTo>
                <a:lnTo>
                  <a:pt x="58369" y="0"/>
                </a:lnTo>
                <a:close/>
              </a:path>
            </a:pathLst>
          </a:custGeom>
          <a:solidFill>
            <a:srgbClr val="000000"/>
          </a:solidFill>
        </p:spPr>
        <p:txBody>
          <a:bodyPr wrap="square" lIns="0" tIns="0" rIns="0" bIns="0" rtlCol="0"/>
          <a:lstStyle/>
          <a:p>
            <a:endParaRPr/>
          </a:p>
        </p:txBody>
      </p:sp>
      <p:sp>
        <p:nvSpPr>
          <p:cNvPr id="54" name="object 54"/>
          <p:cNvSpPr/>
          <p:nvPr/>
        </p:nvSpPr>
        <p:spPr>
          <a:xfrm>
            <a:off x="4375729" y="3853423"/>
            <a:ext cx="75045" cy="75640"/>
          </a:xfrm>
          <a:custGeom>
            <a:avLst/>
            <a:gdLst/>
            <a:ahLst/>
            <a:cxnLst/>
            <a:rect l="l" t="t" r="r" b="b"/>
            <a:pathLst>
              <a:path w="82550" h="85725">
                <a:moveTo>
                  <a:pt x="0" y="24180"/>
                </a:moveTo>
                <a:lnTo>
                  <a:pt x="24180" y="0"/>
                </a:lnTo>
                <a:lnTo>
                  <a:pt x="58370" y="0"/>
                </a:lnTo>
                <a:lnTo>
                  <a:pt x="82550" y="24180"/>
                </a:lnTo>
                <a:lnTo>
                  <a:pt x="82550" y="61550"/>
                </a:lnTo>
                <a:lnTo>
                  <a:pt x="58370" y="85730"/>
                </a:lnTo>
                <a:lnTo>
                  <a:pt x="24180" y="85730"/>
                </a:lnTo>
                <a:lnTo>
                  <a:pt x="0" y="61550"/>
                </a:lnTo>
                <a:lnTo>
                  <a:pt x="0" y="24180"/>
                </a:lnTo>
                <a:close/>
              </a:path>
            </a:pathLst>
          </a:custGeom>
          <a:ln w="12700">
            <a:solidFill>
              <a:srgbClr val="000000"/>
            </a:solidFill>
          </a:ln>
        </p:spPr>
        <p:txBody>
          <a:bodyPr wrap="square" lIns="0" tIns="0" rIns="0" bIns="0" rtlCol="0"/>
          <a:lstStyle/>
          <a:p>
            <a:endParaRPr/>
          </a:p>
        </p:txBody>
      </p:sp>
      <p:sp>
        <p:nvSpPr>
          <p:cNvPr id="55" name="object 55"/>
          <p:cNvSpPr txBox="1"/>
          <p:nvPr/>
        </p:nvSpPr>
        <p:spPr>
          <a:xfrm>
            <a:off x="602391" y="2197036"/>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56" name="object 56"/>
          <p:cNvSpPr txBox="1"/>
          <p:nvPr/>
        </p:nvSpPr>
        <p:spPr>
          <a:xfrm>
            <a:off x="4426782" y="2819848"/>
            <a:ext cx="305377" cy="158003"/>
          </a:xfrm>
          <a:prstGeom prst="rect">
            <a:avLst/>
          </a:prstGeom>
        </p:spPr>
        <p:txBody>
          <a:bodyPr vert="horz" wrap="square" lIns="0" tIns="0" rIns="0" bIns="0" rtlCol="0">
            <a:spAutoFit/>
          </a:bodyPr>
          <a:lstStyle/>
          <a:p>
            <a:pPr marL="11397"/>
            <a:r>
              <a:rPr sz="1000" b="1" dirty="0">
                <a:latin typeface="Arial"/>
                <a:cs typeface="Arial"/>
              </a:rPr>
              <a:t>Shift</a:t>
            </a:r>
            <a:endParaRPr sz="1000">
              <a:latin typeface="Arial"/>
              <a:cs typeface="Arial"/>
            </a:endParaRPr>
          </a:p>
        </p:txBody>
      </p:sp>
      <p:sp>
        <p:nvSpPr>
          <p:cNvPr id="57" name="object 57"/>
          <p:cNvSpPr txBox="1"/>
          <p:nvPr/>
        </p:nvSpPr>
        <p:spPr>
          <a:xfrm>
            <a:off x="4426781" y="2965525"/>
            <a:ext cx="319809" cy="158003"/>
          </a:xfrm>
          <a:prstGeom prst="rect">
            <a:avLst/>
          </a:prstGeom>
        </p:spPr>
        <p:txBody>
          <a:bodyPr vert="horz" wrap="square" lIns="0" tIns="0" rIns="0" bIns="0" rtlCol="0">
            <a:spAutoFit/>
          </a:bodyPr>
          <a:lstStyle/>
          <a:p>
            <a:pPr marL="11397"/>
            <a:r>
              <a:rPr sz="1000" b="1" dirty="0">
                <a:latin typeface="Arial"/>
                <a:cs typeface="Arial"/>
              </a:rPr>
              <a:t>left</a:t>
            </a:r>
            <a:r>
              <a:rPr sz="1000" b="1" spc="-94" dirty="0">
                <a:latin typeface="Arial"/>
                <a:cs typeface="Arial"/>
              </a:rPr>
              <a:t> </a:t>
            </a:r>
            <a:r>
              <a:rPr sz="1000" b="1" dirty="0">
                <a:latin typeface="Arial"/>
                <a:cs typeface="Arial"/>
              </a:rPr>
              <a:t>2</a:t>
            </a:r>
            <a:endParaRPr sz="1000">
              <a:latin typeface="Arial"/>
              <a:cs typeface="Arial"/>
            </a:endParaRPr>
          </a:p>
        </p:txBody>
      </p:sp>
      <p:sp>
        <p:nvSpPr>
          <p:cNvPr id="58" name="object 58"/>
          <p:cNvSpPr/>
          <p:nvPr/>
        </p:nvSpPr>
        <p:spPr>
          <a:xfrm>
            <a:off x="4336765" y="2661398"/>
            <a:ext cx="1046302" cy="620524"/>
          </a:xfrm>
          <a:prstGeom prst="rect">
            <a:avLst/>
          </a:prstGeom>
          <a:blipFill>
            <a:blip r:embed="rId3" cstate="print"/>
            <a:stretch>
              <a:fillRect/>
            </a:stretch>
          </a:blipFill>
        </p:spPr>
        <p:txBody>
          <a:bodyPr wrap="square" lIns="0" tIns="0" rIns="0" bIns="0" rtlCol="0"/>
          <a:lstStyle/>
          <a:p>
            <a:endParaRPr/>
          </a:p>
        </p:txBody>
      </p:sp>
      <p:sp>
        <p:nvSpPr>
          <p:cNvPr id="59" name="object 59"/>
          <p:cNvSpPr/>
          <p:nvPr/>
        </p:nvSpPr>
        <p:spPr>
          <a:xfrm>
            <a:off x="5823240" y="2742636"/>
            <a:ext cx="424295" cy="0"/>
          </a:xfrm>
          <a:custGeom>
            <a:avLst/>
            <a:gdLst/>
            <a:ahLst/>
            <a:cxnLst/>
            <a:rect l="l" t="t" r="r" b="b"/>
            <a:pathLst>
              <a:path w="466725">
                <a:moveTo>
                  <a:pt x="0" y="0"/>
                </a:moveTo>
                <a:lnTo>
                  <a:pt x="466730" y="0"/>
                </a:lnTo>
              </a:path>
            </a:pathLst>
          </a:custGeom>
          <a:ln w="28575">
            <a:solidFill>
              <a:srgbClr val="000000"/>
            </a:solidFill>
          </a:ln>
        </p:spPr>
        <p:txBody>
          <a:bodyPr wrap="square" lIns="0" tIns="0" rIns="0" bIns="0" rtlCol="0"/>
          <a:lstStyle/>
          <a:p>
            <a:endParaRPr/>
          </a:p>
        </p:txBody>
      </p:sp>
      <p:sp>
        <p:nvSpPr>
          <p:cNvPr id="60" name="object 60"/>
          <p:cNvSpPr/>
          <p:nvPr/>
        </p:nvSpPr>
        <p:spPr>
          <a:xfrm>
            <a:off x="6212897"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61" name="object 61"/>
          <p:cNvSpPr/>
          <p:nvPr/>
        </p:nvSpPr>
        <p:spPr>
          <a:xfrm>
            <a:off x="870239" y="21333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2" name="object 62"/>
          <p:cNvSpPr/>
          <p:nvPr/>
        </p:nvSpPr>
        <p:spPr>
          <a:xfrm>
            <a:off x="870239" y="25905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3" name="object 63"/>
          <p:cNvSpPr/>
          <p:nvPr/>
        </p:nvSpPr>
        <p:spPr>
          <a:xfrm>
            <a:off x="870240" y="2438119"/>
            <a:ext cx="152977" cy="76200"/>
          </a:xfrm>
          <a:custGeom>
            <a:avLst/>
            <a:gdLst/>
            <a:ahLst/>
            <a:cxnLst/>
            <a:rect l="l" t="t" r="r" b="b"/>
            <a:pathLst>
              <a:path w="168275" h="86360">
                <a:moveTo>
                  <a:pt x="0" y="0"/>
                </a:moveTo>
                <a:lnTo>
                  <a:pt x="167737" y="86360"/>
                </a:lnTo>
              </a:path>
            </a:pathLst>
          </a:custGeom>
          <a:ln w="12700">
            <a:solidFill>
              <a:srgbClr val="000000"/>
            </a:solidFill>
          </a:ln>
        </p:spPr>
        <p:txBody>
          <a:bodyPr wrap="square" lIns="0" tIns="0" rIns="0" bIns="0" rtlCol="0"/>
          <a:lstStyle/>
          <a:p>
            <a:endParaRPr/>
          </a:p>
        </p:txBody>
      </p:sp>
      <p:sp>
        <p:nvSpPr>
          <p:cNvPr id="64" name="object 64"/>
          <p:cNvSpPr/>
          <p:nvPr/>
        </p:nvSpPr>
        <p:spPr>
          <a:xfrm>
            <a:off x="870240" y="2514319"/>
            <a:ext cx="152977" cy="76200"/>
          </a:xfrm>
          <a:custGeom>
            <a:avLst/>
            <a:gdLst/>
            <a:ahLst/>
            <a:cxnLst/>
            <a:rect l="l" t="t" r="r" b="b"/>
            <a:pathLst>
              <a:path w="168275" h="86360">
                <a:moveTo>
                  <a:pt x="0" y="86360"/>
                </a:moveTo>
                <a:lnTo>
                  <a:pt x="167737" y="0"/>
                </a:lnTo>
              </a:path>
            </a:pathLst>
          </a:custGeom>
          <a:ln w="12700">
            <a:solidFill>
              <a:srgbClr val="000000"/>
            </a:solidFill>
          </a:ln>
        </p:spPr>
        <p:txBody>
          <a:bodyPr wrap="square" lIns="0" tIns="0" rIns="0" bIns="0" rtlCol="0"/>
          <a:lstStyle/>
          <a:p>
            <a:endParaRPr/>
          </a:p>
        </p:txBody>
      </p:sp>
      <p:sp>
        <p:nvSpPr>
          <p:cNvPr id="65" name="object 65"/>
          <p:cNvSpPr/>
          <p:nvPr/>
        </p:nvSpPr>
        <p:spPr>
          <a:xfrm>
            <a:off x="870240" y="2133319"/>
            <a:ext cx="457777" cy="228599"/>
          </a:xfrm>
          <a:custGeom>
            <a:avLst/>
            <a:gdLst/>
            <a:ahLst/>
            <a:cxnLst/>
            <a:rect l="l" t="t" r="r" b="b"/>
            <a:pathLst>
              <a:path w="503555" h="259080">
                <a:moveTo>
                  <a:pt x="0" y="0"/>
                </a:moveTo>
                <a:lnTo>
                  <a:pt x="503197" y="259080"/>
                </a:lnTo>
              </a:path>
            </a:pathLst>
          </a:custGeom>
          <a:ln w="12700">
            <a:solidFill>
              <a:srgbClr val="000000"/>
            </a:solidFill>
          </a:ln>
        </p:spPr>
        <p:txBody>
          <a:bodyPr wrap="square" lIns="0" tIns="0" rIns="0" bIns="0" rtlCol="0"/>
          <a:lstStyle/>
          <a:p>
            <a:endParaRPr/>
          </a:p>
        </p:txBody>
      </p:sp>
      <p:sp>
        <p:nvSpPr>
          <p:cNvPr id="66" name="object 66"/>
          <p:cNvSpPr/>
          <p:nvPr/>
        </p:nvSpPr>
        <p:spPr>
          <a:xfrm>
            <a:off x="1327691" y="23619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7" name="object 67"/>
          <p:cNvSpPr/>
          <p:nvPr/>
        </p:nvSpPr>
        <p:spPr>
          <a:xfrm>
            <a:off x="870240" y="2666719"/>
            <a:ext cx="457777" cy="228599"/>
          </a:xfrm>
          <a:custGeom>
            <a:avLst/>
            <a:gdLst/>
            <a:ahLst/>
            <a:cxnLst/>
            <a:rect l="l" t="t" r="r" b="b"/>
            <a:pathLst>
              <a:path w="503555" h="259079">
                <a:moveTo>
                  <a:pt x="0" y="259080"/>
                </a:moveTo>
                <a:lnTo>
                  <a:pt x="503197" y="0"/>
                </a:lnTo>
              </a:path>
            </a:pathLst>
          </a:custGeom>
          <a:ln w="12700">
            <a:solidFill>
              <a:srgbClr val="000000"/>
            </a:solidFill>
          </a:ln>
        </p:spPr>
        <p:txBody>
          <a:bodyPr wrap="square" lIns="0" tIns="0" rIns="0" bIns="0" rtlCol="0"/>
          <a:lstStyle/>
          <a:p>
            <a:endParaRPr/>
          </a:p>
        </p:txBody>
      </p:sp>
      <p:sp>
        <p:nvSpPr>
          <p:cNvPr id="68" name="object 68"/>
          <p:cNvSpPr txBox="1"/>
          <p:nvPr/>
        </p:nvSpPr>
        <p:spPr>
          <a:xfrm>
            <a:off x="1036052" y="2429088"/>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69" name="object 69"/>
          <p:cNvSpPr/>
          <p:nvPr/>
        </p:nvSpPr>
        <p:spPr>
          <a:xfrm>
            <a:off x="456047" y="1371318"/>
            <a:ext cx="1732" cy="1143000"/>
          </a:xfrm>
          <a:custGeom>
            <a:avLst/>
            <a:gdLst/>
            <a:ahLst/>
            <a:cxnLst/>
            <a:rect l="l" t="t" r="r" b="b"/>
            <a:pathLst>
              <a:path w="1904" h="1295400">
                <a:moveTo>
                  <a:pt x="1588" y="0"/>
                </a:moveTo>
                <a:lnTo>
                  <a:pt x="0" y="1295400"/>
                </a:lnTo>
              </a:path>
            </a:pathLst>
          </a:custGeom>
          <a:ln w="28575">
            <a:solidFill>
              <a:srgbClr val="000000"/>
            </a:solidFill>
          </a:ln>
        </p:spPr>
        <p:txBody>
          <a:bodyPr wrap="square" lIns="0" tIns="0" rIns="0" bIns="0" rtlCol="0"/>
          <a:lstStyle/>
          <a:p>
            <a:endParaRPr/>
          </a:p>
        </p:txBody>
      </p:sp>
      <p:sp>
        <p:nvSpPr>
          <p:cNvPr id="70" name="object 70"/>
          <p:cNvSpPr/>
          <p:nvPr/>
        </p:nvSpPr>
        <p:spPr>
          <a:xfrm>
            <a:off x="417123" y="2480657"/>
            <a:ext cx="77932" cy="50987"/>
          </a:xfrm>
          <a:custGeom>
            <a:avLst/>
            <a:gdLst/>
            <a:ahLst/>
            <a:cxnLst/>
            <a:rect l="l" t="t" r="r" b="b"/>
            <a:pathLst>
              <a:path w="85725" h="57785">
                <a:moveTo>
                  <a:pt x="0" y="0"/>
                </a:moveTo>
                <a:lnTo>
                  <a:pt x="42791" y="57200"/>
                </a:lnTo>
                <a:lnTo>
                  <a:pt x="85725" y="101"/>
                </a:lnTo>
                <a:lnTo>
                  <a:pt x="0" y="0"/>
                </a:lnTo>
                <a:close/>
              </a:path>
            </a:pathLst>
          </a:custGeom>
          <a:solidFill>
            <a:srgbClr val="000000"/>
          </a:solidFill>
        </p:spPr>
        <p:txBody>
          <a:bodyPr wrap="square" lIns="0" tIns="0" rIns="0" bIns="0" rtlCol="0"/>
          <a:lstStyle/>
          <a:p>
            <a:endParaRPr/>
          </a:p>
        </p:txBody>
      </p:sp>
      <p:sp>
        <p:nvSpPr>
          <p:cNvPr id="71" name="object 71"/>
          <p:cNvSpPr/>
          <p:nvPr/>
        </p:nvSpPr>
        <p:spPr>
          <a:xfrm>
            <a:off x="1219491" y="1524000"/>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72" name="object 72"/>
          <p:cNvSpPr/>
          <p:nvPr/>
        </p:nvSpPr>
        <p:spPr>
          <a:xfrm>
            <a:off x="1202170" y="1486180"/>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3" name="object 73"/>
          <p:cNvSpPr/>
          <p:nvPr/>
        </p:nvSpPr>
        <p:spPr>
          <a:xfrm>
            <a:off x="684069" y="2742637"/>
            <a:ext cx="0" cy="533960"/>
          </a:xfrm>
          <a:custGeom>
            <a:avLst/>
            <a:gdLst/>
            <a:ahLst/>
            <a:cxnLst/>
            <a:rect l="l" t="t" r="r" b="b"/>
            <a:pathLst>
              <a:path h="605154">
                <a:moveTo>
                  <a:pt x="0" y="604840"/>
                </a:moveTo>
                <a:lnTo>
                  <a:pt x="0" y="0"/>
                </a:lnTo>
              </a:path>
            </a:pathLst>
          </a:custGeom>
          <a:ln w="28575">
            <a:solidFill>
              <a:srgbClr val="000000"/>
            </a:solidFill>
          </a:ln>
        </p:spPr>
        <p:txBody>
          <a:bodyPr wrap="square" lIns="0" tIns="0" rIns="0" bIns="0" rtlCol="0"/>
          <a:lstStyle/>
          <a:p>
            <a:endParaRPr/>
          </a:p>
        </p:txBody>
      </p:sp>
      <p:sp>
        <p:nvSpPr>
          <p:cNvPr id="74" name="object 74"/>
          <p:cNvSpPr/>
          <p:nvPr/>
        </p:nvSpPr>
        <p:spPr>
          <a:xfrm>
            <a:off x="1219491" y="1295682"/>
            <a:ext cx="5485823" cy="0"/>
          </a:xfrm>
          <a:custGeom>
            <a:avLst/>
            <a:gdLst/>
            <a:ahLst/>
            <a:cxnLst/>
            <a:rect l="l" t="t" r="r" b="b"/>
            <a:pathLst>
              <a:path w="6034405">
                <a:moveTo>
                  <a:pt x="6034093" y="0"/>
                </a:moveTo>
                <a:lnTo>
                  <a:pt x="0" y="0"/>
                </a:lnTo>
              </a:path>
            </a:pathLst>
          </a:custGeom>
          <a:ln w="28575">
            <a:solidFill>
              <a:srgbClr val="000000"/>
            </a:solidFill>
          </a:ln>
        </p:spPr>
        <p:txBody>
          <a:bodyPr wrap="square" lIns="0" tIns="0" rIns="0" bIns="0" rtlCol="0"/>
          <a:lstStyle/>
          <a:p>
            <a:endParaRPr/>
          </a:p>
        </p:txBody>
      </p:sp>
      <p:sp>
        <p:nvSpPr>
          <p:cNvPr id="75" name="object 75"/>
          <p:cNvSpPr/>
          <p:nvPr/>
        </p:nvSpPr>
        <p:spPr>
          <a:xfrm>
            <a:off x="1202170" y="1257861"/>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6" name="object 76"/>
          <p:cNvSpPr/>
          <p:nvPr/>
        </p:nvSpPr>
        <p:spPr>
          <a:xfrm>
            <a:off x="684069" y="2742636"/>
            <a:ext cx="186458" cy="0"/>
          </a:xfrm>
          <a:custGeom>
            <a:avLst/>
            <a:gdLst/>
            <a:ahLst/>
            <a:cxnLst/>
            <a:rect l="l" t="t" r="r" b="b"/>
            <a:pathLst>
              <a:path w="205105">
                <a:moveTo>
                  <a:pt x="0" y="0"/>
                </a:moveTo>
                <a:lnTo>
                  <a:pt x="204788" y="0"/>
                </a:lnTo>
              </a:path>
            </a:pathLst>
          </a:custGeom>
          <a:ln w="28575">
            <a:solidFill>
              <a:srgbClr val="000000"/>
            </a:solidFill>
          </a:ln>
        </p:spPr>
        <p:txBody>
          <a:bodyPr wrap="square" lIns="0" tIns="0" rIns="0" bIns="0" rtlCol="0"/>
          <a:lstStyle/>
          <a:p>
            <a:endParaRPr/>
          </a:p>
        </p:txBody>
      </p:sp>
      <p:sp>
        <p:nvSpPr>
          <p:cNvPr id="77" name="object 77"/>
          <p:cNvSpPr/>
          <p:nvPr/>
        </p:nvSpPr>
        <p:spPr>
          <a:xfrm>
            <a:off x="835603"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8" name="object 78"/>
          <p:cNvSpPr/>
          <p:nvPr/>
        </p:nvSpPr>
        <p:spPr>
          <a:xfrm>
            <a:off x="456046" y="3048001"/>
            <a:ext cx="0" cy="533960"/>
          </a:xfrm>
          <a:custGeom>
            <a:avLst/>
            <a:gdLst/>
            <a:ahLst/>
            <a:cxnLst/>
            <a:rect l="l" t="t" r="r" b="b"/>
            <a:pathLst>
              <a:path h="605154">
                <a:moveTo>
                  <a:pt x="0" y="0"/>
                </a:moveTo>
                <a:lnTo>
                  <a:pt x="0" y="604840"/>
                </a:lnTo>
              </a:path>
            </a:pathLst>
          </a:custGeom>
          <a:ln w="28575">
            <a:solidFill>
              <a:srgbClr val="000000"/>
            </a:solidFill>
          </a:ln>
        </p:spPr>
        <p:txBody>
          <a:bodyPr wrap="square" lIns="0" tIns="0" rIns="0" bIns="0" rtlCol="0"/>
          <a:lstStyle/>
          <a:p>
            <a:endParaRPr/>
          </a:p>
        </p:txBody>
      </p:sp>
      <p:sp>
        <p:nvSpPr>
          <p:cNvPr id="79" name="object 79"/>
          <p:cNvSpPr/>
          <p:nvPr/>
        </p:nvSpPr>
        <p:spPr>
          <a:xfrm>
            <a:off x="417080" y="3548062"/>
            <a:ext cx="77932" cy="50426"/>
          </a:xfrm>
          <a:custGeom>
            <a:avLst/>
            <a:gdLst/>
            <a:ahLst/>
            <a:cxnLst/>
            <a:rect l="l" t="t" r="r" b="b"/>
            <a:pathLst>
              <a:path w="85725" h="57150">
                <a:moveTo>
                  <a:pt x="85725" y="0"/>
                </a:moveTo>
                <a:lnTo>
                  <a:pt x="0" y="0"/>
                </a:lnTo>
                <a:lnTo>
                  <a:pt x="42862" y="57150"/>
                </a:lnTo>
                <a:lnTo>
                  <a:pt x="85725" y="0"/>
                </a:lnTo>
                <a:close/>
              </a:path>
            </a:pathLst>
          </a:custGeom>
          <a:solidFill>
            <a:srgbClr val="000000"/>
          </a:solidFill>
        </p:spPr>
        <p:txBody>
          <a:bodyPr wrap="square" lIns="0" tIns="0" rIns="0" bIns="0" rtlCol="0"/>
          <a:lstStyle/>
          <a:p>
            <a:endParaRPr/>
          </a:p>
        </p:txBody>
      </p:sp>
      <p:sp>
        <p:nvSpPr>
          <p:cNvPr id="80" name="object 80"/>
          <p:cNvSpPr/>
          <p:nvPr/>
        </p:nvSpPr>
        <p:spPr>
          <a:xfrm>
            <a:off x="6018076" y="3962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81" name="object 81"/>
          <p:cNvSpPr/>
          <p:nvPr/>
        </p:nvSpPr>
        <p:spPr>
          <a:xfrm>
            <a:off x="6212897"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2" name="object 82"/>
          <p:cNvSpPr/>
          <p:nvPr/>
        </p:nvSpPr>
        <p:spPr>
          <a:xfrm>
            <a:off x="1827074" y="3810002"/>
            <a:ext cx="186458" cy="0"/>
          </a:xfrm>
          <a:custGeom>
            <a:avLst/>
            <a:gdLst/>
            <a:ahLst/>
            <a:cxnLst/>
            <a:rect l="l" t="t" r="r" b="b"/>
            <a:pathLst>
              <a:path w="205105">
                <a:moveTo>
                  <a:pt x="204780" y="0"/>
                </a:moveTo>
                <a:lnTo>
                  <a:pt x="0" y="0"/>
                </a:lnTo>
              </a:path>
            </a:pathLst>
          </a:custGeom>
          <a:ln w="28575">
            <a:solidFill>
              <a:srgbClr val="000000"/>
            </a:solidFill>
          </a:ln>
        </p:spPr>
        <p:txBody>
          <a:bodyPr wrap="square" lIns="0" tIns="0" rIns="0" bIns="0" rtlCol="0"/>
          <a:lstStyle/>
          <a:p>
            <a:endParaRPr/>
          </a:p>
        </p:txBody>
      </p:sp>
      <p:sp>
        <p:nvSpPr>
          <p:cNvPr id="83" name="object 83"/>
          <p:cNvSpPr/>
          <p:nvPr/>
        </p:nvSpPr>
        <p:spPr>
          <a:xfrm>
            <a:off x="1409989" y="2476500"/>
            <a:ext cx="76777" cy="75640"/>
          </a:xfrm>
          <a:custGeom>
            <a:avLst/>
            <a:gdLst/>
            <a:ahLst/>
            <a:cxnLst/>
            <a:rect l="l" t="t" r="r" b="b"/>
            <a:pathLst>
              <a:path w="84455"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84" name="object 84"/>
          <p:cNvSpPr/>
          <p:nvPr/>
        </p:nvSpPr>
        <p:spPr>
          <a:xfrm>
            <a:off x="1409992" y="2476501"/>
            <a:ext cx="76777" cy="75640"/>
          </a:xfrm>
          <a:custGeom>
            <a:avLst/>
            <a:gdLst/>
            <a:ahLst/>
            <a:cxnLst/>
            <a:rect l="l" t="t" r="r" b="b"/>
            <a:pathLst>
              <a:path w="84455" h="85725">
                <a:moveTo>
                  <a:pt x="0" y="24640"/>
                </a:moveTo>
                <a:lnTo>
                  <a:pt x="24640" y="0"/>
                </a:lnTo>
                <a:lnTo>
                  <a:pt x="59490" y="0"/>
                </a:lnTo>
                <a:lnTo>
                  <a:pt x="84140" y="24640"/>
                </a:lnTo>
                <a:lnTo>
                  <a:pt x="84140" y="61080"/>
                </a:lnTo>
                <a:lnTo>
                  <a:pt x="5949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85" name="object 85"/>
          <p:cNvSpPr txBox="1"/>
          <p:nvPr/>
        </p:nvSpPr>
        <p:spPr>
          <a:xfrm>
            <a:off x="919563" y="1874306"/>
            <a:ext cx="390235"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PCSrc</a:t>
            </a:r>
            <a:endParaRPr sz="1000">
              <a:latin typeface="Arial"/>
              <a:cs typeface="Arial"/>
            </a:endParaRPr>
          </a:p>
        </p:txBody>
      </p:sp>
      <p:sp>
        <p:nvSpPr>
          <p:cNvPr id="86" name="object 86"/>
          <p:cNvSpPr/>
          <p:nvPr/>
        </p:nvSpPr>
        <p:spPr>
          <a:xfrm>
            <a:off x="4266048" y="3429002"/>
            <a:ext cx="990023" cy="0"/>
          </a:xfrm>
          <a:custGeom>
            <a:avLst/>
            <a:gdLst/>
            <a:ahLst/>
            <a:cxnLst/>
            <a:rect l="l" t="t" r="r" b="b"/>
            <a:pathLst>
              <a:path w="1089025">
                <a:moveTo>
                  <a:pt x="0" y="0"/>
                </a:moveTo>
                <a:lnTo>
                  <a:pt x="1089030" y="0"/>
                </a:lnTo>
              </a:path>
            </a:pathLst>
          </a:custGeom>
          <a:ln w="28575">
            <a:solidFill>
              <a:srgbClr val="000000"/>
            </a:solidFill>
          </a:ln>
        </p:spPr>
        <p:txBody>
          <a:bodyPr wrap="square" lIns="0" tIns="0" rIns="0" bIns="0" rtlCol="0"/>
          <a:lstStyle/>
          <a:p>
            <a:endParaRPr/>
          </a:p>
        </p:txBody>
      </p:sp>
      <p:sp>
        <p:nvSpPr>
          <p:cNvPr id="87" name="object 87"/>
          <p:cNvSpPr/>
          <p:nvPr/>
        </p:nvSpPr>
        <p:spPr>
          <a:xfrm>
            <a:off x="5221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8" name="object 88"/>
          <p:cNvSpPr/>
          <p:nvPr/>
        </p:nvSpPr>
        <p:spPr>
          <a:xfrm>
            <a:off x="4908265" y="4419320"/>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89" name="object 89"/>
          <p:cNvSpPr txBox="1"/>
          <p:nvPr/>
        </p:nvSpPr>
        <p:spPr>
          <a:xfrm>
            <a:off x="4653072" y="4616946"/>
            <a:ext cx="460664"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ALUSrc</a:t>
            </a:r>
            <a:endParaRPr sz="1000">
              <a:latin typeface="Arial"/>
              <a:cs typeface="Arial"/>
            </a:endParaRPr>
          </a:p>
        </p:txBody>
      </p:sp>
      <p:sp>
        <p:nvSpPr>
          <p:cNvPr id="90" name="object 90"/>
          <p:cNvSpPr txBox="1"/>
          <p:nvPr/>
        </p:nvSpPr>
        <p:spPr>
          <a:xfrm>
            <a:off x="5126182" y="4572000"/>
            <a:ext cx="346364" cy="201706"/>
          </a:xfrm>
          <a:prstGeom prst="rect">
            <a:avLst/>
          </a:prstGeom>
        </p:spPr>
        <p:txBody>
          <a:bodyPr vert="horz" wrap="square" lIns="0" tIns="45588" rIns="0" bIns="0" rtlCol="0">
            <a:spAutoFit/>
          </a:bodyPr>
          <a:lstStyle/>
          <a:p>
            <a:pPr marL="10827">
              <a:spcBef>
                <a:spcPts val="359"/>
              </a:spcBef>
            </a:pPr>
            <a:r>
              <a:rPr sz="1000" dirty="0">
                <a:solidFill>
                  <a:srgbClr val="4452FF"/>
                </a:solidFill>
                <a:latin typeface="Arial"/>
                <a:cs typeface="Arial"/>
              </a:rPr>
              <a:t>(0)</a:t>
            </a:r>
            <a:endParaRPr sz="1000">
              <a:latin typeface="Arial"/>
              <a:cs typeface="Arial"/>
            </a:endParaRPr>
          </a:p>
        </p:txBody>
      </p:sp>
      <p:sp>
        <p:nvSpPr>
          <p:cNvPr id="91" name="object 91"/>
          <p:cNvSpPr/>
          <p:nvPr/>
        </p:nvSpPr>
        <p:spPr>
          <a:xfrm>
            <a:off x="5256075" y="3200685"/>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2" name="object 92"/>
          <p:cNvSpPr/>
          <p:nvPr/>
        </p:nvSpPr>
        <p:spPr>
          <a:xfrm>
            <a:off x="5256075" y="3962332"/>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3" name="object 93"/>
          <p:cNvSpPr/>
          <p:nvPr/>
        </p:nvSpPr>
        <p:spPr>
          <a:xfrm>
            <a:off x="5256075" y="3657672"/>
            <a:ext cx="228600" cy="152400"/>
          </a:xfrm>
          <a:custGeom>
            <a:avLst/>
            <a:gdLst/>
            <a:ahLst/>
            <a:cxnLst/>
            <a:rect l="l" t="t" r="r" b="b"/>
            <a:pathLst>
              <a:path w="251460" h="172720">
                <a:moveTo>
                  <a:pt x="0" y="0"/>
                </a:moveTo>
                <a:lnTo>
                  <a:pt x="251460" y="172640"/>
                </a:lnTo>
              </a:path>
            </a:pathLst>
          </a:custGeom>
          <a:ln w="12700">
            <a:solidFill>
              <a:srgbClr val="000000"/>
            </a:solidFill>
          </a:ln>
        </p:spPr>
        <p:txBody>
          <a:bodyPr wrap="square" lIns="0" tIns="0" rIns="0" bIns="0" rtlCol="0"/>
          <a:lstStyle/>
          <a:p>
            <a:endParaRPr/>
          </a:p>
        </p:txBody>
      </p:sp>
      <p:sp>
        <p:nvSpPr>
          <p:cNvPr id="94" name="object 94"/>
          <p:cNvSpPr/>
          <p:nvPr/>
        </p:nvSpPr>
        <p:spPr>
          <a:xfrm>
            <a:off x="5256075" y="3810002"/>
            <a:ext cx="228600" cy="152400"/>
          </a:xfrm>
          <a:custGeom>
            <a:avLst/>
            <a:gdLst/>
            <a:ahLst/>
            <a:cxnLst/>
            <a:rect l="l" t="t" r="r" b="b"/>
            <a:pathLst>
              <a:path w="251460" h="172720">
                <a:moveTo>
                  <a:pt x="0" y="172640"/>
                </a:moveTo>
                <a:lnTo>
                  <a:pt x="251460" y="0"/>
                </a:lnTo>
              </a:path>
            </a:pathLst>
          </a:custGeom>
          <a:ln w="12700">
            <a:solidFill>
              <a:srgbClr val="000000"/>
            </a:solidFill>
          </a:ln>
        </p:spPr>
        <p:txBody>
          <a:bodyPr wrap="square" lIns="0" tIns="0" rIns="0" bIns="0" rtlCol="0"/>
          <a:lstStyle/>
          <a:p>
            <a:endParaRPr/>
          </a:p>
        </p:txBody>
      </p:sp>
      <p:sp>
        <p:nvSpPr>
          <p:cNvPr id="95" name="object 95"/>
          <p:cNvSpPr/>
          <p:nvPr/>
        </p:nvSpPr>
        <p:spPr>
          <a:xfrm>
            <a:off x="5256075" y="3200684"/>
            <a:ext cx="762000" cy="381000"/>
          </a:xfrm>
          <a:custGeom>
            <a:avLst/>
            <a:gdLst/>
            <a:ahLst/>
            <a:cxnLst/>
            <a:rect l="l" t="t" r="r" b="b"/>
            <a:pathLst>
              <a:path w="838200" h="431800">
                <a:moveTo>
                  <a:pt x="0" y="0"/>
                </a:moveTo>
                <a:lnTo>
                  <a:pt x="838200" y="431600"/>
                </a:lnTo>
              </a:path>
            </a:pathLst>
          </a:custGeom>
          <a:ln w="12700">
            <a:solidFill>
              <a:srgbClr val="000000"/>
            </a:solidFill>
          </a:ln>
        </p:spPr>
        <p:txBody>
          <a:bodyPr wrap="square" lIns="0" tIns="0" rIns="0" bIns="0" rtlCol="0"/>
          <a:lstStyle/>
          <a:p>
            <a:endParaRPr/>
          </a:p>
        </p:txBody>
      </p:sp>
      <p:sp>
        <p:nvSpPr>
          <p:cNvPr id="96" name="object 96"/>
          <p:cNvSpPr/>
          <p:nvPr/>
        </p:nvSpPr>
        <p:spPr>
          <a:xfrm>
            <a:off x="6018075" y="3581508"/>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7" name="object 97"/>
          <p:cNvSpPr/>
          <p:nvPr/>
        </p:nvSpPr>
        <p:spPr>
          <a:xfrm>
            <a:off x="5256075" y="4038496"/>
            <a:ext cx="762000" cy="381000"/>
          </a:xfrm>
          <a:custGeom>
            <a:avLst/>
            <a:gdLst/>
            <a:ahLst/>
            <a:cxnLst/>
            <a:rect l="l" t="t" r="r" b="b"/>
            <a:pathLst>
              <a:path w="838200" h="431800">
                <a:moveTo>
                  <a:pt x="0" y="431600"/>
                </a:moveTo>
                <a:lnTo>
                  <a:pt x="838200" y="0"/>
                </a:lnTo>
              </a:path>
            </a:pathLst>
          </a:custGeom>
          <a:ln w="12700">
            <a:solidFill>
              <a:srgbClr val="000000"/>
            </a:solidFill>
          </a:ln>
        </p:spPr>
        <p:txBody>
          <a:bodyPr wrap="square" lIns="0" tIns="0" rIns="0" bIns="0" rtlCol="0"/>
          <a:lstStyle/>
          <a:p>
            <a:endParaRPr/>
          </a:p>
        </p:txBody>
      </p:sp>
      <p:sp>
        <p:nvSpPr>
          <p:cNvPr id="98" name="object 98"/>
          <p:cNvSpPr txBox="1"/>
          <p:nvPr/>
        </p:nvSpPr>
        <p:spPr>
          <a:xfrm>
            <a:off x="5640208" y="3854946"/>
            <a:ext cx="383309" cy="158003"/>
          </a:xfrm>
          <a:prstGeom prst="rect">
            <a:avLst/>
          </a:prstGeom>
        </p:spPr>
        <p:txBody>
          <a:bodyPr vert="horz" wrap="square" lIns="0" tIns="0" rIns="0" bIns="0" rtlCol="0">
            <a:spAutoFit/>
          </a:bodyPr>
          <a:lstStyle/>
          <a:p>
            <a:pPr marL="11397"/>
            <a:r>
              <a:rPr sz="1000" spc="-4" dirty="0">
                <a:latin typeface="Arial"/>
                <a:cs typeface="Arial"/>
              </a:rPr>
              <a:t>Result</a:t>
            </a:r>
            <a:endParaRPr sz="1000">
              <a:latin typeface="Arial"/>
              <a:cs typeface="Arial"/>
            </a:endParaRPr>
          </a:p>
        </p:txBody>
      </p:sp>
      <p:sp>
        <p:nvSpPr>
          <p:cNvPr id="99" name="object 99"/>
          <p:cNvSpPr txBox="1"/>
          <p:nvPr/>
        </p:nvSpPr>
        <p:spPr>
          <a:xfrm>
            <a:off x="5413628" y="3626627"/>
            <a:ext cx="587664" cy="158003"/>
          </a:xfrm>
          <a:prstGeom prst="rect">
            <a:avLst/>
          </a:prstGeom>
        </p:spPr>
        <p:txBody>
          <a:bodyPr vert="horz" wrap="square" lIns="0" tIns="0" rIns="0" bIns="0" rtlCol="0">
            <a:spAutoFit/>
          </a:bodyPr>
          <a:lstStyle/>
          <a:p>
            <a:pPr marL="11397"/>
            <a:r>
              <a:rPr sz="1500" b="1" spc="-6" baseline="35353" dirty="0">
                <a:latin typeface="Arial"/>
                <a:cs typeface="Arial"/>
              </a:rPr>
              <a:t>ALU</a:t>
            </a:r>
            <a:r>
              <a:rPr sz="1500" b="1" spc="-54" baseline="35353" dirty="0">
                <a:latin typeface="Arial"/>
                <a:cs typeface="Arial"/>
              </a:rPr>
              <a:t> </a:t>
            </a:r>
            <a:r>
              <a:rPr sz="1000" dirty="0">
                <a:latin typeface="Arial"/>
                <a:cs typeface="Arial"/>
              </a:rPr>
              <a:t>Zero</a:t>
            </a:r>
            <a:endParaRPr sz="1000">
              <a:latin typeface="Arial"/>
              <a:cs typeface="Arial"/>
            </a:endParaRPr>
          </a:p>
        </p:txBody>
      </p:sp>
      <p:sp>
        <p:nvSpPr>
          <p:cNvPr id="100" name="object 100"/>
          <p:cNvSpPr/>
          <p:nvPr/>
        </p:nvSpPr>
        <p:spPr>
          <a:xfrm>
            <a:off x="5713557" y="4191002"/>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101" name="object 101"/>
          <p:cNvSpPr txBox="1"/>
          <p:nvPr/>
        </p:nvSpPr>
        <p:spPr>
          <a:xfrm>
            <a:off x="5338583" y="4388627"/>
            <a:ext cx="672523"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ALUOp</a:t>
            </a:r>
            <a:r>
              <a:rPr sz="1000" spc="-94" dirty="0">
                <a:solidFill>
                  <a:srgbClr val="4452FF"/>
                </a:solidFill>
                <a:latin typeface="Arial"/>
                <a:cs typeface="Arial"/>
              </a:rPr>
              <a:t> </a:t>
            </a:r>
            <a:r>
              <a:rPr sz="1000" dirty="0">
                <a:solidFill>
                  <a:srgbClr val="4452FF"/>
                </a:solidFill>
                <a:latin typeface="Arial"/>
                <a:cs typeface="Arial"/>
              </a:rPr>
              <a:t>(or)</a:t>
            </a:r>
            <a:endParaRPr sz="1000">
              <a:latin typeface="Arial"/>
              <a:cs typeface="Arial"/>
            </a:endParaRPr>
          </a:p>
        </p:txBody>
      </p:sp>
      <p:sp>
        <p:nvSpPr>
          <p:cNvPr id="102" name="object 102"/>
          <p:cNvSpPr/>
          <p:nvPr/>
        </p:nvSpPr>
        <p:spPr>
          <a:xfrm>
            <a:off x="1980046" y="5562321"/>
            <a:ext cx="0" cy="228599"/>
          </a:xfrm>
          <a:custGeom>
            <a:avLst/>
            <a:gdLst/>
            <a:ahLst/>
            <a:cxnLst/>
            <a:rect l="l" t="t" r="r" b="b"/>
            <a:pathLst>
              <a:path h="259079">
                <a:moveTo>
                  <a:pt x="0" y="0"/>
                </a:moveTo>
                <a:lnTo>
                  <a:pt x="0" y="258770"/>
                </a:lnTo>
              </a:path>
            </a:pathLst>
          </a:custGeom>
          <a:ln w="12700">
            <a:solidFill>
              <a:srgbClr val="000000"/>
            </a:solidFill>
          </a:ln>
        </p:spPr>
        <p:txBody>
          <a:bodyPr wrap="square" lIns="0" tIns="0" rIns="0" bIns="0" rtlCol="0"/>
          <a:lstStyle/>
          <a:p>
            <a:endParaRPr/>
          </a:p>
        </p:txBody>
      </p:sp>
      <p:sp>
        <p:nvSpPr>
          <p:cNvPr id="103" name="object 103"/>
          <p:cNvSpPr/>
          <p:nvPr/>
        </p:nvSpPr>
        <p:spPr>
          <a:xfrm>
            <a:off x="1980047" y="5181320"/>
            <a:ext cx="1327727" cy="0"/>
          </a:xfrm>
          <a:custGeom>
            <a:avLst/>
            <a:gdLst/>
            <a:ahLst/>
            <a:cxnLst/>
            <a:rect l="l" t="t" r="r" b="b"/>
            <a:pathLst>
              <a:path w="1460500">
                <a:moveTo>
                  <a:pt x="0" y="0"/>
                </a:moveTo>
                <a:lnTo>
                  <a:pt x="1460500" y="0"/>
                </a:lnTo>
              </a:path>
            </a:pathLst>
          </a:custGeom>
          <a:ln w="12700">
            <a:solidFill>
              <a:srgbClr val="000000"/>
            </a:solidFill>
          </a:ln>
        </p:spPr>
        <p:txBody>
          <a:bodyPr wrap="square" lIns="0" tIns="0" rIns="0" bIns="0" rtlCol="0"/>
          <a:lstStyle/>
          <a:p>
            <a:endParaRPr/>
          </a:p>
        </p:txBody>
      </p:sp>
      <p:sp>
        <p:nvSpPr>
          <p:cNvPr id="104" name="object 104"/>
          <p:cNvSpPr/>
          <p:nvPr/>
        </p:nvSpPr>
        <p:spPr>
          <a:xfrm>
            <a:off x="3261591" y="5147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5" name="object 105"/>
          <p:cNvSpPr txBox="1"/>
          <p:nvPr/>
        </p:nvSpPr>
        <p:spPr>
          <a:xfrm>
            <a:off x="2404466" y="5617357"/>
            <a:ext cx="197626" cy="153888"/>
          </a:xfrm>
          <a:prstGeom prst="rect">
            <a:avLst/>
          </a:prstGeom>
        </p:spPr>
        <p:txBody>
          <a:bodyPr vert="horz" wrap="square" lIns="0" tIns="0" rIns="0" bIns="0" rtlCol="0">
            <a:spAutoFit/>
          </a:bodyPr>
          <a:lstStyle/>
          <a:p>
            <a:pPr marL="11397"/>
            <a:r>
              <a:rPr lang="en-US" sz="1000" dirty="0" smtClean="0">
                <a:latin typeface="Arial"/>
                <a:cs typeface="Arial"/>
              </a:rPr>
              <a:t>13</a:t>
            </a:r>
            <a:endParaRPr sz="1000" dirty="0">
              <a:latin typeface="Arial"/>
              <a:cs typeface="Arial"/>
            </a:endParaRPr>
          </a:p>
        </p:txBody>
      </p:sp>
      <p:sp>
        <p:nvSpPr>
          <p:cNvPr id="106" name="object 106"/>
          <p:cNvSpPr/>
          <p:nvPr/>
        </p:nvSpPr>
        <p:spPr>
          <a:xfrm>
            <a:off x="1980047" y="3429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7" name="object 107"/>
          <p:cNvSpPr/>
          <p:nvPr/>
        </p:nvSpPr>
        <p:spPr>
          <a:xfrm>
            <a:off x="2466397" y="3395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8" name="object 108"/>
          <p:cNvSpPr/>
          <p:nvPr/>
        </p:nvSpPr>
        <p:spPr>
          <a:xfrm>
            <a:off x="1980047" y="3810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9" name="object 109"/>
          <p:cNvSpPr/>
          <p:nvPr/>
        </p:nvSpPr>
        <p:spPr>
          <a:xfrm>
            <a:off x="2466397" y="3776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10" name="object 110"/>
          <p:cNvSpPr/>
          <p:nvPr/>
        </p:nvSpPr>
        <p:spPr>
          <a:xfrm>
            <a:off x="1948295" y="3777783"/>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11" name="object 111"/>
          <p:cNvSpPr/>
          <p:nvPr/>
        </p:nvSpPr>
        <p:spPr>
          <a:xfrm>
            <a:off x="1948301" y="3777787"/>
            <a:ext cx="63500" cy="64434"/>
          </a:xfrm>
          <a:custGeom>
            <a:avLst/>
            <a:gdLst/>
            <a:ahLst/>
            <a:cxnLst/>
            <a:rect l="l" t="t" r="r" b="b"/>
            <a:pathLst>
              <a:path w="69850" h="73025">
                <a:moveTo>
                  <a:pt x="0" y="20450"/>
                </a:moveTo>
                <a:lnTo>
                  <a:pt x="20450" y="0"/>
                </a:lnTo>
                <a:lnTo>
                  <a:pt x="49390" y="0"/>
                </a:lnTo>
                <a:lnTo>
                  <a:pt x="69850" y="20450"/>
                </a:lnTo>
                <a:lnTo>
                  <a:pt x="69850" y="52570"/>
                </a:lnTo>
                <a:lnTo>
                  <a:pt x="49390" y="73020"/>
                </a:lnTo>
                <a:lnTo>
                  <a:pt x="20450" y="73020"/>
                </a:lnTo>
                <a:lnTo>
                  <a:pt x="0" y="52570"/>
                </a:lnTo>
                <a:lnTo>
                  <a:pt x="0" y="20450"/>
                </a:lnTo>
                <a:close/>
              </a:path>
            </a:pathLst>
          </a:custGeom>
          <a:ln w="12700">
            <a:solidFill>
              <a:srgbClr val="000000"/>
            </a:solidFill>
          </a:ln>
        </p:spPr>
        <p:txBody>
          <a:bodyPr wrap="square" lIns="0" tIns="0" rIns="0" bIns="0" rtlCol="0"/>
          <a:lstStyle/>
          <a:p>
            <a:endParaRPr/>
          </a:p>
        </p:txBody>
      </p:sp>
      <p:sp>
        <p:nvSpPr>
          <p:cNvPr id="112" name="object 112"/>
          <p:cNvSpPr/>
          <p:nvPr/>
        </p:nvSpPr>
        <p:spPr>
          <a:xfrm>
            <a:off x="5209894" y="5258368"/>
            <a:ext cx="0" cy="151279"/>
          </a:xfrm>
          <a:custGeom>
            <a:avLst/>
            <a:gdLst/>
            <a:ahLst/>
            <a:cxnLst/>
            <a:rect l="l" t="t" r="r" b="b"/>
            <a:pathLst>
              <a:path h="171450">
                <a:moveTo>
                  <a:pt x="0" y="0"/>
                </a:moveTo>
                <a:lnTo>
                  <a:pt x="0" y="171450"/>
                </a:lnTo>
              </a:path>
            </a:pathLst>
          </a:custGeom>
          <a:ln w="12700">
            <a:solidFill>
              <a:srgbClr val="4452FF"/>
            </a:solidFill>
          </a:ln>
        </p:spPr>
        <p:txBody>
          <a:bodyPr wrap="square" lIns="0" tIns="0" rIns="0" bIns="0" rtlCol="0"/>
          <a:lstStyle/>
          <a:p>
            <a:endParaRPr/>
          </a:p>
        </p:txBody>
      </p:sp>
      <p:sp>
        <p:nvSpPr>
          <p:cNvPr id="113" name="object 113"/>
          <p:cNvSpPr txBox="1"/>
          <p:nvPr/>
        </p:nvSpPr>
        <p:spPr>
          <a:xfrm>
            <a:off x="4957583" y="5073586"/>
            <a:ext cx="637309" cy="158003"/>
          </a:xfrm>
          <a:prstGeom prst="rect">
            <a:avLst/>
          </a:prstGeom>
        </p:spPr>
        <p:txBody>
          <a:bodyPr vert="horz" wrap="square" lIns="0" tIns="0" rIns="0" bIns="0" rtlCol="0">
            <a:spAutoFit/>
          </a:bodyPr>
          <a:lstStyle/>
          <a:p>
            <a:pPr marL="11397"/>
            <a:r>
              <a:rPr sz="1000" spc="-4" dirty="0">
                <a:solidFill>
                  <a:srgbClr val="4452FF"/>
                </a:solidFill>
                <a:latin typeface="Arial"/>
                <a:cs typeface="Arial"/>
              </a:rPr>
              <a:t>RegDst</a:t>
            </a:r>
            <a:r>
              <a:rPr sz="1000" spc="-85" dirty="0">
                <a:solidFill>
                  <a:srgbClr val="4452FF"/>
                </a:solidFill>
                <a:latin typeface="Arial"/>
                <a:cs typeface="Arial"/>
              </a:rPr>
              <a:t> </a:t>
            </a:r>
            <a:r>
              <a:rPr sz="1000" dirty="0">
                <a:solidFill>
                  <a:srgbClr val="4452FF"/>
                </a:solidFill>
                <a:latin typeface="Arial"/>
                <a:cs typeface="Arial"/>
              </a:rPr>
              <a:t>(1)</a:t>
            </a:r>
            <a:endParaRPr sz="1000">
              <a:latin typeface="Arial"/>
              <a:cs typeface="Arial"/>
            </a:endParaRPr>
          </a:p>
        </p:txBody>
      </p:sp>
      <p:sp>
        <p:nvSpPr>
          <p:cNvPr id="114" name="object 114"/>
          <p:cNvSpPr txBox="1"/>
          <p:nvPr/>
        </p:nvSpPr>
        <p:spPr>
          <a:xfrm>
            <a:off x="2593651" y="3321266"/>
            <a:ext cx="326736" cy="158003"/>
          </a:xfrm>
          <a:prstGeom prst="rect">
            <a:avLst/>
          </a:prstGeom>
        </p:spPr>
        <p:txBody>
          <a:bodyPr vert="horz" wrap="square" lIns="0" tIns="0" rIns="0" bIns="0" rtlCol="0">
            <a:spAutoFit/>
          </a:bodyPr>
          <a:lstStyle/>
          <a:p>
            <a:pPr marL="11397"/>
            <a:r>
              <a:rPr sz="1000" spc="-4" dirty="0">
                <a:latin typeface="Arial"/>
                <a:cs typeface="Arial"/>
              </a:rPr>
              <a:t>Read</a:t>
            </a:r>
            <a:endParaRPr sz="1000">
              <a:latin typeface="Arial"/>
              <a:cs typeface="Arial"/>
            </a:endParaRPr>
          </a:p>
        </p:txBody>
      </p:sp>
      <p:sp>
        <p:nvSpPr>
          <p:cNvPr id="115" name="object 115"/>
          <p:cNvSpPr txBox="1"/>
          <p:nvPr/>
        </p:nvSpPr>
        <p:spPr>
          <a:xfrm>
            <a:off x="2593651" y="3466943"/>
            <a:ext cx="552450" cy="1333378"/>
          </a:xfrm>
          <a:prstGeom prst="rect">
            <a:avLst/>
          </a:prstGeom>
        </p:spPr>
        <p:txBody>
          <a:bodyPr vert="horz" wrap="square" lIns="0" tIns="0" rIns="0" bIns="0" rtlCol="0">
            <a:spAutoFit/>
          </a:bodyPr>
          <a:lstStyle/>
          <a:p>
            <a:pPr marL="11397"/>
            <a:r>
              <a:rPr sz="1000" dirty="0">
                <a:latin typeface="Arial"/>
                <a:cs typeface="Arial"/>
              </a:rPr>
              <a:t>register</a:t>
            </a:r>
            <a:r>
              <a:rPr sz="1000" spc="-94" dirty="0">
                <a:latin typeface="Arial"/>
                <a:cs typeface="Arial"/>
              </a:rPr>
              <a:t> </a:t>
            </a:r>
            <a:r>
              <a:rPr sz="1000" dirty="0">
                <a:latin typeface="Arial"/>
                <a:cs typeface="Arial"/>
              </a:rPr>
              <a:t>1</a:t>
            </a:r>
            <a:endParaRPr sz="1000">
              <a:latin typeface="Arial"/>
              <a:cs typeface="Arial"/>
            </a:endParaRPr>
          </a:p>
          <a:p>
            <a:pPr marL="11397" marR="4559">
              <a:lnSpc>
                <a:spcPts val="1167"/>
              </a:lnSpc>
              <a:spcBef>
                <a:spcPts val="754"/>
              </a:spcBef>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2</a:t>
            </a:r>
            <a:endParaRPr sz="1000">
              <a:latin typeface="Arial"/>
              <a:cs typeface="Arial"/>
            </a:endParaRPr>
          </a:p>
          <a:p>
            <a:pPr marL="11397" marR="108841">
              <a:lnSpc>
                <a:spcPts val="1167"/>
              </a:lnSpc>
              <a:spcBef>
                <a:spcPts val="718"/>
              </a:spcBef>
            </a:pPr>
            <a:r>
              <a:rPr sz="1000" spc="-4" dirty="0">
                <a:latin typeface="Arial"/>
                <a:cs typeface="Arial"/>
              </a:rPr>
              <a:t>Write  </a:t>
            </a:r>
            <a:r>
              <a:rPr sz="1000" dirty="0">
                <a:latin typeface="Arial"/>
                <a:cs typeface="Arial"/>
              </a:rPr>
              <a:t>register</a:t>
            </a:r>
            <a:endParaRPr sz="1000">
              <a:latin typeface="Arial"/>
              <a:cs typeface="Arial"/>
            </a:endParaRPr>
          </a:p>
          <a:p>
            <a:pPr marL="11397" marR="236487">
              <a:lnSpc>
                <a:spcPts val="1167"/>
              </a:lnSpc>
              <a:spcBef>
                <a:spcPts val="718"/>
              </a:spcBef>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116" name="object 116"/>
          <p:cNvSpPr txBox="1"/>
          <p:nvPr/>
        </p:nvSpPr>
        <p:spPr>
          <a:xfrm>
            <a:off x="3475436" y="3321266"/>
            <a:ext cx="326736" cy="158003"/>
          </a:xfrm>
          <a:prstGeom prst="rect">
            <a:avLst/>
          </a:prstGeom>
        </p:spPr>
        <p:txBody>
          <a:bodyPr vert="horz" wrap="square" lIns="0" tIns="0" rIns="0" bIns="0" rtlCol="0">
            <a:spAutoFit/>
          </a:bodyPr>
          <a:lstStyle/>
          <a:p>
            <a:pPr marL="11397"/>
            <a:r>
              <a:rPr sz="1000" spc="-4" dirty="0">
                <a:latin typeface="Arial"/>
                <a:cs typeface="Arial"/>
              </a:rPr>
              <a:t>Read</a:t>
            </a:r>
            <a:endParaRPr sz="1000">
              <a:latin typeface="Arial"/>
              <a:cs typeface="Arial"/>
            </a:endParaRPr>
          </a:p>
        </p:txBody>
      </p:sp>
      <p:sp>
        <p:nvSpPr>
          <p:cNvPr id="117" name="object 117"/>
          <p:cNvSpPr txBox="1"/>
          <p:nvPr/>
        </p:nvSpPr>
        <p:spPr>
          <a:xfrm>
            <a:off x="3429254" y="3466943"/>
            <a:ext cx="376382" cy="550599"/>
          </a:xfrm>
          <a:prstGeom prst="rect">
            <a:avLst/>
          </a:prstGeom>
        </p:spPr>
        <p:txBody>
          <a:bodyPr vert="horz" wrap="square" lIns="0" tIns="0" rIns="0" bIns="0" rtlCol="0">
            <a:spAutoFit/>
          </a:bodyPr>
          <a:lstStyle/>
          <a:p>
            <a:pPr marL="56985" indent="-45588"/>
            <a:r>
              <a:rPr sz="1000" spc="-4" dirty="0">
                <a:latin typeface="Arial"/>
                <a:cs typeface="Arial"/>
              </a:rPr>
              <a:t>data</a:t>
            </a:r>
            <a:r>
              <a:rPr sz="1000" spc="-85" dirty="0">
                <a:latin typeface="Arial"/>
                <a:cs typeface="Arial"/>
              </a:rPr>
              <a:t> </a:t>
            </a:r>
            <a:r>
              <a:rPr sz="1000" dirty="0">
                <a:latin typeface="Arial"/>
                <a:cs typeface="Arial"/>
              </a:rPr>
              <a:t>1</a:t>
            </a:r>
            <a:endParaRPr sz="1000">
              <a:latin typeface="Arial"/>
              <a:cs typeface="Arial"/>
            </a:endParaRPr>
          </a:p>
          <a:p>
            <a:pPr marL="11397" marR="4559" indent="45588">
              <a:lnSpc>
                <a:spcPts val="1167"/>
              </a:lnSpc>
              <a:spcBef>
                <a:spcPts val="754"/>
              </a:spcBef>
            </a:pPr>
            <a:r>
              <a:rPr sz="1000" spc="-4" dirty="0">
                <a:latin typeface="Arial"/>
                <a:cs typeface="Arial"/>
              </a:rPr>
              <a:t>Read  data</a:t>
            </a:r>
            <a:r>
              <a:rPr sz="1000" spc="-85" dirty="0">
                <a:latin typeface="Arial"/>
                <a:cs typeface="Arial"/>
              </a:rPr>
              <a:t> </a:t>
            </a:r>
            <a:r>
              <a:rPr sz="1000" dirty="0">
                <a:latin typeface="Arial"/>
                <a:cs typeface="Arial"/>
              </a:rPr>
              <a:t>2</a:t>
            </a:r>
            <a:endParaRPr sz="1000">
              <a:latin typeface="Arial"/>
              <a:cs typeface="Arial"/>
            </a:endParaRPr>
          </a:p>
        </p:txBody>
      </p:sp>
      <p:sp>
        <p:nvSpPr>
          <p:cNvPr id="118" name="object 118"/>
          <p:cNvSpPr txBox="1"/>
          <p:nvPr/>
        </p:nvSpPr>
        <p:spPr>
          <a:xfrm>
            <a:off x="3204117" y="4388627"/>
            <a:ext cx="601518"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119" name="object 119"/>
          <p:cNvSpPr/>
          <p:nvPr/>
        </p:nvSpPr>
        <p:spPr>
          <a:xfrm>
            <a:off x="2512583" y="3276319"/>
            <a:ext cx="1356591" cy="1524000"/>
          </a:xfrm>
          <a:custGeom>
            <a:avLst/>
            <a:gdLst/>
            <a:ahLst/>
            <a:cxnLst/>
            <a:rect l="l" t="t" r="r" b="b"/>
            <a:pathLst>
              <a:path w="1492250" h="1727200">
                <a:moveTo>
                  <a:pt x="0" y="0"/>
                </a:moveTo>
                <a:lnTo>
                  <a:pt x="1492250" y="0"/>
                </a:lnTo>
                <a:lnTo>
                  <a:pt x="1492250" y="1727200"/>
                </a:lnTo>
                <a:lnTo>
                  <a:pt x="0" y="1727200"/>
                </a:lnTo>
                <a:lnTo>
                  <a:pt x="0" y="0"/>
                </a:lnTo>
                <a:close/>
              </a:path>
            </a:pathLst>
          </a:custGeom>
          <a:ln w="12700">
            <a:solidFill>
              <a:srgbClr val="000000"/>
            </a:solidFill>
          </a:ln>
        </p:spPr>
        <p:txBody>
          <a:bodyPr wrap="square" lIns="0" tIns="0" rIns="0" bIns="0" rtlCol="0"/>
          <a:lstStyle/>
          <a:p>
            <a:endParaRPr/>
          </a:p>
        </p:txBody>
      </p:sp>
      <p:sp>
        <p:nvSpPr>
          <p:cNvPr id="120" name="object 120"/>
          <p:cNvSpPr/>
          <p:nvPr/>
        </p:nvSpPr>
        <p:spPr>
          <a:xfrm>
            <a:off x="3199538" y="3123637"/>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121" name="object 121"/>
          <p:cNvSpPr txBox="1"/>
          <p:nvPr/>
        </p:nvSpPr>
        <p:spPr>
          <a:xfrm>
            <a:off x="2914864" y="2770946"/>
            <a:ext cx="550718" cy="158003"/>
          </a:xfrm>
          <a:prstGeom prst="rect">
            <a:avLst/>
          </a:prstGeom>
        </p:spPr>
        <p:txBody>
          <a:bodyPr vert="horz" wrap="square" lIns="0" tIns="0" rIns="0" bIns="0" rtlCol="0">
            <a:spAutoFit/>
          </a:bodyPr>
          <a:lstStyle/>
          <a:p>
            <a:pPr marL="11397"/>
            <a:r>
              <a:rPr sz="1000" spc="-4" dirty="0">
                <a:solidFill>
                  <a:srgbClr val="3CA642"/>
                </a:solidFill>
                <a:latin typeface="Arial"/>
                <a:cs typeface="Arial"/>
              </a:rPr>
              <a:t>Reg</a:t>
            </a:r>
            <a:r>
              <a:rPr sz="1000" spc="-18" dirty="0">
                <a:solidFill>
                  <a:srgbClr val="3CA642"/>
                </a:solidFill>
                <a:latin typeface="Arial"/>
                <a:cs typeface="Arial"/>
              </a:rPr>
              <a:t>W</a:t>
            </a:r>
            <a:r>
              <a:rPr sz="1000" dirty="0">
                <a:solidFill>
                  <a:srgbClr val="3CA642"/>
                </a:solidFill>
                <a:latin typeface="Arial"/>
                <a:cs typeface="Arial"/>
              </a:rPr>
              <a:t>rite</a:t>
            </a:r>
            <a:endParaRPr sz="1000" dirty="0">
              <a:latin typeface="Arial"/>
              <a:cs typeface="Arial"/>
            </a:endParaRPr>
          </a:p>
        </p:txBody>
      </p:sp>
      <p:sp>
        <p:nvSpPr>
          <p:cNvPr id="122" name="object 122"/>
          <p:cNvSpPr txBox="1"/>
          <p:nvPr/>
        </p:nvSpPr>
        <p:spPr>
          <a:xfrm>
            <a:off x="3394363" y="2891118"/>
            <a:ext cx="346364" cy="203948"/>
          </a:xfrm>
          <a:prstGeom prst="rect">
            <a:avLst/>
          </a:prstGeom>
        </p:spPr>
        <p:txBody>
          <a:bodyPr vert="horz" wrap="square" lIns="0" tIns="49576" rIns="0" bIns="0" rtlCol="0">
            <a:spAutoFit/>
          </a:bodyPr>
          <a:lstStyle/>
          <a:p>
            <a:pPr marL="3989">
              <a:spcBef>
                <a:spcPts val="389"/>
              </a:spcBef>
            </a:pPr>
            <a:r>
              <a:rPr sz="1000" dirty="0">
                <a:solidFill>
                  <a:srgbClr val="3CA642"/>
                </a:solidFill>
                <a:latin typeface="Arial"/>
                <a:cs typeface="Arial"/>
              </a:rPr>
              <a:t>(1)</a:t>
            </a:r>
            <a:endParaRPr sz="1000">
              <a:latin typeface="Arial"/>
              <a:cs typeface="Arial"/>
            </a:endParaRPr>
          </a:p>
        </p:txBody>
      </p:sp>
      <p:sp>
        <p:nvSpPr>
          <p:cNvPr id="123" name="object 123"/>
          <p:cNvSpPr/>
          <p:nvPr/>
        </p:nvSpPr>
        <p:spPr>
          <a:xfrm>
            <a:off x="5028049" y="4115366"/>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4" name="object 124"/>
          <p:cNvSpPr/>
          <p:nvPr/>
        </p:nvSpPr>
        <p:spPr>
          <a:xfrm>
            <a:off x="5221432" y="407754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5" name="object 125"/>
          <p:cNvSpPr/>
          <p:nvPr/>
        </p:nvSpPr>
        <p:spPr>
          <a:xfrm>
            <a:off x="8304078" y="5334003"/>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26" name="object 126"/>
          <p:cNvSpPr/>
          <p:nvPr/>
        </p:nvSpPr>
        <p:spPr>
          <a:xfrm>
            <a:off x="8498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7" name="object 127"/>
          <p:cNvSpPr/>
          <p:nvPr/>
        </p:nvSpPr>
        <p:spPr>
          <a:xfrm>
            <a:off x="2284555" y="4572003"/>
            <a:ext cx="0" cy="1676960"/>
          </a:xfrm>
          <a:custGeom>
            <a:avLst/>
            <a:gdLst/>
            <a:ahLst/>
            <a:cxnLst/>
            <a:rect l="l" t="t" r="r" b="b"/>
            <a:pathLst>
              <a:path h="1900554">
                <a:moveTo>
                  <a:pt x="0" y="1900241"/>
                </a:moveTo>
                <a:lnTo>
                  <a:pt x="0" y="0"/>
                </a:lnTo>
              </a:path>
            </a:pathLst>
          </a:custGeom>
          <a:ln w="28575">
            <a:solidFill>
              <a:srgbClr val="000000"/>
            </a:solidFill>
          </a:ln>
        </p:spPr>
        <p:txBody>
          <a:bodyPr wrap="square" lIns="0" tIns="0" rIns="0" bIns="0" rtlCol="0"/>
          <a:lstStyle/>
          <a:p>
            <a:endParaRPr/>
          </a:p>
        </p:txBody>
      </p:sp>
      <p:sp>
        <p:nvSpPr>
          <p:cNvPr id="128" name="object 128"/>
          <p:cNvSpPr/>
          <p:nvPr/>
        </p:nvSpPr>
        <p:spPr>
          <a:xfrm>
            <a:off x="2284556" y="4572003"/>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9" name="object 129"/>
          <p:cNvSpPr/>
          <p:nvPr/>
        </p:nvSpPr>
        <p:spPr>
          <a:xfrm>
            <a:off x="2477943" y="4534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0" name="object 130"/>
          <p:cNvSpPr/>
          <p:nvPr/>
        </p:nvSpPr>
        <p:spPr>
          <a:xfrm>
            <a:off x="3885048" y="3429002"/>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31" name="object 131"/>
          <p:cNvSpPr/>
          <p:nvPr/>
        </p:nvSpPr>
        <p:spPr>
          <a:xfrm>
            <a:off x="4078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2" name="object 132"/>
          <p:cNvSpPr/>
          <p:nvPr/>
        </p:nvSpPr>
        <p:spPr>
          <a:xfrm>
            <a:off x="3885048" y="3885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33" name="object 133"/>
          <p:cNvSpPr/>
          <p:nvPr/>
        </p:nvSpPr>
        <p:spPr>
          <a:xfrm>
            <a:off x="4078432"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4" name="object 134"/>
          <p:cNvSpPr/>
          <p:nvPr/>
        </p:nvSpPr>
        <p:spPr>
          <a:xfrm>
            <a:off x="3765266" y="5181320"/>
            <a:ext cx="348095" cy="0"/>
          </a:xfrm>
          <a:custGeom>
            <a:avLst/>
            <a:gdLst/>
            <a:ahLst/>
            <a:cxnLst/>
            <a:rect l="l" t="t" r="r" b="b"/>
            <a:pathLst>
              <a:path w="382904">
                <a:moveTo>
                  <a:pt x="0" y="0"/>
                </a:moveTo>
                <a:lnTo>
                  <a:pt x="382590" y="0"/>
                </a:lnTo>
              </a:path>
            </a:pathLst>
          </a:custGeom>
          <a:ln w="28575">
            <a:solidFill>
              <a:srgbClr val="000000"/>
            </a:solidFill>
          </a:ln>
        </p:spPr>
        <p:txBody>
          <a:bodyPr wrap="square" lIns="0" tIns="0" rIns="0" bIns="0" rtlCol="0"/>
          <a:lstStyle/>
          <a:p>
            <a:endParaRPr/>
          </a:p>
        </p:txBody>
      </p:sp>
      <p:sp>
        <p:nvSpPr>
          <p:cNvPr id="135" name="object 135"/>
          <p:cNvSpPr/>
          <p:nvPr/>
        </p:nvSpPr>
        <p:spPr>
          <a:xfrm>
            <a:off x="4078432" y="5143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6" name="object 136"/>
          <p:cNvSpPr/>
          <p:nvPr/>
        </p:nvSpPr>
        <p:spPr>
          <a:xfrm>
            <a:off x="5365757" y="2361636"/>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137" name="object 137"/>
          <p:cNvSpPr/>
          <p:nvPr/>
        </p:nvSpPr>
        <p:spPr>
          <a:xfrm>
            <a:off x="5365757" y="2818845"/>
            <a:ext cx="0" cy="304800"/>
          </a:xfrm>
          <a:custGeom>
            <a:avLst/>
            <a:gdLst/>
            <a:ahLst/>
            <a:cxnLst/>
            <a:rect l="l" t="t" r="r" b="b"/>
            <a:pathLst>
              <a:path h="345439">
                <a:moveTo>
                  <a:pt x="0" y="0"/>
                </a:moveTo>
                <a:lnTo>
                  <a:pt x="0" y="345430"/>
                </a:lnTo>
              </a:path>
            </a:pathLst>
          </a:custGeom>
          <a:ln w="12700">
            <a:solidFill>
              <a:srgbClr val="000000"/>
            </a:solidFill>
          </a:ln>
        </p:spPr>
        <p:txBody>
          <a:bodyPr wrap="square" lIns="0" tIns="0" rIns="0" bIns="0" rtlCol="0"/>
          <a:lstStyle/>
          <a:p>
            <a:endParaRPr/>
          </a:p>
        </p:txBody>
      </p:sp>
      <p:sp>
        <p:nvSpPr>
          <p:cNvPr id="138" name="object 138"/>
          <p:cNvSpPr/>
          <p:nvPr/>
        </p:nvSpPr>
        <p:spPr>
          <a:xfrm>
            <a:off x="5365758" y="2666436"/>
            <a:ext cx="152977" cy="76200"/>
          </a:xfrm>
          <a:custGeom>
            <a:avLst/>
            <a:gdLst/>
            <a:ahLst/>
            <a:cxnLst/>
            <a:rect l="l" t="t" r="r" b="b"/>
            <a:pathLst>
              <a:path w="168275" h="86360">
                <a:moveTo>
                  <a:pt x="0" y="0"/>
                </a:moveTo>
                <a:lnTo>
                  <a:pt x="167730" y="86360"/>
                </a:lnTo>
              </a:path>
            </a:pathLst>
          </a:custGeom>
          <a:ln w="12700">
            <a:solidFill>
              <a:srgbClr val="000000"/>
            </a:solidFill>
          </a:ln>
        </p:spPr>
        <p:txBody>
          <a:bodyPr wrap="square" lIns="0" tIns="0" rIns="0" bIns="0" rtlCol="0"/>
          <a:lstStyle/>
          <a:p>
            <a:endParaRPr/>
          </a:p>
        </p:txBody>
      </p:sp>
      <p:sp>
        <p:nvSpPr>
          <p:cNvPr id="139" name="object 139"/>
          <p:cNvSpPr/>
          <p:nvPr/>
        </p:nvSpPr>
        <p:spPr>
          <a:xfrm>
            <a:off x="5365758" y="2742636"/>
            <a:ext cx="152977" cy="76200"/>
          </a:xfrm>
          <a:custGeom>
            <a:avLst/>
            <a:gdLst/>
            <a:ahLst/>
            <a:cxnLst/>
            <a:rect l="l" t="t" r="r" b="b"/>
            <a:pathLst>
              <a:path w="168275" h="86360">
                <a:moveTo>
                  <a:pt x="0" y="86370"/>
                </a:moveTo>
                <a:lnTo>
                  <a:pt x="167730" y="0"/>
                </a:lnTo>
              </a:path>
            </a:pathLst>
          </a:custGeom>
          <a:ln w="12700">
            <a:solidFill>
              <a:srgbClr val="000000"/>
            </a:solidFill>
          </a:ln>
        </p:spPr>
        <p:txBody>
          <a:bodyPr wrap="square" lIns="0" tIns="0" rIns="0" bIns="0" rtlCol="0"/>
          <a:lstStyle/>
          <a:p>
            <a:endParaRPr/>
          </a:p>
        </p:txBody>
      </p:sp>
      <p:sp>
        <p:nvSpPr>
          <p:cNvPr id="140" name="object 140"/>
          <p:cNvSpPr/>
          <p:nvPr/>
        </p:nvSpPr>
        <p:spPr>
          <a:xfrm>
            <a:off x="5365758" y="2361637"/>
            <a:ext cx="457777" cy="228599"/>
          </a:xfrm>
          <a:custGeom>
            <a:avLst/>
            <a:gdLst/>
            <a:ahLst/>
            <a:cxnLst/>
            <a:rect l="l" t="t" r="r" b="b"/>
            <a:pathLst>
              <a:path w="503554" h="259080">
                <a:moveTo>
                  <a:pt x="0" y="0"/>
                </a:moveTo>
                <a:lnTo>
                  <a:pt x="503200" y="259080"/>
                </a:lnTo>
              </a:path>
            </a:pathLst>
          </a:custGeom>
          <a:ln w="12700">
            <a:solidFill>
              <a:srgbClr val="000000"/>
            </a:solidFill>
          </a:ln>
        </p:spPr>
        <p:txBody>
          <a:bodyPr wrap="square" lIns="0" tIns="0" rIns="0" bIns="0" rtlCol="0"/>
          <a:lstStyle/>
          <a:p>
            <a:endParaRPr/>
          </a:p>
        </p:txBody>
      </p:sp>
      <p:sp>
        <p:nvSpPr>
          <p:cNvPr id="141" name="object 141"/>
          <p:cNvSpPr/>
          <p:nvPr/>
        </p:nvSpPr>
        <p:spPr>
          <a:xfrm>
            <a:off x="5823212" y="2590236"/>
            <a:ext cx="0" cy="304800"/>
          </a:xfrm>
          <a:custGeom>
            <a:avLst/>
            <a:gdLst/>
            <a:ahLst/>
            <a:cxnLst/>
            <a:rect l="l" t="t" r="r" b="b"/>
            <a:pathLst>
              <a:path h="345439">
                <a:moveTo>
                  <a:pt x="0" y="0"/>
                </a:moveTo>
                <a:lnTo>
                  <a:pt x="0" y="345450"/>
                </a:lnTo>
              </a:path>
            </a:pathLst>
          </a:custGeom>
          <a:ln w="12700">
            <a:solidFill>
              <a:srgbClr val="000000"/>
            </a:solidFill>
          </a:ln>
        </p:spPr>
        <p:txBody>
          <a:bodyPr wrap="square" lIns="0" tIns="0" rIns="0" bIns="0" rtlCol="0"/>
          <a:lstStyle/>
          <a:p>
            <a:endParaRPr/>
          </a:p>
        </p:txBody>
      </p:sp>
      <p:sp>
        <p:nvSpPr>
          <p:cNvPr id="142" name="object 142"/>
          <p:cNvSpPr/>
          <p:nvPr/>
        </p:nvSpPr>
        <p:spPr>
          <a:xfrm>
            <a:off x="5365758" y="2895046"/>
            <a:ext cx="457777" cy="228599"/>
          </a:xfrm>
          <a:custGeom>
            <a:avLst/>
            <a:gdLst/>
            <a:ahLst/>
            <a:cxnLst/>
            <a:rect l="l" t="t" r="r" b="b"/>
            <a:pathLst>
              <a:path w="503554" h="259079">
                <a:moveTo>
                  <a:pt x="0" y="259070"/>
                </a:moveTo>
                <a:lnTo>
                  <a:pt x="503200" y="0"/>
                </a:lnTo>
              </a:path>
            </a:pathLst>
          </a:custGeom>
          <a:ln w="12700">
            <a:solidFill>
              <a:srgbClr val="000000"/>
            </a:solidFill>
          </a:ln>
        </p:spPr>
        <p:txBody>
          <a:bodyPr wrap="square" lIns="0" tIns="0" rIns="0" bIns="0" rtlCol="0"/>
          <a:lstStyle/>
          <a:p>
            <a:endParaRPr/>
          </a:p>
        </p:txBody>
      </p:sp>
      <p:sp>
        <p:nvSpPr>
          <p:cNvPr id="143" name="object 143"/>
          <p:cNvSpPr txBox="1"/>
          <p:nvPr/>
        </p:nvSpPr>
        <p:spPr>
          <a:xfrm>
            <a:off x="5531565" y="2657407"/>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44" name="object 144"/>
          <p:cNvSpPr/>
          <p:nvPr/>
        </p:nvSpPr>
        <p:spPr>
          <a:xfrm>
            <a:off x="4266047" y="5181320"/>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45" name="object 145"/>
          <p:cNvSpPr/>
          <p:nvPr/>
        </p:nvSpPr>
        <p:spPr>
          <a:xfrm>
            <a:off x="4570556" y="3276319"/>
            <a:ext cx="0" cy="1905000"/>
          </a:xfrm>
          <a:custGeom>
            <a:avLst/>
            <a:gdLst/>
            <a:ahLst/>
            <a:cxnLst/>
            <a:rect l="l" t="t" r="r" b="b"/>
            <a:pathLst>
              <a:path h="2159000">
                <a:moveTo>
                  <a:pt x="0" y="0"/>
                </a:moveTo>
                <a:lnTo>
                  <a:pt x="0" y="2159001"/>
                </a:lnTo>
              </a:path>
            </a:pathLst>
          </a:custGeom>
          <a:ln w="28575">
            <a:solidFill>
              <a:srgbClr val="000000"/>
            </a:solidFill>
          </a:ln>
        </p:spPr>
        <p:txBody>
          <a:bodyPr wrap="square" lIns="0" tIns="0" rIns="0" bIns="0" rtlCol="0"/>
          <a:lstStyle/>
          <a:p>
            <a:endParaRPr/>
          </a:p>
        </p:txBody>
      </p:sp>
      <p:sp>
        <p:nvSpPr>
          <p:cNvPr id="146" name="object 146"/>
          <p:cNvSpPr/>
          <p:nvPr/>
        </p:nvSpPr>
        <p:spPr>
          <a:xfrm>
            <a:off x="4570557" y="4266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47" name="object 147"/>
          <p:cNvSpPr/>
          <p:nvPr/>
        </p:nvSpPr>
        <p:spPr>
          <a:xfrm>
            <a:off x="4763943" y="4228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48" name="object 148"/>
          <p:cNvSpPr/>
          <p:nvPr/>
        </p:nvSpPr>
        <p:spPr>
          <a:xfrm>
            <a:off x="8304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49" name="object 149"/>
          <p:cNvSpPr/>
          <p:nvPr/>
        </p:nvSpPr>
        <p:spPr>
          <a:xfrm>
            <a:off x="8498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0" name="object 150"/>
          <p:cNvSpPr/>
          <p:nvPr/>
        </p:nvSpPr>
        <p:spPr>
          <a:xfrm>
            <a:off x="1980047" y="5562320"/>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51" name="object 151"/>
          <p:cNvSpPr/>
          <p:nvPr/>
        </p:nvSpPr>
        <p:spPr>
          <a:xfrm>
            <a:off x="4066886" y="5528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52" name="object 152"/>
          <p:cNvSpPr/>
          <p:nvPr/>
        </p:nvSpPr>
        <p:spPr>
          <a:xfrm>
            <a:off x="1980047" y="5790647"/>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53" name="object 153"/>
          <p:cNvSpPr/>
          <p:nvPr/>
        </p:nvSpPr>
        <p:spPr>
          <a:xfrm>
            <a:off x="4066886" y="5757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55" name="object 155"/>
          <p:cNvSpPr txBox="1"/>
          <p:nvPr/>
        </p:nvSpPr>
        <p:spPr>
          <a:xfrm>
            <a:off x="2449617" y="5378946"/>
            <a:ext cx="194829" cy="153888"/>
          </a:xfrm>
          <a:prstGeom prst="rect">
            <a:avLst/>
          </a:prstGeom>
        </p:spPr>
        <p:txBody>
          <a:bodyPr vert="horz" wrap="square" lIns="0" tIns="0" rIns="0" bIns="0" rtlCol="0">
            <a:spAutoFit/>
          </a:bodyPr>
          <a:lstStyle/>
          <a:p>
            <a:pPr marL="11397"/>
            <a:r>
              <a:rPr lang="en-US" sz="1000" dirty="0" smtClean="0">
                <a:latin typeface="Arial"/>
                <a:cs typeface="Arial"/>
              </a:rPr>
              <a:t>0</a:t>
            </a:r>
          </a:p>
        </p:txBody>
      </p:sp>
      <p:sp>
        <p:nvSpPr>
          <p:cNvPr id="156" name="object 156"/>
          <p:cNvSpPr/>
          <p:nvPr/>
        </p:nvSpPr>
        <p:spPr>
          <a:xfrm>
            <a:off x="1958397" y="5146302"/>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57" name="object 157"/>
          <p:cNvSpPr/>
          <p:nvPr/>
        </p:nvSpPr>
        <p:spPr>
          <a:xfrm>
            <a:off x="1958401" y="5146300"/>
            <a:ext cx="63500" cy="64434"/>
          </a:xfrm>
          <a:custGeom>
            <a:avLst/>
            <a:gdLst/>
            <a:ahLst/>
            <a:cxnLst/>
            <a:rect l="l" t="t" r="r" b="b"/>
            <a:pathLst>
              <a:path w="69850" h="73025">
                <a:moveTo>
                  <a:pt x="0" y="20460"/>
                </a:moveTo>
                <a:lnTo>
                  <a:pt x="20450" y="0"/>
                </a:lnTo>
                <a:lnTo>
                  <a:pt x="49390" y="0"/>
                </a:lnTo>
                <a:lnTo>
                  <a:pt x="69850" y="20460"/>
                </a:lnTo>
                <a:lnTo>
                  <a:pt x="69850" y="52570"/>
                </a:lnTo>
                <a:lnTo>
                  <a:pt x="49390" y="73030"/>
                </a:lnTo>
                <a:lnTo>
                  <a:pt x="20450" y="73030"/>
                </a:lnTo>
                <a:lnTo>
                  <a:pt x="0" y="52570"/>
                </a:lnTo>
                <a:lnTo>
                  <a:pt x="0" y="20460"/>
                </a:lnTo>
                <a:close/>
              </a:path>
            </a:pathLst>
          </a:custGeom>
          <a:ln w="12700">
            <a:solidFill>
              <a:srgbClr val="000000"/>
            </a:solidFill>
          </a:ln>
        </p:spPr>
        <p:txBody>
          <a:bodyPr wrap="square" lIns="0" tIns="0" rIns="0" bIns="0" rtlCol="0"/>
          <a:lstStyle/>
          <a:p>
            <a:endParaRPr/>
          </a:p>
        </p:txBody>
      </p:sp>
      <p:sp>
        <p:nvSpPr>
          <p:cNvPr id="158" name="object 158"/>
          <p:cNvSpPr/>
          <p:nvPr/>
        </p:nvSpPr>
        <p:spPr>
          <a:xfrm>
            <a:off x="1958397" y="5537107"/>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159" name="object 159"/>
          <p:cNvSpPr/>
          <p:nvPr/>
        </p:nvSpPr>
        <p:spPr>
          <a:xfrm>
            <a:off x="1958401" y="5537112"/>
            <a:ext cx="63500" cy="63313"/>
          </a:xfrm>
          <a:custGeom>
            <a:avLst/>
            <a:gdLst/>
            <a:ahLst/>
            <a:cxnLst/>
            <a:rect l="l" t="t" r="r" b="b"/>
            <a:pathLst>
              <a:path w="69850" h="71754">
                <a:moveTo>
                  <a:pt x="0" y="20450"/>
                </a:moveTo>
                <a:lnTo>
                  <a:pt x="20450" y="0"/>
                </a:lnTo>
                <a:lnTo>
                  <a:pt x="49390" y="0"/>
                </a:lnTo>
                <a:lnTo>
                  <a:pt x="69850" y="20450"/>
                </a:lnTo>
                <a:lnTo>
                  <a:pt x="69850" y="50980"/>
                </a:lnTo>
                <a:lnTo>
                  <a:pt x="49390" y="71440"/>
                </a:lnTo>
                <a:lnTo>
                  <a:pt x="20450" y="71440"/>
                </a:lnTo>
                <a:lnTo>
                  <a:pt x="0" y="50980"/>
                </a:lnTo>
                <a:lnTo>
                  <a:pt x="0" y="20450"/>
                </a:lnTo>
                <a:close/>
              </a:path>
            </a:pathLst>
          </a:custGeom>
          <a:ln w="12700">
            <a:solidFill>
              <a:srgbClr val="000000"/>
            </a:solidFill>
          </a:ln>
        </p:spPr>
        <p:txBody>
          <a:bodyPr wrap="square" lIns="0" tIns="0" rIns="0" bIns="0" rtlCol="0"/>
          <a:lstStyle/>
          <a:p>
            <a:endParaRPr/>
          </a:p>
        </p:txBody>
      </p:sp>
      <p:sp>
        <p:nvSpPr>
          <p:cNvPr id="160" name="object 160"/>
          <p:cNvSpPr/>
          <p:nvPr/>
        </p:nvSpPr>
        <p:spPr>
          <a:xfrm>
            <a:off x="226580" y="3581684"/>
            <a:ext cx="1252682" cy="1143000"/>
          </a:xfrm>
          <a:custGeom>
            <a:avLst/>
            <a:gdLst/>
            <a:ahLst/>
            <a:cxnLst/>
            <a:rect l="l" t="t" r="r" b="b"/>
            <a:pathLst>
              <a:path w="1377950" h="1295400">
                <a:moveTo>
                  <a:pt x="0" y="0"/>
                </a:moveTo>
                <a:lnTo>
                  <a:pt x="1377950" y="0"/>
                </a:lnTo>
                <a:lnTo>
                  <a:pt x="137795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161" name="object 161"/>
          <p:cNvSpPr/>
          <p:nvPr/>
        </p:nvSpPr>
        <p:spPr>
          <a:xfrm>
            <a:off x="456047" y="3276319"/>
            <a:ext cx="228023" cy="0"/>
          </a:xfrm>
          <a:custGeom>
            <a:avLst/>
            <a:gdLst/>
            <a:ahLst/>
            <a:cxnLst/>
            <a:rect l="l" t="t" r="r" b="b"/>
            <a:pathLst>
              <a:path w="250825">
                <a:moveTo>
                  <a:pt x="0" y="0"/>
                </a:moveTo>
                <a:lnTo>
                  <a:pt x="250825" y="0"/>
                </a:lnTo>
              </a:path>
            </a:pathLst>
          </a:custGeom>
          <a:ln w="28575">
            <a:solidFill>
              <a:srgbClr val="000000"/>
            </a:solidFill>
          </a:ln>
        </p:spPr>
        <p:txBody>
          <a:bodyPr wrap="square" lIns="0" tIns="0" rIns="0" bIns="0" rtlCol="0"/>
          <a:lstStyle/>
          <a:p>
            <a:endParaRPr/>
          </a:p>
        </p:txBody>
      </p:sp>
      <p:sp>
        <p:nvSpPr>
          <p:cNvPr id="162" name="object 162"/>
          <p:cNvSpPr/>
          <p:nvPr/>
        </p:nvSpPr>
        <p:spPr>
          <a:xfrm>
            <a:off x="4541693" y="4224618"/>
            <a:ext cx="76777" cy="75640"/>
          </a:xfrm>
          <a:custGeom>
            <a:avLst/>
            <a:gdLst/>
            <a:ahLst/>
            <a:cxnLst/>
            <a:rect l="l" t="t" r="r" b="b"/>
            <a:pathLst>
              <a:path w="84454"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163" name="object 163"/>
          <p:cNvSpPr/>
          <p:nvPr/>
        </p:nvSpPr>
        <p:spPr>
          <a:xfrm>
            <a:off x="4541693" y="4224620"/>
            <a:ext cx="76777" cy="75640"/>
          </a:xfrm>
          <a:custGeom>
            <a:avLst/>
            <a:gdLst/>
            <a:ahLst/>
            <a:cxnLst/>
            <a:rect l="l" t="t" r="r" b="b"/>
            <a:pathLst>
              <a:path w="84454" h="85725">
                <a:moveTo>
                  <a:pt x="0" y="24640"/>
                </a:moveTo>
                <a:lnTo>
                  <a:pt x="24640" y="0"/>
                </a:lnTo>
                <a:lnTo>
                  <a:pt x="59500" y="0"/>
                </a:lnTo>
                <a:lnTo>
                  <a:pt x="84140" y="24640"/>
                </a:lnTo>
                <a:lnTo>
                  <a:pt x="84140" y="61080"/>
                </a:lnTo>
                <a:lnTo>
                  <a:pt x="5950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164" name="object 164"/>
          <p:cNvSpPr/>
          <p:nvPr/>
        </p:nvSpPr>
        <p:spPr>
          <a:xfrm>
            <a:off x="4266048" y="2514319"/>
            <a:ext cx="1099705" cy="0"/>
          </a:xfrm>
          <a:custGeom>
            <a:avLst/>
            <a:gdLst/>
            <a:ahLst/>
            <a:cxnLst/>
            <a:rect l="l" t="t" r="r" b="b"/>
            <a:pathLst>
              <a:path w="1209675">
                <a:moveTo>
                  <a:pt x="0" y="0"/>
                </a:moveTo>
                <a:lnTo>
                  <a:pt x="1209680" y="0"/>
                </a:lnTo>
              </a:path>
            </a:pathLst>
          </a:custGeom>
          <a:ln w="28575">
            <a:solidFill>
              <a:srgbClr val="000000"/>
            </a:solidFill>
          </a:ln>
        </p:spPr>
        <p:txBody>
          <a:bodyPr wrap="square" lIns="0" tIns="0" rIns="0" bIns="0" rtlCol="0"/>
          <a:lstStyle/>
          <a:p>
            <a:endParaRPr/>
          </a:p>
        </p:txBody>
      </p:sp>
      <p:sp>
        <p:nvSpPr>
          <p:cNvPr id="165" name="object 165"/>
          <p:cNvSpPr/>
          <p:nvPr/>
        </p:nvSpPr>
        <p:spPr>
          <a:xfrm>
            <a:off x="5331113"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6" name="object 166"/>
          <p:cNvSpPr/>
          <p:nvPr/>
        </p:nvSpPr>
        <p:spPr>
          <a:xfrm>
            <a:off x="6018076" y="3734358"/>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67" name="object 167"/>
          <p:cNvSpPr/>
          <p:nvPr/>
        </p:nvSpPr>
        <p:spPr>
          <a:xfrm>
            <a:off x="6201352" y="3700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68" name="object 168"/>
          <p:cNvSpPr/>
          <p:nvPr/>
        </p:nvSpPr>
        <p:spPr>
          <a:xfrm>
            <a:off x="1827074" y="2514319"/>
            <a:ext cx="2286000" cy="0"/>
          </a:xfrm>
          <a:custGeom>
            <a:avLst/>
            <a:gdLst/>
            <a:ahLst/>
            <a:cxnLst/>
            <a:rect l="l" t="t" r="r" b="b"/>
            <a:pathLst>
              <a:path w="2514600">
                <a:moveTo>
                  <a:pt x="0" y="0"/>
                </a:moveTo>
                <a:lnTo>
                  <a:pt x="2514601" y="0"/>
                </a:lnTo>
              </a:path>
            </a:pathLst>
          </a:custGeom>
          <a:ln w="28575">
            <a:solidFill>
              <a:srgbClr val="000000"/>
            </a:solidFill>
          </a:ln>
        </p:spPr>
        <p:txBody>
          <a:bodyPr wrap="square" lIns="0" tIns="0" rIns="0" bIns="0" rtlCol="0"/>
          <a:lstStyle/>
          <a:p>
            <a:endParaRPr/>
          </a:p>
        </p:txBody>
      </p:sp>
      <p:sp>
        <p:nvSpPr>
          <p:cNvPr id="169" name="object 169"/>
          <p:cNvSpPr/>
          <p:nvPr/>
        </p:nvSpPr>
        <p:spPr>
          <a:xfrm>
            <a:off x="4078432"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0" name="object 170"/>
          <p:cNvSpPr/>
          <p:nvPr/>
        </p:nvSpPr>
        <p:spPr>
          <a:xfrm>
            <a:off x="4417583" y="4800320"/>
            <a:ext cx="1829955" cy="0"/>
          </a:xfrm>
          <a:custGeom>
            <a:avLst/>
            <a:gdLst/>
            <a:ahLst/>
            <a:cxnLst/>
            <a:rect l="l" t="t" r="r" b="b"/>
            <a:pathLst>
              <a:path w="2012950">
                <a:moveTo>
                  <a:pt x="0" y="0"/>
                </a:moveTo>
                <a:lnTo>
                  <a:pt x="2012951" y="0"/>
                </a:lnTo>
              </a:path>
            </a:pathLst>
          </a:custGeom>
          <a:ln w="28575">
            <a:solidFill>
              <a:srgbClr val="000000"/>
            </a:solidFill>
          </a:ln>
        </p:spPr>
        <p:txBody>
          <a:bodyPr wrap="square" lIns="0" tIns="0" rIns="0" bIns="0" rtlCol="0"/>
          <a:lstStyle/>
          <a:p>
            <a:endParaRPr/>
          </a:p>
        </p:txBody>
      </p:sp>
      <p:sp>
        <p:nvSpPr>
          <p:cNvPr id="171" name="object 171"/>
          <p:cNvSpPr/>
          <p:nvPr/>
        </p:nvSpPr>
        <p:spPr>
          <a:xfrm>
            <a:off x="6212897"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2" name="object 172"/>
          <p:cNvSpPr/>
          <p:nvPr/>
        </p:nvSpPr>
        <p:spPr>
          <a:xfrm>
            <a:off x="1446073" y="1524000"/>
            <a:ext cx="1732" cy="990600"/>
          </a:xfrm>
          <a:custGeom>
            <a:avLst/>
            <a:gdLst/>
            <a:ahLst/>
            <a:cxnLst/>
            <a:rect l="l" t="t" r="r" b="b"/>
            <a:pathLst>
              <a:path w="1905" h="1122680">
                <a:moveTo>
                  <a:pt x="0" y="1122360"/>
                </a:moveTo>
                <a:lnTo>
                  <a:pt x="1580" y="0"/>
                </a:lnTo>
              </a:path>
            </a:pathLst>
          </a:custGeom>
          <a:ln w="28575">
            <a:solidFill>
              <a:srgbClr val="000000"/>
            </a:solidFill>
          </a:ln>
        </p:spPr>
        <p:txBody>
          <a:bodyPr wrap="square" lIns="0" tIns="0" rIns="0" bIns="0" rtlCol="0"/>
          <a:lstStyle/>
          <a:p>
            <a:endParaRPr/>
          </a:p>
        </p:txBody>
      </p:sp>
      <p:sp>
        <p:nvSpPr>
          <p:cNvPr id="173" name="object 173"/>
          <p:cNvSpPr/>
          <p:nvPr/>
        </p:nvSpPr>
        <p:spPr>
          <a:xfrm>
            <a:off x="717262" y="2286001"/>
            <a:ext cx="152977" cy="0"/>
          </a:xfrm>
          <a:custGeom>
            <a:avLst/>
            <a:gdLst/>
            <a:ahLst/>
            <a:cxnLst/>
            <a:rect l="l" t="t" r="r" b="b"/>
            <a:pathLst>
              <a:path w="168275">
                <a:moveTo>
                  <a:pt x="0" y="0"/>
                </a:moveTo>
                <a:lnTo>
                  <a:pt x="168275" y="0"/>
                </a:lnTo>
              </a:path>
            </a:pathLst>
          </a:custGeom>
          <a:ln w="28575">
            <a:solidFill>
              <a:srgbClr val="000000"/>
            </a:solidFill>
          </a:ln>
        </p:spPr>
        <p:txBody>
          <a:bodyPr wrap="square" lIns="0" tIns="0" rIns="0" bIns="0" rtlCol="0"/>
          <a:lstStyle/>
          <a:p>
            <a:endParaRPr/>
          </a:p>
        </p:txBody>
      </p:sp>
      <p:sp>
        <p:nvSpPr>
          <p:cNvPr id="174" name="object 174"/>
          <p:cNvSpPr/>
          <p:nvPr/>
        </p:nvSpPr>
        <p:spPr>
          <a:xfrm>
            <a:off x="835602" y="2248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5" name="object 175"/>
          <p:cNvSpPr/>
          <p:nvPr/>
        </p:nvSpPr>
        <p:spPr>
          <a:xfrm>
            <a:off x="457489" y="1371318"/>
            <a:ext cx="532823" cy="0"/>
          </a:xfrm>
          <a:custGeom>
            <a:avLst/>
            <a:gdLst/>
            <a:ahLst/>
            <a:cxnLst/>
            <a:rect l="l" t="t" r="r" b="b"/>
            <a:pathLst>
              <a:path w="586105">
                <a:moveTo>
                  <a:pt x="0" y="0"/>
                </a:moveTo>
                <a:lnTo>
                  <a:pt x="585792" y="0"/>
                </a:lnTo>
              </a:path>
            </a:pathLst>
          </a:custGeom>
          <a:ln w="28575">
            <a:solidFill>
              <a:srgbClr val="000000"/>
            </a:solidFill>
          </a:ln>
        </p:spPr>
        <p:txBody>
          <a:bodyPr wrap="square" lIns="0" tIns="0" rIns="0" bIns="0" rtlCol="0"/>
          <a:lstStyle/>
          <a:p>
            <a:endParaRPr/>
          </a:p>
        </p:txBody>
      </p:sp>
      <p:sp>
        <p:nvSpPr>
          <p:cNvPr id="176" name="object 176"/>
          <p:cNvSpPr/>
          <p:nvPr/>
        </p:nvSpPr>
        <p:spPr>
          <a:xfrm>
            <a:off x="425739" y="3242702"/>
            <a:ext cx="76777" cy="77321"/>
          </a:xfrm>
          <a:custGeom>
            <a:avLst/>
            <a:gdLst/>
            <a:ahLst/>
            <a:cxnLst/>
            <a:rect l="l" t="t" r="r" b="b"/>
            <a:pathLst>
              <a:path w="84454" h="87629">
                <a:moveTo>
                  <a:pt x="59496" y="0"/>
                </a:moveTo>
                <a:lnTo>
                  <a:pt x="24641" y="0"/>
                </a:lnTo>
                <a:lnTo>
                  <a:pt x="0" y="24637"/>
                </a:lnTo>
                <a:lnTo>
                  <a:pt x="0" y="62674"/>
                </a:lnTo>
                <a:lnTo>
                  <a:pt x="24641" y="87312"/>
                </a:lnTo>
                <a:lnTo>
                  <a:pt x="59496" y="87312"/>
                </a:lnTo>
                <a:lnTo>
                  <a:pt x="84138" y="62674"/>
                </a:lnTo>
                <a:lnTo>
                  <a:pt x="84138" y="24637"/>
                </a:lnTo>
                <a:lnTo>
                  <a:pt x="59496" y="0"/>
                </a:lnTo>
                <a:close/>
              </a:path>
            </a:pathLst>
          </a:custGeom>
          <a:solidFill>
            <a:srgbClr val="000000"/>
          </a:solidFill>
        </p:spPr>
        <p:txBody>
          <a:bodyPr wrap="square" lIns="0" tIns="0" rIns="0" bIns="0" rtlCol="0"/>
          <a:lstStyle/>
          <a:p>
            <a:endParaRPr/>
          </a:p>
        </p:txBody>
      </p:sp>
      <p:sp>
        <p:nvSpPr>
          <p:cNvPr id="177" name="object 177"/>
          <p:cNvSpPr/>
          <p:nvPr/>
        </p:nvSpPr>
        <p:spPr>
          <a:xfrm>
            <a:off x="425740" y="3242702"/>
            <a:ext cx="76777" cy="77321"/>
          </a:xfrm>
          <a:custGeom>
            <a:avLst/>
            <a:gdLst/>
            <a:ahLst/>
            <a:cxnLst/>
            <a:rect l="l" t="t" r="r" b="b"/>
            <a:pathLst>
              <a:path w="84454" h="87629">
                <a:moveTo>
                  <a:pt x="0" y="24640"/>
                </a:moveTo>
                <a:lnTo>
                  <a:pt x="24641" y="0"/>
                </a:lnTo>
                <a:lnTo>
                  <a:pt x="59497" y="0"/>
                </a:lnTo>
                <a:lnTo>
                  <a:pt x="84138" y="24640"/>
                </a:lnTo>
                <a:lnTo>
                  <a:pt x="84138" y="62670"/>
                </a:lnTo>
                <a:lnTo>
                  <a:pt x="59497" y="87320"/>
                </a:lnTo>
                <a:lnTo>
                  <a:pt x="24641" y="87320"/>
                </a:lnTo>
                <a:lnTo>
                  <a:pt x="0" y="62670"/>
                </a:lnTo>
                <a:lnTo>
                  <a:pt x="0" y="24640"/>
                </a:lnTo>
                <a:close/>
              </a:path>
            </a:pathLst>
          </a:custGeom>
          <a:ln w="12700">
            <a:solidFill>
              <a:srgbClr val="000000"/>
            </a:solidFill>
          </a:ln>
        </p:spPr>
        <p:txBody>
          <a:bodyPr wrap="square" lIns="0" tIns="0" rIns="0" bIns="0" rtlCol="0"/>
          <a:lstStyle/>
          <a:p>
            <a:endParaRPr/>
          </a:p>
        </p:txBody>
      </p:sp>
      <p:sp>
        <p:nvSpPr>
          <p:cNvPr id="178" name="object 178"/>
          <p:cNvSpPr/>
          <p:nvPr/>
        </p:nvSpPr>
        <p:spPr>
          <a:xfrm>
            <a:off x="1479264" y="3810002"/>
            <a:ext cx="196273" cy="0"/>
          </a:xfrm>
          <a:custGeom>
            <a:avLst/>
            <a:gdLst/>
            <a:ahLst/>
            <a:cxnLst/>
            <a:rect l="l" t="t" r="r" b="b"/>
            <a:pathLst>
              <a:path w="215900">
                <a:moveTo>
                  <a:pt x="0" y="0"/>
                </a:moveTo>
                <a:lnTo>
                  <a:pt x="215900" y="0"/>
                </a:lnTo>
              </a:path>
            </a:pathLst>
          </a:custGeom>
          <a:ln w="28575">
            <a:solidFill>
              <a:srgbClr val="000000"/>
            </a:solidFill>
          </a:ln>
        </p:spPr>
        <p:txBody>
          <a:bodyPr wrap="square" lIns="0" tIns="0" rIns="0" bIns="0" rtlCol="0"/>
          <a:lstStyle/>
          <a:p>
            <a:endParaRPr/>
          </a:p>
        </p:txBody>
      </p:sp>
      <p:sp>
        <p:nvSpPr>
          <p:cNvPr id="179" name="object 179"/>
          <p:cNvSpPr/>
          <p:nvPr/>
        </p:nvSpPr>
        <p:spPr>
          <a:xfrm>
            <a:off x="1640897" y="3772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80" name="object 180"/>
          <p:cNvSpPr/>
          <p:nvPr/>
        </p:nvSpPr>
        <p:spPr>
          <a:xfrm>
            <a:off x="6703586" y="1295683"/>
            <a:ext cx="1732" cy="1447240"/>
          </a:xfrm>
          <a:custGeom>
            <a:avLst/>
            <a:gdLst/>
            <a:ahLst/>
            <a:cxnLst/>
            <a:rect l="l" t="t" r="r" b="b"/>
            <a:pathLst>
              <a:path w="1904" h="1640205">
                <a:moveTo>
                  <a:pt x="0" y="1639890"/>
                </a:moveTo>
                <a:lnTo>
                  <a:pt x="1590" y="0"/>
                </a:lnTo>
              </a:path>
            </a:pathLst>
          </a:custGeom>
          <a:ln w="28575">
            <a:solidFill>
              <a:srgbClr val="000000"/>
            </a:solidFill>
          </a:ln>
        </p:spPr>
        <p:txBody>
          <a:bodyPr wrap="square" lIns="0" tIns="0" rIns="0" bIns="0" rtlCol="0"/>
          <a:lstStyle/>
          <a:p>
            <a:endParaRPr/>
          </a:p>
        </p:txBody>
      </p:sp>
      <p:sp>
        <p:nvSpPr>
          <p:cNvPr id="181" name="object 181"/>
          <p:cNvSpPr/>
          <p:nvPr/>
        </p:nvSpPr>
        <p:spPr>
          <a:xfrm>
            <a:off x="6399076" y="2742636"/>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82" name="object 182"/>
          <p:cNvSpPr txBox="1"/>
          <p:nvPr/>
        </p:nvSpPr>
        <p:spPr>
          <a:xfrm>
            <a:off x="5185606" y="5465702"/>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83" name="object 183"/>
          <p:cNvSpPr txBox="1"/>
          <p:nvPr/>
        </p:nvSpPr>
        <p:spPr>
          <a:xfrm>
            <a:off x="5185606" y="572971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84" name="object 184"/>
          <p:cNvSpPr/>
          <p:nvPr/>
        </p:nvSpPr>
        <p:spPr>
          <a:xfrm>
            <a:off x="4260275" y="5404044"/>
            <a:ext cx="2010349" cy="544879"/>
          </a:xfrm>
          <a:prstGeom prst="rect">
            <a:avLst/>
          </a:prstGeom>
          <a:blipFill>
            <a:blip r:embed="rId4" cstate="print"/>
            <a:stretch>
              <a:fillRect/>
            </a:stretch>
          </a:blipFill>
        </p:spPr>
        <p:txBody>
          <a:bodyPr wrap="square" lIns="0" tIns="0" rIns="0" bIns="0" rtlCol="0"/>
          <a:lstStyle/>
          <a:p>
            <a:endParaRPr/>
          </a:p>
        </p:txBody>
      </p:sp>
      <p:sp>
        <p:nvSpPr>
          <p:cNvPr id="185" name="object 185"/>
          <p:cNvSpPr txBox="1"/>
          <p:nvPr/>
        </p:nvSpPr>
        <p:spPr>
          <a:xfrm>
            <a:off x="4875219" y="3779306"/>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86" name="object 186"/>
          <p:cNvSpPr txBox="1"/>
          <p:nvPr/>
        </p:nvSpPr>
        <p:spPr>
          <a:xfrm>
            <a:off x="4875219" y="4191235"/>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87" name="object 187"/>
          <p:cNvSpPr/>
          <p:nvPr/>
        </p:nvSpPr>
        <p:spPr>
          <a:xfrm>
            <a:off x="4792811" y="3728755"/>
            <a:ext cx="229464" cy="696168"/>
          </a:xfrm>
          <a:prstGeom prst="rect">
            <a:avLst/>
          </a:prstGeom>
          <a:blipFill>
            <a:blip r:embed="rId5" cstate="print"/>
            <a:stretch>
              <a:fillRect/>
            </a:stretch>
          </a:blipFill>
        </p:spPr>
        <p:txBody>
          <a:bodyPr wrap="square" lIns="0" tIns="0" rIns="0" bIns="0" rtlCol="0"/>
          <a:lstStyle/>
          <a:p>
            <a:endParaRPr/>
          </a:p>
        </p:txBody>
      </p:sp>
      <p:sp>
        <p:nvSpPr>
          <p:cNvPr id="188" name="object 188"/>
          <p:cNvSpPr/>
          <p:nvPr/>
        </p:nvSpPr>
        <p:spPr>
          <a:xfrm>
            <a:off x="6247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9" name="object 189"/>
          <p:cNvSpPr/>
          <p:nvPr/>
        </p:nvSpPr>
        <p:spPr>
          <a:xfrm>
            <a:off x="6247539"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90" name="object 190"/>
          <p:cNvSpPr/>
          <p:nvPr/>
        </p:nvSpPr>
        <p:spPr>
          <a:xfrm>
            <a:off x="6399076" y="4800320"/>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191" name="object 191"/>
          <p:cNvSpPr/>
          <p:nvPr/>
        </p:nvSpPr>
        <p:spPr>
          <a:xfrm>
            <a:off x="6745432"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92" name="object 192"/>
          <p:cNvSpPr/>
          <p:nvPr/>
        </p:nvSpPr>
        <p:spPr>
          <a:xfrm>
            <a:off x="8152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93" name="object 193"/>
          <p:cNvSpPr/>
          <p:nvPr/>
        </p:nvSpPr>
        <p:spPr>
          <a:xfrm>
            <a:off x="8152541"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94" name="object 194"/>
          <p:cNvSpPr/>
          <p:nvPr/>
        </p:nvSpPr>
        <p:spPr>
          <a:xfrm>
            <a:off x="6399076" y="5639367"/>
            <a:ext cx="1753755" cy="0"/>
          </a:xfrm>
          <a:custGeom>
            <a:avLst/>
            <a:gdLst/>
            <a:ahLst/>
            <a:cxnLst/>
            <a:rect l="l" t="t" r="r" b="b"/>
            <a:pathLst>
              <a:path w="1929129">
                <a:moveTo>
                  <a:pt x="0" y="0"/>
                </a:moveTo>
                <a:lnTo>
                  <a:pt x="1928811" y="0"/>
                </a:lnTo>
              </a:path>
            </a:pathLst>
          </a:custGeom>
          <a:ln w="12700">
            <a:solidFill>
              <a:srgbClr val="000000"/>
            </a:solidFill>
          </a:ln>
        </p:spPr>
        <p:txBody>
          <a:bodyPr wrap="square" lIns="0" tIns="0" rIns="0" bIns="0" rtlCol="0"/>
          <a:lstStyle/>
          <a:p>
            <a:endParaRPr/>
          </a:p>
        </p:txBody>
      </p:sp>
      <p:sp>
        <p:nvSpPr>
          <p:cNvPr id="195" name="object 195"/>
          <p:cNvSpPr/>
          <p:nvPr/>
        </p:nvSpPr>
        <p:spPr>
          <a:xfrm>
            <a:off x="8106352" y="5605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96" name="object 196"/>
          <p:cNvSpPr/>
          <p:nvPr/>
        </p:nvSpPr>
        <p:spPr>
          <a:xfrm>
            <a:off x="8304078" y="5639367"/>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97" name="object 197"/>
          <p:cNvSpPr/>
          <p:nvPr/>
        </p:nvSpPr>
        <p:spPr>
          <a:xfrm>
            <a:off x="8533541" y="5639368"/>
            <a:ext cx="0" cy="456640"/>
          </a:xfrm>
          <a:custGeom>
            <a:avLst/>
            <a:gdLst/>
            <a:ahLst/>
            <a:cxnLst/>
            <a:rect l="l" t="t" r="r" b="b"/>
            <a:pathLst>
              <a:path h="517525">
                <a:moveTo>
                  <a:pt x="0" y="517520"/>
                </a:moveTo>
                <a:lnTo>
                  <a:pt x="0" y="0"/>
                </a:lnTo>
              </a:path>
            </a:pathLst>
          </a:custGeom>
          <a:ln w="12700">
            <a:solidFill>
              <a:srgbClr val="000000"/>
            </a:solidFill>
          </a:ln>
        </p:spPr>
        <p:txBody>
          <a:bodyPr wrap="square" lIns="0" tIns="0" rIns="0" bIns="0" rtlCol="0"/>
          <a:lstStyle/>
          <a:p>
            <a:endParaRPr/>
          </a:p>
        </p:txBody>
      </p:sp>
      <p:sp>
        <p:nvSpPr>
          <p:cNvPr id="198" name="object 198"/>
          <p:cNvSpPr/>
          <p:nvPr/>
        </p:nvSpPr>
        <p:spPr>
          <a:xfrm>
            <a:off x="2131583" y="6096003"/>
            <a:ext cx="6401955" cy="0"/>
          </a:xfrm>
          <a:custGeom>
            <a:avLst/>
            <a:gdLst/>
            <a:ahLst/>
            <a:cxnLst/>
            <a:rect l="l" t="t" r="r" b="b"/>
            <a:pathLst>
              <a:path w="7042150">
                <a:moveTo>
                  <a:pt x="0" y="0"/>
                </a:moveTo>
                <a:lnTo>
                  <a:pt x="7042154" y="0"/>
                </a:lnTo>
              </a:path>
            </a:pathLst>
          </a:custGeom>
          <a:ln w="12700">
            <a:solidFill>
              <a:srgbClr val="000000"/>
            </a:solidFill>
          </a:ln>
        </p:spPr>
        <p:txBody>
          <a:bodyPr wrap="square" lIns="0" tIns="0" rIns="0" bIns="0" rtlCol="0"/>
          <a:lstStyle/>
          <a:p>
            <a:endParaRPr/>
          </a:p>
        </p:txBody>
      </p:sp>
      <p:sp>
        <p:nvSpPr>
          <p:cNvPr id="199" name="object 199"/>
          <p:cNvSpPr/>
          <p:nvPr/>
        </p:nvSpPr>
        <p:spPr>
          <a:xfrm>
            <a:off x="1675534" y="2286001"/>
            <a:ext cx="151823" cy="3657599"/>
          </a:xfrm>
          <a:custGeom>
            <a:avLst/>
            <a:gdLst/>
            <a:ahLst/>
            <a:cxnLst/>
            <a:rect l="l" t="t" r="r" b="b"/>
            <a:pathLst>
              <a:path w="167005"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200" name="object 200"/>
          <p:cNvSpPr/>
          <p:nvPr/>
        </p:nvSpPr>
        <p:spPr>
          <a:xfrm>
            <a:off x="1675537" y="2286001"/>
            <a:ext cx="151823" cy="3657599"/>
          </a:xfrm>
          <a:custGeom>
            <a:avLst/>
            <a:gdLst/>
            <a:ahLst/>
            <a:cxnLst/>
            <a:rect l="l" t="t" r="r" b="b"/>
            <a:pathLst>
              <a:path w="167005"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201" name="object 201"/>
          <p:cNvSpPr txBox="1"/>
          <p:nvPr/>
        </p:nvSpPr>
        <p:spPr>
          <a:xfrm>
            <a:off x="1603629" y="2102627"/>
            <a:ext cx="298450" cy="158003"/>
          </a:xfrm>
          <a:prstGeom prst="rect">
            <a:avLst/>
          </a:prstGeom>
        </p:spPr>
        <p:txBody>
          <a:bodyPr vert="horz" wrap="square" lIns="0" tIns="0" rIns="0" bIns="0" rtlCol="0">
            <a:spAutoFit/>
          </a:bodyPr>
          <a:lstStyle/>
          <a:p>
            <a:pPr marL="11397"/>
            <a:r>
              <a:rPr sz="1000" dirty="0">
                <a:latin typeface="Arial"/>
                <a:cs typeface="Arial"/>
              </a:rPr>
              <a:t>IF/ID</a:t>
            </a:r>
            <a:endParaRPr sz="1000">
              <a:latin typeface="Arial"/>
              <a:cs typeface="Arial"/>
            </a:endParaRPr>
          </a:p>
        </p:txBody>
      </p:sp>
      <p:sp>
        <p:nvSpPr>
          <p:cNvPr id="202" name="object 202"/>
          <p:cNvSpPr txBox="1"/>
          <p:nvPr/>
        </p:nvSpPr>
        <p:spPr>
          <a:xfrm>
            <a:off x="4042606" y="1416266"/>
            <a:ext cx="355023" cy="158003"/>
          </a:xfrm>
          <a:prstGeom prst="rect">
            <a:avLst/>
          </a:prstGeom>
        </p:spPr>
        <p:txBody>
          <a:bodyPr vert="horz" wrap="square" lIns="0" tIns="0" rIns="0" bIns="0" rtlCol="0">
            <a:spAutoFit/>
          </a:bodyPr>
          <a:lstStyle/>
          <a:p>
            <a:pPr marL="11397"/>
            <a:r>
              <a:rPr sz="1000" dirty="0">
                <a:latin typeface="Arial"/>
                <a:cs typeface="Arial"/>
              </a:rPr>
              <a:t>ID/EX</a:t>
            </a:r>
            <a:endParaRPr sz="1000">
              <a:latin typeface="Arial"/>
              <a:cs typeface="Arial"/>
            </a:endParaRPr>
          </a:p>
        </p:txBody>
      </p:sp>
      <p:sp>
        <p:nvSpPr>
          <p:cNvPr id="203" name="object 203"/>
          <p:cNvSpPr txBox="1"/>
          <p:nvPr/>
        </p:nvSpPr>
        <p:spPr>
          <a:xfrm>
            <a:off x="6099140" y="1644586"/>
            <a:ext cx="524164" cy="158003"/>
          </a:xfrm>
          <a:prstGeom prst="rect">
            <a:avLst/>
          </a:prstGeom>
        </p:spPr>
        <p:txBody>
          <a:bodyPr vert="horz" wrap="square" lIns="0" tIns="0" rIns="0" bIns="0" rtlCol="0">
            <a:spAutoFit/>
          </a:bodyPr>
          <a:lstStyle/>
          <a:p>
            <a:pPr marL="11397"/>
            <a:r>
              <a:rPr sz="1000" dirty="0">
                <a:latin typeface="Arial"/>
                <a:cs typeface="Arial"/>
              </a:rPr>
              <a:t>EX/MEM</a:t>
            </a:r>
            <a:endParaRPr sz="1000">
              <a:latin typeface="Arial"/>
              <a:cs typeface="Arial"/>
            </a:endParaRPr>
          </a:p>
        </p:txBody>
      </p:sp>
      <p:sp>
        <p:nvSpPr>
          <p:cNvPr id="204" name="object 204"/>
          <p:cNvSpPr txBox="1"/>
          <p:nvPr/>
        </p:nvSpPr>
        <p:spPr>
          <a:xfrm>
            <a:off x="7927652" y="1874306"/>
            <a:ext cx="559377" cy="158003"/>
          </a:xfrm>
          <a:prstGeom prst="rect">
            <a:avLst/>
          </a:prstGeom>
        </p:spPr>
        <p:txBody>
          <a:bodyPr vert="horz" wrap="square" lIns="0" tIns="0" rIns="0" bIns="0" rtlCol="0">
            <a:spAutoFit/>
          </a:bodyPr>
          <a:lstStyle/>
          <a:p>
            <a:pPr marL="11397"/>
            <a:r>
              <a:rPr sz="1000" dirty="0">
                <a:latin typeface="Arial"/>
                <a:cs typeface="Arial"/>
              </a:rPr>
              <a:t>MEM/WB</a:t>
            </a:r>
            <a:endParaRPr sz="1000">
              <a:latin typeface="Arial"/>
              <a:cs typeface="Arial"/>
            </a:endParaRPr>
          </a:p>
        </p:txBody>
      </p:sp>
      <p:sp>
        <p:nvSpPr>
          <p:cNvPr id="205" name="object 205"/>
          <p:cNvSpPr txBox="1"/>
          <p:nvPr/>
        </p:nvSpPr>
        <p:spPr>
          <a:xfrm>
            <a:off x="2858402" y="1874306"/>
            <a:ext cx="474518" cy="158003"/>
          </a:xfrm>
          <a:prstGeom prst="rect">
            <a:avLst/>
          </a:prstGeom>
        </p:spPr>
        <p:txBody>
          <a:bodyPr vert="horz" wrap="square" lIns="0" tIns="0" rIns="0" bIns="0" rtlCol="0">
            <a:spAutoFit/>
          </a:bodyPr>
          <a:lstStyle/>
          <a:p>
            <a:pPr marL="11397"/>
            <a:r>
              <a:rPr sz="1000" b="1" spc="-4" dirty="0">
                <a:solidFill>
                  <a:srgbClr val="FF2800"/>
                </a:solidFill>
                <a:latin typeface="Arial"/>
                <a:cs typeface="Arial"/>
              </a:rPr>
              <a:t>Control</a:t>
            </a:r>
            <a:endParaRPr sz="1000">
              <a:latin typeface="Arial"/>
              <a:cs typeface="Arial"/>
            </a:endParaRPr>
          </a:p>
        </p:txBody>
      </p:sp>
      <p:sp>
        <p:nvSpPr>
          <p:cNvPr id="206" name="object 206"/>
          <p:cNvSpPr/>
          <p:nvPr/>
        </p:nvSpPr>
        <p:spPr>
          <a:xfrm>
            <a:off x="6247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207" name="object 207"/>
          <p:cNvSpPr/>
          <p:nvPr/>
        </p:nvSpPr>
        <p:spPr>
          <a:xfrm>
            <a:off x="6247539"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08" name="object 208"/>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09" name="object 209"/>
          <p:cNvSpPr/>
          <p:nvPr/>
        </p:nvSpPr>
        <p:spPr>
          <a:xfrm>
            <a:off x="6247534" y="1829361"/>
            <a:ext cx="151823" cy="228599"/>
          </a:xfrm>
          <a:custGeom>
            <a:avLst/>
            <a:gdLst/>
            <a:ahLst/>
            <a:cxnLst/>
            <a:rect l="l" t="t" r="r" b="b"/>
            <a:pathLst>
              <a:path w="167004" h="259080">
                <a:moveTo>
                  <a:pt x="0" y="258762"/>
                </a:moveTo>
                <a:lnTo>
                  <a:pt x="166687" y="258762"/>
                </a:lnTo>
                <a:lnTo>
                  <a:pt x="166687" y="0"/>
                </a:lnTo>
                <a:lnTo>
                  <a:pt x="0" y="0"/>
                </a:lnTo>
                <a:lnTo>
                  <a:pt x="0" y="258762"/>
                </a:lnTo>
                <a:close/>
              </a:path>
            </a:pathLst>
          </a:custGeom>
          <a:solidFill>
            <a:srgbClr val="E4E4E4"/>
          </a:solidFill>
        </p:spPr>
        <p:txBody>
          <a:bodyPr wrap="square" lIns="0" tIns="0" rIns="0" bIns="0" rtlCol="0"/>
          <a:lstStyle/>
          <a:p>
            <a:endParaRPr/>
          </a:p>
        </p:txBody>
      </p:sp>
      <p:sp>
        <p:nvSpPr>
          <p:cNvPr id="210" name="object 210"/>
          <p:cNvSpPr/>
          <p:nvPr/>
        </p:nvSpPr>
        <p:spPr>
          <a:xfrm>
            <a:off x="6247539" y="1829366"/>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11" name="object 211"/>
          <p:cNvSpPr txBox="1"/>
          <p:nvPr/>
        </p:nvSpPr>
        <p:spPr>
          <a:xfrm>
            <a:off x="6236242" y="1875305"/>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12" name="object 212"/>
          <p:cNvSpPr/>
          <p:nvPr/>
        </p:nvSpPr>
        <p:spPr>
          <a:xfrm>
            <a:off x="8152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213" name="object 213"/>
          <p:cNvSpPr/>
          <p:nvPr/>
        </p:nvSpPr>
        <p:spPr>
          <a:xfrm>
            <a:off x="8152541"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14" name="object 214"/>
          <p:cNvSpPr txBox="1"/>
          <p:nvPr/>
        </p:nvSpPr>
        <p:spPr>
          <a:xfrm>
            <a:off x="8139799" y="210362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15" name="object 215"/>
          <p:cNvSpPr/>
          <p:nvPr/>
        </p:nvSpPr>
        <p:spPr>
          <a:xfrm>
            <a:off x="3351074" y="1905001"/>
            <a:ext cx="762000" cy="0"/>
          </a:xfrm>
          <a:custGeom>
            <a:avLst/>
            <a:gdLst/>
            <a:ahLst/>
            <a:cxnLst/>
            <a:rect l="l" t="t" r="r" b="b"/>
            <a:pathLst>
              <a:path w="838200">
                <a:moveTo>
                  <a:pt x="0" y="0"/>
                </a:moveTo>
                <a:lnTo>
                  <a:pt x="838200" y="0"/>
                </a:lnTo>
              </a:path>
            </a:pathLst>
          </a:custGeom>
          <a:ln w="12700">
            <a:solidFill>
              <a:srgbClr val="FF40FF"/>
            </a:solidFill>
          </a:ln>
        </p:spPr>
        <p:txBody>
          <a:bodyPr wrap="square" lIns="0" tIns="0" rIns="0" bIns="0" rtlCol="0"/>
          <a:lstStyle/>
          <a:p>
            <a:endParaRPr/>
          </a:p>
        </p:txBody>
      </p:sp>
      <p:sp>
        <p:nvSpPr>
          <p:cNvPr id="216" name="object 216"/>
          <p:cNvSpPr/>
          <p:nvPr/>
        </p:nvSpPr>
        <p:spPr>
          <a:xfrm>
            <a:off x="4066886"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17" name="object 217"/>
          <p:cNvSpPr/>
          <p:nvPr/>
        </p:nvSpPr>
        <p:spPr>
          <a:xfrm>
            <a:off x="5941584" y="1905001"/>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18" name="object 218"/>
          <p:cNvSpPr/>
          <p:nvPr/>
        </p:nvSpPr>
        <p:spPr>
          <a:xfrm>
            <a:off x="6201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19" name="object 219"/>
          <p:cNvSpPr/>
          <p:nvPr/>
        </p:nvSpPr>
        <p:spPr>
          <a:xfrm>
            <a:off x="5866539" y="2133319"/>
            <a:ext cx="381000" cy="0"/>
          </a:xfrm>
          <a:custGeom>
            <a:avLst/>
            <a:gdLst/>
            <a:ahLst/>
            <a:cxnLst/>
            <a:rect l="l" t="t" r="r" b="b"/>
            <a:pathLst>
              <a:path w="419100">
                <a:moveTo>
                  <a:pt x="0" y="0"/>
                </a:moveTo>
                <a:lnTo>
                  <a:pt x="419100" y="0"/>
                </a:lnTo>
              </a:path>
            </a:pathLst>
          </a:custGeom>
          <a:ln w="12700">
            <a:solidFill>
              <a:srgbClr val="FF40FF"/>
            </a:solidFill>
          </a:ln>
        </p:spPr>
        <p:txBody>
          <a:bodyPr wrap="square" lIns="0" tIns="0" rIns="0" bIns="0" rtlCol="0"/>
          <a:lstStyle/>
          <a:p>
            <a:endParaRPr/>
          </a:p>
        </p:txBody>
      </p:sp>
      <p:sp>
        <p:nvSpPr>
          <p:cNvPr id="220" name="object 220"/>
          <p:cNvSpPr/>
          <p:nvPr/>
        </p:nvSpPr>
        <p:spPr>
          <a:xfrm>
            <a:off x="6201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21" name="object 221"/>
          <p:cNvSpPr/>
          <p:nvPr/>
        </p:nvSpPr>
        <p:spPr>
          <a:xfrm>
            <a:off x="4266048" y="1676682"/>
            <a:ext cx="1675823" cy="0"/>
          </a:xfrm>
          <a:custGeom>
            <a:avLst/>
            <a:gdLst/>
            <a:ahLst/>
            <a:cxnLst/>
            <a:rect l="l" t="t" r="r" b="b"/>
            <a:pathLst>
              <a:path w="1843404">
                <a:moveTo>
                  <a:pt x="0" y="0"/>
                </a:moveTo>
                <a:lnTo>
                  <a:pt x="1843091" y="0"/>
                </a:lnTo>
              </a:path>
            </a:pathLst>
          </a:custGeom>
          <a:ln w="12700">
            <a:solidFill>
              <a:srgbClr val="3CA642"/>
            </a:solidFill>
          </a:ln>
        </p:spPr>
        <p:txBody>
          <a:bodyPr wrap="square" lIns="0" tIns="0" rIns="0" bIns="0" rtlCol="0"/>
          <a:lstStyle/>
          <a:p>
            <a:endParaRPr/>
          </a:p>
        </p:txBody>
      </p:sp>
      <p:sp>
        <p:nvSpPr>
          <p:cNvPr id="222" name="object 222"/>
          <p:cNvSpPr/>
          <p:nvPr/>
        </p:nvSpPr>
        <p:spPr>
          <a:xfrm>
            <a:off x="5941585" y="1676683"/>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23" name="object 223"/>
          <p:cNvSpPr/>
          <p:nvPr/>
        </p:nvSpPr>
        <p:spPr>
          <a:xfrm>
            <a:off x="4266048" y="1905001"/>
            <a:ext cx="1600777" cy="0"/>
          </a:xfrm>
          <a:custGeom>
            <a:avLst/>
            <a:gdLst/>
            <a:ahLst/>
            <a:cxnLst/>
            <a:rect l="l" t="t" r="r" b="b"/>
            <a:pathLst>
              <a:path w="1760854">
                <a:moveTo>
                  <a:pt x="0" y="0"/>
                </a:moveTo>
                <a:lnTo>
                  <a:pt x="1760541" y="0"/>
                </a:lnTo>
              </a:path>
            </a:pathLst>
          </a:custGeom>
          <a:ln w="12700">
            <a:solidFill>
              <a:srgbClr val="FF40FF"/>
            </a:solidFill>
          </a:ln>
        </p:spPr>
        <p:txBody>
          <a:bodyPr wrap="square" lIns="0" tIns="0" rIns="0" bIns="0" rtlCol="0"/>
          <a:lstStyle/>
          <a:p>
            <a:endParaRPr/>
          </a:p>
        </p:txBody>
      </p:sp>
      <p:sp>
        <p:nvSpPr>
          <p:cNvPr id="224" name="object 224"/>
          <p:cNvSpPr/>
          <p:nvPr/>
        </p:nvSpPr>
        <p:spPr>
          <a:xfrm>
            <a:off x="5866539" y="1905001"/>
            <a:ext cx="0" cy="228599"/>
          </a:xfrm>
          <a:custGeom>
            <a:avLst/>
            <a:gdLst/>
            <a:ahLst/>
            <a:cxnLst/>
            <a:rect l="l" t="t" r="r" b="b"/>
            <a:pathLst>
              <a:path h="259080">
                <a:moveTo>
                  <a:pt x="0" y="258760"/>
                </a:moveTo>
                <a:lnTo>
                  <a:pt x="0" y="0"/>
                </a:lnTo>
              </a:path>
            </a:pathLst>
          </a:custGeom>
          <a:ln w="12700">
            <a:solidFill>
              <a:srgbClr val="FF40FF"/>
            </a:solidFill>
          </a:ln>
        </p:spPr>
        <p:txBody>
          <a:bodyPr wrap="square" lIns="0" tIns="0" rIns="0" bIns="0" rtlCol="0"/>
          <a:lstStyle/>
          <a:p>
            <a:endParaRPr/>
          </a:p>
        </p:txBody>
      </p:sp>
      <p:sp>
        <p:nvSpPr>
          <p:cNvPr id="225" name="object 225"/>
          <p:cNvSpPr/>
          <p:nvPr/>
        </p:nvSpPr>
        <p:spPr>
          <a:xfrm>
            <a:off x="6399076" y="1905001"/>
            <a:ext cx="1447800" cy="0"/>
          </a:xfrm>
          <a:custGeom>
            <a:avLst/>
            <a:gdLst/>
            <a:ahLst/>
            <a:cxnLst/>
            <a:rect l="l" t="t" r="r" b="b"/>
            <a:pathLst>
              <a:path w="1592579">
                <a:moveTo>
                  <a:pt x="0" y="0"/>
                </a:moveTo>
                <a:lnTo>
                  <a:pt x="1592260" y="0"/>
                </a:lnTo>
              </a:path>
            </a:pathLst>
          </a:custGeom>
          <a:ln w="12700">
            <a:solidFill>
              <a:srgbClr val="3CA642"/>
            </a:solidFill>
          </a:ln>
        </p:spPr>
        <p:txBody>
          <a:bodyPr wrap="square" lIns="0" tIns="0" rIns="0" bIns="0" rtlCol="0"/>
          <a:lstStyle/>
          <a:p>
            <a:endParaRPr/>
          </a:p>
        </p:txBody>
      </p:sp>
      <p:sp>
        <p:nvSpPr>
          <p:cNvPr id="226" name="object 226"/>
          <p:cNvSpPr/>
          <p:nvPr/>
        </p:nvSpPr>
        <p:spPr>
          <a:xfrm>
            <a:off x="7846586" y="2133319"/>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27" name="object 227"/>
          <p:cNvSpPr/>
          <p:nvPr/>
        </p:nvSpPr>
        <p:spPr>
          <a:xfrm>
            <a:off x="8106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28" name="object 228"/>
          <p:cNvSpPr/>
          <p:nvPr/>
        </p:nvSpPr>
        <p:spPr>
          <a:xfrm>
            <a:off x="7846586" y="1905001"/>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29" name="object 229"/>
          <p:cNvSpPr/>
          <p:nvPr/>
        </p:nvSpPr>
        <p:spPr>
          <a:xfrm>
            <a:off x="1980046" y="1905001"/>
            <a:ext cx="0" cy="1524000"/>
          </a:xfrm>
          <a:custGeom>
            <a:avLst/>
            <a:gdLst/>
            <a:ahLst/>
            <a:cxnLst/>
            <a:rect l="l" t="t" r="r" b="b"/>
            <a:pathLst>
              <a:path h="1727200">
                <a:moveTo>
                  <a:pt x="0" y="1727200"/>
                </a:moveTo>
                <a:lnTo>
                  <a:pt x="0" y="0"/>
                </a:lnTo>
              </a:path>
            </a:pathLst>
          </a:custGeom>
          <a:ln w="12700">
            <a:solidFill>
              <a:srgbClr val="000000"/>
            </a:solidFill>
          </a:ln>
        </p:spPr>
        <p:txBody>
          <a:bodyPr wrap="square" lIns="0" tIns="0" rIns="0" bIns="0" rtlCol="0"/>
          <a:lstStyle/>
          <a:p>
            <a:endParaRPr/>
          </a:p>
        </p:txBody>
      </p:sp>
      <p:sp>
        <p:nvSpPr>
          <p:cNvPr id="230" name="object 230"/>
          <p:cNvSpPr/>
          <p:nvPr/>
        </p:nvSpPr>
        <p:spPr>
          <a:xfrm>
            <a:off x="1980047" y="1905001"/>
            <a:ext cx="838777" cy="0"/>
          </a:xfrm>
          <a:custGeom>
            <a:avLst/>
            <a:gdLst/>
            <a:ahLst/>
            <a:cxnLst/>
            <a:rect l="l" t="t" r="r" b="b"/>
            <a:pathLst>
              <a:path w="922655">
                <a:moveTo>
                  <a:pt x="0" y="0"/>
                </a:moveTo>
                <a:lnTo>
                  <a:pt x="922340" y="0"/>
                </a:lnTo>
              </a:path>
            </a:pathLst>
          </a:custGeom>
          <a:ln w="12700">
            <a:solidFill>
              <a:srgbClr val="000000"/>
            </a:solidFill>
          </a:ln>
        </p:spPr>
        <p:txBody>
          <a:bodyPr wrap="square" lIns="0" tIns="0" rIns="0" bIns="0" rtlCol="0"/>
          <a:lstStyle/>
          <a:p>
            <a:endParaRPr/>
          </a:p>
        </p:txBody>
      </p:sp>
      <p:sp>
        <p:nvSpPr>
          <p:cNvPr id="231" name="object 231"/>
          <p:cNvSpPr/>
          <p:nvPr/>
        </p:nvSpPr>
        <p:spPr>
          <a:xfrm>
            <a:off x="2772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32" name="object 232"/>
          <p:cNvSpPr/>
          <p:nvPr/>
        </p:nvSpPr>
        <p:spPr>
          <a:xfrm>
            <a:off x="1946852" y="3393982"/>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233" name="object 233"/>
          <p:cNvSpPr/>
          <p:nvPr/>
        </p:nvSpPr>
        <p:spPr>
          <a:xfrm>
            <a:off x="1946855" y="3393982"/>
            <a:ext cx="63500" cy="63313"/>
          </a:xfrm>
          <a:custGeom>
            <a:avLst/>
            <a:gdLst/>
            <a:ahLst/>
            <a:cxnLst/>
            <a:rect l="l" t="t" r="r" b="b"/>
            <a:pathLst>
              <a:path w="69850" h="71754">
                <a:moveTo>
                  <a:pt x="0" y="20460"/>
                </a:moveTo>
                <a:lnTo>
                  <a:pt x="20450" y="0"/>
                </a:lnTo>
                <a:lnTo>
                  <a:pt x="49390" y="0"/>
                </a:lnTo>
                <a:lnTo>
                  <a:pt x="69850" y="20460"/>
                </a:lnTo>
                <a:lnTo>
                  <a:pt x="69850" y="50980"/>
                </a:lnTo>
                <a:lnTo>
                  <a:pt x="49390" y="71440"/>
                </a:lnTo>
                <a:lnTo>
                  <a:pt x="20450" y="71440"/>
                </a:lnTo>
                <a:lnTo>
                  <a:pt x="0" y="50980"/>
                </a:lnTo>
                <a:lnTo>
                  <a:pt x="0" y="20460"/>
                </a:lnTo>
                <a:close/>
              </a:path>
            </a:pathLst>
          </a:custGeom>
          <a:ln w="12700">
            <a:solidFill>
              <a:srgbClr val="000000"/>
            </a:solidFill>
          </a:ln>
        </p:spPr>
        <p:txBody>
          <a:bodyPr wrap="square" lIns="0" tIns="0" rIns="0" bIns="0" rtlCol="0"/>
          <a:lstStyle/>
          <a:p>
            <a:endParaRPr/>
          </a:p>
        </p:txBody>
      </p:sp>
      <p:sp>
        <p:nvSpPr>
          <p:cNvPr id="234" name="object 234"/>
          <p:cNvSpPr/>
          <p:nvPr/>
        </p:nvSpPr>
        <p:spPr>
          <a:xfrm>
            <a:off x="1980046" y="5181320"/>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35" name="object 235"/>
          <p:cNvSpPr/>
          <p:nvPr/>
        </p:nvSpPr>
        <p:spPr>
          <a:xfrm>
            <a:off x="1980046" y="3810002"/>
            <a:ext cx="0" cy="1371600"/>
          </a:xfrm>
          <a:custGeom>
            <a:avLst/>
            <a:gdLst/>
            <a:ahLst/>
            <a:cxnLst/>
            <a:rect l="l" t="t" r="r" b="b"/>
            <a:pathLst>
              <a:path h="1554479">
                <a:moveTo>
                  <a:pt x="0" y="0"/>
                </a:moveTo>
                <a:lnTo>
                  <a:pt x="0" y="1554160"/>
                </a:lnTo>
              </a:path>
            </a:pathLst>
          </a:custGeom>
          <a:ln w="12700">
            <a:solidFill>
              <a:srgbClr val="000000"/>
            </a:solidFill>
          </a:ln>
        </p:spPr>
        <p:txBody>
          <a:bodyPr wrap="square" lIns="0" tIns="0" rIns="0" bIns="0" rtlCol="0"/>
          <a:lstStyle/>
          <a:p>
            <a:endParaRPr/>
          </a:p>
        </p:txBody>
      </p:sp>
      <p:sp>
        <p:nvSpPr>
          <p:cNvPr id="236" name="object 236"/>
          <p:cNvSpPr/>
          <p:nvPr/>
        </p:nvSpPr>
        <p:spPr>
          <a:xfrm>
            <a:off x="1980046" y="3429002"/>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37" name="object 237"/>
          <p:cNvSpPr txBox="1"/>
          <p:nvPr/>
        </p:nvSpPr>
        <p:spPr>
          <a:xfrm>
            <a:off x="541450" y="3361765"/>
            <a:ext cx="359641" cy="147476"/>
          </a:xfrm>
          <a:prstGeom prst="rect">
            <a:avLst/>
          </a:prstGeom>
        </p:spPr>
        <p:txBody>
          <a:bodyPr vert="horz" wrap="square" lIns="0" tIns="0" rIns="0" bIns="0" rtlCol="0">
            <a:spAutoFit/>
          </a:bodyPr>
          <a:lstStyle/>
          <a:p>
            <a:pPr>
              <a:lnSpc>
                <a:spcPts val="1140"/>
              </a:lnSpc>
            </a:pPr>
            <a:r>
              <a:rPr sz="1000" spc="-4" dirty="0">
                <a:latin typeface="Arial"/>
                <a:cs typeface="Arial"/>
              </a:rPr>
              <a:t>1020</a:t>
            </a:r>
            <a:endParaRPr sz="1000">
              <a:latin typeface="Arial"/>
              <a:cs typeface="Arial"/>
            </a:endParaRPr>
          </a:p>
        </p:txBody>
      </p:sp>
      <p:sp>
        <p:nvSpPr>
          <p:cNvPr id="238" name="object 238"/>
          <p:cNvSpPr txBox="1"/>
          <p:nvPr/>
        </p:nvSpPr>
        <p:spPr>
          <a:xfrm>
            <a:off x="2076993" y="3176991"/>
            <a:ext cx="348095" cy="242239"/>
          </a:xfrm>
          <a:prstGeom prst="rect">
            <a:avLst/>
          </a:prstGeom>
        </p:spPr>
        <p:txBody>
          <a:bodyPr vert="horz" wrap="square" lIns="0" tIns="90036" rIns="0" bIns="0" rtlCol="0">
            <a:spAutoFit/>
          </a:bodyPr>
          <a:lstStyle/>
          <a:p>
            <a:pPr>
              <a:lnSpc>
                <a:spcPts val="1176"/>
              </a:lnSpc>
              <a:spcBef>
                <a:spcPts val="709"/>
              </a:spcBef>
            </a:pPr>
            <a:r>
              <a:rPr sz="1000" spc="-4" dirty="0">
                <a:latin typeface="Arial"/>
                <a:cs typeface="Arial"/>
              </a:rPr>
              <a:t>14</a:t>
            </a:r>
            <a:endParaRPr sz="1000" dirty="0">
              <a:latin typeface="Arial"/>
              <a:cs typeface="Arial"/>
            </a:endParaRPr>
          </a:p>
        </p:txBody>
      </p:sp>
      <p:sp>
        <p:nvSpPr>
          <p:cNvPr id="239" name="object 239"/>
          <p:cNvSpPr txBox="1"/>
          <p:nvPr/>
        </p:nvSpPr>
        <p:spPr>
          <a:xfrm>
            <a:off x="2101527" y="3629584"/>
            <a:ext cx="94095" cy="158003"/>
          </a:xfrm>
          <a:prstGeom prst="rect">
            <a:avLst/>
          </a:prstGeom>
        </p:spPr>
        <p:txBody>
          <a:bodyPr vert="horz" wrap="square" lIns="0" tIns="0" rIns="0" bIns="0" rtlCol="0">
            <a:spAutoFit/>
          </a:bodyPr>
          <a:lstStyle/>
          <a:p>
            <a:pPr marL="11397"/>
            <a:r>
              <a:rPr sz="1000" dirty="0">
                <a:latin typeface="Arial"/>
                <a:cs typeface="Arial"/>
              </a:rPr>
              <a:t>0</a:t>
            </a:r>
          </a:p>
        </p:txBody>
      </p:sp>
      <p:sp>
        <p:nvSpPr>
          <p:cNvPr id="240" name="object 240"/>
          <p:cNvSpPr txBox="1"/>
          <p:nvPr/>
        </p:nvSpPr>
        <p:spPr>
          <a:xfrm>
            <a:off x="1392047" y="2574831"/>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1" name="object 241"/>
          <p:cNvSpPr txBox="1"/>
          <p:nvPr/>
        </p:nvSpPr>
        <p:spPr>
          <a:xfrm>
            <a:off x="3810000" y="3160059"/>
            <a:ext cx="346364" cy="220373"/>
          </a:xfrm>
          <a:prstGeom prst="rect">
            <a:avLst/>
          </a:prstGeom>
        </p:spPr>
        <p:txBody>
          <a:bodyPr vert="horz" wrap="square" lIns="0" tIns="68382" rIns="0" bIns="0" rtlCol="0">
            <a:spAutoFit/>
          </a:bodyPr>
          <a:lstStyle/>
          <a:p>
            <a:pPr marL="76930">
              <a:lnSpc>
                <a:spcPts val="1176"/>
              </a:lnSpc>
              <a:spcBef>
                <a:spcPts val="538"/>
              </a:spcBef>
            </a:pPr>
            <a:r>
              <a:rPr sz="1000" spc="-31" dirty="0">
                <a:latin typeface="Arial"/>
                <a:cs typeface="Arial"/>
              </a:rPr>
              <a:t>114</a:t>
            </a:r>
            <a:endParaRPr sz="1000">
              <a:latin typeface="Arial"/>
              <a:cs typeface="Arial"/>
            </a:endParaRPr>
          </a:p>
        </p:txBody>
      </p:sp>
      <p:sp>
        <p:nvSpPr>
          <p:cNvPr id="242" name="object 242"/>
          <p:cNvSpPr txBox="1"/>
          <p:nvPr/>
        </p:nvSpPr>
        <p:spPr>
          <a:xfrm>
            <a:off x="3957459" y="3685614"/>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43" name="object 243"/>
          <p:cNvSpPr txBox="1"/>
          <p:nvPr/>
        </p:nvSpPr>
        <p:spPr>
          <a:xfrm>
            <a:off x="4806049" y="3248584"/>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17</a:t>
            </a:r>
            <a:endParaRPr sz="1000">
              <a:latin typeface="Arial"/>
              <a:cs typeface="Arial"/>
            </a:endParaRPr>
          </a:p>
        </p:txBody>
      </p:sp>
      <p:sp>
        <p:nvSpPr>
          <p:cNvPr id="244" name="object 244"/>
          <p:cNvSpPr txBox="1"/>
          <p:nvPr/>
        </p:nvSpPr>
        <p:spPr>
          <a:xfrm>
            <a:off x="4348560" y="4997946"/>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45" name="object 245"/>
          <p:cNvSpPr txBox="1"/>
          <p:nvPr/>
        </p:nvSpPr>
        <p:spPr>
          <a:xfrm>
            <a:off x="4225636" y="3630706"/>
            <a:ext cx="346364" cy="191290"/>
          </a:xfrm>
          <a:prstGeom prst="rect">
            <a:avLst/>
          </a:prstGeom>
        </p:spPr>
        <p:txBody>
          <a:bodyPr vert="horz" wrap="square" lIns="0" tIns="37040" rIns="0" bIns="0" rtlCol="0">
            <a:spAutoFit/>
          </a:bodyPr>
          <a:lstStyle/>
          <a:p>
            <a:pPr marL="82058">
              <a:spcBef>
                <a:spcPts val="292"/>
              </a:spcBef>
            </a:pPr>
            <a:r>
              <a:rPr sz="1000" spc="-31" dirty="0">
                <a:latin typeface="Arial"/>
                <a:cs typeface="Arial"/>
              </a:rPr>
              <a:t>118</a:t>
            </a:r>
            <a:endParaRPr sz="1000">
              <a:latin typeface="Arial"/>
              <a:cs typeface="Arial"/>
            </a:endParaRPr>
          </a:p>
        </p:txBody>
      </p:sp>
      <p:sp>
        <p:nvSpPr>
          <p:cNvPr id="246" name="object 246"/>
          <p:cNvSpPr txBox="1"/>
          <p:nvPr/>
        </p:nvSpPr>
        <p:spPr>
          <a:xfrm>
            <a:off x="4348560" y="5378946"/>
            <a:ext cx="223440" cy="153888"/>
          </a:xfrm>
          <a:prstGeom prst="rect">
            <a:avLst/>
          </a:prstGeom>
        </p:spPr>
        <p:txBody>
          <a:bodyPr vert="horz" wrap="square" lIns="0" tIns="0" rIns="0" bIns="0" rtlCol="0">
            <a:spAutoFit/>
          </a:bodyPr>
          <a:lstStyle/>
          <a:p>
            <a:pPr marL="11397"/>
            <a:r>
              <a:rPr lang="en-US" sz="1000" dirty="0" smtClean="0">
                <a:latin typeface="Arial"/>
                <a:cs typeface="Arial"/>
              </a:rPr>
              <a:t>18</a:t>
            </a:r>
            <a:endParaRPr sz="1000" dirty="0">
              <a:latin typeface="Arial"/>
              <a:cs typeface="Arial"/>
            </a:endParaRPr>
          </a:p>
        </p:txBody>
      </p:sp>
      <p:sp>
        <p:nvSpPr>
          <p:cNvPr id="247" name="object 247"/>
          <p:cNvSpPr txBox="1"/>
          <p:nvPr/>
        </p:nvSpPr>
        <p:spPr>
          <a:xfrm>
            <a:off x="4294909" y="5580529"/>
            <a:ext cx="346364" cy="180933"/>
          </a:xfrm>
          <a:prstGeom prst="rect">
            <a:avLst/>
          </a:prstGeom>
        </p:spPr>
        <p:txBody>
          <a:bodyPr vert="horz" wrap="square" lIns="0" tIns="26783" rIns="0" bIns="0" rtlCol="0">
            <a:spAutoFit/>
          </a:bodyPr>
          <a:lstStyle/>
          <a:p>
            <a:pPr marL="63823">
              <a:spcBef>
                <a:spcPts val="211"/>
              </a:spcBef>
            </a:pPr>
            <a:r>
              <a:rPr sz="1000" spc="-4" dirty="0">
                <a:latin typeface="Arial"/>
                <a:cs typeface="Arial"/>
              </a:rPr>
              <a:t>16</a:t>
            </a:r>
            <a:endParaRPr sz="1000">
              <a:latin typeface="Arial"/>
              <a:cs typeface="Arial"/>
            </a:endParaRPr>
          </a:p>
        </p:txBody>
      </p:sp>
      <p:sp>
        <p:nvSpPr>
          <p:cNvPr id="248" name="object 248"/>
          <p:cNvSpPr txBox="1"/>
          <p:nvPr/>
        </p:nvSpPr>
        <p:spPr>
          <a:xfrm>
            <a:off x="5403273" y="5378824"/>
            <a:ext cx="346364" cy="229005"/>
          </a:xfrm>
          <a:prstGeom prst="rect">
            <a:avLst/>
          </a:prstGeom>
        </p:spPr>
        <p:txBody>
          <a:bodyPr vert="horz" wrap="square" lIns="0" tIns="76930" rIns="0" bIns="0" rtlCol="0">
            <a:spAutoFit/>
          </a:bodyPr>
          <a:lstStyle/>
          <a:p>
            <a:pPr marL="22794">
              <a:lnSpc>
                <a:spcPts val="1176"/>
              </a:lnSpc>
              <a:spcBef>
                <a:spcPts val="606"/>
              </a:spcBef>
            </a:pPr>
            <a:r>
              <a:rPr sz="1000" spc="-4" dirty="0">
                <a:latin typeface="Arial"/>
                <a:cs typeface="Arial"/>
              </a:rPr>
              <a:t>16</a:t>
            </a:r>
            <a:endParaRPr sz="1000">
              <a:latin typeface="Arial"/>
              <a:cs typeface="Arial"/>
            </a:endParaRPr>
          </a:p>
        </p:txBody>
      </p:sp>
      <p:sp>
        <p:nvSpPr>
          <p:cNvPr id="249" name="object 249"/>
          <p:cNvSpPr txBox="1"/>
          <p:nvPr/>
        </p:nvSpPr>
        <p:spPr>
          <a:xfrm>
            <a:off x="5957454" y="4034118"/>
            <a:ext cx="346364" cy="178632"/>
          </a:xfrm>
          <a:prstGeom prst="rect">
            <a:avLst/>
          </a:prstGeom>
        </p:spPr>
        <p:txBody>
          <a:bodyPr vert="horz" wrap="square" lIns="0" tIns="24504" rIns="0" bIns="0" rtlCol="0">
            <a:spAutoFit/>
          </a:bodyPr>
          <a:lstStyle/>
          <a:p>
            <a:pPr marL="46158">
              <a:spcBef>
                <a:spcPts val="193"/>
              </a:spcBef>
            </a:pPr>
            <a:r>
              <a:rPr sz="1000" spc="-31" dirty="0">
                <a:latin typeface="Arial"/>
                <a:cs typeface="Arial"/>
              </a:rPr>
              <a:t>119</a:t>
            </a:r>
            <a:endParaRPr sz="1000">
              <a:latin typeface="Arial"/>
              <a:cs typeface="Arial"/>
            </a:endParaRPr>
          </a:p>
        </p:txBody>
      </p:sp>
      <p:sp>
        <p:nvSpPr>
          <p:cNvPr id="250" name="object 250"/>
          <p:cNvSpPr txBox="1"/>
          <p:nvPr/>
        </p:nvSpPr>
        <p:spPr>
          <a:xfrm>
            <a:off x="6442363" y="3697941"/>
            <a:ext cx="346364" cy="193017"/>
          </a:xfrm>
          <a:prstGeom prst="rect">
            <a:avLst/>
          </a:prstGeom>
        </p:spPr>
        <p:txBody>
          <a:bodyPr vert="horz" wrap="square" lIns="0" tIns="38750" rIns="0" bIns="0" rtlCol="0">
            <a:spAutoFit/>
          </a:bodyPr>
          <a:lstStyle/>
          <a:p>
            <a:pPr marL="19945">
              <a:spcBef>
                <a:spcPts val="305"/>
              </a:spcBef>
            </a:pPr>
            <a:r>
              <a:rPr sz="1000" spc="-31" dirty="0">
                <a:latin typeface="Arial"/>
                <a:cs typeface="Arial"/>
              </a:rPr>
              <a:t>110</a:t>
            </a:r>
            <a:endParaRPr sz="1000">
              <a:latin typeface="Arial"/>
              <a:cs typeface="Arial"/>
            </a:endParaRPr>
          </a:p>
        </p:txBody>
      </p:sp>
      <p:sp>
        <p:nvSpPr>
          <p:cNvPr id="251" name="object 251"/>
          <p:cNvSpPr txBox="1"/>
          <p:nvPr/>
        </p:nvSpPr>
        <p:spPr>
          <a:xfrm>
            <a:off x="6552196" y="4619905"/>
            <a:ext cx="626341" cy="300878"/>
          </a:xfrm>
          <a:prstGeom prst="rect">
            <a:avLst/>
          </a:prstGeom>
        </p:spPr>
        <p:txBody>
          <a:bodyPr vert="horz" wrap="square" lIns="0" tIns="0" rIns="0" bIns="0" rtlCol="0">
            <a:spAutoFit/>
          </a:bodyPr>
          <a:lstStyle/>
          <a:p>
            <a:pPr marL="11397">
              <a:lnSpc>
                <a:spcPts val="1162"/>
              </a:lnSpc>
              <a:tabLst>
                <a:tab pos="316266" algn="l"/>
              </a:tabLst>
            </a:pPr>
            <a:r>
              <a:rPr sz="1000" spc="-76" dirty="0">
                <a:latin typeface="Arial"/>
                <a:cs typeface="Arial"/>
              </a:rPr>
              <a:t>11</a:t>
            </a:r>
            <a:r>
              <a:rPr sz="1000" dirty="0">
                <a:latin typeface="Arial"/>
                <a:cs typeface="Arial"/>
              </a:rPr>
              <a:t>1	</a:t>
            </a:r>
            <a:r>
              <a:rPr sz="1500" spc="-27" baseline="2525" dirty="0">
                <a:latin typeface="Arial"/>
                <a:cs typeface="Arial"/>
              </a:rPr>
              <a:t>W</a:t>
            </a:r>
            <a:r>
              <a:rPr sz="1500" baseline="2525" dirty="0">
                <a:latin typeface="Arial"/>
                <a:cs typeface="Arial"/>
              </a:rPr>
              <a:t>rite</a:t>
            </a:r>
            <a:endParaRPr sz="1500" baseline="2525">
              <a:latin typeface="Arial"/>
              <a:cs typeface="Arial"/>
            </a:endParaRPr>
          </a:p>
          <a:p>
            <a:pPr marL="316266">
              <a:lnSpc>
                <a:spcPts val="1162"/>
              </a:lnSpc>
            </a:pPr>
            <a:r>
              <a:rPr sz="1000" spc="-4" dirty="0">
                <a:latin typeface="Arial"/>
                <a:cs typeface="Arial"/>
              </a:rPr>
              <a:t>data</a:t>
            </a:r>
            <a:endParaRPr sz="1000">
              <a:latin typeface="Arial"/>
              <a:cs typeface="Arial"/>
            </a:endParaRPr>
          </a:p>
        </p:txBody>
      </p:sp>
      <p:sp>
        <p:nvSpPr>
          <p:cNvPr id="252" name="object 252"/>
          <p:cNvSpPr txBox="1"/>
          <p:nvPr/>
        </p:nvSpPr>
        <p:spPr>
          <a:xfrm>
            <a:off x="7964401" y="4533059"/>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53" name="object 253"/>
          <p:cNvSpPr txBox="1"/>
          <p:nvPr/>
        </p:nvSpPr>
        <p:spPr>
          <a:xfrm>
            <a:off x="6442363" y="5378824"/>
            <a:ext cx="346364" cy="229005"/>
          </a:xfrm>
          <a:prstGeom prst="rect">
            <a:avLst/>
          </a:prstGeom>
        </p:spPr>
        <p:txBody>
          <a:bodyPr vert="horz" wrap="square" lIns="0" tIns="76930" rIns="0" bIns="0" rtlCol="0">
            <a:spAutoFit/>
          </a:bodyPr>
          <a:lstStyle/>
          <a:p>
            <a:pPr marL="49576">
              <a:lnSpc>
                <a:spcPts val="1176"/>
              </a:lnSpc>
              <a:spcBef>
                <a:spcPts val="606"/>
              </a:spcBef>
            </a:pPr>
            <a:r>
              <a:rPr sz="1000" dirty="0">
                <a:latin typeface="Arial"/>
                <a:cs typeface="Arial"/>
              </a:rPr>
              <a:t>9</a:t>
            </a:r>
            <a:endParaRPr sz="1000">
              <a:latin typeface="Arial"/>
              <a:cs typeface="Arial"/>
            </a:endParaRPr>
          </a:p>
        </p:txBody>
      </p:sp>
      <p:sp>
        <p:nvSpPr>
          <p:cNvPr id="254" name="object 254"/>
          <p:cNvSpPr txBox="1"/>
          <p:nvPr/>
        </p:nvSpPr>
        <p:spPr>
          <a:xfrm>
            <a:off x="2147454" y="4303059"/>
            <a:ext cx="346364" cy="242239"/>
          </a:xfrm>
          <a:prstGeom prst="rect">
            <a:avLst/>
          </a:prstGeom>
        </p:spPr>
        <p:txBody>
          <a:bodyPr vert="horz" wrap="square" lIns="0" tIns="90036" rIns="0" bIns="0" rtlCol="0">
            <a:spAutoFit/>
          </a:bodyPr>
          <a:lstStyle/>
          <a:p>
            <a:pPr marL="187480">
              <a:lnSpc>
                <a:spcPts val="1176"/>
              </a:lnSpc>
              <a:spcBef>
                <a:spcPts val="709"/>
              </a:spcBef>
            </a:pPr>
            <a:r>
              <a:rPr sz="1000" dirty="0">
                <a:latin typeface="Arial"/>
                <a:cs typeface="Arial"/>
              </a:rPr>
              <a:t>-1</a:t>
            </a:r>
            <a:endParaRPr sz="1000">
              <a:latin typeface="Arial"/>
              <a:cs typeface="Arial"/>
            </a:endParaRPr>
          </a:p>
        </p:txBody>
      </p:sp>
      <p:sp>
        <p:nvSpPr>
          <p:cNvPr id="255" name="object 255"/>
          <p:cNvSpPr txBox="1"/>
          <p:nvPr/>
        </p:nvSpPr>
        <p:spPr>
          <a:xfrm>
            <a:off x="2147454" y="4034118"/>
            <a:ext cx="346364" cy="203948"/>
          </a:xfrm>
          <a:prstGeom prst="rect">
            <a:avLst/>
          </a:prstGeom>
        </p:spPr>
        <p:txBody>
          <a:bodyPr vert="horz" wrap="square" lIns="0" tIns="49576" rIns="0" bIns="0" rtlCol="0">
            <a:spAutoFit/>
          </a:bodyPr>
          <a:lstStyle/>
          <a:p>
            <a:pPr marR="37040" algn="r">
              <a:spcBef>
                <a:spcPts val="389"/>
              </a:spcBef>
            </a:pPr>
            <a:r>
              <a:rPr sz="1000" dirty="0">
                <a:latin typeface="Arial"/>
                <a:cs typeface="Arial"/>
              </a:rPr>
              <a:t>2</a:t>
            </a:r>
            <a:endParaRPr sz="1000">
              <a:latin typeface="Arial"/>
              <a:cs typeface="Arial"/>
            </a:endParaRPr>
          </a:p>
        </p:txBody>
      </p:sp>
      <p:sp>
        <p:nvSpPr>
          <p:cNvPr id="256" name="object 256"/>
          <p:cNvSpPr/>
          <p:nvPr/>
        </p:nvSpPr>
        <p:spPr>
          <a:xfrm>
            <a:off x="303069" y="2514319"/>
            <a:ext cx="299027" cy="533960"/>
          </a:xfrm>
          <a:custGeom>
            <a:avLst/>
            <a:gdLst/>
            <a:ahLst/>
            <a:cxnLst/>
            <a:rect l="l" t="t" r="r" b="b"/>
            <a:pathLst>
              <a:path w="328930" h="605154">
                <a:moveTo>
                  <a:pt x="0" y="0"/>
                </a:moveTo>
                <a:lnTo>
                  <a:pt x="328613" y="0"/>
                </a:lnTo>
                <a:lnTo>
                  <a:pt x="328613" y="604838"/>
                </a:lnTo>
                <a:lnTo>
                  <a:pt x="0" y="604838"/>
                </a:lnTo>
                <a:lnTo>
                  <a:pt x="0" y="0"/>
                </a:lnTo>
                <a:close/>
              </a:path>
            </a:pathLst>
          </a:custGeom>
          <a:ln w="12700">
            <a:solidFill>
              <a:srgbClr val="000000"/>
            </a:solidFill>
          </a:ln>
        </p:spPr>
        <p:txBody>
          <a:bodyPr wrap="square" lIns="0" tIns="0" rIns="0" bIns="0" rtlCol="0"/>
          <a:lstStyle/>
          <a:p>
            <a:endParaRPr/>
          </a:p>
        </p:txBody>
      </p:sp>
      <p:sp>
        <p:nvSpPr>
          <p:cNvPr id="257" name="object 257"/>
          <p:cNvSpPr txBox="1"/>
          <p:nvPr/>
        </p:nvSpPr>
        <p:spPr>
          <a:xfrm>
            <a:off x="392803" y="2636027"/>
            <a:ext cx="114876" cy="300018"/>
          </a:xfrm>
          <a:prstGeom prst="rect">
            <a:avLst/>
          </a:prstGeom>
        </p:spPr>
        <p:txBody>
          <a:bodyPr vert="horz" wrap="square" lIns="0" tIns="0" rIns="0" bIns="0" rtlCol="0">
            <a:spAutoFit/>
          </a:bodyPr>
          <a:lstStyle/>
          <a:p>
            <a:pPr marL="11397" marR="4559">
              <a:lnSpc>
                <a:spcPts val="1167"/>
              </a:lnSpc>
            </a:pPr>
            <a:r>
              <a:rPr sz="1000" b="1" dirty="0">
                <a:latin typeface="Arial"/>
                <a:cs typeface="Arial"/>
              </a:rPr>
              <a:t>P  C</a:t>
            </a:r>
            <a:endParaRPr sz="1000">
              <a:latin typeface="Arial"/>
              <a:cs typeface="Arial"/>
            </a:endParaRPr>
          </a:p>
        </p:txBody>
      </p:sp>
      <p:sp>
        <p:nvSpPr>
          <p:cNvPr id="258" name="object 258"/>
          <p:cNvSpPr txBox="1"/>
          <p:nvPr/>
        </p:nvSpPr>
        <p:spPr>
          <a:xfrm>
            <a:off x="3306583" y="5004670"/>
            <a:ext cx="432377" cy="300018"/>
          </a:xfrm>
          <a:prstGeom prst="rect">
            <a:avLst/>
          </a:prstGeom>
        </p:spPr>
        <p:txBody>
          <a:bodyPr vert="horz" wrap="square" lIns="0" tIns="0" rIns="0" bIns="0" rtlCol="0">
            <a:spAutoFit/>
          </a:bodyPr>
          <a:lstStyle/>
          <a:p>
            <a:pPr marL="11397" marR="4559" indent="68382">
              <a:lnSpc>
                <a:spcPts val="1167"/>
              </a:lnSpc>
            </a:pPr>
            <a:r>
              <a:rPr sz="1000" b="1" dirty="0">
                <a:latin typeface="Arial"/>
                <a:cs typeface="Arial"/>
              </a:rPr>
              <a:t>Sign  </a:t>
            </a:r>
            <a:r>
              <a:rPr sz="1000" b="1" spc="-4" dirty="0">
                <a:latin typeface="Arial"/>
                <a:cs typeface="Arial"/>
              </a:rPr>
              <a:t>extend</a:t>
            </a:r>
            <a:endParaRPr sz="1000">
              <a:latin typeface="Arial"/>
              <a:cs typeface="Arial"/>
            </a:endParaRPr>
          </a:p>
        </p:txBody>
      </p:sp>
      <p:sp>
        <p:nvSpPr>
          <p:cNvPr id="259" name="object 259"/>
          <p:cNvSpPr/>
          <p:nvPr/>
        </p:nvSpPr>
        <p:spPr>
          <a:xfrm>
            <a:off x="3289011" y="4871764"/>
            <a:ext cx="467591" cy="620524"/>
          </a:xfrm>
          <a:prstGeom prst="rect">
            <a:avLst/>
          </a:prstGeom>
          <a:blipFill>
            <a:blip r:embed="rId6" cstate="print"/>
            <a:stretch>
              <a:fillRect/>
            </a:stretch>
          </a:blipFill>
        </p:spPr>
        <p:txBody>
          <a:bodyPr wrap="square" lIns="0" tIns="0" rIns="0" bIns="0" rtlCol="0"/>
          <a:lstStyle/>
          <a:p>
            <a:endParaRPr/>
          </a:p>
        </p:txBody>
      </p:sp>
      <p:sp>
        <p:nvSpPr>
          <p:cNvPr id="260" name="object 260"/>
          <p:cNvSpPr/>
          <p:nvPr/>
        </p:nvSpPr>
        <p:spPr>
          <a:xfrm>
            <a:off x="1112691" y="1682287"/>
            <a:ext cx="0" cy="152960"/>
          </a:xfrm>
          <a:custGeom>
            <a:avLst/>
            <a:gdLst/>
            <a:ahLst/>
            <a:cxnLst/>
            <a:rect l="l" t="t" r="r" b="b"/>
            <a:pathLst>
              <a:path h="173355">
                <a:moveTo>
                  <a:pt x="0" y="0"/>
                </a:moveTo>
                <a:lnTo>
                  <a:pt x="0" y="173040"/>
                </a:lnTo>
              </a:path>
            </a:pathLst>
          </a:custGeom>
          <a:ln w="12700">
            <a:solidFill>
              <a:srgbClr val="FF40FF"/>
            </a:solidFill>
          </a:ln>
        </p:spPr>
        <p:txBody>
          <a:bodyPr wrap="square" lIns="0" tIns="0" rIns="0" bIns="0" rtlCol="0"/>
          <a:lstStyle/>
          <a:p>
            <a:endParaRPr/>
          </a:p>
        </p:txBody>
      </p:sp>
      <p:sp>
        <p:nvSpPr>
          <p:cNvPr id="261" name="object 261"/>
          <p:cNvSpPr/>
          <p:nvPr/>
        </p:nvSpPr>
        <p:spPr>
          <a:xfrm>
            <a:off x="3257266" y="1676682"/>
            <a:ext cx="856095" cy="0"/>
          </a:xfrm>
          <a:custGeom>
            <a:avLst/>
            <a:gdLst/>
            <a:ahLst/>
            <a:cxnLst/>
            <a:rect l="l" t="t" r="r" b="b"/>
            <a:pathLst>
              <a:path w="941704">
                <a:moveTo>
                  <a:pt x="0" y="0"/>
                </a:moveTo>
                <a:lnTo>
                  <a:pt x="941390" y="0"/>
                </a:lnTo>
              </a:path>
            </a:pathLst>
          </a:custGeom>
          <a:ln w="12700">
            <a:solidFill>
              <a:srgbClr val="3CA642"/>
            </a:solidFill>
          </a:ln>
        </p:spPr>
        <p:txBody>
          <a:bodyPr wrap="square" lIns="0" tIns="0" rIns="0" bIns="0" rtlCol="0"/>
          <a:lstStyle/>
          <a:p>
            <a:endParaRPr/>
          </a:p>
        </p:txBody>
      </p:sp>
      <p:sp>
        <p:nvSpPr>
          <p:cNvPr id="262" name="object 262"/>
          <p:cNvSpPr/>
          <p:nvPr/>
        </p:nvSpPr>
        <p:spPr>
          <a:xfrm>
            <a:off x="4066886" y="164306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63" name="object 263"/>
          <p:cNvSpPr/>
          <p:nvPr/>
        </p:nvSpPr>
        <p:spPr>
          <a:xfrm>
            <a:off x="3310665" y="2133319"/>
            <a:ext cx="802409" cy="0"/>
          </a:xfrm>
          <a:custGeom>
            <a:avLst/>
            <a:gdLst/>
            <a:ahLst/>
            <a:cxnLst/>
            <a:rect l="l" t="t" r="r" b="b"/>
            <a:pathLst>
              <a:path w="882650">
                <a:moveTo>
                  <a:pt x="0" y="0"/>
                </a:moveTo>
                <a:lnTo>
                  <a:pt x="882650" y="0"/>
                </a:lnTo>
              </a:path>
            </a:pathLst>
          </a:custGeom>
          <a:ln w="12700">
            <a:solidFill>
              <a:srgbClr val="4452FF"/>
            </a:solidFill>
          </a:ln>
        </p:spPr>
        <p:txBody>
          <a:bodyPr wrap="square" lIns="0" tIns="0" rIns="0" bIns="0" rtlCol="0"/>
          <a:lstStyle/>
          <a:p>
            <a:endParaRPr/>
          </a:p>
        </p:txBody>
      </p:sp>
      <p:sp>
        <p:nvSpPr>
          <p:cNvPr id="264" name="object 264"/>
          <p:cNvSpPr/>
          <p:nvPr/>
        </p:nvSpPr>
        <p:spPr>
          <a:xfrm>
            <a:off x="4066886"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4452FF"/>
          </a:solidFill>
        </p:spPr>
        <p:txBody>
          <a:bodyPr wrap="square" lIns="0" tIns="0" rIns="0" bIns="0" rtlCol="0"/>
          <a:lstStyle/>
          <a:p>
            <a:endParaRPr/>
          </a:p>
        </p:txBody>
      </p:sp>
      <p:sp>
        <p:nvSpPr>
          <p:cNvPr id="265" name="object 265"/>
          <p:cNvSpPr/>
          <p:nvPr/>
        </p:nvSpPr>
        <p:spPr>
          <a:xfrm>
            <a:off x="6780076" y="3810002"/>
            <a:ext cx="1143000" cy="1143000"/>
          </a:xfrm>
          <a:custGeom>
            <a:avLst/>
            <a:gdLst/>
            <a:ahLst/>
            <a:cxnLst/>
            <a:rect l="l" t="t" r="r" b="b"/>
            <a:pathLst>
              <a:path w="1257300" h="1295400">
                <a:moveTo>
                  <a:pt x="0" y="0"/>
                </a:moveTo>
                <a:lnTo>
                  <a:pt x="1257300" y="0"/>
                </a:lnTo>
                <a:lnTo>
                  <a:pt x="125730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266" name="object 266"/>
          <p:cNvSpPr txBox="1"/>
          <p:nvPr/>
        </p:nvSpPr>
        <p:spPr>
          <a:xfrm>
            <a:off x="1071099" y="119906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267" name="object 267"/>
          <p:cNvSpPr txBox="1"/>
          <p:nvPr/>
        </p:nvSpPr>
        <p:spPr>
          <a:xfrm>
            <a:off x="1071099" y="1463073"/>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68" name="object 268"/>
          <p:cNvSpPr/>
          <p:nvPr/>
        </p:nvSpPr>
        <p:spPr>
          <a:xfrm>
            <a:off x="1001128" y="1143001"/>
            <a:ext cx="217632" cy="533960"/>
          </a:xfrm>
          <a:custGeom>
            <a:avLst/>
            <a:gdLst/>
            <a:ahLst/>
            <a:cxnLst/>
            <a:rect l="l" t="t" r="r" b="b"/>
            <a:pathLst>
              <a:path w="239394" h="605155">
                <a:moveTo>
                  <a:pt x="0" y="119550"/>
                </a:moveTo>
                <a:lnTo>
                  <a:pt x="6039" y="81930"/>
                </a:lnTo>
                <a:lnTo>
                  <a:pt x="23656" y="48147"/>
                </a:lnTo>
                <a:lnTo>
                  <a:pt x="50987" y="21602"/>
                </a:lnTo>
                <a:lnTo>
                  <a:pt x="85274" y="4986"/>
                </a:lnTo>
                <a:lnTo>
                  <a:pt x="119550" y="0"/>
                </a:lnTo>
                <a:lnTo>
                  <a:pt x="157169" y="6038"/>
                </a:lnTo>
                <a:lnTo>
                  <a:pt x="190954" y="23654"/>
                </a:lnTo>
                <a:lnTo>
                  <a:pt x="217500" y="50987"/>
                </a:lnTo>
                <a:lnTo>
                  <a:pt x="234115" y="85274"/>
                </a:lnTo>
                <a:lnTo>
                  <a:pt x="239100" y="119550"/>
                </a:lnTo>
                <a:lnTo>
                  <a:pt x="239100" y="485290"/>
                </a:lnTo>
                <a:lnTo>
                  <a:pt x="233060" y="522909"/>
                </a:lnTo>
                <a:lnTo>
                  <a:pt x="215442" y="556694"/>
                </a:lnTo>
                <a:lnTo>
                  <a:pt x="188110" y="583239"/>
                </a:lnTo>
                <a:lnTo>
                  <a:pt x="153822" y="599855"/>
                </a:lnTo>
                <a:lnTo>
                  <a:pt x="119550" y="604840"/>
                </a:lnTo>
                <a:lnTo>
                  <a:pt x="81930" y="598799"/>
                </a:lnTo>
                <a:lnTo>
                  <a:pt x="48148" y="581181"/>
                </a:lnTo>
                <a:lnTo>
                  <a:pt x="21602" y="553849"/>
                </a:lnTo>
                <a:lnTo>
                  <a:pt x="4986" y="519562"/>
                </a:lnTo>
                <a:lnTo>
                  <a:pt x="0" y="485290"/>
                </a:lnTo>
                <a:lnTo>
                  <a:pt x="0" y="119550"/>
                </a:lnTo>
                <a:close/>
              </a:path>
            </a:pathLst>
          </a:custGeom>
          <a:ln w="12700">
            <a:solidFill>
              <a:srgbClr val="000000"/>
            </a:solidFill>
          </a:ln>
        </p:spPr>
        <p:txBody>
          <a:bodyPr wrap="square" lIns="0" tIns="0" rIns="0" bIns="0" rtlCol="0"/>
          <a:lstStyle/>
          <a:p>
            <a:endParaRPr/>
          </a:p>
        </p:txBody>
      </p:sp>
      <p:sp>
        <p:nvSpPr>
          <p:cNvPr id="269" name="object 269"/>
          <p:cNvSpPr/>
          <p:nvPr/>
        </p:nvSpPr>
        <p:spPr>
          <a:xfrm>
            <a:off x="2818538" y="1599637"/>
            <a:ext cx="532823" cy="686360"/>
          </a:xfrm>
          <a:custGeom>
            <a:avLst/>
            <a:gdLst/>
            <a:ahLst/>
            <a:cxnLst/>
            <a:rect l="l" t="t" r="r" b="b"/>
            <a:pathLst>
              <a:path w="586104" h="777875">
                <a:moveTo>
                  <a:pt x="0" y="388940"/>
                </a:moveTo>
                <a:lnTo>
                  <a:pt x="1385" y="350863"/>
                </a:lnTo>
                <a:lnTo>
                  <a:pt x="5580" y="312995"/>
                </a:lnTo>
                <a:lnTo>
                  <a:pt x="12641" y="275554"/>
                </a:lnTo>
                <a:lnTo>
                  <a:pt x="22625" y="238784"/>
                </a:lnTo>
                <a:lnTo>
                  <a:pt x="35592" y="202957"/>
                </a:lnTo>
                <a:lnTo>
                  <a:pt x="51611" y="168386"/>
                </a:lnTo>
                <a:lnTo>
                  <a:pt x="70751" y="135440"/>
                </a:lnTo>
                <a:lnTo>
                  <a:pt x="93076" y="104564"/>
                </a:lnTo>
                <a:lnTo>
                  <a:pt x="118629" y="76300"/>
                </a:lnTo>
                <a:lnTo>
                  <a:pt x="147391" y="51310"/>
                </a:lnTo>
                <a:lnTo>
                  <a:pt x="179224" y="30374"/>
                </a:lnTo>
                <a:lnTo>
                  <a:pt x="213791" y="14349"/>
                </a:lnTo>
                <a:lnTo>
                  <a:pt x="250476" y="4048"/>
                </a:lnTo>
                <a:lnTo>
                  <a:pt x="288366" y="45"/>
                </a:lnTo>
                <a:lnTo>
                  <a:pt x="292890" y="0"/>
                </a:lnTo>
                <a:lnTo>
                  <a:pt x="330855" y="3237"/>
                </a:lnTo>
                <a:lnTo>
                  <a:pt x="367734" y="12814"/>
                </a:lnTo>
                <a:lnTo>
                  <a:pt x="402592" y="28201"/>
                </a:lnTo>
                <a:lnTo>
                  <a:pt x="434775" y="48601"/>
                </a:lnTo>
                <a:lnTo>
                  <a:pt x="463912" y="73153"/>
                </a:lnTo>
                <a:lnTo>
                  <a:pt x="489846" y="101064"/>
                </a:lnTo>
                <a:lnTo>
                  <a:pt x="512553" y="131659"/>
                </a:lnTo>
                <a:lnTo>
                  <a:pt x="532068" y="164385"/>
                </a:lnTo>
                <a:lnTo>
                  <a:pt x="548454" y="198782"/>
                </a:lnTo>
                <a:lnTo>
                  <a:pt x="561782" y="234478"/>
                </a:lnTo>
                <a:lnTo>
                  <a:pt x="572117" y="271153"/>
                </a:lnTo>
                <a:lnTo>
                  <a:pt x="579522" y="308530"/>
                </a:lnTo>
                <a:lnTo>
                  <a:pt x="584055" y="346360"/>
                </a:lnTo>
                <a:lnTo>
                  <a:pt x="585770" y="384424"/>
                </a:lnTo>
                <a:lnTo>
                  <a:pt x="585790" y="388940"/>
                </a:lnTo>
                <a:lnTo>
                  <a:pt x="584404" y="427017"/>
                </a:lnTo>
                <a:lnTo>
                  <a:pt x="580209" y="464887"/>
                </a:lnTo>
                <a:lnTo>
                  <a:pt x="573148" y="502328"/>
                </a:lnTo>
                <a:lnTo>
                  <a:pt x="563164" y="539098"/>
                </a:lnTo>
                <a:lnTo>
                  <a:pt x="550195" y="574924"/>
                </a:lnTo>
                <a:lnTo>
                  <a:pt x="534176" y="609495"/>
                </a:lnTo>
                <a:lnTo>
                  <a:pt x="515036" y="642441"/>
                </a:lnTo>
                <a:lnTo>
                  <a:pt x="492710" y="673316"/>
                </a:lnTo>
                <a:lnTo>
                  <a:pt x="467157" y="701579"/>
                </a:lnTo>
                <a:lnTo>
                  <a:pt x="438394" y="726569"/>
                </a:lnTo>
                <a:lnTo>
                  <a:pt x="406561" y="747505"/>
                </a:lnTo>
                <a:lnTo>
                  <a:pt x="371994" y="763530"/>
                </a:lnTo>
                <a:lnTo>
                  <a:pt x="335309" y="773831"/>
                </a:lnTo>
                <a:lnTo>
                  <a:pt x="297420" y="777834"/>
                </a:lnTo>
                <a:lnTo>
                  <a:pt x="292890" y="777880"/>
                </a:lnTo>
                <a:lnTo>
                  <a:pt x="254925" y="774642"/>
                </a:lnTo>
                <a:lnTo>
                  <a:pt x="218045" y="765066"/>
                </a:lnTo>
                <a:lnTo>
                  <a:pt x="183188" y="749680"/>
                </a:lnTo>
                <a:lnTo>
                  <a:pt x="151006" y="729280"/>
                </a:lnTo>
                <a:lnTo>
                  <a:pt x="121870" y="704728"/>
                </a:lnTo>
                <a:lnTo>
                  <a:pt x="95934" y="676815"/>
                </a:lnTo>
                <a:lnTo>
                  <a:pt x="73227" y="646217"/>
                </a:lnTo>
                <a:lnTo>
                  <a:pt x="53713" y="613491"/>
                </a:lnTo>
                <a:lnTo>
                  <a:pt x="37329" y="579092"/>
                </a:lnTo>
                <a:lnTo>
                  <a:pt x="24003" y="543395"/>
                </a:lnTo>
                <a:lnTo>
                  <a:pt x="13669" y="506723"/>
                </a:lnTo>
                <a:lnTo>
                  <a:pt x="6266" y="469349"/>
                </a:lnTo>
                <a:lnTo>
                  <a:pt x="1734" y="431517"/>
                </a:lnTo>
                <a:lnTo>
                  <a:pt x="19" y="393451"/>
                </a:lnTo>
                <a:lnTo>
                  <a:pt x="0" y="388940"/>
                </a:lnTo>
                <a:close/>
              </a:path>
            </a:pathLst>
          </a:custGeom>
          <a:ln w="12700">
            <a:solidFill>
              <a:srgbClr val="FF2800"/>
            </a:solidFill>
          </a:ln>
        </p:spPr>
        <p:txBody>
          <a:bodyPr wrap="square" lIns="0" tIns="0" rIns="0" bIns="0" rtlCol="0"/>
          <a:lstStyle/>
          <a:p>
            <a:endParaRPr/>
          </a:p>
        </p:txBody>
      </p:sp>
      <p:sp>
        <p:nvSpPr>
          <p:cNvPr id="270" name="object 270"/>
          <p:cNvSpPr/>
          <p:nvPr/>
        </p:nvSpPr>
        <p:spPr>
          <a:xfrm>
            <a:off x="4113069" y="2057679"/>
            <a:ext cx="152977" cy="228599"/>
          </a:xfrm>
          <a:custGeom>
            <a:avLst/>
            <a:gdLst/>
            <a:ahLst/>
            <a:cxnLst/>
            <a:rect l="l" t="t" r="r" b="b"/>
            <a:pathLst>
              <a:path w="168275" h="259080">
                <a:moveTo>
                  <a:pt x="0" y="258763"/>
                </a:moveTo>
                <a:lnTo>
                  <a:pt x="168275" y="258763"/>
                </a:lnTo>
                <a:lnTo>
                  <a:pt x="168275" y="0"/>
                </a:lnTo>
                <a:lnTo>
                  <a:pt x="0" y="0"/>
                </a:lnTo>
                <a:lnTo>
                  <a:pt x="0" y="258763"/>
                </a:lnTo>
                <a:close/>
              </a:path>
            </a:pathLst>
          </a:custGeom>
          <a:solidFill>
            <a:srgbClr val="E4E4E4"/>
          </a:solidFill>
        </p:spPr>
        <p:txBody>
          <a:bodyPr wrap="square" lIns="0" tIns="0" rIns="0" bIns="0" rtlCol="0"/>
          <a:lstStyle/>
          <a:p>
            <a:endParaRPr/>
          </a:p>
        </p:txBody>
      </p:sp>
      <p:sp>
        <p:nvSpPr>
          <p:cNvPr id="271" name="object 271"/>
          <p:cNvSpPr/>
          <p:nvPr/>
        </p:nvSpPr>
        <p:spPr>
          <a:xfrm>
            <a:off x="4113075" y="2057684"/>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72" name="object 272"/>
          <p:cNvSpPr txBox="1"/>
          <p:nvPr/>
        </p:nvSpPr>
        <p:spPr>
          <a:xfrm>
            <a:off x="4116208" y="2103624"/>
            <a:ext cx="161636" cy="123111"/>
          </a:xfrm>
          <a:prstGeom prst="rect">
            <a:avLst/>
          </a:prstGeom>
        </p:spPr>
        <p:txBody>
          <a:bodyPr vert="horz" wrap="square" lIns="0" tIns="0" rIns="0" bIns="0" rtlCol="0">
            <a:spAutoFit/>
          </a:bodyPr>
          <a:lstStyle/>
          <a:p>
            <a:pPr marL="11397"/>
            <a:r>
              <a:rPr sz="800" dirty="0">
                <a:solidFill>
                  <a:srgbClr val="4452FF"/>
                </a:solidFill>
                <a:latin typeface="Times New Roman"/>
                <a:cs typeface="Times New Roman"/>
              </a:rPr>
              <a:t>EX</a:t>
            </a:r>
            <a:endParaRPr sz="800">
              <a:latin typeface="Times New Roman"/>
              <a:cs typeface="Times New Roman"/>
            </a:endParaRPr>
          </a:p>
        </p:txBody>
      </p:sp>
      <p:sp>
        <p:nvSpPr>
          <p:cNvPr id="273" name="object 273"/>
          <p:cNvSpPr/>
          <p:nvPr/>
        </p:nvSpPr>
        <p:spPr>
          <a:xfrm>
            <a:off x="4113069" y="1829361"/>
            <a:ext cx="152977" cy="228599"/>
          </a:xfrm>
          <a:custGeom>
            <a:avLst/>
            <a:gdLst/>
            <a:ahLst/>
            <a:cxnLst/>
            <a:rect l="l" t="t" r="r" b="b"/>
            <a:pathLst>
              <a:path w="168275" h="259080">
                <a:moveTo>
                  <a:pt x="0" y="258762"/>
                </a:moveTo>
                <a:lnTo>
                  <a:pt x="168275" y="258762"/>
                </a:lnTo>
                <a:lnTo>
                  <a:pt x="168275" y="0"/>
                </a:lnTo>
                <a:lnTo>
                  <a:pt x="0" y="0"/>
                </a:lnTo>
                <a:lnTo>
                  <a:pt x="0" y="258762"/>
                </a:lnTo>
                <a:close/>
              </a:path>
            </a:pathLst>
          </a:custGeom>
          <a:solidFill>
            <a:srgbClr val="E4E4E4"/>
          </a:solidFill>
        </p:spPr>
        <p:txBody>
          <a:bodyPr wrap="square" lIns="0" tIns="0" rIns="0" bIns="0" rtlCol="0"/>
          <a:lstStyle/>
          <a:p>
            <a:endParaRPr/>
          </a:p>
        </p:txBody>
      </p:sp>
      <p:sp>
        <p:nvSpPr>
          <p:cNvPr id="274" name="object 274"/>
          <p:cNvSpPr/>
          <p:nvPr/>
        </p:nvSpPr>
        <p:spPr>
          <a:xfrm>
            <a:off x="4113075" y="1829366"/>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75" name="object 275"/>
          <p:cNvSpPr txBox="1"/>
          <p:nvPr/>
        </p:nvSpPr>
        <p:spPr>
          <a:xfrm>
            <a:off x="4139299" y="1875305"/>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76" name="object 276"/>
          <p:cNvSpPr/>
          <p:nvPr/>
        </p:nvSpPr>
        <p:spPr>
          <a:xfrm>
            <a:off x="4113069" y="1599640"/>
            <a:ext cx="152977" cy="229721"/>
          </a:xfrm>
          <a:custGeom>
            <a:avLst/>
            <a:gdLst/>
            <a:ahLst/>
            <a:cxnLst/>
            <a:rect l="l" t="t" r="r" b="b"/>
            <a:pathLst>
              <a:path w="168275" h="260350">
                <a:moveTo>
                  <a:pt x="0" y="260350"/>
                </a:moveTo>
                <a:lnTo>
                  <a:pt x="168275" y="260350"/>
                </a:lnTo>
                <a:lnTo>
                  <a:pt x="168275" y="0"/>
                </a:lnTo>
                <a:lnTo>
                  <a:pt x="0" y="0"/>
                </a:lnTo>
                <a:lnTo>
                  <a:pt x="0" y="260350"/>
                </a:lnTo>
                <a:close/>
              </a:path>
            </a:pathLst>
          </a:custGeom>
          <a:solidFill>
            <a:srgbClr val="E4E4E4"/>
          </a:solidFill>
        </p:spPr>
        <p:txBody>
          <a:bodyPr wrap="square" lIns="0" tIns="0" rIns="0" bIns="0" rtlCol="0"/>
          <a:lstStyle/>
          <a:p>
            <a:endParaRPr/>
          </a:p>
        </p:txBody>
      </p:sp>
      <p:sp>
        <p:nvSpPr>
          <p:cNvPr id="277" name="object 277"/>
          <p:cNvSpPr/>
          <p:nvPr/>
        </p:nvSpPr>
        <p:spPr>
          <a:xfrm>
            <a:off x="4113075" y="1599636"/>
            <a:ext cx="152977" cy="229721"/>
          </a:xfrm>
          <a:custGeom>
            <a:avLst/>
            <a:gdLst/>
            <a:ahLst/>
            <a:cxnLst/>
            <a:rect l="l" t="t" r="r" b="b"/>
            <a:pathLst>
              <a:path w="168275" h="260350">
                <a:moveTo>
                  <a:pt x="0" y="0"/>
                </a:moveTo>
                <a:lnTo>
                  <a:pt x="168275" y="0"/>
                </a:lnTo>
                <a:lnTo>
                  <a:pt x="168275" y="260350"/>
                </a:lnTo>
                <a:lnTo>
                  <a:pt x="0" y="260350"/>
                </a:lnTo>
                <a:lnTo>
                  <a:pt x="0" y="0"/>
                </a:lnTo>
                <a:close/>
              </a:path>
            </a:pathLst>
          </a:custGeom>
          <a:ln w="12700">
            <a:solidFill>
              <a:srgbClr val="000000"/>
            </a:solidFill>
          </a:ln>
        </p:spPr>
        <p:txBody>
          <a:bodyPr wrap="square" lIns="0" tIns="0" rIns="0" bIns="0" rtlCol="0"/>
          <a:lstStyle/>
          <a:p>
            <a:endParaRPr/>
          </a:p>
        </p:txBody>
      </p:sp>
      <p:sp>
        <p:nvSpPr>
          <p:cNvPr id="278" name="object 278"/>
          <p:cNvSpPr txBox="1"/>
          <p:nvPr/>
        </p:nvSpPr>
        <p:spPr>
          <a:xfrm>
            <a:off x="4101776" y="164558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81" name="object 281"/>
          <p:cNvSpPr/>
          <p:nvPr/>
        </p:nvSpPr>
        <p:spPr>
          <a:xfrm>
            <a:off x="554182" y="3361765"/>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283" name="object 283"/>
          <p:cNvSpPr/>
          <p:nvPr/>
        </p:nvSpPr>
        <p:spPr>
          <a:xfrm>
            <a:off x="2147454" y="4034118"/>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285" name="object 285"/>
          <p:cNvSpPr/>
          <p:nvPr/>
        </p:nvSpPr>
        <p:spPr>
          <a:xfrm>
            <a:off x="2147454" y="4303059"/>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289" name="object 289"/>
          <p:cNvSpPr/>
          <p:nvPr/>
        </p:nvSpPr>
        <p:spPr>
          <a:xfrm>
            <a:off x="6442363" y="3697941"/>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290" name="object 290"/>
          <p:cNvSpPr/>
          <p:nvPr/>
        </p:nvSpPr>
        <p:spPr>
          <a:xfrm>
            <a:off x="6442366" y="3697943"/>
            <a:ext cx="346364" cy="201706"/>
          </a:xfrm>
          <a:custGeom>
            <a:avLst/>
            <a:gdLst/>
            <a:ahLst/>
            <a:cxnLst/>
            <a:rect l="l" t="t" r="r" b="b"/>
            <a:pathLst>
              <a:path w="381000" h="228600">
                <a:moveTo>
                  <a:pt x="0" y="0"/>
                </a:moveTo>
                <a:lnTo>
                  <a:pt x="381000" y="0"/>
                </a:lnTo>
                <a:lnTo>
                  <a:pt x="381000" y="228600"/>
                </a:lnTo>
                <a:lnTo>
                  <a:pt x="0" y="228600"/>
                </a:lnTo>
                <a:lnTo>
                  <a:pt x="0" y="0"/>
                </a:lnTo>
                <a:close/>
              </a:path>
            </a:pathLst>
          </a:custGeom>
          <a:ln w="57150">
            <a:solidFill>
              <a:srgbClr val="FF2800"/>
            </a:solidFill>
          </a:ln>
        </p:spPr>
        <p:txBody>
          <a:bodyPr wrap="square" lIns="0" tIns="0" rIns="0" bIns="0" rtlCol="0"/>
          <a:lstStyle/>
          <a:p>
            <a:endParaRPr/>
          </a:p>
        </p:txBody>
      </p:sp>
      <p:sp>
        <p:nvSpPr>
          <p:cNvPr id="291" name="object 291"/>
          <p:cNvSpPr/>
          <p:nvPr/>
        </p:nvSpPr>
        <p:spPr>
          <a:xfrm>
            <a:off x="5957454" y="4034118"/>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293" name="object 293"/>
          <p:cNvSpPr/>
          <p:nvPr/>
        </p:nvSpPr>
        <p:spPr>
          <a:xfrm>
            <a:off x="4225636" y="3630706"/>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301" name="object 301"/>
          <p:cNvSpPr/>
          <p:nvPr/>
        </p:nvSpPr>
        <p:spPr>
          <a:xfrm>
            <a:off x="6442363" y="5378823"/>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303" name="object 303"/>
          <p:cNvSpPr/>
          <p:nvPr/>
        </p:nvSpPr>
        <p:spPr>
          <a:xfrm>
            <a:off x="3394363" y="2891118"/>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304" name="object 304"/>
          <p:cNvSpPr/>
          <p:nvPr/>
        </p:nvSpPr>
        <p:spPr>
          <a:xfrm>
            <a:off x="3031067" y="2950692"/>
            <a:ext cx="346364" cy="201706"/>
          </a:xfrm>
          <a:custGeom>
            <a:avLst/>
            <a:gdLst/>
            <a:ahLst/>
            <a:cxnLst/>
            <a:rect l="l" t="t" r="r" b="b"/>
            <a:pathLst>
              <a:path w="381000" h="228600">
                <a:moveTo>
                  <a:pt x="0" y="0"/>
                </a:moveTo>
                <a:lnTo>
                  <a:pt x="381000" y="0"/>
                </a:lnTo>
                <a:lnTo>
                  <a:pt x="381000" y="228600"/>
                </a:lnTo>
                <a:lnTo>
                  <a:pt x="0" y="228600"/>
                </a:lnTo>
                <a:lnTo>
                  <a:pt x="0" y="0"/>
                </a:lnTo>
                <a:close/>
              </a:path>
            </a:pathLst>
          </a:custGeom>
          <a:ln w="57150">
            <a:solidFill>
              <a:srgbClr val="FF2800"/>
            </a:solidFill>
          </a:ln>
        </p:spPr>
        <p:txBody>
          <a:bodyPr wrap="square" lIns="0" tIns="0" rIns="0" bIns="0" rtlCol="0"/>
          <a:lstStyle/>
          <a:p>
            <a:endParaRPr/>
          </a:p>
        </p:txBody>
      </p:sp>
      <p:sp>
        <p:nvSpPr>
          <p:cNvPr id="305" name="object 305"/>
          <p:cNvSpPr/>
          <p:nvPr/>
        </p:nvSpPr>
        <p:spPr>
          <a:xfrm>
            <a:off x="5126182" y="4572000"/>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306" name="object 306"/>
          <p:cNvSpPr/>
          <p:nvPr/>
        </p:nvSpPr>
        <p:spPr>
          <a:xfrm>
            <a:off x="5780888" y="4848559"/>
            <a:ext cx="346364" cy="201706"/>
          </a:xfrm>
          <a:custGeom>
            <a:avLst/>
            <a:gdLst/>
            <a:ahLst/>
            <a:cxnLst/>
            <a:rect l="l" t="t" r="r" b="b"/>
            <a:pathLst>
              <a:path w="381000" h="228600">
                <a:moveTo>
                  <a:pt x="0" y="0"/>
                </a:moveTo>
                <a:lnTo>
                  <a:pt x="381000" y="0"/>
                </a:lnTo>
                <a:lnTo>
                  <a:pt x="381000" y="228600"/>
                </a:lnTo>
                <a:lnTo>
                  <a:pt x="0" y="228600"/>
                </a:lnTo>
                <a:lnTo>
                  <a:pt x="0" y="0"/>
                </a:lnTo>
                <a:close/>
              </a:path>
            </a:pathLst>
          </a:custGeom>
          <a:ln w="57150">
            <a:solidFill>
              <a:srgbClr val="FF2800"/>
            </a:solidFill>
          </a:ln>
        </p:spPr>
        <p:txBody>
          <a:bodyPr wrap="square" lIns="0" tIns="0" rIns="0" bIns="0" rtlCol="0"/>
          <a:lstStyle/>
          <a:p>
            <a:endParaRPr/>
          </a:p>
        </p:txBody>
      </p:sp>
      <p:sp>
        <p:nvSpPr>
          <p:cNvPr id="307" name="object 307"/>
          <p:cNvSpPr/>
          <p:nvPr/>
        </p:nvSpPr>
        <p:spPr>
          <a:xfrm>
            <a:off x="8520545" y="4235823"/>
            <a:ext cx="346364" cy="201706"/>
          </a:xfrm>
          <a:custGeom>
            <a:avLst/>
            <a:gdLst/>
            <a:ahLst/>
            <a:cxnLst/>
            <a:rect l="l" t="t" r="r" b="b"/>
            <a:pathLst>
              <a:path w="381000" h="228600">
                <a:moveTo>
                  <a:pt x="0" y="228600"/>
                </a:moveTo>
                <a:lnTo>
                  <a:pt x="381000" y="228600"/>
                </a:lnTo>
                <a:lnTo>
                  <a:pt x="381000" y="0"/>
                </a:lnTo>
                <a:lnTo>
                  <a:pt x="0" y="0"/>
                </a:lnTo>
                <a:lnTo>
                  <a:pt x="0" y="228600"/>
                </a:lnTo>
                <a:close/>
              </a:path>
            </a:pathLst>
          </a:custGeom>
          <a:solidFill>
            <a:srgbClr val="FFFFFF"/>
          </a:solidFill>
        </p:spPr>
        <p:txBody>
          <a:bodyPr wrap="square" lIns="0" tIns="0" rIns="0" bIns="0" rtlCol="0"/>
          <a:lstStyle/>
          <a:p>
            <a:endParaRPr/>
          </a:p>
        </p:txBody>
      </p:sp>
      <p:sp>
        <p:nvSpPr>
          <p:cNvPr id="308" name="object 308"/>
          <p:cNvSpPr/>
          <p:nvPr/>
        </p:nvSpPr>
        <p:spPr>
          <a:xfrm>
            <a:off x="8520550" y="4235825"/>
            <a:ext cx="346364" cy="201706"/>
          </a:xfrm>
          <a:custGeom>
            <a:avLst/>
            <a:gdLst/>
            <a:ahLst/>
            <a:cxnLst/>
            <a:rect l="l" t="t" r="r" b="b"/>
            <a:pathLst>
              <a:path w="381000" h="228600">
                <a:moveTo>
                  <a:pt x="0" y="0"/>
                </a:moveTo>
                <a:lnTo>
                  <a:pt x="381000" y="0"/>
                </a:lnTo>
                <a:lnTo>
                  <a:pt x="381000" y="228600"/>
                </a:lnTo>
                <a:lnTo>
                  <a:pt x="0" y="228600"/>
                </a:lnTo>
                <a:lnTo>
                  <a:pt x="0" y="0"/>
                </a:lnTo>
                <a:close/>
              </a:path>
            </a:pathLst>
          </a:custGeom>
          <a:ln w="57150">
            <a:solidFill>
              <a:srgbClr val="FF2800"/>
            </a:solidFill>
          </a:ln>
        </p:spPr>
        <p:txBody>
          <a:bodyPr wrap="square" lIns="0" tIns="0" rIns="0" bIns="0" rtlCol="0"/>
          <a:lstStyle/>
          <a:p>
            <a:endParaRPr/>
          </a:p>
        </p:txBody>
      </p:sp>
      <p:sp>
        <p:nvSpPr>
          <p:cNvPr id="280" name="Date Placeholder 279"/>
          <p:cNvSpPr>
            <a:spLocks noGrp="1"/>
          </p:cNvSpPr>
          <p:nvPr>
            <p:ph type="dt" sz="half" idx="10"/>
          </p:nvPr>
        </p:nvSpPr>
        <p:spPr/>
        <p:txBody>
          <a:bodyPr/>
          <a:lstStyle/>
          <a:p>
            <a:r>
              <a:rPr lang="en-US" smtClean="0"/>
              <a:t>© 2017 by George B. Adams III</a:t>
            </a:r>
            <a:endParaRPr lang="en-US"/>
          </a:p>
        </p:txBody>
      </p:sp>
      <p:sp>
        <p:nvSpPr>
          <p:cNvPr id="282" name="Slide Number Placeholder 281"/>
          <p:cNvSpPr>
            <a:spLocks noGrp="1"/>
          </p:cNvSpPr>
          <p:nvPr>
            <p:ph type="sldNum" sz="quarter" idx="12"/>
          </p:nvPr>
        </p:nvSpPr>
        <p:spPr/>
        <p:txBody>
          <a:bodyPr/>
          <a:lstStyle/>
          <a:p>
            <a:fld id="{F616CA18-62AE-B34C-A151-070DF961BCFA}" type="slidenum">
              <a:rPr lang="en-US" smtClean="0"/>
              <a:pPr/>
              <a:t>42</a:t>
            </a:fld>
            <a:endParaRPr lang="en-US"/>
          </a:p>
        </p:txBody>
      </p:sp>
      <p:sp>
        <p:nvSpPr>
          <p:cNvPr id="284" name="Title 283"/>
          <p:cNvSpPr>
            <a:spLocks noGrp="1"/>
          </p:cNvSpPr>
          <p:nvPr>
            <p:ph type="title"/>
          </p:nvPr>
        </p:nvSpPr>
        <p:spPr/>
        <p:txBody>
          <a:bodyPr/>
          <a:lstStyle/>
          <a:p>
            <a:r>
              <a:rPr lang="en-US" dirty="0">
                <a:latin typeface="Trebuchet MS"/>
                <a:cs typeface="Trebuchet MS"/>
              </a:rPr>
              <a:t>Cycle 6</a:t>
            </a:r>
            <a:r>
              <a:rPr lang="en-US" spc="-99" dirty="0">
                <a:latin typeface="Trebuchet MS"/>
                <a:cs typeface="Trebuchet MS"/>
              </a:rPr>
              <a:t> </a:t>
            </a:r>
            <a:r>
              <a:rPr lang="en-US" spc="-4" dirty="0">
                <a:latin typeface="Trebuchet MS"/>
                <a:cs typeface="Trebuchet MS"/>
              </a:rPr>
              <a:t>(start to empty pipeline)</a:t>
            </a:r>
            <a:endParaRPr lang="en-US" dirty="0"/>
          </a:p>
        </p:txBody>
      </p:sp>
    </p:spTree>
    <p:extLst>
      <p:ext uri="{BB962C8B-B14F-4D97-AF65-F5344CB8AC3E}">
        <p14:creationId xmlns:p14="http://schemas.microsoft.com/office/powerpoint/2010/main" val="136827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33219" y="885544"/>
            <a:ext cx="432955" cy="158003"/>
          </a:xfrm>
          <a:prstGeom prst="rect">
            <a:avLst/>
          </a:prstGeom>
        </p:spPr>
        <p:txBody>
          <a:bodyPr vert="horz" wrap="square" lIns="0" tIns="0" rIns="0" bIns="0" rtlCol="0">
            <a:spAutoFit/>
          </a:bodyPr>
          <a:lstStyle/>
          <a:p>
            <a:pPr marL="11397"/>
            <a:r>
              <a:rPr sz="1000" dirty="0">
                <a:latin typeface="Arial"/>
                <a:cs typeface="Arial"/>
              </a:rPr>
              <a:t>ID:</a:t>
            </a:r>
            <a:r>
              <a:rPr sz="1000" spc="-94" dirty="0">
                <a:latin typeface="Arial"/>
                <a:cs typeface="Arial"/>
              </a:rPr>
              <a:t> </a:t>
            </a:r>
            <a:r>
              <a:rPr sz="1000" spc="-4" dirty="0">
                <a:latin typeface="Arial"/>
                <a:cs typeface="Arial"/>
              </a:rPr>
              <a:t>???</a:t>
            </a:r>
            <a:endParaRPr sz="1000">
              <a:latin typeface="Arial"/>
              <a:cs typeface="Arial"/>
            </a:endParaRPr>
          </a:p>
        </p:txBody>
      </p:sp>
      <p:sp>
        <p:nvSpPr>
          <p:cNvPr id="4" name="object 4"/>
          <p:cNvSpPr txBox="1"/>
          <p:nvPr/>
        </p:nvSpPr>
        <p:spPr>
          <a:xfrm>
            <a:off x="857506" y="885544"/>
            <a:ext cx="418523" cy="158003"/>
          </a:xfrm>
          <a:prstGeom prst="rect">
            <a:avLst/>
          </a:prstGeom>
        </p:spPr>
        <p:txBody>
          <a:bodyPr vert="horz" wrap="square" lIns="0" tIns="0" rIns="0" bIns="0" rtlCol="0">
            <a:spAutoFit/>
          </a:bodyPr>
          <a:lstStyle/>
          <a:p>
            <a:pPr marL="11397"/>
            <a:r>
              <a:rPr sz="1000" dirty="0">
                <a:latin typeface="Arial"/>
                <a:cs typeface="Arial"/>
              </a:rPr>
              <a:t>IF:</a:t>
            </a:r>
            <a:r>
              <a:rPr sz="1000" spc="-90" dirty="0">
                <a:latin typeface="Arial"/>
                <a:cs typeface="Arial"/>
              </a:rPr>
              <a:t> </a:t>
            </a:r>
            <a:r>
              <a:rPr sz="1000" spc="-4" dirty="0">
                <a:latin typeface="Arial"/>
                <a:cs typeface="Arial"/>
              </a:rPr>
              <a:t>???</a:t>
            </a:r>
            <a:endParaRPr sz="1000">
              <a:latin typeface="Arial"/>
              <a:cs typeface="Arial"/>
            </a:endParaRPr>
          </a:p>
        </p:txBody>
      </p:sp>
      <p:sp>
        <p:nvSpPr>
          <p:cNvPr id="5" name="object 5"/>
          <p:cNvSpPr txBox="1"/>
          <p:nvPr/>
        </p:nvSpPr>
        <p:spPr>
          <a:xfrm>
            <a:off x="4674719" y="885544"/>
            <a:ext cx="1216891" cy="158003"/>
          </a:xfrm>
          <a:prstGeom prst="rect">
            <a:avLst/>
          </a:prstGeom>
        </p:spPr>
        <p:txBody>
          <a:bodyPr vert="horz" wrap="square" lIns="0" tIns="0" rIns="0" bIns="0" rtlCol="0">
            <a:spAutoFit/>
          </a:bodyPr>
          <a:lstStyle/>
          <a:p>
            <a:pPr marL="11397"/>
            <a:r>
              <a:rPr sz="1000" dirty="0">
                <a:latin typeface="Arial"/>
                <a:cs typeface="Arial"/>
              </a:rPr>
              <a:t>EX: </a:t>
            </a:r>
            <a:r>
              <a:rPr sz="1000" spc="-4" dirty="0">
                <a:latin typeface="Arial"/>
                <a:cs typeface="Arial"/>
              </a:rPr>
              <a:t>add $13, $14,</a:t>
            </a:r>
            <a:r>
              <a:rPr sz="1000" spc="-67" dirty="0">
                <a:latin typeface="Arial"/>
                <a:cs typeface="Arial"/>
              </a:rPr>
              <a:t> </a:t>
            </a:r>
            <a:r>
              <a:rPr sz="1000" spc="-4" dirty="0">
                <a:latin typeface="Arial"/>
                <a:cs typeface="Arial"/>
              </a:rPr>
              <a:t>$0</a:t>
            </a:r>
            <a:endParaRPr sz="1000">
              <a:latin typeface="Arial"/>
              <a:cs typeface="Arial"/>
            </a:endParaRPr>
          </a:p>
        </p:txBody>
      </p:sp>
      <p:sp>
        <p:nvSpPr>
          <p:cNvPr id="6" name="object 6"/>
          <p:cNvSpPr txBox="1"/>
          <p:nvPr/>
        </p:nvSpPr>
        <p:spPr>
          <a:xfrm>
            <a:off x="6705277" y="885544"/>
            <a:ext cx="1315027" cy="158003"/>
          </a:xfrm>
          <a:prstGeom prst="rect">
            <a:avLst/>
          </a:prstGeom>
        </p:spPr>
        <p:txBody>
          <a:bodyPr vert="horz" wrap="square" lIns="0" tIns="0" rIns="0" bIns="0" rtlCol="0">
            <a:spAutoFit/>
          </a:bodyPr>
          <a:lstStyle/>
          <a:p>
            <a:pPr marL="11397"/>
            <a:r>
              <a:rPr sz="1000" dirty="0">
                <a:latin typeface="Arial"/>
                <a:cs typeface="Arial"/>
              </a:rPr>
              <a:t>MEM: </a:t>
            </a:r>
            <a:r>
              <a:rPr sz="1000" spc="-4" dirty="0">
                <a:latin typeface="Arial"/>
                <a:cs typeface="Arial"/>
              </a:rPr>
              <a:t>or $16, $17,</a:t>
            </a:r>
            <a:r>
              <a:rPr sz="1000" spc="-67" dirty="0">
                <a:latin typeface="Arial"/>
                <a:cs typeface="Arial"/>
              </a:rPr>
              <a:t> </a:t>
            </a:r>
            <a:r>
              <a:rPr sz="1000" spc="-4" dirty="0">
                <a:latin typeface="Arial"/>
                <a:cs typeface="Arial"/>
              </a:rPr>
              <a:t>$18</a:t>
            </a:r>
            <a:endParaRPr sz="1000">
              <a:latin typeface="Arial"/>
              <a:cs typeface="Arial"/>
            </a:endParaRPr>
          </a:p>
        </p:txBody>
      </p:sp>
      <p:sp>
        <p:nvSpPr>
          <p:cNvPr id="7" name="object 7"/>
          <p:cNvSpPr txBox="1"/>
          <p:nvPr/>
        </p:nvSpPr>
        <p:spPr>
          <a:xfrm>
            <a:off x="8323083" y="888626"/>
            <a:ext cx="720436" cy="303679"/>
          </a:xfrm>
          <a:prstGeom prst="rect">
            <a:avLst/>
          </a:prstGeom>
        </p:spPr>
        <p:txBody>
          <a:bodyPr vert="horz" wrap="square" lIns="0" tIns="0" rIns="0" bIns="0" rtlCol="0">
            <a:spAutoFit/>
          </a:bodyPr>
          <a:lstStyle/>
          <a:p>
            <a:pPr marL="20515" algn="ctr">
              <a:lnSpc>
                <a:spcPts val="1176"/>
              </a:lnSpc>
            </a:pPr>
            <a:r>
              <a:rPr sz="1000" dirty="0">
                <a:latin typeface="Arial"/>
                <a:cs typeface="Arial"/>
              </a:rPr>
              <a:t>WB:</a:t>
            </a:r>
            <a:r>
              <a:rPr sz="1000" spc="-94" dirty="0">
                <a:latin typeface="Arial"/>
                <a:cs typeface="Arial"/>
              </a:rPr>
              <a:t> </a:t>
            </a:r>
            <a:r>
              <a:rPr sz="1000" spc="-4" dirty="0">
                <a:latin typeface="Arial"/>
                <a:cs typeface="Arial"/>
              </a:rPr>
              <a:t>and</a:t>
            </a:r>
            <a:endParaRPr sz="1000">
              <a:latin typeface="Arial"/>
              <a:cs typeface="Arial"/>
            </a:endParaRPr>
          </a:p>
          <a:p>
            <a:pPr algn="ctr">
              <a:lnSpc>
                <a:spcPts val="1176"/>
              </a:lnSpc>
            </a:pPr>
            <a:r>
              <a:rPr sz="1000" spc="-4" dirty="0">
                <a:latin typeface="Arial"/>
                <a:cs typeface="Arial"/>
              </a:rPr>
              <a:t>$9, $10,</a:t>
            </a:r>
            <a:r>
              <a:rPr sz="1000" spc="-76" dirty="0">
                <a:latin typeface="Arial"/>
                <a:cs typeface="Arial"/>
              </a:rPr>
              <a:t> </a:t>
            </a:r>
            <a:r>
              <a:rPr sz="1000" spc="-27" dirty="0">
                <a:latin typeface="Arial"/>
                <a:cs typeface="Arial"/>
              </a:rPr>
              <a:t>$11</a:t>
            </a:r>
            <a:endParaRPr sz="1000">
              <a:latin typeface="Arial"/>
              <a:cs typeface="Arial"/>
            </a:endParaRPr>
          </a:p>
        </p:txBody>
      </p:sp>
      <p:sp>
        <p:nvSpPr>
          <p:cNvPr id="8" name="object 8"/>
          <p:cNvSpPr/>
          <p:nvPr/>
        </p:nvSpPr>
        <p:spPr>
          <a:xfrm>
            <a:off x="1741919" y="874059"/>
            <a:ext cx="0" cy="1210235"/>
          </a:xfrm>
          <a:custGeom>
            <a:avLst/>
            <a:gdLst/>
            <a:ahLst/>
            <a:cxnLst/>
            <a:rect l="l" t="t" r="r" b="b"/>
            <a:pathLst>
              <a:path h="1371600">
                <a:moveTo>
                  <a:pt x="0" y="1371600"/>
                </a:moveTo>
                <a:lnTo>
                  <a:pt x="0" y="0"/>
                </a:lnTo>
              </a:path>
            </a:pathLst>
          </a:custGeom>
          <a:ln w="25400">
            <a:solidFill>
              <a:srgbClr val="000000"/>
            </a:solidFill>
            <a:prstDash val="lgDash"/>
          </a:ln>
        </p:spPr>
        <p:txBody>
          <a:bodyPr wrap="square" lIns="0" tIns="0" rIns="0" bIns="0" rtlCol="0"/>
          <a:lstStyle/>
          <a:p>
            <a:endParaRPr/>
          </a:p>
        </p:txBody>
      </p:sp>
      <p:sp>
        <p:nvSpPr>
          <p:cNvPr id="9" name="object 9"/>
          <p:cNvSpPr/>
          <p:nvPr/>
        </p:nvSpPr>
        <p:spPr>
          <a:xfrm>
            <a:off x="8221814" y="874059"/>
            <a:ext cx="0" cy="941294"/>
          </a:xfrm>
          <a:custGeom>
            <a:avLst/>
            <a:gdLst/>
            <a:ahLst/>
            <a:cxnLst/>
            <a:rect l="l" t="t" r="r" b="b"/>
            <a:pathLst>
              <a:path h="1066800">
                <a:moveTo>
                  <a:pt x="0" y="1066800"/>
                </a:moveTo>
                <a:lnTo>
                  <a:pt x="0" y="0"/>
                </a:lnTo>
              </a:path>
            </a:pathLst>
          </a:custGeom>
          <a:ln w="25400">
            <a:solidFill>
              <a:srgbClr val="000000"/>
            </a:solidFill>
            <a:prstDash val="lgDash"/>
          </a:ln>
        </p:spPr>
        <p:txBody>
          <a:bodyPr wrap="square" lIns="0" tIns="0" rIns="0" bIns="0" rtlCol="0"/>
          <a:lstStyle/>
          <a:p>
            <a:endParaRPr/>
          </a:p>
        </p:txBody>
      </p:sp>
      <p:sp>
        <p:nvSpPr>
          <p:cNvPr id="10" name="object 10"/>
          <p:cNvSpPr/>
          <p:nvPr/>
        </p:nvSpPr>
        <p:spPr>
          <a:xfrm>
            <a:off x="6322585" y="892271"/>
            <a:ext cx="0" cy="739588"/>
          </a:xfrm>
          <a:custGeom>
            <a:avLst/>
            <a:gdLst/>
            <a:ahLst/>
            <a:cxnLst/>
            <a:rect l="l" t="t" r="r" b="b"/>
            <a:pathLst>
              <a:path h="838200">
                <a:moveTo>
                  <a:pt x="0" y="838200"/>
                </a:moveTo>
                <a:lnTo>
                  <a:pt x="0" y="0"/>
                </a:lnTo>
              </a:path>
            </a:pathLst>
          </a:custGeom>
          <a:ln w="25400">
            <a:solidFill>
              <a:srgbClr val="000000"/>
            </a:solidFill>
            <a:prstDash val="lgDash"/>
          </a:ln>
        </p:spPr>
        <p:txBody>
          <a:bodyPr wrap="square" lIns="0" tIns="0" rIns="0" bIns="0" rtlCol="0"/>
          <a:lstStyle/>
          <a:p>
            <a:endParaRPr/>
          </a:p>
        </p:txBody>
      </p:sp>
      <p:sp>
        <p:nvSpPr>
          <p:cNvPr id="11" name="object 11"/>
          <p:cNvSpPr/>
          <p:nvPr/>
        </p:nvSpPr>
        <p:spPr>
          <a:xfrm>
            <a:off x="4196775" y="874059"/>
            <a:ext cx="0" cy="537882"/>
          </a:xfrm>
          <a:custGeom>
            <a:avLst/>
            <a:gdLst/>
            <a:ahLst/>
            <a:cxnLst/>
            <a:rect l="l" t="t" r="r" b="b"/>
            <a:pathLst>
              <a:path h="609600">
                <a:moveTo>
                  <a:pt x="0" y="609600"/>
                </a:moveTo>
                <a:lnTo>
                  <a:pt x="0" y="0"/>
                </a:lnTo>
              </a:path>
            </a:pathLst>
          </a:custGeom>
          <a:ln w="25400">
            <a:solidFill>
              <a:srgbClr val="000000"/>
            </a:solidFill>
            <a:prstDash val="lgDash"/>
          </a:ln>
        </p:spPr>
        <p:txBody>
          <a:bodyPr wrap="square" lIns="0" tIns="0" rIns="0" bIns="0" rtlCol="0"/>
          <a:lstStyle/>
          <a:p>
            <a:endParaRPr/>
          </a:p>
        </p:txBody>
      </p:sp>
      <p:sp>
        <p:nvSpPr>
          <p:cNvPr id="12" name="object 12"/>
          <p:cNvSpPr/>
          <p:nvPr/>
        </p:nvSpPr>
        <p:spPr>
          <a:xfrm>
            <a:off x="4113069" y="2286001"/>
            <a:ext cx="152977" cy="3657599"/>
          </a:xfrm>
          <a:custGeom>
            <a:avLst/>
            <a:gdLst/>
            <a:ahLst/>
            <a:cxnLst/>
            <a:rect l="l" t="t" r="r" b="b"/>
            <a:pathLst>
              <a:path w="168275" h="4145279">
                <a:moveTo>
                  <a:pt x="0" y="4144962"/>
                </a:moveTo>
                <a:lnTo>
                  <a:pt x="168275" y="4144962"/>
                </a:lnTo>
                <a:lnTo>
                  <a:pt x="168275" y="0"/>
                </a:lnTo>
                <a:lnTo>
                  <a:pt x="0" y="0"/>
                </a:lnTo>
                <a:lnTo>
                  <a:pt x="0" y="4144962"/>
                </a:lnTo>
                <a:close/>
              </a:path>
            </a:pathLst>
          </a:custGeom>
          <a:solidFill>
            <a:srgbClr val="E4E4E4"/>
          </a:solidFill>
        </p:spPr>
        <p:txBody>
          <a:bodyPr wrap="square" lIns="0" tIns="0" rIns="0" bIns="0" rtlCol="0"/>
          <a:lstStyle/>
          <a:p>
            <a:endParaRPr/>
          </a:p>
        </p:txBody>
      </p:sp>
      <p:sp>
        <p:nvSpPr>
          <p:cNvPr id="13" name="object 13"/>
          <p:cNvSpPr/>
          <p:nvPr/>
        </p:nvSpPr>
        <p:spPr>
          <a:xfrm>
            <a:off x="4113075" y="2286001"/>
            <a:ext cx="152977" cy="3657599"/>
          </a:xfrm>
          <a:custGeom>
            <a:avLst/>
            <a:gdLst/>
            <a:ahLst/>
            <a:cxnLst/>
            <a:rect l="l" t="t" r="r" b="b"/>
            <a:pathLst>
              <a:path w="168275" h="4145279">
                <a:moveTo>
                  <a:pt x="0" y="0"/>
                </a:moveTo>
                <a:lnTo>
                  <a:pt x="168275" y="0"/>
                </a:lnTo>
                <a:lnTo>
                  <a:pt x="168275"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4" name="object 14"/>
          <p:cNvSpPr/>
          <p:nvPr/>
        </p:nvSpPr>
        <p:spPr>
          <a:xfrm>
            <a:off x="1327728" y="2514319"/>
            <a:ext cx="348095" cy="0"/>
          </a:xfrm>
          <a:custGeom>
            <a:avLst/>
            <a:gdLst/>
            <a:ahLst/>
            <a:cxnLst/>
            <a:rect l="l" t="t" r="r" b="b"/>
            <a:pathLst>
              <a:path w="382905">
                <a:moveTo>
                  <a:pt x="0" y="0"/>
                </a:moveTo>
                <a:lnTo>
                  <a:pt x="382590" y="0"/>
                </a:lnTo>
              </a:path>
            </a:pathLst>
          </a:custGeom>
          <a:ln w="28575">
            <a:solidFill>
              <a:srgbClr val="000000"/>
            </a:solidFill>
          </a:ln>
        </p:spPr>
        <p:txBody>
          <a:bodyPr wrap="square" lIns="0" tIns="0" rIns="0" bIns="0" rtlCol="0"/>
          <a:lstStyle/>
          <a:p>
            <a:endParaRPr/>
          </a:p>
        </p:txBody>
      </p:sp>
      <p:sp>
        <p:nvSpPr>
          <p:cNvPr id="15" name="object 15"/>
          <p:cNvSpPr/>
          <p:nvPr/>
        </p:nvSpPr>
        <p:spPr>
          <a:xfrm>
            <a:off x="1640897"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 name="object 16"/>
          <p:cNvSpPr txBox="1"/>
          <p:nvPr/>
        </p:nvSpPr>
        <p:spPr>
          <a:xfrm>
            <a:off x="307654" y="3633350"/>
            <a:ext cx="475095" cy="300018"/>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address</a:t>
            </a:r>
            <a:endParaRPr sz="1000">
              <a:latin typeface="Arial"/>
              <a:cs typeface="Arial"/>
            </a:endParaRPr>
          </a:p>
        </p:txBody>
      </p:sp>
      <p:sp>
        <p:nvSpPr>
          <p:cNvPr id="17" name="object 17"/>
          <p:cNvSpPr txBox="1"/>
          <p:nvPr/>
        </p:nvSpPr>
        <p:spPr>
          <a:xfrm>
            <a:off x="528462" y="4242670"/>
            <a:ext cx="680027" cy="300018"/>
          </a:xfrm>
          <a:prstGeom prst="rect">
            <a:avLst/>
          </a:prstGeom>
        </p:spPr>
        <p:txBody>
          <a:bodyPr vert="horz" wrap="square" lIns="0" tIns="0" rIns="0" bIns="0" rtlCol="0">
            <a:spAutoFit/>
          </a:bodyPr>
          <a:lstStyle/>
          <a:p>
            <a:pPr marL="91176" marR="4559" indent="-79779">
              <a:lnSpc>
                <a:spcPts val="1167"/>
              </a:lnSpc>
            </a:pPr>
            <a:r>
              <a:rPr sz="1000" b="1" dirty="0">
                <a:latin typeface="Arial"/>
                <a:cs typeface="Arial"/>
              </a:rPr>
              <a:t>Instruction  </a:t>
            </a:r>
            <a:r>
              <a:rPr sz="1000" b="1" spc="-4" dirty="0">
                <a:latin typeface="Arial"/>
                <a:cs typeface="Arial"/>
              </a:rPr>
              <a:t>memory</a:t>
            </a:r>
            <a:endParaRPr sz="1000">
              <a:latin typeface="Arial"/>
              <a:cs typeface="Arial"/>
            </a:endParaRPr>
          </a:p>
        </p:txBody>
      </p:sp>
      <p:sp>
        <p:nvSpPr>
          <p:cNvPr id="18" name="object 18"/>
          <p:cNvSpPr txBox="1"/>
          <p:nvPr/>
        </p:nvSpPr>
        <p:spPr>
          <a:xfrm>
            <a:off x="796894" y="3626627"/>
            <a:ext cx="609600" cy="303679"/>
          </a:xfrm>
          <a:prstGeom prst="rect">
            <a:avLst/>
          </a:prstGeom>
        </p:spPr>
        <p:txBody>
          <a:bodyPr vert="horz" wrap="square" lIns="0" tIns="0" rIns="0" bIns="0" rtlCol="0">
            <a:spAutoFit/>
          </a:bodyPr>
          <a:lstStyle/>
          <a:p>
            <a:pPr marL="11397">
              <a:lnSpc>
                <a:spcPts val="1176"/>
              </a:lnSpc>
            </a:pPr>
            <a:r>
              <a:rPr sz="1000" dirty="0">
                <a:latin typeface="Arial"/>
                <a:cs typeface="Arial"/>
              </a:rPr>
              <a:t>Instruction</a:t>
            </a:r>
            <a:endParaRPr sz="1000">
              <a:latin typeface="Arial"/>
              <a:cs typeface="Arial"/>
            </a:endParaRPr>
          </a:p>
          <a:p>
            <a:pPr marL="262131">
              <a:lnSpc>
                <a:spcPts val="1176"/>
              </a:lnSpc>
            </a:pPr>
            <a:r>
              <a:rPr sz="1000" dirty="0">
                <a:latin typeface="Arial"/>
                <a:cs typeface="Arial"/>
              </a:rPr>
              <a:t>[31-0]</a:t>
            </a:r>
            <a:endParaRPr sz="1000">
              <a:latin typeface="Arial"/>
              <a:cs typeface="Arial"/>
            </a:endParaRPr>
          </a:p>
        </p:txBody>
      </p:sp>
      <p:sp>
        <p:nvSpPr>
          <p:cNvPr id="19" name="object 19"/>
          <p:cNvSpPr/>
          <p:nvPr/>
        </p:nvSpPr>
        <p:spPr>
          <a:xfrm>
            <a:off x="7923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20" name="object 20"/>
          <p:cNvSpPr/>
          <p:nvPr/>
        </p:nvSpPr>
        <p:spPr>
          <a:xfrm>
            <a:off x="8117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1" name="object 21"/>
          <p:cNvSpPr/>
          <p:nvPr/>
        </p:nvSpPr>
        <p:spPr>
          <a:xfrm>
            <a:off x="6399076" y="3962684"/>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22" name="object 22"/>
          <p:cNvSpPr/>
          <p:nvPr/>
        </p:nvSpPr>
        <p:spPr>
          <a:xfrm>
            <a:off x="6745432"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6552048" y="3962684"/>
            <a:ext cx="0" cy="1371600"/>
          </a:xfrm>
          <a:custGeom>
            <a:avLst/>
            <a:gdLst/>
            <a:ahLst/>
            <a:cxnLst/>
            <a:rect l="l" t="t" r="r" b="b"/>
            <a:pathLst>
              <a:path h="1554479">
                <a:moveTo>
                  <a:pt x="0" y="0"/>
                </a:moveTo>
                <a:lnTo>
                  <a:pt x="0" y="1554160"/>
                </a:lnTo>
              </a:path>
            </a:pathLst>
          </a:custGeom>
          <a:ln w="28575">
            <a:solidFill>
              <a:srgbClr val="000000"/>
            </a:solidFill>
          </a:ln>
        </p:spPr>
        <p:txBody>
          <a:bodyPr wrap="square" lIns="0" tIns="0" rIns="0" bIns="0" rtlCol="0"/>
          <a:lstStyle/>
          <a:p>
            <a:endParaRPr/>
          </a:p>
        </p:txBody>
      </p:sp>
      <p:sp>
        <p:nvSpPr>
          <p:cNvPr id="24" name="object 24"/>
          <p:cNvSpPr/>
          <p:nvPr/>
        </p:nvSpPr>
        <p:spPr>
          <a:xfrm>
            <a:off x="6552049" y="5334003"/>
            <a:ext cx="1600777" cy="0"/>
          </a:xfrm>
          <a:custGeom>
            <a:avLst/>
            <a:gdLst/>
            <a:ahLst/>
            <a:cxnLst/>
            <a:rect l="l" t="t" r="r" b="b"/>
            <a:pathLst>
              <a:path w="1760854">
                <a:moveTo>
                  <a:pt x="0" y="0"/>
                </a:moveTo>
                <a:lnTo>
                  <a:pt x="1760541" y="0"/>
                </a:lnTo>
              </a:path>
            </a:pathLst>
          </a:custGeom>
          <a:ln w="28575">
            <a:solidFill>
              <a:srgbClr val="000000"/>
            </a:solidFill>
          </a:ln>
        </p:spPr>
        <p:txBody>
          <a:bodyPr wrap="square" lIns="0" tIns="0" rIns="0" bIns="0" rtlCol="0"/>
          <a:lstStyle/>
          <a:p>
            <a:endParaRPr/>
          </a:p>
        </p:txBody>
      </p:sp>
      <p:sp>
        <p:nvSpPr>
          <p:cNvPr id="25" name="object 25"/>
          <p:cNvSpPr/>
          <p:nvPr/>
        </p:nvSpPr>
        <p:spPr>
          <a:xfrm>
            <a:off x="8117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6508751" y="3922059"/>
            <a:ext cx="76777" cy="77321"/>
          </a:xfrm>
          <a:custGeom>
            <a:avLst/>
            <a:gdLst/>
            <a:ahLst/>
            <a:cxnLst/>
            <a:rect l="l" t="t" r="r" b="b"/>
            <a:pathLst>
              <a:path w="84454" h="87629">
                <a:moveTo>
                  <a:pt x="59499" y="0"/>
                </a:moveTo>
                <a:lnTo>
                  <a:pt x="24638" y="0"/>
                </a:lnTo>
                <a:lnTo>
                  <a:pt x="0" y="24637"/>
                </a:lnTo>
                <a:lnTo>
                  <a:pt x="0" y="62674"/>
                </a:lnTo>
                <a:lnTo>
                  <a:pt x="24638" y="87312"/>
                </a:lnTo>
                <a:lnTo>
                  <a:pt x="59499" y="87312"/>
                </a:lnTo>
                <a:lnTo>
                  <a:pt x="84137" y="62674"/>
                </a:lnTo>
                <a:lnTo>
                  <a:pt x="84137" y="24637"/>
                </a:lnTo>
                <a:lnTo>
                  <a:pt x="59499" y="0"/>
                </a:lnTo>
                <a:close/>
              </a:path>
            </a:pathLst>
          </a:custGeom>
          <a:solidFill>
            <a:srgbClr val="000000"/>
          </a:solidFill>
        </p:spPr>
        <p:txBody>
          <a:bodyPr wrap="square" lIns="0" tIns="0" rIns="0" bIns="0" rtlCol="0"/>
          <a:lstStyle/>
          <a:p>
            <a:endParaRPr/>
          </a:p>
        </p:txBody>
      </p:sp>
      <p:sp>
        <p:nvSpPr>
          <p:cNvPr id="27" name="object 27"/>
          <p:cNvSpPr/>
          <p:nvPr/>
        </p:nvSpPr>
        <p:spPr>
          <a:xfrm>
            <a:off x="6508759" y="3922060"/>
            <a:ext cx="76777" cy="77321"/>
          </a:xfrm>
          <a:custGeom>
            <a:avLst/>
            <a:gdLst/>
            <a:ahLst/>
            <a:cxnLst/>
            <a:rect l="l" t="t" r="r" b="b"/>
            <a:pathLst>
              <a:path w="84454" h="87629">
                <a:moveTo>
                  <a:pt x="0" y="24640"/>
                </a:moveTo>
                <a:lnTo>
                  <a:pt x="24640" y="0"/>
                </a:lnTo>
                <a:lnTo>
                  <a:pt x="59490" y="0"/>
                </a:lnTo>
                <a:lnTo>
                  <a:pt x="84130" y="24640"/>
                </a:lnTo>
                <a:lnTo>
                  <a:pt x="84130" y="62670"/>
                </a:lnTo>
                <a:lnTo>
                  <a:pt x="59490" y="87310"/>
                </a:lnTo>
                <a:lnTo>
                  <a:pt x="24640" y="87310"/>
                </a:lnTo>
                <a:lnTo>
                  <a:pt x="0" y="62670"/>
                </a:lnTo>
                <a:lnTo>
                  <a:pt x="0" y="2464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8761560" y="5028647"/>
            <a:ext cx="152977" cy="0"/>
          </a:xfrm>
          <a:custGeom>
            <a:avLst/>
            <a:gdLst/>
            <a:ahLst/>
            <a:cxnLst/>
            <a:rect l="l" t="t" r="r" b="b"/>
            <a:pathLst>
              <a:path w="168275">
                <a:moveTo>
                  <a:pt x="0" y="0"/>
                </a:moveTo>
                <a:lnTo>
                  <a:pt x="168280" y="0"/>
                </a:lnTo>
              </a:path>
            </a:pathLst>
          </a:custGeom>
          <a:ln w="28575">
            <a:solidFill>
              <a:srgbClr val="000000"/>
            </a:solidFill>
          </a:ln>
        </p:spPr>
        <p:txBody>
          <a:bodyPr wrap="square" lIns="0" tIns="0" rIns="0" bIns="0" rtlCol="0"/>
          <a:lstStyle/>
          <a:p>
            <a:endParaRPr/>
          </a:p>
        </p:txBody>
      </p:sp>
      <p:sp>
        <p:nvSpPr>
          <p:cNvPr id="29" name="object 29"/>
          <p:cNvSpPr/>
          <p:nvPr/>
        </p:nvSpPr>
        <p:spPr>
          <a:xfrm>
            <a:off x="8914541" y="5028647"/>
            <a:ext cx="0" cy="1220321"/>
          </a:xfrm>
          <a:custGeom>
            <a:avLst/>
            <a:gdLst/>
            <a:ahLst/>
            <a:cxnLst/>
            <a:rect l="l" t="t" r="r" b="b"/>
            <a:pathLst>
              <a:path h="1383029">
                <a:moveTo>
                  <a:pt x="0" y="0"/>
                </a:moveTo>
                <a:lnTo>
                  <a:pt x="0" y="1382710"/>
                </a:lnTo>
              </a:path>
            </a:pathLst>
          </a:custGeom>
          <a:ln w="28575">
            <a:solidFill>
              <a:srgbClr val="000000"/>
            </a:solidFill>
          </a:ln>
        </p:spPr>
        <p:txBody>
          <a:bodyPr wrap="square" lIns="0" tIns="0" rIns="0" bIns="0" rtlCol="0"/>
          <a:lstStyle/>
          <a:p>
            <a:endParaRPr/>
          </a:p>
        </p:txBody>
      </p:sp>
      <p:sp>
        <p:nvSpPr>
          <p:cNvPr id="30" name="object 30"/>
          <p:cNvSpPr/>
          <p:nvPr/>
        </p:nvSpPr>
        <p:spPr>
          <a:xfrm>
            <a:off x="2284556" y="6248685"/>
            <a:ext cx="6629977" cy="0"/>
          </a:xfrm>
          <a:custGeom>
            <a:avLst/>
            <a:gdLst/>
            <a:ahLst/>
            <a:cxnLst/>
            <a:rect l="l" t="t" r="r" b="b"/>
            <a:pathLst>
              <a:path w="7292975">
                <a:moveTo>
                  <a:pt x="7292984" y="0"/>
                </a:moveTo>
                <a:lnTo>
                  <a:pt x="0" y="0"/>
                </a:lnTo>
              </a:path>
            </a:pathLst>
          </a:custGeom>
          <a:ln w="28575">
            <a:solidFill>
              <a:srgbClr val="000000"/>
            </a:solidFill>
          </a:ln>
        </p:spPr>
        <p:txBody>
          <a:bodyPr wrap="square" lIns="0" tIns="0" rIns="0" bIns="0" rtlCol="0"/>
          <a:lstStyle/>
          <a:p>
            <a:endParaRPr/>
          </a:p>
        </p:txBody>
      </p:sp>
      <p:sp>
        <p:nvSpPr>
          <p:cNvPr id="31" name="object 31"/>
          <p:cNvSpPr/>
          <p:nvPr/>
        </p:nvSpPr>
        <p:spPr>
          <a:xfrm>
            <a:off x="2131583" y="4266638"/>
            <a:ext cx="0" cy="1829360"/>
          </a:xfrm>
          <a:custGeom>
            <a:avLst/>
            <a:gdLst/>
            <a:ahLst/>
            <a:cxnLst/>
            <a:rect l="l" t="t" r="r" b="b"/>
            <a:pathLst>
              <a:path h="2073275">
                <a:moveTo>
                  <a:pt x="0" y="2073281"/>
                </a:moveTo>
                <a:lnTo>
                  <a:pt x="0" y="0"/>
                </a:lnTo>
              </a:path>
            </a:pathLst>
          </a:custGeom>
          <a:ln w="12700">
            <a:solidFill>
              <a:srgbClr val="000000"/>
            </a:solidFill>
          </a:ln>
        </p:spPr>
        <p:txBody>
          <a:bodyPr wrap="square" lIns="0" tIns="0" rIns="0" bIns="0" rtlCol="0"/>
          <a:lstStyle/>
          <a:p>
            <a:endParaRPr/>
          </a:p>
        </p:txBody>
      </p:sp>
      <p:sp>
        <p:nvSpPr>
          <p:cNvPr id="32" name="object 32"/>
          <p:cNvSpPr/>
          <p:nvPr/>
        </p:nvSpPr>
        <p:spPr>
          <a:xfrm>
            <a:off x="2131583" y="4266637"/>
            <a:ext cx="381000" cy="0"/>
          </a:xfrm>
          <a:custGeom>
            <a:avLst/>
            <a:gdLst/>
            <a:ahLst/>
            <a:cxnLst/>
            <a:rect l="l" t="t" r="r" b="b"/>
            <a:pathLst>
              <a:path w="419100">
                <a:moveTo>
                  <a:pt x="0" y="0"/>
                </a:moveTo>
                <a:lnTo>
                  <a:pt x="419100" y="0"/>
                </a:lnTo>
              </a:path>
            </a:pathLst>
          </a:custGeom>
          <a:ln w="12700">
            <a:solidFill>
              <a:srgbClr val="000000"/>
            </a:solidFill>
          </a:ln>
        </p:spPr>
        <p:txBody>
          <a:bodyPr wrap="square" lIns="0" tIns="0" rIns="0" bIns="0" rtlCol="0"/>
          <a:lstStyle/>
          <a:p>
            <a:endParaRPr/>
          </a:p>
        </p:txBody>
      </p:sp>
      <p:sp>
        <p:nvSpPr>
          <p:cNvPr id="33" name="object 33"/>
          <p:cNvSpPr/>
          <p:nvPr/>
        </p:nvSpPr>
        <p:spPr>
          <a:xfrm>
            <a:off x="2466397" y="4233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4" name="object 34"/>
          <p:cNvSpPr txBox="1"/>
          <p:nvPr/>
        </p:nvSpPr>
        <p:spPr>
          <a:xfrm>
            <a:off x="6861140" y="3854946"/>
            <a:ext cx="489527" cy="158003"/>
          </a:xfrm>
          <a:prstGeom prst="rect">
            <a:avLst/>
          </a:prstGeom>
        </p:spPr>
        <p:txBody>
          <a:bodyPr vert="horz" wrap="square" lIns="0" tIns="0" rIns="0" bIns="0" rtlCol="0">
            <a:spAutoFit/>
          </a:bodyPr>
          <a:lstStyle/>
          <a:p>
            <a:pPr marL="11397"/>
            <a:r>
              <a:rPr sz="1000" dirty="0">
                <a:latin typeface="Arial"/>
                <a:cs typeface="Arial"/>
              </a:rPr>
              <a:t>Address</a:t>
            </a:r>
            <a:endParaRPr sz="1000">
              <a:latin typeface="Arial"/>
              <a:cs typeface="Arial"/>
            </a:endParaRPr>
          </a:p>
        </p:txBody>
      </p:sp>
      <p:sp>
        <p:nvSpPr>
          <p:cNvPr id="35" name="object 35"/>
          <p:cNvSpPr txBox="1"/>
          <p:nvPr/>
        </p:nvSpPr>
        <p:spPr>
          <a:xfrm>
            <a:off x="7143126" y="4167030"/>
            <a:ext cx="517236" cy="300018"/>
          </a:xfrm>
          <a:prstGeom prst="rect">
            <a:avLst/>
          </a:prstGeom>
        </p:spPr>
        <p:txBody>
          <a:bodyPr vert="horz" wrap="square" lIns="0" tIns="0" rIns="0" bIns="0" rtlCol="0">
            <a:spAutoFit/>
          </a:bodyPr>
          <a:lstStyle/>
          <a:p>
            <a:pPr marL="11397" marR="4559" indent="102573">
              <a:lnSpc>
                <a:spcPts val="1167"/>
              </a:lnSpc>
            </a:pPr>
            <a:r>
              <a:rPr sz="1000" b="1" spc="-4" dirty="0">
                <a:latin typeface="Arial"/>
                <a:cs typeface="Arial"/>
              </a:rPr>
              <a:t>Data  memory</a:t>
            </a:r>
            <a:endParaRPr sz="1000">
              <a:latin typeface="Arial"/>
              <a:cs typeface="Arial"/>
            </a:endParaRPr>
          </a:p>
        </p:txBody>
      </p:sp>
      <p:sp>
        <p:nvSpPr>
          <p:cNvPr id="36" name="object 36"/>
          <p:cNvSpPr txBox="1"/>
          <p:nvPr/>
        </p:nvSpPr>
        <p:spPr>
          <a:xfrm>
            <a:off x="7543765" y="4623670"/>
            <a:ext cx="327891" cy="300018"/>
          </a:xfrm>
          <a:prstGeom prst="rect">
            <a:avLst/>
          </a:prstGeom>
        </p:spPr>
        <p:txBody>
          <a:bodyPr vert="horz" wrap="square" lIns="0" tIns="0" rIns="0" bIns="0" rtlCol="0">
            <a:spAutoFit/>
          </a:bodyPr>
          <a:lstStyle/>
          <a:p>
            <a:pPr marL="68382" marR="4559" indent="-56985">
              <a:lnSpc>
                <a:spcPts val="1167"/>
              </a:lnSpc>
            </a:pPr>
            <a:r>
              <a:rPr sz="1000" spc="-4" dirty="0">
                <a:latin typeface="Arial"/>
                <a:cs typeface="Arial"/>
              </a:rPr>
              <a:t>Read  data</a:t>
            </a:r>
            <a:endParaRPr sz="1000">
              <a:latin typeface="Arial"/>
              <a:cs typeface="Arial"/>
            </a:endParaRPr>
          </a:p>
        </p:txBody>
      </p:sp>
      <p:sp>
        <p:nvSpPr>
          <p:cNvPr id="37" name="object 37"/>
          <p:cNvSpPr/>
          <p:nvPr/>
        </p:nvSpPr>
        <p:spPr>
          <a:xfrm>
            <a:off x="7314049" y="3657320"/>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38" name="object 38"/>
          <p:cNvSpPr txBox="1"/>
          <p:nvPr/>
        </p:nvSpPr>
        <p:spPr>
          <a:xfrm>
            <a:off x="6939072" y="3473946"/>
            <a:ext cx="790286" cy="158003"/>
          </a:xfrm>
          <a:prstGeom prst="rect">
            <a:avLst/>
          </a:prstGeom>
        </p:spPr>
        <p:txBody>
          <a:bodyPr vert="horz" wrap="square" lIns="0" tIns="0" rIns="0" bIns="0" rtlCol="0">
            <a:spAutoFit/>
          </a:bodyPr>
          <a:lstStyle/>
          <a:p>
            <a:pPr marL="11397"/>
            <a:r>
              <a:rPr sz="1000" spc="-4" dirty="0">
                <a:solidFill>
                  <a:srgbClr val="FF40FF"/>
                </a:solidFill>
                <a:latin typeface="Arial"/>
                <a:cs typeface="Arial"/>
              </a:rPr>
              <a:t>MemWrite</a:t>
            </a:r>
            <a:r>
              <a:rPr sz="1000" spc="-72" dirty="0">
                <a:solidFill>
                  <a:srgbClr val="FF40FF"/>
                </a:solidFill>
                <a:latin typeface="Arial"/>
                <a:cs typeface="Arial"/>
              </a:rPr>
              <a:t> </a:t>
            </a:r>
            <a:r>
              <a:rPr sz="1000" dirty="0">
                <a:solidFill>
                  <a:srgbClr val="FF40FF"/>
                </a:solidFill>
                <a:latin typeface="Arial"/>
                <a:cs typeface="Arial"/>
              </a:rPr>
              <a:t>(0)</a:t>
            </a:r>
            <a:endParaRPr sz="1000">
              <a:latin typeface="Arial"/>
              <a:cs typeface="Arial"/>
            </a:endParaRPr>
          </a:p>
        </p:txBody>
      </p:sp>
      <p:sp>
        <p:nvSpPr>
          <p:cNvPr id="39" name="object 39"/>
          <p:cNvSpPr/>
          <p:nvPr/>
        </p:nvSpPr>
        <p:spPr>
          <a:xfrm>
            <a:off x="7314049" y="4953003"/>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0" name="object 40"/>
          <p:cNvSpPr txBox="1"/>
          <p:nvPr/>
        </p:nvSpPr>
        <p:spPr>
          <a:xfrm>
            <a:off x="6939072" y="5150627"/>
            <a:ext cx="799523"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MemRead</a:t>
            </a:r>
            <a:r>
              <a:rPr sz="1000" spc="-94" dirty="0">
                <a:solidFill>
                  <a:srgbClr val="FF40FF"/>
                </a:solidFill>
                <a:latin typeface="Arial"/>
                <a:cs typeface="Arial"/>
              </a:rPr>
              <a:t> </a:t>
            </a:r>
            <a:r>
              <a:rPr sz="1000" dirty="0">
                <a:solidFill>
                  <a:srgbClr val="FF40FF"/>
                </a:solidFill>
                <a:latin typeface="Arial"/>
                <a:cs typeface="Arial"/>
              </a:rPr>
              <a:t>(0)</a:t>
            </a:r>
            <a:endParaRPr sz="1000">
              <a:latin typeface="Arial"/>
              <a:cs typeface="Arial"/>
            </a:endParaRPr>
          </a:p>
        </p:txBody>
      </p:sp>
      <p:sp>
        <p:nvSpPr>
          <p:cNvPr id="41" name="object 41"/>
          <p:cNvSpPr txBox="1"/>
          <p:nvPr/>
        </p:nvSpPr>
        <p:spPr>
          <a:xfrm>
            <a:off x="8614606" y="4692586"/>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42" name="object 42"/>
          <p:cNvSpPr txBox="1"/>
          <p:nvPr/>
        </p:nvSpPr>
        <p:spPr>
          <a:xfrm>
            <a:off x="8614606" y="5226434"/>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43" name="object 43"/>
          <p:cNvSpPr/>
          <p:nvPr/>
        </p:nvSpPr>
        <p:spPr>
          <a:xfrm>
            <a:off x="8533541" y="4572003"/>
            <a:ext cx="228023" cy="914960"/>
          </a:xfrm>
          <a:custGeom>
            <a:avLst/>
            <a:gdLst/>
            <a:ahLst/>
            <a:cxnLst/>
            <a:rect l="l" t="t" r="r" b="b"/>
            <a:pathLst>
              <a:path w="250825" h="1036954">
                <a:moveTo>
                  <a:pt x="0" y="125410"/>
                </a:moveTo>
                <a:lnTo>
                  <a:pt x="5754" y="87745"/>
                </a:lnTo>
                <a:lnTo>
                  <a:pt x="22602" y="53571"/>
                </a:lnTo>
                <a:lnTo>
                  <a:pt x="48921" y="26019"/>
                </a:lnTo>
                <a:lnTo>
                  <a:pt x="82283" y="7612"/>
                </a:lnTo>
                <a:lnTo>
                  <a:pt x="119644" y="130"/>
                </a:lnTo>
                <a:lnTo>
                  <a:pt x="125410" y="0"/>
                </a:lnTo>
                <a:lnTo>
                  <a:pt x="163074" y="5754"/>
                </a:lnTo>
                <a:lnTo>
                  <a:pt x="197248" y="22602"/>
                </a:lnTo>
                <a:lnTo>
                  <a:pt x="224800" y="48921"/>
                </a:lnTo>
                <a:lnTo>
                  <a:pt x="243207" y="82283"/>
                </a:lnTo>
                <a:lnTo>
                  <a:pt x="250689" y="119644"/>
                </a:lnTo>
                <a:lnTo>
                  <a:pt x="250820" y="125410"/>
                </a:lnTo>
                <a:lnTo>
                  <a:pt x="250820" y="911230"/>
                </a:lnTo>
                <a:lnTo>
                  <a:pt x="245065" y="948894"/>
                </a:lnTo>
                <a:lnTo>
                  <a:pt x="228217" y="983069"/>
                </a:lnTo>
                <a:lnTo>
                  <a:pt x="201898" y="1010621"/>
                </a:lnTo>
                <a:lnTo>
                  <a:pt x="168536" y="1029027"/>
                </a:lnTo>
                <a:lnTo>
                  <a:pt x="131175" y="1036510"/>
                </a:lnTo>
                <a:lnTo>
                  <a:pt x="125410" y="1036640"/>
                </a:lnTo>
                <a:lnTo>
                  <a:pt x="87745" y="1030885"/>
                </a:lnTo>
                <a:lnTo>
                  <a:pt x="53571" y="1014037"/>
                </a:lnTo>
                <a:lnTo>
                  <a:pt x="26019" y="987718"/>
                </a:lnTo>
                <a:lnTo>
                  <a:pt x="7612" y="954356"/>
                </a:lnTo>
                <a:lnTo>
                  <a:pt x="130" y="916995"/>
                </a:lnTo>
                <a:lnTo>
                  <a:pt x="0" y="911230"/>
                </a:lnTo>
                <a:lnTo>
                  <a:pt x="0" y="125410"/>
                </a:lnTo>
                <a:close/>
              </a:path>
            </a:pathLst>
          </a:custGeom>
          <a:ln w="12700">
            <a:solidFill>
              <a:srgbClr val="000000"/>
            </a:solidFill>
          </a:ln>
        </p:spPr>
        <p:txBody>
          <a:bodyPr wrap="square" lIns="0" tIns="0" rIns="0" bIns="0" rtlCol="0"/>
          <a:lstStyle/>
          <a:p>
            <a:endParaRPr/>
          </a:p>
        </p:txBody>
      </p:sp>
      <p:sp>
        <p:nvSpPr>
          <p:cNvPr id="44" name="object 44"/>
          <p:cNvSpPr txBox="1"/>
          <p:nvPr/>
        </p:nvSpPr>
        <p:spPr>
          <a:xfrm>
            <a:off x="8390118" y="4089990"/>
            <a:ext cx="672523" cy="300018"/>
          </a:xfrm>
          <a:prstGeom prst="rect">
            <a:avLst/>
          </a:prstGeom>
        </p:spPr>
        <p:txBody>
          <a:bodyPr vert="horz" wrap="square" lIns="0" tIns="0" rIns="0" bIns="0" rtlCol="0">
            <a:spAutoFit/>
          </a:bodyPr>
          <a:lstStyle/>
          <a:p>
            <a:pPr marL="226799" marR="4559" indent="-215973">
              <a:lnSpc>
                <a:spcPts val="1167"/>
              </a:lnSpc>
            </a:pPr>
            <a:r>
              <a:rPr sz="1000" dirty="0">
                <a:solidFill>
                  <a:srgbClr val="3CA642"/>
                </a:solidFill>
                <a:latin typeface="Arial"/>
                <a:cs typeface="Arial"/>
              </a:rPr>
              <a:t>Me</a:t>
            </a:r>
            <a:r>
              <a:rPr sz="1000" spc="-4" dirty="0">
                <a:solidFill>
                  <a:srgbClr val="3CA642"/>
                </a:solidFill>
                <a:latin typeface="Arial"/>
                <a:cs typeface="Arial"/>
              </a:rPr>
              <a:t>m</a:t>
            </a:r>
            <a:r>
              <a:rPr sz="1000" spc="-112" dirty="0">
                <a:solidFill>
                  <a:srgbClr val="3CA642"/>
                </a:solidFill>
                <a:latin typeface="Arial"/>
                <a:cs typeface="Arial"/>
              </a:rPr>
              <a:t>T</a:t>
            </a:r>
            <a:r>
              <a:rPr sz="1000" spc="-4" dirty="0">
                <a:solidFill>
                  <a:srgbClr val="3CA642"/>
                </a:solidFill>
                <a:latin typeface="Arial"/>
                <a:cs typeface="Arial"/>
              </a:rPr>
              <a:t>oReg  </a:t>
            </a:r>
            <a:r>
              <a:rPr sz="1000" dirty="0">
                <a:solidFill>
                  <a:srgbClr val="3CA642"/>
                </a:solidFill>
                <a:latin typeface="Arial"/>
                <a:cs typeface="Arial"/>
              </a:rPr>
              <a:t>(0)</a:t>
            </a:r>
            <a:endParaRPr sz="1000">
              <a:latin typeface="Arial"/>
              <a:cs typeface="Arial"/>
            </a:endParaRPr>
          </a:p>
        </p:txBody>
      </p:sp>
      <p:sp>
        <p:nvSpPr>
          <p:cNvPr id="45" name="object 45"/>
          <p:cNvSpPr/>
          <p:nvPr/>
        </p:nvSpPr>
        <p:spPr>
          <a:xfrm>
            <a:off x="8637450" y="4419320"/>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46" name="object 46"/>
          <p:cNvSpPr/>
          <p:nvPr/>
        </p:nvSpPr>
        <p:spPr>
          <a:xfrm>
            <a:off x="4417584" y="3885638"/>
            <a:ext cx="0" cy="914960"/>
          </a:xfrm>
          <a:custGeom>
            <a:avLst/>
            <a:gdLst/>
            <a:ahLst/>
            <a:cxnLst/>
            <a:rect l="l" t="t" r="r" b="b"/>
            <a:pathLst>
              <a:path h="1036954">
                <a:moveTo>
                  <a:pt x="0" y="1036640"/>
                </a:moveTo>
                <a:lnTo>
                  <a:pt x="0" y="0"/>
                </a:lnTo>
              </a:path>
            </a:pathLst>
          </a:custGeom>
          <a:ln w="28575">
            <a:solidFill>
              <a:srgbClr val="000000"/>
            </a:solidFill>
          </a:ln>
        </p:spPr>
        <p:txBody>
          <a:bodyPr wrap="square" lIns="0" tIns="0" rIns="0" bIns="0" rtlCol="0"/>
          <a:lstStyle/>
          <a:p>
            <a:endParaRPr/>
          </a:p>
        </p:txBody>
      </p:sp>
      <p:sp>
        <p:nvSpPr>
          <p:cNvPr id="47" name="object 47"/>
          <p:cNvSpPr/>
          <p:nvPr/>
        </p:nvSpPr>
        <p:spPr>
          <a:xfrm>
            <a:off x="4266048" y="3885637"/>
            <a:ext cx="532823" cy="0"/>
          </a:xfrm>
          <a:custGeom>
            <a:avLst/>
            <a:gdLst/>
            <a:ahLst/>
            <a:cxnLst/>
            <a:rect l="l" t="t" r="r" b="b"/>
            <a:pathLst>
              <a:path w="586104">
                <a:moveTo>
                  <a:pt x="0" y="0"/>
                </a:moveTo>
                <a:lnTo>
                  <a:pt x="585790" y="0"/>
                </a:lnTo>
              </a:path>
            </a:pathLst>
          </a:custGeom>
          <a:ln w="28575">
            <a:solidFill>
              <a:srgbClr val="000000"/>
            </a:solidFill>
          </a:ln>
        </p:spPr>
        <p:txBody>
          <a:bodyPr wrap="square" lIns="0" tIns="0" rIns="0" bIns="0" rtlCol="0"/>
          <a:lstStyle/>
          <a:p>
            <a:endParaRPr/>
          </a:p>
        </p:txBody>
      </p:sp>
      <p:sp>
        <p:nvSpPr>
          <p:cNvPr id="48" name="object 48"/>
          <p:cNvSpPr/>
          <p:nvPr/>
        </p:nvSpPr>
        <p:spPr>
          <a:xfrm>
            <a:off x="4763943"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49" name="object 49"/>
          <p:cNvSpPr/>
          <p:nvPr/>
        </p:nvSpPr>
        <p:spPr>
          <a:xfrm>
            <a:off x="4375728" y="3853423"/>
            <a:ext cx="75045" cy="75640"/>
          </a:xfrm>
          <a:custGeom>
            <a:avLst/>
            <a:gdLst/>
            <a:ahLst/>
            <a:cxnLst/>
            <a:rect l="l" t="t" r="r" b="b"/>
            <a:pathLst>
              <a:path w="82550" h="85725">
                <a:moveTo>
                  <a:pt x="58369" y="0"/>
                </a:moveTo>
                <a:lnTo>
                  <a:pt x="24180" y="0"/>
                </a:lnTo>
                <a:lnTo>
                  <a:pt x="0" y="24180"/>
                </a:lnTo>
                <a:lnTo>
                  <a:pt x="0" y="61544"/>
                </a:lnTo>
                <a:lnTo>
                  <a:pt x="24180" y="85725"/>
                </a:lnTo>
                <a:lnTo>
                  <a:pt x="58369" y="85725"/>
                </a:lnTo>
                <a:lnTo>
                  <a:pt x="82550" y="61544"/>
                </a:lnTo>
                <a:lnTo>
                  <a:pt x="82550" y="24180"/>
                </a:lnTo>
                <a:lnTo>
                  <a:pt x="58369" y="0"/>
                </a:lnTo>
                <a:close/>
              </a:path>
            </a:pathLst>
          </a:custGeom>
          <a:solidFill>
            <a:srgbClr val="000000"/>
          </a:solidFill>
        </p:spPr>
        <p:txBody>
          <a:bodyPr wrap="square" lIns="0" tIns="0" rIns="0" bIns="0" rtlCol="0"/>
          <a:lstStyle/>
          <a:p>
            <a:endParaRPr/>
          </a:p>
        </p:txBody>
      </p:sp>
      <p:sp>
        <p:nvSpPr>
          <p:cNvPr id="50" name="object 50"/>
          <p:cNvSpPr/>
          <p:nvPr/>
        </p:nvSpPr>
        <p:spPr>
          <a:xfrm>
            <a:off x="4375729" y="3853423"/>
            <a:ext cx="75045" cy="75640"/>
          </a:xfrm>
          <a:custGeom>
            <a:avLst/>
            <a:gdLst/>
            <a:ahLst/>
            <a:cxnLst/>
            <a:rect l="l" t="t" r="r" b="b"/>
            <a:pathLst>
              <a:path w="82550" h="85725">
                <a:moveTo>
                  <a:pt x="0" y="24180"/>
                </a:moveTo>
                <a:lnTo>
                  <a:pt x="24180" y="0"/>
                </a:lnTo>
                <a:lnTo>
                  <a:pt x="58370" y="0"/>
                </a:lnTo>
                <a:lnTo>
                  <a:pt x="82550" y="24180"/>
                </a:lnTo>
                <a:lnTo>
                  <a:pt x="82550" y="61550"/>
                </a:lnTo>
                <a:lnTo>
                  <a:pt x="58370" y="85730"/>
                </a:lnTo>
                <a:lnTo>
                  <a:pt x="24180" y="85730"/>
                </a:lnTo>
                <a:lnTo>
                  <a:pt x="0" y="61550"/>
                </a:lnTo>
                <a:lnTo>
                  <a:pt x="0" y="24180"/>
                </a:lnTo>
                <a:close/>
              </a:path>
            </a:pathLst>
          </a:custGeom>
          <a:ln w="12700">
            <a:solidFill>
              <a:srgbClr val="000000"/>
            </a:solidFill>
          </a:ln>
        </p:spPr>
        <p:txBody>
          <a:bodyPr wrap="square" lIns="0" tIns="0" rIns="0" bIns="0" rtlCol="0"/>
          <a:lstStyle/>
          <a:p>
            <a:endParaRPr/>
          </a:p>
        </p:txBody>
      </p:sp>
      <p:sp>
        <p:nvSpPr>
          <p:cNvPr id="51" name="object 51"/>
          <p:cNvSpPr txBox="1"/>
          <p:nvPr/>
        </p:nvSpPr>
        <p:spPr>
          <a:xfrm>
            <a:off x="602391" y="2197036"/>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52" name="object 52"/>
          <p:cNvSpPr txBox="1"/>
          <p:nvPr/>
        </p:nvSpPr>
        <p:spPr>
          <a:xfrm>
            <a:off x="4426782" y="2819848"/>
            <a:ext cx="305377" cy="158003"/>
          </a:xfrm>
          <a:prstGeom prst="rect">
            <a:avLst/>
          </a:prstGeom>
        </p:spPr>
        <p:txBody>
          <a:bodyPr vert="horz" wrap="square" lIns="0" tIns="0" rIns="0" bIns="0" rtlCol="0">
            <a:spAutoFit/>
          </a:bodyPr>
          <a:lstStyle/>
          <a:p>
            <a:pPr marL="11397"/>
            <a:r>
              <a:rPr sz="1000" b="1" dirty="0">
                <a:latin typeface="Arial"/>
                <a:cs typeface="Arial"/>
              </a:rPr>
              <a:t>Shift</a:t>
            </a:r>
            <a:endParaRPr sz="1000">
              <a:latin typeface="Arial"/>
              <a:cs typeface="Arial"/>
            </a:endParaRPr>
          </a:p>
        </p:txBody>
      </p:sp>
      <p:sp>
        <p:nvSpPr>
          <p:cNvPr id="53" name="object 53"/>
          <p:cNvSpPr txBox="1"/>
          <p:nvPr/>
        </p:nvSpPr>
        <p:spPr>
          <a:xfrm>
            <a:off x="4426781" y="2965525"/>
            <a:ext cx="319809" cy="158003"/>
          </a:xfrm>
          <a:prstGeom prst="rect">
            <a:avLst/>
          </a:prstGeom>
        </p:spPr>
        <p:txBody>
          <a:bodyPr vert="horz" wrap="square" lIns="0" tIns="0" rIns="0" bIns="0" rtlCol="0">
            <a:spAutoFit/>
          </a:bodyPr>
          <a:lstStyle/>
          <a:p>
            <a:pPr marL="11397"/>
            <a:r>
              <a:rPr sz="1000" b="1" dirty="0">
                <a:latin typeface="Arial"/>
                <a:cs typeface="Arial"/>
              </a:rPr>
              <a:t>left</a:t>
            </a:r>
            <a:r>
              <a:rPr sz="1000" b="1" spc="-94" dirty="0">
                <a:latin typeface="Arial"/>
                <a:cs typeface="Arial"/>
              </a:rPr>
              <a:t> </a:t>
            </a:r>
            <a:r>
              <a:rPr sz="1000" b="1" dirty="0">
                <a:latin typeface="Arial"/>
                <a:cs typeface="Arial"/>
              </a:rPr>
              <a:t>2</a:t>
            </a:r>
            <a:endParaRPr sz="1000">
              <a:latin typeface="Arial"/>
              <a:cs typeface="Arial"/>
            </a:endParaRPr>
          </a:p>
        </p:txBody>
      </p:sp>
      <p:sp>
        <p:nvSpPr>
          <p:cNvPr id="54" name="object 54"/>
          <p:cNvSpPr/>
          <p:nvPr/>
        </p:nvSpPr>
        <p:spPr>
          <a:xfrm>
            <a:off x="4336765" y="2661398"/>
            <a:ext cx="1046302" cy="620524"/>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5823240" y="2742636"/>
            <a:ext cx="424295" cy="0"/>
          </a:xfrm>
          <a:custGeom>
            <a:avLst/>
            <a:gdLst/>
            <a:ahLst/>
            <a:cxnLst/>
            <a:rect l="l" t="t" r="r" b="b"/>
            <a:pathLst>
              <a:path w="466725">
                <a:moveTo>
                  <a:pt x="0" y="0"/>
                </a:moveTo>
                <a:lnTo>
                  <a:pt x="466730" y="0"/>
                </a:lnTo>
              </a:path>
            </a:pathLst>
          </a:custGeom>
          <a:ln w="28575">
            <a:solidFill>
              <a:srgbClr val="000000"/>
            </a:solidFill>
          </a:ln>
        </p:spPr>
        <p:txBody>
          <a:bodyPr wrap="square" lIns="0" tIns="0" rIns="0" bIns="0" rtlCol="0"/>
          <a:lstStyle/>
          <a:p>
            <a:endParaRPr/>
          </a:p>
        </p:txBody>
      </p:sp>
      <p:sp>
        <p:nvSpPr>
          <p:cNvPr id="56" name="object 56"/>
          <p:cNvSpPr/>
          <p:nvPr/>
        </p:nvSpPr>
        <p:spPr>
          <a:xfrm>
            <a:off x="6212897"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7" name="object 57"/>
          <p:cNvSpPr/>
          <p:nvPr/>
        </p:nvSpPr>
        <p:spPr>
          <a:xfrm>
            <a:off x="870239" y="21333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8" name="object 58"/>
          <p:cNvSpPr/>
          <p:nvPr/>
        </p:nvSpPr>
        <p:spPr>
          <a:xfrm>
            <a:off x="870239" y="25905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9" name="object 59"/>
          <p:cNvSpPr/>
          <p:nvPr/>
        </p:nvSpPr>
        <p:spPr>
          <a:xfrm>
            <a:off x="870240" y="2438119"/>
            <a:ext cx="152977" cy="76200"/>
          </a:xfrm>
          <a:custGeom>
            <a:avLst/>
            <a:gdLst/>
            <a:ahLst/>
            <a:cxnLst/>
            <a:rect l="l" t="t" r="r" b="b"/>
            <a:pathLst>
              <a:path w="168275" h="86360">
                <a:moveTo>
                  <a:pt x="0" y="0"/>
                </a:moveTo>
                <a:lnTo>
                  <a:pt x="167737" y="86360"/>
                </a:lnTo>
              </a:path>
            </a:pathLst>
          </a:custGeom>
          <a:ln w="12700">
            <a:solidFill>
              <a:srgbClr val="000000"/>
            </a:solidFill>
          </a:ln>
        </p:spPr>
        <p:txBody>
          <a:bodyPr wrap="square" lIns="0" tIns="0" rIns="0" bIns="0" rtlCol="0"/>
          <a:lstStyle/>
          <a:p>
            <a:endParaRPr/>
          </a:p>
        </p:txBody>
      </p:sp>
      <p:sp>
        <p:nvSpPr>
          <p:cNvPr id="60" name="object 60"/>
          <p:cNvSpPr/>
          <p:nvPr/>
        </p:nvSpPr>
        <p:spPr>
          <a:xfrm>
            <a:off x="870240" y="2514319"/>
            <a:ext cx="152977" cy="76200"/>
          </a:xfrm>
          <a:custGeom>
            <a:avLst/>
            <a:gdLst/>
            <a:ahLst/>
            <a:cxnLst/>
            <a:rect l="l" t="t" r="r" b="b"/>
            <a:pathLst>
              <a:path w="168275" h="86360">
                <a:moveTo>
                  <a:pt x="0" y="86360"/>
                </a:moveTo>
                <a:lnTo>
                  <a:pt x="167737" y="0"/>
                </a:lnTo>
              </a:path>
            </a:pathLst>
          </a:custGeom>
          <a:ln w="12700">
            <a:solidFill>
              <a:srgbClr val="000000"/>
            </a:solidFill>
          </a:ln>
        </p:spPr>
        <p:txBody>
          <a:bodyPr wrap="square" lIns="0" tIns="0" rIns="0" bIns="0" rtlCol="0"/>
          <a:lstStyle/>
          <a:p>
            <a:endParaRPr/>
          </a:p>
        </p:txBody>
      </p:sp>
      <p:sp>
        <p:nvSpPr>
          <p:cNvPr id="61" name="object 61"/>
          <p:cNvSpPr/>
          <p:nvPr/>
        </p:nvSpPr>
        <p:spPr>
          <a:xfrm>
            <a:off x="870240" y="2133319"/>
            <a:ext cx="457777" cy="228599"/>
          </a:xfrm>
          <a:custGeom>
            <a:avLst/>
            <a:gdLst/>
            <a:ahLst/>
            <a:cxnLst/>
            <a:rect l="l" t="t" r="r" b="b"/>
            <a:pathLst>
              <a:path w="503555" h="259080">
                <a:moveTo>
                  <a:pt x="0" y="0"/>
                </a:moveTo>
                <a:lnTo>
                  <a:pt x="503197" y="259080"/>
                </a:lnTo>
              </a:path>
            </a:pathLst>
          </a:custGeom>
          <a:ln w="12700">
            <a:solidFill>
              <a:srgbClr val="000000"/>
            </a:solidFill>
          </a:ln>
        </p:spPr>
        <p:txBody>
          <a:bodyPr wrap="square" lIns="0" tIns="0" rIns="0" bIns="0" rtlCol="0"/>
          <a:lstStyle/>
          <a:p>
            <a:endParaRPr/>
          </a:p>
        </p:txBody>
      </p:sp>
      <p:sp>
        <p:nvSpPr>
          <p:cNvPr id="62" name="object 62"/>
          <p:cNvSpPr/>
          <p:nvPr/>
        </p:nvSpPr>
        <p:spPr>
          <a:xfrm>
            <a:off x="1327691" y="23619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3" name="object 63"/>
          <p:cNvSpPr/>
          <p:nvPr/>
        </p:nvSpPr>
        <p:spPr>
          <a:xfrm>
            <a:off x="870240" y="2666719"/>
            <a:ext cx="457777" cy="228599"/>
          </a:xfrm>
          <a:custGeom>
            <a:avLst/>
            <a:gdLst/>
            <a:ahLst/>
            <a:cxnLst/>
            <a:rect l="l" t="t" r="r" b="b"/>
            <a:pathLst>
              <a:path w="503555" h="259079">
                <a:moveTo>
                  <a:pt x="0" y="259080"/>
                </a:moveTo>
                <a:lnTo>
                  <a:pt x="503197" y="0"/>
                </a:lnTo>
              </a:path>
            </a:pathLst>
          </a:custGeom>
          <a:ln w="12700">
            <a:solidFill>
              <a:srgbClr val="000000"/>
            </a:solidFill>
          </a:ln>
        </p:spPr>
        <p:txBody>
          <a:bodyPr wrap="square" lIns="0" tIns="0" rIns="0" bIns="0" rtlCol="0"/>
          <a:lstStyle/>
          <a:p>
            <a:endParaRPr/>
          </a:p>
        </p:txBody>
      </p:sp>
      <p:sp>
        <p:nvSpPr>
          <p:cNvPr id="64" name="object 64"/>
          <p:cNvSpPr txBox="1"/>
          <p:nvPr/>
        </p:nvSpPr>
        <p:spPr>
          <a:xfrm>
            <a:off x="1036052" y="2429088"/>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65" name="object 65"/>
          <p:cNvSpPr/>
          <p:nvPr/>
        </p:nvSpPr>
        <p:spPr>
          <a:xfrm>
            <a:off x="456047" y="1371318"/>
            <a:ext cx="1732" cy="1143000"/>
          </a:xfrm>
          <a:custGeom>
            <a:avLst/>
            <a:gdLst/>
            <a:ahLst/>
            <a:cxnLst/>
            <a:rect l="l" t="t" r="r" b="b"/>
            <a:pathLst>
              <a:path w="1904" h="1295400">
                <a:moveTo>
                  <a:pt x="1588" y="0"/>
                </a:moveTo>
                <a:lnTo>
                  <a:pt x="0" y="1295400"/>
                </a:lnTo>
              </a:path>
            </a:pathLst>
          </a:custGeom>
          <a:ln w="28575">
            <a:solidFill>
              <a:srgbClr val="000000"/>
            </a:solidFill>
          </a:ln>
        </p:spPr>
        <p:txBody>
          <a:bodyPr wrap="square" lIns="0" tIns="0" rIns="0" bIns="0" rtlCol="0"/>
          <a:lstStyle/>
          <a:p>
            <a:endParaRPr/>
          </a:p>
        </p:txBody>
      </p:sp>
      <p:sp>
        <p:nvSpPr>
          <p:cNvPr id="66" name="object 66"/>
          <p:cNvSpPr/>
          <p:nvPr/>
        </p:nvSpPr>
        <p:spPr>
          <a:xfrm>
            <a:off x="417123" y="2480657"/>
            <a:ext cx="77932" cy="50987"/>
          </a:xfrm>
          <a:custGeom>
            <a:avLst/>
            <a:gdLst/>
            <a:ahLst/>
            <a:cxnLst/>
            <a:rect l="l" t="t" r="r" b="b"/>
            <a:pathLst>
              <a:path w="85725" h="57785">
                <a:moveTo>
                  <a:pt x="0" y="0"/>
                </a:moveTo>
                <a:lnTo>
                  <a:pt x="42791" y="57200"/>
                </a:lnTo>
                <a:lnTo>
                  <a:pt x="85725" y="101"/>
                </a:lnTo>
                <a:lnTo>
                  <a:pt x="0" y="0"/>
                </a:lnTo>
                <a:close/>
              </a:path>
            </a:pathLst>
          </a:custGeom>
          <a:solidFill>
            <a:srgbClr val="000000"/>
          </a:solidFill>
        </p:spPr>
        <p:txBody>
          <a:bodyPr wrap="square" lIns="0" tIns="0" rIns="0" bIns="0" rtlCol="0"/>
          <a:lstStyle/>
          <a:p>
            <a:endParaRPr/>
          </a:p>
        </p:txBody>
      </p:sp>
      <p:sp>
        <p:nvSpPr>
          <p:cNvPr id="67" name="object 67"/>
          <p:cNvSpPr/>
          <p:nvPr/>
        </p:nvSpPr>
        <p:spPr>
          <a:xfrm>
            <a:off x="1219491" y="1524000"/>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68" name="object 68"/>
          <p:cNvSpPr/>
          <p:nvPr/>
        </p:nvSpPr>
        <p:spPr>
          <a:xfrm>
            <a:off x="1202170" y="1486180"/>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69" name="object 69"/>
          <p:cNvSpPr/>
          <p:nvPr/>
        </p:nvSpPr>
        <p:spPr>
          <a:xfrm>
            <a:off x="684069" y="2742637"/>
            <a:ext cx="0" cy="533960"/>
          </a:xfrm>
          <a:custGeom>
            <a:avLst/>
            <a:gdLst/>
            <a:ahLst/>
            <a:cxnLst/>
            <a:rect l="l" t="t" r="r" b="b"/>
            <a:pathLst>
              <a:path h="605154">
                <a:moveTo>
                  <a:pt x="0" y="604840"/>
                </a:moveTo>
                <a:lnTo>
                  <a:pt x="0" y="0"/>
                </a:lnTo>
              </a:path>
            </a:pathLst>
          </a:custGeom>
          <a:ln w="28575">
            <a:solidFill>
              <a:srgbClr val="000000"/>
            </a:solidFill>
          </a:ln>
        </p:spPr>
        <p:txBody>
          <a:bodyPr wrap="square" lIns="0" tIns="0" rIns="0" bIns="0" rtlCol="0"/>
          <a:lstStyle/>
          <a:p>
            <a:endParaRPr/>
          </a:p>
        </p:txBody>
      </p:sp>
      <p:sp>
        <p:nvSpPr>
          <p:cNvPr id="70" name="object 70"/>
          <p:cNvSpPr/>
          <p:nvPr/>
        </p:nvSpPr>
        <p:spPr>
          <a:xfrm>
            <a:off x="1219491" y="1295682"/>
            <a:ext cx="5485823" cy="0"/>
          </a:xfrm>
          <a:custGeom>
            <a:avLst/>
            <a:gdLst/>
            <a:ahLst/>
            <a:cxnLst/>
            <a:rect l="l" t="t" r="r" b="b"/>
            <a:pathLst>
              <a:path w="6034405">
                <a:moveTo>
                  <a:pt x="6034093" y="0"/>
                </a:moveTo>
                <a:lnTo>
                  <a:pt x="0" y="0"/>
                </a:lnTo>
              </a:path>
            </a:pathLst>
          </a:custGeom>
          <a:ln w="28575">
            <a:solidFill>
              <a:srgbClr val="000000"/>
            </a:solidFill>
          </a:ln>
        </p:spPr>
        <p:txBody>
          <a:bodyPr wrap="square" lIns="0" tIns="0" rIns="0" bIns="0" rtlCol="0"/>
          <a:lstStyle/>
          <a:p>
            <a:endParaRPr/>
          </a:p>
        </p:txBody>
      </p:sp>
      <p:sp>
        <p:nvSpPr>
          <p:cNvPr id="71" name="object 71"/>
          <p:cNvSpPr/>
          <p:nvPr/>
        </p:nvSpPr>
        <p:spPr>
          <a:xfrm>
            <a:off x="1202170" y="1257861"/>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2" name="object 72"/>
          <p:cNvSpPr/>
          <p:nvPr/>
        </p:nvSpPr>
        <p:spPr>
          <a:xfrm>
            <a:off x="684069" y="2742636"/>
            <a:ext cx="186458" cy="0"/>
          </a:xfrm>
          <a:custGeom>
            <a:avLst/>
            <a:gdLst/>
            <a:ahLst/>
            <a:cxnLst/>
            <a:rect l="l" t="t" r="r" b="b"/>
            <a:pathLst>
              <a:path w="205105">
                <a:moveTo>
                  <a:pt x="0" y="0"/>
                </a:moveTo>
                <a:lnTo>
                  <a:pt x="204788" y="0"/>
                </a:lnTo>
              </a:path>
            </a:pathLst>
          </a:custGeom>
          <a:ln w="28575">
            <a:solidFill>
              <a:srgbClr val="000000"/>
            </a:solidFill>
          </a:ln>
        </p:spPr>
        <p:txBody>
          <a:bodyPr wrap="square" lIns="0" tIns="0" rIns="0" bIns="0" rtlCol="0"/>
          <a:lstStyle/>
          <a:p>
            <a:endParaRPr/>
          </a:p>
        </p:txBody>
      </p:sp>
      <p:sp>
        <p:nvSpPr>
          <p:cNvPr id="73" name="object 73"/>
          <p:cNvSpPr/>
          <p:nvPr/>
        </p:nvSpPr>
        <p:spPr>
          <a:xfrm>
            <a:off x="835603"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4" name="object 74"/>
          <p:cNvSpPr/>
          <p:nvPr/>
        </p:nvSpPr>
        <p:spPr>
          <a:xfrm>
            <a:off x="456046" y="3048001"/>
            <a:ext cx="0" cy="533960"/>
          </a:xfrm>
          <a:custGeom>
            <a:avLst/>
            <a:gdLst/>
            <a:ahLst/>
            <a:cxnLst/>
            <a:rect l="l" t="t" r="r" b="b"/>
            <a:pathLst>
              <a:path h="605154">
                <a:moveTo>
                  <a:pt x="0" y="0"/>
                </a:moveTo>
                <a:lnTo>
                  <a:pt x="0" y="604840"/>
                </a:lnTo>
              </a:path>
            </a:pathLst>
          </a:custGeom>
          <a:ln w="28575">
            <a:solidFill>
              <a:srgbClr val="000000"/>
            </a:solidFill>
          </a:ln>
        </p:spPr>
        <p:txBody>
          <a:bodyPr wrap="square" lIns="0" tIns="0" rIns="0" bIns="0" rtlCol="0"/>
          <a:lstStyle/>
          <a:p>
            <a:endParaRPr/>
          </a:p>
        </p:txBody>
      </p:sp>
      <p:sp>
        <p:nvSpPr>
          <p:cNvPr id="75" name="object 75"/>
          <p:cNvSpPr/>
          <p:nvPr/>
        </p:nvSpPr>
        <p:spPr>
          <a:xfrm>
            <a:off x="417080" y="3548062"/>
            <a:ext cx="77932" cy="50426"/>
          </a:xfrm>
          <a:custGeom>
            <a:avLst/>
            <a:gdLst/>
            <a:ahLst/>
            <a:cxnLst/>
            <a:rect l="l" t="t" r="r" b="b"/>
            <a:pathLst>
              <a:path w="85725" h="57150">
                <a:moveTo>
                  <a:pt x="85725" y="0"/>
                </a:moveTo>
                <a:lnTo>
                  <a:pt x="0" y="0"/>
                </a:lnTo>
                <a:lnTo>
                  <a:pt x="42862" y="57150"/>
                </a:lnTo>
                <a:lnTo>
                  <a:pt x="85725" y="0"/>
                </a:lnTo>
                <a:close/>
              </a:path>
            </a:pathLst>
          </a:custGeom>
          <a:solidFill>
            <a:srgbClr val="000000"/>
          </a:solidFill>
        </p:spPr>
        <p:txBody>
          <a:bodyPr wrap="square" lIns="0" tIns="0" rIns="0" bIns="0" rtlCol="0"/>
          <a:lstStyle/>
          <a:p>
            <a:endParaRPr/>
          </a:p>
        </p:txBody>
      </p:sp>
      <p:sp>
        <p:nvSpPr>
          <p:cNvPr id="76" name="object 76"/>
          <p:cNvSpPr/>
          <p:nvPr/>
        </p:nvSpPr>
        <p:spPr>
          <a:xfrm>
            <a:off x="6018076" y="3962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77" name="object 77"/>
          <p:cNvSpPr/>
          <p:nvPr/>
        </p:nvSpPr>
        <p:spPr>
          <a:xfrm>
            <a:off x="6212897"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8" name="object 78"/>
          <p:cNvSpPr/>
          <p:nvPr/>
        </p:nvSpPr>
        <p:spPr>
          <a:xfrm>
            <a:off x="1827074" y="3810002"/>
            <a:ext cx="186458" cy="0"/>
          </a:xfrm>
          <a:custGeom>
            <a:avLst/>
            <a:gdLst/>
            <a:ahLst/>
            <a:cxnLst/>
            <a:rect l="l" t="t" r="r" b="b"/>
            <a:pathLst>
              <a:path w="205105">
                <a:moveTo>
                  <a:pt x="204780" y="0"/>
                </a:moveTo>
                <a:lnTo>
                  <a:pt x="0" y="0"/>
                </a:lnTo>
              </a:path>
            </a:pathLst>
          </a:custGeom>
          <a:ln w="28575">
            <a:solidFill>
              <a:srgbClr val="000000"/>
            </a:solidFill>
          </a:ln>
        </p:spPr>
        <p:txBody>
          <a:bodyPr wrap="square" lIns="0" tIns="0" rIns="0" bIns="0" rtlCol="0"/>
          <a:lstStyle/>
          <a:p>
            <a:endParaRPr/>
          </a:p>
        </p:txBody>
      </p:sp>
      <p:sp>
        <p:nvSpPr>
          <p:cNvPr id="79" name="object 79"/>
          <p:cNvSpPr/>
          <p:nvPr/>
        </p:nvSpPr>
        <p:spPr>
          <a:xfrm>
            <a:off x="1409989" y="2476500"/>
            <a:ext cx="76777" cy="75640"/>
          </a:xfrm>
          <a:custGeom>
            <a:avLst/>
            <a:gdLst/>
            <a:ahLst/>
            <a:cxnLst/>
            <a:rect l="l" t="t" r="r" b="b"/>
            <a:pathLst>
              <a:path w="84455"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80" name="object 80"/>
          <p:cNvSpPr/>
          <p:nvPr/>
        </p:nvSpPr>
        <p:spPr>
          <a:xfrm>
            <a:off x="1409992" y="2476501"/>
            <a:ext cx="76777" cy="75640"/>
          </a:xfrm>
          <a:custGeom>
            <a:avLst/>
            <a:gdLst/>
            <a:ahLst/>
            <a:cxnLst/>
            <a:rect l="l" t="t" r="r" b="b"/>
            <a:pathLst>
              <a:path w="84455" h="85725">
                <a:moveTo>
                  <a:pt x="0" y="24640"/>
                </a:moveTo>
                <a:lnTo>
                  <a:pt x="24640" y="0"/>
                </a:lnTo>
                <a:lnTo>
                  <a:pt x="59490" y="0"/>
                </a:lnTo>
                <a:lnTo>
                  <a:pt x="84140" y="24640"/>
                </a:lnTo>
                <a:lnTo>
                  <a:pt x="84140" y="61080"/>
                </a:lnTo>
                <a:lnTo>
                  <a:pt x="5949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81" name="object 81"/>
          <p:cNvSpPr txBox="1"/>
          <p:nvPr/>
        </p:nvSpPr>
        <p:spPr>
          <a:xfrm>
            <a:off x="919563" y="1874306"/>
            <a:ext cx="390235"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PCSrc</a:t>
            </a:r>
            <a:endParaRPr sz="1000">
              <a:latin typeface="Arial"/>
              <a:cs typeface="Arial"/>
            </a:endParaRPr>
          </a:p>
        </p:txBody>
      </p:sp>
      <p:sp>
        <p:nvSpPr>
          <p:cNvPr id="82" name="object 82"/>
          <p:cNvSpPr/>
          <p:nvPr/>
        </p:nvSpPr>
        <p:spPr>
          <a:xfrm>
            <a:off x="4266048" y="3429002"/>
            <a:ext cx="990023" cy="0"/>
          </a:xfrm>
          <a:custGeom>
            <a:avLst/>
            <a:gdLst/>
            <a:ahLst/>
            <a:cxnLst/>
            <a:rect l="l" t="t" r="r" b="b"/>
            <a:pathLst>
              <a:path w="1089025">
                <a:moveTo>
                  <a:pt x="0" y="0"/>
                </a:moveTo>
                <a:lnTo>
                  <a:pt x="1089030" y="0"/>
                </a:lnTo>
              </a:path>
            </a:pathLst>
          </a:custGeom>
          <a:ln w="28575">
            <a:solidFill>
              <a:srgbClr val="000000"/>
            </a:solidFill>
          </a:ln>
        </p:spPr>
        <p:txBody>
          <a:bodyPr wrap="square" lIns="0" tIns="0" rIns="0" bIns="0" rtlCol="0"/>
          <a:lstStyle/>
          <a:p>
            <a:endParaRPr/>
          </a:p>
        </p:txBody>
      </p:sp>
      <p:sp>
        <p:nvSpPr>
          <p:cNvPr id="83" name="object 83"/>
          <p:cNvSpPr/>
          <p:nvPr/>
        </p:nvSpPr>
        <p:spPr>
          <a:xfrm>
            <a:off x="5221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4" name="object 84"/>
          <p:cNvSpPr/>
          <p:nvPr/>
        </p:nvSpPr>
        <p:spPr>
          <a:xfrm>
            <a:off x="4908265" y="4419320"/>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85" name="object 85"/>
          <p:cNvSpPr txBox="1"/>
          <p:nvPr/>
        </p:nvSpPr>
        <p:spPr>
          <a:xfrm>
            <a:off x="4653072" y="4616946"/>
            <a:ext cx="651164"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ALUSrc</a:t>
            </a:r>
            <a:r>
              <a:rPr sz="1000" spc="-94" dirty="0">
                <a:solidFill>
                  <a:srgbClr val="4452FF"/>
                </a:solidFill>
                <a:latin typeface="Arial"/>
                <a:cs typeface="Arial"/>
              </a:rPr>
              <a:t> </a:t>
            </a:r>
            <a:r>
              <a:rPr sz="1000" dirty="0">
                <a:solidFill>
                  <a:srgbClr val="4452FF"/>
                </a:solidFill>
                <a:latin typeface="Arial"/>
                <a:cs typeface="Arial"/>
              </a:rPr>
              <a:t>(0)</a:t>
            </a:r>
            <a:endParaRPr sz="1000">
              <a:latin typeface="Arial"/>
              <a:cs typeface="Arial"/>
            </a:endParaRPr>
          </a:p>
        </p:txBody>
      </p:sp>
      <p:sp>
        <p:nvSpPr>
          <p:cNvPr id="86" name="object 86"/>
          <p:cNvSpPr/>
          <p:nvPr/>
        </p:nvSpPr>
        <p:spPr>
          <a:xfrm>
            <a:off x="5256075" y="3200685"/>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7" name="object 87"/>
          <p:cNvSpPr/>
          <p:nvPr/>
        </p:nvSpPr>
        <p:spPr>
          <a:xfrm>
            <a:off x="5256075" y="3962332"/>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8" name="object 88"/>
          <p:cNvSpPr/>
          <p:nvPr/>
        </p:nvSpPr>
        <p:spPr>
          <a:xfrm>
            <a:off x="5256075" y="3657672"/>
            <a:ext cx="228600" cy="152400"/>
          </a:xfrm>
          <a:custGeom>
            <a:avLst/>
            <a:gdLst/>
            <a:ahLst/>
            <a:cxnLst/>
            <a:rect l="l" t="t" r="r" b="b"/>
            <a:pathLst>
              <a:path w="251460" h="172720">
                <a:moveTo>
                  <a:pt x="0" y="0"/>
                </a:moveTo>
                <a:lnTo>
                  <a:pt x="251460" y="172640"/>
                </a:lnTo>
              </a:path>
            </a:pathLst>
          </a:custGeom>
          <a:ln w="12700">
            <a:solidFill>
              <a:srgbClr val="000000"/>
            </a:solidFill>
          </a:ln>
        </p:spPr>
        <p:txBody>
          <a:bodyPr wrap="square" lIns="0" tIns="0" rIns="0" bIns="0" rtlCol="0"/>
          <a:lstStyle/>
          <a:p>
            <a:endParaRPr/>
          </a:p>
        </p:txBody>
      </p:sp>
      <p:sp>
        <p:nvSpPr>
          <p:cNvPr id="89" name="object 89"/>
          <p:cNvSpPr/>
          <p:nvPr/>
        </p:nvSpPr>
        <p:spPr>
          <a:xfrm>
            <a:off x="5256075" y="3810002"/>
            <a:ext cx="228600" cy="152400"/>
          </a:xfrm>
          <a:custGeom>
            <a:avLst/>
            <a:gdLst/>
            <a:ahLst/>
            <a:cxnLst/>
            <a:rect l="l" t="t" r="r" b="b"/>
            <a:pathLst>
              <a:path w="251460" h="172720">
                <a:moveTo>
                  <a:pt x="0" y="172640"/>
                </a:moveTo>
                <a:lnTo>
                  <a:pt x="251460" y="0"/>
                </a:lnTo>
              </a:path>
            </a:pathLst>
          </a:custGeom>
          <a:ln w="12700">
            <a:solidFill>
              <a:srgbClr val="000000"/>
            </a:solidFill>
          </a:ln>
        </p:spPr>
        <p:txBody>
          <a:bodyPr wrap="square" lIns="0" tIns="0" rIns="0" bIns="0" rtlCol="0"/>
          <a:lstStyle/>
          <a:p>
            <a:endParaRPr/>
          </a:p>
        </p:txBody>
      </p:sp>
      <p:sp>
        <p:nvSpPr>
          <p:cNvPr id="90" name="object 90"/>
          <p:cNvSpPr/>
          <p:nvPr/>
        </p:nvSpPr>
        <p:spPr>
          <a:xfrm>
            <a:off x="5256075" y="3200684"/>
            <a:ext cx="762000" cy="381000"/>
          </a:xfrm>
          <a:custGeom>
            <a:avLst/>
            <a:gdLst/>
            <a:ahLst/>
            <a:cxnLst/>
            <a:rect l="l" t="t" r="r" b="b"/>
            <a:pathLst>
              <a:path w="838200" h="431800">
                <a:moveTo>
                  <a:pt x="0" y="0"/>
                </a:moveTo>
                <a:lnTo>
                  <a:pt x="838200" y="431600"/>
                </a:lnTo>
              </a:path>
            </a:pathLst>
          </a:custGeom>
          <a:ln w="12700">
            <a:solidFill>
              <a:srgbClr val="000000"/>
            </a:solidFill>
          </a:ln>
        </p:spPr>
        <p:txBody>
          <a:bodyPr wrap="square" lIns="0" tIns="0" rIns="0" bIns="0" rtlCol="0"/>
          <a:lstStyle/>
          <a:p>
            <a:endParaRPr/>
          </a:p>
        </p:txBody>
      </p:sp>
      <p:sp>
        <p:nvSpPr>
          <p:cNvPr id="91" name="object 91"/>
          <p:cNvSpPr/>
          <p:nvPr/>
        </p:nvSpPr>
        <p:spPr>
          <a:xfrm>
            <a:off x="6018075" y="3581508"/>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2" name="object 92"/>
          <p:cNvSpPr/>
          <p:nvPr/>
        </p:nvSpPr>
        <p:spPr>
          <a:xfrm>
            <a:off x="5256075" y="4038496"/>
            <a:ext cx="762000" cy="381000"/>
          </a:xfrm>
          <a:custGeom>
            <a:avLst/>
            <a:gdLst/>
            <a:ahLst/>
            <a:cxnLst/>
            <a:rect l="l" t="t" r="r" b="b"/>
            <a:pathLst>
              <a:path w="838200" h="431800">
                <a:moveTo>
                  <a:pt x="0" y="431600"/>
                </a:moveTo>
                <a:lnTo>
                  <a:pt x="838200" y="0"/>
                </a:lnTo>
              </a:path>
            </a:pathLst>
          </a:custGeom>
          <a:ln w="12700">
            <a:solidFill>
              <a:srgbClr val="000000"/>
            </a:solidFill>
          </a:ln>
        </p:spPr>
        <p:txBody>
          <a:bodyPr wrap="square" lIns="0" tIns="0" rIns="0" bIns="0" rtlCol="0"/>
          <a:lstStyle/>
          <a:p>
            <a:endParaRPr/>
          </a:p>
        </p:txBody>
      </p:sp>
      <p:sp>
        <p:nvSpPr>
          <p:cNvPr id="93" name="object 93"/>
          <p:cNvSpPr txBox="1"/>
          <p:nvPr/>
        </p:nvSpPr>
        <p:spPr>
          <a:xfrm>
            <a:off x="5640208" y="3854946"/>
            <a:ext cx="383309" cy="158003"/>
          </a:xfrm>
          <a:prstGeom prst="rect">
            <a:avLst/>
          </a:prstGeom>
        </p:spPr>
        <p:txBody>
          <a:bodyPr vert="horz" wrap="square" lIns="0" tIns="0" rIns="0" bIns="0" rtlCol="0">
            <a:spAutoFit/>
          </a:bodyPr>
          <a:lstStyle/>
          <a:p>
            <a:pPr marL="11397"/>
            <a:r>
              <a:rPr sz="1000" spc="-4" dirty="0">
                <a:latin typeface="Arial"/>
                <a:cs typeface="Arial"/>
              </a:rPr>
              <a:t>Result</a:t>
            </a:r>
            <a:endParaRPr sz="1000">
              <a:latin typeface="Arial"/>
              <a:cs typeface="Arial"/>
            </a:endParaRPr>
          </a:p>
        </p:txBody>
      </p:sp>
      <p:sp>
        <p:nvSpPr>
          <p:cNvPr id="94" name="object 94"/>
          <p:cNvSpPr txBox="1"/>
          <p:nvPr/>
        </p:nvSpPr>
        <p:spPr>
          <a:xfrm>
            <a:off x="5413628" y="3626627"/>
            <a:ext cx="587664" cy="158003"/>
          </a:xfrm>
          <a:prstGeom prst="rect">
            <a:avLst/>
          </a:prstGeom>
        </p:spPr>
        <p:txBody>
          <a:bodyPr vert="horz" wrap="square" lIns="0" tIns="0" rIns="0" bIns="0" rtlCol="0">
            <a:spAutoFit/>
          </a:bodyPr>
          <a:lstStyle/>
          <a:p>
            <a:pPr marL="11397"/>
            <a:r>
              <a:rPr sz="1500" b="1" spc="-6" baseline="35353" dirty="0">
                <a:latin typeface="Arial"/>
                <a:cs typeface="Arial"/>
              </a:rPr>
              <a:t>ALU</a:t>
            </a:r>
            <a:r>
              <a:rPr sz="1500" b="1" spc="-54" baseline="35353" dirty="0">
                <a:latin typeface="Arial"/>
                <a:cs typeface="Arial"/>
              </a:rPr>
              <a:t> </a:t>
            </a:r>
            <a:r>
              <a:rPr sz="1000" dirty="0">
                <a:latin typeface="Arial"/>
                <a:cs typeface="Arial"/>
              </a:rPr>
              <a:t>Zero</a:t>
            </a:r>
            <a:endParaRPr sz="1000">
              <a:latin typeface="Arial"/>
              <a:cs typeface="Arial"/>
            </a:endParaRPr>
          </a:p>
        </p:txBody>
      </p:sp>
      <p:sp>
        <p:nvSpPr>
          <p:cNvPr id="95" name="object 95"/>
          <p:cNvSpPr/>
          <p:nvPr/>
        </p:nvSpPr>
        <p:spPr>
          <a:xfrm>
            <a:off x="5713557" y="4191002"/>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96" name="object 96"/>
          <p:cNvSpPr txBox="1"/>
          <p:nvPr/>
        </p:nvSpPr>
        <p:spPr>
          <a:xfrm>
            <a:off x="5338583" y="4388627"/>
            <a:ext cx="771813"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ALUOp</a:t>
            </a:r>
            <a:r>
              <a:rPr sz="1000" spc="-94" dirty="0">
                <a:solidFill>
                  <a:srgbClr val="4452FF"/>
                </a:solidFill>
                <a:latin typeface="Arial"/>
                <a:cs typeface="Arial"/>
              </a:rPr>
              <a:t> </a:t>
            </a:r>
            <a:r>
              <a:rPr sz="1000" dirty="0">
                <a:solidFill>
                  <a:srgbClr val="4452FF"/>
                </a:solidFill>
                <a:latin typeface="Arial"/>
                <a:cs typeface="Arial"/>
              </a:rPr>
              <a:t>(add)</a:t>
            </a:r>
            <a:endParaRPr sz="1000">
              <a:latin typeface="Arial"/>
              <a:cs typeface="Arial"/>
            </a:endParaRPr>
          </a:p>
        </p:txBody>
      </p:sp>
      <p:sp>
        <p:nvSpPr>
          <p:cNvPr id="97" name="object 97"/>
          <p:cNvSpPr/>
          <p:nvPr/>
        </p:nvSpPr>
        <p:spPr>
          <a:xfrm>
            <a:off x="1980046" y="5562321"/>
            <a:ext cx="0" cy="228599"/>
          </a:xfrm>
          <a:custGeom>
            <a:avLst/>
            <a:gdLst/>
            <a:ahLst/>
            <a:cxnLst/>
            <a:rect l="l" t="t" r="r" b="b"/>
            <a:pathLst>
              <a:path h="259079">
                <a:moveTo>
                  <a:pt x="0" y="0"/>
                </a:moveTo>
                <a:lnTo>
                  <a:pt x="0" y="258770"/>
                </a:lnTo>
              </a:path>
            </a:pathLst>
          </a:custGeom>
          <a:ln w="12700">
            <a:solidFill>
              <a:srgbClr val="000000"/>
            </a:solidFill>
          </a:ln>
        </p:spPr>
        <p:txBody>
          <a:bodyPr wrap="square" lIns="0" tIns="0" rIns="0" bIns="0" rtlCol="0"/>
          <a:lstStyle/>
          <a:p>
            <a:endParaRPr/>
          </a:p>
        </p:txBody>
      </p:sp>
      <p:sp>
        <p:nvSpPr>
          <p:cNvPr id="98" name="object 98"/>
          <p:cNvSpPr/>
          <p:nvPr/>
        </p:nvSpPr>
        <p:spPr>
          <a:xfrm>
            <a:off x="1980047" y="5181320"/>
            <a:ext cx="1327727" cy="0"/>
          </a:xfrm>
          <a:custGeom>
            <a:avLst/>
            <a:gdLst/>
            <a:ahLst/>
            <a:cxnLst/>
            <a:rect l="l" t="t" r="r" b="b"/>
            <a:pathLst>
              <a:path w="1460500">
                <a:moveTo>
                  <a:pt x="0" y="0"/>
                </a:moveTo>
                <a:lnTo>
                  <a:pt x="1460500" y="0"/>
                </a:lnTo>
              </a:path>
            </a:pathLst>
          </a:custGeom>
          <a:ln w="12700">
            <a:solidFill>
              <a:srgbClr val="000000"/>
            </a:solidFill>
          </a:ln>
        </p:spPr>
        <p:txBody>
          <a:bodyPr wrap="square" lIns="0" tIns="0" rIns="0" bIns="0" rtlCol="0"/>
          <a:lstStyle/>
          <a:p>
            <a:endParaRPr/>
          </a:p>
        </p:txBody>
      </p:sp>
      <p:sp>
        <p:nvSpPr>
          <p:cNvPr id="99" name="object 99"/>
          <p:cNvSpPr/>
          <p:nvPr/>
        </p:nvSpPr>
        <p:spPr>
          <a:xfrm>
            <a:off x="3261591" y="5147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0" name="object 100"/>
          <p:cNvSpPr txBox="1"/>
          <p:nvPr/>
        </p:nvSpPr>
        <p:spPr>
          <a:xfrm>
            <a:off x="2398822" y="4997946"/>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101" name="object 101"/>
          <p:cNvSpPr/>
          <p:nvPr/>
        </p:nvSpPr>
        <p:spPr>
          <a:xfrm>
            <a:off x="1980047" y="3429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2" name="object 102"/>
          <p:cNvSpPr/>
          <p:nvPr/>
        </p:nvSpPr>
        <p:spPr>
          <a:xfrm>
            <a:off x="2466397" y="3395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3" name="object 103"/>
          <p:cNvSpPr/>
          <p:nvPr/>
        </p:nvSpPr>
        <p:spPr>
          <a:xfrm>
            <a:off x="1980047" y="3810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4" name="object 104"/>
          <p:cNvSpPr/>
          <p:nvPr/>
        </p:nvSpPr>
        <p:spPr>
          <a:xfrm>
            <a:off x="2466397" y="3776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5" name="object 105"/>
          <p:cNvSpPr/>
          <p:nvPr/>
        </p:nvSpPr>
        <p:spPr>
          <a:xfrm>
            <a:off x="1948295" y="3777783"/>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06" name="object 106"/>
          <p:cNvSpPr/>
          <p:nvPr/>
        </p:nvSpPr>
        <p:spPr>
          <a:xfrm>
            <a:off x="1948301" y="3777787"/>
            <a:ext cx="63500" cy="64434"/>
          </a:xfrm>
          <a:custGeom>
            <a:avLst/>
            <a:gdLst/>
            <a:ahLst/>
            <a:cxnLst/>
            <a:rect l="l" t="t" r="r" b="b"/>
            <a:pathLst>
              <a:path w="69850" h="73025">
                <a:moveTo>
                  <a:pt x="0" y="20450"/>
                </a:moveTo>
                <a:lnTo>
                  <a:pt x="20450" y="0"/>
                </a:lnTo>
                <a:lnTo>
                  <a:pt x="49390" y="0"/>
                </a:lnTo>
                <a:lnTo>
                  <a:pt x="69850" y="20450"/>
                </a:lnTo>
                <a:lnTo>
                  <a:pt x="69850" y="52570"/>
                </a:lnTo>
                <a:lnTo>
                  <a:pt x="49390" y="73020"/>
                </a:lnTo>
                <a:lnTo>
                  <a:pt x="20450" y="73020"/>
                </a:lnTo>
                <a:lnTo>
                  <a:pt x="0" y="52570"/>
                </a:lnTo>
                <a:lnTo>
                  <a:pt x="0" y="20450"/>
                </a:lnTo>
                <a:close/>
              </a:path>
            </a:pathLst>
          </a:custGeom>
          <a:ln w="12700">
            <a:solidFill>
              <a:srgbClr val="000000"/>
            </a:solidFill>
          </a:ln>
        </p:spPr>
        <p:txBody>
          <a:bodyPr wrap="square" lIns="0" tIns="0" rIns="0" bIns="0" rtlCol="0"/>
          <a:lstStyle/>
          <a:p>
            <a:endParaRPr/>
          </a:p>
        </p:txBody>
      </p:sp>
      <p:sp>
        <p:nvSpPr>
          <p:cNvPr id="107" name="object 107"/>
          <p:cNvSpPr/>
          <p:nvPr/>
        </p:nvSpPr>
        <p:spPr>
          <a:xfrm>
            <a:off x="5209894" y="5258368"/>
            <a:ext cx="0" cy="151279"/>
          </a:xfrm>
          <a:custGeom>
            <a:avLst/>
            <a:gdLst/>
            <a:ahLst/>
            <a:cxnLst/>
            <a:rect l="l" t="t" r="r" b="b"/>
            <a:pathLst>
              <a:path h="171450">
                <a:moveTo>
                  <a:pt x="0" y="0"/>
                </a:moveTo>
                <a:lnTo>
                  <a:pt x="0" y="171450"/>
                </a:lnTo>
              </a:path>
            </a:pathLst>
          </a:custGeom>
          <a:ln w="12700">
            <a:solidFill>
              <a:srgbClr val="4452FF"/>
            </a:solidFill>
          </a:ln>
        </p:spPr>
        <p:txBody>
          <a:bodyPr wrap="square" lIns="0" tIns="0" rIns="0" bIns="0" rtlCol="0"/>
          <a:lstStyle/>
          <a:p>
            <a:endParaRPr/>
          </a:p>
        </p:txBody>
      </p:sp>
      <p:sp>
        <p:nvSpPr>
          <p:cNvPr id="108" name="object 108"/>
          <p:cNvSpPr txBox="1"/>
          <p:nvPr/>
        </p:nvSpPr>
        <p:spPr>
          <a:xfrm>
            <a:off x="4957583" y="5073586"/>
            <a:ext cx="637309" cy="158003"/>
          </a:xfrm>
          <a:prstGeom prst="rect">
            <a:avLst/>
          </a:prstGeom>
        </p:spPr>
        <p:txBody>
          <a:bodyPr vert="horz" wrap="square" lIns="0" tIns="0" rIns="0" bIns="0" rtlCol="0">
            <a:spAutoFit/>
          </a:bodyPr>
          <a:lstStyle/>
          <a:p>
            <a:pPr marL="11397"/>
            <a:r>
              <a:rPr sz="1000" spc="-4" dirty="0">
                <a:solidFill>
                  <a:srgbClr val="4452FF"/>
                </a:solidFill>
                <a:latin typeface="Arial"/>
                <a:cs typeface="Arial"/>
              </a:rPr>
              <a:t>RegDst</a:t>
            </a:r>
            <a:r>
              <a:rPr sz="1000" spc="-85" dirty="0">
                <a:solidFill>
                  <a:srgbClr val="4452FF"/>
                </a:solidFill>
                <a:latin typeface="Arial"/>
                <a:cs typeface="Arial"/>
              </a:rPr>
              <a:t> </a:t>
            </a:r>
            <a:r>
              <a:rPr sz="1000" dirty="0">
                <a:solidFill>
                  <a:srgbClr val="4452FF"/>
                </a:solidFill>
                <a:latin typeface="Arial"/>
                <a:cs typeface="Arial"/>
              </a:rPr>
              <a:t>(1)</a:t>
            </a:r>
            <a:endParaRPr sz="1000">
              <a:latin typeface="Arial"/>
              <a:cs typeface="Arial"/>
            </a:endParaRPr>
          </a:p>
        </p:txBody>
      </p:sp>
      <p:sp>
        <p:nvSpPr>
          <p:cNvPr id="109" name="object 109"/>
          <p:cNvSpPr txBox="1"/>
          <p:nvPr/>
        </p:nvSpPr>
        <p:spPr>
          <a:xfrm>
            <a:off x="3429254" y="3327990"/>
            <a:ext cx="376382" cy="691407"/>
          </a:xfrm>
          <a:prstGeom prst="rect">
            <a:avLst/>
          </a:prstGeom>
        </p:spPr>
        <p:txBody>
          <a:bodyPr vert="horz" wrap="square" lIns="0" tIns="0" rIns="0" bIns="0" rtlCol="0">
            <a:spAutoFit/>
          </a:bodyPr>
          <a:lstStyle/>
          <a:p>
            <a:pPr marL="11397" marR="4559" indent="45588">
              <a:lnSpc>
                <a:spcPts val="1167"/>
              </a:lnSpc>
            </a:pPr>
            <a:r>
              <a:rPr sz="1000" spc="-4" dirty="0">
                <a:latin typeface="Arial"/>
                <a:cs typeface="Arial"/>
              </a:rPr>
              <a:t>Read  data</a:t>
            </a:r>
            <a:r>
              <a:rPr sz="1000" spc="-85" dirty="0">
                <a:latin typeface="Arial"/>
                <a:cs typeface="Arial"/>
              </a:rPr>
              <a:t> </a:t>
            </a:r>
            <a:r>
              <a:rPr sz="1000" dirty="0">
                <a:latin typeface="Arial"/>
                <a:cs typeface="Arial"/>
              </a:rPr>
              <a:t>1</a:t>
            </a:r>
            <a:endParaRPr sz="1000">
              <a:latin typeface="Arial"/>
              <a:cs typeface="Arial"/>
            </a:endParaRPr>
          </a:p>
          <a:p>
            <a:pPr marL="11397" marR="4559" indent="45588">
              <a:lnSpc>
                <a:spcPts val="1167"/>
              </a:lnSpc>
              <a:spcBef>
                <a:spcPts val="718"/>
              </a:spcBef>
            </a:pPr>
            <a:r>
              <a:rPr sz="1000" spc="-4" dirty="0">
                <a:latin typeface="Arial"/>
                <a:cs typeface="Arial"/>
              </a:rPr>
              <a:t>Read  data</a:t>
            </a:r>
            <a:r>
              <a:rPr sz="1000" spc="-85" dirty="0">
                <a:latin typeface="Arial"/>
                <a:cs typeface="Arial"/>
              </a:rPr>
              <a:t> </a:t>
            </a:r>
            <a:r>
              <a:rPr sz="1000" dirty="0">
                <a:latin typeface="Arial"/>
                <a:cs typeface="Arial"/>
              </a:rPr>
              <a:t>2</a:t>
            </a:r>
            <a:endParaRPr sz="1000">
              <a:latin typeface="Arial"/>
              <a:cs typeface="Arial"/>
            </a:endParaRPr>
          </a:p>
        </p:txBody>
      </p:sp>
      <p:sp>
        <p:nvSpPr>
          <p:cNvPr id="110" name="object 110"/>
          <p:cNvSpPr txBox="1"/>
          <p:nvPr/>
        </p:nvSpPr>
        <p:spPr>
          <a:xfrm>
            <a:off x="3204117" y="4388627"/>
            <a:ext cx="601518"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111" name="object 111"/>
          <p:cNvSpPr/>
          <p:nvPr/>
        </p:nvSpPr>
        <p:spPr>
          <a:xfrm>
            <a:off x="2512583" y="3276319"/>
            <a:ext cx="1356591" cy="1524000"/>
          </a:xfrm>
          <a:custGeom>
            <a:avLst/>
            <a:gdLst/>
            <a:ahLst/>
            <a:cxnLst/>
            <a:rect l="l" t="t" r="r" b="b"/>
            <a:pathLst>
              <a:path w="1492250" h="1727200">
                <a:moveTo>
                  <a:pt x="0" y="0"/>
                </a:moveTo>
                <a:lnTo>
                  <a:pt x="1492250" y="0"/>
                </a:lnTo>
                <a:lnTo>
                  <a:pt x="1492250" y="1727200"/>
                </a:lnTo>
                <a:lnTo>
                  <a:pt x="0" y="1727200"/>
                </a:lnTo>
                <a:lnTo>
                  <a:pt x="0" y="0"/>
                </a:lnTo>
                <a:close/>
              </a:path>
            </a:pathLst>
          </a:custGeom>
          <a:ln w="12700">
            <a:solidFill>
              <a:srgbClr val="000000"/>
            </a:solidFill>
          </a:ln>
        </p:spPr>
        <p:txBody>
          <a:bodyPr wrap="square" lIns="0" tIns="0" rIns="0" bIns="0" rtlCol="0"/>
          <a:lstStyle/>
          <a:p>
            <a:endParaRPr/>
          </a:p>
        </p:txBody>
      </p:sp>
      <p:sp>
        <p:nvSpPr>
          <p:cNvPr id="112" name="object 112"/>
          <p:cNvSpPr/>
          <p:nvPr/>
        </p:nvSpPr>
        <p:spPr>
          <a:xfrm>
            <a:off x="3199538" y="3123637"/>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113" name="object 113"/>
          <p:cNvSpPr txBox="1"/>
          <p:nvPr/>
        </p:nvSpPr>
        <p:spPr>
          <a:xfrm>
            <a:off x="2824560" y="2940266"/>
            <a:ext cx="741218" cy="158003"/>
          </a:xfrm>
          <a:prstGeom prst="rect">
            <a:avLst/>
          </a:prstGeom>
        </p:spPr>
        <p:txBody>
          <a:bodyPr vert="horz" wrap="square" lIns="0" tIns="0" rIns="0" bIns="0" rtlCol="0">
            <a:spAutoFit/>
          </a:bodyPr>
          <a:lstStyle/>
          <a:p>
            <a:pPr marL="11397"/>
            <a:r>
              <a:rPr sz="1000" spc="-4" dirty="0">
                <a:solidFill>
                  <a:srgbClr val="3CA642"/>
                </a:solidFill>
                <a:latin typeface="Arial"/>
                <a:cs typeface="Arial"/>
              </a:rPr>
              <a:t>RegWrite</a:t>
            </a:r>
            <a:r>
              <a:rPr sz="1000" spc="-85" dirty="0">
                <a:solidFill>
                  <a:srgbClr val="3CA642"/>
                </a:solidFill>
                <a:latin typeface="Arial"/>
                <a:cs typeface="Arial"/>
              </a:rPr>
              <a:t> </a:t>
            </a:r>
            <a:r>
              <a:rPr sz="1000" dirty="0">
                <a:solidFill>
                  <a:srgbClr val="3CA642"/>
                </a:solidFill>
                <a:latin typeface="Arial"/>
                <a:cs typeface="Arial"/>
              </a:rPr>
              <a:t>(1)</a:t>
            </a:r>
            <a:endParaRPr sz="1000">
              <a:latin typeface="Arial"/>
              <a:cs typeface="Arial"/>
            </a:endParaRPr>
          </a:p>
        </p:txBody>
      </p:sp>
      <p:sp>
        <p:nvSpPr>
          <p:cNvPr id="114" name="object 114"/>
          <p:cNvSpPr/>
          <p:nvPr/>
        </p:nvSpPr>
        <p:spPr>
          <a:xfrm>
            <a:off x="5028049" y="4115366"/>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15" name="object 115"/>
          <p:cNvSpPr/>
          <p:nvPr/>
        </p:nvSpPr>
        <p:spPr>
          <a:xfrm>
            <a:off x="5221432" y="407754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6" name="object 116"/>
          <p:cNvSpPr/>
          <p:nvPr/>
        </p:nvSpPr>
        <p:spPr>
          <a:xfrm>
            <a:off x="8304078" y="5334003"/>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17" name="object 117"/>
          <p:cNvSpPr/>
          <p:nvPr/>
        </p:nvSpPr>
        <p:spPr>
          <a:xfrm>
            <a:off x="8498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8" name="object 118"/>
          <p:cNvSpPr/>
          <p:nvPr/>
        </p:nvSpPr>
        <p:spPr>
          <a:xfrm>
            <a:off x="2284555" y="4572003"/>
            <a:ext cx="0" cy="1676960"/>
          </a:xfrm>
          <a:custGeom>
            <a:avLst/>
            <a:gdLst/>
            <a:ahLst/>
            <a:cxnLst/>
            <a:rect l="l" t="t" r="r" b="b"/>
            <a:pathLst>
              <a:path h="1900554">
                <a:moveTo>
                  <a:pt x="0" y="1900241"/>
                </a:moveTo>
                <a:lnTo>
                  <a:pt x="0" y="0"/>
                </a:lnTo>
              </a:path>
            </a:pathLst>
          </a:custGeom>
          <a:ln w="28575">
            <a:solidFill>
              <a:srgbClr val="000000"/>
            </a:solidFill>
          </a:ln>
        </p:spPr>
        <p:txBody>
          <a:bodyPr wrap="square" lIns="0" tIns="0" rIns="0" bIns="0" rtlCol="0"/>
          <a:lstStyle/>
          <a:p>
            <a:endParaRPr/>
          </a:p>
        </p:txBody>
      </p:sp>
      <p:sp>
        <p:nvSpPr>
          <p:cNvPr id="119" name="object 119"/>
          <p:cNvSpPr/>
          <p:nvPr/>
        </p:nvSpPr>
        <p:spPr>
          <a:xfrm>
            <a:off x="2284556" y="4572003"/>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0" name="object 120"/>
          <p:cNvSpPr/>
          <p:nvPr/>
        </p:nvSpPr>
        <p:spPr>
          <a:xfrm>
            <a:off x="2477943" y="4534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1" name="object 121"/>
          <p:cNvSpPr/>
          <p:nvPr/>
        </p:nvSpPr>
        <p:spPr>
          <a:xfrm>
            <a:off x="3885048" y="3429002"/>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2" name="object 122"/>
          <p:cNvSpPr/>
          <p:nvPr/>
        </p:nvSpPr>
        <p:spPr>
          <a:xfrm>
            <a:off x="4078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3" name="object 123"/>
          <p:cNvSpPr/>
          <p:nvPr/>
        </p:nvSpPr>
        <p:spPr>
          <a:xfrm>
            <a:off x="3885048" y="3885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4" name="object 124"/>
          <p:cNvSpPr/>
          <p:nvPr/>
        </p:nvSpPr>
        <p:spPr>
          <a:xfrm>
            <a:off x="4078432"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5" name="object 125"/>
          <p:cNvSpPr/>
          <p:nvPr/>
        </p:nvSpPr>
        <p:spPr>
          <a:xfrm>
            <a:off x="3765266" y="5181320"/>
            <a:ext cx="348095" cy="0"/>
          </a:xfrm>
          <a:custGeom>
            <a:avLst/>
            <a:gdLst/>
            <a:ahLst/>
            <a:cxnLst/>
            <a:rect l="l" t="t" r="r" b="b"/>
            <a:pathLst>
              <a:path w="382904">
                <a:moveTo>
                  <a:pt x="0" y="0"/>
                </a:moveTo>
                <a:lnTo>
                  <a:pt x="382590" y="0"/>
                </a:lnTo>
              </a:path>
            </a:pathLst>
          </a:custGeom>
          <a:ln w="28575">
            <a:solidFill>
              <a:srgbClr val="000000"/>
            </a:solidFill>
          </a:ln>
        </p:spPr>
        <p:txBody>
          <a:bodyPr wrap="square" lIns="0" tIns="0" rIns="0" bIns="0" rtlCol="0"/>
          <a:lstStyle/>
          <a:p>
            <a:endParaRPr/>
          </a:p>
        </p:txBody>
      </p:sp>
      <p:sp>
        <p:nvSpPr>
          <p:cNvPr id="126" name="object 126"/>
          <p:cNvSpPr/>
          <p:nvPr/>
        </p:nvSpPr>
        <p:spPr>
          <a:xfrm>
            <a:off x="4078432" y="5143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7" name="object 127"/>
          <p:cNvSpPr/>
          <p:nvPr/>
        </p:nvSpPr>
        <p:spPr>
          <a:xfrm>
            <a:off x="5365757" y="2361636"/>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128" name="object 128"/>
          <p:cNvSpPr/>
          <p:nvPr/>
        </p:nvSpPr>
        <p:spPr>
          <a:xfrm>
            <a:off x="5365757" y="2818845"/>
            <a:ext cx="0" cy="304800"/>
          </a:xfrm>
          <a:custGeom>
            <a:avLst/>
            <a:gdLst/>
            <a:ahLst/>
            <a:cxnLst/>
            <a:rect l="l" t="t" r="r" b="b"/>
            <a:pathLst>
              <a:path h="345439">
                <a:moveTo>
                  <a:pt x="0" y="0"/>
                </a:moveTo>
                <a:lnTo>
                  <a:pt x="0" y="345430"/>
                </a:lnTo>
              </a:path>
            </a:pathLst>
          </a:custGeom>
          <a:ln w="12700">
            <a:solidFill>
              <a:srgbClr val="000000"/>
            </a:solidFill>
          </a:ln>
        </p:spPr>
        <p:txBody>
          <a:bodyPr wrap="square" lIns="0" tIns="0" rIns="0" bIns="0" rtlCol="0"/>
          <a:lstStyle/>
          <a:p>
            <a:endParaRPr/>
          </a:p>
        </p:txBody>
      </p:sp>
      <p:sp>
        <p:nvSpPr>
          <p:cNvPr id="129" name="object 129"/>
          <p:cNvSpPr/>
          <p:nvPr/>
        </p:nvSpPr>
        <p:spPr>
          <a:xfrm>
            <a:off x="5365758" y="2666436"/>
            <a:ext cx="152977" cy="76200"/>
          </a:xfrm>
          <a:custGeom>
            <a:avLst/>
            <a:gdLst/>
            <a:ahLst/>
            <a:cxnLst/>
            <a:rect l="l" t="t" r="r" b="b"/>
            <a:pathLst>
              <a:path w="168275" h="86360">
                <a:moveTo>
                  <a:pt x="0" y="0"/>
                </a:moveTo>
                <a:lnTo>
                  <a:pt x="167730" y="86360"/>
                </a:lnTo>
              </a:path>
            </a:pathLst>
          </a:custGeom>
          <a:ln w="12700">
            <a:solidFill>
              <a:srgbClr val="000000"/>
            </a:solidFill>
          </a:ln>
        </p:spPr>
        <p:txBody>
          <a:bodyPr wrap="square" lIns="0" tIns="0" rIns="0" bIns="0" rtlCol="0"/>
          <a:lstStyle/>
          <a:p>
            <a:endParaRPr/>
          </a:p>
        </p:txBody>
      </p:sp>
      <p:sp>
        <p:nvSpPr>
          <p:cNvPr id="130" name="object 130"/>
          <p:cNvSpPr/>
          <p:nvPr/>
        </p:nvSpPr>
        <p:spPr>
          <a:xfrm>
            <a:off x="5365758" y="2742636"/>
            <a:ext cx="152977" cy="76200"/>
          </a:xfrm>
          <a:custGeom>
            <a:avLst/>
            <a:gdLst/>
            <a:ahLst/>
            <a:cxnLst/>
            <a:rect l="l" t="t" r="r" b="b"/>
            <a:pathLst>
              <a:path w="168275" h="86360">
                <a:moveTo>
                  <a:pt x="0" y="86370"/>
                </a:moveTo>
                <a:lnTo>
                  <a:pt x="167730" y="0"/>
                </a:lnTo>
              </a:path>
            </a:pathLst>
          </a:custGeom>
          <a:ln w="12700">
            <a:solidFill>
              <a:srgbClr val="000000"/>
            </a:solidFill>
          </a:ln>
        </p:spPr>
        <p:txBody>
          <a:bodyPr wrap="square" lIns="0" tIns="0" rIns="0" bIns="0" rtlCol="0"/>
          <a:lstStyle/>
          <a:p>
            <a:endParaRPr/>
          </a:p>
        </p:txBody>
      </p:sp>
      <p:sp>
        <p:nvSpPr>
          <p:cNvPr id="131" name="object 131"/>
          <p:cNvSpPr/>
          <p:nvPr/>
        </p:nvSpPr>
        <p:spPr>
          <a:xfrm>
            <a:off x="5365758" y="2361637"/>
            <a:ext cx="457777" cy="228599"/>
          </a:xfrm>
          <a:custGeom>
            <a:avLst/>
            <a:gdLst/>
            <a:ahLst/>
            <a:cxnLst/>
            <a:rect l="l" t="t" r="r" b="b"/>
            <a:pathLst>
              <a:path w="503554" h="259080">
                <a:moveTo>
                  <a:pt x="0" y="0"/>
                </a:moveTo>
                <a:lnTo>
                  <a:pt x="503200" y="259080"/>
                </a:lnTo>
              </a:path>
            </a:pathLst>
          </a:custGeom>
          <a:ln w="12700">
            <a:solidFill>
              <a:srgbClr val="000000"/>
            </a:solidFill>
          </a:ln>
        </p:spPr>
        <p:txBody>
          <a:bodyPr wrap="square" lIns="0" tIns="0" rIns="0" bIns="0" rtlCol="0"/>
          <a:lstStyle/>
          <a:p>
            <a:endParaRPr/>
          </a:p>
        </p:txBody>
      </p:sp>
      <p:sp>
        <p:nvSpPr>
          <p:cNvPr id="132" name="object 132"/>
          <p:cNvSpPr/>
          <p:nvPr/>
        </p:nvSpPr>
        <p:spPr>
          <a:xfrm>
            <a:off x="5823212" y="2590236"/>
            <a:ext cx="0" cy="304800"/>
          </a:xfrm>
          <a:custGeom>
            <a:avLst/>
            <a:gdLst/>
            <a:ahLst/>
            <a:cxnLst/>
            <a:rect l="l" t="t" r="r" b="b"/>
            <a:pathLst>
              <a:path h="345439">
                <a:moveTo>
                  <a:pt x="0" y="0"/>
                </a:moveTo>
                <a:lnTo>
                  <a:pt x="0" y="345450"/>
                </a:lnTo>
              </a:path>
            </a:pathLst>
          </a:custGeom>
          <a:ln w="12700">
            <a:solidFill>
              <a:srgbClr val="000000"/>
            </a:solidFill>
          </a:ln>
        </p:spPr>
        <p:txBody>
          <a:bodyPr wrap="square" lIns="0" tIns="0" rIns="0" bIns="0" rtlCol="0"/>
          <a:lstStyle/>
          <a:p>
            <a:endParaRPr/>
          </a:p>
        </p:txBody>
      </p:sp>
      <p:sp>
        <p:nvSpPr>
          <p:cNvPr id="133" name="object 133"/>
          <p:cNvSpPr/>
          <p:nvPr/>
        </p:nvSpPr>
        <p:spPr>
          <a:xfrm>
            <a:off x="5365758" y="2895046"/>
            <a:ext cx="457777" cy="228599"/>
          </a:xfrm>
          <a:custGeom>
            <a:avLst/>
            <a:gdLst/>
            <a:ahLst/>
            <a:cxnLst/>
            <a:rect l="l" t="t" r="r" b="b"/>
            <a:pathLst>
              <a:path w="503554" h="259079">
                <a:moveTo>
                  <a:pt x="0" y="259070"/>
                </a:moveTo>
                <a:lnTo>
                  <a:pt x="503200" y="0"/>
                </a:lnTo>
              </a:path>
            </a:pathLst>
          </a:custGeom>
          <a:ln w="12700">
            <a:solidFill>
              <a:srgbClr val="000000"/>
            </a:solidFill>
          </a:ln>
        </p:spPr>
        <p:txBody>
          <a:bodyPr wrap="square" lIns="0" tIns="0" rIns="0" bIns="0" rtlCol="0"/>
          <a:lstStyle/>
          <a:p>
            <a:endParaRPr/>
          </a:p>
        </p:txBody>
      </p:sp>
      <p:sp>
        <p:nvSpPr>
          <p:cNvPr id="134" name="object 134"/>
          <p:cNvSpPr txBox="1"/>
          <p:nvPr/>
        </p:nvSpPr>
        <p:spPr>
          <a:xfrm>
            <a:off x="5531565" y="2657407"/>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35" name="object 135"/>
          <p:cNvSpPr/>
          <p:nvPr/>
        </p:nvSpPr>
        <p:spPr>
          <a:xfrm>
            <a:off x="4266047" y="5181320"/>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36" name="object 136"/>
          <p:cNvSpPr/>
          <p:nvPr/>
        </p:nvSpPr>
        <p:spPr>
          <a:xfrm>
            <a:off x="4570556" y="3276319"/>
            <a:ext cx="0" cy="1905000"/>
          </a:xfrm>
          <a:custGeom>
            <a:avLst/>
            <a:gdLst/>
            <a:ahLst/>
            <a:cxnLst/>
            <a:rect l="l" t="t" r="r" b="b"/>
            <a:pathLst>
              <a:path h="2159000">
                <a:moveTo>
                  <a:pt x="0" y="0"/>
                </a:moveTo>
                <a:lnTo>
                  <a:pt x="0" y="2159001"/>
                </a:lnTo>
              </a:path>
            </a:pathLst>
          </a:custGeom>
          <a:ln w="28575">
            <a:solidFill>
              <a:srgbClr val="000000"/>
            </a:solidFill>
          </a:ln>
        </p:spPr>
        <p:txBody>
          <a:bodyPr wrap="square" lIns="0" tIns="0" rIns="0" bIns="0" rtlCol="0"/>
          <a:lstStyle/>
          <a:p>
            <a:endParaRPr/>
          </a:p>
        </p:txBody>
      </p:sp>
      <p:sp>
        <p:nvSpPr>
          <p:cNvPr id="137" name="object 137"/>
          <p:cNvSpPr/>
          <p:nvPr/>
        </p:nvSpPr>
        <p:spPr>
          <a:xfrm>
            <a:off x="4570557" y="4266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38" name="object 138"/>
          <p:cNvSpPr/>
          <p:nvPr/>
        </p:nvSpPr>
        <p:spPr>
          <a:xfrm>
            <a:off x="4763943" y="4228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9" name="object 139"/>
          <p:cNvSpPr/>
          <p:nvPr/>
        </p:nvSpPr>
        <p:spPr>
          <a:xfrm>
            <a:off x="8304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40" name="object 140"/>
          <p:cNvSpPr/>
          <p:nvPr/>
        </p:nvSpPr>
        <p:spPr>
          <a:xfrm>
            <a:off x="8498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41" name="object 141"/>
          <p:cNvSpPr/>
          <p:nvPr/>
        </p:nvSpPr>
        <p:spPr>
          <a:xfrm>
            <a:off x="1980047" y="5562320"/>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2" name="object 142"/>
          <p:cNvSpPr/>
          <p:nvPr/>
        </p:nvSpPr>
        <p:spPr>
          <a:xfrm>
            <a:off x="4066886" y="5528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3" name="object 143"/>
          <p:cNvSpPr/>
          <p:nvPr/>
        </p:nvSpPr>
        <p:spPr>
          <a:xfrm>
            <a:off x="1980047" y="5790647"/>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4" name="object 144"/>
          <p:cNvSpPr/>
          <p:nvPr/>
        </p:nvSpPr>
        <p:spPr>
          <a:xfrm>
            <a:off x="4066886" y="5757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5" name="object 145"/>
          <p:cNvSpPr txBox="1"/>
          <p:nvPr/>
        </p:nvSpPr>
        <p:spPr>
          <a:xfrm>
            <a:off x="2398822" y="5607266"/>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146" name="object 146"/>
          <p:cNvSpPr txBox="1"/>
          <p:nvPr/>
        </p:nvSpPr>
        <p:spPr>
          <a:xfrm>
            <a:off x="2398822" y="5378946"/>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147" name="object 147"/>
          <p:cNvSpPr/>
          <p:nvPr/>
        </p:nvSpPr>
        <p:spPr>
          <a:xfrm>
            <a:off x="1958397" y="5146302"/>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48" name="object 148"/>
          <p:cNvSpPr/>
          <p:nvPr/>
        </p:nvSpPr>
        <p:spPr>
          <a:xfrm>
            <a:off x="1958401" y="5146300"/>
            <a:ext cx="63500" cy="64434"/>
          </a:xfrm>
          <a:custGeom>
            <a:avLst/>
            <a:gdLst/>
            <a:ahLst/>
            <a:cxnLst/>
            <a:rect l="l" t="t" r="r" b="b"/>
            <a:pathLst>
              <a:path w="69850" h="73025">
                <a:moveTo>
                  <a:pt x="0" y="20460"/>
                </a:moveTo>
                <a:lnTo>
                  <a:pt x="20450" y="0"/>
                </a:lnTo>
                <a:lnTo>
                  <a:pt x="49390" y="0"/>
                </a:lnTo>
                <a:lnTo>
                  <a:pt x="69850" y="20460"/>
                </a:lnTo>
                <a:lnTo>
                  <a:pt x="69850" y="52570"/>
                </a:lnTo>
                <a:lnTo>
                  <a:pt x="49390" y="73030"/>
                </a:lnTo>
                <a:lnTo>
                  <a:pt x="20450" y="73030"/>
                </a:lnTo>
                <a:lnTo>
                  <a:pt x="0" y="52570"/>
                </a:lnTo>
                <a:lnTo>
                  <a:pt x="0" y="20460"/>
                </a:lnTo>
                <a:close/>
              </a:path>
            </a:pathLst>
          </a:custGeom>
          <a:ln w="12700">
            <a:solidFill>
              <a:srgbClr val="000000"/>
            </a:solidFill>
          </a:ln>
        </p:spPr>
        <p:txBody>
          <a:bodyPr wrap="square" lIns="0" tIns="0" rIns="0" bIns="0" rtlCol="0"/>
          <a:lstStyle/>
          <a:p>
            <a:endParaRPr/>
          </a:p>
        </p:txBody>
      </p:sp>
      <p:sp>
        <p:nvSpPr>
          <p:cNvPr id="149" name="object 149"/>
          <p:cNvSpPr/>
          <p:nvPr/>
        </p:nvSpPr>
        <p:spPr>
          <a:xfrm>
            <a:off x="1958397" y="5537107"/>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150" name="object 150"/>
          <p:cNvSpPr/>
          <p:nvPr/>
        </p:nvSpPr>
        <p:spPr>
          <a:xfrm>
            <a:off x="1958401" y="5537112"/>
            <a:ext cx="63500" cy="63313"/>
          </a:xfrm>
          <a:custGeom>
            <a:avLst/>
            <a:gdLst/>
            <a:ahLst/>
            <a:cxnLst/>
            <a:rect l="l" t="t" r="r" b="b"/>
            <a:pathLst>
              <a:path w="69850" h="71754">
                <a:moveTo>
                  <a:pt x="0" y="20450"/>
                </a:moveTo>
                <a:lnTo>
                  <a:pt x="20450" y="0"/>
                </a:lnTo>
                <a:lnTo>
                  <a:pt x="49390" y="0"/>
                </a:lnTo>
                <a:lnTo>
                  <a:pt x="69850" y="20450"/>
                </a:lnTo>
                <a:lnTo>
                  <a:pt x="69850" y="50980"/>
                </a:lnTo>
                <a:lnTo>
                  <a:pt x="49390" y="71440"/>
                </a:lnTo>
                <a:lnTo>
                  <a:pt x="20450" y="71440"/>
                </a:lnTo>
                <a:lnTo>
                  <a:pt x="0" y="50980"/>
                </a:lnTo>
                <a:lnTo>
                  <a:pt x="0" y="20450"/>
                </a:lnTo>
                <a:close/>
              </a:path>
            </a:pathLst>
          </a:custGeom>
          <a:ln w="12700">
            <a:solidFill>
              <a:srgbClr val="000000"/>
            </a:solidFill>
          </a:ln>
        </p:spPr>
        <p:txBody>
          <a:bodyPr wrap="square" lIns="0" tIns="0" rIns="0" bIns="0" rtlCol="0"/>
          <a:lstStyle/>
          <a:p>
            <a:endParaRPr/>
          </a:p>
        </p:txBody>
      </p:sp>
      <p:sp>
        <p:nvSpPr>
          <p:cNvPr id="151" name="object 151"/>
          <p:cNvSpPr/>
          <p:nvPr/>
        </p:nvSpPr>
        <p:spPr>
          <a:xfrm>
            <a:off x="226580" y="3581684"/>
            <a:ext cx="1252682" cy="1143000"/>
          </a:xfrm>
          <a:custGeom>
            <a:avLst/>
            <a:gdLst/>
            <a:ahLst/>
            <a:cxnLst/>
            <a:rect l="l" t="t" r="r" b="b"/>
            <a:pathLst>
              <a:path w="1377950" h="1295400">
                <a:moveTo>
                  <a:pt x="0" y="0"/>
                </a:moveTo>
                <a:lnTo>
                  <a:pt x="1377950" y="0"/>
                </a:lnTo>
                <a:lnTo>
                  <a:pt x="137795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152" name="object 152"/>
          <p:cNvSpPr/>
          <p:nvPr/>
        </p:nvSpPr>
        <p:spPr>
          <a:xfrm>
            <a:off x="456047" y="3276319"/>
            <a:ext cx="228023" cy="0"/>
          </a:xfrm>
          <a:custGeom>
            <a:avLst/>
            <a:gdLst/>
            <a:ahLst/>
            <a:cxnLst/>
            <a:rect l="l" t="t" r="r" b="b"/>
            <a:pathLst>
              <a:path w="250825">
                <a:moveTo>
                  <a:pt x="0" y="0"/>
                </a:moveTo>
                <a:lnTo>
                  <a:pt x="250825" y="0"/>
                </a:lnTo>
              </a:path>
            </a:pathLst>
          </a:custGeom>
          <a:ln w="28575">
            <a:solidFill>
              <a:srgbClr val="000000"/>
            </a:solidFill>
          </a:ln>
        </p:spPr>
        <p:txBody>
          <a:bodyPr wrap="square" lIns="0" tIns="0" rIns="0" bIns="0" rtlCol="0"/>
          <a:lstStyle/>
          <a:p>
            <a:endParaRPr/>
          </a:p>
        </p:txBody>
      </p:sp>
      <p:sp>
        <p:nvSpPr>
          <p:cNvPr id="153" name="object 153"/>
          <p:cNvSpPr/>
          <p:nvPr/>
        </p:nvSpPr>
        <p:spPr>
          <a:xfrm>
            <a:off x="4541693" y="4224618"/>
            <a:ext cx="76777" cy="75640"/>
          </a:xfrm>
          <a:custGeom>
            <a:avLst/>
            <a:gdLst/>
            <a:ahLst/>
            <a:cxnLst/>
            <a:rect l="l" t="t" r="r" b="b"/>
            <a:pathLst>
              <a:path w="84454"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154" name="object 154"/>
          <p:cNvSpPr/>
          <p:nvPr/>
        </p:nvSpPr>
        <p:spPr>
          <a:xfrm>
            <a:off x="4541693" y="4224620"/>
            <a:ext cx="76777" cy="75640"/>
          </a:xfrm>
          <a:custGeom>
            <a:avLst/>
            <a:gdLst/>
            <a:ahLst/>
            <a:cxnLst/>
            <a:rect l="l" t="t" r="r" b="b"/>
            <a:pathLst>
              <a:path w="84454" h="85725">
                <a:moveTo>
                  <a:pt x="0" y="24640"/>
                </a:moveTo>
                <a:lnTo>
                  <a:pt x="24640" y="0"/>
                </a:lnTo>
                <a:lnTo>
                  <a:pt x="59500" y="0"/>
                </a:lnTo>
                <a:lnTo>
                  <a:pt x="84140" y="24640"/>
                </a:lnTo>
                <a:lnTo>
                  <a:pt x="84140" y="61080"/>
                </a:lnTo>
                <a:lnTo>
                  <a:pt x="5950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155" name="object 155"/>
          <p:cNvSpPr/>
          <p:nvPr/>
        </p:nvSpPr>
        <p:spPr>
          <a:xfrm>
            <a:off x="4266048" y="2514319"/>
            <a:ext cx="1099705" cy="0"/>
          </a:xfrm>
          <a:custGeom>
            <a:avLst/>
            <a:gdLst/>
            <a:ahLst/>
            <a:cxnLst/>
            <a:rect l="l" t="t" r="r" b="b"/>
            <a:pathLst>
              <a:path w="1209675">
                <a:moveTo>
                  <a:pt x="0" y="0"/>
                </a:moveTo>
                <a:lnTo>
                  <a:pt x="1209680" y="0"/>
                </a:lnTo>
              </a:path>
            </a:pathLst>
          </a:custGeom>
          <a:ln w="28575">
            <a:solidFill>
              <a:srgbClr val="000000"/>
            </a:solidFill>
          </a:ln>
        </p:spPr>
        <p:txBody>
          <a:bodyPr wrap="square" lIns="0" tIns="0" rIns="0" bIns="0" rtlCol="0"/>
          <a:lstStyle/>
          <a:p>
            <a:endParaRPr/>
          </a:p>
        </p:txBody>
      </p:sp>
      <p:sp>
        <p:nvSpPr>
          <p:cNvPr id="156" name="object 156"/>
          <p:cNvSpPr/>
          <p:nvPr/>
        </p:nvSpPr>
        <p:spPr>
          <a:xfrm>
            <a:off x="5331113"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7" name="object 157"/>
          <p:cNvSpPr/>
          <p:nvPr/>
        </p:nvSpPr>
        <p:spPr>
          <a:xfrm>
            <a:off x="6018076" y="3734358"/>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58" name="object 158"/>
          <p:cNvSpPr/>
          <p:nvPr/>
        </p:nvSpPr>
        <p:spPr>
          <a:xfrm>
            <a:off x="6201352" y="3700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59" name="object 159"/>
          <p:cNvSpPr/>
          <p:nvPr/>
        </p:nvSpPr>
        <p:spPr>
          <a:xfrm>
            <a:off x="1827074" y="2514319"/>
            <a:ext cx="2286000" cy="0"/>
          </a:xfrm>
          <a:custGeom>
            <a:avLst/>
            <a:gdLst/>
            <a:ahLst/>
            <a:cxnLst/>
            <a:rect l="l" t="t" r="r" b="b"/>
            <a:pathLst>
              <a:path w="2514600">
                <a:moveTo>
                  <a:pt x="0" y="0"/>
                </a:moveTo>
                <a:lnTo>
                  <a:pt x="2514601" y="0"/>
                </a:lnTo>
              </a:path>
            </a:pathLst>
          </a:custGeom>
          <a:ln w="28575">
            <a:solidFill>
              <a:srgbClr val="000000"/>
            </a:solidFill>
          </a:ln>
        </p:spPr>
        <p:txBody>
          <a:bodyPr wrap="square" lIns="0" tIns="0" rIns="0" bIns="0" rtlCol="0"/>
          <a:lstStyle/>
          <a:p>
            <a:endParaRPr/>
          </a:p>
        </p:txBody>
      </p:sp>
      <p:sp>
        <p:nvSpPr>
          <p:cNvPr id="160" name="object 160"/>
          <p:cNvSpPr/>
          <p:nvPr/>
        </p:nvSpPr>
        <p:spPr>
          <a:xfrm>
            <a:off x="4078432"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1" name="object 161"/>
          <p:cNvSpPr/>
          <p:nvPr/>
        </p:nvSpPr>
        <p:spPr>
          <a:xfrm>
            <a:off x="4417583" y="4800320"/>
            <a:ext cx="1829955" cy="0"/>
          </a:xfrm>
          <a:custGeom>
            <a:avLst/>
            <a:gdLst/>
            <a:ahLst/>
            <a:cxnLst/>
            <a:rect l="l" t="t" r="r" b="b"/>
            <a:pathLst>
              <a:path w="2012950">
                <a:moveTo>
                  <a:pt x="0" y="0"/>
                </a:moveTo>
                <a:lnTo>
                  <a:pt x="2012951" y="0"/>
                </a:lnTo>
              </a:path>
            </a:pathLst>
          </a:custGeom>
          <a:ln w="28575">
            <a:solidFill>
              <a:srgbClr val="000000"/>
            </a:solidFill>
          </a:ln>
        </p:spPr>
        <p:txBody>
          <a:bodyPr wrap="square" lIns="0" tIns="0" rIns="0" bIns="0" rtlCol="0"/>
          <a:lstStyle/>
          <a:p>
            <a:endParaRPr/>
          </a:p>
        </p:txBody>
      </p:sp>
      <p:sp>
        <p:nvSpPr>
          <p:cNvPr id="162" name="object 162"/>
          <p:cNvSpPr/>
          <p:nvPr/>
        </p:nvSpPr>
        <p:spPr>
          <a:xfrm>
            <a:off x="6212897"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3" name="object 163"/>
          <p:cNvSpPr/>
          <p:nvPr/>
        </p:nvSpPr>
        <p:spPr>
          <a:xfrm>
            <a:off x="1446073" y="1524000"/>
            <a:ext cx="1732" cy="990600"/>
          </a:xfrm>
          <a:custGeom>
            <a:avLst/>
            <a:gdLst/>
            <a:ahLst/>
            <a:cxnLst/>
            <a:rect l="l" t="t" r="r" b="b"/>
            <a:pathLst>
              <a:path w="1905" h="1122680">
                <a:moveTo>
                  <a:pt x="0" y="1122360"/>
                </a:moveTo>
                <a:lnTo>
                  <a:pt x="1580" y="0"/>
                </a:lnTo>
              </a:path>
            </a:pathLst>
          </a:custGeom>
          <a:ln w="28575">
            <a:solidFill>
              <a:srgbClr val="000000"/>
            </a:solidFill>
          </a:ln>
        </p:spPr>
        <p:txBody>
          <a:bodyPr wrap="square" lIns="0" tIns="0" rIns="0" bIns="0" rtlCol="0"/>
          <a:lstStyle/>
          <a:p>
            <a:endParaRPr/>
          </a:p>
        </p:txBody>
      </p:sp>
      <p:sp>
        <p:nvSpPr>
          <p:cNvPr id="164" name="object 164"/>
          <p:cNvSpPr/>
          <p:nvPr/>
        </p:nvSpPr>
        <p:spPr>
          <a:xfrm>
            <a:off x="717262" y="2286001"/>
            <a:ext cx="152977" cy="0"/>
          </a:xfrm>
          <a:custGeom>
            <a:avLst/>
            <a:gdLst/>
            <a:ahLst/>
            <a:cxnLst/>
            <a:rect l="l" t="t" r="r" b="b"/>
            <a:pathLst>
              <a:path w="168275">
                <a:moveTo>
                  <a:pt x="0" y="0"/>
                </a:moveTo>
                <a:lnTo>
                  <a:pt x="168275" y="0"/>
                </a:lnTo>
              </a:path>
            </a:pathLst>
          </a:custGeom>
          <a:ln w="28575">
            <a:solidFill>
              <a:srgbClr val="000000"/>
            </a:solidFill>
          </a:ln>
        </p:spPr>
        <p:txBody>
          <a:bodyPr wrap="square" lIns="0" tIns="0" rIns="0" bIns="0" rtlCol="0"/>
          <a:lstStyle/>
          <a:p>
            <a:endParaRPr/>
          </a:p>
        </p:txBody>
      </p:sp>
      <p:sp>
        <p:nvSpPr>
          <p:cNvPr id="165" name="object 165"/>
          <p:cNvSpPr/>
          <p:nvPr/>
        </p:nvSpPr>
        <p:spPr>
          <a:xfrm>
            <a:off x="835602" y="2248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6" name="object 166"/>
          <p:cNvSpPr/>
          <p:nvPr/>
        </p:nvSpPr>
        <p:spPr>
          <a:xfrm>
            <a:off x="457489" y="1371318"/>
            <a:ext cx="532823" cy="0"/>
          </a:xfrm>
          <a:custGeom>
            <a:avLst/>
            <a:gdLst/>
            <a:ahLst/>
            <a:cxnLst/>
            <a:rect l="l" t="t" r="r" b="b"/>
            <a:pathLst>
              <a:path w="586105">
                <a:moveTo>
                  <a:pt x="0" y="0"/>
                </a:moveTo>
                <a:lnTo>
                  <a:pt x="585792" y="0"/>
                </a:lnTo>
              </a:path>
            </a:pathLst>
          </a:custGeom>
          <a:ln w="28575">
            <a:solidFill>
              <a:srgbClr val="000000"/>
            </a:solidFill>
          </a:ln>
        </p:spPr>
        <p:txBody>
          <a:bodyPr wrap="square" lIns="0" tIns="0" rIns="0" bIns="0" rtlCol="0"/>
          <a:lstStyle/>
          <a:p>
            <a:endParaRPr/>
          </a:p>
        </p:txBody>
      </p:sp>
      <p:sp>
        <p:nvSpPr>
          <p:cNvPr id="167" name="object 167"/>
          <p:cNvSpPr/>
          <p:nvPr/>
        </p:nvSpPr>
        <p:spPr>
          <a:xfrm>
            <a:off x="425739" y="3242702"/>
            <a:ext cx="76777" cy="77321"/>
          </a:xfrm>
          <a:custGeom>
            <a:avLst/>
            <a:gdLst/>
            <a:ahLst/>
            <a:cxnLst/>
            <a:rect l="l" t="t" r="r" b="b"/>
            <a:pathLst>
              <a:path w="84454" h="87629">
                <a:moveTo>
                  <a:pt x="59496" y="0"/>
                </a:moveTo>
                <a:lnTo>
                  <a:pt x="24641" y="0"/>
                </a:lnTo>
                <a:lnTo>
                  <a:pt x="0" y="24637"/>
                </a:lnTo>
                <a:lnTo>
                  <a:pt x="0" y="62674"/>
                </a:lnTo>
                <a:lnTo>
                  <a:pt x="24641" y="87312"/>
                </a:lnTo>
                <a:lnTo>
                  <a:pt x="59496" y="87312"/>
                </a:lnTo>
                <a:lnTo>
                  <a:pt x="84138" y="62674"/>
                </a:lnTo>
                <a:lnTo>
                  <a:pt x="84138" y="24637"/>
                </a:lnTo>
                <a:lnTo>
                  <a:pt x="59496" y="0"/>
                </a:lnTo>
                <a:close/>
              </a:path>
            </a:pathLst>
          </a:custGeom>
          <a:solidFill>
            <a:srgbClr val="000000"/>
          </a:solidFill>
        </p:spPr>
        <p:txBody>
          <a:bodyPr wrap="square" lIns="0" tIns="0" rIns="0" bIns="0" rtlCol="0"/>
          <a:lstStyle/>
          <a:p>
            <a:endParaRPr/>
          </a:p>
        </p:txBody>
      </p:sp>
      <p:sp>
        <p:nvSpPr>
          <p:cNvPr id="168" name="object 168"/>
          <p:cNvSpPr/>
          <p:nvPr/>
        </p:nvSpPr>
        <p:spPr>
          <a:xfrm>
            <a:off x="425740" y="3242702"/>
            <a:ext cx="76777" cy="77321"/>
          </a:xfrm>
          <a:custGeom>
            <a:avLst/>
            <a:gdLst/>
            <a:ahLst/>
            <a:cxnLst/>
            <a:rect l="l" t="t" r="r" b="b"/>
            <a:pathLst>
              <a:path w="84454" h="87629">
                <a:moveTo>
                  <a:pt x="0" y="24640"/>
                </a:moveTo>
                <a:lnTo>
                  <a:pt x="24641" y="0"/>
                </a:lnTo>
                <a:lnTo>
                  <a:pt x="59497" y="0"/>
                </a:lnTo>
                <a:lnTo>
                  <a:pt x="84138" y="24640"/>
                </a:lnTo>
                <a:lnTo>
                  <a:pt x="84138" y="62670"/>
                </a:lnTo>
                <a:lnTo>
                  <a:pt x="59497" y="87320"/>
                </a:lnTo>
                <a:lnTo>
                  <a:pt x="24641" y="87320"/>
                </a:lnTo>
                <a:lnTo>
                  <a:pt x="0" y="62670"/>
                </a:lnTo>
                <a:lnTo>
                  <a:pt x="0" y="24640"/>
                </a:lnTo>
                <a:close/>
              </a:path>
            </a:pathLst>
          </a:custGeom>
          <a:ln w="12700">
            <a:solidFill>
              <a:srgbClr val="000000"/>
            </a:solidFill>
          </a:ln>
        </p:spPr>
        <p:txBody>
          <a:bodyPr wrap="square" lIns="0" tIns="0" rIns="0" bIns="0" rtlCol="0"/>
          <a:lstStyle/>
          <a:p>
            <a:endParaRPr/>
          </a:p>
        </p:txBody>
      </p:sp>
      <p:sp>
        <p:nvSpPr>
          <p:cNvPr id="169" name="object 169"/>
          <p:cNvSpPr/>
          <p:nvPr/>
        </p:nvSpPr>
        <p:spPr>
          <a:xfrm>
            <a:off x="1479264" y="3810002"/>
            <a:ext cx="196273" cy="0"/>
          </a:xfrm>
          <a:custGeom>
            <a:avLst/>
            <a:gdLst/>
            <a:ahLst/>
            <a:cxnLst/>
            <a:rect l="l" t="t" r="r" b="b"/>
            <a:pathLst>
              <a:path w="215900">
                <a:moveTo>
                  <a:pt x="0" y="0"/>
                </a:moveTo>
                <a:lnTo>
                  <a:pt x="215900" y="0"/>
                </a:lnTo>
              </a:path>
            </a:pathLst>
          </a:custGeom>
          <a:ln w="28575">
            <a:solidFill>
              <a:srgbClr val="000000"/>
            </a:solidFill>
          </a:ln>
        </p:spPr>
        <p:txBody>
          <a:bodyPr wrap="square" lIns="0" tIns="0" rIns="0" bIns="0" rtlCol="0"/>
          <a:lstStyle/>
          <a:p>
            <a:endParaRPr/>
          </a:p>
        </p:txBody>
      </p:sp>
      <p:sp>
        <p:nvSpPr>
          <p:cNvPr id="170" name="object 170"/>
          <p:cNvSpPr/>
          <p:nvPr/>
        </p:nvSpPr>
        <p:spPr>
          <a:xfrm>
            <a:off x="1640897" y="3772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1" name="object 171"/>
          <p:cNvSpPr/>
          <p:nvPr/>
        </p:nvSpPr>
        <p:spPr>
          <a:xfrm>
            <a:off x="6703586" y="1295683"/>
            <a:ext cx="1732" cy="1447240"/>
          </a:xfrm>
          <a:custGeom>
            <a:avLst/>
            <a:gdLst/>
            <a:ahLst/>
            <a:cxnLst/>
            <a:rect l="l" t="t" r="r" b="b"/>
            <a:pathLst>
              <a:path w="1904" h="1640205">
                <a:moveTo>
                  <a:pt x="0" y="1639890"/>
                </a:moveTo>
                <a:lnTo>
                  <a:pt x="1590" y="0"/>
                </a:lnTo>
              </a:path>
            </a:pathLst>
          </a:custGeom>
          <a:ln w="28575">
            <a:solidFill>
              <a:srgbClr val="000000"/>
            </a:solidFill>
          </a:ln>
        </p:spPr>
        <p:txBody>
          <a:bodyPr wrap="square" lIns="0" tIns="0" rIns="0" bIns="0" rtlCol="0"/>
          <a:lstStyle/>
          <a:p>
            <a:endParaRPr/>
          </a:p>
        </p:txBody>
      </p:sp>
      <p:sp>
        <p:nvSpPr>
          <p:cNvPr id="172" name="object 172"/>
          <p:cNvSpPr/>
          <p:nvPr/>
        </p:nvSpPr>
        <p:spPr>
          <a:xfrm>
            <a:off x="6399076" y="2742636"/>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73" name="object 173"/>
          <p:cNvSpPr txBox="1"/>
          <p:nvPr/>
        </p:nvSpPr>
        <p:spPr>
          <a:xfrm>
            <a:off x="5185606" y="5465702"/>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4" name="object 174"/>
          <p:cNvSpPr txBox="1"/>
          <p:nvPr/>
        </p:nvSpPr>
        <p:spPr>
          <a:xfrm>
            <a:off x="5185606" y="572971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5" name="object 175"/>
          <p:cNvSpPr/>
          <p:nvPr/>
        </p:nvSpPr>
        <p:spPr>
          <a:xfrm>
            <a:off x="4260275" y="5404044"/>
            <a:ext cx="2010349" cy="544879"/>
          </a:xfrm>
          <a:prstGeom prst="rect">
            <a:avLst/>
          </a:prstGeom>
          <a:blipFill>
            <a:blip r:embed="rId3" cstate="print"/>
            <a:stretch>
              <a:fillRect/>
            </a:stretch>
          </a:blipFill>
        </p:spPr>
        <p:txBody>
          <a:bodyPr wrap="square" lIns="0" tIns="0" rIns="0" bIns="0" rtlCol="0"/>
          <a:lstStyle/>
          <a:p>
            <a:endParaRPr/>
          </a:p>
        </p:txBody>
      </p:sp>
      <p:sp>
        <p:nvSpPr>
          <p:cNvPr id="176" name="object 176"/>
          <p:cNvSpPr txBox="1"/>
          <p:nvPr/>
        </p:nvSpPr>
        <p:spPr>
          <a:xfrm>
            <a:off x="4875219" y="3779306"/>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7" name="object 177"/>
          <p:cNvSpPr txBox="1"/>
          <p:nvPr/>
        </p:nvSpPr>
        <p:spPr>
          <a:xfrm>
            <a:off x="4875219" y="4191235"/>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8" name="object 178"/>
          <p:cNvSpPr/>
          <p:nvPr/>
        </p:nvSpPr>
        <p:spPr>
          <a:xfrm>
            <a:off x="4792811" y="3728755"/>
            <a:ext cx="229464" cy="696168"/>
          </a:xfrm>
          <a:prstGeom prst="rect">
            <a:avLst/>
          </a:prstGeom>
          <a:blipFill>
            <a:blip r:embed="rId4" cstate="print"/>
            <a:stretch>
              <a:fillRect/>
            </a:stretch>
          </a:blipFill>
        </p:spPr>
        <p:txBody>
          <a:bodyPr wrap="square" lIns="0" tIns="0" rIns="0" bIns="0" rtlCol="0"/>
          <a:lstStyle/>
          <a:p>
            <a:endParaRPr/>
          </a:p>
        </p:txBody>
      </p:sp>
      <p:sp>
        <p:nvSpPr>
          <p:cNvPr id="179" name="object 179"/>
          <p:cNvSpPr/>
          <p:nvPr/>
        </p:nvSpPr>
        <p:spPr>
          <a:xfrm>
            <a:off x="6247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0" name="object 180"/>
          <p:cNvSpPr/>
          <p:nvPr/>
        </p:nvSpPr>
        <p:spPr>
          <a:xfrm>
            <a:off x="6247539"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1" name="object 181"/>
          <p:cNvSpPr/>
          <p:nvPr/>
        </p:nvSpPr>
        <p:spPr>
          <a:xfrm>
            <a:off x="6399076" y="4800320"/>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182" name="object 182"/>
          <p:cNvSpPr/>
          <p:nvPr/>
        </p:nvSpPr>
        <p:spPr>
          <a:xfrm>
            <a:off x="6745432"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83" name="object 183"/>
          <p:cNvSpPr/>
          <p:nvPr/>
        </p:nvSpPr>
        <p:spPr>
          <a:xfrm>
            <a:off x="8152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4" name="object 184"/>
          <p:cNvSpPr/>
          <p:nvPr/>
        </p:nvSpPr>
        <p:spPr>
          <a:xfrm>
            <a:off x="8152541"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5" name="object 185"/>
          <p:cNvSpPr/>
          <p:nvPr/>
        </p:nvSpPr>
        <p:spPr>
          <a:xfrm>
            <a:off x="6399076" y="5639367"/>
            <a:ext cx="1753755" cy="0"/>
          </a:xfrm>
          <a:custGeom>
            <a:avLst/>
            <a:gdLst/>
            <a:ahLst/>
            <a:cxnLst/>
            <a:rect l="l" t="t" r="r" b="b"/>
            <a:pathLst>
              <a:path w="1929129">
                <a:moveTo>
                  <a:pt x="0" y="0"/>
                </a:moveTo>
                <a:lnTo>
                  <a:pt x="1928811" y="0"/>
                </a:lnTo>
              </a:path>
            </a:pathLst>
          </a:custGeom>
          <a:ln w="12700">
            <a:solidFill>
              <a:srgbClr val="000000"/>
            </a:solidFill>
          </a:ln>
        </p:spPr>
        <p:txBody>
          <a:bodyPr wrap="square" lIns="0" tIns="0" rIns="0" bIns="0" rtlCol="0"/>
          <a:lstStyle/>
          <a:p>
            <a:endParaRPr/>
          </a:p>
        </p:txBody>
      </p:sp>
      <p:sp>
        <p:nvSpPr>
          <p:cNvPr id="186" name="object 186"/>
          <p:cNvSpPr/>
          <p:nvPr/>
        </p:nvSpPr>
        <p:spPr>
          <a:xfrm>
            <a:off x="8106352" y="5605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7" name="object 187"/>
          <p:cNvSpPr/>
          <p:nvPr/>
        </p:nvSpPr>
        <p:spPr>
          <a:xfrm>
            <a:off x="8304078" y="5639367"/>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88" name="object 188"/>
          <p:cNvSpPr/>
          <p:nvPr/>
        </p:nvSpPr>
        <p:spPr>
          <a:xfrm>
            <a:off x="8533541" y="5639368"/>
            <a:ext cx="0" cy="456640"/>
          </a:xfrm>
          <a:custGeom>
            <a:avLst/>
            <a:gdLst/>
            <a:ahLst/>
            <a:cxnLst/>
            <a:rect l="l" t="t" r="r" b="b"/>
            <a:pathLst>
              <a:path h="517525">
                <a:moveTo>
                  <a:pt x="0" y="517520"/>
                </a:moveTo>
                <a:lnTo>
                  <a:pt x="0" y="0"/>
                </a:lnTo>
              </a:path>
            </a:pathLst>
          </a:custGeom>
          <a:ln w="12700">
            <a:solidFill>
              <a:srgbClr val="000000"/>
            </a:solidFill>
          </a:ln>
        </p:spPr>
        <p:txBody>
          <a:bodyPr wrap="square" lIns="0" tIns="0" rIns="0" bIns="0" rtlCol="0"/>
          <a:lstStyle/>
          <a:p>
            <a:endParaRPr/>
          </a:p>
        </p:txBody>
      </p:sp>
      <p:sp>
        <p:nvSpPr>
          <p:cNvPr id="189" name="object 189"/>
          <p:cNvSpPr/>
          <p:nvPr/>
        </p:nvSpPr>
        <p:spPr>
          <a:xfrm>
            <a:off x="2131583" y="6096003"/>
            <a:ext cx="6401955" cy="0"/>
          </a:xfrm>
          <a:custGeom>
            <a:avLst/>
            <a:gdLst/>
            <a:ahLst/>
            <a:cxnLst/>
            <a:rect l="l" t="t" r="r" b="b"/>
            <a:pathLst>
              <a:path w="7042150">
                <a:moveTo>
                  <a:pt x="0" y="0"/>
                </a:moveTo>
                <a:lnTo>
                  <a:pt x="7042154" y="0"/>
                </a:lnTo>
              </a:path>
            </a:pathLst>
          </a:custGeom>
          <a:ln w="12700">
            <a:solidFill>
              <a:srgbClr val="000000"/>
            </a:solidFill>
          </a:ln>
        </p:spPr>
        <p:txBody>
          <a:bodyPr wrap="square" lIns="0" tIns="0" rIns="0" bIns="0" rtlCol="0"/>
          <a:lstStyle/>
          <a:p>
            <a:endParaRPr/>
          </a:p>
        </p:txBody>
      </p:sp>
      <p:sp>
        <p:nvSpPr>
          <p:cNvPr id="190" name="object 190"/>
          <p:cNvSpPr/>
          <p:nvPr/>
        </p:nvSpPr>
        <p:spPr>
          <a:xfrm>
            <a:off x="1675534" y="2286001"/>
            <a:ext cx="151823" cy="3657599"/>
          </a:xfrm>
          <a:custGeom>
            <a:avLst/>
            <a:gdLst/>
            <a:ahLst/>
            <a:cxnLst/>
            <a:rect l="l" t="t" r="r" b="b"/>
            <a:pathLst>
              <a:path w="167005"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91" name="object 191"/>
          <p:cNvSpPr/>
          <p:nvPr/>
        </p:nvSpPr>
        <p:spPr>
          <a:xfrm>
            <a:off x="1675537" y="2286001"/>
            <a:ext cx="151823" cy="3657599"/>
          </a:xfrm>
          <a:custGeom>
            <a:avLst/>
            <a:gdLst/>
            <a:ahLst/>
            <a:cxnLst/>
            <a:rect l="l" t="t" r="r" b="b"/>
            <a:pathLst>
              <a:path w="167005"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92" name="object 192"/>
          <p:cNvSpPr txBox="1"/>
          <p:nvPr/>
        </p:nvSpPr>
        <p:spPr>
          <a:xfrm>
            <a:off x="1603629" y="2102627"/>
            <a:ext cx="298450" cy="158003"/>
          </a:xfrm>
          <a:prstGeom prst="rect">
            <a:avLst/>
          </a:prstGeom>
        </p:spPr>
        <p:txBody>
          <a:bodyPr vert="horz" wrap="square" lIns="0" tIns="0" rIns="0" bIns="0" rtlCol="0">
            <a:spAutoFit/>
          </a:bodyPr>
          <a:lstStyle/>
          <a:p>
            <a:pPr marL="11397"/>
            <a:r>
              <a:rPr sz="1000" dirty="0">
                <a:latin typeface="Arial"/>
                <a:cs typeface="Arial"/>
              </a:rPr>
              <a:t>IF/ID</a:t>
            </a:r>
            <a:endParaRPr sz="1000">
              <a:latin typeface="Arial"/>
              <a:cs typeface="Arial"/>
            </a:endParaRPr>
          </a:p>
        </p:txBody>
      </p:sp>
      <p:sp>
        <p:nvSpPr>
          <p:cNvPr id="193" name="object 193"/>
          <p:cNvSpPr txBox="1"/>
          <p:nvPr/>
        </p:nvSpPr>
        <p:spPr>
          <a:xfrm>
            <a:off x="4042606" y="1416266"/>
            <a:ext cx="355023" cy="158003"/>
          </a:xfrm>
          <a:prstGeom prst="rect">
            <a:avLst/>
          </a:prstGeom>
        </p:spPr>
        <p:txBody>
          <a:bodyPr vert="horz" wrap="square" lIns="0" tIns="0" rIns="0" bIns="0" rtlCol="0">
            <a:spAutoFit/>
          </a:bodyPr>
          <a:lstStyle/>
          <a:p>
            <a:pPr marL="11397"/>
            <a:r>
              <a:rPr sz="1000" dirty="0">
                <a:latin typeface="Arial"/>
                <a:cs typeface="Arial"/>
              </a:rPr>
              <a:t>ID/EX</a:t>
            </a:r>
            <a:endParaRPr sz="1000">
              <a:latin typeface="Arial"/>
              <a:cs typeface="Arial"/>
            </a:endParaRPr>
          </a:p>
        </p:txBody>
      </p:sp>
      <p:sp>
        <p:nvSpPr>
          <p:cNvPr id="194" name="object 194"/>
          <p:cNvSpPr txBox="1"/>
          <p:nvPr/>
        </p:nvSpPr>
        <p:spPr>
          <a:xfrm>
            <a:off x="6099140" y="1644586"/>
            <a:ext cx="524164" cy="158003"/>
          </a:xfrm>
          <a:prstGeom prst="rect">
            <a:avLst/>
          </a:prstGeom>
        </p:spPr>
        <p:txBody>
          <a:bodyPr vert="horz" wrap="square" lIns="0" tIns="0" rIns="0" bIns="0" rtlCol="0">
            <a:spAutoFit/>
          </a:bodyPr>
          <a:lstStyle/>
          <a:p>
            <a:pPr marL="11397"/>
            <a:r>
              <a:rPr sz="1000" dirty="0">
                <a:latin typeface="Arial"/>
                <a:cs typeface="Arial"/>
              </a:rPr>
              <a:t>EX/MEM</a:t>
            </a:r>
            <a:endParaRPr sz="1000">
              <a:latin typeface="Arial"/>
              <a:cs typeface="Arial"/>
            </a:endParaRPr>
          </a:p>
        </p:txBody>
      </p:sp>
      <p:sp>
        <p:nvSpPr>
          <p:cNvPr id="195" name="object 195"/>
          <p:cNvSpPr txBox="1"/>
          <p:nvPr/>
        </p:nvSpPr>
        <p:spPr>
          <a:xfrm>
            <a:off x="7927652" y="1874306"/>
            <a:ext cx="559377" cy="158003"/>
          </a:xfrm>
          <a:prstGeom prst="rect">
            <a:avLst/>
          </a:prstGeom>
        </p:spPr>
        <p:txBody>
          <a:bodyPr vert="horz" wrap="square" lIns="0" tIns="0" rIns="0" bIns="0" rtlCol="0">
            <a:spAutoFit/>
          </a:bodyPr>
          <a:lstStyle/>
          <a:p>
            <a:pPr marL="11397"/>
            <a:r>
              <a:rPr sz="1000" dirty="0">
                <a:latin typeface="Arial"/>
                <a:cs typeface="Arial"/>
              </a:rPr>
              <a:t>MEM/WB</a:t>
            </a:r>
            <a:endParaRPr sz="1000">
              <a:latin typeface="Arial"/>
              <a:cs typeface="Arial"/>
            </a:endParaRPr>
          </a:p>
        </p:txBody>
      </p:sp>
      <p:sp>
        <p:nvSpPr>
          <p:cNvPr id="196" name="object 196"/>
          <p:cNvSpPr txBox="1"/>
          <p:nvPr/>
        </p:nvSpPr>
        <p:spPr>
          <a:xfrm>
            <a:off x="2858402" y="1874306"/>
            <a:ext cx="474518" cy="158003"/>
          </a:xfrm>
          <a:prstGeom prst="rect">
            <a:avLst/>
          </a:prstGeom>
        </p:spPr>
        <p:txBody>
          <a:bodyPr vert="horz" wrap="square" lIns="0" tIns="0" rIns="0" bIns="0" rtlCol="0">
            <a:spAutoFit/>
          </a:bodyPr>
          <a:lstStyle/>
          <a:p>
            <a:pPr marL="11397"/>
            <a:r>
              <a:rPr sz="1000" b="1" spc="-4" dirty="0">
                <a:solidFill>
                  <a:srgbClr val="FF2800"/>
                </a:solidFill>
                <a:latin typeface="Arial"/>
                <a:cs typeface="Arial"/>
              </a:rPr>
              <a:t>Control</a:t>
            </a:r>
            <a:endParaRPr sz="1000">
              <a:latin typeface="Arial"/>
              <a:cs typeface="Arial"/>
            </a:endParaRPr>
          </a:p>
        </p:txBody>
      </p:sp>
      <p:sp>
        <p:nvSpPr>
          <p:cNvPr id="197" name="object 197"/>
          <p:cNvSpPr/>
          <p:nvPr/>
        </p:nvSpPr>
        <p:spPr>
          <a:xfrm>
            <a:off x="6247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198" name="object 198"/>
          <p:cNvSpPr/>
          <p:nvPr/>
        </p:nvSpPr>
        <p:spPr>
          <a:xfrm>
            <a:off x="6247539"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199" name="object 199"/>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00" name="object 200"/>
          <p:cNvSpPr/>
          <p:nvPr/>
        </p:nvSpPr>
        <p:spPr>
          <a:xfrm>
            <a:off x="6247534" y="1829361"/>
            <a:ext cx="151823" cy="228599"/>
          </a:xfrm>
          <a:custGeom>
            <a:avLst/>
            <a:gdLst/>
            <a:ahLst/>
            <a:cxnLst/>
            <a:rect l="l" t="t" r="r" b="b"/>
            <a:pathLst>
              <a:path w="167004" h="259080">
                <a:moveTo>
                  <a:pt x="0" y="258762"/>
                </a:moveTo>
                <a:lnTo>
                  <a:pt x="166687" y="258762"/>
                </a:lnTo>
                <a:lnTo>
                  <a:pt x="166687" y="0"/>
                </a:lnTo>
                <a:lnTo>
                  <a:pt x="0" y="0"/>
                </a:lnTo>
                <a:lnTo>
                  <a:pt x="0" y="258762"/>
                </a:lnTo>
                <a:close/>
              </a:path>
            </a:pathLst>
          </a:custGeom>
          <a:solidFill>
            <a:srgbClr val="E4E4E4"/>
          </a:solidFill>
        </p:spPr>
        <p:txBody>
          <a:bodyPr wrap="square" lIns="0" tIns="0" rIns="0" bIns="0" rtlCol="0"/>
          <a:lstStyle/>
          <a:p>
            <a:endParaRPr/>
          </a:p>
        </p:txBody>
      </p:sp>
      <p:sp>
        <p:nvSpPr>
          <p:cNvPr id="201" name="object 201"/>
          <p:cNvSpPr/>
          <p:nvPr/>
        </p:nvSpPr>
        <p:spPr>
          <a:xfrm>
            <a:off x="6247539" y="1829366"/>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02" name="object 202"/>
          <p:cNvSpPr txBox="1"/>
          <p:nvPr/>
        </p:nvSpPr>
        <p:spPr>
          <a:xfrm>
            <a:off x="6236242" y="1875305"/>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03" name="object 203"/>
          <p:cNvSpPr/>
          <p:nvPr/>
        </p:nvSpPr>
        <p:spPr>
          <a:xfrm>
            <a:off x="8152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204" name="object 204"/>
          <p:cNvSpPr/>
          <p:nvPr/>
        </p:nvSpPr>
        <p:spPr>
          <a:xfrm>
            <a:off x="8152541"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05" name="object 205"/>
          <p:cNvSpPr txBox="1"/>
          <p:nvPr/>
        </p:nvSpPr>
        <p:spPr>
          <a:xfrm>
            <a:off x="8139799" y="210362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06" name="object 206"/>
          <p:cNvSpPr/>
          <p:nvPr/>
        </p:nvSpPr>
        <p:spPr>
          <a:xfrm>
            <a:off x="3351074" y="1905001"/>
            <a:ext cx="762000" cy="0"/>
          </a:xfrm>
          <a:custGeom>
            <a:avLst/>
            <a:gdLst/>
            <a:ahLst/>
            <a:cxnLst/>
            <a:rect l="l" t="t" r="r" b="b"/>
            <a:pathLst>
              <a:path w="838200">
                <a:moveTo>
                  <a:pt x="0" y="0"/>
                </a:moveTo>
                <a:lnTo>
                  <a:pt x="838200" y="0"/>
                </a:lnTo>
              </a:path>
            </a:pathLst>
          </a:custGeom>
          <a:ln w="12700">
            <a:solidFill>
              <a:srgbClr val="FF40FF"/>
            </a:solidFill>
          </a:ln>
        </p:spPr>
        <p:txBody>
          <a:bodyPr wrap="square" lIns="0" tIns="0" rIns="0" bIns="0" rtlCol="0"/>
          <a:lstStyle/>
          <a:p>
            <a:endParaRPr/>
          </a:p>
        </p:txBody>
      </p:sp>
      <p:sp>
        <p:nvSpPr>
          <p:cNvPr id="207" name="object 207"/>
          <p:cNvSpPr/>
          <p:nvPr/>
        </p:nvSpPr>
        <p:spPr>
          <a:xfrm>
            <a:off x="4066886"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08" name="object 208"/>
          <p:cNvSpPr/>
          <p:nvPr/>
        </p:nvSpPr>
        <p:spPr>
          <a:xfrm>
            <a:off x="5941584" y="1905001"/>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09" name="object 209"/>
          <p:cNvSpPr/>
          <p:nvPr/>
        </p:nvSpPr>
        <p:spPr>
          <a:xfrm>
            <a:off x="6201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10" name="object 210"/>
          <p:cNvSpPr/>
          <p:nvPr/>
        </p:nvSpPr>
        <p:spPr>
          <a:xfrm>
            <a:off x="5866539" y="2133319"/>
            <a:ext cx="381000" cy="0"/>
          </a:xfrm>
          <a:custGeom>
            <a:avLst/>
            <a:gdLst/>
            <a:ahLst/>
            <a:cxnLst/>
            <a:rect l="l" t="t" r="r" b="b"/>
            <a:pathLst>
              <a:path w="419100">
                <a:moveTo>
                  <a:pt x="0" y="0"/>
                </a:moveTo>
                <a:lnTo>
                  <a:pt x="419100" y="0"/>
                </a:lnTo>
              </a:path>
            </a:pathLst>
          </a:custGeom>
          <a:ln w="12700">
            <a:solidFill>
              <a:srgbClr val="FF40FF"/>
            </a:solidFill>
          </a:ln>
        </p:spPr>
        <p:txBody>
          <a:bodyPr wrap="square" lIns="0" tIns="0" rIns="0" bIns="0" rtlCol="0"/>
          <a:lstStyle/>
          <a:p>
            <a:endParaRPr/>
          </a:p>
        </p:txBody>
      </p:sp>
      <p:sp>
        <p:nvSpPr>
          <p:cNvPr id="211" name="object 211"/>
          <p:cNvSpPr/>
          <p:nvPr/>
        </p:nvSpPr>
        <p:spPr>
          <a:xfrm>
            <a:off x="6201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12" name="object 212"/>
          <p:cNvSpPr/>
          <p:nvPr/>
        </p:nvSpPr>
        <p:spPr>
          <a:xfrm>
            <a:off x="4266048" y="1676682"/>
            <a:ext cx="1675823" cy="0"/>
          </a:xfrm>
          <a:custGeom>
            <a:avLst/>
            <a:gdLst/>
            <a:ahLst/>
            <a:cxnLst/>
            <a:rect l="l" t="t" r="r" b="b"/>
            <a:pathLst>
              <a:path w="1843404">
                <a:moveTo>
                  <a:pt x="0" y="0"/>
                </a:moveTo>
                <a:lnTo>
                  <a:pt x="1843091" y="0"/>
                </a:lnTo>
              </a:path>
            </a:pathLst>
          </a:custGeom>
          <a:ln w="12700">
            <a:solidFill>
              <a:srgbClr val="3CA642"/>
            </a:solidFill>
          </a:ln>
        </p:spPr>
        <p:txBody>
          <a:bodyPr wrap="square" lIns="0" tIns="0" rIns="0" bIns="0" rtlCol="0"/>
          <a:lstStyle/>
          <a:p>
            <a:endParaRPr/>
          </a:p>
        </p:txBody>
      </p:sp>
      <p:sp>
        <p:nvSpPr>
          <p:cNvPr id="213" name="object 213"/>
          <p:cNvSpPr/>
          <p:nvPr/>
        </p:nvSpPr>
        <p:spPr>
          <a:xfrm>
            <a:off x="5941585" y="1676683"/>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14" name="object 214"/>
          <p:cNvSpPr/>
          <p:nvPr/>
        </p:nvSpPr>
        <p:spPr>
          <a:xfrm>
            <a:off x="4266048" y="1905001"/>
            <a:ext cx="1600777" cy="0"/>
          </a:xfrm>
          <a:custGeom>
            <a:avLst/>
            <a:gdLst/>
            <a:ahLst/>
            <a:cxnLst/>
            <a:rect l="l" t="t" r="r" b="b"/>
            <a:pathLst>
              <a:path w="1760854">
                <a:moveTo>
                  <a:pt x="0" y="0"/>
                </a:moveTo>
                <a:lnTo>
                  <a:pt x="1760541" y="0"/>
                </a:lnTo>
              </a:path>
            </a:pathLst>
          </a:custGeom>
          <a:ln w="12700">
            <a:solidFill>
              <a:srgbClr val="FF40FF"/>
            </a:solidFill>
          </a:ln>
        </p:spPr>
        <p:txBody>
          <a:bodyPr wrap="square" lIns="0" tIns="0" rIns="0" bIns="0" rtlCol="0"/>
          <a:lstStyle/>
          <a:p>
            <a:endParaRPr/>
          </a:p>
        </p:txBody>
      </p:sp>
      <p:sp>
        <p:nvSpPr>
          <p:cNvPr id="215" name="object 215"/>
          <p:cNvSpPr/>
          <p:nvPr/>
        </p:nvSpPr>
        <p:spPr>
          <a:xfrm>
            <a:off x="5866539" y="1905001"/>
            <a:ext cx="0" cy="228599"/>
          </a:xfrm>
          <a:custGeom>
            <a:avLst/>
            <a:gdLst/>
            <a:ahLst/>
            <a:cxnLst/>
            <a:rect l="l" t="t" r="r" b="b"/>
            <a:pathLst>
              <a:path h="259080">
                <a:moveTo>
                  <a:pt x="0" y="258760"/>
                </a:moveTo>
                <a:lnTo>
                  <a:pt x="0" y="0"/>
                </a:lnTo>
              </a:path>
            </a:pathLst>
          </a:custGeom>
          <a:ln w="12700">
            <a:solidFill>
              <a:srgbClr val="FF40FF"/>
            </a:solidFill>
          </a:ln>
        </p:spPr>
        <p:txBody>
          <a:bodyPr wrap="square" lIns="0" tIns="0" rIns="0" bIns="0" rtlCol="0"/>
          <a:lstStyle/>
          <a:p>
            <a:endParaRPr/>
          </a:p>
        </p:txBody>
      </p:sp>
      <p:sp>
        <p:nvSpPr>
          <p:cNvPr id="216" name="object 216"/>
          <p:cNvSpPr/>
          <p:nvPr/>
        </p:nvSpPr>
        <p:spPr>
          <a:xfrm>
            <a:off x="6399076" y="1905001"/>
            <a:ext cx="1447800" cy="0"/>
          </a:xfrm>
          <a:custGeom>
            <a:avLst/>
            <a:gdLst/>
            <a:ahLst/>
            <a:cxnLst/>
            <a:rect l="l" t="t" r="r" b="b"/>
            <a:pathLst>
              <a:path w="1592579">
                <a:moveTo>
                  <a:pt x="0" y="0"/>
                </a:moveTo>
                <a:lnTo>
                  <a:pt x="1592260" y="0"/>
                </a:lnTo>
              </a:path>
            </a:pathLst>
          </a:custGeom>
          <a:ln w="12700">
            <a:solidFill>
              <a:srgbClr val="3CA642"/>
            </a:solidFill>
          </a:ln>
        </p:spPr>
        <p:txBody>
          <a:bodyPr wrap="square" lIns="0" tIns="0" rIns="0" bIns="0" rtlCol="0"/>
          <a:lstStyle/>
          <a:p>
            <a:endParaRPr/>
          </a:p>
        </p:txBody>
      </p:sp>
      <p:sp>
        <p:nvSpPr>
          <p:cNvPr id="217" name="object 217"/>
          <p:cNvSpPr/>
          <p:nvPr/>
        </p:nvSpPr>
        <p:spPr>
          <a:xfrm>
            <a:off x="7846586" y="2133319"/>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18" name="object 218"/>
          <p:cNvSpPr/>
          <p:nvPr/>
        </p:nvSpPr>
        <p:spPr>
          <a:xfrm>
            <a:off x="8106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19" name="object 219"/>
          <p:cNvSpPr/>
          <p:nvPr/>
        </p:nvSpPr>
        <p:spPr>
          <a:xfrm>
            <a:off x="7846586" y="1905001"/>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20" name="object 220"/>
          <p:cNvSpPr/>
          <p:nvPr/>
        </p:nvSpPr>
        <p:spPr>
          <a:xfrm>
            <a:off x="1980046" y="1905001"/>
            <a:ext cx="0" cy="1524000"/>
          </a:xfrm>
          <a:custGeom>
            <a:avLst/>
            <a:gdLst/>
            <a:ahLst/>
            <a:cxnLst/>
            <a:rect l="l" t="t" r="r" b="b"/>
            <a:pathLst>
              <a:path h="1727200">
                <a:moveTo>
                  <a:pt x="0" y="1727200"/>
                </a:moveTo>
                <a:lnTo>
                  <a:pt x="0" y="0"/>
                </a:lnTo>
              </a:path>
            </a:pathLst>
          </a:custGeom>
          <a:ln w="12700">
            <a:solidFill>
              <a:srgbClr val="000000"/>
            </a:solidFill>
          </a:ln>
        </p:spPr>
        <p:txBody>
          <a:bodyPr wrap="square" lIns="0" tIns="0" rIns="0" bIns="0" rtlCol="0"/>
          <a:lstStyle/>
          <a:p>
            <a:endParaRPr/>
          </a:p>
        </p:txBody>
      </p:sp>
      <p:sp>
        <p:nvSpPr>
          <p:cNvPr id="221" name="object 221"/>
          <p:cNvSpPr/>
          <p:nvPr/>
        </p:nvSpPr>
        <p:spPr>
          <a:xfrm>
            <a:off x="1980047" y="1905001"/>
            <a:ext cx="838777" cy="0"/>
          </a:xfrm>
          <a:custGeom>
            <a:avLst/>
            <a:gdLst/>
            <a:ahLst/>
            <a:cxnLst/>
            <a:rect l="l" t="t" r="r" b="b"/>
            <a:pathLst>
              <a:path w="922655">
                <a:moveTo>
                  <a:pt x="0" y="0"/>
                </a:moveTo>
                <a:lnTo>
                  <a:pt x="922340" y="0"/>
                </a:lnTo>
              </a:path>
            </a:pathLst>
          </a:custGeom>
          <a:ln w="12700">
            <a:solidFill>
              <a:srgbClr val="000000"/>
            </a:solidFill>
          </a:ln>
        </p:spPr>
        <p:txBody>
          <a:bodyPr wrap="square" lIns="0" tIns="0" rIns="0" bIns="0" rtlCol="0"/>
          <a:lstStyle/>
          <a:p>
            <a:endParaRPr/>
          </a:p>
        </p:txBody>
      </p:sp>
      <p:sp>
        <p:nvSpPr>
          <p:cNvPr id="222" name="object 222"/>
          <p:cNvSpPr/>
          <p:nvPr/>
        </p:nvSpPr>
        <p:spPr>
          <a:xfrm>
            <a:off x="2772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23" name="object 223"/>
          <p:cNvSpPr/>
          <p:nvPr/>
        </p:nvSpPr>
        <p:spPr>
          <a:xfrm>
            <a:off x="1946852" y="3393982"/>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224" name="object 224"/>
          <p:cNvSpPr/>
          <p:nvPr/>
        </p:nvSpPr>
        <p:spPr>
          <a:xfrm>
            <a:off x="1946855" y="3393982"/>
            <a:ext cx="63500" cy="63313"/>
          </a:xfrm>
          <a:custGeom>
            <a:avLst/>
            <a:gdLst/>
            <a:ahLst/>
            <a:cxnLst/>
            <a:rect l="l" t="t" r="r" b="b"/>
            <a:pathLst>
              <a:path w="69850" h="71754">
                <a:moveTo>
                  <a:pt x="0" y="20460"/>
                </a:moveTo>
                <a:lnTo>
                  <a:pt x="20450" y="0"/>
                </a:lnTo>
                <a:lnTo>
                  <a:pt x="49390" y="0"/>
                </a:lnTo>
                <a:lnTo>
                  <a:pt x="69850" y="20460"/>
                </a:lnTo>
                <a:lnTo>
                  <a:pt x="69850" y="50980"/>
                </a:lnTo>
                <a:lnTo>
                  <a:pt x="49390" y="71440"/>
                </a:lnTo>
                <a:lnTo>
                  <a:pt x="20450" y="71440"/>
                </a:lnTo>
                <a:lnTo>
                  <a:pt x="0" y="50980"/>
                </a:lnTo>
                <a:lnTo>
                  <a:pt x="0" y="20460"/>
                </a:lnTo>
                <a:close/>
              </a:path>
            </a:pathLst>
          </a:custGeom>
          <a:ln w="12700">
            <a:solidFill>
              <a:srgbClr val="000000"/>
            </a:solidFill>
          </a:ln>
        </p:spPr>
        <p:txBody>
          <a:bodyPr wrap="square" lIns="0" tIns="0" rIns="0" bIns="0" rtlCol="0"/>
          <a:lstStyle/>
          <a:p>
            <a:endParaRPr/>
          </a:p>
        </p:txBody>
      </p:sp>
      <p:sp>
        <p:nvSpPr>
          <p:cNvPr id="225" name="object 225"/>
          <p:cNvSpPr/>
          <p:nvPr/>
        </p:nvSpPr>
        <p:spPr>
          <a:xfrm>
            <a:off x="1980046" y="5181320"/>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26" name="object 226"/>
          <p:cNvSpPr/>
          <p:nvPr/>
        </p:nvSpPr>
        <p:spPr>
          <a:xfrm>
            <a:off x="1980046" y="3810002"/>
            <a:ext cx="0" cy="1371600"/>
          </a:xfrm>
          <a:custGeom>
            <a:avLst/>
            <a:gdLst/>
            <a:ahLst/>
            <a:cxnLst/>
            <a:rect l="l" t="t" r="r" b="b"/>
            <a:pathLst>
              <a:path h="1554479">
                <a:moveTo>
                  <a:pt x="0" y="0"/>
                </a:moveTo>
                <a:lnTo>
                  <a:pt x="0" y="1554160"/>
                </a:lnTo>
              </a:path>
            </a:pathLst>
          </a:custGeom>
          <a:ln w="12700">
            <a:solidFill>
              <a:srgbClr val="000000"/>
            </a:solidFill>
          </a:ln>
        </p:spPr>
        <p:txBody>
          <a:bodyPr wrap="square" lIns="0" tIns="0" rIns="0" bIns="0" rtlCol="0"/>
          <a:lstStyle/>
          <a:p>
            <a:endParaRPr/>
          </a:p>
        </p:txBody>
      </p:sp>
      <p:sp>
        <p:nvSpPr>
          <p:cNvPr id="227" name="object 227"/>
          <p:cNvSpPr/>
          <p:nvPr/>
        </p:nvSpPr>
        <p:spPr>
          <a:xfrm>
            <a:off x="1980046" y="3429002"/>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28" name="object 228"/>
          <p:cNvSpPr txBox="1"/>
          <p:nvPr/>
        </p:nvSpPr>
        <p:spPr>
          <a:xfrm>
            <a:off x="544336" y="3355040"/>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9" name="object 229"/>
          <p:cNvSpPr txBox="1"/>
          <p:nvPr/>
        </p:nvSpPr>
        <p:spPr>
          <a:xfrm>
            <a:off x="1392047" y="2593040"/>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0" name="object 230"/>
          <p:cNvSpPr txBox="1"/>
          <p:nvPr/>
        </p:nvSpPr>
        <p:spPr>
          <a:xfrm>
            <a:off x="3887978" y="3235978"/>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1" name="object 231"/>
          <p:cNvSpPr txBox="1"/>
          <p:nvPr/>
        </p:nvSpPr>
        <p:spPr>
          <a:xfrm>
            <a:off x="3882413" y="368421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2" name="object 232"/>
          <p:cNvSpPr txBox="1"/>
          <p:nvPr/>
        </p:nvSpPr>
        <p:spPr>
          <a:xfrm>
            <a:off x="4806049" y="3248584"/>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14</a:t>
            </a:r>
            <a:endParaRPr sz="1000">
              <a:latin typeface="Arial"/>
              <a:cs typeface="Arial"/>
            </a:endParaRPr>
          </a:p>
        </p:txBody>
      </p:sp>
      <p:sp>
        <p:nvSpPr>
          <p:cNvPr id="233" name="object 233"/>
          <p:cNvSpPr txBox="1"/>
          <p:nvPr/>
        </p:nvSpPr>
        <p:spPr>
          <a:xfrm>
            <a:off x="4348560" y="4997946"/>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34" name="object 234"/>
          <p:cNvSpPr txBox="1"/>
          <p:nvPr/>
        </p:nvSpPr>
        <p:spPr>
          <a:xfrm>
            <a:off x="4383867" y="3667405"/>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35" name="object 235"/>
          <p:cNvSpPr txBox="1"/>
          <p:nvPr/>
        </p:nvSpPr>
        <p:spPr>
          <a:xfrm>
            <a:off x="4348560" y="5298480"/>
            <a:ext cx="164523" cy="466725"/>
          </a:xfrm>
          <a:prstGeom prst="rect">
            <a:avLst/>
          </a:prstGeom>
        </p:spPr>
        <p:txBody>
          <a:bodyPr vert="horz" wrap="square" lIns="0" tIns="0" rIns="0" bIns="0" rtlCol="0">
            <a:spAutoFit/>
          </a:bodyPr>
          <a:lstStyle/>
          <a:p>
            <a:pPr marL="11397" marR="4559">
              <a:lnSpc>
                <a:spcPct val="154400"/>
              </a:lnSpc>
            </a:pPr>
            <a:r>
              <a:rPr lang="en-US" sz="1000" dirty="0">
                <a:latin typeface="Arial"/>
                <a:cs typeface="Arial"/>
              </a:rPr>
              <a:t>0</a:t>
            </a:r>
            <a:r>
              <a:rPr sz="1000" dirty="0" smtClean="0">
                <a:latin typeface="Arial"/>
                <a:cs typeface="Arial"/>
              </a:rPr>
              <a:t>  </a:t>
            </a:r>
            <a:r>
              <a:rPr sz="1000" spc="-4" dirty="0">
                <a:latin typeface="Arial"/>
                <a:cs typeface="Arial"/>
              </a:rPr>
              <a:t>13</a:t>
            </a:r>
            <a:endParaRPr sz="1000" dirty="0">
              <a:latin typeface="Arial"/>
              <a:cs typeface="Arial"/>
            </a:endParaRPr>
          </a:p>
        </p:txBody>
      </p:sp>
      <p:sp>
        <p:nvSpPr>
          <p:cNvPr id="236" name="object 236"/>
          <p:cNvSpPr txBox="1"/>
          <p:nvPr/>
        </p:nvSpPr>
        <p:spPr>
          <a:xfrm>
            <a:off x="5415072" y="5454586"/>
            <a:ext cx="164523" cy="158003"/>
          </a:xfrm>
          <a:prstGeom prst="rect">
            <a:avLst/>
          </a:prstGeom>
        </p:spPr>
        <p:txBody>
          <a:bodyPr vert="horz" wrap="square" lIns="0" tIns="0" rIns="0" bIns="0" rtlCol="0">
            <a:spAutoFit/>
          </a:bodyPr>
          <a:lstStyle/>
          <a:p>
            <a:pPr marL="11397"/>
            <a:r>
              <a:rPr sz="1000" spc="-4" dirty="0">
                <a:latin typeface="Arial"/>
                <a:cs typeface="Arial"/>
              </a:rPr>
              <a:t>13</a:t>
            </a:r>
            <a:endParaRPr sz="1000">
              <a:latin typeface="Arial"/>
              <a:cs typeface="Arial"/>
            </a:endParaRPr>
          </a:p>
        </p:txBody>
      </p:sp>
      <p:sp>
        <p:nvSpPr>
          <p:cNvPr id="237" name="object 237"/>
          <p:cNvSpPr txBox="1"/>
          <p:nvPr/>
        </p:nvSpPr>
        <p:spPr>
          <a:xfrm>
            <a:off x="5984356" y="4086224"/>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14</a:t>
            </a:r>
            <a:endParaRPr sz="1000">
              <a:latin typeface="Arial"/>
              <a:cs typeface="Arial"/>
            </a:endParaRPr>
          </a:p>
        </p:txBody>
      </p:sp>
      <p:sp>
        <p:nvSpPr>
          <p:cNvPr id="238" name="object 238"/>
          <p:cNvSpPr txBox="1"/>
          <p:nvPr/>
        </p:nvSpPr>
        <p:spPr>
          <a:xfrm>
            <a:off x="6444060" y="3745846"/>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19</a:t>
            </a:r>
            <a:endParaRPr sz="1000">
              <a:latin typeface="Arial"/>
              <a:cs typeface="Arial"/>
            </a:endParaRPr>
          </a:p>
        </p:txBody>
      </p:sp>
      <p:sp>
        <p:nvSpPr>
          <p:cNvPr id="239" name="object 239"/>
          <p:cNvSpPr txBox="1"/>
          <p:nvPr/>
        </p:nvSpPr>
        <p:spPr>
          <a:xfrm>
            <a:off x="6552196" y="4619905"/>
            <a:ext cx="626341" cy="300878"/>
          </a:xfrm>
          <a:prstGeom prst="rect">
            <a:avLst/>
          </a:prstGeom>
        </p:spPr>
        <p:txBody>
          <a:bodyPr vert="horz" wrap="square" lIns="0" tIns="0" rIns="0" bIns="0" rtlCol="0">
            <a:spAutoFit/>
          </a:bodyPr>
          <a:lstStyle/>
          <a:p>
            <a:pPr marL="11397">
              <a:lnSpc>
                <a:spcPts val="1162"/>
              </a:lnSpc>
            </a:pPr>
            <a:r>
              <a:rPr sz="1000" spc="-27" dirty="0">
                <a:latin typeface="Arial"/>
                <a:cs typeface="Arial"/>
              </a:rPr>
              <a:t>118 </a:t>
            </a:r>
            <a:r>
              <a:rPr sz="1000" spc="215" dirty="0">
                <a:latin typeface="Arial"/>
                <a:cs typeface="Arial"/>
              </a:rPr>
              <a:t> </a:t>
            </a:r>
            <a:r>
              <a:rPr sz="1500" spc="-6" baseline="2525" dirty="0">
                <a:latin typeface="Arial"/>
                <a:cs typeface="Arial"/>
              </a:rPr>
              <a:t>Write</a:t>
            </a:r>
            <a:endParaRPr sz="1500" baseline="2525">
              <a:latin typeface="Arial"/>
              <a:cs typeface="Arial"/>
            </a:endParaRPr>
          </a:p>
          <a:p>
            <a:pPr marL="316266">
              <a:lnSpc>
                <a:spcPts val="1162"/>
              </a:lnSpc>
            </a:pPr>
            <a:r>
              <a:rPr sz="1000" spc="-4" dirty="0">
                <a:latin typeface="Arial"/>
                <a:cs typeface="Arial"/>
              </a:rPr>
              <a:t>data</a:t>
            </a:r>
            <a:endParaRPr sz="1000">
              <a:latin typeface="Arial"/>
              <a:cs typeface="Arial"/>
            </a:endParaRPr>
          </a:p>
        </p:txBody>
      </p:sp>
      <p:sp>
        <p:nvSpPr>
          <p:cNvPr id="240" name="object 240"/>
          <p:cNvSpPr txBox="1"/>
          <p:nvPr/>
        </p:nvSpPr>
        <p:spPr>
          <a:xfrm>
            <a:off x="7964401" y="4541464"/>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41" name="object 241"/>
          <p:cNvSpPr txBox="1"/>
          <p:nvPr/>
        </p:nvSpPr>
        <p:spPr>
          <a:xfrm>
            <a:off x="6481583" y="5454586"/>
            <a:ext cx="164523" cy="158003"/>
          </a:xfrm>
          <a:prstGeom prst="rect">
            <a:avLst/>
          </a:prstGeom>
        </p:spPr>
        <p:txBody>
          <a:bodyPr vert="horz" wrap="square" lIns="0" tIns="0" rIns="0" bIns="0" rtlCol="0">
            <a:spAutoFit/>
          </a:bodyPr>
          <a:lstStyle/>
          <a:p>
            <a:pPr marL="11397"/>
            <a:r>
              <a:rPr sz="1000" spc="-4" dirty="0">
                <a:latin typeface="Arial"/>
                <a:cs typeface="Arial"/>
              </a:rPr>
              <a:t>16</a:t>
            </a:r>
            <a:endParaRPr sz="1000">
              <a:latin typeface="Arial"/>
              <a:cs typeface="Arial"/>
            </a:endParaRPr>
          </a:p>
        </p:txBody>
      </p:sp>
      <p:sp>
        <p:nvSpPr>
          <p:cNvPr id="242" name="object 242"/>
          <p:cNvSpPr txBox="1"/>
          <p:nvPr/>
        </p:nvSpPr>
        <p:spPr>
          <a:xfrm>
            <a:off x="8345401" y="4541464"/>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43" name="object 243"/>
          <p:cNvSpPr txBox="1"/>
          <p:nvPr/>
        </p:nvSpPr>
        <p:spPr>
          <a:xfrm>
            <a:off x="8310095" y="5150783"/>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10</a:t>
            </a:r>
            <a:endParaRPr sz="1000">
              <a:latin typeface="Arial"/>
              <a:cs typeface="Arial"/>
            </a:endParaRPr>
          </a:p>
        </p:txBody>
      </p:sp>
      <p:sp>
        <p:nvSpPr>
          <p:cNvPr id="244" name="object 244"/>
          <p:cNvSpPr txBox="1"/>
          <p:nvPr/>
        </p:nvSpPr>
        <p:spPr>
          <a:xfrm>
            <a:off x="8616049" y="6068265"/>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10</a:t>
            </a:r>
            <a:endParaRPr sz="1000">
              <a:latin typeface="Arial"/>
              <a:cs typeface="Arial"/>
            </a:endParaRPr>
          </a:p>
        </p:txBody>
      </p:sp>
      <p:sp>
        <p:nvSpPr>
          <p:cNvPr id="245" name="object 245"/>
          <p:cNvSpPr txBox="1"/>
          <p:nvPr/>
        </p:nvSpPr>
        <p:spPr>
          <a:xfrm>
            <a:off x="8386583" y="5454586"/>
            <a:ext cx="94095" cy="158003"/>
          </a:xfrm>
          <a:prstGeom prst="rect">
            <a:avLst/>
          </a:prstGeom>
        </p:spPr>
        <p:txBody>
          <a:bodyPr vert="horz" wrap="square" lIns="0" tIns="0" rIns="0" bIns="0" rtlCol="0">
            <a:spAutoFit/>
          </a:bodyPr>
          <a:lstStyle/>
          <a:p>
            <a:pPr marL="11397"/>
            <a:r>
              <a:rPr sz="1000" dirty="0">
                <a:latin typeface="Arial"/>
                <a:cs typeface="Arial"/>
              </a:rPr>
              <a:t>9</a:t>
            </a:r>
            <a:endParaRPr sz="1000">
              <a:latin typeface="Arial"/>
              <a:cs typeface="Arial"/>
            </a:endParaRPr>
          </a:p>
        </p:txBody>
      </p:sp>
      <p:sp>
        <p:nvSpPr>
          <p:cNvPr id="246" name="object 246"/>
          <p:cNvSpPr txBox="1"/>
          <p:nvPr/>
        </p:nvSpPr>
        <p:spPr>
          <a:xfrm>
            <a:off x="2214095" y="4391584"/>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10</a:t>
            </a:r>
            <a:endParaRPr sz="1000">
              <a:latin typeface="Arial"/>
              <a:cs typeface="Arial"/>
            </a:endParaRPr>
          </a:p>
        </p:txBody>
      </p:sp>
      <p:sp>
        <p:nvSpPr>
          <p:cNvPr id="247" name="object 247"/>
          <p:cNvSpPr txBox="1"/>
          <p:nvPr/>
        </p:nvSpPr>
        <p:spPr>
          <a:xfrm>
            <a:off x="2367072" y="3327990"/>
            <a:ext cx="779318" cy="1474186"/>
          </a:xfrm>
          <a:prstGeom prst="rect">
            <a:avLst/>
          </a:prstGeom>
        </p:spPr>
        <p:txBody>
          <a:bodyPr vert="horz" wrap="square" lIns="0" tIns="0" rIns="0" bIns="0" rtlCol="0">
            <a:spAutoFit/>
          </a:bodyPr>
          <a:lstStyle/>
          <a:p>
            <a:pPr marL="234778" marR="4559">
              <a:lnSpc>
                <a:spcPts val="1167"/>
              </a:lnSpc>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1</a:t>
            </a:r>
            <a:endParaRPr sz="1000">
              <a:latin typeface="Arial"/>
              <a:cs typeface="Arial"/>
            </a:endParaRPr>
          </a:p>
          <a:p>
            <a:pPr marL="234778" marR="4559">
              <a:lnSpc>
                <a:spcPts val="1167"/>
              </a:lnSpc>
              <a:spcBef>
                <a:spcPts val="718"/>
              </a:spcBef>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2</a:t>
            </a:r>
            <a:endParaRPr sz="1000">
              <a:latin typeface="Arial"/>
              <a:cs typeface="Arial"/>
            </a:endParaRPr>
          </a:p>
          <a:p>
            <a:pPr marL="234778" marR="108841" indent="-223950">
              <a:lnSpc>
                <a:spcPts val="1167"/>
              </a:lnSpc>
              <a:spcBef>
                <a:spcPts val="718"/>
              </a:spcBef>
              <a:tabLst>
                <a:tab pos="234778" algn="l"/>
              </a:tabLst>
            </a:pPr>
            <a:r>
              <a:rPr sz="1000" dirty="0">
                <a:latin typeface="Arial"/>
                <a:cs typeface="Arial"/>
              </a:rPr>
              <a:t>9	</a:t>
            </a:r>
            <a:r>
              <a:rPr sz="1000" spc="-4" dirty="0">
                <a:latin typeface="Arial"/>
                <a:cs typeface="Arial"/>
              </a:rPr>
              <a:t>Write  </a:t>
            </a:r>
            <a:r>
              <a:rPr sz="1000" dirty="0">
                <a:latin typeface="Arial"/>
                <a:cs typeface="Arial"/>
              </a:rPr>
              <a:t>register</a:t>
            </a:r>
            <a:endParaRPr sz="1000">
              <a:latin typeface="Arial"/>
              <a:cs typeface="Arial"/>
            </a:endParaRPr>
          </a:p>
          <a:p>
            <a:pPr marL="234778" marR="236487">
              <a:lnSpc>
                <a:spcPts val="1167"/>
              </a:lnSpc>
              <a:spcBef>
                <a:spcPts val="718"/>
              </a:spcBef>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248" name="object 248"/>
          <p:cNvSpPr/>
          <p:nvPr/>
        </p:nvSpPr>
        <p:spPr>
          <a:xfrm>
            <a:off x="303069" y="2514319"/>
            <a:ext cx="299027" cy="533960"/>
          </a:xfrm>
          <a:custGeom>
            <a:avLst/>
            <a:gdLst/>
            <a:ahLst/>
            <a:cxnLst/>
            <a:rect l="l" t="t" r="r" b="b"/>
            <a:pathLst>
              <a:path w="328930" h="605154">
                <a:moveTo>
                  <a:pt x="0" y="0"/>
                </a:moveTo>
                <a:lnTo>
                  <a:pt x="328613" y="0"/>
                </a:lnTo>
                <a:lnTo>
                  <a:pt x="328613" y="604838"/>
                </a:lnTo>
                <a:lnTo>
                  <a:pt x="0" y="604838"/>
                </a:lnTo>
                <a:lnTo>
                  <a:pt x="0" y="0"/>
                </a:lnTo>
                <a:close/>
              </a:path>
            </a:pathLst>
          </a:custGeom>
          <a:ln w="12700">
            <a:solidFill>
              <a:srgbClr val="000000"/>
            </a:solidFill>
          </a:ln>
        </p:spPr>
        <p:txBody>
          <a:bodyPr wrap="square" lIns="0" tIns="0" rIns="0" bIns="0" rtlCol="0"/>
          <a:lstStyle/>
          <a:p>
            <a:endParaRPr/>
          </a:p>
        </p:txBody>
      </p:sp>
      <p:sp>
        <p:nvSpPr>
          <p:cNvPr id="249" name="object 249"/>
          <p:cNvSpPr txBox="1"/>
          <p:nvPr/>
        </p:nvSpPr>
        <p:spPr>
          <a:xfrm>
            <a:off x="392803" y="2636027"/>
            <a:ext cx="114876" cy="300018"/>
          </a:xfrm>
          <a:prstGeom prst="rect">
            <a:avLst/>
          </a:prstGeom>
        </p:spPr>
        <p:txBody>
          <a:bodyPr vert="horz" wrap="square" lIns="0" tIns="0" rIns="0" bIns="0" rtlCol="0">
            <a:spAutoFit/>
          </a:bodyPr>
          <a:lstStyle/>
          <a:p>
            <a:pPr marL="11397" marR="4559">
              <a:lnSpc>
                <a:spcPts val="1167"/>
              </a:lnSpc>
            </a:pPr>
            <a:r>
              <a:rPr sz="1000" b="1" dirty="0">
                <a:latin typeface="Arial"/>
                <a:cs typeface="Arial"/>
              </a:rPr>
              <a:t>P  C</a:t>
            </a:r>
            <a:endParaRPr sz="1000">
              <a:latin typeface="Arial"/>
              <a:cs typeface="Arial"/>
            </a:endParaRPr>
          </a:p>
        </p:txBody>
      </p:sp>
      <p:sp>
        <p:nvSpPr>
          <p:cNvPr id="250" name="object 250"/>
          <p:cNvSpPr txBox="1"/>
          <p:nvPr/>
        </p:nvSpPr>
        <p:spPr>
          <a:xfrm>
            <a:off x="3306583" y="5004670"/>
            <a:ext cx="432377" cy="300018"/>
          </a:xfrm>
          <a:prstGeom prst="rect">
            <a:avLst/>
          </a:prstGeom>
        </p:spPr>
        <p:txBody>
          <a:bodyPr vert="horz" wrap="square" lIns="0" tIns="0" rIns="0" bIns="0" rtlCol="0">
            <a:spAutoFit/>
          </a:bodyPr>
          <a:lstStyle/>
          <a:p>
            <a:pPr marL="11397" marR="4559" indent="68382">
              <a:lnSpc>
                <a:spcPts val="1167"/>
              </a:lnSpc>
            </a:pPr>
            <a:r>
              <a:rPr sz="1000" b="1" dirty="0">
                <a:latin typeface="Arial"/>
                <a:cs typeface="Arial"/>
              </a:rPr>
              <a:t>Sign  </a:t>
            </a:r>
            <a:r>
              <a:rPr sz="1000" b="1" spc="-4" dirty="0">
                <a:latin typeface="Arial"/>
                <a:cs typeface="Arial"/>
              </a:rPr>
              <a:t>extend</a:t>
            </a:r>
            <a:endParaRPr sz="1000">
              <a:latin typeface="Arial"/>
              <a:cs typeface="Arial"/>
            </a:endParaRPr>
          </a:p>
        </p:txBody>
      </p:sp>
      <p:sp>
        <p:nvSpPr>
          <p:cNvPr id="251" name="object 251"/>
          <p:cNvSpPr/>
          <p:nvPr/>
        </p:nvSpPr>
        <p:spPr>
          <a:xfrm>
            <a:off x="3289011" y="4871764"/>
            <a:ext cx="467591" cy="620524"/>
          </a:xfrm>
          <a:prstGeom prst="rect">
            <a:avLst/>
          </a:prstGeom>
          <a:blipFill>
            <a:blip r:embed="rId5" cstate="print"/>
            <a:stretch>
              <a:fillRect/>
            </a:stretch>
          </a:blipFill>
        </p:spPr>
        <p:txBody>
          <a:bodyPr wrap="square" lIns="0" tIns="0" rIns="0" bIns="0" rtlCol="0"/>
          <a:lstStyle/>
          <a:p>
            <a:endParaRPr/>
          </a:p>
        </p:txBody>
      </p:sp>
      <p:sp>
        <p:nvSpPr>
          <p:cNvPr id="252" name="object 252"/>
          <p:cNvSpPr/>
          <p:nvPr/>
        </p:nvSpPr>
        <p:spPr>
          <a:xfrm>
            <a:off x="1112691" y="1682287"/>
            <a:ext cx="0" cy="152960"/>
          </a:xfrm>
          <a:custGeom>
            <a:avLst/>
            <a:gdLst/>
            <a:ahLst/>
            <a:cxnLst/>
            <a:rect l="l" t="t" r="r" b="b"/>
            <a:pathLst>
              <a:path h="173355">
                <a:moveTo>
                  <a:pt x="0" y="0"/>
                </a:moveTo>
                <a:lnTo>
                  <a:pt x="0" y="173040"/>
                </a:lnTo>
              </a:path>
            </a:pathLst>
          </a:custGeom>
          <a:ln w="12700">
            <a:solidFill>
              <a:srgbClr val="FF40FF"/>
            </a:solidFill>
          </a:ln>
        </p:spPr>
        <p:txBody>
          <a:bodyPr wrap="square" lIns="0" tIns="0" rIns="0" bIns="0" rtlCol="0"/>
          <a:lstStyle/>
          <a:p>
            <a:endParaRPr/>
          </a:p>
        </p:txBody>
      </p:sp>
      <p:sp>
        <p:nvSpPr>
          <p:cNvPr id="253" name="object 253"/>
          <p:cNvSpPr/>
          <p:nvPr/>
        </p:nvSpPr>
        <p:spPr>
          <a:xfrm>
            <a:off x="3257266" y="1676682"/>
            <a:ext cx="856095" cy="0"/>
          </a:xfrm>
          <a:custGeom>
            <a:avLst/>
            <a:gdLst/>
            <a:ahLst/>
            <a:cxnLst/>
            <a:rect l="l" t="t" r="r" b="b"/>
            <a:pathLst>
              <a:path w="941704">
                <a:moveTo>
                  <a:pt x="0" y="0"/>
                </a:moveTo>
                <a:lnTo>
                  <a:pt x="941390" y="0"/>
                </a:lnTo>
              </a:path>
            </a:pathLst>
          </a:custGeom>
          <a:ln w="12700">
            <a:solidFill>
              <a:srgbClr val="3CA642"/>
            </a:solidFill>
          </a:ln>
        </p:spPr>
        <p:txBody>
          <a:bodyPr wrap="square" lIns="0" tIns="0" rIns="0" bIns="0" rtlCol="0"/>
          <a:lstStyle/>
          <a:p>
            <a:endParaRPr/>
          </a:p>
        </p:txBody>
      </p:sp>
      <p:sp>
        <p:nvSpPr>
          <p:cNvPr id="254" name="object 254"/>
          <p:cNvSpPr/>
          <p:nvPr/>
        </p:nvSpPr>
        <p:spPr>
          <a:xfrm>
            <a:off x="4066886" y="164306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55" name="object 255"/>
          <p:cNvSpPr/>
          <p:nvPr/>
        </p:nvSpPr>
        <p:spPr>
          <a:xfrm>
            <a:off x="3310665" y="2133319"/>
            <a:ext cx="802409" cy="0"/>
          </a:xfrm>
          <a:custGeom>
            <a:avLst/>
            <a:gdLst/>
            <a:ahLst/>
            <a:cxnLst/>
            <a:rect l="l" t="t" r="r" b="b"/>
            <a:pathLst>
              <a:path w="882650">
                <a:moveTo>
                  <a:pt x="0" y="0"/>
                </a:moveTo>
                <a:lnTo>
                  <a:pt x="882650" y="0"/>
                </a:lnTo>
              </a:path>
            </a:pathLst>
          </a:custGeom>
          <a:ln w="12700">
            <a:solidFill>
              <a:srgbClr val="4452FF"/>
            </a:solidFill>
          </a:ln>
        </p:spPr>
        <p:txBody>
          <a:bodyPr wrap="square" lIns="0" tIns="0" rIns="0" bIns="0" rtlCol="0"/>
          <a:lstStyle/>
          <a:p>
            <a:endParaRPr/>
          </a:p>
        </p:txBody>
      </p:sp>
      <p:sp>
        <p:nvSpPr>
          <p:cNvPr id="256" name="object 256"/>
          <p:cNvSpPr/>
          <p:nvPr/>
        </p:nvSpPr>
        <p:spPr>
          <a:xfrm>
            <a:off x="4066886"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4452FF"/>
          </a:solidFill>
        </p:spPr>
        <p:txBody>
          <a:bodyPr wrap="square" lIns="0" tIns="0" rIns="0" bIns="0" rtlCol="0"/>
          <a:lstStyle/>
          <a:p>
            <a:endParaRPr/>
          </a:p>
        </p:txBody>
      </p:sp>
      <p:sp>
        <p:nvSpPr>
          <p:cNvPr id="257" name="object 257"/>
          <p:cNvSpPr txBox="1"/>
          <p:nvPr/>
        </p:nvSpPr>
        <p:spPr>
          <a:xfrm>
            <a:off x="2061118" y="3248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58" name="object 258"/>
          <p:cNvSpPr txBox="1"/>
          <p:nvPr/>
        </p:nvSpPr>
        <p:spPr>
          <a:xfrm>
            <a:off x="2061118" y="3629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59" name="object 259"/>
          <p:cNvSpPr/>
          <p:nvPr/>
        </p:nvSpPr>
        <p:spPr>
          <a:xfrm>
            <a:off x="4113069" y="2057679"/>
            <a:ext cx="152977" cy="228599"/>
          </a:xfrm>
          <a:custGeom>
            <a:avLst/>
            <a:gdLst/>
            <a:ahLst/>
            <a:cxnLst/>
            <a:rect l="l" t="t" r="r" b="b"/>
            <a:pathLst>
              <a:path w="168275" h="259080">
                <a:moveTo>
                  <a:pt x="0" y="258763"/>
                </a:moveTo>
                <a:lnTo>
                  <a:pt x="168275" y="258763"/>
                </a:lnTo>
                <a:lnTo>
                  <a:pt x="168275" y="0"/>
                </a:lnTo>
                <a:lnTo>
                  <a:pt x="0" y="0"/>
                </a:lnTo>
                <a:lnTo>
                  <a:pt x="0" y="258763"/>
                </a:lnTo>
                <a:close/>
              </a:path>
            </a:pathLst>
          </a:custGeom>
          <a:solidFill>
            <a:srgbClr val="E4E4E4"/>
          </a:solidFill>
        </p:spPr>
        <p:txBody>
          <a:bodyPr wrap="square" lIns="0" tIns="0" rIns="0" bIns="0" rtlCol="0"/>
          <a:lstStyle/>
          <a:p>
            <a:endParaRPr/>
          </a:p>
        </p:txBody>
      </p:sp>
      <p:sp>
        <p:nvSpPr>
          <p:cNvPr id="260" name="object 260"/>
          <p:cNvSpPr/>
          <p:nvPr/>
        </p:nvSpPr>
        <p:spPr>
          <a:xfrm>
            <a:off x="4113075" y="2057684"/>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61" name="object 261"/>
          <p:cNvSpPr txBox="1"/>
          <p:nvPr/>
        </p:nvSpPr>
        <p:spPr>
          <a:xfrm>
            <a:off x="4116208" y="2103624"/>
            <a:ext cx="161636" cy="123111"/>
          </a:xfrm>
          <a:prstGeom prst="rect">
            <a:avLst/>
          </a:prstGeom>
        </p:spPr>
        <p:txBody>
          <a:bodyPr vert="horz" wrap="square" lIns="0" tIns="0" rIns="0" bIns="0" rtlCol="0">
            <a:spAutoFit/>
          </a:bodyPr>
          <a:lstStyle/>
          <a:p>
            <a:pPr marL="11397"/>
            <a:r>
              <a:rPr sz="800" dirty="0">
                <a:solidFill>
                  <a:srgbClr val="4452FF"/>
                </a:solidFill>
                <a:latin typeface="Times New Roman"/>
                <a:cs typeface="Times New Roman"/>
              </a:rPr>
              <a:t>EX</a:t>
            </a:r>
            <a:endParaRPr sz="800">
              <a:latin typeface="Times New Roman"/>
              <a:cs typeface="Times New Roman"/>
            </a:endParaRPr>
          </a:p>
        </p:txBody>
      </p:sp>
      <p:sp>
        <p:nvSpPr>
          <p:cNvPr id="262" name="object 262"/>
          <p:cNvSpPr/>
          <p:nvPr/>
        </p:nvSpPr>
        <p:spPr>
          <a:xfrm>
            <a:off x="4113069" y="1829361"/>
            <a:ext cx="152977" cy="228599"/>
          </a:xfrm>
          <a:custGeom>
            <a:avLst/>
            <a:gdLst/>
            <a:ahLst/>
            <a:cxnLst/>
            <a:rect l="l" t="t" r="r" b="b"/>
            <a:pathLst>
              <a:path w="168275" h="259080">
                <a:moveTo>
                  <a:pt x="0" y="258762"/>
                </a:moveTo>
                <a:lnTo>
                  <a:pt x="168275" y="258762"/>
                </a:lnTo>
                <a:lnTo>
                  <a:pt x="168275" y="0"/>
                </a:lnTo>
                <a:lnTo>
                  <a:pt x="0" y="0"/>
                </a:lnTo>
                <a:lnTo>
                  <a:pt x="0" y="258762"/>
                </a:lnTo>
                <a:close/>
              </a:path>
            </a:pathLst>
          </a:custGeom>
          <a:solidFill>
            <a:srgbClr val="E4E4E4"/>
          </a:solidFill>
        </p:spPr>
        <p:txBody>
          <a:bodyPr wrap="square" lIns="0" tIns="0" rIns="0" bIns="0" rtlCol="0"/>
          <a:lstStyle/>
          <a:p>
            <a:endParaRPr/>
          </a:p>
        </p:txBody>
      </p:sp>
      <p:sp>
        <p:nvSpPr>
          <p:cNvPr id="263" name="object 263"/>
          <p:cNvSpPr/>
          <p:nvPr/>
        </p:nvSpPr>
        <p:spPr>
          <a:xfrm>
            <a:off x="4113075" y="1829366"/>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64" name="object 264"/>
          <p:cNvSpPr txBox="1"/>
          <p:nvPr/>
        </p:nvSpPr>
        <p:spPr>
          <a:xfrm>
            <a:off x="4139299" y="1875305"/>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65" name="object 265"/>
          <p:cNvSpPr/>
          <p:nvPr/>
        </p:nvSpPr>
        <p:spPr>
          <a:xfrm>
            <a:off x="4113069" y="1599640"/>
            <a:ext cx="152977" cy="229721"/>
          </a:xfrm>
          <a:custGeom>
            <a:avLst/>
            <a:gdLst/>
            <a:ahLst/>
            <a:cxnLst/>
            <a:rect l="l" t="t" r="r" b="b"/>
            <a:pathLst>
              <a:path w="168275" h="260350">
                <a:moveTo>
                  <a:pt x="0" y="260350"/>
                </a:moveTo>
                <a:lnTo>
                  <a:pt x="168275" y="260350"/>
                </a:lnTo>
                <a:lnTo>
                  <a:pt x="168275" y="0"/>
                </a:lnTo>
                <a:lnTo>
                  <a:pt x="0" y="0"/>
                </a:lnTo>
                <a:lnTo>
                  <a:pt x="0" y="260350"/>
                </a:lnTo>
                <a:close/>
              </a:path>
            </a:pathLst>
          </a:custGeom>
          <a:solidFill>
            <a:srgbClr val="E4E4E4"/>
          </a:solidFill>
        </p:spPr>
        <p:txBody>
          <a:bodyPr wrap="square" lIns="0" tIns="0" rIns="0" bIns="0" rtlCol="0"/>
          <a:lstStyle/>
          <a:p>
            <a:endParaRPr/>
          </a:p>
        </p:txBody>
      </p:sp>
      <p:sp>
        <p:nvSpPr>
          <p:cNvPr id="266" name="object 266"/>
          <p:cNvSpPr/>
          <p:nvPr/>
        </p:nvSpPr>
        <p:spPr>
          <a:xfrm>
            <a:off x="4113075" y="1599636"/>
            <a:ext cx="152977" cy="229721"/>
          </a:xfrm>
          <a:custGeom>
            <a:avLst/>
            <a:gdLst/>
            <a:ahLst/>
            <a:cxnLst/>
            <a:rect l="l" t="t" r="r" b="b"/>
            <a:pathLst>
              <a:path w="168275" h="260350">
                <a:moveTo>
                  <a:pt x="0" y="0"/>
                </a:moveTo>
                <a:lnTo>
                  <a:pt x="168275" y="0"/>
                </a:lnTo>
                <a:lnTo>
                  <a:pt x="168275" y="260350"/>
                </a:lnTo>
                <a:lnTo>
                  <a:pt x="0" y="260350"/>
                </a:lnTo>
                <a:lnTo>
                  <a:pt x="0" y="0"/>
                </a:lnTo>
                <a:close/>
              </a:path>
            </a:pathLst>
          </a:custGeom>
          <a:ln w="12700">
            <a:solidFill>
              <a:srgbClr val="000000"/>
            </a:solidFill>
          </a:ln>
        </p:spPr>
        <p:txBody>
          <a:bodyPr wrap="square" lIns="0" tIns="0" rIns="0" bIns="0" rtlCol="0"/>
          <a:lstStyle/>
          <a:p>
            <a:endParaRPr/>
          </a:p>
        </p:txBody>
      </p:sp>
      <p:sp>
        <p:nvSpPr>
          <p:cNvPr id="267" name="object 267"/>
          <p:cNvSpPr txBox="1"/>
          <p:nvPr/>
        </p:nvSpPr>
        <p:spPr>
          <a:xfrm>
            <a:off x="4101776" y="164558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68" name="object 268"/>
          <p:cNvSpPr/>
          <p:nvPr/>
        </p:nvSpPr>
        <p:spPr>
          <a:xfrm>
            <a:off x="6780076" y="3810002"/>
            <a:ext cx="1143000" cy="1143000"/>
          </a:xfrm>
          <a:custGeom>
            <a:avLst/>
            <a:gdLst/>
            <a:ahLst/>
            <a:cxnLst/>
            <a:rect l="l" t="t" r="r" b="b"/>
            <a:pathLst>
              <a:path w="1257300" h="1295400">
                <a:moveTo>
                  <a:pt x="0" y="0"/>
                </a:moveTo>
                <a:lnTo>
                  <a:pt x="1257300" y="0"/>
                </a:lnTo>
                <a:lnTo>
                  <a:pt x="125730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269" name="object 269"/>
          <p:cNvSpPr txBox="1"/>
          <p:nvPr/>
        </p:nvSpPr>
        <p:spPr>
          <a:xfrm>
            <a:off x="1071099" y="119906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270" name="object 270"/>
          <p:cNvSpPr txBox="1"/>
          <p:nvPr/>
        </p:nvSpPr>
        <p:spPr>
          <a:xfrm>
            <a:off x="1071099" y="1463073"/>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71" name="object 271"/>
          <p:cNvSpPr/>
          <p:nvPr/>
        </p:nvSpPr>
        <p:spPr>
          <a:xfrm>
            <a:off x="1001128" y="1143001"/>
            <a:ext cx="217632" cy="533960"/>
          </a:xfrm>
          <a:custGeom>
            <a:avLst/>
            <a:gdLst/>
            <a:ahLst/>
            <a:cxnLst/>
            <a:rect l="l" t="t" r="r" b="b"/>
            <a:pathLst>
              <a:path w="239394" h="605155">
                <a:moveTo>
                  <a:pt x="0" y="119550"/>
                </a:moveTo>
                <a:lnTo>
                  <a:pt x="6039" y="81930"/>
                </a:lnTo>
                <a:lnTo>
                  <a:pt x="23656" y="48147"/>
                </a:lnTo>
                <a:lnTo>
                  <a:pt x="50987" y="21602"/>
                </a:lnTo>
                <a:lnTo>
                  <a:pt x="85274" y="4986"/>
                </a:lnTo>
                <a:lnTo>
                  <a:pt x="119550" y="0"/>
                </a:lnTo>
                <a:lnTo>
                  <a:pt x="157169" y="6038"/>
                </a:lnTo>
                <a:lnTo>
                  <a:pt x="190954" y="23654"/>
                </a:lnTo>
                <a:lnTo>
                  <a:pt x="217500" y="50987"/>
                </a:lnTo>
                <a:lnTo>
                  <a:pt x="234115" y="85274"/>
                </a:lnTo>
                <a:lnTo>
                  <a:pt x="239100" y="119550"/>
                </a:lnTo>
                <a:lnTo>
                  <a:pt x="239100" y="485290"/>
                </a:lnTo>
                <a:lnTo>
                  <a:pt x="233060" y="522909"/>
                </a:lnTo>
                <a:lnTo>
                  <a:pt x="215442" y="556694"/>
                </a:lnTo>
                <a:lnTo>
                  <a:pt x="188110" y="583239"/>
                </a:lnTo>
                <a:lnTo>
                  <a:pt x="153822" y="599855"/>
                </a:lnTo>
                <a:lnTo>
                  <a:pt x="119550" y="604840"/>
                </a:lnTo>
                <a:lnTo>
                  <a:pt x="81930" y="598799"/>
                </a:lnTo>
                <a:lnTo>
                  <a:pt x="48148" y="581181"/>
                </a:lnTo>
                <a:lnTo>
                  <a:pt x="21602" y="553849"/>
                </a:lnTo>
                <a:lnTo>
                  <a:pt x="4986" y="519562"/>
                </a:lnTo>
                <a:lnTo>
                  <a:pt x="0" y="485290"/>
                </a:lnTo>
                <a:lnTo>
                  <a:pt x="0" y="119550"/>
                </a:lnTo>
                <a:close/>
              </a:path>
            </a:pathLst>
          </a:custGeom>
          <a:ln w="12700">
            <a:solidFill>
              <a:srgbClr val="000000"/>
            </a:solidFill>
          </a:ln>
        </p:spPr>
        <p:txBody>
          <a:bodyPr wrap="square" lIns="0" tIns="0" rIns="0" bIns="0" rtlCol="0"/>
          <a:lstStyle/>
          <a:p>
            <a:endParaRPr/>
          </a:p>
        </p:txBody>
      </p:sp>
      <p:sp>
        <p:nvSpPr>
          <p:cNvPr id="272" name="object 272"/>
          <p:cNvSpPr/>
          <p:nvPr/>
        </p:nvSpPr>
        <p:spPr>
          <a:xfrm>
            <a:off x="2818538" y="1599637"/>
            <a:ext cx="532823" cy="686360"/>
          </a:xfrm>
          <a:custGeom>
            <a:avLst/>
            <a:gdLst/>
            <a:ahLst/>
            <a:cxnLst/>
            <a:rect l="l" t="t" r="r" b="b"/>
            <a:pathLst>
              <a:path w="586104" h="777875">
                <a:moveTo>
                  <a:pt x="0" y="388940"/>
                </a:moveTo>
                <a:lnTo>
                  <a:pt x="1385" y="350863"/>
                </a:lnTo>
                <a:lnTo>
                  <a:pt x="5580" y="312995"/>
                </a:lnTo>
                <a:lnTo>
                  <a:pt x="12641" y="275554"/>
                </a:lnTo>
                <a:lnTo>
                  <a:pt x="22625" y="238784"/>
                </a:lnTo>
                <a:lnTo>
                  <a:pt x="35592" y="202957"/>
                </a:lnTo>
                <a:lnTo>
                  <a:pt x="51611" y="168386"/>
                </a:lnTo>
                <a:lnTo>
                  <a:pt x="70751" y="135440"/>
                </a:lnTo>
                <a:lnTo>
                  <a:pt x="93076" y="104564"/>
                </a:lnTo>
                <a:lnTo>
                  <a:pt x="118629" y="76300"/>
                </a:lnTo>
                <a:lnTo>
                  <a:pt x="147391" y="51310"/>
                </a:lnTo>
                <a:lnTo>
                  <a:pt x="179224" y="30374"/>
                </a:lnTo>
                <a:lnTo>
                  <a:pt x="213791" y="14349"/>
                </a:lnTo>
                <a:lnTo>
                  <a:pt x="250476" y="4048"/>
                </a:lnTo>
                <a:lnTo>
                  <a:pt x="288366" y="45"/>
                </a:lnTo>
                <a:lnTo>
                  <a:pt x="292890" y="0"/>
                </a:lnTo>
                <a:lnTo>
                  <a:pt x="330855" y="3237"/>
                </a:lnTo>
                <a:lnTo>
                  <a:pt x="367734" y="12814"/>
                </a:lnTo>
                <a:lnTo>
                  <a:pt x="402592" y="28201"/>
                </a:lnTo>
                <a:lnTo>
                  <a:pt x="434775" y="48601"/>
                </a:lnTo>
                <a:lnTo>
                  <a:pt x="463912" y="73153"/>
                </a:lnTo>
                <a:lnTo>
                  <a:pt x="489846" y="101064"/>
                </a:lnTo>
                <a:lnTo>
                  <a:pt x="512553" y="131659"/>
                </a:lnTo>
                <a:lnTo>
                  <a:pt x="532068" y="164385"/>
                </a:lnTo>
                <a:lnTo>
                  <a:pt x="548454" y="198782"/>
                </a:lnTo>
                <a:lnTo>
                  <a:pt x="561782" y="234478"/>
                </a:lnTo>
                <a:lnTo>
                  <a:pt x="572117" y="271153"/>
                </a:lnTo>
                <a:lnTo>
                  <a:pt x="579522" y="308530"/>
                </a:lnTo>
                <a:lnTo>
                  <a:pt x="584055" y="346360"/>
                </a:lnTo>
                <a:lnTo>
                  <a:pt x="585770" y="384424"/>
                </a:lnTo>
                <a:lnTo>
                  <a:pt x="585790" y="388940"/>
                </a:lnTo>
                <a:lnTo>
                  <a:pt x="584404" y="427017"/>
                </a:lnTo>
                <a:lnTo>
                  <a:pt x="580209" y="464887"/>
                </a:lnTo>
                <a:lnTo>
                  <a:pt x="573148" y="502328"/>
                </a:lnTo>
                <a:lnTo>
                  <a:pt x="563164" y="539098"/>
                </a:lnTo>
                <a:lnTo>
                  <a:pt x="550195" y="574924"/>
                </a:lnTo>
                <a:lnTo>
                  <a:pt x="534176" y="609495"/>
                </a:lnTo>
                <a:lnTo>
                  <a:pt x="515036" y="642441"/>
                </a:lnTo>
                <a:lnTo>
                  <a:pt x="492710" y="673316"/>
                </a:lnTo>
                <a:lnTo>
                  <a:pt x="467157" y="701579"/>
                </a:lnTo>
                <a:lnTo>
                  <a:pt x="438394" y="726569"/>
                </a:lnTo>
                <a:lnTo>
                  <a:pt x="406561" y="747505"/>
                </a:lnTo>
                <a:lnTo>
                  <a:pt x="371994" y="763530"/>
                </a:lnTo>
                <a:lnTo>
                  <a:pt x="335309" y="773831"/>
                </a:lnTo>
                <a:lnTo>
                  <a:pt x="297420" y="777834"/>
                </a:lnTo>
                <a:lnTo>
                  <a:pt x="292890" y="777880"/>
                </a:lnTo>
                <a:lnTo>
                  <a:pt x="254925" y="774642"/>
                </a:lnTo>
                <a:lnTo>
                  <a:pt x="218045" y="765066"/>
                </a:lnTo>
                <a:lnTo>
                  <a:pt x="183188" y="749680"/>
                </a:lnTo>
                <a:lnTo>
                  <a:pt x="151006" y="729280"/>
                </a:lnTo>
                <a:lnTo>
                  <a:pt x="121870" y="704728"/>
                </a:lnTo>
                <a:lnTo>
                  <a:pt x="95934" y="676815"/>
                </a:lnTo>
                <a:lnTo>
                  <a:pt x="73227" y="646217"/>
                </a:lnTo>
                <a:lnTo>
                  <a:pt x="53713" y="613491"/>
                </a:lnTo>
                <a:lnTo>
                  <a:pt x="37329" y="579092"/>
                </a:lnTo>
                <a:lnTo>
                  <a:pt x="24003" y="543395"/>
                </a:lnTo>
                <a:lnTo>
                  <a:pt x="13669" y="506723"/>
                </a:lnTo>
                <a:lnTo>
                  <a:pt x="6266" y="469349"/>
                </a:lnTo>
                <a:lnTo>
                  <a:pt x="1734" y="431517"/>
                </a:lnTo>
                <a:lnTo>
                  <a:pt x="19" y="393451"/>
                </a:lnTo>
                <a:lnTo>
                  <a:pt x="0" y="388940"/>
                </a:lnTo>
                <a:close/>
              </a:path>
            </a:pathLst>
          </a:custGeom>
          <a:ln w="12700">
            <a:solidFill>
              <a:srgbClr val="FF2800"/>
            </a:solidFill>
          </a:ln>
        </p:spPr>
        <p:txBody>
          <a:bodyPr wrap="square" lIns="0" tIns="0" rIns="0" bIns="0" rtlCol="0"/>
          <a:lstStyle/>
          <a:p>
            <a:endParaRPr/>
          </a:p>
        </p:txBody>
      </p:sp>
      <p:sp>
        <p:nvSpPr>
          <p:cNvPr id="273" name="Date Placeholder 272"/>
          <p:cNvSpPr>
            <a:spLocks noGrp="1"/>
          </p:cNvSpPr>
          <p:nvPr>
            <p:ph type="dt" sz="half" idx="10"/>
          </p:nvPr>
        </p:nvSpPr>
        <p:spPr/>
        <p:txBody>
          <a:bodyPr/>
          <a:lstStyle/>
          <a:p>
            <a:r>
              <a:rPr lang="en-US" smtClean="0"/>
              <a:t>© 2017 by George B. Adams III</a:t>
            </a:r>
            <a:endParaRPr lang="en-US"/>
          </a:p>
        </p:txBody>
      </p:sp>
      <p:sp>
        <p:nvSpPr>
          <p:cNvPr id="274" name="Slide Number Placeholder 273"/>
          <p:cNvSpPr>
            <a:spLocks noGrp="1"/>
          </p:cNvSpPr>
          <p:nvPr>
            <p:ph type="sldNum" sz="quarter" idx="12"/>
          </p:nvPr>
        </p:nvSpPr>
        <p:spPr/>
        <p:txBody>
          <a:bodyPr/>
          <a:lstStyle/>
          <a:p>
            <a:fld id="{BA0F5024-359D-6B46-98D1-05D86B9A129A}" type="slidenum">
              <a:rPr lang="en-US" smtClean="0"/>
              <a:pPr/>
              <a:t>43</a:t>
            </a:fld>
            <a:endParaRPr lang="en-US"/>
          </a:p>
        </p:txBody>
      </p:sp>
      <p:sp>
        <p:nvSpPr>
          <p:cNvPr id="275" name="Title 274"/>
          <p:cNvSpPr>
            <a:spLocks noGrp="1"/>
          </p:cNvSpPr>
          <p:nvPr>
            <p:ph type="title"/>
          </p:nvPr>
        </p:nvSpPr>
        <p:spPr/>
        <p:txBody>
          <a:bodyPr/>
          <a:lstStyle/>
          <a:p>
            <a:r>
              <a:rPr lang="en-US" dirty="0">
                <a:latin typeface="Trebuchet MS"/>
                <a:cs typeface="Trebuchet MS"/>
              </a:rPr>
              <a:t>Cycle</a:t>
            </a:r>
            <a:r>
              <a:rPr lang="en-US" spc="-94" dirty="0">
                <a:latin typeface="Trebuchet MS"/>
                <a:cs typeface="Trebuchet MS"/>
              </a:rPr>
              <a:t> </a:t>
            </a:r>
            <a:r>
              <a:rPr lang="en-US" dirty="0">
                <a:latin typeface="Trebuchet MS"/>
                <a:cs typeface="Trebuchet MS"/>
              </a:rPr>
              <a:t>7</a:t>
            </a:r>
            <a:endParaRPr lang="en-US" dirty="0"/>
          </a:p>
        </p:txBody>
      </p:sp>
    </p:spTree>
    <p:extLst>
      <p:ext uri="{BB962C8B-B14F-4D97-AF65-F5344CB8AC3E}">
        <p14:creationId xmlns:p14="http://schemas.microsoft.com/office/powerpoint/2010/main" val="140674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33219" y="885544"/>
            <a:ext cx="432955" cy="158003"/>
          </a:xfrm>
          <a:prstGeom prst="rect">
            <a:avLst/>
          </a:prstGeom>
        </p:spPr>
        <p:txBody>
          <a:bodyPr vert="horz" wrap="square" lIns="0" tIns="0" rIns="0" bIns="0" rtlCol="0">
            <a:spAutoFit/>
          </a:bodyPr>
          <a:lstStyle/>
          <a:p>
            <a:pPr marL="11397"/>
            <a:r>
              <a:rPr sz="1000" dirty="0">
                <a:latin typeface="Arial"/>
                <a:cs typeface="Arial"/>
              </a:rPr>
              <a:t>ID:</a:t>
            </a:r>
            <a:r>
              <a:rPr sz="1000" spc="-94" dirty="0">
                <a:latin typeface="Arial"/>
                <a:cs typeface="Arial"/>
              </a:rPr>
              <a:t> </a:t>
            </a:r>
            <a:r>
              <a:rPr sz="1000" spc="-4" dirty="0">
                <a:latin typeface="Arial"/>
                <a:cs typeface="Arial"/>
              </a:rPr>
              <a:t>???</a:t>
            </a:r>
            <a:endParaRPr sz="1000">
              <a:latin typeface="Arial"/>
              <a:cs typeface="Arial"/>
            </a:endParaRPr>
          </a:p>
        </p:txBody>
      </p:sp>
      <p:sp>
        <p:nvSpPr>
          <p:cNvPr id="4" name="object 4"/>
          <p:cNvSpPr txBox="1"/>
          <p:nvPr/>
        </p:nvSpPr>
        <p:spPr>
          <a:xfrm>
            <a:off x="857506" y="885544"/>
            <a:ext cx="418523" cy="158003"/>
          </a:xfrm>
          <a:prstGeom prst="rect">
            <a:avLst/>
          </a:prstGeom>
        </p:spPr>
        <p:txBody>
          <a:bodyPr vert="horz" wrap="square" lIns="0" tIns="0" rIns="0" bIns="0" rtlCol="0">
            <a:spAutoFit/>
          </a:bodyPr>
          <a:lstStyle/>
          <a:p>
            <a:pPr marL="11397"/>
            <a:r>
              <a:rPr sz="1000" dirty="0">
                <a:latin typeface="Arial"/>
                <a:cs typeface="Arial"/>
              </a:rPr>
              <a:t>IF:</a:t>
            </a:r>
            <a:r>
              <a:rPr sz="1000" spc="-90" dirty="0">
                <a:latin typeface="Arial"/>
                <a:cs typeface="Arial"/>
              </a:rPr>
              <a:t> </a:t>
            </a:r>
            <a:r>
              <a:rPr sz="1000" spc="-4" dirty="0">
                <a:latin typeface="Arial"/>
                <a:cs typeface="Arial"/>
              </a:rPr>
              <a:t>???</a:t>
            </a:r>
            <a:endParaRPr sz="1000">
              <a:latin typeface="Arial"/>
              <a:cs typeface="Arial"/>
            </a:endParaRPr>
          </a:p>
        </p:txBody>
      </p:sp>
      <p:sp>
        <p:nvSpPr>
          <p:cNvPr id="5" name="object 5"/>
          <p:cNvSpPr txBox="1"/>
          <p:nvPr/>
        </p:nvSpPr>
        <p:spPr>
          <a:xfrm>
            <a:off x="5044174" y="885544"/>
            <a:ext cx="475095" cy="158003"/>
          </a:xfrm>
          <a:prstGeom prst="rect">
            <a:avLst/>
          </a:prstGeom>
        </p:spPr>
        <p:txBody>
          <a:bodyPr vert="horz" wrap="square" lIns="0" tIns="0" rIns="0" bIns="0" rtlCol="0">
            <a:spAutoFit/>
          </a:bodyPr>
          <a:lstStyle/>
          <a:p>
            <a:pPr marL="11397"/>
            <a:r>
              <a:rPr sz="1000" dirty="0">
                <a:latin typeface="Arial"/>
                <a:cs typeface="Arial"/>
              </a:rPr>
              <a:t>EX:</a:t>
            </a:r>
            <a:r>
              <a:rPr sz="1000" spc="-90" dirty="0">
                <a:latin typeface="Arial"/>
                <a:cs typeface="Arial"/>
              </a:rPr>
              <a:t> </a:t>
            </a:r>
            <a:r>
              <a:rPr sz="1000" spc="-4" dirty="0">
                <a:latin typeface="Arial"/>
                <a:cs typeface="Arial"/>
              </a:rPr>
              <a:t>???</a:t>
            </a:r>
            <a:endParaRPr sz="1000">
              <a:latin typeface="Arial"/>
              <a:cs typeface="Arial"/>
            </a:endParaRPr>
          </a:p>
        </p:txBody>
      </p:sp>
      <p:sp>
        <p:nvSpPr>
          <p:cNvPr id="6" name="object 6"/>
          <p:cNvSpPr txBox="1"/>
          <p:nvPr/>
        </p:nvSpPr>
        <p:spPr>
          <a:xfrm>
            <a:off x="6690845" y="885544"/>
            <a:ext cx="1343314" cy="158003"/>
          </a:xfrm>
          <a:prstGeom prst="rect">
            <a:avLst/>
          </a:prstGeom>
        </p:spPr>
        <p:txBody>
          <a:bodyPr vert="horz" wrap="square" lIns="0" tIns="0" rIns="0" bIns="0" rtlCol="0">
            <a:spAutoFit/>
          </a:bodyPr>
          <a:lstStyle/>
          <a:p>
            <a:pPr marL="11397"/>
            <a:r>
              <a:rPr sz="1000" dirty="0">
                <a:latin typeface="Arial"/>
                <a:cs typeface="Arial"/>
              </a:rPr>
              <a:t>MEM: </a:t>
            </a:r>
            <a:r>
              <a:rPr sz="1000" spc="-4" dirty="0">
                <a:latin typeface="Arial"/>
                <a:cs typeface="Arial"/>
              </a:rPr>
              <a:t>add $13, $14,</a:t>
            </a:r>
            <a:r>
              <a:rPr sz="1000" spc="-67" dirty="0">
                <a:latin typeface="Arial"/>
                <a:cs typeface="Arial"/>
              </a:rPr>
              <a:t> </a:t>
            </a:r>
            <a:r>
              <a:rPr sz="1000" spc="-4" dirty="0">
                <a:latin typeface="Arial"/>
                <a:cs typeface="Arial"/>
              </a:rPr>
              <a:t>$0</a:t>
            </a:r>
            <a:endParaRPr sz="1000">
              <a:latin typeface="Arial"/>
              <a:cs typeface="Arial"/>
            </a:endParaRPr>
          </a:p>
        </p:txBody>
      </p:sp>
      <p:sp>
        <p:nvSpPr>
          <p:cNvPr id="7" name="object 7"/>
          <p:cNvSpPr txBox="1"/>
          <p:nvPr/>
        </p:nvSpPr>
        <p:spPr>
          <a:xfrm>
            <a:off x="8341844" y="888626"/>
            <a:ext cx="693882" cy="303679"/>
          </a:xfrm>
          <a:prstGeom prst="rect">
            <a:avLst/>
          </a:prstGeom>
        </p:spPr>
        <p:txBody>
          <a:bodyPr vert="horz" wrap="square" lIns="0" tIns="0" rIns="0" bIns="0" rtlCol="0">
            <a:spAutoFit/>
          </a:bodyPr>
          <a:lstStyle/>
          <a:p>
            <a:pPr algn="ctr">
              <a:lnSpc>
                <a:spcPts val="1176"/>
              </a:lnSpc>
            </a:pPr>
            <a:r>
              <a:rPr sz="1000" dirty="0">
                <a:latin typeface="Arial"/>
                <a:cs typeface="Arial"/>
              </a:rPr>
              <a:t>WB: </a:t>
            </a:r>
            <a:r>
              <a:rPr sz="1000" spc="-4" dirty="0">
                <a:latin typeface="Arial"/>
                <a:cs typeface="Arial"/>
              </a:rPr>
              <a:t>or</a:t>
            </a:r>
            <a:r>
              <a:rPr sz="1000" spc="-90" dirty="0">
                <a:latin typeface="Arial"/>
                <a:cs typeface="Arial"/>
              </a:rPr>
              <a:t> </a:t>
            </a:r>
            <a:r>
              <a:rPr sz="1000" spc="-4" dirty="0">
                <a:latin typeface="Arial"/>
                <a:cs typeface="Arial"/>
              </a:rPr>
              <a:t>$16,</a:t>
            </a:r>
            <a:endParaRPr sz="1000">
              <a:latin typeface="Arial"/>
              <a:cs typeface="Arial"/>
            </a:endParaRPr>
          </a:p>
          <a:p>
            <a:pPr marR="7408" algn="ctr">
              <a:lnSpc>
                <a:spcPts val="1176"/>
              </a:lnSpc>
            </a:pPr>
            <a:r>
              <a:rPr sz="1000" spc="-4" dirty="0">
                <a:latin typeface="Arial"/>
                <a:cs typeface="Arial"/>
              </a:rPr>
              <a:t>$17,</a:t>
            </a:r>
            <a:r>
              <a:rPr sz="1000" spc="-85" dirty="0">
                <a:latin typeface="Arial"/>
                <a:cs typeface="Arial"/>
              </a:rPr>
              <a:t> </a:t>
            </a:r>
            <a:r>
              <a:rPr sz="1000" spc="-4" dirty="0">
                <a:latin typeface="Arial"/>
                <a:cs typeface="Arial"/>
              </a:rPr>
              <a:t>$18</a:t>
            </a:r>
            <a:endParaRPr sz="1000">
              <a:latin typeface="Arial"/>
              <a:cs typeface="Arial"/>
            </a:endParaRPr>
          </a:p>
        </p:txBody>
      </p:sp>
      <p:sp>
        <p:nvSpPr>
          <p:cNvPr id="8" name="object 8"/>
          <p:cNvSpPr/>
          <p:nvPr/>
        </p:nvSpPr>
        <p:spPr>
          <a:xfrm>
            <a:off x="1741919" y="874059"/>
            <a:ext cx="0" cy="1210235"/>
          </a:xfrm>
          <a:custGeom>
            <a:avLst/>
            <a:gdLst/>
            <a:ahLst/>
            <a:cxnLst/>
            <a:rect l="l" t="t" r="r" b="b"/>
            <a:pathLst>
              <a:path h="1371600">
                <a:moveTo>
                  <a:pt x="0" y="1371600"/>
                </a:moveTo>
                <a:lnTo>
                  <a:pt x="0" y="0"/>
                </a:lnTo>
              </a:path>
            </a:pathLst>
          </a:custGeom>
          <a:ln w="25400">
            <a:solidFill>
              <a:srgbClr val="000000"/>
            </a:solidFill>
            <a:prstDash val="lgDash"/>
          </a:ln>
        </p:spPr>
        <p:txBody>
          <a:bodyPr wrap="square" lIns="0" tIns="0" rIns="0" bIns="0" rtlCol="0"/>
          <a:lstStyle/>
          <a:p>
            <a:endParaRPr/>
          </a:p>
        </p:txBody>
      </p:sp>
      <p:sp>
        <p:nvSpPr>
          <p:cNvPr id="9" name="object 9"/>
          <p:cNvSpPr/>
          <p:nvPr/>
        </p:nvSpPr>
        <p:spPr>
          <a:xfrm>
            <a:off x="8221814" y="874059"/>
            <a:ext cx="0" cy="941294"/>
          </a:xfrm>
          <a:custGeom>
            <a:avLst/>
            <a:gdLst/>
            <a:ahLst/>
            <a:cxnLst/>
            <a:rect l="l" t="t" r="r" b="b"/>
            <a:pathLst>
              <a:path h="1066800">
                <a:moveTo>
                  <a:pt x="0" y="1066800"/>
                </a:moveTo>
                <a:lnTo>
                  <a:pt x="0" y="0"/>
                </a:lnTo>
              </a:path>
            </a:pathLst>
          </a:custGeom>
          <a:ln w="25400">
            <a:solidFill>
              <a:srgbClr val="000000"/>
            </a:solidFill>
            <a:prstDash val="lgDash"/>
          </a:ln>
        </p:spPr>
        <p:txBody>
          <a:bodyPr wrap="square" lIns="0" tIns="0" rIns="0" bIns="0" rtlCol="0"/>
          <a:lstStyle/>
          <a:p>
            <a:endParaRPr/>
          </a:p>
        </p:txBody>
      </p:sp>
      <p:sp>
        <p:nvSpPr>
          <p:cNvPr id="10" name="object 10"/>
          <p:cNvSpPr/>
          <p:nvPr/>
        </p:nvSpPr>
        <p:spPr>
          <a:xfrm>
            <a:off x="6322585" y="892271"/>
            <a:ext cx="0" cy="739588"/>
          </a:xfrm>
          <a:custGeom>
            <a:avLst/>
            <a:gdLst/>
            <a:ahLst/>
            <a:cxnLst/>
            <a:rect l="l" t="t" r="r" b="b"/>
            <a:pathLst>
              <a:path h="838200">
                <a:moveTo>
                  <a:pt x="0" y="838200"/>
                </a:moveTo>
                <a:lnTo>
                  <a:pt x="0" y="0"/>
                </a:lnTo>
              </a:path>
            </a:pathLst>
          </a:custGeom>
          <a:ln w="25400">
            <a:solidFill>
              <a:srgbClr val="000000"/>
            </a:solidFill>
            <a:prstDash val="lgDash"/>
          </a:ln>
        </p:spPr>
        <p:txBody>
          <a:bodyPr wrap="square" lIns="0" tIns="0" rIns="0" bIns="0" rtlCol="0"/>
          <a:lstStyle/>
          <a:p>
            <a:endParaRPr/>
          </a:p>
        </p:txBody>
      </p:sp>
      <p:sp>
        <p:nvSpPr>
          <p:cNvPr id="11" name="object 11"/>
          <p:cNvSpPr/>
          <p:nvPr/>
        </p:nvSpPr>
        <p:spPr>
          <a:xfrm>
            <a:off x="4196775" y="874059"/>
            <a:ext cx="0" cy="537882"/>
          </a:xfrm>
          <a:custGeom>
            <a:avLst/>
            <a:gdLst/>
            <a:ahLst/>
            <a:cxnLst/>
            <a:rect l="l" t="t" r="r" b="b"/>
            <a:pathLst>
              <a:path h="609600">
                <a:moveTo>
                  <a:pt x="0" y="609600"/>
                </a:moveTo>
                <a:lnTo>
                  <a:pt x="0" y="0"/>
                </a:lnTo>
              </a:path>
            </a:pathLst>
          </a:custGeom>
          <a:ln w="25400">
            <a:solidFill>
              <a:srgbClr val="000000"/>
            </a:solidFill>
            <a:prstDash val="lgDash"/>
          </a:ln>
        </p:spPr>
        <p:txBody>
          <a:bodyPr wrap="square" lIns="0" tIns="0" rIns="0" bIns="0" rtlCol="0"/>
          <a:lstStyle/>
          <a:p>
            <a:endParaRPr/>
          </a:p>
        </p:txBody>
      </p:sp>
      <p:sp>
        <p:nvSpPr>
          <p:cNvPr id="12" name="object 12"/>
          <p:cNvSpPr/>
          <p:nvPr/>
        </p:nvSpPr>
        <p:spPr>
          <a:xfrm>
            <a:off x="4113069" y="2286001"/>
            <a:ext cx="152977" cy="3657599"/>
          </a:xfrm>
          <a:custGeom>
            <a:avLst/>
            <a:gdLst/>
            <a:ahLst/>
            <a:cxnLst/>
            <a:rect l="l" t="t" r="r" b="b"/>
            <a:pathLst>
              <a:path w="168275" h="4145279">
                <a:moveTo>
                  <a:pt x="0" y="4144962"/>
                </a:moveTo>
                <a:lnTo>
                  <a:pt x="168275" y="4144962"/>
                </a:lnTo>
                <a:lnTo>
                  <a:pt x="168275" y="0"/>
                </a:lnTo>
                <a:lnTo>
                  <a:pt x="0" y="0"/>
                </a:lnTo>
                <a:lnTo>
                  <a:pt x="0" y="4144962"/>
                </a:lnTo>
                <a:close/>
              </a:path>
            </a:pathLst>
          </a:custGeom>
          <a:solidFill>
            <a:srgbClr val="E4E4E4"/>
          </a:solidFill>
        </p:spPr>
        <p:txBody>
          <a:bodyPr wrap="square" lIns="0" tIns="0" rIns="0" bIns="0" rtlCol="0"/>
          <a:lstStyle/>
          <a:p>
            <a:endParaRPr/>
          </a:p>
        </p:txBody>
      </p:sp>
      <p:sp>
        <p:nvSpPr>
          <p:cNvPr id="13" name="object 13"/>
          <p:cNvSpPr/>
          <p:nvPr/>
        </p:nvSpPr>
        <p:spPr>
          <a:xfrm>
            <a:off x="4113075" y="2286001"/>
            <a:ext cx="152977" cy="3657599"/>
          </a:xfrm>
          <a:custGeom>
            <a:avLst/>
            <a:gdLst/>
            <a:ahLst/>
            <a:cxnLst/>
            <a:rect l="l" t="t" r="r" b="b"/>
            <a:pathLst>
              <a:path w="168275" h="4145279">
                <a:moveTo>
                  <a:pt x="0" y="0"/>
                </a:moveTo>
                <a:lnTo>
                  <a:pt x="168275" y="0"/>
                </a:lnTo>
                <a:lnTo>
                  <a:pt x="168275"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4" name="object 14"/>
          <p:cNvSpPr/>
          <p:nvPr/>
        </p:nvSpPr>
        <p:spPr>
          <a:xfrm>
            <a:off x="1327728" y="2514319"/>
            <a:ext cx="348095" cy="0"/>
          </a:xfrm>
          <a:custGeom>
            <a:avLst/>
            <a:gdLst/>
            <a:ahLst/>
            <a:cxnLst/>
            <a:rect l="l" t="t" r="r" b="b"/>
            <a:pathLst>
              <a:path w="382905">
                <a:moveTo>
                  <a:pt x="0" y="0"/>
                </a:moveTo>
                <a:lnTo>
                  <a:pt x="382590" y="0"/>
                </a:lnTo>
              </a:path>
            </a:pathLst>
          </a:custGeom>
          <a:ln w="28575">
            <a:solidFill>
              <a:srgbClr val="000000"/>
            </a:solidFill>
          </a:ln>
        </p:spPr>
        <p:txBody>
          <a:bodyPr wrap="square" lIns="0" tIns="0" rIns="0" bIns="0" rtlCol="0"/>
          <a:lstStyle/>
          <a:p>
            <a:endParaRPr/>
          </a:p>
        </p:txBody>
      </p:sp>
      <p:sp>
        <p:nvSpPr>
          <p:cNvPr id="15" name="object 15"/>
          <p:cNvSpPr/>
          <p:nvPr/>
        </p:nvSpPr>
        <p:spPr>
          <a:xfrm>
            <a:off x="1640897"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 name="object 16"/>
          <p:cNvSpPr txBox="1"/>
          <p:nvPr/>
        </p:nvSpPr>
        <p:spPr>
          <a:xfrm>
            <a:off x="307654" y="3633350"/>
            <a:ext cx="475095" cy="300018"/>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address</a:t>
            </a:r>
            <a:endParaRPr sz="1000">
              <a:latin typeface="Arial"/>
              <a:cs typeface="Arial"/>
            </a:endParaRPr>
          </a:p>
        </p:txBody>
      </p:sp>
      <p:sp>
        <p:nvSpPr>
          <p:cNvPr id="17" name="object 17"/>
          <p:cNvSpPr txBox="1"/>
          <p:nvPr/>
        </p:nvSpPr>
        <p:spPr>
          <a:xfrm>
            <a:off x="528462" y="4242670"/>
            <a:ext cx="680027" cy="300018"/>
          </a:xfrm>
          <a:prstGeom prst="rect">
            <a:avLst/>
          </a:prstGeom>
        </p:spPr>
        <p:txBody>
          <a:bodyPr vert="horz" wrap="square" lIns="0" tIns="0" rIns="0" bIns="0" rtlCol="0">
            <a:spAutoFit/>
          </a:bodyPr>
          <a:lstStyle/>
          <a:p>
            <a:pPr marL="91176" marR="4559" indent="-79779">
              <a:lnSpc>
                <a:spcPts val="1167"/>
              </a:lnSpc>
            </a:pPr>
            <a:r>
              <a:rPr sz="1000" b="1" dirty="0">
                <a:latin typeface="Arial"/>
                <a:cs typeface="Arial"/>
              </a:rPr>
              <a:t>Instruction  </a:t>
            </a:r>
            <a:r>
              <a:rPr sz="1000" b="1" spc="-4" dirty="0">
                <a:latin typeface="Arial"/>
                <a:cs typeface="Arial"/>
              </a:rPr>
              <a:t>memory</a:t>
            </a:r>
            <a:endParaRPr sz="1000">
              <a:latin typeface="Arial"/>
              <a:cs typeface="Arial"/>
            </a:endParaRPr>
          </a:p>
        </p:txBody>
      </p:sp>
      <p:sp>
        <p:nvSpPr>
          <p:cNvPr id="18" name="object 18"/>
          <p:cNvSpPr txBox="1"/>
          <p:nvPr/>
        </p:nvSpPr>
        <p:spPr>
          <a:xfrm>
            <a:off x="796894" y="3626627"/>
            <a:ext cx="609600" cy="303679"/>
          </a:xfrm>
          <a:prstGeom prst="rect">
            <a:avLst/>
          </a:prstGeom>
        </p:spPr>
        <p:txBody>
          <a:bodyPr vert="horz" wrap="square" lIns="0" tIns="0" rIns="0" bIns="0" rtlCol="0">
            <a:spAutoFit/>
          </a:bodyPr>
          <a:lstStyle/>
          <a:p>
            <a:pPr marL="11397">
              <a:lnSpc>
                <a:spcPts val="1176"/>
              </a:lnSpc>
            </a:pPr>
            <a:r>
              <a:rPr sz="1000" dirty="0">
                <a:latin typeface="Arial"/>
                <a:cs typeface="Arial"/>
              </a:rPr>
              <a:t>Instruction</a:t>
            </a:r>
            <a:endParaRPr sz="1000">
              <a:latin typeface="Arial"/>
              <a:cs typeface="Arial"/>
            </a:endParaRPr>
          </a:p>
          <a:p>
            <a:pPr marL="262131">
              <a:lnSpc>
                <a:spcPts val="1176"/>
              </a:lnSpc>
            </a:pPr>
            <a:r>
              <a:rPr sz="1000" dirty="0">
                <a:latin typeface="Arial"/>
                <a:cs typeface="Arial"/>
              </a:rPr>
              <a:t>[31-0]</a:t>
            </a:r>
            <a:endParaRPr sz="1000">
              <a:latin typeface="Arial"/>
              <a:cs typeface="Arial"/>
            </a:endParaRPr>
          </a:p>
        </p:txBody>
      </p:sp>
      <p:sp>
        <p:nvSpPr>
          <p:cNvPr id="19" name="object 19"/>
          <p:cNvSpPr/>
          <p:nvPr/>
        </p:nvSpPr>
        <p:spPr>
          <a:xfrm>
            <a:off x="7923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20" name="object 20"/>
          <p:cNvSpPr/>
          <p:nvPr/>
        </p:nvSpPr>
        <p:spPr>
          <a:xfrm>
            <a:off x="8117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1" name="object 21"/>
          <p:cNvSpPr/>
          <p:nvPr/>
        </p:nvSpPr>
        <p:spPr>
          <a:xfrm>
            <a:off x="6399076" y="3962684"/>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22" name="object 22"/>
          <p:cNvSpPr/>
          <p:nvPr/>
        </p:nvSpPr>
        <p:spPr>
          <a:xfrm>
            <a:off x="6745432"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6552048" y="3962684"/>
            <a:ext cx="0" cy="1371600"/>
          </a:xfrm>
          <a:custGeom>
            <a:avLst/>
            <a:gdLst/>
            <a:ahLst/>
            <a:cxnLst/>
            <a:rect l="l" t="t" r="r" b="b"/>
            <a:pathLst>
              <a:path h="1554479">
                <a:moveTo>
                  <a:pt x="0" y="0"/>
                </a:moveTo>
                <a:lnTo>
                  <a:pt x="0" y="1554160"/>
                </a:lnTo>
              </a:path>
            </a:pathLst>
          </a:custGeom>
          <a:ln w="28575">
            <a:solidFill>
              <a:srgbClr val="000000"/>
            </a:solidFill>
          </a:ln>
        </p:spPr>
        <p:txBody>
          <a:bodyPr wrap="square" lIns="0" tIns="0" rIns="0" bIns="0" rtlCol="0"/>
          <a:lstStyle/>
          <a:p>
            <a:endParaRPr/>
          </a:p>
        </p:txBody>
      </p:sp>
      <p:sp>
        <p:nvSpPr>
          <p:cNvPr id="24" name="object 24"/>
          <p:cNvSpPr/>
          <p:nvPr/>
        </p:nvSpPr>
        <p:spPr>
          <a:xfrm>
            <a:off x="6552049" y="5334003"/>
            <a:ext cx="1600777" cy="0"/>
          </a:xfrm>
          <a:custGeom>
            <a:avLst/>
            <a:gdLst/>
            <a:ahLst/>
            <a:cxnLst/>
            <a:rect l="l" t="t" r="r" b="b"/>
            <a:pathLst>
              <a:path w="1760854">
                <a:moveTo>
                  <a:pt x="0" y="0"/>
                </a:moveTo>
                <a:lnTo>
                  <a:pt x="1760541" y="0"/>
                </a:lnTo>
              </a:path>
            </a:pathLst>
          </a:custGeom>
          <a:ln w="28575">
            <a:solidFill>
              <a:srgbClr val="000000"/>
            </a:solidFill>
          </a:ln>
        </p:spPr>
        <p:txBody>
          <a:bodyPr wrap="square" lIns="0" tIns="0" rIns="0" bIns="0" rtlCol="0"/>
          <a:lstStyle/>
          <a:p>
            <a:endParaRPr/>
          </a:p>
        </p:txBody>
      </p:sp>
      <p:sp>
        <p:nvSpPr>
          <p:cNvPr id="25" name="object 25"/>
          <p:cNvSpPr/>
          <p:nvPr/>
        </p:nvSpPr>
        <p:spPr>
          <a:xfrm>
            <a:off x="8117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6508751" y="3922059"/>
            <a:ext cx="76777" cy="77321"/>
          </a:xfrm>
          <a:custGeom>
            <a:avLst/>
            <a:gdLst/>
            <a:ahLst/>
            <a:cxnLst/>
            <a:rect l="l" t="t" r="r" b="b"/>
            <a:pathLst>
              <a:path w="84454" h="87629">
                <a:moveTo>
                  <a:pt x="59499" y="0"/>
                </a:moveTo>
                <a:lnTo>
                  <a:pt x="24638" y="0"/>
                </a:lnTo>
                <a:lnTo>
                  <a:pt x="0" y="24637"/>
                </a:lnTo>
                <a:lnTo>
                  <a:pt x="0" y="62674"/>
                </a:lnTo>
                <a:lnTo>
                  <a:pt x="24638" y="87312"/>
                </a:lnTo>
                <a:lnTo>
                  <a:pt x="59499" y="87312"/>
                </a:lnTo>
                <a:lnTo>
                  <a:pt x="84137" y="62674"/>
                </a:lnTo>
                <a:lnTo>
                  <a:pt x="84137" y="24637"/>
                </a:lnTo>
                <a:lnTo>
                  <a:pt x="59499" y="0"/>
                </a:lnTo>
                <a:close/>
              </a:path>
            </a:pathLst>
          </a:custGeom>
          <a:solidFill>
            <a:srgbClr val="000000"/>
          </a:solidFill>
        </p:spPr>
        <p:txBody>
          <a:bodyPr wrap="square" lIns="0" tIns="0" rIns="0" bIns="0" rtlCol="0"/>
          <a:lstStyle/>
          <a:p>
            <a:endParaRPr/>
          </a:p>
        </p:txBody>
      </p:sp>
      <p:sp>
        <p:nvSpPr>
          <p:cNvPr id="27" name="object 27"/>
          <p:cNvSpPr/>
          <p:nvPr/>
        </p:nvSpPr>
        <p:spPr>
          <a:xfrm>
            <a:off x="6508759" y="3922060"/>
            <a:ext cx="76777" cy="77321"/>
          </a:xfrm>
          <a:custGeom>
            <a:avLst/>
            <a:gdLst/>
            <a:ahLst/>
            <a:cxnLst/>
            <a:rect l="l" t="t" r="r" b="b"/>
            <a:pathLst>
              <a:path w="84454" h="87629">
                <a:moveTo>
                  <a:pt x="0" y="24640"/>
                </a:moveTo>
                <a:lnTo>
                  <a:pt x="24640" y="0"/>
                </a:lnTo>
                <a:lnTo>
                  <a:pt x="59490" y="0"/>
                </a:lnTo>
                <a:lnTo>
                  <a:pt x="84130" y="24640"/>
                </a:lnTo>
                <a:lnTo>
                  <a:pt x="84130" y="62670"/>
                </a:lnTo>
                <a:lnTo>
                  <a:pt x="59490" y="87310"/>
                </a:lnTo>
                <a:lnTo>
                  <a:pt x="24640" y="87310"/>
                </a:lnTo>
                <a:lnTo>
                  <a:pt x="0" y="62670"/>
                </a:lnTo>
                <a:lnTo>
                  <a:pt x="0" y="2464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8761560" y="5028647"/>
            <a:ext cx="152977" cy="0"/>
          </a:xfrm>
          <a:custGeom>
            <a:avLst/>
            <a:gdLst/>
            <a:ahLst/>
            <a:cxnLst/>
            <a:rect l="l" t="t" r="r" b="b"/>
            <a:pathLst>
              <a:path w="168275">
                <a:moveTo>
                  <a:pt x="0" y="0"/>
                </a:moveTo>
                <a:lnTo>
                  <a:pt x="168280" y="0"/>
                </a:lnTo>
              </a:path>
            </a:pathLst>
          </a:custGeom>
          <a:ln w="28575">
            <a:solidFill>
              <a:srgbClr val="000000"/>
            </a:solidFill>
          </a:ln>
        </p:spPr>
        <p:txBody>
          <a:bodyPr wrap="square" lIns="0" tIns="0" rIns="0" bIns="0" rtlCol="0"/>
          <a:lstStyle/>
          <a:p>
            <a:endParaRPr/>
          </a:p>
        </p:txBody>
      </p:sp>
      <p:sp>
        <p:nvSpPr>
          <p:cNvPr id="29" name="object 29"/>
          <p:cNvSpPr/>
          <p:nvPr/>
        </p:nvSpPr>
        <p:spPr>
          <a:xfrm>
            <a:off x="8914541" y="5028647"/>
            <a:ext cx="0" cy="1220321"/>
          </a:xfrm>
          <a:custGeom>
            <a:avLst/>
            <a:gdLst/>
            <a:ahLst/>
            <a:cxnLst/>
            <a:rect l="l" t="t" r="r" b="b"/>
            <a:pathLst>
              <a:path h="1383029">
                <a:moveTo>
                  <a:pt x="0" y="0"/>
                </a:moveTo>
                <a:lnTo>
                  <a:pt x="0" y="1382710"/>
                </a:lnTo>
              </a:path>
            </a:pathLst>
          </a:custGeom>
          <a:ln w="28575">
            <a:solidFill>
              <a:srgbClr val="000000"/>
            </a:solidFill>
          </a:ln>
        </p:spPr>
        <p:txBody>
          <a:bodyPr wrap="square" lIns="0" tIns="0" rIns="0" bIns="0" rtlCol="0"/>
          <a:lstStyle/>
          <a:p>
            <a:endParaRPr/>
          </a:p>
        </p:txBody>
      </p:sp>
      <p:sp>
        <p:nvSpPr>
          <p:cNvPr id="30" name="object 30"/>
          <p:cNvSpPr/>
          <p:nvPr/>
        </p:nvSpPr>
        <p:spPr>
          <a:xfrm>
            <a:off x="2284556" y="6248685"/>
            <a:ext cx="6629977" cy="0"/>
          </a:xfrm>
          <a:custGeom>
            <a:avLst/>
            <a:gdLst/>
            <a:ahLst/>
            <a:cxnLst/>
            <a:rect l="l" t="t" r="r" b="b"/>
            <a:pathLst>
              <a:path w="7292975">
                <a:moveTo>
                  <a:pt x="7292984" y="0"/>
                </a:moveTo>
                <a:lnTo>
                  <a:pt x="0" y="0"/>
                </a:lnTo>
              </a:path>
            </a:pathLst>
          </a:custGeom>
          <a:ln w="28575">
            <a:solidFill>
              <a:srgbClr val="000000"/>
            </a:solidFill>
          </a:ln>
        </p:spPr>
        <p:txBody>
          <a:bodyPr wrap="square" lIns="0" tIns="0" rIns="0" bIns="0" rtlCol="0"/>
          <a:lstStyle/>
          <a:p>
            <a:endParaRPr/>
          </a:p>
        </p:txBody>
      </p:sp>
      <p:sp>
        <p:nvSpPr>
          <p:cNvPr id="31" name="object 31"/>
          <p:cNvSpPr/>
          <p:nvPr/>
        </p:nvSpPr>
        <p:spPr>
          <a:xfrm>
            <a:off x="2131583" y="4266638"/>
            <a:ext cx="0" cy="1829360"/>
          </a:xfrm>
          <a:custGeom>
            <a:avLst/>
            <a:gdLst/>
            <a:ahLst/>
            <a:cxnLst/>
            <a:rect l="l" t="t" r="r" b="b"/>
            <a:pathLst>
              <a:path h="2073275">
                <a:moveTo>
                  <a:pt x="0" y="2073281"/>
                </a:moveTo>
                <a:lnTo>
                  <a:pt x="0" y="0"/>
                </a:lnTo>
              </a:path>
            </a:pathLst>
          </a:custGeom>
          <a:ln w="12700">
            <a:solidFill>
              <a:srgbClr val="000000"/>
            </a:solidFill>
          </a:ln>
        </p:spPr>
        <p:txBody>
          <a:bodyPr wrap="square" lIns="0" tIns="0" rIns="0" bIns="0" rtlCol="0"/>
          <a:lstStyle/>
          <a:p>
            <a:endParaRPr/>
          </a:p>
        </p:txBody>
      </p:sp>
      <p:sp>
        <p:nvSpPr>
          <p:cNvPr id="32" name="object 32"/>
          <p:cNvSpPr/>
          <p:nvPr/>
        </p:nvSpPr>
        <p:spPr>
          <a:xfrm>
            <a:off x="2131583" y="4266637"/>
            <a:ext cx="381000" cy="0"/>
          </a:xfrm>
          <a:custGeom>
            <a:avLst/>
            <a:gdLst/>
            <a:ahLst/>
            <a:cxnLst/>
            <a:rect l="l" t="t" r="r" b="b"/>
            <a:pathLst>
              <a:path w="419100">
                <a:moveTo>
                  <a:pt x="0" y="0"/>
                </a:moveTo>
                <a:lnTo>
                  <a:pt x="419100" y="0"/>
                </a:lnTo>
              </a:path>
            </a:pathLst>
          </a:custGeom>
          <a:ln w="12700">
            <a:solidFill>
              <a:srgbClr val="000000"/>
            </a:solidFill>
          </a:ln>
        </p:spPr>
        <p:txBody>
          <a:bodyPr wrap="square" lIns="0" tIns="0" rIns="0" bIns="0" rtlCol="0"/>
          <a:lstStyle/>
          <a:p>
            <a:endParaRPr/>
          </a:p>
        </p:txBody>
      </p:sp>
      <p:sp>
        <p:nvSpPr>
          <p:cNvPr id="33" name="object 33"/>
          <p:cNvSpPr/>
          <p:nvPr/>
        </p:nvSpPr>
        <p:spPr>
          <a:xfrm>
            <a:off x="2466397" y="4233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4" name="object 34"/>
          <p:cNvSpPr txBox="1"/>
          <p:nvPr/>
        </p:nvSpPr>
        <p:spPr>
          <a:xfrm>
            <a:off x="6861140" y="3854946"/>
            <a:ext cx="489527" cy="158003"/>
          </a:xfrm>
          <a:prstGeom prst="rect">
            <a:avLst/>
          </a:prstGeom>
        </p:spPr>
        <p:txBody>
          <a:bodyPr vert="horz" wrap="square" lIns="0" tIns="0" rIns="0" bIns="0" rtlCol="0">
            <a:spAutoFit/>
          </a:bodyPr>
          <a:lstStyle/>
          <a:p>
            <a:pPr marL="11397"/>
            <a:r>
              <a:rPr sz="1000" dirty="0">
                <a:latin typeface="Arial"/>
                <a:cs typeface="Arial"/>
              </a:rPr>
              <a:t>Address</a:t>
            </a:r>
            <a:endParaRPr sz="1000">
              <a:latin typeface="Arial"/>
              <a:cs typeface="Arial"/>
            </a:endParaRPr>
          </a:p>
        </p:txBody>
      </p:sp>
      <p:sp>
        <p:nvSpPr>
          <p:cNvPr id="35" name="object 35"/>
          <p:cNvSpPr txBox="1"/>
          <p:nvPr/>
        </p:nvSpPr>
        <p:spPr>
          <a:xfrm>
            <a:off x="7143126" y="4167030"/>
            <a:ext cx="517236" cy="300018"/>
          </a:xfrm>
          <a:prstGeom prst="rect">
            <a:avLst/>
          </a:prstGeom>
        </p:spPr>
        <p:txBody>
          <a:bodyPr vert="horz" wrap="square" lIns="0" tIns="0" rIns="0" bIns="0" rtlCol="0">
            <a:spAutoFit/>
          </a:bodyPr>
          <a:lstStyle/>
          <a:p>
            <a:pPr marL="11397" marR="4559" indent="102573">
              <a:lnSpc>
                <a:spcPts val="1167"/>
              </a:lnSpc>
            </a:pPr>
            <a:r>
              <a:rPr sz="1000" b="1" spc="-4" dirty="0">
                <a:latin typeface="Arial"/>
                <a:cs typeface="Arial"/>
              </a:rPr>
              <a:t>Data  memory</a:t>
            </a:r>
            <a:endParaRPr sz="1000">
              <a:latin typeface="Arial"/>
              <a:cs typeface="Arial"/>
            </a:endParaRPr>
          </a:p>
        </p:txBody>
      </p:sp>
      <p:sp>
        <p:nvSpPr>
          <p:cNvPr id="36" name="object 36"/>
          <p:cNvSpPr txBox="1"/>
          <p:nvPr/>
        </p:nvSpPr>
        <p:spPr>
          <a:xfrm>
            <a:off x="7543765" y="4623670"/>
            <a:ext cx="327891" cy="300018"/>
          </a:xfrm>
          <a:prstGeom prst="rect">
            <a:avLst/>
          </a:prstGeom>
        </p:spPr>
        <p:txBody>
          <a:bodyPr vert="horz" wrap="square" lIns="0" tIns="0" rIns="0" bIns="0" rtlCol="0">
            <a:spAutoFit/>
          </a:bodyPr>
          <a:lstStyle/>
          <a:p>
            <a:pPr marL="68382" marR="4559" indent="-56985">
              <a:lnSpc>
                <a:spcPts val="1167"/>
              </a:lnSpc>
            </a:pPr>
            <a:r>
              <a:rPr sz="1000" spc="-4" dirty="0">
                <a:latin typeface="Arial"/>
                <a:cs typeface="Arial"/>
              </a:rPr>
              <a:t>Read  data</a:t>
            </a:r>
            <a:endParaRPr sz="1000">
              <a:latin typeface="Arial"/>
              <a:cs typeface="Arial"/>
            </a:endParaRPr>
          </a:p>
        </p:txBody>
      </p:sp>
      <p:sp>
        <p:nvSpPr>
          <p:cNvPr id="37" name="object 37"/>
          <p:cNvSpPr/>
          <p:nvPr/>
        </p:nvSpPr>
        <p:spPr>
          <a:xfrm>
            <a:off x="7314049" y="3657320"/>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38" name="object 38"/>
          <p:cNvSpPr txBox="1"/>
          <p:nvPr/>
        </p:nvSpPr>
        <p:spPr>
          <a:xfrm>
            <a:off x="6939072" y="3473946"/>
            <a:ext cx="790286" cy="158003"/>
          </a:xfrm>
          <a:prstGeom prst="rect">
            <a:avLst/>
          </a:prstGeom>
        </p:spPr>
        <p:txBody>
          <a:bodyPr vert="horz" wrap="square" lIns="0" tIns="0" rIns="0" bIns="0" rtlCol="0">
            <a:spAutoFit/>
          </a:bodyPr>
          <a:lstStyle/>
          <a:p>
            <a:pPr marL="11397"/>
            <a:r>
              <a:rPr sz="1000" spc="-4" dirty="0">
                <a:solidFill>
                  <a:srgbClr val="FF40FF"/>
                </a:solidFill>
                <a:latin typeface="Arial"/>
                <a:cs typeface="Arial"/>
              </a:rPr>
              <a:t>MemWrite</a:t>
            </a:r>
            <a:r>
              <a:rPr sz="1000" spc="-72" dirty="0">
                <a:solidFill>
                  <a:srgbClr val="FF40FF"/>
                </a:solidFill>
                <a:latin typeface="Arial"/>
                <a:cs typeface="Arial"/>
              </a:rPr>
              <a:t> </a:t>
            </a:r>
            <a:r>
              <a:rPr sz="1000" dirty="0">
                <a:solidFill>
                  <a:srgbClr val="FF40FF"/>
                </a:solidFill>
                <a:latin typeface="Arial"/>
                <a:cs typeface="Arial"/>
              </a:rPr>
              <a:t>(0)</a:t>
            </a:r>
            <a:endParaRPr sz="1000">
              <a:latin typeface="Arial"/>
              <a:cs typeface="Arial"/>
            </a:endParaRPr>
          </a:p>
        </p:txBody>
      </p:sp>
      <p:sp>
        <p:nvSpPr>
          <p:cNvPr id="39" name="object 39"/>
          <p:cNvSpPr/>
          <p:nvPr/>
        </p:nvSpPr>
        <p:spPr>
          <a:xfrm>
            <a:off x="7314049" y="4953003"/>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0" name="object 40"/>
          <p:cNvSpPr txBox="1"/>
          <p:nvPr/>
        </p:nvSpPr>
        <p:spPr>
          <a:xfrm>
            <a:off x="6939072" y="5150627"/>
            <a:ext cx="799523"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MemRead</a:t>
            </a:r>
            <a:r>
              <a:rPr sz="1000" spc="-94" dirty="0">
                <a:solidFill>
                  <a:srgbClr val="FF40FF"/>
                </a:solidFill>
                <a:latin typeface="Arial"/>
                <a:cs typeface="Arial"/>
              </a:rPr>
              <a:t> </a:t>
            </a:r>
            <a:r>
              <a:rPr sz="1000" dirty="0">
                <a:solidFill>
                  <a:srgbClr val="FF40FF"/>
                </a:solidFill>
                <a:latin typeface="Arial"/>
                <a:cs typeface="Arial"/>
              </a:rPr>
              <a:t>(0)</a:t>
            </a:r>
            <a:endParaRPr sz="1000">
              <a:latin typeface="Arial"/>
              <a:cs typeface="Arial"/>
            </a:endParaRPr>
          </a:p>
        </p:txBody>
      </p:sp>
      <p:sp>
        <p:nvSpPr>
          <p:cNvPr id="41" name="object 41"/>
          <p:cNvSpPr txBox="1"/>
          <p:nvPr/>
        </p:nvSpPr>
        <p:spPr>
          <a:xfrm>
            <a:off x="8614606" y="4692586"/>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42" name="object 42"/>
          <p:cNvSpPr txBox="1"/>
          <p:nvPr/>
        </p:nvSpPr>
        <p:spPr>
          <a:xfrm>
            <a:off x="8614606" y="5226434"/>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43" name="object 43"/>
          <p:cNvSpPr/>
          <p:nvPr/>
        </p:nvSpPr>
        <p:spPr>
          <a:xfrm>
            <a:off x="8533541" y="4572003"/>
            <a:ext cx="228023" cy="914960"/>
          </a:xfrm>
          <a:custGeom>
            <a:avLst/>
            <a:gdLst/>
            <a:ahLst/>
            <a:cxnLst/>
            <a:rect l="l" t="t" r="r" b="b"/>
            <a:pathLst>
              <a:path w="250825" h="1036954">
                <a:moveTo>
                  <a:pt x="0" y="125410"/>
                </a:moveTo>
                <a:lnTo>
                  <a:pt x="5754" y="87745"/>
                </a:lnTo>
                <a:lnTo>
                  <a:pt x="22602" y="53571"/>
                </a:lnTo>
                <a:lnTo>
                  <a:pt x="48921" y="26019"/>
                </a:lnTo>
                <a:lnTo>
                  <a:pt x="82283" y="7612"/>
                </a:lnTo>
                <a:lnTo>
                  <a:pt x="119644" y="130"/>
                </a:lnTo>
                <a:lnTo>
                  <a:pt x="125410" y="0"/>
                </a:lnTo>
                <a:lnTo>
                  <a:pt x="163074" y="5754"/>
                </a:lnTo>
                <a:lnTo>
                  <a:pt x="197248" y="22602"/>
                </a:lnTo>
                <a:lnTo>
                  <a:pt x="224800" y="48921"/>
                </a:lnTo>
                <a:lnTo>
                  <a:pt x="243207" y="82283"/>
                </a:lnTo>
                <a:lnTo>
                  <a:pt x="250689" y="119644"/>
                </a:lnTo>
                <a:lnTo>
                  <a:pt x="250820" y="125410"/>
                </a:lnTo>
                <a:lnTo>
                  <a:pt x="250820" y="911230"/>
                </a:lnTo>
                <a:lnTo>
                  <a:pt x="245065" y="948894"/>
                </a:lnTo>
                <a:lnTo>
                  <a:pt x="228217" y="983069"/>
                </a:lnTo>
                <a:lnTo>
                  <a:pt x="201898" y="1010621"/>
                </a:lnTo>
                <a:lnTo>
                  <a:pt x="168536" y="1029027"/>
                </a:lnTo>
                <a:lnTo>
                  <a:pt x="131175" y="1036510"/>
                </a:lnTo>
                <a:lnTo>
                  <a:pt x="125410" y="1036640"/>
                </a:lnTo>
                <a:lnTo>
                  <a:pt x="87745" y="1030885"/>
                </a:lnTo>
                <a:lnTo>
                  <a:pt x="53571" y="1014037"/>
                </a:lnTo>
                <a:lnTo>
                  <a:pt x="26019" y="987718"/>
                </a:lnTo>
                <a:lnTo>
                  <a:pt x="7612" y="954356"/>
                </a:lnTo>
                <a:lnTo>
                  <a:pt x="130" y="916995"/>
                </a:lnTo>
                <a:lnTo>
                  <a:pt x="0" y="911230"/>
                </a:lnTo>
                <a:lnTo>
                  <a:pt x="0" y="125410"/>
                </a:lnTo>
                <a:close/>
              </a:path>
            </a:pathLst>
          </a:custGeom>
          <a:ln w="12700">
            <a:solidFill>
              <a:srgbClr val="000000"/>
            </a:solidFill>
          </a:ln>
        </p:spPr>
        <p:txBody>
          <a:bodyPr wrap="square" lIns="0" tIns="0" rIns="0" bIns="0" rtlCol="0"/>
          <a:lstStyle/>
          <a:p>
            <a:endParaRPr/>
          </a:p>
        </p:txBody>
      </p:sp>
      <p:sp>
        <p:nvSpPr>
          <p:cNvPr id="44" name="object 44"/>
          <p:cNvSpPr txBox="1"/>
          <p:nvPr/>
        </p:nvSpPr>
        <p:spPr>
          <a:xfrm>
            <a:off x="8390118" y="4089990"/>
            <a:ext cx="672523" cy="300018"/>
          </a:xfrm>
          <a:prstGeom prst="rect">
            <a:avLst/>
          </a:prstGeom>
        </p:spPr>
        <p:txBody>
          <a:bodyPr vert="horz" wrap="square" lIns="0" tIns="0" rIns="0" bIns="0" rtlCol="0">
            <a:spAutoFit/>
          </a:bodyPr>
          <a:lstStyle/>
          <a:p>
            <a:pPr marL="226799" marR="4559" indent="-215973">
              <a:lnSpc>
                <a:spcPts val="1167"/>
              </a:lnSpc>
            </a:pPr>
            <a:r>
              <a:rPr sz="1000" dirty="0">
                <a:solidFill>
                  <a:srgbClr val="3CA642"/>
                </a:solidFill>
                <a:latin typeface="Arial"/>
                <a:cs typeface="Arial"/>
              </a:rPr>
              <a:t>Me</a:t>
            </a:r>
            <a:r>
              <a:rPr sz="1000" spc="-4" dirty="0">
                <a:solidFill>
                  <a:srgbClr val="3CA642"/>
                </a:solidFill>
                <a:latin typeface="Arial"/>
                <a:cs typeface="Arial"/>
              </a:rPr>
              <a:t>m</a:t>
            </a:r>
            <a:r>
              <a:rPr sz="1000" spc="-112" dirty="0">
                <a:solidFill>
                  <a:srgbClr val="3CA642"/>
                </a:solidFill>
                <a:latin typeface="Arial"/>
                <a:cs typeface="Arial"/>
              </a:rPr>
              <a:t>T</a:t>
            </a:r>
            <a:r>
              <a:rPr sz="1000" spc="-4" dirty="0">
                <a:solidFill>
                  <a:srgbClr val="3CA642"/>
                </a:solidFill>
                <a:latin typeface="Arial"/>
                <a:cs typeface="Arial"/>
              </a:rPr>
              <a:t>oReg  </a:t>
            </a:r>
            <a:r>
              <a:rPr sz="1000" dirty="0">
                <a:solidFill>
                  <a:srgbClr val="3CA642"/>
                </a:solidFill>
                <a:latin typeface="Arial"/>
                <a:cs typeface="Arial"/>
              </a:rPr>
              <a:t>(0)</a:t>
            </a:r>
            <a:endParaRPr sz="1000">
              <a:latin typeface="Arial"/>
              <a:cs typeface="Arial"/>
            </a:endParaRPr>
          </a:p>
        </p:txBody>
      </p:sp>
      <p:sp>
        <p:nvSpPr>
          <p:cNvPr id="45" name="object 45"/>
          <p:cNvSpPr/>
          <p:nvPr/>
        </p:nvSpPr>
        <p:spPr>
          <a:xfrm>
            <a:off x="8637450" y="4419320"/>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46" name="object 46"/>
          <p:cNvSpPr/>
          <p:nvPr/>
        </p:nvSpPr>
        <p:spPr>
          <a:xfrm>
            <a:off x="4417584" y="3885638"/>
            <a:ext cx="0" cy="914960"/>
          </a:xfrm>
          <a:custGeom>
            <a:avLst/>
            <a:gdLst/>
            <a:ahLst/>
            <a:cxnLst/>
            <a:rect l="l" t="t" r="r" b="b"/>
            <a:pathLst>
              <a:path h="1036954">
                <a:moveTo>
                  <a:pt x="0" y="1036640"/>
                </a:moveTo>
                <a:lnTo>
                  <a:pt x="0" y="0"/>
                </a:lnTo>
              </a:path>
            </a:pathLst>
          </a:custGeom>
          <a:ln w="28575">
            <a:solidFill>
              <a:srgbClr val="000000"/>
            </a:solidFill>
          </a:ln>
        </p:spPr>
        <p:txBody>
          <a:bodyPr wrap="square" lIns="0" tIns="0" rIns="0" bIns="0" rtlCol="0"/>
          <a:lstStyle/>
          <a:p>
            <a:endParaRPr/>
          </a:p>
        </p:txBody>
      </p:sp>
      <p:sp>
        <p:nvSpPr>
          <p:cNvPr id="47" name="object 47"/>
          <p:cNvSpPr/>
          <p:nvPr/>
        </p:nvSpPr>
        <p:spPr>
          <a:xfrm>
            <a:off x="4266048" y="3885637"/>
            <a:ext cx="532823" cy="0"/>
          </a:xfrm>
          <a:custGeom>
            <a:avLst/>
            <a:gdLst/>
            <a:ahLst/>
            <a:cxnLst/>
            <a:rect l="l" t="t" r="r" b="b"/>
            <a:pathLst>
              <a:path w="586104">
                <a:moveTo>
                  <a:pt x="0" y="0"/>
                </a:moveTo>
                <a:lnTo>
                  <a:pt x="585790" y="0"/>
                </a:lnTo>
              </a:path>
            </a:pathLst>
          </a:custGeom>
          <a:ln w="28575">
            <a:solidFill>
              <a:srgbClr val="000000"/>
            </a:solidFill>
          </a:ln>
        </p:spPr>
        <p:txBody>
          <a:bodyPr wrap="square" lIns="0" tIns="0" rIns="0" bIns="0" rtlCol="0"/>
          <a:lstStyle/>
          <a:p>
            <a:endParaRPr/>
          </a:p>
        </p:txBody>
      </p:sp>
      <p:sp>
        <p:nvSpPr>
          <p:cNvPr id="48" name="object 48"/>
          <p:cNvSpPr/>
          <p:nvPr/>
        </p:nvSpPr>
        <p:spPr>
          <a:xfrm>
            <a:off x="4763943"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49" name="object 49"/>
          <p:cNvSpPr/>
          <p:nvPr/>
        </p:nvSpPr>
        <p:spPr>
          <a:xfrm>
            <a:off x="4375728" y="3853423"/>
            <a:ext cx="75045" cy="75640"/>
          </a:xfrm>
          <a:custGeom>
            <a:avLst/>
            <a:gdLst/>
            <a:ahLst/>
            <a:cxnLst/>
            <a:rect l="l" t="t" r="r" b="b"/>
            <a:pathLst>
              <a:path w="82550" h="85725">
                <a:moveTo>
                  <a:pt x="58369" y="0"/>
                </a:moveTo>
                <a:lnTo>
                  <a:pt x="24180" y="0"/>
                </a:lnTo>
                <a:lnTo>
                  <a:pt x="0" y="24180"/>
                </a:lnTo>
                <a:lnTo>
                  <a:pt x="0" y="61544"/>
                </a:lnTo>
                <a:lnTo>
                  <a:pt x="24180" y="85725"/>
                </a:lnTo>
                <a:lnTo>
                  <a:pt x="58369" y="85725"/>
                </a:lnTo>
                <a:lnTo>
                  <a:pt x="82550" y="61544"/>
                </a:lnTo>
                <a:lnTo>
                  <a:pt x="82550" y="24180"/>
                </a:lnTo>
                <a:lnTo>
                  <a:pt x="58369" y="0"/>
                </a:lnTo>
                <a:close/>
              </a:path>
            </a:pathLst>
          </a:custGeom>
          <a:solidFill>
            <a:srgbClr val="000000"/>
          </a:solidFill>
        </p:spPr>
        <p:txBody>
          <a:bodyPr wrap="square" lIns="0" tIns="0" rIns="0" bIns="0" rtlCol="0"/>
          <a:lstStyle/>
          <a:p>
            <a:endParaRPr/>
          </a:p>
        </p:txBody>
      </p:sp>
      <p:sp>
        <p:nvSpPr>
          <p:cNvPr id="50" name="object 50"/>
          <p:cNvSpPr/>
          <p:nvPr/>
        </p:nvSpPr>
        <p:spPr>
          <a:xfrm>
            <a:off x="4375729" y="3853423"/>
            <a:ext cx="75045" cy="75640"/>
          </a:xfrm>
          <a:custGeom>
            <a:avLst/>
            <a:gdLst/>
            <a:ahLst/>
            <a:cxnLst/>
            <a:rect l="l" t="t" r="r" b="b"/>
            <a:pathLst>
              <a:path w="82550" h="85725">
                <a:moveTo>
                  <a:pt x="0" y="24180"/>
                </a:moveTo>
                <a:lnTo>
                  <a:pt x="24180" y="0"/>
                </a:lnTo>
                <a:lnTo>
                  <a:pt x="58370" y="0"/>
                </a:lnTo>
                <a:lnTo>
                  <a:pt x="82550" y="24180"/>
                </a:lnTo>
                <a:lnTo>
                  <a:pt x="82550" y="61550"/>
                </a:lnTo>
                <a:lnTo>
                  <a:pt x="58370" y="85730"/>
                </a:lnTo>
                <a:lnTo>
                  <a:pt x="24180" y="85730"/>
                </a:lnTo>
                <a:lnTo>
                  <a:pt x="0" y="61550"/>
                </a:lnTo>
                <a:lnTo>
                  <a:pt x="0" y="24180"/>
                </a:lnTo>
                <a:close/>
              </a:path>
            </a:pathLst>
          </a:custGeom>
          <a:ln w="12700">
            <a:solidFill>
              <a:srgbClr val="000000"/>
            </a:solidFill>
          </a:ln>
        </p:spPr>
        <p:txBody>
          <a:bodyPr wrap="square" lIns="0" tIns="0" rIns="0" bIns="0" rtlCol="0"/>
          <a:lstStyle/>
          <a:p>
            <a:endParaRPr/>
          </a:p>
        </p:txBody>
      </p:sp>
      <p:sp>
        <p:nvSpPr>
          <p:cNvPr id="51" name="object 51"/>
          <p:cNvSpPr txBox="1"/>
          <p:nvPr/>
        </p:nvSpPr>
        <p:spPr>
          <a:xfrm>
            <a:off x="602391" y="2197036"/>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52" name="object 52"/>
          <p:cNvSpPr txBox="1"/>
          <p:nvPr/>
        </p:nvSpPr>
        <p:spPr>
          <a:xfrm>
            <a:off x="4426782" y="2819848"/>
            <a:ext cx="305377" cy="158003"/>
          </a:xfrm>
          <a:prstGeom prst="rect">
            <a:avLst/>
          </a:prstGeom>
        </p:spPr>
        <p:txBody>
          <a:bodyPr vert="horz" wrap="square" lIns="0" tIns="0" rIns="0" bIns="0" rtlCol="0">
            <a:spAutoFit/>
          </a:bodyPr>
          <a:lstStyle/>
          <a:p>
            <a:pPr marL="11397"/>
            <a:r>
              <a:rPr sz="1000" b="1" dirty="0">
                <a:latin typeface="Arial"/>
                <a:cs typeface="Arial"/>
              </a:rPr>
              <a:t>Shift</a:t>
            </a:r>
            <a:endParaRPr sz="1000">
              <a:latin typeface="Arial"/>
              <a:cs typeface="Arial"/>
            </a:endParaRPr>
          </a:p>
        </p:txBody>
      </p:sp>
      <p:sp>
        <p:nvSpPr>
          <p:cNvPr id="53" name="object 53"/>
          <p:cNvSpPr txBox="1"/>
          <p:nvPr/>
        </p:nvSpPr>
        <p:spPr>
          <a:xfrm>
            <a:off x="4426781" y="2965525"/>
            <a:ext cx="319809" cy="158003"/>
          </a:xfrm>
          <a:prstGeom prst="rect">
            <a:avLst/>
          </a:prstGeom>
        </p:spPr>
        <p:txBody>
          <a:bodyPr vert="horz" wrap="square" lIns="0" tIns="0" rIns="0" bIns="0" rtlCol="0">
            <a:spAutoFit/>
          </a:bodyPr>
          <a:lstStyle/>
          <a:p>
            <a:pPr marL="11397"/>
            <a:r>
              <a:rPr sz="1000" b="1" dirty="0">
                <a:latin typeface="Arial"/>
                <a:cs typeface="Arial"/>
              </a:rPr>
              <a:t>left</a:t>
            </a:r>
            <a:r>
              <a:rPr sz="1000" b="1" spc="-94" dirty="0">
                <a:latin typeface="Arial"/>
                <a:cs typeface="Arial"/>
              </a:rPr>
              <a:t> </a:t>
            </a:r>
            <a:r>
              <a:rPr sz="1000" b="1" dirty="0">
                <a:latin typeface="Arial"/>
                <a:cs typeface="Arial"/>
              </a:rPr>
              <a:t>2</a:t>
            </a:r>
            <a:endParaRPr sz="1000">
              <a:latin typeface="Arial"/>
              <a:cs typeface="Arial"/>
            </a:endParaRPr>
          </a:p>
        </p:txBody>
      </p:sp>
      <p:sp>
        <p:nvSpPr>
          <p:cNvPr id="54" name="object 54"/>
          <p:cNvSpPr/>
          <p:nvPr/>
        </p:nvSpPr>
        <p:spPr>
          <a:xfrm>
            <a:off x="4336765" y="2661398"/>
            <a:ext cx="1046302" cy="620524"/>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5823240" y="2742636"/>
            <a:ext cx="424295" cy="0"/>
          </a:xfrm>
          <a:custGeom>
            <a:avLst/>
            <a:gdLst/>
            <a:ahLst/>
            <a:cxnLst/>
            <a:rect l="l" t="t" r="r" b="b"/>
            <a:pathLst>
              <a:path w="466725">
                <a:moveTo>
                  <a:pt x="0" y="0"/>
                </a:moveTo>
                <a:lnTo>
                  <a:pt x="466730" y="0"/>
                </a:lnTo>
              </a:path>
            </a:pathLst>
          </a:custGeom>
          <a:ln w="28575">
            <a:solidFill>
              <a:srgbClr val="000000"/>
            </a:solidFill>
          </a:ln>
        </p:spPr>
        <p:txBody>
          <a:bodyPr wrap="square" lIns="0" tIns="0" rIns="0" bIns="0" rtlCol="0"/>
          <a:lstStyle/>
          <a:p>
            <a:endParaRPr/>
          </a:p>
        </p:txBody>
      </p:sp>
      <p:sp>
        <p:nvSpPr>
          <p:cNvPr id="56" name="object 56"/>
          <p:cNvSpPr/>
          <p:nvPr/>
        </p:nvSpPr>
        <p:spPr>
          <a:xfrm>
            <a:off x="6212897"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7" name="object 57"/>
          <p:cNvSpPr/>
          <p:nvPr/>
        </p:nvSpPr>
        <p:spPr>
          <a:xfrm>
            <a:off x="870239" y="21333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8" name="object 58"/>
          <p:cNvSpPr/>
          <p:nvPr/>
        </p:nvSpPr>
        <p:spPr>
          <a:xfrm>
            <a:off x="870239" y="25905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9" name="object 59"/>
          <p:cNvSpPr/>
          <p:nvPr/>
        </p:nvSpPr>
        <p:spPr>
          <a:xfrm>
            <a:off x="870240" y="2438119"/>
            <a:ext cx="152977" cy="76200"/>
          </a:xfrm>
          <a:custGeom>
            <a:avLst/>
            <a:gdLst/>
            <a:ahLst/>
            <a:cxnLst/>
            <a:rect l="l" t="t" r="r" b="b"/>
            <a:pathLst>
              <a:path w="168275" h="86360">
                <a:moveTo>
                  <a:pt x="0" y="0"/>
                </a:moveTo>
                <a:lnTo>
                  <a:pt x="167737" y="86360"/>
                </a:lnTo>
              </a:path>
            </a:pathLst>
          </a:custGeom>
          <a:ln w="12700">
            <a:solidFill>
              <a:srgbClr val="000000"/>
            </a:solidFill>
          </a:ln>
        </p:spPr>
        <p:txBody>
          <a:bodyPr wrap="square" lIns="0" tIns="0" rIns="0" bIns="0" rtlCol="0"/>
          <a:lstStyle/>
          <a:p>
            <a:endParaRPr/>
          </a:p>
        </p:txBody>
      </p:sp>
      <p:sp>
        <p:nvSpPr>
          <p:cNvPr id="60" name="object 60"/>
          <p:cNvSpPr/>
          <p:nvPr/>
        </p:nvSpPr>
        <p:spPr>
          <a:xfrm>
            <a:off x="870240" y="2514319"/>
            <a:ext cx="152977" cy="76200"/>
          </a:xfrm>
          <a:custGeom>
            <a:avLst/>
            <a:gdLst/>
            <a:ahLst/>
            <a:cxnLst/>
            <a:rect l="l" t="t" r="r" b="b"/>
            <a:pathLst>
              <a:path w="168275" h="86360">
                <a:moveTo>
                  <a:pt x="0" y="86360"/>
                </a:moveTo>
                <a:lnTo>
                  <a:pt x="167737" y="0"/>
                </a:lnTo>
              </a:path>
            </a:pathLst>
          </a:custGeom>
          <a:ln w="12700">
            <a:solidFill>
              <a:srgbClr val="000000"/>
            </a:solidFill>
          </a:ln>
        </p:spPr>
        <p:txBody>
          <a:bodyPr wrap="square" lIns="0" tIns="0" rIns="0" bIns="0" rtlCol="0"/>
          <a:lstStyle/>
          <a:p>
            <a:endParaRPr/>
          </a:p>
        </p:txBody>
      </p:sp>
      <p:sp>
        <p:nvSpPr>
          <p:cNvPr id="61" name="object 61"/>
          <p:cNvSpPr/>
          <p:nvPr/>
        </p:nvSpPr>
        <p:spPr>
          <a:xfrm>
            <a:off x="870240" y="2133319"/>
            <a:ext cx="457777" cy="228599"/>
          </a:xfrm>
          <a:custGeom>
            <a:avLst/>
            <a:gdLst/>
            <a:ahLst/>
            <a:cxnLst/>
            <a:rect l="l" t="t" r="r" b="b"/>
            <a:pathLst>
              <a:path w="503555" h="259080">
                <a:moveTo>
                  <a:pt x="0" y="0"/>
                </a:moveTo>
                <a:lnTo>
                  <a:pt x="503197" y="259080"/>
                </a:lnTo>
              </a:path>
            </a:pathLst>
          </a:custGeom>
          <a:ln w="12700">
            <a:solidFill>
              <a:srgbClr val="000000"/>
            </a:solidFill>
          </a:ln>
        </p:spPr>
        <p:txBody>
          <a:bodyPr wrap="square" lIns="0" tIns="0" rIns="0" bIns="0" rtlCol="0"/>
          <a:lstStyle/>
          <a:p>
            <a:endParaRPr/>
          </a:p>
        </p:txBody>
      </p:sp>
      <p:sp>
        <p:nvSpPr>
          <p:cNvPr id="62" name="object 62"/>
          <p:cNvSpPr/>
          <p:nvPr/>
        </p:nvSpPr>
        <p:spPr>
          <a:xfrm>
            <a:off x="1327691" y="23619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3" name="object 63"/>
          <p:cNvSpPr/>
          <p:nvPr/>
        </p:nvSpPr>
        <p:spPr>
          <a:xfrm>
            <a:off x="870240" y="2666719"/>
            <a:ext cx="457777" cy="228599"/>
          </a:xfrm>
          <a:custGeom>
            <a:avLst/>
            <a:gdLst/>
            <a:ahLst/>
            <a:cxnLst/>
            <a:rect l="l" t="t" r="r" b="b"/>
            <a:pathLst>
              <a:path w="503555" h="259079">
                <a:moveTo>
                  <a:pt x="0" y="259080"/>
                </a:moveTo>
                <a:lnTo>
                  <a:pt x="503197" y="0"/>
                </a:lnTo>
              </a:path>
            </a:pathLst>
          </a:custGeom>
          <a:ln w="12700">
            <a:solidFill>
              <a:srgbClr val="000000"/>
            </a:solidFill>
          </a:ln>
        </p:spPr>
        <p:txBody>
          <a:bodyPr wrap="square" lIns="0" tIns="0" rIns="0" bIns="0" rtlCol="0"/>
          <a:lstStyle/>
          <a:p>
            <a:endParaRPr/>
          </a:p>
        </p:txBody>
      </p:sp>
      <p:sp>
        <p:nvSpPr>
          <p:cNvPr id="64" name="object 64"/>
          <p:cNvSpPr txBox="1"/>
          <p:nvPr/>
        </p:nvSpPr>
        <p:spPr>
          <a:xfrm>
            <a:off x="1036052" y="2429088"/>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65" name="object 65"/>
          <p:cNvSpPr/>
          <p:nvPr/>
        </p:nvSpPr>
        <p:spPr>
          <a:xfrm>
            <a:off x="456047" y="1371318"/>
            <a:ext cx="1732" cy="1143000"/>
          </a:xfrm>
          <a:custGeom>
            <a:avLst/>
            <a:gdLst/>
            <a:ahLst/>
            <a:cxnLst/>
            <a:rect l="l" t="t" r="r" b="b"/>
            <a:pathLst>
              <a:path w="1904" h="1295400">
                <a:moveTo>
                  <a:pt x="1588" y="0"/>
                </a:moveTo>
                <a:lnTo>
                  <a:pt x="0" y="1295400"/>
                </a:lnTo>
              </a:path>
            </a:pathLst>
          </a:custGeom>
          <a:ln w="28575">
            <a:solidFill>
              <a:srgbClr val="000000"/>
            </a:solidFill>
          </a:ln>
        </p:spPr>
        <p:txBody>
          <a:bodyPr wrap="square" lIns="0" tIns="0" rIns="0" bIns="0" rtlCol="0"/>
          <a:lstStyle/>
          <a:p>
            <a:endParaRPr/>
          </a:p>
        </p:txBody>
      </p:sp>
      <p:sp>
        <p:nvSpPr>
          <p:cNvPr id="66" name="object 66"/>
          <p:cNvSpPr/>
          <p:nvPr/>
        </p:nvSpPr>
        <p:spPr>
          <a:xfrm>
            <a:off x="417123" y="2480657"/>
            <a:ext cx="77932" cy="50987"/>
          </a:xfrm>
          <a:custGeom>
            <a:avLst/>
            <a:gdLst/>
            <a:ahLst/>
            <a:cxnLst/>
            <a:rect l="l" t="t" r="r" b="b"/>
            <a:pathLst>
              <a:path w="85725" h="57785">
                <a:moveTo>
                  <a:pt x="0" y="0"/>
                </a:moveTo>
                <a:lnTo>
                  <a:pt x="42791" y="57200"/>
                </a:lnTo>
                <a:lnTo>
                  <a:pt x="85725" y="101"/>
                </a:lnTo>
                <a:lnTo>
                  <a:pt x="0" y="0"/>
                </a:lnTo>
                <a:close/>
              </a:path>
            </a:pathLst>
          </a:custGeom>
          <a:solidFill>
            <a:srgbClr val="000000"/>
          </a:solidFill>
        </p:spPr>
        <p:txBody>
          <a:bodyPr wrap="square" lIns="0" tIns="0" rIns="0" bIns="0" rtlCol="0"/>
          <a:lstStyle/>
          <a:p>
            <a:endParaRPr/>
          </a:p>
        </p:txBody>
      </p:sp>
      <p:sp>
        <p:nvSpPr>
          <p:cNvPr id="67" name="object 67"/>
          <p:cNvSpPr/>
          <p:nvPr/>
        </p:nvSpPr>
        <p:spPr>
          <a:xfrm>
            <a:off x="1219491" y="1524000"/>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68" name="object 68"/>
          <p:cNvSpPr/>
          <p:nvPr/>
        </p:nvSpPr>
        <p:spPr>
          <a:xfrm>
            <a:off x="1202170" y="1486180"/>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69" name="object 69"/>
          <p:cNvSpPr/>
          <p:nvPr/>
        </p:nvSpPr>
        <p:spPr>
          <a:xfrm>
            <a:off x="684069" y="2742637"/>
            <a:ext cx="0" cy="533960"/>
          </a:xfrm>
          <a:custGeom>
            <a:avLst/>
            <a:gdLst/>
            <a:ahLst/>
            <a:cxnLst/>
            <a:rect l="l" t="t" r="r" b="b"/>
            <a:pathLst>
              <a:path h="605154">
                <a:moveTo>
                  <a:pt x="0" y="604840"/>
                </a:moveTo>
                <a:lnTo>
                  <a:pt x="0" y="0"/>
                </a:lnTo>
              </a:path>
            </a:pathLst>
          </a:custGeom>
          <a:ln w="28575">
            <a:solidFill>
              <a:srgbClr val="000000"/>
            </a:solidFill>
          </a:ln>
        </p:spPr>
        <p:txBody>
          <a:bodyPr wrap="square" lIns="0" tIns="0" rIns="0" bIns="0" rtlCol="0"/>
          <a:lstStyle/>
          <a:p>
            <a:endParaRPr/>
          </a:p>
        </p:txBody>
      </p:sp>
      <p:sp>
        <p:nvSpPr>
          <p:cNvPr id="70" name="object 70"/>
          <p:cNvSpPr/>
          <p:nvPr/>
        </p:nvSpPr>
        <p:spPr>
          <a:xfrm>
            <a:off x="1219491" y="1295682"/>
            <a:ext cx="5485823" cy="0"/>
          </a:xfrm>
          <a:custGeom>
            <a:avLst/>
            <a:gdLst/>
            <a:ahLst/>
            <a:cxnLst/>
            <a:rect l="l" t="t" r="r" b="b"/>
            <a:pathLst>
              <a:path w="6034405">
                <a:moveTo>
                  <a:pt x="6034093" y="0"/>
                </a:moveTo>
                <a:lnTo>
                  <a:pt x="0" y="0"/>
                </a:lnTo>
              </a:path>
            </a:pathLst>
          </a:custGeom>
          <a:ln w="28575">
            <a:solidFill>
              <a:srgbClr val="000000"/>
            </a:solidFill>
          </a:ln>
        </p:spPr>
        <p:txBody>
          <a:bodyPr wrap="square" lIns="0" tIns="0" rIns="0" bIns="0" rtlCol="0"/>
          <a:lstStyle/>
          <a:p>
            <a:endParaRPr/>
          </a:p>
        </p:txBody>
      </p:sp>
      <p:sp>
        <p:nvSpPr>
          <p:cNvPr id="71" name="object 71"/>
          <p:cNvSpPr/>
          <p:nvPr/>
        </p:nvSpPr>
        <p:spPr>
          <a:xfrm>
            <a:off x="1202170" y="1257861"/>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2" name="object 72"/>
          <p:cNvSpPr/>
          <p:nvPr/>
        </p:nvSpPr>
        <p:spPr>
          <a:xfrm>
            <a:off x="684069" y="2742636"/>
            <a:ext cx="186458" cy="0"/>
          </a:xfrm>
          <a:custGeom>
            <a:avLst/>
            <a:gdLst/>
            <a:ahLst/>
            <a:cxnLst/>
            <a:rect l="l" t="t" r="r" b="b"/>
            <a:pathLst>
              <a:path w="205105">
                <a:moveTo>
                  <a:pt x="0" y="0"/>
                </a:moveTo>
                <a:lnTo>
                  <a:pt x="204788" y="0"/>
                </a:lnTo>
              </a:path>
            </a:pathLst>
          </a:custGeom>
          <a:ln w="28575">
            <a:solidFill>
              <a:srgbClr val="000000"/>
            </a:solidFill>
          </a:ln>
        </p:spPr>
        <p:txBody>
          <a:bodyPr wrap="square" lIns="0" tIns="0" rIns="0" bIns="0" rtlCol="0"/>
          <a:lstStyle/>
          <a:p>
            <a:endParaRPr/>
          </a:p>
        </p:txBody>
      </p:sp>
      <p:sp>
        <p:nvSpPr>
          <p:cNvPr id="73" name="object 73"/>
          <p:cNvSpPr/>
          <p:nvPr/>
        </p:nvSpPr>
        <p:spPr>
          <a:xfrm>
            <a:off x="835603"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4" name="object 74"/>
          <p:cNvSpPr/>
          <p:nvPr/>
        </p:nvSpPr>
        <p:spPr>
          <a:xfrm>
            <a:off x="456046" y="3048001"/>
            <a:ext cx="0" cy="533960"/>
          </a:xfrm>
          <a:custGeom>
            <a:avLst/>
            <a:gdLst/>
            <a:ahLst/>
            <a:cxnLst/>
            <a:rect l="l" t="t" r="r" b="b"/>
            <a:pathLst>
              <a:path h="605154">
                <a:moveTo>
                  <a:pt x="0" y="0"/>
                </a:moveTo>
                <a:lnTo>
                  <a:pt x="0" y="604840"/>
                </a:lnTo>
              </a:path>
            </a:pathLst>
          </a:custGeom>
          <a:ln w="28575">
            <a:solidFill>
              <a:srgbClr val="000000"/>
            </a:solidFill>
          </a:ln>
        </p:spPr>
        <p:txBody>
          <a:bodyPr wrap="square" lIns="0" tIns="0" rIns="0" bIns="0" rtlCol="0"/>
          <a:lstStyle/>
          <a:p>
            <a:endParaRPr/>
          </a:p>
        </p:txBody>
      </p:sp>
      <p:sp>
        <p:nvSpPr>
          <p:cNvPr id="75" name="object 75"/>
          <p:cNvSpPr/>
          <p:nvPr/>
        </p:nvSpPr>
        <p:spPr>
          <a:xfrm>
            <a:off x="417080" y="3548062"/>
            <a:ext cx="77932" cy="50426"/>
          </a:xfrm>
          <a:custGeom>
            <a:avLst/>
            <a:gdLst/>
            <a:ahLst/>
            <a:cxnLst/>
            <a:rect l="l" t="t" r="r" b="b"/>
            <a:pathLst>
              <a:path w="85725" h="57150">
                <a:moveTo>
                  <a:pt x="85725" y="0"/>
                </a:moveTo>
                <a:lnTo>
                  <a:pt x="0" y="0"/>
                </a:lnTo>
                <a:lnTo>
                  <a:pt x="42862" y="57150"/>
                </a:lnTo>
                <a:lnTo>
                  <a:pt x="85725" y="0"/>
                </a:lnTo>
                <a:close/>
              </a:path>
            </a:pathLst>
          </a:custGeom>
          <a:solidFill>
            <a:srgbClr val="000000"/>
          </a:solidFill>
        </p:spPr>
        <p:txBody>
          <a:bodyPr wrap="square" lIns="0" tIns="0" rIns="0" bIns="0" rtlCol="0"/>
          <a:lstStyle/>
          <a:p>
            <a:endParaRPr/>
          </a:p>
        </p:txBody>
      </p:sp>
      <p:sp>
        <p:nvSpPr>
          <p:cNvPr id="76" name="object 76"/>
          <p:cNvSpPr/>
          <p:nvPr/>
        </p:nvSpPr>
        <p:spPr>
          <a:xfrm>
            <a:off x="6018076" y="3962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77" name="object 77"/>
          <p:cNvSpPr/>
          <p:nvPr/>
        </p:nvSpPr>
        <p:spPr>
          <a:xfrm>
            <a:off x="6212897"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8" name="object 78"/>
          <p:cNvSpPr/>
          <p:nvPr/>
        </p:nvSpPr>
        <p:spPr>
          <a:xfrm>
            <a:off x="1827074" y="3810002"/>
            <a:ext cx="186458" cy="0"/>
          </a:xfrm>
          <a:custGeom>
            <a:avLst/>
            <a:gdLst/>
            <a:ahLst/>
            <a:cxnLst/>
            <a:rect l="l" t="t" r="r" b="b"/>
            <a:pathLst>
              <a:path w="205105">
                <a:moveTo>
                  <a:pt x="204780" y="0"/>
                </a:moveTo>
                <a:lnTo>
                  <a:pt x="0" y="0"/>
                </a:lnTo>
              </a:path>
            </a:pathLst>
          </a:custGeom>
          <a:ln w="28575">
            <a:solidFill>
              <a:srgbClr val="000000"/>
            </a:solidFill>
          </a:ln>
        </p:spPr>
        <p:txBody>
          <a:bodyPr wrap="square" lIns="0" tIns="0" rIns="0" bIns="0" rtlCol="0"/>
          <a:lstStyle/>
          <a:p>
            <a:endParaRPr/>
          </a:p>
        </p:txBody>
      </p:sp>
      <p:sp>
        <p:nvSpPr>
          <p:cNvPr id="79" name="object 79"/>
          <p:cNvSpPr/>
          <p:nvPr/>
        </p:nvSpPr>
        <p:spPr>
          <a:xfrm>
            <a:off x="1409989" y="2476500"/>
            <a:ext cx="76777" cy="75640"/>
          </a:xfrm>
          <a:custGeom>
            <a:avLst/>
            <a:gdLst/>
            <a:ahLst/>
            <a:cxnLst/>
            <a:rect l="l" t="t" r="r" b="b"/>
            <a:pathLst>
              <a:path w="84455"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80" name="object 80"/>
          <p:cNvSpPr/>
          <p:nvPr/>
        </p:nvSpPr>
        <p:spPr>
          <a:xfrm>
            <a:off x="1409992" y="2476501"/>
            <a:ext cx="76777" cy="75640"/>
          </a:xfrm>
          <a:custGeom>
            <a:avLst/>
            <a:gdLst/>
            <a:ahLst/>
            <a:cxnLst/>
            <a:rect l="l" t="t" r="r" b="b"/>
            <a:pathLst>
              <a:path w="84455" h="85725">
                <a:moveTo>
                  <a:pt x="0" y="24640"/>
                </a:moveTo>
                <a:lnTo>
                  <a:pt x="24640" y="0"/>
                </a:lnTo>
                <a:lnTo>
                  <a:pt x="59490" y="0"/>
                </a:lnTo>
                <a:lnTo>
                  <a:pt x="84140" y="24640"/>
                </a:lnTo>
                <a:lnTo>
                  <a:pt x="84140" y="61080"/>
                </a:lnTo>
                <a:lnTo>
                  <a:pt x="5949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81" name="object 81"/>
          <p:cNvSpPr txBox="1"/>
          <p:nvPr/>
        </p:nvSpPr>
        <p:spPr>
          <a:xfrm>
            <a:off x="919563" y="1874306"/>
            <a:ext cx="390235"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PCSrc</a:t>
            </a:r>
            <a:endParaRPr sz="1000">
              <a:latin typeface="Arial"/>
              <a:cs typeface="Arial"/>
            </a:endParaRPr>
          </a:p>
        </p:txBody>
      </p:sp>
      <p:sp>
        <p:nvSpPr>
          <p:cNvPr id="82" name="object 82"/>
          <p:cNvSpPr/>
          <p:nvPr/>
        </p:nvSpPr>
        <p:spPr>
          <a:xfrm>
            <a:off x="4266048" y="3429002"/>
            <a:ext cx="990023" cy="0"/>
          </a:xfrm>
          <a:custGeom>
            <a:avLst/>
            <a:gdLst/>
            <a:ahLst/>
            <a:cxnLst/>
            <a:rect l="l" t="t" r="r" b="b"/>
            <a:pathLst>
              <a:path w="1089025">
                <a:moveTo>
                  <a:pt x="0" y="0"/>
                </a:moveTo>
                <a:lnTo>
                  <a:pt x="1089030" y="0"/>
                </a:lnTo>
              </a:path>
            </a:pathLst>
          </a:custGeom>
          <a:ln w="28575">
            <a:solidFill>
              <a:srgbClr val="000000"/>
            </a:solidFill>
          </a:ln>
        </p:spPr>
        <p:txBody>
          <a:bodyPr wrap="square" lIns="0" tIns="0" rIns="0" bIns="0" rtlCol="0"/>
          <a:lstStyle/>
          <a:p>
            <a:endParaRPr/>
          </a:p>
        </p:txBody>
      </p:sp>
      <p:sp>
        <p:nvSpPr>
          <p:cNvPr id="83" name="object 83"/>
          <p:cNvSpPr/>
          <p:nvPr/>
        </p:nvSpPr>
        <p:spPr>
          <a:xfrm>
            <a:off x="5221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4" name="object 84"/>
          <p:cNvSpPr/>
          <p:nvPr/>
        </p:nvSpPr>
        <p:spPr>
          <a:xfrm>
            <a:off x="4908265" y="4419320"/>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85" name="object 85"/>
          <p:cNvSpPr txBox="1"/>
          <p:nvPr/>
        </p:nvSpPr>
        <p:spPr>
          <a:xfrm>
            <a:off x="4653072" y="4616946"/>
            <a:ext cx="651164"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ALUSrc</a:t>
            </a:r>
            <a:r>
              <a:rPr sz="1000" spc="-94"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86" name="object 86"/>
          <p:cNvSpPr/>
          <p:nvPr/>
        </p:nvSpPr>
        <p:spPr>
          <a:xfrm>
            <a:off x="5256075" y="3200685"/>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7" name="object 87"/>
          <p:cNvSpPr/>
          <p:nvPr/>
        </p:nvSpPr>
        <p:spPr>
          <a:xfrm>
            <a:off x="5256075" y="3962332"/>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8" name="object 88"/>
          <p:cNvSpPr/>
          <p:nvPr/>
        </p:nvSpPr>
        <p:spPr>
          <a:xfrm>
            <a:off x="5256075" y="3657672"/>
            <a:ext cx="228600" cy="152400"/>
          </a:xfrm>
          <a:custGeom>
            <a:avLst/>
            <a:gdLst/>
            <a:ahLst/>
            <a:cxnLst/>
            <a:rect l="l" t="t" r="r" b="b"/>
            <a:pathLst>
              <a:path w="251460" h="172720">
                <a:moveTo>
                  <a:pt x="0" y="0"/>
                </a:moveTo>
                <a:lnTo>
                  <a:pt x="251460" y="172640"/>
                </a:lnTo>
              </a:path>
            </a:pathLst>
          </a:custGeom>
          <a:ln w="12700">
            <a:solidFill>
              <a:srgbClr val="000000"/>
            </a:solidFill>
          </a:ln>
        </p:spPr>
        <p:txBody>
          <a:bodyPr wrap="square" lIns="0" tIns="0" rIns="0" bIns="0" rtlCol="0"/>
          <a:lstStyle/>
          <a:p>
            <a:endParaRPr/>
          </a:p>
        </p:txBody>
      </p:sp>
      <p:sp>
        <p:nvSpPr>
          <p:cNvPr id="89" name="object 89"/>
          <p:cNvSpPr/>
          <p:nvPr/>
        </p:nvSpPr>
        <p:spPr>
          <a:xfrm>
            <a:off x="5256075" y="3810002"/>
            <a:ext cx="228600" cy="152400"/>
          </a:xfrm>
          <a:custGeom>
            <a:avLst/>
            <a:gdLst/>
            <a:ahLst/>
            <a:cxnLst/>
            <a:rect l="l" t="t" r="r" b="b"/>
            <a:pathLst>
              <a:path w="251460" h="172720">
                <a:moveTo>
                  <a:pt x="0" y="172640"/>
                </a:moveTo>
                <a:lnTo>
                  <a:pt x="251460" y="0"/>
                </a:lnTo>
              </a:path>
            </a:pathLst>
          </a:custGeom>
          <a:ln w="12700">
            <a:solidFill>
              <a:srgbClr val="000000"/>
            </a:solidFill>
          </a:ln>
        </p:spPr>
        <p:txBody>
          <a:bodyPr wrap="square" lIns="0" tIns="0" rIns="0" bIns="0" rtlCol="0"/>
          <a:lstStyle/>
          <a:p>
            <a:endParaRPr/>
          </a:p>
        </p:txBody>
      </p:sp>
      <p:sp>
        <p:nvSpPr>
          <p:cNvPr id="90" name="object 90"/>
          <p:cNvSpPr/>
          <p:nvPr/>
        </p:nvSpPr>
        <p:spPr>
          <a:xfrm>
            <a:off x="5256075" y="3200684"/>
            <a:ext cx="762000" cy="381000"/>
          </a:xfrm>
          <a:custGeom>
            <a:avLst/>
            <a:gdLst/>
            <a:ahLst/>
            <a:cxnLst/>
            <a:rect l="l" t="t" r="r" b="b"/>
            <a:pathLst>
              <a:path w="838200" h="431800">
                <a:moveTo>
                  <a:pt x="0" y="0"/>
                </a:moveTo>
                <a:lnTo>
                  <a:pt x="838200" y="431600"/>
                </a:lnTo>
              </a:path>
            </a:pathLst>
          </a:custGeom>
          <a:ln w="12700">
            <a:solidFill>
              <a:srgbClr val="000000"/>
            </a:solidFill>
          </a:ln>
        </p:spPr>
        <p:txBody>
          <a:bodyPr wrap="square" lIns="0" tIns="0" rIns="0" bIns="0" rtlCol="0"/>
          <a:lstStyle/>
          <a:p>
            <a:endParaRPr/>
          </a:p>
        </p:txBody>
      </p:sp>
      <p:sp>
        <p:nvSpPr>
          <p:cNvPr id="91" name="object 91"/>
          <p:cNvSpPr/>
          <p:nvPr/>
        </p:nvSpPr>
        <p:spPr>
          <a:xfrm>
            <a:off x="6018075" y="3581508"/>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2" name="object 92"/>
          <p:cNvSpPr/>
          <p:nvPr/>
        </p:nvSpPr>
        <p:spPr>
          <a:xfrm>
            <a:off x="5256075" y="4038496"/>
            <a:ext cx="762000" cy="381000"/>
          </a:xfrm>
          <a:custGeom>
            <a:avLst/>
            <a:gdLst/>
            <a:ahLst/>
            <a:cxnLst/>
            <a:rect l="l" t="t" r="r" b="b"/>
            <a:pathLst>
              <a:path w="838200" h="431800">
                <a:moveTo>
                  <a:pt x="0" y="431600"/>
                </a:moveTo>
                <a:lnTo>
                  <a:pt x="838200" y="0"/>
                </a:lnTo>
              </a:path>
            </a:pathLst>
          </a:custGeom>
          <a:ln w="12700">
            <a:solidFill>
              <a:srgbClr val="000000"/>
            </a:solidFill>
          </a:ln>
        </p:spPr>
        <p:txBody>
          <a:bodyPr wrap="square" lIns="0" tIns="0" rIns="0" bIns="0" rtlCol="0"/>
          <a:lstStyle/>
          <a:p>
            <a:endParaRPr/>
          </a:p>
        </p:txBody>
      </p:sp>
      <p:sp>
        <p:nvSpPr>
          <p:cNvPr id="93" name="object 93"/>
          <p:cNvSpPr txBox="1"/>
          <p:nvPr/>
        </p:nvSpPr>
        <p:spPr>
          <a:xfrm>
            <a:off x="5640208" y="3854946"/>
            <a:ext cx="383309" cy="158003"/>
          </a:xfrm>
          <a:prstGeom prst="rect">
            <a:avLst/>
          </a:prstGeom>
        </p:spPr>
        <p:txBody>
          <a:bodyPr vert="horz" wrap="square" lIns="0" tIns="0" rIns="0" bIns="0" rtlCol="0">
            <a:spAutoFit/>
          </a:bodyPr>
          <a:lstStyle/>
          <a:p>
            <a:pPr marL="11397"/>
            <a:r>
              <a:rPr sz="1000" spc="-4" dirty="0">
                <a:latin typeface="Arial"/>
                <a:cs typeface="Arial"/>
              </a:rPr>
              <a:t>Result</a:t>
            </a:r>
            <a:endParaRPr sz="1000">
              <a:latin typeface="Arial"/>
              <a:cs typeface="Arial"/>
            </a:endParaRPr>
          </a:p>
        </p:txBody>
      </p:sp>
      <p:sp>
        <p:nvSpPr>
          <p:cNvPr id="94" name="object 94"/>
          <p:cNvSpPr txBox="1"/>
          <p:nvPr/>
        </p:nvSpPr>
        <p:spPr>
          <a:xfrm>
            <a:off x="5413628" y="3626627"/>
            <a:ext cx="587664" cy="158003"/>
          </a:xfrm>
          <a:prstGeom prst="rect">
            <a:avLst/>
          </a:prstGeom>
        </p:spPr>
        <p:txBody>
          <a:bodyPr vert="horz" wrap="square" lIns="0" tIns="0" rIns="0" bIns="0" rtlCol="0">
            <a:spAutoFit/>
          </a:bodyPr>
          <a:lstStyle/>
          <a:p>
            <a:pPr marL="11397"/>
            <a:r>
              <a:rPr sz="1500" b="1" spc="-6" baseline="35353" dirty="0">
                <a:latin typeface="Arial"/>
                <a:cs typeface="Arial"/>
              </a:rPr>
              <a:t>ALU</a:t>
            </a:r>
            <a:r>
              <a:rPr sz="1500" b="1" spc="-54" baseline="35353" dirty="0">
                <a:latin typeface="Arial"/>
                <a:cs typeface="Arial"/>
              </a:rPr>
              <a:t> </a:t>
            </a:r>
            <a:r>
              <a:rPr sz="1000" dirty="0">
                <a:latin typeface="Arial"/>
                <a:cs typeface="Arial"/>
              </a:rPr>
              <a:t>Zero</a:t>
            </a:r>
            <a:endParaRPr sz="1000">
              <a:latin typeface="Arial"/>
              <a:cs typeface="Arial"/>
            </a:endParaRPr>
          </a:p>
        </p:txBody>
      </p:sp>
      <p:sp>
        <p:nvSpPr>
          <p:cNvPr id="95" name="object 95"/>
          <p:cNvSpPr/>
          <p:nvPr/>
        </p:nvSpPr>
        <p:spPr>
          <a:xfrm>
            <a:off x="5713557" y="4191002"/>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96" name="object 96"/>
          <p:cNvSpPr txBox="1"/>
          <p:nvPr/>
        </p:nvSpPr>
        <p:spPr>
          <a:xfrm>
            <a:off x="5338583" y="4388627"/>
            <a:ext cx="771813"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ALUOp</a:t>
            </a:r>
            <a:r>
              <a:rPr sz="1000" spc="-94"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97" name="object 97"/>
          <p:cNvSpPr/>
          <p:nvPr/>
        </p:nvSpPr>
        <p:spPr>
          <a:xfrm>
            <a:off x="1980046" y="5562321"/>
            <a:ext cx="0" cy="228599"/>
          </a:xfrm>
          <a:custGeom>
            <a:avLst/>
            <a:gdLst/>
            <a:ahLst/>
            <a:cxnLst/>
            <a:rect l="l" t="t" r="r" b="b"/>
            <a:pathLst>
              <a:path h="259079">
                <a:moveTo>
                  <a:pt x="0" y="0"/>
                </a:moveTo>
                <a:lnTo>
                  <a:pt x="0" y="258770"/>
                </a:lnTo>
              </a:path>
            </a:pathLst>
          </a:custGeom>
          <a:ln w="12700">
            <a:solidFill>
              <a:srgbClr val="000000"/>
            </a:solidFill>
          </a:ln>
        </p:spPr>
        <p:txBody>
          <a:bodyPr wrap="square" lIns="0" tIns="0" rIns="0" bIns="0" rtlCol="0"/>
          <a:lstStyle/>
          <a:p>
            <a:endParaRPr/>
          </a:p>
        </p:txBody>
      </p:sp>
      <p:sp>
        <p:nvSpPr>
          <p:cNvPr id="98" name="object 98"/>
          <p:cNvSpPr/>
          <p:nvPr/>
        </p:nvSpPr>
        <p:spPr>
          <a:xfrm>
            <a:off x="1980047" y="5181320"/>
            <a:ext cx="1327727" cy="0"/>
          </a:xfrm>
          <a:custGeom>
            <a:avLst/>
            <a:gdLst/>
            <a:ahLst/>
            <a:cxnLst/>
            <a:rect l="l" t="t" r="r" b="b"/>
            <a:pathLst>
              <a:path w="1460500">
                <a:moveTo>
                  <a:pt x="0" y="0"/>
                </a:moveTo>
                <a:lnTo>
                  <a:pt x="1460500" y="0"/>
                </a:lnTo>
              </a:path>
            </a:pathLst>
          </a:custGeom>
          <a:ln w="12700">
            <a:solidFill>
              <a:srgbClr val="000000"/>
            </a:solidFill>
          </a:ln>
        </p:spPr>
        <p:txBody>
          <a:bodyPr wrap="square" lIns="0" tIns="0" rIns="0" bIns="0" rtlCol="0"/>
          <a:lstStyle/>
          <a:p>
            <a:endParaRPr/>
          </a:p>
        </p:txBody>
      </p:sp>
      <p:sp>
        <p:nvSpPr>
          <p:cNvPr id="99" name="object 99"/>
          <p:cNvSpPr/>
          <p:nvPr/>
        </p:nvSpPr>
        <p:spPr>
          <a:xfrm>
            <a:off x="3261591" y="5147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0" name="object 100"/>
          <p:cNvSpPr txBox="1"/>
          <p:nvPr/>
        </p:nvSpPr>
        <p:spPr>
          <a:xfrm>
            <a:off x="2398822" y="4997946"/>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101" name="object 101"/>
          <p:cNvSpPr/>
          <p:nvPr/>
        </p:nvSpPr>
        <p:spPr>
          <a:xfrm>
            <a:off x="1980047" y="3429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2" name="object 102"/>
          <p:cNvSpPr/>
          <p:nvPr/>
        </p:nvSpPr>
        <p:spPr>
          <a:xfrm>
            <a:off x="2466397" y="3395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3" name="object 103"/>
          <p:cNvSpPr/>
          <p:nvPr/>
        </p:nvSpPr>
        <p:spPr>
          <a:xfrm>
            <a:off x="1980047" y="3810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4" name="object 104"/>
          <p:cNvSpPr/>
          <p:nvPr/>
        </p:nvSpPr>
        <p:spPr>
          <a:xfrm>
            <a:off x="2466397" y="3776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5" name="object 105"/>
          <p:cNvSpPr/>
          <p:nvPr/>
        </p:nvSpPr>
        <p:spPr>
          <a:xfrm>
            <a:off x="1948295" y="3777783"/>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06" name="object 106"/>
          <p:cNvSpPr/>
          <p:nvPr/>
        </p:nvSpPr>
        <p:spPr>
          <a:xfrm>
            <a:off x="1948301" y="3777787"/>
            <a:ext cx="63500" cy="64434"/>
          </a:xfrm>
          <a:custGeom>
            <a:avLst/>
            <a:gdLst/>
            <a:ahLst/>
            <a:cxnLst/>
            <a:rect l="l" t="t" r="r" b="b"/>
            <a:pathLst>
              <a:path w="69850" h="73025">
                <a:moveTo>
                  <a:pt x="0" y="20450"/>
                </a:moveTo>
                <a:lnTo>
                  <a:pt x="20450" y="0"/>
                </a:lnTo>
                <a:lnTo>
                  <a:pt x="49390" y="0"/>
                </a:lnTo>
                <a:lnTo>
                  <a:pt x="69850" y="20450"/>
                </a:lnTo>
                <a:lnTo>
                  <a:pt x="69850" y="52570"/>
                </a:lnTo>
                <a:lnTo>
                  <a:pt x="49390" y="73020"/>
                </a:lnTo>
                <a:lnTo>
                  <a:pt x="20450" y="73020"/>
                </a:lnTo>
                <a:lnTo>
                  <a:pt x="0" y="52570"/>
                </a:lnTo>
                <a:lnTo>
                  <a:pt x="0" y="20450"/>
                </a:lnTo>
                <a:close/>
              </a:path>
            </a:pathLst>
          </a:custGeom>
          <a:ln w="12700">
            <a:solidFill>
              <a:srgbClr val="000000"/>
            </a:solidFill>
          </a:ln>
        </p:spPr>
        <p:txBody>
          <a:bodyPr wrap="square" lIns="0" tIns="0" rIns="0" bIns="0" rtlCol="0"/>
          <a:lstStyle/>
          <a:p>
            <a:endParaRPr/>
          </a:p>
        </p:txBody>
      </p:sp>
      <p:sp>
        <p:nvSpPr>
          <p:cNvPr id="107" name="object 107"/>
          <p:cNvSpPr/>
          <p:nvPr/>
        </p:nvSpPr>
        <p:spPr>
          <a:xfrm>
            <a:off x="5209894" y="5258368"/>
            <a:ext cx="0" cy="151279"/>
          </a:xfrm>
          <a:custGeom>
            <a:avLst/>
            <a:gdLst/>
            <a:ahLst/>
            <a:cxnLst/>
            <a:rect l="l" t="t" r="r" b="b"/>
            <a:pathLst>
              <a:path h="171450">
                <a:moveTo>
                  <a:pt x="0" y="0"/>
                </a:moveTo>
                <a:lnTo>
                  <a:pt x="0" y="171450"/>
                </a:lnTo>
              </a:path>
            </a:pathLst>
          </a:custGeom>
          <a:ln w="12700">
            <a:solidFill>
              <a:srgbClr val="4452FF"/>
            </a:solidFill>
          </a:ln>
        </p:spPr>
        <p:txBody>
          <a:bodyPr wrap="square" lIns="0" tIns="0" rIns="0" bIns="0" rtlCol="0"/>
          <a:lstStyle/>
          <a:p>
            <a:endParaRPr/>
          </a:p>
        </p:txBody>
      </p:sp>
      <p:sp>
        <p:nvSpPr>
          <p:cNvPr id="108" name="object 108"/>
          <p:cNvSpPr txBox="1"/>
          <p:nvPr/>
        </p:nvSpPr>
        <p:spPr>
          <a:xfrm>
            <a:off x="4957583" y="5073586"/>
            <a:ext cx="637309" cy="158003"/>
          </a:xfrm>
          <a:prstGeom prst="rect">
            <a:avLst/>
          </a:prstGeom>
        </p:spPr>
        <p:txBody>
          <a:bodyPr vert="horz" wrap="square" lIns="0" tIns="0" rIns="0" bIns="0" rtlCol="0">
            <a:spAutoFit/>
          </a:bodyPr>
          <a:lstStyle/>
          <a:p>
            <a:pPr marL="11397"/>
            <a:r>
              <a:rPr sz="1000" spc="-4" dirty="0">
                <a:solidFill>
                  <a:srgbClr val="4452FF"/>
                </a:solidFill>
                <a:latin typeface="Arial"/>
                <a:cs typeface="Arial"/>
              </a:rPr>
              <a:t>RegDst</a:t>
            </a:r>
            <a:r>
              <a:rPr sz="1000" spc="-85"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109" name="object 109"/>
          <p:cNvSpPr txBox="1"/>
          <p:nvPr/>
        </p:nvSpPr>
        <p:spPr>
          <a:xfrm>
            <a:off x="3429254" y="3327990"/>
            <a:ext cx="376382" cy="691407"/>
          </a:xfrm>
          <a:prstGeom prst="rect">
            <a:avLst/>
          </a:prstGeom>
        </p:spPr>
        <p:txBody>
          <a:bodyPr vert="horz" wrap="square" lIns="0" tIns="0" rIns="0" bIns="0" rtlCol="0">
            <a:spAutoFit/>
          </a:bodyPr>
          <a:lstStyle/>
          <a:p>
            <a:pPr marL="11397" marR="4559" indent="45588">
              <a:lnSpc>
                <a:spcPts val="1167"/>
              </a:lnSpc>
            </a:pPr>
            <a:r>
              <a:rPr sz="1000" spc="-4" dirty="0">
                <a:latin typeface="Arial"/>
                <a:cs typeface="Arial"/>
              </a:rPr>
              <a:t>Read  data</a:t>
            </a:r>
            <a:r>
              <a:rPr sz="1000" spc="-85" dirty="0">
                <a:latin typeface="Arial"/>
                <a:cs typeface="Arial"/>
              </a:rPr>
              <a:t> </a:t>
            </a:r>
            <a:r>
              <a:rPr sz="1000" dirty="0">
                <a:latin typeface="Arial"/>
                <a:cs typeface="Arial"/>
              </a:rPr>
              <a:t>1</a:t>
            </a:r>
            <a:endParaRPr sz="1000">
              <a:latin typeface="Arial"/>
              <a:cs typeface="Arial"/>
            </a:endParaRPr>
          </a:p>
          <a:p>
            <a:pPr marL="11397" marR="4559" indent="45588">
              <a:lnSpc>
                <a:spcPts val="1167"/>
              </a:lnSpc>
              <a:spcBef>
                <a:spcPts val="718"/>
              </a:spcBef>
            </a:pPr>
            <a:r>
              <a:rPr sz="1000" spc="-4" dirty="0">
                <a:latin typeface="Arial"/>
                <a:cs typeface="Arial"/>
              </a:rPr>
              <a:t>Read  data</a:t>
            </a:r>
            <a:r>
              <a:rPr sz="1000" spc="-85" dirty="0">
                <a:latin typeface="Arial"/>
                <a:cs typeface="Arial"/>
              </a:rPr>
              <a:t> </a:t>
            </a:r>
            <a:r>
              <a:rPr sz="1000" dirty="0">
                <a:latin typeface="Arial"/>
                <a:cs typeface="Arial"/>
              </a:rPr>
              <a:t>2</a:t>
            </a:r>
            <a:endParaRPr sz="1000">
              <a:latin typeface="Arial"/>
              <a:cs typeface="Arial"/>
            </a:endParaRPr>
          </a:p>
        </p:txBody>
      </p:sp>
      <p:sp>
        <p:nvSpPr>
          <p:cNvPr id="110" name="object 110"/>
          <p:cNvSpPr txBox="1"/>
          <p:nvPr/>
        </p:nvSpPr>
        <p:spPr>
          <a:xfrm>
            <a:off x="3204117" y="4388627"/>
            <a:ext cx="601518"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111" name="object 111"/>
          <p:cNvSpPr/>
          <p:nvPr/>
        </p:nvSpPr>
        <p:spPr>
          <a:xfrm>
            <a:off x="2512583" y="3276319"/>
            <a:ext cx="1356591" cy="1524000"/>
          </a:xfrm>
          <a:custGeom>
            <a:avLst/>
            <a:gdLst/>
            <a:ahLst/>
            <a:cxnLst/>
            <a:rect l="l" t="t" r="r" b="b"/>
            <a:pathLst>
              <a:path w="1492250" h="1727200">
                <a:moveTo>
                  <a:pt x="0" y="0"/>
                </a:moveTo>
                <a:lnTo>
                  <a:pt x="1492250" y="0"/>
                </a:lnTo>
                <a:lnTo>
                  <a:pt x="1492250" y="1727200"/>
                </a:lnTo>
                <a:lnTo>
                  <a:pt x="0" y="1727200"/>
                </a:lnTo>
                <a:lnTo>
                  <a:pt x="0" y="0"/>
                </a:lnTo>
                <a:close/>
              </a:path>
            </a:pathLst>
          </a:custGeom>
          <a:ln w="12700">
            <a:solidFill>
              <a:srgbClr val="000000"/>
            </a:solidFill>
          </a:ln>
        </p:spPr>
        <p:txBody>
          <a:bodyPr wrap="square" lIns="0" tIns="0" rIns="0" bIns="0" rtlCol="0"/>
          <a:lstStyle/>
          <a:p>
            <a:endParaRPr/>
          </a:p>
        </p:txBody>
      </p:sp>
      <p:sp>
        <p:nvSpPr>
          <p:cNvPr id="112" name="object 112"/>
          <p:cNvSpPr/>
          <p:nvPr/>
        </p:nvSpPr>
        <p:spPr>
          <a:xfrm>
            <a:off x="3199538" y="3123637"/>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113" name="object 113"/>
          <p:cNvSpPr txBox="1"/>
          <p:nvPr/>
        </p:nvSpPr>
        <p:spPr>
          <a:xfrm>
            <a:off x="2824560" y="2940266"/>
            <a:ext cx="741218" cy="158003"/>
          </a:xfrm>
          <a:prstGeom prst="rect">
            <a:avLst/>
          </a:prstGeom>
        </p:spPr>
        <p:txBody>
          <a:bodyPr vert="horz" wrap="square" lIns="0" tIns="0" rIns="0" bIns="0" rtlCol="0">
            <a:spAutoFit/>
          </a:bodyPr>
          <a:lstStyle/>
          <a:p>
            <a:pPr marL="11397"/>
            <a:r>
              <a:rPr sz="1000" spc="-4" dirty="0">
                <a:solidFill>
                  <a:srgbClr val="3CA642"/>
                </a:solidFill>
                <a:latin typeface="Arial"/>
                <a:cs typeface="Arial"/>
              </a:rPr>
              <a:t>RegWrite</a:t>
            </a:r>
            <a:r>
              <a:rPr sz="1000" spc="-85" dirty="0">
                <a:solidFill>
                  <a:srgbClr val="3CA642"/>
                </a:solidFill>
                <a:latin typeface="Arial"/>
                <a:cs typeface="Arial"/>
              </a:rPr>
              <a:t> </a:t>
            </a:r>
            <a:r>
              <a:rPr sz="1000" dirty="0">
                <a:solidFill>
                  <a:srgbClr val="3CA642"/>
                </a:solidFill>
                <a:latin typeface="Arial"/>
                <a:cs typeface="Arial"/>
              </a:rPr>
              <a:t>(1)</a:t>
            </a:r>
            <a:endParaRPr sz="1000">
              <a:latin typeface="Arial"/>
              <a:cs typeface="Arial"/>
            </a:endParaRPr>
          </a:p>
        </p:txBody>
      </p:sp>
      <p:sp>
        <p:nvSpPr>
          <p:cNvPr id="114" name="object 114"/>
          <p:cNvSpPr/>
          <p:nvPr/>
        </p:nvSpPr>
        <p:spPr>
          <a:xfrm>
            <a:off x="5028049" y="4115366"/>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15" name="object 115"/>
          <p:cNvSpPr/>
          <p:nvPr/>
        </p:nvSpPr>
        <p:spPr>
          <a:xfrm>
            <a:off x="5221432" y="407754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6" name="object 116"/>
          <p:cNvSpPr/>
          <p:nvPr/>
        </p:nvSpPr>
        <p:spPr>
          <a:xfrm>
            <a:off x="8304078" y="5334003"/>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17" name="object 117"/>
          <p:cNvSpPr/>
          <p:nvPr/>
        </p:nvSpPr>
        <p:spPr>
          <a:xfrm>
            <a:off x="8498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8" name="object 118"/>
          <p:cNvSpPr/>
          <p:nvPr/>
        </p:nvSpPr>
        <p:spPr>
          <a:xfrm>
            <a:off x="2284555" y="4572003"/>
            <a:ext cx="0" cy="1676960"/>
          </a:xfrm>
          <a:custGeom>
            <a:avLst/>
            <a:gdLst/>
            <a:ahLst/>
            <a:cxnLst/>
            <a:rect l="l" t="t" r="r" b="b"/>
            <a:pathLst>
              <a:path h="1900554">
                <a:moveTo>
                  <a:pt x="0" y="1900241"/>
                </a:moveTo>
                <a:lnTo>
                  <a:pt x="0" y="0"/>
                </a:lnTo>
              </a:path>
            </a:pathLst>
          </a:custGeom>
          <a:ln w="28575">
            <a:solidFill>
              <a:srgbClr val="000000"/>
            </a:solidFill>
          </a:ln>
        </p:spPr>
        <p:txBody>
          <a:bodyPr wrap="square" lIns="0" tIns="0" rIns="0" bIns="0" rtlCol="0"/>
          <a:lstStyle/>
          <a:p>
            <a:endParaRPr/>
          </a:p>
        </p:txBody>
      </p:sp>
      <p:sp>
        <p:nvSpPr>
          <p:cNvPr id="119" name="object 119"/>
          <p:cNvSpPr/>
          <p:nvPr/>
        </p:nvSpPr>
        <p:spPr>
          <a:xfrm>
            <a:off x="2284556" y="4572003"/>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0" name="object 120"/>
          <p:cNvSpPr/>
          <p:nvPr/>
        </p:nvSpPr>
        <p:spPr>
          <a:xfrm>
            <a:off x="2477943" y="4534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1" name="object 121"/>
          <p:cNvSpPr/>
          <p:nvPr/>
        </p:nvSpPr>
        <p:spPr>
          <a:xfrm>
            <a:off x="3885048" y="3429002"/>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2" name="object 122"/>
          <p:cNvSpPr/>
          <p:nvPr/>
        </p:nvSpPr>
        <p:spPr>
          <a:xfrm>
            <a:off x="4078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3" name="object 123"/>
          <p:cNvSpPr/>
          <p:nvPr/>
        </p:nvSpPr>
        <p:spPr>
          <a:xfrm>
            <a:off x="3885048" y="3885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4" name="object 124"/>
          <p:cNvSpPr/>
          <p:nvPr/>
        </p:nvSpPr>
        <p:spPr>
          <a:xfrm>
            <a:off x="4078432"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5" name="object 125"/>
          <p:cNvSpPr/>
          <p:nvPr/>
        </p:nvSpPr>
        <p:spPr>
          <a:xfrm>
            <a:off x="3765266" y="5181320"/>
            <a:ext cx="348095" cy="0"/>
          </a:xfrm>
          <a:custGeom>
            <a:avLst/>
            <a:gdLst/>
            <a:ahLst/>
            <a:cxnLst/>
            <a:rect l="l" t="t" r="r" b="b"/>
            <a:pathLst>
              <a:path w="382904">
                <a:moveTo>
                  <a:pt x="0" y="0"/>
                </a:moveTo>
                <a:lnTo>
                  <a:pt x="382590" y="0"/>
                </a:lnTo>
              </a:path>
            </a:pathLst>
          </a:custGeom>
          <a:ln w="28575">
            <a:solidFill>
              <a:srgbClr val="000000"/>
            </a:solidFill>
          </a:ln>
        </p:spPr>
        <p:txBody>
          <a:bodyPr wrap="square" lIns="0" tIns="0" rIns="0" bIns="0" rtlCol="0"/>
          <a:lstStyle/>
          <a:p>
            <a:endParaRPr/>
          </a:p>
        </p:txBody>
      </p:sp>
      <p:sp>
        <p:nvSpPr>
          <p:cNvPr id="126" name="object 126"/>
          <p:cNvSpPr/>
          <p:nvPr/>
        </p:nvSpPr>
        <p:spPr>
          <a:xfrm>
            <a:off x="4078432" y="5143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7" name="object 127"/>
          <p:cNvSpPr/>
          <p:nvPr/>
        </p:nvSpPr>
        <p:spPr>
          <a:xfrm>
            <a:off x="5365757" y="2361636"/>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128" name="object 128"/>
          <p:cNvSpPr/>
          <p:nvPr/>
        </p:nvSpPr>
        <p:spPr>
          <a:xfrm>
            <a:off x="5365757" y="2818845"/>
            <a:ext cx="0" cy="304800"/>
          </a:xfrm>
          <a:custGeom>
            <a:avLst/>
            <a:gdLst/>
            <a:ahLst/>
            <a:cxnLst/>
            <a:rect l="l" t="t" r="r" b="b"/>
            <a:pathLst>
              <a:path h="345439">
                <a:moveTo>
                  <a:pt x="0" y="0"/>
                </a:moveTo>
                <a:lnTo>
                  <a:pt x="0" y="345430"/>
                </a:lnTo>
              </a:path>
            </a:pathLst>
          </a:custGeom>
          <a:ln w="12700">
            <a:solidFill>
              <a:srgbClr val="000000"/>
            </a:solidFill>
          </a:ln>
        </p:spPr>
        <p:txBody>
          <a:bodyPr wrap="square" lIns="0" tIns="0" rIns="0" bIns="0" rtlCol="0"/>
          <a:lstStyle/>
          <a:p>
            <a:endParaRPr/>
          </a:p>
        </p:txBody>
      </p:sp>
      <p:sp>
        <p:nvSpPr>
          <p:cNvPr id="129" name="object 129"/>
          <p:cNvSpPr/>
          <p:nvPr/>
        </p:nvSpPr>
        <p:spPr>
          <a:xfrm>
            <a:off x="5365758" y="2666436"/>
            <a:ext cx="152977" cy="76200"/>
          </a:xfrm>
          <a:custGeom>
            <a:avLst/>
            <a:gdLst/>
            <a:ahLst/>
            <a:cxnLst/>
            <a:rect l="l" t="t" r="r" b="b"/>
            <a:pathLst>
              <a:path w="168275" h="86360">
                <a:moveTo>
                  <a:pt x="0" y="0"/>
                </a:moveTo>
                <a:lnTo>
                  <a:pt x="167730" y="86360"/>
                </a:lnTo>
              </a:path>
            </a:pathLst>
          </a:custGeom>
          <a:ln w="12700">
            <a:solidFill>
              <a:srgbClr val="000000"/>
            </a:solidFill>
          </a:ln>
        </p:spPr>
        <p:txBody>
          <a:bodyPr wrap="square" lIns="0" tIns="0" rIns="0" bIns="0" rtlCol="0"/>
          <a:lstStyle/>
          <a:p>
            <a:endParaRPr/>
          </a:p>
        </p:txBody>
      </p:sp>
      <p:sp>
        <p:nvSpPr>
          <p:cNvPr id="130" name="object 130"/>
          <p:cNvSpPr/>
          <p:nvPr/>
        </p:nvSpPr>
        <p:spPr>
          <a:xfrm>
            <a:off x="5365758" y="2742636"/>
            <a:ext cx="152977" cy="76200"/>
          </a:xfrm>
          <a:custGeom>
            <a:avLst/>
            <a:gdLst/>
            <a:ahLst/>
            <a:cxnLst/>
            <a:rect l="l" t="t" r="r" b="b"/>
            <a:pathLst>
              <a:path w="168275" h="86360">
                <a:moveTo>
                  <a:pt x="0" y="86370"/>
                </a:moveTo>
                <a:lnTo>
                  <a:pt x="167730" y="0"/>
                </a:lnTo>
              </a:path>
            </a:pathLst>
          </a:custGeom>
          <a:ln w="12700">
            <a:solidFill>
              <a:srgbClr val="000000"/>
            </a:solidFill>
          </a:ln>
        </p:spPr>
        <p:txBody>
          <a:bodyPr wrap="square" lIns="0" tIns="0" rIns="0" bIns="0" rtlCol="0"/>
          <a:lstStyle/>
          <a:p>
            <a:endParaRPr/>
          </a:p>
        </p:txBody>
      </p:sp>
      <p:sp>
        <p:nvSpPr>
          <p:cNvPr id="131" name="object 131"/>
          <p:cNvSpPr/>
          <p:nvPr/>
        </p:nvSpPr>
        <p:spPr>
          <a:xfrm>
            <a:off x="5365758" y="2361637"/>
            <a:ext cx="457777" cy="228599"/>
          </a:xfrm>
          <a:custGeom>
            <a:avLst/>
            <a:gdLst/>
            <a:ahLst/>
            <a:cxnLst/>
            <a:rect l="l" t="t" r="r" b="b"/>
            <a:pathLst>
              <a:path w="503554" h="259080">
                <a:moveTo>
                  <a:pt x="0" y="0"/>
                </a:moveTo>
                <a:lnTo>
                  <a:pt x="503200" y="259080"/>
                </a:lnTo>
              </a:path>
            </a:pathLst>
          </a:custGeom>
          <a:ln w="12700">
            <a:solidFill>
              <a:srgbClr val="000000"/>
            </a:solidFill>
          </a:ln>
        </p:spPr>
        <p:txBody>
          <a:bodyPr wrap="square" lIns="0" tIns="0" rIns="0" bIns="0" rtlCol="0"/>
          <a:lstStyle/>
          <a:p>
            <a:endParaRPr/>
          </a:p>
        </p:txBody>
      </p:sp>
      <p:sp>
        <p:nvSpPr>
          <p:cNvPr id="132" name="object 132"/>
          <p:cNvSpPr/>
          <p:nvPr/>
        </p:nvSpPr>
        <p:spPr>
          <a:xfrm>
            <a:off x="5823212" y="2590236"/>
            <a:ext cx="0" cy="304800"/>
          </a:xfrm>
          <a:custGeom>
            <a:avLst/>
            <a:gdLst/>
            <a:ahLst/>
            <a:cxnLst/>
            <a:rect l="l" t="t" r="r" b="b"/>
            <a:pathLst>
              <a:path h="345439">
                <a:moveTo>
                  <a:pt x="0" y="0"/>
                </a:moveTo>
                <a:lnTo>
                  <a:pt x="0" y="345450"/>
                </a:lnTo>
              </a:path>
            </a:pathLst>
          </a:custGeom>
          <a:ln w="12700">
            <a:solidFill>
              <a:srgbClr val="000000"/>
            </a:solidFill>
          </a:ln>
        </p:spPr>
        <p:txBody>
          <a:bodyPr wrap="square" lIns="0" tIns="0" rIns="0" bIns="0" rtlCol="0"/>
          <a:lstStyle/>
          <a:p>
            <a:endParaRPr/>
          </a:p>
        </p:txBody>
      </p:sp>
      <p:sp>
        <p:nvSpPr>
          <p:cNvPr id="133" name="object 133"/>
          <p:cNvSpPr/>
          <p:nvPr/>
        </p:nvSpPr>
        <p:spPr>
          <a:xfrm>
            <a:off x="5365758" y="2895046"/>
            <a:ext cx="457777" cy="228599"/>
          </a:xfrm>
          <a:custGeom>
            <a:avLst/>
            <a:gdLst/>
            <a:ahLst/>
            <a:cxnLst/>
            <a:rect l="l" t="t" r="r" b="b"/>
            <a:pathLst>
              <a:path w="503554" h="259079">
                <a:moveTo>
                  <a:pt x="0" y="259070"/>
                </a:moveTo>
                <a:lnTo>
                  <a:pt x="503200" y="0"/>
                </a:lnTo>
              </a:path>
            </a:pathLst>
          </a:custGeom>
          <a:ln w="12700">
            <a:solidFill>
              <a:srgbClr val="000000"/>
            </a:solidFill>
          </a:ln>
        </p:spPr>
        <p:txBody>
          <a:bodyPr wrap="square" lIns="0" tIns="0" rIns="0" bIns="0" rtlCol="0"/>
          <a:lstStyle/>
          <a:p>
            <a:endParaRPr/>
          </a:p>
        </p:txBody>
      </p:sp>
      <p:sp>
        <p:nvSpPr>
          <p:cNvPr id="134" name="object 134"/>
          <p:cNvSpPr txBox="1"/>
          <p:nvPr/>
        </p:nvSpPr>
        <p:spPr>
          <a:xfrm>
            <a:off x="5531565" y="2657407"/>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35" name="object 135"/>
          <p:cNvSpPr/>
          <p:nvPr/>
        </p:nvSpPr>
        <p:spPr>
          <a:xfrm>
            <a:off x="4266047" y="5181320"/>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36" name="object 136"/>
          <p:cNvSpPr/>
          <p:nvPr/>
        </p:nvSpPr>
        <p:spPr>
          <a:xfrm>
            <a:off x="4570556" y="3276319"/>
            <a:ext cx="0" cy="1905000"/>
          </a:xfrm>
          <a:custGeom>
            <a:avLst/>
            <a:gdLst/>
            <a:ahLst/>
            <a:cxnLst/>
            <a:rect l="l" t="t" r="r" b="b"/>
            <a:pathLst>
              <a:path h="2159000">
                <a:moveTo>
                  <a:pt x="0" y="0"/>
                </a:moveTo>
                <a:lnTo>
                  <a:pt x="0" y="2159001"/>
                </a:lnTo>
              </a:path>
            </a:pathLst>
          </a:custGeom>
          <a:ln w="28575">
            <a:solidFill>
              <a:srgbClr val="000000"/>
            </a:solidFill>
          </a:ln>
        </p:spPr>
        <p:txBody>
          <a:bodyPr wrap="square" lIns="0" tIns="0" rIns="0" bIns="0" rtlCol="0"/>
          <a:lstStyle/>
          <a:p>
            <a:endParaRPr/>
          </a:p>
        </p:txBody>
      </p:sp>
      <p:sp>
        <p:nvSpPr>
          <p:cNvPr id="137" name="object 137"/>
          <p:cNvSpPr/>
          <p:nvPr/>
        </p:nvSpPr>
        <p:spPr>
          <a:xfrm>
            <a:off x="4570557" y="4266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38" name="object 138"/>
          <p:cNvSpPr/>
          <p:nvPr/>
        </p:nvSpPr>
        <p:spPr>
          <a:xfrm>
            <a:off x="4763943" y="4228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9" name="object 139"/>
          <p:cNvSpPr/>
          <p:nvPr/>
        </p:nvSpPr>
        <p:spPr>
          <a:xfrm>
            <a:off x="8304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40" name="object 140"/>
          <p:cNvSpPr/>
          <p:nvPr/>
        </p:nvSpPr>
        <p:spPr>
          <a:xfrm>
            <a:off x="8498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41" name="object 141"/>
          <p:cNvSpPr/>
          <p:nvPr/>
        </p:nvSpPr>
        <p:spPr>
          <a:xfrm>
            <a:off x="1980047" y="5562320"/>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2" name="object 142"/>
          <p:cNvSpPr/>
          <p:nvPr/>
        </p:nvSpPr>
        <p:spPr>
          <a:xfrm>
            <a:off x="4066886" y="5528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3" name="object 143"/>
          <p:cNvSpPr/>
          <p:nvPr/>
        </p:nvSpPr>
        <p:spPr>
          <a:xfrm>
            <a:off x="1980047" y="5790647"/>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4" name="object 144"/>
          <p:cNvSpPr/>
          <p:nvPr/>
        </p:nvSpPr>
        <p:spPr>
          <a:xfrm>
            <a:off x="4066886" y="5757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5" name="object 145"/>
          <p:cNvSpPr/>
          <p:nvPr/>
        </p:nvSpPr>
        <p:spPr>
          <a:xfrm>
            <a:off x="1958397" y="5146302"/>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46" name="object 146"/>
          <p:cNvSpPr/>
          <p:nvPr/>
        </p:nvSpPr>
        <p:spPr>
          <a:xfrm>
            <a:off x="1958401" y="5146300"/>
            <a:ext cx="63500" cy="64434"/>
          </a:xfrm>
          <a:custGeom>
            <a:avLst/>
            <a:gdLst/>
            <a:ahLst/>
            <a:cxnLst/>
            <a:rect l="l" t="t" r="r" b="b"/>
            <a:pathLst>
              <a:path w="69850" h="73025">
                <a:moveTo>
                  <a:pt x="0" y="20460"/>
                </a:moveTo>
                <a:lnTo>
                  <a:pt x="20450" y="0"/>
                </a:lnTo>
                <a:lnTo>
                  <a:pt x="49390" y="0"/>
                </a:lnTo>
                <a:lnTo>
                  <a:pt x="69850" y="20460"/>
                </a:lnTo>
                <a:lnTo>
                  <a:pt x="69850" y="52570"/>
                </a:lnTo>
                <a:lnTo>
                  <a:pt x="49390" y="73030"/>
                </a:lnTo>
                <a:lnTo>
                  <a:pt x="20450" y="73030"/>
                </a:lnTo>
                <a:lnTo>
                  <a:pt x="0" y="52570"/>
                </a:lnTo>
                <a:lnTo>
                  <a:pt x="0" y="20460"/>
                </a:lnTo>
                <a:close/>
              </a:path>
            </a:pathLst>
          </a:custGeom>
          <a:ln w="12700">
            <a:solidFill>
              <a:srgbClr val="000000"/>
            </a:solidFill>
          </a:ln>
        </p:spPr>
        <p:txBody>
          <a:bodyPr wrap="square" lIns="0" tIns="0" rIns="0" bIns="0" rtlCol="0"/>
          <a:lstStyle/>
          <a:p>
            <a:endParaRPr/>
          </a:p>
        </p:txBody>
      </p:sp>
      <p:sp>
        <p:nvSpPr>
          <p:cNvPr id="147" name="object 147"/>
          <p:cNvSpPr/>
          <p:nvPr/>
        </p:nvSpPr>
        <p:spPr>
          <a:xfrm>
            <a:off x="1958397" y="5537107"/>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148" name="object 148"/>
          <p:cNvSpPr/>
          <p:nvPr/>
        </p:nvSpPr>
        <p:spPr>
          <a:xfrm>
            <a:off x="1958401" y="5537112"/>
            <a:ext cx="63500" cy="63313"/>
          </a:xfrm>
          <a:custGeom>
            <a:avLst/>
            <a:gdLst/>
            <a:ahLst/>
            <a:cxnLst/>
            <a:rect l="l" t="t" r="r" b="b"/>
            <a:pathLst>
              <a:path w="69850" h="71754">
                <a:moveTo>
                  <a:pt x="0" y="20450"/>
                </a:moveTo>
                <a:lnTo>
                  <a:pt x="20450" y="0"/>
                </a:lnTo>
                <a:lnTo>
                  <a:pt x="49390" y="0"/>
                </a:lnTo>
                <a:lnTo>
                  <a:pt x="69850" y="20450"/>
                </a:lnTo>
                <a:lnTo>
                  <a:pt x="69850" y="50980"/>
                </a:lnTo>
                <a:lnTo>
                  <a:pt x="49390" y="71440"/>
                </a:lnTo>
                <a:lnTo>
                  <a:pt x="20450" y="71440"/>
                </a:lnTo>
                <a:lnTo>
                  <a:pt x="0" y="50980"/>
                </a:lnTo>
                <a:lnTo>
                  <a:pt x="0" y="20450"/>
                </a:lnTo>
                <a:close/>
              </a:path>
            </a:pathLst>
          </a:custGeom>
          <a:ln w="12700">
            <a:solidFill>
              <a:srgbClr val="000000"/>
            </a:solidFill>
          </a:ln>
        </p:spPr>
        <p:txBody>
          <a:bodyPr wrap="square" lIns="0" tIns="0" rIns="0" bIns="0" rtlCol="0"/>
          <a:lstStyle/>
          <a:p>
            <a:endParaRPr/>
          </a:p>
        </p:txBody>
      </p:sp>
      <p:sp>
        <p:nvSpPr>
          <p:cNvPr id="149" name="object 149"/>
          <p:cNvSpPr/>
          <p:nvPr/>
        </p:nvSpPr>
        <p:spPr>
          <a:xfrm>
            <a:off x="226580" y="3581684"/>
            <a:ext cx="1252682" cy="1143000"/>
          </a:xfrm>
          <a:custGeom>
            <a:avLst/>
            <a:gdLst/>
            <a:ahLst/>
            <a:cxnLst/>
            <a:rect l="l" t="t" r="r" b="b"/>
            <a:pathLst>
              <a:path w="1377950" h="1295400">
                <a:moveTo>
                  <a:pt x="0" y="0"/>
                </a:moveTo>
                <a:lnTo>
                  <a:pt x="1377950" y="0"/>
                </a:lnTo>
                <a:lnTo>
                  <a:pt x="137795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150" name="object 150"/>
          <p:cNvSpPr/>
          <p:nvPr/>
        </p:nvSpPr>
        <p:spPr>
          <a:xfrm>
            <a:off x="456047" y="3276319"/>
            <a:ext cx="228023" cy="0"/>
          </a:xfrm>
          <a:custGeom>
            <a:avLst/>
            <a:gdLst/>
            <a:ahLst/>
            <a:cxnLst/>
            <a:rect l="l" t="t" r="r" b="b"/>
            <a:pathLst>
              <a:path w="250825">
                <a:moveTo>
                  <a:pt x="0" y="0"/>
                </a:moveTo>
                <a:lnTo>
                  <a:pt x="250825" y="0"/>
                </a:lnTo>
              </a:path>
            </a:pathLst>
          </a:custGeom>
          <a:ln w="28575">
            <a:solidFill>
              <a:srgbClr val="000000"/>
            </a:solidFill>
          </a:ln>
        </p:spPr>
        <p:txBody>
          <a:bodyPr wrap="square" lIns="0" tIns="0" rIns="0" bIns="0" rtlCol="0"/>
          <a:lstStyle/>
          <a:p>
            <a:endParaRPr/>
          </a:p>
        </p:txBody>
      </p:sp>
      <p:sp>
        <p:nvSpPr>
          <p:cNvPr id="151" name="object 151"/>
          <p:cNvSpPr/>
          <p:nvPr/>
        </p:nvSpPr>
        <p:spPr>
          <a:xfrm>
            <a:off x="4541693" y="4224618"/>
            <a:ext cx="76777" cy="75640"/>
          </a:xfrm>
          <a:custGeom>
            <a:avLst/>
            <a:gdLst/>
            <a:ahLst/>
            <a:cxnLst/>
            <a:rect l="l" t="t" r="r" b="b"/>
            <a:pathLst>
              <a:path w="84454"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152" name="object 152"/>
          <p:cNvSpPr/>
          <p:nvPr/>
        </p:nvSpPr>
        <p:spPr>
          <a:xfrm>
            <a:off x="4541693" y="4224620"/>
            <a:ext cx="76777" cy="75640"/>
          </a:xfrm>
          <a:custGeom>
            <a:avLst/>
            <a:gdLst/>
            <a:ahLst/>
            <a:cxnLst/>
            <a:rect l="l" t="t" r="r" b="b"/>
            <a:pathLst>
              <a:path w="84454" h="85725">
                <a:moveTo>
                  <a:pt x="0" y="24640"/>
                </a:moveTo>
                <a:lnTo>
                  <a:pt x="24640" y="0"/>
                </a:lnTo>
                <a:lnTo>
                  <a:pt x="59500" y="0"/>
                </a:lnTo>
                <a:lnTo>
                  <a:pt x="84140" y="24640"/>
                </a:lnTo>
                <a:lnTo>
                  <a:pt x="84140" y="61080"/>
                </a:lnTo>
                <a:lnTo>
                  <a:pt x="5950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153" name="object 153"/>
          <p:cNvSpPr/>
          <p:nvPr/>
        </p:nvSpPr>
        <p:spPr>
          <a:xfrm>
            <a:off x="4266048" y="2514319"/>
            <a:ext cx="1099705" cy="0"/>
          </a:xfrm>
          <a:custGeom>
            <a:avLst/>
            <a:gdLst/>
            <a:ahLst/>
            <a:cxnLst/>
            <a:rect l="l" t="t" r="r" b="b"/>
            <a:pathLst>
              <a:path w="1209675">
                <a:moveTo>
                  <a:pt x="0" y="0"/>
                </a:moveTo>
                <a:lnTo>
                  <a:pt x="1209680" y="0"/>
                </a:lnTo>
              </a:path>
            </a:pathLst>
          </a:custGeom>
          <a:ln w="28575">
            <a:solidFill>
              <a:srgbClr val="000000"/>
            </a:solidFill>
          </a:ln>
        </p:spPr>
        <p:txBody>
          <a:bodyPr wrap="square" lIns="0" tIns="0" rIns="0" bIns="0" rtlCol="0"/>
          <a:lstStyle/>
          <a:p>
            <a:endParaRPr/>
          </a:p>
        </p:txBody>
      </p:sp>
      <p:sp>
        <p:nvSpPr>
          <p:cNvPr id="154" name="object 154"/>
          <p:cNvSpPr/>
          <p:nvPr/>
        </p:nvSpPr>
        <p:spPr>
          <a:xfrm>
            <a:off x="5331113"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5" name="object 155"/>
          <p:cNvSpPr/>
          <p:nvPr/>
        </p:nvSpPr>
        <p:spPr>
          <a:xfrm>
            <a:off x="6018076" y="3734358"/>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56" name="object 156"/>
          <p:cNvSpPr/>
          <p:nvPr/>
        </p:nvSpPr>
        <p:spPr>
          <a:xfrm>
            <a:off x="6201352" y="3700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57" name="object 157"/>
          <p:cNvSpPr/>
          <p:nvPr/>
        </p:nvSpPr>
        <p:spPr>
          <a:xfrm>
            <a:off x="1827074" y="2514319"/>
            <a:ext cx="2286000" cy="0"/>
          </a:xfrm>
          <a:custGeom>
            <a:avLst/>
            <a:gdLst/>
            <a:ahLst/>
            <a:cxnLst/>
            <a:rect l="l" t="t" r="r" b="b"/>
            <a:pathLst>
              <a:path w="2514600">
                <a:moveTo>
                  <a:pt x="0" y="0"/>
                </a:moveTo>
                <a:lnTo>
                  <a:pt x="2514601" y="0"/>
                </a:lnTo>
              </a:path>
            </a:pathLst>
          </a:custGeom>
          <a:ln w="28575">
            <a:solidFill>
              <a:srgbClr val="000000"/>
            </a:solidFill>
          </a:ln>
        </p:spPr>
        <p:txBody>
          <a:bodyPr wrap="square" lIns="0" tIns="0" rIns="0" bIns="0" rtlCol="0"/>
          <a:lstStyle/>
          <a:p>
            <a:endParaRPr/>
          </a:p>
        </p:txBody>
      </p:sp>
      <p:sp>
        <p:nvSpPr>
          <p:cNvPr id="158" name="object 158"/>
          <p:cNvSpPr/>
          <p:nvPr/>
        </p:nvSpPr>
        <p:spPr>
          <a:xfrm>
            <a:off x="4078432"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9" name="object 159"/>
          <p:cNvSpPr/>
          <p:nvPr/>
        </p:nvSpPr>
        <p:spPr>
          <a:xfrm>
            <a:off x="4417583" y="4800320"/>
            <a:ext cx="1829955" cy="0"/>
          </a:xfrm>
          <a:custGeom>
            <a:avLst/>
            <a:gdLst/>
            <a:ahLst/>
            <a:cxnLst/>
            <a:rect l="l" t="t" r="r" b="b"/>
            <a:pathLst>
              <a:path w="2012950">
                <a:moveTo>
                  <a:pt x="0" y="0"/>
                </a:moveTo>
                <a:lnTo>
                  <a:pt x="2012951" y="0"/>
                </a:lnTo>
              </a:path>
            </a:pathLst>
          </a:custGeom>
          <a:ln w="28575">
            <a:solidFill>
              <a:srgbClr val="000000"/>
            </a:solidFill>
          </a:ln>
        </p:spPr>
        <p:txBody>
          <a:bodyPr wrap="square" lIns="0" tIns="0" rIns="0" bIns="0" rtlCol="0"/>
          <a:lstStyle/>
          <a:p>
            <a:endParaRPr/>
          </a:p>
        </p:txBody>
      </p:sp>
      <p:sp>
        <p:nvSpPr>
          <p:cNvPr id="160" name="object 160"/>
          <p:cNvSpPr/>
          <p:nvPr/>
        </p:nvSpPr>
        <p:spPr>
          <a:xfrm>
            <a:off x="6212897"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1" name="object 161"/>
          <p:cNvSpPr/>
          <p:nvPr/>
        </p:nvSpPr>
        <p:spPr>
          <a:xfrm>
            <a:off x="1446073" y="1524000"/>
            <a:ext cx="1732" cy="990600"/>
          </a:xfrm>
          <a:custGeom>
            <a:avLst/>
            <a:gdLst/>
            <a:ahLst/>
            <a:cxnLst/>
            <a:rect l="l" t="t" r="r" b="b"/>
            <a:pathLst>
              <a:path w="1905" h="1122680">
                <a:moveTo>
                  <a:pt x="0" y="1122360"/>
                </a:moveTo>
                <a:lnTo>
                  <a:pt x="1580" y="0"/>
                </a:lnTo>
              </a:path>
            </a:pathLst>
          </a:custGeom>
          <a:ln w="28575">
            <a:solidFill>
              <a:srgbClr val="000000"/>
            </a:solidFill>
          </a:ln>
        </p:spPr>
        <p:txBody>
          <a:bodyPr wrap="square" lIns="0" tIns="0" rIns="0" bIns="0" rtlCol="0"/>
          <a:lstStyle/>
          <a:p>
            <a:endParaRPr/>
          </a:p>
        </p:txBody>
      </p:sp>
      <p:sp>
        <p:nvSpPr>
          <p:cNvPr id="162" name="object 162"/>
          <p:cNvSpPr/>
          <p:nvPr/>
        </p:nvSpPr>
        <p:spPr>
          <a:xfrm>
            <a:off x="717262" y="2286001"/>
            <a:ext cx="152977" cy="0"/>
          </a:xfrm>
          <a:custGeom>
            <a:avLst/>
            <a:gdLst/>
            <a:ahLst/>
            <a:cxnLst/>
            <a:rect l="l" t="t" r="r" b="b"/>
            <a:pathLst>
              <a:path w="168275">
                <a:moveTo>
                  <a:pt x="0" y="0"/>
                </a:moveTo>
                <a:lnTo>
                  <a:pt x="168275" y="0"/>
                </a:lnTo>
              </a:path>
            </a:pathLst>
          </a:custGeom>
          <a:ln w="28575">
            <a:solidFill>
              <a:srgbClr val="000000"/>
            </a:solidFill>
          </a:ln>
        </p:spPr>
        <p:txBody>
          <a:bodyPr wrap="square" lIns="0" tIns="0" rIns="0" bIns="0" rtlCol="0"/>
          <a:lstStyle/>
          <a:p>
            <a:endParaRPr/>
          </a:p>
        </p:txBody>
      </p:sp>
      <p:sp>
        <p:nvSpPr>
          <p:cNvPr id="163" name="object 163"/>
          <p:cNvSpPr/>
          <p:nvPr/>
        </p:nvSpPr>
        <p:spPr>
          <a:xfrm>
            <a:off x="835602" y="2248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4" name="object 164"/>
          <p:cNvSpPr/>
          <p:nvPr/>
        </p:nvSpPr>
        <p:spPr>
          <a:xfrm>
            <a:off x="457489" y="1371318"/>
            <a:ext cx="532823" cy="0"/>
          </a:xfrm>
          <a:custGeom>
            <a:avLst/>
            <a:gdLst/>
            <a:ahLst/>
            <a:cxnLst/>
            <a:rect l="l" t="t" r="r" b="b"/>
            <a:pathLst>
              <a:path w="586105">
                <a:moveTo>
                  <a:pt x="0" y="0"/>
                </a:moveTo>
                <a:lnTo>
                  <a:pt x="585792" y="0"/>
                </a:lnTo>
              </a:path>
            </a:pathLst>
          </a:custGeom>
          <a:ln w="28575">
            <a:solidFill>
              <a:srgbClr val="000000"/>
            </a:solidFill>
          </a:ln>
        </p:spPr>
        <p:txBody>
          <a:bodyPr wrap="square" lIns="0" tIns="0" rIns="0" bIns="0" rtlCol="0"/>
          <a:lstStyle/>
          <a:p>
            <a:endParaRPr/>
          </a:p>
        </p:txBody>
      </p:sp>
      <p:sp>
        <p:nvSpPr>
          <p:cNvPr id="165" name="object 165"/>
          <p:cNvSpPr/>
          <p:nvPr/>
        </p:nvSpPr>
        <p:spPr>
          <a:xfrm>
            <a:off x="425739" y="3242702"/>
            <a:ext cx="76777" cy="77321"/>
          </a:xfrm>
          <a:custGeom>
            <a:avLst/>
            <a:gdLst/>
            <a:ahLst/>
            <a:cxnLst/>
            <a:rect l="l" t="t" r="r" b="b"/>
            <a:pathLst>
              <a:path w="84454" h="87629">
                <a:moveTo>
                  <a:pt x="59496" y="0"/>
                </a:moveTo>
                <a:lnTo>
                  <a:pt x="24641" y="0"/>
                </a:lnTo>
                <a:lnTo>
                  <a:pt x="0" y="24637"/>
                </a:lnTo>
                <a:lnTo>
                  <a:pt x="0" y="62674"/>
                </a:lnTo>
                <a:lnTo>
                  <a:pt x="24641" y="87312"/>
                </a:lnTo>
                <a:lnTo>
                  <a:pt x="59496" y="87312"/>
                </a:lnTo>
                <a:lnTo>
                  <a:pt x="84138" y="62674"/>
                </a:lnTo>
                <a:lnTo>
                  <a:pt x="84138" y="24637"/>
                </a:lnTo>
                <a:lnTo>
                  <a:pt x="59496" y="0"/>
                </a:lnTo>
                <a:close/>
              </a:path>
            </a:pathLst>
          </a:custGeom>
          <a:solidFill>
            <a:srgbClr val="000000"/>
          </a:solidFill>
        </p:spPr>
        <p:txBody>
          <a:bodyPr wrap="square" lIns="0" tIns="0" rIns="0" bIns="0" rtlCol="0"/>
          <a:lstStyle/>
          <a:p>
            <a:endParaRPr/>
          </a:p>
        </p:txBody>
      </p:sp>
      <p:sp>
        <p:nvSpPr>
          <p:cNvPr id="166" name="object 166"/>
          <p:cNvSpPr/>
          <p:nvPr/>
        </p:nvSpPr>
        <p:spPr>
          <a:xfrm>
            <a:off x="425740" y="3242702"/>
            <a:ext cx="76777" cy="77321"/>
          </a:xfrm>
          <a:custGeom>
            <a:avLst/>
            <a:gdLst/>
            <a:ahLst/>
            <a:cxnLst/>
            <a:rect l="l" t="t" r="r" b="b"/>
            <a:pathLst>
              <a:path w="84454" h="87629">
                <a:moveTo>
                  <a:pt x="0" y="24640"/>
                </a:moveTo>
                <a:lnTo>
                  <a:pt x="24641" y="0"/>
                </a:lnTo>
                <a:lnTo>
                  <a:pt x="59497" y="0"/>
                </a:lnTo>
                <a:lnTo>
                  <a:pt x="84138" y="24640"/>
                </a:lnTo>
                <a:lnTo>
                  <a:pt x="84138" y="62670"/>
                </a:lnTo>
                <a:lnTo>
                  <a:pt x="59497" y="87320"/>
                </a:lnTo>
                <a:lnTo>
                  <a:pt x="24641" y="87320"/>
                </a:lnTo>
                <a:lnTo>
                  <a:pt x="0" y="62670"/>
                </a:lnTo>
                <a:lnTo>
                  <a:pt x="0" y="24640"/>
                </a:lnTo>
                <a:close/>
              </a:path>
            </a:pathLst>
          </a:custGeom>
          <a:ln w="12700">
            <a:solidFill>
              <a:srgbClr val="000000"/>
            </a:solidFill>
          </a:ln>
        </p:spPr>
        <p:txBody>
          <a:bodyPr wrap="square" lIns="0" tIns="0" rIns="0" bIns="0" rtlCol="0"/>
          <a:lstStyle/>
          <a:p>
            <a:endParaRPr/>
          </a:p>
        </p:txBody>
      </p:sp>
      <p:sp>
        <p:nvSpPr>
          <p:cNvPr id="167" name="object 167"/>
          <p:cNvSpPr/>
          <p:nvPr/>
        </p:nvSpPr>
        <p:spPr>
          <a:xfrm>
            <a:off x="1479264" y="3810002"/>
            <a:ext cx="196273" cy="0"/>
          </a:xfrm>
          <a:custGeom>
            <a:avLst/>
            <a:gdLst/>
            <a:ahLst/>
            <a:cxnLst/>
            <a:rect l="l" t="t" r="r" b="b"/>
            <a:pathLst>
              <a:path w="215900">
                <a:moveTo>
                  <a:pt x="0" y="0"/>
                </a:moveTo>
                <a:lnTo>
                  <a:pt x="215900" y="0"/>
                </a:lnTo>
              </a:path>
            </a:pathLst>
          </a:custGeom>
          <a:ln w="28575">
            <a:solidFill>
              <a:srgbClr val="000000"/>
            </a:solidFill>
          </a:ln>
        </p:spPr>
        <p:txBody>
          <a:bodyPr wrap="square" lIns="0" tIns="0" rIns="0" bIns="0" rtlCol="0"/>
          <a:lstStyle/>
          <a:p>
            <a:endParaRPr/>
          </a:p>
        </p:txBody>
      </p:sp>
      <p:sp>
        <p:nvSpPr>
          <p:cNvPr id="168" name="object 168"/>
          <p:cNvSpPr/>
          <p:nvPr/>
        </p:nvSpPr>
        <p:spPr>
          <a:xfrm>
            <a:off x="1640897" y="3772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9" name="object 169"/>
          <p:cNvSpPr/>
          <p:nvPr/>
        </p:nvSpPr>
        <p:spPr>
          <a:xfrm>
            <a:off x="6703586" y="1295683"/>
            <a:ext cx="1732" cy="1447240"/>
          </a:xfrm>
          <a:custGeom>
            <a:avLst/>
            <a:gdLst/>
            <a:ahLst/>
            <a:cxnLst/>
            <a:rect l="l" t="t" r="r" b="b"/>
            <a:pathLst>
              <a:path w="1904" h="1640205">
                <a:moveTo>
                  <a:pt x="0" y="1639890"/>
                </a:moveTo>
                <a:lnTo>
                  <a:pt x="1590" y="0"/>
                </a:lnTo>
              </a:path>
            </a:pathLst>
          </a:custGeom>
          <a:ln w="28575">
            <a:solidFill>
              <a:srgbClr val="000000"/>
            </a:solidFill>
          </a:ln>
        </p:spPr>
        <p:txBody>
          <a:bodyPr wrap="square" lIns="0" tIns="0" rIns="0" bIns="0" rtlCol="0"/>
          <a:lstStyle/>
          <a:p>
            <a:endParaRPr/>
          </a:p>
        </p:txBody>
      </p:sp>
      <p:sp>
        <p:nvSpPr>
          <p:cNvPr id="170" name="object 170"/>
          <p:cNvSpPr/>
          <p:nvPr/>
        </p:nvSpPr>
        <p:spPr>
          <a:xfrm>
            <a:off x="6399076" y="2742636"/>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71" name="object 171"/>
          <p:cNvSpPr/>
          <p:nvPr/>
        </p:nvSpPr>
        <p:spPr>
          <a:xfrm>
            <a:off x="4260275" y="5404044"/>
            <a:ext cx="2010349" cy="544879"/>
          </a:xfrm>
          <a:prstGeom prst="rect">
            <a:avLst/>
          </a:prstGeom>
          <a:blipFill>
            <a:blip r:embed="rId3" cstate="print"/>
            <a:stretch>
              <a:fillRect/>
            </a:stretch>
          </a:blipFill>
        </p:spPr>
        <p:txBody>
          <a:bodyPr wrap="square" lIns="0" tIns="0" rIns="0" bIns="0" rtlCol="0"/>
          <a:lstStyle/>
          <a:p>
            <a:endParaRPr/>
          </a:p>
        </p:txBody>
      </p:sp>
      <p:sp>
        <p:nvSpPr>
          <p:cNvPr id="172" name="object 172"/>
          <p:cNvSpPr txBox="1"/>
          <p:nvPr/>
        </p:nvSpPr>
        <p:spPr>
          <a:xfrm>
            <a:off x="4875219" y="3779306"/>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3" name="object 173"/>
          <p:cNvSpPr txBox="1"/>
          <p:nvPr/>
        </p:nvSpPr>
        <p:spPr>
          <a:xfrm>
            <a:off x="4875219" y="4191235"/>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4" name="object 174"/>
          <p:cNvSpPr/>
          <p:nvPr/>
        </p:nvSpPr>
        <p:spPr>
          <a:xfrm>
            <a:off x="4792811" y="3728755"/>
            <a:ext cx="229464" cy="696168"/>
          </a:xfrm>
          <a:prstGeom prst="rect">
            <a:avLst/>
          </a:prstGeom>
          <a:blipFill>
            <a:blip r:embed="rId4" cstate="print"/>
            <a:stretch>
              <a:fillRect/>
            </a:stretch>
          </a:blipFill>
        </p:spPr>
        <p:txBody>
          <a:bodyPr wrap="square" lIns="0" tIns="0" rIns="0" bIns="0" rtlCol="0"/>
          <a:lstStyle/>
          <a:p>
            <a:endParaRPr/>
          </a:p>
        </p:txBody>
      </p:sp>
      <p:sp>
        <p:nvSpPr>
          <p:cNvPr id="175" name="object 175"/>
          <p:cNvSpPr/>
          <p:nvPr/>
        </p:nvSpPr>
        <p:spPr>
          <a:xfrm>
            <a:off x="6247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76" name="object 176"/>
          <p:cNvSpPr/>
          <p:nvPr/>
        </p:nvSpPr>
        <p:spPr>
          <a:xfrm>
            <a:off x="6247539"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77" name="object 177"/>
          <p:cNvSpPr/>
          <p:nvPr/>
        </p:nvSpPr>
        <p:spPr>
          <a:xfrm>
            <a:off x="6399076" y="4800320"/>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178" name="object 178"/>
          <p:cNvSpPr/>
          <p:nvPr/>
        </p:nvSpPr>
        <p:spPr>
          <a:xfrm>
            <a:off x="6745432"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9" name="object 179"/>
          <p:cNvSpPr/>
          <p:nvPr/>
        </p:nvSpPr>
        <p:spPr>
          <a:xfrm>
            <a:off x="8152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0" name="object 180"/>
          <p:cNvSpPr/>
          <p:nvPr/>
        </p:nvSpPr>
        <p:spPr>
          <a:xfrm>
            <a:off x="8152541"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1" name="object 181"/>
          <p:cNvSpPr/>
          <p:nvPr/>
        </p:nvSpPr>
        <p:spPr>
          <a:xfrm>
            <a:off x="6399076" y="5639367"/>
            <a:ext cx="1753755" cy="0"/>
          </a:xfrm>
          <a:custGeom>
            <a:avLst/>
            <a:gdLst/>
            <a:ahLst/>
            <a:cxnLst/>
            <a:rect l="l" t="t" r="r" b="b"/>
            <a:pathLst>
              <a:path w="1929129">
                <a:moveTo>
                  <a:pt x="0" y="0"/>
                </a:moveTo>
                <a:lnTo>
                  <a:pt x="1928811" y="0"/>
                </a:lnTo>
              </a:path>
            </a:pathLst>
          </a:custGeom>
          <a:ln w="12700">
            <a:solidFill>
              <a:srgbClr val="000000"/>
            </a:solidFill>
          </a:ln>
        </p:spPr>
        <p:txBody>
          <a:bodyPr wrap="square" lIns="0" tIns="0" rIns="0" bIns="0" rtlCol="0"/>
          <a:lstStyle/>
          <a:p>
            <a:endParaRPr/>
          </a:p>
        </p:txBody>
      </p:sp>
      <p:sp>
        <p:nvSpPr>
          <p:cNvPr id="182" name="object 182"/>
          <p:cNvSpPr/>
          <p:nvPr/>
        </p:nvSpPr>
        <p:spPr>
          <a:xfrm>
            <a:off x="8106352" y="5605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3" name="object 183"/>
          <p:cNvSpPr/>
          <p:nvPr/>
        </p:nvSpPr>
        <p:spPr>
          <a:xfrm>
            <a:off x="8304078" y="5639367"/>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84" name="object 184"/>
          <p:cNvSpPr/>
          <p:nvPr/>
        </p:nvSpPr>
        <p:spPr>
          <a:xfrm>
            <a:off x="8533541" y="5639368"/>
            <a:ext cx="0" cy="456640"/>
          </a:xfrm>
          <a:custGeom>
            <a:avLst/>
            <a:gdLst/>
            <a:ahLst/>
            <a:cxnLst/>
            <a:rect l="l" t="t" r="r" b="b"/>
            <a:pathLst>
              <a:path h="517525">
                <a:moveTo>
                  <a:pt x="0" y="517520"/>
                </a:moveTo>
                <a:lnTo>
                  <a:pt x="0" y="0"/>
                </a:lnTo>
              </a:path>
            </a:pathLst>
          </a:custGeom>
          <a:ln w="12700">
            <a:solidFill>
              <a:srgbClr val="000000"/>
            </a:solidFill>
          </a:ln>
        </p:spPr>
        <p:txBody>
          <a:bodyPr wrap="square" lIns="0" tIns="0" rIns="0" bIns="0" rtlCol="0"/>
          <a:lstStyle/>
          <a:p>
            <a:endParaRPr/>
          </a:p>
        </p:txBody>
      </p:sp>
      <p:sp>
        <p:nvSpPr>
          <p:cNvPr id="185" name="object 185"/>
          <p:cNvSpPr/>
          <p:nvPr/>
        </p:nvSpPr>
        <p:spPr>
          <a:xfrm>
            <a:off x="2131583" y="6096003"/>
            <a:ext cx="6401955" cy="0"/>
          </a:xfrm>
          <a:custGeom>
            <a:avLst/>
            <a:gdLst/>
            <a:ahLst/>
            <a:cxnLst/>
            <a:rect l="l" t="t" r="r" b="b"/>
            <a:pathLst>
              <a:path w="7042150">
                <a:moveTo>
                  <a:pt x="0" y="0"/>
                </a:moveTo>
                <a:lnTo>
                  <a:pt x="7042154" y="0"/>
                </a:lnTo>
              </a:path>
            </a:pathLst>
          </a:custGeom>
          <a:ln w="12700">
            <a:solidFill>
              <a:srgbClr val="000000"/>
            </a:solidFill>
          </a:ln>
        </p:spPr>
        <p:txBody>
          <a:bodyPr wrap="square" lIns="0" tIns="0" rIns="0" bIns="0" rtlCol="0"/>
          <a:lstStyle/>
          <a:p>
            <a:endParaRPr/>
          </a:p>
        </p:txBody>
      </p:sp>
      <p:sp>
        <p:nvSpPr>
          <p:cNvPr id="186" name="object 186"/>
          <p:cNvSpPr/>
          <p:nvPr/>
        </p:nvSpPr>
        <p:spPr>
          <a:xfrm>
            <a:off x="1675534" y="2286001"/>
            <a:ext cx="151823" cy="3657599"/>
          </a:xfrm>
          <a:custGeom>
            <a:avLst/>
            <a:gdLst/>
            <a:ahLst/>
            <a:cxnLst/>
            <a:rect l="l" t="t" r="r" b="b"/>
            <a:pathLst>
              <a:path w="167005"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7" name="object 187"/>
          <p:cNvSpPr/>
          <p:nvPr/>
        </p:nvSpPr>
        <p:spPr>
          <a:xfrm>
            <a:off x="1675537" y="2286001"/>
            <a:ext cx="151823" cy="3657599"/>
          </a:xfrm>
          <a:custGeom>
            <a:avLst/>
            <a:gdLst/>
            <a:ahLst/>
            <a:cxnLst/>
            <a:rect l="l" t="t" r="r" b="b"/>
            <a:pathLst>
              <a:path w="167005"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8" name="object 188"/>
          <p:cNvSpPr txBox="1"/>
          <p:nvPr/>
        </p:nvSpPr>
        <p:spPr>
          <a:xfrm>
            <a:off x="1603629" y="2102627"/>
            <a:ext cx="298450" cy="158003"/>
          </a:xfrm>
          <a:prstGeom prst="rect">
            <a:avLst/>
          </a:prstGeom>
        </p:spPr>
        <p:txBody>
          <a:bodyPr vert="horz" wrap="square" lIns="0" tIns="0" rIns="0" bIns="0" rtlCol="0">
            <a:spAutoFit/>
          </a:bodyPr>
          <a:lstStyle/>
          <a:p>
            <a:pPr marL="11397"/>
            <a:r>
              <a:rPr sz="1000" dirty="0">
                <a:latin typeface="Arial"/>
                <a:cs typeface="Arial"/>
              </a:rPr>
              <a:t>IF/ID</a:t>
            </a:r>
            <a:endParaRPr sz="1000">
              <a:latin typeface="Arial"/>
              <a:cs typeface="Arial"/>
            </a:endParaRPr>
          </a:p>
        </p:txBody>
      </p:sp>
      <p:sp>
        <p:nvSpPr>
          <p:cNvPr id="189" name="object 189"/>
          <p:cNvSpPr txBox="1"/>
          <p:nvPr/>
        </p:nvSpPr>
        <p:spPr>
          <a:xfrm>
            <a:off x="4042606" y="1416266"/>
            <a:ext cx="355023" cy="158003"/>
          </a:xfrm>
          <a:prstGeom prst="rect">
            <a:avLst/>
          </a:prstGeom>
        </p:spPr>
        <p:txBody>
          <a:bodyPr vert="horz" wrap="square" lIns="0" tIns="0" rIns="0" bIns="0" rtlCol="0">
            <a:spAutoFit/>
          </a:bodyPr>
          <a:lstStyle/>
          <a:p>
            <a:pPr marL="11397"/>
            <a:r>
              <a:rPr sz="1000" dirty="0">
                <a:latin typeface="Arial"/>
                <a:cs typeface="Arial"/>
              </a:rPr>
              <a:t>ID/EX</a:t>
            </a:r>
            <a:endParaRPr sz="1000">
              <a:latin typeface="Arial"/>
              <a:cs typeface="Arial"/>
            </a:endParaRPr>
          </a:p>
        </p:txBody>
      </p:sp>
      <p:sp>
        <p:nvSpPr>
          <p:cNvPr id="190" name="object 190"/>
          <p:cNvSpPr txBox="1"/>
          <p:nvPr/>
        </p:nvSpPr>
        <p:spPr>
          <a:xfrm>
            <a:off x="6099140" y="1644586"/>
            <a:ext cx="524164" cy="158003"/>
          </a:xfrm>
          <a:prstGeom prst="rect">
            <a:avLst/>
          </a:prstGeom>
        </p:spPr>
        <p:txBody>
          <a:bodyPr vert="horz" wrap="square" lIns="0" tIns="0" rIns="0" bIns="0" rtlCol="0">
            <a:spAutoFit/>
          </a:bodyPr>
          <a:lstStyle/>
          <a:p>
            <a:pPr marL="11397"/>
            <a:r>
              <a:rPr sz="1000" dirty="0">
                <a:latin typeface="Arial"/>
                <a:cs typeface="Arial"/>
              </a:rPr>
              <a:t>EX/MEM</a:t>
            </a:r>
            <a:endParaRPr sz="1000">
              <a:latin typeface="Arial"/>
              <a:cs typeface="Arial"/>
            </a:endParaRPr>
          </a:p>
        </p:txBody>
      </p:sp>
      <p:sp>
        <p:nvSpPr>
          <p:cNvPr id="191" name="object 191"/>
          <p:cNvSpPr txBox="1"/>
          <p:nvPr/>
        </p:nvSpPr>
        <p:spPr>
          <a:xfrm>
            <a:off x="7927652" y="1874306"/>
            <a:ext cx="559377" cy="158003"/>
          </a:xfrm>
          <a:prstGeom prst="rect">
            <a:avLst/>
          </a:prstGeom>
        </p:spPr>
        <p:txBody>
          <a:bodyPr vert="horz" wrap="square" lIns="0" tIns="0" rIns="0" bIns="0" rtlCol="0">
            <a:spAutoFit/>
          </a:bodyPr>
          <a:lstStyle/>
          <a:p>
            <a:pPr marL="11397"/>
            <a:r>
              <a:rPr sz="1000" dirty="0">
                <a:latin typeface="Arial"/>
                <a:cs typeface="Arial"/>
              </a:rPr>
              <a:t>MEM/WB</a:t>
            </a:r>
            <a:endParaRPr sz="1000">
              <a:latin typeface="Arial"/>
              <a:cs typeface="Arial"/>
            </a:endParaRPr>
          </a:p>
        </p:txBody>
      </p:sp>
      <p:sp>
        <p:nvSpPr>
          <p:cNvPr id="192" name="object 192"/>
          <p:cNvSpPr txBox="1"/>
          <p:nvPr/>
        </p:nvSpPr>
        <p:spPr>
          <a:xfrm>
            <a:off x="2858402" y="1874306"/>
            <a:ext cx="474518" cy="158003"/>
          </a:xfrm>
          <a:prstGeom prst="rect">
            <a:avLst/>
          </a:prstGeom>
        </p:spPr>
        <p:txBody>
          <a:bodyPr vert="horz" wrap="square" lIns="0" tIns="0" rIns="0" bIns="0" rtlCol="0">
            <a:spAutoFit/>
          </a:bodyPr>
          <a:lstStyle/>
          <a:p>
            <a:pPr marL="11397"/>
            <a:r>
              <a:rPr sz="1000" b="1" spc="-4" dirty="0">
                <a:solidFill>
                  <a:srgbClr val="FF2800"/>
                </a:solidFill>
                <a:latin typeface="Arial"/>
                <a:cs typeface="Arial"/>
              </a:rPr>
              <a:t>Control</a:t>
            </a:r>
            <a:endParaRPr sz="1000">
              <a:latin typeface="Arial"/>
              <a:cs typeface="Arial"/>
            </a:endParaRPr>
          </a:p>
        </p:txBody>
      </p:sp>
      <p:sp>
        <p:nvSpPr>
          <p:cNvPr id="193" name="object 193"/>
          <p:cNvSpPr/>
          <p:nvPr/>
        </p:nvSpPr>
        <p:spPr>
          <a:xfrm>
            <a:off x="6247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194" name="object 194"/>
          <p:cNvSpPr/>
          <p:nvPr/>
        </p:nvSpPr>
        <p:spPr>
          <a:xfrm>
            <a:off x="6247539"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195" name="object 195"/>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196" name="object 196"/>
          <p:cNvSpPr/>
          <p:nvPr/>
        </p:nvSpPr>
        <p:spPr>
          <a:xfrm>
            <a:off x="6247534" y="1829361"/>
            <a:ext cx="151823" cy="228599"/>
          </a:xfrm>
          <a:custGeom>
            <a:avLst/>
            <a:gdLst/>
            <a:ahLst/>
            <a:cxnLst/>
            <a:rect l="l" t="t" r="r" b="b"/>
            <a:pathLst>
              <a:path w="167004" h="259080">
                <a:moveTo>
                  <a:pt x="0" y="258762"/>
                </a:moveTo>
                <a:lnTo>
                  <a:pt x="166687" y="258762"/>
                </a:lnTo>
                <a:lnTo>
                  <a:pt x="166687" y="0"/>
                </a:lnTo>
                <a:lnTo>
                  <a:pt x="0" y="0"/>
                </a:lnTo>
                <a:lnTo>
                  <a:pt x="0" y="258762"/>
                </a:lnTo>
                <a:close/>
              </a:path>
            </a:pathLst>
          </a:custGeom>
          <a:solidFill>
            <a:srgbClr val="E4E4E4"/>
          </a:solidFill>
        </p:spPr>
        <p:txBody>
          <a:bodyPr wrap="square" lIns="0" tIns="0" rIns="0" bIns="0" rtlCol="0"/>
          <a:lstStyle/>
          <a:p>
            <a:endParaRPr/>
          </a:p>
        </p:txBody>
      </p:sp>
      <p:sp>
        <p:nvSpPr>
          <p:cNvPr id="197" name="object 197"/>
          <p:cNvSpPr/>
          <p:nvPr/>
        </p:nvSpPr>
        <p:spPr>
          <a:xfrm>
            <a:off x="6247539" y="1829366"/>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198" name="object 198"/>
          <p:cNvSpPr txBox="1"/>
          <p:nvPr/>
        </p:nvSpPr>
        <p:spPr>
          <a:xfrm>
            <a:off x="6236242" y="1875305"/>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199" name="object 199"/>
          <p:cNvSpPr/>
          <p:nvPr/>
        </p:nvSpPr>
        <p:spPr>
          <a:xfrm>
            <a:off x="8152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200" name="object 200"/>
          <p:cNvSpPr/>
          <p:nvPr/>
        </p:nvSpPr>
        <p:spPr>
          <a:xfrm>
            <a:off x="8152541"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201" name="object 201"/>
          <p:cNvSpPr txBox="1"/>
          <p:nvPr/>
        </p:nvSpPr>
        <p:spPr>
          <a:xfrm>
            <a:off x="8139799" y="210362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02" name="object 202"/>
          <p:cNvSpPr/>
          <p:nvPr/>
        </p:nvSpPr>
        <p:spPr>
          <a:xfrm>
            <a:off x="3351074" y="1905001"/>
            <a:ext cx="762000" cy="0"/>
          </a:xfrm>
          <a:custGeom>
            <a:avLst/>
            <a:gdLst/>
            <a:ahLst/>
            <a:cxnLst/>
            <a:rect l="l" t="t" r="r" b="b"/>
            <a:pathLst>
              <a:path w="838200">
                <a:moveTo>
                  <a:pt x="0" y="0"/>
                </a:moveTo>
                <a:lnTo>
                  <a:pt x="838200" y="0"/>
                </a:lnTo>
              </a:path>
            </a:pathLst>
          </a:custGeom>
          <a:ln w="12700">
            <a:solidFill>
              <a:srgbClr val="FF40FF"/>
            </a:solidFill>
          </a:ln>
        </p:spPr>
        <p:txBody>
          <a:bodyPr wrap="square" lIns="0" tIns="0" rIns="0" bIns="0" rtlCol="0"/>
          <a:lstStyle/>
          <a:p>
            <a:endParaRPr/>
          </a:p>
        </p:txBody>
      </p:sp>
      <p:sp>
        <p:nvSpPr>
          <p:cNvPr id="203" name="object 203"/>
          <p:cNvSpPr/>
          <p:nvPr/>
        </p:nvSpPr>
        <p:spPr>
          <a:xfrm>
            <a:off x="4066886"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04" name="object 204"/>
          <p:cNvSpPr/>
          <p:nvPr/>
        </p:nvSpPr>
        <p:spPr>
          <a:xfrm>
            <a:off x="5941584" y="1905001"/>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05" name="object 205"/>
          <p:cNvSpPr/>
          <p:nvPr/>
        </p:nvSpPr>
        <p:spPr>
          <a:xfrm>
            <a:off x="6201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06" name="object 206"/>
          <p:cNvSpPr/>
          <p:nvPr/>
        </p:nvSpPr>
        <p:spPr>
          <a:xfrm>
            <a:off x="5866539" y="2133319"/>
            <a:ext cx="381000" cy="0"/>
          </a:xfrm>
          <a:custGeom>
            <a:avLst/>
            <a:gdLst/>
            <a:ahLst/>
            <a:cxnLst/>
            <a:rect l="l" t="t" r="r" b="b"/>
            <a:pathLst>
              <a:path w="419100">
                <a:moveTo>
                  <a:pt x="0" y="0"/>
                </a:moveTo>
                <a:lnTo>
                  <a:pt x="419100" y="0"/>
                </a:lnTo>
              </a:path>
            </a:pathLst>
          </a:custGeom>
          <a:ln w="12700">
            <a:solidFill>
              <a:srgbClr val="FF40FF"/>
            </a:solidFill>
          </a:ln>
        </p:spPr>
        <p:txBody>
          <a:bodyPr wrap="square" lIns="0" tIns="0" rIns="0" bIns="0" rtlCol="0"/>
          <a:lstStyle/>
          <a:p>
            <a:endParaRPr/>
          </a:p>
        </p:txBody>
      </p:sp>
      <p:sp>
        <p:nvSpPr>
          <p:cNvPr id="207" name="object 207"/>
          <p:cNvSpPr/>
          <p:nvPr/>
        </p:nvSpPr>
        <p:spPr>
          <a:xfrm>
            <a:off x="6201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08" name="object 208"/>
          <p:cNvSpPr/>
          <p:nvPr/>
        </p:nvSpPr>
        <p:spPr>
          <a:xfrm>
            <a:off x="4266048" y="1676682"/>
            <a:ext cx="1675823" cy="0"/>
          </a:xfrm>
          <a:custGeom>
            <a:avLst/>
            <a:gdLst/>
            <a:ahLst/>
            <a:cxnLst/>
            <a:rect l="l" t="t" r="r" b="b"/>
            <a:pathLst>
              <a:path w="1843404">
                <a:moveTo>
                  <a:pt x="0" y="0"/>
                </a:moveTo>
                <a:lnTo>
                  <a:pt x="1843091" y="0"/>
                </a:lnTo>
              </a:path>
            </a:pathLst>
          </a:custGeom>
          <a:ln w="12700">
            <a:solidFill>
              <a:srgbClr val="3CA642"/>
            </a:solidFill>
          </a:ln>
        </p:spPr>
        <p:txBody>
          <a:bodyPr wrap="square" lIns="0" tIns="0" rIns="0" bIns="0" rtlCol="0"/>
          <a:lstStyle/>
          <a:p>
            <a:endParaRPr/>
          </a:p>
        </p:txBody>
      </p:sp>
      <p:sp>
        <p:nvSpPr>
          <p:cNvPr id="209" name="object 209"/>
          <p:cNvSpPr/>
          <p:nvPr/>
        </p:nvSpPr>
        <p:spPr>
          <a:xfrm>
            <a:off x="5941585" y="1676683"/>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10" name="object 210"/>
          <p:cNvSpPr/>
          <p:nvPr/>
        </p:nvSpPr>
        <p:spPr>
          <a:xfrm>
            <a:off x="4266048" y="1905001"/>
            <a:ext cx="1600777" cy="0"/>
          </a:xfrm>
          <a:custGeom>
            <a:avLst/>
            <a:gdLst/>
            <a:ahLst/>
            <a:cxnLst/>
            <a:rect l="l" t="t" r="r" b="b"/>
            <a:pathLst>
              <a:path w="1760854">
                <a:moveTo>
                  <a:pt x="0" y="0"/>
                </a:moveTo>
                <a:lnTo>
                  <a:pt x="1760541" y="0"/>
                </a:lnTo>
              </a:path>
            </a:pathLst>
          </a:custGeom>
          <a:ln w="12700">
            <a:solidFill>
              <a:srgbClr val="FF40FF"/>
            </a:solidFill>
          </a:ln>
        </p:spPr>
        <p:txBody>
          <a:bodyPr wrap="square" lIns="0" tIns="0" rIns="0" bIns="0" rtlCol="0"/>
          <a:lstStyle/>
          <a:p>
            <a:endParaRPr/>
          </a:p>
        </p:txBody>
      </p:sp>
      <p:sp>
        <p:nvSpPr>
          <p:cNvPr id="211" name="object 211"/>
          <p:cNvSpPr/>
          <p:nvPr/>
        </p:nvSpPr>
        <p:spPr>
          <a:xfrm>
            <a:off x="5866539" y="1905001"/>
            <a:ext cx="0" cy="228599"/>
          </a:xfrm>
          <a:custGeom>
            <a:avLst/>
            <a:gdLst/>
            <a:ahLst/>
            <a:cxnLst/>
            <a:rect l="l" t="t" r="r" b="b"/>
            <a:pathLst>
              <a:path h="259080">
                <a:moveTo>
                  <a:pt x="0" y="258760"/>
                </a:moveTo>
                <a:lnTo>
                  <a:pt x="0" y="0"/>
                </a:lnTo>
              </a:path>
            </a:pathLst>
          </a:custGeom>
          <a:ln w="12700">
            <a:solidFill>
              <a:srgbClr val="FF40FF"/>
            </a:solidFill>
          </a:ln>
        </p:spPr>
        <p:txBody>
          <a:bodyPr wrap="square" lIns="0" tIns="0" rIns="0" bIns="0" rtlCol="0"/>
          <a:lstStyle/>
          <a:p>
            <a:endParaRPr/>
          </a:p>
        </p:txBody>
      </p:sp>
      <p:sp>
        <p:nvSpPr>
          <p:cNvPr id="212" name="object 212"/>
          <p:cNvSpPr/>
          <p:nvPr/>
        </p:nvSpPr>
        <p:spPr>
          <a:xfrm>
            <a:off x="6399076" y="1905001"/>
            <a:ext cx="1447800" cy="0"/>
          </a:xfrm>
          <a:custGeom>
            <a:avLst/>
            <a:gdLst/>
            <a:ahLst/>
            <a:cxnLst/>
            <a:rect l="l" t="t" r="r" b="b"/>
            <a:pathLst>
              <a:path w="1592579">
                <a:moveTo>
                  <a:pt x="0" y="0"/>
                </a:moveTo>
                <a:lnTo>
                  <a:pt x="1592260" y="0"/>
                </a:lnTo>
              </a:path>
            </a:pathLst>
          </a:custGeom>
          <a:ln w="12700">
            <a:solidFill>
              <a:srgbClr val="3CA642"/>
            </a:solidFill>
          </a:ln>
        </p:spPr>
        <p:txBody>
          <a:bodyPr wrap="square" lIns="0" tIns="0" rIns="0" bIns="0" rtlCol="0"/>
          <a:lstStyle/>
          <a:p>
            <a:endParaRPr/>
          </a:p>
        </p:txBody>
      </p:sp>
      <p:sp>
        <p:nvSpPr>
          <p:cNvPr id="213" name="object 213"/>
          <p:cNvSpPr/>
          <p:nvPr/>
        </p:nvSpPr>
        <p:spPr>
          <a:xfrm>
            <a:off x="7846586" y="2133319"/>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14" name="object 214"/>
          <p:cNvSpPr/>
          <p:nvPr/>
        </p:nvSpPr>
        <p:spPr>
          <a:xfrm>
            <a:off x="8106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15" name="object 215"/>
          <p:cNvSpPr/>
          <p:nvPr/>
        </p:nvSpPr>
        <p:spPr>
          <a:xfrm>
            <a:off x="7846586" y="1905001"/>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16" name="object 216"/>
          <p:cNvSpPr/>
          <p:nvPr/>
        </p:nvSpPr>
        <p:spPr>
          <a:xfrm>
            <a:off x="1980046" y="1905001"/>
            <a:ext cx="0" cy="1524000"/>
          </a:xfrm>
          <a:custGeom>
            <a:avLst/>
            <a:gdLst/>
            <a:ahLst/>
            <a:cxnLst/>
            <a:rect l="l" t="t" r="r" b="b"/>
            <a:pathLst>
              <a:path h="1727200">
                <a:moveTo>
                  <a:pt x="0" y="1727200"/>
                </a:moveTo>
                <a:lnTo>
                  <a:pt x="0" y="0"/>
                </a:lnTo>
              </a:path>
            </a:pathLst>
          </a:custGeom>
          <a:ln w="12700">
            <a:solidFill>
              <a:srgbClr val="000000"/>
            </a:solidFill>
          </a:ln>
        </p:spPr>
        <p:txBody>
          <a:bodyPr wrap="square" lIns="0" tIns="0" rIns="0" bIns="0" rtlCol="0"/>
          <a:lstStyle/>
          <a:p>
            <a:endParaRPr/>
          </a:p>
        </p:txBody>
      </p:sp>
      <p:sp>
        <p:nvSpPr>
          <p:cNvPr id="217" name="object 217"/>
          <p:cNvSpPr/>
          <p:nvPr/>
        </p:nvSpPr>
        <p:spPr>
          <a:xfrm>
            <a:off x="1980047" y="1905001"/>
            <a:ext cx="838777" cy="0"/>
          </a:xfrm>
          <a:custGeom>
            <a:avLst/>
            <a:gdLst/>
            <a:ahLst/>
            <a:cxnLst/>
            <a:rect l="l" t="t" r="r" b="b"/>
            <a:pathLst>
              <a:path w="922655">
                <a:moveTo>
                  <a:pt x="0" y="0"/>
                </a:moveTo>
                <a:lnTo>
                  <a:pt x="922340" y="0"/>
                </a:lnTo>
              </a:path>
            </a:pathLst>
          </a:custGeom>
          <a:ln w="12700">
            <a:solidFill>
              <a:srgbClr val="000000"/>
            </a:solidFill>
          </a:ln>
        </p:spPr>
        <p:txBody>
          <a:bodyPr wrap="square" lIns="0" tIns="0" rIns="0" bIns="0" rtlCol="0"/>
          <a:lstStyle/>
          <a:p>
            <a:endParaRPr/>
          </a:p>
        </p:txBody>
      </p:sp>
      <p:sp>
        <p:nvSpPr>
          <p:cNvPr id="218" name="object 218"/>
          <p:cNvSpPr/>
          <p:nvPr/>
        </p:nvSpPr>
        <p:spPr>
          <a:xfrm>
            <a:off x="2772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19" name="object 219"/>
          <p:cNvSpPr/>
          <p:nvPr/>
        </p:nvSpPr>
        <p:spPr>
          <a:xfrm>
            <a:off x="1946852" y="3393982"/>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220" name="object 220"/>
          <p:cNvSpPr/>
          <p:nvPr/>
        </p:nvSpPr>
        <p:spPr>
          <a:xfrm>
            <a:off x="1946855" y="3393982"/>
            <a:ext cx="63500" cy="63313"/>
          </a:xfrm>
          <a:custGeom>
            <a:avLst/>
            <a:gdLst/>
            <a:ahLst/>
            <a:cxnLst/>
            <a:rect l="l" t="t" r="r" b="b"/>
            <a:pathLst>
              <a:path w="69850" h="71754">
                <a:moveTo>
                  <a:pt x="0" y="20460"/>
                </a:moveTo>
                <a:lnTo>
                  <a:pt x="20450" y="0"/>
                </a:lnTo>
                <a:lnTo>
                  <a:pt x="49390" y="0"/>
                </a:lnTo>
                <a:lnTo>
                  <a:pt x="69850" y="20460"/>
                </a:lnTo>
                <a:lnTo>
                  <a:pt x="69850" y="50980"/>
                </a:lnTo>
                <a:lnTo>
                  <a:pt x="49390" y="71440"/>
                </a:lnTo>
                <a:lnTo>
                  <a:pt x="20450" y="71440"/>
                </a:lnTo>
                <a:lnTo>
                  <a:pt x="0" y="50980"/>
                </a:lnTo>
                <a:lnTo>
                  <a:pt x="0" y="20460"/>
                </a:lnTo>
                <a:close/>
              </a:path>
            </a:pathLst>
          </a:custGeom>
          <a:ln w="12700">
            <a:solidFill>
              <a:srgbClr val="000000"/>
            </a:solidFill>
          </a:ln>
        </p:spPr>
        <p:txBody>
          <a:bodyPr wrap="square" lIns="0" tIns="0" rIns="0" bIns="0" rtlCol="0"/>
          <a:lstStyle/>
          <a:p>
            <a:endParaRPr/>
          </a:p>
        </p:txBody>
      </p:sp>
      <p:sp>
        <p:nvSpPr>
          <p:cNvPr id="221" name="object 221"/>
          <p:cNvSpPr/>
          <p:nvPr/>
        </p:nvSpPr>
        <p:spPr>
          <a:xfrm>
            <a:off x="1980046" y="5181320"/>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22" name="object 222"/>
          <p:cNvSpPr/>
          <p:nvPr/>
        </p:nvSpPr>
        <p:spPr>
          <a:xfrm>
            <a:off x="1980046" y="3810002"/>
            <a:ext cx="0" cy="1371600"/>
          </a:xfrm>
          <a:custGeom>
            <a:avLst/>
            <a:gdLst/>
            <a:ahLst/>
            <a:cxnLst/>
            <a:rect l="l" t="t" r="r" b="b"/>
            <a:pathLst>
              <a:path h="1554479">
                <a:moveTo>
                  <a:pt x="0" y="0"/>
                </a:moveTo>
                <a:lnTo>
                  <a:pt x="0" y="1554160"/>
                </a:lnTo>
              </a:path>
            </a:pathLst>
          </a:custGeom>
          <a:ln w="12700">
            <a:solidFill>
              <a:srgbClr val="000000"/>
            </a:solidFill>
          </a:ln>
        </p:spPr>
        <p:txBody>
          <a:bodyPr wrap="square" lIns="0" tIns="0" rIns="0" bIns="0" rtlCol="0"/>
          <a:lstStyle/>
          <a:p>
            <a:endParaRPr/>
          </a:p>
        </p:txBody>
      </p:sp>
      <p:sp>
        <p:nvSpPr>
          <p:cNvPr id="223" name="object 223"/>
          <p:cNvSpPr/>
          <p:nvPr/>
        </p:nvSpPr>
        <p:spPr>
          <a:xfrm>
            <a:off x="1980046" y="3429002"/>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24" name="object 224"/>
          <p:cNvSpPr txBox="1"/>
          <p:nvPr/>
        </p:nvSpPr>
        <p:spPr>
          <a:xfrm>
            <a:off x="4806050" y="3248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5" name="object 225"/>
          <p:cNvSpPr txBox="1"/>
          <p:nvPr/>
        </p:nvSpPr>
        <p:spPr>
          <a:xfrm>
            <a:off x="4307378" y="4997946"/>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6" name="object 226"/>
          <p:cNvSpPr txBox="1"/>
          <p:nvPr/>
        </p:nvSpPr>
        <p:spPr>
          <a:xfrm>
            <a:off x="5984356" y="408622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7" name="object 227"/>
          <p:cNvSpPr txBox="1"/>
          <p:nvPr/>
        </p:nvSpPr>
        <p:spPr>
          <a:xfrm>
            <a:off x="6444060" y="3745846"/>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14</a:t>
            </a:r>
            <a:endParaRPr sz="1000">
              <a:latin typeface="Arial"/>
              <a:cs typeface="Arial"/>
            </a:endParaRPr>
          </a:p>
        </p:txBody>
      </p:sp>
      <p:sp>
        <p:nvSpPr>
          <p:cNvPr id="228" name="object 228"/>
          <p:cNvSpPr txBox="1"/>
          <p:nvPr/>
        </p:nvSpPr>
        <p:spPr>
          <a:xfrm>
            <a:off x="6587501" y="4629318"/>
            <a:ext cx="591127" cy="291353"/>
          </a:xfrm>
          <a:prstGeom prst="rect">
            <a:avLst/>
          </a:prstGeom>
        </p:spPr>
        <p:txBody>
          <a:bodyPr vert="horz" wrap="square" lIns="0" tIns="0" rIns="0" bIns="0" rtlCol="0">
            <a:spAutoFit/>
          </a:bodyPr>
          <a:lstStyle/>
          <a:p>
            <a:pPr marL="281505" marR="4559" indent="-270108">
              <a:lnSpc>
                <a:spcPts val="1140"/>
              </a:lnSpc>
              <a:tabLst>
                <a:tab pos="280936" algn="l"/>
              </a:tabLst>
            </a:pPr>
            <a:r>
              <a:rPr sz="1000" dirty="0">
                <a:latin typeface="Arial"/>
                <a:cs typeface="Arial"/>
              </a:rPr>
              <a:t>0	</a:t>
            </a:r>
            <a:r>
              <a:rPr sz="1500" spc="-27" baseline="2525" dirty="0">
                <a:latin typeface="Arial"/>
                <a:cs typeface="Arial"/>
              </a:rPr>
              <a:t>W</a:t>
            </a:r>
            <a:r>
              <a:rPr sz="1500" baseline="2525" dirty="0">
                <a:latin typeface="Arial"/>
                <a:cs typeface="Arial"/>
              </a:rPr>
              <a:t>rite  </a:t>
            </a:r>
            <a:r>
              <a:rPr sz="1000" spc="-4" dirty="0">
                <a:latin typeface="Arial"/>
                <a:cs typeface="Arial"/>
              </a:rPr>
              <a:t>data</a:t>
            </a:r>
            <a:endParaRPr sz="1000">
              <a:latin typeface="Arial"/>
              <a:cs typeface="Arial"/>
            </a:endParaRPr>
          </a:p>
        </p:txBody>
      </p:sp>
      <p:sp>
        <p:nvSpPr>
          <p:cNvPr id="229" name="object 229"/>
          <p:cNvSpPr txBox="1"/>
          <p:nvPr/>
        </p:nvSpPr>
        <p:spPr>
          <a:xfrm>
            <a:off x="7964401" y="4541464"/>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30" name="object 230"/>
          <p:cNvSpPr txBox="1"/>
          <p:nvPr/>
        </p:nvSpPr>
        <p:spPr>
          <a:xfrm>
            <a:off x="8345401" y="4541464"/>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31" name="object 231"/>
          <p:cNvSpPr txBox="1"/>
          <p:nvPr/>
        </p:nvSpPr>
        <p:spPr>
          <a:xfrm>
            <a:off x="8310095" y="5150783"/>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19</a:t>
            </a:r>
            <a:endParaRPr sz="1000">
              <a:latin typeface="Arial"/>
              <a:cs typeface="Arial"/>
            </a:endParaRPr>
          </a:p>
        </p:txBody>
      </p:sp>
      <p:sp>
        <p:nvSpPr>
          <p:cNvPr id="232" name="object 232"/>
          <p:cNvSpPr txBox="1"/>
          <p:nvPr/>
        </p:nvSpPr>
        <p:spPr>
          <a:xfrm>
            <a:off x="2214095" y="4391584"/>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19</a:t>
            </a:r>
            <a:endParaRPr sz="1000">
              <a:latin typeface="Arial"/>
              <a:cs typeface="Arial"/>
            </a:endParaRPr>
          </a:p>
        </p:txBody>
      </p:sp>
      <p:sp>
        <p:nvSpPr>
          <p:cNvPr id="233" name="object 233"/>
          <p:cNvSpPr txBox="1"/>
          <p:nvPr/>
        </p:nvSpPr>
        <p:spPr>
          <a:xfrm>
            <a:off x="2290583" y="3327990"/>
            <a:ext cx="855517" cy="1474186"/>
          </a:xfrm>
          <a:prstGeom prst="rect">
            <a:avLst/>
          </a:prstGeom>
        </p:spPr>
        <p:txBody>
          <a:bodyPr vert="horz" wrap="square" lIns="0" tIns="0" rIns="0" bIns="0" rtlCol="0">
            <a:spAutoFit/>
          </a:bodyPr>
          <a:lstStyle/>
          <a:p>
            <a:pPr marL="310568" marR="4559">
              <a:lnSpc>
                <a:spcPts val="1167"/>
              </a:lnSpc>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1</a:t>
            </a:r>
            <a:endParaRPr sz="1000">
              <a:latin typeface="Arial"/>
              <a:cs typeface="Arial"/>
            </a:endParaRPr>
          </a:p>
          <a:p>
            <a:pPr marL="310568" marR="4559">
              <a:lnSpc>
                <a:spcPts val="1167"/>
              </a:lnSpc>
              <a:spcBef>
                <a:spcPts val="718"/>
              </a:spcBef>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2</a:t>
            </a:r>
            <a:endParaRPr sz="1000">
              <a:latin typeface="Arial"/>
              <a:cs typeface="Arial"/>
            </a:endParaRPr>
          </a:p>
          <a:p>
            <a:pPr marL="310568" marR="108841" indent="-299171">
              <a:lnSpc>
                <a:spcPts val="1167"/>
              </a:lnSpc>
              <a:spcBef>
                <a:spcPts val="718"/>
              </a:spcBef>
              <a:tabLst>
                <a:tab pos="309998" algn="l"/>
              </a:tabLst>
            </a:pPr>
            <a:r>
              <a:rPr sz="1000" spc="-4" dirty="0">
                <a:latin typeface="Arial"/>
                <a:cs typeface="Arial"/>
              </a:rPr>
              <a:t>16	Write  </a:t>
            </a:r>
            <a:r>
              <a:rPr sz="1000" dirty="0">
                <a:latin typeface="Arial"/>
                <a:cs typeface="Arial"/>
              </a:rPr>
              <a:t>register</a:t>
            </a:r>
            <a:endParaRPr sz="1000">
              <a:latin typeface="Arial"/>
              <a:cs typeface="Arial"/>
            </a:endParaRPr>
          </a:p>
          <a:p>
            <a:pPr marL="310568" marR="236487">
              <a:lnSpc>
                <a:spcPts val="1167"/>
              </a:lnSpc>
              <a:spcBef>
                <a:spcPts val="718"/>
              </a:spcBef>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234" name="object 234"/>
          <p:cNvSpPr/>
          <p:nvPr/>
        </p:nvSpPr>
        <p:spPr>
          <a:xfrm>
            <a:off x="303069" y="2514319"/>
            <a:ext cx="299027" cy="533960"/>
          </a:xfrm>
          <a:custGeom>
            <a:avLst/>
            <a:gdLst/>
            <a:ahLst/>
            <a:cxnLst/>
            <a:rect l="l" t="t" r="r" b="b"/>
            <a:pathLst>
              <a:path w="328930" h="605154">
                <a:moveTo>
                  <a:pt x="0" y="0"/>
                </a:moveTo>
                <a:lnTo>
                  <a:pt x="328613" y="0"/>
                </a:lnTo>
                <a:lnTo>
                  <a:pt x="328613" y="604838"/>
                </a:lnTo>
                <a:lnTo>
                  <a:pt x="0" y="604838"/>
                </a:lnTo>
                <a:lnTo>
                  <a:pt x="0" y="0"/>
                </a:lnTo>
                <a:close/>
              </a:path>
            </a:pathLst>
          </a:custGeom>
          <a:ln w="12700">
            <a:solidFill>
              <a:srgbClr val="000000"/>
            </a:solidFill>
          </a:ln>
        </p:spPr>
        <p:txBody>
          <a:bodyPr wrap="square" lIns="0" tIns="0" rIns="0" bIns="0" rtlCol="0"/>
          <a:lstStyle/>
          <a:p>
            <a:endParaRPr/>
          </a:p>
        </p:txBody>
      </p:sp>
      <p:sp>
        <p:nvSpPr>
          <p:cNvPr id="235" name="object 235"/>
          <p:cNvSpPr txBox="1"/>
          <p:nvPr/>
        </p:nvSpPr>
        <p:spPr>
          <a:xfrm>
            <a:off x="392803" y="2636027"/>
            <a:ext cx="114876" cy="300018"/>
          </a:xfrm>
          <a:prstGeom prst="rect">
            <a:avLst/>
          </a:prstGeom>
        </p:spPr>
        <p:txBody>
          <a:bodyPr vert="horz" wrap="square" lIns="0" tIns="0" rIns="0" bIns="0" rtlCol="0">
            <a:spAutoFit/>
          </a:bodyPr>
          <a:lstStyle/>
          <a:p>
            <a:pPr marL="11397" marR="4559">
              <a:lnSpc>
                <a:spcPts val="1167"/>
              </a:lnSpc>
            </a:pPr>
            <a:r>
              <a:rPr sz="1000" b="1" dirty="0">
                <a:latin typeface="Arial"/>
                <a:cs typeface="Arial"/>
              </a:rPr>
              <a:t>P  C</a:t>
            </a:r>
            <a:endParaRPr sz="1000">
              <a:latin typeface="Arial"/>
              <a:cs typeface="Arial"/>
            </a:endParaRPr>
          </a:p>
        </p:txBody>
      </p:sp>
      <p:sp>
        <p:nvSpPr>
          <p:cNvPr id="236" name="object 236"/>
          <p:cNvSpPr txBox="1"/>
          <p:nvPr/>
        </p:nvSpPr>
        <p:spPr>
          <a:xfrm>
            <a:off x="3306583" y="5004670"/>
            <a:ext cx="432377" cy="300018"/>
          </a:xfrm>
          <a:prstGeom prst="rect">
            <a:avLst/>
          </a:prstGeom>
        </p:spPr>
        <p:txBody>
          <a:bodyPr vert="horz" wrap="square" lIns="0" tIns="0" rIns="0" bIns="0" rtlCol="0">
            <a:spAutoFit/>
          </a:bodyPr>
          <a:lstStyle/>
          <a:p>
            <a:pPr marL="11397" marR="4559" indent="68382">
              <a:lnSpc>
                <a:spcPts val="1167"/>
              </a:lnSpc>
            </a:pPr>
            <a:r>
              <a:rPr sz="1000" b="1" dirty="0">
                <a:latin typeface="Arial"/>
                <a:cs typeface="Arial"/>
              </a:rPr>
              <a:t>Sign  </a:t>
            </a:r>
            <a:r>
              <a:rPr sz="1000" b="1" spc="-4" dirty="0">
                <a:latin typeface="Arial"/>
                <a:cs typeface="Arial"/>
              </a:rPr>
              <a:t>extend</a:t>
            </a:r>
            <a:endParaRPr sz="1000">
              <a:latin typeface="Arial"/>
              <a:cs typeface="Arial"/>
            </a:endParaRPr>
          </a:p>
        </p:txBody>
      </p:sp>
      <p:sp>
        <p:nvSpPr>
          <p:cNvPr id="237" name="object 237"/>
          <p:cNvSpPr/>
          <p:nvPr/>
        </p:nvSpPr>
        <p:spPr>
          <a:xfrm>
            <a:off x="3289011" y="4871764"/>
            <a:ext cx="467591" cy="620524"/>
          </a:xfrm>
          <a:prstGeom prst="rect">
            <a:avLst/>
          </a:prstGeom>
          <a:blipFill>
            <a:blip r:embed="rId5" cstate="print"/>
            <a:stretch>
              <a:fillRect/>
            </a:stretch>
          </a:blipFill>
        </p:spPr>
        <p:txBody>
          <a:bodyPr wrap="square" lIns="0" tIns="0" rIns="0" bIns="0" rtlCol="0"/>
          <a:lstStyle/>
          <a:p>
            <a:endParaRPr/>
          </a:p>
        </p:txBody>
      </p:sp>
      <p:sp>
        <p:nvSpPr>
          <p:cNvPr id="238" name="object 238"/>
          <p:cNvSpPr/>
          <p:nvPr/>
        </p:nvSpPr>
        <p:spPr>
          <a:xfrm>
            <a:off x="1112691" y="1682287"/>
            <a:ext cx="0" cy="152960"/>
          </a:xfrm>
          <a:custGeom>
            <a:avLst/>
            <a:gdLst/>
            <a:ahLst/>
            <a:cxnLst/>
            <a:rect l="l" t="t" r="r" b="b"/>
            <a:pathLst>
              <a:path h="173355">
                <a:moveTo>
                  <a:pt x="0" y="0"/>
                </a:moveTo>
                <a:lnTo>
                  <a:pt x="0" y="173040"/>
                </a:lnTo>
              </a:path>
            </a:pathLst>
          </a:custGeom>
          <a:ln w="12700">
            <a:solidFill>
              <a:srgbClr val="FF40FF"/>
            </a:solidFill>
          </a:ln>
        </p:spPr>
        <p:txBody>
          <a:bodyPr wrap="square" lIns="0" tIns="0" rIns="0" bIns="0" rtlCol="0"/>
          <a:lstStyle/>
          <a:p>
            <a:endParaRPr/>
          </a:p>
        </p:txBody>
      </p:sp>
      <p:sp>
        <p:nvSpPr>
          <p:cNvPr id="239" name="object 239"/>
          <p:cNvSpPr/>
          <p:nvPr/>
        </p:nvSpPr>
        <p:spPr>
          <a:xfrm>
            <a:off x="3257266" y="1676682"/>
            <a:ext cx="856095" cy="0"/>
          </a:xfrm>
          <a:custGeom>
            <a:avLst/>
            <a:gdLst/>
            <a:ahLst/>
            <a:cxnLst/>
            <a:rect l="l" t="t" r="r" b="b"/>
            <a:pathLst>
              <a:path w="941704">
                <a:moveTo>
                  <a:pt x="0" y="0"/>
                </a:moveTo>
                <a:lnTo>
                  <a:pt x="941390" y="0"/>
                </a:lnTo>
              </a:path>
            </a:pathLst>
          </a:custGeom>
          <a:ln w="12700">
            <a:solidFill>
              <a:srgbClr val="3CA642"/>
            </a:solidFill>
          </a:ln>
        </p:spPr>
        <p:txBody>
          <a:bodyPr wrap="square" lIns="0" tIns="0" rIns="0" bIns="0" rtlCol="0"/>
          <a:lstStyle/>
          <a:p>
            <a:endParaRPr/>
          </a:p>
        </p:txBody>
      </p:sp>
      <p:sp>
        <p:nvSpPr>
          <p:cNvPr id="240" name="object 240"/>
          <p:cNvSpPr/>
          <p:nvPr/>
        </p:nvSpPr>
        <p:spPr>
          <a:xfrm>
            <a:off x="4066886" y="164306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41" name="object 241"/>
          <p:cNvSpPr/>
          <p:nvPr/>
        </p:nvSpPr>
        <p:spPr>
          <a:xfrm>
            <a:off x="3310665" y="2133319"/>
            <a:ext cx="802409" cy="0"/>
          </a:xfrm>
          <a:custGeom>
            <a:avLst/>
            <a:gdLst/>
            <a:ahLst/>
            <a:cxnLst/>
            <a:rect l="l" t="t" r="r" b="b"/>
            <a:pathLst>
              <a:path w="882650">
                <a:moveTo>
                  <a:pt x="0" y="0"/>
                </a:moveTo>
                <a:lnTo>
                  <a:pt x="882650" y="0"/>
                </a:lnTo>
              </a:path>
            </a:pathLst>
          </a:custGeom>
          <a:ln w="12700">
            <a:solidFill>
              <a:srgbClr val="4452FF"/>
            </a:solidFill>
          </a:ln>
        </p:spPr>
        <p:txBody>
          <a:bodyPr wrap="square" lIns="0" tIns="0" rIns="0" bIns="0" rtlCol="0"/>
          <a:lstStyle/>
          <a:p>
            <a:endParaRPr/>
          </a:p>
        </p:txBody>
      </p:sp>
      <p:sp>
        <p:nvSpPr>
          <p:cNvPr id="242" name="object 242"/>
          <p:cNvSpPr/>
          <p:nvPr/>
        </p:nvSpPr>
        <p:spPr>
          <a:xfrm>
            <a:off x="4066886"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4452FF"/>
          </a:solidFill>
        </p:spPr>
        <p:txBody>
          <a:bodyPr wrap="square" lIns="0" tIns="0" rIns="0" bIns="0" rtlCol="0"/>
          <a:lstStyle/>
          <a:p>
            <a:endParaRPr/>
          </a:p>
        </p:txBody>
      </p:sp>
      <p:sp>
        <p:nvSpPr>
          <p:cNvPr id="243" name="object 243"/>
          <p:cNvSpPr txBox="1"/>
          <p:nvPr/>
        </p:nvSpPr>
        <p:spPr>
          <a:xfrm>
            <a:off x="3887978" y="3235978"/>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4" name="object 244"/>
          <p:cNvSpPr txBox="1"/>
          <p:nvPr/>
        </p:nvSpPr>
        <p:spPr>
          <a:xfrm>
            <a:off x="3882413" y="3684214"/>
            <a:ext cx="661555" cy="158003"/>
          </a:xfrm>
          <a:prstGeom prst="rect">
            <a:avLst/>
          </a:prstGeom>
        </p:spPr>
        <p:txBody>
          <a:bodyPr vert="horz" wrap="square" lIns="0" tIns="0" rIns="0" bIns="0" rtlCol="0">
            <a:spAutoFit/>
          </a:bodyPr>
          <a:lstStyle/>
          <a:p>
            <a:pPr marL="11397">
              <a:tabLst>
                <a:tab pos="431946" algn="l"/>
              </a:tabLst>
            </a:pPr>
            <a:r>
              <a:rPr sz="1000" spc="-4" dirty="0">
                <a:latin typeface="Arial"/>
                <a:cs typeface="Arial"/>
              </a:rPr>
              <a:t>??</a:t>
            </a:r>
            <a:r>
              <a:rPr sz="1000" dirty="0">
                <a:latin typeface="Arial"/>
                <a:cs typeface="Arial"/>
              </a:rPr>
              <a:t>?	</a:t>
            </a:r>
            <a:r>
              <a:rPr sz="1500" spc="-6" baseline="2525" dirty="0">
                <a:latin typeface="Arial"/>
                <a:cs typeface="Arial"/>
              </a:rPr>
              <a:t>???</a:t>
            </a:r>
            <a:endParaRPr sz="1500" baseline="2525">
              <a:latin typeface="Arial"/>
              <a:cs typeface="Arial"/>
            </a:endParaRPr>
          </a:p>
        </p:txBody>
      </p:sp>
      <p:sp>
        <p:nvSpPr>
          <p:cNvPr id="245" name="object 245"/>
          <p:cNvSpPr txBox="1"/>
          <p:nvPr/>
        </p:nvSpPr>
        <p:spPr>
          <a:xfrm>
            <a:off x="544336" y="3355040"/>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6" name="object 246"/>
          <p:cNvSpPr txBox="1"/>
          <p:nvPr/>
        </p:nvSpPr>
        <p:spPr>
          <a:xfrm>
            <a:off x="1392047" y="2593040"/>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7" name="object 247"/>
          <p:cNvSpPr txBox="1"/>
          <p:nvPr/>
        </p:nvSpPr>
        <p:spPr>
          <a:xfrm>
            <a:off x="2061118" y="3248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8" name="object 248"/>
          <p:cNvSpPr txBox="1"/>
          <p:nvPr/>
        </p:nvSpPr>
        <p:spPr>
          <a:xfrm>
            <a:off x="2061118" y="3629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9" name="object 249"/>
          <p:cNvSpPr/>
          <p:nvPr/>
        </p:nvSpPr>
        <p:spPr>
          <a:xfrm>
            <a:off x="6780076" y="3810002"/>
            <a:ext cx="1143000" cy="1143000"/>
          </a:xfrm>
          <a:custGeom>
            <a:avLst/>
            <a:gdLst/>
            <a:ahLst/>
            <a:cxnLst/>
            <a:rect l="l" t="t" r="r" b="b"/>
            <a:pathLst>
              <a:path w="1257300" h="1295400">
                <a:moveTo>
                  <a:pt x="0" y="0"/>
                </a:moveTo>
                <a:lnTo>
                  <a:pt x="1257300" y="0"/>
                </a:lnTo>
                <a:lnTo>
                  <a:pt x="125730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250" name="object 250"/>
          <p:cNvSpPr txBox="1"/>
          <p:nvPr/>
        </p:nvSpPr>
        <p:spPr>
          <a:xfrm>
            <a:off x="1071099" y="119906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251" name="object 251"/>
          <p:cNvSpPr txBox="1"/>
          <p:nvPr/>
        </p:nvSpPr>
        <p:spPr>
          <a:xfrm>
            <a:off x="1071099" y="1463073"/>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52" name="object 252"/>
          <p:cNvSpPr/>
          <p:nvPr/>
        </p:nvSpPr>
        <p:spPr>
          <a:xfrm>
            <a:off x="1001128" y="1143001"/>
            <a:ext cx="217632" cy="533960"/>
          </a:xfrm>
          <a:custGeom>
            <a:avLst/>
            <a:gdLst/>
            <a:ahLst/>
            <a:cxnLst/>
            <a:rect l="l" t="t" r="r" b="b"/>
            <a:pathLst>
              <a:path w="239394" h="605155">
                <a:moveTo>
                  <a:pt x="0" y="119550"/>
                </a:moveTo>
                <a:lnTo>
                  <a:pt x="6039" y="81930"/>
                </a:lnTo>
                <a:lnTo>
                  <a:pt x="23656" y="48147"/>
                </a:lnTo>
                <a:lnTo>
                  <a:pt x="50987" y="21602"/>
                </a:lnTo>
                <a:lnTo>
                  <a:pt x="85274" y="4986"/>
                </a:lnTo>
                <a:lnTo>
                  <a:pt x="119550" y="0"/>
                </a:lnTo>
                <a:lnTo>
                  <a:pt x="157169" y="6038"/>
                </a:lnTo>
                <a:lnTo>
                  <a:pt x="190954" y="23654"/>
                </a:lnTo>
                <a:lnTo>
                  <a:pt x="217500" y="50987"/>
                </a:lnTo>
                <a:lnTo>
                  <a:pt x="234115" y="85274"/>
                </a:lnTo>
                <a:lnTo>
                  <a:pt x="239100" y="119550"/>
                </a:lnTo>
                <a:lnTo>
                  <a:pt x="239100" y="485290"/>
                </a:lnTo>
                <a:lnTo>
                  <a:pt x="233060" y="522909"/>
                </a:lnTo>
                <a:lnTo>
                  <a:pt x="215442" y="556694"/>
                </a:lnTo>
                <a:lnTo>
                  <a:pt x="188110" y="583239"/>
                </a:lnTo>
                <a:lnTo>
                  <a:pt x="153822" y="599855"/>
                </a:lnTo>
                <a:lnTo>
                  <a:pt x="119550" y="604840"/>
                </a:lnTo>
                <a:lnTo>
                  <a:pt x="81930" y="598799"/>
                </a:lnTo>
                <a:lnTo>
                  <a:pt x="48148" y="581181"/>
                </a:lnTo>
                <a:lnTo>
                  <a:pt x="21602" y="553849"/>
                </a:lnTo>
                <a:lnTo>
                  <a:pt x="4986" y="519562"/>
                </a:lnTo>
                <a:lnTo>
                  <a:pt x="0" y="485290"/>
                </a:lnTo>
                <a:lnTo>
                  <a:pt x="0" y="119550"/>
                </a:lnTo>
                <a:close/>
              </a:path>
            </a:pathLst>
          </a:custGeom>
          <a:ln w="12700">
            <a:solidFill>
              <a:srgbClr val="000000"/>
            </a:solidFill>
          </a:ln>
        </p:spPr>
        <p:txBody>
          <a:bodyPr wrap="square" lIns="0" tIns="0" rIns="0" bIns="0" rtlCol="0"/>
          <a:lstStyle/>
          <a:p>
            <a:endParaRPr/>
          </a:p>
        </p:txBody>
      </p:sp>
      <p:sp>
        <p:nvSpPr>
          <p:cNvPr id="253" name="object 253"/>
          <p:cNvSpPr/>
          <p:nvPr/>
        </p:nvSpPr>
        <p:spPr>
          <a:xfrm>
            <a:off x="2818538" y="1599637"/>
            <a:ext cx="532823" cy="686360"/>
          </a:xfrm>
          <a:custGeom>
            <a:avLst/>
            <a:gdLst/>
            <a:ahLst/>
            <a:cxnLst/>
            <a:rect l="l" t="t" r="r" b="b"/>
            <a:pathLst>
              <a:path w="586104" h="777875">
                <a:moveTo>
                  <a:pt x="0" y="388940"/>
                </a:moveTo>
                <a:lnTo>
                  <a:pt x="1385" y="350863"/>
                </a:lnTo>
                <a:lnTo>
                  <a:pt x="5580" y="312995"/>
                </a:lnTo>
                <a:lnTo>
                  <a:pt x="12641" y="275554"/>
                </a:lnTo>
                <a:lnTo>
                  <a:pt x="22625" y="238784"/>
                </a:lnTo>
                <a:lnTo>
                  <a:pt x="35592" y="202957"/>
                </a:lnTo>
                <a:lnTo>
                  <a:pt x="51611" y="168386"/>
                </a:lnTo>
                <a:lnTo>
                  <a:pt x="70751" y="135440"/>
                </a:lnTo>
                <a:lnTo>
                  <a:pt x="93076" y="104564"/>
                </a:lnTo>
                <a:lnTo>
                  <a:pt x="118629" y="76300"/>
                </a:lnTo>
                <a:lnTo>
                  <a:pt x="147391" y="51310"/>
                </a:lnTo>
                <a:lnTo>
                  <a:pt x="179224" y="30374"/>
                </a:lnTo>
                <a:lnTo>
                  <a:pt x="213791" y="14349"/>
                </a:lnTo>
                <a:lnTo>
                  <a:pt x="250476" y="4048"/>
                </a:lnTo>
                <a:lnTo>
                  <a:pt x="288366" y="45"/>
                </a:lnTo>
                <a:lnTo>
                  <a:pt x="292890" y="0"/>
                </a:lnTo>
                <a:lnTo>
                  <a:pt x="330855" y="3237"/>
                </a:lnTo>
                <a:lnTo>
                  <a:pt x="367734" y="12814"/>
                </a:lnTo>
                <a:lnTo>
                  <a:pt x="402592" y="28201"/>
                </a:lnTo>
                <a:lnTo>
                  <a:pt x="434775" y="48601"/>
                </a:lnTo>
                <a:lnTo>
                  <a:pt x="463912" y="73153"/>
                </a:lnTo>
                <a:lnTo>
                  <a:pt x="489846" y="101064"/>
                </a:lnTo>
                <a:lnTo>
                  <a:pt x="512553" y="131659"/>
                </a:lnTo>
                <a:lnTo>
                  <a:pt x="532068" y="164385"/>
                </a:lnTo>
                <a:lnTo>
                  <a:pt x="548454" y="198782"/>
                </a:lnTo>
                <a:lnTo>
                  <a:pt x="561782" y="234478"/>
                </a:lnTo>
                <a:lnTo>
                  <a:pt x="572117" y="271153"/>
                </a:lnTo>
                <a:lnTo>
                  <a:pt x="579522" y="308530"/>
                </a:lnTo>
                <a:lnTo>
                  <a:pt x="584055" y="346360"/>
                </a:lnTo>
                <a:lnTo>
                  <a:pt x="585770" y="384424"/>
                </a:lnTo>
                <a:lnTo>
                  <a:pt x="585790" y="388940"/>
                </a:lnTo>
                <a:lnTo>
                  <a:pt x="584404" y="427017"/>
                </a:lnTo>
                <a:lnTo>
                  <a:pt x="580209" y="464887"/>
                </a:lnTo>
                <a:lnTo>
                  <a:pt x="573148" y="502328"/>
                </a:lnTo>
                <a:lnTo>
                  <a:pt x="563164" y="539098"/>
                </a:lnTo>
                <a:lnTo>
                  <a:pt x="550195" y="574924"/>
                </a:lnTo>
                <a:lnTo>
                  <a:pt x="534176" y="609495"/>
                </a:lnTo>
                <a:lnTo>
                  <a:pt x="515036" y="642441"/>
                </a:lnTo>
                <a:lnTo>
                  <a:pt x="492710" y="673316"/>
                </a:lnTo>
                <a:lnTo>
                  <a:pt x="467157" y="701579"/>
                </a:lnTo>
                <a:lnTo>
                  <a:pt x="438394" y="726569"/>
                </a:lnTo>
                <a:lnTo>
                  <a:pt x="406561" y="747505"/>
                </a:lnTo>
                <a:lnTo>
                  <a:pt x="371994" y="763530"/>
                </a:lnTo>
                <a:lnTo>
                  <a:pt x="335309" y="773831"/>
                </a:lnTo>
                <a:lnTo>
                  <a:pt x="297420" y="777834"/>
                </a:lnTo>
                <a:lnTo>
                  <a:pt x="292890" y="777880"/>
                </a:lnTo>
                <a:lnTo>
                  <a:pt x="254925" y="774642"/>
                </a:lnTo>
                <a:lnTo>
                  <a:pt x="218045" y="765066"/>
                </a:lnTo>
                <a:lnTo>
                  <a:pt x="183188" y="749680"/>
                </a:lnTo>
                <a:lnTo>
                  <a:pt x="151006" y="729280"/>
                </a:lnTo>
                <a:lnTo>
                  <a:pt x="121870" y="704728"/>
                </a:lnTo>
                <a:lnTo>
                  <a:pt x="95934" y="676815"/>
                </a:lnTo>
                <a:lnTo>
                  <a:pt x="73227" y="646217"/>
                </a:lnTo>
                <a:lnTo>
                  <a:pt x="53713" y="613491"/>
                </a:lnTo>
                <a:lnTo>
                  <a:pt x="37329" y="579092"/>
                </a:lnTo>
                <a:lnTo>
                  <a:pt x="24003" y="543395"/>
                </a:lnTo>
                <a:lnTo>
                  <a:pt x="13669" y="506723"/>
                </a:lnTo>
                <a:lnTo>
                  <a:pt x="6266" y="469349"/>
                </a:lnTo>
                <a:lnTo>
                  <a:pt x="1734" y="431517"/>
                </a:lnTo>
                <a:lnTo>
                  <a:pt x="19" y="393451"/>
                </a:lnTo>
                <a:lnTo>
                  <a:pt x="0" y="388940"/>
                </a:lnTo>
                <a:close/>
              </a:path>
            </a:pathLst>
          </a:custGeom>
          <a:ln w="12700">
            <a:solidFill>
              <a:srgbClr val="FF2800"/>
            </a:solidFill>
          </a:ln>
        </p:spPr>
        <p:txBody>
          <a:bodyPr wrap="square" lIns="0" tIns="0" rIns="0" bIns="0" rtlCol="0"/>
          <a:lstStyle/>
          <a:p>
            <a:endParaRPr/>
          </a:p>
        </p:txBody>
      </p:sp>
      <p:sp>
        <p:nvSpPr>
          <p:cNvPr id="254" name="object 254"/>
          <p:cNvSpPr/>
          <p:nvPr/>
        </p:nvSpPr>
        <p:spPr>
          <a:xfrm>
            <a:off x="4113069" y="2057679"/>
            <a:ext cx="152977" cy="228599"/>
          </a:xfrm>
          <a:custGeom>
            <a:avLst/>
            <a:gdLst/>
            <a:ahLst/>
            <a:cxnLst/>
            <a:rect l="l" t="t" r="r" b="b"/>
            <a:pathLst>
              <a:path w="168275" h="259080">
                <a:moveTo>
                  <a:pt x="0" y="258763"/>
                </a:moveTo>
                <a:lnTo>
                  <a:pt x="168275" y="258763"/>
                </a:lnTo>
                <a:lnTo>
                  <a:pt x="168275" y="0"/>
                </a:lnTo>
                <a:lnTo>
                  <a:pt x="0" y="0"/>
                </a:lnTo>
                <a:lnTo>
                  <a:pt x="0" y="258763"/>
                </a:lnTo>
                <a:close/>
              </a:path>
            </a:pathLst>
          </a:custGeom>
          <a:solidFill>
            <a:srgbClr val="E4E4E4"/>
          </a:solidFill>
        </p:spPr>
        <p:txBody>
          <a:bodyPr wrap="square" lIns="0" tIns="0" rIns="0" bIns="0" rtlCol="0"/>
          <a:lstStyle/>
          <a:p>
            <a:endParaRPr/>
          </a:p>
        </p:txBody>
      </p:sp>
      <p:sp>
        <p:nvSpPr>
          <p:cNvPr id="255" name="object 255"/>
          <p:cNvSpPr/>
          <p:nvPr/>
        </p:nvSpPr>
        <p:spPr>
          <a:xfrm>
            <a:off x="4113075" y="2057684"/>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56" name="object 256"/>
          <p:cNvSpPr txBox="1"/>
          <p:nvPr/>
        </p:nvSpPr>
        <p:spPr>
          <a:xfrm>
            <a:off x="4116208" y="2103624"/>
            <a:ext cx="161636" cy="123111"/>
          </a:xfrm>
          <a:prstGeom prst="rect">
            <a:avLst/>
          </a:prstGeom>
        </p:spPr>
        <p:txBody>
          <a:bodyPr vert="horz" wrap="square" lIns="0" tIns="0" rIns="0" bIns="0" rtlCol="0">
            <a:spAutoFit/>
          </a:bodyPr>
          <a:lstStyle/>
          <a:p>
            <a:pPr marL="11397"/>
            <a:r>
              <a:rPr sz="800" dirty="0">
                <a:solidFill>
                  <a:srgbClr val="4452FF"/>
                </a:solidFill>
                <a:latin typeface="Times New Roman"/>
                <a:cs typeface="Times New Roman"/>
              </a:rPr>
              <a:t>EX</a:t>
            </a:r>
            <a:endParaRPr sz="800">
              <a:latin typeface="Times New Roman"/>
              <a:cs typeface="Times New Roman"/>
            </a:endParaRPr>
          </a:p>
        </p:txBody>
      </p:sp>
      <p:sp>
        <p:nvSpPr>
          <p:cNvPr id="257" name="object 257"/>
          <p:cNvSpPr/>
          <p:nvPr/>
        </p:nvSpPr>
        <p:spPr>
          <a:xfrm>
            <a:off x="4113069" y="1829361"/>
            <a:ext cx="152977" cy="228599"/>
          </a:xfrm>
          <a:custGeom>
            <a:avLst/>
            <a:gdLst/>
            <a:ahLst/>
            <a:cxnLst/>
            <a:rect l="l" t="t" r="r" b="b"/>
            <a:pathLst>
              <a:path w="168275" h="259080">
                <a:moveTo>
                  <a:pt x="0" y="258762"/>
                </a:moveTo>
                <a:lnTo>
                  <a:pt x="168275" y="258762"/>
                </a:lnTo>
                <a:lnTo>
                  <a:pt x="168275" y="0"/>
                </a:lnTo>
                <a:lnTo>
                  <a:pt x="0" y="0"/>
                </a:lnTo>
                <a:lnTo>
                  <a:pt x="0" y="258762"/>
                </a:lnTo>
                <a:close/>
              </a:path>
            </a:pathLst>
          </a:custGeom>
          <a:solidFill>
            <a:srgbClr val="E4E4E4"/>
          </a:solidFill>
        </p:spPr>
        <p:txBody>
          <a:bodyPr wrap="square" lIns="0" tIns="0" rIns="0" bIns="0" rtlCol="0"/>
          <a:lstStyle/>
          <a:p>
            <a:endParaRPr/>
          </a:p>
        </p:txBody>
      </p:sp>
      <p:sp>
        <p:nvSpPr>
          <p:cNvPr id="258" name="object 258"/>
          <p:cNvSpPr/>
          <p:nvPr/>
        </p:nvSpPr>
        <p:spPr>
          <a:xfrm>
            <a:off x="4113075" y="1829366"/>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59" name="object 259"/>
          <p:cNvSpPr txBox="1"/>
          <p:nvPr/>
        </p:nvSpPr>
        <p:spPr>
          <a:xfrm>
            <a:off x="4139299" y="1875305"/>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60" name="object 260"/>
          <p:cNvSpPr/>
          <p:nvPr/>
        </p:nvSpPr>
        <p:spPr>
          <a:xfrm>
            <a:off x="4113069" y="1599640"/>
            <a:ext cx="152977" cy="229721"/>
          </a:xfrm>
          <a:custGeom>
            <a:avLst/>
            <a:gdLst/>
            <a:ahLst/>
            <a:cxnLst/>
            <a:rect l="l" t="t" r="r" b="b"/>
            <a:pathLst>
              <a:path w="168275" h="260350">
                <a:moveTo>
                  <a:pt x="0" y="260350"/>
                </a:moveTo>
                <a:lnTo>
                  <a:pt x="168275" y="260350"/>
                </a:lnTo>
                <a:lnTo>
                  <a:pt x="168275" y="0"/>
                </a:lnTo>
                <a:lnTo>
                  <a:pt x="0" y="0"/>
                </a:lnTo>
                <a:lnTo>
                  <a:pt x="0" y="260350"/>
                </a:lnTo>
                <a:close/>
              </a:path>
            </a:pathLst>
          </a:custGeom>
          <a:solidFill>
            <a:srgbClr val="E4E4E4"/>
          </a:solidFill>
        </p:spPr>
        <p:txBody>
          <a:bodyPr wrap="square" lIns="0" tIns="0" rIns="0" bIns="0" rtlCol="0"/>
          <a:lstStyle/>
          <a:p>
            <a:endParaRPr/>
          </a:p>
        </p:txBody>
      </p:sp>
      <p:sp>
        <p:nvSpPr>
          <p:cNvPr id="261" name="object 261"/>
          <p:cNvSpPr/>
          <p:nvPr/>
        </p:nvSpPr>
        <p:spPr>
          <a:xfrm>
            <a:off x="4113075" y="1599636"/>
            <a:ext cx="152977" cy="229721"/>
          </a:xfrm>
          <a:custGeom>
            <a:avLst/>
            <a:gdLst/>
            <a:ahLst/>
            <a:cxnLst/>
            <a:rect l="l" t="t" r="r" b="b"/>
            <a:pathLst>
              <a:path w="168275" h="260350">
                <a:moveTo>
                  <a:pt x="0" y="0"/>
                </a:moveTo>
                <a:lnTo>
                  <a:pt x="168275" y="0"/>
                </a:lnTo>
                <a:lnTo>
                  <a:pt x="168275" y="260350"/>
                </a:lnTo>
                <a:lnTo>
                  <a:pt x="0" y="260350"/>
                </a:lnTo>
                <a:lnTo>
                  <a:pt x="0" y="0"/>
                </a:lnTo>
                <a:close/>
              </a:path>
            </a:pathLst>
          </a:custGeom>
          <a:ln w="12700">
            <a:solidFill>
              <a:srgbClr val="000000"/>
            </a:solidFill>
          </a:ln>
        </p:spPr>
        <p:txBody>
          <a:bodyPr wrap="square" lIns="0" tIns="0" rIns="0" bIns="0" rtlCol="0"/>
          <a:lstStyle/>
          <a:p>
            <a:endParaRPr/>
          </a:p>
        </p:txBody>
      </p:sp>
      <p:sp>
        <p:nvSpPr>
          <p:cNvPr id="262" name="object 262"/>
          <p:cNvSpPr txBox="1"/>
          <p:nvPr/>
        </p:nvSpPr>
        <p:spPr>
          <a:xfrm>
            <a:off x="4101776" y="164558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63" name="object 263"/>
          <p:cNvSpPr txBox="1"/>
          <p:nvPr/>
        </p:nvSpPr>
        <p:spPr>
          <a:xfrm>
            <a:off x="2398822" y="5391122"/>
            <a:ext cx="234950" cy="3742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a:p>
            <a:pPr marL="11397">
              <a:spcBef>
                <a:spcPts val="642"/>
              </a:spcBef>
            </a:pPr>
            <a:r>
              <a:rPr sz="1000" spc="-4" dirty="0">
                <a:latin typeface="Arial"/>
                <a:cs typeface="Arial"/>
              </a:rPr>
              <a:t>???</a:t>
            </a:r>
            <a:endParaRPr sz="1000">
              <a:latin typeface="Arial"/>
              <a:cs typeface="Arial"/>
            </a:endParaRPr>
          </a:p>
        </p:txBody>
      </p:sp>
      <p:sp>
        <p:nvSpPr>
          <p:cNvPr id="264" name="object 264"/>
          <p:cNvSpPr txBox="1"/>
          <p:nvPr/>
        </p:nvSpPr>
        <p:spPr>
          <a:xfrm>
            <a:off x="4348560" y="5391122"/>
            <a:ext cx="234950" cy="3742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a:p>
            <a:pPr marL="11397">
              <a:spcBef>
                <a:spcPts val="642"/>
              </a:spcBef>
            </a:pPr>
            <a:r>
              <a:rPr sz="1000" spc="-4" dirty="0">
                <a:latin typeface="Arial"/>
                <a:cs typeface="Arial"/>
              </a:rPr>
              <a:t>???</a:t>
            </a:r>
            <a:endParaRPr sz="1000">
              <a:latin typeface="Arial"/>
              <a:cs typeface="Arial"/>
            </a:endParaRPr>
          </a:p>
        </p:txBody>
      </p:sp>
      <p:sp>
        <p:nvSpPr>
          <p:cNvPr id="265" name="object 265"/>
          <p:cNvSpPr txBox="1"/>
          <p:nvPr/>
        </p:nvSpPr>
        <p:spPr>
          <a:xfrm>
            <a:off x="6481583" y="5466762"/>
            <a:ext cx="164523"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13</a:t>
            </a:r>
            <a:endParaRPr sz="1000">
              <a:latin typeface="Arial"/>
              <a:cs typeface="Arial"/>
            </a:endParaRPr>
          </a:p>
        </p:txBody>
      </p:sp>
      <p:sp>
        <p:nvSpPr>
          <p:cNvPr id="266" name="object 266"/>
          <p:cNvSpPr txBox="1"/>
          <p:nvPr/>
        </p:nvSpPr>
        <p:spPr>
          <a:xfrm>
            <a:off x="8386583" y="5466762"/>
            <a:ext cx="164523"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16</a:t>
            </a:r>
            <a:endParaRPr sz="1000">
              <a:latin typeface="Arial"/>
              <a:cs typeface="Arial"/>
            </a:endParaRPr>
          </a:p>
        </p:txBody>
      </p:sp>
      <p:sp>
        <p:nvSpPr>
          <p:cNvPr id="267" name="object 267"/>
          <p:cNvSpPr txBox="1"/>
          <p:nvPr/>
        </p:nvSpPr>
        <p:spPr>
          <a:xfrm>
            <a:off x="5185606" y="5477878"/>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0</a:t>
            </a:r>
            <a:endParaRPr sz="1000">
              <a:latin typeface="Arial"/>
              <a:cs typeface="Arial"/>
            </a:endParaRPr>
          </a:p>
        </p:txBody>
      </p:sp>
      <p:sp>
        <p:nvSpPr>
          <p:cNvPr id="268" name="object 268"/>
          <p:cNvSpPr txBox="1"/>
          <p:nvPr/>
        </p:nvSpPr>
        <p:spPr>
          <a:xfrm>
            <a:off x="5415072" y="5484972"/>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69" name="object 269"/>
          <p:cNvSpPr txBox="1"/>
          <p:nvPr/>
        </p:nvSpPr>
        <p:spPr>
          <a:xfrm>
            <a:off x="5185606" y="5741889"/>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1</a:t>
            </a:r>
            <a:endParaRPr sz="1000">
              <a:latin typeface="Arial"/>
              <a:cs typeface="Arial"/>
            </a:endParaRPr>
          </a:p>
        </p:txBody>
      </p:sp>
      <p:sp>
        <p:nvSpPr>
          <p:cNvPr id="270" name="object 270"/>
          <p:cNvSpPr txBox="1"/>
          <p:nvPr/>
        </p:nvSpPr>
        <p:spPr>
          <a:xfrm>
            <a:off x="8616049" y="6080441"/>
            <a:ext cx="225714" cy="145676"/>
          </a:xfrm>
          <a:prstGeom prst="rect">
            <a:avLst/>
          </a:prstGeom>
        </p:spPr>
        <p:txBody>
          <a:bodyPr vert="horz" wrap="square" lIns="0" tIns="0" rIns="0" bIns="0" rtlCol="0">
            <a:spAutoFit/>
          </a:bodyPr>
          <a:lstStyle/>
          <a:p>
            <a:pPr marL="11397">
              <a:lnSpc>
                <a:spcPts val="1086"/>
              </a:lnSpc>
            </a:pPr>
            <a:r>
              <a:rPr sz="1000" spc="-76" dirty="0">
                <a:latin typeface="Arial"/>
                <a:cs typeface="Arial"/>
              </a:rPr>
              <a:t>1</a:t>
            </a:r>
            <a:r>
              <a:rPr sz="1000" spc="-4" dirty="0">
                <a:latin typeface="Arial"/>
                <a:cs typeface="Arial"/>
              </a:rPr>
              <a:t>19</a:t>
            </a:r>
            <a:endParaRPr sz="1000">
              <a:latin typeface="Arial"/>
              <a:cs typeface="Arial"/>
            </a:endParaRPr>
          </a:p>
        </p:txBody>
      </p:sp>
      <p:sp>
        <p:nvSpPr>
          <p:cNvPr id="271" name="Date Placeholder 270"/>
          <p:cNvSpPr>
            <a:spLocks noGrp="1"/>
          </p:cNvSpPr>
          <p:nvPr>
            <p:ph type="dt" sz="half" idx="10"/>
          </p:nvPr>
        </p:nvSpPr>
        <p:spPr/>
        <p:txBody>
          <a:bodyPr/>
          <a:lstStyle/>
          <a:p>
            <a:r>
              <a:rPr lang="en-US" smtClean="0"/>
              <a:t>© 2017 by George B. Adams III</a:t>
            </a:r>
            <a:endParaRPr lang="en-US"/>
          </a:p>
        </p:txBody>
      </p:sp>
      <p:sp>
        <p:nvSpPr>
          <p:cNvPr id="272" name="Slide Number Placeholder 271"/>
          <p:cNvSpPr>
            <a:spLocks noGrp="1"/>
          </p:cNvSpPr>
          <p:nvPr>
            <p:ph type="sldNum" sz="quarter" idx="12"/>
          </p:nvPr>
        </p:nvSpPr>
        <p:spPr/>
        <p:txBody>
          <a:bodyPr/>
          <a:lstStyle/>
          <a:p>
            <a:fld id="{BA0F5024-359D-6B46-98D1-05D86B9A129A}" type="slidenum">
              <a:rPr lang="en-US" smtClean="0"/>
              <a:pPr/>
              <a:t>44</a:t>
            </a:fld>
            <a:endParaRPr lang="en-US"/>
          </a:p>
        </p:txBody>
      </p:sp>
      <p:sp>
        <p:nvSpPr>
          <p:cNvPr id="273" name="Title 272"/>
          <p:cNvSpPr>
            <a:spLocks noGrp="1"/>
          </p:cNvSpPr>
          <p:nvPr>
            <p:ph type="title"/>
          </p:nvPr>
        </p:nvSpPr>
        <p:spPr/>
        <p:txBody>
          <a:bodyPr/>
          <a:lstStyle/>
          <a:p>
            <a:r>
              <a:rPr lang="en-US" dirty="0">
                <a:latin typeface="Trebuchet MS"/>
                <a:cs typeface="Trebuchet MS"/>
              </a:rPr>
              <a:t>Cycle</a:t>
            </a:r>
            <a:r>
              <a:rPr lang="en-US" spc="-94" dirty="0">
                <a:latin typeface="Trebuchet MS"/>
                <a:cs typeface="Trebuchet MS"/>
              </a:rPr>
              <a:t> </a:t>
            </a:r>
            <a:r>
              <a:rPr lang="en-US" dirty="0">
                <a:latin typeface="Trebuchet MS"/>
                <a:cs typeface="Trebuchet MS"/>
              </a:rPr>
              <a:t>8</a:t>
            </a:r>
            <a:endParaRPr lang="en-US" dirty="0"/>
          </a:p>
        </p:txBody>
      </p:sp>
    </p:spTree>
    <p:extLst>
      <p:ext uri="{BB962C8B-B14F-4D97-AF65-F5344CB8AC3E}">
        <p14:creationId xmlns:p14="http://schemas.microsoft.com/office/powerpoint/2010/main" val="1570552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33219" y="885544"/>
            <a:ext cx="432955" cy="158003"/>
          </a:xfrm>
          <a:prstGeom prst="rect">
            <a:avLst/>
          </a:prstGeom>
        </p:spPr>
        <p:txBody>
          <a:bodyPr vert="horz" wrap="square" lIns="0" tIns="0" rIns="0" bIns="0" rtlCol="0">
            <a:spAutoFit/>
          </a:bodyPr>
          <a:lstStyle/>
          <a:p>
            <a:pPr marL="11397"/>
            <a:r>
              <a:rPr sz="1000" dirty="0">
                <a:latin typeface="Arial"/>
                <a:cs typeface="Arial"/>
              </a:rPr>
              <a:t>ID:</a:t>
            </a:r>
            <a:r>
              <a:rPr sz="1000" spc="-94" dirty="0">
                <a:latin typeface="Arial"/>
                <a:cs typeface="Arial"/>
              </a:rPr>
              <a:t> </a:t>
            </a:r>
            <a:r>
              <a:rPr sz="1000" spc="-4" dirty="0">
                <a:latin typeface="Arial"/>
                <a:cs typeface="Arial"/>
              </a:rPr>
              <a:t>???</a:t>
            </a:r>
            <a:endParaRPr sz="1000">
              <a:latin typeface="Arial"/>
              <a:cs typeface="Arial"/>
            </a:endParaRPr>
          </a:p>
        </p:txBody>
      </p:sp>
      <p:sp>
        <p:nvSpPr>
          <p:cNvPr id="4" name="object 4"/>
          <p:cNvSpPr txBox="1"/>
          <p:nvPr/>
        </p:nvSpPr>
        <p:spPr>
          <a:xfrm>
            <a:off x="857506" y="885544"/>
            <a:ext cx="418523" cy="158003"/>
          </a:xfrm>
          <a:prstGeom prst="rect">
            <a:avLst/>
          </a:prstGeom>
        </p:spPr>
        <p:txBody>
          <a:bodyPr vert="horz" wrap="square" lIns="0" tIns="0" rIns="0" bIns="0" rtlCol="0">
            <a:spAutoFit/>
          </a:bodyPr>
          <a:lstStyle/>
          <a:p>
            <a:pPr marL="11397"/>
            <a:r>
              <a:rPr sz="1000" dirty="0">
                <a:latin typeface="Arial"/>
                <a:cs typeface="Arial"/>
              </a:rPr>
              <a:t>IF:</a:t>
            </a:r>
            <a:r>
              <a:rPr sz="1000" spc="-90" dirty="0">
                <a:latin typeface="Arial"/>
                <a:cs typeface="Arial"/>
              </a:rPr>
              <a:t> </a:t>
            </a:r>
            <a:r>
              <a:rPr sz="1000" spc="-4" dirty="0">
                <a:latin typeface="Arial"/>
                <a:cs typeface="Arial"/>
              </a:rPr>
              <a:t>???</a:t>
            </a:r>
            <a:endParaRPr sz="1000">
              <a:latin typeface="Arial"/>
              <a:cs typeface="Arial"/>
            </a:endParaRPr>
          </a:p>
        </p:txBody>
      </p:sp>
      <p:sp>
        <p:nvSpPr>
          <p:cNvPr id="5" name="object 5"/>
          <p:cNvSpPr txBox="1"/>
          <p:nvPr/>
        </p:nvSpPr>
        <p:spPr>
          <a:xfrm>
            <a:off x="5044174" y="885544"/>
            <a:ext cx="475095" cy="158003"/>
          </a:xfrm>
          <a:prstGeom prst="rect">
            <a:avLst/>
          </a:prstGeom>
        </p:spPr>
        <p:txBody>
          <a:bodyPr vert="horz" wrap="square" lIns="0" tIns="0" rIns="0" bIns="0" rtlCol="0">
            <a:spAutoFit/>
          </a:bodyPr>
          <a:lstStyle/>
          <a:p>
            <a:pPr marL="11397"/>
            <a:r>
              <a:rPr sz="1000" dirty="0">
                <a:latin typeface="Arial"/>
                <a:cs typeface="Arial"/>
              </a:rPr>
              <a:t>EX:</a:t>
            </a:r>
            <a:r>
              <a:rPr sz="1000" spc="-90" dirty="0">
                <a:latin typeface="Arial"/>
                <a:cs typeface="Arial"/>
              </a:rPr>
              <a:t> </a:t>
            </a:r>
            <a:r>
              <a:rPr sz="1000" spc="-4" dirty="0">
                <a:latin typeface="Arial"/>
                <a:cs typeface="Arial"/>
              </a:rPr>
              <a:t>???</a:t>
            </a:r>
            <a:endParaRPr sz="1000">
              <a:latin typeface="Arial"/>
              <a:cs typeface="Arial"/>
            </a:endParaRPr>
          </a:p>
        </p:txBody>
      </p:sp>
      <p:sp>
        <p:nvSpPr>
          <p:cNvPr id="6" name="object 6"/>
          <p:cNvSpPr txBox="1"/>
          <p:nvPr/>
        </p:nvSpPr>
        <p:spPr>
          <a:xfrm>
            <a:off x="7060300" y="885544"/>
            <a:ext cx="602095" cy="158003"/>
          </a:xfrm>
          <a:prstGeom prst="rect">
            <a:avLst/>
          </a:prstGeom>
        </p:spPr>
        <p:txBody>
          <a:bodyPr vert="horz" wrap="square" lIns="0" tIns="0" rIns="0" bIns="0" rtlCol="0">
            <a:spAutoFit/>
          </a:bodyPr>
          <a:lstStyle/>
          <a:p>
            <a:pPr marL="11397"/>
            <a:r>
              <a:rPr sz="1000" dirty="0">
                <a:latin typeface="Arial"/>
                <a:cs typeface="Arial"/>
              </a:rPr>
              <a:t>MEM:</a:t>
            </a:r>
            <a:r>
              <a:rPr sz="1000" spc="-90" dirty="0">
                <a:latin typeface="Arial"/>
                <a:cs typeface="Arial"/>
              </a:rPr>
              <a:t> </a:t>
            </a:r>
            <a:r>
              <a:rPr sz="1000" spc="-4" dirty="0">
                <a:latin typeface="Arial"/>
                <a:cs typeface="Arial"/>
              </a:rPr>
              <a:t>???</a:t>
            </a:r>
            <a:endParaRPr sz="1000">
              <a:latin typeface="Arial"/>
              <a:cs typeface="Arial"/>
            </a:endParaRPr>
          </a:p>
        </p:txBody>
      </p:sp>
      <p:sp>
        <p:nvSpPr>
          <p:cNvPr id="7" name="object 7"/>
          <p:cNvSpPr txBox="1"/>
          <p:nvPr/>
        </p:nvSpPr>
        <p:spPr>
          <a:xfrm>
            <a:off x="8323083" y="888626"/>
            <a:ext cx="729673" cy="303679"/>
          </a:xfrm>
          <a:prstGeom prst="rect">
            <a:avLst/>
          </a:prstGeom>
        </p:spPr>
        <p:txBody>
          <a:bodyPr vert="horz" wrap="square" lIns="0" tIns="0" rIns="0" bIns="0" rtlCol="0">
            <a:spAutoFit/>
          </a:bodyPr>
          <a:lstStyle/>
          <a:p>
            <a:pPr marL="11397" algn="ctr">
              <a:lnSpc>
                <a:spcPts val="1176"/>
              </a:lnSpc>
            </a:pPr>
            <a:r>
              <a:rPr sz="1000" dirty="0">
                <a:latin typeface="Arial"/>
                <a:cs typeface="Arial"/>
              </a:rPr>
              <a:t>WB:</a:t>
            </a:r>
            <a:r>
              <a:rPr sz="1000" spc="-94" dirty="0">
                <a:latin typeface="Arial"/>
                <a:cs typeface="Arial"/>
              </a:rPr>
              <a:t> </a:t>
            </a:r>
            <a:r>
              <a:rPr sz="1000" spc="-4" dirty="0">
                <a:latin typeface="Arial"/>
                <a:cs typeface="Arial"/>
              </a:rPr>
              <a:t>add</a:t>
            </a:r>
            <a:endParaRPr sz="1000">
              <a:latin typeface="Arial"/>
              <a:cs typeface="Arial"/>
            </a:endParaRPr>
          </a:p>
          <a:p>
            <a:pPr algn="ctr">
              <a:lnSpc>
                <a:spcPts val="1176"/>
              </a:lnSpc>
            </a:pPr>
            <a:r>
              <a:rPr sz="1000" spc="-4" dirty="0">
                <a:latin typeface="Arial"/>
                <a:cs typeface="Arial"/>
              </a:rPr>
              <a:t>$13, $14,</a:t>
            </a:r>
            <a:r>
              <a:rPr sz="1000" spc="-76" dirty="0">
                <a:latin typeface="Arial"/>
                <a:cs typeface="Arial"/>
              </a:rPr>
              <a:t> </a:t>
            </a:r>
            <a:r>
              <a:rPr sz="1000" spc="-4" dirty="0">
                <a:latin typeface="Arial"/>
                <a:cs typeface="Arial"/>
              </a:rPr>
              <a:t>$0</a:t>
            </a:r>
            <a:endParaRPr sz="1000">
              <a:latin typeface="Arial"/>
              <a:cs typeface="Arial"/>
            </a:endParaRPr>
          </a:p>
        </p:txBody>
      </p:sp>
      <p:sp>
        <p:nvSpPr>
          <p:cNvPr id="8" name="object 8"/>
          <p:cNvSpPr/>
          <p:nvPr/>
        </p:nvSpPr>
        <p:spPr>
          <a:xfrm>
            <a:off x="1741919" y="874059"/>
            <a:ext cx="0" cy="1210235"/>
          </a:xfrm>
          <a:custGeom>
            <a:avLst/>
            <a:gdLst/>
            <a:ahLst/>
            <a:cxnLst/>
            <a:rect l="l" t="t" r="r" b="b"/>
            <a:pathLst>
              <a:path h="1371600">
                <a:moveTo>
                  <a:pt x="0" y="1371600"/>
                </a:moveTo>
                <a:lnTo>
                  <a:pt x="0" y="0"/>
                </a:lnTo>
              </a:path>
            </a:pathLst>
          </a:custGeom>
          <a:ln w="25400">
            <a:solidFill>
              <a:srgbClr val="000000"/>
            </a:solidFill>
            <a:prstDash val="lgDash"/>
          </a:ln>
        </p:spPr>
        <p:txBody>
          <a:bodyPr wrap="square" lIns="0" tIns="0" rIns="0" bIns="0" rtlCol="0"/>
          <a:lstStyle/>
          <a:p>
            <a:endParaRPr/>
          </a:p>
        </p:txBody>
      </p:sp>
      <p:sp>
        <p:nvSpPr>
          <p:cNvPr id="9" name="object 9"/>
          <p:cNvSpPr/>
          <p:nvPr/>
        </p:nvSpPr>
        <p:spPr>
          <a:xfrm>
            <a:off x="8221814" y="874059"/>
            <a:ext cx="0" cy="941294"/>
          </a:xfrm>
          <a:custGeom>
            <a:avLst/>
            <a:gdLst/>
            <a:ahLst/>
            <a:cxnLst/>
            <a:rect l="l" t="t" r="r" b="b"/>
            <a:pathLst>
              <a:path h="1066800">
                <a:moveTo>
                  <a:pt x="0" y="1066800"/>
                </a:moveTo>
                <a:lnTo>
                  <a:pt x="0" y="0"/>
                </a:lnTo>
              </a:path>
            </a:pathLst>
          </a:custGeom>
          <a:ln w="25400">
            <a:solidFill>
              <a:srgbClr val="000000"/>
            </a:solidFill>
            <a:prstDash val="lgDash"/>
          </a:ln>
        </p:spPr>
        <p:txBody>
          <a:bodyPr wrap="square" lIns="0" tIns="0" rIns="0" bIns="0" rtlCol="0"/>
          <a:lstStyle/>
          <a:p>
            <a:endParaRPr/>
          </a:p>
        </p:txBody>
      </p:sp>
      <p:sp>
        <p:nvSpPr>
          <p:cNvPr id="10" name="object 10"/>
          <p:cNvSpPr/>
          <p:nvPr/>
        </p:nvSpPr>
        <p:spPr>
          <a:xfrm>
            <a:off x="6322585" y="892271"/>
            <a:ext cx="0" cy="739588"/>
          </a:xfrm>
          <a:custGeom>
            <a:avLst/>
            <a:gdLst/>
            <a:ahLst/>
            <a:cxnLst/>
            <a:rect l="l" t="t" r="r" b="b"/>
            <a:pathLst>
              <a:path h="838200">
                <a:moveTo>
                  <a:pt x="0" y="838200"/>
                </a:moveTo>
                <a:lnTo>
                  <a:pt x="0" y="0"/>
                </a:lnTo>
              </a:path>
            </a:pathLst>
          </a:custGeom>
          <a:ln w="25400">
            <a:solidFill>
              <a:srgbClr val="000000"/>
            </a:solidFill>
            <a:prstDash val="lgDash"/>
          </a:ln>
        </p:spPr>
        <p:txBody>
          <a:bodyPr wrap="square" lIns="0" tIns="0" rIns="0" bIns="0" rtlCol="0"/>
          <a:lstStyle/>
          <a:p>
            <a:endParaRPr/>
          </a:p>
        </p:txBody>
      </p:sp>
      <p:sp>
        <p:nvSpPr>
          <p:cNvPr id="11" name="object 11"/>
          <p:cNvSpPr/>
          <p:nvPr/>
        </p:nvSpPr>
        <p:spPr>
          <a:xfrm>
            <a:off x="4196775" y="874059"/>
            <a:ext cx="0" cy="537882"/>
          </a:xfrm>
          <a:custGeom>
            <a:avLst/>
            <a:gdLst/>
            <a:ahLst/>
            <a:cxnLst/>
            <a:rect l="l" t="t" r="r" b="b"/>
            <a:pathLst>
              <a:path h="609600">
                <a:moveTo>
                  <a:pt x="0" y="609600"/>
                </a:moveTo>
                <a:lnTo>
                  <a:pt x="0" y="0"/>
                </a:lnTo>
              </a:path>
            </a:pathLst>
          </a:custGeom>
          <a:ln w="25400">
            <a:solidFill>
              <a:srgbClr val="000000"/>
            </a:solidFill>
            <a:prstDash val="lgDash"/>
          </a:ln>
        </p:spPr>
        <p:txBody>
          <a:bodyPr wrap="square" lIns="0" tIns="0" rIns="0" bIns="0" rtlCol="0"/>
          <a:lstStyle/>
          <a:p>
            <a:endParaRPr/>
          </a:p>
        </p:txBody>
      </p:sp>
      <p:sp>
        <p:nvSpPr>
          <p:cNvPr id="12" name="object 12"/>
          <p:cNvSpPr/>
          <p:nvPr/>
        </p:nvSpPr>
        <p:spPr>
          <a:xfrm>
            <a:off x="4113069" y="2286001"/>
            <a:ext cx="152977" cy="3657599"/>
          </a:xfrm>
          <a:custGeom>
            <a:avLst/>
            <a:gdLst/>
            <a:ahLst/>
            <a:cxnLst/>
            <a:rect l="l" t="t" r="r" b="b"/>
            <a:pathLst>
              <a:path w="168275" h="4145279">
                <a:moveTo>
                  <a:pt x="0" y="4144962"/>
                </a:moveTo>
                <a:lnTo>
                  <a:pt x="168275" y="4144962"/>
                </a:lnTo>
                <a:lnTo>
                  <a:pt x="168275" y="0"/>
                </a:lnTo>
                <a:lnTo>
                  <a:pt x="0" y="0"/>
                </a:lnTo>
                <a:lnTo>
                  <a:pt x="0" y="4144962"/>
                </a:lnTo>
                <a:close/>
              </a:path>
            </a:pathLst>
          </a:custGeom>
          <a:solidFill>
            <a:srgbClr val="E4E4E4"/>
          </a:solidFill>
        </p:spPr>
        <p:txBody>
          <a:bodyPr wrap="square" lIns="0" tIns="0" rIns="0" bIns="0" rtlCol="0"/>
          <a:lstStyle/>
          <a:p>
            <a:endParaRPr/>
          </a:p>
        </p:txBody>
      </p:sp>
      <p:sp>
        <p:nvSpPr>
          <p:cNvPr id="13" name="object 13"/>
          <p:cNvSpPr/>
          <p:nvPr/>
        </p:nvSpPr>
        <p:spPr>
          <a:xfrm>
            <a:off x="4113075" y="2286001"/>
            <a:ext cx="152977" cy="3657599"/>
          </a:xfrm>
          <a:custGeom>
            <a:avLst/>
            <a:gdLst/>
            <a:ahLst/>
            <a:cxnLst/>
            <a:rect l="l" t="t" r="r" b="b"/>
            <a:pathLst>
              <a:path w="168275" h="4145279">
                <a:moveTo>
                  <a:pt x="0" y="0"/>
                </a:moveTo>
                <a:lnTo>
                  <a:pt x="168275" y="0"/>
                </a:lnTo>
                <a:lnTo>
                  <a:pt x="168275"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4" name="object 14"/>
          <p:cNvSpPr/>
          <p:nvPr/>
        </p:nvSpPr>
        <p:spPr>
          <a:xfrm>
            <a:off x="1327728" y="2514319"/>
            <a:ext cx="348095" cy="0"/>
          </a:xfrm>
          <a:custGeom>
            <a:avLst/>
            <a:gdLst/>
            <a:ahLst/>
            <a:cxnLst/>
            <a:rect l="l" t="t" r="r" b="b"/>
            <a:pathLst>
              <a:path w="382905">
                <a:moveTo>
                  <a:pt x="0" y="0"/>
                </a:moveTo>
                <a:lnTo>
                  <a:pt x="382590" y="0"/>
                </a:lnTo>
              </a:path>
            </a:pathLst>
          </a:custGeom>
          <a:ln w="28575">
            <a:solidFill>
              <a:srgbClr val="000000"/>
            </a:solidFill>
          </a:ln>
        </p:spPr>
        <p:txBody>
          <a:bodyPr wrap="square" lIns="0" tIns="0" rIns="0" bIns="0" rtlCol="0"/>
          <a:lstStyle/>
          <a:p>
            <a:endParaRPr/>
          </a:p>
        </p:txBody>
      </p:sp>
      <p:sp>
        <p:nvSpPr>
          <p:cNvPr id="15" name="object 15"/>
          <p:cNvSpPr/>
          <p:nvPr/>
        </p:nvSpPr>
        <p:spPr>
          <a:xfrm>
            <a:off x="1640897"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 name="object 16"/>
          <p:cNvSpPr txBox="1"/>
          <p:nvPr/>
        </p:nvSpPr>
        <p:spPr>
          <a:xfrm>
            <a:off x="307654" y="3633350"/>
            <a:ext cx="475095" cy="300018"/>
          </a:xfrm>
          <a:prstGeom prst="rect">
            <a:avLst/>
          </a:prstGeom>
        </p:spPr>
        <p:txBody>
          <a:bodyPr vert="horz" wrap="square" lIns="0" tIns="0" rIns="0" bIns="0" rtlCol="0">
            <a:spAutoFit/>
          </a:bodyPr>
          <a:lstStyle/>
          <a:p>
            <a:pPr marL="11397" marR="4559">
              <a:lnSpc>
                <a:spcPts val="1167"/>
              </a:lnSpc>
            </a:pPr>
            <a:r>
              <a:rPr sz="1000" spc="-4" dirty="0">
                <a:latin typeface="Arial"/>
                <a:cs typeface="Arial"/>
              </a:rPr>
              <a:t>Read  address</a:t>
            </a:r>
            <a:endParaRPr sz="1000">
              <a:latin typeface="Arial"/>
              <a:cs typeface="Arial"/>
            </a:endParaRPr>
          </a:p>
        </p:txBody>
      </p:sp>
      <p:sp>
        <p:nvSpPr>
          <p:cNvPr id="17" name="object 17"/>
          <p:cNvSpPr txBox="1"/>
          <p:nvPr/>
        </p:nvSpPr>
        <p:spPr>
          <a:xfrm>
            <a:off x="528462" y="4242670"/>
            <a:ext cx="680027" cy="300018"/>
          </a:xfrm>
          <a:prstGeom prst="rect">
            <a:avLst/>
          </a:prstGeom>
        </p:spPr>
        <p:txBody>
          <a:bodyPr vert="horz" wrap="square" lIns="0" tIns="0" rIns="0" bIns="0" rtlCol="0">
            <a:spAutoFit/>
          </a:bodyPr>
          <a:lstStyle/>
          <a:p>
            <a:pPr marL="91176" marR="4559" indent="-79779">
              <a:lnSpc>
                <a:spcPts val="1167"/>
              </a:lnSpc>
            </a:pPr>
            <a:r>
              <a:rPr sz="1000" b="1" dirty="0">
                <a:latin typeface="Arial"/>
                <a:cs typeface="Arial"/>
              </a:rPr>
              <a:t>Instruction  </a:t>
            </a:r>
            <a:r>
              <a:rPr sz="1000" b="1" spc="-4" dirty="0">
                <a:latin typeface="Arial"/>
                <a:cs typeface="Arial"/>
              </a:rPr>
              <a:t>memory</a:t>
            </a:r>
            <a:endParaRPr sz="1000">
              <a:latin typeface="Arial"/>
              <a:cs typeface="Arial"/>
            </a:endParaRPr>
          </a:p>
        </p:txBody>
      </p:sp>
      <p:sp>
        <p:nvSpPr>
          <p:cNvPr id="18" name="object 18"/>
          <p:cNvSpPr txBox="1"/>
          <p:nvPr/>
        </p:nvSpPr>
        <p:spPr>
          <a:xfrm>
            <a:off x="796894" y="3626627"/>
            <a:ext cx="609600" cy="303679"/>
          </a:xfrm>
          <a:prstGeom prst="rect">
            <a:avLst/>
          </a:prstGeom>
        </p:spPr>
        <p:txBody>
          <a:bodyPr vert="horz" wrap="square" lIns="0" tIns="0" rIns="0" bIns="0" rtlCol="0">
            <a:spAutoFit/>
          </a:bodyPr>
          <a:lstStyle/>
          <a:p>
            <a:pPr marL="11397">
              <a:lnSpc>
                <a:spcPts val="1176"/>
              </a:lnSpc>
            </a:pPr>
            <a:r>
              <a:rPr sz="1000" dirty="0">
                <a:latin typeface="Arial"/>
                <a:cs typeface="Arial"/>
              </a:rPr>
              <a:t>Instruction</a:t>
            </a:r>
            <a:endParaRPr sz="1000">
              <a:latin typeface="Arial"/>
              <a:cs typeface="Arial"/>
            </a:endParaRPr>
          </a:p>
          <a:p>
            <a:pPr marL="262131">
              <a:lnSpc>
                <a:spcPts val="1176"/>
              </a:lnSpc>
            </a:pPr>
            <a:r>
              <a:rPr sz="1000" dirty="0">
                <a:latin typeface="Arial"/>
                <a:cs typeface="Arial"/>
              </a:rPr>
              <a:t>[31-0]</a:t>
            </a:r>
            <a:endParaRPr sz="1000">
              <a:latin typeface="Arial"/>
              <a:cs typeface="Arial"/>
            </a:endParaRPr>
          </a:p>
        </p:txBody>
      </p:sp>
      <p:sp>
        <p:nvSpPr>
          <p:cNvPr id="19" name="object 19"/>
          <p:cNvSpPr/>
          <p:nvPr/>
        </p:nvSpPr>
        <p:spPr>
          <a:xfrm>
            <a:off x="7923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20" name="object 20"/>
          <p:cNvSpPr/>
          <p:nvPr/>
        </p:nvSpPr>
        <p:spPr>
          <a:xfrm>
            <a:off x="8117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1" name="object 21"/>
          <p:cNvSpPr/>
          <p:nvPr/>
        </p:nvSpPr>
        <p:spPr>
          <a:xfrm>
            <a:off x="6399076" y="3962684"/>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22" name="object 22"/>
          <p:cNvSpPr/>
          <p:nvPr/>
        </p:nvSpPr>
        <p:spPr>
          <a:xfrm>
            <a:off x="6745432"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6552048" y="3962684"/>
            <a:ext cx="0" cy="1371600"/>
          </a:xfrm>
          <a:custGeom>
            <a:avLst/>
            <a:gdLst/>
            <a:ahLst/>
            <a:cxnLst/>
            <a:rect l="l" t="t" r="r" b="b"/>
            <a:pathLst>
              <a:path h="1554479">
                <a:moveTo>
                  <a:pt x="0" y="0"/>
                </a:moveTo>
                <a:lnTo>
                  <a:pt x="0" y="1554160"/>
                </a:lnTo>
              </a:path>
            </a:pathLst>
          </a:custGeom>
          <a:ln w="28575">
            <a:solidFill>
              <a:srgbClr val="000000"/>
            </a:solidFill>
          </a:ln>
        </p:spPr>
        <p:txBody>
          <a:bodyPr wrap="square" lIns="0" tIns="0" rIns="0" bIns="0" rtlCol="0"/>
          <a:lstStyle/>
          <a:p>
            <a:endParaRPr/>
          </a:p>
        </p:txBody>
      </p:sp>
      <p:sp>
        <p:nvSpPr>
          <p:cNvPr id="24" name="object 24"/>
          <p:cNvSpPr/>
          <p:nvPr/>
        </p:nvSpPr>
        <p:spPr>
          <a:xfrm>
            <a:off x="6552049" y="5334003"/>
            <a:ext cx="1600777" cy="0"/>
          </a:xfrm>
          <a:custGeom>
            <a:avLst/>
            <a:gdLst/>
            <a:ahLst/>
            <a:cxnLst/>
            <a:rect l="l" t="t" r="r" b="b"/>
            <a:pathLst>
              <a:path w="1760854">
                <a:moveTo>
                  <a:pt x="0" y="0"/>
                </a:moveTo>
                <a:lnTo>
                  <a:pt x="1760541" y="0"/>
                </a:lnTo>
              </a:path>
            </a:pathLst>
          </a:custGeom>
          <a:ln w="28575">
            <a:solidFill>
              <a:srgbClr val="000000"/>
            </a:solidFill>
          </a:ln>
        </p:spPr>
        <p:txBody>
          <a:bodyPr wrap="square" lIns="0" tIns="0" rIns="0" bIns="0" rtlCol="0"/>
          <a:lstStyle/>
          <a:p>
            <a:endParaRPr/>
          </a:p>
        </p:txBody>
      </p:sp>
      <p:sp>
        <p:nvSpPr>
          <p:cNvPr id="25" name="object 25"/>
          <p:cNvSpPr/>
          <p:nvPr/>
        </p:nvSpPr>
        <p:spPr>
          <a:xfrm>
            <a:off x="8117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6508751" y="3922059"/>
            <a:ext cx="76777" cy="77321"/>
          </a:xfrm>
          <a:custGeom>
            <a:avLst/>
            <a:gdLst/>
            <a:ahLst/>
            <a:cxnLst/>
            <a:rect l="l" t="t" r="r" b="b"/>
            <a:pathLst>
              <a:path w="84454" h="87629">
                <a:moveTo>
                  <a:pt x="59499" y="0"/>
                </a:moveTo>
                <a:lnTo>
                  <a:pt x="24638" y="0"/>
                </a:lnTo>
                <a:lnTo>
                  <a:pt x="0" y="24637"/>
                </a:lnTo>
                <a:lnTo>
                  <a:pt x="0" y="62674"/>
                </a:lnTo>
                <a:lnTo>
                  <a:pt x="24638" y="87312"/>
                </a:lnTo>
                <a:lnTo>
                  <a:pt x="59499" y="87312"/>
                </a:lnTo>
                <a:lnTo>
                  <a:pt x="84137" y="62674"/>
                </a:lnTo>
                <a:lnTo>
                  <a:pt x="84137" y="24637"/>
                </a:lnTo>
                <a:lnTo>
                  <a:pt x="59499" y="0"/>
                </a:lnTo>
                <a:close/>
              </a:path>
            </a:pathLst>
          </a:custGeom>
          <a:solidFill>
            <a:srgbClr val="000000"/>
          </a:solidFill>
        </p:spPr>
        <p:txBody>
          <a:bodyPr wrap="square" lIns="0" tIns="0" rIns="0" bIns="0" rtlCol="0"/>
          <a:lstStyle/>
          <a:p>
            <a:endParaRPr/>
          </a:p>
        </p:txBody>
      </p:sp>
      <p:sp>
        <p:nvSpPr>
          <p:cNvPr id="27" name="object 27"/>
          <p:cNvSpPr/>
          <p:nvPr/>
        </p:nvSpPr>
        <p:spPr>
          <a:xfrm>
            <a:off x="6508759" y="3922060"/>
            <a:ext cx="76777" cy="77321"/>
          </a:xfrm>
          <a:custGeom>
            <a:avLst/>
            <a:gdLst/>
            <a:ahLst/>
            <a:cxnLst/>
            <a:rect l="l" t="t" r="r" b="b"/>
            <a:pathLst>
              <a:path w="84454" h="87629">
                <a:moveTo>
                  <a:pt x="0" y="24640"/>
                </a:moveTo>
                <a:lnTo>
                  <a:pt x="24640" y="0"/>
                </a:lnTo>
                <a:lnTo>
                  <a:pt x="59490" y="0"/>
                </a:lnTo>
                <a:lnTo>
                  <a:pt x="84130" y="24640"/>
                </a:lnTo>
                <a:lnTo>
                  <a:pt x="84130" y="62670"/>
                </a:lnTo>
                <a:lnTo>
                  <a:pt x="59490" y="87310"/>
                </a:lnTo>
                <a:lnTo>
                  <a:pt x="24640" y="87310"/>
                </a:lnTo>
                <a:lnTo>
                  <a:pt x="0" y="62670"/>
                </a:lnTo>
                <a:lnTo>
                  <a:pt x="0" y="2464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8761560" y="5028647"/>
            <a:ext cx="152977" cy="0"/>
          </a:xfrm>
          <a:custGeom>
            <a:avLst/>
            <a:gdLst/>
            <a:ahLst/>
            <a:cxnLst/>
            <a:rect l="l" t="t" r="r" b="b"/>
            <a:pathLst>
              <a:path w="168275">
                <a:moveTo>
                  <a:pt x="0" y="0"/>
                </a:moveTo>
                <a:lnTo>
                  <a:pt x="168280" y="0"/>
                </a:lnTo>
              </a:path>
            </a:pathLst>
          </a:custGeom>
          <a:ln w="28575">
            <a:solidFill>
              <a:srgbClr val="000000"/>
            </a:solidFill>
          </a:ln>
        </p:spPr>
        <p:txBody>
          <a:bodyPr wrap="square" lIns="0" tIns="0" rIns="0" bIns="0" rtlCol="0"/>
          <a:lstStyle/>
          <a:p>
            <a:endParaRPr/>
          </a:p>
        </p:txBody>
      </p:sp>
      <p:sp>
        <p:nvSpPr>
          <p:cNvPr id="29" name="object 29"/>
          <p:cNvSpPr/>
          <p:nvPr/>
        </p:nvSpPr>
        <p:spPr>
          <a:xfrm>
            <a:off x="8914541" y="5028647"/>
            <a:ext cx="0" cy="1220321"/>
          </a:xfrm>
          <a:custGeom>
            <a:avLst/>
            <a:gdLst/>
            <a:ahLst/>
            <a:cxnLst/>
            <a:rect l="l" t="t" r="r" b="b"/>
            <a:pathLst>
              <a:path h="1383029">
                <a:moveTo>
                  <a:pt x="0" y="0"/>
                </a:moveTo>
                <a:lnTo>
                  <a:pt x="0" y="1382710"/>
                </a:lnTo>
              </a:path>
            </a:pathLst>
          </a:custGeom>
          <a:ln w="28575">
            <a:solidFill>
              <a:srgbClr val="000000"/>
            </a:solidFill>
          </a:ln>
        </p:spPr>
        <p:txBody>
          <a:bodyPr wrap="square" lIns="0" tIns="0" rIns="0" bIns="0" rtlCol="0"/>
          <a:lstStyle/>
          <a:p>
            <a:endParaRPr/>
          </a:p>
        </p:txBody>
      </p:sp>
      <p:sp>
        <p:nvSpPr>
          <p:cNvPr id="30" name="object 30"/>
          <p:cNvSpPr/>
          <p:nvPr/>
        </p:nvSpPr>
        <p:spPr>
          <a:xfrm>
            <a:off x="2284556" y="6248685"/>
            <a:ext cx="6629977" cy="0"/>
          </a:xfrm>
          <a:custGeom>
            <a:avLst/>
            <a:gdLst/>
            <a:ahLst/>
            <a:cxnLst/>
            <a:rect l="l" t="t" r="r" b="b"/>
            <a:pathLst>
              <a:path w="7292975">
                <a:moveTo>
                  <a:pt x="7292984" y="0"/>
                </a:moveTo>
                <a:lnTo>
                  <a:pt x="0" y="0"/>
                </a:lnTo>
              </a:path>
            </a:pathLst>
          </a:custGeom>
          <a:ln w="28575">
            <a:solidFill>
              <a:srgbClr val="000000"/>
            </a:solidFill>
          </a:ln>
        </p:spPr>
        <p:txBody>
          <a:bodyPr wrap="square" lIns="0" tIns="0" rIns="0" bIns="0" rtlCol="0"/>
          <a:lstStyle/>
          <a:p>
            <a:endParaRPr/>
          </a:p>
        </p:txBody>
      </p:sp>
      <p:sp>
        <p:nvSpPr>
          <p:cNvPr id="31" name="object 31"/>
          <p:cNvSpPr/>
          <p:nvPr/>
        </p:nvSpPr>
        <p:spPr>
          <a:xfrm>
            <a:off x="2131583" y="4266638"/>
            <a:ext cx="0" cy="1829360"/>
          </a:xfrm>
          <a:custGeom>
            <a:avLst/>
            <a:gdLst/>
            <a:ahLst/>
            <a:cxnLst/>
            <a:rect l="l" t="t" r="r" b="b"/>
            <a:pathLst>
              <a:path h="2073275">
                <a:moveTo>
                  <a:pt x="0" y="2073281"/>
                </a:moveTo>
                <a:lnTo>
                  <a:pt x="0" y="0"/>
                </a:lnTo>
              </a:path>
            </a:pathLst>
          </a:custGeom>
          <a:ln w="12700">
            <a:solidFill>
              <a:srgbClr val="000000"/>
            </a:solidFill>
          </a:ln>
        </p:spPr>
        <p:txBody>
          <a:bodyPr wrap="square" lIns="0" tIns="0" rIns="0" bIns="0" rtlCol="0"/>
          <a:lstStyle/>
          <a:p>
            <a:endParaRPr/>
          </a:p>
        </p:txBody>
      </p:sp>
      <p:sp>
        <p:nvSpPr>
          <p:cNvPr id="32" name="object 32"/>
          <p:cNvSpPr/>
          <p:nvPr/>
        </p:nvSpPr>
        <p:spPr>
          <a:xfrm>
            <a:off x="2131583" y="4266637"/>
            <a:ext cx="381000" cy="0"/>
          </a:xfrm>
          <a:custGeom>
            <a:avLst/>
            <a:gdLst/>
            <a:ahLst/>
            <a:cxnLst/>
            <a:rect l="l" t="t" r="r" b="b"/>
            <a:pathLst>
              <a:path w="419100">
                <a:moveTo>
                  <a:pt x="0" y="0"/>
                </a:moveTo>
                <a:lnTo>
                  <a:pt x="419100" y="0"/>
                </a:lnTo>
              </a:path>
            </a:pathLst>
          </a:custGeom>
          <a:ln w="12700">
            <a:solidFill>
              <a:srgbClr val="000000"/>
            </a:solidFill>
          </a:ln>
        </p:spPr>
        <p:txBody>
          <a:bodyPr wrap="square" lIns="0" tIns="0" rIns="0" bIns="0" rtlCol="0"/>
          <a:lstStyle/>
          <a:p>
            <a:endParaRPr/>
          </a:p>
        </p:txBody>
      </p:sp>
      <p:sp>
        <p:nvSpPr>
          <p:cNvPr id="33" name="object 33"/>
          <p:cNvSpPr/>
          <p:nvPr/>
        </p:nvSpPr>
        <p:spPr>
          <a:xfrm>
            <a:off x="2466397" y="4233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4" name="object 34"/>
          <p:cNvSpPr txBox="1"/>
          <p:nvPr/>
        </p:nvSpPr>
        <p:spPr>
          <a:xfrm>
            <a:off x="6861140" y="3854946"/>
            <a:ext cx="489527" cy="158003"/>
          </a:xfrm>
          <a:prstGeom prst="rect">
            <a:avLst/>
          </a:prstGeom>
        </p:spPr>
        <p:txBody>
          <a:bodyPr vert="horz" wrap="square" lIns="0" tIns="0" rIns="0" bIns="0" rtlCol="0">
            <a:spAutoFit/>
          </a:bodyPr>
          <a:lstStyle/>
          <a:p>
            <a:pPr marL="11397"/>
            <a:r>
              <a:rPr sz="1000" dirty="0">
                <a:latin typeface="Arial"/>
                <a:cs typeface="Arial"/>
              </a:rPr>
              <a:t>Address</a:t>
            </a:r>
            <a:endParaRPr sz="1000">
              <a:latin typeface="Arial"/>
              <a:cs typeface="Arial"/>
            </a:endParaRPr>
          </a:p>
        </p:txBody>
      </p:sp>
      <p:sp>
        <p:nvSpPr>
          <p:cNvPr id="35" name="object 35"/>
          <p:cNvSpPr txBox="1"/>
          <p:nvPr/>
        </p:nvSpPr>
        <p:spPr>
          <a:xfrm>
            <a:off x="7143126" y="4167030"/>
            <a:ext cx="517236" cy="300018"/>
          </a:xfrm>
          <a:prstGeom prst="rect">
            <a:avLst/>
          </a:prstGeom>
        </p:spPr>
        <p:txBody>
          <a:bodyPr vert="horz" wrap="square" lIns="0" tIns="0" rIns="0" bIns="0" rtlCol="0">
            <a:spAutoFit/>
          </a:bodyPr>
          <a:lstStyle/>
          <a:p>
            <a:pPr marL="11397" marR="4559" indent="102573">
              <a:lnSpc>
                <a:spcPts val="1167"/>
              </a:lnSpc>
            </a:pPr>
            <a:r>
              <a:rPr sz="1000" b="1" spc="-4" dirty="0">
                <a:latin typeface="Arial"/>
                <a:cs typeface="Arial"/>
              </a:rPr>
              <a:t>Data  memory</a:t>
            </a:r>
            <a:endParaRPr sz="1000">
              <a:latin typeface="Arial"/>
              <a:cs typeface="Arial"/>
            </a:endParaRPr>
          </a:p>
        </p:txBody>
      </p:sp>
      <p:sp>
        <p:nvSpPr>
          <p:cNvPr id="36" name="object 36"/>
          <p:cNvSpPr txBox="1"/>
          <p:nvPr/>
        </p:nvSpPr>
        <p:spPr>
          <a:xfrm>
            <a:off x="7543765" y="4623670"/>
            <a:ext cx="327891" cy="300018"/>
          </a:xfrm>
          <a:prstGeom prst="rect">
            <a:avLst/>
          </a:prstGeom>
        </p:spPr>
        <p:txBody>
          <a:bodyPr vert="horz" wrap="square" lIns="0" tIns="0" rIns="0" bIns="0" rtlCol="0">
            <a:spAutoFit/>
          </a:bodyPr>
          <a:lstStyle/>
          <a:p>
            <a:pPr marL="68382" marR="4559" indent="-56985">
              <a:lnSpc>
                <a:spcPts val="1167"/>
              </a:lnSpc>
            </a:pPr>
            <a:r>
              <a:rPr sz="1000" spc="-4" dirty="0">
                <a:latin typeface="Arial"/>
                <a:cs typeface="Arial"/>
              </a:rPr>
              <a:t>Read  data</a:t>
            </a:r>
            <a:endParaRPr sz="1000">
              <a:latin typeface="Arial"/>
              <a:cs typeface="Arial"/>
            </a:endParaRPr>
          </a:p>
        </p:txBody>
      </p:sp>
      <p:sp>
        <p:nvSpPr>
          <p:cNvPr id="37" name="object 37"/>
          <p:cNvSpPr/>
          <p:nvPr/>
        </p:nvSpPr>
        <p:spPr>
          <a:xfrm>
            <a:off x="7314049" y="3657320"/>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38" name="object 38"/>
          <p:cNvSpPr txBox="1"/>
          <p:nvPr/>
        </p:nvSpPr>
        <p:spPr>
          <a:xfrm>
            <a:off x="6939072" y="3473946"/>
            <a:ext cx="790286" cy="158003"/>
          </a:xfrm>
          <a:prstGeom prst="rect">
            <a:avLst/>
          </a:prstGeom>
        </p:spPr>
        <p:txBody>
          <a:bodyPr vert="horz" wrap="square" lIns="0" tIns="0" rIns="0" bIns="0" rtlCol="0">
            <a:spAutoFit/>
          </a:bodyPr>
          <a:lstStyle/>
          <a:p>
            <a:pPr marL="11397"/>
            <a:r>
              <a:rPr sz="1000" spc="-4" dirty="0">
                <a:solidFill>
                  <a:srgbClr val="FF40FF"/>
                </a:solidFill>
                <a:latin typeface="Arial"/>
                <a:cs typeface="Arial"/>
              </a:rPr>
              <a:t>MemWrite</a:t>
            </a:r>
            <a:r>
              <a:rPr sz="1000" spc="-72" dirty="0">
                <a:solidFill>
                  <a:srgbClr val="FF40FF"/>
                </a:solidFill>
                <a:latin typeface="Arial"/>
                <a:cs typeface="Arial"/>
              </a:rPr>
              <a:t> </a:t>
            </a:r>
            <a:r>
              <a:rPr sz="1000" dirty="0">
                <a:solidFill>
                  <a:srgbClr val="FF40FF"/>
                </a:solidFill>
                <a:latin typeface="Arial"/>
                <a:cs typeface="Arial"/>
              </a:rPr>
              <a:t>(?)</a:t>
            </a:r>
            <a:endParaRPr sz="1000">
              <a:latin typeface="Arial"/>
              <a:cs typeface="Arial"/>
            </a:endParaRPr>
          </a:p>
        </p:txBody>
      </p:sp>
      <p:sp>
        <p:nvSpPr>
          <p:cNvPr id="39" name="object 39"/>
          <p:cNvSpPr/>
          <p:nvPr/>
        </p:nvSpPr>
        <p:spPr>
          <a:xfrm>
            <a:off x="7314049" y="4953003"/>
            <a:ext cx="0" cy="152960"/>
          </a:xfrm>
          <a:custGeom>
            <a:avLst/>
            <a:gdLst/>
            <a:ahLst/>
            <a:cxnLst/>
            <a:rect l="l" t="t" r="r" b="b"/>
            <a:pathLst>
              <a:path h="173354">
                <a:moveTo>
                  <a:pt x="0" y="0"/>
                </a:moveTo>
                <a:lnTo>
                  <a:pt x="0" y="173040"/>
                </a:lnTo>
              </a:path>
            </a:pathLst>
          </a:custGeom>
          <a:ln w="12700">
            <a:solidFill>
              <a:srgbClr val="FF40FF"/>
            </a:solidFill>
          </a:ln>
        </p:spPr>
        <p:txBody>
          <a:bodyPr wrap="square" lIns="0" tIns="0" rIns="0" bIns="0" rtlCol="0"/>
          <a:lstStyle/>
          <a:p>
            <a:endParaRPr/>
          </a:p>
        </p:txBody>
      </p:sp>
      <p:sp>
        <p:nvSpPr>
          <p:cNvPr id="40" name="object 40"/>
          <p:cNvSpPr txBox="1"/>
          <p:nvPr/>
        </p:nvSpPr>
        <p:spPr>
          <a:xfrm>
            <a:off x="6939072" y="5150627"/>
            <a:ext cx="799523"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MemRead</a:t>
            </a:r>
            <a:r>
              <a:rPr sz="1000" spc="-94" dirty="0">
                <a:solidFill>
                  <a:srgbClr val="FF40FF"/>
                </a:solidFill>
                <a:latin typeface="Arial"/>
                <a:cs typeface="Arial"/>
              </a:rPr>
              <a:t> </a:t>
            </a:r>
            <a:r>
              <a:rPr sz="1000" dirty="0">
                <a:solidFill>
                  <a:srgbClr val="FF40FF"/>
                </a:solidFill>
                <a:latin typeface="Arial"/>
                <a:cs typeface="Arial"/>
              </a:rPr>
              <a:t>(?)</a:t>
            </a:r>
            <a:endParaRPr sz="1000">
              <a:latin typeface="Arial"/>
              <a:cs typeface="Arial"/>
            </a:endParaRPr>
          </a:p>
        </p:txBody>
      </p:sp>
      <p:sp>
        <p:nvSpPr>
          <p:cNvPr id="41" name="object 41"/>
          <p:cNvSpPr txBox="1"/>
          <p:nvPr/>
        </p:nvSpPr>
        <p:spPr>
          <a:xfrm>
            <a:off x="8614606" y="4692586"/>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42" name="object 42"/>
          <p:cNvSpPr txBox="1"/>
          <p:nvPr/>
        </p:nvSpPr>
        <p:spPr>
          <a:xfrm>
            <a:off x="8614606" y="5226434"/>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43" name="object 43"/>
          <p:cNvSpPr/>
          <p:nvPr/>
        </p:nvSpPr>
        <p:spPr>
          <a:xfrm>
            <a:off x="8533541" y="4572003"/>
            <a:ext cx="228023" cy="914960"/>
          </a:xfrm>
          <a:custGeom>
            <a:avLst/>
            <a:gdLst/>
            <a:ahLst/>
            <a:cxnLst/>
            <a:rect l="l" t="t" r="r" b="b"/>
            <a:pathLst>
              <a:path w="250825" h="1036954">
                <a:moveTo>
                  <a:pt x="0" y="125410"/>
                </a:moveTo>
                <a:lnTo>
                  <a:pt x="5754" y="87745"/>
                </a:lnTo>
                <a:lnTo>
                  <a:pt x="22602" y="53571"/>
                </a:lnTo>
                <a:lnTo>
                  <a:pt x="48921" y="26019"/>
                </a:lnTo>
                <a:lnTo>
                  <a:pt x="82283" y="7612"/>
                </a:lnTo>
                <a:lnTo>
                  <a:pt x="119644" y="130"/>
                </a:lnTo>
                <a:lnTo>
                  <a:pt x="125410" y="0"/>
                </a:lnTo>
                <a:lnTo>
                  <a:pt x="163074" y="5754"/>
                </a:lnTo>
                <a:lnTo>
                  <a:pt x="197248" y="22602"/>
                </a:lnTo>
                <a:lnTo>
                  <a:pt x="224800" y="48921"/>
                </a:lnTo>
                <a:lnTo>
                  <a:pt x="243207" y="82283"/>
                </a:lnTo>
                <a:lnTo>
                  <a:pt x="250689" y="119644"/>
                </a:lnTo>
                <a:lnTo>
                  <a:pt x="250820" y="125410"/>
                </a:lnTo>
                <a:lnTo>
                  <a:pt x="250820" y="911230"/>
                </a:lnTo>
                <a:lnTo>
                  <a:pt x="245065" y="948894"/>
                </a:lnTo>
                <a:lnTo>
                  <a:pt x="228217" y="983069"/>
                </a:lnTo>
                <a:lnTo>
                  <a:pt x="201898" y="1010621"/>
                </a:lnTo>
                <a:lnTo>
                  <a:pt x="168536" y="1029027"/>
                </a:lnTo>
                <a:lnTo>
                  <a:pt x="131175" y="1036510"/>
                </a:lnTo>
                <a:lnTo>
                  <a:pt x="125410" y="1036640"/>
                </a:lnTo>
                <a:lnTo>
                  <a:pt x="87745" y="1030885"/>
                </a:lnTo>
                <a:lnTo>
                  <a:pt x="53571" y="1014037"/>
                </a:lnTo>
                <a:lnTo>
                  <a:pt x="26019" y="987718"/>
                </a:lnTo>
                <a:lnTo>
                  <a:pt x="7612" y="954356"/>
                </a:lnTo>
                <a:lnTo>
                  <a:pt x="130" y="916995"/>
                </a:lnTo>
                <a:lnTo>
                  <a:pt x="0" y="911230"/>
                </a:lnTo>
                <a:lnTo>
                  <a:pt x="0" y="125410"/>
                </a:lnTo>
                <a:close/>
              </a:path>
            </a:pathLst>
          </a:custGeom>
          <a:ln w="12700">
            <a:solidFill>
              <a:srgbClr val="000000"/>
            </a:solidFill>
          </a:ln>
        </p:spPr>
        <p:txBody>
          <a:bodyPr wrap="square" lIns="0" tIns="0" rIns="0" bIns="0" rtlCol="0"/>
          <a:lstStyle/>
          <a:p>
            <a:endParaRPr/>
          </a:p>
        </p:txBody>
      </p:sp>
      <p:sp>
        <p:nvSpPr>
          <p:cNvPr id="44" name="object 44"/>
          <p:cNvSpPr txBox="1"/>
          <p:nvPr/>
        </p:nvSpPr>
        <p:spPr>
          <a:xfrm>
            <a:off x="8390118" y="4089990"/>
            <a:ext cx="672523" cy="300018"/>
          </a:xfrm>
          <a:prstGeom prst="rect">
            <a:avLst/>
          </a:prstGeom>
        </p:spPr>
        <p:txBody>
          <a:bodyPr vert="horz" wrap="square" lIns="0" tIns="0" rIns="0" bIns="0" rtlCol="0">
            <a:spAutoFit/>
          </a:bodyPr>
          <a:lstStyle/>
          <a:p>
            <a:pPr marL="226799" marR="4559" indent="-215973">
              <a:lnSpc>
                <a:spcPts val="1167"/>
              </a:lnSpc>
            </a:pPr>
            <a:r>
              <a:rPr sz="1000" dirty="0">
                <a:solidFill>
                  <a:srgbClr val="3CA642"/>
                </a:solidFill>
                <a:latin typeface="Arial"/>
                <a:cs typeface="Arial"/>
              </a:rPr>
              <a:t>Me</a:t>
            </a:r>
            <a:r>
              <a:rPr sz="1000" spc="-4" dirty="0">
                <a:solidFill>
                  <a:srgbClr val="3CA642"/>
                </a:solidFill>
                <a:latin typeface="Arial"/>
                <a:cs typeface="Arial"/>
              </a:rPr>
              <a:t>m</a:t>
            </a:r>
            <a:r>
              <a:rPr sz="1000" spc="-112" dirty="0">
                <a:solidFill>
                  <a:srgbClr val="3CA642"/>
                </a:solidFill>
                <a:latin typeface="Arial"/>
                <a:cs typeface="Arial"/>
              </a:rPr>
              <a:t>T</a:t>
            </a:r>
            <a:r>
              <a:rPr sz="1000" spc="-4" dirty="0">
                <a:solidFill>
                  <a:srgbClr val="3CA642"/>
                </a:solidFill>
                <a:latin typeface="Arial"/>
                <a:cs typeface="Arial"/>
              </a:rPr>
              <a:t>oReg  </a:t>
            </a:r>
            <a:r>
              <a:rPr sz="1000" dirty="0">
                <a:solidFill>
                  <a:srgbClr val="3CA642"/>
                </a:solidFill>
                <a:latin typeface="Arial"/>
                <a:cs typeface="Arial"/>
              </a:rPr>
              <a:t>(0)</a:t>
            </a:r>
            <a:endParaRPr sz="1000">
              <a:latin typeface="Arial"/>
              <a:cs typeface="Arial"/>
            </a:endParaRPr>
          </a:p>
        </p:txBody>
      </p:sp>
      <p:sp>
        <p:nvSpPr>
          <p:cNvPr id="45" name="object 45"/>
          <p:cNvSpPr/>
          <p:nvPr/>
        </p:nvSpPr>
        <p:spPr>
          <a:xfrm>
            <a:off x="8637450" y="4419320"/>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46" name="object 46"/>
          <p:cNvSpPr/>
          <p:nvPr/>
        </p:nvSpPr>
        <p:spPr>
          <a:xfrm>
            <a:off x="4417584" y="3885638"/>
            <a:ext cx="0" cy="914960"/>
          </a:xfrm>
          <a:custGeom>
            <a:avLst/>
            <a:gdLst/>
            <a:ahLst/>
            <a:cxnLst/>
            <a:rect l="l" t="t" r="r" b="b"/>
            <a:pathLst>
              <a:path h="1036954">
                <a:moveTo>
                  <a:pt x="0" y="1036640"/>
                </a:moveTo>
                <a:lnTo>
                  <a:pt x="0" y="0"/>
                </a:lnTo>
              </a:path>
            </a:pathLst>
          </a:custGeom>
          <a:ln w="28575">
            <a:solidFill>
              <a:srgbClr val="000000"/>
            </a:solidFill>
          </a:ln>
        </p:spPr>
        <p:txBody>
          <a:bodyPr wrap="square" lIns="0" tIns="0" rIns="0" bIns="0" rtlCol="0"/>
          <a:lstStyle/>
          <a:p>
            <a:endParaRPr/>
          </a:p>
        </p:txBody>
      </p:sp>
      <p:sp>
        <p:nvSpPr>
          <p:cNvPr id="47" name="object 47"/>
          <p:cNvSpPr/>
          <p:nvPr/>
        </p:nvSpPr>
        <p:spPr>
          <a:xfrm>
            <a:off x="4375728" y="3853423"/>
            <a:ext cx="75045" cy="75640"/>
          </a:xfrm>
          <a:custGeom>
            <a:avLst/>
            <a:gdLst/>
            <a:ahLst/>
            <a:cxnLst/>
            <a:rect l="l" t="t" r="r" b="b"/>
            <a:pathLst>
              <a:path w="82550" h="85725">
                <a:moveTo>
                  <a:pt x="58369" y="0"/>
                </a:moveTo>
                <a:lnTo>
                  <a:pt x="24180" y="0"/>
                </a:lnTo>
                <a:lnTo>
                  <a:pt x="0" y="24180"/>
                </a:lnTo>
                <a:lnTo>
                  <a:pt x="0" y="61544"/>
                </a:lnTo>
                <a:lnTo>
                  <a:pt x="24180" y="85725"/>
                </a:lnTo>
                <a:lnTo>
                  <a:pt x="58369" y="85725"/>
                </a:lnTo>
                <a:lnTo>
                  <a:pt x="82550" y="61544"/>
                </a:lnTo>
                <a:lnTo>
                  <a:pt x="82550" y="24180"/>
                </a:lnTo>
                <a:lnTo>
                  <a:pt x="58369" y="0"/>
                </a:lnTo>
                <a:close/>
              </a:path>
            </a:pathLst>
          </a:custGeom>
          <a:solidFill>
            <a:srgbClr val="000000"/>
          </a:solidFill>
        </p:spPr>
        <p:txBody>
          <a:bodyPr wrap="square" lIns="0" tIns="0" rIns="0" bIns="0" rtlCol="0"/>
          <a:lstStyle/>
          <a:p>
            <a:endParaRPr/>
          </a:p>
        </p:txBody>
      </p:sp>
      <p:sp>
        <p:nvSpPr>
          <p:cNvPr id="48" name="object 48"/>
          <p:cNvSpPr/>
          <p:nvPr/>
        </p:nvSpPr>
        <p:spPr>
          <a:xfrm>
            <a:off x="4375729" y="3853423"/>
            <a:ext cx="75045" cy="75640"/>
          </a:xfrm>
          <a:custGeom>
            <a:avLst/>
            <a:gdLst/>
            <a:ahLst/>
            <a:cxnLst/>
            <a:rect l="l" t="t" r="r" b="b"/>
            <a:pathLst>
              <a:path w="82550" h="85725">
                <a:moveTo>
                  <a:pt x="0" y="24180"/>
                </a:moveTo>
                <a:lnTo>
                  <a:pt x="24180" y="0"/>
                </a:lnTo>
                <a:lnTo>
                  <a:pt x="58370" y="0"/>
                </a:lnTo>
                <a:lnTo>
                  <a:pt x="82550" y="24180"/>
                </a:lnTo>
                <a:lnTo>
                  <a:pt x="82550" y="61550"/>
                </a:lnTo>
                <a:lnTo>
                  <a:pt x="58370" y="85730"/>
                </a:lnTo>
                <a:lnTo>
                  <a:pt x="24180" y="85730"/>
                </a:lnTo>
                <a:lnTo>
                  <a:pt x="0" y="61550"/>
                </a:lnTo>
                <a:lnTo>
                  <a:pt x="0" y="24180"/>
                </a:lnTo>
                <a:close/>
              </a:path>
            </a:pathLst>
          </a:custGeom>
          <a:ln w="12700">
            <a:solidFill>
              <a:srgbClr val="000000"/>
            </a:solidFill>
          </a:ln>
        </p:spPr>
        <p:txBody>
          <a:bodyPr wrap="square" lIns="0" tIns="0" rIns="0" bIns="0" rtlCol="0"/>
          <a:lstStyle/>
          <a:p>
            <a:endParaRPr/>
          </a:p>
        </p:txBody>
      </p:sp>
      <p:sp>
        <p:nvSpPr>
          <p:cNvPr id="49" name="object 49"/>
          <p:cNvSpPr txBox="1"/>
          <p:nvPr/>
        </p:nvSpPr>
        <p:spPr>
          <a:xfrm>
            <a:off x="602391" y="2197036"/>
            <a:ext cx="94095" cy="158003"/>
          </a:xfrm>
          <a:prstGeom prst="rect">
            <a:avLst/>
          </a:prstGeom>
        </p:spPr>
        <p:txBody>
          <a:bodyPr vert="horz" wrap="square" lIns="0" tIns="0" rIns="0" bIns="0" rtlCol="0">
            <a:spAutoFit/>
          </a:bodyPr>
          <a:lstStyle/>
          <a:p>
            <a:pPr marL="11397"/>
            <a:r>
              <a:rPr sz="1000" dirty="0">
                <a:latin typeface="Arial"/>
                <a:cs typeface="Arial"/>
              </a:rPr>
              <a:t>4</a:t>
            </a:r>
            <a:endParaRPr sz="1000">
              <a:latin typeface="Arial"/>
              <a:cs typeface="Arial"/>
            </a:endParaRPr>
          </a:p>
        </p:txBody>
      </p:sp>
      <p:sp>
        <p:nvSpPr>
          <p:cNvPr id="50" name="object 50"/>
          <p:cNvSpPr txBox="1"/>
          <p:nvPr/>
        </p:nvSpPr>
        <p:spPr>
          <a:xfrm>
            <a:off x="4426782" y="2819848"/>
            <a:ext cx="305377" cy="158003"/>
          </a:xfrm>
          <a:prstGeom prst="rect">
            <a:avLst/>
          </a:prstGeom>
        </p:spPr>
        <p:txBody>
          <a:bodyPr vert="horz" wrap="square" lIns="0" tIns="0" rIns="0" bIns="0" rtlCol="0">
            <a:spAutoFit/>
          </a:bodyPr>
          <a:lstStyle/>
          <a:p>
            <a:pPr marL="11397"/>
            <a:r>
              <a:rPr sz="1000" b="1" dirty="0">
                <a:latin typeface="Arial"/>
                <a:cs typeface="Arial"/>
              </a:rPr>
              <a:t>Shift</a:t>
            </a:r>
            <a:endParaRPr sz="1000">
              <a:latin typeface="Arial"/>
              <a:cs typeface="Arial"/>
            </a:endParaRPr>
          </a:p>
        </p:txBody>
      </p:sp>
      <p:sp>
        <p:nvSpPr>
          <p:cNvPr id="51" name="object 51"/>
          <p:cNvSpPr txBox="1"/>
          <p:nvPr/>
        </p:nvSpPr>
        <p:spPr>
          <a:xfrm>
            <a:off x="4426781" y="2965525"/>
            <a:ext cx="319809" cy="158003"/>
          </a:xfrm>
          <a:prstGeom prst="rect">
            <a:avLst/>
          </a:prstGeom>
        </p:spPr>
        <p:txBody>
          <a:bodyPr vert="horz" wrap="square" lIns="0" tIns="0" rIns="0" bIns="0" rtlCol="0">
            <a:spAutoFit/>
          </a:bodyPr>
          <a:lstStyle/>
          <a:p>
            <a:pPr marL="11397"/>
            <a:r>
              <a:rPr sz="1000" b="1" dirty="0">
                <a:latin typeface="Arial"/>
                <a:cs typeface="Arial"/>
              </a:rPr>
              <a:t>left</a:t>
            </a:r>
            <a:r>
              <a:rPr sz="1000" b="1" spc="-94" dirty="0">
                <a:latin typeface="Arial"/>
                <a:cs typeface="Arial"/>
              </a:rPr>
              <a:t> </a:t>
            </a:r>
            <a:r>
              <a:rPr sz="1000" b="1" dirty="0">
                <a:latin typeface="Arial"/>
                <a:cs typeface="Arial"/>
              </a:rPr>
              <a:t>2</a:t>
            </a:r>
            <a:endParaRPr sz="1000">
              <a:latin typeface="Arial"/>
              <a:cs typeface="Arial"/>
            </a:endParaRPr>
          </a:p>
        </p:txBody>
      </p:sp>
      <p:sp>
        <p:nvSpPr>
          <p:cNvPr id="52" name="object 52"/>
          <p:cNvSpPr/>
          <p:nvPr/>
        </p:nvSpPr>
        <p:spPr>
          <a:xfrm>
            <a:off x="4336765" y="2661398"/>
            <a:ext cx="1046302" cy="620524"/>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5823240" y="2742636"/>
            <a:ext cx="424295" cy="0"/>
          </a:xfrm>
          <a:custGeom>
            <a:avLst/>
            <a:gdLst/>
            <a:ahLst/>
            <a:cxnLst/>
            <a:rect l="l" t="t" r="r" b="b"/>
            <a:pathLst>
              <a:path w="466725">
                <a:moveTo>
                  <a:pt x="0" y="0"/>
                </a:moveTo>
                <a:lnTo>
                  <a:pt x="466730" y="0"/>
                </a:lnTo>
              </a:path>
            </a:pathLst>
          </a:custGeom>
          <a:ln w="28575">
            <a:solidFill>
              <a:srgbClr val="000000"/>
            </a:solidFill>
          </a:ln>
        </p:spPr>
        <p:txBody>
          <a:bodyPr wrap="square" lIns="0" tIns="0" rIns="0" bIns="0" rtlCol="0"/>
          <a:lstStyle/>
          <a:p>
            <a:endParaRPr/>
          </a:p>
        </p:txBody>
      </p:sp>
      <p:sp>
        <p:nvSpPr>
          <p:cNvPr id="54" name="object 54"/>
          <p:cNvSpPr/>
          <p:nvPr/>
        </p:nvSpPr>
        <p:spPr>
          <a:xfrm>
            <a:off x="6212897"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55" name="object 55"/>
          <p:cNvSpPr/>
          <p:nvPr/>
        </p:nvSpPr>
        <p:spPr>
          <a:xfrm>
            <a:off x="870239" y="21333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6" name="object 56"/>
          <p:cNvSpPr/>
          <p:nvPr/>
        </p:nvSpPr>
        <p:spPr>
          <a:xfrm>
            <a:off x="870239" y="25905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57" name="object 57"/>
          <p:cNvSpPr/>
          <p:nvPr/>
        </p:nvSpPr>
        <p:spPr>
          <a:xfrm>
            <a:off x="870240" y="2438119"/>
            <a:ext cx="152977" cy="76200"/>
          </a:xfrm>
          <a:custGeom>
            <a:avLst/>
            <a:gdLst/>
            <a:ahLst/>
            <a:cxnLst/>
            <a:rect l="l" t="t" r="r" b="b"/>
            <a:pathLst>
              <a:path w="168275" h="86360">
                <a:moveTo>
                  <a:pt x="0" y="0"/>
                </a:moveTo>
                <a:lnTo>
                  <a:pt x="167737" y="86360"/>
                </a:lnTo>
              </a:path>
            </a:pathLst>
          </a:custGeom>
          <a:ln w="12700">
            <a:solidFill>
              <a:srgbClr val="000000"/>
            </a:solidFill>
          </a:ln>
        </p:spPr>
        <p:txBody>
          <a:bodyPr wrap="square" lIns="0" tIns="0" rIns="0" bIns="0" rtlCol="0"/>
          <a:lstStyle/>
          <a:p>
            <a:endParaRPr/>
          </a:p>
        </p:txBody>
      </p:sp>
      <p:sp>
        <p:nvSpPr>
          <p:cNvPr id="58" name="object 58"/>
          <p:cNvSpPr/>
          <p:nvPr/>
        </p:nvSpPr>
        <p:spPr>
          <a:xfrm>
            <a:off x="870240" y="2514319"/>
            <a:ext cx="152977" cy="76200"/>
          </a:xfrm>
          <a:custGeom>
            <a:avLst/>
            <a:gdLst/>
            <a:ahLst/>
            <a:cxnLst/>
            <a:rect l="l" t="t" r="r" b="b"/>
            <a:pathLst>
              <a:path w="168275" h="86360">
                <a:moveTo>
                  <a:pt x="0" y="86360"/>
                </a:moveTo>
                <a:lnTo>
                  <a:pt x="167737" y="0"/>
                </a:lnTo>
              </a:path>
            </a:pathLst>
          </a:custGeom>
          <a:ln w="12700">
            <a:solidFill>
              <a:srgbClr val="000000"/>
            </a:solidFill>
          </a:ln>
        </p:spPr>
        <p:txBody>
          <a:bodyPr wrap="square" lIns="0" tIns="0" rIns="0" bIns="0" rtlCol="0"/>
          <a:lstStyle/>
          <a:p>
            <a:endParaRPr/>
          </a:p>
        </p:txBody>
      </p:sp>
      <p:sp>
        <p:nvSpPr>
          <p:cNvPr id="59" name="object 59"/>
          <p:cNvSpPr/>
          <p:nvPr/>
        </p:nvSpPr>
        <p:spPr>
          <a:xfrm>
            <a:off x="870240" y="2133319"/>
            <a:ext cx="457777" cy="228599"/>
          </a:xfrm>
          <a:custGeom>
            <a:avLst/>
            <a:gdLst/>
            <a:ahLst/>
            <a:cxnLst/>
            <a:rect l="l" t="t" r="r" b="b"/>
            <a:pathLst>
              <a:path w="503555" h="259080">
                <a:moveTo>
                  <a:pt x="0" y="0"/>
                </a:moveTo>
                <a:lnTo>
                  <a:pt x="503197" y="259080"/>
                </a:lnTo>
              </a:path>
            </a:pathLst>
          </a:custGeom>
          <a:ln w="12700">
            <a:solidFill>
              <a:srgbClr val="000000"/>
            </a:solidFill>
          </a:ln>
        </p:spPr>
        <p:txBody>
          <a:bodyPr wrap="square" lIns="0" tIns="0" rIns="0" bIns="0" rtlCol="0"/>
          <a:lstStyle/>
          <a:p>
            <a:endParaRPr/>
          </a:p>
        </p:txBody>
      </p:sp>
      <p:sp>
        <p:nvSpPr>
          <p:cNvPr id="60" name="object 60"/>
          <p:cNvSpPr/>
          <p:nvPr/>
        </p:nvSpPr>
        <p:spPr>
          <a:xfrm>
            <a:off x="1327691" y="2361919"/>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61" name="object 61"/>
          <p:cNvSpPr/>
          <p:nvPr/>
        </p:nvSpPr>
        <p:spPr>
          <a:xfrm>
            <a:off x="870240" y="2666719"/>
            <a:ext cx="457777" cy="228599"/>
          </a:xfrm>
          <a:custGeom>
            <a:avLst/>
            <a:gdLst/>
            <a:ahLst/>
            <a:cxnLst/>
            <a:rect l="l" t="t" r="r" b="b"/>
            <a:pathLst>
              <a:path w="503555" h="259079">
                <a:moveTo>
                  <a:pt x="0" y="259080"/>
                </a:moveTo>
                <a:lnTo>
                  <a:pt x="503197" y="0"/>
                </a:lnTo>
              </a:path>
            </a:pathLst>
          </a:custGeom>
          <a:ln w="12700">
            <a:solidFill>
              <a:srgbClr val="000000"/>
            </a:solidFill>
          </a:ln>
        </p:spPr>
        <p:txBody>
          <a:bodyPr wrap="square" lIns="0" tIns="0" rIns="0" bIns="0" rtlCol="0"/>
          <a:lstStyle/>
          <a:p>
            <a:endParaRPr/>
          </a:p>
        </p:txBody>
      </p:sp>
      <p:sp>
        <p:nvSpPr>
          <p:cNvPr id="62" name="object 62"/>
          <p:cNvSpPr txBox="1"/>
          <p:nvPr/>
        </p:nvSpPr>
        <p:spPr>
          <a:xfrm>
            <a:off x="1036052" y="2429088"/>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63" name="object 63"/>
          <p:cNvSpPr/>
          <p:nvPr/>
        </p:nvSpPr>
        <p:spPr>
          <a:xfrm>
            <a:off x="456047" y="1371318"/>
            <a:ext cx="1732" cy="1143000"/>
          </a:xfrm>
          <a:custGeom>
            <a:avLst/>
            <a:gdLst/>
            <a:ahLst/>
            <a:cxnLst/>
            <a:rect l="l" t="t" r="r" b="b"/>
            <a:pathLst>
              <a:path w="1904" h="1295400">
                <a:moveTo>
                  <a:pt x="1588" y="0"/>
                </a:moveTo>
                <a:lnTo>
                  <a:pt x="0" y="1295400"/>
                </a:lnTo>
              </a:path>
            </a:pathLst>
          </a:custGeom>
          <a:ln w="28575">
            <a:solidFill>
              <a:srgbClr val="000000"/>
            </a:solidFill>
          </a:ln>
        </p:spPr>
        <p:txBody>
          <a:bodyPr wrap="square" lIns="0" tIns="0" rIns="0" bIns="0" rtlCol="0"/>
          <a:lstStyle/>
          <a:p>
            <a:endParaRPr/>
          </a:p>
        </p:txBody>
      </p:sp>
      <p:sp>
        <p:nvSpPr>
          <p:cNvPr id="64" name="object 64"/>
          <p:cNvSpPr/>
          <p:nvPr/>
        </p:nvSpPr>
        <p:spPr>
          <a:xfrm>
            <a:off x="417123" y="2480657"/>
            <a:ext cx="77932" cy="50987"/>
          </a:xfrm>
          <a:custGeom>
            <a:avLst/>
            <a:gdLst/>
            <a:ahLst/>
            <a:cxnLst/>
            <a:rect l="l" t="t" r="r" b="b"/>
            <a:pathLst>
              <a:path w="85725" h="57785">
                <a:moveTo>
                  <a:pt x="0" y="0"/>
                </a:moveTo>
                <a:lnTo>
                  <a:pt x="42791" y="57200"/>
                </a:lnTo>
                <a:lnTo>
                  <a:pt x="85725" y="101"/>
                </a:lnTo>
                <a:lnTo>
                  <a:pt x="0" y="0"/>
                </a:lnTo>
                <a:close/>
              </a:path>
            </a:pathLst>
          </a:custGeom>
          <a:solidFill>
            <a:srgbClr val="000000"/>
          </a:solidFill>
        </p:spPr>
        <p:txBody>
          <a:bodyPr wrap="square" lIns="0" tIns="0" rIns="0" bIns="0" rtlCol="0"/>
          <a:lstStyle/>
          <a:p>
            <a:endParaRPr/>
          </a:p>
        </p:txBody>
      </p:sp>
      <p:sp>
        <p:nvSpPr>
          <p:cNvPr id="65" name="object 65"/>
          <p:cNvSpPr/>
          <p:nvPr/>
        </p:nvSpPr>
        <p:spPr>
          <a:xfrm>
            <a:off x="1219491" y="1524000"/>
            <a:ext cx="228023" cy="0"/>
          </a:xfrm>
          <a:custGeom>
            <a:avLst/>
            <a:gdLst/>
            <a:ahLst/>
            <a:cxnLst/>
            <a:rect l="l" t="t" r="r" b="b"/>
            <a:pathLst>
              <a:path w="250825">
                <a:moveTo>
                  <a:pt x="0" y="0"/>
                </a:moveTo>
                <a:lnTo>
                  <a:pt x="250820" y="0"/>
                </a:lnTo>
              </a:path>
            </a:pathLst>
          </a:custGeom>
          <a:ln w="28575">
            <a:solidFill>
              <a:srgbClr val="000000"/>
            </a:solidFill>
          </a:ln>
        </p:spPr>
        <p:txBody>
          <a:bodyPr wrap="square" lIns="0" tIns="0" rIns="0" bIns="0" rtlCol="0"/>
          <a:lstStyle/>
          <a:p>
            <a:endParaRPr/>
          </a:p>
        </p:txBody>
      </p:sp>
      <p:sp>
        <p:nvSpPr>
          <p:cNvPr id="66" name="object 66"/>
          <p:cNvSpPr/>
          <p:nvPr/>
        </p:nvSpPr>
        <p:spPr>
          <a:xfrm>
            <a:off x="1202170" y="1486180"/>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67" name="object 67"/>
          <p:cNvSpPr/>
          <p:nvPr/>
        </p:nvSpPr>
        <p:spPr>
          <a:xfrm>
            <a:off x="684069" y="2742637"/>
            <a:ext cx="0" cy="533960"/>
          </a:xfrm>
          <a:custGeom>
            <a:avLst/>
            <a:gdLst/>
            <a:ahLst/>
            <a:cxnLst/>
            <a:rect l="l" t="t" r="r" b="b"/>
            <a:pathLst>
              <a:path h="605154">
                <a:moveTo>
                  <a:pt x="0" y="604840"/>
                </a:moveTo>
                <a:lnTo>
                  <a:pt x="0" y="0"/>
                </a:lnTo>
              </a:path>
            </a:pathLst>
          </a:custGeom>
          <a:ln w="28575">
            <a:solidFill>
              <a:srgbClr val="000000"/>
            </a:solidFill>
          </a:ln>
        </p:spPr>
        <p:txBody>
          <a:bodyPr wrap="square" lIns="0" tIns="0" rIns="0" bIns="0" rtlCol="0"/>
          <a:lstStyle/>
          <a:p>
            <a:endParaRPr/>
          </a:p>
        </p:txBody>
      </p:sp>
      <p:sp>
        <p:nvSpPr>
          <p:cNvPr id="68" name="object 68"/>
          <p:cNvSpPr/>
          <p:nvPr/>
        </p:nvSpPr>
        <p:spPr>
          <a:xfrm>
            <a:off x="1219491" y="1295682"/>
            <a:ext cx="5485823" cy="0"/>
          </a:xfrm>
          <a:custGeom>
            <a:avLst/>
            <a:gdLst/>
            <a:ahLst/>
            <a:cxnLst/>
            <a:rect l="l" t="t" r="r" b="b"/>
            <a:pathLst>
              <a:path w="6034405">
                <a:moveTo>
                  <a:pt x="6034093" y="0"/>
                </a:moveTo>
                <a:lnTo>
                  <a:pt x="0" y="0"/>
                </a:lnTo>
              </a:path>
            </a:pathLst>
          </a:custGeom>
          <a:ln w="28575">
            <a:solidFill>
              <a:srgbClr val="000000"/>
            </a:solidFill>
          </a:ln>
        </p:spPr>
        <p:txBody>
          <a:bodyPr wrap="square" lIns="0" tIns="0" rIns="0" bIns="0" rtlCol="0"/>
          <a:lstStyle/>
          <a:p>
            <a:endParaRPr/>
          </a:p>
        </p:txBody>
      </p:sp>
      <p:sp>
        <p:nvSpPr>
          <p:cNvPr id="69" name="object 69"/>
          <p:cNvSpPr/>
          <p:nvPr/>
        </p:nvSpPr>
        <p:spPr>
          <a:xfrm>
            <a:off x="1202170" y="1257861"/>
            <a:ext cx="51955" cy="75640"/>
          </a:xfrm>
          <a:custGeom>
            <a:avLst/>
            <a:gdLst/>
            <a:ahLst/>
            <a:cxnLst/>
            <a:rect l="l" t="t" r="r" b="b"/>
            <a:pathLst>
              <a:path w="57150" h="85725">
                <a:moveTo>
                  <a:pt x="57150" y="0"/>
                </a:moveTo>
                <a:lnTo>
                  <a:pt x="0" y="42862"/>
                </a:lnTo>
                <a:lnTo>
                  <a:pt x="57150" y="85725"/>
                </a:lnTo>
                <a:lnTo>
                  <a:pt x="57150" y="0"/>
                </a:lnTo>
                <a:close/>
              </a:path>
            </a:pathLst>
          </a:custGeom>
          <a:solidFill>
            <a:srgbClr val="000000"/>
          </a:solidFill>
        </p:spPr>
        <p:txBody>
          <a:bodyPr wrap="square" lIns="0" tIns="0" rIns="0" bIns="0" rtlCol="0"/>
          <a:lstStyle/>
          <a:p>
            <a:endParaRPr/>
          </a:p>
        </p:txBody>
      </p:sp>
      <p:sp>
        <p:nvSpPr>
          <p:cNvPr id="70" name="object 70"/>
          <p:cNvSpPr/>
          <p:nvPr/>
        </p:nvSpPr>
        <p:spPr>
          <a:xfrm>
            <a:off x="684069" y="2742636"/>
            <a:ext cx="186458" cy="0"/>
          </a:xfrm>
          <a:custGeom>
            <a:avLst/>
            <a:gdLst/>
            <a:ahLst/>
            <a:cxnLst/>
            <a:rect l="l" t="t" r="r" b="b"/>
            <a:pathLst>
              <a:path w="205105">
                <a:moveTo>
                  <a:pt x="0" y="0"/>
                </a:moveTo>
                <a:lnTo>
                  <a:pt x="204788" y="0"/>
                </a:lnTo>
              </a:path>
            </a:pathLst>
          </a:custGeom>
          <a:ln w="28575">
            <a:solidFill>
              <a:srgbClr val="000000"/>
            </a:solidFill>
          </a:ln>
        </p:spPr>
        <p:txBody>
          <a:bodyPr wrap="square" lIns="0" tIns="0" rIns="0" bIns="0" rtlCol="0"/>
          <a:lstStyle/>
          <a:p>
            <a:endParaRPr/>
          </a:p>
        </p:txBody>
      </p:sp>
      <p:sp>
        <p:nvSpPr>
          <p:cNvPr id="71" name="object 71"/>
          <p:cNvSpPr/>
          <p:nvPr/>
        </p:nvSpPr>
        <p:spPr>
          <a:xfrm>
            <a:off x="835603" y="2704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2" name="object 72"/>
          <p:cNvSpPr/>
          <p:nvPr/>
        </p:nvSpPr>
        <p:spPr>
          <a:xfrm>
            <a:off x="456046" y="3048001"/>
            <a:ext cx="0" cy="533960"/>
          </a:xfrm>
          <a:custGeom>
            <a:avLst/>
            <a:gdLst/>
            <a:ahLst/>
            <a:cxnLst/>
            <a:rect l="l" t="t" r="r" b="b"/>
            <a:pathLst>
              <a:path h="605154">
                <a:moveTo>
                  <a:pt x="0" y="0"/>
                </a:moveTo>
                <a:lnTo>
                  <a:pt x="0" y="604840"/>
                </a:lnTo>
              </a:path>
            </a:pathLst>
          </a:custGeom>
          <a:ln w="28575">
            <a:solidFill>
              <a:srgbClr val="000000"/>
            </a:solidFill>
          </a:ln>
        </p:spPr>
        <p:txBody>
          <a:bodyPr wrap="square" lIns="0" tIns="0" rIns="0" bIns="0" rtlCol="0"/>
          <a:lstStyle/>
          <a:p>
            <a:endParaRPr/>
          </a:p>
        </p:txBody>
      </p:sp>
      <p:sp>
        <p:nvSpPr>
          <p:cNvPr id="73" name="object 73"/>
          <p:cNvSpPr/>
          <p:nvPr/>
        </p:nvSpPr>
        <p:spPr>
          <a:xfrm>
            <a:off x="417080" y="3548062"/>
            <a:ext cx="77932" cy="50426"/>
          </a:xfrm>
          <a:custGeom>
            <a:avLst/>
            <a:gdLst/>
            <a:ahLst/>
            <a:cxnLst/>
            <a:rect l="l" t="t" r="r" b="b"/>
            <a:pathLst>
              <a:path w="85725" h="57150">
                <a:moveTo>
                  <a:pt x="85725" y="0"/>
                </a:moveTo>
                <a:lnTo>
                  <a:pt x="0" y="0"/>
                </a:lnTo>
                <a:lnTo>
                  <a:pt x="42862" y="57150"/>
                </a:lnTo>
                <a:lnTo>
                  <a:pt x="85725" y="0"/>
                </a:lnTo>
                <a:close/>
              </a:path>
            </a:pathLst>
          </a:custGeom>
          <a:solidFill>
            <a:srgbClr val="000000"/>
          </a:solidFill>
        </p:spPr>
        <p:txBody>
          <a:bodyPr wrap="square" lIns="0" tIns="0" rIns="0" bIns="0" rtlCol="0"/>
          <a:lstStyle/>
          <a:p>
            <a:endParaRPr/>
          </a:p>
        </p:txBody>
      </p:sp>
      <p:sp>
        <p:nvSpPr>
          <p:cNvPr id="74" name="object 74"/>
          <p:cNvSpPr/>
          <p:nvPr/>
        </p:nvSpPr>
        <p:spPr>
          <a:xfrm>
            <a:off x="6018076" y="3962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75" name="object 75"/>
          <p:cNvSpPr/>
          <p:nvPr/>
        </p:nvSpPr>
        <p:spPr>
          <a:xfrm>
            <a:off x="6212897" y="3924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76" name="object 76"/>
          <p:cNvSpPr/>
          <p:nvPr/>
        </p:nvSpPr>
        <p:spPr>
          <a:xfrm>
            <a:off x="1827074" y="3810002"/>
            <a:ext cx="186458" cy="0"/>
          </a:xfrm>
          <a:custGeom>
            <a:avLst/>
            <a:gdLst/>
            <a:ahLst/>
            <a:cxnLst/>
            <a:rect l="l" t="t" r="r" b="b"/>
            <a:pathLst>
              <a:path w="205105">
                <a:moveTo>
                  <a:pt x="204780" y="0"/>
                </a:moveTo>
                <a:lnTo>
                  <a:pt x="0" y="0"/>
                </a:lnTo>
              </a:path>
            </a:pathLst>
          </a:custGeom>
          <a:ln w="28575">
            <a:solidFill>
              <a:srgbClr val="000000"/>
            </a:solidFill>
          </a:ln>
        </p:spPr>
        <p:txBody>
          <a:bodyPr wrap="square" lIns="0" tIns="0" rIns="0" bIns="0" rtlCol="0"/>
          <a:lstStyle/>
          <a:p>
            <a:endParaRPr/>
          </a:p>
        </p:txBody>
      </p:sp>
      <p:sp>
        <p:nvSpPr>
          <p:cNvPr id="77" name="object 77"/>
          <p:cNvSpPr/>
          <p:nvPr/>
        </p:nvSpPr>
        <p:spPr>
          <a:xfrm>
            <a:off x="1409989" y="2476500"/>
            <a:ext cx="76777" cy="75640"/>
          </a:xfrm>
          <a:custGeom>
            <a:avLst/>
            <a:gdLst/>
            <a:ahLst/>
            <a:cxnLst/>
            <a:rect l="l" t="t" r="r" b="b"/>
            <a:pathLst>
              <a:path w="84455"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78" name="object 78"/>
          <p:cNvSpPr/>
          <p:nvPr/>
        </p:nvSpPr>
        <p:spPr>
          <a:xfrm>
            <a:off x="1409992" y="2476501"/>
            <a:ext cx="76777" cy="75640"/>
          </a:xfrm>
          <a:custGeom>
            <a:avLst/>
            <a:gdLst/>
            <a:ahLst/>
            <a:cxnLst/>
            <a:rect l="l" t="t" r="r" b="b"/>
            <a:pathLst>
              <a:path w="84455" h="85725">
                <a:moveTo>
                  <a:pt x="0" y="24640"/>
                </a:moveTo>
                <a:lnTo>
                  <a:pt x="24640" y="0"/>
                </a:lnTo>
                <a:lnTo>
                  <a:pt x="59490" y="0"/>
                </a:lnTo>
                <a:lnTo>
                  <a:pt x="84140" y="24640"/>
                </a:lnTo>
                <a:lnTo>
                  <a:pt x="84140" y="61080"/>
                </a:lnTo>
                <a:lnTo>
                  <a:pt x="5949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79" name="object 79"/>
          <p:cNvSpPr txBox="1"/>
          <p:nvPr/>
        </p:nvSpPr>
        <p:spPr>
          <a:xfrm>
            <a:off x="919563" y="1874306"/>
            <a:ext cx="390235" cy="158003"/>
          </a:xfrm>
          <a:prstGeom prst="rect">
            <a:avLst/>
          </a:prstGeom>
        </p:spPr>
        <p:txBody>
          <a:bodyPr vert="horz" wrap="square" lIns="0" tIns="0" rIns="0" bIns="0" rtlCol="0">
            <a:spAutoFit/>
          </a:bodyPr>
          <a:lstStyle/>
          <a:p>
            <a:pPr marL="11397"/>
            <a:r>
              <a:rPr sz="1000" dirty="0">
                <a:solidFill>
                  <a:srgbClr val="FF40FF"/>
                </a:solidFill>
                <a:latin typeface="Arial"/>
                <a:cs typeface="Arial"/>
              </a:rPr>
              <a:t>PCSrc</a:t>
            </a:r>
            <a:endParaRPr sz="1000">
              <a:latin typeface="Arial"/>
              <a:cs typeface="Arial"/>
            </a:endParaRPr>
          </a:p>
        </p:txBody>
      </p:sp>
      <p:sp>
        <p:nvSpPr>
          <p:cNvPr id="80" name="object 80"/>
          <p:cNvSpPr/>
          <p:nvPr/>
        </p:nvSpPr>
        <p:spPr>
          <a:xfrm>
            <a:off x="4266048" y="3429002"/>
            <a:ext cx="990023" cy="0"/>
          </a:xfrm>
          <a:custGeom>
            <a:avLst/>
            <a:gdLst/>
            <a:ahLst/>
            <a:cxnLst/>
            <a:rect l="l" t="t" r="r" b="b"/>
            <a:pathLst>
              <a:path w="1089025">
                <a:moveTo>
                  <a:pt x="0" y="0"/>
                </a:moveTo>
                <a:lnTo>
                  <a:pt x="1089030" y="0"/>
                </a:lnTo>
              </a:path>
            </a:pathLst>
          </a:custGeom>
          <a:ln w="28575">
            <a:solidFill>
              <a:srgbClr val="000000"/>
            </a:solidFill>
          </a:ln>
        </p:spPr>
        <p:txBody>
          <a:bodyPr wrap="square" lIns="0" tIns="0" rIns="0" bIns="0" rtlCol="0"/>
          <a:lstStyle/>
          <a:p>
            <a:endParaRPr/>
          </a:p>
        </p:txBody>
      </p:sp>
      <p:sp>
        <p:nvSpPr>
          <p:cNvPr id="81" name="object 81"/>
          <p:cNvSpPr/>
          <p:nvPr/>
        </p:nvSpPr>
        <p:spPr>
          <a:xfrm>
            <a:off x="5221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82" name="object 82"/>
          <p:cNvSpPr/>
          <p:nvPr/>
        </p:nvSpPr>
        <p:spPr>
          <a:xfrm>
            <a:off x="4908265" y="4419320"/>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83" name="object 83"/>
          <p:cNvSpPr txBox="1"/>
          <p:nvPr/>
        </p:nvSpPr>
        <p:spPr>
          <a:xfrm>
            <a:off x="4653072" y="4616946"/>
            <a:ext cx="651164"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ALUSrc</a:t>
            </a:r>
            <a:r>
              <a:rPr sz="1000" spc="-94"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84" name="object 84"/>
          <p:cNvSpPr/>
          <p:nvPr/>
        </p:nvSpPr>
        <p:spPr>
          <a:xfrm>
            <a:off x="5256075" y="3200685"/>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5" name="object 85"/>
          <p:cNvSpPr/>
          <p:nvPr/>
        </p:nvSpPr>
        <p:spPr>
          <a:xfrm>
            <a:off x="5256075" y="3962332"/>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86" name="object 86"/>
          <p:cNvSpPr/>
          <p:nvPr/>
        </p:nvSpPr>
        <p:spPr>
          <a:xfrm>
            <a:off x="5256075" y="3657672"/>
            <a:ext cx="228600" cy="152400"/>
          </a:xfrm>
          <a:custGeom>
            <a:avLst/>
            <a:gdLst/>
            <a:ahLst/>
            <a:cxnLst/>
            <a:rect l="l" t="t" r="r" b="b"/>
            <a:pathLst>
              <a:path w="251460" h="172720">
                <a:moveTo>
                  <a:pt x="0" y="0"/>
                </a:moveTo>
                <a:lnTo>
                  <a:pt x="251460" y="172640"/>
                </a:lnTo>
              </a:path>
            </a:pathLst>
          </a:custGeom>
          <a:ln w="12700">
            <a:solidFill>
              <a:srgbClr val="000000"/>
            </a:solidFill>
          </a:ln>
        </p:spPr>
        <p:txBody>
          <a:bodyPr wrap="square" lIns="0" tIns="0" rIns="0" bIns="0" rtlCol="0"/>
          <a:lstStyle/>
          <a:p>
            <a:endParaRPr/>
          </a:p>
        </p:txBody>
      </p:sp>
      <p:sp>
        <p:nvSpPr>
          <p:cNvPr id="87" name="object 87"/>
          <p:cNvSpPr/>
          <p:nvPr/>
        </p:nvSpPr>
        <p:spPr>
          <a:xfrm>
            <a:off x="5256075" y="3810002"/>
            <a:ext cx="228600" cy="152400"/>
          </a:xfrm>
          <a:custGeom>
            <a:avLst/>
            <a:gdLst/>
            <a:ahLst/>
            <a:cxnLst/>
            <a:rect l="l" t="t" r="r" b="b"/>
            <a:pathLst>
              <a:path w="251460" h="172720">
                <a:moveTo>
                  <a:pt x="0" y="172640"/>
                </a:moveTo>
                <a:lnTo>
                  <a:pt x="251460" y="0"/>
                </a:lnTo>
              </a:path>
            </a:pathLst>
          </a:custGeom>
          <a:ln w="12700">
            <a:solidFill>
              <a:srgbClr val="000000"/>
            </a:solidFill>
          </a:ln>
        </p:spPr>
        <p:txBody>
          <a:bodyPr wrap="square" lIns="0" tIns="0" rIns="0" bIns="0" rtlCol="0"/>
          <a:lstStyle/>
          <a:p>
            <a:endParaRPr/>
          </a:p>
        </p:txBody>
      </p:sp>
      <p:sp>
        <p:nvSpPr>
          <p:cNvPr id="88" name="object 88"/>
          <p:cNvSpPr/>
          <p:nvPr/>
        </p:nvSpPr>
        <p:spPr>
          <a:xfrm>
            <a:off x="5256075" y="3200684"/>
            <a:ext cx="762000" cy="381000"/>
          </a:xfrm>
          <a:custGeom>
            <a:avLst/>
            <a:gdLst/>
            <a:ahLst/>
            <a:cxnLst/>
            <a:rect l="l" t="t" r="r" b="b"/>
            <a:pathLst>
              <a:path w="838200" h="431800">
                <a:moveTo>
                  <a:pt x="0" y="0"/>
                </a:moveTo>
                <a:lnTo>
                  <a:pt x="838200" y="431600"/>
                </a:lnTo>
              </a:path>
            </a:pathLst>
          </a:custGeom>
          <a:ln w="12700">
            <a:solidFill>
              <a:srgbClr val="000000"/>
            </a:solidFill>
          </a:ln>
        </p:spPr>
        <p:txBody>
          <a:bodyPr wrap="square" lIns="0" tIns="0" rIns="0" bIns="0" rtlCol="0"/>
          <a:lstStyle/>
          <a:p>
            <a:endParaRPr/>
          </a:p>
        </p:txBody>
      </p:sp>
      <p:sp>
        <p:nvSpPr>
          <p:cNvPr id="89" name="object 89"/>
          <p:cNvSpPr/>
          <p:nvPr/>
        </p:nvSpPr>
        <p:spPr>
          <a:xfrm>
            <a:off x="6018075" y="3581508"/>
            <a:ext cx="0" cy="457199"/>
          </a:xfrm>
          <a:custGeom>
            <a:avLst/>
            <a:gdLst/>
            <a:ahLst/>
            <a:cxnLst/>
            <a:rect l="l" t="t" r="r" b="b"/>
            <a:pathLst>
              <a:path h="518160">
                <a:moveTo>
                  <a:pt x="0" y="0"/>
                </a:moveTo>
                <a:lnTo>
                  <a:pt x="0" y="517920"/>
                </a:lnTo>
              </a:path>
            </a:pathLst>
          </a:custGeom>
          <a:ln w="12700">
            <a:solidFill>
              <a:srgbClr val="000000"/>
            </a:solidFill>
          </a:ln>
        </p:spPr>
        <p:txBody>
          <a:bodyPr wrap="square" lIns="0" tIns="0" rIns="0" bIns="0" rtlCol="0"/>
          <a:lstStyle/>
          <a:p>
            <a:endParaRPr/>
          </a:p>
        </p:txBody>
      </p:sp>
      <p:sp>
        <p:nvSpPr>
          <p:cNvPr id="90" name="object 90"/>
          <p:cNvSpPr/>
          <p:nvPr/>
        </p:nvSpPr>
        <p:spPr>
          <a:xfrm>
            <a:off x="5256075" y="4038496"/>
            <a:ext cx="762000" cy="381000"/>
          </a:xfrm>
          <a:custGeom>
            <a:avLst/>
            <a:gdLst/>
            <a:ahLst/>
            <a:cxnLst/>
            <a:rect l="l" t="t" r="r" b="b"/>
            <a:pathLst>
              <a:path w="838200" h="431800">
                <a:moveTo>
                  <a:pt x="0" y="431600"/>
                </a:moveTo>
                <a:lnTo>
                  <a:pt x="838200" y="0"/>
                </a:lnTo>
              </a:path>
            </a:pathLst>
          </a:custGeom>
          <a:ln w="12700">
            <a:solidFill>
              <a:srgbClr val="000000"/>
            </a:solidFill>
          </a:ln>
        </p:spPr>
        <p:txBody>
          <a:bodyPr wrap="square" lIns="0" tIns="0" rIns="0" bIns="0" rtlCol="0"/>
          <a:lstStyle/>
          <a:p>
            <a:endParaRPr/>
          </a:p>
        </p:txBody>
      </p:sp>
      <p:sp>
        <p:nvSpPr>
          <p:cNvPr id="91" name="object 91"/>
          <p:cNvSpPr txBox="1"/>
          <p:nvPr/>
        </p:nvSpPr>
        <p:spPr>
          <a:xfrm>
            <a:off x="5640208" y="3854946"/>
            <a:ext cx="383309" cy="158003"/>
          </a:xfrm>
          <a:prstGeom prst="rect">
            <a:avLst/>
          </a:prstGeom>
        </p:spPr>
        <p:txBody>
          <a:bodyPr vert="horz" wrap="square" lIns="0" tIns="0" rIns="0" bIns="0" rtlCol="0">
            <a:spAutoFit/>
          </a:bodyPr>
          <a:lstStyle/>
          <a:p>
            <a:pPr marL="11397"/>
            <a:r>
              <a:rPr sz="1000" spc="-4" dirty="0">
                <a:latin typeface="Arial"/>
                <a:cs typeface="Arial"/>
              </a:rPr>
              <a:t>Result</a:t>
            </a:r>
            <a:endParaRPr sz="1000">
              <a:latin typeface="Arial"/>
              <a:cs typeface="Arial"/>
            </a:endParaRPr>
          </a:p>
        </p:txBody>
      </p:sp>
      <p:sp>
        <p:nvSpPr>
          <p:cNvPr id="92" name="object 92"/>
          <p:cNvSpPr txBox="1"/>
          <p:nvPr/>
        </p:nvSpPr>
        <p:spPr>
          <a:xfrm>
            <a:off x="5413628" y="3626627"/>
            <a:ext cx="587664" cy="158003"/>
          </a:xfrm>
          <a:prstGeom prst="rect">
            <a:avLst/>
          </a:prstGeom>
        </p:spPr>
        <p:txBody>
          <a:bodyPr vert="horz" wrap="square" lIns="0" tIns="0" rIns="0" bIns="0" rtlCol="0">
            <a:spAutoFit/>
          </a:bodyPr>
          <a:lstStyle/>
          <a:p>
            <a:pPr marL="11397"/>
            <a:r>
              <a:rPr sz="1500" b="1" spc="-6" baseline="35353" dirty="0">
                <a:latin typeface="Arial"/>
                <a:cs typeface="Arial"/>
              </a:rPr>
              <a:t>ALU</a:t>
            </a:r>
            <a:r>
              <a:rPr sz="1500" b="1" spc="-54" baseline="35353" dirty="0">
                <a:latin typeface="Arial"/>
                <a:cs typeface="Arial"/>
              </a:rPr>
              <a:t> </a:t>
            </a:r>
            <a:r>
              <a:rPr sz="1000" dirty="0">
                <a:latin typeface="Arial"/>
                <a:cs typeface="Arial"/>
              </a:rPr>
              <a:t>Zero</a:t>
            </a:r>
            <a:endParaRPr sz="1000">
              <a:latin typeface="Arial"/>
              <a:cs typeface="Arial"/>
            </a:endParaRPr>
          </a:p>
        </p:txBody>
      </p:sp>
      <p:sp>
        <p:nvSpPr>
          <p:cNvPr id="93" name="object 93"/>
          <p:cNvSpPr/>
          <p:nvPr/>
        </p:nvSpPr>
        <p:spPr>
          <a:xfrm>
            <a:off x="5713557" y="4191002"/>
            <a:ext cx="0" cy="152960"/>
          </a:xfrm>
          <a:custGeom>
            <a:avLst/>
            <a:gdLst/>
            <a:ahLst/>
            <a:cxnLst/>
            <a:rect l="l" t="t" r="r" b="b"/>
            <a:pathLst>
              <a:path h="173354">
                <a:moveTo>
                  <a:pt x="0" y="0"/>
                </a:moveTo>
                <a:lnTo>
                  <a:pt x="0" y="173040"/>
                </a:lnTo>
              </a:path>
            </a:pathLst>
          </a:custGeom>
          <a:ln w="12700">
            <a:solidFill>
              <a:srgbClr val="4452FF"/>
            </a:solidFill>
          </a:ln>
        </p:spPr>
        <p:txBody>
          <a:bodyPr wrap="square" lIns="0" tIns="0" rIns="0" bIns="0" rtlCol="0"/>
          <a:lstStyle/>
          <a:p>
            <a:endParaRPr/>
          </a:p>
        </p:txBody>
      </p:sp>
      <p:sp>
        <p:nvSpPr>
          <p:cNvPr id="94" name="object 94"/>
          <p:cNvSpPr txBox="1"/>
          <p:nvPr/>
        </p:nvSpPr>
        <p:spPr>
          <a:xfrm>
            <a:off x="5338583" y="4388627"/>
            <a:ext cx="771813" cy="158003"/>
          </a:xfrm>
          <a:prstGeom prst="rect">
            <a:avLst/>
          </a:prstGeom>
        </p:spPr>
        <p:txBody>
          <a:bodyPr vert="horz" wrap="square" lIns="0" tIns="0" rIns="0" bIns="0" rtlCol="0">
            <a:spAutoFit/>
          </a:bodyPr>
          <a:lstStyle/>
          <a:p>
            <a:pPr marL="11397"/>
            <a:r>
              <a:rPr sz="1000" dirty="0">
                <a:solidFill>
                  <a:srgbClr val="4452FF"/>
                </a:solidFill>
                <a:latin typeface="Arial"/>
                <a:cs typeface="Arial"/>
              </a:rPr>
              <a:t>ALUOp</a:t>
            </a:r>
            <a:r>
              <a:rPr sz="1000" spc="-94"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95" name="object 95"/>
          <p:cNvSpPr/>
          <p:nvPr/>
        </p:nvSpPr>
        <p:spPr>
          <a:xfrm>
            <a:off x="1980046" y="5562321"/>
            <a:ext cx="0" cy="228599"/>
          </a:xfrm>
          <a:custGeom>
            <a:avLst/>
            <a:gdLst/>
            <a:ahLst/>
            <a:cxnLst/>
            <a:rect l="l" t="t" r="r" b="b"/>
            <a:pathLst>
              <a:path h="259079">
                <a:moveTo>
                  <a:pt x="0" y="0"/>
                </a:moveTo>
                <a:lnTo>
                  <a:pt x="0" y="258770"/>
                </a:lnTo>
              </a:path>
            </a:pathLst>
          </a:custGeom>
          <a:ln w="12700">
            <a:solidFill>
              <a:srgbClr val="000000"/>
            </a:solidFill>
          </a:ln>
        </p:spPr>
        <p:txBody>
          <a:bodyPr wrap="square" lIns="0" tIns="0" rIns="0" bIns="0" rtlCol="0"/>
          <a:lstStyle/>
          <a:p>
            <a:endParaRPr/>
          </a:p>
        </p:txBody>
      </p:sp>
      <p:sp>
        <p:nvSpPr>
          <p:cNvPr id="96" name="object 96"/>
          <p:cNvSpPr/>
          <p:nvPr/>
        </p:nvSpPr>
        <p:spPr>
          <a:xfrm>
            <a:off x="1980047" y="5181320"/>
            <a:ext cx="1327727" cy="0"/>
          </a:xfrm>
          <a:custGeom>
            <a:avLst/>
            <a:gdLst/>
            <a:ahLst/>
            <a:cxnLst/>
            <a:rect l="l" t="t" r="r" b="b"/>
            <a:pathLst>
              <a:path w="1460500">
                <a:moveTo>
                  <a:pt x="0" y="0"/>
                </a:moveTo>
                <a:lnTo>
                  <a:pt x="1460500" y="0"/>
                </a:lnTo>
              </a:path>
            </a:pathLst>
          </a:custGeom>
          <a:ln w="12700">
            <a:solidFill>
              <a:srgbClr val="000000"/>
            </a:solidFill>
          </a:ln>
        </p:spPr>
        <p:txBody>
          <a:bodyPr wrap="square" lIns="0" tIns="0" rIns="0" bIns="0" rtlCol="0"/>
          <a:lstStyle/>
          <a:p>
            <a:endParaRPr/>
          </a:p>
        </p:txBody>
      </p:sp>
      <p:sp>
        <p:nvSpPr>
          <p:cNvPr id="97" name="object 97"/>
          <p:cNvSpPr/>
          <p:nvPr/>
        </p:nvSpPr>
        <p:spPr>
          <a:xfrm>
            <a:off x="3261591" y="5147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98" name="object 98"/>
          <p:cNvSpPr txBox="1"/>
          <p:nvPr/>
        </p:nvSpPr>
        <p:spPr>
          <a:xfrm>
            <a:off x="2398822" y="4997946"/>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99" name="object 99"/>
          <p:cNvSpPr/>
          <p:nvPr/>
        </p:nvSpPr>
        <p:spPr>
          <a:xfrm>
            <a:off x="1980047" y="3429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0" name="object 100"/>
          <p:cNvSpPr/>
          <p:nvPr/>
        </p:nvSpPr>
        <p:spPr>
          <a:xfrm>
            <a:off x="2466397" y="3395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1" name="object 101"/>
          <p:cNvSpPr/>
          <p:nvPr/>
        </p:nvSpPr>
        <p:spPr>
          <a:xfrm>
            <a:off x="1980047" y="3810002"/>
            <a:ext cx="532823" cy="0"/>
          </a:xfrm>
          <a:custGeom>
            <a:avLst/>
            <a:gdLst/>
            <a:ahLst/>
            <a:cxnLst/>
            <a:rect l="l" t="t" r="r" b="b"/>
            <a:pathLst>
              <a:path w="586105">
                <a:moveTo>
                  <a:pt x="0" y="0"/>
                </a:moveTo>
                <a:lnTo>
                  <a:pt x="585790" y="0"/>
                </a:lnTo>
              </a:path>
            </a:pathLst>
          </a:custGeom>
          <a:ln w="12700">
            <a:solidFill>
              <a:srgbClr val="000000"/>
            </a:solidFill>
          </a:ln>
        </p:spPr>
        <p:txBody>
          <a:bodyPr wrap="square" lIns="0" tIns="0" rIns="0" bIns="0" rtlCol="0"/>
          <a:lstStyle/>
          <a:p>
            <a:endParaRPr/>
          </a:p>
        </p:txBody>
      </p:sp>
      <p:sp>
        <p:nvSpPr>
          <p:cNvPr id="102" name="object 102"/>
          <p:cNvSpPr/>
          <p:nvPr/>
        </p:nvSpPr>
        <p:spPr>
          <a:xfrm>
            <a:off x="2466397" y="3776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3" name="object 103"/>
          <p:cNvSpPr/>
          <p:nvPr/>
        </p:nvSpPr>
        <p:spPr>
          <a:xfrm>
            <a:off x="1948295" y="3777783"/>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04" name="object 104"/>
          <p:cNvSpPr/>
          <p:nvPr/>
        </p:nvSpPr>
        <p:spPr>
          <a:xfrm>
            <a:off x="1948301" y="3777787"/>
            <a:ext cx="63500" cy="64434"/>
          </a:xfrm>
          <a:custGeom>
            <a:avLst/>
            <a:gdLst/>
            <a:ahLst/>
            <a:cxnLst/>
            <a:rect l="l" t="t" r="r" b="b"/>
            <a:pathLst>
              <a:path w="69850" h="73025">
                <a:moveTo>
                  <a:pt x="0" y="20450"/>
                </a:moveTo>
                <a:lnTo>
                  <a:pt x="20450" y="0"/>
                </a:lnTo>
                <a:lnTo>
                  <a:pt x="49390" y="0"/>
                </a:lnTo>
                <a:lnTo>
                  <a:pt x="69850" y="20450"/>
                </a:lnTo>
                <a:lnTo>
                  <a:pt x="69850" y="52570"/>
                </a:lnTo>
                <a:lnTo>
                  <a:pt x="49390" y="73020"/>
                </a:lnTo>
                <a:lnTo>
                  <a:pt x="20450" y="73020"/>
                </a:lnTo>
                <a:lnTo>
                  <a:pt x="0" y="52570"/>
                </a:lnTo>
                <a:lnTo>
                  <a:pt x="0" y="20450"/>
                </a:lnTo>
                <a:close/>
              </a:path>
            </a:pathLst>
          </a:custGeom>
          <a:ln w="12700">
            <a:solidFill>
              <a:srgbClr val="000000"/>
            </a:solidFill>
          </a:ln>
        </p:spPr>
        <p:txBody>
          <a:bodyPr wrap="square" lIns="0" tIns="0" rIns="0" bIns="0" rtlCol="0"/>
          <a:lstStyle/>
          <a:p>
            <a:endParaRPr/>
          </a:p>
        </p:txBody>
      </p:sp>
      <p:sp>
        <p:nvSpPr>
          <p:cNvPr id="105" name="object 105"/>
          <p:cNvSpPr/>
          <p:nvPr/>
        </p:nvSpPr>
        <p:spPr>
          <a:xfrm>
            <a:off x="5209894" y="5258368"/>
            <a:ext cx="0" cy="151279"/>
          </a:xfrm>
          <a:custGeom>
            <a:avLst/>
            <a:gdLst/>
            <a:ahLst/>
            <a:cxnLst/>
            <a:rect l="l" t="t" r="r" b="b"/>
            <a:pathLst>
              <a:path h="171450">
                <a:moveTo>
                  <a:pt x="0" y="0"/>
                </a:moveTo>
                <a:lnTo>
                  <a:pt x="0" y="171450"/>
                </a:lnTo>
              </a:path>
            </a:pathLst>
          </a:custGeom>
          <a:ln w="12700">
            <a:solidFill>
              <a:srgbClr val="4452FF"/>
            </a:solidFill>
          </a:ln>
        </p:spPr>
        <p:txBody>
          <a:bodyPr wrap="square" lIns="0" tIns="0" rIns="0" bIns="0" rtlCol="0"/>
          <a:lstStyle/>
          <a:p>
            <a:endParaRPr/>
          </a:p>
        </p:txBody>
      </p:sp>
      <p:sp>
        <p:nvSpPr>
          <p:cNvPr id="106" name="object 106"/>
          <p:cNvSpPr txBox="1"/>
          <p:nvPr/>
        </p:nvSpPr>
        <p:spPr>
          <a:xfrm>
            <a:off x="4957583" y="5073586"/>
            <a:ext cx="637309" cy="158003"/>
          </a:xfrm>
          <a:prstGeom prst="rect">
            <a:avLst/>
          </a:prstGeom>
        </p:spPr>
        <p:txBody>
          <a:bodyPr vert="horz" wrap="square" lIns="0" tIns="0" rIns="0" bIns="0" rtlCol="0">
            <a:spAutoFit/>
          </a:bodyPr>
          <a:lstStyle/>
          <a:p>
            <a:pPr marL="11397"/>
            <a:r>
              <a:rPr sz="1000" spc="-4" dirty="0">
                <a:solidFill>
                  <a:srgbClr val="4452FF"/>
                </a:solidFill>
                <a:latin typeface="Arial"/>
                <a:cs typeface="Arial"/>
              </a:rPr>
              <a:t>RegDst</a:t>
            </a:r>
            <a:r>
              <a:rPr sz="1000" spc="-85" dirty="0">
                <a:solidFill>
                  <a:srgbClr val="4452FF"/>
                </a:solidFill>
                <a:latin typeface="Arial"/>
                <a:cs typeface="Arial"/>
              </a:rPr>
              <a:t> </a:t>
            </a:r>
            <a:r>
              <a:rPr sz="1000" dirty="0">
                <a:solidFill>
                  <a:srgbClr val="4452FF"/>
                </a:solidFill>
                <a:latin typeface="Arial"/>
                <a:cs typeface="Arial"/>
              </a:rPr>
              <a:t>(?)</a:t>
            </a:r>
            <a:endParaRPr sz="1000">
              <a:latin typeface="Arial"/>
              <a:cs typeface="Arial"/>
            </a:endParaRPr>
          </a:p>
        </p:txBody>
      </p:sp>
      <p:sp>
        <p:nvSpPr>
          <p:cNvPr id="107" name="object 107"/>
          <p:cNvSpPr txBox="1"/>
          <p:nvPr/>
        </p:nvSpPr>
        <p:spPr>
          <a:xfrm>
            <a:off x="3429254" y="3327990"/>
            <a:ext cx="376382" cy="691407"/>
          </a:xfrm>
          <a:prstGeom prst="rect">
            <a:avLst/>
          </a:prstGeom>
        </p:spPr>
        <p:txBody>
          <a:bodyPr vert="horz" wrap="square" lIns="0" tIns="0" rIns="0" bIns="0" rtlCol="0">
            <a:spAutoFit/>
          </a:bodyPr>
          <a:lstStyle/>
          <a:p>
            <a:pPr marL="11397" marR="4559" indent="45588">
              <a:lnSpc>
                <a:spcPts val="1167"/>
              </a:lnSpc>
            </a:pPr>
            <a:r>
              <a:rPr sz="1000" spc="-4" dirty="0">
                <a:latin typeface="Arial"/>
                <a:cs typeface="Arial"/>
              </a:rPr>
              <a:t>Read  data</a:t>
            </a:r>
            <a:r>
              <a:rPr sz="1000" spc="-85" dirty="0">
                <a:latin typeface="Arial"/>
                <a:cs typeface="Arial"/>
              </a:rPr>
              <a:t> </a:t>
            </a:r>
            <a:r>
              <a:rPr sz="1000" dirty="0">
                <a:latin typeface="Arial"/>
                <a:cs typeface="Arial"/>
              </a:rPr>
              <a:t>1</a:t>
            </a:r>
            <a:endParaRPr sz="1000">
              <a:latin typeface="Arial"/>
              <a:cs typeface="Arial"/>
            </a:endParaRPr>
          </a:p>
          <a:p>
            <a:pPr marL="11397" marR="4559" indent="45588">
              <a:lnSpc>
                <a:spcPts val="1167"/>
              </a:lnSpc>
              <a:spcBef>
                <a:spcPts val="718"/>
              </a:spcBef>
            </a:pPr>
            <a:r>
              <a:rPr sz="1000" spc="-4" dirty="0">
                <a:latin typeface="Arial"/>
                <a:cs typeface="Arial"/>
              </a:rPr>
              <a:t>Read  data</a:t>
            </a:r>
            <a:r>
              <a:rPr sz="1000" spc="-85" dirty="0">
                <a:latin typeface="Arial"/>
                <a:cs typeface="Arial"/>
              </a:rPr>
              <a:t> </a:t>
            </a:r>
            <a:r>
              <a:rPr sz="1000" dirty="0">
                <a:latin typeface="Arial"/>
                <a:cs typeface="Arial"/>
              </a:rPr>
              <a:t>2</a:t>
            </a:r>
            <a:endParaRPr sz="1000">
              <a:latin typeface="Arial"/>
              <a:cs typeface="Arial"/>
            </a:endParaRPr>
          </a:p>
        </p:txBody>
      </p:sp>
      <p:sp>
        <p:nvSpPr>
          <p:cNvPr id="108" name="object 108"/>
          <p:cNvSpPr txBox="1"/>
          <p:nvPr/>
        </p:nvSpPr>
        <p:spPr>
          <a:xfrm>
            <a:off x="3204117" y="4388627"/>
            <a:ext cx="601518" cy="158003"/>
          </a:xfrm>
          <a:prstGeom prst="rect">
            <a:avLst/>
          </a:prstGeom>
        </p:spPr>
        <p:txBody>
          <a:bodyPr vert="horz" wrap="square" lIns="0" tIns="0" rIns="0" bIns="0" rtlCol="0">
            <a:spAutoFit/>
          </a:bodyPr>
          <a:lstStyle/>
          <a:p>
            <a:pPr marL="11397"/>
            <a:r>
              <a:rPr sz="1000" b="1" spc="-4" dirty="0">
                <a:latin typeface="Arial"/>
                <a:cs typeface="Arial"/>
              </a:rPr>
              <a:t>Registers</a:t>
            </a:r>
            <a:endParaRPr sz="1000">
              <a:latin typeface="Arial"/>
              <a:cs typeface="Arial"/>
            </a:endParaRPr>
          </a:p>
        </p:txBody>
      </p:sp>
      <p:sp>
        <p:nvSpPr>
          <p:cNvPr id="109" name="object 109"/>
          <p:cNvSpPr/>
          <p:nvPr/>
        </p:nvSpPr>
        <p:spPr>
          <a:xfrm>
            <a:off x="2512583" y="3276319"/>
            <a:ext cx="1356591" cy="1524000"/>
          </a:xfrm>
          <a:custGeom>
            <a:avLst/>
            <a:gdLst/>
            <a:ahLst/>
            <a:cxnLst/>
            <a:rect l="l" t="t" r="r" b="b"/>
            <a:pathLst>
              <a:path w="1492250" h="1727200">
                <a:moveTo>
                  <a:pt x="0" y="0"/>
                </a:moveTo>
                <a:lnTo>
                  <a:pt x="1492250" y="0"/>
                </a:lnTo>
                <a:lnTo>
                  <a:pt x="1492250" y="1727200"/>
                </a:lnTo>
                <a:lnTo>
                  <a:pt x="0" y="1727200"/>
                </a:lnTo>
                <a:lnTo>
                  <a:pt x="0" y="0"/>
                </a:lnTo>
                <a:close/>
              </a:path>
            </a:pathLst>
          </a:custGeom>
          <a:ln w="12700">
            <a:solidFill>
              <a:srgbClr val="000000"/>
            </a:solidFill>
          </a:ln>
        </p:spPr>
        <p:txBody>
          <a:bodyPr wrap="square" lIns="0" tIns="0" rIns="0" bIns="0" rtlCol="0"/>
          <a:lstStyle/>
          <a:p>
            <a:endParaRPr/>
          </a:p>
        </p:txBody>
      </p:sp>
      <p:sp>
        <p:nvSpPr>
          <p:cNvPr id="110" name="object 110"/>
          <p:cNvSpPr/>
          <p:nvPr/>
        </p:nvSpPr>
        <p:spPr>
          <a:xfrm>
            <a:off x="3199538" y="3123637"/>
            <a:ext cx="0" cy="152960"/>
          </a:xfrm>
          <a:custGeom>
            <a:avLst/>
            <a:gdLst/>
            <a:ahLst/>
            <a:cxnLst/>
            <a:rect l="l" t="t" r="r" b="b"/>
            <a:pathLst>
              <a:path h="173354">
                <a:moveTo>
                  <a:pt x="0" y="0"/>
                </a:moveTo>
                <a:lnTo>
                  <a:pt x="0" y="173040"/>
                </a:lnTo>
              </a:path>
            </a:pathLst>
          </a:custGeom>
          <a:ln w="12700">
            <a:solidFill>
              <a:srgbClr val="3CA642"/>
            </a:solidFill>
          </a:ln>
        </p:spPr>
        <p:txBody>
          <a:bodyPr wrap="square" lIns="0" tIns="0" rIns="0" bIns="0" rtlCol="0"/>
          <a:lstStyle/>
          <a:p>
            <a:endParaRPr/>
          </a:p>
        </p:txBody>
      </p:sp>
      <p:sp>
        <p:nvSpPr>
          <p:cNvPr id="111" name="object 111"/>
          <p:cNvSpPr txBox="1"/>
          <p:nvPr/>
        </p:nvSpPr>
        <p:spPr>
          <a:xfrm>
            <a:off x="2824560" y="2940266"/>
            <a:ext cx="741218" cy="158003"/>
          </a:xfrm>
          <a:prstGeom prst="rect">
            <a:avLst/>
          </a:prstGeom>
        </p:spPr>
        <p:txBody>
          <a:bodyPr vert="horz" wrap="square" lIns="0" tIns="0" rIns="0" bIns="0" rtlCol="0">
            <a:spAutoFit/>
          </a:bodyPr>
          <a:lstStyle/>
          <a:p>
            <a:pPr marL="11397"/>
            <a:r>
              <a:rPr sz="1000" spc="-4" dirty="0">
                <a:solidFill>
                  <a:srgbClr val="3CA642"/>
                </a:solidFill>
                <a:latin typeface="Arial"/>
                <a:cs typeface="Arial"/>
              </a:rPr>
              <a:t>RegWrite</a:t>
            </a:r>
            <a:r>
              <a:rPr sz="1000" spc="-85" dirty="0">
                <a:solidFill>
                  <a:srgbClr val="3CA642"/>
                </a:solidFill>
                <a:latin typeface="Arial"/>
                <a:cs typeface="Arial"/>
              </a:rPr>
              <a:t> </a:t>
            </a:r>
            <a:r>
              <a:rPr sz="1000" dirty="0">
                <a:solidFill>
                  <a:srgbClr val="3CA642"/>
                </a:solidFill>
                <a:latin typeface="Arial"/>
                <a:cs typeface="Arial"/>
              </a:rPr>
              <a:t>(1)</a:t>
            </a:r>
            <a:endParaRPr sz="1000">
              <a:latin typeface="Arial"/>
              <a:cs typeface="Arial"/>
            </a:endParaRPr>
          </a:p>
        </p:txBody>
      </p:sp>
      <p:sp>
        <p:nvSpPr>
          <p:cNvPr id="112" name="object 112"/>
          <p:cNvSpPr/>
          <p:nvPr/>
        </p:nvSpPr>
        <p:spPr>
          <a:xfrm>
            <a:off x="5028049" y="4115366"/>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13" name="object 113"/>
          <p:cNvSpPr/>
          <p:nvPr/>
        </p:nvSpPr>
        <p:spPr>
          <a:xfrm>
            <a:off x="5221432" y="407754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4" name="object 114"/>
          <p:cNvSpPr/>
          <p:nvPr/>
        </p:nvSpPr>
        <p:spPr>
          <a:xfrm>
            <a:off x="8304078" y="5334003"/>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15" name="object 115"/>
          <p:cNvSpPr/>
          <p:nvPr/>
        </p:nvSpPr>
        <p:spPr>
          <a:xfrm>
            <a:off x="8498897" y="5296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6" name="object 116"/>
          <p:cNvSpPr/>
          <p:nvPr/>
        </p:nvSpPr>
        <p:spPr>
          <a:xfrm>
            <a:off x="2284555" y="4572003"/>
            <a:ext cx="0" cy="1676960"/>
          </a:xfrm>
          <a:custGeom>
            <a:avLst/>
            <a:gdLst/>
            <a:ahLst/>
            <a:cxnLst/>
            <a:rect l="l" t="t" r="r" b="b"/>
            <a:pathLst>
              <a:path h="1900554">
                <a:moveTo>
                  <a:pt x="0" y="1900241"/>
                </a:moveTo>
                <a:lnTo>
                  <a:pt x="0" y="0"/>
                </a:lnTo>
              </a:path>
            </a:pathLst>
          </a:custGeom>
          <a:ln w="28575">
            <a:solidFill>
              <a:srgbClr val="000000"/>
            </a:solidFill>
          </a:ln>
        </p:spPr>
        <p:txBody>
          <a:bodyPr wrap="square" lIns="0" tIns="0" rIns="0" bIns="0" rtlCol="0"/>
          <a:lstStyle/>
          <a:p>
            <a:endParaRPr/>
          </a:p>
        </p:txBody>
      </p:sp>
      <p:sp>
        <p:nvSpPr>
          <p:cNvPr id="117" name="object 117"/>
          <p:cNvSpPr/>
          <p:nvPr/>
        </p:nvSpPr>
        <p:spPr>
          <a:xfrm>
            <a:off x="2284556" y="4572003"/>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18" name="object 118"/>
          <p:cNvSpPr/>
          <p:nvPr/>
        </p:nvSpPr>
        <p:spPr>
          <a:xfrm>
            <a:off x="2477943" y="4534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19" name="object 119"/>
          <p:cNvSpPr/>
          <p:nvPr/>
        </p:nvSpPr>
        <p:spPr>
          <a:xfrm>
            <a:off x="3885048" y="3429002"/>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0" name="object 120"/>
          <p:cNvSpPr/>
          <p:nvPr/>
        </p:nvSpPr>
        <p:spPr>
          <a:xfrm>
            <a:off x="4078432" y="3391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1" name="object 121"/>
          <p:cNvSpPr/>
          <p:nvPr/>
        </p:nvSpPr>
        <p:spPr>
          <a:xfrm>
            <a:off x="3885048" y="3885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22" name="object 122"/>
          <p:cNvSpPr/>
          <p:nvPr/>
        </p:nvSpPr>
        <p:spPr>
          <a:xfrm>
            <a:off x="4078432"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3" name="object 123"/>
          <p:cNvSpPr/>
          <p:nvPr/>
        </p:nvSpPr>
        <p:spPr>
          <a:xfrm>
            <a:off x="3765266" y="5181320"/>
            <a:ext cx="348095" cy="0"/>
          </a:xfrm>
          <a:custGeom>
            <a:avLst/>
            <a:gdLst/>
            <a:ahLst/>
            <a:cxnLst/>
            <a:rect l="l" t="t" r="r" b="b"/>
            <a:pathLst>
              <a:path w="382904">
                <a:moveTo>
                  <a:pt x="0" y="0"/>
                </a:moveTo>
                <a:lnTo>
                  <a:pt x="382590" y="0"/>
                </a:lnTo>
              </a:path>
            </a:pathLst>
          </a:custGeom>
          <a:ln w="28575">
            <a:solidFill>
              <a:srgbClr val="000000"/>
            </a:solidFill>
          </a:ln>
        </p:spPr>
        <p:txBody>
          <a:bodyPr wrap="square" lIns="0" tIns="0" rIns="0" bIns="0" rtlCol="0"/>
          <a:lstStyle/>
          <a:p>
            <a:endParaRPr/>
          </a:p>
        </p:txBody>
      </p:sp>
      <p:sp>
        <p:nvSpPr>
          <p:cNvPr id="124" name="object 124"/>
          <p:cNvSpPr/>
          <p:nvPr/>
        </p:nvSpPr>
        <p:spPr>
          <a:xfrm>
            <a:off x="4078432" y="5143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25" name="object 125"/>
          <p:cNvSpPr/>
          <p:nvPr/>
        </p:nvSpPr>
        <p:spPr>
          <a:xfrm>
            <a:off x="5365757" y="2361636"/>
            <a:ext cx="0" cy="304800"/>
          </a:xfrm>
          <a:custGeom>
            <a:avLst/>
            <a:gdLst/>
            <a:ahLst/>
            <a:cxnLst/>
            <a:rect l="l" t="t" r="r" b="b"/>
            <a:pathLst>
              <a:path h="345439">
                <a:moveTo>
                  <a:pt x="0" y="0"/>
                </a:moveTo>
                <a:lnTo>
                  <a:pt x="0" y="345440"/>
                </a:lnTo>
              </a:path>
            </a:pathLst>
          </a:custGeom>
          <a:ln w="12700">
            <a:solidFill>
              <a:srgbClr val="000000"/>
            </a:solidFill>
          </a:ln>
        </p:spPr>
        <p:txBody>
          <a:bodyPr wrap="square" lIns="0" tIns="0" rIns="0" bIns="0" rtlCol="0"/>
          <a:lstStyle/>
          <a:p>
            <a:endParaRPr/>
          </a:p>
        </p:txBody>
      </p:sp>
      <p:sp>
        <p:nvSpPr>
          <p:cNvPr id="126" name="object 126"/>
          <p:cNvSpPr/>
          <p:nvPr/>
        </p:nvSpPr>
        <p:spPr>
          <a:xfrm>
            <a:off x="5365757" y="2818845"/>
            <a:ext cx="0" cy="304800"/>
          </a:xfrm>
          <a:custGeom>
            <a:avLst/>
            <a:gdLst/>
            <a:ahLst/>
            <a:cxnLst/>
            <a:rect l="l" t="t" r="r" b="b"/>
            <a:pathLst>
              <a:path h="345439">
                <a:moveTo>
                  <a:pt x="0" y="0"/>
                </a:moveTo>
                <a:lnTo>
                  <a:pt x="0" y="345430"/>
                </a:lnTo>
              </a:path>
            </a:pathLst>
          </a:custGeom>
          <a:ln w="12700">
            <a:solidFill>
              <a:srgbClr val="000000"/>
            </a:solidFill>
          </a:ln>
        </p:spPr>
        <p:txBody>
          <a:bodyPr wrap="square" lIns="0" tIns="0" rIns="0" bIns="0" rtlCol="0"/>
          <a:lstStyle/>
          <a:p>
            <a:endParaRPr/>
          </a:p>
        </p:txBody>
      </p:sp>
      <p:sp>
        <p:nvSpPr>
          <p:cNvPr id="127" name="object 127"/>
          <p:cNvSpPr/>
          <p:nvPr/>
        </p:nvSpPr>
        <p:spPr>
          <a:xfrm>
            <a:off x="5365758" y="2666436"/>
            <a:ext cx="152977" cy="76200"/>
          </a:xfrm>
          <a:custGeom>
            <a:avLst/>
            <a:gdLst/>
            <a:ahLst/>
            <a:cxnLst/>
            <a:rect l="l" t="t" r="r" b="b"/>
            <a:pathLst>
              <a:path w="168275" h="86360">
                <a:moveTo>
                  <a:pt x="0" y="0"/>
                </a:moveTo>
                <a:lnTo>
                  <a:pt x="167730" y="86360"/>
                </a:lnTo>
              </a:path>
            </a:pathLst>
          </a:custGeom>
          <a:ln w="12700">
            <a:solidFill>
              <a:srgbClr val="000000"/>
            </a:solidFill>
          </a:ln>
        </p:spPr>
        <p:txBody>
          <a:bodyPr wrap="square" lIns="0" tIns="0" rIns="0" bIns="0" rtlCol="0"/>
          <a:lstStyle/>
          <a:p>
            <a:endParaRPr/>
          </a:p>
        </p:txBody>
      </p:sp>
      <p:sp>
        <p:nvSpPr>
          <p:cNvPr id="128" name="object 128"/>
          <p:cNvSpPr/>
          <p:nvPr/>
        </p:nvSpPr>
        <p:spPr>
          <a:xfrm>
            <a:off x="5365758" y="2742636"/>
            <a:ext cx="152977" cy="76200"/>
          </a:xfrm>
          <a:custGeom>
            <a:avLst/>
            <a:gdLst/>
            <a:ahLst/>
            <a:cxnLst/>
            <a:rect l="l" t="t" r="r" b="b"/>
            <a:pathLst>
              <a:path w="168275" h="86360">
                <a:moveTo>
                  <a:pt x="0" y="86370"/>
                </a:moveTo>
                <a:lnTo>
                  <a:pt x="167730" y="0"/>
                </a:lnTo>
              </a:path>
            </a:pathLst>
          </a:custGeom>
          <a:ln w="12700">
            <a:solidFill>
              <a:srgbClr val="000000"/>
            </a:solidFill>
          </a:ln>
        </p:spPr>
        <p:txBody>
          <a:bodyPr wrap="square" lIns="0" tIns="0" rIns="0" bIns="0" rtlCol="0"/>
          <a:lstStyle/>
          <a:p>
            <a:endParaRPr/>
          </a:p>
        </p:txBody>
      </p:sp>
      <p:sp>
        <p:nvSpPr>
          <p:cNvPr id="129" name="object 129"/>
          <p:cNvSpPr/>
          <p:nvPr/>
        </p:nvSpPr>
        <p:spPr>
          <a:xfrm>
            <a:off x="5365758" y="2361637"/>
            <a:ext cx="457777" cy="228599"/>
          </a:xfrm>
          <a:custGeom>
            <a:avLst/>
            <a:gdLst/>
            <a:ahLst/>
            <a:cxnLst/>
            <a:rect l="l" t="t" r="r" b="b"/>
            <a:pathLst>
              <a:path w="503554" h="259080">
                <a:moveTo>
                  <a:pt x="0" y="0"/>
                </a:moveTo>
                <a:lnTo>
                  <a:pt x="503200" y="259080"/>
                </a:lnTo>
              </a:path>
            </a:pathLst>
          </a:custGeom>
          <a:ln w="12700">
            <a:solidFill>
              <a:srgbClr val="000000"/>
            </a:solidFill>
          </a:ln>
        </p:spPr>
        <p:txBody>
          <a:bodyPr wrap="square" lIns="0" tIns="0" rIns="0" bIns="0" rtlCol="0"/>
          <a:lstStyle/>
          <a:p>
            <a:endParaRPr/>
          </a:p>
        </p:txBody>
      </p:sp>
      <p:sp>
        <p:nvSpPr>
          <p:cNvPr id="130" name="object 130"/>
          <p:cNvSpPr/>
          <p:nvPr/>
        </p:nvSpPr>
        <p:spPr>
          <a:xfrm>
            <a:off x="5823212" y="2590236"/>
            <a:ext cx="0" cy="304800"/>
          </a:xfrm>
          <a:custGeom>
            <a:avLst/>
            <a:gdLst/>
            <a:ahLst/>
            <a:cxnLst/>
            <a:rect l="l" t="t" r="r" b="b"/>
            <a:pathLst>
              <a:path h="345439">
                <a:moveTo>
                  <a:pt x="0" y="0"/>
                </a:moveTo>
                <a:lnTo>
                  <a:pt x="0" y="345450"/>
                </a:lnTo>
              </a:path>
            </a:pathLst>
          </a:custGeom>
          <a:ln w="12700">
            <a:solidFill>
              <a:srgbClr val="000000"/>
            </a:solidFill>
          </a:ln>
        </p:spPr>
        <p:txBody>
          <a:bodyPr wrap="square" lIns="0" tIns="0" rIns="0" bIns="0" rtlCol="0"/>
          <a:lstStyle/>
          <a:p>
            <a:endParaRPr/>
          </a:p>
        </p:txBody>
      </p:sp>
      <p:sp>
        <p:nvSpPr>
          <p:cNvPr id="131" name="object 131"/>
          <p:cNvSpPr/>
          <p:nvPr/>
        </p:nvSpPr>
        <p:spPr>
          <a:xfrm>
            <a:off x="5365758" y="2895046"/>
            <a:ext cx="457777" cy="228599"/>
          </a:xfrm>
          <a:custGeom>
            <a:avLst/>
            <a:gdLst/>
            <a:ahLst/>
            <a:cxnLst/>
            <a:rect l="l" t="t" r="r" b="b"/>
            <a:pathLst>
              <a:path w="503554" h="259079">
                <a:moveTo>
                  <a:pt x="0" y="259070"/>
                </a:moveTo>
                <a:lnTo>
                  <a:pt x="503200" y="0"/>
                </a:lnTo>
              </a:path>
            </a:pathLst>
          </a:custGeom>
          <a:ln w="12700">
            <a:solidFill>
              <a:srgbClr val="000000"/>
            </a:solidFill>
          </a:ln>
        </p:spPr>
        <p:txBody>
          <a:bodyPr wrap="square" lIns="0" tIns="0" rIns="0" bIns="0" rtlCol="0"/>
          <a:lstStyle/>
          <a:p>
            <a:endParaRPr/>
          </a:p>
        </p:txBody>
      </p:sp>
      <p:sp>
        <p:nvSpPr>
          <p:cNvPr id="132" name="object 132"/>
          <p:cNvSpPr txBox="1"/>
          <p:nvPr/>
        </p:nvSpPr>
        <p:spPr>
          <a:xfrm>
            <a:off x="5531565" y="2657407"/>
            <a:ext cx="270164" cy="158003"/>
          </a:xfrm>
          <a:prstGeom prst="rect">
            <a:avLst/>
          </a:prstGeom>
        </p:spPr>
        <p:txBody>
          <a:bodyPr vert="horz" wrap="square" lIns="0" tIns="0" rIns="0" bIns="0" rtlCol="0">
            <a:spAutoFit/>
          </a:bodyPr>
          <a:lstStyle/>
          <a:p>
            <a:pPr marL="11397"/>
            <a:r>
              <a:rPr sz="1000" b="1" spc="-4" dirty="0">
                <a:latin typeface="Arial"/>
                <a:cs typeface="Arial"/>
              </a:rPr>
              <a:t>Add</a:t>
            </a:r>
            <a:endParaRPr sz="1000">
              <a:latin typeface="Arial"/>
              <a:cs typeface="Arial"/>
            </a:endParaRPr>
          </a:p>
        </p:txBody>
      </p:sp>
      <p:sp>
        <p:nvSpPr>
          <p:cNvPr id="133" name="object 133"/>
          <p:cNvSpPr/>
          <p:nvPr/>
        </p:nvSpPr>
        <p:spPr>
          <a:xfrm>
            <a:off x="4266047" y="5181320"/>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34" name="object 134"/>
          <p:cNvSpPr/>
          <p:nvPr/>
        </p:nvSpPr>
        <p:spPr>
          <a:xfrm>
            <a:off x="4570556" y="3276319"/>
            <a:ext cx="0" cy="1905000"/>
          </a:xfrm>
          <a:custGeom>
            <a:avLst/>
            <a:gdLst/>
            <a:ahLst/>
            <a:cxnLst/>
            <a:rect l="l" t="t" r="r" b="b"/>
            <a:pathLst>
              <a:path h="2159000">
                <a:moveTo>
                  <a:pt x="0" y="0"/>
                </a:moveTo>
                <a:lnTo>
                  <a:pt x="0" y="2159001"/>
                </a:lnTo>
              </a:path>
            </a:pathLst>
          </a:custGeom>
          <a:ln w="28575">
            <a:solidFill>
              <a:srgbClr val="000000"/>
            </a:solidFill>
          </a:ln>
        </p:spPr>
        <p:txBody>
          <a:bodyPr wrap="square" lIns="0" tIns="0" rIns="0" bIns="0" rtlCol="0"/>
          <a:lstStyle/>
          <a:p>
            <a:endParaRPr/>
          </a:p>
        </p:txBody>
      </p:sp>
      <p:sp>
        <p:nvSpPr>
          <p:cNvPr id="135" name="object 135"/>
          <p:cNvSpPr/>
          <p:nvPr/>
        </p:nvSpPr>
        <p:spPr>
          <a:xfrm>
            <a:off x="4570557" y="4266637"/>
            <a:ext cx="228023" cy="0"/>
          </a:xfrm>
          <a:custGeom>
            <a:avLst/>
            <a:gdLst/>
            <a:ahLst/>
            <a:cxnLst/>
            <a:rect l="l" t="t" r="r" b="b"/>
            <a:pathLst>
              <a:path w="250825">
                <a:moveTo>
                  <a:pt x="0" y="0"/>
                </a:moveTo>
                <a:lnTo>
                  <a:pt x="250830" y="0"/>
                </a:lnTo>
              </a:path>
            </a:pathLst>
          </a:custGeom>
          <a:ln w="28575">
            <a:solidFill>
              <a:srgbClr val="000000"/>
            </a:solidFill>
          </a:ln>
        </p:spPr>
        <p:txBody>
          <a:bodyPr wrap="square" lIns="0" tIns="0" rIns="0" bIns="0" rtlCol="0"/>
          <a:lstStyle/>
          <a:p>
            <a:endParaRPr/>
          </a:p>
        </p:txBody>
      </p:sp>
      <p:sp>
        <p:nvSpPr>
          <p:cNvPr id="136" name="object 136"/>
          <p:cNvSpPr/>
          <p:nvPr/>
        </p:nvSpPr>
        <p:spPr>
          <a:xfrm>
            <a:off x="4763943" y="4228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7" name="object 137"/>
          <p:cNvSpPr/>
          <p:nvPr/>
        </p:nvSpPr>
        <p:spPr>
          <a:xfrm>
            <a:off x="8304078" y="4724684"/>
            <a:ext cx="229754" cy="0"/>
          </a:xfrm>
          <a:custGeom>
            <a:avLst/>
            <a:gdLst/>
            <a:ahLst/>
            <a:cxnLst/>
            <a:rect l="l" t="t" r="r" b="b"/>
            <a:pathLst>
              <a:path w="252729">
                <a:moveTo>
                  <a:pt x="0" y="0"/>
                </a:moveTo>
                <a:lnTo>
                  <a:pt x="252410" y="0"/>
                </a:lnTo>
              </a:path>
            </a:pathLst>
          </a:custGeom>
          <a:ln w="28575">
            <a:solidFill>
              <a:srgbClr val="000000"/>
            </a:solidFill>
          </a:ln>
        </p:spPr>
        <p:txBody>
          <a:bodyPr wrap="square" lIns="0" tIns="0" rIns="0" bIns="0" rtlCol="0"/>
          <a:lstStyle/>
          <a:p>
            <a:endParaRPr/>
          </a:p>
        </p:txBody>
      </p:sp>
      <p:sp>
        <p:nvSpPr>
          <p:cNvPr id="138" name="object 138"/>
          <p:cNvSpPr/>
          <p:nvPr/>
        </p:nvSpPr>
        <p:spPr>
          <a:xfrm>
            <a:off x="8498897" y="4686861"/>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39" name="object 139"/>
          <p:cNvSpPr/>
          <p:nvPr/>
        </p:nvSpPr>
        <p:spPr>
          <a:xfrm>
            <a:off x="1980047" y="5562320"/>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0" name="object 140"/>
          <p:cNvSpPr/>
          <p:nvPr/>
        </p:nvSpPr>
        <p:spPr>
          <a:xfrm>
            <a:off x="4066886" y="552870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1" name="object 141"/>
          <p:cNvSpPr/>
          <p:nvPr/>
        </p:nvSpPr>
        <p:spPr>
          <a:xfrm>
            <a:off x="1980047" y="5790647"/>
            <a:ext cx="2133023" cy="0"/>
          </a:xfrm>
          <a:custGeom>
            <a:avLst/>
            <a:gdLst/>
            <a:ahLst/>
            <a:cxnLst/>
            <a:rect l="l" t="t" r="r" b="b"/>
            <a:pathLst>
              <a:path w="2346325">
                <a:moveTo>
                  <a:pt x="0" y="0"/>
                </a:moveTo>
                <a:lnTo>
                  <a:pt x="2346331" y="0"/>
                </a:lnTo>
              </a:path>
            </a:pathLst>
          </a:custGeom>
          <a:ln w="12700">
            <a:solidFill>
              <a:srgbClr val="000000"/>
            </a:solidFill>
          </a:ln>
        </p:spPr>
        <p:txBody>
          <a:bodyPr wrap="square" lIns="0" tIns="0" rIns="0" bIns="0" rtlCol="0"/>
          <a:lstStyle/>
          <a:p>
            <a:endParaRPr/>
          </a:p>
        </p:txBody>
      </p:sp>
      <p:sp>
        <p:nvSpPr>
          <p:cNvPr id="142" name="object 142"/>
          <p:cNvSpPr/>
          <p:nvPr/>
        </p:nvSpPr>
        <p:spPr>
          <a:xfrm>
            <a:off x="4066886" y="5757022"/>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43" name="object 143"/>
          <p:cNvSpPr/>
          <p:nvPr/>
        </p:nvSpPr>
        <p:spPr>
          <a:xfrm>
            <a:off x="1958397" y="5146302"/>
            <a:ext cx="63500" cy="64434"/>
          </a:xfrm>
          <a:custGeom>
            <a:avLst/>
            <a:gdLst/>
            <a:ahLst/>
            <a:cxnLst/>
            <a:rect l="l" t="t" r="r" b="b"/>
            <a:pathLst>
              <a:path w="69850" h="73025">
                <a:moveTo>
                  <a:pt x="49390" y="0"/>
                </a:moveTo>
                <a:lnTo>
                  <a:pt x="20459" y="0"/>
                </a:lnTo>
                <a:lnTo>
                  <a:pt x="0" y="20459"/>
                </a:lnTo>
                <a:lnTo>
                  <a:pt x="0" y="52565"/>
                </a:lnTo>
                <a:lnTo>
                  <a:pt x="20459" y="73025"/>
                </a:lnTo>
                <a:lnTo>
                  <a:pt x="49390" y="73025"/>
                </a:lnTo>
                <a:lnTo>
                  <a:pt x="69850" y="52565"/>
                </a:lnTo>
                <a:lnTo>
                  <a:pt x="69850" y="20459"/>
                </a:lnTo>
                <a:lnTo>
                  <a:pt x="49390" y="0"/>
                </a:lnTo>
                <a:close/>
              </a:path>
            </a:pathLst>
          </a:custGeom>
          <a:solidFill>
            <a:srgbClr val="000000"/>
          </a:solidFill>
        </p:spPr>
        <p:txBody>
          <a:bodyPr wrap="square" lIns="0" tIns="0" rIns="0" bIns="0" rtlCol="0"/>
          <a:lstStyle/>
          <a:p>
            <a:endParaRPr/>
          </a:p>
        </p:txBody>
      </p:sp>
      <p:sp>
        <p:nvSpPr>
          <p:cNvPr id="144" name="object 144"/>
          <p:cNvSpPr/>
          <p:nvPr/>
        </p:nvSpPr>
        <p:spPr>
          <a:xfrm>
            <a:off x="1958401" y="5146300"/>
            <a:ext cx="63500" cy="64434"/>
          </a:xfrm>
          <a:custGeom>
            <a:avLst/>
            <a:gdLst/>
            <a:ahLst/>
            <a:cxnLst/>
            <a:rect l="l" t="t" r="r" b="b"/>
            <a:pathLst>
              <a:path w="69850" h="73025">
                <a:moveTo>
                  <a:pt x="0" y="20460"/>
                </a:moveTo>
                <a:lnTo>
                  <a:pt x="20450" y="0"/>
                </a:lnTo>
                <a:lnTo>
                  <a:pt x="49390" y="0"/>
                </a:lnTo>
                <a:lnTo>
                  <a:pt x="69850" y="20460"/>
                </a:lnTo>
                <a:lnTo>
                  <a:pt x="69850" y="52570"/>
                </a:lnTo>
                <a:lnTo>
                  <a:pt x="49390" y="73030"/>
                </a:lnTo>
                <a:lnTo>
                  <a:pt x="20450" y="73030"/>
                </a:lnTo>
                <a:lnTo>
                  <a:pt x="0" y="52570"/>
                </a:lnTo>
                <a:lnTo>
                  <a:pt x="0" y="20460"/>
                </a:lnTo>
                <a:close/>
              </a:path>
            </a:pathLst>
          </a:custGeom>
          <a:ln w="12700">
            <a:solidFill>
              <a:srgbClr val="000000"/>
            </a:solidFill>
          </a:ln>
        </p:spPr>
        <p:txBody>
          <a:bodyPr wrap="square" lIns="0" tIns="0" rIns="0" bIns="0" rtlCol="0"/>
          <a:lstStyle/>
          <a:p>
            <a:endParaRPr/>
          </a:p>
        </p:txBody>
      </p:sp>
      <p:sp>
        <p:nvSpPr>
          <p:cNvPr id="145" name="object 145"/>
          <p:cNvSpPr/>
          <p:nvPr/>
        </p:nvSpPr>
        <p:spPr>
          <a:xfrm>
            <a:off x="1958397" y="5537107"/>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146" name="object 146"/>
          <p:cNvSpPr/>
          <p:nvPr/>
        </p:nvSpPr>
        <p:spPr>
          <a:xfrm>
            <a:off x="1958401" y="5537112"/>
            <a:ext cx="63500" cy="63313"/>
          </a:xfrm>
          <a:custGeom>
            <a:avLst/>
            <a:gdLst/>
            <a:ahLst/>
            <a:cxnLst/>
            <a:rect l="l" t="t" r="r" b="b"/>
            <a:pathLst>
              <a:path w="69850" h="71754">
                <a:moveTo>
                  <a:pt x="0" y="20450"/>
                </a:moveTo>
                <a:lnTo>
                  <a:pt x="20450" y="0"/>
                </a:lnTo>
                <a:lnTo>
                  <a:pt x="49390" y="0"/>
                </a:lnTo>
                <a:lnTo>
                  <a:pt x="69850" y="20450"/>
                </a:lnTo>
                <a:lnTo>
                  <a:pt x="69850" y="50980"/>
                </a:lnTo>
                <a:lnTo>
                  <a:pt x="49390" y="71440"/>
                </a:lnTo>
                <a:lnTo>
                  <a:pt x="20450" y="71440"/>
                </a:lnTo>
                <a:lnTo>
                  <a:pt x="0" y="50980"/>
                </a:lnTo>
                <a:lnTo>
                  <a:pt x="0" y="20450"/>
                </a:lnTo>
                <a:close/>
              </a:path>
            </a:pathLst>
          </a:custGeom>
          <a:ln w="12700">
            <a:solidFill>
              <a:srgbClr val="000000"/>
            </a:solidFill>
          </a:ln>
        </p:spPr>
        <p:txBody>
          <a:bodyPr wrap="square" lIns="0" tIns="0" rIns="0" bIns="0" rtlCol="0"/>
          <a:lstStyle/>
          <a:p>
            <a:endParaRPr/>
          </a:p>
        </p:txBody>
      </p:sp>
      <p:sp>
        <p:nvSpPr>
          <p:cNvPr id="147" name="object 147"/>
          <p:cNvSpPr/>
          <p:nvPr/>
        </p:nvSpPr>
        <p:spPr>
          <a:xfrm>
            <a:off x="226580" y="3581684"/>
            <a:ext cx="1252682" cy="1143000"/>
          </a:xfrm>
          <a:custGeom>
            <a:avLst/>
            <a:gdLst/>
            <a:ahLst/>
            <a:cxnLst/>
            <a:rect l="l" t="t" r="r" b="b"/>
            <a:pathLst>
              <a:path w="1377950" h="1295400">
                <a:moveTo>
                  <a:pt x="0" y="0"/>
                </a:moveTo>
                <a:lnTo>
                  <a:pt x="1377950" y="0"/>
                </a:lnTo>
                <a:lnTo>
                  <a:pt x="137795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148" name="object 148"/>
          <p:cNvSpPr/>
          <p:nvPr/>
        </p:nvSpPr>
        <p:spPr>
          <a:xfrm>
            <a:off x="456047" y="3276319"/>
            <a:ext cx="228023" cy="0"/>
          </a:xfrm>
          <a:custGeom>
            <a:avLst/>
            <a:gdLst/>
            <a:ahLst/>
            <a:cxnLst/>
            <a:rect l="l" t="t" r="r" b="b"/>
            <a:pathLst>
              <a:path w="250825">
                <a:moveTo>
                  <a:pt x="0" y="0"/>
                </a:moveTo>
                <a:lnTo>
                  <a:pt x="250825" y="0"/>
                </a:lnTo>
              </a:path>
            </a:pathLst>
          </a:custGeom>
          <a:ln w="28575">
            <a:solidFill>
              <a:srgbClr val="000000"/>
            </a:solidFill>
          </a:ln>
        </p:spPr>
        <p:txBody>
          <a:bodyPr wrap="square" lIns="0" tIns="0" rIns="0" bIns="0" rtlCol="0"/>
          <a:lstStyle/>
          <a:p>
            <a:endParaRPr/>
          </a:p>
        </p:txBody>
      </p:sp>
      <p:sp>
        <p:nvSpPr>
          <p:cNvPr id="149" name="object 149"/>
          <p:cNvSpPr/>
          <p:nvPr/>
        </p:nvSpPr>
        <p:spPr>
          <a:xfrm>
            <a:off x="4541693" y="4224618"/>
            <a:ext cx="76777" cy="75640"/>
          </a:xfrm>
          <a:custGeom>
            <a:avLst/>
            <a:gdLst/>
            <a:ahLst/>
            <a:cxnLst/>
            <a:rect l="l" t="t" r="r" b="b"/>
            <a:pathLst>
              <a:path w="84454" h="85725">
                <a:moveTo>
                  <a:pt x="59499" y="0"/>
                </a:moveTo>
                <a:lnTo>
                  <a:pt x="24637" y="0"/>
                </a:lnTo>
                <a:lnTo>
                  <a:pt x="0" y="24637"/>
                </a:lnTo>
                <a:lnTo>
                  <a:pt x="0" y="61087"/>
                </a:lnTo>
                <a:lnTo>
                  <a:pt x="24637" y="85725"/>
                </a:lnTo>
                <a:lnTo>
                  <a:pt x="59499" y="85725"/>
                </a:lnTo>
                <a:lnTo>
                  <a:pt x="84137" y="61087"/>
                </a:lnTo>
                <a:lnTo>
                  <a:pt x="84137" y="24637"/>
                </a:lnTo>
                <a:lnTo>
                  <a:pt x="59499" y="0"/>
                </a:lnTo>
                <a:close/>
              </a:path>
            </a:pathLst>
          </a:custGeom>
          <a:solidFill>
            <a:srgbClr val="000000"/>
          </a:solidFill>
        </p:spPr>
        <p:txBody>
          <a:bodyPr wrap="square" lIns="0" tIns="0" rIns="0" bIns="0" rtlCol="0"/>
          <a:lstStyle/>
          <a:p>
            <a:endParaRPr/>
          </a:p>
        </p:txBody>
      </p:sp>
      <p:sp>
        <p:nvSpPr>
          <p:cNvPr id="150" name="object 150"/>
          <p:cNvSpPr/>
          <p:nvPr/>
        </p:nvSpPr>
        <p:spPr>
          <a:xfrm>
            <a:off x="4541693" y="4224620"/>
            <a:ext cx="76777" cy="75640"/>
          </a:xfrm>
          <a:custGeom>
            <a:avLst/>
            <a:gdLst/>
            <a:ahLst/>
            <a:cxnLst/>
            <a:rect l="l" t="t" r="r" b="b"/>
            <a:pathLst>
              <a:path w="84454" h="85725">
                <a:moveTo>
                  <a:pt x="0" y="24640"/>
                </a:moveTo>
                <a:lnTo>
                  <a:pt x="24640" y="0"/>
                </a:lnTo>
                <a:lnTo>
                  <a:pt x="59500" y="0"/>
                </a:lnTo>
                <a:lnTo>
                  <a:pt x="84140" y="24640"/>
                </a:lnTo>
                <a:lnTo>
                  <a:pt x="84140" y="61080"/>
                </a:lnTo>
                <a:lnTo>
                  <a:pt x="59500" y="85720"/>
                </a:lnTo>
                <a:lnTo>
                  <a:pt x="24640" y="85720"/>
                </a:lnTo>
                <a:lnTo>
                  <a:pt x="0" y="61080"/>
                </a:lnTo>
                <a:lnTo>
                  <a:pt x="0" y="24640"/>
                </a:lnTo>
                <a:close/>
              </a:path>
            </a:pathLst>
          </a:custGeom>
          <a:ln w="12700">
            <a:solidFill>
              <a:srgbClr val="000000"/>
            </a:solidFill>
          </a:ln>
        </p:spPr>
        <p:txBody>
          <a:bodyPr wrap="square" lIns="0" tIns="0" rIns="0" bIns="0" rtlCol="0"/>
          <a:lstStyle/>
          <a:p>
            <a:endParaRPr/>
          </a:p>
        </p:txBody>
      </p:sp>
      <p:sp>
        <p:nvSpPr>
          <p:cNvPr id="151" name="object 151"/>
          <p:cNvSpPr/>
          <p:nvPr/>
        </p:nvSpPr>
        <p:spPr>
          <a:xfrm>
            <a:off x="4266048" y="2514319"/>
            <a:ext cx="1099705" cy="0"/>
          </a:xfrm>
          <a:custGeom>
            <a:avLst/>
            <a:gdLst/>
            <a:ahLst/>
            <a:cxnLst/>
            <a:rect l="l" t="t" r="r" b="b"/>
            <a:pathLst>
              <a:path w="1209675">
                <a:moveTo>
                  <a:pt x="0" y="0"/>
                </a:moveTo>
                <a:lnTo>
                  <a:pt x="1209680" y="0"/>
                </a:lnTo>
              </a:path>
            </a:pathLst>
          </a:custGeom>
          <a:ln w="28575">
            <a:solidFill>
              <a:srgbClr val="000000"/>
            </a:solidFill>
          </a:ln>
        </p:spPr>
        <p:txBody>
          <a:bodyPr wrap="square" lIns="0" tIns="0" rIns="0" bIns="0" rtlCol="0"/>
          <a:lstStyle/>
          <a:p>
            <a:endParaRPr/>
          </a:p>
        </p:txBody>
      </p:sp>
      <p:sp>
        <p:nvSpPr>
          <p:cNvPr id="152" name="object 152"/>
          <p:cNvSpPr/>
          <p:nvPr/>
        </p:nvSpPr>
        <p:spPr>
          <a:xfrm>
            <a:off x="5331113"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3" name="object 153"/>
          <p:cNvSpPr/>
          <p:nvPr/>
        </p:nvSpPr>
        <p:spPr>
          <a:xfrm>
            <a:off x="6018076" y="3734358"/>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54" name="object 154"/>
          <p:cNvSpPr/>
          <p:nvPr/>
        </p:nvSpPr>
        <p:spPr>
          <a:xfrm>
            <a:off x="6201352" y="3700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55" name="object 155"/>
          <p:cNvSpPr/>
          <p:nvPr/>
        </p:nvSpPr>
        <p:spPr>
          <a:xfrm>
            <a:off x="1827074" y="2514319"/>
            <a:ext cx="2286000" cy="0"/>
          </a:xfrm>
          <a:custGeom>
            <a:avLst/>
            <a:gdLst/>
            <a:ahLst/>
            <a:cxnLst/>
            <a:rect l="l" t="t" r="r" b="b"/>
            <a:pathLst>
              <a:path w="2514600">
                <a:moveTo>
                  <a:pt x="0" y="0"/>
                </a:moveTo>
                <a:lnTo>
                  <a:pt x="2514601" y="0"/>
                </a:lnTo>
              </a:path>
            </a:pathLst>
          </a:custGeom>
          <a:ln w="28575">
            <a:solidFill>
              <a:srgbClr val="000000"/>
            </a:solidFill>
          </a:ln>
        </p:spPr>
        <p:txBody>
          <a:bodyPr wrap="square" lIns="0" tIns="0" rIns="0" bIns="0" rtlCol="0"/>
          <a:lstStyle/>
          <a:p>
            <a:endParaRPr/>
          </a:p>
        </p:txBody>
      </p:sp>
      <p:sp>
        <p:nvSpPr>
          <p:cNvPr id="156" name="object 156"/>
          <p:cNvSpPr/>
          <p:nvPr/>
        </p:nvSpPr>
        <p:spPr>
          <a:xfrm>
            <a:off x="4078432" y="2476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7" name="object 157"/>
          <p:cNvSpPr/>
          <p:nvPr/>
        </p:nvSpPr>
        <p:spPr>
          <a:xfrm>
            <a:off x="4417583" y="4800320"/>
            <a:ext cx="1829955" cy="0"/>
          </a:xfrm>
          <a:custGeom>
            <a:avLst/>
            <a:gdLst/>
            <a:ahLst/>
            <a:cxnLst/>
            <a:rect l="l" t="t" r="r" b="b"/>
            <a:pathLst>
              <a:path w="2012950">
                <a:moveTo>
                  <a:pt x="0" y="0"/>
                </a:moveTo>
                <a:lnTo>
                  <a:pt x="2012951" y="0"/>
                </a:lnTo>
              </a:path>
            </a:pathLst>
          </a:custGeom>
          <a:ln w="28575">
            <a:solidFill>
              <a:srgbClr val="000000"/>
            </a:solidFill>
          </a:ln>
        </p:spPr>
        <p:txBody>
          <a:bodyPr wrap="square" lIns="0" tIns="0" rIns="0" bIns="0" rtlCol="0"/>
          <a:lstStyle/>
          <a:p>
            <a:endParaRPr/>
          </a:p>
        </p:txBody>
      </p:sp>
      <p:sp>
        <p:nvSpPr>
          <p:cNvPr id="158" name="object 158"/>
          <p:cNvSpPr/>
          <p:nvPr/>
        </p:nvSpPr>
        <p:spPr>
          <a:xfrm>
            <a:off x="6212897"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59" name="object 159"/>
          <p:cNvSpPr/>
          <p:nvPr/>
        </p:nvSpPr>
        <p:spPr>
          <a:xfrm>
            <a:off x="1446073" y="1524000"/>
            <a:ext cx="1732" cy="990600"/>
          </a:xfrm>
          <a:custGeom>
            <a:avLst/>
            <a:gdLst/>
            <a:ahLst/>
            <a:cxnLst/>
            <a:rect l="l" t="t" r="r" b="b"/>
            <a:pathLst>
              <a:path w="1905" h="1122680">
                <a:moveTo>
                  <a:pt x="0" y="1122360"/>
                </a:moveTo>
                <a:lnTo>
                  <a:pt x="1580" y="0"/>
                </a:lnTo>
              </a:path>
            </a:pathLst>
          </a:custGeom>
          <a:ln w="28575">
            <a:solidFill>
              <a:srgbClr val="000000"/>
            </a:solidFill>
          </a:ln>
        </p:spPr>
        <p:txBody>
          <a:bodyPr wrap="square" lIns="0" tIns="0" rIns="0" bIns="0" rtlCol="0"/>
          <a:lstStyle/>
          <a:p>
            <a:endParaRPr/>
          </a:p>
        </p:txBody>
      </p:sp>
      <p:sp>
        <p:nvSpPr>
          <p:cNvPr id="160" name="object 160"/>
          <p:cNvSpPr/>
          <p:nvPr/>
        </p:nvSpPr>
        <p:spPr>
          <a:xfrm>
            <a:off x="717262" y="2286001"/>
            <a:ext cx="152977" cy="0"/>
          </a:xfrm>
          <a:custGeom>
            <a:avLst/>
            <a:gdLst/>
            <a:ahLst/>
            <a:cxnLst/>
            <a:rect l="l" t="t" r="r" b="b"/>
            <a:pathLst>
              <a:path w="168275">
                <a:moveTo>
                  <a:pt x="0" y="0"/>
                </a:moveTo>
                <a:lnTo>
                  <a:pt x="168275" y="0"/>
                </a:lnTo>
              </a:path>
            </a:pathLst>
          </a:custGeom>
          <a:ln w="28575">
            <a:solidFill>
              <a:srgbClr val="000000"/>
            </a:solidFill>
          </a:ln>
        </p:spPr>
        <p:txBody>
          <a:bodyPr wrap="square" lIns="0" tIns="0" rIns="0" bIns="0" rtlCol="0"/>
          <a:lstStyle/>
          <a:p>
            <a:endParaRPr/>
          </a:p>
        </p:txBody>
      </p:sp>
      <p:sp>
        <p:nvSpPr>
          <p:cNvPr id="161" name="object 161"/>
          <p:cNvSpPr/>
          <p:nvPr/>
        </p:nvSpPr>
        <p:spPr>
          <a:xfrm>
            <a:off x="835602" y="2248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2" name="object 162"/>
          <p:cNvSpPr/>
          <p:nvPr/>
        </p:nvSpPr>
        <p:spPr>
          <a:xfrm>
            <a:off x="457489" y="1371318"/>
            <a:ext cx="532823" cy="0"/>
          </a:xfrm>
          <a:custGeom>
            <a:avLst/>
            <a:gdLst/>
            <a:ahLst/>
            <a:cxnLst/>
            <a:rect l="l" t="t" r="r" b="b"/>
            <a:pathLst>
              <a:path w="586105">
                <a:moveTo>
                  <a:pt x="0" y="0"/>
                </a:moveTo>
                <a:lnTo>
                  <a:pt x="585792" y="0"/>
                </a:lnTo>
              </a:path>
            </a:pathLst>
          </a:custGeom>
          <a:ln w="28575">
            <a:solidFill>
              <a:srgbClr val="000000"/>
            </a:solidFill>
          </a:ln>
        </p:spPr>
        <p:txBody>
          <a:bodyPr wrap="square" lIns="0" tIns="0" rIns="0" bIns="0" rtlCol="0"/>
          <a:lstStyle/>
          <a:p>
            <a:endParaRPr/>
          </a:p>
        </p:txBody>
      </p:sp>
      <p:sp>
        <p:nvSpPr>
          <p:cNvPr id="163" name="object 163"/>
          <p:cNvSpPr/>
          <p:nvPr/>
        </p:nvSpPr>
        <p:spPr>
          <a:xfrm>
            <a:off x="425739" y="3242702"/>
            <a:ext cx="76777" cy="77321"/>
          </a:xfrm>
          <a:custGeom>
            <a:avLst/>
            <a:gdLst/>
            <a:ahLst/>
            <a:cxnLst/>
            <a:rect l="l" t="t" r="r" b="b"/>
            <a:pathLst>
              <a:path w="84454" h="87629">
                <a:moveTo>
                  <a:pt x="59496" y="0"/>
                </a:moveTo>
                <a:lnTo>
                  <a:pt x="24641" y="0"/>
                </a:lnTo>
                <a:lnTo>
                  <a:pt x="0" y="24637"/>
                </a:lnTo>
                <a:lnTo>
                  <a:pt x="0" y="62674"/>
                </a:lnTo>
                <a:lnTo>
                  <a:pt x="24641" y="87312"/>
                </a:lnTo>
                <a:lnTo>
                  <a:pt x="59496" y="87312"/>
                </a:lnTo>
                <a:lnTo>
                  <a:pt x="84138" y="62674"/>
                </a:lnTo>
                <a:lnTo>
                  <a:pt x="84138" y="24637"/>
                </a:lnTo>
                <a:lnTo>
                  <a:pt x="59496" y="0"/>
                </a:lnTo>
                <a:close/>
              </a:path>
            </a:pathLst>
          </a:custGeom>
          <a:solidFill>
            <a:srgbClr val="000000"/>
          </a:solidFill>
        </p:spPr>
        <p:txBody>
          <a:bodyPr wrap="square" lIns="0" tIns="0" rIns="0" bIns="0" rtlCol="0"/>
          <a:lstStyle/>
          <a:p>
            <a:endParaRPr/>
          </a:p>
        </p:txBody>
      </p:sp>
      <p:sp>
        <p:nvSpPr>
          <p:cNvPr id="164" name="object 164"/>
          <p:cNvSpPr/>
          <p:nvPr/>
        </p:nvSpPr>
        <p:spPr>
          <a:xfrm>
            <a:off x="425740" y="3242702"/>
            <a:ext cx="76777" cy="77321"/>
          </a:xfrm>
          <a:custGeom>
            <a:avLst/>
            <a:gdLst/>
            <a:ahLst/>
            <a:cxnLst/>
            <a:rect l="l" t="t" r="r" b="b"/>
            <a:pathLst>
              <a:path w="84454" h="87629">
                <a:moveTo>
                  <a:pt x="0" y="24640"/>
                </a:moveTo>
                <a:lnTo>
                  <a:pt x="24641" y="0"/>
                </a:lnTo>
                <a:lnTo>
                  <a:pt x="59497" y="0"/>
                </a:lnTo>
                <a:lnTo>
                  <a:pt x="84138" y="24640"/>
                </a:lnTo>
                <a:lnTo>
                  <a:pt x="84138" y="62670"/>
                </a:lnTo>
                <a:lnTo>
                  <a:pt x="59497" y="87320"/>
                </a:lnTo>
                <a:lnTo>
                  <a:pt x="24641" y="87320"/>
                </a:lnTo>
                <a:lnTo>
                  <a:pt x="0" y="62670"/>
                </a:lnTo>
                <a:lnTo>
                  <a:pt x="0" y="24640"/>
                </a:lnTo>
                <a:close/>
              </a:path>
            </a:pathLst>
          </a:custGeom>
          <a:ln w="12700">
            <a:solidFill>
              <a:srgbClr val="000000"/>
            </a:solidFill>
          </a:ln>
        </p:spPr>
        <p:txBody>
          <a:bodyPr wrap="square" lIns="0" tIns="0" rIns="0" bIns="0" rtlCol="0"/>
          <a:lstStyle/>
          <a:p>
            <a:endParaRPr/>
          </a:p>
        </p:txBody>
      </p:sp>
      <p:sp>
        <p:nvSpPr>
          <p:cNvPr id="165" name="object 165"/>
          <p:cNvSpPr/>
          <p:nvPr/>
        </p:nvSpPr>
        <p:spPr>
          <a:xfrm>
            <a:off x="1479264" y="3810002"/>
            <a:ext cx="196273" cy="0"/>
          </a:xfrm>
          <a:custGeom>
            <a:avLst/>
            <a:gdLst/>
            <a:ahLst/>
            <a:cxnLst/>
            <a:rect l="l" t="t" r="r" b="b"/>
            <a:pathLst>
              <a:path w="215900">
                <a:moveTo>
                  <a:pt x="0" y="0"/>
                </a:moveTo>
                <a:lnTo>
                  <a:pt x="215900" y="0"/>
                </a:lnTo>
              </a:path>
            </a:pathLst>
          </a:custGeom>
          <a:ln w="28575">
            <a:solidFill>
              <a:srgbClr val="000000"/>
            </a:solidFill>
          </a:ln>
        </p:spPr>
        <p:txBody>
          <a:bodyPr wrap="square" lIns="0" tIns="0" rIns="0" bIns="0" rtlCol="0"/>
          <a:lstStyle/>
          <a:p>
            <a:endParaRPr/>
          </a:p>
        </p:txBody>
      </p:sp>
      <p:sp>
        <p:nvSpPr>
          <p:cNvPr id="166" name="object 166"/>
          <p:cNvSpPr/>
          <p:nvPr/>
        </p:nvSpPr>
        <p:spPr>
          <a:xfrm>
            <a:off x="1640897" y="377218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67" name="object 167"/>
          <p:cNvSpPr/>
          <p:nvPr/>
        </p:nvSpPr>
        <p:spPr>
          <a:xfrm>
            <a:off x="6703586" y="1295683"/>
            <a:ext cx="1732" cy="1447240"/>
          </a:xfrm>
          <a:custGeom>
            <a:avLst/>
            <a:gdLst/>
            <a:ahLst/>
            <a:cxnLst/>
            <a:rect l="l" t="t" r="r" b="b"/>
            <a:pathLst>
              <a:path w="1904" h="1640205">
                <a:moveTo>
                  <a:pt x="0" y="1639890"/>
                </a:moveTo>
                <a:lnTo>
                  <a:pt x="1590" y="0"/>
                </a:lnTo>
              </a:path>
            </a:pathLst>
          </a:custGeom>
          <a:ln w="28575">
            <a:solidFill>
              <a:srgbClr val="000000"/>
            </a:solidFill>
          </a:ln>
        </p:spPr>
        <p:txBody>
          <a:bodyPr wrap="square" lIns="0" tIns="0" rIns="0" bIns="0" rtlCol="0"/>
          <a:lstStyle/>
          <a:p>
            <a:endParaRPr/>
          </a:p>
        </p:txBody>
      </p:sp>
      <p:sp>
        <p:nvSpPr>
          <p:cNvPr id="168" name="object 168"/>
          <p:cNvSpPr/>
          <p:nvPr/>
        </p:nvSpPr>
        <p:spPr>
          <a:xfrm>
            <a:off x="6399076" y="2742636"/>
            <a:ext cx="304800" cy="0"/>
          </a:xfrm>
          <a:custGeom>
            <a:avLst/>
            <a:gdLst/>
            <a:ahLst/>
            <a:cxnLst/>
            <a:rect l="l" t="t" r="r" b="b"/>
            <a:pathLst>
              <a:path w="335279">
                <a:moveTo>
                  <a:pt x="0" y="0"/>
                </a:moveTo>
                <a:lnTo>
                  <a:pt x="334960" y="0"/>
                </a:lnTo>
              </a:path>
            </a:pathLst>
          </a:custGeom>
          <a:ln w="28575">
            <a:solidFill>
              <a:srgbClr val="000000"/>
            </a:solidFill>
          </a:ln>
        </p:spPr>
        <p:txBody>
          <a:bodyPr wrap="square" lIns="0" tIns="0" rIns="0" bIns="0" rtlCol="0"/>
          <a:lstStyle/>
          <a:p>
            <a:endParaRPr/>
          </a:p>
        </p:txBody>
      </p:sp>
      <p:sp>
        <p:nvSpPr>
          <p:cNvPr id="169" name="object 169"/>
          <p:cNvSpPr/>
          <p:nvPr/>
        </p:nvSpPr>
        <p:spPr>
          <a:xfrm>
            <a:off x="4260275" y="5404044"/>
            <a:ext cx="2010349" cy="544879"/>
          </a:xfrm>
          <a:prstGeom prst="rect">
            <a:avLst/>
          </a:prstGeom>
          <a:blipFill>
            <a:blip r:embed="rId3" cstate="print"/>
            <a:stretch>
              <a:fillRect/>
            </a:stretch>
          </a:blipFill>
        </p:spPr>
        <p:txBody>
          <a:bodyPr wrap="square" lIns="0" tIns="0" rIns="0" bIns="0" rtlCol="0"/>
          <a:lstStyle/>
          <a:p>
            <a:endParaRPr/>
          </a:p>
        </p:txBody>
      </p:sp>
      <p:sp>
        <p:nvSpPr>
          <p:cNvPr id="170" name="object 170"/>
          <p:cNvSpPr txBox="1"/>
          <p:nvPr/>
        </p:nvSpPr>
        <p:spPr>
          <a:xfrm>
            <a:off x="4875219" y="3779306"/>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171" name="object 171"/>
          <p:cNvSpPr txBox="1"/>
          <p:nvPr/>
        </p:nvSpPr>
        <p:spPr>
          <a:xfrm>
            <a:off x="4875219" y="4191235"/>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172" name="object 172"/>
          <p:cNvSpPr/>
          <p:nvPr/>
        </p:nvSpPr>
        <p:spPr>
          <a:xfrm>
            <a:off x="4792811" y="3728755"/>
            <a:ext cx="229464" cy="696168"/>
          </a:xfrm>
          <a:prstGeom prst="rect">
            <a:avLst/>
          </a:prstGeom>
          <a:blipFill>
            <a:blip r:embed="rId4" cstate="print"/>
            <a:stretch>
              <a:fillRect/>
            </a:stretch>
          </a:blipFill>
        </p:spPr>
        <p:txBody>
          <a:bodyPr wrap="square" lIns="0" tIns="0" rIns="0" bIns="0" rtlCol="0"/>
          <a:lstStyle/>
          <a:p>
            <a:endParaRPr/>
          </a:p>
        </p:txBody>
      </p:sp>
      <p:sp>
        <p:nvSpPr>
          <p:cNvPr id="173" name="object 173"/>
          <p:cNvSpPr/>
          <p:nvPr/>
        </p:nvSpPr>
        <p:spPr>
          <a:xfrm>
            <a:off x="6247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74" name="object 174"/>
          <p:cNvSpPr/>
          <p:nvPr/>
        </p:nvSpPr>
        <p:spPr>
          <a:xfrm>
            <a:off x="6247539"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75" name="object 175"/>
          <p:cNvSpPr/>
          <p:nvPr/>
        </p:nvSpPr>
        <p:spPr>
          <a:xfrm>
            <a:off x="6399076" y="4800320"/>
            <a:ext cx="3810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lstStyle/>
          <a:p>
            <a:endParaRPr/>
          </a:p>
        </p:txBody>
      </p:sp>
      <p:sp>
        <p:nvSpPr>
          <p:cNvPr id="176" name="object 176"/>
          <p:cNvSpPr/>
          <p:nvPr/>
        </p:nvSpPr>
        <p:spPr>
          <a:xfrm>
            <a:off x="6745432" y="476250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177" name="object 177"/>
          <p:cNvSpPr/>
          <p:nvPr/>
        </p:nvSpPr>
        <p:spPr>
          <a:xfrm>
            <a:off x="8152534" y="2286001"/>
            <a:ext cx="151823" cy="3657599"/>
          </a:xfrm>
          <a:custGeom>
            <a:avLst/>
            <a:gdLst/>
            <a:ahLst/>
            <a:cxnLst/>
            <a:rect l="l" t="t" r="r" b="b"/>
            <a:pathLst>
              <a:path w="167004"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78" name="object 178"/>
          <p:cNvSpPr/>
          <p:nvPr/>
        </p:nvSpPr>
        <p:spPr>
          <a:xfrm>
            <a:off x="8152541" y="2286001"/>
            <a:ext cx="151823" cy="3657599"/>
          </a:xfrm>
          <a:custGeom>
            <a:avLst/>
            <a:gdLst/>
            <a:ahLst/>
            <a:cxnLst/>
            <a:rect l="l" t="t" r="r" b="b"/>
            <a:pathLst>
              <a:path w="167004"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79" name="object 179"/>
          <p:cNvSpPr/>
          <p:nvPr/>
        </p:nvSpPr>
        <p:spPr>
          <a:xfrm>
            <a:off x="6399076" y="5639367"/>
            <a:ext cx="1753755" cy="0"/>
          </a:xfrm>
          <a:custGeom>
            <a:avLst/>
            <a:gdLst/>
            <a:ahLst/>
            <a:cxnLst/>
            <a:rect l="l" t="t" r="r" b="b"/>
            <a:pathLst>
              <a:path w="1929129">
                <a:moveTo>
                  <a:pt x="0" y="0"/>
                </a:moveTo>
                <a:lnTo>
                  <a:pt x="1928811" y="0"/>
                </a:lnTo>
              </a:path>
            </a:pathLst>
          </a:custGeom>
          <a:ln w="12700">
            <a:solidFill>
              <a:srgbClr val="000000"/>
            </a:solidFill>
          </a:ln>
        </p:spPr>
        <p:txBody>
          <a:bodyPr wrap="square" lIns="0" tIns="0" rIns="0" bIns="0" rtlCol="0"/>
          <a:lstStyle/>
          <a:p>
            <a:endParaRPr/>
          </a:p>
        </p:txBody>
      </p:sp>
      <p:sp>
        <p:nvSpPr>
          <p:cNvPr id="180" name="object 180"/>
          <p:cNvSpPr/>
          <p:nvPr/>
        </p:nvSpPr>
        <p:spPr>
          <a:xfrm>
            <a:off x="8106352" y="560574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1" name="object 181"/>
          <p:cNvSpPr/>
          <p:nvPr/>
        </p:nvSpPr>
        <p:spPr>
          <a:xfrm>
            <a:off x="8304078" y="5639367"/>
            <a:ext cx="229754" cy="0"/>
          </a:xfrm>
          <a:custGeom>
            <a:avLst/>
            <a:gdLst/>
            <a:ahLst/>
            <a:cxnLst/>
            <a:rect l="l" t="t" r="r" b="b"/>
            <a:pathLst>
              <a:path w="252729">
                <a:moveTo>
                  <a:pt x="0" y="0"/>
                </a:moveTo>
                <a:lnTo>
                  <a:pt x="252410" y="0"/>
                </a:lnTo>
              </a:path>
            </a:pathLst>
          </a:custGeom>
          <a:ln w="12700">
            <a:solidFill>
              <a:srgbClr val="000000"/>
            </a:solidFill>
          </a:ln>
        </p:spPr>
        <p:txBody>
          <a:bodyPr wrap="square" lIns="0" tIns="0" rIns="0" bIns="0" rtlCol="0"/>
          <a:lstStyle/>
          <a:p>
            <a:endParaRPr/>
          </a:p>
        </p:txBody>
      </p:sp>
      <p:sp>
        <p:nvSpPr>
          <p:cNvPr id="182" name="object 182"/>
          <p:cNvSpPr/>
          <p:nvPr/>
        </p:nvSpPr>
        <p:spPr>
          <a:xfrm>
            <a:off x="8533541" y="5639368"/>
            <a:ext cx="0" cy="456640"/>
          </a:xfrm>
          <a:custGeom>
            <a:avLst/>
            <a:gdLst/>
            <a:ahLst/>
            <a:cxnLst/>
            <a:rect l="l" t="t" r="r" b="b"/>
            <a:pathLst>
              <a:path h="517525">
                <a:moveTo>
                  <a:pt x="0" y="517520"/>
                </a:moveTo>
                <a:lnTo>
                  <a:pt x="0" y="0"/>
                </a:lnTo>
              </a:path>
            </a:pathLst>
          </a:custGeom>
          <a:ln w="12700">
            <a:solidFill>
              <a:srgbClr val="000000"/>
            </a:solidFill>
          </a:ln>
        </p:spPr>
        <p:txBody>
          <a:bodyPr wrap="square" lIns="0" tIns="0" rIns="0" bIns="0" rtlCol="0"/>
          <a:lstStyle/>
          <a:p>
            <a:endParaRPr/>
          </a:p>
        </p:txBody>
      </p:sp>
      <p:sp>
        <p:nvSpPr>
          <p:cNvPr id="183" name="object 183"/>
          <p:cNvSpPr/>
          <p:nvPr/>
        </p:nvSpPr>
        <p:spPr>
          <a:xfrm>
            <a:off x="2131583" y="6096003"/>
            <a:ext cx="6401955" cy="0"/>
          </a:xfrm>
          <a:custGeom>
            <a:avLst/>
            <a:gdLst/>
            <a:ahLst/>
            <a:cxnLst/>
            <a:rect l="l" t="t" r="r" b="b"/>
            <a:pathLst>
              <a:path w="7042150">
                <a:moveTo>
                  <a:pt x="0" y="0"/>
                </a:moveTo>
                <a:lnTo>
                  <a:pt x="7042154" y="0"/>
                </a:lnTo>
              </a:path>
            </a:pathLst>
          </a:custGeom>
          <a:ln w="12700">
            <a:solidFill>
              <a:srgbClr val="000000"/>
            </a:solidFill>
          </a:ln>
        </p:spPr>
        <p:txBody>
          <a:bodyPr wrap="square" lIns="0" tIns="0" rIns="0" bIns="0" rtlCol="0"/>
          <a:lstStyle/>
          <a:p>
            <a:endParaRPr/>
          </a:p>
        </p:txBody>
      </p:sp>
      <p:sp>
        <p:nvSpPr>
          <p:cNvPr id="184" name="object 184"/>
          <p:cNvSpPr/>
          <p:nvPr/>
        </p:nvSpPr>
        <p:spPr>
          <a:xfrm>
            <a:off x="1675534" y="2286001"/>
            <a:ext cx="151823" cy="3657599"/>
          </a:xfrm>
          <a:custGeom>
            <a:avLst/>
            <a:gdLst/>
            <a:ahLst/>
            <a:cxnLst/>
            <a:rect l="l" t="t" r="r" b="b"/>
            <a:pathLst>
              <a:path w="167005" h="4145279">
                <a:moveTo>
                  <a:pt x="0" y="4144962"/>
                </a:moveTo>
                <a:lnTo>
                  <a:pt x="166687" y="4144962"/>
                </a:lnTo>
                <a:lnTo>
                  <a:pt x="166687" y="0"/>
                </a:lnTo>
                <a:lnTo>
                  <a:pt x="0" y="0"/>
                </a:lnTo>
                <a:lnTo>
                  <a:pt x="0" y="4144962"/>
                </a:lnTo>
                <a:close/>
              </a:path>
            </a:pathLst>
          </a:custGeom>
          <a:solidFill>
            <a:srgbClr val="E4E4E4"/>
          </a:solidFill>
        </p:spPr>
        <p:txBody>
          <a:bodyPr wrap="square" lIns="0" tIns="0" rIns="0" bIns="0" rtlCol="0"/>
          <a:lstStyle/>
          <a:p>
            <a:endParaRPr/>
          </a:p>
        </p:txBody>
      </p:sp>
      <p:sp>
        <p:nvSpPr>
          <p:cNvPr id="185" name="object 185"/>
          <p:cNvSpPr/>
          <p:nvPr/>
        </p:nvSpPr>
        <p:spPr>
          <a:xfrm>
            <a:off x="1675537" y="2286001"/>
            <a:ext cx="151823" cy="3657599"/>
          </a:xfrm>
          <a:custGeom>
            <a:avLst/>
            <a:gdLst/>
            <a:ahLst/>
            <a:cxnLst/>
            <a:rect l="l" t="t" r="r" b="b"/>
            <a:pathLst>
              <a:path w="167005" h="4145279">
                <a:moveTo>
                  <a:pt x="0" y="0"/>
                </a:moveTo>
                <a:lnTo>
                  <a:pt x="166688" y="0"/>
                </a:lnTo>
                <a:lnTo>
                  <a:pt x="166688" y="4144962"/>
                </a:lnTo>
                <a:lnTo>
                  <a:pt x="0" y="4144962"/>
                </a:lnTo>
                <a:lnTo>
                  <a:pt x="0" y="0"/>
                </a:lnTo>
                <a:close/>
              </a:path>
            </a:pathLst>
          </a:custGeom>
          <a:ln w="12700">
            <a:solidFill>
              <a:srgbClr val="000000"/>
            </a:solidFill>
          </a:ln>
        </p:spPr>
        <p:txBody>
          <a:bodyPr wrap="square" lIns="0" tIns="0" rIns="0" bIns="0" rtlCol="0"/>
          <a:lstStyle/>
          <a:p>
            <a:endParaRPr/>
          </a:p>
        </p:txBody>
      </p:sp>
      <p:sp>
        <p:nvSpPr>
          <p:cNvPr id="186" name="object 186"/>
          <p:cNvSpPr txBox="1"/>
          <p:nvPr/>
        </p:nvSpPr>
        <p:spPr>
          <a:xfrm>
            <a:off x="1603629" y="2102627"/>
            <a:ext cx="298450" cy="158003"/>
          </a:xfrm>
          <a:prstGeom prst="rect">
            <a:avLst/>
          </a:prstGeom>
        </p:spPr>
        <p:txBody>
          <a:bodyPr vert="horz" wrap="square" lIns="0" tIns="0" rIns="0" bIns="0" rtlCol="0">
            <a:spAutoFit/>
          </a:bodyPr>
          <a:lstStyle/>
          <a:p>
            <a:pPr marL="11397"/>
            <a:r>
              <a:rPr sz="1000" dirty="0">
                <a:latin typeface="Arial"/>
                <a:cs typeface="Arial"/>
              </a:rPr>
              <a:t>IF/ID</a:t>
            </a:r>
            <a:endParaRPr sz="1000">
              <a:latin typeface="Arial"/>
              <a:cs typeface="Arial"/>
            </a:endParaRPr>
          </a:p>
        </p:txBody>
      </p:sp>
      <p:sp>
        <p:nvSpPr>
          <p:cNvPr id="187" name="object 187"/>
          <p:cNvSpPr txBox="1"/>
          <p:nvPr/>
        </p:nvSpPr>
        <p:spPr>
          <a:xfrm>
            <a:off x="4042606" y="1416266"/>
            <a:ext cx="355023" cy="158003"/>
          </a:xfrm>
          <a:prstGeom prst="rect">
            <a:avLst/>
          </a:prstGeom>
        </p:spPr>
        <p:txBody>
          <a:bodyPr vert="horz" wrap="square" lIns="0" tIns="0" rIns="0" bIns="0" rtlCol="0">
            <a:spAutoFit/>
          </a:bodyPr>
          <a:lstStyle/>
          <a:p>
            <a:pPr marL="11397"/>
            <a:r>
              <a:rPr sz="1000" dirty="0">
                <a:latin typeface="Arial"/>
                <a:cs typeface="Arial"/>
              </a:rPr>
              <a:t>ID/EX</a:t>
            </a:r>
            <a:endParaRPr sz="1000">
              <a:latin typeface="Arial"/>
              <a:cs typeface="Arial"/>
            </a:endParaRPr>
          </a:p>
        </p:txBody>
      </p:sp>
      <p:sp>
        <p:nvSpPr>
          <p:cNvPr id="188" name="object 188"/>
          <p:cNvSpPr txBox="1"/>
          <p:nvPr/>
        </p:nvSpPr>
        <p:spPr>
          <a:xfrm>
            <a:off x="6099140" y="1644586"/>
            <a:ext cx="524164" cy="158003"/>
          </a:xfrm>
          <a:prstGeom prst="rect">
            <a:avLst/>
          </a:prstGeom>
        </p:spPr>
        <p:txBody>
          <a:bodyPr vert="horz" wrap="square" lIns="0" tIns="0" rIns="0" bIns="0" rtlCol="0">
            <a:spAutoFit/>
          </a:bodyPr>
          <a:lstStyle/>
          <a:p>
            <a:pPr marL="11397"/>
            <a:r>
              <a:rPr sz="1000" dirty="0">
                <a:latin typeface="Arial"/>
                <a:cs typeface="Arial"/>
              </a:rPr>
              <a:t>EX/MEM</a:t>
            </a:r>
            <a:endParaRPr sz="1000">
              <a:latin typeface="Arial"/>
              <a:cs typeface="Arial"/>
            </a:endParaRPr>
          </a:p>
        </p:txBody>
      </p:sp>
      <p:sp>
        <p:nvSpPr>
          <p:cNvPr id="189" name="object 189"/>
          <p:cNvSpPr txBox="1"/>
          <p:nvPr/>
        </p:nvSpPr>
        <p:spPr>
          <a:xfrm>
            <a:off x="7927652" y="1874306"/>
            <a:ext cx="559377" cy="158003"/>
          </a:xfrm>
          <a:prstGeom prst="rect">
            <a:avLst/>
          </a:prstGeom>
        </p:spPr>
        <p:txBody>
          <a:bodyPr vert="horz" wrap="square" lIns="0" tIns="0" rIns="0" bIns="0" rtlCol="0">
            <a:spAutoFit/>
          </a:bodyPr>
          <a:lstStyle/>
          <a:p>
            <a:pPr marL="11397"/>
            <a:r>
              <a:rPr sz="1000" dirty="0">
                <a:latin typeface="Arial"/>
                <a:cs typeface="Arial"/>
              </a:rPr>
              <a:t>MEM/WB</a:t>
            </a:r>
            <a:endParaRPr sz="1000">
              <a:latin typeface="Arial"/>
              <a:cs typeface="Arial"/>
            </a:endParaRPr>
          </a:p>
        </p:txBody>
      </p:sp>
      <p:sp>
        <p:nvSpPr>
          <p:cNvPr id="190" name="object 190"/>
          <p:cNvSpPr txBox="1"/>
          <p:nvPr/>
        </p:nvSpPr>
        <p:spPr>
          <a:xfrm>
            <a:off x="2858402" y="1874306"/>
            <a:ext cx="474518" cy="158003"/>
          </a:xfrm>
          <a:prstGeom prst="rect">
            <a:avLst/>
          </a:prstGeom>
        </p:spPr>
        <p:txBody>
          <a:bodyPr vert="horz" wrap="square" lIns="0" tIns="0" rIns="0" bIns="0" rtlCol="0">
            <a:spAutoFit/>
          </a:bodyPr>
          <a:lstStyle/>
          <a:p>
            <a:pPr marL="11397"/>
            <a:r>
              <a:rPr sz="1000" b="1" spc="-4" dirty="0">
                <a:solidFill>
                  <a:srgbClr val="FF2800"/>
                </a:solidFill>
                <a:latin typeface="Arial"/>
                <a:cs typeface="Arial"/>
              </a:rPr>
              <a:t>Control</a:t>
            </a:r>
            <a:endParaRPr sz="1000">
              <a:latin typeface="Arial"/>
              <a:cs typeface="Arial"/>
            </a:endParaRPr>
          </a:p>
        </p:txBody>
      </p:sp>
      <p:sp>
        <p:nvSpPr>
          <p:cNvPr id="191" name="object 191"/>
          <p:cNvSpPr/>
          <p:nvPr/>
        </p:nvSpPr>
        <p:spPr>
          <a:xfrm>
            <a:off x="6247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192" name="object 192"/>
          <p:cNvSpPr/>
          <p:nvPr/>
        </p:nvSpPr>
        <p:spPr>
          <a:xfrm>
            <a:off x="6247539"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193" name="object 193"/>
          <p:cNvSpPr txBox="1"/>
          <p:nvPr/>
        </p:nvSpPr>
        <p:spPr>
          <a:xfrm>
            <a:off x="6272322" y="2103624"/>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194" name="object 194"/>
          <p:cNvSpPr/>
          <p:nvPr/>
        </p:nvSpPr>
        <p:spPr>
          <a:xfrm>
            <a:off x="6247534" y="1829361"/>
            <a:ext cx="151823" cy="228599"/>
          </a:xfrm>
          <a:custGeom>
            <a:avLst/>
            <a:gdLst/>
            <a:ahLst/>
            <a:cxnLst/>
            <a:rect l="l" t="t" r="r" b="b"/>
            <a:pathLst>
              <a:path w="167004" h="259080">
                <a:moveTo>
                  <a:pt x="0" y="258762"/>
                </a:moveTo>
                <a:lnTo>
                  <a:pt x="166687" y="258762"/>
                </a:lnTo>
                <a:lnTo>
                  <a:pt x="166687" y="0"/>
                </a:lnTo>
                <a:lnTo>
                  <a:pt x="0" y="0"/>
                </a:lnTo>
                <a:lnTo>
                  <a:pt x="0" y="258762"/>
                </a:lnTo>
                <a:close/>
              </a:path>
            </a:pathLst>
          </a:custGeom>
          <a:solidFill>
            <a:srgbClr val="E4E4E4"/>
          </a:solidFill>
        </p:spPr>
        <p:txBody>
          <a:bodyPr wrap="square" lIns="0" tIns="0" rIns="0" bIns="0" rtlCol="0"/>
          <a:lstStyle/>
          <a:p>
            <a:endParaRPr/>
          </a:p>
        </p:txBody>
      </p:sp>
      <p:sp>
        <p:nvSpPr>
          <p:cNvPr id="195" name="object 195"/>
          <p:cNvSpPr/>
          <p:nvPr/>
        </p:nvSpPr>
        <p:spPr>
          <a:xfrm>
            <a:off x="6247539" y="1829366"/>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196" name="object 196"/>
          <p:cNvSpPr txBox="1"/>
          <p:nvPr/>
        </p:nvSpPr>
        <p:spPr>
          <a:xfrm>
            <a:off x="6236242" y="1875305"/>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197" name="object 197"/>
          <p:cNvSpPr/>
          <p:nvPr/>
        </p:nvSpPr>
        <p:spPr>
          <a:xfrm>
            <a:off x="8152534" y="2057679"/>
            <a:ext cx="151823" cy="228599"/>
          </a:xfrm>
          <a:custGeom>
            <a:avLst/>
            <a:gdLst/>
            <a:ahLst/>
            <a:cxnLst/>
            <a:rect l="l" t="t" r="r" b="b"/>
            <a:pathLst>
              <a:path w="167004" h="259080">
                <a:moveTo>
                  <a:pt x="0" y="258763"/>
                </a:moveTo>
                <a:lnTo>
                  <a:pt x="166687" y="258763"/>
                </a:lnTo>
                <a:lnTo>
                  <a:pt x="166687" y="0"/>
                </a:lnTo>
                <a:lnTo>
                  <a:pt x="0" y="0"/>
                </a:lnTo>
                <a:lnTo>
                  <a:pt x="0" y="258763"/>
                </a:lnTo>
                <a:close/>
              </a:path>
            </a:pathLst>
          </a:custGeom>
          <a:solidFill>
            <a:srgbClr val="E4E4E4"/>
          </a:solidFill>
        </p:spPr>
        <p:txBody>
          <a:bodyPr wrap="square" lIns="0" tIns="0" rIns="0" bIns="0" rtlCol="0"/>
          <a:lstStyle/>
          <a:p>
            <a:endParaRPr/>
          </a:p>
        </p:txBody>
      </p:sp>
      <p:sp>
        <p:nvSpPr>
          <p:cNvPr id="198" name="object 198"/>
          <p:cNvSpPr/>
          <p:nvPr/>
        </p:nvSpPr>
        <p:spPr>
          <a:xfrm>
            <a:off x="8152541" y="2057684"/>
            <a:ext cx="151823" cy="228599"/>
          </a:xfrm>
          <a:custGeom>
            <a:avLst/>
            <a:gdLst/>
            <a:ahLst/>
            <a:cxnLst/>
            <a:rect l="l" t="t" r="r" b="b"/>
            <a:pathLst>
              <a:path w="167004" h="259080">
                <a:moveTo>
                  <a:pt x="0" y="0"/>
                </a:moveTo>
                <a:lnTo>
                  <a:pt x="166688" y="0"/>
                </a:lnTo>
                <a:lnTo>
                  <a:pt x="166688" y="258763"/>
                </a:lnTo>
                <a:lnTo>
                  <a:pt x="0" y="258763"/>
                </a:lnTo>
                <a:lnTo>
                  <a:pt x="0" y="0"/>
                </a:lnTo>
                <a:close/>
              </a:path>
            </a:pathLst>
          </a:custGeom>
          <a:ln w="12700">
            <a:solidFill>
              <a:srgbClr val="000000"/>
            </a:solidFill>
          </a:ln>
        </p:spPr>
        <p:txBody>
          <a:bodyPr wrap="square" lIns="0" tIns="0" rIns="0" bIns="0" rtlCol="0"/>
          <a:lstStyle/>
          <a:p>
            <a:endParaRPr/>
          </a:p>
        </p:txBody>
      </p:sp>
      <p:sp>
        <p:nvSpPr>
          <p:cNvPr id="199" name="object 199"/>
          <p:cNvSpPr txBox="1"/>
          <p:nvPr/>
        </p:nvSpPr>
        <p:spPr>
          <a:xfrm>
            <a:off x="8139799" y="210362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00" name="object 200"/>
          <p:cNvSpPr/>
          <p:nvPr/>
        </p:nvSpPr>
        <p:spPr>
          <a:xfrm>
            <a:off x="3257266" y="1676682"/>
            <a:ext cx="856095" cy="0"/>
          </a:xfrm>
          <a:custGeom>
            <a:avLst/>
            <a:gdLst/>
            <a:ahLst/>
            <a:cxnLst/>
            <a:rect l="l" t="t" r="r" b="b"/>
            <a:pathLst>
              <a:path w="941704">
                <a:moveTo>
                  <a:pt x="0" y="0"/>
                </a:moveTo>
                <a:lnTo>
                  <a:pt x="941390" y="0"/>
                </a:lnTo>
              </a:path>
            </a:pathLst>
          </a:custGeom>
          <a:ln w="12700">
            <a:solidFill>
              <a:srgbClr val="3CA642"/>
            </a:solidFill>
          </a:ln>
        </p:spPr>
        <p:txBody>
          <a:bodyPr wrap="square" lIns="0" tIns="0" rIns="0" bIns="0" rtlCol="0"/>
          <a:lstStyle/>
          <a:p>
            <a:endParaRPr/>
          </a:p>
        </p:txBody>
      </p:sp>
      <p:sp>
        <p:nvSpPr>
          <p:cNvPr id="201" name="object 201"/>
          <p:cNvSpPr/>
          <p:nvPr/>
        </p:nvSpPr>
        <p:spPr>
          <a:xfrm>
            <a:off x="4066886" y="164306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02" name="object 202"/>
          <p:cNvSpPr/>
          <p:nvPr/>
        </p:nvSpPr>
        <p:spPr>
          <a:xfrm>
            <a:off x="3310665" y="2133319"/>
            <a:ext cx="802409" cy="0"/>
          </a:xfrm>
          <a:custGeom>
            <a:avLst/>
            <a:gdLst/>
            <a:ahLst/>
            <a:cxnLst/>
            <a:rect l="l" t="t" r="r" b="b"/>
            <a:pathLst>
              <a:path w="882650">
                <a:moveTo>
                  <a:pt x="0" y="0"/>
                </a:moveTo>
                <a:lnTo>
                  <a:pt x="882650" y="0"/>
                </a:lnTo>
              </a:path>
            </a:pathLst>
          </a:custGeom>
          <a:ln w="12700">
            <a:solidFill>
              <a:srgbClr val="4452FF"/>
            </a:solidFill>
          </a:ln>
        </p:spPr>
        <p:txBody>
          <a:bodyPr wrap="square" lIns="0" tIns="0" rIns="0" bIns="0" rtlCol="0"/>
          <a:lstStyle/>
          <a:p>
            <a:endParaRPr/>
          </a:p>
        </p:txBody>
      </p:sp>
      <p:sp>
        <p:nvSpPr>
          <p:cNvPr id="203" name="object 203"/>
          <p:cNvSpPr/>
          <p:nvPr/>
        </p:nvSpPr>
        <p:spPr>
          <a:xfrm>
            <a:off x="4066886"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4452FF"/>
          </a:solidFill>
        </p:spPr>
        <p:txBody>
          <a:bodyPr wrap="square" lIns="0" tIns="0" rIns="0" bIns="0" rtlCol="0"/>
          <a:lstStyle/>
          <a:p>
            <a:endParaRPr/>
          </a:p>
        </p:txBody>
      </p:sp>
      <p:sp>
        <p:nvSpPr>
          <p:cNvPr id="204" name="object 204"/>
          <p:cNvSpPr/>
          <p:nvPr/>
        </p:nvSpPr>
        <p:spPr>
          <a:xfrm>
            <a:off x="3351074" y="1905001"/>
            <a:ext cx="762000" cy="0"/>
          </a:xfrm>
          <a:custGeom>
            <a:avLst/>
            <a:gdLst/>
            <a:ahLst/>
            <a:cxnLst/>
            <a:rect l="l" t="t" r="r" b="b"/>
            <a:pathLst>
              <a:path w="838200">
                <a:moveTo>
                  <a:pt x="0" y="0"/>
                </a:moveTo>
                <a:lnTo>
                  <a:pt x="838200" y="0"/>
                </a:lnTo>
              </a:path>
            </a:pathLst>
          </a:custGeom>
          <a:ln w="12700">
            <a:solidFill>
              <a:srgbClr val="FF40FF"/>
            </a:solidFill>
          </a:ln>
        </p:spPr>
        <p:txBody>
          <a:bodyPr wrap="square" lIns="0" tIns="0" rIns="0" bIns="0" rtlCol="0"/>
          <a:lstStyle/>
          <a:p>
            <a:endParaRPr/>
          </a:p>
        </p:txBody>
      </p:sp>
      <p:sp>
        <p:nvSpPr>
          <p:cNvPr id="205" name="object 205"/>
          <p:cNvSpPr/>
          <p:nvPr/>
        </p:nvSpPr>
        <p:spPr>
          <a:xfrm>
            <a:off x="4066886"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06" name="object 206"/>
          <p:cNvSpPr/>
          <p:nvPr/>
        </p:nvSpPr>
        <p:spPr>
          <a:xfrm>
            <a:off x="5941584" y="1905001"/>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07" name="object 207"/>
          <p:cNvSpPr/>
          <p:nvPr/>
        </p:nvSpPr>
        <p:spPr>
          <a:xfrm>
            <a:off x="6201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08" name="object 208"/>
          <p:cNvSpPr/>
          <p:nvPr/>
        </p:nvSpPr>
        <p:spPr>
          <a:xfrm>
            <a:off x="5866539" y="2133319"/>
            <a:ext cx="381000" cy="0"/>
          </a:xfrm>
          <a:custGeom>
            <a:avLst/>
            <a:gdLst/>
            <a:ahLst/>
            <a:cxnLst/>
            <a:rect l="l" t="t" r="r" b="b"/>
            <a:pathLst>
              <a:path w="419100">
                <a:moveTo>
                  <a:pt x="0" y="0"/>
                </a:moveTo>
                <a:lnTo>
                  <a:pt x="419100" y="0"/>
                </a:lnTo>
              </a:path>
            </a:pathLst>
          </a:custGeom>
          <a:ln w="12700">
            <a:solidFill>
              <a:srgbClr val="FF40FF"/>
            </a:solidFill>
          </a:ln>
        </p:spPr>
        <p:txBody>
          <a:bodyPr wrap="square" lIns="0" tIns="0" rIns="0" bIns="0" rtlCol="0"/>
          <a:lstStyle/>
          <a:p>
            <a:endParaRPr/>
          </a:p>
        </p:txBody>
      </p:sp>
      <p:sp>
        <p:nvSpPr>
          <p:cNvPr id="209" name="object 209"/>
          <p:cNvSpPr/>
          <p:nvPr/>
        </p:nvSpPr>
        <p:spPr>
          <a:xfrm>
            <a:off x="6201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FF40FF"/>
          </a:solidFill>
        </p:spPr>
        <p:txBody>
          <a:bodyPr wrap="square" lIns="0" tIns="0" rIns="0" bIns="0" rtlCol="0"/>
          <a:lstStyle/>
          <a:p>
            <a:endParaRPr/>
          </a:p>
        </p:txBody>
      </p:sp>
      <p:sp>
        <p:nvSpPr>
          <p:cNvPr id="210" name="object 210"/>
          <p:cNvSpPr/>
          <p:nvPr/>
        </p:nvSpPr>
        <p:spPr>
          <a:xfrm>
            <a:off x="4266048" y="1676682"/>
            <a:ext cx="1675823" cy="0"/>
          </a:xfrm>
          <a:custGeom>
            <a:avLst/>
            <a:gdLst/>
            <a:ahLst/>
            <a:cxnLst/>
            <a:rect l="l" t="t" r="r" b="b"/>
            <a:pathLst>
              <a:path w="1843404">
                <a:moveTo>
                  <a:pt x="0" y="0"/>
                </a:moveTo>
                <a:lnTo>
                  <a:pt x="1843091" y="0"/>
                </a:lnTo>
              </a:path>
            </a:pathLst>
          </a:custGeom>
          <a:ln w="12700">
            <a:solidFill>
              <a:srgbClr val="3CA642"/>
            </a:solidFill>
          </a:ln>
        </p:spPr>
        <p:txBody>
          <a:bodyPr wrap="square" lIns="0" tIns="0" rIns="0" bIns="0" rtlCol="0"/>
          <a:lstStyle/>
          <a:p>
            <a:endParaRPr/>
          </a:p>
        </p:txBody>
      </p:sp>
      <p:sp>
        <p:nvSpPr>
          <p:cNvPr id="211" name="object 211"/>
          <p:cNvSpPr/>
          <p:nvPr/>
        </p:nvSpPr>
        <p:spPr>
          <a:xfrm>
            <a:off x="5941585" y="1676683"/>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12" name="object 212"/>
          <p:cNvSpPr/>
          <p:nvPr/>
        </p:nvSpPr>
        <p:spPr>
          <a:xfrm>
            <a:off x="4266048" y="1905001"/>
            <a:ext cx="1600777" cy="0"/>
          </a:xfrm>
          <a:custGeom>
            <a:avLst/>
            <a:gdLst/>
            <a:ahLst/>
            <a:cxnLst/>
            <a:rect l="l" t="t" r="r" b="b"/>
            <a:pathLst>
              <a:path w="1760854">
                <a:moveTo>
                  <a:pt x="0" y="0"/>
                </a:moveTo>
                <a:lnTo>
                  <a:pt x="1760541" y="0"/>
                </a:lnTo>
              </a:path>
            </a:pathLst>
          </a:custGeom>
          <a:ln w="12700">
            <a:solidFill>
              <a:srgbClr val="FF40FF"/>
            </a:solidFill>
          </a:ln>
        </p:spPr>
        <p:txBody>
          <a:bodyPr wrap="square" lIns="0" tIns="0" rIns="0" bIns="0" rtlCol="0"/>
          <a:lstStyle/>
          <a:p>
            <a:endParaRPr/>
          </a:p>
        </p:txBody>
      </p:sp>
      <p:sp>
        <p:nvSpPr>
          <p:cNvPr id="213" name="object 213"/>
          <p:cNvSpPr/>
          <p:nvPr/>
        </p:nvSpPr>
        <p:spPr>
          <a:xfrm>
            <a:off x="5866539" y="1905001"/>
            <a:ext cx="0" cy="228599"/>
          </a:xfrm>
          <a:custGeom>
            <a:avLst/>
            <a:gdLst/>
            <a:ahLst/>
            <a:cxnLst/>
            <a:rect l="l" t="t" r="r" b="b"/>
            <a:pathLst>
              <a:path h="259080">
                <a:moveTo>
                  <a:pt x="0" y="258760"/>
                </a:moveTo>
                <a:lnTo>
                  <a:pt x="0" y="0"/>
                </a:lnTo>
              </a:path>
            </a:pathLst>
          </a:custGeom>
          <a:ln w="12700">
            <a:solidFill>
              <a:srgbClr val="FF40FF"/>
            </a:solidFill>
          </a:ln>
        </p:spPr>
        <p:txBody>
          <a:bodyPr wrap="square" lIns="0" tIns="0" rIns="0" bIns="0" rtlCol="0"/>
          <a:lstStyle/>
          <a:p>
            <a:endParaRPr/>
          </a:p>
        </p:txBody>
      </p:sp>
      <p:sp>
        <p:nvSpPr>
          <p:cNvPr id="214" name="object 214"/>
          <p:cNvSpPr/>
          <p:nvPr/>
        </p:nvSpPr>
        <p:spPr>
          <a:xfrm>
            <a:off x="6399076" y="1905001"/>
            <a:ext cx="1447800" cy="0"/>
          </a:xfrm>
          <a:custGeom>
            <a:avLst/>
            <a:gdLst/>
            <a:ahLst/>
            <a:cxnLst/>
            <a:rect l="l" t="t" r="r" b="b"/>
            <a:pathLst>
              <a:path w="1592579">
                <a:moveTo>
                  <a:pt x="0" y="0"/>
                </a:moveTo>
                <a:lnTo>
                  <a:pt x="1592260" y="0"/>
                </a:lnTo>
              </a:path>
            </a:pathLst>
          </a:custGeom>
          <a:ln w="12700">
            <a:solidFill>
              <a:srgbClr val="3CA642"/>
            </a:solidFill>
          </a:ln>
        </p:spPr>
        <p:txBody>
          <a:bodyPr wrap="square" lIns="0" tIns="0" rIns="0" bIns="0" rtlCol="0"/>
          <a:lstStyle/>
          <a:p>
            <a:endParaRPr/>
          </a:p>
        </p:txBody>
      </p:sp>
      <p:sp>
        <p:nvSpPr>
          <p:cNvPr id="215" name="object 215"/>
          <p:cNvSpPr/>
          <p:nvPr/>
        </p:nvSpPr>
        <p:spPr>
          <a:xfrm>
            <a:off x="7846586" y="2133319"/>
            <a:ext cx="305955" cy="0"/>
          </a:xfrm>
          <a:custGeom>
            <a:avLst/>
            <a:gdLst/>
            <a:ahLst/>
            <a:cxnLst/>
            <a:rect l="l" t="t" r="r" b="b"/>
            <a:pathLst>
              <a:path w="336550">
                <a:moveTo>
                  <a:pt x="0" y="0"/>
                </a:moveTo>
                <a:lnTo>
                  <a:pt x="336550" y="0"/>
                </a:lnTo>
              </a:path>
            </a:pathLst>
          </a:custGeom>
          <a:ln w="12700">
            <a:solidFill>
              <a:srgbClr val="3CA642"/>
            </a:solidFill>
          </a:ln>
        </p:spPr>
        <p:txBody>
          <a:bodyPr wrap="square" lIns="0" tIns="0" rIns="0" bIns="0" rtlCol="0"/>
          <a:lstStyle/>
          <a:p>
            <a:endParaRPr/>
          </a:p>
        </p:txBody>
      </p:sp>
      <p:sp>
        <p:nvSpPr>
          <p:cNvPr id="216" name="object 216"/>
          <p:cNvSpPr/>
          <p:nvPr/>
        </p:nvSpPr>
        <p:spPr>
          <a:xfrm>
            <a:off x="8106352" y="2099702"/>
            <a:ext cx="69273" cy="67235"/>
          </a:xfrm>
          <a:custGeom>
            <a:avLst/>
            <a:gdLst/>
            <a:ahLst/>
            <a:cxnLst/>
            <a:rect l="l" t="t" r="r" b="b"/>
            <a:pathLst>
              <a:path w="76200" h="76200">
                <a:moveTo>
                  <a:pt x="0" y="0"/>
                </a:moveTo>
                <a:lnTo>
                  <a:pt x="0" y="76200"/>
                </a:lnTo>
                <a:lnTo>
                  <a:pt x="76200" y="38100"/>
                </a:lnTo>
                <a:lnTo>
                  <a:pt x="0" y="0"/>
                </a:lnTo>
                <a:close/>
              </a:path>
            </a:pathLst>
          </a:custGeom>
          <a:solidFill>
            <a:srgbClr val="3CA642"/>
          </a:solidFill>
        </p:spPr>
        <p:txBody>
          <a:bodyPr wrap="square" lIns="0" tIns="0" rIns="0" bIns="0" rtlCol="0"/>
          <a:lstStyle/>
          <a:p>
            <a:endParaRPr/>
          </a:p>
        </p:txBody>
      </p:sp>
      <p:sp>
        <p:nvSpPr>
          <p:cNvPr id="217" name="object 217"/>
          <p:cNvSpPr/>
          <p:nvPr/>
        </p:nvSpPr>
        <p:spPr>
          <a:xfrm>
            <a:off x="7846586" y="1905001"/>
            <a:ext cx="0" cy="228599"/>
          </a:xfrm>
          <a:custGeom>
            <a:avLst/>
            <a:gdLst/>
            <a:ahLst/>
            <a:cxnLst/>
            <a:rect l="l" t="t" r="r" b="b"/>
            <a:pathLst>
              <a:path h="259080">
                <a:moveTo>
                  <a:pt x="0" y="258760"/>
                </a:moveTo>
                <a:lnTo>
                  <a:pt x="0" y="0"/>
                </a:lnTo>
              </a:path>
            </a:pathLst>
          </a:custGeom>
          <a:ln w="12700">
            <a:solidFill>
              <a:srgbClr val="3CA642"/>
            </a:solidFill>
          </a:ln>
        </p:spPr>
        <p:txBody>
          <a:bodyPr wrap="square" lIns="0" tIns="0" rIns="0" bIns="0" rtlCol="0"/>
          <a:lstStyle/>
          <a:p>
            <a:endParaRPr/>
          </a:p>
        </p:txBody>
      </p:sp>
      <p:sp>
        <p:nvSpPr>
          <p:cNvPr id="218" name="object 218"/>
          <p:cNvSpPr/>
          <p:nvPr/>
        </p:nvSpPr>
        <p:spPr>
          <a:xfrm>
            <a:off x="1980046" y="1905001"/>
            <a:ext cx="0" cy="1524000"/>
          </a:xfrm>
          <a:custGeom>
            <a:avLst/>
            <a:gdLst/>
            <a:ahLst/>
            <a:cxnLst/>
            <a:rect l="l" t="t" r="r" b="b"/>
            <a:pathLst>
              <a:path h="1727200">
                <a:moveTo>
                  <a:pt x="0" y="1727200"/>
                </a:moveTo>
                <a:lnTo>
                  <a:pt x="0" y="0"/>
                </a:lnTo>
              </a:path>
            </a:pathLst>
          </a:custGeom>
          <a:ln w="12700">
            <a:solidFill>
              <a:srgbClr val="000000"/>
            </a:solidFill>
          </a:ln>
        </p:spPr>
        <p:txBody>
          <a:bodyPr wrap="square" lIns="0" tIns="0" rIns="0" bIns="0" rtlCol="0"/>
          <a:lstStyle/>
          <a:p>
            <a:endParaRPr/>
          </a:p>
        </p:txBody>
      </p:sp>
      <p:sp>
        <p:nvSpPr>
          <p:cNvPr id="219" name="object 219"/>
          <p:cNvSpPr/>
          <p:nvPr/>
        </p:nvSpPr>
        <p:spPr>
          <a:xfrm>
            <a:off x="1980047" y="1905001"/>
            <a:ext cx="838777" cy="0"/>
          </a:xfrm>
          <a:custGeom>
            <a:avLst/>
            <a:gdLst/>
            <a:ahLst/>
            <a:cxnLst/>
            <a:rect l="l" t="t" r="r" b="b"/>
            <a:pathLst>
              <a:path w="922655">
                <a:moveTo>
                  <a:pt x="0" y="0"/>
                </a:moveTo>
                <a:lnTo>
                  <a:pt x="922340" y="0"/>
                </a:lnTo>
              </a:path>
            </a:pathLst>
          </a:custGeom>
          <a:ln w="12700">
            <a:solidFill>
              <a:srgbClr val="000000"/>
            </a:solidFill>
          </a:ln>
        </p:spPr>
        <p:txBody>
          <a:bodyPr wrap="square" lIns="0" tIns="0" rIns="0" bIns="0" rtlCol="0"/>
          <a:lstStyle/>
          <a:p>
            <a:endParaRPr/>
          </a:p>
        </p:txBody>
      </p:sp>
      <p:sp>
        <p:nvSpPr>
          <p:cNvPr id="220" name="object 220"/>
          <p:cNvSpPr/>
          <p:nvPr/>
        </p:nvSpPr>
        <p:spPr>
          <a:xfrm>
            <a:off x="2772352" y="1871383"/>
            <a:ext cx="69273"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21" name="object 221"/>
          <p:cNvSpPr/>
          <p:nvPr/>
        </p:nvSpPr>
        <p:spPr>
          <a:xfrm>
            <a:off x="1946852" y="3393982"/>
            <a:ext cx="63500" cy="63313"/>
          </a:xfrm>
          <a:custGeom>
            <a:avLst/>
            <a:gdLst/>
            <a:ahLst/>
            <a:cxnLst/>
            <a:rect l="l" t="t" r="r" b="b"/>
            <a:pathLst>
              <a:path w="69850" h="71754">
                <a:moveTo>
                  <a:pt x="49390" y="0"/>
                </a:moveTo>
                <a:lnTo>
                  <a:pt x="20459" y="0"/>
                </a:lnTo>
                <a:lnTo>
                  <a:pt x="0" y="20459"/>
                </a:lnTo>
                <a:lnTo>
                  <a:pt x="0" y="50977"/>
                </a:lnTo>
                <a:lnTo>
                  <a:pt x="20459" y="71437"/>
                </a:lnTo>
                <a:lnTo>
                  <a:pt x="49390" y="71437"/>
                </a:lnTo>
                <a:lnTo>
                  <a:pt x="69850" y="50977"/>
                </a:lnTo>
                <a:lnTo>
                  <a:pt x="69850" y="20459"/>
                </a:lnTo>
                <a:lnTo>
                  <a:pt x="49390" y="0"/>
                </a:lnTo>
                <a:close/>
              </a:path>
            </a:pathLst>
          </a:custGeom>
          <a:solidFill>
            <a:srgbClr val="000000"/>
          </a:solidFill>
        </p:spPr>
        <p:txBody>
          <a:bodyPr wrap="square" lIns="0" tIns="0" rIns="0" bIns="0" rtlCol="0"/>
          <a:lstStyle/>
          <a:p>
            <a:endParaRPr/>
          </a:p>
        </p:txBody>
      </p:sp>
      <p:sp>
        <p:nvSpPr>
          <p:cNvPr id="222" name="object 222"/>
          <p:cNvSpPr/>
          <p:nvPr/>
        </p:nvSpPr>
        <p:spPr>
          <a:xfrm>
            <a:off x="1946855" y="3393982"/>
            <a:ext cx="63500" cy="63313"/>
          </a:xfrm>
          <a:custGeom>
            <a:avLst/>
            <a:gdLst/>
            <a:ahLst/>
            <a:cxnLst/>
            <a:rect l="l" t="t" r="r" b="b"/>
            <a:pathLst>
              <a:path w="69850" h="71754">
                <a:moveTo>
                  <a:pt x="0" y="20460"/>
                </a:moveTo>
                <a:lnTo>
                  <a:pt x="20450" y="0"/>
                </a:lnTo>
                <a:lnTo>
                  <a:pt x="49390" y="0"/>
                </a:lnTo>
                <a:lnTo>
                  <a:pt x="69850" y="20460"/>
                </a:lnTo>
                <a:lnTo>
                  <a:pt x="69850" y="50980"/>
                </a:lnTo>
                <a:lnTo>
                  <a:pt x="49390" y="71440"/>
                </a:lnTo>
                <a:lnTo>
                  <a:pt x="20450" y="71440"/>
                </a:lnTo>
                <a:lnTo>
                  <a:pt x="0" y="50980"/>
                </a:lnTo>
                <a:lnTo>
                  <a:pt x="0" y="20460"/>
                </a:lnTo>
                <a:close/>
              </a:path>
            </a:pathLst>
          </a:custGeom>
          <a:ln w="12700">
            <a:solidFill>
              <a:srgbClr val="000000"/>
            </a:solidFill>
          </a:ln>
        </p:spPr>
        <p:txBody>
          <a:bodyPr wrap="square" lIns="0" tIns="0" rIns="0" bIns="0" rtlCol="0"/>
          <a:lstStyle/>
          <a:p>
            <a:endParaRPr/>
          </a:p>
        </p:txBody>
      </p:sp>
      <p:sp>
        <p:nvSpPr>
          <p:cNvPr id="223" name="object 223"/>
          <p:cNvSpPr/>
          <p:nvPr/>
        </p:nvSpPr>
        <p:spPr>
          <a:xfrm>
            <a:off x="1980046" y="5181320"/>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24" name="object 224"/>
          <p:cNvSpPr/>
          <p:nvPr/>
        </p:nvSpPr>
        <p:spPr>
          <a:xfrm>
            <a:off x="1980046" y="3810002"/>
            <a:ext cx="0" cy="1371600"/>
          </a:xfrm>
          <a:custGeom>
            <a:avLst/>
            <a:gdLst/>
            <a:ahLst/>
            <a:cxnLst/>
            <a:rect l="l" t="t" r="r" b="b"/>
            <a:pathLst>
              <a:path h="1554479">
                <a:moveTo>
                  <a:pt x="0" y="0"/>
                </a:moveTo>
                <a:lnTo>
                  <a:pt x="0" y="1554160"/>
                </a:lnTo>
              </a:path>
            </a:pathLst>
          </a:custGeom>
          <a:ln w="12700">
            <a:solidFill>
              <a:srgbClr val="000000"/>
            </a:solidFill>
          </a:ln>
        </p:spPr>
        <p:txBody>
          <a:bodyPr wrap="square" lIns="0" tIns="0" rIns="0" bIns="0" rtlCol="0"/>
          <a:lstStyle/>
          <a:p>
            <a:endParaRPr/>
          </a:p>
        </p:txBody>
      </p:sp>
      <p:sp>
        <p:nvSpPr>
          <p:cNvPr id="225" name="object 225"/>
          <p:cNvSpPr/>
          <p:nvPr/>
        </p:nvSpPr>
        <p:spPr>
          <a:xfrm>
            <a:off x="1980046" y="3429002"/>
            <a:ext cx="0" cy="381000"/>
          </a:xfrm>
          <a:custGeom>
            <a:avLst/>
            <a:gdLst/>
            <a:ahLst/>
            <a:cxnLst/>
            <a:rect l="l" t="t" r="r" b="b"/>
            <a:pathLst>
              <a:path h="431800">
                <a:moveTo>
                  <a:pt x="0" y="0"/>
                </a:moveTo>
                <a:lnTo>
                  <a:pt x="0" y="431800"/>
                </a:lnTo>
              </a:path>
            </a:pathLst>
          </a:custGeom>
          <a:ln w="12700">
            <a:solidFill>
              <a:srgbClr val="000000"/>
            </a:solidFill>
          </a:ln>
        </p:spPr>
        <p:txBody>
          <a:bodyPr wrap="square" lIns="0" tIns="0" rIns="0" bIns="0" rtlCol="0"/>
          <a:lstStyle/>
          <a:p>
            <a:endParaRPr/>
          </a:p>
        </p:txBody>
      </p:sp>
      <p:sp>
        <p:nvSpPr>
          <p:cNvPr id="226" name="object 226"/>
          <p:cNvSpPr txBox="1"/>
          <p:nvPr/>
        </p:nvSpPr>
        <p:spPr>
          <a:xfrm>
            <a:off x="4806050" y="3248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7" name="object 227"/>
          <p:cNvSpPr txBox="1"/>
          <p:nvPr/>
        </p:nvSpPr>
        <p:spPr>
          <a:xfrm>
            <a:off x="4307378" y="4997946"/>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8" name="object 228"/>
          <p:cNvSpPr txBox="1"/>
          <p:nvPr/>
        </p:nvSpPr>
        <p:spPr>
          <a:xfrm>
            <a:off x="5984356" y="408622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29" name="object 229"/>
          <p:cNvSpPr txBox="1"/>
          <p:nvPr/>
        </p:nvSpPr>
        <p:spPr>
          <a:xfrm>
            <a:off x="6442618" y="3754250"/>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30" name="object 230"/>
          <p:cNvSpPr txBox="1"/>
          <p:nvPr/>
        </p:nvSpPr>
        <p:spPr>
          <a:xfrm>
            <a:off x="6587501" y="4629318"/>
            <a:ext cx="591127" cy="291353"/>
          </a:xfrm>
          <a:prstGeom prst="rect">
            <a:avLst/>
          </a:prstGeom>
        </p:spPr>
        <p:txBody>
          <a:bodyPr vert="horz" wrap="square" lIns="0" tIns="0" rIns="0" bIns="0" rtlCol="0">
            <a:spAutoFit/>
          </a:bodyPr>
          <a:lstStyle/>
          <a:p>
            <a:pPr marL="281505" marR="4559" indent="-270108">
              <a:lnSpc>
                <a:spcPts val="1140"/>
              </a:lnSpc>
              <a:tabLst>
                <a:tab pos="280936" algn="l"/>
              </a:tabLst>
            </a:pPr>
            <a:r>
              <a:rPr sz="1000" dirty="0">
                <a:latin typeface="Arial"/>
                <a:cs typeface="Arial"/>
              </a:rPr>
              <a:t>?	</a:t>
            </a:r>
            <a:r>
              <a:rPr sz="1500" spc="-27" baseline="2525" dirty="0">
                <a:latin typeface="Arial"/>
                <a:cs typeface="Arial"/>
              </a:rPr>
              <a:t>W</a:t>
            </a:r>
            <a:r>
              <a:rPr sz="1500" baseline="2525" dirty="0">
                <a:latin typeface="Arial"/>
                <a:cs typeface="Arial"/>
              </a:rPr>
              <a:t>rite  </a:t>
            </a:r>
            <a:r>
              <a:rPr sz="1000" spc="-4" dirty="0">
                <a:latin typeface="Arial"/>
                <a:cs typeface="Arial"/>
              </a:rPr>
              <a:t>data</a:t>
            </a:r>
            <a:endParaRPr sz="1000">
              <a:latin typeface="Arial"/>
              <a:cs typeface="Arial"/>
            </a:endParaRPr>
          </a:p>
        </p:txBody>
      </p:sp>
      <p:sp>
        <p:nvSpPr>
          <p:cNvPr id="231" name="object 231"/>
          <p:cNvSpPr txBox="1"/>
          <p:nvPr/>
        </p:nvSpPr>
        <p:spPr>
          <a:xfrm>
            <a:off x="7964401" y="4531658"/>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32" name="object 232"/>
          <p:cNvSpPr txBox="1"/>
          <p:nvPr/>
        </p:nvSpPr>
        <p:spPr>
          <a:xfrm>
            <a:off x="8345401" y="4531658"/>
            <a:ext cx="107950" cy="158003"/>
          </a:xfrm>
          <a:prstGeom prst="rect">
            <a:avLst/>
          </a:prstGeom>
        </p:spPr>
        <p:txBody>
          <a:bodyPr vert="horz" wrap="square" lIns="0" tIns="0" rIns="0" bIns="0" rtlCol="0">
            <a:spAutoFit/>
          </a:bodyPr>
          <a:lstStyle/>
          <a:p>
            <a:pPr marL="11397"/>
            <a:r>
              <a:rPr sz="1000" dirty="0">
                <a:latin typeface="Arial"/>
                <a:cs typeface="Arial"/>
              </a:rPr>
              <a:t>X</a:t>
            </a:r>
            <a:endParaRPr sz="1000">
              <a:latin typeface="Arial"/>
              <a:cs typeface="Arial"/>
            </a:endParaRPr>
          </a:p>
        </p:txBody>
      </p:sp>
      <p:sp>
        <p:nvSpPr>
          <p:cNvPr id="233" name="object 233"/>
          <p:cNvSpPr txBox="1"/>
          <p:nvPr/>
        </p:nvSpPr>
        <p:spPr>
          <a:xfrm>
            <a:off x="8310095" y="5140978"/>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14</a:t>
            </a:r>
            <a:endParaRPr sz="1000">
              <a:latin typeface="Arial"/>
              <a:cs typeface="Arial"/>
            </a:endParaRPr>
          </a:p>
        </p:txBody>
      </p:sp>
      <p:sp>
        <p:nvSpPr>
          <p:cNvPr id="234" name="object 234"/>
          <p:cNvSpPr txBox="1"/>
          <p:nvPr/>
        </p:nvSpPr>
        <p:spPr>
          <a:xfrm>
            <a:off x="2214095" y="4391584"/>
            <a:ext cx="225714" cy="158003"/>
          </a:xfrm>
          <a:prstGeom prst="rect">
            <a:avLst/>
          </a:prstGeom>
        </p:spPr>
        <p:txBody>
          <a:bodyPr vert="horz" wrap="square" lIns="0" tIns="0" rIns="0" bIns="0" rtlCol="0">
            <a:spAutoFit/>
          </a:bodyPr>
          <a:lstStyle/>
          <a:p>
            <a:pPr marL="11397"/>
            <a:r>
              <a:rPr sz="1000" spc="-76" dirty="0">
                <a:latin typeface="Arial"/>
                <a:cs typeface="Arial"/>
              </a:rPr>
              <a:t>1</a:t>
            </a:r>
            <a:r>
              <a:rPr sz="1000" spc="-4" dirty="0">
                <a:latin typeface="Arial"/>
                <a:cs typeface="Arial"/>
              </a:rPr>
              <a:t>14</a:t>
            </a:r>
            <a:endParaRPr sz="1000">
              <a:latin typeface="Arial"/>
              <a:cs typeface="Arial"/>
            </a:endParaRPr>
          </a:p>
        </p:txBody>
      </p:sp>
      <p:sp>
        <p:nvSpPr>
          <p:cNvPr id="235" name="object 235"/>
          <p:cNvSpPr txBox="1"/>
          <p:nvPr/>
        </p:nvSpPr>
        <p:spPr>
          <a:xfrm>
            <a:off x="2290583" y="3327990"/>
            <a:ext cx="855517" cy="1474186"/>
          </a:xfrm>
          <a:prstGeom prst="rect">
            <a:avLst/>
          </a:prstGeom>
        </p:spPr>
        <p:txBody>
          <a:bodyPr vert="horz" wrap="square" lIns="0" tIns="0" rIns="0" bIns="0" rtlCol="0">
            <a:spAutoFit/>
          </a:bodyPr>
          <a:lstStyle/>
          <a:p>
            <a:pPr marL="310568" marR="4559">
              <a:lnSpc>
                <a:spcPts val="1167"/>
              </a:lnSpc>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1</a:t>
            </a:r>
            <a:endParaRPr sz="1000">
              <a:latin typeface="Arial"/>
              <a:cs typeface="Arial"/>
            </a:endParaRPr>
          </a:p>
          <a:p>
            <a:pPr marL="310568" marR="4559">
              <a:lnSpc>
                <a:spcPts val="1167"/>
              </a:lnSpc>
              <a:spcBef>
                <a:spcPts val="718"/>
              </a:spcBef>
            </a:pPr>
            <a:r>
              <a:rPr sz="1000" spc="-4" dirty="0">
                <a:latin typeface="Arial"/>
                <a:cs typeface="Arial"/>
              </a:rPr>
              <a:t>Read  </a:t>
            </a:r>
            <a:r>
              <a:rPr sz="1000" dirty="0">
                <a:latin typeface="Arial"/>
                <a:cs typeface="Arial"/>
              </a:rPr>
              <a:t>register</a:t>
            </a:r>
            <a:r>
              <a:rPr sz="1000" spc="-94" dirty="0">
                <a:latin typeface="Arial"/>
                <a:cs typeface="Arial"/>
              </a:rPr>
              <a:t> </a:t>
            </a:r>
            <a:r>
              <a:rPr sz="1000" dirty="0">
                <a:latin typeface="Arial"/>
                <a:cs typeface="Arial"/>
              </a:rPr>
              <a:t>2</a:t>
            </a:r>
            <a:endParaRPr sz="1000">
              <a:latin typeface="Arial"/>
              <a:cs typeface="Arial"/>
            </a:endParaRPr>
          </a:p>
          <a:p>
            <a:pPr marL="310568" marR="108841" indent="-299171">
              <a:lnSpc>
                <a:spcPts val="1167"/>
              </a:lnSpc>
              <a:spcBef>
                <a:spcPts val="718"/>
              </a:spcBef>
              <a:tabLst>
                <a:tab pos="309998" algn="l"/>
              </a:tabLst>
            </a:pPr>
            <a:r>
              <a:rPr sz="1000" spc="-4" dirty="0">
                <a:latin typeface="Arial"/>
                <a:cs typeface="Arial"/>
              </a:rPr>
              <a:t>13	Write  </a:t>
            </a:r>
            <a:r>
              <a:rPr sz="1000" dirty="0">
                <a:latin typeface="Arial"/>
                <a:cs typeface="Arial"/>
              </a:rPr>
              <a:t>register</a:t>
            </a:r>
            <a:endParaRPr sz="1000">
              <a:latin typeface="Arial"/>
              <a:cs typeface="Arial"/>
            </a:endParaRPr>
          </a:p>
          <a:p>
            <a:pPr marL="310568" marR="236487">
              <a:lnSpc>
                <a:spcPts val="1167"/>
              </a:lnSpc>
              <a:spcBef>
                <a:spcPts val="718"/>
              </a:spcBef>
            </a:pPr>
            <a:r>
              <a:rPr sz="1000" spc="-18" dirty="0">
                <a:latin typeface="Arial"/>
                <a:cs typeface="Arial"/>
              </a:rPr>
              <a:t>W</a:t>
            </a:r>
            <a:r>
              <a:rPr sz="1000" dirty="0">
                <a:latin typeface="Arial"/>
                <a:cs typeface="Arial"/>
              </a:rPr>
              <a:t>rite  </a:t>
            </a:r>
            <a:r>
              <a:rPr sz="1000" spc="-4" dirty="0">
                <a:latin typeface="Arial"/>
                <a:cs typeface="Arial"/>
              </a:rPr>
              <a:t>data</a:t>
            </a:r>
            <a:endParaRPr sz="1000">
              <a:latin typeface="Arial"/>
              <a:cs typeface="Arial"/>
            </a:endParaRPr>
          </a:p>
        </p:txBody>
      </p:sp>
      <p:sp>
        <p:nvSpPr>
          <p:cNvPr id="236" name="object 236"/>
          <p:cNvSpPr/>
          <p:nvPr/>
        </p:nvSpPr>
        <p:spPr>
          <a:xfrm>
            <a:off x="303069" y="2514319"/>
            <a:ext cx="299027" cy="533960"/>
          </a:xfrm>
          <a:custGeom>
            <a:avLst/>
            <a:gdLst/>
            <a:ahLst/>
            <a:cxnLst/>
            <a:rect l="l" t="t" r="r" b="b"/>
            <a:pathLst>
              <a:path w="328930" h="605154">
                <a:moveTo>
                  <a:pt x="0" y="0"/>
                </a:moveTo>
                <a:lnTo>
                  <a:pt x="328613" y="0"/>
                </a:lnTo>
                <a:lnTo>
                  <a:pt x="328613" y="604838"/>
                </a:lnTo>
                <a:lnTo>
                  <a:pt x="0" y="604838"/>
                </a:lnTo>
                <a:lnTo>
                  <a:pt x="0" y="0"/>
                </a:lnTo>
                <a:close/>
              </a:path>
            </a:pathLst>
          </a:custGeom>
          <a:ln w="12700">
            <a:solidFill>
              <a:srgbClr val="000000"/>
            </a:solidFill>
          </a:ln>
        </p:spPr>
        <p:txBody>
          <a:bodyPr wrap="square" lIns="0" tIns="0" rIns="0" bIns="0" rtlCol="0"/>
          <a:lstStyle/>
          <a:p>
            <a:endParaRPr/>
          </a:p>
        </p:txBody>
      </p:sp>
      <p:sp>
        <p:nvSpPr>
          <p:cNvPr id="237" name="object 237"/>
          <p:cNvSpPr txBox="1"/>
          <p:nvPr/>
        </p:nvSpPr>
        <p:spPr>
          <a:xfrm>
            <a:off x="392803" y="2636027"/>
            <a:ext cx="114876" cy="300018"/>
          </a:xfrm>
          <a:prstGeom prst="rect">
            <a:avLst/>
          </a:prstGeom>
        </p:spPr>
        <p:txBody>
          <a:bodyPr vert="horz" wrap="square" lIns="0" tIns="0" rIns="0" bIns="0" rtlCol="0">
            <a:spAutoFit/>
          </a:bodyPr>
          <a:lstStyle/>
          <a:p>
            <a:pPr marL="11397" marR="4559">
              <a:lnSpc>
                <a:spcPts val="1167"/>
              </a:lnSpc>
            </a:pPr>
            <a:r>
              <a:rPr sz="1000" b="1" dirty="0">
                <a:latin typeface="Arial"/>
                <a:cs typeface="Arial"/>
              </a:rPr>
              <a:t>P  C</a:t>
            </a:r>
            <a:endParaRPr sz="1000">
              <a:latin typeface="Arial"/>
              <a:cs typeface="Arial"/>
            </a:endParaRPr>
          </a:p>
        </p:txBody>
      </p:sp>
      <p:sp>
        <p:nvSpPr>
          <p:cNvPr id="238" name="object 238"/>
          <p:cNvSpPr txBox="1"/>
          <p:nvPr/>
        </p:nvSpPr>
        <p:spPr>
          <a:xfrm>
            <a:off x="3306583" y="5004670"/>
            <a:ext cx="432377" cy="300018"/>
          </a:xfrm>
          <a:prstGeom prst="rect">
            <a:avLst/>
          </a:prstGeom>
        </p:spPr>
        <p:txBody>
          <a:bodyPr vert="horz" wrap="square" lIns="0" tIns="0" rIns="0" bIns="0" rtlCol="0">
            <a:spAutoFit/>
          </a:bodyPr>
          <a:lstStyle/>
          <a:p>
            <a:pPr marL="11397" marR="4559" indent="68382">
              <a:lnSpc>
                <a:spcPts val="1167"/>
              </a:lnSpc>
            </a:pPr>
            <a:r>
              <a:rPr sz="1000" b="1" dirty="0">
                <a:latin typeface="Arial"/>
                <a:cs typeface="Arial"/>
              </a:rPr>
              <a:t>Sign  </a:t>
            </a:r>
            <a:r>
              <a:rPr sz="1000" b="1" spc="-4" dirty="0">
                <a:latin typeface="Arial"/>
                <a:cs typeface="Arial"/>
              </a:rPr>
              <a:t>extend</a:t>
            </a:r>
            <a:endParaRPr sz="1000">
              <a:latin typeface="Arial"/>
              <a:cs typeface="Arial"/>
            </a:endParaRPr>
          </a:p>
        </p:txBody>
      </p:sp>
      <p:sp>
        <p:nvSpPr>
          <p:cNvPr id="239" name="object 239"/>
          <p:cNvSpPr/>
          <p:nvPr/>
        </p:nvSpPr>
        <p:spPr>
          <a:xfrm>
            <a:off x="3289011" y="4871764"/>
            <a:ext cx="467591" cy="620524"/>
          </a:xfrm>
          <a:prstGeom prst="rect">
            <a:avLst/>
          </a:prstGeom>
          <a:blipFill>
            <a:blip r:embed="rId5" cstate="print"/>
            <a:stretch>
              <a:fillRect/>
            </a:stretch>
          </a:blipFill>
        </p:spPr>
        <p:txBody>
          <a:bodyPr wrap="square" lIns="0" tIns="0" rIns="0" bIns="0" rtlCol="0"/>
          <a:lstStyle/>
          <a:p>
            <a:endParaRPr/>
          </a:p>
        </p:txBody>
      </p:sp>
      <p:sp>
        <p:nvSpPr>
          <p:cNvPr id="240" name="object 240"/>
          <p:cNvSpPr/>
          <p:nvPr/>
        </p:nvSpPr>
        <p:spPr>
          <a:xfrm>
            <a:off x="4266048" y="3885637"/>
            <a:ext cx="532823" cy="0"/>
          </a:xfrm>
          <a:custGeom>
            <a:avLst/>
            <a:gdLst/>
            <a:ahLst/>
            <a:cxnLst/>
            <a:rect l="l" t="t" r="r" b="b"/>
            <a:pathLst>
              <a:path w="586104">
                <a:moveTo>
                  <a:pt x="0" y="0"/>
                </a:moveTo>
                <a:lnTo>
                  <a:pt x="585790" y="0"/>
                </a:lnTo>
              </a:path>
            </a:pathLst>
          </a:custGeom>
          <a:ln w="28575">
            <a:solidFill>
              <a:srgbClr val="000000"/>
            </a:solidFill>
          </a:ln>
        </p:spPr>
        <p:txBody>
          <a:bodyPr wrap="square" lIns="0" tIns="0" rIns="0" bIns="0" rtlCol="0"/>
          <a:lstStyle/>
          <a:p>
            <a:endParaRPr/>
          </a:p>
        </p:txBody>
      </p:sp>
      <p:sp>
        <p:nvSpPr>
          <p:cNvPr id="241" name="object 241"/>
          <p:cNvSpPr/>
          <p:nvPr/>
        </p:nvSpPr>
        <p:spPr>
          <a:xfrm>
            <a:off x="4763943" y="3847820"/>
            <a:ext cx="51955" cy="75640"/>
          </a:xfrm>
          <a:custGeom>
            <a:avLst/>
            <a:gdLst/>
            <a:ahLst/>
            <a:cxnLst/>
            <a:rect l="l" t="t" r="r" b="b"/>
            <a:pathLst>
              <a:path w="57150" h="85725">
                <a:moveTo>
                  <a:pt x="0" y="0"/>
                </a:moveTo>
                <a:lnTo>
                  <a:pt x="0" y="85725"/>
                </a:lnTo>
                <a:lnTo>
                  <a:pt x="57150" y="42862"/>
                </a:lnTo>
                <a:lnTo>
                  <a:pt x="0" y="0"/>
                </a:lnTo>
                <a:close/>
              </a:path>
            </a:pathLst>
          </a:custGeom>
          <a:solidFill>
            <a:srgbClr val="000000"/>
          </a:solidFill>
        </p:spPr>
        <p:txBody>
          <a:bodyPr wrap="square" lIns="0" tIns="0" rIns="0" bIns="0" rtlCol="0"/>
          <a:lstStyle/>
          <a:p>
            <a:endParaRPr/>
          </a:p>
        </p:txBody>
      </p:sp>
      <p:sp>
        <p:nvSpPr>
          <p:cNvPr id="242" name="object 242"/>
          <p:cNvSpPr/>
          <p:nvPr/>
        </p:nvSpPr>
        <p:spPr>
          <a:xfrm>
            <a:off x="1112691" y="1682287"/>
            <a:ext cx="0" cy="152960"/>
          </a:xfrm>
          <a:custGeom>
            <a:avLst/>
            <a:gdLst/>
            <a:ahLst/>
            <a:cxnLst/>
            <a:rect l="l" t="t" r="r" b="b"/>
            <a:pathLst>
              <a:path h="173355">
                <a:moveTo>
                  <a:pt x="0" y="0"/>
                </a:moveTo>
                <a:lnTo>
                  <a:pt x="0" y="173040"/>
                </a:lnTo>
              </a:path>
            </a:pathLst>
          </a:custGeom>
          <a:ln w="12700">
            <a:solidFill>
              <a:srgbClr val="FF40FF"/>
            </a:solidFill>
          </a:ln>
        </p:spPr>
        <p:txBody>
          <a:bodyPr wrap="square" lIns="0" tIns="0" rIns="0" bIns="0" rtlCol="0"/>
          <a:lstStyle/>
          <a:p>
            <a:endParaRPr/>
          </a:p>
        </p:txBody>
      </p:sp>
      <p:sp>
        <p:nvSpPr>
          <p:cNvPr id="243" name="object 243"/>
          <p:cNvSpPr txBox="1"/>
          <p:nvPr/>
        </p:nvSpPr>
        <p:spPr>
          <a:xfrm>
            <a:off x="3887978" y="3235978"/>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4" name="object 244"/>
          <p:cNvSpPr txBox="1"/>
          <p:nvPr/>
        </p:nvSpPr>
        <p:spPr>
          <a:xfrm>
            <a:off x="3882413" y="3684214"/>
            <a:ext cx="661555" cy="158003"/>
          </a:xfrm>
          <a:prstGeom prst="rect">
            <a:avLst/>
          </a:prstGeom>
        </p:spPr>
        <p:txBody>
          <a:bodyPr vert="horz" wrap="square" lIns="0" tIns="0" rIns="0" bIns="0" rtlCol="0">
            <a:spAutoFit/>
          </a:bodyPr>
          <a:lstStyle/>
          <a:p>
            <a:pPr marL="11397">
              <a:tabLst>
                <a:tab pos="431946" algn="l"/>
              </a:tabLst>
            </a:pPr>
            <a:r>
              <a:rPr sz="1000" spc="-4" dirty="0">
                <a:latin typeface="Arial"/>
                <a:cs typeface="Arial"/>
              </a:rPr>
              <a:t>??</a:t>
            </a:r>
            <a:r>
              <a:rPr sz="1000" dirty="0">
                <a:latin typeface="Arial"/>
                <a:cs typeface="Arial"/>
              </a:rPr>
              <a:t>?	</a:t>
            </a:r>
            <a:r>
              <a:rPr sz="1500" spc="-6" baseline="2525" dirty="0">
                <a:latin typeface="Arial"/>
                <a:cs typeface="Arial"/>
              </a:rPr>
              <a:t>???</a:t>
            </a:r>
            <a:endParaRPr sz="1500" baseline="2525">
              <a:latin typeface="Arial"/>
              <a:cs typeface="Arial"/>
            </a:endParaRPr>
          </a:p>
        </p:txBody>
      </p:sp>
      <p:sp>
        <p:nvSpPr>
          <p:cNvPr id="245" name="object 245"/>
          <p:cNvSpPr txBox="1"/>
          <p:nvPr/>
        </p:nvSpPr>
        <p:spPr>
          <a:xfrm>
            <a:off x="544336" y="3355040"/>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6" name="object 246"/>
          <p:cNvSpPr txBox="1"/>
          <p:nvPr/>
        </p:nvSpPr>
        <p:spPr>
          <a:xfrm>
            <a:off x="1392047" y="2593040"/>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7" name="object 247"/>
          <p:cNvSpPr txBox="1"/>
          <p:nvPr/>
        </p:nvSpPr>
        <p:spPr>
          <a:xfrm>
            <a:off x="2061118" y="3248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8" name="object 248"/>
          <p:cNvSpPr txBox="1"/>
          <p:nvPr/>
        </p:nvSpPr>
        <p:spPr>
          <a:xfrm>
            <a:off x="2061118" y="3629584"/>
            <a:ext cx="234950" cy="158003"/>
          </a:xfrm>
          <a:prstGeom prst="rect">
            <a:avLst/>
          </a:prstGeom>
        </p:spPr>
        <p:txBody>
          <a:bodyPr vert="horz" wrap="square" lIns="0" tIns="0" rIns="0" bIns="0" rtlCol="0">
            <a:spAutoFit/>
          </a:bodyPr>
          <a:lstStyle/>
          <a:p>
            <a:pPr marL="11397"/>
            <a:r>
              <a:rPr sz="1000" spc="-4" dirty="0">
                <a:latin typeface="Arial"/>
                <a:cs typeface="Arial"/>
              </a:rPr>
              <a:t>???</a:t>
            </a:r>
            <a:endParaRPr sz="1000">
              <a:latin typeface="Arial"/>
              <a:cs typeface="Arial"/>
            </a:endParaRPr>
          </a:p>
        </p:txBody>
      </p:sp>
      <p:sp>
        <p:nvSpPr>
          <p:cNvPr id="249" name="object 249"/>
          <p:cNvSpPr txBox="1"/>
          <p:nvPr/>
        </p:nvSpPr>
        <p:spPr>
          <a:xfrm>
            <a:off x="1071099" y="1199062"/>
            <a:ext cx="94095" cy="158003"/>
          </a:xfrm>
          <a:prstGeom prst="rect">
            <a:avLst/>
          </a:prstGeom>
        </p:spPr>
        <p:txBody>
          <a:bodyPr vert="horz" wrap="square" lIns="0" tIns="0" rIns="0" bIns="0" rtlCol="0">
            <a:spAutoFit/>
          </a:bodyPr>
          <a:lstStyle/>
          <a:p>
            <a:pPr marL="11397"/>
            <a:r>
              <a:rPr sz="1000" dirty="0">
                <a:latin typeface="Arial"/>
                <a:cs typeface="Arial"/>
              </a:rPr>
              <a:t>1</a:t>
            </a:r>
            <a:endParaRPr sz="1000">
              <a:latin typeface="Arial"/>
              <a:cs typeface="Arial"/>
            </a:endParaRPr>
          </a:p>
        </p:txBody>
      </p:sp>
      <p:sp>
        <p:nvSpPr>
          <p:cNvPr id="250" name="object 250"/>
          <p:cNvSpPr txBox="1"/>
          <p:nvPr/>
        </p:nvSpPr>
        <p:spPr>
          <a:xfrm>
            <a:off x="1071099" y="1463073"/>
            <a:ext cx="94095" cy="158003"/>
          </a:xfrm>
          <a:prstGeom prst="rect">
            <a:avLst/>
          </a:prstGeom>
        </p:spPr>
        <p:txBody>
          <a:bodyPr vert="horz" wrap="square" lIns="0" tIns="0" rIns="0" bIns="0" rtlCol="0">
            <a:spAutoFit/>
          </a:bodyPr>
          <a:lstStyle/>
          <a:p>
            <a:pPr marL="11397"/>
            <a:r>
              <a:rPr sz="1000" dirty="0">
                <a:latin typeface="Arial"/>
                <a:cs typeface="Arial"/>
              </a:rPr>
              <a:t>0</a:t>
            </a:r>
            <a:endParaRPr sz="1000">
              <a:latin typeface="Arial"/>
              <a:cs typeface="Arial"/>
            </a:endParaRPr>
          </a:p>
        </p:txBody>
      </p:sp>
      <p:sp>
        <p:nvSpPr>
          <p:cNvPr id="251" name="object 251"/>
          <p:cNvSpPr/>
          <p:nvPr/>
        </p:nvSpPr>
        <p:spPr>
          <a:xfrm>
            <a:off x="1001128" y="1143001"/>
            <a:ext cx="217632" cy="533960"/>
          </a:xfrm>
          <a:custGeom>
            <a:avLst/>
            <a:gdLst/>
            <a:ahLst/>
            <a:cxnLst/>
            <a:rect l="l" t="t" r="r" b="b"/>
            <a:pathLst>
              <a:path w="239394" h="605155">
                <a:moveTo>
                  <a:pt x="0" y="119550"/>
                </a:moveTo>
                <a:lnTo>
                  <a:pt x="6039" y="81930"/>
                </a:lnTo>
                <a:lnTo>
                  <a:pt x="23656" y="48147"/>
                </a:lnTo>
                <a:lnTo>
                  <a:pt x="50987" y="21602"/>
                </a:lnTo>
                <a:lnTo>
                  <a:pt x="85274" y="4986"/>
                </a:lnTo>
                <a:lnTo>
                  <a:pt x="119550" y="0"/>
                </a:lnTo>
                <a:lnTo>
                  <a:pt x="157169" y="6038"/>
                </a:lnTo>
                <a:lnTo>
                  <a:pt x="190954" y="23654"/>
                </a:lnTo>
                <a:lnTo>
                  <a:pt x="217500" y="50987"/>
                </a:lnTo>
                <a:lnTo>
                  <a:pt x="234115" y="85274"/>
                </a:lnTo>
                <a:lnTo>
                  <a:pt x="239100" y="119550"/>
                </a:lnTo>
                <a:lnTo>
                  <a:pt x="239100" y="485290"/>
                </a:lnTo>
                <a:lnTo>
                  <a:pt x="233060" y="522909"/>
                </a:lnTo>
                <a:lnTo>
                  <a:pt x="215442" y="556694"/>
                </a:lnTo>
                <a:lnTo>
                  <a:pt x="188110" y="583239"/>
                </a:lnTo>
                <a:lnTo>
                  <a:pt x="153822" y="599855"/>
                </a:lnTo>
                <a:lnTo>
                  <a:pt x="119550" y="604840"/>
                </a:lnTo>
                <a:lnTo>
                  <a:pt x="81930" y="598799"/>
                </a:lnTo>
                <a:lnTo>
                  <a:pt x="48148" y="581181"/>
                </a:lnTo>
                <a:lnTo>
                  <a:pt x="21602" y="553849"/>
                </a:lnTo>
                <a:lnTo>
                  <a:pt x="4986" y="519562"/>
                </a:lnTo>
                <a:lnTo>
                  <a:pt x="0" y="485290"/>
                </a:lnTo>
                <a:lnTo>
                  <a:pt x="0" y="119550"/>
                </a:lnTo>
                <a:close/>
              </a:path>
            </a:pathLst>
          </a:custGeom>
          <a:ln w="12700">
            <a:solidFill>
              <a:srgbClr val="000000"/>
            </a:solidFill>
          </a:ln>
        </p:spPr>
        <p:txBody>
          <a:bodyPr wrap="square" lIns="0" tIns="0" rIns="0" bIns="0" rtlCol="0"/>
          <a:lstStyle/>
          <a:p>
            <a:endParaRPr/>
          </a:p>
        </p:txBody>
      </p:sp>
      <p:sp>
        <p:nvSpPr>
          <p:cNvPr id="252" name="object 252"/>
          <p:cNvSpPr/>
          <p:nvPr/>
        </p:nvSpPr>
        <p:spPr>
          <a:xfrm>
            <a:off x="2818538" y="1599637"/>
            <a:ext cx="532823" cy="686360"/>
          </a:xfrm>
          <a:custGeom>
            <a:avLst/>
            <a:gdLst/>
            <a:ahLst/>
            <a:cxnLst/>
            <a:rect l="l" t="t" r="r" b="b"/>
            <a:pathLst>
              <a:path w="586104" h="777875">
                <a:moveTo>
                  <a:pt x="0" y="388940"/>
                </a:moveTo>
                <a:lnTo>
                  <a:pt x="1385" y="350863"/>
                </a:lnTo>
                <a:lnTo>
                  <a:pt x="5580" y="312995"/>
                </a:lnTo>
                <a:lnTo>
                  <a:pt x="12641" y="275554"/>
                </a:lnTo>
                <a:lnTo>
                  <a:pt x="22625" y="238784"/>
                </a:lnTo>
                <a:lnTo>
                  <a:pt x="35592" y="202957"/>
                </a:lnTo>
                <a:lnTo>
                  <a:pt x="51611" y="168386"/>
                </a:lnTo>
                <a:lnTo>
                  <a:pt x="70751" y="135440"/>
                </a:lnTo>
                <a:lnTo>
                  <a:pt x="93076" y="104564"/>
                </a:lnTo>
                <a:lnTo>
                  <a:pt x="118629" y="76300"/>
                </a:lnTo>
                <a:lnTo>
                  <a:pt x="147391" y="51310"/>
                </a:lnTo>
                <a:lnTo>
                  <a:pt x="179224" y="30374"/>
                </a:lnTo>
                <a:lnTo>
                  <a:pt x="213791" y="14349"/>
                </a:lnTo>
                <a:lnTo>
                  <a:pt x="250476" y="4048"/>
                </a:lnTo>
                <a:lnTo>
                  <a:pt x="288366" y="45"/>
                </a:lnTo>
                <a:lnTo>
                  <a:pt x="292890" y="0"/>
                </a:lnTo>
                <a:lnTo>
                  <a:pt x="330855" y="3237"/>
                </a:lnTo>
                <a:lnTo>
                  <a:pt x="367734" y="12814"/>
                </a:lnTo>
                <a:lnTo>
                  <a:pt x="402592" y="28201"/>
                </a:lnTo>
                <a:lnTo>
                  <a:pt x="434775" y="48601"/>
                </a:lnTo>
                <a:lnTo>
                  <a:pt x="463912" y="73153"/>
                </a:lnTo>
                <a:lnTo>
                  <a:pt x="489846" y="101064"/>
                </a:lnTo>
                <a:lnTo>
                  <a:pt x="512553" y="131659"/>
                </a:lnTo>
                <a:lnTo>
                  <a:pt x="532068" y="164385"/>
                </a:lnTo>
                <a:lnTo>
                  <a:pt x="548454" y="198782"/>
                </a:lnTo>
                <a:lnTo>
                  <a:pt x="561782" y="234478"/>
                </a:lnTo>
                <a:lnTo>
                  <a:pt x="572117" y="271153"/>
                </a:lnTo>
                <a:lnTo>
                  <a:pt x="579522" y="308530"/>
                </a:lnTo>
                <a:lnTo>
                  <a:pt x="584055" y="346360"/>
                </a:lnTo>
                <a:lnTo>
                  <a:pt x="585770" y="384424"/>
                </a:lnTo>
                <a:lnTo>
                  <a:pt x="585790" y="388940"/>
                </a:lnTo>
                <a:lnTo>
                  <a:pt x="584404" y="427017"/>
                </a:lnTo>
                <a:lnTo>
                  <a:pt x="580209" y="464887"/>
                </a:lnTo>
                <a:lnTo>
                  <a:pt x="573148" y="502328"/>
                </a:lnTo>
                <a:lnTo>
                  <a:pt x="563164" y="539098"/>
                </a:lnTo>
                <a:lnTo>
                  <a:pt x="550195" y="574924"/>
                </a:lnTo>
                <a:lnTo>
                  <a:pt x="534176" y="609495"/>
                </a:lnTo>
                <a:lnTo>
                  <a:pt x="515036" y="642441"/>
                </a:lnTo>
                <a:lnTo>
                  <a:pt x="492710" y="673316"/>
                </a:lnTo>
                <a:lnTo>
                  <a:pt x="467157" y="701579"/>
                </a:lnTo>
                <a:lnTo>
                  <a:pt x="438394" y="726569"/>
                </a:lnTo>
                <a:lnTo>
                  <a:pt x="406561" y="747505"/>
                </a:lnTo>
                <a:lnTo>
                  <a:pt x="371994" y="763530"/>
                </a:lnTo>
                <a:lnTo>
                  <a:pt x="335309" y="773831"/>
                </a:lnTo>
                <a:lnTo>
                  <a:pt x="297420" y="777834"/>
                </a:lnTo>
                <a:lnTo>
                  <a:pt x="292890" y="777880"/>
                </a:lnTo>
                <a:lnTo>
                  <a:pt x="254925" y="774642"/>
                </a:lnTo>
                <a:lnTo>
                  <a:pt x="218045" y="765066"/>
                </a:lnTo>
                <a:lnTo>
                  <a:pt x="183188" y="749680"/>
                </a:lnTo>
                <a:lnTo>
                  <a:pt x="151006" y="729280"/>
                </a:lnTo>
                <a:lnTo>
                  <a:pt x="121870" y="704728"/>
                </a:lnTo>
                <a:lnTo>
                  <a:pt x="95934" y="676815"/>
                </a:lnTo>
                <a:lnTo>
                  <a:pt x="73227" y="646217"/>
                </a:lnTo>
                <a:lnTo>
                  <a:pt x="53713" y="613491"/>
                </a:lnTo>
                <a:lnTo>
                  <a:pt x="37329" y="579092"/>
                </a:lnTo>
                <a:lnTo>
                  <a:pt x="24003" y="543395"/>
                </a:lnTo>
                <a:lnTo>
                  <a:pt x="13669" y="506723"/>
                </a:lnTo>
                <a:lnTo>
                  <a:pt x="6266" y="469349"/>
                </a:lnTo>
                <a:lnTo>
                  <a:pt x="1734" y="431517"/>
                </a:lnTo>
                <a:lnTo>
                  <a:pt x="19" y="393451"/>
                </a:lnTo>
                <a:lnTo>
                  <a:pt x="0" y="388940"/>
                </a:lnTo>
                <a:close/>
              </a:path>
            </a:pathLst>
          </a:custGeom>
          <a:ln w="12700">
            <a:solidFill>
              <a:srgbClr val="FF2800"/>
            </a:solidFill>
          </a:ln>
        </p:spPr>
        <p:txBody>
          <a:bodyPr wrap="square" lIns="0" tIns="0" rIns="0" bIns="0" rtlCol="0"/>
          <a:lstStyle/>
          <a:p>
            <a:endParaRPr/>
          </a:p>
        </p:txBody>
      </p:sp>
      <p:sp>
        <p:nvSpPr>
          <p:cNvPr id="253" name="object 253"/>
          <p:cNvSpPr/>
          <p:nvPr/>
        </p:nvSpPr>
        <p:spPr>
          <a:xfrm>
            <a:off x="4113069" y="2057679"/>
            <a:ext cx="152977" cy="228599"/>
          </a:xfrm>
          <a:custGeom>
            <a:avLst/>
            <a:gdLst/>
            <a:ahLst/>
            <a:cxnLst/>
            <a:rect l="l" t="t" r="r" b="b"/>
            <a:pathLst>
              <a:path w="168275" h="259080">
                <a:moveTo>
                  <a:pt x="0" y="258763"/>
                </a:moveTo>
                <a:lnTo>
                  <a:pt x="168275" y="258763"/>
                </a:lnTo>
                <a:lnTo>
                  <a:pt x="168275" y="0"/>
                </a:lnTo>
                <a:lnTo>
                  <a:pt x="0" y="0"/>
                </a:lnTo>
                <a:lnTo>
                  <a:pt x="0" y="258763"/>
                </a:lnTo>
                <a:close/>
              </a:path>
            </a:pathLst>
          </a:custGeom>
          <a:solidFill>
            <a:srgbClr val="E4E4E4"/>
          </a:solidFill>
        </p:spPr>
        <p:txBody>
          <a:bodyPr wrap="square" lIns="0" tIns="0" rIns="0" bIns="0" rtlCol="0"/>
          <a:lstStyle/>
          <a:p>
            <a:endParaRPr/>
          </a:p>
        </p:txBody>
      </p:sp>
      <p:sp>
        <p:nvSpPr>
          <p:cNvPr id="254" name="object 254"/>
          <p:cNvSpPr/>
          <p:nvPr/>
        </p:nvSpPr>
        <p:spPr>
          <a:xfrm>
            <a:off x="4113075" y="2057684"/>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55" name="object 255"/>
          <p:cNvSpPr txBox="1"/>
          <p:nvPr/>
        </p:nvSpPr>
        <p:spPr>
          <a:xfrm>
            <a:off x="4116208" y="2103624"/>
            <a:ext cx="161636" cy="123111"/>
          </a:xfrm>
          <a:prstGeom prst="rect">
            <a:avLst/>
          </a:prstGeom>
        </p:spPr>
        <p:txBody>
          <a:bodyPr vert="horz" wrap="square" lIns="0" tIns="0" rIns="0" bIns="0" rtlCol="0">
            <a:spAutoFit/>
          </a:bodyPr>
          <a:lstStyle/>
          <a:p>
            <a:pPr marL="11397"/>
            <a:r>
              <a:rPr sz="800" dirty="0">
                <a:solidFill>
                  <a:srgbClr val="4452FF"/>
                </a:solidFill>
                <a:latin typeface="Times New Roman"/>
                <a:cs typeface="Times New Roman"/>
              </a:rPr>
              <a:t>EX</a:t>
            </a:r>
            <a:endParaRPr sz="800">
              <a:latin typeface="Times New Roman"/>
              <a:cs typeface="Times New Roman"/>
            </a:endParaRPr>
          </a:p>
        </p:txBody>
      </p:sp>
      <p:sp>
        <p:nvSpPr>
          <p:cNvPr id="256" name="object 256"/>
          <p:cNvSpPr/>
          <p:nvPr/>
        </p:nvSpPr>
        <p:spPr>
          <a:xfrm>
            <a:off x="4113069" y="1829361"/>
            <a:ext cx="152977" cy="228599"/>
          </a:xfrm>
          <a:custGeom>
            <a:avLst/>
            <a:gdLst/>
            <a:ahLst/>
            <a:cxnLst/>
            <a:rect l="l" t="t" r="r" b="b"/>
            <a:pathLst>
              <a:path w="168275" h="259080">
                <a:moveTo>
                  <a:pt x="0" y="258762"/>
                </a:moveTo>
                <a:lnTo>
                  <a:pt x="168275" y="258762"/>
                </a:lnTo>
                <a:lnTo>
                  <a:pt x="168275" y="0"/>
                </a:lnTo>
                <a:lnTo>
                  <a:pt x="0" y="0"/>
                </a:lnTo>
                <a:lnTo>
                  <a:pt x="0" y="258762"/>
                </a:lnTo>
                <a:close/>
              </a:path>
            </a:pathLst>
          </a:custGeom>
          <a:solidFill>
            <a:srgbClr val="E4E4E4"/>
          </a:solidFill>
        </p:spPr>
        <p:txBody>
          <a:bodyPr wrap="square" lIns="0" tIns="0" rIns="0" bIns="0" rtlCol="0"/>
          <a:lstStyle/>
          <a:p>
            <a:endParaRPr/>
          </a:p>
        </p:txBody>
      </p:sp>
      <p:sp>
        <p:nvSpPr>
          <p:cNvPr id="257" name="object 257"/>
          <p:cNvSpPr/>
          <p:nvPr/>
        </p:nvSpPr>
        <p:spPr>
          <a:xfrm>
            <a:off x="4113075" y="1829366"/>
            <a:ext cx="152977" cy="228599"/>
          </a:xfrm>
          <a:custGeom>
            <a:avLst/>
            <a:gdLst/>
            <a:ahLst/>
            <a:cxnLst/>
            <a:rect l="l" t="t" r="r" b="b"/>
            <a:pathLst>
              <a:path w="168275" h="259080">
                <a:moveTo>
                  <a:pt x="0" y="0"/>
                </a:moveTo>
                <a:lnTo>
                  <a:pt x="168275" y="0"/>
                </a:lnTo>
                <a:lnTo>
                  <a:pt x="168275" y="258763"/>
                </a:lnTo>
                <a:lnTo>
                  <a:pt x="0" y="258763"/>
                </a:lnTo>
                <a:lnTo>
                  <a:pt x="0" y="0"/>
                </a:lnTo>
                <a:close/>
              </a:path>
            </a:pathLst>
          </a:custGeom>
          <a:ln w="12700">
            <a:solidFill>
              <a:srgbClr val="000000"/>
            </a:solidFill>
          </a:ln>
        </p:spPr>
        <p:txBody>
          <a:bodyPr wrap="square" lIns="0" tIns="0" rIns="0" bIns="0" rtlCol="0"/>
          <a:lstStyle/>
          <a:p>
            <a:endParaRPr/>
          </a:p>
        </p:txBody>
      </p:sp>
      <p:sp>
        <p:nvSpPr>
          <p:cNvPr id="258" name="object 258"/>
          <p:cNvSpPr txBox="1"/>
          <p:nvPr/>
        </p:nvSpPr>
        <p:spPr>
          <a:xfrm>
            <a:off x="4139299" y="1875305"/>
            <a:ext cx="116032" cy="123111"/>
          </a:xfrm>
          <a:prstGeom prst="rect">
            <a:avLst/>
          </a:prstGeom>
        </p:spPr>
        <p:txBody>
          <a:bodyPr vert="horz" wrap="square" lIns="0" tIns="0" rIns="0" bIns="0" rtlCol="0">
            <a:spAutoFit/>
          </a:bodyPr>
          <a:lstStyle/>
          <a:p>
            <a:pPr marL="11397"/>
            <a:r>
              <a:rPr sz="800" dirty="0">
                <a:solidFill>
                  <a:srgbClr val="FF40FF"/>
                </a:solidFill>
                <a:latin typeface="Times New Roman"/>
                <a:cs typeface="Times New Roman"/>
              </a:rPr>
              <a:t>M</a:t>
            </a:r>
            <a:endParaRPr sz="800">
              <a:latin typeface="Times New Roman"/>
              <a:cs typeface="Times New Roman"/>
            </a:endParaRPr>
          </a:p>
        </p:txBody>
      </p:sp>
      <p:sp>
        <p:nvSpPr>
          <p:cNvPr id="259" name="object 259"/>
          <p:cNvSpPr/>
          <p:nvPr/>
        </p:nvSpPr>
        <p:spPr>
          <a:xfrm>
            <a:off x="4113069" y="1599640"/>
            <a:ext cx="152977" cy="229721"/>
          </a:xfrm>
          <a:custGeom>
            <a:avLst/>
            <a:gdLst/>
            <a:ahLst/>
            <a:cxnLst/>
            <a:rect l="l" t="t" r="r" b="b"/>
            <a:pathLst>
              <a:path w="168275" h="260350">
                <a:moveTo>
                  <a:pt x="0" y="260350"/>
                </a:moveTo>
                <a:lnTo>
                  <a:pt x="168275" y="260350"/>
                </a:lnTo>
                <a:lnTo>
                  <a:pt x="168275" y="0"/>
                </a:lnTo>
                <a:lnTo>
                  <a:pt x="0" y="0"/>
                </a:lnTo>
                <a:lnTo>
                  <a:pt x="0" y="260350"/>
                </a:lnTo>
                <a:close/>
              </a:path>
            </a:pathLst>
          </a:custGeom>
          <a:solidFill>
            <a:srgbClr val="E4E4E4"/>
          </a:solidFill>
        </p:spPr>
        <p:txBody>
          <a:bodyPr wrap="square" lIns="0" tIns="0" rIns="0" bIns="0" rtlCol="0"/>
          <a:lstStyle/>
          <a:p>
            <a:endParaRPr/>
          </a:p>
        </p:txBody>
      </p:sp>
      <p:sp>
        <p:nvSpPr>
          <p:cNvPr id="260" name="object 260"/>
          <p:cNvSpPr/>
          <p:nvPr/>
        </p:nvSpPr>
        <p:spPr>
          <a:xfrm>
            <a:off x="4113075" y="1599636"/>
            <a:ext cx="152977" cy="229721"/>
          </a:xfrm>
          <a:custGeom>
            <a:avLst/>
            <a:gdLst/>
            <a:ahLst/>
            <a:cxnLst/>
            <a:rect l="l" t="t" r="r" b="b"/>
            <a:pathLst>
              <a:path w="168275" h="260350">
                <a:moveTo>
                  <a:pt x="0" y="0"/>
                </a:moveTo>
                <a:lnTo>
                  <a:pt x="168275" y="0"/>
                </a:lnTo>
                <a:lnTo>
                  <a:pt x="168275" y="260350"/>
                </a:lnTo>
                <a:lnTo>
                  <a:pt x="0" y="260350"/>
                </a:lnTo>
                <a:lnTo>
                  <a:pt x="0" y="0"/>
                </a:lnTo>
                <a:close/>
              </a:path>
            </a:pathLst>
          </a:custGeom>
          <a:ln w="12700">
            <a:solidFill>
              <a:srgbClr val="000000"/>
            </a:solidFill>
          </a:ln>
        </p:spPr>
        <p:txBody>
          <a:bodyPr wrap="square" lIns="0" tIns="0" rIns="0" bIns="0" rtlCol="0"/>
          <a:lstStyle/>
          <a:p>
            <a:endParaRPr/>
          </a:p>
        </p:txBody>
      </p:sp>
      <p:sp>
        <p:nvSpPr>
          <p:cNvPr id="261" name="object 261"/>
          <p:cNvSpPr txBox="1"/>
          <p:nvPr/>
        </p:nvSpPr>
        <p:spPr>
          <a:xfrm>
            <a:off x="4101776" y="1645584"/>
            <a:ext cx="190500" cy="123111"/>
          </a:xfrm>
          <a:prstGeom prst="rect">
            <a:avLst/>
          </a:prstGeom>
        </p:spPr>
        <p:txBody>
          <a:bodyPr vert="horz" wrap="square" lIns="0" tIns="0" rIns="0" bIns="0" rtlCol="0">
            <a:spAutoFit/>
          </a:bodyPr>
          <a:lstStyle/>
          <a:p>
            <a:pPr marL="11397"/>
            <a:r>
              <a:rPr sz="800" dirty="0">
                <a:solidFill>
                  <a:srgbClr val="3CA642"/>
                </a:solidFill>
                <a:latin typeface="Times New Roman"/>
                <a:cs typeface="Times New Roman"/>
              </a:rPr>
              <a:t>WB</a:t>
            </a:r>
            <a:endParaRPr sz="800">
              <a:latin typeface="Times New Roman"/>
              <a:cs typeface="Times New Roman"/>
            </a:endParaRPr>
          </a:p>
        </p:txBody>
      </p:sp>
      <p:sp>
        <p:nvSpPr>
          <p:cNvPr id="262" name="object 262"/>
          <p:cNvSpPr/>
          <p:nvPr/>
        </p:nvSpPr>
        <p:spPr>
          <a:xfrm>
            <a:off x="6780076" y="3810002"/>
            <a:ext cx="1143000" cy="1143000"/>
          </a:xfrm>
          <a:custGeom>
            <a:avLst/>
            <a:gdLst/>
            <a:ahLst/>
            <a:cxnLst/>
            <a:rect l="l" t="t" r="r" b="b"/>
            <a:pathLst>
              <a:path w="1257300" h="1295400">
                <a:moveTo>
                  <a:pt x="0" y="0"/>
                </a:moveTo>
                <a:lnTo>
                  <a:pt x="1257300" y="0"/>
                </a:lnTo>
                <a:lnTo>
                  <a:pt x="1257300" y="1295400"/>
                </a:lnTo>
                <a:lnTo>
                  <a:pt x="0" y="1295400"/>
                </a:lnTo>
                <a:lnTo>
                  <a:pt x="0" y="0"/>
                </a:lnTo>
                <a:close/>
              </a:path>
            </a:pathLst>
          </a:custGeom>
          <a:ln w="12700">
            <a:solidFill>
              <a:srgbClr val="000000"/>
            </a:solidFill>
          </a:ln>
        </p:spPr>
        <p:txBody>
          <a:bodyPr wrap="square" lIns="0" tIns="0" rIns="0" bIns="0" rtlCol="0"/>
          <a:lstStyle/>
          <a:p>
            <a:endParaRPr/>
          </a:p>
        </p:txBody>
      </p:sp>
      <p:sp>
        <p:nvSpPr>
          <p:cNvPr id="263" name="object 263"/>
          <p:cNvSpPr txBox="1"/>
          <p:nvPr/>
        </p:nvSpPr>
        <p:spPr>
          <a:xfrm>
            <a:off x="2398822" y="5391122"/>
            <a:ext cx="234950" cy="3742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a:p>
            <a:pPr marL="11397">
              <a:spcBef>
                <a:spcPts val="642"/>
              </a:spcBef>
            </a:pPr>
            <a:r>
              <a:rPr sz="1000" spc="-4" dirty="0">
                <a:latin typeface="Arial"/>
                <a:cs typeface="Arial"/>
              </a:rPr>
              <a:t>???</a:t>
            </a:r>
            <a:endParaRPr sz="1000">
              <a:latin typeface="Arial"/>
              <a:cs typeface="Arial"/>
            </a:endParaRPr>
          </a:p>
        </p:txBody>
      </p:sp>
      <p:sp>
        <p:nvSpPr>
          <p:cNvPr id="264" name="object 264"/>
          <p:cNvSpPr txBox="1"/>
          <p:nvPr/>
        </p:nvSpPr>
        <p:spPr>
          <a:xfrm>
            <a:off x="4348560" y="5391122"/>
            <a:ext cx="234950" cy="3742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a:p>
            <a:pPr marL="11397">
              <a:spcBef>
                <a:spcPts val="642"/>
              </a:spcBef>
            </a:pPr>
            <a:r>
              <a:rPr sz="1000" spc="-4" dirty="0">
                <a:latin typeface="Arial"/>
                <a:cs typeface="Arial"/>
              </a:rPr>
              <a:t>???</a:t>
            </a:r>
            <a:endParaRPr sz="1000">
              <a:latin typeface="Arial"/>
              <a:cs typeface="Arial"/>
            </a:endParaRPr>
          </a:p>
        </p:txBody>
      </p:sp>
      <p:sp>
        <p:nvSpPr>
          <p:cNvPr id="265" name="object 265"/>
          <p:cNvSpPr txBox="1"/>
          <p:nvPr/>
        </p:nvSpPr>
        <p:spPr>
          <a:xfrm>
            <a:off x="6481583" y="5466762"/>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66" name="object 266"/>
          <p:cNvSpPr txBox="1"/>
          <p:nvPr/>
        </p:nvSpPr>
        <p:spPr>
          <a:xfrm>
            <a:off x="8386583" y="5466762"/>
            <a:ext cx="164523"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13</a:t>
            </a:r>
            <a:endParaRPr sz="1000">
              <a:latin typeface="Arial"/>
              <a:cs typeface="Arial"/>
            </a:endParaRPr>
          </a:p>
        </p:txBody>
      </p:sp>
      <p:sp>
        <p:nvSpPr>
          <p:cNvPr id="267" name="object 267"/>
          <p:cNvSpPr txBox="1"/>
          <p:nvPr/>
        </p:nvSpPr>
        <p:spPr>
          <a:xfrm>
            <a:off x="5185606" y="5477878"/>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0</a:t>
            </a:r>
            <a:endParaRPr sz="1000">
              <a:latin typeface="Arial"/>
              <a:cs typeface="Arial"/>
            </a:endParaRPr>
          </a:p>
        </p:txBody>
      </p:sp>
      <p:sp>
        <p:nvSpPr>
          <p:cNvPr id="268" name="object 268"/>
          <p:cNvSpPr txBox="1"/>
          <p:nvPr/>
        </p:nvSpPr>
        <p:spPr>
          <a:xfrm>
            <a:off x="5415072" y="5486372"/>
            <a:ext cx="234950" cy="145676"/>
          </a:xfrm>
          <a:prstGeom prst="rect">
            <a:avLst/>
          </a:prstGeom>
        </p:spPr>
        <p:txBody>
          <a:bodyPr vert="horz" wrap="square" lIns="0" tIns="0" rIns="0" bIns="0" rtlCol="0">
            <a:spAutoFit/>
          </a:bodyPr>
          <a:lstStyle/>
          <a:p>
            <a:pPr marL="11397">
              <a:lnSpc>
                <a:spcPts val="1086"/>
              </a:lnSpc>
            </a:pPr>
            <a:r>
              <a:rPr sz="1000" spc="-4" dirty="0">
                <a:latin typeface="Arial"/>
                <a:cs typeface="Arial"/>
              </a:rPr>
              <a:t>???</a:t>
            </a:r>
            <a:endParaRPr sz="1000">
              <a:latin typeface="Arial"/>
              <a:cs typeface="Arial"/>
            </a:endParaRPr>
          </a:p>
        </p:txBody>
      </p:sp>
      <p:sp>
        <p:nvSpPr>
          <p:cNvPr id="269" name="object 269"/>
          <p:cNvSpPr txBox="1"/>
          <p:nvPr/>
        </p:nvSpPr>
        <p:spPr>
          <a:xfrm>
            <a:off x="5185606" y="5741889"/>
            <a:ext cx="94095" cy="145676"/>
          </a:xfrm>
          <a:prstGeom prst="rect">
            <a:avLst/>
          </a:prstGeom>
        </p:spPr>
        <p:txBody>
          <a:bodyPr vert="horz" wrap="square" lIns="0" tIns="0" rIns="0" bIns="0" rtlCol="0">
            <a:spAutoFit/>
          </a:bodyPr>
          <a:lstStyle/>
          <a:p>
            <a:pPr marL="11397">
              <a:lnSpc>
                <a:spcPts val="1086"/>
              </a:lnSpc>
            </a:pPr>
            <a:r>
              <a:rPr sz="1000" dirty="0">
                <a:latin typeface="Arial"/>
                <a:cs typeface="Arial"/>
              </a:rPr>
              <a:t>1</a:t>
            </a:r>
            <a:endParaRPr sz="1000">
              <a:latin typeface="Arial"/>
              <a:cs typeface="Arial"/>
            </a:endParaRPr>
          </a:p>
        </p:txBody>
      </p:sp>
      <p:sp>
        <p:nvSpPr>
          <p:cNvPr id="270" name="object 270"/>
          <p:cNvSpPr txBox="1"/>
          <p:nvPr/>
        </p:nvSpPr>
        <p:spPr>
          <a:xfrm>
            <a:off x="8616049" y="6080441"/>
            <a:ext cx="225714" cy="145676"/>
          </a:xfrm>
          <a:prstGeom prst="rect">
            <a:avLst/>
          </a:prstGeom>
        </p:spPr>
        <p:txBody>
          <a:bodyPr vert="horz" wrap="square" lIns="0" tIns="0" rIns="0" bIns="0" rtlCol="0">
            <a:spAutoFit/>
          </a:bodyPr>
          <a:lstStyle/>
          <a:p>
            <a:pPr marL="11397">
              <a:lnSpc>
                <a:spcPts val="1086"/>
              </a:lnSpc>
            </a:pPr>
            <a:r>
              <a:rPr sz="1000" spc="-76" dirty="0">
                <a:latin typeface="Arial"/>
                <a:cs typeface="Arial"/>
              </a:rPr>
              <a:t>1</a:t>
            </a:r>
            <a:r>
              <a:rPr sz="1000" spc="-4" dirty="0">
                <a:latin typeface="Arial"/>
                <a:cs typeface="Arial"/>
              </a:rPr>
              <a:t>14</a:t>
            </a:r>
            <a:endParaRPr sz="1000">
              <a:latin typeface="Arial"/>
              <a:cs typeface="Arial"/>
            </a:endParaRPr>
          </a:p>
        </p:txBody>
      </p:sp>
      <p:sp>
        <p:nvSpPr>
          <p:cNvPr id="271" name="Date Placeholder 270"/>
          <p:cNvSpPr>
            <a:spLocks noGrp="1"/>
          </p:cNvSpPr>
          <p:nvPr>
            <p:ph type="dt" sz="half" idx="10"/>
          </p:nvPr>
        </p:nvSpPr>
        <p:spPr/>
        <p:txBody>
          <a:bodyPr/>
          <a:lstStyle/>
          <a:p>
            <a:r>
              <a:rPr lang="en-US" smtClean="0"/>
              <a:t>© 2017 by George B. Adams III</a:t>
            </a:r>
            <a:endParaRPr lang="en-US"/>
          </a:p>
        </p:txBody>
      </p:sp>
      <p:sp>
        <p:nvSpPr>
          <p:cNvPr id="272" name="Slide Number Placeholder 271"/>
          <p:cNvSpPr>
            <a:spLocks noGrp="1"/>
          </p:cNvSpPr>
          <p:nvPr>
            <p:ph type="sldNum" sz="quarter" idx="12"/>
          </p:nvPr>
        </p:nvSpPr>
        <p:spPr/>
        <p:txBody>
          <a:bodyPr/>
          <a:lstStyle/>
          <a:p>
            <a:fld id="{BA0F5024-359D-6B46-98D1-05D86B9A129A}" type="slidenum">
              <a:rPr lang="en-US" smtClean="0"/>
              <a:pPr/>
              <a:t>45</a:t>
            </a:fld>
            <a:endParaRPr lang="en-US"/>
          </a:p>
        </p:txBody>
      </p:sp>
      <p:sp>
        <p:nvSpPr>
          <p:cNvPr id="273" name="Title 272"/>
          <p:cNvSpPr>
            <a:spLocks noGrp="1"/>
          </p:cNvSpPr>
          <p:nvPr>
            <p:ph type="title"/>
          </p:nvPr>
        </p:nvSpPr>
        <p:spPr/>
        <p:txBody>
          <a:bodyPr/>
          <a:lstStyle/>
          <a:p>
            <a:r>
              <a:rPr lang="en-US" dirty="0">
                <a:latin typeface="Trebuchet MS"/>
                <a:cs typeface="Trebuchet MS"/>
              </a:rPr>
              <a:t>Cycle</a:t>
            </a:r>
            <a:r>
              <a:rPr lang="en-US" spc="-94" dirty="0">
                <a:latin typeface="Trebuchet MS"/>
                <a:cs typeface="Trebuchet MS"/>
              </a:rPr>
              <a:t> </a:t>
            </a:r>
            <a:r>
              <a:rPr lang="en-US" dirty="0">
                <a:latin typeface="Trebuchet MS"/>
                <a:cs typeface="Trebuchet MS"/>
              </a:rPr>
              <a:t>9</a:t>
            </a:r>
            <a:endParaRPr lang="en-US" dirty="0"/>
          </a:p>
        </p:txBody>
      </p:sp>
    </p:spTree>
    <p:extLst>
      <p:ext uri="{BB962C8B-B14F-4D97-AF65-F5344CB8AC3E}">
        <p14:creationId xmlns:p14="http://schemas.microsoft.com/office/powerpoint/2010/main" val="155947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35748" y="1233924"/>
            <a:ext cx="132195" cy="251572"/>
          </a:xfrm>
          <a:prstGeom prst="rect">
            <a:avLst/>
          </a:prstGeom>
        </p:spPr>
        <p:txBody>
          <a:bodyPr vert="horz" wrap="square" lIns="0" tIns="0" rIns="0" bIns="0" rtlCol="0">
            <a:spAutoFit/>
          </a:bodyPr>
          <a:lstStyle/>
          <a:p>
            <a:pPr marL="11397"/>
            <a:r>
              <a:rPr sz="1600" spc="-4" dirty="0">
                <a:latin typeface="Trebuchet MS"/>
                <a:cs typeface="Trebuchet MS"/>
              </a:rPr>
              <a:t>1</a:t>
            </a:r>
            <a:endParaRPr sz="1600">
              <a:latin typeface="Trebuchet MS"/>
              <a:cs typeface="Trebuchet MS"/>
            </a:endParaRPr>
          </a:p>
        </p:txBody>
      </p:sp>
      <p:sp>
        <p:nvSpPr>
          <p:cNvPr id="4" name="object 4"/>
          <p:cNvSpPr txBox="1"/>
          <p:nvPr/>
        </p:nvSpPr>
        <p:spPr>
          <a:xfrm>
            <a:off x="3736074" y="1233924"/>
            <a:ext cx="132195" cy="251572"/>
          </a:xfrm>
          <a:prstGeom prst="rect">
            <a:avLst/>
          </a:prstGeom>
        </p:spPr>
        <p:txBody>
          <a:bodyPr vert="horz" wrap="square" lIns="0" tIns="0" rIns="0" bIns="0" rtlCol="0">
            <a:spAutoFit/>
          </a:bodyPr>
          <a:lstStyle/>
          <a:p>
            <a:pPr marL="11397"/>
            <a:r>
              <a:rPr sz="1600" spc="-4" dirty="0">
                <a:latin typeface="Trebuchet MS"/>
                <a:cs typeface="Trebuchet MS"/>
              </a:rPr>
              <a:t>2</a:t>
            </a:r>
            <a:endParaRPr sz="1600">
              <a:latin typeface="Trebuchet MS"/>
              <a:cs typeface="Trebuchet MS"/>
            </a:endParaRPr>
          </a:p>
        </p:txBody>
      </p:sp>
      <p:sp>
        <p:nvSpPr>
          <p:cNvPr id="5" name="object 5"/>
          <p:cNvSpPr txBox="1"/>
          <p:nvPr/>
        </p:nvSpPr>
        <p:spPr>
          <a:xfrm>
            <a:off x="4428712" y="1233924"/>
            <a:ext cx="132195" cy="251572"/>
          </a:xfrm>
          <a:prstGeom prst="rect">
            <a:avLst/>
          </a:prstGeom>
        </p:spPr>
        <p:txBody>
          <a:bodyPr vert="horz" wrap="square" lIns="0" tIns="0" rIns="0" bIns="0" rtlCol="0">
            <a:spAutoFit/>
          </a:bodyPr>
          <a:lstStyle/>
          <a:p>
            <a:pPr marL="11397"/>
            <a:r>
              <a:rPr sz="1600" spc="-4" dirty="0">
                <a:latin typeface="Trebuchet MS"/>
                <a:cs typeface="Trebuchet MS"/>
              </a:rPr>
              <a:t>3</a:t>
            </a:r>
            <a:endParaRPr sz="1600">
              <a:latin typeface="Trebuchet MS"/>
              <a:cs typeface="Trebuchet MS"/>
            </a:endParaRPr>
          </a:p>
        </p:txBody>
      </p:sp>
      <p:sp>
        <p:nvSpPr>
          <p:cNvPr id="6" name="object 6"/>
          <p:cNvSpPr txBox="1"/>
          <p:nvPr/>
        </p:nvSpPr>
        <p:spPr>
          <a:xfrm>
            <a:off x="5070550" y="1233924"/>
            <a:ext cx="132195" cy="251572"/>
          </a:xfrm>
          <a:prstGeom prst="rect">
            <a:avLst/>
          </a:prstGeom>
        </p:spPr>
        <p:txBody>
          <a:bodyPr vert="horz" wrap="square" lIns="0" tIns="0" rIns="0" bIns="0" rtlCol="0">
            <a:spAutoFit/>
          </a:bodyPr>
          <a:lstStyle/>
          <a:p>
            <a:pPr marL="11397"/>
            <a:r>
              <a:rPr sz="1600" spc="-4" dirty="0">
                <a:latin typeface="Trebuchet MS"/>
                <a:cs typeface="Trebuchet MS"/>
              </a:rPr>
              <a:t>4</a:t>
            </a:r>
            <a:endParaRPr sz="1600">
              <a:latin typeface="Trebuchet MS"/>
              <a:cs typeface="Trebuchet MS"/>
            </a:endParaRPr>
          </a:p>
        </p:txBody>
      </p:sp>
      <p:sp>
        <p:nvSpPr>
          <p:cNvPr id="7" name="object 7"/>
          <p:cNvSpPr txBox="1"/>
          <p:nvPr/>
        </p:nvSpPr>
        <p:spPr>
          <a:xfrm>
            <a:off x="5268339" y="991272"/>
            <a:ext cx="1070841" cy="494179"/>
          </a:xfrm>
          <a:prstGeom prst="rect">
            <a:avLst/>
          </a:prstGeom>
        </p:spPr>
        <p:txBody>
          <a:bodyPr vert="horz" wrap="square" lIns="0" tIns="0" rIns="0" bIns="0" rtlCol="0">
            <a:spAutoFit/>
          </a:bodyPr>
          <a:lstStyle/>
          <a:p>
            <a:pPr marL="515713" marR="4559" indent="-504886"/>
            <a:r>
              <a:rPr sz="1600" spc="-4" dirty="0">
                <a:latin typeface="Trebuchet MS"/>
                <a:cs typeface="Trebuchet MS"/>
              </a:rPr>
              <a:t>Clock</a:t>
            </a:r>
            <a:r>
              <a:rPr sz="1600" spc="-67" dirty="0">
                <a:latin typeface="Trebuchet MS"/>
                <a:cs typeface="Trebuchet MS"/>
              </a:rPr>
              <a:t> </a:t>
            </a:r>
            <a:r>
              <a:rPr sz="1600" spc="-9" dirty="0">
                <a:latin typeface="Trebuchet MS"/>
                <a:cs typeface="Trebuchet MS"/>
              </a:rPr>
              <a:t>cycle  </a:t>
            </a:r>
            <a:r>
              <a:rPr sz="1600" spc="-4" dirty="0">
                <a:latin typeface="Trebuchet MS"/>
                <a:cs typeface="Trebuchet MS"/>
              </a:rPr>
              <a:t>5</a:t>
            </a:r>
            <a:endParaRPr sz="1600" dirty="0">
              <a:latin typeface="Trebuchet MS"/>
              <a:cs typeface="Trebuchet MS"/>
            </a:endParaRPr>
          </a:p>
        </p:txBody>
      </p:sp>
      <p:sp>
        <p:nvSpPr>
          <p:cNvPr id="8" name="object 8"/>
          <p:cNvSpPr txBox="1"/>
          <p:nvPr/>
        </p:nvSpPr>
        <p:spPr>
          <a:xfrm>
            <a:off x="6368848" y="1233924"/>
            <a:ext cx="132195" cy="251572"/>
          </a:xfrm>
          <a:prstGeom prst="rect">
            <a:avLst/>
          </a:prstGeom>
        </p:spPr>
        <p:txBody>
          <a:bodyPr vert="horz" wrap="square" lIns="0" tIns="0" rIns="0" bIns="0" rtlCol="0">
            <a:spAutoFit/>
          </a:bodyPr>
          <a:lstStyle/>
          <a:p>
            <a:pPr marL="11397"/>
            <a:r>
              <a:rPr sz="1600" spc="-4" dirty="0">
                <a:latin typeface="Trebuchet MS"/>
                <a:cs typeface="Trebuchet MS"/>
              </a:rPr>
              <a:t>6</a:t>
            </a:r>
            <a:endParaRPr sz="1600" dirty="0">
              <a:latin typeface="Trebuchet MS"/>
              <a:cs typeface="Trebuchet MS"/>
            </a:endParaRPr>
          </a:p>
        </p:txBody>
      </p:sp>
      <p:sp>
        <p:nvSpPr>
          <p:cNvPr id="9" name="object 9"/>
          <p:cNvSpPr txBox="1"/>
          <p:nvPr/>
        </p:nvSpPr>
        <p:spPr>
          <a:xfrm>
            <a:off x="7060645" y="1233924"/>
            <a:ext cx="132195" cy="251572"/>
          </a:xfrm>
          <a:prstGeom prst="rect">
            <a:avLst/>
          </a:prstGeom>
        </p:spPr>
        <p:txBody>
          <a:bodyPr vert="horz" wrap="square" lIns="0" tIns="0" rIns="0" bIns="0" rtlCol="0">
            <a:spAutoFit/>
          </a:bodyPr>
          <a:lstStyle/>
          <a:p>
            <a:pPr marL="11397"/>
            <a:r>
              <a:rPr sz="1600" spc="-4" dirty="0">
                <a:latin typeface="Trebuchet MS"/>
                <a:cs typeface="Trebuchet MS"/>
              </a:rPr>
              <a:t>7</a:t>
            </a:r>
            <a:endParaRPr sz="1600">
              <a:latin typeface="Trebuchet MS"/>
              <a:cs typeface="Trebuchet MS"/>
            </a:endParaRPr>
          </a:p>
        </p:txBody>
      </p:sp>
      <p:sp>
        <p:nvSpPr>
          <p:cNvPr id="10" name="object 10"/>
          <p:cNvSpPr txBox="1"/>
          <p:nvPr/>
        </p:nvSpPr>
        <p:spPr>
          <a:xfrm>
            <a:off x="7753283" y="1233924"/>
            <a:ext cx="132195" cy="251572"/>
          </a:xfrm>
          <a:prstGeom prst="rect">
            <a:avLst/>
          </a:prstGeom>
        </p:spPr>
        <p:txBody>
          <a:bodyPr vert="horz" wrap="square" lIns="0" tIns="0" rIns="0" bIns="0" rtlCol="0">
            <a:spAutoFit/>
          </a:bodyPr>
          <a:lstStyle/>
          <a:p>
            <a:pPr marL="11397"/>
            <a:r>
              <a:rPr sz="1600" spc="-4" dirty="0">
                <a:latin typeface="Trebuchet MS"/>
                <a:cs typeface="Trebuchet MS"/>
              </a:rPr>
              <a:t>8</a:t>
            </a:r>
            <a:endParaRPr sz="1600">
              <a:latin typeface="Trebuchet MS"/>
              <a:cs typeface="Trebuchet MS"/>
            </a:endParaRPr>
          </a:p>
        </p:txBody>
      </p:sp>
      <p:sp>
        <p:nvSpPr>
          <p:cNvPr id="11" name="object 11"/>
          <p:cNvSpPr txBox="1"/>
          <p:nvPr/>
        </p:nvSpPr>
        <p:spPr>
          <a:xfrm>
            <a:off x="8445920" y="1233924"/>
            <a:ext cx="132195" cy="251572"/>
          </a:xfrm>
          <a:prstGeom prst="rect">
            <a:avLst/>
          </a:prstGeom>
        </p:spPr>
        <p:txBody>
          <a:bodyPr vert="horz" wrap="square" lIns="0" tIns="0" rIns="0" bIns="0" rtlCol="0">
            <a:spAutoFit/>
          </a:bodyPr>
          <a:lstStyle/>
          <a:p>
            <a:pPr marL="11397"/>
            <a:r>
              <a:rPr sz="1600" spc="-4" dirty="0">
                <a:latin typeface="Trebuchet MS"/>
                <a:cs typeface="Trebuchet MS"/>
              </a:rPr>
              <a:t>9</a:t>
            </a:r>
            <a:endParaRPr sz="1600">
              <a:latin typeface="Trebuchet MS"/>
              <a:cs typeface="Trebuchet MS"/>
            </a:endParaRPr>
          </a:p>
        </p:txBody>
      </p:sp>
      <p:sp>
        <p:nvSpPr>
          <p:cNvPr id="12" name="object 12"/>
          <p:cNvSpPr txBox="1"/>
          <p:nvPr/>
        </p:nvSpPr>
        <p:spPr>
          <a:xfrm>
            <a:off x="565496" y="1451171"/>
            <a:ext cx="7853795" cy="4992072"/>
          </a:xfrm>
          <a:prstGeom prst="rect">
            <a:avLst/>
          </a:prstGeom>
        </p:spPr>
        <p:txBody>
          <a:bodyPr vert="horz" wrap="square" lIns="0" tIns="0" rIns="0" bIns="0" rtlCol="0">
            <a:spAutoFit/>
          </a:bodyPr>
          <a:lstStyle/>
          <a:p>
            <a:pPr marL="71231" marR="6115049">
              <a:lnSpc>
                <a:spcPct val="112500"/>
              </a:lnSpc>
              <a:tabLst>
                <a:tab pos="532809" algn="l"/>
              </a:tabLst>
            </a:pPr>
            <a:r>
              <a:rPr sz="1600" dirty="0">
                <a:latin typeface="Trebuchet MS"/>
                <a:cs typeface="Trebuchet MS"/>
              </a:rPr>
              <a:t>lw	$t0,</a:t>
            </a:r>
            <a:r>
              <a:rPr sz="1600" spc="-94" dirty="0">
                <a:latin typeface="Trebuchet MS"/>
                <a:cs typeface="Trebuchet MS"/>
              </a:rPr>
              <a:t> </a:t>
            </a:r>
            <a:r>
              <a:rPr sz="1600" dirty="0">
                <a:latin typeface="Trebuchet MS"/>
                <a:cs typeface="Trebuchet MS"/>
              </a:rPr>
              <a:t>4($sp)  </a:t>
            </a:r>
            <a:r>
              <a:rPr sz="1600" spc="-4" dirty="0">
                <a:latin typeface="Trebuchet MS"/>
                <a:cs typeface="Trebuchet MS"/>
              </a:rPr>
              <a:t>sub	$v0, $a0,</a:t>
            </a:r>
            <a:r>
              <a:rPr sz="1600" spc="-81" dirty="0">
                <a:latin typeface="Trebuchet MS"/>
                <a:cs typeface="Trebuchet MS"/>
              </a:rPr>
              <a:t> </a:t>
            </a:r>
            <a:r>
              <a:rPr sz="1600" spc="-4" dirty="0" smtClean="0">
                <a:latin typeface="Trebuchet MS"/>
                <a:cs typeface="Trebuchet MS"/>
              </a:rPr>
              <a:t>a1</a:t>
            </a:r>
            <a:endParaRPr sz="1600" dirty="0">
              <a:latin typeface="Trebuchet MS"/>
              <a:cs typeface="Trebuchet MS"/>
            </a:endParaRPr>
          </a:p>
          <a:p>
            <a:pPr marL="71231" marR="6173174" algn="just">
              <a:lnSpc>
                <a:spcPct val="112500"/>
              </a:lnSpc>
              <a:spcBef>
                <a:spcPts val="4"/>
              </a:spcBef>
            </a:pPr>
            <a:r>
              <a:rPr lang="en-US" sz="1600" spc="-4" dirty="0">
                <a:latin typeface="Trebuchet MS"/>
                <a:cs typeface="Trebuchet MS"/>
              </a:rPr>
              <a:t>a</a:t>
            </a:r>
            <a:r>
              <a:rPr sz="1600" spc="-4" dirty="0" smtClean="0">
                <a:latin typeface="Trebuchet MS"/>
                <a:cs typeface="Trebuchet MS"/>
              </a:rPr>
              <a:t>nd </a:t>
            </a:r>
            <a:r>
              <a:rPr lang="en-US" sz="1600" spc="-4" dirty="0" smtClean="0">
                <a:latin typeface="Trebuchet MS"/>
                <a:cs typeface="Trebuchet MS"/>
              </a:rPr>
              <a:t> </a:t>
            </a:r>
            <a:r>
              <a:rPr sz="1600" spc="-4" dirty="0" smtClean="0">
                <a:latin typeface="Trebuchet MS"/>
                <a:cs typeface="Trebuchet MS"/>
              </a:rPr>
              <a:t>$</a:t>
            </a:r>
            <a:r>
              <a:rPr sz="1600" spc="-4" dirty="0">
                <a:latin typeface="Trebuchet MS"/>
                <a:cs typeface="Trebuchet MS"/>
              </a:rPr>
              <a:t>t1, $t2, $t3 </a:t>
            </a:r>
            <a:endParaRPr lang="en-US" sz="1600" spc="-4" dirty="0" smtClean="0">
              <a:latin typeface="Trebuchet MS"/>
              <a:cs typeface="Trebuchet MS"/>
            </a:endParaRPr>
          </a:p>
          <a:p>
            <a:pPr marL="71231" marR="6173174" algn="just">
              <a:lnSpc>
                <a:spcPct val="112500"/>
              </a:lnSpc>
              <a:spcBef>
                <a:spcPts val="4"/>
              </a:spcBef>
            </a:pPr>
            <a:r>
              <a:rPr sz="1600" spc="-4" dirty="0" smtClean="0">
                <a:latin typeface="Trebuchet MS"/>
                <a:cs typeface="Trebuchet MS"/>
              </a:rPr>
              <a:t>or </a:t>
            </a:r>
            <a:r>
              <a:rPr lang="en-US" sz="1600" spc="-4" dirty="0" smtClean="0">
                <a:latin typeface="Trebuchet MS"/>
                <a:cs typeface="Trebuchet MS"/>
              </a:rPr>
              <a:t>    </a:t>
            </a:r>
            <a:r>
              <a:rPr sz="1600" spc="-4" dirty="0" smtClean="0">
                <a:latin typeface="Trebuchet MS"/>
                <a:cs typeface="Trebuchet MS"/>
              </a:rPr>
              <a:t>$</a:t>
            </a:r>
            <a:r>
              <a:rPr sz="1600" spc="-4" dirty="0">
                <a:latin typeface="Trebuchet MS"/>
                <a:cs typeface="Trebuchet MS"/>
              </a:rPr>
              <a:t>s0, $s1</a:t>
            </a:r>
            <a:r>
              <a:rPr sz="1600" spc="-4" dirty="0" smtClean="0">
                <a:latin typeface="Trebuchet MS"/>
                <a:cs typeface="Trebuchet MS"/>
              </a:rPr>
              <a:t>,$</a:t>
            </a:r>
            <a:r>
              <a:rPr sz="1600" spc="-4" dirty="0">
                <a:latin typeface="Trebuchet MS"/>
                <a:cs typeface="Trebuchet MS"/>
              </a:rPr>
              <a:t>s2 </a:t>
            </a:r>
            <a:endParaRPr lang="en-US" sz="1600" spc="-4" dirty="0" smtClean="0">
              <a:latin typeface="Trebuchet MS"/>
              <a:cs typeface="Trebuchet MS"/>
            </a:endParaRPr>
          </a:p>
          <a:p>
            <a:pPr marL="71231" marR="6173174" algn="just">
              <a:lnSpc>
                <a:spcPct val="112500"/>
              </a:lnSpc>
              <a:spcBef>
                <a:spcPts val="4"/>
              </a:spcBef>
            </a:pPr>
            <a:r>
              <a:rPr sz="1600" spc="-4" dirty="0" smtClean="0">
                <a:latin typeface="Trebuchet MS"/>
                <a:cs typeface="Trebuchet MS"/>
              </a:rPr>
              <a:t>add   </a:t>
            </a:r>
            <a:r>
              <a:rPr sz="1600" spc="-4" dirty="0">
                <a:latin typeface="Trebuchet MS"/>
                <a:cs typeface="Trebuchet MS"/>
              </a:rPr>
              <a:t>$t5, $t6,</a:t>
            </a:r>
            <a:r>
              <a:rPr sz="1600" spc="-81" dirty="0">
                <a:latin typeface="Trebuchet MS"/>
                <a:cs typeface="Trebuchet MS"/>
              </a:rPr>
              <a:t> </a:t>
            </a:r>
            <a:r>
              <a:rPr sz="1600" spc="-4" dirty="0">
                <a:latin typeface="Trebuchet MS"/>
                <a:cs typeface="Trebuchet MS"/>
              </a:rPr>
              <a:t>$0</a:t>
            </a:r>
            <a:endParaRPr sz="1600" dirty="0">
              <a:latin typeface="Trebuchet MS"/>
              <a:cs typeface="Trebuchet MS"/>
            </a:endParaRPr>
          </a:p>
          <a:p>
            <a:pPr>
              <a:spcBef>
                <a:spcPts val="4"/>
              </a:spcBef>
            </a:pPr>
            <a:endParaRPr sz="1600" dirty="0">
              <a:latin typeface="Times New Roman"/>
              <a:cs typeface="Times New Roman"/>
            </a:endParaRPr>
          </a:p>
          <a:p>
            <a:pPr marL="318546" indent="-307149">
              <a:buFont typeface="Microsoft Sans Serif"/>
              <a:buChar char="▪"/>
              <a:tabLst>
                <a:tab pos="319115" algn="l"/>
              </a:tabLst>
            </a:pPr>
            <a:r>
              <a:rPr spc="-4" dirty="0" smtClean="0">
                <a:latin typeface="Trebuchet MS"/>
                <a:cs typeface="Trebuchet MS"/>
              </a:rPr>
              <a:t>Compare </a:t>
            </a:r>
            <a:r>
              <a:rPr spc="-4" dirty="0">
                <a:latin typeface="Trebuchet MS"/>
                <a:cs typeface="Trebuchet MS"/>
              </a:rPr>
              <a:t>the last nine slides </a:t>
            </a:r>
            <a:r>
              <a:rPr dirty="0">
                <a:latin typeface="Trebuchet MS"/>
                <a:cs typeface="Trebuchet MS"/>
              </a:rPr>
              <a:t>with </a:t>
            </a:r>
            <a:r>
              <a:rPr spc="-9" dirty="0">
                <a:latin typeface="Trebuchet MS"/>
                <a:cs typeface="Trebuchet MS"/>
              </a:rPr>
              <a:t>the pipeline diagram</a:t>
            </a:r>
            <a:r>
              <a:rPr spc="76" dirty="0">
                <a:latin typeface="Trebuchet MS"/>
                <a:cs typeface="Trebuchet MS"/>
              </a:rPr>
              <a:t> </a:t>
            </a:r>
            <a:r>
              <a:rPr spc="-9" dirty="0" smtClean="0">
                <a:latin typeface="Trebuchet MS"/>
                <a:cs typeface="Trebuchet MS"/>
              </a:rPr>
              <a:t>above</a:t>
            </a:r>
            <a:endParaRPr dirty="0">
              <a:latin typeface="Trebuchet MS"/>
              <a:cs typeface="Trebuchet MS"/>
            </a:endParaRPr>
          </a:p>
          <a:p>
            <a:pPr marL="727697" lvl="1" indent="-306009">
              <a:spcBef>
                <a:spcPts val="422"/>
              </a:spcBef>
              <a:buChar char="—"/>
              <a:tabLst>
                <a:tab pos="728267" algn="l"/>
              </a:tabLst>
            </a:pPr>
            <a:r>
              <a:rPr lang="en-US" spc="-4" dirty="0">
                <a:latin typeface="Trebuchet MS"/>
                <a:cs typeface="Trebuchet MS"/>
              </a:rPr>
              <a:t>S</a:t>
            </a:r>
            <a:r>
              <a:rPr spc="-4" dirty="0" smtClean="0">
                <a:latin typeface="Trebuchet MS"/>
                <a:cs typeface="Trebuchet MS"/>
              </a:rPr>
              <a:t>ee </a:t>
            </a:r>
            <a:r>
              <a:rPr spc="-4" dirty="0">
                <a:latin typeface="Trebuchet MS"/>
                <a:cs typeface="Trebuchet MS"/>
              </a:rPr>
              <a:t>how </a:t>
            </a:r>
            <a:r>
              <a:rPr spc="-9" dirty="0">
                <a:latin typeface="Trebuchet MS"/>
                <a:cs typeface="Trebuchet MS"/>
              </a:rPr>
              <a:t>instruction executions </a:t>
            </a:r>
            <a:r>
              <a:rPr spc="-4" dirty="0">
                <a:latin typeface="Trebuchet MS"/>
                <a:cs typeface="Trebuchet MS"/>
              </a:rPr>
              <a:t>are</a:t>
            </a:r>
            <a:r>
              <a:rPr spc="36" dirty="0">
                <a:latin typeface="Trebuchet MS"/>
                <a:cs typeface="Trebuchet MS"/>
              </a:rPr>
              <a:t> </a:t>
            </a:r>
            <a:r>
              <a:rPr spc="-9" dirty="0" smtClean="0">
                <a:latin typeface="Trebuchet MS"/>
                <a:cs typeface="Trebuchet MS"/>
              </a:rPr>
              <a:t>overlapped</a:t>
            </a:r>
            <a:endParaRPr dirty="0">
              <a:latin typeface="Trebuchet MS"/>
              <a:cs typeface="Trebuchet MS"/>
            </a:endParaRPr>
          </a:p>
          <a:p>
            <a:pPr marL="727697" lvl="1" indent="-306009">
              <a:spcBef>
                <a:spcPts val="422"/>
              </a:spcBef>
              <a:buChar char="—"/>
              <a:tabLst>
                <a:tab pos="728267" algn="l"/>
              </a:tabLst>
            </a:pPr>
            <a:r>
              <a:rPr spc="-9" dirty="0">
                <a:latin typeface="Trebuchet MS"/>
                <a:cs typeface="Trebuchet MS"/>
              </a:rPr>
              <a:t>Each </a:t>
            </a:r>
            <a:r>
              <a:rPr spc="-4" dirty="0">
                <a:latin typeface="Trebuchet MS"/>
                <a:cs typeface="Trebuchet MS"/>
              </a:rPr>
              <a:t>functional </a:t>
            </a:r>
            <a:r>
              <a:rPr spc="-9" dirty="0">
                <a:latin typeface="Trebuchet MS"/>
                <a:cs typeface="Trebuchet MS"/>
              </a:rPr>
              <a:t>unit </a:t>
            </a:r>
            <a:r>
              <a:rPr spc="-4" dirty="0">
                <a:latin typeface="Trebuchet MS"/>
                <a:cs typeface="Trebuchet MS"/>
              </a:rPr>
              <a:t>is </a:t>
            </a:r>
            <a:r>
              <a:rPr spc="-9" dirty="0">
                <a:latin typeface="Trebuchet MS"/>
                <a:cs typeface="Trebuchet MS"/>
              </a:rPr>
              <a:t>used </a:t>
            </a:r>
            <a:r>
              <a:rPr spc="-4" dirty="0">
                <a:latin typeface="Trebuchet MS"/>
                <a:cs typeface="Trebuchet MS"/>
              </a:rPr>
              <a:t>by a </a:t>
            </a:r>
            <a:r>
              <a:rPr i="1" spc="-9" dirty="0">
                <a:latin typeface="Trebuchet MS"/>
                <a:cs typeface="Trebuchet MS"/>
              </a:rPr>
              <a:t>different </a:t>
            </a:r>
            <a:r>
              <a:rPr spc="-9" dirty="0">
                <a:latin typeface="Trebuchet MS"/>
                <a:cs typeface="Trebuchet MS"/>
              </a:rPr>
              <a:t>instruction </a:t>
            </a:r>
            <a:r>
              <a:rPr spc="-4" dirty="0">
                <a:latin typeface="Trebuchet MS"/>
                <a:cs typeface="Trebuchet MS"/>
              </a:rPr>
              <a:t>in </a:t>
            </a:r>
            <a:r>
              <a:rPr spc="-9" dirty="0">
                <a:latin typeface="Trebuchet MS"/>
                <a:cs typeface="Trebuchet MS"/>
              </a:rPr>
              <a:t>each</a:t>
            </a:r>
            <a:r>
              <a:rPr spc="121" dirty="0">
                <a:latin typeface="Trebuchet MS"/>
                <a:cs typeface="Trebuchet MS"/>
              </a:rPr>
              <a:t> </a:t>
            </a:r>
            <a:r>
              <a:rPr spc="-9" dirty="0" smtClean="0">
                <a:latin typeface="Trebuchet MS"/>
                <a:cs typeface="Trebuchet MS"/>
              </a:rPr>
              <a:t>cycle</a:t>
            </a:r>
            <a:endParaRPr dirty="0">
              <a:latin typeface="Trebuchet MS"/>
              <a:cs typeface="Trebuchet MS"/>
            </a:endParaRPr>
          </a:p>
          <a:p>
            <a:pPr marL="727697" marR="457589" lvl="1" indent="-306009">
              <a:spcBef>
                <a:spcPts val="422"/>
              </a:spcBef>
              <a:buChar char="—"/>
              <a:tabLst>
                <a:tab pos="728267" algn="l"/>
              </a:tabLst>
            </a:pPr>
            <a:r>
              <a:rPr lang="en-US" spc="-4" dirty="0">
                <a:latin typeface="Trebuchet MS"/>
                <a:cs typeface="Trebuchet MS"/>
              </a:rPr>
              <a:t>P</a:t>
            </a:r>
            <a:r>
              <a:rPr spc="-9" dirty="0" smtClean="0">
                <a:latin typeface="Trebuchet MS"/>
                <a:cs typeface="Trebuchet MS"/>
              </a:rPr>
              <a:t>ipeline </a:t>
            </a:r>
            <a:r>
              <a:rPr spc="-4" dirty="0" smtClean="0">
                <a:latin typeface="Trebuchet MS"/>
                <a:cs typeface="Trebuchet MS"/>
              </a:rPr>
              <a:t>registers</a:t>
            </a:r>
            <a:r>
              <a:rPr lang="en-US" spc="-4" dirty="0" smtClean="0">
                <a:latin typeface="Trebuchet MS"/>
                <a:cs typeface="Trebuchet MS"/>
              </a:rPr>
              <a:t> forward</a:t>
            </a:r>
            <a:r>
              <a:rPr spc="-4" dirty="0" smtClean="0">
                <a:latin typeface="Trebuchet MS"/>
                <a:cs typeface="Trebuchet MS"/>
              </a:rPr>
              <a:t> </a:t>
            </a:r>
            <a:r>
              <a:rPr spc="-9" dirty="0">
                <a:latin typeface="Trebuchet MS"/>
                <a:cs typeface="Trebuchet MS"/>
              </a:rPr>
              <a:t>control </a:t>
            </a:r>
            <a:r>
              <a:rPr spc="-4" dirty="0">
                <a:latin typeface="Trebuchet MS"/>
                <a:cs typeface="Trebuchet MS"/>
              </a:rPr>
              <a:t>and </a:t>
            </a:r>
            <a:r>
              <a:rPr spc="-9" dirty="0">
                <a:latin typeface="Trebuchet MS"/>
                <a:cs typeface="Trebuchet MS"/>
              </a:rPr>
              <a:t>data </a:t>
            </a:r>
            <a:r>
              <a:rPr spc="-4" dirty="0">
                <a:latin typeface="Trebuchet MS"/>
                <a:cs typeface="Trebuchet MS"/>
              </a:rPr>
              <a:t>values </a:t>
            </a:r>
            <a:r>
              <a:rPr spc="-9" dirty="0">
                <a:latin typeface="Trebuchet MS"/>
                <a:cs typeface="Trebuchet MS"/>
              </a:rPr>
              <a:t>generated in </a:t>
            </a:r>
            <a:r>
              <a:rPr lang="en-US" spc="-9" dirty="0" smtClean="0">
                <a:latin typeface="Trebuchet MS"/>
                <a:cs typeface="Trebuchet MS"/>
              </a:rPr>
              <a:t>ID stage</a:t>
            </a:r>
            <a:r>
              <a:rPr spc="-9" dirty="0" smtClean="0">
                <a:latin typeface="Trebuchet MS"/>
                <a:cs typeface="Trebuchet MS"/>
              </a:rPr>
              <a:t> </a:t>
            </a:r>
            <a:r>
              <a:rPr spc="-4" dirty="0">
                <a:latin typeface="Trebuchet MS"/>
                <a:cs typeface="Trebuchet MS"/>
              </a:rPr>
              <a:t>for </a:t>
            </a:r>
            <a:r>
              <a:rPr spc="-9" dirty="0">
                <a:latin typeface="Trebuchet MS"/>
                <a:cs typeface="Trebuchet MS"/>
              </a:rPr>
              <a:t>later</a:t>
            </a:r>
            <a:r>
              <a:rPr spc="40" dirty="0">
                <a:latin typeface="Trebuchet MS"/>
                <a:cs typeface="Trebuchet MS"/>
              </a:rPr>
              <a:t> </a:t>
            </a:r>
            <a:r>
              <a:rPr spc="-9" dirty="0" smtClean="0">
                <a:latin typeface="Trebuchet MS"/>
                <a:cs typeface="Trebuchet MS"/>
              </a:rPr>
              <a:t>use</a:t>
            </a:r>
            <a:endParaRPr dirty="0">
              <a:latin typeface="Trebuchet MS"/>
              <a:cs typeface="Trebuchet MS"/>
            </a:endParaRPr>
          </a:p>
          <a:p>
            <a:pPr marL="727697" marR="199447" lvl="1" indent="-306009">
              <a:spcBef>
                <a:spcPts val="431"/>
              </a:spcBef>
              <a:buChar char="—"/>
              <a:tabLst>
                <a:tab pos="728267" algn="l"/>
              </a:tabLst>
            </a:pPr>
            <a:r>
              <a:rPr spc="-4" dirty="0">
                <a:latin typeface="Trebuchet MS"/>
                <a:cs typeface="Trebuchet MS"/>
              </a:rPr>
              <a:t>When </a:t>
            </a:r>
            <a:r>
              <a:rPr spc="-9" dirty="0">
                <a:latin typeface="Trebuchet MS"/>
                <a:cs typeface="Trebuchet MS"/>
              </a:rPr>
              <a:t>the pipeline </a:t>
            </a:r>
            <a:r>
              <a:rPr spc="-4" dirty="0">
                <a:latin typeface="Trebuchet MS"/>
                <a:cs typeface="Trebuchet MS"/>
              </a:rPr>
              <a:t>is full in </a:t>
            </a:r>
            <a:r>
              <a:rPr spc="-9" dirty="0">
                <a:latin typeface="Trebuchet MS"/>
                <a:cs typeface="Trebuchet MS"/>
              </a:rPr>
              <a:t>clock cycle </a:t>
            </a:r>
            <a:r>
              <a:rPr spc="-4" dirty="0">
                <a:latin typeface="Trebuchet MS"/>
                <a:cs typeface="Trebuchet MS"/>
              </a:rPr>
              <a:t>5, </a:t>
            </a:r>
            <a:r>
              <a:rPr lang="en-US" spc="-4" dirty="0" smtClean="0">
                <a:latin typeface="Trebuchet MS"/>
                <a:cs typeface="Trebuchet MS"/>
              </a:rPr>
              <a:t>most</a:t>
            </a:r>
            <a:r>
              <a:rPr spc="-9" dirty="0" smtClean="0">
                <a:latin typeface="Trebuchet MS"/>
                <a:cs typeface="Trebuchet MS"/>
              </a:rPr>
              <a:t> </a:t>
            </a:r>
            <a:r>
              <a:rPr spc="-9" dirty="0">
                <a:latin typeface="Trebuchet MS"/>
                <a:cs typeface="Trebuchet MS"/>
              </a:rPr>
              <a:t>hardware units </a:t>
            </a:r>
            <a:r>
              <a:rPr spc="-4" dirty="0" smtClean="0">
                <a:latin typeface="Trebuchet MS"/>
                <a:cs typeface="Trebuchet MS"/>
              </a:rPr>
              <a:t>are </a:t>
            </a:r>
            <a:r>
              <a:rPr lang="en-US" spc="-4" dirty="0" smtClean="0">
                <a:latin typeface="Trebuchet MS"/>
                <a:cs typeface="Trebuchet MS"/>
              </a:rPr>
              <a:t>active rather than idle; “(mem)” means the MEM stage is not being used by the instruction, specifically, ALU output is on a bus that  bypasses data memory on its way to the WB stage</a:t>
            </a:r>
          </a:p>
          <a:p>
            <a:pPr marL="727697" marR="199447" lvl="1" indent="-306009">
              <a:spcBef>
                <a:spcPts val="431"/>
              </a:spcBef>
              <a:buChar char="—"/>
              <a:tabLst>
                <a:tab pos="728267" algn="l"/>
              </a:tabLst>
            </a:pPr>
            <a:r>
              <a:rPr lang="en-US" spc="-4" dirty="0" smtClean="0">
                <a:solidFill>
                  <a:srgbClr val="0000FF"/>
                </a:solidFill>
                <a:latin typeface="Trebuchet MS"/>
                <a:cs typeface="Trebuchet MS"/>
              </a:rPr>
              <a:t>A full pipeline </a:t>
            </a:r>
            <a:r>
              <a:rPr spc="-4" dirty="0" smtClean="0">
                <a:solidFill>
                  <a:srgbClr val="0000FF"/>
                </a:solidFill>
                <a:latin typeface="Trebuchet MS"/>
                <a:cs typeface="Trebuchet MS"/>
              </a:rPr>
              <a:t>is </a:t>
            </a:r>
            <a:r>
              <a:rPr spc="-4" dirty="0">
                <a:solidFill>
                  <a:srgbClr val="0000FF"/>
                </a:solidFill>
                <a:latin typeface="Trebuchet MS"/>
                <a:cs typeface="Trebuchet MS"/>
              </a:rPr>
              <a:t>the ideal </a:t>
            </a:r>
            <a:r>
              <a:rPr spc="-4" dirty="0" smtClean="0">
                <a:solidFill>
                  <a:srgbClr val="0000FF"/>
                </a:solidFill>
                <a:latin typeface="Trebuchet MS"/>
                <a:cs typeface="Trebuchet MS"/>
              </a:rPr>
              <a:t>situation</a:t>
            </a:r>
            <a:endParaRPr lang="en-US" spc="-4" dirty="0">
              <a:latin typeface="Trebuchet MS"/>
              <a:cs typeface="Trebuchet MS"/>
            </a:endParaRPr>
          </a:p>
          <a:p>
            <a:pPr marL="727697" marR="199447" lvl="1" indent="-306009">
              <a:spcBef>
                <a:spcPts val="431"/>
              </a:spcBef>
              <a:buChar char="—"/>
              <a:tabLst>
                <a:tab pos="728267" algn="l"/>
              </a:tabLst>
            </a:pPr>
            <a:r>
              <a:rPr lang="en-US" spc="-4" dirty="0" smtClean="0">
                <a:latin typeface="Trebuchet MS"/>
                <a:cs typeface="Trebuchet MS"/>
              </a:rPr>
              <a:t>How often is pipeline full?  What can stage utilization be increased?</a:t>
            </a:r>
            <a:endParaRPr dirty="0">
              <a:latin typeface="Trebuchet MS"/>
              <a:cs typeface="Trebuchet MS"/>
            </a:endParaRPr>
          </a:p>
        </p:txBody>
      </p:sp>
      <p:graphicFrame>
        <p:nvGraphicFramePr>
          <p:cNvPr id="13" name="object 13"/>
          <p:cNvGraphicFramePr>
            <a:graphicFrameLocks noGrp="1"/>
          </p:cNvGraphicFramePr>
          <p:nvPr>
            <p:extLst>
              <p:ext uri="{D42A27DB-BD31-4B8C-83A1-F6EECF244321}">
                <p14:modId xmlns:p14="http://schemas.microsoft.com/office/powerpoint/2010/main" val="1830395191"/>
              </p:ext>
            </p:extLst>
          </p:nvPr>
        </p:nvGraphicFramePr>
        <p:xfrm>
          <a:off x="2728839" y="1479288"/>
          <a:ext cx="6110546" cy="1333500"/>
        </p:xfrm>
        <a:graphic>
          <a:graphicData uri="http://schemas.openxmlformats.org/drawingml/2006/table">
            <a:tbl>
              <a:tblPr firstRow="1" bandRow="1">
                <a:tableStyleId>{2D5ABB26-0587-4C30-8999-92F81FD0307C}</a:tableStyleId>
              </a:tblPr>
              <a:tblGrid>
                <a:gridCol w="707274"/>
                <a:gridCol w="692727"/>
                <a:gridCol w="692727"/>
                <a:gridCol w="692727"/>
                <a:gridCol w="623455"/>
                <a:gridCol w="623455"/>
                <a:gridCol w="692727"/>
                <a:gridCol w="692727"/>
                <a:gridCol w="692727"/>
              </a:tblGrid>
              <a:tr h="242047">
                <a:tc>
                  <a:txBody>
                    <a:bodyPr/>
                    <a:lstStyle/>
                    <a:p>
                      <a:pPr algn="ctr">
                        <a:lnSpc>
                          <a:spcPts val="2080"/>
                        </a:lnSpc>
                      </a:pPr>
                      <a:r>
                        <a:rPr sz="1600" spc="-5" dirty="0">
                          <a:latin typeface="Trebuchet MS"/>
                          <a:cs typeface="Trebuchet MS"/>
                        </a:rPr>
                        <a:t>IF</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4955">
                        <a:lnSpc>
                          <a:spcPts val="2080"/>
                        </a:lnSpc>
                      </a:pPr>
                      <a:r>
                        <a:rPr sz="1600" spc="-5" dirty="0">
                          <a:latin typeface="Trebuchet MS"/>
                          <a:cs typeface="Trebuchet MS"/>
                        </a:rPr>
                        <a:t>ID</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2095">
                        <a:lnSpc>
                          <a:spcPts val="2080"/>
                        </a:lnSpc>
                      </a:pPr>
                      <a:r>
                        <a:rPr sz="1600" dirty="0">
                          <a:latin typeface="Trebuchet MS"/>
                          <a:cs typeface="Trebuchet MS"/>
                        </a:rPr>
                        <a:t>EX</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0"/>
                        </a:lnSpc>
                      </a:pPr>
                      <a:r>
                        <a:rPr sz="1600" spc="-5" dirty="0">
                          <a:latin typeface="Trebuchet MS"/>
                          <a:cs typeface="Trebuchet MS"/>
                        </a:rPr>
                        <a:t>MEM</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0"/>
                        </a:lnSpc>
                      </a:pPr>
                      <a:r>
                        <a:rPr sz="1600" dirty="0">
                          <a:latin typeface="Trebuchet MS"/>
                          <a:cs typeface="Trebuchet MS"/>
                        </a:rPr>
                        <a:t>WB</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endParaRPr sz="1600">
                        <a:latin typeface="Trebuchet MS"/>
                        <a:cs typeface="Trebuchet MS"/>
                      </a:endParaRPr>
                    </a:p>
                  </a:txBody>
                  <a:tcPr marL="0" marR="0" marT="0" marB="0">
                    <a:lnL w="6350">
                      <a:solidFill>
                        <a:srgbClr val="000000"/>
                      </a:solidFill>
                      <a:prstDash val="solid"/>
                    </a:lnL>
                    <a:lnB w="12700" cap="flat" cmpd="sng" algn="ctr">
                      <a:solidFill>
                        <a:schemeClr val="tx1"/>
                      </a:solidFill>
                      <a:prstDash val="solid"/>
                      <a:round/>
                      <a:headEnd type="none" w="med" len="med"/>
                      <a:tailEnd type="none" w="med" len="me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42719">
                <a:tc>
                  <a:txBody>
                    <a:bodyPr/>
                    <a:lstStyle/>
                    <a:p>
                      <a:endParaRPr sz="1600">
                        <a:latin typeface="Trebuchet MS"/>
                        <a:cs typeface="Trebuchet MS"/>
                      </a:endParaRPr>
                    </a:p>
                  </a:txBody>
                  <a:tcPr marL="0" marR="0" marT="0" marB="0">
                    <a:lnR w="6350">
                      <a:solidFill>
                        <a:srgbClr val="000000"/>
                      </a:solidFill>
                      <a:prstDash val="solid"/>
                    </a:lnR>
                    <a:lnT w="6350">
                      <a:solidFill>
                        <a:srgbClr val="000000"/>
                      </a:solidFill>
                      <a:prstDash val="solid"/>
                    </a:lnT>
                  </a:tcPr>
                </a:tc>
                <a:tc>
                  <a:txBody>
                    <a:bodyPr/>
                    <a:lstStyle/>
                    <a:p>
                      <a:pPr marL="285115">
                        <a:lnSpc>
                          <a:spcPts val="2085"/>
                        </a:lnSpc>
                      </a:pPr>
                      <a:r>
                        <a:rPr sz="1600" spc="-5" dirty="0">
                          <a:latin typeface="Trebuchet MS"/>
                          <a:cs typeface="Trebuchet MS"/>
                        </a:rPr>
                        <a:t>IF</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4955">
                        <a:lnSpc>
                          <a:spcPts val="2085"/>
                        </a:lnSpc>
                      </a:pPr>
                      <a:r>
                        <a:rPr sz="1600" spc="-5" dirty="0">
                          <a:latin typeface="Trebuchet MS"/>
                          <a:cs typeface="Trebuchet MS"/>
                        </a:rPr>
                        <a:t>ID</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5"/>
                        </a:lnSpc>
                      </a:pPr>
                      <a:r>
                        <a:rPr sz="1600" dirty="0">
                          <a:latin typeface="Trebuchet MS"/>
                          <a:cs typeface="Trebuchet MS"/>
                        </a:rPr>
                        <a:t>EX</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5"/>
                        </a:lnSpc>
                      </a:pPr>
                      <a:r>
                        <a:rPr lang="en-US" sz="1600" spc="-5" dirty="0" smtClean="0">
                          <a:latin typeface="Trebuchet MS"/>
                          <a:cs typeface="Trebuchet MS"/>
                        </a:rPr>
                        <a:t>(mem)</a:t>
                      </a:r>
                      <a:endParaRPr sz="1600" dirty="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60"/>
                        </a:lnSpc>
                      </a:pPr>
                      <a:r>
                        <a:rPr sz="1600" dirty="0">
                          <a:latin typeface="Trebuchet MS"/>
                          <a:cs typeface="Trebuchet MS"/>
                        </a:rPr>
                        <a:t>WB</a:t>
                      </a:r>
                    </a:p>
                  </a:txBody>
                  <a:tcPr marL="0" marR="0" marT="0" marB="0">
                    <a:lnL w="6350">
                      <a:solidFill>
                        <a:srgbClr val="000000"/>
                      </a:solidFill>
                      <a:prstDash val="solid"/>
                    </a:lnL>
                    <a:lnR w="6350">
                      <a:solidFill>
                        <a:srgbClr val="000000"/>
                      </a:solidFill>
                      <a:prstDash val="solid"/>
                    </a:lnR>
                    <a:lnT w="12700" cap="flat" cmpd="sng" algn="ctr">
                      <a:solidFill>
                        <a:schemeClr val="tx1"/>
                      </a:solidFill>
                      <a:prstDash val="solid"/>
                      <a:round/>
                      <a:headEnd type="none" w="med" len="med"/>
                      <a:tailEnd type="none" w="med" len="med"/>
                    </a:lnT>
                    <a:lnB w="6350">
                      <a:solidFill>
                        <a:srgbClr val="000000"/>
                      </a:solidFill>
                      <a:prstDash val="solid"/>
                    </a:lnB>
                  </a:tcPr>
                </a:tc>
                <a:tc gridSpan="3">
                  <a:txBody>
                    <a:bodyPr/>
                    <a:lstStyle/>
                    <a:p>
                      <a:endParaRPr sz="1600" dirty="0">
                        <a:latin typeface="Trebuchet MS"/>
                        <a:cs typeface="Trebuchet MS"/>
                      </a:endParaRPr>
                    </a:p>
                  </a:txBody>
                  <a:tcPr marL="0" marR="0" marT="0" marB="0">
                    <a:lnL w="6350">
                      <a:solidFill>
                        <a:srgbClr val="000000"/>
                      </a:solidFill>
                      <a:prstDash val="solid"/>
                    </a:lnL>
                    <a:lnB w="12700" cap="flat" cmpd="sng" algn="ctr">
                      <a:solidFill>
                        <a:schemeClr val="tx1"/>
                      </a:solidFill>
                      <a:prstDash val="solid"/>
                      <a:round/>
                      <a:headEnd type="none" w="med" len="med"/>
                      <a:tailEnd type="none" w="med" len="med"/>
                    </a:lnB>
                  </a:tcPr>
                </a:tc>
                <a:tc hMerge="1">
                  <a:txBody>
                    <a:bodyPr/>
                    <a:lstStyle/>
                    <a:p>
                      <a:endParaRPr/>
                    </a:p>
                  </a:txBody>
                  <a:tcPr marL="0" marR="0" marT="0" marB="0"/>
                </a:tc>
                <a:tc hMerge="1">
                  <a:txBody>
                    <a:bodyPr/>
                    <a:lstStyle/>
                    <a:p>
                      <a:endParaRPr/>
                    </a:p>
                  </a:txBody>
                  <a:tcPr marL="0" marR="0" marT="0" marB="0"/>
                </a:tc>
              </a:tr>
              <a:tr h="242047">
                <a:tc gridSpan="2">
                  <a:txBody>
                    <a:bodyPr/>
                    <a:lstStyle/>
                    <a:p>
                      <a:endParaRPr sz="1600">
                        <a:latin typeface="Trebuchet MS"/>
                        <a:cs typeface="Trebuchet MS"/>
                      </a:endParaRPr>
                    </a:p>
                  </a:txBody>
                  <a:tcPr marL="0" marR="0" marT="0" marB="0">
                    <a:lnR w="6350">
                      <a:solidFill>
                        <a:srgbClr val="000000"/>
                      </a:solidFill>
                      <a:prstDash val="solid"/>
                    </a:lnR>
                  </a:tcPr>
                </a:tc>
                <a:tc hMerge="1">
                  <a:txBody>
                    <a:bodyPr/>
                    <a:lstStyle/>
                    <a:p>
                      <a:endParaRPr/>
                    </a:p>
                  </a:txBody>
                  <a:tcPr marL="0" marR="0" marT="0" marB="0"/>
                </a:tc>
                <a:tc>
                  <a:txBody>
                    <a:bodyPr/>
                    <a:lstStyle/>
                    <a:p>
                      <a:pPr marL="285115">
                        <a:lnSpc>
                          <a:spcPts val="2080"/>
                        </a:lnSpc>
                      </a:pPr>
                      <a:r>
                        <a:rPr sz="1600" spc="-5" dirty="0">
                          <a:latin typeface="Trebuchet MS"/>
                          <a:cs typeface="Trebuchet MS"/>
                        </a:rPr>
                        <a:t>IF</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0"/>
                        </a:lnSpc>
                      </a:pPr>
                      <a:r>
                        <a:rPr sz="1600" spc="-5" dirty="0">
                          <a:latin typeface="Trebuchet MS"/>
                          <a:cs typeface="Trebuchet MS"/>
                        </a:rPr>
                        <a:t>ID</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0"/>
                        </a:lnSpc>
                      </a:pPr>
                      <a:r>
                        <a:rPr sz="1600" dirty="0">
                          <a:latin typeface="Trebuchet MS"/>
                          <a:cs typeface="Trebuchet MS"/>
                        </a:rPr>
                        <a:t>EX</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0"/>
                        </a:lnSpc>
                      </a:pPr>
                      <a:r>
                        <a:rPr lang="en-US" sz="1600" spc="-5" dirty="0" smtClean="0">
                          <a:latin typeface="Trebuchet MS"/>
                          <a:cs typeface="Trebuchet MS"/>
                        </a:rPr>
                        <a:t>(mem)</a:t>
                      </a:r>
                      <a:endParaRPr sz="1600" dirty="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55"/>
                        </a:lnSpc>
                      </a:pPr>
                      <a:r>
                        <a:rPr sz="1600" dirty="0">
                          <a:latin typeface="Trebuchet MS"/>
                          <a:cs typeface="Trebuchet MS"/>
                        </a:rPr>
                        <a:t>WB</a:t>
                      </a:r>
                    </a:p>
                  </a:txBody>
                  <a:tcPr marL="0" marR="0" marT="0" marB="0">
                    <a:lnL w="6350">
                      <a:solidFill>
                        <a:srgbClr val="000000"/>
                      </a:solidFill>
                      <a:prstDash val="solid"/>
                    </a:lnL>
                    <a:lnR w="6350">
                      <a:solidFill>
                        <a:srgbClr val="000000"/>
                      </a:solidFill>
                      <a:prstDash val="solid"/>
                    </a:lnR>
                    <a:lnT w="12700" cap="flat" cmpd="sng" algn="ctr">
                      <a:solidFill>
                        <a:schemeClr val="tx1"/>
                      </a:solidFill>
                      <a:prstDash val="solid"/>
                      <a:round/>
                      <a:headEnd type="none" w="med" len="med"/>
                      <a:tailEnd type="none" w="med" len="med"/>
                    </a:lnT>
                    <a:lnB w="6350">
                      <a:solidFill>
                        <a:srgbClr val="000000"/>
                      </a:solidFill>
                      <a:prstDash val="solid"/>
                    </a:lnB>
                  </a:tcPr>
                </a:tc>
                <a:tc gridSpan="2">
                  <a:txBody>
                    <a:bodyPr/>
                    <a:lstStyle/>
                    <a:p>
                      <a:endParaRPr sz="1600">
                        <a:latin typeface="Trebuchet MS"/>
                        <a:cs typeface="Trebuchet MS"/>
                      </a:endParaRPr>
                    </a:p>
                  </a:txBody>
                  <a:tcPr marL="0" marR="0" marT="0" marB="0">
                    <a:lnL w="6350">
                      <a:solidFill>
                        <a:srgbClr val="000000"/>
                      </a:solidFill>
                      <a:prstDash val="solid"/>
                    </a:lnL>
                    <a:lnB w="12700" cap="flat" cmpd="sng" algn="ctr">
                      <a:solidFill>
                        <a:schemeClr val="tx1"/>
                      </a:solidFill>
                      <a:prstDash val="solid"/>
                      <a:round/>
                      <a:headEnd type="none" w="med" len="med"/>
                      <a:tailEnd type="none" w="med" len="med"/>
                    </a:lnB>
                  </a:tcPr>
                </a:tc>
                <a:tc hMerge="1">
                  <a:txBody>
                    <a:bodyPr/>
                    <a:lstStyle/>
                    <a:p>
                      <a:endParaRPr/>
                    </a:p>
                  </a:txBody>
                  <a:tcPr marL="0" marR="0" marT="0" marB="0"/>
                </a:tc>
              </a:tr>
              <a:tr h="242047">
                <a:tc gridSpan="3">
                  <a:txBody>
                    <a:bodyPr/>
                    <a:lstStyle/>
                    <a:p>
                      <a:endParaRPr sz="1600">
                        <a:latin typeface="Trebuchet MS"/>
                        <a:cs typeface="Trebuchet MS"/>
                      </a:endParaRPr>
                    </a:p>
                  </a:txBody>
                  <a:tcPr marL="0" marR="0" marT="0" marB="0">
                    <a:lnR w="6350">
                      <a:solidFill>
                        <a:srgbClr val="0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algn="ctr">
                        <a:lnSpc>
                          <a:spcPts val="2085"/>
                        </a:lnSpc>
                      </a:pPr>
                      <a:r>
                        <a:rPr sz="1600" spc="-5" dirty="0">
                          <a:latin typeface="Trebuchet MS"/>
                          <a:cs typeface="Trebuchet MS"/>
                        </a:rPr>
                        <a:t>IF</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5"/>
                        </a:lnSpc>
                      </a:pPr>
                      <a:r>
                        <a:rPr sz="1600" spc="-5" dirty="0">
                          <a:latin typeface="Trebuchet MS"/>
                          <a:cs typeface="Trebuchet MS"/>
                        </a:rPr>
                        <a:t>ID</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5"/>
                        </a:lnSpc>
                      </a:pPr>
                      <a:r>
                        <a:rPr sz="1600" dirty="0">
                          <a:latin typeface="Trebuchet MS"/>
                          <a:cs typeface="Trebuchet MS"/>
                        </a:rPr>
                        <a:t>EX</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5"/>
                        </a:lnSpc>
                      </a:pPr>
                      <a:r>
                        <a:rPr lang="en-US" sz="1600" spc="-5" dirty="0" smtClean="0">
                          <a:latin typeface="Trebuchet MS"/>
                          <a:cs typeface="Trebuchet MS"/>
                        </a:rPr>
                        <a:t>(mem)</a:t>
                      </a:r>
                      <a:endParaRPr sz="1600" dirty="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60"/>
                        </a:lnSpc>
                      </a:pPr>
                      <a:r>
                        <a:rPr sz="1600" dirty="0">
                          <a:latin typeface="Trebuchet MS"/>
                          <a:cs typeface="Trebuchet MS"/>
                        </a:rPr>
                        <a:t>WB</a:t>
                      </a:r>
                    </a:p>
                  </a:txBody>
                  <a:tcPr marL="0" marR="0" marT="0" marB="0">
                    <a:lnL w="6350">
                      <a:solidFill>
                        <a:srgbClr val="000000"/>
                      </a:solidFill>
                      <a:prstDash val="solid"/>
                    </a:lnL>
                    <a:lnR w="6350">
                      <a:solidFill>
                        <a:srgbClr val="000000"/>
                      </a:solidFill>
                      <a:prstDash val="solid"/>
                    </a:lnR>
                    <a:lnT w="12700" cap="flat" cmpd="sng" algn="ctr">
                      <a:solidFill>
                        <a:schemeClr val="tx1"/>
                      </a:solidFill>
                      <a:prstDash val="solid"/>
                      <a:round/>
                      <a:headEnd type="none" w="med" len="med"/>
                      <a:tailEnd type="none" w="med" len="med"/>
                    </a:lnT>
                    <a:lnB w="6350">
                      <a:solidFill>
                        <a:srgbClr val="000000"/>
                      </a:solidFill>
                      <a:prstDash val="solid"/>
                    </a:lnB>
                  </a:tcPr>
                </a:tc>
                <a:tc>
                  <a:txBody>
                    <a:bodyPr/>
                    <a:lstStyle/>
                    <a:p>
                      <a:endParaRPr sz="1600">
                        <a:latin typeface="Trebuchet MS"/>
                        <a:cs typeface="Trebuchet MS"/>
                      </a:endParaRPr>
                    </a:p>
                  </a:txBody>
                  <a:tcPr marL="0" marR="0" marT="0" marB="0">
                    <a:lnL w="6350">
                      <a:solidFill>
                        <a:srgbClr val="000000"/>
                      </a:solidFill>
                      <a:prstDash val="solid"/>
                    </a:lnL>
                    <a:lnB w="12700">
                      <a:solidFill>
                        <a:srgbClr val="000000"/>
                      </a:solidFill>
                      <a:prstDash val="solid"/>
                    </a:lnB>
                  </a:tcPr>
                </a:tc>
              </a:tr>
              <a:tr h="242719">
                <a:tc gridSpan="4">
                  <a:txBody>
                    <a:bodyPr/>
                    <a:lstStyle/>
                    <a:p>
                      <a:endParaRPr sz="1600">
                        <a:latin typeface="Trebuchet MS"/>
                        <a:cs typeface="Trebuchet MS"/>
                      </a:endParaRPr>
                    </a:p>
                  </a:txBody>
                  <a:tcPr marL="0" marR="0" marT="0" marB="0">
                    <a:lnR w="6350">
                      <a:solidFill>
                        <a:srgbClr val="000000"/>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gn="ctr">
                        <a:lnSpc>
                          <a:spcPts val="2085"/>
                        </a:lnSpc>
                      </a:pPr>
                      <a:r>
                        <a:rPr sz="1600" spc="-5" dirty="0">
                          <a:latin typeface="Trebuchet MS"/>
                          <a:cs typeface="Trebuchet MS"/>
                        </a:rPr>
                        <a:t>IF</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5"/>
                        </a:lnSpc>
                      </a:pPr>
                      <a:r>
                        <a:rPr sz="1600" spc="-5" dirty="0">
                          <a:latin typeface="Trebuchet MS"/>
                          <a:cs typeface="Trebuchet MS"/>
                        </a:rPr>
                        <a:t>ID</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5"/>
                        </a:lnSpc>
                      </a:pPr>
                      <a:r>
                        <a:rPr sz="1600" dirty="0">
                          <a:latin typeface="Trebuchet MS"/>
                          <a:cs typeface="Trebuchet MS"/>
                        </a:rPr>
                        <a:t>EX</a:t>
                      </a:r>
                      <a:endParaRPr sz="16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85"/>
                        </a:lnSpc>
                      </a:pPr>
                      <a:r>
                        <a:rPr lang="en-US" sz="1600" spc="-5" dirty="0" smtClean="0">
                          <a:latin typeface="Trebuchet MS"/>
                          <a:cs typeface="Trebuchet MS"/>
                        </a:rPr>
                        <a:t>(mem)</a:t>
                      </a:r>
                      <a:endParaRPr sz="1600" dirty="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5265">
                        <a:lnSpc>
                          <a:spcPts val="2060"/>
                        </a:lnSpc>
                      </a:pPr>
                      <a:r>
                        <a:rPr sz="1600" dirty="0">
                          <a:latin typeface="Trebuchet MS"/>
                          <a:cs typeface="Trebuchet MS"/>
                        </a:rPr>
                        <a:t>WB</a:t>
                      </a:r>
                    </a:p>
                  </a:txBody>
                  <a:tcPr marL="0" marR="0" marT="0"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r>
            </a:tbl>
          </a:graphicData>
        </a:graphic>
      </p:graphicFrame>
      <p:sp>
        <p:nvSpPr>
          <p:cNvPr id="14" name="Date Placeholder 13"/>
          <p:cNvSpPr>
            <a:spLocks noGrp="1"/>
          </p:cNvSpPr>
          <p:nvPr>
            <p:ph type="dt" sz="half" idx="10"/>
          </p:nvPr>
        </p:nvSpPr>
        <p:spPr/>
        <p:txBody>
          <a:bodyPr/>
          <a:lstStyle/>
          <a:p>
            <a:r>
              <a:rPr lang="en-US" smtClean="0"/>
              <a:t>© 2017 by George B. Adams III</a:t>
            </a:r>
            <a:endParaRPr lang="en-US"/>
          </a:p>
        </p:txBody>
      </p:sp>
      <p:sp>
        <p:nvSpPr>
          <p:cNvPr id="15" name="Slide Number Placeholder 14"/>
          <p:cNvSpPr>
            <a:spLocks noGrp="1"/>
          </p:cNvSpPr>
          <p:nvPr>
            <p:ph type="sldNum" sz="quarter" idx="12"/>
          </p:nvPr>
        </p:nvSpPr>
        <p:spPr/>
        <p:txBody>
          <a:bodyPr/>
          <a:lstStyle/>
          <a:p>
            <a:fld id="{F616CA18-62AE-B34C-A151-070DF961BCFA}" type="slidenum">
              <a:rPr lang="en-US" smtClean="0"/>
              <a:pPr/>
              <a:t>46</a:t>
            </a:fld>
            <a:endParaRPr lang="en-US"/>
          </a:p>
        </p:txBody>
      </p:sp>
      <p:sp>
        <p:nvSpPr>
          <p:cNvPr id="17" name="Title 16"/>
          <p:cNvSpPr>
            <a:spLocks noGrp="1"/>
          </p:cNvSpPr>
          <p:nvPr>
            <p:ph type="title"/>
          </p:nvPr>
        </p:nvSpPr>
        <p:spPr>
          <a:xfrm>
            <a:off x="337254" y="96839"/>
            <a:ext cx="8240861" cy="745196"/>
          </a:xfrm>
        </p:spPr>
        <p:txBody>
          <a:bodyPr/>
          <a:lstStyle/>
          <a:p>
            <a:r>
              <a:rPr lang="en-US" sz="3200" spc="-4" dirty="0"/>
              <a:t>Pipeline diagram for previous </a:t>
            </a:r>
            <a:r>
              <a:rPr lang="en-US" sz="3200" spc="-4" dirty="0" smtClean="0"/>
              <a:t>circuit </a:t>
            </a:r>
            <a:r>
              <a:rPr lang="en-US" sz="3200" spc="-4" dirty="0"/>
              <a:t>schematics</a:t>
            </a:r>
            <a:endParaRPr lang="en-US" sz="3200" dirty="0"/>
          </a:p>
        </p:txBody>
      </p:sp>
    </p:spTree>
    <p:extLst>
      <p:ext uri="{BB962C8B-B14F-4D97-AF65-F5344CB8AC3E}">
        <p14:creationId xmlns:p14="http://schemas.microsoft.com/office/powerpoint/2010/main" val="446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44600"/>
            <a:ext cx="8229600" cy="5240867"/>
          </a:xfrm>
        </p:spPr>
        <p:txBody>
          <a:bodyPr>
            <a:normAutofit fontScale="62500" lnSpcReduction="20000"/>
          </a:bodyPr>
          <a:lstStyle/>
          <a:p>
            <a:pPr marL="318546" indent="-307149">
              <a:lnSpc>
                <a:spcPct val="120000"/>
              </a:lnSpc>
              <a:buFont typeface="Microsoft Sans Serif"/>
              <a:buChar char="▪"/>
              <a:tabLst>
                <a:tab pos="319115" algn="l"/>
              </a:tabLst>
            </a:pPr>
            <a:r>
              <a:rPr lang="en-US" spc="-4" dirty="0" smtClean="0">
                <a:latin typeface="Trebuchet MS"/>
                <a:cs typeface="Trebuchet MS"/>
              </a:rPr>
              <a:t>MIPS ISA designed specifically </a:t>
            </a:r>
            <a:r>
              <a:rPr lang="en-US" spc="-4" dirty="0">
                <a:latin typeface="Trebuchet MS"/>
                <a:cs typeface="Trebuchet MS"/>
              </a:rPr>
              <a:t>for easy</a:t>
            </a:r>
            <a:r>
              <a:rPr lang="en-US" spc="99" dirty="0">
                <a:latin typeface="Trebuchet MS"/>
                <a:cs typeface="Trebuchet MS"/>
              </a:rPr>
              <a:t> </a:t>
            </a:r>
            <a:r>
              <a:rPr lang="en-US" spc="-4" dirty="0">
                <a:latin typeface="Trebuchet MS"/>
                <a:cs typeface="Trebuchet MS"/>
              </a:rPr>
              <a:t>pipelining</a:t>
            </a:r>
            <a:endParaRPr lang="en-US" dirty="0">
              <a:latin typeface="Trebuchet MS"/>
              <a:cs typeface="Trebuchet MS"/>
            </a:endParaRPr>
          </a:p>
          <a:p>
            <a:pPr marL="727697" marR="298031" lvl="1" indent="-306009">
              <a:lnSpc>
                <a:spcPct val="120000"/>
              </a:lnSpc>
              <a:spcBef>
                <a:spcPts val="422"/>
              </a:spcBef>
              <a:buChar char="—"/>
              <a:tabLst>
                <a:tab pos="728267" algn="l"/>
              </a:tabLst>
            </a:pPr>
            <a:r>
              <a:rPr lang="en-US" spc="-4" dirty="0" smtClean="0">
                <a:latin typeface="Trebuchet MS"/>
                <a:cs typeface="Trebuchet MS"/>
              </a:rPr>
              <a:t>Fixed-length instructions:  easiest instruction fetch</a:t>
            </a:r>
            <a:endParaRPr lang="en-US" dirty="0">
              <a:latin typeface="Trebuchet MS"/>
              <a:cs typeface="Trebuchet MS"/>
            </a:endParaRPr>
          </a:p>
          <a:p>
            <a:pPr marL="727697" marR="202296" lvl="1" indent="-306009">
              <a:lnSpc>
                <a:spcPct val="120000"/>
              </a:lnSpc>
              <a:spcBef>
                <a:spcPts val="426"/>
              </a:spcBef>
              <a:buChar char="—"/>
              <a:tabLst>
                <a:tab pos="728267" algn="l"/>
              </a:tabLst>
            </a:pPr>
            <a:r>
              <a:rPr lang="en-US" spc="-4" dirty="0" smtClean="0">
                <a:latin typeface="Trebuchet MS"/>
                <a:cs typeface="Trebuchet MS"/>
              </a:rPr>
              <a:t>Instruction fields </a:t>
            </a:r>
            <a:r>
              <a:rPr lang="en-US" spc="-4" dirty="0">
                <a:latin typeface="Trebuchet MS"/>
                <a:cs typeface="Trebuchet MS"/>
              </a:rPr>
              <a:t>are in the same position </a:t>
            </a:r>
            <a:r>
              <a:rPr lang="en-US" spc="-4" dirty="0" smtClean="0">
                <a:latin typeface="Trebuchet MS"/>
                <a:cs typeface="Trebuchet MS"/>
              </a:rPr>
              <a:t>for all instructions, simplifying ID stage and keeping it fast</a:t>
            </a:r>
            <a:endParaRPr lang="en-US" dirty="0">
              <a:latin typeface="Trebuchet MS"/>
              <a:cs typeface="Trebuchet MS"/>
            </a:endParaRPr>
          </a:p>
          <a:p>
            <a:pPr marL="727697" marR="218822" lvl="1" indent="-306009" algn="just">
              <a:lnSpc>
                <a:spcPct val="120000"/>
              </a:lnSpc>
              <a:spcBef>
                <a:spcPts val="426"/>
              </a:spcBef>
              <a:buChar char="—"/>
              <a:tabLst>
                <a:tab pos="728267" algn="l"/>
              </a:tabLst>
            </a:pPr>
            <a:r>
              <a:rPr lang="en-US" spc="-4" dirty="0">
                <a:latin typeface="Trebuchet MS"/>
                <a:cs typeface="Trebuchet MS"/>
              </a:rPr>
              <a:t>MIPS is a register-to-register architecture</a:t>
            </a:r>
            <a:r>
              <a:rPr lang="en-US" spc="-4" dirty="0" smtClean="0">
                <a:latin typeface="Trebuchet MS"/>
                <a:cs typeface="Trebuchet MS"/>
              </a:rPr>
              <a:t>, so </a:t>
            </a:r>
            <a:r>
              <a:rPr lang="en-US" spc="-9" dirty="0">
                <a:latin typeface="Trebuchet MS"/>
                <a:cs typeface="Trebuchet MS"/>
              </a:rPr>
              <a:t>arithmetic </a:t>
            </a:r>
            <a:r>
              <a:rPr lang="en-US" spc="-4" dirty="0">
                <a:latin typeface="Trebuchet MS"/>
                <a:cs typeface="Trebuchet MS"/>
              </a:rPr>
              <a:t>operations </a:t>
            </a:r>
            <a:r>
              <a:rPr lang="en-US" spc="-4" dirty="0" smtClean="0">
                <a:latin typeface="Trebuchet MS"/>
                <a:cs typeface="Trebuchet MS"/>
              </a:rPr>
              <a:t>do </a:t>
            </a:r>
            <a:r>
              <a:rPr lang="en-US" spc="-9" dirty="0" smtClean="0">
                <a:latin typeface="Trebuchet MS"/>
                <a:cs typeface="Trebuchet MS"/>
              </a:rPr>
              <a:t>not </a:t>
            </a:r>
            <a:r>
              <a:rPr lang="en-US" spc="-9" dirty="0">
                <a:latin typeface="Trebuchet MS"/>
                <a:cs typeface="Trebuchet MS"/>
              </a:rPr>
              <a:t>contain memory </a:t>
            </a:r>
            <a:r>
              <a:rPr lang="en-US" spc="-4" dirty="0">
                <a:latin typeface="Trebuchet MS"/>
                <a:cs typeface="Trebuchet MS"/>
              </a:rPr>
              <a:t>references; keeps </a:t>
            </a:r>
            <a:r>
              <a:rPr lang="en-US" spc="-9" dirty="0">
                <a:latin typeface="Trebuchet MS"/>
                <a:cs typeface="Trebuchet MS"/>
              </a:rPr>
              <a:t>the pipeline </a:t>
            </a:r>
            <a:r>
              <a:rPr lang="en-US" spc="-4" dirty="0">
                <a:latin typeface="Trebuchet MS"/>
                <a:cs typeface="Trebuchet MS"/>
              </a:rPr>
              <a:t>shorter and</a:t>
            </a:r>
            <a:r>
              <a:rPr lang="en-US" spc="-58" dirty="0">
                <a:latin typeface="Trebuchet MS"/>
                <a:cs typeface="Trebuchet MS"/>
              </a:rPr>
              <a:t> </a:t>
            </a:r>
            <a:r>
              <a:rPr lang="en-US" spc="-4" dirty="0" smtClean="0">
                <a:latin typeface="Trebuchet MS"/>
                <a:cs typeface="Trebuchet MS"/>
              </a:rPr>
              <a:t>simpler (</a:t>
            </a:r>
            <a:r>
              <a:rPr lang="en-US" spc="-4" dirty="0" smtClean="0">
                <a:solidFill>
                  <a:srgbClr val="0000FF"/>
                </a:solidFill>
                <a:latin typeface="Trebuchet MS"/>
                <a:cs typeface="Trebuchet MS"/>
              </a:rPr>
              <a:t>no need for data memory access(</a:t>
            </a:r>
            <a:r>
              <a:rPr lang="en-US" spc="-4" dirty="0" err="1" smtClean="0">
                <a:solidFill>
                  <a:srgbClr val="0000FF"/>
                </a:solidFill>
                <a:latin typeface="Trebuchet MS"/>
                <a:cs typeface="Trebuchet MS"/>
              </a:rPr>
              <a:t>es</a:t>
            </a:r>
            <a:r>
              <a:rPr lang="en-US" spc="-4" dirty="0" smtClean="0">
                <a:solidFill>
                  <a:srgbClr val="0000FF"/>
                </a:solidFill>
                <a:latin typeface="Trebuchet MS"/>
                <a:cs typeface="Trebuchet MS"/>
              </a:rPr>
              <a:t>) before EX stage; no need for multiple data memory accesses by a single instruction</a:t>
            </a:r>
            <a:r>
              <a:rPr lang="en-US" spc="-4" dirty="0" smtClean="0">
                <a:latin typeface="Trebuchet MS"/>
                <a:cs typeface="Trebuchet MS"/>
              </a:rPr>
              <a:t>)</a:t>
            </a:r>
            <a:endParaRPr lang="en-US" spc="-4" dirty="0">
              <a:latin typeface="Trebuchet MS"/>
              <a:cs typeface="Trebuchet MS"/>
            </a:endParaRPr>
          </a:p>
          <a:p>
            <a:pPr marL="727697" marR="218822" lvl="1" indent="-306009" algn="just">
              <a:lnSpc>
                <a:spcPct val="120000"/>
              </a:lnSpc>
              <a:spcBef>
                <a:spcPts val="426"/>
              </a:spcBef>
              <a:buChar char="—"/>
              <a:tabLst>
                <a:tab pos="728267" algn="l"/>
              </a:tabLst>
            </a:pPr>
            <a:endParaRPr lang="en-US" dirty="0">
              <a:latin typeface="Trebuchet MS"/>
              <a:cs typeface="Trebuchet MS"/>
            </a:endParaRPr>
          </a:p>
          <a:p>
            <a:pPr marL="318546" indent="-307149">
              <a:lnSpc>
                <a:spcPct val="120000"/>
              </a:lnSpc>
              <a:spcBef>
                <a:spcPts val="426"/>
              </a:spcBef>
              <a:buFont typeface="Microsoft Sans Serif"/>
              <a:buChar char="▪"/>
              <a:tabLst>
                <a:tab pos="319115" algn="l"/>
              </a:tabLst>
            </a:pPr>
            <a:r>
              <a:rPr lang="en-US" spc="-4" dirty="0">
                <a:latin typeface="Trebuchet MS"/>
                <a:cs typeface="Trebuchet MS"/>
              </a:rPr>
              <a:t>Pipelining is </a:t>
            </a:r>
            <a:r>
              <a:rPr lang="en-US" spc="-9" dirty="0">
                <a:latin typeface="Trebuchet MS"/>
                <a:cs typeface="Trebuchet MS"/>
              </a:rPr>
              <a:t>harder </a:t>
            </a:r>
            <a:r>
              <a:rPr lang="en-US" spc="-4" dirty="0">
                <a:latin typeface="Trebuchet MS"/>
                <a:cs typeface="Trebuchet MS"/>
              </a:rPr>
              <a:t>for older, </a:t>
            </a:r>
            <a:r>
              <a:rPr lang="en-US" spc="-9" dirty="0">
                <a:latin typeface="Trebuchet MS"/>
                <a:cs typeface="Trebuchet MS"/>
              </a:rPr>
              <a:t>more complex instruction</a:t>
            </a:r>
            <a:r>
              <a:rPr lang="en-US" spc="102" dirty="0">
                <a:latin typeface="Trebuchet MS"/>
                <a:cs typeface="Trebuchet MS"/>
              </a:rPr>
              <a:t> </a:t>
            </a:r>
            <a:r>
              <a:rPr lang="en-US" spc="-4" dirty="0">
                <a:latin typeface="Trebuchet MS"/>
                <a:cs typeface="Trebuchet MS"/>
              </a:rPr>
              <a:t>sets</a:t>
            </a:r>
            <a:endParaRPr lang="en-US" dirty="0">
              <a:latin typeface="Trebuchet MS"/>
              <a:cs typeface="Trebuchet MS"/>
            </a:endParaRPr>
          </a:p>
          <a:p>
            <a:pPr marL="727697" marR="263840" lvl="1" indent="-306009" algn="just">
              <a:lnSpc>
                <a:spcPct val="120000"/>
              </a:lnSpc>
              <a:spcBef>
                <a:spcPts val="431"/>
              </a:spcBef>
              <a:buChar char="—"/>
              <a:tabLst>
                <a:tab pos="728267" algn="l"/>
              </a:tabLst>
            </a:pPr>
            <a:r>
              <a:rPr lang="en-US" spc="-4" dirty="0">
                <a:latin typeface="Trebuchet MS"/>
                <a:cs typeface="Trebuchet MS"/>
              </a:rPr>
              <a:t>D</a:t>
            </a:r>
            <a:r>
              <a:rPr lang="en-US" spc="-9" dirty="0" smtClean="0">
                <a:latin typeface="Trebuchet MS"/>
                <a:cs typeface="Trebuchet MS"/>
              </a:rPr>
              <a:t>ifferent length and different format instructions make IF and ID circuits more complex and slower </a:t>
            </a:r>
            <a:r>
              <a:rPr lang="en-US" spc="-4" dirty="0">
                <a:latin typeface="Trebuchet MS"/>
                <a:cs typeface="Trebuchet MS"/>
              </a:rPr>
              <a:t>to </a:t>
            </a:r>
            <a:r>
              <a:rPr lang="en-US" spc="-9" dirty="0">
                <a:latin typeface="Trebuchet MS"/>
                <a:cs typeface="Trebuchet MS"/>
              </a:rPr>
              <a:t>determine the actual  length </a:t>
            </a:r>
            <a:r>
              <a:rPr lang="en-US" spc="-4" dirty="0">
                <a:latin typeface="Trebuchet MS"/>
                <a:cs typeface="Trebuchet MS"/>
              </a:rPr>
              <a:t>of </a:t>
            </a:r>
            <a:r>
              <a:rPr lang="en-US" spc="-9" dirty="0">
                <a:latin typeface="Trebuchet MS"/>
                <a:cs typeface="Trebuchet MS"/>
              </a:rPr>
              <a:t>each instruction </a:t>
            </a:r>
            <a:r>
              <a:rPr lang="en-US" spc="-4" dirty="0">
                <a:latin typeface="Trebuchet MS"/>
                <a:cs typeface="Trebuchet MS"/>
              </a:rPr>
              <a:t>and </a:t>
            </a:r>
            <a:r>
              <a:rPr lang="en-US" spc="-9" dirty="0">
                <a:latin typeface="Trebuchet MS"/>
                <a:cs typeface="Trebuchet MS"/>
              </a:rPr>
              <a:t>the </a:t>
            </a:r>
            <a:r>
              <a:rPr lang="en-US" spc="-9" dirty="0" smtClean="0">
                <a:latin typeface="Trebuchet MS"/>
                <a:cs typeface="Trebuchet MS"/>
              </a:rPr>
              <a:t>positions </a:t>
            </a:r>
            <a:r>
              <a:rPr lang="en-US" spc="-4" dirty="0">
                <a:latin typeface="Trebuchet MS"/>
                <a:cs typeface="Trebuchet MS"/>
              </a:rPr>
              <a:t>of </a:t>
            </a:r>
            <a:r>
              <a:rPr lang="en-US" spc="-9" dirty="0">
                <a:latin typeface="Trebuchet MS"/>
                <a:cs typeface="Trebuchet MS"/>
              </a:rPr>
              <a:t>the</a:t>
            </a:r>
            <a:r>
              <a:rPr lang="en-US" spc="94" dirty="0">
                <a:latin typeface="Trebuchet MS"/>
                <a:cs typeface="Trebuchet MS"/>
              </a:rPr>
              <a:t> </a:t>
            </a:r>
            <a:r>
              <a:rPr lang="en-US" spc="94" dirty="0" smtClean="0">
                <a:latin typeface="Trebuchet MS"/>
                <a:cs typeface="Trebuchet MS"/>
              </a:rPr>
              <a:t>instruction </a:t>
            </a:r>
            <a:r>
              <a:rPr lang="en-US" spc="-4" dirty="0" smtClean="0">
                <a:latin typeface="Trebuchet MS"/>
                <a:cs typeface="Trebuchet MS"/>
              </a:rPr>
              <a:t>fields</a:t>
            </a:r>
            <a:endParaRPr lang="en-US" dirty="0">
              <a:latin typeface="Trebuchet MS"/>
              <a:cs typeface="Trebuchet MS"/>
            </a:endParaRPr>
          </a:p>
          <a:p>
            <a:pPr marL="727697" marR="4559" lvl="1" indent="-306009">
              <a:lnSpc>
                <a:spcPct val="120000"/>
              </a:lnSpc>
              <a:spcBef>
                <a:spcPts val="426"/>
              </a:spcBef>
              <a:buChar char="—"/>
              <a:tabLst>
                <a:tab pos="728267" algn="l"/>
              </a:tabLst>
            </a:pPr>
            <a:r>
              <a:rPr lang="en-US" spc="-4" dirty="0">
                <a:solidFill>
                  <a:srgbClr val="0000FF"/>
                </a:solidFill>
                <a:latin typeface="Trebuchet MS"/>
                <a:cs typeface="Trebuchet MS"/>
              </a:rPr>
              <a:t>M</a:t>
            </a:r>
            <a:r>
              <a:rPr lang="en-US" spc="-4" dirty="0" smtClean="0">
                <a:solidFill>
                  <a:srgbClr val="0000FF"/>
                </a:solidFill>
                <a:latin typeface="Trebuchet MS"/>
                <a:cs typeface="Trebuchet MS"/>
              </a:rPr>
              <a:t>emory</a:t>
            </a:r>
            <a:r>
              <a:rPr lang="en-US" spc="-4" dirty="0">
                <a:solidFill>
                  <a:srgbClr val="0000FF"/>
                </a:solidFill>
                <a:latin typeface="Trebuchet MS"/>
                <a:cs typeface="Trebuchet MS"/>
              </a:rPr>
              <a:t>-to-memory </a:t>
            </a:r>
            <a:r>
              <a:rPr lang="en-US" spc="-4" dirty="0" smtClean="0">
                <a:solidFill>
                  <a:srgbClr val="0000FF"/>
                </a:solidFill>
                <a:latin typeface="Trebuchet MS"/>
                <a:cs typeface="Trebuchet MS"/>
              </a:rPr>
              <a:t>arithmetic instructions</a:t>
            </a:r>
            <a:r>
              <a:rPr lang="en-US" spc="-4" dirty="0">
                <a:solidFill>
                  <a:srgbClr val="0000FF"/>
                </a:solidFill>
                <a:latin typeface="Trebuchet MS"/>
                <a:cs typeface="Trebuchet MS"/>
              </a:rPr>
              <a:t> </a:t>
            </a:r>
            <a:r>
              <a:rPr lang="en-US" spc="-4" dirty="0" smtClean="0">
                <a:solidFill>
                  <a:srgbClr val="0000FF"/>
                </a:solidFill>
                <a:latin typeface="Trebuchet MS"/>
                <a:cs typeface="Trebuchet MS"/>
              </a:rPr>
              <a:t>require memory access before EX so </a:t>
            </a:r>
            <a:r>
              <a:rPr lang="en-US" spc="-4" dirty="0">
                <a:solidFill>
                  <a:srgbClr val="0000FF"/>
                </a:solidFill>
                <a:latin typeface="Trebuchet MS"/>
                <a:cs typeface="Trebuchet MS"/>
              </a:rPr>
              <a:t>additional pipeline stages may </a:t>
            </a:r>
            <a:r>
              <a:rPr lang="en-US" spc="-4" dirty="0" smtClean="0">
                <a:solidFill>
                  <a:srgbClr val="0000FF"/>
                </a:solidFill>
                <a:latin typeface="Trebuchet MS"/>
                <a:cs typeface="Trebuchet MS"/>
              </a:rPr>
              <a:t>be </a:t>
            </a:r>
            <a:r>
              <a:rPr lang="en-US" spc="-9" dirty="0">
                <a:solidFill>
                  <a:srgbClr val="0000FF"/>
                </a:solidFill>
                <a:latin typeface="Trebuchet MS"/>
                <a:cs typeface="Trebuchet MS"/>
              </a:rPr>
              <a:t>needed </a:t>
            </a:r>
            <a:r>
              <a:rPr lang="en-US" spc="-4" dirty="0">
                <a:solidFill>
                  <a:srgbClr val="0000FF"/>
                </a:solidFill>
                <a:latin typeface="Trebuchet MS"/>
                <a:cs typeface="Trebuchet MS"/>
              </a:rPr>
              <a:t>to </a:t>
            </a:r>
            <a:r>
              <a:rPr lang="en-US" spc="-9" dirty="0">
                <a:solidFill>
                  <a:srgbClr val="0000FF"/>
                </a:solidFill>
                <a:latin typeface="Trebuchet MS"/>
                <a:cs typeface="Trebuchet MS"/>
              </a:rPr>
              <a:t>compute </a:t>
            </a:r>
            <a:r>
              <a:rPr lang="en-US" spc="-4" dirty="0">
                <a:solidFill>
                  <a:srgbClr val="0000FF"/>
                </a:solidFill>
                <a:latin typeface="Trebuchet MS"/>
                <a:cs typeface="Trebuchet MS"/>
              </a:rPr>
              <a:t>effective addresses and read memory </a:t>
            </a:r>
            <a:r>
              <a:rPr lang="en-US" i="1" spc="-4" dirty="0">
                <a:solidFill>
                  <a:srgbClr val="0000FF"/>
                </a:solidFill>
                <a:latin typeface="Trebuchet MS"/>
                <a:cs typeface="Trebuchet MS"/>
              </a:rPr>
              <a:t>before </a:t>
            </a:r>
            <a:r>
              <a:rPr lang="en-US" spc="-4" dirty="0" smtClean="0">
                <a:solidFill>
                  <a:srgbClr val="0000FF"/>
                </a:solidFill>
                <a:latin typeface="Trebuchet MS"/>
                <a:cs typeface="Trebuchet MS"/>
              </a:rPr>
              <a:t>an </a:t>
            </a:r>
            <a:r>
              <a:rPr lang="en-US" spc="-4" dirty="0">
                <a:solidFill>
                  <a:srgbClr val="0000FF"/>
                </a:solidFill>
                <a:latin typeface="Trebuchet MS"/>
                <a:cs typeface="Trebuchet MS"/>
              </a:rPr>
              <a:t>instruction </a:t>
            </a:r>
            <a:r>
              <a:rPr lang="en-US" spc="-4" dirty="0" smtClean="0">
                <a:solidFill>
                  <a:srgbClr val="0000FF"/>
                </a:solidFill>
                <a:latin typeface="Trebuchet MS"/>
                <a:cs typeface="Trebuchet MS"/>
              </a:rPr>
              <a:t>is ready for</a:t>
            </a:r>
            <a:r>
              <a:rPr lang="en-US" spc="-9" dirty="0" smtClean="0">
                <a:solidFill>
                  <a:srgbClr val="0000FF"/>
                </a:solidFill>
                <a:latin typeface="Trebuchet MS"/>
                <a:cs typeface="Trebuchet MS"/>
              </a:rPr>
              <a:t> </a:t>
            </a:r>
            <a:r>
              <a:rPr lang="en-US" spc="-4" dirty="0">
                <a:solidFill>
                  <a:srgbClr val="0000FF"/>
                </a:solidFill>
                <a:latin typeface="Trebuchet MS"/>
                <a:cs typeface="Trebuchet MS"/>
              </a:rPr>
              <a:t>EX</a:t>
            </a:r>
            <a:r>
              <a:rPr lang="en-US" spc="-54" dirty="0">
                <a:solidFill>
                  <a:srgbClr val="0000FF"/>
                </a:solidFill>
                <a:latin typeface="Trebuchet MS"/>
                <a:cs typeface="Trebuchet MS"/>
              </a:rPr>
              <a:t> </a:t>
            </a:r>
            <a:r>
              <a:rPr lang="en-US" spc="-4" dirty="0" smtClean="0">
                <a:solidFill>
                  <a:srgbClr val="0000FF"/>
                </a:solidFill>
                <a:latin typeface="Trebuchet MS"/>
                <a:cs typeface="Trebuchet MS"/>
              </a:rPr>
              <a:t>stage</a:t>
            </a:r>
            <a:endParaRPr lang="en-US" dirty="0">
              <a:solidFill>
                <a:srgbClr val="0000FF"/>
              </a:solidFill>
              <a:latin typeface="Trebuchet MS"/>
              <a:cs typeface="Trebuchet MS"/>
            </a:endParaRPr>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47</a:t>
            </a:fld>
            <a:endParaRPr lang="en-US"/>
          </a:p>
        </p:txBody>
      </p:sp>
      <p:sp>
        <p:nvSpPr>
          <p:cNvPr id="6" name="Title 5"/>
          <p:cNvSpPr>
            <a:spLocks noGrp="1"/>
          </p:cNvSpPr>
          <p:nvPr>
            <p:ph type="title"/>
          </p:nvPr>
        </p:nvSpPr>
        <p:spPr/>
        <p:txBody>
          <a:bodyPr/>
          <a:lstStyle/>
          <a:p>
            <a:r>
              <a:rPr lang="en-US" sz="3600" spc="-4" dirty="0" smtClean="0"/>
              <a:t>Instruction set </a:t>
            </a:r>
            <a:r>
              <a:rPr lang="en-US" sz="3600" spc="-4" dirty="0"/>
              <a:t>a</a:t>
            </a:r>
            <a:r>
              <a:rPr lang="en-US" sz="3600" spc="-4" dirty="0" smtClean="0"/>
              <a:t>rchitectures </a:t>
            </a:r>
            <a:r>
              <a:rPr lang="en-US" sz="3600" spc="-4" dirty="0"/>
              <a:t>and</a:t>
            </a:r>
            <a:r>
              <a:rPr lang="en-US" sz="3600" spc="81" dirty="0"/>
              <a:t> </a:t>
            </a:r>
            <a:r>
              <a:rPr lang="en-US" sz="3600" spc="-4" dirty="0"/>
              <a:t>pipelining</a:t>
            </a:r>
            <a:endParaRPr lang="en-US" sz="3600" dirty="0"/>
          </a:p>
        </p:txBody>
      </p:sp>
    </p:spTree>
    <p:extLst>
      <p:ext uri="{BB962C8B-B14F-4D97-AF65-F5344CB8AC3E}">
        <p14:creationId xmlns:p14="http://schemas.microsoft.com/office/powerpoint/2010/main" val="1053840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565495" y="1585641"/>
            <a:ext cx="8027555" cy="4216539"/>
          </a:xfrm>
          <a:prstGeom prst="rect">
            <a:avLst/>
          </a:prstGeom>
        </p:spPr>
        <p:txBody>
          <a:bodyPr vert="horz" wrap="square" lIns="0" tIns="0" rIns="0" bIns="0" rtlCol="0">
            <a:spAutoFit/>
          </a:bodyPr>
          <a:lstStyle/>
          <a:p>
            <a:pPr marL="318546" marR="138473" indent="-307149">
              <a:spcBef>
                <a:spcPts val="830"/>
              </a:spcBef>
              <a:buFont typeface="Microsoft Sans Serif"/>
              <a:buChar char="▪"/>
              <a:tabLst>
                <a:tab pos="319115" algn="l"/>
              </a:tabLst>
            </a:pPr>
            <a:r>
              <a:rPr spc="-4" dirty="0" smtClean="0">
                <a:latin typeface="Trebuchet MS"/>
                <a:cs typeface="Trebuchet MS"/>
              </a:rPr>
              <a:t>Pipelining </a:t>
            </a:r>
            <a:r>
              <a:rPr i="1" spc="-4" dirty="0" smtClean="0">
                <a:solidFill>
                  <a:srgbClr val="FF0000"/>
                </a:solidFill>
                <a:latin typeface="Trebuchet MS"/>
                <a:cs typeface="Trebuchet MS"/>
              </a:rPr>
              <a:t>does</a:t>
            </a:r>
            <a:r>
              <a:rPr spc="-4" dirty="0" smtClean="0">
                <a:solidFill>
                  <a:srgbClr val="FF0000"/>
                </a:solidFill>
                <a:latin typeface="Trebuchet MS"/>
                <a:cs typeface="Trebuchet MS"/>
              </a:rPr>
              <a:t> </a:t>
            </a:r>
            <a:r>
              <a:rPr i="1" spc="-4" dirty="0" smtClean="0">
                <a:solidFill>
                  <a:srgbClr val="FF0000"/>
                </a:solidFill>
                <a:latin typeface="Trebuchet MS"/>
                <a:cs typeface="Trebuchet MS"/>
              </a:rPr>
              <a:t>not </a:t>
            </a:r>
            <a:r>
              <a:rPr spc="-4" dirty="0" smtClean="0">
                <a:solidFill>
                  <a:srgbClr val="FF0000"/>
                </a:solidFill>
                <a:latin typeface="Trebuchet MS"/>
                <a:cs typeface="Trebuchet MS"/>
              </a:rPr>
              <a:t>improve</a:t>
            </a:r>
            <a:r>
              <a:rPr spc="-9" dirty="0" smtClean="0">
                <a:solidFill>
                  <a:srgbClr val="FF0000"/>
                </a:solidFill>
                <a:latin typeface="Trebuchet MS"/>
                <a:cs typeface="Trebuchet MS"/>
              </a:rPr>
              <a:t> execution time </a:t>
            </a:r>
            <a:r>
              <a:rPr spc="-4" dirty="0" smtClean="0">
                <a:solidFill>
                  <a:srgbClr val="FF0000"/>
                </a:solidFill>
                <a:latin typeface="Trebuchet MS"/>
                <a:cs typeface="Trebuchet MS"/>
              </a:rPr>
              <a:t>of any </a:t>
            </a:r>
            <a:r>
              <a:rPr spc="-9" dirty="0" smtClean="0">
                <a:solidFill>
                  <a:srgbClr val="FF0000"/>
                </a:solidFill>
                <a:latin typeface="Trebuchet MS"/>
                <a:cs typeface="Trebuchet MS"/>
              </a:rPr>
              <a:t>single instruction</a:t>
            </a:r>
            <a:endParaRPr lang="en-US" spc="-9" dirty="0" smtClean="0">
              <a:solidFill>
                <a:srgbClr val="FF0000"/>
              </a:solidFill>
              <a:latin typeface="Trebuchet MS"/>
              <a:cs typeface="Trebuchet MS"/>
            </a:endParaRPr>
          </a:p>
          <a:p>
            <a:pPr marL="318546" marR="138473" indent="-307149">
              <a:spcBef>
                <a:spcPts val="830"/>
              </a:spcBef>
              <a:buFont typeface="Microsoft Sans Serif"/>
              <a:buChar char="▪"/>
              <a:tabLst>
                <a:tab pos="319115" algn="l"/>
              </a:tabLst>
            </a:pPr>
            <a:r>
              <a:rPr lang="en-US" spc="-4" dirty="0">
                <a:solidFill>
                  <a:srgbClr val="FF0000"/>
                </a:solidFill>
                <a:latin typeface="Trebuchet MS"/>
                <a:cs typeface="Trebuchet MS"/>
              </a:rPr>
              <a:t>E</a:t>
            </a:r>
            <a:r>
              <a:rPr spc="-4" dirty="0" smtClean="0">
                <a:solidFill>
                  <a:srgbClr val="FF0000"/>
                </a:solidFill>
                <a:latin typeface="Trebuchet MS"/>
                <a:cs typeface="Trebuchet MS"/>
              </a:rPr>
              <a:t>ach </a:t>
            </a:r>
            <a:r>
              <a:rPr spc="-9" dirty="0" smtClean="0">
                <a:solidFill>
                  <a:srgbClr val="FF0000"/>
                </a:solidFill>
                <a:latin typeface="Trebuchet MS"/>
                <a:cs typeface="Trebuchet MS"/>
              </a:rPr>
              <a:t>instruction </a:t>
            </a:r>
            <a:r>
              <a:rPr spc="-9" dirty="0">
                <a:solidFill>
                  <a:srgbClr val="FF0000"/>
                </a:solidFill>
                <a:latin typeface="Trebuchet MS"/>
                <a:cs typeface="Trebuchet MS"/>
              </a:rPr>
              <a:t>takes </a:t>
            </a:r>
            <a:r>
              <a:rPr i="1" spc="-9" dirty="0">
                <a:solidFill>
                  <a:srgbClr val="FF0000"/>
                </a:solidFill>
                <a:latin typeface="Trebuchet MS"/>
                <a:cs typeface="Trebuchet MS"/>
              </a:rPr>
              <a:t>longer</a:t>
            </a:r>
            <a:r>
              <a:rPr i="1" spc="-9" dirty="0">
                <a:latin typeface="Trebuchet MS"/>
                <a:cs typeface="Trebuchet MS"/>
              </a:rPr>
              <a:t> </a:t>
            </a:r>
            <a:r>
              <a:rPr spc="-4" dirty="0">
                <a:solidFill>
                  <a:srgbClr val="FF0000"/>
                </a:solidFill>
                <a:latin typeface="Trebuchet MS"/>
                <a:cs typeface="Trebuchet MS"/>
              </a:rPr>
              <a:t>to </a:t>
            </a:r>
            <a:r>
              <a:rPr spc="-9" dirty="0">
                <a:solidFill>
                  <a:srgbClr val="FF0000"/>
                </a:solidFill>
                <a:latin typeface="Trebuchet MS"/>
                <a:cs typeface="Trebuchet MS"/>
              </a:rPr>
              <a:t>execute</a:t>
            </a:r>
            <a:r>
              <a:rPr spc="-9" dirty="0">
                <a:latin typeface="Trebuchet MS"/>
                <a:cs typeface="Trebuchet MS"/>
              </a:rPr>
              <a:t> than </a:t>
            </a:r>
            <a:r>
              <a:rPr spc="-4" dirty="0">
                <a:latin typeface="Trebuchet MS"/>
                <a:cs typeface="Trebuchet MS"/>
              </a:rPr>
              <a:t>in a </a:t>
            </a:r>
            <a:r>
              <a:rPr spc="-9" dirty="0">
                <a:latin typeface="Trebuchet MS"/>
                <a:cs typeface="Trebuchet MS"/>
              </a:rPr>
              <a:t>single</a:t>
            </a:r>
            <a:r>
              <a:rPr spc="-9" dirty="0" smtClean="0">
                <a:latin typeface="Trebuchet MS"/>
                <a:cs typeface="Trebuchet MS"/>
              </a:rPr>
              <a:t>-</a:t>
            </a:r>
            <a:r>
              <a:rPr spc="-4" dirty="0" smtClean="0">
                <a:latin typeface="Trebuchet MS"/>
                <a:cs typeface="Trebuchet MS"/>
              </a:rPr>
              <a:t>cycle </a:t>
            </a:r>
            <a:r>
              <a:rPr spc="-4" dirty="0">
                <a:latin typeface="Trebuchet MS"/>
                <a:cs typeface="Trebuchet MS"/>
              </a:rPr>
              <a:t>datapath </a:t>
            </a:r>
            <a:r>
              <a:rPr lang="en-US" spc="-4" dirty="0" smtClean="0">
                <a:latin typeface="Trebuchet MS"/>
                <a:cs typeface="Trebuchet MS"/>
              </a:rPr>
              <a:t>because of</a:t>
            </a:r>
          </a:p>
          <a:p>
            <a:pPr marL="775746" marR="138473" lvl="1" indent="-307149">
              <a:spcBef>
                <a:spcPts val="830"/>
              </a:spcBef>
              <a:buFont typeface="Microsoft Sans Serif"/>
              <a:buChar char="▪"/>
              <a:tabLst>
                <a:tab pos="319115" algn="l"/>
              </a:tabLst>
            </a:pPr>
            <a:r>
              <a:rPr lang="en-US" spc="-4" dirty="0" smtClean="0">
                <a:latin typeface="Trebuchet MS"/>
                <a:cs typeface="Trebuchet MS"/>
              </a:rPr>
              <a:t>additional interface register-caused propagation delay</a:t>
            </a:r>
            <a:endParaRPr lang="en-US" spc="-4" dirty="0">
              <a:latin typeface="Trebuchet MS"/>
              <a:cs typeface="Trebuchet MS"/>
            </a:endParaRPr>
          </a:p>
          <a:p>
            <a:pPr marL="775746" marR="138473" lvl="1" indent="-307149">
              <a:spcBef>
                <a:spcPts val="830"/>
              </a:spcBef>
              <a:buFont typeface="Microsoft Sans Serif"/>
              <a:buChar char="▪"/>
              <a:tabLst>
                <a:tab pos="319115" algn="l"/>
              </a:tabLst>
            </a:pPr>
            <a:r>
              <a:rPr lang="en-US" spc="-4" dirty="0" smtClean="0">
                <a:latin typeface="Trebuchet MS"/>
                <a:cs typeface="Trebuchet MS"/>
              </a:rPr>
              <a:t>clock frequency based on slowest pipeline stage</a:t>
            </a:r>
            <a:endParaRPr lang="en-US" spc="-4" dirty="0">
              <a:latin typeface="Trebuchet MS"/>
              <a:cs typeface="Trebuchet MS"/>
            </a:endParaRPr>
          </a:p>
          <a:p>
            <a:pPr marL="775746" marR="138473" lvl="1" indent="-307149">
              <a:spcBef>
                <a:spcPts val="830"/>
              </a:spcBef>
              <a:buFont typeface="Microsoft Sans Serif"/>
              <a:buChar char="▪"/>
              <a:tabLst>
                <a:tab pos="319115" algn="l"/>
              </a:tabLst>
            </a:pPr>
            <a:r>
              <a:rPr lang="en-US" spc="-4" dirty="0" smtClean="0">
                <a:latin typeface="Trebuchet MS"/>
                <a:cs typeface="Trebuchet MS"/>
              </a:rPr>
              <a:t>All instructions pass through all stages even when not using the capability(</a:t>
            </a:r>
            <a:r>
              <a:rPr lang="en-US" spc="-4" dirty="0" err="1" smtClean="0">
                <a:latin typeface="Trebuchet MS"/>
                <a:cs typeface="Trebuchet MS"/>
              </a:rPr>
              <a:t>ies</a:t>
            </a:r>
            <a:r>
              <a:rPr lang="en-US" spc="-4" dirty="0" smtClean="0">
                <a:latin typeface="Trebuchet MS"/>
                <a:cs typeface="Trebuchet MS"/>
              </a:rPr>
              <a:t>) of that stage</a:t>
            </a:r>
            <a:endParaRPr dirty="0">
              <a:latin typeface="Trebuchet MS"/>
              <a:cs typeface="Trebuchet MS"/>
            </a:endParaRPr>
          </a:p>
          <a:p>
            <a:pPr marL="318546" marR="78069" indent="-307149">
              <a:spcBef>
                <a:spcPts val="426"/>
              </a:spcBef>
              <a:buFont typeface="Microsoft Sans Serif"/>
              <a:buChar char="▪"/>
              <a:tabLst>
                <a:tab pos="319115" algn="l"/>
              </a:tabLst>
            </a:pPr>
            <a:r>
              <a:rPr lang="en-US" spc="-4" dirty="0">
                <a:latin typeface="Trebuchet MS"/>
                <a:cs typeface="Trebuchet MS"/>
              </a:rPr>
              <a:t>P</a:t>
            </a:r>
            <a:r>
              <a:rPr spc="-4" dirty="0" smtClean="0">
                <a:latin typeface="Trebuchet MS"/>
                <a:cs typeface="Trebuchet MS"/>
              </a:rPr>
              <a:t>ipelining </a:t>
            </a:r>
            <a:r>
              <a:rPr spc="-4" dirty="0">
                <a:latin typeface="Trebuchet MS"/>
                <a:cs typeface="Trebuchet MS"/>
              </a:rPr>
              <a:t>increases </a:t>
            </a:r>
            <a:r>
              <a:rPr spc="-9" dirty="0" smtClean="0">
                <a:solidFill>
                  <a:srgbClr val="FF3300"/>
                </a:solidFill>
                <a:latin typeface="Trebuchet MS"/>
                <a:cs typeface="Trebuchet MS"/>
              </a:rPr>
              <a:t>throughput</a:t>
            </a:r>
            <a:r>
              <a:rPr spc="-9" dirty="0" smtClean="0">
                <a:latin typeface="Trebuchet MS"/>
                <a:cs typeface="Trebuchet MS"/>
              </a:rPr>
              <a:t>,</a:t>
            </a:r>
            <a:r>
              <a:rPr spc="-4" dirty="0" smtClean="0">
                <a:latin typeface="Trebuchet MS"/>
                <a:cs typeface="Trebuchet MS"/>
              </a:rPr>
              <a:t> </a:t>
            </a:r>
            <a:r>
              <a:rPr spc="-9" dirty="0" smtClean="0">
                <a:solidFill>
                  <a:srgbClr val="0000FF"/>
                </a:solidFill>
                <a:latin typeface="Trebuchet MS"/>
                <a:cs typeface="Trebuchet MS"/>
              </a:rPr>
              <a:t>amount </a:t>
            </a:r>
            <a:r>
              <a:rPr spc="-4" dirty="0">
                <a:solidFill>
                  <a:srgbClr val="0000FF"/>
                </a:solidFill>
                <a:latin typeface="Trebuchet MS"/>
                <a:cs typeface="Trebuchet MS"/>
              </a:rPr>
              <a:t>of </a:t>
            </a:r>
            <a:r>
              <a:rPr spc="-9" dirty="0">
                <a:solidFill>
                  <a:srgbClr val="0000FF"/>
                </a:solidFill>
                <a:latin typeface="Trebuchet MS"/>
                <a:cs typeface="Trebuchet MS"/>
              </a:rPr>
              <a:t>work </a:t>
            </a:r>
            <a:r>
              <a:rPr lang="en-US" spc="-9" dirty="0" smtClean="0">
                <a:solidFill>
                  <a:srgbClr val="0000FF"/>
                </a:solidFill>
                <a:latin typeface="Trebuchet MS"/>
                <a:cs typeface="Trebuchet MS"/>
              </a:rPr>
              <a:t>completed</a:t>
            </a:r>
            <a:r>
              <a:rPr spc="-9" dirty="0" smtClean="0">
                <a:solidFill>
                  <a:srgbClr val="0000FF"/>
                </a:solidFill>
                <a:latin typeface="Trebuchet MS"/>
                <a:cs typeface="Trebuchet MS"/>
              </a:rPr>
              <a:t> </a:t>
            </a:r>
            <a:r>
              <a:rPr spc="-4" dirty="0">
                <a:solidFill>
                  <a:srgbClr val="0000FF"/>
                </a:solidFill>
                <a:latin typeface="Trebuchet MS"/>
                <a:cs typeface="Trebuchet MS"/>
              </a:rPr>
              <a:t>per </a:t>
            </a:r>
            <a:r>
              <a:rPr spc="-9" dirty="0">
                <a:solidFill>
                  <a:srgbClr val="0000FF"/>
                </a:solidFill>
                <a:latin typeface="Trebuchet MS"/>
                <a:cs typeface="Trebuchet MS"/>
              </a:rPr>
              <a:t>unit </a:t>
            </a:r>
            <a:r>
              <a:rPr spc="-4" dirty="0" smtClean="0">
                <a:solidFill>
                  <a:srgbClr val="0000FF"/>
                </a:solidFill>
                <a:latin typeface="Trebuchet MS"/>
                <a:cs typeface="Trebuchet MS"/>
              </a:rPr>
              <a:t>time</a:t>
            </a:r>
            <a:r>
              <a:rPr lang="en-US" spc="-4" dirty="0" smtClean="0">
                <a:latin typeface="Trebuchet MS"/>
                <a:cs typeface="Trebuchet MS"/>
              </a:rPr>
              <a:t>; multiple </a:t>
            </a:r>
            <a:r>
              <a:rPr spc="-4" dirty="0" smtClean="0">
                <a:latin typeface="Trebuchet MS"/>
                <a:cs typeface="Trebuchet MS"/>
              </a:rPr>
              <a:t>instructions </a:t>
            </a:r>
            <a:r>
              <a:rPr spc="-4" dirty="0">
                <a:latin typeface="Trebuchet MS"/>
                <a:cs typeface="Trebuchet MS"/>
              </a:rPr>
              <a:t>are </a:t>
            </a:r>
            <a:r>
              <a:rPr lang="en-US" spc="-4" dirty="0" smtClean="0">
                <a:latin typeface="Trebuchet MS"/>
                <a:cs typeface="Trebuchet MS"/>
              </a:rPr>
              <a:t>being executed simultaneously</a:t>
            </a:r>
            <a:endParaRPr dirty="0">
              <a:latin typeface="Trebuchet MS"/>
              <a:cs typeface="Trebuchet MS"/>
            </a:endParaRPr>
          </a:p>
          <a:p>
            <a:pPr marL="318546" marR="4559" indent="-307149">
              <a:spcBef>
                <a:spcPts val="426"/>
              </a:spcBef>
              <a:buFont typeface="Microsoft Sans Serif"/>
              <a:buChar char="▪"/>
              <a:tabLst>
                <a:tab pos="319115" algn="l"/>
              </a:tabLst>
            </a:pPr>
            <a:r>
              <a:rPr lang="en-US" spc="-4" dirty="0">
                <a:latin typeface="Trebuchet MS"/>
                <a:cs typeface="Trebuchet MS"/>
              </a:rPr>
              <a:t>R</a:t>
            </a:r>
            <a:r>
              <a:rPr spc="-4" dirty="0" smtClean="0">
                <a:latin typeface="Trebuchet MS"/>
                <a:cs typeface="Trebuchet MS"/>
              </a:rPr>
              <a:t>esult </a:t>
            </a:r>
            <a:r>
              <a:rPr spc="-4" dirty="0">
                <a:latin typeface="Trebuchet MS"/>
                <a:cs typeface="Trebuchet MS"/>
              </a:rPr>
              <a:t>is </a:t>
            </a:r>
            <a:r>
              <a:rPr lang="en-US" spc="-9" dirty="0" smtClean="0">
                <a:latin typeface="Trebuchet MS"/>
                <a:cs typeface="Trebuchet MS"/>
              </a:rPr>
              <a:t>reduced</a:t>
            </a:r>
            <a:r>
              <a:rPr spc="-9" dirty="0" smtClean="0">
                <a:latin typeface="Trebuchet MS"/>
                <a:cs typeface="Trebuchet MS"/>
              </a:rPr>
              <a:t> </a:t>
            </a:r>
            <a:r>
              <a:rPr spc="-9" dirty="0">
                <a:latin typeface="Trebuchet MS"/>
                <a:cs typeface="Trebuchet MS"/>
              </a:rPr>
              <a:t>execution time </a:t>
            </a:r>
            <a:r>
              <a:rPr spc="-4" dirty="0">
                <a:latin typeface="Trebuchet MS"/>
                <a:cs typeface="Trebuchet MS"/>
              </a:rPr>
              <a:t>for a </a:t>
            </a:r>
            <a:r>
              <a:rPr i="1" spc="-4" dirty="0">
                <a:latin typeface="Trebuchet MS"/>
                <a:cs typeface="Trebuchet MS"/>
              </a:rPr>
              <a:t>sequence </a:t>
            </a:r>
            <a:r>
              <a:rPr spc="-4" dirty="0">
                <a:latin typeface="Trebuchet MS"/>
                <a:cs typeface="Trebuchet MS"/>
              </a:rPr>
              <a:t>of instructions, </a:t>
            </a:r>
            <a:r>
              <a:rPr spc="-4" dirty="0" smtClean="0">
                <a:latin typeface="Trebuchet MS"/>
                <a:cs typeface="Trebuchet MS"/>
              </a:rPr>
              <a:t>such </a:t>
            </a:r>
            <a:r>
              <a:rPr spc="-4" dirty="0">
                <a:latin typeface="Trebuchet MS"/>
                <a:cs typeface="Trebuchet MS"/>
              </a:rPr>
              <a:t>as an </a:t>
            </a:r>
            <a:r>
              <a:rPr spc="-9" dirty="0">
                <a:latin typeface="Trebuchet MS"/>
                <a:cs typeface="Trebuchet MS"/>
              </a:rPr>
              <a:t>entire</a:t>
            </a:r>
            <a:r>
              <a:rPr spc="-49" dirty="0">
                <a:latin typeface="Trebuchet MS"/>
                <a:cs typeface="Trebuchet MS"/>
              </a:rPr>
              <a:t> </a:t>
            </a:r>
            <a:r>
              <a:rPr spc="-9" dirty="0" smtClean="0">
                <a:latin typeface="Trebuchet MS"/>
                <a:cs typeface="Trebuchet MS"/>
              </a:rPr>
              <a:t>program</a:t>
            </a:r>
            <a:endParaRPr lang="en-US" spc="-9" dirty="0" smtClean="0">
              <a:latin typeface="Trebuchet MS"/>
              <a:cs typeface="Trebuchet MS"/>
            </a:endParaRPr>
          </a:p>
          <a:p>
            <a:pPr marL="318546" marR="4559" indent="-307149">
              <a:spcBef>
                <a:spcPts val="426"/>
              </a:spcBef>
              <a:buFont typeface="Microsoft Sans Serif"/>
              <a:buChar char="▪"/>
              <a:tabLst>
                <a:tab pos="319115" algn="l"/>
              </a:tabLst>
            </a:pPr>
            <a:r>
              <a:rPr lang="en-US" spc="-9" dirty="0" smtClean="0">
                <a:solidFill>
                  <a:srgbClr val="008000"/>
                </a:solidFill>
                <a:latin typeface="Trebuchet MS"/>
                <a:cs typeface="Trebuchet MS"/>
              </a:rPr>
              <a:t>Hardware finishes a program sooner when it does more simultaneously</a:t>
            </a:r>
          </a:p>
          <a:p>
            <a:pPr marL="318546" marR="4559" indent="-307149">
              <a:spcBef>
                <a:spcPts val="426"/>
              </a:spcBef>
              <a:buFont typeface="Microsoft Sans Serif"/>
              <a:buChar char="▪"/>
              <a:tabLst>
                <a:tab pos="319115" algn="l"/>
              </a:tabLst>
            </a:pPr>
            <a:r>
              <a:rPr lang="en-US" spc="-9" dirty="0" smtClean="0">
                <a:solidFill>
                  <a:srgbClr val="292929"/>
                </a:solidFill>
                <a:latin typeface="Trebuchet MS"/>
                <a:cs typeface="Trebuchet MS"/>
              </a:rPr>
              <a:t>There are many hardware and software techniques to reduce stalls</a:t>
            </a:r>
            <a:r>
              <a:rPr lang="en-US" spc="-9" dirty="0" smtClean="0">
                <a:solidFill>
                  <a:srgbClr val="008000"/>
                </a:solidFill>
                <a:latin typeface="Trebuchet MS"/>
                <a:cs typeface="Trebuchet MS"/>
              </a:rPr>
              <a:t> </a:t>
            </a:r>
            <a:endParaRPr lang="en-US" spc="-9" dirty="0" smtClean="0">
              <a:latin typeface="Trebuchet MS"/>
              <a:cs typeface="Trebuchet MS"/>
            </a:endParaRPr>
          </a:p>
        </p:txBody>
      </p:sp>
      <p:sp>
        <p:nvSpPr>
          <p:cNvPr id="14" name="Date Placeholder 13"/>
          <p:cNvSpPr>
            <a:spLocks noGrp="1"/>
          </p:cNvSpPr>
          <p:nvPr>
            <p:ph type="dt" sz="half" idx="10"/>
          </p:nvPr>
        </p:nvSpPr>
        <p:spPr/>
        <p:txBody>
          <a:bodyPr/>
          <a:lstStyle/>
          <a:p>
            <a:r>
              <a:rPr lang="en-US" smtClean="0"/>
              <a:t>© 2017 by George B. Adams III</a:t>
            </a:r>
            <a:endParaRPr lang="en-US"/>
          </a:p>
        </p:txBody>
      </p:sp>
      <p:sp>
        <p:nvSpPr>
          <p:cNvPr id="15" name="Slide Number Placeholder 14"/>
          <p:cNvSpPr>
            <a:spLocks noGrp="1"/>
          </p:cNvSpPr>
          <p:nvPr>
            <p:ph type="sldNum" sz="quarter" idx="12"/>
          </p:nvPr>
        </p:nvSpPr>
        <p:spPr/>
        <p:txBody>
          <a:bodyPr/>
          <a:lstStyle/>
          <a:p>
            <a:fld id="{F616CA18-62AE-B34C-A151-070DF961BCFA}" type="slidenum">
              <a:rPr lang="en-US" smtClean="0"/>
              <a:pPr/>
              <a:t>48</a:t>
            </a:fld>
            <a:endParaRPr lang="en-US" dirty="0"/>
          </a:p>
        </p:txBody>
      </p:sp>
      <p:sp>
        <p:nvSpPr>
          <p:cNvPr id="16" name="Title 15"/>
          <p:cNvSpPr>
            <a:spLocks noGrp="1"/>
          </p:cNvSpPr>
          <p:nvPr>
            <p:ph type="title"/>
          </p:nvPr>
        </p:nvSpPr>
        <p:spPr/>
        <p:txBody>
          <a:bodyPr/>
          <a:lstStyle/>
          <a:p>
            <a:r>
              <a:rPr lang="en-US" spc="-4" dirty="0"/>
              <a:t>P</a:t>
            </a:r>
            <a:r>
              <a:rPr lang="en-US" spc="-4" dirty="0" smtClean="0"/>
              <a:t>ipelining</a:t>
            </a:r>
            <a:r>
              <a:rPr lang="en-US" spc="-27" dirty="0" smtClean="0"/>
              <a:t> </a:t>
            </a:r>
            <a:r>
              <a:rPr lang="en-US" spc="-9" dirty="0" smtClean="0"/>
              <a:t>summary</a:t>
            </a:r>
            <a:endParaRPr lang="en-US" dirty="0"/>
          </a:p>
        </p:txBody>
      </p:sp>
    </p:spTree>
    <p:extLst>
      <p:ext uri="{BB962C8B-B14F-4D97-AF65-F5344CB8AC3E}">
        <p14:creationId xmlns:p14="http://schemas.microsoft.com/office/powerpoint/2010/main" val="1604907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071433"/>
            <a:ext cx="7620000" cy="3337834"/>
          </a:xfrm>
        </p:spPr>
        <p:txBody>
          <a:bodyPr/>
          <a:lstStyle/>
          <a:p>
            <a:pPr>
              <a:lnSpc>
                <a:spcPct val="80000"/>
              </a:lnSpc>
            </a:pPr>
            <a:r>
              <a:rPr lang="en-US" sz="2400" dirty="0" smtClean="0"/>
              <a:t>						2017.10.16</a:t>
            </a:r>
          </a:p>
          <a:p>
            <a:pPr>
              <a:lnSpc>
                <a:spcPct val="80000"/>
              </a:lnSpc>
            </a:pPr>
            <a:endParaRPr lang="en-US" sz="2400" dirty="0"/>
          </a:p>
          <a:p>
            <a:pPr algn="ctr">
              <a:lnSpc>
                <a:spcPct val="80000"/>
              </a:lnSpc>
            </a:pPr>
            <a:r>
              <a:rPr lang="en-US" sz="2400" dirty="0" smtClean="0"/>
              <a:t>Follow the yellow brick road.</a:t>
            </a:r>
          </a:p>
          <a:p>
            <a:pPr algn="ctr">
              <a:lnSpc>
                <a:spcPct val="80000"/>
              </a:lnSpc>
            </a:pPr>
            <a:r>
              <a:rPr lang="en-US" sz="2400" dirty="0" smtClean="0"/>
              <a:t>Follow the yellow brick road.</a:t>
            </a:r>
          </a:p>
          <a:p>
            <a:pPr algn="ctr">
              <a:lnSpc>
                <a:spcPct val="80000"/>
              </a:lnSpc>
            </a:pPr>
            <a:r>
              <a:rPr lang="en-US" sz="2400" dirty="0" smtClean="0"/>
              <a:t>Follow, follow, follow, follow,</a:t>
            </a:r>
          </a:p>
          <a:p>
            <a:pPr algn="ctr">
              <a:lnSpc>
                <a:spcPct val="80000"/>
              </a:lnSpc>
            </a:pPr>
            <a:r>
              <a:rPr lang="en-US" sz="2400" dirty="0" smtClean="0"/>
              <a:t>follow the yellow brick road.</a:t>
            </a:r>
          </a:p>
          <a:p>
            <a:pPr algn="ctr">
              <a:lnSpc>
                <a:spcPct val="80000"/>
              </a:lnSpc>
            </a:pPr>
            <a:r>
              <a:rPr lang="en-US" sz="2000" dirty="0" smtClean="0">
                <a:latin typeface="+mn-lt"/>
              </a:rPr>
              <a:t>– lyrics from </a:t>
            </a:r>
            <a:r>
              <a:rPr lang="en-US" sz="2000" i="1" dirty="0" smtClean="0">
                <a:latin typeface="+mn-lt"/>
              </a:rPr>
              <a:t>The Wizard of Oz</a:t>
            </a:r>
            <a:br>
              <a:rPr lang="en-US" sz="2000" i="1" dirty="0" smtClean="0">
                <a:latin typeface="+mn-lt"/>
              </a:rPr>
            </a:br>
            <a:endParaRPr lang="en-US" sz="2000" i="1" dirty="0" smtClean="0">
              <a:latin typeface="+mn-lt"/>
            </a:endParaRPr>
          </a:p>
          <a:p>
            <a:pPr algn="ctr">
              <a:lnSpc>
                <a:spcPct val="80000"/>
              </a:lnSpc>
            </a:pPr>
            <a:r>
              <a:rPr lang="en-US" sz="2000" dirty="0" smtClean="0">
                <a:latin typeface="+mn-lt"/>
              </a:rPr>
              <a:t>(and what the IF stage must do if we imagine the</a:t>
            </a:r>
            <a:br>
              <a:rPr lang="en-US" sz="2000" dirty="0" smtClean="0">
                <a:latin typeface="+mn-lt"/>
              </a:rPr>
            </a:br>
            <a:r>
              <a:rPr lang="en-US" sz="2000" dirty="0" smtClean="0">
                <a:latin typeface="+mn-lt"/>
              </a:rPr>
              <a:t>    yellow brick road is the program execution path)</a:t>
            </a:r>
          </a:p>
        </p:txBody>
      </p:sp>
      <p:sp>
        <p:nvSpPr>
          <p:cNvPr id="4" name="Date Placeholder 3"/>
          <p:cNvSpPr>
            <a:spLocks noGrp="1"/>
          </p:cNvSpPr>
          <p:nvPr>
            <p:ph type="dt" sz="half" idx="2"/>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49</a:t>
            </a:fld>
            <a:endParaRPr lang="en-US"/>
          </a:p>
        </p:txBody>
      </p:sp>
      <p:sp>
        <p:nvSpPr>
          <p:cNvPr id="6" name="Title 5"/>
          <p:cNvSpPr>
            <a:spLocks noGrp="1"/>
          </p:cNvSpPr>
          <p:nvPr>
            <p:ph type="ctrTitle"/>
          </p:nvPr>
        </p:nvSpPr>
        <p:spPr>
          <a:xfrm>
            <a:off x="447440" y="1443038"/>
            <a:ext cx="8305800" cy="1600200"/>
          </a:xfrm>
        </p:spPr>
        <p:txBody>
          <a:bodyPr/>
          <a:lstStyle/>
          <a:p>
            <a:r>
              <a:rPr lang="en-US" dirty="0" smtClean="0"/>
              <a:t>Lectures 23 – Pipelining </a:t>
            </a:r>
            <a:endParaRPr lang="en-US" dirty="0"/>
          </a:p>
        </p:txBody>
      </p:sp>
    </p:spTree>
    <p:extLst>
      <p:ext uri="{BB962C8B-B14F-4D97-AF65-F5344CB8AC3E}">
        <p14:creationId xmlns:p14="http://schemas.microsoft.com/office/powerpoint/2010/main" val="1000633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defTabSz="820583"/>
            <a:r>
              <a:rPr lang="en-US" dirty="0" smtClean="0">
                <a:latin typeface="Trebuchet MS" charset="0"/>
              </a:rPr>
              <a:t>Control of the data path</a:t>
            </a:r>
            <a:endParaRPr lang="en-US" dirty="0">
              <a:latin typeface="Trebuchet MS" charset="0"/>
            </a:endParaRPr>
          </a:p>
        </p:txBody>
      </p:sp>
      <p:sp>
        <p:nvSpPr>
          <p:cNvPr id="22534" name="Rectangle 3"/>
          <p:cNvSpPr>
            <a:spLocks noGrp="1" noChangeArrowheads="1"/>
          </p:cNvSpPr>
          <p:nvPr>
            <p:ph type="body" idx="1"/>
          </p:nvPr>
        </p:nvSpPr>
        <p:spPr/>
        <p:txBody>
          <a:bodyPr>
            <a:normAutofit fontScale="85000" lnSpcReduction="20000"/>
          </a:bodyPr>
          <a:lstStyle/>
          <a:p>
            <a:pPr marL="307718" indent="-307718" defTabSz="820583">
              <a:lnSpc>
                <a:spcPct val="120000"/>
              </a:lnSpc>
            </a:pPr>
            <a:endParaRPr lang="en-US" dirty="0" smtClean="0">
              <a:solidFill>
                <a:srgbClr val="FF0000"/>
              </a:solidFill>
              <a:latin typeface="Trebuchet MS" charset="0"/>
            </a:endParaRPr>
          </a:p>
          <a:p>
            <a:pPr marL="307718" indent="-307718" defTabSz="820583">
              <a:lnSpc>
                <a:spcPct val="120000"/>
              </a:lnSpc>
            </a:pPr>
            <a:r>
              <a:rPr lang="en-US" dirty="0" smtClean="0">
                <a:solidFill>
                  <a:srgbClr val="FF0000"/>
                </a:solidFill>
                <a:latin typeface="Trebuchet MS" charset="0"/>
              </a:rPr>
              <a:t>Control </a:t>
            </a:r>
            <a:r>
              <a:rPr lang="en-US" dirty="0">
                <a:solidFill>
                  <a:srgbClr val="FF0000"/>
                </a:solidFill>
                <a:latin typeface="Trebuchet MS" charset="0"/>
              </a:rPr>
              <a:t>unit</a:t>
            </a:r>
            <a:r>
              <a:rPr lang="en-US" dirty="0">
                <a:latin typeface="Trebuchet MS" charset="0"/>
              </a:rPr>
              <a:t> </a:t>
            </a:r>
            <a:r>
              <a:rPr lang="en-US" dirty="0" smtClean="0">
                <a:latin typeface="Trebuchet MS" charset="0"/>
              </a:rPr>
              <a:t>generates all </a:t>
            </a:r>
            <a:r>
              <a:rPr lang="en-US" dirty="0">
                <a:latin typeface="Trebuchet MS" charset="0"/>
              </a:rPr>
              <a:t>control </a:t>
            </a:r>
            <a:r>
              <a:rPr lang="en-US" dirty="0" smtClean="0">
                <a:latin typeface="Trebuchet MS" charset="0"/>
              </a:rPr>
              <a:t>signals</a:t>
            </a:r>
            <a:endParaRPr lang="en-US" dirty="0">
              <a:latin typeface="Trebuchet MS" charset="0"/>
            </a:endParaRPr>
          </a:p>
          <a:p>
            <a:pPr marL="666723" lvl="1" indent="-256432" defTabSz="820583">
              <a:lnSpc>
                <a:spcPct val="120000"/>
              </a:lnSpc>
            </a:pPr>
            <a:r>
              <a:rPr lang="en-US" dirty="0">
                <a:latin typeface="Trebuchet MS" charset="0"/>
              </a:rPr>
              <a:t>I</a:t>
            </a:r>
            <a:r>
              <a:rPr lang="en-US" dirty="0" smtClean="0">
                <a:latin typeface="Trebuchet MS" charset="0"/>
              </a:rPr>
              <a:t>nput </a:t>
            </a:r>
            <a:r>
              <a:rPr lang="en-US" dirty="0">
                <a:latin typeface="Trebuchet MS" charset="0"/>
              </a:rPr>
              <a:t>is the 32-bit instruction </a:t>
            </a:r>
            <a:r>
              <a:rPr lang="en-US" dirty="0" smtClean="0">
                <a:latin typeface="Trebuchet MS" charset="0"/>
              </a:rPr>
              <a:t>word</a:t>
            </a:r>
            <a:endParaRPr lang="en-US" dirty="0">
              <a:latin typeface="Trebuchet MS" charset="0"/>
            </a:endParaRPr>
          </a:p>
          <a:p>
            <a:pPr marL="666723" lvl="1" indent="-256432" defTabSz="820583">
              <a:lnSpc>
                <a:spcPct val="120000"/>
              </a:lnSpc>
            </a:pPr>
            <a:r>
              <a:rPr lang="en-US" dirty="0">
                <a:latin typeface="Trebuchet MS" charset="0"/>
              </a:rPr>
              <a:t>O</a:t>
            </a:r>
            <a:r>
              <a:rPr lang="en-US" dirty="0" smtClean="0">
                <a:latin typeface="Trebuchet MS" charset="0"/>
              </a:rPr>
              <a:t>utputs are blue </a:t>
            </a:r>
            <a:r>
              <a:rPr lang="en-US" dirty="0">
                <a:latin typeface="Trebuchet MS" charset="0"/>
              </a:rPr>
              <a:t>control signals </a:t>
            </a:r>
            <a:r>
              <a:rPr lang="en-US" dirty="0" smtClean="0">
                <a:latin typeface="Trebuchet MS" charset="0"/>
              </a:rPr>
              <a:t>in schematics</a:t>
            </a:r>
          </a:p>
          <a:p>
            <a:pPr marL="410291" lvl="1" indent="0" defTabSz="820583">
              <a:lnSpc>
                <a:spcPct val="120000"/>
              </a:lnSpc>
              <a:buNone/>
            </a:pPr>
            <a:endParaRPr lang="en-US" dirty="0">
              <a:latin typeface="Trebuchet MS" charset="0"/>
            </a:endParaRPr>
          </a:p>
          <a:p>
            <a:pPr marL="307718" indent="-307718" defTabSz="820583">
              <a:lnSpc>
                <a:spcPct val="120000"/>
              </a:lnSpc>
            </a:pPr>
            <a:r>
              <a:rPr lang="en-US" dirty="0" smtClean="0">
                <a:latin typeface="Trebuchet MS" charset="0"/>
              </a:rPr>
              <a:t>Most control signals = f( </a:t>
            </a:r>
            <a:r>
              <a:rPr lang="en-US" dirty="0" err="1">
                <a:latin typeface="Trebuchet MS" charset="0"/>
              </a:rPr>
              <a:t>opcode</a:t>
            </a:r>
            <a:r>
              <a:rPr lang="en-US" dirty="0">
                <a:latin typeface="Trebuchet MS" charset="0"/>
              </a:rPr>
              <a:t> </a:t>
            </a:r>
            <a:r>
              <a:rPr lang="en-US" dirty="0" smtClean="0">
                <a:latin typeface="Trebuchet MS" charset="0"/>
              </a:rPr>
              <a:t>)</a:t>
            </a:r>
            <a:endParaRPr lang="en-US" dirty="0">
              <a:latin typeface="Trebuchet MS" charset="0"/>
            </a:endParaRPr>
          </a:p>
          <a:p>
            <a:pPr marL="307718" indent="-307718" defTabSz="820583">
              <a:lnSpc>
                <a:spcPct val="120000"/>
              </a:lnSpc>
            </a:pPr>
            <a:endParaRPr lang="en-US" dirty="0" smtClean="0">
              <a:latin typeface="Trebuchet MS" charset="0"/>
            </a:endParaRPr>
          </a:p>
          <a:p>
            <a:pPr marL="307718" indent="-307718" defTabSz="820583">
              <a:lnSpc>
                <a:spcPct val="120000"/>
              </a:lnSpc>
            </a:pPr>
            <a:r>
              <a:rPr lang="en-US" dirty="0" smtClean="0">
                <a:latin typeface="Trebuchet MS" charset="0"/>
              </a:rPr>
              <a:t>To </a:t>
            </a:r>
            <a:r>
              <a:rPr lang="en-US" dirty="0">
                <a:latin typeface="Trebuchet MS" charset="0"/>
              </a:rPr>
              <a:t>illustrate </a:t>
            </a:r>
            <a:r>
              <a:rPr lang="en-US" dirty="0" smtClean="0">
                <a:latin typeface="Trebuchet MS" charset="0"/>
              </a:rPr>
              <a:t>control </a:t>
            </a:r>
            <a:r>
              <a:rPr lang="en-US" dirty="0">
                <a:latin typeface="Trebuchet MS" charset="0"/>
              </a:rPr>
              <a:t>signals, </a:t>
            </a:r>
            <a:r>
              <a:rPr lang="en-US" dirty="0" smtClean="0">
                <a:latin typeface="Trebuchet MS" charset="0"/>
              </a:rPr>
              <a:t>consider register-register, load, store, </a:t>
            </a:r>
            <a:r>
              <a:rPr lang="en-US" dirty="0">
                <a:latin typeface="Trebuchet MS" charset="0"/>
              </a:rPr>
              <a:t>and </a:t>
            </a:r>
            <a:r>
              <a:rPr lang="en-US" dirty="0" err="1">
                <a:latin typeface="Trebuchet MS" charset="0"/>
              </a:rPr>
              <a:t>beq</a:t>
            </a:r>
            <a:r>
              <a:rPr lang="en-US" dirty="0">
                <a:latin typeface="Trebuchet MS" charset="0"/>
              </a:rPr>
              <a:t> </a:t>
            </a:r>
            <a:r>
              <a:rPr lang="en-US" dirty="0" smtClean="0">
                <a:latin typeface="Trebuchet MS" charset="0"/>
              </a:rPr>
              <a:t>(branch if equal) instructions</a:t>
            </a:r>
            <a:endParaRPr lang="en-US" dirty="0">
              <a:latin typeface="Trebuchet MS" charset="0"/>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5</a:t>
            </a:fld>
            <a:endParaRPr lang="en-US"/>
          </a:p>
        </p:txBody>
      </p:sp>
    </p:spTree>
    <p:extLst>
      <p:ext uri="{BB962C8B-B14F-4D97-AF65-F5344CB8AC3E}">
        <p14:creationId xmlns:p14="http://schemas.microsoft.com/office/powerpoint/2010/main" val="988652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Optional Lab 04B due this week; send email</a:t>
            </a:r>
          </a:p>
          <a:p>
            <a:r>
              <a:rPr lang="en-US" dirty="0" smtClean="0"/>
              <a:t>Lab 06 issues this week</a:t>
            </a:r>
          </a:p>
          <a:p>
            <a:r>
              <a:rPr lang="en-US" dirty="0" smtClean="0"/>
              <a:t>Read at least the Amdahl’s </a:t>
            </a:r>
            <a:r>
              <a:rPr lang="en-US" dirty="0"/>
              <a:t>Law section of </a:t>
            </a:r>
            <a:r>
              <a:rPr lang="en-US" i="1" dirty="0" smtClean="0"/>
              <a:t>CS250 Synopsis v1.0 </a:t>
            </a:r>
            <a:r>
              <a:rPr lang="en-US" dirty="0" smtClean="0"/>
              <a:t>which is posted on Blackboard as preparation for Lecture 17</a:t>
            </a:r>
            <a:endParaRPr lang="en-US" i="1" dirty="0" smtClean="0"/>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50</a:t>
            </a:fld>
            <a:endParaRPr lang="en-US"/>
          </a:p>
        </p:txBody>
      </p:sp>
    </p:spTree>
    <p:extLst>
      <p:ext uri="{BB962C8B-B14F-4D97-AF65-F5344CB8AC3E}">
        <p14:creationId xmlns:p14="http://schemas.microsoft.com/office/powerpoint/2010/main" val="697500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gure-5.3.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37" y="4362450"/>
            <a:ext cx="6668526" cy="2501900"/>
          </a:xfrm>
          <a:prstGeom prst="rect">
            <a:avLst/>
          </a:prstGeom>
        </p:spPr>
      </p:pic>
      <p:sp>
        <p:nvSpPr>
          <p:cNvPr id="2" name="Title 1"/>
          <p:cNvSpPr>
            <a:spLocks noGrp="1"/>
          </p:cNvSpPr>
          <p:nvPr>
            <p:ph type="title"/>
          </p:nvPr>
        </p:nvSpPr>
        <p:spPr>
          <a:xfrm>
            <a:off x="486830" y="96839"/>
            <a:ext cx="8441270" cy="745196"/>
          </a:xfrm>
        </p:spPr>
        <p:txBody>
          <a:bodyPr/>
          <a:lstStyle/>
          <a:p>
            <a:r>
              <a:rPr lang="en-US" dirty="0" smtClean="0"/>
              <a:t>Go faster by being too “lazy” to be slow </a:t>
            </a:r>
            <a:endParaRPr lang="en-US" dirty="0"/>
          </a:p>
        </p:txBody>
      </p:sp>
      <p:sp>
        <p:nvSpPr>
          <p:cNvPr id="3" name="Content Placeholder 2"/>
          <p:cNvSpPr>
            <a:spLocks noGrp="1"/>
          </p:cNvSpPr>
          <p:nvPr>
            <p:ph idx="1"/>
          </p:nvPr>
        </p:nvSpPr>
        <p:spPr>
          <a:xfrm>
            <a:off x="486829" y="1079204"/>
            <a:ext cx="8657171" cy="4924814"/>
          </a:xfrm>
        </p:spPr>
        <p:txBody>
          <a:bodyPr/>
          <a:lstStyle/>
          <a:p>
            <a:r>
              <a:rPr lang="en-US" dirty="0" smtClean="0">
                <a:solidFill>
                  <a:srgbClr val="008000"/>
                </a:solidFill>
              </a:rPr>
              <a:t>Lazy idea:</a:t>
            </a:r>
            <a:r>
              <a:rPr lang="en-US" dirty="0" smtClean="0"/>
              <a:t>  do not complete 1 instruction in 1 clock cycle; be lazy, </a:t>
            </a:r>
            <a:r>
              <a:rPr lang="en-US" dirty="0" smtClean="0">
                <a:solidFill>
                  <a:srgbClr val="0000FF"/>
                </a:solidFill>
              </a:rPr>
              <a:t>do </a:t>
            </a:r>
            <a:r>
              <a:rPr lang="en-US" i="1" dirty="0" smtClean="0">
                <a:solidFill>
                  <a:srgbClr val="0000FF"/>
                </a:solidFill>
              </a:rPr>
              <a:t>less</a:t>
            </a:r>
            <a:r>
              <a:rPr lang="en-US" dirty="0" smtClean="0">
                <a:solidFill>
                  <a:srgbClr val="0000FF"/>
                </a:solidFill>
              </a:rPr>
              <a:t> per clock cycle</a:t>
            </a:r>
          </a:p>
          <a:p>
            <a:r>
              <a:rPr lang="en-US" dirty="0" smtClean="0"/>
              <a:t>Split Fetch-Execute cycle into 5 stages that each do “~1/5 the work, but in ~1/5 the time”</a:t>
            </a:r>
          </a:p>
          <a:p>
            <a:r>
              <a:rPr lang="en-US" dirty="0" smtClean="0"/>
              <a:t>If instructions are independent, can fully overlap</a:t>
            </a:r>
          </a:p>
          <a:p>
            <a:r>
              <a:rPr lang="en-US" dirty="0" smtClean="0"/>
              <a:t>Instructions complete up to 5x faster</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51</a:t>
            </a:fld>
            <a:endParaRPr lang="en-US"/>
          </a:p>
        </p:txBody>
      </p:sp>
      <p:grpSp>
        <p:nvGrpSpPr>
          <p:cNvPr id="10" name="Group 9"/>
          <p:cNvGrpSpPr/>
          <p:nvPr/>
        </p:nvGrpSpPr>
        <p:grpSpPr>
          <a:xfrm>
            <a:off x="1693332" y="5744401"/>
            <a:ext cx="5776148" cy="476349"/>
            <a:chOff x="1693332" y="5744401"/>
            <a:chExt cx="5776148" cy="476349"/>
          </a:xfrm>
        </p:grpSpPr>
        <p:sp>
          <p:nvSpPr>
            <p:cNvPr id="7" name="Right Brace 6"/>
            <p:cNvSpPr/>
            <p:nvPr/>
          </p:nvSpPr>
          <p:spPr bwMode="auto">
            <a:xfrm rot="5400000">
              <a:off x="2646418" y="4791315"/>
              <a:ext cx="172866" cy="2079037"/>
            </a:xfrm>
            <a:prstGeom prst="rightBrace">
              <a:avLst>
                <a:gd name="adj1" fmla="val 26754"/>
                <a:gd name="adj2" fmla="val 50000"/>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8" name="Right Brace 7"/>
            <p:cNvSpPr/>
            <p:nvPr/>
          </p:nvSpPr>
          <p:spPr bwMode="auto">
            <a:xfrm rot="5400000">
              <a:off x="5730636" y="4178424"/>
              <a:ext cx="172866" cy="3304822"/>
            </a:xfrm>
            <a:prstGeom prst="rightBrace">
              <a:avLst>
                <a:gd name="adj1" fmla="val 26754"/>
                <a:gd name="adj2" fmla="val 50000"/>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9" name="TextBox 8"/>
            <p:cNvSpPr txBox="1"/>
            <p:nvPr/>
          </p:nvSpPr>
          <p:spPr>
            <a:xfrm>
              <a:off x="2398889" y="5851418"/>
              <a:ext cx="4600222" cy="369332"/>
            </a:xfrm>
            <a:prstGeom prst="rect">
              <a:avLst/>
            </a:prstGeom>
            <a:noFill/>
          </p:spPr>
          <p:txBody>
            <a:bodyPr wrap="square" rtlCol="0">
              <a:spAutoFit/>
            </a:bodyPr>
            <a:lstStyle/>
            <a:p>
              <a:r>
                <a:rPr lang="en-US" dirty="0" smtClean="0"/>
                <a:t>Fetch		 –			    Execute</a:t>
              </a:r>
              <a:endParaRPr lang="en-US" dirty="0"/>
            </a:p>
          </p:txBody>
        </p:sp>
      </p:grpSp>
    </p:spTree>
    <p:extLst>
      <p:ext uri="{BB962C8B-B14F-4D97-AF65-F5344CB8AC3E}">
        <p14:creationId xmlns:p14="http://schemas.microsoft.com/office/powerpoint/2010/main" val="1299652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activity in space-time</a:t>
            </a:r>
            <a:endParaRPr lang="en-US" dirty="0"/>
          </a:p>
        </p:txBody>
      </p:sp>
      <p:pic>
        <p:nvPicPr>
          <p:cNvPr id="6" name="Content Placeholder 5" descr="figure-5.4.jpeg"/>
          <p:cNvPicPr>
            <a:picLocks noGrp="1" noChangeAspect="1"/>
          </p:cNvPicPr>
          <p:nvPr>
            <p:ph idx="1"/>
          </p:nvPr>
        </p:nvPicPr>
        <p:blipFill>
          <a:blip r:embed="rId2">
            <a:extLst>
              <a:ext uri="{28A0092B-C50C-407E-A947-70E740481C1C}">
                <a14:useLocalDpi xmlns:a14="http://schemas.microsoft.com/office/drawing/2010/main" val="0"/>
              </a:ext>
            </a:extLst>
          </a:blip>
          <a:srcRect t="-12068" b="-12068"/>
          <a:stretch>
            <a:fillRect/>
          </a:stretch>
        </p:blipFill>
        <p:spPr>
          <a:xfrm>
            <a:off x="-1585" y="1171186"/>
            <a:ext cx="9146016" cy="5461036"/>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52</a:t>
            </a:fld>
            <a:endParaRPr lang="en-US"/>
          </a:p>
        </p:txBody>
      </p:sp>
      <p:cxnSp>
        <p:nvCxnSpPr>
          <p:cNvPr id="8" name="Straight Arrow Connector 7"/>
          <p:cNvCxnSpPr/>
          <p:nvPr/>
        </p:nvCxnSpPr>
        <p:spPr bwMode="auto">
          <a:xfrm flipV="1">
            <a:off x="5984229" y="1674514"/>
            <a:ext cx="2303694" cy="18814"/>
          </a:xfrm>
          <a:prstGeom prst="straightConnector1">
            <a:avLst/>
          </a:prstGeom>
          <a:solidFill>
            <a:schemeClr val="accent1"/>
          </a:solidFill>
          <a:ln w="28575" cap="flat" cmpd="sng" algn="ctr">
            <a:solidFill>
              <a:srgbClr val="3366FF"/>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p:cNvSpPr txBox="1"/>
          <p:nvPr/>
        </p:nvSpPr>
        <p:spPr>
          <a:xfrm>
            <a:off x="2436618" y="1467560"/>
            <a:ext cx="3509983" cy="369332"/>
          </a:xfrm>
          <a:prstGeom prst="rect">
            <a:avLst/>
          </a:prstGeom>
          <a:noFill/>
        </p:spPr>
        <p:txBody>
          <a:bodyPr wrap="none" rtlCol="0">
            <a:spAutoFit/>
          </a:bodyPr>
          <a:lstStyle/>
          <a:p>
            <a:r>
              <a:rPr lang="en-US" dirty="0" smtClean="0">
                <a:solidFill>
                  <a:srgbClr val="3366FF"/>
                </a:solidFill>
              </a:rPr>
              <a:t>Space (propagation through circuit)</a:t>
            </a:r>
            <a:endParaRPr lang="en-US" dirty="0">
              <a:solidFill>
                <a:srgbClr val="3366FF"/>
              </a:solidFill>
            </a:endParaRPr>
          </a:p>
        </p:txBody>
      </p:sp>
      <p:sp>
        <p:nvSpPr>
          <p:cNvPr id="14" name="TextBox 13"/>
          <p:cNvSpPr txBox="1"/>
          <p:nvPr/>
        </p:nvSpPr>
        <p:spPr>
          <a:xfrm>
            <a:off x="13" y="2182527"/>
            <a:ext cx="1156123" cy="369332"/>
          </a:xfrm>
          <a:prstGeom prst="rect">
            <a:avLst/>
          </a:prstGeom>
          <a:noFill/>
        </p:spPr>
        <p:txBody>
          <a:bodyPr wrap="none" rtlCol="0">
            <a:spAutoFit/>
          </a:bodyPr>
          <a:lstStyle/>
          <a:p>
            <a:r>
              <a:rPr lang="en-US" dirty="0" smtClean="0">
                <a:solidFill>
                  <a:srgbClr val="3366FF"/>
                </a:solidFill>
              </a:rPr>
              <a:t>Advancing</a:t>
            </a:r>
            <a:endParaRPr lang="en-US" dirty="0">
              <a:solidFill>
                <a:srgbClr val="3366FF"/>
              </a:solidFill>
            </a:endParaRPr>
          </a:p>
        </p:txBody>
      </p:sp>
      <p:sp>
        <p:nvSpPr>
          <p:cNvPr id="15" name="Rounded Rectangle 14"/>
          <p:cNvSpPr/>
          <p:nvPr/>
        </p:nvSpPr>
        <p:spPr bwMode="auto">
          <a:xfrm>
            <a:off x="1317038" y="2333090"/>
            <a:ext cx="2220148"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6" name="Rounded Rectangle 15"/>
          <p:cNvSpPr/>
          <p:nvPr/>
        </p:nvSpPr>
        <p:spPr bwMode="auto">
          <a:xfrm>
            <a:off x="1318926" y="2626595"/>
            <a:ext cx="3619964"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7" name="Rounded Rectangle 16"/>
          <p:cNvSpPr/>
          <p:nvPr/>
        </p:nvSpPr>
        <p:spPr bwMode="auto">
          <a:xfrm>
            <a:off x="1320813" y="2920100"/>
            <a:ext cx="500096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 name="Rounded Rectangle 17"/>
          <p:cNvSpPr/>
          <p:nvPr/>
        </p:nvSpPr>
        <p:spPr bwMode="auto">
          <a:xfrm>
            <a:off x="1322702" y="3213605"/>
            <a:ext cx="6400780"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9" name="Rounded Rectangle 18"/>
          <p:cNvSpPr/>
          <p:nvPr/>
        </p:nvSpPr>
        <p:spPr bwMode="auto">
          <a:xfrm>
            <a:off x="1324589" y="3507110"/>
            <a:ext cx="741348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0" name="Rounded Rectangle 19"/>
          <p:cNvSpPr/>
          <p:nvPr/>
        </p:nvSpPr>
        <p:spPr bwMode="auto">
          <a:xfrm>
            <a:off x="1326477" y="3800615"/>
            <a:ext cx="741348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1" name="Rounded Rectangle 20"/>
          <p:cNvSpPr/>
          <p:nvPr/>
        </p:nvSpPr>
        <p:spPr bwMode="auto">
          <a:xfrm>
            <a:off x="1328365" y="4094120"/>
            <a:ext cx="741348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2" name="Rounded Rectangle 21"/>
          <p:cNvSpPr/>
          <p:nvPr/>
        </p:nvSpPr>
        <p:spPr bwMode="auto">
          <a:xfrm>
            <a:off x="1330253" y="4387625"/>
            <a:ext cx="741348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20257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5"/>
                                        </p:tgtEl>
                                        <p:attrNameLst>
                                          <p:attrName>style.visibility</p:attrName>
                                        </p:attrNameLst>
                                      </p:cBhvr>
                                      <p:to>
                                        <p:strVal val="hidden"/>
                                      </p:to>
                                    </p:set>
                                  </p:childTnLst>
                                </p:cTn>
                              </p:par>
                            </p:childTnLst>
                          </p:cTn>
                        </p:par>
                        <p:par>
                          <p:cTn id="12" fill="hold">
                            <p:stCondLst>
                              <p:cond delay="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6"/>
                                        </p:tgtEl>
                                        <p:attrNameLst>
                                          <p:attrName>style.visibility</p:attrName>
                                        </p:attrNameLst>
                                      </p:cBhvr>
                                      <p:to>
                                        <p:strVal val="hidden"/>
                                      </p:to>
                                    </p:set>
                                  </p:childTnLst>
                                </p:cTn>
                              </p:par>
                            </p:childTnLst>
                          </p:cTn>
                        </p:par>
                        <p:par>
                          <p:cTn id="20" fill="hold">
                            <p:stCondLst>
                              <p:cond delay="0"/>
                            </p:stCondLst>
                            <p:childTnLst>
                              <p:par>
                                <p:cTn id="21" presetID="9"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7"/>
                                        </p:tgtEl>
                                        <p:attrNameLst>
                                          <p:attrName>style.visibility</p:attrName>
                                        </p:attrNameLst>
                                      </p:cBhvr>
                                      <p:to>
                                        <p:strVal val="hidden"/>
                                      </p:to>
                                    </p:set>
                                  </p:childTnLst>
                                </p:cTn>
                              </p:par>
                            </p:childTnLst>
                          </p:cTn>
                        </p:par>
                        <p:par>
                          <p:cTn id="28" fill="hold">
                            <p:stCondLst>
                              <p:cond delay="0"/>
                            </p:stCondLst>
                            <p:childTnLst>
                              <p:par>
                                <p:cTn id="29" presetID="9"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8"/>
                                        </p:tgtEl>
                                        <p:attrNameLst>
                                          <p:attrName>style.visibility</p:attrName>
                                        </p:attrNameLst>
                                      </p:cBhvr>
                                      <p:to>
                                        <p:strVal val="hidden"/>
                                      </p:to>
                                    </p:set>
                                  </p:childTnLst>
                                </p:cTn>
                              </p:par>
                            </p:childTnLst>
                          </p:cTn>
                        </p:par>
                        <p:par>
                          <p:cTn id="36" fill="hold">
                            <p:stCondLst>
                              <p:cond delay="0"/>
                            </p:stCondLst>
                            <p:childTnLst>
                              <p:par>
                                <p:cTn id="37" presetID="9"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19"/>
                                        </p:tgtEl>
                                        <p:attrNameLst>
                                          <p:attrName>style.visibility</p:attrName>
                                        </p:attrNameLst>
                                      </p:cBhvr>
                                      <p:to>
                                        <p:strVal val="hidden"/>
                                      </p:to>
                                    </p:set>
                                  </p:childTnLst>
                                </p:cTn>
                              </p:par>
                            </p:childTnLst>
                          </p:cTn>
                        </p:par>
                        <p:par>
                          <p:cTn id="44" fill="hold">
                            <p:stCondLst>
                              <p:cond delay="0"/>
                            </p:stCondLst>
                            <p:childTnLst>
                              <p:par>
                                <p:cTn id="45" presetID="9"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0"/>
                                        </p:tgtEl>
                                        <p:attrNameLst>
                                          <p:attrName>style.visibility</p:attrName>
                                        </p:attrNameLst>
                                      </p:cBhvr>
                                      <p:to>
                                        <p:strVal val="hidden"/>
                                      </p:to>
                                    </p:set>
                                  </p:childTnLst>
                                </p:cTn>
                              </p:par>
                            </p:childTnLst>
                          </p:cTn>
                        </p:par>
                        <p:par>
                          <p:cTn id="52" fill="hold">
                            <p:stCondLst>
                              <p:cond delay="0"/>
                            </p:stCondLst>
                            <p:childTnLst>
                              <p:par>
                                <p:cTn id="53" presetID="9"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1"/>
                                        </p:tgtEl>
                                        <p:attrNameLst>
                                          <p:attrName>style.visibility</p:attrName>
                                        </p:attrNameLst>
                                      </p:cBhvr>
                                      <p:to>
                                        <p:strVal val="hidden"/>
                                      </p:to>
                                    </p:set>
                                  </p:childTnLst>
                                </p:cTn>
                              </p:par>
                            </p:childTnLst>
                          </p:cTn>
                        </p:par>
                        <p:par>
                          <p:cTn id="60" fill="hold">
                            <p:stCondLst>
                              <p:cond delay="0"/>
                            </p:stCondLst>
                            <p:childTnLst>
                              <p:par>
                                <p:cTn id="61" presetID="9"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pipeline operation</a:t>
            </a:r>
            <a:endParaRPr lang="en-US" dirty="0"/>
          </a:p>
        </p:txBody>
      </p:sp>
      <p:sp>
        <p:nvSpPr>
          <p:cNvPr id="3" name="Content Placeholder 2"/>
          <p:cNvSpPr>
            <a:spLocks noGrp="1"/>
          </p:cNvSpPr>
          <p:nvPr>
            <p:ph idx="1"/>
          </p:nvPr>
        </p:nvSpPr>
        <p:spPr>
          <a:xfrm>
            <a:off x="486830" y="1171186"/>
            <a:ext cx="8355020" cy="4924814"/>
          </a:xfrm>
        </p:spPr>
        <p:txBody>
          <a:bodyPr/>
          <a:lstStyle/>
          <a:p>
            <a:r>
              <a:rPr lang="en-US" dirty="0" smtClean="0"/>
              <a:t>Pipeline is </a:t>
            </a:r>
            <a:r>
              <a:rPr lang="en-US" i="1" dirty="0" smtClean="0"/>
              <a:t>transparent</a:t>
            </a:r>
            <a:r>
              <a:rPr lang="en-US" dirty="0" smtClean="0"/>
              <a:t> to programmers because the ISA contains no references to the pipeline structure of the circuit</a:t>
            </a:r>
          </a:p>
          <a:p>
            <a:r>
              <a:rPr lang="en-US" dirty="0" smtClean="0"/>
              <a:t>Seamless instruction overlap in time requires instruction independence</a:t>
            </a:r>
          </a:p>
          <a:p>
            <a:r>
              <a:rPr lang="en-US" dirty="0" smtClean="0"/>
              <a:t>Example with dependence (a.k.a. dependency)</a:t>
            </a:r>
          </a:p>
          <a:p>
            <a:pPr lvl="1"/>
            <a:r>
              <a:rPr lang="en-US" dirty="0" smtClean="0"/>
              <a:t>Instruction K:	C </a:t>
            </a:r>
            <a:r>
              <a:rPr lang="en-US" dirty="0" smtClean="0">
                <a:sym typeface="Wingdings"/>
              </a:rPr>
              <a:t> add A B</a:t>
            </a:r>
          </a:p>
          <a:p>
            <a:pPr lvl="1"/>
            <a:r>
              <a:rPr lang="en-US" dirty="0" smtClean="0">
                <a:sym typeface="Wingdings"/>
              </a:rPr>
              <a:t>Instruction K+1:	D  subtract E C</a:t>
            </a:r>
          </a:p>
          <a:p>
            <a:pPr lvl="1"/>
            <a:r>
              <a:rPr lang="en-US" dirty="0" smtClean="0">
                <a:sym typeface="Wingdings"/>
              </a:rPr>
              <a:t>K must complete before K+1 can read operand C</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53</a:t>
            </a:fld>
            <a:endParaRPr lang="en-US"/>
          </a:p>
        </p:txBody>
      </p:sp>
    </p:spTree>
    <p:extLst>
      <p:ext uri="{BB962C8B-B14F-4D97-AF65-F5344CB8AC3E}">
        <p14:creationId xmlns:p14="http://schemas.microsoft.com/office/powerpoint/2010/main" val="16307663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ure-5.5.jpeg"/>
          <p:cNvPicPr>
            <a:picLocks noGrp="1" noChangeAspect="1"/>
          </p:cNvPicPr>
          <p:nvPr>
            <p:ph idx="1"/>
          </p:nvPr>
        </p:nvPicPr>
        <p:blipFill>
          <a:blip r:embed="rId2">
            <a:extLst>
              <a:ext uri="{28A0092B-C50C-407E-A947-70E740481C1C}">
                <a14:useLocalDpi xmlns:a14="http://schemas.microsoft.com/office/drawing/2010/main" val="0"/>
              </a:ext>
            </a:extLst>
          </a:blip>
          <a:srcRect t="2546" b="2546"/>
          <a:stretch>
            <a:fillRect/>
          </a:stretch>
        </p:blipFill>
        <p:spPr/>
      </p:pic>
      <p:sp>
        <p:nvSpPr>
          <p:cNvPr id="2" name="Title 1"/>
          <p:cNvSpPr>
            <a:spLocks noGrp="1"/>
          </p:cNvSpPr>
          <p:nvPr>
            <p:ph type="title"/>
          </p:nvPr>
        </p:nvSpPr>
        <p:spPr/>
        <p:txBody>
          <a:bodyPr/>
          <a:lstStyle/>
          <a:p>
            <a:r>
              <a:rPr lang="en-US" dirty="0" smtClean="0"/>
              <a:t>Pipeline </a:t>
            </a:r>
            <a:r>
              <a:rPr lang="en-US" i="1" dirty="0" smtClean="0">
                <a:solidFill>
                  <a:srgbClr val="0000FF"/>
                </a:solidFill>
              </a:rPr>
              <a:t>stall</a:t>
            </a:r>
            <a:r>
              <a:rPr lang="en-US" dirty="0" smtClean="0"/>
              <a:t> due to instr. dependence</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54</a:t>
            </a:fld>
            <a:endParaRPr lang="en-US"/>
          </a:p>
        </p:txBody>
      </p:sp>
      <p:sp>
        <p:nvSpPr>
          <p:cNvPr id="35" name="Donut 34"/>
          <p:cNvSpPr/>
          <p:nvPr/>
        </p:nvSpPr>
        <p:spPr bwMode="auto">
          <a:xfrm>
            <a:off x="4318015" y="2511787"/>
            <a:ext cx="1683923" cy="629759"/>
          </a:xfrm>
          <a:prstGeom prst="donut">
            <a:avLst>
              <a:gd name="adj" fmla="val 978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3200" dirty="0" smtClean="0">
                <a:latin typeface="Arial" charset="0"/>
                <a:ea typeface="ＭＳ Ｐゴシック" charset="0"/>
              </a:rPr>
              <a:t>Inst.</a:t>
            </a:r>
            <a:r>
              <a:rPr kumimoji="0" lang="en-US" sz="2800" b="0" i="0" u="none" strike="noStrike" cap="none" normalizeH="0" baseline="0" dirty="0" smtClean="0">
                <a:ln>
                  <a:noFill/>
                </a:ln>
                <a:solidFill>
                  <a:schemeClr val="tx1"/>
                </a:solidFill>
                <a:effectLst/>
                <a:latin typeface="Arial" charset="0"/>
                <a:ea typeface="ＭＳ Ｐゴシック" charset="0"/>
              </a:rPr>
              <a:t>?</a:t>
            </a:r>
            <a:endParaRPr kumimoji="0" lang="en-US" sz="1800" b="0" i="0" u="none" strike="noStrike" cap="none" normalizeH="0" baseline="0" dirty="0">
              <a:ln>
                <a:noFill/>
              </a:ln>
              <a:solidFill>
                <a:schemeClr val="tx1"/>
              </a:solidFill>
              <a:effectLst/>
              <a:latin typeface="Arial" charset="0"/>
              <a:ea typeface="ＭＳ Ｐゴシック" charset="0"/>
            </a:endParaRPr>
          </a:p>
        </p:txBody>
      </p:sp>
      <p:sp>
        <p:nvSpPr>
          <p:cNvPr id="39" name="Rectangle 38"/>
          <p:cNvSpPr/>
          <p:nvPr/>
        </p:nvSpPr>
        <p:spPr bwMode="auto">
          <a:xfrm>
            <a:off x="1288815" y="5518298"/>
            <a:ext cx="6660444" cy="82229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42" name="Group 41"/>
          <p:cNvGrpSpPr/>
          <p:nvPr/>
        </p:nvGrpSpPr>
        <p:grpSpPr>
          <a:xfrm>
            <a:off x="1740347" y="3141546"/>
            <a:ext cx="6839185" cy="3201311"/>
            <a:chOff x="1740347" y="3141546"/>
            <a:chExt cx="6839185" cy="3201311"/>
          </a:xfrm>
        </p:grpSpPr>
        <p:sp>
          <p:nvSpPr>
            <p:cNvPr id="36" name="TextBox 35"/>
            <p:cNvSpPr txBox="1"/>
            <p:nvPr/>
          </p:nvSpPr>
          <p:spPr>
            <a:xfrm>
              <a:off x="1740347" y="5142528"/>
              <a:ext cx="6839185" cy="1200329"/>
            </a:xfrm>
            <a:prstGeom prst="rect">
              <a:avLst/>
            </a:prstGeom>
            <a:noFill/>
          </p:spPr>
          <p:txBody>
            <a:bodyPr wrap="square" rtlCol="0">
              <a:spAutoFit/>
            </a:bodyPr>
            <a:lstStyle/>
            <a:p>
              <a:r>
                <a:rPr lang="en-US" dirty="0" smtClean="0"/>
                <a:t>MUST insert an instruction here, hardware MUST be told what to do; Yet, must NOT change program’s meaning; so ISA intended to be pipelined should be designed to include a NOP instruction;</a:t>
              </a:r>
              <a:br>
                <a:rPr lang="en-US" dirty="0" smtClean="0"/>
              </a:br>
              <a:r>
                <a:rPr lang="en-US" dirty="0" smtClean="0"/>
                <a:t>NOP means No </a:t>
              </a:r>
              <a:r>
                <a:rPr lang="en-US" dirty="0" err="1" smtClean="0"/>
                <a:t>OPeration</a:t>
              </a:r>
              <a:r>
                <a:rPr lang="en-US" dirty="0" smtClean="0"/>
                <a:t> (consume time but have no effects)</a:t>
              </a:r>
              <a:endParaRPr lang="en-US" dirty="0"/>
            </a:p>
          </p:txBody>
        </p:sp>
        <p:cxnSp>
          <p:nvCxnSpPr>
            <p:cNvPr id="41" name="Straight Arrow Connector 40"/>
            <p:cNvCxnSpPr/>
            <p:nvPr/>
          </p:nvCxnSpPr>
          <p:spPr bwMode="auto">
            <a:xfrm flipV="1">
              <a:off x="4318015" y="3141546"/>
              <a:ext cx="536207" cy="2000982"/>
            </a:xfrm>
            <a:prstGeom prst="straightConnector1">
              <a:avLst/>
            </a:prstGeom>
            <a:solidFill>
              <a:schemeClr val="accent1"/>
            </a:solidFill>
            <a:ln w="571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43" name="TextBox 42"/>
          <p:cNvSpPr txBox="1"/>
          <p:nvPr/>
        </p:nvSpPr>
        <p:spPr>
          <a:xfrm>
            <a:off x="4948299" y="2662298"/>
            <a:ext cx="722749" cy="369332"/>
          </a:xfrm>
          <a:prstGeom prst="rect">
            <a:avLst/>
          </a:prstGeom>
          <a:noFill/>
        </p:spPr>
        <p:txBody>
          <a:bodyPr wrap="none" rtlCol="0">
            <a:spAutoFit/>
          </a:bodyPr>
          <a:lstStyle/>
          <a:p>
            <a:r>
              <a:rPr lang="en-US" dirty="0" smtClean="0"/>
              <a:t>NOP1</a:t>
            </a:r>
            <a:endParaRPr lang="en-US" dirty="0"/>
          </a:p>
        </p:txBody>
      </p:sp>
      <p:grpSp>
        <p:nvGrpSpPr>
          <p:cNvPr id="52" name="Group 51"/>
          <p:cNvGrpSpPr/>
          <p:nvPr/>
        </p:nvGrpSpPr>
        <p:grpSpPr>
          <a:xfrm>
            <a:off x="4948299" y="2948284"/>
            <a:ext cx="2030380" cy="394872"/>
            <a:chOff x="4948299" y="2948284"/>
            <a:chExt cx="2030380" cy="394872"/>
          </a:xfrm>
        </p:grpSpPr>
        <p:sp>
          <p:nvSpPr>
            <p:cNvPr id="44" name="TextBox 43"/>
            <p:cNvSpPr txBox="1"/>
            <p:nvPr/>
          </p:nvSpPr>
          <p:spPr>
            <a:xfrm>
              <a:off x="4948299" y="2973824"/>
              <a:ext cx="722749" cy="369332"/>
            </a:xfrm>
            <a:prstGeom prst="rect">
              <a:avLst/>
            </a:prstGeom>
            <a:noFill/>
          </p:spPr>
          <p:txBody>
            <a:bodyPr wrap="none" rtlCol="0">
              <a:spAutoFit/>
            </a:bodyPr>
            <a:lstStyle/>
            <a:p>
              <a:r>
                <a:rPr lang="en-US" dirty="0" smtClean="0"/>
                <a:t>NOP2</a:t>
              </a:r>
              <a:endParaRPr lang="en-US" dirty="0"/>
            </a:p>
          </p:txBody>
        </p:sp>
        <p:sp>
          <p:nvSpPr>
            <p:cNvPr id="45" name="TextBox 44"/>
            <p:cNvSpPr txBox="1"/>
            <p:nvPr/>
          </p:nvSpPr>
          <p:spPr>
            <a:xfrm>
              <a:off x="6255930" y="2948284"/>
              <a:ext cx="722749" cy="369332"/>
            </a:xfrm>
            <a:prstGeom prst="rect">
              <a:avLst/>
            </a:prstGeom>
            <a:noFill/>
          </p:spPr>
          <p:txBody>
            <a:bodyPr wrap="none" rtlCol="0">
              <a:spAutoFit/>
            </a:bodyPr>
            <a:lstStyle/>
            <a:p>
              <a:r>
                <a:rPr lang="en-US" dirty="0" smtClean="0"/>
                <a:t>NOP1</a:t>
              </a:r>
              <a:endParaRPr lang="en-US" dirty="0"/>
            </a:p>
          </p:txBody>
        </p:sp>
      </p:grpSp>
      <p:grpSp>
        <p:nvGrpSpPr>
          <p:cNvPr id="53" name="Group 52"/>
          <p:cNvGrpSpPr/>
          <p:nvPr/>
        </p:nvGrpSpPr>
        <p:grpSpPr>
          <a:xfrm>
            <a:off x="4948299" y="3273592"/>
            <a:ext cx="3375639" cy="381090"/>
            <a:chOff x="4948299" y="3273592"/>
            <a:chExt cx="3375639" cy="381090"/>
          </a:xfrm>
        </p:grpSpPr>
        <p:sp>
          <p:nvSpPr>
            <p:cNvPr id="46" name="TextBox 45"/>
            <p:cNvSpPr txBox="1"/>
            <p:nvPr/>
          </p:nvSpPr>
          <p:spPr>
            <a:xfrm>
              <a:off x="4948299" y="3285350"/>
              <a:ext cx="722749" cy="369332"/>
            </a:xfrm>
            <a:prstGeom prst="rect">
              <a:avLst/>
            </a:prstGeom>
            <a:noFill/>
          </p:spPr>
          <p:txBody>
            <a:bodyPr wrap="none" rtlCol="0">
              <a:spAutoFit/>
            </a:bodyPr>
            <a:lstStyle/>
            <a:p>
              <a:r>
                <a:rPr lang="en-US" dirty="0" smtClean="0"/>
                <a:t>NOP3</a:t>
              </a:r>
              <a:endParaRPr lang="en-US" dirty="0"/>
            </a:p>
          </p:txBody>
        </p:sp>
        <p:sp>
          <p:nvSpPr>
            <p:cNvPr id="47" name="TextBox 46"/>
            <p:cNvSpPr txBox="1"/>
            <p:nvPr/>
          </p:nvSpPr>
          <p:spPr>
            <a:xfrm>
              <a:off x="6255930" y="3273592"/>
              <a:ext cx="722749" cy="369332"/>
            </a:xfrm>
            <a:prstGeom prst="rect">
              <a:avLst/>
            </a:prstGeom>
            <a:noFill/>
          </p:spPr>
          <p:txBody>
            <a:bodyPr wrap="none" rtlCol="0">
              <a:spAutoFit/>
            </a:bodyPr>
            <a:lstStyle/>
            <a:p>
              <a:r>
                <a:rPr lang="en-US" dirty="0" smtClean="0"/>
                <a:t>NOP2</a:t>
              </a:r>
              <a:endParaRPr lang="en-US" dirty="0"/>
            </a:p>
          </p:txBody>
        </p:sp>
        <p:sp>
          <p:nvSpPr>
            <p:cNvPr id="48" name="TextBox 47"/>
            <p:cNvSpPr txBox="1"/>
            <p:nvPr/>
          </p:nvSpPr>
          <p:spPr>
            <a:xfrm>
              <a:off x="7601189" y="3274626"/>
              <a:ext cx="722749" cy="369332"/>
            </a:xfrm>
            <a:prstGeom prst="rect">
              <a:avLst/>
            </a:prstGeom>
            <a:noFill/>
          </p:spPr>
          <p:txBody>
            <a:bodyPr wrap="none" rtlCol="0">
              <a:spAutoFit/>
            </a:bodyPr>
            <a:lstStyle/>
            <a:p>
              <a:r>
                <a:rPr lang="en-US" dirty="0" smtClean="0"/>
                <a:t>NOP1</a:t>
              </a:r>
              <a:endParaRPr lang="en-US" dirty="0"/>
            </a:p>
          </p:txBody>
        </p:sp>
      </p:grpSp>
      <p:grpSp>
        <p:nvGrpSpPr>
          <p:cNvPr id="54" name="Group 53"/>
          <p:cNvGrpSpPr/>
          <p:nvPr/>
        </p:nvGrpSpPr>
        <p:grpSpPr>
          <a:xfrm>
            <a:off x="6255930" y="3598900"/>
            <a:ext cx="2068008" cy="370881"/>
            <a:chOff x="6255930" y="3598900"/>
            <a:chExt cx="2068008" cy="370881"/>
          </a:xfrm>
        </p:grpSpPr>
        <p:sp>
          <p:nvSpPr>
            <p:cNvPr id="49" name="TextBox 48"/>
            <p:cNvSpPr txBox="1"/>
            <p:nvPr/>
          </p:nvSpPr>
          <p:spPr>
            <a:xfrm>
              <a:off x="6255930" y="3598900"/>
              <a:ext cx="722749" cy="369332"/>
            </a:xfrm>
            <a:prstGeom prst="rect">
              <a:avLst/>
            </a:prstGeom>
            <a:noFill/>
          </p:spPr>
          <p:txBody>
            <a:bodyPr wrap="none" rtlCol="0">
              <a:spAutoFit/>
            </a:bodyPr>
            <a:lstStyle/>
            <a:p>
              <a:r>
                <a:rPr lang="en-US" dirty="0" smtClean="0"/>
                <a:t>NOP3</a:t>
              </a:r>
              <a:endParaRPr lang="en-US" dirty="0"/>
            </a:p>
          </p:txBody>
        </p:sp>
        <p:sp>
          <p:nvSpPr>
            <p:cNvPr id="50" name="TextBox 49"/>
            <p:cNvSpPr txBox="1"/>
            <p:nvPr/>
          </p:nvSpPr>
          <p:spPr>
            <a:xfrm>
              <a:off x="7601189" y="3600449"/>
              <a:ext cx="722749" cy="369332"/>
            </a:xfrm>
            <a:prstGeom prst="rect">
              <a:avLst/>
            </a:prstGeom>
            <a:noFill/>
          </p:spPr>
          <p:txBody>
            <a:bodyPr wrap="none" rtlCol="0">
              <a:spAutoFit/>
            </a:bodyPr>
            <a:lstStyle/>
            <a:p>
              <a:r>
                <a:rPr lang="en-US" dirty="0" smtClean="0"/>
                <a:t>NOP2</a:t>
              </a:r>
              <a:endParaRPr lang="en-US" dirty="0"/>
            </a:p>
          </p:txBody>
        </p:sp>
      </p:grpSp>
      <p:sp>
        <p:nvSpPr>
          <p:cNvPr id="51" name="TextBox 50"/>
          <p:cNvSpPr txBox="1"/>
          <p:nvPr/>
        </p:nvSpPr>
        <p:spPr>
          <a:xfrm>
            <a:off x="7601189" y="3926271"/>
            <a:ext cx="722749" cy="369332"/>
          </a:xfrm>
          <a:prstGeom prst="rect">
            <a:avLst/>
          </a:prstGeom>
          <a:noFill/>
        </p:spPr>
        <p:txBody>
          <a:bodyPr wrap="none" rtlCol="0">
            <a:spAutoFit/>
          </a:bodyPr>
          <a:lstStyle/>
          <a:p>
            <a:r>
              <a:rPr lang="en-US" dirty="0" smtClean="0"/>
              <a:t>NOP3</a:t>
            </a:r>
            <a:endParaRPr lang="en-US" dirty="0"/>
          </a:p>
        </p:txBody>
      </p:sp>
    </p:spTree>
    <p:extLst>
      <p:ext uri="{BB962C8B-B14F-4D97-AF65-F5344CB8AC3E}">
        <p14:creationId xmlns:p14="http://schemas.microsoft.com/office/powerpoint/2010/main" val="210328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5"/>
                                        </p:tgtEl>
                                      </p:cBhvr>
                                    </p:animEffect>
                                    <p:set>
                                      <p:cBhvr>
                                        <p:cTn id="17" dur="1" fill="hold">
                                          <p:stCondLst>
                                            <p:cond delay="499"/>
                                          </p:stCondLst>
                                        </p:cTn>
                                        <p:tgtEl>
                                          <p:spTgt spid="3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42"/>
                                        </p:tgtEl>
                                      </p:cBhvr>
                                    </p:animEffect>
                                    <p:set>
                                      <p:cBhvr>
                                        <p:cTn id="20" dur="1" fill="hold">
                                          <p:stCondLst>
                                            <p:cond delay="499"/>
                                          </p:stCondLst>
                                        </p:cTn>
                                        <p:tgtEl>
                                          <p:spTgt spid="4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43" grpId="0"/>
      <p:bldP spid="5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641"/>
            <a:ext cx="8229600" cy="1143000"/>
          </a:xfrm>
        </p:spPr>
        <p:txBody>
          <a:bodyPr>
            <a:noAutofit/>
          </a:bodyPr>
          <a:lstStyle/>
          <a:p>
            <a:r>
              <a:rPr lang="en-US" sz="3200" dirty="0" smtClean="0"/>
              <a:t>Inst. K+1 depends on K; stall until result written and detected </a:t>
            </a:r>
            <a:r>
              <a:rPr lang="en-US" sz="3200" dirty="0" smtClean="0">
                <a:solidFill>
                  <a:srgbClr val="009051"/>
                </a:solidFill>
              </a:rPr>
              <a:t>(one of many design options)</a:t>
            </a:r>
            <a:endParaRPr lang="en-US" sz="3200" dirty="0">
              <a:solidFill>
                <a:srgbClr val="009051"/>
              </a:solidFill>
            </a:endParaRPr>
          </a:p>
        </p:txBody>
      </p:sp>
      <p:pic>
        <p:nvPicPr>
          <p:cNvPr id="4" name="Picture 3" descr="figure-5.5.jpeg"/>
          <p:cNvPicPr>
            <a:picLocks noChangeAspect="1"/>
          </p:cNvPicPr>
          <p:nvPr/>
        </p:nvPicPr>
        <p:blipFill rotWithShape="1">
          <a:blip r:embed="rId2">
            <a:extLst>
              <a:ext uri="{28A0092B-C50C-407E-A947-70E740481C1C}">
                <a14:useLocalDpi xmlns:a14="http://schemas.microsoft.com/office/drawing/2010/main" val="0"/>
              </a:ext>
            </a:extLst>
          </a:blip>
          <a:srcRect t="-2547" b="1"/>
          <a:stretch/>
        </p:blipFill>
        <p:spPr>
          <a:xfrm>
            <a:off x="319958" y="1104359"/>
            <a:ext cx="8366842" cy="5398027"/>
          </a:xfrm>
          <a:prstGeom prst="rect">
            <a:avLst/>
          </a:prstGeom>
        </p:spPr>
      </p:pic>
      <p:sp>
        <p:nvSpPr>
          <p:cNvPr id="6" name="TextBox 5"/>
          <p:cNvSpPr txBox="1"/>
          <p:nvPr/>
        </p:nvSpPr>
        <p:spPr>
          <a:xfrm>
            <a:off x="654539" y="5039307"/>
            <a:ext cx="7983415" cy="461665"/>
          </a:xfrm>
          <a:prstGeom prst="rect">
            <a:avLst/>
          </a:prstGeom>
          <a:noFill/>
        </p:spPr>
        <p:txBody>
          <a:bodyPr wrap="square" rtlCol="0">
            <a:spAutoFit/>
          </a:bodyPr>
          <a:lstStyle/>
          <a:p>
            <a:r>
              <a:rPr lang="en-US" sz="2400" dirty="0" smtClean="0">
                <a:solidFill>
                  <a:srgbClr val="660066"/>
                </a:solidFill>
              </a:rPr>
              <a:t>Stalls</a:t>
            </a:r>
            <a:r>
              <a:rPr lang="en-US" sz="2400" dirty="0">
                <a:solidFill>
                  <a:srgbClr val="FF6600"/>
                </a:solidFill>
              </a:rPr>
              <a:t> </a:t>
            </a:r>
            <a:r>
              <a:rPr lang="en-US" sz="2400" dirty="0" smtClean="0">
                <a:solidFill>
                  <a:srgbClr val="FF6600"/>
                </a:solidFill>
              </a:rPr>
              <a:t>filled with </a:t>
            </a:r>
            <a:r>
              <a:rPr lang="en-US" sz="2400" dirty="0" err="1" smtClean="0"/>
              <a:t>NOPs</a:t>
            </a:r>
            <a:r>
              <a:rPr lang="en-US" sz="2400" dirty="0" smtClean="0">
                <a:solidFill>
                  <a:srgbClr val="FF6600"/>
                </a:solidFill>
              </a:rPr>
              <a:t> = 3 clocks wasted time = throughput loss</a:t>
            </a:r>
          </a:p>
        </p:txBody>
      </p:sp>
      <p:grpSp>
        <p:nvGrpSpPr>
          <p:cNvPr id="181" name="Group 180"/>
          <p:cNvGrpSpPr/>
          <p:nvPr/>
        </p:nvGrpSpPr>
        <p:grpSpPr>
          <a:xfrm>
            <a:off x="2785485" y="2139227"/>
            <a:ext cx="4639781" cy="253111"/>
            <a:chOff x="2785485" y="2139227"/>
            <a:chExt cx="4639781" cy="253111"/>
          </a:xfrm>
        </p:grpSpPr>
        <p:cxnSp>
          <p:nvCxnSpPr>
            <p:cNvPr id="8" name="Straight Arrow Connector 7"/>
            <p:cNvCxnSpPr/>
            <p:nvPr/>
          </p:nvCxnSpPr>
          <p:spPr>
            <a:xfrm>
              <a:off x="2785485" y="213922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141005" y="214044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496525" y="214166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861927" y="214288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2783363" y="2456721"/>
            <a:ext cx="4639781" cy="253111"/>
            <a:chOff x="2783363" y="2456721"/>
            <a:chExt cx="4639781" cy="253111"/>
          </a:xfrm>
        </p:grpSpPr>
        <p:cxnSp>
          <p:nvCxnSpPr>
            <p:cNvPr id="110" name="Straight Arrow Connector 109"/>
            <p:cNvCxnSpPr/>
            <p:nvPr/>
          </p:nvCxnSpPr>
          <p:spPr>
            <a:xfrm>
              <a:off x="2783363" y="245672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138883" y="245794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5494403" y="245916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6859805" y="246038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89" name="Group 188"/>
          <p:cNvGrpSpPr/>
          <p:nvPr/>
        </p:nvGrpSpPr>
        <p:grpSpPr>
          <a:xfrm>
            <a:off x="2770631" y="4361685"/>
            <a:ext cx="4639781" cy="253111"/>
            <a:chOff x="2770631" y="4361685"/>
            <a:chExt cx="4639781" cy="253111"/>
          </a:xfrm>
        </p:grpSpPr>
        <p:cxnSp>
          <p:nvCxnSpPr>
            <p:cNvPr id="146" name="Straight Arrow Connector 145"/>
            <p:cNvCxnSpPr/>
            <p:nvPr/>
          </p:nvCxnSpPr>
          <p:spPr>
            <a:xfrm>
              <a:off x="2770631" y="436168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4126151" y="436290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5481671" y="436412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6847073" y="436534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90" name="Group 189"/>
          <p:cNvGrpSpPr/>
          <p:nvPr/>
        </p:nvGrpSpPr>
        <p:grpSpPr>
          <a:xfrm>
            <a:off x="2768509" y="4679179"/>
            <a:ext cx="4639781" cy="253111"/>
            <a:chOff x="2768509" y="4679179"/>
            <a:chExt cx="4639781" cy="253111"/>
          </a:xfrm>
        </p:grpSpPr>
        <p:cxnSp>
          <p:nvCxnSpPr>
            <p:cNvPr id="152" name="Straight Arrow Connector 151"/>
            <p:cNvCxnSpPr/>
            <p:nvPr/>
          </p:nvCxnSpPr>
          <p:spPr>
            <a:xfrm>
              <a:off x="2768509" y="467917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4124029" y="468039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5479549" y="468161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6844951" y="468283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23833" y="2774215"/>
            <a:ext cx="5497189" cy="477501"/>
            <a:chOff x="1923833" y="2774215"/>
            <a:chExt cx="5497189" cy="477501"/>
          </a:xfrm>
        </p:grpSpPr>
        <p:sp>
          <p:nvSpPr>
            <p:cNvPr id="160" name="Donut 159"/>
            <p:cNvSpPr/>
            <p:nvPr/>
          </p:nvSpPr>
          <p:spPr>
            <a:xfrm>
              <a:off x="3295433" y="2916612"/>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15" name="Group 114"/>
            <p:cNvGrpSpPr/>
            <p:nvPr/>
          </p:nvGrpSpPr>
          <p:grpSpPr>
            <a:xfrm>
              <a:off x="2781241" y="2774215"/>
              <a:ext cx="4639781" cy="253111"/>
              <a:chOff x="3515104" y="2139227"/>
              <a:chExt cx="3548852" cy="253111"/>
            </a:xfrm>
          </p:grpSpPr>
          <p:cxnSp>
            <p:nvCxnSpPr>
              <p:cNvPr id="116" name="Straight Arrow Connector 115"/>
              <p:cNvCxnSpPr/>
              <p:nvPr/>
            </p:nvCxnSpPr>
            <p:spPr>
              <a:xfrm>
                <a:off x="3515104" y="2139227"/>
                <a:ext cx="430884"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4551907" y="2140447"/>
                <a:ext cx="430884"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5588710" y="214166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6633072" y="214288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sp>
          <p:nvSpPr>
            <p:cNvPr id="162" name="Donut 161"/>
            <p:cNvSpPr/>
            <p:nvPr/>
          </p:nvSpPr>
          <p:spPr>
            <a:xfrm>
              <a:off x="5917634" y="2906490"/>
              <a:ext cx="927317" cy="325043"/>
            </a:xfrm>
            <a:prstGeom prst="donut">
              <a:avLst>
                <a:gd name="adj" fmla="val 6666"/>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4" name="TextBox 163"/>
            <p:cNvSpPr txBox="1"/>
            <p:nvPr/>
          </p:nvSpPr>
          <p:spPr>
            <a:xfrm>
              <a:off x="4761494" y="2882384"/>
              <a:ext cx="774934" cy="369332"/>
            </a:xfrm>
            <a:prstGeom prst="rect">
              <a:avLst/>
            </a:prstGeom>
            <a:noFill/>
          </p:spPr>
          <p:txBody>
            <a:bodyPr wrap="none" rtlCol="0">
              <a:spAutoFit/>
            </a:bodyPr>
            <a:lstStyle/>
            <a:p>
              <a:r>
                <a:rPr lang="en-US" dirty="0" smtClean="0"/>
                <a:t>NOP 1</a:t>
              </a:r>
              <a:endParaRPr lang="en-US" dirty="0"/>
            </a:p>
          </p:txBody>
        </p:sp>
        <p:sp>
          <p:nvSpPr>
            <p:cNvPr id="191" name="Donut 190"/>
            <p:cNvSpPr/>
            <p:nvPr/>
          </p:nvSpPr>
          <p:spPr>
            <a:xfrm>
              <a:off x="1923833" y="2922962"/>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85" name="Group 184"/>
          <p:cNvGrpSpPr/>
          <p:nvPr/>
        </p:nvGrpSpPr>
        <p:grpSpPr>
          <a:xfrm>
            <a:off x="1923833" y="3091709"/>
            <a:ext cx="6269505" cy="477507"/>
            <a:chOff x="1923833" y="3091709"/>
            <a:chExt cx="6269505" cy="477507"/>
          </a:xfrm>
        </p:grpSpPr>
        <p:cxnSp>
          <p:nvCxnSpPr>
            <p:cNvPr id="122" name="Straight Arrow Connector 121"/>
            <p:cNvCxnSpPr/>
            <p:nvPr/>
          </p:nvCxnSpPr>
          <p:spPr>
            <a:xfrm>
              <a:off x="2779119" y="309170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4134639" y="309292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5490159" y="309414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6855561" y="309536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61" name="Donut 160"/>
            <p:cNvSpPr/>
            <p:nvPr/>
          </p:nvSpPr>
          <p:spPr>
            <a:xfrm>
              <a:off x="32954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3" name="Donut 162"/>
            <p:cNvSpPr/>
            <p:nvPr/>
          </p:nvSpPr>
          <p:spPr>
            <a:xfrm>
              <a:off x="7266021" y="3221411"/>
              <a:ext cx="927317" cy="325043"/>
            </a:xfrm>
            <a:prstGeom prst="donut">
              <a:avLst>
                <a:gd name="adj" fmla="val 6666"/>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5" name="TextBox 164"/>
            <p:cNvSpPr txBox="1"/>
            <p:nvPr/>
          </p:nvSpPr>
          <p:spPr>
            <a:xfrm>
              <a:off x="4761494" y="3199884"/>
              <a:ext cx="774934" cy="369332"/>
            </a:xfrm>
            <a:prstGeom prst="rect">
              <a:avLst/>
            </a:prstGeom>
            <a:noFill/>
          </p:spPr>
          <p:txBody>
            <a:bodyPr wrap="none" rtlCol="0">
              <a:spAutoFit/>
            </a:bodyPr>
            <a:lstStyle/>
            <a:p>
              <a:r>
                <a:rPr lang="en-US" dirty="0" smtClean="0"/>
                <a:t>NOP 2</a:t>
              </a:r>
              <a:endParaRPr lang="en-US" dirty="0"/>
            </a:p>
          </p:txBody>
        </p:sp>
        <p:sp>
          <p:nvSpPr>
            <p:cNvPr id="167" name="TextBox 166"/>
            <p:cNvSpPr txBox="1"/>
            <p:nvPr/>
          </p:nvSpPr>
          <p:spPr>
            <a:xfrm>
              <a:off x="6114044" y="3194050"/>
              <a:ext cx="774934" cy="369332"/>
            </a:xfrm>
            <a:prstGeom prst="rect">
              <a:avLst/>
            </a:prstGeom>
            <a:noFill/>
          </p:spPr>
          <p:txBody>
            <a:bodyPr wrap="none" rtlCol="0">
              <a:spAutoFit/>
            </a:bodyPr>
            <a:lstStyle/>
            <a:p>
              <a:r>
                <a:rPr lang="en-US" dirty="0" smtClean="0"/>
                <a:t>NOP 1</a:t>
              </a:r>
              <a:endParaRPr lang="en-US" dirty="0"/>
            </a:p>
          </p:txBody>
        </p:sp>
        <p:sp>
          <p:nvSpPr>
            <p:cNvPr id="192" name="Donut 191"/>
            <p:cNvSpPr/>
            <p:nvPr/>
          </p:nvSpPr>
          <p:spPr>
            <a:xfrm>
              <a:off x="19238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87" name="Group 186"/>
          <p:cNvGrpSpPr/>
          <p:nvPr/>
        </p:nvGrpSpPr>
        <p:grpSpPr>
          <a:xfrm>
            <a:off x="2774875" y="3726697"/>
            <a:ext cx="5485703" cy="496987"/>
            <a:chOff x="2774875" y="3726697"/>
            <a:chExt cx="5485703" cy="496987"/>
          </a:xfrm>
        </p:grpSpPr>
        <p:grpSp>
          <p:nvGrpSpPr>
            <p:cNvPr id="133" name="Group 132"/>
            <p:cNvGrpSpPr/>
            <p:nvPr/>
          </p:nvGrpSpPr>
          <p:grpSpPr>
            <a:xfrm>
              <a:off x="2774875" y="3726697"/>
              <a:ext cx="4639781" cy="253111"/>
              <a:chOff x="3515104" y="2139227"/>
              <a:chExt cx="3548852" cy="253111"/>
            </a:xfrm>
          </p:grpSpPr>
          <p:cxnSp>
            <p:nvCxnSpPr>
              <p:cNvPr id="134" name="Straight Arrow Connector 133"/>
              <p:cNvCxnSpPr/>
              <p:nvPr/>
            </p:nvCxnSpPr>
            <p:spPr>
              <a:xfrm>
                <a:off x="3515104" y="213922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4551907" y="214044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5588710" y="214166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6633072" y="214288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sp>
          <p:nvSpPr>
            <p:cNvPr id="169" name="TextBox 168"/>
            <p:cNvSpPr txBox="1"/>
            <p:nvPr/>
          </p:nvSpPr>
          <p:spPr>
            <a:xfrm>
              <a:off x="6114044" y="3854352"/>
              <a:ext cx="774934" cy="369332"/>
            </a:xfrm>
            <a:prstGeom prst="rect">
              <a:avLst/>
            </a:prstGeom>
            <a:noFill/>
          </p:spPr>
          <p:txBody>
            <a:bodyPr wrap="none" rtlCol="0">
              <a:spAutoFit/>
            </a:bodyPr>
            <a:lstStyle/>
            <a:p>
              <a:r>
                <a:rPr lang="en-US" dirty="0" smtClean="0"/>
                <a:t>NOP 3</a:t>
              </a:r>
              <a:endParaRPr lang="en-US" dirty="0"/>
            </a:p>
          </p:txBody>
        </p:sp>
        <p:sp>
          <p:nvSpPr>
            <p:cNvPr id="171" name="TextBox 170"/>
            <p:cNvSpPr txBox="1"/>
            <p:nvPr/>
          </p:nvSpPr>
          <p:spPr>
            <a:xfrm>
              <a:off x="7485644" y="3841652"/>
              <a:ext cx="774934" cy="369332"/>
            </a:xfrm>
            <a:prstGeom prst="rect">
              <a:avLst/>
            </a:prstGeom>
            <a:noFill/>
          </p:spPr>
          <p:txBody>
            <a:bodyPr wrap="none" rtlCol="0">
              <a:spAutoFit/>
            </a:bodyPr>
            <a:lstStyle/>
            <a:p>
              <a:r>
                <a:rPr lang="en-US" dirty="0" smtClean="0"/>
                <a:t>NOP 2</a:t>
              </a:r>
              <a:endParaRPr lang="en-US" dirty="0"/>
            </a:p>
          </p:txBody>
        </p:sp>
      </p:grpSp>
      <p:grpSp>
        <p:nvGrpSpPr>
          <p:cNvPr id="188" name="Group 187"/>
          <p:cNvGrpSpPr/>
          <p:nvPr/>
        </p:nvGrpSpPr>
        <p:grpSpPr>
          <a:xfrm>
            <a:off x="2772753" y="4044191"/>
            <a:ext cx="5487825" cy="488975"/>
            <a:chOff x="2772753" y="4044191"/>
            <a:chExt cx="5487825" cy="488975"/>
          </a:xfrm>
        </p:grpSpPr>
        <p:cxnSp>
          <p:nvCxnSpPr>
            <p:cNvPr id="140" name="Straight Arrow Connector 139"/>
            <p:cNvCxnSpPr/>
            <p:nvPr/>
          </p:nvCxnSpPr>
          <p:spPr>
            <a:xfrm>
              <a:off x="2772753" y="404419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4128273" y="404541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5483793" y="404663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6849195" y="404785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72" name="TextBox 171"/>
            <p:cNvSpPr txBox="1"/>
            <p:nvPr/>
          </p:nvSpPr>
          <p:spPr>
            <a:xfrm>
              <a:off x="7485644" y="4163834"/>
              <a:ext cx="774934" cy="369332"/>
            </a:xfrm>
            <a:prstGeom prst="rect">
              <a:avLst/>
            </a:prstGeom>
            <a:noFill/>
          </p:spPr>
          <p:txBody>
            <a:bodyPr wrap="none" rtlCol="0">
              <a:spAutoFit/>
            </a:bodyPr>
            <a:lstStyle/>
            <a:p>
              <a:r>
                <a:rPr lang="en-US" dirty="0" smtClean="0"/>
                <a:t>NOP 3</a:t>
              </a:r>
              <a:endParaRPr lang="en-US" dirty="0"/>
            </a:p>
          </p:txBody>
        </p:sp>
      </p:grpSp>
      <p:grpSp>
        <p:nvGrpSpPr>
          <p:cNvPr id="183" name="Group 182"/>
          <p:cNvGrpSpPr/>
          <p:nvPr/>
        </p:nvGrpSpPr>
        <p:grpSpPr>
          <a:xfrm>
            <a:off x="1904783" y="2591569"/>
            <a:ext cx="3591781" cy="333779"/>
            <a:chOff x="1904783" y="2591569"/>
            <a:chExt cx="3591781" cy="333779"/>
          </a:xfrm>
        </p:grpSpPr>
        <p:grpSp>
          <p:nvGrpSpPr>
            <p:cNvPr id="173" name="Group 172"/>
            <p:cNvGrpSpPr/>
            <p:nvPr/>
          </p:nvGrpSpPr>
          <p:grpSpPr>
            <a:xfrm>
              <a:off x="4222750" y="2591569"/>
              <a:ext cx="1273814" cy="325043"/>
              <a:chOff x="4222750" y="2591569"/>
              <a:chExt cx="1273814" cy="325043"/>
            </a:xfrm>
          </p:grpSpPr>
          <p:sp>
            <p:nvSpPr>
              <p:cNvPr id="157" name="Donut 156"/>
              <p:cNvSpPr/>
              <p:nvPr/>
            </p:nvSpPr>
            <p:spPr>
              <a:xfrm>
                <a:off x="4569247" y="2591569"/>
                <a:ext cx="927317" cy="325043"/>
              </a:xfrm>
              <a:prstGeom prst="donut">
                <a:avLst>
                  <a:gd name="adj" fmla="val 6666"/>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59" name="Straight Arrow Connector 158"/>
              <p:cNvCxnSpPr>
                <a:stCxn id="157" idx="2"/>
              </p:cNvCxnSpPr>
              <p:nvPr/>
            </p:nvCxnSpPr>
            <p:spPr>
              <a:xfrm flipH="1">
                <a:off x="4222750" y="2754091"/>
                <a:ext cx="346497" cy="2012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74" name="Donut 173"/>
            <p:cNvSpPr/>
            <p:nvPr/>
          </p:nvSpPr>
          <p:spPr>
            <a:xfrm>
              <a:off x="3289083" y="2600305"/>
              <a:ext cx="927317" cy="325043"/>
            </a:xfrm>
            <a:prstGeom prst="donut">
              <a:avLst>
                <a:gd name="adj" fmla="val 6666"/>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214" name="Donut 213"/>
            <p:cNvSpPr/>
            <p:nvPr/>
          </p:nvSpPr>
          <p:spPr>
            <a:xfrm>
              <a:off x="1904783" y="2600305"/>
              <a:ext cx="927317" cy="325043"/>
            </a:xfrm>
            <a:prstGeom prst="donut">
              <a:avLst>
                <a:gd name="adj" fmla="val 6666"/>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grpSp>
      <p:sp>
        <p:nvSpPr>
          <p:cNvPr id="193" name="TextBox 192"/>
          <p:cNvSpPr txBox="1"/>
          <p:nvPr/>
        </p:nvSpPr>
        <p:spPr>
          <a:xfrm>
            <a:off x="292100" y="5753100"/>
            <a:ext cx="1058966" cy="369332"/>
          </a:xfrm>
          <a:prstGeom prst="rect">
            <a:avLst/>
          </a:prstGeom>
          <a:noFill/>
        </p:spPr>
        <p:txBody>
          <a:bodyPr wrap="none" rtlCol="0">
            <a:spAutoFit/>
          </a:bodyPr>
          <a:lstStyle/>
          <a:p>
            <a:r>
              <a:rPr lang="en-US" dirty="0" smtClean="0"/>
              <a:t>Textbook</a:t>
            </a:r>
            <a:endParaRPr lang="en-US" dirty="0"/>
          </a:p>
        </p:txBody>
      </p:sp>
      <p:cxnSp>
        <p:nvCxnSpPr>
          <p:cNvPr id="219" name="Straight Arrow Connector 218"/>
          <p:cNvCxnSpPr/>
          <p:nvPr/>
        </p:nvCxnSpPr>
        <p:spPr>
          <a:xfrm flipH="1">
            <a:off x="4124029" y="3409203"/>
            <a:ext cx="3299115" cy="31749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nvGrpSpPr>
          <p:cNvPr id="220" name="Group 219"/>
          <p:cNvGrpSpPr/>
          <p:nvPr/>
        </p:nvGrpSpPr>
        <p:grpSpPr>
          <a:xfrm>
            <a:off x="1923833" y="3419266"/>
            <a:ext cx="6330395" cy="477507"/>
            <a:chOff x="1923833" y="3091709"/>
            <a:chExt cx="6330395" cy="477507"/>
          </a:xfrm>
        </p:grpSpPr>
        <p:cxnSp>
          <p:nvCxnSpPr>
            <p:cNvPr id="221" name="Straight Arrow Connector 220"/>
            <p:cNvCxnSpPr/>
            <p:nvPr/>
          </p:nvCxnSpPr>
          <p:spPr>
            <a:xfrm>
              <a:off x="2779119" y="309170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a:off x="4134639" y="309292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p:nvPr/>
          </p:nvCxnSpPr>
          <p:spPr>
            <a:xfrm>
              <a:off x="5490159" y="309414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6855561" y="309536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25" name="Donut 224"/>
            <p:cNvSpPr/>
            <p:nvPr/>
          </p:nvSpPr>
          <p:spPr>
            <a:xfrm>
              <a:off x="32954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7" name="TextBox 226"/>
            <p:cNvSpPr txBox="1"/>
            <p:nvPr/>
          </p:nvSpPr>
          <p:spPr>
            <a:xfrm>
              <a:off x="4761494" y="3199884"/>
              <a:ext cx="774934" cy="369332"/>
            </a:xfrm>
            <a:prstGeom prst="rect">
              <a:avLst/>
            </a:prstGeom>
            <a:noFill/>
          </p:spPr>
          <p:txBody>
            <a:bodyPr wrap="none" rtlCol="0">
              <a:spAutoFit/>
            </a:bodyPr>
            <a:lstStyle/>
            <a:p>
              <a:r>
                <a:rPr lang="en-US" dirty="0" smtClean="0"/>
                <a:t>NOP 3</a:t>
              </a:r>
              <a:endParaRPr lang="en-US" dirty="0"/>
            </a:p>
          </p:txBody>
        </p:sp>
        <p:sp>
          <p:nvSpPr>
            <p:cNvPr id="228" name="TextBox 227"/>
            <p:cNvSpPr txBox="1"/>
            <p:nvPr/>
          </p:nvSpPr>
          <p:spPr>
            <a:xfrm>
              <a:off x="6114044" y="3194050"/>
              <a:ext cx="774934" cy="369332"/>
            </a:xfrm>
            <a:prstGeom prst="rect">
              <a:avLst/>
            </a:prstGeom>
            <a:noFill/>
          </p:spPr>
          <p:txBody>
            <a:bodyPr wrap="none" rtlCol="0">
              <a:spAutoFit/>
            </a:bodyPr>
            <a:lstStyle/>
            <a:p>
              <a:r>
                <a:rPr lang="en-US" dirty="0" smtClean="0"/>
                <a:t>NOP 2</a:t>
              </a:r>
              <a:endParaRPr lang="en-US" dirty="0"/>
            </a:p>
          </p:txBody>
        </p:sp>
        <p:sp>
          <p:nvSpPr>
            <p:cNvPr id="229" name="Donut 228"/>
            <p:cNvSpPr/>
            <p:nvPr/>
          </p:nvSpPr>
          <p:spPr>
            <a:xfrm>
              <a:off x="19238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0" name="TextBox 229"/>
            <p:cNvSpPr txBox="1"/>
            <p:nvPr/>
          </p:nvSpPr>
          <p:spPr>
            <a:xfrm>
              <a:off x="7479294" y="3194050"/>
              <a:ext cx="774934" cy="369332"/>
            </a:xfrm>
            <a:prstGeom prst="rect">
              <a:avLst/>
            </a:prstGeom>
            <a:noFill/>
          </p:spPr>
          <p:txBody>
            <a:bodyPr wrap="none" rtlCol="0">
              <a:spAutoFit/>
            </a:bodyPr>
            <a:lstStyle/>
            <a:p>
              <a:r>
                <a:rPr lang="en-US" dirty="0" smtClean="0"/>
                <a:t>NOP 1</a:t>
              </a:r>
              <a:endParaRPr lang="en-US" dirty="0"/>
            </a:p>
          </p:txBody>
        </p:sp>
      </p:grpSp>
      <p:grpSp>
        <p:nvGrpSpPr>
          <p:cNvPr id="250" name="Group 249"/>
          <p:cNvGrpSpPr/>
          <p:nvPr/>
        </p:nvGrpSpPr>
        <p:grpSpPr>
          <a:xfrm>
            <a:off x="7480300" y="3341161"/>
            <a:ext cx="952500" cy="1408641"/>
            <a:chOff x="8001000" y="3341161"/>
            <a:chExt cx="952500" cy="1408641"/>
          </a:xfrm>
        </p:grpSpPr>
        <p:sp>
          <p:nvSpPr>
            <p:cNvPr id="245" name="TextBox 244"/>
            <p:cNvSpPr txBox="1"/>
            <p:nvPr/>
          </p:nvSpPr>
          <p:spPr>
            <a:xfrm>
              <a:off x="8001000" y="3517147"/>
              <a:ext cx="607859" cy="1025922"/>
            </a:xfrm>
            <a:prstGeom prst="rect">
              <a:avLst/>
            </a:prstGeom>
            <a:noFill/>
          </p:spPr>
          <p:txBody>
            <a:bodyPr wrap="none" rtlCol="0">
              <a:spAutoFit/>
            </a:bodyPr>
            <a:lstStyle/>
            <a:p>
              <a:pPr>
                <a:spcAft>
                  <a:spcPts val="400"/>
                </a:spcAft>
              </a:pPr>
              <a:r>
                <a:rPr lang="en-US" dirty="0" smtClean="0"/>
                <a:t>NOP</a:t>
              </a:r>
            </a:p>
            <a:p>
              <a:pPr>
                <a:spcAft>
                  <a:spcPts val="400"/>
                </a:spcAft>
              </a:pPr>
              <a:r>
                <a:rPr lang="en-US" dirty="0" smtClean="0"/>
                <a:t>NOP</a:t>
              </a:r>
            </a:p>
            <a:p>
              <a:pPr>
                <a:spcAft>
                  <a:spcPts val="400"/>
                </a:spcAft>
              </a:pPr>
              <a:r>
                <a:rPr lang="en-US" dirty="0" smtClean="0"/>
                <a:t>NOP</a:t>
              </a:r>
              <a:endParaRPr lang="en-US" dirty="0"/>
            </a:p>
          </p:txBody>
        </p:sp>
        <p:sp>
          <p:nvSpPr>
            <p:cNvPr id="249" name="Curved Down Arrow 248"/>
            <p:cNvSpPr/>
            <p:nvPr/>
          </p:nvSpPr>
          <p:spPr>
            <a:xfrm rot="5400000">
              <a:off x="8129448" y="3925750"/>
              <a:ext cx="1408641" cy="239463"/>
            </a:xfrm>
            <a:prstGeom prst="curvedDownArrow">
              <a:avLst>
                <a:gd name="adj1" fmla="val 25000"/>
                <a:gd name="adj2" fmla="val 63390"/>
                <a:gd name="adj3" fmla="val 2500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57EC3C6A-BBE0-B94A-B791-E44AA6B2DA5B}" type="slidenum">
              <a:rPr lang="en-US" smtClean="0"/>
              <a:pPr/>
              <a:t>55</a:t>
            </a:fld>
            <a:endParaRPr lang="en-US"/>
          </a:p>
        </p:txBody>
      </p:sp>
    </p:spTree>
    <p:extLst>
      <p:ext uri="{BB962C8B-B14F-4D97-AF65-F5344CB8AC3E}">
        <p14:creationId xmlns:p14="http://schemas.microsoft.com/office/powerpoint/2010/main" val="22716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81"/>
                                        </p:tgtEl>
                                      </p:cBhvr>
                                    </p:animEffect>
                                    <p:set>
                                      <p:cBhvr>
                                        <p:cTn id="11" dur="1" fill="hold">
                                          <p:stCondLst>
                                            <p:cond delay="499"/>
                                          </p:stCondLst>
                                        </p:cTn>
                                        <p:tgtEl>
                                          <p:spTgt spid="181"/>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8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82"/>
                                        </p:tgtEl>
                                      </p:cBhvr>
                                    </p:animEffect>
                                    <p:set>
                                      <p:cBhvr>
                                        <p:cTn id="18" dur="1" fill="hold">
                                          <p:stCondLst>
                                            <p:cond delay="499"/>
                                          </p:stCondLst>
                                        </p:cTn>
                                        <p:tgtEl>
                                          <p:spTgt spid="18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83"/>
                                        </p:tgtEl>
                                      </p:cBhvr>
                                    </p:animEffect>
                                    <p:set>
                                      <p:cBhvr>
                                        <p:cTn id="25" dur="1" fill="hold">
                                          <p:stCondLst>
                                            <p:cond delay="499"/>
                                          </p:stCondLst>
                                        </p:cTn>
                                        <p:tgtEl>
                                          <p:spTgt spid="183"/>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1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84"/>
                                        </p:tgtEl>
                                      </p:cBhvr>
                                    </p:animEffect>
                                    <p:set>
                                      <p:cBhvr>
                                        <p:cTn id="32" dur="1" fill="hold">
                                          <p:stCondLst>
                                            <p:cond delay="499"/>
                                          </p:stCondLst>
                                        </p:cTn>
                                        <p:tgtEl>
                                          <p:spTgt spid="18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185"/>
                                        </p:tgtEl>
                                      </p:cBhvr>
                                    </p:animEffect>
                                    <p:set>
                                      <p:cBhvr>
                                        <p:cTn id="39" dur="1" fill="hold">
                                          <p:stCondLst>
                                            <p:cond delay="499"/>
                                          </p:stCondLst>
                                        </p:cTn>
                                        <p:tgtEl>
                                          <p:spTgt spid="185"/>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2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220"/>
                                        </p:tgtEl>
                                      </p:cBhvr>
                                    </p:animEffect>
                                    <p:set>
                                      <p:cBhvr>
                                        <p:cTn id="50" dur="1" fill="hold">
                                          <p:stCondLst>
                                            <p:cond delay="499"/>
                                          </p:stCondLst>
                                        </p:cTn>
                                        <p:tgtEl>
                                          <p:spTgt spid="220"/>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219"/>
                                        </p:tgtEl>
                                      </p:cBhvr>
                                    </p:animEffect>
                                    <p:set>
                                      <p:cBhvr>
                                        <p:cTn id="53" dur="1" fill="hold">
                                          <p:stCondLst>
                                            <p:cond delay="499"/>
                                          </p:stCondLst>
                                        </p:cTn>
                                        <p:tgtEl>
                                          <p:spTgt spid="219"/>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18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xit" presetSubtype="0" fill="hold" nodeType="clickEffect">
                                  <p:stCondLst>
                                    <p:cond delay="0"/>
                                  </p:stCondLst>
                                  <p:childTnLst>
                                    <p:animEffect transition="out" filter="dissolve">
                                      <p:cBhvr>
                                        <p:cTn id="59" dur="500"/>
                                        <p:tgtEl>
                                          <p:spTgt spid="187"/>
                                        </p:tgtEl>
                                      </p:cBhvr>
                                    </p:animEffect>
                                    <p:set>
                                      <p:cBhvr>
                                        <p:cTn id="60" dur="1" fill="hold">
                                          <p:stCondLst>
                                            <p:cond delay="499"/>
                                          </p:stCondLst>
                                        </p:cTn>
                                        <p:tgtEl>
                                          <p:spTgt spid="187"/>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8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188"/>
                                        </p:tgtEl>
                                      </p:cBhvr>
                                    </p:animEffect>
                                    <p:set>
                                      <p:cBhvr>
                                        <p:cTn id="67" dur="1" fill="hold">
                                          <p:stCondLst>
                                            <p:cond delay="499"/>
                                          </p:stCondLst>
                                        </p:cTn>
                                        <p:tgtEl>
                                          <p:spTgt spid="188"/>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18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189"/>
                                        </p:tgtEl>
                                      </p:cBhvr>
                                    </p:animEffect>
                                    <p:set>
                                      <p:cBhvr>
                                        <p:cTn id="74" dur="1" fill="hold">
                                          <p:stCondLst>
                                            <p:cond delay="499"/>
                                          </p:stCondLst>
                                        </p:cTn>
                                        <p:tgtEl>
                                          <p:spTgt spid="189"/>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9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nodeType="clickEffect">
                                  <p:stCondLst>
                                    <p:cond delay="0"/>
                                  </p:stCondLst>
                                  <p:childTnLst>
                                    <p:animEffect transition="out" filter="dissolve">
                                      <p:cBhvr>
                                        <p:cTn id="80" dur="500"/>
                                        <p:tgtEl>
                                          <p:spTgt spid="190"/>
                                        </p:tgtEl>
                                      </p:cBhvr>
                                    </p:animEffect>
                                    <p:set>
                                      <p:cBhvr>
                                        <p:cTn id="81" dur="1" fill="hold">
                                          <p:stCondLst>
                                            <p:cond delay="499"/>
                                          </p:stCondLst>
                                        </p:cTn>
                                        <p:tgtEl>
                                          <p:spTgt spid="19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250"/>
                                        </p:tgtEl>
                                        <p:attrNameLst>
                                          <p:attrName>style.visibility</p:attrName>
                                        </p:attrNameLst>
                                      </p:cBhvr>
                                      <p:to>
                                        <p:strVal val="visible"/>
                                      </p:to>
                                    </p:set>
                                    <p:animEffect transition="in" filter="dissolve">
                                      <p:cBhvr>
                                        <p:cTn id="86" dur="500"/>
                                        <p:tgtEl>
                                          <p:spTgt spid="250"/>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6">
                                            <p:txEl>
                                              <p:pRg st="0" end="0"/>
                                            </p:txEl>
                                          </p:spTgt>
                                        </p:tgtEl>
                                        <p:attrNameLst>
                                          <p:attrName>style.visibility</p:attrName>
                                        </p:attrNameLst>
                                      </p:cBhvr>
                                      <p:to>
                                        <p:strVal val="visible"/>
                                      </p:to>
                                    </p:set>
                                    <p:anim calcmode="lin" valueType="num">
                                      <p:cBhvr additive="base">
                                        <p:cTn id="9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causes of pipeline stalls</a:t>
            </a:r>
            <a:endParaRPr lang="en-US" dirty="0"/>
          </a:p>
        </p:txBody>
      </p:sp>
      <p:sp>
        <p:nvSpPr>
          <p:cNvPr id="5" name="Content Placeholder 4"/>
          <p:cNvSpPr>
            <a:spLocks noGrp="1"/>
          </p:cNvSpPr>
          <p:nvPr>
            <p:ph idx="1"/>
          </p:nvPr>
        </p:nvSpPr>
        <p:spPr/>
        <p:txBody>
          <a:bodyPr/>
          <a:lstStyle/>
          <a:p>
            <a:r>
              <a:rPr lang="en-US" dirty="0" smtClean="0"/>
              <a:t>Program accesses a “device” that cannot respond as soon as the CPU pipeline circuit is ready for its response</a:t>
            </a:r>
          </a:p>
          <a:p>
            <a:pPr lvl="1"/>
            <a:r>
              <a:rPr lang="en-US" dirty="0" smtClean="0"/>
              <a:t>Pipeline then stalls waiting for a response</a:t>
            </a:r>
          </a:p>
          <a:p>
            <a:r>
              <a:rPr lang="en-US" dirty="0" smtClean="0"/>
              <a:t>By default, pipeline fetches instructions in sequence </a:t>
            </a:r>
            <a:r>
              <a:rPr lang="mr-IN" dirty="0" smtClean="0"/>
              <a:t>…</a:t>
            </a:r>
            <a:r>
              <a:rPr lang="en-US" dirty="0" smtClean="0"/>
              <a:t>, K, K+1, K+2, </a:t>
            </a:r>
            <a:r>
              <a:rPr lang="mr-IN" dirty="0" smtClean="0"/>
              <a:t>…</a:t>
            </a:r>
            <a:r>
              <a:rPr lang="en-US" dirty="0" smtClean="0"/>
              <a:t>  Pipeline stalls if next instruction is not next numerically</a:t>
            </a:r>
          </a:p>
          <a:p>
            <a:pPr lvl="1"/>
            <a:r>
              <a:rPr lang="en-US" dirty="0" smtClean="0"/>
              <a:t>If-then-else:  some instru</a:t>
            </a:r>
            <a:r>
              <a:rPr lang="en-US" dirty="0"/>
              <a:t>c</a:t>
            </a:r>
            <a:r>
              <a:rPr lang="en-US" dirty="0" smtClean="0"/>
              <a:t>tions must be skipped</a:t>
            </a:r>
          </a:p>
          <a:p>
            <a:pPr lvl="1"/>
            <a:r>
              <a:rPr lang="en-US" dirty="0" smtClean="0"/>
              <a:t>Subroutine call:</a:t>
            </a:r>
            <a:br>
              <a:rPr lang="en-US" dirty="0" smtClean="0"/>
            </a:br>
            <a:r>
              <a:rPr lang="en-US" b="1" dirty="0" err="1"/>
              <a:t>g</a:t>
            </a:r>
            <a:r>
              <a:rPr lang="en-US" b="1" dirty="0" err="1" smtClean="0"/>
              <a:t>oto</a:t>
            </a:r>
            <a:r>
              <a:rPr lang="en-US" dirty="0" smtClean="0"/>
              <a:t> new start of new instruction sequence</a:t>
            </a:r>
            <a:endParaRPr lang="en-US" dirty="0"/>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57EC3C6A-BBE0-B94A-B791-E44AA6B2DA5B}" type="slidenum">
              <a:rPr lang="en-US" smtClean="0"/>
              <a:pPr/>
              <a:t>56</a:t>
            </a:fld>
            <a:endParaRPr lang="en-US"/>
          </a:p>
        </p:txBody>
      </p:sp>
    </p:spTree>
    <p:extLst>
      <p:ext uri="{BB962C8B-B14F-4D97-AF65-F5344CB8AC3E}">
        <p14:creationId xmlns:p14="http://schemas.microsoft.com/office/powerpoint/2010/main" val="19654299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designers reducing</a:t>
            </a:r>
            <a:r>
              <a:rPr lang="en-US" dirty="0" smtClean="0">
                <a:solidFill>
                  <a:srgbClr val="FF0000"/>
                </a:solidFill>
              </a:rPr>
              <a:t> stalls</a:t>
            </a:r>
            <a:endParaRPr lang="en-US" dirty="0">
              <a:solidFill>
                <a:srgbClr val="FF0000"/>
              </a:solidFill>
            </a:endParaRPr>
          </a:p>
        </p:txBody>
      </p:sp>
      <p:sp>
        <p:nvSpPr>
          <p:cNvPr id="3" name="Content Placeholder 2"/>
          <p:cNvSpPr>
            <a:spLocks noGrp="1"/>
          </p:cNvSpPr>
          <p:nvPr>
            <p:ph idx="1"/>
          </p:nvPr>
        </p:nvSpPr>
        <p:spPr/>
        <p:txBody>
          <a:bodyPr/>
          <a:lstStyle/>
          <a:p>
            <a:pPr>
              <a:lnSpc>
                <a:spcPct val="80000"/>
              </a:lnSpc>
              <a:tabLst>
                <a:tab pos="1655763" algn="l"/>
              </a:tabLst>
            </a:pPr>
            <a:r>
              <a:rPr lang="en-US" dirty="0" smtClean="0"/>
              <a:t>Will add considerable circuitry to analyze the fetched stream of instructions, called the </a:t>
            </a:r>
            <a:r>
              <a:rPr lang="en-US" dirty="0" smtClean="0">
                <a:solidFill>
                  <a:srgbClr val="0000FF"/>
                </a:solidFill>
              </a:rPr>
              <a:t>path of execution</a:t>
            </a:r>
            <a:r>
              <a:rPr lang="en-US" dirty="0" smtClean="0"/>
              <a:t>, to</a:t>
            </a:r>
          </a:p>
          <a:p>
            <a:pPr lvl="1">
              <a:lnSpc>
                <a:spcPct val="80000"/>
              </a:lnSpc>
              <a:tabLst>
                <a:tab pos="1655763" algn="l"/>
              </a:tabLst>
            </a:pPr>
            <a:r>
              <a:rPr lang="en-US" dirty="0" smtClean="0"/>
              <a:t>Detect dependences between instructions and re-order the sequence of instructions after their fetch to reduce stalls</a:t>
            </a:r>
            <a:r>
              <a:rPr lang="en-US" dirty="0"/>
              <a:t> </a:t>
            </a:r>
            <a:r>
              <a:rPr lang="en-US" dirty="0" smtClean="0"/>
              <a:t>[</a:t>
            </a:r>
            <a:r>
              <a:rPr lang="en-US" dirty="0" smtClean="0">
                <a:solidFill>
                  <a:srgbClr val="0000FF"/>
                </a:solidFill>
              </a:rPr>
              <a:t>Scheduling</a:t>
            </a:r>
            <a:r>
              <a:rPr lang="en-US" dirty="0" smtClean="0"/>
              <a:t>]</a:t>
            </a:r>
          </a:p>
          <a:p>
            <a:pPr lvl="1">
              <a:lnSpc>
                <a:spcPct val="80000"/>
              </a:lnSpc>
              <a:tabLst>
                <a:tab pos="1655763" algn="l"/>
              </a:tabLst>
            </a:pPr>
            <a:r>
              <a:rPr lang="en-US" dirty="0" smtClean="0"/>
              <a:t>Let an operand be found and fetched from a location other than the location pointed to by the instruction itself [</a:t>
            </a:r>
            <a:r>
              <a:rPr lang="en-US" dirty="0" smtClean="0">
                <a:solidFill>
                  <a:srgbClr val="0000FF"/>
                </a:solidFill>
              </a:rPr>
              <a:t>Forwarding</a:t>
            </a:r>
            <a:r>
              <a:rPr lang="en-US" dirty="0" smtClean="0"/>
              <a:t>]</a:t>
            </a:r>
          </a:p>
          <a:p>
            <a:pPr lvl="1">
              <a:lnSpc>
                <a:spcPct val="80000"/>
              </a:lnSpc>
              <a:tabLst>
                <a:tab pos="1655763" algn="l"/>
              </a:tabLst>
            </a:pPr>
            <a:r>
              <a:rPr lang="en-US" dirty="0" smtClean="0"/>
              <a:t>Guess the truth value of a conditional expression before it is computed and steer the path of execution accordingly, maintaining the ability to clean up after a wrong guess [</a:t>
            </a:r>
            <a:r>
              <a:rPr lang="en-US" dirty="0" smtClean="0">
                <a:solidFill>
                  <a:srgbClr val="0000FF"/>
                </a:solidFill>
              </a:rPr>
              <a:t>Speculation</a:t>
            </a:r>
            <a:r>
              <a:rPr lang="en-US" dirty="0" smtClean="0"/>
              <a:t>]</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57</a:t>
            </a:fld>
            <a:endParaRPr lang="en-US"/>
          </a:p>
        </p:txBody>
      </p:sp>
    </p:spTree>
    <p:extLst>
      <p:ext uri="{BB962C8B-B14F-4D97-AF65-F5344CB8AC3E}">
        <p14:creationId xmlns:p14="http://schemas.microsoft.com/office/powerpoint/2010/main" val="3871232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writers reducing</a:t>
            </a:r>
            <a:r>
              <a:rPr lang="en-US" dirty="0" smtClean="0">
                <a:solidFill>
                  <a:srgbClr val="FF0000"/>
                </a:solidFill>
              </a:rPr>
              <a:t> stalls</a:t>
            </a:r>
            <a:endParaRPr lang="en-US" dirty="0">
              <a:solidFill>
                <a:srgbClr val="FF0000"/>
              </a:solidFill>
            </a:endParaRPr>
          </a:p>
        </p:txBody>
      </p:sp>
      <p:sp>
        <p:nvSpPr>
          <p:cNvPr id="3" name="Content Placeholder 2"/>
          <p:cNvSpPr>
            <a:spLocks noGrp="1"/>
          </p:cNvSpPr>
          <p:nvPr>
            <p:ph idx="1"/>
          </p:nvPr>
        </p:nvSpPr>
        <p:spPr>
          <a:xfrm>
            <a:off x="486830" y="1171186"/>
            <a:ext cx="8352370" cy="4924814"/>
          </a:xfrm>
        </p:spPr>
        <p:txBody>
          <a:bodyPr/>
          <a:lstStyle/>
          <a:p>
            <a:pPr>
              <a:lnSpc>
                <a:spcPct val="80000"/>
              </a:lnSpc>
              <a:tabLst>
                <a:tab pos="1655763" algn="l"/>
              </a:tabLst>
            </a:pPr>
            <a:r>
              <a:rPr lang="en-US" dirty="0" smtClean="0"/>
              <a:t>Will incorporate much code to analyze the source and optimize the emitted assembly to</a:t>
            </a:r>
          </a:p>
          <a:p>
            <a:pPr lvl="1">
              <a:lnSpc>
                <a:spcPct val="80000"/>
              </a:lnSpc>
              <a:tabLst>
                <a:tab pos="1655763" algn="l"/>
              </a:tabLst>
            </a:pPr>
            <a:r>
              <a:rPr lang="en-US" dirty="0" smtClean="0"/>
              <a:t>Optimize use of general purpose registers [</a:t>
            </a:r>
            <a:r>
              <a:rPr lang="en-US" dirty="0" smtClean="0">
                <a:solidFill>
                  <a:srgbClr val="0000FF"/>
                </a:solidFill>
              </a:rPr>
              <a:t>Register allocation</a:t>
            </a:r>
            <a:r>
              <a:rPr lang="en-US" dirty="0" smtClean="0"/>
              <a:t>]</a:t>
            </a:r>
          </a:p>
          <a:p>
            <a:pPr lvl="1">
              <a:lnSpc>
                <a:spcPct val="80000"/>
              </a:lnSpc>
              <a:tabLst>
                <a:tab pos="1655763" algn="l"/>
              </a:tabLst>
            </a:pPr>
            <a:r>
              <a:rPr lang="en-US" dirty="0" smtClean="0"/>
              <a:t>Reorder assembly instructions to eliminate dependence-caused stalls [</a:t>
            </a:r>
            <a:r>
              <a:rPr lang="en-US" dirty="0" smtClean="0">
                <a:solidFill>
                  <a:srgbClr val="0000FF"/>
                </a:solidFill>
              </a:rPr>
              <a:t>Instruction scheduling</a:t>
            </a:r>
            <a:r>
              <a:rPr lang="en-US" dirty="0" smtClean="0"/>
              <a:t>]</a:t>
            </a:r>
          </a:p>
          <a:p>
            <a:pPr lvl="1">
              <a:lnSpc>
                <a:spcPct val="80000"/>
              </a:lnSpc>
              <a:tabLst>
                <a:tab pos="1655763" algn="l"/>
              </a:tabLst>
            </a:pPr>
            <a:r>
              <a:rPr lang="en-US" dirty="0" smtClean="0"/>
              <a:t>Strive to avoid introducing name dependences [</a:t>
            </a:r>
            <a:r>
              <a:rPr lang="en-US" dirty="0" smtClean="0">
                <a:solidFill>
                  <a:srgbClr val="0000FF"/>
                </a:solidFill>
              </a:rPr>
              <a:t>Single assignment</a:t>
            </a:r>
            <a:r>
              <a:rPr lang="en-US" dirty="0" smtClean="0"/>
              <a:t>]</a:t>
            </a:r>
          </a:p>
          <a:p>
            <a:pPr lvl="1">
              <a:lnSpc>
                <a:spcPct val="80000"/>
              </a:lnSpc>
              <a:tabLst>
                <a:tab pos="1655763" algn="l"/>
              </a:tabLst>
            </a:pPr>
            <a:r>
              <a:rPr lang="en-US" dirty="0" smtClean="0"/>
              <a:t>Perform [</a:t>
            </a:r>
            <a:r>
              <a:rPr lang="en-US" dirty="0" smtClean="0">
                <a:solidFill>
                  <a:srgbClr val="0000FF"/>
                </a:solidFill>
              </a:rPr>
              <a:t>branch logic inversion</a:t>
            </a:r>
            <a:r>
              <a:rPr lang="en-US" dirty="0" smtClean="0"/>
              <a:t>], [</a:t>
            </a:r>
            <a:r>
              <a:rPr lang="en-US" dirty="0" smtClean="0">
                <a:solidFill>
                  <a:srgbClr val="0000FF"/>
                </a:solidFill>
              </a:rPr>
              <a:t>operation strength reduction</a:t>
            </a:r>
            <a:r>
              <a:rPr lang="en-US" dirty="0" smtClean="0"/>
              <a:t>], [</a:t>
            </a:r>
            <a:r>
              <a:rPr lang="en-US" dirty="0" smtClean="0">
                <a:solidFill>
                  <a:srgbClr val="0000FF"/>
                </a:solidFill>
              </a:rPr>
              <a:t>loop unrolling</a:t>
            </a:r>
            <a:r>
              <a:rPr lang="en-US" dirty="0" smtClean="0"/>
              <a:t>], and many more code transformations that yield a faster execution path through the assembly code</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58</a:t>
            </a:fld>
            <a:endParaRPr lang="en-US"/>
          </a:p>
        </p:txBody>
      </p:sp>
    </p:spTree>
    <p:extLst>
      <p:ext uri="{BB962C8B-B14F-4D97-AF65-F5344CB8AC3E}">
        <p14:creationId xmlns:p14="http://schemas.microsoft.com/office/powerpoint/2010/main" val="16525127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ISA instruction grouping schemes</a:t>
            </a:r>
            <a:endParaRPr lang="en-US" dirty="0"/>
          </a:p>
        </p:txBody>
      </p:sp>
      <p:sp>
        <p:nvSpPr>
          <p:cNvPr id="3" name="Content Placeholder 2"/>
          <p:cNvSpPr>
            <a:spLocks noGrp="1"/>
          </p:cNvSpPr>
          <p:nvPr>
            <p:ph idx="1"/>
          </p:nvPr>
        </p:nvSpPr>
        <p:spPr/>
        <p:txBody>
          <a:bodyPr/>
          <a:lstStyle/>
          <a:p>
            <a:pPr>
              <a:lnSpc>
                <a:spcPct val="80000"/>
              </a:lnSpc>
            </a:pPr>
            <a:r>
              <a:rPr lang="en-US" sz="2800" dirty="0" smtClean="0"/>
              <a:t>Different groupings emphasize different aspects of an ISA</a:t>
            </a:r>
          </a:p>
          <a:p>
            <a:pPr>
              <a:lnSpc>
                <a:spcPct val="80000"/>
              </a:lnSpc>
            </a:pPr>
            <a:r>
              <a:rPr lang="en-US" sz="2800" dirty="0" smtClean="0"/>
              <a:t>Left column emphasizes function; right column emphasizes data movement, fetch location and operating mode</a:t>
            </a:r>
          </a:p>
          <a:p>
            <a:pPr lvl="1">
              <a:lnSpc>
                <a:spcPct val="80000"/>
              </a:lnSpc>
            </a:pPr>
            <a:endParaRPr lang="en-US" sz="24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59</a:t>
            </a:fld>
            <a:endParaRPr lang="en-US"/>
          </a:p>
        </p:txBody>
      </p:sp>
      <p:graphicFrame>
        <p:nvGraphicFramePr>
          <p:cNvPr id="6" name="Table 5"/>
          <p:cNvGraphicFramePr>
            <a:graphicFrameLocks noGrp="1"/>
          </p:cNvGraphicFramePr>
          <p:nvPr>
            <p:extLst/>
          </p:nvPr>
        </p:nvGraphicFramePr>
        <p:xfrm>
          <a:off x="1524000" y="3202839"/>
          <a:ext cx="6096000" cy="3291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solidFill>
                            <a:schemeClr val="tx1"/>
                          </a:solidFill>
                        </a:rPr>
                        <a:t>Textbook</a:t>
                      </a:r>
                      <a:r>
                        <a:rPr lang="en-US" baseline="0" dirty="0" smtClean="0">
                          <a:solidFill>
                            <a:schemeClr val="tx1"/>
                          </a:solidFill>
                        </a:rPr>
                        <a:t> example</a:t>
                      </a:r>
                      <a:endParaRPr lang="en-US" dirty="0">
                        <a:solidFill>
                          <a:schemeClr val="tx1"/>
                        </a:solidFill>
                      </a:endParaRPr>
                    </a:p>
                  </a:txBody>
                  <a:tcPr/>
                </a:tc>
                <a:tc>
                  <a:txBody>
                    <a:bodyPr/>
                    <a:lstStyle/>
                    <a:p>
                      <a:r>
                        <a:rPr lang="en-US" dirty="0" smtClean="0">
                          <a:solidFill>
                            <a:schemeClr val="tx1"/>
                          </a:solidFill>
                        </a:rPr>
                        <a:t>Another way</a:t>
                      </a:r>
                      <a:endParaRPr lang="en-US" dirty="0">
                        <a:solidFill>
                          <a:schemeClr val="tx1"/>
                        </a:solidFill>
                      </a:endParaRPr>
                    </a:p>
                  </a:txBody>
                  <a:tcPr/>
                </a:tc>
              </a:tr>
              <a:tr h="370840">
                <a:tc>
                  <a:txBody>
                    <a:bodyPr/>
                    <a:lstStyle/>
                    <a:p>
                      <a:r>
                        <a:rPr lang="en-US" dirty="0" smtClean="0"/>
                        <a:t>Integer arithmetic</a:t>
                      </a:r>
                      <a:endParaRPr lang="en-US" dirty="0"/>
                    </a:p>
                  </a:txBody>
                  <a:tcPr/>
                </a:tc>
                <a:tc rowSpan="4">
                  <a:txBody>
                    <a:bodyPr/>
                    <a:lstStyle/>
                    <a:p>
                      <a:pPr>
                        <a:lnSpc>
                          <a:spcPct val="70000"/>
                        </a:lnSpc>
                      </a:pPr>
                      <a:r>
                        <a:rPr lang="en-US" sz="12400" baseline="0" dirty="0" smtClean="0"/>
                        <a:t>}</a:t>
                      </a:r>
                      <a:r>
                        <a:rPr lang="en-US" dirty="0" smtClean="0"/>
                        <a:t> </a:t>
                      </a:r>
                      <a:r>
                        <a:rPr lang="en-US" sz="3200" baseline="100000" dirty="0" smtClean="0"/>
                        <a:t>Register-to-register</a:t>
                      </a:r>
                      <a:endParaRPr lang="en-US" sz="3200" baseline="100000" dirty="0"/>
                    </a:p>
                  </a:txBody>
                  <a:tcPr anchor="b"/>
                </a:tc>
              </a:tr>
              <a:tr h="370840">
                <a:tc>
                  <a:txBody>
                    <a:bodyPr/>
                    <a:lstStyle/>
                    <a:p>
                      <a:r>
                        <a:rPr lang="en-US" dirty="0" smtClean="0"/>
                        <a:t>Floating point arithmetic</a:t>
                      </a:r>
                    </a:p>
                  </a:txBody>
                  <a:tcPr/>
                </a:tc>
                <a:tc vMerge="1">
                  <a:txBody>
                    <a:bodyPr/>
                    <a:lstStyle/>
                    <a:p>
                      <a:endParaRPr lang="en-US" dirty="0"/>
                    </a:p>
                  </a:txBody>
                  <a:tcPr/>
                </a:tc>
              </a:tr>
              <a:tr h="370840">
                <a:tc>
                  <a:txBody>
                    <a:bodyPr/>
                    <a:lstStyle/>
                    <a:p>
                      <a:r>
                        <a:rPr lang="en-US" dirty="0" smtClean="0"/>
                        <a:t>Logical</a:t>
                      </a:r>
                      <a:endParaRPr lang="en-US" dirty="0"/>
                    </a:p>
                  </a:txBody>
                  <a:tcPr/>
                </a:tc>
                <a:tc vMerge="1">
                  <a:txBody>
                    <a:bodyPr/>
                    <a:lstStyle/>
                    <a:p>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Graphics</a:t>
                      </a:r>
                    </a:p>
                  </a:txBody>
                  <a:tcPr/>
                </a:tc>
                <a:tc vMerge="1">
                  <a:txBody>
                    <a:bodyPr/>
                    <a:lstStyle/>
                    <a:p>
                      <a:endParaRPr lang="en-US" dirty="0"/>
                    </a:p>
                  </a:txBody>
                  <a:tcPr/>
                </a:tc>
              </a:tr>
              <a:tr h="370840">
                <a:tc>
                  <a:txBody>
                    <a:bodyPr/>
                    <a:lstStyle/>
                    <a:p>
                      <a:r>
                        <a:rPr lang="en-US" dirty="0" smtClean="0"/>
                        <a:t>Data access and transfer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LOAD/STORE</a:t>
                      </a:r>
                    </a:p>
                  </a:txBody>
                  <a:tcPr/>
                </a:tc>
              </a:tr>
              <a:tr h="370840">
                <a:tc>
                  <a:txBody>
                    <a:bodyPr/>
                    <a:lstStyle/>
                    <a:p>
                      <a:r>
                        <a:rPr lang="en-US" dirty="0" smtClean="0"/>
                        <a:t>Conditional</a:t>
                      </a:r>
                      <a:r>
                        <a:rPr lang="en-US" baseline="0" dirty="0" smtClean="0"/>
                        <a:t> and unconditional branch</a:t>
                      </a:r>
                      <a:endParaRPr lang="en-US" dirty="0"/>
                    </a:p>
                  </a:txBody>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600" baseline="10000" dirty="0" smtClean="0"/>
                        <a:t>}</a:t>
                      </a:r>
                      <a:r>
                        <a:rPr lang="en-US" dirty="0" smtClean="0"/>
                        <a:t> </a:t>
                      </a:r>
                      <a:r>
                        <a:rPr lang="en-US" sz="3600" baseline="54000" dirty="0" smtClean="0"/>
                        <a:t>Control</a:t>
                      </a:r>
                      <a:endParaRPr lang="en-US" sz="1800" baseline="54000" dirty="0" smtClean="0"/>
                    </a:p>
                  </a:txBody>
                  <a:tcPr/>
                </a:tc>
              </a:tr>
              <a:tr h="370840">
                <a:tc>
                  <a:txBody>
                    <a:bodyPr/>
                    <a:lstStyle/>
                    <a:p>
                      <a:r>
                        <a:rPr lang="en-US" dirty="0" smtClean="0"/>
                        <a:t>Processor control</a:t>
                      </a:r>
                      <a:endParaRPr lang="en-US" dirty="0"/>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Tree>
    <p:extLst>
      <p:ext uri="{BB962C8B-B14F-4D97-AF65-F5344CB8AC3E}">
        <p14:creationId xmlns:p14="http://schemas.microsoft.com/office/powerpoint/2010/main" val="376522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defTabSz="820583"/>
            <a:r>
              <a:rPr lang="en-US" dirty="0">
                <a:latin typeface="Trebuchet MS" charset="0"/>
              </a:rPr>
              <a:t>Control signal table</a:t>
            </a:r>
          </a:p>
        </p:txBody>
      </p:sp>
      <p:sp>
        <p:nvSpPr>
          <p:cNvPr id="27654" name="Rectangle 3"/>
          <p:cNvSpPr>
            <a:spLocks noGrp="1" noChangeArrowheads="1"/>
          </p:cNvSpPr>
          <p:nvPr>
            <p:ph type="body" idx="1"/>
          </p:nvPr>
        </p:nvSpPr>
        <p:spPr>
          <a:xfrm>
            <a:off x="486830" y="4439916"/>
            <a:ext cx="8247965" cy="1976479"/>
          </a:xfrm>
        </p:spPr>
        <p:txBody>
          <a:bodyPr>
            <a:normAutofit fontScale="55000" lnSpcReduction="20000"/>
          </a:bodyPr>
          <a:lstStyle/>
          <a:p>
            <a:pPr marL="307718" indent="-307718" defTabSz="820583">
              <a:lnSpc>
                <a:spcPct val="120000"/>
              </a:lnSpc>
              <a:buClr>
                <a:schemeClr val="tx2"/>
              </a:buClr>
            </a:pPr>
            <a:r>
              <a:rPr lang="en-US" dirty="0" smtClean="0">
                <a:solidFill>
                  <a:srgbClr val="00CC00"/>
                </a:solidFill>
                <a:latin typeface="Trebuchet MS" charset="0"/>
              </a:rPr>
              <a:t>store </a:t>
            </a:r>
            <a:r>
              <a:rPr lang="en-US" dirty="0">
                <a:solidFill>
                  <a:srgbClr val="00CC00"/>
                </a:solidFill>
                <a:latin typeface="Trebuchet MS" charset="0"/>
              </a:rPr>
              <a:t>and </a:t>
            </a:r>
            <a:r>
              <a:rPr lang="en-US" dirty="0" err="1">
                <a:solidFill>
                  <a:srgbClr val="00CC00"/>
                </a:solidFill>
                <a:latin typeface="Trebuchet MS" charset="0"/>
              </a:rPr>
              <a:t>beq</a:t>
            </a:r>
            <a:r>
              <a:rPr lang="en-US" dirty="0">
                <a:solidFill>
                  <a:srgbClr val="00CC00"/>
                </a:solidFill>
                <a:latin typeface="Trebuchet MS" charset="0"/>
              </a:rPr>
              <a:t> are the only instructions that do not write any </a:t>
            </a:r>
            <a:r>
              <a:rPr lang="en-US" dirty="0" smtClean="0">
                <a:solidFill>
                  <a:srgbClr val="00CC00"/>
                </a:solidFill>
                <a:latin typeface="Trebuchet MS" charset="0"/>
              </a:rPr>
              <a:t>registers</a:t>
            </a:r>
            <a:endParaRPr lang="en-US" dirty="0">
              <a:solidFill>
                <a:srgbClr val="00CC00"/>
              </a:solidFill>
              <a:latin typeface="Trebuchet MS" charset="0"/>
            </a:endParaRPr>
          </a:p>
          <a:p>
            <a:pPr marL="307718" indent="-307718" defTabSz="820583">
              <a:lnSpc>
                <a:spcPct val="120000"/>
              </a:lnSpc>
              <a:buClr>
                <a:schemeClr val="tx2"/>
              </a:buClr>
            </a:pPr>
            <a:r>
              <a:rPr lang="en-US" dirty="0" smtClean="0">
                <a:solidFill>
                  <a:srgbClr val="3333FF"/>
                </a:solidFill>
                <a:latin typeface="Trebuchet MS" charset="0"/>
              </a:rPr>
              <a:t>load </a:t>
            </a:r>
            <a:r>
              <a:rPr lang="en-US" dirty="0">
                <a:solidFill>
                  <a:srgbClr val="3333FF"/>
                </a:solidFill>
                <a:latin typeface="Trebuchet MS" charset="0"/>
              </a:rPr>
              <a:t>and </a:t>
            </a:r>
            <a:r>
              <a:rPr lang="en-US" dirty="0" smtClean="0">
                <a:solidFill>
                  <a:srgbClr val="3333FF"/>
                </a:solidFill>
                <a:latin typeface="Trebuchet MS" charset="0"/>
              </a:rPr>
              <a:t>store use </a:t>
            </a:r>
            <a:r>
              <a:rPr lang="en-US" dirty="0">
                <a:solidFill>
                  <a:srgbClr val="3333FF"/>
                </a:solidFill>
                <a:latin typeface="Trebuchet MS" charset="0"/>
              </a:rPr>
              <a:t>the ALU to compute the effective memory </a:t>
            </a:r>
            <a:r>
              <a:rPr lang="en-US" dirty="0" smtClean="0">
                <a:solidFill>
                  <a:srgbClr val="3333FF"/>
                </a:solidFill>
                <a:latin typeface="Trebuchet MS" charset="0"/>
              </a:rPr>
              <a:t>address</a:t>
            </a:r>
            <a:endParaRPr lang="en-US" dirty="0">
              <a:latin typeface="Trebuchet MS" charset="0"/>
            </a:endParaRPr>
          </a:p>
          <a:p>
            <a:pPr marL="307718" indent="-307718" defTabSz="820583">
              <a:lnSpc>
                <a:spcPct val="120000"/>
              </a:lnSpc>
              <a:buClr>
                <a:schemeClr val="tx2"/>
              </a:buClr>
            </a:pPr>
            <a:r>
              <a:rPr lang="en-US" dirty="0" err="1" smtClean="0">
                <a:solidFill>
                  <a:srgbClr val="FF00FF"/>
                </a:solidFill>
                <a:latin typeface="Trebuchet MS" charset="0"/>
              </a:rPr>
              <a:t>ALUOp</a:t>
            </a:r>
            <a:r>
              <a:rPr lang="en-US" dirty="0" smtClean="0">
                <a:solidFill>
                  <a:srgbClr val="FF00FF"/>
                </a:solidFill>
                <a:latin typeface="Trebuchet MS" charset="0"/>
              </a:rPr>
              <a:t> (ALU operation) </a:t>
            </a:r>
            <a:r>
              <a:rPr lang="en-US" dirty="0">
                <a:solidFill>
                  <a:srgbClr val="FF00FF"/>
                </a:solidFill>
                <a:latin typeface="Trebuchet MS" charset="0"/>
              </a:rPr>
              <a:t>for </a:t>
            </a:r>
            <a:r>
              <a:rPr lang="en-US" dirty="0" smtClean="0">
                <a:solidFill>
                  <a:srgbClr val="FF00FF"/>
                </a:solidFill>
                <a:latin typeface="Trebuchet MS" charset="0"/>
              </a:rPr>
              <a:t>register-register </a:t>
            </a:r>
            <a:r>
              <a:rPr lang="en-US" dirty="0">
                <a:solidFill>
                  <a:srgbClr val="FF00FF"/>
                </a:solidFill>
                <a:latin typeface="Trebuchet MS" charset="0"/>
              </a:rPr>
              <a:t>instructions depends </a:t>
            </a:r>
            <a:r>
              <a:rPr lang="en-US" dirty="0" smtClean="0">
                <a:solidFill>
                  <a:srgbClr val="FF00FF"/>
                </a:solidFill>
                <a:latin typeface="Trebuchet MS" charset="0"/>
              </a:rPr>
              <a:t>on the function field of the instruction (re-purposed bits from unused offset field)</a:t>
            </a:r>
            <a:endParaRPr lang="en-US" dirty="0">
              <a:solidFill>
                <a:srgbClr val="FF00FF"/>
              </a:solidFill>
              <a:latin typeface="Trebuchet MS" charset="0"/>
            </a:endParaRPr>
          </a:p>
          <a:p>
            <a:pPr marL="307718" indent="-307718" defTabSz="820583">
              <a:lnSpc>
                <a:spcPct val="120000"/>
              </a:lnSpc>
              <a:buClr>
                <a:schemeClr val="tx2"/>
              </a:buClr>
            </a:pPr>
            <a:r>
              <a:rPr lang="en-US" dirty="0">
                <a:latin typeface="Trebuchet MS" charset="0"/>
              </a:rPr>
              <a:t>The </a:t>
            </a:r>
            <a:r>
              <a:rPr lang="en-US" dirty="0" err="1">
                <a:latin typeface="Trebuchet MS" charset="0"/>
              </a:rPr>
              <a:t>PCSrc</a:t>
            </a:r>
            <a:r>
              <a:rPr lang="en-US" dirty="0">
                <a:latin typeface="Trebuchet MS" charset="0"/>
              </a:rPr>
              <a:t> </a:t>
            </a:r>
            <a:r>
              <a:rPr lang="en-US" dirty="0" smtClean="0">
                <a:latin typeface="Trebuchet MS" charset="0"/>
              </a:rPr>
              <a:t>multiplexer control </a:t>
            </a:r>
            <a:r>
              <a:rPr lang="en-US" dirty="0">
                <a:latin typeface="Trebuchet MS" charset="0"/>
              </a:rPr>
              <a:t>signal (not </a:t>
            </a:r>
            <a:r>
              <a:rPr lang="en-US" dirty="0" smtClean="0">
                <a:latin typeface="Trebuchet MS" charset="0"/>
              </a:rPr>
              <a:t>listed in the table) </a:t>
            </a:r>
            <a:r>
              <a:rPr lang="en-US" dirty="0">
                <a:latin typeface="Trebuchet MS" charset="0"/>
              </a:rPr>
              <a:t>should be set if the instruction is </a:t>
            </a:r>
            <a:r>
              <a:rPr lang="en-US" dirty="0" err="1">
                <a:latin typeface="Trebuchet MS" charset="0"/>
              </a:rPr>
              <a:t>beq</a:t>
            </a:r>
            <a:r>
              <a:rPr lang="en-US" dirty="0">
                <a:latin typeface="Trebuchet MS" charset="0"/>
              </a:rPr>
              <a:t> </a:t>
            </a:r>
            <a:r>
              <a:rPr lang="en-US" i="1" dirty="0">
                <a:latin typeface="Trebuchet MS" charset="0"/>
              </a:rPr>
              <a:t>and</a:t>
            </a:r>
            <a:r>
              <a:rPr lang="en-US" dirty="0">
                <a:latin typeface="Trebuchet MS" charset="0"/>
              </a:rPr>
              <a:t> the </a:t>
            </a:r>
            <a:r>
              <a:rPr lang="en-US" dirty="0" smtClean="0">
                <a:latin typeface="Trebuchet MS" charset="0"/>
              </a:rPr>
              <a:t>ALU </a:t>
            </a:r>
            <a:r>
              <a:rPr lang="en-US" dirty="0">
                <a:latin typeface="Trebuchet MS" charset="0"/>
              </a:rPr>
              <a:t>Zero output is </a:t>
            </a:r>
            <a:r>
              <a:rPr lang="en-US" dirty="0" smtClean="0">
                <a:latin typeface="Trebuchet MS" charset="0"/>
              </a:rPr>
              <a:t>true</a:t>
            </a:r>
            <a:endParaRPr lang="en-US" dirty="0">
              <a:latin typeface="Trebuchet MS" charset="0"/>
            </a:endParaRPr>
          </a:p>
        </p:txBody>
      </p:sp>
      <p:graphicFrame>
        <p:nvGraphicFramePr>
          <p:cNvPr id="28843" name="Group 171"/>
          <p:cNvGraphicFramePr>
            <a:graphicFrameLocks noGrp="1"/>
          </p:cNvGraphicFramePr>
          <p:nvPr>
            <p:extLst/>
          </p:nvPr>
        </p:nvGraphicFramePr>
        <p:xfrm>
          <a:off x="554182" y="1289535"/>
          <a:ext cx="8104910" cy="2920698"/>
        </p:xfrm>
        <a:graphic>
          <a:graphicData uri="http://schemas.openxmlformats.org/drawingml/2006/table">
            <a:tbl>
              <a:tblPr/>
              <a:tblGrid>
                <a:gridCol w="1108364"/>
                <a:gridCol w="831273"/>
                <a:gridCol w="1039091"/>
                <a:gridCol w="831273"/>
                <a:gridCol w="831273"/>
                <a:gridCol w="1177636"/>
                <a:gridCol w="1108364"/>
                <a:gridCol w="1177636"/>
              </a:tblGrid>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Operation</a:t>
                      </a:r>
                    </a:p>
                  </a:txBody>
                  <a:tcPr marL="83127" marR="83127" marT="40341" marB="4034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RegDst</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RegWrite</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ALUSrc</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ALUOp</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MemWrite</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MemRead</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MemToReg</a:t>
                      </a:r>
                    </a:p>
                  </a:txBody>
                  <a:tcPr marL="83127" marR="83127" marT="40341" marB="4034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EAEAEA"/>
                    </a:solid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add</a:t>
                      </a:r>
                    </a:p>
                  </a:txBody>
                  <a:tcPr marL="83127" marR="83127" marT="40341" marB="4034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FF"/>
                          </a:solidFill>
                          <a:effectLst/>
                          <a:latin typeface="Trebuchet MS" charset="0"/>
                          <a:ea typeface="ＭＳ Ｐゴシック" charset="0"/>
                        </a:rPr>
                        <a:t>010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sub</a:t>
                      </a:r>
                    </a:p>
                  </a:txBody>
                  <a:tcPr marL="83127" marR="83127" marT="40341" marB="4034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FF"/>
                          </a:solidFill>
                          <a:effectLst/>
                          <a:latin typeface="Trebuchet MS" charset="0"/>
                          <a:ea typeface="ＭＳ Ｐゴシック" charset="0"/>
                        </a:rPr>
                        <a:t>110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and</a:t>
                      </a:r>
                    </a:p>
                  </a:txBody>
                  <a:tcPr marL="83127" marR="83127" marT="40341" marB="4034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FF00FF"/>
                          </a:solidFill>
                          <a:effectLst/>
                          <a:latin typeface="Trebuchet MS" charset="0"/>
                          <a:ea typeface="ＭＳ Ｐゴシック" charset="0"/>
                        </a:rPr>
                        <a:t>000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or</a:t>
                      </a:r>
                    </a:p>
                  </a:txBody>
                  <a:tcPr marL="83127" marR="83127" marT="40341" marB="4034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FF"/>
                          </a:solidFill>
                          <a:effectLst/>
                          <a:latin typeface="Trebuchet MS" charset="0"/>
                          <a:ea typeface="ＭＳ Ｐゴシック" charset="0"/>
                        </a:rPr>
                        <a:t>001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slt</a:t>
                      </a:r>
                    </a:p>
                  </a:txBody>
                  <a:tcPr marL="83127" marR="83127" marT="40341" marB="4034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FF00FF"/>
                          </a:solidFill>
                          <a:effectLst/>
                          <a:latin typeface="Trebuchet MS" charset="0"/>
                          <a:ea typeface="ＭＳ Ｐゴシック" charset="0"/>
                        </a:rPr>
                        <a:t>111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smtClean="0">
                          <a:ln>
                            <a:noFill/>
                          </a:ln>
                          <a:solidFill>
                            <a:schemeClr val="tx1"/>
                          </a:solidFill>
                          <a:effectLst/>
                          <a:latin typeface="Trebuchet MS" charset="0"/>
                          <a:ea typeface="ＭＳ Ｐゴシック" charset="0"/>
                        </a:rPr>
                        <a:t>load</a:t>
                      </a: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40341" marB="4034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010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smtClean="0">
                          <a:ln>
                            <a:noFill/>
                          </a:ln>
                          <a:solidFill>
                            <a:schemeClr val="tx1"/>
                          </a:solidFill>
                          <a:effectLst/>
                          <a:latin typeface="Trebuchet MS" charset="0"/>
                          <a:ea typeface="ＭＳ Ｐゴシック" charset="0"/>
                        </a:rPr>
                        <a:t>store</a:t>
                      </a:r>
                      <a:endParaRPr kumimoji="0" lang="en-US" sz="1600" b="0" i="0" u="none" strike="noStrike" cap="none" normalizeH="0" baseline="0" dirty="0">
                        <a:ln>
                          <a:noFill/>
                        </a:ln>
                        <a:solidFill>
                          <a:schemeClr val="tx1"/>
                        </a:solidFill>
                        <a:effectLst/>
                        <a:latin typeface="Trebuchet MS" charset="0"/>
                        <a:ea typeface="ＭＳ Ｐゴシック" charset="0"/>
                      </a:endParaRPr>
                    </a:p>
                  </a:txBody>
                  <a:tcPr marL="83127" marR="83127" marT="40341" marB="4034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00CC00"/>
                          </a:solidFill>
                          <a:effectLst/>
                          <a:latin typeface="Trebuchet MS" charset="0"/>
                          <a:ea typeface="ＭＳ Ｐゴシック" charset="0"/>
                        </a:rPr>
                        <a:t>X</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00CC00"/>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3333FF"/>
                          </a:solidFill>
                          <a:effectLst/>
                          <a:latin typeface="Trebuchet MS" charset="0"/>
                          <a:ea typeface="ＭＳ Ｐゴシック" charset="0"/>
                        </a:rPr>
                        <a:t>010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00CC00"/>
                          </a:solidFill>
                          <a:effectLst/>
                          <a:latin typeface="Trebuchet MS" charset="0"/>
                          <a:ea typeface="ＭＳ Ｐゴシック" charset="0"/>
                        </a:rPr>
                        <a:t>X</a:t>
                      </a:r>
                    </a:p>
                  </a:txBody>
                  <a:tcPr marL="83127" marR="83127" marT="40341" marB="4034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beq</a:t>
                      </a:r>
                    </a:p>
                  </a:txBody>
                  <a:tcPr marL="83127" marR="83127" marT="40341" marB="4034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00CC00"/>
                          </a:solidFill>
                          <a:effectLst/>
                          <a:latin typeface="Trebuchet MS" charset="0"/>
                          <a:ea typeface="ＭＳ Ｐゴシック" charset="0"/>
                        </a:rPr>
                        <a:t>X</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rgbClr val="00CC00"/>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110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a:ln>
                            <a:noFill/>
                          </a:ln>
                          <a:solidFill>
                            <a:schemeClr val="tx1"/>
                          </a:solidFill>
                          <a:effectLst/>
                          <a:latin typeface="Trebuchet MS" charset="0"/>
                          <a:ea typeface="ＭＳ Ｐゴシック" charset="0"/>
                        </a:rPr>
                        <a:t>0</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rgbClr val="00CC00"/>
                          </a:solidFill>
                          <a:effectLst/>
                          <a:latin typeface="Trebuchet MS" charset="0"/>
                          <a:ea typeface="ＭＳ Ｐゴシック" charset="0"/>
                        </a:rPr>
                        <a:t>X</a:t>
                      </a:r>
                    </a:p>
                  </a:txBody>
                  <a:tcPr marL="83127" marR="83127" marT="40341" marB="4034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6</a:t>
            </a:fld>
            <a:endParaRPr lang="en-US"/>
          </a:p>
        </p:txBody>
      </p:sp>
    </p:spTree>
    <p:extLst>
      <p:ext uri="{BB962C8B-B14F-4D97-AF65-F5344CB8AC3E}">
        <p14:creationId xmlns:p14="http://schemas.microsoft.com/office/powerpoint/2010/main" val="1203607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code and conditional branch</a:t>
            </a:r>
            <a:endParaRPr lang="en-US" dirty="0"/>
          </a:p>
        </p:txBody>
      </p:sp>
      <p:pic>
        <p:nvPicPr>
          <p:cNvPr id="6" name="Content Placeholder 5" descr="figure-5.11.jpeg"/>
          <p:cNvPicPr>
            <a:picLocks noGrp="1" noChangeAspect="1"/>
          </p:cNvPicPr>
          <p:nvPr>
            <p:ph idx="1"/>
          </p:nvPr>
        </p:nvPicPr>
        <p:blipFill>
          <a:blip r:embed="rId2">
            <a:extLst>
              <a:ext uri="{28A0092B-C50C-407E-A947-70E740481C1C}">
                <a14:useLocalDpi xmlns:a14="http://schemas.microsoft.com/office/drawing/2010/main" val="0"/>
              </a:ext>
            </a:extLst>
          </a:blip>
          <a:srcRect t="-22425" b="-22425"/>
          <a:stretch>
            <a:fillRect/>
          </a:stretch>
        </p:blipFill>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60</a:t>
            </a:fld>
            <a:endParaRPr lang="en-US"/>
          </a:p>
        </p:txBody>
      </p:sp>
    </p:spTree>
    <p:extLst>
      <p:ext uri="{BB962C8B-B14F-4D97-AF65-F5344CB8AC3E}">
        <p14:creationId xmlns:p14="http://schemas.microsoft.com/office/powerpoint/2010/main" val="3935439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(chapter 5)</a:t>
            </a:r>
            <a:endParaRPr lang="en-US" dirty="0"/>
          </a:p>
        </p:txBody>
      </p:sp>
      <p:sp>
        <p:nvSpPr>
          <p:cNvPr id="3" name="Content Placeholder 2"/>
          <p:cNvSpPr>
            <a:spLocks noGrp="1"/>
          </p:cNvSpPr>
          <p:nvPr>
            <p:ph idx="1"/>
          </p:nvPr>
        </p:nvSpPr>
        <p:spPr>
          <a:xfrm>
            <a:off x="486830" y="1086523"/>
            <a:ext cx="8506651" cy="4924814"/>
          </a:xfrm>
        </p:spPr>
        <p:txBody>
          <a:bodyPr/>
          <a:lstStyle/>
          <a:p>
            <a:pPr>
              <a:lnSpc>
                <a:spcPct val="90000"/>
              </a:lnSpc>
            </a:pPr>
            <a:r>
              <a:rPr lang="en-US" dirty="0" smtClean="0"/>
              <a:t>ISA – set of operations a processor can execute</a:t>
            </a:r>
          </a:p>
          <a:p>
            <a:pPr>
              <a:lnSpc>
                <a:spcPct val="90000"/>
              </a:lnSpc>
            </a:pPr>
            <a:r>
              <a:rPr lang="en-US" dirty="0" err="1" smtClean="0"/>
              <a:t>CISC</a:t>
            </a:r>
            <a:r>
              <a:rPr lang="en-US" dirty="0" smtClean="0"/>
              <a:t> and RISC </a:t>
            </a:r>
            <a:r>
              <a:rPr lang="en-US" dirty="0" err="1" smtClean="0"/>
              <a:t>ISAs</a:t>
            </a:r>
            <a:endParaRPr lang="en-US" dirty="0" smtClean="0"/>
          </a:p>
          <a:p>
            <a:pPr>
              <a:lnSpc>
                <a:spcPct val="90000"/>
              </a:lnSpc>
            </a:pPr>
            <a:r>
              <a:rPr lang="en-US" dirty="0" smtClean="0"/>
              <a:t>General purpose registers more than fast enough to keep up with combinatorial logic</a:t>
            </a:r>
          </a:p>
          <a:p>
            <a:pPr>
              <a:lnSpc>
                <a:spcPct val="90000"/>
              </a:lnSpc>
            </a:pPr>
            <a:r>
              <a:rPr lang="en-US" dirty="0" smtClean="0"/>
              <a:t>Pipelining completes more instructions per second by doing less work per clock cycle per instruction</a:t>
            </a:r>
          </a:p>
          <a:p>
            <a:pPr>
              <a:lnSpc>
                <a:spcPct val="90000"/>
              </a:lnSpc>
            </a:pPr>
            <a:r>
              <a:rPr lang="en-US" dirty="0" smtClean="0"/>
              <a:t>Pipelines can stall, wasting time; many </a:t>
            </a:r>
            <a:r>
              <a:rPr lang="en-US" dirty="0" err="1" smtClean="0"/>
              <a:t>HW</a:t>
            </a:r>
            <a:r>
              <a:rPr lang="en-US" dirty="0" smtClean="0"/>
              <a:t> and SW methods to reduce stalls</a:t>
            </a:r>
          </a:p>
          <a:p>
            <a:pPr>
              <a:lnSpc>
                <a:spcPct val="90000"/>
              </a:lnSpc>
            </a:pPr>
            <a:r>
              <a:rPr lang="en-US" dirty="0" smtClean="0"/>
              <a:t>Condition codes guide conditional execution via conditional branch instructions</a:t>
            </a:r>
            <a:endParaRPr lang="en-US" dirty="0"/>
          </a:p>
        </p:txBody>
      </p:sp>
      <p:sp>
        <p:nvSpPr>
          <p:cNvPr id="4" name="Date Placeholder 3"/>
          <p:cNvSpPr>
            <a:spLocks noGrp="1"/>
          </p:cNvSpPr>
          <p:nvPr>
            <p:ph type="dt" sz="half" idx="10"/>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61</a:t>
            </a:fld>
            <a:endParaRPr lang="en-US"/>
          </a:p>
        </p:txBody>
      </p:sp>
    </p:spTree>
    <p:extLst>
      <p:ext uri="{BB962C8B-B14F-4D97-AF65-F5344CB8AC3E}">
        <p14:creationId xmlns:p14="http://schemas.microsoft.com/office/powerpoint/2010/main" val="43131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to do about pipeline stalls?</a:t>
            </a:r>
            <a:endParaRPr lang="en-US" dirty="0"/>
          </a:p>
        </p:txBody>
      </p:sp>
      <p:sp>
        <p:nvSpPr>
          <p:cNvPr id="3" name="Content Placeholder 2"/>
          <p:cNvSpPr>
            <a:spLocks noGrp="1"/>
          </p:cNvSpPr>
          <p:nvPr>
            <p:ph idx="1"/>
          </p:nvPr>
        </p:nvSpPr>
        <p:spPr/>
        <p:txBody>
          <a:bodyPr/>
          <a:lstStyle/>
          <a:p>
            <a:r>
              <a:rPr lang="de-DE" dirty="0" smtClean="0"/>
              <a:t>The material in </a:t>
            </a:r>
            <a:r>
              <a:rPr lang="de-DE" dirty="0" err="1" smtClean="0"/>
              <a:t>these</a:t>
            </a:r>
            <a:r>
              <a:rPr lang="de-DE" dirty="0" smtClean="0"/>
              <a:t> </a:t>
            </a:r>
            <a:r>
              <a:rPr lang="de-DE" dirty="0" err="1" smtClean="0"/>
              <a:t>Lecture</a:t>
            </a:r>
            <a:r>
              <a:rPr lang="de-DE" dirty="0" smtClean="0"/>
              <a:t> 23 </a:t>
            </a:r>
            <a:r>
              <a:rPr lang="de-DE" dirty="0" err="1" smtClean="0"/>
              <a:t>slides</a:t>
            </a:r>
            <a:r>
              <a:rPr lang="de-DE" dirty="0" smtClean="0"/>
              <a:t> </a:t>
            </a:r>
            <a:r>
              <a:rPr lang="de-DE" dirty="0" err="1" smtClean="0"/>
              <a:t>is</a:t>
            </a:r>
            <a:r>
              <a:rPr lang="de-DE" dirty="0" smtClean="0"/>
              <a:t> </a:t>
            </a:r>
            <a:r>
              <a:rPr lang="de-DE" dirty="0" err="1" smtClean="0"/>
              <a:t>supplemental</a:t>
            </a:r>
            <a:r>
              <a:rPr lang="de-DE" dirty="0" smtClean="0"/>
              <a:t> </a:t>
            </a:r>
            <a:r>
              <a:rPr lang="de-DE" dirty="0" err="1" smtClean="0"/>
              <a:t>to</a:t>
            </a:r>
            <a:r>
              <a:rPr lang="de-DE" dirty="0" smtClean="0"/>
              <a:t> </a:t>
            </a:r>
            <a:r>
              <a:rPr lang="de-DE" dirty="0" err="1" smtClean="0"/>
              <a:t>Chapters</a:t>
            </a:r>
            <a:r>
              <a:rPr lang="de-DE" dirty="0" smtClean="0"/>
              <a:t> 5 </a:t>
            </a:r>
            <a:r>
              <a:rPr lang="de-DE" dirty="0" err="1" smtClean="0"/>
              <a:t>and</a:t>
            </a:r>
            <a:r>
              <a:rPr lang="de-DE" dirty="0" smtClean="0"/>
              <a:t> 6 </a:t>
            </a:r>
            <a:r>
              <a:rPr lang="de-DE" dirty="0" err="1" smtClean="0"/>
              <a:t>of</a:t>
            </a:r>
            <a:r>
              <a:rPr lang="de-DE" dirty="0" smtClean="0"/>
              <a:t> </a:t>
            </a:r>
            <a:r>
              <a:rPr lang="de-DE" dirty="0" err="1" smtClean="0"/>
              <a:t>the</a:t>
            </a:r>
            <a:r>
              <a:rPr lang="de-DE" dirty="0" smtClean="0"/>
              <a:t> </a:t>
            </a:r>
            <a:r>
              <a:rPr lang="de-DE" dirty="0" err="1" smtClean="0"/>
              <a:t>text</a:t>
            </a:r>
            <a:endParaRPr lang="de-DE" dirty="0" smtClean="0"/>
          </a:p>
          <a:p>
            <a:r>
              <a:rPr lang="de-DE" dirty="0" smtClean="0"/>
              <a:t>A </a:t>
            </a:r>
            <a:r>
              <a:rPr lang="de-DE" dirty="0" err="1" smtClean="0"/>
              <a:t>better</a:t>
            </a:r>
            <a:r>
              <a:rPr lang="de-DE" dirty="0" smtClean="0"/>
              <a:t> </a:t>
            </a:r>
            <a:r>
              <a:rPr lang="de-DE" dirty="0" err="1" smtClean="0"/>
              <a:t>understanding</a:t>
            </a:r>
            <a:r>
              <a:rPr lang="de-DE" dirty="0" smtClean="0"/>
              <a:t> </a:t>
            </a:r>
            <a:r>
              <a:rPr lang="de-DE" dirty="0" err="1" smtClean="0"/>
              <a:t>of</a:t>
            </a:r>
            <a:r>
              <a:rPr lang="de-DE" dirty="0" smtClean="0"/>
              <a:t> </a:t>
            </a:r>
            <a:r>
              <a:rPr lang="de-DE" dirty="0" err="1" smtClean="0"/>
              <a:t>pipelining</a:t>
            </a:r>
            <a:r>
              <a:rPr lang="de-DE" dirty="0" smtClean="0"/>
              <a:t> via a </a:t>
            </a:r>
            <a:r>
              <a:rPr lang="de-DE" dirty="0" err="1" smtClean="0"/>
              <a:t>series</a:t>
            </a:r>
            <a:r>
              <a:rPr lang="de-DE" dirty="0" smtClean="0"/>
              <a:t> </a:t>
            </a:r>
            <a:r>
              <a:rPr lang="de-DE" dirty="0" err="1" smtClean="0"/>
              <a:t>of</a:t>
            </a:r>
            <a:r>
              <a:rPr lang="de-DE" dirty="0" smtClean="0"/>
              <a:t> </a:t>
            </a:r>
            <a:r>
              <a:rPr lang="de-DE" dirty="0" err="1" smtClean="0"/>
              <a:t>examples</a:t>
            </a:r>
            <a:r>
              <a:rPr lang="de-DE" dirty="0" smtClean="0"/>
              <a:t> </a:t>
            </a:r>
            <a:r>
              <a:rPr lang="de-DE" dirty="0" err="1" smtClean="0"/>
              <a:t>of</a:t>
            </a:r>
            <a:r>
              <a:rPr lang="de-DE" dirty="0" smtClean="0"/>
              <a:t> </a:t>
            </a:r>
            <a:r>
              <a:rPr lang="de-DE" dirty="0" err="1" smtClean="0"/>
              <a:t>increasingly</a:t>
            </a:r>
            <a:r>
              <a:rPr lang="de-DE" dirty="0" smtClean="0"/>
              <a:t> </a:t>
            </a:r>
            <a:r>
              <a:rPr lang="de-DE" dirty="0" err="1" smtClean="0"/>
              <a:t>effective</a:t>
            </a:r>
            <a:r>
              <a:rPr lang="de-DE" dirty="0" smtClean="0"/>
              <a:t> </a:t>
            </a:r>
            <a:r>
              <a:rPr lang="de-DE" dirty="0" err="1" smtClean="0"/>
              <a:t>ways</a:t>
            </a:r>
            <a:r>
              <a:rPr lang="de-DE" dirty="0" smtClean="0"/>
              <a:t> </a:t>
            </a:r>
            <a:r>
              <a:rPr lang="de-DE" dirty="0" err="1" smtClean="0"/>
              <a:t>to</a:t>
            </a:r>
            <a:r>
              <a:rPr lang="de-DE" dirty="0" smtClean="0"/>
              <a:t> deal </a:t>
            </a:r>
            <a:r>
              <a:rPr lang="de-DE" dirty="0" err="1" smtClean="0"/>
              <a:t>with</a:t>
            </a:r>
            <a:r>
              <a:rPr lang="de-DE" dirty="0" smtClean="0"/>
              <a:t> </a:t>
            </a:r>
            <a:r>
              <a:rPr lang="de-DE" dirty="0" err="1" smtClean="0"/>
              <a:t>pipeline</a:t>
            </a:r>
            <a:r>
              <a:rPr lang="de-DE" dirty="0" smtClean="0"/>
              <a:t> </a:t>
            </a:r>
            <a:r>
              <a:rPr lang="de-DE" dirty="0" err="1" smtClean="0"/>
              <a:t>stalls</a:t>
            </a:r>
            <a:r>
              <a:rPr lang="de-DE" dirty="0" smtClean="0"/>
              <a:t> </a:t>
            </a:r>
            <a:endParaRPr lang="de-DE" dirty="0"/>
          </a:p>
          <a:p>
            <a:pPr marL="0" indent="0">
              <a:buNone/>
            </a:pP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62</a:t>
            </a:fld>
            <a:endParaRPr lang="en-US"/>
          </a:p>
        </p:txBody>
      </p:sp>
    </p:spTree>
    <p:extLst>
      <p:ext uri="{BB962C8B-B14F-4D97-AF65-F5344CB8AC3E}">
        <p14:creationId xmlns:p14="http://schemas.microsoft.com/office/powerpoint/2010/main" val="3241997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Handling pipeline stalls</a:t>
            </a:r>
            <a:endParaRPr lang="en-US" dirty="0"/>
          </a:p>
        </p:txBody>
      </p:sp>
      <p:sp>
        <p:nvSpPr>
          <p:cNvPr id="4" name="Content Placeholder 3"/>
          <p:cNvSpPr>
            <a:spLocks noGrp="1"/>
          </p:cNvSpPr>
          <p:nvPr>
            <p:ph idx="1"/>
          </p:nvPr>
        </p:nvSpPr>
        <p:spPr>
          <a:xfrm>
            <a:off x="457199" y="1250950"/>
            <a:ext cx="8398933" cy="4875213"/>
          </a:xfrm>
        </p:spPr>
        <p:txBody>
          <a:bodyPr>
            <a:normAutofit/>
          </a:bodyPr>
          <a:lstStyle/>
          <a:p>
            <a:r>
              <a:rPr lang="en-US" dirty="0" smtClean="0"/>
              <a:t>Observation 1:  All instructions </a:t>
            </a:r>
            <a:r>
              <a:rPr lang="en-US" i="1" dirty="0" smtClean="0"/>
              <a:t>fetched</a:t>
            </a:r>
            <a:r>
              <a:rPr lang="en-US" dirty="0" smtClean="0"/>
              <a:t> </a:t>
            </a:r>
            <a:r>
              <a:rPr lang="en-US" i="1" dirty="0" smtClean="0"/>
              <a:t>later</a:t>
            </a:r>
            <a:r>
              <a:rPr lang="en-US" dirty="0" smtClean="0"/>
              <a:t> than stalled instruction will also stall</a:t>
            </a:r>
          </a:p>
          <a:p>
            <a:pPr lvl="1"/>
            <a:r>
              <a:rPr lang="en-US" dirty="0" smtClean="0"/>
              <a:t>Instructions earlier in the pipeline, instructions “upstream” in the pipeline are fetched later than instructions “downstream” in the pipeline, instructions later in the pipeline</a:t>
            </a:r>
          </a:p>
          <a:p>
            <a:r>
              <a:rPr lang="en-US" dirty="0" smtClean="0"/>
              <a:t>Observation 2:  Instructions </a:t>
            </a:r>
            <a:r>
              <a:rPr lang="en-US" i="1" dirty="0" smtClean="0"/>
              <a:t>fetched earlier</a:t>
            </a:r>
            <a:r>
              <a:rPr lang="en-US" dirty="0" smtClean="0"/>
              <a:t> than stalled instruction must continue to execute, or the pipeline cannot clear the stall</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63</a:t>
            </a:fld>
            <a:endParaRPr lang="en-US"/>
          </a:p>
        </p:txBody>
      </p:sp>
    </p:spTree>
    <p:extLst>
      <p:ext uri="{BB962C8B-B14F-4D97-AF65-F5344CB8AC3E}">
        <p14:creationId xmlns:p14="http://schemas.microsoft.com/office/powerpoint/2010/main" val="6597740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830" y="96839"/>
            <a:ext cx="8415870" cy="745196"/>
          </a:xfrm>
        </p:spPr>
        <p:txBody>
          <a:bodyPr/>
          <a:lstStyle/>
          <a:p>
            <a:r>
              <a:rPr lang="en-US" dirty="0" smtClean="0"/>
              <a:t>Pipeline </a:t>
            </a:r>
            <a:r>
              <a:rPr lang="en-US" i="1" dirty="0" smtClean="0"/>
              <a:t>hazards</a:t>
            </a:r>
            <a:r>
              <a:rPr lang="en-US" dirty="0" smtClean="0"/>
              <a:t>: a three-part harmony</a:t>
            </a:r>
            <a:endParaRPr lang="en-US" dirty="0"/>
          </a:p>
        </p:txBody>
      </p:sp>
      <p:sp>
        <p:nvSpPr>
          <p:cNvPr id="4" name="Content Placeholder 3"/>
          <p:cNvSpPr>
            <a:spLocks noGrp="1"/>
          </p:cNvSpPr>
          <p:nvPr>
            <p:ph idx="1"/>
          </p:nvPr>
        </p:nvSpPr>
        <p:spPr>
          <a:xfrm>
            <a:off x="457199" y="1600200"/>
            <a:ext cx="8398933" cy="4896031"/>
          </a:xfrm>
        </p:spPr>
        <p:txBody>
          <a:bodyPr>
            <a:normAutofit fontScale="85000" lnSpcReduction="10000"/>
          </a:bodyPr>
          <a:lstStyle/>
          <a:p>
            <a:r>
              <a:rPr lang="en-US" dirty="0" smtClean="0">
                <a:solidFill>
                  <a:srgbClr val="0000FF"/>
                </a:solidFill>
              </a:rPr>
              <a:t>Hazard </a:t>
            </a:r>
            <a:r>
              <a:rPr lang="en-US" dirty="0" smtClean="0">
                <a:solidFill>
                  <a:srgbClr val="000000"/>
                </a:solidFill>
              </a:rPr>
              <a:t>– </a:t>
            </a:r>
            <a:r>
              <a:rPr lang="en-US" dirty="0" smtClean="0"/>
              <a:t>a situation in pipelining when the next instruction cannot execute in the following clock cycle</a:t>
            </a:r>
          </a:p>
          <a:p>
            <a:r>
              <a:rPr lang="en-US" dirty="0" smtClean="0"/>
              <a:t>Three kinds of hazards</a:t>
            </a:r>
          </a:p>
          <a:p>
            <a:pPr lvl="1">
              <a:buFont typeface="Arial"/>
              <a:buChar char="•"/>
            </a:pPr>
            <a:r>
              <a:rPr lang="en-US" dirty="0">
                <a:solidFill>
                  <a:srgbClr val="0000FF"/>
                </a:solidFill>
              </a:rPr>
              <a:t>Structural </a:t>
            </a:r>
            <a:r>
              <a:rPr lang="en-US" dirty="0" smtClean="0">
                <a:solidFill>
                  <a:srgbClr val="0000FF"/>
                </a:solidFill>
              </a:rPr>
              <a:t>hazard</a:t>
            </a:r>
            <a:r>
              <a:rPr lang="en-US" dirty="0" smtClean="0"/>
              <a:t>:  occurs when there is insufficient hardware (the structure) to </a:t>
            </a:r>
            <a:r>
              <a:rPr lang="en-US" dirty="0"/>
              <a:t>support all combinations of instructions in overlapped execution</a:t>
            </a:r>
          </a:p>
          <a:p>
            <a:pPr lvl="1">
              <a:buFont typeface="Arial"/>
              <a:buChar char="•"/>
            </a:pPr>
            <a:r>
              <a:rPr lang="en-US" dirty="0">
                <a:solidFill>
                  <a:srgbClr val="0000FF"/>
                </a:solidFill>
              </a:rPr>
              <a:t>Control </a:t>
            </a:r>
            <a:r>
              <a:rPr lang="en-US" dirty="0" smtClean="0">
                <a:solidFill>
                  <a:srgbClr val="0000FF"/>
                </a:solidFill>
              </a:rPr>
              <a:t>hazard</a:t>
            </a:r>
            <a:r>
              <a:rPr lang="en-US" dirty="0" smtClean="0"/>
              <a:t>: occurs when pipelining an instruction </a:t>
            </a:r>
            <a:r>
              <a:rPr lang="en-US" dirty="0"/>
              <a:t>that </a:t>
            </a:r>
            <a:r>
              <a:rPr lang="en-US" dirty="0" smtClean="0"/>
              <a:t>overrides </a:t>
            </a:r>
            <a:r>
              <a:rPr lang="en-US" dirty="0"/>
              <a:t>the </a:t>
            </a:r>
            <a:r>
              <a:rPr lang="en-US" dirty="0" smtClean="0"/>
              <a:t>default next </a:t>
            </a:r>
            <a:r>
              <a:rPr lang="en-US" dirty="0"/>
              <a:t>instruction fetch location (</a:t>
            </a:r>
            <a:r>
              <a:rPr lang="en-US" dirty="0" smtClean="0"/>
              <a:t>branches, jump to subroutine, return, etc.)</a:t>
            </a:r>
            <a:endParaRPr lang="en-US" dirty="0"/>
          </a:p>
          <a:p>
            <a:pPr lvl="1">
              <a:buFont typeface="Arial"/>
              <a:buChar char="•"/>
            </a:pPr>
            <a:r>
              <a:rPr lang="en-US" dirty="0">
                <a:solidFill>
                  <a:srgbClr val="0000FF"/>
                </a:solidFill>
              </a:rPr>
              <a:t>Data </a:t>
            </a:r>
            <a:r>
              <a:rPr lang="en-US" dirty="0" smtClean="0">
                <a:solidFill>
                  <a:srgbClr val="0000FF"/>
                </a:solidFill>
              </a:rPr>
              <a:t>hazard</a:t>
            </a:r>
            <a:r>
              <a:rPr lang="en-US" dirty="0" smtClean="0"/>
              <a:t>:  occurs </a:t>
            </a:r>
            <a:r>
              <a:rPr lang="en-US" dirty="0"/>
              <a:t>when an instruction depends on the </a:t>
            </a:r>
            <a:r>
              <a:rPr lang="en-US" dirty="0" smtClean="0"/>
              <a:t>result </a:t>
            </a:r>
            <a:r>
              <a:rPr lang="en-US" dirty="0"/>
              <a:t>of a previous instruction in a way that is exposed by the overlapping of instructions in the pipeline</a:t>
            </a:r>
          </a:p>
          <a:p>
            <a:pPr lvl="1"/>
            <a:endParaRPr lang="en-US" dirty="0" smtClean="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64</a:t>
            </a:fld>
            <a:endParaRPr lang="en-US"/>
          </a:p>
        </p:txBody>
      </p:sp>
    </p:spTree>
    <p:extLst>
      <p:ext uri="{BB962C8B-B14F-4D97-AF65-F5344CB8AC3E}">
        <p14:creationId xmlns:p14="http://schemas.microsoft.com/office/powerpoint/2010/main" val="13644897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Structural hazards </a:t>
            </a:r>
            <a:r>
              <a:rPr lang="en-US" dirty="0" smtClean="0"/>
              <a:t>in a pipeline</a:t>
            </a:r>
            <a:endParaRPr lang="en-US" dirty="0"/>
          </a:p>
        </p:txBody>
      </p:sp>
      <p:sp>
        <p:nvSpPr>
          <p:cNvPr id="3" name="Content Placeholder 2"/>
          <p:cNvSpPr>
            <a:spLocks noGrp="1"/>
          </p:cNvSpPr>
          <p:nvPr>
            <p:ph idx="1"/>
          </p:nvPr>
        </p:nvSpPr>
        <p:spPr>
          <a:xfrm>
            <a:off x="457200" y="1600200"/>
            <a:ext cx="8370592" cy="4525963"/>
          </a:xfrm>
        </p:spPr>
        <p:txBody>
          <a:bodyPr>
            <a:normAutofit fontScale="92500" lnSpcReduction="20000"/>
          </a:bodyPr>
          <a:lstStyle/>
          <a:p>
            <a:r>
              <a:rPr lang="en-US" dirty="0" smtClean="0"/>
              <a:t>Hardware cannot support the combination of overlapped instructions in the same clock cycle</a:t>
            </a:r>
          </a:p>
          <a:p>
            <a:r>
              <a:rPr lang="en-US" dirty="0" smtClean="0"/>
              <a:t>Example:</a:t>
            </a:r>
          </a:p>
          <a:p>
            <a:pPr lvl="1"/>
            <a:r>
              <a:rPr lang="en-US" dirty="0" smtClean="0"/>
              <a:t>do </a:t>
            </a:r>
            <a:r>
              <a:rPr lang="en-US" dirty="0"/>
              <a:t>not have separate instruction and data </a:t>
            </a:r>
            <a:r>
              <a:rPr lang="en-US" dirty="0" smtClean="0"/>
              <a:t>memories,</a:t>
            </a:r>
          </a:p>
          <a:p>
            <a:pPr lvl="1"/>
            <a:r>
              <a:rPr lang="en-US" dirty="0" smtClean="0"/>
              <a:t>then </a:t>
            </a:r>
            <a:r>
              <a:rPr lang="en-US" dirty="0"/>
              <a:t>structural hazard when load or store accesses </a:t>
            </a:r>
            <a:r>
              <a:rPr lang="en-US" dirty="0" smtClean="0"/>
              <a:t>data in memory </a:t>
            </a:r>
            <a:r>
              <a:rPr lang="en-US" dirty="0"/>
              <a:t>at same time </a:t>
            </a:r>
            <a:r>
              <a:rPr lang="en-US" dirty="0" smtClean="0"/>
              <a:t>as the next </a:t>
            </a:r>
            <a:r>
              <a:rPr lang="en-US" dirty="0"/>
              <a:t>instruction needs to be </a:t>
            </a:r>
            <a:r>
              <a:rPr lang="en-US" dirty="0" smtClean="0"/>
              <a:t>fetched from memory</a:t>
            </a:r>
            <a:endParaRPr lang="en-US" dirty="0"/>
          </a:p>
          <a:p>
            <a:r>
              <a:rPr lang="en-US" dirty="0" smtClean="0">
                <a:solidFill>
                  <a:srgbClr val="0000FF"/>
                </a:solidFill>
              </a:rPr>
              <a:t>Solution to structural hazards:  </a:t>
            </a:r>
            <a:r>
              <a:rPr lang="en-US" dirty="0">
                <a:solidFill>
                  <a:srgbClr val="0000FF"/>
                </a:solidFill>
              </a:rPr>
              <a:t>B</a:t>
            </a:r>
            <a:r>
              <a:rPr lang="en-US" dirty="0" smtClean="0">
                <a:solidFill>
                  <a:srgbClr val="0000FF"/>
                </a:solidFill>
              </a:rPr>
              <a:t>uild enough hardware to support all combinations of overlap</a:t>
            </a:r>
          </a:p>
          <a:p>
            <a:r>
              <a:rPr lang="en-US" i="1" dirty="0" smtClean="0"/>
              <a:t>Instruction sets can be designed to be easier to pipeline for circuit designers</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65</a:t>
            </a:fld>
            <a:endParaRPr lang="en-US"/>
          </a:p>
        </p:txBody>
      </p:sp>
    </p:spTree>
    <p:extLst>
      <p:ext uri="{BB962C8B-B14F-4D97-AF65-F5344CB8AC3E}">
        <p14:creationId xmlns:p14="http://schemas.microsoft.com/office/powerpoint/2010/main" val="104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structural hazard examples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Processor has a single path to memory for both instructions and data</a:t>
            </a:r>
          </a:p>
          <a:p>
            <a:pPr lvl="1"/>
            <a:r>
              <a:rPr lang="en-US" dirty="0" smtClean="0"/>
              <a:t>A memory access instruction requires both an instruction fetch and subsequent memory access</a:t>
            </a:r>
          </a:p>
          <a:p>
            <a:pPr lvl="1"/>
            <a:r>
              <a:rPr lang="en-US" dirty="0"/>
              <a:t>W</a:t>
            </a:r>
            <a:r>
              <a:rPr lang="en-US" dirty="0" smtClean="0"/>
              <a:t>hen MEM stage is active, then IF stage must stall</a:t>
            </a:r>
          </a:p>
          <a:p>
            <a:pPr marL="514350" indent="-514350">
              <a:buFont typeface="+mj-lt"/>
              <a:buAutoNum type="arabicPeriod"/>
            </a:pPr>
            <a:r>
              <a:rPr lang="en-US" dirty="0" smtClean="0"/>
              <a:t>Processor has a function unit that is not fully pipelined (cannot complete 1 instruction/clock)</a:t>
            </a:r>
          </a:p>
          <a:p>
            <a:pPr lvl="1"/>
            <a:r>
              <a:rPr lang="en-US" dirty="0" smtClean="0"/>
              <a:t>A sequence of 2 or more instructions using that function unit will not proceed at a rate of 1 per clock</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66</a:t>
            </a:fld>
            <a:endParaRPr lang="en-US"/>
          </a:p>
        </p:txBody>
      </p:sp>
    </p:spTree>
    <p:extLst>
      <p:ext uri="{BB962C8B-B14F-4D97-AF65-F5344CB8AC3E}">
        <p14:creationId xmlns:p14="http://schemas.microsoft.com/office/powerpoint/2010/main" val="343176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405245" y="114578"/>
            <a:ext cx="8229600" cy="744761"/>
          </a:xfrm>
        </p:spPr>
        <p:txBody>
          <a:bodyPr/>
          <a:lstStyle/>
          <a:p>
            <a:pPr defTabSz="820583"/>
            <a:r>
              <a:rPr lang="en-US" dirty="0">
                <a:latin typeface="Trebuchet MS" charset="0"/>
              </a:rPr>
              <a:t>Generating control signals</a:t>
            </a:r>
          </a:p>
        </p:txBody>
      </p:sp>
      <p:sp>
        <p:nvSpPr>
          <p:cNvPr id="28678" name="Rectangle 3"/>
          <p:cNvSpPr>
            <a:spLocks noGrp="1" noChangeArrowheads="1"/>
          </p:cNvSpPr>
          <p:nvPr>
            <p:ph type="body" idx="1"/>
          </p:nvPr>
        </p:nvSpPr>
        <p:spPr>
          <a:xfrm>
            <a:off x="457200" y="1143000"/>
            <a:ext cx="8229600" cy="4525963"/>
          </a:xfrm>
        </p:spPr>
        <p:txBody>
          <a:bodyPr>
            <a:normAutofit/>
          </a:bodyPr>
          <a:lstStyle/>
          <a:p>
            <a:pPr marL="307718" indent="-307718" defTabSz="820583"/>
            <a:r>
              <a:rPr lang="en-US" sz="2000" dirty="0">
                <a:latin typeface="Trebuchet MS" charset="0"/>
              </a:rPr>
              <a:t>The control unit needs </a:t>
            </a:r>
            <a:r>
              <a:rPr lang="en-US" sz="2000" dirty="0" smtClean="0">
                <a:latin typeface="Trebuchet MS" charset="0"/>
              </a:rPr>
              <a:t>13 input bits</a:t>
            </a:r>
            <a:endParaRPr lang="en-US" sz="2000" dirty="0">
              <a:latin typeface="Trebuchet MS" charset="0"/>
            </a:endParaRPr>
          </a:p>
          <a:p>
            <a:pPr marL="666723" lvl="1" indent="-256432" defTabSz="820583"/>
            <a:r>
              <a:rPr lang="en-US" sz="2000" dirty="0">
                <a:latin typeface="Trebuchet MS" charset="0"/>
              </a:rPr>
              <a:t>Six bits </a:t>
            </a:r>
            <a:r>
              <a:rPr lang="en-US" sz="2000" dirty="0" smtClean="0">
                <a:latin typeface="Trebuchet MS" charset="0"/>
              </a:rPr>
              <a:t>from instruction</a:t>
            </a:r>
            <a:r>
              <a:rPr lang="en-US" sz="2000" dirty="0">
                <a:latin typeface="Trebuchet MS" charset="0"/>
              </a:rPr>
              <a:t> </a:t>
            </a:r>
            <a:r>
              <a:rPr lang="en-US" sz="2000" dirty="0" err="1" smtClean="0">
                <a:latin typeface="Trebuchet MS" charset="0"/>
              </a:rPr>
              <a:t>opcode</a:t>
            </a:r>
            <a:endParaRPr lang="en-US" sz="2000" dirty="0">
              <a:latin typeface="Trebuchet MS" charset="0"/>
            </a:endParaRPr>
          </a:p>
          <a:p>
            <a:pPr marL="666723" lvl="1" indent="-256432" defTabSz="820583"/>
            <a:r>
              <a:rPr lang="en-US" sz="2000" dirty="0">
                <a:latin typeface="Trebuchet MS" charset="0"/>
              </a:rPr>
              <a:t>Six bits come </a:t>
            </a:r>
            <a:r>
              <a:rPr lang="en-US" sz="2000" dirty="0" smtClean="0">
                <a:latin typeface="Trebuchet MS" charset="0"/>
              </a:rPr>
              <a:t>from instruction function field</a:t>
            </a:r>
            <a:endParaRPr lang="en-US" sz="2000" dirty="0">
              <a:latin typeface="Trebuchet MS" charset="0"/>
            </a:endParaRPr>
          </a:p>
          <a:p>
            <a:pPr marL="666723" lvl="1" indent="-256432" defTabSz="820583"/>
            <a:r>
              <a:rPr lang="en-US" sz="2000" dirty="0" smtClean="0">
                <a:latin typeface="Trebuchet MS" charset="0"/>
              </a:rPr>
              <a:t>1 bit is </a:t>
            </a:r>
            <a:r>
              <a:rPr lang="en-US" sz="2000" dirty="0">
                <a:latin typeface="Trebuchet MS" charset="0"/>
              </a:rPr>
              <a:t>the </a:t>
            </a:r>
            <a:r>
              <a:rPr lang="en-US" sz="2000" dirty="0" smtClean="0">
                <a:latin typeface="Trebuchet MS" charset="0"/>
              </a:rPr>
              <a:t>“Zero?” </a:t>
            </a:r>
            <a:r>
              <a:rPr lang="en-US" sz="2000" dirty="0">
                <a:latin typeface="Trebuchet MS" charset="0"/>
              </a:rPr>
              <a:t>output of the </a:t>
            </a:r>
            <a:r>
              <a:rPr lang="en-US" sz="2000" dirty="0" smtClean="0">
                <a:latin typeface="Trebuchet MS" charset="0"/>
              </a:rPr>
              <a:t>ALU</a:t>
            </a:r>
            <a:endParaRPr lang="en-US" sz="2000" dirty="0">
              <a:latin typeface="Trebuchet MS" charset="0"/>
            </a:endParaRPr>
          </a:p>
          <a:p>
            <a:pPr marL="307718" indent="-307718" defTabSz="820583"/>
            <a:r>
              <a:rPr lang="en-US" sz="2000" dirty="0">
                <a:latin typeface="Trebuchet MS" charset="0"/>
              </a:rPr>
              <a:t>C</a:t>
            </a:r>
            <a:r>
              <a:rPr lang="en-US" sz="2000" dirty="0" smtClean="0">
                <a:latin typeface="Trebuchet MS" charset="0"/>
              </a:rPr>
              <a:t>ontrol </a:t>
            </a:r>
            <a:r>
              <a:rPr lang="en-US" sz="2000" dirty="0">
                <a:latin typeface="Trebuchet MS" charset="0"/>
              </a:rPr>
              <a:t>unit generates 10 bits of output, corresponding to the signals mentioned on the previous page.</a:t>
            </a:r>
          </a:p>
          <a:p>
            <a:pPr marL="307718" indent="-307718" defTabSz="820583"/>
            <a:r>
              <a:rPr lang="en-US" sz="2000" dirty="0">
                <a:latin typeface="Trebuchet MS" charset="0"/>
              </a:rPr>
              <a:t>B</a:t>
            </a:r>
            <a:r>
              <a:rPr lang="en-US" sz="2000" dirty="0" smtClean="0">
                <a:latin typeface="Trebuchet MS" charset="0"/>
              </a:rPr>
              <a:t>uild </a:t>
            </a:r>
            <a:r>
              <a:rPr lang="en-US" sz="2000" dirty="0">
                <a:latin typeface="Trebuchet MS" charset="0"/>
              </a:rPr>
              <a:t>the actual circuit by using big K-</a:t>
            </a:r>
            <a:r>
              <a:rPr lang="en-US" sz="2000" dirty="0" smtClean="0">
                <a:latin typeface="Trebuchet MS" charset="0"/>
              </a:rPr>
              <a:t>maps</a:t>
            </a:r>
            <a:r>
              <a:rPr lang="en-US" sz="2000" dirty="0">
                <a:latin typeface="Trebuchet MS" charset="0"/>
              </a:rPr>
              <a:t> </a:t>
            </a:r>
            <a:r>
              <a:rPr lang="en-US" sz="2000" dirty="0" smtClean="0">
                <a:latin typeface="Trebuchet MS" charset="0"/>
              </a:rPr>
              <a:t>or Boolean algebra</a:t>
            </a:r>
            <a:endParaRPr lang="en-US" sz="2000" dirty="0">
              <a:latin typeface="Trebuchet MS" charset="0"/>
            </a:endParaRPr>
          </a:p>
        </p:txBody>
      </p:sp>
      <p:grpSp>
        <p:nvGrpSpPr>
          <p:cNvPr id="28679" name="Group 55"/>
          <p:cNvGrpSpPr>
            <a:grpSpLocks/>
          </p:cNvGrpSpPr>
          <p:nvPr/>
        </p:nvGrpSpPr>
        <p:grpSpPr bwMode="auto">
          <a:xfrm>
            <a:off x="2331071" y="3755369"/>
            <a:ext cx="5500973" cy="2966106"/>
            <a:chOff x="1690" y="2784"/>
            <a:chExt cx="3009" cy="1512"/>
          </a:xfrm>
        </p:grpSpPr>
        <p:sp>
          <p:nvSpPr>
            <p:cNvPr id="28680" name="Text Box 6"/>
            <p:cNvSpPr txBox="1">
              <a:spLocks noChangeArrowheads="1"/>
            </p:cNvSpPr>
            <p:nvPr/>
          </p:nvSpPr>
          <p:spPr bwMode="auto">
            <a:xfrm>
              <a:off x="1690" y="3155"/>
              <a:ext cx="45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Read</a:t>
              </a:r>
            </a:p>
            <a:p>
              <a:r>
                <a:rPr lang="en-US" sz="1000">
                  <a:latin typeface="Arial" charset="0"/>
                </a:rPr>
                <a:t>address</a:t>
              </a:r>
            </a:p>
          </p:txBody>
        </p:sp>
        <p:sp>
          <p:nvSpPr>
            <p:cNvPr id="28681" name="Text Box 7"/>
            <p:cNvSpPr txBox="1">
              <a:spLocks noChangeArrowheads="1"/>
            </p:cNvSpPr>
            <p:nvPr/>
          </p:nvSpPr>
          <p:spPr bwMode="auto">
            <a:xfrm>
              <a:off x="1814" y="3536"/>
              <a:ext cx="602"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28682" name="Text Box 8"/>
            <p:cNvSpPr txBox="1">
              <a:spLocks noChangeArrowheads="1"/>
            </p:cNvSpPr>
            <p:nvPr/>
          </p:nvSpPr>
          <p:spPr bwMode="auto">
            <a:xfrm>
              <a:off x="1982" y="3155"/>
              <a:ext cx="556"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latin typeface="Arial" charset="0"/>
                </a:rPr>
                <a:t>Instruction</a:t>
              </a:r>
            </a:p>
            <a:p>
              <a:pPr algn="r"/>
              <a:r>
                <a:rPr lang="en-US" sz="1000">
                  <a:latin typeface="Arial" charset="0"/>
                </a:rPr>
                <a:t>[31-0]</a:t>
              </a:r>
            </a:p>
          </p:txBody>
        </p:sp>
        <p:sp>
          <p:nvSpPr>
            <p:cNvPr id="28683" name="Rectangle 9"/>
            <p:cNvSpPr>
              <a:spLocks noChangeArrowheads="1"/>
            </p:cNvSpPr>
            <p:nvPr/>
          </p:nvSpPr>
          <p:spPr bwMode="auto">
            <a:xfrm>
              <a:off x="1690" y="3155"/>
              <a:ext cx="845" cy="8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684" name="Oval 11"/>
            <p:cNvSpPr>
              <a:spLocks noChangeArrowheads="1"/>
            </p:cNvSpPr>
            <p:nvPr/>
          </p:nvSpPr>
          <p:spPr bwMode="auto">
            <a:xfrm>
              <a:off x="3379" y="2828"/>
              <a:ext cx="581" cy="1361"/>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685" name="Text Box 12"/>
            <p:cNvSpPr txBox="1">
              <a:spLocks noChangeArrowheads="1"/>
            </p:cNvSpPr>
            <p:nvPr/>
          </p:nvSpPr>
          <p:spPr bwMode="auto">
            <a:xfrm>
              <a:off x="3432" y="3427"/>
              <a:ext cx="483"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latin typeface="Arial" charset="0"/>
                </a:rPr>
                <a:t> Control</a:t>
              </a:r>
            </a:p>
          </p:txBody>
        </p:sp>
        <p:sp>
          <p:nvSpPr>
            <p:cNvPr id="28686" name="Line 15"/>
            <p:cNvSpPr>
              <a:spLocks noChangeShapeType="1"/>
            </p:cNvSpPr>
            <p:nvPr/>
          </p:nvSpPr>
          <p:spPr bwMode="auto">
            <a:xfrm>
              <a:off x="2535" y="3263"/>
              <a:ext cx="8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687" name="Text Box 16"/>
            <p:cNvSpPr txBox="1">
              <a:spLocks noChangeArrowheads="1"/>
            </p:cNvSpPr>
            <p:nvPr/>
          </p:nvSpPr>
          <p:spPr bwMode="auto">
            <a:xfrm>
              <a:off x="2693" y="3100"/>
              <a:ext cx="51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I [31 - 26]</a:t>
              </a:r>
            </a:p>
          </p:txBody>
        </p:sp>
        <p:grpSp>
          <p:nvGrpSpPr>
            <p:cNvPr id="28688" name="Group 17"/>
            <p:cNvGrpSpPr>
              <a:grpSpLocks/>
            </p:cNvGrpSpPr>
            <p:nvPr/>
          </p:nvGrpSpPr>
          <p:grpSpPr bwMode="auto">
            <a:xfrm>
              <a:off x="2641" y="3380"/>
              <a:ext cx="738" cy="184"/>
              <a:chOff x="1680" y="3120"/>
              <a:chExt cx="672" cy="162"/>
            </a:xfrm>
          </p:grpSpPr>
          <p:sp>
            <p:nvSpPr>
              <p:cNvPr id="28717" name="Line 18"/>
              <p:cNvSpPr>
                <a:spLocks noChangeShapeType="1"/>
              </p:cNvSpPr>
              <p:nvPr/>
            </p:nvSpPr>
            <p:spPr bwMode="auto">
              <a:xfrm>
                <a:off x="1680" y="3264"/>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18" name="Text Box 19"/>
              <p:cNvSpPr txBox="1">
                <a:spLocks noChangeArrowheads="1"/>
              </p:cNvSpPr>
              <p:nvPr/>
            </p:nvSpPr>
            <p:spPr bwMode="auto">
              <a:xfrm>
                <a:off x="1728" y="3120"/>
                <a:ext cx="382" cy="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I [5 - 0]</a:t>
                </a:r>
              </a:p>
            </p:txBody>
          </p:sp>
        </p:grpSp>
        <p:sp>
          <p:nvSpPr>
            <p:cNvPr id="28689" name="Line 20"/>
            <p:cNvSpPr>
              <a:spLocks noChangeShapeType="1"/>
            </p:cNvSpPr>
            <p:nvPr/>
          </p:nvSpPr>
          <p:spPr bwMode="auto">
            <a:xfrm>
              <a:off x="2641" y="3263"/>
              <a:ext cx="0" cy="2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690" name="Oval 21"/>
            <p:cNvSpPr>
              <a:spLocks noChangeArrowheads="1"/>
            </p:cNvSpPr>
            <p:nvPr/>
          </p:nvSpPr>
          <p:spPr bwMode="auto">
            <a:xfrm>
              <a:off x="2615" y="3235"/>
              <a:ext cx="53" cy="54"/>
            </a:xfrm>
            <a:prstGeom prst="ellipse">
              <a:avLst/>
            </a:prstGeom>
            <a:solidFill>
              <a:schemeClr val="tx1"/>
            </a:solidFill>
            <a:ln w="25400">
              <a:solidFill>
                <a:schemeClr val="tx1"/>
              </a:solidFill>
              <a:round/>
              <a:headEnd/>
              <a:tailEnd/>
            </a:ln>
          </p:spPr>
          <p:txBody>
            <a:bodyPr wrap="none" anchor="ctr"/>
            <a:lstStyle/>
            <a:p>
              <a:endParaRPr lang="en-US"/>
            </a:p>
          </p:txBody>
        </p:sp>
        <p:grpSp>
          <p:nvGrpSpPr>
            <p:cNvPr id="28691" name="Group 23"/>
            <p:cNvGrpSpPr>
              <a:grpSpLocks/>
            </p:cNvGrpSpPr>
            <p:nvPr/>
          </p:nvGrpSpPr>
          <p:grpSpPr bwMode="auto">
            <a:xfrm>
              <a:off x="3907" y="2950"/>
              <a:ext cx="792" cy="184"/>
              <a:chOff x="3552" y="2400"/>
              <a:chExt cx="720" cy="162"/>
            </a:xfrm>
          </p:grpSpPr>
          <p:sp>
            <p:nvSpPr>
              <p:cNvPr id="28715" name="Line 24"/>
              <p:cNvSpPr>
                <a:spLocks noChangeShapeType="1"/>
              </p:cNvSpPr>
              <p:nvPr/>
            </p:nvSpPr>
            <p:spPr bwMode="auto">
              <a:xfrm>
                <a:off x="3552" y="25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16" name="Text Box 25"/>
              <p:cNvSpPr txBox="1">
                <a:spLocks noChangeArrowheads="1"/>
              </p:cNvSpPr>
              <p:nvPr/>
            </p:nvSpPr>
            <p:spPr bwMode="auto">
              <a:xfrm>
                <a:off x="3600" y="2400"/>
                <a:ext cx="465" cy="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RegWrite</a:t>
                </a:r>
              </a:p>
            </p:txBody>
          </p:sp>
        </p:grpSp>
        <p:grpSp>
          <p:nvGrpSpPr>
            <p:cNvPr id="28692" name="Group 53"/>
            <p:cNvGrpSpPr>
              <a:grpSpLocks/>
            </p:cNvGrpSpPr>
            <p:nvPr/>
          </p:nvGrpSpPr>
          <p:grpSpPr bwMode="auto">
            <a:xfrm>
              <a:off x="3948" y="3104"/>
              <a:ext cx="751" cy="183"/>
              <a:chOff x="3948" y="3104"/>
              <a:chExt cx="751" cy="183"/>
            </a:xfrm>
          </p:grpSpPr>
          <p:sp>
            <p:nvSpPr>
              <p:cNvPr id="28713" name="Line 27"/>
              <p:cNvSpPr>
                <a:spLocks noChangeShapeType="1"/>
              </p:cNvSpPr>
              <p:nvPr/>
            </p:nvSpPr>
            <p:spPr bwMode="auto">
              <a:xfrm>
                <a:off x="3948" y="3267"/>
                <a:ext cx="75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14" name="Text Box 28"/>
              <p:cNvSpPr txBox="1">
                <a:spLocks noChangeArrowheads="1"/>
              </p:cNvSpPr>
              <p:nvPr/>
            </p:nvSpPr>
            <p:spPr bwMode="auto">
              <a:xfrm>
                <a:off x="4013" y="3104"/>
                <a:ext cx="449"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ALUSrc</a:t>
                </a:r>
              </a:p>
            </p:txBody>
          </p:sp>
        </p:grpSp>
        <p:grpSp>
          <p:nvGrpSpPr>
            <p:cNvPr id="28693" name="Group 29"/>
            <p:cNvGrpSpPr>
              <a:grpSpLocks/>
            </p:cNvGrpSpPr>
            <p:nvPr/>
          </p:nvGrpSpPr>
          <p:grpSpPr bwMode="auto">
            <a:xfrm>
              <a:off x="3960" y="3270"/>
              <a:ext cx="739" cy="184"/>
              <a:chOff x="2832" y="2736"/>
              <a:chExt cx="672" cy="162"/>
            </a:xfrm>
          </p:grpSpPr>
          <p:sp>
            <p:nvSpPr>
              <p:cNvPr id="28711" name="Line 30"/>
              <p:cNvSpPr>
                <a:spLocks noChangeShapeType="1"/>
              </p:cNvSpPr>
              <p:nvPr/>
            </p:nvSpPr>
            <p:spPr bwMode="auto">
              <a:xfrm>
                <a:off x="2832" y="288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12" name="Text Box 31"/>
              <p:cNvSpPr txBox="1">
                <a:spLocks noChangeArrowheads="1"/>
              </p:cNvSpPr>
              <p:nvPr/>
            </p:nvSpPr>
            <p:spPr bwMode="auto">
              <a:xfrm>
                <a:off x="2880" y="2736"/>
                <a:ext cx="395" cy="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ALUOp</a:t>
                </a:r>
              </a:p>
            </p:txBody>
          </p:sp>
        </p:grpSp>
        <p:grpSp>
          <p:nvGrpSpPr>
            <p:cNvPr id="28694" name="Group 32"/>
            <p:cNvGrpSpPr>
              <a:grpSpLocks/>
            </p:cNvGrpSpPr>
            <p:nvPr/>
          </p:nvGrpSpPr>
          <p:grpSpPr bwMode="auto">
            <a:xfrm>
              <a:off x="3960" y="3430"/>
              <a:ext cx="739" cy="184"/>
              <a:chOff x="2832" y="2736"/>
              <a:chExt cx="672" cy="162"/>
            </a:xfrm>
          </p:grpSpPr>
          <p:sp>
            <p:nvSpPr>
              <p:cNvPr id="28709" name="Line 33"/>
              <p:cNvSpPr>
                <a:spLocks noChangeShapeType="1"/>
              </p:cNvSpPr>
              <p:nvPr/>
            </p:nvSpPr>
            <p:spPr bwMode="auto">
              <a:xfrm>
                <a:off x="2832" y="288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10" name="Text Box 34"/>
              <p:cNvSpPr txBox="1">
                <a:spLocks noChangeArrowheads="1"/>
              </p:cNvSpPr>
              <p:nvPr/>
            </p:nvSpPr>
            <p:spPr bwMode="auto">
              <a:xfrm>
                <a:off x="2880" y="2736"/>
                <a:ext cx="496" cy="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MemWrite</a:t>
                </a:r>
              </a:p>
            </p:txBody>
          </p:sp>
        </p:grpSp>
        <p:sp>
          <p:nvSpPr>
            <p:cNvPr id="28695" name="Line 36"/>
            <p:cNvSpPr>
              <a:spLocks noChangeShapeType="1"/>
            </p:cNvSpPr>
            <p:nvPr/>
          </p:nvSpPr>
          <p:spPr bwMode="auto">
            <a:xfrm>
              <a:off x="3948" y="3745"/>
              <a:ext cx="75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696" name="Text Box 37"/>
            <p:cNvSpPr txBox="1">
              <a:spLocks noChangeArrowheads="1"/>
            </p:cNvSpPr>
            <p:nvPr/>
          </p:nvSpPr>
          <p:spPr bwMode="auto">
            <a:xfrm>
              <a:off x="4013" y="3582"/>
              <a:ext cx="552"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MemRead</a:t>
              </a:r>
            </a:p>
          </p:txBody>
        </p:sp>
        <p:grpSp>
          <p:nvGrpSpPr>
            <p:cNvPr id="28697" name="Group 38"/>
            <p:cNvGrpSpPr>
              <a:grpSpLocks/>
            </p:cNvGrpSpPr>
            <p:nvPr/>
          </p:nvGrpSpPr>
          <p:grpSpPr bwMode="auto">
            <a:xfrm>
              <a:off x="3907" y="3750"/>
              <a:ext cx="792" cy="184"/>
              <a:chOff x="3552" y="3120"/>
              <a:chExt cx="720" cy="162"/>
            </a:xfrm>
          </p:grpSpPr>
          <p:sp>
            <p:nvSpPr>
              <p:cNvPr id="28707" name="Line 39"/>
              <p:cNvSpPr>
                <a:spLocks noChangeShapeType="1"/>
              </p:cNvSpPr>
              <p:nvPr/>
            </p:nvSpPr>
            <p:spPr bwMode="auto">
              <a:xfrm>
                <a:off x="3552" y="326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08" name="Text Box 40"/>
              <p:cNvSpPr txBox="1">
                <a:spLocks noChangeArrowheads="1"/>
              </p:cNvSpPr>
              <p:nvPr/>
            </p:nvSpPr>
            <p:spPr bwMode="auto">
              <a:xfrm>
                <a:off x="3600" y="3120"/>
                <a:ext cx="543" cy="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MemToReg</a:t>
                </a:r>
              </a:p>
            </p:txBody>
          </p:sp>
        </p:grpSp>
        <p:grpSp>
          <p:nvGrpSpPr>
            <p:cNvPr id="28698" name="Group 52"/>
            <p:cNvGrpSpPr>
              <a:grpSpLocks/>
            </p:cNvGrpSpPr>
            <p:nvPr/>
          </p:nvGrpSpPr>
          <p:grpSpPr bwMode="auto">
            <a:xfrm>
              <a:off x="3840" y="2784"/>
              <a:ext cx="859" cy="183"/>
              <a:chOff x="3840" y="2784"/>
              <a:chExt cx="859" cy="183"/>
            </a:xfrm>
          </p:grpSpPr>
          <p:sp>
            <p:nvSpPr>
              <p:cNvPr id="28705" name="Line 42"/>
              <p:cNvSpPr>
                <a:spLocks noChangeShapeType="1"/>
              </p:cNvSpPr>
              <p:nvPr/>
            </p:nvSpPr>
            <p:spPr bwMode="auto">
              <a:xfrm>
                <a:off x="3840" y="2947"/>
                <a:ext cx="85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06" name="Text Box 43"/>
              <p:cNvSpPr txBox="1">
                <a:spLocks noChangeArrowheads="1"/>
              </p:cNvSpPr>
              <p:nvPr/>
            </p:nvSpPr>
            <p:spPr bwMode="auto">
              <a:xfrm>
                <a:off x="3907" y="2784"/>
                <a:ext cx="445"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RegDst</a:t>
                </a:r>
              </a:p>
            </p:txBody>
          </p:sp>
        </p:grpSp>
        <p:sp>
          <p:nvSpPr>
            <p:cNvPr id="28699" name="Line 45"/>
            <p:cNvSpPr>
              <a:spLocks noChangeShapeType="1"/>
            </p:cNvSpPr>
            <p:nvPr/>
          </p:nvSpPr>
          <p:spPr bwMode="auto">
            <a:xfrm>
              <a:off x="3845" y="4064"/>
              <a:ext cx="85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00" name="Text Box 46"/>
            <p:cNvSpPr txBox="1">
              <a:spLocks noChangeArrowheads="1"/>
            </p:cNvSpPr>
            <p:nvPr/>
          </p:nvSpPr>
          <p:spPr bwMode="auto">
            <a:xfrm>
              <a:off x="3907" y="3901"/>
              <a:ext cx="400"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PCSrc</a:t>
              </a:r>
            </a:p>
          </p:txBody>
        </p:sp>
        <p:grpSp>
          <p:nvGrpSpPr>
            <p:cNvPr id="28701" name="Group 51"/>
            <p:cNvGrpSpPr>
              <a:grpSpLocks/>
            </p:cNvGrpSpPr>
            <p:nvPr/>
          </p:nvGrpSpPr>
          <p:grpSpPr bwMode="auto">
            <a:xfrm>
              <a:off x="2817" y="3792"/>
              <a:ext cx="588" cy="504"/>
              <a:chOff x="2791" y="3808"/>
              <a:chExt cx="588" cy="504"/>
            </a:xfrm>
          </p:grpSpPr>
          <p:sp>
            <p:nvSpPr>
              <p:cNvPr id="28702" name="Line 48"/>
              <p:cNvSpPr>
                <a:spLocks noChangeShapeType="1"/>
              </p:cNvSpPr>
              <p:nvPr/>
            </p:nvSpPr>
            <p:spPr bwMode="auto">
              <a:xfrm>
                <a:off x="2957" y="3808"/>
                <a:ext cx="42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03" name="Text Box 49"/>
              <p:cNvSpPr txBox="1">
                <a:spLocks noChangeArrowheads="1"/>
              </p:cNvSpPr>
              <p:nvPr/>
            </p:nvSpPr>
            <p:spPr bwMode="auto">
              <a:xfrm>
                <a:off x="2791" y="4129"/>
                <a:ext cx="325"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101882" tIns="50941" rIns="101882" bIns="50941" anchor="ctr">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latin typeface="Arial" charset="0"/>
                  </a:rPr>
                  <a:t>Zero</a:t>
                </a:r>
              </a:p>
            </p:txBody>
          </p:sp>
          <p:sp>
            <p:nvSpPr>
              <p:cNvPr id="28704" name="Line 50"/>
              <p:cNvSpPr>
                <a:spLocks noChangeShapeType="1"/>
              </p:cNvSpPr>
              <p:nvPr/>
            </p:nvSpPr>
            <p:spPr bwMode="auto">
              <a:xfrm>
                <a:off x="2957" y="3808"/>
                <a:ext cx="0" cy="32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 name="TextBox 1"/>
          <p:cNvSpPr txBox="1"/>
          <p:nvPr/>
        </p:nvSpPr>
        <p:spPr>
          <a:xfrm>
            <a:off x="7385536" y="4700257"/>
            <a:ext cx="314659" cy="510396"/>
          </a:xfrm>
          <a:prstGeom prst="rect">
            <a:avLst/>
          </a:prstGeom>
          <a:noFill/>
        </p:spPr>
        <p:txBody>
          <a:bodyPr wrap="none" rtlCol="0">
            <a:spAutoFit/>
          </a:bodyPr>
          <a:lstStyle/>
          <a:p>
            <a:pPr>
              <a:lnSpc>
                <a:spcPts val="1560"/>
              </a:lnSpc>
            </a:pPr>
            <a:r>
              <a:rPr lang="en-US" sz="2000" dirty="0" smtClean="0">
                <a:solidFill>
                  <a:srgbClr val="0000FF"/>
                </a:solidFill>
              </a:rPr>
              <a:t>3</a:t>
            </a:r>
          </a:p>
          <a:p>
            <a:pPr>
              <a:lnSpc>
                <a:spcPts val="1560"/>
              </a:lnSpc>
            </a:pPr>
            <a:r>
              <a:rPr lang="en-US" sz="2000" dirty="0">
                <a:solidFill>
                  <a:srgbClr val="0000FF"/>
                </a:solidFill>
              </a:rPr>
              <a:t>/</a:t>
            </a:r>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7</a:t>
            </a:fld>
            <a:endParaRPr lang="en-US"/>
          </a:p>
        </p:txBody>
      </p:sp>
    </p:spTree>
    <p:extLst>
      <p:ext uri="{BB962C8B-B14F-4D97-AF65-F5344CB8AC3E}">
        <p14:creationId xmlns:p14="http://schemas.microsoft.com/office/powerpoint/2010/main" val="188279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577220" cy="745196"/>
          </a:xfrm>
        </p:spPr>
        <p:txBody>
          <a:bodyPr>
            <a:noAutofit/>
          </a:bodyPr>
          <a:lstStyle/>
          <a:p>
            <a:r>
              <a:rPr lang="en-US" sz="2800" dirty="0" smtClean="0"/>
              <a:t>MIPS load word (</a:t>
            </a:r>
            <a:r>
              <a:rPr lang="en-US" sz="2800" dirty="0" err="1" smtClean="0"/>
              <a:t>lw</a:t>
            </a:r>
            <a:r>
              <a:rPr lang="en-US" sz="2800" dirty="0" smtClean="0"/>
              <a:t>) instr. data path </a:t>
            </a:r>
            <a:r>
              <a:rPr lang="en-US" sz="2800" dirty="0"/>
              <a:t>&amp;</a:t>
            </a:r>
            <a:r>
              <a:rPr lang="en-US" sz="2800" dirty="0" smtClean="0"/>
              <a:t> key control signals</a:t>
            </a:r>
            <a:endParaRPr lang="en-US" sz="2800" dirty="0"/>
          </a:p>
        </p:txBody>
      </p:sp>
      <p:sp>
        <p:nvSpPr>
          <p:cNvPr id="4" name="Line 120"/>
          <p:cNvSpPr>
            <a:spLocks noChangeShapeType="1"/>
          </p:cNvSpPr>
          <p:nvPr/>
        </p:nvSpPr>
        <p:spPr bwMode="auto">
          <a:xfrm>
            <a:off x="7947355" y="2150285"/>
            <a:ext cx="397974"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 name="Line 121"/>
          <p:cNvSpPr>
            <a:spLocks noChangeShapeType="1"/>
          </p:cNvSpPr>
          <p:nvPr/>
        </p:nvSpPr>
        <p:spPr bwMode="auto">
          <a:xfrm>
            <a:off x="6384102" y="2575909"/>
            <a:ext cx="369332"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 name="Line 122"/>
          <p:cNvSpPr>
            <a:spLocks noChangeShapeType="1"/>
          </p:cNvSpPr>
          <p:nvPr/>
        </p:nvSpPr>
        <p:spPr bwMode="auto">
          <a:xfrm>
            <a:off x="6424804" y="2150285"/>
            <a:ext cx="328630"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 name="Line 123"/>
          <p:cNvSpPr>
            <a:spLocks noChangeShapeType="1"/>
          </p:cNvSpPr>
          <p:nvPr/>
        </p:nvSpPr>
        <p:spPr bwMode="auto">
          <a:xfrm flipV="1">
            <a:off x="8092073" y="2832534"/>
            <a:ext cx="262301"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 name="Line 124"/>
          <p:cNvSpPr>
            <a:spLocks noChangeShapeType="1"/>
          </p:cNvSpPr>
          <p:nvPr/>
        </p:nvSpPr>
        <p:spPr bwMode="auto">
          <a:xfrm>
            <a:off x="6433848" y="2150285"/>
            <a:ext cx="0" cy="425624"/>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125"/>
          <p:cNvSpPr>
            <a:spLocks noChangeShapeType="1"/>
          </p:cNvSpPr>
          <p:nvPr/>
        </p:nvSpPr>
        <p:spPr bwMode="auto">
          <a:xfrm>
            <a:off x="6420281" y="3852779"/>
            <a:ext cx="1698927"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Line 126"/>
          <p:cNvSpPr>
            <a:spLocks noChangeShapeType="1"/>
          </p:cNvSpPr>
          <p:nvPr/>
        </p:nvSpPr>
        <p:spPr bwMode="auto">
          <a:xfrm flipV="1">
            <a:off x="8105640" y="2832534"/>
            <a:ext cx="0" cy="102024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 name="Line 127"/>
          <p:cNvSpPr>
            <a:spLocks noChangeShapeType="1"/>
          </p:cNvSpPr>
          <p:nvPr/>
        </p:nvSpPr>
        <p:spPr bwMode="auto">
          <a:xfrm>
            <a:off x="8597078" y="2491410"/>
            <a:ext cx="238181"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128"/>
          <p:cNvSpPr>
            <a:spLocks noChangeShapeType="1"/>
          </p:cNvSpPr>
          <p:nvPr/>
        </p:nvSpPr>
        <p:spPr bwMode="auto">
          <a:xfrm>
            <a:off x="8821692" y="2491410"/>
            <a:ext cx="0" cy="2212616"/>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129"/>
          <p:cNvSpPr>
            <a:spLocks noChangeShapeType="1"/>
          </p:cNvSpPr>
          <p:nvPr/>
        </p:nvSpPr>
        <p:spPr bwMode="auto">
          <a:xfrm flipH="1">
            <a:off x="2773694" y="4704026"/>
            <a:ext cx="606156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Line 130"/>
          <p:cNvSpPr>
            <a:spLocks noChangeShapeType="1"/>
          </p:cNvSpPr>
          <p:nvPr/>
        </p:nvSpPr>
        <p:spPr bwMode="auto">
          <a:xfrm flipV="1">
            <a:off x="2787261" y="3172094"/>
            <a:ext cx="0" cy="1531932"/>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131"/>
          <p:cNvSpPr>
            <a:spLocks noChangeShapeType="1"/>
          </p:cNvSpPr>
          <p:nvPr/>
        </p:nvSpPr>
        <p:spPr bwMode="auto">
          <a:xfrm>
            <a:off x="2773694" y="3172094"/>
            <a:ext cx="238181"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Text Box 132"/>
          <p:cNvSpPr txBox="1">
            <a:spLocks noChangeArrowheads="1"/>
          </p:cNvSpPr>
          <p:nvPr/>
        </p:nvSpPr>
        <p:spPr bwMode="auto">
          <a:xfrm>
            <a:off x="6753434" y="1981287"/>
            <a:ext cx="661984"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Read</a:t>
            </a:r>
          </a:p>
          <a:p>
            <a:r>
              <a:rPr lang="en-US" sz="1000" dirty="0">
                <a:solidFill>
                  <a:srgbClr val="FF0000"/>
                </a:solidFill>
                <a:latin typeface="Arial" charset="0"/>
              </a:rPr>
              <a:t>address</a:t>
            </a:r>
          </a:p>
        </p:txBody>
      </p:sp>
      <p:sp>
        <p:nvSpPr>
          <p:cNvPr id="17" name="Text Box 133"/>
          <p:cNvSpPr txBox="1">
            <a:spLocks noChangeArrowheads="1"/>
          </p:cNvSpPr>
          <p:nvPr/>
        </p:nvSpPr>
        <p:spPr bwMode="auto">
          <a:xfrm>
            <a:off x="6753434" y="2406911"/>
            <a:ext cx="691932"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address</a:t>
            </a:r>
          </a:p>
        </p:txBody>
      </p:sp>
      <p:sp>
        <p:nvSpPr>
          <p:cNvPr id="18" name="Text Box 134"/>
          <p:cNvSpPr txBox="1">
            <a:spLocks noChangeArrowheads="1"/>
          </p:cNvSpPr>
          <p:nvPr/>
        </p:nvSpPr>
        <p:spPr bwMode="auto">
          <a:xfrm>
            <a:off x="6753434" y="2832534"/>
            <a:ext cx="524602"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data</a:t>
            </a:r>
          </a:p>
        </p:txBody>
      </p:sp>
      <p:sp>
        <p:nvSpPr>
          <p:cNvPr id="19" name="Text Box 135"/>
          <p:cNvSpPr txBox="1">
            <a:spLocks noChangeArrowheads="1"/>
          </p:cNvSpPr>
          <p:nvPr/>
        </p:nvSpPr>
        <p:spPr bwMode="auto">
          <a:xfrm>
            <a:off x="7216229" y="2746471"/>
            <a:ext cx="735649"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Data</a:t>
            </a:r>
          </a:p>
          <a:p>
            <a:pPr algn="ctr"/>
            <a:r>
              <a:rPr lang="en-US" sz="1000" b="1">
                <a:latin typeface="Arial" charset="0"/>
              </a:rPr>
              <a:t>memory</a:t>
            </a:r>
          </a:p>
        </p:txBody>
      </p:sp>
      <p:sp>
        <p:nvSpPr>
          <p:cNvPr id="20" name="Text Box 136"/>
          <p:cNvSpPr txBox="1">
            <a:spLocks noChangeArrowheads="1"/>
          </p:cNvSpPr>
          <p:nvPr/>
        </p:nvSpPr>
        <p:spPr bwMode="auto">
          <a:xfrm>
            <a:off x="7456531" y="1981287"/>
            <a:ext cx="519467"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solidFill>
                  <a:srgbClr val="FF0000"/>
                </a:solidFill>
                <a:latin typeface="Arial" charset="0"/>
              </a:rPr>
              <a:t>Read</a:t>
            </a:r>
          </a:p>
          <a:p>
            <a:pPr algn="r"/>
            <a:r>
              <a:rPr lang="en-US" sz="1000" dirty="0">
                <a:solidFill>
                  <a:srgbClr val="FF0000"/>
                </a:solidFill>
                <a:latin typeface="Arial" charset="0"/>
              </a:rPr>
              <a:t>data</a:t>
            </a:r>
          </a:p>
        </p:txBody>
      </p:sp>
      <p:sp>
        <p:nvSpPr>
          <p:cNvPr id="21" name="Rectangle 137"/>
          <p:cNvSpPr>
            <a:spLocks noChangeArrowheads="1"/>
          </p:cNvSpPr>
          <p:nvPr/>
        </p:nvSpPr>
        <p:spPr bwMode="auto">
          <a:xfrm>
            <a:off x="6753434" y="1981287"/>
            <a:ext cx="1192414" cy="127530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2" name="Line 138"/>
          <p:cNvSpPr>
            <a:spLocks noChangeShapeType="1"/>
          </p:cNvSpPr>
          <p:nvPr/>
        </p:nvSpPr>
        <p:spPr bwMode="auto">
          <a:xfrm>
            <a:off x="7309693" y="1810725"/>
            <a:ext cx="0" cy="170562"/>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Text Box 139"/>
          <p:cNvSpPr txBox="1">
            <a:spLocks noChangeArrowheads="1"/>
          </p:cNvSpPr>
          <p:nvPr/>
        </p:nvSpPr>
        <p:spPr bwMode="auto">
          <a:xfrm>
            <a:off x="6911719" y="1555664"/>
            <a:ext cx="823082"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MemWrite</a:t>
            </a:r>
          </a:p>
        </p:txBody>
      </p:sp>
      <p:sp>
        <p:nvSpPr>
          <p:cNvPr id="24" name="Line 140"/>
          <p:cNvSpPr>
            <a:spLocks noChangeShapeType="1"/>
          </p:cNvSpPr>
          <p:nvPr/>
        </p:nvSpPr>
        <p:spPr bwMode="auto">
          <a:xfrm>
            <a:off x="7309693" y="3256593"/>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Text Box 141"/>
          <p:cNvSpPr txBox="1">
            <a:spLocks noChangeArrowheads="1"/>
          </p:cNvSpPr>
          <p:nvPr/>
        </p:nvSpPr>
        <p:spPr bwMode="auto">
          <a:xfrm>
            <a:off x="6911719" y="3427156"/>
            <a:ext cx="797300" cy="256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MemRead</a:t>
            </a:r>
            <a:endParaRPr lang="en-US" sz="1000" dirty="0">
              <a:solidFill>
                <a:srgbClr val="FF0000"/>
              </a:solidFill>
              <a:latin typeface="Arial" charset="0"/>
            </a:endParaRPr>
          </a:p>
        </p:txBody>
      </p:sp>
      <p:sp>
        <p:nvSpPr>
          <p:cNvPr id="26" name="Text Box 142"/>
          <p:cNvSpPr txBox="1">
            <a:spLocks noChangeArrowheads="1"/>
          </p:cNvSpPr>
          <p:nvPr/>
        </p:nvSpPr>
        <p:spPr bwMode="auto">
          <a:xfrm>
            <a:off x="8310657" y="1993806"/>
            <a:ext cx="327123" cy="1043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solidFill>
                  <a:schemeClr val="tx2"/>
                </a:solidFill>
                <a:latin typeface="Arial" charset="0"/>
              </a:rPr>
              <a:t>1</a:t>
            </a:r>
          </a:p>
          <a:p>
            <a:pPr algn="ctr">
              <a:spcBef>
                <a:spcPct val="30000"/>
              </a:spcBef>
            </a:pPr>
            <a:r>
              <a:rPr lang="en-US" sz="1000" b="1">
                <a:solidFill>
                  <a:schemeClr val="tx2"/>
                </a:solidFill>
                <a:latin typeface="Arial" charset="0"/>
              </a:rPr>
              <a:t>M</a:t>
            </a:r>
          </a:p>
          <a:p>
            <a:pPr algn="ctr">
              <a:lnSpc>
                <a:spcPct val="90000"/>
              </a:lnSpc>
            </a:pPr>
            <a:r>
              <a:rPr lang="en-US" sz="1000" b="1">
                <a:solidFill>
                  <a:schemeClr val="tx2"/>
                </a:solidFill>
                <a:latin typeface="Arial" charset="0"/>
              </a:rPr>
              <a:t>u</a:t>
            </a:r>
          </a:p>
          <a:p>
            <a:pPr algn="ctr">
              <a:lnSpc>
                <a:spcPct val="90000"/>
              </a:lnSpc>
            </a:pPr>
            <a:r>
              <a:rPr lang="en-US" sz="1000" b="1">
                <a:solidFill>
                  <a:schemeClr val="tx2"/>
                </a:solidFill>
                <a:latin typeface="Arial" charset="0"/>
              </a:rPr>
              <a:t>x</a:t>
            </a:r>
          </a:p>
          <a:p>
            <a:pPr algn="ctr">
              <a:spcBef>
                <a:spcPct val="30000"/>
              </a:spcBef>
            </a:pPr>
            <a:r>
              <a:rPr lang="en-US" sz="1000">
                <a:solidFill>
                  <a:schemeClr val="tx2"/>
                </a:solidFill>
                <a:latin typeface="Arial" charset="0"/>
              </a:rPr>
              <a:t>0</a:t>
            </a:r>
          </a:p>
        </p:txBody>
      </p:sp>
      <p:sp>
        <p:nvSpPr>
          <p:cNvPr id="27" name="AutoShape 143"/>
          <p:cNvSpPr>
            <a:spLocks noChangeArrowheads="1"/>
          </p:cNvSpPr>
          <p:nvPr/>
        </p:nvSpPr>
        <p:spPr bwMode="auto">
          <a:xfrm>
            <a:off x="8355882" y="1981287"/>
            <a:ext cx="239689" cy="1020245"/>
          </a:xfrm>
          <a:prstGeom prst="roundRect">
            <a:avLst>
              <a:gd name="adj"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 name="Text Box 144"/>
          <p:cNvSpPr txBox="1">
            <a:spLocks noChangeArrowheads="1"/>
          </p:cNvSpPr>
          <p:nvPr/>
        </p:nvSpPr>
        <p:spPr bwMode="auto">
          <a:xfrm>
            <a:off x="8025744" y="1543146"/>
            <a:ext cx="861420" cy="25676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MemToReg</a:t>
            </a:r>
            <a:endParaRPr lang="en-US" sz="1000" dirty="0">
              <a:solidFill>
                <a:srgbClr val="FF0000"/>
              </a:solidFill>
              <a:latin typeface="Arial" charset="0"/>
            </a:endParaRPr>
          </a:p>
        </p:txBody>
      </p:sp>
      <p:sp>
        <p:nvSpPr>
          <p:cNvPr id="29" name="Line 145"/>
          <p:cNvSpPr>
            <a:spLocks noChangeShapeType="1"/>
          </p:cNvSpPr>
          <p:nvPr/>
        </p:nvSpPr>
        <p:spPr bwMode="auto">
          <a:xfrm>
            <a:off x="8479495" y="1810725"/>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146"/>
          <p:cNvSpPr>
            <a:spLocks noChangeShapeType="1"/>
          </p:cNvSpPr>
          <p:nvPr/>
        </p:nvSpPr>
        <p:spPr bwMode="auto">
          <a:xfrm flipV="1">
            <a:off x="4603771" y="2491410"/>
            <a:ext cx="0" cy="136136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147"/>
          <p:cNvSpPr>
            <a:spLocks noChangeShapeType="1"/>
          </p:cNvSpPr>
          <p:nvPr/>
        </p:nvSpPr>
        <p:spPr bwMode="auto">
          <a:xfrm flipH="1" flipV="1">
            <a:off x="6275563" y="2989014"/>
            <a:ext cx="0" cy="87784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148"/>
          <p:cNvSpPr>
            <a:spLocks noChangeShapeType="1"/>
          </p:cNvSpPr>
          <p:nvPr/>
        </p:nvSpPr>
        <p:spPr bwMode="auto">
          <a:xfrm flipH="1">
            <a:off x="4590204" y="3852779"/>
            <a:ext cx="1685359"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149"/>
          <p:cNvSpPr>
            <a:spLocks noChangeShapeType="1"/>
          </p:cNvSpPr>
          <p:nvPr/>
        </p:nvSpPr>
        <p:spPr bwMode="auto">
          <a:xfrm>
            <a:off x="6275563" y="3003097"/>
            <a:ext cx="47787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150"/>
          <p:cNvSpPr>
            <a:spLocks noChangeShapeType="1"/>
          </p:cNvSpPr>
          <p:nvPr/>
        </p:nvSpPr>
        <p:spPr bwMode="auto">
          <a:xfrm>
            <a:off x="4443979" y="2491410"/>
            <a:ext cx="557767"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Text Box 152"/>
          <p:cNvSpPr txBox="1">
            <a:spLocks noChangeArrowheads="1"/>
          </p:cNvSpPr>
          <p:nvPr/>
        </p:nvSpPr>
        <p:spPr bwMode="auto">
          <a:xfrm>
            <a:off x="305954" y="1640163"/>
            <a:ext cx="691932"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Read</a:t>
            </a:r>
          </a:p>
          <a:p>
            <a:r>
              <a:rPr lang="en-US" sz="1000">
                <a:latin typeface="Arial" charset="0"/>
              </a:rPr>
              <a:t>address</a:t>
            </a:r>
          </a:p>
        </p:txBody>
      </p:sp>
      <p:sp>
        <p:nvSpPr>
          <p:cNvPr id="36" name="Text Box 153"/>
          <p:cNvSpPr txBox="1">
            <a:spLocks noChangeArrowheads="1"/>
          </p:cNvSpPr>
          <p:nvPr/>
        </p:nvSpPr>
        <p:spPr bwMode="auto">
          <a:xfrm>
            <a:off x="498911" y="2236349"/>
            <a:ext cx="907501"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37" name="Text Box 154"/>
          <p:cNvSpPr txBox="1">
            <a:spLocks noChangeArrowheads="1"/>
          </p:cNvSpPr>
          <p:nvPr/>
        </p:nvSpPr>
        <p:spPr bwMode="auto">
          <a:xfrm>
            <a:off x="822337" y="1671913"/>
            <a:ext cx="838157"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latin typeface="Arial" charset="0"/>
              </a:rPr>
              <a:t>Instruction</a:t>
            </a:r>
          </a:p>
          <a:p>
            <a:pPr algn="r"/>
            <a:r>
              <a:rPr lang="en-US" sz="1000" dirty="0">
                <a:latin typeface="Arial" charset="0"/>
              </a:rPr>
              <a:t>[31-0]</a:t>
            </a:r>
          </a:p>
        </p:txBody>
      </p:sp>
      <p:sp>
        <p:nvSpPr>
          <p:cNvPr id="38" name="Rectangle 155"/>
          <p:cNvSpPr>
            <a:spLocks noChangeArrowheads="1"/>
          </p:cNvSpPr>
          <p:nvPr/>
        </p:nvSpPr>
        <p:spPr bwMode="auto">
          <a:xfrm>
            <a:off x="305954" y="1640163"/>
            <a:ext cx="1273818" cy="127687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9" name="Line 156"/>
          <p:cNvSpPr>
            <a:spLocks noChangeShapeType="1"/>
          </p:cNvSpPr>
          <p:nvPr/>
        </p:nvSpPr>
        <p:spPr bwMode="auto">
          <a:xfrm>
            <a:off x="595390" y="1299038"/>
            <a:ext cx="0" cy="341125"/>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Line 158"/>
          <p:cNvSpPr>
            <a:spLocks noChangeShapeType="1"/>
          </p:cNvSpPr>
          <p:nvPr/>
        </p:nvSpPr>
        <p:spPr bwMode="auto">
          <a:xfrm>
            <a:off x="1738057" y="1895224"/>
            <a:ext cx="0" cy="2214181"/>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 name="Line 159"/>
          <p:cNvSpPr>
            <a:spLocks noChangeShapeType="1"/>
          </p:cNvSpPr>
          <p:nvPr/>
        </p:nvSpPr>
        <p:spPr bwMode="auto">
          <a:xfrm>
            <a:off x="1738057" y="4109405"/>
            <a:ext cx="2215991"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Text Box 160"/>
          <p:cNvSpPr txBox="1">
            <a:spLocks noChangeArrowheads="1"/>
          </p:cNvSpPr>
          <p:nvPr/>
        </p:nvSpPr>
        <p:spPr bwMode="auto">
          <a:xfrm>
            <a:off x="1738057" y="3852779"/>
            <a:ext cx="707007"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FF0000"/>
                </a:solidFill>
                <a:latin typeface="Arial" charset="0"/>
              </a:rPr>
              <a:t>I [15 - 0]</a:t>
            </a:r>
          </a:p>
        </p:txBody>
      </p:sp>
      <p:sp>
        <p:nvSpPr>
          <p:cNvPr id="44" name="Line 162"/>
          <p:cNvSpPr>
            <a:spLocks noChangeShapeType="1"/>
          </p:cNvSpPr>
          <p:nvPr/>
        </p:nvSpPr>
        <p:spPr bwMode="auto">
          <a:xfrm>
            <a:off x="1729012" y="1893659"/>
            <a:ext cx="1282863"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solidFill>
                <a:srgbClr val="FF0000"/>
              </a:solidFill>
            </a:endParaRPr>
          </a:p>
        </p:txBody>
      </p:sp>
      <p:sp>
        <p:nvSpPr>
          <p:cNvPr id="45" name="Text Box 163"/>
          <p:cNvSpPr txBox="1">
            <a:spLocks noChangeArrowheads="1"/>
          </p:cNvSpPr>
          <p:nvPr/>
        </p:nvSpPr>
        <p:spPr bwMode="auto">
          <a:xfrm>
            <a:off x="1739565" y="1640163"/>
            <a:ext cx="747519" cy="25676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FF0000"/>
                </a:solidFill>
                <a:latin typeface="Arial" charset="0"/>
              </a:rPr>
              <a:t>I [25 - 21]</a:t>
            </a:r>
          </a:p>
        </p:txBody>
      </p:sp>
      <p:sp>
        <p:nvSpPr>
          <p:cNvPr id="46" name="AutoShape 164"/>
          <p:cNvSpPr>
            <a:spLocks noChangeArrowheads="1"/>
          </p:cNvSpPr>
          <p:nvPr/>
        </p:nvSpPr>
        <p:spPr bwMode="auto">
          <a:xfrm>
            <a:off x="1698863" y="1852974"/>
            <a:ext cx="78389" cy="84499"/>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9" name="AutoShape 168"/>
          <p:cNvSpPr>
            <a:spLocks noChangeArrowheads="1"/>
          </p:cNvSpPr>
          <p:nvPr/>
        </p:nvSpPr>
        <p:spPr bwMode="auto">
          <a:xfrm>
            <a:off x="1695848" y="2275468"/>
            <a:ext cx="79896" cy="84499"/>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2" name="AutoShape 171"/>
          <p:cNvSpPr>
            <a:spLocks noChangeArrowheads="1"/>
          </p:cNvSpPr>
          <p:nvPr/>
        </p:nvSpPr>
        <p:spPr bwMode="auto">
          <a:xfrm>
            <a:off x="1698863" y="3217473"/>
            <a:ext cx="79896" cy="84499"/>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7" name="Text Box 176"/>
          <p:cNvSpPr txBox="1">
            <a:spLocks noChangeArrowheads="1"/>
          </p:cNvSpPr>
          <p:nvPr/>
        </p:nvSpPr>
        <p:spPr bwMode="auto">
          <a:xfrm>
            <a:off x="3011875" y="1724662"/>
            <a:ext cx="740318" cy="4106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Read</a:t>
            </a:r>
          </a:p>
          <a:p>
            <a:r>
              <a:rPr lang="en-US" sz="1000" dirty="0">
                <a:solidFill>
                  <a:srgbClr val="FF0000"/>
                </a:solidFill>
                <a:latin typeface="Arial" charset="0"/>
              </a:rPr>
              <a:t>register 1</a:t>
            </a:r>
          </a:p>
        </p:txBody>
      </p:sp>
      <p:sp>
        <p:nvSpPr>
          <p:cNvPr id="58" name="Text Box 177"/>
          <p:cNvSpPr txBox="1">
            <a:spLocks noChangeArrowheads="1"/>
          </p:cNvSpPr>
          <p:nvPr/>
        </p:nvSpPr>
        <p:spPr bwMode="auto">
          <a:xfrm>
            <a:off x="3028458" y="2169063"/>
            <a:ext cx="740318"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latin typeface="Arial" charset="0"/>
              </a:rPr>
              <a:t>Read</a:t>
            </a:r>
          </a:p>
          <a:p>
            <a:r>
              <a:rPr lang="en-US" sz="1000" dirty="0">
                <a:latin typeface="Arial" charset="0"/>
              </a:rPr>
              <a:t>register 2</a:t>
            </a:r>
          </a:p>
        </p:txBody>
      </p:sp>
      <p:sp>
        <p:nvSpPr>
          <p:cNvPr id="59" name="Text Box 178"/>
          <p:cNvSpPr txBox="1">
            <a:spLocks noChangeArrowheads="1"/>
          </p:cNvSpPr>
          <p:nvPr/>
        </p:nvSpPr>
        <p:spPr bwMode="auto">
          <a:xfrm>
            <a:off x="3028458" y="2594686"/>
            <a:ext cx="633367"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Write</a:t>
            </a:r>
          </a:p>
          <a:p>
            <a:r>
              <a:rPr lang="en-US" sz="1000" dirty="0">
                <a:solidFill>
                  <a:srgbClr val="FF0000"/>
                </a:solidFill>
                <a:latin typeface="Arial" charset="0"/>
              </a:rPr>
              <a:t>register</a:t>
            </a:r>
          </a:p>
        </p:txBody>
      </p:sp>
      <p:sp>
        <p:nvSpPr>
          <p:cNvPr id="60" name="Text Box 179"/>
          <p:cNvSpPr txBox="1">
            <a:spLocks noChangeArrowheads="1"/>
          </p:cNvSpPr>
          <p:nvPr/>
        </p:nvSpPr>
        <p:spPr bwMode="auto">
          <a:xfrm>
            <a:off x="3028458" y="3020310"/>
            <a:ext cx="502623"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Write</a:t>
            </a:r>
          </a:p>
          <a:p>
            <a:r>
              <a:rPr lang="en-US" sz="1000" dirty="0">
                <a:solidFill>
                  <a:srgbClr val="FF0000"/>
                </a:solidFill>
                <a:latin typeface="Arial" charset="0"/>
              </a:rPr>
              <a:t>data</a:t>
            </a:r>
          </a:p>
        </p:txBody>
      </p:sp>
      <p:sp>
        <p:nvSpPr>
          <p:cNvPr id="61" name="Text Box 180"/>
          <p:cNvSpPr txBox="1">
            <a:spLocks noChangeArrowheads="1"/>
          </p:cNvSpPr>
          <p:nvPr/>
        </p:nvSpPr>
        <p:spPr bwMode="auto">
          <a:xfrm>
            <a:off x="3880355" y="2320847"/>
            <a:ext cx="563624"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latin typeface="Arial" charset="0"/>
              </a:rPr>
              <a:t>Read</a:t>
            </a:r>
          </a:p>
          <a:p>
            <a:pPr algn="r"/>
            <a:r>
              <a:rPr lang="en-US" sz="1000">
                <a:latin typeface="Arial" charset="0"/>
              </a:rPr>
              <a:t>data 2</a:t>
            </a:r>
          </a:p>
        </p:txBody>
      </p:sp>
      <p:sp>
        <p:nvSpPr>
          <p:cNvPr id="62" name="Text Box 181"/>
          <p:cNvSpPr txBox="1">
            <a:spLocks noChangeArrowheads="1"/>
          </p:cNvSpPr>
          <p:nvPr/>
        </p:nvSpPr>
        <p:spPr bwMode="auto">
          <a:xfrm>
            <a:off x="3896937" y="1743439"/>
            <a:ext cx="563624" cy="4106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solidFill>
                  <a:srgbClr val="FF0000"/>
                </a:solidFill>
                <a:latin typeface="Arial" charset="0"/>
              </a:rPr>
              <a:t>Read</a:t>
            </a:r>
          </a:p>
          <a:p>
            <a:pPr algn="r"/>
            <a:r>
              <a:rPr lang="en-US" sz="1000">
                <a:solidFill>
                  <a:srgbClr val="FF0000"/>
                </a:solidFill>
                <a:latin typeface="Arial" charset="0"/>
              </a:rPr>
              <a:t>data 1</a:t>
            </a:r>
          </a:p>
        </p:txBody>
      </p:sp>
      <p:sp>
        <p:nvSpPr>
          <p:cNvPr id="63" name="Text Box 182"/>
          <p:cNvSpPr txBox="1">
            <a:spLocks noChangeArrowheads="1"/>
          </p:cNvSpPr>
          <p:nvPr/>
        </p:nvSpPr>
        <p:spPr bwMode="auto">
          <a:xfrm>
            <a:off x="3648031" y="2917033"/>
            <a:ext cx="826097"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latin typeface="Arial" charset="0"/>
              </a:rPr>
              <a:t>Registers</a:t>
            </a:r>
          </a:p>
        </p:txBody>
      </p:sp>
      <p:sp>
        <p:nvSpPr>
          <p:cNvPr id="64" name="Rectangle 183"/>
          <p:cNvSpPr>
            <a:spLocks noChangeArrowheads="1"/>
          </p:cNvSpPr>
          <p:nvPr/>
        </p:nvSpPr>
        <p:spPr bwMode="auto">
          <a:xfrm>
            <a:off x="3028458" y="1743439"/>
            <a:ext cx="1415521" cy="17024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5" name="Line 184"/>
          <p:cNvSpPr>
            <a:spLocks noChangeShapeType="1"/>
          </p:cNvSpPr>
          <p:nvPr/>
        </p:nvSpPr>
        <p:spPr bwMode="auto">
          <a:xfrm>
            <a:off x="3727927" y="1568182"/>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 name="Text Box 185"/>
          <p:cNvSpPr txBox="1">
            <a:spLocks noChangeArrowheads="1"/>
          </p:cNvSpPr>
          <p:nvPr/>
        </p:nvSpPr>
        <p:spPr bwMode="auto">
          <a:xfrm>
            <a:off x="3409849" y="1299038"/>
            <a:ext cx="737876" cy="256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RegWrite</a:t>
            </a:r>
            <a:endParaRPr lang="en-US" sz="1000" dirty="0">
              <a:solidFill>
                <a:srgbClr val="FF0000"/>
              </a:solidFill>
              <a:latin typeface="Arial" charset="0"/>
            </a:endParaRPr>
          </a:p>
        </p:txBody>
      </p:sp>
      <p:sp>
        <p:nvSpPr>
          <p:cNvPr id="67" name="Text Box 186"/>
          <p:cNvSpPr txBox="1">
            <a:spLocks noChangeArrowheads="1"/>
          </p:cNvSpPr>
          <p:nvPr/>
        </p:nvSpPr>
        <p:spPr bwMode="auto">
          <a:xfrm>
            <a:off x="3865107" y="3854344"/>
            <a:ext cx="646708"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solidFill>
                  <a:srgbClr val="FF0000"/>
                </a:solidFill>
                <a:latin typeface="Arial" charset="0"/>
              </a:rPr>
              <a:t>Sign</a:t>
            </a:r>
          </a:p>
          <a:p>
            <a:pPr algn="ctr"/>
            <a:r>
              <a:rPr lang="en-US" sz="1000" b="1">
                <a:solidFill>
                  <a:srgbClr val="FF0000"/>
                </a:solidFill>
                <a:latin typeface="Arial" charset="0"/>
              </a:rPr>
              <a:t>extend</a:t>
            </a:r>
          </a:p>
        </p:txBody>
      </p:sp>
      <p:sp>
        <p:nvSpPr>
          <p:cNvPr id="68" name="Oval 187"/>
          <p:cNvSpPr>
            <a:spLocks noChangeArrowheads="1"/>
          </p:cNvSpPr>
          <p:nvPr/>
        </p:nvSpPr>
        <p:spPr bwMode="auto">
          <a:xfrm>
            <a:off x="3952541" y="3683781"/>
            <a:ext cx="476363" cy="851247"/>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 name="Line 188"/>
          <p:cNvSpPr>
            <a:spLocks noChangeShapeType="1"/>
          </p:cNvSpPr>
          <p:nvPr/>
        </p:nvSpPr>
        <p:spPr bwMode="auto">
          <a:xfrm>
            <a:off x="4443979" y="1979723"/>
            <a:ext cx="1035637"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0" name="Line 189"/>
          <p:cNvSpPr>
            <a:spLocks noChangeShapeType="1"/>
          </p:cNvSpPr>
          <p:nvPr/>
        </p:nvSpPr>
        <p:spPr bwMode="auto">
          <a:xfrm>
            <a:off x="4748489" y="3172094"/>
            <a:ext cx="253256"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 name="Line 191"/>
          <p:cNvSpPr>
            <a:spLocks noChangeShapeType="1"/>
          </p:cNvSpPr>
          <p:nvPr/>
        </p:nvSpPr>
        <p:spPr bwMode="auto">
          <a:xfrm flipH="1">
            <a:off x="4434934" y="4109405"/>
            <a:ext cx="3406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2" name="Text Box 192"/>
          <p:cNvSpPr txBox="1">
            <a:spLocks noChangeArrowheads="1"/>
          </p:cNvSpPr>
          <p:nvPr/>
        </p:nvSpPr>
        <p:spPr bwMode="auto">
          <a:xfrm>
            <a:off x="4971596" y="2333366"/>
            <a:ext cx="327123" cy="1043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solidFill>
                  <a:srgbClr val="FF0000"/>
                </a:solidFill>
                <a:latin typeface="Arial" charset="0"/>
              </a:rPr>
              <a:t>0</a:t>
            </a:r>
          </a:p>
          <a:p>
            <a:pPr algn="ctr">
              <a:spcBef>
                <a:spcPct val="30000"/>
              </a:spcBef>
            </a:pPr>
            <a:r>
              <a:rPr lang="en-US" sz="1000" b="1">
                <a:solidFill>
                  <a:srgbClr val="FF0000"/>
                </a:solidFill>
                <a:latin typeface="Arial" charset="0"/>
              </a:rPr>
              <a:t>M</a:t>
            </a:r>
          </a:p>
          <a:p>
            <a:pPr algn="ctr">
              <a:lnSpc>
                <a:spcPct val="90000"/>
              </a:lnSpc>
            </a:pPr>
            <a:r>
              <a:rPr lang="en-US" sz="1000" b="1">
                <a:solidFill>
                  <a:srgbClr val="FF0000"/>
                </a:solidFill>
                <a:latin typeface="Arial" charset="0"/>
              </a:rPr>
              <a:t>u</a:t>
            </a:r>
          </a:p>
          <a:p>
            <a:pPr algn="ctr">
              <a:lnSpc>
                <a:spcPct val="90000"/>
              </a:lnSpc>
            </a:pPr>
            <a:r>
              <a:rPr lang="en-US" sz="1000" b="1">
                <a:solidFill>
                  <a:srgbClr val="FF0000"/>
                </a:solidFill>
                <a:latin typeface="Arial" charset="0"/>
              </a:rPr>
              <a:t>x</a:t>
            </a:r>
          </a:p>
          <a:p>
            <a:pPr algn="ctr">
              <a:spcBef>
                <a:spcPct val="30000"/>
              </a:spcBef>
            </a:pPr>
            <a:r>
              <a:rPr lang="en-US" sz="1000">
                <a:solidFill>
                  <a:srgbClr val="FF0000"/>
                </a:solidFill>
                <a:latin typeface="Arial" charset="0"/>
              </a:rPr>
              <a:t>1</a:t>
            </a:r>
          </a:p>
        </p:txBody>
      </p:sp>
      <p:sp>
        <p:nvSpPr>
          <p:cNvPr id="73" name="AutoShape 193"/>
          <p:cNvSpPr>
            <a:spLocks noChangeArrowheads="1"/>
          </p:cNvSpPr>
          <p:nvPr/>
        </p:nvSpPr>
        <p:spPr bwMode="auto">
          <a:xfrm>
            <a:off x="5013805" y="2320847"/>
            <a:ext cx="238181" cy="1021809"/>
          </a:xfrm>
          <a:prstGeom prst="roundRect">
            <a:avLst>
              <a:gd name="adj" fmla="val 50000"/>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4" name="Line 194"/>
          <p:cNvSpPr>
            <a:spLocks noChangeShapeType="1"/>
          </p:cNvSpPr>
          <p:nvPr/>
        </p:nvSpPr>
        <p:spPr bwMode="auto">
          <a:xfrm>
            <a:off x="5137418" y="3342657"/>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5" name="Text Box 195"/>
          <p:cNvSpPr txBox="1">
            <a:spLocks noChangeArrowheads="1"/>
          </p:cNvSpPr>
          <p:nvPr/>
        </p:nvSpPr>
        <p:spPr bwMode="auto">
          <a:xfrm>
            <a:off x="4841953" y="3465479"/>
            <a:ext cx="647582"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smtClean="0">
                <a:solidFill>
                  <a:srgbClr val="FF0000"/>
                </a:solidFill>
                <a:latin typeface="Arial" charset="0"/>
              </a:rPr>
              <a:t>ALUSrc</a:t>
            </a:r>
            <a:endParaRPr lang="en-US" sz="1000" dirty="0" smtClean="0">
              <a:solidFill>
                <a:srgbClr val="FF0000"/>
              </a:solidFill>
              <a:latin typeface="Arial" charset="0"/>
            </a:endParaRPr>
          </a:p>
          <a:p>
            <a:r>
              <a:rPr lang="en-US" sz="1000" dirty="0">
                <a:solidFill>
                  <a:srgbClr val="FF0000"/>
                </a:solidFill>
                <a:latin typeface="Arial" charset="0"/>
              </a:rPr>
              <a:t> </a:t>
            </a:r>
            <a:r>
              <a:rPr lang="en-US" sz="1000" dirty="0" smtClean="0">
                <a:solidFill>
                  <a:srgbClr val="FF0000"/>
                </a:solidFill>
                <a:latin typeface="Arial" charset="0"/>
              </a:rPr>
              <a:t> = 1</a:t>
            </a:r>
            <a:endParaRPr lang="en-US" sz="1000" dirty="0">
              <a:solidFill>
                <a:srgbClr val="FF0000"/>
              </a:solidFill>
              <a:latin typeface="Arial" charset="0"/>
            </a:endParaRPr>
          </a:p>
        </p:txBody>
      </p:sp>
      <p:grpSp>
        <p:nvGrpSpPr>
          <p:cNvPr id="76" name="Group 196"/>
          <p:cNvGrpSpPr>
            <a:grpSpLocks/>
          </p:cNvGrpSpPr>
          <p:nvPr/>
        </p:nvGrpSpPr>
        <p:grpSpPr bwMode="auto">
          <a:xfrm>
            <a:off x="5479615" y="1724662"/>
            <a:ext cx="794440" cy="1361369"/>
            <a:chOff x="3168" y="2736"/>
            <a:chExt cx="480" cy="768"/>
          </a:xfrm>
        </p:grpSpPr>
        <p:sp>
          <p:nvSpPr>
            <p:cNvPr id="92" name="Line 197"/>
            <p:cNvSpPr>
              <a:spLocks noChangeShapeType="1"/>
            </p:cNvSpPr>
            <p:nvPr/>
          </p:nvSpPr>
          <p:spPr bwMode="auto">
            <a:xfrm>
              <a:off x="3168" y="273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3" name="Line 198"/>
            <p:cNvSpPr>
              <a:spLocks noChangeShapeType="1"/>
            </p:cNvSpPr>
            <p:nvPr/>
          </p:nvSpPr>
          <p:spPr bwMode="auto">
            <a:xfrm>
              <a:off x="3168" y="321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4" name="Line 199"/>
            <p:cNvSpPr>
              <a:spLocks noChangeShapeType="1"/>
            </p:cNvSpPr>
            <p:nvPr/>
          </p:nvSpPr>
          <p:spPr bwMode="auto">
            <a:xfrm>
              <a:off x="3168" y="3024"/>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5" name="Line 200"/>
            <p:cNvSpPr>
              <a:spLocks noChangeShapeType="1"/>
            </p:cNvSpPr>
            <p:nvPr/>
          </p:nvSpPr>
          <p:spPr bwMode="auto">
            <a:xfrm flipV="1">
              <a:off x="3168" y="3120"/>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6" name="Line 201"/>
            <p:cNvSpPr>
              <a:spLocks noChangeShapeType="1"/>
            </p:cNvSpPr>
            <p:nvPr/>
          </p:nvSpPr>
          <p:spPr bwMode="auto">
            <a:xfrm>
              <a:off x="3168" y="2736"/>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7" name="Line 202"/>
            <p:cNvSpPr>
              <a:spLocks noChangeShapeType="1"/>
            </p:cNvSpPr>
            <p:nvPr/>
          </p:nvSpPr>
          <p:spPr bwMode="auto">
            <a:xfrm>
              <a:off x="3648" y="297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8" name="Line 203"/>
            <p:cNvSpPr>
              <a:spLocks noChangeShapeType="1"/>
            </p:cNvSpPr>
            <p:nvPr/>
          </p:nvSpPr>
          <p:spPr bwMode="auto">
            <a:xfrm flipV="1">
              <a:off x="3168" y="3264"/>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77" name="Text Box 204"/>
          <p:cNvSpPr txBox="1">
            <a:spLocks noChangeArrowheads="1"/>
          </p:cNvSpPr>
          <p:nvPr/>
        </p:nvSpPr>
        <p:spPr bwMode="auto">
          <a:xfrm>
            <a:off x="5745117" y="2430746"/>
            <a:ext cx="602991"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solidFill>
                  <a:schemeClr val="tx2"/>
                </a:solidFill>
                <a:latin typeface="Arial" charset="0"/>
              </a:rPr>
              <a:t>Result</a:t>
            </a:r>
          </a:p>
        </p:txBody>
      </p:sp>
      <p:sp>
        <p:nvSpPr>
          <p:cNvPr id="78" name="Text Box 205"/>
          <p:cNvSpPr txBox="1">
            <a:spLocks noChangeArrowheads="1"/>
          </p:cNvSpPr>
          <p:nvPr/>
        </p:nvSpPr>
        <p:spPr bwMode="auto">
          <a:xfrm>
            <a:off x="5835566" y="2112185"/>
            <a:ext cx="489930"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latin typeface="Arial" charset="0"/>
              </a:rPr>
              <a:t>Zero</a:t>
            </a:r>
          </a:p>
        </p:txBody>
      </p:sp>
      <p:sp>
        <p:nvSpPr>
          <p:cNvPr id="79" name="Text Box 206"/>
          <p:cNvSpPr txBox="1">
            <a:spLocks noChangeArrowheads="1"/>
          </p:cNvSpPr>
          <p:nvPr/>
        </p:nvSpPr>
        <p:spPr bwMode="auto">
          <a:xfrm>
            <a:off x="5479615" y="1979723"/>
            <a:ext cx="489930"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latin typeface="Arial" charset="0"/>
              </a:rPr>
              <a:t>ALU</a:t>
            </a:r>
          </a:p>
        </p:txBody>
      </p:sp>
      <p:sp>
        <p:nvSpPr>
          <p:cNvPr id="80" name="Line 207"/>
          <p:cNvSpPr>
            <a:spLocks noChangeShapeType="1"/>
          </p:cNvSpPr>
          <p:nvPr/>
        </p:nvSpPr>
        <p:spPr bwMode="auto">
          <a:xfrm>
            <a:off x="5955978" y="2830970"/>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 name="Text Box 208"/>
          <p:cNvSpPr txBox="1">
            <a:spLocks noChangeArrowheads="1"/>
          </p:cNvSpPr>
          <p:nvPr/>
        </p:nvSpPr>
        <p:spPr bwMode="auto">
          <a:xfrm>
            <a:off x="5637900" y="3001532"/>
            <a:ext cx="626292" cy="256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ALUOp</a:t>
            </a:r>
            <a:endParaRPr lang="en-US" sz="1000" dirty="0">
              <a:solidFill>
                <a:srgbClr val="FF0000"/>
              </a:solidFill>
              <a:latin typeface="Arial" charset="0"/>
            </a:endParaRPr>
          </a:p>
        </p:txBody>
      </p:sp>
      <p:sp>
        <p:nvSpPr>
          <p:cNvPr id="82" name="Line 209"/>
          <p:cNvSpPr>
            <a:spLocks noChangeShapeType="1"/>
          </p:cNvSpPr>
          <p:nvPr/>
        </p:nvSpPr>
        <p:spPr bwMode="auto">
          <a:xfrm>
            <a:off x="5248971" y="2832534"/>
            <a:ext cx="230644"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 name="Line 214"/>
          <p:cNvSpPr>
            <a:spLocks noChangeShapeType="1"/>
          </p:cNvSpPr>
          <p:nvPr/>
        </p:nvSpPr>
        <p:spPr bwMode="auto">
          <a:xfrm>
            <a:off x="6280086" y="2575909"/>
            <a:ext cx="14019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 name="Line 215"/>
          <p:cNvSpPr>
            <a:spLocks noChangeShapeType="1"/>
          </p:cNvSpPr>
          <p:nvPr/>
        </p:nvSpPr>
        <p:spPr bwMode="auto">
          <a:xfrm>
            <a:off x="6433848" y="2575909"/>
            <a:ext cx="0" cy="127687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8" name="AutoShape 213"/>
          <p:cNvSpPr>
            <a:spLocks noChangeArrowheads="1"/>
          </p:cNvSpPr>
          <p:nvPr/>
        </p:nvSpPr>
        <p:spPr bwMode="auto">
          <a:xfrm>
            <a:off x="6394654" y="2533659"/>
            <a:ext cx="79896" cy="86064"/>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89" name="Line 190"/>
          <p:cNvSpPr>
            <a:spLocks noChangeShapeType="1"/>
          </p:cNvSpPr>
          <p:nvPr/>
        </p:nvSpPr>
        <p:spPr bwMode="auto">
          <a:xfrm>
            <a:off x="4762056" y="3172094"/>
            <a:ext cx="0" cy="937311"/>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0" name="AutoShape 151"/>
          <p:cNvSpPr>
            <a:spLocks noChangeArrowheads="1"/>
          </p:cNvSpPr>
          <p:nvPr/>
        </p:nvSpPr>
        <p:spPr bwMode="auto">
          <a:xfrm>
            <a:off x="4563069" y="2446031"/>
            <a:ext cx="79896" cy="84499"/>
          </a:xfrm>
          <a:prstGeom prst="octagon">
            <a:avLst>
              <a:gd name="adj" fmla="val 29287"/>
            </a:avLst>
          </a:prstGeom>
          <a:solidFill>
            <a:schemeClr val="tx1"/>
          </a:solidFill>
          <a:ln w="9525">
            <a:solidFill>
              <a:srgbClr val="000000"/>
            </a:solidFill>
            <a:miter lim="800000"/>
            <a:headEnd/>
            <a:tailEnd/>
          </a:ln>
        </p:spPr>
        <p:txBody>
          <a:bodyPr wrap="none" anchor="ctr"/>
          <a:lstStyle/>
          <a:p>
            <a:endParaRPr lang="en-US"/>
          </a:p>
        </p:txBody>
      </p:sp>
      <p:sp>
        <p:nvSpPr>
          <p:cNvPr id="91" name="Line 217"/>
          <p:cNvSpPr>
            <a:spLocks noChangeShapeType="1"/>
          </p:cNvSpPr>
          <p:nvPr/>
        </p:nvSpPr>
        <p:spPr bwMode="auto">
          <a:xfrm>
            <a:off x="1588817" y="1893659"/>
            <a:ext cx="147733" cy="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 name="TextBox 2"/>
          <p:cNvSpPr txBox="1"/>
          <p:nvPr/>
        </p:nvSpPr>
        <p:spPr>
          <a:xfrm>
            <a:off x="155332" y="4866755"/>
            <a:ext cx="8908718" cy="1754327"/>
          </a:xfrm>
          <a:prstGeom prst="rect">
            <a:avLst/>
          </a:prstGeom>
          <a:noFill/>
        </p:spPr>
        <p:txBody>
          <a:bodyPr wrap="square" rtlCol="0">
            <a:spAutoFit/>
          </a:bodyPr>
          <a:lstStyle/>
          <a:p>
            <a:r>
              <a:rPr lang="en-US" b="1" dirty="0"/>
              <a:t>What </a:t>
            </a:r>
            <a:r>
              <a:rPr lang="en-US" b="1" dirty="0" smtClean="0"/>
              <a:t>do the </a:t>
            </a:r>
            <a:r>
              <a:rPr lang="en-US" b="1" dirty="0" smtClean="0">
                <a:solidFill>
                  <a:srgbClr val="FF0000"/>
                </a:solidFill>
              </a:rPr>
              <a:t>red data path</a:t>
            </a:r>
            <a:r>
              <a:rPr lang="en-US" b="1" dirty="0" smtClean="0"/>
              <a:t> and </a:t>
            </a:r>
            <a:r>
              <a:rPr lang="en-US" b="1" dirty="0" smtClean="0">
                <a:solidFill>
                  <a:srgbClr val="FF0000"/>
                </a:solidFill>
              </a:rPr>
              <a:t>red control signals</a:t>
            </a:r>
            <a:r>
              <a:rPr lang="en-US" b="1" dirty="0" smtClean="0"/>
              <a:t> do for </a:t>
            </a:r>
            <a:r>
              <a:rPr lang="en-US" b="1" dirty="0" err="1"/>
              <a:t>lw</a:t>
            </a:r>
            <a:r>
              <a:rPr lang="en-US" b="1" dirty="0" smtClean="0"/>
              <a:t>?</a:t>
            </a:r>
            <a:r>
              <a:rPr lang="en-US" dirty="0" smtClean="0"/>
              <a:t>  </a:t>
            </a:r>
            <a:r>
              <a:rPr lang="en-US" dirty="0" smtClean="0">
                <a:solidFill>
                  <a:srgbClr val="008000"/>
                </a:solidFill>
              </a:rPr>
              <a:t>Answer: </a:t>
            </a:r>
            <a:r>
              <a:rPr lang="en-US" dirty="0" smtClean="0"/>
              <a:t> Select the base address register, then sign extend the offset field, set the mux to pass the offset value to the ALU to add (according to </a:t>
            </a:r>
            <a:r>
              <a:rPr lang="en-US" dirty="0" err="1" smtClean="0"/>
              <a:t>ALUOp</a:t>
            </a:r>
            <a:r>
              <a:rPr lang="en-US" dirty="0" smtClean="0"/>
              <a:t>) to the base address value to produce the desired memory address at the output of the ALU, address data memory with this address, retrieve (read) the value in memory at the named location, set the mux to pass the value from Data memory to the Write data input of the register file to be written into the destination register.</a:t>
            </a:r>
            <a:endParaRPr lang="en-US" dirty="0"/>
          </a:p>
        </p:txBody>
      </p:sp>
      <p:sp>
        <p:nvSpPr>
          <p:cNvPr id="99" name="Line 268"/>
          <p:cNvSpPr>
            <a:spLocks noChangeShapeType="1"/>
          </p:cNvSpPr>
          <p:nvPr/>
        </p:nvSpPr>
        <p:spPr bwMode="auto">
          <a:xfrm>
            <a:off x="2616969" y="2834364"/>
            <a:ext cx="376670"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 name="Line 276"/>
          <p:cNvSpPr>
            <a:spLocks noChangeShapeType="1"/>
          </p:cNvSpPr>
          <p:nvPr/>
        </p:nvSpPr>
        <p:spPr bwMode="auto">
          <a:xfrm>
            <a:off x="1761162" y="2317635"/>
            <a:ext cx="1236807"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1" name="Line 278"/>
          <p:cNvSpPr>
            <a:spLocks noChangeShapeType="1"/>
          </p:cNvSpPr>
          <p:nvPr/>
        </p:nvSpPr>
        <p:spPr bwMode="auto">
          <a:xfrm>
            <a:off x="1761162" y="3263104"/>
            <a:ext cx="61479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 name="Line 283"/>
          <p:cNvSpPr>
            <a:spLocks noChangeShapeType="1"/>
          </p:cNvSpPr>
          <p:nvPr/>
        </p:nvSpPr>
        <p:spPr bwMode="auto">
          <a:xfrm>
            <a:off x="2494298" y="3313557"/>
            <a:ext cx="0" cy="15268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 name="Line 319"/>
          <p:cNvSpPr>
            <a:spLocks noChangeShapeType="1"/>
          </p:cNvSpPr>
          <p:nvPr/>
        </p:nvSpPr>
        <p:spPr bwMode="auto">
          <a:xfrm flipV="1">
            <a:off x="2159480" y="2313433"/>
            <a:ext cx="0" cy="22832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 name="Line 321"/>
          <p:cNvSpPr>
            <a:spLocks noChangeShapeType="1"/>
          </p:cNvSpPr>
          <p:nvPr/>
        </p:nvSpPr>
        <p:spPr bwMode="auto">
          <a:xfrm>
            <a:off x="2159480" y="2541752"/>
            <a:ext cx="223693"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5" name="Text Box 281"/>
          <p:cNvSpPr txBox="1">
            <a:spLocks noChangeArrowheads="1"/>
          </p:cNvSpPr>
          <p:nvPr/>
        </p:nvSpPr>
        <p:spPr bwMode="auto">
          <a:xfrm>
            <a:off x="2352313" y="2426378"/>
            <a:ext cx="313170" cy="934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dirty="0">
                <a:solidFill>
                  <a:srgbClr val="FF0000"/>
                </a:solidFill>
                <a:latin typeface="Arial" charset="0"/>
              </a:rPr>
              <a:t>0</a:t>
            </a:r>
          </a:p>
          <a:p>
            <a:pPr algn="ctr">
              <a:spcBef>
                <a:spcPct val="30000"/>
              </a:spcBef>
            </a:pPr>
            <a:r>
              <a:rPr lang="en-US" sz="1000" b="1" dirty="0">
                <a:solidFill>
                  <a:srgbClr val="FF0000"/>
                </a:solidFill>
                <a:latin typeface="Arial" charset="0"/>
              </a:rPr>
              <a:t>M</a:t>
            </a:r>
          </a:p>
          <a:p>
            <a:pPr algn="ctr">
              <a:lnSpc>
                <a:spcPct val="90000"/>
              </a:lnSpc>
            </a:pPr>
            <a:r>
              <a:rPr lang="en-US" sz="1000" b="1" dirty="0">
                <a:solidFill>
                  <a:srgbClr val="FF0000"/>
                </a:solidFill>
                <a:latin typeface="Arial" charset="0"/>
              </a:rPr>
              <a:t>u</a:t>
            </a:r>
          </a:p>
          <a:p>
            <a:pPr algn="ctr">
              <a:lnSpc>
                <a:spcPct val="90000"/>
              </a:lnSpc>
            </a:pPr>
            <a:r>
              <a:rPr lang="en-US" sz="1000" b="1" dirty="0">
                <a:solidFill>
                  <a:srgbClr val="FF0000"/>
                </a:solidFill>
                <a:latin typeface="Arial" charset="0"/>
              </a:rPr>
              <a:t>x</a:t>
            </a:r>
          </a:p>
          <a:p>
            <a:pPr algn="ctr">
              <a:spcBef>
                <a:spcPct val="30000"/>
              </a:spcBef>
            </a:pPr>
            <a:r>
              <a:rPr lang="en-US" sz="1000" dirty="0">
                <a:solidFill>
                  <a:srgbClr val="FF0000"/>
                </a:solidFill>
                <a:latin typeface="Arial" charset="0"/>
              </a:rPr>
              <a:t>1</a:t>
            </a:r>
          </a:p>
        </p:txBody>
      </p:sp>
      <p:sp>
        <p:nvSpPr>
          <p:cNvPr id="106" name="AutoShape 282"/>
          <p:cNvSpPr>
            <a:spLocks noChangeArrowheads="1"/>
          </p:cNvSpPr>
          <p:nvPr/>
        </p:nvSpPr>
        <p:spPr bwMode="auto">
          <a:xfrm>
            <a:off x="2391279" y="2434268"/>
            <a:ext cx="229466" cy="913279"/>
          </a:xfrm>
          <a:prstGeom prst="roundRect">
            <a:avLst>
              <a:gd name="adj" fmla="val 50000"/>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8" name="Text Box 275"/>
          <p:cNvSpPr txBox="1">
            <a:spLocks noChangeArrowheads="1"/>
          </p:cNvSpPr>
          <p:nvPr/>
        </p:nvSpPr>
        <p:spPr bwMode="auto">
          <a:xfrm>
            <a:off x="1716976" y="2081168"/>
            <a:ext cx="747568"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I [20 - 16]</a:t>
            </a:r>
          </a:p>
        </p:txBody>
      </p:sp>
      <p:sp>
        <p:nvSpPr>
          <p:cNvPr id="109" name="Text Box 279"/>
          <p:cNvSpPr txBox="1">
            <a:spLocks noChangeArrowheads="1"/>
          </p:cNvSpPr>
          <p:nvPr/>
        </p:nvSpPr>
        <p:spPr bwMode="auto">
          <a:xfrm>
            <a:off x="1716976" y="2972238"/>
            <a:ext cx="737466"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latin typeface="Arial" charset="0"/>
              </a:rPr>
              <a:t>I [15 - 11]</a:t>
            </a:r>
          </a:p>
        </p:txBody>
      </p:sp>
      <p:sp>
        <p:nvSpPr>
          <p:cNvPr id="110" name="Text Box 284"/>
          <p:cNvSpPr txBox="1">
            <a:spLocks noChangeArrowheads="1"/>
          </p:cNvSpPr>
          <p:nvPr/>
        </p:nvSpPr>
        <p:spPr bwMode="auto">
          <a:xfrm>
            <a:off x="2162920" y="3452487"/>
            <a:ext cx="641771"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smtClean="0">
                <a:solidFill>
                  <a:srgbClr val="FF0000"/>
                </a:solidFill>
                <a:latin typeface="Arial" charset="0"/>
              </a:rPr>
              <a:t>RegDst</a:t>
            </a:r>
            <a:endParaRPr lang="en-US" sz="1000" dirty="0" smtClean="0">
              <a:solidFill>
                <a:srgbClr val="FF0000"/>
              </a:solidFill>
              <a:latin typeface="Arial" charset="0"/>
            </a:endParaRPr>
          </a:p>
          <a:p>
            <a:r>
              <a:rPr lang="en-US" sz="1000" dirty="0">
                <a:solidFill>
                  <a:srgbClr val="FF0000"/>
                </a:solidFill>
                <a:latin typeface="Arial" charset="0"/>
              </a:rPr>
              <a:t> </a:t>
            </a:r>
            <a:r>
              <a:rPr lang="en-US" sz="1000" dirty="0" smtClean="0">
                <a:solidFill>
                  <a:srgbClr val="FF0000"/>
                </a:solidFill>
                <a:latin typeface="Arial" charset="0"/>
              </a:rPr>
              <a:t>  = 0</a:t>
            </a:r>
            <a:endParaRPr lang="en-US" sz="1000" dirty="0">
              <a:solidFill>
                <a:srgbClr val="FF0000"/>
              </a:solidFill>
              <a:latin typeface="Arial" charset="0"/>
            </a:endParaRPr>
          </a:p>
        </p:txBody>
      </p:sp>
      <p:sp>
        <p:nvSpPr>
          <p:cNvPr id="40" name="Date Placeholder 39"/>
          <p:cNvSpPr>
            <a:spLocks noGrp="1"/>
          </p:cNvSpPr>
          <p:nvPr>
            <p:ph type="dt" sz="half" idx="10"/>
          </p:nvPr>
        </p:nvSpPr>
        <p:spPr/>
        <p:txBody>
          <a:bodyPr/>
          <a:lstStyle/>
          <a:p>
            <a:r>
              <a:rPr lang="en-US" smtClean="0"/>
              <a:t>© 2017 by George B. Adams III</a:t>
            </a:r>
            <a:endParaRPr lang="en-US"/>
          </a:p>
        </p:txBody>
      </p:sp>
      <p:sp>
        <p:nvSpPr>
          <p:cNvPr id="47" name="Slide Number Placeholder 46"/>
          <p:cNvSpPr>
            <a:spLocks noGrp="1"/>
          </p:cNvSpPr>
          <p:nvPr>
            <p:ph type="sldNum" sz="quarter" idx="12"/>
          </p:nvPr>
        </p:nvSpPr>
        <p:spPr/>
        <p:txBody>
          <a:bodyPr/>
          <a:lstStyle/>
          <a:p>
            <a:fld id="{57EC3C6A-BBE0-B94A-B791-E44AA6B2DA5B}" type="slidenum">
              <a:rPr lang="en-US" smtClean="0"/>
              <a:pPr/>
              <a:t>8</a:t>
            </a:fld>
            <a:endParaRPr lang="en-US"/>
          </a:p>
        </p:txBody>
      </p:sp>
    </p:spTree>
    <p:extLst>
      <p:ext uri="{BB962C8B-B14F-4D97-AF65-F5344CB8AC3E}">
        <p14:creationId xmlns:p14="http://schemas.microsoft.com/office/powerpoint/2010/main" val="1018044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504770" cy="745196"/>
          </a:xfrm>
        </p:spPr>
        <p:txBody>
          <a:bodyPr>
            <a:noAutofit/>
          </a:bodyPr>
          <a:lstStyle/>
          <a:p>
            <a:r>
              <a:rPr lang="en-US" sz="2800" dirty="0" smtClean="0"/>
              <a:t>MIPS load word (</a:t>
            </a:r>
            <a:r>
              <a:rPr lang="en-US" sz="2800" dirty="0" err="1" smtClean="0"/>
              <a:t>lw</a:t>
            </a:r>
            <a:r>
              <a:rPr lang="en-US" sz="2800" dirty="0" smtClean="0"/>
              <a:t>) instr. data path &amp; key control signals</a:t>
            </a:r>
            <a:endParaRPr lang="en-US" sz="2800" dirty="0"/>
          </a:p>
        </p:txBody>
      </p:sp>
      <p:sp>
        <p:nvSpPr>
          <p:cNvPr id="4" name="Line 120"/>
          <p:cNvSpPr>
            <a:spLocks noChangeShapeType="1"/>
          </p:cNvSpPr>
          <p:nvPr/>
        </p:nvSpPr>
        <p:spPr bwMode="auto">
          <a:xfrm>
            <a:off x="7947355" y="2150285"/>
            <a:ext cx="397974"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 name="Line 121"/>
          <p:cNvSpPr>
            <a:spLocks noChangeShapeType="1"/>
          </p:cNvSpPr>
          <p:nvPr/>
        </p:nvSpPr>
        <p:spPr bwMode="auto">
          <a:xfrm>
            <a:off x="6384102" y="2575909"/>
            <a:ext cx="369332"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 name="Line 122"/>
          <p:cNvSpPr>
            <a:spLocks noChangeShapeType="1"/>
          </p:cNvSpPr>
          <p:nvPr/>
        </p:nvSpPr>
        <p:spPr bwMode="auto">
          <a:xfrm>
            <a:off x="6424804" y="2150285"/>
            <a:ext cx="328630"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 name="Line 123"/>
          <p:cNvSpPr>
            <a:spLocks noChangeShapeType="1"/>
          </p:cNvSpPr>
          <p:nvPr/>
        </p:nvSpPr>
        <p:spPr bwMode="auto">
          <a:xfrm flipV="1">
            <a:off x="8092073" y="2832534"/>
            <a:ext cx="262301"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 name="Line 124"/>
          <p:cNvSpPr>
            <a:spLocks noChangeShapeType="1"/>
          </p:cNvSpPr>
          <p:nvPr/>
        </p:nvSpPr>
        <p:spPr bwMode="auto">
          <a:xfrm>
            <a:off x="6433848" y="2150285"/>
            <a:ext cx="0" cy="425624"/>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125"/>
          <p:cNvSpPr>
            <a:spLocks noChangeShapeType="1"/>
          </p:cNvSpPr>
          <p:nvPr/>
        </p:nvSpPr>
        <p:spPr bwMode="auto">
          <a:xfrm>
            <a:off x="6420281" y="3852779"/>
            <a:ext cx="1698927"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Line 126"/>
          <p:cNvSpPr>
            <a:spLocks noChangeShapeType="1"/>
          </p:cNvSpPr>
          <p:nvPr/>
        </p:nvSpPr>
        <p:spPr bwMode="auto">
          <a:xfrm flipV="1">
            <a:off x="8105640" y="2832534"/>
            <a:ext cx="0" cy="102024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 name="Line 127"/>
          <p:cNvSpPr>
            <a:spLocks noChangeShapeType="1"/>
          </p:cNvSpPr>
          <p:nvPr/>
        </p:nvSpPr>
        <p:spPr bwMode="auto">
          <a:xfrm>
            <a:off x="8597078" y="2491410"/>
            <a:ext cx="238181"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128"/>
          <p:cNvSpPr>
            <a:spLocks noChangeShapeType="1"/>
          </p:cNvSpPr>
          <p:nvPr/>
        </p:nvSpPr>
        <p:spPr bwMode="auto">
          <a:xfrm>
            <a:off x="8821692" y="2491410"/>
            <a:ext cx="0" cy="2212616"/>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129"/>
          <p:cNvSpPr>
            <a:spLocks noChangeShapeType="1"/>
          </p:cNvSpPr>
          <p:nvPr/>
        </p:nvSpPr>
        <p:spPr bwMode="auto">
          <a:xfrm flipH="1">
            <a:off x="2773694" y="4704026"/>
            <a:ext cx="606156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Line 130"/>
          <p:cNvSpPr>
            <a:spLocks noChangeShapeType="1"/>
          </p:cNvSpPr>
          <p:nvPr/>
        </p:nvSpPr>
        <p:spPr bwMode="auto">
          <a:xfrm flipV="1">
            <a:off x="2787261" y="3172094"/>
            <a:ext cx="0" cy="1531932"/>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131"/>
          <p:cNvSpPr>
            <a:spLocks noChangeShapeType="1"/>
          </p:cNvSpPr>
          <p:nvPr/>
        </p:nvSpPr>
        <p:spPr bwMode="auto">
          <a:xfrm>
            <a:off x="2773694" y="3172094"/>
            <a:ext cx="238181"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Text Box 132"/>
          <p:cNvSpPr txBox="1">
            <a:spLocks noChangeArrowheads="1"/>
          </p:cNvSpPr>
          <p:nvPr/>
        </p:nvSpPr>
        <p:spPr bwMode="auto">
          <a:xfrm>
            <a:off x="6753434" y="1981287"/>
            <a:ext cx="661984"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Read</a:t>
            </a:r>
          </a:p>
          <a:p>
            <a:r>
              <a:rPr lang="en-US" sz="1000" dirty="0">
                <a:solidFill>
                  <a:srgbClr val="FF0000"/>
                </a:solidFill>
                <a:latin typeface="Arial" charset="0"/>
              </a:rPr>
              <a:t>address</a:t>
            </a:r>
          </a:p>
        </p:txBody>
      </p:sp>
      <p:sp>
        <p:nvSpPr>
          <p:cNvPr id="17" name="Text Box 133"/>
          <p:cNvSpPr txBox="1">
            <a:spLocks noChangeArrowheads="1"/>
          </p:cNvSpPr>
          <p:nvPr/>
        </p:nvSpPr>
        <p:spPr bwMode="auto">
          <a:xfrm>
            <a:off x="6753434" y="2406911"/>
            <a:ext cx="691932"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address</a:t>
            </a:r>
          </a:p>
        </p:txBody>
      </p:sp>
      <p:sp>
        <p:nvSpPr>
          <p:cNvPr id="18" name="Text Box 134"/>
          <p:cNvSpPr txBox="1">
            <a:spLocks noChangeArrowheads="1"/>
          </p:cNvSpPr>
          <p:nvPr/>
        </p:nvSpPr>
        <p:spPr bwMode="auto">
          <a:xfrm>
            <a:off x="6753434" y="2832534"/>
            <a:ext cx="524602"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data</a:t>
            </a:r>
          </a:p>
        </p:txBody>
      </p:sp>
      <p:sp>
        <p:nvSpPr>
          <p:cNvPr id="19" name="Text Box 135"/>
          <p:cNvSpPr txBox="1">
            <a:spLocks noChangeArrowheads="1"/>
          </p:cNvSpPr>
          <p:nvPr/>
        </p:nvSpPr>
        <p:spPr bwMode="auto">
          <a:xfrm>
            <a:off x="7216229" y="2746471"/>
            <a:ext cx="735649"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Data</a:t>
            </a:r>
          </a:p>
          <a:p>
            <a:pPr algn="ctr"/>
            <a:r>
              <a:rPr lang="en-US" sz="1000" b="1">
                <a:latin typeface="Arial" charset="0"/>
              </a:rPr>
              <a:t>memory</a:t>
            </a:r>
          </a:p>
        </p:txBody>
      </p:sp>
      <p:sp>
        <p:nvSpPr>
          <p:cNvPr id="20" name="Text Box 136"/>
          <p:cNvSpPr txBox="1">
            <a:spLocks noChangeArrowheads="1"/>
          </p:cNvSpPr>
          <p:nvPr/>
        </p:nvSpPr>
        <p:spPr bwMode="auto">
          <a:xfrm>
            <a:off x="7456531" y="1981287"/>
            <a:ext cx="519467"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solidFill>
                  <a:srgbClr val="FF0000"/>
                </a:solidFill>
                <a:latin typeface="Arial" charset="0"/>
              </a:rPr>
              <a:t>Read</a:t>
            </a:r>
          </a:p>
          <a:p>
            <a:pPr algn="r"/>
            <a:r>
              <a:rPr lang="en-US" sz="1000" dirty="0">
                <a:solidFill>
                  <a:srgbClr val="FF0000"/>
                </a:solidFill>
                <a:latin typeface="Arial" charset="0"/>
              </a:rPr>
              <a:t>data</a:t>
            </a:r>
          </a:p>
        </p:txBody>
      </p:sp>
      <p:sp>
        <p:nvSpPr>
          <p:cNvPr id="21" name="Rectangle 137"/>
          <p:cNvSpPr>
            <a:spLocks noChangeArrowheads="1"/>
          </p:cNvSpPr>
          <p:nvPr/>
        </p:nvSpPr>
        <p:spPr bwMode="auto">
          <a:xfrm>
            <a:off x="6753434" y="1981287"/>
            <a:ext cx="1192414" cy="127530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2" name="Line 138"/>
          <p:cNvSpPr>
            <a:spLocks noChangeShapeType="1"/>
          </p:cNvSpPr>
          <p:nvPr/>
        </p:nvSpPr>
        <p:spPr bwMode="auto">
          <a:xfrm>
            <a:off x="7309693" y="1810725"/>
            <a:ext cx="0" cy="170562"/>
          </a:xfrm>
          <a:prstGeom prst="line">
            <a:avLst/>
          </a:prstGeom>
          <a:noFill/>
          <a:ln w="952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Text Box 139"/>
          <p:cNvSpPr txBox="1">
            <a:spLocks noChangeArrowheads="1"/>
          </p:cNvSpPr>
          <p:nvPr/>
        </p:nvSpPr>
        <p:spPr bwMode="auto">
          <a:xfrm>
            <a:off x="6911719" y="1555664"/>
            <a:ext cx="823082"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3333FF"/>
                </a:solidFill>
                <a:latin typeface="Arial" charset="0"/>
              </a:rPr>
              <a:t>MemWrite</a:t>
            </a:r>
          </a:p>
        </p:txBody>
      </p:sp>
      <p:sp>
        <p:nvSpPr>
          <p:cNvPr id="24" name="Line 140"/>
          <p:cNvSpPr>
            <a:spLocks noChangeShapeType="1"/>
          </p:cNvSpPr>
          <p:nvPr/>
        </p:nvSpPr>
        <p:spPr bwMode="auto">
          <a:xfrm>
            <a:off x="7309693" y="3256593"/>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Text Box 141"/>
          <p:cNvSpPr txBox="1">
            <a:spLocks noChangeArrowheads="1"/>
          </p:cNvSpPr>
          <p:nvPr/>
        </p:nvSpPr>
        <p:spPr bwMode="auto">
          <a:xfrm>
            <a:off x="6911719" y="3427156"/>
            <a:ext cx="797300" cy="256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MemRead</a:t>
            </a:r>
            <a:endParaRPr lang="en-US" sz="1000" dirty="0">
              <a:solidFill>
                <a:srgbClr val="FF0000"/>
              </a:solidFill>
              <a:latin typeface="Arial" charset="0"/>
            </a:endParaRPr>
          </a:p>
        </p:txBody>
      </p:sp>
      <p:sp>
        <p:nvSpPr>
          <p:cNvPr id="26" name="Text Box 142"/>
          <p:cNvSpPr txBox="1">
            <a:spLocks noChangeArrowheads="1"/>
          </p:cNvSpPr>
          <p:nvPr/>
        </p:nvSpPr>
        <p:spPr bwMode="auto">
          <a:xfrm>
            <a:off x="8310657" y="1993806"/>
            <a:ext cx="327123" cy="1043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solidFill>
                  <a:schemeClr val="tx2"/>
                </a:solidFill>
                <a:latin typeface="Arial" charset="0"/>
              </a:rPr>
              <a:t>1</a:t>
            </a:r>
          </a:p>
          <a:p>
            <a:pPr algn="ctr">
              <a:spcBef>
                <a:spcPct val="30000"/>
              </a:spcBef>
            </a:pPr>
            <a:r>
              <a:rPr lang="en-US" sz="1000" b="1">
                <a:solidFill>
                  <a:schemeClr val="tx2"/>
                </a:solidFill>
                <a:latin typeface="Arial" charset="0"/>
              </a:rPr>
              <a:t>M</a:t>
            </a:r>
          </a:p>
          <a:p>
            <a:pPr algn="ctr">
              <a:lnSpc>
                <a:spcPct val="90000"/>
              </a:lnSpc>
            </a:pPr>
            <a:r>
              <a:rPr lang="en-US" sz="1000" b="1">
                <a:solidFill>
                  <a:schemeClr val="tx2"/>
                </a:solidFill>
                <a:latin typeface="Arial" charset="0"/>
              </a:rPr>
              <a:t>u</a:t>
            </a:r>
          </a:p>
          <a:p>
            <a:pPr algn="ctr">
              <a:lnSpc>
                <a:spcPct val="90000"/>
              </a:lnSpc>
            </a:pPr>
            <a:r>
              <a:rPr lang="en-US" sz="1000" b="1">
                <a:solidFill>
                  <a:schemeClr val="tx2"/>
                </a:solidFill>
                <a:latin typeface="Arial" charset="0"/>
              </a:rPr>
              <a:t>x</a:t>
            </a:r>
          </a:p>
          <a:p>
            <a:pPr algn="ctr">
              <a:spcBef>
                <a:spcPct val="30000"/>
              </a:spcBef>
            </a:pPr>
            <a:r>
              <a:rPr lang="en-US" sz="1000">
                <a:solidFill>
                  <a:schemeClr val="tx2"/>
                </a:solidFill>
                <a:latin typeface="Arial" charset="0"/>
              </a:rPr>
              <a:t>0</a:t>
            </a:r>
          </a:p>
        </p:txBody>
      </p:sp>
      <p:sp>
        <p:nvSpPr>
          <p:cNvPr id="27" name="AutoShape 143"/>
          <p:cNvSpPr>
            <a:spLocks noChangeArrowheads="1"/>
          </p:cNvSpPr>
          <p:nvPr/>
        </p:nvSpPr>
        <p:spPr bwMode="auto">
          <a:xfrm>
            <a:off x="8355882" y="1981287"/>
            <a:ext cx="239689" cy="1020245"/>
          </a:xfrm>
          <a:prstGeom prst="roundRect">
            <a:avLst>
              <a:gd name="adj"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 name="Text Box 144"/>
          <p:cNvSpPr txBox="1">
            <a:spLocks noChangeArrowheads="1"/>
          </p:cNvSpPr>
          <p:nvPr/>
        </p:nvSpPr>
        <p:spPr bwMode="auto">
          <a:xfrm>
            <a:off x="8025744" y="1543146"/>
            <a:ext cx="861420" cy="25676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MemToReg</a:t>
            </a:r>
            <a:endParaRPr lang="en-US" sz="1000" dirty="0">
              <a:solidFill>
                <a:srgbClr val="FF0000"/>
              </a:solidFill>
              <a:latin typeface="Arial" charset="0"/>
            </a:endParaRPr>
          </a:p>
        </p:txBody>
      </p:sp>
      <p:sp>
        <p:nvSpPr>
          <p:cNvPr id="29" name="Line 145"/>
          <p:cNvSpPr>
            <a:spLocks noChangeShapeType="1"/>
          </p:cNvSpPr>
          <p:nvPr/>
        </p:nvSpPr>
        <p:spPr bwMode="auto">
          <a:xfrm>
            <a:off x="8479495" y="1810725"/>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146"/>
          <p:cNvSpPr>
            <a:spLocks noChangeShapeType="1"/>
          </p:cNvSpPr>
          <p:nvPr/>
        </p:nvSpPr>
        <p:spPr bwMode="auto">
          <a:xfrm flipV="1">
            <a:off x="4603771" y="2491410"/>
            <a:ext cx="0" cy="136136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147"/>
          <p:cNvSpPr>
            <a:spLocks noChangeShapeType="1"/>
          </p:cNvSpPr>
          <p:nvPr/>
        </p:nvSpPr>
        <p:spPr bwMode="auto">
          <a:xfrm flipH="1" flipV="1">
            <a:off x="6275563" y="2989014"/>
            <a:ext cx="0" cy="87784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148"/>
          <p:cNvSpPr>
            <a:spLocks noChangeShapeType="1"/>
          </p:cNvSpPr>
          <p:nvPr/>
        </p:nvSpPr>
        <p:spPr bwMode="auto">
          <a:xfrm flipH="1">
            <a:off x="4590204" y="3852779"/>
            <a:ext cx="1685359"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149"/>
          <p:cNvSpPr>
            <a:spLocks noChangeShapeType="1"/>
          </p:cNvSpPr>
          <p:nvPr/>
        </p:nvSpPr>
        <p:spPr bwMode="auto">
          <a:xfrm>
            <a:off x="6275563" y="3003097"/>
            <a:ext cx="47787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150"/>
          <p:cNvSpPr>
            <a:spLocks noChangeShapeType="1"/>
          </p:cNvSpPr>
          <p:nvPr/>
        </p:nvSpPr>
        <p:spPr bwMode="auto">
          <a:xfrm>
            <a:off x="4443979" y="2491410"/>
            <a:ext cx="557767"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Text Box 152"/>
          <p:cNvSpPr txBox="1">
            <a:spLocks noChangeArrowheads="1"/>
          </p:cNvSpPr>
          <p:nvPr/>
        </p:nvSpPr>
        <p:spPr bwMode="auto">
          <a:xfrm>
            <a:off x="305954" y="1640163"/>
            <a:ext cx="691932"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Read</a:t>
            </a:r>
          </a:p>
          <a:p>
            <a:r>
              <a:rPr lang="en-US" sz="1000">
                <a:latin typeface="Arial" charset="0"/>
              </a:rPr>
              <a:t>address</a:t>
            </a:r>
          </a:p>
        </p:txBody>
      </p:sp>
      <p:sp>
        <p:nvSpPr>
          <p:cNvPr id="36" name="Text Box 153"/>
          <p:cNvSpPr txBox="1">
            <a:spLocks noChangeArrowheads="1"/>
          </p:cNvSpPr>
          <p:nvPr/>
        </p:nvSpPr>
        <p:spPr bwMode="auto">
          <a:xfrm>
            <a:off x="498911" y="2236349"/>
            <a:ext cx="907501"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latin typeface="Arial" charset="0"/>
              </a:rPr>
              <a:t>Instruction</a:t>
            </a:r>
          </a:p>
          <a:p>
            <a:pPr algn="ctr"/>
            <a:r>
              <a:rPr lang="en-US" sz="1000" b="1">
                <a:latin typeface="Arial" charset="0"/>
              </a:rPr>
              <a:t>memory</a:t>
            </a:r>
          </a:p>
        </p:txBody>
      </p:sp>
      <p:sp>
        <p:nvSpPr>
          <p:cNvPr id="37" name="Text Box 154"/>
          <p:cNvSpPr txBox="1">
            <a:spLocks noChangeArrowheads="1"/>
          </p:cNvSpPr>
          <p:nvPr/>
        </p:nvSpPr>
        <p:spPr bwMode="auto">
          <a:xfrm>
            <a:off x="822337" y="1671913"/>
            <a:ext cx="838157"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latin typeface="Arial" charset="0"/>
              </a:rPr>
              <a:t>Instruction</a:t>
            </a:r>
          </a:p>
          <a:p>
            <a:pPr algn="r"/>
            <a:r>
              <a:rPr lang="en-US" sz="1000" dirty="0">
                <a:latin typeface="Arial" charset="0"/>
              </a:rPr>
              <a:t>[31-0]</a:t>
            </a:r>
          </a:p>
        </p:txBody>
      </p:sp>
      <p:sp>
        <p:nvSpPr>
          <p:cNvPr id="38" name="Rectangle 155"/>
          <p:cNvSpPr>
            <a:spLocks noChangeArrowheads="1"/>
          </p:cNvSpPr>
          <p:nvPr/>
        </p:nvSpPr>
        <p:spPr bwMode="auto">
          <a:xfrm>
            <a:off x="305954" y="1640163"/>
            <a:ext cx="1273818" cy="127687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9" name="Line 156"/>
          <p:cNvSpPr>
            <a:spLocks noChangeShapeType="1"/>
          </p:cNvSpPr>
          <p:nvPr/>
        </p:nvSpPr>
        <p:spPr bwMode="auto">
          <a:xfrm>
            <a:off x="595390" y="1299038"/>
            <a:ext cx="0" cy="341125"/>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Line 158"/>
          <p:cNvSpPr>
            <a:spLocks noChangeShapeType="1"/>
          </p:cNvSpPr>
          <p:nvPr/>
        </p:nvSpPr>
        <p:spPr bwMode="auto">
          <a:xfrm>
            <a:off x="1738057" y="1895224"/>
            <a:ext cx="0" cy="2214181"/>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 name="Line 159"/>
          <p:cNvSpPr>
            <a:spLocks noChangeShapeType="1"/>
          </p:cNvSpPr>
          <p:nvPr/>
        </p:nvSpPr>
        <p:spPr bwMode="auto">
          <a:xfrm>
            <a:off x="1738057" y="4109405"/>
            <a:ext cx="2215991"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Text Box 160"/>
          <p:cNvSpPr txBox="1">
            <a:spLocks noChangeArrowheads="1"/>
          </p:cNvSpPr>
          <p:nvPr/>
        </p:nvSpPr>
        <p:spPr bwMode="auto">
          <a:xfrm>
            <a:off x="1738057" y="3852779"/>
            <a:ext cx="707007"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FF0000"/>
                </a:solidFill>
                <a:latin typeface="Arial" charset="0"/>
              </a:rPr>
              <a:t>I [15 - 0]</a:t>
            </a:r>
          </a:p>
        </p:txBody>
      </p:sp>
      <p:sp>
        <p:nvSpPr>
          <p:cNvPr id="44" name="Line 162"/>
          <p:cNvSpPr>
            <a:spLocks noChangeShapeType="1"/>
          </p:cNvSpPr>
          <p:nvPr/>
        </p:nvSpPr>
        <p:spPr bwMode="auto">
          <a:xfrm>
            <a:off x="1729012" y="1893659"/>
            <a:ext cx="1282863"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solidFill>
                <a:srgbClr val="FF0000"/>
              </a:solidFill>
            </a:endParaRPr>
          </a:p>
        </p:txBody>
      </p:sp>
      <p:sp>
        <p:nvSpPr>
          <p:cNvPr id="45" name="Text Box 163"/>
          <p:cNvSpPr txBox="1">
            <a:spLocks noChangeArrowheads="1"/>
          </p:cNvSpPr>
          <p:nvPr/>
        </p:nvSpPr>
        <p:spPr bwMode="auto">
          <a:xfrm>
            <a:off x="1739565" y="1640163"/>
            <a:ext cx="747519" cy="25676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FF0000"/>
                </a:solidFill>
                <a:latin typeface="Arial" charset="0"/>
              </a:rPr>
              <a:t>I [25 - 21]</a:t>
            </a:r>
          </a:p>
        </p:txBody>
      </p:sp>
      <p:sp>
        <p:nvSpPr>
          <p:cNvPr id="46" name="AutoShape 164"/>
          <p:cNvSpPr>
            <a:spLocks noChangeArrowheads="1"/>
          </p:cNvSpPr>
          <p:nvPr/>
        </p:nvSpPr>
        <p:spPr bwMode="auto">
          <a:xfrm>
            <a:off x="1698863" y="1852974"/>
            <a:ext cx="78389" cy="84499"/>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9" name="AutoShape 168"/>
          <p:cNvSpPr>
            <a:spLocks noChangeArrowheads="1"/>
          </p:cNvSpPr>
          <p:nvPr/>
        </p:nvSpPr>
        <p:spPr bwMode="auto">
          <a:xfrm>
            <a:off x="1695848" y="2275468"/>
            <a:ext cx="79896" cy="84499"/>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2" name="AutoShape 171"/>
          <p:cNvSpPr>
            <a:spLocks noChangeArrowheads="1"/>
          </p:cNvSpPr>
          <p:nvPr/>
        </p:nvSpPr>
        <p:spPr bwMode="auto">
          <a:xfrm>
            <a:off x="1698863" y="3217473"/>
            <a:ext cx="79896" cy="84499"/>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57" name="Text Box 176"/>
          <p:cNvSpPr txBox="1">
            <a:spLocks noChangeArrowheads="1"/>
          </p:cNvSpPr>
          <p:nvPr/>
        </p:nvSpPr>
        <p:spPr bwMode="auto">
          <a:xfrm>
            <a:off x="3011875" y="1724662"/>
            <a:ext cx="740318" cy="4106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Read</a:t>
            </a:r>
          </a:p>
          <a:p>
            <a:r>
              <a:rPr lang="en-US" sz="1000" dirty="0">
                <a:solidFill>
                  <a:srgbClr val="FF0000"/>
                </a:solidFill>
                <a:latin typeface="Arial" charset="0"/>
              </a:rPr>
              <a:t>register 1</a:t>
            </a:r>
          </a:p>
        </p:txBody>
      </p:sp>
      <p:sp>
        <p:nvSpPr>
          <p:cNvPr id="58" name="Text Box 177"/>
          <p:cNvSpPr txBox="1">
            <a:spLocks noChangeArrowheads="1"/>
          </p:cNvSpPr>
          <p:nvPr/>
        </p:nvSpPr>
        <p:spPr bwMode="auto">
          <a:xfrm>
            <a:off x="3028458" y="2169063"/>
            <a:ext cx="740318"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latin typeface="Arial" charset="0"/>
              </a:rPr>
              <a:t>Read</a:t>
            </a:r>
          </a:p>
          <a:p>
            <a:r>
              <a:rPr lang="en-US" sz="1000" dirty="0">
                <a:latin typeface="Arial" charset="0"/>
              </a:rPr>
              <a:t>register 2</a:t>
            </a:r>
          </a:p>
        </p:txBody>
      </p:sp>
      <p:sp>
        <p:nvSpPr>
          <p:cNvPr id="59" name="Text Box 178"/>
          <p:cNvSpPr txBox="1">
            <a:spLocks noChangeArrowheads="1"/>
          </p:cNvSpPr>
          <p:nvPr/>
        </p:nvSpPr>
        <p:spPr bwMode="auto">
          <a:xfrm>
            <a:off x="3028458" y="2594686"/>
            <a:ext cx="661782"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latin typeface="Arial" charset="0"/>
              </a:rPr>
              <a:t>Write</a:t>
            </a:r>
          </a:p>
          <a:p>
            <a:r>
              <a:rPr lang="en-US" sz="1000">
                <a:latin typeface="Arial" charset="0"/>
              </a:rPr>
              <a:t>register</a:t>
            </a:r>
          </a:p>
        </p:txBody>
      </p:sp>
      <p:sp>
        <p:nvSpPr>
          <p:cNvPr id="60" name="Text Box 179"/>
          <p:cNvSpPr txBox="1">
            <a:spLocks noChangeArrowheads="1"/>
          </p:cNvSpPr>
          <p:nvPr/>
        </p:nvSpPr>
        <p:spPr bwMode="auto">
          <a:xfrm>
            <a:off x="3028458" y="3020310"/>
            <a:ext cx="502623"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Write</a:t>
            </a:r>
          </a:p>
          <a:p>
            <a:r>
              <a:rPr lang="en-US" sz="1000" dirty="0">
                <a:solidFill>
                  <a:srgbClr val="FF0000"/>
                </a:solidFill>
                <a:latin typeface="Arial" charset="0"/>
              </a:rPr>
              <a:t>data</a:t>
            </a:r>
          </a:p>
        </p:txBody>
      </p:sp>
      <p:sp>
        <p:nvSpPr>
          <p:cNvPr id="61" name="Text Box 180"/>
          <p:cNvSpPr txBox="1">
            <a:spLocks noChangeArrowheads="1"/>
          </p:cNvSpPr>
          <p:nvPr/>
        </p:nvSpPr>
        <p:spPr bwMode="auto">
          <a:xfrm>
            <a:off x="3880355" y="2320847"/>
            <a:ext cx="563624"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latin typeface="Arial" charset="0"/>
              </a:rPr>
              <a:t>Read</a:t>
            </a:r>
          </a:p>
          <a:p>
            <a:pPr algn="r"/>
            <a:r>
              <a:rPr lang="en-US" sz="1000">
                <a:latin typeface="Arial" charset="0"/>
              </a:rPr>
              <a:t>data 2</a:t>
            </a:r>
          </a:p>
        </p:txBody>
      </p:sp>
      <p:sp>
        <p:nvSpPr>
          <p:cNvPr id="62" name="Text Box 181"/>
          <p:cNvSpPr txBox="1">
            <a:spLocks noChangeArrowheads="1"/>
          </p:cNvSpPr>
          <p:nvPr/>
        </p:nvSpPr>
        <p:spPr bwMode="auto">
          <a:xfrm>
            <a:off x="3896937" y="1743439"/>
            <a:ext cx="563624" cy="4106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a:solidFill>
                  <a:srgbClr val="FF0000"/>
                </a:solidFill>
                <a:latin typeface="Arial" charset="0"/>
              </a:rPr>
              <a:t>Read</a:t>
            </a:r>
          </a:p>
          <a:p>
            <a:pPr algn="r"/>
            <a:r>
              <a:rPr lang="en-US" sz="1000">
                <a:solidFill>
                  <a:srgbClr val="FF0000"/>
                </a:solidFill>
                <a:latin typeface="Arial" charset="0"/>
              </a:rPr>
              <a:t>data 1</a:t>
            </a:r>
          </a:p>
        </p:txBody>
      </p:sp>
      <p:sp>
        <p:nvSpPr>
          <p:cNvPr id="63" name="Text Box 182"/>
          <p:cNvSpPr txBox="1">
            <a:spLocks noChangeArrowheads="1"/>
          </p:cNvSpPr>
          <p:nvPr/>
        </p:nvSpPr>
        <p:spPr bwMode="auto">
          <a:xfrm>
            <a:off x="3648031" y="2917033"/>
            <a:ext cx="826097"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latin typeface="Arial" charset="0"/>
              </a:rPr>
              <a:t>Registers</a:t>
            </a:r>
          </a:p>
        </p:txBody>
      </p:sp>
      <p:sp>
        <p:nvSpPr>
          <p:cNvPr id="64" name="Rectangle 183"/>
          <p:cNvSpPr>
            <a:spLocks noChangeArrowheads="1"/>
          </p:cNvSpPr>
          <p:nvPr/>
        </p:nvSpPr>
        <p:spPr bwMode="auto">
          <a:xfrm>
            <a:off x="3028458" y="1743439"/>
            <a:ext cx="1415521" cy="17024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5" name="Line 184"/>
          <p:cNvSpPr>
            <a:spLocks noChangeShapeType="1"/>
          </p:cNvSpPr>
          <p:nvPr/>
        </p:nvSpPr>
        <p:spPr bwMode="auto">
          <a:xfrm>
            <a:off x="3727927" y="1568182"/>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 name="Text Box 185"/>
          <p:cNvSpPr txBox="1">
            <a:spLocks noChangeArrowheads="1"/>
          </p:cNvSpPr>
          <p:nvPr/>
        </p:nvSpPr>
        <p:spPr bwMode="auto">
          <a:xfrm>
            <a:off x="3409849" y="1299038"/>
            <a:ext cx="737876" cy="256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RegWrite</a:t>
            </a:r>
            <a:endParaRPr lang="en-US" sz="1000" dirty="0">
              <a:solidFill>
                <a:srgbClr val="FF0000"/>
              </a:solidFill>
              <a:latin typeface="Arial" charset="0"/>
            </a:endParaRPr>
          </a:p>
        </p:txBody>
      </p:sp>
      <p:sp>
        <p:nvSpPr>
          <p:cNvPr id="67" name="Text Box 186"/>
          <p:cNvSpPr txBox="1">
            <a:spLocks noChangeArrowheads="1"/>
          </p:cNvSpPr>
          <p:nvPr/>
        </p:nvSpPr>
        <p:spPr bwMode="auto">
          <a:xfrm>
            <a:off x="3865107" y="3854344"/>
            <a:ext cx="646708" cy="45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b="1">
                <a:solidFill>
                  <a:srgbClr val="FF0000"/>
                </a:solidFill>
                <a:latin typeface="Arial" charset="0"/>
              </a:rPr>
              <a:t>Sign</a:t>
            </a:r>
          </a:p>
          <a:p>
            <a:pPr algn="ctr"/>
            <a:r>
              <a:rPr lang="en-US" sz="1000" b="1">
                <a:solidFill>
                  <a:srgbClr val="FF0000"/>
                </a:solidFill>
                <a:latin typeface="Arial" charset="0"/>
              </a:rPr>
              <a:t>extend</a:t>
            </a:r>
          </a:p>
        </p:txBody>
      </p:sp>
      <p:sp>
        <p:nvSpPr>
          <p:cNvPr id="68" name="Oval 187"/>
          <p:cNvSpPr>
            <a:spLocks noChangeArrowheads="1"/>
          </p:cNvSpPr>
          <p:nvPr/>
        </p:nvSpPr>
        <p:spPr bwMode="auto">
          <a:xfrm>
            <a:off x="3952541" y="3683781"/>
            <a:ext cx="476363" cy="851247"/>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 name="Line 188"/>
          <p:cNvSpPr>
            <a:spLocks noChangeShapeType="1"/>
          </p:cNvSpPr>
          <p:nvPr/>
        </p:nvSpPr>
        <p:spPr bwMode="auto">
          <a:xfrm>
            <a:off x="4443979" y="1979723"/>
            <a:ext cx="1035637"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0" name="Line 189"/>
          <p:cNvSpPr>
            <a:spLocks noChangeShapeType="1"/>
          </p:cNvSpPr>
          <p:nvPr/>
        </p:nvSpPr>
        <p:spPr bwMode="auto">
          <a:xfrm>
            <a:off x="4748489" y="3172094"/>
            <a:ext cx="253256"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 name="Line 191"/>
          <p:cNvSpPr>
            <a:spLocks noChangeShapeType="1"/>
          </p:cNvSpPr>
          <p:nvPr/>
        </p:nvSpPr>
        <p:spPr bwMode="auto">
          <a:xfrm flipH="1">
            <a:off x="4434934" y="4109405"/>
            <a:ext cx="3406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2" name="Text Box 192"/>
          <p:cNvSpPr txBox="1">
            <a:spLocks noChangeArrowheads="1"/>
          </p:cNvSpPr>
          <p:nvPr/>
        </p:nvSpPr>
        <p:spPr bwMode="auto">
          <a:xfrm>
            <a:off x="4971596" y="2333366"/>
            <a:ext cx="327123" cy="1043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a:solidFill>
                  <a:srgbClr val="FF0000"/>
                </a:solidFill>
                <a:latin typeface="Arial" charset="0"/>
              </a:rPr>
              <a:t>0</a:t>
            </a:r>
          </a:p>
          <a:p>
            <a:pPr algn="ctr">
              <a:spcBef>
                <a:spcPct val="30000"/>
              </a:spcBef>
            </a:pPr>
            <a:r>
              <a:rPr lang="en-US" sz="1000" b="1">
                <a:solidFill>
                  <a:srgbClr val="FF0000"/>
                </a:solidFill>
                <a:latin typeface="Arial" charset="0"/>
              </a:rPr>
              <a:t>M</a:t>
            </a:r>
          </a:p>
          <a:p>
            <a:pPr algn="ctr">
              <a:lnSpc>
                <a:spcPct val="90000"/>
              </a:lnSpc>
            </a:pPr>
            <a:r>
              <a:rPr lang="en-US" sz="1000" b="1">
                <a:solidFill>
                  <a:srgbClr val="FF0000"/>
                </a:solidFill>
                <a:latin typeface="Arial" charset="0"/>
              </a:rPr>
              <a:t>u</a:t>
            </a:r>
          </a:p>
          <a:p>
            <a:pPr algn="ctr">
              <a:lnSpc>
                <a:spcPct val="90000"/>
              </a:lnSpc>
            </a:pPr>
            <a:r>
              <a:rPr lang="en-US" sz="1000" b="1">
                <a:solidFill>
                  <a:srgbClr val="FF0000"/>
                </a:solidFill>
                <a:latin typeface="Arial" charset="0"/>
              </a:rPr>
              <a:t>x</a:t>
            </a:r>
          </a:p>
          <a:p>
            <a:pPr algn="ctr">
              <a:spcBef>
                <a:spcPct val="30000"/>
              </a:spcBef>
            </a:pPr>
            <a:r>
              <a:rPr lang="en-US" sz="1000">
                <a:solidFill>
                  <a:srgbClr val="FF0000"/>
                </a:solidFill>
                <a:latin typeface="Arial" charset="0"/>
              </a:rPr>
              <a:t>1</a:t>
            </a:r>
          </a:p>
        </p:txBody>
      </p:sp>
      <p:sp>
        <p:nvSpPr>
          <p:cNvPr id="73" name="AutoShape 193"/>
          <p:cNvSpPr>
            <a:spLocks noChangeArrowheads="1"/>
          </p:cNvSpPr>
          <p:nvPr/>
        </p:nvSpPr>
        <p:spPr bwMode="auto">
          <a:xfrm>
            <a:off x="5013805" y="2320847"/>
            <a:ext cx="238181" cy="1021809"/>
          </a:xfrm>
          <a:prstGeom prst="roundRect">
            <a:avLst>
              <a:gd name="adj" fmla="val 50000"/>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4" name="Line 194"/>
          <p:cNvSpPr>
            <a:spLocks noChangeShapeType="1"/>
          </p:cNvSpPr>
          <p:nvPr/>
        </p:nvSpPr>
        <p:spPr bwMode="auto">
          <a:xfrm>
            <a:off x="5137418" y="3342657"/>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5" name="Text Box 195"/>
          <p:cNvSpPr txBox="1">
            <a:spLocks noChangeArrowheads="1"/>
          </p:cNvSpPr>
          <p:nvPr/>
        </p:nvSpPr>
        <p:spPr bwMode="auto">
          <a:xfrm>
            <a:off x="4841953" y="3513219"/>
            <a:ext cx="676857"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a:solidFill>
                  <a:srgbClr val="FF0000"/>
                </a:solidFill>
                <a:latin typeface="Arial" charset="0"/>
              </a:rPr>
              <a:t>ALUSrc</a:t>
            </a:r>
          </a:p>
        </p:txBody>
      </p:sp>
      <p:grpSp>
        <p:nvGrpSpPr>
          <p:cNvPr id="76" name="Group 196"/>
          <p:cNvGrpSpPr>
            <a:grpSpLocks/>
          </p:cNvGrpSpPr>
          <p:nvPr/>
        </p:nvGrpSpPr>
        <p:grpSpPr bwMode="auto">
          <a:xfrm>
            <a:off x="5479615" y="1724662"/>
            <a:ext cx="794440" cy="1361369"/>
            <a:chOff x="3168" y="2736"/>
            <a:chExt cx="480" cy="768"/>
          </a:xfrm>
        </p:grpSpPr>
        <p:sp>
          <p:nvSpPr>
            <p:cNvPr id="92" name="Line 197"/>
            <p:cNvSpPr>
              <a:spLocks noChangeShapeType="1"/>
            </p:cNvSpPr>
            <p:nvPr/>
          </p:nvSpPr>
          <p:spPr bwMode="auto">
            <a:xfrm>
              <a:off x="3168" y="273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3" name="Line 198"/>
            <p:cNvSpPr>
              <a:spLocks noChangeShapeType="1"/>
            </p:cNvSpPr>
            <p:nvPr/>
          </p:nvSpPr>
          <p:spPr bwMode="auto">
            <a:xfrm>
              <a:off x="3168" y="321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4" name="Line 199"/>
            <p:cNvSpPr>
              <a:spLocks noChangeShapeType="1"/>
            </p:cNvSpPr>
            <p:nvPr/>
          </p:nvSpPr>
          <p:spPr bwMode="auto">
            <a:xfrm>
              <a:off x="3168" y="3024"/>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5" name="Line 200"/>
            <p:cNvSpPr>
              <a:spLocks noChangeShapeType="1"/>
            </p:cNvSpPr>
            <p:nvPr/>
          </p:nvSpPr>
          <p:spPr bwMode="auto">
            <a:xfrm flipV="1">
              <a:off x="3168" y="3120"/>
              <a:ext cx="144"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6" name="Line 201"/>
            <p:cNvSpPr>
              <a:spLocks noChangeShapeType="1"/>
            </p:cNvSpPr>
            <p:nvPr/>
          </p:nvSpPr>
          <p:spPr bwMode="auto">
            <a:xfrm>
              <a:off x="3168" y="2736"/>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7" name="Line 202"/>
            <p:cNvSpPr>
              <a:spLocks noChangeShapeType="1"/>
            </p:cNvSpPr>
            <p:nvPr/>
          </p:nvSpPr>
          <p:spPr bwMode="auto">
            <a:xfrm>
              <a:off x="3648" y="297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8" name="Line 203"/>
            <p:cNvSpPr>
              <a:spLocks noChangeShapeType="1"/>
            </p:cNvSpPr>
            <p:nvPr/>
          </p:nvSpPr>
          <p:spPr bwMode="auto">
            <a:xfrm flipV="1">
              <a:off x="3168" y="3264"/>
              <a:ext cx="48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77" name="Text Box 204"/>
          <p:cNvSpPr txBox="1">
            <a:spLocks noChangeArrowheads="1"/>
          </p:cNvSpPr>
          <p:nvPr/>
        </p:nvSpPr>
        <p:spPr bwMode="auto">
          <a:xfrm>
            <a:off x="5745117" y="2430746"/>
            <a:ext cx="602991"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solidFill>
                  <a:schemeClr val="tx2"/>
                </a:solidFill>
                <a:latin typeface="Arial" charset="0"/>
              </a:rPr>
              <a:t>Result</a:t>
            </a:r>
          </a:p>
        </p:txBody>
      </p:sp>
      <p:sp>
        <p:nvSpPr>
          <p:cNvPr id="78" name="Text Box 205"/>
          <p:cNvSpPr txBox="1">
            <a:spLocks noChangeArrowheads="1"/>
          </p:cNvSpPr>
          <p:nvPr/>
        </p:nvSpPr>
        <p:spPr bwMode="auto">
          <a:xfrm>
            <a:off x="5835566" y="2112185"/>
            <a:ext cx="489930"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r"/>
            <a:r>
              <a:rPr lang="en-US" sz="1000" dirty="0">
                <a:latin typeface="Arial" charset="0"/>
              </a:rPr>
              <a:t>Zero</a:t>
            </a:r>
          </a:p>
        </p:txBody>
      </p:sp>
      <p:sp>
        <p:nvSpPr>
          <p:cNvPr id="79" name="Text Box 206"/>
          <p:cNvSpPr txBox="1">
            <a:spLocks noChangeArrowheads="1"/>
          </p:cNvSpPr>
          <p:nvPr/>
        </p:nvSpPr>
        <p:spPr bwMode="auto">
          <a:xfrm>
            <a:off x="5479615" y="1979723"/>
            <a:ext cx="489930" cy="286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b="1">
                <a:latin typeface="Arial" charset="0"/>
              </a:rPr>
              <a:t>ALU</a:t>
            </a:r>
          </a:p>
        </p:txBody>
      </p:sp>
      <p:sp>
        <p:nvSpPr>
          <p:cNvPr id="80" name="Line 207"/>
          <p:cNvSpPr>
            <a:spLocks noChangeShapeType="1"/>
          </p:cNvSpPr>
          <p:nvPr/>
        </p:nvSpPr>
        <p:spPr bwMode="auto">
          <a:xfrm>
            <a:off x="5955978" y="2830970"/>
            <a:ext cx="0" cy="170562"/>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 name="Text Box 208"/>
          <p:cNvSpPr txBox="1">
            <a:spLocks noChangeArrowheads="1"/>
          </p:cNvSpPr>
          <p:nvPr/>
        </p:nvSpPr>
        <p:spPr bwMode="auto">
          <a:xfrm>
            <a:off x="5637900" y="3001532"/>
            <a:ext cx="626292" cy="256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a:solidFill>
                  <a:srgbClr val="FF0000"/>
                </a:solidFill>
                <a:latin typeface="Arial" charset="0"/>
              </a:rPr>
              <a:t>ALUOp</a:t>
            </a:r>
            <a:endParaRPr lang="en-US" sz="1000" dirty="0">
              <a:solidFill>
                <a:srgbClr val="FF0000"/>
              </a:solidFill>
              <a:latin typeface="Arial" charset="0"/>
            </a:endParaRPr>
          </a:p>
        </p:txBody>
      </p:sp>
      <p:sp>
        <p:nvSpPr>
          <p:cNvPr id="82" name="Line 209"/>
          <p:cNvSpPr>
            <a:spLocks noChangeShapeType="1"/>
          </p:cNvSpPr>
          <p:nvPr/>
        </p:nvSpPr>
        <p:spPr bwMode="auto">
          <a:xfrm>
            <a:off x="5248971" y="2832534"/>
            <a:ext cx="230644"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 name="Line 214"/>
          <p:cNvSpPr>
            <a:spLocks noChangeShapeType="1"/>
          </p:cNvSpPr>
          <p:nvPr/>
        </p:nvSpPr>
        <p:spPr bwMode="auto">
          <a:xfrm>
            <a:off x="6280086" y="2575909"/>
            <a:ext cx="140195"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 name="Line 215"/>
          <p:cNvSpPr>
            <a:spLocks noChangeShapeType="1"/>
          </p:cNvSpPr>
          <p:nvPr/>
        </p:nvSpPr>
        <p:spPr bwMode="auto">
          <a:xfrm>
            <a:off x="6433848" y="2575909"/>
            <a:ext cx="0" cy="127687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8" name="AutoShape 213"/>
          <p:cNvSpPr>
            <a:spLocks noChangeArrowheads="1"/>
          </p:cNvSpPr>
          <p:nvPr/>
        </p:nvSpPr>
        <p:spPr bwMode="auto">
          <a:xfrm>
            <a:off x="6394654" y="2533659"/>
            <a:ext cx="79896" cy="86064"/>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89" name="Line 190"/>
          <p:cNvSpPr>
            <a:spLocks noChangeShapeType="1"/>
          </p:cNvSpPr>
          <p:nvPr/>
        </p:nvSpPr>
        <p:spPr bwMode="auto">
          <a:xfrm>
            <a:off x="4762056" y="3172094"/>
            <a:ext cx="0" cy="937311"/>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0" name="AutoShape 151"/>
          <p:cNvSpPr>
            <a:spLocks noChangeArrowheads="1"/>
          </p:cNvSpPr>
          <p:nvPr/>
        </p:nvSpPr>
        <p:spPr bwMode="auto">
          <a:xfrm>
            <a:off x="4563069" y="2446031"/>
            <a:ext cx="79896" cy="84499"/>
          </a:xfrm>
          <a:prstGeom prst="octagon">
            <a:avLst>
              <a:gd name="adj" fmla="val 29287"/>
            </a:avLst>
          </a:prstGeom>
          <a:solidFill>
            <a:schemeClr val="tx1"/>
          </a:solidFill>
          <a:ln w="9525">
            <a:solidFill>
              <a:schemeClr val="tx1"/>
            </a:solidFill>
            <a:miter lim="800000"/>
            <a:headEnd/>
            <a:tailEnd/>
          </a:ln>
        </p:spPr>
        <p:txBody>
          <a:bodyPr wrap="none" anchor="ctr"/>
          <a:lstStyle/>
          <a:p>
            <a:endParaRPr lang="en-US"/>
          </a:p>
        </p:txBody>
      </p:sp>
      <p:sp>
        <p:nvSpPr>
          <p:cNvPr id="91" name="Line 217"/>
          <p:cNvSpPr>
            <a:spLocks noChangeShapeType="1"/>
          </p:cNvSpPr>
          <p:nvPr/>
        </p:nvSpPr>
        <p:spPr bwMode="auto">
          <a:xfrm>
            <a:off x="1588817" y="1893659"/>
            <a:ext cx="147733" cy="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 name="TextBox 2"/>
          <p:cNvSpPr txBox="1"/>
          <p:nvPr/>
        </p:nvSpPr>
        <p:spPr>
          <a:xfrm>
            <a:off x="457200" y="4866755"/>
            <a:ext cx="8364491" cy="1754327"/>
          </a:xfrm>
          <a:prstGeom prst="rect">
            <a:avLst/>
          </a:prstGeom>
          <a:noFill/>
        </p:spPr>
        <p:txBody>
          <a:bodyPr wrap="square" rtlCol="0">
            <a:spAutoFit/>
          </a:bodyPr>
          <a:lstStyle/>
          <a:p>
            <a:r>
              <a:rPr lang="en-US" b="1" dirty="0"/>
              <a:t>What </a:t>
            </a:r>
            <a:r>
              <a:rPr lang="en-US" b="1" dirty="0" smtClean="0"/>
              <a:t>do the </a:t>
            </a:r>
            <a:r>
              <a:rPr lang="en-US" b="1" i="1" dirty="0" smtClean="0"/>
              <a:t>black data paths</a:t>
            </a:r>
            <a:r>
              <a:rPr lang="en-US" b="1" dirty="0" smtClean="0"/>
              <a:t> and the </a:t>
            </a:r>
            <a:r>
              <a:rPr lang="en-US" b="1" dirty="0" smtClean="0">
                <a:solidFill>
                  <a:srgbClr val="0000FF"/>
                </a:solidFill>
              </a:rPr>
              <a:t>blue control signals</a:t>
            </a:r>
            <a:r>
              <a:rPr lang="en-US" b="1" dirty="0" smtClean="0"/>
              <a:t> do for </a:t>
            </a:r>
            <a:r>
              <a:rPr lang="en-US" b="1" dirty="0" err="1"/>
              <a:t>lw</a:t>
            </a:r>
            <a:r>
              <a:rPr lang="en-US" b="1" dirty="0" smtClean="0"/>
              <a:t>?</a:t>
            </a:r>
            <a:r>
              <a:rPr lang="en-US" dirty="0" smtClean="0"/>
              <a:t>  </a:t>
            </a:r>
            <a:r>
              <a:rPr lang="en-US" dirty="0" smtClean="0">
                <a:solidFill>
                  <a:srgbClr val="008000"/>
                </a:solidFill>
              </a:rPr>
              <a:t>Answer:</a:t>
            </a:r>
            <a:r>
              <a:rPr lang="en-US" dirty="0" smtClean="0"/>
              <a:t> The black data path lines will be carrying logic signals, but by the way the </a:t>
            </a:r>
            <a:r>
              <a:rPr lang="en-US" dirty="0" err="1" smtClean="0"/>
              <a:t>muxes</a:t>
            </a:r>
            <a:r>
              <a:rPr lang="en-US" dirty="0" smtClean="0"/>
              <a:t> are set by their control lines, Read data 2 will not reach the ALU and the ALU Result will not be selected to be sent to the Write data input of the Register file.  Also, the </a:t>
            </a:r>
            <a:r>
              <a:rPr lang="en-US" dirty="0" err="1" smtClean="0"/>
              <a:t>MemWrite</a:t>
            </a:r>
            <a:r>
              <a:rPr lang="en-US" dirty="0" smtClean="0"/>
              <a:t> blue control signal will be set by the control logic to not ask the Data memory to write at the same time that it needs to be read to carry out that step of the </a:t>
            </a:r>
            <a:r>
              <a:rPr lang="en-US" dirty="0" err="1" smtClean="0"/>
              <a:t>lw</a:t>
            </a:r>
            <a:r>
              <a:rPr lang="en-US" dirty="0" smtClean="0"/>
              <a:t> instruction.</a:t>
            </a:r>
            <a:endParaRPr lang="en-US" dirty="0"/>
          </a:p>
        </p:txBody>
      </p:sp>
      <p:sp>
        <p:nvSpPr>
          <p:cNvPr id="100" name="Text Box 281"/>
          <p:cNvSpPr txBox="1">
            <a:spLocks noChangeArrowheads="1"/>
          </p:cNvSpPr>
          <p:nvPr/>
        </p:nvSpPr>
        <p:spPr bwMode="auto">
          <a:xfrm>
            <a:off x="2352313" y="2426378"/>
            <a:ext cx="313170" cy="934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000" dirty="0">
                <a:solidFill>
                  <a:srgbClr val="FF0000"/>
                </a:solidFill>
                <a:latin typeface="Arial" charset="0"/>
              </a:rPr>
              <a:t>0</a:t>
            </a:r>
          </a:p>
          <a:p>
            <a:pPr algn="ctr">
              <a:spcBef>
                <a:spcPct val="30000"/>
              </a:spcBef>
            </a:pPr>
            <a:r>
              <a:rPr lang="en-US" sz="1000" b="1" dirty="0">
                <a:solidFill>
                  <a:srgbClr val="FF0000"/>
                </a:solidFill>
                <a:latin typeface="Arial" charset="0"/>
              </a:rPr>
              <a:t>M</a:t>
            </a:r>
          </a:p>
          <a:p>
            <a:pPr algn="ctr">
              <a:lnSpc>
                <a:spcPct val="90000"/>
              </a:lnSpc>
            </a:pPr>
            <a:r>
              <a:rPr lang="en-US" sz="1000" b="1" dirty="0">
                <a:solidFill>
                  <a:srgbClr val="FF0000"/>
                </a:solidFill>
                <a:latin typeface="Arial" charset="0"/>
              </a:rPr>
              <a:t>u</a:t>
            </a:r>
          </a:p>
          <a:p>
            <a:pPr algn="ctr">
              <a:lnSpc>
                <a:spcPct val="90000"/>
              </a:lnSpc>
            </a:pPr>
            <a:r>
              <a:rPr lang="en-US" sz="1000" b="1" dirty="0">
                <a:solidFill>
                  <a:srgbClr val="FF0000"/>
                </a:solidFill>
                <a:latin typeface="Arial" charset="0"/>
              </a:rPr>
              <a:t>x</a:t>
            </a:r>
          </a:p>
          <a:p>
            <a:pPr algn="ctr">
              <a:spcBef>
                <a:spcPct val="30000"/>
              </a:spcBef>
            </a:pPr>
            <a:r>
              <a:rPr lang="en-US" sz="1000" dirty="0">
                <a:solidFill>
                  <a:srgbClr val="FF0000"/>
                </a:solidFill>
                <a:latin typeface="Arial" charset="0"/>
              </a:rPr>
              <a:t>1</a:t>
            </a:r>
          </a:p>
        </p:txBody>
      </p:sp>
      <p:sp>
        <p:nvSpPr>
          <p:cNvPr id="101" name="Text Box 275"/>
          <p:cNvSpPr txBox="1">
            <a:spLocks noChangeArrowheads="1"/>
          </p:cNvSpPr>
          <p:nvPr/>
        </p:nvSpPr>
        <p:spPr bwMode="auto">
          <a:xfrm>
            <a:off x="1716976" y="2081168"/>
            <a:ext cx="747568"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solidFill>
                  <a:srgbClr val="FF0000"/>
                </a:solidFill>
                <a:latin typeface="Arial" charset="0"/>
              </a:rPr>
              <a:t>I [20 - 16]</a:t>
            </a:r>
          </a:p>
        </p:txBody>
      </p:sp>
      <p:sp>
        <p:nvSpPr>
          <p:cNvPr id="102" name="Text Box 279"/>
          <p:cNvSpPr txBox="1">
            <a:spLocks noChangeArrowheads="1"/>
          </p:cNvSpPr>
          <p:nvPr/>
        </p:nvSpPr>
        <p:spPr bwMode="auto">
          <a:xfrm>
            <a:off x="1716976" y="2972238"/>
            <a:ext cx="737466" cy="256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a:latin typeface="Arial" charset="0"/>
              </a:rPr>
              <a:t>I [15 - 11]</a:t>
            </a:r>
          </a:p>
        </p:txBody>
      </p:sp>
      <p:sp>
        <p:nvSpPr>
          <p:cNvPr id="103" name="Text Box 284"/>
          <p:cNvSpPr txBox="1">
            <a:spLocks noChangeArrowheads="1"/>
          </p:cNvSpPr>
          <p:nvPr/>
        </p:nvSpPr>
        <p:spPr bwMode="auto">
          <a:xfrm>
            <a:off x="2162920" y="3452487"/>
            <a:ext cx="641771" cy="410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1882" tIns="50941" rIns="101882" bIns="50941">
            <a:spAutoFit/>
          </a:bodyPr>
          <a:lstStyle>
            <a:lvl1pPr defTabSz="1019175">
              <a:defRPr sz="2000">
                <a:solidFill>
                  <a:schemeClr val="tx1"/>
                </a:solidFill>
                <a:latin typeface="Trebuchet MS" charset="0"/>
                <a:ea typeface="ＭＳ Ｐゴシック" charset="0"/>
              </a:defRPr>
            </a:lvl1pPr>
            <a:lvl2pPr marL="742950" indent="-285750" defTabSz="1019175">
              <a:defRPr sz="2000">
                <a:solidFill>
                  <a:schemeClr val="tx1"/>
                </a:solidFill>
                <a:latin typeface="Trebuchet MS" charset="0"/>
                <a:ea typeface="ＭＳ Ｐゴシック" charset="0"/>
              </a:defRPr>
            </a:lvl2pPr>
            <a:lvl3pPr marL="1143000" indent="-228600" defTabSz="1019175">
              <a:defRPr sz="2000">
                <a:solidFill>
                  <a:schemeClr val="tx1"/>
                </a:solidFill>
                <a:latin typeface="Trebuchet MS" charset="0"/>
                <a:ea typeface="ＭＳ Ｐゴシック" charset="0"/>
              </a:defRPr>
            </a:lvl3pPr>
            <a:lvl4pPr marL="1600200" indent="-228600" defTabSz="1019175">
              <a:defRPr sz="2000">
                <a:solidFill>
                  <a:schemeClr val="tx1"/>
                </a:solidFill>
                <a:latin typeface="Trebuchet MS" charset="0"/>
                <a:ea typeface="ＭＳ Ｐゴシック" charset="0"/>
              </a:defRPr>
            </a:lvl4pPr>
            <a:lvl5pPr marL="2057400" indent="-228600" defTabSz="1019175">
              <a:defRPr sz="2000">
                <a:solidFill>
                  <a:schemeClr val="tx1"/>
                </a:solidFill>
                <a:latin typeface="Trebuchet MS" charset="0"/>
                <a:ea typeface="ＭＳ Ｐゴシック" charset="0"/>
              </a:defRPr>
            </a:lvl5pPr>
            <a:lvl6pPr marL="2514600" indent="-228600" defTabSz="1019175" eaLnBrk="0" fontAlgn="base" hangingPunct="0">
              <a:spcBef>
                <a:spcPct val="0"/>
              </a:spcBef>
              <a:spcAft>
                <a:spcPct val="0"/>
              </a:spcAft>
              <a:defRPr sz="2000">
                <a:solidFill>
                  <a:schemeClr val="tx1"/>
                </a:solidFill>
                <a:latin typeface="Trebuchet MS" charset="0"/>
                <a:ea typeface="ＭＳ Ｐゴシック" charset="0"/>
              </a:defRPr>
            </a:lvl6pPr>
            <a:lvl7pPr marL="2971800" indent="-228600" defTabSz="1019175" eaLnBrk="0" fontAlgn="base" hangingPunct="0">
              <a:spcBef>
                <a:spcPct val="0"/>
              </a:spcBef>
              <a:spcAft>
                <a:spcPct val="0"/>
              </a:spcAft>
              <a:defRPr sz="2000">
                <a:solidFill>
                  <a:schemeClr val="tx1"/>
                </a:solidFill>
                <a:latin typeface="Trebuchet MS" charset="0"/>
                <a:ea typeface="ＭＳ Ｐゴシック" charset="0"/>
              </a:defRPr>
            </a:lvl7pPr>
            <a:lvl8pPr marL="3429000" indent="-228600" defTabSz="1019175" eaLnBrk="0" fontAlgn="base" hangingPunct="0">
              <a:spcBef>
                <a:spcPct val="0"/>
              </a:spcBef>
              <a:spcAft>
                <a:spcPct val="0"/>
              </a:spcAft>
              <a:defRPr sz="2000">
                <a:solidFill>
                  <a:schemeClr val="tx1"/>
                </a:solidFill>
                <a:latin typeface="Trebuchet MS" charset="0"/>
                <a:ea typeface="ＭＳ Ｐゴシック" charset="0"/>
              </a:defRPr>
            </a:lvl8pPr>
            <a:lvl9pPr marL="3886200" indent="-228600" defTabSz="1019175" eaLnBrk="0" fontAlgn="base" hangingPunct="0">
              <a:spcBef>
                <a:spcPct val="0"/>
              </a:spcBef>
              <a:spcAft>
                <a:spcPct val="0"/>
              </a:spcAft>
              <a:defRPr sz="2000">
                <a:solidFill>
                  <a:schemeClr val="tx1"/>
                </a:solidFill>
                <a:latin typeface="Trebuchet MS" charset="0"/>
                <a:ea typeface="ＭＳ Ｐゴシック" charset="0"/>
              </a:defRPr>
            </a:lvl9pPr>
          </a:lstStyle>
          <a:p>
            <a:r>
              <a:rPr lang="en-US" sz="1000" dirty="0" err="1" smtClean="0">
                <a:solidFill>
                  <a:srgbClr val="FF0000"/>
                </a:solidFill>
                <a:latin typeface="Arial" charset="0"/>
              </a:rPr>
              <a:t>RegDst</a:t>
            </a:r>
            <a:endParaRPr lang="en-US" sz="1000" dirty="0" smtClean="0">
              <a:solidFill>
                <a:srgbClr val="FF0000"/>
              </a:solidFill>
              <a:latin typeface="Arial" charset="0"/>
            </a:endParaRPr>
          </a:p>
          <a:p>
            <a:r>
              <a:rPr lang="en-US" sz="1000" dirty="0">
                <a:solidFill>
                  <a:srgbClr val="FF0000"/>
                </a:solidFill>
                <a:latin typeface="Arial" charset="0"/>
              </a:rPr>
              <a:t> </a:t>
            </a:r>
            <a:r>
              <a:rPr lang="en-US" sz="1000" dirty="0" smtClean="0">
                <a:solidFill>
                  <a:srgbClr val="FF0000"/>
                </a:solidFill>
                <a:latin typeface="Arial" charset="0"/>
              </a:rPr>
              <a:t>  = 0</a:t>
            </a:r>
            <a:endParaRPr lang="en-US" sz="1000" dirty="0">
              <a:solidFill>
                <a:srgbClr val="FF0000"/>
              </a:solidFill>
              <a:latin typeface="Arial" charset="0"/>
            </a:endParaRPr>
          </a:p>
        </p:txBody>
      </p:sp>
      <p:sp>
        <p:nvSpPr>
          <p:cNvPr id="104" name="Line 268"/>
          <p:cNvSpPr>
            <a:spLocks noChangeShapeType="1"/>
          </p:cNvSpPr>
          <p:nvPr/>
        </p:nvSpPr>
        <p:spPr bwMode="auto">
          <a:xfrm>
            <a:off x="2616969" y="2834364"/>
            <a:ext cx="376670"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5" name="Line 276"/>
          <p:cNvSpPr>
            <a:spLocks noChangeShapeType="1"/>
          </p:cNvSpPr>
          <p:nvPr/>
        </p:nvSpPr>
        <p:spPr bwMode="auto">
          <a:xfrm>
            <a:off x="1761162" y="2317635"/>
            <a:ext cx="1236807"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 name="Line 278"/>
          <p:cNvSpPr>
            <a:spLocks noChangeShapeType="1"/>
          </p:cNvSpPr>
          <p:nvPr/>
        </p:nvSpPr>
        <p:spPr bwMode="auto">
          <a:xfrm>
            <a:off x="1761162" y="3263104"/>
            <a:ext cx="61479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7" name="Line 283"/>
          <p:cNvSpPr>
            <a:spLocks noChangeShapeType="1"/>
          </p:cNvSpPr>
          <p:nvPr/>
        </p:nvSpPr>
        <p:spPr bwMode="auto">
          <a:xfrm>
            <a:off x="2494298" y="3313557"/>
            <a:ext cx="0" cy="15268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 name="Line 319"/>
          <p:cNvSpPr>
            <a:spLocks noChangeShapeType="1"/>
          </p:cNvSpPr>
          <p:nvPr/>
        </p:nvSpPr>
        <p:spPr bwMode="auto">
          <a:xfrm flipV="1">
            <a:off x="2159480" y="2313433"/>
            <a:ext cx="0" cy="22832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 name="Line 321"/>
          <p:cNvSpPr>
            <a:spLocks noChangeShapeType="1"/>
          </p:cNvSpPr>
          <p:nvPr/>
        </p:nvSpPr>
        <p:spPr bwMode="auto">
          <a:xfrm>
            <a:off x="2159480" y="2541752"/>
            <a:ext cx="223693"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0" name="AutoShape 282"/>
          <p:cNvSpPr>
            <a:spLocks noChangeArrowheads="1"/>
          </p:cNvSpPr>
          <p:nvPr/>
        </p:nvSpPr>
        <p:spPr bwMode="auto">
          <a:xfrm>
            <a:off x="2391279" y="2434268"/>
            <a:ext cx="229466" cy="913279"/>
          </a:xfrm>
          <a:prstGeom prst="roundRect">
            <a:avLst>
              <a:gd name="adj" fmla="val 50000"/>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0" name="Date Placeholder 39"/>
          <p:cNvSpPr>
            <a:spLocks noGrp="1"/>
          </p:cNvSpPr>
          <p:nvPr>
            <p:ph type="dt" sz="half" idx="10"/>
          </p:nvPr>
        </p:nvSpPr>
        <p:spPr/>
        <p:txBody>
          <a:bodyPr/>
          <a:lstStyle/>
          <a:p>
            <a:r>
              <a:rPr lang="en-US" smtClean="0"/>
              <a:t>© 2017 by George B. Adams III</a:t>
            </a:r>
            <a:endParaRPr lang="en-US"/>
          </a:p>
        </p:txBody>
      </p:sp>
      <p:sp>
        <p:nvSpPr>
          <p:cNvPr id="47" name="Slide Number Placeholder 46"/>
          <p:cNvSpPr>
            <a:spLocks noGrp="1"/>
          </p:cNvSpPr>
          <p:nvPr>
            <p:ph type="sldNum" sz="quarter" idx="12"/>
          </p:nvPr>
        </p:nvSpPr>
        <p:spPr/>
        <p:txBody>
          <a:bodyPr/>
          <a:lstStyle/>
          <a:p>
            <a:fld id="{57EC3C6A-BBE0-B94A-B791-E44AA6B2DA5B}" type="slidenum">
              <a:rPr lang="en-US" smtClean="0"/>
              <a:pPr/>
              <a:t>9</a:t>
            </a:fld>
            <a:endParaRPr lang="en-US"/>
          </a:p>
        </p:txBody>
      </p:sp>
    </p:spTree>
    <p:extLst>
      <p:ext uri="{BB962C8B-B14F-4D97-AF65-F5344CB8AC3E}">
        <p14:creationId xmlns:p14="http://schemas.microsoft.com/office/powerpoint/2010/main" val="1265863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M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25375</TotalTime>
  <Words>6865</Words>
  <Application>Microsoft Macintosh PowerPoint</Application>
  <PresentationFormat>On-screen Show (4:3)</PresentationFormat>
  <Paragraphs>2607</Paragraphs>
  <Slides>66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Calibri</vt:lpstr>
      <vt:lpstr>Lucida Console</vt:lpstr>
      <vt:lpstr>Mangal</vt:lpstr>
      <vt:lpstr>Microsoft Sans Serif</vt:lpstr>
      <vt:lpstr>ＭＳ Ｐゴシック</vt:lpstr>
      <vt:lpstr>Palatino</vt:lpstr>
      <vt:lpstr>Times New Roman</vt:lpstr>
      <vt:lpstr>Trebuchet MS</vt:lpstr>
      <vt:lpstr>Wingdings</vt:lpstr>
      <vt:lpstr>Arial</vt:lpstr>
      <vt:lpstr>TM10203755</vt:lpstr>
      <vt:lpstr>Lecture 23 – In-class worksheet and MIPS reference example</vt:lpstr>
      <vt:lpstr>We had an in-class discussion</vt:lpstr>
      <vt:lpstr>MIPS fetch-execute example</vt:lpstr>
      <vt:lpstr>Data path for MIPS register-to-register instruction type</vt:lpstr>
      <vt:lpstr>Control of the data path</vt:lpstr>
      <vt:lpstr>Control signal table</vt:lpstr>
      <vt:lpstr>Generating control signals</vt:lpstr>
      <vt:lpstr>MIPS load word (lw) instr. data path &amp; key control signals</vt:lpstr>
      <vt:lpstr>MIPS load word (lw) instr. data path &amp; key control signals</vt:lpstr>
      <vt:lpstr>Steps in beq (branch if equal)</vt:lpstr>
      <vt:lpstr>beq $t0, $s0, offset execution: compare regs</vt:lpstr>
      <vt:lpstr>beq execution: next instr. fetch addr. computation</vt:lpstr>
      <vt:lpstr>Pipelining the MIPS circuit</vt:lpstr>
      <vt:lpstr>Example ISA:  MIPS (text Fig. 5.9)</vt:lpstr>
      <vt:lpstr>Instruction processing steps</vt:lpstr>
      <vt:lpstr>Step 1:  Instruction Fetch (IF)</vt:lpstr>
      <vt:lpstr>Step 2:  Instruction Decode (ID)</vt:lpstr>
      <vt:lpstr>Step 3:  Execute (EX)</vt:lpstr>
      <vt:lpstr>Step 4:  Memory access (MEM)</vt:lpstr>
      <vt:lpstr>Step 5:  Write back (WB)</vt:lpstr>
      <vt:lpstr>Not all instructions need all steps</vt:lpstr>
      <vt:lpstr>Using idle parts of the circuit</vt:lpstr>
      <vt:lpstr>Overlap two instructions</vt:lpstr>
      <vt:lpstr>Continue overlapping</vt:lpstr>
      <vt:lpstr>Create a pipelined datapath</vt:lpstr>
      <vt:lpstr>Pipelined execution</vt:lpstr>
      <vt:lpstr>Pipeline performance</vt:lpstr>
      <vt:lpstr>Pipelining a mix of instruction types</vt:lpstr>
      <vt:lpstr>Important observations of MIPS design</vt:lpstr>
      <vt:lpstr>One solution: insert NOP steps</vt:lpstr>
      <vt:lpstr>Need for stage interface registers</vt:lpstr>
      <vt:lpstr>Pipelined datapath</vt:lpstr>
      <vt:lpstr>Propagating values through the pipeline</vt:lpstr>
      <vt:lpstr>Path of destination register field bits (red)</vt:lpstr>
      <vt:lpstr>Pipelining control signals</vt:lpstr>
      <vt:lpstr>MIPS detailed example execution sequence</vt:lpstr>
      <vt:lpstr>Cycle 1 (starting to fill the pipeline)</vt:lpstr>
      <vt:lpstr>Cycle 2</vt:lpstr>
      <vt:lpstr>Cycle 3</vt:lpstr>
      <vt:lpstr>Cycle 4</vt:lpstr>
      <vt:lpstr>Cycle 5 (pipeline is now full)</vt:lpstr>
      <vt:lpstr>Cycle 6 (start to empty pipeline)</vt:lpstr>
      <vt:lpstr>Cycle 7</vt:lpstr>
      <vt:lpstr>Cycle 8</vt:lpstr>
      <vt:lpstr>Cycle 9</vt:lpstr>
      <vt:lpstr>Pipeline diagram for previous circuit schematics</vt:lpstr>
      <vt:lpstr>Instruction set architectures and pipelining</vt:lpstr>
      <vt:lpstr>Pipelining summary</vt:lpstr>
      <vt:lpstr>Lectures 23 – Pipelining </vt:lpstr>
      <vt:lpstr>Assignment</vt:lpstr>
      <vt:lpstr>Go faster by being too “lazy” to be slow </vt:lpstr>
      <vt:lpstr>Pipeline activity in space-time</vt:lpstr>
      <vt:lpstr>Instruction pipeline operation</vt:lpstr>
      <vt:lpstr>Pipeline stall due to instr. dependence</vt:lpstr>
      <vt:lpstr>Inst. K+1 depends on K; stall until result written and detected (one of many design options)</vt:lpstr>
      <vt:lpstr>Other causes of pipeline stalls</vt:lpstr>
      <vt:lpstr>Hardware designers reducing stalls</vt:lpstr>
      <vt:lpstr>Compiler writers reducing stalls</vt:lpstr>
      <vt:lpstr>ISA instruction grouping schemes</vt:lpstr>
      <vt:lpstr>Condition code and conditional branch</vt:lpstr>
      <vt:lpstr>Summary (chapter 5)</vt:lpstr>
      <vt:lpstr>What to do about pipeline stalls?</vt:lpstr>
      <vt:lpstr>Handling pipeline stalls</vt:lpstr>
      <vt:lpstr>Pipeline hazards: a three-part harmony</vt:lpstr>
      <vt:lpstr>Structural hazards in a pipeline</vt:lpstr>
      <vt:lpstr>Two structural hazard examples</vt:lpstr>
    </vt:vector>
  </TitlesOfParts>
  <Company>Purdue University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Computer Architecture</dc:title>
  <dc:creator>George Adams</dc:creator>
  <cp:lastModifiedBy>George Bunch Adams III</cp:lastModifiedBy>
  <cp:revision>715</cp:revision>
  <dcterms:created xsi:type="dcterms:W3CDTF">2017-01-09T11:24:18Z</dcterms:created>
  <dcterms:modified xsi:type="dcterms:W3CDTF">2017-10-16T20:37:31Z</dcterms:modified>
</cp:coreProperties>
</file>