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sldIdLst>
    <p:sldId id="1084" r:id="rId2"/>
    <p:sldId id="1085" r:id="rId3"/>
    <p:sldId id="1086" r:id="rId4"/>
    <p:sldId id="1087" r:id="rId5"/>
    <p:sldId id="1088" r:id="rId6"/>
    <p:sldId id="1089" r:id="rId7"/>
    <p:sldId id="1090" r:id="rId8"/>
    <p:sldId id="1091" r:id="rId9"/>
    <p:sldId id="1092" r:id="rId10"/>
    <p:sldId id="1093" r:id="rId11"/>
    <p:sldId id="1094" r:id="rId12"/>
    <p:sldId id="1095" r:id="rId13"/>
    <p:sldId id="1096" r:id="rId14"/>
    <p:sldId id="1097" r:id="rId15"/>
    <p:sldId id="1550" r:id="rId16"/>
    <p:sldId id="1098" r:id="rId17"/>
    <p:sldId id="1099" r:id="rId18"/>
    <p:sldId id="1100" r:id="rId19"/>
    <p:sldId id="1101" r:id="rId20"/>
    <p:sldId id="1102" r:id="rId21"/>
    <p:sldId id="1103" r:id="rId22"/>
    <p:sldId id="1104" r:id="rId23"/>
    <p:sldId id="1105" r:id="rId24"/>
    <p:sldId id="1106" r:id="rId25"/>
    <p:sldId id="1107" r:id="rId26"/>
    <p:sldId id="1108" r:id="rId27"/>
    <p:sldId id="1109" r:id="rId28"/>
    <p:sldId id="1110" r:id="rId29"/>
    <p:sldId id="1111" r:id="rId30"/>
    <p:sldId id="1112" r:id="rId31"/>
    <p:sldId id="1113" r:id="rId32"/>
    <p:sldId id="1114" r:id="rId33"/>
    <p:sldId id="1115" r:id="rId34"/>
    <p:sldId id="1116" r:id="rId35"/>
    <p:sldId id="1117" r:id="rId36"/>
    <p:sldId id="1118" r:id="rId37"/>
    <p:sldId id="1119" r:id="rId38"/>
    <p:sldId id="1121" r:id="rId39"/>
    <p:sldId id="1122" r:id="rId40"/>
    <p:sldId id="1123" r:id="rId41"/>
    <p:sldId id="1124" r:id="rId42"/>
    <p:sldId id="1125" r:id="rId43"/>
    <p:sldId id="1126" r:id="rId44"/>
    <p:sldId id="1127" r:id="rId45"/>
    <p:sldId id="1551" r:id="rId46"/>
    <p:sldId id="1129" r:id="rId47"/>
    <p:sldId id="1130" r:id="rId48"/>
    <p:sldId id="1150" r:id="rId49"/>
    <p:sldId id="1151" r:id="rId50"/>
    <p:sldId id="1152" r:id="rId51"/>
    <p:sldId id="1153" r:id="rId52"/>
    <p:sldId id="1154" r:id="rId53"/>
    <p:sldId id="1552" r:id="rId54"/>
    <p:sldId id="1157" r:id="rId55"/>
    <p:sldId id="1158" r:id="rId56"/>
    <p:sldId id="1553" r:id="rId57"/>
    <p:sldId id="1159" r:id="rId58"/>
    <p:sldId id="1160" r:id="rId59"/>
    <p:sldId id="1554" r:id="rId60"/>
    <p:sldId id="1162" r:id="rId61"/>
    <p:sldId id="1555"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9051"/>
    <a:srgbClr val="FF9300"/>
    <a:srgbClr val="7030A0"/>
    <a:srgbClr val="CC9900"/>
    <a:srgbClr val="B3B3B3"/>
    <a:srgbClr val="0096FF"/>
    <a:srgbClr val="FC6400"/>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83"/>
    <p:restoredTop sz="91369"/>
  </p:normalViewPr>
  <p:slideViewPr>
    <p:cSldViewPr snapToGrid="0" snapToObjects="1">
      <p:cViewPr>
        <p:scale>
          <a:sx n="140" d="100"/>
          <a:sy n="140" d="100"/>
        </p:scale>
        <p:origin x="1440" y="1192"/>
      </p:cViewPr>
      <p:guideLst>
        <p:guide orient="horz" pos="2160"/>
        <p:guide pos="2880"/>
      </p:guideLst>
    </p:cSldViewPr>
  </p:slideViewPr>
  <p:notesTextViewPr>
    <p:cViewPr>
      <p:scale>
        <a:sx n="100" d="100"/>
        <a:sy n="100" d="100"/>
      </p:scale>
      <p:origin x="0" y="0"/>
    </p:cViewPr>
  </p:notesTextViewPr>
  <p:sorterViewPr>
    <p:cViewPr>
      <p:scale>
        <a:sx n="160" d="100"/>
        <a:sy n="160" d="100"/>
      </p:scale>
      <p:origin x="0" y="80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11/14/17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Nanoseconds have no visceral meaning:  You</a:t>
            </a:r>
            <a:r>
              <a:rPr lang="en-US" baseline="0" dirty="0" smtClean="0"/>
              <a:t> might seriously say “That was the longest second of my life” but you never say seriously “That was the longest nanosecond of my life!”</a:t>
            </a:r>
            <a:endParaRPr lang="en-US" dirty="0"/>
          </a:p>
        </p:txBody>
      </p:sp>
      <p:sp>
        <p:nvSpPr>
          <p:cNvPr id="4" name="Slide Number Placeholder 3"/>
          <p:cNvSpPr>
            <a:spLocks noGrp="1"/>
          </p:cNvSpPr>
          <p:nvPr>
            <p:ph type="sldNum" sz="quarter" idx="10"/>
          </p:nvPr>
        </p:nvSpPr>
        <p:spPr/>
        <p:txBody>
          <a:bodyPr/>
          <a:lstStyle/>
          <a:p>
            <a:fld id="{A7422D5F-1CF1-E748-83C6-2DF99F8D3E89}" type="slidenum">
              <a:rPr lang="en-US" smtClean="0"/>
              <a:t>3</a:t>
            </a:fld>
            <a:endParaRPr lang="en-US"/>
          </a:p>
        </p:txBody>
      </p:sp>
    </p:spTree>
    <p:extLst>
      <p:ext uri="{BB962C8B-B14F-4D97-AF65-F5344CB8AC3E}">
        <p14:creationId xmlns:p14="http://schemas.microsoft.com/office/powerpoint/2010/main" val="1745869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37339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6810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55368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68309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967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Magnetic core memory takes advantage of the “crosstalk” between the vertical and horizontal</a:t>
            </a:r>
            <a:r>
              <a:rPr lang="en-US" baseline="0" dirty="0" smtClean="0"/>
              <a:t> wires to achieve a magnetic field strong enough to flip the magnetization direction of a core.</a:t>
            </a:r>
          </a:p>
          <a:p>
            <a:r>
              <a:rPr lang="en-US" baseline="0" dirty="0" smtClean="0"/>
              <a:t>Here, crosstalk is just a liability to the performance of the system.</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54</a:t>
            </a:fld>
            <a:endParaRPr lang="en-US"/>
          </a:p>
        </p:txBody>
      </p:sp>
    </p:spTree>
    <p:extLst>
      <p:ext uri="{BB962C8B-B14F-4D97-AF65-F5344CB8AC3E}">
        <p14:creationId xmlns:p14="http://schemas.microsoft.com/office/powerpoint/2010/main" val="1122864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is that too long a sequence of the same symbol may</a:t>
            </a:r>
            <a:r>
              <a:rPr lang="en-US" baseline="0" dirty="0" smtClean="0"/>
              <a:t> allow</a:t>
            </a:r>
            <a:r>
              <a:rPr lang="en-US" dirty="0" smtClean="0"/>
              <a:t> the receiver clock</a:t>
            </a:r>
            <a:r>
              <a:rPr lang="en-US" baseline="0" dirty="0" smtClean="0"/>
              <a:t> to drift sufficiently that it looses a correct count of the number of symbols in the constant string.</a:t>
            </a:r>
            <a:r>
              <a:rPr lang="en-US" dirty="0" smtClean="0"/>
              <a:t> </a:t>
            </a:r>
            <a:endParaRPr lang="en-US" dirty="0"/>
          </a:p>
        </p:txBody>
      </p:sp>
      <p:sp>
        <p:nvSpPr>
          <p:cNvPr id="4" name="Slide Number Placeholder 3"/>
          <p:cNvSpPr>
            <a:spLocks noGrp="1"/>
          </p:cNvSpPr>
          <p:nvPr>
            <p:ph type="sldNum" sz="quarter" idx="10"/>
          </p:nvPr>
        </p:nvSpPr>
        <p:spPr/>
        <p:txBody>
          <a:bodyPr/>
          <a:lstStyle/>
          <a:p>
            <a:fld id="{1ECA2BA9-A323-5245-B452-8B25D3F82F87}" type="slidenum">
              <a:rPr lang="en-US" smtClean="0"/>
              <a:t>60</a:t>
            </a:fld>
            <a:endParaRPr lang="en-US"/>
          </a:p>
        </p:txBody>
      </p:sp>
    </p:spTree>
    <p:extLst>
      <p:ext uri="{BB962C8B-B14F-4D97-AF65-F5344CB8AC3E}">
        <p14:creationId xmlns:p14="http://schemas.microsoft.com/office/powerpoint/2010/main" val="93271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8199" y="1443038"/>
            <a:ext cx="7486027" cy="1600200"/>
          </a:xfrm>
        </p:spPr>
        <p:txBody>
          <a:bodyPr/>
          <a:lstStyle/>
          <a:p>
            <a:r>
              <a:rPr lang="en-US" dirty="0" smtClean="0"/>
              <a:t>CS250 Lecture 33 – Virtual memory  </a:t>
            </a:r>
            <a:endParaRPr lang="en-US" dirty="0"/>
          </a:p>
        </p:txBody>
      </p:sp>
      <p:sp>
        <p:nvSpPr>
          <p:cNvPr id="4" name="Subtitle 3"/>
          <p:cNvSpPr>
            <a:spLocks noGrp="1"/>
          </p:cNvSpPr>
          <p:nvPr>
            <p:ph type="subTitle" idx="1"/>
          </p:nvPr>
        </p:nvSpPr>
        <p:spPr>
          <a:xfrm>
            <a:off x="1270061" y="3316785"/>
            <a:ext cx="6654517" cy="1905000"/>
          </a:xfrm>
        </p:spPr>
        <p:txBody>
          <a:bodyPr/>
          <a:lstStyle/>
          <a:p>
            <a:r>
              <a:rPr lang="en-US" dirty="0"/>
              <a:t>					</a:t>
            </a:r>
            <a:r>
              <a:rPr lang="en-US" dirty="0" smtClean="0"/>
              <a:t>2017.11.06</a:t>
            </a:r>
            <a:endParaRPr lang="en-US" dirty="0"/>
          </a:p>
          <a:p>
            <a:r>
              <a:rPr lang="en-US" dirty="0"/>
              <a:t>“Right now I’m having amnesia</a:t>
            </a:r>
          </a:p>
          <a:p>
            <a:r>
              <a:rPr lang="en-US" dirty="0"/>
              <a:t>  and déjà vu at the same time.</a:t>
            </a:r>
          </a:p>
          <a:p>
            <a:r>
              <a:rPr lang="en-US" dirty="0"/>
              <a:t>  I think I’ve forgotten this before.” </a:t>
            </a:r>
            <a:r>
              <a:rPr lang="en-US" sz="3600" dirty="0"/>
              <a:t/>
            </a:r>
            <a:br>
              <a:rPr lang="en-US" sz="3600" dirty="0"/>
            </a:br>
            <a:r>
              <a:rPr lang="en-US" sz="3600" dirty="0"/>
              <a:t>			</a:t>
            </a:r>
            <a:r>
              <a:rPr lang="en-US" sz="2000" dirty="0"/>
              <a:t>― Steven Wright</a:t>
            </a:r>
            <a:endParaRPr lang="en-US" dirty="0"/>
          </a:p>
          <a:p>
            <a:endParaRPr lang="en-US" dirty="0"/>
          </a:p>
        </p:txBody>
      </p:sp>
      <p:sp>
        <p:nvSpPr>
          <p:cNvPr id="2" name="Date Placeholder 1"/>
          <p:cNvSpPr>
            <a:spLocks noGrp="1"/>
          </p:cNvSpPr>
          <p:nvPr>
            <p:ph type="dt" sz="half" idx="2"/>
          </p:nvPr>
        </p:nvSpPr>
        <p:spPr/>
        <p:txBody>
          <a:bodyPr/>
          <a:lstStyle/>
          <a:p>
            <a:r>
              <a:rPr lang="en-US" smtClean="0"/>
              <a:t>© 2017 by George B. Adams III</a:t>
            </a:r>
            <a:endParaRPr lang="en-US" dirty="0"/>
          </a:p>
        </p:txBody>
      </p:sp>
      <p:sp>
        <p:nvSpPr>
          <p:cNvPr id="5" name="Slide Number Placeholder 4"/>
          <p:cNvSpPr>
            <a:spLocks noGrp="1"/>
          </p:cNvSpPr>
          <p:nvPr>
            <p:ph type="sldNum" sz="quarter" idx="4"/>
          </p:nvPr>
        </p:nvSpPr>
        <p:spPr/>
        <p:txBody>
          <a:bodyPr/>
          <a:lstStyle/>
          <a:p>
            <a:fld id="{4D2D4257-6C15-224C-8DC2-DCD1A34E52A9}" type="slidenum">
              <a:rPr lang="en-US" smtClean="0"/>
              <a:pPr/>
              <a:t>1</a:t>
            </a:fld>
            <a:endParaRPr lang="en-US" dirty="0"/>
          </a:p>
        </p:txBody>
      </p:sp>
    </p:spTree>
    <p:extLst>
      <p:ext uri="{BB962C8B-B14F-4D97-AF65-F5344CB8AC3E}">
        <p14:creationId xmlns:p14="http://schemas.microsoft.com/office/powerpoint/2010/main" val="1544746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irtual memory can speed O/S tasks</a:t>
            </a:r>
            <a:endParaRPr lang="en-US" dirty="0"/>
          </a:p>
        </p:txBody>
      </p:sp>
      <p:sp>
        <p:nvSpPr>
          <p:cNvPr id="3" name="Content Placeholder 2"/>
          <p:cNvSpPr>
            <a:spLocks noGrp="1"/>
          </p:cNvSpPr>
          <p:nvPr>
            <p:ph idx="1"/>
          </p:nvPr>
        </p:nvSpPr>
        <p:spPr>
          <a:xfrm>
            <a:off x="486830" y="1171186"/>
            <a:ext cx="8247965" cy="5334068"/>
          </a:xfrm>
        </p:spPr>
        <p:txBody>
          <a:bodyPr/>
          <a:lstStyle/>
          <a:p>
            <a:r>
              <a:rPr lang="en-US" sz="2600" dirty="0" smtClean="0">
                <a:latin typeface="Arial" charset="0"/>
                <a:ea typeface="ＭＳ Ｐゴシック" charset="0"/>
                <a:cs typeface="Tahoma" charset="0"/>
              </a:rPr>
              <a:t>Loading </a:t>
            </a:r>
            <a:r>
              <a:rPr lang="en-US" sz="2600" dirty="0">
                <a:latin typeface="Arial" charset="0"/>
                <a:ea typeface="ＭＳ Ｐゴシック" charset="0"/>
                <a:cs typeface="Tahoma" charset="0"/>
              </a:rPr>
              <a:t>a program</a:t>
            </a:r>
          </a:p>
          <a:p>
            <a:pPr lvl="1"/>
            <a:r>
              <a:rPr lang="en-US" sz="2200" dirty="0" smtClean="0">
                <a:latin typeface="Arial" charset="0"/>
                <a:ea typeface="ＭＳ Ｐゴシック" charset="0"/>
                <a:cs typeface="Tahoma" charset="0"/>
              </a:rPr>
              <a:t>Virtual memory </a:t>
            </a:r>
            <a:r>
              <a:rPr lang="en-US" sz="2200" dirty="0">
                <a:latin typeface="Arial" charset="0"/>
                <a:ea typeface="ＭＳ Ｐゴシック" charset="0"/>
                <a:cs typeface="Tahoma" charset="0"/>
              </a:rPr>
              <a:t>will load </a:t>
            </a:r>
            <a:r>
              <a:rPr lang="en-US" sz="2200" dirty="0" smtClean="0">
                <a:latin typeface="Arial" charset="0"/>
                <a:ea typeface="ＭＳ Ｐゴシック" charset="0"/>
                <a:cs typeface="Tahoma" charset="0"/>
              </a:rPr>
              <a:t>the first page </a:t>
            </a:r>
            <a:r>
              <a:rPr lang="en-US" sz="2200" dirty="0">
                <a:latin typeface="Arial" charset="0"/>
                <a:ea typeface="ＭＳ Ｐゴシック" charset="0"/>
                <a:cs typeface="Tahoma" charset="0"/>
              </a:rPr>
              <a:t>of a program </a:t>
            </a:r>
            <a:r>
              <a:rPr lang="en-US" sz="2200" dirty="0" smtClean="0">
                <a:latin typeface="Arial" charset="0"/>
                <a:ea typeface="ＭＳ Ｐゴシック" charset="0"/>
                <a:cs typeface="Tahoma" charset="0"/>
              </a:rPr>
              <a:t>and start execution, then load additional pages when needed</a:t>
            </a:r>
            <a:r>
              <a:rPr lang="en-US" sz="2200" dirty="0">
                <a:latin typeface="Arial" charset="0"/>
                <a:ea typeface="ＭＳ Ｐゴシック" charset="0"/>
                <a:cs typeface="Tahoma" charset="0"/>
              </a:rPr>
              <a:t>, instead of </a:t>
            </a:r>
            <a:r>
              <a:rPr lang="en-US" sz="2200" dirty="0" err="1" smtClean="0">
                <a:latin typeface="Arial" charset="0"/>
                <a:ea typeface="ＭＳ Ｐゴシック" charset="0"/>
                <a:cs typeface="Tahoma" charset="0"/>
              </a:rPr>
              <a:t>startig</a:t>
            </a:r>
            <a:r>
              <a:rPr lang="en-US" sz="2200" dirty="0" smtClean="0">
                <a:latin typeface="Arial" charset="0"/>
                <a:ea typeface="ＭＳ Ｐゴシック" charset="0"/>
                <a:cs typeface="Tahoma" charset="0"/>
              </a:rPr>
              <a:t> only after loading all of </a:t>
            </a:r>
            <a:r>
              <a:rPr lang="en-US" sz="2200" dirty="0">
                <a:latin typeface="Arial" charset="0"/>
                <a:ea typeface="ＭＳ Ｐゴシック" charset="0"/>
                <a:cs typeface="Tahoma" charset="0"/>
              </a:rPr>
              <a:t>the </a:t>
            </a:r>
            <a:r>
              <a:rPr lang="en-US" sz="2200" dirty="0" smtClean="0">
                <a:latin typeface="Arial" charset="0"/>
                <a:ea typeface="ＭＳ Ｐゴシック" charset="0"/>
                <a:cs typeface="Tahoma" charset="0"/>
              </a:rPr>
              <a:t>program</a:t>
            </a:r>
            <a:endParaRPr lang="en-US" sz="2200" dirty="0">
              <a:latin typeface="Arial" charset="0"/>
              <a:ea typeface="ＭＳ Ｐゴシック" charset="0"/>
              <a:cs typeface="Tahoma" charset="0"/>
            </a:endParaRPr>
          </a:p>
          <a:p>
            <a:r>
              <a:rPr lang="en-US" sz="2600" dirty="0">
                <a:latin typeface="Arial" charset="0"/>
                <a:ea typeface="ＭＳ Ｐゴシック" charset="0"/>
                <a:cs typeface="Tahoma" charset="0"/>
              </a:rPr>
              <a:t>Fork a process (gives the child process a copy of the memory of the parent)</a:t>
            </a:r>
          </a:p>
          <a:p>
            <a:pPr lvl="1"/>
            <a:r>
              <a:rPr lang="en-US" sz="2200" dirty="0" smtClean="0">
                <a:latin typeface="Arial" charset="0"/>
                <a:ea typeface="ＭＳ Ｐゴシック" charset="0"/>
                <a:cs typeface="Tahoma" charset="0"/>
              </a:rPr>
              <a:t>Virtual memory </a:t>
            </a:r>
            <a:r>
              <a:rPr lang="en-US" sz="2200" dirty="0">
                <a:latin typeface="Arial" charset="0"/>
                <a:ea typeface="ＭＳ Ｐゴシック" charset="0"/>
                <a:cs typeface="Tahoma" charset="0"/>
              </a:rPr>
              <a:t>lets child </a:t>
            </a:r>
            <a:r>
              <a:rPr lang="en-US" sz="2200" dirty="0" smtClean="0">
                <a:latin typeface="Arial" charset="0"/>
                <a:ea typeface="ＭＳ Ｐゴシック" charset="0"/>
                <a:cs typeface="Tahoma" charset="0"/>
              </a:rPr>
              <a:t>process use </a:t>
            </a:r>
            <a:r>
              <a:rPr lang="en-US" sz="2200" dirty="0">
                <a:latin typeface="Arial" charset="0"/>
                <a:ea typeface="ＭＳ Ｐゴシック" charset="0"/>
                <a:cs typeface="Tahoma" charset="0"/>
              </a:rPr>
              <a:t>parent’s physical memory locations initially</a:t>
            </a:r>
          </a:p>
          <a:p>
            <a:pPr lvl="1"/>
            <a:r>
              <a:rPr lang="en-US" sz="2200" dirty="0">
                <a:latin typeface="Arial" charset="0"/>
                <a:ea typeface="ＭＳ Ｐゴシック" charset="0"/>
                <a:cs typeface="Tahoma" charset="0"/>
              </a:rPr>
              <a:t>No need to immediately copy all of the parent environment for the child, sharply reducing the work needed to launch the </a:t>
            </a:r>
            <a:r>
              <a:rPr lang="en-US" sz="2200" dirty="0" smtClean="0">
                <a:latin typeface="Arial" charset="0"/>
                <a:ea typeface="ＭＳ Ｐゴシック" charset="0"/>
                <a:cs typeface="Tahoma" charset="0"/>
              </a:rPr>
              <a:t>child; makes </a:t>
            </a:r>
            <a:r>
              <a:rPr lang="en-US" sz="2200" dirty="0">
                <a:latin typeface="Arial" charset="0"/>
                <a:ea typeface="ＭＳ Ｐゴシック" charset="0"/>
                <a:cs typeface="Tahoma" charset="0"/>
              </a:rPr>
              <a:t>fork call fast</a:t>
            </a:r>
          </a:p>
          <a:p>
            <a:pPr lvl="1"/>
            <a:r>
              <a:rPr lang="en-US" sz="2200" dirty="0" smtClean="0">
                <a:latin typeface="Arial" charset="0"/>
                <a:ea typeface="ＭＳ Ｐゴシック" charset="0"/>
                <a:cs typeface="Tahoma" charset="0"/>
              </a:rPr>
              <a:t>Virtual memory provides </a:t>
            </a:r>
            <a:r>
              <a:rPr lang="ja-JP" altLang="en-US" sz="2200" dirty="0">
                <a:latin typeface="Arial" charset="0"/>
                <a:ea typeface="ＭＳ Ｐゴシック" charset="0"/>
                <a:cs typeface="Tahoma" charset="0"/>
              </a:rPr>
              <a:t>“</a:t>
            </a:r>
            <a:r>
              <a:rPr lang="en-US" sz="2200" dirty="0">
                <a:latin typeface="Arial" charset="0"/>
                <a:ea typeface="ＭＳ Ｐゴシック" charset="0"/>
                <a:cs typeface="Tahoma" charset="0"/>
              </a:rPr>
              <a:t>copy-on-write</a:t>
            </a:r>
            <a:r>
              <a:rPr lang="ja-JP" altLang="en-US" sz="2200" dirty="0" smtClean="0">
                <a:latin typeface="Arial" charset="0"/>
                <a:ea typeface="ＭＳ Ｐゴシック" charset="0"/>
                <a:cs typeface="Tahoma" charset="0"/>
              </a:rPr>
              <a:t>”</a:t>
            </a:r>
            <a:r>
              <a:rPr lang="en-US" altLang="ja-JP" sz="2200" dirty="0" smtClean="0">
                <a:latin typeface="Arial" charset="0"/>
                <a:ea typeface="ＭＳ Ｐゴシック" charset="0"/>
                <a:cs typeface="Tahoma" charset="0"/>
              </a:rPr>
              <a:t> capability </a:t>
            </a:r>
            <a:r>
              <a:rPr lang="en-US" altLang="ja-JP" sz="2200" dirty="0">
                <a:latin typeface="Arial" charset="0"/>
                <a:ea typeface="ＭＳ Ｐゴシック" charset="0"/>
                <a:cs typeface="Tahoma" charset="0"/>
              </a:rPr>
              <a:t>to allow parent and child to diverge</a:t>
            </a:r>
            <a:endParaRPr lang="en-US" sz="2200" dirty="0">
              <a:latin typeface="Arial" charset="0"/>
              <a:ea typeface="ＭＳ Ｐゴシック" charset="0"/>
              <a:cs typeface="Tahoma" charset="0"/>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10</a:t>
            </a:fld>
            <a:endParaRPr lang="en-US"/>
          </a:p>
        </p:txBody>
      </p:sp>
    </p:spTree>
    <p:extLst>
      <p:ext uri="{BB962C8B-B14F-4D97-AF65-F5344CB8AC3E}">
        <p14:creationId xmlns:p14="http://schemas.microsoft.com/office/powerpoint/2010/main" val="1138545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VM &amp; cache in the memory hierarchy</a:t>
            </a:r>
            <a:endParaRPr lang="en-US" dirty="0"/>
          </a:p>
        </p:txBody>
      </p:sp>
      <p:sp>
        <p:nvSpPr>
          <p:cNvPr id="4" name="Content Placeholder 3"/>
          <p:cNvSpPr>
            <a:spLocks noGrp="1"/>
          </p:cNvSpPr>
          <p:nvPr>
            <p:ph idx="1"/>
          </p:nvPr>
        </p:nvSpPr>
        <p:spPr>
          <a:xfrm>
            <a:off x="457199" y="1176916"/>
            <a:ext cx="8399119" cy="4979730"/>
          </a:xfrm>
        </p:spPr>
        <p:txBody>
          <a:bodyPr>
            <a:normAutofit/>
          </a:bodyPr>
          <a:lstStyle/>
          <a:p>
            <a:r>
              <a:rPr lang="en-US" dirty="0" smtClean="0"/>
              <a:t>Cache hardware manages information movement between DRAM and CPU</a:t>
            </a:r>
          </a:p>
          <a:p>
            <a:r>
              <a:rPr lang="en-US" dirty="0" smtClean="0"/>
              <a:t>Virtual memory HW and SW manages info movement between magnetic disk and DRAM</a:t>
            </a:r>
          </a:p>
          <a:p>
            <a:r>
              <a:rPr lang="en-US" dirty="0" smtClean="0"/>
              <a:t>Virtual memory </a:t>
            </a:r>
            <a:r>
              <a:rPr lang="en-US" dirty="0"/>
              <a:t>and cache concepts are the </a:t>
            </a:r>
            <a:r>
              <a:rPr lang="en-US" dirty="0" smtClean="0"/>
              <a:t>same, just at different size and time scales</a:t>
            </a:r>
          </a:p>
          <a:p>
            <a:r>
              <a:rPr lang="en-US" dirty="0"/>
              <a:t>D</a:t>
            </a:r>
            <a:r>
              <a:rPr lang="en-US" dirty="0" smtClean="0"/>
              <a:t>iffering historical roots of the two technologies have lead to the use of divergent terminology</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11</a:t>
            </a:fld>
            <a:endParaRPr lang="en-US"/>
          </a:p>
        </p:txBody>
      </p:sp>
    </p:spTree>
    <p:extLst>
      <p:ext uri="{BB962C8B-B14F-4D97-AF65-F5344CB8AC3E}">
        <p14:creationId xmlns:p14="http://schemas.microsoft.com/office/powerpoint/2010/main" val="146099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VM &amp; cache terminology relationships</a:t>
            </a:r>
            <a:endParaRPr lang="en-US" dirty="0"/>
          </a:p>
        </p:txBody>
      </p:sp>
      <p:sp>
        <p:nvSpPr>
          <p:cNvPr id="4" name="Content Placeholder 3"/>
          <p:cNvSpPr>
            <a:spLocks noGrp="1"/>
          </p:cNvSpPr>
          <p:nvPr>
            <p:ph idx="1"/>
          </p:nvPr>
        </p:nvSpPr>
        <p:spPr>
          <a:xfrm>
            <a:off x="457199" y="1187240"/>
            <a:ext cx="8422225" cy="5318014"/>
          </a:xfrm>
        </p:spPr>
        <p:txBody>
          <a:bodyPr>
            <a:normAutofit fontScale="85000" lnSpcReduction="20000"/>
          </a:bodyPr>
          <a:lstStyle/>
          <a:p>
            <a:r>
              <a:rPr lang="en-US" dirty="0" smtClean="0"/>
              <a:t>Virtual memory </a:t>
            </a:r>
            <a:r>
              <a:rPr lang="en-US" i="1" dirty="0" smtClean="0"/>
              <a:t>block</a:t>
            </a:r>
            <a:r>
              <a:rPr lang="en-US" dirty="0" smtClean="0"/>
              <a:t> is called a </a:t>
            </a:r>
            <a:r>
              <a:rPr lang="en-US" dirty="0" smtClean="0">
                <a:solidFill>
                  <a:srgbClr val="0000FF"/>
                </a:solidFill>
              </a:rPr>
              <a:t>page</a:t>
            </a:r>
          </a:p>
          <a:p>
            <a:r>
              <a:rPr lang="en-US" dirty="0" smtClean="0">
                <a:solidFill>
                  <a:srgbClr val="000000"/>
                </a:solidFill>
              </a:rPr>
              <a:t>Virtual memory </a:t>
            </a:r>
            <a:r>
              <a:rPr lang="en-US" i="1" dirty="0" smtClean="0">
                <a:solidFill>
                  <a:srgbClr val="000000"/>
                </a:solidFill>
              </a:rPr>
              <a:t>miss</a:t>
            </a:r>
            <a:r>
              <a:rPr lang="en-US" dirty="0" smtClean="0">
                <a:solidFill>
                  <a:srgbClr val="000000"/>
                </a:solidFill>
              </a:rPr>
              <a:t> is called a</a:t>
            </a:r>
            <a:r>
              <a:rPr lang="en-US" dirty="0" smtClean="0">
                <a:solidFill>
                  <a:srgbClr val="0000FF"/>
                </a:solidFill>
              </a:rPr>
              <a:t> page fault</a:t>
            </a:r>
          </a:p>
          <a:p>
            <a:r>
              <a:rPr lang="en-US" dirty="0" smtClean="0">
                <a:solidFill>
                  <a:srgbClr val="000000"/>
                </a:solidFill>
              </a:rPr>
              <a:t>Virtual memory mapping process:</a:t>
            </a:r>
          </a:p>
          <a:p>
            <a:pPr lvl="1"/>
            <a:r>
              <a:rPr lang="en-US" dirty="0" smtClean="0">
                <a:solidFill>
                  <a:srgbClr val="000000"/>
                </a:solidFill>
              </a:rPr>
              <a:t>CPU emits a</a:t>
            </a:r>
            <a:r>
              <a:rPr lang="en-US" dirty="0" smtClean="0">
                <a:solidFill>
                  <a:srgbClr val="0000FF"/>
                </a:solidFill>
              </a:rPr>
              <a:t> virtual address </a:t>
            </a:r>
            <a:r>
              <a:rPr lang="en-US" dirty="0" smtClean="0">
                <a:solidFill>
                  <a:srgbClr val="000000"/>
                </a:solidFill>
              </a:rPr>
              <a:t>that is translated (mapped) by</a:t>
            </a:r>
            <a:r>
              <a:rPr lang="en-US" dirty="0" smtClean="0">
                <a:solidFill>
                  <a:srgbClr val="0000FF"/>
                </a:solidFill>
              </a:rPr>
              <a:t> a combination of HW and SW </a:t>
            </a:r>
            <a:r>
              <a:rPr lang="en-US" dirty="0" smtClean="0">
                <a:solidFill>
                  <a:srgbClr val="000000"/>
                </a:solidFill>
              </a:rPr>
              <a:t>to a</a:t>
            </a:r>
            <a:r>
              <a:rPr lang="en-US" dirty="0" smtClean="0">
                <a:solidFill>
                  <a:srgbClr val="0000FF"/>
                </a:solidFill>
              </a:rPr>
              <a:t> physical address</a:t>
            </a:r>
            <a:r>
              <a:rPr lang="en-US" dirty="0" smtClean="0">
                <a:solidFill>
                  <a:srgbClr val="000000"/>
                </a:solidFill>
              </a:rPr>
              <a:t> used to access main memory</a:t>
            </a:r>
          </a:p>
          <a:p>
            <a:pPr lvl="1"/>
            <a:r>
              <a:rPr lang="en-US" dirty="0" smtClean="0">
                <a:solidFill>
                  <a:srgbClr val="000000"/>
                </a:solidFill>
              </a:rPr>
              <a:t>Cache mapping process:  done entirely with combinatorial (</a:t>
            </a:r>
            <a:r>
              <a:rPr lang="en-US" dirty="0" err="1" smtClean="0">
                <a:solidFill>
                  <a:srgbClr val="000000"/>
                </a:solidFill>
              </a:rPr>
              <a:t>memoryless</a:t>
            </a:r>
            <a:r>
              <a:rPr lang="en-US" dirty="0" smtClean="0">
                <a:solidFill>
                  <a:srgbClr val="000000"/>
                </a:solidFill>
              </a:rPr>
              <a:t>) HW circuits [fixed at time of manufacture]</a:t>
            </a:r>
          </a:p>
          <a:p>
            <a:r>
              <a:rPr lang="en-US" dirty="0" smtClean="0">
                <a:solidFill>
                  <a:srgbClr val="000000"/>
                </a:solidFill>
              </a:rPr>
              <a:t>Translation is also called </a:t>
            </a:r>
            <a:r>
              <a:rPr lang="en-US" dirty="0" smtClean="0">
                <a:solidFill>
                  <a:srgbClr val="0000FF"/>
                </a:solidFill>
              </a:rPr>
              <a:t>memory mapping</a:t>
            </a:r>
            <a:r>
              <a:rPr lang="en-US" dirty="0" smtClean="0">
                <a:solidFill>
                  <a:srgbClr val="000000"/>
                </a:solidFill>
              </a:rPr>
              <a:t> or </a:t>
            </a:r>
            <a:r>
              <a:rPr lang="en-US" dirty="0" smtClean="0">
                <a:solidFill>
                  <a:srgbClr val="0000FF"/>
                </a:solidFill>
              </a:rPr>
              <a:t>address translation</a:t>
            </a:r>
          </a:p>
          <a:p>
            <a:r>
              <a:rPr lang="en-US" dirty="0" smtClean="0">
                <a:solidFill>
                  <a:srgbClr val="000000"/>
                </a:solidFill>
              </a:rPr>
              <a:t>Involvement of SW in translation, instead of a pure HW solution, implies some aspect of virtual memory is or can be (a) very slow or (b) very slow if done sub-optimally</a:t>
            </a:r>
            <a:endParaRPr lang="en-US" dirty="0">
              <a:solidFill>
                <a:srgbClr val="000000"/>
              </a:solidFill>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12</a:t>
            </a:fld>
            <a:endParaRPr lang="en-US"/>
          </a:p>
        </p:txBody>
      </p:sp>
    </p:spTree>
    <p:extLst>
      <p:ext uri="{BB962C8B-B14F-4D97-AF65-F5344CB8AC3E}">
        <p14:creationId xmlns:p14="http://schemas.microsoft.com/office/powerpoint/2010/main" val="54867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Virtual memory implementations (historic)</a:t>
            </a:r>
            <a:endParaRPr lang="en-US" sz="3600" dirty="0"/>
          </a:p>
        </p:txBody>
      </p:sp>
      <p:sp>
        <p:nvSpPr>
          <p:cNvPr id="3" name="Content Placeholder 2"/>
          <p:cNvSpPr>
            <a:spLocks noGrp="1"/>
          </p:cNvSpPr>
          <p:nvPr>
            <p:ph idx="1"/>
          </p:nvPr>
        </p:nvSpPr>
        <p:spPr>
          <a:xfrm>
            <a:off x="486830" y="1171186"/>
            <a:ext cx="8247965" cy="5334068"/>
          </a:xfrm>
        </p:spPr>
        <p:txBody>
          <a:bodyPr/>
          <a:lstStyle/>
          <a:p>
            <a:r>
              <a:rPr lang="en-US" dirty="0" smtClean="0"/>
              <a:t>Historic</a:t>
            </a:r>
          </a:p>
          <a:p>
            <a:pPr lvl="1"/>
            <a:r>
              <a:rPr lang="en-US" dirty="0" smtClean="0"/>
              <a:t>Process swapping – entire memory footprint of a process is moved in and out (swapped) between memory and disk</a:t>
            </a:r>
          </a:p>
          <a:p>
            <a:pPr lvl="1"/>
            <a:r>
              <a:rPr lang="en-US" dirty="0" smtClean="0"/>
              <a:t>Segment swapping – entire parts (segments) of a process, as determined by a programmer, are swapped</a:t>
            </a:r>
          </a:p>
          <a:p>
            <a:r>
              <a:rPr lang="en-US" dirty="0" smtClean="0"/>
              <a:t>Drawbacks</a:t>
            </a:r>
          </a:p>
          <a:p>
            <a:pPr lvl="1"/>
            <a:r>
              <a:rPr lang="en-US" dirty="0" smtClean="0"/>
              <a:t>Too much information is moved at a time:  both slow and inefficient (swap more than necessary)</a:t>
            </a:r>
          </a:p>
          <a:p>
            <a:pPr lvl="1"/>
            <a:r>
              <a:rPr lang="en-US" dirty="0" smtClean="0"/>
              <a:t>Pieces moved vary in size:  inefficient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13</a:t>
            </a:fld>
            <a:endParaRPr lang="en-US"/>
          </a:p>
        </p:txBody>
      </p:sp>
    </p:spTree>
    <p:extLst>
      <p:ext uri="{BB962C8B-B14F-4D97-AF65-F5344CB8AC3E}">
        <p14:creationId xmlns:p14="http://schemas.microsoft.com/office/powerpoint/2010/main" val="289322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Virtual memory today:  (Demand) </a:t>
            </a:r>
            <a:r>
              <a:rPr lang="en-US" sz="3600" dirty="0" smtClean="0">
                <a:solidFill>
                  <a:srgbClr val="0432FF"/>
                </a:solidFill>
              </a:rPr>
              <a:t>Paging</a:t>
            </a:r>
            <a:endParaRPr lang="en-US" sz="3600" dirty="0">
              <a:solidFill>
                <a:srgbClr val="0432FF"/>
              </a:solidFill>
            </a:endParaRPr>
          </a:p>
        </p:txBody>
      </p:sp>
      <p:sp>
        <p:nvSpPr>
          <p:cNvPr id="3" name="Content Placeholder 2"/>
          <p:cNvSpPr>
            <a:spLocks noGrp="1"/>
          </p:cNvSpPr>
          <p:nvPr>
            <p:ph idx="1"/>
          </p:nvPr>
        </p:nvSpPr>
        <p:spPr>
          <a:xfrm>
            <a:off x="486830" y="1075938"/>
            <a:ext cx="8403170" cy="5622631"/>
          </a:xfrm>
        </p:spPr>
        <p:txBody>
          <a:bodyPr/>
          <a:lstStyle/>
          <a:p>
            <a:pPr>
              <a:lnSpc>
                <a:spcPct val="90000"/>
              </a:lnSpc>
            </a:pPr>
            <a:r>
              <a:rPr lang="en-US" sz="2800" dirty="0" smtClean="0"/>
              <a:t>Unit of memory swapped is a fixed-size page</a:t>
            </a:r>
          </a:p>
          <a:p>
            <a:pPr>
              <a:lnSpc>
                <a:spcPct val="90000"/>
              </a:lnSpc>
            </a:pPr>
            <a:r>
              <a:rPr lang="en-US" sz="2800" dirty="0" smtClean="0"/>
              <a:t>Page size is a design choice optimized to disk drive memory technology of the day</a:t>
            </a:r>
          </a:p>
          <a:p>
            <a:pPr lvl="1">
              <a:lnSpc>
                <a:spcPct val="90000"/>
              </a:lnSpc>
            </a:pPr>
            <a:r>
              <a:rPr lang="en-US" sz="2400" dirty="0" smtClean="0"/>
              <a:t>Historic size:  512 bytes; Today size: 4 or 8 </a:t>
            </a:r>
            <a:r>
              <a:rPr lang="en-US" sz="2400" dirty="0" err="1" smtClean="0"/>
              <a:t>KBytes</a:t>
            </a:r>
            <a:endParaRPr lang="en-US" sz="2400" dirty="0" smtClean="0"/>
          </a:p>
          <a:p>
            <a:pPr>
              <a:lnSpc>
                <a:spcPct val="90000"/>
              </a:lnSpc>
            </a:pPr>
            <a:r>
              <a:rPr lang="en-US" sz="2800" dirty="0"/>
              <a:t>P</a:t>
            </a:r>
            <a:r>
              <a:rPr lang="en-US" sz="2800" dirty="0" smtClean="0"/>
              <a:t>rogram working set is well-approximated by loading an integer number of pages in memory</a:t>
            </a:r>
          </a:p>
          <a:p>
            <a:pPr>
              <a:lnSpc>
                <a:spcPct val="90000"/>
              </a:lnSpc>
            </a:pPr>
            <a:r>
              <a:rPr lang="en-US" sz="2800" dirty="0" smtClean="0"/>
              <a:t>Time to load a page is huge, circa 10</a:t>
            </a:r>
            <a:r>
              <a:rPr lang="en-US" sz="2800" baseline="30000" dirty="0" smtClean="0"/>
              <a:t>7</a:t>
            </a:r>
            <a:r>
              <a:rPr lang="en-US" sz="2800" dirty="0" smtClean="0"/>
              <a:t> nanoseconds</a:t>
            </a:r>
          </a:p>
          <a:p>
            <a:pPr>
              <a:lnSpc>
                <a:spcPct val="90000"/>
              </a:lnSpc>
            </a:pPr>
            <a:r>
              <a:rPr lang="en-US" sz="2800" dirty="0" smtClean="0"/>
              <a:t>Thus,</a:t>
            </a:r>
            <a:r>
              <a:rPr lang="en-US" sz="2800" dirty="0" smtClean="0">
                <a:solidFill>
                  <a:srgbClr val="0000FF"/>
                </a:solidFill>
              </a:rPr>
              <a:t> seek to never, </a:t>
            </a:r>
            <a:r>
              <a:rPr lang="mr-IN" sz="2800" dirty="0" smtClean="0">
                <a:solidFill>
                  <a:srgbClr val="0000FF"/>
                </a:solidFill>
              </a:rPr>
              <a:t>…</a:t>
            </a:r>
            <a:r>
              <a:rPr lang="en-US" sz="2800" dirty="0" smtClean="0">
                <a:solidFill>
                  <a:srgbClr val="0000FF"/>
                </a:solidFill>
              </a:rPr>
              <a:t>, never load same page twice</a:t>
            </a:r>
          </a:p>
          <a:p>
            <a:pPr>
              <a:lnSpc>
                <a:spcPct val="90000"/>
              </a:lnSpc>
            </a:pPr>
            <a:r>
              <a:rPr lang="en-US" sz="2800" dirty="0" smtClean="0"/>
              <a:t>Load a page &gt;1 only if page replaced == had a conflict</a:t>
            </a:r>
          </a:p>
          <a:p>
            <a:pPr>
              <a:lnSpc>
                <a:spcPct val="90000"/>
              </a:lnSpc>
            </a:pPr>
            <a:r>
              <a:rPr lang="en-US" sz="2800" dirty="0" smtClean="0"/>
              <a:t>Thus, </a:t>
            </a:r>
            <a:r>
              <a:rPr lang="en-US" sz="2800" dirty="0" smtClean="0">
                <a:solidFill>
                  <a:srgbClr val="0000FF"/>
                </a:solidFill>
              </a:rPr>
              <a:t>operate main memory as a fully associative cache</a:t>
            </a:r>
            <a:r>
              <a:rPr lang="en-US" sz="2800" dirty="0" smtClean="0"/>
              <a:t> </a:t>
            </a:r>
            <a:r>
              <a:rPr lang="en-US" sz="2800" i="1" dirty="0" smtClean="0"/>
              <a:t>to eliminate conflict misses</a:t>
            </a:r>
            <a:r>
              <a:rPr lang="en-US" sz="2800" dirty="0" smtClean="0"/>
              <a:t> [compulsory and capacity misses are inevitable]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Tree>
    <p:extLst>
      <p:ext uri="{BB962C8B-B14F-4D97-AF65-F5344CB8AC3E}">
        <p14:creationId xmlns:p14="http://schemas.microsoft.com/office/powerpoint/2010/main" val="74849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29" y="96839"/>
            <a:ext cx="8240862" cy="745196"/>
          </a:xfrm>
        </p:spPr>
        <p:txBody>
          <a:bodyPr>
            <a:normAutofit/>
          </a:bodyPr>
          <a:lstStyle/>
          <a:p>
            <a:r>
              <a:rPr lang="en-US" smtClean="0"/>
              <a:t>Cache is memory of type </a:t>
            </a:r>
            <a:r>
              <a:rPr lang="en-US" dirty="0" err="1" smtClean="0"/>
              <a:t>struct</a:t>
            </a:r>
            <a:r>
              <a:rPr lang="en-US" dirty="0" smtClean="0"/>
              <a:t> Block</a:t>
            </a:r>
            <a:endParaRPr lang="en-US" dirty="0"/>
          </a:p>
        </p:txBody>
      </p:sp>
      <p:pic>
        <p:nvPicPr>
          <p:cNvPr id="5" name="Content Placeholder 4" descr="Cache circuit from P&amp;H 5e.png"/>
          <p:cNvPicPr>
            <a:picLocks noGrp="1" noChangeAspect="1"/>
          </p:cNvPicPr>
          <p:nvPr>
            <p:ph idx="1"/>
          </p:nvPr>
        </p:nvPicPr>
        <p:blipFill rotWithShape="1">
          <a:blip r:embed="rId2">
            <a:extLst>
              <a:ext uri="{28A0092B-C50C-407E-A947-70E740481C1C}">
                <a14:useLocalDpi xmlns:a14="http://schemas.microsoft.com/office/drawing/2010/main" val="0"/>
              </a:ext>
            </a:extLst>
          </a:blip>
          <a:srcRect l="-89" r="-95"/>
          <a:stretch/>
        </p:blipFill>
        <p:spPr>
          <a:xfrm>
            <a:off x="2895600" y="1219200"/>
            <a:ext cx="6248400" cy="4696691"/>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F616CA18-62AE-B34C-A151-070DF961BCFA}" type="slidenum">
              <a:rPr lang="en-US" smtClean="0"/>
              <a:pPr/>
              <a:t>15</a:t>
            </a:fld>
            <a:endParaRPr lang="en-US"/>
          </a:p>
        </p:txBody>
      </p:sp>
      <p:grpSp>
        <p:nvGrpSpPr>
          <p:cNvPr id="12" name="Group 11"/>
          <p:cNvGrpSpPr/>
          <p:nvPr/>
        </p:nvGrpSpPr>
        <p:grpSpPr>
          <a:xfrm>
            <a:off x="486830" y="2143443"/>
            <a:ext cx="2616588" cy="2585323"/>
            <a:chOff x="486830" y="2198863"/>
            <a:chExt cx="2616588" cy="2585323"/>
          </a:xfrm>
        </p:grpSpPr>
        <p:sp>
          <p:nvSpPr>
            <p:cNvPr id="7" name="TextBox 6"/>
            <p:cNvSpPr txBox="1"/>
            <p:nvPr/>
          </p:nvSpPr>
          <p:spPr>
            <a:xfrm>
              <a:off x="486830" y="2198863"/>
              <a:ext cx="2166747" cy="2585323"/>
            </a:xfrm>
            <a:prstGeom prst="rect">
              <a:avLst/>
            </a:prstGeom>
            <a:noFill/>
            <a:ln w="19050">
              <a:solidFill>
                <a:srgbClr val="0432FF"/>
              </a:solidFill>
            </a:ln>
          </p:spPr>
          <p:txBody>
            <a:bodyPr wrap="none" rtlCol="0">
              <a:spAutoFit/>
            </a:bodyPr>
            <a:lstStyle/>
            <a:p>
              <a:r>
                <a:rPr lang="en-US" dirty="0" err="1" smtClean="0">
                  <a:solidFill>
                    <a:srgbClr val="0432FF"/>
                  </a:solidFill>
                </a:rPr>
                <a:t>struct</a:t>
              </a:r>
              <a:r>
                <a:rPr lang="en-US" dirty="0" smtClean="0">
                  <a:solidFill>
                    <a:srgbClr val="0432FF"/>
                  </a:solidFill>
                </a:rPr>
                <a:t> Block{</a:t>
              </a:r>
              <a:r>
                <a:rPr lang="en-US" dirty="0">
                  <a:solidFill>
                    <a:srgbClr val="0432FF"/>
                  </a:solidFill>
                </a:rPr>
                <a:t/>
              </a:r>
              <a:br>
                <a:rPr lang="en-US" dirty="0">
                  <a:solidFill>
                    <a:srgbClr val="0432FF"/>
                  </a:solidFill>
                </a:rPr>
              </a:br>
              <a:r>
                <a:rPr lang="en-US" dirty="0">
                  <a:solidFill>
                    <a:srgbClr val="0432FF"/>
                  </a:solidFill>
                </a:rPr>
                <a:t>  </a:t>
              </a:r>
              <a:r>
                <a:rPr lang="en-US" dirty="0" smtClean="0">
                  <a:solidFill>
                    <a:srgbClr val="0432FF"/>
                  </a:solidFill>
                </a:rPr>
                <a:t>bit Valid;</a:t>
              </a:r>
              <a:r>
                <a:rPr lang="en-US" dirty="0">
                  <a:solidFill>
                    <a:srgbClr val="0432FF"/>
                  </a:solidFill>
                </a:rPr>
                <a:t/>
              </a:r>
              <a:br>
                <a:rPr lang="en-US" dirty="0">
                  <a:solidFill>
                    <a:srgbClr val="0432FF"/>
                  </a:solidFill>
                </a:rPr>
              </a:br>
              <a:r>
                <a:rPr lang="en-US" dirty="0">
                  <a:solidFill>
                    <a:srgbClr val="0432FF"/>
                  </a:solidFill>
                </a:rPr>
                <a:t>  </a:t>
              </a:r>
              <a:r>
                <a:rPr lang="en-US" dirty="0" smtClean="0">
                  <a:solidFill>
                    <a:srgbClr val="0432FF"/>
                  </a:solidFill>
                </a:rPr>
                <a:t>bit Dirty;</a:t>
              </a:r>
              <a:r>
                <a:rPr lang="en-US" dirty="0">
                  <a:solidFill>
                    <a:srgbClr val="0432FF"/>
                  </a:solidFill>
                </a:rPr>
                <a:t/>
              </a:r>
              <a:br>
                <a:rPr lang="en-US" dirty="0">
                  <a:solidFill>
                    <a:srgbClr val="0432FF"/>
                  </a:solidFill>
                </a:rPr>
              </a:br>
              <a:r>
                <a:rPr lang="en-US" dirty="0">
                  <a:solidFill>
                    <a:srgbClr val="0432FF"/>
                  </a:solidFill>
                </a:rPr>
                <a:t> </a:t>
              </a:r>
              <a:r>
                <a:rPr lang="en-US" dirty="0" smtClean="0">
                  <a:solidFill>
                    <a:srgbClr val="0432FF"/>
                  </a:solidFill>
                </a:rPr>
                <a:t> usigned_int_18 Tag;</a:t>
              </a:r>
              <a:r>
                <a:rPr lang="en-US" dirty="0">
                  <a:solidFill>
                    <a:srgbClr val="0432FF"/>
                  </a:solidFill>
                </a:rPr>
                <a:t/>
              </a:r>
              <a:br>
                <a:rPr lang="en-US" dirty="0">
                  <a:solidFill>
                    <a:srgbClr val="0432FF"/>
                  </a:solidFill>
                </a:rPr>
              </a:br>
              <a:r>
                <a:rPr lang="en-US" dirty="0">
                  <a:solidFill>
                    <a:srgbClr val="0432FF"/>
                  </a:solidFill>
                </a:rPr>
                <a:t>  </a:t>
              </a:r>
              <a:r>
                <a:rPr lang="en-US" dirty="0" smtClean="0">
                  <a:solidFill>
                    <a:srgbClr val="0432FF"/>
                  </a:solidFill>
                </a:rPr>
                <a:t>word_32 Zero;</a:t>
              </a:r>
            </a:p>
            <a:p>
              <a:r>
                <a:rPr lang="en-US" dirty="0">
                  <a:solidFill>
                    <a:srgbClr val="0432FF"/>
                  </a:solidFill>
                </a:rPr>
                <a:t> </a:t>
              </a:r>
              <a:r>
                <a:rPr lang="en-US" dirty="0" smtClean="0">
                  <a:solidFill>
                    <a:srgbClr val="0432FF"/>
                  </a:solidFill>
                </a:rPr>
                <a:t> word_32 One;</a:t>
              </a:r>
            </a:p>
            <a:p>
              <a:r>
                <a:rPr lang="en-US" dirty="0">
                  <a:solidFill>
                    <a:srgbClr val="0432FF"/>
                  </a:solidFill>
                </a:rPr>
                <a:t> </a:t>
              </a:r>
              <a:r>
                <a:rPr lang="en-US" dirty="0" smtClean="0">
                  <a:solidFill>
                    <a:srgbClr val="0432FF"/>
                  </a:solidFill>
                </a:rPr>
                <a:t> word_32 Two;</a:t>
              </a:r>
            </a:p>
            <a:p>
              <a:r>
                <a:rPr lang="en-US" dirty="0">
                  <a:solidFill>
                    <a:srgbClr val="0432FF"/>
                  </a:solidFill>
                </a:rPr>
                <a:t> </a:t>
              </a:r>
              <a:r>
                <a:rPr lang="en-US" dirty="0" smtClean="0">
                  <a:solidFill>
                    <a:srgbClr val="0432FF"/>
                  </a:solidFill>
                </a:rPr>
                <a:t> word_32 Three;</a:t>
              </a:r>
              <a:r>
                <a:rPr lang="en-US" dirty="0">
                  <a:solidFill>
                    <a:srgbClr val="0432FF"/>
                  </a:solidFill>
                </a:rPr>
                <a:t/>
              </a:r>
              <a:br>
                <a:rPr lang="en-US" dirty="0">
                  <a:solidFill>
                    <a:srgbClr val="0432FF"/>
                  </a:solidFill>
                </a:rPr>
              </a:br>
              <a:r>
                <a:rPr lang="en-US" dirty="0" smtClean="0">
                  <a:solidFill>
                    <a:srgbClr val="0432FF"/>
                  </a:solidFill>
                </a:rPr>
                <a:t>};</a:t>
              </a:r>
            </a:p>
          </p:txBody>
        </p:sp>
        <p:cxnSp>
          <p:nvCxnSpPr>
            <p:cNvPr id="10" name="Straight Arrow Connector 9"/>
            <p:cNvCxnSpPr>
              <a:stCxn id="7" idx="3"/>
            </p:cNvCxnSpPr>
            <p:nvPr/>
          </p:nvCxnSpPr>
          <p:spPr bwMode="auto">
            <a:xfrm flipV="1">
              <a:off x="2653577" y="3491524"/>
              <a:ext cx="449841" cy="1"/>
            </a:xfrm>
            <a:prstGeom prst="straightConnector1">
              <a:avLst/>
            </a:prstGeom>
            <a:solidFill>
              <a:schemeClr val="accent1"/>
            </a:solidFill>
            <a:ln w="28575" cap="flat" cmpd="sng" algn="ctr">
              <a:solidFill>
                <a:srgbClr val="0432FF"/>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6" name="Group 15"/>
          <p:cNvGrpSpPr/>
          <p:nvPr/>
        </p:nvGrpSpPr>
        <p:grpSpPr>
          <a:xfrm>
            <a:off x="486830" y="2846741"/>
            <a:ext cx="7728915" cy="2585603"/>
            <a:chOff x="486830" y="2846741"/>
            <a:chExt cx="7728915" cy="2585603"/>
          </a:xfrm>
        </p:grpSpPr>
        <p:sp>
          <p:nvSpPr>
            <p:cNvPr id="8" name="TextBox 7"/>
            <p:cNvSpPr txBox="1"/>
            <p:nvPr/>
          </p:nvSpPr>
          <p:spPr>
            <a:xfrm>
              <a:off x="486830" y="5063012"/>
              <a:ext cx="2818528" cy="369332"/>
            </a:xfrm>
            <a:prstGeom prst="rect">
              <a:avLst/>
            </a:prstGeom>
            <a:noFill/>
            <a:ln w="19050">
              <a:solidFill>
                <a:srgbClr val="0432FF"/>
              </a:solidFill>
            </a:ln>
          </p:spPr>
          <p:txBody>
            <a:bodyPr wrap="none" rtlCol="0">
              <a:spAutoFit/>
            </a:bodyPr>
            <a:lstStyle/>
            <a:p>
              <a:r>
                <a:rPr lang="en-US" dirty="0" err="1" smtClean="0">
                  <a:solidFill>
                    <a:srgbClr val="0432FF"/>
                  </a:solidFill>
                </a:rPr>
                <a:t>struct</a:t>
              </a:r>
              <a:r>
                <a:rPr lang="en-US" dirty="0" smtClean="0">
                  <a:solidFill>
                    <a:srgbClr val="0432FF"/>
                  </a:solidFill>
                </a:rPr>
                <a:t> Block cache[2^index];</a:t>
              </a:r>
            </a:p>
          </p:txBody>
        </p:sp>
        <p:sp>
          <p:nvSpPr>
            <p:cNvPr id="13" name="Rectangle 12"/>
            <p:cNvSpPr/>
            <p:nvPr/>
          </p:nvSpPr>
          <p:spPr bwMode="auto">
            <a:xfrm>
              <a:off x="3671455" y="2846741"/>
              <a:ext cx="4544290" cy="1337332"/>
            </a:xfrm>
            <a:prstGeom prst="rect">
              <a:avLst/>
            </a:prstGeom>
            <a:noFill/>
            <a:ln w="38100" cap="flat" cmpd="sng" algn="ctr">
              <a:solidFill>
                <a:srgbClr val="0432FF"/>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15" name="Straight Arrow Connector 14"/>
            <p:cNvCxnSpPr/>
            <p:nvPr/>
          </p:nvCxnSpPr>
          <p:spPr bwMode="auto">
            <a:xfrm flipV="1">
              <a:off x="3305358" y="4197927"/>
              <a:ext cx="338387" cy="865085"/>
            </a:xfrm>
            <a:prstGeom prst="straightConnector1">
              <a:avLst/>
            </a:prstGeom>
            <a:solidFill>
              <a:schemeClr val="accent1"/>
            </a:solidFill>
            <a:ln w="38100" cap="flat" cmpd="sng" algn="ctr">
              <a:solidFill>
                <a:srgbClr val="0432FF"/>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17" name="TextBox 16"/>
          <p:cNvSpPr txBox="1"/>
          <p:nvPr/>
        </p:nvSpPr>
        <p:spPr>
          <a:xfrm>
            <a:off x="486829" y="5775694"/>
            <a:ext cx="8240862" cy="954107"/>
          </a:xfrm>
          <a:prstGeom prst="rect">
            <a:avLst/>
          </a:prstGeom>
          <a:noFill/>
        </p:spPr>
        <p:txBody>
          <a:bodyPr wrap="square" rtlCol="0">
            <a:spAutoFit/>
          </a:bodyPr>
          <a:lstStyle/>
          <a:p>
            <a:pPr algn="ctr"/>
            <a:r>
              <a:rPr lang="en-US" sz="2800" dirty="0" smtClean="0"/>
              <a:t>Building this </a:t>
            </a:r>
            <a:r>
              <a:rPr lang="en-US" sz="2800" dirty="0" err="1" smtClean="0"/>
              <a:t>struct</a:t>
            </a:r>
            <a:r>
              <a:rPr lang="en-US" sz="2800" dirty="0" smtClean="0"/>
              <a:t> in hardware makes sense because</a:t>
            </a:r>
          </a:p>
          <a:p>
            <a:pPr algn="ctr"/>
            <a:r>
              <a:rPr lang="en-US" sz="2800" dirty="0" smtClean="0"/>
              <a:t>cache is </a:t>
            </a:r>
            <a:r>
              <a:rPr lang="en-US" dirty="0" smtClean="0"/>
              <a:t>small</a:t>
            </a:r>
            <a:r>
              <a:rPr lang="en-US" sz="2800" dirty="0" smtClean="0"/>
              <a:t> and must be </a:t>
            </a:r>
            <a:r>
              <a:rPr lang="en-US" sz="2800" i="1" dirty="0" smtClean="0"/>
              <a:t>fast</a:t>
            </a:r>
            <a:endParaRPr lang="en-US" sz="2800" i="1" dirty="0"/>
          </a:p>
        </p:txBody>
      </p:sp>
    </p:spTree>
    <p:extLst>
      <p:ext uri="{BB962C8B-B14F-4D97-AF65-F5344CB8AC3E}">
        <p14:creationId xmlns:p14="http://schemas.microsoft.com/office/powerpoint/2010/main" val="6566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associative main memory</a:t>
            </a:r>
            <a:endParaRPr lang="en-US" dirty="0"/>
          </a:p>
        </p:txBody>
      </p:sp>
      <p:sp>
        <p:nvSpPr>
          <p:cNvPr id="3" name="Content Placeholder 2"/>
          <p:cNvSpPr>
            <a:spLocks noGrp="1"/>
          </p:cNvSpPr>
          <p:nvPr>
            <p:ph idx="1"/>
          </p:nvPr>
        </p:nvSpPr>
        <p:spPr>
          <a:xfrm>
            <a:off x="486830" y="1074201"/>
            <a:ext cx="8247965" cy="5334068"/>
          </a:xfrm>
        </p:spPr>
        <p:txBody>
          <a:bodyPr/>
          <a:lstStyle/>
          <a:p>
            <a:r>
              <a:rPr lang="en-US" dirty="0" smtClean="0"/>
              <a:t>Memory divided into </a:t>
            </a:r>
            <a:r>
              <a:rPr lang="en-US" dirty="0" smtClean="0">
                <a:solidFill>
                  <a:srgbClr val="0000FF"/>
                </a:solidFill>
              </a:rPr>
              <a:t>aligned page frames</a:t>
            </a:r>
            <a:r>
              <a:rPr lang="en-US" dirty="0" smtClean="0"/>
              <a:t> of size = page size</a:t>
            </a:r>
          </a:p>
          <a:p>
            <a:r>
              <a:rPr lang="en-US" dirty="0" smtClean="0"/>
              <a:t>Fully associative means:  any page may be placed in any page frame</a:t>
            </a:r>
          </a:p>
          <a:p>
            <a:r>
              <a:rPr lang="en-US" dirty="0" smtClean="0"/>
              <a:t>To </a:t>
            </a:r>
            <a:r>
              <a:rPr lang="en-US" dirty="0"/>
              <a:t>find a given </a:t>
            </a:r>
            <a:r>
              <a:rPr lang="en-US" dirty="0" smtClean="0"/>
              <a:t>page need </a:t>
            </a:r>
            <a:r>
              <a:rPr lang="en-US" i="1" dirty="0" smtClean="0"/>
              <a:t>an analogy to tag matching</a:t>
            </a:r>
            <a:r>
              <a:rPr lang="en-US" dirty="0" smtClean="0"/>
              <a:t>, called the </a:t>
            </a:r>
            <a:r>
              <a:rPr lang="en-US" dirty="0" smtClean="0">
                <a:solidFill>
                  <a:srgbClr val="0000FF"/>
                </a:solidFill>
              </a:rPr>
              <a:t>page table</a:t>
            </a:r>
          </a:p>
          <a:p>
            <a:r>
              <a:rPr lang="en-US" dirty="0" smtClean="0">
                <a:solidFill>
                  <a:srgbClr val="292929"/>
                </a:solidFill>
              </a:rPr>
              <a:t>Cannot afford custom hardware </a:t>
            </a:r>
            <a:r>
              <a:rPr lang="en-US" dirty="0" err="1" smtClean="0">
                <a:solidFill>
                  <a:srgbClr val="292929"/>
                </a:solidFill>
              </a:rPr>
              <a:t>struct</a:t>
            </a:r>
            <a:r>
              <a:rPr lang="en-US" dirty="0" smtClean="0">
                <a:solidFill>
                  <a:srgbClr val="292929"/>
                </a:solidFill>
              </a:rPr>
              <a:t>, as per cache, and also have massive capacity</a:t>
            </a:r>
          </a:p>
          <a:p>
            <a:r>
              <a:rPr lang="en-US" dirty="0">
                <a:solidFill>
                  <a:srgbClr val="292929"/>
                </a:solidFill>
              </a:rPr>
              <a:t>C</a:t>
            </a:r>
            <a:r>
              <a:rPr lang="en-US" dirty="0" smtClean="0">
                <a:solidFill>
                  <a:srgbClr val="292929"/>
                </a:solidFill>
              </a:rPr>
              <a:t>ommodity DRAM (type </a:t>
            </a:r>
            <a:r>
              <a:rPr lang="en-US" i="1" dirty="0" smtClean="0">
                <a:solidFill>
                  <a:srgbClr val="292929"/>
                </a:solidFill>
              </a:rPr>
              <a:t>word</a:t>
            </a:r>
            <a:r>
              <a:rPr lang="en-US" dirty="0" smtClean="0">
                <a:solidFill>
                  <a:srgbClr val="292929"/>
                </a:solidFill>
              </a:rPr>
              <a:t>) forces</a:t>
            </a:r>
            <a:r>
              <a:rPr lang="en-US" dirty="0" smtClean="0">
                <a:solidFill>
                  <a:srgbClr val="0000FF"/>
                </a:solidFill>
              </a:rPr>
              <a:t> use of software lookup of a page in a data structure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16</a:t>
            </a:fld>
            <a:endParaRPr lang="en-US"/>
          </a:p>
        </p:txBody>
      </p:sp>
    </p:spTree>
    <p:extLst>
      <p:ext uri="{BB962C8B-B14F-4D97-AF65-F5344CB8AC3E}">
        <p14:creationId xmlns:p14="http://schemas.microsoft.com/office/powerpoint/2010/main" val="68783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terminology</a:t>
            </a:r>
            <a:endParaRPr lang="en-US" dirty="0"/>
          </a:p>
        </p:txBody>
      </p:sp>
      <p:sp>
        <p:nvSpPr>
          <p:cNvPr id="3" name="Content Placeholder 2"/>
          <p:cNvSpPr>
            <a:spLocks noGrp="1"/>
          </p:cNvSpPr>
          <p:nvPr>
            <p:ph idx="1"/>
          </p:nvPr>
        </p:nvSpPr>
        <p:spPr/>
        <p:txBody>
          <a:bodyPr/>
          <a:lstStyle/>
          <a:p>
            <a:r>
              <a:rPr lang="en-US" dirty="0" smtClean="0"/>
              <a:t>Resident:  a page that is currently in main memory</a:t>
            </a:r>
          </a:p>
          <a:p>
            <a:r>
              <a:rPr lang="en-US" dirty="0" smtClean="0"/>
              <a:t>Resident set:  pages from a given application that are in main memory</a:t>
            </a:r>
          </a:p>
          <a:p>
            <a:pPr lvl="1"/>
            <a:r>
              <a:rPr lang="en-US" dirty="0" smtClean="0"/>
              <a:t>Seek to have resident set trend toward the working set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17</a:t>
            </a:fld>
            <a:endParaRPr lang="en-US"/>
          </a:p>
        </p:txBody>
      </p:sp>
    </p:spTree>
    <p:extLst>
      <p:ext uri="{BB962C8B-B14F-4D97-AF65-F5344CB8AC3E}">
        <p14:creationId xmlns:p14="http://schemas.microsoft.com/office/powerpoint/2010/main" val="691006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380079" cy="745196"/>
          </a:xfrm>
        </p:spPr>
        <p:txBody>
          <a:bodyPr/>
          <a:lstStyle/>
          <a:p>
            <a:r>
              <a:rPr lang="en-US" dirty="0" smtClean="0"/>
              <a:t>Paging design, high </a:t>
            </a:r>
            <a:r>
              <a:rPr lang="en-US" smtClean="0"/>
              <a:t>level considerations</a:t>
            </a:r>
            <a:endParaRPr lang="en-US" dirty="0"/>
          </a:p>
        </p:txBody>
      </p:sp>
      <p:sp>
        <p:nvSpPr>
          <p:cNvPr id="3" name="Content Placeholder 2"/>
          <p:cNvSpPr>
            <a:spLocks noGrp="1"/>
          </p:cNvSpPr>
          <p:nvPr>
            <p:ph idx="1"/>
          </p:nvPr>
        </p:nvSpPr>
        <p:spPr>
          <a:xfrm>
            <a:off x="486830" y="1088056"/>
            <a:ext cx="8247965" cy="5417198"/>
          </a:xfrm>
        </p:spPr>
        <p:txBody>
          <a:bodyPr/>
          <a:lstStyle/>
          <a:p>
            <a:r>
              <a:rPr lang="en-US" sz="2800" dirty="0" smtClean="0"/>
              <a:t>Keep working set in DRAM; leave the rest in today’s slow non-volatile storage (hard disk or SSD)</a:t>
            </a:r>
          </a:p>
          <a:p>
            <a:r>
              <a:rPr lang="en-US" sz="2800" dirty="0" smtClean="0">
                <a:solidFill>
                  <a:srgbClr val="009051"/>
                </a:solidFill>
              </a:rPr>
              <a:t>Choose large enough page size </a:t>
            </a:r>
            <a:r>
              <a:rPr lang="en-US" sz="2800" dirty="0" smtClean="0"/>
              <a:t>to </a:t>
            </a:r>
            <a:r>
              <a:rPr lang="en-US" sz="2800" dirty="0" smtClean="0">
                <a:solidFill>
                  <a:srgbClr val="0000FF"/>
                </a:solidFill>
              </a:rPr>
              <a:t>amortize</a:t>
            </a:r>
            <a:r>
              <a:rPr lang="en-US" sz="2800" dirty="0" smtClean="0"/>
              <a:t> the very large time  for (cost of) disk or SSD access</a:t>
            </a:r>
          </a:p>
          <a:p>
            <a:pPr lvl="1"/>
            <a:r>
              <a:rPr lang="en-US" sz="2400" dirty="0" smtClean="0"/>
              <a:t>Amortize – to gradually</a:t>
            </a:r>
            <a:r>
              <a:rPr lang="en-US" sz="2400" dirty="0"/>
              <a:t> </a:t>
            </a:r>
            <a:r>
              <a:rPr lang="en-US" sz="2400" dirty="0" smtClean="0"/>
              <a:t>compensate for</a:t>
            </a:r>
            <a:r>
              <a:rPr lang="en-US" sz="2400" dirty="0"/>
              <a:t> the initial cost</a:t>
            </a:r>
            <a:endParaRPr lang="en-US" sz="2400" dirty="0" smtClean="0"/>
          </a:p>
          <a:p>
            <a:r>
              <a:rPr lang="en-US" sz="2800" dirty="0" smtClean="0"/>
              <a:t>Focus on </a:t>
            </a:r>
            <a:r>
              <a:rPr lang="en-US" sz="2800" dirty="0" smtClean="0">
                <a:solidFill>
                  <a:srgbClr val="0432FF"/>
                </a:solidFill>
              </a:rPr>
              <a:t>reducing page faults via </a:t>
            </a:r>
            <a:r>
              <a:rPr lang="en-US" sz="2800" dirty="0" smtClean="0">
                <a:solidFill>
                  <a:srgbClr val="0000FF"/>
                </a:solidFill>
              </a:rPr>
              <a:t>accurate, predictive</a:t>
            </a:r>
            <a:r>
              <a:rPr lang="en-US" sz="2800" dirty="0" smtClean="0"/>
              <a:t> </a:t>
            </a:r>
            <a:r>
              <a:rPr lang="en-US" sz="2800" dirty="0" smtClean="0">
                <a:solidFill>
                  <a:srgbClr val="0432FF"/>
                </a:solidFill>
              </a:rPr>
              <a:t>page replacement algorithm(s)</a:t>
            </a:r>
          </a:p>
          <a:p>
            <a:r>
              <a:rPr lang="en-US" sz="2800" dirty="0" smtClean="0"/>
              <a:t>Use write-back because</a:t>
            </a:r>
          </a:p>
          <a:p>
            <a:pPr lvl="1"/>
            <a:r>
              <a:rPr lang="en-US" sz="2400" i="1" dirty="0" smtClean="0"/>
              <a:t>Pages are very large compared to most data items in programs, so one dirty page can absorb many CPU store instructions to amortize the cost of a one page write-back</a:t>
            </a:r>
          </a:p>
          <a:p>
            <a:pPr lvl="1"/>
            <a:r>
              <a:rPr lang="en-US" sz="2400" dirty="0" smtClean="0"/>
              <a:t>Huge disk access time means </a:t>
            </a:r>
            <a:r>
              <a:rPr lang="en-US" sz="2400" dirty="0"/>
              <a:t>a</a:t>
            </a:r>
            <a:r>
              <a:rPr lang="en-US" sz="2400" dirty="0" smtClean="0"/>
              <a:t> write-through is too slow</a:t>
            </a: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18</a:t>
            </a:fld>
            <a:endParaRPr lang="en-US"/>
          </a:p>
        </p:txBody>
      </p:sp>
    </p:spTree>
    <p:extLst>
      <p:ext uri="{BB962C8B-B14F-4D97-AF65-F5344CB8AC3E}">
        <p14:creationId xmlns:p14="http://schemas.microsoft.com/office/powerpoint/2010/main" val="1574892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design, more detail</a:t>
            </a:r>
            <a:endParaRPr lang="en-US" dirty="0"/>
          </a:p>
        </p:txBody>
      </p:sp>
      <p:sp>
        <p:nvSpPr>
          <p:cNvPr id="3" name="Content Placeholder 2"/>
          <p:cNvSpPr>
            <a:spLocks noGrp="1"/>
          </p:cNvSpPr>
          <p:nvPr>
            <p:ph idx="1"/>
          </p:nvPr>
        </p:nvSpPr>
        <p:spPr/>
        <p:txBody>
          <a:bodyPr/>
          <a:lstStyle/>
          <a:p>
            <a:r>
              <a:rPr lang="en-US" dirty="0" smtClean="0"/>
              <a:t>Use hardware to process addresses from CPU and to detect pages not in main memory</a:t>
            </a:r>
          </a:p>
          <a:p>
            <a:r>
              <a:rPr lang="en-US" dirty="0" smtClean="0"/>
              <a:t>Use software to</a:t>
            </a:r>
          </a:p>
          <a:p>
            <a:pPr lvl="1"/>
            <a:r>
              <a:rPr lang="en-US" dirty="0" smtClean="0"/>
              <a:t>Move pages on demand between disk and main memory</a:t>
            </a:r>
          </a:p>
          <a:p>
            <a:pPr lvl="1"/>
            <a:r>
              <a:rPr lang="en-US" dirty="0" smtClean="0"/>
              <a:t>Manage virtual memories of multiple processes</a:t>
            </a:r>
          </a:p>
          <a:p>
            <a:pPr lvl="1"/>
            <a:r>
              <a:rPr lang="en-US" dirty="0" smtClean="0"/>
              <a:t>Configure hardware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19</a:t>
            </a:fld>
            <a:endParaRPr lang="en-US"/>
          </a:p>
        </p:txBody>
      </p:sp>
    </p:spTree>
    <p:extLst>
      <p:ext uri="{BB962C8B-B14F-4D97-AF65-F5344CB8AC3E}">
        <p14:creationId xmlns:p14="http://schemas.microsoft.com/office/powerpoint/2010/main" val="1222694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Read text chapter 13 on virtual memory</a:t>
            </a:r>
          </a:p>
          <a:p>
            <a:r>
              <a:rPr lang="en-US" dirty="0" smtClean="0"/>
              <a:t>Read ahead chapters 14, 15 on input/output</a:t>
            </a:r>
          </a:p>
          <a:p>
            <a:r>
              <a:rPr lang="en-US" dirty="0" smtClean="0"/>
              <a:t>HW09 due Thursday</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1629776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Mapping virtual </a:t>
            </a:r>
            <a:r>
              <a:rPr lang="en-US" dirty="0" err="1" smtClean="0"/>
              <a:t>addr</a:t>
            </a:r>
            <a:r>
              <a:rPr lang="en-US" dirty="0" smtClean="0"/>
              <a:t>. to physical </a:t>
            </a:r>
            <a:r>
              <a:rPr lang="en-US" dirty="0" err="1" smtClean="0"/>
              <a:t>addr</a:t>
            </a:r>
            <a:r>
              <a:rPr lang="en-US" dirty="0" smtClean="0"/>
              <a:t>.</a:t>
            </a:r>
            <a:endParaRPr lang="en-US" dirty="0"/>
          </a:p>
        </p:txBody>
      </p:sp>
      <p:sp>
        <p:nvSpPr>
          <p:cNvPr id="7" name="Rectangle 6"/>
          <p:cNvSpPr/>
          <p:nvPr/>
        </p:nvSpPr>
        <p:spPr>
          <a:xfrm>
            <a:off x="715672" y="3268941"/>
            <a:ext cx="7603307" cy="79266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021297" y="3447935"/>
            <a:ext cx="7280809" cy="461665"/>
          </a:xfrm>
          <a:prstGeom prst="rect">
            <a:avLst/>
          </a:prstGeom>
          <a:noFill/>
        </p:spPr>
        <p:txBody>
          <a:bodyPr wrap="none" rtlCol="0">
            <a:spAutoFit/>
          </a:bodyPr>
          <a:lstStyle/>
          <a:p>
            <a:r>
              <a:rPr lang="en-US" sz="2400" dirty="0" smtClean="0">
                <a:solidFill>
                  <a:srgbClr val="009051"/>
                </a:solidFill>
              </a:rPr>
              <a:t>Virtual page number (like cache tag)              Page offset</a:t>
            </a:r>
            <a:endParaRPr lang="en-US" sz="2400" dirty="0">
              <a:solidFill>
                <a:srgbClr val="009051"/>
              </a:solidFill>
            </a:endParaRPr>
          </a:p>
        </p:txBody>
      </p:sp>
      <p:sp>
        <p:nvSpPr>
          <p:cNvPr id="9" name="TextBox 8"/>
          <p:cNvSpPr txBox="1"/>
          <p:nvPr/>
        </p:nvSpPr>
        <p:spPr>
          <a:xfrm>
            <a:off x="1660792" y="5453788"/>
            <a:ext cx="6592520" cy="461665"/>
          </a:xfrm>
          <a:prstGeom prst="rect">
            <a:avLst/>
          </a:prstGeom>
          <a:noFill/>
        </p:spPr>
        <p:txBody>
          <a:bodyPr wrap="none" rtlCol="0">
            <a:spAutoFit/>
          </a:bodyPr>
          <a:lstStyle/>
          <a:p>
            <a:r>
              <a:rPr lang="en-US" sz="2400" dirty="0" smtClean="0">
                <a:solidFill>
                  <a:srgbClr val="0000FF"/>
                </a:solidFill>
              </a:rPr>
              <a:t>Physical page frame number</a:t>
            </a:r>
            <a:r>
              <a:rPr lang="en-US" sz="2400" dirty="0" smtClean="0"/>
              <a:t>                   </a:t>
            </a:r>
            <a:r>
              <a:rPr lang="en-US" sz="2400" dirty="0" smtClean="0">
                <a:solidFill>
                  <a:srgbClr val="009051"/>
                </a:solidFill>
              </a:rPr>
              <a:t>Page offset</a:t>
            </a:r>
            <a:endParaRPr lang="en-US" sz="2400" dirty="0">
              <a:solidFill>
                <a:srgbClr val="009051"/>
              </a:solidFill>
            </a:endParaRPr>
          </a:p>
        </p:txBody>
      </p:sp>
      <p:sp>
        <p:nvSpPr>
          <p:cNvPr id="10" name="Rectangle 9"/>
          <p:cNvSpPr/>
          <p:nvPr/>
        </p:nvSpPr>
        <p:spPr>
          <a:xfrm>
            <a:off x="1474298" y="5308886"/>
            <a:ext cx="6843649" cy="792660"/>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6017530" y="3268941"/>
            <a:ext cx="0" cy="79266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16498" y="5308886"/>
            <a:ext cx="0" cy="79266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15682" y="2834266"/>
            <a:ext cx="7725154" cy="369332"/>
          </a:xfrm>
          <a:prstGeom prst="rect">
            <a:avLst/>
          </a:prstGeom>
          <a:noFill/>
        </p:spPr>
        <p:txBody>
          <a:bodyPr wrap="none" rtlCol="0">
            <a:spAutoFit/>
          </a:bodyPr>
          <a:lstStyle/>
          <a:p>
            <a:r>
              <a:rPr lang="en-US" dirty="0" smtClean="0"/>
              <a:t>63  62                                    …                                        13 12 11 10          …                1 0</a:t>
            </a:r>
            <a:endParaRPr lang="en-US" dirty="0"/>
          </a:p>
        </p:txBody>
      </p:sp>
      <p:sp>
        <p:nvSpPr>
          <p:cNvPr id="15" name="TextBox 14"/>
          <p:cNvSpPr txBox="1"/>
          <p:nvPr/>
        </p:nvSpPr>
        <p:spPr>
          <a:xfrm>
            <a:off x="1439190" y="4959441"/>
            <a:ext cx="6994561" cy="369332"/>
          </a:xfrm>
          <a:prstGeom prst="rect">
            <a:avLst/>
          </a:prstGeom>
          <a:noFill/>
        </p:spPr>
        <p:txBody>
          <a:bodyPr wrap="none" rtlCol="0">
            <a:spAutoFit/>
          </a:bodyPr>
          <a:lstStyle/>
          <a:p>
            <a:r>
              <a:rPr lang="en-US" dirty="0" smtClean="0"/>
              <a:t>31  30                      …                                        13 12 11 10     …                     1 0</a:t>
            </a:r>
            <a:endParaRPr lang="en-US" dirty="0"/>
          </a:p>
        </p:txBody>
      </p:sp>
      <p:sp>
        <p:nvSpPr>
          <p:cNvPr id="16" name="Rounded Rectangle 15"/>
          <p:cNvSpPr/>
          <p:nvPr/>
        </p:nvSpPr>
        <p:spPr>
          <a:xfrm>
            <a:off x="1580129" y="4410690"/>
            <a:ext cx="4335976" cy="511394"/>
          </a:xfrm>
          <a:prstGeom prst="roundRect">
            <a:avLst/>
          </a:prstGeom>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Translation using page table</a:t>
            </a:r>
            <a:endParaRPr lang="en-US" sz="2800" dirty="0"/>
          </a:p>
        </p:txBody>
      </p:sp>
      <p:cxnSp>
        <p:nvCxnSpPr>
          <p:cNvPr id="18" name="Straight Arrow Connector 17"/>
          <p:cNvCxnSpPr>
            <a:endCxn id="16" idx="0"/>
          </p:cNvCxnSpPr>
          <p:nvPr/>
        </p:nvCxnSpPr>
        <p:spPr>
          <a:xfrm>
            <a:off x="3748117" y="4061601"/>
            <a:ext cx="0" cy="34908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6" idx="2"/>
          </p:cNvCxnSpPr>
          <p:nvPr/>
        </p:nvCxnSpPr>
        <p:spPr>
          <a:xfrm>
            <a:off x="3748117" y="4922084"/>
            <a:ext cx="0" cy="38680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701738" y="6128207"/>
            <a:ext cx="5083443" cy="523220"/>
          </a:xfrm>
          <a:prstGeom prst="rect">
            <a:avLst/>
          </a:prstGeom>
          <a:noFill/>
        </p:spPr>
        <p:txBody>
          <a:bodyPr wrap="none" rtlCol="0">
            <a:spAutoFit/>
          </a:bodyPr>
          <a:lstStyle/>
          <a:p>
            <a:r>
              <a:rPr lang="en-US" sz="2800" dirty="0" smtClean="0">
                <a:solidFill>
                  <a:srgbClr val="0432FF"/>
                </a:solidFill>
              </a:rPr>
              <a:t>Physical address to main memory</a:t>
            </a:r>
            <a:endParaRPr lang="en-US" sz="2800" dirty="0">
              <a:solidFill>
                <a:srgbClr val="0432FF"/>
              </a:solidFill>
            </a:endParaRPr>
          </a:p>
        </p:txBody>
      </p:sp>
      <p:sp>
        <p:nvSpPr>
          <p:cNvPr id="22" name="TextBox 21"/>
          <p:cNvSpPr txBox="1"/>
          <p:nvPr/>
        </p:nvSpPr>
        <p:spPr>
          <a:xfrm>
            <a:off x="2656022" y="2445192"/>
            <a:ext cx="3855167" cy="523220"/>
          </a:xfrm>
          <a:prstGeom prst="rect">
            <a:avLst/>
          </a:prstGeom>
          <a:noFill/>
        </p:spPr>
        <p:txBody>
          <a:bodyPr wrap="none" rtlCol="0">
            <a:spAutoFit/>
          </a:bodyPr>
          <a:lstStyle/>
          <a:p>
            <a:r>
              <a:rPr lang="en-US" sz="2800" dirty="0" smtClean="0">
                <a:solidFill>
                  <a:srgbClr val="009051"/>
                </a:solidFill>
              </a:rPr>
              <a:t>Virtual address from CPU</a:t>
            </a:r>
            <a:endParaRPr lang="en-US" sz="2800" dirty="0">
              <a:solidFill>
                <a:srgbClr val="009051"/>
              </a:solidFill>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F616CA18-62AE-B34C-A151-070DF961BCFA}" type="slidenum">
              <a:rPr lang="en-US" smtClean="0"/>
              <a:pPr/>
              <a:t>20</a:t>
            </a:fld>
            <a:endParaRPr lang="en-US"/>
          </a:p>
        </p:txBody>
      </p:sp>
      <p:sp>
        <p:nvSpPr>
          <p:cNvPr id="20" name="TextBox 19"/>
          <p:cNvSpPr txBox="1"/>
          <p:nvPr/>
        </p:nvSpPr>
        <p:spPr>
          <a:xfrm>
            <a:off x="461103" y="1060088"/>
            <a:ext cx="8354814" cy="1384995"/>
          </a:xfrm>
          <a:prstGeom prst="rect">
            <a:avLst/>
          </a:prstGeom>
          <a:noFill/>
        </p:spPr>
        <p:txBody>
          <a:bodyPr wrap="square" rtlCol="0">
            <a:spAutoFit/>
          </a:bodyPr>
          <a:lstStyle/>
          <a:p>
            <a:r>
              <a:rPr lang="en-US" sz="2800" dirty="0" smtClean="0"/>
              <a:t>Fully associative placement means index field has 0 bits;</a:t>
            </a:r>
            <a:r>
              <a:rPr lang="en-US" sz="2800" dirty="0"/>
              <a:t> </a:t>
            </a:r>
            <a:r>
              <a:rPr lang="en-US" sz="2800" dirty="0" smtClean="0"/>
              <a:t>address completely specified by tag and offset fields.</a:t>
            </a:r>
          </a:p>
          <a:p>
            <a:r>
              <a:rPr lang="en-US" sz="2800" dirty="0"/>
              <a:t>P</a:t>
            </a:r>
            <a:r>
              <a:rPr lang="en-US" sz="2800" dirty="0" smtClean="0"/>
              <a:t>age size in bytes = 2^(Offset field size in bits)</a:t>
            </a:r>
          </a:p>
        </p:txBody>
      </p:sp>
      <p:cxnSp>
        <p:nvCxnSpPr>
          <p:cNvPr id="36" name="Straight Arrow Connector 35"/>
          <p:cNvCxnSpPr/>
          <p:nvPr/>
        </p:nvCxnSpPr>
        <p:spPr>
          <a:xfrm>
            <a:off x="7254241" y="4061601"/>
            <a:ext cx="0" cy="124728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871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t>A</a:t>
            </a:r>
            <a:r>
              <a:rPr lang="en-US" dirty="0" smtClean="0"/>
              <a:t>ddress translation, or mapping</a:t>
            </a:r>
            <a:endParaRPr lang="en-US" dirty="0"/>
          </a:p>
        </p:txBody>
      </p:sp>
      <p:sp>
        <p:nvSpPr>
          <p:cNvPr id="3" name="Rectangle 2"/>
          <p:cNvSpPr/>
          <p:nvPr/>
        </p:nvSpPr>
        <p:spPr>
          <a:xfrm>
            <a:off x="860227" y="2591032"/>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59195" y="2896846"/>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858163" y="3202660"/>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57131" y="3508474"/>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56099" y="3814288"/>
            <a:ext cx="1406442" cy="306836"/>
          </a:xfrm>
          <a:prstGeom prst="rect">
            <a:avLst/>
          </a:prstGeom>
          <a:solidFill>
            <a:srgbClr val="C3D69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855067" y="4120102"/>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54035" y="4425916"/>
            <a:ext cx="1406442" cy="306836"/>
          </a:xfrm>
          <a:prstGeom prst="rect">
            <a:avLst/>
          </a:prstGeom>
          <a:solidFill>
            <a:srgbClr val="C3D69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53003" y="4731730"/>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851971" y="5037544"/>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850939" y="5343358"/>
            <a:ext cx="1406442" cy="306836"/>
          </a:xfrm>
          <a:prstGeom prst="rect">
            <a:avLst/>
          </a:prstGeom>
          <a:solidFill>
            <a:srgbClr val="C3D69B"/>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013075" y="2590018"/>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012043" y="2895832"/>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011011" y="3201646"/>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4009979" y="3507460"/>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008947" y="3813274"/>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007915" y="4119088"/>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006883" y="4424902"/>
            <a:ext cx="1406442" cy="306836"/>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agnetic Disk 19"/>
          <p:cNvSpPr/>
          <p:nvPr/>
        </p:nvSpPr>
        <p:spPr>
          <a:xfrm>
            <a:off x="4013075" y="5574161"/>
            <a:ext cx="1406442" cy="963125"/>
          </a:xfrm>
          <a:prstGeom prst="flowChartMagneticDisk">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5" idx="3"/>
            <a:endCxn id="17" idx="1"/>
          </p:cNvCxnSpPr>
          <p:nvPr/>
        </p:nvCxnSpPr>
        <p:spPr>
          <a:xfrm>
            <a:off x="2264605" y="3356078"/>
            <a:ext cx="1744342" cy="610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3"/>
            <a:endCxn id="17" idx="1"/>
          </p:cNvCxnSpPr>
          <p:nvPr/>
        </p:nvCxnSpPr>
        <p:spPr>
          <a:xfrm flipV="1">
            <a:off x="2261509" y="3966692"/>
            <a:ext cx="1747438" cy="306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7" idx="3"/>
            <a:endCxn id="20" idx="2"/>
          </p:cNvCxnSpPr>
          <p:nvPr/>
        </p:nvCxnSpPr>
        <p:spPr>
          <a:xfrm>
            <a:off x="2262541" y="3967706"/>
            <a:ext cx="1750534" cy="2088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9" idx="3"/>
            <a:endCxn id="20" idx="2"/>
          </p:cNvCxnSpPr>
          <p:nvPr/>
        </p:nvCxnSpPr>
        <p:spPr>
          <a:xfrm>
            <a:off x="2260477" y="4579334"/>
            <a:ext cx="1752598" cy="14763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2" idx="3"/>
            <a:endCxn id="20" idx="2"/>
          </p:cNvCxnSpPr>
          <p:nvPr/>
        </p:nvCxnSpPr>
        <p:spPr>
          <a:xfrm>
            <a:off x="2257381" y="5496776"/>
            <a:ext cx="1755694" cy="5589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 idx="3"/>
            <a:endCxn id="18" idx="1"/>
          </p:cNvCxnSpPr>
          <p:nvPr/>
        </p:nvCxnSpPr>
        <p:spPr>
          <a:xfrm>
            <a:off x="2266669" y="2744450"/>
            <a:ext cx="1741246" cy="1528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3"/>
            <a:endCxn id="16" idx="1"/>
          </p:cNvCxnSpPr>
          <p:nvPr/>
        </p:nvCxnSpPr>
        <p:spPr>
          <a:xfrm flipV="1">
            <a:off x="2263573" y="3660878"/>
            <a:ext cx="1746406" cy="1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4" idx="3"/>
            <a:endCxn id="14" idx="1"/>
          </p:cNvCxnSpPr>
          <p:nvPr/>
        </p:nvCxnSpPr>
        <p:spPr>
          <a:xfrm flipV="1">
            <a:off x="2265637" y="3049250"/>
            <a:ext cx="1746406" cy="1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1" idx="3"/>
            <a:endCxn id="13" idx="1"/>
          </p:cNvCxnSpPr>
          <p:nvPr/>
        </p:nvCxnSpPr>
        <p:spPr>
          <a:xfrm flipV="1">
            <a:off x="2258413" y="2743436"/>
            <a:ext cx="1754662" cy="24475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0" idx="3"/>
            <a:endCxn id="19" idx="1"/>
          </p:cNvCxnSpPr>
          <p:nvPr/>
        </p:nvCxnSpPr>
        <p:spPr>
          <a:xfrm flipV="1">
            <a:off x="2259445" y="4578320"/>
            <a:ext cx="1747438" cy="3068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850940" y="1008254"/>
            <a:ext cx="1509492" cy="1569660"/>
          </a:xfrm>
          <a:prstGeom prst="rect">
            <a:avLst/>
          </a:prstGeom>
          <a:noFill/>
        </p:spPr>
        <p:txBody>
          <a:bodyPr wrap="square" rtlCol="0">
            <a:spAutoFit/>
          </a:bodyPr>
          <a:lstStyle/>
          <a:p>
            <a:r>
              <a:rPr lang="en-US" sz="2400" dirty="0" smtClean="0"/>
              <a:t>Virtual memory address space</a:t>
            </a:r>
            <a:endParaRPr lang="en-US" sz="2400" dirty="0"/>
          </a:p>
        </p:txBody>
      </p:sp>
      <p:sp>
        <p:nvSpPr>
          <p:cNvPr id="45" name="TextBox 44"/>
          <p:cNvSpPr txBox="1"/>
          <p:nvPr/>
        </p:nvSpPr>
        <p:spPr>
          <a:xfrm>
            <a:off x="3995264" y="1005136"/>
            <a:ext cx="1509492" cy="1569660"/>
          </a:xfrm>
          <a:prstGeom prst="rect">
            <a:avLst/>
          </a:prstGeom>
          <a:noFill/>
        </p:spPr>
        <p:txBody>
          <a:bodyPr wrap="square" rtlCol="0">
            <a:spAutoFit/>
          </a:bodyPr>
          <a:lstStyle/>
          <a:p>
            <a:r>
              <a:rPr lang="en-US" sz="2400" dirty="0" smtClean="0"/>
              <a:t>Physical memory address space</a:t>
            </a:r>
            <a:endParaRPr lang="en-US" sz="2400" dirty="0"/>
          </a:p>
        </p:txBody>
      </p:sp>
      <p:sp>
        <p:nvSpPr>
          <p:cNvPr id="46" name="TextBox 45"/>
          <p:cNvSpPr txBox="1"/>
          <p:nvPr/>
        </p:nvSpPr>
        <p:spPr>
          <a:xfrm>
            <a:off x="5496232" y="5652416"/>
            <a:ext cx="3082618" cy="830997"/>
          </a:xfrm>
          <a:prstGeom prst="rect">
            <a:avLst/>
          </a:prstGeom>
          <a:noFill/>
        </p:spPr>
        <p:txBody>
          <a:bodyPr wrap="square" rtlCol="0">
            <a:spAutoFit/>
          </a:bodyPr>
          <a:lstStyle/>
          <a:p>
            <a:r>
              <a:rPr lang="en-US" sz="2400" dirty="0" smtClean="0"/>
              <a:t>Swap space using disk addresses, e.g., </a:t>
            </a:r>
            <a:r>
              <a:rPr lang="en-US" sz="2400" dirty="0" err="1" smtClean="0"/>
              <a:t>inodes</a:t>
            </a:r>
            <a:endParaRPr lang="en-US" sz="2400" dirty="0"/>
          </a:p>
        </p:txBody>
      </p:sp>
      <p:sp>
        <p:nvSpPr>
          <p:cNvPr id="50" name="TextBox 49"/>
          <p:cNvSpPr txBox="1"/>
          <p:nvPr/>
        </p:nvSpPr>
        <p:spPr>
          <a:xfrm>
            <a:off x="2348636" y="1715375"/>
            <a:ext cx="1634832" cy="1200328"/>
          </a:xfrm>
          <a:prstGeom prst="rect">
            <a:avLst/>
          </a:prstGeom>
          <a:noFill/>
        </p:spPr>
        <p:txBody>
          <a:bodyPr wrap="square" rtlCol="0">
            <a:spAutoFit/>
          </a:bodyPr>
          <a:lstStyle/>
          <a:p>
            <a:r>
              <a:rPr lang="en-US" sz="2400" dirty="0" smtClean="0"/>
              <a:t>Address translation, or mapping</a:t>
            </a:r>
            <a:endParaRPr lang="en-US" sz="24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21" name="Slide Number Placeholder 20"/>
          <p:cNvSpPr>
            <a:spLocks noGrp="1"/>
          </p:cNvSpPr>
          <p:nvPr>
            <p:ph type="sldNum" sz="quarter" idx="12"/>
          </p:nvPr>
        </p:nvSpPr>
        <p:spPr/>
        <p:txBody>
          <a:bodyPr/>
          <a:lstStyle/>
          <a:p>
            <a:fld id="{F616CA18-62AE-B34C-A151-070DF961BCFA}" type="slidenum">
              <a:rPr lang="en-US" smtClean="0"/>
              <a:pPr/>
              <a:t>21</a:t>
            </a:fld>
            <a:endParaRPr lang="en-US"/>
          </a:p>
        </p:txBody>
      </p:sp>
      <p:sp>
        <p:nvSpPr>
          <p:cNvPr id="24" name="TextBox 23"/>
          <p:cNvSpPr txBox="1"/>
          <p:nvPr/>
        </p:nvSpPr>
        <p:spPr>
          <a:xfrm>
            <a:off x="1238250" y="2527300"/>
            <a:ext cx="637990" cy="369332"/>
          </a:xfrm>
          <a:prstGeom prst="rect">
            <a:avLst/>
          </a:prstGeom>
          <a:noFill/>
        </p:spPr>
        <p:txBody>
          <a:bodyPr wrap="none" rtlCol="0">
            <a:spAutoFit/>
          </a:bodyPr>
          <a:lstStyle/>
          <a:p>
            <a:r>
              <a:rPr lang="en-US" dirty="0" smtClean="0"/>
              <a:t>Page</a:t>
            </a:r>
            <a:endParaRPr lang="en-US" dirty="0"/>
          </a:p>
        </p:txBody>
      </p:sp>
      <p:sp>
        <p:nvSpPr>
          <p:cNvPr id="59" name="TextBox 58"/>
          <p:cNvSpPr txBox="1"/>
          <p:nvPr/>
        </p:nvSpPr>
        <p:spPr>
          <a:xfrm>
            <a:off x="1238250" y="2832100"/>
            <a:ext cx="637990" cy="369332"/>
          </a:xfrm>
          <a:prstGeom prst="rect">
            <a:avLst/>
          </a:prstGeom>
          <a:noFill/>
        </p:spPr>
        <p:txBody>
          <a:bodyPr wrap="none" rtlCol="0">
            <a:spAutoFit/>
          </a:bodyPr>
          <a:lstStyle/>
          <a:p>
            <a:r>
              <a:rPr lang="en-US" dirty="0" smtClean="0"/>
              <a:t>Page</a:t>
            </a:r>
            <a:endParaRPr lang="en-US" dirty="0"/>
          </a:p>
        </p:txBody>
      </p:sp>
      <p:sp>
        <p:nvSpPr>
          <p:cNvPr id="60" name="TextBox 59"/>
          <p:cNvSpPr txBox="1"/>
          <p:nvPr/>
        </p:nvSpPr>
        <p:spPr>
          <a:xfrm>
            <a:off x="1238250" y="3136900"/>
            <a:ext cx="637990" cy="369332"/>
          </a:xfrm>
          <a:prstGeom prst="rect">
            <a:avLst/>
          </a:prstGeom>
          <a:noFill/>
        </p:spPr>
        <p:txBody>
          <a:bodyPr wrap="none" rtlCol="0">
            <a:spAutoFit/>
          </a:bodyPr>
          <a:lstStyle/>
          <a:p>
            <a:r>
              <a:rPr lang="en-US" dirty="0" smtClean="0"/>
              <a:t>Page</a:t>
            </a:r>
            <a:endParaRPr lang="en-US" dirty="0"/>
          </a:p>
        </p:txBody>
      </p:sp>
      <p:sp>
        <p:nvSpPr>
          <p:cNvPr id="61" name="TextBox 60"/>
          <p:cNvSpPr txBox="1"/>
          <p:nvPr/>
        </p:nvSpPr>
        <p:spPr>
          <a:xfrm>
            <a:off x="1238250" y="3441700"/>
            <a:ext cx="637990" cy="369332"/>
          </a:xfrm>
          <a:prstGeom prst="rect">
            <a:avLst/>
          </a:prstGeom>
          <a:noFill/>
        </p:spPr>
        <p:txBody>
          <a:bodyPr wrap="none" rtlCol="0">
            <a:spAutoFit/>
          </a:bodyPr>
          <a:lstStyle/>
          <a:p>
            <a:r>
              <a:rPr lang="en-US" dirty="0" smtClean="0"/>
              <a:t>Page</a:t>
            </a:r>
            <a:endParaRPr lang="en-US" dirty="0"/>
          </a:p>
        </p:txBody>
      </p:sp>
      <p:sp>
        <p:nvSpPr>
          <p:cNvPr id="62" name="TextBox 61"/>
          <p:cNvSpPr txBox="1"/>
          <p:nvPr/>
        </p:nvSpPr>
        <p:spPr>
          <a:xfrm>
            <a:off x="1238250" y="3746500"/>
            <a:ext cx="637990" cy="369332"/>
          </a:xfrm>
          <a:prstGeom prst="rect">
            <a:avLst/>
          </a:prstGeom>
          <a:noFill/>
        </p:spPr>
        <p:txBody>
          <a:bodyPr wrap="none" rtlCol="0">
            <a:spAutoFit/>
          </a:bodyPr>
          <a:lstStyle/>
          <a:p>
            <a:r>
              <a:rPr lang="en-US" dirty="0" smtClean="0"/>
              <a:t>Page</a:t>
            </a:r>
            <a:endParaRPr lang="en-US" dirty="0"/>
          </a:p>
        </p:txBody>
      </p:sp>
      <p:sp>
        <p:nvSpPr>
          <p:cNvPr id="63" name="TextBox 62"/>
          <p:cNvSpPr txBox="1"/>
          <p:nvPr/>
        </p:nvSpPr>
        <p:spPr>
          <a:xfrm>
            <a:off x="1238250" y="4051300"/>
            <a:ext cx="637990" cy="369332"/>
          </a:xfrm>
          <a:prstGeom prst="rect">
            <a:avLst/>
          </a:prstGeom>
          <a:noFill/>
        </p:spPr>
        <p:txBody>
          <a:bodyPr wrap="none" rtlCol="0">
            <a:spAutoFit/>
          </a:bodyPr>
          <a:lstStyle/>
          <a:p>
            <a:r>
              <a:rPr lang="en-US" dirty="0" smtClean="0"/>
              <a:t>Page</a:t>
            </a:r>
            <a:endParaRPr lang="en-US" dirty="0"/>
          </a:p>
        </p:txBody>
      </p:sp>
      <p:sp>
        <p:nvSpPr>
          <p:cNvPr id="64" name="TextBox 63"/>
          <p:cNvSpPr txBox="1"/>
          <p:nvPr/>
        </p:nvSpPr>
        <p:spPr>
          <a:xfrm>
            <a:off x="1238250" y="4356100"/>
            <a:ext cx="637990" cy="369332"/>
          </a:xfrm>
          <a:prstGeom prst="rect">
            <a:avLst/>
          </a:prstGeom>
          <a:noFill/>
        </p:spPr>
        <p:txBody>
          <a:bodyPr wrap="none" rtlCol="0">
            <a:spAutoFit/>
          </a:bodyPr>
          <a:lstStyle/>
          <a:p>
            <a:r>
              <a:rPr lang="en-US" dirty="0" smtClean="0"/>
              <a:t>Page</a:t>
            </a:r>
            <a:endParaRPr lang="en-US" dirty="0"/>
          </a:p>
        </p:txBody>
      </p:sp>
      <p:sp>
        <p:nvSpPr>
          <p:cNvPr id="65" name="TextBox 64"/>
          <p:cNvSpPr txBox="1"/>
          <p:nvPr/>
        </p:nvSpPr>
        <p:spPr>
          <a:xfrm>
            <a:off x="1238250" y="4660900"/>
            <a:ext cx="637990" cy="369332"/>
          </a:xfrm>
          <a:prstGeom prst="rect">
            <a:avLst/>
          </a:prstGeom>
          <a:noFill/>
        </p:spPr>
        <p:txBody>
          <a:bodyPr wrap="none" rtlCol="0">
            <a:spAutoFit/>
          </a:bodyPr>
          <a:lstStyle/>
          <a:p>
            <a:r>
              <a:rPr lang="en-US" dirty="0" smtClean="0"/>
              <a:t>Page</a:t>
            </a:r>
            <a:endParaRPr lang="en-US" dirty="0"/>
          </a:p>
        </p:txBody>
      </p:sp>
      <p:sp>
        <p:nvSpPr>
          <p:cNvPr id="66" name="TextBox 65"/>
          <p:cNvSpPr txBox="1"/>
          <p:nvPr/>
        </p:nvSpPr>
        <p:spPr>
          <a:xfrm>
            <a:off x="1238250" y="4965700"/>
            <a:ext cx="637990" cy="369332"/>
          </a:xfrm>
          <a:prstGeom prst="rect">
            <a:avLst/>
          </a:prstGeom>
          <a:noFill/>
        </p:spPr>
        <p:txBody>
          <a:bodyPr wrap="none" rtlCol="0">
            <a:spAutoFit/>
          </a:bodyPr>
          <a:lstStyle/>
          <a:p>
            <a:r>
              <a:rPr lang="en-US" dirty="0" smtClean="0"/>
              <a:t>Page</a:t>
            </a:r>
            <a:endParaRPr lang="en-US" dirty="0"/>
          </a:p>
        </p:txBody>
      </p:sp>
      <p:sp>
        <p:nvSpPr>
          <p:cNvPr id="67" name="TextBox 66"/>
          <p:cNvSpPr txBox="1"/>
          <p:nvPr/>
        </p:nvSpPr>
        <p:spPr>
          <a:xfrm>
            <a:off x="1238250" y="5270500"/>
            <a:ext cx="637990" cy="369332"/>
          </a:xfrm>
          <a:prstGeom prst="rect">
            <a:avLst/>
          </a:prstGeom>
          <a:noFill/>
        </p:spPr>
        <p:txBody>
          <a:bodyPr wrap="none" rtlCol="0">
            <a:spAutoFit/>
          </a:bodyPr>
          <a:lstStyle/>
          <a:p>
            <a:r>
              <a:rPr lang="en-US" dirty="0" smtClean="0"/>
              <a:t>Page</a:t>
            </a:r>
            <a:endParaRPr lang="en-US" dirty="0"/>
          </a:p>
        </p:txBody>
      </p:sp>
      <p:sp>
        <p:nvSpPr>
          <p:cNvPr id="68" name="TextBox 67"/>
          <p:cNvSpPr txBox="1"/>
          <p:nvPr/>
        </p:nvSpPr>
        <p:spPr>
          <a:xfrm>
            <a:off x="4089400" y="2527300"/>
            <a:ext cx="1250913" cy="369332"/>
          </a:xfrm>
          <a:prstGeom prst="rect">
            <a:avLst/>
          </a:prstGeom>
          <a:noFill/>
        </p:spPr>
        <p:txBody>
          <a:bodyPr wrap="none" rtlCol="0">
            <a:spAutoFit/>
          </a:bodyPr>
          <a:lstStyle/>
          <a:p>
            <a:r>
              <a:rPr lang="en-US" dirty="0" smtClean="0">
                <a:solidFill>
                  <a:srgbClr val="0000FF"/>
                </a:solidFill>
              </a:rPr>
              <a:t>Page frame</a:t>
            </a:r>
            <a:endParaRPr lang="en-US" dirty="0">
              <a:solidFill>
                <a:srgbClr val="0000FF"/>
              </a:solidFill>
            </a:endParaRPr>
          </a:p>
        </p:txBody>
      </p:sp>
      <p:sp>
        <p:nvSpPr>
          <p:cNvPr id="69" name="TextBox 68"/>
          <p:cNvSpPr txBox="1"/>
          <p:nvPr/>
        </p:nvSpPr>
        <p:spPr>
          <a:xfrm>
            <a:off x="4089400" y="2835750"/>
            <a:ext cx="1250913" cy="369332"/>
          </a:xfrm>
          <a:prstGeom prst="rect">
            <a:avLst/>
          </a:prstGeom>
          <a:noFill/>
        </p:spPr>
        <p:txBody>
          <a:bodyPr wrap="none" rtlCol="0">
            <a:spAutoFit/>
          </a:bodyPr>
          <a:lstStyle/>
          <a:p>
            <a:r>
              <a:rPr lang="en-US" dirty="0" smtClean="0"/>
              <a:t>Page frame</a:t>
            </a:r>
            <a:endParaRPr lang="en-US" dirty="0"/>
          </a:p>
        </p:txBody>
      </p:sp>
      <p:sp>
        <p:nvSpPr>
          <p:cNvPr id="70" name="TextBox 69"/>
          <p:cNvSpPr txBox="1"/>
          <p:nvPr/>
        </p:nvSpPr>
        <p:spPr>
          <a:xfrm>
            <a:off x="4089400" y="3144200"/>
            <a:ext cx="1250913" cy="369332"/>
          </a:xfrm>
          <a:prstGeom prst="rect">
            <a:avLst/>
          </a:prstGeom>
          <a:noFill/>
        </p:spPr>
        <p:txBody>
          <a:bodyPr wrap="none" rtlCol="0">
            <a:spAutoFit/>
          </a:bodyPr>
          <a:lstStyle/>
          <a:p>
            <a:r>
              <a:rPr lang="en-US" dirty="0" smtClean="0"/>
              <a:t>Page frame</a:t>
            </a:r>
            <a:endParaRPr lang="en-US" dirty="0"/>
          </a:p>
        </p:txBody>
      </p:sp>
      <p:sp>
        <p:nvSpPr>
          <p:cNvPr id="71" name="TextBox 70"/>
          <p:cNvSpPr txBox="1"/>
          <p:nvPr/>
        </p:nvSpPr>
        <p:spPr>
          <a:xfrm>
            <a:off x="4089400" y="3452650"/>
            <a:ext cx="1250913" cy="369332"/>
          </a:xfrm>
          <a:prstGeom prst="rect">
            <a:avLst/>
          </a:prstGeom>
          <a:noFill/>
        </p:spPr>
        <p:txBody>
          <a:bodyPr wrap="none" rtlCol="0">
            <a:spAutoFit/>
          </a:bodyPr>
          <a:lstStyle/>
          <a:p>
            <a:r>
              <a:rPr lang="en-US" dirty="0" smtClean="0"/>
              <a:t>Page frame</a:t>
            </a:r>
            <a:endParaRPr lang="en-US" dirty="0"/>
          </a:p>
        </p:txBody>
      </p:sp>
      <p:sp>
        <p:nvSpPr>
          <p:cNvPr id="72" name="TextBox 71"/>
          <p:cNvSpPr txBox="1"/>
          <p:nvPr/>
        </p:nvSpPr>
        <p:spPr>
          <a:xfrm>
            <a:off x="4089400" y="3761100"/>
            <a:ext cx="1250913" cy="369332"/>
          </a:xfrm>
          <a:prstGeom prst="rect">
            <a:avLst/>
          </a:prstGeom>
          <a:noFill/>
        </p:spPr>
        <p:txBody>
          <a:bodyPr wrap="none" rtlCol="0">
            <a:spAutoFit/>
          </a:bodyPr>
          <a:lstStyle/>
          <a:p>
            <a:r>
              <a:rPr lang="en-US" dirty="0" smtClean="0"/>
              <a:t>Page frame</a:t>
            </a:r>
            <a:endParaRPr lang="en-US" dirty="0"/>
          </a:p>
        </p:txBody>
      </p:sp>
      <p:sp>
        <p:nvSpPr>
          <p:cNvPr id="73" name="TextBox 72"/>
          <p:cNvSpPr txBox="1"/>
          <p:nvPr/>
        </p:nvSpPr>
        <p:spPr>
          <a:xfrm>
            <a:off x="4089400" y="4069550"/>
            <a:ext cx="1250913" cy="369332"/>
          </a:xfrm>
          <a:prstGeom prst="rect">
            <a:avLst/>
          </a:prstGeom>
          <a:noFill/>
        </p:spPr>
        <p:txBody>
          <a:bodyPr wrap="none" rtlCol="0">
            <a:spAutoFit/>
          </a:bodyPr>
          <a:lstStyle/>
          <a:p>
            <a:r>
              <a:rPr lang="en-US" dirty="0" smtClean="0"/>
              <a:t>Page frame</a:t>
            </a:r>
            <a:endParaRPr lang="en-US" dirty="0"/>
          </a:p>
        </p:txBody>
      </p:sp>
      <p:sp>
        <p:nvSpPr>
          <p:cNvPr id="74" name="TextBox 73"/>
          <p:cNvSpPr txBox="1"/>
          <p:nvPr/>
        </p:nvSpPr>
        <p:spPr>
          <a:xfrm>
            <a:off x="4089400" y="4378002"/>
            <a:ext cx="1250913" cy="369332"/>
          </a:xfrm>
          <a:prstGeom prst="rect">
            <a:avLst/>
          </a:prstGeom>
          <a:noFill/>
        </p:spPr>
        <p:txBody>
          <a:bodyPr wrap="none" rtlCol="0">
            <a:spAutoFit/>
          </a:bodyPr>
          <a:lstStyle/>
          <a:p>
            <a:r>
              <a:rPr lang="en-US" dirty="0" smtClean="0"/>
              <a:t>Page frame</a:t>
            </a:r>
            <a:endParaRPr lang="en-US" dirty="0"/>
          </a:p>
        </p:txBody>
      </p:sp>
      <p:sp>
        <p:nvSpPr>
          <p:cNvPr id="26" name="TextBox 25"/>
          <p:cNvSpPr txBox="1"/>
          <p:nvPr/>
        </p:nvSpPr>
        <p:spPr>
          <a:xfrm>
            <a:off x="5796822" y="1390886"/>
            <a:ext cx="2648678" cy="3970318"/>
          </a:xfrm>
          <a:prstGeom prst="rect">
            <a:avLst/>
          </a:prstGeom>
          <a:noFill/>
          <a:ln>
            <a:solidFill>
              <a:srgbClr val="0000FF"/>
            </a:solidFill>
          </a:ln>
        </p:spPr>
        <p:txBody>
          <a:bodyPr wrap="square" rtlCol="0">
            <a:spAutoFit/>
          </a:bodyPr>
          <a:lstStyle/>
          <a:p>
            <a:r>
              <a:rPr lang="en-US" dirty="0" smtClean="0"/>
              <a:t>A </a:t>
            </a:r>
            <a:r>
              <a:rPr lang="en-US" dirty="0" smtClean="0">
                <a:solidFill>
                  <a:srgbClr val="0000FF"/>
                </a:solidFill>
              </a:rPr>
              <a:t>page frame</a:t>
            </a:r>
            <a:r>
              <a:rPr lang="en-US" dirty="0" smtClean="0"/>
              <a:t> is an aligned, contiguous block of physical memory of </a:t>
            </a:r>
            <a:r>
              <a:rPr lang="en-US" dirty="0"/>
              <a:t>a</a:t>
            </a:r>
            <a:r>
              <a:rPr lang="en-US" dirty="0" smtClean="0"/>
              <a:t> size equal to the size of a page.</a:t>
            </a:r>
            <a:br>
              <a:rPr lang="en-US" dirty="0" smtClean="0"/>
            </a:br>
            <a:endParaRPr lang="en-US" dirty="0" smtClean="0"/>
          </a:p>
          <a:p>
            <a:r>
              <a:rPr lang="en-US" dirty="0" smtClean="0"/>
              <a:t>A page of virtual memory space precisely fits in any physical frame.</a:t>
            </a:r>
            <a:br>
              <a:rPr lang="en-US" dirty="0" smtClean="0"/>
            </a:br>
            <a:endParaRPr lang="en-US" dirty="0" smtClean="0"/>
          </a:p>
          <a:p>
            <a:r>
              <a:rPr lang="en-US" dirty="0" smtClean="0"/>
              <a:t>Virtual memory address space is typically much larger than physical memory address space.</a:t>
            </a:r>
            <a:endParaRPr lang="en-US" dirty="0"/>
          </a:p>
        </p:txBody>
      </p:sp>
    </p:spTree>
    <p:extLst>
      <p:ext uri="{BB962C8B-B14F-4D97-AF65-F5344CB8AC3E}">
        <p14:creationId xmlns:p14="http://schemas.microsoft.com/office/powerpoint/2010/main" val="2103531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data structure</a:t>
            </a:r>
            <a:endParaRPr lang="en-US" dirty="0"/>
          </a:p>
        </p:txBody>
      </p:sp>
      <p:sp>
        <p:nvSpPr>
          <p:cNvPr id="3" name="Content Placeholder 2"/>
          <p:cNvSpPr>
            <a:spLocks noGrp="1"/>
          </p:cNvSpPr>
          <p:nvPr>
            <p:ph idx="1"/>
          </p:nvPr>
        </p:nvSpPr>
        <p:spPr>
          <a:xfrm>
            <a:off x="486830" y="1056886"/>
            <a:ext cx="8403170" cy="5448368"/>
          </a:xfrm>
        </p:spPr>
        <p:txBody>
          <a:bodyPr/>
          <a:lstStyle/>
          <a:p>
            <a:r>
              <a:rPr lang="en-US" dirty="0" smtClean="0"/>
              <a:t>Known as a </a:t>
            </a:r>
            <a:r>
              <a:rPr lang="en-US" dirty="0" smtClean="0">
                <a:solidFill>
                  <a:srgbClr val="0000FF"/>
                </a:solidFill>
              </a:rPr>
              <a:t>page table</a:t>
            </a:r>
          </a:p>
          <a:p>
            <a:r>
              <a:rPr lang="en-US" dirty="0" smtClean="0"/>
              <a:t>One page table per process</a:t>
            </a:r>
          </a:p>
          <a:p>
            <a:r>
              <a:rPr lang="en-US" dirty="0" smtClean="0"/>
              <a:t>Created and managed by the operating system</a:t>
            </a:r>
          </a:p>
          <a:p>
            <a:r>
              <a:rPr lang="en-US" dirty="0" smtClean="0"/>
              <a:t>Page table is a 1-dimensional array</a:t>
            </a:r>
          </a:p>
          <a:p>
            <a:pPr lvl="1"/>
            <a:r>
              <a:rPr lang="en-US" dirty="0" smtClean="0"/>
              <a:t>Indexed by virtual page number</a:t>
            </a:r>
          </a:p>
          <a:p>
            <a:pPr lvl="1"/>
            <a:r>
              <a:rPr lang="en-US" dirty="0" smtClean="0"/>
              <a:t>Table entries contain</a:t>
            </a:r>
          </a:p>
          <a:p>
            <a:pPr lvl="2"/>
            <a:r>
              <a:rPr lang="en-US" dirty="0" smtClean="0"/>
              <a:t>Translation into physical memory page frame number:  High-order bits of a pointer</a:t>
            </a:r>
          </a:p>
          <a:p>
            <a:pPr lvl="2"/>
            <a:r>
              <a:rPr lang="en-US" dirty="0" smtClean="0"/>
              <a:t>Valid bit; reset if page is currently on hard disk</a:t>
            </a:r>
          </a:p>
          <a:p>
            <a:pPr lvl="2"/>
            <a:r>
              <a:rPr lang="en-US" dirty="0"/>
              <a:t>P</a:t>
            </a:r>
            <a:r>
              <a:rPr lang="en-US" dirty="0" smtClean="0"/>
              <a:t>age metadata:  access permissions, Dirty bit, bits to support replacement algorithm</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22</a:t>
            </a:fld>
            <a:endParaRPr lang="en-US"/>
          </a:p>
        </p:txBody>
      </p:sp>
    </p:spTree>
    <p:extLst>
      <p:ext uri="{BB962C8B-B14F-4D97-AF65-F5344CB8AC3E}">
        <p14:creationId xmlns:p14="http://schemas.microsoft.com/office/powerpoint/2010/main" val="23580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 table (page map)</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7087818"/>
              </p:ext>
            </p:extLst>
          </p:nvPr>
        </p:nvGraphicFramePr>
        <p:xfrm>
          <a:off x="487363" y="1881505"/>
          <a:ext cx="8247064" cy="4582160"/>
        </p:xfrm>
        <a:graphic>
          <a:graphicData uri="http://schemas.openxmlformats.org/drawingml/2006/table">
            <a:tbl>
              <a:tblPr firstRow="1" bandRow="1">
                <a:tableStyleId>{5C22544A-7EE6-4342-B048-85BDC9FD1C3A}</a:tableStyleId>
              </a:tblPr>
              <a:tblGrid>
                <a:gridCol w="2230437"/>
                <a:gridCol w="1893095"/>
                <a:gridCol w="1980405"/>
                <a:gridCol w="2143127"/>
              </a:tblGrid>
              <a:tr h="370840">
                <a:tc>
                  <a:txBody>
                    <a:bodyPr/>
                    <a:lstStyle/>
                    <a:p>
                      <a:r>
                        <a:rPr lang="en-US" dirty="0" smtClean="0"/>
                        <a:t>Virtual address range</a:t>
                      </a:r>
                      <a:endParaRPr lang="en-US" dirty="0"/>
                    </a:p>
                  </a:txBody>
                  <a:tcPr>
                    <a:solidFill>
                      <a:schemeClr val="bg1">
                        <a:lumMod val="65000"/>
                      </a:schemeClr>
                    </a:solidFill>
                  </a:tcPr>
                </a:tc>
                <a:tc>
                  <a:txBody>
                    <a:bodyPr/>
                    <a:lstStyle/>
                    <a:p>
                      <a:r>
                        <a:rPr lang="en-US" dirty="0" smtClean="0"/>
                        <a:t>Virtual page</a:t>
                      </a:r>
                      <a:endParaRPr lang="en-US" dirty="0"/>
                    </a:p>
                  </a:txBody>
                  <a:tcPr/>
                </a:tc>
                <a:tc>
                  <a:txBody>
                    <a:bodyPr/>
                    <a:lstStyle/>
                    <a:p>
                      <a:r>
                        <a:rPr lang="en-US" dirty="0" smtClean="0"/>
                        <a:t>Mapped to </a:t>
                      </a:r>
                      <a:endParaRPr lang="en-US" dirty="0"/>
                    </a:p>
                  </a:txBody>
                  <a:tcPr/>
                </a:tc>
                <a:tc>
                  <a:txBody>
                    <a:bodyPr/>
                    <a:lstStyle/>
                    <a:p>
                      <a:r>
                        <a:rPr lang="en-US" dirty="0" smtClean="0"/>
                        <a:t>Page</a:t>
                      </a:r>
                      <a:r>
                        <a:rPr lang="en-US" baseline="0" dirty="0" smtClean="0"/>
                        <a:t> m</a:t>
                      </a:r>
                      <a:r>
                        <a:rPr lang="en-US" dirty="0" smtClean="0"/>
                        <a:t>etadata</a:t>
                      </a:r>
                      <a:endParaRPr lang="en-US" dirty="0"/>
                    </a:p>
                  </a:txBody>
                  <a:tcPr/>
                </a:tc>
              </a:tr>
              <a:tr h="370840">
                <a:tc>
                  <a:txBody>
                    <a:bodyPr/>
                    <a:lstStyle/>
                    <a:p>
                      <a:r>
                        <a:rPr lang="en-US" dirty="0" smtClean="0"/>
                        <a:t>0x00000000 to 0x00000FFF</a:t>
                      </a:r>
                      <a:endParaRPr lang="en-US" dirty="0"/>
                    </a:p>
                  </a:txBody>
                  <a:tcPr>
                    <a:solidFill>
                      <a:schemeClr val="bg1">
                        <a:lumMod val="65000"/>
                      </a:schemeClr>
                    </a:solidFill>
                  </a:tcPr>
                </a:tc>
                <a:tc>
                  <a:txBody>
                    <a:bodyPr/>
                    <a:lstStyle/>
                    <a:p>
                      <a:r>
                        <a:rPr lang="en-US" dirty="0" smtClean="0"/>
                        <a:t>0x00000 =</a:t>
                      </a:r>
                      <a:r>
                        <a:rPr lang="en-US" baseline="0" dirty="0" smtClean="0"/>
                        <a:t> (0)</a:t>
                      </a:r>
                      <a:r>
                        <a:rPr lang="en-US" baseline="-25000" dirty="0" smtClean="0"/>
                        <a:t>10</a:t>
                      </a:r>
                      <a:endParaRPr lang="en-US" dirty="0"/>
                    </a:p>
                  </a:txBody>
                  <a:tcPr/>
                </a:tc>
                <a:tc>
                  <a:txBody>
                    <a:bodyPr/>
                    <a:lstStyle/>
                    <a:p>
                      <a:r>
                        <a:rPr lang="en-US" dirty="0" smtClean="0"/>
                        <a:t>Page frame</a:t>
                      </a:r>
                      <a:r>
                        <a:rPr lang="en-US" baseline="0" dirty="0" smtClean="0"/>
                        <a:t> 0x024</a:t>
                      </a:r>
                      <a:endParaRPr lang="en-US" dirty="0"/>
                    </a:p>
                  </a:txBody>
                  <a:tcPr/>
                </a:tc>
                <a:tc>
                  <a:txBody>
                    <a:bodyPr/>
                    <a:lstStyle/>
                    <a:p>
                      <a:r>
                        <a:rPr lang="en-US" b="1" dirty="0" smtClean="0"/>
                        <a:t>Text</a:t>
                      </a:r>
                      <a:r>
                        <a:rPr lang="en-US" b="0" dirty="0" smtClean="0"/>
                        <a:t>.</a:t>
                      </a:r>
                      <a:r>
                        <a:rPr lang="en-US" baseline="0" dirty="0" smtClean="0"/>
                        <a:t> </a:t>
                      </a:r>
                      <a:r>
                        <a:rPr lang="en-US" dirty="0" smtClean="0"/>
                        <a:t>Read only, Executable</a:t>
                      </a:r>
                      <a:endParaRPr lang="en-US" b="1" dirty="0"/>
                    </a:p>
                  </a:txBody>
                  <a:tcPr/>
                </a:tc>
              </a:tr>
              <a:tr h="370840">
                <a:tc>
                  <a:txBody>
                    <a:bodyPr/>
                    <a:lstStyle/>
                    <a:p>
                      <a:r>
                        <a:rPr lang="en-US" dirty="0" smtClean="0"/>
                        <a:t>0x00001000 to 0x00001FFF</a:t>
                      </a:r>
                      <a:endParaRPr lang="en-US" dirty="0"/>
                    </a:p>
                  </a:txBody>
                  <a:tcPr>
                    <a:solidFill>
                      <a:schemeClr val="bg1">
                        <a:lumMod val="65000"/>
                      </a:schemeClr>
                    </a:solidFill>
                  </a:tcPr>
                </a:tc>
                <a:tc>
                  <a:txBody>
                    <a:bodyPr/>
                    <a:lstStyle/>
                    <a:p>
                      <a:r>
                        <a:rPr lang="en-US" dirty="0" smtClean="0"/>
                        <a:t>0x00001</a:t>
                      </a:r>
                      <a:endParaRPr lang="en-US" dirty="0"/>
                    </a:p>
                  </a:txBody>
                  <a:tcPr/>
                </a:tc>
                <a:tc>
                  <a:txBody>
                    <a:bodyPr/>
                    <a:lstStyle/>
                    <a:p>
                      <a:r>
                        <a:rPr lang="en-US" dirty="0" smtClean="0"/>
                        <a:t>Page frame 0xF05</a:t>
                      </a:r>
                      <a:endParaRPr lang="en-US" dirty="0"/>
                    </a:p>
                  </a:txBody>
                  <a:tcPr/>
                </a:tc>
                <a:tc>
                  <a:txBody>
                    <a:bodyPr/>
                    <a:lstStyle/>
                    <a:p>
                      <a:r>
                        <a:rPr lang="en-US" b="1" dirty="0" smtClean="0"/>
                        <a:t>Data</a:t>
                      </a:r>
                      <a:r>
                        <a:rPr lang="en-US" dirty="0" smtClean="0"/>
                        <a:t>. Read, Write, </a:t>
                      </a:r>
                      <a:r>
                        <a:rPr lang="en-US" b="1" baseline="0" dirty="0" smtClean="0"/>
                        <a:t> </a:t>
                      </a:r>
                      <a:r>
                        <a:rPr lang="en-US" dirty="0" smtClean="0"/>
                        <a:t>not Dirty</a:t>
                      </a:r>
                      <a:endParaRPr lang="en-US" dirty="0"/>
                    </a:p>
                  </a:txBody>
                  <a:tcPr/>
                </a:tc>
              </a:tr>
              <a:tr h="370840">
                <a:tc>
                  <a:txBody>
                    <a:bodyPr/>
                    <a:lstStyle/>
                    <a:p>
                      <a:r>
                        <a:rPr lang="en-US" dirty="0" smtClean="0"/>
                        <a:t>0x00002000 to 0x00002FFF</a:t>
                      </a:r>
                      <a:endParaRPr lang="en-US" dirty="0"/>
                    </a:p>
                  </a:txBody>
                  <a:tcPr>
                    <a:solidFill>
                      <a:schemeClr val="bg1">
                        <a:lumMod val="65000"/>
                      </a:schemeClr>
                    </a:solidFill>
                  </a:tcPr>
                </a:tc>
                <a:tc>
                  <a:txBody>
                    <a:bodyPr/>
                    <a:lstStyle/>
                    <a:p>
                      <a:r>
                        <a:rPr lang="en-US" dirty="0" smtClean="0"/>
                        <a:t>0x00002</a:t>
                      </a:r>
                      <a:endParaRPr lang="en-US" dirty="0"/>
                    </a:p>
                  </a:txBody>
                  <a:tcPr/>
                </a:tc>
                <a:tc>
                  <a:txBody>
                    <a:bodyPr/>
                    <a:lstStyle/>
                    <a:p>
                      <a:r>
                        <a:rPr lang="en-US" dirty="0" smtClean="0"/>
                        <a:t>Page</a:t>
                      </a:r>
                      <a:r>
                        <a:rPr lang="en-US" baseline="0" dirty="0" smtClean="0"/>
                        <a:t> frame 0xXXX</a:t>
                      </a:r>
                      <a:endParaRPr lang="en-US" dirty="0"/>
                    </a:p>
                  </a:txBody>
                  <a:tcPr/>
                </a:tc>
                <a:tc>
                  <a:txBody>
                    <a:bodyPr/>
                    <a:lstStyle/>
                    <a:p>
                      <a:r>
                        <a:rPr lang="en-US" b="1" dirty="0" smtClean="0"/>
                        <a:t>Invalid</a:t>
                      </a:r>
                      <a:endParaRPr lang="en-US" b="1" dirty="0"/>
                    </a:p>
                  </a:txBody>
                  <a:tcPr/>
                </a:tc>
              </a:tr>
              <a:tr h="370840">
                <a:tc>
                  <a:txBody>
                    <a:bodyPr/>
                    <a:lstStyle/>
                    <a:p>
                      <a:r>
                        <a:rPr lang="en-US" dirty="0" smtClean="0"/>
                        <a:t>0x00003000 to 0x00003FFF</a:t>
                      </a:r>
                      <a:endParaRPr lang="en-US" dirty="0"/>
                    </a:p>
                  </a:txBody>
                  <a:tcPr>
                    <a:solidFill>
                      <a:schemeClr val="bg1">
                        <a:lumMod val="65000"/>
                      </a:schemeClr>
                    </a:solidFill>
                  </a:tcPr>
                </a:tc>
                <a:tc>
                  <a:txBody>
                    <a:bodyPr/>
                    <a:lstStyle/>
                    <a:p>
                      <a:r>
                        <a:rPr lang="en-US" dirty="0" smtClean="0"/>
                        <a:t>0x00003</a:t>
                      </a:r>
                      <a:endParaRPr lang="en-US" dirty="0"/>
                    </a:p>
                  </a:txBody>
                  <a:tcPr/>
                </a:tc>
                <a:tc>
                  <a:txBody>
                    <a:bodyPr/>
                    <a:lstStyle/>
                    <a:p>
                      <a:r>
                        <a:rPr lang="en-US" dirty="0" smtClean="0"/>
                        <a:t>Swap space</a:t>
                      </a:r>
                      <a:br>
                        <a:rPr lang="en-US" dirty="0" smtClean="0"/>
                      </a:br>
                      <a:r>
                        <a:rPr lang="en-US" dirty="0" smtClean="0"/>
                        <a:t>(via </a:t>
                      </a:r>
                      <a:r>
                        <a:rPr lang="en-US" dirty="0" err="1" smtClean="0"/>
                        <a:t>inode</a:t>
                      </a:r>
                      <a:r>
                        <a:rPr lang="en-US" dirty="0" smtClean="0"/>
                        <a:t>)</a:t>
                      </a:r>
                      <a:endParaRPr lang="en-US" dirty="0"/>
                    </a:p>
                  </a:txBody>
                  <a:tcPr/>
                </a:tc>
                <a:tc>
                  <a:txBody>
                    <a:bodyPr/>
                    <a:lstStyle/>
                    <a:p>
                      <a:r>
                        <a:rPr lang="en-US" b="1" dirty="0" smtClean="0"/>
                        <a:t>Swap</a:t>
                      </a:r>
                      <a:r>
                        <a:rPr lang="en-US" dirty="0" smtClean="0"/>
                        <a:t>. Read, Write, </a:t>
                      </a:r>
                      <a:r>
                        <a:rPr lang="en-US" baseline="0" dirty="0" smtClean="0"/>
                        <a:t>not Dirty</a:t>
                      </a:r>
                      <a:endParaRPr lang="en-US" dirty="0"/>
                    </a:p>
                  </a:txBody>
                  <a:tcPr/>
                </a:tc>
              </a:tr>
              <a:tr h="370840">
                <a:tc>
                  <a:txBody>
                    <a:bodyPr/>
                    <a:lstStyle/>
                    <a:p>
                      <a:pPr algn="ctr"/>
                      <a:r>
                        <a:rPr lang="mr-IN" dirty="0" smtClean="0"/>
                        <a:t>…</a:t>
                      </a:r>
                      <a:endParaRPr lang="en-US" dirty="0"/>
                    </a:p>
                  </a:txBody>
                  <a:tcPr>
                    <a:solidFill>
                      <a:schemeClr val="bg1">
                        <a:lumMod val="65000"/>
                      </a:schemeClr>
                    </a:solidFill>
                  </a:tcPr>
                </a:tc>
                <a:tc>
                  <a:txBody>
                    <a:bodyPr/>
                    <a:lstStyle/>
                    <a:p>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r>
              <a:tr h="370840">
                <a:tc>
                  <a:txBody>
                    <a:bodyPr/>
                    <a:lstStyle/>
                    <a:p>
                      <a:r>
                        <a:rPr lang="en-US" dirty="0" smtClean="0"/>
                        <a:t>0xFFFFE000</a:t>
                      </a:r>
                      <a:r>
                        <a:rPr lang="en-US" baseline="0" dirty="0" smtClean="0"/>
                        <a:t> to </a:t>
                      </a:r>
                      <a:r>
                        <a:rPr lang="en-US" dirty="0" smtClean="0"/>
                        <a:t>0xFFFFEFFF</a:t>
                      </a:r>
                      <a:endParaRPr lang="en-US" dirty="0"/>
                    </a:p>
                  </a:txBody>
                  <a:tcPr>
                    <a:solidFill>
                      <a:schemeClr val="bg1">
                        <a:lumMod val="65000"/>
                      </a:schemeClr>
                    </a:solidFill>
                  </a:tcPr>
                </a:tc>
                <a:tc>
                  <a:txBody>
                    <a:bodyPr/>
                    <a:lstStyle/>
                    <a:p>
                      <a:r>
                        <a:rPr lang="en-US" dirty="0" smtClean="0"/>
                        <a:t>0xFFFFE</a:t>
                      </a:r>
                      <a:endParaRPr lang="en-US" dirty="0"/>
                    </a:p>
                  </a:txBody>
                  <a:tcPr/>
                </a:tc>
                <a:tc>
                  <a:txBody>
                    <a:bodyPr/>
                    <a:lstStyle/>
                    <a:p>
                      <a:r>
                        <a:rPr lang="en-US" dirty="0" smtClean="0"/>
                        <a:t>Page frame 0xF43</a:t>
                      </a:r>
                      <a:endParaRPr lang="en-US" dirty="0"/>
                    </a:p>
                  </a:txBody>
                  <a:tcPr/>
                </a:tc>
                <a:tc>
                  <a:txBody>
                    <a:bodyPr/>
                    <a:lstStyle/>
                    <a:p>
                      <a:r>
                        <a:rPr lang="en-US" dirty="0" smtClean="0"/>
                        <a:t>Read, Write, not Dirty</a:t>
                      </a:r>
                      <a:endParaRPr lang="en-US" dirty="0"/>
                    </a:p>
                  </a:txBody>
                  <a:tcPr/>
                </a:tc>
              </a:tr>
              <a:tr h="370840">
                <a:tc>
                  <a:txBody>
                    <a:bodyPr/>
                    <a:lstStyle/>
                    <a:p>
                      <a:r>
                        <a:rPr lang="en-US" dirty="0" smtClean="0"/>
                        <a:t>0xFFFFF000</a:t>
                      </a:r>
                      <a:r>
                        <a:rPr lang="en-US" baseline="0" dirty="0" smtClean="0"/>
                        <a:t> to </a:t>
                      </a:r>
                      <a:r>
                        <a:rPr lang="en-US" dirty="0" smtClean="0"/>
                        <a:t>0xFFFFFFFF</a:t>
                      </a:r>
                      <a:endParaRPr lang="en-US" dirty="0"/>
                    </a:p>
                  </a:txBody>
                  <a:tcPr>
                    <a:solidFill>
                      <a:schemeClr val="bg1">
                        <a:lumMod val="65000"/>
                      </a:schemeClr>
                    </a:solidFill>
                  </a:tcPr>
                </a:tc>
                <a:tc>
                  <a:txBody>
                    <a:bodyPr/>
                    <a:lstStyle/>
                    <a:p>
                      <a:r>
                        <a:rPr lang="en-US" dirty="0" smtClean="0"/>
                        <a:t>0xFFFFF = (2</a:t>
                      </a:r>
                      <a:r>
                        <a:rPr lang="en-US" baseline="30000" dirty="0" smtClean="0"/>
                        <a:t>20</a:t>
                      </a:r>
                      <a:r>
                        <a:rPr lang="en-US" baseline="0" dirty="0" smtClean="0"/>
                        <a:t>-1)</a:t>
                      </a:r>
                      <a:r>
                        <a:rPr lang="en-US" baseline="-25000" dirty="0" smtClean="0"/>
                        <a:t>10</a:t>
                      </a:r>
                      <a:endParaRPr lang="en-US" dirty="0"/>
                    </a:p>
                  </a:txBody>
                  <a:tcPr/>
                </a:tc>
                <a:tc>
                  <a:txBody>
                    <a:bodyPr/>
                    <a:lstStyle/>
                    <a:p>
                      <a:r>
                        <a:rPr lang="en-US" dirty="0" smtClean="0"/>
                        <a:t>Page frame 0x010</a:t>
                      </a:r>
                      <a:endParaRPr lang="en-US" dirty="0"/>
                    </a:p>
                  </a:txBody>
                  <a:tcPr/>
                </a:tc>
                <a:tc>
                  <a:txBody>
                    <a:bodyPr/>
                    <a:lstStyle/>
                    <a:p>
                      <a:r>
                        <a:rPr lang="en-US" dirty="0" smtClean="0"/>
                        <a:t>Read, Write, Dirty</a:t>
                      </a:r>
                      <a:endParaRPr lang="en-US" dirty="0"/>
                    </a:p>
                  </a:txBody>
                  <a:tcPr/>
                </a:tc>
              </a:tr>
            </a:tbl>
          </a:graphicData>
        </a:graphic>
      </p:graphicFrame>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23</a:t>
            </a:fld>
            <a:endParaRPr lang="en-US"/>
          </a:p>
        </p:txBody>
      </p:sp>
      <p:sp>
        <p:nvSpPr>
          <p:cNvPr id="7" name="TextBox 6"/>
          <p:cNvSpPr txBox="1"/>
          <p:nvPr/>
        </p:nvSpPr>
        <p:spPr>
          <a:xfrm>
            <a:off x="486830" y="1123950"/>
            <a:ext cx="8374508" cy="707886"/>
          </a:xfrm>
          <a:prstGeom prst="rect">
            <a:avLst/>
          </a:prstGeom>
          <a:noFill/>
        </p:spPr>
        <p:txBody>
          <a:bodyPr wrap="none" rtlCol="0">
            <a:spAutoFit/>
          </a:bodyPr>
          <a:lstStyle/>
          <a:p>
            <a:r>
              <a:rPr lang="en-US" sz="2000" dirty="0" smtClean="0"/>
              <a:t>For 32-bit virtual addresses, 4096-byte pages, 24-bit physical memory address.</a:t>
            </a:r>
          </a:p>
          <a:p>
            <a:r>
              <a:rPr lang="en-US" sz="2000" dirty="0" smtClean="0"/>
              <a:t>Virtual address range (shown in gray) is not included in an actual page table.</a:t>
            </a:r>
            <a:endParaRPr lang="en-US" sz="2000" dirty="0"/>
          </a:p>
        </p:txBody>
      </p:sp>
    </p:spTree>
    <p:extLst>
      <p:ext uri="{BB962C8B-B14F-4D97-AF65-F5344CB8AC3E}">
        <p14:creationId xmlns:p14="http://schemas.microsoft.com/office/powerpoint/2010/main" val="1188859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Translate CPU </a:t>
            </a:r>
            <a:r>
              <a:rPr lang="en-US" sz="3600" i="1" dirty="0"/>
              <a:t>read</a:t>
            </a:r>
            <a:r>
              <a:rPr lang="en-US" sz="3600" dirty="0"/>
              <a:t> at location 0x00000124</a:t>
            </a:r>
          </a:p>
        </p:txBody>
      </p:sp>
      <p:sp>
        <p:nvSpPr>
          <p:cNvPr id="3" name="Content Placeholder 2"/>
          <p:cNvSpPr>
            <a:spLocks noGrp="1"/>
          </p:cNvSpPr>
          <p:nvPr>
            <p:ph idx="1"/>
          </p:nvPr>
        </p:nvSpPr>
        <p:spPr>
          <a:xfrm>
            <a:off x="486830" y="1044186"/>
            <a:ext cx="8247965" cy="4924814"/>
          </a:xfrm>
        </p:spPr>
        <p:txBody>
          <a:bodyPr/>
          <a:lstStyle/>
          <a:p>
            <a:r>
              <a:rPr lang="en-US" sz="2000" dirty="0"/>
              <a:t>Page size = 4096 = 2</a:t>
            </a:r>
            <a:r>
              <a:rPr lang="en-US" sz="2000" baseline="30000" dirty="0"/>
              <a:t>12</a:t>
            </a:r>
            <a:r>
              <a:rPr lang="en-US" sz="2000" dirty="0"/>
              <a:t> bytes means </a:t>
            </a:r>
            <a:r>
              <a:rPr lang="en-US" sz="2000" dirty="0" smtClean="0"/>
              <a:t>12-bit (3 hex digits) Offset field, </a:t>
            </a:r>
            <a:r>
              <a:rPr lang="en-US" sz="2000" dirty="0"/>
              <a:t>so CPU virtual address </a:t>
            </a:r>
            <a:r>
              <a:rPr lang="en-US" sz="2000" dirty="0" smtClean="0"/>
              <a:t>field is 20-bit </a:t>
            </a:r>
            <a:r>
              <a:rPr lang="en-US" sz="2000" dirty="0"/>
              <a:t>page </a:t>
            </a:r>
            <a:r>
              <a:rPr lang="en-US" sz="2000" dirty="0" smtClean="0"/>
              <a:t>number, 12-bit </a:t>
            </a:r>
            <a:r>
              <a:rPr lang="en-US" sz="2000" dirty="0"/>
              <a:t>offset, thus </a:t>
            </a:r>
            <a:r>
              <a:rPr lang="en-US" sz="2000" dirty="0" smtClean="0"/>
              <a:t>parse 0x00000124 as </a:t>
            </a:r>
            <a:r>
              <a:rPr lang="en-US" sz="2000" dirty="0"/>
              <a:t>0x00000 = virtual </a:t>
            </a:r>
            <a:r>
              <a:rPr lang="en-US" sz="2000" dirty="0" smtClean="0"/>
              <a:t>page, </a:t>
            </a:r>
            <a:r>
              <a:rPr lang="en-US" sz="2000" dirty="0"/>
              <a:t>0x124 = byte offset within page.</a:t>
            </a:r>
          </a:p>
          <a:p>
            <a:r>
              <a:rPr lang="en-US" sz="2000" dirty="0"/>
              <a:t>Main memory page frame size = 2</a:t>
            </a:r>
            <a:r>
              <a:rPr lang="en-US" sz="2000" baseline="30000" dirty="0"/>
              <a:t>12</a:t>
            </a:r>
            <a:r>
              <a:rPr lang="en-US" sz="2000" dirty="0"/>
              <a:t> bytes plus 24-bit byte addresses means page frame numbers are 12 bits.  Lookup page frame in table, append offset </a:t>
            </a:r>
            <a:r>
              <a:rPr lang="en-US" sz="2000" dirty="0" smtClean="0"/>
              <a:t>yields </a:t>
            </a:r>
            <a:r>
              <a:rPr lang="en-US" sz="2000" dirty="0"/>
              <a:t>hardware </a:t>
            </a:r>
            <a:r>
              <a:rPr lang="en-US" sz="2000" dirty="0" smtClean="0"/>
              <a:t>address.  </a:t>
            </a:r>
            <a:r>
              <a:rPr lang="en-US" sz="2000" dirty="0" smtClean="0">
                <a:solidFill>
                  <a:srgbClr val="0000FF"/>
                </a:solidFill>
              </a:rPr>
              <a:t>Use blue table row.</a:t>
            </a:r>
            <a:endParaRPr lang="en-US" sz="2000" dirty="0">
              <a:solidFill>
                <a:srgbClr val="0000FF"/>
              </a:solidFill>
            </a:endParaRPr>
          </a:p>
          <a:p>
            <a:r>
              <a:rPr lang="en-US" sz="2000" dirty="0" smtClean="0"/>
              <a:t>Virtual address 0x00000124 from CPU translates to</a:t>
            </a:r>
            <a:br>
              <a:rPr lang="en-US" sz="2000" dirty="0" smtClean="0"/>
            </a:br>
            <a:r>
              <a:rPr lang="en-US" sz="2000" dirty="0" smtClean="0">
                <a:sym typeface="Wingdings"/>
              </a:rPr>
              <a:t> (0x024 append 0x124) = 0x024124 main memory hardware address</a:t>
            </a:r>
            <a:br>
              <a:rPr lang="en-US" sz="2000" dirty="0" smtClean="0">
                <a:sym typeface="Wingdings"/>
              </a:rPr>
            </a:br>
            <a:r>
              <a:rPr lang="en-US" sz="2000" dirty="0" smtClean="0">
                <a:sym typeface="Wingdings"/>
              </a:rPr>
              <a:t>      [gray column not a part of an actual page table]</a:t>
            </a:r>
          </a:p>
          <a:p>
            <a:r>
              <a:rPr lang="en-US" sz="2000" dirty="0" smtClean="0">
                <a:sym typeface="Wingdings"/>
              </a:rPr>
              <a:t>Page 0x00000 metadata allows read, so hardware performs CPU request</a:t>
            </a:r>
            <a:endParaRPr lang="en-US" sz="20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24</a:t>
            </a:fld>
            <a:endParaRPr lang="en-US"/>
          </a:p>
        </p:txBody>
      </p:sp>
      <p:graphicFrame>
        <p:nvGraphicFramePr>
          <p:cNvPr id="7" name="Content Placeholder 5"/>
          <p:cNvGraphicFramePr>
            <a:graphicFrameLocks/>
          </p:cNvGraphicFramePr>
          <p:nvPr>
            <p:extLst/>
          </p:nvPr>
        </p:nvGraphicFramePr>
        <p:xfrm>
          <a:off x="487363" y="4371975"/>
          <a:ext cx="8246529" cy="2392680"/>
        </p:xfrm>
        <a:graphic>
          <a:graphicData uri="http://schemas.openxmlformats.org/drawingml/2006/table">
            <a:tbl>
              <a:tblPr firstRow="1" bandRow="1">
                <a:tableStyleId>{5C22544A-7EE6-4342-B048-85BDC9FD1C3A}</a:tableStyleId>
              </a:tblPr>
              <a:tblGrid>
                <a:gridCol w="2001837"/>
                <a:gridCol w="1866900"/>
                <a:gridCol w="2311400"/>
                <a:gridCol w="2066392"/>
              </a:tblGrid>
              <a:tr h="370840">
                <a:tc>
                  <a:txBody>
                    <a:bodyPr/>
                    <a:lstStyle/>
                    <a:p>
                      <a:r>
                        <a:rPr lang="en-US" dirty="0" smtClean="0"/>
                        <a:t>Virtual page</a:t>
                      </a:r>
                      <a:endParaRPr lang="en-US" dirty="0"/>
                    </a:p>
                  </a:txBody>
                  <a:tcPr marL="92888" marR="92888"/>
                </a:tc>
                <a:tc>
                  <a:txBody>
                    <a:bodyPr/>
                    <a:lstStyle/>
                    <a:p>
                      <a:r>
                        <a:rPr lang="en-US" dirty="0" smtClean="0"/>
                        <a:t>Mapped to </a:t>
                      </a:r>
                      <a:endParaRPr lang="en-US" dirty="0"/>
                    </a:p>
                  </a:txBody>
                  <a:tcPr marL="92888" marR="92888"/>
                </a:tc>
                <a:tc>
                  <a:txBody>
                    <a:bodyPr/>
                    <a:lstStyle/>
                    <a:p>
                      <a:r>
                        <a:rPr lang="en-US" dirty="0" smtClean="0"/>
                        <a:t>Page</a:t>
                      </a:r>
                      <a:r>
                        <a:rPr lang="en-US" baseline="0" dirty="0" smtClean="0"/>
                        <a:t> m</a:t>
                      </a:r>
                      <a:r>
                        <a:rPr lang="en-US" dirty="0" smtClean="0"/>
                        <a:t>etadata</a:t>
                      </a:r>
                      <a:endParaRPr lang="en-US" dirty="0"/>
                    </a:p>
                  </a:txBody>
                  <a:tcPr marL="92888" marR="92888"/>
                </a:tc>
                <a:tc>
                  <a:txBody>
                    <a:bodyPr/>
                    <a:lstStyle/>
                    <a:p>
                      <a:r>
                        <a:rPr lang="en-US" dirty="0" smtClean="0"/>
                        <a:t>Hardware address</a:t>
                      </a:r>
                      <a:endParaRPr lang="en-US" dirty="0"/>
                    </a:p>
                  </a:txBody>
                  <a:tcPr marL="92888" marR="92888">
                    <a:solidFill>
                      <a:schemeClr val="bg1">
                        <a:lumMod val="65000"/>
                      </a:schemeClr>
                    </a:solidFill>
                  </a:tcPr>
                </a:tc>
              </a:tr>
              <a:tr h="370840">
                <a:tc>
                  <a:txBody>
                    <a:bodyPr/>
                    <a:lstStyle/>
                    <a:p>
                      <a:r>
                        <a:rPr lang="en-US" dirty="0" smtClean="0"/>
                        <a:t>0x00000 =</a:t>
                      </a:r>
                      <a:r>
                        <a:rPr lang="en-US" baseline="0" dirty="0" smtClean="0"/>
                        <a:t> (0)</a:t>
                      </a:r>
                      <a:r>
                        <a:rPr lang="en-US" baseline="-25000" dirty="0" smtClean="0"/>
                        <a:t>10</a:t>
                      </a:r>
                      <a:endParaRPr lang="en-US" dirty="0"/>
                    </a:p>
                  </a:txBody>
                  <a:tcPr marL="92888" marR="92888">
                    <a:solidFill>
                      <a:srgbClr val="3366FF"/>
                    </a:solidFill>
                  </a:tcPr>
                </a:tc>
                <a:tc>
                  <a:txBody>
                    <a:bodyPr/>
                    <a:lstStyle/>
                    <a:p>
                      <a:r>
                        <a:rPr lang="en-US" dirty="0" smtClean="0"/>
                        <a:t>Page frame</a:t>
                      </a:r>
                      <a:r>
                        <a:rPr lang="en-US" baseline="0" dirty="0" smtClean="0"/>
                        <a:t> 0x024</a:t>
                      </a:r>
                      <a:endParaRPr lang="en-US" dirty="0"/>
                    </a:p>
                  </a:txBody>
                  <a:tcPr marL="92888" marR="92888">
                    <a:solidFill>
                      <a:srgbClr val="3366FF"/>
                    </a:solidFill>
                  </a:tcPr>
                </a:tc>
                <a:tc>
                  <a:txBody>
                    <a:bodyPr/>
                    <a:lstStyle/>
                    <a:p>
                      <a:r>
                        <a:rPr lang="en-US" dirty="0" smtClean="0"/>
                        <a:t>Read only, not Dirty, Executable (Text)</a:t>
                      </a:r>
                      <a:endParaRPr lang="en-US" dirty="0"/>
                    </a:p>
                  </a:txBody>
                  <a:tcPr marL="92888" marR="92888">
                    <a:solidFill>
                      <a:srgbClr val="3366FF"/>
                    </a:solidFill>
                  </a:tcPr>
                </a:tc>
                <a:tc>
                  <a:txBody>
                    <a:bodyPr/>
                    <a:lstStyle/>
                    <a:p>
                      <a:r>
                        <a:rPr lang="en-US" dirty="0" smtClean="0"/>
                        <a:t>0x024XXX</a:t>
                      </a:r>
                      <a:endParaRPr lang="en-US" dirty="0"/>
                    </a:p>
                  </a:txBody>
                  <a:tcPr marL="92888" marR="92888">
                    <a:solidFill>
                      <a:schemeClr val="bg1">
                        <a:lumMod val="65000"/>
                      </a:schemeClr>
                    </a:solidFill>
                  </a:tcPr>
                </a:tc>
              </a:tr>
              <a:tr h="370840">
                <a:tc>
                  <a:txBody>
                    <a:bodyPr/>
                    <a:lstStyle/>
                    <a:p>
                      <a:r>
                        <a:rPr lang="en-US" dirty="0" smtClean="0"/>
                        <a:t>0x00001</a:t>
                      </a:r>
                      <a:endParaRPr lang="en-US" dirty="0"/>
                    </a:p>
                  </a:txBody>
                  <a:tcPr marL="92888" marR="92888"/>
                </a:tc>
                <a:tc>
                  <a:txBody>
                    <a:bodyPr/>
                    <a:lstStyle/>
                    <a:p>
                      <a:r>
                        <a:rPr lang="en-US" dirty="0" smtClean="0"/>
                        <a:t>Page frame 0xF05</a:t>
                      </a:r>
                      <a:endParaRPr lang="en-US" dirty="0"/>
                    </a:p>
                  </a:txBody>
                  <a:tcPr marL="92888" marR="92888"/>
                </a:tc>
                <a:tc>
                  <a:txBody>
                    <a:bodyPr/>
                    <a:lstStyle/>
                    <a:p>
                      <a:r>
                        <a:rPr lang="en-US" dirty="0" smtClean="0"/>
                        <a:t>Read, write (Data), not Dirty</a:t>
                      </a:r>
                      <a:endParaRPr lang="en-US" dirty="0"/>
                    </a:p>
                  </a:txBody>
                  <a:tcPr marL="92888" marR="92888"/>
                </a:tc>
                <a:tc>
                  <a:txBody>
                    <a:bodyPr/>
                    <a:lstStyle/>
                    <a:p>
                      <a:r>
                        <a:rPr lang="en-US" dirty="0" smtClean="0"/>
                        <a:t>0xF05XXX</a:t>
                      </a:r>
                      <a:endParaRPr lang="en-US" dirty="0"/>
                    </a:p>
                  </a:txBody>
                  <a:tcPr marL="92888" marR="92888">
                    <a:solidFill>
                      <a:schemeClr val="bg1">
                        <a:lumMod val="65000"/>
                      </a:schemeClr>
                    </a:solidFill>
                  </a:tcPr>
                </a:tc>
              </a:tr>
              <a:tr h="370840">
                <a:tc>
                  <a:txBody>
                    <a:bodyPr/>
                    <a:lstStyle/>
                    <a:p>
                      <a:r>
                        <a:rPr lang="mr-IN" dirty="0" smtClean="0"/>
                        <a:t>…</a:t>
                      </a:r>
                      <a:endParaRPr lang="en-US" dirty="0"/>
                    </a:p>
                  </a:txBody>
                  <a:tcPr marL="92888" marR="92888"/>
                </a:tc>
                <a:tc>
                  <a:txBody>
                    <a:bodyPr/>
                    <a:lstStyle/>
                    <a:p>
                      <a:pPr algn="ctr"/>
                      <a:r>
                        <a:rPr lang="mr-IN" dirty="0" smtClean="0"/>
                        <a:t>…</a:t>
                      </a:r>
                      <a:endParaRPr lang="en-US" dirty="0"/>
                    </a:p>
                  </a:txBody>
                  <a:tcPr marL="92888" marR="92888"/>
                </a:tc>
                <a:tc>
                  <a:txBody>
                    <a:bodyPr/>
                    <a:lstStyle/>
                    <a:p>
                      <a:pPr algn="ctr"/>
                      <a:r>
                        <a:rPr lang="mr-IN" dirty="0" smtClean="0"/>
                        <a:t>…</a:t>
                      </a:r>
                      <a:endParaRPr lang="en-US" dirty="0"/>
                    </a:p>
                  </a:txBody>
                  <a:tcPr marL="92888" marR="92888"/>
                </a:tc>
                <a:tc>
                  <a:txBody>
                    <a:bodyPr/>
                    <a:lstStyle/>
                    <a:p>
                      <a:pPr algn="l"/>
                      <a:r>
                        <a:rPr lang="mr-IN" dirty="0" smtClean="0"/>
                        <a:t>…</a:t>
                      </a:r>
                      <a:endParaRPr lang="en-US" dirty="0"/>
                    </a:p>
                  </a:txBody>
                  <a:tcPr marL="92888" marR="92888">
                    <a:solidFill>
                      <a:schemeClr val="bg1">
                        <a:lumMod val="65000"/>
                      </a:schemeClr>
                    </a:solidFill>
                  </a:tcPr>
                </a:tc>
              </a:tr>
              <a:tr h="370840">
                <a:tc>
                  <a:txBody>
                    <a:bodyPr/>
                    <a:lstStyle/>
                    <a:p>
                      <a:r>
                        <a:rPr lang="en-US" dirty="0" smtClean="0"/>
                        <a:t>0xFFFFF = (2</a:t>
                      </a:r>
                      <a:r>
                        <a:rPr lang="en-US" baseline="30000" dirty="0" smtClean="0"/>
                        <a:t>20</a:t>
                      </a:r>
                      <a:r>
                        <a:rPr lang="en-US" baseline="0" dirty="0" smtClean="0"/>
                        <a:t>-1)</a:t>
                      </a:r>
                      <a:r>
                        <a:rPr lang="en-US" baseline="-25000" dirty="0" smtClean="0"/>
                        <a:t>10</a:t>
                      </a:r>
                      <a:endParaRPr lang="en-US" dirty="0"/>
                    </a:p>
                  </a:txBody>
                  <a:tcPr marL="92888" marR="92888"/>
                </a:tc>
                <a:tc>
                  <a:txBody>
                    <a:bodyPr/>
                    <a:lstStyle/>
                    <a:p>
                      <a:r>
                        <a:rPr lang="en-US" dirty="0" smtClean="0"/>
                        <a:t>Page frame 0x010</a:t>
                      </a:r>
                      <a:endParaRPr lang="en-US" dirty="0"/>
                    </a:p>
                  </a:txBody>
                  <a:tcPr marL="92888" marR="92888"/>
                </a:tc>
                <a:tc>
                  <a:txBody>
                    <a:bodyPr/>
                    <a:lstStyle/>
                    <a:p>
                      <a:r>
                        <a:rPr lang="en-US" dirty="0" smtClean="0"/>
                        <a:t>Read, write, Dirty</a:t>
                      </a:r>
                      <a:endParaRPr lang="en-US" dirty="0"/>
                    </a:p>
                  </a:txBody>
                  <a:tcPr marL="92888" marR="92888"/>
                </a:tc>
                <a:tc>
                  <a:txBody>
                    <a:bodyPr/>
                    <a:lstStyle/>
                    <a:p>
                      <a:r>
                        <a:rPr lang="en-US" dirty="0" smtClean="0"/>
                        <a:t>0x010XXX</a:t>
                      </a:r>
                      <a:endParaRPr lang="en-US" dirty="0"/>
                    </a:p>
                  </a:txBody>
                  <a:tcPr marL="92888" marR="92888">
                    <a:solidFill>
                      <a:schemeClr val="bg1">
                        <a:lumMod val="65000"/>
                      </a:schemeClr>
                    </a:solidFill>
                  </a:tcPr>
                </a:tc>
              </a:tr>
            </a:tbl>
          </a:graphicData>
        </a:graphic>
      </p:graphicFrame>
    </p:spTree>
    <p:extLst>
      <p:ext uri="{BB962C8B-B14F-4D97-AF65-F5344CB8AC3E}">
        <p14:creationId xmlns:p14="http://schemas.microsoft.com/office/powerpoint/2010/main" val="9677983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Translate CPU </a:t>
            </a:r>
            <a:r>
              <a:rPr lang="en-US" sz="3600" i="1" dirty="0" smtClean="0"/>
              <a:t>write</a:t>
            </a:r>
            <a:r>
              <a:rPr lang="en-US" sz="3600" dirty="0" smtClean="0"/>
              <a:t> </a:t>
            </a:r>
            <a:r>
              <a:rPr lang="en-US" sz="3600" dirty="0"/>
              <a:t>at </a:t>
            </a:r>
            <a:r>
              <a:rPr lang="en-US" sz="3600" dirty="0" smtClean="0"/>
              <a:t>0x00000124; </a:t>
            </a:r>
            <a:r>
              <a:rPr lang="en-US" sz="3600" dirty="0" err="1" smtClean="0"/>
              <a:t>SEGV</a:t>
            </a:r>
            <a:endParaRPr lang="en-US" sz="3600" dirty="0"/>
          </a:p>
        </p:txBody>
      </p:sp>
      <p:sp>
        <p:nvSpPr>
          <p:cNvPr id="3" name="Content Placeholder 2"/>
          <p:cNvSpPr>
            <a:spLocks noGrp="1"/>
          </p:cNvSpPr>
          <p:nvPr>
            <p:ph idx="1"/>
          </p:nvPr>
        </p:nvSpPr>
        <p:spPr>
          <a:xfrm>
            <a:off x="486830" y="1044186"/>
            <a:ext cx="8247965" cy="4924814"/>
          </a:xfrm>
        </p:spPr>
        <p:txBody>
          <a:bodyPr/>
          <a:lstStyle/>
          <a:p>
            <a:r>
              <a:rPr lang="en-US" sz="2000" dirty="0" smtClean="0"/>
              <a:t>As before:</a:t>
            </a:r>
            <a:endParaRPr lang="en-US" sz="2000" dirty="0"/>
          </a:p>
          <a:p>
            <a:r>
              <a:rPr lang="en-US" sz="2000" dirty="0" smtClean="0"/>
              <a:t>Virtual 0x00000124 </a:t>
            </a:r>
            <a:r>
              <a:rPr lang="en-US" sz="2000" dirty="0" smtClean="0">
                <a:sym typeface="Wingdings"/>
              </a:rPr>
              <a:t> (0x024 append 0x124) = 0x024124 hardware</a:t>
            </a:r>
          </a:p>
          <a:p>
            <a:r>
              <a:rPr lang="en-US" sz="2000" dirty="0" smtClean="0">
                <a:sym typeface="Wingdings"/>
              </a:rPr>
              <a:t>However,</a:t>
            </a:r>
          </a:p>
          <a:p>
            <a:r>
              <a:rPr lang="en-US" sz="2000" dirty="0" smtClean="0">
                <a:sym typeface="Wingdings"/>
              </a:rPr>
              <a:t>Page 0x00000 metadata does NOT allow write into this page</a:t>
            </a:r>
          </a:p>
          <a:p>
            <a:r>
              <a:rPr lang="en-US" sz="2000" dirty="0" smtClean="0">
                <a:sym typeface="Wingdings"/>
              </a:rPr>
              <a:t>So memory hardware tells operating system about this memory access violation</a:t>
            </a:r>
          </a:p>
          <a:p>
            <a:r>
              <a:rPr lang="en-US" sz="2000" dirty="0" smtClean="0">
                <a:sym typeface="Wingdings"/>
              </a:rPr>
              <a:t>The operating system then forces this process to exit (terminate) with a </a:t>
            </a:r>
            <a:r>
              <a:rPr lang="en-US" sz="2000" dirty="0" err="1" smtClean="0">
                <a:sym typeface="Wingdings"/>
              </a:rPr>
              <a:t>SEGV</a:t>
            </a:r>
            <a:r>
              <a:rPr lang="en-US" sz="2000" dirty="0" smtClean="0">
                <a:sym typeface="Wingdings"/>
              </a:rPr>
              <a:t> (memory </a:t>
            </a:r>
            <a:r>
              <a:rPr lang="en-US" sz="2000" dirty="0" err="1" smtClean="0">
                <a:sym typeface="Wingdings"/>
              </a:rPr>
              <a:t>SEGmentation</a:t>
            </a:r>
            <a:r>
              <a:rPr lang="en-US" sz="2000" dirty="0" smtClean="0">
                <a:sym typeface="Wingdings"/>
              </a:rPr>
              <a:t> Violation) error</a:t>
            </a:r>
            <a:endParaRPr lang="en-US" sz="20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25</a:t>
            </a:fld>
            <a:endParaRPr lang="en-US"/>
          </a:p>
        </p:txBody>
      </p:sp>
      <p:graphicFrame>
        <p:nvGraphicFramePr>
          <p:cNvPr id="6" name="Content Placeholder 5"/>
          <p:cNvGraphicFramePr>
            <a:graphicFrameLocks/>
          </p:cNvGraphicFramePr>
          <p:nvPr>
            <p:extLst/>
          </p:nvPr>
        </p:nvGraphicFramePr>
        <p:xfrm>
          <a:off x="487363" y="4041775"/>
          <a:ext cx="8246529" cy="2392680"/>
        </p:xfrm>
        <a:graphic>
          <a:graphicData uri="http://schemas.openxmlformats.org/drawingml/2006/table">
            <a:tbl>
              <a:tblPr firstRow="1" bandRow="1">
                <a:tableStyleId>{5C22544A-7EE6-4342-B048-85BDC9FD1C3A}</a:tableStyleId>
              </a:tblPr>
              <a:tblGrid>
                <a:gridCol w="2001837"/>
                <a:gridCol w="1905000"/>
                <a:gridCol w="2273300"/>
                <a:gridCol w="2066392"/>
              </a:tblGrid>
              <a:tr h="370840">
                <a:tc>
                  <a:txBody>
                    <a:bodyPr/>
                    <a:lstStyle/>
                    <a:p>
                      <a:r>
                        <a:rPr lang="en-US" dirty="0" smtClean="0"/>
                        <a:t>Virtual page</a:t>
                      </a:r>
                      <a:endParaRPr lang="en-US" dirty="0"/>
                    </a:p>
                  </a:txBody>
                  <a:tcPr marL="92888" marR="92888"/>
                </a:tc>
                <a:tc>
                  <a:txBody>
                    <a:bodyPr/>
                    <a:lstStyle/>
                    <a:p>
                      <a:r>
                        <a:rPr lang="en-US" dirty="0" smtClean="0"/>
                        <a:t>Mapped to </a:t>
                      </a:r>
                      <a:endParaRPr lang="en-US" dirty="0"/>
                    </a:p>
                  </a:txBody>
                  <a:tcPr marL="92888" marR="92888"/>
                </a:tc>
                <a:tc>
                  <a:txBody>
                    <a:bodyPr/>
                    <a:lstStyle/>
                    <a:p>
                      <a:r>
                        <a:rPr lang="en-US" dirty="0" smtClean="0"/>
                        <a:t>Page</a:t>
                      </a:r>
                      <a:r>
                        <a:rPr lang="en-US" baseline="0" dirty="0" smtClean="0"/>
                        <a:t> m</a:t>
                      </a:r>
                      <a:r>
                        <a:rPr lang="en-US" dirty="0" smtClean="0"/>
                        <a:t>etadata</a:t>
                      </a:r>
                      <a:endParaRPr lang="en-US" dirty="0"/>
                    </a:p>
                  </a:txBody>
                  <a:tcPr marL="92888" marR="92888"/>
                </a:tc>
                <a:tc>
                  <a:txBody>
                    <a:bodyPr/>
                    <a:lstStyle/>
                    <a:p>
                      <a:r>
                        <a:rPr lang="en-US" dirty="0" smtClean="0"/>
                        <a:t>Hardware address</a:t>
                      </a:r>
                      <a:endParaRPr lang="en-US" dirty="0"/>
                    </a:p>
                  </a:txBody>
                  <a:tcPr marL="92888" marR="92888">
                    <a:solidFill>
                      <a:srgbClr val="7F7F7F"/>
                    </a:solidFill>
                  </a:tcPr>
                </a:tc>
              </a:tr>
              <a:tr h="370840">
                <a:tc>
                  <a:txBody>
                    <a:bodyPr/>
                    <a:lstStyle/>
                    <a:p>
                      <a:r>
                        <a:rPr lang="en-US" dirty="0" smtClean="0"/>
                        <a:t>0x00000 =</a:t>
                      </a:r>
                      <a:r>
                        <a:rPr lang="en-US" baseline="0" dirty="0" smtClean="0"/>
                        <a:t> (0)</a:t>
                      </a:r>
                      <a:r>
                        <a:rPr lang="en-US" baseline="-25000" dirty="0" smtClean="0"/>
                        <a:t>10</a:t>
                      </a:r>
                      <a:endParaRPr lang="en-US" dirty="0"/>
                    </a:p>
                  </a:txBody>
                  <a:tcPr marL="92888" marR="92888">
                    <a:solidFill>
                      <a:srgbClr val="3366FF"/>
                    </a:solidFill>
                  </a:tcPr>
                </a:tc>
                <a:tc>
                  <a:txBody>
                    <a:bodyPr/>
                    <a:lstStyle/>
                    <a:p>
                      <a:r>
                        <a:rPr lang="en-US" dirty="0" smtClean="0"/>
                        <a:t>Page frame</a:t>
                      </a:r>
                      <a:r>
                        <a:rPr lang="en-US" baseline="0" dirty="0" smtClean="0"/>
                        <a:t> 0x024</a:t>
                      </a:r>
                      <a:endParaRPr lang="en-US" dirty="0"/>
                    </a:p>
                  </a:txBody>
                  <a:tcPr marL="92888" marR="92888">
                    <a:solidFill>
                      <a:srgbClr val="3366FF"/>
                    </a:solidFill>
                  </a:tcPr>
                </a:tc>
                <a:tc>
                  <a:txBody>
                    <a:bodyPr/>
                    <a:lstStyle/>
                    <a:p>
                      <a:r>
                        <a:rPr lang="en-US" dirty="0" smtClean="0"/>
                        <a:t>Read only, not Dirty, Executable (Text)</a:t>
                      </a:r>
                      <a:endParaRPr lang="en-US" dirty="0"/>
                    </a:p>
                  </a:txBody>
                  <a:tcPr marL="92888" marR="92888">
                    <a:solidFill>
                      <a:srgbClr val="3366FF"/>
                    </a:solidFill>
                  </a:tcPr>
                </a:tc>
                <a:tc>
                  <a:txBody>
                    <a:bodyPr/>
                    <a:lstStyle/>
                    <a:p>
                      <a:r>
                        <a:rPr lang="en-US" dirty="0" smtClean="0"/>
                        <a:t>0x024XXX</a:t>
                      </a:r>
                      <a:endParaRPr lang="en-US" dirty="0"/>
                    </a:p>
                  </a:txBody>
                  <a:tcPr marL="92888" marR="92888">
                    <a:solidFill>
                      <a:srgbClr val="7F7F7F"/>
                    </a:solidFill>
                  </a:tcPr>
                </a:tc>
              </a:tr>
              <a:tr h="370840">
                <a:tc>
                  <a:txBody>
                    <a:bodyPr/>
                    <a:lstStyle/>
                    <a:p>
                      <a:r>
                        <a:rPr lang="en-US" dirty="0" smtClean="0"/>
                        <a:t>0x00001</a:t>
                      </a:r>
                      <a:endParaRPr lang="en-US" dirty="0"/>
                    </a:p>
                  </a:txBody>
                  <a:tcPr marL="92888" marR="92888"/>
                </a:tc>
                <a:tc>
                  <a:txBody>
                    <a:bodyPr/>
                    <a:lstStyle/>
                    <a:p>
                      <a:r>
                        <a:rPr lang="en-US" dirty="0" smtClean="0"/>
                        <a:t>Page frame 0xF05</a:t>
                      </a:r>
                      <a:endParaRPr lang="en-US" dirty="0"/>
                    </a:p>
                  </a:txBody>
                  <a:tcPr marL="92888" marR="92888"/>
                </a:tc>
                <a:tc>
                  <a:txBody>
                    <a:bodyPr/>
                    <a:lstStyle/>
                    <a:p>
                      <a:r>
                        <a:rPr lang="en-US" dirty="0" smtClean="0"/>
                        <a:t>Read, write (Data), not Dirty</a:t>
                      </a:r>
                      <a:endParaRPr lang="en-US" dirty="0"/>
                    </a:p>
                  </a:txBody>
                  <a:tcPr marL="92888" marR="92888"/>
                </a:tc>
                <a:tc>
                  <a:txBody>
                    <a:bodyPr/>
                    <a:lstStyle/>
                    <a:p>
                      <a:endParaRPr lang="en-US" dirty="0"/>
                    </a:p>
                  </a:txBody>
                  <a:tcPr marL="92888" marR="92888">
                    <a:solidFill>
                      <a:srgbClr val="7F7F7F"/>
                    </a:solidFill>
                  </a:tcPr>
                </a:tc>
              </a:tr>
              <a:tr h="370840">
                <a:tc>
                  <a:txBody>
                    <a:bodyPr/>
                    <a:lstStyle/>
                    <a:p>
                      <a:r>
                        <a:rPr lang="mr-IN" dirty="0" smtClean="0"/>
                        <a:t>…</a:t>
                      </a:r>
                      <a:endParaRPr lang="en-US" dirty="0"/>
                    </a:p>
                  </a:txBody>
                  <a:tcPr marL="92888" marR="92888"/>
                </a:tc>
                <a:tc>
                  <a:txBody>
                    <a:bodyPr/>
                    <a:lstStyle/>
                    <a:p>
                      <a:pPr algn="ctr"/>
                      <a:r>
                        <a:rPr lang="mr-IN" dirty="0" smtClean="0"/>
                        <a:t>…</a:t>
                      </a:r>
                      <a:endParaRPr lang="en-US" dirty="0"/>
                    </a:p>
                  </a:txBody>
                  <a:tcPr marL="92888" marR="92888"/>
                </a:tc>
                <a:tc>
                  <a:txBody>
                    <a:bodyPr/>
                    <a:lstStyle/>
                    <a:p>
                      <a:pPr algn="ctr"/>
                      <a:r>
                        <a:rPr lang="mr-IN" dirty="0" smtClean="0"/>
                        <a:t>…</a:t>
                      </a:r>
                      <a:endParaRPr lang="en-US" dirty="0"/>
                    </a:p>
                  </a:txBody>
                  <a:tcPr marL="92888" marR="92888"/>
                </a:tc>
                <a:tc>
                  <a:txBody>
                    <a:bodyPr/>
                    <a:lstStyle/>
                    <a:p>
                      <a:pPr algn="ctr"/>
                      <a:endParaRPr lang="en-US" dirty="0"/>
                    </a:p>
                  </a:txBody>
                  <a:tcPr marL="92888" marR="92888">
                    <a:solidFill>
                      <a:srgbClr val="7F7F7F"/>
                    </a:solidFill>
                  </a:tcPr>
                </a:tc>
              </a:tr>
              <a:tr h="370840">
                <a:tc>
                  <a:txBody>
                    <a:bodyPr/>
                    <a:lstStyle/>
                    <a:p>
                      <a:r>
                        <a:rPr lang="en-US" dirty="0" smtClean="0"/>
                        <a:t>0xFFFFF = (2</a:t>
                      </a:r>
                      <a:r>
                        <a:rPr lang="en-US" baseline="30000" dirty="0" smtClean="0"/>
                        <a:t>20</a:t>
                      </a:r>
                      <a:r>
                        <a:rPr lang="en-US" baseline="0" dirty="0" smtClean="0"/>
                        <a:t>-1)</a:t>
                      </a:r>
                      <a:r>
                        <a:rPr lang="en-US" baseline="-25000" dirty="0" smtClean="0"/>
                        <a:t>10</a:t>
                      </a:r>
                      <a:endParaRPr lang="en-US" dirty="0"/>
                    </a:p>
                  </a:txBody>
                  <a:tcPr marL="92888" marR="92888"/>
                </a:tc>
                <a:tc>
                  <a:txBody>
                    <a:bodyPr/>
                    <a:lstStyle/>
                    <a:p>
                      <a:r>
                        <a:rPr lang="en-US" dirty="0" smtClean="0"/>
                        <a:t>Page frame 0x010</a:t>
                      </a:r>
                      <a:endParaRPr lang="en-US" dirty="0"/>
                    </a:p>
                  </a:txBody>
                  <a:tcPr marL="92888" marR="92888"/>
                </a:tc>
                <a:tc>
                  <a:txBody>
                    <a:bodyPr/>
                    <a:lstStyle/>
                    <a:p>
                      <a:r>
                        <a:rPr lang="en-US" dirty="0" smtClean="0"/>
                        <a:t>Read, write, Dirty</a:t>
                      </a:r>
                      <a:endParaRPr lang="en-US" dirty="0"/>
                    </a:p>
                  </a:txBody>
                  <a:tcPr marL="92888" marR="92888"/>
                </a:tc>
                <a:tc>
                  <a:txBody>
                    <a:bodyPr/>
                    <a:lstStyle/>
                    <a:p>
                      <a:endParaRPr lang="en-US" dirty="0"/>
                    </a:p>
                  </a:txBody>
                  <a:tcPr marL="92888" marR="92888">
                    <a:solidFill>
                      <a:srgbClr val="7F7F7F"/>
                    </a:solidFill>
                  </a:tcPr>
                </a:tc>
              </a:tr>
            </a:tbl>
          </a:graphicData>
        </a:graphic>
      </p:graphicFrame>
    </p:spTree>
    <p:extLst>
      <p:ext uri="{BB962C8B-B14F-4D97-AF65-F5344CB8AC3E}">
        <p14:creationId xmlns:p14="http://schemas.microsoft.com/office/powerpoint/2010/main" val="745339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Translate </a:t>
            </a:r>
            <a:r>
              <a:rPr lang="en-US" sz="3200" dirty="0" smtClean="0"/>
              <a:t>CPU </a:t>
            </a:r>
            <a:r>
              <a:rPr lang="en-US" sz="3200" i="1" dirty="0" smtClean="0"/>
              <a:t>read</a:t>
            </a:r>
            <a:r>
              <a:rPr lang="en-US" sz="3200" dirty="0" smtClean="0"/>
              <a:t> </a:t>
            </a:r>
            <a:r>
              <a:rPr lang="en-US" sz="3200" dirty="0"/>
              <a:t>at </a:t>
            </a:r>
            <a:r>
              <a:rPr lang="en-US" sz="3200" dirty="0" smtClean="0"/>
              <a:t>0x00002000; Page fault</a:t>
            </a:r>
            <a:endParaRPr lang="en-US" sz="3200" dirty="0"/>
          </a:p>
        </p:txBody>
      </p:sp>
      <p:sp>
        <p:nvSpPr>
          <p:cNvPr id="3" name="Content Placeholder 2"/>
          <p:cNvSpPr>
            <a:spLocks noGrp="1"/>
          </p:cNvSpPr>
          <p:nvPr>
            <p:ph idx="1"/>
          </p:nvPr>
        </p:nvSpPr>
        <p:spPr>
          <a:xfrm>
            <a:off x="486830" y="1080762"/>
            <a:ext cx="8247965" cy="4924814"/>
          </a:xfrm>
        </p:spPr>
        <p:txBody>
          <a:bodyPr/>
          <a:lstStyle/>
          <a:p>
            <a:r>
              <a:rPr lang="en-US" sz="2000" dirty="0" smtClean="0"/>
              <a:t>Virtual address 0x00002000 </a:t>
            </a:r>
            <a:r>
              <a:rPr lang="en-US" sz="2000" dirty="0" smtClean="0">
                <a:sym typeface="Wingdings"/>
              </a:rPr>
              <a:t> Invalid</a:t>
            </a:r>
          </a:p>
          <a:p>
            <a:r>
              <a:rPr lang="en-US" sz="2000" dirty="0" smtClean="0">
                <a:sym typeface="Wingdings"/>
              </a:rPr>
              <a:t>Page 0x00002 page metadata says Invalid; this is a “cache” MISS</a:t>
            </a:r>
          </a:p>
          <a:p>
            <a:r>
              <a:rPr lang="en-US" sz="2000" dirty="0">
                <a:sym typeface="Wingdings"/>
              </a:rPr>
              <a:t>M</a:t>
            </a:r>
            <a:r>
              <a:rPr lang="en-US" sz="2000" dirty="0" smtClean="0">
                <a:sym typeface="Wingdings"/>
              </a:rPr>
              <a:t>emory hardware signals operating system of this miss, called</a:t>
            </a:r>
            <a:r>
              <a:rPr lang="en-US" sz="2000" dirty="0" smtClean="0">
                <a:solidFill>
                  <a:srgbClr val="0000FF"/>
                </a:solidFill>
                <a:sym typeface="Wingdings"/>
              </a:rPr>
              <a:t> page fault</a:t>
            </a:r>
          </a:p>
          <a:p>
            <a:r>
              <a:rPr lang="en-US" sz="2000" dirty="0" smtClean="0">
                <a:sym typeface="Wingdings"/>
              </a:rPr>
              <a:t>The operating system then executes code to (1) retrieve this page from the executable file on disk, (2) decide which memory page frame will hold the requested page, (3) if necessary, write-back replaced page, (4) write page 0x00002 into DRAM, (5) update page table entry, and (6) restart the process at the point where it reads at 0x00002000</a:t>
            </a:r>
            <a:endParaRPr lang="en-US" sz="20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26</a:t>
            </a:fld>
            <a:endParaRPr lang="en-US"/>
          </a:p>
        </p:txBody>
      </p:sp>
      <p:graphicFrame>
        <p:nvGraphicFramePr>
          <p:cNvPr id="6" name="Content Placeholder 5"/>
          <p:cNvGraphicFramePr>
            <a:graphicFrameLocks/>
          </p:cNvGraphicFramePr>
          <p:nvPr>
            <p:extLst/>
          </p:nvPr>
        </p:nvGraphicFramePr>
        <p:xfrm>
          <a:off x="487363" y="4092575"/>
          <a:ext cx="8246529" cy="2392680"/>
        </p:xfrm>
        <a:graphic>
          <a:graphicData uri="http://schemas.openxmlformats.org/drawingml/2006/table">
            <a:tbl>
              <a:tblPr firstRow="1" bandRow="1">
                <a:tableStyleId>{5C22544A-7EE6-4342-B048-85BDC9FD1C3A}</a:tableStyleId>
              </a:tblPr>
              <a:tblGrid>
                <a:gridCol w="2001837"/>
                <a:gridCol w="1917700"/>
                <a:gridCol w="2260600"/>
                <a:gridCol w="2066392"/>
              </a:tblGrid>
              <a:tr h="370840">
                <a:tc>
                  <a:txBody>
                    <a:bodyPr/>
                    <a:lstStyle/>
                    <a:p>
                      <a:r>
                        <a:rPr lang="en-US" dirty="0" smtClean="0"/>
                        <a:t>Virtual page</a:t>
                      </a:r>
                      <a:endParaRPr lang="en-US" dirty="0"/>
                    </a:p>
                  </a:txBody>
                  <a:tcPr marL="92888" marR="92888"/>
                </a:tc>
                <a:tc>
                  <a:txBody>
                    <a:bodyPr/>
                    <a:lstStyle/>
                    <a:p>
                      <a:r>
                        <a:rPr lang="en-US" dirty="0" smtClean="0"/>
                        <a:t>Mapped to </a:t>
                      </a:r>
                      <a:endParaRPr lang="en-US" dirty="0"/>
                    </a:p>
                  </a:txBody>
                  <a:tcPr marL="92888" marR="92888"/>
                </a:tc>
                <a:tc>
                  <a:txBody>
                    <a:bodyPr/>
                    <a:lstStyle/>
                    <a:p>
                      <a:r>
                        <a:rPr lang="en-US" dirty="0" smtClean="0"/>
                        <a:t>Page</a:t>
                      </a:r>
                      <a:r>
                        <a:rPr lang="en-US" baseline="0" dirty="0" smtClean="0"/>
                        <a:t> m</a:t>
                      </a:r>
                      <a:r>
                        <a:rPr lang="en-US" dirty="0" smtClean="0"/>
                        <a:t>etadata</a:t>
                      </a:r>
                      <a:endParaRPr lang="en-US" dirty="0"/>
                    </a:p>
                  </a:txBody>
                  <a:tcPr marL="92888" marR="92888"/>
                </a:tc>
                <a:tc>
                  <a:txBody>
                    <a:bodyPr/>
                    <a:lstStyle/>
                    <a:p>
                      <a:r>
                        <a:rPr lang="en-US" dirty="0" smtClean="0"/>
                        <a:t>Hardware address</a:t>
                      </a:r>
                      <a:endParaRPr lang="en-US" dirty="0"/>
                    </a:p>
                  </a:txBody>
                  <a:tcPr marL="92888" marR="92888">
                    <a:solidFill>
                      <a:srgbClr val="7F7F7F"/>
                    </a:solidFill>
                  </a:tcPr>
                </a:tc>
              </a:tr>
              <a:tr h="370840">
                <a:tc>
                  <a:txBody>
                    <a:bodyPr/>
                    <a:lstStyle/>
                    <a:p>
                      <a:r>
                        <a:rPr lang="en-US" dirty="0" smtClean="0"/>
                        <a:t>0x00000 =</a:t>
                      </a:r>
                      <a:r>
                        <a:rPr lang="en-US" baseline="0" dirty="0" smtClean="0"/>
                        <a:t> (0)</a:t>
                      </a:r>
                      <a:r>
                        <a:rPr lang="en-US" baseline="-25000" dirty="0" smtClean="0"/>
                        <a:t>10</a:t>
                      </a:r>
                      <a:endParaRPr lang="en-US" dirty="0"/>
                    </a:p>
                  </a:txBody>
                  <a:tcPr marL="92888" marR="92888">
                    <a:solidFill>
                      <a:schemeClr val="accent5">
                        <a:lumMod val="60000"/>
                        <a:lumOff val="40000"/>
                      </a:schemeClr>
                    </a:solidFill>
                  </a:tcPr>
                </a:tc>
                <a:tc>
                  <a:txBody>
                    <a:bodyPr/>
                    <a:lstStyle/>
                    <a:p>
                      <a:r>
                        <a:rPr lang="en-US" dirty="0" smtClean="0"/>
                        <a:t>Page frame</a:t>
                      </a:r>
                      <a:r>
                        <a:rPr lang="en-US" baseline="0" dirty="0" smtClean="0"/>
                        <a:t> 0x024</a:t>
                      </a:r>
                      <a:endParaRPr lang="en-US" dirty="0"/>
                    </a:p>
                  </a:txBody>
                  <a:tcPr marL="92888" marR="92888">
                    <a:solidFill>
                      <a:schemeClr val="accent5">
                        <a:lumMod val="60000"/>
                        <a:lumOff val="40000"/>
                      </a:schemeClr>
                    </a:solidFill>
                  </a:tcPr>
                </a:tc>
                <a:tc>
                  <a:txBody>
                    <a:bodyPr/>
                    <a:lstStyle/>
                    <a:p>
                      <a:r>
                        <a:rPr lang="en-US" dirty="0" smtClean="0"/>
                        <a:t>Read only, not</a:t>
                      </a:r>
                      <a:r>
                        <a:rPr lang="en-US" baseline="0" dirty="0" smtClean="0"/>
                        <a:t> Dirty, E</a:t>
                      </a:r>
                      <a:r>
                        <a:rPr lang="en-US" dirty="0" smtClean="0"/>
                        <a:t>xecutable (Text)</a:t>
                      </a:r>
                      <a:endParaRPr lang="en-US" dirty="0"/>
                    </a:p>
                  </a:txBody>
                  <a:tcPr marL="92888" marR="92888">
                    <a:solidFill>
                      <a:schemeClr val="accent5">
                        <a:lumMod val="60000"/>
                        <a:lumOff val="40000"/>
                      </a:schemeClr>
                    </a:solidFill>
                  </a:tcPr>
                </a:tc>
                <a:tc>
                  <a:txBody>
                    <a:bodyPr/>
                    <a:lstStyle/>
                    <a:p>
                      <a:r>
                        <a:rPr lang="en-US" dirty="0" smtClean="0"/>
                        <a:t>0x024XXX</a:t>
                      </a:r>
                      <a:endParaRPr lang="en-US" dirty="0"/>
                    </a:p>
                  </a:txBody>
                  <a:tcPr marL="92888" marR="92888">
                    <a:solidFill>
                      <a:srgbClr val="7F7F7F"/>
                    </a:solidFill>
                  </a:tcPr>
                </a:tc>
              </a:tr>
              <a:tr h="370840">
                <a:tc>
                  <a:txBody>
                    <a:bodyPr/>
                    <a:lstStyle/>
                    <a:p>
                      <a:r>
                        <a:rPr lang="en-US" dirty="0" smtClean="0"/>
                        <a:t>0x00001</a:t>
                      </a:r>
                      <a:endParaRPr lang="en-US" dirty="0"/>
                    </a:p>
                  </a:txBody>
                  <a:tcPr marL="92888" marR="92888"/>
                </a:tc>
                <a:tc>
                  <a:txBody>
                    <a:bodyPr/>
                    <a:lstStyle/>
                    <a:p>
                      <a:r>
                        <a:rPr lang="en-US" dirty="0" smtClean="0"/>
                        <a:t>Page frame 0xF05</a:t>
                      </a:r>
                      <a:endParaRPr lang="en-US" dirty="0"/>
                    </a:p>
                  </a:txBody>
                  <a:tcPr marL="92888" marR="92888"/>
                </a:tc>
                <a:tc>
                  <a:txBody>
                    <a:bodyPr/>
                    <a:lstStyle/>
                    <a:p>
                      <a:r>
                        <a:rPr lang="en-US" dirty="0" smtClean="0"/>
                        <a:t>Read, write (Data), not Dirty</a:t>
                      </a:r>
                      <a:endParaRPr lang="en-US" dirty="0"/>
                    </a:p>
                  </a:txBody>
                  <a:tcPr marL="92888" marR="92888"/>
                </a:tc>
                <a:tc>
                  <a:txBody>
                    <a:bodyPr/>
                    <a:lstStyle/>
                    <a:p>
                      <a:r>
                        <a:rPr lang="en-US" dirty="0" smtClean="0"/>
                        <a:t>0xF05XXX</a:t>
                      </a:r>
                      <a:endParaRPr lang="en-US" dirty="0"/>
                    </a:p>
                  </a:txBody>
                  <a:tcPr marL="92888" marR="92888">
                    <a:solidFill>
                      <a:srgbClr val="7F7F7F"/>
                    </a:solidFill>
                  </a:tcPr>
                </a:tc>
              </a:tr>
              <a:tr h="370840">
                <a:tc>
                  <a:txBody>
                    <a:bodyPr/>
                    <a:lstStyle/>
                    <a:p>
                      <a:r>
                        <a:rPr lang="en-US" dirty="0" smtClean="0"/>
                        <a:t>0x00002</a:t>
                      </a:r>
                      <a:endParaRPr lang="en-US" dirty="0"/>
                    </a:p>
                  </a:txBody>
                  <a:tcPr marL="92888" marR="92888">
                    <a:solidFill>
                      <a:srgbClr val="3366FF"/>
                    </a:solidFill>
                  </a:tcPr>
                </a:tc>
                <a:tc>
                  <a:txBody>
                    <a:bodyPr/>
                    <a:lstStyle/>
                    <a:p>
                      <a:pPr algn="l"/>
                      <a:r>
                        <a:rPr lang="en-US" dirty="0" smtClean="0"/>
                        <a:t>Page</a:t>
                      </a:r>
                      <a:r>
                        <a:rPr lang="en-US" baseline="0" dirty="0" smtClean="0"/>
                        <a:t> frame 0xXXX</a:t>
                      </a:r>
                      <a:endParaRPr lang="en-US" dirty="0"/>
                    </a:p>
                  </a:txBody>
                  <a:tcPr marL="92888" marR="92888">
                    <a:solidFill>
                      <a:srgbClr val="3366FF"/>
                    </a:solidFill>
                  </a:tcPr>
                </a:tc>
                <a:tc>
                  <a:txBody>
                    <a:bodyPr/>
                    <a:lstStyle/>
                    <a:p>
                      <a:pPr algn="l"/>
                      <a:r>
                        <a:rPr lang="en-US" dirty="0" smtClean="0"/>
                        <a:t>Invalid</a:t>
                      </a:r>
                      <a:endParaRPr lang="en-US" dirty="0"/>
                    </a:p>
                  </a:txBody>
                  <a:tcPr marL="92888" marR="92888">
                    <a:solidFill>
                      <a:srgbClr val="3366FF"/>
                    </a:solidFill>
                  </a:tcPr>
                </a:tc>
                <a:tc>
                  <a:txBody>
                    <a:bodyPr/>
                    <a:lstStyle/>
                    <a:p>
                      <a:pPr algn="l"/>
                      <a:r>
                        <a:rPr lang="en-US" dirty="0" smtClean="0"/>
                        <a:t>n/a</a:t>
                      </a:r>
                      <a:endParaRPr lang="en-US" dirty="0"/>
                    </a:p>
                  </a:txBody>
                  <a:tcPr marL="92888" marR="92888">
                    <a:solidFill>
                      <a:srgbClr val="7F7F7F"/>
                    </a:solidFill>
                  </a:tcPr>
                </a:tc>
              </a:tr>
              <a:tr h="370840">
                <a:tc>
                  <a:txBody>
                    <a:bodyPr/>
                    <a:lstStyle/>
                    <a:p>
                      <a:r>
                        <a:rPr lang="mr-IN" dirty="0" smtClean="0"/>
                        <a:t>…</a:t>
                      </a:r>
                      <a:endParaRPr lang="en-US" dirty="0"/>
                    </a:p>
                  </a:txBody>
                  <a:tcPr marL="92888" marR="92888"/>
                </a:tc>
                <a:tc>
                  <a:txBody>
                    <a:bodyPr/>
                    <a:lstStyle/>
                    <a:p>
                      <a:pPr algn="ctr"/>
                      <a:r>
                        <a:rPr lang="mr-IN" dirty="0" smtClean="0"/>
                        <a:t>…</a:t>
                      </a:r>
                      <a:endParaRPr lang="en-US" dirty="0"/>
                    </a:p>
                  </a:txBody>
                  <a:tcPr marL="92888" marR="92888"/>
                </a:tc>
                <a:tc>
                  <a:txBody>
                    <a:bodyPr/>
                    <a:lstStyle/>
                    <a:p>
                      <a:pPr algn="ctr"/>
                      <a:r>
                        <a:rPr lang="mr-IN" dirty="0" smtClean="0"/>
                        <a:t>…</a:t>
                      </a:r>
                      <a:endParaRPr lang="en-US" dirty="0"/>
                    </a:p>
                  </a:txBody>
                  <a:tcPr marL="92888" marR="92888"/>
                </a:tc>
                <a:tc>
                  <a:txBody>
                    <a:bodyPr/>
                    <a:lstStyle/>
                    <a:p>
                      <a:r>
                        <a:rPr lang="mr-IN" dirty="0" smtClean="0"/>
                        <a:t>…</a:t>
                      </a:r>
                      <a:endParaRPr lang="en-US" dirty="0"/>
                    </a:p>
                  </a:txBody>
                  <a:tcPr marL="92888" marR="92888">
                    <a:solidFill>
                      <a:srgbClr val="7F7F7F"/>
                    </a:solidFill>
                  </a:tcPr>
                </a:tc>
              </a:tr>
            </a:tbl>
          </a:graphicData>
        </a:graphic>
      </p:graphicFrame>
    </p:spTree>
    <p:extLst>
      <p:ext uri="{BB962C8B-B14F-4D97-AF65-F5344CB8AC3E}">
        <p14:creationId xmlns:p14="http://schemas.microsoft.com/office/powerpoint/2010/main" val="649048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store</a:t>
            </a:r>
            <a:endParaRPr lang="en-US" dirty="0"/>
          </a:p>
        </p:txBody>
      </p:sp>
      <p:sp>
        <p:nvSpPr>
          <p:cNvPr id="3" name="Content Placeholder 2"/>
          <p:cNvSpPr>
            <a:spLocks noGrp="1"/>
          </p:cNvSpPr>
          <p:nvPr>
            <p:ph idx="1"/>
          </p:nvPr>
        </p:nvSpPr>
        <p:spPr>
          <a:xfrm>
            <a:off x="486830" y="1101336"/>
            <a:ext cx="8247965" cy="4924814"/>
          </a:xfrm>
        </p:spPr>
        <p:txBody>
          <a:bodyPr/>
          <a:lstStyle/>
          <a:p>
            <a:r>
              <a:rPr lang="en-US" sz="2400" dirty="0" smtClean="0"/>
              <a:t>Each page in the virtual address space is backed by a file on disk (memory hierarchy Rule 1 support for this page)</a:t>
            </a:r>
          </a:p>
          <a:p>
            <a:r>
              <a:rPr lang="en-US" sz="2400" dirty="0" smtClean="0"/>
              <a:t>Swap space is a designated region of a disk, called a partition, used by the virtual memory system to store transient data</a:t>
            </a: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27</a:t>
            </a:fld>
            <a:endParaRPr lang="en-US"/>
          </a:p>
        </p:txBody>
      </p:sp>
      <p:graphicFrame>
        <p:nvGraphicFramePr>
          <p:cNvPr id="9" name="Group 42"/>
          <p:cNvGraphicFramePr>
            <a:graphicFrameLocks noGrp="1"/>
          </p:cNvGraphicFramePr>
          <p:nvPr>
            <p:extLst>
              <p:ext uri="{D42A27DB-BD31-4B8C-83A1-F6EECF244321}">
                <p14:modId xmlns:p14="http://schemas.microsoft.com/office/powerpoint/2010/main" val="1309726409"/>
              </p:ext>
            </p:extLst>
          </p:nvPr>
        </p:nvGraphicFramePr>
        <p:xfrm>
          <a:off x="1600200" y="2825750"/>
          <a:ext cx="6096000" cy="3656014"/>
        </p:xfrm>
        <a:graphic>
          <a:graphicData uri="http://schemas.openxmlformats.org/drawingml/2006/table">
            <a:tbl>
              <a:tblPr/>
              <a:tblGrid>
                <a:gridCol w="3048000"/>
                <a:gridCol w="3048000"/>
              </a:tblGrid>
              <a:tr h="4952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1" u="none" strike="noStrike" cap="none" normalizeH="0" baseline="0" dirty="0" smtClean="0">
                          <a:ln>
                            <a:noFill/>
                          </a:ln>
                          <a:solidFill>
                            <a:schemeClr val="tx1"/>
                          </a:solidFill>
                          <a:effectLst/>
                          <a:latin typeface="Arial" charset="0"/>
                          <a:cs typeface="Arial" charset="0"/>
                        </a:rPr>
                        <a:t>Process Memory Section</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1" i="1" u="none" strike="noStrike" cap="none" normalizeH="0" baseline="0" smtClean="0">
                          <a:ln>
                            <a:noFill/>
                          </a:ln>
                          <a:solidFill>
                            <a:schemeClr val="tx1"/>
                          </a:solidFill>
                          <a:effectLst/>
                          <a:latin typeface="Arial" charset="0"/>
                          <a:cs typeface="Arial" charset="0"/>
                        </a:rPr>
                        <a:t>Backing Store</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Text</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Executable File</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79574">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Data</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Executable File when page is not modified;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Swap space when page is modified</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BSS</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Swap Space</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Heap</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smtClean="0">
                          <a:ln>
                            <a:noFill/>
                          </a:ln>
                          <a:solidFill>
                            <a:schemeClr val="tx1"/>
                          </a:solidFill>
                          <a:effectLst/>
                          <a:latin typeface="Arial" charset="0"/>
                          <a:cs typeface="Arial" charset="0"/>
                        </a:rPr>
                        <a:t>Swap Space</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2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Stack</a:t>
                      </a:r>
                    </a:p>
                  </a:txBody>
                  <a:tcPr marT="45719" marB="4571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1700" b="0" i="0" u="none" strike="noStrike" cap="none" normalizeH="0" baseline="0" dirty="0" smtClean="0">
                          <a:ln>
                            <a:noFill/>
                          </a:ln>
                          <a:solidFill>
                            <a:schemeClr val="tx1"/>
                          </a:solidFill>
                          <a:effectLst/>
                          <a:latin typeface="Arial" charset="0"/>
                          <a:cs typeface="Arial" charset="0"/>
                        </a:rPr>
                        <a:t>Swap Space</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87452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6830" y="1171186"/>
            <a:ext cx="8240861" cy="4924814"/>
          </a:xfrm>
        </p:spPr>
        <p:txBody>
          <a:bodyPr/>
          <a:lstStyle/>
          <a:p>
            <a:r>
              <a:rPr lang="en-US" dirty="0" smtClean="0"/>
              <a:t>Virtual memory analogous to caching</a:t>
            </a:r>
          </a:p>
          <a:p>
            <a:r>
              <a:rPr lang="en-US" dirty="0" smtClean="0"/>
              <a:t>Supports memory access control, helps catch software bugs</a:t>
            </a:r>
          </a:p>
          <a:p>
            <a:r>
              <a:rPr lang="en-US" dirty="0" smtClean="0"/>
              <a:t>Supports having many processes share main memory yet be isolated from each other</a:t>
            </a:r>
          </a:p>
          <a:p>
            <a:r>
              <a:rPr lang="en-US" dirty="0" smtClean="0"/>
              <a:t>Today’s memory technologies, DRAM and disk or flash, require fully associative page placement to achieve adequate performance</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28</a:t>
            </a:fld>
            <a:endParaRPr lang="en-US"/>
          </a:p>
        </p:txBody>
      </p:sp>
    </p:spTree>
    <p:extLst>
      <p:ext uri="{BB962C8B-B14F-4D97-AF65-F5344CB8AC3E}">
        <p14:creationId xmlns:p14="http://schemas.microsoft.com/office/powerpoint/2010/main" val="759873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199" y="1443038"/>
            <a:ext cx="8250142" cy="1600200"/>
          </a:xfrm>
        </p:spPr>
        <p:txBody>
          <a:bodyPr/>
          <a:lstStyle/>
          <a:p>
            <a:r>
              <a:rPr lang="en-US" sz="3600" dirty="0" smtClean="0"/>
              <a:t>CS 250 </a:t>
            </a:r>
            <a:r>
              <a:rPr lang="en-US" sz="3600" smtClean="0"/>
              <a:t>Lecture </a:t>
            </a:r>
            <a:r>
              <a:rPr lang="en-US" sz="3600" smtClean="0"/>
              <a:t>34 &amp; 35 </a:t>
            </a:r>
            <a:r>
              <a:rPr lang="en-US" sz="3600" smtClean="0"/>
              <a:t>– </a:t>
            </a:r>
            <a:r>
              <a:rPr lang="en-US" sz="3600" smtClean="0"/>
              <a:t/>
            </a:r>
            <a:br>
              <a:rPr lang="en-US" sz="3600" smtClean="0"/>
            </a:br>
            <a:r>
              <a:rPr lang="en-US" sz="3600" smtClean="0"/>
              <a:t>				Paging </a:t>
            </a:r>
            <a:r>
              <a:rPr lang="en-US" sz="3600" dirty="0" smtClean="0"/>
              <a:t>implementation</a:t>
            </a:r>
            <a:endParaRPr lang="en-US" sz="3600" dirty="0"/>
          </a:p>
        </p:txBody>
      </p:sp>
      <p:sp>
        <p:nvSpPr>
          <p:cNvPr id="3" name="Subtitle 2"/>
          <p:cNvSpPr>
            <a:spLocks noGrp="1"/>
          </p:cNvSpPr>
          <p:nvPr>
            <p:ph type="subTitle" idx="1"/>
          </p:nvPr>
        </p:nvSpPr>
        <p:spPr>
          <a:xfrm>
            <a:off x="1041400" y="3263900"/>
            <a:ext cx="7416800" cy="1905000"/>
          </a:xfrm>
        </p:spPr>
        <p:txBody>
          <a:bodyPr/>
          <a:lstStyle/>
          <a:p>
            <a:pPr algn="r"/>
            <a:r>
              <a:rPr lang="en-US" dirty="0" smtClean="0"/>
              <a:t>2017.11.10</a:t>
            </a:r>
          </a:p>
          <a:p>
            <a:r>
              <a:rPr lang="en-US" dirty="0"/>
              <a:t>“If the dream is a translation of waking life, waking life is also a translation of the dream.”  </a:t>
            </a:r>
            <a:r>
              <a:rPr lang="en-US" dirty="0" smtClean="0"/>
              <a:t>					- </a:t>
            </a:r>
            <a:r>
              <a:rPr lang="en-US" dirty="0"/>
              <a:t>Rene Magritte</a:t>
            </a:r>
            <a:endParaRPr lang="en-US" dirty="0" smtClean="0"/>
          </a:p>
        </p:txBody>
      </p:sp>
      <p:sp>
        <p:nvSpPr>
          <p:cNvPr id="4" name="Date Placeholder 3"/>
          <p:cNvSpPr>
            <a:spLocks noGrp="1"/>
          </p:cNvSpPr>
          <p:nvPr>
            <p:ph type="dt" sz="half" idx="2"/>
          </p:nvPr>
        </p:nvSpPr>
        <p:spPr/>
        <p:txBody>
          <a:bodyPr/>
          <a:lstStyle/>
          <a:p>
            <a:r>
              <a:rPr lang="en-US" smtClean="0"/>
              <a:t>© 2017 by George B. Adams III</a:t>
            </a:r>
            <a:endParaRPr lang="en-US" dirty="0"/>
          </a:p>
        </p:txBody>
      </p:sp>
      <p:sp>
        <p:nvSpPr>
          <p:cNvPr id="5" name="Slide Number Placeholder 4"/>
          <p:cNvSpPr>
            <a:spLocks noGrp="1"/>
          </p:cNvSpPr>
          <p:nvPr>
            <p:ph type="sldNum" sz="quarter" idx="4"/>
          </p:nvPr>
        </p:nvSpPr>
        <p:spPr/>
        <p:txBody>
          <a:bodyPr/>
          <a:lstStyle/>
          <a:p>
            <a:fld id="{4D2D4257-6C15-224C-8DC2-DCD1A34E52A9}" type="slidenum">
              <a:rPr lang="en-US" smtClean="0"/>
              <a:pPr/>
              <a:t>29</a:t>
            </a:fld>
            <a:endParaRPr lang="en-US" dirty="0"/>
          </a:p>
        </p:txBody>
      </p:sp>
    </p:spTree>
    <p:extLst>
      <p:ext uri="{BB962C8B-B14F-4D97-AF65-F5344CB8AC3E}">
        <p14:creationId xmlns:p14="http://schemas.microsoft.com/office/powerpoint/2010/main" val="177948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memory specs</a:t>
            </a:r>
            <a:endParaRPr lang="en-US" dirty="0"/>
          </a:p>
        </p:txBody>
      </p:sp>
      <p:graphicFrame>
        <p:nvGraphicFramePr>
          <p:cNvPr id="6" name="Table 5"/>
          <p:cNvGraphicFramePr>
            <a:graphicFrameLocks noGrp="1"/>
          </p:cNvGraphicFramePr>
          <p:nvPr>
            <p:extLst/>
          </p:nvPr>
        </p:nvGraphicFramePr>
        <p:xfrm>
          <a:off x="457200" y="1337716"/>
          <a:ext cx="8229601" cy="1828800"/>
        </p:xfrm>
        <a:graphic>
          <a:graphicData uri="http://schemas.openxmlformats.org/drawingml/2006/table">
            <a:tbl>
              <a:tblPr bandRow="1">
                <a:tableStyleId>{5C22544A-7EE6-4342-B048-85BDC9FD1C3A}</a:tableStyleId>
              </a:tblPr>
              <a:tblGrid>
                <a:gridCol w="2263141"/>
                <a:gridCol w="3223259"/>
                <a:gridCol w="2743201"/>
              </a:tblGrid>
              <a:tr h="370840">
                <a:tc>
                  <a:txBody>
                    <a:bodyPr/>
                    <a:lstStyle/>
                    <a:p>
                      <a:pPr algn="ctr"/>
                      <a:r>
                        <a:rPr lang="en-US" sz="2400" dirty="0" smtClean="0"/>
                        <a:t>Level</a:t>
                      </a:r>
                      <a:endParaRPr lang="en-US" sz="2400" dirty="0"/>
                    </a:p>
                  </a:txBody>
                  <a:tcPr/>
                </a:tc>
                <a:tc>
                  <a:txBody>
                    <a:bodyPr/>
                    <a:lstStyle/>
                    <a:p>
                      <a:pPr algn="ctr"/>
                      <a:r>
                        <a:rPr lang="en-US" sz="2400" dirty="0" smtClean="0"/>
                        <a:t>Size in bytes</a:t>
                      </a:r>
                      <a:endParaRPr lang="en-US" sz="2400" dirty="0"/>
                    </a:p>
                  </a:txBody>
                  <a:tcPr/>
                </a:tc>
                <a:tc>
                  <a:txBody>
                    <a:bodyPr/>
                    <a:lstStyle/>
                    <a:p>
                      <a:pPr algn="r"/>
                      <a:r>
                        <a:rPr lang="en-US" sz="2400" dirty="0" smtClean="0"/>
                        <a:t>Typ. access time (ns)</a:t>
                      </a:r>
                      <a:endParaRPr lang="en-US" sz="2400" dirty="0"/>
                    </a:p>
                  </a:txBody>
                  <a:tcPr/>
                </a:tc>
              </a:tr>
              <a:tr h="370840">
                <a:tc>
                  <a:txBody>
                    <a:bodyPr/>
                    <a:lstStyle/>
                    <a:p>
                      <a:r>
                        <a:rPr lang="en-US" sz="2400" dirty="0" smtClean="0"/>
                        <a:t>Registers (64)</a:t>
                      </a:r>
                      <a:endParaRPr lang="en-US" sz="2400" dirty="0"/>
                    </a:p>
                  </a:txBody>
                  <a:tcPr/>
                </a:tc>
                <a:tc>
                  <a:txBody>
                    <a:bodyPr/>
                    <a:lstStyle/>
                    <a:p>
                      <a:pPr algn="r"/>
                      <a:r>
                        <a:rPr lang="en-US" sz="2400" dirty="0" smtClean="0"/>
                        <a:t>512</a:t>
                      </a:r>
                      <a:endParaRPr lang="en-US" sz="2400" dirty="0"/>
                    </a:p>
                  </a:txBody>
                  <a:tcPr/>
                </a:tc>
                <a:tc>
                  <a:txBody>
                    <a:bodyPr/>
                    <a:lstStyle/>
                    <a:p>
                      <a:pPr algn="r"/>
                      <a:r>
                        <a:rPr lang="en-US" sz="2400" dirty="0" smtClean="0"/>
                        <a:t>0.25</a:t>
                      </a:r>
                      <a:endParaRPr lang="en-US" sz="2400" dirty="0"/>
                    </a:p>
                  </a:txBody>
                  <a:tcPr/>
                </a:tc>
              </a:tr>
              <a:tr h="370840">
                <a:tc>
                  <a:txBody>
                    <a:bodyPr/>
                    <a:lstStyle/>
                    <a:p>
                      <a:r>
                        <a:rPr lang="en-US" sz="2400" dirty="0" smtClean="0"/>
                        <a:t>DRAM (4 GB)</a:t>
                      </a:r>
                      <a:endParaRPr lang="en-US" sz="2400" dirty="0"/>
                    </a:p>
                  </a:txBody>
                  <a:tcPr/>
                </a:tc>
                <a:tc>
                  <a:txBody>
                    <a:bodyPr/>
                    <a:lstStyle/>
                    <a:p>
                      <a:pPr algn="r"/>
                      <a:r>
                        <a:rPr lang="en-US" sz="2400" dirty="0" smtClean="0"/>
                        <a:t>4,294,967,296</a:t>
                      </a:r>
                      <a:endParaRPr lang="en-US" sz="2400" dirty="0"/>
                    </a:p>
                  </a:txBody>
                  <a:tcPr/>
                </a:tc>
                <a:tc>
                  <a:txBody>
                    <a:bodyPr/>
                    <a:lstStyle/>
                    <a:p>
                      <a:pPr algn="r"/>
                      <a:r>
                        <a:rPr lang="en-US" sz="2400" dirty="0" smtClean="0"/>
                        <a:t>60</a:t>
                      </a:r>
                      <a:r>
                        <a:rPr lang="en-US" sz="2400" dirty="0" smtClean="0">
                          <a:solidFill>
                            <a:schemeClr val="accent1">
                              <a:lumMod val="20000"/>
                              <a:lumOff val="80000"/>
                            </a:schemeClr>
                          </a:solidFill>
                        </a:rPr>
                        <a:t>.00</a:t>
                      </a:r>
                    </a:p>
                  </a:txBody>
                  <a:tcPr/>
                </a:tc>
              </a:tr>
              <a:tr h="370840">
                <a:tc>
                  <a:txBody>
                    <a:bodyPr/>
                    <a:lstStyle/>
                    <a:p>
                      <a:r>
                        <a:rPr lang="en-US" sz="2400" dirty="0" smtClean="0"/>
                        <a:t>Hard disk (1</a:t>
                      </a:r>
                      <a:r>
                        <a:rPr lang="en-US" sz="2400" baseline="0" dirty="0" smtClean="0"/>
                        <a:t> </a:t>
                      </a:r>
                      <a:r>
                        <a:rPr lang="en-US" sz="2400" dirty="0" smtClean="0"/>
                        <a:t>TB)</a:t>
                      </a:r>
                      <a:endParaRPr lang="en-US" sz="2400" dirty="0"/>
                    </a:p>
                  </a:txBody>
                  <a:tcPr/>
                </a:tc>
                <a:tc>
                  <a:txBody>
                    <a:bodyPr/>
                    <a:lstStyle/>
                    <a:p>
                      <a:pPr algn="r"/>
                      <a:r>
                        <a:rPr lang="en-US" sz="2400" dirty="0" smtClean="0"/>
                        <a:t>1,000,000,000,000</a:t>
                      </a:r>
                      <a:endParaRPr lang="en-US" sz="2400" dirty="0"/>
                    </a:p>
                  </a:txBody>
                  <a:tcPr/>
                </a:tc>
                <a:tc>
                  <a:txBody>
                    <a:bodyPr/>
                    <a:lstStyle/>
                    <a:p>
                      <a:pPr algn="r"/>
                      <a:r>
                        <a:rPr lang="en-US" sz="2400" dirty="0" smtClean="0"/>
                        <a:t>10,000,000</a:t>
                      </a:r>
                      <a:r>
                        <a:rPr lang="en-US" sz="2400" dirty="0" smtClean="0">
                          <a:solidFill>
                            <a:srgbClr val="DCE6F2"/>
                          </a:solidFill>
                        </a:rPr>
                        <a:t>.00</a:t>
                      </a:r>
                    </a:p>
                  </a:txBody>
                  <a:tcPr/>
                </a:tc>
              </a:tr>
            </a:tbl>
          </a:graphicData>
        </a:graphic>
      </p:graphicFrame>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57EC3C6A-BBE0-B94A-B791-E44AA6B2DA5B}" type="slidenum">
              <a:rPr lang="en-US" smtClean="0"/>
              <a:pPr/>
              <a:t>3</a:t>
            </a:fld>
            <a:endParaRPr lang="en-US"/>
          </a:p>
        </p:txBody>
      </p:sp>
      <p:sp>
        <p:nvSpPr>
          <p:cNvPr id="5" name="TextBox 4"/>
          <p:cNvSpPr txBox="1"/>
          <p:nvPr/>
        </p:nvSpPr>
        <p:spPr>
          <a:xfrm>
            <a:off x="814917" y="4233333"/>
            <a:ext cx="7651750" cy="830997"/>
          </a:xfrm>
          <a:prstGeom prst="rect">
            <a:avLst/>
          </a:prstGeom>
          <a:noFill/>
        </p:spPr>
        <p:txBody>
          <a:bodyPr wrap="square" rtlCol="0">
            <a:spAutoFit/>
          </a:bodyPr>
          <a:lstStyle/>
          <a:p>
            <a:r>
              <a:rPr lang="en-US" sz="2400" dirty="0" smtClean="0"/>
              <a:t>For performance reasons, application program use of hard disk should be carefully managed.</a:t>
            </a:r>
            <a:endParaRPr lang="en-US" sz="2400" dirty="0"/>
          </a:p>
        </p:txBody>
      </p:sp>
    </p:spTree>
    <p:extLst>
      <p:ext uri="{BB962C8B-B14F-4D97-AF65-F5344CB8AC3E}">
        <p14:creationId xmlns:p14="http://schemas.microsoft.com/office/powerpoint/2010/main" val="502507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Paging implementation</a:t>
            </a:r>
            <a:endParaRPr lang="en-US" dirty="0"/>
          </a:p>
        </p:txBody>
      </p:sp>
      <p:sp>
        <p:nvSpPr>
          <p:cNvPr id="3" name="Content Placeholder 2"/>
          <p:cNvSpPr>
            <a:spLocks noGrp="1"/>
          </p:cNvSpPr>
          <p:nvPr>
            <p:ph idx="1"/>
          </p:nvPr>
        </p:nvSpPr>
        <p:spPr>
          <a:xfrm>
            <a:off x="486830" y="1006086"/>
            <a:ext cx="8247965" cy="5334068"/>
          </a:xfrm>
        </p:spPr>
        <p:txBody>
          <a:bodyPr/>
          <a:lstStyle/>
          <a:p>
            <a:r>
              <a:rPr lang="en-US" dirty="0" smtClean="0"/>
              <a:t>Paging adds an extra indirection to main memory access</a:t>
            </a:r>
          </a:p>
          <a:p>
            <a:r>
              <a:rPr lang="en-US" dirty="0" smtClean="0"/>
              <a:t>Use hardware support in the form of a Memory Management Unit to reduce access time (overhead)</a:t>
            </a:r>
          </a:p>
          <a:p>
            <a:r>
              <a:rPr lang="en-US" dirty="0" smtClean="0"/>
              <a:t>Typically,</a:t>
            </a:r>
          </a:p>
          <a:p>
            <a:pPr lvl="1"/>
            <a:r>
              <a:rPr lang="en-US" dirty="0" smtClean="0"/>
              <a:t>Access to configure the </a:t>
            </a:r>
            <a:r>
              <a:rPr lang="en-US" dirty="0" err="1" smtClean="0"/>
              <a:t>MMU</a:t>
            </a:r>
            <a:r>
              <a:rPr lang="en-US" dirty="0" smtClean="0"/>
              <a:t> restricted to the operating system</a:t>
            </a:r>
          </a:p>
          <a:p>
            <a:pPr lvl="1"/>
            <a:r>
              <a:rPr lang="en-US" dirty="0" smtClean="0"/>
              <a:t>Operating system runs without memory mapping</a:t>
            </a:r>
          </a:p>
          <a:p>
            <a:pPr lvl="1"/>
            <a:r>
              <a:rPr lang="en-US" dirty="0" smtClean="0"/>
              <a:t>Processor mode changes to virtual when running an application</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30</a:t>
            </a:fld>
            <a:endParaRPr lang="en-US"/>
          </a:p>
        </p:txBody>
      </p:sp>
    </p:spTree>
    <p:extLst>
      <p:ext uri="{BB962C8B-B14F-4D97-AF65-F5344CB8AC3E}">
        <p14:creationId xmlns:p14="http://schemas.microsoft.com/office/powerpoint/2010/main" val="18710920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page tables stored?</a:t>
            </a:r>
            <a:endParaRPr lang="en-US" dirty="0"/>
          </a:p>
        </p:txBody>
      </p:sp>
      <p:sp>
        <p:nvSpPr>
          <p:cNvPr id="3" name="Content Placeholder 2"/>
          <p:cNvSpPr>
            <a:spLocks noGrp="1"/>
          </p:cNvSpPr>
          <p:nvPr>
            <p:ph idx="1"/>
          </p:nvPr>
        </p:nvSpPr>
        <p:spPr>
          <a:xfrm>
            <a:off x="486830" y="1171186"/>
            <a:ext cx="8365070" cy="4924814"/>
          </a:xfrm>
        </p:spPr>
        <p:txBody>
          <a:bodyPr/>
          <a:lstStyle/>
          <a:p>
            <a:r>
              <a:rPr lang="en-US" dirty="0" smtClean="0"/>
              <a:t>In main memory, above (at higher numbered addresses than) the operating system</a:t>
            </a:r>
          </a:p>
          <a:p>
            <a:endParaRPr lang="en-US" dirty="0"/>
          </a:p>
          <a:p>
            <a:endParaRPr lang="en-US" dirty="0" smtClean="0"/>
          </a:p>
          <a:p>
            <a:endParaRPr lang="en-US" dirty="0"/>
          </a:p>
          <a:p>
            <a:r>
              <a:rPr lang="en-US" dirty="0" smtClean="0"/>
              <a:t>A hardware accelerator is common to help with managing page tables; called the</a:t>
            </a:r>
            <a:br>
              <a:rPr lang="en-US" dirty="0" smtClean="0"/>
            </a:br>
            <a:r>
              <a:rPr lang="en-US" dirty="0" smtClean="0">
                <a:solidFill>
                  <a:srgbClr val="0000FF"/>
                </a:solidFill>
              </a:rPr>
              <a:t>Memory Management Unit (MMU)</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pic>
        <p:nvPicPr>
          <p:cNvPr id="6" name="Picture 5" descr="figure-13.12.jpeg"/>
          <p:cNvPicPr>
            <a:picLocks noChangeAspect="1"/>
          </p:cNvPicPr>
          <p:nvPr/>
        </p:nvPicPr>
        <p:blipFill rotWithShape="1">
          <a:blip r:embed="rId2">
            <a:extLst>
              <a:ext uri="{28A0092B-C50C-407E-A947-70E740481C1C}">
                <a14:useLocalDpi xmlns:a14="http://schemas.microsoft.com/office/drawing/2010/main" val="0"/>
              </a:ext>
            </a:extLst>
          </a:blip>
          <a:srcRect t="4375" b="53863"/>
          <a:stretch/>
        </p:blipFill>
        <p:spPr>
          <a:xfrm>
            <a:off x="1" y="2493728"/>
            <a:ext cx="9118682" cy="1333501"/>
          </a:xfrm>
          <a:prstGeom prst="rect">
            <a:avLst/>
          </a:prstGeom>
        </p:spPr>
      </p:pic>
    </p:spTree>
    <p:extLst>
      <p:ext uri="{BB962C8B-B14F-4D97-AF65-F5344CB8AC3E}">
        <p14:creationId xmlns:p14="http://schemas.microsoft.com/office/powerpoint/2010/main" val="18403690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and translation</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32</a:t>
            </a:fld>
            <a:endParaRPr lang="en-US"/>
          </a:p>
        </p:txBody>
      </p:sp>
      <p:sp>
        <p:nvSpPr>
          <p:cNvPr id="6" name="Rectangle 3"/>
          <p:cNvSpPr txBox="1">
            <a:spLocks noChangeArrowheads="1"/>
          </p:cNvSpPr>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a:lstStyle>
          <a:p>
            <a:pPr>
              <a:buFont typeface="Wingdings" charset="0"/>
              <a:buNone/>
            </a:pPr>
            <a:r>
              <a:rPr lang="en-US" smtClean="0">
                <a:latin typeface="Arial" charset="0"/>
                <a:cs typeface="Arial" charset="0"/>
              </a:rPr>
              <a:t> </a:t>
            </a:r>
            <a:endParaRPr lang="en-US">
              <a:latin typeface="Arial" charset="0"/>
              <a:cs typeface="Arial" charset="0"/>
            </a:endParaRPr>
          </a:p>
        </p:txBody>
      </p:sp>
      <p:sp>
        <p:nvSpPr>
          <p:cNvPr id="7" name="Rectangle 4"/>
          <p:cNvSpPr>
            <a:spLocks noChangeArrowheads="1"/>
          </p:cNvSpPr>
          <p:nvPr/>
        </p:nvSpPr>
        <p:spPr bwMode="auto">
          <a:xfrm>
            <a:off x="2895600" y="1270000"/>
            <a:ext cx="1600200" cy="6858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8" name="Text Box 5"/>
          <p:cNvSpPr txBox="1">
            <a:spLocks noChangeArrowheads="1"/>
          </p:cNvSpPr>
          <p:nvPr/>
        </p:nvSpPr>
        <p:spPr bwMode="auto">
          <a:xfrm>
            <a:off x="3276600" y="1422400"/>
            <a:ext cx="990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a:latin typeface="Times New Roman" charset="0"/>
              </a:rPr>
              <a:t>CPU</a:t>
            </a:r>
          </a:p>
        </p:txBody>
      </p:sp>
      <p:sp>
        <p:nvSpPr>
          <p:cNvPr id="9" name="Rectangle 6"/>
          <p:cNvSpPr>
            <a:spLocks noChangeArrowheads="1"/>
          </p:cNvSpPr>
          <p:nvPr/>
        </p:nvSpPr>
        <p:spPr bwMode="auto">
          <a:xfrm>
            <a:off x="2895600" y="2400300"/>
            <a:ext cx="1600200" cy="6858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10" name="Text Box 7"/>
          <p:cNvSpPr txBox="1">
            <a:spLocks noChangeArrowheads="1"/>
          </p:cNvSpPr>
          <p:nvPr/>
        </p:nvSpPr>
        <p:spPr bwMode="auto">
          <a:xfrm>
            <a:off x="3048000" y="2324100"/>
            <a:ext cx="1295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smtClean="0">
                <a:latin typeface="Times New Roman" charset="0"/>
              </a:rPr>
              <a:t>L1, L2, </a:t>
            </a:r>
            <a:r>
              <a:rPr lang="mr-IN" sz="2400" dirty="0" smtClean="0">
                <a:latin typeface="Times New Roman" charset="0"/>
              </a:rPr>
              <a:t>…</a:t>
            </a:r>
            <a:r>
              <a:rPr lang="en-US" sz="2400" dirty="0" smtClean="0">
                <a:latin typeface="Times New Roman" charset="0"/>
              </a:rPr>
              <a:t> cache</a:t>
            </a:r>
            <a:endParaRPr lang="en-US" sz="2400" dirty="0">
              <a:latin typeface="Times New Roman" charset="0"/>
            </a:endParaRPr>
          </a:p>
        </p:txBody>
      </p:sp>
      <p:sp>
        <p:nvSpPr>
          <p:cNvPr id="11" name="Rectangle 8"/>
          <p:cNvSpPr>
            <a:spLocks noChangeArrowheads="1"/>
          </p:cNvSpPr>
          <p:nvPr/>
        </p:nvSpPr>
        <p:spPr bwMode="auto">
          <a:xfrm>
            <a:off x="1143000" y="3543300"/>
            <a:ext cx="5867400" cy="9144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12" name="Text Box 9"/>
          <p:cNvSpPr txBox="1">
            <a:spLocks noChangeArrowheads="1"/>
          </p:cNvSpPr>
          <p:nvPr/>
        </p:nvSpPr>
        <p:spPr bwMode="auto">
          <a:xfrm>
            <a:off x="2819400" y="3467100"/>
            <a:ext cx="160020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b="1" dirty="0">
                <a:latin typeface="Times New Roman" charset="0"/>
              </a:rPr>
              <a:t>Memory Management Unit (</a:t>
            </a:r>
            <a:r>
              <a:rPr lang="en-US" sz="1800" b="1" dirty="0" err="1">
                <a:latin typeface="Times New Roman" charset="0"/>
              </a:rPr>
              <a:t>MMU</a:t>
            </a:r>
            <a:r>
              <a:rPr lang="en-US" sz="1800" b="1" dirty="0">
                <a:latin typeface="Times New Roman" charset="0"/>
              </a:rPr>
              <a:t>)</a:t>
            </a:r>
          </a:p>
        </p:txBody>
      </p:sp>
      <p:sp>
        <p:nvSpPr>
          <p:cNvPr id="13" name="Text Box 11"/>
          <p:cNvSpPr txBox="1">
            <a:spLocks noChangeArrowheads="1"/>
          </p:cNvSpPr>
          <p:nvPr/>
        </p:nvSpPr>
        <p:spPr bwMode="auto">
          <a:xfrm>
            <a:off x="4648200" y="3619500"/>
            <a:ext cx="2133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b="1" i="1" dirty="0">
                <a:latin typeface="Times New Roman" charset="0"/>
              </a:rPr>
              <a:t>Translation Look</a:t>
            </a:r>
            <a:r>
              <a:rPr lang="en-US" sz="1800" b="1" i="1" dirty="0" smtClean="0">
                <a:latin typeface="Times New Roman" charset="0"/>
              </a:rPr>
              <a:t>-aside </a:t>
            </a:r>
            <a:r>
              <a:rPr lang="en-US" sz="1800" b="1" i="1" dirty="0">
                <a:latin typeface="Times New Roman" charset="0"/>
              </a:rPr>
              <a:t>Buffer (</a:t>
            </a:r>
            <a:r>
              <a:rPr lang="en-US" sz="1800" b="1" i="1" dirty="0" err="1">
                <a:latin typeface="Times New Roman" charset="0"/>
              </a:rPr>
              <a:t>TLB</a:t>
            </a:r>
            <a:r>
              <a:rPr lang="en-US" sz="1800" b="1" i="1" dirty="0">
                <a:latin typeface="Times New Roman" charset="0"/>
              </a:rPr>
              <a:t>)</a:t>
            </a:r>
          </a:p>
        </p:txBody>
      </p:sp>
      <p:sp>
        <p:nvSpPr>
          <p:cNvPr id="14" name="Text Box 13"/>
          <p:cNvSpPr txBox="1">
            <a:spLocks noChangeArrowheads="1"/>
          </p:cNvSpPr>
          <p:nvPr/>
        </p:nvSpPr>
        <p:spPr bwMode="auto">
          <a:xfrm>
            <a:off x="1295400" y="3619500"/>
            <a:ext cx="12954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b="1" i="1">
                <a:latin typeface="Times New Roman" charset="0"/>
              </a:rPr>
              <a:t>Page Table Register</a:t>
            </a:r>
          </a:p>
        </p:txBody>
      </p:sp>
      <p:sp>
        <p:nvSpPr>
          <p:cNvPr id="15" name="Rectangle 14"/>
          <p:cNvSpPr>
            <a:spLocks noChangeArrowheads="1"/>
          </p:cNvSpPr>
          <p:nvPr/>
        </p:nvSpPr>
        <p:spPr bwMode="auto">
          <a:xfrm>
            <a:off x="4572000" y="3619500"/>
            <a:ext cx="2286000" cy="685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600">
              <a:latin typeface="Times New Roman" charset="0"/>
            </a:endParaRPr>
          </a:p>
        </p:txBody>
      </p:sp>
      <p:sp>
        <p:nvSpPr>
          <p:cNvPr id="16" name="Rectangle 15"/>
          <p:cNvSpPr>
            <a:spLocks noChangeArrowheads="1"/>
          </p:cNvSpPr>
          <p:nvPr/>
        </p:nvSpPr>
        <p:spPr bwMode="auto">
          <a:xfrm>
            <a:off x="1371600" y="3619500"/>
            <a:ext cx="1219200" cy="685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600">
              <a:latin typeface="Times New Roman" charset="0"/>
            </a:endParaRPr>
          </a:p>
        </p:txBody>
      </p:sp>
      <p:sp>
        <p:nvSpPr>
          <p:cNvPr id="17" name="Rectangle 16"/>
          <p:cNvSpPr>
            <a:spLocks noChangeArrowheads="1"/>
          </p:cNvSpPr>
          <p:nvPr/>
        </p:nvSpPr>
        <p:spPr bwMode="auto">
          <a:xfrm>
            <a:off x="1270000" y="4749416"/>
            <a:ext cx="1371600" cy="12192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18" name="Line 18"/>
          <p:cNvSpPr>
            <a:spLocks noChangeShapeType="1"/>
          </p:cNvSpPr>
          <p:nvPr/>
        </p:nvSpPr>
        <p:spPr bwMode="auto">
          <a:xfrm>
            <a:off x="1270000" y="5066398"/>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19" name="Line 19"/>
          <p:cNvSpPr>
            <a:spLocks noChangeShapeType="1"/>
          </p:cNvSpPr>
          <p:nvPr/>
        </p:nvSpPr>
        <p:spPr bwMode="auto">
          <a:xfrm>
            <a:off x="1270000" y="5371198"/>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0" name="Line 20"/>
          <p:cNvSpPr>
            <a:spLocks noChangeShapeType="1"/>
          </p:cNvSpPr>
          <p:nvPr/>
        </p:nvSpPr>
        <p:spPr bwMode="auto">
          <a:xfrm>
            <a:off x="1270000" y="5675998"/>
            <a:ext cx="1371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2" name="Rectangle 22"/>
          <p:cNvSpPr>
            <a:spLocks noChangeArrowheads="1"/>
          </p:cNvSpPr>
          <p:nvPr/>
        </p:nvSpPr>
        <p:spPr bwMode="auto">
          <a:xfrm>
            <a:off x="7315200" y="3467100"/>
            <a:ext cx="1600200" cy="6858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23" name="Text Box 23"/>
          <p:cNvSpPr txBox="1">
            <a:spLocks noChangeArrowheads="1"/>
          </p:cNvSpPr>
          <p:nvPr/>
        </p:nvSpPr>
        <p:spPr bwMode="auto">
          <a:xfrm>
            <a:off x="7467600" y="36195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smtClean="0">
                <a:latin typeface="Times New Roman" charset="0"/>
              </a:rPr>
              <a:t>DRAM</a:t>
            </a:r>
            <a:endParaRPr lang="en-US" sz="2400" dirty="0">
              <a:latin typeface="Times New Roman" charset="0"/>
            </a:endParaRPr>
          </a:p>
        </p:txBody>
      </p:sp>
      <p:sp>
        <p:nvSpPr>
          <p:cNvPr id="24" name="Rectangle 24"/>
          <p:cNvSpPr>
            <a:spLocks noChangeArrowheads="1"/>
          </p:cNvSpPr>
          <p:nvPr/>
        </p:nvSpPr>
        <p:spPr bwMode="auto">
          <a:xfrm>
            <a:off x="7162800" y="5607879"/>
            <a:ext cx="1600200" cy="6858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25" name="Text Box 25"/>
          <p:cNvSpPr txBox="1">
            <a:spLocks noChangeArrowheads="1"/>
          </p:cNvSpPr>
          <p:nvPr/>
        </p:nvSpPr>
        <p:spPr bwMode="auto">
          <a:xfrm>
            <a:off x="7150100" y="5724524"/>
            <a:ext cx="16002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a:latin typeface="Times New Roman" charset="0"/>
              </a:rPr>
              <a:t>I/</a:t>
            </a:r>
            <a:r>
              <a:rPr lang="en-US" sz="2400" dirty="0" smtClean="0">
                <a:latin typeface="Times New Roman" charset="0"/>
              </a:rPr>
              <a:t>O devices</a:t>
            </a:r>
            <a:endParaRPr lang="en-US" sz="2400" dirty="0">
              <a:latin typeface="Times New Roman" charset="0"/>
            </a:endParaRPr>
          </a:p>
        </p:txBody>
      </p:sp>
      <p:sp>
        <p:nvSpPr>
          <p:cNvPr id="26" name="Line 27"/>
          <p:cNvSpPr>
            <a:spLocks noChangeShapeType="1"/>
          </p:cNvSpPr>
          <p:nvPr/>
        </p:nvSpPr>
        <p:spPr bwMode="auto">
          <a:xfrm flipH="1">
            <a:off x="3505200" y="1955800"/>
            <a:ext cx="0" cy="44450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7" name="Line 28"/>
          <p:cNvSpPr>
            <a:spLocks noChangeShapeType="1"/>
          </p:cNvSpPr>
          <p:nvPr/>
        </p:nvSpPr>
        <p:spPr bwMode="auto">
          <a:xfrm flipH="1">
            <a:off x="3505200" y="3086100"/>
            <a:ext cx="0" cy="45720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 name="Line 29"/>
          <p:cNvSpPr>
            <a:spLocks noChangeShapeType="1"/>
          </p:cNvSpPr>
          <p:nvPr/>
        </p:nvSpPr>
        <p:spPr bwMode="auto">
          <a:xfrm>
            <a:off x="3505200" y="4457700"/>
            <a:ext cx="0" cy="533400"/>
          </a:xfrm>
          <a:prstGeom prst="line">
            <a:avLst/>
          </a:prstGeom>
          <a:noFill/>
          <a:ln w="57150">
            <a:solidFill>
              <a:srgbClr val="00905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9" name="Line 30"/>
          <p:cNvSpPr>
            <a:spLocks noChangeShapeType="1"/>
          </p:cNvSpPr>
          <p:nvPr/>
        </p:nvSpPr>
        <p:spPr bwMode="auto">
          <a:xfrm>
            <a:off x="3276600" y="4991099"/>
            <a:ext cx="5562599" cy="1"/>
          </a:xfrm>
          <a:prstGeom prst="line">
            <a:avLst/>
          </a:prstGeom>
          <a:noFill/>
          <a:ln w="38100">
            <a:solidFill>
              <a:srgbClr val="00905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0" name="Line 31"/>
          <p:cNvSpPr>
            <a:spLocks noChangeShapeType="1"/>
          </p:cNvSpPr>
          <p:nvPr/>
        </p:nvSpPr>
        <p:spPr bwMode="auto">
          <a:xfrm flipV="1">
            <a:off x="8030667" y="4152900"/>
            <a:ext cx="0" cy="838200"/>
          </a:xfrm>
          <a:prstGeom prst="line">
            <a:avLst/>
          </a:prstGeom>
          <a:noFill/>
          <a:ln w="57150">
            <a:solidFill>
              <a:srgbClr val="00905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1" name="Line 32"/>
          <p:cNvSpPr>
            <a:spLocks noChangeShapeType="1"/>
          </p:cNvSpPr>
          <p:nvPr/>
        </p:nvSpPr>
        <p:spPr bwMode="auto">
          <a:xfrm>
            <a:off x="7848600" y="4991099"/>
            <a:ext cx="0" cy="616779"/>
          </a:xfrm>
          <a:prstGeom prst="line">
            <a:avLst/>
          </a:prstGeom>
          <a:noFill/>
          <a:ln w="57150">
            <a:solidFill>
              <a:srgbClr val="00905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2" name="Line 33"/>
          <p:cNvSpPr>
            <a:spLocks noChangeShapeType="1"/>
          </p:cNvSpPr>
          <p:nvPr/>
        </p:nvSpPr>
        <p:spPr bwMode="auto">
          <a:xfrm>
            <a:off x="3475080" y="5283200"/>
            <a:ext cx="5364120" cy="0"/>
          </a:xfrm>
          <a:prstGeom prst="line">
            <a:avLst/>
          </a:prstGeom>
          <a:noFill/>
          <a:ln w="38100">
            <a:solidFill>
              <a:srgbClr val="0000FF"/>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33" name="Line 34"/>
          <p:cNvSpPr>
            <a:spLocks noChangeShapeType="1"/>
          </p:cNvSpPr>
          <p:nvPr/>
        </p:nvSpPr>
        <p:spPr bwMode="auto">
          <a:xfrm flipH="1">
            <a:off x="3803147" y="1943100"/>
            <a:ext cx="0" cy="45720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4" name="Line 35"/>
          <p:cNvSpPr>
            <a:spLocks noChangeShapeType="1"/>
          </p:cNvSpPr>
          <p:nvPr/>
        </p:nvSpPr>
        <p:spPr bwMode="auto">
          <a:xfrm flipH="1">
            <a:off x="3803147" y="3086100"/>
            <a:ext cx="0" cy="45720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5" name="Line 36"/>
          <p:cNvSpPr>
            <a:spLocks noChangeShapeType="1"/>
          </p:cNvSpPr>
          <p:nvPr/>
        </p:nvSpPr>
        <p:spPr bwMode="auto">
          <a:xfrm flipH="1">
            <a:off x="3803147" y="4457700"/>
            <a:ext cx="0" cy="857876"/>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6" name="Line 37"/>
          <p:cNvSpPr>
            <a:spLocks noChangeShapeType="1"/>
          </p:cNvSpPr>
          <p:nvPr/>
        </p:nvSpPr>
        <p:spPr bwMode="auto">
          <a:xfrm flipH="1">
            <a:off x="8305800" y="4152900"/>
            <a:ext cx="0" cy="1162676"/>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7" name="Line 38"/>
          <p:cNvSpPr>
            <a:spLocks noChangeShapeType="1"/>
          </p:cNvSpPr>
          <p:nvPr/>
        </p:nvSpPr>
        <p:spPr bwMode="auto">
          <a:xfrm flipH="1">
            <a:off x="8105663" y="5283200"/>
            <a:ext cx="0" cy="38100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grpSp>
        <p:nvGrpSpPr>
          <p:cNvPr id="55" name="Group 54"/>
          <p:cNvGrpSpPr/>
          <p:nvPr/>
        </p:nvGrpSpPr>
        <p:grpSpPr>
          <a:xfrm>
            <a:off x="5403348" y="1485900"/>
            <a:ext cx="3448554" cy="1563624"/>
            <a:chOff x="6019800" y="1257300"/>
            <a:chExt cx="3441700" cy="1563624"/>
          </a:xfrm>
        </p:grpSpPr>
        <p:sp>
          <p:nvSpPr>
            <p:cNvPr id="38" name="Line 39"/>
            <p:cNvSpPr>
              <a:spLocks noChangeShapeType="1"/>
            </p:cNvSpPr>
            <p:nvPr/>
          </p:nvSpPr>
          <p:spPr bwMode="auto">
            <a:xfrm flipH="1">
              <a:off x="6019800" y="1257300"/>
              <a:ext cx="0" cy="45720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39" name="Line 40"/>
            <p:cNvSpPr>
              <a:spLocks noChangeShapeType="1"/>
            </p:cNvSpPr>
            <p:nvPr/>
          </p:nvSpPr>
          <p:spPr bwMode="auto">
            <a:xfrm flipH="1">
              <a:off x="6019800" y="1866900"/>
              <a:ext cx="0" cy="38100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40" name="Text Box 41"/>
            <p:cNvSpPr txBox="1">
              <a:spLocks noChangeArrowheads="1"/>
            </p:cNvSpPr>
            <p:nvPr/>
          </p:nvSpPr>
          <p:spPr bwMode="auto">
            <a:xfrm>
              <a:off x="6248400" y="1790700"/>
              <a:ext cx="321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latin typeface="Times New Roman" charset="0"/>
                </a:rPr>
                <a:t>Virtual </a:t>
              </a:r>
              <a:r>
                <a:rPr lang="en-US" sz="2400" smtClean="0">
                  <a:latin typeface="Times New Roman" charset="0"/>
                </a:rPr>
                <a:t>address bus</a:t>
              </a:r>
              <a:endParaRPr lang="en-US" sz="2400" dirty="0">
                <a:latin typeface="Times New Roman" charset="0"/>
              </a:endParaRPr>
            </a:p>
          </p:txBody>
        </p:sp>
        <p:sp>
          <p:nvSpPr>
            <p:cNvPr id="41" name="Text Box 42"/>
            <p:cNvSpPr txBox="1">
              <a:spLocks noChangeArrowheads="1"/>
            </p:cNvSpPr>
            <p:nvPr/>
          </p:nvSpPr>
          <p:spPr bwMode="auto">
            <a:xfrm>
              <a:off x="6248400" y="1257300"/>
              <a:ext cx="321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a:latin typeface="Times New Roman" charset="0"/>
                </a:rPr>
                <a:t>Data </a:t>
              </a:r>
              <a:r>
                <a:rPr lang="en-US" sz="2400" dirty="0" smtClean="0">
                  <a:latin typeface="Times New Roman" charset="0"/>
                </a:rPr>
                <a:t>bus (bidirectional)</a:t>
              </a:r>
              <a:endParaRPr lang="en-US" sz="2400" dirty="0">
                <a:latin typeface="Times New Roman" charset="0"/>
              </a:endParaRPr>
            </a:p>
          </p:txBody>
        </p:sp>
        <p:sp>
          <p:nvSpPr>
            <p:cNvPr id="54" name="Line 40"/>
            <p:cNvSpPr>
              <a:spLocks noChangeShapeType="1"/>
            </p:cNvSpPr>
            <p:nvPr/>
          </p:nvSpPr>
          <p:spPr bwMode="auto">
            <a:xfrm flipH="1">
              <a:off x="6025884" y="2439924"/>
              <a:ext cx="0" cy="381000"/>
            </a:xfrm>
            <a:prstGeom prst="line">
              <a:avLst/>
            </a:prstGeom>
            <a:noFill/>
            <a:ln w="57150">
              <a:solidFill>
                <a:srgbClr val="00905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56" name="Text Box 41"/>
            <p:cNvSpPr txBox="1">
              <a:spLocks noChangeArrowheads="1"/>
            </p:cNvSpPr>
            <p:nvPr/>
          </p:nvSpPr>
          <p:spPr bwMode="auto">
            <a:xfrm>
              <a:off x="6245358" y="2345436"/>
              <a:ext cx="32131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latin typeface="Times New Roman" charset="0"/>
                </a:rPr>
                <a:t>Physical address bus</a:t>
              </a:r>
              <a:endParaRPr lang="en-US" sz="2400" dirty="0">
                <a:latin typeface="Times New Roman" charset="0"/>
              </a:endParaRPr>
            </a:p>
          </p:txBody>
        </p:sp>
      </p:grpSp>
      <p:sp>
        <p:nvSpPr>
          <p:cNvPr id="42" name="Line 44"/>
          <p:cNvSpPr>
            <a:spLocks noChangeShapeType="1"/>
          </p:cNvSpPr>
          <p:nvPr/>
        </p:nvSpPr>
        <p:spPr bwMode="auto">
          <a:xfrm flipV="1">
            <a:off x="2819400" y="2171700"/>
            <a:ext cx="6858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43" name="Text Box 45"/>
          <p:cNvSpPr txBox="1">
            <a:spLocks noChangeArrowheads="1"/>
          </p:cNvSpPr>
          <p:nvPr/>
        </p:nvSpPr>
        <p:spPr bwMode="auto">
          <a:xfrm>
            <a:off x="3378200" y="5478463"/>
            <a:ext cx="32794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smtClean="0">
                <a:latin typeface="Calibri"/>
                <a:cs typeface="Calibri"/>
              </a:rPr>
              <a:t>Physical-address </a:t>
            </a:r>
            <a:r>
              <a:rPr lang="en-US" sz="2400" dirty="0">
                <a:latin typeface="Calibri"/>
                <a:cs typeface="Calibri"/>
              </a:rPr>
              <a:t>b</a:t>
            </a:r>
            <a:r>
              <a:rPr lang="en-US" sz="2400" dirty="0" smtClean="0">
                <a:latin typeface="Calibri"/>
                <a:cs typeface="Calibri"/>
              </a:rPr>
              <a:t>us</a:t>
            </a:r>
            <a:endParaRPr lang="en-US" sz="2400" dirty="0">
              <a:latin typeface="Calibri"/>
              <a:cs typeface="Calibri"/>
            </a:endParaRPr>
          </a:p>
        </p:txBody>
      </p:sp>
      <p:sp>
        <p:nvSpPr>
          <p:cNvPr id="44" name="Line 46"/>
          <p:cNvSpPr>
            <a:spLocks noChangeShapeType="1"/>
          </p:cNvSpPr>
          <p:nvPr/>
        </p:nvSpPr>
        <p:spPr bwMode="auto">
          <a:xfrm flipV="1">
            <a:off x="5365471" y="4991099"/>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45" name="Text Box 43"/>
          <p:cNvSpPr txBox="1">
            <a:spLocks noChangeArrowheads="1"/>
          </p:cNvSpPr>
          <p:nvPr/>
        </p:nvSpPr>
        <p:spPr bwMode="auto">
          <a:xfrm>
            <a:off x="157221" y="2949417"/>
            <a:ext cx="275107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smtClean="0">
                <a:latin typeface="+mj-lt"/>
              </a:rPr>
              <a:t>Virtual-address bus</a:t>
            </a:r>
            <a:endParaRPr lang="en-US" sz="2400" dirty="0">
              <a:latin typeface="+mj-lt"/>
            </a:endParaRPr>
          </a:p>
        </p:txBody>
      </p:sp>
      <p:sp>
        <p:nvSpPr>
          <p:cNvPr id="46" name="Line 44"/>
          <p:cNvSpPr>
            <a:spLocks noChangeShapeType="1"/>
          </p:cNvSpPr>
          <p:nvPr/>
        </p:nvSpPr>
        <p:spPr bwMode="auto">
          <a:xfrm flipV="1">
            <a:off x="2819400" y="3244305"/>
            <a:ext cx="65568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cxnSp>
        <p:nvCxnSpPr>
          <p:cNvPr id="47" name="Straight Arrow Connector 46"/>
          <p:cNvCxnSpPr>
            <a:stCxn id="17" idx="0"/>
          </p:cNvCxnSpPr>
          <p:nvPr/>
        </p:nvCxnSpPr>
        <p:spPr>
          <a:xfrm flipV="1">
            <a:off x="1955800" y="4305302"/>
            <a:ext cx="0" cy="444114"/>
          </a:xfrm>
          <a:prstGeom prst="straightConnector1">
            <a:avLst/>
          </a:prstGeom>
          <a:ln w="38100" cmpd="sng">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8" name="Text Box 43"/>
          <p:cNvSpPr txBox="1">
            <a:spLocks noChangeArrowheads="1"/>
          </p:cNvSpPr>
          <p:nvPr/>
        </p:nvSpPr>
        <p:spPr bwMode="auto">
          <a:xfrm>
            <a:off x="158374" y="1900700"/>
            <a:ext cx="273722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smtClean="0">
                <a:latin typeface="+mj-lt"/>
              </a:rPr>
              <a:t>Virtual-address bus</a:t>
            </a:r>
            <a:endParaRPr lang="en-US" sz="2400" dirty="0">
              <a:latin typeface="+mj-lt"/>
            </a:endParaRPr>
          </a:p>
        </p:txBody>
      </p:sp>
      <p:grpSp>
        <p:nvGrpSpPr>
          <p:cNvPr id="53" name="Group 52"/>
          <p:cNvGrpSpPr/>
          <p:nvPr/>
        </p:nvGrpSpPr>
        <p:grpSpPr>
          <a:xfrm>
            <a:off x="1181100" y="4680576"/>
            <a:ext cx="1485900" cy="1319213"/>
            <a:chOff x="1333500" y="4693276"/>
            <a:chExt cx="1485900" cy="1319213"/>
          </a:xfrm>
        </p:grpSpPr>
        <p:sp>
          <p:nvSpPr>
            <p:cNvPr id="21" name="Text Box 21"/>
            <p:cNvSpPr txBox="1">
              <a:spLocks noChangeArrowheads="1"/>
            </p:cNvSpPr>
            <p:nvPr/>
          </p:nvSpPr>
          <p:spPr bwMode="auto">
            <a:xfrm>
              <a:off x="1333500" y="4693276"/>
              <a:ext cx="1485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dirty="0">
                  <a:latin typeface="Times New Roman" charset="0"/>
                </a:rPr>
                <a:t>Page </a:t>
              </a:r>
              <a:r>
                <a:rPr lang="en-US" sz="1800" dirty="0" smtClean="0">
                  <a:latin typeface="Times New Roman" charset="0"/>
                </a:rPr>
                <a:t>table 0</a:t>
              </a:r>
              <a:endParaRPr lang="en-US" sz="1800" dirty="0">
                <a:latin typeface="Times New Roman" charset="0"/>
              </a:endParaRPr>
            </a:p>
          </p:txBody>
        </p:sp>
        <p:sp>
          <p:nvSpPr>
            <p:cNvPr id="50" name="Text Box 21"/>
            <p:cNvSpPr txBox="1">
              <a:spLocks noChangeArrowheads="1"/>
            </p:cNvSpPr>
            <p:nvPr/>
          </p:nvSpPr>
          <p:spPr bwMode="auto">
            <a:xfrm>
              <a:off x="1333500" y="5010776"/>
              <a:ext cx="1485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dirty="0">
                  <a:latin typeface="Times New Roman" charset="0"/>
                </a:rPr>
                <a:t>Page </a:t>
              </a:r>
              <a:r>
                <a:rPr lang="en-US" sz="1800" dirty="0" smtClean="0">
                  <a:latin typeface="Times New Roman" charset="0"/>
                </a:rPr>
                <a:t>table 1</a:t>
              </a:r>
              <a:endParaRPr lang="en-US" sz="1800" dirty="0">
                <a:latin typeface="Times New Roman" charset="0"/>
              </a:endParaRPr>
            </a:p>
          </p:txBody>
        </p:sp>
        <p:sp>
          <p:nvSpPr>
            <p:cNvPr id="51" name="Text Box 21"/>
            <p:cNvSpPr txBox="1">
              <a:spLocks noChangeArrowheads="1"/>
            </p:cNvSpPr>
            <p:nvPr/>
          </p:nvSpPr>
          <p:spPr bwMode="auto">
            <a:xfrm>
              <a:off x="1333500" y="5328276"/>
              <a:ext cx="1485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mr-IN" sz="1800" dirty="0" smtClean="0">
                  <a:latin typeface="Times New Roman" charset="0"/>
                </a:rPr>
                <a:t>…</a:t>
              </a:r>
              <a:endParaRPr lang="en-US" sz="1800" dirty="0">
                <a:latin typeface="Times New Roman" charset="0"/>
              </a:endParaRPr>
            </a:p>
          </p:txBody>
        </p:sp>
        <p:sp>
          <p:nvSpPr>
            <p:cNvPr id="52" name="Text Box 21"/>
            <p:cNvSpPr txBox="1">
              <a:spLocks noChangeArrowheads="1"/>
            </p:cNvSpPr>
            <p:nvPr/>
          </p:nvSpPr>
          <p:spPr bwMode="auto">
            <a:xfrm>
              <a:off x="1333500" y="5645776"/>
              <a:ext cx="1485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dirty="0">
                  <a:latin typeface="Times New Roman" charset="0"/>
                </a:rPr>
                <a:t>Page </a:t>
              </a:r>
              <a:r>
                <a:rPr lang="en-US" sz="1800" dirty="0" smtClean="0">
                  <a:latin typeface="Times New Roman" charset="0"/>
                </a:rPr>
                <a:t>table n</a:t>
              </a:r>
              <a:endParaRPr lang="en-US" sz="1800" dirty="0">
                <a:latin typeface="Times New Roman" charset="0"/>
              </a:endParaRPr>
            </a:p>
          </p:txBody>
        </p:sp>
      </p:grpSp>
    </p:spTree>
    <p:extLst>
      <p:ext uri="{BB962C8B-B14F-4D97-AF65-F5344CB8AC3E}">
        <p14:creationId xmlns:p14="http://schemas.microsoft.com/office/powerpoint/2010/main" val="875638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Virtually-addressed caches (L1, L2, L3)</a:t>
            </a:r>
            <a:endParaRPr lang="en-US" dirty="0"/>
          </a:p>
        </p:txBody>
      </p:sp>
      <p:sp>
        <p:nvSpPr>
          <p:cNvPr id="6" name="Content Placeholder 5"/>
          <p:cNvSpPr>
            <a:spLocks noGrp="1"/>
          </p:cNvSpPr>
          <p:nvPr>
            <p:ph idx="1"/>
          </p:nvPr>
        </p:nvSpPr>
        <p:spPr/>
        <p:txBody>
          <a:bodyPr/>
          <a:lstStyle/>
          <a:p>
            <a:r>
              <a:rPr lang="en-US" dirty="0" smtClean="0"/>
              <a:t>Typically, </a:t>
            </a:r>
            <a:r>
              <a:rPr lang="en-US" dirty="0" err="1" smtClean="0"/>
              <a:t>MMU</a:t>
            </a:r>
            <a:r>
              <a:rPr lang="en-US" dirty="0" smtClean="0"/>
              <a:t> is below the caches (L1, L2, L3) in the memory hierarchy</a:t>
            </a:r>
          </a:p>
          <a:p>
            <a:r>
              <a:rPr lang="en-US" dirty="0"/>
              <a:t>A</a:t>
            </a:r>
            <a:r>
              <a:rPr lang="en-US" dirty="0" smtClean="0"/>
              <a:t>ddresses used by cache hardware are virtual</a:t>
            </a:r>
          </a:p>
          <a:p>
            <a:r>
              <a:rPr lang="en-US" dirty="0" smtClean="0"/>
              <a:t>Every process uses the same set of virtual addresses, e.g.,  0x00000000 to 0xFFFFFFFF</a:t>
            </a:r>
          </a:p>
          <a:p>
            <a:r>
              <a:rPr lang="en-US" dirty="0" smtClean="0"/>
              <a:t>How distinguish a block of one process from the block of another?</a:t>
            </a:r>
            <a:endParaRPr lang="en-US" dirty="0"/>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57EC3C6A-BBE0-B94A-B791-E44AA6B2DA5B}" type="slidenum">
              <a:rPr lang="en-US" smtClean="0"/>
              <a:pPr/>
              <a:t>33</a:t>
            </a:fld>
            <a:endParaRPr lang="en-US"/>
          </a:p>
        </p:txBody>
      </p:sp>
    </p:spTree>
    <p:extLst>
      <p:ext uri="{BB962C8B-B14F-4D97-AF65-F5344CB8AC3E}">
        <p14:creationId xmlns:p14="http://schemas.microsoft.com/office/powerpoint/2010/main" val="155912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Disambiguating cache blocks</a:t>
            </a:r>
            <a:endParaRPr lang="en-US" dirty="0"/>
          </a:p>
        </p:txBody>
      </p:sp>
      <p:sp>
        <p:nvSpPr>
          <p:cNvPr id="3" name="Content Placeholder 2"/>
          <p:cNvSpPr>
            <a:spLocks noGrp="1"/>
          </p:cNvSpPr>
          <p:nvPr>
            <p:ph idx="1"/>
          </p:nvPr>
        </p:nvSpPr>
        <p:spPr/>
        <p:txBody>
          <a:bodyPr/>
          <a:lstStyle/>
          <a:p>
            <a:r>
              <a:rPr lang="en-US" dirty="0" smtClean="0"/>
              <a:t>Two approaches for distinguishing cache blocks from two different processes but with identical virtual addresses</a:t>
            </a:r>
          </a:p>
          <a:p>
            <a:pPr lvl="1"/>
            <a:r>
              <a:rPr lang="en-US" dirty="0" smtClean="0"/>
              <a:t>Operating system invalidates all cache blocks when switching execution from one process to another</a:t>
            </a:r>
          </a:p>
          <a:p>
            <a:pPr lvl="1"/>
            <a:r>
              <a:rPr lang="en-US" dirty="0" smtClean="0"/>
              <a:t>Cache hardware augmented to include a process ID alongside the tag</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34</a:t>
            </a:fld>
            <a:endParaRPr lang="en-US"/>
          </a:p>
        </p:txBody>
      </p:sp>
    </p:spTree>
    <p:extLst>
      <p:ext uri="{BB962C8B-B14F-4D97-AF65-F5344CB8AC3E}">
        <p14:creationId xmlns:p14="http://schemas.microsoft.com/office/powerpoint/2010/main" val="488363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address translation is essential</a:t>
            </a:r>
            <a:endParaRPr lang="en-US" dirty="0"/>
          </a:p>
        </p:txBody>
      </p:sp>
      <p:sp>
        <p:nvSpPr>
          <p:cNvPr id="3" name="Content Placeholder 2"/>
          <p:cNvSpPr>
            <a:spLocks noGrp="1"/>
          </p:cNvSpPr>
          <p:nvPr>
            <p:ph idx="1"/>
          </p:nvPr>
        </p:nvSpPr>
        <p:spPr>
          <a:xfrm>
            <a:off x="486830" y="1079746"/>
            <a:ext cx="8492070" cy="5334068"/>
          </a:xfrm>
        </p:spPr>
        <p:txBody>
          <a:bodyPr/>
          <a:lstStyle/>
          <a:p>
            <a:r>
              <a:rPr lang="en-US" dirty="0" smtClean="0"/>
              <a:t>Address translations occur for each memory access that goes outside the processor chip</a:t>
            </a:r>
          </a:p>
          <a:p>
            <a:pPr lvl="1"/>
            <a:r>
              <a:rPr lang="en-US" dirty="0" smtClean="0"/>
              <a:t>Today, typically, this is any memory access that misses in the lowest cache level</a:t>
            </a:r>
          </a:p>
          <a:p>
            <a:pPr lvl="1"/>
            <a:r>
              <a:rPr lang="en-US" dirty="0" smtClean="0"/>
              <a:t>Translation performed by the </a:t>
            </a:r>
            <a:r>
              <a:rPr lang="en-US" dirty="0" err="1" smtClean="0"/>
              <a:t>MMU</a:t>
            </a:r>
            <a:endParaRPr lang="en-US" dirty="0" smtClean="0"/>
          </a:p>
          <a:p>
            <a:r>
              <a:rPr lang="en-US" dirty="0" smtClean="0"/>
              <a:t>Translation time contributes to the von Neumann bottleneck</a:t>
            </a:r>
          </a:p>
          <a:p>
            <a:r>
              <a:rPr lang="en-US" dirty="0" smtClean="0"/>
              <a:t>Page table in DRAM; lookup requires a slow DRAM access</a:t>
            </a:r>
          </a:p>
          <a:p>
            <a:r>
              <a:rPr lang="en-US" dirty="0"/>
              <a:t>A</a:t>
            </a:r>
            <a:r>
              <a:rPr lang="en-US" dirty="0" smtClean="0"/>
              <a:t> faster way:  </a:t>
            </a:r>
            <a:r>
              <a:rPr lang="en-US" dirty="0" smtClean="0">
                <a:solidFill>
                  <a:srgbClr val="0000FF"/>
                </a:solidFill>
              </a:rPr>
              <a:t>cache recent translations</a:t>
            </a:r>
            <a:endParaRPr lang="en-US" dirty="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35</a:t>
            </a:fld>
            <a:endParaRPr lang="en-US"/>
          </a:p>
        </p:txBody>
      </p:sp>
    </p:spTree>
    <p:extLst>
      <p:ext uri="{BB962C8B-B14F-4D97-AF65-F5344CB8AC3E}">
        <p14:creationId xmlns:p14="http://schemas.microsoft.com/office/powerpoint/2010/main" val="2398372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a:t>
            </a:r>
            <a:r>
              <a:rPr lang="en-US" dirty="0" err="1" smtClean="0"/>
              <a:t>lookaside</a:t>
            </a:r>
            <a:r>
              <a:rPr lang="en-US" dirty="0" smtClean="0"/>
              <a:t> buffer</a:t>
            </a:r>
            <a:endParaRPr lang="en-US" dirty="0"/>
          </a:p>
        </p:txBody>
      </p:sp>
      <p:sp>
        <p:nvSpPr>
          <p:cNvPr id="3" name="Content Placeholder 2"/>
          <p:cNvSpPr>
            <a:spLocks noGrp="1"/>
          </p:cNvSpPr>
          <p:nvPr>
            <p:ph idx="1"/>
          </p:nvPr>
        </p:nvSpPr>
        <p:spPr>
          <a:xfrm>
            <a:off x="486830" y="1171186"/>
            <a:ext cx="8492070" cy="5242314"/>
          </a:xfrm>
        </p:spPr>
        <p:txBody>
          <a:bodyPr/>
          <a:lstStyle/>
          <a:p>
            <a:r>
              <a:rPr lang="en-US" dirty="0" smtClean="0"/>
              <a:t>A </a:t>
            </a:r>
            <a:r>
              <a:rPr lang="en-US" dirty="0" smtClean="0">
                <a:solidFill>
                  <a:srgbClr val="0000FF"/>
                </a:solidFill>
              </a:rPr>
              <a:t>translation cache</a:t>
            </a:r>
            <a:r>
              <a:rPr lang="en-US" dirty="0" smtClean="0"/>
              <a:t> invented by IBM</a:t>
            </a:r>
          </a:p>
          <a:p>
            <a:r>
              <a:rPr lang="en-US" dirty="0" smtClean="0"/>
              <a:t>In a size N content-addressable memory (CAM) store recent translations:</a:t>
            </a:r>
            <a:br>
              <a:rPr lang="en-US" dirty="0" smtClean="0"/>
            </a:br>
            <a:r>
              <a:rPr lang="en-US" dirty="0" smtClean="0"/>
              <a:t>(Virtual page number, hardware page frame)</a:t>
            </a:r>
          </a:p>
          <a:p>
            <a:r>
              <a:rPr lang="en-US" dirty="0" smtClean="0"/>
              <a:t>When a translation is needed </a:t>
            </a:r>
            <a:r>
              <a:rPr lang="en-US" dirty="0" err="1" smtClean="0"/>
              <a:t>MMU</a:t>
            </a:r>
            <a:r>
              <a:rPr lang="en-US" dirty="0" smtClean="0"/>
              <a:t> queries CAM at same time it starts page table lookup</a:t>
            </a:r>
          </a:p>
          <a:p>
            <a:r>
              <a:rPr lang="en-US" dirty="0" smtClean="0"/>
              <a:t>Translation time = min(CAM, table lookup)</a:t>
            </a:r>
          </a:p>
          <a:p>
            <a:r>
              <a:rPr lang="en-US" dirty="0" smtClean="0"/>
              <a:t>Program locality means CAM will have needed translation 90% of the time for affordable N</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36</a:t>
            </a:fld>
            <a:endParaRPr lang="en-US"/>
          </a:p>
        </p:txBody>
      </p:sp>
    </p:spTree>
    <p:extLst>
      <p:ext uri="{BB962C8B-B14F-4D97-AF65-F5344CB8AC3E}">
        <p14:creationId xmlns:p14="http://schemas.microsoft.com/office/powerpoint/2010/main" val="117233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t>
            </a:r>
            <a:r>
              <a:rPr lang="en-US" dirty="0"/>
              <a:t>Management </a:t>
            </a:r>
            <a:r>
              <a:rPr lang="en-US" dirty="0" smtClean="0"/>
              <a:t>Unit (</a:t>
            </a:r>
            <a:r>
              <a:rPr lang="en-US" dirty="0" err="1" smtClean="0"/>
              <a:t>MMU</a:t>
            </a:r>
            <a:r>
              <a:rPr lang="en-US" dirty="0" smtClean="0"/>
              <a:t>)</a:t>
            </a:r>
            <a:endParaRPr lang="en-US" dirty="0"/>
          </a:p>
        </p:txBody>
      </p:sp>
      <p:sp>
        <p:nvSpPr>
          <p:cNvPr id="3" name="Content Placeholder 2"/>
          <p:cNvSpPr>
            <a:spLocks noGrp="1"/>
          </p:cNvSpPr>
          <p:nvPr>
            <p:ph idx="1"/>
          </p:nvPr>
        </p:nvSpPr>
        <p:spPr>
          <a:xfrm>
            <a:off x="486830" y="1052314"/>
            <a:ext cx="8415870" cy="5334068"/>
          </a:xfrm>
        </p:spPr>
        <p:txBody>
          <a:bodyPr/>
          <a:lstStyle/>
          <a:p>
            <a:r>
              <a:rPr lang="en-US" sz="2800" dirty="0" smtClean="0">
                <a:solidFill>
                  <a:srgbClr val="0000FF"/>
                </a:solidFill>
              </a:rPr>
              <a:t>Page </a:t>
            </a:r>
            <a:r>
              <a:rPr lang="en-US" sz="2800" dirty="0">
                <a:solidFill>
                  <a:srgbClr val="0000FF"/>
                </a:solidFill>
              </a:rPr>
              <a:t>Table </a:t>
            </a:r>
            <a:r>
              <a:rPr lang="en-US" sz="2800" dirty="0" smtClean="0">
                <a:solidFill>
                  <a:srgbClr val="0000FF"/>
                </a:solidFill>
              </a:rPr>
              <a:t>Register</a:t>
            </a:r>
            <a:endParaRPr lang="en-US" sz="2800" dirty="0"/>
          </a:p>
          <a:p>
            <a:pPr lvl="1"/>
            <a:r>
              <a:rPr lang="en-US" sz="2400" dirty="0" smtClean="0"/>
              <a:t>Holds pointer </a:t>
            </a:r>
            <a:r>
              <a:rPr lang="en-US" sz="2400" dirty="0"/>
              <a:t>to </a:t>
            </a:r>
            <a:r>
              <a:rPr lang="en-US" sz="2400" dirty="0" smtClean="0"/>
              <a:t>the current </a:t>
            </a:r>
            <a:r>
              <a:rPr lang="en-US" sz="2400" dirty="0"/>
              <a:t>page </a:t>
            </a:r>
            <a:r>
              <a:rPr lang="en-US" sz="2400" dirty="0" smtClean="0"/>
              <a:t>table, the one to </a:t>
            </a:r>
            <a:r>
              <a:rPr lang="en-US" sz="2400" dirty="0"/>
              <a:t>use for </a:t>
            </a:r>
            <a:r>
              <a:rPr lang="en-US" sz="2400" dirty="0" smtClean="0"/>
              <a:t>translations </a:t>
            </a:r>
            <a:r>
              <a:rPr lang="en-US" sz="2400" dirty="0"/>
              <a:t>for </a:t>
            </a:r>
            <a:r>
              <a:rPr lang="en-US" sz="2400" dirty="0" smtClean="0"/>
              <a:t>the current process</a:t>
            </a:r>
          </a:p>
          <a:p>
            <a:pPr lvl="1"/>
            <a:r>
              <a:rPr lang="en-US" sz="2400" dirty="0" smtClean="0"/>
              <a:t>This register is updated with every </a:t>
            </a:r>
            <a:r>
              <a:rPr lang="en-US" sz="2400" dirty="0" smtClean="0">
                <a:solidFill>
                  <a:srgbClr val="0000FF"/>
                </a:solidFill>
              </a:rPr>
              <a:t>context switch</a:t>
            </a:r>
            <a:r>
              <a:rPr lang="en-US" sz="2400" dirty="0" smtClean="0"/>
              <a:t> from one process to the next</a:t>
            </a:r>
            <a:endParaRPr lang="en-US" sz="2400" dirty="0"/>
          </a:p>
          <a:p>
            <a:r>
              <a:rPr lang="en-US" sz="2800" dirty="0" smtClean="0"/>
              <a:t>One </a:t>
            </a:r>
            <a:r>
              <a:rPr lang="en-US" sz="2800" dirty="0"/>
              <a:t>page </a:t>
            </a:r>
            <a:r>
              <a:rPr lang="en-US" sz="2800" dirty="0" smtClean="0"/>
              <a:t>table in main memory per process </a:t>
            </a:r>
            <a:endParaRPr lang="en-US" sz="2800" dirty="0"/>
          </a:p>
          <a:p>
            <a:r>
              <a:rPr lang="en-US" sz="2800" dirty="0"/>
              <a:t>Page </a:t>
            </a:r>
            <a:r>
              <a:rPr lang="en-US" sz="2800" dirty="0" smtClean="0"/>
              <a:t>table</a:t>
            </a:r>
          </a:p>
          <a:p>
            <a:pPr lvl="1"/>
            <a:r>
              <a:rPr lang="en-US" sz="2400" dirty="0" smtClean="0"/>
              <a:t>Holds virtual page to physical page frame mapping</a:t>
            </a:r>
          </a:p>
          <a:p>
            <a:pPr lvl="1"/>
            <a:r>
              <a:rPr lang="en-US" sz="2400" dirty="0" smtClean="0"/>
              <a:t>Holds valid bit, dirty bit, permission bits and other metadata for each page</a:t>
            </a:r>
          </a:p>
          <a:p>
            <a:r>
              <a:rPr lang="en-US" sz="2800" dirty="0"/>
              <a:t>A page fault (miss) is signaled by the </a:t>
            </a:r>
            <a:r>
              <a:rPr lang="en-US" sz="2800" dirty="0" smtClean="0"/>
              <a:t>MMU</a:t>
            </a:r>
            <a:endParaRPr lang="en-US" sz="28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37</a:t>
            </a:fld>
            <a:endParaRPr lang="en-US"/>
          </a:p>
        </p:txBody>
      </p:sp>
    </p:spTree>
    <p:extLst>
      <p:ext uri="{BB962C8B-B14F-4D97-AF65-F5344CB8AC3E}">
        <p14:creationId xmlns:p14="http://schemas.microsoft.com/office/powerpoint/2010/main" val="1100459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page tables</a:t>
            </a:r>
            <a:endParaRPr lang="en-US" dirty="0"/>
          </a:p>
        </p:txBody>
      </p:sp>
      <p:sp>
        <p:nvSpPr>
          <p:cNvPr id="3" name="Content Placeholder 2"/>
          <p:cNvSpPr>
            <a:spLocks noGrp="1"/>
          </p:cNvSpPr>
          <p:nvPr>
            <p:ph idx="1"/>
          </p:nvPr>
        </p:nvSpPr>
        <p:spPr>
          <a:xfrm>
            <a:off x="486830" y="1171186"/>
            <a:ext cx="8377770" cy="5229614"/>
          </a:xfrm>
        </p:spPr>
        <p:txBody>
          <a:bodyPr/>
          <a:lstStyle/>
          <a:p>
            <a:r>
              <a:rPr lang="en-US" sz="2800" dirty="0" smtClean="0"/>
              <a:t>Page table maps each virtual page; for a large virtual address space (desirable) this implies a large table. Example, 40-bit byte-address memory:</a:t>
            </a:r>
          </a:p>
          <a:p>
            <a:pPr lvl="1"/>
            <a:r>
              <a:rPr lang="en-US" sz="2400" dirty="0" smtClean="0"/>
              <a:t>40-bit virtual address &amp; 16 Kbyte pages (2</a:t>
            </a:r>
            <a:r>
              <a:rPr lang="en-US" sz="2400" baseline="30000" dirty="0" smtClean="0"/>
              <a:t>14</a:t>
            </a:r>
            <a:r>
              <a:rPr lang="en-US" sz="2400" dirty="0" smtClean="0"/>
              <a:t> bytes)</a:t>
            </a:r>
          </a:p>
          <a:p>
            <a:pPr lvl="1"/>
            <a:r>
              <a:rPr lang="en-US" sz="2400" dirty="0" smtClean="0"/>
              <a:t>2</a:t>
            </a:r>
            <a:r>
              <a:rPr lang="en-US" sz="2400" baseline="30000" dirty="0" smtClean="0"/>
              <a:t>40</a:t>
            </a:r>
            <a:r>
              <a:rPr lang="en-US" sz="2400" dirty="0" smtClean="0"/>
              <a:t>/2</a:t>
            </a:r>
            <a:r>
              <a:rPr lang="en-US" sz="2400" baseline="30000" dirty="0" smtClean="0"/>
              <a:t>14</a:t>
            </a:r>
            <a:r>
              <a:rPr lang="en-US" sz="2400" dirty="0" smtClean="0"/>
              <a:t>=2</a:t>
            </a:r>
            <a:r>
              <a:rPr lang="en-US" sz="2400" baseline="30000" dirty="0" smtClean="0"/>
              <a:t>26</a:t>
            </a:r>
            <a:r>
              <a:rPr lang="en-US" sz="2400" dirty="0" smtClean="0"/>
              <a:t> pages each with, say 4-byte table entry = 0.25 GB size of page table for each process</a:t>
            </a:r>
            <a:endParaRPr lang="en-US" sz="2400" dirty="0"/>
          </a:p>
          <a:p>
            <a:r>
              <a:rPr lang="en-US" sz="2800" dirty="0" smtClean="0"/>
              <a:t>Most programs use a small portion of the full virtual address space, so most page table entries are marked “invalid” and, thus, are wasted main memory</a:t>
            </a:r>
            <a:endParaRPr lang="en-US" sz="2800" dirty="0"/>
          </a:p>
          <a:p>
            <a:r>
              <a:rPr lang="en-US" sz="2800" dirty="0" smtClean="0"/>
              <a:t>Reduce main memory waste by using a </a:t>
            </a:r>
            <a:r>
              <a:rPr lang="en-US" sz="2800" dirty="0">
                <a:solidFill>
                  <a:srgbClr val="0000FF"/>
                </a:solidFill>
              </a:rPr>
              <a:t>multi-level page </a:t>
            </a:r>
            <a:r>
              <a:rPr lang="en-US" sz="2800" dirty="0" smtClean="0">
                <a:solidFill>
                  <a:srgbClr val="0000FF"/>
                </a:solidFill>
              </a:rPr>
              <a:t>table</a:t>
            </a:r>
            <a:endParaRPr lang="en-US" sz="2800" dirty="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38</a:t>
            </a:fld>
            <a:endParaRPr lang="en-US"/>
          </a:p>
        </p:txBody>
      </p:sp>
    </p:spTree>
    <p:extLst>
      <p:ext uri="{BB962C8B-B14F-4D97-AF65-F5344CB8AC3E}">
        <p14:creationId xmlns:p14="http://schemas.microsoft.com/office/powerpoint/2010/main" val="821632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Two-level page table</a:t>
            </a:r>
            <a:endParaRPr lang="en-US" dirty="0"/>
          </a:p>
        </p:txBody>
      </p:sp>
      <p:sp>
        <p:nvSpPr>
          <p:cNvPr id="3" name="Content Placeholder 2"/>
          <p:cNvSpPr>
            <a:spLocks noGrp="1"/>
          </p:cNvSpPr>
          <p:nvPr>
            <p:ph idx="1"/>
          </p:nvPr>
        </p:nvSpPr>
        <p:spPr/>
        <p:txBody>
          <a:bodyPr/>
          <a:lstStyle/>
          <a:p>
            <a:r>
              <a:rPr lang="en-US" dirty="0" smtClean="0"/>
              <a:t>Virtual </a:t>
            </a:r>
            <a:r>
              <a:rPr lang="en-US" dirty="0"/>
              <a:t>page number </a:t>
            </a:r>
            <a:r>
              <a:rPr lang="en-US" dirty="0" smtClean="0"/>
              <a:t>field split into </a:t>
            </a:r>
            <a:r>
              <a:rPr lang="en-US" dirty="0"/>
              <a:t>two parts: first-</a:t>
            </a:r>
            <a:r>
              <a:rPr lang="en-US" dirty="0" smtClean="0"/>
              <a:t>level and </a:t>
            </a:r>
            <a:r>
              <a:rPr lang="en-US" dirty="0"/>
              <a:t>second-level page </a:t>
            </a:r>
            <a:r>
              <a:rPr lang="en-US" dirty="0" smtClean="0"/>
              <a:t>numbers</a:t>
            </a:r>
          </a:p>
          <a:p>
            <a:r>
              <a:rPr lang="en-US" dirty="0" smtClean="0"/>
              <a:t>Every process has a first-level table</a:t>
            </a:r>
          </a:p>
          <a:p>
            <a:r>
              <a:rPr lang="en-US" dirty="0" smtClean="0"/>
              <a:t>Second-level tables allocated only when the table will contain a valid entry</a:t>
            </a:r>
          </a:p>
          <a:p>
            <a:r>
              <a:rPr lang="en-US" dirty="0"/>
              <a:t>N</a:t>
            </a:r>
            <a:r>
              <a:rPr lang="en-US" dirty="0" smtClean="0"/>
              <a:t>o more vast extents of main memory used to hold table translations marked Invalid</a:t>
            </a:r>
            <a:endParaRPr lang="en-US" dirty="0"/>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39</a:t>
            </a:fld>
            <a:endParaRPr lang="en-US"/>
          </a:p>
        </p:txBody>
      </p:sp>
    </p:spTree>
    <p:extLst>
      <p:ext uri="{BB962C8B-B14F-4D97-AF65-F5344CB8AC3E}">
        <p14:creationId xmlns:p14="http://schemas.microsoft.com/office/powerpoint/2010/main" val="85608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Virtual memory (VM) in history</a:t>
            </a:r>
            <a:endParaRPr lang="en-US" dirty="0"/>
          </a:p>
        </p:txBody>
      </p:sp>
      <p:sp>
        <p:nvSpPr>
          <p:cNvPr id="4" name="Content Placeholder 3"/>
          <p:cNvSpPr>
            <a:spLocks noGrp="1"/>
          </p:cNvSpPr>
          <p:nvPr>
            <p:ph idx="1"/>
          </p:nvPr>
        </p:nvSpPr>
        <p:spPr>
          <a:xfrm>
            <a:off x="486830" y="1171186"/>
            <a:ext cx="8247965" cy="5334068"/>
          </a:xfrm>
        </p:spPr>
        <p:txBody>
          <a:bodyPr/>
          <a:lstStyle/>
          <a:p>
            <a:pPr>
              <a:buFont typeface="Lucida Grande"/>
              <a:buChar char=" "/>
            </a:pPr>
            <a:r>
              <a:rPr lang="en-US" dirty="0" smtClean="0"/>
              <a:t>“… a system has been devised to make the core and drum</a:t>
            </a:r>
            <a:r>
              <a:rPr lang="en-US" baseline="30000" dirty="0" smtClean="0"/>
              <a:t>*</a:t>
            </a:r>
            <a:r>
              <a:rPr lang="en-US" dirty="0" smtClean="0"/>
              <a:t> combination appear to the programmer as a single level store, the requisite transfers taking place automatically.”</a:t>
            </a:r>
            <a:br>
              <a:rPr lang="en-US" dirty="0" smtClean="0"/>
            </a:br>
            <a:r>
              <a:rPr lang="en-US" dirty="0" smtClean="0"/>
              <a:t/>
            </a:r>
            <a:br>
              <a:rPr lang="en-US" dirty="0" smtClean="0"/>
            </a:br>
            <a:r>
              <a:rPr lang="en-US" dirty="0" smtClean="0"/>
              <a:t> 	</a:t>
            </a:r>
            <a:r>
              <a:rPr lang="en-US" sz="2800" dirty="0" smtClean="0"/>
              <a:t>Kilburn et al., “One-level storage systems,” 1962</a:t>
            </a:r>
            <a:br>
              <a:rPr lang="en-US" sz="2800" dirty="0" smtClean="0"/>
            </a:br>
            <a:endParaRPr lang="en-US" sz="2800" dirty="0" smtClean="0"/>
          </a:p>
          <a:p>
            <a:pPr>
              <a:buFont typeface="Lucida Grande"/>
              <a:buChar char=" "/>
            </a:pPr>
            <a:r>
              <a:rPr lang="en-US" sz="2800" baseline="30000" dirty="0" smtClean="0"/>
              <a:t>*</a:t>
            </a:r>
            <a:r>
              <a:rPr lang="en-US" sz="2800" dirty="0" smtClean="0"/>
              <a:t>Drum: same concept as a hard disk drive, but much simpler mechanically, using stationary heads located at various positions around a rotating cylinder </a:t>
            </a:r>
            <a:endParaRPr lang="en-US" baseline="300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a:t>
            </a:fld>
            <a:endParaRPr lang="en-US"/>
          </a:p>
        </p:txBody>
      </p:sp>
    </p:spTree>
    <p:extLst>
      <p:ext uri="{BB962C8B-B14F-4D97-AF65-F5344CB8AC3E}">
        <p14:creationId xmlns:p14="http://schemas.microsoft.com/office/powerpoint/2010/main" val="1758525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descr="Large confetti"/>
          <p:cNvSpPr>
            <a:spLocks noGrp="1" noChangeArrowheads="1"/>
          </p:cNvSpPr>
          <p:nvPr>
            <p:ph type="title" idx="4294967295"/>
          </p:nvPr>
        </p:nvSpPr>
        <p:spPr/>
        <p:txBody>
          <a:bodyPr/>
          <a:lstStyle/>
          <a:p>
            <a:pPr eaLnBrk="1" hangingPunct="1"/>
            <a:r>
              <a:rPr lang="en-US">
                <a:latin typeface="Arial" charset="0"/>
                <a:cs typeface="Arial" charset="0"/>
              </a:rPr>
              <a:t>Two-Level page tables</a:t>
            </a:r>
          </a:p>
        </p:txBody>
      </p:sp>
      <p:sp>
        <p:nvSpPr>
          <p:cNvPr id="612355" name="Rectangle 3"/>
          <p:cNvSpPr>
            <a:spLocks noGrp="1" noChangeArrowheads="1"/>
          </p:cNvSpPr>
          <p:nvPr>
            <p:ph type="body" idx="4294967295"/>
          </p:nvPr>
        </p:nvSpPr>
        <p:spPr>
          <a:xfrm>
            <a:off x="685800" y="1130300"/>
            <a:ext cx="7799388" cy="5105400"/>
          </a:xfrm>
        </p:spPr>
        <p:txBody>
          <a:bodyPr/>
          <a:lstStyle/>
          <a:p>
            <a:pPr eaLnBrk="1" hangingPunct="1">
              <a:lnSpc>
                <a:spcPct val="80000"/>
              </a:lnSpc>
            </a:pPr>
            <a:r>
              <a:rPr lang="en-US" sz="2600" dirty="0">
                <a:latin typeface="Arial" charset="0"/>
                <a:cs typeface="Arial" charset="0"/>
              </a:rPr>
              <a:t>The page number is divided into two parts: first-level page  number and the second-level page number</a:t>
            </a:r>
          </a:p>
          <a:p>
            <a:pPr eaLnBrk="1" hangingPunct="1">
              <a:lnSpc>
                <a:spcPct val="80000"/>
              </a:lnSpc>
            </a:pPr>
            <a:endParaRPr lang="en-US" sz="2600" dirty="0">
              <a:latin typeface="Arial" charset="0"/>
              <a:cs typeface="Arial" charset="0"/>
            </a:endParaRPr>
          </a:p>
          <a:p>
            <a:pPr eaLnBrk="1" hangingPunct="1">
              <a:lnSpc>
                <a:spcPct val="80000"/>
              </a:lnSpc>
            </a:pPr>
            <a:endParaRPr lang="en-US" sz="2600" dirty="0">
              <a:latin typeface="Arial" charset="0"/>
              <a:cs typeface="Arial" charset="0"/>
            </a:endParaRPr>
          </a:p>
          <a:p>
            <a:pPr eaLnBrk="1" hangingPunct="1">
              <a:lnSpc>
                <a:spcPct val="80000"/>
              </a:lnSpc>
            </a:pPr>
            <a:endParaRPr lang="en-US" sz="2600" dirty="0">
              <a:latin typeface="Arial" charset="0"/>
              <a:cs typeface="Arial" charset="0"/>
            </a:endParaRPr>
          </a:p>
          <a:p>
            <a:pPr eaLnBrk="1" hangingPunct="1">
              <a:lnSpc>
                <a:spcPct val="80000"/>
              </a:lnSpc>
            </a:pPr>
            <a:r>
              <a:rPr lang="en-US" sz="2600" dirty="0">
                <a:latin typeface="Arial" charset="0"/>
                <a:cs typeface="Arial" charset="0"/>
              </a:rPr>
              <a:t>Example: </a:t>
            </a:r>
            <a:r>
              <a:rPr lang="en-US" sz="2600" dirty="0" err="1">
                <a:latin typeface="Arial" charset="0"/>
                <a:cs typeface="Arial" charset="0"/>
              </a:rPr>
              <a:t>VM</a:t>
            </a:r>
            <a:r>
              <a:rPr lang="en-US" sz="2600" dirty="0">
                <a:latin typeface="Arial" charset="0"/>
                <a:cs typeface="Arial" charset="0"/>
              </a:rPr>
              <a:t> address:0x00402657</a:t>
            </a:r>
          </a:p>
          <a:p>
            <a:pPr eaLnBrk="1" hangingPunct="1">
              <a:lnSpc>
                <a:spcPct val="80000"/>
              </a:lnSpc>
              <a:buFont typeface="Wingdings" charset="0"/>
              <a:buNone/>
            </a:pPr>
            <a:r>
              <a:rPr lang="en-US" sz="2600" dirty="0">
                <a:latin typeface="Arial" charset="0"/>
                <a:cs typeface="Arial" charset="0"/>
              </a:rPr>
              <a:t>	</a:t>
            </a:r>
          </a:p>
          <a:p>
            <a:pPr lvl="1" eaLnBrk="1" hangingPunct="1">
              <a:lnSpc>
                <a:spcPct val="80000"/>
              </a:lnSpc>
            </a:pPr>
            <a:endParaRPr lang="en-US" sz="2200" dirty="0">
              <a:latin typeface="Arial" charset="0"/>
              <a:cs typeface="Arial" charset="0"/>
            </a:endParaRPr>
          </a:p>
          <a:p>
            <a:pPr lvl="1" eaLnBrk="1" hangingPunct="1">
              <a:lnSpc>
                <a:spcPct val="80000"/>
              </a:lnSpc>
            </a:pPr>
            <a:endParaRPr lang="en-US" sz="2200" dirty="0">
              <a:latin typeface="Arial" charset="0"/>
              <a:cs typeface="Arial" charset="0"/>
            </a:endParaRPr>
          </a:p>
          <a:p>
            <a:pPr eaLnBrk="1" hangingPunct="1">
              <a:lnSpc>
                <a:spcPct val="80000"/>
              </a:lnSpc>
            </a:pPr>
            <a:endParaRPr lang="en-US" sz="2600" dirty="0">
              <a:latin typeface="Arial" charset="0"/>
              <a:cs typeface="Arial" charset="0"/>
            </a:endParaRPr>
          </a:p>
          <a:p>
            <a:pPr lvl="1" eaLnBrk="1" hangingPunct="1">
              <a:lnSpc>
                <a:spcPct val="80000"/>
              </a:lnSpc>
            </a:pPr>
            <a:endParaRPr lang="en-US" sz="2200" dirty="0">
              <a:latin typeface="Arial" charset="0"/>
              <a:cs typeface="Arial" charset="0"/>
            </a:endParaRPr>
          </a:p>
          <a:p>
            <a:pPr lvl="1" eaLnBrk="1" hangingPunct="1">
              <a:lnSpc>
                <a:spcPct val="80000"/>
              </a:lnSpc>
            </a:pPr>
            <a:r>
              <a:rPr lang="en-US" sz="2200" dirty="0">
                <a:latin typeface="Arial" charset="0"/>
                <a:cs typeface="Arial" charset="0"/>
              </a:rPr>
              <a:t>Offset=0x657 (last 3 hex digits)</a:t>
            </a:r>
          </a:p>
          <a:p>
            <a:pPr lvl="1" eaLnBrk="1" hangingPunct="1">
              <a:lnSpc>
                <a:spcPct val="80000"/>
              </a:lnSpc>
            </a:pPr>
            <a:r>
              <a:rPr lang="en-US" sz="2200" dirty="0">
                <a:latin typeface="Arial" charset="0"/>
                <a:cs typeface="Arial" charset="0"/>
              </a:rPr>
              <a:t>1</a:t>
            </a:r>
            <a:r>
              <a:rPr lang="en-US" sz="2200" baseline="30000" dirty="0">
                <a:latin typeface="Arial" charset="0"/>
                <a:cs typeface="Arial" charset="0"/>
              </a:rPr>
              <a:t>st</a:t>
            </a:r>
            <a:r>
              <a:rPr lang="en-US" sz="2200" dirty="0">
                <a:latin typeface="Arial" charset="0"/>
                <a:cs typeface="Arial" charset="0"/>
              </a:rPr>
              <a:t> level </a:t>
            </a:r>
            <a:r>
              <a:rPr lang="en-US" sz="2200" dirty="0" smtClean="0">
                <a:latin typeface="Arial" charset="0"/>
                <a:cs typeface="Arial" charset="0"/>
              </a:rPr>
              <a:t>index </a:t>
            </a:r>
            <a:r>
              <a:rPr lang="en-US" sz="2200" dirty="0">
                <a:latin typeface="Arial" charset="0"/>
                <a:cs typeface="Arial" charset="0"/>
              </a:rPr>
              <a:t>= </a:t>
            </a:r>
            <a:r>
              <a:rPr lang="en-US" sz="2200" dirty="0" smtClean="0">
                <a:latin typeface="Arial" charset="0"/>
                <a:cs typeface="Arial" charset="0"/>
              </a:rPr>
              <a:t>0x001 </a:t>
            </a:r>
            <a:r>
              <a:rPr lang="en-US" sz="2200" dirty="0">
                <a:latin typeface="Arial" charset="0"/>
                <a:cs typeface="Arial" charset="0"/>
              </a:rPr>
              <a:t>, 2</a:t>
            </a:r>
            <a:r>
              <a:rPr lang="en-US" sz="2200" baseline="30000" dirty="0">
                <a:latin typeface="Arial" charset="0"/>
                <a:cs typeface="Arial" charset="0"/>
              </a:rPr>
              <a:t>nd</a:t>
            </a:r>
            <a:r>
              <a:rPr lang="en-US" sz="2200" dirty="0">
                <a:latin typeface="Arial" charset="0"/>
                <a:cs typeface="Arial" charset="0"/>
              </a:rPr>
              <a:t> level </a:t>
            </a:r>
            <a:r>
              <a:rPr lang="en-US" sz="2200" dirty="0" smtClean="0">
                <a:latin typeface="Arial" charset="0"/>
                <a:cs typeface="Arial" charset="0"/>
              </a:rPr>
              <a:t>index = 0x002</a:t>
            </a:r>
            <a:endParaRPr lang="en-US" sz="2200" dirty="0">
              <a:latin typeface="Arial" charset="0"/>
              <a:cs typeface="Arial" charset="0"/>
            </a:endParaRPr>
          </a:p>
          <a:p>
            <a:pPr lvl="1" eaLnBrk="1" hangingPunct="1">
              <a:lnSpc>
                <a:spcPct val="80000"/>
              </a:lnSpc>
            </a:pPr>
            <a:endParaRPr lang="en-US" sz="2200" dirty="0">
              <a:latin typeface="Arial" charset="0"/>
              <a:cs typeface="Arial" charset="0"/>
            </a:endParaRPr>
          </a:p>
        </p:txBody>
      </p:sp>
      <p:sp>
        <p:nvSpPr>
          <p:cNvPr id="612356" name="Rectangle 4"/>
          <p:cNvSpPr>
            <a:spLocks noChangeArrowheads="1"/>
          </p:cNvSpPr>
          <p:nvPr/>
        </p:nvSpPr>
        <p:spPr bwMode="auto">
          <a:xfrm>
            <a:off x="685800" y="2806700"/>
            <a:ext cx="7467600" cy="838200"/>
          </a:xfrm>
          <a:prstGeom prst="rect">
            <a:avLst/>
          </a:prstGeom>
          <a:solidFill>
            <a:schemeClr val="bg1"/>
          </a:solidFill>
          <a:ln w="38100">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2357" name="Line 5"/>
          <p:cNvSpPr>
            <a:spLocks noChangeShapeType="1"/>
          </p:cNvSpPr>
          <p:nvPr/>
        </p:nvSpPr>
        <p:spPr bwMode="auto">
          <a:xfrm>
            <a:off x="3200400" y="2806700"/>
            <a:ext cx="0" cy="838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2358" name="Line 6"/>
          <p:cNvSpPr>
            <a:spLocks noChangeShapeType="1"/>
          </p:cNvSpPr>
          <p:nvPr/>
        </p:nvSpPr>
        <p:spPr bwMode="auto">
          <a:xfrm>
            <a:off x="5715000" y="2806700"/>
            <a:ext cx="0" cy="838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2359" name="Text Box 7"/>
          <p:cNvSpPr txBox="1">
            <a:spLocks noChangeArrowheads="1"/>
          </p:cNvSpPr>
          <p:nvPr/>
        </p:nvSpPr>
        <p:spPr bwMode="auto">
          <a:xfrm>
            <a:off x="762000" y="2806700"/>
            <a:ext cx="2286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a:latin typeface="Times New Roman" charset="0"/>
              </a:rPr>
              <a:t>First-level index </a:t>
            </a:r>
            <a:r>
              <a:rPr lang="en-US" sz="2400" dirty="0" smtClean="0">
                <a:latin typeface="Times New Roman" charset="0"/>
              </a:rPr>
              <a:t> </a:t>
            </a:r>
            <a:r>
              <a:rPr lang="en-US" sz="2400" dirty="0">
                <a:latin typeface="Times New Roman" charset="0"/>
              </a:rPr>
              <a:t>(10 bits)</a:t>
            </a:r>
          </a:p>
        </p:txBody>
      </p:sp>
      <p:sp>
        <p:nvSpPr>
          <p:cNvPr id="612360" name="Text Box 8"/>
          <p:cNvSpPr txBox="1">
            <a:spLocks noChangeArrowheads="1"/>
          </p:cNvSpPr>
          <p:nvPr/>
        </p:nvSpPr>
        <p:spPr bwMode="auto">
          <a:xfrm>
            <a:off x="3200400" y="2806700"/>
            <a:ext cx="25146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dirty="0">
                <a:latin typeface="Times New Roman" charset="0"/>
              </a:rPr>
              <a:t>Second-level </a:t>
            </a:r>
            <a:r>
              <a:rPr lang="en-US" sz="2400" dirty="0" smtClean="0">
                <a:latin typeface="Times New Roman" charset="0"/>
              </a:rPr>
              <a:t>index </a:t>
            </a:r>
            <a:r>
              <a:rPr lang="en-US" sz="2400" dirty="0">
                <a:latin typeface="Times New Roman" charset="0"/>
              </a:rPr>
              <a:t>(10 bits)</a:t>
            </a:r>
          </a:p>
        </p:txBody>
      </p:sp>
      <p:sp>
        <p:nvSpPr>
          <p:cNvPr id="612361" name="Text Box 9"/>
          <p:cNvSpPr txBox="1">
            <a:spLocks noChangeArrowheads="1"/>
          </p:cNvSpPr>
          <p:nvPr/>
        </p:nvSpPr>
        <p:spPr bwMode="auto">
          <a:xfrm>
            <a:off x="5715000" y="2959100"/>
            <a:ext cx="2514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a:latin typeface="Times New Roman" charset="0"/>
              </a:rPr>
              <a:t>Offset (12 bits)</a:t>
            </a:r>
          </a:p>
        </p:txBody>
      </p:sp>
      <p:sp>
        <p:nvSpPr>
          <p:cNvPr id="612362" name="Rectangle 11"/>
          <p:cNvSpPr>
            <a:spLocks noChangeArrowheads="1"/>
          </p:cNvSpPr>
          <p:nvPr/>
        </p:nvSpPr>
        <p:spPr bwMode="auto">
          <a:xfrm>
            <a:off x="1066800" y="4559300"/>
            <a:ext cx="1524000" cy="3810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600">
              <a:latin typeface="Times New Roman" charset="0"/>
            </a:endParaRPr>
          </a:p>
        </p:txBody>
      </p:sp>
      <p:sp>
        <p:nvSpPr>
          <p:cNvPr id="612363" name="Rectangle 12"/>
          <p:cNvSpPr>
            <a:spLocks noChangeArrowheads="1"/>
          </p:cNvSpPr>
          <p:nvPr/>
        </p:nvSpPr>
        <p:spPr bwMode="auto">
          <a:xfrm>
            <a:off x="2590800" y="4559300"/>
            <a:ext cx="1524000" cy="3810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600">
              <a:latin typeface="Times New Roman" charset="0"/>
            </a:endParaRPr>
          </a:p>
        </p:txBody>
      </p:sp>
      <p:sp>
        <p:nvSpPr>
          <p:cNvPr id="612364" name="Rectangle 13"/>
          <p:cNvSpPr>
            <a:spLocks noChangeArrowheads="1"/>
          </p:cNvSpPr>
          <p:nvPr/>
        </p:nvSpPr>
        <p:spPr bwMode="auto">
          <a:xfrm>
            <a:off x="4114800" y="4559300"/>
            <a:ext cx="1828800" cy="3810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eaLnBrk="1" hangingPunct="1"/>
            <a:endParaRPr lang="en-US" sz="1600">
              <a:latin typeface="Times New Roman" charset="0"/>
            </a:endParaRPr>
          </a:p>
        </p:txBody>
      </p:sp>
      <p:sp>
        <p:nvSpPr>
          <p:cNvPr id="612365" name="Text Box 14"/>
          <p:cNvSpPr txBox="1">
            <a:spLocks noChangeArrowheads="1"/>
          </p:cNvSpPr>
          <p:nvPr/>
        </p:nvSpPr>
        <p:spPr bwMode="auto">
          <a:xfrm>
            <a:off x="1066800" y="4940300"/>
            <a:ext cx="1600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a:latin typeface="Courier New" charset="0"/>
              </a:rPr>
              <a:t>First level</a:t>
            </a:r>
          </a:p>
        </p:txBody>
      </p:sp>
      <p:sp>
        <p:nvSpPr>
          <p:cNvPr id="612366" name="Text Box 15"/>
          <p:cNvSpPr txBox="1">
            <a:spLocks noChangeArrowheads="1"/>
          </p:cNvSpPr>
          <p:nvPr/>
        </p:nvSpPr>
        <p:spPr bwMode="auto">
          <a:xfrm>
            <a:off x="2590800" y="4940300"/>
            <a:ext cx="1752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a:latin typeface="Courier New" charset="0"/>
              </a:rPr>
              <a:t>Second level</a:t>
            </a:r>
          </a:p>
        </p:txBody>
      </p:sp>
      <p:sp>
        <p:nvSpPr>
          <p:cNvPr id="612367" name="Text Box 16"/>
          <p:cNvSpPr txBox="1">
            <a:spLocks noChangeArrowheads="1"/>
          </p:cNvSpPr>
          <p:nvPr/>
        </p:nvSpPr>
        <p:spPr bwMode="auto">
          <a:xfrm>
            <a:off x="4495800" y="4940300"/>
            <a:ext cx="17526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a:latin typeface="Courier New" charset="0"/>
              </a:rPr>
              <a:t>Offset</a:t>
            </a:r>
          </a:p>
        </p:txBody>
      </p:sp>
      <p:sp>
        <p:nvSpPr>
          <p:cNvPr id="612368" name="Text Box 17"/>
          <p:cNvSpPr txBox="1">
            <a:spLocks noChangeArrowheads="1"/>
          </p:cNvSpPr>
          <p:nvPr/>
        </p:nvSpPr>
        <p:spPr bwMode="auto">
          <a:xfrm>
            <a:off x="990600" y="4635500"/>
            <a:ext cx="5257800" cy="3180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lnSpc>
                <a:spcPct val="90000"/>
              </a:lnSpc>
              <a:spcBef>
                <a:spcPct val="20000"/>
              </a:spcBef>
              <a:buSzPct val="85000"/>
            </a:pPr>
            <a:r>
              <a:rPr lang="en-US" sz="1600" b="1" dirty="0" smtClean="0">
                <a:latin typeface="Courier New" charset="0"/>
              </a:rPr>
              <a:t>00 0000 0001 00 </a:t>
            </a:r>
            <a:r>
              <a:rPr lang="en-US" sz="1600" b="1" dirty="0">
                <a:latin typeface="Courier New" charset="0"/>
              </a:rPr>
              <a:t>0000 0010 0110 0101 0111</a:t>
            </a:r>
            <a:endParaRPr lang="en-US" sz="2400" dirty="0">
              <a:latin typeface="Courier New"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40</a:t>
            </a:fld>
            <a:endParaRPr lang="en-US"/>
          </a:p>
        </p:txBody>
      </p:sp>
    </p:spTree>
    <p:extLst>
      <p:ext uri="{BB962C8B-B14F-4D97-AF65-F5344CB8AC3E}">
        <p14:creationId xmlns:p14="http://schemas.microsoft.com/office/powerpoint/2010/main" val="20780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descr="Large confetti"/>
          <p:cNvSpPr>
            <a:spLocks noGrp="1" noChangeArrowheads="1"/>
          </p:cNvSpPr>
          <p:nvPr>
            <p:ph type="title" idx="4294967295"/>
          </p:nvPr>
        </p:nvSpPr>
        <p:spPr/>
        <p:txBody>
          <a:bodyPr/>
          <a:lstStyle/>
          <a:p>
            <a:pPr eaLnBrk="1" hangingPunct="1"/>
            <a:r>
              <a:rPr lang="en-US" dirty="0" smtClean="0">
                <a:latin typeface="Arial" charset="0"/>
                <a:cs typeface="Arial" charset="0"/>
              </a:rPr>
              <a:t>Address </a:t>
            </a:r>
            <a:r>
              <a:rPr lang="en-US" dirty="0">
                <a:latin typeface="Arial" charset="0"/>
                <a:cs typeface="Arial" charset="0"/>
              </a:rPr>
              <a:t>Translation</a:t>
            </a:r>
          </a:p>
        </p:txBody>
      </p:sp>
      <p:sp>
        <p:nvSpPr>
          <p:cNvPr id="614403" name="Rectangle 3"/>
          <p:cNvSpPr>
            <a:spLocks noGrp="1" noChangeArrowheads="1"/>
          </p:cNvSpPr>
          <p:nvPr>
            <p:ph type="body" idx="4294967295"/>
          </p:nvPr>
        </p:nvSpPr>
        <p:spPr/>
        <p:txBody>
          <a:bodyPr/>
          <a:lstStyle/>
          <a:p>
            <a:pPr eaLnBrk="1" hangingPunct="1">
              <a:buFont typeface="Wingdings" charset="0"/>
              <a:buNone/>
            </a:pPr>
            <a:r>
              <a:rPr lang="en-US">
                <a:latin typeface="Arial" charset="0"/>
                <a:cs typeface="Arial" charset="0"/>
              </a:rPr>
              <a:t> </a:t>
            </a:r>
          </a:p>
        </p:txBody>
      </p:sp>
      <p:sp>
        <p:nvSpPr>
          <p:cNvPr id="614404" name="Rectangle 4"/>
          <p:cNvSpPr>
            <a:spLocks noChangeArrowheads="1"/>
          </p:cNvSpPr>
          <p:nvPr/>
        </p:nvSpPr>
        <p:spPr bwMode="auto">
          <a:xfrm>
            <a:off x="457200" y="1587500"/>
            <a:ext cx="2667000" cy="6858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05" name="Text Box 5"/>
          <p:cNvSpPr txBox="1">
            <a:spLocks noChangeArrowheads="1"/>
          </p:cNvSpPr>
          <p:nvPr/>
        </p:nvSpPr>
        <p:spPr bwMode="auto">
          <a:xfrm>
            <a:off x="685800" y="1054100"/>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b="1" dirty="0" smtClean="0">
                <a:latin typeface="Times New Roman" charset="0"/>
              </a:rPr>
              <a:t>Virtual </a:t>
            </a:r>
            <a:r>
              <a:rPr lang="en-US" sz="2400" b="1" dirty="0">
                <a:latin typeface="Times New Roman" charset="0"/>
              </a:rPr>
              <a:t>address</a:t>
            </a:r>
          </a:p>
        </p:txBody>
      </p:sp>
      <p:sp>
        <p:nvSpPr>
          <p:cNvPr id="614406" name="Line 6"/>
          <p:cNvSpPr>
            <a:spLocks noChangeShapeType="1"/>
          </p:cNvSpPr>
          <p:nvPr/>
        </p:nvSpPr>
        <p:spPr bwMode="auto">
          <a:xfrm>
            <a:off x="1295400" y="1587500"/>
            <a:ext cx="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07" name="Line 7"/>
          <p:cNvSpPr>
            <a:spLocks noChangeShapeType="1"/>
          </p:cNvSpPr>
          <p:nvPr/>
        </p:nvSpPr>
        <p:spPr bwMode="auto">
          <a:xfrm>
            <a:off x="2286000" y="1587500"/>
            <a:ext cx="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08" name="Text Box 8"/>
          <p:cNvSpPr txBox="1">
            <a:spLocks noChangeArrowheads="1"/>
          </p:cNvSpPr>
          <p:nvPr/>
        </p:nvSpPr>
        <p:spPr bwMode="auto">
          <a:xfrm>
            <a:off x="381000" y="1663700"/>
            <a:ext cx="9906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600" b="1" dirty="0">
                <a:latin typeface="Times New Roman" charset="0"/>
              </a:rPr>
              <a:t>1</a:t>
            </a:r>
            <a:r>
              <a:rPr lang="en-US" sz="1600" b="1" baseline="30000" dirty="0">
                <a:latin typeface="Times New Roman" charset="0"/>
              </a:rPr>
              <a:t>st</a:t>
            </a:r>
            <a:r>
              <a:rPr lang="en-US" sz="1600" b="1" dirty="0">
                <a:latin typeface="Times New Roman" charset="0"/>
              </a:rPr>
              <a:t> level </a:t>
            </a:r>
            <a:r>
              <a:rPr lang="en-US" sz="1600" b="1" dirty="0" smtClean="0">
                <a:latin typeface="Times New Roman" charset="0"/>
              </a:rPr>
              <a:t>10 bits</a:t>
            </a:r>
            <a:endParaRPr lang="en-US" sz="1600" b="1" dirty="0">
              <a:latin typeface="Times New Roman" charset="0"/>
            </a:endParaRPr>
          </a:p>
        </p:txBody>
      </p:sp>
      <p:sp>
        <p:nvSpPr>
          <p:cNvPr id="614409" name="Line 9"/>
          <p:cNvSpPr>
            <a:spLocks noChangeShapeType="1"/>
          </p:cNvSpPr>
          <p:nvPr/>
        </p:nvSpPr>
        <p:spPr bwMode="auto">
          <a:xfrm>
            <a:off x="1295400" y="15875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0" name="Text Box 10"/>
          <p:cNvSpPr txBox="1">
            <a:spLocks noChangeArrowheads="1"/>
          </p:cNvSpPr>
          <p:nvPr/>
        </p:nvSpPr>
        <p:spPr bwMode="auto">
          <a:xfrm>
            <a:off x="1295400" y="1663700"/>
            <a:ext cx="9906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600" b="1" dirty="0" smtClean="0">
                <a:latin typeface="Times New Roman" charset="0"/>
              </a:rPr>
              <a:t>2</a:t>
            </a:r>
            <a:r>
              <a:rPr lang="en-US" sz="1600" b="1" baseline="30000" dirty="0" smtClean="0">
                <a:latin typeface="Times New Roman" charset="0"/>
              </a:rPr>
              <a:t>nd</a:t>
            </a:r>
            <a:r>
              <a:rPr lang="en-US" sz="1600" b="1" dirty="0" smtClean="0">
                <a:latin typeface="Times New Roman" charset="0"/>
              </a:rPr>
              <a:t> </a:t>
            </a:r>
            <a:r>
              <a:rPr lang="en-US" sz="1600" b="1" dirty="0">
                <a:latin typeface="Times New Roman" charset="0"/>
              </a:rPr>
              <a:t>level </a:t>
            </a:r>
            <a:r>
              <a:rPr lang="en-US" sz="1600" b="1" dirty="0" smtClean="0">
                <a:latin typeface="Times New Roman" charset="0"/>
              </a:rPr>
              <a:t>10 bits</a:t>
            </a:r>
            <a:endParaRPr lang="en-US" sz="1600" b="1" dirty="0">
              <a:latin typeface="Times New Roman" charset="0"/>
            </a:endParaRPr>
          </a:p>
        </p:txBody>
      </p:sp>
      <p:sp>
        <p:nvSpPr>
          <p:cNvPr id="614411" name="Text Box 11"/>
          <p:cNvSpPr txBox="1">
            <a:spLocks noChangeArrowheads="1"/>
          </p:cNvSpPr>
          <p:nvPr/>
        </p:nvSpPr>
        <p:spPr bwMode="auto">
          <a:xfrm>
            <a:off x="2209800" y="1625600"/>
            <a:ext cx="914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800" b="1" dirty="0" smtClean="0">
                <a:latin typeface="Times New Roman" charset="0"/>
              </a:rPr>
              <a:t>Offset 12 bits</a:t>
            </a:r>
            <a:endParaRPr lang="en-US" sz="1800" b="1" dirty="0">
              <a:latin typeface="Times New Roman" charset="0"/>
            </a:endParaRPr>
          </a:p>
        </p:txBody>
      </p:sp>
      <p:sp>
        <p:nvSpPr>
          <p:cNvPr id="614412" name="Text Box 12"/>
          <p:cNvSpPr txBox="1">
            <a:spLocks noChangeArrowheads="1"/>
          </p:cNvSpPr>
          <p:nvPr/>
        </p:nvSpPr>
        <p:spPr bwMode="auto">
          <a:xfrm>
            <a:off x="228600" y="2209800"/>
            <a:ext cx="3429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a:latin typeface="Times New Roman" charset="0"/>
              </a:rPr>
              <a:t>31    22 21    12 11     0</a:t>
            </a:r>
          </a:p>
        </p:txBody>
      </p:sp>
      <p:sp>
        <p:nvSpPr>
          <p:cNvPr id="614413" name="Rectangle 13"/>
          <p:cNvSpPr>
            <a:spLocks noChangeArrowheads="1"/>
          </p:cNvSpPr>
          <p:nvPr/>
        </p:nvSpPr>
        <p:spPr bwMode="auto">
          <a:xfrm>
            <a:off x="1447800" y="3886200"/>
            <a:ext cx="2133600" cy="22860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14" name="Line 14"/>
          <p:cNvSpPr>
            <a:spLocks noChangeShapeType="1"/>
          </p:cNvSpPr>
          <p:nvPr/>
        </p:nvSpPr>
        <p:spPr bwMode="auto">
          <a:xfrm>
            <a:off x="1447800" y="4267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5" name="Line 15"/>
          <p:cNvSpPr>
            <a:spLocks noChangeShapeType="1"/>
          </p:cNvSpPr>
          <p:nvPr/>
        </p:nvSpPr>
        <p:spPr bwMode="auto">
          <a:xfrm>
            <a:off x="1447800" y="4648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6" name="Line 16"/>
          <p:cNvSpPr>
            <a:spLocks noChangeShapeType="1"/>
          </p:cNvSpPr>
          <p:nvPr/>
        </p:nvSpPr>
        <p:spPr bwMode="auto">
          <a:xfrm>
            <a:off x="1447800" y="5029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7" name="Line 17"/>
          <p:cNvSpPr>
            <a:spLocks noChangeShapeType="1"/>
          </p:cNvSpPr>
          <p:nvPr/>
        </p:nvSpPr>
        <p:spPr bwMode="auto">
          <a:xfrm>
            <a:off x="1447800" y="5410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8" name="Line 18"/>
          <p:cNvSpPr>
            <a:spLocks noChangeShapeType="1"/>
          </p:cNvSpPr>
          <p:nvPr/>
        </p:nvSpPr>
        <p:spPr bwMode="auto">
          <a:xfrm>
            <a:off x="1447800" y="5791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9" name="Line 19"/>
          <p:cNvSpPr>
            <a:spLocks noChangeShapeType="1"/>
          </p:cNvSpPr>
          <p:nvPr/>
        </p:nvSpPr>
        <p:spPr bwMode="auto">
          <a:xfrm>
            <a:off x="1447800" y="6172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1" name="Line 57"/>
          <p:cNvSpPr>
            <a:spLocks noChangeShapeType="1"/>
          </p:cNvSpPr>
          <p:nvPr/>
        </p:nvSpPr>
        <p:spPr bwMode="auto">
          <a:xfrm flipV="1">
            <a:off x="3581400" y="2819400"/>
            <a:ext cx="685800" cy="12192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22" name="Rectangle 62"/>
          <p:cNvSpPr>
            <a:spLocks noChangeArrowheads="1"/>
          </p:cNvSpPr>
          <p:nvPr/>
        </p:nvSpPr>
        <p:spPr bwMode="auto">
          <a:xfrm>
            <a:off x="6553200" y="1600200"/>
            <a:ext cx="1905000" cy="38100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23" name="Rectangle 21"/>
          <p:cNvSpPr>
            <a:spLocks noChangeArrowheads="1"/>
          </p:cNvSpPr>
          <p:nvPr/>
        </p:nvSpPr>
        <p:spPr bwMode="auto">
          <a:xfrm>
            <a:off x="4267200" y="1676400"/>
            <a:ext cx="1671638" cy="12192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24" name="Line 22"/>
          <p:cNvSpPr>
            <a:spLocks noChangeShapeType="1"/>
          </p:cNvSpPr>
          <p:nvPr/>
        </p:nvSpPr>
        <p:spPr bwMode="auto">
          <a:xfrm>
            <a:off x="4267200" y="18589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5" name="Line 23"/>
          <p:cNvSpPr>
            <a:spLocks noChangeShapeType="1"/>
          </p:cNvSpPr>
          <p:nvPr/>
        </p:nvSpPr>
        <p:spPr bwMode="auto">
          <a:xfrm>
            <a:off x="4267200" y="20875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6" name="Line 24"/>
          <p:cNvSpPr>
            <a:spLocks noChangeShapeType="1"/>
          </p:cNvSpPr>
          <p:nvPr/>
        </p:nvSpPr>
        <p:spPr bwMode="auto">
          <a:xfrm>
            <a:off x="4267200" y="23161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7" name="Line 25"/>
          <p:cNvSpPr>
            <a:spLocks noChangeShapeType="1"/>
          </p:cNvSpPr>
          <p:nvPr/>
        </p:nvSpPr>
        <p:spPr bwMode="auto">
          <a:xfrm>
            <a:off x="4267200" y="25447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8" name="Line 26"/>
          <p:cNvSpPr>
            <a:spLocks noChangeShapeType="1"/>
          </p:cNvSpPr>
          <p:nvPr/>
        </p:nvSpPr>
        <p:spPr bwMode="auto">
          <a:xfrm>
            <a:off x="4267200" y="27733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9" name="Rectangle 64"/>
          <p:cNvSpPr>
            <a:spLocks noChangeArrowheads="1"/>
          </p:cNvSpPr>
          <p:nvPr/>
        </p:nvSpPr>
        <p:spPr bwMode="auto">
          <a:xfrm>
            <a:off x="4267200" y="3048000"/>
            <a:ext cx="1671638" cy="13716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30" name="Line 65"/>
          <p:cNvSpPr>
            <a:spLocks noChangeShapeType="1"/>
          </p:cNvSpPr>
          <p:nvPr/>
        </p:nvSpPr>
        <p:spPr bwMode="auto">
          <a:xfrm>
            <a:off x="4267200" y="32766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1" name="Line 66"/>
          <p:cNvSpPr>
            <a:spLocks noChangeShapeType="1"/>
          </p:cNvSpPr>
          <p:nvPr/>
        </p:nvSpPr>
        <p:spPr bwMode="auto">
          <a:xfrm>
            <a:off x="4267200" y="35052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2" name="Line 67"/>
          <p:cNvSpPr>
            <a:spLocks noChangeShapeType="1"/>
          </p:cNvSpPr>
          <p:nvPr/>
        </p:nvSpPr>
        <p:spPr bwMode="auto">
          <a:xfrm>
            <a:off x="4267200" y="37338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3" name="Line 68"/>
          <p:cNvSpPr>
            <a:spLocks noChangeShapeType="1"/>
          </p:cNvSpPr>
          <p:nvPr/>
        </p:nvSpPr>
        <p:spPr bwMode="auto">
          <a:xfrm>
            <a:off x="4267200" y="39624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4" name="Line 69"/>
          <p:cNvSpPr>
            <a:spLocks noChangeShapeType="1"/>
          </p:cNvSpPr>
          <p:nvPr/>
        </p:nvSpPr>
        <p:spPr bwMode="auto">
          <a:xfrm>
            <a:off x="4267200" y="41910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5" name="Line 70"/>
          <p:cNvSpPr>
            <a:spLocks noChangeShapeType="1"/>
          </p:cNvSpPr>
          <p:nvPr/>
        </p:nvSpPr>
        <p:spPr bwMode="auto">
          <a:xfrm>
            <a:off x="4267200" y="44196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6" name="Rectangle 73"/>
          <p:cNvSpPr>
            <a:spLocks noChangeArrowheads="1"/>
          </p:cNvSpPr>
          <p:nvPr/>
        </p:nvSpPr>
        <p:spPr bwMode="auto">
          <a:xfrm>
            <a:off x="4267200" y="4495800"/>
            <a:ext cx="1671638" cy="1325563"/>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37" name="Line 74"/>
          <p:cNvSpPr>
            <a:spLocks noChangeShapeType="1"/>
          </p:cNvSpPr>
          <p:nvPr/>
        </p:nvSpPr>
        <p:spPr bwMode="auto">
          <a:xfrm>
            <a:off x="4267200" y="46783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8" name="Line 75"/>
          <p:cNvSpPr>
            <a:spLocks noChangeShapeType="1"/>
          </p:cNvSpPr>
          <p:nvPr/>
        </p:nvSpPr>
        <p:spPr bwMode="auto">
          <a:xfrm>
            <a:off x="4267200" y="49069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9" name="Line 76"/>
          <p:cNvSpPr>
            <a:spLocks noChangeShapeType="1"/>
          </p:cNvSpPr>
          <p:nvPr/>
        </p:nvSpPr>
        <p:spPr bwMode="auto">
          <a:xfrm>
            <a:off x="4267200" y="51355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0" name="Line 77"/>
          <p:cNvSpPr>
            <a:spLocks noChangeShapeType="1"/>
          </p:cNvSpPr>
          <p:nvPr/>
        </p:nvSpPr>
        <p:spPr bwMode="auto">
          <a:xfrm>
            <a:off x="4267200" y="53641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1" name="Line 78"/>
          <p:cNvSpPr>
            <a:spLocks noChangeShapeType="1"/>
          </p:cNvSpPr>
          <p:nvPr/>
        </p:nvSpPr>
        <p:spPr bwMode="auto">
          <a:xfrm>
            <a:off x="4267200" y="55927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2" name="Line 87"/>
          <p:cNvSpPr>
            <a:spLocks noChangeShapeType="1"/>
          </p:cNvSpPr>
          <p:nvPr/>
        </p:nvSpPr>
        <p:spPr bwMode="auto">
          <a:xfrm flipV="1">
            <a:off x="3581400" y="4419600"/>
            <a:ext cx="609600" cy="11430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43" name="Line 88"/>
          <p:cNvSpPr>
            <a:spLocks noChangeShapeType="1"/>
          </p:cNvSpPr>
          <p:nvPr/>
        </p:nvSpPr>
        <p:spPr bwMode="auto">
          <a:xfrm>
            <a:off x="3581400" y="4800600"/>
            <a:ext cx="685800" cy="9906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44" name="Line 89"/>
          <p:cNvSpPr>
            <a:spLocks noChangeShapeType="1"/>
          </p:cNvSpPr>
          <p:nvPr/>
        </p:nvSpPr>
        <p:spPr bwMode="auto">
          <a:xfrm>
            <a:off x="6553200" y="19812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5" name="Line 90"/>
          <p:cNvSpPr>
            <a:spLocks noChangeShapeType="1"/>
          </p:cNvSpPr>
          <p:nvPr/>
        </p:nvSpPr>
        <p:spPr bwMode="auto">
          <a:xfrm>
            <a:off x="6553200" y="22860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6" name="Line 91"/>
          <p:cNvSpPr>
            <a:spLocks noChangeShapeType="1"/>
          </p:cNvSpPr>
          <p:nvPr/>
        </p:nvSpPr>
        <p:spPr bwMode="auto">
          <a:xfrm>
            <a:off x="6553200" y="25908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7" name="Line 92"/>
          <p:cNvSpPr>
            <a:spLocks noChangeShapeType="1"/>
          </p:cNvSpPr>
          <p:nvPr/>
        </p:nvSpPr>
        <p:spPr bwMode="auto">
          <a:xfrm>
            <a:off x="6553200" y="29718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8" name="Line 93"/>
          <p:cNvSpPr>
            <a:spLocks noChangeShapeType="1"/>
          </p:cNvSpPr>
          <p:nvPr/>
        </p:nvSpPr>
        <p:spPr bwMode="auto">
          <a:xfrm>
            <a:off x="6553200" y="32766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9" name="Line 94"/>
          <p:cNvSpPr>
            <a:spLocks noChangeShapeType="1"/>
          </p:cNvSpPr>
          <p:nvPr/>
        </p:nvSpPr>
        <p:spPr bwMode="auto">
          <a:xfrm>
            <a:off x="6553200" y="35814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0" name="Line 95"/>
          <p:cNvSpPr>
            <a:spLocks noChangeShapeType="1"/>
          </p:cNvSpPr>
          <p:nvPr/>
        </p:nvSpPr>
        <p:spPr bwMode="auto">
          <a:xfrm>
            <a:off x="6553200" y="38862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1" name="Line 96"/>
          <p:cNvSpPr>
            <a:spLocks noChangeShapeType="1"/>
          </p:cNvSpPr>
          <p:nvPr/>
        </p:nvSpPr>
        <p:spPr bwMode="auto">
          <a:xfrm>
            <a:off x="6553200" y="42672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2" name="Line 97"/>
          <p:cNvSpPr>
            <a:spLocks noChangeShapeType="1"/>
          </p:cNvSpPr>
          <p:nvPr/>
        </p:nvSpPr>
        <p:spPr bwMode="auto">
          <a:xfrm>
            <a:off x="6553200" y="45720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3" name="Line 98"/>
          <p:cNvSpPr>
            <a:spLocks noChangeShapeType="1"/>
          </p:cNvSpPr>
          <p:nvPr/>
        </p:nvSpPr>
        <p:spPr bwMode="auto">
          <a:xfrm>
            <a:off x="6553200" y="48768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4" name="Line 99"/>
          <p:cNvSpPr>
            <a:spLocks noChangeShapeType="1"/>
          </p:cNvSpPr>
          <p:nvPr/>
        </p:nvSpPr>
        <p:spPr bwMode="auto">
          <a:xfrm>
            <a:off x="6553200" y="51816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5" name="Line 101"/>
          <p:cNvSpPr>
            <a:spLocks noChangeShapeType="1"/>
          </p:cNvSpPr>
          <p:nvPr/>
        </p:nvSpPr>
        <p:spPr bwMode="auto">
          <a:xfrm>
            <a:off x="5943600" y="1905000"/>
            <a:ext cx="609600" cy="5334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6" name="Line 102"/>
          <p:cNvSpPr>
            <a:spLocks noChangeShapeType="1"/>
          </p:cNvSpPr>
          <p:nvPr/>
        </p:nvSpPr>
        <p:spPr bwMode="auto">
          <a:xfrm flipV="1">
            <a:off x="5943600" y="2057400"/>
            <a:ext cx="609600" cy="1524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7" name="Line 103"/>
          <p:cNvSpPr>
            <a:spLocks noChangeShapeType="1"/>
          </p:cNvSpPr>
          <p:nvPr/>
        </p:nvSpPr>
        <p:spPr bwMode="auto">
          <a:xfrm flipV="1">
            <a:off x="5943600" y="3124200"/>
            <a:ext cx="533400" cy="2286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8" name="Line 104"/>
          <p:cNvSpPr>
            <a:spLocks noChangeShapeType="1"/>
          </p:cNvSpPr>
          <p:nvPr/>
        </p:nvSpPr>
        <p:spPr bwMode="auto">
          <a:xfrm>
            <a:off x="5867400" y="3581400"/>
            <a:ext cx="685800" cy="1524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9" name="Line 105"/>
          <p:cNvSpPr>
            <a:spLocks noChangeShapeType="1"/>
          </p:cNvSpPr>
          <p:nvPr/>
        </p:nvSpPr>
        <p:spPr bwMode="auto">
          <a:xfrm flipV="1">
            <a:off x="5943600" y="4038600"/>
            <a:ext cx="609600" cy="76200"/>
          </a:xfrm>
          <a:prstGeom prst="line">
            <a:avLst/>
          </a:prstGeom>
          <a:noFill/>
          <a:ln w="7620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60" name="Text Box 106"/>
          <p:cNvSpPr txBox="1">
            <a:spLocks noChangeArrowheads="1"/>
          </p:cNvSpPr>
          <p:nvPr/>
        </p:nvSpPr>
        <p:spPr bwMode="auto">
          <a:xfrm>
            <a:off x="990600" y="2700338"/>
            <a:ext cx="2667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r>
              <a:rPr lang="en-US" sz="1800" b="1" dirty="0">
                <a:latin typeface="Times New Roman" charset="0"/>
              </a:rPr>
              <a:t>First Level Page Table </a:t>
            </a:r>
          </a:p>
          <a:p>
            <a:pPr algn="ctr" eaLnBrk="1" hangingPunct="1"/>
            <a:r>
              <a:rPr lang="en-US" sz="1800" b="1" dirty="0">
                <a:latin typeface="Times New Roman" charset="0"/>
              </a:rPr>
              <a:t>(one for each process</a:t>
            </a:r>
            <a:r>
              <a:rPr lang="en-US" sz="1800" b="1" dirty="0" smtClean="0">
                <a:latin typeface="Times New Roman" charset="0"/>
              </a:rPr>
              <a:t>); hold pointer to second-level table</a:t>
            </a:r>
            <a:endParaRPr lang="en-US" sz="1800" b="1" dirty="0">
              <a:latin typeface="Times New Roman" charset="0"/>
            </a:endParaRPr>
          </a:p>
        </p:txBody>
      </p:sp>
      <p:sp>
        <p:nvSpPr>
          <p:cNvPr id="614461" name="Text Box 107"/>
          <p:cNvSpPr txBox="1">
            <a:spLocks noChangeArrowheads="1"/>
          </p:cNvSpPr>
          <p:nvPr/>
        </p:nvSpPr>
        <p:spPr bwMode="auto">
          <a:xfrm>
            <a:off x="3479800" y="711200"/>
            <a:ext cx="30480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000" b="1" dirty="0" smtClean="0">
                <a:latin typeface="Times New Roman" charset="0"/>
              </a:rPr>
              <a:t>Second-level page </a:t>
            </a:r>
            <a:r>
              <a:rPr lang="en-US" sz="2000" b="1" dirty="0">
                <a:latin typeface="Times New Roman" charset="0"/>
              </a:rPr>
              <a:t>t</a:t>
            </a:r>
            <a:r>
              <a:rPr lang="en-US" sz="2000" b="1" dirty="0" smtClean="0">
                <a:latin typeface="Times New Roman" charset="0"/>
              </a:rPr>
              <a:t>ables </a:t>
            </a:r>
            <a:r>
              <a:rPr lang="en-US" sz="2000" b="1" dirty="0">
                <a:latin typeface="Times New Roman" charset="0"/>
              </a:rPr>
              <a:t>(multiple tables for each </a:t>
            </a:r>
            <a:r>
              <a:rPr lang="en-US" sz="2000" b="1" dirty="0" smtClean="0">
                <a:latin typeface="Times New Roman" charset="0"/>
              </a:rPr>
              <a:t>process ONLY as needed)</a:t>
            </a:r>
            <a:endParaRPr lang="en-US" sz="2000" b="1" dirty="0">
              <a:latin typeface="Times New Roman" charset="0"/>
            </a:endParaRPr>
          </a:p>
        </p:txBody>
      </p:sp>
      <p:sp>
        <p:nvSpPr>
          <p:cNvPr id="614462" name="Line 110"/>
          <p:cNvSpPr>
            <a:spLocks noChangeShapeType="1"/>
          </p:cNvSpPr>
          <p:nvPr/>
        </p:nvSpPr>
        <p:spPr bwMode="auto">
          <a:xfrm>
            <a:off x="5943600" y="3886200"/>
            <a:ext cx="609600" cy="914400"/>
          </a:xfrm>
          <a:prstGeom prst="line">
            <a:avLst/>
          </a:prstGeom>
          <a:noFill/>
          <a:ln w="571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65" name="Text Box 114"/>
          <p:cNvSpPr txBox="1">
            <a:spLocks noChangeArrowheads="1"/>
          </p:cNvSpPr>
          <p:nvPr/>
        </p:nvSpPr>
        <p:spPr bwMode="auto">
          <a:xfrm>
            <a:off x="1587500" y="53975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solidFill>
                  <a:srgbClr val="FF0000"/>
                </a:solidFill>
                <a:latin typeface="Times New Roman" charset="0"/>
              </a:rPr>
              <a:t>0x70000</a:t>
            </a:r>
            <a:endParaRPr lang="en-US" sz="2400" dirty="0">
              <a:solidFill>
                <a:srgbClr val="FF0000"/>
              </a:solidFill>
              <a:latin typeface="Times New Roman" charset="0"/>
            </a:endParaRPr>
          </a:p>
        </p:txBody>
      </p:sp>
      <p:sp>
        <p:nvSpPr>
          <p:cNvPr id="614466" name="Text Box 117"/>
          <p:cNvSpPr txBox="1">
            <a:spLocks noChangeArrowheads="1"/>
          </p:cNvSpPr>
          <p:nvPr/>
        </p:nvSpPr>
        <p:spPr bwMode="auto">
          <a:xfrm>
            <a:off x="1600200" y="46482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solidFill>
                  <a:srgbClr val="FF0000"/>
                </a:solidFill>
                <a:latin typeface="Times New Roman" charset="0"/>
              </a:rPr>
              <a:t>0x45000</a:t>
            </a:r>
            <a:endParaRPr lang="en-US" sz="2400" dirty="0">
              <a:solidFill>
                <a:srgbClr val="FF0000"/>
              </a:solidFill>
              <a:latin typeface="Times New Roman" charset="0"/>
            </a:endParaRPr>
          </a:p>
        </p:txBody>
      </p:sp>
      <p:sp>
        <p:nvSpPr>
          <p:cNvPr id="614467" name="Text Box 118"/>
          <p:cNvSpPr txBox="1">
            <a:spLocks noChangeArrowheads="1"/>
          </p:cNvSpPr>
          <p:nvPr/>
        </p:nvSpPr>
        <p:spPr bwMode="auto">
          <a:xfrm>
            <a:off x="1143000" y="5791200"/>
            <a:ext cx="838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b="1">
                <a:latin typeface="Times New Roman" charset="0"/>
              </a:rPr>
              <a:t>0</a:t>
            </a:r>
          </a:p>
        </p:txBody>
      </p:sp>
      <p:sp>
        <p:nvSpPr>
          <p:cNvPr id="614468" name="Text Box 119"/>
          <p:cNvSpPr txBox="1">
            <a:spLocks noChangeArrowheads="1"/>
          </p:cNvSpPr>
          <p:nvPr/>
        </p:nvSpPr>
        <p:spPr bwMode="auto">
          <a:xfrm>
            <a:off x="762000" y="3886200"/>
            <a:ext cx="990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b="1">
                <a:latin typeface="Times New Roman" charset="0"/>
              </a:rPr>
              <a:t>2</a:t>
            </a:r>
            <a:r>
              <a:rPr lang="en-US" sz="2400" b="1" baseline="30000">
                <a:latin typeface="Times New Roman" charset="0"/>
              </a:rPr>
              <a:t>10</a:t>
            </a:r>
            <a:r>
              <a:rPr lang="en-US" sz="2400" b="1">
                <a:latin typeface="Times New Roman" charset="0"/>
              </a:rPr>
              <a:t>-1</a:t>
            </a:r>
          </a:p>
        </p:txBody>
      </p:sp>
      <p:sp>
        <p:nvSpPr>
          <p:cNvPr id="614469" name="Text Box 120"/>
          <p:cNvSpPr txBox="1">
            <a:spLocks noChangeArrowheads="1"/>
          </p:cNvSpPr>
          <p:nvPr/>
        </p:nvSpPr>
        <p:spPr bwMode="auto">
          <a:xfrm>
            <a:off x="1524000" y="38862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solidFill>
                  <a:srgbClr val="FF0000"/>
                </a:solidFill>
                <a:latin typeface="Times New Roman" charset="0"/>
              </a:rPr>
              <a:t>0x65000</a:t>
            </a:r>
            <a:endParaRPr lang="en-US" sz="2400" dirty="0">
              <a:solidFill>
                <a:srgbClr val="FF0000"/>
              </a:solidFill>
              <a:latin typeface="Times New Roman" charset="0"/>
            </a:endParaRPr>
          </a:p>
        </p:txBody>
      </p:sp>
      <p:sp>
        <p:nvSpPr>
          <p:cNvPr id="614470" name="Text Box 121"/>
          <p:cNvSpPr txBox="1">
            <a:spLocks noChangeArrowheads="1"/>
          </p:cNvSpPr>
          <p:nvPr/>
        </p:nvSpPr>
        <p:spPr bwMode="auto">
          <a:xfrm>
            <a:off x="3352800" y="2667000"/>
            <a:ext cx="91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dirty="0" smtClean="0">
                <a:latin typeface="Times New Roman" charset="0"/>
              </a:rPr>
              <a:t>0x65000</a:t>
            </a:r>
            <a:endParaRPr lang="en-US" sz="1600" b="1" dirty="0">
              <a:latin typeface="Times New Roman" charset="0"/>
            </a:endParaRPr>
          </a:p>
        </p:txBody>
      </p:sp>
      <p:sp>
        <p:nvSpPr>
          <p:cNvPr id="614471" name="Text Box 122"/>
          <p:cNvSpPr txBox="1">
            <a:spLocks noChangeArrowheads="1"/>
          </p:cNvSpPr>
          <p:nvPr/>
        </p:nvSpPr>
        <p:spPr bwMode="auto">
          <a:xfrm>
            <a:off x="3505200" y="4191000"/>
            <a:ext cx="91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a:latin typeface="Times New Roman" charset="0"/>
              </a:rPr>
              <a:t>0x70000</a:t>
            </a:r>
          </a:p>
        </p:txBody>
      </p:sp>
      <p:sp>
        <p:nvSpPr>
          <p:cNvPr id="614472" name="Text Box 123"/>
          <p:cNvSpPr txBox="1">
            <a:spLocks noChangeArrowheads="1"/>
          </p:cNvSpPr>
          <p:nvPr/>
        </p:nvSpPr>
        <p:spPr bwMode="auto">
          <a:xfrm>
            <a:off x="3581400" y="5791200"/>
            <a:ext cx="91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dirty="0">
                <a:latin typeface="Times New Roman" charset="0"/>
              </a:rPr>
              <a:t>0x45000</a:t>
            </a:r>
          </a:p>
        </p:txBody>
      </p:sp>
      <p:sp>
        <p:nvSpPr>
          <p:cNvPr id="614473" name="Text Box 124"/>
          <p:cNvSpPr txBox="1">
            <a:spLocks noChangeArrowheads="1"/>
          </p:cNvSpPr>
          <p:nvPr/>
        </p:nvSpPr>
        <p:spPr bwMode="auto">
          <a:xfrm>
            <a:off x="4876800" y="36576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FF0000"/>
                </a:solidFill>
                <a:latin typeface="Times New Roman" charset="0"/>
              </a:rPr>
              <a:t>2</a:t>
            </a:r>
          </a:p>
        </p:txBody>
      </p:sp>
      <p:sp>
        <p:nvSpPr>
          <p:cNvPr id="614474" name="Text Box 125"/>
          <p:cNvSpPr txBox="1">
            <a:spLocks noChangeArrowheads="1"/>
          </p:cNvSpPr>
          <p:nvPr/>
        </p:nvSpPr>
        <p:spPr bwMode="auto">
          <a:xfrm>
            <a:off x="4876800" y="3886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FF0000"/>
                </a:solidFill>
                <a:latin typeface="Times New Roman" charset="0"/>
              </a:rPr>
              <a:t>4</a:t>
            </a:r>
          </a:p>
        </p:txBody>
      </p:sp>
      <p:sp>
        <p:nvSpPr>
          <p:cNvPr id="614475" name="Text Box 126"/>
          <p:cNvSpPr txBox="1">
            <a:spLocks noChangeArrowheads="1"/>
          </p:cNvSpPr>
          <p:nvPr/>
        </p:nvSpPr>
        <p:spPr bwMode="auto">
          <a:xfrm>
            <a:off x="4800600" y="34290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FF0000"/>
                </a:solidFill>
                <a:latin typeface="Times New Roman" charset="0"/>
              </a:rPr>
              <a:t> 5</a:t>
            </a:r>
          </a:p>
        </p:txBody>
      </p:sp>
      <p:sp>
        <p:nvSpPr>
          <p:cNvPr id="614476" name="Text Box 127"/>
          <p:cNvSpPr txBox="1">
            <a:spLocks noChangeArrowheads="1"/>
          </p:cNvSpPr>
          <p:nvPr/>
        </p:nvSpPr>
        <p:spPr bwMode="auto">
          <a:xfrm>
            <a:off x="4800600" y="3200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FF0000"/>
                </a:solidFill>
                <a:latin typeface="Times New Roman" charset="0"/>
              </a:rPr>
              <a:t> 7</a:t>
            </a:r>
          </a:p>
        </p:txBody>
      </p:sp>
      <p:sp>
        <p:nvSpPr>
          <p:cNvPr id="614477" name="Text Box 128"/>
          <p:cNvSpPr txBox="1">
            <a:spLocks noChangeArrowheads="1"/>
          </p:cNvSpPr>
          <p:nvPr/>
        </p:nvSpPr>
        <p:spPr bwMode="auto">
          <a:xfrm>
            <a:off x="4724400" y="2057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FF0000"/>
                </a:solidFill>
                <a:latin typeface="Times New Roman" charset="0"/>
              </a:rPr>
              <a:t> 10</a:t>
            </a:r>
          </a:p>
        </p:txBody>
      </p:sp>
      <p:sp>
        <p:nvSpPr>
          <p:cNvPr id="614478" name="Text Box 129"/>
          <p:cNvSpPr txBox="1">
            <a:spLocks noChangeArrowheads="1"/>
          </p:cNvSpPr>
          <p:nvPr/>
        </p:nvSpPr>
        <p:spPr bwMode="auto">
          <a:xfrm>
            <a:off x="4724400" y="1828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FF0000"/>
                </a:solidFill>
                <a:latin typeface="Times New Roman" charset="0"/>
              </a:rPr>
              <a:t> 9</a:t>
            </a:r>
          </a:p>
        </p:txBody>
      </p:sp>
      <p:sp>
        <p:nvSpPr>
          <p:cNvPr id="614479" name="Text Box 130"/>
          <p:cNvSpPr txBox="1">
            <a:spLocks noChangeArrowheads="1"/>
          </p:cNvSpPr>
          <p:nvPr/>
        </p:nvSpPr>
        <p:spPr bwMode="auto">
          <a:xfrm>
            <a:off x="8382000" y="5105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0</a:t>
            </a:r>
          </a:p>
        </p:txBody>
      </p:sp>
      <p:sp>
        <p:nvSpPr>
          <p:cNvPr id="614480" name="Text Box 131"/>
          <p:cNvSpPr txBox="1">
            <a:spLocks noChangeArrowheads="1"/>
          </p:cNvSpPr>
          <p:nvPr/>
        </p:nvSpPr>
        <p:spPr bwMode="auto">
          <a:xfrm>
            <a:off x="8382000" y="4876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1</a:t>
            </a:r>
          </a:p>
        </p:txBody>
      </p:sp>
      <p:sp>
        <p:nvSpPr>
          <p:cNvPr id="614481" name="Text Box 132"/>
          <p:cNvSpPr txBox="1">
            <a:spLocks noChangeArrowheads="1"/>
          </p:cNvSpPr>
          <p:nvPr/>
        </p:nvSpPr>
        <p:spPr bwMode="auto">
          <a:xfrm>
            <a:off x="8382000" y="45720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2</a:t>
            </a:r>
          </a:p>
        </p:txBody>
      </p:sp>
      <p:sp>
        <p:nvSpPr>
          <p:cNvPr id="614482" name="Text Box 133"/>
          <p:cNvSpPr txBox="1">
            <a:spLocks noChangeArrowheads="1"/>
          </p:cNvSpPr>
          <p:nvPr/>
        </p:nvSpPr>
        <p:spPr bwMode="auto">
          <a:xfrm>
            <a:off x="8382000" y="4267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3</a:t>
            </a:r>
          </a:p>
        </p:txBody>
      </p:sp>
      <p:sp>
        <p:nvSpPr>
          <p:cNvPr id="614483" name="Text Box 134"/>
          <p:cNvSpPr txBox="1">
            <a:spLocks noChangeArrowheads="1"/>
          </p:cNvSpPr>
          <p:nvPr/>
        </p:nvSpPr>
        <p:spPr bwMode="auto">
          <a:xfrm>
            <a:off x="8382000" y="3886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4</a:t>
            </a:r>
          </a:p>
        </p:txBody>
      </p:sp>
      <p:sp>
        <p:nvSpPr>
          <p:cNvPr id="614484" name="Text Box 135"/>
          <p:cNvSpPr txBox="1">
            <a:spLocks noChangeArrowheads="1"/>
          </p:cNvSpPr>
          <p:nvPr/>
        </p:nvSpPr>
        <p:spPr bwMode="auto">
          <a:xfrm>
            <a:off x="8382000" y="3581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5</a:t>
            </a:r>
          </a:p>
        </p:txBody>
      </p:sp>
      <p:sp>
        <p:nvSpPr>
          <p:cNvPr id="614485" name="Text Box 136"/>
          <p:cNvSpPr txBox="1">
            <a:spLocks noChangeArrowheads="1"/>
          </p:cNvSpPr>
          <p:nvPr/>
        </p:nvSpPr>
        <p:spPr bwMode="auto">
          <a:xfrm>
            <a:off x="8382000" y="32766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6</a:t>
            </a:r>
          </a:p>
        </p:txBody>
      </p:sp>
      <p:sp>
        <p:nvSpPr>
          <p:cNvPr id="614486" name="Text Box 137"/>
          <p:cNvSpPr txBox="1">
            <a:spLocks noChangeArrowheads="1"/>
          </p:cNvSpPr>
          <p:nvPr/>
        </p:nvSpPr>
        <p:spPr bwMode="auto">
          <a:xfrm>
            <a:off x="8382000" y="2971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7</a:t>
            </a:r>
          </a:p>
        </p:txBody>
      </p:sp>
      <p:sp>
        <p:nvSpPr>
          <p:cNvPr id="614487" name="Text Box 138"/>
          <p:cNvSpPr txBox="1">
            <a:spLocks noChangeArrowheads="1"/>
          </p:cNvSpPr>
          <p:nvPr/>
        </p:nvSpPr>
        <p:spPr bwMode="auto">
          <a:xfrm>
            <a:off x="8382000" y="2590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8</a:t>
            </a:r>
          </a:p>
        </p:txBody>
      </p:sp>
      <p:sp>
        <p:nvSpPr>
          <p:cNvPr id="614488" name="Text Box 139"/>
          <p:cNvSpPr txBox="1">
            <a:spLocks noChangeArrowheads="1"/>
          </p:cNvSpPr>
          <p:nvPr/>
        </p:nvSpPr>
        <p:spPr bwMode="auto">
          <a:xfrm>
            <a:off x="8382000" y="22860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9</a:t>
            </a:r>
          </a:p>
        </p:txBody>
      </p:sp>
      <p:sp>
        <p:nvSpPr>
          <p:cNvPr id="614489" name="Text Box 140"/>
          <p:cNvSpPr txBox="1">
            <a:spLocks noChangeArrowheads="1"/>
          </p:cNvSpPr>
          <p:nvPr/>
        </p:nvSpPr>
        <p:spPr bwMode="auto">
          <a:xfrm>
            <a:off x="8382000" y="1981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10</a:t>
            </a:r>
          </a:p>
        </p:txBody>
      </p:sp>
      <p:sp>
        <p:nvSpPr>
          <p:cNvPr id="614490" name="Text Box 141"/>
          <p:cNvSpPr txBox="1">
            <a:spLocks noChangeArrowheads="1"/>
          </p:cNvSpPr>
          <p:nvPr/>
        </p:nvSpPr>
        <p:spPr bwMode="auto">
          <a:xfrm>
            <a:off x="8382000" y="1676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mr-IN" sz="1800" b="1" dirty="0" smtClean="0">
                <a:latin typeface="Times New Roman" charset="0"/>
              </a:rPr>
              <a:t>…</a:t>
            </a:r>
            <a:endParaRPr lang="en-US" sz="1800" b="1" dirty="0">
              <a:latin typeface="Times New Roman" charset="0"/>
            </a:endParaRPr>
          </a:p>
        </p:txBody>
      </p:sp>
      <p:sp>
        <p:nvSpPr>
          <p:cNvPr id="614491" name="Text Box 142"/>
          <p:cNvSpPr txBox="1">
            <a:spLocks noChangeArrowheads="1"/>
          </p:cNvSpPr>
          <p:nvPr/>
        </p:nvSpPr>
        <p:spPr bwMode="auto">
          <a:xfrm>
            <a:off x="6578600" y="901700"/>
            <a:ext cx="19050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600" b="1" dirty="0">
                <a:latin typeface="Times New Roman" charset="0"/>
              </a:rPr>
              <a:t>Page </a:t>
            </a:r>
            <a:r>
              <a:rPr lang="en-US" sz="1600" b="1" dirty="0" smtClean="0">
                <a:latin typeface="Times New Roman" charset="0"/>
              </a:rPr>
              <a:t>frame number in physical </a:t>
            </a:r>
            <a:r>
              <a:rPr lang="en-US" sz="1600" b="1" dirty="0" err="1" smtClean="0">
                <a:latin typeface="Times New Roman" charset="0"/>
              </a:rPr>
              <a:t>mem</a:t>
            </a:r>
            <a:endParaRPr lang="en-US" sz="1600" b="1" dirty="0">
              <a:latin typeface="Times New Roman"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41</a:t>
            </a:fld>
            <a:endParaRPr lang="en-US"/>
          </a:p>
        </p:txBody>
      </p:sp>
      <p:sp>
        <p:nvSpPr>
          <p:cNvPr id="94" name="Text Box 102"/>
          <p:cNvSpPr txBox="1">
            <a:spLocks noChangeArrowheads="1"/>
          </p:cNvSpPr>
          <p:nvPr/>
        </p:nvSpPr>
        <p:spPr bwMode="auto">
          <a:xfrm>
            <a:off x="3695700" y="15621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smtClean="0">
                <a:latin typeface="Times New Roman" charset="0"/>
              </a:rPr>
              <a:t>2</a:t>
            </a:r>
            <a:r>
              <a:rPr lang="en-US" sz="1800" b="1" baseline="30000" dirty="0" smtClean="0">
                <a:latin typeface="Times New Roman" charset="0"/>
              </a:rPr>
              <a:t>10</a:t>
            </a:r>
            <a:r>
              <a:rPr lang="en-US" sz="1800" b="1" dirty="0" smtClean="0">
                <a:latin typeface="Times New Roman" charset="0"/>
              </a:rPr>
              <a:t>-</a:t>
            </a:r>
            <a:r>
              <a:rPr lang="en-US" sz="1800" b="1" dirty="0">
                <a:latin typeface="Times New Roman" charset="0"/>
              </a:rPr>
              <a:t>1</a:t>
            </a:r>
          </a:p>
        </p:txBody>
      </p:sp>
      <p:sp>
        <p:nvSpPr>
          <p:cNvPr id="95" name="Text Box 102"/>
          <p:cNvSpPr txBox="1">
            <a:spLocks noChangeArrowheads="1"/>
          </p:cNvSpPr>
          <p:nvPr/>
        </p:nvSpPr>
        <p:spPr bwMode="auto">
          <a:xfrm>
            <a:off x="3708400" y="2971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smtClean="0">
                <a:latin typeface="Times New Roman" charset="0"/>
              </a:rPr>
              <a:t>2</a:t>
            </a:r>
            <a:r>
              <a:rPr lang="en-US" sz="1800" b="1" baseline="30000" dirty="0" smtClean="0">
                <a:latin typeface="Times New Roman" charset="0"/>
              </a:rPr>
              <a:t>10</a:t>
            </a:r>
            <a:r>
              <a:rPr lang="en-US" sz="1800" b="1" dirty="0" smtClean="0">
                <a:latin typeface="Times New Roman" charset="0"/>
              </a:rPr>
              <a:t>-</a:t>
            </a:r>
            <a:r>
              <a:rPr lang="en-US" sz="1800" b="1" dirty="0">
                <a:latin typeface="Times New Roman" charset="0"/>
              </a:rPr>
              <a:t>1</a:t>
            </a:r>
          </a:p>
        </p:txBody>
      </p:sp>
      <p:sp>
        <p:nvSpPr>
          <p:cNvPr id="4" name="Rectangle 3"/>
          <p:cNvSpPr/>
          <p:nvPr/>
        </p:nvSpPr>
        <p:spPr>
          <a:xfrm>
            <a:off x="4457700" y="5861735"/>
            <a:ext cx="4572000" cy="461665"/>
          </a:xfrm>
          <a:prstGeom prst="rect">
            <a:avLst/>
          </a:prstGeom>
        </p:spPr>
        <p:txBody>
          <a:bodyPr>
            <a:spAutoFit/>
          </a:bodyPr>
          <a:lstStyle/>
          <a:p>
            <a:r>
              <a:rPr lang="en-US" sz="2400" dirty="0" smtClean="0">
                <a:solidFill>
                  <a:srgbClr val="FF0000"/>
                </a:solidFill>
              </a:rPr>
              <a:t>Red </a:t>
            </a:r>
            <a:r>
              <a:rPr lang="en-US" sz="2400" dirty="0">
                <a:solidFill>
                  <a:srgbClr val="FF0000"/>
                </a:solidFill>
              </a:rPr>
              <a:t>= </a:t>
            </a:r>
            <a:r>
              <a:rPr lang="en-US" sz="2400" dirty="0" smtClean="0">
                <a:solidFill>
                  <a:srgbClr val="FF0000"/>
                </a:solidFill>
              </a:rPr>
              <a:t>various </a:t>
            </a:r>
            <a:r>
              <a:rPr lang="en-US" sz="2400" dirty="0">
                <a:solidFill>
                  <a:srgbClr val="FF0000"/>
                </a:solidFill>
              </a:rPr>
              <a:t>translations in tables</a:t>
            </a:r>
          </a:p>
        </p:txBody>
      </p:sp>
    </p:spTree>
    <p:extLst>
      <p:ext uri="{BB962C8B-B14F-4D97-AF65-F5344CB8AC3E}">
        <p14:creationId xmlns:p14="http://schemas.microsoft.com/office/powerpoint/2010/main" val="1498367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descr="Large confetti"/>
          <p:cNvSpPr>
            <a:spLocks noGrp="1" noChangeArrowheads="1"/>
          </p:cNvSpPr>
          <p:nvPr>
            <p:ph type="title" idx="4294967295"/>
          </p:nvPr>
        </p:nvSpPr>
        <p:spPr/>
        <p:txBody>
          <a:bodyPr/>
          <a:lstStyle/>
          <a:p>
            <a:pPr eaLnBrk="1" hangingPunct="1"/>
            <a:r>
              <a:rPr lang="en-US" dirty="0" smtClean="0">
                <a:latin typeface="Arial" charset="0"/>
                <a:cs typeface="Arial" charset="0"/>
              </a:rPr>
              <a:t>Address </a:t>
            </a:r>
            <a:r>
              <a:rPr lang="en-US" dirty="0">
                <a:latin typeface="Arial" charset="0"/>
                <a:cs typeface="Arial" charset="0"/>
              </a:rPr>
              <a:t>Translation</a:t>
            </a:r>
          </a:p>
        </p:txBody>
      </p:sp>
      <p:sp>
        <p:nvSpPr>
          <p:cNvPr id="614403" name="Rectangle 3"/>
          <p:cNvSpPr>
            <a:spLocks noGrp="1" noChangeArrowheads="1"/>
          </p:cNvSpPr>
          <p:nvPr>
            <p:ph type="body" idx="4294967295"/>
          </p:nvPr>
        </p:nvSpPr>
        <p:spPr/>
        <p:txBody>
          <a:bodyPr/>
          <a:lstStyle/>
          <a:p>
            <a:pPr eaLnBrk="1" hangingPunct="1">
              <a:buFont typeface="Wingdings" charset="0"/>
              <a:buNone/>
            </a:pPr>
            <a:r>
              <a:rPr lang="en-US">
                <a:latin typeface="Arial" charset="0"/>
                <a:cs typeface="Arial" charset="0"/>
              </a:rPr>
              <a:t> </a:t>
            </a:r>
          </a:p>
        </p:txBody>
      </p:sp>
      <p:sp>
        <p:nvSpPr>
          <p:cNvPr id="614404" name="Rectangle 4"/>
          <p:cNvSpPr>
            <a:spLocks noChangeArrowheads="1"/>
          </p:cNvSpPr>
          <p:nvPr/>
        </p:nvSpPr>
        <p:spPr bwMode="auto">
          <a:xfrm>
            <a:off x="457200" y="1587500"/>
            <a:ext cx="2667000" cy="6858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05" name="Text Box 5"/>
          <p:cNvSpPr txBox="1">
            <a:spLocks noChangeArrowheads="1"/>
          </p:cNvSpPr>
          <p:nvPr/>
        </p:nvSpPr>
        <p:spPr bwMode="auto">
          <a:xfrm>
            <a:off x="685800" y="698500"/>
            <a:ext cx="22860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b="1" dirty="0" smtClean="0">
                <a:latin typeface="Times New Roman" charset="0"/>
              </a:rPr>
              <a:t>Virtual address = </a:t>
            </a:r>
            <a:r>
              <a:rPr lang="en-US" sz="2400" b="1" dirty="0" smtClean="0">
                <a:solidFill>
                  <a:srgbClr val="0000FF"/>
                </a:solidFill>
                <a:latin typeface="Times New Roman" charset="0"/>
              </a:rPr>
              <a:t>0x00402657</a:t>
            </a:r>
            <a:endParaRPr lang="en-US" sz="2400" b="1" dirty="0">
              <a:solidFill>
                <a:srgbClr val="0000FF"/>
              </a:solidFill>
              <a:latin typeface="Times New Roman" charset="0"/>
            </a:endParaRPr>
          </a:p>
        </p:txBody>
      </p:sp>
      <p:sp>
        <p:nvSpPr>
          <p:cNvPr id="614406" name="Line 6"/>
          <p:cNvSpPr>
            <a:spLocks noChangeShapeType="1"/>
          </p:cNvSpPr>
          <p:nvPr/>
        </p:nvSpPr>
        <p:spPr bwMode="auto">
          <a:xfrm>
            <a:off x="1295400" y="1587500"/>
            <a:ext cx="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07" name="Line 7"/>
          <p:cNvSpPr>
            <a:spLocks noChangeShapeType="1"/>
          </p:cNvSpPr>
          <p:nvPr/>
        </p:nvSpPr>
        <p:spPr bwMode="auto">
          <a:xfrm>
            <a:off x="2286000" y="1587500"/>
            <a:ext cx="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09" name="Line 9"/>
          <p:cNvSpPr>
            <a:spLocks noChangeShapeType="1"/>
          </p:cNvSpPr>
          <p:nvPr/>
        </p:nvSpPr>
        <p:spPr bwMode="auto">
          <a:xfrm>
            <a:off x="1295400" y="1587500"/>
            <a:ext cx="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2" name="Text Box 12"/>
          <p:cNvSpPr txBox="1">
            <a:spLocks noChangeArrowheads="1"/>
          </p:cNvSpPr>
          <p:nvPr/>
        </p:nvSpPr>
        <p:spPr bwMode="auto">
          <a:xfrm>
            <a:off x="228600" y="2209800"/>
            <a:ext cx="3429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a:latin typeface="Times New Roman" charset="0"/>
              </a:rPr>
              <a:t>31    22 21    12 11     0</a:t>
            </a:r>
          </a:p>
        </p:txBody>
      </p:sp>
      <p:sp>
        <p:nvSpPr>
          <p:cNvPr id="614413" name="Rectangle 13"/>
          <p:cNvSpPr>
            <a:spLocks noChangeArrowheads="1"/>
          </p:cNvSpPr>
          <p:nvPr/>
        </p:nvSpPr>
        <p:spPr bwMode="auto">
          <a:xfrm>
            <a:off x="1447800" y="3886200"/>
            <a:ext cx="2133600" cy="22860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14" name="Line 14"/>
          <p:cNvSpPr>
            <a:spLocks noChangeShapeType="1"/>
          </p:cNvSpPr>
          <p:nvPr/>
        </p:nvSpPr>
        <p:spPr bwMode="auto">
          <a:xfrm>
            <a:off x="1447800" y="4267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5" name="Line 15"/>
          <p:cNvSpPr>
            <a:spLocks noChangeShapeType="1"/>
          </p:cNvSpPr>
          <p:nvPr/>
        </p:nvSpPr>
        <p:spPr bwMode="auto">
          <a:xfrm>
            <a:off x="1447800" y="4648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6" name="Line 16"/>
          <p:cNvSpPr>
            <a:spLocks noChangeShapeType="1"/>
          </p:cNvSpPr>
          <p:nvPr/>
        </p:nvSpPr>
        <p:spPr bwMode="auto">
          <a:xfrm>
            <a:off x="1447800" y="5029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7" name="Line 17"/>
          <p:cNvSpPr>
            <a:spLocks noChangeShapeType="1"/>
          </p:cNvSpPr>
          <p:nvPr/>
        </p:nvSpPr>
        <p:spPr bwMode="auto">
          <a:xfrm>
            <a:off x="1447800" y="5410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8" name="Line 18"/>
          <p:cNvSpPr>
            <a:spLocks noChangeShapeType="1"/>
          </p:cNvSpPr>
          <p:nvPr/>
        </p:nvSpPr>
        <p:spPr bwMode="auto">
          <a:xfrm>
            <a:off x="1447800" y="5791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19" name="Line 19"/>
          <p:cNvSpPr>
            <a:spLocks noChangeShapeType="1"/>
          </p:cNvSpPr>
          <p:nvPr/>
        </p:nvSpPr>
        <p:spPr bwMode="auto">
          <a:xfrm>
            <a:off x="1447800" y="6172200"/>
            <a:ext cx="21336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0" name="Line 56"/>
          <p:cNvSpPr>
            <a:spLocks noChangeShapeType="1"/>
          </p:cNvSpPr>
          <p:nvPr/>
        </p:nvSpPr>
        <p:spPr bwMode="auto">
          <a:xfrm>
            <a:off x="762000" y="2286000"/>
            <a:ext cx="0" cy="3276600"/>
          </a:xfrm>
          <a:prstGeom prst="line">
            <a:avLst/>
          </a:prstGeom>
          <a:noFill/>
          <a:ln w="57150">
            <a:solidFill>
              <a:srgbClr val="0000FF"/>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1" name="Line 57"/>
          <p:cNvSpPr>
            <a:spLocks noChangeShapeType="1"/>
          </p:cNvSpPr>
          <p:nvPr/>
        </p:nvSpPr>
        <p:spPr bwMode="auto">
          <a:xfrm flipV="1">
            <a:off x="3581400" y="2819400"/>
            <a:ext cx="685800" cy="12192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22" name="Rectangle 62"/>
          <p:cNvSpPr>
            <a:spLocks noChangeArrowheads="1"/>
          </p:cNvSpPr>
          <p:nvPr/>
        </p:nvSpPr>
        <p:spPr bwMode="auto">
          <a:xfrm>
            <a:off x="6553200" y="1600200"/>
            <a:ext cx="1905000" cy="38100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23" name="Rectangle 21"/>
          <p:cNvSpPr>
            <a:spLocks noChangeArrowheads="1"/>
          </p:cNvSpPr>
          <p:nvPr/>
        </p:nvSpPr>
        <p:spPr bwMode="auto">
          <a:xfrm>
            <a:off x="4267200" y="1676400"/>
            <a:ext cx="1671638" cy="12192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24" name="Line 22"/>
          <p:cNvSpPr>
            <a:spLocks noChangeShapeType="1"/>
          </p:cNvSpPr>
          <p:nvPr/>
        </p:nvSpPr>
        <p:spPr bwMode="auto">
          <a:xfrm>
            <a:off x="4267200" y="18589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5" name="Line 23"/>
          <p:cNvSpPr>
            <a:spLocks noChangeShapeType="1"/>
          </p:cNvSpPr>
          <p:nvPr/>
        </p:nvSpPr>
        <p:spPr bwMode="auto">
          <a:xfrm>
            <a:off x="4267200" y="20875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6" name="Line 24"/>
          <p:cNvSpPr>
            <a:spLocks noChangeShapeType="1"/>
          </p:cNvSpPr>
          <p:nvPr/>
        </p:nvSpPr>
        <p:spPr bwMode="auto">
          <a:xfrm>
            <a:off x="4267200" y="23161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7" name="Line 25"/>
          <p:cNvSpPr>
            <a:spLocks noChangeShapeType="1"/>
          </p:cNvSpPr>
          <p:nvPr/>
        </p:nvSpPr>
        <p:spPr bwMode="auto">
          <a:xfrm>
            <a:off x="4267200" y="25447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8" name="Line 26"/>
          <p:cNvSpPr>
            <a:spLocks noChangeShapeType="1"/>
          </p:cNvSpPr>
          <p:nvPr/>
        </p:nvSpPr>
        <p:spPr bwMode="auto">
          <a:xfrm>
            <a:off x="4267200" y="27733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29" name="Rectangle 64"/>
          <p:cNvSpPr>
            <a:spLocks noChangeArrowheads="1"/>
          </p:cNvSpPr>
          <p:nvPr/>
        </p:nvSpPr>
        <p:spPr bwMode="auto">
          <a:xfrm>
            <a:off x="4267200" y="3048000"/>
            <a:ext cx="1671638" cy="1371600"/>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30" name="Line 65"/>
          <p:cNvSpPr>
            <a:spLocks noChangeShapeType="1"/>
          </p:cNvSpPr>
          <p:nvPr/>
        </p:nvSpPr>
        <p:spPr bwMode="auto">
          <a:xfrm>
            <a:off x="4267200" y="32766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1" name="Line 66"/>
          <p:cNvSpPr>
            <a:spLocks noChangeShapeType="1"/>
          </p:cNvSpPr>
          <p:nvPr/>
        </p:nvSpPr>
        <p:spPr bwMode="auto">
          <a:xfrm>
            <a:off x="4267200" y="35052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2" name="Line 67"/>
          <p:cNvSpPr>
            <a:spLocks noChangeShapeType="1"/>
          </p:cNvSpPr>
          <p:nvPr/>
        </p:nvSpPr>
        <p:spPr bwMode="auto">
          <a:xfrm>
            <a:off x="4267200" y="37338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3" name="Line 68"/>
          <p:cNvSpPr>
            <a:spLocks noChangeShapeType="1"/>
          </p:cNvSpPr>
          <p:nvPr/>
        </p:nvSpPr>
        <p:spPr bwMode="auto">
          <a:xfrm>
            <a:off x="4267200" y="39624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4" name="Line 69"/>
          <p:cNvSpPr>
            <a:spLocks noChangeShapeType="1"/>
          </p:cNvSpPr>
          <p:nvPr/>
        </p:nvSpPr>
        <p:spPr bwMode="auto">
          <a:xfrm>
            <a:off x="4267200" y="41910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5" name="Line 70"/>
          <p:cNvSpPr>
            <a:spLocks noChangeShapeType="1"/>
          </p:cNvSpPr>
          <p:nvPr/>
        </p:nvSpPr>
        <p:spPr bwMode="auto">
          <a:xfrm>
            <a:off x="4267200" y="4419600"/>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6" name="Rectangle 73"/>
          <p:cNvSpPr>
            <a:spLocks noChangeArrowheads="1"/>
          </p:cNvSpPr>
          <p:nvPr/>
        </p:nvSpPr>
        <p:spPr bwMode="auto">
          <a:xfrm>
            <a:off x="4267200" y="4495800"/>
            <a:ext cx="1671638" cy="1325563"/>
          </a:xfrm>
          <a:prstGeom prst="rect">
            <a:avLst/>
          </a:prstGeom>
          <a:solidFill>
            <a:schemeClr val="bg1"/>
          </a:solidFill>
          <a:ln w="9525">
            <a:solidFill>
              <a:schemeClr val="tx1"/>
            </a:solidFill>
            <a:miter lim="800000"/>
            <a:headEnd/>
            <a:tailEnd/>
          </a:ln>
        </p:spPr>
        <p:txBody>
          <a:bodyPr wrap="none" anchor="ctr"/>
          <a:lstStyle/>
          <a:p>
            <a:pPr eaLnBrk="1" hangingPunct="1"/>
            <a:endParaRPr lang="en-US" sz="1600">
              <a:latin typeface="Times New Roman" charset="0"/>
            </a:endParaRPr>
          </a:p>
        </p:txBody>
      </p:sp>
      <p:sp>
        <p:nvSpPr>
          <p:cNvPr id="614437" name="Line 74"/>
          <p:cNvSpPr>
            <a:spLocks noChangeShapeType="1"/>
          </p:cNvSpPr>
          <p:nvPr/>
        </p:nvSpPr>
        <p:spPr bwMode="auto">
          <a:xfrm>
            <a:off x="4267200" y="46783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8" name="Line 75"/>
          <p:cNvSpPr>
            <a:spLocks noChangeShapeType="1"/>
          </p:cNvSpPr>
          <p:nvPr/>
        </p:nvSpPr>
        <p:spPr bwMode="auto">
          <a:xfrm>
            <a:off x="4267200" y="49069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39" name="Line 76"/>
          <p:cNvSpPr>
            <a:spLocks noChangeShapeType="1"/>
          </p:cNvSpPr>
          <p:nvPr/>
        </p:nvSpPr>
        <p:spPr bwMode="auto">
          <a:xfrm>
            <a:off x="4267200" y="51355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0" name="Line 77"/>
          <p:cNvSpPr>
            <a:spLocks noChangeShapeType="1"/>
          </p:cNvSpPr>
          <p:nvPr/>
        </p:nvSpPr>
        <p:spPr bwMode="auto">
          <a:xfrm>
            <a:off x="4267200" y="53641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1" name="Line 78"/>
          <p:cNvSpPr>
            <a:spLocks noChangeShapeType="1"/>
          </p:cNvSpPr>
          <p:nvPr/>
        </p:nvSpPr>
        <p:spPr bwMode="auto">
          <a:xfrm>
            <a:off x="4267200" y="5592763"/>
            <a:ext cx="1671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2" name="Line 87"/>
          <p:cNvSpPr>
            <a:spLocks noChangeShapeType="1"/>
          </p:cNvSpPr>
          <p:nvPr/>
        </p:nvSpPr>
        <p:spPr bwMode="auto">
          <a:xfrm flipV="1">
            <a:off x="3581400" y="4419600"/>
            <a:ext cx="609600" cy="1143000"/>
          </a:xfrm>
          <a:prstGeom prst="line">
            <a:avLst/>
          </a:prstGeom>
          <a:noFill/>
          <a:ln w="7620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43" name="Line 88"/>
          <p:cNvSpPr>
            <a:spLocks noChangeShapeType="1"/>
          </p:cNvSpPr>
          <p:nvPr/>
        </p:nvSpPr>
        <p:spPr bwMode="auto">
          <a:xfrm>
            <a:off x="3581400" y="4800600"/>
            <a:ext cx="685800" cy="9906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44" name="Line 89"/>
          <p:cNvSpPr>
            <a:spLocks noChangeShapeType="1"/>
          </p:cNvSpPr>
          <p:nvPr/>
        </p:nvSpPr>
        <p:spPr bwMode="auto">
          <a:xfrm>
            <a:off x="6553200" y="19812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5" name="Line 90"/>
          <p:cNvSpPr>
            <a:spLocks noChangeShapeType="1"/>
          </p:cNvSpPr>
          <p:nvPr/>
        </p:nvSpPr>
        <p:spPr bwMode="auto">
          <a:xfrm>
            <a:off x="6553200" y="22860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6" name="Line 91"/>
          <p:cNvSpPr>
            <a:spLocks noChangeShapeType="1"/>
          </p:cNvSpPr>
          <p:nvPr/>
        </p:nvSpPr>
        <p:spPr bwMode="auto">
          <a:xfrm>
            <a:off x="6553200" y="25908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7" name="Line 92"/>
          <p:cNvSpPr>
            <a:spLocks noChangeShapeType="1"/>
          </p:cNvSpPr>
          <p:nvPr/>
        </p:nvSpPr>
        <p:spPr bwMode="auto">
          <a:xfrm>
            <a:off x="6553200" y="29718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8" name="Line 93"/>
          <p:cNvSpPr>
            <a:spLocks noChangeShapeType="1"/>
          </p:cNvSpPr>
          <p:nvPr/>
        </p:nvSpPr>
        <p:spPr bwMode="auto">
          <a:xfrm>
            <a:off x="6553200" y="32766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49" name="Line 94"/>
          <p:cNvSpPr>
            <a:spLocks noChangeShapeType="1"/>
          </p:cNvSpPr>
          <p:nvPr/>
        </p:nvSpPr>
        <p:spPr bwMode="auto">
          <a:xfrm>
            <a:off x="6553200" y="35814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0" name="Line 95"/>
          <p:cNvSpPr>
            <a:spLocks noChangeShapeType="1"/>
          </p:cNvSpPr>
          <p:nvPr/>
        </p:nvSpPr>
        <p:spPr bwMode="auto">
          <a:xfrm>
            <a:off x="6553200" y="38862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1" name="Line 96"/>
          <p:cNvSpPr>
            <a:spLocks noChangeShapeType="1"/>
          </p:cNvSpPr>
          <p:nvPr/>
        </p:nvSpPr>
        <p:spPr bwMode="auto">
          <a:xfrm>
            <a:off x="6553200" y="42672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2" name="Line 97"/>
          <p:cNvSpPr>
            <a:spLocks noChangeShapeType="1"/>
          </p:cNvSpPr>
          <p:nvPr/>
        </p:nvSpPr>
        <p:spPr bwMode="auto">
          <a:xfrm>
            <a:off x="6553200" y="45720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3" name="Line 98"/>
          <p:cNvSpPr>
            <a:spLocks noChangeShapeType="1"/>
          </p:cNvSpPr>
          <p:nvPr/>
        </p:nvSpPr>
        <p:spPr bwMode="auto">
          <a:xfrm>
            <a:off x="6553200" y="48768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4" name="Line 99"/>
          <p:cNvSpPr>
            <a:spLocks noChangeShapeType="1"/>
          </p:cNvSpPr>
          <p:nvPr/>
        </p:nvSpPr>
        <p:spPr bwMode="auto">
          <a:xfrm>
            <a:off x="6553200" y="5181600"/>
            <a:ext cx="1905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614455" name="Line 101"/>
          <p:cNvSpPr>
            <a:spLocks noChangeShapeType="1"/>
          </p:cNvSpPr>
          <p:nvPr/>
        </p:nvSpPr>
        <p:spPr bwMode="auto">
          <a:xfrm>
            <a:off x="5943600" y="1905000"/>
            <a:ext cx="60960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6" name="Line 102"/>
          <p:cNvSpPr>
            <a:spLocks noChangeShapeType="1"/>
          </p:cNvSpPr>
          <p:nvPr/>
        </p:nvSpPr>
        <p:spPr bwMode="auto">
          <a:xfrm flipV="1">
            <a:off x="5943600" y="2057400"/>
            <a:ext cx="609600" cy="152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7" name="Line 103"/>
          <p:cNvSpPr>
            <a:spLocks noChangeShapeType="1"/>
          </p:cNvSpPr>
          <p:nvPr/>
        </p:nvSpPr>
        <p:spPr bwMode="auto">
          <a:xfrm flipV="1">
            <a:off x="5943600" y="3124200"/>
            <a:ext cx="53340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8" name="Line 104"/>
          <p:cNvSpPr>
            <a:spLocks noChangeShapeType="1"/>
          </p:cNvSpPr>
          <p:nvPr/>
        </p:nvSpPr>
        <p:spPr bwMode="auto">
          <a:xfrm>
            <a:off x="5867400" y="3581400"/>
            <a:ext cx="685800" cy="1524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59" name="Line 105"/>
          <p:cNvSpPr>
            <a:spLocks noChangeShapeType="1"/>
          </p:cNvSpPr>
          <p:nvPr/>
        </p:nvSpPr>
        <p:spPr bwMode="auto">
          <a:xfrm flipV="1">
            <a:off x="5943600" y="4038600"/>
            <a:ext cx="609600" cy="76200"/>
          </a:xfrm>
          <a:prstGeom prst="line">
            <a:avLst/>
          </a:prstGeom>
          <a:noFill/>
          <a:ln w="762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60" name="Text Box 106"/>
          <p:cNvSpPr txBox="1">
            <a:spLocks noChangeArrowheads="1"/>
          </p:cNvSpPr>
          <p:nvPr/>
        </p:nvSpPr>
        <p:spPr bwMode="auto">
          <a:xfrm>
            <a:off x="990600" y="2700338"/>
            <a:ext cx="2667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r>
              <a:rPr lang="en-US" sz="1800" b="1" dirty="0">
                <a:latin typeface="Times New Roman" charset="0"/>
              </a:rPr>
              <a:t>First Level Page Table </a:t>
            </a:r>
          </a:p>
          <a:p>
            <a:pPr algn="ctr" eaLnBrk="1" hangingPunct="1"/>
            <a:r>
              <a:rPr lang="en-US" sz="1800" b="1" dirty="0">
                <a:latin typeface="Times New Roman" charset="0"/>
              </a:rPr>
              <a:t>(one for each process</a:t>
            </a:r>
            <a:r>
              <a:rPr lang="en-US" sz="1800" b="1" dirty="0" smtClean="0">
                <a:latin typeface="Times New Roman" charset="0"/>
              </a:rPr>
              <a:t>); hold pointer to second-level table</a:t>
            </a:r>
            <a:endParaRPr lang="en-US" sz="1800" b="1" dirty="0">
              <a:latin typeface="Times New Roman" charset="0"/>
            </a:endParaRPr>
          </a:p>
        </p:txBody>
      </p:sp>
      <p:sp>
        <p:nvSpPr>
          <p:cNvPr id="614461" name="Text Box 107"/>
          <p:cNvSpPr txBox="1">
            <a:spLocks noChangeArrowheads="1"/>
          </p:cNvSpPr>
          <p:nvPr/>
        </p:nvSpPr>
        <p:spPr bwMode="auto">
          <a:xfrm>
            <a:off x="3479800" y="711200"/>
            <a:ext cx="30480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000" b="1" dirty="0" smtClean="0">
                <a:latin typeface="Times New Roman" charset="0"/>
              </a:rPr>
              <a:t>Second-level page </a:t>
            </a:r>
            <a:r>
              <a:rPr lang="en-US" sz="2000" b="1" dirty="0">
                <a:latin typeface="Times New Roman" charset="0"/>
              </a:rPr>
              <a:t>t</a:t>
            </a:r>
            <a:r>
              <a:rPr lang="en-US" sz="2000" b="1" dirty="0" smtClean="0">
                <a:latin typeface="Times New Roman" charset="0"/>
              </a:rPr>
              <a:t>ables </a:t>
            </a:r>
            <a:r>
              <a:rPr lang="en-US" sz="2000" b="1" dirty="0">
                <a:latin typeface="Times New Roman" charset="0"/>
              </a:rPr>
              <a:t>(multiple tables for each </a:t>
            </a:r>
            <a:r>
              <a:rPr lang="en-US" sz="2000" b="1" dirty="0" smtClean="0">
                <a:latin typeface="Times New Roman" charset="0"/>
              </a:rPr>
              <a:t>process ONLY as needed)</a:t>
            </a:r>
            <a:endParaRPr lang="en-US" sz="2000" b="1" dirty="0">
              <a:latin typeface="Times New Roman" charset="0"/>
            </a:endParaRPr>
          </a:p>
        </p:txBody>
      </p:sp>
      <p:sp>
        <p:nvSpPr>
          <p:cNvPr id="614462" name="Line 110"/>
          <p:cNvSpPr>
            <a:spLocks noChangeShapeType="1"/>
          </p:cNvSpPr>
          <p:nvPr/>
        </p:nvSpPr>
        <p:spPr bwMode="auto">
          <a:xfrm>
            <a:off x="5943600" y="3886200"/>
            <a:ext cx="609600" cy="914400"/>
          </a:xfrm>
          <a:prstGeom prst="line">
            <a:avLst/>
          </a:prstGeom>
          <a:noFill/>
          <a:ln w="5715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63" name="Line 112"/>
          <p:cNvSpPr>
            <a:spLocks noChangeShapeType="1"/>
          </p:cNvSpPr>
          <p:nvPr/>
        </p:nvSpPr>
        <p:spPr bwMode="auto">
          <a:xfrm>
            <a:off x="762000" y="5562600"/>
            <a:ext cx="685800" cy="0"/>
          </a:xfrm>
          <a:prstGeom prst="line">
            <a:avLst/>
          </a:prstGeom>
          <a:noFill/>
          <a:ln w="5715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614464" name="Text Box 113"/>
          <p:cNvSpPr txBox="1">
            <a:spLocks noChangeArrowheads="1"/>
          </p:cNvSpPr>
          <p:nvPr/>
        </p:nvSpPr>
        <p:spPr bwMode="auto">
          <a:xfrm>
            <a:off x="457200" y="5257800"/>
            <a:ext cx="457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800" b="1" dirty="0" err="1">
                <a:solidFill>
                  <a:srgbClr val="0000FF"/>
                </a:solidFill>
                <a:latin typeface="Times New Roman" charset="0"/>
              </a:rPr>
              <a:t>i</a:t>
            </a:r>
            <a:endParaRPr lang="en-US" sz="2800" b="1" dirty="0">
              <a:solidFill>
                <a:srgbClr val="0000FF"/>
              </a:solidFill>
              <a:latin typeface="Times New Roman" charset="0"/>
            </a:endParaRPr>
          </a:p>
        </p:txBody>
      </p:sp>
      <p:sp>
        <p:nvSpPr>
          <p:cNvPr id="614465" name="Text Box 114"/>
          <p:cNvSpPr txBox="1">
            <a:spLocks noChangeArrowheads="1"/>
          </p:cNvSpPr>
          <p:nvPr/>
        </p:nvSpPr>
        <p:spPr bwMode="auto">
          <a:xfrm>
            <a:off x="1587500" y="53975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solidFill>
                  <a:srgbClr val="0000FF"/>
                </a:solidFill>
                <a:latin typeface="Times New Roman" charset="0"/>
              </a:rPr>
              <a:t>0x70000</a:t>
            </a:r>
            <a:endParaRPr lang="en-US" sz="2400" dirty="0">
              <a:solidFill>
                <a:srgbClr val="0000FF"/>
              </a:solidFill>
              <a:latin typeface="Times New Roman" charset="0"/>
            </a:endParaRPr>
          </a:p>
        </p:txBody>
      </p:sp>
      <p:sp>
        <p:nvSpPr>
          <p:cNvPr id="614466" name="Text Box 117"/>
          <p:cNvSpPr txBox="1">
            <a:spLocks noChangeArrowheads="1"/>
          </p:cNvSpPr>
          <p:nvPr/>
        </p:nvSpPr>
        <p:spPr bwMode="auto">
          <a:xfrm>
            <a:off x="1600200" y="46482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latin typeface="Times New Roman" charset="0"/>
              </a:rPr>
              <a:t>0x45000</a:t>
            </a:r>
            <a:endParaRPr lang="en-US" sz="2400" dirty="0">
              <a:latin typeface="Times New Roman" charset="0"/>
            </a:endParaRPr>
          </a:p>
        </p:txBody>
      </p:sp>
      <p:sp>
        <p:nvSpPr>
          <p:cNvPr id="614467" name="Text Box 118"/>
          <p:cNvSpPr txBox="1">
            <a:spLocks noChangeArrowheads="1"/>
          </p:cNvSpPr>
          <p:nvPr/>
        </p:nvSpPr>
        <p:spPr bwMode="auto">
          <a:xfrm>
            <a:off x="1143000" y="5791200"/>
            <a:ext cx="838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b="1">
                <a:latin typeface="Times New Roman" charset="0"/>
              </a:rPr>
              <a:t>0</a:t>
            </a:r>
          </a:p>
        </p:txBody>
      </p:sp>
      <p:sp>
        <p:nvSpPr>
          <p:cNvPr id="614468" name="Text Box 119"/>
          <p:cNvSpPr txBox="1">
            <a:spLocks noChangeArrowheads="1"/>
          </p:cNvSpPr>
          <p:nvPr/>
        </p:nvSpPr>
        <p:spPr bwMode="auto">
          <a:xfrm>
            <a:off x="762000" y="3886200"/>
            <a:ext cx="990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b="1">
                <a:latin typeface="Times New Roman" charset="0"/>
              </a:rPr>
              <a:t>2</a:t>
            </a:r>
            <a:r>
              <a:rPr lang="en-US" sz="2400" b="1" baseline="30000">
                <a:latin typeface="Times New Roman" charset="0"/>
              </a:rPr>
              <a:t>10</a:t>
            </a:r>
            <a:r>
              <a:rPr lang="en-US" sz="2400" b="1">
                <a:latin typeface="Times New Roman" charset="0"/>
              </a:rPr>
              <a:t>-1</a:t>
            </a:r>
          </a:p>
        </p:txBody>
      </p:sp>
      <p:sp>
        <p:nvSpPr>
          <p:cNvPr id="614469" name="Text Box 120"/>
          <p:cNvSpPr txBox="1">
            <a:spLocks noChangeArrowheads="1"/>
          </p:cNvSpPr>
          <p:nvPr/>
        </p:nvSpPr>
        <p:spPr bwMode="auto">
          <a:xfrm>
            <a:off x="1524000" y="38862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400" dirty="0" smtClean="0">
                <a:latin typeface="Times New Roman" charset="0"/>
              </a:rPr>
              <a:t>0x65000</a:t>
            </a:r>
            <a:endParaRPr lang="en-US" sz="2400" dirty="0">
              <a:latin typeface="Times New Roman" charset="0"/>
            </a:endParaRPr>
          </a:p>
        </p:txBody>
      </p:sp>
      <p:sp>
        <p:nvSpPr>
          <p:cNvPr id="614470" name="Text Box 121"/>
          <p:cNvSpPr txBox="1">
            <a:spLocks noChangeArrowheads="1"/>
          </p:cNvSpPr>
          <p:nvPr/>
        </p:nvSpPr>
        <p:spPr bwMode="auto">
          <a:xfrm>
            <a:off x="3352800" y="2667000"/>
            <a:ext cx="91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dirty="0" smtClean="0">
                <a:latin typeface="Times New Roman" charset="0"/>
              </a:rPr>
              <a:t>0x65000</a:t>
            </a:r>
            <a:endParaRPr lang="en-US" sz="1600" b="1" dirty="0">
              <a:latin typeface="Times New Roman" charset="0"/>
            </a:endParaRPr>
          </a:p>
        </p:txBody>
      </p:sp>
      <p:sp>
        <p:nvSpPr>
          <p:cNvPr id="614471" name="Text Box 122"/>
          <p:cNvSpPr txBox="1">
            <a:spLocks noChangeArrowheads="1"/>
          </p:cNvSpPr>
          <p:nvPr/>
        </p:nvSpPr>
        <p:spPr bwMode="auto">
          <a:xfrm>
            <a:off x="3505200" y="4191000"/>
            <a:ext cx="91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a:latin typeface="Times New Roman" charset="0"/>
              </a:rPr>
              <a:t>0x70000</a:t>
            </a:r>
          </a:p>
        </p:txBody>
      </p:sp>
      <p:sp>
        <p:nvSpPr>
          <p:cNvPr id="614472" name="Text Box 123"/>
          <p:cNvSpPr txBox="1">
            <a:spLocks noChangeArrowheads="1"/>
          </p:cNvSpPr>
          <p:nvPr/>
        </p:nvSpPr>
        <p:spPr bwMode="auto">
          <a:xfrm>
            <a:off x="3581400" y="5791200"/>
            <a:ext cx="9144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600" b="1" dirty="0">
                <a:latin typeface="Times New Roman" charset="0"/>
              </a:rPr>
              <a:t>0x45000</a:t>
            </a:r>
          </a:p>
        </p:txBody>
      </p:sp>
      <p:sp>
        <p:nvSpPr>
          <p:cNvPr id="614473" name="Text Box 124"/>
          <p:cNvSpPr txBox="1">
            <a:spLocks noChangeArrowheads="1"/>
          </p:cNvSpPr>
          <p:nvPr/>
        </p:nvSpPr>
        <p:spPr bwMode="auto">
          <a:xfrm>
            <a:off x="4876800" y="36576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0000FF"/>
                </a:solidFill>
                <a:latin typeface="Times New Roman" charset="0"/>
              </a:rPr>
              <a:t>2</a:t>
            </a:r>
          </a:p>
        </p:txBody>
      </p:sp>
      <p:sp>
        <p:nvSpPr>
          <p:cNvPr id="614474" name="Text Box 125"/>
          <p:cNvSpPr txBox="1">
            <a:spLocks noChangeArrowheads="1"/>
          </p:cNvSpPr>
          <p:nvPr/>
        </p:nvSpPr>
        <p:spPr bwMode="auto">
          <a:xfrm>
            <a:off x="4876800" y="3886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4</a:t>
            </a:r>
          </a:p>
        </p:txBody>
      </p:sp>
      <p:sp>
        <p:nvSpPr>
          <p:cNvPr id="614475" name="Text Box 126"/>
          <p:cNvSpPr txBox="1">
            <a:spLocks noChangeArrowheads="1"/>
          </p:cNvSpPr>
          <p:nvPr/>
        </p:nvSpPr>
        <p:spPr bwMode="auto">
          <a:xfrm>
            <a:off x="4800600" y="34290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5</a:t>
            </a:r>
          </a:p>
        </p:txBody>
      </p:sp>
      <p:sp>
        <p:nvSpPr>
          <p:cNvPr id="614476" name="Text Box 127"/>
          <p:cNvSpPr txBox="1">
            <a:spLocks noChangeArrowheads="1"/>
          </p:cNvSpPr>
          <p:nvPr/>
        </p:nvSpPr>
        <p:spPr bwMode="auto">
          <a:xfrm>
            <a:off x="4800600" y="3200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7</a:t>
            </a:r>
          </a:p>
        </p:txBody>
      </p:sp>
      <p:sp>
        <p:nvSpPr>
          <p:cNvPr id="614477" name="Text Box 128"/>
          <p:cNvSpPr txBox="1">
            <a:spLocks noChangeArrowheads="1"/>
          </p:cNvSpPr>
          <p:nvPr/>
        </p:nvSpPr>
        <p:spPr bwMode="auto">
          <a:xfrm>
            <a:off x="4724400" y="2057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10</a:t>
            </a:r>
          </a:p>
        </p:txBody>
      </p:sp>
      <p:sp>
        <p:nvSpPr>
          <p:cNvPr id="614478" name="Text Box 129"/>
          <p:cNvSpPr txBox="1">
            <a:spLocks noChangeArrowheads="1"/>
          </p:cNvSpPr>
          <p:nvPr/>
        </p:nvSpPr>
        <p:spPr bwMode="auto">
          <a:xfrm>
            <a:off x="4724400" y="1828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9</a:t>
            </a:r>
          </a:p>
        </p:txBody>
      </p:sp>
      <p:sp>
        <p:nvSpPr>
          <p:cNvPr id="614479" name="Text Box 130"/>
          <p:cNvSpPr txBox="1">
            <a:spLocks noChangeArrowheads="1"/>
          </p:cNvSpPr>
          <p:nvPr/>
        </p:nvSpPr>
        <p:spPr bwMode="auto">
          <a:xfrm>
            <a:off x="8382000" y="5105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0</a:t>
            </a:r>
          </a:p>
        </p:txBody>
      </p:sp>
      <p:sp>
        <p:nvSpPr>
          <p:cNvPr id="614480" name="Text Box 131"/>
          <p:cNvSpPr txBox="1">
            <a:spLocks noChangeArrowheads="1"/>
          </p:cNvSpPr>
          <p:nvPr/>
        </p:nvSpPr>
        <p:spPr bwMode="auto">
          <a:xfrm>
            <a:off x="8382000" y="4876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1</a:t>
            </a:r>
          </a:p>
        </p:txBody>
      </p:sp>
      <p:sp>
        <p:nvSpPr>
          <p:cNvPr id="614481" name="Text Box 132"/>
          <p:cNvSpPr txBox="1">
            <a:spLocks noChangeArrowheads="1"/>
          </p:cNvSpPr>
          <p:nvPr/>
        </p:nvSpPr>
        <p:spPr bwMode="auto">
          <a:xfrm>
            <a:off x="8382000" y="45720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solidFill>
                  <a:srgbClr val="0000FF"/>
                </a:solidFill>
                <a:latin typeface="Times New Roman" charset="0"/>
              </a:rPr>
              <a:t> 2</a:t>
            </a:r>
          </a:p>
        </p:txBody>
      </p:sp>
      <p:sp>
        <p:nvSpPr>
          <p:cNvPr id="614482" name="Text Box 133"/>
          <p:cNvSpPr txBox="1">
            <a:spLocks noChangeArrowheads="1"/>
          </p:cNvSpPr>
          <p:nvPr/>
        </p:nvSpPr>
        <p:spPr bwMode="auto">
          <a:xfrm>
            <a:off x="8382000" y="4267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3</a:t>
            </a:r>
          </a:p>
        </p:txBody>
      </p:sp>
      <p:sp>
        <p:nvSpPr>
          <p:cNvPr id="614483" name="Text Box 134"/>
          <p:cNvSpPr txBox="1">
            <a:spLocks noChangeArrowheads="1"/>
          </p:cNvSpPr>
          <p:nvPr/>
        </p:nvSpPr>
        <p:spPr bwMode="auto">
          <a:xfrm>
            <a:off x="8382000" y="3886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4</a:t>
            </a:r>
          </a:p>
        </p:txBody>
      </p:sp>
      <p:sp>
        <p:nvSpPr>
          <p:cNvPr id="614484" name="Text Box 135"/>
          <p:cNvSpPr txBox="1">
            <a:spLocks noChangeArrowheads="1"/>
          </p:cNvSpPr>
          <p:nvPr/>
        </p:nvSpPr>
        <p:spPr bwMode="auto">
          <a:xfrm>
            <a:off x="8382000" y="3581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5</a:t>
            </a:r>
          </a:p>
        </p:txBody>
      </p:sp>
      <p:sp>
        <p:nvSpPr>
          <p:cNvPr id="614485" name="Text Box 136"/>
          <p:cNvSpPr txBox="1">
            <a:spLocks noChangeArrowheads="1"/>
          </p:cNvSpPr>
          <p:nvPr/>
        </p:nvSpPr>
        <p:spPr bwMode="auto">
          <a:xfrm>
            <a:off x="8382000" y="32766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6</a:t>
            </a:r>
          </a:p>
        </p:txBody>
      </p:sp>
      <p:sp>
        <p:nvSpPr>
          <p:cNvPr id="614486" name="Text Box 137"/>
          <p:cNvSpPr txBox="1">
            <a:spLocks noChangeArrowheads="1"/>
          </p:cNvSpPr>
          <p:nvPr/>
        </p:nvSpPr>
        <p:spPr bwMode="auto">
          <a:xfrm>
            <a:off x="8382000" y="2971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7</a:t>
            </a:r>
          </a:p>
        </p:txBody>
      </p:sp>
      <p:sp>
        <p:nvSpPr>
          <p:cNvPr id="614487" name="Text Box 138"/>
          <p:cNvSpPr txBox="1">
            <a:spLocks noChangeArrowheads="1"/>
          </p:cNvSpPr>
          <p:nvPr/>
        </p:nvSpPr>
        <p:spPr bwMode="auto">
          <a:xfrm>
            <a:off x="8382000" y="2590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8</a:t>
            </a:r>
          </a:p>
        </p:txBody>
      </p:sp>
      <p:sp>
        <p:nvSpPr>
          <p:cNvPr id="614488" name="Text Box 139"/>
          <p:cNvSpPr txBox="1">
            <a:spLocks noChangeArrowheads="1"/>
          </p:cNvSpPr>
          <p:nvPr/>
        </p:nvSpPr>
        <p:spPr bwMode="auto">
          <a:xfrm>
            <a:off x="8382000" y="22860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9</a:t>
            </a:r>
          </a:p>
        </p:txBody>
      </p:sp>
      <p:sp>
        <p:nvSpPr>
          <p:cNvPr id="614489" name="Text Box 140"/>
          <p:cNvSpPr txBox="1">
            <a:spLocks noChangeArrowheads="1"/>
          </p:cNvSpPr>
          <p:nvPr/>
        </p:nvSpPr>
        <p:spPr bwMode="auto">
          <a:xfrm>
            <a:off x="8382000" y="1981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a:latin typeface="Times New Roman" charset="0"/>
              </a:rPr>
              <a:t> 10</a:t>
            </a:r>
          </a:p>
        </p:txBody>
      </p:sp>
      <p:sp>
        <p:nvSpPr>
          <p:cNvPr id="614490" name="Text Box 141"/>
          <p:cNvSpPr txBox="1">
            <a:spLocks noChangeArrowheads="1"/>
          </p:cNvSpPr>
          <p:nvPr/>
        </p:nvSpPr>
        <p:spPr bwMode="auto">
          <a:xfrm>
            <a:off x="8382000" y="1574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a:latin typeface="Times New Roman" charset="0"/>
              </a:rPr>
              <a:t> </a:t>
            </a:r>
            <a:r>
              <a:rPr lang="mr-IN" sz="1800" b="1" dirty="0" smtClean="0">
                <a:latin typeface="Times New Roman" charset="0"/>
              </a:rPr>
              <a:t>…</a:t>
            </a:r>
            <a:endParaRPr lang="en-US" sz="1800" b="1" dirty="0">
              <a:latin typeface="Times New Roman" charset="0"/>
            </a:endParaRPr>
          </a:p>
        </p:txBody>
      </p:sp>
      <p:sp>
        <p:nvSpPr>
          <p:cNvPr id="614491" name="Text Box 142"/>
          <p:cNvSpPr txBox="1">
            <a:spLocks noChangeArrowheads="1"/>
          </p:cNvSpPr>
          <p:nvPr/>
        </p:nvSpPr>
        <p:spPr bwMode="auto">
          <a:xfrm>
            <a:off x="6578600" y="901700"/>
            <a:ext cx="19050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1600" b="1" dirty="0">
                <a:latin typeface="Times New Roman" charset="0"/>
              </a:rPr>
              <a:t>Page </a:t>
            </a:r>
            <a:r>
              <a:rPr lang="en-US" sz="1600" b="1" dirty="0" smtClean="0">
                <a:latin typeface="Times New Roman" charset="0"/>
              </a:rPr>
              <a:t>frame number in physical </a:t>
            </a:r>
            <a:r>
              <a:rPr lang="en-US" sz="1600" b="1" dirty="0" err="1" smtClean="0">
                <a:latin typeface="Times New Roman" charset="0"/>
              </a:rPr>
              <a:t>mem</a:t>
            </a:r>
            <a:endParaRPr lang="en-US" sz="1600" b="1" dirty="0">
              <a:latin typeface="Times New Roman"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42</a:t>
            </a:fld>
            <a:endParaRPr lang="en-US"/>
          </a:p>
        </p:txBody>
      </p:sp>
      <p:sp>
        <p:nvSpPr>
          <p:cNvPr id="94" name="Text Box 8"/>
          <p:cNvSpPr txBox="1">
            <a:spLocks noChangeArrowheads="1"/>
          </p:cNvSpPr>
          <p:nvPr/>
        </p:nvSpPr>
        <p:spPr bwMode="auto">
          <a:xfrm>
            <a:off x="381000" y="1752600"/>
            <a:ext cx="990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b="1" dirty="0" smtClean="0">
                <a:latin typeface="Times New Roman" charset="0"/>
              </a:rPr>
              <a:t>0x001</a:t>
            </a:r>
            <a:endParaRPr lang="en-US" sz="2400" b="1" dirty="0">
              <a:latin typeface="Times New Roman" charset="0"/>
            </a:endParaRPr>
          </a:p>
        </p:txBody>
      </p:sp>
      <p:sp>
        <p:nvSpPr>
          <p:cNvPr id="95" name="Text Box 93"/>
          <p:cNvSpPr txBox="1">
            <a:spLocks noChangeArrowheads="1"/>
          </p:cNvSpPr>
          <p:nvPr/>
        </p:nvSpPr>
        <p:spPr bwMode="auto">
          <a:xfrm>
            <a:off x="1371600" y="1752600"/>
            <a:ext cx="990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b="1" dirty="0" smtClean="0">
                <a:latin typeface="Times New Roman" charset="0"/>
              </a:rPr>
              <a:t>0x002</a:t>
            </a:r>
            <a:endParaRPr lang="en-US" sz="2400" b="1" dirty="0">
              <a:latin typeface="Times New Roman" charset="0"/>
            </a:endParaRPr>
          </a:p>
        </p:txBody>
      </p:sp>
      <p:sp>
        <p:nvSpPr>
          <p:cNvPr id="96" name="Text Box 94"/>
          <p:cNvSpPr txBox="1">
            <a:spLocks noChangeArrowheads="1"/>
          </p:cNvSpPr>
          <p:nvPr/>
        </p:nvSpPr>
        <p:spPr bwMode="auto">
          <a:xfrm>
            <a:off x="2222500" y="1752600"/>
            <a:ext cx="9906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algn="ctr" eaLnBrk="1" hangingPunct="1">
              <a:spcBef>
                <a:spcPct val="50000"/>
              </a:spcBef>
            </a:pPr>
            <a:r>
              <a:rPr lang="en-US" sz="2400" b="1" dirty="0">
                <a:latin typeface="Times New Roman" charset="0"/>
              </a:rPr>
              <a:t>0x657</a:t>
            </a:r>
          </a:p>
        </p:txBody>
      </p:sp>
      <p:sp>
        <p:nvSpPr>
          <p:cNvPr id="97" name="Line 99"/>
          <p:cNvSpPr>
            <a:spLocks noChangeShapeType="1"/>
          </p:cNvSpPr>
          <p:nvPr/>
        </p:nvSpPr>
        <p:spPr bwMode="auto">
          <a:xfrm>
            <a:off x="4025900" y="3860800"/>
            <a:ext cx="533400" cy="0"/>
          </a:xfrm>
          <a:prstGeom prst="line">
            <a:avLst/>
          </a:prstGeom>
          <a:noFill/>
          <a:ln w="57150">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98" name="Text Box 100"/>
          <p:cNvSpPr txBox="1">
            <a:spLocks noChangeArrowheads="1"/>
          </p:cNvSpPr>
          <p:nvPr/>
        </p:nvSpPr>
        <p:spPr bwMode="auto">
          <a:xfrm>
            <a:off x="3797300" y="3556000"/>
            <a:ext cx="457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2800" b="1" dirty="0">
                <a:solidFill>
                  <a:srgbClr val="0000FF"/>
                </a:solidFill>
                <a:latin typeface="Times New Roman" charset="0"/>
              </a:rPr>
              <a:t>j</a:t>
            </a:r>
          </a:p>
        </p:txBody>
      </p:sp>
      <p:sp>
        <p:nvSpPr>
          <p:cNvPr id="99" name="Text Box 102"/>
          <p:cNvSpPr txBox="1">
            <a:spLocks noChangeArrowheads="1"/>
          </p:cNvSpPr>
          <p:nvPr/>
        </p:nvSpPr>
        <p:spPr bwMode="auto">
          <a:xfrm>
            <a:off x="3657600" y="29718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smtClean="0">
                <a:latin typeface="Times New Roman" charset="0"/>
              </a:rPr>
              <a:t>2</a:t>
            </a:r>
            <a:r>
              <a:rPr lang="en-US" sz="1800" b="1" baseline="30000" dirty="0" smtClean="0">
                <a:latin typeface="Times New Roman" charset="0"/>
              </a:rPr>
              <a:t>10</a:t>
            </a:r>
            <a:r>
              <a:rPr lang="en-US" sz="1800" b="1" dirty="0" smtClean="0">
                <a:latin typeface="Times New Roman" charset="0"/>
              </a:rPr>
              <a:t>-</a:t>
            </a:r>
            <a:r>
              <a:rPr lang="en-US" sz="1800" b="1" dirty="0">
                <a:latin typeface="Times New Roman" charset="0"/>
              </a:rPr>
              <a:t>1</a:t>
            </a:r>
          </a:p>
        </p:txBody>
      </p:sp>
      <p:sp>
        <p:nvSpPr>
          <p:cNvPr id="100" name="Text Box 102"/>
          <p:cNvSpPr txBox="1">
            <a:spLocks noChangeArrowheads="1"/>
          </p:cNvSpPr>
          <p:nvPr/>
        </p:nvSpPr>
        <p:spPr bwMode="auto">
          <a:xfrm>
            <a:off x="3695700" y="15621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3000">
                <a:solidFill>
                  <a:schemeClr val="tx1"/>
                </a:solidFill>
                <a:latin typeface="Arial" charset="0"/>
                <a:ea typeface="ＭＳ Ｐゴシック" charset="0"/>
                <a:cs typeface="Arial" charset="0"/>
              </a:defRPr>
            </a:lvl1pPr>
            <a:lvl2pPr marL="742950" indent="-285750">
              <a:defRPr sz="2600">
                <a:solidFill>
                  <a:schemeClr val="tx1"/>
                </a:solidFill>
                <a:latin typeface="Arial" charset="0"/>
                <a:ea typeface="Arial" charset="0"/>
                <a:cs typeface="Arial" charset="0"/>
              </a:defRPr>
            </a:lvl2pPr>
            <a:lvl3pPr marL="1143000" indent="-228600">
              <a:defRPr sz="23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hangingPunct="0">
              <a:buFont typeface="Wingdings" charset="0"/>
              <a:defRPr sz="2000">
                <a:solidFill>
                  <a:schemeClr val="tx1"/>
                </a:solidFill>
                <a:latin typeface="Arial" charset="0"/>
                <a:ea typeface="Arial" charset="0"/>
                <a:cs typeface="Arial" charset="0"/>
              </a:defRPr>
            </a:lvl6pPr>
            <a:lvl7pPr marL="2971800" indent="-228600" eaLnBrk="0" hangingPunct="0">
              <a:buFont typeface="Wingdings" charset="0"/>
              <a:defRPr sz="2000">
                <a:solidFill>
                  <a:schemeClr val="tx1"/>
                </a:solidFill>
                <a:latin typeface="Arial" charset="0"/>
                <a:ea typeface="Arial" charset="0"/>
                <a:cs typeface="Arial" charset="0"/>
              </a:defRPr>
            </a:lvl7pPr>
            <a:lvl8pPr marL="3429000" indent="-228600" eaLnBrk="0" hangingPunct="0">
              <a:buFont typeface="Wingdings" charset="0"/>
              <a:defRPr sz="2000">
                <a:solidFill>
                  <a:schemeClr val="tx1"/>
                </a:solidFill>
                <a:latin typeface="Arial" charset="0"/>
                <a:ea typeface="Arial" charset="0"/>
                <a:cs typeface="Arial" charset="0"/>
              </a:defRPr>
            </a:lvl8pPr>
            <a:lvl9pPr marL="3886200" indent="-228600" eaLnBrk="0" hangingPunct="0">
              <a:buFont typeface="Wingdings" charset="0"/>
              <a:defRPr sz="2000">
                <a:solidFill>
                  <a:schemeClr val="tx1"/>
                </a:solidFill>
                <a:latin typeface="Arial" charset="0"/>
                <a:ea typeface="Arial" charset="0"/>
                <a:cs typeface="Arial" charset="0"/>
              </a:defRPr>
            </a:lvl9pPr>
          </a:lstStyle>
          <a:p>
            <a:pPr eaLnBrk="1" hangingPunct="1">
              <a:spcBef>
                <a:spcPct val="50000"/>
              </a:spcBef>
            </a:pPr>
            <a:r>
              <a:rPr lang="en-US" sz="1800" b="1" dirty="0" smtClean="0">
                <a:latin typeface="Times New Roman" charset="0"/>
              </a:rPr>
              <a:t>2</a:t>
            </a:r>
            <a:r>
              <a:rPr lang="en-US" sz="1800" b="1" baseline="30000" dirty="0" smtClean="0">
                <a:latin typeface="Times New Roman" charset="0"/>
              </a:rPr>
              <a:t>10</a:t>
            </a:r>
            <a:r>
              <a:rPr lang="en-US" sz="1800" b="1" dirty="0" smtClean="0">
                <a:latin typeface="Times New Roman" charset="0"/>
              </a:rPr>
              <a:t>-</a:t>
            </a:r>
            <a:r>
              <a:rPr lang="en-US" sz="1800" b="1" dirty="0">
                <a:latin typeface="Times New Roman" charset="0"/>
              </a:rPr>
              <a:t>1</a:t>
            </a:r>
          </a:p>
        </p:txBody>
      </p:sp>
      <p:sp>
        <p:nvSpPr>
          <p:cNvPr id="4" name="Rectangle 3"/>
          <p:cNvSpPr/>
          <p:nvPr/>
        </p:nvSpPr>
        <p:spPr bwMode="auto">
          <a:xfrm>
            <a:off x="6616700" y="4608513"/>
            <a:ext cx="1803400" cy="242887"/>
          </a:xfrm>
          <a:prstGeom prst="rect">
            <a:avLst/>
          </a:prstGeom>
          <a:solidFill>
            <a:srgbClr val="0000FF"/>
          </a:solidFill>
          <a:ln w="9525" cap="flat" cmpd="sng" algn="ctr">
            <a:solidFill>
              <a:srgbClr val="0000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5" name="TextBox 4"/>
          <p:cNvSpPr txBox="1"/>
          <p:nvPr/>
        </p:nvSpPr>
        <p:spPr>
          <a:xfrm>
            <a:off x="4483100" y="5816600"/>
            <a:ext cx="4491434" cy="830997"/>
          </a:xfrm>
          <a:prstGeom prst="rect">
            <a:avLst/>
          </a:prstGeom>
          <a:noFill/>
        </p:spPr>
        <p:txBody>
          <a:bodyPr wrap="none" rtlCol="0">
            <a:spAutoFit/>
          </a:bodyPr>
          <a:lstStyle/>
          <a:p>
            <a:r>
              <a:rPr lang="en-US" sz="2400" dirty="0" smtClean="0">
                <a:solidFill>
                  <a:srgbClr val="0000FF"/>
                </a:solidFill>
              </a:rPr>
              <a:t>Blue = translation of 0x00402657</a:t>
            </a:r>
          </a:p>
          <a:p>
            <a:r>
              <a:rPr lang="en-US" sz="2400" dirty="0" smtClean="0"/>
              <a:t>Black = other translations in tables</a:t>
            </a:r>
            <a:endParaRPr lang="en-US" sz="2400" dirty="0"/>
          </a:p>
        </p:txBody>
      </p:sp>
    </p:spTree>
    <p:extLst>
      <p:ext uri="{BB962C8B-B14F-4D97-AF65-F5344CB8AC3E}">
        <p14:creationId xmlns:p14="http://schemas.microsoft.com/office/powerpoint/2010/main" val="372260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metadata</a:t>
            </a:r>
            <a:endParaRPr lang="en-US" dirty="0"/>
          </a:p>
        </p:txBody>
      </p:sp>
      <p:sp>
        <p:nvSpPr>
          <p:cNvPr id="3" name="Content Placeholder 2"/>
          <p:cNvSpPr>
            <a:spLocks noGrp="1"/>
          </p:cNvSpPr>
          <p:nvPr>
            <p:ph idx="1"/>
          </p:nvPr>
        </p:nvSpPr>
        <p:spPr>
          <a:xfrm>
            <a:off x="486830" y="1171186"/>
            <a:ext cx="8247965" cy="5334068"/>
          </a:xfrm>
        </p:spPr>
        <p:txBody>
          <a:bodyPr/>
          <a:lstStyle/>
          <a:p>
            <a:pPr>
              <a:lnSpc>
                <a:spcPct val="90000"/>
              </a:lnSpc>
            </a:pPr>
            <a:r>
              <a:rPr lang="en-US" dirty="0" smtClean="0"/>
              <a:t>In example, each table entry uses 20 bits to store the page number (2</a:t>
            </a:r>
            <a:r>
              <a:rPr lang="en-US" baseline="30000" dirty="0" smtClean="0"/>
              <a:t>32</a:t>
            </a:r>
            <a:r>
              <a:rPr lang="en-US" dirty="0" smtClean="0"/>
              <a:t>/2</a:t>
            </a:r>
            <a:r>
              <a:rPr lang="en-US" baseline="30000" dirty="0" smtClean="0"/>
              <a:t>12</a:t>
            </a:r>
            <a:r>
              <a:rPr lang="en-US" dirty="0" smtClean="0"/>
              <a:t> = 2</a:t>
            </a:r>
            <a:r>
              <a:rPr lang="en-US" baseline="30000" dirty="0" smtClean="0"/>
              <a:t>20</a:t>
            </a:r>
            <a:r>
              <a:rPr lang="en-US" dirty="0" smtClean="0"/>
              <a:t> pages)</a:t>
            </a:r>
          </a:p>
          <a:p>
            <a:pPr>
              <a:lnSpc>
                <a:spcPct val="90000"/>
              </a:lnSpc>
            </a:pPr>
            <a:r>
              <a:rPr lang="en-US" dirty="0" smtClean="0"/>
              <a:t>Given a 32-bit memory word, use other 12 bits to store metadata</a:t>
            </a:r>
          </a:p>
          <a:p>
            <a:pPr lvl="1">
              <a:lnSpc>
                <a:spcPct val="90000"/>
              </a:lnSpc>
            </a:pPr>
            <a:r>
              <a:rPr lang="en-US" dirty="0" smtClean="0"/>
              <a:t>Valid bit, dirty bit</a:t>
            </a:r>
          </a:p>
          <a:p>
            <a:pPr lvl="1">
              <a:lnSpc>
                <a:spcPct val="90000"/>
              </a:lnSpc>
            </a:pPr>
            <a:r>
              <a:rPr lang="en-US" dirty="0" smtClean="0"/>
              <a:t>Permission bits:  read, write, execute</a:t>
            </a:r>
          </a:p>
          <a:p>
            <a:pPr lvl="1">
              <a:lnSpc>
                <a:spcPct val="90000"/>
              </a:lnSpc>
            </a:pPr>
            <a:r>
              <a:rPr lang="en-US" dirty="0" smtClean="0"/>
              <a:t>Bits to support page replacement algorithm</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43</a:t>
            </a:fld>
            <a:endParaRPr lang="en-US"/>
          </a:p>
        </p:txBody>
      </p:sp>
    </p:spTree>
    <p:extLst>
      <p:ext uri="{BB962C8B-B14F-4D97-AF65-F5344CB8AC3E}">
        <p14:creationId xmlns:p14="http://schemas.microsoft.com/office/powerpoint/2010/main" val="1360415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page fault</a:t>
            </a:r>
            <a:endParaRPr lang="en-US" dirty="0"/>
          </a:p>
        </p:txBody>
      </p:sp>
      <p:sp>
        <p:nvSpPr>
          <p:cNvPr id="3" name="Content Placeholder 2"/>
          <p:cNvSpPr>
            <a:spLocks noGrp="1"/>
          </p:cNvSpPr>
          <p:nvPr>
            <p:ph idx="1"/>
          </p:nvPr>
        </p:nvSpPr>
        <p:spPr/>
        <p:txBody>
          <a:bodyPr/>
          <a:lstStyle/>
          <a:p>
            <a:r>
              <a:rPr lang="en-US" dirty="0" smtClean="0"/>
              <a:t>CPU tries to access a page not resident in main memory</a:t>
            </a:r>
          </a:p>
          <a:p>
            <a:pPr lvl="1"/>
            <a:r>
              <a:rPr lang="en-US" dirty="0" smtClean="0"/>
              <a:t>Metadata valid bit marked “invalid”</a:t>
            </a:r>
          </a:p>
          <a:p>
            <a:pPr lvl="1"/>
            <a:r>
              <a:rPr lang="en-US" dirty="0" err="1" smtClean="0"/>
              <a:t>MMU</a:t>
            </a:r>
            <a:r>
              <a:rPr lang="en-US" dirty="0" smtClean="0"/>
              <a:t> will generate a signal to the operating system kernel to load the page from disk</a:t>
            </a:r>
          </a:p>
          <a:p>
            <a:r>
              <a:rPr lang="en-US" dirty="0" smtClean="0"/>
              <a:t>CPU tries a memory access that violates one or more permission bits</a:t>
            </a:r>
          </a:p>
          <a:p>
            <a:pPr lvl="1"/>
            <a:r>
              <a:rPr lang="en-US" dirty="0" smtClean="0"/>
              <a:t>MMU generates a signal to the operating system which stops the process with a SEGV or other error message</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44</a:t>
            </a:fld>
            <a:endParaRPr lang="en-US"/>
          </a:p>
        </p:txBody>
      </p:sp>
    </p:spTree>
    <p:extLst>
      <p:ext uri="{BB962C8B-B14F-4D97-AF65-F5344CB8AC3E}">
        <p14:creationId xmlns:p14="http://schemas.microsoft.com/office/powerpoint/2010/main" val="1527226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Handling a page fault</a:t>
            </a:r>
            <a:endParaRPr lang="en-US" dirty="0"/>
          </a:p>
        </p:txBody>
      </p:sp>
      <p:sp>
        <p:nvSpPr>
          <p:cNvPr id="5" name="Content Placeholder 4"/>
          <p:cNvSpPr>
            <a:spLocks noGrp="1"/>
          </p:cNvSpPr>
          <p:nvPr>
            <p:ph idx="1"/>
          </p:nvPr>
        </p:nvSpPr>
        <p:spPr>
          <a:xfrm>
            <a:off x="486830" y="1116322"/>
            <a:ext cx="8247965" cy="4924814"/>
          </a:xfrm>
        </p:spPr>
        <p:txBody>
          <a:bodyPr/>
          <a:lstStyle/>
          <a:p>
            <a:pPr marL="514350" indent="-514350">
              <a:buFont typeface="+mj-lt"/>
              <a:buAutoNum type="arabicPeriod"/>
            </a:pPr>
            <a:r>
              <a:rPr lang="en-US" dirty="0" smtClean="0"/>
              <a:t>Page fault happens when CPU </a:t>
            </a:r>
            <a:r>
              <a:rPr lang="en-US" dirty="0"/>
              <a:t>tries </a:t>
            </a:r>
            <a:r>
              <a:rPr lang="en-US" dirty="0" smtClean="0"/>
              <a:t>to read or write at an address </a:t>
            </a:r>
            <a:r>
              <a:rPr lang="en-US" dirty="0"/>
              <a:t>in a non-resident </a:t>
            </a:r>
            <a:r>
              <a:rPr lang="en-US" dirty="0" smtClean="0"/>
              <a:t>page</a:t>
            </a:r>
          </a:p>
          <a:p>
            <a:pPr marL="514350" indent="-514350">
              <a:buFont typeface="+mj-lt"/>
              <a:buAutoNum type="arabicPeriod"/>
            </a:pPr>
            <a:r>
              <a:rPr lang="en-US" dirty="0" smtClean="0"/>
              <a:t>MMU performs translation and finds page resident bit is not set</a:t>
            </a:r>
          </a:p>
          <a:p>
            <a:pPr marL="514350" indent="-514350">
              <a:buFont typeface="+mj-lt"/>
              <a:buAutoNum type="arabicPeriod"/>
            </a:pPr>
            <a:r>
              <a:rPr lang="en-US" dirty="0" smtClean="0"/>
              <a:t>MMU </a:t>
            </a:r>
            <a:r>
              <a:rPr lang="en-US" dirty="0"/>
              <a:t>generates a page </a:t>
            </a:r>
            <a:r>
              <a:rPr lang="en-US" dirty="0" smtClean="0"/>
              <a:t>fault signal to the operating system (O/S)</a:t>
            </a:r>
            <a:endParaRPr lang="en-US" dirty="0"/>
          </a:p>
          <a:p>
            <a:pPr marL="514350" indent="-514350">
              <a:buFont typeface="+mj-lt"/>
              <a:buAutoNum type="arabicPeriod"/>
            </a:pPr>
            <a:r>
              <a:rPr lang="en-US" dirty="0" smtClean="0"/>
              <a:t>Execute a call to the O/S, saving the </a:t>
            </a:r>
            <a:r>
              <a:rPr lang="en-US" dirty="0" err="1" smtClean="0"/>
              <a:t>current_instruction_pointer</a:t>
            </a:r>
            <a:r>
              <a:rPr lang="en-US" dirty="0" smtClean="0"/>
              <a:t> (PC) and all CPU registers </a:t>
            </a:r>
            <a:r>
              <a:rPr lang="en-US" dirty="0"/>
              <a:t>in the </a:t>
            </a:r>
            <a:r>
              <a:rPr lang="en-US" dirty="0" smtClean="0"/>
              <a:t>stack and changing mode to one appropriate for the O/S</a:t>
            </a:r>
            <a:endParaRPr lang="en-US" dirty="0"/>
          </a:p>
          <a:p>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45</a:t>
            </a:fld>
            <a:endParaRPr lang="en-US"/>
          </a:p>
        </p:txBody>
      </p:sp>
    </p:spTree>
    <p:extLst>
      <p:ext uri="{BB962C8B-B14F-4D97-AF65-F5344CB8AC3E}">
        <p14:creationId xmlns:p14="http://schemas.microsoft.com/office/powerpoint/2010/main" val="4650991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descr="Large confetti"/>
          <p:cNvSpPr>
            <a:spLocks noGrp="1" noChangeArrowheads="1"/>
          </p:cNvSpPr>
          <p:nvPr>
            <p:ph type="title"/>
          </p:nvPr>
        </p:nvSpPr>
        <p:spPr/>
        <p:txBody>
          <a:bodyPr/>
          <a:lstStyle/>
          <a:p>
            <a:pPr eaLnBrk="1" hangingPunct="1"/>
            <a:r>
              <a:rPr lang="en-US" dirty="0" smtClean="0">
                <a:latin typeface="Arial" charset="0"/>
                <a:cs typeface="Times New Roman" charset="0"/>
              </a:rPr>
              <a:t>Handling </a:t>
            </a:r>
            <a:r>
              <a:rPr lang="en-US" dirty="0">
                <a:latin typeface="Arial" charset="0"/>
                <a:cs typeface="Times New Roman" charset="0"/>
              </a:rPr>
              <a:t>a </a:t>
            </a:r>
            <a:r>
              <a:rPr lang="en-US" dirty="0" smtClean="0">
                <a:latin typeface="Arial" charset="0"/>
                <a:cs typeface="Times New Roman" charset="0"/>
              </a:rPr>
              <a:t>page </a:t>
            </a:r>
            <a:r>
              <a:rPr lang="en-US" dirty="0">
                <a:latin typeface="Arial" charset="0"/>
                <a:cs typeface="Times New Roman" charset="0"/>
              </a:rPr>
              <a:t>f</a:t>
            </a:r>
            <a:r>
              <a:rPr lang="en-US" dirty="0" smtClean="0">
                <a:latin typeface="Arial" charset="0"/>
                <a:cs typeface="Times New Roman" charset="0"/>
              </a:rPr>
              <a:t>ault</a:t>
            </a:r>
            <a:endParaRPr lang="en-US" dirty="0">
              <a:latin typeface="Arial" charset="0"/>
              <a:cs typeface="Times New Roman" charset="0"/>
            </a:endParaRPr>
          </a:p>
        </p:txBody>
      </p:sp>
      <p:sp>
        <p:nvSpPr>
          <p:cNvPr id="628739" name="Rectangle 3"/>
          <p:cNvSpPr>
            <a:spLocks noGrp="1" noChangeArrowheads="1"/>
          </p:cNvSpPr>
          <p:nvPr>
            <p:ph idx="1"/>
          </p:nvPr>
        </p:nvSpPr>
        <p:spPr>
          <a:xfrm>
            <a:off x="486830" y="1171186"/>
            <a:ext cx="8247965" cy="5211326"/>
          </a:xfrm>
        </p:spPr>
        <p:txBody>
          <a:bodyPr/>
          <a:lstStyle/>
          <a:p>
            <a:pPr marL="514350" indent="-514350" eaLnBrk="1" hangingPunct="1">
              <a:lnSpc>
                <a:spcPct val="90000"/>
              </a:lnSpc>
              <a:buFont typeface="+mj-lt"/>
              <a:buAutoNum type="arabicPeriod" startAt="4"/>
            </a:pPr>
            <a:r>
              <a:rPr lang="en-US" sz="2600" dirty="0" smtClean="0">
                <a:latin typeface="Arial" charset="0"/>
                <a:cs typeface="Times New Roman" charset="0"/>
              </a:rPr>
              <a:t>Based on signal from MMU, O/S code calls page </a:t>
            </a:r>
            <a:r>
              <a:rPr lang="en-US" sz="2600" dirty="0">
                <a:latin typeface="Arial" charset="0"/>
                <a:cs typeface="Times New Roman" charset="0"/>
              </a:rPr>
              <a:t>fault </a:t>
            </a:r>
            <a:r>
              <a:rPr lang="en-US" sz="2600" dirty="0" smtClean="0">
                <a:latin typeface="Arial" charset="0"/>
                <a:cs typeface="Times New Roman" charset="0"/>
              </a:rPr>
              <a:t>handler</a:t>
            </a:r>
            <a:endParaRPr lang="en-US" sz="2600" dirty="0">
              <a:latin typeface="Arial" charset="0"/>
              <a:cs typeface="Times New Roman" charset="0"/>
            </a:endParaRPr>
          </a:p>
          <a:p>
            <a:pPr marL="514350" indent="-514350" eaLnBrk="1" hangingPunct="1">
              <a:lnSpc>
                <a:spcPct val="90000"/>
              </a:lnSpc>
              <a:buFont typeface="+mj-lt"/>
              <a:buAutoNum type="arabicPeriod" startAt="4"/>
            </a:pPr>
            <a:r>
              <a:rPr lang="en-US" sz="2600" dirty="0">
                <a:latin typeface="Arial" charset="0"/>
                <a:cs typeface="Times New Roman" charset="0"/>
              </a:rPr>
              <a:t>T</a:t>
            </a:r>
            <a:r>
              <a:rPr lang="en-US" sz="2600" dirty="0" smtClean="0">
                <a:latin typeface="Arial" charset="0"/>
                <a:cs typeface="Times New Roman" charset="0"/>
              </a:rPr>
              <a:t>he </a:t>
            </a:r>
            <a:r>
              <a:rPr lang="en-US" sz="2600" dirty="0">
                <a:latin typeface="Arial" charset="0"/>
                <a:cs typeface="Times New Roman" charset="0"/>
              </a:rPr>
              <a:t>page fault </a:t>
            </a:r>
            <a:r>
              <a:rPr lang="en-US" sz="2600" dirty="0" smtClean="0">
                <a:latin typeface="Arial" charset="0"/>
                <a:cs typeface="Times New Roman" charset="0"/>
              </a:rPr>
              <a:t>handler</a:t>
            </a:r>
            <a:br>
              <a:rPr lang="en-US" sz="2600" dirty="0" smtClean="0">
                <a:latin typeface="Arial" charset="0"/>
                <a:cs typeface="Times New Roman" charset="0"/>
              </a:rPr>
            </a:br>
            <a:r>
              <a:rPr lang="en-US" sz="2600" dirty="0" smtClean="0">
                <a:latin typeface="Arial" charset="0"/>
                <a:cs typeface="Times New Roman" charset="0"/>
              </a:rPr>
              <a:t> 	• Checks if </a:t>
            </a:r>
            <a:r>
              <a:rPr lang="en-US" sz="2600" dirty="0">
                <a:latin typeface="Arial" charset="0"/>
                <a:cs typeface="Times New Roman" charset="0"/>
              </a:rPr>
              <a:t>the </a:t>
            </a:r>
            <a:r>
              <a:rPr lang="en-US" sz="2600" dirty="0" smtClean="0">
                <a:latin typeface="Arial" charset="0"/>
                <a:cs typeface="Times New Roman" charset="0"/>
              </a:rPr>
              <a:t>faulting address from the process </a:t>
            </a:r>
            <a:r>
              <a:rPr lang="en-US" sz="2600" dirty="0">
                <a:latin typeface="Arial" charset="0"/>
                <a:cs typeface="Times New Roman" charset="0"/>
              </a:rPr>
              <a:t>corresponds to a page that is not valid for this process, </a:t>
            </a:r>
            <a:r>
              <a:rPr lang="en-US" sz="2600" dirty="0" smtClean="0">
                <a:latin typeface="Arial" charset="0"/>
                <a:cs typeface="Times New Roman" charset="0"/>
              </a:rPr>
              <a:t>if yes, then </a:t>
            </a:r>
            <a:r>
              <a:rPr lang="en-US" sz="2600" dirty="0">
                <a:latin typeface="Arial" charset="0"/>
                <a:cs typeface="Times New Roman" charset="0"/>
              </a:rPr>
              <a:t>generate a SEGV signal to the process. The default behavior for SEGV is to kill the process and dump </a:t>
            </a:r>
            <a:r>
              <a:rPr lang="en-US" sz="2600" dirty="0" smtClean="0">
                <a:latin typeface="Arial" charset="0"/>
                <a:cs typeface="Times New Roman" charset="0"/>
              </a:rPr>
              <a:t>core</a:t>
            </a:r>
            <a:br>
              <a:rPr lang="en-US" sz="2600" dirty="0" smtClean="0">
                <a:latin typeface="Arial" charset="0"/>
                <a:cs typeface="Times New Roman" charset="0"/>
              </a:rPr>
            </a:br>
            <a:r>
              <a:rPr lang="en-US" sz="2600" dirty="0" smtClean="0">
                <a:latin typeface="Arial" charset="0"/>
                <a:cs typeface="Times New Roman" charset="0"/>
              </a:rPr>
              <a:t> 	• Otherwise, the page fault handler</a:t>
            </a:r>
          </a:p>
          <a:p>
            <a:pPr marL="514350" indent="-514350">
              <a:lnSpc>
                <a:spcPct val="90000"/>
              </a:lnSpc>
              <a:buFont typeface="+mj-lt"/>
              <a:buAutoNum type="arabicPeriod" startAt="4"/>
            </a:pPr>
            <a:r>
              <a:rPr lang="en-US" sz="2600" dirty="0" smtClean="0">
                <a:latin typeface="Arial" charset="0"/>
                <a:cs typeface="Times New Roman" charset="0"/>
              </a:rPr>
              <a:t>Finds </a:t>
            </a:r>
            <a:r>
              <a:rPr lang="en-US" sz="2600" dirty="0">
                <a:latin typeface="Arial" charset="0"/>
                <a:cs typeface="Times New Roman" charset="0"/>
              </a:rPr>
              <a:t>a free </a:t>
            </a:r>
            <a:r>
              <a:rPr lang="en-US" sz="2600" dirty="0" smtClean="0">
                <a:latin typeface="Arial" charset="0"/>
                <a:cs typeface="Times New Roman" charset="0"/>
              </a:rPr>
              <a:t>page frame </a:t>
            </a:r>
            <a:r>
              <a:rPr lang="en-US" sz="2600" dirty="0">
                <a:latin typeface="Arial" charset="0"/>
                <a:cs typeface="Times New Roman" charset="0"/>
              </a:rPr>
              <a:t>in physical memory.  If </a:t>
            </a:r>
            <a:r>
              <a:rPr lang="en-US" sz="2600" dirty="0" smtClean="0">
                <a:latin typeface="Arial" charset="0"/>
                <a:cs typeface="Times New Roman" charset="0"/>
              </a:rPr>
              <a:t>no </a:t>
            </a:r>
            <a:r>
              <a:rPr lang="en-US" sz="2600" dirty="0">
                <a:latin typeface="Arial" charset="0"/>
                <a:cs typeface="Times New Roman" charset="0"/>
              </a:rPr>
              <a:t>free </a:t>
            </a:r>
            <a:r>
              <a:rPr lang="en-US" sz="2600" dirty="0" smtClean="0">
                <a:latin typeface="Arial" charset="0"/>
                <a:cs typeface="Times New Roman" charset="0"/>
              </a:rPr>
              <a:t>page frames, </a:t>
            </a:r>
            <a:r>
              <a:rPr lang="en-US" sz="2600" dirty="0">
                <a:latin typeface="Arial" charset="0"/>
                <a:cs typeface="Times New Roman" charset="0"/>
              </a:rPr>
              <a:t>then </a:t>
            </a:r>
            <a:r>
              <a:rPr lang="en-US" sz="2600" dirty="0" smtClean="0">
                <a:latin typeface="Arial" charset="0"/>
                <a:cs typeface="Times New Roman" charset="0"/>
              </a:rPr>
              <a:t>plan which one to re-use; if frame contains a dirty (changed) page, then first write that page </a:t>
            </a:r>
            <a:r>
              <a:rPr lang="en-US" sz="2600" dirty="0">
                <a:latin typeface="Arial" charset="0"/>
                <a:cs typeface="Times New Roman" charset="0"/>
              </a:rPr>
              <a:t>to </a:t>
            </a:r>
            <a:r>
              <a:rPr lang="en-US" sz="2600" dirty="0" smtClean="0">
                <a:latin typeface="Arial" charset="0"/>
                <a:cs typeface="Times New Roman" charset="0"/>
              </a:rPr>
              <a:t>disk</a:t>
            </a:r>
            <a:endParaRPr lang="en-US" sz="2600" dirty="0">
              <a:latin typeface="Arial" charset="0"/>
              <a:cs typeface="Times New Roman" charset="0"/>
            </a:endParaRPr>
          </a:p>
          <a:p>
            <a:pPr marL="514350" indent="-514350" eaLnBrk="1" hangingPunct="1">
              <a:lnSpc>
                <a:spcPct val="90000"/>
              </a:lnSpc>
              <a:buFont typeface="+mj-lt"/>
              <a:buAutoNum type="arabicPeriod" startAt="4"/>
            </a:pPr>
            <a:endParaRPr lang="en-US" sz="2600" dirty="0">
              <a:latin typeface="Arial" charset="0"/>
              <a:cs typeface="Arial"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46</a:t>
            </a:fld>
            <a:endParaRPr lang="en-US"/>
          </a:p>
        </p:txBody>
      </p:sp>
    </p:spTree>
    <p:extLst>
      <p:ext uri="{BB962C8B-B14F-4D97-AF65-F5344CB8AC3E}">
        <p14:creationId xmlns:p14="http://schemas.microsoft.com/office/powerpoint/2010/main" val="204153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descr="Large confetti"/>
          <p:cNvSpPr>
            <a:spLocks noGrp="1" noChangeArrowheads="1"/>
          </p:cNvSpPr>
          <p:nvPr>
            <p:ph type="title"/>
          </p:nvPr>
        </p:nvSpPr>
        <p:spPr/>
        <p:txBody>
          <a:bodyPr/>
          <a:lstStyle/>
          <a:p>
            <a:pPr eaLnBrk="1" hangingPunct="1"/>
            <a:r>
              <a:rPr lang="en-US" dirty="0" smtClean="0">
                <a:latin typeface="Arial" charset="0"/>
                <a:cs typeface="Times New Roman" charset="0"/>
              </a:rPr>
              <a:t>Handling </a:t>
            </a:r>
            <a:r>
              <a:rPr lang="en-US" dirty="0">
                <a:latin typeface="Arial" charset="0"/>
                <a:cs typeface="Times New Roman" charset="0"/>
              </a:rPr>
              <a:t>a </a:t>
            </a:r>
            <a:r>
              <a:rPr lang="en-US" dirty="0" smtClean="0">
                <a:latin typeface="Arial" charset="0"/>
                <a:cs typeface="Times New Roman" charset="0"/>
              </a:rPr>
              <a:t>page </a:t>
            </a:r>
            <a:r>
              <a:rPr lang="en-US" dirty="0">
                <a:latin typeface="Arial" charset="0"/>
                <a:cs typeface="Times New Roman" charset="0"/>
              </a:rPr>
              <a:t>f</a:t>
            </a:r>
            <a:r>
              <a:rPr lang="en-US" dirty="0" smtClean="0">
                <a:latin typeface="Arial" charset="0"/>
                <a:cs typeface="Times New Roman" charset="0"/>
              </a:rPr>
              <a:t>ault</a:t>
            </a:r>
            <a:endParaRPr lang="en-US" dirty="0">
              <a:latin typeface="Arial" charset="0"/>
              <a:cs typeface="Times New Roman" charset="0"/>
            </a:endParaRPr>
          </a:p>
        </p:txBody>
      </p:sp>
      <p:sp>
        <p:nvSpPr>
          <p:cNvPr id="630787" name="Rectangle 3"/>
          <p:cNvSpPr>
            <a:spLocks noGrp="1" noChangeArrowheads="1"/>
          </p:cNvSpPr>
          <p:nvPr>
            <p:ph idx="1"/>
          </p:nvPr>
        </p:nvSpPr>
        <p:spPr>
          <a:xfrm>
            <a:off x="486830" y="1107178"/>
            <a:ext cx="8247965" cy="5334068"/>
          </a:xfrm>
        </p:spPr>
        <p:txBody>
          <a:bodyPr/>
          <a:lstStyle/>
          <a:p>
            <a:pPr marL="514350" indent="-514350" eaLnBrk="1" hangingPunct="1">
              <a:buFont typeface="+mj-lt"/>
              <a:buAutoNum type="arabicPeriod" startAt="7"/>
            </a:pPr>
            <a:r>
              <a:rPr lang="en-US" sz="2600" dirty="0" smtClean="0">
                <a:latin typeface="Arial" charset="0"/>
                <a:cs typeface="Times New Roman" charset="0"/>
              </a:rPr>
              <a:t>Load from disk the virtual page that will satisfy the page fault</a:t>
            </a:r>
          </a:p>
          <a:p>
            <a:pPr marL="514350" indent="-514350" eaLnBrk="1" hangingPunct="1">
              <a:buFont typeface="+mj-lt"/>
              <a:buAutoNum type="arabicPeriod" startAt="7"/>
            </a:pPr>
            <a:r>
              <a:rPr lang="en-US" sz="2600" dirty="0" smtClean="0">
                <a:latin typeface="Arial" charset="0"/>
                <a:cs typeface="Times New Roman" charset="0"/>
              </a:rPr>
              <a:t>Update the translation table entry for the virtual page with the chosen page frame number and set the metadata bits appropriately (e.g., clear </a:t>
            </a:r>
            <a:r>
              <a:rPr lang="en-US" sz="2600" dirty="0">
                <a:latin typeface="Arial" charset="0"/>
                <a:cs typeface="Times New Roman" charset="0"/>
              </a:rPr>
              <a:t>the modified </a:t>
            </a:r>
            <a:r>
              <a:rPr lang="en-US" sz="2600" dirty="0" smtClean="0">
                <a:latin typeface="Arial" charset="0"/>
                <a:cs typeface="Times New Roman" charset="0"/>
              </a:rPr>
              <a:t>bit, etc.)</a:t>
            </a:r>
            <a:endParaRPr lang="en-US" sz="2600" dirty="0">
              <a:latin typeface="Arial" charset="0"/>
              <a:cs typeface="Times New Roman" charset="0"/>
            </a:endParaRPr>
          </a:p>
          <a:p>
            <a:pPr marL="514350" indent="-514350" eaLnBrk="1" hangingPunct="1">
              <a:buFont typeface="+mj-lt"/>
              <a:buAutoNum type="arabicPeriod" startAt="7"/>
            </a:pPr>
            <a:r>
              <a:rPr lang="en-US" sz="2600" dirty="0" smtClean="0">
                <a:latin typeface="Arial" charset="0"/>
                <a:cs typeface="Times New Roman" charset="0"/>
              </a:rPr>
              <a:t>Restore CPU registers</a:t>
            </a:r>
            <a:r>
              <a:rPr lang="en-US" sz="2600" dirty="0">
                <a:latin typeface="Arial" charset="0"/>
                <a:cs typeface="Times New Roman" charset="0"/>
              </a:rPr>
              <a:t>, </a:t>
            </a:r>
            <a:r>
              <a:rPr lang="en-US" sz="2600" dirty="0" smtClean="0">
                <a:latin typeface="Arial" charset="0"/>
                <a:cs typeface="Times New Roman" charset="0"/>
              </a:rPr>
              <a:t>return to process causing the page fault, </a:t>
            </a:r>
            <a:r>
              <a:rPr lang="en-US" sz="2600" dirty="0">
                <a:latin typeface="Arial" charset="0"/>
                <a:cs typeface="Times New Roman" charset="0"/>
              </a:rPr>
              <a:t>and </a:t>
            </a:r>
            <a:r>
              <a:rPr lang="en-US" sz="2600" dirty="0" smtClean="0">
                <a:latin typeface="Arial" charset="0"/>
                <a:cs typeface="Times New Roman" charset="0"/>
              </a:rPr>
              <a:t>retry (re-fetch) </a:t>
            </a:r>
            <a:r>
              <a:rPr lang="en-US" sz="2600" dirty="0">
                <a:latin typeface="Arial" charset="0"/>
                <a:cs typeface="Times New Roman" charset="0"/>
              </a:rPr>
              <a:t>the </a:t>
            </a:r>
            <a:r>
              <a:rPr lang="en-US" sz="2600" dirty="0" smtClean="0">
                <a:latin typeface="Arial" charset="0"/>
                <a:cs typeface="Times New Roman" charset="0"/>
              </a:rPr>
              <a:t>instruction that caused the page fault</a:t>
            </a:r>
          </a:p>
          <a:p>
            <a:pPr>
              <a:buFont typeface="Wingdings" charset="2"/>
              <a:buChar char="§"/>
            </a:pPr>
            <a:r>
              <a:rPr lang="en-US" sz="2800" dirty="0">
                <a:solidFill>
                  <a:srgbClr val="0432FF"/>
                </a:solidFill>
                <a:latin typeface="Arial" charset="0"/>
                <a:cs typeface="Times New Roman" charset="0"/>
              </a:rPr>
              <a:t>The page fault is completely transparent to the </a:t>
            </a:r>
            <a:r>
              <a:rPr lang="en-US" sz="2800" dirty="0" smtClean="0">
                <a:solidFill>
                  <a:srgbClr val="0432FF"/>
                </a:solidFill>
                <a:latin typeface="Arial" charset="0"/>
                <a:cs typeface="Times New Roman" charset="0"/>
              </a:rPr>
              <a:t>program</a:t>
            </a:r>
            <a:r>
              <a:rPr lang="en-US" sz="2800" dirty="0">
                <a:solidFill>
                  <a:srgbClr val="0432FF"/>
                </a:solidFill>
                <a:latin typeface="Arial" charset="0"/>
                <a:cs typeface="Times New Roman" charset="0"/>
              </a:rPr>
              <a:t>, that is, the program will have no knowledge that the page fault </a:t>
            </a:r>
            <a:r>
              <a:rPr lang="en-US" sz="2800" dirty="0" smtClean="0">
                <a:solidFill>
                  <a:srgbClr val="0432FF"/>
                </a:solidFill>
                <a:latin typeface="Arial" charset="0"/>
                <a:cs typeface="Times New Roman" charset="0"/>
              </a:rPr>
              <a:t>occurred</a:t>
            </a:r>
            <a:endParaRPr lang="en-US" sz="2800" dirty="0">
              <a:solidFill>
                <a:srgbClr val="0432FF"/>
              </a:solidFill>
              <a:latin typeface="Arial" charset="0"/>
              <a:cs typeface="Times New Roman" charset="0"/>
            </a:endParaRPr>
          </a:p>
          <a:p>
            <a:pPr marL="514350" indent="-514350" eaLnBrk="1" hangingPunct="1">
              <a:buFont typeface="+mj-lt"/>
              <a:buAutoNum type="arabicPeriod" startAt="7"/>
            </a:pPr>
            <a:endParaRPr lang="en-US" sz="2600" dirty="0">
              <a:latin typeface="Arial" charset="0"/>
              <a:cs typeface="Times New Roman" charset="0"/>
            </a:endParaRPr>
          </a:p>
          <a:p>
            <a:pPr marL="514350" indent="-514350" eaLnBrk="1" hangingPunct="1">
              <a:buFont typeface="+mj-lt"/>
              <a:buAutoNum type="arabicPeriod" startAt="7"/>
            </a:pPr>
            <a:endParaRPr lang="en-US" sz="2600" dirty="0">
              <a:latin typeface="Arial" charset="0"/>
              <a:cs typeface="Times New Roman" charset="0"/>
            </a:endParaRPr>
          </a:p>
          <a:p>
            <a:pPr marL="514350" indent="-514350" eaLnBrk="1" hangingPunct="1">
              <a:buFont typeface="+mj-lt"/>
              <a:buAutoNum type="arabicPeriod" startAt="7"/>
            </a:pPr>
            <a:endParaRPr lang="en-US" sz="2600" dirty="0">
              <a:latin typeface="Arial" charset="0"/>
              <a:cs typeface="Arial" charset="0"/>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47</a:t>
            </a:fld>
            <a:endParaRPr lang="en-US"/>
          </a:p>
        </p:txBody>
      </p:sp>
    </p:spTree>
    <p:extLst>
      <p:ext uri="{BB962C8B-B14F-4D97-AF65-F5344CB8AC3E}">
        <p14:creationId xmlns:p14="http://schemas.microsoft.com/office/powerpoint/2010/main" val="1129655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6830" y="1171186"/>
            <a:ext cx="8466670" cy="4924814"/>
          </a:xfrm>
        </p:spPr>
        <p:txBody>
          <a:bodyPr/>
          <a:lstStyle/>
          <a:p>
            <a:r>
              <a:rPr lang="en-US" dirty="0" smtClean="0"/>
              <a:t>Demand paged virtual memory</a:t>
            </a:r>
          </a:p>
          <a:p>
            <a:pPr lvl="1"/>
            <a:r>
              <a:rPr lang="en-US" dirty="0" smtClean="0"/>
              <a:t>Is a form of caching</a:t>
            </a:r>
          </a:p>
          <a:p>
            <a:pPr lvl="1"/>
            <a:r>
              <a:rPr lang="en-US" dirty="0" smtClean="0"/>
              <a:t>Makes use of fixed size idea to speed operation</a:t>
            </a:r>
          </a:p>
          <a:p>
            <a:pPr lvl="1"/>
            <a:r>
              <a:rPr lang="en-US" dirty="0" smtClean="0"/>
              <a:t>Lets main memory be shared in many ways</a:t>
            </a:r>
          </a:p>
          <a:p>
            <a:pPr lvl="1"/>
            <a:r>
              <a:rPr lang="en-US" dirty="0" smtClean="0"/>
              <a:t>Speeds creation of child processes, allocation of zero-initialized memory</a:t>
            </a:r>
            <a:br>
              <a:rPr lang="en-US" dirty="0" smtClean="0"/>
            </a:br>
            <a:endParaRPr lang="en-US" dirty="0" smtClean="0"/>
          </a:p>
          <a:p>
            <a:pPr marL="447675" lvl="1" indent="-447675">
              <a:buClr>
                <a:schemeClr val="accent1"/>
              </a:buClr>
              <a:buSzPct val="70000"/>
              <a:buFont typeface="Wingdings" charset="0"/>
              <a:buChar char="n"/>
            </a:pPr>
            <a:r>
              <a:rPr lang="en-US" dirty="0"/>
              <a:t>K-level page tables conserve main </a:t>
            </a:r>
            <a:r>
              <a:rPr lang="en-US" dirty="0" smtClean="0"/>
              <a:t>memory space</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48</a:t>
            </a:fld>
            <a:endParaRPr lang="en-US"/>
          </a:p>
        </p:txBody>
      </p:sp>
    </p:spTree>
    <p:extLst>
      <p:ext uri="{BB962C8B-B14F-4D97-AF65-F5344CB8AC3E}">
        <p14:creationId xmlns:p14="http://schemas.microsoft.com/office/powerpoint/2010/main" val="12626320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38199" y="1443038"/>
            <a:ext cx="7486027" cy="1600200"/>
          </a:xfrm>
        </p:spPr>
        <p:txBody>
          <a:bodyPr/>
          <a:lstStyle/>
          <a:p>
            <a:r>
              <a:rPr lang="en-US" dirty="0" smtClean="0"/>
              <a:t>CS250 Lecture 36 – Input/output  </a:t>
            </a:r>
            <a:endParaRPr lang="en-US" dirty="0"/>
          </a:p>
        </p:txBody>
      </p:sp>
      <p:sp>
        <p:nvSpPr>
          <p:cNvPr id="4" name="Subtitle 3"/>
          <p:cNvSpPr>
            <a:spLocks noGrp="1"/>
          </p:cNvSpPr>
          <p:nvPr>
            <p:ph type="subTitle" idx="1"/>
          </p:nvPr>
        </p:nvSpPr>
        <p:spPr>
          <a:xfrm>
            <a:off x="1909746" y="3316785"/>
            <a:ext cx="6014832" cy="1905000"/>
          </a:xfrm>
        </p:spPr>
        <p:txBody>
          <a:bodyPr/>
          <a:lstStyle/>
          <a:p>
            <a:pPr algn="r"/>
            <a:r>
              <a:rPr lang="en-US" dirty="0"/>
              <a:t>				</a:t>
            </a:r>
            <a:r>
              <a:rPr lang="en-US" sz="2400" dirty="0" smtClean="0"/>
              <a:t>2017.11.13</a:t>
            </a:r>
            <a:br>
              <a:rPr lang="en-US" sz="2400" dirty="0" smtClean="0"/>
            </a:br>
            <a:endParaRPr lang="en-US" dirty="0" smtClean="0"/>
          </a:p>
          <a:p>
            <a:pPr algn="r"/>
            <a:r>
              <a:rPr lang="en-US" dirty="0"/>
              <a:t>I/O, I/O, so off to work I go.</a:t>
            </a:r>
            <a:br>
              <a:rPr lang="en-US" dirty="0"/>
            </a:br>
            <a:r>
              <a:rPr lang="en-US" dirty="0"/>
              <a:t>              </a:t>
            </a:r>
            <a:r>
              <a:rPr lang="en-US" sz="1600" dirty="0"/>
              <a:t>– bumper sticker seen in Silicon Valley</a:t>
            </a:r>
            <a:endParaRPr lang="en-US" dirty="0"/>
          </a:p>
          <a:p>
            <a:endParaRPr lang="en-US" dirty="0"/>
          </a:p>
        </p:txBody>
      </p:sp>
      <p:sp>
        <p:nvSpPr>
          <p:cNvPr id="2" name="Date Placeholder 1"/>
          <p:cNvSpPr>
            <a:spLocks noGrp="1"/>
          </p:cNvSpPr>
          <p:nvPr>
            <p:ph type="dt" sz="half" idx="2"/>
          </p:nvPr>
        </p:nvSpPr>
        <p:spPr/>
        <p:txBody>
          <a:bodyPr/>
          <a:lstStyle/>
          <a:p>
            <a:r>
              <a:rPr lang="en-US" smtClean="0"/>
              <a:t>© 2017 by George B. Adams III</a:t>
            </a:r>
            <a:endParaRPr lang="en-US" dirty="0"/>
          </a:p>
        </p:txBody>
      </p:sp>
      <p:sp>
        <p:nvSpPr>
          <p:cNvPr id="5" name="Slide Number Placeholder 4"/>
          <p:cNvSpPr>
            <a:spLocks noGrp="1"/>
          </p:cNvSpPr>
          <p:nvPr>
            <p:ph type="sldNum" sz="quarter" idx="4"/>
          </p:nvPr>
        </p:nvSpPr>
        <p:spPr/>
        <p:txBody>
          <a:bodyPr/>
          <a:lstStyle/>
          <a:p>
            <a:fld id="{4D2D4257-6C15-224C-8DC2-DCD1A34E52A9}" type="slidenum">
              <a:rPr lang="en-US" smtClean="0"/>
              <a:pPr/>
              <a:t>49</a:t>
            </a:fld>
            <a:endParaRPr lang="en-US" dirty="0"/>
          </a:p>
        </p:txBody>
      </p:sp>
      <p:pic>
        <p:nvPicPr>
          <p:cNvPr id="6" name="Picture 5" descr="19805e_seven_dwarfs.png"/>
          <p:cNvPicPr>
            <a:picLocks noChangeAspect="1"/>
          </p:cNvPicPr>
          <p:nvPr/>
        </p:nvPicPr>
        <p:blipFill rotWithShape="1">
          <a:blip r:embed="rId2">
            <a:alphaModFix amt="28000"/>
            <a:extLst>
              <a:ext uri="{28A0092B-C50C-407E-A947-70E740481C1C}">
                <a14:useLocalDpi xmlns:a14="http://schemas.microsoft.com/office/drawing/2010/main" val="0"/>
              </a:ext>
            </a:extLst>
          </a:blip>
          <a:srcRect t="31035" b="38097"/>
          <a:stretch/>
        </p:blipFill>
        <p:spPr>
          <a:xfrm rot="153734">
            <a:off x="3294934" y="6088520"/>
            <a:ext cx="2540000" cy="784062"/>
          </a:xfrm>
          <a:prstGeom prst="rect">
            <a:avLst/>
          </a:prstGeom>
        </p:spPr>
      </p:pic>
    </p:spTree>
    <p:extLst>
      <p:ext uri="{BB962C8B-B14F-4D97-AF65-F5344CB8AC3E}">
        <p14:creationId xmlns:p14="http://schemas.microsoft.com/office/powerpoint/2010/main" val="1167146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motivation</a:t>
            </a:r>
            <a:endParaRPr lang="en-US" dirty="0"/>
          </a:p>
        </p:txBody>
      </p:sp>
      <p:sp>
        <p:nvSpPr>
          <p:cNvPr id="3" name="Content Placeholder 2"/>
          <p:cNvSpPr>
            <a:spLocks noGrp="1"/>
          </p:cNvSpPr>
          <p:nvPr>
            <p:ph idx="1"/>
          </p:nvPr>
        </p:nvSpPr>
        <p:spPr/>
        <p:txBody>
          <a:bodyPr/>
          <a:lstStyle/>
          <a:p>
            <a:r>
              <a:rPr lang="en-US" dirty="0" smtClean="0"/>
              <a:t>Allow </a:t>
            </a:r>
            <a:r>
              <a:rPr lang="en-US" dirty="0" smtClean="0">
                <a:solidFill>
                  <a:srgbClr val="0000FF"/>
                </a:solidFill>
              </a:rPr>
              <a:t>efficient and safe [correct</a:t>
            </a:r>
            <a:r>
              <a:rPr lang="en-US" dirty="0">
                <a:solidFill>
                  <a:srgbClr val="0000FF"/>
                </a:solidFill>
              </a:rPr>
              <a:t>]</a:t>
            </a:r>
            <a:r>
              <a:rPr lang="en-US" dirty="0" smtClean="0">
                <a:solidFill>
                  <a:srgbClr val="0000FF"/>
                </a:solidFill>
              </a:rPr>
              <a:t> sharing of memory among multiple programs</a:t>
            </a:r>
          </a:p>
          <a:p>
            <a:r>
              <a:rPr lang="en-US" dirty="0" smtClean="0"/>
              <a:t>Allow </a:t>
            </a:r>
            <a:r>
              <a:rPr lang="en-US" dirty="0">
                <a:solidFill>
                  <a:srgbClr val="0000FF"/>
                </a:solidFill>
              </a:rPr>
              <a:t>main memory to serve as a cache for </a:t>
            </a:r>
            <a:r>
              <a:rPr lang="en-US" dirty="0" smtClean="0">
                <a:solidFill>
                  <a:srgbClr val="0000FF"/>
                </a:solidFill>
              </a:rPr>
              <a:t>hard </a:t>
            </a:r>
            <a:r>
              <a:rPr lang="en-US" dirty="0">
                <a:solidFill>
                  <a:srgbClr val="0000FF"/>
                </a:solidFill>
              </a:rPr>
              <a:t>disk </a:t>
            </a:r>
            <a:r>
              <a:rPr lang="en-US" dirty="0" smtClean="0">
                <a:solidFill>
                  <a:srgbClr val="0000FF"/>
                </a:solidFill>
              </a:rPr>
              <a:t>drives</a:t>
            </a:r>
            <a:r>
              <a:rPr lang="en-US" dirty="0" smtClean="0"/>
              <a:t> (transparent to application)</a:t>
            </a:r>
            <a:endParaRPr lang="en-US" dirty="0"/>
          </a:p>
          <a:p>
            <a:r>
              <a:rPr lang="en-US" dirty="0"/>
              <a:t>Remove the programming burdens </a:t>
            </a:r>
            <a:r>
              <a:rPr lang="en-US" dirty="0" smtClean="0"/>
              <a:t>arising from a too small </a:t>
            </a:r>
            <a:r>
              <a:rPr lang="en-US" dirty="0"/>
              <a:t>amount of main memory</a:t>
            </a:r>
          </a:p>
          <a:p>
            <a:r>
              <a:rPr lang="en-US" dirty="0" smtClean="0">
                <a:solidFill>
                  <a:srgbClr val="008000"/>
                </a:solidFill>
              </a:rPr>
              <a:t>Note:  motivations change with changes in memory technology</a:t>
            </a:r>
            <a:endParaRPr lang="en-US" dirty="0">
              <a:solidFill>
                <a:srgbClr val="00800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a:t>
            </a:fld>
            <a:endParaRPr lang="en-US"/>
          </a:p>
        </p:txBody>
      </p:sp>
    </p:spTree>
    <p:extLst>
      <p:ext uri="{BB962C8B-B14F-4D97-AF65-F5344CB8AC3E}">
        <p14:creationId xmlns:p14="http://schemas.microsoft.com/office/powerpoint/2010/main" val="1861136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a:xfrm>
            <a:off x="486829" y="1171186"/>
            <a:ext cx="8528345" cy="4924814"/>
          </a:xfrm>
        </p:spPr>
        <p:txBody>
          <a:bodyPr/>
          <a:lstStyle/>
          <a:p>
            <a:r>
              <a:rPr lang="en-US" dirty="0" smtClean="0"/>
              <a:t>This week chapters 14-17</a:t>
            </a:r>
          </a:p>
          <a:p>
            <a:r>
              <a:rPr lang="en-US" dirty="0" smtClean="0"/>
              <a:t>For next week (after Thanksgiving), read chapters 18 and 20</a:t>
            </a:r>
          </a:p>
          <a:p>
            <a:r>
              <a:rPr lang="en-US" dirty="0" smtClean="0"/>
              <a:t>HW10 due Thursday</a:t>
            </a:r>
          </a:p>
          <a:p>
            <a:r>
              <a:rPr lang="en-US" dirty="0" smtClean="0"/>
              <a:t>Lab 09 issues this week, due the week after Thanksgiving</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50</a:t>
            </a:fld>
            <a:endParaRPr lang="en-US"/>
          </a:p>
        </p:txBody>
      </p:sp>
    </p:spTree>
    <p:extLst>
      <p:ext uri="{BB962C8B-B14F-4D97-AF65-F5344CB8AC3E}">
        <p14:creationId xmlns:p14="http://schemas.microsoft.com/office/powerpoint/2010/main" val="11160812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a:t>
            </a:r>
            <a:endParaRPr lang="en-US" dirty="0"/>
          </a:p>
        </p:txBody>
      </p:sp>
      <p:sp>
        <p:nvSpPr>
          <p:cNvPr id="3" name="Content Placeholder 2"/>
          <p:cNvSpPr>
            <a:spLocks noGrp="1"/>
          </p:cNvSpPr>
          <p:nvPr>
            <p:ph idx="1"/>
          </p:nvPr>
        </p:nvSpPr>
        <p:spPr/>
        <p:txBody>
          <a:bodyPr/>
          <a:lstStyle/>
          <a:p>
            <a:r>
              <a:rPr lang="en-US" dirty="0" smtClean="0"/>
              <a:t>No lectures on Monday, Nov. 20</a:t>
            </a:r>
          </a:p>
          <a:p>
            <a:r>
              <a:rPr lang="en-US" dirty="0" smtClean="0"/>
              <a:t>No labs on Tuesday, Nov. 21</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51</a:t>
            </a:fld>
            <a:endParaRPr lang="en-US"/>
          </a:p>
        </p:txBody>
      </p:sp>
    </p:spTree>
    <p:extLst>
      <p:ext uri="{BB962C8B-B14F-4D97-AF65-F5344CB8AC3E}">
        <p14:creationId xmlns:p14="http://schemas.microsoft.com/office/powerpoint/2010/main" val="18546395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(I/O) devices</a:t>
            </a:r>
            <a:endParaRPr lang="en-US" dirty="0"/>
          </a:p>
        </p:txBody>
      </p:sp>
      <p:sp>
        <p:nvSpPr>
          <p:cNvPr id="3" name="Content Placeholder 2"/>
          <p:cNvSpPr>
            <a:spLocks noGrp="1"/>
          </p:cNvSpPr>
          <p:nvPr>
            <p:ph idx="1"/>
          </p:nvPr>
        </p:nvSpPr>
        <p:spPr>
          <a:xfrm>
            <a:off x="486830" y="1171185"/>
            <a:ext cx="8247965" cy="5208123"/>
          </a:xfrm>
        </p:spPr>
        <p:txBody>
          <a:bodyPr/>
          <a:lstStyle/>
          <a:p>
            <a:pPr>
              <a:lnSpc>
                <a:spcPct val="90000"/>
              </a:lnSpc>
            </a:pPr>
            <a:r>
              <a:rPr lang="en-US" dirty="0" smtClean="0"/>
              <a:t>I/O devices connect a computer to the world</a:t>
            </a:r>
          </a:p>
          <a:p>
            <a:pPr>
              <a:lnSpc>
                <a:spcPct val="90000"/>
              </a:lnSpc>
            </a:pPr>
            <a:r>
              <a:rPr lang="en-US" dirty="0" smtClean="0"/>
              <a:t>Wide range of types (</a:t>
            </a:r>
            <a:r>
              <a:rPr lang="en-US" i="1" dirty="0" smtClean="0"/>
              <a:t>the world is complex</a:t>
            </a:r>
            <a:r>
              <a:rPr lang="en-US" dirty="0" smtClean="0"/>
              <a:t>)</a:t>
            </a:r>
          </a:p>
          <a:p>
            <a:pPr lvl="1">
              <a:lnSpc>
                <a:spcPct val="90000"/>
              </a:lnSpc>
            </a:pPr>
            <a:r>
              <a:rPr lang="en-US" dirty="0" smtClean="0"/>
              <a:t>Keyboards, mice, </a:t>
            </a:r>
            <a:r>
              <a:rPr lang="en-US" dirty="0" err="1" smtClean="0"/>
              <a:t>trackpads</a:t>
            </a:r>
            <a:endParaRPr lang="en-US" dirty="0" smtClean="0"/>
          </a:p>
          <a:p>
            <a:pPr lvl="1">
              <a:lnSpc>
                <a:spcPct val="90000"/>
              </a:lnSpc>
            </a:pPr>
            <a:r>
              <a:rPr lang="en-US" dirty="0" smtClean="0"/>
              <a:t>Displays, touch displays</a:t>
            </a:r>
          </a:p>
          <a:p>
            <a:pPr lvl="1">
              <a:lnSpc>
                <a:spcPct val="90000"/>
              </a:lnSpc>
            </a:pPr>
            <a:r>
              <a:rPr lang="en-US" dirty="0" smtClean="0"/>
              <a:t>Hard disks, solid state disks (</a:t>
            </a:r>
            <a:r>
              <a:rPr lang="en-US" dirty="0" err="1" smtClean="0"/>
              <a:t>SSD</a:t>
            </a:r>
            <a:r>
              <a:rPr lang="en-US" dirty="0" smtClean="0"/>
              <a:t>)</a:t>
            </a:r>
          </a:p>
          <a:p>
            <a:pPr lvl="1">
              <a:lnSpc>
                <a:spcPct val="90000"/>
              </a:lnSpc>
            </a:pPr>
            <a:r>
              <a:rPr lang="en-US" dirty="0" smtClean="0"/>
              <a:t>Printers</a:t>
            </a:r>
          </a:p>
          <a:p>
            <a:pPr lvl="1">
              <a:lnSpc>
                <a:spcPct val="90000"/>
              </a:lnSpc>
            </a:pPr>
            <a:r>
              <a:rPr lang="en-US" dirty="0" smtClean="0"/>
              <a:t>Speakers</a:t>
            </a:r>
          </a:p>
          <a:p>
            <a:pPr lvl="1">
              <a:lnSpc>
                <a:spcPct val="90000"/>
              </a:lnSpc>
            </a:pPr>
            <a:r>
              <a:rPr lang="en-US" dirty="0" smtClean="0"/>
              <a:t>Cameras</a:t>
            </a:r>
          </a:p>
          <a:p>
            <a:pPr lvl="1">
              <a:lnSpc>
                <a:spcPct val="90000"/>
              </a:lnSpc>
            </a:pPr>
            <a:r>
              <a:rPr lang="en-US" dirty="0" smtClean="0"/>
              <a:t>Sensors</a:t>
            </a:r>
          </a:p>
          <a:p>
            <a:pPr lvl="1">
              <a:lnSpc>
                <a:spcPct val="90000"/>
              </a:lnSpc>
            </a:pPr>
            <a:r>
              <a:rPr lang="en-US" dirty="0" smtClean="0"/>
              <a:t>Actuators</a:t>
            </a:r>
          </a:p>
          <a:p>
            <a:pPr lvl="1">
              <a:lnSpc>
                <a:spcPct val="90000"/>
              </a:lnSpc>
            </a:pPr>
            <a:r>
              <a:rPr lang="en-US" dirty="0"/>
              <a:t>a</a:t>
            </a:r>
            <a:r>
              <a:rPr lang="en-US" dirty="0" smtClean="0"/>
              <a:t>nd on and on </a:t>
            </a:r>
            <a:r>
              <a:rPr lang="mr-IN" dirty="0" smtClean="0"/>
              <a: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52</a:t>
            </a:fld>
            <a:endParaRPr lang="en-US"/>
          </a:p>
        </p:txBody>
      </p:sp>
    </p:spTree>
    <p:extLst>
      <p:ext uri="{BB962C8B-B14F-4D97-AF65-F5344CB8AC3E}">
        <p14:creationId xmlns:p14="http://schemas.microsoft.com/office/powerpoint/2010/main" val="2015621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2766059"/>
            <a:ext cx="7787386" cy="4105327"/>
          </a:xfrm>
          <a:prstGeom prst="rect">
            <a:avLst/>
          </a:prstGeom>
        </p:spPr>
      </p:pic>
      <p:sp>
        <p:nvSpPr>
          <p:cNvPr id="2" name="Title 1"/>
          <p:cNvSpPr>
            <a:spLocks noGrp="1"/>
          </p:cNvSpPr>
          <p:nvPr>
            <p:ph type="title"/>
          </p:nvPr>
        </p:nvSpPr>
        <p:spPr/>
        <p:txBody>
          <a:bodyPr/>
          <a:lstStyle/>
          <a:p>
            <a:r>
              <a:rPr lang="en-US" dirty="0" smtClean="0"/>
              <a:t>Properties of an I/O device</a:t>
            </a:r>
            <a:endParaRPr lang="en-US" dirty="0"/>
          </a:p>
        </p:txBody>
      </p:sp>
      <p:sp>
        <p:nvSpPr>
          <p:cNvPr id="3" name="Content Placeholder 2"/>
          <p:cNvSpPr>
            <a:spLocks noGrp="1"/>
          </p:cNvSpPr>
          <p:nvPr>
            <p:ph idx="1"/>
          </p:nvPr>
        </p:nvSpPr>
        <p:spPr/>
        <p:txBody>
          <a:bodyPr/>
          <a:lstStyle/>
          <a:p>
            <a:r>
              <a:rPr lang="en-US" sz="2800" dirty="0" smtClean="0"/>
              <a:t>Operates independently of the processor</a:t>
            </a:r>
          </a:p>
          <a:p>
            <a:r>
              <a:rPr lang="en-US" sz="2800" dirty="0" smtClean="0"/>
              <a:t>May have a separate (different) power supply, clock</a:t>
            </a:r>
          </a:p>
          <a:p>
            <a:r>
              <a:rPr lang="en-US" sz="2800" dirty="0" smtClean="0"/>
              <a:t>Digital signals used for communication and control</a:t>
            </a:r>
            <a:endParaRPr lang="en-US" sz="28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53</a:t>
            </a:fld>
            <a:endParaRPr lang="en-US"/>
          </a:p>
        </p:txBody>
      </p:sp>
    </p:spTree>
    <p:extLst>
      <p:ext uri="{BB962C8B-B14F-4D97-AF65-F5344CB8AC3E}">
        <p14:creationId xmlns:p14="http://schemas.microsoft.com/office/powerpoint/2010/main" val="1385442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interface</a:t>
            </a:r>
            <a:endParaRPr lang="en-US" dirty="0"/>
          </a:p>
        </p:txBody>
      </p:sp>
      <p:sp>
        <p:nvSpPr>
          <p:cNvPr id="3" name="Content Placeholder 2"/>
          <p:cNvSpPr>
            <a:spLocks noGrp="1"/>
          </p:cNvSpPr>
          <p:nvPr>
            <p:ph idx="1"/>
          </p:nvPr>
        </p:nvSpPr>
        <p:spPr>
          <a:xfrm>
            <a:off x="486830" y="1171186"/>
            <a:ext cx="8247965" cy="5179038"/>
          </a:xfrm>
        </p:spPr>
        <p:txBody>
          <a:bodyPr>
            <a:normAutofit fontScale="85000" lnSpcReduction="10000"/>
          </a:bodyPr>
          <a:lstStyle/>
          <a:p>
            <a:r>
              <a:rPr lang="en-US" dirty="0" smtClean="0"/>
              <a:t>Extends the idea of the computer bus, or data path</a:t>
            </a:r>
          </a:p>
          <a:p>
            <a:r>
              <a:rPr lang="en-US" dirty="0" smtClean="0"/>
              <a:t>Many wires, each carrying 1 bit at a time</a:t>
            </a:r>
          </a:p>
          <a:p>
            <a:r>
              <a:rPr lang="en-US" dirty="0" smtClean="0"/>
              <a:t>Interface </a:t>
            </a:r>
            <a:r>
              <a:rPr lang="en-US" dirty="0" smtClean="0">
                <a:solidFill>
                  <a:srgbClr val="0000FF"/>
                </a:solidFill>
              </a:rPr>
              <a:t>width</a:t>
            </a:r>
            <a:r>
              <a:rPr lang="en-US" dirty="0" smtClean="0"/>
              <a:t> is the number of wires</a:t>
            </a:r>
          </a:p>
          <a:p>
            <a:r>
              <a:rPr lang="en-US" dirty="0" smtClean="0"/>
              <a:t>Increasing the interface width</a:t>
            </a:r>
          </a:p>
          <a:p>
            <a:pPr lvl="1"/>
            <a:r>
              <a:rPr lang="en-US" dirty="0" smtClean="0"/>
              <a:t>Increases throughput</a:t>
            </a:r>
          </a:p>
          <a:p>
            <a:pPr lvl="1"/>
            <a:r>
              <a:rPr lang="en-US" dirty="0" smtClean="0"/>
              <a:t>Increases cost</a:t>
            </a:r>
          </a:p>
          <a:p>
            <a:r>
              <a:rPr lang="en-US" dirty="0" smtClean="0"/>
              <a:t>Increased interface speed (higher rate of sending bits on each wire)</a:t>
            </a:r>
          </a:p>
          <a:p>
            <a:pPr lvl="1"/>
            <a:r>
              <a:rPr lang="en-US" dirty="0" smtClean="0"/>
              <a:t>Increases </a:t>
            </a:r>
            <a:r>
              <a:rPr lang="en-US" dirty="0" smtClean="0">
                <a:solidFill>
                  <a:srgbClr val="0000FF"/>
                </a:solidFill>
              </a:rPr>
              <a:t>crosstalk</a:t>
            </a:r>
            <a:r>
              <a:rPr lang="en-US" dirty="0" smtClean="0"/>
              <a:t> between parallel wires</a:t>
            </a:r>
          </a:p>
          <a:p>
            <a:pPr lvl="1"/>
            <a:r>
              <a:rPr lang="en-US" dirty="0" smtClean="0"/>
              <a:t>Bit on each wire interferes with all bits on other wires (right hand rule of changing magnetic fields around current-carrying wires, cf. magnetic core memory)</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54</a:t>
            </a:fld>
            <a:endParaRPr lang="en-US"/>
          </a:p>
        </p:txBody>
      </p:sp>
    </p:spTree>
    <p:extLst>
      <p:ext uri="{BB962C8B-B14F-4D97-AF65-F5344CB8AC3E}">
        <p14:creationId xmlns:p14="http://schemas.microsoft.com/office/powerpoint/2010/main" val="67752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rellel-transmit-rece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800" y="457200"/>
            <a:ext cx="8002954" cy="5924062"/>
          </a:xfrm>
          <a:prstGeom prst="rect">
            <a:avLst/>
          </a:prstGeom>
        </p:spPr>
      </p:pic>
      <p:sp>
        <p:nvSpPr>
          <p:cNvPr id="5" name="TextBox 4"/>
          <p:cNvSpPr txBox="1"/>
          <p:nvPr/>
        </p:nvSpPr>
        <p:spPr>
          <a:xfrm>
            <a:off x="4573234" y="519820"/>
            <a:ext cx="1236637" cy="400110"/>
          </a:xfrm>
          <a:prstGeom prst="rect">
            <a:avLst/>
          </a:prstGeom>
          <a:noFill/>
        </p:spPr>
        <p:txBody>
          <a:bodyPr wrap="none" rtlCol="0">
            <a:spAutoFit/>
          </a:bodyPr>
          <a:lstStyle/>
          <a:p>
            <a:r>
              <a:rPr lang="en-US" sz="2000" dirty="0" smtClean="0"/>
              <a:t>Signal line</a:t>
            </a:r>
            <a:endParaRPr lang="en-US" sz="2000" dirty="0"/>
          </a:p>
        </p:txBody>
      </p:sp>
      <p:cxnSp>
        <p:nvCxnSpPr>
          <p:cNvPr id="7" name="Straight Arrow Connector 6"/>
          <p:cNvCxnSpPr/>
          <p:nvPr/>
        </p:nvCxnSpPr>
        <p:spPr>
          <a:xfrm flipV="1">
            <a:off x="6825522" y="1006739"/>
            <a:ext cx="346888" cy="10462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6825522" y="2184558"/>
            <a:ext cx="346888" cy="21845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6825522" y="2184558"/>
            <a:ext cx="346888" cy="651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825522" y="2184558"/>
            <a:ext cx="346888" cy="15726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216952" y="1127043"/>
            <a:ext cx="2608570" cy="3170099"/>
          </a:xfrm>
          <a:prstGeom prst="rect">
            <a:avLst/>
          </a:prstGeom>
          <a:noFill/>
        </p:spPr>
        <p:txBody>
          <a:bodyPr wrap="square" rtlCol="0">
            <a:spAutoFit/>
          </a:bodyPr>
          <a:lstStyle/>
          <a:p>
            <a:r>
              <a:rPr lang="en-US" sz="2000" dirty="0" smtClean="0">
                <a:solidFill>
                  <a:schemeClr val="accent1">
                    <a:lumMod val="75000"/>
                  </a:schemeClr>
                </a:solidFill>
              </a:rPr>
              <a:t>Crosstalk:  signal in one wire couples electro-magnetically to each other wire, adding noise to the intended signal, making the receiver more likely to interpret a received value as other than the transmitted value</a:t>
            </a:r>
            <a:endParaRPr lang="en-US" sz="2000" dirty="0">
              <a:solidFill>
                <a:schemeClr val="accent1">
                  <a:lumMod val="75000"/>
                </a:schemeClr>
              </a:solidFill>
            </a:endParaRPr>
          </a:p>
        </p:txBody>
      </p:sp>
      <p:sp>
        <p:nvSpPr>
          <p:cNvPr id="23" name="TextBox 22"/>
          <p:cNvSpPr txBox="1"/>
          <p:nvPr/>
        </p:nvSpPr>
        <p:spPr>
          <a:xfrm>
            <a:off x="1442120" y="1323640"/>
            <a:ext cx="2046028" cy="400110"/>
          </a:xfrm>
          <a:prstGeom prst="rect">
            <a:avLst/>
          </a:prstGeom>
          <a:noFill/>
        </p:spPr>
        <p:txBody>
          <a:bodyPr wrap="none" rtlCol="0">
            <a:spAutoFit/>
          </a:bodyPr>
          <a:lstStyle/>
          <a:p>
            <a:r>
              <a:rPr lang="en-US" sz="2000" dirty="0" smtClean="0"/>
              <a:t>0, 1 voltage signal</a:t>
            </a:r>
            <a:endParaRPr lang="en-US" sz="2000" dirty="0"/>
          </a:p>
        </p:txBody>
      </p:sp>
      <p:sp>
        <p:nvSpPr>
          <p:cNvPr id="24" name="TextBox 23"/>
          <p:cNvSpPr txBox="1"/>
          <p:nvPr/>
        </p:nvSpPr>
        <p:spPr>
          <a:xfrm>
            <a:off x="2015654" y="2482779"/>
            <a:ext cx="1391677" cy="400110"/>
          </a:xfrm>
          <a:prstGeom prst="rect">
            <a:avLst/>
          </a:prstGeom>
          <a:noFill/>
        </p:spPr>
        <p:txBody>
          <a:bodyPr wrap="none" rtlCol="0">
            <a:spAutoFit/>
          </a:bodyPr>
          <a:lstStyle/>
          <a:p>
            <a:r>
              <a:rPr lang="en-US" sz="2000" dirty="0" smtClean="0"/>
              <a:t>0, 1 voltage</a:t>
            </a:r>
            <a:endParaRPr lang="en-US" sz="2000" dirty="0"/>
          </a:p>
        </p:txBody>
      </p:sp>
      <p:sp>
        <p:nvSpPr>
          <p:cNvPr id="25" name="TextBox 24"/>
          <p:cNvSpPr txBox="1"/>
          <p:nvPr/>
        </p:nvSpPr>
        <p:spPr>
          <a:xfrm>
            <a:off x="2043028" y="4813157"/>
            <a:ext cx="569387" cy="400110"/>
          </a:xfrm>
          <a:prstGeom prst="rect">
            <a:avLst/>
          </a:prstGeom>
          <a:noFill/>
        </p:spPr>
        <p:txBody>
          <a:bodyPr wrap="none" rtlCol="0">
            <a:spAutoFit/>
          </a:bodyPr>
          <a:lstStyle/>
          <a:p>
            <a:r>
              <a:rPr lang="en-US" sz="2000" dirty="0" smtClean="0"/>
              <a:t>0, 1</a:t>
            </a:r>
            <a:endParaRPr lang="en-US" sz="2000" dirty="0"/>
          </a:p>
        </p:txBody>
      </p:sp>
      <p:sp>
        <p:nvSpPr>
          <p:cNvPr id="26" name="TextBox 25"/>
          <p:cNvSpPr txBox="1"/>
          <p:nvPr/>
        </p:nvSpPr>
        <p:spPr>
          <a:xfrm rot="5400000">
            <a:off x="2204365" y="3434757"/>
            <a:ext cx="805078" cy="707886"/>
          </a:xfrm>
          <a:prstGeom prst="rect">
            <a:avLst/>
          </a:prstGeom>
          <a:noFill/>
        </p:spPr>
        <p:txBody>
          <a:bodyPr wrap="none" rtlCol="0">
            <a:spAutoFit/>
          </a:bodyPr>
          <a:lstStyle/>
          <a:p>
            <a:r>
              <a:rPr lang="en-US" sz="4000" dirty="0" smtClean="0"/>
              <a:t>. . .</a:t>
            </a:r>
            <a:endParaRPr lang="en-US" sz="4000" dirty="0"/>
          </a:p>
        </p:txBody>
      </p:sp>
      <p:cxnSp>
        <p:nvCxnSpPr>
          <p:cNvPr id="30" name="Straight Connector 29"/>
          <p:cNvCxnSpPr/>
          <p:nvPr/>
        </p:nvCxnSpPr>
        <p:spPr>
          <a:xfrm>
            <a:off x="1442120" y="6244415"/>
            <a:ext cx="6552814" cy="0"/>
          </a:xfrm>
          <a:prstGeom prst="line">
            <a:avLst/>
          </a:prstGeom>
          <a:ln>
            <a:solidFill>
              <a:srgbClr val="008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882535" y="5837517"/>
            <a:ext cx="3762243" cy="400110"/>
          </a:xfrm>
          <a:prstGeom prst="rect">
            <a:avLst/>
          </a:prstGeom>
          <a:noFill/>
        </p:spPr>
        <p:txBody>
          <a:bodyPr wrap="none" rtlCol="0">
            <a:spAutoFit/>
          </a:bodyPr>
          <a:lstStyle/>
          <a:p>
            <a:r>
              <a:rPr lang="en-US" sz="2000" dirty="0" smtClean="0"/>
              <a:t>Ground path completes the circuit</a:t>
            </a:r>
            <a:endParaRPr lang="en-US" sz="2000"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55</a:t>
            </a:fld>
            <a:endParaRPr lang="en-US"/>
          </a:p>
        </p:txBody>
      </p:sp>
    </p:spTree>
    <p:extLst>
      <p:ext uri="{BB962C8B-B14F-4D97-AF65-F5344CB8AC3E}">
        <p14:creationId xmlns:p14="http://schemas.microsoft.com/office/powerpoint/2010/main" val="20474672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Historic:  parallel interface for IBM 1401</a:t>
            </a:r>
            <a:endParaRPr lang="en-US" sz="3600"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7551"/>
          <a:stretch/>
        </p:blipFill>
        <p:spPr>
          <a:xfrm>
            <a:off x="1327944" y="1171575"/>
            <a:ext cx="6565900" cy="4552569"/>
          </a:xfr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56</a:t>
            </a:fld>
            <a:endParaRPr lang="en-US"/>
          </a:p>
        </p:txBody>
      </p:sp>
      <p:sp>
        <p:nvSpPr>
          <p:cNvPr id="7" name="TextBox 6"/>
          <p:cNvSpPr txBox="1"/>
          <p:nvPr/>
        </p:nvSpPr>
        <p:spPr>
          <a:xfrm>
            <a:off x="2464885" y="5907024"/>
            <a:ext cx="4214231" cy="461665"/>
          </a:xfrm>
          <a:prstGeom prst="rect">
            <a:avLst/>
          </a:prstGeom>
          <a:noFill/>
        </p:spPr>
        <p:txBody>
          <a:bodyPr wrap="none" rtlCol="0">
            <a:spAutoFit/>
          </a:bodyPr>
          <a:lstStyle/>
          <a:p>
            <a:r>
              <a:rPr lang="en-US" sz="2400" dirty="0" smtClean="0"/>
              <a:t>Parallel printer cable, circa 20 kg</a:t>
            </a:r>
            <a:endParaRPr lang="en-US" sz="2400" dirty="0"/>
          </a:p>
        </p:txBody>
      </p:sp>
    </p:spTree>
    <p:extLst>
      <p:ext uri="{BB962C8B-B14F-4D97-AF65-F5344CB8AC3E}">
        <p14:creationId xmlns:p14="http://schemas.microsoft.com/office/powerpoint/2010/main" val="16687577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interface</a:t>
            </a:r>
            <a:endParaRPr lang="en-US" dirty="0"/>
          </a:p>
        </p:txBody>
      </p:sp>
      <p:sp>
        <p:nvSpPr>
          <p:cNvPr id="3" name="Content Placeholder 2"/>
          <p:cNvSpPr>
            <a:spLocks noGrp="1"/>
          </p:cNvSpPr>
          <p:nvPr>
            <p:ph idx="1"/>
          </p:nvPr>
        </p:nvSpPr>
        <p:spPr>
          <a:xfrm>
            <a:off x="457200" y="1124712"/>
            <a:ext cx="8229600" cy="5380542"/>
          </a:xfrm>
        </p:spPr>
        <p:txBody>
          <a:bodyPr>
            <a:normAutofit fontScale="70000" lnSpcReduction="20000"/>
          </a:bodyPr>
          <a:lstStyle/>
          <a:p>
            <a:r>
              <a:rPr lang="en-US" dirty="0" smtClean="0"/>
              <a:t>Basic concept, same as parallel, except</a:t>
            </a:r>
          </a:p>
          <a:p>
            <a:pPr lvl="1"/>
            <a:r>
              <a:rPr lang="en-US" dirty="0" smtClean="0"/>
              <a:t>One signal wire plus ground path</a:t>
            </a:r>
          </a:p>
          <a:p>
            <a:pPr lvl="1"/>
            <a:r>
              <a:rPr lang="en-US" dirty="0" smtClean="0"/>
              <a:t>Receiver gets one incoming bit at a time by measuring voltage between wire and ground</a:t>
            </a:r>
          </a:p>
          <a:p>
            <a:r>
              <a:rPr lang="en-US" dirty="0" smtClean="0"/>
              <a:t>Pro</a:t>
            </a:r>
          </a:p>
          <a:p>
            <a:pPr lvl="1"/>
            <a:r>
              <a:rPr lang="en-US" dirty="0" smtClean="0"/>
              <a:t>Simple, cheap hardware</a:t>
            </a:r>
          </a:p>
          <a:p>
            <a:r>
              <a:rPr lang="en-US" dirty="0" smtClean="0"/>
              <a:t>Con</a:t>
            </a:r>
          </a:p>
          <a:p>
            <a:pPr lvl="1"/>
            <a:r>
              <a:rPr lang="en-US" dirty="0" smtClean="0"/>
              <a:t>A wire crossing space between transmitter and receiver acts as an antenna for all electromagnetic (EM) energy in that space</a:t>
            </a:r>
          </a:p>
          <a:p>
            <a:pPr lvl="1"/>
            <a:r>
              <a:rPr lang="en-US" dirty="0" smtClean="0"/>
              <a:t>EM energy induces varying voltage in antenna wire with respect to ground; adds to/subtracts from signal voltage</a:t>
            </a:r>
          </a:p>
          <a:p>
            <a:pPr lvl="1"/>
            <a:r>
              <a:rPr lang="en-US" dirty="0" smtClean="0"/>
              <a:t>Strong noise will cause received signal voltage to “cross the gap” between voltage bands for 1 and 0 resulting in </a:t>
            </a:r>
            <a:r>
              <a:rPr lang="en-US" dirty="0" smtClean="0">
                <a:solidFill>
                  <a:srgbClr val="0000FF"/>
                </a:solidFill>
              </a:rPr>
              <a:t>errors in received bits</a:t>
            </a:r>
            <a:br>
              <a:rPr lang="en-US" dirty="0" smtClean="0">
                <a:solidFill>
                  <a:srgbClr val="0000FF"/>
                </a:solidFill>
              </a:rPr>
            </a:br>
            <a:endParaRPr lang="en-US" dirty="0" smtClean="0">
              <a:solidFill>
                <a:srgbClr val="0000FF"/>
              </a:solidFill>
            </a:endParaRPr>
          </a:p>
          <a:p>
            <a:r>
              <a:rPr lang="en-US" dirty="0" smtClean="0"/>
              <a:t>Conclusion:  unworkable in practice without a ferrite choke to suppress noise, or a shielded cable (more costly) to block noise</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57</a:t>
            </a:fld>
            <a:endParaRPr lang="en-US"/>
          </a:p>
        </p:txBody>
      </p:sp>
    </p:spTree>
    <p:extLst>
      <p:ext uri="{BB962C8B-B14F-4D97-AF65-F5344CB8AC3E}">
        <p14:creationId xmlns:p14="http://schemas.microsoft.com/office/powerpoint/2010/main" val="5033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serial interface</a:t>
            </a:r>
            <a:endParaRPr lang="en-US" dirty="0"/>
          </a:p>
        </p:txBody>
      </p:sp>
      <p:sp>
        <p:nvSpPr>
          <p:cNvPr id="3" name="Content Placeholder 2"/>
          <p:cNvSpPr>
            <a:spLocks noGrp="1"/>
          </p:cNvSpPr>
          <p:nvPr>
            <p:ph idx="1"/>
          </p:nvPr>
        </p:nvSpPr>
        <p:spPr>
          <a:xfrm>
            <a:off x="457200" y="1143001"/>
            <a:ext cx="8229600" cy="5129784"/>
          </a:xfrm>
        </p:spPr>
        <p:txBody>
          <a:bodyPr>
            <a:normAutofit fontScale="85000" lnSpcReduction="20000"/>
          </a:bodyPr>
          <a:lstStyle/>
          <a:p>
            <a:r>
              <a:rPr lang="en-US" dirty="0" smtClean="0"/>
              <a:t>Concept</a:t>
            </a:r>
          </a:p>
          <a:p>
            <a:pPr lvl="1"/>
            <a:r>
              <a:rPr lang="en-US" dirty="0" smtClean="0"/>
              <a:t>Use two wires to carry 1 bit </a:t>
            </a:r>
            <a:r>
              <a:rPr lang="en-US" dirty="0" smtClean="0">
                <a:solidFill>
                  <a:srgbClr val="0432FF"/>
                </a:solidFill>
              </a:rPr>
              <a:t>with 1/0 voltage levels measured between the two wires (“differential” voltage)</a:t>
            </a:r>
          </a:p>
          <a:p>
            <a:r>
              <a:rPr lang="en-US" dirty="0" smtClean="0"/>
              <a:t>Pro</a:t>
            </a:r>
          </a:p>
          <a:p>
            <a:pPr lvl="1"/>
            <a:r>
              <a:rPr lang="en-US" dirty="0" smtClean="0"/>
              <a:t>Hardware still cheap compared to parallel bus</a:t>
            </a:r>
          </a:p>
          <a:p>
            <a:pPr lvl="1"/>
            <a:r>
              <a:rPr lang="en-US" dirty="0" smtClean="0"/>
              <a:t>EM induces identical noise voltage in each wire </a:t>
            </a:r>
            <a:r>
              <a:rPr lang="en-US" i="1" dirty="0" smtClean="0"/>
              <a:t>with respect to ground</a:t>
            </a:r>
          </a:p>
          <a:p>
            <a:pPr lvl="1"/>
            <a:r>
              <a:rPr lang="en-US" dirty="0" smtClean="0"/>
              <a:t>Thus, EM has no effect on differential voltage between two wires; </a:t>
            </a:r>
            <a:r>
              <a:rPr lang="en-US" dirty="0" smtClean="0">
                <a:solidFill>
                  <a:srgbClr val="009051"/>
                </a:solidFill>
              </a:rPr>
              <a:t>if receiver measures difference voltage then it is deaf to the noise but not to the signal</a:t>
            </a:r>
          </a:p>
          <a:p>
            <a:pPr lvl="1"/>
            <a:r>
              <a:rPr lang="en-US" dirty="0" smtClean="0"/>
              <a:t>Increasing the interface speed does not cause as much crosstalk as in a parallel interface because only 2 wires to cross talk:  </a:t>
            </a:r>
            <a:r>
              <a:rPr lang="en-US" dirty="0">
                <a:solidFill>
                  <a:srgbClr val="FF0000"/>
                </a:solidFill>
              </a:rPr>
              <a:t>B</a:t>
            </a:r>
            <a:r>
              <a:rPr lang="en-US" dirty="0" smtClean="0">
                <a:solidFill>
                  <a:srgbClr val="FF0000"/>
                </a:solidFill>
              </a:rPr>
              <a:t>onus</a:t>
            </a:r>
          </a:p>
          <a:p>
            <a:r>
              <a:rPr lang="en-US" sz="3800" dirty="0" smtClean="0"/>
              <a:t>Example:  USB </a:t>
            </a:r>
            <a:endParaRPr lang="en-US" sz="38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58</a:t>
            </a:fld>
            <a:endParaRPr lang="en-US"/>
          </a:p>
        </p:txBody>
      </p:sp>
    </p:spTree>
    <p:extLst>
      <p:ext uri="{BB962C8B-B14F-4D97-AF65-F5344CB8AC3E}">
        <p14:creationId xmlns:p14="http://schemas.microsoft.com/office/powerpoint/2010/main" val="38288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Coordinating independent clocks</a:t>
            </a:r>
            <a:endParaRPr lang="en-US" dirty="0"/>
          </a:p>
        </p:txBody>
      </p:sp>
      <p:sp>
        <p:nvSpPr>
          <p:cNvPr id="5" name="Content Placeholder 4"/>
          <p:cNvSpPr>
            <a:spLocks noGrp="1"/>
          </p:cNvSpPr>
          <p:nvPr>
            <p:ph idx="1"/>
          </p:nvPr>
        </p:nvSpPr>
        <p:spPr/>
        <p:txBody>
          <a:bodyPr/>
          <a:lstStyle/>
          <a:p>
            <a:r>
              <a:rPr lang="en-US" dirty="0" smtClean="0"/>
              <a:t>Logic at each end of an interface may have its own clock (most often, does)</a:t>
            </a:r>
          </a:p>
          <a:p>
            <a:r>
              <a:rPr lang="en-US" dirty="0" smtClean="0"/>
              <a:t>Transmitter clock sets the time each bit is sent</a:t>
            </a:r>
          </a:p>
          <a:p>
            <a:r>
              <a:rPr lang="en-US" dirty="0"/>
              <a:t>R</a:t>
            </a:r>
            <a:r>
              <a:rPr lang="en-US" dirty="0" smtClean="0"/>
              <a:t>eceiver samples incoming voltage to detect each bit</a:t>
            </a:r>
          </a:p>
          <a:p>
            <a:r>
              <a:rPr lang="en-US" dirty="0" smtClean="0"/>
              <a:t>Need to synchronize receiver clock with transmitter clock so samples are taken properly</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59</a:t>
            </a:fld>
            <a:endParaRPr lang="en-US"/>
          </a:p>
        </p:txBody>
      </p:sp>
    </p:spTree>
    <p:extLst>
      <p:ext uri="{BB962C8B-B14F-4D97-AF65-F5344CB8AC3E}">
        <p14:creationId xmlns:p14="http://schemas.microsoft.com/office/powerpoint/2010/main" val="1150308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09003" cy="745196"/>
          </a:xfrm>
        </p:spPr>
        <p:txBody>
          <a:bodyPr/>
          <a:lstStyle/>
          <a:p>
            <a:r>
              <a:rPr lang="en-US" sz="3600" dirty="0" smtClean="0">
                <a:cs typeface="Calibri"/>
              </a:rPr>
              <a:t>1) Automatic management of small memory</a:t>
            </a:r>
            <a:endParaRPr lang="en-US" sz="3600" dirty="0"/>
          </a:p>
        </p:txBody>
      </p:sp>
      <p:sp>
        <p:nvSpPr>
          <p:cNvPr id="3" name="Content Placeholder 2"/>
          <p:cNvSpPr>
            <a:spLocks noGrp="1"/>
          </p:cNvSpPr>
          <p:nvPr>
            <p:ph idx="1"/>
          </p:nvPr>
        </p:nvSpPr>
        <p:spPr>
          <a:xfrm>
            <a:off x="486830" y="1171185"/>
            <a:ext cx="8247965" cy="5221147"/>
          </a:xfrm>
        </p:spPr>
        <p:txBody>
          <a:bodyPr/>
          <a:lstStyle/>
          <a:p>
            <a:pPr>
              <a:lnSpc>
                <a:spcPct val="90000"/>
              </a:lnSpc>
            </a:pPr>
            <a:r>
              <a:rPr lang="en-US" sz="2600" dirty="0" smtClean="0">
                <a:cs typeface="Calibri"/>
              </a:rPr>
              <a:t>If </a:t>
            </a:r>
            <a:r>
              <a:rPr lang="en-US" sz="2600" dirty="0">
                <a:cs typeface="Calibri"/>
              </a:rPr>
              <a:t>the following processes are </a:t>
            </a:r>
            <a:r>
              <a:rPr lang="en-US" sz="2600" dirty="0" smtClean="0">
                <a:cs typeface="Calibri"/>
              </a:rPr>
              <a:t>loaded into memory: </a:t>
            </a:r>
            <a:endParaRPr lang="en-US" sz="2600" dirty="0">
              <a:cs typeface="Calibri"/>
            </a:endParaRPr>
          </a:p>
          <a:p>
            <a:pPr lvl="1">
              <a:lnSpc>
                <a:spcPct val="90000"/>
              </a:lnSpc>
            </a:pPr>
            <a:r>
              <a:rPr lang="en-US" sz="2200" dirty="0">
                <a:ea typeface="ＭＳ Ｐゴシック" charset="0"/>
                <a:cs typeface="Calibri"/>
              </a:rPr>
              <a:t>Internet Explorer (100MB), </a:t>
            </a:r>
          </a:p>
          <a:p>
            <a:pPr lvl="1">
              <a:lnSpc>
                <a:spcPct val="90000"/>
              </a:lnSpc>
            </a:pPr>
            <a:r>
              <a:rPr lang="en-US" sz="2200" dirty="0">
                <a:ea typeface="ＭＳ Ｐゴシック" charset="0"/>
                <a:cs typeface="Calibri"/>
              </a:rPr>
              <a:t>MSWord (100MB), </a:t>
            </a:r>
          </a:p>
          <a:p>
            <a:pPr lvl="1">
              <a:lnSpc>
                <a:spcPct val="90000"/>
              </a:lnSpc>
            </a:pPr>
            <a:r>
              <a:rPr lang="en-US" sz="2200" dirty="0">
                <a:ea typeface="ＭＳ Ｐゴシック" charset="0"/>
                <a:cs typeface="Calibri"/>
              </a:rPr>
              <a:t>Yahoo Messenger (30MB</a:t>
            </a:r>
            <a:r>
              <a:rPr lang="en-US" sz="2200" dirty="0" smtClean="0">
                <a:ea typeface="ＭＳ Ｐゴシック" charset="0"/>
                <a:cs typeface="Calibri"/>
              </a:rPr>
              <a:t>), and</a:t>
            </a:r>
            <a:endParaRPr lang="en-US" sz="2200" dirty="0">
              <a:ea typeface="ＭＳ Ｐゴシック" charset="0"/>
              <a:cs typeface="Calibri"/>
            </a:endParaRPr>
          </a:p>
          <a:p>
            <a:pPr lvl="1">
              <a:lnSpc>
                <a:spcPct val="90000"/>
              </a:lnSpc>
            </a:pPr>
            <a:r>
              <a:rPr lang="en-US" sz="2200" dirty="0" smtClean="0">
                <a:ea typeface="ＭＳ Ｐゴシック" charset="0"/>
                <a:cs typeface="Calibri"/>
              </a:rPr>
              <a:t>Windows 3(?) </a:t>
            </a:r>
            <a:r>
              <a:rPr lang="en-US" sz="2200" dirty="0">
                <a:ea typeface="ＭＳ Ｐゴシック" charset="0"/>
                <a:cs typeface="Calibri"/>
              </a:rPr>
              <a:t>(200MB</a:t>
            </a:r>
            <a:r>
              <a:rPr lang="en-US" sz="2200" dirty="0" smtClean="0">
                <a:ea typeface="ＭＳ Ｐゴシック" charset="0"/>
                <a:cs typeface="Calibri"/>
              </a:rPr>
              <a:t>)</a:t>
            </a:r>
            <a:r>
              <a:rPr lang="en-US" sz="2200" dirty="0">
                <a:ea typeface="ＭＳ Ｐゴシック" charset="0"/>
                <a:cs typeface="Calibri"/>
              </a:rPr>
              <a:t> </a:t>
            </a:r>
            <a:r>
              <a:rPr lang="en-US" sz="2200" dirty="0" smtClean="0">
                <a:ea typeface="ＭＳ Ｐゴシック" charset="0"/>
                <a:cs typeface="Calibri"/>
              </a:rPr>
              <a:t>require 430 MB in total.</a:t>
            </a:r>
            <a:endParaRPr lang="en-US" sz="2600" dirty="0" smtClean="0">
              <a:cs typeface="Calibri"/>
            </a:endParaRPr>
          </a:p>
          <a:p>
            <a:pPr>
              <a:lnSpc>
                <a:spcPct val="90000"/>
              </a:lnSpc>
            </a:pPr>
            <a:r>
              <a:rPr lang="en-US" sz="2600" dirty="0" smtClean="0">
                <a:cs typeface="Calibri"/>
              </a:rPr>
              <a:t>If computer has 256MB memory then user may have to choose an application to quit before can launch another</a:t>
            </a:r>
          </a:p>
          <a:p>
            <a:pPr>
              <a:lnSpc>
                <a:spcPct val="90000"/>
              </a:lnSpc>
            </a:pPr>
            <a:r>
              <a:rPr lang="en-US" sz="2600" dirty="0" smtClean="0">
                <a:cs typeface="Calibri"/>
              </a:rPr>
              <a:t>Virtual memory loads/unload portions of programs to/from memory as needed (automatically)</a:t>
            </a:r>
          </a:p>
          <a:p>
            <a:pPr>
              <a:lnSpc>
                <a:spcPct val="90000"/>
              </a:lnSpc>
            </a:pPr>
            <a:r>
              <a:rPr lang="en-US" sz="2600" dirty="0" smtClean="0">
                <a:cs typeface="Calibri"/>
              </a:rPr>
              <a:t>Can have more applications in memory and do not burden user with quitting an app before launching a new app</a:t>
            </a:r>
          </a:p>
          <a:p>
            <a:pPr>
              <a:lnSpc>
                <a:spcPct val="90000"/>
              </a:lnSpc>
            </a:pPr>
            <a:r>
              <a:rPr lang="en-US" sz="2600" dirty="0">
                <a:solidFill>
                  <a:srgbClr val="0000FF"/>
                </a:solidFill>
                <a:cs typeface="Calibri"/>
              </a:rPr>
              <a:t>M</a:t>
            </a:r>
            <a:r>
              <a:rPr lang="en-US" sz="2600" dirty="0" smtClean="0">
                <a:solidFill>
                  <a:srgbClr val="0000FF"/>
                </a:solidFill>
                <a:cs typeface="Calibri"/>
              </a:rPr>
              <a:t>uch </a:t>
            </a:r>
            <a:r>
              <a:rPr lang="en-US" sz="2600" dirty="0">
                <a:solidFill>
                  <a:srgbClr val="0000FF"/>
                </a:solidFill>
                <a:cs typeface="Calibri"/>
              </a:rPr>
              <a:t>more of an </a:t>
            </a:r>
            <a:r>
              <a:rPr lang="en-US" sz="2600" dirty="0" smtClean="0">
                <a:solidFill>
                  <a:srgbClr val="0000FF"/>
                </a:solidFill>
                <a:cs typeface="Calibri"/>
              </a:rPr>
              <a:t>issue when memory was $$$</a:t>
            </a:r>
            <a:r>
              <a:rPr lang="en-US" sz="2600" dirty="0">
                <a:cs typeface="Calibri"/>
              </a:rPr>
              <a:t>  </a:t>
            </a:r>
          </a:p>
          <a:p>
            <a:pPr>
              <a:lnSpc>
                <a:spcPct val="90000"/>
              </a:lnSpc>
            </a:pPr>
            <a:endParaRPr lang="en-US" sz="2600" dirty="0">
              <a:cs typeface="Calibri"/>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a:t>
            </a:fld>
            <a:endParaRPr lang="en-US"/>
          </a:p>
        </p:txBody>
      </p:sp>
    </p:spTree>
    <p:extLst>
      <p:ext uri="{BB962C8B-B14F-4D97-AF65-F5344CB8AC3E}">
        <p14:creationId xmlns:p14="http://schemas.microsoft.com/office/powerpoint/2010/main" val="202644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1024px-Manchester_encoding_both_conventions.svg.png"/>
          <p:cNvPicPr>
            <a:picLocks noChangeAspect="1"/>
          </p:cNvPicPr>
          <p:nvPr/>
        </p:nvPicPr>
        <p:blipFill rotWithShape="1">
          <a:blip r:embed="rId3">
            <a:extLst>
              <a:ext uri="{28A0092B-C50C-407E-A947-70E740481C1C}">
                <a14:useLocalDpi xmlns:a14="http://schemas.microsoft.com/office/drawing/2010/main" val="0"/>
              </a:ext>
            </a:extLst>
          </a:blip>
          <a:srcRect t="8130" b="29743"/>
          <a:stretch/>
        </p:blipFill>
        <p:spPr>
          <a:xfrm>
            <a:off x="0" y="3810135"/>
            <a:ext cx="9144000" cy="2690692"/>
          </a:xfrm>
          <a:prstGeom prst="rect">
            <a:avLst/>
          </a:prstGeom>
        </p:spPr>
      </p:pic>
      <p:sp>
        <p:nvSpPr>
          <p:cNvPr id="2" name="Title 1"/>
          <p:cNvSpPr>
            <a:spLocks noGrp="1"/>
          </p:cNvSpPr>
          <p:nvPr>
            <p:ph type="title"/>
          </p:nvPr>
        </p:nvSpPr>
        <p:spPr/>
        <p:txBody>
          <a:bodyPr/>
          <a:lstStyle/>
          <a:p>
            <a:r>
              <a:rPr lang="en-US" dirty="0" smtClean="0"/>
              <a:t>I/O signals and receiver clocking</a:t>
            </a:r>
            <a:endParaRPr lang="en-US" dirty="0"/>
          </a:p>
        </p:txBody>
      </p:sp>
      <p:sp>
        <p:nvSpPr>
          <p:cNvPr id="3" name="Content Placeholder 2"/>
          <p:cNvSpPr>
            <a:spLocks noGrp="1"/>
          </p:cNvSpPr>
          <p:nvPr>
            <p:ph idx="1"/>
          </p:nvPr>
        </p:nvSpPr>
        <p:spPr>
          <a:xfrm>
            <a:off x="457199" y="1066779"/>
            <a:ext cx="8406319" cy="4525963"/>
          </a:xfrm>
        </p:spPr>
        <p:txBody>
          <a:bodyPr>
            <a:normAutofit/>
          </a:bodyPr>
          <a:lstStyle/>
          <a:p>
            <a:pPr>
              <a:lnSpc>
                <a:spcPct val="90000"/>
              </a:lnSpc>
            </a:pPr>
            <a:r>
              <a:rPr lang="en-US" sz="2800" dirty="0" smtClean="0"/>
              <a:t>Receiver </a:t>
            </a:r>
            <a:r>
              <a:rPr lang="en-US" sz="2800" dirty="0" smtClean="0">
                <a:solidFill>
                  <a:srgbClr val="0432FF"/>
                </a:solidFill>
              </a:rPr>
              <a:t>samples</a:t>
            </a:r>
            <a:r>
              <a:rPr lang="en-US" sz="2800" dirty="0" smtClean="0"/>
              <a:t> (measures) the signal periodically</a:t>
            </a:r>
          </a:p>
          <a:p>
            <a:pPr>
              <a:lnSpc>
                <a:spcPct val="90000"/>
              </a:lnSpc>
            </a:pPr>
            <a:r>
              <a:rPr lang="en-US" sz="2800" dirty="0" smtClean="0"/>
              <a:t>When to sample?  When receiver clock says to</a:t>
            </a:r>
          </a:p>
          <a:p>
            <a:pPr>
              <a:lnSpc>
                <a:spcPct val="90000"/>
              </a:lnSpc>
            </a:pPr>
            <a:r>
              <a:rPr lang="en-US" sz="2800" dirty="0" smtClean="0"/>
              <a:t>What if transmitter and receiver do not share a clock signal (almost always the case, for various reasons)?</a:t>
            </a:r>
          </a:p>
          <a:p>
            <a:pPr marL="906462" lvl="1" indent="-457200">
              <a:lnSpc>
                <a:spcPct val="90000"/>
              </a:lnSpc>
              <a:buClr>
                <a:schemeClr val="tx1"/>
              </a:buClr>
              <a:buSzPct val="100000"/>
              <a:buFont typeface="+mj-lt"/>
              <a:buAutoNum type="arabicPeriod"/>
            </a:pPr>
            <a:r>
              <a:rPr lang="en-US" sz="2400" dirty="0" smtClean="0"/>
              <a:t>Also transmit clock, making the interface more parallel, OR</a:t>
            </a:r>
          </a:p>
          <a:p>
            <a:pPr marL="906462" lvl="1" indent="-457200">
              <a:lnSpc>
                <a:spcPct val="90000"/>
              </a:lnSpc>
              <a:buClr>
                <a:schemeClr val="tx1"/>
              </a:buClr>
              <a:buSzPct val="100000"/>
              <a:buFont typeface="+mj-lt"/>
              <a:buAutoNum type="arabicPeriod"/>
            </a:pPr>
            <a:r>
              <a:rPr lang="en-US" sz="2400" dirty="0" smtClean="0"/>
              <a:t>“Embed” clock signal into the data signal: </a:t>
            </a:r>
            <a:r>
              <a:rPr lang="en-US" sz="2400" dirty="0" smtClean="0">
                <a:solidFill>
                  <a:srgbClr val="0000FF"/>
                </a:solidFill>
              </a:rPr>
              <a:t> Self clocking</a:t>
            </a:r>
          </a:p>
        </p:txBody>
      </p:sp>
      <p:grpSp>
        <p:nvGrpSpPr>
          <p:cNvPr id="16" name="Group 15"/>
          <p:cNvGrpSpPr/>
          <p:nvPr/>
        </p:nvGrpSpPr>
        <p:grpSpPr>
          <a:xfrm>
            <a:off x="2650062" y="4512296"/>
            <a:ext cx="5530899" cy="982629"/>
            <a:chOff x="2650062" y="4715891"/>
            <a:chExt cx="5530899" cy="982629"/>
          </a:xfrm>
        </p:grpSpPr>
        <p:sp>
          <p:nvSpPr>
            <p:cNvPr id="5" name="TextBox 4"/>
            <p:cNvSpPr txBox="1"/>
            <p:nvPr/>
          </p:nvSpPr>
          <p:spPr>
            <a:xfrm>
              <a:off x="2650062" y="4715921"/>
              <a:ext cx="340658" cy="461665"/>
            </a:xfrm>
            <a:prstGeom prst="rect">
              <a:avLst/>
            </a:prstGeom>
            <a:noFill/>
          </p:spPr>
          <p:txBody>
            <a:bodyPr wrap="none" rtlCol="0">
              <a:spAutoFit/>
            </a:bodyPr>
            <a:lstStyle/>
            <a:p>
              <a:r>
                <a:rPr lang="en-US" sz="2400" dirty="0" smtClean="0">
                  <a:solidFill>
                    <a:srgbClr val="FF0000"/>
                  </a:solidFill>
                </a:rPr>
                <a:t>1</a:t>
              </a:r>
              <a:endParaRPr lang="en-US" sz="2400" dirty="0">
                <a:solidFill>
                  <a:srgbClr val="FF0000"/>
                </a:solidFill>
              </a:endParaRPr>
            </a:p>
          </p:txBody>
        </p:sp>
        <p:sp>
          <p:nvSpPr>
            <p:cNvPr id="6" name="TextBox 5"/>
            <p:cNvSpPr txBox="1"/>
            <p:nvPr/>
          </p:nvSpPr>
          <p:spPr>
            <a:xfrm>
              <a:off x="3683030" y="4715915"/>
              <a:ext cx="340658" cy="461665"/>
            </a:xfrm>
            <a:prstGeom prst="rect">
              <a:avLst/>
            </a:prstGeom>
            <a:noFill/>
          </p:spPr>
          <p:txBody>
            <a:bodyPr wrap="none" rtlCol="0">
              <a:spAutoFit/>
            </a:bodyPr>
            <a:lstStyle/>
            <a:p>
              <a:r>
                <a:rPr lang="en-US" sz="2400" dirty="0" smtClean="0">
                  <a:solidFill>
                    <a:srgbClr val="FF0000"/>
                  </a:solidFill>
                </a:rPr>
                <a:t>1</a:t>
              </a:r>
              <a:endParaRPr lang="en-US" sz="2400" dirty="0">
                <a:solidFill>
                  <a:srgbClr val="FF0000"/>
                </a:solidFill>
              </a:endParaRPr>
            </a:p>
          </p:txBody>
        </p:sp>
        <p:sp>
          <p:nvSpPr>
            <p:cNvPr id="7" name="TextBox 6"/>
            <p:cNvSpPr txBox="1"/>
            <p:nvPr/>
          </p:nvSpPr>
          <p:spPr>
            <a:xfrm>
              <a:off x="5240952" y="4715909"/>
              <a:ext cx="340658" cy="461665"/>
            </a:xfrm>
            <a:prstGeom prst="rect">
              <a:avLst/>
            </a:prstGeom>
            <a:noFill/>
          </p:spPr>
          <p:txBody>
            <a:bodyPr wrap="none" rtlCol="0">
              <a:spAutoFit/>
            </a:bodyPr>
            <a:lstStyle/>
            <a:p>
              <a:r>
                <a:rPr lang="en-US" sz="2400" dirty="0" smtClean="0">
                  <a:solidFill>
                    <a:srgbClr val="FF0000"/>
                  </a:solidFill>
                </a:rPr>
                <a:t>1</a:t>
              </a:r>
              <a:endParaRPr lang="en-US" sz="2400" dirty="0">
                <a:solidFill>
                  <a:srgbClr val="FF0000"/>
                </a:solidFill>
              </a:endParaRPr>
            </a:p>
          </p:txBody>
        </p:sp>
        <p:sp>
          <p:nvSpPr>
            <p:cNvPr id="8" name="TextBox 7"/>
            <p:cNvSpPr txBox="1"/>
            <p:nvPr/>
          </p:nvSpPr>
          <p:spPr>
            <a:xfrm>
              <a:off x="5765900" y="4715903"/>
              <a:ext cx="340658" cy="461665"/>
            </a:xfrm>
            <a:prstGeom prst="rect">
              <a:avLst/>
            </a:prstGeom>
            <a:noFill/>
          </p:spPr>
          <p:txBody>
            <a:bodyPr wrap="none" rtlCol="0">
              <a:spAutoFit/>
            </a:bodyPr>
            <a:lstStyle/>
            <a:p>
              <a:r>
                <a:rPr lang="en-US" sz="2400" dirty="0" smtClean="0">
                  <a:solidFill>
                    <a:srgbClr val="FF0000"/>
                  </a:solidFill>
                </a:rPr>
                <a:t>1</a:t>
              </a:r>
              <a:endParaRPr lang="en-US" sz="2400" dirty="0">
                <a:solidFill>
                  <a:srgbClr val="FF0000"/>
                </a:solidFill>
              </a:endParaRPr>
            </a:p>
          </p:txBody>
        </p:sp>
        <p:sp>
          <p:nvSpPr>
            <p:cNvPr id="9" name="TextBox 8"/>
            <p:cNvSpPr txBox="1"/>
            <p:nvPr/>
          </p:nvSpPr>
          <p:spPr>
            <a:xfrm>
              <a:off x="6282381" y="4715897"/>
              <a:ext cx="340658" cy="461665"/>
            </a:xfrm>
            <a:prstGeom prst="rect">
              <a:avLst/>
            </a:prstGeom>
            <a:noFill/>
          </p:spPr>
          <p:txBody>
            <a:bodyPr wrap="none" rtlCol="0">
              <a:spAutoFit/>
            </a:bodyPr>
            <a:lstStyle/>
            <a:p>
              <a:r>
                <a:rPr lang="en-US" sz="2400" dirty="0" smtClean="0">
                  <a:solidFill>
                    <a:srgbClr val="FF0000"/>
                  </a:solidFill>
                </a:rPr>
                <a:t>1</a:t>
              </a:r>
              <a:endParaRPr lang="en-US" sz="2400" dirty="0">
                <a:solidFill>
                  <a:srgbClr val="FF0000"/>
                </a:solidFill>
              </a:endParaRPr>
            </a:p>
          </p:txBody>
        </p:sp>
        <p:sp>
          <p:nvSpPr>
            <p:cNvPr id="10" name="TextBox 9"/>
            <p:cNvSpPr txBox="1"/>
            <p:nvPr/>
          </p:nvSpPr>
          <p:spPr>
            <a:xfrm>
              <a:off x="7840303" y="4715891"/>
              <a:ext cx="340658" cy="461665"/>
            </a:xfrm>
            <a:prstGeom prst="rect">
              <a:avLst/>
            </a:prstGeom>
            <a:noFill/>
          </p:spPr>
          <p:txBody>
            <a:bodyPr wrap="none" rtlCol="0">
              <a:spAutoFit/>
            </a:bodyPr>
            <a:lstStyle/>
            <a:p>
              <a:r>
                <a:rPr lang="en-US" sz="2400" dirty="0" smtClean="0">
                  <a:solidFill>
                    <a:srgbClr val="FF0000"/>
                  </a:solidFill>
                </a:rPr>
                <a:t>1</a:t>
              </a:r>
              <a:endParaRPr lang="en-US" sz="2400" dirty="0">
                <a:solidFill>
                  <a:srgbClr val="FF0000"/>
                </a:solidFill>
              </a:endParaRPr>
            </a:p>
          </p:txBody>
        </p:sp>
        <p:sp>
          <p:nvSpPr>
            <p:cNvPr id="11" name="TextBox 10"/>
            <p:cNvSpPr txBox="1"/>
            <p:nvPr/>
          </p:nvSpPr>
          <p:spPr>
            <a:xfrm>
              <a:off x="3166527" y="5236855"/>
              <a:ext cx="340658" cy="461665"/>
            </a:xfrm>
            <a:prstGeom prst="rect">
              <a:avLst/>
            </a:prstGeom>
            <a:noFill/>
          </p:spPr>
          <p:txBody>
            <a:bodyPr wrap="none" rtlCol="0">
              <a:spAutoFit/>
            </a:bodyPr>
            <a:lstStyle/>
            <a:p>
              <a:r>
                <a:rPr lang="en-US" sz="2400" dirty="0" smtClean="0">
                  <a:solidFill>
                    <a:srgbClr val="FF0000"/>
                  </a:solidFill>
                </a:rPr>
                <a:t>0</a:t>
              </a:r>
              <a:endParaRPr lang="en-US" sz="2400" dirty="0">
                <a:solidFill>
                  <a:srgbClr val="FF0000"/>
                </a:solidFill>
              </a:endParaRPr>
            </a:p>
          </p:txBody>
        </p:sp>
        <p:sp>
          <p:nvSpPr>
            <p:cNvPr id="12" name="TextBox 11"/>
            <p:cNvSpPr txBox="1"/>
            <p:nvPr/>
          </p:nvSpPr>
          <p:spPr>
            <a:xfrm>
              <a:off x="4207946" y="5232835"/>
              <a:ext cx="340658" cy="461665"/>
            </a:xfrm>
            <a:prstGeom prst="rect">
              <a:avLst/>
            </a:prstGeom>
            <a:noFill/>
          </p:spPr>
          <p:txBody>
            <a:bodyPr wrap="none" rtlCol="0">
              <a:spAutoFit/>
            </a:bodyPr>
            <a:lstStyle/>
            <a:p>
              <a:r>
                <a:rPr lang="en-US" sz="2400" dirty="0" smtClean="0">
                  <a:solidFill>
                    <a:srgbClr val="FF0000"/>
                  </a:solidFill>
                </a:rPr>
                <a:t>0</a:t>
              </a:r>
              <a:endParaRPr lang="en-US" sz="2400" dirty="0">
                <a:solidFill>
                  <a:srgbClr val="FF0000"/>
                </a:solidFill>
              </a:endParaRPr>
            </a:p>
          </p:txBody>
        </p:sp>
        <p:sp>
          <p:nvSpPr>
            <p:cNvPr id="13" name="TextBox 12"/>
            <p:cNvSpPr txBox="1"/>
            <p:nvPr/>
          </p:nvSpPr>
          <p:spPr>
            <a:xfrm>
              <a:off x="4724411" y="5228815"/>
              <a:ext cx="340658" cy="461665"/>
            </a:xfrm>
            <a:prstGeom prst="rect">
              <a:avLst/>
            </a:prstGeom>
            <a:noFill/>
          </p:spPr>
          <p:txBody>
            <a:bodyPr wrap="none" rtlCol="0">
              <a:spAutoFit/>
            </a:bodyPr>
            <a:lstStyle/>
            <a:p>
              <a:r>
                <a:rPr lang="en-US" sz="2400" dirty="0" smtClean="0">
                  <a:solidFill>
                    <a:srgbClr val="FF0000"/>
                  </a:solidFill>
                </a:rPr>
                <a:t>0</a:t>
              </a:r>
              <a:endParaRPr lang="en-US" sz="2400" dirty="0">
                <a:solidFill>
                  <a:srgbClr val="FF0000"/>
                </a:solidFill>
              </a:endParaRPr>
            </a:p>
          </p:txBody>
        </p:sp>
        <p:sp>
          <p:nvSpPr>
            <p:cNvPr id="14" name="TextBox 13"/>
            <p:cNvSpPr txBox="1"/>
            <p:nvPr/>
          </p:nvSpPr>
          <p:spPr>
            <a:xfrm>
              <a:off x="6807271" y="5224795"/>
              <a:ext cx="340658" cy="461665"/>
            </a:xfrm>
            <a:prstGeom prst="rect">
              <a:avLst/>
            </a:prstGeom>
            <a:noFill/>
          </p:spPr>
          <p:txBody>
            <a:bodyPr wrap="none" rtlCol="0">
              <a:spAutoFit/>
            </a:bodyPr>
            <a:lstStyle/>
            <a:p>
              <a:r>
                <a:rPr lang="en-US" sz="2400" dirty="0" smtClean="0">
                  <a:solidFill>
                    <a:srgbClr val="FF0000"/>
                  </a:solidFill>
                </a:rPr>
                <a:t>0</a:t>
              </a:r>
              <a:endParaRPr lang="en-US" sz="2400" dirty="0">
                <a:solidFill>
                  <a:srgbClr val="FF0000"/>
                </a:solidFill>
              </a:endParaRPr>
            </a:p>
          </p:txBody>
        </p:sp>
        <p:sp>
          <p:nvSpPr>
            <p:cNvPr id="15" name="TextBox 14"/>
            <p:cNvSpPr txBox="1"/>
            <p:nvPr/>
          </p:nvSpPr>
          <p:spPr>
            <a:xfrm>
              <a:off x="7315269" y="5220775"/>
              <a:ext cx="340658" cy="461665"/>
            </a:xfrm>
            <a:prstGeom prst="rect">
              <a:avLst/>
            </a:prstGeom>
            <a:noFill/>
          </p:spPr>
          <p:txBody>
            <a:bodyPr wrap="none" rtlCol="0">
              <a:spAutoFit/>
            </a:bodyPr>
            <a:lstStyle/>
            <a:p>
              <a:r>
                <a:rPr lang="en-US" sz="2400" dirty="0" smtClean="0">
                  <a:solidFill>
                    <a:srgbClr val="FF0000"/>
                  </a:solidFill>
                </a:rPr>
                <a:t>0</a:t>
              </a:r>
              <a:endParaRPr lang="en-US" sz="2400" dirty="0">
                <a:solidFill>
                  <a:srgbClr val="FF0000"/>
                </a:solidFill>
              </a:endParaRPr>
            </a:p>
          </p:txBody>
        </p:sp>
      </p:grpSp>
      <p:grpSp>
        <p:nvGrpSpPr>
          <p:cNvPr id="32" name="Group 31"/>
          <p:cNvGrpSpPr/>
          <p:nvPr/>
        </p:nvGrpSpPr>
        <p:grpSpPr>
          <a:xfrm>
            <a:off x="2819400" y="4427566"/>
            <a:ext cx="5190211" cy="1515636"/>
            <a:chOff x="2819400" y="4631161"/>
            <a:chExt cx="5190211" cy="1515636"/>
          </a:xfrm>
        </p:grpSpPr>
        <p:cxnSp>
          <p:nvCxnSpPr>
            <p:cNvPr id="21" name="Straight Connector 20"/>
            <p:cNvCxnSpPr/>
            <p:nvPr/>
          </p:nvCxnSpPr>
          <p:spPr>
            <a:xfrm>
              <a:off x="2819400" y="4631221"/>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335881" y="4631215"/>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52362" y="4631209"/>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368843" y="4631203"/>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893791" y="4631197"/>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418739" y="4631191"/>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943687" y="4631185"/>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460168" y="4631179"/>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976649" y="4631173"/>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7493130" y="4631167"/>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009611" y="4631161"/>
              <a:ext cx="0" cy="1515576"/>
            </a:xfrm>
            <a:prstGeom prst="line">
              <a:avLst/>
            </a:prstGeom>
            <a:ln>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2819397" y="5951642"/>
            <a:ext cx="5190241" cy="474163"/>
            <a:chOff x="2819397" y="6155237"/>
            <a:chExt cx="5190241" cy="474163"/>
          </a:xfrm>
        </p:grpSpPr>
        <p:cxnSp>
          <p:nvCxnSpPr>
            <p:cNvPr id="18" name="Straight Arrow Connector 17"/>
            <p:cNvCxnSpPr/>
            <p:nvPr/>
          </p:nvCxnSpPr>
          <p:spPr>
            <a:xfrm>
              <a:off x="2819397" y="6155267"/>
              <a:ext cx="0" cy="47413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852365" y="6155261"/>
              <a:ext cx="0" cy="47413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410287" y="6155255"/>
              <a:ext cx="0" cy="47413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5926768" y="6155249"/>
              <a:ext cx="0" cy="47413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6451716" y="6155243"/>
              <a:ext cx="0" cy="47413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009638" y="6155237"/>
              <a:ext cx="0" cy="47413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3335881" y="5951648"/>
            <a:ext cx="4157273" cy="474157"/>
            <a:chOff x="3335881" y="6155243"/>
            <a:chExt cx="4157273" cy="474157"/>
          </a:xfrm>
        </p:grpSpPr>
        <p:cxnSp>
          <p:nvCxnSpPr>
            <p:cNvPr id="39" name="Straight Arrow Connector 38"/>
            <p:cNvCxnSpPr/>
            <p:nvPr/>
          </p:nvCxnSpPr>
          <p:spPr>
            <a:xfrm flipV="1">
              <a:off x="3335881" y="6155267"/>
              <a:ext cx="0" cy="47413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4377316" y="6155261"/>
              <a:ext cx="0" cy="47413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4893797" y="6155255"/>
              <a:ext cx="0" cy="47413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6968206" y="6155249"/>
              <a:ext cx="0" cy="47413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7493154" y="6155243"/>
              <a:ext cx="0" cy="474133"/>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4631267" y="5968606"/>
            <a:ext cx="2599357" cy="482594"/>
            <a:chOff x="4631267" y="6172201"/>
            <a:chExt cx="2599357" cy="482594"/>
          </a:xfrm>
        </p:grpSpPr>
        <p:cxnSp>
          <p:nvCxnSpPr>
            <p:cNvPr id="46" name="Straight Connector 45"/>
            <p:cNvCxnSpPr/>
            <p:nvPr/>
          </p:nvCxnSpPr>
          <p:spPr>
            <a:xfrm>
              <a:off x="4631267" y="6172201"/>
              <a:ext cx="0" cy="47413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5672702" y="6180662"/>
              <a:ext cx="0" cy="47413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7230624" y="6180656"/>
              <a:ext cx="0" cy="47413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6197650" y="6180656"/>
              <a:ext cx="0" cy="474133"/>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1" name="TextBox 50"/>
          <p:cNvSpPr txBox="1"/>
          <p:nvPr/>
        </p:nvSpPr>
        <p:spPr>
          <a:xfrm>
            <a:off x="203200" y="5453841"/>
            <a:ext cx="1980205" cy="523220"/>
          </a:xfrm>
          <a:prstGeom prst="rect">
            <a:avLst/>
          </a:prstGeom>
          <a:noFill/>
        </p:spPr>
        <p:txBody>
          <a:bodyPr wrap="none" rtlCol="0">
            <a:spAutoFit/>
          </a:bodyPr>
          <a:lstStyle/>
          <a:p>
            <a:r>
              <a:rPr lang="en-US" sz="2800" dirty="0" smtClean="0">
                <a:solidFill>
                  <a:srgbClr val="0000FF"/>
                </a:solidFill>
              </a:rPr>
              <a:t>Self clocking</a:t>
            </a:r>
            <a:endParaRPr lang="en-US" sz="2800" dirty="0">
              <a:solidFill>
                <a:srgbClr val="0000FF"/>
              </a:solidFill>
            </a:endParaRPr>
          </a:p>
        </p:txBody>
      </p:sp>
      <p:sp>
        <p:nvSpPr>
          <p:cNvPr id="17" name="Date Placeholder 16"/>
          <p:cNvSpPr>
            <a:spLocks noGrp="1"/>
          </p:cNvSpPr>
          <p:nvPr>
            <p:ph type="dt" sz="half" idx="10"/>
          </p:nvPr>
        </p:nvSpPr>
        <p:spPr/>
        <p:txBody>
          <a:bodyPr/>
          <a:lstStyle/>
          <a:p>
            <a:r>
              <a:rPr lang="en-US" smtClean="0"/>
              <a:t>© 2017 by George B. Adams III</a:t>
            </a:r>
            <a:endParaRPr lang="en-US"/>
          </a:p>
        </p:txBody>
      </p:sp>
      <p:sp>
        <p:nvSpPr>
          <p:cNvPr id="20" name="Slide Number Placeholder 19"/>
          <p:cNvSpPr>
            <a:spLocks noGrp="1"/>
          </p:cNvSpPr>
          <p:nvPr>
            <p:ph type="sldNum" sz="quarter" idx="12"/>
          </p:nvPr>
        </p:nvSpPr>
        <p:spPr/>
        <p:txBody>
          <a:bodyPr/>
          <a:lstStyle/>
          <a:p>
            <a:fld id="{F616CA18-62AE-B34C-A151-070DF961BCFA}" type="slidenum">
              <a:rPr lang="en-US" smtClean="0"/>
              <a:pPr/>
              <a:t>60</a:t>
            </a:fld>
            <a:endParaRPr lang="en-US"/>
          </a:p>
        </p:txBody>
      </p:sp>
      <p:sp>
        <p:nvSpPr>
          <p:cNvPr id="38" name="TextBox 37"/>
          <p:cNvSpPr txBox="1"/>
          <p:nvPr/>
        </p:nvSpPr>
        <p:spPr>
          <a:xfrm>
            <a:off x="1357152" y="2811550"/>
            <a:ext cx="7018869" cy="461665"/>
          </a:xfrm>
          <a:prstGeom prst="rect">
            <a:avLst/>
          </a:prstGeom>
          <a:noFill/>
        </p:spPr>
        <p:txBody>
          <a:bodyPr wrap="none" rtlCol="0">
            <a:spAutoFit/>
          </a:bodyPr>
          <a:lstStyle/>
          <a:p>
            <a:r>
              <a:rPr lang="en-US" sz="2400" strike="sngStrike" dirty="0"/>
              <a:t>Also transmit clock, making the interface more parallel</a:t>
            </a:r>
          </a:p>
        </p:txBody>
      </p:sp>
      <p:grpSp>
        <p:nvGrpSpPr>
          <p:cNvPr id="62" name="Group 61"/>
          <p:cNvGrpSpPr/>
          <p:nvPr/>
        </p:nvGrpSpPr>
        <p:grpSpPr>
          <a:xfrm>
            <a:off x="2570176" y="5012758"/>
            <a:ext cx="5688328" cy="20538"/>
            <a:chOff x="2570176" y="5216353"/>
            <a:chExt cx="5688328" cy="20538"/>
          </a:xfrm>
        </p:grpSpPr>
        <p:cxnSp>
          <p:nvCxnSpPr>
            <p:cNvPr id="52" name="Straight Arrow Connector 51"/>
            <p:cNvCxnSpPr/>
            <p:nvPr/>
          </p:nvCxnSpPr>
          <p:spPr bwMode="auto">
            <a:xfrm>
              <a:off x="2570176" y="5236855"/>
              <a:ext cx="494401" cy="0"/>
            </a:xfrm>
            <a:prstGeom prst="straightConnector1">
              <a:avLst/>
            </a:prstGeom>
            <a:solidFill>
              <a:schemeClr val="accent1"/>
            </a:solidFill>
            <a:ln w="38100" cap="flat" cmpd="sng" algn="ctr">
              <a:solidFill>
                <a:srgbClr val="660066"/>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3" name="Straight Arrow Connector 52"/>
            <p:cNvCxnSpPr/>
            <p:nvPr/>
          </p:nvCxnSpPr>
          <p:spPr bwMode="auto">
            <a:xfrm>
              <a:off x="3086614" y="5236867"/>
              <a:ext cx="494401" cy="0"/>
            </a:xfrm>
            <a:prstGeom prst="straightConnector1">
              <a:avLst/>
            </a:prstGeom>
            <a:solidFill>
              <a:schemeClr val="accent1"/>
            </a:solidFill>
            <a:ln w="38100" cap="flat" cmpd="sng" algn="ctr">
              <a:solidFill>
                <a:srgbClr val="660066"/>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Arrow Connector 53"/>
            <p:cNvCxnSpPr/>
            <p:nvPr/>
          </p:nvCxnSpPr>
          <p:spPr bwMode="auto">
            <a:xfrm>
              <a:off x="3607285" y="5236879"/>
              <a:ext cx="494401" cy="0"/>
            </a:xfrm>
            <a:prstGeom prst="straightConnector1">
              <a:avLst/>
            </a:prstGeom>
            <a:solidFill>
              <a:schemeClr val="accent1"/>
            </a:solidFill>
            <a:ln w="38100" cap="flat" cmpd="sng" algn="ctr">
              <a:solidFill>
                <a:srgbClr val="660066"/>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Arrow Connector 54"/>
            <p:cNvCxnSpPr/>
            <p:nvPr/>
          </p:nvCxnSpPr>
          <p:spPr bwMode="auto">
            <a:xfrm flipV="1">
              <a:off x="4123723" y="5229040"/>
              <a:ext cx="1018809" cy="7851"/>
            </a:xfrm>
            <a:prstGeom prst="straightConnector1">
              <a:avLst/>
            </a:prstGeom>
            <a:solidFill>
              <a:schemeClr val="accent1"/>
            </a:solidFill>
            <a:ln w="38100" cap="flat" cmpd="sng" algn="ctr">
              <a:solidFill>
                <a:srgbClr val="660066"/>
              </a:solidFill>
              <a:prstDash val="sysDash"/>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Arrow Connector 56"/>
            <p:cNvCxnSpPr/>
            <p:nvPr/>
          </p:nvCxnSpPr>
          <p:spPr bwMode="auto">
            <a:xfrm flipV="1">
              <a:off x="5165053" y="5225410"/>
              <a:ext cx="1532080" cy="3630"/>
            </a:xfrm>
            <a:prstGeom prst="straightConnector1">
              <a:avLst/>
            </a:prstGeom>
            <a:solidFill>
              <a:schemeClr val="accent1"/>
            </a:solidFill>
            <a:ln w="38100" cap="flat" cmpd="sng" algn="ctr">
              <a:solidFill>
                <a:srgbClr val="660066"/>
              </a:solidFill>
              <a:prstDash val="dash"/>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Straight Arrow Connector 59"/>
            <p:cNvCxnSpPr/>
            <p:nvPr/>
          </p:nvCxnSpPr>
          <p:spPr bwMode="auto">
            <a:xfrm flipV="1">
              <a:off x="6718564" y="5216353"/>
              <a:ext cx="1018809" cy="7851"/>
            </a:xfrm>
            <a:prstGeom prst="straightConnector1">
              <a:avLst/>
            </a:prstGeom>
            <a:solidFill>
              <a:schemeClr val="accent1"/>
            </a:solidFill>
            <a:ln w="38100" cap="flat" cmpd="sng" algn="ctr">
              <a:solidFill>
                <a:srgbClr val="660066"/>
              </a:solidFill>
              <a:prstDash val="sysDash"/>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Straight Arrow Connector 60"/>
            <p:cNvCxnSpPr/>
            <p:nvPr/>
          </p:nvCxnSpPr>
          <p:spPr bwMode="auto">
            <a:xfrm>
              <a:off x="7764103" y="5219959"/>
              <a:ext cx="494401" cy="0"/>
            </a:xfrm>
            <a:prstGeom prst="straightConnector1">
              <a:avLst/>
            </a:prstGeom>
            <a:solidFill>
              <a:schemeClr val="accent1"/>
            </a:solidFill>
            <a:ln w="38100" cap="flat" cmpd="sng" algn="ctr">
              <a:solidFill>
                <a:srgbClr val="660066"/>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63" name="TextBox 62"/>
          <p:cNvSpPr txBox="1"/>
          <p:nvPr/>
        </p:nvSpPr>
        <p:spPr>
          <a:xfrm>
            <a:off x="220145" y="4372445"/>
            <a:ext cx="8751953" cy="369332"/>
          </a:xfrm>
          <a:prstGeom prst="rect">
            <a:avLst/>
          </a:prstGeom>
          <a:noFill/>
        </p:spPr>
        <p:txBody>
          <a:bodyPr wrap="none" rtlCol="0">
            <a:spAutoFit/>
          </a:bodyPr>
          <a:lstStyle/>
          <a:p>
            <a:r>
              <a:rPr lang="en-US" dirty="0" smtClean="0">
                <a:solidFill>
                  <a:srgbClr val="660066"/>
                </a:solidFill>
              </a:rPr>
              <a:t>Data signal edge intervals vary; larger interval means lower precision time at receiver (drift)</a:t>
            </a:r>
            <a:endParaRPr lang="en-US" dirty="0">
              <a:solidFill>
                <a:srgbClr val="660066"/>
              </a:solidFill>
            </a:endParaRPr>
          </a:p>
        </p:txBody>
      </p:sp>
      <p:sp>
        <p:nvSpPr>
          <p:cNvPr id="64" name="TextBox 63"/>
          <p:cNvSpPr txBox="1"/>
          <p:nvPr/>
        </p:nvSpPr>
        <p:spPr>
          <a:xfrm>
            <a:off x="2185323" y="5610685"/>
            <a:ext cx="6846233" cy="369332"/>
          </a:xfrm>
          <a:prstGeom prst="rect">
            <a:avLst/>
          </a:prstGeom>
          <a:noFill/>
        </p:spPr>
        <p:txBody>
          <a:bodyPr wrap="none" rtlCol="0">
            <a:spAutoFit/>
          </a:bodyPr>
          <a:lstStyle/>
          <a:p>
            <a:r>
              <a:rPr lang="en-US" dirty="0" smtClean="0"/>
              <a:t>Falling edge = 1, Rising edge = 0, so edge at right time is data and clock</a:t>
            </a:r>
            <a:endParaRPr lang="en-US" dirty="0"/>
          </a:p>
        </p:txBody>
      </p:sp>
      <p:sp>
        <p:nvSpPr>
          <p:cNvPr id="65" name="TextBox 64"/>
          <p:cNvSpPr txBox="1"/>
          <p:nvPr/>
        </p:nvSpPr>
        <p:spPr>
          <a:xfrm>
            <a:off x="1823941" y="3930730"/>
            <a:ext cx="7395023" cy="369332"/>
          </a:xfrm>
          <a:prstGeom prst="rect">
            <a:avLst/>
          </a:prstGeom>
          <a:noFill/>
        </p:spPr>
        <p:txBody>
          <a:bodyPr wrap="none" rtlCol="0">
            <a:spAutoFit/>
          </a:bodyPr>
          <a:lstStyle/>
          <a:p>
            <a:r>
              <a:rPr lang="en-US" dirty="0" smtClean="0"/>
              <a:t>Not available to receiver; Use data signal edges to estimate clock falling edge</a:t>
            </a:r>
            <a:endParaRPr lang="en-US" dirty="0"/>
          </a:p>
        </p:txBody>
      </p:sp>
      <p:sp>
        <p:nvSpPr>
          <p:cNvPr id="66" name="TextBox 65"/>
          <p:cNvSpPr txBox="1"/>
          <p:nvPr/>
        </p:nvSpPr>
        <p:spPr>
          <a:xfrm>
            <a:off x="2289253" y="6402955"/>
            <a:ext cx="6110679" cy="369332"/>
          </a:xfrm>
          <a:prstGeom prst="rect">
            <a:avLst/>
          </a:prstGeom>
          <a:noFill/>
        </p:spPr>
        <p:txBody>
          <a:bodyPr wrap="none" rtlCol="0">
            <a:spAutoFit/>
          </a:bodyPr>
          <a:lstStyle/>
          <a:p>
            <a:r>
              <a:rPr lang="en-US" dirty="0" smtClean="0"/>
              <a:t>Regardless of data sequence, maximum signal-edge interval = 1</a:t>
            </a:r>
            <a:endParaRPr lang="en-US" dirty="0"/>
          </a:p>
        </p:txBody>
      </p:sp>
    </p:spTree>
    <p:extLst>
      <p:ext uri="{BB962C8B-B14F-4D97-AF65-F5344CB8AC3E}">
        <p14:creationId xmlns:p14="http://schemas.microsoft.com/office/powerpoint/2010/main" val="164257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left)">
                                      <p:cBhvr>
                                        <p:cTn id="27" dur="30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dissolv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left)">
                                      <p:cBhvr>
                                        <p:cTn id="42" dur="500"/>
                                        <p:tgtEl>
                                          <p:spTgt spid="6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left)">
                                      <p:cBhvr>
                                        <p:cTn id="52" dur="1000"/>
                                        <p:tgtEl>
                                          <p:spTgt spid="62"/>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left)">
                                      <p:cBhvr>
                                        <p:cTn id="56" dur="2000"/>
                                        <p:tgtEl>
                                          <p:spTgt spid="6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left)">
                                      <p:cBhvr>
                                        <p:cTn id="61" dur="50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left)">
                                      <p:cBhvr>
                                        <p:cTn id="71" dur="50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left)">
                                      <p:cBhvr>
                                        <p:cTn id="76" dur="10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left)">
                                      <p:cBhvr>
                                        <p:cTn id="81" dur="10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wipe(left)">
                                      <p:cBhvr>
                                        <p:cTn id="86"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1" grpId="0"/>
      <p:bldP spid="63" grpId="0"/>
      <p:bldP spid="64" grpId="0"/>
      <p:bldP spid="65" grpId="0"/>
      <p:bldP spid="6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interface terminology</a:t>
            </a:r>
            <a:endParaRPr lang="en-US" dirty="0"/>
          </a:p>
        </p:txBody>
      </p:sp>
      <p:sp>
        <p:nvSpPr>
          <p:cNvPr id="3" name="Content Placeholder 2"/>
          <p:cNvSpPr>
            <a:spLocks noGrp="1"/>
          </p:cNvSpPr>
          <p:nvPr>
            <p:ph idx="1"/>
          </p:nvPr>
        </p:nvSpPr>
        <p:spPr>
          <a:xfrm>
            <a:off x="486830" y="1171186"/>
            <a:ext cx="8247965" cy="5334068"/>
          </a:xfrm>
        </p:spPr>
        <p:txBody>
          <a:bodyPr/>
          <a:lstStyle/>
          <a:p>
            <a:r>
              <a:rPr lang="en-US" dirty="0" smtClean="0"/>
              <a:t>Full duplex – simultaneous, bidirectional transfer of data</a:t>
            </a:r>
          </a:p>
          <a:p>
            <a:r>
              <a:rPr lang="en-US" dirty="0" smtClean="0"/>
              <a:t>Half duplex – transfer data in one direction at a time; communicating devices must negotiate direction before transmitting</a:t>
            </a:r>
          </a:p>
          <a:p>
            <a:r>
              <a:rPr lang="en-US" dirty="0" smtClean="0"/>
              <a:t>Latency – time to perform a data transfer</a:t>
            </a:r>
          </a:p>
          <a:p>
            <a:r>
              <a:rPr lang="en-US" dirty="0" smtClean="0"/>
              <a:t>Throughput (informally called </a:t>
            </a:r>
            <a:r>
              <a:rPr lang="en-US" i="1" dirty="0" smtClean="0"/>
              <a:t>speed</a:t>
            </a:r>
            <a:r>
              <a:rPr lang="en-US" dirty="0" smtClean="0"/>
              <a:t>) – amount of data transferred per unit time</a:t>
            </a:r>
          </a:p>
          <a:p>
            <a:r>
              <a:rPr lang="en-US" dirty="0" smtClean="0"/>
              <a:t>I/O device and network speeds in units of powers of ten</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61</a:t>
            </a:fld>
            <a:endParaRPr lang="en-US"/>
          </a:p>
        </p:txBody>
      </p:sp>
    </p:spTree>
    <p:extLst>
      <p:ext uri="{BB962C8B-B14F-4D97-AF65-F5344CB8AC3E}">
        <p14:creationId xmlns:p14="http://schemas.microsoft.com/office/powerpoint/2010/main" val="634273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t>
            </a:r>
            <a:r>
              <a:rPr lang="en-US" dirty="0" smtClean="0"/>
              <a:t>emoves programmer burdens</a:t>
            </a:r>
            <a:endParaRPr lang="en-US" dirty="0"/>
          </a:p>
        </p:txBody>
      </p:sp>
      <p:sp>
        <p:nvSpPr>
          <p:cNvPr id="4" name="Content Placeholder 3"/>
          <p:cNvSpPr>
            <a:spLocks noGrp="1"/>
          </p:cNvSpPr>
          <p:nvPr>
            <p:ph idx="1"/>
          </p:nvPr>
        </p:nvSpPr>
        <p:spPr>
          <a:xfrm>
            <a:off x="457200" y="1159537"/>
            <a:ext cx="8433214" cy="5345717"/>
          </a:xfrm>
        </p:spPr>
        <p:txBody>
          <a:bodyPr>
            <a:normAutofit/>
          </a:bodyPr>
          <a:lstStyle/>
          <a:p>
            <a:r>
              <a:rPr lang="en-US" dirty="0" smtClean="0"/>
              <a:t>Without virtual memory, if a program is larger than main memory, then </a:t>
            </a:r>
            <a:r>
              <a:rPr lang="en-US" dirty="0" smtClean="0">
                <a:solidFill>
                  <a:srgbClr val="0000FF"/>
                </a:solidFill>
              </a:rPr>
              <a:t>programmer must make it fit. </a:t>
            </a:r>
            <a:r>
              <a:rPr lang="en-US" dirty="0" smtClean="0"/>
              <a:t>How?</a:t>
            </a:r>
          </a:p>
          <a:p>
            <a:pPr lvl="1"/>
            <a:r>
              <a:rPr lang="en-US" dirty="0"/>
              <a:t>D</a:t>
            </a:r>
            <a:r>
              <a:rPr lang="en-US" dirty="0" smtClean="0"/>
              <a:t>ivide program into </a:t>
            </a:r>
            <a:r>
              <a:rPr lang="en-US" i="1" dirty="0" smtClean="0"/>
              <a:t>mutually exclusive pieces of</a:t>
            </a:r>
            <a:r>
              <a:rPr lang="en-US" dirty="0" smtClean="0"/>
              <a:t> </a:t>
            </a:r>
            <a:r>
              <a:rPr lang="en-US" i="1" dirty="0" smtClean="0"/>
              <a:t>code</a:t>
            </a:r>
            <a:r>
              <a:rPr lang="en-US" dirty="0" smtClean="0"/>
              <a:t> </a:t>
            </a:r>
            <a:r>
              <a:rPr lang="en-US" i="1" dirty="0" smtClean="0"/>
              <a:t>and associated data</a:t>
            </a:r>
            <a:r>
              <a:rPr lang="en-US" dirty="0" smtClean="0"/>
              <a:t> that each do fit</a:t>
            </a:r>
            <a:endParaRPr lang="en-US" dirty="0"/>
          </a:p>
          <a:p>
            <a:pPr lvl="1"/>
            <a:r>
              <a:rPr lang="en-US" dirty="0" smtClean="0"/>
              <a:t>Then </a:t>
            </a:r>
            <a:r>
              <a:rPr lang="en-US" i="1" dirty="0" smtClean="0"/>
              <a:t>program the dynamic loading/unloading of these pieces</a:t>
            </a:r>
            <a:r>
              <a:rPr lang="en-US" dirty="0" smtClean="0"/>
              <a:t> as needed to support execution</a:t>
            </a:r>
          </a:p>
          <a:p>
            <a:pPr lvl="1"/>
            <a:r>
              <a:rPr lang="en-US" dirty="0" smtClean="0"/>
              <a:t>Procedure call linking pieces must also be manually loaded/unloaded</a:t>
            </a:r>
          </a:p>
          <a:p>
            <a:pPr lvl="1"/>
            <a:r>
              <a:rPr lang="en-US" dirty="0" err="1" smtClean="0"/>
              <a:t>Quelle</a:t>
            </a:r>
            <a:r>
              <a:rPr lang="en-US" dirty="0" smtClean="0"/>
              <a:t> nightmare! (Yikes!)</a:t>
            </a: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7</a:t>
            </a:fld>
            <a:endParaRPr lang="en-US"/>
          </a:p>
        </p:txBody>
      </p:sp>
    </p:spTree>
    <p:extLst>
      <p:ext uri="{BB962C8B-B14F-4D97-AF65-F5344CB8AC3E}">
        <p14:creationId xmlns:p14="http://schemas.microsoft.com/office/powerpoint/2010/main" val="1468595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2) Safe sharing of main memory</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Do not know in advance which programs will share main memory</a:t>
            </a:r>
          </a:p>
          <a:p>
            <a:r>
              <a:rPr lang="en-US" dirty="0" smtClean="0"/>
              <a:t>Which programs are in main memory changes dynamically (i.e., all the time)</a:t>
            </a:r>
          </a:p>
          <a:p>
            <a:r>
              <a:rPr lang="en-US" dirty="0" smtClean="0"/>
              <a:t>Thus, we compile every program into its own </a:t>
            </a:r>
            <a:r>
              <a:rPr lang="en-US" i="1" dirty="0" smtClean="0">
                <a:solidFill>
                  <a:srgbClr val="0000FF"/>
                </a:solidFill>
              </a:rPr>
              <a:t>address space</a:t>
            </a:r>
            <a:r>
              <a:rPr lang="en-US" dirty="0" smtClean="0"/>
              <a:t>, a separate range of addresses accessible only to this program</a:t>
            </a:r>
          </a:p>
          <a:p>
            <a:r>
              <a:rPr lang="en-US" dirty="0" smtClean="0"/>
              <a:t>VM implements the </a:t>
            </a:r>
            <a:r>
              <a:rPr lang="en-US" dirty="0" smtClean="0">
                <a:solidFill>
                  <a:srgbClr val="0000FF"/>
                </a:solidFill>
              </a:rPr>
              <a:t>translation</a:t>
            </a:r>
            <a:r>
              <a:rPr lang="en-US" dirty="0" smtClean="0"/>
              <a:t> of a program’s address space to physical addresses used in main memory in the computer</a:t>
            </a:r>
          </a:p>
          <a:p>
            <a:r>
              <a:rPr lang="en-US" dirty="0" smtClean="0"/>
              <a:t>Translation enforces </a:t>
            </a:r>
            <a:r>
              <a:rPr lang="en-US" dirty="0" smtClean="0">
                <a:solidFill>
                  <a:srgbClr val="0000FF"/>
                </a:solidFill>
              </a:rPr>
              <a:t>protection</a:t>
            </a:r>
            <a:r>
              <a:rPr lang="en-US" dirty="0" smtClean="0"/>
              <a:t> of a program’s address space from other programs</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8</a:t>
            </a:fld>
            <a:endParaRPr lang="en-US"/>
          </a:p>
        </p:txBody>
      </p:sp>
    </p:spTree>
    <p:extLst>
      <p:ext uri="{BB962C8B-B14F-4D97-AF65-F5344CB8AC3E}">
        <p14:creationId xmlns:p14="http://schemas.microsoft.com/office/powerpoint/2010/main" val="1647752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cs typeface="Arial" charset="0"/>
              </a:rPr>
              <a:t>3) Efficient </a:t>
            </a:r>
            <a:r>
              <a:rPr lang="en-US" dirty="0">
                <a:cs typeface="Arial" charset="0"/>
              </a:rPr>
              <a:t>use of main </a:t>
            </a:r>
            <a:r>
              <a:rPr lang="en-US" dirty="0" smtClean="0">
                <a:cs typeface="Arial" charset="0"/>
              </a:rPr>
              <a:t>memory</a:t>
            </a:r>
            <a:endParaRPr lang="en-US" dirty="0"/>
          </a:p>
        </p:txBody>
      </p:sp>
      <p:sp>
        <p:nvSpPr>
          <p:cNvPr id="4" name="Content Placeholder 3"/>
          <p:cNvSpPr>
            <a:spLocks noGrp="1"/>
          </p:cNvSpPr>
          <p:nvPr>
            <p:ph idx="1"/>
          </p:nvPr>
        </p:nvSpPr>
        <p:spPr>
          <a:xfrm>
            <a:off x="486830" y="1171186"/>
            <a:ext cx="8247965" cy="5219634"/>
          </a:xfrm>
        </p:spPr>
        <p:txBody>
          <a:bodyPr>
            <a:normAutofit fontScale="92500" lnSpcReduction="10000"/>
          </a:bodyPr>
          <a:lstStyle/>
          <a:p>
            <a:r>
              <a:rPr lang="en-US" dirty="0">
                <a:cs typeface="Calibri"/>
              </a:rPr>
              <a:t>VM keeps in DRAM only the portion of address space currently in use by program, called the “working set” </a:t>
            </a:r>
            <a:r>
              <a:rPr lang="en-US" dirty="0" smtClean="0">
                <a:cs typeface="Calibri"/>
              </a:rPr>
              <a:t> (program locality)</a:t>
            </a:r>
            <a:endParaRPr lang="en-US" dirty="0">
              <a:cs typeface="Calibri"/>
            </a:endParaRPr>
          </a:p>
          <a:p>
            <a:r>
              <a:rPr lang="en-US" dirty="0">
                <a:solidFill>
                  <a:srgbClr val="0000FF"/>
                </a:solidFill>
                <a:cs typeface="Calibri"/>
              </a:rPr>
              <a:t>W</a:t>
            </a:r>
            <a:r>
              <a:rPr lang="en-US" dirty="0" smtClean="0">
                <a:solidFill>
                  <a:srgbClr val="0000FF"/>
                </a:solidFill>
                <a:cs typeface="Calibri"/>
              </a:rPr>
              <a:t>orking set</a:t>
            </a:r>
            <a:r>
              <a:rPr lang="en-US" dirty="0" smtClean="0">
                <a:cs typeface="Calibri"/>
              </a:rPr>
              <a:t> </a:t>
            </a:r>
            <a:r>
              <a:rPr lang="en-US" dirty="0">
                <a:cs typeface="Calibri"/>
              </a:rPr>
              <a:t>idea was created by Peter Denning, a former head of Purdue CS Department</a:t>
            </a:r>
          </a:p>
          <a:p>
            <a:r>
              <a:rPr lang="en-US" dirty="0">
                <a:cs typeface="Calibri"/>
              </a:rPr>
              <a:t>The remaining program address space is kept on disk in a special file called "swap space”</a:t>
            </a:r>
          </a:p>
          <a:p>
            <a:r>
              <a:rPr lang="en-US" sz="3000" dirty="0">
                <a:latin typeface="Arial" charset="0"/>
                <a:cs typeface="Tahoma" charset="0"/>
              </a:rPr>
              <a:t>Safe sharing permits 1 copy of some information in main memory, rather than 1 copy/program</a:t>
            </a:r>
          </a:p>
          <a:p>
            <a:pPr lvl="1"/>
            <a:r>
              <a:rPr lang="en-US" sz="2600" dirty="0">
                <a:latin typeface="Arial" charset="0"/>
                <a:ea typeface="ＭＳ Ｐゴシック" charset="0"/>
                <a:cs typeface="Tahoma" charset="0"/>
              </a:rPr>
              <a:t>Shared Libraries </a:t>
            </a:r>
            <a:r>
              <a:rPr lang="en-US" sz="2600" dirty="0" smtClean="0">
                <a:latin typeface="Arial" charset="0"/>
                <a:ea typeface="ＭＳ Ｐゴシック" charset="0"/>
                <a:cs typeface="Tahoma" charset="0"/>
              </a:rPr>
              <a:t>among </a:t>
            </a:r>
            <a:r>
              <a:rPr lang="en-US" sz="2600" dirty="0">
                <a:latin typeface="Arial" charset="0"/>
                <a:ea typeface="ＭＳ Ｐゴシック" charset="0"/>
                <a:cs typeface="Tahoma" charset="0"/>
              </a:rPr>
              <a:t>processes</a:t>
            </a:r>
            <a:endParaRPr lang="en-US" sz="3500" dirty="0">
              <a:cs typeface="Calibri"/>
            </a:endParaRPr>
          </a:p>
          <a:p>
            <a:pPr>
              <a:buNone/>
            </a:pPr>
            <a:endParaRPr lang="en-US" dirty="0">
              <a:cs typeface="Calibri"/>
            </a:endParaRPr>
          </a:p>
          <a:p>
            <a:endParaRPr lang="en-US" dirty="0">
              <a:cs typeface="Calibri"/>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9</a:t>
            </a:fld>
            <a:endParaRPr lang="en-US"/>
          </a:p>
        </p:txBody>
      </p:sp>
    </p:spTree>
    <p:extLst>
      <p:ext uri="{BB962C8B-B14F-4D97-AF65-F5344CB8AC3E}">
        <p14:creationId xmlns:p14="http://schemas.microsoft.com/office/powerpoint/2010/main" val="1981446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39883</TotalTime>
  <Words>4731</Words>
  <Application>Microsoft Macintosh PowerPoint</Application>
  <PresentationFormat>On-screen Show (4:3)</PresentationFormat>
  <Paragraphs>745</Paragraphs>
  <Slides>61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61</vt:i4>
      </vt:variant>
    </vt:vector>
  </HeadingPairs>
  <TitlesOfParts>
    <vt:vector size="72" baseType="lpstr">
      <vt:lpstr>Calibri</vt:lpstr>
      <vt:lpstr>Courier New</vt:lpstr>
      <vt:lpstr>Lucida Grande</vt:lpstr>
      <vt:lpstr>Mangal</vt:lpstr>
      <vt:lpstr>ＭＳ Ｐゴシック</vt:lpstr>
      <vt:lpstr>Palatino</vt:lpstr>
      <vt:lpstr>Tahoma</vt:lpstr>
      <vt:lpstr>Times New Roman</vt:lpstr>
      <vt:lpstr>Wingdings</vt:lpstr>
      <vt:lpstr>Arial</vt:lpstr>
      <vt:lpstr>TM10203755</vt:lpstr>
      <vt:lpstr>CS250 Lecture 33 – Virtual memory  </vt:lpstr>
      <vt:lpstr>Assignment</vt:lpstr>
      <vt:lpstr>Typical memory specs</vt:lpstr>
      <vt:lpstr>Virtual memory (VM) in history</vt:lpstr>
      <vt:lpstr>Virtual memory motivation</vt:lpstr>
      <vt:lpstr>1) Automatic management of small memory</vt:lpstr>
      <vt:lpstr>Removes programmer burdens</vt:lpstr>
      <vt:lpstr>2) Safe sharing of main memory</vt:lpstr>
      <vt:lpstr>3) Efficient use of main memory</vt:lpstr>
      <vt:lpstr>Virtual memory can speed O/S tasks</vt:lpstr>
      <vt:lpstr>VM &amp; cache in the memory hierarchy</vt:lpstr>
      <vt:lpstr>VM &amp; cache terminology relationships</vt:lpstr>
      <vt:lpstr>Virtual memory implementations (historic)</vt:lpstr>
      <vt:lpstr>Virtual memory today:  (Demand) Paging</vt:lpstr>
      <vt:lpstr>Cache is memory of type struct Block</vt:lpstr>
      <vt:lpstr>Fully associative main memory</vt:lpstr>
      <vt:lpstr>Paging terminology</vt:lpstr>
      <vt:lpstr>Paging design, high level considerations</vt:lpstr>
      <vt:lpstr>Paging design, more detail</vt:lpstr>
      <vt:lpstr>Mapping virtual addr. to physical addr.</vt:lpstr>
      <vt:lpstr>Address translation, or mapping</vt:lpstr>
      <vt:lpstr>Paging data structure</vt:lpstr>
      <vt:lpstr>Example page table (page map)</vt:lpstr>
      <vt:lpstr>Translate CPU read at location 0x00000124</vt:lpstr>
      <vt:lpstr>Translate CPU write at 0x00000124; SEGV</vt:lpstr>
      <vt:lpstr>Translate CPU read at 0x00002000; Page fault</vt:lpstr>
      <vt:lpstr>Backing store</vt:lpstr>
      <vt:lpstr>Summary</vt:lpstr>
      <vt:lpstr>CS 250 Lecture 34 &amp; 35 –      Paging implementation</vt:lpstr>
      <vt:lpstr>Paging implementation</vt:lpstr>
      <vt:lpstr>Where are page tables stored?</vt:lpstr>
      <vt:lpstr>Addressing and translation</vt:lpstr>
      <vt:lpstr>Virtually-addressed caches (L1, L2, L3)</vt:lpstr>
      <vt:lpstr>Disambiguating cache blocks</vt:lpstr>
      <vt:lpstr>Fast address translation is essential</vt:lpstr>
      <vt:lpstr>Translation lookaside buffer</vt:lpstr>
      <vt:lpstr>Memory Management Unit (MMU)</vt:lpstr>
      <vt:lpstr>Practical page tables</vt:lpstr>
      <vt:lpstr>Two-level page table</vt:lpstr>
      <vt:lpstr>Two-Level page tables</vt:lpstr>
      <vt:lpstr>Address Translation</vt:lpstr>
      <vt:lpstr>Address Translation</vt:lpstr>
      <vt:lpstr>Page metadata</vt:lpstr>
      <vt:lpstr>Types of page fault</vt:lpstr>
      <vt:lpstr>Handling a page fault</vt:lpstr>
      <vt:lpstr>Handling a page fault</vt:lpstr>
      <vt:lpstr>Handling a page fault</vt:lpstr>
      <vt:lpstr>Summary</vt:lpstr>
      <vt:lpstr>CS250 Lecture 36 – Input/output  </vt:lpstr>
      <vt:lpstr>Assignment</vt:lpstr>
      <vt:lpstr>Announcement</vt:lpstr>
      <vt:lpstr>Input/output (I/O) devices</vt:lpstr>
      <vt:lpstr>Properties of an I/O device</vt:lpstr>
      <vt:lpstr>Parallel interface</vt:lpstr>
      <vt:lpstr>PowerPoint Presentation</vt:lpstr>
      <vt:lpstr>Historic:  parallel interface for IBM 1401</vt:lpstr>
      <vt:lpstr>Serial interface</vt:lpstr>
      <vt:lpstr>Differential serial interface</vt:lpstr>
      <vt:lpstr>Coordinating independent clocks</vt:lpstr>
      <vt:lpstr>I/O signals and receiver clocking</vt:lpstr>
      <vt:lpstr>I/O interface terminology</vt:lpstr>
    </vt:vector>
  </TitlesOfParts>
  <Company>Purdue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981</cp:revision>
  <cp:lastPrinted>2017-10-17T21:59:48Z</cp:lastPrinted>
  <dcterms:created xsi:type="dcterms:W3CDTF">2017-01-09T11:24:18Z</dcterms:created>
  <dcterms:modified xsi:type="dcterms:W3CDTF">2017-11-14T21:55:33Z</dcterms:modified>
</cp:coreProperties>
</file>