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1563" r:id="rId2"/>
    <p:sldId id="1570" r:id="rId3"/>
    <p:sldId id="1565" r:id="rId4"/>
    <p:sldId id="1568" r:id="rId5"/>
    <p:sldId id="1569" r:id="rId6"/>
    <p:sldId id="1237" r:id="rId7"/>
    <p:sldId id="1238" r:id="rId8"/>
    <p:sldId id="1239" r:id="rId9"/>
    <p:sldId id="1240" r:id="rId10"/>
    <p:sldId id="1241" r:id="rId11"/>
    <p:sldId id="1242" r:id="rId12"/>
    <p:sldId id="1243" r:id="rId13"/>
    <p:sldId id="1244" r:id="rId14"/>
    <p:sldId id="1245" r:id="rId15"/>
    <p:sldId id="1246" r:id="rId16"/>
    <p:sldId id="1247" r:id="rId17"/>
    <p:sldId id="1248" r:id="rId18"/>
    <p:sldId id="1249" r:id="rId19"/>
    <p:sldId id="1250" r:id="rId20"/>
    <p:sldId id="1251" r:id="rId21"/>
    <p:sldId id="1252" r:id="rId22"/>
    <p:sldId id="1253" r:id="rId23"/>
    <p:sldId id="1254" r:id="rId24"/>
    <p:sldId id="1255" r:id="rId25"/>
    <p:sldId id="1256" r:id="rId26"/>
    <p:sldId id="1257" r:id="rId27"/>
    <p:sldId id="1258" r:id="rId28"/>
    <p:sldId id="1259" r:id="rId29"/>
    <p:sldId id="1260" r:id="rId30"/>
    <p:sldId id="126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  <a:srgbClr val="057FFF"/>
    <a:srgbClr val="76D6FF"/>
    <a:srgbClr val="1D1910"/>
    <a:srgbClr val="009051"/>
    <a:srgbClr val="7030A0"/>
    <a:srgbClr val="CC9900"/>
    <a:srgbClr val="B3B3B3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5"/>
    <p:restoredTop sz="91554"/>
  </p:normalViewPr>
  <p:slideViewPr>
    <p:cSldViewPr snapToGrid="0" snapToObjects="1">
      <p:cViewPr>
        <p:scale>
          <a:sx n="64" d="100"/>
          <a:sy n="64" d="100"/>
        </p:scale>
        <p:origin x="2304" y="2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Letting the application transfer data in small amounts is like using write-back</a:t>
            </a:r>
            <a:r>
              <a:rPr lang="en-US" baseline="0" dirty="0" smtClean="0"/>
              <a:t> for a cache!!!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BD374-DF7F-5542-996F-345D2F0DA9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ba@purdue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733" y="1443038"/>
            <a:ext cx="8721956" cy="160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CS 250 Lecture 39 </a:t>
            </a:r>
            <a:r>
              <a:rPr lang="mr-IN" dirty="0" smtClean="0"/>
              <a:t>–</a:t>
            </a:r>
            <a:r>
              <a:rPr lang="en-US" dirty="0" smtClean="0"/>
              <a:t> Device drivers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279260"/>
            <a:ext cx="6781437" cy="3011812"/>
          </a:xfrm>
        </p:spPr>
        <p:txBody>
          <a:bodyPr/>
          <a:lstStyle/>
          <a:p>
            <a:pPr algn="r">
              <a:lnSpc>
                <a:spcPct val="110000"/>
              </a:lnSpc>
            </a:pPr>
            <a:r>
              <a:rPr lang="en-US" sz="2400" dirty="0" smtClean="0"/>
              <a:t>2017.11.27</a:t>
            </a:r>
          </a:p>
          <a:p>
            <a:pPr algn="r">
              <a:lnSpc>
                <a:spcPct val="110000"/>
              </a:lnSpc>
            </a:pPr>
            <a:r>
              <a:rPr lang="en-US" sz="2400" dirty="0"/>
              <a:t>People who work on the user interface side need to have empathy as a key characteristic. But if you are writing device drivers you don't really need to understand humans so well. </a:t>
            </a:r>
            <a:endParaRPr lang="en-US" sz="2400" dirty="0" smtClean="0"/>
          </a:p>
          <a:p>
            <a:pPr algn="r">
              <a:lnSpc>
                <a:spcPct val="110000"/>
              </a:lnSpc>
            </a:pPr>
            <a:r>
              <a:rPr lang="en-US" sz="2400" dirty="0" smtClean="0"/>
              <a:t>– Andy </a:t>
            </a:r>
            <a:r>
              <a:rPr lang="en-US" sz="2400" dirty="0" err="1" smtClean="0"/>
              <a:t>Hertzfeld</a:t>
            </a:r>
            <a:endParaRPr lang="en-US" sz="2400" dirty="0" smtClean="0"/>
          </a:p>
          <a:p>
            <a:pPr algn="r">
              <a:lnSpc>
                <a:spcPct val="110000"/>
              </a:lnSpc>
            </a:pPr>
            <a:r>
              <a:rPr lang="en-US" sz="1800" dirty="0"/>
              <a:t>d</a:t>
            </a:r>
            <a:r>
              <a:rPr lang="en-US" sz="1800" dirty="0" smtClean="0"/>
              <a:t>esigner of original Apple Macintosh system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2D4257-6C15-224C-8DC2-DCD1A34E5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819656" y="1837944"/>
            <a:ext cx="1737360" cy="3529584"/>
            <a:chOff x="1819656" y="1837944"/>
            <a:chExt cx="1737360" cy="3529584"/>
          </a:xfrm>
        </p:grpSpPr>
        <p:sp>
          <p:nvSpPr>
            <p:cNvPr id="8" name="Left Brace 7"/>
            <p:cNvSpPr/>
            <p:nvPr/>
          </p:nvSpPr>
          <p:spPr bwMode="auto">
            <a:xfrm>
              <a:off x="3218688" y="1837944"/>
              <a:ext cx="338328" cy="3529584"/>
            </a:xfrm>
            <a:prstGeom prst="leftBrace">
              <a:avLst>
                <a:gd name="adj1" fmla="val 73198"/>
                <a:gd name="adj2" fmla="val 50000"/>
              </a:avLst>
            </a:prstGeom>
            <a:noFill/>
            <a:ln w="38100" cap="flat" cmpd="sng" algn="ctr">
              <a:solidFill>
                <a:srgbClr val="FF9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19656" y="3401568"/>
              <a:ext cx="147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9300"/>
                  </a:solidFill>
                </a:rPr>
                <a:t>Device driver</a:t>
              </a:r>
              <a:endParaRPr lang="en-US" dirty="0">
                <a:solidFill>
                  <a:srgbClr val="FF93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78408" y="1289304"/>
            <a:ext cx="2798064" cy="646331"/>
            <a:chOff x="6153912" y="1271016"/>
            <a:chExt cx="279806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153912" y="1271016"/>
              <a:ext cx="2088585" cy="646331"/>
            </a:xfrm>
            <a:prstGeom prst="rect">
              <a:avLst/>
            </a:prstGeom>
            <a:noFill/>
            <a:ln w="28575">
              <a:solidFill>
                <a:srgbClr val="FF93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9300"/>
                  </a:solidFill>
                </a:rPr>
                <a:t>Programmer view,</a:t>
              </a:r>
            </a:p>
            <a:p>
              <a:r>
                <a:rPr lang="en-US" dirty="0">
                  <a:solidFill>
                    <a:srgbClr val="FF9300"/>
                  </a:solidFill>
                </a:rPr>
                <a:t>a</a:t>
              </a:r>
              <a:r>
                <a:rPr lang="en-US" dirty="0" smtClean="0">
                  <a:solidFill>
                    <a:srgbClr val="FF9300"/>
                  </a:solidFill>
                </a:rPr>
                <a:t>pps are upper level</a:t>
              </a:r>
              <a:endParaRPr lang="en-US" dirty="0">
                <a:solidFill>
                  <a:srgbClr val="FF93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8242497" y="1594182"/>
              <a:ext cx="709479" cy="601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93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Group 19"/>
          <p:cNvGrpSpPr/>
          <p:nvPr/>
        </p:nvGrpSpPr>
        <p:grpSpPr>
          <a:xfrm>
            <a:off x="978408" y="5273040"/>
            <a:ext cx="3035808" cy="646331"/>
            <a:chOff x="6150864" y="5245608"/>
            <a:chExt cx="2956560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150864" y="5245608"/>
              <a:ext cx="1888659" cy="646331"/>
            </a:xfrm>
            <a:prstGeom prst="rect">
              <a:avLst/>
            </a:prstGeom>
            <a:noFill/>
            <a:ln w="28575">
              <a:solidFill>
                <a:srgbClr val="FF93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9300"/>
                  </a:solidFill>
                </a:rPr>
                <a:t>Programmer view,</a:t>
              </a:r>
            </a:p>
            <a:p>
              <a:r>
                <a:rPr lang="en-US" dirty="0" smtClean="0">
                  <a:solidFill>
                    <a:srgbClr val="FF9300"/>
                  </a:solidFill>
                </a:rPr>
                <a:t>HW is lower level</a:t>
              </a:r>
              <a:endParaRPr lang="en-US" dirty="0">
                <a:solidFill>
                  <a:srgbClr val="FF93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0" idx="3"/>
            </p:cNvCxnSpPr>
            <p:nvPr/>
          </p:nvCxnSpPr>
          <p:spPr bwMode="auto">
            <a:xfrm flipV="1">
              <a:off x="8039523" y="5568696"/>
              <a:ext cx="1067901" cy="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93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oup 35"/>
          <p:cNvGrpSpPr/>
          <p:nvPr/>
        </p:nvGrpSpPr>
        <p:grpSpPr>
          <a:xfrm>
            <a:off x="6189038" y="1444752"/>
            <a:ext cx="1191288" cy="4353068"/>
            <a:chOff x="6189038" y="1444752"/>
            <a:chExt cx="1191288" cy="4353068"/>
          </a:xfrm>
        </p:grpSpPr>
        <p:sp>
          <p:nvSpPr>
            <p:cNvPr id="26" name="TextBox 25"/>
            <p:cNvSpPr txBox="1"/>
            <p:nvPr/>
          </p:nvSpPr>
          <p:spPr>
            <a:xfrm>
              <a:off x="6503996" y="1444752"/>
              <a:ext cx="561372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89038" y="3337560"/>
              <a:ext cx="119128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Operating system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32576" y="5428488"/>
              <a:ext cx="1104213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Hardware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6" idx="2"/>
              <a:endCxn id="27" idx="0"/>
            </p:cNvCxnSpPr>
            <p:nvPr/>
          </p:nvCxnSpPr>
          <p:spPr bwMode="auto">
            <a:xfrm>
              <a:off x="6784682" y="1814084"/>
              <a:ext cx="0" cy="15234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>
              <a:stCxn id="27" idx="2"/>
              <a:endCxn id="28" idx="0"/>
            </p:cNvCxnSpPr>
            <p:nvPr/>
          </p:nvCxnSpPr>
          <p:spPr bwMode="auto">
            <a:xfrm>
              <a:off x="6784682" y="3983891"/>
              <a:ext cx="1" cy="14445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9155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298448" y="1554480"/>
            <a:ext cx="20391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1295400" y="4066032"/>
            <a:ext cx="16215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449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20512" y="2639568"/>
            <a:ext cx="3136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9300"/>
                </a:solidFill>
              </a:rPr>
              <a:t>(App only gave data block to driver)</a:t>
            </a:r>
            <a:endParaRPr lang="en-US" sz="1600" dirty="0">
              <a:solidFill>
                <a:srgbClr val="FF93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1864" y="3029712"/>
            <a:ext cx="2273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9300"/>
                </a:solidFill>
              </a:rPr>
              <a:t>(Completes prep for HW)</a:t>
            </a:r>
            <a:endParaRPr lang="en-US" sz="1600" dirty="0">
              <a:solidFill>
                <a:srgbClr val="FF9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4304" y="3401568"/>
            <a:ext cx="1747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9300"/>
                </a:solidFill>
              </a:rPr>
              <a:t>(Command to HW)</a:t>
            </a:r>
            <a:endParaRPr lang="en-US" sz="1600" dirty="0">
              <a:solidFill>
                <a:srgbClr val="FF9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4208" y="3791712"/>
            <a:ext cx="301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9300"/>
                </a:solidFill>
              </a:rPr>
              <a:t>(Successful handoff to lower half)</a:t>
            </a:r>
            <a:endParaRPr lang="en-US" sz="1600" dirty="0">
              <a:solidFill>
                <a:srgbClr val="FF93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6336" y="4154424"/>
            <a:ext cx="3422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9300"/>
                </a:solidFill>
              </a:rPr>
              <a:t>(Ready to receive data block from App)</a:t>
            </a:r>
            <a:endParaRPr lang="en-US" sz="1600" dirty="0">
              <a:solidFill>
                <a:srgbClr val="FF9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5704" y="4544568"/>
            <a:ext cx="2179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9300"/>
                </a:solidFill>
              </a:rPr>
              <a:t>(HW is ready, starts SW)</a:t>
            </a:r>
            <a:endParaRPr lang="en-US" sz="1600" dirty="0">
              <a:solidFill>
                <a:srgbClr val="FF93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64680" y="4925568"/>
            <a:ext cx="2131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9300"/>
                </a:solidFill>
              </a:rPr>
              <a:t>(SW hands packet </a:t>
            </a:r>
            <a:r>
              <a:rPr lang="en-US" sz="1600" smtClean="0">
                <a:solidFill>
                  <a:srgbClr val="FF9300"/>
                </a:solidFill>
              </a:rPr>
              <a:t>to HW; HW does its thing)</a:t>
            </a:r>
            <a:endParaRPr lang="en-US" sz="1600" dirty="0">
              <a:solidFill>
                <a:srgbClr val="FF93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992624" y="2048256"/>
            <a:ext cx="4103469" cy="579644"/>
            <a:chOff x="4992624" y="2048256"/>
            <a:chExt cx="4103469" cy="579644"/>
          </a:xfrm>
        </p:grpSpPr>
        <p:sp>
          <p:nvSpPr>
            <p:cNvPr id="5" name="TextBox 4"/>
            <p:cNvSpPr txBox="1"/>
            <p:nvPr/>
          </p:nvSpPr>
          <p:spPr>
            <a:xfrm>
              <a:off x="5989320" y="2048256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9300"/>
                  </a:solidFill>
                </a:rPr>
                <a:t>“</a:t>
              </a:r>
              <a:endParaRPr lang="en-US" dirty="0">
                <a:solidFill>
                  <a:srgbClr val="FF93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68112" y="2258568"/>
              <a:ext cx="3627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9300"/>
                  </a:solidFill>
                </a:rPr>
                <a:t>” (</a:t>
              </a:r>
              <a:r>
                <a:rPr lang="en-US" sz="1600" dirty="0" smtClean="0">
                  <a:solidFill>
                    <a:srgbClr val="FF9300"/>
                  </a:solidFill>
                </a:rPr>
                <a:t>trivialization; need driver and HW, too)</a:t>
              </a:r>
              <a:endParaRPr lang="en-US" sz="1600" dirty="0">
                <a:solidFill>
                  <a:srgbClr val="FF9300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6126480" y="2322576"/>
              <a:ext cx="1371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9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992624" y="2520696"/>
              <a:ext cx="55473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9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26"/>
          <p:cNvGrpSpPr/>
          <p:nvPr/>
        </p:nvGrpSpPr>
        <p:grpSpPr>
          <a:xfrm>
            <a:off x="2093976" y="6126969"/>
            <a:ext cx="1636776" cy="712743"/>
            <a:chOff x="2093976" y="6126969"/>
            <a:chExt cx="1636776" cy="712743"/>
          </a:xfrm>
        </p:grpSpPr>
        <p:sp>
          <p:nvSpPr>
            <p:cNvPr id="19" name="Cloud 18"/>
            <p:cNvSpPr/>
            <p:nvPr/>
          </p:nvSpPr>
          <p:spPr bwMode="auto">
            <a:xfrm>
              <a:off x="2093976" y="6291072"/>
              <a:ext cx="1636776" cy="548640"/>
            </a:xfrm>
            <a:prstGeom prst="cloud">
              <a:avLst/>
            </a:prstGeom>
            <a:solidFill>
              <a:srgbClr val="FF9300"/>
            </a:solidFill>
            <a:ln w="9525" cap="flat" cmpd="sng" algn="ctr">
              <a:solidFill>
                <a:srgbClr val="FF9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Internet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>
              <a:off x="2916936" y="6126969"/>
              <a:ext cx="2298" cy="3276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30"/>
          <p:cNvGrpSpPr/>
          <p:nvPr/>
        </p:nvGrpSpPr>
        <p:grpSpPr>
          <a:xfrm>
            <a:off x="1371600" y="5422900"/>
            <a:ext cx="3067050" cy="819150"/>
            <a:chOff x="1371600" y="5422900"/>
            <a:chExt cx="3067050" cy="81915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1371600" y="5422900"/>
              <a:ext cx="3067050" cy="819150"/>
            </a:xfrm>
            <a:prstGeom prst="rect">
              <a:avLst/>
            </a:prstGeom>
            <a:noFill/>
            <a:ln w="12700" cap="flat" cmpd="sng" algn="ctr">
              <a:solidFill>
                <a:srgbClr val="057F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490134" y="5676900"/>
              <a:ext cx="59114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93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00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Mutual exclusion:  timing-aware software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Typically, the software we write contains absolutely no information about </a:t>
            </a:r>
            <a:r>
              <a:rPr lang="en-US" i="1" dirty="0" smtClean="0"/>
              <a:t>when</a:t>
            </a:r>
            <a:r>
              <a:rPr lang="en-US" dirty="0" smtClean="0"/>
              <a:t> the activity it specifies is to happen</a:t>
            </a:r>
          </a:p>
          <a:p>
            <a:r>
              <a:rPr lang="en-US" dirty="0" smtClean="0"/>
              <a:t>However, software intended to properly </a:t>
            </a:r>
            <a:r>
              <a:rPr lang="en-US" dirty="0"/>
              <a:t>manage competing asynchronous </a:t>
            </a:r>
            <a:r>
              <a:rPr lang="en-US" dirty="0" smtClean="0"/>
              <a:t>hardware events </a:t>
            </a:r>
            <a:r>
              <a:rPr lang="en-US" dirty="0"/>
              <a:t>that access a shared resource must </a:t>
            </a:r>
            <a:r>
              <a:rPr lang="en-US" dirty="0" smtClean="0"/>
              <a:t>implement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mutual exclusion</a:t>
            </a:r>
          </a:p>
          <a:p>
            <a:r>
              <a:rPr lang="en-US" dirty="0" smtClean="0"/>
              <a:t>There are pure algorithms to implement mutual exclusion, but they require (1) in-order instruction execution and (2) they do not scale well to larger degrees of parallelism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Practical, scalable mutual exclusion relies on hardware support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(1 of 3 slides)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today </a:t>
            </a:r>
            <a:r>
              <a:rPr lang="en-US" dirty="0"/>
              <a:t>i</a:t>
            </a:r>
            <a:r>
              <a:rPr lang="en-US" dirty="0" smtClean="0"/>
              <a:t>s chap. 17; read 18 for Wed.</a:t>
            </a:r>
          </a:p>
          <a:p>
            <a:r>
              <a:rPr lang="en-US" dirty="0" smtClean="0"/>
              <a:t>Lab 08 demonstration opportunity this week: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 smtClean="0"/>
              <a:t>If </a:t>
            </a:r>
            <a:r>
              <a:rPr lang="en-US" sz="2800" i="1" dirty="0"/>
              <a:t>you did not attend your lab </a:t>
            </a:r>
            <a:r>
              <a:rPr lang="en-US" sz="2800" i="1" dirty="0" smtClean="0"/>
              <a:t>session Nov. 14-17 and </a:t>
            </a:r>
            <a:r>
              <a:rPr lang="en-US" sz="2800" i="1" dirty="0"/>
              <a:t>did not </a:t>
            </a:r>
            <a:r>
              <a:rPr lang="en-US" sz="2800" i="1" dirty="0" smtClean="0"/>
              <a:t>demonstrate Lab 08, your lab score = 0.</a:t>
            </a:r>
            <a:br>
              <a:rPr lang="en-US" sz="2800" i="1" dirty="0" smtClean="0"/>
            </a:b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 smtClean="0"/>
              <a:t>You </a:t>
            </a:r>
            <a:r>
              <a:rPr lang="en-US" sz="2800" i="1" dirty="0"/>
              <a:t>may demonstrate your code on your Pi during your lab session occurring in the interval Nov. 28 through Dec. 01 and to receive a Lab 08 score based on that demonstration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70602"/>
            <a:ext cx="8373706" cy="5434652"/>
          </a:xfrm>
        </p:spPr>
        <p:txBody>
          <a:bodyPr/>
          <a:lstStyle/>
          <a:p>
            <a:r>
              <a:rPr lang="en-US" sz="2800" dirty="0" smtClean="0"/>
              <a:t>Blackboard scores are current for all classwork (HW, Labs, exams) due prior to today (with exception of Lab08 for Wed 3:30pm)</a:t>
            </a:r>
          </a:p>
          <a:p>
            <a:r>
              <a:rPr lang="en-US" sz="2800" dirty="0" smtClean="0">
                <a:solidFill>
                  <a:srgbClr val="0432FF"/>
                </a:solidFill>
              </a:rPr>
              <a:t>Check your Blackboard scores for accuracy, completeness, and concurrence</a:t>
            </a:r>
          </a:p>
          <a:p>
            <a:r>
              <a:rPr lang="en-US" sz="2800" u="sng" dirty="0" smtClean="0"/>
              <a:t>Before 11:59pm, Friday, Dec 01 </a:t>
            </a:r>
            <a:r>
              <a:rPr lang="en-US" sz="2800" dirty="0" smtClean="0"/>
              <a:t>– Report any score you do not accept to </a:t>
            </a:r>
            <a:r>
              <a:rPr lang="en-US" sz="2800" dirty="0" smtClean="0">
                <a:hlinkClick r:id="rId2"/>
              </a:rPr>
              <a:t>gba@purdue.edu</a:t>
            </a:r>
            <a:r>
              <a:rPr lang="en-US" sz="2800" dirty="0" smtClean="0"/>
              <a:t> and include in your email a clear description of the scoring issue and resolution you seek</a:t>
            </a:r>
          </a:p>
          <a:p>
            <a:r>
              <a:rPr lang="en-US" sz="2800" dirty="0" smtClean="0">
                <a:solidFill>
                  <a:srgbClr val="0432FF"/>
                </a:solidFill>
              </a:rPr>
              <a:t>All scores posted as of today will become final as of 11:59pm Dec. 01 unless email is received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posted starting tomorrow (Lab 09, </a:t>
            </a:r>
            <a:r>
              <a:rPr lang="en-US" dirty="0" smtClean="0"/>
              <a:t>HW11, etc</a:t>
            </a:r>
            <a:r>
              <a:rPr lang="en-US" dirty="0"/>
              <a:t>.) have until </a:t>
            </a:r>
            <a:r>
              <a:rPr lang="en-US" dirty="0" smtClean="0"/>
              <a:t>11:59pm Dec. 08 for email with issue description and resolution sought</a:t>
            </a:r>
          </a:p>
          <a:p>
            <a:r>
              <a:rPr lang="en-US" dirty="0" smtClean="0"/>
              <a:t>Lab 09 is the final lab this semester</a:t>
            </a:r>
          </a:p>
          <a:p>
            <a:r>
              <a:rPr lang="en-US" smtClean="0"/>
              <a:t>There will be a HW12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977640" y="2057400"/>
            <a:ext cx="38679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96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40912</TotalTime>
  <Words>671</Words>
  <Application>Microsoft Macintosh PowerPoint</Application>
  <PresentationFormat>On-screen Show (4:3)</PresentationFormat>
  <Paragraphs>100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Mangal</vt:lpstr>
      <vt:lpstr>ＭＳ Ｐゴシック</vt:lpstr>
      <vt:lpstr>Palatino</vt:lpstr>
      <vt:lpstr>Times New Roman</vt:lpstr>
      <vt:lpstr>Wingdings</vt:lpstr>
      <vt:lpstr>Arial</vt:lpstr>
      <vt:lpstr>TM10203755</vt:lpstr>
      <vt:lpstr>CS 250 Lecture 39 – Device drivers</vt:lpstr>
      <vt:lpstr>PowerPoint Presentation</vt:lpstr>
      <vt:lpstr>Announcements (1 of 3 slides)</vt:lpstr>
      <vt:lpstr>Announcements (2 of 3)</vt:lpstr>
      <vt:lpstr>Announcements (3 of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Mutual exclusion:  timing-aware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1020</cp:revision>
  <cp:lastPrinted>2017-10-17T21:59:48Z</cp:lastPrinted>
  <dcterms:created xsi:type="dcterms:W3CDTF">2017-01-09T11:24:18Z</dcterms:created>
  <dcterms:modified xsi:type="dcterms:W3CDTF">2017-11-27T21:30:14Z</dcterms:modified>
</cp:coreProperties>
</file>